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1fnEvnF765UD+LAVvs6O8g==" hashData="TIb4KSXA5JzqiW0kFYfF++Nsh2ABWv/k2aPMaSvIbYzqRXnFaQ29/MdgC3vHClTtpPfdD8upMQel3ggtC0o9/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1"/>
    <a:srgbClr val="FFDB69"/>
    <a:srgbClr val="FFEEB7"/>
    <a:srgbClr val="FFE89F"/>
    <a:srgbClr val="FFE181"/>
    <a:srgbClr val="FFE697"/>
    <a:srgbClr val="FFD54F"/>
    <a:srgbClr val="FFCC29"/>
    <a:srgbClr val="FEC200"/>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2A091-FF57-455D-8D35-2F133F8E72BD}" v="1" dt="2025-03-31T10:32:27.622"/>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9BB2A091-FF57-455D-8D35-2F133F8E72BD}"/>
    <pc:docChg chg="custSel addSld delSld modSld">
      <pc:chgData name="Ashutosh.Bhagurkar" userId="e54b5c48-fd92-480c-8e66-acef16c1a8d2" providerId="ADAL" clId="{9BB2A091-FF57-455D-8D35-2F133F8E72BD}" dt="2025-03-31T15:02:14.087" v="7" actId="47"/>
      <pc:docMkLst>
        <pc:docMk/>
      </pc:docMkLst>
      <pc:sldChg chg="addSp delSp modSp del mod">
        <pc:chgData name="Ashutosh.Bhagurkar" userId="e54b5c48-fd92-480c-8e66-acef16c1a8d2" providerId="ADAL" clId="{9BB2A091-FF57-455D-8D35-2F133F8E72BD}" dt="2025-03-31T15:02:14.087" v="7" actId="47"/>
        <pc:sldMkLst>
          <pc:docMk/>
          <pc:sldMk cId="338364833" sldId="284"/>
        </pc:sldMkLst>
        <pc:spChg chg="del">
          <ac:chgData name="Ashutosh.Bhagurkar" userId="e54b5c48-fd92-480c-8e66-acef16c1a8d2" providerId="ADAL" clId="{9BB2A091-FF57-455D-8D35-2F133F8E72BD}" dt="2025-03-31T10:32:26.884" v="0" actId="478"/>
          <ac:spMkLst>
            <pc:docMk/>
            <pc:sldMk cId="338364833" sldId="284"/>
            <ac:spMk id="4" creationId="{3FEC9508-3EFD-E560-5C48-DEC9F38F239C}"/>
          </ac:spMkLst>
        </pc:spChg>
        <pc:spChg chg="add mod">
          <ac:chgData name="Ashutosh.Bhagurkar" userId="e54b5c48-fd92-480c-8e66-acef16c1a8d2" providerId="ADAL" clId="{9BB2A091-FF57-455D-8D35-2F133F8E72BD}" dt="2025-03-31T10:32:27.622" v="1"/>
          <ac:spMkLst>
            <pc:docMk/>
            <pc:sldMk cId="338364833" sldId="284"/>
            <ac:spMk id="5" creationId="{C7633E81-FF7B-BA35-F377-E1F052D84B90}"/>
          </ac:spMkLst>
        </pc:spChg>
      </pc:sldChg>
      <pc:sldChg chg="addSp delSp modSp add mod">
        <pc:chgData name="Ashutosh.Bhagurkar" userId="e54b5c48-fd92-480c-8e66-acef16c1a8d2" providerId="ADAL" clId="{9BB2A091-FF57-455D-8D35-2F133F8E72BD}" dt="2025-03-31T15:02:08.619" v="6" actId="1076"/>
        <pc:sldMkLst>
          <pc:docMk/>
          <pc:sldMk cId="2967422231" sldId="285"/>
        </pc:sldMkLst>
        <pc:spChg chg="del mod">
          <ac:chgData name="Ashutosh.Bhagurkar" userId="e54b5c48-fd92-480c-8e66-acef16c1a8d2" providerId="ADAL" clId="{9BB2A091-FF57-455D-8D35-2F133F8E72BD}" dt="2025-03-31T15:02:05.326" v="4" actId="478"/>
          <ac:spMkLst>
            <pc:docMk/>
            <pc:sldMk cId="2967422231" sldId="285"/>
            <ac:spMk id="4" creationId="{6D0E913D-398D-239B-995D-924FDB64D006}"/>
          </ac:spMkLst>
        </pc:spChg>
        <pc:spChg chg="add mod">
          <ac:chgData name="Ashutosh.Bhagurkar" userId="e54b5c48-fd92-480c-8e66-acef16c1a8d2" providerId="ADAL" clId="{9BB2A091-FF57-455D-8D35-2F133F8E72BD}" dt="2025-03-31T15:02:08.619" v="6" actId="1076"/>
          <ac:spMkLst>
            <pc:docMk/>
            <pc:sldMk cId="2967422231" sldId="285"/>
            <ac:spMk id="6" creationId="{579BBF45-7A58-95E7-EE65-2B6672B4E64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willa\Downloads\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willa\Downloads\Book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willa\Downloads\Book1.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willa\Downloads\Book1.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1" Type="http://schemas.openxmlformats.org/officeDocument/2006/relationships/oleObject" Target="https://d.docs.live.net/FC84FAD798228B8F/1.%20CCG%20Work/Data-to-Deal/Terms%20LookUp%20(version%2022)%20.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0518156804600276E-3"/>
          <c:w val="0.98859764604884293"/>
          <c:h val="0.98691419384906387"/>
        </c:manualLayout>
      </c:layout>
      <c:bar3DChart>
        <c:barDir val="col"/>
        <c:grouping val="standard"/>
        <c:varyColors val="0"/>
        <c:ser>
          <c:idx val="1"/>
          <c:order val="0"/>
          <c:tx>
            <c:strRef>
              <c:f>Sheet1!$Y$118</c:f>
              <c:strCache>
                <c:ptCount val="1"/>
                <c:pt idx="0">
                  <c:v>Uptake of Climate Finance</c:v>
                </c:pt>
              </c:strCache>
            </c:strRef>
          </c:tx>
          <c:spPr>
            <a:solidFill>
              <a:schemeClr val="accent2"/>
            </a:solidFill>
            <a:ln>
              <a:noFill/>
            </a:ln>
            <a:effectLst/>
            <a:sp3d/>
          </c:spPr>
          <c:invertIfNegative val="0"/>
          <c:dLbls>
            <c:dLbl>
              <c:idx val="4"/>
              <c:layout>
                <c:manualLayout>
                  <c:x val="0.18233776857262962"/>
                  <c:y val="0.35931004579033066"/>
                </c:manualLayout>
              </c:layout>
              <c:spPr>
                <a:noFill/>
                <a:ln>
                  <a:noFill/>
                </a:ln>
                <a:effectLst/>
              </c:spPr>
              <c:txPr>
                <a:bodyPr rot="0" spcFirstLastPara="1" vertOverflow="ellipsis" horzOverflow="clip" vert="horz" wrap="square" lIns="38100" tIns="19050" rIns="38100" bIns="19050" anchor="ctr" anchorCtr="1">
                  <a:spAutoFit/>
                </a:bodyPr>
                <a:lstStyle/>
                <a:p>
                  <a:pPr>
                    <a:defRPr sz="1400" b="1" i="0" u="none" strike="noStrike" kern="1200" baseline="0">
                      <a:solidFill>
                        <a:schemeClr val="tx1"/>
                      </a:solidFill>
                      <a:effectLst>
                        <a:glow rad="139700">
                          <a:schemeClr val="bg1"/>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0083489660514992"/>
                      <c:h val="0.18959554057180436"/>
                    </c:manualLayout>
                  </c15:layout>
                </c:ext>
                <c:ext xmlns:c16="http://schemas.microsoft.com/office/drawing/2014/chart" uri="{C3380CC4-5D6E-409C-BE32-E72D297353CC}">
                  <c16:uniqueId val="{00000000-F5FB-4917-AAAD-FDC3B423183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bg2">
                          <a:lumMod val="50000"/>
                        </a:schemeClr>
                      </a:solidFill>
                      <a:round/>
                    </a:ln>
                    <a:effectLst/>
                  </c:spPr>
                </c15:leaderLines>
              </c:ext>
            </c:extLst>
          </c:dLbls>
          <c:val>
            <c:numRef>
              <c:f>Sheet1!$Z$118:$AG$118</c:f>
              <c:numCache>
                <c:formatCode>General</c:formatCode>
                <c:ptCount val="8"/>
                <c:pt idx="0">
                  <c:v>50</c:v>
                </c:pt>
                <c:pt idx="1">
                  <c:v>53</c:v>
                </c:pt>
                <c:pt idx="2">
                  <c:v>63</c:v>
                </c:pt>
                <c:pt idx="3">
                  <c:v>68</c:v>
                </c:pt>
                <c:pt idx="4">
                  <c:v>69</c:v>
                </c:pt>
                <c:pt idx="5">
                  <c:v>80</c:v>
                </c:pt>
                <c:pt idx="6">
                  <c:v>82</c:v>
                </c:pt>
                <c:pt idx="7">
                  <c:v>91</c:v>
                </c:pt>
              </c:numCache>
            </c:numRef>
          </c:val>
          <c:extLst>
            <c:ext xmlns:c16="http://schemas.microsoft.com/office/drawing/2014/chart" uri="{C3380CC4-5D6E-409C-BE32-E72D297353CC}">
              <c16:uniqueId val="{00000001-F5FB-4917-AAAD-FDC3B423183B}"/>
            </c:ext>
          </c:extLst>
        </c:ser>
        <c:ser>
          <c:idx val="0"/>
          <c:order val="1"/>
          <c:tx>
            <c:strRef>
              <c:f>Sheet1!$Y$117</c:f>
              <c:strCache>
                <c:ptCount val="1"/>
                <c:pt idx="0">
                  <c:v>Commitments to Climate Finace</c:v>
                </c:pt>
              </c:strCache>
            </c:strRef>
          </c:tx>
          <c:spPr>
            <a:solidFill>
              <a:schemeClr val="accent1"/>
            </a:solidFill>
            <a:ln>
              <a:noFill/>
            </a:ln>
            <a:effectLst/>
            <a:sp3d/>
          </c:spPr>
          <c:invertIfNegative val="0"/>
          <c:dLbls>
            <c:dLbl>
              <c:idx val="4"/>
              <c:layout>
                <c:manualLayout>
                  <c:x val="-0.26726922064850128"/>
                  <c:y val="-6.1973945927541581E-2"/>
                </c:manualLayout>
              </c:layout>
              <c:spPr>
                <a:noFill/>
                <a:ln>
                  <a:noFill/>
                </a:ln>
                <a:effectLst/>
              </c:spPr>
              <c:txPr>
                <a:bodyPr rot="0" spcFirstLastPara="1" vertOverflow="ellipsis" horzOverflow="clip" vert="horz" wrap="square" lIns="38100" tIns="19050" rIns="38100" bIns="19050" anchor="ctr" anchorCtr="1">
                  <a:spAutoFit/>
                </a:bodyPr>
                <a:lstStyle/>
                <a:p>
                  <a:pPr>
                    <a:defRPr sz="1400" b="1" i="0" u="none" strike="noStrike" kern="1200" baseline="0">
                      <a:solidFill>
                        <a:schemeClr val="tx1"/>
                      </a:solidFill>
                      <a:effectLst>
                        <a:glow rad="139700">
                          <a:schemeClr val="bg1">
                            <a:alpha val="40000"/>
                          </a:schemeClr>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34120791954470259"/>
                      <c:h val="0.16737086093678838"/>
                    </c:manualLayout>
                  </c15:layout>
                </c:ext>
                <c:ext xmlns:c16="http://schemas.microsoft.com/office/drawing/2014/chart" uri="{C3380CC4-5D6E-409C-BE32-E72D297353CC}">
                  <c16:uniqueId val="{00000002-F5FB-4917-AAAD-FDC3B423183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bg2">
                          <a:lumMod val="50000"/>
                        </a:schemeClr>
                      </a:solidFill>
                      <a:round/>
                    </a:ln>
                    <a:effectLst/>
                  </c:spPr>
                </c15:leaderLines>
              </c:ext>
            </c:extLst>
          </c:dLbls>
          <c:val>
            <c:numRef>
              <c:f>Sheet1!$Z$117:$AG$117</c:f>
              <c:numCache>
                <c:formatCode>General</c:formatCode>
                <c:ptCount val="8"/>
                <c:pt idx="0">
                  <c:v>100</c:v>
                </c:pt>
                <c:pt idx="1">
                  <c:v>128</c:v>
                </c:pt>
                <c:pt idx="2">
                  <c:v>153</c:v>
                </c:pt>
                <c:pt idx="3">
                  <c:v>190</c:v>
                </c:pt>
                <c:pt idx="4">
                  <c:v>197</c:v>
                </c:pt>
                <c:pt idx="5">
                  <c:v>207</c:v>
                </c:pt>
                <c:pt idx="6">
                  <c:v>234</c:v>
                </c:pt>
                <c:pt idx="7">
                  <c:v>243</c:v>
                </c:pt>
              </c:numCache>
            </c:numRef>
          </c:val>
          <c:extLst>
            <c:ext xmlns:c16="http://schemas.microsoft.com/office/drawing/2014/chart" uri="{C3380CC4-5D6E-409C-BE32-E72D297353CC}">
              <c16:uniqueId val="{00000003-F5FB-4917-AAAD-FDC3B423183B}"/>
            </c:ext>
          </c:extLst>
        </c:ser>
        <c:dLbls>
          <c:showLegendKey val="0"/>
          <c:showVal val="0"/>
          <c:showCatName val="0"/>
          <c:showSerName val="0"/>
          <c:showPercent val="0"/>
          <c:showBubbleSize val="0"/>
        </c:dLbls>
        <c:gapWidth val="150"/>
        <c:shape val="box"/>
        <c:axId val="1016052095"/>
        <c:axId val="1016055455"/>
        <c:axId val="737693919"/>
      </c:bar3DChart>
      <c:catAx>
        <c:axId val="1016052095"/>
        <c:scaling>
          <c:orientation val="minMax"/>
        </c:scaling>
        <c:delete val="1"/>
        <c:axPos val="b"/>
        <c:majorTickMark val="none"/>
        <c:minorTickMark val="none"/>
        <c:tickLblPos val="nextTo"/>
        <c:crossAx val="1016055455"/>
        <c:crosses val="autoZero"/>
        <c:auto val="1"/>
        <c:lblAlgn val="ctr"/>
        <c:lblOffset val="100"/>
        <c:noMultiLvlLbl val="0"/>
      </c:catAx>
      <c:valAx>
        <c:axId val="1016055455"/>
        <c:scaling>
          <c:orientation val="minMax"/>
        </c:scaling>
        <c:delete val="1"/>
        <c:axPos val="l"/>
        <c:numFmt formatCode="General" sourceLinked="1"/>
        <c:majorTickMark val="none"/>
        <c:minorTickMark val="none"/>
        <c:tickLblPos val="nextTo"/>
        <c:crossAx val="1016052095"/>
        <c:crosses val="autoZero"/>
        <c:crossBetween val="between"/>
      </c:valAx>
      <c:serAx>
        <c:axId val="737693919"/>
        <c:scaling>
          <c:orientation val="minMax"/>
        </c:scaling>
        <c:delete val="1"/>
        <c:axPos val="b"/>
        <c:majorTickMark val="none"/>
        <c:minorTickMark val="none"/>
        <c:tickLblPos val="nextTo"/>
        <c:crossAx val="1016055455"/>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25371828521441E-2"/>
          <c:y val="3.7036995834222389E-2"/>
          <c:w val="0.89915069991251095"/>
          <c:h val="0.87908209390492853"/>
        </c:manualLayout>
      </c:layout>
      <c:bar3DChart>
        <c:barDir val="col"/>
        <c:grouping val="standard"/>
        <c:varyColors val="0"/>
        <c:ser>
          <c:idx val="0"/>
          <c:order val="0"/>
          <c:tx>
            <c:strRef>
              <c:f>Sheet1!$Y$117</c:f>
              <c:strCache>
                <c:ptCount val="1"/>
                <c:pt idx="0">
                  <c:v>Commitments to Climate Finace</c:v>
                </c:pt>
              </c:strCache>
            </c:strRef>
          </c:tx>
          <c:spPr>
            <a:solidFill>
              <a:schemeClr val="accent1"/>
            </a:solidFill>
            <a:ln>
              <a:noFill/>
            </a:ln>
            <a:effectLst/>
            <a:sp3d/>
          </c:spPr>
          <c:invertIfNegative val="0"/>
          <c:dLbls>
            <c:dLbl>
              <c:idx val="4"/>
              <c:layout>
                <c:manualLayout>
                  <c:x val="-0.25587112054242883"/>
                  <c:y val="-5.658697372636632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1171200964733609"/>
                      <c:h val="0.10077889452567211"/>
                    </c:manualLayout>
                  </c15:layout>
                </c:ext>
                <c:ext xmlns:c16="http://schemas.microsoft.com/office/drawing/2014/chart" uri="{C3380CC4-5D6E-409C-BE32-E72D297353CC}">
                  <c16:uniqueId val="{00000001-8160-46C5-A547-75D2E5C5E68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Sheet1!$Z$117:$AG$117</c:f>
              <c:numCache>
                <c:formatCode>General</c:formatCode>
                <c:ptCount val="8"/>
                <c:pt idx="0">
                  <c:v>100</c:v>
                </c:pt>
                <c:pt idx="1">
                  <c:v>128</c:v>
                </c:pt>
                <c:pt idx="2">
                  <c:v>153</c:v>
                </c:pt>
                <c:pt idx="3">
                  <c:v>190</c:v>
                </c:pt>
                <c:pt idx="4">
                  <c:v>197</c:v>
                </c:pt>
                <c:pt idx="5">
                  <c:v>207</c:v>
                </c:pt>
                <c:pt idx="6">
                  <c:v>234</c:v>
                </c:pt>
                <c:pt idx="7">
                  <c:v>243</c:v>
                </c:pt>
              </c:numCache>
            </c:numRef>
          </c:val>
          <c:extLst>
            <c:ext xmlns:c16="http://schemas.microsoft.com/office/drawing/2014/chart" uri="{C3380CC4-5D6E-409C-BE32-E72D297353CC}">
              <c16:uniqueId val="{00000000-8160-46C5-A547-75D2E5C5E68B}"/>
            </c:ext>
          </c:extLst>
        </c:ser>
        <c:dLbls>
          <c:showLegendKey val="0"/>
          <c:showVal val="0"/>
          <c:showCatName val="0"/>
          <c:showSerName val="0"/>
          <c:showPercent val="0"/>
          <c:showBubbleSize val="0"/>
        </c:dLbls>
        <c:gapWidth val="150"/>
        <c:shape val="box"/>
        <c:axId val="740009743"/>
        <c:axId val="740011183"/>
        <c:axId val="1160737263"/>
      </c:bar3DChart>
      <c:catAx>
        <c:axId val="740009743"/>
        <c:scaling>
          <c:orientation val="minMax"/>
        </c:scaling>
        <c:delete val="1"/>
        <c:axPos val="b"/>
        <c:majorTickMark val="none"/>
        <c:minorTickMark val="none"/>
        <c:tickLblPos val="nextTo"/>
        <c:crossAx val="740011183"/>
        <c:crosses val="autoZero"/>
        <c:auto val="1"/>
        <c:lblAlgn val="ctr"/>
        <c:lblOffset val="100"/>
        <c:noMultiLvlLbl val="0"/>
      </c:catAx>
      <c:valAx>
        <c:axId val="740011183"/>
        <c:scaling>
          <c:orientation val="minMax"/>
        </c:scaling>
        <c:delete val="1"/>
        <c:axPos val="l"/>
        <c:numFmt formatCode="General" sourceLinked="1"/>
        <c:majorTickMark val="none"/>
        <c:minorTickMark val="none"/>
        <c:tickLblPos val="nextTo"/>
        <c:crossAx val="740009743"/>
        <c:crosses val="autoZero"/>
        <c:crossBetween val="between"/>
      </c:valAx>
      <c:serAx>
        <c:axId val="1160737263"/>
        <c:scaling>
          <c:orientation val="minMax"/>
        </c:scaling>
        <c:delete val="1"/>
        <c:axPos val="b"/>
        <c:majorTickMark val="none"/>
        <c:minorTickMark val="none"/>
        <c:tickLblPos val="nextTo"/>
        <c:crossAx val="740011183"/>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729729729729731E-2"/>
          <c:y val="4.1817971190800406E-2"/>
          <c:w val="0.94054054054054059"/>
          <c:h val="0.71867910289825176"/>
        </c:manualLayout>
      </c:layout>
      <c:bar3DChart>
        <c:barDir val="col"/>
        <c:grouping val="stacked"/>
        <c:varyColors val="0"/>
        <c:ser>
          <c:idx val="0"/>
          <c:order val="0"/>
          <c:tx>
            <c:strRef>
              <c:f>Sheet1!$Y$118</c:f>
              <c:strCache>
                <c:ptCount val="1"/>
                <c:pt idx="0">
                  <c:v>Uptake of Climate Finance</c:v>
                </c:pt>
              </c:strCache>
            </c:strRef>
          </c:tx>
          <c:spPr>
            <a:solidFill>
              <a:schemeClr val="accent2"/>
            </a:solidFill>
            <a:ln>
              <a:noFill/>
            </a:ln>
            <a:effectLst/>
            <a:sp3d/>
          </c:spPr>
          <c:invertIfNegative val="0"/>
          <c:dLbls>
            <c:dLbl>
              <c:idx val="4"/>
              <c:layout>
                <c:manualLayout>
                  <c:x val="0.17837837837837839"/>
                  <c:y val="0.198662004526638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glow rad="139700">
                          <a:schemeClr val="bg1"/>
                        </a:glow>
                      </a:effectLst>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12F-4D39-9A4C-5F05E6ADC323}"/>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Sheet1!$Z$118:$AG$118</c:f>
              <c:numCache>
                <c:formatCode>General</c:formatCode>
                <c:ptCount val="8"/>
                <c:pt idx="0">
                  <c:v>50</c:v>
                </c:pt>
                <c:pt idx="1">
                  <c:v>53</c:v>
                </c:pt>
                <c:pt idx="2">
                  <c:v>63</c:v>
                </c:pt>
                <c:pt idx="3">
                  <c:v>68</c:v>
                </c:pt>
                <c:pt idx="4">
                  <c:v>69</c:v>
                </c:pt>
                <c:pt idx="5">
                  <c:v>80</c:v>
                </c:pt>
                <c:pt idx="6">
                  <c:v>82</c:v>
                </c:pt>
                <c:pt idx="7">
                  <c:v>91</c:v>
                </c:pt>
              </c:numCache>
            </c:numRef>
          </c:val>
          <c:extLst>
            <c:ext xmlns:c16="http://schemas.microsoft.com/office/drawing/2014/chart" uri="{C3380CC4-5D6E-409C-BE32-E72D297353CC}">
              <c16:uniqueId val="{00000000-A12F-4D39-9A4C-5F05E6ADC323}"/>
            </c:ext>
          </c:extLst>
        </c:ser>
        <c:ser>
          <c:idx val="1"/>
          <c:order val="1"/>
          <c:tx>
            <c:strRef>
              <c:f>Sheet1!$Y$120</c:f>
              <c:strCache>
                <c:ptCount val="1"/>
                <c:pt idx="0">
                  <c:v>space</c:v>
                </c:pt>
              </c:strCache>
            </c:strRef>
          </c:tx>
          <c:spPr>
            <a:noFill/>
            <a:ln>
              <a:noFill/>
            </a:ln>
            <a:effectLst/>
            <a:sp3d/>
          </c:spPr>
          <c:invertIfNegative val="0"/>
          <c:val>
            <c:numRef>
              <c:f>Sheet1!$Z$120:$AG$120</c:f>
              <c:numCache>
                <c:formatCode>General</c:formatCode>
                <c:ptCount val="8"/>
                <c:pt idx="0">
                  <c:v>10</c:v>
                </c:pt>
                <c:pt idx="1">
                  <c:v>10</c:v>
                </c:pt>
                <c:pt idx="2">
                  <c:v>10</c:v>
                </c:pt>
                <c:pt idx="3">
                  <c:v>10</c:v>
                </c:pt>
                <c:pt idx="4">
                  <c:v>10</c:v>
                </c:pt>
                <c:pt idx="5">
                  <c:v>10</c:v>
                </c:pt>
                <c:pt idx="6">
                  <c:v>10</c:v>
                </c:pt>
                <c:pt idx="7">
                  <c:v>10</c:v>
                </c:pt>
              </c:numCache>
            </c:numRef>
          </c:val>
          <c:extLst>
            <c:ext xmlns:c16="http://schemas.microsoft.com/office/drawing/2014/chart" uri="{C3380CC4-5D6E-409C-BE32-E72D297353CC}">
              <c16:uniqueId val="{00000001-A12F-4D39-9A4C-5F05E6ADC323}"/>
            </c:ext>
          </c:extLst>
        </c:ser>
        <c:ser>
          <c:idx val="2"/>
          <c:order val="2"/>
          <c:tx>
            <c:strRef>
              <c:f>Sheet1!$Y$121</c:f>
              <c:strCache>
                <c:ptCount val="1"/>
                <c:pt idx="0">
                  <c:v>Additional Available Funds</c:v>
                </c:pt>
              </c:strCache>
            </c:strRef>
          </c:tx>
          <c:spPr>
            <a:solidFill>
              <a:schemeClr val="accent5">
                <a:lumMod val="20000"/>
                <a:lumOff val="80000"/>
              </a:schemeClr>
            </a:solidFill>
            <a:ln>
              <a:noFill/>
            </a:ln>
            <a:effectLst/>
            <a:sp3d/>
          </c:spPr>
          <c:invertIfNegative val="0"/>
          <c:dLbls>
            <c:dLbl>
              <c:idx val="0"/>
              <c:layout>
                <c:manualLayout>
                  <c:x val="5.4054054054054057E-3"/>
                  <c:y val="-0.25456098763451274"/>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5945945945945947"/>
                      <c:h val="0.20222296791451053"/>
                    </c:manualLayout>
                  </c15:layout>
                </c:ext>
                <c:ext xmlns:c16="http://schemas.microsoft.com/office/drawing/2014/chart" uri="{C3380CC4-5D6E-409C-BE32-E72D297353CC}">
                  <c16:uniqueId val="{00000005-A12F-4D39-9A4C-5F05E6ADC323}"/>
                </c:ext>
              </c:extLst>
            </c:dLbl>
            <c:dLbl>
              <c:idx val="5"/>
              <c:delete val="1"/>
              <c:extLst>
                <c:ext xmlns:c15="http://schemas.microsoft.com/office/drawing/2012/chart" uri="{CE6537A1-D6FC-4f65-9D91-7224C49458BB}">
                  <c15:layout>
                    <c:manualLayout>
                      <c:w val="0.3158376250266014"/>
                      <c:h val="5.024576093966706E-2"/>
                    </c:manualLayout>
                  </c15:layout>
                </c:ext>
                <c:ext xmlns:c16="http://schemas.microsoft.com/office/drawing/2014/chart" uri="{C3380CC4-5D6E-409C-BE32-E72D297353CC}">
                  <c16:uniqueId val="{00000004-A12F-4D39-9A4C-5F05E6ADC32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Sheet1!$Z$121:$AG$121</c:f>
              <c:numCache>
                <c:formatCode>General</c:formatCode>
                <c:ptCount val="8"/>
                <c:pt idx="0">
                  <c:v>50</c:v>
                </c:pt>
                <c:pt idx="1">
                  <c:v>75</c:v>
                </c:pt>
                <c:pt idx="2">
                  <c:v>90</c:v>
                </c:pt>
                <c:pt idx="3">
                  <c:v>122</c:v>
                </c:pt>
                <c:pt idx="4">
                  <c:v>128</c:v>
                </c:pt>
                <c:pt idx="5">
                  <c:v>127</c:v>
                </c:pt>
                <c:pt idx="6">
                  <c:v>152</c:v>
                </c:pt>
                <c:pt idx="7">
                  <c:v>152</c:v>
                </c:pt>
              </c:numCache>
            </c:numRef>
          </c:val>
          <c:extLst>
            <c:ext xmlns:c16="http://schemas.microsoft.com/office/drawing/2014/chart" uri="{C3380CC4-5D6E-409C-BE32-E72D297353CC}">
              <c16:uniqueId val="{00000002-A12F-4D39-9A4C-5F05E6ADC323}"/>
            </c:ext>
          </c:extLst>
        </c:ser>
        <c:dLbls>
          <c:showLegendKey val="0"/>
          <c:showVal val="0"/>
          <c:showCatName val="0"/>
          <c:showSerName val="0"/>
          <c:showPercent val="0"/>
          <c:showBubbleSize val="0"/>
        </c:dLbls>
        <c:gapWidth val="150"/>
        <c:shape val="box"/>
        <c:axId val="643616143"/>
        <c:axId val="15805567"/>
        <c:axId val="0"/>
      </c:bar3DChart>
      <c:catAx>
        <c:axId val="643616143"/>
        <c:scaling>
          <c:orientation val="minMax"/>
        </c:scaling>
        <c:delete val="1"/>
        <c:axPos val="b"/>
        <c:majorTickMark val="none"/>
        <c:minorTickMark val="none"/>
        <c:tickLblPos val="nextTo"/>
        <c:crossAx val="15805567"/>
        <c:crosses val="autoZero"/>
        <c:auto val="1"/>
        <c:lblAlgn val="ctr"/>
        <c:lblOffset val="100"/>
        <c:noMultiLvlLbl val="0"/>
      </c:catAx>
      <c:valAx>
        <c:axId val="15805567"/>
        <c:scaling>
          <c:orientation val="minMax"/>
        </c:scaling>
        <c:delete val="1"/>
        <c:axPos val="l"/>
        <c:numFmt formatCode="General" sourceLinked="1"/>
        <c:majorTickMark val="none"/>
        <c:minorTickMark val="none"/>
        <c:tickLblPos val="nextTo"/>
        <c:crossAx val="6436161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Sheet1!$AH$74</c:f>
              <c:strCache>
                <c:ptCount val="1"/>
                <c:pt idx="0">
                  <c:v>Pre-feasibility Studies</c:v>
                </c:pt>
              </c:strCache>
            </c:strRef>
          </c:tx>
          <c:spPr>
            <a:solidFill>
              <a:schemeClr val="accent3"/>
            </a:solidFill>
            <a:ln>
              <a:noFill/>
            </a:ln>
            <a:effectLst/>
            <a:sp3d/>
          </c:spPr>
          <c:invertIfNegative val="0"/>
          <c:dLbls>
            <c:dLbl>
              <c:idx val="1"/>
              <c:layout>
                <c:manualLayout>
                  <c:x val="-7.5777594567474377E-2"/>
                  <c:y val="-0.25058004640371229"/>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33338789864238738"/>
                      <c:h val="0.1820187441766995"/>
                    </c:manualLayout>
                  </c15:layout>
                </c:ext>
                <c:ext xmlns:c16="http://schemas.microsoft.com/office/drawing/2014/chart" uri="{C3380CC4-5D6E-409C-BE32-E72D297353CC}">
                  <c16:uniqueId val="{00000003-9AF8-4581-9CA0-096D90105C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Sheet1!$AI$74:$AO$74</c:f>
              <c:numCache>
                <c:formatCode>General</c:formatCode>
                <c:ptCount val="7"/>
                <c:pt idx="0">
                  <c:v>1</c:v>
                </c:pt>
                <c:pt idx="1">
                  <c:v>1.4</c:v>
                </c:pt>
              </c:numCache>
            </c:numRef>
          </c:val>
          <c:extLst>
            <c:ext xmlns:c16="http://schemas.microsoft.com/office/drawing/2014/chart" uri="{C3380CC4-5D6E-409C-BE32-E72D297353CC}">
              <c16:uniqueId val="{00000000-9AF8-4581-9CA0-096D90105C4E}"/>
            </c:ext>
          </c:extLst>
        </c:ser>
        <c:ser>
          <c:idx val="1"/>
          <c:order val="1"/>
          <c:tx>
            <c:strRef>
              <c:f>Sheet1!$AH$75</c:f>
              <c:strCache>
                <c:ptCount val="1"/>
                <c:pt idx="0">
                  <c:v>Project Preparation</c:v>
                </c:pt>
              </c:strCache>
            </c:strRef>
          </c:tx>
          <c:spPr>
            <a:solidFill>
              <a:schemeClr val="accent1"/>
            </a:solidFill>
            <a:ln>
              <a:noFill/>
            </a:ln>
            <a:effectLst/>
            <a:sp3d/>
          </c:spPr>
          <c:invertIfNegative val="0"/>
          <c:dLbls>
            <c:dLbl>
              <c:idx val="4"/>
              <c:layout>
                <c:manualLayout>
                  <c:x val="-0.11037165461041414"/>
                  <c:y val="-0.3433874709976799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29301155885218799"/>
                      <c:h val="0.1820187441766995"/>
                    </c:manualLayout>
                  </c15:layout>
                </c:ext>
                <c:ext xmlns:c16="http://schemas.microsoft.com/office/drawing/2014/chart" uri="{C3380CC4-5D6E-409C-BE32-E72D297353CC}">
                  <c16:uniqueId val="{00000004-9AF8-4581-9CA0-096D90105C4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Sheet1!$AI$75:$AO$75</c:f>
              <c:numCache>
                <c:formatCode>General</c:formatCode>
                <c:ptCount val="7"/>
                <c:pt idx="2">
                  <c:v>6</c:v>
                </c:pt>
                <c:pt idx="3">
                  <c:v>5</c:v>
                </c:pt>
                <c:pt idx="4">
                  <c:v>8</c:v>
                </c:pt>
              </c:numCache>
            </c:numRef>
          </c:val>
          <c:extLst>
            <c:ext xmlns:c16="http://schemas.microsoft.com/office/drawing/2014/chart" uri="{C3380CC4-5D6E-409C-BE32-E72D297353CC}">
              <c16:uniqueId val="{00000001-9AF8-4581-9CA0-096D90105C4E}"/>
            </c:ext>
          </c:extLst>
        </c:ser>
        <c:ser>
          <c:idx val="2"/>
          <c:order val="2"/>
          <c:tx>
            <c:strRef>
              <c:f>Sheet1!$AH$76</c:f>
              <c:strCache>
                <c:ptCount val="1"/>
                <c:pt idx="0">
                  <c:v>Project Investment</c:v>
                </c:pt>
              </c:strCache>
            </c:strRef>
          </c:tx>
          <c:spPr>
            <a:solidFill>
              <a:schemeClr val="accent2"/>
            </a:solidFill>
            <a:ln>
              <a:noFill/>
            </a:ln>
            <a:effectLst/>
            <a:sp3d/>
          </c:spPr>
          <c:invertIfNegative val="0"/>
          <c:dLbls>
            <c:dLbl>
              <c:idx val="5"/>
              <c:layout>
                <c:manualLayout>
                  <c:x val="-0.28263801045371012"/>
                  <c:y val="-0.292343387470997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30430320532709609"/>
                      <c:h val="0.1820187441766995"/>
                    </c:manualLayout>
                  </c15:layout>
                </c:ext>
                <c:ext xmlns:c16="http://schemas.microsoft.com/office/drawing/2014/chart" uri="{C3380CC4-5D6E-409C-BE32-E72D297353CC}">
                  <c16:uniqueId val="{00000006-9AF8-4581-9CA0-096D90105C4E}"/>
                </c:ext>
              </c:extLst>
            </c:dLbl>
            <c:dLbl>
              <c:idx val="6"/>
              <c:delete val="1"/>
              <c:extLst>
                <c:ext xmlns:c15="http://schemas.microsoft.com/office/drawing/2012/chart" uri="{CE6537A1-D6FC-4f65-9D91-7224C49458BB}"/>
                <c:ext xmlns:c16="http://schemas.microsoft.com/office/drawing/2014/chart" uri="{C3380CC4-5D6E-409C-BE32-E72D297353CC}">
                  <c16:uniqueId val="{00000005-9AF8-4581-9CA0-096D90105C4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75000"/>
                          <a:lumOff val="25000"/>
                        </a:schemeClr>
                      </a:solidFill>
                      <a:round/>
                    </a:ln>
                    <a:effectLst/>
                  </c:spPr>
                </c15:leaderLines>
              </c:ext>
            </c:extLst>
          </c:dLbls>
          <c:val>
            <c:numRef>
              <c:f>Sheet1!$AI$76:$AO$76</c:f>
              <c:numCache>
                <c:formatCode>General</c:formatCode>
                <c:ptCount val="7"/>
                <c:pt idx="5">
                  <c:v>35</c:v>
                </c:pt>
                <c:pt idx="6">
                  <c:v>37</c:v>
                </c:pt>
              </c:numCache>
            </c:numRef>
          </c:val>
          <c:extLst>
            <c:ext xmlns:c16="http://schemas.microsoft.com/office/drawing/2014/chart" uri="{C3380CC4-5D6E-409C-BE32-E72D297353CC}">
              <c16:uniqueId val="{00000002-9AF8-4581-9CA0-096D90105C4E}"/>
            </c:ext>
          </c:extLst>
        </c:ser>
        <c:dLbls>
          <c:showLegendKey val="0"/>
          <c:showVal val="0"/>
          <c:showCatName val="0"/>
          <c:showSerName val="0"/>
          <c:showPercent val="0"/>
          <c:showBubbleSize val="0"/>
        </c:dLbls>
        <c:gapWidth val="150"/>
        <c:shape val="box"/>
        <c:axId val="796523584"/>
        <c:axId val="796530784"/>
        <c:axId val="0"/>
      </c:bar3DChart>
      <c:catAx>
        <c:axId val="796523584"/>
        <c:scaling>
          <c:orientation val="minMax"/>
        </c:scaling>
        <c:delete val="1"/>
        <c:axPos val="b"/>
        <c:majorTickMark val="none"/>
        <c:minorTickMark val="none"/>
        <c:tickLblPos val="nextTo"/>
        <c:crossAx val="796530784"/>
        <c:crosses val="autoZero"/>
        <c:auto val="1"/>
        <c:lblAlgn val="ctr"/>
        <c:lblOffset val="100"/>
        <c:noMultiLvlLbl val="0"/>
      </c:catAx>
      <c:valAx>
        <c:axId val="796530784"/>
        <c:scaling>
          <c:orientation val="minMax"/>
        </c:scaling>
        <c:delete val="1"/>
        <c:axPos val="l"/>
        <c:numFmt formatCode="General" sourceLinked="1"/>
        <c:majorTickMark val="none"/>
        <c:minorTickMark val="none"/>
        <c:tickLblPos val="nextTo"/>
        <c:crossAx val="796523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819642903984697E-2"/>
          <c:y val="8.5775755554759386E-2"/>
          <c:w val="0.84367476619258197"/>
          <c:h val="0.62842415785274564"/>
        </c:manualLayout>
      </c:layout>
      <c:barChart>
        <c:barDir val="col"/>
        <c:grouping val="clustered"/>
        <c:varyColors val="0"/>
        <c:ser>
          <c:idx val="3"/>
          <c:order val="0"/>
          <c:tx>
            <c:strRef>
              <c:f>'CFT Dash'!$L$3</c:f>
              <c:strCache>
                <c:ptCount val="1"/>
              </c:strCache>
            </c:strRef>
          </c:tx>
          <c:spPr>
            <a:solidFill>
              <a:schemeClr val="accent6"/>
            </a:solidFill>
            <a:ln>
              <a:noFill/>
            </a:ln>
            <a:effectLst/>
          </c:spPr>
          <c:invertIfNegative val="0"/>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Dash'!$N$3:$Y$3</c:f>
              <c:numCache>
                <c:formatCode>General</c:formatCode>
                <c:ptCount val="12"/>
              </c:numCache>
              <c:extLst/>
            </c:numRef>
          </c:val>
          <c:extLst>
            <c:ext xmlns:c16="http://schemas.microsoft.com/office/drawing/2014/chart" uri="{C3380CC4-5D6E-409C-BE32-E72D297353CC}">
              <c16:uniqueId val="{00000000-AD2B-4998-925D-9FEDBA0F5B71}"/>
            </c:ext>
          </c:extLst>
        </c:ser>
        <c:ser>
          <c:idx val="1"/>
          <c:order val="1"/>
          <c:tx>
            <c:strRef>
              <c:f>'CFT Dash'!$J$18</c:f>
              <c:strCache>
                <c:ptCount val="1"/>
                <c:pt idx="0">
                  <c:v>Grace Period</c:v>
                </c:pt>
              </c:strCache>
            </c:strRef>
          </c:tx>
          <c:spPr>
            <a:solidFill>
              <a:srgbClr val="FF5050"/>
            </a:solidFill>
            <a:ln>
              <a:solidFill>
                <a:sysClr val="windowText" lastClr="000000"/>
              </a:solidFill>
            </a:ln>
            <a:effectLst/>
          </c:spPr>
          <c:invertIfNegative val="0"/>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Dash'!$N$18:$Y$18</c:f>
              <c:numCache>
                <c:formatCode>General</c:formatCode>
                <c:ptCount val="12"/>
                <c:pt idx="0">
                  <c:v>5</c:v>
                </c:pt>
                <c:pt idx="1">
                  <c:v>5</c:v>
                </c:pt>
                <c:pt idx="2">
                  <c:v>5</c:v>
                </c:pt>
                <c:pt idx="3">
                  <c:v>5</c:v>
                </c:pt>
                <c:pt idx="4">
                  <c:v>5</c:v>
                </c:pt>
                <c:pt idx="5">
                  <c:v>5</c:v>
                </c:pt>
                <c:pt idx="6">
                  <c:v>5</c:v>
                </c:pt>
                <c:pt idx="7">
                  <c:v>5</c:v>
                </c:pt>
                <c:pt idx="8">
                  <c:v>10.5</c:v>
                </c:pt>
                <c:pt idx="9">
                  <c:v>4</c:v>
                </c:pt>
                <c:pt idx="10">
                  <c:v>3</c:v>
                </c:pt>
                <c:pt idx="11">
                  <c:v>3</c:v>
                </c:pt>
              </c:numCache>
              <c:extLst/>
            </c:numRef>
          </c:val>
          <c:extLst>
            <c:ext xmlns:c16="http://schemas.microsoft.com/office/drawing/2014/chart" uri="{C3380CC4-5D6E-409C-BE32-E72D297353CC}">
              <c16:uniqueId val="{00000001-AD2B-4998-925D-9FEDBA0F5B71}"/>
            </c:ext>
          </c:extLst>
        </c:ser>
        <c:ser>
          <c:idx val="0"/>
          <c:order val="2"/>
          <c:tx>
            <c:strRef>
              <c:f>'CFT Dash'!$J$17</c:f>
              <c:strCache>
                <c:ptCount val="1"/>
                <c:pt idx="0">
                  <c:v>Loan Term</c:v>
                </c:pt>
              </c:strCache>
            </c:strRef>
          </c:tx>
          <c:spPr>
            <a:solidFill>
              <a:schemeClr val="accent1"/>
            </a:solidFill>
            <a:ln>
              <a:solidFill>
                <a:sysClr val="windowText" lastClr="000000"/>
              </a:solidFill>
            </a:ln>
            <a:effectLst/>
          </c:spPr>
          <c:invertIfNegative val="0"/>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Dash'!$N$17:$Y$17</c:f>
              <c:numCache>
                <c:formatCode>General</c:formatCode>
                <c:ptCount val="12"/>
                <c:pt idx="0">
                  <c:v>20</c:v>
                </c:pt>
                <c:pt idx="1">
                  <c:v>20</c:v>
                </c:pt>
                <c:pt idx="2">
                  <c:v>20</c:v>
                </c:pt>
                <c:pt idx="3">
                  <c:v>20</c:v>
                </c:pt>
                <c:pt idx="4">
                  <c:v>30</c:v>
                </c:pt>
                <c:pt idx="5">
                  <c:v>30</c:v>
                </c:pt>
                <c:pt idx="6">
                  <c:v>30</c:v>
                </c:pt>
                <c:pt idx="7">
                  <c:v>30</c:v>
                </c:pt>
                <c:pt idx="8">
                  <c:v>20</c:v>
                </c:pt>
                <c:pt idx="9">
                  <c:v>12</c:v>
                </c:pt>
                <c:pt idx="10">
                  <c:v>9</c:v>
                </c:pt>
                <c:pt idx="11">
                  <c:v>20</c:v>
                </c:pt>
              </c:numCache>
              <c:extLst/>
            </c:numRef>
          </c:val>
          <c:extLst>
            <c:ext xmlns:c16="http://schemas.microsoft.com/office/drawing/2014/chart" uri="{C3380CC4-5D6E-409C-BE32-E72D297353CC}">
              <c16:uniqueId val="{00000002-AD2B-4998-925D-9FEDBA0F5B71}"/>
            </c:ext>
          </c:extLst>
        </c:ser>
        <c:dLbls>
          <c:showLegendKey val="0"/>
          <c:showVal val="0"/>
          <c:showCatName val="0"/>
          <c:showSerName val="0"/>
          <c:showPercent val="0"/>
          <c:showBubbleSize val="0"/>
        </c:dLbls>
        <c:gapWidth val="150"/>
        <c:axId val="1467646320"/>
        <c:axId val="1467647280"/>
      </c:barChart>
      <c:barChart>
        <c:barDir val="col"/>
        <c:grouping val="clustered"/>
        <c:varyColors val="0"/>
        <c:ser>
          <c:idx val="2"/>
          <c:order val="3"/>
          <c:tx>
            <c:strRef>
              <c:f>'CFT Dash'!$J$16</c:f>
              <c:strCache>
                <c:ptCount val="1"/>
                <c:pt idx="0">
                  <c:v>Interest Rate</c:v>
                </c:pt>
              </c:strCache>
            </c:strRef>
          </c:tx>
          <c:spPr>
            <a:solidFill>
              <a:schemeClr val="tx2"/>
            </a:solidFill>
            <a:ln>
              <a:solidFill>
                <a:sysClr val="windowText" lastClr="000000"/>
              </a:solidFill>
            </a:ln>
            <a:effectLst/>
          </c:spPr>
          <c:invertIfNegative val="0"/>
          <c:dLbls>
            <c:numFmt formatCode="0.00%" sourceLinked="0"/>
            <c:spPr>
              <a:noFill/>
              <a:ln>
                <a:noFill/>
              </a:ln>
              <a:effectLst/>
            </c:spPr>
            <c:txPr>
              <a:bodyPr rot="0" spcFirstLastPara="1" vertOverflow="ellipsis" vert="horz" wrap="square" lIns="38100" tIns="19050" rIns="38100" bIns="72000" anchor="b" anchorCtr="1">
                <a:spAutoFit/>
              </a:bodyPr>
              <a:lstStyle/>
              <a:p>
                <a:pPr>
                  <a:defRPr sz="8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Dash'!$N$16:$Y$16</c:f>
              <c:numCache>
                <c:formatCode>0.00%</c:formatCode>
                <c:ptCount val="12"/>
                <c:pt idx="0">
                  <c:v>7.4999999999999997E-3</c:v>
                </c:pt>
                <c:pt idx="1">
                  <c:v>7.4999999999999997E-3</c:v>
                </c:pt>
                <c:pt idx="2">
                  <c:v>7.4999999999999997E-3</c:v>
                </c:pt>
                <c:pt idx="3">
                  <c:v>1.2500000000000001E-2</c:v>
                </c:pt>
                <c:pt idx="4">
                  <c:v>2.7099999999999999E-2</c:v>
                </c:pt>
                <c:pt idx="5">
                  <c:v>2.7099999999999999E-2</c:v>
                </c:pt>
                <c:pt idx="6">
                  <c:v>2.7099999999999999E-2</c:v>
                </c:pt>
                <c:pt idx="7">
                  <c:v>0.04</c:v>
                </c:pt>
                <c:pt idx="8">
                  <c:v>4.5310000000000003E-2</c:v>
                </c:pt>
                <c:pt idx="9">
                  <c:v>5.7799999999999997E-2</c:v>
                </c:pt>
                <c:pt idx="10">
                  <c:v>5.7499999999999996E-2</c:v>
                </c:pt>
                <c:pt idx="11">
                  <c:v>8.8400000000000006E-2</c:v>
                </c:pt>
              </c:numCache>
              <c:extLst/>
            </c:numRef>
          </c:val>
          <c:extLst>
            <c:ext xmlns:c16="http://schemas.microsoft.com/office/drawing/2014/chart" uri="{C3380CC4-5D6E-409C-BE32-E72D297353CC}">
              <c16:uniqueId val="{00000003-AD2B-4998-925D-9FEDBA0F5B71}"/>
            </c:ext>
          </c:extLst>
        </c:ser>
        <c:ser>
          <c:idx val="4"/>
          <c:order val="4"/>
          <c:tx>
            <c:strRef>
              <c:f>'CFT Dash'!$L$3</c:f>
              <c:strCache>
                <c:ptCount val="1"/>
              </c:strCache>
            </c:strRef>
          </c:tx>
          <c:invertIfNegative val="0"/>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Dash'!$N$3:$Y$3</c:f>
              <c:numCache>
                <c:formatCode>General</c:formatCode>
                <c:ptCount val="12"/>
              </c:numCache>
              <c:extLst/>
            </c:numRef>
          </c:val>
          <c:extLst>
            <c:ext xmlns:c16="http://schemas.microsoft.com/office/drawing/2014/chart" uri="{C3380CC4-5D6E-409C-BE32-E72D297353CC}">
              <c16:uniqueId val="{00000004-AD2B-4998-925D-9FEDBA0F5B71}"/>
            </c:ext>
          </c:extLst>
        </c:ser>
        <c:ser>
          <c:idx val="5"/>
          <c:order val="5"/>
          <c:tx>
            <c:strRef>
              <c:f>'CFT Dash'!$L$3</c:f>
              <c:strCache>
                <c:ptCount val="1"/>
              </c:strCache>
            </c:strRef>
          </c:tx>
          <c:invertIfNegative val="0"/>
          <c:cat>
            <c:strRef>
              <c:f>'CFT Dash'!$N$4:$Y$4</c:f>
              <c:strCache>
                <c:ptCount val="12"/>
                <c:pt idx="0">
                  <c:v>GEF-8 (BD)</c:v>
                </c:pt>
                <c:pt idx="1">
                  <c:v>GEF-8 (LD)</c:v>
                </c:pt>
                <c:pt idx="2">
                  <c:v>GEF-8 (CC)</c:v>
                </c:pt>
                <c:pt idx="3">
                  <c:v>GCF</c:v>
                </c:pt>
                <c:pt idx="4">
                  <c:v>ADF </c:v>
                </c:pt>
                <c:pt idx="5">
                  <c:v>ADF (PBA)</c:v>
                </c:pt>
                <c:pt idx="6">
                  <c:v>ADF (TSF)</c:v>
                </c:pt>
                <c:pt idx="7">
                  <c:v>WB (IDA)</c:v>
                </c:pt>
                <c:pt idx="8">
                  <c:v>RST</c:v>
                </c:pt>
                <c:pt idx="9">
                  <c:v>WB (IBRD)</c:v>
                </c:pt>
                <c:pt idx="10">
                  <c:v>AIIB</c:v>
                </c:pt>
                <c:pt idx="11">
                  <c:v>EIB</c:v>
                </c:pt>
              </c:strCache>
              <c:extLst/>
            </c:strRef>
          </c:cat>
          <c:val>
            <c:numRef>
              <c:f>'CFT Dash'!$N$3:$Y$3</c:f>
              <c:numCache>
                <c:formatCode>General</c:formatCode>
                <c:ptCount val="12"/>
              </c:numCache>
              <c:extLst/>
            </c:numRef>
          </c:val>
          <c:extLst>
            <c:ext xmlns:c16="http://schemas.microsoft.com/office/drawing/2014/chart" uri="{C3380CC4-5D6E-409C-BE32-E72D297353CC}">
              <c16:uniqueId val="{00000005-AD2B-4998-925D-9FEDBA0F5B71}"/>
            </c:ext>
          </c:extLst>
        </c:ser>
        <c:dLbls>
          <c:showLegendKey val="0"/>
          <c:showVal val="0"/>
          <c:showCatName val="0"/>
          <c:showSerName val="0"/>
          <c:showPercent val="0"/>
          <c:showBubbleSize val="0"/>
        </c:dLbls>
        <c:gapWidth val="150"/>
        <c:axId val="2125541343"/>
        <c:axId val="2125537503"/>
      </c:barChart>
      <c:catAx>
        <c:axId val="1467646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7647280"/>
        <c:crosses val="autoZero"/>
        <c:auto val="1"/>
        <c:lblAlgn val="ctr"/>
        <c:lblOffset val="100"/>
        <c:noMultiLvlLbl val="0"/>
      </c:catAx>
      <c:valAx>
        <c:axId val="1467647280"/>
        <c:scaling>
          <c:orientation val="minMax"/>
        </c:scaling>
        <c:delete val="0"/>
        <c:axPos val="l"/>
        <c:majorGridlines>
          <c:spPr>
            <a:ln w="12700"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Terms</a:t>
                </a:r>
                <a:br>
                  <a:rPr lang="en-GB" sz="1200" baseline="0"/>
                </a:br>
                <a:r>
                  <a:rPr lang="en-GB" sz="1200" baseline="0"/>
                  <a:t>(Years)</a:t>
                </a:r>
                <a:endParaRPr lang="en-GB" sz="1200"/>
              </a:p>
            </c:rich>
          </c:tx>
          <c:layout>
            <c:manualLayout>
              <c:xMode val="edge"/>
              <c:yMode val="edge"/>
              <c:x val="5.7912425501049558E-3"/>
              <c:y val="0.3324301489273732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67646320"/>
        <c:crosses val="autoZero"/>
        <c:crossBetween val="between"/>
        <c:majorUnit val="10"/>
        <c:minorUnit val="5"/>
      </c:valAx>
      <c:valAx>
        <c:axId val="2125537503"/>
        <c:scaling>
          <c:orientation val="minMax"/>
          <c:max val="0.16000000000000003"/>
          <c:min val="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a:t>Interest Rate %</a:t>
                </a:r>
              </a:p>
            </c:rich>
          </c:tx>
          <c:layout>
            <c:manualLayout>
              <c:xMode val="edge"/>
              <c:yMode val="edge"/>
              <c:x val="0.97254185541412297"/>
              <c:y val="0.24170774828248831"/>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5541343"/>
        <c:crosses val="max"/>
        <c:crossBetween val="between"/>
        <c:majorUnit val="4.0000000000000008E-2"/>
      </c:valAx>
      <c:catAx>
        <c:axId val="2125541343"/>
        <c:scaling>
          <c:orientation val="minMax"/>
        </c:scaling>
        <c:delete val="1"/>
        <c:axPos val="b"/>
        <c:numFmt formatCode="General" sourceLinked="1"/>
        <c:majorTickMark val="out"/>
        <c:minorTickMark val="none"/>
        <c:tickLblPos val="nextTo"/>
        <c:crossAx val="2125537503"/>
        <c:crosses val="autoZero"/>
        <c:auto val="1"/>
        <c:lblAlgn val="ctr"/>
        <c:lblOffset val="100"/>
        <c:noMultiLvlLbl val="0"/>
      </c:catAx>
      <c:spPr>
        <a:noFill/>
        <a:ln>
          <a:noFill/>
        </a:ln>
        <a:effectLst/>
      </c:spPr>
    </c:plotArea>
    <c:legend>
      <c:legendPos val="t"/>
      <c:legendEntry>
        <c:idx val="0"/>
        <c:delete val="1"/>
      </c:legendEntry>
      <c:legendEntry>
        <c:idx val="4"/>
        <c:delete val="1"/>
      </c:legendEntry>
      <c:legendEntry>
        <c:idx val="5"/>
        <c:delete val="1"/>
      </c:legendEntry>
      <c:layout>
        <c:manualLayout>
          <c:xMode val="edge"/>
          <c:yMode val="edge"/>
          <c:x val="0.80298462609386378"/>
          <c:y val="1.4784725089484451E-2"/>
          <c:w val="0.11573013702029449"/>
          <c:h val="0.23686720600515951"/>
        </c:manualLayout>
      </c:layout>
      <c:overlay val="0"/>
      <c:spPr>
        <a:solidFill>
          <a:schemeClr val="lt1"/>
        </a:solidFill>
      </c:sp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200"/>
              </a:spcAft>
            </a:pPr>
            <a:r>
              <a:rPr lang="en-US"/>
              <a:t>The outline for this lecture is as follows:</a:t>
            </a:r>
          </a:p>
          <a:p>
            <a:pPr>
              <a:lnSpc>
                <a:spcPct val="107000"/>
              </a:lnSpc>
              <a:spcAft>
                <a:spcPts val="200"/>
              </a:spcAft>
            </a:pPr>
            <a:r>
              <a:rPr lang="en-US"/>
              <a:t>Part 1. The need for Climate Fund Tracking</a:t>
            </a:r>
          </a:p>
          <a:p>
            <a:pPr>
              <a:lnSpc>
                <a:spcPct val="107000"/>
              </a:lnSpc>
              <a:spcAft>
                <a:spcPts val="200"/>
              </a:spcAft>
            </a:pPr>
            <a:r>
              <a:rPr lang="en-GB"/>
              <a:t>Part 2. Fund and Project Characteristics</a:t>
            </a:r>
          </a:p>
          <a:p>
            <a:pPr>
              <a:lnSpc>
                <a:spcPct val="107000"/>
              </a:lnSpc>
              <a:spcAft>
                <a:spcPts val="200"/>
              </a:spcAft>
            </a:pPr>
            <a:r>
              <a:rPr lang="en-GB"/>
              <a:t>Part 3. Determinants for Costs of Capital</a:t>
            </a:r>
          </a:p>
          <a:p>
            <a:pPr>
              <a:lnSpc>
                <a:spcPct val="107000"/>
              </a:lnSpc>
              <a:spcAft>
                <a:spcPts val="200"/>
              </a:spcAft>
            </a:pPr>
            <a:r>
              <a:rPr lang="en-GB"/>
              <a:t>Part 4. Allocations of Climate Finance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081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perspective of Climate Funds, there are several factors that impact the </a:t>
            </a:r>
            <a:r>
              <a:rPr lang="en-US" err="1"/>
              <a:t>concessionality</a:t>
            </a:r>
            <a:r>
              <a:rPr lang="en-US"/>
              <a:t> of the commitment. </a:t>
            </a:r>
          </a:p>
          <a:p>
            <a:r>
              <a:rPr lang="en-US"/>
              <a:t>The first of these is Country income level, this is often used as a metric of needs, informing concessional sources of finance as to the capacity to take on debts, and repay these commitments, with lower income per capita countries receiving more concessional financing. </a:t>
            </a:r>
          </a:p>
          <a:p>
            <a:r>
              <a:rPr lang="en-US"/>
              <a:t>The second attribute of each loan that may determine its cost of capital is the currency in which it is committed, as different currencies carry different exchange risks, denominating loans in each currency may add this currency specific risk premium. </a:t>
            </a:r>
          </a:p>
          <a:p>
            <a:r>
              <a:rPr lang="en-US"/>
              <a:t>Loan </a:t>
            </a:r>
            <a:r>
              <a:rPr lang="en-US" err="1"/>
              <a:t>concessionality</a:t>
            </a:r>
            <a:r>
              <a:rPr lang="en-US"/>
              <a:t> is also informed by the type of loan, with large policy-based loans often carrying highly concessional terms, compared to investment loans.</a:t>
            </a:r>
          </a:p>
          <a:p>
            <a:r>
              <a:rPr lang="en-US"/>
              <a:t>Loan structure can also play a role in determining the costs of capital, with many institutions offering maturity based loans, whereby the interest rate is determined by the bracket that the overall average maturity of the loan falls into.</a:t>
            </a:r>
          </a:p>
          <a:p>
            <a:r>
              <a:rPr lang="en-US"/>
              <a:t>Lastly each institution may choose to add their own operational margin to the loan, this is often where concessional financing sources differ more significantly compared to commercial sources, with far lower operational margins.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888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FinTrack</a:t>
            </a:r>
            <a:r>
              <a:rPr lang="en-GB"/>
              <a:t> outputs each characteristic of these climate funds in several figures, such as the one  shown here that breaks down the terms of financing for each of these climate funds into Interest Rate, Loan Term and grace period. </a:t>
            </a:r>
          </a:p>
          <a:p>
            <a:r>
              <a:rPr lang="en-GB"/>
              <a:t>Whilst projects have certain constraints for each of these attributes, this is often not the most comprehensive picture of </a:t>
            </a:r>
            <a:r>
              <a:rPr lang="en-GB" err="1"/>
              <a:t>concessionality</a:t>
            </a:r>
            <a:r>
              <a:rPr lang="en-GB"/>
              <a:t> and can make it hard to compare between funds. For this we aim to use a single metric such as Grant Element.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4184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mentioned in the previous slide and preceding lectures, Grant Element can offer a single metric for </a:t>
            </a:r>
            <a:r>
              <a:rPr lang="en-GB" err="1"/>
              <a:t>concessionality</a:t>
            </a:r>
            <a:r>
              <a:rPr lang="en-GB"/>
              <a:t> that enables us to compare easily between funds. Whilst </a:t>
            </a:r>
            <a:r>
              <a:rPr lang="en-GB" err="1"/>
              <a:t>FinTrack</a:t>
            </a:r>
            <a:r>
              <a:rPr lang="en-GB"/>
              <a:t> does let users sort by Interest Rates, Loan Terms and Grace periods independently, sorting funds by a single metric that covers all three of these parameters can help users easily sort funds from the most to the least concessional. </a:t>
            </a:r>
          </a:p>
          <a:p>
            <a:r>
              <a:rPr lang="en-GB"/>
              <a:t>Shown in the graph below, we can see the decline in grant element across funds as terms of financing become increasingly close to market rates. This is typically signified by higher interest rates, shorter loan term and shorter grace periods, although each of these contributing factors may vary.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7274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determining national allocations for climate commitments, each fund may consider a number of different factors that determine both weighting of allocations and ease of access. </a:t>
            </a:r>
          </a:p>
          <a:p>
            <a:r>
              <a:rPr lang="en-GB"/>
              <a:t>Development funds and climate funds each have slightly different missions, and as such consider slightly different issues.</a:t>
            </a:r>
          </a:p>
          <a:p>
            <a:r>
              <a:rPr lang="en-GB"/>
              <a:t>Climate fund allocation targets issues and national needs with regards to addressing Climate Change. </a:t>
            </a:r>
          </a:p>
          <a:p>
            <a:r>
              <a:rPr lang="en-GB"/>
              <a:t>Funds use allocations systems such as the Global Environmental Facilities - </a:t>
            </a:r>
            <a:r>
              <a:rPr lang="en-US"/>
              <a:t>System for Transparent Allocation of Resources (STAR)</a:t>
            </a:r>
            <a:r>
              <a:rPr lang="en-GB"/>
              <a:t> allocation system.</a:t>
            </a:r>
          </a:p>
          <a:p>
            <a:r>
              <a:rPr lang="en-GB"/>
              <a:t>This includes:</a:t>
            </a:r>
          </a:p>
          <a:p>
            <a:pPr>
              <a:buFontTx/>
              <a:buChar char="-"/>
            </a:pPr>
            <a:r>
              <a:rPr lang="en-GB"/>
              <a:t>Countries Portfolio Performance Index – an assessment of the countries performance with regards to projects meeting outlined climate objectives upon completion, as well as overall project performance</a:t>
            </a:r>
          </a:p>
          <a:p>
            <a:pPr>
              <a:buFontTx/>
              <a:buChar char="-"/>
            </a:pPr>
            <a:r>
              <a:rPr lang="en-GB"/>
              <a:t>Country needs, based on Population and GDP per capita</a:t>
            </a:r>
          </a:p>
          <a:p>
            <a:pPr>
              <a:buFontTx/>
              <a:buChar char="-"/>
            </a:pPr>
            <a:r>
              <a:rPr lang="en-GB"/>
              <a:t>Global benefits focusing on:</a:t>
            </a:r>
          </a:p>
          <a:p>
            <a:pPr lvl="1">
              <a:buFontTx/>
              <a:buChar char="-"/>
            </a:pPr>
            <a:r>
              <a:rPr lang="en-GB"/>
              <a:t>National mitigation potential, targeting countries where there is significant potential for emissions reductions and transition to renewable power generation and transport sector</a:t>
            </a:r>
          </a:p>
          <a:p>
            <a:pPr lvl="1">
              <a:buFontTx/>
              <a:buChar char="-"/>
            </a:pPr>
            <a:r>
              <a:rPr lang="en-GB"/>
              <a:t>Adaptation potential, targeting countries where </a:t>
            </a:r>
            <a:r>
              <a:rPr lang="en-US"/>
              <a:t>land degradation and ecosystem resilience are critical for climate adaptation</a:t>
            </a:r>
          </a:p>
          <a:p>
            <a:pPr lvl="1">
              <a:buFontTx/>
              <a:buChar char="-"/>
            </a:pPr>
            <a:r>
              <a:rPr lang="en-US"/>
              <a:t>Biodiversity protection, providing funding to countries containing areas of high biodiversity importance, directly enhancing </a:t>
            </a:r>
            <a:r>
              <a:rPr lang="en-US" b="0"/>
              <a:t>adaptation </a:t>
            </a:r>
            <a:r>
              <a:rPr lang="en-US"/>
              <a:t>by supporting ecosystem resilience and the conservation of natural resources essential for climate adaptation.</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601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Whereas climate funds focus on issues around climate change, development funds typically have a more holistic approach to fund allocation, considering a wide range of national development needs.</a:t>
            </a:r>
          </a:p>
          <a:p>
            <a:r>
              <a:rPr lang="en-GB"/>
              <a:t>Whilst there is some discrepancy between development funds regarding their objectives, they often tend to focus on several key core principles when determining national allocations.</a:t>
            </a:r>
          </a:p>
          <a:p>
            <a:r>
              <a:rPr lang="en-GB"/>
              <a:t>These include:</a:t>
            </a:r>
          </a:p>
          <a:p>
            <a:pPr>
              <a:buFontTx/>
              <a:buChar char="-"/>
            </a:pPr>
            <a:r>
              <a:rPr lang="en-GB"/>
              <a:t>The development of a countries Policy and Institutional frameworks and transparency with regards to their ability to address issues surrounding sustainable growth, poverty reduction and effective use of aid allocations.</a:t>
            </a:r>
          </a:p>
          <a:p>
            <a:pPr>
              <a:buFontTx/>
              <a:buChar char="-"/>
            </a:pPr>
            <a:r>
              <a:rPr lang="en-GB"/>
              <a:t>Development and needs regarding Infrastructure for both access to energy and clean water and cooking, as well as improvements to public sanitation and healthcare.</a:t>
            </a:r>
          </a:p>
          <a:p>
            <a:pPr>
              <a:buFontTx/>
              <a:buChar char="-"/>
            </a:pPr>
            <a:r>
              <a:rPr lang="en-GB"/>
              <a:t>Needs are also weighted to account for the size of population and the national income level using population and GDP per Capita. </a:t>
            </a:r>
          </a:p>
          <a:p>
            <a:pPr>
              <a:buFontTx/>
              <a:buChar char="-"/>
            </a:pPr>
            <a:r>
              <a:rPr lang="en-GB"/>
              <a:t>Lastly many development funds assess country performance with regards to a country performance index – this is used to evaluate how well a countries government has succeeded in terms of the management and implementation of funded projects, assessing disbursement rates, project delays, and the success of projects in meeting their targeted goals upon completion. </a:t>
            </a:r>
          </a:p>
          <a:p>
            <a:pPr>
              <a:buFontTx/>
              <a:buChar char="-"/>
            </a:pPr>
            <a:endParaRPr lang="en-GB"/>
          </a:p>
          <a:p>
            <a:pPr>
              <a:buFontTx/>
              <a:buChar cha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7429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9644D-9CFC-790F-A6CC-82E29B07C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162C8-7F14-28CB-24E5-412AA276F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4C995-2A1A-8397-BFD8-E435F049F99F}"/>
              </a:ext>
            </a:extLst>
          </p:cNvPr>
          <p:cNvSpPr>
            <a:spLocks noGrp="1"/>
          </p:cNvSpPr>
          <p:nvPr>
            <p:ph type="body" idx="1"/>
          </p:nvPr>
        </p:nvSpPr>
        <p:spPr/>
        <p:txBody>
          <a:bodyPr/>
          <a:lstStyle/>
          <a:p>
            <a:pPr marL="228600" indent="0">
              <a:buFontTx/>
              <a:buNone/>
            </a:pPr>
            <a:r>
              <a:rPr lang="en-GB"/>
              <a:t>By estimating country level allocations from each of these sources, we are able to compare this estimated allocation to historic fund use, highlighting funds where countries may currently be under utilising significant volumes of concessional finance. </a:t>
            </a:r>
          </a:p>
          <a:p>
            <a:pPr marL="228600" indent="0">
              <a:buFontTx/>
              <a:buNone/>
            </a:pPr>
            <a:r>
              <a:rPr lang="en-GB"/>
              <a:t>In this case below, we can see that sources such as the African Development Fund (ADF) and World Bank’s International Bank for Reconstruction and Development (IBRD) as well as the European Investment Bank (EIB) and Asian Infrastructure Investment Bank (AIIB) have historically been underutilised, whilst other sources such as the World Bank’s International Development Agency (IDA) has been accessed beyond its initial allocation.</a:t>
            </a:r>
          </a:p>
          <a:p>
            <a:pPr marL="228600" indent="0">
              <a:buFontTx/>
              <a:buNone/>
            </a:pPr>
            <a:r>
              <a:rPr lang="en-GB"/>
              <a:t>These large volumes of concessional financing are key to addressing large-scale project finance and energy transitions, whilst smaller volumes of high </a:t>
            </a:r>
            <a:r>
              <a:rPr lang="en-GB" err="1"/>
              <a:t>concessionality</a:t>
            </a:r>
            <a:r>
              <a:rPr lang="en-GB"/>
              <a:t> financing are likely to help with smaller more financially challenging project development, however, these highly concessional funds are often far less readily available and challenging to access. </a:t>
            </a:r>
          </a:p>
        </p:txBody>
      </p:sp>
      <p:sp>
        <p:nvSpPr>
          <p:cNvPr id="4" name="Slide Number Placeholder 3">
            <a:extLst>
              <a:ext uri="{FF2B5EF4-FFF2-40B4-BE49-F238E27FC236}">
                <a16:creationId xmlns:a16="http://schemas.microsoft.com/office/drawing/2014/main" id="{0BF2B636-606E-C396-711B-0B997B32D1D9}"/>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34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Due to the limited availability of concessional climate funds, they often carry stringent criteria to ensure that funds are allocated effectively and used efficiently. </a:t>
            </a:r>
          </a:p>
          <a:p>
            <a:r>
              <a:rPr lang="en-GB"/>
              <a:t>In order to map these criteria, </a:t>
            </a:r>
            <a:r>
              <a:rPr lang="en-GB" err="1"/>
              <a:t>FinTrack</a:t>
            </a:r>
            <a:r>
              <a:rPr lang="en-GB"/>
              <a:t> maps the criteria required from each fund to 12 core principles in order to help standardise and allow comparison between funds with regards to barriers to access.</a:t>
            </a:r>
          </a:p>
          <a:p>
            <a:r>
              <a:rPr lang="en-GB"/>
              <a:t>These criteria are:</a:t>
            </a:r>
          </a:p>
          <a:p>
            <a:endParaRPr lang="en-GB"/>
          </a:p>
          <a:p>
            <a:r>
              <a:rPr lang="en-GB"/>
              <a:t>Criteria 1 – Sustainable Debt and Risk Mitigation</a:t>
            </a:r>
          </a:p>
          <a:p>
            <a:pPr>
              <a:buFontTx/>
              <a:buChar char="-"/>
            </a:pPr>
            <a:r>
              <a:rPr lang="en-US"/>
              <a:t>New debt should be sustainable and not exacerbate national debt crises. The IMF’s Global Debt Database provides insights into a country’s debt status to guide responsible borrowing.</a:t>
            </a:r>
            <a:endParaRPr lang="en-GB"/>
          </a:p>
          <a:p>
            <a:pPr marL="228600" indent="0">
              <a:buFontTx/>
              <a:buNone/>
            </a:pPr>
            <a:endParaRPr lang="en-GB"/>
          </a:p>
          <a:p>
            <a:pPr marL="228600" indent="0">
              <a:buFontTx/>
              <a:buNone/>
            </a:pPr>
            <a:r>
              <a:rPr lang="en-GB"/>
              <a:t>Criteria 2 – Successful In-country Fund Engagement</a:t>
            </a:r>
          </a:p>
          <a:p>
            <a:pPr marL="400050" indent="-171450">
              <a:buFontTx/>
              <a:buChar char="-"/>
            </a:pPr>
            <a:r>
              <a:rPr lang="en-US"/>
              <a:t>Funds require evidence of prior successful engagement and existing interactions to access concessional commitments, ensuring credibility and effective fund utilization.</a:t>
            </a:r>
            <a:r>
              <a:rPr lang="en-GB"/>
              <a:t> </a:t>
            </a:r>
          </a:p>
          <a:p>
            <a:pPr marL="400050" indent="-171450">
              <a:buFontTx/>
              <a:buChar char="-"/>
            </a:pPr>
            <a:endParaRPr lang="en-GB"/>
          </a:p>
          <a:p>
            <a:pPr marL="228600" indent="0">
              <a:buFontTx/>
              <a:buNone/>
            </a:pPr>
            <a:r>
              <a:rPr lang="en-GB"/>
              <a:t>Criteria 3 – Aligns with Long Term Planning and Science</a:t>
            </a:r>
          </a:p>
          <a:p>
            <a:pPr marL="400050" indent="-171450">
              <a:buFontTx/>
              <a:buChar char="-"/>
            </a:pPr>
            <a:r>
              <a:rPr lang="en-US"/>
              <a:t>Projects must be grounded in evidence-based research, aligns with NDCs, and support long-term sustainable development goals.</a:t>
            </a:r>
            <a:endParaRPr lang="en-GB"/>
          </a:p>
          <a:p>
            <a:pPr marL="400050" indent="-171450">
              <a:buFontTx/>
              <a:buChar cha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59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ctr">
              <a:lnSpc>
                <a:spcPct val="150000"/>
              </a:lnSpc>
              <a:buFont typeface="+mj-lt"/>
              <a:buNone/>
            </a:pPr>
            <a:endParaRPr lang="en-GB"/>
          </a:p>
          <a:p>
            <a:pPr marL="0" indent="0" fontAlgn="ctr">
              <a:lnSpc>
                <a:spcPct val="150000"/>
              </a:lnSpc>
              <a:buFont typeface="+mj-lt"/>
              <a:buNone/>
            </a:pPr>
            <a:r>
              <a:rPr lang="en-GB"/>
              <a:t>Criteria  4 to 6 of this approach include:</a:t>
            </a:r>
          </a:p>
          <a:p>
            <a:pPr marL="0" indent="0" fontAlgn="ctr">
              <a:lnSpc>
                <a:spcPct val="150000"/>
              </a:lnSpc>
              <a:buFont typeface="+mj-lt"/>
              <a:buNone/>
            </a:pPr>
            <a:endParaRPr lang="en-GB"/>
          </a:p>
          <a:p>
            <a:pPr marL="0" indent="0" fontAlgn="ctr">
              <a:lnSpc>
                <a:spcPct val="150000"/>
              </a:lnSpc>
              <a:buFont typeface="+mj-lt"/>
              <a:buNone/>
            </a:pPr>
            <a:r>
              <a:rPr lang="en-GB"/>
              <a:t>      Criteria 4 – </a:t>
            </a:r>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Policies Enable and Align with Climate Agreements</a:t>
            </a:r>
          </a:p>
          <a:p>
            <a:pPr>
              <a:buFontTx/>
              <a:buChar char="-"/>
            </a:pPr>
            <a:r>
              <a:rPr lang="en-US"/>
              <a:t>Projects must align with climate agreements such as the Paris Agreement, ensuring they contribute to global climate targets and objectives.</a:t>
            </a:r>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GB"/>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a:t>Criteria 5 – </a:t>
            </a:r>
            <a:r>
              <a:rPr lang="en-US"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Existing or Development of Institutional Capacity</a:t>
            </a:r>
            <a:endParaRPr lang="en-GB" b="0"/>
          </a:p>
          <a:p>
            <a:pPr marL="400050" indent="-171450">
              <a:buFontTx/>
              <a:buChar char="-"/>
            </a:pPr>
            <a:r>
              <a:rPr lang="en-US"/>
              <a:t>Projects should be supported by existing institutional capacity or focus on developing it, ensuring effective knowledge transfer and ownership of project development and planning.</a:t>
            </a:r>
            <a:endParaRPr lang="en-GB"/>
          </a:p>
          <a:p>
            <a:pPr marL="400050" indent="-171450">
              <a:buFontTx/>
              <a:buChar char="-"/>
            </a:pPr>
            <a:endParaRPr lang="en-GB"/>
          </a:p>
          <a:p>
            <a:pPr marL="22860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a:t>Criteria 6 – </a:t>
            </a:r>
            <a:r>
              <a:rPr lang="en-GB" sz="12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Climate Mitigation/Adaptation Potential</a:t>
            </a:r>
            <a:r>
              <a:rPr lang="en-GB"/>
              <a:t> </a:t>
            </a:r>
          </a:p>
          <a:p>
            <a:pPr>
              <a:buFontTx/>
              <a:buChar char="-"/>
            </a:pPr>
            <a:r>
              <a:rPr lang="en-US" i="0"/>
              <a:t>Projects should be selected based on their ability to meet the specific climate mitigation and adaptation targets outlined by the fund, ensuring they address the most pressing environmental challenges</a:t>
            </a:r>
            <a:r>
              <a:rPr lang="en-GB" i="0"/>
              <a:t> </a:t>
            </a:r>
          </a:p>
          <a:p>
            <a:pPr marL="400050" indent="-171450">
              <a:buFontTx/>
              <a:buChar char="-"/>
            </a:pPr>
            <a:endParaRPr lang="en-GB"/>
          </a:p>
          <a:p>
            <a:pPr marL="228600" indent="0">
              <a:buFontTx/>
              <a:buNone/>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29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Criteria  7 to 9 of this approach are:</a:t>
            </a:r>
          </a:p>
          <a:p>
            <a:endParaRPr lang="en-GB"/>
          </a:p>
          <a:p>
            <a:r>
              <a:rPr lang="en-GB"/>
              <a:t>Criteria 7 – Project Scalability</a:t>
            </a:r>
          </a:p>
          <a:p>
            <a:pPr>
              <a:buFontTx/>
              <a:buChar char="-"/>
            </a:pPr>
            <a:r>
              <a:rPr lang="en-US"/>
              <a:t>Projects must have the potential to expand beyond their initial scope, creating broader regional impact and facilitating widespread adoption of the technology.</a:t>
            </a:r>
          </a:p>
          <a:p>
            <a:endParaRPr lang="en-US"/>
          </a:p>
          <a:p>
            <a:r>
              <a:rPr lang="en-US"/>
              <a:t>Criteria 8 – Potential for Transformative Change</a:t>
            </a:r>
          </a:p>
          <a:p>
            <a:pPr>
              <a:buFontTx/>
              <a:buChar char="-"/>
            </a:pPr>
            <a:r>
              <a:rPr lang="en-US"/>
              <a:t>Projects that can drive significant change, whether by reducing technology costs, influencing policy, or accelerating market transformation in the region</a:t>
            </a:r>
          </a:p>
          <a:p>
            <a:pPr>
              <a:buFontTx/>
              <a:buChar char="-"/>
            </a:pPr>
            <a:endParaRPr lang="en-GB"/>
          </a:p>
          <a:p>
            <a:pPr marL="228600" indent="0">
              <a:buFontTx/>
              <a:buNone/>
            </a:pPr>
            <a:r>
              <a:rPr lang="en-GB"/>
              <a:t>Criteria 9 – Environmental Social Impact and Feasibility Studies</a:t>
            </a:r>
          </a:p>
          <a:p>
            <a:pPr marL="400050" indent="-171450">
              <a:buFontTx/>
              <a:buChar char="-"/>
            </a:pPr>
            <a:r>
              <a:rPr lang="en-US"/>
              <a:t>Funds require thorough assessments prior to funding, including Environmental and Social Impact studies, as well as feasibility studies, to demonstrate the project's viability and sustainability.</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0452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DDC98-771E-C385-EBCC-552B9BE3F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EC682-F1B9-84D1-D9CD-C124B2CBF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AA7E3-8FCB-082D-0BEC-93862444D82D}"/>
              </a:ext>
            </a:extLst>
          </p:cNvPr>
          <p:cNvSpPr>
            <a:spLocks noGrp="1"/>
          </p:cNvSpPr>
          <p:nvPr>
            <p:ph type="body" idx="1"/>
          </p:nvPr>
        </p:nvSpPr>
        <p:spPr/>
        <p:txBody>
          <a:bodyPr/>
          <a:lstStyle/>
          <a:p>
            <a:r>
              <a:rPr lang="en-GB"/>
              <a:t>Lastly, criteria 10 to 12 cover:</a:t>
            </a:r>
          </a:p>
          <a:p>
            <a:endParaRPr lang="en-GB"/>
          </a:p>
          <a:p>
            <a:r>
              <a:rPr lang="en-GB"/>
              <a:t>Criteria 10 – Gender Equality and Social Inclusion and Transparency</a:t>
            </a:r>
          </a:p>
          <a:p>
            <a:pPr>
              <a:buFontTx/>
              <a:buChar char="-"/>
            </a:pPr>
            <a:r>
              <a:rPr lang="en-US"/>
              <a:t>Projects should report on gender inclusion, actively engage stakeholders, and ensure transparent decision-making processes to promote equity and accountability.</a:t>
            </a:r>
          </a:p>
          <a:p>
            <a:pPr>
              <a:buFontTx/>
              <a:buChar char="-"/>
            </a:pPr>
            <a:endParaRPr lang="en-US"/>
          </a:p>
          <a:p>
            <a:pPr marL="228600" indent="0">
              <a:buFontTx/>
              <a:buNone/>
            </a:pPr>
            <a:r>
              <a:rPr lang="en-US"/>
              <a:t>Criteria 11 – Independent and Cost-effective Project Management</a:t>
            </a:r>
          </a:p>
          <a:p>
            <a:pPr marL="400050" indent="-171450">
              <a:buFontTx/>
              <a:buChar char="-"/>
            </a:pPr>
            <a:r>
              <a:rPr lang="en-US"/>
              <a:t>Projects should ensure efficient resource utilization, maintain financial accountability, and operate as independent legal entities responsible for their financial obligations. </a:t>
            </a:r>
          </a:p>
          <a:p>
            <a:pPr marL="400050" indent="-171450">
              <a:buFontTx/>
              <a:buChar char="-"/>
            </a:pPr>
            <a:endParaRPr lang="en-US"/>
          </a:p>
          <a:p>
            <a:pPr marL="228600" indent="0">
              <a:buFontTx/>
              <a:buNone/>
            </a:pPr>
            <a:r>
              <a:rPr lang="en-US"/>
              <a:t>Criteria 12 – Requires External Cofinancing and Private Sector Engagement</a:t>
            </a:r>
          </a:p>
          <a:p>
            <a:pPr marL="400050" indent="-171450">
              <a:buFontTx/>
              <a:buChar char="-"/>
            </a:pPr>
            <a:r>
              <a:rPr lang="en-US"/>
              <a:t>To maximize impact, projects should leverage private sector cofinancing, fostering both domestic and international investment opportunities, helping to develop private capital markets, lowering the cost of capital and </a:t>
            </a:r>
          </a:p>
          <a:p>
            <a:pPr marL="228600" indent="0">
              <a:buFontTx/>
              <a:buNone/>
            </a:pPr>
            <a:endParaRPr lang="en-GB"/>
          </a:p>
          <a:p>
            <a:pPr>
              <a:buFontTx/>
              <a:buChar char="-"/>
            </a:pPr>
            <a:endParaRPr lang="en-GB"/>
          </a:p>
        </p:txBody>
      </p:sp>
      <p:sp>
        <p:nvSpPr>
          <p:cNvPr id="4" name="Slide Number Placeholder 3">
            <a:extLst>
              <a:ext uri="{FF2B5EF4-FFF2-40B4-BE49-F238E27FC236}">
                <a16:creationId xmlns:a16="http://schemas.microsoft.com/office/drawing/2014/main" id="{B6F4015B-771A-59FF-2122-6827E5695BD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455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lecture 4 of this series our learning objectives will be to:</a:t>
            </a:r>
          </a:p>
          <a:p>
            <a:pPr indent="-457200">
              <a:lnSpc>
                <a:spcPct val="150000"/>
              </a:lnSpc>
              <a:spcAft>
                <a:spcPts val="800"/>
              </a:spcAft>
              <a:buFont typeface="Arial,Sans-Serif" panose="020B0604020202020204" pitchFamily="34" charset="0"/>
              <a:buChar char="•"/>
            </a:pPr>
            <a:r>
              <a:rPr lang="en-GB"/>
              <a:t>Learn how country use of funds may differ from estimated allocations</a:t>
            </a:r>
            <a:endParaRPr lang="en-US"/>
          </a:p>
          <a:p>
            <a:pPr indent="-457200">
              <a:lnSpc>
                <a:spcPct val="150000"/>
              </a:lnSpc>
              <a:spcAft>
                <a:spcPts val="800"/>
              </a:spcAft>
              <a:buFont typeface="Arial,Sans-Serif" panose="020B0604020202020204" pitchFamily="34" charset="0"/>
              <a:buChar char="•"/>
              <a:defRPr/>
            </a:pPr>
            <a:r>
              <a:rPr lang="en-GB"/>
              <a:t>Learn why it is important for countries to track their fund use in relation to potential allocations</a:t>
            </a:r>
            <a:endParaRPr lang="en-US"/>
          </a:p>
          <a:p>
            <a:pPr indent="-457200">
              <a:lnSpc>
                <a:spcPct val="150000"/>
              </a:lnSpc>
              <a:spcAft>
                <a:spcPts val="800"/>
              </a:spcAft>
              <a:buFont typeface="Arial,Sans-Serif" panose="020B0604020202020204" pitchFamily="34" charset="0"/>
              <a:buChar char="•"/>
              <a:defRPr/>
            </a:pPr>
            <a:r>
              <a:rPr lang="en-GB"/>
              <a:t>Learn what criteria define cost of capital from both fund and project perspectives</a:t>
            </a:r>
          </a:p>
          <a:p>
            <a:pPr indent="-457200">
              <a:lnSpc>
                <a:spcPct val="150000"/>
              </a:lnSpc>
              <a:spcAft>
                <a:spcPts val="800"/>
              </a:spcAft>
              <a:buFont typeface="Arial,Sans-Serif" panose="020B0604020202020204" pitchFamily="34" charset="0"/>
              <a:buChar char="•"/>
            </a:pPr>
            <a:r>
              <a:rPr lang="en-GB"/>
              <a:t>Learn what barriers to access may be faced by projects aiming to access concessional climate finance from climate and development funds</a:t>
            </a:r>
          </a:p>
          <a:p>
            <a:pPr>
              <a:buFont typeface="Arial" panose="020B0604020202020204" pitchFamily="34" charset="0"/>
              <a:buChar char="•"/>
            </a:pPr>
            <a:endParaRPr lang="en-GB">
              <a:latin typeface="Open Sans"/>
              <a:ea typeface="Open Sans"/>
              <a:cs typeface="Open San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168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9422-EDFF-5DC0-5306-5307371ED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1D952-D675-0859-62E6-56EF61343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12C75-4E0C-CEFF-3065-B8D5CB94196E}"/>
              </a:ext>
            </a:extLst>
          </p:cNvPr>
          <p:cNvSpPr>
            <a:spLocks noGrp="1"/>
          </p:cNvSpPr>
          <p:nvPr>
            <p:ph type="body" idx="1"/>
          </p:nvPr>
        </p:nvSpPr>
        <p:spPr/>
        <p:txBody>
          <a:bodyPr/>
          <a:lstStyle/>
          <a:p>
            <a:r>
              <a:rPr lang="en-GB"/>
              <a:t>Funds will typically required different combinations of these 12 criteria in order to access or inform the allocation of resources. As well as this difference in criteria, the way in which each criteria informs the allocation of resources changes between funds; whilst some criteria may be a categoric requirement for access in some funds, this same criteria may only contribute to the weighting of allocations within other funds.</a:t>
            </a:r>
          </a:p>
          <a:p>
            <a:r>
              <a:rPr lang="en-GB"/>
              <a:t>In order to help to clarify the differences in stringency between funds, we categorise criteria as either:</a:t>
            </a:r>
          </a:p>
          <a:p>
            <a:pPr>
              <a:buFontTx/>
              <a:buChar char="-"/>
            </a:pPr>
            <a:r>
              <a:rPr lang="en-GB"/>
              <a:t>A Requirement – where the criteria is categorically required to be met prior to accessing funds. In this instance, failure to meet said criteria will result in projects failing to access funds from this source. </a:t>
            </a:r>
          </a:p>
          <a:p>
            <a:pPr>
              <a:buFontTx/>
              <a:buChar char="-"/>
            </a:pPr>
            <a:r>
              <a:rPr lang="en-GB"/>
              <a:t>Contributes – this is where criteria are not categorically required to access funds, however, the criteria play a significant role in determining the level  of access and allocation committed to the country or project. Failure to meet this criteria does not mean the country or project will not access funding; however it may severely restrict potential allocations. </a:t>
            </a:r>
          </a:p>
          <a:p>
            <a:pPr>
              <a:buFontTx/>
              <a:buChar char="-"/>
            </a:pPr>
            <a:endParaRPr lang="en-GB"/>
          </a:p>
          <a:p>
            <a:pPr marL="228600" indent="0">
              <a:buFontTx/>
              <a:buNone/>
            </a:pPr>
            <a:r>
              <a:rPr lang="en-GB"/>
              <a:t>Understanding how these criteria play a role in determining national allocations of climate funds can help countries and projects to leverage increased volumes of concessional financing and help to address issues around financing shortfalls and high costs of capital through policy reforms.</a:t>
            </a:r>
          </a:p>
          <a:p>
            <a:pPr marL="228600" indent="0">
              <a:buFontTx/>
              <a:buNone/>
            </a:pPr>
            <a:endParaRPr lang="en-GB"/>
          </a:p>
          <a:p>
            <a:endParaRPr lang="en-GB"/>
          </a:p>
        </p:txBody>
      </p:sp>
      <p:sp>
        <p:nvSpPr>
          <p:cNvPr id="4" name="Slide Number Placeholder 3">
            <a:extLst>
              <a:ext uri="{FF2B5EF4-FFF2-40B4-BE49-F238E27FC236}">
                <a16:creationId xmlns:a16="http://schemas.microsoft.com/office/drawing/2014/main" id="{EACF5135-3E71-4841-940C-6364FEA6744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528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07E83-7E97-FADA-2246-F1E558396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99B01-D22E-5863-1354-BDC9A7B06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1644A-4985-C481-BDAC-D7B6DB0DFFEA}"/>
              </a:ext>
            </a:extLst>
          </p:cNvPr>
          <p:cNvSpPr>
            <a:spLocks noGrp="1"/>
          </p:cNvSpPr>
          <p:nvPr>
            <p:ph type="body" idx="1"/>
          </p:nvPr>
        </p:nvSpPr>
        <p:spPr/>
        <p:txBody>
          <a:bodyPr/>
          <a:lstStyle/>
          <a:p>
            <a:pPr marL="228600" indent="0">
              <a:buFontTx/>
              <a:buNone/>
            </a:pPr>
            <a:endParaRPr lang="en-GB"/>
          </a:p>
          <a:p>
            <a:r>
              <a:rPr lang="en-GB"/>
              <a:t>Below we can see a demonstration of how the Criteria are visualised in FinTrack, these funds are sorted based on Grant Element. Looking at the counts of criteria that are either required or contribute to projects access to these funds, we can see a general trend with lower concessionality resulting in lower barriers to access represented by a lower count in criteria. This reflects both the adjusted risk margins, and the increasing availability of less concessional funds in comparison to commercial. </a:t>
            </a:r>
          </a:p>
          <a:p>
            <a:endParaRPr lang="en-GB"/>
          </a:p>
        </p:txBody>
      </p:sp>
      <p:sp>
        <p:nvSpPr>
          <p:cNvPr id="4" name="Slide Number Placeholder 3">
            <a:extLst>
              <a:ext uri="{FF2B5EF4-FFF2-40B4-BE49-F238E27FC236}">
                <a16:creationId xmlns:a16="http://schemas.microsoft.com/office/drawing/2014/main" id="{54DD6E18-F6C5-9AD1-18C2-802A6A73D60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664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723F-8E8A-DDBD-FC0C-9D0647D54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153F1-D7CC-F7BE-DDD6-F9938E05A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A0B24-6E62-B1FB-3B9F-CF3EDF760D38}"/>
              </a:ext>
            </a:extLst>
          </p:cNvPr>
          <p:cNvSpPr>
            <a:spLocks noGrp="1"/>
          </p:cNvSpPr>
          <p:nvPr>
            <p:ph type="body" idx="1"/>
          </p:nvPr>
        </p:nvSpPr>
        <p:spPr/>
        <p:txBody>
          <a:bodyPr/>
          <a:lstStyle/>
          <a:p>
            <a:pPr marL="228600" indent="0">
              <a:buFontTx/>
              <a:buNone/>
            </a:pPr>
            <a:endParaRPr lang="en-GB"/>
          </a:p>
          <a:p>
            <a:r>
              <a:rPr lang="en-GB"/>
              <a:t>Here we combine the metrics of concessionality and accessibility or criteria to access. We can see an overall trend of larger commitments typically carrying lower concessionality, but also lower barriers to access, whilst there is a wide selection of high concessionality, smaller allocations of climate funds, that carry far higher barriers to access. Targeting funds that meet some middle ground between these extremes is likely to be the most effective strategy, with the World Bank’s IDA offering relatively high concessionality, and relatively low barriers to access, whilst also representing a large volume of finance, making this well worth accessing. </a:t>
            </a:r>
          </a:p>
          <a:p>
            <a:endParaRPr lang="en-GB"/>
          </a:p>
        </p:txBody>
      </p:sp>
      <p:sp>
        <p:nvSpPr>
          <p:cNvPr id="4" name="Slide Number Placeholder 3">
            <a:extLst>
              <a:ext uri="{FF2B5EF4-FFF2-40B4-BE49-F238E27FC236}">
                <a16:creationId xmlns:a16="http://schemas.microsoft.com/office/drawing/2014/main" id="{1107BCE3-A7B5-25A8-15C5-FD43393E9F7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89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894C2-06EA-94D9-EC54-10A5F1AF9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4C827-3659-0FAA-9AE7-9305B0F39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028EF-5D4F-1CAA-333E-F9415350842F}"/>
              </a:ext>
            </a:extLst>
          </p:cNvPr>
          <p:cNvSpPr>
            <a:spLocks noGrp="1"/>
          </p:cNvSpPr>
          <p:nvPr>
            <p:ph type="body" idx="1"/>
          </p:nvPr>
        </p:nvSpPr>
        <p:spPr/>
        <p:txBody>
          <a:bodyPr/>
          <a:lstStyle/>
          <a:p>
            <a:pPr>
              <a:lnSpc>
                <a:spcPct val="150000"/>
              </a:lnSpc>
              <a:spcAft>
                <a:spcPts val="800"/>
              </a:spcAft>
            </a:pPr>
            <a:r>
              <a:rPr lang="en-GB" sz="1200">
                <a:solidFill>
                  <a:schemeClr val="tx1"/>
                </a:solidFill>
                <a:latin typeface="Open Sans"/>
                <a:ea typeface="Open Sans"/>
                <a:cs typeface="Open Sans"/>
              </a:rPr>
              <a:t>Linking to MinFin:</a:t>
            </a:r>
          </a:p>
          <a:p>
            <a:pPr marL="0" indent="0">
              <a:lnSpc>
                <a:spcPct val="150000"/>
              </a:lnSpc>
              <a:spcAft>
                <a:spcPts val="800"/>
              </a:spcAft>
            </a:pPr>
            <a:r>
              <a:rPr lang="en-GB">
                <a:solidFill>
                  <a:schemeClr val="tx1"/>
                </a:solidFill>
                <a:latin typeface="Open Sans"/>
                <a:ea typeface="Open Sans"/>
                <a:cs typeface="Open Sans"/>
              </a:rPr>
              <a:t>When using the outputs of FinTrack in relation to a </a:t>
            </a:r>
            <a:r>
              <a:rPr lang="en-GB" err="1">
                <a:solidFill>
                  <a:schemeClr val="tx1"/>
                </a:solidFill>
                <a:latin typeface="Open Sans"/>
                <a:ea typeface="Open Sans"/>
                <a:cs typeface="Open Sans"/>
              </a:rPr>
              <a:t>Minfin</a:t>
            </a:r>
            <a:r>
              <a:rPr lang="en-GB">
                <a:solidFill>
                  <a:schemeClr val="tx1"/>
                </a:solidFill>
                <a:latin typeface="Open Sans"/>
                <a:ea typeface="Open Sans"/>
                <a:cs typeface="Open Sans"/>
              </a:rPr>
              <a:t> study, we know that FinTrack</a:t>
            </a:r>
            <a:r>
              <a:rPr lang="en-GB" sz="1200">
                <a:solidFill>
                  <a:schemeClr val="tx1"/>
                </a:solidFill>
                <a:latin typeface="Open Sans"/>
                <a:ea typeface="Open Sans"/>
                <a:cs typeface="Open Sans"/>
              </a:rPr>
              <a:t> highlights annual volumes of concessional financing</a:t>
            </a:r>
            <a:r>
              <a:rPr lang="en-GB">
                <a:solidFill>
                  <a:schemeClr val="tx1"/>
                </a:solidFill>
                <a:latin typeface="Open Sans"/>
                <a:ea typeface="Open Sans"/>
                <a:cs typeface="Open Sans"/>
              </a:rPr>
              <a:t>.</a:t>
            </a:r>
            <a:r>
              <a:rPr lang="en-GB" sz="1200">
                <a:solidFill>
                  <a:schemeClr val="tx1"/>
                </a:solidFill>
                <a:latin typeface="Open Sans"/>
                <a:ea typeface="Open Sans"/>
                <a:cs typeface="Open Sans"/>
              </a:rPr>
              <a:t> </a:t>
            </a:r>
            <a:r>
              <a:rPr lang="en-GB">
                <a:solidFill>
                  <a:schemeClr val="tx1"/>
                </a:solidFill>
                <a:latin typeface="Open Sans"/>
                <a:ea typeface="Open Sans"/>
                <a:cs typeface="Open Sans"/>
              </a:rPr>
              <a:t>This can be used to assess what volumes of concessional financing </a:t>
            </a:r>
            <a:r>
              <a:rPr lang="en-GB" sz="1200">
                <a:solidFill>
                  <a:schemeClr val="tx1"/>
                </a:solidFill>
                <a:latin typeface="Open Sans"/>
                <a:ea typeface="Open Sans"/>
                <a:cs typeface="Open Sans"/>
              </a:rPr>
              <a:t>may be available to meet financing gaps projected by </a:t>
            </a:r>
            <a:r>
              <a:rPr lang="en-GB" err="1">
                <a:solidFill>
                  <a:schemeClr val="tx1"/>
                </a:solidFill>
                <a:latin typeface="Open Sans"/>
                <a:ea typeface="Open Sans"/>
                <a:cs typeface="Open Sans"/>
              </a:rPr>
              <a:t>Minfin</a:t>
            </a:r>
            <a:r>
              <a:rPr lang="en-GB">
                <a:solidFill>
                  <a:schemeClr val="tx1"/>
                </a:solidFill>
                <a:latin typeface="Open Sans"/>
                <a:ea typeface="Open Sans"/>
                <a:cs typeface="Open Sans"/>
              </a:rPr>
              <a:t>. Additionally</a:t>
            </a:r>
            <a:r>
              <a:rPr lang="en-GB" sz="1200">
                <a:solidFill>
                  <a:schemeClr val="tx1"/>
                </a:solidFill>
                <a:latin typeface="Open Sans"/>
                <a:ea typeface="Open Sans"/>
                <a:cs typeface="Open Sans"/>
              </a:rPr>
              <a:t>, the terms of finance and levels of concessionality can be used in MinFin to assess how the addition of these concessional sources of climate finance affect the overall affordability of projected scenarios.</a:t>
            </a:r>
            <a:endParaRPr lang="en-GB"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Aft>
                <a:spcPts val="800"/>
              </a:spcAft>
            </a:pPr>
            <a:endParaRPr lang="en-GB">
              <a:solidFill>
                <a:schemeClr val="tx1"/>
              </a:solidFill>
              <a:latin typeface="Open Sans"/>
              <a:ea typeface="Open Sans"/>
              <a:cs typeface="Open Sans"/>
            </a:endParaRPr>
          </a:p>
          <a:p>
            <a:pPr marL="0" indent="0">
              <a:lnSpc>
                <a:spcPct val="150000"/>
              </a:lnSpc>
              <a:spcAft>
                <a:spcPts val="800"/>
              </a:spcAft>
            </a:pPr>
            <a:r>
              <a:rPr lang="en-GB">
                <a:solidFill>
                  <a:schemeClr val="tx1"/>
                </a:solidFill>
                <a:latin typeface="Open Sans"/>
                <a:ea typeface="Open Sans"/>
                <a:cs typeface="Open Sans"/>
              </a:rPr>
              <a:t>Whilst FinTrack assesses the current standings regarding allocations to concessional financing, </a:t>
            </a:r>
            <a:r>
              <a:rPr lang="en-GB" err="1">
                <a:solidFill>
                  <a:schemeClr val="tx1"/>
                </a:solidFill>
                <a:latin typeface="Open Sans"/>
                <a:ea typeface="Open Sans"/>
                <a:cs typeface="Open Sans"/>
              </a:rPr>
              <a:t>Minfin</a:t>
            </a:r>
            <a:r>
              <a:rPr lang="en-GB" sz="1200">
                <a:solidFill>
                  <a:schemeClr val="tx1"/>
                </a:solidFill>
                <a:latin typeface="Open Sans"/>
                <a:ea typeface="Open Sans"/>
                <a:cs typeface="Open Sans"/>
              </a:rPr>
              <a:t> allows us to assess how the scaling up of these concessional sources of finance may change the national costs of capital and financing requirements to close incremental financing costs.</a:t>
            </a:r>
            <a:endParaRPr lang="en-GB">
              <a:latin typeface="Open Sans"/>
              <a:ea typeface="Open Sans"/>
              <a:cs typeface="Open Sans"/>
            </a:endParaRPr>
          </a:p>
          <a:p>
            <a:endParaRPr lang="en-GB"/>
          </a:p>
        </p:txBody>
      </p:sp>
      <p:sp>
        <p:nvSpPr>
          <p:cNvPr id="4" name="Slide Number Placeholder 3">
            <a:extLst>
              <a:ext uri="{FF2B5EF4-FFF2-40B4-BE49-F238E27FC236}">
                <a16:creationId xmlns:a16="http://schemas.microsoft.com/office/drawing/2014/main" id="{9C6468FF-24E6-BF1A-C436-7086B030F26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323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Whilst there have been leaps in commitments to climate finance throughout recent years, with agreements at COP29 reaching US$ 300Bn annually towards climate finance, there has been significant shortfalls in the uptake of these climate commitments, hindering global efforts to meet climate targets.</a:t>
            </a:r>
          </a:p>
          <a:p>
            <a:r>
              <a:rPr lang="en-GB"/>
              <a:t>With countries committing to increasingly ambitious NDCs and climate targets regarding energy transitions and power sector development, many countries face challenges in accessing sufficient financing to afford their transition plans.</a:t>
            </a:r>
          </a:p>
          <a:p>
            <a:endParaRPr lang="en-GB"/>
          </a:p>
          <a:p>
            <a:r>
              <a:rPr lang="en-GB"/>
              <a:t>Among these challenges lies the successful management of additional burdens of debt used to finance national transitions. With high costs of capital in many developing countries acting as a barrier to developing many projects and the successful implementation of transition strategies, ensuring that countries maximise their access to concessional and affordable financing is key to ensuring that countries make these transitions under favourable and just terms. A further barrier to the access of these funds is the lack of transparency around access to these funds, including allocations, terms of finance and the criteria and barriers that lie between project developers and the ability to draw upon these funds.</a:t>
            </a:r>
          </a:p>
          <a:p>
            <a:endParaRPr lang="en-GB"/>
          </a:p>
          <a:p>
            <a:endParaRPr lang="en-GB"/>
          </a:p>
          <a:p>
            <a:br>
              <a:rPr lang="en-GB"/>
            </a:br>
            <a:br>
              <a:rPr lang="en-GB"/>
            </a:br>
            <a:r>
              <a:rPr lang="en-GB"/>
              <a:t>https://</a:t>
            </a:r>
            <a:r>
              <a:rPr lang="en-GB" err="1"/>
              <a:t>unfccc.int</a:t>
            </a:r>
            <a:r>
              <a:rPr lang="en-GB"/>
              <a:t>/news/cop29-un-climate-conference-agrees-to-triple-finance-to-developing-countries-protecting-lives-and#:~:text=With%20a%20central%20focus%20on,300%20billion%20annually%20by%202035.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25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many countries facing energy transitions currently facing national debt crises, maximising use of concessional funds can help reduce reliance on more commercial sources of finance and leverage more concessional terms of co-financing helping to address issues around debt sustainability. As mentioned in the previous lecture, the accumulation of debt stocks and outstanding financial obligations can prove to be a significant challenge to many sectoral stakeholders. As such </a:t>
            </a:r>
            <a:r>
              <a:rPr lang="en-GB" err="1"/>
              <a:t>FinTrack</a:t>
            </a:r>
            <a:r>
              <a:rPr lang="en-GB"/>
              <a:t> aims to highlight the gaps between historic fund use, and potential national allocations in climate finance to minimise the financial burden of these repayments, and improve the affordability of national transitions.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504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FinTrack</a:t>
            </a:r>
            <a:r>
              <a:rPr lang="en-GB"/>
              <a:t> aims to take inventory of many of the key global funds committed to addressing issues around climate and the financing of national transitions. This includes efforts towards both mitigation and adaptation, as well as commitments from both climate funds, and climate commitments from several development funds. </a:t>
            </a:r>
          </a:p>
          <a:p>
            <a:r>
              <a:rPr lang="en-GB" err="1"/>
              <a:t>Fintrack</a:t>
            </a:r>
            <a:r>
              <a:rPr lang="en-GB"/>
              <a:t> uses allocation data, and methodologies from several key funds to estimate current national level allocations of these funds, and assesses this in the context of historic national borrowing and use of these climate funds in order to assess the performance and use or possible under-use of each fun with regard to its allocation to that country. </a:t>
            </a:r>
          </a:p>
          <a:p>
            <a:r>
              <a:rPr lang="en-GB"/>
              <a:t>This is combined with fund-specific data on national terms of financing to help highlight the </a:t>
            </a:r>
            <a:r>
              <a:rPr lang="en-GB" err="1"/>
              <a:t>concessionality</a:t>
            </a:r>
            <a:r>
              <a:rPr lang="en-GB"/>
              <a:t> of each of these funds, and prioritise access to larger volumes of finance that may be offered under highly concessional terms. </a:t>
            </a:r>
          </a:p>
          <a:p>
            <a:r>
              <a:rPr lang="en-GB"/>
              <a:t>Lastly </a:t>
            </a:r>
            <a:r>
              <a:rPr lang="en-GB" err="1"/>
              <a:t>FinTrack</a:t>
            </a:r>
            <a:r>
              <a:rPr lang="en-GB"/>
              <a:t> maps each fund and its associated barriers to access onto 12 universal criteria in order to help clarify and minimise the barriers to accessing these funds. This helps users balance these three aspects of climate fund use; Volume, </a:t>
            </a:r>
            <a:r>
              <a:rPr lang="en-GB" err="1"/>
              <a:t>Concessionality</a:t>
            </a:r>
            <a:r>
              <a:rPr lang="en-GB"/>
              <a:t> and Criteria required to access. </a:t>
            </a:r>
          </a:p>
          <a:p>
            <a:r>
              <a:rPr lang="en-GB"/>
              <a:t>This data can be used alone, or in conjunction with models such as </a:t>
            </a:r>
            <a:r>
              <a:rPr lang="en-GB" err="1"/>
              <a:t>Minfin</a:t>
            </a:r>
            <a:r>
              <a:rPr lang="en-GB"/>
              <a:t> in order to highlight possible flows of concessional finance within national transition strategies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021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several key characteristics to note when considering climate and development funds. </a:t>
            </a:r>
            <a:br>
              <a:rPr lang="en-GB"/>
            </a:br>
            <a:r>
              <a:rPr lang="en-GB"/>
              <a:t>These characteristics determine what projects are eligible to access funds, as well as potential allocations. As such </a:t>
            </a:r>
            <a:r>
              <a:rPr lang="en-GB" err="1"/>
              <a:t>FinTrack</a:t>
            </a:r>
            <a:r>
              <a:rPr lang="en-GB"/>
              <a:t> allows users to filter funds assessed by each of these characteristics including Stage, Target and Sector, before sorting by other characteristics such as grant element or interest rate in order to help stakeholders identify concessional funds that best meet their financing requirements. </a:t>
            </a:r>
          </a:p>
          <a:p>
            <a:endParaRPr lang="en-GB"/>
          </a:p>
          <a:p>
            <a:r>
              <a:rPr lang="en-GB"/>
              <a:t>These project characteristics informing eligibility include:</a:t>
            </a:r>
          </a:p>
          <a:p>
            <a:r>
              <a:rPr lang="en-GB"/>
              <a:t> </a:t>
            </a:r>
          </a:p>
          <a:p>
            <a:r>
              <a:rPr lang="en-GB"/>
              <a:t>Project Stage:</a:t>
            </a:r>
          </a:p>
          <a:p>
            <a:pPr>
              <a:buFontTx/>
              <a:buChar char="-"/>
            </a:pPr>
            <a:r>
              <a:rPr lang="en-GB"/>
              <a:t>This covers Project preparation – early stages of project development that support costs associated with developing bankable projects including Feasibility studies, risk assessments and project planning to attract investments. Project Preparation funds represent a very limited pool of concessional finance.</a:t>
            </a:r>
          </a:p>
          <a:p>
            <a:pPr>
              <a:buFontTx/>
              <a:buChar char="-"/>
            </a:pPr>
            <a:r>
              <a:rPr lang="en-GB"/>
              <a:t>Investments – financing that covers the capital costs of project construction. Typically, these are less concessional than Project Preparation funds but represent a far larger pool of concessional finance. </a:t>
            </a:r>
          </a:p>
          <a:p>
            <a:pPr>
              <a:buFontTx/>
              <a:buChar char="-"/>
            </a:pPr>
            <a:endParaRPr lang="en-GB"/>
          </a:p>
          <a:p>
            <a:pPr marL="228600" indent="0">
              <a:buFontTx/>
              <a:buNone/>
            </a:pPr>
            <a:r>
              <a:rPr lang="en-GB"/>
              <a:t>Project Target</a:t>
            </a:r>
          </a:p>
          <a:p>
            <a:pPr marL="400050" indent="-171450">
              <a:buFontTx/>
              <a:buChar char="-"/>
            </a:pPr>
            <a:r>
              <a:rPr lang="en-GB"/>
              <a:t>Mitigation Finance – Funds targeting efforts</a:t>
            </a:r>
            <a:r>
              <a:rPr lang="en-US"/>
              <a:t> to reduce greenhouse gas emissions, supporting renewable energy, energy efficiency, and low-carbon projects through public and private investments.</a:t>
            </a:r>
            <a:endParaRPr lang="en-GB"/>
          </a:p>
          <a:p>
            <a:pPr marL="400050" indent="-171450">
              <a:buFontTx/>
              <a:buChar char="-"/>
            </a:pPr>
            <a:r>
              <a:rPr lang="en-GB"/>
              <a:t>Adaptation Finance – Funds targeting </a:t>
            </a:r>
            <a:r>
              <a:rPr lang="en-US"/>
              <a:t>efforts to reduce vulnerability to climate change, funding resilience projects like infrastructure, disaster risk reduction, and sustainable agriculture through public and private investments.</a:t>
            </a:r>
            <a:endParaRPr lang="en-GB"/>
          </a:p>
          <a:p>
            <a:pPr marL="400050" indent="-171450">
              <a:buFontTx/>
              <a:buChar char="-"/>
            </a:pPr>
            <a:endParaRPr lang="en-GB"/>
          </a:p>
          <a:p>
            <a:pPr marL="228600" indent="0">
              <a:buFontTx/>
              <a:buNone/>
            </a:pPr>
            <a:r>
              <a:rPr lang="en-GB"/>
              <a:t>Project Sector – Climate and development funds can cover many sectors including:</a:t>
            </a:r>
          </a:p>
          <a:p>
            <a:pPr marL="400050" indent="-171450">
              <a:buFontTx/>
              <a:buChar char="-"/>
            </a:pPr>
            <a:r>
              <a:rPr lang="en-GB"/>
              <a:t>The Energy Sector – F</a:t>
            </a:r>
            <a:r>
              <a:rPr lang="en-US"/>
              <a:t>financing renewable energy, energy efficiency, and low-carbon technologies to reduce emissions and enhance sustainability.</a:t>
            </a:r>
            <a:endParaRPr lang="en-GB"/>
          </a:p>
          <a:p>
            <a:pPr marL="400050" indent="-171450">
              <a:buFontTx/>
              <a:buChar char="-"/>
            </a:pPr>
            <a:r>
              <a:rPr lang="en-GB"/>
              <a:t>Transport Sector – </a:t>
            </a:r>
            <a:r>
              <a:rPr lang="en-US"/>
              <a:t>Financing clean mobility, public transit, and low-emission technologies to reduce carbon footprints.</a:t>
            </a:r>
            <a:endParaRPr lang="en-GB"/>
          </a:p>
          <a:p>
            <a:pPr marL="400050" indent="-171450">
              <a:buFontTx/>
              <a:buChar char="-"/>
            </a:pPr>
            <a:r>
              <a:rPr lang="en-GB"/>
              <a:t>Agriculture - </a:t>
            </a:r>
            <a:r>
              <a:rPr lang="en-US"/>
              <a:t>financing sustainable farming, climate-resilient practices, and low-emission technologies.</a:t>
            </a:r>
            <a:endParaRPr lang="en-GB"/>
          </a:p>
          <a:p>
            <a:pPr marL="400050" indent="-171450">
              <a:buFontTx/>
              <a:buChar char="-"/>
            </a:pPr>
            <a:r>
              <a:rPr lang="en-GB"/>
              <a:t>Although these represent some of the key targets of climate funds, there are many more sectors addressed. </a:t>
            </a:r>
          </a:p>
          <a:p>
            <a:pPr marL="400050" indent="-171450">
              <a:buFontTx/>
              <a:buChar cha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734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3845-FAF5-FFDB-27D1-5E4E349AB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1230D-220B-B5FD-8DA7-9EE482D4B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D9922D-6C8C-5686-9B7E-411A51E8B5C6}"/>
              </a:ext>
            </a:extLst>
          </p:cNvPr>
          <p:cNvSpPr>
            <a:spLocks noGrp="1"/>
          </p:cNvSpPr>
          <p:nvPr>
            <p:ph type="body" idx="1"/>
          </p:nvPr>
        </p:nvSpPr>
        <p:spPr/>
        <p:txBody>
          <a:bodyPr/>
          <a:lstStyle/>
          <a:p>
            <a:r>
              <a:rPr lang="en-GB"/>
              <a:t>Fund eligibility, allocation and </a:t>
            </a:r>
            <a:r>
              <a:rPr lang="en-GB" err="1"/>
              <a:t>concessionality</a:t>
            </a:r>
            <a:r>
              <a:rPr lang="en-GB"/>
              <a:t> to projects are dependent on several characteristics. To ensure that projects prioritise access to the source of finance that best meets their requirements and goals, </a:t>
            </a:r>
            <a:r>
              <a:rPr lang="en-GB" err="1"/>
              <a:t>Fintrack</a:t>
            </a:r>
            <a:r>
              <a:rPr lang="en-GB"/>
              <a:t> lets users filter funds based on several key characteristics, these include:</a:t>
            </a:r>
          </a:p>
          <a:p>
            <a:endParaRPr lang="en-GB"/>
          </a:p>
          <a:p>
            <a:r>
              <a:rPr lang="en-GB"/>
              <a:t>Fund Type:</a:t>
            </a:r>
          </a:p>
          <a:p>
            <a:r>
              <a:rPr lang="en-GB"/>
              <a:t>Climate Funds – Specialised Funds raised through international commitments targeting addressing climate mitigation and adaptation efforts helping reduce emission and build resilience.</a:t>
            </a:r>
          </a:p>
          <a:p>
            <a:r>
              <a:rPr lang="en-GB"/>
              <a:t>Development Funds – International Funds allocated to promote economic growth, poverty reduction, infrastructural development and climate issues in low income regions. </a:t>
            </a:r>
          </a:p>
          <a:p>
            <a:endParaRPr lang="en-GB"/>
          </a:p>
          <a:p>
            <a:r>
              <a:rPr lang="en-GB"/>
              <a:t>Financial Instruments:</a:t>
            </a:r>
          </a:p>
          <a:p>
            <a:pPr>
              <a:buFontTx/>
              <a:buChar char="-"/>
            </a:pPr>
            <a:r>
              <a:rPr lang="en-GB"/>
              <a:t>Grants – Climate finance grants addressing issues around costs of capital by offering volume of finance that do not require repayment.</a:t>
            </a:r>
          </a:p>
          <a:p>
            <a:pPr>
              <a:buFontTx/>
              <a:buChar char="-"/>
            </a:pPr>
            <a:r>
              <a:rPr lang="en-GB"/>
              <a:t>Loans – Typically concessional financing committed to addressing adaptation and mitigation that require repayment typically with interest.</a:t>
            </a:r>
          </a:p>
          <a:p>
            <a:pPr>
              <a:buFontTx/>
              <a:buChar char="-"/>
            </a:pPr>
            <a:endParaRPr lang="en-GB"/>
          </a:p>
          <a:p>
            <a:pPr marL="228600" indent="0">
              <a:buFontTx/>
              <a:buNone/>
            </a:pPr>
            <a:r>
              <a:rPr lang="en-GB" err="1"/>
              <a:t>Concessionality</a:t>
            </a:r>
            <a:r>
              <a:rPr lang="en-GB"/>
              <a:t>:</a:t>
            </a:r>
          </a:p>
          <a:p>
            <a:pPr marL="400050" indent="-171450">
              <a:buFontTx/>
              <a:buChar char="-"/>
            </a:pPr>
            <a:r>
              <a:rPr lang="en-GB"/>
              <a:t>As mentioned previously, Grants are the most concessional source of financing requiring no repayment</a:t>
            </a:r>
          </a:p>
          <a:p>
            <a:pPr marL="400050" indent="-171450">
              <a:buFontTx/>
              <a:buChar char="-"/>
            </a:pPr>
            <a:r>
              <a:rPr lang="en-GB"/>
              <a:t>High </a:t>
            </a:r>
            <a:r>
              <a:rPr lang="en-GB" err="1"/>
              <a:t>concessionality</a:t>
            </a:r>
            <a:r>
              <a:rPr lang="en-GB"/>
              <a:t> financing offers financing at below market rates, carrying below market rate terms including low interest rates and long maturities</a:t>
            </a:r>
          </a:p>
          <a:p>
            <a:pPr marL="400050" indent="-171450">
              <a:buFontTx/>
              <a:buChar char="-"/>
            </a:pPr>
            <a:r>
              <a:rPr lang="en-GB"/>
              <a:t>Low </a:t>
            </a:r>
            <a:r>
              <a:rPr lang="en-GB" err="1"/>
              <a:t>concessionality</a:t>
            </a:r>
            <a:r>
              <a:rPr lang="en-GB"/>
              <a:t> financing offers financing at around market rates, carrying interest rates that are approximately reflective of market rates, and have relatively short maturities. </a:t>
            </a:r>
          </a:p>
        </p:txBody>
      </p:sp>
      <p:sp>
        <p:nvSpPr>
          <p:cNvPr id="4" name="Slide Number Placeholder 3">
            <a:extLst>
              <a:ext uri="{FF2B5EF4-FFF2-40B4-BE49-F238E27FC236}">
                <a16:creationId xmlns:a16="http://schemas.microsoft.com/office/drawing/2014/main" id="{0E89FEFB-6A39-E89D-8B12-288B7C66ED63}"/>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913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34AD3-489A-C636-85D8-0B3C51EB6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CD20E-0474-A74C-349B-3AC869EA6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7C5F4-54EE-0407-0C5E-61F517CA6EC3}"/>
              </a:ext>
            </a:extLst>
          </p:cNvPr>
          <p:cNvSpPr>
            <a:spLocks noGrp="1"/>
          </p:cNvSpPr>
          <p:nvPr>
            <p:ph type="body" idx="1"/>
          </p:nvPr>
        </p:nvSpPr>
        <p:spPr/>
        <p:txBody>
          <a:bodyPr/>
          <a:lstStyle/>
          <a:p>
            <a:r>
              <a:rPr lang="en-GB"/>
              <a:t>Different funds will offer financing for different stages of project development. Whilst Investment funds are typically the most common form of project financing, it is important to address barriers to project development during the early stages. This includes Pre-feasibility studies and Project Preparation.</a:t>
            </a:r>
          </a:p>
          <a:p>
            <a:endParaRPr lang="en-GB"/>
          </a:p>
          <a:p>
            <a:pPr>
              <a:buFontTx/>
              <a:buChar char="-"/>
            </a:pPr>
            <a:r>
              <a:rPr lang="en-GB"/>
              <a:t>development and climate funds requiring a range of criteria regarding the undertaking of feasibility studies and impact assessments. Meeting these requirements can be pivotal to not only accessing funds, but also increasing the </a:t>
            </a:r>
            <a:r>
              <a:rPr lang="en-GB" err="1"/>
              <a:t>concessionality</a:t>
            </a:r>
            <a:r>
              <a:rPr lang="en-GB"/>
              <a:t> and volumes of funds allocated to projects. However, these can be financially demanding for many projects in the early stages of development, and accessing funds that can help meet these financial obligations is key to ensuring the success of projects.</a:t>
            </a:r>
          </a:p>
          <a:p>
            <a:pPr>
              <a:buFontTx/>
              <a:buChar char="-"/>
            </a:pPr>
            <a:r>
              <a:rPr lang="en-GB"/>
              <a:t>When considering sources of funding for later stages of project finance and raising investments, it is still important to consider the </a:t>
            </a:r>
            <a:r>
              <a:rPr lang="en-GB" err="1"/>
              <a:t>concessionality</a:t>
            </a:r>
            <a:r>
              <a:rPr lang="en-GB"/>
              <a:t> of these sources. Aiming to access high levels of concessional financing can help to raise additional commercial and private sector co-financing, and lower costs of capital within the project, increasing the financial viability of these projects. </a:t>
            </a:r>
          </a:p>
          <a:p>
            <a:pPr>
              <a:buFontTx/>
              <a:buChar char="-"/>
            </a:pPr>
            <a:endParaRPr lang="en-GB"/>
          </a:p>
        </p:txBody>
      </p:sp>
      <p:sp>
        <p:nvSpPr>
          <p:cNvPr id="4" name="Slide Number Placeholder 3">
            <a:extLst>
              <a:ext uri="{FF2B5EF4-FFF2-40B4-BE49-F238E27FC236}">
                <a16:creationId xmlns:a16="http://schemas.microsoft.com/office/drawing/2014/main" id="{2A853BF3-44E9-CDCF-451B-DAE5C56B08D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68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Project costs of capital are determined by the rates carried by the blend of debt and equity within the project, with project developers having to balance each source and volumes available to the project to best meet their financing needs. As shown in the example graph on the right of this slide, each source of finance carries different volumes and interest rates that alter the overall WACC of the project. As covered in the last lecture, increasing either the share of concessional financing, or increasing the </a:t>
            </a:r>
            <a:r>
              <a:rPr lang="en-GB" err="1"/>
              <a:t>concessionality</a:t>
            </a:r>
            <a:r>
              <a:rPr lang="en-GB"/>
              <a:t> of financing (by accessing either lower interest rates and softer lending terms) can bring down this overall cost of capital, and increase the viability of projects.</a:t>
            </a:r>
          </a:p>
          <a:p>
            <a:r>
              <a:rPr lang="en-GB"/>
              <a:t>Whilst concessional financing can be limited in terms of the proportion of project finance, by maximising this contribution of concessional finance, projects can not only lower the project WACC by increasing the shares of concessional costs of capital, this can also be used to leverage lower costs of capital from commercial sources through mitigation of project specific risk components.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5916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chart" Target="../charts/chart4.xml"/><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6.png"/><Relationship Id="rId2" Type="http://schemas.microsoft.com/office/2007/relationships/media" Target="../media/media7.mp3"/><Relationship Id="rId1" Type="http://schemas.openxmlformats.org/officeDocument/2006/relationships/tags" Target="../tags/tag5.xml"/><Relationship Id="rId6" Type="http://schemas.openxmlformats.org/officeDocument/2006/relationships/chart" Target="../charts/chart5.xml"/><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sv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16.xm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6.png"/><Relationship Id="rId10" Type="http://schemas.openxmlformats.org/officeDocument/2006/relationships/image" Target="../media/image22.svg"/><Relationship Id="rId4" Type="http://schemas.openxmlformats.org/officeDocument/2006/relationships/notesSlide" Target="../notesSlides/notesSlide17.xml"/><Relationship Id="rId9" Type="http://schemas.openxmlformats.org/officeDocument/2006/relationships/image" Target="../media/image21.png"/><Relationship Id="rId14"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svg"/><Relationship Id="rId12" Type="http://schemas.openxmlformats.org/officeDocument/2006/relationships/image" Target="../media/image6.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notesSlide" Target="../notesSlides/notesSlide18.xml"/><Relationship Id="rId9"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slideLayout" Target="../slideLayouts/slideLayout1.xm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6.png"/><Relationship Id="rId10" Type="http://schemas.openxmlformats.org/officeDocument/2006/relationships/image" Target="../media/image39.svg"/><Relationship Id="rId4" Type="http://schemas.openxmlformats.org/officeDocument/2006/relationships/notesSlide" Target="../notesSlides/notesSlide19.xml"/><Relationship Id="rId9" Type="http://schemas.openxmlformats.org/officeDocument/2006/relationships/image" Target="../media/image38.png"/><Relationship Id="rId1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chart" Target="../charts/chart3.xml"/><Relationship Id="rId3" Type="http://schemas.microsoft.com/office/2007/relationships/media" Target="../media/media2.mp3"/><Relationship Id="rId7" Type="http://schemas.openxmlformats.org/officeDocument/2006/relationships/chart" Target="../charts/char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78282" y="4376573"/>
            <a:ext cx="4134050" cy="1819124"/>
          </a:xfrm>
          <a:prstGeom prst="rect">
            <a:avLst/>
          </a:prstGeom>
        </p:spPr>
      </p:pic>
      <p:sp>
        <p:nvSpPr>
          <p:cNvPr id="6" name="Subtitle 2">
            <a:extLst>
              <a:ext uri="{FF2B5EF4-FFF2-40B4-BE49-F238E27FC236}">
                <a16:creationId xmlns:a16="http://schemas.microsoft.com/office/drawing/2014/main" id="{6B850FA3-557B-37E7-3401-8659CB433FA0}"/>
              </a:ext>
            </a:extLst>
          </p:cNvPr>
          <p:cNvSpPr txBox="1">
            <a:spLocks/>
          </p:cNvSpPr>
          <p:nvPr/>
        </p:nvSpPr>
        <p:spPr>
          <a:xfrm>
            <a:off x="676747" y="2207503"/>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a:cs typeface="Arial Black" panose="020B0604020202020204" pitchFamily="34" charset="0"/>
              </a:rPr>
              <a:t>Introduction to </a:t>
            </a:r>
            <a:r>
              <a:rPr lang="en-GB" sz="5400" b="1" dirty="0" err="1">
                <a:solidFill>
                  <a:schemeClr val="bg1"/>
                </a:solidFill>
                <a:latin typeface="Arial Black"/>
                <a:cs typeface="Arial Black" panose="020B0604020202020204" pitchFamily="34" charset="0"/>
              </a:rPr>
              <a:t>FinTrack</a:t>
            </a:r>
            <a:r>
              <a:rPr lang="en-GB" sz="5400" b="1" dirty="0">
                <a:solidFill>
                  <a:schemeClr val="bg1"/>
                </a:solidFill>
                <a:latin typeface="Arial Black"/>
                <a:cs typeface="Arial Black" panose="020B0604020202020204" pitchFamily="34" charset="0"/>
              </a:rPr>
              <a:t> </a:t>
            </a:r>
            <a:endParaRPr lang="en-GB" sz="5400" b="1" kern="100" dirty="0">
              <a:solidFill>
                <a:schemeClr val="bg1"/>
              </a:solidFill>
              <a:latin typeface="Arial Black"/>
              <a:cs typeface="Arial Black" panose="020B0604020202020204" pitchFamily="34" charset="0"/>
            </a:endParaRPr>
          </a:p>
        </p:txBody>
      </p:sp>
      <p:sp>
        <p:nvSpPr>
          <p:cNvPr id="7" name="TextBox 6">
            <a:extLst>
              <a:ext uri="{FF2B5EF4-FFF2-40B4-BE49-F238E27FC236}">
                <a16:creationId xmlns:a16="http://schemas.microsoft.com/office/drawing/2014/main" id="{B42BE38D-8F7A-5068-D9A6-7F354E6E7E69}"/>
              </a:ext>
            </a:extLst>
          </p:cNvPr>
          <p:cNvSpPr txBox="1"/>
          <p:nvPr/>
        </p:nvSpPr>
        <p:spPr>
          <a:xfrm>
            <a:off x="612880" y="1377300"/>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a:t>
            </a:r>
            <a:r>
              <a:rPr lang="en-ZA" sz="6000" b="1" spc="60" dirty="0">
                <a:solidFill>
                  <a:schemeClr val="bg1"/>
                </a:solidFill>
                <a:latin typeface="Arial Black"/>
                <a:cs typeface="Arial Black" panose="020B0604020202020204" pitchFamily="34" charset="0"/>
              </a:rPr>
              <a:t>5:</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09E4E49A-45DF-9028-8F15-83D17391264B}"/>
              </a:ext>
            </a:extLst>
          </p:cNvPr>
          <p:cNvSpPr txBox="1"/>
          <p:nvPr/>
        </p:nvSpPr>
        <p:spPr>
          <a:xfrm>
            <a:off x="676747" y="352074"/>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BD4BF-AF06-7713-28FB-B3EF32F5D62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2737F4C-1202-CDB7-9B5E-CD6F26F8540D}"/>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98F5FF79-B977-BD0B-7C2F-828C1A3A0A1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Fund Characteristics</a:t>
            </a:r>
            <a:endParaRPr lang="en-GB"/>
          </a:p>
        </p:txBody>
      </p:sp>
      <p:sp>
        <p:nvSpPr>
          <p:cNvPr id="7" name="TextBox 6">
            <a:extLst>
              <a:ext uri="{FF2B5EF4-FFF2-40B4-BE49-F238E27FC236}">
                <a16:creationId xmlns:a16="http://schemas.microsoft.com/office/drawing/2014/main" id="{A24916D1-2F4D-AABB-6185-DE45A0B7952A}"/>
              </a:ext>
            </a:extLst>
          </p:cNvPr>
          <p:cNvSpPr txBox="1"/>
          <p:nvPr/>
        </p:nvSpPr>
        <p:spPr>
          <a:xfrm>
            <a:off x="644721" y="1152279"/>
            <a:ext cx="10926795" cy="4266296"/>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To help categorise and match funds to project requirements, several fund characteristics are assessed. These include:</a:t>
            </a: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Fund Type:</a:t>
            </a:r>
          </a:p>
          <a:p>
            <a:pPr marL="457200" lvl="1" indent="-457200">
              <a:lnSpc>
                <a:spcPct val="150000"/>
              </a:lnSpc>
              <a:spcAft>
                <a:spcPts val="800"/>
              </a:spcAft>
              <a:buFont typeface="Arial" panose="020B0604020202020204" pitchFamily="34" charset="0"/>
              <a:buChar char="•"/>
            </a:pPr>
            <a:endParaRPr lang="en-GB" sz="1600">
              <a:latin typeface="Open Sans" panose="020B0606030504020204" pitchFamily="34" charset="0"/>
              <a:ea typeface="Open Sans" panose="020B0606030504020204" pitchFamily="34" charset="0"/>
              <a:cs typeface="Open Sans" panose="020B0606030504020204" pitchFamily="34" charset="0"/>
            </a:endParaRPr>
          </a:p>
          <a:p>
            <a:pPr marL="457200" lvl="1" indent="-457200">
              <a:lnSpc>
                <a:spcPct val="150000"/>
              </a:lnSpc>
              <a:spcAft>
                <a:spcPts val="800"/>
              </a:spcAft>
              <a:buFont typeface="Arial" panose="020B0604020202020204" pitchFamily="34" charset="0"/>
              <a:buChar char="•"/>
            </a:pPr>
            <a:endParaRPr lang="en-GB" sz="105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Financial Instrument: </a:t>
            </a:r>
          </a:p>
          <a:p>
            <a:pPr marL="457200" indent="-457200">
              <a:lnSpc>
                <a:spcPct val="150000"/>
              </a:lnSpc>
              <a:spcAft>
                <a:spcPts val="800"/>
              </a:spcAft>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Concessionality:</a:t>
            </a:r>
          </a:p>
        </p:txBody>
      </p:sp>
      <p:sp>
        <p:nvSpPr>
          <p:cNvPr id="9" name="TextBox 1">
            <a:extLst>
              <a:ext uri="{FF2B5EF4-FFF2-40B4-BE49-F238E27FC236}">
                <a16:creationId xmlns:a16="http://schemas.microsoft.com/office/drawing/2014/main" id="{E81C6E3F-DCC0-DA39-4110-98438A4D7742}"/>
              </a:ext>
            </a:extLst>
          </p:cNvPr>
          <p:cNvSpPr txBox="1"/>
          <p:nvPr/>
        </p:nvSpPr>
        <p:spPr>
          <a:xfrm>
            <a:off x="1689099" y="2844277"/>
            <a:ext cx="10109201"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Climate Fund </a:t>
            </a:r>
            <a:r>
              <a:rPr lang="en-GB" sz="2000">
                <a:latin typeface="Open Sans" panose="020B0606030504020204" pitchFamily="34" charset="0"/>
                <a:ea typeface="Open Sans" panose="020B0606030504020204" pitchFamily="34" charset="0"/>
                <a:cs typeface="Open Sans" panose="020B0606030504020204" pitchFamily="34" charset="0"/>
              </a:rPr>
              <a:t>– Concessional funds targeting climate projects </a:t>
            </a: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Development Fund </a:t>
            </a:r>
            <a:r>
              <a:rPr lang="en-GB" sz="2000">
                <a:latin typeface="Open Sans" panose="020B0606030504020204" pitchFamily="34" charset="0"/>
                <a:ea typeface="Open Sans" panose="020B0606030504020204" pitchFamily="34" charset="0"/>
                <a:cs typeface="Open Sans" panose="020B0606030504020204" pitchFamily="34" charset="0"/>
              </a:rPr>
              <a:t>– Largely concessional funds targeting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country development</a:t>
            </a:r>
          </a:p>
        </p:txBody>
      </p:sp>
      <p:sp>
        <p:nvSpPr>
          <p:cNvPr id="10" name="TextBox 9">
            <a:extLst>
              <a:ext uri="{FF2B5EF4-FFF2-40B4-BE49-F238E27FC236}">
                <a16:creationId xmlns:a16="http://schemas.microsoft.com/office/drawing/2014/main" id="{3C131B09-B4FA-D104-E861-0A5987BCDA16}"/>
              </a:ext>
            </a:extLst>
          </p:cNvPr>
          <p:cNvSpPr txBox="1"/>
          <p:nvPr/>
        </p:nvSpPr>
        <p:spPr>
          <a:xfrm>
            <a:off x="1689099" y="4233635"/>
            <a:ext cx="8686800" cy="707886"/>
          </a:xfrm>
          <a:prstGeom prst="rect">
            <a:avLst/>
          </a:prstGeom>
          <a:noFill/>
        </p:spPr>
        <p:txBody>
          <a:bodyPr wrap="square" rtlCol="0">
            <a:spAutoFit/>
          </a:bodyPr>
          <a:lstStyle/>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Grants</a:t>
            </a:r>
            <a:r>
              <a:rPr lang="en-GB" sz="2000">
                <a:latin typeface="Open Sans" panose="020B0606030504020204" pitchFamily="34" charset="0"/>
                <a:ea typeface="Open Sans" panose="020B0606030504020204" pitchFamily="34" charset="0"/>
                <a:cs typeface="Open Sans" panose="020B0606030504020204" pitchFamily="34" charset="0"/>
              </a:rPr>
              <a:t> – </a:t>
            </a:r>
            <a:r>
              <a:rPr lang="en-US" sz="2000">
                <a:latin typeface="Open Sans" panose="020B0606030504020204" pitchFamily="34" charset="0"/>
                <a:ea typeface="Open Sans" panose="020B0606030504020204" pitchFamily="34" charset="0"/>
                <a:cs typeface="Open Sans" panose="020B0606030504020204" pitchFamily="34" charset="0"/>
              </a:rPr>
              <a:t>Funds that require no repayment</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Loans/Debt</a:t>
            </a:r>
            <a:r>
              <a:rPr lang="en-GB" sz="2000">
                <a:latin typeface="Open Sans" panose="020B0606030504020204" pitchFamily="34" charset="0"/>
                <a:ea typeface="Open Sans" panose="020B0606030504020204" pitchFamily="34" charset="0"/>
                <a:cs typeface="Open Sans" panose="020B0606030504020204" pitchFamily="34" charset="0"/>
              </a:rPr>
              <a:t>– </a:t>
            </a:r>
            <a:r>
              <a:rPr lang="en-US" sz="2000">
                <a:latin typeface="Open Sans" panose="020B0606030504020204" pitchFamily="34" charset="0"/>
                <a:ea typeface="Open Sans" panose="020B0606030504020204" pitchFamily="34" charset="0"/>
                <a:cs typeface="Open Sans" panose="020B0606030504020204" pitchFamily="34" charset="0"/>
              </a:rPr>
              <a:t>Funds that must be repaid</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32D9BE4-178C-BD37-2A54-8B1613B78B3C}"/>
              </a:ext>
            </a:extLst>
          </p:cNvPr>
          <p:cNvSpPr txBox="1"/>
          <p:nvPr/>
        </p:nvSpPr>
        <p:spPr>
          <a:xfrm>
            <a:off x="1689099" y="5315216"/>
            <a:ext cx="11727357" cy="1015663"/>
          </a:xfrm>
          <a:prstGeom prst="rect">
            <a:avLst/>
          </a:prstGeom>
          <a:noFill/>
        </p:spPr>
        <p:txBody>
          <a:bodyPr wrap="square" rtlCol="0">
            <a:spAutoFit/>
          </a:bodyPr>
          <a:lstStyle/>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Grant</a:t>
            </a:r>
            <a:r>
              <a:rPr lang="en-GB" sz="2000">
                <a:latin typeface="Open Sans" panose="020B0606030504020204" pitchFamily="34" charset="0"/>
                <a:ea typeface="Open Sans" panose="020B0606030504020204" pitchFamily="34" charset="0"/>
                <a:cs typeface="Open Sans" panose="020B0606030504020204" pitchFamily="34" charset="0"/>
              </a:rPr>
              <a:t> – Highest Concessionality (no repayment)</a:t>
            </a: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High Concessionality </a:t>
            </a:r>
            <a:r>
              <a:rPr lang="en-GB" sz="2000">
                <a:latin typeface="Open Sans" panose="020B0606030504020204" pitchFamily="34" charset="0"/>
                <a:ea typeface="Open Sans" panose="020B0606030504020204" pitchFamily="34" charset="0"/>
                <a:cs typeface="Open Sans" panose="020B0606030504020204" pitchFamily="34" charset="0"/>
              </a:rPr>
              <a:t>– low interest rate and long grace and loan term</a:t>
            </a: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Low Concessionality </a:t>
            </a:r>
            <a:r>
              <a:rPr lang="en-GB" sz="2000">
                <a:latin typeface="Open Sans" panose="020B0606030504020204" pitchFamily="34" charset="0"/>
                <a:ea typeface="Open Sans" panose="020B0606030504020204" pitchFamily="34" charset="0"/>
                <a:cs typeface="Open Sans" panose="020B0606030504020204" pitchFamily="34" charset="0"/>
              </a:rPr>
              <a:t>–  High interest rate and shorter grace and loan term</a:t>
            </a:r>
          </a:p>
        </p:txBody>
      </p:sp>
      <p:pic>
        <p:nvPicPr>
          <p:cNvPr id="2" name="ttsmaker-file-2025-2-14-17-24-31">
            <a:hlinkClick r:id="" action="ppaction://media"/>
            <a:extLst>
              <a:ext uri="{FF2B5EF4-FFF2-40B4-BE49-F238E27FC236}">
                <a16:creationId xmlns:a16="http://schemas.microsoft.com/office/drawing/2014/main" id="{B97B8EDC-12FF-17F2-6AED-6FF4266FAB7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578404"/>
            <a:ext cx="641110" cy="639181"/>
          </a:xfrm>
          <a:prstGeom prst="rect">
            <a:avLst/>
          </a:prstGeom>
        </p:spPr>
      </p:pic>
    </p:spTree>
    <p:extLst>
      <p:ext uri="{BB962C8B-B14F-4D97-AF65-F5344CB8AC3E}">
        <p14:creationId xmlns:p14="http://schemas.microsoft.com/office/powerpoint/2010/main" val="207576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73414-B11A-DB3B-6946-0BB1D6BD729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9A96EFB-3ABE-3301-3801-0127B39B096F}"/>
              </a:ext>
            </a:extLst>
          </p:cNvPr>
          <p:cNvSpPr>
            <a:spLocks noGrp="1"/>
          </p:cNvSpPr>
          <p:nvPr>
            <p:ph type="sldNum" idx="11"/>
          </p:nvPr>
        </p:nvSpPr>
        <p:spPr/>
        <p:txBody>
          <a:bodyPr/>
          <a:lstStyle/>
          <a:p>
            <a:fld id="{00000000-1234-1234-1234-123412341234}" type="slidenum">
              <a:rPr lang="sv-SE"/>
              <a:pPr/>
              <a:t>11</a:t>
            </a:fld>
            <a:endParaRPr lang="sv-SE"/>
          </a:p>
        </p:txBody>
      </p:sp>
      <p:sp>
        <p:nvSpPr>
          <p:cNvPr id="4" name="Title 3">
            <a:extLst>
              <a:ext uri="{FF2B5EF4-FFF2-40B4-BE49-F238E27FC236}">
                <a16:creationId xmlns:a16="http://schemas.microsoft.com/office/drawing/2014/main" id="{6873FDEB-6846-EC8C-FA71-9285288139EF}"/>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Funding Project Stage</a:t>
            </a:r>
            <a:endParaRPr lang="en-GB"/>
          </a:p>
        </p:txBody>
      </p:sp>
      <p:sp>
        <p:nvSpPr>
          <p:cNvPr id="7" name="TextBox 6">
            <a:extLst>
              <a:ext uri="{FF2B5EF4-FFF2-40B4-BE49-F238E27FC236}">
                <a16:creationId xmlns:a16="http://schemas.microsoft.com/office/drawing/2014/main" id="{7BC8384A-E931-360C-EEF9-399E443D55D7}"/>
              </a:ext>
            </a:extLst>
          </p:cNvPr>
          <p:cNvSpPr txBox="1"/>
          <p:nvPr/>
        </p:nvSpPr>
        <p:spPr>
          <a:xfrm>
            <a:off x="644721" y="1183811"/>
            <a:ext cx="10926795" cy="4916474"/>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It is important to ensure that project stage and type match the criteria of targeted funds to ensure proper funding:</a:t>
            </a:r>
          </a:p>
          <a:p>
            <a:pPr marL="342900" indent="-342900">
              <a:lnSpc>
                <a:spcPct val="150000"/>
              </a:lnSpc>
              <a:spcAft>
                <a:spcPts val="800"/>
              </a:spcAft>
              <a:buFont typeface="Arial" panose="020B0604020202020204" pitchFamily="34" charset="0"/>
              <a:buChar char="•"/>
            </a:pP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Early project preparation focuses on grant instruments </a:t>
            </a:r>
            <a:b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to help develop proper project proposals including </a:t>
            </a:r>
            <a:b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feasibility and financial analyses </a:t>
            </a:r>
          </a:p>
          <a:p>
            <a:pPr marL="342900" indent="-342900">
              <a:lnSpc>
                <a:spcPct val="150000"/>
              </a:lnSpc>
              <a:spcAft>
                <a:spcPts val="800"/>
              </a:spcAft>
              <a:buFont typeface="Arial" panose="020B0604020202020204" pitchFamily="34" charset="0"/>
              <a:buChar char="•"/>
            </a:pP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Project finance should target concessional funds </a:t>
            </a:r>
            <a:b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in order to leverage higher concessionality in other </a:t>
            </a:r>
            <a:b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rPr>
              <a:t>sources of financing</a:t>
            </a:r>
          </a:p>
          <a:p>
            <a:pPr>
              <a:lnSpc>
                <a:spcPct val="150000"/>
              </a:lnSpc>
              <a:spcAft>
                <a:spcPts val="800"/>
              </a:spcAft>
            </a:pPr>
            <a:endParaRPr lang="en-GB" sz="22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hart 1">
            <a:extLst>
              <a:ext uri="{FF2B5EF4-FFF2-40B4-BE49-F238E27FC236}">
                <a16:creationId xmlns:a16="http://schemas.microsoft.com/office/drawing/2014/main" id="{292E105A-921A-FE6C-2A24-135D1A6A3347}"/>
              </a:ext>
            </a:extLst>
          </p:cNvPr>
          <p:cNvGraphicFramePr>
            <a:graphicFrameLocks/>
          </p:cNvGraphicFramePr>
          <p:nvPr>
            <p:custDataLst>
              <p:tags r:id="rId1"/>
            </p:custDataLst>
            <p:extLst>
              <p:ext uri="{D42A27DB-BD31-4B8C-83A1-F6EECF244321}">
                <p14:modId xmlns:p14="http://schemas.microsoft.com/office/powerpoint/2010/main" val="2024550060"/>
              </p:ext>
            </p:extLst>
          </p:nvPr>
        </p:nvGraphicFramePr>
        <p:xfrm>
          <a:off x="7692571" y="2431280"/>
          <a:ext cx="3854708" cy="2736850"/>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7-25-4">
            <a:hlinkClick r:id="" action="ppaction://media"/>
            <a:extLst>
              <a:ext uri="{FF2B5EF4-FFF2-40B4-BE49-F238E27FC236}">
                <a16:creationId xmlns:a16="http://schemas.microsoft.com/office/drawing/2014/main" id="{F46008F2-60FE-C24D-C020-801971DFDCB6}"/>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5500" y="5680075"/>
            <a:ext cx="641110" cy="639181"/>
          </a:xfrm>
          <a:prstGeom prst="rect">
            <a:avLst/>
          </a:prstGeom>
        </p:spPr>
      </p:pic>
    </p:spTree>
    <p:extLst>
      <p:ext uri="{BB962C8B-B14F-4D97-AF65-F5344CB8AC3E}">
        <p14:creationId xmlns:p14="http://schemas.microsoft.com/office/powerpoint/2010/main" val="84245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kern="100">
                <a:solidFill>
                  <a:schemeClr val="bg1"/>
                </a:solidFill>
                <a:effectLst/>
              </a:rPr>
              <a:t>Determinants for </a:t>
            </a:r>
            <a:br>
              <a:rPr lang="en-US" sz="4800" b="1" kern="100">
                <a:solidFill>
                  <a:schemeClr val="bg1"/>
                </a:solidFill>
                <a:effectLst/>
              </a:rPr>
            </a:br>
            <a:r>
              <a:rPr lang="en-US" sz="4800" b="1" kern="100">
                <a:solidFill>
                  <a:schemeClr val="bg1"/>
                </a:solidFill>
                <a:effectLst/>
              </a:rPr>
              <a:t>Costs of Capital</a:t>
            </a: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13</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Determinants of Project’s Cost of Capital</a:t>
            </a:r>
            <a:endParaRPr lang="en-GB"/>
          </a:p>
        </p:txBody>
      </p:sp>
      <p:sp>
        <p:nvSpPr>
          <p:cNvPr id="7" name="TextBox 6">
            <a:extLst>
              <a:ext uri="{FF2B5EF4-FFF2-40B4-BE49-F238E27FC236}">
                <a16:creationId xmlns:a16="http://schemas.microsoft.com/office/drawing/2014/main" id="{6BADB38F-60AC-6941-2B78-32AA4DC5CC99}"/>
              </a:ext>
            </a:extLst>
          </p:cNvPr>
          <p:cNvSpPr txBox="1"/>
          <p:nvPr/>
        </p:nvSpPr>
        <p:spPr>
          <a:xfrm>
            <a:off x="644721" y="1183811"/>
            <a:ext cx="10926795" cy="4547142"/>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Cost of Capital is determined by the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interest rate carried by loans and equity</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Project finance is dependent on the amounts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committed from each of these sources</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Whilst commercial sources of finance traditionally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carry costs that are reflective of market rates,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concessional development and climate funds offer </a:t>
            </a:r>
            <a:br>
              <a:rPr lang="en-GB" sz="2000">
                <a:latin typeface="Open Sans" panose="020B0606030504020204" pitchFamily="34" charset="0"/>
                <a:ea typeface="Open Sans" panose="020B0606030504020204" pitchFamily="34" charset="0"/>
                <a:cs typeface="Open Sans" panose="020B0606030504020204" pitchFamily="34" charset="0"/>
              </a:rPr>
            </a:br>
            <a:r>
              <a:rPr lang="en-GB" sz="2000">
                <a:latin typeface="Open Sans" panose="020B0606030504020204" pitchFamily="34" charset="0"/>
                <a:ea typeface="Open Sans" panose="020B0606030504020204" pitchFamily="34" charset="0"/>
                <a:cs typeface="Open Sans" panose="020B0606030504020204" pitchFamily="34" charset="0"/>
              </a:rPr>
              <a:t>loans below market rates, as well as grant instruments</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890D4BB5-AFE6-8152-6DED-4013CD38AD73}"/>
              </a:ext>
            </a:extLst>
          </p:cNvPr>
          <p:cNvGraphicFramePr>
            <a:graphicFrameLocks noGrp="1"/>
          </p:cNvGraphicFramePr>
          <p:nvPr>
            <p:extLst>
              <p:ext uri="{D42A27DB-BD31-4B8C-83A1-F6EECF244321}">
                <p14:modId xmlns:p14="http://schemas.microsoft.com/office/powerpoint/2010/main" val="3831238982"/>
              </p:ext>
            </p:extLst>
          </p:nvPr>
        </p:nvGraphicFramePr>
        <p:xfrm>
          <a:off x="2057400" y="5302715"/>
          <a:ext cx="8114718" cy="1178826"/>
        </p:xfrm>
        <a:graphic>
          <a:graphicData uri="http://schemas.openxmlformats.org/drawingml/2006/table">
            <a:tbl>
              <a:tblPr firstRow="1" bandRow="1">
                <a:tableStyleId>{B8DA472E-C0B5-4FAA-A71B-45BBE6C39A2A}</a:tableStyleId>
              </a:tblPr>
              <a:tblGrid>
                <a:gridCol w="4050718">
                  <a:extLst>
                    <a:ext uri="{9D8B030D-6E8A-4147-A177-3AD203B41FA5}">
                      <a16:colId xmlns:a16="http://schemas.microsoft.com/office/drawing/2014/main" val="2847555079"/>
                    </a:ext>
                  </a:extLst>
                </a:gridCol>
                <a:gridCol w="4064000">
                  <a:extLst>
                    <a:ext uri="{9D8B030D-6E8A-4147-A177-3AD203B41FA5}">
                      <a16:colId xmlns:a16="http://schemas.microsoft.com/office/drawing/2014/main" val="1542572846"/>
                    </a:ext>
                  </a:extLst>
                </a:gridCol>
              </a:tblGrid>
              <a:tr h="354330">
                <a:tc>
                  <a:txBody>
                    <a:bodyPr/>
                    <a:lstStyle/>
                    <a:p>
                      <a:pPr algn="ctr"/>
                      <a:r>
                        <a:rPr lang="en-GB" sz="1600">
                          <a:latin typeface="Open Sans" panose="020B0606030504020204" pitchFamily="34" charset="0"/>
                          <a:ea typeface="Open Sans" panose="020B0606030504020204" pitchFamily="34" charset="0"/>
                          <a:cs typeface="Open Sans" panose="020B0606030504020204" pitchFamily="34" charset="0"/>
                        </a:rPr>
                        <a:t>Commercial Cost of Capital</a:t>
                      </a:r>
                    </a:p>
                  </a:txBody>
                  <a:tcPr anchor="ctr">
                    <a:solidFill>
                      <a:schemeClr val="bg2">
                        <a:lumMod val="75000"/>
                      </a:schemeClr>
                    </a:solidFill>
                  </a:tcPr>
                </a:tc>
                <a:tc>
                  <a:txBody>
                    <a:bodyPr/>
                    <a:lstStyle/>
                    <a:p>
                      <a:pPr algn="ctr"/>
                      <a:r>
                        <a:rPr lang="en-GB" sz="1600">
                          <a:latin typeface="Open Sans" panose="020B0606030504020204" pitchFamily="34" charset="0"/>
                          <a:ea typeface="Open Sans" panose="020B0606030504020204" pitchFamily="34" charset="0"/>
                          <a:cs typeface="Open Sans" panose="020B0606030504020204" pitchFamily="34" charset="0"/>
                        </a:rPr>
                        <a:t>Concessional Cost of Capital</a:t>
                      </a:r>
                    </a:p>
                  </a:txBody>
                  <a:tcPr anchor="ctr">
                    <a:solidFill>
                      <a:schemeClr val="bg2">
                        <a:lumMod val="75000"/>
                      </a:schemeClr>
                    </a:solidFill>
                  </a:tcPr>
                </a:tc>
                <a:extLst>
                  <a:ext uri="{0D108BD9-81ED-4DB2-BD59-A6C34878D82A}">
                    <a16:rowId xmlns:a16="http://schemas.microsoft.com/office/drawing/2014/main" val="1260325331"/>
                  </a:ext>
                </a:extLst>
              </a:tr>
              <a:tr h="824496">
                <a:tc>
                  <a:txBody>
                    <a:bodyPr/>
                    <a:lstStyle/>
                    <a:p>
                      <a:r>
                        <a:rPr lang="en-GB" sz="1600" i="1">
                          <a:latin typeface="Open Sans" panose="020B0606030504020204" pitchFamily="34" charset="0"/>
                          <a:ea typeface="Open Sans" panose="020B0606030504020204" pitchFamily="34" charset="0"/>
                          <a:cs typeface="Open Sans" panose="020B0606030504020204" pitchFamily="34" charset="0"/>
                        </a:rPr>
                        <a:t>Based on a calculated compound risk profile </a:t>
                      </a:r>
                      <a:r>
                        <a:rPr lang="en-US" sz="1600" i="1">
                          <a:latin typeface="Open Sans" panose="020B0606030504020204" pitchFamily="34" charset="0"/>
                          <a:ea typeface="Open Sans" panose="020B0606030504020204" pitchFamily="34" charset="0"/>
                          <a:cs typeface="Open Sans" panose="020B0606030504020204" pitchFamily="34" charset="0"/>
                        </a:rPr>
                        <a:t>which considers various risk factors associated with the project.</a:t>
                      </a:r>
                      <a:endParaRPr lang="en-GB" sz="1600" i="1">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r>
                        <a:rPr lang="en-GB" sz="1600" i="1">
                          <a:latin typeface="Open Sans" panose="020B0606030504020204" pitchFamily="34" charset="0"/>
                          <a:ea typeface="Open Sans" panose="020B0606030504020204" pitchFamily="34" charset="0"/>
                          <a:cs typeface="Open Sans" panose="020B0606030504020204" pitchFamily="34" charset="0"/>
                        </a:rPr>
                        <a:t>Typically based on operational margin, level of country needs and commitment currency</a:t>
                      </a:r>
                    </a:p>
                  </a:txBody>
                  <a:tcPr anchor="ctr"/>
                </a:tc>
                <a:extLst>
                  <a:ext uri="{0D108BD9-81ED-4DB2-BD59-A6C34878D82A}">
                    <a16:rowId xmlns:a16="http://schemas.microsoft.com/office/drawing/2014/main" val="475724281"/>
                  </a:ext>
                </a:extLst>
              </a:tr>
            </a:tbl>
          </a:graphicData>
        </a:graphic>
      </p:graphicFrame>
      <p:pic>
        <p:nvPicPr>
          <p:cNvPr id="8" name="Picture 7">
            <a:extLst>
              <a:ext uri="{FF2B5EF4-FFF2-40B4-BE49-F238E27FC236}">
                <a16:creationId xmlns:a16="http://schemas.microsoft.com/office/drawing/2014/main" id="{D8B75F05-79EB-4C82-49C2-B68B9B7354C3}"/>
              </a:ext>
            </a:extLst>
          </p:cNvPr>
          <p:cNvPicPr>
            <a:picLocks noChangeAspect="1"/>
          </p:cNvPicPr>
          <p:nvPr/>
        </p:nvPicPr>
        <p:blipFill>
          <a:blip r:embed="rId5"/>
          <a:stretch>
            <a:fillRect/>
          </a:stretch>
        </p:blipFill>
        <p:spPr>
          <a:xfrm>
            <a:off x="7556451" y="1425071"/>
            <a:ext cx="3570895" cy="3248709"/>
          </a:xfrm>
          <a:prstGeom prst="rect">
            <a:avLst/>
          </a:prstGeom>
        </p:spPr>
      </p:pic>
      <p:pic>
        <p:nvPicPr>
          <p:cNvPr id="3" name="ttsmaker-file-2025-2-14-17-25-27">
            <a:hlinkClick r:id="" action="ppaction://media"/>
            <a:extLst>
              <a:ext uri="{FF2B5EF4-FFF2-40B4-BE49-F238E27FC236}">
                <a16:creationId xmlns:a16="http://schemas.microsoft.com/office/drawing/2014/main" id="{1C598557-DAB5-9323-7772-96AE29AEA176}"/>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03379"/>
            <a:ext cx="641110" cy="639181"/>
          </a:xfrm>
          <a:prstGeom prst="rect">
            <a:avLst/>
          </a:prstGeom>
        </p:spPr>
      </p:pic>
    </p:spTree>
    <p:extLst>
      <p:ext uri="{BB962C8B-B14F-4D97-AF65-F5344CB8AC3E}">
        <p14:creationId xmlns:p14="http://schemas.microsoft.com/office/powerpoint/2010/main" val="13830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3131-D157-554E-FECE-3959BE951A8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A13966B-68BA-9D70-BE66-6E46D423C4BB}"/>
              </a:ext>
            </a:extLst>
          </p:cNvPr>
          <p:cNvSpPr>
            <a:spLocks noGrp="1"/>
          </p:cNvSpPr>
          <p:nvPr>
            <p:ph type="sldNum" idx="11"/>
          </p:nvPr>
        </p:nvSpPr>
        <p:spPr/>
        <p:txBody>
          <a:bodyPr/>
          <a:lstStyle/>
          <a:p>
            <a:fld id="{00000000-1234-1234-1234-123412341234}" type="slidenum">
              <a:rPr lang="sv-SE"/>
              <a:pPr/>
              <a:t>14</a:t>
            </a:fld>
            <a:endParaRPr lang="sv-SE"/>
          </a:p>
        </p:txBody>
      </p:sp>
      <p:sp>
        <p:nvSpPr>
          <p:cNvPr id="4" name="Title 3">
            <a:extLst>
              <a:ext uri="{FF2B5EF4-FFF2-40B4-BE49-F238E27FC236}">
                <a16:creationId xmlns:a16="http://schemas.microsoft.com/office/drawing/2014/main" id="{DB3AF134-428D-A7EF-45B3-1EA8468B905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Determinants of Project’s Cost of Capital</a:t>
            </a:r>
            <a:endParaRPr lang="en-GB"/>
          </a:p>
        </p:txBody>
      </p:sp>
      <p:sp>
        <p:nvSpPr>
          <p:cNvPr id="7" name="TextBox 6">
            <a:extLst>
              <a:ext uri="{FF2B5EF4-FFF2-40B4-BE49-F238E27FC236}">
                <a16:creationId xmlns:a16="http://schemas.microsoft.com/office/drawing/2014/main" id="{3D440FC6-B5C8-134A-853E-99CECF5F826D}"/>
              </a:ext>
            </a:extLst>
          </p:cNvPr>
          <p:cNvSpPr txBox="1"/>
          <p:nvPr/>
        </p:nvSpPr>
        <p:spPr>
          <a:xfrm>
            <a:off x="644721" y="1183811"/>
            <a:ext cx="10926795" cy="4485587"/>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Concessional Cost of Capital is determined by several factors; however, the key components include:</a:t>
            </a:r>
          </a:p>
          <a:p>
            <a:pPr marL="457200" lvl="1" indent="-457200">
              <a:lnSpc>
                <a:spcPct val="150000"/>
              </a:lnSpc>
              <a:spcAft>
                <a:spcPts val="800"/>
              </a:spcAft>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Country Income Level</a:t>
            </a:r>
            <a:r>
              <a:rPr lang="en-GB" sz="2000">
                <a:latin typeface="Open Sans" panose="020B0606030504020204" pitchFamily="34" charset="0"/>
                <a:ea typeface="Open Sans" panose="020B0606030504020204" pitchFamily="34" charset="0"/>
                <a:cs typeface="Open Sans" panose="020B0606030504020204" pitchFamily="34" charset="0"/>
              </a:rPr>
              <a:t> – MDB specific income level or Development Classification</a:t>
            </a:r>
          </a:p>
          <a:p>
            <a:pPr marL="457200" lvl="1" indent="-457200">
              <a:lnSpc>
                <a:spcPct val="150000"/>
              </a:lnSpc>
              <a:spcAft>
                <a:spcPts val="800"/>
              </a:spcAft>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Currency of Commitments </a:t>
            </a:r>
            <a:r>
              <a:rPr lang="en-GB" sz="2000">
                <a:latin typeface="Open Sans" panose="020B0606030504020204" pitchFamily="34" charset="0"/>
                <a:ea typeface="Open Sans" panose="020B0606030504020204" pitchFamily="34" charset="0"/>
                <a:cs typeface="Open Sans" panose="020B0606030504020204" pitchFamily="34" charset="0"/>
              </a:rPr>
              <a:t>– Often based on currency floating rates</a:t>
            </a:r>
          </a:p>
          <a:p>
            <a:pPr marL="457200" lvl="1" indent="-457200">
              <a:lnSpc>
                <a:spcPct val="150000"/>
              </a:lnSpc>
              <a:spcAft>
                <a:spcPts val="800"/>
              </a:spcAft>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Loan Type</a:t>
            </a:r>
            <a:r>
              <a:rPr lang="en-GB" sz="2000">
                <a:latin typeface="Open Sans" panose="020B0606030504020204" pitchFamily="34" charset="0"/>
                <a:ea typeface="Open Sans" panose="020B0606030504020204" pitchFamily="34" charset="0"/>
                <a:cs typeface="Open Sans" panose="020B0606030504020204" pitchFamily="34" charset="0"/>
              </a:rPr>
              <a:t> – Policy Based Loans, Technical Assistance etc.</a:t>
            </a:r>
          </a:p>
          <a:p>
            <a:pPr marL="457200" lvl="1" indent="-457200">
              <a:lnSpc>
                <a:spcPct val="150000"/>
              </a:lnSpc>
              <a:spcAft>
                <a:spcPts val="800"/>
              </a:spcAft>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Loan Structure </a:t>
            </a:r>
            <a:r>
              <a:rPr lang="en-GB" sz="2000">
                <a:latin typeface="Open Sans" panose="020B0606030504020204" pitchFamily="34" charset="0"/>
                <a:ea typeface="Open Sans" panose="020B0606030504020204" pitchFamily="34" charset="0"/>
                <a:cs typeface="Open Sans" panose="020B0606030504020204" pitchFamily="34" charset="0"/>
              </a:rPr>
              <a:t>– Many concessional funds offer maturity-based pricing</a:t>
            </a:r>
          </a:p>
          <a:p>
            <a:pPr marL="457200" lvl="1" indent="-457200">
              <a:lnSpc>
                <a:spcPct val="150000"/>
              </a:lnSpc>
              <a:spcAft>
                <a:spcPts val="800"/>
              </a:spcAft>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Operational Margin </a:t>
            </a:r>
            <a:r>
              <a:rPr lang="en-GB" sz="2000">
                <a:latin typeface="Open Sans" panose="020B0606030504020204" pitchFamily="34" charset="0"/>
                <a:ea typeface="Open Sans" panose="020B0606030504020204" pitchFamily="34" charset="0"/>
                <a:cs typeface="Open Sans" panose="020B0606030504020204" pitchFamily="34" charset="0"/>
              </a:rPr>
              <a:t>– Institution specific operational margins </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2" name="ttsmaker-file-2025-2-14-17-25-53">
            <a:hlinkClick r:id="" action="ppaction://media"/>
            <a:extLst>
              <a:ext uri="{FF2B5EF4-FFF2-40B4-BE49-F238E27FC236}">
                <a16:creationId xmlns:a16="http://schemas.microsoft.com/office/drawing/2014/main" id="{A85C8906-7333-EA34-0534-452202A23583}"/>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29723"/>
            <a:ext cx="641110" cy="639181"/>
          </a:xfrm>
          <a:prstGeom prst="rect">
            <a:avLst/>
          </a:prstGeom>
        </p:spPr>
      </p:pic>
    </p:spTree>
    <p:extLst>
      <p:ext uri="{BB962C8B-B14F-4D97-AF65-F5344CB8AC3E}">
        <p14:creationId xmlns:p14="http://schemas.microsoft.com/office/powerpoint/2010/main" val="10072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C874E-1173-AF16-7F4A-920B09D03B4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A603F19-A99D-9F79-03AC-4B3A282FCEFE}"/>
              </a:ext>
            </a:extLst>
          </p:cNvPr>
          <p:cNvSpPr>
            <a:spLocks noGrp="1"/>
          </p:cNvSpPr>
          <p:nvPr>
            <p:ph type="sldNum" idx="11"/>
          </p:nvPr>
        </p:nvSpPr>
        <p:spPr/>
        <p:txBody>
          <a:bodyPr/>
          <a:lstStyle/>
          <a:p>
            <a:fld id="{00000000-1234-1234-1234-123412341234}" type="slidenum">
              <a:rPr lang="sv-SE"/>
              <a:pPr/>
              <a:t>15</a:t>
            </a:fld>
            <a:endParaRPr lang="sv-SE"/>
          </a:p>
        </p:txBody>
      </p:sp>
      <p:sp>
        <p:nvSpPr>
          <p:cNvPr id="4" name="Title 3">
            <a:extLst>
              <a:ext uri="{FF2B5EF4-FFF2-40B4-BE49-F238E27FC236}">
                <a16:creationId xmlns:a16="http://schemas.microsoft.com/office/drawing/2014/main" id="{B83F0A89-3FAC-AC46-CCFF-3B7A2F2158C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Determinants of Project’s Cost of Capital</a:t>
            </a:r>
            <a:endParaRPr lang="en-GB"/>
          </a:p>
        </p:txBody>
      </p:sp>
      <p:sp>
        <p:nvSpPr>
          <p:cNvPr id="7" name="TextBox 6">
            <a:extLst>
              <a:ext uri="{FF2B5EF4-FFF2-40B4-BE49-F238E27FC236}">
                <a16:creationId xmlns:a16="http://schemas.microsoft.com/office/drawing/2014/main" id="{52547CBE-9CEF-B584-88AF-51F8376211F9}"/>
              </a:ext>
            </a:extLst>
          </p:cNvPr>
          <p:cNvSpPr txBox="1"/>
          <p:nvPr/>
        </p:nvSpPr>
        <p:spPr>
          <a:xfrm>
            <a:off x="644721" y="1183811"/>
            <a:ext cx="10926795" cy="2638736"/>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FinTrack presents the components for the costs of capital for each fund in several outputs, this includes a breakdown of the typical rates and terms for each fund under high or low concessional terms. This is set to demonstrate the terms of finance that may vary based </a:t>
            </a:r>
          </a:p>
          <a:p>
            <a:pPr>
              <a:lnSpc>
                <a:spcPct val="150000"/>
              </a:lnSpc>
              <a:spcAft>
                <a:spcPts val="800"/>
              </a:spcAft>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hart 1">
            <a:extLst>
              <a:ext uri="{FF2B5EF4-FFF2-40B4-BE49-F238E27FC236}">
                <a16:creationId xmlns:a16="http://schemas.microsoft.com/office/drawing/2014/main" id="{BDFEC00C-431F-4B7D-83BE-478144418195}"/>
              </a:ext>
            </a:extLst>
          </p:cNvPr>
          <p:cNvGraphicFramePr>
            <a:graphicFrameLocks/>
          </p:cNvGraphicFramePr>
          <p:nvPr>
            <p:custDataLst>
              <p:tags r:id="rId1"/>
            </p:custDataLst>
            <p:extLst>
              <p:ext uri="{D42A27DB-BD31-4B8C-83A1-F6EECF244321}">
                <p14:modId xmlns:p14="http://schemas.microsoft.com/office/powerpoint/2010/main" val="3623474963"/>
              </p:ext>
            </p:extLst>
          </p:nvPr>
        </p:nvGraphicFramePr>
        <p:xfrm>
          <a:off x="437882" y="3915178"/>
          <a:ext cx="11360418" cy="2576984"/>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7-26-15">
            <a:hlinkClick r:id="" action="ppaction://media"/>
            <a:extLst>
              <a:ext uri="{FF2B5EF4-FFF2-40B4-BE49-F238E27FC236}">
                <a16:creationId xmlns:a16="http://schemas.microsoft.com/office/drawing/2014/main" id="{F7249A1F-9368-EE86-C6E9-C86C495F2AA6}"/>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5500" y="85865"/>
            <a:ext cx="641110" cy="639181"/>
          </a:xfrm>
          <a:prstGeom prst="rect">
            <a:avLst/>
          </a:prstGeom>
        </p:spPr>
      </p:pic>
    </p:spTree>
    <p:extLst>
      <p:ext uri="{BB962C8B-B14F-4D97-AF65-F5344CB8AC3E}">
        <p14:creationId xmlns:p14="http://schemas.microsoft.com/office/powerpoint/2010/main" val="3730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22BD-1086-BE22-801B-EAA0DB0A3E7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AEABA63-94C1-F9B6-3DC6-0C3B713AD396}"/>
              </a:ext>
            </a:extLst>
          </p:cNvPr>
          <p:cNvSpPr>
            <a:spLocks noGrp="1"/>
          </p:cNvSpPr>
          <p:nvPr>
            <p:ph type="sldNum" idx="11"/>
          </p:nvPr>
        </p:nvSpPr>
        <p:spPr/>
        <p:txBody>
          <a:bodyPr/>
          <a:lstStyle/>
          <a:p>
            <a:fld id="{00000000-1234-1234-1234-123412341234}" type="slidenum">
              <a:rPr lang="sv-SE"/>
              <a:pPr/>
              <a:t>16</a:t>
            </a:fld>
            <a:endParaRPr lang="sv-SE"/>
          </a:p>
        </p:txBody>
      </p:sp>
      <p:sp>
        <p:nvSpPr>
          <p:cNvPr id="4" name="Title 3">
            <a:extLst>
              <a:ext uri="{FF2B5EF4-FFF2-40B4-BE49-F238E27FC236}">
                <a16:creationId xmlns:a16="http://schemas.microsoft.com/office/drawing/2014/main" id="{A49195FB-372D-BFEB-8198-1D9A8AE3BE75}"/>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Determinants of Project’s Cost of Capital</a:t>
            </a:r>
            <a:endParaRPr lang="en-GB"/>
          </a:p>
        </p:txBody>
      </p:sp>
      <p:sp>
        <p:nvSpPr>
          <p:cNvPr id="7" name="TextBox 6">
            <a:extLst>
              <a:ext uri="{FF2B5EF4-FFF2-40B4-BE49-F238E27FC236}">
                <a16:creationId xmlns:a16="http://schemas.microsoft.com/office/drawing/2014/main" id="{D73DD4F0-E0B1-5645-DE8C-BC2DA387A934}"/>
              </a:ext>
            </a:extLst>
          </p:cNvPr>
          <p:cNvSpPr txBox="1"/>
          <p:nvPr/>
        </p:nvSpPr>
        <p:spPr>
          <a:xfrm>
            <a:off x="632602" y="1226101"/>
            <a:ext cx="10926795" cy="1931041"/>
          </a:xfrm>
          <a:prstGeom prst="rect">
            <a:avLst/>
          </a:prstGeom>
          <a:solidFill>
            <a:schemeClr val="bg1"/>
          </a:solidFill>
        </p:spPr>
        <p:txBody>
          <a:bodyPr wrap="square" lIns="91440" tIns="45720" rIns="91440" bIns="45720" anchor="t">
            <a:spAutoFit/>
          </a:bodyPr>
          <a:lstStyle/>
          <a:p>
            <a:pPr marL="342900" indent="-342900">
              <a:lnSpc>
                <a:spcPct val="150000"/>
              </a:lnSpc>
              <a:spcAft>
                <a:spcPts val="800"/>
              </a:spcAft>
              <a:buFontTx/>
              <a:buChar char="-"/>
            </a:pPr>
            <a:r>
              <a:rPr lang="en-GB" sz="2000">
                <a:latin typeface="Open Sans" panose="020B0606030504020204" pitchFamily="34" charset="0"/>
                <a:ea typeface="Open Sans" panose="020B0606030504020204" pitchFamily="34" charset="0"/>
                <a:cs typeface="Open Sans" panose="020B0606030504020204" pitchFamily="34" charset="0"/>
              </a:rPr>
              <a:t>Based on these variables, each institution will offer financing carrying different loan terms. As discussed in pervious lectures, this can be summarised as a single statistic called “Grant Element”. FinTrack calculates the grant element for each fund and allows users to sort funds available in order to prioritise the most concessional funds.</a:t>
            </a:r>
            <a:r>
              <a:rPr lang="en-GB" sz="2200">
                <a:latin typeface="Open Sans" panose="020B0606030504020204" pitchFamily="34" charset="0"/>
                <a:ea typeface="Open Sans" panose="020B0606030504020204" pitchFamily="34" charset="0"/>
                <a:cs typeface="Open Sans" panose="020B0606030504020204" pitchFamily="34" charset="0"/>
              </a:rPr>
              <a:t>	</a:t>
            </a:r>
          </a:p>
        </p:txBody>
      </p:sp>
      <p:grpSp>
        <p:nvGrpSpPr>
          <p:cNvPr id="11" name="Group 10">
            <a:extLst>
              <a:ext uri="{FF2B5EF4-FFF2-40B4-BE49-F238E27FC236}">
                <a16:creationId xmlns:a16="http://schemas.microsoft.com/office/drawing/2014/main" id="{CE15E3EA-069E-7562-5EEE-94273E9B2E90}"/>
              </a:ext>
            </a:extLst>
          </p:cNvPr>
          <p:cNvGrpSpPr/>
          <p:nvPr/>
        </p:nvGrpSpPr>
        <p:grpSpPr>
          <a:xfrm>
            <a:off x="847797" y="3450707"/>
            <a:ext cx="10711600" cy="3042168"/>
            <a:chOff x="847797" y="3450707"/>
            <a:chExt cx="10711600" cy="3042168"/>
          </a:xfrm>
        </p:grpSpPr>
        <p:pic>
          <p:nvPicPr>
            <p:cNvPr id="3" name="Picture 2">
              <a:extLst>
                <a:ext uri="{FF2B5EF4-FFF2-40B4-BE49-F238E27FC236}">
                  <a16:creationId xmlns:a16="http://schemas.microsoft.com/office/drawing/2014/main" id="{5EF1406E-0346-AFBC-A788-7F7CF97BD122}"/>
                </a:ext>
              </a:extLst>
            </p:cNvPr>
            <p:cNvPicPr>
              <a:picLocks noChangeAspect="1"/>
            </p:cNvPicPr>
            <p:nvPr/>
          </p:nvPicPr>
          <p:blipFill>
            <a:blip r:embed="rId5"/>
            <a:stretch>
              <a:fillRect/>
            </a:stretch>
          </p:blipFill>
          <p:spPr>
            <a:xfrm>
              <a:off x="847797" y="3450707"/>
              <a:ext cx="10711600" cy="3042168"/>
            </a:xfrm>
            <a:prstGeom prst="rect">
              <a:avLst/>
            </a:prstGeom>
          </p:spPr>
        </p:pic>
        <p:pic>
          <p:nvPicPr>
            <p:cNvPr id="10" name="Picture 9">
              <a:extLst>
                <a:ext uri="{FF2B5EF4-FFF2-40B4-BE49-F238E27FC236}">
                  <a16:creationId xmlns:a16="http://schemas.microsoft.com/office/drawing/2014/main" id="{A2DB4EC2-AB5F-1186-5398-980CFDAE43CD}"/>
                </a:ext>
              </a:extLst>
            </p:cNvPr>
            <p:cNvPicPr>
              <a:picLocks noChangeAspect="1"/>
            </p:cNvPicPr>
            <p:nvPr/>
          </p:nvPicPr>
          <p:blipFill>
            <a:blip r:embed="rId6"/>
            <a:stretch>
              <a:fillRect/>
            </a:stretch>
          </p:blipFill>
          <p:spPr>
            <a:xfrm>
              <a:off x="1419693" y="6078997"/>
              <a:ext cx="383707" cy="363077"/>
            </a:xfrm>
            <a:prstGeom prst="rect">
              <a:avLst/>
            </a:prstGeom>
          </p:spPr>
        </p:pic>
      </p:grpSp>
      <p:pic>
        <p:nvPicPr>
          <p:cNvPr id="2" name="ttsmaker-file-2025-2-14-17-26-38">
            <a:hlinkClick r:id="" action="ppaction://media"/>
            <a:extLst>
              <a:ext uri="{FF2B5EF4-FFF2-40B4-BE49-F238E27FC236}">
                <a16:creationId xmlns:a16="http://schemas.microsoft.com/office/drawing/2014/main" id="{AD08D89F-7C79-233F-D0BB-C922920324F7}"/>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85500" y="5672597"/>
            <a:ext cx="641110" cy="639181"/>
          </a:xfrm>
          <a:prstGeom prst="rect">
            <a:avLst/>
          </a:prstGeom>
        </p:spPr>
      </p:pic>
    </p:spTree>
    <p:extLst>
      <p:ext uri="{BB962C8B-B14F-4D97-AF65-F5344CB8AC3E}">
        <p14:creationId xmlns:p14="http://schemas.microsoft.com/office/powerpoint/2010/main" val="99515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Allocations of </a:t>
            </a:r>
            <a:br>
              <a:rPr lang="en-GB" sz="4800" b="1" kern="100">
                <a:solidFill>
                  <a:schemeClr val="bg1"/>
                </a:solidFill>
                <a:effectLst/>
              </a:rPr>
            </a:br>
            <a:r>
              <a:rPr lang="en-GB" sz="4800" b="1" kern="100">
                <a:solidFill>
                  <a:schemeClr val="bg1"/>
                </a:solidFill>
                <a:effectLst/>
              </a:rPr>
              <a:t>Climate Finance</a:t>
            </a: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6099858"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18</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Climate Funds</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1" y="1183811"/>
            <a:ext cx="10926795" cy="410599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Allocation of Climate finance is determined by several weightings and factors</a:t>
            </a:r>
          </a:p>
          <a:p>
            <a:pPr>
              <a:lnSpc>
                <a:spcPct val="150000"/>
              </a:lnSpc>
              <a:spcAft>
                <a:spcPts val="800"/>
              </a:spcAft>
            </a:pPr>
            <a:r>
              <a:rPr lang="en-GB" sz="2200">
                <a:latin typeface="Open Sans" panose="020B0606030504020204" pitchFamily="34" charset="0"/>
                <a:ea typeface="Open Sans" panose="020B0606030504020204" pitchFamily="34" charset="0"/>
                <a:cs typeface="Open Sans" panose="020B0606030504020204" pitchFamily="34" charset="0"/>
              </a:rPr>
              <a:t>For Climate Funds:</a:t>
            </a:r>
          </a:p>
          <a:p>
            <a:pPr marL="342900" indent="-3429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Climate fund allocation frameworks such as the STAR Allocation system from the GEF focus on weightings based on:</a:t>
            </a:r>
          </a:p>
          <a:p>
            <a:pPr marL="342900" indent="-3429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5C2156F9-43BC-E504-C79B-A2A56BBAA712}"/>
              </a:ext>
            </a:extLst>
          </p:cNvPr>
          <p:cNvSpPr txBox="1"/>
          <p:nvPr/>
        </p:nvSpPr>
        <p:spPr>
          <a:xfrm>
            <a:off x="1543050" y="3429000"/>
            <a:ext cx="9105900" cy="2000548"/>
          </a:xfrm>
          <a:prstGeom prst="rect">
            <a:avLst/>
          </a:prstGeom>
          <a:noFill/>
        </p:spPr>
        <p:txBody>
          <a:bodyPr wrap="square" rtlCol="0">
            <a:spAutoFit/>
          </a:bodyPr>
          <a:lstStyle/>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An overall county </a:t>
            </a:r>
            <a:r>
              <a:rPr lang="en-US" sz="2000" b="1">
                <a:latin typeface="Open Sans" panose="020B0606030504020204" pitchFamily="34" charset="0"/>
                <a:ea typeface="Open Sans" panose="020B0606030504020204" pitchFamily="34" charset="0"/>
                <a:cs typeface="Open Sans" panose="020B0606030504020204" pitchFamily="34" charset="0"/>
              </a:rPr>
              <a:t>portfolio performance index</a:t>
            </a:r>
          </a:p>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Country needs as a measure of </a:t>
            </a:r>
            <a:r>
              <a:rPr lang="en-US" sz="2000" b="1">
                <a:latin typeface="Open Sans" panose="020B0606030504020204" pitchFamily="34" charset="0"/>
                <a:ea typeface="Open Sans" panose="020B0606030504020204" pitchFamily="34" charset="0"/>
                <a:cs typeface="Open Sans" panose="020B0606030504020204" pitchFamily="34" charset="0"/>
              </a:rPr>
              <a:t>Population</a:t>
            </a:r>
            <a:r>
              <a:rPr lang="en-US" sz="2000">
                <a:latin typeface="Open Sans" panose="020B0606030504020204" pitchFamily="34" charset="0"/>
                <a:ea typeface="Open Sans" panose="020B0606030504020204" pitchFamily="34" charset="0"/>
                <a:cs typeface="Open Sans" panose="020B0606030504020204" pitchFamily="34" charset="0"/>
              </a:rPr>
              <a:t> and </a:t>
            </a:r>
            <a:r>
              <a:rPr lang="en-US" sz="2000" b="1">
                <a:latin typeface="Open Sans" panose="020B0606030504020204" pitchFamily="34" charset="0"/>
                <a:ea typeface="Open Sans" panose="020B0606030504020204" pitchFamily="34" charset="0"/>
                <a:cs typeface="Open Sans" panose="020B0606030504020204" pitchFamily="34" charset="0"/>
              </a:rPr>
              <a:t>GDP</a:t>
            </a:r>
          </a:p>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Global Benefits:</a:t>
            </a:r>
            <a:endParaRPr lang="en-GB" sz="2000">
              <a:latin typeface="Open Sans" panose="020B0606030504020204" pitchFamily="34" charset="0"/>
              <a:ea typeface="Open Sans" panose="020B0606030504020204" pitchFamily="34" charset="0"/>
              <a:cs typeface="Open Sans" panose="020B0606030504020204" pitchFamily="34" charset="0"/>
            </a:endParaRPr>
          </a:p>
          <a:p>
            <a:endParaRPr lang="en-GB"/>
          </a:p>
        </p:txBody>
      </p:sp>
      <p:sp>
        <p:nvSpPr>
          <p:cNvPr id="3" name="TextBox 2">
            <a:extLst>
              <a:ext uri="{FF2B5EF4-FFF2-40B4-BE49-F238E27FC236}">
                <a16:creationId xmlns:a16="http://schemas.microsoft.com/office/drawing/2014/main" id="{A87E66E9-52B3-E106-7693-D11D76347C76}"/>
              </a:ext>
            </a:extLst>
          </p:cNvPr>
          <p:cNvSpPr txBox="1"/>
          <p:nvPr/>
        </p:nvSpPr>
        <p:spPr>
          <a:xfrm>
            <a:off x="2004333" y="5063765"/>
            <a:ext cx="9105900" cy="1220847"/>
          </a:xfrm>
          <a:prstGeom prst="rect">
            <a:avLst/>
          </a:prstGeom>
          <a:noFill/>
        </p:spPr>
        <p:txBody>
          <a:bodyPr wrap="square" rtlCol="0">
            <a:spAutoFit/>
          </a:bodyPr>
          <a:lstStyle/>
          <a:p>
            <a:pPr marL="342900" indent="-342900">
              <a:spcAft>
                <a:spcPts val="800"/>
              </a:spcAft>
              <a:buFontTx/>
              <a:buChar char="-"/>
            </a:pPr>
            <a:r>
              <a:rPr lang="en-US" sz="2000" b="1">
                <a:latin typeface="Open Sans" panose="020B0606030504020204" pitchFamily="34" charset="0"/>
                <a:ea typeface="Open Sans" panose="020B0606030504020204" pitchFamily="34" charset="0"/>
                <a:cs typeface="Open Sans" panose="020B0606030504020204" pitchFamily="34" charset="0"/>
              </a:rPr>
              <a:t>Mitigation</a:t>
            </a:r>
            <a:r>
              <a:rPr lang="en-US" sz="2000">
                <a:latin typeface="Open Sans" panose="020B0606030504020204" pitchFamily="34" charset="0"/>
                <a:ea typeface="Open Sans" panose="020B0606030504020204" pitchFamily="34" charset="0"/>
                <a:cs typeface="Open Sans" panose="020B0606030504020204" pitchFamily="34" charset="0"/>
              </a:rPr>
              <a:t> potential through emissions reduction</a:t>
            </a:r>
          </a:p>
          <a:p>
            <a:pPr marL="342900" indent="-342900">
              <a:spcAft>
                <a:spcPts val="800"/>
              </a:spcAft>
              <a:buFontTx/>
              <a:buChar char="-"/>
            </a:pPr>
            <a:r>
              <a:rPr lang="en-US" sz="2000" b="1">
                <a:latin typeface="Open Sans" panose="020B0606030504020204" pitchFamily="34" charset="0"/>
                <a:ea typeface="Open Sans" panose="020B0606030504020204" pitchFamily="34" charset="0"/>
                <a:cs typeface="Open Sans" panose="020B0606030504020204" pitchFamily="34" charset="0"/>
              </a:rPr>
              <a:t>Adaptation</a:t>
            </a:r>
            <a:r>
              <a:rPr lang="en-US" sz="2000">
                <a:latin typeface="Open Sans" panose="020B0606030504020204" pitchFamily="34" charset="0"/>
                <a:ea typeface="Open Sans" panose="020B0606030504020204" pitchFamily="34" charset="0"/>
                <a:cs typeface="Open Sans" panose="020B0606030504020204" pitchFamily="34" charset="0"/>
              </a:rPr>
              <a:t> potential through Land Use</a:t>
            </a:r>
          </a:p>
          <a:p>
            <a:pPr marL="342900" indent="-342900">
              <a:spcAft>
                <a:spcPts val="800"/>
              </a:spcAft>
              <a:buFontTx/>
              <a:buChar char="-"/>
            </a:pPr>
            <a:r>
              <a:rPr lang="en-US" sz="2000" b="1">
                <a:latin typeface="Open Sans" panose="020B0606030504020204" pitchFamily="34" charset="0"/>
                <a:ea typeface="Open Sans" panose="020B0606030504020204" pitchFamily="34" charset="0"/>
                <a:cs typeface="Open Sans" panose="020B0606030504020204" pitchFamily="34" charset="0"/>
              </a:rPr>
              <a:t>Biodiversity</a:t>
            </a:r>
            <a:r>
              <a:rPr lang="en-US" sz="2000">
                <a:latin typeface="Open Sans" panose="020B0606030504020204" pitchFamily="34" charset="0"/>
                <a:ea typeface="Open Sans" panose="020B0606030504020204" pitchFamily="34" charset="0"/>
                <a:cs typeface="Open Sans" panose="020B0606030504020204" pitchFamily="34" charset="0"/>
              </a:rPr>
              <a:t> protection</a:t>
            </a:r>
            <a:endParaRPr lang="en-GB"/>
          </a:p>
        </p:txBody>
      </p:sp>
      <p:pic>
        <p:nvPicPr>
          <p:cNvPr id="6" name="ttsmaker-file-2025-2-14-17-27-13">
            <a:hlinkClick r:id="" action="ppaction://media"/>
            <a:extLst>
              <a:ext uri="{FF2B5EF4-FFF2-40B4-BE49-F238E27FC236}">
                <a16:creationId xmlns:a16="http://schemas.microsoft.com/office/drawing/2014/main" id="{DF8437E4-AF5C-9174-AB80-C249151F48C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02093"/>
            <a:ext cx="641110" cy="639181"/>
          </a:xfrm>
          <a:prstGeom prst="rect">
            <a:avLst/>
          </a:prstGeom>
        </p:spPr>
      </p:pic>
    </p:spTree>
    <p:extLst>
      <p:ext uri="{BB962C8B-B14F-4D97-AF65-F5344CB8AC3E}">
        <p14:creationId xmlns:p14="http://schemas.microsoft.com/office/powerpoint/2010/main" val="17822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A7262-490D-855A-A0BB-B8C7BBD3254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ACC9029A-4119-C986-330D-3A77ADB11566}"/>
              </a:ext>
            </a:extLst>
          </p:cNvPr>
          <p:cNvSpPr>
            <a:spLocks noGrp="1"/>
          </p:cNvSpPr>
          <p:nvPr>
            <p:ph type="sldNum" idx="11"/>
          </p:nvPr>
        </p:nvSpPr>
        <p:spPr/>
        <p:txBody>
          <a:bodyPr/>
          <a:lstStyle/>
          <a:p>
            <a:fld id="{00000000-1234-1234-1234-123412341234}" type="slidenum">
              <a:rPr lang="sv-SE"/>
              <a:pPr/>
              <a:t>19</a:t>
            </a:fld>
            <a:endParaRPr lang="sv-SE"/>
          </a:p>
        </p:txBody>
      </p:sp>
      <p:sp>
        <p:nvSpPr>
          <p:cNvPr id="4" name="Title 3">
            <a:extLst>
              <a:ext uri="{FF2B5EF4-FFF2-40B4-BE49-F238E27FC236}">
                <a16:creationId xmlns:a16="http://schemas.microsoft.com/office/drawing/2014/main" id="{768B9CD1-5986-750A-5A5D-79979B2D37C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Development Funds</a:t>
            </a:r>
            <a:endParaRPr lang="en-GB"/>
          </a:p>
        </p:txBody>
      </p:sp>
      <p:sp>
        <p:nvSpPr>
          <p:cNvPr id="7" name="TextBox 6">
            <a:extLst>
              <a:ext uri="{FF2B5EF4-FFF2-40B4-BE49-F238E27FC236}">
                <a16:creationId xmlns:a16="http://schemas.microsoft.com/office/drawing/2014/main" id="{3016C7A2-28EC-DBAB-50BF-F1708AB19572}"/>
              </a:ext>
            </a:extLst>
          </p:cNvPr>
          <p:cNvSpPr txBox="1"/>
          <p:nvPr/>
        </p:nvSpPr>
        <p:spPr>
          <a:xfrm>
            <a:off x="632601" y="1364588"/>
            <a:ext cx="10926795" cy="278255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Allocation of Climate finance is determined by several weightings and factors</a:t>
            </a:r>
          </a:p>
          <a:p>
            <a:pPr>
              <a:lnSpc>
                <a:spcPct val="150000"/>
              </a:lnSpc>
              <a:spcAft>
                <a:spcPts val="800"/>
              </a:spcAft>
            </a:pPr>
            <a:r>
              <a:rPr lang="en-GB" sz="2200">
                <a:latin typeface="Open Sans"/>
                <a:ea typeface="Open Sans"/>
                <a:cs typeface="Open Sans"/>
              </a:rPr>
              <a:t>For Development Funds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Different development funds use different approaches and weightings such as the World Bank’s CPIA and the African Development Bank's AIDI,  However, they tend to revolve around the same factors:</a:t>
            </a:r>
          </a:p>
        </p:txBody>
      </p:sp>
      <p:sp>
        <p:nvSpPr>
          <p:cNvPr id="2" name="TextBox 1">
            <a:extLst>
              <a:ext uri="{FF2B5EF4-FFF2-40B4-BE49-F238E27FC236}">
                <a16:creationId xmlns:a16="http://schemas.microsoft.com/office/drawing/2014/main" id="{E310AA4C-68B5-4E65-F072-3D30AF4CAD5D}"/>
              </a:ext>
            </a:extLst>
          </p:cNvPr>
          <p:cNvSpPr txBox="1"/>
          <p:nvPr/>
        </p:nvSpPr>
        <p:spPr>
          <a:xfrm>
            <a:off x="1543049" y="4147145"/>
            <a:ext cx="9105900" cy="2564805"/>
          </a:xfrm>
          <a:prstGeom prst="rect">
            <a:avLst/>
          </a:prstGeom>
          <a:noFill/>
        </p:spPr>
        <p:txBody>
          <a:bodyPr wrap="square" rtlCol="0">
            <a:spAutoFit/>
          </a:bodyPr>
          <a:lstStyle/>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Country's </a:t>
            </a:r>
            <a:r>
              <a:rPr lang="en-US" sz="2000" b="1">
                <a:latin typeface="Open Sans" panose="020B0606030504020204" pitchFamily="34" charset="0"/>
                <a:ea typeface="Open Sans" panose="020B0606030504020204" pitchFamily="34" charset="0"/>
                <a:cs typeface="Open Sans" panose="020B0606030504020204" pitchFamily="34" charset="0"/>
              </a:rPr>
              <a:t>policy and institutional framework </a:t>
            </a:r>
            <a:r>
              <a:rPr lang="en-US" sz="2000">
                <a:latin typeface="Open Sans" panose="020B0606030504020204" pitchFamily="34" charset="0"/>
                <a:ea typeface="Open Sans" panose="020B0606030504020204" pitchFamily="34" charset="0"/>
                <a:cs typeface="Open Sans" panose="020B0606030504020204" pitchFamily="34" charset="0"/>
              </a:rPr>
              <a:t>and transparency</a:t>
            </a:r>
          </a:p>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Infrastructural and sanitation </a:t>
            </a:r>
            <a:r>
              <a:rPr lang="en-US" sz="2000" b="1">
                <a:latin typeface="Open Sans" panose="020B0606030504020204" pitchFamily="34" charset="0"/>
                <a:ea typeface="Open Sans" panose="020B0606030504020204" pitchFamily="34" charset="0"/>
                <a:cs typeface="Open Sans" panose="020B0606030504020204" pitchFamily="34" charset="0"/>
              </a:rPr>
              <a:t>development</a:t>
            </a:r>
          </a:p>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Country needs based on </a:t>
            </a:r>
            <a:r>
              <a:rPr lang="en-US" sz="2000" b="1">
                <a:latin typeface="Open Sans" panose="020B0606030504020204" pitchFamily="34" charset="0"/>
                <a:ea typeface="Open Sans" panose="020B0606030504020204" pitchFamily="34" charset="0"/>
                <a:cs typeface="Open Sans" panose="020B0606030504020204" pitchFamily="34" charset="0"/>
              </a:rPr>
              <a:t>population</a:t>
            </a:r>
            <a:r>
              <a:rPr lang="en-US" sz="2000">
                <a:latin typeface="Open Sans" panose="020B0606030504020204" pitchFamily="34" charset="0"/>
                <a:ea typeface="Open Sans" panose="020B0606030504020204" pitchFamily="34" charset="0"/>
                <a:cs typeface="Open Sans" panose="020B0606030504020204" pitchFamily="34" charset="0"/>
              </a:rPr>
              <a:t> and growth</a:t>
            </a:r>
          </a:p>
          <a:p>
            <a:pPr marL="457200" indent="-457200">
              <a:lnSpc>
                <a:spcPct val="150000"/>
              </a:lnSpc>
              <a:spcAft>
                <a:spcPts val="800"/>
              </a:spcAft>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Overall country </a:t>
            </a:r>
            <a:r>
              <a:rPr lang="en-US" sz="2000" b="1">
                <a:latin typeface="Open Sans" panose="020B0606030504020204" pitchFamily="34" charset="0"/>
                <a:ea typeface="Open Sans" panose="020B0606030504020204" pitchFamily="34" charset="0"/>
                <a:cs typeface="Open Sans" panose="020B0606030504020204" pitchFamily="34" charset="0"/>
              </a:rPr>
              <a:t>portfolio performance index </a:t>
            </a:r>
            <a:r>
              <a:rPr lang="en-US" sz="2000">
                <a:latin typeface="Open Sans" panose="020B0606030504020204" pitchFamily="34" charset="0"/>
                <a:ea typeface="Open Sans" panose="020B0606030504020204" pitchFamily="34" charset="0"/>
                <a:cs typeface="Open Sans" panose="020B0606030504020204" pitchFamily="34" charset="0"/>
              </a:rPr>
              <a:t>and </a:t>
            </a:r>
            <a:r>
              <a:rPr lang="en-US" sz="2000" b="1">
                <a:latin typeface="Open Sans" panose="020B0606030504020204" pitchFamily="34" charset="0"/>
                <a:ea typeface="Open Sans" panose="020B0606030504020204" pitchFamily="34" charset="0"/>
                <a:cs typeface="Open Sans" panose="020B0606030504020204" pitchFamily="34" charset="0"/>
              </a:rPr>
              <a:t>GDP</a:t>
            </a:r>
            <a:endParaRPr lang="en-GB" sz="2000" b="1">
              <a:latin typeface="Open Sans" panose="020B0606030504020204" pitchFamily="34" charset="0"/>
              <a:ea typeface="Open Sans" panose="020B0606030504020204" pitchFamily="34" charset="0"/>
              <a:cs typeface="Open Sans" panose="020B0606030504020204" pitchFamily="34" charset="0"/>
            </a:endParaRPr>
          </a:p>
          <a:p>
            <a:endParaRPr lang="en-GB"/>
          </a:p>
        </p:txBody>
      </p:sp>
      <p:pic>
        <p:nvPicPr>
          <p:cNvPr id="3" name="ttsmaker-file-2025-2-14-17-27-37">
            <a:hlinkClick r:id="" action="ppaction://media"/>
            <a:extLst>
              <a:ext uri="{FF2B5EF4-FFF2-40B4-BE49-F238E27FC236}">
                <a16:creationId xmlns:a16="http://schemas.microsoft.com/office/drawing/2014/main" id="{8CD1CB36-8F69-DF9C-8E23-B8512487E70F}"/>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47400" y="5680075"/>
            <a:ext cx="641110" cy="639181"/>
          </a:xfrm>
          <a:prstGeom prst="rect">
            <a:avLst/>
          </a:prstGeom>
        </p:spPr>
      </p:pic>
    </p:spTree>
    <p:extLst>
      <p:ext uri="{BB962C8B-B14F-4D97-AF65-F5344CB8AC3E}">
        <p14:creationId xmlns:p14="http://schemas.microsoft.com/office/powerpoint/2010/main" val="34921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3161532006"/>
              </p:ext>
            </p:extLst>
          </p:nvPr>
        </p:nvGraphicFramePr>
        <p:xfrm>
          <a:off x="583059" y="2901321"/>
          <a:ext cx="7571983" cy="2354765"/>
        </p:xfrm>
        <a:graphic>
          <a:graphicData uri="http://schemas.openxmlformats.org/drawingml/2006/table">
            <a:tbl>
              <a:tblPr firstRow="1" firstCol="1" bandRow="1">
                <a:tableStyleId>{2D5ABB26-0587-4C30-8999-92F81FD0307C}</a:tableStyleId>
              </a:tblPr>
              <a:tblGrid>
                <a:gridCol w="1560442">
                  <a:extLst>
                    <a:ext uri="{9D8B030D-6E8A-4147-A177-3AD203B41FA5}">
                      <a16:colId xmlns:a16="http://schemas.microsoft.com/office/drawing/2014/main" val="854988839"/>
                    </a:ext>
                  </a:extLst>
                </a:gridCol>
                <a:gridCol w="6011541">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US" sz="2000" b="0" i="0" u="none" strike="noStrike" cap="none">
                          <a:solidFill>
                            <a:schemeClr val="accent5"/>
                          </a:solidFill>
                          <a:effectLst/>
                          <a:latin typeface="+mn-lt"/>
                          <a:ea typeface="+mn-ea"/>
                          <a:cs typeface="+mn-cs"/>
                        </a:rPr>
                        <a:t>The need for Climate Fund Tracking</a:t>
                      </a: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GB" sz="2000" b="0" i="0" u="none" strike="noStrike" cap="none">
                          <a:solidFill>
                            <a:schemeClr val="accent5"/>
                          </a:solidFill>
                          <a:effectLst/>
                          <a:latin typeface="+mn-lt"/>
                          <a:ea typeface="+mn-ea"/>
                          <a:cs typeface="+mn-cs"/>
                        </a:rPr>
                        <a:t>Fund and Project Characteristics</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lvl="0">
                        <a:lnSpc>
                          <a:spcPct val="107000"/>
                        </a:lnSpc>
                        <a:spcAft>
                          <a:spcPts val="200"/>
                        </a:spcAft>
                        <a:buNone/>
                      </a:pPr>
                      <a:r>
                        <a:rPr lang="en-GB" sz="2000" b="0" i="0" u="none" strike="noStrike" cap="none">
                          <a:solidFill>
                            <a:schemeClr val="accent5"/>
                          </a:solidFill>
                          <a:effectLst/>
                          <a:latin typeface="+mn-lt"/>
                          <a:ea typeface="+mn-ea"/>
                          <a:cs typeface="+mn-cs"/>
                        </a:rPr>
                        <a:t>Determinants for Costs of Capital</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rtl="0" eaLnBrk="1" fontAlgn="auto" latinLnBrk="0" hangingPunct="1">
                        <a:lnSpc>
                          <a:spcPct val="107000"/>
                        </a:lnSpc>
                        <a:spcBef>
                          <a:spcPts val="0"/>
                        </a:spcBef>
                        <a:spcAft>
                          <a:spcPts val="200"/>
                        </a:spcAft>
                        <a:buClr>
                          <a:srgbClr val="000000"/>
                        </a:buClr>
                        <a:buSzTx/>
                        <a:buFont typeface="Arial"/>
                        <a:buNone/>
                      </a:pPr>
                      <a:r>
                        <a:rPr lang="en-GB" sz="2000" b="0" i="0" u="none" strike="noStrike" cap="none">
                          <a:solidFill>
                            <a:schemeClr val="accent5"/>
                          </a:solidFill>
                          <a:effectLst/>
                          <a:latin typeface="+mn-lt"/>
                          <a:ea typeface="+mn-ea"/>
                          <a:cs typeface="+mn-cs"/>
                        </a:rPr>
                        <a:t>Allocations of Climate Finance</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9E277-5E76-CAA8-E59A-0F947CCD89D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2849381-3A24-2492-3710-41444A4D9A8C}"/>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1DB8D1A9-000F-5C59-7627-1EE43ABE8C0A}"/>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Development Funds</a:t>
            </a:r>
            <a:endParaRPr lang="en-GB"/>
          </a:p>
        </p:txBody>
      </p:sp>
      <p:sp>
        <p:nvSpPr>
          <p:cNvPr id="7" name="TextBox 6">
            <a:extLst>
              <a:ext uri="{FF2B5EF4-FFF2-40B4-BE49-F238E27FC236}">
                <a16:creationId xmlns:a16="http://schemas.microsoft.com/office/drawing/2014/main" id="{D4D8306B-DAC5-D767-D0D6-5FF21C2CA4FE}"/>
              </a:ext>
            </a:extLst>
          </p:cNvPr>
          <p:cNvSpPr txBox="1"/>
          <p:nvPr/>
        </p:nvSpPr>
        <p:spPr>
          <a:xfrm>
            <a:off x="632601" y="1279918"/>
            <a:ext cx="10926795" cy="2679964"/>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FinTrack Analysis highlights the historic use of funds (red) and estimates of annual fund allocations (blue) across different fund climate commitments.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Here we can see the volumes of allocated funds that remain under-utilised; whilst this country has accessed over its initial allocation of World Bank IDA funds, there remains significant ADF and IBRD allocations yet to be accessed</a:t>
            </a:r>
          </a:p>
        </p:txBody>
      </p:sp>
      <p:grpSp>
        <p:nvGrpSpPr>
          <p:cNvPr id="12" name="Group 11">
            <a:extLst>
              <a:ext uri="{FF2B5EF4-FFF2-40B4-BE49-F238E27FC236}">
                <a16:creationId xmlns:a16="http://schemas.microsoft.com/office/drawing/2014/main" id="{2FA98FE1-A643-3605-7D1A-8E97E9B829C9}"/>
              </a:ext>
            </a:extLst>
          </p:cNvPr>
          <p:cNvGrpSpPr/>
          <p:nvPr/>
        </p:nvGrpSpPr>
        <p:grpSpPr>
          <a:xfrm>
            <a:off x="632601" y="3956586"/>
            <a:ext cx="10297036" cy="2609314"/>
            <a:chOff x="632601" y="3956586"/>
            <a:chExt cx="10297036" cy="2609314"/>
          </a:xfrm>
        </p:grpSpPr>
        <p:pic>
          <p:nvPicPr>
            <p:cNvPr id="8" name="Picture 7">
              <a:extLst>
                <a:ext uri="{FF2B5EF4-FFF2-40B4-BE49-F238E27FC236}">
                  <a16:creationId xmlns:a16="http://schemas.microsoft.com/office/drawing/2014/main" id="{D5494ED6-D6D5-34EF-2296-7F0B60900814}"/>
                </a:ext>
              </a:extLst>
            </p:cNvPr>
            <p:cNvPicPr>
              <a:picLocks noChangeAspect="1"/>
            </p:cNvPicPr>
            <p:nvPr/>
          </p:nvPicPr>
          <p:blipFill>
            <a:blip r:embed="rId5"/>
            <a:stretch>
              <a:fillRect/>
            </a:stretch>
          </p:blipFill>
          <p:spPr>
            <a:xfrm>
              <a:off x="632601" y="3956586"/>
              <a:ext cx="10297036" cy="2609314"/>
            </a:xfrm>
            <a:prstGeom prst="rect">
              <a:avLst/>
            </a:prstGeom>
          </p:spPr>
        </p:pic>
        <p:pic>
          <p:nvPicPr>
            <p:cNvPr id="11" name="Picture 10">
              <a:extLst>
                <a:ext uri="{FF2B5EF4-FFF2-40B4-BE49-F238E27FC236}">
                  <a16:creationId xmlns:a16="http://schemas.microsoft.com/office/drawing/2014/main" id="{F8044F9F-8EE9-A817-8D7F-FC3FB1F12CBB}"/>
                </a:ext>
              </a:extLst>
            </p:cNvPr>
            <p:cNvPicPr>
              <a:picLocks noChangeAspect="1"/>
            </p:cNvPicPr>
            <p:nvPr/>
          </p:nvPicPr>
          <p:blipFill>
            <a:blip r:embed="rId6"/>
            <a:stretch>
              <a:fillRect/>
            </a:stretch>
          </p:blipFill>
          <p:spPr>
            <a:xfrm>
              <a:off x="2799759" y="6142497"/>
              <a:ext cx="383707" cy="363077"/>
            </a:xfrm>
            <a:prstGeom prst="rect">
              <a:avLst/>
            </a:prstGeom>
          </p:spPr>
        </p:pic>
      </p:grpSp>
      <p:pic>
        <p:nvPicPr>
          <p:cNvPr id="2" name="ttsmaker-file-2025-2-14-17-28-1">
            <a:hlinkClick r:id="" action="ppaction://media"/>
            <a:extLst>
              <a:ext uri="{FF2B5EF4-FFF2-40B4-BE49-F238E27FC236}">
                <a16:creationId xmlns:a16="http://schemas.microsoft.com/office/drawing/2014/main" id="{C16A84B8-FF4E-736A-8B30-7667E277E1AF}"/>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85500" y="5726966"/>
            <a:ext cx="641110" cy="639181"/>
          </a:xfrm>
          <a:prstGeom prst="rect">
            <a:avLst/>
          </a:prstGeom>
        </p:spPr>
      </p:pic>
    </p:spTree>
    <p:extLst>
      <p:ext uri="{BB962C8B-B14F-4D97-AF65-F5344CB8AC3E}">
        <p14:creationId xmlns:p14="http://schemas.microsoft.com/office/powerpoint/2010/main" val="96322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854F8-A9C3-B2BA-C711-3593EE69ED5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212009B-694F-89FC-6232-F271932E08DB}"/>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2F2D2B15-A3E2-AFCF-5F91-69D1477AE05B}"/>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7" name="TextBox 6">
            <a:extLst>
              <a:ext uri="{FF2B5EF4-FFF2-40B4-BE49-F238E27FC236}">
                <a16:creationId xmlns:a16="http://schemas.microsoft.com/office/drawing/2014/main" id="{11ACDDE9-C5D4-11B1-D1B8-527A3B6FDB8E}"/>
              </a:ext>
            </a:extLst>
          </p:cNvPr>
          <p:cNvSpPr txBox="1"/>
          <p:nvPr/>
        </p:nvSpPr>
        <p:spPr>
          <a:xfrm>
            <a:off x="644721" y="1183811"/>
            <a:ext cx="10926795" cy="4907305"/>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In order for countries to gain access to concessional climate funds, countries often are required to meet stringent criteria.</a:t>
            </a:r>
          </a:p>
          <a:p>
            <a:pPr>
              <a:spcAft>
                <a:spcPts val="800"/>
              </a:spcAft>
            </a:pPr>
            <a:r>
              <a:rPr lang="en-GB" sz="2000" err="1">
                <a:latin typeface="Open Sans"/>
                <a:ea typeface="Open Sans"/>
                <a:cs typeface="Open Sans"/>
              </a:rPr>
              <a:t>FinTrack</a:t>
            </a:r>
            <a:r>
              <a:rPr lang="en-GB" sz="2000">
                <a:latin typeface="Open Sans"/>
                <a:ea typeface="Open Sans"/>
                <a:cs typeface="Open Sans"/>
              </a:rPr>
              <a:t> maps these criteria onto 12 core principles:</a:t>
            </a:r>
          </a:p>
          <a:p>
            <a:pPr marL="457200" marR="0" indent="-457200" algn="l" rtl="0" fontAlgn="ctr">
              <a:lnSpc>
                <a:spcPct val="150000"/>
              </a:lnSpc>
              <a:buFont typeface="+mj-lt"/>
              <a:buAutoNum type="arabicPeriod"/>
            </a:pPr>
            <a:r>
              <a:rPr lang="en-US" sz="2000" b="1" i="0" u="none" strike="noStrike">
                <a:solidFill>
                  <a:srgbClr val="000000"/>
                </a:solidFill>
                <a:effectLst/>
                <a:latin typeface="Open Sans"/>
                <a:ea typeface="Open Sans"/>
                <a:cs typeface="Open Sans"/>
              </a:rPr>
              <a:t>Sustainable Debt and Risk Mitigation</a:t>
            </a:r>
          </a:p>
          <a:p>
            <a:pPr marL="457200" marR="0" indent="-457200" algn="l" rtl="0" fontAlgn="ctr">
              <a:lnSpc>
                <a:spcPct val="150000"/>
              </a:lnSpc>
              <a:buFont typeface="+mj-lt"/>
              <a:buAutoNum type="arabicPeriod"/>
            </a:pPr>
            <a:endParaRPr lang="en-GB" sz="2000" b="0"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a:pPr>
            <a:endParaRPr lang="en-GB"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a:pPr>
            <a:r>
              <a:rPr lang="en-GB" sz="2000" b="1" i="0" u="none" strike="noStrike">
                <a:solidFill>
                  <a:srgbClr val="000000"/>
                </a:solidFill>
                <a:effectLst/>
                <a:latin typeface="Open Sans"/>
                <a:ea typeface="Open Sans"/>
                <a:cs typeface="Open Sans"/>
              </a:rPr>
              <a:t>Successful In-Country Fund Engagement</a:t>
            </a:r>
          </a:p>
          <a:p>
            <a:pPr marL="457200" marR="0" indent="-457200" algn="l" rtl="0" fontAlgn="ctr">
              <a:lnSpc>
                <a:spcPct val="150000"/>
              </a:lnSpc>
              <a:buFont typeface="+mj-lt"/>
              <a:buAutoNum type="arabicPeriod"/>
            </a:pPr>
            <a:endParaRPr lang="en-GB" sz="2000" b="0"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a:pPr>
            <a:endParaRPr lang="en-GB" sz="1050" b="0"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a:pPr>
            <a:r>
              <a:rPr lang="en-US" sz="2000" b="1" i="0" u="none" strike="noStrike">
                <a:solidFill>
                  <a:srgbClr val="000000"/>
                </a:solidFill>
                <a:effectLst/>
                <a:latin typeface="Open Sans"/>
                <a:ea typeface="Open Sans"/>
                <a:cs typeface="Open Sans"/>
              </a:rPr>
              <a:t>Aligns with Long Term Planning and Science</a:t>
            </a:r>
            <a:endParaRPr lang="en-GB" sz="2000" b="0" i="0" u="none" strike="noStrike">
              <a:effectLst/>
              <a:latin typeface="Open Sans"/>
              <a:ea typeface="Open Sans"/>
              <a:cs typeface="Open Sans"/>
            </a:endParaRPr>
          </a:p>
          <a:p>
            <a:pPr marL="457200" indent="-457200">
              <a:lnSpc>
                <a:spcPct val="150000"/>
              </a:lnSpc>
              <a:spcAft>
                <a:spcPts val="800"/>
              </a:spcAft>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CF40F16-6338-7347-F54D-1A6411B0F9B0}"/>
              </a:ext>
            </a:extLst>
          </p:cNvPr>
          <p:cNvSpPr txBox="1"/>
          <p:nvPr/>
        </p:nvSpPr>
        <p:spPr>
          <a:xfrm>
            <a:off x="1068355" y="3154639"/>
            <a:ext cx="10926795" cy="3862596"/>
          </a:xfrm>
          <a:prstGeom prst="rect">
            <a:avLst/>
          </a:prstGeom>
          <a:noFill/>
        </p:spPr>
        <p:txBody>
          <a:bodyPr wrap="square" lIns="91440" tIns="45720" rIns="91440" bIns="45720" anchor="t">
            <a:spAutoFit/>
          </a:bodyPr>
          <a:lstStyle/>
          <a:p>
            <a:pPr marL="342900" marR="0" indent="-342900" algn="l" rtl="0" fontAlgn="ctr">
              <a:buFont typeface="Open Sans" panose="020B0606030504020204" pitchFamily="34" charset="0"/>
              <a:buChar char="–"/>
            </a:pP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Ensuring that on taking further debt is sustainable and does not </a:t>
            </a:r>
            <a:b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deepen national debt crises. Indications of national debt status </a:t>
            </a:r>
            <a:b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can be found from the IMF’s Global Debt Database.</a:t>
            </a: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For access to concessional commitments, some funds require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proof of a successful prior engagement and existing interactions.</a:t>
            </a:r>
          </a:p>
          <a:p>
            <a:pPr marL="342900" marR="0" indent="-342900" algn="l" rtl="0" fontAlgn="ctr">
              <a:buFont typeface="Open Sans" panose="020B0606030504020204" pitchFamily="34" charset="0"/>
              <a:buChar char="–"/>
            </a:pPr>
            <a:endParaRPr lang="en-US" sz="9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Ensuring that implemented projects are underpinned by evidence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based research and country ownership. </a:t>
            </a:r>
            <a:endPar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R="0" algn="l" rtl="0" fontAlgn="ctr"/>
            <a:br>
              <a:rPr lang="en-US" sz="1800">
                <a:latin typeface="Open Sans" panose="020B0606030504020204" pitchFamily="34" charset="0"/>
                <a:ea typeface="Open Sans" panose="020B0606030504020204" pitchFamily="34" charset="0"/>
                <a:cs typeface="Open Sans" panose="020B0606030504020204" pitchFamily="34" charset="0"/>
              </a:rPr>
            </a:br>
            <a:endParaRPr lang="en-GB" sz="2000">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Handshake with solid fill">
            <a:extLst>
              <a:ext uri="{FF2B5EF4-FFF2-40B4-BE49-F238E27FC236}">
                <a16:creationId xmlns:a16="http://schemas.microsoft.com/office/drawing/2014/main" id="{9B309349-5C4C-B6EE-8264-16F4A57278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6200" y="4311650"/>
            <a:ext cx="1079500" cy="1079500"/>
          </a:xfrm>
          <a:prstGeom prst="rect">
            <a:avLst/>
          </a:prstGeom>
        </p:spPr>
      </p:pic>
      <p:pic>
        <p:nvPicPr>
          <p:cNvPr id="9" name="Graphic 8" descr="Map with pin with solid fill">
            <a:extLst>
              <a:ext uri="{FF2B5EF4-FFF2-40B4-BE49-F238E27FC236}">
                <a16:creationId xmlns:a16="http://schemas.microsoft.com/office/drawing/2014/main" id="{C3C6C44A-E9F0-18EB-D2E9-E9518A77FF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4176" y="5391150"/>
            <a:ext cx="1049949" cy="1049949"/>
          </a:xfrm>
          <a:prstGeom prst="rect">
            <a:avLst/>
          </a:prstGeom>
        </p:spPr>
      </p:pic>
      <p:grpSp>
        <p:nvGrpSpPr>
          <p:cNvPr id="15" name="Group 14">
            <a:extLst>
              <a:ext uri="{FF2B5EF4-FFF2-40B4-BE49-F238E27FC236}">
                <a16:creationId xmlns:a16="http://schemas.microsoft.com/office/drawing/2014/main" id="{8B8E1F9B-5028-719C-8469-0DE058914498}"/>
              </a:ext>
            </a:extLst>
          </p:cNvPr>
          <p:cNvGrpSpPr/>
          <p:nvPr/>
        </p:nvGrpSpPr>
        <p:grpSpPr>
          <a:xfrm>
            <a:off x="8915400" y="2918743"/>
            <a:ext cx="1316525" cy="1130300"/>
            <a:chOff x="8915400" y="2918743"/>
            <a:chExt cx="1316525" cy="1130300"/>
          </a:xfrm>
        </p:grpSpPr>
        <p:pic>
          <p:nvPicPr>
            <p:cNvPr id="11" name="Graphic 10" descr="Downward trend graph with solid fill">
              <a:extLst>
                <a:ext uri="{FF2B5EF4-FFF2-40B4-BE49-F238E27FC236}">
                  <a16:creationId xmlns:a16="http://schemas.microsoft.com/office/drawing/2014/main" id="{D943BAFB-00FF-6B3A-F076-22624D9960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15400" y="2918743"/>
              <a:ext cx="1130300" cy="1130300"/>
            </a:xfrm>
            <a:prstGeom prst="rect">
              <a:avLst/>
            </a:prstGeom>
          </p:spPr>
        </p:pic>
        <p:sp>
          <p:nvSpPr>
            <p:cNvPr id="14" name="TextBox 13">
              <a:extLst>
                <a:ext uri="{FF2B5EF4-FFF2-40B4-BE49-F238E27FC236}">
                  <a16:creationId xmlns:a16="http://schemas.microsoft.com/office/drawing/2014/main" id="{AFA3387B-3F37-B1F0-A6CD-07274529ED91}"/>
                </a:ext>
              </a:extLst>
            </p:cNvPr>
            <p:cNvSpPr txBox="1"/>
            <p:nvPr/>
          </p:nvSpPr>
          <p:spPr>
            <a:xfrm>
              <a:off x="9584225" y="3079403"/>
              <a:ext cx="647700" cy="461665"/>
            </a:xfrm>
            <a:prstGeom prst="rect">
              <a:avLst/>
            </a:prstGeom>
            <a:noFill/>
          </p:spPr>
          <p:txBody>
            <a:bodyPr wrap="square" rtlCol="0">
              <a:spAutoFit/>
            </a:bodyPr>
            <a:lstStyle/>
            <a:p>
              <a:r>
                <a:rPr lang="en-GB" sz="2400" b="1"/>
                <a:t>$</a:t>
              </a:r>
            </a:p>
          </p:txBody>
        </p:sp>
      </p:grpSp>
      <p:pic>
        <p:nvPicPr>
          <p:cNvPr id="2" name="ttsmaker-file-2025-2-14-17-28-23">
            <a:hlinkClick r:id="" action="ppaction://media"/>
            <a:extLst>
              <a:ext uri="{FF2B5EF4-FFF2-40B4-BE49-F238E27FC236}">
                <a16:creationId xmlns:a16="http://schemas.microsoft.com/office/drawing/2014/main" id="{D02BD282-B313-75DC-AD4F-1B3AF53CE8FE}"/>
              </a:ext>
            </a:extLst>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5">
                <a:tint val="45000"/>
                <a:satMod val="400000"/>
              </a:schemeClr>
            </a:duotone>
          </a:blip>
          <a:stretch>
            <a:fillRect/>
          </a:stretch>
        </p:blipFill>
        <p:spPr>
          <a:xfrm>
            <a:off x="10985500" y="5680075"/>
            <a:ext cx="641110" cy="639181"/>
          </a:xfrm>
          <a:prstGeom prst="rect">
            <a:avLst/>
          </a:prstGeom>
        </p:spPr>
      </p:pic>
    </p:spTree>
    <p:extLst>
      <p:ext uri="{BB962C8B-B14F-4D97-AF65-F5344CB8AC3E}">
        <p14:creationId xmlns:p14="http://schemas.microsoft.com/office/powerpoint/2010/main" val="25568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60A6A-4F16-4880-9797-A208CD95B58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BC5C937-A4B0-D472-832F-D0DDFACCBFE5}"/>
              </a:ext>
            </a:extLst>
          </p:cNvPr>
          <p:cNvSpPr/>
          <p:nvPr/>
        </p:nvSpPr>
        <p:spPr>
          <a:xfrm>
            <a:off x="8921407" y="1876989"/>
            <a:ext cx="734561" cy="9046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42D16C20-0784-239A-C638-DFBA9CFA3D27}"/>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A29E74AA-242F-6002-7042-5D45006A72A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7" name="TextBox 6">
            <a:extLst>
              <a:ext uri="{FF2B5EF4-FFF2-40B4-BE49-F238E27FC236}">
                <a16:creationId xmlns:a16="http://schemas.microsoft.com/office/drawing/2014/main" id="{F9888172-0B5F-F809-F383-90799C7ABC8A}"/>
              </a:ext>
            </a:extLst>
          </p:cNvPr>
          <p:cNvSpPr txBox="1"/>
          <p:nvPr/>
        </p:nvSpPr>
        <p:spPr>
          <a:xfrm>
            <a:off x="838200" y="1513823"/>
            <a:ext cx="10926795" cy="3924151"/>
          </a:xfrm>
          <a:prstGeom prst="rect">
            <a:avLst/>
          </a:prstGeom>
          <a:noFill/>
        </p:spPr>
        <p:txBody>
          <a:bodyPr wrap="square" lIns="91440" tIns="45720" rIns="91440" bIns="45720" anchor="t">
            <a:spAutoFit/>
          </a:bodyPr>
          <a:lstStyle/>
          <a:p>
            <a:pPr marL="457200" indent="-457200" fontAlgn="ctr">
              <a:lnSpc>
                <a:spcPct val="150000"/>
              </a:lnSpc>
              <a:buFont typeface="+mj-lt"/>
              <a:buAutoNum type="arabicPeriod" startAt="4"/>
            </a:pPr>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Policies Enable and Align with Climate Agreements</a:t>
            </a:r>
          </a:p>
          <a:p>
            <a:pPr marL="457200" indent="-457200" fontAlgn="ctr">
              <a:lnSpc>
                <a:spcPct val="150000"/>
              </a:lnSpc>
              <a:buFont typeface="+mj-lt"/>
              <a:buAutoNum type="arabicPeriod" startAt="4"/>
            </a:pPr>
            <a:endPar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indent="-457200" fontAlgn="ctr">
              <a:lnSpc>
                <a:spcPct val="150000"/>
              </a:lnSpc>
              <a:buFont typeface="+mj-lt"/>
              <a:buAutoNum type="arabicPeriod" startAt="4"/>
            </a:pPr>
            <a:endParaRPr lang="en-US" sz="18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4"/>
            </a:pPr>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Existing or Development of Institutional Capacity</a:t>
            </a:r>
          </a:p>
          <a:p>
            <a:pPr marL="457200" marR="0" indent="-457200" algn="l" rtl="0" fontAlgn="ctr">
              <a:lnSpc>
                <a:spcPct val="150000"/>
              </a:lnSpc>
              <a:buFont typeface="+mj-lt"/>
              <a:buAutoNum type="arabicPeriod" startAt="4"/>
            </a:pPr>
            <a:endParaRPr lang="en-US" sz="1200" b="1">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4"/>
            </a:pPr>
            <a:endParaRPr lang="en-GB" sz="2800" b="1"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4"/>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Climate Mitigation/Adaptation Potential</a:t>
            </a:r>
          </a:p>
          <a:p>
            <a:pPr marL="457200" marR="0" indent="-457200" algn="l" rtl="0" fontAlgn="ctr">
              <a:lnSpc>
                <a:spcPct val="150000"/>
              </a:lnSpc>
              <a:buFont typeface="+mj-lt"/>
              <a:buAutoNum type="arabicPeriod" startAt="4"/>
            </a:pPr>
            <a:endParaRPr lang="en-GB" sz="28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849DE98F-82A5-B7E9-9D47-C32118E435B6}"/>
              </a:ext>
            </a:extLst>
          </p:cNvPr>
          <p:cNvSpPr txBox="1"/>
          <p:nvPr/>
        </p:nvSpPr>
        <p:spPr>
          <a:xfrm>
            <a:off x="1265205" y="1593833"/>
            <a:ext cx="10926795" cy="4462760"/>
          </a:xfrm>
          <a:prstGeom prst="rect">
            <a:avLst/>
          </a:prstGeom>
          <a:noFill/>
        </p:spPr>
        <p:txBody>
          <a:bodyPr wrap="square" lIns="91440" tIns="45720" rIns="91440" bIns="45720" anchor="t">
            <a:spAutoFit/>
          </a:bodyPr>
          <a:lstStyle/>
          <a:p>
            <a:pPr marL="342900" marR="0" indent="-342900" algn="l" rtl="0" fontAlgn="ctr">
              <a:buFont typeface="Open Sans" panose="020B0606030504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Ensures that projects targeted by funds align </a:t>
            </a:r>
            <a:r>
              <a:rPr lang="en-US" sz="1800">
                <a:latin typeface="Open Sans" panose="020B0606030504020204" pitchFamily="34" charset="0"/>
                <a:ea typeface="Open Sans" panose="020B0606030504020204" pitchFamily="34" charset="0"/>
                <a:cs typeface="Open Sans" panose="020B0606030504020204" pitchFamily="34" charset="0"/>
              </a:rPr>
              <a:t>enabling progress</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towards goals outlined under climate targets such as the Paris </a:t>
            </a:r>
            <a:b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Agreement, among others.</a:t>
            </a:r>
          </a:p>
          <a:p>
            <a:pPr marL="342900" marR="0" indent="-342900" algn="l" rtl="0" fontAlgn="ctr">
              <a:buFont typeface="Open Sans" panose="020B0606030504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Ensuring that there is either sufficient existing, or development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of institutional capacity to ensure knowledge transfer and country</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ownership of project development and planning efforts.</a:t>
            </a:r>
            <a:endParaRPr lang="en-US" sz="105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2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Choosing projects that align with fund specified targets with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regard to mitigation and adaptation potential.</a:t>
            </a:r>
            <a:br>
              <a:rPr lang="en-US" sz="1800">
                <a:latin typeface="Open Sans" panose="020B0606030504020204" pitchFamily="34" charset="0"/>
                <a:ea typeface="Open Sans" panose="020B0606030504020204" pitchFamily="34" charset="0"/>
                <a:cs typeface="Open Sans" panose="020B0606030504020204" pitchFamily="34" charset="0"/>
              </a:rPr>
            </a:br>
            <a:br>
              <a:rPr lang="en-US" sz="1800">
                <a:latin typeface="Open Sans" panose="020B0606030504020204" pitchFamily="34" charset="0"/>
                <a:ea typeface="Open Sans" panose="020B0606030504020204" pitchFamily="34" charset="0"/>
                <a:cs typeface="Open Sans" panose="020B0606030504020204" pitchFamily="34" charset="0"/>
              </a:rPr>
            </a:br>
            <a:endParaRPr lang="en-US" sz="2000">
              <a:latin typeface="Open Sans" panose="020B0606030504020204" pitchFamily="34" charset="0"/>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a16="http://schemas.microsoft.com/office/drawing/2014/main" id="{1EE6C94C-1D17-7093-E0E4-BB1DE4892664}"/>
              </a:ext>
            </a:extLst>
          </p:cNvPr>
          <p:cNvGrpSpPr/>
          <p:nvPr/>
        </p:nvGrpSpPr>
        <p:grpSpPr>
          <a:xfrm>
            <a:off x="8941658" y="1817606"/>
            <a:ext cx="1161321" cy="1023451"/>
            <a:chOff x="8780154" y="1812751"/>
            <a:chExt cx="1161321" cy="1023451"/>
          </a:xfrm>
        </p:grpSpPr>
        <p:pic>
          <p:nvPicPr>
            <p:cNvPr id="9" name="Graphic 8" descr="Contract with solid fill">
              <a:extLst>
                <a:ext uri="{FF2B5EF4-FFF2-40B4-BE49-F238E27FC236}">
                  <a16:creationId xmlns:a16="http://schemas.microsoft.com/office/drawing/2014/main" id="{1FA2D8F9-33F8-6F4E-789E-13DFE0C7EB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154" y="1812751"/>
              <a:ext cx="1023451" cy="1023451"/>
            </a:xfrm>
            <a:prstGeom prst="rect">
              <a:avLst/>
            </a:prstGeom>
          </p:spPr>
        </p:pic>
        <p:sp>
          <p:nvSpPr>
            <p:cNvPr id="13" name="Rectangle 12">
              <a:extLst>
                <a:ext uri="{FF2B5EF4-FFF2-40B4-BE49-F238E27FC236}">
                  <a16:creationId xmlns:a16="http://schemas.microsoft.com/office/drawing/2014/main" id="{0531CFDC-4F2B-2CA8-048A-EDBB8B50C3E5}"/>
                </a:ext>
              </a:extLst>
            </p:cNvPr>
            <p:cNvSpPr/>
            <p:nvPr/>
          </p:nvSpPr>
          <p:spPr>
            <a:xfrm>
              <a:off x="9063038" y="2414588"/>
              <a:ext cx="461962" cy="211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Signature with solid fill">
              <a:extLst>
                <a:ext uri="{FF2B5EF4-FFF2-40B4-BE49-F238E27FC236}">
                  <a16:creationId xmlns:a16="http://schemas.microsoft.com/office/drawing/2014/main" id="{CA9A9540-52E1-B3FD-0AD4-DE7D74AB5A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7075" y="1867276"/>
              <a:ext cx="914400" cy="914400"/>
            </a:xfrm>
            <a:prstGeom prst="rect">
              <a:avLst/>
            </a:prstGeom>
            <a:effectLst>
              <a:glow>
                <a:schemeClr val="bg1"/>
              </a:glow>
            </a:effectLst>
          </p:spPr>
        </p:pic>
      </p:grpSp>
      <p:pic>
        <p:nvPicPr>
          <p:cNvPr id="29" name="Graphic 28" descr="Classroom with solid fill">
            <a:extLst>
              <a:ext uri="{FF2B5EF4-FFF2-40B4-BE49-F238E27FC236}">
                <a16:creationId xmlns:a16="http://schemas.microsoft.com/office/drawing/2014/main" id="{F452BE7C-EFB0-5B75-7E36-BAFE2688EC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1407" y="3186124"/>
            <a:ext cx="1023451" cy="1023451"/>
          </a:xfrm>
          <a:prstGeom prst="rect">
            <a:avLst/>
          </a:prstGeom>
        </p:spPr>
      </p:pic>
      <p:grpSp>
        <p:nvGrpSpPr>
          <p:cNvPr id="36" name="Group 35">
            <a:extLst>
              <a:ext uri="{FF2B5EF4-FFF2-40B4-BE49-F238E27FC236}">
                <a16:creationId xmlns:a16="http://schemas.microsoft.com/office/drawing/2014/main" id="{11353520-7B05-A8F9-ABB5-89CB0DA38876}"/>
              </a:ext>
            </a:extLst>
          </p:cNvPr>
          <p:cNvGrpSpPr/>
          <p:nvPr/>
        </p:nvGrpSpPr>
        <p:grpSpPr>
          <a:xfrm>
            <a:off x="9027075" y="4322029"/>
            <a:ext cx="1237408" cy="1326145"/>
            <a:chOff x="9143386" y="4318703"/>
            <a:chExt cx="1237408" cy="1326145"/>
          </a:xfrm>
        </p:grpSpPr>
        <p:grpSp>
          <p:nvGrpSpPr>
            <p:cNvPr id="34" name="Group 33">
              <a:extLst>
                <a:ext uri="{FF2B5EF4-FFF2-40B4-BE49-F238E27FC236}">
                  <a16:creationId xmlns:a16="http://schemas.microsoft.com/office/drawing/2014/main" id="{CD908310-2927-2C12-23F8-A0BD50D92410}"/>
                </a:ext>
              </a:extLst>
            </p:cNvPr>
            <p:cNvGrpSpPr/>
            <p:nvPr/>
          </p:nvGrpSpPr>
          <p:grpSpPr>
            <a:xfrm>
              <a:off x="9143386" y="4318703"/>
              <a:ext cx="1237408" cy="1326145"/>
              <a:chOff x="9143386" y="4318703"/>
              <a:chExt cx="1237408" cy="1326145"/>
            </a:xfrm>
          </p:grpSpPr>
          <p:pic>
            <p:nvPicPr>
              <p:cNvPr id="31" name="Graphic 30" descr="Earth globe: Africa and Europe with solid fill">
                <a:extLst>
                  <a:ext uri="{FF2B5EF4-FFF2-40B4-BE49-F238E27FC236}">
                    <a16:creationId xmlns:a16="http://schemas.microsoft.com/office/drawing/2014/main" id="{BBC00794-BF19-4380-F2F2-12385F6F5A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3386" y="4730448"/>
                <a:ext cx="914400" cy="914400"/>
              </a:xfrm>
              <a:prstGeom prst="rect">
                <a:avLst/>
              </a:prstGeom>
            </p:spPr>
          </p:pic>
          <p:pic>
            <p:nvPicPr>
              <p:cNvPr id="33" name="Graphic 32" descr="Thermometer with solid fill">
                <a:extLst>
                  <a:ext uri="{FF2B5EF4-FFF2-40B4-BE49-F238E27FC236}">
                    <a16:creationId xmlns:a16="http://schemas.microsoft.com/office/drawing/2014/main" id="{1DF99D9F-039A-AED8-E11E-9EDEDCE18C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04311" y="4318703"/>
                <a:ext cx="776483" cy="776483"/>
              </a:xfrm>
              <a:prstGeom prst="rect">
                <a:avLst/>
              </a:prstGeom>
            </p:spPr>
          </p:pic>
        </p:grpSp>
        <p:sp>
          <p:nvSpPr>
            <p:cNvPr id="35" name="Rectangle 34">
              <a:extLst>
                <a:ext uri="{FF2B5EF4-FFF2-40B4-BE49-F238E27FC236}">
                  <a16:creationId xmlns:a16="http://schemas.microsoft.com/office/drawing/2014/main" id="{CDA748A2-0411-371C-929E-FC209143AE94}"/>
                </a:ext>
              </a:extLst>
            </p:cNvPr>
            <p:cNvSpPr/>
            <p:nvPr/>
          </p:nvSpPr>
          <p:spPr>
            <a:xfrm>
              <a:off x="9969512" y="4579547"/>
              <a:ext cx="45719" cy="25479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ttsmaker-file-2025-2-14-17-28-53">
            <a:hlinkClick r:id="" action="ppaction://media"/>
            <a:extLst>
              <a:ext uri="{FF2B5EF4-FFF2-40B4-BE49-F238E27FC236}">
                <a16:creationId xmlns:a16="http://schemas.microsoft.com/office/drawing/2014/main" id="{40825C88-847D-3136-D8C7-8478F251817E}"/>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5">
                <a:tint val="45000"/>
                <a:satMod val="400000"/>
              </a:schemeClr>
            </a:duotone>
          </a:blip>
          <a:stretch>
            <a:fillRect/>
          </a:stretch>
        </p:blipFill>
        <p:spPr>
          <a:xfrm>
            <a:off x="10985500" y="5730203"/>
            <a:ext cx="641110" cy="639181"/>
          </a:xfrm>
          <a:prstGeom prst="rect">
            <a:avLst/>
          </a:prstGeom>
        </p:spPr>
      </p:pic>
    </p:spTree>
    <p:extLst>
      <p:ext uri="{BB962C8B-B14F-4D97-AF65-F5344CB8AC3E}">
        <p14:creationId xmlns:p14="http://schemas.microsoft.com/office/powerpoint/2010/main" val="32569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A3A6-7717-093A-4535-ADE17067582E}"/>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1863B48-EF47-8852-9D4C-C1DEAF5CC84D}"/>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4B863F4A-8561-D8DF-83A4-2A923BBCF56D}"/>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7" name="TextBox 6">
            <a:extLst>
              <a:ext uri="{FF2B5EF4-FFF2-40B4-BE49-F238E27FC236}">
                <a16:creationId xmlns:a16="http://schemas.microsoft.com/office/drawing/2014/main" id="{1C89D83A-2B8D-B667-565B-4F4DC5F6CA6F}"/>
              </a:ext>
            </a:extLst>
          </p:cNvPr>
          <p:cNvSpPr txBox="1"/>
          <p:nvPr/>
        </p:nvSpPr>
        <p:spPr>
          <a:xfrm>
            <a:off x="838200" y="1499125"/>
            <a:ext cx="10926795" cy="4016484"/>
          </a:xfrm>
          <a:prstGeom prst="rect">
            <a:avLst/>
          </a:prstGeom>
          <a:solidFill>
            <a:schemeClr val="bg1"/>
          </a:solidFill>
        </p:spPr>
        <p:txBody>
          <a:bodyPr wrap="square" lIns="91440" tIns="45720" rIns="91440" bIns="45720" anchor="t">
            <a:spAutoFit/>
          </a:bodyPr>
          <a:lstStyle/>
          <a:p>
            <a:pPr marL="457200" marR="0" indent="-457200" algn="l" rtl="0" fontAlgn="ctr">
              <a:lnSpc>
                <a:spcPct val="150000"/>
              </a:lnSpc>
              <a:buFont typeface="+mj-lt"/>
              <a:buAutoNum type="arabicPeriod" startAt="7"/>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Project Scalability</a:t>
            </a:r>
            <a:endParaRPr lang="en-GB" sz="2000" b="1"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endPar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endParaRPr lang="en-GB" sz="2000" b="1">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Potential For Transformative Change</a:t>
            </a:r>
          </a:p>
          <a:p>
            <a:pPr marL="457200" marR="0" indent="-457200" algn="l" rtl="0" fontAlgn="ctr">
              <a:lnSpc>
                <a:spcPct val="150000"/>
              </a:lnSpc>
              <a:buFont typeface="+mj-lt"/>
              <a:buAutoNum type="arabicPeriod" startAt="8"/>
            </a:pPr>
            <a:endParaRPr lang="en-GB" sz="2000" b="1">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endParaRPr lang="en-GB" sz="18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Environmental, Social Impact and Feasibility Studies</a:t>
            </a:r>
            <a:endParaRPr lang="en-GB" sz="2000" b="1"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endPar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8"/>
            </a:pPr>
            <a:endParaRPr lang="en-US" sz="12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B347F57B-80AA-4509-3264-99FDD4362BF5}"/>
              </a:ext>
            </a:extLst>
          </p:cNvPr>
          <p:cNvSpPr txBox="1"/>
          <p:nvPr/>
        </p:nvSpPr>
        <p:spPr>
          <a:xfrm>
            <a:off x="1068355" y="1962454"/>
            <a:ext cx="10926795" cy="3839513"/>
          </a:xfrm>
          <a:prstGeom prst="rect">
            <a:avLst/>
          </a:prstGeom>
          <a:noFill/>
        </p:spPr>
        <p:txBody>
          <a:bodyPr wrap="square" lIns="91440" tIns="45720" rIns="91440" bIns="45720" anchor="t">
            <a:spAutoFit/>
          </a:bodyPr>
          <a:lstStyle/>
          <a:p>
            <a:pPr marL="342900" marR="0" indent="-342900" algn="l" rtl="0" fontAlgn="ctr">
              <a:buFont typeface="Open Sans" panose="020B0606030504020204" pitchFamily="34" charset="0"/>
              <a:buChar char="–"/>
            </a:pPr>
            <a:endParaRPr lang="en-US" sz="105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Projects targeted should offer opportunities to scale the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regional impact and deployment of the project and technology. </a:t>
            </a:r>
          </a:p>
          <a:p>
            <a:pPr marR="0" algn="l" rtl="0" fontAlgn="ctr"/>
            <a:endParaRPr lang="en-US" sz="1200">
              <a:latin typeface="Open Sans" panose="020B0606030504020204" pitchFamily="34" charset="0"/>
              <a:ea typeface="Open Sans" panose="020B0606030504020204" pitchFamily="34" charset="0"/>
              <a:cs typeface="Open Sans" panose="020B0606030504020204" pitchFamily="34" charset="0"/>
            </a:endParaRPr>
          </a:p>
          <a:p>
            <a:pPr marR="0" algn="l" rtl="0" fontAlgn="ctr"/>
            <a:br>
              <a:rPr lang="en-US" sz="1200">
                <a:latin typeface="Open Sans" panose="020B0606030504020204" pitchFamily="34" charset="0"/>
                <a:ea typeface="Open Sans" panose="020B0606030504020204" pitchFamily="34" charset="0"/>
                <a:cs typeface="Open Sans" panose="020B0606030504020204" pitchFamily="34" charset="0"/>
              </a:rPr>
            </a:br>
            <a:br>
              <a:rPr lang="en-US" sz="1200">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Focuses on projects with potential for transformative change</a:t>
            </a:r>
            <a:b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US" sz="18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regarding regional technology costs and polic</a:t>
            </a:r>
            <a:r>
              <a:rPr lang="en-US" sz="1800">
                <a:latin typeface="Open Sans" panose="020B0606030504020204" pitchFamily="34" charset="0"/>
                <a:ea typeface="Open Sans" panose="020B0606030504020204" pitchFamily="34" charset="0"/>
                <a:cs typeface="Open Sans" panose="020B0606030504020204" pitchFamily="34" charset="0"/>
              </a:rPr>
              <a:t>y environments.</a:t>
            </a:r>
          </a:p>
          <a:p>
            <a:pPr marL="342900" marR="0" indent="-342900" algn="l" rtl="0" fontAlgn="ctr">
              <a:buFont typeface="Open Sans" panose="020B0606030504020204" pitchFamily="34" charset="0"/>
              <a:buChar char="–"/>
            </a:pPr>
            <a:endParaRPr lang="en-US" sz="9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6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Some funds will require projects to present evidence of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Environmental and Social Impact assessment studies, as well as</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potential feasibility studies.</a:t>
            </a:r>
          </a:p>
        </p:txBody>
      </p:sp>
      <p:pic>
        <p:nvPicPr>
          <p:cNvPr id="3" name="Picture 2">
            <a:extLst>
              <a:ext uri="{FF2B5EF4-FFF2-40B4-BE49-F238E27FC236}">
                <a16:creationId xmlns:a16="http://schemas.microsoft.com/office/drawing/2014/main" id="{3C611B98-6AE1-7865-43F1-241AC670C41C}"/>
              </a:ext>
            </a:extLst>
          </p:cNvPr>
          <p:cNvPicPr>
            <a:picLocks noChangeAspect="1"/>
          </p:cNvPicPr>
          <p:nvPr/>
        </p:nvPicPr>
        <p:blipFill>
          <a:blip r:embed="rId5"/>
          <a:stretch>
            <a:fillRect/>
          </a:stretch>
        </p:blipFill>
        <p:spPr>
          <a:xfrm>
            <a:off x="8727785" y="1376668"/>
            <a:ext cx="1598239" cy="1435706"/>
          </a:xfrm>
          <a:prstGeom prst="rect">
            <a:avLst/>
          </a:prstGeom>
        </p:spPr>
      </p:pic>
      <p:sp>
        <p:nvSpPr>
          <p:cNvPr id="16" name="Rectangle 15">
            <a:extLst>
              <a:ext uri="{FF2B5EF4-FFF2-40B4-BE49-F238E27FC236}">
                <a16:creationId xmlns:a16="http://schemas.microsoft.com/office/drawing/2014/main" id="{0626D0AD-0BE2-74F0-1935-B209E1886CCA}"/>
              </a:ext>
            </a:extLst>
          </p:cNvPr>
          <p:cNvSpPr/>
          <p:nvPr/>
        </p:nvSpPr>
        <p:spPr>
          <a:xfrm>
            <a:off x="9622471" y="4725774"/>
            <a:ext cx="296667" cy="374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 </a:t>
            </a:r>
          </a:p>
        </p:txBody>
      </p:sp>
      <p:sp>
        <p:nvSpPr>
          <p:cNvPr id="11" name="Rectangle 10">
            <a:extLst>
              <a:ext uri="{FF2B5EF4-FFF2-40B4-BE49-F238E27FC236}">
                <a16:creationId xmlns:a16="http://schemas.microsoft.com/office/drawing/2014/main" id="{EBA655DA-5754-C50C-4870-0AD04484A689}"/>
              </a:ext>
            </a:extLst>
          </p:cNvPr>
          <p:cNvSpPr/>
          <p:nvPr/>
        </p:nvSpPr>
        <p:spPr>
          <a:xfrm>
            <a:off x="9504194" y="4635643"/>
            <a:ext cx="369088" cy="3171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pic>
        <p:nvPicPr>
          <p:cNvPr id="26" name="Graphic 25" descr="Business Growth with solid fill">
            <a:extLst>
              <a:ext uri="{FF2B5EF4-FFF2-40B4-BE49-F238E27FC236}">
                <a16:creationId xmlns:a16="http://schemas.microsoft.com/office/drawing/2014/main" id="{7A13DA34-6084-984E-91E1-F67DA145B8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34923" y="3137294"/>
            <a:ext cx="1138541" cy="1138541"/>
          </a:xfrm>
          <a:prstGeom prst="rect">
            <a:avLst/>
          </a:prstGeom>
        </p:spPr>
      </p:pic>
      <p:pic>
        <p:nvPicPr>
          <p:cNvPr id="38" name="Graphic 37" descr="Agriculture with solid fill">
            <a:extLst>
              <a:ext uri="{FF2B5EF4-FFF2-40B4-BE49-F238E27FC236}">
                <a16:creationId xmlns:a16="http://schemas.microsoft.com/office/drawing/2014/main" id="{615364C3-3CC5-7B93-304E-91EC73D09A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31930" y="4498643"/>
            <a:ext cx="914400" cy="914400"/>
          </a:xfrm>
          <a:prstGeom prst="rect">
            <a:avLst/>
          </a:prstGeom>
        </p:spPr>
      </p:pic>
      <p:pic>
        <p:nvPicPr>
          <p:cNvPr id="28" name="Graphic 27" descr="Magnifying glass with solid fill">
            <a:extLst>
              <a:ext uri="{FF2B5EF4-FFF2-40B4-BE49-F238E27FC236}">
                <a16:creationId xmlns:a16="http://schemas.microsoft.com/office/drawing/2014/main" id="{FB5FEDE8-8C9F-694A-7AA9-AFB560FC5D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963563" y="4389462"/>
            <a:ext cx="1126682" cy="1126682"/>
          </a:xfrm>
          <a:prstGeom prst="rect">
            <a:avLst/>
          </a:prstGeom>
        </p:spPr>
      </p:pic>
      <p:pic>
        <p:nvPicPr>
          <p:cNvPr id="6" name="ttsmaker-file-2025-2-14-17-29-17">
            <a:hlinkClick r:id="" action="ppaction://media"/>
            <a:extLst>
              <a:ext uri="{FF2B5EF4-FFF2-40B4-BE49-F238E27FC236}">
                <a16:creationId xmlns:a16="http://schemas.microsoft.com/office/drawing/2014/main" id="{145B7AC7-B1C4-C94A-0A0D-339554AFF1BF}"/>
              </a:ext>
            </a:extLst>
          </p:cNvPr>
          <p:cNvPicPr>
            <a:picLocks noChangeAspect="1"/>
          </p:cNvPicPr>
          <p:nvPr>
            <a:audioFile r:link="rId2"/>
            <p:extLst>
              <p:ext uri="{DAA4B4D4-6D71-4841-9C94-3DE7FCFB9230}">
                <p14:media xmlns:p14="http://schemas.microsoft.com/office/powerpoint/2010/main" r:embed="rId1"/>
              </p:ext>
            </p:extLst>
          </p:nvPr>
        </p:nvPicPr>
        <p:blipFill>
          <a:blip r:embed="rId12">
            <a:duotone>
              <a:prstClr val="black"/>
              <a:schemeClr val="accent5">
                <a:tint val="45000"/>
                <a:satMod val="400000"/>
              </a:schemeClr>
            </a:duotone>
          </a:blip>
          <a:stretch>
            <a:fillRect/>
          </a:stretch>
        </p:blipFill>
        <p:spPr>
          <a:xfrm>
            <a:off x="10985500" y="5638066"/>
            <a:ext cx="641110" cy="639181"/>
          </a:xfrm>
          <a:prstGeom prst="rect">
            <a:avLst/>
          </a:prstGeom>
        </p:spPr>
      </p:pic>
    </p:spTree>
    <p:extLst>
      <p:ext uri="{BB962C8B-B14F-4D97-AF65-F5344CB8AC3E}">
        <p14:creationId xmlns:p14="http://schemas.microsoft.com/office/powerpoint/2010/main" val="409902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BC11F-4CB7-6AD7-233B-88C8AE73DBD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B24D792-4B61-0AE8-41A6-B2A6CFF6BDFB}"/>
              </a:ext>
            </a:extLst>
          </p:cNvPr>
          <p:cNvSpPr>
            <a:spLocks noGrp="1"/>
          </p:cNvSpPr>
          <p:nvPr>
            <p:ph type="sldNum" idx="11"/>
          </p:nvPr>
        </p:nvSpPr>
        <p:spPr/>
        <p:txBody>
          <a:bodyPr/>
          <a:lstStyle/>
          <a:p>
            <a:fld id="{00000000-1234-1234-1234-123412341234}" type="slidenum">
              <a:rPr lang="sv-SE"/>
              <a:pPr/>
              <a:t>24</a:t>
            </a:fld>
            <a:endParaRPr lang="sv-SE"/>
          </a:p>
        </p:txBody>
      </p:sp>
      <p:sp>
        <p:nvSpPr>
          <p:cNvPr id="4" name="Title 3">
            <a:extLst>
              <a:ext uri="{FF2B5EF4-FFF2-40B4-BE49-F238E27FC236}">
                <a16:creationId xmlns:a16="http://schemas.microsoft.com/office/drawing/2014/main" id="{C3FDD355-2D07-EBE5-6793-FF1431DD630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7" name="TextBox 6">
            <a:extLst>
              <a:ext uri="{FF2B5EF4-FFF2-40B4-BE49-F238E27FC236}">
                <a16:creationId xmlns:a16="http://schemas.microsoft.com/office/drawing/2014/main" id="{A4B03B8D-DDD0-378F-04DF-A35E044A375D}"/>
              </a:ext>
            </a:extLst>
          </p:cNvPr>
          <p:cNvSpPr txBox="1"/>
          <p:nvPr/>
        </p:nvSpPr>
        <p:spPr>
          <a:xfrm>
            <a:off x="838199" y="1499125"/>
            <a:ext cx="10926795" cy="3323987"/>
          </a:xfrm>
          <a:prstGeom prst="rect">
            <a:avLst/>
          </a:prstGeom>
          <a:solidFill>
            <a:schemeClr val="bg1"/>
          </a:solidFill>
        </p:spPr>
        <p:txBody>
          <a:bodyPr wrap="square" lIns="91440" tIns="45720" rIns="91440" bIns="45720" anchor="t">
            <a:spAutoFit/>
          </a:bodyPr>
          <a:lstStyle/>
          <a:p>
            <a:pPr marL="457200" marR="0" indent="-457200" algn="l" rtl="0" fontAlgn="ctr">
              <a:lnSpc>
                <a:spcPct val="150000"/>
              </a:lnSpc>
              <a:buFont typeface="+mj-lt"/>
              <a:buAutoNum type="arabicPeriod" startAt="10"/>
            </a:pPr>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Gender Equality and Social Inclusion and Transparency</a:t>
            </a:r>
          </a:p>
          <a:p>
            <a:pPr marL="457200" marR="0" indent="-457200" algn="l" rtl="0" fontAlgn="ctr">
              <a:lnSpc>
                <a:spcPct val="150000"/>
              </a:lnSpc>
              <a:buFont typeface="+mj-lt"/>
              <a:buAutoNum type="arabicPeriod" startAt="10"/>
            </a:pPr>
            <a:endParaRPr lang="en-GB" sz="2000" b="1"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10"/>
            </a:pPr>
            <a:endPar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10"/>
            </a:pPr>
            <a:r>
              <a:rPr lang="en-US"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Independent Cost-Effective Project Management</a:t>
            </a:r>
            <a:endParaRPr lang="en-GB" sz="2000" b="1" i="0" u="none" strike="noStrike">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10"/>
            </a:pPr>
            <a:endPar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10"/>
            </a:pPr>
            <a:endParaRPr lang="en-GB" sz="18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457200" marR="0" indent="-457200" algn="l" rtl="0" fontAlgn="ctr">
              <a:lnSpc>
                <a:spcPct val="150000"/>
              </a:lnSpc>
              <a:buFont typeface="+mj-lt"/>
              <a:buAutoNum type="arabicPeriod" startAt="10"/>
            </a:pPr>
            <a:r>
              <a:rPr lang="en-GB" sz="2000" b="1"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Requires External Co-Financing / Private Sector Engagement</a:t>
            </a:r>
            <a:endParaRPr lang="en-GB" sz="2000" b="1" i="0" u="none" strike="noStrike">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A68DC2D-4DF9-F5D0-F5C7-893055F1FEE1}"/>
              </a:ext>
            </a:extLst>
          </p:cNvPr>
          <p:cNvSpPr txBox="1"/>
          <p:nvPr/>
        </p:nvSpPr>
        <p:spPr>
          <a:xfrm>
            <a:off x="1068355" y="2123945"/>
            <a:ext cx="10926795" cy="3539430"/>
          </a:xfrm>
          <a:prstGeom prst="rect">
            <a:avLst/>
          </a:prstGeom>
          <a:noFill/>
        </p:spPr>
        <p:txBody>
          <a:bodyPr wrap="square" lIns="91440" tIns="45720" rIns="91440" bIns="45720" anchor="t">
            <a:spAutoFit/>
          </a:bodyPr>
          <a:lstStyle/>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Targeted funds should report on gender inclusion, and take steps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to ensure stakeholder engagement and transparent decision-making</a:t>
            </a:r>
            <a:br>
              <a:rPr lang="en-US" sz="1200">
                <a:latin typeface="Open Sans" panose="020B0606030504020204" pitchFamily="34" charset="0"/>
                <a:ea typeface="Open Sans" panose="020B0606030504020204" pitchFamily="34" charset="0"/>
                <a:cs typeface="Open Sans" panose="020B0606030504020204" pitchFamily="34" charset="0"/>
              </a:rPr>
            </a:br>
            <a:endParaRPr lang="en-US" sz="7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7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2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br>
              <a:rPr lang="en-US" sz="1200">
                <a:latin typeface="Open Sans" panose="020B0606030504020204" pitchFamily="34" charset="0"/>
                <a:ea typeface="Open Sans" panose="020B0606030504020204" pitchFamily="34" charset="0"/>
                <a:cs typeface="Open Sans" panose="020B0606030504020204" pitchFamily="34" charset="0"/>
              </a:rPr>
            </a:br>
            <a:endParaRPr lang="en-US" sz="1200">
              <a:latin typeface="Open Sans" panose="020B0606030504020204" pitchFamily="34" charset="0"/>
              <a:ea typeface="Open Sans" panose="020B0606030504020204" pitchFamily="34" charset="0"/>
              <a:cs typeface="Open Sans" panose="020B0606030504020204" pitchFamily="34" charset="0"/>
            </a:endParaRPr>
          </a:p>
          <a:p>
            <a:pPr marL="400050" indent="-171450">
              <a:buFontTx/>
              <a:buChar char="-"/>
            </a:pPr>
            <a:r>
              <a:rPr lang="en-US" sz="1800">
                <a:latin typeface="Open Sans" panose="020B0606030504020204" pitchFamily="34" charset="0"/>
                <a:ea typeface="Open Sans" panose="020B0606030504020204" pitchFamily="34" charset="0"/>
                <a:cs typeface="Open Sans" panose="020B0606030504020204" pitchFamily="34" charset="0"/>
              </a:rPr>
              <a:t>Projects should offer cost-effective project management as well as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standing as independent legal entities held accountable for their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financial obligations. </a:t>
            </a:r>
          </a:p>
          <a:p>
            <a:pPr marL="342900" marR="0" indent="-342900" algn="l" rtl="0" fontAlgn="ctr">
              <a:buFont typeface="Open Sans" panose="020B0606030504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endParaRPr lang="en-US" sz="1200">
              <a:latin typeface="Open Sans" panose="020B0606030504020204" pitchFamily="34" charset="0"/>
              <a:ea typeface="Open Sans" panose="020B0606030504020204" pitchFamily="34" charset="0"/>
              <a:cs typeface="Open Sans" panose="020B0606030504020204" pitchFamily="34" charset="0"/>
            </a:endParaRPr>
          </a:p>
          <a:p>
            <a:pPr marL="342900" marR="0" indent="-342900" algn="l" rtl="0" fontAlgn="ctr">
              <a:buFont typeface="Open Sans" panose="020B0606030504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Requires projects to maximise cofinancing from private sector funds</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in order to develop domestic and international private sector </a:t>
            </a:r>
            <a:br>
              <a:rPr lang="en-US" sz="1800">
                <a:latin typeface="Open Sans" panose="020B0606030504020204" pitchFamily="34" charset="0"/>
                <a:ea typeface="Open Sans" panose="020B0606030504020204" pitchFamily="34" charset="0"/>
                <a:cs typeface="Open Sans" panose="020B0606030504020204" pitchFamily="34" charset="0"/>
              </a:rPr>
            </a:br>
            <a:r>
              <a:rPr lang="en-US" sz="1800">
                <a:latin typeface="Open Sans" panose="020B0606030504020204" pitchFamily="34" charset="0"/>
                <a:ea typeface="Open Sans" panose="020B0606030504020204" pitchFamily="34" charset="0"/>
                <a:cs typeface="Open Sans" panose="020B0606030504020204" pitchFamily="34" charset="0"/>
              </a:rPr>
              <a:t>engagement and capacity for further investments. </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pic>
        <p:nvPicPr>
          <p:cNvPr id="24" name="Graphic 23" descr="Abacus with solid fill">
            <a:extLst>
              <a:ext uri="{FF2B5EF4-FFF2-40B4-BE49-F238E27FC236}">
                <a16:creationId xmlns:a16="http://schemas.microsoft.com/office/drawing/2014/main" id="{31ED89EB-4C51-B7A7-CB44-2045AD1D78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7783" y="3082477"/>
            <a:ext cx="1061085" cy="1061085"/>
          </a:xfrm>
          <a:prstGeom prst="rect">
            <a:avLst/>
          </a:prstGeom>
        </p:spPr>
      </p:pic>
      <p:grpSp>
        <p:nvGrpSpPr>
          <p:cNvPr id="39" name="Group 38">
            <a:extLst>
              <a:ext uri="{FF2B5EF4-FFF2-40B4-BE49-F238E27FC236}">
                <a16:creationId xmlns:a16="http://schemas.microsoft.com/office/drawing/2014/main" id="{A5F6B832-B029-5936-BE31-8A5952A6C6FD}"/>
              </a:ext>
            </a:extLst>
          </p:cNvPr>
          <p:cNvGrpSpPr/>
          <p:nvPr/>
        </p:nvGrpSpPr>
        <p:grpSpPr>
          <a:xfrm>
            <a:off x="9577783" y="4495217"/>
            <a:ext cx="1331736" cy="1061086"/>
            <a:chOff x="9397365" y="4365912"/>
            <a:chExt cx="1577339" cy="1382132"/>
          </a:xfrm>
        </p:grpSpPr>
        <p:pic>
          <p:nvPicPr>
            <p:cNvPr id="38" name="Graphic 37" descr="Money with solid fill">
              <a:extLst>
                <a:ext uri="{FF2B5EF4-FFF2-40B4-BE49-F238E27FC236}">
                  <a16:creationId xmlns:a16="http://schemas.microsoft.com/office/drawing/2014/main" id="{D3EBFE2F-7FD9-88AF-9791-3EFB20AD62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0304" y="4365912"/>
              <a:ext cx="914400" cy="914400"/>
            </a:xfrm>
            <a:prstGeom prst="rect">
              <a:avLst/>
            </a:prstGeom>
          </p:spPr>
        </p:pic>
        <p:sp>
          <p:nvSpPr>
            <p:cNvPr id="36" name="Rectangle: Rounded Corners 35">
              <a:extLst>
                <a:ext uri="{FF2B5EF4-FFF2-40B4-BE49-F238E27FC236}">
                  <a16:creationId xmlns:a16="http://schemas.microsoft.com/office/drawing/2014/main" id="{102D89DB-916F-8EC0-9293-B8E587A04BB2}"/>
                </a:ext>
              </a:extLst>
            </p:cNvPr>
            <p:cNvSpPr/>
            <p:nvPr/>
          </p:nvSpPr>
          <p:spPr>
            <a:xfrm>
              <a:off x="9456419" y="4872867"/>
              <a:ext cx="942975" cy="673893"/>
            </a:xfrm>
            <a:prstGeom prst="roundRect">
              <a:avLst>
                <a:gd name="adj" fmla="val 81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Credit card with solid fill">
              <a:extLst>
                <a:ext uri="{FF2B5EF4-FFF2-40B4-BE49-F238E27FC236}">
                  <a16:creationId xmlns:a16="http://schemas.microsoft.com/office/drawing/2014/main" id="{DF52ED93-87EE-3BEB-E1C3-5F38A34937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97365" y="4686959"/>
              <a:ext cx="1061085" cy="1061085"/>
            </a:xfrm>
            <a:prstGeom prst="rect">
              <a:avLst/>
            </a:prstGeom>
          </p:spPr>
        </p:pic>
      </p:grpSp>
      <p:grpSp>
        <p:nvGrpSpPr>
          <p:cNvPr id="45" name="Group 44">
            <a:extLst>
              <a:ext uri="{FF2B5EF4-FFF2-40B4-BE49-F238E27FC236}">
                <a16:creationId xmlns:a16="http://schemas.microsoft.com/office/drawing/2014/main" id="{5E88938E-9227-38AF-E5CA-656C94DE326C}"/>
              </a:ext>
            </a:extLst>
          </p:cNvPr>
          <p:cNvGrpSpPr/>
          <p:nvPr/>
        </p:nvGrpSpPr>
        <p:grpSpPr>
          <a:xfrm>
            <a:off x="9577783" y="1752586"/>
            <a:ext cx="953123" cy="1068929"/>
            <a:chOff x="9155202" y="1614561"/>
            <a:chExt cx="953123" cy="1068929"/>
          </a:xfrm>
        </p:grpSpPr>
        <p:pic>
          <p:nvPicPr>
            <p:cNvPr id="44" name="Graphic 43" descr="Female with solid fill">
              <a:extLst>
                <a:ext uri="{FF2B5EF4-FFF2-40B4-BE49-F238E27FC236}">
                  <a16:creationId xmlns:a16="http://schemas.microsoft.com/office/drawing/2014/main" id="{4F4B8BBF-6D65-A756-B8B2-A41C117A45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55202" y="1769090"/>
              <a:ext cx="914400" cy="914400"/>
            </a:xfrm>
            <a:prstGeom prst="rect">
              <a:avLst/>
            </a:prstGeom>
          </p:spPr>
        </p:pic>
        <p:pic>
          <p:nvPicPr>
            <p:cNvPr id="41" name="Graphic 40" descr="Male with solid fill">
              <a:extLst>
                <a:ext uri="{FF2B5EF4-FFF2-40B4-BE49-F238E27FC236}">
                  <a16:creationId xmlns:a16="http://schemas.microsoft.com/office/drawing/2014/main" id="{05CA49BE-BF2B-D93E-3DA8-F1595231B2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0108" y="1614561"/>
              <a:ext cx="918217" cy="918217"/>
            </a:xfrm>
            <a:prstGeom prst="rect">
              <a:avLst/>
            </a:prstGeom>
          </p:spPr>
        </p:pic>
      </p:grpSp>
      <p:pic>
        <p:nvPicPr>
          <p:cNvPr id="3" name="ttsmaker-file-2025-2-14-17-29-44">
            <a:hlinkClick r:id="" action="ppaction://media"/>
            <a:extLst>
              <a:ext uri="{FF2B5EF4-FFF2-40B4-BE49-F238E27FC236}">
                <a16:creationId xmlns:a16="http://schemas.microsoft.com/office/drawing/2014/main" id="{AE535B71-C3B3-D500-9E67-2B01981A23C9}"/>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5">
                <a:tint val="45000"/>
                <a:satMod val="400000"/>
              </a:schemeClr>
            </a:duotone>
          </a:blip>
          <a:stretch>
            <a:fillRect/>
          </a:stretch>
        </p:blipFill>
        <p:spPr>
          <a:xfrm>
            <a:off x="10985500" y="5680075"/>
            <a:ext cx="641110" cy="639181"/>
          </a:xfrm>
          <a:prstGeom prst="rect">
            <a:avLst/>
          </a:prstGeom>
        </p:spPr>
      </p:pic>
    </p:spTree>
    <p:extLst>
      <p:ext uri="{BB962C8B-B14F-4D97-AF65-F5344CB8AC3E}">
        <p14:creationId xmlns:p14="http://schemas.microsoft.com/office/powerpoint/2010/main" val="144813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2ABE-B525-5D82-A7F0-097A378B7FE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351CF31-5A79-844E-F5D9-411C02AE8D6B}"/>
              </a:ext>
            </a:extLst>
          </p:cNvPr>
          <p:cNvSpPr/>
          <p:nvPr/>
        </p:nvSpPr>
        <p:spPr>
          <a:xfrm>
            <a:off x="640080" y="4626146"/>
            <a:ext cx="1805940" cy="32004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5A2B4FC-1E40-722F-558B-C1E9FCAFCA7E}"/>
              </a:ext>
            </a:extLst>
          </p:cNvPr>
          <p:cNvSpPr/>
          <p:nvPr/>
        </p:nvSpPr>
        <p:spPr>
          <a:xfrm>
            <a:off x="640080" y="3383280"/>
            <a:ext cx="1805940" cy="3200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1">
            <a:extLst>
              <a:ext uri="{FF2B5EF4-FFF2-40B4-BE49-F238E27FC236}">
                <a16:creationId xmlns:a16="http://schemas.microsoft.com/office/drawing/2014/main" id="{C48040FF-FA8D-07F7-E9A9-99B900EEF4F9}"/>
              </a:ext>
            </a:extLst>
          </p:cNvPr>
          <p:cNvSpPr>
            <a:spLocks noGrp="1"/>
          </p:cNvSpPr>
          <p:nvPr>
            <p:ph type="sldNum" idx="11"/>
          </p:nvPr>
        </p:nvSpPr>
        <p:spPr/>
        <p:txBody>
          <a:bodyPr/>
          <a:lstStyle/>
          <a:p>
            <a:fld id="{00000000-1234-1234-1234-123412341234}" type="slidenum">
              <a:rPr lang="sv-SE"/>
              <a:pPr/>
              <a:t>25</a:t>
            </a:fld>
            <a:endParaRPr lang="sv-SE"/>
          </a:p>
        </p:txBody>
      </p:sp>
      <p:sp>
        <p:nvSpPr>
          <p:cNvPr id="4" name="Title 3">
            <a:extLst>
              <a:ext uri="{FF2B5EF4-FFF2-40B4-BE49-F238E27FC236}">
                <a16:creationId xmlns:a16="http://schemas.microsoft.com/office/drawing/2014/main" id="{C792578D-BF95-9E72-0B4F-40794A11221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9" name="TextBox 8">
            <a:extLst>
              <a:ext uri="{FF2B5EF4-FFF2-40B4-BE49-F238E27FC236}">
                <a16:creationId xmlns:a16="http://schemas.microsoft.com/office/drawing/2014/main" id="{50FD5CD3-AEE5-0257-7B7E-6396A49FB7F6}"/>
              </a:ext>
            </a:extLst>
          </p:cNvPr>
          <p:cNvSpPr txBox="1"/>
          <p:nvPr/>
        </p:nvSpPr>
        <p:spPr>
          <a:xfrm>
            <a:off x="1070882" y="3815219"/>
            <a:ext cx="10374903" cy="2554545"/>
          </a:xfrm>
          <a:prstGeom prst="rect">
            <a:avLst/>
          </a:prstGeom>
          <a:noFill/>
        </p:spPr>
        <p:txBody>
          <a:bodyPr wrap="square" rtlCol="0">
            <a:spAutoFit/>
          </a:bodyPr>
          <a:lstStyle/>
          <a:p>
            <a:pPr marL="285750" indent="-285750">
              <a:buFontTx/>
              <a:buChar char="-"/>
            </a:pPr>
            <a:r>
              <a:rPr lang="en-GB" sz="2000">
                <a:latin typeface="Open Sans" panose="020B0606030504020204" pitchFamily="34" charset="0"/>
                <a:ea typeface="Open Sans" panose="020B0606030504020204" pitchFamily="34" charset="0"/>
                <a:cs typeface="Open Sans" panose="020B0606030504020204" pitchFamily="34" charset="0"/>
              </a:rPr>
              <a:t>Criteria categorically required by funds from countries and projects in order to access this source of concessional financing. </a:t>
            </a:r>
          </a:p>
          <a:p>
            <a:pPr marL="285750" indent="-285750">
              <a:buFontTx/>
              <a:buChar char="-"/>
            </a:pPr>
            <a:endParaRPr lang="en-GB" sz="400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GB" sz="2000">
                <a:latin typeface="Open Sans" panose="020B0606030504020204" pitchFamily="34" charset="0"/>
                <a:ea typeface="Open Sans" panose="020B0606030504020204" pitchFamily="34" charset="0"/>
                <a:cs typeface="Open Sans" panose="020B0606030504020204" pitchFamily="34" charset="0"/>
              </a:rPr>
              <a:t>Criteria that are not categorically required, however play a significant role in determining the allocations and levels of access or priority that a country or project receive from this source of concessional financing.</a:t>
            </a:r>
          </a:p>
          <a:p>
            <a:pPr marL="285750" indent="-285750">
              <a:buFontTx/>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7CAC92A-8190-C91B-EABF-501499518E49}"/>
              </a:ext>
            </a:extLst>
          </p:cNvPr>
          <p:cNvSpPr txBox="1"/>
          <p:nvPr/>
        </p:nvSpPr>
        <p:spPr>
          <a:xfrm>
            <a:off x="644721" y="1183811"/>
            <a:ext cx="10926795" cy="3880101"/>
          </a:xfrm>
          <a:prstGeom prst="rect">
            <a:avLst/>
          </a:prstGeom>
          <a:noFill/>
        </p:spPr>
        <p:txBody>
          <a:bodyPr wrap="square" lIns="91440" tIns="45720" rIns="91440" bIns="45720" anchor="t">
            <a:spAutoFit/>
          </a:bodyPr>
          <a:lstStyle/>
          <a:p>
            <a:pPr>
              <a:lnSpc>
                <a:spcPct val="150000"/>
              </a:lnSpc>
              <a:spcAft>
                <a:spcPts val="800"/>
              </a:spcAft>
            </a:pPr>
            <a:r>
              <a:rPr lang="en-GB" sz="2000">
                <a:latin typeface="Open Sans" panose="020B0606030504020204" pitchFamily="34" charset="0"/>
                <a:ea typeface="Open Sans" panose="020B0606030504020204" pitchFamily="34" charset="0"/>
                <a:cs typeface="Open Sans" panose="020B0606030504020204" pitchFamily="34" charset="0"/>
              </a:rPr>
              <a:t>Each fund will require a different combination of these criteria, and under different levels of inflexibility. Whilst for some funds a criteria may be a categoric barrier to access, in other funds criteria may act as a weighting towards access and allocations.</a:t>
            </a:r>
          </a:p>
          <a:p>
            <a:pPr marL="457200" indent="-457200">
              <a:lnSpc>
                <a:spcPct val="150000"/>
              </a:lnSpc>
              <a:spcAft>
                <a:spcPts val="800"/>
              </a:spcAft>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To account for this, FinTrack categorises criteria as either:</a:t>
            </a:r>
          </a:p>
          <a:p>
            <a:pPr lvl="1">
              <a:lnSpc>
                <a:spcPct val="150000"/>
              </a:lnSpc>
              <a:spcAft>
                <a:spcPts val="800"/>
              </a:spcAft>
            </a:pPr>
            <a:r>
              <a:rPr lang="en-GB" sz="2000">
                <a:solidFill>
                  <a:schemeClr val="accent2"/>
                </a:solidFill>
                <a:latin typeface="Open Sans" panose="020B0606030504020204" pitchFamily="34" charset="0"/>
                <a:ea typeface="Open Sans" panose="020B0606030504020204" pitchFamily="34" charset="0"/>
                <a:cs typeface="Open Sans" panose="020B0606030504020204" pitchFamily="34" charset="0"/>
              </a:rPr>
              <a:t>Requirement</a:t>
            </a:r>
          </a:p>
          <a:p>
            <a:pPr lvl="1">
              <a:lnSpc>
                <a:spcPct val="150000"/>
              </a:lnSpc>
              <a:spcAft>
                <a:spcPts val="800"/>
              </a:spcAft>
            </a:pPr>
            <a:endParaRPr lang="en-GB" sz="60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Aft>
                <a:spcPts val="800"/>
              </a:spcAft>
            </a:pPr>
            <a:endParaRPr lang="en-GB" sz="1600">
              <a:latin typeface="Open Sans" panose="020B0606030504020204" pitchFamily="34" charset="0"/>
              <a:ea typeface="Open Sans" panose="020B0606030504020204" pitchFamily="34" charset="0"/>
              <a:cs typeface="Open Sans" panose="020B0606030504020204" pitchFamily="34" charset="0"/>
            </a:endParaRPr>
          </a:p>
          <a:p>
            <a:pPr lvl="1">
              <a:lnSpc>
                <a:spcPct val="150000"/>
              </a:lnSpc>
              <a:spcAft>
                <a:spcPts val="800"/>
              </a:spcAft>
            </a:pPr>
            <a:r>
              <a:rPr lang="en-GB" sz="2000">
                <a:solidFill>
                  <a:schemeClr val="accent1"/>
                </a:solidFill>
                <a:latin typeface="Open Sans" panose="020B0606030504020204" pitchFamily="34" charset="0"/>
                <a:ea typeface="Open Sans" panose="020B0606030504020204" pitchFamily="34" charset="0"/>
                <a:cs typeface="Open Sans" panose="020B0606030504020204" pitchFamily="34" charset="0"/>
              </a:rPr>
              <a:t>Contributes</a:t>
            </a:r>
          </a:p>
        </p:txBody>
      </p:sp>
      <p:pic>
        <p:nvPicPr>
          <p:cNvPr id="2" name="ttsmaker-file-2025-2-14-17-37-41" descr="A blue speaker icon with waves&#10;&#10;AI-generated content may be incorrect.">
            <a:hlinkClick r:id="" action="ppaction://media"/>
            <a:extLst>
              <a:ext uri="{FF2B5EF4-FFF2-40B4-BE49-F238E27FC236}">
                <a16:creationId xmlns:a16="http://schemas.microsoft.com/office/drawing/2014/main" id="{6E98CDC6-1A3C-5348-3B07-C364549FE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2272" y="5674164"/>
            <a:ext cx="637828" cy="573700"/>
          </a:xfrm>
          <a:prstGeom prst="rect">
            <a:avLst/>
          </a:prstGeom>
        </p:spPr>
      </p:pic>
    </p:spTree>
    <p:extLst>
      <p:ext uri="{BB962C8B-B14F-4D97-AF65-F5344CB8AC3E}">
        <p14:creationId xmlns:p14="http://schemas.microsoft.com/office/powerpoint/2010/main" val="33098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7421-3D60-4578-8779-A24AB9921F4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DA72866-891A-9FB8-8785-1A401E18BCB0}"/>
              </a:ext>
            </a:extLst>
          </p:cNvPr>
          <p:cNvSpPr>
            <a:spLocks noGrp="1"/>
          </p:cNvSpPr>
          <p:nvPr>
            <p:ph type="sldNum" idx="11"/>
          </p:nvPr>
        </p:nvSpPr>
        <p:spPr/>
        <p:txBody>
          <a:bodyPr/>
          <a:lstStyle/>
          <a:p>
            <a:fld id="{00000000-1234-1234-1234-123412341234}" type="slidenum">
              <a:rPr lang="sv-SE"/>
              <a:pPr/>
              <a:t>26</a:t>
            </a:fld>
            <a:endParaRPr lang="sv-SE"/>
          </a:p>
        </p:txBody>
      </p:sp>
      <p:sp>
        <p:nvSpPr>
          <p:cNvPr id="4" name="Title 3">
            <a:extLst>
              <a:ext uri="{FF2B5EF4-FFF2-40B4-BE49-F238E27FC236}">
                <a16:creationId xmlns:a16="http://schemas.microsoft.com/office/drawing/2014/main" id="{0FDFE307-791A-DF26-4BE1-1C9717E26C7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3" name="TextBox 2">
            <a:extLst>
              <a:ext uri="{FF2B5EF4-FFF2-40B4-BE49-F238E27FC236}">
                <a16:creationId xmlns:a16="http://schemas.microsoft.com/office/drawing/2014/main" id="{132A5A84-F93C-F8CD-8D95-A1024FAEEADD}"/>
              </a:ext>
            </a:extLst>
          </p:cNvPr>
          <p:cNvSpPr txBox="1"/>
          <p:nvPr/>
        </p:nvSpPr>
        <p:spPr>
          <a:xfrm>
            <a:off x="632602" y="1356940"/>
            <a:ext cx="10926795" cy="1667123"/>
          </a:xfrm>
          <a:prstGeom prst="rect">
            <a:avLst/>
          </a:prstGeom>
          <a:noFill/>
        </p:spPr>
        <p:txBody>
          <a:bodyPr wrap="square" lIns="91440" tIns="45720" rIns="91440" bIns="45720" anchor="t">
            <a:spAutoFit/>
          </a:bodyPr>
          <a:lstStyle/>
          <a:p>
            <a:pPr>
              <a:spcAft>
                <a:spcPts val="800"/>
              </a:spcAft>
            </a:pPr>
            <a:r>
              <a:rPr lang="en-GB" sz="2000">
                <a:solidFill>
                  <a:schemeClr val="accent1"/>
                </a:solidFill>
                <a:latin typeface="Open Sans" panose="020B0606030504020204" pitchFamily="34" charset="0"/>
                <a:ea typeface="Open Sans" panose="020B0606030504020204" pitchFamily="34" charset="0"/>
                <a:cs typeface="Open Sans" panose="020B0606030504020204" pitchFamily="34" charset="0"/>
              </a:rPr>
              <a:t>Below is an example output regarding the criteria required from countries in order to access specific funds. </a:t>
            </a:r>
          </a:p>
          <a:p>
            <a:pPr>
              <a:spcAft>
                <a:spcPts val="800"/>
              </a:spcAft>
            </a:pPr>
            <a:endParaRPr lang="en-GB" sz="9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spcAft>
                <a:spcPts val="800"/>
              </a:spcAft>
            </a:pPr>
            <a:r>
              <a:rPr lang="en-GB" sz="2000">
                <a:solidFill>
                  <a:schemeClr val="accent1"/>
                </a:solidFill>
                <a:latin typeface="Open Sans" panose="020B0606030504020204" pitchFamily="34" charset="0"/>
                <a:ea typeface="Open Sans" panose="020B0606030504020204" pitchFamily="34" charset="0"/>
                <a:cs typeface="Open Sans" panose="020B0606030504020204" pitchFamily="34" charset="0"/>
              </a:rPr>
              <a:t>These are ranked based on a user defined characteristic – in this case Grant Element from high to low, and a count of the criteria to access each fund is automatically calculated. </a:t>
            </a:r>
          </a:p>
        </p:txBody>
      </p:sp>
      <p:graphicFrame>
        <p:nvGraphicFramePr>
          <p:cNvPr id="7" name="Table 6">
            <a:extLst>
              <a:ext uri="{FF2B5EF4-FFF2-40B4-BE49-F238E27FC236}">
                <a16:creationId xmlns:a16="http://schemas.microsoft.com/office/drawing/2014/main" id="{C3E997A1-B46C-1DA1-81B9-6E99A633B474}"/>
              </a:ext>
            </a:extLst>
          </p:cNvPr>
          <p:cNvGraphicFramePr>
            <a:graphicFrameLocks noGrp="1"/>
          </p:cNvGraphicFramePr>
          <p:nvPr>
            <p:extLst>
              <p:ext uri="{D42A27DB-BD31-4B8C-83A1-F6EECF244321}">
                <p14:modId xmlns:p14="http://schemas.microsoft.com/office/powerpoint/2010/main" val="2347112563"/>
              </p:ext>
            </p:extLst>
          </p:nvPr>
        </p:nvGraphicFramePr>
        <p:xfrm>
          <a:off x="335315" y="3193340"/>
          <a:ext cx="11087497" cy="3299535"/>
        </p:xfrm>
        <a:graphic>
          <a:graphicData uri="http://schemas.openxmlformats.org/drawingml/2006/table">
            <a:tbl>
              <a:tblPr/>
              <a:tblGrid>
                <a:gridCol w="2235356">
                  <a:extLst>
                    <a:ext uri="{9D8B030D-6E8A-4147-A177-3AD203B41FA5}">
                      <a16:colId xmlns:a16="http://schemas.microsoft.com/office/drawing/2014/main" val="4166249538"/>
                    </a:ext>
                  </a:extLst>
                </a:gridCol>
                <a:gridCol w="629730">
                  <a:extLst>
                    <a:ext uri="{9D8B030D-6E8A-4147-A177-3AD203B41FA5}">
                      <a16:colId xmlns:a16="http://schemas.microsoft.com/office/drawing/2014/main" val="3335499058"/>
                    </a:ext>
                  </a:extLst>
                </a:gridCol>
                <a:gridCol w="1330727">
                  <a:extLst>
                    <a:ext uri="{9D8B030D-6E8A-4147-A177-3AD203B41FA5}">
                      <a16:colId xmlns:a16="http://schemas.microsoft.com/office/drawing/2014/main" val="3036539703"/>
                    </a:ext>
                  </a:extLst>
                </a:gridCol>
                <a:gridCol w="574307">
                  <a:extLst>
                    <a:ext uri="{9D8B030D-6E8A-4147-A177-3AD203B41FA5}">
                      <a16:colId xmlns:a16="http://schemas.microsoft.com/office/drawing/2014/main" val="484413562"/>
                    </a:ext>
                  </a:extLst>
                </a:gridCol>
                <a:gridCol w="574307">
                  <a:extLst>
                    <a:ext uri="{9D8B030D-6E8A-4147-A177-3AD203B41FA5}">
                      <a16:colId xmlns:a16="http://schemas.microsoft.com/office/drawing/2014/main" val="3795304751"/>
                    </a:ext>
                  </a:extLst>
                </a:gridCol>
                <a:gridCol w="574307">
                  <a:extLst>
                    <a:ext uri="{9D8B030D-6E8A-4147-A177-3AD203B41FA5}">
                      <a16:colId xmlns:a16="http://schemas.microsoft.com/office/drawing/2014/main" val="1089141661"/>
                    </a:ext>
                  </a:extLst>
                </a:gridCol>
                <a:gridCol w="574307">
                  <a:extLst>
                    <a:ext uri="{9D8B030D-6E8A-4147-A177-3AD203B41FA5}">
                      <a16:colId xmlns:a16="http://schemas.microsoft.com/office/drawing/2014/main" val="2488724489"/>
                    </a:ext>
                  </a:extLst>
                </a:gridCol>
                <a:gridCol w="574307">
                  <a:extLst>
                    <a:ext uri="{9D8B030D-6E8A-4147-A177-3AD203B41FA5}">
                      <a16:colId xmlns:a16="http://schemas.microsoft.com/office/drawing/2014/main" val="3339137848"/>
                    </a:ext>
                  </a:extLst>
                </a:gridCol>
                <a:gridCol w="574307">
                  <a:extLst>
                    <a:ext uri="{9D8B030D-6E8A-4147-A177-3AD203B41FA5}">
                      <a16:colId xmlns:a16="http://schemas.microsoft.com/office/drawing/2014/main" val="2400176130"/>
                    </a:ext>
                  </a:extLst>
                </a:gridCol>
                <a:gridCol w="574307">
                  <a:extLst>
                    <a:ext uri="{9D8B030D-6E8A-4147-A177-3AD203B41FA5}">
                      <a16:colId xmlns:a16="http://schemas.microsoft.com/office/drawing/2014/main" val="3234962062"/>
                    </a:ext>
                  </a:extLst>
                </a:gridCol>
                <a:gridCol w="574307">
                  <a:extLst>
                    <a:ext uri="{9D8B030D-6E8A-4147-A177-3AD203B41FA5}">
                      <a16:colId xmlns:a16="http://schemas.microsoft.com/office/drawing/2014/main" val="4136807348"/>
                    </a:ext>
                  </a:extLst>
                </a:gridCol>
                <a:gridCol w="574307">
                  <a:extLst>
                    <a:ext uri="{9D8B030D-6E8A-4147-A177-3AD203B41FA5}">
                      <a16:colId xmlns:a16="http://schemas.microsoft.com/office/drawing/2014/main" val="2440877462"/>
                    </a:ext>
                  </a:extLst>
                </a:gridCol>
                <a:gridCol w="574307">
                  <a:extLst>
                    <a:ext uri="{9D8B030D-6E8A-4147-A177-3AD203B41FA5}">
                      <a16:colId xmlns:a16="http://schemas.microsoft.com/office/drawing/2014/main" val="4070737961"/>
                    </a:ext>
                  </a:extLst>
                </a:gridCol>
                <a:gridCol w="574307">
                  <a:extLst>
                    <a:ext uri="{9D8B030D-6E8A-4147-A177-3AD203B41FA5}">
                      <a16:colId xmlns:a16="http://schemas.microsoft.com/office/drawing/2014/main" val="2143876865"/>
                    </a:ext>
                  </a:extLst>
                </a:gridCol>
                <a:gridCol w="574307">
                  <a:extLst>
                    <a:ext uri="{9D8B030D-6E8A-4147-A177-3AD203B41FA5}">
                      <a16:colId xmlns:a16="http://schemas.microsoft.com/office/drawing/2014/main" val="1644788879"/>
                    </a:ext>
                  </a:extLst>
                </a:gridCol>
              </a:tblGrid>
              <a:tr h="739215">
                <a:tc gridSpan="3">
                  <a:txBody>
                    <a:bodyPr/>
                    <a:lstStyle/>
                    <a:p>
                      <a:pPr algn="r" fontAlgn="ctr"/>
                      <a:r>
                        <a:rPr lang="en-GB" sz="1200" b="1" i="0" u="none" strike="noStrike">
                          <a:solidFill>
                            <a:srgbClr val="FFFFFF"/>
                          </a:solidFill>
                          <a:effectLst/>
                          <a:latin typeface="Aptos" panose="020B0004020202020204" pitchFamily="34" charset="0"/>
                        </a:rPr>
                        <a:t>Fund   </a:t>
                      </a:r>
                      <a:r>
                        <a:rPr lang="en-GB" sz="1200" b="1" i="0" u="none" strike="noStrike">
                          <a:solidFill>
                            <a:srgbClr val="0E2841"/>
                          </a:solidFill>
                          <a:effectLst/>
                          <a:latin typeface="Aptos" panose="020B000402020202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2841"/>
                    </a:solidFill>
                  </a:tcPr>
                </a:tc>
                <a:tc hMerge="1">
                  <a:txBody>
                    <a:bodyPr/>
                    <a:lstStyle/>
                    <a:p>
                      <a:endParaRPr lang="en-GB"/>
                    </a:p>
                  </a:txBody>
                  <a:tcPr/>
                </a:tc>
                <a:tc hMerge="1">
                  <a:txBody>
                    <a:bodyPr/>
                    <a:lstStyle/>
                    <a:p>
                      <a:pPr algn="ctr" fontAlgn="ctr"/>
                      <a:endParaRPr lang="en-GB" sz="1200" b="1" i="0" u="none" strike="noStrike">
                        <a:solidFill>
                          <a:srgbClr val="FFFFFF"/>
                        </a:solidFill>
                        <a:effectLst/>
                        <a:latin typeface="Aptos" panose="020B00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2841"/>
                    </a:solidFill>
                  </a:tcPr>
                </a:tc>
                <a:tc>
                  <a:txBody>
                    <a:bodyPr/>
                    <a:lstStyle/>
                    <a:p>
                      <a:pPr algn="ctr" fontAlgn="ctr"/>
                      <a:r>
                        <a:rPr lang="en-GB" sz="1100" b="0" i="0" u="none" strike="noStrike">
                          <a:solidFill>
                            <a:srgbClr val="000000"/>
                          </a:solidFill>
                          <a:effectLst/>
                          <a:latin typeface="Aptos" panose="020B0004020202020204" pitchFamily="34" charset="0"/>
                        </a:rPr>
                        <a:t>GEF-8 (BD)</a:t>
                      </a:r>
                    </a:p>
                    <a:p>
                      <a:pPr algn="ctr" fontAlgn="ctr"/>
                      <a:r>
                        <a:rPr lang="en-GB" sz="1100" b="0" i="0" u="none" strike="noStrike">
                          <a:solidFill>
                            <a:srgbClr val="000000"/>
                          </a:solidFill>
                          <a:effectLst/>
                          <a:latin typeface="Aptos" panose="020B0004020202020204" pitchFamily="34" charset="0"/>
                        </a:rPr>
                        <a:t>GEF</a:t>
                      </a:r>
                    </a:p>
                  </a:txBody>
                  <a:tcPr marL="0" marR="0" marT="0" marB="0" vert="vert" anchor="ctr">
                    <a:lnL w="12700" cap="flat" cmpd="sng" algn="ctr">
                      <a:solidFill>
                        <a:schemeClr val="tx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GEF-8 (LD)</a:t>
                      </a:r>
                      <a:br>
                        <a:rPr lang="en-GB" sz="1100" b="0" i="0" u="none" strike="noStrike">
                          <a:solidFill>
                            <a:srgbClr val="000000"/>
                          </a:solidFill>
                          <a:effectLst/>
                          <a:latin typeface="Aptos" panose="020B0004020202020204" pitchFamily="34" charset="0"/>
                        </a:rPr>
                      </a:br>
                      <a:r>
                        <a:rPr lang="en-GB" sz="1100" b="0" i="0" u="none" strike="noStrike">
                          <a:solidFill>
                            <a:srgbClr val="000000"/>
                          </a:solidFill>
                          <a:effectLst/>
                          <a:latin typeface="Aptos" panose="020B0004020202020204" pitchFamily="34" charset="0"/>
                        </a:rPr>
                        <a:t>GEF</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GEF-8 (CC)</a:t>
                      </a:r>
                    </a:p>
                    <a:p>
                      <a:pPr algn="ctr" fontAlgn="ctr"/>
                      <a:r>
                        <a:rPr lang="en-GB" sz="1100" b="0" i="0" u="none" strike="noStrike">
                          <a:solidFill>
                            <a:srgbClr val="000000"/>
                          </a:solidFill>
                          <a:effectLst/>
                          <a:latin typeface="Aptos" panose="020B0004020202020204" pitchFamily="34" charset="0"/>
                        </a:rPr>
                        <a:t>GEF</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GCF</a:t>
                      </a:r>
                    </a:p>
                    <a:p>
                      <a:pPr algn="ctr" fontAlgn="ctr"/>
                      <a:r>
                        <a:rPr lang="en-GB" sz="1100" b="0" i="0" u="none" strike="noStrike">
                          <a:solidFill>
                            <a:srgbClr val="000000"/>
                          </a:solidFill>
                          <a:effectLst/>
                          <a:latin typeface="Aptos" panose="020B0004020202020204" pitchFamily="34" charset="0"/>
                        </a:rPr>
                        <a:t>GCF (Multi)</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ADF </a:t>
                      </a:r>
                    </a:p>
                    <a:p>
                      <a:pPr algn="ctr" fontAlgn="ctr"/>
                      <a:r>
                        <a:rPr lang="en-GB" sz="1100" b="0" i="0" u="none" strike="noStrike">
                          <a:solidFill>
                            <a:srgbClr val="000000"/>
                          </a:solidFill>
                          <a:effectLst/>
                          <a:latin typeface="Aptos" panose="020B0004020202020204" pitchFamily="34" charset="0"/>
                        </a:rPr>
                        <a:t>AfDB</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ADF (PBA)</a:t>
                      </a:r>
                    </a:p>
                    <a:p>
                      <a:pPr algn="ctr" fontAlgn="ctr"/>
                      <a:r>
                        <a:rPr lang="en-GB" sz="1100" b="0" i="0" u="none" strike="noStrike">
                          <a:solidFill>
                            <a:srgbClr val="000000"/>
                          </a:solidFill>
                          <a:effectLst/>
                          <a:latin typeface="Aptos" panose="020B0004020202020204" pitchFamily="34" charset="0"/>
                        </a:rPr>
                        <a:t>AfDB</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ADF (TSF)</a:t>
                      </a:r>
                    </a:p>
                    <a:p>
                      <a:pPr algn="ctr" fontAlgn="ctr"/>
                      <a:r>
                        <a:rPr lang="en-GB" sz="1100" b="0" i="0" u="none" strike="noStrike">
                          <a:solidFill>
                            <a:srgbClr val="000000"/>
                          </a:solidFill>
                          <a:effectLst/>
                          <a:latin typeface="Aptos" panose="020B0004020202020204" pitchFamily="34" charset="0"/>
                        </a:rPr>
                        <a:t>AfDB</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Aptos" panose="020B0004020202020204" pitchFamily="34" charset="0"/>
                        </a:rPr>
                        <a:t>WB (IDA)</a:t>
                      </a:r>
                    </a:p>
                    <a:p>
                      <a:pPr algn="ctr" fontAlgn="ctr"/>
                      <a:r>
                        <a:rPr lang="en-US" sz="1100" b="0" i="0" u="none" strike="noStrike">
                          <a:solidFill>
                            <a:srgbClr val="000000"/>
                          </a:solidFill>
                          <a:effectLst/>
                          <a:latin typeface="Aptos" panose="020B0004020202020204" pitchFamily="34" charset="0"/>
                        </a:rPr>
                        <a:t>WBG</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RST</a:t>
                      </a:r>
                    </a:p>
                    <a:p>
                      <a:pPr algn="ctr" fontAlgn="ctr"/>
                      <a:r>
                        <a:rPr lang="en-GB" sz="1100" b="0" i="0" u="none" strike="noStrike">
                          <a:solidFill>
                            <a:srgbClr val="000000"/>
                          </a:solidFill>
                          <a:effectLst/>
                          <a:latin typeface="Aptos" panose="020B0004020202020204" pitchFamily="34" charset="0"/>
                        </a:rPr>
                        <a:t>IMF</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0000"/>
                          </a:solidFill>
                          <a:effectLst/>
                          <a:latin typeface="Aptos" panose="020B0004020202020204" pitchFamily="34" charset="0"/>
                        </a:rPr>
                        <a:t>WB (IBRD)</a:t>
                      </a:r>
                    </a:p>
                    <a:p>
                      <a:pPr algn="ctr" fontAlgn="ctr"/>
                      <a:r>
                        <a:rPr lang="en-US" sz="1100" b="0" i="0" u="none" strike="noStrike">
                          <a:solidFill>
                            <a:srgbClr val="000000"/>
                          </a:solidFill>
                          <a:effectLst/>
                          <a:latin typeface="Aptos" panose="020B0004020202020204" pitchFamily="34" charset="0"/>
                        </a:rPr>
                        <a:t>WBG</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AIIB</a:t>
                      </a:r>
                    </a:p>
                    <a:p>
                      <a:pPr algn="ctr" fontAlgn="ctr"/>
                      <a:r>
                        <a:rPr lang="en-GB" sz="1100" b="0" i="0" u="none" strike="noStrike">
                          <a:solidFill>
                            <a:srgbClr val="000000"/>
                          </a:solidFill>
                          <a:effectLst/>
                          <a:latin typeface="Aptos" panose="020B0004020202020204" pitchFamily="34" charset="0"/>
                        </a:rPr>
                        <a:t>AIIB</a:t>
                      </a:r>
                    </a:p>
                  </a:txBody>
                  <a:tcPr marL="0" marR="0" marT="0" marB="0" vert="vert"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latin typeface="Aptos" panose="020B0004020202020204" pitchFamily="34" charset="0"/>
                        </a:rPr>
                        <a:t>EIB</a:t>
                      </a:r>
                    </a:p>
                    <a:p>
                      <a:pPr algn="ctr" fontAlgn="ctr"/>
                      <a:r>
                        <a:rPr lang="en-GB" sz="1100" b="0" i="0" u="none" strike="noStrike">
                          <a:solidFill>
                            <a:srgbClr val="000000"/>
                          </a:solidFill>
                          <a:effectLst/>
                          <a:latin typeface="Aptos" panose="020B0004020202020204" pitchFamily="34" charset="0"/>
                        </a:rPr>
                        <a:t>EIB</a:t>
                      </a:r>
                    </a:p>
                  </a:txBody>
                  <a:tcPr marL="0" marR="0" marT="0" marB="0" vert="vert" anchor="ctr">
                    <a:lnL w="635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04846208"/>
                  </a:ext>
                </a:extLst>
              </a:tr>
              <a:tr h="98154">
                <a:tc rowSpan="2">
                  <a:txBody>
                    <a:bodyPr/>
                    <a:lstStyle/>
                    <a:p>
                      <a:pPr algn="ctr" fontAlgn="ctr"/>
                      <a:r>
                        <a:rPr lang="en-GB" sz="1200" b="1" i="0" u="none" strike="noStrike">
                          <a:solidFill>
                            <a:srgbClr val="FFFFFF"/>
                          </a:solidFill>
                          <a:effectLst/>
                          <a:latin typeface="Aptos" panose="020B0004020202020204" pitchFamily="34" charset="0"/>
                        </a:rPr>
                        <a:t>Criteria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2841"/>
                    </a:solidFill>
                  </a:tcPr>
                </a:tc>
                <a:tc rowSpan="2">
                  <a:txBody>
                    <a:bodyPr/>
                    <a:lstStyle/>
                    <a:p>
                      <a:pPr algn="ctr" fontAlgn="ctr"/>
                      <a:r>
                        <a:rPr lang="en-GB" sz="1200" b="1" i="0" u="none" strike="noStrike">
                          <a:solidFill>
                            <a:srgbClr val="FFFFFF"/>
                          </a:solidFill>
                          <a:effectLst/>
                          <a:latin typeface="Aptos" panose="020B0004020202020204" pitchFamily="34" charset="0"/>
                        </a:rPr>
                        <a:t>Key: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2841"/>
                    </a:solidFill>
                  </a:tcPr>
                </a:tc>
                <a:tc>
                  <a:txBody>
                    <a:bodyPr/>
                    <a:lstStyle/>
                    <a:p>
                      <a:pPr algn="ctr" fontAlgn="ctr"/>
                      <a:r>
                        <a:rPr lang="en-GB" sz="1200" b="1" i="0" u="none" strike="noStrike">
                          <a:solidFill>
                            <a:srgbClr val="FFFFFF"/>
                          </a:solidFill>
                          <a:effectLst/>
                          <a:latin typeface="Aptos" panose="020B0004020202020204" pitchFamily="34" charset="0"/>
                        </a:rPr>
                        <a:t>Requirement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10</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989"/>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9</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9F8"/>
                    </a:solidFill>
                  </a:tcPr>
                </a:tc>
                <a:tc rowSpan="2">
                  <a:txBody>
                    <a:bodyPr/>
                    <a:lstStyle/>
                    <a:p>
                      <a:pPr algn="ctr" fontAlgn="ctr"/>
                      <a:r>
                        <a:rPr lang="en-GB" sz="1200" b="0" i="0" u="none" strike="noStrike">
                          <a:solidFill>
                            <a:srgbClr val="000000"/>
                          </a:solidFill>
                          <a:effectLst/>
                          <a:latin typeface="Aptos" panose="020B0004020202020204" pitchFamily="34" charset="0"/>
                        </a:rPr>
                        <a:t>7</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AFE3"/>
                    </a:solidFill>
                  </a:tcPr>
                </a:tc>
                <a:tc rowSpan="2">
                  <a:txBody>
                    <a:bodyPr/>
                    <a:lstStyle/>
                    <a:p>
                      <a:pPr algn="ctr" fontAlgn="ctr"/>
                      <a:r>
                        <a:rPr lang="en-GB" sz="1200" b="0" i="0" u="none" strike="noStrike">
                          <a:solidFill>
                            <a:srgbClr val="000000"/>
                          </a:solidFill>
                          <a:effectLst/>
                          <a:latin typeface="Aptos" panose="020B0004020202020204" pitchFamily="34" charset="0"/>
                        </a:rPr>
                        <a:t>6</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3D9"/>
                    </a:solidFill>
                  </a:tcPr>
                </a:tc>
                <a:tc rowSpan="2">
                  <a:txBody>
                    <a:bodyPr/>
                    <a:lstStyle/>
                    <a:p>
                      <a:pPr algn="ctr" fontAlgn="ctr"/>
                      <a:r>
                        <a:rPr lang="en-GB" sz="1200" b="0" i="0" u="none" strike="noStrike">
                          <a:solidFill>
                            <a:srgbClr val="000000"/>
                          </a:solidFill>
                          <a:effectLst/>
                          <a:latin typeface="Aptos" panose="020B0004020202020204" pitchFamily="34" charset="0"/>
                        </a:rPr>
                        <a:t>7</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AFE3"/>
                    </a:solidFill>
                  </a:tcPr>
                </a:tc>
                <a:tc rowSpan="2">
                  <a:txBody>
                    <a:bodyPr/>
                    <a:lstStyle/>
                    <a:p>
                      <a:pPr algn="ctr" fontAlgn="ctr"/>
                      <a:r>
                        <a:rPr lang="en-GB" sz="1200" b="0" i="0" u="none" strike="noStrike">
                          <a:solidFill>
                            <a:srgbClr val="000000"/>
                          </a:solidFill>
                          <a:effectLst/>
                          <a:latin typeface="Aptos" panose="020B0004020202020204" pitchFamily="34" charset="0"/>
                        </a:rPr>
                        <a:t>6</a:t>
                      </a:r>
                    </a:p>
                  </a:txBody>
                  <a:tcPr marL="0" marR="0" marT="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3D9"/>
                    </a:solidFill>
                  </a:tcPr>
                </a:tc>
                <a:tc rowSpan="2">
                  <a:txBody>
                    <a:bodyPr/>
                    <a:lstStyle/>
                    <a:p>
                      <a:pPr algn="ctr" fontAlgn="ctr"/>
                      <a:r>
                        <a:rPr lang="en-GB" sz="1200" b="0" i="0" u="none" strike="noStrike">
                          <a:solidFill>
                            <a:srgbClr val="000000"/>
                          </a:solidFill>
                          <a:effectLst/>
                          <a:latin typeface="Aptos" panose="020B0004020202020204" pitchFamily="34" charset="0"/>
                        </a:rPr>
                        <a:t>7</a:t>
                      </a:r>
                    </a:p>
                  </a:txBody>
                  <a:tcPr marL="0" marR="0" marT="0" marB="0" anchor="ctr">
                    <a:lnL w="6350" cap="flat" cmpd="sng" algn="ctr">
                      <a:solidFill>
                        <a:srgbClr val="BFBFB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CAFE3"/>
                    </a:solidFill>
                  </a:tcPr>
                </a:tc>
                <a:extLst>
                  <a:ext uri="{0D108BD9-81ED-4DB2-BD59-A6C34878D82A}">
                    <a16:rowId xmlns:a16="http://schemas.microsoft.com/office/drawing/2014/main" val="2651937574"/>
                  </a:ext>
                </a:extLst>
              </a:tr>
              <a:tr h="98154">
                <a:tc vMerge="1">
                  <a:txBody>
                    <a:bodyPr/>
                    <a:lstStyle/>
                    <a:p>
                      <a:endParaRPr lang="en-GB"/>
                    </a:p>
                  </a:txBody>
                  <a:tcPr/>
                </a:tc>
                <a:tc vMerge="1">
                  <a:txBody>
                    <a:bodyPr/>
                    <a:lstStyle/>
                    <a:p>
                      <a:endParaRPr lang="en-GB"/>
                    </a:p>
                  </a:txBody>
                  <a:tcPr/>
                </a:tc>
                <a:tc>
                  <a:txBody>
                    <a:bodyPr/>
                    <a:lstStyle/>
                    <a:p>
                      <a:pPr algn="ctr" fontAlgn="ctr"/>
                      <a:r>
                        <a:rPr lang="en-GB" sz="1200" b="1" i="0" u="none" strike="noStrike">
                          <a:solidFill>
                            <a:srgbClr val="FFFFFF"/>
                          </a:solidFill>
                          <a:effectLst/>
                          <a:latin typeface="Aptos" panose="020B0004020202020204" pitchFamily="34" charset="0"/>
                        </a:rPr>
                        <a:t>Contributes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93D9"/>
                    </a:solidFill>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19168019"/>
                  </a:ext>
                </a:extLst>
              </a:tr>
              <a:tr h="86376">
                <a:tc gridSpan="3">
                  <a:txBody>
                    <a:bodyPr/>
                    <a:lstStyle/>
                    <a:p>
                      <a:pPr algn="l" fontAlgn="ctr"/>
                      <a:r>
                        <a:rPr lang="en-US" sz="1200" b="0" i="0" u="none" strike="noStrike">
                          <a:solidFill>
                            <a:srgbClr val="000000"/>
                          </a:solidFill>
                          <a:effectLst/>
                          <a:latin typeface="Aptos" panose="020B0004020202020204" pitchFamily="34" charset="0"/>
                        </a:rPr>
                        <a:t>Sustainable Debt and Risk Mitigation</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320934578"/>
                  </a:ext>
                </a:extLst>
              </a:tr>
              <a:tr h="94883">
                <a:tc gridSpan="3">
                  <a:txBody>
                    <a:bodyPr/>
                    <a:lstStyle/>
                    <a:p>
                      <a:pPr algn="l" fontAlgn="ctr"/>
                      <a:r>
                        <a:rPr lang="en-GB" sz="1200" b="0" i="0" u="none" strike="noStrike">
                          <a:solidFill>
                            <a:srgbClr val="000000"/>
                          </a:solidFill>
                          <a:effectLst/>
                          <a:latin typeface="Aptos" panose="020B0004020202020204" pitchFamily="34" charset="0"/>
                        </a:rPr>
                        <a:t>Successful In-Country Fund Engagement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extLst>
                  <a:ext uri="{0D108BD9-81ED-4DB2-BD59-A6C34878D82A}">
                    <a16:rowId xmlns:a16="http://schemas.microsoft.com/office/drawing/2014/main" val="1566650484"/>
                  </a:ext>
                </a:extLst>
              </a:tr>
              <a:tr h="94883">
                <a:tc gridSpan="3">
                  <a:txBody>
                    <a:bodyPr/>
                    <a:lstStyle/>
                    <a:p>
                      <a:pPr algn="l" fontAlgn="ctr"/>
                      <a:r>
                        <a:rPr lang="en-US" sz="1200" b="0" i="0" u="none" strike="noStrike">
                          <a:solidFill>
                            <a:srgbClr val="000000"/>
                          </a:solidFill>
                          <a:effectLst/>
                          <a:latin typeface="Aptos" panose="020B0004020202020204" pitchFamily="34" charset="0"/>
                        </a:rPr>
                        <a:t>Aligns with Long Term Planning and Science</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extLst>
                  <a:ext uri="{0D108BD9-81ED-4DB2-BD59-A6C34878D82A}">
                    <a16:rowId xmlns:a16="http://schemas.microsoft.com/office/drawing/2014/main" val="1489365460"/>
                  </a:ext>
                </a:extLst>
              </a:tr>
              <a:tr h="172752">
                <a:tc gridSpan="3">
                  <a:txBody>
                    <a:bodyPr/>
                    <a:lstStyle/>
                    <a:p>
                      <a:pPr algn="l" fontAlgn="ctr"/>
                      <a:r>
                        <a:rPr lang="en-US" sz="1200" b="0" i="0" u="none" strike="noStrike">
                          <a:solidFill>
                            <a:srgbClr val="000000"/>
                          </a:solidFill>
                          <a:effectLst/>
                          <a:latin typeface="Aptos" panose="020B0004020202020204" pitchFamily="34" charset="0"/>
                        </a:rPr>
                        <a:t>Policies Enable and Align with Climate Agreements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1212573385"/>
                  </a:ext>
                </a:extLst>
              </a:tr>
              <a:tr h="172752">
                <a:tc gridSpan="3">
                  <a:txBody>
                    <a:bodyPr/>
                    <a:lstStyle/>
                    <a:p>
                      <a:pPr algn="l" fontAlgn="ctr"/>
                      <a:r>
                        <a:rPr lang="en-US" sz="1200" b="0" i="0" u="none" strike="noStrike">
                          <a:solidFill>
                            <a:srgbClr val="000000"/>
                          </a:solidFill>
                          <a:effectLst/>
                          <a:latin typeface="Aptos" panose="020B0004020202020204" pitchFamily="34" charset="0"/>
                        </a:rPr>
                        <a:t>Existing or Development of Institutional Capacity</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extLst>
                  <a:ext uri="{0D108BD9-81ED-4DB2-BD59-A6C34878D82A}">
                    <a16:rowId xmlns:a16="http://schemas.microsoft.com/office/drawing/2014/main" val="1112798639"/>
                  </a:ext>
                </a:extLst>
              </a:tr>
              <a:tr h="94883">
                <a:tc gridSpan="3">
                  <a:txBody>
                    <a:bodyPr/>
                    <a:lstStyle/>
                    <a:p>
                      <a:pPr algn="l" fontAlgn="ctr"/>
                      <a:r>
                        <a:rPr lang="en-GB" sz="1200" b="0" i="0" u="none" strike="noStrike">
                          <a:solidFill>
                            <a:srgbClr val="000000"/>
                          </a:solidFill>
                          <a:effectLst/>
                          <a:latin typeface="Aptos" panose="020B0004020202020204" pitchFamily="34" charset="0"/>
                        </a:rPr>
                        <a:t>Climate Mitigation/Adaptation Potential</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4246362798"/>
                  </a:ext>
                </a:extLst>
              </a:tr>
              <a:tr h="94883">
                <a:tc gridSpan="3">
                  <a:txBody>
                    <a:bodyPr/>
                    <a:lstStyle/>
                    <a:p>
                      <a:pPr algn="l" fontAlgn="ctr"/>
                      <a:r>
                        <a:rPr lang="en-GB" sz="1200" b="0" i="0" u="none" strike="noStrike">
                          <a:solidFill>
                            <a:srgbClr val="000000"/>
                          </a:solidFill>
                          <a:effectLst/>
                          <a:latin typeface="Aptos" panose="020B0004020202020204" pitchFamily="34" charset="0"/>
                        </a:rPr>
                        <a:t>Project Scalability</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4D93D9"/>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extLst>
                  <a:ext uri="{0D108BD9-81ED-4DB2-BD59-A6C34878D82A}">
                    <a16:rowId xmlns:a16="http://schemas.microsoft.com/office/drawing/2014/main" val="2732120058"/>
                  </a:ext>
                </a:extLst>
              </a:tr>
              <a:tr h="94883">
                <a:tc gridSpan="3">
                  <a:txBody>
                    <a:bodyPr/>
                    <a:lstStyle/>
                    <a:p>
                      <a:pPr algn="l" fontAlgn="ctr"/>
                      <a:r>
                        <a:rPr lang="en-GB" sz="1200" b="0" i="0" u="none" strike="noStrike">
                          <a:solidFill>
                            <a:srgbClr val="000000"/>
                          </a:solidFill>
                          <a:effectLst/>
                          <a:latin typeface="Aptos" panose="020B0004020202020204" pitchFamily="34" charset="0"/>
                        </a:rPr>
                        <a:t>Potential For Transformative Change</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4D93D9"/>
                      </a:solidFill>
                      <a:prstDash val="solid"/>
                      <a:round/>
                      <a:headEnd type="none" w="med" len="med"/>
                      <a:tailEnd type="none" w="med" len="med"/>
                    </a:lnT>
                    <a:lnB w="6350" cap="flat" cmpd="sng" algn="ctr">
                      <a:solidFill>
                        <a:srgbClr val="4D93D9"/>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extLst>
                  <a:ext uri="{0D108BD9-81ED-4DB2-BD59-A6C34878D82A}">
                    <a16:rowId xmlns:a16="http://schemas.microsoft.com/office/drawing/2014/main" val="430621829"/>
                  </a:ext>
                </a:extLst>
              </a:tr>
              <a:tr h="172752">
                <a:tc gridSpan="3">
                  <a:txBody>
                    <a:bodyPr/>
                    <a:lstStyle/>
                    <a:p>
                      <a:pPr algn="l" fontAlgn="ctr"/>
                      <a:r>
                        <a:rPr lang="en-US" sz="1200" b="0" i="0" u="none" strike="noStrike">
                          <a:solidFill>
                            <a:srgbClr val="000000"/>
                          </a:solidFill>
                          <a:effectLst/>
                          <a:latin typeface="Aptos" panose="020B0004020202020204" pitchFamily="34" charset="0"/>
                        </a:rPr>
                        <a:t>Environmental, Social Impact and Feasibility Studies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4D93D9"/>
                      </a:solidFill>
                      <a:prstDash val="solid"/>
                      <a:round/>
                      <a:headEnd type="none" w="med" len="med"/>
                      <a:tailEnd type="none" w="med" len="med"/>
                    </a:lnT>
                    <a:lnB w="6350" cap="flat" cmpd="sng" algn="ctr">
                      <a:solidFill>
                        <a:srgbClr val="4D93D9"/>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1932746544"/>
                  </a:ext>
                </a:extLst>
              </a:tr>
              <a:tr h="172752">
                <a:tc gridSpan="3">
                  <a:txBody>
                    <a:bodyPr/>
                    <a:lstStyle/>
                    <a:p>
                      <a:pPr algn="l" fontAlgn="ctr"/>
                      <a:r>
                        <a:rPr lang="en-US" sz="1200" b="0" i="0" u="none" strike="noStrike">
                          <a:solidFill>
                            <a:srgbClr val="000000"/>
                          </a:solidFill>
                          <a:effectLst/>
                          <a:latin typeface="Aptos" panose="020B0004020202020204" pitchFamily="34" charset="0"/>
                        </a:rPr>
                        <a:t>Gender Equality and Social Inclusion and Transparency</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4D93D9"/>
                      </a:solidFill>
                      <a:prstDash val="solid"/>
                      <a:round/>
                      <a:headEnd type="none" w="med" len="med"/>
                      <a:tailEnd type="none" w="med" len="med"/>
                    </a:lnT>
                    <a:lnB w="6350" cap="flat" cmpd="sng" algn="ctr">
                      <a:solidFill>
                        <a:srgbClr val="4D93D9"/>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111007547"/>
                  </a:ext>
                </a:extLst>
              </a:tr>
              <a:tr h="172752">
                <a:tc gridSpan="3">
                  <a:txBody>
                    <a:bodyPr/>
                    <a:lstStyle/>
                    <a:p>
                      <a:pPr algn="l" fontAlgn="ctr"/>
                      <a:r>
                        <a:rPr lang="en-US" sz="1200" b="0" i="0" u="none" strike="noStrike">
                          <a:solidFill>
                            <a:srgbClr val="000000"/>
                          </a:solidFill>
                          <a:effectLst/>
                          <a:latin typeface="Aptos" panose="020B0004020202020204" pitchFamily="34" charset="0"/>
                        </a:rPr>
                        <a:t>Independent Cost Effective Project Management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4D93D9"/>
                      </a:solidFill>
                      <a:prstDash val="solid"/>
                      <a:round/>
                      <a:headEnd type="none" w="med" len="med"/>
                      <a:tailEnd type="none" w="med" len="med"/>
                    </a:lnT>
                    <a:lnB w="6350" cap="flat" cmpd="sng" algn="ctr">
                      <a:solidFill>
                        <a:srgbClr val="4D93D9"/>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575B"/>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6350" cap="flat" cmpd="sng" algn="ctr">
                      <a:solidFill>
                        <a:srgbClr val="A6C9EC"/>
                      </a:solidFill>
                      <a:prstDash val="solid"/>
                      <a:round/>
                      <a:headEnd type="none" w="med" len="med"/>
                      <a:tailEnd type="none" w="med" len="med"/>
                    </a:lnB>
                    <a:solidFill>
                      <a:srgbClr val="FF9999"/>
                    </a:solidFill>
                  </a:tcPr>
                </a:tc>
                <a:extLst>
                  <a:ext uri="{0D108BD9-81ED-4DB2-BD59-A6C34878D82A}">
                    <a16:rowId xmlns:a16="http://schemas.microsoft.com/office/drawing/2014/main" val="2103532778"/>
                  </a:ext>
                </a:extLst>
              </a:tr>
              <a:tr h="172752">
                <a:tc gridSpan="3">
                  <a:txBody>
                    <a:bodyPr/>
                    <a:lstStyle/>
                    <a:p>
                      <a:pPr algn="l" fontAlgn="ctr"/>
                      <a:r>
                        <a:rPr lang="en-GB" sz="1200" b="0" i="0" u="none" strike="noStrike">
                          <a:solidFill>
                            <a:srgbClr val="000000"/>
                          </a:solidFill>
                          <a:effectLst/>
                          <a:latin typeface="Aptos" panose="020B0004020202020204" pitchFamily="34" charset="0"/>
                        </a:rPr>
                        <a:t>Requires External Co-Financing / Private Sector Engagement</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4D93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C9EC"/>
                    </a:solidFill>
                  </a:tcPr>
                </a:tc>
                <a:tc hMerge="1">
                  <a:txBody>
                    <a:bodyPr/>
                    <a:lstStyle/>
                    <a:p>
                      <a:endParaRPr lang="en-GB"/>
                    </a:p>
                  </a:txBody>
                  <a:tcPr/>
                </a:tc>
                <a:tc hMerge="1">
                  <a:txBody>
                    <a:bodyPr/>
                    <a:lstStyle/>
                    <a:p>
                      <a:endParaRPr lang="en-GB"/>
                    </a:p>
                  </a:txBody>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3D9"/>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80D2"/>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6350" cap="flat" cmpd="sng" algn="ctr">
                      <a:solidFill>
                        <a:srgbClr val="A6C9EC"/>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E8E8"/>
                    </a:solidFill>
                  </a:tcPr>
                </a:tc>
                <a:tc>
                  <a:txBody>
                    <a:bodyPr/>
                    <a:lstStyle/>
                    <a:p>
                      <a:pPr algn="l" fontAlgn="b"/>
                      <a:r>
                        <a:rPr lang="en-GB" sz="1200" b="0" i="0" u="none" strike="noStrike">
                          <a:solidFill>
                            <a:srgbClr val="000000"/>
                          </a:solidFill>
                          <a:effectLst/>
                          <a:latin typeface="Aptos" panose="020B0004020202020204" pitchFamily="34" charset="0"/>
                        </a:rPr>
                        <a:t> </a:t>
                      </a:r>
                    </a:p>
                  </a:txBody>
                  <a:tcPr marL="0" marR="0" marT="0" marB="0" anchor="b">
                    <a:lnL w="6350" cap="flat" cmpd="sng" algn="ctr">
                      <a:solidFill>
                        <a:srgbClr val="A6C9EC"/>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A6C9E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93D9"/>
                    </a:solidFill>
                  </a:tcPr>
                </a:tc>
                <a:extLst>
                  <a:ext uri="{0D108BD9-81ED-4DB2-BD59-A6C34878D82A}">
                    <a16:rowId xmlns:a16="http://schemas.microsoft.com/office/drawing/2014/main" val="1989251703"/>
                  </a:ext>
                </a:extLst>
              </a:tr>
            </a:tbl>
          </a:graphicData>
        </a:graphic>
      </p:graphicFrame>
      <p:pic>
        <p:nvPicPr>
          <p:cNvPr id="2" name="ttsmaker-file-2025-2-14-17-38-16" descr="A blue speaker icon with waves&#10;&#10;AI-generated content may be incorrect.">
            <a:hlinkClick r:id="" action="ppaction://media"/>
            <a:extLst>
              <a:ext uri="{FF2B5EF4-FFF2-40B4-BE49-F238E27FC236}">
                <a16:creationId xmlns:a16="http://schemas.microsoft.com/office/drawing/2014/main" id="{5F04914F-7241-1916-46B4-92FE7882E3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5290" y="365125"/>
            <a:ext cx="734847" cy="721710"/>
          </a:xfrm>
          <a:prstGeom prst="rect">
            <a:avLst/>
          </a:prstGeom>
        </p:spPr>
      </p:pic>
    </p:spTree>
    <p:extLst>
      <p:ext uri="{BB962C8B-B14F-4D97-AF65-F5344CB8AC3E}">
        <p14:creationId xmlns:p14="http://schemas.microsoft.com/office/powerpoint/2010/main" val="69760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6807-2A0E-95F4-C757-69F8106A6A3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08C764C-0747-B8F6-590A-ED0C1C81A521}"/>
              </a:ext>
            </a:extLst>
          </p:cNvPr>
          <p:cNvSpPr>
            <a:spLocks noGrp="1"/>
          </p:cNvSpPr>
          <p:nvPr>
            <p:ph type="sldNum" idx="11"/>
          </p:nvPr>
        </p:nvSpPr>
        <p:spPr/>
        <p:txBody>
          <a:bodyPr/>
          <a:lstStyle/>
          <a:p>
            <a:fld id="{00000000-1234-1234-1234-123412341234}" type="slidenum">
              <a:rPr lang="sv-SE"/>
              <a:pPr/>
              <a:t>27</a:t>
            </a:fld>
            <a:endParaRPr lang="sv-SE"/>
          </a:p>
        </p:txBody>
      </p:sp>
      <p:sp>
        <p:nvSpPr>
          <p:cNvPr id="4" name="Title 3">
            <a:extLst>
              <a:ext uri="{FF2B5EF4-FFF2-40B4-BE49-F238E27FC236}">
                <a16:creationId xmlns:a16="http://schemas.microsoft.com/office/drawing/2014/main" id="{14051B4F-4B96-3B66-557E-FE7B91233513}"/>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Allocations of Climate Finance – Criteria</a:t>
            </a:r>
            <a:endParaRPr lang="en-GB"/>
          </a:p>
        </p:txBody>
      </p:sp>
      <p:sp>
        <p:nvSpPr>
          <p:cNvPr id="3" name="TextBox 2">
            <a:extLst>
              <a:ext uri="{FF2B5EF4-FFF2-40B4-BE49-F238E27FC236}">
                <a16:creationId xmlns:a16="http://schemas.microsoft.com/office/drawing/2014/main" id="{3B58AB9B-21C2-F6A7-89C9-2E9A1A5BAD0F}"/>
              </a:ext>
            </a:extLst>
          </p:cNvPr>
          <p:cNvSpPr txBox="1"/>
          <p:nvPr/>
        </p:nvSpPr>
        <p:spPr>
          <a:xfrm>
            <a:off x="644721" y="1183811"/>
            <a:ext cx="4997833" cy="5890908"/>
          </a:xfrm>
          <a:prstGeom prst="rect">
            <a:avLst/>
          </a:prstGeom>
          <a:noFill/>
        </p:spPr>
        <p:txBody>
          <a:bodyPr wrap="square" lIns="91440" tIns="45720" rIns="91440" bIns="45720" anchor="t">
            <a:spAutoFit/>
          </a:bodyPr>
          <a:lstStyle/>
          <a:p>
            <a:pPr>
              <a:lnSpc>
                <a:spcPct val="150000"/>
              </a:lnSpc>
              <a:spcAft>
                <a:spcPts val="800"/>
              </a:spcAft>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We can visualise the results of this analysis in order to create a hierarchy of ease-of-access relative to the volumes committed.</a:t>
            </a:r>
          </a:p>
          <a:p>
            <a:pPr marL="342900" indent="-342900">
              <a:lnSpc>
                <a:spcPct val="150000"/>
              </a:lnSpc>
              <a:spcAft>
                <a:spcPts val="800"/>
              </a:spcAft>
              <a:buFontTx/>
              <a:buChar char="-"/>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In this example we can see that the World Bank’s IDA carries large volumes of accessible concessional finance</a:t>
            </a:r>
          </a:p>
          <a:p>
            <a:pPr marL="342900" indent="-342900">
              <a:lnSpc>
                <a:spcPct val="150000"/>
              </a:lnSpc>
              <a:spcAft>
                <a:spcPts val="800"/>
              </a:spcAft>
              <a:buFontTx/>
              <a:buChar char="-"/>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Meanwhile the AfDB is marginally more concessional but carries more criteria to access. </a:t>
            </a:r>
          </a:p>
          <a:p>
            <a:pPr marL="342900" indent="-342900">
              <a:lnSpc>
                <a:spcPct val="150000"/>
              </a:lnSpc>
              <a:spcAft>
                <a:spcPts val="800"/>
              </a:spcAft>
              <a:buFontTx/>
              <a:buChar char="-"/>
            </a:pP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DAEFB73C-B313-37D0-FB3E-E4D85336E2BB}"/>
              </a:ext>
            </a:extLst>
          </p:cNvPr>
          <p:cNvPicPr>
            <a:picLocks noChangeAspect="1"/>
          </p:cNvPicPr>
          <p:nvPr/>
        </p:nvPicPr>
        <p:blipFill>
          <a:blip r:embed="rId5"/>
          <a:stretch>
            <a:fillRect/>
          </a:stretch>
        </p:blipFill>
        <p:spPr>
          <a:xfrm>
            <a:off x="5642554" y="1595154"/>
            <a:ext cx="6155746" cy="4475446"/>
          </a:xfrm>
          <a:prstGeom prst="rect">
            <a:avLst/>
          </a:prstGeom>
        </p:spPr>
      </p:pic>
      <p:pic>
        <p:nvPicPr>
          <p:cNvPr id="7" name="ttsmaker-file-2025-2-14-17-44-23" descr="A blue speaker icon with waves&#10;&#10;AI-generated content may be incorrect.">
            <a:hlinkClick r:id="" action="ppaction://media"/>
            <a:extLst>
              <a:ext uri="{FF2B5EF4-FFF2-40B4-BE49-F238E27FC236}">
                <a16:creationId xmlns:a16="http://schemas.microsoft.com/office/drawing/2014/main" id="{A3D7658E-868E-6FEC-AC5E-0685AE728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16146" y="5739497"/>
            <a:ext cx="643251" cy="643251"/>
          </a:xfrm>
          <a:prstGeom prst="rect">
            <a:avLst/>
          </a:prstGeom>
        </p:spPr>
      </p:pic>
    </p:spTree>
    <p:extLst>
      <p:ext uri="{BB962C8B-B14F-4D97-AF65-F5344CB8AC3E}">
        <p14:creationId xmlns:p14="http://schemas.microsoft.com/office/powerpoint/2010/main" val="10324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D996B-927E-6458-4638-E30D6BA6B19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98A5551-CC17-9D08-1A1C-FDD067A0ED22}"/>
              </a:ext>
            </a:extLst>
          </p:cNvPr>
          <p:cNvSpPr>
            <a:spLocks noGrp="1"/>
          </p:cNvSpPr>
          <p:nvPr>
            <p:ph type="sldNum" idx="11"/>
          </p:nvPr>
        </p:nvSpPr>
        <p:spPr/>
        <p:txBody>
          <a:bodyPr/>
          <a:lstStyle/>
          <a:p>
            <a:fld id="{00000000-1234-1234-1234-123412341234}" type="slidenum">
              <a:rPr lang="sv-SE"/>
              <a:pPr/>
              <a:t>28</a:t>
            </a:fld>
            <a:endParaRPr lang="sv-SE"/>
          </a:p>
        </p:txBody>
      </p:sp>
      <p:sp>
        <p:nvSpPr>
          <p:cNvPr id="4" name="Title 3">
            <a:extLst>
              <a:ext uri="{FF2B5EF4-FFF2-40B4-BE49-F238E27FC236}">
                <a16:creationId xmlns:a16="http://schemas.microsoft.com/office/drawing/2014/main" id="{B2121908-9E43-2194-F5CD-E40262C5673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Linking FinTrack to MinFin</a:t>
            </a:r>
            <a:endParaRPr lang="en-GB"/>
          </a:p>
        </p:txBody>
      </p:sp>
      <p:sp>
        <p:nvSpPr>
          <p:cNvPr id="3" name="TextBox 2">
            <a:extLst>
              <a:ext uri="{FF2B5EF4-FFF2-40B4-BE49-F238E27FC236}">
                <a16:creationId xmlns:a16="http://schemas.microsoft.com/office/drawing/2014/main" id="{65B7BF51-575E-711B-B851-6FB4AF24772E}"/>
              </a:ext>
            </a:extLst>
          </p:cNvPr>
          <p:cNvSpPr txBox="1"/>
          <p:nvPr/>
        </p:nvSpPr>
        <p:spPr>
          <a:xfrm>
            <a:off x="632602" y="1346371"/>
            <a:ext cx="10926795" cy="5634428"/>
          </a:xfrm>
          <a:prstGeom prst="rect">
            <a:avLst/>
          </a:prstGeom>
          <a:noFill/>
        </p:spPr>
        <p:txBody>
          <a:bodyPr wrap="square" lIns="91440" tIns="45720" rIns="91440" bIns="45720" anchor="t">
            <a:spAutoFit/>
          </a:bodyPr>
          <a:lstStyle/>
          <a:p>
            <a:pPr>
              <a:lnSpc>
                <a:spcPct val="150000"/>
              </a:lnSpc>
              <a:spcAft>
                <a:spcPts val="800"/>
              </a:spcAft>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Linking to MinFin:</a:t>
            </a:r>
          </a:p>
          <a:p>
            <a:pPr marL="342900" indent="-342900">
              <a:lnSpc>
                <a:spcPct val="150000"/>
              </a:lnSpc>
              <a:spcAft>
                <a:spcPts val="800"/>
              </a:spcAft>
              <a:buFont typeface="Arial" panose="020B0604020202020204" pitchFamily="34" charset="0"/>
              <a:buChar char="•"/>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FinTrack highlights annual volumes of concessional financing that may be available to meet financing gaps projected by MinFin</a:t>
            </a:r>
          </a:p>
          <a:p>
            <a:pPr marL="342900" indent="-342900">
              <a:lnSpc>
                <a:spcPct val="150000"/>
              </a:lnSpc>
              <a:spcAft>
                <a:spcPts val="800"/>
              </a:spcAft>
              <a:buFont typeface="Arial" panose="020B0604020202020204" pitchFamily="34" charset="0"/>
              <a:buChar char="•"/>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Additionally, the terms of finance and levels of concessionality can be used in MinFin to assess how the addition of these concessional sources of climate finance affect the overall affordability of projected scenarios.</a:t>
            </a:r>
          </a:p>
          <a:p>
            <a:pPr marL="342900" indent="-342900">
              <a:lnSpc>
                <a:spcPct val="150000"/>
              </a:lnSpc>
              <a:spcAft>
                <a:spcPts val="800"/>
              </a:spcAft>
              <a:buFont typeface="Arial" panose="020B0604020202020204" pitchFamily="34" charset="0"/>
              <a:buChar char="•"/>
            </a:pP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MinFin allows us to assess how the scaling up of these concessional sources of finance may change the national costs of capital and financing requirements to close incremental financing costs.</a:t>
            </a:r>
          </a:p>
          <a:p>
            <a:pPr marL="342900" indent="-342900">
              <a:lnSpc>
                <a:spcPct val="150000"/>
              </a:lnSpc>
              <a:spcAft>
                <a:spcPts val="800"/>
              </a:spcAft>
              <a:buFontTx/>
              <a:buChar char="-"/>
            </a:pP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ttsmaker-file-2025-2-14-17-44-23" descr="A blue speaker icon with waves&#10;&#10;AI-generated content may be incorrect.">
            <a:hlinkClick r:id="" action="ppaction://media"/>
            <a:extLst>
              <a:ext uri="{FF2B5EF4-FFF2-40B4-BE49-F238E27FC236}">
                <a16:creationId xmlns:a16="http://schemas.microsoft.com/office/drawing/2014/main" id="{0D3A11E2-2309-D49A-68D6-58A2372E3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6169" y="5591811"/>
            <a:ext cx="640896" cy="638967"/>
          </a:xfrm>
          <a:prstGeom prst="rect">
            <a:avLst/>
          </a:prstGeom>
        </p:spPr>
      </p:pic>
    </p:spTree>
    <p:extLst>
      <p:ext uri="{BB962C8B-B14F-4D97-AF65-F5344CB8AC3E}">
        <p14:creationId xmlns:p14="http://schemas.microsoft.com/office/powerpoint/2010/main" val="1993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579BBF45-7A58-95E7-EE65-2B6672B4E64C}"/>
              </a:ext>
            </a:extLst>
          </p:cNvPr>
          <p:cNvSpPr txBox="1"/>
          <p:nvPr/>
        </p:nvSpPr>
        <p:spPr>
          <a:xfrm>
            <a:off x="9060862" y="2921167"/>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a:solidFill>
                  <a:srgbClr val="C00000"/>
                </a:solidFill>
                <a:latin typeface="Open Sans"/>
                <a:ea typeface="Open Sans"/>
                <a:cs typeface="Open Sans"/>
              </a:rPr>
              <a:t>Learning </a:t>
            </a:r>
            <a:r>
              <a:rPr lang="en-US">
                <a:solidFill>
                  <a:srgbClr val="C00000"/>
                </a:solidFill>
                <a:latin typeface="Open Sans"/>
                <a:ea typeface="Open Sans"/>
                <a:cs typeface="Open Sans"/>
              </a:rPr>
              <a:t>Objectives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183811"/>
            <a:ext cx="10926795" cy="390081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how country use of funds may differ from estimated allocations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why it is important for countries to track their fund use in relation to potential allocations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what criteria define cost of capital from both fund and project perspectives</a:t>
            </a:r>
            <a:endParaRPr lang="en-GB" sz="2200" err="1">
              <a:latin typeface="Open Sans"/>
              <a:ea typeface="Open Sans"/>
              <a:cs typeface="Open Sans"/>
            </a:endParaRP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Learn what barriers to access may be faced by projects aiming to access concessional climate finance from climate and development funds</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459D827-3264-1365-AABC-9EDBD32DA492}"/>
              </a:ext>
            </a:extLst>
          </p:cNvPr>
          <p:cNvSpPr txBox="1"/>
          <p:nvPr/>
        </p:nvSpPr>
        <p:spPr>
          <a:xfrm>
            <a:off x="7289074" y="-2063931"/>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45975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EB26-225B-51FD-5411-2A8FBA6A1CC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B164796-8867-F328-7C97-CD9E11CA1F68}"/>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1A2153A-0370-DDC1-64DE-12B43A8E9974}"/>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0" kern="100">
                <a:solidFill>
                  <a:schemeClr val="bg1"/>
                </a:solidFill>
                <a:latin typeface="Open Sans ExtraBold"/>
                <a:ea typeface="Open Sans ExtraBold"/>
                <a:cs typeface="Open Sans ExtraBold"/>
              </a:rPr>
              <a:t>The need for Climate </a:t>
            </a:r>
            <a:br>
              <a:rPr lang="en-US" sz="4800" b="0" kern="100">
                <a:solidFill>
                  <a:schemeClr val="bg1"/>
                </a:solidFill>
                <a:latin typeface="Open Sans ExtraBold"/>
                <a:ea typeface="Open Sans ExtraBold"/>
                <a:cs typeface="Open Sans ExtraBold"/>
              </a:rPr>
            </a:br>
            <a:r>
              <a:rPr lang="en-US" sz="4800" b="0" kern="100">
                <a:solidFill>
                  <a:schemeClr val="bg1"/>
                </a:solidFill>
                <a:latin typeface="Open Sans ExtraBold"/>
                <a:ea typeface="Open Sans ExtraBold"/>
                <a:cs typeface="Open Sans ExtraBold"/>
              </a:rPr>
              <a:t>Fund Tracking</a:t>
            </a:r>
          </a:p>
        </p:txBody>
      </p:sp>
      <p:cxnSp>
        <p:nvCxnSpPr>
          <p:cNvPr id="8" name="Straight Connector 7">
            <a:extLst>
              <a:ext uri="{FF2B5EF4-FFF2-40B4-BE49-F238E27FC236}">
                <a16:creationId xmlns:a16="http://schemas.microsoft.com/office/drawing/2014/main" id="{64F4D52E-0AFD-4630-5BA1-7CA9D3129911}"/>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D529AD-723F-5EBB-3BCD-B6011C932821}"/>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15570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normAutofit/>
          </a:bodyP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The need for Climate Fund Tracking (</a:t>
            </a:r>
            <a:r>
              <a:rPr lang="en-US" sz="3200" err="1">
                <a:solidFill>
                  <a:srgbClr val="C00000"/>
                </a:solidFill>
                <a:latin typeface="Open Sans" panose="020B0606030504020204" pitchFamily="34" charset="0"/>
                <a:ea typeface="Open Sans" panose="020B0606030504020204" pitchFamily="34" charset="0"/>
                <a:cs typeface="Open Sans" panose="020B0606030504020204" pitchFamily="34" charset="0"/>
              </a:rPr>
              <a:t>FinTrack</a:t>
            </a:r>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644721" y="1183811"/>
            <a:ext cx="10926795" cy="4813882"/>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Whilst there has been significant growth in the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global commitments to climate finance,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uptake of these funds has consistently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fallen short of commitments and targets.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Many countries face significant investment</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needs in their energy transition strategies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Sustainably managing debt burdens is a key</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component of ensuring just energy transitions, and as such it is important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to prioritise access to funds carrying highly concessionality</a:t>
            </a:r>
          </a:p>
        </p:txBody>
      </p:sp>
      <p:graphicFrame>
        <p:nvGraphicFramePr>
          <p:cNvPr id="2" name="Chart 1">
            <a:extLst>
              <a:ext uri="{FF2B5EF4-FFF2-40B4-BE49-F238E27FC236}">
                <a16:creationId xmlns:a16="http://schemas.microsoft.com/office/drawing/2014/main" id="{CCC95E73-A472-C6A2-5857-840D1017C959}"/>
              </a:ext>
            </a:extLst>
          </p:cNvPr>
          <p:cNvGraphicFramePr>
            <a:graphicFrameLocks/>
          </p:cNvGraphicFramePr>
          <p:nvPr>
            <p:custDataLst>
              <p:tags r:id="rId1"/>
            </p:custDataLst>
            <p:extLst>
              <p:ext uri="{D42A27DB-BD31-4B8C-83A1-F6EECF244321}">
                <p14:modId xmlns:p14="http://schemas.microsoft.com/office/powerpoint/2010/main" val="2398053975"/>
              </p:ext>
            </p:extLst>
          </p:nvPr>
        </p:nvGraphicFramePr>
        <p:xfrm>
          <a:off x="7085797" y="1676518"/>
          <a:ext cx="4476722" cy="3436315"/>
        </p:xfrm>
        <a:graphic>
          <a:graphicData uri="http://schemas.openxmlformats.org/drawingml/2006/chart">
            <c:chart xmlns:c="http://schemas.openxmlformats.org/drawingml/2006/chart" xmlns:r="http://schemas.openxmlformats.org/officeDocument/2006/relationships" r:id="rId6"/>
          </a:graphicData>
        </a:graphic>
      </p:graphicFrame>
      <p:pic>
        <p:nvPicPr>
          <p:cNvPr id="3" name="ttsmaker-file-2025-2-14-17-22-42">
            <a:hlinkClick r:id="" action="ppaction://media"/>
            <a:extLst>
              <a:ext uri="{FF2B5EF4-FFF2-40B4-BE49-F238E27FC236}">
                <a16:creationId xmlns:a16="http://schemas.microsoft.com/office/drawing/2014/main" id="{C71326EE-8304-B074-856B-D90680D040D1}"/>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5500" y="5674189"/>
            <a:ext cx="619890" cy="619890"/>
          </a:xfrm>
          <a:prstGeom prst="rect">
            <a:avLst/>
          </a:prstGeom>
        </p:spPr>
      </p:pic>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F554-872D-070C-C5A4-CBF39BDA02E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5C62DE-E656-5BD7-1F6F-9BF367E88320}"/>
              </a:ext>
            </a:extLst>
          </p:cNvPr>
          <p:cNvSpPr txBox="1"/>
          <p:nvPr/>
        </p:nvSpPr>
        <p:spPr>
          <a:xfrm>
            <a:off x="644721" y="1183811"/>
            <a:ext cx="10926795" cy="4711290"/>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The additional available funds potentially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available to countries from concessional</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Climate and Development Funds may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help address issues around debt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sustainability</a:t>
            </a:r>
          </a:p>
          <a:p>
            <a:pPr marL="457200" indent="-457200">
              <a:lnSpc>
                <a:spcPct val="150000"/>
              </a:lnSpc>
              <a:spcAft>
                <a:spcPts val="800"/>
              </a:spcAft>
              <a:buFont typeface="Arial" panose="020B0604020202020204" pitchFamily="34" charset="0"/>
              <a:buChar char="•"/>
            </a:pPr>
            <a:r>
              <a:rPr lang="en-GB" sz="2200" b="1">
                <a:latin typeface="Open Sans" panose="020B0606030504020204" pitchFamily="34" charset="0"/>
                <a:ea typeface="Open Sans" panose="020B0606030504020204" pitchFamily="34" charset="0"/>
                <a:cs typeface="Open Sans" panose="020B0606030504020204" pitchFamily="34" charset="0"/>
              </a:rPr>
              <a:t>FinTrack</a:t>
            </a:r>
            <a:r>
              <a:rPr lang="en-GB" sz="2200">
                <a:latin typeface="Open Sans" panose="020B0606030504020204" pitchFamily="34" charset="0"/>
                <a:ea typeface="Open Sans" panose="020B0606030504020204" pitchFamily="34" charset="0"/>
                <a:cs typeface="Open Sans" panose="020B0606030504020204" pitchFamily="34" charset="0"/>
              </a:rPr>
              <a:t> aims to highlight historic fund use</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as well as potential fund allocations moving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forwards in order to highlight key sources of </a:t>
            </a:r>
            <a:br>
              <a:rPr lang="en-GB" sz="2200">
                <a:latin typeface="Open Sans" panose="020B0606030504020204" pitchFamily="34" charset="0"/>
                <a:ea typeface="Open Sans" panose="020B0606030504020204" pitchFamily="34" charset="0"/>
                <a:cs typeface="Open Sans" panose="020B0606030504020204" pitchFamily="34" charset="0"/>
              </a:rPr>
            </a:br>
            <a:r>
              <a:rPr lang="en-GB" sz="2200">
                <a:latin typeface="Open Sans" panose="020B0606030504020204" pitchFamily="34" charset="0"/>
                <a:ea typeface="Open Sans" panose="020B0606030504020204" pitchFamily="34" charset="0"/>
                <a:cs typeface="Open Sans" panose="020B0606030504020204" pitchFamily="34" charset="0"/>
              </a:rPr>
              <a:t>concessional finance</a:t>
            </a:r>
          </a:p>
        </p:txBody>
      </p:sp>
      <p:graphicFrame>
        <p:nvGraphicFramePr>
          <p:cNvPr id="3" name="Chart 2">
            <a:extLst>
              <a:ext uri="{FF2B5EF4-FFF2-40B4-BE49-F238E27FC236}">
                <a16:creationId xmlns:a16="http://schemas.microsoft.com/office/drawing/2014/main" id="{A6A4F595-53A8-2AC5-6463-6F5A6AE0CE5C}"/>
              </a:ext>
            </a:extLst>
          </p:cNvPr>
          <p:cNvGraphicFramePr>
            <a:graphicFrameLocks/>
          </p:cNvGraphicFramePr>
          <p:nvPr>
            <p:custDataLst>
              <p:tags r:id="rId1"/>
            </p:custDataLst>
            <p:extLst>
              <p:ext uri="{D42A27DB-BD31-4B8C-83A1-F6EECF244321}">
                <p14:modId xmlns:p14="http://schemas.microsoft.com/office/powerpoint/2010/main" val="513303057"/>
              </p:ext>
            </p:extLst>
          </p:nvPr>
        </p:nvGraphicFramePr>
        <p:xfrm>
          <a:off x="6781800" y="1072455"/>
          <a:ext cx="4789716" cy="4713090"/>
        </p:xfrm>
        <a:graphic>
          <a:graphicData uri="http://schemas.openxmlformats.org/drawingml/2006/chart">
            <c:chart xmlns:c="http://schemas.openxmlformats.org/drawingml/2006/chart" xmlns:r="http://schemas.openxmlformats.org/officeDocument/2006/relationships" r:id="rId7"/>
          </a:graphicData>
        </a:graphic>
      </p:graphicFrame>
      <p:sp>
        <p:nvSpPr>
          <p:cNvPr id="5" name="Slide Number Placeholder 1">
            <a:extLst>
              <a:ext uri="{FF2B5EF4-FFF2-40B4-BE49-F238E27FC236}">
                <a16:creationId xmlns:a16="http://schemas.microsoft.com/office/drawing/2014/main" id="{8AA1611E-FE38-FFB7-E4A6-0E44841B19B2}"/>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F8DB88D9-28B4-5505-D8A8-F1CB71A92303}"/>
              </a:ext>
            </a:extLst>
          </p:cNvPr>
          <p:cNvSpPr>
            <a:spLocks noGrp="1"/>
          </p:cNvSpPr>
          <p:nvPr>
            <p:ph type="title"/>
          </p:nvPr>
        </p:nvSpPr>
        <p:spPr/>
        <p:txBody>
          <a:bodyPr anchor="ctr">
            <a:normAutofit/>
          </a:bodyP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The need for Climate Fund Tracking (</a:t>
            </a:r>
            <a:r>
              <a:rPr lang="en-US" sz="3200" err="1">
                <a:solidFill>
                  <a:srgbClr val="C00000"/>
                </a:solidFill>
                <a:latin typeface="Open Sans" panose="020B0606030504020204" pitchFamily="34" charset="0"/>
                <a:ea typeface="Open Sans" panose="020B0606030504020204" pitchFamily="34" charset="0"/>
                <a:cs typeface="Open Sans" panose="020B0606030504020204" pitchFamily="34" charset="0"/>
              </a:rPr>
              <a:t>FinTrack</a:t>
            </a:r>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a:t>
            </a:r>
            <a:endParaRPr lang="en-GB"/>
          </a:p>
        </p:txBody>
      </p:sp>
      <p:graphicFrame>
        <p:nvGraphicFramePr>
          <p:cNvPr id="6" name="Chart 5">
            <a:extLst>
              <a:ext uri="{FF2B5EF4-FFF2-40B4-BE49-F238E27FC236}">
                <a16:creationId xmlns:a16="http://schemas.microsoft.com/office/drawing/2014/main" id="{920083D8-80D1-D8F8-E6E4-DDADDA335FBD}"/>
              </a:ext>
            </a:extLst>
          </p:cNvPr>
          <p:cNvGraphicFramePr>
            <a:graphicFrameLocks/>
          </p:cNvGraphicFramePr>
          <p:nvPr>
            <p:custDataLst>
              <p:tags r:id="rId2"/>
            </p:custDataLst>
            <p:extLst>
              <p:ext uri="{D42A27DB-BD31-4B8C-83A1-F6EECF244321}">
                <p14:modId xmlns:p14="http://schemas.microsoft.com/office/powerpoint/2010/main" val="1522097447"/>
              </p:ext>
            </p:extLst>
          </p:nvPr>
        </p:nvGraphicFramePr>
        <p:xfrm>
          <a:off x="6872516" y="1972310"/>
          <a:ext cx="4699000" cy="3340669"/>
        </p:xfrm>
        <a:graphic>
          <a:graphicData uri="http://schemas.openxmlformats.org/drawingml/2006/chart">
            <c:chart xmlns:c="http://schemas.openxmlformats.org/drawingml/2006/chart" xmlns:r="http://schemas.openxmlformats.org/officeDocument/2006/relationships" r:id="rId8"/>
          </a:graphicData>
        </a:graphic>
      </p:graphicFrame>
      <p:pic>
        <p:nvPicPr>
          <p:cNvPr id="2" name="ttsmaker-file-2025-2-14-17-23-3">
            <a:hlinkClick r:id="" action="ppaction://media"/>
            <a:extLst>
              <a:ext uri="{FF2B5EF4-FFF2-40B4-BE49-F238E27FC236}">
                <a16:creationId xmlns:a16="http://schemas.microsoft.com/office/drawing/2014/main" id="{00F760A3-32D6-196A-60FE-6B5E2133401B}"/>
              </a:ext>
            </a:extLst>
          </p:cNvPr>
          <p:cNvPicPr>
            <a:picLocks noChangeAspect="1"/>
          </p:cNvPicPr>
          <p:nvPr>
            <a:audioFile r:link="rId4"/>
            <p:extLst>
              <p:ext uri="{DAA4B4D4-6D71-4841-9C94-3DE7FCFB9230}">
                <p14:media xmlns:p14="http://schemas.microsoft.com/office/powerpoint/2010/main" r:embed="rId3"/>
              </p:ext>
            </p:extLst>
          </p:nvPr>
        </p:nvPicPr>
        <p:blipFill>
          <a:blip r:embed="rId9">
            <a:duotone>
              <a:prstClr val="black"/>
              <a:schemeClr val="accent5">
                <a:tint val="45000"/>
                <a:satMod val="400000"/>
              </a:schemeClr>
            </a:duotone>
          </a:blip>
          <a:stretch>
            <a:fillRect/>
          </a:stretch>
        </p:blipFill>
        <p:spPr>
          <a:xfrm>
            <a:off x="10985500" y="5647962"/>
            <a:ext cx="641110" cy="639181"/>
          </a:xfrm>
          <a:prstGeom prst="rect">
            <a:avLst/>
          </a:prstGeom>
        </p:spPr>
      </p:pic>
    </p:spTree>
    <p:extLst>
      <p:ext uri="{BB962C8B-B14F-4D97-AF65-F5344CB8AC3E}">
        <p14:creationId xmlns:p14="http://schemas.microsoft.com/office/powerpoint/2010/main" val="38475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F554-872D-070C-C5A4-CBF39BDA02E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5C62DE-E656-5BD7-1F6F-9BF367E88320}"/>
              </a:ext>
            </a:extLst>
          </p:cNvPr>
          <p:cNvSpPr txBox="1"/>
          <p:nvPr/>
        </p:nvSpPr>
        <p:spPr>
          <a:xfrm>
            <a:off x="644721" y="1183811"/>
            <a:ext cx="11153579" cy="4916474"/>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FinTrack aims to take inventory of many of the key climate and development funds committed to addressing issues around global climate change.</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Using allocation data and historic borrowing data it highlights the use and under-use of funds allocated to countries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FinTrack also presents information regarding the terms of finance and concessionality of each fund to each country</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Lastly FinTrack assesses barriers and criteria required to access these funds, by mapping the requirements specified by each fund onto 12 universal criteria used within FinTrack for clearer comparison of fund accessibility</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1">
            <a:extLst>
              <a:ext uri="{FF2B5EF4-FFF2-40B4-BE49-F238E27FC236}">
                <a16:creationId xmlns:a16="http://schemas.microsoft.com/office/drawing/2014/main" id="{8AA1611E-FE38-FFB7-E4A6-0E44841B19B2}"/>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F8DB88D9-28B4-5505-D8A8-F1CB71A92303}"/>
              </a:ext>
            </a:extLst>
          </p:cNvPr>
          <p:cNvSpPr>
            <a:spLocks noGrp="1"/>
          </p:cNvSpPr>
          <p:nvPr>
            <p:ph type="title"/>
          </p:nvPr>
        </p:nvSpPr>
        <p:spPr/>
        <p:txBody>
          <a:bodyPr anchor="ctr">
            <a:normAutofit/>
          </a:bodyPr>
          <a:lstStyle/>
          <a:p>
            <a:r>
              <a:rPr lang="en-US" sz="3200">
                <a:solidFill>
                  <a:srgbClr val="C00000"/>
                </a:solidFill>
                <a:latin typeface="Open Sans"/>
                <a:ea typeface="Open Sans"/>
                <a:cs typeface="Open Sans"/>
              </a:rPr>
              <a:t>What is </a:t>
            </a:r>
            <a:r>
              <a:rPr lang="en-US" sz="3200" err="1">
                <a:solidFill>
                  <a:srgbClr val="C00000"/>
                </a:solidFill>
                <a:latin typeface="Open Sans"/>
                <a:ea typeface="Open Sans"/>
                <a:cs typeface="Open Sans"/>
              </a:rPr>
              <a:t>FinTrack</a:t>
            </a:r>
            <a:r>
              <a:rPr lang="en-US" sz="3200">
                <a:solidFill>
                  <a:srgbClr val="C00000"/>
                </a:solidFill>
                <a:latin typeface="Open Sans"/>
                <a:ea typeface="Open Sans"/>
                <a:cs typeface="Open Sans"/>
              </a:rPr>
              <a:t>?</a:t>
            </a:r>
            <a:endParaRPr lang="en-GB">
              <a:ea typeface="Open Sans"/>
            </a:endParaRPr>
          </a:p>
        </p:txBody>
      </p:sp>
      <p:pic>
        <p:nvPicPr>
          <p:cNvPr id="2" name="ttsmaker-file-2025-2-14-17-23-31">
            <a:hlinkClick r:id="" action="ppaction://media"/>
            <a:extLst>
              <a:ext uri="{FF2B5EF4-FFF2-40B4-BE49-F238E27FC236}">
                <a16:creationId xmlns:a16="http://schemas.microsoft.com/office/drawing/2014/main" id="{9776E666-ED9A-BF61-1513-A6AD0D48007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2465"/>
            <a:ext cx="641110" cy="639181"/>
          </a:xfrm>
          <a:prstGeom prst="rect">
            <a:avLst/>
          </a:prstGeom>
        </p:spPr>
      </p:pic>
    </p:spTree>
    <p:extLst>
      <p:ext uri="{BB962C8B-B14F-4D97-AF65-F5344CB8AC3E}">
        <p14:creationId xmlns:p14="http://schemas.microsoft.com/office/powerpoint/2010/main" val="627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0" kern="100">
                <a:solidFill>
                  <a:schemeClr val="bg1"/>
                </a:solidFill>
                <a:latin typeface="Open Sans ExtraBold"/>
                <a:ea typeface="Open Sans ExtraBold"/>
                <a:cs typeface="Open Sans ExtraBold"/>
              </a:rPr>
              <a:t>Fund and Project Characteristics </a:t>
            </a:r>
            <a:endParaRPr lang="en-US">
              <a:solidFill>
                <a:schemeClr val="bg1"/>
              </a:solidFill>
            </a:endParaRP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D56B7-BE8A-F095-AEF7-A7FF3531CDD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E3BDB674-F1C2-7C65-B41E-F1A3DD5998FB}"/>
              </a:ext>
            </a:extLst>
          </p:cNvPr>
          <p:cNvSpPr>
            <a:spLocks noGrp="1"/>
          </p:cNvSpPr>
          <p:nvPr>
            <p:ph type="sldNum" idx="11"/>
          </p:nvPr>
        </p:nvSpPr>
        <p:spPr/>
        <p:txBody>
          <a:bodyPr/>
          <a:lstStyle/>
          <a:p>
            <a:fld id="{00000000-1234-1234-1234-123412341234}" type="slidenum">
              <a:rPr lang="sv-SE"/>
              <a:pPr/>
              <a:t>9</a:t>
            </a:fld>
            <a:endParaRPr lang="sv-SE"/>
          </a:p>
        </p:txBody>
      </p:sp>
      <p:sp>
        <p:nvSpPr>
          <p:cNvPr id="4" name="Title 3">
            <a:extLst>
              <a:ext uri="{FF2B5EF4-FFF2-40B4-BE49-F238E27FC236}">
                <a16:creationId xmlns:a16="http://schemas.microsoft.com/office/drawing/2014/main" id="{88D344BE-A5B7-C53A-254A-AF62AE42464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Project Characteristics</a:t>
            </a:r>
            <a:endParaRPr lang="en-GB"/>
          </a:p>
        </p:txBody>
      </p:sp>
      <p:sp>
        <p:nvSpPr>
          <p:cNvPr id="7" name="TextBox 6">
            <a:extLst>
              <a:ext uri="{FF2B5EF4-FFF2-40B4-BE49-F238E27FC236}">
                <a16:creationId xmlns:a16="http://schemas.microsoft.com/office/drawing/2014/main" id="{2534D993-40A5-C71B-91C1-44D6B3164ADE}"/>
              </a:ext>
            </a:extLst>
          </p:cNvPr>
          <p:cNvSpPr txBox="1"/>
          <p:nvPr/>
        </p:nvSpPr>
        <p:spPr>
          <a:xfrm>
            <a:off x="644721" y="1152279"/>
            <a:ext cx="10926795" cy="4105996"/>
          </a:xfrm>
          <a:prstGeom prst="rect">
            <a:avLst/>
          </a:prstGeom>
          <a:solidFill>
            <a:schemeClr val="bg1"/>
          </a:solidFill>
        </p:spPr>
        <p:txBody>
          <a:bodyPr wrap="square" lIns="91440" tIns="45720" rIns="91440" bIns="45720" anchor="t">
            <a:spAutoFit/>
          </a:bodyPr>
          <a:lstStyle/>
          <a:p>
            <a:pPr>
              <a:lnSpc>
                <a:spcPct val="150000"/>
              </a:lnSpc>
              <a:spcAft>
                <a:spcPts val="800"/>
              </a:spcAft>
            </a:pPr>
            <a:r>
              <a:rPr lang="en-GB" sz="2200">
                <a:latin typeface="Open Sans"/>
                <a:ea typeface="Open Sans"/>
                <a:cs typeface="Open Sans"/>
              </a:rPr>
              <a:t>To help categorise and match projects to funds that they will be eligible to access, several </a:t>
            </a:r>
            <a:r>
              <a:rPr lang="en-GB" sz="2200" b="1">
                <a:latin typeface="Open Sans"/>
                <a:ea typeface="Open Sans"/>
                <a:cs typeface="Open Sans"/>
              </a:rPr>
              <a:t>Project </a:t>
            </a:r>
            <a:r>
              <a:rPr lang="en-GB" sz="2200">
                <a:latin typeface="Open Sans"/>
                <a:ea typeface="Open Sans"/>
                <a:cs typeface="Open Sans"/>
              </a:rPr>
              <a:t>characteristics are assessed. These include:</a:t>
            </a: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Project Stage:</a:t>
            </a:r>
          </a:p>
          <a:p>
            <a:pPr marL="457200" lvl="1"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Project Target: </a:t>
            </a:r>
          </a:p>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b="1">
                <a:solidFill>
                  <a:srgbClr val="C00000"/>
                </a:solidFill>
                <a:latin typeface="Open Sans" panose="020B0606030504020204" pitchFamily="34" charset="0"/>
                <a:ea typeface="Open Sans" panose="020B0606030504020204" pitchFamily="34" charset="0"/>
                <a:cs typeface="Open Sans" panose="020B0606030504020204" pitchFamily="34" charset="0"/>
              </a:rPr>
              <a:t>Project Sector:</a:t>
            </a:r>
          </a:p>
        </p:txBody>
      </p:sp>
      <p:sp>
        <p:nvSpPr>
          <p:cNvPr id="2" name="TextBox 1">
            <a:extLst>
              <a:ext uri="{FF2B5EF4-FFF2-40B4-BE49-F238E27FC236}">
                <a16:creationId xmlns:a16="http://schemas.microsoft.com/office/drawing/2014/main" id="{E452A2E8-B4B6-8DA8-CA7C-8E1E9A70C3C3}"/>
              </a:ext>
            </a:extLst>
          </p:cNvPr>
          <p:cNvSpPr txBox="1"/>
          <p:nvPr/>
        </p:nvSpPr>
        <p:spPr>
          <a:xfrm>
            <a:off x="1689100" y="2902630"/>
            <a:ext cx="9423400" cy="70788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b="1">
                <a:latin typeface="Open Sans"/>
                <a:ea typeface="Open Sans"/>
                <a:cs typeface="Open Sans"/>
              </a:rPr>
              <a:t>Prefeasibility and Project Preparation </a:t>
            </a:r>
            <a:r>
              <a:rPr lang="en-GB" sz="2000">
                <a:latin typeface="Open Sans"/>
                <a:ea typeface="Open Sans"/>
                <a:cs typeface="Open Sans"/>
              </a:rPr>
              <a:t>– </a:t>
            </a:r>
            <a:r>
              <a:rPr lang="en-US" sz="2000">
                <a:latin typeface="Open Sans"/>
                <a:ea typeface="Open Sans"/>
                <a:cs typeface="Open Sans"/>
              </a:rPr>
              <a:t>Early-stage project development.</a:t>
            </a:r>
            <a:r>
              <a:rPr lang="en-GB" sz="2000">
                <a:latin typeface="Open Sans"/>
                <a:ea typeface="Open Sans"/>
                <a:cs typeface="Open Sans"/>
              </a:rPr>
              <a:t> </a:t>
            </a:r>
          </a:p>
          <a:p>
            <a:pPr marL="285750" indent="-285750">
              <a:buFont typeface="Arial" panose="020B0604020202020204" pitchFamily="34" charset="0"/>
              <a:buChar char="•"/>
            </a:pPr>
            <a:r>
              <a:rPr lang="en-GB" sz="2000" b="1">
                <a:latin typeface="Open Sans"/>
                <a:ea typeface="Open Sans"/>
                <a:cs typeface="Open Sans"/>
              </a:rPr>
              <a:t>Investment </a:t>
            </a:r>
            <a:r>
              <a:rPr lang="en-GB" sz="2000">
                <a:latin typeface="Open Sans"/>
                <a:ea typeface="Open Sans"/>
                <a:cs typeface="Open Sans"/>
              </a:rPr>
              <a:t>– Scaling and implementing projects</a:t>
            </a:r>
          </a:p>
        </p:txBody>
      </p:sp>
      <p:sp>
        <p:nvSpPr>
          <p:cNvPr id="3" name="TextBox 2">
            <a:extLst>
              <a:ext uri="{FF2B5EF4-FFF2-40B4-BE49-F238E27FC236}">
                <a16:creationId xmlns:a16="http://schemas.microsoft.com/office/drawing/2014/main" id="{805BA701-FC88-D62E-B42F-D8BB538A96D0}"/>
              </a:ext>
            </a:extLst>
          </p:cNvPr>
          <p:cNvSpPr txBox="1"/>
          <p:nvPr/>
        </p:nvSpPr>
        <p:spPr>
          <a:xfrm>
            <a:off x="1689100" y="5287318"/>
            <a:ext cx="7759700" cy="1323439"/>
          </a:xfrm>
          <a:prstGeom prst="rect">
            <a:avLst/>
          </a:prstGeom>
          <a:noFill/>
        </p:spPr>
        <p:txBody>
          <a:bodyPr wrap="square" rtlCol="0">
            <a:spAutoFit/>
          </a:bodyPr>
          <a:lstStyle/>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Energy</a:t>
            </a:r>
            <a:r>
              <a:rPr lang="en-GB" sz="2000">
                <a:latin typeface="Open Sans" panose="020B0606030504020204" pitchFamily="34" charset="0"/>
                <a:ea typeface="Open Sans" panose="020B0606030504020204" pitchFamily="34" charset="0"/>
                <a:cs typeface="Open Sans" panose="020B0606030504020204" pitchFamily="34" charset="0"/>
              </a:rPr>
              <a:t> – Energy sector infrastructural development</a:t>
            </a: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Transport</a:t>
            </a:r>
            <a:r>
              <a:rPr lang="en-GB" sz="2000">
                <a:latin typeface="Open Sans" panose="020B0606030504020204" pitchFamily="34" charset="0"/>
                <a:ea typeface="Open Sans" panose="020B0606030504020204" pitchFamily="34" charset="0"/>
                <a:cs typeface="Open Sans" panose="020B0606030504020204" pitchFamily="34" charset="0"/>
              </a:rPr>
              <a:t> – Transport sector development and transition</a:t>
            </a: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Agriculture</a:t>
            </a:r>
            <a:r>
              <a:rPr lang="en-GB" sz="2000">
                <a:latin typeface="Open Sans" panose="020B0606030504020204" pitchFamily="34" charset="0"/>
                <a:ea typeface="Open Sans" panose="020B0606030504020204" pitchFamily="34" charset="0"/>
                <a:cs typeface="Open Sans" panose="020B0606030504020204" pitchFamily="34" charset="0"/>
              </a:rPr>
              <a:t> – sustainable agricultural practices</a:t>
            </a:r>
          </a:p>
          <a:p>
            <a:pPr marL="285750" indent="-28575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Etc.</a:t>
            </a:r>
            <a:endParaRPr lang="en-GB" sz="2000"/>
          </a:p>
        </p:txBody>
      </p:sp>
      <p:sp>
        <p:nvSpPr>
          <p:cNvPr id="6" name="TextBox 5">
            <a:extLst>
              <a:ext uri="{FF2B5EF4-FFF2-40B4-BE49-F238E27FC236}">
                <a16:creationId xmlns:a16="http://schemas.microsoft.com/office/drawing/2014/main" id="{02A1DE3B-428F-CC1C-34D8-A476918C092C}"/>
              </a:ext>
            </a:extLst>
          </p:cNvPr>
          <p:cNvSpPr txBox="1"/>
          <p:nvPr/>
        </p:nvSpPr>
        <p:spPr>
          <a:xfrm>
            <a:off x="1689100" y="4094974"/>
            <a:ext cx="7759700" cy="707886"/>
          </a:xfrm>
          <a:prstGeom prst="rect">
            <a:avLst/>
          </a:prstGeom>
          <a:noFill/>
        </p:spPr>
        <p:txBody>
          <a:bodyPr wrap="square" rtlCol="0">
            <a:spAutoFit/>
          </a:bodyPr>
          <a:lstStyle/>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Mitigation</a:t>
            </a:r>
            <a:r>
              <a:rPr lang="en-GB" sz="2000">
                <a:latin typeface="Open Sans" panose="020B0606030504020204" pitchFamily="34" charset="0"/>
                <a:ea typeface="Open Sans" panose="020B0606030504020204" pitchFamily="34" charset="0"/>
                <a:cs typeface="Open Sans" panose="020B0606030504020204" pitchFamily="34" charset="0"/>
              </a:rPr>
              <a:t> – </a:t>
            </a:r>
            <a:r>
              <a:rPr lang="en-US" sz="2000">
                <a:latin typeface="Open Sans" panose="020B0606030504020204" pitchFamily="34" charset="0"/>
                <a:ea typeface="Open Sans" panose="020B0606030504020204" pitchFamily="34" charset="0"/>
                <a:cs typeface="Open Sans" panose="020B0606030504020204" pitchFamily="34" charset="0"/>
              </a:rPr>
              <a:t>projects that reduce greenhouse gas emissions</a:t>
            </a:r>
            <a:endParaRPr lang="en-GB" sz="2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b="1">
                <a:latin typeface="Open Sans" panose="020B0606030504020204" pitchFamily="34" charset="0"/>
                <a:ea typeface="Open Sans" panose="020B0606030504020204" pitchFamily="34" charset="0"/>
                <a:cs typeface="Open Sans" panose="020B0606030504020204" pitchFamily="34" charset="0"/>
              </a:rPr>
              <a:t>Adaptation</a:t>
            </a:r>
            <a:r>
              <a:rPr lang="en-GB" sz="2000">
                <a:latin typeface="Open Sans" panose="020B0606030504020204" pitchFamily="34" charset="0"/>
                <a:ea typeface="Open Sans" panose="020B0606030504020204" pitchFamily="34" charset="0"/>
                <a:cs typeface="Open Sans" panose="020B0606030504020204" pitchFamily="34" charset="0"/>
              </a:rPr>
              <a:t> – </a:t>
            </a:r>
            <a:r>
              <a:rPr lang="en-US" sz="2000">
                <a:latin typeface="Open Sans" panose="020B0606030504020204" pitchFamily="34" charset="0"/>
                <a:ea typeface="Open Sans" panose="020B0606030504020204" pitchFamily="34" charset="0"/>
                <a:cs typeface="Open Sans" panose="020B0606030504020204" pitchFamily="34" charset="0"/>
              </a:rPr>
              <a:t>projects that build resilience to climate impacts</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pic>
        <p:nvPicPr>
          <p:cNvPr id="8" name="ttsmaker-file-2025-2-14-17-24-7">
            <a:hlinkClick r:id="" action="ppaction://media"/>
            <a:extLst>
              <a:ext uri="{FF2B5EF4-FFF2-40B4-BE49-F238E27FC236}">
                <a16:creationId xmlns:a16="http://schemas.microsoft.com/office/drawing/2014/main" id="{11D6D217-B18E-8FD5-17DC-16897E86BD9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43842"/>
            <a:ext cx="641110" cy="639181"/>
          </a:xfrm>
          <a:prstGeom prst="rect">
            <a:avLst/>
          </a:prstGeom>
        </p:spPr>
      </p:pic>
    </p:spTree>
    <p:extLst>
      <p:ext uri="{BB962C8B-B14F-4D97-AF65-F5344CB8AC3E}">
        <p14:creationId xmlns:p14="http://schemas.microsoft.com/office/powerpoint/2010/main" val="29035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47AAEC2_1F29_4ADE_8BE0_F03B005CA00B&quot;,&quot;SourceFullName&quot;:&quot;C:\\Users\\willa\\Downloads\\Book1.xlsx&quot;,&quot;LastUpdate&quot;:&quot;2025-01-16 11:22 AM&quot;,&quot;UpdatedBy&quot;:&quot;willa&quot;,&quot;IsLinked&quot;:false,&quot;IsBrokenLink&quot;:false,&quot;Type&quot;:1,&quot;ShapeId&quot;:0,&quot;WorksheetName&quot;:null}"/>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0F5679E1_EE11_41A2_AB80_93E94E01BF8B&quot;,&quot;SourceFullName&quot;:&quot;C:\\Users\\willa\\Downloads\\Book1.xlsx&quot;,&quot;LastUpdate&quot;:&quot;2025-01-16 12:00 PM&quot;,&quot;UpdatedBy&quot;:&quot;willa&quot;,&quot;IsLinked&quot;:false,&quot;IsBrokenLink&quot;:false,&quot;Type&quot;:1,&quot;ShapeId&quot;:0,&quot;WorksheetName&quot;:null}"/>
</p:tagLst>
</file>

<file path=ppt/tags/tag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FBF8582_5A81_436F_964E_8E849A8DFEEC&quot;,&quot;SourceFullName&quot;:&quot;C:\\Users\\willa\\Downloads\\Book1.xlsx&quot;,&quot;LastUpdate&quot;:&quot;2025-01-16 12:00 PM&quot;,&quot;UpdatedBy&quot;:&quot;willa&quot;,&quot;IsLinked&quot;:false,&quot;IsBrokenLink&quot;:false,&quot;Type&quot;:1,&quot;ShapeId&quot;:0,&quot;WorksheetName&quot;:null}"/>
</p:tagLst>
</file>

<file path=ppt/tags/tag4.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B7D17AE_71D7_4882_88C7_D8398A34F59F&quot;,&quot;SourceFullName&quot;:&quot;C:\\Users\\willa\\Downloads\\Book1.xlsx&quot;,&quot;LastUpdate&quot;:&quot;2025-01-20 12:05 PM&quot;,&quot;UpdatedBy&quot;:&quot;willa&quot;,&quot;IsLinked&quot;:false,&quot;IsBrokenLink&quot;:false,&quot;Type&quot;:1,&quot;ShapeId&quot;:0,&quot;WorksheetName&quot;:null}"/>
</p:tagLst>
</file>

<file path=ppt/tags/tag5.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9FB25E2C_3BB3_41E3_A7A4_C92B694EF6A5&quot;,&quot;SourceFullName&quot;:&quot;https://d.docs.live.net/FC84FAD798228B8F/1. CCG Work/Data-to-Deal/Terms LookUp (version 22) .xlsb&quot;,&quot;LastUpdate&quot;:&quot;2025-02-03 10:27 AM&quot;,&quot;UpdatedBy&quot;:&quot;willa&quot;,&quot;IsLinked&quot;:false,&quot;IsBrokenLink&quot;:false,&quot;Type&quot;:1,&quot;ShapeId&quot;:0,&quot;WorksheetName&quot;:null}"/>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5895</Words>
  <Application>Microsoft Office PowerPoint</Application>
  <PresentationFormat>Widescreen</PresentationFormat>
  <Paragraphs>605</Paragraphs>
  <Slides>29</Slides>
  <Notes>23</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Aptos</vt:lpstr>
      <vt:lpstr>Aptos Black</vt:lpstr>
      <vt:lpstr>Aptos Display</vt:lpstr>
      <vt:lpstr>Arial</vt:lpstr>
      <vt:lpstr>Arial Black</vt:lpstr>
      <vt:lpstr>Arial,Sans-Serif</vt:lpstr>
      <vt:lpstr>Calibri</vt:lpstr>
      <vt:lpstr>Helvetica Neue</vt:lpstr>
      <vt:lpstr>Open Sans</vt:lpstr>
      <vt:lpstr>Open Sans ExtraBold</vt:lpstr>
      <vt:lpstr>Office Theme</vt:lpstr>
      <vt:lpstr>Office Theme</vt:lpstr>
      <vt:lpstr>PowerPoint Presentation</vt:lpstr>
      <vt:lpstr>PowerPoint Presentation</vt:lpstr>
      <vt:lpstr>Learning Objectives</vt:lpstr>
      <vt:lpstr>PowerPoint Presentation</vt:lpstr>
      <vt:lpstr>The need for Climate Fund Tracking (FinTrack)</vt:lpstr>
      <vt:lpstr>The need for Climate Fund Tracking (FinTrack)</vt:lpstr>
      <vt:lpstr>What is FinTrack?</vt:lpstr>
      <vt:lpstr>PowerPoint Presentation</vt:lpstr>
      <vt:lpstr>Project Characteristics</vt:lpstr>
      <vt:lpstr>Fund Characteristics</vt:lpstr>
      <vt:lpstr>Funding Project Stage</vt:lpstr>
      <vt:lpstr>PowerPoint Presentation</vt:lpstr>
      <vt:lpstr>Determinants of Project’s Cost of Capital</vt:lpstr>
      <vt:lpstr>Determinants of Project’s Cost of Capital</vt:lpstr>
      <vt:lpstr>Determinants of Project’s Cost of Capital</vt:lpstr>
      <vt:lpstr>Determinants of Project’s Cost of Capital</vt:lpstr>
      <vt:lpstr>PowerPoint Presentation</vt:lpstr>
      <vt:lpstr>Allocations of Climate Finance – Climate Funds</vt:lpstr>
      <vt:lpstr>Allocations of Climate Finance – Development Funds</vt:lpstr>
      <vt:lpstr>Allocations of Climate Finance – Development Funds</vt:lpstr>
      <vt:lpstr>Allocations of Climate Finance – Criteria</vt:lpstr>
      <vt:lpstr>Allocations of Climate Finance – Criteria</vt:lpstr>
      <vt:lpstr>Allocations of Climate Finance – Criteria</vt:lpstr>
      <vt:lpstr>Allocations of Climate Finance – Criteria</vt:lpstr>
      <vt:lpstr>Allocations of Climate Finance – Criteria</vt:lpstr>
      <vt:lpstr>Allocations of Climate Finance – Criteria</vt:lpstr>
      <vt:lpstr>Allocations of Climate Finance – Criteria</vt:lpstr>
      <vt:lpstr>Linking FinTrack to MinFin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22</cp:revision>
  <dcterms:created xsi:type="dcterms:W3CDTF">2019-06-09T10:25:43Z</dcterms:created>
  <dcterms:modified xsi:type="dcterms:W3CDTF">2025-03-31T15:02:16Z</dcterms:modified>
</cp:coreProperties>
</file>