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0" r:id="rId1"/>
  </p:sldMasterIdLst>
  <p:notesMasterIdLst>
    <p:notesMasterId r:id="rId13"/>
  </p:notesMasterIdLst>
  <p:sldIdLst>
    <p:sldId id="315" r:id="rId2"/>
    <p:sldId id="332" r:id="rId3"/>
    <p:sldId id="333" r:id="rId4"/>
    <p:sldId id="334" r:id="rId5"/>
    <p:sldId id="335" r:id="rId6"/>
    <p:sldId id="336" r:id="rId7"/>
    <p:sldId id="337" r:id="rId8"/>
    <p:sldId id="338" r:id="rId9"/>
    <p:sldId id="341" r:id="rId10"/>
    <p:sldId id="339" r:id="rId11"/>
    <p:sldId id="34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7" autoAdjust="0"/>
    <p:restoredTop sz="84683" autoAdjust="0"/>
  </p:normalViewPr>
  <p:slideViewPr>
    <p:cSldViewPr snapToGrid="0" snapToObjects="1">
      <p:cViewPr varScale="1">
        <p:scale>
          <a:sx n="89" d="100"/>
          <a:sy n="89" d="100"/>
        </p:scale>
        <p:origin x="2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41F90-B056-814F-90B0-44A36A4ADB5D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7D72F-3E17-E34C-8F9E-17EDCCBB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59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Lauren</a:t>
            </a:r>
            <a:r>
              <a:rPr lang="en-US" baseline="0" dirty="0" smtClean="0"/>
              <a:t> and Konna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7D72F-3E17-E34C-8F9E-17EDCCBBED5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95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53947" y="5963832"/>
            <a:ext cx="12375419" cy="979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8"/>
          <p:cNvSpPr/>
          <p:nvPr/>
        </p:nvSpPr>
        <p:spPr>
          <a:xfrm>
            <a:off x="-274590" y="-24276"/>
            <a:ext cx="5814212" cy="6967242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7465" h="6967242">
                <a:moveTo>
                  <a:pt x="40460" y="0"/>
                </a:moveTo>
                <a:lnTo>
                  <a:pt x="3997465" y="8092"/>
                </a:lnTo>
                <a:lnTo>
                  <a:pt x="2702740" y="6951058"/>
                </a:lnTo>
                <a:lnTo>
                  <a:pt x="64736" y="6967242"/>
                </a:lnTo>
                <a:lnTo>
                  <a:pt x="0" y="6967242"/>
                </a:lnTo>
                <a:lnTo>
                  <a:pt x="40460" y="0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1"/>
            <a:ext cx="6172200" cy="38036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1"/>
            <a:ext cx="6172200" cy="38036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57401"/>
            <a:ext cx="6172200" cy="380365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041" y="1871561"/>
            <a:ext cx="3128927" cy="3460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899" y="1825625"/>
            <a:ext cx="3811901" cy="42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>
            <a:off x="0" y="6070038"/>
            <a:ext cx="12241161" cy="816077"/>
          </a:xfrm>
          <a:custGeom>
            <a:avLst/>
            <a:gdLst>
              <a:gd name="connsiteX0" fmla="*/ 12231329 w 12241161"/>
              <a:gd name="connsiteY0" fmla="*/ 0 h 816077"/>
              <a:gd name="connsiteX1" fmla="*/ 0 w 12241161"/>
              <a:gd name="connsiteY1" fmla="*/ 314632 h 816077"/>
              <a:gd name="connsiteX2" fmla="*/ 0 w 12241161"/>
              <a:gd name="connsiteY2" fmla="*/ 816077 h 816077"/>
              <a:gd name="connsiteX3" fmla="*/ 12241161 w 12241161"/>
              <a:gd name="connsiteY3" fmla="*/ 796413 h 816077"/>
              <a:gd name="connsiteX4" fmla="*/ 12231329 w 12241161"/>
              <a:gd name="connsiteY4" fmla="*/ 0 h 8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1161" h="816077">
                <a:moveTo>
                  <a:pt x="12231329" y="0"/>
                </a:moveTo>
                <a:lnTo>
                  <a:pt x="0" y="314632"/>
                </a:lnTo>
                <a:lnTo>
                  <a:pt x="0" y="816077"/>
                </a:lnTo>
                <a:lnTo>
                  <a:pt x="12241161" y="796413"/>
                </a:lnTo>
                <a:lnTo>
                  <a:pt x="1223132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47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7582" y="6356352"/>
            <a:ext cx="244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C4D9B3C0-B41B-1B40-A2AE-BA98CC36DAEE}" type="datetimeFigureOut">
              <a:rPr lang="en-US" smtClean="0"/>
              <a:pPr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653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8064" y="369173"/>
            <a:ext cx="1275735" cy="790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68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+mj-lt"/>
          <a:ea typeface="Roboto" charset="0"/>
          <a:cs typeface="Roboto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j-lt"/>
          <a:ea typeface="Roboto" charset="0"/>
          <a:cs typeface="Roboto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j-lt"/>
          <a:ea typeface="Roboto" charset="0"/>
          <a:cs typeface="Roboto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j-lt"/>
          <a:ea typeface="Roboto" charset="0"/>
          <a:cs typeface="Roboto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j-lt"/>
          <a:ea typeface="Roboto" charset="0"/>
          <a:cs typeface="Roboto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j-lt"/>
          <a:ea typeface="Roboto" charset="0"/>
          <a:cs typeface="Roboto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5" Type="http://schemas.openxmlformats.org/officeDocument/2006/relationships/hyperlink" Target="mailto:team@chooseachallenge.com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www.chooseachallenge.com/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63783"/>
            <a:ext cx="12225658" cy="8150439"/>
          </a:xfrm>
          <a:prstGeom prst="rect">
            <a:avLst/>
          </a:prstGeom>
        </p:spPr>
      </p:pic>
      <p:sp>
        <p:nvSpPr>
          <p:cNvPr id="12" name="Text Placeholder 5"/>
          <p:cNvSpPr txBox="1">
            <a:spLocks/>
          </p:cNvSpPr>
          <p:nvPr/>
        </p:nvSpPr>
        <p:spPr>
          <a:xfrm>
            <a:off x="838200" y="5399551"/>
            <a:ext cx="10734368" cy="128747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524891" y="-26504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216" y="237307"/>
            <a:ext cx="1264886" cy="78333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-1" y="5084338"/>
            <a:ext cx="12241161" cy="2907243"/>
          </a:xfrm>
          <a:custGeom>
            <a:avLst/>
            <a:gdLst>
              <a:gd name="connsiteX0" fmla="*/ 0 w 9242854"/>
              <a:gd name="connsiteY0" fmla="*/ 3253946 h 3262184"/>
              <a:gd name="connsiteX1" fmla="*/ 0 w 9242854"/>
              <a:gd name="connsiteY1" fmla="*/ 782595 h 3262184"/>
              <a:gd name="connsiteX2" fmla="*/ 9242854 w 9242854"/>
              <a:gd name="connsiteY2" fmla="*/ 0 h 3262184"/>
              <a:gd name="connsiteX3" fmla="*/ 9209902 w 9242854"/>
              <a:gd name="connsiteY3" fmla="*/ 3262184 h 3262184"/>
              <a:gd name="connsiteX4" fmla="*/ 0 w 9242854"/>
              <a:gd name="connsiteY4" fmla="*/ 3253946 h 3262184"/>
              <a:gd name="connsiteX0" fmla="*/ 0 w 9209902"/>
              <a:gd name="connsiteY0" fmla="*/ 3253946 h 3262184"/>
              <a:gd name="connsiteX1" fmla="*/ 0 w 9209902"/>
              <a:gd name="connsiteY1" fmla="*/ 782595 h 3262184"/>
              <a:gd name="connsiteX2" fmla="*/ 9165216 w 9209902"/>
              <a:gd name="connsiteY2" fmla="*/ 0 h 3262184"/>
              <a:gd name="connsiteX3" fmla="*/ 9209902 w 9209902"/>
              <a:gd name="connsiteY3" fmla="*/ 3262184 h 3262184"/>
              <a:gd name="connsiteX4" fmla="*/ 0 w 9209902"/>
              <a:gd name="connsiteY4" fmla="*/ 3253946 h 3262184"/>
              <a:gd name="connsiteX0" fmla="*/ 0 w 9165216"/>
              <a:gd name="connsiteY0" fmla="*/ 3253946 h 3253946"/>
              <a:gd name="connsiteX1" fmla="*/ 0 w 9165216"/>
              <a:gd name="connsiteY1" fmla="*/ 782595 h 3253946"/>
              <a:gd name="connsiteX2" fmla="*/ 9165216 w 9165216"/>
              <a:gd name="connsiteY2" fmla="*/ 0 h 3253946"/>
              <a:gd name="connsiteX3" fmla="*/ 9097759 w 9165216"/>
              <a:gd name="connsiteY3" fmla="*/ 3135975 h 3253946"/>
              <a:gd name="connsiteX4" fmla="*/ 0 w 9165216"/>
              <a:gd name="connsiteY4" fmla="*/ 3253946 h 3253946"/>
              <a:gd name="connsiteX0" fmla="*/ 0 w 9165216"/>
              <a:gd name="connsiteY0" fmla="*/ 3253946 h 3271893"/>
              <a:gd name="connsiteX1" fmla="*/ 0 w 9165216"/>
              <a:gd name="connsiteY1" fmla="*/ 782595 h 3271893"/>
              <a:gd name="connsiteX2" fmla="*/ 9165216 w 9165216"/>
              <a:gd name="connsiteY2" fmla="*/ 0 h 3271893"/>
              <a:gd name="connsiteX3" fmla="*/ 9149518 w 9165216"/>
              <a:gd name="connsiteY3" fmla="*/ 3271893 h 3271893"/>
              <a:gd name="connsiteX4" fmla="*/ 0 w 9165216"/>
              <a:gd name="connsiteY4" fmla="*/ 3253946 h 32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5216" h="3271893">
                <a:moveTo>
                  <a:pt x="0" y="3253946"/>
                </a:moveTo>
                <a:lnTo>
                  <a:pt x="0" y="782595"/>
                </a:lnTo>
                <a:lnTo>
                  <a:pt x="9165216" y="0"/>
                </a:lnTo>
                <a:cubicBezTo>
                  <a:pt x="9159983" y="1090631"/>
                  <a:pt x="9154751" y="2181262"/>
                  <a:pt x="9149518" y="3271893"/>
                </a:cubicBezTo>
                <a:lnTo>
                  <a:pt x="0" y="325394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451831" y="5929012"/>
            <a:ext cx="11337496" cy="595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algn="r"/>
            <a:r>
              <a:rPr lang="en-US" sz="6600" b="1" dirty="0" smtClean="0">
                <a:solidFill>
                  <a:srgbClr val="FFFFFF"/>
                </a:solidFill>
              </a:rPr>
              <a:t>The Important Stuff</a:t>
            </a:r>
            <a:endParaRPr lang="en-US" sz="6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75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14" y="0"/>
            <a:ext cx="12416036" cy="698402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116953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1720" y="311720"/>
            <a:ext cx="6347997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T&amp;C’s (the fun stuff)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775" y="2541839"/>
            <a:ext cx="3657063" cy="40451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775" y="2938887"/>
            <a:ext cx="3657063" cy="404513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21720" y="2387382"/>
            <a:ext cx="47721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Cancelling </a:t>
            </a:r>
          </a:p>
          <a:p>
            <a:endParaRPr lang="en-GB" dirty="0" smtClean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There is a 72 hour cooling off period where </a:t>
            </a:r>
            <a:r>
              <a:rPr lang="en-GB" dirty="0" err="1" smtClean="0">
                <a:ea typeface="Roboto" panose="02000000000000000000" pitchFamily="2" charset="0"/>
              </a:rPr>
              <a:t>reg</a:t>
            </a:r>
            <a:r>
              <a:rPr lang="en-GB" dirty="0" smtClean="0">
                <a:ea typeface="Roboto" panose="02000000000000000000" pitchFamily="2" charset="0"/>
              </a:rPr>
              <a:t> fees will be refunded if you cancel within 72 hours of signing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Cancelling after this means your </a:t>
            </a:r>
            <a:r>
              <a:rPr lang="en-GB" dirty="0" err="1" smtClean="0">
                <a:ea typeface="Roboto" panose="02000000000000000000" pitchFamily="2" charset="0"/>
              </a:rPr>
              <a:t>reg</a:t>
            </a:r>
            <a:r>
              <a:rPr lang="en-GB" dirty="0" smtClean="0">
                <a:ea typeface="Roboto" panose="02000000000000000000" pitchFamily="2" charset="0"/>
              </a:rPr>
              <a:t> fee has been used and is non-refundable. </a:t>
            </a:r>
            <a:endParaRPr lang="en-GB" dirty="0" smtClean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Any </a:t>
            </a:r>
            <a:r>
              <a:rPr lang="en-GB" dirty="0" smtClean="0">
                <a:ea typeface="Roboto" panose="02000000000000000000" pitchFamily="2" charset="0"/>
              </a:rPr>
              <a:t>money raised will go to MRF in </a:t>
            </a:r>
            <a:r>
              <a:rPr lang="en-GB" dirty="0" smtClean="0">
                <a:ea typeface="Roboto" panose="02000000000000000000" pitchFamily="2" charset="0"/>
              </a:rPr>
              <a:t>full, if </a:t>
            </a:r>
            <a:r>
              <a:rPr lang="en-GB" dirty="0" smtClean="0">
                <a:ea typeface="Roboto" panose="02000000000000000000" pitchFamily="2" charset="0"/>
              </a:rPr>
              <a:t>cancelled before the 80% milestone.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If you cancel your place after the </a:t>
            </a:r>
            <a:r>
              <a:rPr lang="en-GB" dirty="0" smtClean="0">
                <a:ea typeface="Roboto" panose="02000000000000000000" pitchFamily="2" charset="0"/>
              </a:rPr>
              <a:t>80%, MRF will have </a:t>
            </a:r>
            <a:r>
              <a:rPr lang="en-GB" dirty="0" smtClean="0">
                <a:ea typeface="Roboto" panose="02000000000000000000" pitchFamily="2" charset="0"/>
              </a:rPr>
              <a:t>paid for your full trip </a:t>
            </a:r>
            <a:r>
              <a:rPr lang="en-GB" dirty="0" smtClean="0">
                <a:ea typeface="Roboto" panose="02000000000000000000" pitchFamily="2" charset="0"/>
              </a:rPr>
              <a:t>costs - </a:t>
            </a:r>
            <a:r>
              <a:rPr lang="en-GB" dirty="0" smtClean="0">
                <a:ea typeface="Roboto" panose="02000000000000000000" pitchFamily="2" charset="0"/>
              </a:rPr>
              <a:t>you are </a:t>
            </a:r>
            <a:r>
              <a:rPr lang="en-GB" dirty="0" smtClean="0">
                <a:ea typeface="Roboto" panose="02000000000000000000" pitchFamily="2" charset="0"/>
              </a:rPr>
              <a:t>still required </a:t>
            </a:r>
            <a:r>
              <a:rPr lang="en-GB" dirty="0" smtClean="0">
                <a:ea typeface="Roboto" panose="02000000000000000000" pitchFamily="2" charset="0"/>
              </a:rPr>
              <a:t>to </a:t>
            </a:r>
            <a:r>
              <a:rPr lang="en-GB" dirty="0" smtClean="0">
                <a:ea typeface="Roboto" panose="02000000000000000000" pitchFamily="2" charset="0"/>
              </a:rPr>
              <a:t>raise the full fundraising target</a:t>
            </a:r>
            <a:endParaRPr lang="en-GB" dirty="0" smtClean="0"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49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14" y="0"/>
            <a:ext cx="12416036" cy="698402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116953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1720" y="311720"/>
            <a:ext cx="6347997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T&amp;C’s (the fun stuff)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775" y="2541839"/>
            <a:ext cx="3657063" cy="40451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775" y="2938887"/>
            <a:ext cx="3657063" cy="40451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1720" y="2238626"/>
            <a:ext cx="47721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Deferring to 2020 trip</a:t>
            </a:r>
          </a:p>
          <a:p>
            <a:endParaRPr lang="en-GB" dirty="0" smtClean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Sometimes your teammates have to defer i.e. an unexpected resit date clash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They have the option to retain their fundraising and go on the next years trip while keeping MRF support too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a typeface="Roboto" panose="02000000000000000000" pitchFamily="2" charset="0"/>
            </a:endParaRPr>
          </a:p>
          <a:p>
            <a:r>
              <a:rPr lang="en-GB" dirty="0" smtClean="0">
                <a:ea typeface="Roboto" panose="02000000000000000000" pitchFamily="2" charset="0"/>
              </a:rPr>
              <a:t>To cancel or defer you </a:t>
            </a:r>
            <a:r>
              <a:rPr lang="en-GB" b="1" dirty="0" smtClean="0">
                <a:ea typeface="Roboto" panose="02000000000000000000" pitchFamily="2" charset="0"/>
              </a:rPr>
              <a:t>MUST EMAIL </a:t>
            </a:r>
            <a:r>
              <a:rPr lang="en-GB" dirty="0" smtClean="0">
                <a:ea typeface="Roboto" panose="02000000000000000000" pitchFamily="2" charset="0"/>
                <a:hlinkClick r:id="rId5"/>
              </a:rPr>
              <a:t>team@chooseachallenge.com</a:t>
            </a:r>
            <a:r>
              <a:rPr lang="en-GB" dirty="0" smtClean="0">
                <a:ea typeface="Roboto" panose="02000000000000000000" pitchFamily="2" charset="0"/>
              </a:rPr>
              <a:t> ASAP </a:t>
            </a:r>
            <a:r>
              <a:rPr lang="en-GB" smtClean="0">
                <a:ea typeface="Roboto" panose="02000000000000000000" pitchFamily="2" charset="0"/>
              </a:rPr>
              <a:t>and </a:t>
            </a:r>
            <a:r>
              <a:rPr lang="en-GB" smtClean="0">
                <a:ea typeface="Roboto" panose="02000000000000000000" pitchFamily="2" charset="0"/>
              </a:rPr>
              <a:t>also inform </a:t>
            </a:r>
            <a:r>
              <a:rPr lang="en-GB" dirty="0" smtClean="0">
                <a:ea typeface="Roboto" panose="02000000000000000000" pitchFamily="2" charset="0"/>
              </a:rPr>
              <a:t>MRF</a:t>
            </a:r>
            <a:endParaRPr lang="en-GB" dirty="0" smtClean="0"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14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60" y="-39330"/>
            <a:ext cx="9364465" cy="702334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4319" y="232287"/>
            <a:ext cx="6014310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Milestones</a:t>
            </a:r>
            <a:endParaRPr lang="en-US" sz="48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775" y="2938887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8232" y="3051081"/>
            <a:ext cx="4772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00A3B2"/>
                </a:solidFill>
                <a:ea typeface="Roboto" panose="02000000000000000000" pitchFamily="2" charset="0"/>
              </a:rPr>
              <a:t>Kili</a:t>
            </a:r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, Machu, China, Everest</a:t>
            </a:r>
          </a:p>
          <a:p>
            <a:endParaRPr lang="en-GB" dirty="0" smtClean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15%: Before Christmas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30%: End of February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60%: End of April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4319" y="4572769"/>
            <a:ext cx="4772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Morocco</a:t>
            </a:r>
          </a:p>
          <a:p>
            <a:endParaRPr lang="en-GB" dirty="0" smtClean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15%: Before Christmas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60%: End of February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574319" y="2125079"/>
            <a:ext cx="4772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ea typeface="Roboto" panose="02000000000000000000" pitchFamily="2" charset="0"/>
              </a:rPr>
              <a:t>These are ‘guideline’ milestones to use when tracking the progress of your participants. Your exact milestones are in your CL Packs</a:t>
            </a:r>
          </a:p>
        </p:txBody>
      </p:sp>
    </p:spTree>
    <p:extLst>
      <p:ext uri="{BB962C8B-B14F-4D97-AF65-F5344CB8AC3E}">
        <p14:creationId xmlns:p14="http://schemas.microsoft.com/office/powerpoint/2010/main" val="359747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14" y="0"/>
            <a:ext cx="12416036" cy="698402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116953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1720" y="311720"/>
            <a:ext cx="6347997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Essential Milestones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775" y="2541839"/>
            <a:ext cx="3657063" cy="40451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1720" y="1983132"/>
            <a:ext cx="54634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 order to secure your place on the trip you must meet both the 80% and 100% milestone on time.</a:t>
            </a:r>
          </a:p>
          <a:p>
            <a:r>
              <a:rPr lang="en-GB" dirty="0"/>
              <a:t>If you fail to meet these important milestones your place will no longer be confirmed and you </a:t>
            </a:r>
            <a:r>
              <a:rPr lang="en-GB" dirty="0" smtClean="0"/>
              <a:t>will be</a:t>
            </a:r>
            <a:endParaRPr lang="en-GB" dirty="0"/>
          </a:p>
          <a:p>
            <a:r>
              <a:rPr lang="en-GB" dirty="0"/>
              <a:t>unable to go on the trip.</a:t>
            </a:r>
            <a:endParaRPr lang="en-GB" dirty="0">
              <a:solidFill>
                <a:srgbClr val="FF0000"/>
              </a:solidFill>
              <a:ea typeface="Roboto" panose="020000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775" y="2938887"/>
            <a:ext cx="3657063" cy="404513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58232" y="3586786"/>
            <a:ext cx="4772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00A3B2"/>
                </a:solidFill>
                <a:ea typeface="Roboto" panose="02000000000000000000" pitchFamily="2" charset="0"/>
              </a:rPr>
              <a:t>Kili</a:t>
            </a:r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, Machu, China, Everest</a:t>
            </a:r>
          </a:p>
          <a:p>
            <a:endParaRPr lang="en-GB" dirty="0" smtClean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80%: End of June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100%: Start of August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8232" y="4948204"/>
            <a:ext cx="4772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Morocco</a:t>
            </a:r>
          </a:p>
          <a:p>
            <a:endParaRPr lang="en-GB" dirty="0" smtClean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80%: Mid April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100%: Mid May</a:t>
            </a:r>
          </a:p>
        </p:txBody>
      </p:sp>
    </p:spTree>
    <p:extLst>
      <p:ext uri="{BB962C8B-B14F-4D97-AF65-F5344CB8AC3E}">
        <p14:creationId xmlns:p14="http://schemas.microsoft.com/office/powerpoint/2010/main" val="327173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95" y="-1"/>
            <a:ext cx="10444805" cy="697246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116953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2913" y="349233"/>
            <a:ext cx="6347997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Extension Process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58232" y="2231232"/>
            <a:ext cx="50484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a typeface="Roboto" panose="02000000000000000000" pitchFamily="2" charset="0"/>
              </a:rPr>
              <a:t>We can offe</a:t>
            </a:r>
            <a:r>
              <a:rPr lang="en-GB" dirty="0" smtClean="0">
                <a:ea typeface="Roboto" panose="02000000000000000000" pitchFamily="2" charset="0"/>
              </a:rPr>
              <a:t>r extensions to students who struggle to meet the essential milestones</a:t>
            </a:r>
            <a:endParaRPr lang="en-GB" dirty="0" smtClean="0">
              <a:ea typeface="Roboto" panose="02000000000000000000" pitchFamily="2" charset="0"/>
            </a:endParaRPr>
          </a:p>
          <a:p>
            <a:endParaRPr lang="en-GB" b="1" dirty="0">
              <a:solidFill>
                <a:srgbClr val="00A3B2"/>
              </a:solidFill>
              <a:ea typeface="Roboto" panose="02000000000000000000" pitchFamily="2" charset="0"/>
            </a:endParaRPr>
          </a:p>
          <a:p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How </a:t>
            </a:r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to apply for an extension</a:t>
            </a:r>
          </a:p>
          <a:p>
            <a:endParaRPr lang="en-GB" dirty="0" smtClean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Not offered to everyone, will be given on a case-by-case basis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Must complete a detailed fundraising plan to outline their plans for their remaining fundraising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Must sign a guarantor agreement</a:t>
            </a:r>
          </a:p>
          <a:p>
            <a:endParaRPr lang="en-GB" dirty="0" smtClean="0">
              <a:ea typeface="Roboto" panose="02000000000000000000" pitchFamily="2" charset="0"/>
            </a:endParaRPr>
          </a:p>
          <a:p>
            <a:r>
              <a:rPr lang="en-GB" dirty="0" smtClean="0">
                <a:ea typeface="Roboto" panose="02000000000000000000" pitchFamily="2" charset="0"/>
              </a:rPr>
              <a:t>Please do not advertise that extensions are available before needed – we want people to meet their milestones on time as much as possible!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3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65" y="-49161"/>
            <a:ext cx="10623729" cy="70824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116953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2913" y="358189"/>
            <a:ext cx="6347997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Returning Buckets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58232" y="2231232"/>
            <a:ext cx="50484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Your final responsibility after your trip</a:t>
            </a:r>
          </a:p>
          <a:p>
            <a:endParaRPr lang="en-GB" dirty="0" smtClean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We love our MRF buckets so much that we don’t want to lose them….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Make a log and ask your participants to bring them into your SU/RAG after you have returned from your trip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Arrange a drop off point on campus where they can give their materials back to you – then see if you can store these in your RAG office for next year’s team!</a:t>
            </a:r>
          </a:p>
          <a:p>
            <a:endParaRPr lang="en-GB" dirty="0" smtClean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30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74" y="-71568"/>
            <a:ext cx="10536549" cy="702436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1740" y="766624"/>
            <a:ext cx="6014310" cy="16002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+mn-lt"/>
              </a:rPr>
              <a:t>SAFEGUARDING</a:t>
            </a:r>
            <a:endParaRPr lang="en-US" sz="44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319" y="2674374"/>
            <a:ext cx="47721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What is it?</a:t>
            </a:r>
          </a:p>
          <a:p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GB" dirty="0" smtClean="0">
                <a:ea typeface="Roboto Light" panose="02000000000000000000" pitchFamily="2" charset="0"/>
                <a:cs typeface="Arial" panose="020B0604020202020204" pitchFamily="34" charset="0"/>
              </a:rPr>
              <a:t>Putting processes in place to ensure that everyone is not subject to abuse, either physically, verbally or otherwise. Especially children and vulnerable adults </a:t>
            </a:r>
          </a:p>
          <a:p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GB" b="1" dirty="0" smtClean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Why is it important?</a:t>
            </a:r>
          </a:p>
          <a:p>
            <a:endParaRPr lang="en-GB" b="1" dirty="0" smtClean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GB" dirty="0" smtClean="0">
                <a:ea typeface="Roboto Light" panose="02000000000000000000" pitchFamily="2" charset="0"/>
                <a:cs typeface="Arial" panose="020B0604020202020204" pitchFamily="34" charset="0"/>
              </a:rPr>
              <a:t>To ensure both yourself and your participants are safe, happy and have the best fundraising experience possible</a:t>
            </a:r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6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80" y="0"/>
            <a:ext cx="10458695" cy="697246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1740" y="766624"/>
            <a:ext cx="6014310" cy="16002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+mn-lt"/>
              </a:rPr>
              <a:t>SAFEGUARDING</a:t>
            </a:r>
            <a:endParaRPr lang="en-US" sz="44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319" y="2674374"/>
            <a:ext cx="47721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Examples of safeguarding issues</a:t>
            </a:r>
            <a:endParaRPr lang="en-GB" b="1" dirty="0" smtClean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 Light" panose="02000000000000000000" pitchFamily="2" charset="0"/>
                <a:cs typeface="Arial" panose="020B0604020202020204" pitchFamily="34" charset="0"/>
              </a:rPr>
              <a:t>Collecting from drunk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 Light" panose="02000000000000000000" pitchFamily="2" charset="0"/>
                <a:cs typeface="Arial" panose="020B0604020202020204" pitchFamily="34" charset="0"/>
              </a:rPr>
              <a:t>People keeping large amounts of money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 Light" panose="02000000000000000000" pitchFamily="2" charset="0"/>
                <a:cs typeface="Arial" panose="020B0604020202020204" pitchFamily="34" charset="0"/>
              </a:rPr>
              <a:t>Events where there will be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 Light" panose="02000000000000000000" pitchFamily="2" charset="0"/>
                <a:cs typeface="Arial" panose="020B0604020202020204" pitchFamily="34" charset="0"/>
              </a:rPr>
              <a:t>Team member being bullied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 Light" panose="02000000000000000000" pitchFamily="2" charset="0"/>
                <a:cs typeface="Arial" panose="020B0604020202020204" pitchFamily="34" charset="0"/>
              </a:rPr>
              <a:t>Team member acting inappropriately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GB" b="1" dirty="0" smtClean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12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95" y="-39329"/>
            <a:ext cx="10517688" cy="7011792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1740" y="766624"/>
            <a:ext cx="6014310" cy="16002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+mn-lt"/>
              </a:rPr>
              <a:t>SAFEGUARDING</a:t>
            </a:r>
            <a:endParaRPr lang="en-US" sz="44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319" y="2674374"/>
            <a:ext cx="477212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3AD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How to report an issue</a:t>
            </a:r>
          </a:p>
          <a:p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91919"/>
                </a:solidFill>
              </a:rPr>
              <a:t>If you are made aware of or experience a safeguarding concern, you must report this to MRF</a:t>
            </a:r>
            <a:endParaRPr lang="en-GB" dirty="0">
              <a:solidFill>
                <a:srgbClr val="19191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91919"/>
                </a:solidFill>
              </a:rPr>
              <a:t>You can speak to a member of staff you feel comfortable with or contact our Safeguarding Officer – Laura Hardidge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 </a:t>
            </a:r>
            <a:r>
              <a:rPr lang="en-GB" dirty="0"/>
              <a:t>will establish and communicate clear step-by-step confidential procedures for reporting and responding to concerns </a:t>
            </a:r>
            <a:endParaRPr lang="en-GB" dirty="0" smtClean="0"/>
          </a:p>
          <a:p>
            <a:endParaRPr lang="en-GB" b="1" dirty="0" smtClean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it-IT" dirty="0"/>
              <a:t>	</a:t>
            </a:r>
          </a:p>
          <a:p>
            <a:r>
              <a:rPr lang="en-GB" b="1" dirty="0"/>
              <a:t>Email </a:t>
            </a:r>
            <a:r>
              <a:rPr lang="en-GB" dirty="0"/>
              <a:t>	laurah@meningitis.org 		</a:t>
            </a:r>
          </a:p>
          <a:p>
            <a:r>
              <a:rPr lang="en-GB" b="1" dirty="0"/>
              <a:t>Tel </a:t>
            </a:r>
            <a:r>
              <a:rPr lang="en-GB" dirty="0"/>
              <a:t>	0333 405 </a:t>
            </a:r>
            <a:r>
              <a:rPr lang="en-GB" dirty="0" smtClean="0"/>
              <a:t>6276 </a:t>
            </a:r>
            <a:r>
              <a:rPr lang="en-GB" dirty="0"/>
              <a:t>	</a:t>
            </a:r>
          </a:p>
          <a:p>
            <a:endParaRPr lang="en-GB" b="1" dirty="0" smtClean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00A3AD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15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14" y="0"/>
            <a:ext cx="12416036" cy="698402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116953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1720" y="311720"/>
            <a:ext cx="6347997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  <a:latin typeface="+mn-lt"/>
              </a:rPr>
              <a:t>T&amp;C’s (the fun stuff)</a:t>
            </a:r>
            <a:endParaRPr lang="en-US" sz="4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775" y="2541839"/>
            <a:ext cx="3657063" cy="40451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775" y="2938887"/>
            <a:ext cx="3657063" cy="404513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21720" y="2387382"/>
            <a:ext cx="47721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3B2"/>
                </a:solidFill>
                <a:ea typeface="Roboto" panose="02000000000000000000" pitchFamily="2" charset="0"/>
              </a:rPr>
              <a:t>Payment </a:t>
            </a:r>
            <a:r>
              <a:rPr lang="en-GB" b="1" dirty="0" err="1" smtClean="0">
                <a:solidFill>
                  <a:srgbClr val="00A3B2"/>
                </a:solidFill>
                <a:ea typeface="Roboto" panose="02000000000000000000" pitchFamily="2" charset="0"/>
              </a:rPr>
              <a:t>Installments</a:t>
            </a:r>
            <a:endParaRPr lang="en-GB" b="1" dirty="0" smtClean="0">
              <a:solidFill>
                <a:srgbClr val="00A3B2"/>
              </a:solidFill>
              <a:ea typeface="Roboto" panose="02000000000000000000" pitchFamily="2" charset="0"/>
            </a:endParaRPr>
          </a:p>
          <a:p>
            <a:endParaRPr lang="en-GB" dirty="0" smtClean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There are a few instalment options available on some trips to make the costs easier as not every student is the same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Everyone must pay the initial </a:t>
            </a:r>
            <a:r>
              <a:rPr lang="en-GB" dirty="0" err="1" smtClean="0">
                <a:ea typeface="Roboto" panose="02000000000000000000" pitchFamily="2" charset="0"/>
              </a:rPr>
              <a:t>reg</a:t>
            </a:r>
            <a:r>
              <a:rPr lang="en-GB" dirty="0" smtClean="0">
                <a:ea typeface="Roboto" panose="02000000000000000000" pitchFamily="2" charset="0"/>
              </a:rPr>
              <a:t> fee which acts as your deposit for flights </a:t>
            </a:r>
            <a:r>
              <a:rPr lang="en-GB" dirty="0" err="1" smtClean="0">
                <a:ea typeface="Roboto" panose="02000000000000000000" pitchFamily="2" charset="0"/>
              </a:rPr>
              <a:t>etc</a:t>
            </a:r>
            <a:endParaRPr lang="en-GB" dirty="0" smtClean="0"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ea typeface="Roboto" panose="02000000000000000000" pitchFamily="2" charset="0"/>
              </a:rPr>
              <a:t>There is the option to pay a higher fee to reduce your overall fundraising target for some trips too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a typeface="Roboto" panose="02000000000000000000" pitchFamily="2" charset="0"/>
              </a:rPr>
              <a:t>Please visit </a:t>
            </a:r>
            <a:r>
              <a:rPr lang="en-GB" dirty="0">
                <a:ea typeface="Roboto" panose="02000000000000000000" pitchFamily="2" charset="0"/>
                <a:hlinkClick r:id="rId5"/>
              </a:rPr>
              <a:t>www.chooseachallenge.com</a:t>
            </a:r>
            <a:r>
              <a:rPr lang="en-GB" dirty="0">
                <a:ea typeface="Roboto" panose="02000000000000000000" pitchFamily="2" charset="0"/>
              </a:rPr>
              <a:t> and see your trip to view the details of </a:t>
            </a:r>
            <a:r>
              <a:rPr lang="en-GB" dirty="0" smtClean="0">
                <a:ea typeface="Roboto" panose="02000000000000000000" pitchFamily="2" charset="0"/>
              </a:rPr>
              <a:t>this</a:t>
            </a:r>
            <a:r>
              <a:rPr lang="en-GB" dirty="0">
                <a:ea typeface="Roboto" panose="02000000000000000000" pitchFamily="2" charset="0"/>
              </a:rPr>
              <a:t> </a:t>
            </a:r>
            <a:r>
              <a:rPr lang="en-GB" dirty="0" smtClean="0">
                <a:ea typeface="Roboto" panose="02000000000000000000" pitchFamily="2" charset="0"/>
              </a:rPr>
              <a:t>or contact us directly if you are unsure</a:t>
            </a:r>
            <a:endParaRPr lang="en-GB" dirty="0"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71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RF">
  <a:themeElements>
    <a:clrScheme name="MRF FINAL">
      <a:dk1>
        <a:srgbClr val="191919"/>
      </a:dk1>
      <a:lt1>
        <a:srgbClr val="FFFFFF"/>
      </a:lt1>
      <a:dk2>
        <a:srgbClr val="191919"/>
      </a:dk2>
      <a:lt2>
        <a:srgbClr val="E7E6E6"/>
      </a:lt2>
      <a:accent1>
        <a:srgbClr val="582C83"/>
      </a:accent1>
      <a:accent2>
        <a:srgbClr val="D22630"/>
      </a:accent2>
      <a:accent3>
        <a:srgbClr val="0AA3AD"/>
      </a:accent3>
      <a:accent4>
        <a:srgbClr val="F2A900"/>
      </a:accent4>
      <a:accent5>
        <a:srgbClr val="3A5DC3"/>
      </a:accent5>
      <a:accent6>
        <a:srgbClr val="A5A5A5"/>
      </a:accent6>
      <a:hlink>
        <a:srgbClr val="582C83"/>
      </a:hlink>
      <a:folHlink>
        <a:srgbClr val="3A5D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496A6E41-BA07-DC4F-A2F8-5F8FDC84D580}" vid="{EBAE8E76-1FE9-7242-8659-0612872799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MRF</Template>
  <TotalTime>4900</TotalTime>
  <Words>677</Words>
  <Application>Microsoft Office PowerPoint</Application>
  <PresentationFormat>Widescreen</PresentationFormat>
  <Paragraphs>102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Roboto</vt:lpstr>
      <vt:lpstr>Roboto Light</vt:lpstr>
      <vt:lpstr>MRF</vt:lpstr>
      <vt:lpstr>PowerPoint Presentation</vt:lpstr>
      <vt:lpstr>Milestones</vt:lpstr>
      <vt:lpstr>Essential Milestones</vt:lpstr>
      <vt:lpstr>Extension Process</vt:lpstr>
      <vt:lpstr>Returning Buckets</vt:lpstr>
      <vt:lpstr>SAFEGUARDING</vt:lpstr>
      <vt:lpstr>SAFEGUARDING</vt:lpstr>
      <vt:lpstr>SAFEGUARDING</vt:lpstr>
      <vt:lpstr>T&amp;C’s (the fun stuff)</vt:lpstr>
      <vt:lpstr>T&amp;C’s (the fun stuff)</vt:lpstr>
      <vt:lpstr>T&amp;C’s (the fun stuff)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PowerPoint</dc:title>
  <dc:creator>Microsoft Office User</dc:creator>
  <cp:lastModifiedBy>Jenny Robinson</cp:lastModifiedBy>
  <cp:revision>103</cp:revision>
  <dcterms:created xsi:type="dcterms:W3CDTF">2017-11-04T15:47:17Z</dcterms:created>
  <dcterms:modified xsi:type="dcterms:W3CDTF">2018-09-18T16:22:24Z</dcterms:modified>
  <cp:contentStatus/>
</cp:coreProperties>
</file>