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5_5174DFC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7"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c2fbSB91U7hRvGTxlqfRQ==" hashData="/bF6TfEaJsV2D6VbQdrgB28PZJ2xVFgep2VtSNA1C8D7H1qdneq0U/eYinSuguR9I3+ub/xq4RncFegK87adF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C0397A-3005-1933-99C5-9356B98A0A38}" name="Allington, Lucy" initials="AL" userId="S::lucy.allington19_imperial.ac.uk#ext#@lunet.onmicrosoft.com::4927d0bd-f935-4b67-a619-3e826b9f9ac1" providerId="AD"/>
  <p188:author id="{1743D787-1AC1-86B8-29D8-DDFF150BE8EC}" name="carla.cannone2@gmail.com" initials="ca" userId="S::urn:spo:guest#carla.cannone2@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DEA3B-0345-8A0C-2F0C-371554AA1DE2}" v="768" dt="2021-02-18T12:47:34.216"/>
    <p1510:client id="{08A20CCE-F451-DAF8-9261-7D15B108B990}" v="15" dt="2021-02-20T14:16:45.640"/>
    <p1510:client id="{15CF296C-2C5B-A557-FE7D-71B5E55D15ED}" v="46" dt="2021-02-11T13:03:36.240"/>
    <p1510:client id="{18F5411C-A46A-1E34-D301-F0A648D6EFC5}" v="937" dt="2021-02-16T17:30:04.680"/>
    <p1510:client id="{2A70F746-F626-ED33-422E-9B59363A1212}" v="8" dt="2021-03-05T13:42:58.885"/>
    <p1510:client id="{2ECFB97C-BA11-AA91-AD29-7833DFDA5B02}" v="570" dt="2021-02-11T13:06:18.913"/>
    <p1510:client id="{30C81A52-CE99-CA8E-502A-493704396E96}" v="56" dt="2021-02-17T15:20:56.353"/>
    <p1510:client id="{33F596F2-F0B1-4BCD-391A-9C7325D7D9FC}" v="65" dt="2021-02-15T12:55:44.192"/>
    <p1510:client id="{3CC36BF8-7AE8-8E21-215F-BD55CE3402C6}" v="2" dt="2021-02-22T14:55:54.840"/>
    <p1510:client id="{3F4EED97-721B-3868-227F-71F20803BFD6}" v="148" dt="2021-02-17T13:37:44.367"/>
    <p1510:client id="{4072EFEB-44D2-D610-9AD4-84528B512C7B}" v="836" dt="2021-03-08T14:45:11.689"/>
    <p1510:client id="{46DA3BE9-C117-986B-8B9D-EAD21593FB3F}" v="167" dt="2021-02-18T11:59:50.006"/>
    <p1510:client id="{5749D27B-6A6B-EA2A-C81D-190B5CB8F8D0}" v="120" dt="2021-02-12T15:52:29.488"/>
    <p1510:client id="{66B2F914-D5D6-DF3C-C29F-FCBDDAF02AB5}" v="822" dt="2021-02-16T16:53:48.181"/>
    <p1510:client id="{721F8332-B851-266F-3487-9230CADBE457}" v="81" dt="2021-02-12T15:18:49.908"/>
    <p1510:client id="{7646426B-9F89-40E1-877B-52A7AB05E596}" v="557" dt="2021-02-18T08:47:21.478"/>
    <p1510:client id="{88BC24E3-BB17-4B6C-F554-79E7004CF7DD}" v="197" dt="2021-03-22T22:16:51.611"/>
    <p1510:client id="{89BAE4F8-D9C8-881D-91EF-3C55E2837DFB}" v="202" dt="2021-03-05T13:50:50.048"/>
    <p1510:client id="{8D55C20E-3141-0DF2-DF6A-099E02CEC532}" v="755" dt="2021-02-16T15:04:40.140"/>
    <p1510:client id="{8F984F59-397A-FA27-6469-3D0DEE216412}" v="165" dt="2021-02-26T20:20:04.530"/>
    <p1510:client id="{9E84B9B4-C576-A43D-1888-F48D58249C71}" v="1364" dt="2021-02-18T11:25:00.004"/>
    <p1510:client id="{9FEBE12C-C8B6-9ED0-0039-E8A2142ED776}" v="1649" dt="2021-02-16T10:00:07.728"/>
    <p1510:client id="{A04647C6-6999-568C-873D-2BA3C0732B1E}" v="39" dt="2021-02-15T14:42:13.806"/>
    <p1510:client id="{B9D988CC-6359-FAF0-A34D-CE6A9FC36456}" v="2177" dt="2021-02-17T10:31:47.217"/>
    <p1510:client id="{BACEB69F-90DD-2000-AAA9-D8961585A8F4}" v="8" dt="2021-03-22T16:23:10.333"/>
    <p1510:client id="{BBE7ABEA-1A33-0376-F37F-4414C9B67933}" v="25" dt="2021-03-23T08:17:24.681"/>
    <p1510:client id="{C194ECDA-84D1-83BF-9196-3C1F86DCD090}" v="19" dt="2021-02-18T13:51:34.948"/>
    <p1510:client id="{CD75E7EF-D802-4D3F-51D8-C0880CDB6F1A}" v="3" dt="2021-02-11T13:24:16.993"/>
    <p1510:client id="{D328EC5C-2926-460C-DBEB-EF1977053E0F}" v="14" dt="2021-02-15T14:18:00.913"/>
    <p1510:client id="{E89CAC5E-25FB-5404-A2B3-59A043CADDAE}" v="4" dt="2021-03-17T13:48:10.396"/>
    <p1510:client id="{EDB9BFB8-FD5E-EDAD-59D2-D1A7679CAE30}" v="192" dt="2021-02-16T12:15:30.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9"/>
    <p:restoredTop sz="68916"/>
  </p:normalViewPr>
  <p:slideViewPr>
    <p:cSldViewPr snapToGrid="0">
      <p:cViewPr varScale="1">
        <p:scale>
          <a:sx n="77" d="100"/>
          <a:sy n="77" d="100"/>
        </p:scale>
        <p:origin x="205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07C7D236-F162-4E1E-B193-15FA8150FBDE}"/>
    <pc:docChg chg="modSld">
      <pc:chgData name="Allington, Lucy" userId="0c3dcd08-4988-403f-8eba-f42e59c87b71" providerId="ADAL" clId="{07C7D236-F162-4E1E-B193-15FA8150FBDE}" dt="2021-03-25T13:15:08.638" v="10" actId="1076"/>
      <pc:docMkLst>
        <pc:docMk/>
      </pc:docMkLst>
      <pc:sldChg chg="modSp mod">
        <pc:chgData name="Allington, Lucy" userId="0c3dcd08-4988-403f-8eba-f42e59c87b71" providerId="ADAL" clId="{07C7D236-F162-4E1E-B193-15FA8150FBDE}" dt="2021-03-25T13:15:08.638" v="10" actId="1076"/>
        <pc:sldMkLst>
          <pc:docMk/>
          <pc:sldMk cId="3688935345" sldId="278"/>
        </pc:sldMkLst>
        <pc:spChg chg="mod">
          <ac:chgData name="Allington, Lucy" userId="0c3dcd08-4988-403f-8eba-f42e59c87b71" providerId="ADAL" clId="{07C7D236-F162-4E1E-B193-15FA8150FBDE}" dt="2021-03-25T13:15:08.638" v="10" actId="1076"/>
          <ac:spMkLst>
            <pc:docMk/>
            <pc:sldMk cId="3688935345" sldId="278"/>
            <ac:spMk id="7" creationId="{57E364B2-52CF-514C-AAC8-4E0E22951E69}"/>
          </ac:spMkLst>
        </pc:spChg>
        <pc:picChg chg="mod">
          <ac:chgData name="Allington, Lucy" userId="0c3dcd08-4988-403f-8eba-f42e59c87b71" providerId="ADAL" clId="{07C7D236-F162-4E1E-B193-15FA8150FBDE}" dt="2021-03-25T13:15:02.235" v="9" actId="1076"/>
          <ac:picMkLst>
            <pc:docMk/>
            <pc:sldMk cId="3688935345" sldId="278"/>
            <ac:picMk id="3" creationId="{AC2AA0BF-6DCC-744A-83B5-692E138CEA69}"/>
          </ac:picMkLst>
        </pc:picChg>
      </pc:sldChg>
      <pc:sldChg chg="modSp mod">
        <pc:chgData name="Allington, Lucy" userId="0c3dcd08-4988-403f-8eba-f42e59c87b71" providerId="ADAL" clId="{07C7D236-F162-4E1E-B193-15FA8150FBDE}" dt="2021-03-25T13:14:55.009" v="8" actId="14100"/>
        <pc:sldMkLst>
          <pc:docMk/>
          <pc:sldMk cId="2952233061" sldId="279"/>
        </pc:sldMkLst>
        <pc:spChg chg="mod">
          <ac:chgData name="Allington, Lucy" userId="0c3dcd08-4988-403f-8eba-f42e59c87b71" providerId="ADAL" clId="{07C7D236-F162-4E1E-B193-15FA8150FBDE}" dt="2021-03-25T13:14:55.009" v="8" actId="14100"/>
          <ac:spMkLst>
            <pc:docMk/>
            <pc:sldMk cId="2952233061" sldId="279"/>
            <ac:spMk id="4" creationId="{4943AB81-5456-4FE1-B0BF-8932A994C12B}"/>
          </ac:spMkLst>
        </pc:spChg>
        <pc:spChg chg="mod">
          <ac:chgData name="Allington, Lucy" userId="0c3dcd08-4988-403f-8eba-f42e59c87b71" providerId="ADAL" clId="{07C7D236-F162-4E1E-B193-15FA8150FBDE}" dt="2021-03-25T13:14:51.163" v="7" actId="1076"/>
          <ac:spMkLst>
            <pc:docMk/>
            <pc:sldMk cId="2952233061" sldId="279"/>
            <ac:spMk id="7" creationId="{4056039A-504B-E040-BADC-260C59AC25E2}"/>
          </ac:spMkLst>
        </pc:spChg>
        <pc:picChg chg="mod">
          <ac:chgData name="Allington, Lucy" userId="0c3dcd08-4988-403f-8eba-f42e59c87b71" providerId="ADAL" clId="{07C7D236-F162-4E1E-B193-15FA8150FBDE}" dt="2021-03-25T13:14:45.689" v="6" actId="1076"/>
          <ac:picMkLst>
            <pc:docMk/>
            <pc:sldMk cId="2952233061" sldId="279"/>
            <ac:picMk id="3" creationId="{A1EB84EC-66BD-C242-907E-03B507EE8347}"/>
          </ac:picMkLst>
        </pc:picChg>
      </pc:sldChg>
      <pc:sldChg chg="modSp mod">
        <pc:chgData name="Allington, Lucy" userId="0c3dcd08-4988-403f-8eba-f42e59c87b71" providerId="ADAL" clId="{07C7D236-F162-4E1E-B193-15FA8150FBDE}" dt="2021-03-25T13:14:32.982" v="5" actId="1076"/>
        <pc:sldMkLst>
          <pc:docMk/>
          <pc:sldMk cId="1399507600" sldId="280"/>
        </pc:sldMkLst>
        <pc:spChg chg="mod">
          <ac:chgData name="Allington, Lucy" userId="0c3dcd08-4988-403f-8eba-f42e59c87b71" providerId="ADAL" clId="{07C7D236-F162-4E1E-B193-15FA8150FBDE}" dt="2021-03-25T13:14:32.982" v="5" actId="1076"/>
          <ac:spMkLst>
            <pc:docMk/>
            <pc:sldMk cId="1399507600" sldId="280"/>
            <ac:spMk id="7" creationId="{90ED9FAC-DED1-0344-84EF-551C9AD43242}"/>
          </ac:spMkLst>
        </pc:spChg>
        <pc:picChg chg="mod">
          <ac:chgData name="Allington, Lucy" userId="0c3dcd08-4988-403f-8eba-f42e59c87b71" providerId="ADAL" clId="{07C7D236-F162-4E1E-B193-15FA8150FBDE}" dt="2021-03-25T13:14:24.295" v="4" actId="1076"/>
          <ac:picMkLst>
            <pc:docMk/>
            <pc:sldMk cId="1399507600" sldId="280"/>
            <ac:picMk id="3" creationId="{7CFB5438-B772-D04C-9FA2-972E27FAFB6E}"/>
          </ac:picMkLst>
        </pc:picChg>
      </pc:sldChg>
      <pc:sldChg chg="modSp mod">
        <pc:chgData name="Allington, Lucy" userId="0c3dcd08-4988-403f-8eba-f42e59c87b71" providerId="ADAL" clId="{07C7D236-F162-4E1E-B193-15FA8150FBDE}" dt="2021-03-25T13:14:15.832" v="3" actId="1076"/>
        <pc:sldMkLst>
          <pc:docMk/>
          <pc:sldMk cId="2832146655" sldId="281"/>
        </pc:sldMkLst>
        <pc:spChg chg="mod">
          <ac:chgData name="Allington, Lucy" userId="0c3dcd08-4988-403f-8eba-f42e59c87b71" providerId="ADAL" clId="{07C7D236-F162-4E1E-B193-15FA8150FBDE}" dt="2021-03-25T13:14:15.832" v="3" actId="1076"/>
          <ac:spMkLst>
            <pc:docMk/>
            <pc:sldMk cId="2832146655" sldId="281"/>
            <ac:spMk id="7" creationId="{7A70E4E8-E3E1-C146-AFE8-08A1D42B66C5}"/>
          </ac:spMkLst>
        </pc:spChg>
        <pc:picChg chg="mod">
          <ac:chgData name="Allington, Lucy" userId="0c3dcd08-4988-403f-8eba-f42e59c87b71" providerId="ADAL" clId="{07C7D236-F162-4E1E-B193-15FA8150FBDE}" dt="2021-03-25T13:14:12.665" v="2" actId="1076"/>
          <ac:picMkLst>
            <pc:docMk/>
            <pc:sldMk cId="2832146655" sldId="281"/>
            <ac:picMk id="2" creationId="{B1CA85D6-405A-564D-AABE-EC63F6DD6D65}"/>
          </ac:picMkLst>
        </pc:picChg>
      </pc:sldChg>
      <pc:sldChg chg="modSp mod">
        <pc:chgData name="Allington, Lucy" userId="0c3dcd08-4988-403f-8eba-f42e59c87b71" providerId="ADAL" clId="{07C7D236-F162-4E1E-B193-15FA8150FBDE}" dt="2021-03-25T13:13:42.745" v="1" actId="1076"/>
        <pc:sldMkLst>
          <pc:docMk/>
          <pc:sldMk cId="4047703891" sldId="282"/>
        </pc:sldMkLst>
        <pc:spChg chg="mod">
          <ac:chgData name="Allington, Lucy" userId="0c3dcd08-4988-403f-8eba-f42e59c87b71" providerId="ADAL" clId="{07C7D236-F162-4E1E-B193-15FA8150FBDE}" dt="2021-03-25T13:13:42.745" v="1" actId="1076"/>
          <ac:spMkLst>
            <pc:docMk/>
            <pc:sldMk cId="4047703891" sldId="282"/>
            <ac:spMk id="15" creationId="{91426F2E-01A7-BD40-9EA1-8390E98C020A}"/>
          </ac:spMkLst>
        </pc:spChg>
        <pc:picChg chg="mod">
          <ac:chgData name="Allington, Lucy" userId="0c3dcd08-4988-403f-8eba-f42e59c87b71" providerId="ADAL" clId="{07C7D236-F162-4E1E-B193-15FA8150FBDE}" dt="2021-03-25T13:13:33.473" v="0" actId="1076"/>
          <ac:picMkLst>
            <pc:docMk/>
            <pc:sldMk cId="4047703891" sldId="282"/>
            <ac:picMk id="3" creationId="{475980B5-CC42-8E4F-9555-AEB84BD41187}"/>
          </ac:picMkLst>
        </pc:picChg>
      </pc:sldChg>
    </pc:docChg>
  </pc:docChgLst>
</pc:chgInfo>
</file>

<file path=ppt/comments/modernComment_115_5174DFCC.xml><?xml version="1.0" encoding="utf-8"?>
<p188:cmLst xmlns:a="http://schemas.openxmlformats.org/drawingml/2006/main" xmlns:r="http://schemas.openxmlformats.org/officeDocument/2006/relationships" xmlns:p188="http://schemas.microsoft.com/office/powerpoint/2018/8/main">
  <p188:cm id="{B43C2A58-7902-417F-B586-E1ED46EE94AC}" authorId="{03C0397A-3005-1933-99C5-9356B98A0A38}" status="resolved" created="2021-02-18T12:37:39.068" complete="100000">
    <pc:sldMkLst xmlns:pc="http://schemas.microsoft.com/office/powerpoint/2013/main/command">
      <pc:docMk/>
      <pc:sldMk cId="1366613964" sldId="277"/>
    </pc:sldMkLst>
    <p188:txBody>
      <a:bodyPr/>
      <a:lstStyle/>
      <a:p>
        <a:r>
          <a:rPr lang="en-GB"/>
          <a:t>maybe step 4 in the speaker ntes is a bit too complex/detailed? e.g. the terms pyrolysis, oxidation etc might not be needed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dirty="0">
              <a:latin typeface="Open Sans"/>
            </a:rPr>
            <a:t>Le combustible </a:t>
          </a:r>
          <a:r>
            <a:rPr lang="en-GB" dirty="0" err="1">
              <a:latin typeface="Open Sans"/>
            </a:rPr>
            <a:t>est</a:t>
          </a:r>
          <a:r>
            <a:rPr lang="en-GB" dirty="0">
              <a:latin typeface="Open Sans"/>
            </a:rPr>
            <a:t> </a:t>
          </a:r>
          <a:r>
            <a:rPr lang="en-GB" dirty="0" err="1">
              <a:latin typeface="Open Sans"/>
            </a:rPr>
            <a:t>brûlé</a:t>
          </a:r>
          <a:r>
            <a:rPr lang="en-GB" dirty="0">
              <a:latin typeface="Open Sans"/>
            </a:rPr>
            <a:t> pour </a:t>
          </a:r>
          <a:r>
            <a:rPr lang="en-GB" dirty="0" err="1">
              <a:latin typeface="Open Sans"/>
            </a:rPr>
            <a:t>produire</a:t>
          </a:r>
          <a:r>
            <a:rPr lang="en-GB" dirty="0">
              <a:latin typeface="Open Sans"/>
            </a:rPr>
            <a:t> de la </a:t>
          </a:r>
          <a:r>
            <a:rPr lang="en-GB" dirty="0" err="1">
              <a:latin typeface="Open Sans"/>
            </a:rPr>
            <a:t>chaleur</a:t>
          </a:r>
          <a:r>
            <a:rPr lang="en-GB" dirty="0">
              <a:latin typeface="Open Sans"/>
            </a:rPr>
            <a:t>.</a:t>
          </a:r>
        </a:p>
      </dgm:t>
    </dgm:pt>
    <dgm:pt modelId="{7D7E9CA7-A3B3-46A9-A5DA-7F4745258E1F}" type="parTrans" cxnId="{4652EB3D-D386-4E48-8769-C21B703DA736}">
      <dgm:prSet/>
      <dgm:spPr/>
      <dgm:t>
        <a:bodyPr/>
        <a:lstStyle/>
        <a:p>
          <a:endParaRPr lang="fr-CA"/>
        </a:p>
      </dgm:t>
    </dgm:pt>
    <dgm:pt modelId="{6D2A9800-DF4F-48FC-84F9-9EA023B63A55}" type="sibTrans" cxnId="{4652EB3D-D386-4E48-8769-C21B703DA736}">
      <dgm:prSet/>
      <dgm:spPr/>
      <dgm:t>
        <a:bodyPr/>
        <a:lstStyle/>
        <a:p>
          <a:endParaRPr lang="fr-CA"/>
        </a:p>
      </dgm:t>
    </dgm:pt>
    <dgm:pt modelId="{05C3DE75-557C-4FEA-8C38-C853087EE2CB}">
      <dgm:prSet phldrT="[Text]" phldr="0"/>
      <dgm:spPr/>
      <dgm:t>
        <a:bodyPr/>
        <a:lstStyle/>
        <a:p>
          <a:pPr rtl="0"/>
          <a:r>
            <a:rPr lang="en-GB" dirty="0">
              <a:latin typeface="Open Sans"/>
            </a:rPr>
            <a:t>La </a:t>
          </a:r>
          <a:r>
            <a:rPr lang="en-GB" dirty="0" err="1">
              <a:latin typeface="Open Sans"/>
            </a:rPr>
            <a:t>vapeur</a:t>
          </a:r>
          <a:r>
            <a:rPr lang="en-GB" dirty="0">
              <a:latin typeface="Open Sans"/>
            </a:rPr>
            <a:t> à haute pression </a:t>
          </a:r>
          <a:r>
            <a:rPr lang="en-GB" dirty="0" err="1">
              <a:latin typeface="Open Sans"/>
            </a:rPr>
            <a:t>entraîne</a:t>
          </a:r>
          <a:r>
            <a:rPr lang="en-GB" dirty="0">
              <a:latin typeface="Open Sans"/>
            </a:rPr>
            <a:t> </a:t>
          </a:r>
          <a:r>
            <a:rPr lang="en-GB" dirty="0" err="1">
              <a:latin typeface="Open Sans"/>
            </a:rPr>
            <a:t>une</a:t>
          </a:r>
          <a:r>
            <a:rPr lang="en-GB" dirty="0">
              <a:latin typeface="Open Sans"/>
            </a:rPr>
            <a:t> turbine. </a:t>
          </a:r>
        </a:p>
      </dgm:t>
    </dgm:pt>
    <dgm:pt modelId="{C377931C-3D06-4CFF-AC70-614411F4E9B3}" type="parTrans" cxnId="{A3B548E7-359B-4321-B27D-69DD52A8D09D}">
      <dgm:prSet/>
      <dgm:spPr/>
      <dgm:t>
        <a:bodyPr/>
        <a:lstStyle/>
        <a:p>
          <a:endParaRPr lang="fr-CA"/>
        </a:p>
      </dgm:t>
    </dgm:pt>
    <dgm:pt modelId="{76EA0F31-B6F5-4750-AB21-D89C0F7E13D2}" type="sibTrans" cxnId="{A3B548E7-359B-4321-B27D-69DD52A8D09D}">
      <dgm:prSet/>
      <dgm:spPr/>
      <dgm:t>
        <a:bodyPr/>
        <a:lstStyle/>
        <a:p>
          <a:endParaRPr lang="fr-CA"/>
        </a:p>
      </dgm:t>
    </dgm:pt>
    <dgm:pt modelId="{C5831893-D53C-49DA-855B-0E916F340112}">
      <dgm:prSet phldrT="[Text]" phldr="0"/>
      <dgm:spPr/>
      <dgm:t>
        <a:bodyPr/>
        <a:lstStyle/>
        <a:p>
          <a:pPr rtl="0"/>
          <a:r>
            <a:rPr lang="en-GB" dirty="0">
              <a:latin typeface="Open Sans"/>
            </a:rPr>
            <a:t>La turbine </a:t>
          </a:r>
          <a:r>
            <a:rPr lang="en-GB" dirty="0" err="1">
              <a:latin typeface="Open Sans"/>
            </a:rPr>
            <a:t>entraîne</a:t>
          </a:r>
          <a:r>
            <a:rPr lang="en-GB" dirty="0">
              <a:latin typeface="Open Sans"/>
            </a:rPr>
            <a:t> un </a:t>
          </a:r>
          <a:r>
            <a:rPr lang="en-GB" dirty="0" err="1">
              <a:latin typeface="Open Sans"/>
            </a:rPr>
            <a:t>générateur</a:t>
          </a:r>
          <a:r>
            <a:rPr lang="en-GB" dirty="0">
              <a:latin typeface="Open Sans"/>
            </a:rPr>
            <a:t> pour </a:t>
          </a:r>
          <a:r>
            <a:rPr lang="en-GB" dirty="0" err="1">
              <a:latin typeface="Open Sans"/>
            </a:rPr>
            <a:t>produire</a:t>
          </a:r>
          <a:r>
            <a:rPr lang="en-GB" dirty="0">
              <a:latin typeface="Open Sans"/>
            </a:rPr>
            <a:t> de </a:t>
          </a:r>
          <a:r>
            <a:rPr lang="en-GB" dirty="0" err="1">
              <a:latin typeface="Open Sans"/>
            </a:rPr>
            <a:t>l'électricité</a:t>
          </a:r>
          <a:endParaRPr lang="en-GB" dirty="0">
            <a:latin typeface="Open Sans"/>
          </a:endParaRPr>
        </a:p>
      </dgm:t>
    </dgm:pt>
    <dgm:pt modelId="{857AF195-5262-4DF0-AD83-A1407FA90B4C}" type="parTrans" cxnId="{591FB27A-1A22-43B1-8B13-F68E5D71C8DB}">
      <dgm:prSet/>
      <dgm:spPr/>
      <dgm:t>
        <a:bodyPr/>
        <a:lstStyle/>
        <a:p>
          <a:endParaRPr lang="fr-CA"/>
        </a:p>
      </dgm:t>
    </dgm:pt>
    <dgm:pt modelId="{502630BD-3F80-474F-8AC3-828C0B77982F}" type="sibTrans" cxnId="{591FB27A-1A22-43B1-8B13-F68E5D71C8DB}">
      <dgm:prSet/>
      <dgm:spPr/>
      <dgm:t>
        <a:bodyPr/>
        <a:lstStyle/>
        <a:p>
          <a:endParaRPr lang="fr-CA"/>
        </a:p>
      </dgm:t>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Open Sans"/>
            </a:rPr>
            <a:t>Le combustible </a:t>
          </a:r>
          <a:r>
            <a:rPr lang="en-GB" sz="1500" kern="1200" dirty="0" err="1">
              <a:latin typeface="Open Sans"/>
            </a:rPr>
            <a:t>est</a:t>
          </a:r>
          <a:r>
            <a:rPr lang="en-GB" sz="1500" kern="1200" dirty="0">
              <a:latin typeface="Open Sans"/>
            </a:rPr>
            <a:t> </a:t>
          </a:r>
          <a:r>
            <a:rPr lang="en-GB" sz="1500" kern="1200" dirty="0" err="1">
              <a:latin typeface="Open Sans"/>
            </a:rPr>
            <a:t>brûlé</a:t>
          </a:r>
          <a:r>
            <a:rPr lang="en-GB" sz="1500" kern="1200" dirty="0">
              <a:latin typeface="Open Sans"/>
            </a:rPr>
            <a:t> pour </a:t>
          </a:r>
          <a:r>
            <a:rPr lang="en-GB" sz="1500" kern="1200" dirty="0" err="1">
              <a:latin typeface="Open Sans"/>
            </a:rPr>
            <a:t>produire</a:t>
          </a:r>
          <a:r>
            <a:rPr lang="en-GB" sz="1500" kern="1200" dirty="0">
              <a:latin typeface="Open Sans"/>
            </a:rPr>
            <a:t> de la </a:t>
          </a:r>
          <a:r>
            <a:rPr lang="en-GB" sz="1500" kern="1200" dirty="0" err="1">
              <a:latin typeface="Open Sans"/>
            </a:rPr>
            <a:t>chaleur</a:t>
          </a:r>
          <a:r>
            <a:rPr lang="en-GB" sz="1500" kern="1200" dirty="0">
              <a:latin typeface="Open Sans"/>
            </a:rPr>
            <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Open Sans"/>
            </a:rPr>
            <a:t>La </a:t>
          </a:r>
          <a:r>
            <a:rPr lang="en-GB" sz="1500" kern="1200" dirty="0" err="1">
              <a:latin typeface="Open Sans"/>
            </a:rPr>
            <a:t>vapeur</a:t>
          </a:r>
          <a:r>
            <a:rPr lang="en-GB" sz="1500" kern="1200" dirty="0">
              <a:latin typeface="Open Sans"/>
            </a:rPr>
            <a:t> à haute pression </a:t>
          </a:r>
          <a:r>
            <a:rPr lang="en-GB" sz="1500" kern="1200" dirty="0" err="1">
              <a:latin typeface="Open Sans"/>
            </a:rPr>
            <a:t>entraîne</a:t>
          </a:r>
          <a:r>
            <a:rPr lang="en-GB" sz="1500" kern="1200" dirty="0">
              <a:latin typeface="Open Sans"/>
            </a:rPr>
            <a:t> </a:t>
          </a:r>
          <a:r>
            <a:rPr lang="en-GB" sz="1500" kern="1200" dirty="0" err="1">
              <a:latin typeface="Open Sans"/>
            </a:rPr>
            <a:t>une</a:t>
          </a:r>
          <a:r>
            <a:rPr lang="en-GB" sz="1500" kern="1200" dirty="0">
              <a:latin typeface="Open Sans"/>
            </a:rPr>
            <a:t>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Open Sans"/>
            </a:rPr>
            <a:t>La turbine </a:t>
          </a:r>
          <a:r>
            <a:rPr lang="en-GB" sz="1500" kern="1200" dirty="0" err="1">
              <a:latin typeface="Open Sans"/>
            </a:rPr>
            <a:t>entraîne</a:t>
          </a:r>
          <a:r>
            <a:rPr lang="en-GB" sz="1500" kern="1200" dirty="0">
              <a:latin typeface="Open Sans"/>
            </a:rPr>
            <a:t> un </a:t>
          </a:r>
          <a:r>
            <a:rPr lang="en-GB" sz="1500" kern="1200" dirty="0" err="1">
              <a:latin typeface="Open Sans"/>
            </a:rPr>
            <a:t>générateur</a:t>
          </a:r>
          <a:r>
            <a:rPr lang="en-GB" sz="1500" kern="1200" dirty="0">
              <a:latin typeface="Open Sans"/>
            </a:rPr>
            <a:t> pour </a:t>
          </a:r>
          <a:r>
            <a:rPr lang="en-GB" sz="1500" kern="1200" dirty="0" err="1">
              <a:latin typeface="Open Sans"/>
            </a:rPr>
            <a:t>produire</a:t>
          </a:r>
          <a:r>
            <a:rPr lang="en-GB" sz="1500" kern="1200" dirty="0">
              <a:latin typeface="Open Sans"/>
            </a:rPr>
            <a:t> de </a:t>
          </a:r>
          <a:r>
            <a:rPr lang="en-GB" sz="1500" kern="1200" dirty="0" err="1">
              <a:latin typeface="Open Sans"/>
            </a:rPr>
            <a:t>l'électricité</a:t>
          </a:r>
          <a:endParaRPr lang="en-GB" sz="1500" kern="1200" dirty="0">
            <a:latin typeface="Open Sans"/>
          </a:endParaRP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a:t>
            </a:r>
            <a:r>
              <a:rPr lang="en-US" dirty="0" err="1">
                <a:cs typeface="Calibri"/>
              </a:rPr>
              <a:t>OutputActivityRatio</a:t>
            </a:r>
            <a:r>
              <a:rPr lang="en-US" dirty="0">
                <a:cs typeface="Calibri"/>
              </a:rPr>
              <a:t>” est le paramètre utilisé pour définir le combustible de sortie produit par la centrale </a:t>
            </a:r>
            <a:r>
              <a:rPr lang="en-US" dirty="0" err="1">
                <a:cs typeface="Calibri"/>
              </a:rPr>
              <a:t>thermique</a:t>
            </a:r>
            <a:r>
              <a:rPr lang="en-US" dirty="0">
                <a:cs typeface="Calibri"/>
              </a:rPr>
              <a:t> et a une valeur de 1 par défaut. Pour </a:t>
            </a:r>
            <a:r>
              <a:rPr lang="en-US" dirty="0" err="1">
                <a:cs typeface="Calibri"/>
              </a:rPr>
              <a:t>l'exemple</a:t>
            </a:r>
            <a:r>
              <a:rPr lang="en-US" dirty="0">
                <a:cs typeface="Calibri"/>
              </a:rPr>
              <a:t> </a:t>
            </a:r>
            <a:r>
              <a:rPr lang="en-US" dirty="0" err="1">
                <a:cs typeface="Calibri"/>
              </a:rPr>
              <a:t>présenté</a:t>
            </a:r>
            <a:r>
              <a:rPr lang="en-US" dirty="0">
                <a:cs typeface="Calibri"/>
              </a:rPr>
              <a:t> dans cette diapositive, le taux d'activité de sortie de la centrale au charbon serait de 1 pour l'électricité. Le </a:t>
            </a:r>
            <a:r>
              <a:rPr lang="en-US" dirty="0" err="1">
                <a:cs typeface="Calibri"/>
              </a:rPr>
              <a:t>paramètre</a:t>
            </a:r>
            <a:r>
              <a:rPr lang="en-US" dirty="0">
                <a:cs typeface="Calibri"/>
              </a:rPr>
              <a:t> “</a:t>
            </a:r>
            <a:r>
              <a:rPr lang="en-US" dirty="0" err="1">
                <a:cs typeface="Calibri"/>
              </a:rPr>
              <a:t>InputActivityRatio</a:t>
            </a:r>
            <a:r>
              <a:rPr lang="en-US" dirty="0">
                <a:cs typeface="Calibri"/>
              </a:rPr>
              <a:t>” </a:t>
            </a:r>
            <a:r>
              <a:rPr lang="en-US" dirty="0" err="1">
                <a:cs typeface="Calibri"/>
              </a:rPr>
              <a:t>est</a:t>
            </a:r>
            <a:r>
              <a:rPr lang="en-US" dirty="0">
                <a:cs typeface="Calibri"/>
              </a:rPr>
              <a:t> utilisé pour définir le combustible d'entrée et le nombre d'unités d'énergie de combustible d'entrée nécessaires pour produire une </a:t>
            </a:r>
            <a:r>
              <a:rPr lang="en-US" dirty="0" err="1">
                <a:cs typeface="Calibri"/>
              </a:rPr>
              <a:t>unité</a:t>
            </a:r>
            <a:r>
              <a:rPr lang="en-US" dirty="0">
                <a:cs typeface="Calibri"/>
              </a:rPr>
              <a:t> </a:t>
            </a:r>
            <a:r>
              <a:rPr lang="en-US" dirty="0" err="1">
                <a:cs typeface="Calibri"/>
              </a:rPr>
              <a:t>d’une</a:t>
            </a:r>
            <a:r>
              <a:rPr lang="en-US" dirty="0">
                <a:cs typeface="Calibri"/>
              </a:rPr>
              <a:t> </a:t>
            </a:r>
            <a:r>
              <a:rPr lang="en-US" dirty="0" err="1">
                <a:cs typeface="Calibri"/>
              </a:rPr>
              <a:t>forme</a:t>
            </a:r>
            <a:r>
              <a:rPr lang="en-US" dirty="0">
                <a:cs typeface="Calibri"/>
              </a:rPr>
              <a:t> </a:t>
            </a:r>
            <a:r>
              <a:rPr lang="en-US" dirty="0" err="1">
                <a:cs typeface="Calibri"/>
              </a:rPr>
              <a:t>d’énergie</a:t>
            </a:r>
            <a:r>
              <a:rPr lang="en-US" dirty="0">
                <a:cs typeface="Calibri"/>
              </a:rPr>
              <a:t> de sortie. Dans ce cas, nous voulons donc définir combien d'unités énergétiques de charbon, le combustible entrant, sont nécessaires pour produire une unité énergétique d'électricité, la </a:t>
            </a:r>
            <a:r>
              <a:rPr lang="en-US" dirty="0" err="1">
                <a:cs typeface="Calibri"/>
              </a:rPr>
              <a:t>forme</a:t>
            </a:r>
            <a:r>
              <a:rPr lang="en-US" dirty="0">
                <a:cs typeface="Calibri"/>
              </a:rPr>
              <a:t> </a:t>
            </a:r>
            <a:r>
              <a:rPr lang="en-US" dirty="0" err="1">
                <a:cs typeface="Calibri"/>
              </a:rPr>
              <a:t>d’énergie</a:t>
            </a:r>
            <a:r>
              <a:rPr lang="en-US" dirty="0">
                <a:cs typeface="Calibri"/>
              </a:rPr>
              <a:t> </a:t>
            </a:r>
            <a:r>
              <a:rPr lang="en-US" dirty="0" err="1">
                <a:cs typeface="Calibri"/>
              </a:rPr>
              <a:t>sortante</a:t>
            </a:r>
            <a:r>
              <a:rPr lang="en-US" dirty="0">
                <a:cs typeface="Calibri"/>
              </a:rPr>
              <a:t>. Dans notre exemple, nous pouvons voir que 3 unités énergétiques de charbon sont nécessaires pour produire 1 unité énergétique d'électricité, de sorte que le ratio d'activité d'entrée de la centrale au charbon serait de 3 pour le charbon. Il est également important de noter que les </a:t>
            </a:r>
            <a:r>
              <a:rPr lang="en-US" dirty="0" err="1">
                <a:cs typeface="Calibri"/>
              </a:rPr>
              <a:t>centrales</a:t>
            </a:r>
            <a:r>
              <a:rPr lang="en-US" dirty="0">
                <a:cs typeface="Calibri"/>
              </a:rPr>
              <a:t> </a:t>
            </a:r>
            <a:r>
              <a:rPr lang="en-US" dirty="0" err="1">
                <a:cs typeface="Calibri"/>
              </a:rPr>
              <a:t>thermiques</a:t>
            </a:r>
            <a:r>
              <a:rPr lang="en-US" dirty="0">
                <a:cs typeface="Calibri"/>
              </a:rPr>
              <a:t> peuvent avoir plus d'un combustible en entrée ou en sortie. Par exemple, certains modèles sont conçus pour prendre en compte la consommation d'eau des centrales électriques, ce qui signifie que l'eau devrait également être définie comme un combustible en entrée à l'aide du ratio d'activité en entrée.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coûts des </a:t>
            </a:r>
            <a:r>
              <a:rPr lang="en-US" dirty="0" err="1">
                <a:cs typeface="Calibri"/>
              </a:rPr>
              <a:t>centrales</a:t>
            </a:r>
            <a:r>
              <a:rPr lang="en-US" dirty="0">
                <a:cs typeface="Calibri"/>
              </a:rPr>
              <a:t> </a:t>
            </a:r>
            <a:r>
              <a:rPr lang="en-US" dirty="0" err="1">
                <a:cs typeface="Calibri"/>
              </a:rPr>
              <a:t>thermiques</a:t>
            </a:r>
            <a:r>
              <a:rPr lang="en-US" dirty="0">
                <a:cs typeface="Calibri"/>
              </a:rPr>
              <a:t> sont représentés dans </a:t>
            </a:r>
            <a:r>
              <a:rPr lang="en-US" dirty="0" err="1">
                <a:cs typeface="Calibri"/>
              </a:rPr>
              <a:t>OSeMOSYS</a:t>
            </a:r>
            <a:r>
              <a:rPr lang="en-US" dirty="0">
                <a:cs typeface="Calibri"/>
              </a:rPr>
              <a:t> à l'aide de trois paramètres. Le paramètre des coûts d'investissement est utilisé pour définir les coûts uniques associés à la construction et à la mise en place de la centrale électrique. Cela comprend des éléments tels que la planification et la conception, la construction et l'achat de machines, ainsi que la mise en service et la certification. Les coûts d'investissement sont définis en utilisant l'unité $/kW, c'est-à-dire le coût en dollars par kW de capacité de la centrale. Le paramètre des coûts fixes est utilisé pour prendre en compte les coûts réguliers survenant chaque année de fonctionnement de la centrale, y compris les coûts des salaires des travailleurs, des taxes, des assurances et des coûts de carburant qui sont fixes chaque année. Il est défini en $/kW/an, ce qui correspond au coût en dollars par kW de capacité de la centrale par </a:t>
            </a:r>
            <a:r>
              <a:rPr lang="en-US" dirty="0" err="1">
                <a:cs typeface="Calibri"/>
              </a:rPr>
              <a:t>année</a:t>
            </a:r>
            <a:r>
              <a:rPr lang="en-US" dirty="0">
                <a:cs typeface="Calibri"/>
              </a:rPr>
              <a:t>. Enfin, le paramètre des coûts variables représente les coûts qui ne sont encourus que lorsque la centrale fonctionne pour produire de l'électricité. Il s'agit souvent du coût du combustible utilisé par la centrale, comme le charbon ou le pétrole, mais il peut également s'agir </a:t>
            </a:r>
            <a:r>
              <a:rPr lang="en-US" dirty="0" err="1">
                <a:cs typeface="Calibri"/>
              </a:rPr>
              <a:t>d'autres</a:t>
            </a:r>
            <a:r>
              <a:rPr lang="en-US" dirty="0">
                <a:cs typeface="Calibri"/>
              </a:rPr>
              <a:t> </a:t>
            </a:r>
            <a:r>
              <a:rPr lang="en-US" dirty="0" err="1">
                <a:cs typeface="Calibri"/>
              </a:rPr>
              <a:t>produits</a:t>
            </a:r>
            <a:r>
              <a:rPr lang="en-US" dirty="0">
                <a:cs typeface="Calibri"/>
              </a:rPr>
              <a:t> nécessaires au fonctionnement de la centrale (</a:t>
            </a:r>
            <a:r>
              <a:rPr lang="en-US" dirty="0" err="1">
                <a:cs typeface="Calibri"/>
              </a:rPr>
              <a:t>comme</a:t>
            </a:r>
            <a:r>
              <a:rPr lang="en-US" dirty="0">
                <a:cs typeface="Calibri"/>
              </a:rPr>
              <a:t> les </a:t>
            </a:r>
            <a:r>
              <a:rPr lang="en-US" dirty="0" err="1">
                <a:cs typeface="Calibri"/>
              </a:rPr>
              <a:t>produits</a:t>
            </a:r>
            <a:r>
              <a:rPr lang="en-US" dirty="0">
                <a:cs typeface="Calibri"/>
              </a:rPr>
              <a:t> </a:t>
            </a:r>
            <a:r>
              <a:rPr lang="en-US" dirty="0" err="1">
                <a:cs typeface="Calibri"/>
              </a:rPr>
              <a:t>chimiques</a:t>
            </a:r>
            <a:r>
              <a:rPr lang="en-US" dirty="0">
                <a:cs typeface="Calibri"/>
              </a:rPr>
              <a:t>). Les coûts variables sont définis en utilisant l'unité $/GJ, qui fait référence au coût par GJ d'énergie produite.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D'autres paramètres clés pour définir les </a:t>
            </a:r>
            <a:r>
              <a:rPr lang="en-US" dirty="0" err="1">
                <a:cs typeface="Calibri"/>
              </a:rPr>
              <a:t>centrales</a:t>
            </a:r>
            <a:r>
              <a:rPr lang="en-US" dirty="0">
                <a:cs typeface="Calibri"/>
              </a:rPr>
              <a:t> </a:t>
            </a:r>
            <a:r>
              <a:rPr lang="en-US" dirty="0" err="1">
                <a:cs typeface="Calibri"/>
              </a:rPr>
              <a:t>thermiques</a:t>
            </a:r>
            <a:r>
              <a:rPr lang="en-US" dirty="0">
                <a:cs typeface="Calibri"/>
              </a:rPr>
              <a:t> dans </a:t>
            </a:r>
            <a:r>
              <a:rPr lang="en-US" dirty="0" err="1">
                <a:cs typeface="Calibri"/>
              </a:rPr>
              <a:t>OSeMOSYS</a:t>
            </a:r>
            <a:r>
              <a:rPr lang="en-US" dirty="0">
                <a:cs typeface="Calibri"/>
              </a:rPr>
              <a:t> comprennent le facteur de disponibilité, le facteur de capacité et la durée de vie opérationnelle. Cette diapositive présente les définitions de </a:t>
            </a:r>
            <a:r>
              <a:rPr lang="en-US" dirty="0" err="1">
                <a:cs typeface="Calibri"/>
              </a:rPr>
              <a:t>ces</a:t>
            </a:r>
            <a:r>
              <a:rPr lang="en-US" dirty="0">
                <a:cs typeface="Calibri"/>
              </a:rPr>
              <a:t> </a:t>
            </a:r>
            <a:r>
              <a:rPr lang="en-US" dirty="0" err="1">
                <a:cs typeface="Calibri"/>
              </a:rPr>
              <a:t>paramètres</a:t>
            </a:r>
            <a:r>
              <a:rPr lang="en-US" dirty="0">
                <a:cs typeface="Calibri"/>
              </a:rPr>
              <a:t>. Le facteur de disponibilité représente la durée maximale pendant laquelle une centrale </a:t>
            </a:r>
            <a:r>
              <a:rPr lang="en-US" dirty="0" err="1">
                <a:cs typeface="Calibri"/>
              </a:rPr>
              <a:t>thermique</a:t>
            </a:r>
            <a:r>
              <a:rPr lang="en-US" dirty="0">
                <a:cs typeface="Calibri"/>
              </a:rPr>
              <a:t> </a:t>
            </a:r>
            <a:r>
              <a:rPr lang="en-US" dirty="0" err="1">
                <a:cs typeface="Calibri"/>
              </a:rPr>
              <a:t>est</a:t>
            </a:r>
            <a:r>
              <a:rPr lang="en-US" dirty="0">
                <a:cs typeface="Calibri"/>
              </a:rPr>
              <a:t> </a:t>
            </a:r>
            <a:r>
              <a:rPr lang="en-US" dirty="0" err="1">
                <a:cs typeface="Calibri"/>
              </a:rPr>
              <a:t>en</a:t>
            </a:r>
            <a:r>
              <a:rPr lang="en-US" dirty="0">
                <a:cs typeface="Calibri"/>
              </a:rPr>
              <a:t> </a:t>
            </a:r>
            <a:r>
              <a:rPr lang="en-US" dirty="0" err="1">
                <a:cs typeface="Calibri"/>
              </a:rPr>
              <a:t>mesure</a:t>
            </a:r>
            <a:r>
              <a:rPr lang="en-US" dirty="0">
                <a:cs typeface="Calibri"/>
              </a:rPr>
              <a:t> de fonctionner au cours de </a:t>
            </a:r>
            <a:r>
              <a:rPr lang="en-US" dirty="0" err="1">
                <a:cs typeface="Calibri"/>
              </a:rPr>
              <a:t>l'année</a:t>
            </a:r>
            <a:r>
              <a:rPr lang="en-US" dirty="0">
                <a:cs typeface="Calibri"/>
              </a:rPr>
              <a:t> sous </a:t>
            </a:r>
            <a:r>
              <a:rPr lang="en-US" dirty="0" err="1">
                <a:cs typeface="Calibri"/>
              </a:rPr>
              <a:t>forme</a:t>
            </a:r>
            <a:r>
              <a:rPr lang="en-US" dirty="0">
                <a:cs typeface="Calibri"/>
              </a:rPr>
              <a:t> de fraction de </a:t>
            </a:r>
            <a:r>
              <a:rPr lang="en-US" dirty="0" err="1">
                <a:cs typeface="Calibri"/>
              </a:rPr>
              <a:t>l'année</a:t>
            </a:r>
            <a:r>
              <a:rPr lang="en-US" dirty="0">
                <a:cs typeface="Calibri"/>
              </a:rPr>
              <a:t> entire, comprise entre 0 et 1. Cette valeur est fixée à 1 par défaut, ce qui signifie que la centrale </a:t>
            </a:r>
            <a:r>
              <a:rPr lang="en-US" dirty="0" err="1">
                <a:cs typeface="Calibri"/>
              </a:rPr>
              <a:t>thermique</a:t>
            </a:r>
            <a:r>
              <a:rPr lang="en-US" dirty="0">
                <a:cs typeface="Calibri"/>
              </a:rPr>
              <a:t> serait capable de fonctionner pendant </a:t>
            </a:r>
            <a:r>
              <a:rPr lang="en-US" dirty="0" err="1">
                <a:cs typeface="Calibri"/>
              </a:rPr>
              <a:t>toute</a:t>
            </a:r>
            <a:r>
              <a:rPr lang="en-US" dirty="0">
                <a:cs typeface="Calibri"/>
              </a:rPr>
              <a:t> </a:t>
            </a:r>
            <a:r>
              <a:rPr lang="en-US" dirty="0" err="1">
                <a:cs typeface="Calibri"/>
              </a:rPr>
              <a:t>l'année</a:t>
            </a:r>
            <a:r>
              <a:rPr lang="en-US" dirty="0">
                <a:cs typeface="Calibri"/>
              </a:rPr>
              <a:t>; cependant, elle peut être ajustée à moins de 1 pour tenir compte des arrêts planifiés. Par exemple, si l'on sait qu'une centrale au charbon sera hors service pendant 10% de l'année en raison d'une maintenance planifiée, on attribuera à cette technologie un facteur de disponibilité de 0,9. Le facteur de capacité représente la capacité de la centrale </a:t>
            </a:r>
            <a:r>
              <a:rPr lang="en-US" dirty="0" err="1">
                <a:cs typeface="Calibri"/>
              </a:rPr>
              <a:t>thermique</a:t>
            </a:r>
            <a:r>
              <a:rPr lang="en-US" dirty="0">
                <a:cs typeface="Calibri"/>
              </a:rPr>
              <a:t> disponible dans chaque tranche de temps </a:t>
            </a:r>
            <a:r>
              <a:rPr lang="en-US" dirty="0" err="1">
                <a:cs typeface="Calibri"/>
              </a:rPr>
              <a:t>modélisée</a:t>
            </a:r>
            <a:r>
              <a:rPr lang="en-US" dirty="0">
                <a:cs typeface="Calibri"/>
              </a:rPr>
              <a:t> sous </a:t>
            </a:r>
            <a:r>
              <a:rPr lang="en-US" dirty="0" err="1">
                <a:cs typeface="Calibri"/>
              </a:rPr>
              <a:t>forme</a:t>
            </a:r>
            <a:r>
              <a:rPr lang="en-US" dirty="0">
                <a:cs typeface="Calibri"/>
              </a:rPr>
              <a:t> de fraction de la capacité installée totale, comprise entre 0 et 1. Ce paramètre est utilisé pour tenir compte des pannes non planifiées. Si 100% de la capacité d'une centrale </a:t>
            </a:r>
            <a:r>
              <a:rPr lang="en-US" dirty="0" err="1">
                <a:cs typeface="Calibri"/>
              </a:rPr>
              <a:t>thermique</a:t>
            </a:r>
            <a:r>
              <a:rPr lang="en-US" dirty="0">
                <a:cs typeface="Calibri"/>
              </a:rPr>
              <a:t> pouvait fonctionner pour produire de </a:t>
            </a:r>
            <a:r>
              <a:rPr lang="en-US" dirty="0" err="1">
                <a:cs typeface="Calibri"/>
              </a:rPr>
              <a:t>l'électricité</a:t>
            </a:r>
            <a:r>
              <a:rPr lang="en-US" dirty="0">
                <a:cs typeface="Calibri"/>
              </a:rPr>
              <a:t> 100% du temps, la centrale aurait un facteur de capacité de 1. Cependant, ce n'est pas le cas dans la </a:t>
            </a:r>
            <a:r>
              <a:rPr lang="en-US" dirty="0" err="1">
                <a:cs typeface="Calibri"/>
              </a:rPr>
              <a:t>réalité</a:t>
            </a:r>
            <a:r>
              <a:rPr lang="en-US" dirty="0">
                <a:cs typeface="Calibri"/>
              </a:rPr>
              <a:t> car les </a:t>
            </a:r>
            <a:r>
              <a:rPr lang="en-US" dirty="0" err="1">
                <a:cs typeface="Calibri"/>
              </a:rPr>
              <a:t>centrales</a:t>
            </a:r>
            <a:r>
              <a:rPr lang="en-US" dirty="0">
                <a:cs typeface="Calibri"/>
              </a:rPr>
              <a:t> </a:t>
            </a:r>
            <a:r>
              <a:rPr lang="en-US" dirty="0" err="1">
                <a:cs typeface="Calibri"/>
              </a:rPr>
              <a:t>thermiques</a:t>
            </a:r>
            <a:r>
              <a:rPr lang="en-US" dirty="0">
                <a:cs typeface="Calibri"/>
              </a:rPr>
              <a:t> ne </a:t>
            </a:r>
            <a:r>
              <a:rPr lang="en-US" dirty="0" err="1">
                <a:cs typeface="Calibri"/>
              </a:rPr>
              <a:t>sont</a:t>
            </a:r>
            <a:r>
              <a:rPr lang="en-US" dirty="0">
                <a:cs typeface="Calibri"/>
              </a:rPr>
              <a:t> pas </a:t>
            </a:r>
            <a:r>
              <a:rPr lang="en-US" dirty="0" err="1">
                <a:cs typeface="Calibri"/>
              </a:rPr>
              <a:t>toujours</a:t>
            </a:r>
            <a:r>
              <a:rPr lang="en-US" dirty="0">
                <a:cs typeface="Calibri"/>
              </a:rPr>
              <a:t> </a:t>
            </a:r>
            <a:r>
              <a:rPr lang="en-US" dirty="0" err="1">
                <a:cs typeface="Calibri"/>
              </a:rPr>
              <a:t>en</a:t>
            </a:r>
            <a:r>
              <a:rPr lang="en-US" dirty="0">
                <a:cs typeface="Calibri"/>
              </a:rPr>
              <a:t> </a:t>
            </a:r>
            <a:r>
              <a:rPr lang="en-US" dirty="0" err="1">
                <a:cs typeface="Calibri"/>
              </a:rPr>
              <a:t>mesure</a:t>
            </a:r>
            <a:r>
              <a:rPr lang="en-US" dirty="0">
                <a:cs typeface="Calibri"/>
              </a:rPr>
              <a:t> de </a:t>
            </a:r>
            <a:r>
              <a:rPr lang="en-US" dirty="0" err="1">
                <a:cs typeface="Calibri"/>
              </a:rPr>
              <a:t>fonctionner</a:t>
            </a:r>
            <a:r>
              <a:rPr lang="en-US" dirty="0">
                <a:cs typeface="Calibri"/>
              </a:rPr>
              <a:t> à </a:t>
            </a:r>
            <a:r>
              <a:rPr lang="en-US" dirty="0" err="1">
                <a:cs typeface="Calibri"/>
              </a:rPr>
              <a:t>pleine</a:t>
            </a:r>
            <a:r>
              <a:rPr lang="en-US" dirty="0">
                <a:cs typeface="Calibri"/>
              </a:rPr>
              <a:t> </a:t>
            </a:r>
            <a:r>
              <a:rPr lang="en-US" dirty="0" err="1">
                <a:cs typeface="Calibri"/>
              </a:rPr>
              <a:t>capacité</a:t>
            </a:r>
            <a:r>
              <a:rPr lang="en-US" dirty="0">
                <a:cs typeface="Calibri"/>
              </a:rPr>
              <a:t> (</a:t>
            </a:r>
            <a:r>
              <a:rPr lang="en-US" dirty="0" err="1">
                <a:cs typeface="Calibri"/>
              </a:rPr>
              <a:t>en</a:t>
            </a:r>
            <a:r>
              <a:rPr lang="en-US" dirty="0">
                <a:cs typeface="Calibri"/>
              </a:rPr>
              <a:t> raison de </a:t>
            </a:r>
            <a:r>
              <a:rPr lang="en-US" dirty="0" err="1">
                <a:cs typeface="Calibri"/>
              </a:rPr>
              <a:t>diverses</a:t>
            </a:r>
            <a:r>
              <a:rPr lang="en-US" dirty="0">
                <a:cs typeface="Calibri"/>
              </a:rPr>
              <a:t> </a:t>
            </a:r>
            <a:r>
              <a:rPr lang="en-US" dirty="0" err="1">
                <a:cs typeface="Calibri"/>
              </a:rPr>
              <a:t>contraintes</a:t>
            </a:r>
            <a:r>
              <a:rPr lang="en-US" dirty="0">
                <a:cs typeface="Calibri"/>
              </a:rPr>
              <a:t> techniques </a:t>
            </a:r>
            <a:r>
              <a:rPr lang="en-US" dirty="0" err="1">
                <a:cs typeface="Calibri"/>
              </a:rPr>
              <a:t>imprévues</a:t>
            </a:r>
            <a:r>
              <a:rPr lang="en-US" dirty="0">
                <a:cs typeface="Calibri"/>
              </a:rPr>
              <a:t>). Par exemple, une centrale au charbon peut avoir un facteur de capacité de 80%. Enfin, le paramètre de la durée de vie opérationnelle est la durée de vie utile de la centrale en années. Par exemple, une centrale </a:t>
            </a:r>
            <a:r>
              <a:rPr lang="en-US" dirty="0" err="1">
                <a:cs typeface="Calibri"/>
              </a:rPr>
              <a:t>thermique</a:t>
            </a:r>
            <a:r>
              <a:rPr lang="en-US" dirty="0">
                <a:cs typeface="Calibri"/>
              </a:rPr>
              <a:t> typique peut avoir une durée de vie prévue de 25 ans.</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chaîne d'approvisionnement en charbon se compose de </a:t>
            </a:r>
            <a:r>
              <a:rPr lang="en-US" dirty="0" err="1"/>
              <a:t>différentes</a:t>
            </a:r>
            <a:r>
              <a:rPr lang="en-US" dirty="0"/>
              <a:t> étapes </a:t>
            </a:r>
            <a:r>
              <a:rPr lang="en-US" dirty="0" err="1"/>
              <a:t>dont</a:t>
            </a:r>
            <a:r>
              <a:rPr lang="en-US" dirty="0"/>
              <a:t>, </a:t>
            </a:r>
            <a:r>
              <a:rPr lang="en-US" dirty="0" err="1"/>
              <a:t>notamment</a:t>
            </a:r>
            <a:r>
              <a:rPr lang="en-US" dirty="0"/>
              <a:t>:</a:t>
            </a:r>
          </a:p>
          <a:p>
            <a:pPr marL="0" indent="0">
              <a:buFont typeface="Arial"/>
              <a:buNone/>
            </a:pPr>
            <a:endParaRPr lang="en-US" dirty="0"/>
          </a:p>
          <a:p>
            <a:pPr marL="171450" indent="-171450">
              <a:buFont typeface="Arial"/>
              <a:buChar char="•"/>
            </a:pPr>
            <a:r>
              <a:rPr lang="en-US" dirty="0"/>
              <a:t>exploitation minière et préparation (souterraine ou à ciel </a:t>
            </a:r>
            <a:r>
              <a:rPr lang="en-US" dirty="0" err="1"/>
              <a:t>ouvert</a:t>
            </a:r>
            <a:r>
              <a:rPr lang="en-US" dirty="0"/>
              <a:t>);</a:t>
            </a:r>
            <a:endParaRPr lang="en-US" dirty="0">
              <a:cs typeface="Calibri"/>
            </a:endParaRPr>
          </a:p>
          <a:p>
            <a:pPr marL="171450" indent="-171450">
              <a:buFont typeface="Arial"/>
              <a:buChar char="•"/>
            </a:pPr>
            <a:r>
              <a:rPr lang="en-US" dirty="0"/>
              <a:t>le transport, qui représente une grande partie du coût total du </a:t>
            </a:r>
            <a:r>
              <a:rPr lang="en-US" dirty="0" err="1"/>
              <a:t>produit</a:t>
            </a:r>
            <a:r>
              <a:rPr lang="en-US" dirty="0"/>
              <a:t> livre; il s'effectue </a:t>
            </a:r>
            <a:r>
              <a:rPr lang="en-US" dirty="0" err="1"/>
              <a:t>généralement</a:t>
            </a:r>
            <a:r>
              <a:rPr lang="en-US" dirty="0"/>
              <a:t> via les chemins de fer, de grands navires traversant les océans, de pipelines (mélange de charbon et d'eau) et de camions (pour les courtes distances);</a:t>
            </a:r>
            <a:endParaRPr lang="en-US" dirty="0">
              <a:cs typeface="Calibri"/>
            </a:endParaRPr>
          </a:p>
          <a:p>
            <a:pPr marL="171450" indent="-171450">
              <a:buFont typeface="Arial"/>
              <a:buChar char="•"/>
            </a:pPr>
            <a:r>
              <a:rPr lang="en-US" dirty="0"/>
              <a:t>deux technologies </a:t>
            </a:r>
            <a:r>
              <a:rPr lang="en-US" dirty="0" err="1"/>
              <a:t>sont</a:t>
            </a:r>
            <a:r>
              <a:rPr lang="en-US" dirty="0"/>
              <a:t> </a:t>
            </a:r>
            <a:r>
              <a:rPr lang="en-US" dirty="0" err="1"/>
              <a:t>principalement</a:t>
            </a:r>
            <a:r>
              <a:rPr lang="en-US" dirty="0"/>
              <a:t> </a:t>
            </a:r>
            <a:r>
              <a:rPr lang="en-US" dirty="0" err="1"/>
              <a:t>utilisées</a:t>
            </a:r>
            <a:r>
              <a:rPr lang="en-US" dirty="0"/>
              <a:t> dans les </a:t>
            </a:r>
            <a:r>
              <a:rPr lang="en-US" dirty="0" err="1"/>
              <a:t>centrales</a:t>
            </a:r>
            <a:r>
              <a:rPr lang="en-US" dirty="0"/>
              <a:t> </a:t>
            </a:r>
            <a:r>
              <a:rPr lang="en-US" dirty="0" err="1"/>
              <a:t>thermiques</a:t>
            </a:r>
            <a:r>
              <a:rPr lang="en-US" dirty="0"/>
              <a:t> au </a:t>
            </a:r>
            <a:r>
              <a:rPr lang="en-US" dirty="0" err="1"/>
              <a:t>charbon</a:t>
            </a:r>
            <a:r>
              <a:rPr lang="en-US" dirty="0"/>
              <a:t>: le charbon pulvérisé </a:t>
            </a:r>
            <a:r>
              <a:rPr lang="en-US" dirty="0" err="1"/>
              <a:t>supercritique</a:t>
            </a:r>
            <a:r>
              <a:rPr lang="en-US" dirty="0"/>
              <a:t> (CPSC) et le cycle combiné à gazéification </a:t>
            </a:r>
            <a:r>
              <a:rPr lang="en-US" dirty="0" err="1"/>
              <a:t>intégrée</a:t>
            </a:r>
            <a:r>
              <a:rPr lang="en-US" dirty="0"/>
              <a:t> (CCGI); la capture et le stockage du </a:t>
            </a:r>
            <a:r>
              <a:rPr lang="en-US" dirty="0" err="1"/>
              <a:t>carbone</a:t>
            </a:r>
            <a:r>
              <a:rPr lang="en-US" dirty="0"/>
              <a:t> (CSC) peuvent </a:t>
            </a:r>
            <a:r>
              <a:rPr lang="en-US" dirty="0" err="1"/>
              <a:t>être</a:t>
            </a:r>
            <a:r>
              <a:rPr lang="en-US" dirty="0"/>
              <a:t> </a:t>
            </a:r>
            <a:r>
              <a:rPr lang="en-US" dirty="0" err="1"/>
              <a:t>utilisés</a:t>
            </a:r>
            <a:r>
              <a:rPr lang="en-US" dirty="0"/>
              <a:t>;</a:t>
            </a:r>
            <a:endParaRPr lang="en-US" dirty="0">
              <a:cs typeface="Calibri"/>
            </a:endParaRPr>
          </a:p>
          <a:p>
            <a:pPr marL="171450" indent="-171450">
              <a:buFont typeface="Arial"/>
              <a:buChar char="•"/>
            </a:pPr>
            <a:r>
              <a:rPr lang="en-US" dirty="0" err="1"/>
              <a:t>utilisation</a:t>
            </a:r>
            <a:r>
              <a:rPr lang="en-US" dirty="0"/>
              <a:t> finale de l'électricité dans tous les secteurs de la société. </a:t>
            </a:r>
            <a:endParaRPr lang="en-US" dirty="0">
              <a:cs typeface="+mn-lt"/>
            </a:endParaRPr>
          </a:p>
          <a:p>
            <a:pPr marL="0" indent="0">
              <a:buFont typeface="Arial"/>
              <a:buNone/>
            </a:pPr>
            <a:endParaRPr lang="en-US" dirty="0">
              <a:cs typeface="+mn-lt"/>
            </a:endParaRPr>
          </a:p>
          <a:p>
            <a:r>
              <a:rPr lang="en-US" dirty="0">
                <a:cs typeface="+mn-lt"/>
              </a:rPr>
              <a:t>Dans de nombreux pays, le charbon est une source de sécurité énergétique et </a:t>
            </a:r>
            <a:r>
              <a:rPr lang="en-US" dirty="0" err="1">
                <a:cs typeface="+mn-lt"/>
              </a:rPr>
              <a:t>d'emplois</a:t>
            </a:r>
            <a:r>
              <a:rPr lang="en-US" dirty="0">
                <a:cs typeface="+mn-lt"/>
              </a:rPr>
              <a:t>: </a:t>
            </a:r>
          </a:p>
          <a:p>
            <a:endParaRPr lang="en-US" dirty="0"/>
          </a:p>
          <a:p>
            <a:pPr marL="171450" indent="-171450">
              <a:buFont typeface="Arial" panose="020B0604020202020204" pitchFamily="34" charset="0"/>
              <a:buChar char="•"/>
            </a:pPr>
            <a:r>
              <a:rPr lang="en-US" dirty="0" err="1"/>
              <a:t>relativement</a:t>
            </a:r>
            <a:r>
              <a:rPr lang="en-US" dirty="0"/>
              <a:t> peu </a:t>
            </a:r>
            <a:r>
              <a:rPr lang="en-US" dirty="0" err="1"/>
              <a:t>coûteux</a:t>
            </a:r>
            <a:r>
              <a:rPr lang="en-US" dirty="0"/>
              <a:t>;</a:t>
            </a:r>
          </a:p>
          <a:p>
            <a:pPr marL="171450" indent="-171450">
              <a:buFont typeface="Arial" panose="020B0604020202020204" pitchFamily="34" charset="0"/>
              <a:buChar char="•"/>
            </a:pPr>
            <a:r>
              <a:rPr lang="en-US" dirty="0"/>
              <a:t>facile à extraire et à transporter;</a:t>
            </a:r>
            <a:endParaRPr lang="en-US" dirty="0">
              <a:cs typeface="Calibri"/>
            </a:endParaRPr>
          </a:p>
          <a:p>
            <a:pPr marL="171450" indent="-171450">
              <a:buFont typeface="Arial" panose="020B0604020202020204" pitchFamily="34" charset="0"/>
              <a:buChar char="•"/>
            </a:pPr>
            <a:r>
              <a:rPr lang="en-US" dirty="0"/>
              <a:t>capable de fournir une production d'énergie de base;</a:t>
            </a:r>
            <a:endParaRPr lang="en-US" dirty="0">
              <a:cs typeface="Calibri"/>
            </a:endParaRPr>
          </a:p>
          <a:p>
            <a:pPr marL="171450" indent="-171450">
              <a:buFont typeface="Arial" panose="020B0604020202020204" pitchFamily="34" charset="0"/>
              <a:buChar char="•"/>
            </a:pPr>
            <a:r>
              <a:rPr lang="en-US" dirty="0" err="1"/>
              <a:t>situé</a:t>
            </a:r>
            <a:r>
              <a:rPr lang="en-US" dirty="0"/>
              <a:t> dans des régions politiquement stables et </a:t>
            </a:r>
            <a:r>
              <a:rPr lang="en-US" dirty="0" err="1"/>
              <a:t>abondant</a:t>
            </a:r>
            <a:r>
              <a:rPr lang="en-US" dirty="0"/>
              <a:t> dans de </a:t>
            </a:r>
            <a:r>
              <a:rPr lang="en-US" dirty="0" err="1"/>
              <a:t>nombreux</a:t>
            </a:r>
            <a:r>
              <a:rPr lang="en-US" dirty="0"/>
              <a:t> pays.</a:t>
            </a:r>
          </a:p>
          <a:p>
            <a:pPr marL="0" indent="0">
              <a:buFont typeface="Arial" panose="020B0604020202020204" pitchFamily="34" charset="0"/>
              <a:buNone/>
            </a:pPr>
            <a:endParaRPr lang="en-US" dirty="0">
              <a:cs typeface="Calibri"/>
            </a:endParaRPr>
          </a:p>
          <a:p>
            <a:r>
              <a:rPr lang="en-US" dirty="0">
                <a:cs typeface="Calibri"/>
              </a:rPr>
              <a:t>Toutefois, le charbon pose des </a:t>
            </a:r>
            <a:r>
              <a:rPr lang="en-US" dirty="0" err="1">
                <a:cs typeface="Calibri"/>
              </a:rPr>
              <a:t>défis</a:t>
            </a:r>
            <a:r>
              <a:rPr lang="en-US" dirty="0">
                <a:cs typeface="Calibri"/>
              </a:rPr>
              <a:t> </a:t>
            </a:r>
            <a:r>
              <a:rPr lang="en-US" dirty="0" err="1">
                <a:cs typeface="Calibri"/>
              </a:rPr>
              <a:t>importants</a:t>
            </a:r>
            <a:r>
              <a:rPr lang="en-US" dirty="0">
                <a:cs typeface="Calibri"/>
              </a:rPr>
              <a:t> qui seront abordés plus loin.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a:t>
            </a:r>
            <a:r>
              <a:rPr lang="en-US" dirty="0" err="1">
                <a:cs typeface="Calibri"/>
              </a:rPr>
              <a:t>présente</a:t>
            </a:r>
            <a:r>
              <a:rPr lang="en-US" dirty="0">
                <a:cs typeface="Calibri"/>
              </a:rPr>
              <a:t> certains des effets négatifs de la chaîne d'approvisionnement en charbon et des centrales électriques au charbon. </a:t>
            </a:r>
            <a:r>
              <a:rPr lang="en-US" dirty="0"/>
              <a:t>La tendance </a:t>
            </a:r>
            <a:r>
              <a:rPr lang="en-US" dirty="0" err="1"/>
              <a:t>soutenue</a:t>
            </a:r>
            <a:r>
              <a:rPr lang="en-US" dirty="0"/>
              <a:t> la croissance annuelle de l'électricité produite à partir du charbon doit être inversée pour atteindre les objectifs ambitieux en matière d'émissions de dioxyde de carbone. En effet, l'ensemble de la chaîne d'approvisionnement en charbon a des effets </a:t>
            </a:r>
            <a:r>
              <a:rPr lang="en-US" dirty="0" err="1"/>
              <a:t>négatifs</a:t>
            </a:r>
            <a:r>
              <a:rPr lang="en-US" dirty="0"/>
              <a:t> sur:</a:t>
            </a:r>
            <a:endParaRPr lang="en-US" dirty="0">
              <a:cs typeface="Calibri"/>
            </a:endParaRPr>
          </a:p>
          <a:p>
            <a:pPr marL="0" indent="0">
              <a:buFont typeface="Arial"/>
              <a:buNone/>
            </a:pPr>
            <a:endParaRPr lang="en-US" dirty="0"/>
          </a:p>
          <a:p>
            <a:pPr marL="171450" indent="-171450">
              <a:buFont typeface="Arial"/>
              <a:buChar char="•"/>
            </a:pPr>
            <a:r>
              <a:rPr lang="en-US" dirty="0"/>
              <a:t>le climat, en raison des émissions de dioxyde de carbone, de dioxyde de soufre et de mercure qui provoquent l'acidification et contribuent au réchauffement de la </a:t>
            </a:r>
            <a:r>
              <a:rPr lang="en-US" dirty="0" err="1"/>
              <a:t>planète</a:t>
            </a:r>
            <a:r>
              <a:rPr lang="en-US" dirty="0"/>
              <a:t>;</a:t>
            </a:r>
            <a:endParaRPr lang="en-US" dirty="0">
              <a:cs typeface="Calibri"/>
            </a:endParaRPr>
          </a:p>
          <a:p>
            <a:pPr marL="171450" indent="-171450">
              <a:buFont typeface="Arial"/>
              <a:buChar char="•"/>
            </a:pPr>
            <a:r>
              <a:rPr lang="en-US" dirty="0" err="1"/>
              <a:t>l'utilisation</a:t>
            </a:r>
            <a:r>
              <a:rPr lang="en-US" dirty="0"/>
              <a:t> des terres, car les activités minières dégradent la végétation, nuisent à la faune et à la flore et réduisent la fertilité des </a:t>
            </a:r>
            <a:r>
              <a:rPr lang="en-US" dirty="0" err="1"/>
              <a:t>terres</a:t>
            </a:r>
            <a:r>
              <a:rPr lang="en-US" dirty="0"/>
              <a:t> </a:t>
            </a:r>
            <a:r>
              <a:rPr lang="en-US" dirty="0" err="1"/>
              <a:t>cultivables</a:t>
            </a:r>
            <a:r>
              <a:rPr lang="en-US" dirty="0"/>
              <a:t>;</a:t>
            </a:r>
            <a:endParaRPr lang="en-US" dirty="0">
              <a:cs typeface="Calibri"/>
            </a:endParaRPr>
          </a:p>
          <a:p>
            <a:pPr marL="171450" indent="-171450">
              <a:buFont typeface="Arial"/>
              <a:buChar char="•"/>
            </a:pPr>
            <a:r>
              <a:rPr lang="en-US" dirty="0" err="1"/>
              <a:t>l'eau</a:t>
            </a:r>
            <a:r>
              <a:rPr lang="en-US" dirty="0"/>
              <a:t>, en raison de l'augmentation de l'alcalinité, qui dégrade les habitats aquatiques.</a:t>
            </a:r>
            <a:endParaRPr lang="en-US" dirty="0">
              <a:cs typeface="Calibri"/>
            </a:endParaRPr>
          </a:p>
          <a:p>
            <a:r>
              <a:rPr lang="en-US" dirty="0"/>
              <a:t> </a:t>
            </a:r>
            <a:endParaRPr lang="en-US" dirty="0">
              <a:cs typeface="Calibri" panose="020F0502020204030204"/>
            </a:endParaRPr>
          </a:p>
          <a:p>
            <a:r>
              <a:rPr lang="en-US" dirty="0"/>
              <a:t>Nous devons garder à l'esprit que le charbon présente des avantages et des inconvénients importants. Nous devons comprendre ce qui pousse les gouvernements à l'utiliser et quels sont les </a:t>
            </a:r>
            <a:r>
              <a:rPr lang="en-US" dirty="0" err="1"/>
              <a:t>compromis</a:t>
            </a:r>
            <a:r>
              <a:rPr lang="en-US" dirty="0"/>
              <a:t> possibles afin de trouver des alternatives réalisables. Les incitations politiques telles que la tarification du carbone et la réglementation </a:t>
            </a:r>
            <a:r>
              <a:rPr lang="en-US" dirty="0" err="1"/>
              <a:t>sont</a:t>
            </a:r>
            <a:r>
              <a:rPr lang="en-US" dirty="0"/>
              <a:t> </a:t>
            </a:r>
            <a:r>
              <a:rPr lang="en-US" dirty="0" err="1"/>
              <a:t>nécessaires</a:t>
            </a:r>
            <a:r>
              <a:rPr lang="en-US" dirty="0"/>
              <a:t> pour contrôler la pollution et limiter la production des </a:t>
            </a:r>
            <a:r>
              <a:rPr lang="en-US" dirty="0" err="1"/>
              <a:t>centrales</a:t>
            </a:r>
            <a:r>
              <a:rPr lang="en-US" dirty="0"/>
              <a:t> </a:t>
            </a:r>
            <a:r>
              <a:rPr lang="en-US" dirty="0" err="1"/>
              <a:t>thiermiques</a:t>
            </a:r>
            <a:r>
              <a:rPr lang="en-US" dirty="0"/>
              <a:t> au </a:t>
            </a:r>
            <a:r>
              <a:rPr lang="en-US" dirty="0" err="1"/>
              <a:t>charbon</a:t>
            </a:r>
            <a:r>
              <a:rPr lang="en-US" dirty="0"/>
              <a:t>. Une perspective systémique peut nous </a:t>
            </a:r>
            <a:r>
              <a:rPr lang="en-US" dirty="0" err="1"/>
              <a:t>permettre</a:t>
            </a:r>
            <a:r>
              <a:rPr lang="en-US" dirty="0"/>
              <a:t> </a:t>
            </a:r>
            <a:r>
              <a:rPr lang="en-US" dirty="0" err="1"/>
              <a:t>d’identifier</a:t>
            </a:r>
            <a:r>
              <a:rPr lang="en-US" dirty="0"/>
              <a:t> les risques et les opportunités non évidents liés à l'abandon ou au maintien du charbon.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Examinons</a:t>
            </a:r>
            <a:r>
              <a:rPr lang="en-US" dirty="0"/>
              <a:t> </a:t>
            </a:r>
            <a:r>
              <a:rPr lang="en-US" dirty="0" err="1"/>
              <a:t>maintenant</a:t>
            </a:r>
            <a:r>
              <a:rPr lang="en-US" dirty="0"/>
              <a:t> les chaînes d'approvisionnement en pétrole et en gaz.</a:t>
            </a:r>
          </a:p>
          <a:p>
            <a:endParaRPr lang="en-US" dirty="0"/>
          </a:p>
          <a:p>
            <a:r>
              <a:rPr lang="en-US" dirty="0"/>
              <a:t>Les prix du pétrole et du gaz </a:t>
            </a:r>
            <a:r>
              <a:rPr lang="en-US" dirty="0" err="1"/>
              <a:t>ont</a:t>
            </a:r>
            <a:r>
              <a:rPr lang="en-US" dirty="0"/>
              <a:t> </a:t>
            </a:r>
            <a:r>
              <a:rPr lang="en-US" dirty="0" err="1"/>
              <a:t>connus</a:t>
            </a:r>
            <a:r>
              <a:rPr lang="en-US" dirty="0"/>
              <a:t> des variations causées par des facteurs géopolitiques et les équilibres entre l'offre et la demande qui en découlent. </a:t>
            </a:r>
            <a:r>
              <a:rPr lang="en-US" dirty="0" err="1"/>
              <a:t>Cette</a:t>
            </a:r>
            <a:r>
              <a:rPr lang="en-US" dirty="0"/>
              <a:t> </a:t>
            </a:r>
            <a:r>
              <a:rPr lang="en-US" dirty="0" err="1"/>
              <a:t>réalité</a:t>
            </a:r>
            <a:r>
              <a:rPr lang="en-US" dirty="0"/>
              <a:t> soulève les questions suivantes</a:t>
            </a:r>
            <a:endParaRPr lang="en-US" dirty="0">
              <a:cs typeface="Calibri"/>
            </a:endParaRPr>
          </a:p>
          <a:p>
            <a:r>
              <a:rPr lang="en-US" dirty="0" err="1"/>
              <a:t>concernant</a:t>
            </a:r>
            <a:r>
              <a:rPr lang="en-US" dirty="0"/>
              <a:t> la sécurité de l'approvisionnement </a:t>
            </a:r>
            <a:r>
              <a:rPr lang="en-US" dirty="0" err="1"/>
              <a:t>en</a:t>
            </a:r>
            <a:r>
              <a:rPr lang="en-US" dirty="0"/>
              <a:t> </a:t>
            </a:r>
            <a:r>
              <a:rPr lang="en-US" dirty="0" err="1"/>
              <a:t>énergie</a:t>
            </a:r>
            <a:r>
              <a:rPr lang="en-US" dirty="0"/>
              <a:t>, la dépendance à l'égard des importations de divers pays, </a:t>
            </a:r>
            <a:r>
              <a:rPr lang="en-US" dirty="0" err="1"/>
              <a:t>ainsi</a:t>
            </a:r>
            <a:r>
              <a:rPr lang="en-US" dirty="0"/>
              <a:t> que la résistance de l'économie mondiale aux prix du </a:t>
            </a:r>
            <a:r>
              <a:rPr lang="en-US" dirty="0" err="1"/>
              <a:t>pétrole</a:t>
            </a:r>
            <a:r>
              <a:rPr lang="en-US" dirty="0"/>
              <a:t> (et vice-versa). </a:t>
            </a:r>
            <a:endParaRPr lang="en-US" dirty="0">
              <a:cs typeface="Calibri"/>
            </a:endParaRPr>
          </a:p>
          <a:p>
            <a:endParaRPr lang="en-US" dirty="0">
              <a:cs typeface="Calibri"/>
            </a:endParaRPr>
          </a:p>
          <a:p>
            <a:r>
              <a:rPr lang="en-US" dirty="0">
                <a:cs typeface="Calibri"/>
              </a:rPr>
              <a:t>La chaîne d'approvisionnement en pétrole comprend les étapes </a:t>
            </a:r>
            <a:r>
              <a:rPr lang="en-US" dirty="0" err="1">
                <a:cs typeface="Calibri"/>
              </a:rPr>
              <a:t>suivantes</a:t>
            </a:r>
            <a:r>
              <a:rPr lang="en-US" dirty="0">
                <a:cs typeface="Calibri"/>
              </a:rPr>
              <a:t>:</a:t>
            </a:r>
          </a:p>
          <a:p>
            <a:endParaRPr lang="en-US" dirty="0"/>
          </a:p>
          <a:p>
            <a:pPr marL="171450" indent="-171450">
              <a:buFont typeface="Arial"/>
              <a:buChar char="•"/>
            </a:pPr>
            <a:r>
              <a:rPr lang="en-US" dirty="0" err="1"/>
              <a:t>l’extraction</a:t>
            </a:r>
            <a:r>
              <a:rPr lang="en-US" dirty="0"/>
              <a:t> à l'aide de puits conventionnels, production en eaux profondes, et de </a:t>
            </a:r>
            <a:r>
              <a:rPr lang="en-US" dirty="0" err="1"/>
              <a:t>méthodes</a:t>
            </a:r>
            <a:r>
              <a:rPr lang="en-US" dirty="0"/>
              <a:t> </a:t>
            </a:r>
            <a:r>
              <a:rPr lang="en-US" dirty="0" err="1"/>
              <a:t>améliorées</a:t>
            </a:r>
            <a:r>
              <a:rPr lang="en-US" dirty="0"/>
              <a:t> de </a:t>
            </a:r>
            <a:r>
              <a:rPr lang="en-US" dirty="0" err="1"/>
              <a:t>récupération</a:t>
            </a:r>
            <a:r>
              <a:rPr lang="en-US" dirty="0"/>
              <a:t> du </a:t>
            </a:r>
            <a:r>
              <a:rPr lang="en-US" dirty="0" err="1"/>
              <a:t>pétrole</a:t>
            </a:r>
            <a:r>
              <a:rPr lang="en-US" dirty="0"/>
              <a:t>;</a:t>
            </a:r>
            <a:endParaRPr lang="en-US" dirty="0">
              <a:cs typeface="Calibri"/>
            </a:endParaRPr>
          </a:p>
          <a:p>
            <a:pPr marL="171450" indent="-171450">
              <a:buFont typeface="Arial"/>
              <a:buChar char="•"/>
            </a:pPr>
            <a:r>
              <a:rPr lang="en-US" dirty="0"/>
              <a:t>le transport (par pétroliers, oléoducs, camions et chemins de fer) et le stockage;</a:t>
            </a:r>
            <a:endParaRPr lang="en-US" dirty="0">
              <a:cs typeface="Calibri"/>
            </a:endParaRPr>
          </a:p>
          <a:p>
            <a:pPr marL="171450" indent="-171450">
              <a:buFont typeface="Arial"/>
              <a:buChar char="•"/>
            </a:pPr>
            <a:r>
              <a:rPr lang="en-US" dirty="0"/>
              <a:t>le raffinage, qui est le processus industriel qui transforme le pétrole brut en produits utiles tels que le naphta de pétrole, l'essence et le carburant diesel;</a:t>
            </a:r>
            <a:endParaRPr lang="en-US" dirty="0">
              <a:cs typeface="Calibri"/>
            </a:endParaRPr>
          </a:p>
          <a:p>
            <a:pPr marL="171450" indent="-171450">
              <a:buFont typeface="Arial"/>
              <a:buChar char="•"/>
            </a:pPr>
            <a:r>
              <a:rPr lang="en-US" dirty="0"/>
              <a:t>les </a:t>
            </a:r>
            <a:r>
              <a:rPr lang="en-US" dirty="0" err="1"/>
              <a:t>centrales</a:t>
            </a:r>
            <a:r>
              <a:rPr lang="en-US" dirty="0"/>
              <a:t> </a:t>
            </a:r>
            <a:r>
              <a:rPr lang="en-US" dirty="0" err="1"/>
              <a:t>thermiques</a:t>
            </a:r>
            <a:r>
              <a:rPr lang="en-US" dirty="0"/>
              <a:t>.</a:t>
            </a:r>
          </a:p>
          <a:p>
            <a:pPr marL="0" indent="0">
              <a:buFont typeface="Arial"/>
              <a:buNone/>
            </a:pPr>
            <a:endParaRPr lang="en-US" dirty="0">
              <a:cs typeface="Calibri"/>
            </a:endParaRPr>
          </a:p>
          <a:p>
            <a:r>
              <a:rPr lang="en-US" dirty="0"/>
              <a:t>La production d'électricité à grande échelle à partir de produits pétroliers tels que le fioul lourd ou le diesel a récemment diminué et ne représente plus qu'une faible part de la production dans de nombreuses régions. De petits générateurs diesel sont encore utilisés comme source d'énergie de secours (par </a:t>
            </a:r>
            <a:r>
              <a:rPr lang="en-US" dirty="0" err="1"/>
              <a:t>exemple</a:t>
            </a:r>
            <a:r>
              <a:rPr lang="en-US" dirty="0"/>
              <a:t>: dans les hôpitaux, les usines ou les ménages), en particulier dans les pays </a:t>
            </a:r>
            <a:r>
              <a:rPr lang="en-US" dirty="0" err="1"/>
              <a:t>en</a:t>
            </a:r>
            <a:r>
              <a:rPr lang="en-US" dirty="0"/>
              <a:t> </a:t>
            </a:r>
            <a:r>
              <a:rPr lang="en-US" dirty="0" err="1"/>
              <a:t>voie</a:t>
            </a:r>
            <a:r>
              <a:rPr lang="en-US" dirty="0"/>
              <a:t> de </a:t>
            </a:r>
            <a:r>
              <a:rPr lang="en-US" dirty="0" err="1"/>
              <a:t>développement</a:t>
            </a:r>
            <a:r>
              <a:rPr lang="en-US" dirty="0"/>
              <a:t> où l'approvisionnement en électricité n'est pas fiable.</a:t>
            </a:r>
            <a:endParaRPr lang="en-US" dirty="0">
              <a:cs typeface="Calibri" panose="020F0502020204030204"/>
            </a:endParaRPr>
          </a:p>
          <a:p>
            <a:endParaRPr lang="en-US" dirty="0">
              <a:cs typeface="Calibri" panose="020F0502020204030204"/>
            </a:endParaRPr>
          </a:p>
          <a:p>
            <a:r>
              <a:rPr lang="en-US" dirty="0">
                <a:cs typeface="Calibri" panose="020F0502020204030204"/>
              </a:rPr>
              <a:t>La chaîne d'approvisionnement en </a:t>
            </a:r>
            <a:r>
              <a:rPr lang="en-US" dirty="0" err="1">
                <a:cs typeface="Calibri" panose="020F0502020204030204"/>
              </a:rPr>
              <a:t>gaz</a:t>
            </a:r>
            <a:r>
              <a:rPr lang="en-US" dirty="0">
                <a:cs typeface="Calibri" panose="020F0502020204030204"/>
              </a:rPr>
              <a:t> </a:t>
            </a:r>
            <a:r>
              <a:rPr lang="en-US" dirty="0" err="1">
                <a:cs typeface="Calibri" panose="020F0502020204030204"/>
              </a:rPr>
              <a:t>comprend</a:t>
            </a:r>
            <a:r>
              <a:rPr lang="en-US" dirty="0">
                <a:cs typeface="Calibri" panose="020F0502020204030204"/>
              </a:rPr>
              <a:t>:</a:t>
            </a:r>
          </a:p>
          <a:p>
            <a:endParaRPr lang="en-US" dirty="0"/>
          </a:p>
          <a:p>
            <a:pPr marL="171450" indent="-171450">
              <a:buFont typeface="Arial"/>
              <a:buChar char="•"/>
            </a:pPr>
            <a:r>
              <a:rPr lang="en-US" dirty="0"/>
              <a:t>extraction à l'aide de puits conventionnels, production en eaux profondes ou de </a:t>
            </a:r>
            <a:r>
              <a:rPr lang="en-US" dirty="0" err="1"/>
              <a:t>fracturation</a:t>
            </a:r>
            <a:r>
              <a:rPr lang="en-US" dirty="0"/>
              <a:t> </a:t>
            </a:r>
            <a:r>
              <a:rPr lang="en-US" dirty="0" err="1"/>
              <a:t>hydraulique</a:t>
            </a:r>
            <a:r>
              <a:rPr lang="en-US" dirty="0"/>
              <a:t>;</a:t>
            </a:r>
            <a:endParaRPr lang="en-US" dirty="0">
              <a:cs typeface="Calibri"/>
            </a:endParaRPr>
          </a:p>
          <a:p>
            <a:pPr marL="171450" indent="-171450">
              <a:buFont typeface="Arial"/>
              <a:buChar char="•"/>
            </a:pPr>
            <a:r>
              <a:rPr lang="en-US" dirty="0"/>
              <a:t>le transport (avec des pipelines et des navires) et le stockage (stockage souterrain ou à bord de flottes de gaz naturel </a:t>
            </a:r>
            <a:r>
              <a:rPr lang="en-US" dirty="0" err="1"/>
              <a:t>liquéfié</a:t>
            </a:r>
            <a:r>
              <a:rPr lang="en-US" dirty="0"/>
              <a:t>);</a:t>
            </a:r>
            <a:endParaRPr lang="en-US" dirty="0">
              <a:cs typeface="Calibri"/>
            </a:endParaRPr>
          </a:p>
          <a:p>
            <a:pPr marL="171450" indent="-171450">
              <a:buFont typeface="Arial"/>
              <a:buChar char="•"/>
            </a:pPr>
            <a:r>
              <a:rPr lang="en-US" dirty="0"/>
              <a:t>les </a:t>
            </a:r>
            <a:r>
              <a:rPr lang="en-US" dirty="0" err="1"/>
              <a:t>centrales</a:t>
            </a:r>
            <a:r>
              <a:rPr lang="en-US" dirty="0"/>
              <a:t> </a:t>
            </a:r>
            <a:r>
              <a:rPr lang="en-US" dirty="0" err="1"/>
              <a:t>thermiques</a:t>
            </a:r>
            <a:r>
              <a:rPr lang="en-US" dirty="0"/>
              <a:t>: turbines à gaz à cycle </a:t>
            </a:r>
            <a:r>
              <a:rPr lang="en-US" dirty="0" err="1"/>
              <a:t>ouvert</a:t>
            </a:r>
            <a:r>
              <a:rPr lang="en-US" dirty="0"/>
              <a:t> (TCO) et turbines à gaz à cycle </a:t>
            </a:r>
            <a:r>
              <a:rPr lang="en-US" dirty="0" err="1"/>
              <a:t>combiné</a:t>
            </a:r>
            <a:r>
              <a:rPr lang="en-US" dirty="0"/>
              <a:t> (TGCC), ces dernières étant dotées d'un générateur de vapeur à récupération de </a:t>
            </a:r>
            <a:r>
              <a:rPr lang="en-US" dirty="0" err="1"/>
              <a:t>chaleur</a:t>
            </a:r>
            <a:r>
              <a:rPr lang="en-US" dirty="0"/>
              <a:t> (GVRC) pour utiliser la chaleur résiduelle, ce qui </a:t>
            </a:r>
            <a:r>
              <a:rPr lang="en-US" dirty="0" err="1"/>
              <a:t>augmente</a:t>
            </a:r>
            <a:r>
              <a:rPr lang="en-US" dirty="0"/>
              <a:t> </a:t>
            </a:r>
            <a:r>
              <a:rPr lang="en-US" dirty="0" err="1"/>
              <a:t>leur</a:t>
            </a:r>
            <a:r>
              <a:rPr lang="en-US" dirty="0"/>
              <a:t> </a:t>
            </a:r>
            <a:r>
              <a:rPr lang="en-US" dirty="0" err="1"/>
              <a:t>efficacité</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pétrole et le gaz ont un impact négatif sur l'environnement à tous les </a:t>
            </a:r>
            <a:r>
              <a:rPr lang="en-US" dirty="0" err="1">
                <a:cs typeface="Calibri"/>
              </a:rPr>
              <a:t>niveaux</a:t>
            </a:r>
            <a:r>
              <a:rPr lang="en-US" dirty="0">
                <a:cs typeface="Calibri"/>
              </a:rPr>
              <a:t> de la </a:t>
            </a:r>
            <a:r>
              <a:rPr lang="en-US" dirty="0" err="1">
                <a:cs typeface="Calibri"/>
              </a:rPr>
              <a:t>chaîne</a:t>
            </a:r>
            <a:r>
              <a:rPr lang="en-US" dirty="0">
                <a:cs typeface="Calibri"/>
              </a:rPr>
              <a:t> </a:t>
            </a:r>
            <a:r>
              <a:rPr lang="en-US" dirty="0" err="1">
                <a:cs typeface="Calibri"/>
              </a:rPr>
              <a:t>d'approvisionnement</a:t>
            </a:r>
            <a:r>
              <a:rPr lang="en-US" dirty="0">
                <a:cs typeface="Calibri"/>
              </a:rPr>
              <a:t>, de la production au transport et aux </a:t>
            </a:r>
            <a:r>
              <a:rPr lang="en-US" dirty="0" err="1">
                <a:cs typeface="Calibri"/>
              </a:rPr>
              <a:t>utilisations</a:t>
            </a:r>
            <a:r>
              <a:rPr lang="en-US" dirty="0">
                <a:cs typeface="Calibri"/>
              </a:rPr>
              <a:t> finales:</a:t>
            </a:r>
          </a:p>
          <a:p>
            <a:pPr marL="0" indent="0">
              <a:buFont typeface="Arial"/>
              <a:buNone/>
            </a:pPr>
            <a:endParaRPr lang="en-US" dirty="0">
              <a:cs typeface="Calibri"/>
            </a:endParaRPr>
          </a:p>
          <a:p>
            <a:pPr marL="171450" indent="-171450">
              <a:buFont typeface="Arial"/>
              <a:buChar char="•"/>
            </a:pPr>
            <a:r>
              <a:rPr lang="en-US" dirty="0">
                <a:cs typeface="Calibri"/>
              </a:rPr>
              <a:t>la fracturation hydraulique, qui consiste à fracturer des roches avec un liquide sous pression pour produire du pétrole et du gaz, suscite d'importantes préoccupations </a:t>
            </a:r>
            <a:r>
              <a:rPr lang="en-US" dirty="0" err="1">
                <a:cs typeface="Calibri"/>
              </a:rPr>
              <a:t>environnementales</a:t>
            </a:r>
            <a:r>
              <a:rPr lang="en-US" dirty="0">
                <a:cs typeface="Calibri"/>
              </a:rPr>
              <a:t>.; </a:t>
            </a:r>
            <a:r>
              <a:rPr lang="en-US" dirty="0" err="1">
                <a:cs typeface="Calibri"/>
              </a:rPr>
              <a:t>celles</a:t>
            </a:r>
            <a:r>
              <a:rPr lang="en-US" dirty="0">
                <a:cs typeface="Calibri"/>
              </a:rPr>
              <a:t>-ci sont liées à l'évacuation des eaux usées, à la pollution des eaux souterraines et à l'augmentation de </a:t>
            </a:r>
            <a:r>
              <a:rPr lang="en-US" dirty="0" err="1">
                <a:cs typeface="Calibri"/>
              </a:rPr>
              <a:t>l'activité</a:t>
            </a:r>
            <a:r>
              <a:rPr lang="en-US" dirty="0">
                <a:cs typeface="Calibri"/>
              </a:rPr>
              <a:t> </a:t>
            </a:r>
            <a:r>
              <a:rPr lang="en-US" dirty="0" err="1">
                <a:cs typeface="Calibri"/>
              </a:rPr>
              <a:t>sismique</a:t>
            </a:r>
            <a:r>
              <a:rPr lang="en-US" dirty="0">
                <a:cs typeface="Calibri"/>
              </a:rPr>
              <a:t>;</a:t>
            </a:r>
          </a:p>
          <a:p>
            <a:pPr marL="171450" indent="-171450">
              <a:buFont typeface="Arial"/>
              <a:buChar char="•"/>
            </a:pPr>
            <a:r>
              <a:rPr lang="en-US" dirty="0">
                <a:cs typeface="Calibri"/>
              </a:rPr>
              <a:t>après son extraction, le pétrole est souvent transporté par bateau; </a:t>
            </a:r>
            <a:r>
              <a:rPr lang="en-US" dirty="0" err="1">
                <a:cs typeface="Calibri"/>
              </a:rPr>
              <a:t>plusieurs</a:t>
            </a:r>
            <a:r>
              <a:rPr lang="en-US" dirty="0">
                <a:cs typeface="Calibri"/>
              </a:rPr>
              <a:t> marées noires en mer ont entraîné la destruction </a:t>
            </a:r>
            <a:r>
              <a:rPr lang="en-US" dirty="0" err="1">
                <a:cs typeface="Calibri"/>
              </a:rPr>
              <a:t>d'écosystèmes</a:t>
            </a:r>
            <a:r>
              <a:rPr lang="en-US" dirty="0">
                <a:cs typeface="Calibri"/>
              </a:rPr>
              <a:t> et la perte de biodiversité, ainsi que la pollution de </a:t>
            </a:r>
            <a:r>
              <a:rPr lang="en-US" dirty="0" err="1">
                <a:cs typeface="Calibri"/>
              </a:rPr>
              <a:t>l’eau</a:t>
            </a:r>
            <a:r>
              <a:rPr lang="en-US" dirty="0">
                <a:cs typeface="Calibri"/>
              </a:rPr>
              <a:t>;</a:t>
            </a:r>
          </a:p>
          <a:p>
            <a:pPr marL="171450" indent="-171450">
              <a:buFont typeface="Arial"/>
              <a:buChar char="•"/>
            </a:pPr>
            <a:r>
              <a:rPr lang="en-US" dirty="0" err="1">
                <a:cs typeface="Calibri"/>
              </a:rPr>
              <a:t>en</a:t>
            </a:r>
            <a:r>
              <a:rPr lang="en-US" dirty="0">
                <a:cs typeface="Calibri"/>
              </a:rPr>
              <a:t> cas de fuite dans la chaîne de production du gaz naturel, du méthane (CH4) est libéré, ce qui contribue au réchauffement de la </a:t>
            </a:r>
            <a:r>
              <a:rPr lang="en-US" dirty="0" err="1">
                <a:cs typeface="Calibri"/>
              </a:rPr>
              <a:t>planète</a:t>
            </a:r>
            <a:r>
              <a:rPr lang="en-US" dirty="0">
                <a:cs typeface="Calibri"/>
              </a:rPr>
              <a:t>; </a:t>
            </a:r>
            <a:r>
              <a:rPr lang="en-US" dirty="0" err="1">
                <a:cs typeface="Calibri"/>
              </a:rPr>
              <a:t>ce</a:t>
            </a:r>
            <a:r>
              <a:rPr lang="en-US" dirty="0">
                <a:cs typeface="Calibri"/>
              </a:rPr>
              <a:t> gaz à effet de serre a un effet de réchauffement 20 fois plus important que le CO2, bien qu'il ait une durée de vie plus courte dans </a:t>
            </a:r>
            <a:r>
              <a:rPr lang="en-US" dirty="0" err="1">
                <a:cs typeface="Calibri"/>
              </a:rPr>
              <a:t>l'atmosphere</a:t>
            </a:r>
            <a:r>
              <a:rPr lang="en-US" dirty="0">
                <a:cs typeface="Calibri"/>
              </a:rPr>
              <a:t>;</a:t>
            </a:r>
          </a:p>
          <a:p>
            <a:pPr marL="171450" indent="-171450">
              <a:buFont typeface="Arial"/>
              <a:buChar char="•"/>
            </a:pPr>
            <a:r>
              <a:rPr lang="en-US" dirty="0" err="1">
                <a:cs typeface="Calibri"/>
              </a:rPr>
              <a:t>lorsque</a:t>
            </a:r>
            <a:r>
              <a:rPr lang="en-US" dirty="0">
                <a:cs typeface="Calibri"/>
              </a:rPr>
              <a:t> le pétrole ou le gaz est finalement brûlé dans les centrales électriques, des émissions sont émises aux niveaux local, régional et mondial. Il s'agit notamment de CO2, de NOx et de </a:t>
            </a:r>
            <a:r>
              <a:rPr lang="en-US" dirty="0" err="1">
                <a:cs typeface="Calibri"/>
              </a:rPr>
              <a:t>particules</a:t>
            </a:r>
            <a:r>
              <a:rPr lang="en-US" dirty="0">
                <a:cs typeface="Calibri"/>
              </a:rPr>
              <a:t>;</a:t>
            </a:r>
          </a:p>
          <a:p>
            <a:pPr marL="171450" indent="-171450">
              <a:buFont typeface="Arial"/>
              <a:buChar char="•"/>
            </a:pPr>
            <a:r>
              <a:rPr lang="en-US" dirty="0">
                <a:cs typeface="Calibri"/>
              </a:rPr>
              <a:t>les produits pétroliers sont les principaux carburants du secteur des transports (voitures, autobus, camions, motos, etc.), qui est responsable d'une grande partie des émissions mondiales.</a:t>
            </a:r>
          </a:p>
          <a:p>
            <a:endParaRPr lang="en-US" dirty="0">
              <a:cs typeface="Calibri"/>
            </a:endParaRPr>
          </a:p>
          <a:p>
            <a:endParaRPr lang="en-US" dirty="0">
              <a:cs typeface="Calibri"/>
            </a:endParaRPr>
          </a:p>
          <a:p>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demande de pétrole et surtout de gaz devrait augmenter si les politiques </a:t>
            </a:r>
            <a:r>
              <a:rPr lang="en-US" dirty="0" err="1"/>
              <a:t>actuelles</a:t>
            </a:r>
            <a:r>
              <a:rPr lang="en-US" dirty="0"/>
              <a:t> ne changent pas radicalement. Cette demande est alimentée par les grandes économies à croissance rapide. Des solutions technologiques susceptibles d'éviter ce phénomène émergent, mais elles pourraient </a:t>
            </a:r>
            <a:r>
              <a:rPr lang="en-US" dirty="0" err="1"/>
              <a:t>avoir</a:t>
            </a:r>
            <a:r>
              <a:rPr lang="en-US" dirty="0"/>
              <a:t> </a:t>
            </a:r>
            <a:r>
              <a:rPr lang="en-US" dirty="0" err="1"/>
              <a:t>d’importantes</a:t>
            </a:r>
            <a:r>
              <a:rPr lang="en-US" dirty="0"/>
              <a:t> </a:t>
            </a:r>
            <a:r>
              <a:rPr lang="en-US" dirty="0" err="1"/>
              <a:t>répercussions</a:t>
            </a:r>
            <a:r>
              <a:rPr lang="en-US" dirty="0"/>
              <a:t> (qui ne </a:t>
            </a:r>
            <a:r>
              <a:rPr lang="en-US" dirty="0" err="1"/>
              <a:t>sont</a:t>
            </a:r>
            <a:r>
              <a:rPr lang="en-US" dirty="0"/>
              <a:t> pas </a:t>
            </a:r>
            <a:r>
              <a:rPr lang="en-US" dirty="0" err="1"/>
              <a:t>toujours</a:t>
            </a:r>
            <a:r>
              <a:rPr lang="en-US" dirty="0"/>
              <a:t> </a:t>
            </a:r>
            <a:r>
              <a:rPr lang="en-US" dirty="0" err="1"/>
              <a:t>connues</a:t>
            </a:r>
            <a:r>
              <a:rPr lang="en-US" dirty="0"/>
              <a:t>) sur le </a:t>
            </a:r>
            <a:r>
              <a:rPr lang="en-US" dirty="0" err="1"/>
              <a:t>système</a:t>
            </a:r>
            <a:r>
              <a:rPr lang="en-US" dirty="0"/>
              <a:t>. Il existe également des facteurs sociaux qui ralentissent l'abandon des ressources pétrolières et gazières, notamment la nécessité d'une croissance rapide (qui peut être plus facile à atteindre en utilisant des combustibles fossiles), la confiance </a:t>
            </a:r>
            <a:r>
              <a:rPr lang="en-US" dirty="0" err="1"/>
              <a:t>conservatrice</a:t>
            </a:r>
            <a:r>
              <a:rPr lang="en-US" dirty="0"/>
              <a:t> </a:t>
            </a:r>
            <a:r>
              <a:rPr lang="en-US" dirty="0" err="1"/>
              <a:t>envers</a:t>
            </a:r>
            <a:r>
              <a:rPr lang="en-US" dirty="0"/>
              <a:t> les solutions matures et le besoin de sécurité. </a:t>
            </a:r>
          </a:p>
          <a:p>
            <a:endParaRPr lang="en-US" dirty="0">
              <a:cs typeface="Calibri"/>
            </a:endParaRPr>
          </a:p>
          <a:p>
            <a:r>
              <a:rPr lang="en-US" dirty="0"/>
              <a:t>Le pétrole, le gaz et le charbon contribuent depuis longtemps au développement des économies et à la sécurité de leur approvisionnement. Cependant, ils ont d'importantes conséquences économiques, sociales et environnementales. Le pétrole et le gaz sont souvent produits dans des régions politiquement instables, où parfois des guerres, des conflits civils </a:t>
            </a:r>
            <a:r>
              <a:rPr lang="en-US" dirty="0" err="1"/>
              <a:t>ou</a:t>
            </a:r>
            <a:r>
              <a:rPr lang="en-US" dirty="0"/>
              <a:t> </a:t>
            </a:r>
            <a:r>
              <a:rPr lang="en-US" dirty="0" err="1"/>
              <a:t>diverses</a:t>
            </a:r>
            <a:r>
              <a:rPr lang="en-US" dirty="0"/>
              <a:t> </a:t>
            </a:r>
            <a:r>
              <a:rPr lang="en-US" dirty="0" err="1"/>
              <a:t>instabilités</a:t>
            </a:r>
            <a:r>
              <a:rPr lang="en-US" dirty="0"/>
              <a:t> sont liés au contrôle des réserves de combustibles fossiles. En outre, on signale de nombreux cas de déplacements massifs de populations locales pour des activités d'extraction pétrolière, ce qui peut nuire aux sociétés locales.</a:t>
            </a:r>
          </a:p>
          <a:p>
            <a:endParaRPr lang="en-US" dirty="0">
              <a:cs typeface="Calibri"/>
            </a:endParaRPr>
          </a:p>
          <a:p>
            <a:r>
              <a:rPr lang="en-US" dirty="0"/>
              <a:t>D'un point de vue environnemental, il est urgent de réduire la dépendance mondiale à l'égard des combustibles fossiles, mais l'abandon de ces sources peut avoir des répercussions sur le système qui doivent être prises en compte lorsque l'on soutient les stratégies de décarbonisation des gouvernements. Nous avons besoin de modèles pour quantifier les impacts potentiels de la poursuite des tendances actuelles ou de leur abandon.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Une fois l'électricité produite par les technologies de production </a:t>
            </a:r>
            <a:r>
              <a:rPr lang="en-US" dirty="0" err="1">
                <a:cs typeface="Calibri"/>
              </a:rPr>
              <a:t>d’énergie</a:t>
            </a:r>
            <a:r>
              <a:rPr lang="en-US" dirty="0">
                <a:cs typeface="Calibri"/>
              </a:rPr>
              <a:t>, elle doit être transportée jusqu'aux consommateurs pour être utilisée. Ce processus est assuré par les technologies de transport et de distribution de </a:t>
            </a:r>
            <a:r>
              <a:rPr lang="en-US" dirty="0" err="1">
                <a:cs typeface="Calibri"/>
              </a:rPr>
              <a:t>l'électricité</a:t>
            </a:r>
            <a:r>
              <a:rPr lang="en-US" dirty="0">
                <a:cs typeface="Calibri"/>
              </a:rPr>
              <a:t>. Le transport </a:t>
            </a:r>
            <a:r>
              <a:rPr lang="en-US" dirty="0" err="1">
                <a:cs typeface="Calibri"/>
              </a:rPr>
              <a:t>s'effectue</a:t>
            </a:r>
            <a:r>
              <a:rPr lang="en-US" dirty="0">
                <a:cs typeface="Calibri"/>
              </a:rPr>
              <a:t> sur de grandes distances et à haute tension, </a:t>
            </a:r>
            <a:r>
              <a:rPr lang="en-US" dirty="0" err="1">
                <a:cs typeface="Calibri"/>
              </a:rPr>
              <a:t>allant</a:t>
            </a:r>
            <a:r>
              <a:rPr lang="en-US" dirty="0">
                <a:cs typeface="Calibri"/>
              </a:rPr>
              <a:t> du site de production </a:t>
            </a:r>
            <a:r>
              <a:rPr lang="en-US" dirty="0" err="1">
                <a:cs typeface="Calibri"/>
              </a:rPr>
              <a:t>jusqu'aux</a:t>
            </a:r>
            <a:r>
              <a:rPr lang="en-US" dirty="0">
                <a:cs typeface="Calibri"/>
              </a:rPr>
              <a:t> </a:t>
            </a:r>
            <a:r>
              <a:rPr lang="en-US" dirty="0" err="1">
                <a:cs typeface="Calibri"/>
              </a:rPr>
              <a:t>endroits</a:t>
            </a:r>
            <a:r>
              <a:rPr lang="en-US" dirty="0">
                <a:cs typeface="Calibri"/>
              </a:rPr>
              <a:t> </a:t>
            </a:r>
            <a:r>
              <a:rPr lang="en-US" dirty="0" err="1">
                <a:cs typeface="Calibri"/>
              </a:rPr>
              <a:t>où</a:t>
            </a:r>
            <a:r>
              <a:rPr lang="en-US" dirty="0">
                <a:cs typeface="Calibri"/>
              </a:rPr>
              <a:t> </a:t>
            </a:r>
            <a:r>
              <a:rPr lang="en-US" dirty="0" err="1">
                <a:cs typeface="Calibri"/>
              </a:rPr>
              <a:t>elle</a:t>
            </a:r>
            <a:r>
              <a:rPr lang="en-US" dirty="0">
                <a:cs typeface="Calibri"/>
              </a:rPr>
              <a:t> </a:t>
            </a:r>
            <a:r>
              <a:rPr lang="en-US" dirty="0" err="1">
                <a:cs typeface="Calibri"/>
              </a:rPr>
              <a:t>est</a:t>
            </a:r>
            <a:r>
              <a:rPr lang="en-US" dirty="0">
                <a:cs typeface="Calibri"/>
              </a:rPr>
              <a:t> </a:t>
            </a:r>
            <a:r>
              <a:rPr lang="en-US" dirty="0" err="1">
                <a:cs typeface="Calibri"/>
              </a:rPr>
              <a:t>utilisée</a:t>
            </a:r>
            <a:r>
              <a:rPr lang="en-US" dirty="0">
                <a:cs typeface="Calibri"/>
              </a:rPr>
              <a:t> (</a:t>
            </a:r>
            <a:r>
              <a:rPr lang="en-US" dirty="0" err="1">
                <a:cs typeface="Calibri"/>
              </a:rPr>
              <a:t>telles</a:t>
            </a:r>
            <a:r>
              <a:rPr lang="en-US" dirty="0">
                <a:cs typeface="Calibri"/>
              </a:rPr>
              <a:t> que les </a:t>
            </a:r>
            <a:r>
              <a:rPr lang="en-US" dirty="0" err="1">
                <a:cs typeface="Calibri"/>
              </a:rPr>
              <a:t>villes</a:t>
            </a:r>
            <a:r>
              <a:rPr lang="en-US" dirty="0">
                <a:cs typeface="Calibri"/>
              </a:rPr>
              <a:t>). La distribution s'effectue sur des distances beaucoup plus courtes et à des tensions plus basses, en prenant l'électricité du système de transmission et en la distribuant à des bâtiments individuels.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les cours précédents, nous </a:t>
            </a:r>
            <a:r>
              <a:rPr lang="en-US" dirty="0" err="1">
                <a:cs typeface="Calibri"/>
              </a:rPr>
              <a:t>avons</a:t>
            </a:r>
            <a:r>
              <a:rPr lang="en-US" dirty="0">
                <a:cs typeface="Calibri"/>
              </a:rPr>
              <a:t> </a:t>
            </a:r>
            <a:r>
              <a:rPr lang="en-US" dirty="0" err="1">
                <a:cs typeface="Calibri"/>
              </a:rPr>
              <a:t>mentionné</a:t>
            </a:r>
            <a:r>
              <a:rPr lang="en-US" dirty="0">
                <a:cs typeface="Calibri"/>
              </a:rPr>
              <a:t> que des pertes </a:t>
            </a:r>
            <a:r>
              <a:rPr lang="en-US" dirty="0" err="1">
                <a:cs typeface="Calibri"/>
              </a:rPr>
              <a:t>d'énergie</a:t>
            </a:r>
            <a:r>
              <a:rPr lang="en-US" dirty="0">
                <a:cs typeface="Calibri"/>
              </a:rPr>
              <a:t> se produisent dans le réseau électrique. Si la production d'énergie thermique, où l'énergie est perdue sous forme de chaleur résiduelle, constitue une source importante de pertes d'énergie, des pertes significatives peuvent également se produire au niveau du transport et de la distribution. Le transport et la distribution ne sont pas efficaces à 100%: les pertes </a:t>
            </a:r>
            <a:r>
              <a:rPr lang="en-US" dirty="0" err="1">
                <a:cs typeface="Calibri"/>
              </a:rPr>
              <a:t>atteignent</a:t>
            </a:r>
            <a:r>
              <a:rPr lang="en-US" dirty="0">
                <a:cs typeface="Calibri"/>
              </a:rPr>
              <a:t> </a:t>
            </a:r>
            <a:r>
              <a:rPr lang="en-US" dirty="0" err="1">
                <a:cs typeface="Calibri"/>
              </a:rPr>
              <a:t>fréquemment</a:t>
            </a:r>
            <a:r>
              <a:rPr lang="en-US" dirty="0">
                <a:cs typeface="Calibri"/>
              </a:rPr>
              <a:t> 5% pour le transport et, dans les pays </a:t>
            </a:r>
            <a:r>
              <a:rPr lang="en-US" dirty="0" err="1">
                <a:cs typeface="Calibri"/>
              </a:rPr>
              <a:t>en</a:t>
            </a:r>
            <a:r>
              <a:rPr lang="en-US" dirty="0">
                <a:cs typeface="Calibri"/>
              </a:rPr>
              <a:t> </a:t>
            </a:r>
            <a:r>
              <a:rPr lang="en-US" dirty="0" err="1">
                <a:cs typeface="Calibri"/>
              </a:rPr>
              <a:t>voie</a:t>
            </a:r>
            <a:r>
              <a:rPr lang="en-US" dirty="0">
                <a:cs typeface="Calibri"/>
              </a:rPr>
              <a:t> de </a:t>
            </a:r>
            <a:r>
              <a:rPr lang="en-US" dirty="0" err="1">
                <a:cs typeface="Calibri"/>
              </a:rPr>
              <a:t>développement</a:t>
            </a:r>
            <a:r>
              <a:rPr lang="en-US" dirty="0">
                <a:cs typeface="Calibri"/>
              </a:rPr>
              <a:t>, les </a:t>
            </a:r>
            <a:r>
              <a:rPr lang="en-US" dirty="0" err="1">
                <a:cs typeface="Calibri"/>
              </a:rPr>
              <a:t>pertes</a:t>
            </a:r>
            <a:r>
              <a:rPr lang="en-US" dirty="0">
                <a:cs typeface="Calibri"/>
              </a:rPr>
              <a:t> pour la distribution peuvent </a:t>
            </a:r>
            <a:r>
              <a:rPr lang="en-US" dirty="0" err="1">
                <a:cs typeface="Calibri"/>
              </a:rPr>
              <a:t>atteindre</a:t>
            </a:r>
            <a:r>
              <a:rPr lang="en-US" dirty="0">
                <a:cs typeface="Calibri"/>
              </a:rPr>
              <a:t> 20% ou plus. Un certain niveau de perte se produira toujours en raison de l'échauffement des </a:t>
            </a:r>
            <a:r>
              <a:rPr lang="en-US" dirty="0" err="1">
                <a:cs typeface="Calibri"/>
              </a:rPr>
              <a:t>câbles</a:t>
            </a:r>
            <a:r>
              <a:rPr lang="en-US" dirty="0">
                <a:cs typeface="Calibri"/>
              </a:rPr>
              <a:t>; cependant, ces pertes sont souvent aggravées par le vieillissement des composants technologiques, les problèmes opérationnels et même le prélèvement illégal d'électricité. Les pertes d'énergie dans le transport et la distribution peuvent entraîner des pertes financières importantes et se traduire par une production d'énergie gaspillée, ce qui signifie qu'il est primordial d'améliorer l'efficacité de ces systèmes.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pPr>
            <a:r>
              <a:rPr lang="en-GB" dirty="0"/>
              <a:t>À la fin de </a:t>
            </a:r>
            <a:r>
              <a:rPr lang="en-GB" dirty="0" err="1"/>
              <a:t>ce</a:t>
            </a:r>
            <a:r>
              <a:rPr lang="en-GB" dirty="0"/>
              <a:t> </a:t>
            </a:r>
            <a:r>
              <a:rPr lang="en-GB" dirty="0" err="1"/>
              <a:t>cours</a:t>
            </a:r>
            <a:r>
              <a:rPr lang="en-GB" dirty="0"/>
              <a:t>, </a:t>
            </a:r>
            <a:r>
              <a:rPr lang="en-GB" dirty="0" err="1"/>
              <a:t>vous</a:t>
            </a:r>
            <a:r>
              <a:rPr lang="en-GB" dirty="0"/>
              <a:t> </a:t>
            </a:r>
            <a:r>
              <a:rPr lang="en-GB" dirty="0" err="1"/>
              <a:t>devriez</a:t>
            </a:r>
            <a:r>
              <a:rPr lang="en-GB" dirty="0"/>
              <a:t>:</a:t>
            </a:r>
            <a:endParaRPr lang="en-US" dirty="0"/>
          </a:p>
          <a:p>
            <a:pPr>
              <a:lnSpc>
                <a:spcPct val="90000"/>
              </a:lnSpc>
              <a:spcBef>
                <a:spcPct val="0"/>
              </a:spcBef>
            </a:pPr>
            <a:endParaRPr lang="en-GB" dirty="0"/>
          </a:p>
          <a:p>
            <a:pPr>
              <a:lnSpc>
                <a:spcPct val="90000"/>
              </a:lnSpc>
              <a:spcBef>
                <a:spcPct val="0"/>
              </a:spcBef>
            </a:pPr>
            <a:r>
              <a:rPr lang="en-GB" dirty="0"/>
              <a:t>1) Comprendre les concepts des centrales thermiques et des chaînes d'approvisionnement en combustibles fossiles</a:t>
            </a:r>
            <a:endParaRPr lang="en-GB" dirty="0">
              <a:cs typeface="Calibri" panose="020F0502020204030204"/>
            </a:endParaRPr>
          </a:p>
          <a:p>
            <a:pPr>
              <a:lnSpc>
                <a:spcPct val="90000"/>
              </a:lnSpc>
              <a:spcBef>
                <a:spcPct val="0"/>
              </a:spcBef>
            </a:pPr>
            <a:r>
              <a:rPr lang="en-GB" dirty="0"/>
              <a:t>2) </a:t>
            </a:r>
            <a:r>
              <a:rPr lang="en-GB" dirty="0" err="1"/>
              <a:t>Être</a:t>
            </a:r>
            <a:r>
              <a:rPr lang="en-GB" dirty="0"/>
              <a:t> </a:t>
            </a:r>
            <a:r>
              <a:rPr lang="en-GB" dirty="0" err="1"/>
              <a:t>en</a:t>
            </a:r>
            <a:r>
              <a:rPr lang="en-GB" dirty="0"/>
              <a:t> </a:t>
            </a:r>
            <a:r>
              <a:rPr lang="en-GB" dirty="0" err="1"/>
              <a:t>mesure</a:t>
            </a:r>
            <a:r>
              <a:rPr lang="en-GB" dirty="0"/>
              <a:t> de représenter les centrales thermiques dans </a:t>
            </a:r>
            <a:r>
              <a:rPr lang="en-GB" dirty="0" err="1"/>
              <a:t>OSeMOSYS</a:t>
            </a:r>
            <a:endParaRPr lang="en-GB" dirty="0">
              <a:cs typeface="Calibri" panose="020F0502020204030204"/>
            </a:endParaRPr>
          </a:p>
          <a:p>
            <a:pPr>
              <a:lnSpc>
                <a:spcPct val="90000"/>
              </a:lnSpc>
              <a:spcBef>
                <a:spcPct val="0"/>
              </a:spcBef>
            </a:pPr>
            <a:r>
              <a:rPr lang="en-GB" dirty="0"/>
              <a:t>3) Comprendre les principales caractéristiques et les impacts des centrales thermiques et leurs interactions avec </a:t>
            </a:r>
            <a:r>
              <a:rPr lang="en-GB" dirty="0" err="1"/>
              <a:t>l’ensemble</a:t>
            </a:r>
            <a:r>
              <a:rPr lang="en-GB" dirty="0"/>
              <a:t> du </a:t>
            </a:r>
            <a:r>
              <a:rPr lang="en-GB" dirty="0" err="1"/>
              <a:t>système</a:t>
            </a:r>
            <a:r>
              <a:rPr lang="en-GB" dirty="0"/>
              <a:t> </a:t>
            </a:r>
            <a:r>
              <a:rPr lang="en-GB" dirty="0" err="1"/>
              <a:t>énergétique</a:t>
            </a:r>
            <a:endParaRPr lang="en-GB" dirty="0">
              <a:cs typeface="Calibri"/>
            </a:endParaRPr>
          </a:p>
          <a:p>
            <a:pPr>
              <a:lnSpc>
                <a:spcPct val="90000"/>
              </a:lnSpc>
              <a:spcBef>
                <a:spcPct val="0"/>
              </a:spcBef>
            </a:pPr>
            <a:r>
              <a:rPr lang="en-GB" dirty="0"/>
              <a:t>4) Comprendre les principales caractéristiques des technologies de transmission et de distribution et la manière de les représenter dans </a:t>
            </a:r>
            <a:r>
              <a:rPr lang="en-GB" dirty="0" err="1"/>
              <a:t>OSeMOSYS</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26604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Sur </a:t>
            </a:r>
            <a:r>
              <a:rPr lang="en-US" dirty="0" err="1">
                <a:cs typeface="Calibri"/>
              </a:rPr>
              <a:t>cette</a:t>
            </a:r>
            <a:r>
              <a:rPr lang="en-US" dirty="0">
                <a:cs typeface="Calibri"/>
              </a:rPr>
              <a:t> diapositive, les technologies de transmission et de distribution sont mises en </a:t>
            </a:r>
            <a:r>
              <a:rPr lang="en-US" dirty="0" err="1">
                <a:cs typeface="Calibri"/>
              </a:rPr>
              <a:t>évidence</a:t>
            </a:r>
            <a:r>
              <a:rPr lang="en-US" dirty="0">
                <a:cs typeface="Calibri"/>
              </a:rPr>
              <a:t>. </a:t>
            </a:r>
            <a:r>
              <a:rPr lang="en-US" dirty="0" err="1">
                <a:cs typeface="Calibri"/>
              </a:rPr>
              <a:t>Elles</a:t>
            </a:r>
            <a:r>
              <a:rPr lang="en-US" dirty="0">
                <a:cs typeface="Calibri"/>
              </a:rPr>
              <a:t> sont chacune modélisées comme une technologie distincte représentée par un </a:t>
            </a:r>
            <a:r>
              <a:rPr lang="en-US" dirty="0" err="1">
                <a:cs typeface="Calibri"/>
              </a:rPr>
              <a:t>encadré</a:t>
            </a:r>
            <a:r>
              <a:rPr lang="en-US" dirty="0">
                <a:cs typeface="Calibri"/>
              </a:rPr>
              <a:t> dans le système énergétique de référence. Les combustibles d'entrée et de sortie </a:t>
            </a:r>
            <a:r>
              <a:rPr lang="en-US" dirty="0" err="1">
                <a:cs typeface="Calibri"/>
              </a:rPr>
              <a:t>sont</a:t>
            </a:r>
            <a:r>
              <a:rPr lang="en-US" dirty="0">
                <a:cs typeface="Calibri"/>
              </a:rPr>
              <a:t> </a:t>
            </a:r>
            <a:r>
              <a:rPr lang="en-US" dirty="0" err="1">
                <a:cs typeface="Calibri"/>
              </a:rPr>
              <a:t>identifiés</a:t>
            </a:r>
            <a:r>
              <a:rPr lang="en-US" dirty="0">
                <a:cs typeface="Calibri"/>
              </a:rPr>
              <a:t> pour chacune de ces technologies. Le combustible d'entrée pour la technologie de transmission est l'électricité provenant des centrales électriques, qui est transportée par la technologie de transmission pour produire le combustible de sortie qu'est l'électricité après transmission. Cette électricité est alors prête à être distribuée aux utilisateurs, et est donc prise en charge par la technologie de distribution en tant que combustible d'entrée. La technologie de distribution produit alors l'électricité de sortie qui est prête à </a:t>
            </a:r>
            <a:r>
              <a:rPr lang="en-US" dirty="0" err="1">
                <a:cs typeface="Calibri"/>
              </a:rPr>
              <a:t>être</a:t>
            </a:r>
            <a:r>
              <a:rPr lang="en-US" dirty="0">
                <a:cs typeface="Calibri"/>
              </a:rPr>
              <a:t> </a:t>
            </a:r>
            <a:r>
              <a:rPr lang="en-US" dirty="0" err="1">
                <a:cs typeface="Calibri"/>
              </a:rPr>
              <a:t>utilisée</a:t>
            </a:r>
            <a:r>
              <a:rPr lang="en-US" dirty="0">
                <a:cs typeface="Calibri"/>
              </a:rPr>
              <a:t> (dans </a:t>
            </a:r>
            <a:r>
              <a:rPr lang="en-US" dirty="0" err="1">
                <a:cs typeface="Calibri"/>
              </a:rPr>
              <a:t>cette</a:t>
            </a:r>
            <a:r>
              <a:rPr lang="en-US" dirty="0">
                <a:cs typeface="Calibri"/>
              </a:rPr>
              <a:t> figure, il s'agit de la demande </a:t>
            </a:r>
            <a:r>
              <a:rPr lang="en-US" dirty="0" err="1">
                <a:cs typeface="Calibri"/>
              </a:rPr>
              <a:t>totale</a:t>
            </a:r>
            <a:r>
              <a:rPr lang="en-US" dirty="0">
                <a:cs typeface="Calibri"/>
              </a:rPr>
              <a:t> </a:t>
            </a:r>
            <a:r>
              <a:rPr lang="en-US" dirty="0" err="1">
                <a:cs typeface="Calibri"/>
              </a:rPr>
              <a:t>d'électricité</a:t>
            </a:r>
            <a:r>
              <a:rPr lang="en-US" dirty="0">
                <a:cs typeface="Calibri"/>
              </a:rPr>
              <a:t>). Nous </a:t>
            </a:r>
            <a:r>
              <a:rPr lang="en-US" dirty="0" err="1">
                <a:cs typeface="Calibri"/>
              </a:rPr>
              <a:t>verrons</a:t>
            </a:r>
            <a:r>
              <a:rPr lang="en-US" dirty="0">
                <a:cs typeface="Calibri"/>
              </a:rPr>
              <a:t>, dans les diapositives </a:t>
            </a:r>
            <a:r>
              <a:rPr lang="en-US" dirty="0" err="1">
                <a:cs typeface="Calibri"/>
              </a:rPr>
              <a:t>suivantes</a:t>
            </a:r>
            <a:r>
              <a:rPr lang="en-US" dirty="0">
                <a:cs typeface="Calibri"/>
              </a:rPr>
              <a:t>, la façon de </a:t>
            </a:r>
            <a:r>
              <a:rPr lang="en-US" dirty="0" err="1">
                <a:cs typeface="Calibri"/>
              </a:rPr>
              <a:t>modéliser</a:t>
            </a:r>
            <a:r>
              <a:rPr lang="en-US" dirty="0">
                <a:cs typeface="Calibri"/>
              </a:rPr>
              <a:t> </a:t>
            </a:r>
            <a:r>
              <a:rPr lang="en-US" dirty="0" err="1">
                <a:cs typeface="Calibri"/>
              </a:rPr>
              <a:t>ces</a:t>
            </a:r>
            <a:r>
              <a:rPr lang="en-US" dirty="0">
                <a:cs typeface="Calibri"/>
              </a:rPr>
              <a:t>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diapositive </a:t>
            </a:r>
            <a:r>
              <a:rPr lang="en-US" dirty="0" err="1">
                <a:cs typeface="Calibri"/>
              </a:rPr>
              <a:t>présente</a:t>
            </a:r>
            <a:r>
              <a:rPr lang="en-US" dirty="0">
                <a:cs typeface="Calibri"/>
              </a:rPr>
              <a:t> les technologies de transmission et de distribution d'énergie telles qu'elles apparaissent dans les diagrammes du système énergétique de référence, ainsi que la convention de </a:t>
            </a:r>
            <a:r>
              <a:rPr lang="en-US" dirty="0" err="1">
                <a:cs typeface="Calibri"/>
              </a:rPr>
              <a:t>nomemclature</a:t>
            </a:r>
            <a:r>
              <a:rPr lang="en-US" dirty="0">
                <a:cs typeface="Calibri"/>
              </a:rPr>
              <a:t> générique utilisée pour nommer les technologies et leurs combustibles d'entrée et de sortie. Nous pouvons voir que la transmission d'énergie est </a:t>
            </a:r>
            <a:r>
              <a:rPr lang="en-US" dirty="0" err="1">
                <a:cs typeface="Calibri"/>
              </a:rPr>
              <a:t>nommée</a:t>
            </a:r>
            <a:r>
              <a:rPr lang="en-US" dirty="0">
                <a:cs typeface="Calibri"/>
              </a:rPr>
              <a:t> PWRTRN avec un combustible </a:t>
            </a:r>
            <a:r>
              <a:rPr lang="en-US" dirty="0" err="1">
                <a:cs typeface="Calibri"/>
              </a:rPr>
              <a:t>d'entrée</a:t>
            </a:r>
            <a:r>
              <a:rPr lang="en-US" dirty="0">
                <a:cs typeface="Calibri"/>
              </a:rPr>
              <a:t> ELC001 et un combustible de sortie ELC002, tandis que la distribution d'énergie est </a:t>
            </a:r>
            <a:r>
              <a:rPr lang="en-US" dirty="0" err="1">
                <a:cs typeface="Calibri"/>
              </a:rPr>
              <a:t>nommée</a:t>
            </a:r>
            <a:r>
              <a:rPr lang="en-US" dirty="0">
                <a:cs typeface="Calibri"/>
              </a:rPr>
              <a:t> PWRDIST avec un combustible </a:t>
            </a:r>
            <a:r>
              <a:rPr lang="en-US" dirty="0" err="1">
                <a:cs typeface="Calibri"/>
              </a:rPr>
              <a:t>d'entrée</a:t>
            </a:r>
            <a:r>
              <a:rPr lang="en-US" dirty="0">
                <a:cs typeface="Calibri"/>
              </a:rPr>
              <a:t> ELC002 et un combustible de sortie ELC003. Les premiers paramètres importants pour définir les technologies de transmission et de distribution d'énergie dans </a:t>
            </a:r>
            <a:r>
              <a:rPr lang="en-US" dirty="0" err="1">
                <a:cs typeface="Calibri"/>
              </a:rPr>
              <a:t>OSeMOSYS </a:t>
            </a:r>
            <a:r>
              <a:rPr lang="en-US" dirty="0">
                <a:cs typeface="Calibri"/>
              </a:rPr>
              <a:t>sont le ratio d'activité d'entrée et le ratio d'activité de sortie, dont les exemples sont présentés sur cette diapositive. Comme dans les exemples précédents, nous fixerons le rapport d'activité de sortie à 1 par défaut. Pour le transport d'électricité, le rapport d'activité de sortie sera donc de 1 pour ELC002 puisqu'il s'agit du combustible produit par le transport d'électricité. Le rapport d'activité de sortie étant fixé à 1, nous pouvons calculer le rapport d'activité d'entrée en utilisant l'efficacité de la technologie, qui dans ce cas est de 95% (</a:t>
            </a:r>
            <a:r>
              <a:rPr lang="en-US" dirty="0" err="1">
                <a:cs typeface="Calibri"/>
              </a:rPr>
              <a:t>ou</a:t>
            </a:r>
            <a:r>
              <a:rPr lang="en-US" dirty="0">
                <a:cs typeface="Calibri"/>
              </a:rPr>
              <a:t> 0,95). Le ratio d'activité en entrée est égal à 1 divisé par l'efficacité en décimale, soit 1 divisé par 0,95, ce qui </a:t>
            </a:r>
            <a:r>
              <a:rPr lang="en-US" dirty="0" err="1">
                <a:cs typeface="Calibri"/>
              </a:rPr>
              <a:t>donne</a:t>
            </a:r>
            <a:r>
              <a:rPr lang="en-US" dirty="0">
                <a:cs typeface="Calibri"/>
              </a:rPr>
              <a:t> </a:t>
            </a:r>
            <a:r>
              <a:rPr lang="en-US" dirty="0" err="1">
                <a:cs typeface="Calibri"/>
              </a:rPr>
              <a:t>approximativement</a:t>
            </a:r>
            <a:r>
              <a:rPr lang="en-US" dirty="0">
                <a:cs typeface="Calibri"/>
              </a:rPr>
              <a:t> un ratio d'activité en entrée de 1,05 pour la technologie de transmission d'énergie, attribué à ELC001 </a:t>
            </a:r>
            <a:r>
              <a:rPr lang="en-US" dirty="0" err="1">
                <a:cs typeface="Calibri"/>
              </a:rPr>
              <a:t>puisqu'il</a:t>
            </a:r>
            <a:r>
              <a:rPr lang="en-US" dirty="0">
                <a:cs typeface="Calibri"/>
              </a:rPr>
              <a:t> s'agit du combustible en entrée pour la transmission d'énergie. La même méthode peut être utilisée pour calculer le ratio d'activité d'entrée pour la distribution </a:t>
            </a:r>
            <a:r>
              <a:rPr lang="en-US" dirty="0" err="1">
                <a:cs typeface="Calibri"/>
              </a:rPr>
              <a:t>d'énergie</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D'autres</a:t>
            </a:r>
            <a:r>
              <a:rPr lang="en-US" dirty="0">
                <a:cs typeface="Calibri"/>
              </a:rPr>
              <a:t> </a:t>
            </a:r>
            <a:r>
              <a:rPr lang="en-US" dirty="0" err="1">
                <a:cs typeface="Calibri"/>
              </a:rPr>
              <a:t>paramètres</a:t>
            </a:r>
            <a:r>
              <a:rPr lang="en-US" dirty="0">
                <a:cs typeface="Calibri"/>
              </a:rPr>
              <a:t> </a:t>
            </a:r>
            <a:r>
              <a:rPr lang="en-US" dirty="0" err="1">
                <a:cs typeface="Calibri"/>
              </a:rPr>
              <a:t>sont</a:t>
            </a:r>
            <a:r>
              <a:rPr lang="en-US" dirty="0">
                <a:cs typeface="Calibri"/>
              </a:rPr>
              <a:t> </a:t>
            </a:r>
            <a:r>
              <a:rPr lang="en-US" dirty="0" err="1">
                <a:cs typeface="Calibri"/>
              </a:rPr>
              <a:t>nécessaires</a:t>
            </a:r>
            <a:r>
              <a:rPr lang="en-US" dirty="0">
                <a:cs typeface="Calibri"/>
              </a:rPr>
              <a:t> pour définir les technologies de transmission et de distribution dans </a:t>
            </a:r>
            <a:r>
              <a:rPr lang="en-US" dirty="0" err="1">
                <a:cs typeface="Calibri"/>
              </a:rPr>
              <a:t>OSeMOSYS</a:t>
            </a:r>
            <a:r>
              <a:rPr lang="en-US" dirty="0">
                <a:cs typeface="Calibri"/>
              </a:rPr>
              <a:t>: le </a:t>
            </a:r>
            <a:r>
              <a:rPr lang="en-US" dirty="0" err="1">
                <a:cs typeface="Calibri"/>
              </a:rPr>
              <a:t>coût</a:t>
            </a:r>
            <a:r>
              <a:rPr lang="en-US" dirty="0">
                <a:cs typeface="Calibri"/>
              </a:rPr>
              <a:t> </a:t>
            </a:r>
            <a:r>
              <a:rPr lang="en-US" dirty="0" err="1">
                <a:cs typeface="Calibri"/>
              </a:rPr>
              <a:t>en</a:t>
            </a:r>
            <a:r>
              <a:rPr lang="en-US" dirty="0">
                <a:cs typeface="Calibri"/>
              </a:rPr>
              <a:t> capital, les </a:t>
            </a:r>
            <a:r>
              <a:rPr lang="en-US" dirty="0" err="1">
                <a:cs typeface="Calibri"/>
              </a:rPr>
              <a:t>coûts</a:t>
            </a:r>
            <a:r>
              <a:rPr lang="en-US" dirty="0">
                <a:cs typeface="Calibri"/>
              </a:rPr>
              <a:t> fixes et variables, et la durée de vie </a:t>
            </a:r>
            <a:r>
              <a:rPr lang="en-US" dirty="0" err="1">
                <a:cs typeface="Calibri"/>
              </a:rPr>
              <a:t>opérationnelle</a:t>
            </a:r>
            <a:r>
              <a:rPr lang="en-US" dirty="0">
                <a:cs typeface="Calibri"/>
              </a:rPr>
              <a:t>. Le </a:t>
            </a:r>
            <a:r>
              <a:rPr lang="en-US" dirty="0" err="1">
                <a:cs typeface="Calibri"/>
              </a:rPr>
              <a:t>coût</a:t>
            </a:r>
            <a:r>
              <a:rPr lang="en-US" dirty="0">
                <a:cs typeface="Calibri"/>
              </a:rPr>
              <a:t> </a:t>
            </a:r>
            <a:r>
              <a:rPr lang="en-US" dirty="0" err="1">
                <a:cs typeface="Calibri"/>
              </a:rPr>
              <a:t>en</a:t>
            </a:r>
            <a:r>
              <a:rPr lang="en-US" dirty="0">
                <a:cs typeface="Calibri"/>
              </a:rPr>
              <a:t> capital, en $/kW, définit les coûts d'investissement uniques des technologies de transport ou de distribution d'électricité, y compris principalement les coûts de l'équipement électrique nécessaire. Les </a:t>
            </a:r>
            <a:r>
              <a:rPr lang="en-US" dirty="0" err="1">
                <a:cs typeface="Calibri"/>
              </a:rPr>
              <a:t>coûts</a:t>
            </a:r>
            <a:r>
              <a:rPr lang="en-US" dirty="0">
                <a:cs typeface="Calibri"/>
              </a:rPr>
              <a:t> fixes, en $/kW/an, représente les coûts annuels fixes d'exploitation et de maintenance des systèmes de transmission et de distribution (par exemple les coûts des salaires des </a:t>
            </a:r>
            <a:r>
              <a:rPr lang="en-US" dirty="0" err="1">
                <a:cs typeface="Calibri"/>
              </a:rPr>
              <a:t>travailleurs</a:t>
            </a:r>
            <a:r>
              <a:rPr lang="en-US" dirty="0">
                <a:cs typeface="Calibri"/>
              </a:rPr>
              <a:t>). Troisièmement, les </a:t>
            </a:r>
            <a:r>
              <a:rPr lang="en-US" dirty="0" err="1">
                <a:cs typeface="Calibri"/>
              </a:rPr>
              <a:t>coûts</a:t>
            </a:r>
            <a:r>
              <a:rPr lang="en-US" dirty="0">
                <a:cs typeface="Calibri"/>
              </a:rPr>
              <a:t> variables, en $/GJ, représente les coûts qui n'interviennent que lorsque les technologies de transmission et de distribution transportent activement l'électricité, définissant le coût par GJ de l'électricité transmise ou distribuée. Enfin, la durée de vie opérationnelle fait référence à la durée de vie de la technologie de transport ou de distribution </a:t>
            </a:r>
            <a:r>
              <a:rPr lang="en-US" dirty="0" err="1">
                <a:cs typeface="Calibri"/>
              </a:rPr>
              <a:t>d'électricité</a:t>
            </a:r>
            <a:r>
              <a:rPr lang="en-US" dirty="0">
                <a:cs typeface="Calibri"/>
              </a:rPr>
              <a:t> (</a:t>
            </a:r>
            <a:r>
              <a:rPr lang="en-US" dirty="0" err="1">
                <a:cs typeface="Calibri"/>
              </a:rPr>
              <a:t>en</a:t>
            </a:r>
            <a:r>
              <a:rPr lang="en-US" dirty="0">
                <a:cs typeface="Calibri"/>
              </a:rPr>
              <a:t> </a:t>
            </a:r>
            <a:r>
              <a:rPr lang="en-US" dirty="0" err="1">
                <a:cs typeface="Calibri"/>
              </a:rPr>
              <a:t>années</a:t>
            </a:r>
            <a:r>
              <a:rPr lang="en-US" dirty="0">
                <a:cs typeface="Calibri"/>
              </a:rPr>
              <a:t>). Ces technologies peuvent avoir une durée de vie </a:t>
            </a:r>
            <a:r>
              <a:rPr lang="en-US" dirty="0" err="1">
                <a:cs typeface="Calibri"/>
              </a:rPr>
              <a:t>assez</a:t>
            </a:r>
            <a:r>
              <a:rPr lang="en-US" dirty="0">
                <a:cs typeface="Calibri"/>
              </a:rPr>
              <a:t> longue (par </a:t>
            </a:r>
            <a:r>
              <a:rPr lang="en-US" dirty="0" err="1">
                <a:cs typeface="Calibri"/>
              </a:rPr>
              <a:t>exemple</a:t>
            </a:r>
            <a:r>
              <a:rPr lang="en-US" dirty="0">
                <a:cs typeface="Calibri"/>
              </a:rPr>
              <a:t>: 30 ou 50 </a:t>
            </a:r>
            <a:r>
              <a:rPr lang="en-US" dirty="0" err="1">
                <a:cs typeface="Calibri"/>
              </a:rPr>
              <a:t>ans</a:t>
            </a:r>
            <a:r>
              <a:rPr lang="en-US" dirty="0">
                <a:cs typeface="Calibri"/>
              </a:rPr>
              <a:t>). Nous </a:t>
            </a:r>
            <a:r>
              <a:rPr lang="en-US" dirty="0" err="1">
                <a:cs typeface="Calibri"/>
              </a:rPr>
              <a:t>ajoutererons</a:t>
            </a:r>
            <a:r>
              <a:rPr lang="en-US" dirty="0">
                <a:cs typeface="Calibri"/>
              </a:rPr>
              <a:t> ces technologies à notre propre modèle lors des exercices pratiques.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ce cours, nous aborderons les </a:t>
            </a:r>
            <a:r>
              <a:rPr lang="en-US" dirty="0" err="1">
                <a:cs typeface="Calibri"/>
              </a:rPr>
              <a:t>centrales</a:t>
            </a:r>
            <a:r>
              <a:rPr lang="en-US" dirty="0">
                <a:cs typeface="Calibri"/>
              </a:rPr>
              <a:t> </a:t>
            </a:r>
            <a:r>
              <a:rPr lang="en-US" dirty="0" err="1">
                <a:cs typeface="Calibri"/>
              </a:rPr>
              <a:t>thermique</a:t>
            </a:r>
            <a:r>
              <a:rPr lang="en-US" dirty="0">
                <a:cs typeface="Calibri"/>
              </a:rPr>
              <a:t> au charbon, au pétrole et au gaz. Les centrales électriques à biomasse sont également des centrales thermiques, mais elles seront abordées séparément dans un cours ultérieur. Nous commencerons par un aperçu des centrales au charbon, au pétrole et au gaz, puis nous examinerons leurs caractéristiques techniques et leur représentation dans </a:t>
            </a:r>
            <a:r>
              <a:rPr lang="en-US" dirty="0" err="1">
                <a:cs typeface="Calibri"/>
              </a:rPr>
              <a:t>OSeMOSYS</a:t>
            </a:r>
            <a:r>
              <a:rPr lang="en-US" dirty="0">
                <a:cs typeface="Calibri"/>
              </a:rPr>
              <a:t>. Nous </a:t>
            </a:r>
            <a:r>
              <a:rPr lang="en-US" dirty="0" err="1">
                <a:cs typeface="Calibri"/>
              </a:rPr>
              <a:t>explorerons</a:t>
            </a:r>
            <a:r>
              <a:rPr lang="en-US" dirty="0">
                <a:cs typeface="Calibri"/>
              </a:rPr>
              <a:t> ensuite </a:t>
            </a:r>
            <a:r>
              <a:rPr lang="en-US" dirty="0" err="1">
                <a:cs typeface="Calibri"/>
              </a:rPr>
              <a:t>leurs</a:t>
            </a:r>
            <a:r>
              <a:rPr lang="en-US" dirty="0">
                <a:cs typeface="Calibri"/>
              </a:rPr>
              <a:t> impacts environnementaux et sociétaux. Dans la dernière partie de ce cours, nous en apprendrons davantage sur les technologies de transmission et de distribution de l'énergie, qui sont également mises en évidence sur la figure de </a:t>
            </a:r>
            <a:r>
              <a:rPr lang="en-US" dirty="0" err="1">
                <a:cs typeface="Calibri"/>
              </a:rPr>
              <a:t>cette</a:t>
            </a:r>
            <a:r>
              <a:rPr lang="en-US" dirty="0">
                <a:cs typeface="Calibri"/>
              </a:rPr>
              <a:t> diapositive.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panose="020F0502020204030204"/>
              </a:rPr>
              <a:t>Les centrales thermiques sont des centrales où l'énergie thermique, générée par la combustion d'un combustible, est convertie en énergie électrique. Cela inclut les centrales thermiques à flamme, où le combustible brûlé est un combustible fossile, tel que le charbon, le gaz naturel ou le pétrole. Bien que le combustible utilisé puisse varier, ces centrales électriques reposent sur des processus </a:t>
            </a:r>
            <a:r>
              <a:rPr lang="en-US" dirty="0" err="1">
                <a:cs typeface="Calibri" panose="020F0502020204030204"/>
              </a:rPr>
              <a:t>similaires</a:t>
            </a:r>
            <a:r>
              <a:rPr lang="en-US" dirty="0">
                <a:cs typeface="Calibri" panose="020F0502020204030204"/>
              </a:rPr>
              <a:t>: le combustible est brûlé pour produire de la chaleur qui génère de la </a:t>
            </a:r>
            <a:r>
              <a:rPr lang="en-US" dirty="0" err="1">
                <a:cs typeface="Calibri" panose="020F0502020204030204"/>
              </a:rPr>
              <a:t>vapeur</a:t>
            </a:r>
            <a:r>
              <a:rPr lang="en-US" dirty="0">
                <a:cs typeface="Calibri" panose="020F0502020204030204"/>
              </a:rPr>
              <a:t>; </a:t>
            </a:r>
            <a:r>
              <a:rPr lang="en-US" dirty="0" err="1">
                <a:cs typeface="Calibri" panose="020F0502020204030204"/>
              </a:rPr>
              <a:t>cette</a:t>
            </a:r>
            <a:r>
              <a:rPr lang="en-US" dirty="0">
                <a:cs typeface="Calibri" panose="020F0502020204030204"/>
              </a:rPr>
              <a:t> vapeur actionne ensuite une turbine, qui entraîne un générateur pour produire de l'électricité. Il est important de noter que les différents combustibles libèrent des quantités d'énergie différentes lorsqu'ils sont brûlés. </a:t>
            </a:r>
            <a:r>
              <a:rPr lang="en-US" dirty="0" err="1">
                <a:cs typeface="Calibri" panose="020F0502020204030204"/>
              </a:rPr>
              <a:t>Ces</a:t>
            </a:r>
            <a:r>
              <a:rPr lang="en-US" dirty="0">
                <a:cs typeface="Calibri" panose="020F0502020204030204"/>
              </a:rPr>
              <a:t> </a:t>
            </a:r>
            <a:r>
              <a:rPr lang="en-US" dirty="0" err="1">
                <a:cs typeface="Calibri" panose="020F0502020204030204"/>
              </a:rPr>
              <a:t>quantités</a:t>
            </a:r>
            <a:r>
              <a:rPr lang="en-US" dirty="0">
                <a:cs typeface="Calibri" panose="020F0502020204030204"/>
              </a:rPr>
              <a:t> </a:t>
            </a:r>
            <a:r>
              <a:rPr lang="en-US" dirty="0" err="1">
                <a:cs typeface="Calibri" panose="020F0502020204030204"/>
              </a:rPr>
              <a:t>sont</a:t>
            </a:r>
            <a:r>
              <a:rPr lang="en-US" dirty="0">
                <a:cs typeface="Calibri" panose="020F0502020204030204"/>
              </a:rPr>
              <a:t> </a:t>
            </a:r>
            <a:r>
              <a:rPr lang="en-US" dirty="0" err="1">
                <a:cs typeface="Calibri" panose="020F0502020204030204"/>
              </a:rPr>
              <a:t>mesurées</a:t>
            </a:r>
            <a:r>
              <a:rPr lang="en-US" dirty="0">
                <a:cs typeface="Calibri" panose="020F0502020204030204"/>
              </a:rPr>
              <a:t> par la </a:t>
            </a:r>
            <a:r>
              <a:rPr lang="en-US" dirty="0" err="1">
                <a:cs typeface="Calibri" panose="020F0502020204030204"/>
              </a:rPr>
              <a:t>valeur</a:t>
            </a:r>
            <a:r>
              <a:rPr lang="en-US" dirty="0">
                <a:cs typeface="Calibri" panose="020F0502020204030204"/>
              </a:rPr>
              <a:t> calorifique du combustible, qui correspond à la quantité d'énergie libérée lors de la combustion d'un kilogramme de combustible.</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centrales</a:t>
            </a:r>
            <a:r>
              <a:rPr lang="en-US" dirty="0">
                <a:cs typeface="Calibri"/>
              </a:rPr>
              <a:t> </a:t>
            </a:r>
            <a:r>
              <a:rPr lang="en-US" dirty="0" err="1">
                <a:cs typeface="Calibri"/>
              </a:rPr>
              <a:t>thiermiques</a:t>
            </a:r>
            <a:r>
              <a:rPr lang="en-US" dirty="0">
                <a:cs typeface="Calibri"/>
              </a:rPr>
              <a:t> ne sont qu'un </a:t>
            </a:r>
            <a:r>
              <a:rPr lang="en-US" dirty="0" err="1">
                <a:cs typeface="Calibri"/>
              </a:rPr>
              <a:t>élément</a:t>
            </a:r>
            <a:r>
              <a:rPr lang="en-US" dirty="0">
                <a:cs typeface="Calibri"/>
              </a:rPr>
              <a:t> de </a:t>
            </a:r>
            <a:r>
              <a:rPr lang="en-US" dirty="0" err="1">
                <a:cs typeface="Calibri"/>
              </a:rPr>
              <a:t>l’ensemble</a:t>
            </a:r>
            <a:r>
              <a:rPr lang="en-US" dirty="0">
                <a:cs typeface="Calibri"/>
              </a:rPr>
              <a:t> d’un </a:t>
            </a:r>
            <a:r>
              <a:rPr lang="en-US" dirty="0" err="1">
                <a:cs typeface="Calibri"/>
              </a:rPr>
              <a:t>système</a:t>
            </a:r>
            <a:r>
              <a:rPr lang="en-US" dirty="0">
                <a:cs typeface="Calibri"/>
              </a:rPr>
              <a:t> </a:t>
            </a:r>
            <a:r>
              <a:rPr lang="en-US" dirty="0" err="1">
                <a:cs typeface="Calibri"/>
              </a:rPr>
              <a:t>énergétique</a:t>
            </a:r>
            <a:r>
              <a:rPr lang="en-US" dirty="0">
                <a:cs typeface="Calibri"/>
              </a:rPr>
              <a:t> et plusieurs interactions avec d'autres technologies sont nécessaires pour répondre à la demande finale d'énergie. Nous devons comprendre les processus nécessaires pour obtenir les combustibles fossiles brûlés dans </a:t>
            </a:r>
            <a:r>
              <a:rPr lang="en-US" dirty="0" err="1">
                <a:cs typeface="Calibri"/>
              </a:rPr>
              <a:t>ces</a:t>
            </a:r>
            <a:r>
              <a:rPr lang="en-US" dirty="0">
                <a:cs typeface="Calibri"/>
              </a:rPr>
              <a:t> </a:t>
            </a:r>
            <a:r>
              <a:rPr lang="en-US" dirty="0" err="1">
                <a:cs typeface="Calibri"/>
              </a:rPr>
              <a:t>centrales</a:t>
            </a:r>
            <a:r>
              <a:rPr lang="en-US" dirty="0">
                <a:cs typeface="Calibri"/>
              </a:rPr>
              <a:t>: ces combustibles doivent être soit extraits au niveau national, soit importés d'autres pays. Il est important de se rappeler que la fourniture de ces combustibles est associée à des coûts, comme nous l'avons vu dans le Cours 5. En outre, il est important de se rappeler que ces combustibles ne peuvent pas être fournis à l'infini puisque les combustibles fossiles sont des sources d'énergie non </a:t>
            </a:r>
            <a:r>
              <a:rPr lang="en-US" dirty="0" err="1">
                <a:cs typeface="Calibri"/>
              </a:rPr>
              <a:t>renouvelables</a:t>
            </a:r>
            <a:r>
              <a:rPr lang="en-US" dirty="0">
                <a:cs typeface="Calibri"/>
              </a:rPr>
              <a:t> dont les réserves mondiales sont limitées. L'approvisionnement de ces combustibles comporte également des aspects environnementaux et sociaux, comme nous le verrons plus loin dans ce cours. Dans certains cas, les combustibles doivent également être transformés avant d'être fournis aux </a:t>
            </a:r>
            <a:r>
              <a:rPr lang="en-US" dirty="0" err="1">
                <a:cs typeface="Calibri"/>
              </a:rPr>
              <a:t>centrales</a:t>
            </a:r>
            <a:r>
              <a:rPr lang="en-US" dirty="0">
                <a:cs typeface="Calibri"/>
              </a:rPr>
              <a:t> </a:t>
            </a:r>
            <a:r>
              <a:rPr lang="en-US" dirty="0" err="1">
                <a:cs typeface="Calibri"/>
              </a:rPr>
              <a:t>thermiques</a:t>
            </a:r>
            <a:r>
              <a:rPr lang="en-US" dirty="0">
                <a:cs typeface="Calibri"/>
              </a:rPr>
              <a:t> (par exemple le pétrole brut doit être raffiné dans une raffinerie de </a:t>
            </a:r>
            <a:r>
              <a:rPr lang="en-US" dirty="0" err="1">
                <a:cs typeface="Calibri"/>
              </a:rPr>
              <a:t>pétrole</a:t>
            </a:r>
            <a:r>
              <a:rPr lang="en-US" dirty="0">
                <a:cs typeface="Calibri"/>
              </a:rPr>
              <a:t>). </a:t>
            </a:r>
            <a:r>
              <a:rPr lang="en-US" dirty="0" err="1">
                <a:cs typeface="Calibri"/>
              </a:rPr>
              <a:t>Lorsque</a:t>
            </a:r>
            <a:r>
              <a:rPr lang="en-US" dirty="0">
                <a:cs typeface="Calibri"/>
              </a:rPr>
              <a:t> des combustibles ont été brûlés pour produire de l'électricité dans les </a:t>
            </a:r>
            <a:r>
              <a:rPr lang="en-US" dirty="0" err="1">
                <a:cs typeface="Calibri"/>
              </a:rPr>
              <a:t>centrales</a:t>
            </a:r>
            <a:r>
              <a:rPr lang="en-US" dirty="0">
                <a:cs typeface="Calibri"/>
              </a:rPr>
              <a:t> </a:t>
            </a:r>
            <a:r>
              <a:rPr lang="en-US" dirty="0" err="1">
                <a:cs typeface="Calibri"/>
              </a:rPr>
              <a:t>thermiques</a:t>
            </a:r>
            <a:r>
              <a:rPr lang="en-US" dirty="0">
                <a:cs typeface="Calibri"/>
              </a:rPr>
              <a:t>, cette électricité doit être transportée jusqu'aux utilisateurs finaux via les réseaux de transmission et de distribution. Il est également important de se rappeler que les combustibles fossiles jouent plusieurs rôles dans un système énergétique, et non seulement dans la production d'électricité, qui sont abordés plus en détail dans la diapositive suivante.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 nous avons jusqu'à présent abordé les combustibles fossiles sous l'angle de la production d'électricité, ils jouent plusieurs autres rôles essentiels dans les systèmes énergétiques. Tout d'abord, les systèmes de transport sont souvent presque entièrement basés sur les combustibles </a:t>
            </a:r>
            <a:r>
              <a:rPr lang="en-US" dirty="0" err="1">
                <a:cs typeface="Calibri"/>
              </a:rPr>
              <a:t>fossiles</a:t>
            </a:r>
            <a:r>
              <a:rPr lang="en-US" dirty="0">
                <a:cs typeface="Calibri"/>
              </a:rPr>
              <a:t> (les voitures, les autobus et les motos de la plupart des pays étant </a:t>
            </a:r>
            <a:r>
              <a:rPr lang="en-US" dirty="0" err="1">
                <a:cs typeface="Calibri"/>
              </a:rPr>
              <a:t>alimentés</a:t>
            </a:r>
            <a:r>
              <a:rPr lang="en-US" dirty="0">
                <a:cs typeface="Calibri"/>
              </a:rPr>
              <a:t> par des </a:t>
            </a:r>
            <a:r>
              <a:rPr lang="en-US" dirty="0" err="1">
                <a:cs typeface="Calibri"/>
              </a:rPr>
              <a:t>produits</a:t>
            </a:r>
            <a:r>
              <a:rPr lang="en-US" dirty="0">
                <a:cs typeface="Calibri"/>
              </a:rPr>
              <a:t> </a:t>
            </a:r>
            <a:r>
              <a:rPr lang="en-US" dirty="0" err="1">
                <a:cs typeface="Calibri"/>
              </a:rPr>
              <a:t>pétroliers</a:t>
            </a:r>
            <a:r>
              <a:rPr lang="en-US" dirty="0">
                <a:cs typeface="Calibri"/>
              </a:rPr>
              <a:t> </a:t>
            </a:r>
            <a:r>
              <a:rPr lang="en-US" dirty="0" err="1">
                <a:cs typeface="Calibri"/>
              </a:rPr>
              <a:t>raffinés</a:t>
            </a:r>
            <a:r>
              <a:rPr lang="en-US" dirty="0">
                <a:cs typeface="Calibri"/>
              </a:rPr>
              <a:t>). Deuxièmement, les combustibles fossiles peuvent être importants pour la cuisine et </a:t>
            </a:r>
            <a:r>
              <a:rPr lang="en-US" dirty="0" err="1">
                <a:cs typeface="Calibri"/>
              </a:rPr>
              <a:t>l'éclairage</a:t>
            </a:r>
            <a:r>
              <a:rPr lang="en-US" dirty="0">
                <a:cs typeface="Calibri"/>
              </a:rPr>
              <a:t> (de nombreux réchauds et lampes étant </a:t>
            </a:r>
            <a:r>
              <a:rPr lang="en-US" dirty="0" err="1">
                <a:cs typeface="Calibri"/>
              </a:rPr>
              <a:t>alimentés</a:t>
            </a:r>
            <a:r>
              <a:rPr lang="en-US" dirty="0">
                <a:cs typeface="Calibri"/>
              </a:rPr>
              <a:t> par du kérosène, un </a:t>
            </a:r>
            <a:r>
              <a:rPr lang="en-US" dirty="0" err="1">
                <a:cs typeface="Calibri"/>
              </a:rPr>
              <a:t>produit</a:t>
            </a:r>
            <a:r>
              <a:rPr lang="en-US" dirty="0">
                <a:cs typeface="Calibri"/>
              </a:rPr>
              <a:t> </a:t>
            </a:r>
            <a:r>
              <a:rPr lang="en-US" dirty="0" err="1">
                <a:cs typeface="Calibri"/>
              </a:rPr>
              <a:t>pétrolier</a:t>
            </a:r>
            <a:r>
              <a:rPr lang="en-US" dirty="0">
                <a:cs typeface="Calibri"/>
              </a:rPr>
              <a:t>). Troisièmement, les combustibles fossiles jouent souvent un rôle dans les systèmes de </a:t>
            </a:r>
            <a:r>
              <a:rPr lang="en-US" dirty="0" err="1">
                <a:cs typeface="Calibri"/>
              </a:rPr>
              <a:t>chauffage</a:t>
            </a:r>
            <a:r>
              <a:rPr lang="en-US" dirty="0">
                <a:cs typeface="Calibri"/>
              </a:rPr>
              <a:t> de nombreux pays ayant des systèmes de chauffage résidentiel fonctionnant au gaz naturel, et certains processus </a:t>
            </a:r>
            <a:r>
              <a:rPr lang="en-US" dirty="0" err="1">
                <a:cs typeface="Calibri"/>
              </a:rPr>
              <a:t>industriels</a:t>
            </a:r>
            <a:r>
              <a:rPr lang="en-US" dirty="0">
                <a:cs typeface="Calibri"/>
              </a:rPr>
              <a:t> </a:t>
            </a:r>
            <a:r>
              <a:rPr lang="en-US" dirty="0" err="1">
                <a:cs typeface="Calibri"/>
              </a:rPr>
              <a:t>nécessitent</a:t>
            </a:r>
            <a:r>
              <a:rPr lang="en-US" dirty="0">
                <a:cs typeface="Calibri"/>
              </a:rPr>
              <a:t> des températures </a:t>
            </a:r>
            <a:r>
              <a:rPr lang="en-US" dirty="0" err="1">
                <a:cs typeface="Calibri"/>
              </a:rPr>
              <a:t>élevées</a:t>
            </a:r>
            <a:r>
              <a:rPr lang="en-US" dirty="0">
                <a:cs typeface="Calibri"/>
              </a:rPr>
              <a:t> qui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difficiles</a:t>
            </a:r>
            <a:r>
              <a:rPr lang="en-US" dirty="0">
                <a:cs typeface="Calibri"/>
              </a:rPr>
              <a:t> à </a:t>
            </a:r>
            <a:r>
              <a:rPr lang="en-US" dirty="0" err="1">
                <a:cs typeface="Calibri"/>
              </a:rPr>
              <a:t>atteindre</a:t>
            </a:r>
            <a:r>
              <a:rPr lang="en-US" dirty="0">
                <a:cs typeface="Calibri"/>
              </a:rPr>
              <a:t> </a:t>
            </a:r>
            <a:r>
              <a:rPr lang="en-US" dirty="0" err="1">
                <a:cs typeface="Calibri"/>
              </a:rPr>
              <a:t>autrement</a:t>
            </a:r>
            <a:r>
              <a:rPr lang="en-US" dirty="0">
                <a:cs typeface="Calibri"/>
              </a:rPr>
              <a:t> que </a:t>
            </a:r>
            <a:r>
              <a:rPr lang="en-US" dirty="0" err="1">
                <a:cs typeface="Calibri"/>
              </a:rPr>
              <a:t>lors</a:t>
            </a:r>
            <a:r>
              <a:rPr lang="en-US" dirty="0">
                <a:cs typeface="Calibri"/>
              </a:rPr>
              <a:t> de la combustion </a:t>
            </a:r>
            <a:r>
              <a:rPr lang="en-US" dirty="0" err="1">
                <a:cs typeface="Calibri"/>
              </a:rPr>
              <a:t>d’énergies</a:t>
            </a:r>
            <a:r>
              <a:rPr lang="en-US" dirty="0">
                <a:cs typeface="Calibri"/>
              </a:rPr>
              <a:t> fossiles. Dans les pays </a:t>
            </a:r>
            <a:r>
              <a:rPr lang="en-US" dirty="0" err="1">
                <a:cs typeface="Calibri"/>
              </a:rPr>
              <a:t>en</a:t>
            </a:r>
            <a:r>
              <a:rPr lang="en-US" dirty="0">
                <a:cs typeface="Calibri"/>
              </a:rPr>
              <a:t> </a:t>
            </a:r>
            <a:r>
              <a:rPr lang="en-US" dirty="0" err="1">
                <a:cs typeface="Calibri"/>
              </a:rPr>
              <a:t>voie</a:t>
            </a:r>
            <a:r>
              <a:rPr lang="en-US" dirty="0">
                <a:cs typeface="Calibri"/>
              </a:rPr>
              <a:t> de développement, toutes ces demandes sont susceptibles d'augmenter à mesure que les infrastructures de transport se </a:t>
            </a:r>
            <a:r>
              <a:rPr lang="en-US" dirty="0" err="1">
                <a:cs typeface="Calibri"/>
              </a:rPr>
              <a:t>développent</a:t>
            </a:r>
            <a:r>
              <a:rPr lang="en-US" dirty="0">
                <a:cs typeface="Calibri"/>
              </a:rPr>
              <a:t>, que les populations augmentent et que la productivité industrielle s'accroît. L'ensemble de ces facteurs signifie que, même si nous devions produire de l'électricité à l'aide de technologies renouvelables, les systèmes énergétiques pourraient créer une demande de plus en plus importante de combustibles </a:t>
            </a:r>
            <a:r>
              <a:rPr lang="en-US" dirty="0" err="1">
                <a:cs typeface="Calibri"/>
              </a:rPr>
              <a:t>fossiles</a:t>
            </a:r>
            <a:r>
              <a:rPr lang="en-US" dirty="0">
                <a:cs typeface="Calibri"/>
              </a:rPr>
              <a:t> à long </a:t>
            </a:r>
            <a:r>
              <a:rPr lang="en-US" dirty="0" err="1">
                <a:cs typeface="Calibri"/>
              </a:rPr>
              <a:t>terme</a:t>
            </a:r>
            <a:r>
              <a:rPr lang="en-US" dirty="0">
                <a:cs typeface="Calibri"/>
              </a:rPr>
              <a:t>, à moins que nous n'adoptions des technologies plus propres dans les secteurs du transport, de la cuisine, de l'éclairage et du chauffage. Il s'agit là d'un élément clé de la transition énergétique, qui sera présentée plus loin.</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transition énergétique désigne la transformation du secteur de l'énergie, qui passe d'une dépendance aux combustibles fossiles à l'utilisation de sources d'énergie renouvelables et à faible émission de carbone. Les </a:t>
            </a:r>
            <a:r>
              <a:rPr lang="en-US" dirty="0" err="1">
                <a:cs typeface="Calibri"/>
              </a:rPr>
              <a:t>émissions</a:t>
            </a:r>
            <a:r>
              <a:rPr lang="en-US" dirty="0">
                <a:cs typeface="Calibri"/>
              </a:rPr>
              <a:t> de gaz à effet de serre et les incidences sur </a:t>
            </a:r>
            <a:r>
              <a:rPr lang="en-US" dirty="0" err="1">
                <a:cs typeface="Calibri"/>
              </a:rPr>
              <a:t>l'environnement</a:t>
            </a:r>
            <a:r>
              <a:rPr lang="en-US" dirty="0">
                <a:cs typeface="Calibri"/>
              </a:rPr>
              <a:t> </a:t>
            </a:r>
            <a:r>
              <a:rPr lang="en-US" dirty="0" err="1">
                <a:cs typeface="Calibri"/>
              </a:rPr>
              <a:t>sont</a:t>
            </a:r>
            <a:r>
              <a:rPr lang="en-US" dirty="0">
                <a:cs typeface="Calibri"/>
              </a:rPr>
              <a:t> au </a:t>
            </a:r>
            <a:r>
              <a:rPr lang="en-US" dirty="0" err="1">
                <a:cs typeface="Calibri"/>
              </a:rPr>
              <a:t>coeur</a:t>
            </a:r>
            <a:r>
              <a:rPr lang="en-US" dirty="0">
                <a:cs typeface="Calibri"/>
              </a:rPr>
              <a:t> de divers </a:t>
            </a:r>
            <a:r>
              <a:rPr lang="en-US" dirty="0" err="1">
                <a:cs typeface="Calibri"/>
              </a:rPr>
              <a:t>facteurs</a:t>
            </a:r>
            <a:r>
              <a:rPr lang="en-US" dirty="0">
                <a:cs typeface="Calibri"/>
              </a:rPr>
              <a:t> </a:t>
            </a:r>
            <a:r>
              <a:rPr lang="en-US" dirty="0" err="1">
                <a:cs typeface="Calibri"/>
              </a:rPr>
              <a:t>importants</a:t>
            </a:r>
            <a:r>
              <a:rPr lang="en-US" dirty="0">
                <a:cs typeface="Calibri"/>
              </a:rPr>
              <a:t> qui </a:t>
            </a:r>
            <a:r>
              <a:rPr lang="en-US" dirty="0" err="1">
                <a:cs typeface="Calibri"/>
              </a:rPr>
              <a:t>influencent</a:t>
            </a:r>
            <a:r>
              <a:rPr lang="en-US" dirty="0">
                <a:cs typeface="Calibri"/>
              </a:rPr>
              <a:t> </a:t>
            </a:r>
            <a:r>
              <a:rPr lang="en-US" dirty="0" err="1">
                <a:cs typeface="Calibri"/>
              </a:rPr>
              <a:t>une</a:t>
            </a:r>
            <a:r>
              <a:rPr lang="en-US" dirty="0">
                <a:cs typeface="Calibri"/>
              </a:rPr>
              <a:t> </a:t>
            </a:r>
            <a:r>
              <a:rPr lang="en-US" dirty="0" err="1">
                <a:cs typeface="Calibri"/>
              </a:rPr>
              <a:t>telle</a:t>
            </a:r>
            <a:r>
              <a:rPr lang="en-US" dirty="0">
                <a:cs typeface="Calibri"/>
              </a:rPr>
              <a:t> transformation. La combustion des combustibles fossiles libère des gaz à effet de serre qui contribuent au réchauffement de la </a:t>
            </a:r>
            <a:r>
              <a:rPr lang="en-US" dirty="0" err="1">
                <a:cs typeface="Calibri"/>
              </a:rPr>
              <a:t>planète</a:t>
            </a:r>
            <a:r>
              <a:rPr lang="en-US" dirty="0">
                <a:cs typeface="Calibri"/>
              </a:rPr>
              <a:t> et </a:t>
            </a:r>
            <a:r>
              <a:rPr lang="en-US" dirty="0" err="1">
                <a:cs typeface="Calibri"/>
              </a:rPr>
              <a:t>créent</a:t>
            </a:r>
            <a:r>
              <a:rPr lang="en-US" dirty="0">
                <a:cs typeface="Calibri"/>
              </a:rPr>
              <a:t> une pollution atmosphérique nocive. Afin </a:t>
            </a:r>
            <a:r>
              <a:rPr lang="en-US" dirty="0" err="1">
                <a:cs typeface="Calibri"/>
              </a:rPr>
              <a:t>d'atténuer</a:t>
            </a:r>
            <a:r>
              <a:rPr lang="en-US" dirty="0">
                <a:cs typeface="Calibri"/>
              </a:rPr>
              <a:t> le </a:t>
            </a:r>
            <a:r>
              <a:rPr lang="en-US" dirty="0" err="1">
                <a:cs typeface="Calibri"/>
              </a:rPr>
              <a:t>changement</a:t>
            </a:r>
            <a:r>
              <a:rPr lang="en-US" dirty="0">
                <a:cs typeface="Calibri"/>
              </a:rPr>
              <a:t> </a:t>
            </a:r>
            <a:r>
              <a:rPr lang="en-US" dirty="0" err="1">
                <a:cs typeface="Calibri"/>
              </a:rPr>
              <a:t>climatique</a:t>
            </a:r>
            <a:r>
              <a:rPr lang="en-US" dirty="0">
                <a:cs typeface="Calibri"/>
              </a:rPr>
              <a:t> et de </a:t>
            </a:r>
            <a:r>
              <a:rPr lang="en-US" dirty="0" err="1">
                <a:cs typeface="Calibri"/>
              </a:rPr>
              <a:t>protéger</a:t>
            </a:r>
            <a:r>
              <a:rPr lang="en-US" dirty="0">
                <a:cs typeface="Calibri"/>
              </a:rPr>
              <a:t> </a:t>
            </a:r>
            <a:r>
              <a:rPr lang="en-US" dirty="0" err="1">
                <a:cs typeface="Calibri"/>
              </a:rPr>
              <a:t>l'environnement</a:t>
            </a:r>
            <a:r>
              <a:rPr lang="en-US" dirty="0">
                <a:cs typeface="Calibri"/>
              </a:rPr>
              <a:t>, il </a:t>
            </a:r>
            <a:r>
              <a:rPr lang="en-US" dirty="0" err="1">
                <a:cs typeface="Calibri"/>
              </a:rPr>
              <a:t>s’avère</a:t>
            </a:r>
            <a:r>
              <a:rPr lang="en-US" dirty="0">
                <a:cs typeface="Calibri"/>
              </a:rPr>
              <a:t> </a:t>
            </a:r>
            <a:r>
              <a:rPr lang="en-US" dirty="0" err="1">
                <a:cs typeface="Calibri"/>
              </a:rPr>
              <a:t>nécessaire</a:t>
            </a:r>
            <a:r>
              <a:rPr lang="en-US" dirty="0">
                <a:cs typeface="Calibri"/>
              </a:rPr>
              <a:t> de </a:t>
            </a:r>
            <a:r>
              <a:rPr lang="en-US" dirty="0" err="1">
                <a:cs typeface="Calibri"/>
              </a:rPr>
              <a:t>favoriser</a:t>
            </a:r>
            <a:r>
              <a:rPr lang="en-US" dirty="0">
                <a:cs typeface="Calibri"/>
              </a:rPr>
              <a:t> </a:t>
            </a:r>
            <a:r>
              <a:rPr lang="en-US" dirty="0" err="1">
                <a:cs typeface="Calibri"/>
              </a:rPr>
              <a:t>l’utilisation</a:t>
            </a:r>
            <a:r>
              <a:rPr lang="en-US" dirty="0">
                <a:cs typeface="Calibri"/>
              </a:rPr>
              <a:t> de </a:t>
            </a:r>
            <a:r>
              <a:rPr lang="en-US" dirty="0" err="1">
                <a:cs typeface="Calibri"/>
              </a:rPr>
              <a:t>formes</a:t>
            </a:r>
            <a:r>
              <a:rPr lang="en-US" dirty="0">
                <a:cs typeface="Calibri"/>
              </a:rPr>
              <a:t> </a:t>
            </a:r>
            <a:r>
              <a:rPr lang="en-US" dirty="0" err="1">
                <a:cs typeface="Calibri"/>
              </a:rPr>
              <a:t>d’énergie</a:t>
            </a:r>
            <a:r>
              <a:rPr lang="en-US" dirty="0">
                <a:cs typeface="Calibri"/>
              </a:rPr>
              <a:t> </a:t>
            </a:r>
            <a:r>
              <a:rPr lang="en-US" dirty="0" err="1">
                <a:cs typeface="Calibri"/>
              </a:rPr>
              <a:t>autres</a:t>
            </a:r>
            <a:r>
              <a:rPr lang="en-US" dirty="0">
                <a:cs typeface="Calibri"/>
              </a:rPr>
              <a:t> que les combustibles </a:t>
            </a:r>
            <a:r>
              <a:rPr lang="en-US" dirty="0" err="1">
                <a:cs typeface="Calibri"/>
              </a:rPr>
              <a:t>fossiles</a:t>
            </a:r>
            <a:r>
              <a:rPr lang="en-US" dirty="0">
                <a:cs typeface="Calibri"/>
              </a:rPr>
              <a:t>. Par </a:t>
            </a:r>
            <a:r>
              <a:rPr lang="en-US" dirty="0" err="1">
                <a:cs typeface="Calibri"/>
              </a:rPr>
              <a:t>ailleurs</a:t>
            </a:r>
            <a:r>
              <a:rPr lang="en-US" dirty="0">
                <a:cs typeface="Calibri"/>
              </a:rPr>
              <a:t>, les combustibles fossiles sont des ressources limitées et ne dureront pas éternellement, ce qui signifie qu'un système dépendant de ces combustibles à long terme ne peut être </a:t>
            </a:r>
            <a:r>
              <a:rPr lang="en-US" dirty="0" err="1">
                <a:cs typeface="Calibri"/>
              </a:rPr>
              <a:t>ni</a:t>
            </a:r>
            <a:r>
              <a:rPr lang="en-US" dirty="0">
                <a:cs typeface="Calibri"/>
              </a:rPr>
              <a:t> resilient, ni durable. C'est pourquoi la transition énergétique appelle à une plus grande adoption des technologies </a:t>
            </a:r>
            <a:r>
              <a:rPr lang="en-US" dirty="0" err="1">
                <a:cs typeface="Calibri"/>
              </a:rPr>
              <a:t>d'énergie</a:t>
            </a:r>
            <a:r>
              <a:rPr lang="en-US" dirty="0">
                <a:cs typeface="Calibri"/>
              </a:rPr>
              <a:t> </a:t>
            </a:r>
            <a:r>
              <a:rPr lang="en-US" dirty="0" err="1">
                <a:cs typeface="Calibri"/>
              </a:rPr>
              <a:t>renouvelable</a:t>
            </a:r>
            <a:r>
              <a:rPr lang="en-US" dirty="0">
                <a:cs typeface="Calibri"/>
              </a:rPr>
              <a:t> qui permettent d'éviter certains des impacts négatifs des </a:t>
            </a:r>
            <a:r>
              <a:rPr lang="en-US" dirty="0" err="1">
                <a:cs typeface="Calibri"/>
              </a:rPr>
              <a:t>centrales</a:t>
            </a:r>
            <a:r>
              <a:rPr lang="en-US" dirty="0">
                <a:cs typeface="Calibri"/>
              </a:rPr>
              <a:t> </a:t>
            </a:r>
            <a:r>
              <a:rPr lang="en-US" dirty="0" err="1">
                <a:cs typeface="Calibri"/>
              </a:rPr>
              <a:t>thermiques</a:t>
            </a:r>
            <a:r>
              <a:rPr lang="en-US" dirty="0">
                <a:cs typeface="Calibri"/>
              </a:rPr>
              <a:t>. Comme nous l'avons vu sur la diapositive précédente, les combustibles fossiles sont également utilisés pour le transport, la cuisine, l'éclairage et le chauffage. Nous devons donc réfléchir à la manière dont nous pouvons transformer ces </a:t>
            </a:r>
            <a:r>
              <a:rPr lang="en-US" dirty="0" err="1">
                <a:cs typeface="Calibri"/>
              </a:rPr>
              <a:t>secteurs</a:t>
            </a:r>
            <a:r>
              <a:rPr lang="en-US" dirty="0">
                <a:cs typeface="Calibri"/>
              </a:rPr>
              <a:t> </a:t>
            </a:r>
            <a:r>
              <a:rPr lang="en-US" dirty="0" err="1">
                <a:cs typeface="Calibri"/>
              </a:rPr>
              <a:t>afin</a:t>
            </a:r>
            <a:r>
              <a:rPr lang="en-US" dirty="0">
                <a:cs typeface="Calibri"/>
              </a:rPr>
              <a:t> qu'ils utilisent des ressources renouvelables. C'est pourquoi les modèles de systèmes énergétiques sont souvent développés pour nous permettre </a:t>
            </a:r>
            <a:r>
              <a:rPr lang="en-US" dirty="0" err="1">
                <a:cs typeface="Calibri"/>
              </a:rPr>
              <a:t>d'étudier</a:t>
            </a:r>
            <a:r>
              <a:rPr lang="en-US" dirty="0">
                <a:cs typeface="Calibri"/>
              </a:rPr>
              <a:t> les impacts d’un changement de combustible (par </a:t>
            </a:r>
            <a:r>
              <a:rPr lang="en-US" dirty="0" err="1">
                <a:cs typeface="Calibri"/>
              </a:rPr>
              <a:t>exemple</a:t>
            </a:r>
            <a:r>
              <a:rPr lang="en-US" dirty="0">
                <a:cs typeface="Calibri"/>
              </a:rPr>
              <a:t> </a:t>
            </a:r>
            <a:r>
              <a:rPr lang="en-US" dirty="0" err="1">
                <a:cs typeface="Calibri"/>
              </a:rPr>
              <a:t>tel</a:t>
            </a:r>
            <a:r>
              <a:rPr lang="en-US" dirty="0">
                <a:cs typeface="Calibri"/>
              </a:rPr>
              <a:t> que </a:t>
            </a:r>
            <a:r>
              <a:rPr lang="en-US" dirty="0" err="1">
                <a:cs typeface="Calibri"/>
              </a:rPr>
              <a:t>l'utilisation</a:t>
            </a:r>
            <a:r>
              <a:rPr lang="en-US" dirty="0">
                <a:cs typeface="Calibri"/>
              </a:rPr>
              <a:t> de </a:t>
            </a:r>
            <a:r>
              <a:rPr lang="en-US" dirty="0" err="1">
                <a:cs typeface="Calibri"/>
              </a:rPr>
              <a:t>véhicules</a:t>
            </a:r>
            <a:r>
              <a:rPr lang="en-US" dirty="0">
                <a:cs typeface="Calibri"/>
              </a:rPr>
              <a:t> </a:t>
            </a:r>
            <a:r>
              <a:rPr lang="en-US" dirty="0" err="1">
                <a:cs typeface="Calibri"/>
              </a:rPr>
              <a:t>électriques</a:t>
            </a:r>
            <a:r>
              <a:rPr lang="en-US" dirty="0">
                <a:cs typeface="Calibri"/>
              </a:rPr>
              <a:t>). Nous </a:t>
            </a:r>
            <a:r>
              <a:rPr lang="en-US" dirty="0" err="1">
                <a:cs typeface="Calibri"/>
              </a:rPr>
              <a:t>aborderons</a:t>
            </a:r>
            <a:r>
              <a:rPr lang="en-US" dirty="0">
                <a:cs typeface="Calibri"/>
              </a:rPr>
              <a:t> </a:t>
            </a:r>
            <a:r>
              <a:rPr lang="en-US" dirty="0" err="1">
                <a:cs typeface="Calibri"/>
              </a:rPr>
              <a:t>ce</a:t>
            </a:r>
            <a:r>
              <a:rPr lang="en-US" dirty="0">
                <a:cs typeface="Calibri"/>
              </a:rPr>
              <a:t> </a:t>
            </a:r>
            <a:r>
              <a:rPr lang="en-US" dirty="0" err="1">
                <a:cs typeface="Calibri"/>
              </a:rPr>
              <a:t>sujet</a:t>
            </a:r>
            <a:r>
              <a:rPr lang="en-US" dirty="0">
                <a:cs typeface="Calibri"/>
              </a:rPr>
              <a:t> plus tard dans le cours.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Nous allons maintenant voir comment les </a:t>
            </a:r>
            <a:r>
              <a:rPr lang="en-US" dirty="0" err="1">
                <a:cs typeface="Calibri"/>
              </a:rPr>
              <a:t>centrales</a:t>
            </a:r>
            <a:r>
              <a:rPr lang="en-US" dirty="0">
                <a:cs typeface="Calibri"/>
              </a:rPr>
              <a:t> </a:t>
            </a:r>
            <a:r>
              <a:rPr lang="en-US" dirty="0" err="1">
                <a:cs typeface="Calibri"/>
              </a:rPr>
              <a:t>thermiques</a:t>
            </a:r>
            <a:r>
              <a:rPr lang="en-US" dirty="0">
                <a:cs typeface="Calibri"/>
              </a:rPr>
              <a:t> </a:t>
            </a:r>
            <a:r>
              <a:rPr lang="en-US" dirty="0" err="1">
                <a:cs typeface="Calibri"/>
              </a:rPr>
              <a:t>sont</a:t>
            </a:r>
            <a:r>
              <a:rPr lang="en-US" dirty="0">
                <a:cs typeface="Calibri"/>
              </a:rPr>
              <a:t> </a:t>
            </a:r>
            <a:r>
              <a:rPr lang="en-US" dirty="0" err="1">
                <a:cs typeface="Calibri"/>
              </a:rPr>
              <a:t>représentées</a:t>
            </a:r>
            <a:r>
              <a:rPr lang="en-US" dirty="0">
                <a:cs typeface="Calibri"/>
              </a:rPr>
              <a:t> dans un </a:t>
            </a:r>
            <a:r>
              <a:rPr lang="en-US" dirty="0" err="1">
                <a:cs typeface="Calibri"/>
              </a:rPr>
              <a:t>système</a:t>
            </a:r>
            <a:r>
              <a:rPr lang="en-US" dirty="0">
                <a:cs typeface="Calibri"/>
              </a:rPr>
              <a:t> </a:t>
            </a:r>
            <a:r>
              <a:rPr lang="en-US" dirty="0" err="1">
                <a:cs typeface="Calibri"/>
              </a:rPr>
              <a:t>énergétique</a:t>
            </a:r>
            <a:r>
              <a:rPr lang="en-US" dirty="0">
                <a:cs typeface="Calibri"/>
              </a:rPr>
              <a:t> de reference (SÉR) dans </a:t>
            </a:r>
            <a:r>
              <a:rPr lang="en-US" dirty="0" err="1">
                <a:cs typeface="Calibri"/>
              </a:rPr>
              <a:t>OSeMOSYS</a:t>
            </a:r>
            <a:r>
              <a:rPr lang="en-US" dirty="0">
                <a:cs typeface="Calibri"/>
              </a:rPr>
              <a:t>. Les </a:t>
            </a:r>
            <a:r>
              <a:rPr lang="en-US" dirty="0" err="1">
                <a:cs typeface="Calibri"/>
              </a:rPr>
              <a:t>centrales</a:t>
            </a:r>
            <a:r>
              <a:rPr lang="en-US" dirty="0">
                <a:cs typeface="Calibri"/>
              </a:rPr>
              <a:t> </a:t>
            </a:r>
            <a:r>
              <a:rPr lang="en-US" dirty="0" err="1">
                <a:cs typeface="Calibri"/>
              </a:rPr>
              <a:t>thermiques</a:t>
            </a:r>
            <a:r>
              <a:rPr lang="en-US" dirty="0">
                <a:cs typeface="Calibri"/>
              </a:rPr>
              <a:t> sont des technologies et sont donc représentées par des </a:t>
            </a:r>
            <a:r>
              <a:rPr lang="en-US" dirty="0" err="1">
                <a:cs typeface="Calibri"/>
              </a:rPr>
              <a:t>encadrés</a:t>
            </a:r>
            <a:r>
              <a:rPr lang="en-US" dirty="0">
                <a:cs typeface="Calibri"/>
              </a:rPr>
              <a:t> (</a:t>
            </a:r>
            <a:r>
              <a:rPr lang="en-US" dirty="0" err="1">
                <a:cs typeface="Calibri"/>
              </a:rPr>
              <a:t>voir</a:t>
            </a:r>
            <a:r>
              <a:rPr lang="en-US" dirty="0">
                <a:cs typeface="Calibri"/>
              </a:rPr>
              <a:t> la figure). Ces centrales ont à la fois un combustible d'entrée, qui est le combustible fossile spécifique qu'elles brûlent, et un combustible de sortie, qui est l'électricité. Par exemple, nous pouvons voir que la centrale au charbon a pour combustible d'entrée le charbon et produit de l'électricité en sortie. La figure </a:t>
            </a:r>
            <a:r>
              <a:rPr lang="en-US" dirty="0" err="1">
                <a:cs typeface="Calibri"/>
              </a:rPr>
              <a:t>illustre</a:t>
            </a:r>
            <a:r>
              <a:rPr lang="en-US" dirty="0">
                <a:cs typeface="Calibri"/>
              </a:rPr>
              <a:t> </a:t>
            </a:r>
            <a:r>
              <a:rPr lang="en-US" dirty="0" err="1">
                <a:cs typeface="Calibri"/>
              </a:rPr>
              <a:t>également</a:t>
            </a:r>
            <a:r>
              <a:rPr lang="en-US" dirty="0">
                <a:cs typeface="Calibri"/>
              </a:rPr>
              <a:t> les noms de code génériques utilisés pour toutes ces technologies et tous </a:t>
            </a:r>
            <a:r>
              <a:rPr lang="en-US" dirty="0" err="1">
                <a:cs typeface="Calibri"/>
              </a:rPr>
              <a:t>ces</a:t>
            </a:r>
            <a:r>
              <a:rPr lang="en-US" dirty="0">
                <a:cs typeface="Calibri"/>
              </a:rPr>
              <a:t> combustibles que nous utiliserons lorsque nous construirons notre propre modèle dans le cadre d'exercices pratiques. Il est important de noter que </a:t>
            </a:r>
            <a:r>
              <a:rPr lang="en-US" dirty="0" err="1">
                <a:cs typeface="Calibri"/>
              </a:rPr>
              <a:t>cette</a:t>
            </a:r>
            <a:r>
              <a:rPr lang="en-US" dirty="0">
                <a:cs typeface="Calibri"/>
              </a:rPr>
              <a:t> figure présente deux types de </a:t>
            </a:r>
            <a:r>
              <a:rPr lang="en-US" dirty="0" err="1">
                <a:cs typeface="Calibri"/>
              </a:rPr>
              <a:t>centrales</a:t>
            </a:r>
            <a:r>
              <a:rPr lang="en-US" dirty="0">
                <a:cs typeface="Calibri"/>
              </a:rPr>
              <a:t> </a:t>
            </a:r>
            <a:r>
              <a:rPr lang="en-US" dirty="0" err="1">
                <a:cs typeface="Calibri"/>
              </a:rPr>
              <a:t>thermiques</a:t>
            </a:r>
            <a:r>
              <a:rPr lang="en-US" dirty="0">
                <a:cs typeface="Calibri"/>
              </a:rPr>
              <a:t> au </a:t>
            </a:r>
            <a:r>
              <a:rPr lang="en-US" dirty="0" err="1">
                <a:cs typeface="Calibri"/>
              </a:rPr>
              <a:t>gaz</a:t>
            </a:r>
            <a:r>
              <a:rPr lang="en-US" dirty="0">
                <a:cs typeface="Calibri"/>
              </a:rPr>
              <a:t>: Les turbines à gaz à cycle combiné et les turbines à gaz à cycle ouvert. Dans une turbine à cycle combiné, la chaleur résiduelle générée par la combustion du gaz peut être recyclée, ce qui augmente l'efficacité de la centrale électrique par rapport aux turbines à gaz à cycle ouvert. Dans notre convention de nomenclature, </a:t>
            </a:r>
            <a:r>
              <a:rPr lang="en-US" dirty="0" err="1">
                <a:cs typeface="Calibri"/>
              </a:rPr>
              <a:t>ces</a:t>
            </a:r>
            <a:r>
              <a:rPr lang="en-US" dirty="0">
                <a:cs typeface="Calibri"/>
              </a:rPr>
              <a:t> deux types de </a:t>
            </a:r>
            <a:r>
              <a:rPr lang="en-US" dirty="0" err="1">
                <a:cs typeface="Calibri"/>
              </a:rPr>
              <a:t>centrales</a:t>
            </a:r>
            <a:r>
              <a:rPr lang="en-US" dirty="0">
                <a:cs typeface="Calibri"/>
              </a:rPr>
              <a:t> </a:t>
            </a:r>
            <a:r>
              <a:rPr lang="en-US" dirty="0" err="1">
                <a:cs typeface="Calibri"/>
              </a:rPr>
              <a:t>thermiques</a:t>
            </a:r>
            <a:r>
              <a:rPr lang="en-US" dirty="0">
                <a:cs typeface="Calibri"/>
              </a:rPr>
              <a:t> sont appelés </a:t>
            </a:r>
            <a:r>
              <a:rPr lang="en-US" dirty="0" err="1">
                <a:cs typeface="Calibri"/>
              </a:rPr>
              <a:t>respectivement</a:t>
            </a:r>
            <a:r>
              <a:rPr lang="en-US" dirty="0">
                <a:cs typeface="Calibri"/>
              </a:rPr>
              <a:t> PWRNGS001 et PWRNGS002.</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a:t>
            </a:r>
            <a:r>
              <a:rPr lang="en-US" dirty="0" err="1">
                <a:cs typeface="Calibri"/>
              </a:rPr>
              <a:t>OSeMOSYS</a:t>
            </a:r>
            <a:r>
              <a:rPr lang="en-US" dirty="0">
                <a:cs typeface="Calibri"/>
              </a:rPr>
              <a:t>, les </a:t>
            </a:r>
            <a:r>
              <a:rPr lang="en-US" dirty="0" err="1">
                <a:cs typeface="Calibri"/>
              </a:rPr>
              <a:t>centrales</a:t>
            </a:r>
            <a:r>
              <a:rPr lang="en-US" dirty="0">
                <a:cs typeface="Calibri"/>
              </a:rPr>
              <a:t> </a:t>
            </a:r>
            <a:r>
              <a:rPr lang="en-US" dirty="0" err="1">
                <a:cs typeface="Calibri"/>
              </a:rPr>
              <a:t>thermiques</a:t>
            </a:r>
            <a:r>
              <a:rPr lang="en-US" dirty="0">
                <a:cs typeface="Calibri"/>
              </a:rPr>
              <a:t> </a:t>
            </a:r>
            <a:r>
              <a:rPr lang="en-US" dirty="0" err="1">
                <a:cs typeface="Calibri"/>
              </a:rPr>
              <a:t>sont</a:t>
            </a:r>
            <a:r>
              <a:rPr lang="en-US" dirty="0">
                <a:cs typeface="Calibri"/>
              </a:rPr>
              <a:t> principalement caractérisées par les paramètres présentés sur cette diapositive. Ces paramètres sont les </a:t>
            </a:r>
            <a:r>
              <a:rPr lang="en-US" dirty="0" err="1">
                <a:cs typeface="Calibri"/>
              </a:rPr>
              <a:t>suivants</a:t>
            </a:r>
            <a:r>
              <a:rPr lang="en-US" dirty="0">
                <a:cs typeface="Calibri"/>
              </a:rPr>
              <a:t>:</a:t>
            </a:r>
          </a:p>
          <a:p>
            <a:endParaRPr lang="en-US" dirty="0">
              <a:cs typeface="Calibri"/>
            </a:endParaRPr>
          </a:p>
          <a:p>
            <a:pPr marL="171450" indent="-171450">
              <a:buFont typeface="Arial"/>
              <a:buChar char="•"/>
            </a:pPr>
            <a:r>
              <a:rPr lang="en-US" dirty="0">
                <a:cs typeface="Calibri"/>
              </a:rPr>
              <a:t>“</a:t>
            </a:r>
            <a:r>
              <a:rPr lang="en-US" dirty="0" err="1">
                <a:cs typeface="Calibri"/>
              </a:rPr>
              <a:t>OutputActivityRatio</a:t>
            </a:r>
            <a:r>
              <a:rPr lang="en-US" dirty="0">
                <a:cs typeface="Calibri"/>
              </a:rPr>
              <a:t>”: </a:t>
            </a:r>
            <a:r>
              <a:rPr lang="en-US" dirty="0" err="1">
                <a:cs typeface="Calibri"/>
              </a:rPr>
              <a:t>utilisé</a:t>
            </a:r>
            <a:r>
              <a:rPr lang="en-US" dirty="0">
                <a:cs typeface="Calibri"/>
              </a:rPr>
              <a:t> pour définir le combustible de sortie de la centrale, généralement l'électricité (ou, dans la convention de nomenclature, ELC001) et a une valeur de 1 par </a:t>
            </a:r>
            <a:r>
              <a:rPr lang="en-US" dirty="0" err="1">
                <a:cs typeface="Calibri"/>
              </a:rPr>
              <a:t>défaut</a:t>
            </a:r>
            <a:r>
              <a:rPr lang="en-US" dirty="0">
                <a:cs typeface="Calibri"/>
              </a:rPr>
              <a:t>;</a:t>
            </a:r>
          </a:p>
          <a:p>
            <a:pPr marL="171450" indent="-171450">
              <a:buFont typeface="Arial"/>
              <a:buChar char="•"/>
            </a:pPr>
            <a:r>
              <a:rPr lang="en-US" dirty="0">
                <a:cs typeface="Calibri"/>
              </a:rPr>
              <a:t>“</a:t>
            </a:r>
            <a:r>
              <a:rPr lang="en-US" dirty="0" err="1">
                <a:cs typeface="Calibri"/>
              </a:rPr>
              <a:t>InputActivityRatio</a:t>
            </a:r>
            <a:r>
              <a:rPr lang="en-US" dirty="0">
                <a:cs typeface="Calibri"/>
              </a:rPr>
              <a:t>”: </a:t>
            </a:r>
            <a:r>
              <a:rPr lang="en-US" dirty="0" err="1">
                <a:cs typeface="Calibri"/>
              </a:rPr>
              <a:t>utilisé</a:t>
            </a:r>
            <a:r>
              <a:rPr lang="en-US" dirty="0">
                <a:cs typeface="Calibri"/>
              </a:rPr>
              <a:t> pour définir le combustible d'entrée de la centrale et, puisque le ratio d'activité de sortie est fixé à 1 par défaut, il définit le nombre d'unités de combustible d'entrée nécessaires pour produire une </a:t>
            </a:r>
            <a:r>
              <a:rPr lang="en-US" dirty="0" err="1">
                <a:cs typeface="Calibri"/>
              </a:rPr>
              <a:t>unité</a:t>
            </a:r>
            <a:r>
              <a:rPr lang="en-US" dirty="0">
                <a:cs typeface="Calibri"/>
              </a:rPr>
              <a:t> </a:t>
            </a:r>
            <a:r>
              <a:rPr lang="en-US" dirty="0" err="1">
                <a:cs typeface="Calibri"/>
              </a:rPr>
              <a:t>d'électricité</a:t>
            </a:r>
            <a:r>
              <a:rPr lang="en-US" dirty="0">
                <a:cs typeface="Calibri"/>
              </a:rPr>
              <a:t>;</a:t>
            </a:r>
          </a:p>
          <a:p>
            <a:pPr marL="171450" indent="-171450">
              <a:buFont typeface="Arial"/>
              <a:buChar char="•"/>
            </a:pPr>
            <a:r>
              <a:rPr lang="en-US" dirty="0" err="1">
                <a:cs typeface="Calibri"/>
              </a:rPr>
              <a:t>Coûts</a:t>
            </a:r>
            <a:r>
              <a:rPr lang="en-US" dirty="0">
                <a:cs typeface="Calibri"/>
              </a:rPr>
              <a:t> </a:t>
            </a:r>
            <a:r>
              <a:rPr lang="en-US" dirty="0" err="1">
                <a:cs typeface="Calibri"/>
              </a:rPr>
              <a:t>en</a:t>
            </a:r>
            <a:r>
              <a:rPr lang="en-US" dirty="0">
                <a:cs typeface="Calibri"/>
              </a:rPr>
              <a:t> capital, coûts variables et </a:t>
            </a:r>
            <a:r>
              <a:rPr lang="en-US" dirty="0" err="1">
                <a:cs typeface="Calibri"/>
              </a:rPr>
              <a:t>coûts</a:t>
            </a:r>
            <a:r>
              <a:rPr lang="en-US" dirty="0">
                <a:cs typeface="Calibri"/>
              </a:rPr>
              <a:t> fixes: ces paramètres sont utilisés pour représenter les coûts des </a:t>
            </a:r>
            <a:r>
              <a:rPr lang="en-US" dirty="0" err="1">
                <a:cs typeface="Calibri"/>
              </a:rPr>
              <a:t>centrales</a:t>
            </a:r>
            <a:r>
              <a:rPr lang="en-US" dirty="0">
                <a:cs typeface="Calibri"/>
              </a:rPr>
              <a:t>;</a:t>
            </a:r>
          </a:p>
          <a:p>
            <a:pPr marL="171450" indent="-171450">
              <a:buFont typeface="Arial"/>
              <a:buChar char="•"/>
            </a:pPr>
            <a:r>
              <a:rPr lang="en-US" dirty="0">
                <a:cs typeface="Calibri"/>
              </a:rPr>
              <a:t>Facteur de </a:t>
            </a:r>
            <a:r>
              <a:rPr lang="en-US" dirty="0" err="1">
                <a:cs typeface="Calibri"/>
              </a:rPr>
              <a:t>disponibilité</a:t>
            </a:r>
            <a:r>
              <a:rPr lang="en-US" dirty="0">
                <a:cs typeface="Calibri"/>
              </a:rPr>
              <a:t>: </a:t>
            </a:r>
            <a:r>
              <a:rPr lang="en-US" dirty="0"/>
              <a:t>durée maximale pendant laquelle une technologie peut fonctionner sur l'ensemble de l'année, sous la forme d'une fraction de </a:t>
            </a:r>
            <a:r>
              <a:rPr lang="en-US" dirty="0" err="1"/>
              <a:t>l'année</a:t>
            </a:r>
            <a:r>
              <a:rPr lang="en-US" dirty="0"/>
              <a:t> (comprise entre 0 et 1);</a:t>
            </a:r>
            <a:endParaRPr lang="en-US" dirty="0">
              <a:cs typeface="Calibri"/>
            </a:endParaRPr>
          </a:p>
          <a:p>
            <a:pPr marL="171450" indent="-171450">
              <a:buFont typeface="Arial"/>
              <a:buChar char="•"/>
            </a:pPr>
            <a:r>
              <a:rPr lang="en-US" dirty="0">
                <a:cs typeface="Calibri"/>
              </a:rPr>
              <a:t>Facteur de </a:t>
            </a:r>
            <a:r>
              <a:rPr lang="en-US" dirty="0" err="1">
                <a:cs typeface="Calibri"/>
              </a:rPr>
              <a:t>capacité</a:t>
            </a:r>
            <a:r>
              <a:rPr lang="en-US" dirty="0">
                <a:cs typeface="Calibri"/>
              </a:rPr>
              <a:t>: </a:t>
            </a:r>
            <a:r>
              <a:rPr lang="en-US" dirty="0" err="1">
                <a:cs typeface="Calibri"/>
              </a:rPr>
              <a:t>mesure</a:t>
            </a:r>
            <a:r>
              <a:rPr lang="en-US" dirty="0">
                <a:cs typeface="Calibri"/>
              </a:rPr>
              <a:t> de la capacité disponible pendant chaque tranche de temps en tant que fraction de la </a:t>
            </a:r>
            <a:r>
              <a:rPr lang="en-US" dirty="0" err="1">
                <a:cs typeface="Calibri"/>
              </a:rPr>
              <a:t>capacité</a:t>
            </a:r>
            <a:r>
              <a:rPr lang="en-US" dirty="0">
                <a:cs typeface="Calibri"/>
              </a:rPr>
              <a:t> </a:t>
            </a:r>
            <a:r>
              <a:rPr lang="en-US" dirty="0" err="1">
                <a:cs typeface="Calibri"/>
              </a:rPr>
              <a:t>totale</a:t>
            </a:r>
            <a:r>
              <a:rPr lang="en-US" dirty="0">
                <a:cs typeface="Calibri"/>
              </a:rPr>
              <a:t>;</a:t>
            </a:r>
          </a:p>
          <a:p>
            <a:pPr marL="171450" indent="-171450">
              <a:buFont typeface="Arial"/>
              <a:buChar char="•"/>
            </a:pPr>
            <a:r>
              <a:rPr lang="en-US" dirty="0">
                <a:cs typeface="Calibri"/>
              </a:rPr>
              <a:t>Durée </a:t>
            </a:r>
            <a:r>
              <a:rPr lang="en-US" dirty="0" err="1">
                <a:cs typeface="Calibri"/>
              </a:rPr>
              <a:t>d'exploitation</a:t>
            </a:r>
            <a:r>
              <a:rPr lang="en-US" dirty="0">
                <a:cs typeface="Calibri"/>
              </a:rPr>
              <a:t>: </a:t>
            </a:r>
            <a:r>
              <a:rPr lang="en-US" dirty="0" err="1">
                <a:cs typeface="Calibri"/>
              </a:rPr>
              <a:t>nombre</a:t>
            </a:r>
            <a:r>
              <a:rPr lang="en-US" dirty="0">
                <a:cs typeface="Calibri"/>
              </a:rPr>
              <a:t> d'années pendant lesquelles l'installation </a:t>
            </a:r>
            <a:r>
              <a:rPr lang="en-US" dirty="0" err="1">
                <a:cs typeface="Calibri"/>
              </a:rPr>
              <a:t>devrait</a:t>
            </a:r>
            <a:r>
              <a:rPr lang="en-US" dirty="0">
                <a:cs typeface="Calibri"/>
              </a:rPr>
              <a:t> </a:t>
            </a:r>
            <a:r>
              <a:rPr lang="en-US" dirty="0" err="1">
                <a:cs typeface="Calibri"/>
              </a:rPr>
              <a:t>être</a:t>
            </a:r>
            <a:r>
              <a:rPr lang="en-US" dirty="0">
                <a:cs typeface="Calibri"/>
              </a:rPr>
              <a:t> </a:t>
            </a:r>
            <a:r>
              <a:rPr lang="en-US" dirty="0" err="1">
                <a:cs typeface="Calibri"/>
              </a:rPr>
              <a:t>en</a:t>
            </a:r>
            <a:r>
              <a:rPr lang="en-US" dirty="0">
                <a:cs typeface="Calibri"/>
              </a:rPr>
              <a:t> </a:t>
            </a:r>
            <a:r>
              <a:rPr lang="en-US" dirty="0" err="1">
                <a:cs typeface="Calibri"/>
              </a:rPr>
              <a:t>opération</a:t>
            </a:r>
            <a:r>
              <a:rPr lang="en-US" dirty="0">
                <a:cs typeface="Calibri"/>
              </a:rPr>
              <a:t>.</a:t>
            </a:r>
          </a:p>
          <a:p>
            <a:pPr marL="171450" indent="-171450">
              <a:buFont typeface="Arial"/>
              <a:buChar char="•"/>
            </a:pPr>
            <a:endParaRPr lang="en-US" dirty="0">
              <a:cs typeface="Calibri"/>
            </a:endParaRPr>
          </a:p>
          <a:p>
            <a:r>
              <a:rPr lang="en-US" dirty="0">
                <a:cs typeface="Calibri"/>
              </a:rPr>
              <a:t>Nous examinerons ces paramètres plus en détail dans les diapositives </a:t>
            </a:r>
            <a:r>
              <a:rPr lang="en-US" dirty="0" err="1">
                <a:cs typeface="Calibri"/>
              </a:rPr>
              <a:t>suivantes</a:t>
            </a:r>
            <a:r>
              <a:rPr lang="en-US" dirty="0">
                <a:cs typeface="Calibri"/>
              </a:rPr>
              <a:t>.</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5_5174DFCC.xml"/><Relationship Id="rId7" Type="http://schemas.openxmlformats.org/officeDocument/2006/relationships/hyperlink" Target="https://creativecommons.org/licenses/by/4.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dpi.com/1996-1073/10/11/1855#cite" TargetMode="External"/><Relationship Id="rId5" Type="http://schemas.openxmlformats.org/officeDocument/2006/relationships/image" Target="../media/image17.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2412-3811/4/4/74/htm"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4.0/deed.de" TargetMode="External"/><Relationship Id="rId5" Type="http://schemas.openxmlformats.org/officeDocument/2006/relationships/hyperlink" Target="https://eu.boell.org/en/2018/04/24/energy-atlas-graphics-and-license-terms"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s://zenodo.org/record/1942510#.YC5VjehKhPY" TargetMode="External"/><Relationship Id="rId4" Type="http://schemas.openxmlformats.org/officeDocument/2006/relationships/hyperlink" Target="https://www.boell.de/en/2018/04/24/energy-atlas-graphics-and-license-ter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65D63B07-9D9E-3F4F-9136-1361D9E16B98}"/>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E9097084-06BC-BD4E-9B1F-4A4B4B5A8394}"/>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558706" y="3323034"/>
            <a:ext cx="4038694"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558706" y="4530606"/>
            <a:ext cx="8205155" cy="1938992"/>
          </a:xfrm>
          <a:prstGeom prst="rect">
            <a:avLst/>
          </a:prstGeom>
          <a:noFill/>
        </p:spPr>
        <p:txBody>
          <a:bodyPr wrap="square" lIns="91440" tIns="45720" rIns="91440" bIns="45720" rtlCol="0" anchor="b">
            <a:spAutoFit/>
          </a:bodyPr>
          <a:lstStyle/>
          <a:p>
            <a:r>
              <a:rPr lang="en-ZA" sz="4000" b="1" dirty="0">
                <a:solidFill>
                  <a:schemeClr val="bg1"/>
                </a:solidFill>
                <a:latin typeface="Open Sans ExtraBold"/>
                <a:ea typeface="Open Sans ExtraBold" panose="020B0606030504020204" pitchFamily="34" charset="0"/>
                <a:cs typeface="Open Sans ExtraBold" panose="020B0606030504020204" pitchFamily="34" charset="0"/>
              </a:rPr>
              <a:t>Cours 6: </a:t>
            </a:r>
            <a:r>
              <a:rPr lang="en-ZA" sz="4000" b="1" dirty="0">
                <a:latin typeface="Open Sans ExtraBold"/>
                <a:ea typeface="Open Sans ExtraBold" panose="020B0606030504020204" pitchFamily="34" charset="0"/>
                <a:cs typeface="Open Sans ExtraBold" panose="020B0606030504020204" pitchFamily="34" charset="0"/>
              </a:rPr>
              <a:t>CENTRALES THERMIQUES, TRANSMISSION </a:t>
            </a:r>
            <a:br>
              <a:rPr lang="en-ZA" sz="4000" b="1" dirty="0">
                <a:latin typeface="Open Sans ExtraBold"/>
                <a:ea typeface="Open Sans ExtraBold" panose="020B0606030504020204" pitchFamily="34" charset="0"/>
                <a:cs typeface="Open Sans ExtraBold" panose="020B0606030504020204" pitchFamily="34" charset="0"/>
              </a:rPr>
            </a:br>
            <a:r>
              <a:rPr lang="en-ZA" sz="4000" b="1" dirty="0">
                <a:latin typeface="Open Sans ExtraBold"/>
                <a:ea typeface="Open Sans ExtraBold" panose="020B0606030504020204" pitchFamily="34" charset="0"/>
                <a:cs typeface="Open Sans ExtraBold" panose="020B0606030504020204" pitchFamily="34" charset="0"/>
              </a:rPr>
              <a:t>&amp; DISTRIBUTION</a:t>
            </a:r>
            <a:endParaRPr lang="en-US" sz="4000" b="1" dirty="0">
              <a:latin typeface="Calibri"/>
              <a:ea typeface="Open Sans ExtraBold" panose="020B0606030504020204" pitchFamily="34" charset="0"/>
              <a:cs typeface="Calibri"/>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17028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Définition des centrales électriques fossiles dans OSeMOSYS </a:t>
            </a:r>
          </a:p>
        </p:txBody>
      </p:sp>
      <p:sp>
        <p:nvSpPr>
          <p:cNvPr id="2" name="Title 10">
            <a:extLst>
              <a:ext uri="{FF2B5EF4-FFF2-40B4-BE49-F238E27FC236}">
                <a16:creationId xmlns:a16="http://schemas.microsoft.com/office/drawing/2014/main" id="{EC789CD5-6E58-42EA-A3EF-1100CA4CFC41}"/>
              </a:ext>
            </a:extLst>
          </p:cNvPr>
          <p:cNvSpPr txBox="1">
            <a:spLocks/>
          </p:cNvSpPr>
          <p:nvPr/>
        </p:nvSpPr>
        <p:spPr>
          <a:xfrm>
            <a:off x="896179" y="-4324"/>
            <a:ext cx="7282621"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dans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Rectangle 8">
            <a:extLst>
              <a:ext uri="{FF2B5EF4-FFF2-40B4-BE49-F238E27FC236}">
                <a16:creationId xmlns:a16="http://schemas.microsoft.com/office/drawing/2014/main" id="{E95AF2C4-33E3-415C-9C23-E23C41A31ADC}"/>
              </a:ext>
            </a:extLst>
          </p:cNvPr>
          <p:cNvSpPr/>
          <p:nvPr/>
        </p:nvSpPr>
        <p:spPr>
          <a:xfrm>
            <a:off x="887214" y="1979090"/>
            <a:ext cx="6897886" cy="3170099"/>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Paramètres clés pour définir les </a:t>
            </a:r>
            <a:r>
              <a:rPr lang="en-ZA" sz="2000" dirty="0" err="1">
                <a:latin typeface="Open Sans"/>
                <a:ea typeface="Open Sans" panose="020B0606030504020204" pitchFamily="34" charset="0"/>
                <a:cs typeface="Open Sans" panose="020B0606030504020204" pitchFamily="34" charset="0"/>
              </a:rPr>
              <a:t>centrales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thermiques</a:t>
            </a:r>
            <a:r>
              <a:rPr lang="en-ZA" sz="2000" dirty="0">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t>
            </a:r>
            <a:r>
              <a:rPr lang="en-ZA" sz="2000" dirty="0" err="1">
                <a:solidFill>
                  <a:srgbClr val="000000"/>
                </a:solidFill>
                <a:latin typeface="Open Sans"/>
                <a:ea typeface="Open Sans" panose="020B0606030504020204" pitchFamily="34" charset="0"/>
                <a:cs typeface="Open Sans" panose="020B0606030504020204" pitchFamily="34" charset="0"/>
              </a:rPr>
              <a:t>OutputActivityRatio</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t>
            </a:r>
            <a:r>
              <a:rPr lang="en-ZA" sz="2000" dirty="0" err="1">
                <a:solidFill>
                  <a:srgbClr val="000000"/>
                </a:solidFill>
                <a:latin typeface="Open Sans"/>
                <a:ea typeface="Open Sans" panose="020B0606030504020204" pitchFamily="34" charset="0"/>
                <a:cs typeface="Open Sans" panose="020B0606030504020204" pitchFamily="34" charset="0"/>
              </a:rPr>
              <a:t>InputActivityRatio</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capital, </a:t>
            </a: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fixes et </a:t>
            </a: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variables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Facteur de disponibilité</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Facteur de capacité</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Durée de vie opérationnelle </a:t>
            </a: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6.2.3 Ratios d'activité d'entrée et de sortie </a:t>
            </a:r>
          </a:p>
        </p:txBody>
      </p:sp>
      <p:sp>
        <p:nvSpPr>
          <p:cNvPr id="2" name="Title 10">
            <a:extLst>
              <a:ext uri="{FF2B5EF4-FFF2-40B4-BE49-F238E27FC236}">
                <a16:creationId xmlns:a16="http://schemas.microsoft.com/office/drawing/2014/main" id="{CA8CC422-52DE-4A9F-BF20-57048BB777C8}"/>
              </a:ext>
            </a:extLst>
          </p:cNvPr>
          <p:cNvSpPr txBox="1">
            <a:spLocks/>
          </p:cNvSpPr>
          <p:nvPr/>
        </p:nvSpPr>
        <p:spPr>
          <a:xfrm>
            <a:off x="896179" y="-4324"/>
            <a:ext cx="7390571"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dans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8" descr="Diagram&#10;&#10;Description automatically generated">
            <a:extLst>
              <a:ext uri="{FF2B5EF4-FFF2-40B4-BE49-F238E27FC236}">
                <a16:creationId xmlns:a16="http://schemas.microsoft.com/office/drawing/2014/main" id="{DC5F2E32-6285-446E-BE2B-06BA1EA14230}"/>
              </a:ext>
            </a:extLst>
          </p:cNvPr>
          <p:cNvPicPr>
            <a:picLocks noChangeAspect="1"/>
          </p:cNvPicPr>
          <p:nvPr/>
        </p:nvPicPr>
        <p:blipFill>
          <a:blip r:embed="rId4"/>
          <a:stretch>
            <a:fillRect/>
          </a:stretch>
        </p:blipFill>
        <p:spPr>
          <a:xfrm>
            <a:off x="2380891" y="2103960"/>
            <a:ext cx="7904671" cy="3527096"/>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Coûts des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centrales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thermiques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C0A5AAEB-B557-4444-B512-A4AF562A8715}"/>
              </a:ext>
            </a:extLst>
          </p:cNvPr>
          <p:cNvSpPr txBox="1">
            <a:spLocks/>
          </p:cNvSpPr>
          <p:nvPr/>
        </p:nvSpPr>
        <p:spPr>
          <a:xfrm>
            <a:off x="896179" y="-4324"/>
            <a:ext cx="7193722"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dans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Graphic 8" descr="Factory with solid fill">
            <a:extLst>
              <a:ext uri="{FF2B5EF4-FFF2-40B4-BE49-F238E27FC236}">
                <a16:creationId xmlns:a16="http://schemas.microsoft.com/office/drawing/2014/main" id="{E0D2C4D4-BC53-4141-9263-40FE370D26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929" y="2086897"/>
            <a:ext cx="914400" cy="914400"/>
          </a:xfrm>
          <a:prstGeom prst="rect">
            <a:avLst/>
          </a:prstGeom>
        </p:spPr>
      </p:pic>
      <p:pic>
        <p:nvPicPr>
          <p:cNvPr id="9" name="Graphic 9" descr="Gauge with solid fill">
            <a:extLst>
              <a:ext uri="{FF2B5EF4-FFF2-40B4-BE49-F238E27FC236}">
                <a16:creationId xmlns:a16="http://schemas.microsoft.com/office/drawing/2014/main" id="{CC450D36-3992-4EE5-94C1-2508B07EC1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9929" y="4717025"/>
            <a:ext cx="914400" cy="914400"/>
          </a:xfrm>
          <a:prstGeom prst="rect">
            <a:avLst/>
          </a:prstGeom>
        </p:spPr>
      </p:pic>
      <p:sp>
        <p:nvSpPr>
          <p:cNvPr id="11" name="Rectangle 10">
            <a:extLst>
              <a:ext uri="{FF2B5EF4-FFF2-40B4-BE49-F238E27FC236}">
                <a16:creationId xmlns:a16="http://schemas.microsoft.com/office/drawing/2014/main" id="{2ABBC71E-3667-4C94-888D-6DF67754E6E8}"/>
              </a:ext>
            </a:extLst>
          </p:cNvPr>
          <p:cNvSpPr/>
          <p:nvPr/>
        </p:nvSpPr>
        <p:spPr>
          <a:xfrm>
            <a:off x="2349763" y="2090167"/>
            <a:ext cx="6217920" cy="861774"/>
          </a:xfrm>
          <a:prstGeom prst="rect">
            <a:avLst/>
          </a:prstGeom>
        </p:spPr>
        <p:txBody>
          <a:bodyPr wrap="square" lIns="91440" tIns="45720" rIns="91440" bIns="45720" anchor="t">
            <a:spAutoFit/>
          </a:bodyPr>
          <a:lstStyle/>
          <a:p>
            <a:pPr>
              <a:spcAft>
                <a:spcPts val="1200"/>
              </a:spcAft>
            </a:pPr>
            <a:r>
              <a:rPr lang="en-ZA" sz="2000" b="1" dirty="0" err="1">
                <a:latin typeface="Open Sans"/>
                <a:ea typeface="Open Sans" panose="020B0606030504020204" pitchFamily="34" charset="0"/>
                <a:cs typeface="Open Sans" panose="020B0606030504020204" pitchFamily="34" charset="0"/>
              </a:rPr>
              <a:t>Coûts</a:t>
            </a:r>
            <a:r>
              <a:rPr lang="en-ZA" sz="2000" b="1" dirty="0">
                <a:latin typeface="Open Sans"/>
                <a:ea typeface="Open Sans" panose="020B0606030504020204" pitchFamily="34" charset="0"/>
                <a:cs typeface="Open Sans" panose="020B0606030504020204" pitchFamily="34" charset="0"/>
              </a:rPr>
              <a:t> </a:t>
            </a:r>
            <a:r>
              <a:rPr lang="en-ZA" sz="2000" b="1" dirty="0" err="1">
                <a:latin typeface="Open Sans"/>
                <a:ea typeface="Open Sans" panose="020B0606030504020204" pitchFamily="34" charset="0"/>
                <a:cs typeface="Open Sans" panose="020B0606030504020204" pitchFamily="34" charset="0"/>
              </a:rPr>
              <a:t>d'investissement</a:t>
            </a:r>
            <a:r>
              <a:rPr lang="en-ZA" sz="2000" b="1" dirty="0">
                <a:latin typeface="Open Sans"/>
                <a:ea typeface="Open Sans" panose="020B0606030504020204" pitchFamily="34" charset="0"/>
                <a:cs typeface="Open Sans" panose="020B0606030504020204" pitchFamily="34" charset="0"/>
              </a:rPr>
              <a:t> ($/kW) :</a:t>
            </a:r>
          </a:p>
          <a:p>
            <a:pPr>
              <a:spcAft>
                <a:spcPts val="1200"/>
              </a:spcAft>
            </a:pP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uniques</a:t>
            </a:r>
            <a:r>
              <a:rPr lang="en-ZA" sz="2000" dirty="0">
                <a:solidFill>
                  <a:srgbClr val="000000"/>
                </a:solidFill>
                <a:latin typeface="Open Sans"/>
                <a:ea typeface="Open Sans" panose="020B0606030504020204" pitchFamily="34" charset="0"/>
                <a:cs typeface="Open Sans" panose="020B0606030504020204" pitchFamily="34" charset="0"/>
              </a:rPr>
              <a:t> de la construction de la centrale </a:t>
            </a:r>
            <a:r>
              <a:rPr lang="en-ZA" sz="2000" dirty="0" err="1">
                <a:solidFill>
                  <a:srgbClr val="000000"/>
                </a:solidFill>
                <a:latin typeface="Open Sans"/>
                <a:ea typeface="Open Sans" panose="020B0606030504020204" pitchFamily="34" charset="0"/>
                <a:cs typeface="Open Sans" panose="020B0606030504020204" pitchFamily="34" charset="0"/>
              </a:rPr>
              <a:t>électrique</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F5E08D1E-1350-475C-8660-2B198C3DDD4F}"/>
              </a:ext>
            </a:extLst>
          </p:cNvPr>
          <p:cNvSpPr/>
          <p:nvPr/>
        </p:nvSpPr>
        <p:spPr>
          <a:xfrm>
            <a:off x="2411214" y="4744875"/>
            <a:ext cx="8823467" cy="1169551"/>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Coûts variables ($/GJ) :</a:t>
            </a:r>
          </a:p>
          <a:p>
            <a:pPr>
              <a:spcAft>
                <a:spcPts val="1200"/>
              </a:spcAft>
            </a:pP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encourus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lorsque</a:t>
            </a:r>
            <a:r>
              <a:rPr lang="en-ZA" sz="2000" dirty="0">
                <a:solidFill>
                  <a:srgbClr val="000000"/>
                </a:solidFill>
                <a:latin typeface="Open Sans"/>
                <a:ea typeface="Open Sans" panose="020B0606030504020204" pitchFamily="34" charset="0"/>
                <a:cs typeface="Open Sans" panose="020B0606030504020204" pitchFamily="34" charset="0"/>
              </a:rPr>
              <a:t> la centrale </a:t>
            </a:r>
            <a:r>
              <a:rPr lang="en-ZA" sz="2000" dirty="0" err="1">
                <a:solidFill>
                  <a:srgbClr val="000000"/>
                </a:solidFill>
                <a:latin typeface="Open Sans"/>
                <a:ea typeface="Open Sans" panose="020B0606030504020204" pitchFamily="34" charset="0"/>
                <a:cs typeface="Open Sans" panose="020B0606030504020204" pitchFamily="34" charset="0"/>
              </a:rPr>
              <a:t>thermique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fonctionne</a:t>
            </a:r>
            <a:r>
              <a:rPr lang="en-ZA" sz="2000" dirty="0">
                <a:solidFill>
                  <a:srgbClr val="000000"/>
                </a:solidFill>
                <a:latin typeface="Open Sans"/>
                <a:ea typeface="Open Sans" panose="020B0606030504020204" pitchFamily="34" charset="0"/>
                <a:cs typeface="Open Sans" panose="020B0606030504020204" pitchFamily="34" charset="0"/>
              </a:rPr>
              <a:t>, par </a:t>
            </a:r>
            <a:r>
              <a:rPr lang="en-ZA" sz="2000" dirty="0" err="1">
                <a:solidFill>
                  <a:srgbClr val="000000"/>
                </a:solidFill>
                <a:latin typeface="Open Sans"/>
                <a:ea typeface="Open Sans" panose="020B0606030504020204" pitchFamily="34" charset="0"/>
                <a:cs typeface="Open Sans" panose="020B0606030504020204" pitchFamily="34" charset="0"/>
              </a:rPr>
              <a:t>exemple</a:t>
            </a:r>
            <a:r>
              <a:rPr lang="en-ZA" sz="2000" dirty="0">
                <a:solidFill>
                  <a:srgbClr val="000000"/>
                </a:solidFill>
                <a:latin typeface="Open Sans"/>
                <a:ea typeface="Open Sans" panose="020B0606030504020204" pitchFamily="34" charset="0"/>
                <a:cs typeface="Open Sans" panose="020B0606030504020204" pitchFamily="34" charset="0"/>
              </a:rPr>
              <a:t> les </a:t>
            </a: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du carburant</a:t>
            </a:r>
          </a:p>
        </p:txBody>
      </p:sp>
      <p:sp>
        <p:nvSpPr>
          <p:cNvPr id="13" name="Rectangle 12">
            <a:extLst>
              <a:ext uri="{FF2B5EF4-FFF2-40B4-BE49-F238E27FC236}">
                <a16:creationId xmlns:a16="http://schemas.microsoft.com/office/drawing/2014/main" id="{08B1B436-10D1-4E3E-9C94-525A9E8D6FA1}"/>
              </a:ext>
            </a:extLst>
          </p:cNvPr>
          <p:cNvSpPr/>
          <p:nvPr/>
        </p:nvSpPr>
        <p:spPr>
          <a:xfrm>
            <a:off x="2411213" y="3491262"/>
            <a:ext cx="7827951" cy="1169551"/>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Coûts fixes (</a:t>
            </a:r>
            <a:r>
              <a:rPr lang="en-ZA" sz="2000" b="1" dirty="0" err="1">
                <a:latin typeface="Open Sans"/>
                <a:ea typeface="Open Sans" panose="020B0606030504020204" pitchFamily="34" charset="0"/>
                <a:cs typeface="Open Sans" panose="020B0606030504020204" pitchFamily="34" charset="0"/>
              </a:rPr>
              <a:t>$/kW/an) </a:t>
            </a:r>
            <a:r>
              <a:rPr lang="en-ZA" sz="2000" b="1" dirty="0">
                <a:latin typeface="Open Sans"/>
                <a:ea typeface="Open Sans" panose="020B0606030504020204" pitchFamily="34" charset="0"/>
                <a:cs typeface="Open Sans" panose="020B0606030504020204" pitchFamily="34" charset="0"/>
              </a:rPr>
              <a:t>:</a:t>
            </a:r>
          </a:p>
          <a:p>
            <a:pPr>
              <a:spcAft>
                <a:spcPts val="1200"/>
              </a:spcAft>
            </a:pP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annuels</a:t>
            </a:r>
            <a:r>
              <a:rPr lang="en-ZA" sz="2000" dirty="0">
                <a:solidFill>
                  <a:srgbClr val="000000"/>
                </a:solidFill>
                <a:latin typeface="Open Sans"/>
                <a:ea typeface="Open Sans" panose="020B0606030504020204" pitchFamily="34" charset="0"/>
                <a:cs typeface="Open Sans" panose="020B0606030504020204" pitchFamily="34" charset="0"/>
              </a:rPr>
              <a:t> fixes, par </a:t>
            </a:r>
            <a:r>
              <a:rPr lang="en-ZA" sz="2000" dirty="0" err="1">
                <a:solidFill>
                  <a:srgbClr val="000000"/>
                </a:solidFill>
                <a:latin typeface="Open Sans"/>
                <a:ea typeface="Open Sans" panose="020B0606030504020204" pitchFamily="34" charset="0"/>
                <a:cs typeface="Open Sans" panose="020B0606030504020204" pitchFamily="34" charset="0"/>
              </a:rPr>
              <a:t>exemple</a:t>
            </a:r>
            <a:r>
              <a:rPr lang="en-ZA" sz="2000" dirty="0">
                <a:solidFill>
                  <a:srgbClr val="000000"/>
                </a:solidFill>
                <a:latin typeface="Open Sans"/>
                <a:ea typeface="Open Sans" panose="020B0606030504020204" pitchFamily="34" charset="0"/>
                <a:cs typeface="Open Sans" panose="020B0606030504020204" pitchFamily="34" charset="0"/>
              </a:rPr>
              <a:t> les </a:t>
            </a:r>
            <a:r>
              <a:rPr lang="en-ZA" sz="2000" dirty="0" err="1">
                <a:solidFill>
                  <a:srgbClr val="000000"/>
                </a:solidFill>
                <a:latin typeface="Open Sans"/>
                <a:ea typeface="Open Sans" panose="020B0606030504020204" pitchFamily="34" charset="0"/>
                <a:cs typeface="Open Sans" panose="020B0606030504020204" pitchFamily="34" charset="0"/>
              </a:rPr>
              <a:t>salaires</a:t>
            </a:r>
            <a:r>
              <a:rPr lang="en-ZA" sz="2000" dirty="0">
                <a:solidFill>
                  <a:srgbClr val="000000"/>
                </a:solidFill>
                <a:latin typeface="Open Sans"/>
                <a:ea typeface="Open Sans" panose="020B0606030504020204" pitchFamily="34" charset="0"/>
                <a:cs typeface="Open Sans" panose="020B0606030504020204" pitchFamily="34" charset="0"/>
              </a:rPr>
              <a:t> des </a:t>
            </a:r>
            <a:r>
              <a:rPr lang="en-ZA" sz="2000" dirty="0" err="1">
                <a:solidFill>
                  <a:srgbClr val="000000"/>
                </a:solidFill>
                <a:latin typeface="Open Sans"/>
                <a:ea typeface="Open Sans" panose="020B0606030504020204" pitchFamily="34" charset="0"/>
                <a:cs typeface="Open Sans" panose="020B0606030504020204" pitchFamily="34" charset="0"/>
              </a:rPr>
              <a:t>travailleurs</a:t>
            </a:r>
            <a:r>
              <a:rPr lang="en-ZA" sz="2000" dirty="0">
                <a:solidFill>
                  <a:srgbClr val="000000"/>
                </a:solidFill>
                <a:latin typeface="Open Sans"/>
                <a:ea typeface="Open Sans" panose="020B0606030504020204" pitchFamily="34" charset="0"/>
                <a:cs typeface="Open Sans" panose="020B0606030504020204" pitchFamily="34" charset="0"/>
              </a:rPr>
              <a:t>, les taxes et les assurances</a:t>
            </a:r>
          </a:p>
        </p:txBody>
      </p:sp>
      <p:pic>
        <p:nvPicPr>
          <p:cNvPr id="14" name="Picture 14">
            <a:extLst>
              <a:ext uri="{FF2B5EF4-FFF2-40B4-BE49-F238E27FC236}">
                <a16:creationId xmlns:a16="http://schemas.microsoft.com/office/drawing/2014/main" id="{F776C314-38CB-4F5E-8CC4-4AB850CC27A9}"/>
              </a:ext>
            </a:extLst>
          </p:cNvPr>
          <p:cNvPicPr>
            <a:picLocks noChangeAspect="1"/>
          </p:cNvPicPr>
          <p:nvPr/>
        </p:nvPicPr>
        <p:blipFill>
          <a:blip r:embed="rId8"/>
          <a:stretch>
            <a:fillRect/>
          </a:stretch>
        </p:blipFill>
        <p:spPr>
          <a:xfrm>
            <a:off x="1068029" y="3680952"/>
            <a:ext cx="838200" cy="3810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9986731" cy="369332"/>
          </a:xfrm>
          <a:prstGeom prst="rect">
            <a:avLst/>
          </a:prstGeom>
        </p:spPr>
        <p:txBody>
          <a:bodyPr wrap="square" lIns="91440" tIns="45720" rIns="91440" bIns="45720" anchor="t">
            <a:spAutoFit/>
          </a:bodyPr>
          <a:lstStyle/>
          <a:p>
            <a:pPr>
              <a:spcAft>
                <a:spcPts val="1200"/>
              </a:spcAft>
            </a:pP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6.2.5 Facteur de disponibilité, facteur de capacité et durée de vie opérationnelle </a:t>
            </a:r>
          </a:p>
        </p:txBody>
      </p:sp>
      <p:sp>
        <p:nvSpPr>
          <p:cNvPr id="4" name="Title 10">
            <a:extLst>
              <a:ext uri="{FF2B5EF4-FFF2-40B4-BE49-F238E27FC236}">
                <a16:creationId xmlns:a16="http://schemas.microsoft.com/office/drawing/2014/main" id="{2E78A547-C8D0-44C3-8A2E-0583DA67878A}"/>
              </a:ext>
            </a:extLst>
          </p:cNvPr>
          <p:cNvSpPr txBox="1">
            <a:spLocks/>
          </p:cNvSpPr>
          <p:nvPr/>
        </p:nvSpPr>
        <p:spPr>
          <a:xfrm>
            <a:off x="896179" y="-4324"/>
            <a:ext cx="7593771"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dans OSEMOSYS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a:extLst>
              <a:ext uri="{FF2B5EF4-FFF2-40B4-BE49-F238E27FC236}">
                <a16:creationId xmlns:a16="http://schemas.microsoft.com/office/drawing/2014/main" id="{3AE624F9-1A2A-487A-BC34-452473D6FC46}"/>
              </a:ext>
            </a:extLst>
          </p:cNvPr>
          <p:cNvSpPr/>
          <p:nvPr/>
        </p:nvSpPr>
        <p:spPr>
          <a:xfrm>
            <a:off x="914844" y="1976215"/>
            <a:ext cx="8451406"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err="1">
                <a:latin typeface="Open Sans"/>
                <a:ea typeface="Open Sans" panose="020B0606030504020204" pitchFamily="34" charset="0"/>
                <a:cs typeface="Open Sans" panose="020B0606030504020204" pitchFamily="34" charset="0"/>
              </a:rPr>
              <a:t>Facteur</a:t>
            </a:r>
            <a:r>
              <a:rPr lang="en-ZA" sz="2000" b="1" dirty="0">
                <a:latin typeface="Open Sans"/>
                <a:ea typeface="Open Sans" panose="020B0606030504020204" pitchFamily="34" charset="0"/>
                <a:cs typeface="Open Sans" panose="020B0606030504020204" pitchFamily="34" charset="0"/>
              </a:rPr>
              <a:t> de </a:t>
            </a:r>
            <a:r>
              <a:rPr lang="en-ZA" sz="2000" b="1" dirty="0" err="1">
                <a:latin typeface="Open Sans"/>
                <a:ea typeface="Open Sans" panose="020B0606030504020204" pitchFamily="34" charset="0"/>
                <a:cs typeface="Open Sans" panose="020B0606030504020204" pitchFamily="34" charset="0"/>
              </a:rPr>
              <a:t>disponibilité</a:t>
            </a:r>
            <a:r>
              <a:rPr lang="en-ZA" sz="2000" b="1" dirty="0">
                <a:latin typeface="Open Sans"/>
                <a:ea typeface="Open Sans" panose="020B0606030504020204" pitchFamily="34" charset="0"/>
                <a:cs typeface="Open Sans" panose="020B0606030504020204" pitchFamily="34" charset="0"/>
              </a:rPr>
              <a:t> : </a:t>
            </a:r>
            <a:r>
              <a:rPr lang="en-ZA" sz="2000" dirty="0">
                <a:latin typeface="Open Sans"/>
                <a:ea typeface="Open Sans" panose="020B0606030504020204" pitchFamily="34" charset="0"/>
                <a:cs typeface="Open Sans" panose="020B0606030504020204" pitchFamily="34" charset="0"/>
              </a:rPr>
              <a:t>durée </a:t>
            </a:r>
            <a:r>
              <a:rPr lang="en-ZA" sz="2000" dirty="0" err="1">
                <a:latin typeface="Open Sans"/>
                <a:ea typeface="Open Sans" panose="020B0606030504020204" pitchFamily="34" charset="0"/>
                <a:cs typeface="Open Sans" panose="020B0606030504020204" pitchFamily="34" charset="0"/>
              </a:rPr>
              <a:t>maximale</a:t>
            </a:r>
            <a:r>
              <a:rPr lang="en-ZA" sz="2000" dirty="0">
                <a:latin typeface="Open Sans"/>
                <a:ea typeface="Open Sans" panose="020B0606030504020204" pitchFamily="34" charset="0"/>
                <a:cs typeface="Open Sans" panose="020B0606030504020204" pitchFamily="34" charset="0"/>
              </a:rPr>
              <a:t> pendant </a:t>
            </a:r>
            <a:r>
              <a:rPr lang="en-ZA" sz="2000" dirty="0" err="1">
                <a:latin typeface="Open Sans"/>
                <a:ea typeface="Open Sans" panose="020B0606030504020204" pitchFamily="34" charset="0"/>
                <a:cs typeface="Open Sans" panose="020B0606030504020204" pitchFamily="34" charset="0"/>
              </a:rPr>
              <a:t>laquelle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une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technologie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peut</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fonctionner</a:t>
            </a:r>
            <a:r>
              <a:rPr lang="en-ZA" sz="2000" dirty="0">
                <a:latin typeface="Open Sans"/>
                <a:ea typeface="Open Sans" panose="020B0606030504020204" pitchFamily="34" charset="0"/>
                <a:cs typeface="Open Sans" panose="020B0606030504020204" pitchFamily="34" charset="0"/>
              </a:rPr>
              <a:t> au </a:t>
            </a:r>
            <a:r>
              <a:rPr lang="en-ZA" sz="2000" dirty="0" err="1">
                <a:latin typeface="Open Sans"/>
                <a:ea typeface="Open Sans" panose="020B0606030504020204" pitchFamily="34" charset="0"/>
                <a:cs typeface="Open Sans" panose="020B0606030504020204" pitchFamily="34" charset="0"/>
              </a:rPr>
              <a:t>cours</a:t>
            </a:r>
            <a:r>
              <a:rPr lang="en-ZA" sz="2000" dirty="0">
                <a:latin typeface="Open Sans"/>
                <a:ea typeface="Open Sans" panose="020B0606030504020204" pitchFamily="34" charset="0"/>
                <a:cs typeface="Open Sans" panose="020B0606030504020204" pitchFamily="34" charset="0"/>
              </a:rPr>
              <a:t> de </a:t>
            </a:r>
            <a:r>
              <a:rPr lang="en-ZA" sz="2000" dirty="0" err="1">
                <a:latin typeface="Open Sans"/>
                <a:ea typeface="Open Sans" panose="020B0606030504020204" pitchFamily="34" charset="0"/>
                <a:cs typeface="Open Sans" panose="020B0606030504020204" pitchFamily="34" charset="0"/>
              </a:rPr>
              <a:t>l'année</a:t>
            </a:r>
            <a:r>
              <a:rPr lang="en-ZA" sz="2000" dirty="0">
                <a:latin typeface="Open Sans"/>
                <a:ea typeface="Open Sans" panose="020B0606030504020204" pitchFamily="34" charset="0"/>
                <a:cs typeface="Open Sans" panose="020B0606030504020204" pitchFamily="34" charset="0"/>
              </a:rPr>
              <a:t>, sous </a:t>
            </a:r>
            <a:r>
              <a:rPr lang="en-ZA" sz="2000" dirty="0" err="1">
                <a:latin typeface="Open Sans"/>
                <a:ea typeface="Open Sans" panose="020B0606030504020204" pitchFamily="34" charset="0"/>
                <a:cs typeface="Open Sans" panose="020B0606030504020204" pitchFamily="34" charset="0"/>
              </a:rPr>
              <a:t>forme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d'une</a:t>
            </a:r>
            <a:r>
              <a:rPr lang="en-ZA" sz="2000" dirty="0">
                <a:latin typeface="Open Sans"/>
                <a:ea typeface="Open Sans" panose="020B0606030504020204" pitchFamily="34" charset="0"/>
                <a:cs typeface="Open Sans" panose="020B0606030504020204" pitchFamily="34" charset="0"/>
              </a:rPr>
              <a:t> fraction de </a:t>
            </a:r>
            <a:r>
              <a:rPr lang="en-ZA" sz="2000" dirty="0" err="1">
                <a:latin typeface="Open Sans"/>
                <a:ea typeface="Open Sans" panose="020B0606030504020204" pitchFamily="34" charset="0"/>
                <a:cs typeface="Open Sans" panose="020B0606030504020204" pitchFamily="34" charset="0"/>
              </a:rPr>
              <a:t>l'année</a:t>
            </a:r>
            <a:r>
              <a:rPr lang="en-ZA" sz="2000" dirty="0">
                <a:latin typeface="Open Sans"/>
                <a:ea typeface="Open Sans" panose="020B0606030504020204" pitchFamily="34" charset="0"/>
                <a:cs typeface="Open Sans" panose="020B0606030504020204" pitchFamily="34" charset="0"/>
              </a:rPr>
              <a:t> comprise entre 0 et 1. Ce </a:t>
            </a:r>
            <a:r>
              <a:rPr lang="en-ZA" sz="2000" dirty="0" err="1">
                <a:latin typeface="Open Sans"/>
                <a:ea typeface="Open Sans" panose="020B0606030504020204" pitchFamily="34" charset="0"/>
                <a:cs typeface="Open Sans" panose="020B0606030504020204" pitchFamily="34" charset="0"/>
              </a:rPr>
              <a:t>facteur</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peut</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tenir</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compte</a:t>
            </a:r>
            <a:r>
              <a:rPr lang="en-ZA" sz="2000" dirty="0">
                <a:latin typeface="Open Sans"/>
                <a:ea typeface="Open Sans" panose="020B0606030504020204" pitchFamily="34" charset="0"/>
                <a:cs typeface="Open Sans" panose="020B0606030504020204" pitchFamily="34" charset="0"/>
              </a:rPr>
              <a:t> des </a:t>
            </a:r>
            <a:r>
              <a:rPr lang="en-ZA" sz="2000" dirty="0" err="1">
                <a:latin typeface="Open Sans"/>
                <a:ea typeface="Open Sans" panose="020B0606030504020204" pitchFamily="34" charset="0"/>
                <a:cs typeface="Open Sans" panose="020B0606030504020204" pitchFamily="34" charset="0"/>
              </a:rPr>
              <a:t>arrêts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planifiés</a:t>
            </a:r>
            <a:r>
              <a:rPr lang="en-ZA" sz="2000" dirty="0">
                <a:latin typeface="Open Sans"/>
                <a:ea typeface="Open Sans" panose="020B0606030504020204" pitchFamily="34" charset="0"/>
                <a:cs typeface="Open Sans" panose="020B0606030504020204" pitchFamily="34" charset="0"/>
              </a:rPr>
              <a:t> des </a:t>
            </a:r>
            <a:r>
              <a:rPr lang="en-ZA" sz="2000" dirty="0" err="1">
                <a:latin typeface="Open Sans"/>
                <a:ea typeface="Open Sans" panose="020B0606030504020204" pitchFamily="34" charset="0"/>
                <a:cs typeface="Open Sans" panose="020B0606030504020204" pitchFamily="34" charset="0"/>
              </a:rPr>
              <a:t>centrales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électriques</a:t>
            </a:r>
            <a:r>
              <a:rPr lang="en-ZA" sz="2000" dirty="0">
                <a:latin typeface="Open Sans"/>
                <a:ea typeface="Open Sans" panose="020B0606030504020204" pitchFamily="34" charset="0"/>
                <a:cs typeface="Open Sans" panose="020B0606030504020204" pitchFamily="34" charset="0"/>
              </a:rPr>
              <a:t>.</a:t>
            </a:r>
            <a:endParaRPr lang="en-US" sz="2000" dirty="0">
              <a:latin typeface="Open Sans"/>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Facteur</a:t>
            </a:r>
            <a:r>
              <a:rPr lang="en-ZA" sz="2000" b="1" dirty="0">
                <a:solidFill>
                  <a:srgbClr val="000000"/>
                </a:solidFill>
                <a:latin typeface="Open Sans"/>
                <a:ea typeface="Open Sans" panose="020B0606030504020204" pitchFamily="34" charset="0"/>
                <a:cs typeface="Open Sans" panose="020B0606030504020204" pitchFamily="34" charset="0"/>
              </a:rPr>
              <a:t> de </a:t>
            </a:r>
            <a:r>
              <a:rPr lang="en-ZA" sz="2000" b="1" dirty="0" err="1">
                <a:solidFill>
                  <a:srgbClr val="000000"/>
                </a:solidFill>
                <a:latin typeface="Open Sans"/>
                <a:ea typeface="Open Sans" panose="020B0606030504020204" pitchFamily="34" charset="0"/>
                <a:cs typeface="Open Sans" panose="020B0606030504020204" pitchFamily="34" charset="0"/>
              </a:rPr>
              <a:t>capacité</a:t>
            </a:r>
            <a:r>
              <a:rPr lang="en-ZA" sz="2000" b="1" dirty="0">
                <a:solidFill>
                  <a:srgbClr val="000000"/>
                </a:solidFill>
                <a:latin typeface="Open Sans"/>
                <a:ea typeface="Open Sans" panose="020B0606030504020204" pitchFamily="34" charset="0"/>
                <a:cs typeface="Open Sans" panose="020B0606030504020204" pitchFamily="34" charset="0"/>
              </a:rPr>
              <a:t> : </a:t>
            </a:r>
            <a:r>
              <a:rPr lang="en-ZA" sz="2000" dirty="0" err="1">
                <a:solidFill>
                  <a:srgbClr val="000000"/>
                </a:solidFill>
                <a:latin typeface="Open Sans"/>
                <a:ea typeface="Open Sans" panose="020B0606030504020204" pitchFamily="34" charset="0"/>
                <a:cs typeface="Open Sans" panose="020B0606030504020204" pitchFamily="34" charset="0"/>
              </a:rPr>
              <a:t>capacité</a:t>
            </a:r>
            <a:r>
              <a:rPr lang="en-ZA" sz="2000" dirty="0">
                <a:solidFill>
                  <a:srgbClr val="000000"/>
                </a:solidFill>
                <a:latin typeface="Open Sans"/>
                <a:ea typeface="Open Sans" panose="020B0606030504020204" pitchFamily="34" charset="0"/>
                <a:cs typeface="Open Sans" panose="020B0606030504020204" pitchFamily="34" charset="0"/>
              </a:rPr>
              <a:t> disponible dans </a:t>
            </a:r>
            <a:r>
              <a:rPr lang="en-ZA" sz="2000" dirty="0" err="1">
                <a:solidFill>
                  <a:srgbClr val="000000"/>
                </a:solidFill>
                <a:latin typeface="Open Sans"/>
                <a:ea typeface="Open Sans" panose="020B0606030504020204" pitchFamily="34" charset="0"/>
                <a:cs typeface="Open Sans" panose="020B0606030504020204" pitchFamily="34" charset="0"/>
              </a:rPr>
              <a:t>chaque</a:t>
            </a:r>
            <a:r>
              <a:rPr lang="en-ZA" sz="2000" dirty="0">
                <a:solidFill>
                  <a:srgbClr val="000000"/>
                </a:solidFill>
                <a:latin typeface="Open Sans"/>
                <a:ea typeface="Open Sans" panose="020B0606030504020204" pitchFamily="34" charset="0"/>
                <a:cs typeface="Open Sans" panose="020B0606030504020204" pitchFamily="34" charset="0"/>
              </a:rPr>
              <a:t> tranche de temps, </a:t>
            </a:r>
            <a:r>
              <a:rPr lang="en-ZA" sz="2000" dirty="0" err="1">
                <a:solidFill>
                  <a:srgbClr val="000000"/>
                </a:solidFill>
                <a:latin typeface="Open Sans"/>
                <a:ea typeface="Open Sans" panose="020B0606030504020204" pitchFamily="34" charset="0"/>
                <a:cs typeface="Open Sans" panose="020B0606030504020204" pitchFamily="34" charset="0"/>
              </a:rPr>
              <a:t>exprimée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comme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une</a:t>
            </a:r>
            <a:r>
              <a:rPr lang="en-ZA" sz="2000" dirty="0">
                <a:solidFill>
                  <a:srgbClr val="000000"/>
                </a:solidFill>
                <a:latin typeface="Open Sans"/>
                <a:ea typeface="Open Sans" panose="020B0606030504020204" pitchFamily="34" charset="0"/>
                <a:cs typeface="Open Sans" panose="020B0606030504020204" pitchFamily="34" charset="0"/>
              </a:rPr>
              <a:t> fraction de la </a:t>
            </a:r>
            <a:r>
              <a:rPr lang="en-ZA" sz="2000" dirty="0" err="1">
                <a:solidFill>
                  <a:srgbClr val="000000"/>
                </a:solidFill>
                <a:latin typeface="Open Sans"/>
                <a:ea typeface="Open Sans" panose="020B0606030504020204" pitchFamily="34" charset="0"/>
                <a:cs typeface="Open Sans" panose="020B0606030504020204" pitchFamily="34" charset="0"/>
              </a:rPr>
              <a:t>capacité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totale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installée</a:t>
            </a:r>
            <a:r>
              <a:rPr lang="en-ZA" sz="2000" dirty="0">
                <a:solidFill>
                  <a:srgbClr val="000000"/>
                </a:solidFill>
                <a:latin typeface="Open Sans"/>
                <a:ea typeface="Open Sans" panose="020B0606030504020204" pitchFamily="34" charset="0"/>
                <a:cs typeface="Open Sans" panose="020B0606030504020204" pitchFamily="34" charset="0"/>
              </a:rPr>
              <a:t>, comprise entre 0 et 1. Ce </a:t>
            </a:r>
            <a:r>
              <a:rPr lang="en-ZA" sz="2000" dirty="0" err="1">
                <a:solidFill>
                  <a:srgbClr val="000000"/>
                </a:solidFill>
                <a:latin typeface="Open Sans"/>
                <a:ea typeface="Open Sans" panose="020B0606030504020204" pitchFamily="34" charset="0"/>
                <a:cs typeface="Open Sans" panose="020B0606030504020204" pitchFamily="34" charset="0"/>
              </a:rPr>
              <a:t>facteur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tient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compte</a:t>
            </a:r>
            <a:r>
              <a:rPr lang="en-ZA" sz="2000" dirty="0">
                <a:solidFill>
                  <a:srgbClr val="000000"/>
                </a:solidFill>
                <a:latin typeface="Open Sans"/>
                <a:ea typeface="Open Sans" panose="020B0606030504020204" pitchFamily="34" charset="0"/>
                <a:cs typeface="Open Sans" panose="020B0606030504020204" pitchFamily="34" charset="0"/>
              </a:rPr>
              <a:t> des </a:t>
            </a:r>
            <a:r>
              <a:rPr lang="en-ZA" sz="2000" dirty="0" err="1">
                <a:solidFill>
                  <a:srgbClr val="000000"/>
                </a:solidFill>
                <a:latin typeface="Open Sans"/>
                <a:ea typeface="Open Sans" panose="020B0606030504020204" pitchFamily="34" charset="0"/>
                <a:cs typeface="Open Sans" panose="020B0606030504020204" pitchFamily="34" charset="0"/>
              </a:rPr>
              <a:t>pannes</a:t>
            </a:r>
            <a:r>
              <a:rPr lang="en-ZA" sz="2000" dirty="0">
                <a:solidFill>
                  <a:srgbClr val="000000"/>
                </a:solidFill>
                <a:latin typeface="Open Sans"/>
                <a:ea typeface="Open Sans" panose="020B0606030504020204" pitchFamily="34" charset="0"/>
                <a:cs typeface="Open Sans" panose="020B0606030504020204" pitchFamily="34" charset="0"/>
              </a:rPr>
              <a:t> non </a:t>
            </a:r>
            <a:r>
              <a:rPr lang="en-ZA" sz="2000" dirty="0" err="1">
                <a:solidFill>
                  <a:srgbClr val="000000"/>
                </a:solidFill>
                <a:latin typeface="Open Sans"/>
                <a:ea typeface="Open Sans" panose="020B0606030504020204" pitchFamily="34" charset="0"/>
                <a:cs typeface="Open Sans" panose="020B0606030504020204" pitchFamily="34" charset="0"/>
              </a:rPr>
              <a:t>planifiées</a:t>
            </a:r>
            <a:r>
              <a:rPr lang="en-ZA" sz="2000" dirty="0">
                <a:solidFill>
                  <a:srgbClr val="000000"/>
                </a:solidFill>
                <a:latin typeface="Open Sans"/>
                <a:ea typeface="Open Sans" panose="020B0606030504020204" pitchFamily="34" charset="0"/>
                <a:cs typeface="Open Sans" panose="020B0606030504020204" pitchFamily="34" charset="0"/>
              </a:rPr>
              <a:t> des </a:t>
            </a:r>
            <a:r>
              <a:rPr lang="en-ZA" sz="2000" dirty="0" err="1">
                <a:solidFill>
                  <a:srgbClr val="000000"/>
                </a:solidFill>
                <a:latin typeface="Open Sans"/>
                <a:ea typeface="Open Sans" panose="020B0606030504020204" pitchFamily="34" charset="0"/>
                <a:cs typeface="Open Sans" panose="020B0606030504020204" pitchFamily="34" charset="0"/>
              </a:rPr>
              <a:t>centrales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électriques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a:t>
            </a:r>
            <a:r>
              <a:rPr lang="en-ZA" sz="2000" b="1" dirty="0" err="1">
                <a:solidFill>
                  <a:srgbClr val="000000"/>
                </a:solidFill>
                <a:latin typeface="Open Sans"/>
                <a:ea typeface="Open Sans" panose="020B0606030504020204" pitchFamily="34" charset="0"/>
                <a:cs typeface="Open Sans" panose="020B0606030504020204" pitchFamily="34" charset="0"/>
              </a:rPr>
              <a:t>d'exploitation</a:t>
            </a:r>
            <a:r>
              <a:rPr lang="en-ZA" sz="2000" b="1" dirty="0">
                <a:solidFill>
                  <a:srgbClr val="000000"/>
                </a:solidFill>
                <a:latin typeface="Open Sans"/>
                <a:ea typeface="Open Sans" panose="020B0606030504020204" pitchFamily="34" charset="0"/>
                <a:cs typeface="Open Sans" panose="020B0606030504020204" pitchFamily="34" charset="0"/>
              </a:rPr>
              <a:t> : </a:t>
            </a:r>
            <a:r>
              <a:rPr lang="en-ZA" sz="2000" dirty="0">
                <a:solidFill>
                  <a:srgbClr val="000000"/>
                </a:solidFill>
                <a:latin typeface="Open Sans"/>
                <a:ea typeface="Open Sans" panose="020B0606030504020204" pitchFamily="34" charset="0"/>
                <a:cs typeface="Open Sans" panose="020B0606030504020204" pitchFamily="34" charset="0"/>
              </a:rPr>
              <a:t>durée de vie utile de la centrale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années</a:t>
            </a:r>
            <a:r>
              <a:rPr lang="en-ZA" sz="2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73296601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3841"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6.2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99BCC9F0-7682-4B89-85FE-805EDE018B0E}"/>
              </a:ext>
            </a:extLst>
          </p:cNvPr>
          <p:cNvSpPr txBox="1"/>
          <p:nvPr/>
        </p:nvSpPr>
        <p:spPr>
          <a:xfrm>
            <a:off x="949074" y="1377070"/>
            <a:ext cx="59787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et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Disponible à l'adresse </a:t>
            </a:r>
            <a:r>
              <a:rPr lang="en-GB" dirty="0">
                <a:latin typeface="Open Sans" panose="020B0606030504020204" pitchFamily="34" charset="0"/>
                <a:ea typeface="Open Sans" panose="020B0606030504020204" pitchFamily="34" charset="0"/>
                <a:cs typeface="Open Sans" panose="020B0606030504020204" pitchFamily="34" charset="0"/>
                <a:hlinkClick r:id="rId3"/>
              </a:rPr>
              <a:t>: </a:t>
            </a:r>
            <a:r>
              <a:rPr lang="en-GB" dirty="0">
                <a:latin typeface="Open Sans" panose="020B0606030504020204" pitchFamily="34" charset="0"/>
                <a:ea typeface="Open Sans" panose="020B0606030504020204" pitchFamily="34" charset="0"/>
                <a:cs typeface="Open Sans" panose="020B0606030504020204" pitchFamily="34" charset="0"/>
              </a:rPr>
              <a:t>https://zenodo.org/record/1942510#.YC5VjehKhPY. [18/02/2021] DOI : 10.5281/zenodo.1942510</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244197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4"/>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Chaîne d'approvisionnement en charbon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01" y="4640"/>
            <a:ext cx="99857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des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2" descr="Diagram&#10;&#10;Description automatically generated">
            <a:extLst>
              <a:ext uri="{FF2B5EF4-FFF2-40B4-BE49-F238E27FC236}">
                <a16:creationId xmlns:a16="http://schemas.microsoft.com/office/drawing/2014/main" id="{3F92CBAB-2C60-426D-B403-C0716058B522}"/>
              </a:ext>
            </a:extLst>
          </p:cNvPr>
          <p:cNvPicPr>
            <a:picLocks noChangeAspect="1"/>
          </p:cNvPicPr>
          <p:nvPr/>
        </p:nvPicPr>
        <p:blipFill>
          <a:blip r:embed="rId5"/>
          <a:stretch>
            <a:fillRect/>
          </a:stretch>
        </p:blipFill>
        <p:spPr>
          <a:xfrm>
            <a:off x="2787112" y="1901317"/>
            <a:ext cx="6023674" cy="4011093"/>
          </a:xfrm>
          <a:prstGeom prst="rect">
            <a:avLst/>
          </a:prstGeom>
        </p:spPr>
      </p:pic>
      <p:sp>
        <p:nvSpPr>
          <p:cNvPr id="3" name="TextBox 2">
            <a:extLst>
              <a:ext uri="{FF2B5EF4-FFF2-40B4-BE49-F238E27FC236}">
                <a16:creationId xmlns:a16="http://schemas.microsoft.com/office/drawing/2014/main" id="{EAF7B9E0-3A6F-42AD-9869-E3B406CC5ED0}"/>
              </a:ext>
            </a:extLst>
          </p:cNvPr>
          <p:cNvSpPr txBox="1"/>
          <p:nvPr/>
        </p:nvSpPr>
        <p:spPr>
          <a:xfrm>
            <a:off x="3071248" y="6138856"/>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366613964"/>
      </p:ext>
    </p:extLst>
  </p:cSld>
  <p:clrMapOvr>
    <a:masterClrMapping/>
  </p:clrMapOvr>
  <p:transition spd="slow">
    <p:push/>
  </p:transition>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01852" y="5923859"/>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606576" y="614038"/>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Les effets néfastes du charbon</a:t>
            </a:r>
          </a:p>
        </p:txBody>
      </p:sp>
      <p:sp>
        <p:nvSpPr>
          <p:cNvPr id="2" name="Title 10">
            <a:extLst>
              <a:ext uri="{FF2B5EF4-FFF2-40B4-BE49-F238E27FC236}">
                <a16:creationId xmlns:a16="http://schemas.microsoft.com/office/drawing/2014/main" id="{51D0C1CE-C058-4E89-94CE-BCC948B3E10B}"/>
              </a:ext>
            </a:extLst>
          </p:cNvPr>
          <p:cNvSpPr txBox="1">
            <a:spLocks/>
          </p:cNvSpPr>
          <p:nvPr/>
        </p:nvSpPr>
        <p:spPr>
          <a:xfrm>
            <a:off x="532434" y="-468097"/>
            <a:ext cx="11169418" cy="11526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des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12" name="Table 12">
            <a:extLst>
              <a:ext uri="{FF2B5EF4-FFF2-40B4-BE49-F238E27FC236}">
                <a16:creationId xmlns:a16="http://schemas.microsoft.com/office/drawing/2014/main" id="{DDF56D70-4483-408D-8057-84F6D2ACFBAF}"/>
              </a:ext>
            </a:extLst>
          </p:cNvPr>
          <p:cNvGraphicFramePr>
            <a:graphicFrameLocks noGrp="1"/>
          </p:cNvGraphicFramePr>
          <p:nvPr>
            <p:extLst>
              <p:ext uri="{D42A27DB-BD31-4B8C-83A1-F6EECF244321}">
                <p14:modId xmlns:p14="http://schemas.microsoft.com/office/powerpoint/2010/main" val="927911163"/>
              </p:ext>
            </p:extLst>
          </p:nvPr>
        </p:nvGraphicFramePr>
        <p:xfrm>
          <a:off x="880884" y="2796049"/>
          <a:ext cx="10324932" cy="3594820"/>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348544">
                <a:tc>
                  <a:txBody>
                    <a:bodyPr/>
                    <a:lstStyle/>
                    <a:p>
                      <a:pPr lvl="0">
                        <a:buNone/>
                      </a:pPr>
                      <a:r>
                        <a:rPr lang="en-US" sz="1800" b="1" i="0" u="none" strike="noStrike" noProof="0" dirty="0">
                          <a:latin typeface="Calibri"/>
                        </a:rPr>
                        <a:t>Le </a:t>
                      </a:r>
                      <a:r>
                        <a:rPr lang="en-US" sz="1800" b="1" i="0" u="none" strike="noStrike" noProof="0" dirty="0" err="1">
                          <a:latin typeface="Calibri"/>
                        </a:rPr>
                        <a:t>climat</a:t>
                      </a:r>
                      <a:endParaRPr lang="en-US" b="1" dirty="0"/>
                    </a:p>
                  </a:txBody>
                  <a:tcPr/>
                </a:tc>
                <a:tc>
                  <a:txBody>
                    <a:bodyPr/>
                    <a:lstStyle/>
                    <a:p>
                      <a:r>
                        <a:rPr lang="en-US" dirty="0"/>
                        <a:t>L'occupation des sols</a:t>
                      </a:r>
                    </a:p>
                  </a:txBody>
                  <a:tcPr/>
                </a:tc>
                <a:tc>
                  <a:txBody>
                    <a:bodyPr/>
                    <a:lstStyle/>
                    <a:p>
                      <a:r>
                        <a:rPr lang="en-US" dirty="0"/>
                        <a:t>L'eau</a:t>
                      </a:r>
                    </a:p>
                  </a:txBody>
                  <a:tcPr/>
                </a:tc>
                <a:extLst>
                  <a:ext uri="{0D108BD9-81ED-4DB2-BD59-A6C34878D82A}">
                    <a16:rowId xmlns:a16="http://schemas.microsoft.com/office/drawing/2014/main" val="423583126"/>
                  </a:ext>
                </a:extLst>
              </a:tr>
              <a:tr h="485860">
                <a:tc>
                  <a:txBody>
                    <a:bodyPr/>
                    <a:lstStyle/>
                    <a:p>
                      <a:pPr lvl="0">
                        <a:buNone/>
                      </a:pPr>
                      <a:r>
                        <a:rPr lang="en-US" sz="1800" b="0" i="0" u="none" strike="noStrike" noProof="0" dirty="0">
                          <a:latin typeface="Calibri"/>
                        </a:rPr>
                        <a:t>Émissions de CO2</a:t>
                      </a:r>
                      <a:endParaRPr lang="en-US" dirty="0"/>
                    </a:p>
                  </a:txBody>
                  <a:tcPr/>
                </a:tc>
                <a:tc>
                  <a:txBody>
                    <a:bodyPr/>
                    <a:lstStyle/>
                    <a:p>
                      <a:pPr lvl="0">
                        <a:buNone/>
                      </a:pPr>
                      <a:r>
                        <a:rPr lang="en-US" sz="1800" b="0" i="0" u="none" strike="noStrike" noProof="0" dirty="0">
                          <a:latin typeface="Calibri"/>
                        </a:rPr>
                        <a:t>Dégradation de la végétation</a:t>
                      </a:r>
                      <a:endParaRPr lang="en-US" dirty="0"/>
                    </a:p>
                  </a:txBody>
                  <a:tcPr/>
                </a:tc>
                <a:tc>
                  <a:txBody>
                    <a:bodyPr/>
                    <a:lstStyle/>
                    <a:p>
                      <a:pPr lvl="0">
                        <a:buNone/>
                      </a:pPr>
                      <a:r>
                        <a:rPr lang="en-US" sz="1800" b="0" i="0" u="none" strike="noStrike" noProof="0" dirty="0">
                          <a:latin typeface="Calibri"/>
                        </a:rPr>
                        <a:t>Alcalinité de l'eau de rivière</a:t>
                      </a:r>
                    </a:p>
                  </a:txBody>
                  <a:tcPr/>
                </a:tc>
                <a:extLst>
                  <a:ext uri="{0D108BD9-81ED-4DB2-BD59-A6C34878D82A}">
                    <a16:rowId xmlns:a16="http://schemas.microsoft.com/office/drawing/2014/main" val="3786652965"/>
                  </a:ext>
                </a:extLst>
              </a:tr>
              <a:tr h="609952">
                <a:tc>
                  <a:txBody>
                    <a:bodyPr/>
                    <a:lstStyle/>
                    <a:p>
                      <a:r>
                        <a:rPr lang="en-US" dirty="0"/>
                        <a:t>Acidification des écosystèmes liée au SO2</a:t>
                      </a:r>
                    </a:p>
                  </a:txBody>
                  <a:tcPr/>
                </a:tc>
                <a:tc>
                  <a:txBody>
                    <a:bodyPr/>
                    <a:lstStyle/>
                    <a:p>
                      <a:r>
                        <a:rPr lang="en-US"/>
                        <a:t>Perte d'habitats naturels</a:t>
                      </a:r>
                    </a:p>
                  </a:txBody>
                  <a:tcPr/>
                </a:tc>
                <a:tc>
                  <a:txBody>
                    <a:bodyPr/>
                    <a:lstStyle/>
                    <a:p>
                      <a:pPr lvl="0">
                        <a:buNone/>
                      </a:pPr>
                      <a:r>
                        <a:rPr lang="en-US" sz="1800" b="0" i="0" u="none" strike="noStrike" noProof="0" dirty="0">
                          <a:latin typeface="Calibri"/>
                        </a:rPr>
                        <a:t>Cendres volantes stockées dans des bassins de retenue</a:t>
                      </a:r>
                      <a:endParaRPr lang="en-US" dirty="0"/>
                    </a:p>
                  </a:txBody>
                  <a:tcPr/>
                </a:tc>
                <a:extLst>
                  <a:ext uri="{0D108BD9-81ED-4DB2-BD59-A6C34878D82A}">
                    <a16:rowId xmlns:a16="http://schemas.microsoft.com/office/drawing/2014/main" val="2316540256"/>
                  </a:ext>
                </a:extLst>
              </a:tr>
              <a:tr h="1132768">
                <a:tc>
                  <a:txBody>
                    <a:bodyPr/>
                    <a:lstStyle/>
                    <a:p>
                      <a:r>
                        <a:rPr lang="en-US" dirty="0"/>
                        <a:t>Émissions de mercure (concentration </a:t>
                      </a:r>
                      <a:r>
                        <a:rPr lang="en-US"/>
                        <a:t>aux niveaux supérieurs de la chaîne alimentaire)</a:t>
                      </a:r>
                    </a:p>
                  </a:txBody>
                  <a:tcPr/>
                </a:tc>
                <a:tc>
                  <a:txBody>
                    <a:bodyPr/>
                    <a:lstStyle/>
                    <a:p>
                      <a:r>
                        <a:rPr lang="en-US" dirty="0"/>
                        <a:t>Dommages dus aux effondrements de mines</a:t>
                      </a:r>
                    </a:p>
                  </a:txBody>
                  <a:tcPr/>
                </a:tc>
                <a:tc>
                  <a:txBody>
                    <a:bodyPr/>
                    <a:lstStyle/>
                    <a:p>
                      <a:pPr lvl="0">
                        <a:buNone/>
                      </a:pPr>
                      <a:r>
                        <a:rPr lang="en-US" sz="1800" b="0" i="0" u="none" strike="noStrike" noProof="0" dirty="0">
                          <a:latin typeface="Calibri"/>
                        </a:rPr>
                        <a:t>Dégradation des habitats aquatiques</a:t>
                      </a:r>
                      <a:endParaRPr lang="en-US" dirty="0"/>
                    </a:p>
                  </a:txBody>
                  <a:tcPr/>
                </a:tc>
                <a:extLst>
                  <a:ext uri="{0D108BD9-81ED-4DB2-BD59-A6C34878D82A}">
                    <a16:rowId xmlns:a16="http://schemas.microsoft.com/office/drawing/2014/main" val="3357568947"/>
                  </a:ext>
                </a:extLst>
              </a:tr>
              <a:tr h="871360">
                <a:tc>
                  <a:txBody>
                    <a:bodyPr/>
                    <a:lstStyle/>
                    <a:p>
                      <a:r>
                        <a:rPr lang="en-US" dirty="0"/>
                        <a:t>Pluies acides</a:t>
                      </a:r>
                    </a:p>
                  </a:txBody>
                  <a:tcPr/>
                </a:tc>
                <a:tc>
                  <a:txBody>
                    <a:bodyPr/>
                    <a:lstStyle/>
                    <a:p>
                      <a:r>
                        <a:rPr lang="en-US" dirty="0" err="1"/>
                        <a:t>Perte</a:t>
                      </a:r>
                      <a:r>
                        <a:rPr lang="en-US" dirty="0"/>
                        <a:t> de la couche arable qui </a:t>
                      </a:r>
                      <a:r>
                        <a:rPr lang="en-US" dirty="0" err="1"/>
                        <a:t>entraîne</a:t>
                      </a:r>
                      <a:r>
                        <a:rPr lang="en-US" dirty="0"/>
                        <a:t> l'apparition de friches infertiles</a:t>
                      </a:r>
                    </a:p>
                  </a:txBody>
                  <a:tcPr/>
                </a:tc>
                <a:tc>
                  <a:txBody>
                    <a:bodyPr/>
                    <a:lstStyle/>
                    <a:p>
                      <a:r>
                        <a:rPr lang="en-US" dirty="0"/>
                        <a:t>Besoins en eau de refroidissement</a:t>
                      </a:r>
                    </a:p>
                  </a:txBody>
                  <a:tcPr/>
                </a:tc>
                <a:extLst>
                  <a:ext uri="{0D108BD9-81ED-4DB2-BD59-A6C34878D82A}">
                    <a16:rowId xmlns:a16="http://schemas.microsoft.com/office/drawing/2014/main" val="2991049571"/>
                  </a:ext>
                </a:extLst>
              </a:tr>
            </a:tbl>
          </a:graphicData>
        </a:graphic>
      </p:graphicFrame>
      <p:pic>
        <p:nvPicPr>
          <p:cNvPr id="14" name="Picture 14" descr="A picture containing outdoor, sky, clouds, dark&#10;&#10;Description automatically generated">
            <a:extLst>
              <a:ext uri="{FF2B5EF4-FFF2-40B4-BE49-F238E27FC236}">
                <a16:creationId xmlns:a16="http://schemas.microsoft.com/office/drawing/2014/main" id="{8E54166F-29DE-437F-9DB8-C2FA11F91187}"/>
              </a:ext>
            </a:extLst>
          </p:cNvPr>
          <p:cNvPicPr>
            <a:picLocks noChangeAspect="1"/>
          </p:cNvPicPr>
          <p:nvPr/>
        </p:nvPicPr>
        <p:blipFill>
          <a:blip r:embed="rId4"/>
          <a:stretch>
            <a:fillRect/>
          </a:stretch>
        </p:blipFill>
        <p:spPr>
          <a:xfrm>
            <a:off x="907798" y="984196"/>
            <a:ext cx="3384496" cy="1773087"/>
          </a:xfrm>
          <a:prstGeom prst="rect">
            <a:avLst/>
          </a:prstGeom>
        </p:spPr>
      </p:pic>
      <p:pic>
        <p:nvPicPr>
          <p:cNvPr id="18" name="Picture 18" descr="A picture containing sky, mountain, outdoor, nature&#10;&#10;Description automatically generated">
            <a:extLst>
              <a:ext uri="{FF2B5EF4-FFF2-40B4-BE49-F238E27FC236}">
                <a16:creationId xmlns:a16="http://schemas.microsoft.com/office/drawing/2014/main" id="{3765D5B0-C3DD-448C-9333-2485CD654BB3}"/>
              </a:ext>
            </a:extLst>
          </p:cNvPr>
          <p:cNvPicPr>
            <a:picLocks noChangeAspect="1"/>
          </p:cNvPicPr>
          <p:nvPr/>
        </p:nvPicPr>
        <p:blipFill rotWithShape="1">
          <a:blip r:embed="rId5"/>
          <a:srcRect l="11600" r="11600"/>
          <a:stretch/>
        </p:blipFill>
        <p:spPr>
          <a:xfrm>
            <a:off x="4385344" y="1011397"/>
            <a:ext cx="3332687" cy="1747063"/>
          </a:xfrm>
          <a:prstGeom prst="rect">
            <a:avLst/>
          </a:prstGeom>
        </p:spPr>
      </p:pic>
      <p:pic>
        <p:nvPicPr>
          <p:cNvPr id="19" name="Picture 19">
            <a:extLst>
              <a:ext uri="{FF2B5EF4-FFF2-40B4-BE49-F238E27FC236}">
                <a16:creationId xmlns:a16="http://schemas.microsoft.com/office/drawing/2014/main" id="{A126D239-6C31-4BFF-A3B3-3E2CFBAA597F}"/>
              </a:ext>
            </a:extLst>
          </p:cNvPr>
          <p:cNvPicPr>
            <a:picLocks noChangeAspect="1"/>
          </p:cNvPicPr>
          <p:nvPr/>
        </p:nvPicPr>
        <p:blipFill rotWithShape="1">
          <a:blip r:embed="rId6"/>
          <a:srcRect t="24072" b="24072"/>
          <a:stretch/>
        </p:blipFill>
        <p:spPr>
          <a:xfrm>
            <a:off x="7784522" y="1011627"/>
            <a:ext cx="3375820" cy="1750549"/>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79958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Chaînes d'approvisionnement en pétrole et en gaz</a:t>
            </a:r>
          </a:p>
        </p:txBody>
      </p:sp>
      <p:sp>
        <p:nvSpPr>
          <p:cNvPr id="2" name="Title 10">
            <a:extLst>
              <a:ext uri="{FF2B5EF4-FFF2-40B4-BE49-F238E27FC236}">
                <a16:creationId xmlns:a16="http://schemas.microsoft.com/office/drawing/2014/main" id="{C7ABAD83-5C22-4B4D-94AA-9C12C349E462}"/>
              </a:ext>
            </a:extLst>
          </p:cNvPr>
          <p:cNvSpPr txBox="1">
            <a:spLocks/>
          </p:cNvSpPr>
          <p:nvPr/>
        </p:nvSpPr>
        <p:spPr>
          <a:xfrm>
            <a:off x="860001" y="4640"/>
            <a:ext cx="997944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des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3" name="Picture 3" descr="Graphical user interface&#10;&#10;Description automatically generated">
            <a:extLst>
              <a:ext uri="{FF2B5EF4-FFF2-40B4-BE49-F238E27FC236}">
                <a16:creationId xmlns:a16="http://schemas.microsoft.com/office/drawing/2014/main" id="{4D565C4C-C793-4CD6-9EAB-C7E015A91C8F}"/>
              </a:ext>
            </a:extLst>
          </p:cNvPr>
          <p:cNvPicPr>
            <a:picLocks noChangeAspect="1"/>
          </p:cNvPicPr>
          <p:nvPr/>
        </p:nvPicPr>
        <p:blipFill rotWithShape="1">
          <a:blip r:embed="rId4"/>
          <a:srcRect l="2451" t="3448" r="2614" b="4741"/>
          <a:stretch/>
        </p:blipFill>
        <p:spPr>
          <a:xfrm>
            <a:off x="1340604" y="2093830"/>
            <a:ext cx="8917096" cy="3289475"/>
          </a:xfrm>
          <a:prstGeom prst="rect">
            <a:avLst/>
          </a:prstGeom>
        </p:spPr>
      </p:pic>
      <p:sp>
        <p:nvSpPr>
          <p:cNvPr id="7" name="TextBox 6">
            <a:extLst>
              <a:ext uri="{FF2B5EF4-FFF2-40B4-BE49-F238E27FC236}">
                <a16:creationId xmlns:a16="http://schemas.microsoft.com/office/drawing/2014/main" id="{F558EA9D-1E1E-43E8-A792-275510E3C56F}"/>
              </a:ext>
            </a:extLst>
          </p:cNvPr>
          <p:cNvSpPr txBox="1"/>
          <p:nvPr/>
        </p:nvSpPr>
        <p:spPr>
          <a:xfrm>
            <a:off x="1277544" y="5480900"/>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0393587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9444" y="1409622"/>
            <a:ext cx="904538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Impacts environnementaux des centrales pétrolières et gazières </a:t>
            </a:r>
          </a:p>
        </p:txBody>
      </p:sp>
      <p:sp>
        <p:nvSpPr>
          <p:cNvPr id="3" name="Content Placeholder 2">
            <a:extLst>
              <a:ext uri="{FF2B5EF4-FFF2-40B4-BE49-F238E27FC236}">
                <a16:creationId xmlns:a16="http://schemas.microsoft.com/office/drawing/2014/main" id="{89657D14-24CA-4AC8-B6D8-2B6B73C126FE}"/>
              </a:ext>
            </a:extLst>
          </p:cNvPr>
          <p:cNvSpPr>
            <a:spLocks noGrp="1"/>
          </p:cNvSpPr>
          <p:nvPr>
            <p:ph idx="1"/>
          </p:nvPr>
        </p:nvSpPr>
        <p:spPr>
          <a:xfrm>
            <a:off x="873580" y="1511198"/>
            <a:ext cx="9393542" cy="4667640"/>
          </a:xfrm>
        </p:spPr>
        <p:txBody>
          <a:bodyPr vert="horz" lIns="91440" tIns="45720" rIns="91440" bIns="45720" rtlCol="0" anchor="t">
            <a:normAutofit fontScale="92500" lnSpcReduction="10000"/>
          </a:bodyPr>
          <a:lstStyle/>
          <a:p>
            <a:pPr marL="0" indent="0">
              <a:lnSpc>
                <a:spcPct val="100000"/>
              </a:lnSpc>
              <a:buNone/>
            </a:pPr>
            <a:endParaRPr lang="en-US" sz="2000" dirty="0">
              <a:latin typeface="Open Sans"/>
              <a:ea typeface="+mn-lt"/>
              <a:cs typeface="+mn-lt"/>
            </a:endParaRPr>
          </a:p>
          <a:p>
            <a:pPr>
              <a:lnSpc>
                <a:spcPct val="100000"/>
              </a:lnSpc>
            </a:pPr>
            <a:r>
              <a:rPr lang="en-US" sz="2000" dirty="0" err="1">
                <a:latin typeface="Open Sans"/>
                <a:cs typeface="Calibri"/>
              </a:rPr>
              <a:t>Préoccupations</a:t>
            </a:r>
            <a:r>
              <a:rPr lang="en-US" sz="2000" dirty="0">
                <a:latin typeface="Open Sans"/>
                <a:cs typeface="Calibri"/>
              </a:rPr>
              <a:t> </a:t>
            </a:r>
            <a:r>
              <a:rPr lang="en-US" sz="2000" dirty="0" err="1">
                <a:latin typeface="Open Sans"/>
                <a:cs typeface="Calibri"/>
              </a:rPr>
              <a:t>concernant</a:t>
            </a:r>
            <a:r>
              <a:rPr lang="en-US" sz="2000" dirty="0">
                <a:latin typeface="Open Sans"/>
                <a:cs typeface="Calibri"/>
              </a:rPr>
              <a:t> </a:t>
            </a:r>
            <a:r>
              <a:rPr lang="en-US" sz="2000" dirty="0" err="1">
                <a:latin typeface="Open Sans"/>
                <a:cs typeface="Calibri"/>
              </a:rPr>
              <a:t>l'évacuation</a:t>
            </a:r>
            <a:r>
              <a:rPr lang="en-US" sz="2000" dirty="0">
                <a:latin typeface="Open Sans"/>
                <a:cs typeface="Calibri"/>
              </a:rPr>
              <a:t> des </a:t>
            </a:r>
            <a:r>
              <a:rPr lang="en-US" sz="2000" dirty="0" err="1">
                <a:latin typeface="Open Sans"/>
                <a:cs typeface="Calibri"/>
              </a:rPr>
              <a:t>eaux</a:t>
            </a:r>
            <a:r>
              <a:rPr lang="en-US" sz="2000" dirty="0">
                <a:latin typeface="Open Sans"/>
                <a:cs typeface="Calibri"/>
              </a:rPr>
              <a:t> </a:t>
            </a:r>
            <a:r>
              <a:rPr lang="en-US" sz="2000" dirty="0" err="1">
                <a:latin typeface="Open Sans"/>
                <a:cs typeface="Calibri"/>
              </a:rPr>
              <a:t>usées</a:t>
            </a:r>
            <a:r>
              <a:rPr lang="en-US" sz="2000" dirty="0">
                <a:latin typeface="Open Sans"/>
                <a:cs typeface="Calibri"/>
              </a:rPr>
              <a:t>, la pollution des </a:t>
            </a:r>
            <a:r>
              <a:rPr lang="en-US" sz="2000" dirty="0" err="1">
                <a:latin typeface="Open Sans"/>
                <a:cs typeface="Calibri"/>
              </a:rPr>
              <a:t>eaux</a:t>
            </a:r>
            <a:r>
              <a:rPr lang="en-US" sz="2000" dirty="0">
                <a:latin typeface="Open Sans"/>
                <a:cs typeface="Calibri"/>
              </a:rPr>
              <a:t> </a:t>
            </a:r>
            <a:r>
              <a:rPr lang="en-US" sz="2000" dirty="0" err="1">
                <a:latin typeface="Open Sans"/>
                <a:cs typeface="Calibri"/>
              </a:rPr>
              <a:t>souterraines</a:t>
            </a:r>
            <a:r>
              <a:rPr lang="en-US" sz="2000" dirty="0">
                <a:latin typeface="Open Sans"/>
                <a:cs typeface="Calibri"/>
              </a:rPr>
              <a:t> et </a:t>
            </a:r>
            <a:r>
              <a:rPr lang="en-US" sz="2000" dirty="0" err="1">
                <a:latin typeface="Open Sans"/>
                <a:cs typeface="Calibri"/>
              </a:rPr>
              <a:t>l'augmentation</a:t>
            </a:r>
            <a:r>
              <a:rPr lang="en-US" sz="2000" dirty="0">
                <a:latin typeface="Open Sans"/>
                <a:cs typeface="Calibri"/>
              </a:rPr>
              <a:t> de l'activité sismique due à la fracturation hydraulique</a:t>
            </a:r>
          </a:p>
          <a:p>
            <a:pPr>
              <a:lnSpc>
                <a:spcPct val="100000"/>
              </a:lnSpc>
            </a:pPr>
            <a:r>
              <a:rPr lang="en-US" sz="2000" dirty="0">
                <a:latin typeface="Open Sans"/>
                <a:cs typeface="Calibri"/>
              </a:rPr>
              <a:t>Nombre élevé de déversements d'hydrocarbures dus à des accidents </a:t>
            </a:r>
          </a:p>
          <a:p>
            <a:pPr>
              <a:lnSpc>
                <a:spcPct val="100000"/>
              </a:lnSpc>
            </a:pPr>
            <a:r>
              <a:rPr lang="en-US" sz="2000" dirty="0">
                <a:latin typeface="Open Sans"/>
                <a:ea typeface="+mn-lt"/>
                <a:cs typeface="+mn-lt"/>
              </a:rPr>
              <a:t>Le méthane (CH</a:t>
            </a:r>
            <a:r>
              <a:rPr lang="en-US" sz="2000" baseline="-25000" dirty="0">
                <a:latin typeface="Open Sans"/>
                <a:ea typeface="+mn-lt"/>
                <a:cs typeface="+mn-lt"/>
              </a:rPr>
              <a:t>4</a:t>
            </a:r>
            <a:r>
              <a:rPr lang="en-US" sz="2000" dirty="0">
                <a:latin typeface="Open Sans"/>
                <a:ea typeface="+mn-lt"/>
                <a:cs typeface="+mn-lt"/>
              </a:rPr>
              <a:t>) est un gaz à effet de serre dont l'effet de réchauffement est 20 fois plus important que </a:t>
            </a:r>
            <a:r>
              <a:rPr lang="en-US" sz="2000" dirty="0" err="1">
                <a:latin typeface="Open Sans"/>
                <a:ea typeface="+mn-lt"/>
                <a:cs typeface="+mn-lt"/>
              </a:rPr>
              <a:t>celui</a:t>
            </a:r>
            <a:r>
              <a:rPr lang="en-US" sz="2000" dirty="0">
                <a:latin typeface="Open Sans"/>
                <a:ea typeface="+mn-lt"/>
                <a:cs typeface="+mn-lt"/>
              </a:rPr>
              <a:t> du </a:t>
            </a:r>
            <a:r>
              <a:rPr lang="en-US" sz="2000" dirty="0" err="1">
                <a:latin typeface="Open Sans"/>
                <a:ea typeface="+mn-lt"/>
                <a:cs typeface="+mn-lt"/>
              </a:rPr>
              <a:t>dioxyde</a:t>
            </a:r>
            <a:r>
              <a:rPr lang="en-US" sz="2000" dirty="0">
                <a:latin typeface="Open Sans"/>
                <a:ea typeface="+mn-lt"/>
                <a:cs typeface="+mn-lt"/>
              </a:rPr>
              <a:t> de </a:t>
            </a:r>
            <a:r>
              <a:rPr lang="en-US" sz="2000" dirty="0" err="1">
                <a:latin typeface="Open Sans"/>
                <a:ea typeface="+mn-lt"/>
                <a:cs typeface="+mn-lt"/>
              </a:rPr>
              <a:t>carbone</a:t>
            </a:r>
            <a:r>
              <a:rPr lang="en-US" sz="2000" dirty="0">
                <a:latin typeface="Open Sans"/>
                <a:ea typeface="+mn-lt"/>
                <a:cs typeface="+mn-lt"/>
              </a:rPr>
              <a:t> (</a:t>
            </a:r>
            <a:r>
              <a:rPr lang="en-US" sz="2000" dirty="0" err="1">
                <a:latin typeface="Open Sans"/>
                <a:ea typeface="+mn-lt"/>
                <a:cs typeface="+mn-lt"/>
              </a:rPr>
              <a:t>toutefois</a:t>
            </a:r>
            <a:r>
              <a:rPr lang="en-US" sz="2000" dirty="0">
                <a:latin typeface="Open Sans"/>
                <a:ea typeface="+mn-lt"/>
                <a:cs typeface="+mn-lt"/>
              </a:rPr>
              <a:t>, le </a:t>
            </a:r>
            <a:r>
              <a:rPr lang="en-US" sz="2000" dirty="0" err="1">
                <a:latin typeface="Open Sans"/>
                <a:ea typeface="+mn-lt"/>
                <a:cs typeface="+mn-lt"/>
              </a:rPr>
              <a:t>méthane</a:t>
            </a:r>
            <a:r>
              <a:rPr lang="en-US" sz="2000" dirty="0">
                <a:latin typeface="Open Sans"/>
                <a:ea typeface="+mn-lt"/>
                <a:cs typeface="+mn-lt"/>
              </a:rPr>
              <a:t> a </a:t>
            </a:r>
            <a:r>
              <a:rPr lang="en-US" sz="2000" dirty="0" err="1">
                <a:latin typeface="Open Sans"/>
                <a:ea typeface="+mn-lt"/>
                <a:cs typeface="+mn-lt"/>
              </a:rPr>
              <a:t>une</a:t>
            </a:r>
            <a:r>
              <a:rPr lang="en-US" sz="2000" dirty="0">
                <a:latin typeface="Open Sans"/>
                <a:ea typeface="+mn-lt"/>
                <a:cs typeface="+mn-lt"/>
              </a:rPr>
              <a:t> durée de vie plus </a:t>
            </a:r>
            <a:r>
              <a:rPr lang="en-US" sz="2000" dirty="0" err="1">
                <a:latin typeface="Open Sans"/>
                <a:ea typeface="+mn-lt"/>
                <a:cs typeface="+mn-lt"/>
              </a:rPr>
              <a:t>courte</a:t>
            </a:r>
            <a:r>
              <a:rPr lang="en-US" sz="2000" dirty="0">
                <a:latin typeface="Open Sans"/>
                <a:ea typeface="+mn-lt"/>
                <a:cs typeface="+mn-lt"/>
              </a:rPr>
              <a:t> dans </a:t>
            </a:r>
            <a:r>
              <a:rPr lang="en-US" sz="2000" dirty="0" err="1">
                <a:latin typeface="Open Sans"/>
                <a:ea typeface="+mn-lt"/>
                <a:cs typeface="+mn-lt"/>
              </a:rPr>
              <a:t>l'atmosphère</a:t>
            </a:r>
            <a:r>
              <a:rPr lang="en-US" sz="2000" dirty="0">
                <a:latin typeface="Open Sans"/>
                <a:ea typeface="+mn-lt"/>
                <a:cs typeface="+mn-lt"/>
              </a:rPr>
              <a:t>). </a:t>
            </a:r>
            <a:r>
              <a:rPr lang="en-US" sz="2000" dirty="0" err="1">
                <a:latin typeface="Open Sans"/>
                <a:ea typeface="+mn-lt"/>
                <a:cs typeface="+mn-lt"/>
              </a:rPr>
              <a:t>Toute</a:t>
            </a:r>
            <a:r>
              <a:rPr lang="en-US" sz="2000" dirty="0">
                <a:latin typeface="Open Sans"/>
                <a:ea typeface="+mn-lt"/>
                <a:cs typeface="+mn-lt"/>
              </a:rPr>
              <a:t> </a:t>
            </a:r>
            <a:r>
              <a:rPr lang="en-US" sz="2000" dirty="0" err="1">
                <a:latin typeface="Open Sans"/>
                <a:ea typeface="+mn-lt"/>
                <a:cs typeface="+mn-lt"/>
              </a:rPr>
              <a:t>émission</a:t>
            </a:r>
            <a:r>
              <a:rPr lang="en-US" sz="2000" dirty="0">
                <a:latin typeface="Open Sans"/>
                <a:ea typeface="+mn-lt"/>
                <a:cs typeface="+mn-lt"/>
              </a:rPr>
              <a:t> </a:t>
            </a:r>
            <a:r>
              <a:rPr lang="en-US" sz="2000" dirty="0" err="1">
                <a:latin typeface="Open Sans"/>
                <a:ea typeface="+mn-lt"/>
                <a:cs typeface="+mn-lt"/>
              </a:rPr>
              <a:t>directe</a:t>
            </a:r>
            <a:r>
              <a:rPr lang="en-US" sz="2000" dirty="0">
                <a:latin typeface="Open Sans"/>
                <a:ea typeface="+mn-lt"/>
                <a:cs typeface="+mn-lt"/>
              </a:rPr>
              <a:t> de </a:t>
            </a:r>
            <a:r>
              <a:rPr lang="en-US" sz="2000" dirty="0" err="1">
                <a:latin typeface="Open Sans"/>
                <a:ea typeface="+mn-lt"/>
                <a:cs typeface="+mn-lt"/>
              </a:rPr>
              <a:t>méthane</a:t>
            </a:r>
            <a:r>
              <a:rPr lang="en-US" sz="2000" dirty="0">
                <a:latin typeface="Open Sans"/>
                <a:ea typeface="+mn-lt"/>
                <a:cs typeface="+mn-lt"/>
              </a:rPr>
              <a:t> </a:t>
            </a:r>
            <a:r>
              <a:rPr lang="en-US" sz="2000" dirty="0" err="1">
                <a:latin typeface="Open Sans"/>
                <a:ea typeface="+mn-lt"/>
                <a:cs typeface="+mn-lt"/>
              </a:rPr>
              <a:t>provenant</a:t>
            </a:r>
            <a:r>
              <a:rPr lang="en-US" sz="2000" dirty="0">
                <a:latin typeface="Open Sans"/>
                <a:ea typeface="+mn-lt"/>
                <a:cs typeface="+mn-lt"/>
              </a:rPr>
              <a:t> de </a:t>
            </a:r>
            <a:r>
              <a:rPr lang="en-US" sz="2000" dirty="0" err="1">
                <a:latin typeface="Open Sans"/>
                <a:ea typeface="+mn-lt"/>
                <a:cs typeface="+mn-lt"/>
              </a:rPr>
              <a:t>fuites</a:t>
            </a:r>
            <a:r>
              <a:rPr lang="en-US" sz="2000" dirty="0">
                <a:latin typeface="Open Sans"/>
                <a:ea typeface="+mn-lt"/>
                <a:cs typeface="+mn-lt"/>
              </a:rPr>
              <a:t> dans la </a:t>
            </a:r>
            <a:r>
              <a:rPr lang="en-US" sz="2000" dirty="0" err="1">
                <a:latin typeface="Open Sans"/>
                <a:ea typeface="+mn-lt"/>
                <a:cs typeface="+mn-lt"/>
              </a:rPr>
              <a:t>chaîne</a:t>
            </a:r>
            <a:r>
              <a:rPr lang="en-US" sz="2000" dirty="0">
                <a:latin typeface="Open Sans"/>
                <a:ea typeface="+mn-lt"/>
                <a:cs typeface="+mn-lt"/>
              </a:rPr>
              <a:t> de production du </a:t>
            </a:r>
            <a:r>
              <a:rPr lang="en-US" sz="2000" dirty="0" err="1">
                <a:latin typeface="Open Sans"/>
                <a:ea typeface="+mn-lt"/>
                <a:cs typeface="+mn-lt"/>
              </a:rPr>
              <a:t>gaz</a:t>
            </a:r>
            <a:r>
              <a:rPr lang="en-US" sz="2000" dirty="0">
                <a:latin typeface="Open Sans"/>
                <a:ea typeface="+mn-lt"/>
                <a:cs typeface="+mn-lt"/>
              </a:rPr>
              <a:t> </a:t>
            </a:r>
            <a:r>
              <a:rPr lang="en-US" sz="2000" dirty="0" err="1">
                <a:latin typeface="Open Sans"/>
                <a:ea typeface="+mn-lt"/>
                <a:cs typeface="+mn-lt"/>
              </a:rPr>
              <a:t>contribue</a:t>
            </a:r>
            <a:r>
              <a:rPr lang="en-US" sz="2000" dirty="0">
                <a:latin typeface="Open Sans"/>
                <a:ea typeface="+mn-lt"/>
                <a:cs typeface="+mn-lt"/>
              </a:rPr>
              <a:t> au </a:t>
            </a:r>
            <a:r>
              <a:rPr lang="en-US" sz="2000" dirty="0" err="1">
                <a:latin typeface="Open Sans"/>
                <a:ea typeface="+mn-lt"/>
                <a:cs typeface="+mn-lt"/>
              </a:rPr>
              <a:t>réchauffement</a:t>
            </a:r>
            <a:r>
              <a:rPr lang="en-US" sz="2000" dirty="0">
                <a:latin typeface="Open Sans"/>
                <a:ea typeface="+mn-lt"/>
                <a:cs typeface="+mn-lt"/>
              </a:rPr>
              <a:t> de la </a:t>
            </a:r>
            <a:r>
              <a:rPr lang="en-US" sz="2000" dirty="0" err="1">
                <a:latin typeface="Open Sans"/>
                <a:ea typeface="+mn-lt"/>
                <a:cs typeface="+mn-lt"/>
              </a:rPr>
              <a:t>planète</a:t>
            </a:r>
            <a:r>
              <a:rPr lang="en-US" sz="2000" dirty="0">
                <a:latin typeface="Open Sans"/>
                <a:ea typeface="+mn-lt"/>
                <a:cs typeface="+mn-lt"/>
              </a:rPr>
              <a:t>.</a:t>
            </a:r>
            <a:endParaRPr lang="en-US" sz="2000" dirty="0">
              <a:latin typeface="Open Sans"/>
              <a:cs typeface="Calibri"/>
            </a:endParaRPr>
          </a:p>
          <a:p>
            <a:pPr>
              <a:lnSpc>
                <a:spcPct val="100000"/>
              </a:lnSpc>
            </a:pPr>
            <a:r>
              <a:rPr lang="en-US" sz="2000" dirty="0">
                <a:latin typeface="Open Sans"/>
                <a:ea typeface="+mn-lt"/>
                <a:cs typeface="+mn-lt"/>
              </a:rPr>
              <a:t>La combustion du </a:t>
            </a:r>
            <a:r>
              <a:rPr lang="en-US" sz="2000" dirty="0" err="1">
                <a:latin typeface="Open Sans"/>
                <a:ea typeface="+mn-lt"/>
                <a:cs typeface="+mn-lt"/>
              </a:rPr>
              <a:t>pétrole</a:t>
            </a:r>
            <a:r>
              <a:rPr lang="en-US" sz="2000" dirty="0">
                <a:latin typeface="Open Sans"/>
                <a:ea typeface="+mn-lt"/>
                <a:cs typeface="+mn-lt"/>
              </a:rPr>
              <a:t> et du </a:t>
            </a:r>
            <a:r>
              <a:rPr lang="en-US" sz="2000" dirty="0" err="1">
                <a:latin typeface="Open Sans"/>
                <a:ea typeface="+mn-lt"/>
                <a:cs typeface="+mn-lt"/>
              </a:rPr>
              <a:t>gaz</a:t>
            </a:r>
            <a:r>
              <a:rPr lang="en-US" sz="2000" dirty="0">
                <a:latin typeface="Open Sans"/>
                <a:ea typeface="+mn-lt"/>
                <a:cs typeface="+mn-lt"/>
              </a:rPr>
              <a:t> </a:t>
            </a:r>
            <a:r>
              <a:rPr lang="en-US" sz="2000" dirty="0" err="1">
                <a:latin typeface="Open Sans"/>
                <a:ea typeface="+mn-lt"/>
                <a:cs typeface="+mn-lt"/>
              </a:rPr>
              <a:t>est</a:t>
            </a:r>
            <a:r>
              <a:rPr lang="en-US" sz="2000" dirty="0">
                <a:latin typeface="Open Sans"/>
                <a:ea typeface="+mn-lt"/>
                <a:cs typeface="+mn-lt"/>
              </a:rPr>
              <a:t> </a:t>
            </a:r>
            <a:r>
              <a:rPr lang="en-US" sz="2000" dirty="0" err="1">
                <a:latin typeface="Open Sans"/>
                <a:ea typeface="+mn-lt"/>
                <a:cs typeface="+mn-lt"/>
              </a:rPr>
              <a:t>responsable</a:t>
            </a:r>
            <a:r>
              <a:rPr lang="en-US" sz="2000" dirty="0">
                <a:latin typeface="Open Sans"/>
                <a:ea typeface="+mn-lt"/>
                <a:cs typeface="+mn-lt"/>
              </a:rPr>
              <a:t> </a:t>
            </a:r>
            <a:r>
              <a:rPr lang="en-US" sz="2000" dirty="0" err="1">
                <a:latin typeface="Open Sans"/>
                <a:ea typeface="+mn-lt"/>
                <a:cs typeface="+mn-lt"/>
              </a:rPr>
              <a:t>d'émissions</a:t>
            </a:r>
            <a:r>
              <a:rPr lang="en-US" sz="2000" dirty="0">
                <a:latin typeface="Open Sans"/>
                <a:ea typeface="+mn-lt"/>
                <a:cs typeface="+mn-lt"/>
              </a:rPr>
              <a:t> aux </a:t>
            </a:r>
            <a:r>
              <a:rPr lang="en-US" sz="2000" dirty="0" err="1">
                <a:latin typeface="Open Sans"/>
                <a:ea typeface="+mn-lt"/>
                <a:cs typeface="+mn-lt"/>
              </a:rPr>
              <a:t>niveaux</a:t>
            </a:r>
            <a:r>
              <a:rPr lang="en-US" sz="2000" dirty="0">
                <a:latin typeface="Open Sans"/>
                <a:ea typeface="+mn-lt"/>
                <a:cs typeface="+mn-lt"/>
              </a:rPr>
              <a:t> local, </a:t>
            </a:r>
            <a:r>
              <a:rPr lang="en-US" sz="2000" dirty="0" err="1">
                <a:latin typeface="Open Sans"/>
                <a:ea typeface="+mn-lt"/>
                <a:cs typeface="+mn-lt"/>
              </a:rPr>
              <a:t>régional</a:t>
            </a:r>
            <a:r>
              <a:rPr lang="en-US" sz="2000" dirty="0">
                <a:latin typeface="Open Sans"/>
                <a:ea typeface="+mn-lt"/>
                <a:cs typeface="+mn-lt"/>
              </a:rPr>
              <a:t> et </a:t>
            </a:r>
            <a:r>
              <a:rPr lang="en-US" sz="2000" dirty="0" err="1">
                <a:latin typeface="Open Sans"/>
                <a:ea typeface="+mn-lt"/>
                <a:cs typeface="+mn-lt"/>
              </a:rPr>
              <a:t>mondial</a:t>
            </a:r>
            <a:r>
              <a:rPr lang="en-US" sz="2000" dirty="0">
                <a:latin typeface="Open Sans"/>
                <a:ea typeface="+mn-lt"/>
                <a:cs typeface="+mn-lt"/>
              </a:rPr>
              <a:t>, </a:t>
            </a:r>
            <a:r>
              <a:rPr lang="en-US" sz="2000" dirty="0" err="1">
                <a:latin typeface="Open Sans"/>
                <a:ea typeface="+mn-lt"/>
                <a:cs typeface="+mn-lt"/>
              </a:rPr>
              <a:t>notamment</a:t>
            </a:r>
            <a:r>
              <a:rPr lang="en-US" sz="2000" dirty="0">
                <a:latin typeface="Open Sans"/>
                <a:ea typeface="+mn-lt"/>
                <a:cs typeface="+mn-lt"/>
              </a:rPr>
              <a:t> de CO2, de NOx, de </a:t>
            </a:r>
            <a:r>
              <a:rPr lang="en-US" sz="2000" dirty="0" err="1">
                <a:latin typeface="Open Sans"/>
                <a:ea typeface="+mn-lt"/>
                <a:cs typeface="+mn-lt"/>
              </a:rPr>
              <a:t>SOx</a:t>
            </a:r>
            <a:r>
              <a:rPr lang="en-US" sz="2000" dirty="0">
                <a:latin typeface="Open Sans"/>
                <a:ea typeface="+mn-lt"/>
                <a:cs typeface="+mn-lt"/>
              </a:rPr>
              <a:t> et de particules.</a:t>
            </a:r>
          </a:p>
          <a:p>
            <a:pPr>
              <a:lnSpc>
                <a:spcPct val="100000"/>
              </a:lnSpc>
            </a:pPr>
            <a:r>
              <a:rPr lang="en-US" sz="2000" dirty="0">
                <a:latin typeface="Open Sans"/>
                <a:ea typeface="+mn-lt"/>
                <a:cs typeface="+mn-lt"/>
              </a:rPr>
              <a:t>Le secteur des transports, qui repose sur les produits pétroliers, représente une part importante des émissions mondiales de CO2.</a:t>
            </a:r>
          </a:p>
          <a:p>
            <a:pPr marL="0" indent="0">
              <a:lnSpc>
                <a:spcPct val="100000"/>
              </a:lnSpc>
              <a:buNone/>
            </a:pPr>
            <a:endParaRPr lang="en-US" sz="2000" dirty="0">
              <a:latin typeface="Open Sans"/>
              <a:cs typeface="Calibri"/>
            </a:endParaRPr>
          </a:p>
        </p:txBody>
      </p:sp>
      <p:sp>
        <p:nvSpPr>
          <p:cNvPr id="2" name="Title 10">
            <a:extLst>
              <a:ext uri="{FF2B5EF4-FFF2-40B4-BE49-F238E27FC236}">
                <a16:creationId xmlns:a16="http://schemas.microsoft.com/office/drawing/2014/main" id="{C6473D42-1F13-49C8-8F26-BA813673B1A8}"/>
              </a:ext>
            </a:extLst>
          </p:cNvPr>
          <p:cNvSpPr txBox="1">
            <a:spLocks/>
          </p:cNvSpPr>
          <p:nvPr/>
        </p:nvSpPr>
        <p:spPr>
          <a:xfrm>
            <a:off x="860000" y="4640"/>
            <a:ext cx="1005564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des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326076522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09497"/>
            <a:ext cx="7676017"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Impact social des centrales pétrolières et gazières</a:t>
            </a:r>
          </a:p>
        </p:txBody>
      </p:sp>
      <p:sp>
        <p:nvSpPr>
          <p:cNvPr id="4" name="Title 10">
            <a:extLst>
              <a:ext uri="{FF2B5EF4-FFF2-40B4-BE49-F238E27FC236}">
                <a16:creationId xmlns:a16="http://schemas.microsoft.com/office/drawing/2014/main" id="{7B2A0B59-C23B-4CBC-8CE5-4962A6D6EA69}"/>
              </a:ext>
            </a:extLst>
          </p:cNvPr>
          <p:cNvSpPr txBox="1">
            <a:spLocks/>
          </p:cNvSpPr>
          <p:nvPr/>
        </p:nvSpPr>
        <p:spPr>
          <a:xfrm>
            <a:off x="860000" y="4640"/>
            <a:ext cx="10915993"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des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2">
            <a:extLst>
              <a:ext uri="{FF2B5EF4-FFF2-40B4-BE49-F238E27FC236}">
                <a16:creationId xmlns:a16="http://schemas.microsoft.com/office/drawing/2014/main" id="{63D31399-46D4-4A2D-8D3C-BDF20164EFA4}"/>
              </a:ext>
            </a:extLst>
          </p:cNvPr>
          <p:cNvSpPr>
            <a:spLocks noGrp="1"/>
          </p:cNvSpPr>
          <p:nvPr>
            <p:ph idx="1"/>
          </p:nvPr>
        </p:nvSpPr>
        <p:spPr>
          <a:xfrm>
            <a:off x="860000" y="1778829"/>
            <a:ext cx="9764603" cy="4566998"/>
          </a:xfrm>
        </p:spPr>
        <p:txBody>
          <a:bodyPr vert="horz" lIns="91440" tIns="45720" rIns="91440" bIns="45720" rtlCol="0" anchor="t">
            <a:noAutofit/>
          </a:bodyPr>
          <a:lstStyle/>
          <a:p>
            <a:pPr marL="0" indent="0">
              <a:lnSpc>
                <a:spcPct val="110000"/>
              </a:lnSpc>
              <a:buNone/>
            </a:pPr>
            <a:r>
              <a:rPr lang="en-US" sz="1800" b="1" dirty="0">
                <a:latin typeface="Open Sans Semibold"/>
                <a:ea typeface="Open Sans Semibold" panose="020B0606030504020204" pitchFamily="34" charset="0"/>
                <a:cs typeface="Open Sans Semibold" panose="020B0606030504020204" pitchFamily="34" charset="0"/>
              </a:rPr>
              <a:t>Le </a:t>
            </a:r>
            <a:r>
              <a:rPr lang="en-US" sz="1800" b="1" dirty="0" err="1">
                <a:latin typeface="Open Sans Semibold"/>
                <a:ea typeface="Open Sans Semibold" panose="020B0606030504020204" pitchFamily="34" charset="0"/>
                <a:cs typeface="Open Sans Semibold" panose="020B0606030504020204" pitchFamily="34" charset="0"/>
              </a:rPr>
              <a:t>pétrole</a:t>
            </a:r>
            <a:r>
              <a:rPr lang="en-US" sz="1800" b="1" dirty="0">
                <a:latin typeface="Open Sans Semibold"/>
                <a:ea typeface="Open Sans Semibold" panose="020B0606030504020204" pitchFamily="34" charset="0"/>
                <a:cs typeface="Open Sans Semibold" panose="020B0606030504020204" pitchFamily="34" charset="0"/>
              </a:rPr>
              <a:t>, le </a:t>
            </a:r>
            <a:r>
              <a:rPr lang="en-US" sz="1800" b="1" dirty="0" err="1">
                <a:latin typeface="Open Sans Semibold"/>
                <a:ea typeface="Open Sans Semibold" panose="020B0606030504020204" pitchFamily="34" charset="0"/>
                <a:cs typeface="Open Sans Semibold" panose="020B0606030504020204" pitchFamily="34" charset="0"/>
              </a:rPr>
              <a:t>gaz</a:t>
            </a:r>
            <a:r>
              <a:rPr lang="en-US" sz="1800" b="1" dirty="0">
                <a:latin typeface="Open Sans Semibold"/>
                <a:ea typeface="Open Sans Semibold" panose="020B0606030504020204" pitchFamily="34" charset="0"/>
                <a:cs typeface="Open Sans Semibold" panose="020B0606030504020204" pitchFamily="34" charset="0"/>
              </a:rPr>
              <a:t> et le </a:t>
            </a:r>
            <a:r>
              <a:rPr lang="en-US" sz="1800" b="1" dirty="0" err="1">
                <a:latin typeface="Open Sans Semibold"/>
                <a:ea typeface="Open Sans Semibold" panose="020B0606030504020204" pitchFamily="34" charset="0"/>
                <a:cs typeface="Open Sans Semibold" panose="020B0606030504020204" pitchFamily="34" charset="0"/>
              </a:rPr>
              <a:t>charbon</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contribuent</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depuis</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longtemps</a:t>
            </a:r>
            <a:r>
              <a:rPr lang="en-US" sz="1800" b="1" dirty="0">
                <a:latin typeface="Open Sans Semibold"/>
                <a:ea typeface="Open Sans Semibold" panose="020B0606030504020204" pitchFamily="34" charset="0"/>
                <a:cs typeface="Open Sans Semibold" panose="020B0606030504020204" pitchFamily="34" charset="0"/>
              </a:rPr>
              <a:t> au </a:t>
            </a:r>
            <a:r>
              <a:rPr lang="en-US" sz="1800" b="1" dirty="0" err="1">
                <a:latin typeface="Open Sans Semibold"/>
                <a:ea typeface="Open Sans Semibold" panose="020B0606030504020204" pitchFamily="34" charset="0"/>
                <a:cs typeface="Open Sans Semibold" panose="020B0606030504020204" pitchFamily="34" charset="0"/>
              </a:rPr>
              <a:t>développement</a:t>
            </a:r>
            <a:r>
              <a:rPr lang="en-US" sz="1800" b="1" dirty="0">
                <a:latin typeface="Open Sans Semibold"/>
                <a:ea typeface="Open Sans Semibold" panose="020B0606030504020204" pitchFamily="34" charset="0"/>
                <a:cs typeface="Open Sans Semibold" panose="020B0606030504020204" pitchFamily="34" charset="0"/>
              </a:rPr>
              <a:t> des </a:t>
            </a:r>
            <a:r>
              <a:rPr lang="en-US" sz="1800" b="1" dirty="0" err="1">
                <a:latin typeface="Open Sans Semibold"/>
                <a:ea typeface="Open Sans Semibold" panose="020B0606030504020204" pitchFamily="34" charset="0"/>
                <a:cs typeface="Open Sans Semibold" panose="020B0606030504020204" pitchFamily="34" charset="0"/>
              </a:rPr>
              <a:t>économies</a:t>
            </a:r>
            <a:r>
              <a:rPr lang="en-US" sz="1800" b="1" dirty="0">
                <a:latin typeface="Open Sans Semibold"/>
                <a:ea typeface="Open Sans Semibold" panose="020B0606030504020204" pitchFamily="34" charset="0"/>
                <a:cs typeface="Open Sans Semibold" panose="020B0606030504020204" pitchFamily="34" charset="0"/>
              </a:rPr>
              <a:t> et à la </a:t>
            </a:r>
            <a:r>
              <a:rPr lang="en-US" sz="1800" b="1" dirty="0" err="1">
                <a:latin typeface="Open Sans Semibold"/>
                <a:ea typeface="Open Sans Semibold" panose="020B0606030504020204" pitchFamily="34" charset="0"/>
                <a:cs typeface="Open Sans Semibold" panose="020B0606030504020204" pitchFamily="34" charset="0"/>
              </a:rPr>
              <a:t>sécurité</a:t>
            </a:r>
            <a:r>
              <a:rPr lang="en-US" sz="1800" b="1" dirty="0">
                <a:latin typeface="Open Sans Semibold"/>
                <a:ea typeface="Open Sans Semibold" panose="020B0606030504020204" pitchFamily="34" charset="0"/>
                <a:cs typeface="Open Sans Semibold" panose="020B0606030504020204" pitchFamily="34" charset="0"/>
              </a:rPr>
              <a:t> de </a:t>
            </a:r>
            <a:r>
              <a:rPr lang="en-US" sz="1800" b="1" dirty="0" err="1">
                <a:latin typeface="Open Sans Semibold"/>
                <a:ea typeface="Open Sans Semibold" panose="020B0606030504020204" pitchFamily="34" charset="0"/>
                <a:cs typeface="Open Sans Semibold" panose="020B0606030504020204" pitchFamily="34" charset="0"/>
              </a:rPr>
              <a:t>leur</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approvisionnement</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Cependant</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en</a:t>
            </a:r>
            <a:r>
              <a:rPr lang="en-US" sz="1800" b="1" dirty="0">
                <a:latin typeface="Open Sans Semibold"/>
                <a:ea typeface="Open Sans Semibold" panose="020B0606030504020204" pitchFamily="34" charset="0"/>
                <a:cs typeface="Open Sans Semibold" panose="020B0606030504020204" pitchFamily="34" charset="0"/>
              </a:rPr>
              <a:t> plus de </a:t>
            </a:r>
            <a:r>
              <a:rPr lang="en-US" sz="1800" b="1" dirty="0" err="1">
                <a:latin typeface="Open Sans Semibold"/>
                <a:ea typeface="Open Sans Semibold" panose="020B0606030504020204" pitchFamily="34" charset="0"/>
                <a:cs typeface="Open Sans Semibold" panose="020B0606030504020204" pitchFamily="34" charset="0"/>
              </a:rPr>
              <a:t>leur</a:t>
            </a:r>
            <a:r>
              <a:rPr lang="en-US" sz="1800" b="1" dirty="0">
                <a:latin typeface="Open Sans Semibold"/>
                <a:ea typeface="Open Sans Semibold" panose="020B0606030504020204" pitchFamily="34" charset="0"/>
                <a:cs typeface="Open Sans Semibold" panose="020B0606030504020204" pitchFamily="34" charset="0"/>
              </a:rPr>
              <a:t> impact sur </a:t>
            </a:r>
            <a:r>
              <a:rPr lang="en-US" sz="1800" b="1" dirty="0" err="1">
                <a:latin typeface="Open Sans Semibold"/>
                <a:ea typeface="Open Sans Semibold" panose="020B0606030504020204" pitchFamily="34" charset="0"/>
                <a:cs typeface="Open Sans Semibold" panose="020B0606030504020204" pitchFamily="34" charset="0"/>
              </a:rPr>
              <a:t>l'environnement</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ils</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ont</a:t>
            </a:r>
            <a:r>
              <a:rPr lang="en-US" sz="1800" b="1" dirty="0">
                <a:latin typeface="Open Sans Semibold"/>
                <a:ea typeface="Open Sans Semibold" panose="020B0606030504020204" pitchFamily="34" charset="0"/>
                <a:cs typeface="Open Sans Semibold" panose="020B0606030504020204" pitchFamily="34" charset="0"/>
              </a:rPr>
              <a:t> des conséquences économiques et </a:t>
            </a:r>
            <a:r>
              <a:rPr lang="en-US" sz="1800" b="1" dirty="0" err="1">
                <a:latin typeface="Open Sans Semibold"/>
                <a:ea typeface="Open Sans Semibold" panose="020B0606030504020204" pitchFamily="34" charset="0"/>
                <a:cs typeface="Open Sans Semibold" panose="020B0606030504020204" pitchFamily="34" charset="0"/>
              </a:rPr>
              <a:t>sociales</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importantes</a:t>
            </a:r>
            <a:r>
              <a:rPr lang="en-US" sz="1800" b="1" dirty="0">
                <a:latin typeface="Open Sans Semibold"/>
                <a:ea typeface="Open Sans Semibold" panose="020B0606030504020204" pitchFamily="34" charset="0"/>
                <a:cs typeface="Open Sans Semibold" panose="020B0606030504020204" pitchFamily="34" charset="0"/>
              </a:rPr>
              <a:t>:</a:t>
            </a:r>
            <a:endParaRPr lang="en-US" sz="2400" b="1" dirty="0">
              <a:latin typeface="Open Sans Semibold"/>
              <a:ea typeface="Open Sans Semibold" panose="020B0606030504020204" pitchFamily="34" charset="0"/>
              <a:cs typeface="Open Sans Semibold" panose="020B0606030504020204" pitchFamily="34" charset="0"/>
            </a:endParaRPr>
          </a:p>
          <a:p>
            <a:pPr>
              <a:lnSpc>
                <a:spcPct val="110000"/>
              </a:lnSpc>
            </a:pPr>
            <a:r>
              <a:rPr lang="en-US" sz="1800" dirty="0">
                <a:latin typeface="Open Sans" panose="020B0606030504020204" pitchFamily="34" charset="0"/>
                <a:ea typeface="Open Sans" panose="020B0606030504020204" pitchFamily="34" charset="0"/>
                <a:cs typeface="Open Sans" panose="020B0606030504020204" pitchFamily="34" charset="0"/>
              </a:rPr>
              <a:t>le pétrole et le gaz sont souvent produits dans des régions </a:t>
            </a:r>
            <a:r>
              <a:rPr lang="en-US" sz="1800" dirty="0" err="1">
                <a:latin typeface="Open Sans" panose="020B0606030504020204" pitchFamily="34" charset="0"/>
                <a:ea typeface="Open Sans" panose="020B0606030504020204" pitchFamily="34" charset="0"/>
                <a:cs typeface="Open Sans" panose="020B0606030504020204" pitchFamily="34" charset="0"/>
              </a:rPr>
              <a:t>politiquement</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err="1">
                <a:latin typeface="Open Sans" panose="020B0606030504020204" pitchFamily="34" charset="0"/>
                <a:ea typeface="Open Sans" panose="020B0606030504020204" pitchFamily="34" charset="0"/>
                <a:cs typeface="Open Sans" panose="020B0606030504020204" pitchFamily="34" charset="0"/>
              </a:rPr>
              <a:t>instables</a:t>
            </a:r>
            <a:r>
              <a:rPr lang="en-US" sz="1800" dirty="0">
                <a:latin typeface="Open Sans" panose="020B0606030504020204" pitchFamily="34" charset="0"/>
                <a:ea typeface="Open Sans" panose="020B0606030504020204" pitchFamily="34" charset="0"/>
                <a:cs typeface="Open Sans" panose="020B0606030504020204" pitchFamily="34" charset="0"/>
              </a:rPr>
              <a:t>;</a:t>
            </a:r>
          </a:p>
          <a:p>
            <a:pPr>
              <a:lnSpc>
                <a:spcPct val="110000"/>
              </a:lnSpc>
            </a:pPr>
            <a:r>
              <a:rPr lang="en-US" sz="1800" dirty="0" err="1">
                <a:latin typeface="Open Sans" panose="020B0606030504020204" pitchFamily="34" charset="0"/>
                <a:ea typeface="Open Sans" panose="020B0606030504020204" pitchFamily="34" charset="0"/>
                <a:cs typeface="Open Sans" panose="020B0606030504020204" pitchFamily="34" charset="0"/>
              </a:rPr>
              <a:t>cas</a:t>
            </a:r>
            <a:r>
              <a:rPr lang="en-US" sz="1800" dirty="0">
                <a:latin typeface="Open Sans" panose="020B0606030504020204" pitchFamily="34" charset="0"/>
                <a:ea typeface="Open Sans" panose="020B0606030504020204" pitchFamily="34" charset="0"/>
                <a:cs typeface="Open Sans" panose="020B0606030504020204" pitchFamily="34" charset="0"/>
              </a:rPr>
              <a:t> signalés de déplacements massifs de populations locales pour les activités d'extraction </a:t>
            </a:r>
            <a:r>
              <a:rPr lang="en-US" sz="1800" dirty="0" err="1">
                <a:latin typeface="Open Sans" panose="020B0606030504020204" pitchFamily="34" charset="0"/>
                <a:ea typeface="Open Sans" panose="020B0606030504020204" pitchFamily="34" charset="0"/>
                <a:cs typeface="Open Sans" panose="020B0606030504020204" pitchFamily="34" charset="0"/>
              </a:rPr>
              <a:t>pétrolière</a:t>
            </a:r>
            <a:r>
              <a:rPr lang="en-US" sz="1800" dirty="0">
                <a:latin typeface="Open Sans" panose="020B0606030504020204" pitchFamily="34" charset="0"/>
                <a:ea typeface="Open Sans" panose="020B0606030504020204" pitchFamily="34" charset="0"/>
                <a:cs typeface="Open Sans" panose="020B0606030504020204" pitchFamily="34" charset="0"/>
              </a:rPr>
              <a:t> et </a:t>
            </a:r>
            <a:r>
              <a:rPr lang="en-US" sz="1800" dirty="0" err="1">
                <a:latin typeface="Open Sans" panose="020B0606030504020204" pitchFamily="34" charset="0"/>
                <a:ea typeface="Open Sans" panose="020B0606030504020204" pitchFamily="34" charset="0"/>
                <a:cs typeface="Open Sans" panose="020B0606030504020204" pitchFamily="34" charset="0"/>
              </a:rPr>
              <a:t>atteintes</a:t>
            </a:r>
            <a:r>
              <a:rPr lang="en-US" sz="1800" dirty="0">
                <a:latin typeface="Open Sans" panose="020B0606030504020204" pitchFamily="34" charset="0"/>
                <a:ea typeface="Open Sans" panose="020B0606030504020204" pitchFamily="34" charset="0"/>
                <a:cs typeface="Open Sans" panose="020B0606030504020204" pitchFamily="34" charset="0"/>
              </a:rPr>
              <a:t> aux sociétés et </a:t>
            </a:r>
            <a:r>
              <a:rPr lang="en-US" sz="1800" dirty="0" err="1">
                <a:latin typeface="Open Sans" panose="020B0606030504020204" pitchFamily="34" charset="0"/>
                <a:ea typeface="Open Sans" panose="020B0606030504020204" pitchFamily="34" charset="0"/>
                <a:cs typeface="Open Sans" panose="020B0606030504020204" pitchFamily="34" charset="0"/>
              </a:rPr>
              <a:t>activités</a:t>
            </a:r>
            <a:r>
              <a:rPr lang="en-US" sz="1800" dirty="0">
                <a:latin typeface="Open Sans" panose="020B0606030504020204" pitchFamily="34" charset="0"/>
                <a:ea typeface="Open Sans" panose="020B0606030504020204" pitchFamily="34" charset="0"/>
                <a:cs typeface="Open Sans" panose="020B0606030504020204" pitchFamily="34" charset="0"/>
              </a:rPr>
              <a:t> locales.</a:t>
            </a:r>
          </a:p>
          <a:p>
            <a:pPr marL="0" indent="0">
              <a:lnSpc>
                <a:spcPct val="110000"/>
              </a:lnSpc>
              <a:buNone/>
            </a:pPr>
            <a:r>
              <a:rPr lang="en-US" sz="1800" b="1" dirty="0" err="1">
                <a:latin typeface="Open Sans Semibold"/>
                <a:ea typeface="Open Sans Semibold" panose="020B0606030504020204" pitchFamily="34" charset="0"/>
                <a:cs typeface="Open Sans Semibold" panose="020B0606030504020204" pitchFamily="34" charset="0"/>
              </a:rPr>
              <a:t>L'abandon</a:t>
            </a:r>
            <a:r>
              <a:rPr lang="en-US" sz="1800" b="1" dirty="0">
                <a:latin typeface="Open Sans Semibold"/>
                <a:ea typeface="Open Sans Semibold" panose="020B0606030504020204" pitchFamily="34" charset="0"/>
                <a:cs typeface="Open Sans Semibold" panose="020B0606030504020204" pitchFamily="34" charset="0"/>
              </a:rPr>
              <a:t> du </a:t>
            </a:r>
            <a:r>
              <a:rPr lang="en-US" sz="1800" b="1" dirty="0" err="1">
                <a:latin typeface="Open Sans Semibold"/>
                <a:ea typeface="Open Sans Semibold" panose="020B0606030504020204" pitchFamily="34" charset="0"/>
                <a:cs typeface="Open Sans Semibold" panose="020B0606030504020204" pitchFamily="34" charset="0"/>
              </a:rPr>
              <a:t>pétrole</a:t>
            </a:r>
            <a:r>
              <a:rPr lang="en-US" sz="1800" b="1" dirty="0">
                <a:latin typeface="Open Sans Semibold"/>
                <a:ea typeface="Open Sans Semibold" panose="020B0606030504020204" pitchFamily="34" charset="0"/>
                <a:cs typeface="Open Sans Semibold" panose="020B0606030504020204" pitchFamily="34" charset="0"/>
              </a:rPr>
              <a:t> et du </a:t>
            </a:r>
            <a:r>
              <a:rPr lang="en-US" sz="1800" b="1" dirty="0" err="1">
                <a:latin typeface="Open Sans Semibold"/>
                <a:ea typeface="Open Sans Semibold" panose="020B0606030504020204" pitchFamily="34" charset="0"/>
                <a:cs typeface="Open Sans Semibold" panose="020B0606030504020204" pitchFamily="34" charset="0"/>
              </a:rPr>
              <a:t>gaz</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peut</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avoir</a:t>
            </a:r>
            <a:r>
              <a:rPr lang="en-US" sz="1800" b="1" dirty="0">
                <a:latin typeface="Open Sans Semibold"/>
                <a:ea typeface="Open Sans Semibold" panose="020B0606030504020204" pitchFamily="34" charset="0"/>
                <a:cs typeface="Open Sans Semibold" panose="020B0606030504020204" pitchFamily="34" charset="0"/>
              </a:rPr>
              <a:t> des </a:t>
            </a:r>
            <a:r>
              <a:rPr lang="en-US" sz="1800" b="1" dirty="0" err="1">
                <a:latin typeface="Open Sans Semibold"/>
                <a:ea typeface="Open Sans Semibold" panose="020B0606030504020204" pitchFamily="34" charset="0"/>
                <a:cs typeface="Open Sans Semibold" panose="020B0606030504020204" pitchFamily="34" charset="0"/>
              </a:rPr>
              <a:t>répercussions</a:t>
            </a:r>
            <a:r>
              <a:rPr lang="en-US" sz="1800" b="1" dirty="0">
                <a:latin typeface="Open Sans Semibold"/>
                <a:ea typeface="Open Sans Semibold" panose="020B0606030504020204" pitchFamily="34" charset="0"/>
                <a:cs typeface="Open Sans Semibold" panose="020B0606030504020204" pitchFamily="34" charset="0"/>
              </a:rPr>
              <a:t> sur le </a:t>
            </a:r>
            <a:r>
              <a:rPr lang="en-US" sz="1800" b="1" dirty="0" err="1">
                <a:latin typeface="Open Sans Semibold"/>
                <a:ea typeface="Open Sans Semibold" panose="020B0606030504020204" pitchFamily="34" charset="0"/>
                <a:cs typeface="Open Sans Semibold" panose="020B0606030504020204" pitchFamily="34" charset="0"/>
              </a:rPr>
              <a:t>système</a:t>
            </a:r>
            <a:r>
              <a:rPr lang="en-US" sz="1800" b="1" dirty="0">
                <a:latin typeface="Open Sans Semibold"/>
                <a:ea typeface="Open Sans Semibold" panose="020B0606030504020204" pitchFamily="34" charset="0"/>
                <a:cs typeface="Open Sans Semibold" panose="020B0606030504020204" pitchFamily="34" charset="0"/>
              </a:rPr>
              <a:t> et </a:t>
            </a:r>
            <a:r>
              <a:rPr lang="en-US" sz="1800" b="1" dirty="0" err="1">
                <a:latin typeface="Open Sans Semibold"/>
                <a:ea typeface="Open Sans Semibold" panose="020B0606030504020204" pitchFamily="34" charset="0"/>
                <a:cs typeface="Open Sans Semibold" panose="020B0606030504020204" pitchFamily="34" charset="0"/>
              </a:rPr>
              <a:t>celles</a:t>
            </a:r>
            <a:r>
              <a:rPr lang="en-US" sz="1800" b="1" dirty="0">
                <a:latin typeface="Open Sans Semibold"/>
                <a:ea typeface="Open Sans Semibold" panose="020B0606030504020204" pitchFamily="34" charset="0"/>
                <a:cs typeface="Open Sans Semibold" panose="020B0606030504020204" pitchFamily="34" charset="0"/>
              </a:rPr>
              <a:t>-ci </a:t>
            </a:r>
            <a:r>
              <a:rPr lang="en-US" sz="1800" b="1" dirty="0" err="1">
                <a:latin typeface="Open Sans Semibold"/>
                <a:ea typeface="Open Sans Semibold" panose="020B0606030504020204" pitchFamily="34" charset="0"/>
                <a:cs typeface="Open Sans Semibold" panose="020B0606030504020204" pitchFamily="34" charset="0"/>
              </a:rPr>
              <a:t>doivent</a:t>
            </a:r>
            <a:r>
              <a:rPr lang="en-US" sz="1800" b="1" dirty="0">
                <a:latin typeface="Open Sans Semibold"/>
                <a:ea typeface="Open Sans Semibold" panose="020B0606030504020204" pitchFamily="34" charset="0"/>
                <a:cs typeface="Open Sans Semibold" panose="020B0606030504020204" pitchFamily="34" charset="0"/>
              </a:rPr>
              <a:t> </a:t>
            </a:r>
            <a:r>
              <a:rPr lang="en-US" sz="1800" b="1" dirty="0" err="1">
                <a:latin typeface="Open Sans Semibold"/>
                <a:ea typeface="Open Sans Semibold" panose="020B0606030504020204" pitchFamily="34" charset="0"/>
                <a:cs typeface="Open Sans Semibold" panose="020B0606030504020204" pitchFamily="34" charset="0"/>
              </a:rPr>
              <a:t>être</a:t>
            </a:r>
            <a:r>
              <a:rPr lang="en-US" sz="1800" b="1" dirty="0">
                <a:latin typeface="Open Sans Semibold"/>
                <a:ea typeface="Open Sans Semibold" panose="020B0606030504020204" pitchFamily="34" charset="0"/>
                <a:cs typeface="Open Sans Semibold" panose="020B0606030504020204" pitchFamily="34" charset="0"/>
              </a:rPr>
              <a:t> prises en compte lorsque l'on soutient les gouvernements dans leurs stratégies de </a:t>
            </a:r>
            <a:r>
              <a:rPr lang="en-US" sz="1800" b="1" dirty="0" err="1">
                <a:latin typeface="Open Sans Semibold"/>
                <a:ea typeface="Open Sans Semibold" panose="020B0606030504020204" pitchFamily="34" charset="0"/>
                <a:cs typeface="Open Sans Semibold" panose="020B0606030504020204" pitchFamily="34" charset="0"/>
              </a:rPr>
              <a:t>décarbonisation</a:t>
            </a:r>
            <a:r>
              <a:rPr lang="en-US" sz="1800" b="1" dirty="0">
                <a:latin typeface="Open Sans Semibold"/>
                <a:ea typeface="Open Sans Semibold" panose="020B0606030504020204" pitchFamily="34" charset="0"/>
                <a:cs typeface="Open Sans Semibold" panose="020B0606030504020204" pitchFamily="34" charset="0"/>
              </a:rPr>
              <a:t>:</a:t>
            </a:r>
          </a:p>
          <a:p>
            <a:pPr>
              <a:lnSpc>
                <a:spcPct val="110000"/>
              </a:lnSpc>
            </a:pPr>
            <a:r>
              <a:rPr lang="en-US" sz="1800" dirty="0">
                <a:latin typeface="Open Sans" panose="020B0606030504020204" pitchFamily="34" charset="0"/>
                <a:ea typeface="Open Sans" panose="020B0606030504020204" pitchFamily="34" charset="0"/>
                <a:cs typeface="Open Sans" panose="020B0606030504020204" pitchFamily="34" charset="0"/>
              </a:rPr>
              <a:t>nous avons besoin de modèles pour quantifier les impacts potentiels de la poursuite des tendances actuelles ou de </a:t>
            </a:r>
            <a:r>
              <a:rPr lang="en-US" sz="1800" dirty="0" err="1">
                <a:latin typeface="Open Sans" panose="020B0606030504020204" pitchFamily="34" charset="0"/>
                <a:ea typeface="Open Sans" panose="020B0606030504020204" pitchFamily="34" charset="0"/>
                <a:cs typeface="Open Sans" panose="020B0606030504020204" pitchFamily="34" charset="0"/>
              </a:rPr>
              <a:t>leur</a:t>
            </a:r>
            <a:r>
              <a:rPr lang="en-US" sz="1800" dirty="0">
                <a:latin typeface="Open Sans" panose="020B0606030504020204" pitchFamily="34" charset="0"/>
                <a:ea typeface="Open Sans" panose="020B0606030504020204" pitchFamily="34" charset="0"/>
                <a:cs typeface="Open Sans" panose="020B0606030504020204" pitchFamily="34" charset="0"/>
              </a:rPr>
              <a:t> abandon; </a:t>
            </a:r>
            <a:r>
              <a:rPr lang="en-US" sz="1800" dirty="0" err="1">
                <a:latin typeface="Open Sans" panose="020B0606030504020204" pitchFamily="34" charset="0"/>
                <a:ea typeface="Open Sans" panose="020B0606030504020204" pitchFamily="34" charset="0"/>
                <a:cs typeface="Open Sans" panose="020B0606030504020204" pitchFamily="34" charset="0"/>
              </a:rPr>
              <a:t>ils</a:t>
            </a:r>
            <a:r>
              <a:rPr lang="en-US" sz="1800" dirty="0">
                <a:latin typeface="Open Sans" panose="020B0606030504020204" pitchFamily="34" charset="0"/>
                <a:ea typeface="Open Sans" panose="020B0606030504020204" pitchFamily="34" charset="0"/>
                <a:cs typeface="Open Sans" panose="020B0606030504020204" pitchFamily="34" charset="0"/>
              </a:rPr>
              <a:t> peuvent nous aider à comprendre les synergies et les compromis entre les chaînes d'approvisionnement.</a:t>
            </a:r>
          </a:p>
        </p:txBody>
      </p:sp>
    </p:spTree>
    <p:extLst>
      <p:ext uri="{BB962C8B-B14F-4D97-AF65-F5344CB8AC3E}">
        <p14:creationId xmlns:p14="http://schemas.microsoft.com/office/powerpoint/2010/main" val="235098128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02400"/>
            <a:ext cx="5649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700" dirty="0" err="1">
                <a:latin typeface="Open Sans"/>
              </a:rPr>
              <a:t>Résultats</a:t>
            </a:r>
            <a:r>
              <a:rPr lang="en-GB" sz="4400" dirty="0">
                <a:latin typeface="Open Sans"/>
              </a:rPr>
              <a:t> </a:t>
            </a:r>
            <a:r>
              <a:rPr lang="en-GB" sz="4400" dirty="0" err="1">
                <a:latin typeface="Open Sans"/>
              </a:rPr>
              <a:t>attendus</a:t>
            </a:r>
            <a:r>
              <a:rPr lang="en-GB" sz="4400" dirty="0">
                <a:latin typeface="Open Sans"/>
              </a:rPr>
              <a:t> des </a:t>
            </a:r>
            <a:r>
              <a:rPr lang="en-GB" sz="4400" dirty="0" err="1">
                <a:latin typeface="Open Sans"/>
              </a:rPr>
              <a:t>apprentissages</a:t>
            </a:r>
            <a:endParaRPr lang="en-GB" sz="4400" dirty="0">
              <a:latin typeface="Open Sans"/>
            </a:endParaRPr>
          </a:p>
        </p:txBody>
      </p:sp>
      <p:sp>
        <p:nvSpPr>
          <p:cNvPr id="12" name="Title 10">
            <a:extLst>
              <a:ext uri="{FF2B5EF4-FFF2-40B4-BE49-F238E27FC236}">
                <a16:creationId xmlns:a16="http://schemas.microsoft.com/office/drawing/2014/main" id="{E2E049D5-AD85-47DE-9E1E-BCC36E1BDBCD}"/>
              </a:ext>
            </a:extLst>
          </p:cNvPr>
          <p:cNvSpPr txBox="1">
            <a:spLocks/>
          </p:cNvSpPr>
          <p:nvPr/>
        </p:nvSpPr>
        <p:spPr>
          <a:xfrm>
            <a:off x="891588" y="1934572"/>
            <a:ext cx="6380631" cy="41177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1000"/>
              </a:spcBef>
            </a:pPr>
            <a:r>
              <a:rPr lang="en-GB" sz="1900" dirty="0">
                <a:latin typeface="Open Sans"/>
              </a:rPr>
              <a:t>RAA1 : </a:t>
            </a:r>
            <a:r>
              <a:rPr lang="en-GB" sz="1900" dirty="0" err="1">
                <a:latin typeface="Open Sans"/>
              </a:rPr>
              <a:t>Comprendre</a:t>
            </a:r>
            <a:r>
              <a:rPr lang="en-GB" sz="1900" dirty="0">
                <a:latin typeface="Open Sans"/>
              </a:rPr>
              <a:t> les concepts des </a:t>
            </a:r>
            <a:r>
              <a:rPr lang="en-GB" sz="1900" dirty="0" err="1">
                <a:latin typeface="Open Sans"/>
              </a:rPr>
              <a:t>centrales</a:t>
            </a:r>
            <a:r>
              <a:rPr lang="en-GB" sz="1900" dirty="0">
                <a:latin typeface="Open Sans"/>
              </a:rPr>
              <a:t> </a:t>
            </a:r>
            <a:r>
              <a:rPr lang="en-GB" sz="1900" dirty="0" err="1">
                <a:latin typeface="Open Sans"/>
              </a:rPr>
              <a:t>thermiques</a:t>
            </a:r>
            <a:r>
              <a:rPr lang="en-GB" sz="1900" dirty="0">
                <a:latin typeface="Open Sans"/>
              </a:rPr>
              <a:t> et des chaînes d'approvisionnement en combustibles fossils</a:t>
            </a:r>
          </a:p>
          <a:p>
            <a:pPr algn="l">
              <a:lnSpc>
                <a:spcPct val="110000"/>
              </a:lnSpc>
              <a:spcBef>
                <a:spcPts val="1000"/>
              </a:spcBef>
            </a:pPr>
            <a:r>
              <a:rPr lang="en-GB" sz="1900" dirty="0">
                <a:latin typeface="Open Sans"/>
              </a:rPr>
              <a:t>RAA2 : </a:t>
            </a:r>
            <a:r>
              <a:rPr lang="en-GB" sz="1900" dirty="0" err="1">
                <a:latin typeface="Open Sans"/>
              </a:rPr>
              <a:t>Être</a:t>
            </a:r>
            <a:r>
              <a:rPr lang="en-GB" sz="1900" dirty="0">
                <a:latin typeface="Open Sans"/>
              </a:rPr>
              <a:t> </a:t>
            </a:r>
            <a:r>
              <a:rPr lang="en-GB" sz="1900" dirty="0" err="1">
                <a:latin typeface="Open Sans"/>
              </a:rPr>
              <a:t>en</a:t>
            </a:r>
            <a:r>
              <a:rPr lang="en-GB" sz="1900" dirty="0">
                <a:latin typeface="Open Sans"/>
              </a:rPr>
              <a:t> </a:t>
            </a:r>
            <a:r>
              <a:rPr lang="en-GB" sz="1900" dirty="0" err="1">
                <a:latin typeface="Open Sans"/>
              </a:rPr>
              <a:t>mesure</a:t>
            </a:r>
            <a:r>
              <a:rPr lang="en-GB" sz="1900" dirty="0">
                <a:latin typeface="Open Sans"/>
              </a:rPr>
              <a:t> de </a:t>
            </a:r>
            <a:r>
              <a:rPr lang="en-GB" sz="1900" dirty="0" err="1">
                <a:latin typeface="Open Sans"/>
              </a:rPr>
              <a:t>représenter</a:t>
            </a:r>
            <a:r>
              <a:rPr lang="en-GB" sz="1900" dirty="0">
                <a:latin typeface="Open Sans"/>
              </a:rPr>
              <a:t> les </a:t>
            </a:r>
            <a:r>
              <a:rPr lang="en-GB" sz="1900" dirty="0" err="1">
                <a:latin typeface="Open Sans"/>
              </a:rPr>
              <a:t>centrales</a:t>
            </a:r>
            <a:r>
              <a:rPr lang="en-GB" sz="1900" dirty="0">
                <a:latin typeface="Open Sans"/>
              </a:rPr>
              <a:t> </a:t>
            </a:r>
            <a:r>
              <a:rPr lang="en-GB" sz="1900" dirty="0" err="1">
                <a:latin typeface="Open Sans"/>
              </a:rPr>
              <a:t>thermique</a:t>
            </a:r>
            <a:r>
              <a:rPr lang="en-GB" sz="1900" dirty="0">
                <a:latin typeface="Open Sans"/>
              </a:rPr>
              <a:t> dans </a:t>
            </a:r>
            <a:r>
              <a:rPr lang="en-GB" sz="1900" dirty="0" err="1">
                <a:latin typeface="Open Sans"/>
              </a:rPr>
              <a:t>OSeMOSYS</a:t>
            </a:r>
            <a:endParaRPr lang="en-GB" sz="1900" dirty="0">
              <a:latin typeface="Open Sans"/>
            </a:endParaRPr>
          </a:p>
          <a:p>
            <a:pPr algn="l">
              <a:lnSpc>
                <a:spcPct val="110000"/>
              </a:lnSpc>
              <a:spcBef>
                <a:spcPts val="1000"/>
              </a:spcBef>
            </a:pPr>
            <a:r>
              <a:rPr lang="en-GB" sz="1900" dirty="0">
                <a:latin typeface="Open Sans"/>
              </a:rPr>
              <a:t>RAA3 : Comprendre les principales caractéristiques et les impacts des </a:t>
            </a:r>
            <a:r>
              <a:rPr lang="en-GB" sz="1900" dirty="0" err="1">
                <a:latin typeface="Open Sans"/>
              </a:rPr>
              <a:t>centrales</a:t>
            </a:r>
            <a:r>
              <a:rPr lang="en-GB" sz="1900" dirty="0">
                <a:latin typeface="Open Sans"/>
              </a:rPr>
              <a:t> </a:t>
            </a:r>
            <a:r>
              <a:rPr lang="en-GB" sz="1900" dirty="0" err="1">
                <a:latin typeface="Open Sans"/>
              </a:rPr>
              <a:t>thermiques</a:t>
            </a:r>
            <a:r>
              <a:rPr lang="en-GB" sz="1900" dirty="0">
                <a:latin typeface="Open Sans"/>
              </a:rPr>
              <a:t> et leurs interactions avec </a:t>
            </a:r>
            <a:r>
              <a:rPr lang="en-GB" sz="1900" dirty="0" err="1">
                <a:latin typeface="Open Sans"/>
              </a:rPr>
              <a:t>l’ensemble</a:t>
            </a:r>
            <a:r>
              <a:rPr lang="en-GB" sz="1900" dirty="0">
                <a:latin typeface="Open Sans"/>
              </a:rPr>
              <a:t> du </a:t>
            </a:r>
            <a:r>
              <a:rPr lang="en-GB" sz="1900" dirty="0" err="1">
                <a:latin typeface="Open Sans"/>
              </a:rPr>
              <a:t>système</a:t>
            </a:r>
            <a:r>
              <a:rPr lang="en-GB" sz="1900" dirty="0">
                <a:latin typeface="Open Sans"/>
              </a:rPr>
              <a:t> </a:t>
            </a:r>
            <a:r>
              <a:rPr lang="en-GB" sz="1900" dirty="0" err="1">
                <a:latin typeface="Open Sans"/>
              </a:rPr>
              <a:t>énergétique</a:t>
            </a:r>
            <a:endParaRPr lang="en-GB" sz="1900" dirty="0">
              <a:latin typeface="Open Sans"/>
            </a:endParaRPr>
          </a:p>
          <a:p>
            <a:pPr algn="l">
              <a:lnSpc>
                <a:spcPct val="110000"/>
              </a:lnSpc>
              <a:spcBef>
                <a:spcPts val="1000"/>
              </a:spcBef>
            </a:pPr>
            <a:r>
              <a:rPr lang="en-GB" sz="1900" dirty="0">
                <a:latin typeface="Open Sans"/>
              </a:rPr>
              <a:t>RAA4 : </a:t>
            </a:r>
            <a:r>
              <a:rPr lang="en-GB" sz="1900" dirty="0" err="1">
                <a:latin typeface="Open Sans"/>
              </a:rPr>
              <a:t>Comprendre</a:t>
            </a:r>
            <a:r>
              <a:rPr lang="en-GB" sz="1900" dirty="0">
                <a:latin typeface="Open Sans"/>
              </a:rPr>
              <a:t> les principales caractéristiques des technologies de transmission et de distribution et la manière de les représenter dans </a:t>
            </a:r>
            <a:r>
              <a:rPr lang="en-GB" sz="1900" dirty="0" err="1">
                <a:latin typeface="Open Sans"/>
              </a:rPr>
              <a:t>OSeMOSYS</a:t>
            </a:r>
            <a:endParaRPr lang="en-GB" sz="1900" dirty="0">
              <a:latin typeface="Open Sans"/>
            </a:endParaRPr>
          </a:p>
        </p:txBody>
      </p:sp>
      <p:sp>
        <p:nvSpPr>
          <p:cNvPr id="8" name="TextBox 7">
            <a:extLst>
              <a:ext uri="{FF2B5EF4-FFF2-40B4-BE49-F238E27FC236}">
                <a16:creationId xmlns:a16="http://schemas.microsoft.com/office/drawing/2014/main" id="{CF9D8CBE-3A61-5A32-C1AD-631388574D69}"/>
              </a:ext>
            </a:extLst>
          </p:cNvPr>
          <p:cNvSpPr txBox="1"/>
          <p:nvPr/>
        </p:nvSpPr>
        <p:spPr>
          <a:xfrm>
            <a:off x="903897" y="1545066"/>
            <a:ext cx="6184556" cy="396455"/>
          </a:xfrm>
          <a:prstGeom prst="rect">
            <a:avLst/>
          </a:prstGeom>
          <a:noFill/>
        </p:spPr>
        <p:txBody>
          <a:bodyPr wrap="square">
            <a:spAutoFit/>
          </a:bodyPr>
          <a:lstStyle/>
          <a:p>
            <a:pPr>
              <a:lnSpc>
                <a:spcPct val="110000"/>
              </a:lnSpc>
            </a:pPr>
            <a:r>
              <a:rPr lang="en-GB" sz="1900" b="1" dirty="0">
                <a:solidFill>
                  <a:schemeClr val="accent5">
                    <a:lumMod val="60000"/>
                    <a:lumOff val="40000"/>
                  </a:schemeClr>
                </a:solidFill>
                <a:latin typeface="Open Sans"/>
                <a:ea typeface="+mn-lt"/>
                <a:cs typeface="+mn-lt"/>
              </a:rPr>
              <a:t>À la fin du Cours 1, </a:t>
            </a:r>
            <a:r>
              <a:rPr lang="en-GB" sz="1900" b="1" dirty="0" err="1">
                <a:solidFill>
                  <a:schemeClr val="accent5">
                    <a:lumMod val="60000"/>
                    <a:lumOff val="40000"/>
                  </a:schemeClr>
                </a:solidFill>
                <a:latin typeface="Open Sans"/>
                <a:ea typeface="+mn-lt"/>
                <a:cs typeface="+mn-lt"/>
              </a:rPr>
              <a:t>vous</a:t>
            </a:r>
            <a:r>
              <a:rPr lang="en-GB" sz="1900" b="1" dirty="0">
                <a:solidFill>
                  <a:schemeClr val="accent5">
                    <a:lumMod val="60000"/>
                    <a:lumOff val="40000"/>
                  </a:schemeClr>
                </a:solidFill>
                <a:latin typeface="Open Sans"/>
                <a:ea typeface="+mn-lt"/>
                <a:cs typeface="+mn-lt"/>
              </a:rPr>
              <a:t> </a:t>
            </a:r>
            <a:r>
              <a:rPr lang="en-GB" sz="1900" b="1" dirty="0" err="1">
                <a:solidFill>
                  <a:schemeClr val="accent5">
                    <a:lumMod val="60000"/>
                    <a:lumOff val="40000"/>
                  </a:schemeClr>
                </a:solidFill>
                <a:latin typeface="Open Sans"/>
                <a:ea typeface="+mn-lt"/>
                <a:cs typeface="+mn-lt"/>
              </a:rPr>
              <a:t>devriez</a:t>
            </a:r>
            <a:r>
              <a:rPr lang="en-GB" sz="1900" b="1" dirty="0">
                <a:solidFill>
                  <a:schemeClr val="accent5">
                    <a:lumMod val="60000"/>
                    <a:lumOff val="40000"/>
                  </a:schemeClr>
                </a:solidFill>
                <a:latin typeface="Open Sans"/>
                <a:ea typeface="+mn-lt"/>
                <a:cs typeface="+mn-lt"/>
              </a:rPr>
              <a:t>:</a:t>
            </a:r>
            <a:endParaRPr lang="en-US" sz="19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401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6.3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99BCC9F0-7682-4B89-85FE-805EDE018B0E}"/>
              </a:ext>
            </a:extLst>
          </p:cNvPr>
          <p:cNvSpPr txBox="1"/>
          <p:nvPr/>
        </p:nvSpPr>
        <p:spPr>
          <a:xfrm>
            <a:off x="929196" y="1463208"/>
            <a:ext cx="47569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dirty="0" err="1">
                <a:latin typeface="Open Sans"/>
                <a:ea typeface="Open Sans" panose="020B0606030504020204" pitchFamily="34" charset="0"/>
                <a:cs typeface="Open Sans" panose="020B0606030504020204" pitchFamily="34" charset="0"/>
              </a:rPr>
              <a:t>Gardumi</a:t>
            </a:r>
            <a:r>
              <a:rPr lang="en-GB" dirty="0">
                <a:latin typeface="Open Sans"/>
                <a:ea typeface="Open Sans" panose="020B0606030504020204" pitchFamily="34" charset="0"/>
                <a:cs typeface="Open Sans" panose="020B0606030504020204" pitchFamily="34" charset="0"/>
              </a:rPr>
              <a:t>, F. (2021, mars). </a:t>
            </a:r>
            <a:r>
              <a:rPr lang="en-US" b="0" i="0" dirty="0">
                <a:solidFill>
                  <a:srgbClr val="000000"/>
                </a:solidFill>
                <a:effectLst/>
                <a:highlight>
                  <a:srgbClr val="FFFFFF"/>
                </a:highlight>
                <a:latin typeface="Helvetica" panose="020B0604020202020204" pitchFamily="34" charset="0"/>
              </a:rPr>
              <a:t>Oil, gas and coal: social, environmental, economic and system impacts. </a:t>
            </a:r>
            <a:r>
              <a:rPr lang="en-GB" dirty="0" err="1">
                <a:latin typeface="Open Sans"/>
                <a:ea typeface="Open Sans" panose="020B0606030504020204" pitchFamily="34" charset="0"/>
                <a:cs typeface="Open Sans" panose="020B0606030504020204" pitchFamily="34" charset="0"/>
              </a:rPr>
              <a:t>Zenodo</a:t>
            </a:r>
            <a:r>
              <a:rPr lang="en-GB" dirty="0">
                <a:latin typeface="Open Sans"/>
                <a:ea typeface="Open Sans" panose="020B0606030504020204" pitchFamily="34" charset="0"/>
                <a:cs typeface="Open Sans" panose="020B0606030504020204" pitchFamily="34" charset="0"/>
              </a:rPr>
              <a:t>. </a:t>
            </a:r>
            <a:r>
              <a:rPr lang="en-GB" dirty="0">
                <a:latin typeface="Open Sans"/>
                <a:ea typeface="Open Sans" panose="020B0606030504020204" pitchFamily="34" charset="0"/>
                <a:cs typeface="Open Sans" panose="020B0606030504020204" pitchFamily="34" charset="0"/>
                <a:hlinkClick r:id="rId3"/>
              </a:rPr>
              <a:t>http://doi.org/10.5281/zenodo.4585626</a:t>
            </a:r>
            <a:endParaRPr lang="en-GB"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978353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Introduction à la transmission et à la distribution de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l’électricité</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02" y="4640"/>
            <a:ext cx="8950748"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et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3" descr="A picture containing sky, outdoor, power line, wire&#10;&#10;Description automatically generated">
            <a:extLst>
              <a:ext uri="{FF2B5EF4-FFF2-40B4-BE49-F238E27FC236}">
                <a16:creationId xmlns:a16="http://schemas.microsoft.com/office/drawing/2014/main" id="{755F79F8-7AB3-4F3A-8106-139C2BF1CC36}"/>
              </a:ext>
            </a:extLst>
          </p:cNvPr>
          <p:cNvPicPr>
            <a:picLocks noChangeAspect="1"/>
          </p:cNvPicPr>
          <p:nvPr/>
        </p:nvPicPr>
        <p:blipFill rotWithShape="1">
          <a:blip r:embed="rId4"/>
          <a:srcRect t="9441" r="524" b="9790"/>
          <a:stretch/>
        </p:blipFill>
        <p:spPr>
          <a:xfrm>
            <a:off x="8974113" y="2723071"/>
            <a:ext cx="1761294" cy="2173308"/>
          </a:xfrm>
          <a:prstGeom prst="rect">
            <a:avLst/>
          </a:prstGeom>
        </p:spPr>
      </p:pic>
      <p:pic>
        <p:nvPicPr>
          <p:cNvPr id="4" name="Picture 6" descr="A picture containing sky, outdoor, pylon, outdoor object&#10;&#10;Description automatically generated">
            <a:extLst>
              <a:ext uri="{FF2B5EF4-FFF2-40B4-BE49-F238E27FC236}">
                <a16:creationId xmlns:a16="http://schemas.microsoft.com/office/drawing/2014/main" id="{E8D171E1-D43E-4549-8F2C-276B8DFA1875}"/>
              </a:ext>
            </a:extLst>
          </p:cNvPr>
          <p:cNvPicPr>
            <a:picLocks noChangeAspect="1"/>
          </p:cNvPicPr>
          <p:nvPr/>
        </p:nvPicPr>
        <p:blipFill rotWithShape="1">
          <a:blip r:embed="rId5"/>
          <a:srcRect t="160" r="13158" b="493"/>
          <a:stretch/>
        </p:blipFill>
        <p:spPr>
          <a:xfrm>
            <a:off x="5046952" y="2719409"/>
            <a:ext cx="2844223" cy="2173936"/>
          </a:xfrm>
          <a:prstGeom prst="rect">
            <a:avLst/>
          </a:prstGeom>
        </p:spPr>
      </p:pic>
      <p:pic>
        <p:nvPicPr>
          <p:cNvPr id="7" name="Picture 9">
            <a:extLst>
              <a:ext uri="{FF2B5EF4-FFF2-40B4-BE49-F238E27FC236}">
                <a16:creationId xmlns:a16="http://schemas.microsoft.com/office/drawing/2014/main" id="{55440350-FB9A-4B6E-BF88-8909960FC43A}"/>
              </a:ext>
            </a:extLst>
          </p:cNvPr>
          <p:cNvPicPr>
            <a:picLocks noChangeAspect="1"/>
          </p:cNvPicPr>
          <p:nvPr/>
        </p:nvPicPr>
        <p:blipFill>
          <a:blip r:embed="rId6"/>
          <a:stretch>
            <a:fillRect/>
          </a:stretch>
        </p:blipFill>
        <p:spPr>
          <a:xfrm>
            <a:off x="1006915" y="2716418"/>
            <a:ext cx="3375803" cy="2187164"/>
          </a:xfrm>
          <a:prstGeom prst="rect">
            <a:avLst/>
          </a:prstGeom>
        </p:spPr>
      </p:pic>
      <p:sp>
        <p:nvSpPr>
          <p:cNvPr id="10" name="Rectangle 9">
            <a:extLst>
              <a:ext uri="{FF2B5EF4-FFF2-40B4-BE49-F238E27FC236}">
                <a16:creationId xmlns:a16="http://schemas.microsoft.com/office/drawing/2014/main" id="{7CDD4F66-7B34-487B-8037-59AA775DFEB9}"/>
              </a:ext>
            </a:extLst>
          </p:cNvPr>
          <p:cNvSpPr/>
          <p:nvPr/>
        </p:nvSpPr>
        <p:spPr>
          <a:xfrm>
            <a:off x="1583579" y="4926449"/>
            <a:ext cx="2494185"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L'électricité est générée</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CBD05168-5488-46E5-992A-3604959521D4}"/>
              </a:ext>
            </a:extLst>
          </p:cNvPr>
          <p:cNvSpPr/>
          <p:nvPr/>
        </p:nvSpPr>
        <p:spPr>
          <a:xfrm>
            <a:off x="5106032" y="4912071"/>
            <a:ext cx="2494185" cy="707886"/>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La puissance est transmise sur de grandes distances</a:t>
            </a:r>
            <a:endParaRPr lang="en-ZA" sz="2000">
              <a:solidFill>
                <a:srgbClr val="000000"/>
              </a:solidFill>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C4E22E19-5E22-4906-A853-979FF9EBBBF2}"/>
              </a:ext>
            </a:extLst>
          </p:cNvPr>
          <p:cNvSpPr/>
          <p:nvPr/>
        </p:nvSpPr>
        <p:spPr>
          <a:xfrm>
            <a:off x="8614107" y="4897694"/>
            <a:ext cx="2494185" cy="707886"/>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L'électricité est distribuée aux consommateurs</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3" name="Straight Arrow Connector 12">
            <a:extLst>
              <a:ext uri="{FF2B5EF4-FFF2-40B4-BE49-F238E27FC236}">
                <a16:creationId xmlns:a16="http://schemas.microsoft.com/office/drawing/2014/main" id="{CC248E63-916B-4461-BD0B-6458CD161D44}"/>
              </a:ext>
            </a:extLst>
          </p:cNvPr>
          <p:cNvCxnSpPr/>
          <p:nvPr/>
        </p:nvCxnSpPr>
        <p:spPr>
          <a:xfrm flipV="1">
            <a:off x="4077919" y="5223295"/>
            <a:ext cx="957531" cy="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39BE2B-1E17-49AB-8F33-0736293C21B7}"/>
              </a:ext>
            </a:extLst>
          </p:cNvPr>
          <p:cNvCxnSpPr>
            <a:cxnSpLocks/>
          </p:cNvCxnSpPr>
          <p:nvPr/>
        </p:nvCxnSpPr>
        <p:spPr>
          <a:xfrm flipV="1">
            <a:off x="7744146" y="5223294"/>
            <a:ext cx="957531" cy="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4091" y="1382993"/>
            <a:ext cx="8186409"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Efficacité de la transmission et de la distribution de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l’électricité</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D16FF9A-A4BA-411B-8BAA-66865C414F4A}"/>
              </a:ext>
            </a:extLst>
          </p:cNvPr>
          <p:cNvSpPr txBox="1">
            <a:spLocks/>
          </p:cNvSpPr>
          <p:nvPr/>
        </p:nvSpPr>
        <p:spPr>
          <a:xfrm>
            <a:off x="860002" y="4640"/>
            <a:ext cx="9280948"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et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0" name="Picture 20" descr="Diagram&#10;&#10;Description automatically generated">
            <a:extLst>
              <a:ext uri="{FF2B5EF4-FFF2-40B4-BE49-F238E27FC236}">
                <a16:creationId xmlns:a16="http://schemas.microsoft.com/office/drawing/2014/main" id="{5BE43FBC-C368-4100-B004-95CA6D844A59}"/>
              </a:ext>
            </a:extLst>
          </p:cNvPr>
          <p:cNvPicPr>
            <a:picLocks noChangeAspect="1"/>
          </p:cNvPicPr>
          <p:nvPr/>
        </p:nvPicPr>
        <p:blipFill>
          <a:blip r:embed="rId4"/>
          <a:stretch>
            <a:fillRect/>
          </a:stretch>
        </p:blipFill>
        <p:spPr>
          <a:xfrm>
            <a:off x="1054100" y="2266188"/>
            <a:ext cx="9334500" cy="3011424"/>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4515" y="1275319"/>
            <a:ext cx="6313685" cy="646331"/>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La transmission et la distribution de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l’électricité</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dans les systèmes énergétiques de référence </a:t>
            </a:r>
          </a:p>
        </p:txBody>
      </p:sp>
      <p:sp>
        <p:nvSpPr>
          <p:cNvPr id="4" name="Title 10">
            <a:extLst>
              <a:ext uri="{FF2B5EF4-FFF2-40B4-BE49-F238E27FC236}">
                <a16:creationId xmlns:a16="http://schemas.microsoft.com/office/drawing/2014/main" id="{2D33A3C3-B815-4956-B949-7BFE7AF8BD85}"/>
              </a:ext>
            </a:extLst>
          </p:cNvPr>
          <p:cNvSpPr txBox="1">
            <a:spLocks/>
          </p:cNvSpPr>
          <p:nvPr/>
        </p:nvSpPr>
        <p:spPr>
          <a:xfrm>
            <a:off x="860002" y="400050"/>
            <a:ext cx="8534400" cy="8539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et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6" descr="Diagram, schematic&#10;&#10;Description automatically generated">
            <a:extLst>
              <a:ext uri="{FF2B5EF4-FFF2-40B4-BE49-F238E27FC236}">
                <a16:creationId xmlns:a16="http://schemas.microsoft.com/office/drawing/2014/main" id="{0F985483-2143-4F77-8631-F8F89FB64C16}"/>
              </a:ext>
            </a:extLst>
          </p:cNvPr>
          <p:cNvPicPr>
            <a:picLocks noChangeAspect="1"/>
          </p:cNvPicPr>
          <p:nvPr/>
        </p:nvPicPr>
        <p:blipFill>
          <a:blip r:embed="rId4"/>
          <a:stretch>
            <a:fillRect/>
          </a:stretch>
        </p:blipFill>
        <p:spPr>
          <a:xfrm>
            <a:off x="1642441" y="1952955"/>
            <a:ext cx="8534400" cy="4291663"/>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20735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Transmission et distribution dans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4" name="Title 10">
            <a:extLst>
              <a:ext uri="{FF2B5EF4-FFF2-40B4-BE49-F238E27FC236}">
                <a16:creationId xmlns:a16="http://schemas.microsoft.com/office/drawing/2014/main" id="{4943AB81-5456-4FE1-B0BF-8932A994C12B}"/>
              </a:ext>
            </a:extLst>
          </p:cNvPr>
          <p:cNvSpPr txBox="1">
            <a:spLocks/>
          </p:cNvSpPr>
          <p:nvPr/>
        </p:nvSpPr>
        <p:spPr>
          <a:xfrm>
            <a:off x="860001" y="4640"/>
            <a:ext cx="8988573"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et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6" descr="Diagram&#10;&#10;Description automatically generated">
            <a:extLst>
              <a:ext uri="{FF2B5EF4-FFF2-40B4-BE49-F238E27FC236}">
                <a16:creationId xmlns:a16="http://schemas.microsoft.com/office/drawing/2014/main" id="{8C98D7B8-A025-4963-B820-9651E422C2D3}"/>
              </a:ext>
            </a:extLst>
          </p:cNvPr>
          <p:cNvPicPr>
            <a:picLocks noChangeAspect="1"/>
          </p:cNvPicPr>
          <p:nvPr/>
        </p:nvPicPr>
        <p:blipFill>
          <a:blip r:embed="rId4"/>
          <a:stretch>
            <a:fillRect/>
          </a:stretch>
        </p:blipFill>
        <p:spPr>
          <a:xfrm>
            <a:off x="2012674" y="2100079"/>
            <a:ext cx="7835900" cy="3696481"/>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3492" y="1103304"/>
            <a:ext cx="722005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Transmission et distribution dans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2) </a:t>
            </a:r>
          </a:p>
        </p:txBody>
      </p:sp>
      <p:sp>
        <p:nvSpPr>
          <p:cNvPr id="4" name="Title 10">
            <a:extLst>
              <a:ext uri="{FF2B5EF4-FFF2-40B4-BE49-F238E27FC236}">
                <a16:creationId xmlns:a16="http://schemas.microsoft.com/office/drawing/2014/main" id="{87F030A2-3CE9-4161-A34D-74AC64F345B8}"/>
              </a:ext>
            </a:extLst>
          </p:cNvPr>
          <p:cNvSpPr txBox="1">
            <a:spLocks/>
          </p:cNvSpPr>
          <p:nvPr/>
        </p:nvSpPr>
        <p:spPr>
          <a:xfrm>
            <a:off x="863492" y="-400924"/>
            <a:ext cx="9062474"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et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a:extLst>
              <a:ext uri="{FF2B5EF4-FFF2-40B4-BE49-F238E27FC236}">
                <a16:creationId xmlns:a16="http://schemas.microsoft.com/office/drawing/2014/main" id="{0E667089-1A0C-4A3D-9835-E0DD7CDBA0B5}"/>
              </a:ext>
            </a:extLst>
          </p:cNvPr>
          <p:cNvSpPr/>
          <p:nvPr/>
        </p:nvSpPr>
        <p:spPr>
          <a:xfrm>
            <a:off x="863492" y="1963515"/>
            <a:ext cx="9652909"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Autres paramètres importants pour définir la transmission et la distribution de </a:t>
            </a:r>
            <a:r>
              <a:rPr lang="en-ZA" sz="2000" dirty="0" err="1">
                <a:solidFill>
                  <a:srgbClr val="000000"/>
                </a:solidFill>
                <a:latin typeface="Open Sans"/>
                <a:ea typeface="Open Sans" panose="020B0606030504020204" pitchFamily="34" charset="0"/>
                <a:cs typeface="Open Sans" panose="020B0606030504020204" pitchFamily="34" charset="0"/>
              </a:rPr>
              <a:t>l’électricité</a:t>
            </a:r>
            <a:r>
              <a:rPr lang="en-ZA" sz="2000" dirty="0">
                <a:solidFill>
                  <a:srgbClr val="000000"/>
                </a:solidFill>
                <a:latin typeface="Open Sans"/>
                <a:ea typeface="Open Sans" panose="020B0606030504020204" pitchFamily="34" charset="0"/>
                <a:cs typeface="Open Sans" panose="020B0606030504020204" pitchFamily="34" charset="0"/>
              </a:rPr>
              <a:t> dans OSeMOSYS :</a:t>
            </a:r>
          </a:p>
          <a:p>
            <a:pPr marL="342900"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Coût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capital ($/kW)</a:t>
            </a:r>
          </a:p>
          <a:p>
            <a:pPr marL="342900"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fixes ($/kW/an)</a:t>
            </a:r>
          </a:p>
          <a:p>
            <a:pPr marL="342900"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Coûts</a:t>
            </a:r>
            <a:r>
              <a:rPr lang="en-ZA" sz="2000" dirty="0">
                <a:solidFill>
                  <a:srgbClr val="000000"/>
                </a:solidFill>
                <a:latin typeface="Open Sans"/>
                <a:ea typeface="Open Sans" panose="020B0606030504020204" pitchFamily="34" charset="0"/>
                <a:cs typeface="Open Sans" panose="020B0606030504020204" pitchFamily="34" charset="0"/>
              </a:rPr>
              <a:t> variables ($/GJ)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Durée de vie opérationnelle (années)</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2611"/>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00467"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6.4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596A1EAA-14A2-4F4D-A200-1BAE7A99AEF6}"/>
              </a:ext>
            </a:extLst>
          </p:cNvPr>
          <p:cNvSpPr txBox="1"/>
          <p:nvPr/>
        </p:nvSpPr>
        <p:spPr>
          <a:xfrm>
            <a:off x="942448" y="1430077"/>
            <a:ext cx="596635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et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Disponible à l'adresse </a:t>
            </a:r>
            <a:r>
              <a:rPr lang="en-GB" dirty="0">
                <a:latin typeface="Open Sans" panose="020B0606030504020204" pitchFamily="34" charset="0"/>
                <a:ea typeface="Open Sans" panose="020B0606030504020204" pitchFamily="34" charset="0"/>
                <a:cs typeface="Open Sans" panose="020B0606030504020204" pitchFamily="34" charset="0"/>
                <a:hlinkClick r:id="rId3"/>
              </a:rPr>
              <a:t>: </a:t>
            </a:r>
            <a:r>
              <a:rPr lang="en-GB" dirty="0">
                <a:latin typeface="Open Sans" panose="020B0606030504020204" pitchFamily="34" charset="0"/>
                <a:ea typeface="Open Sans" panose="020B0606030504020204" pitchFamily="34" charset="0"/>
                <a:cs typeface="Open Sans" panose="020B0606030504020204" pitchFamily="34" charset="0"/>
              </a:rPr>
              <a:t>https://zenodo.org/record/1942510#.YC5VjehKhPY. [18/02/2021] DOI : 10.5281/zenodo.1942510</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D73C2033-660A-144F-B688-9EF36C83CA53}"/>
              </a:ext>
            </a:extLst>
          </p:cNvPr>
          <p:cNvPicPr>
            <a:picLocks noChangeAspect="1"/>
          </p:cNvPicPr>
          <p:nvPr/>
        </p:nvPicPr>
        <p:blipFill>
          <a:blip r:embed="rId3"/>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C2718283-344B-2641-BA7F-06B2C565E80C}"/>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6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F9D47506-2C6D-3348-A67B-0630B1C96AB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3840" y="1343236"/>
            <a:ext cx="727397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Introduction aux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centrales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thermiques</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78F5DD38-5E32-4E7F-B012-50BCA67D5320}"/>
              </a:ext>
            </a:extLst>
          </p:cNvPr>
          <p:cNvSpPr txBox="1">
            <a:spLocks/>
          </p:cNvSpPr>
          <p:nvPr/>
        </p:nvSpPr>
        <p:spPr>
          <a:xfrm>
            <a:off x="835764" y="217218"/>
            <a:ext cx="10391036" cy="1162886"/>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aux </a:t>
            </a:r>
            <a:r>
              <a:rPr lang="en-GB" sz="4400" dirty="0" err="1">
                <a:latin typeface="Open Sans"/>
              </a:rPr>
              <a:t>centrales</a:t>
            </a:r>
            <a:r>
              <a:rPr lang="en-GB" sz="4400" dirty="0">
                <a:latin typeface="Open Sans"/>
              </a:rPr>
              <a:t> </a:t>
            </a:r>
            <a:r>
              <a:rPr lang="en-GB" sz="4400" dirty="0" err="1">
                <a:latin typeface="Open Sans"/>
              </a:rPr>
              <a:t>thermiques</a:t>
            </a:r>
            <a:endParaRPr lang="en-GB" sz="4400" dirty="0">
              <a:latin typeface="Open Sans"/>
            </a:endParaRPr>
          </a:p>
        </p:txBody>
      </p:sp>
      <p:pic>
        <p:nvPicPr>
          <p:cNvPr id="14" name="Picture 11" descr="Diagram&#10;&#10;Description automatically generated">
            <a:extLst>
              <a:ext uri="{FF2B5EF4-FFF2-40B4-BE49-F238E27FC236}">
                <a16:creationId xmlns:a16="http://schemas.microsoft.com/office/drawing/2014/main" id="{D14673C5-D766-4E4F-A191-5DB48E0DDC7D}"/>
              </a:ext>
            </a:extLst>
          </p:cNvPr>
          <p:cNvPicPr>
            <a:picLocks noChangeAspect="1"/>
          </p:cNvPicPr>
          <p:nvPr/>
        </p:nvPicPr>
        <p:blipFill rotWithShape="1">
          <a:blip r:embed="rId4"/>
          <a:srcRect l="1125" t="5763" r="2733" b="42203"/>
          <a:stretch/>
        </p:blipFill>
        <p:spPr>
          <a:xfrm>
            <a:off x="1568044" y="1721267"/>
            <a:ext cx="8649962" cy="4444478"/>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797258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Comment fonctionnent les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centrales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thermiques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 </a:t>
            </a:r>
          </a:p>
        </p:txBody>
      </p:sp>
      <p:graphicFrame>
        <p:nvGraphicFramePr>
          <p:cNvPr id="4" name="Diagram 8">
            <a:extLst>
              <a:ext uri="{FF2B5EF4-FFF2-40B4-BE49-F238E27FC236}">
                <a16:creationId xmlns:a16="http://schemas.microsoft.com/office/drawing/2014/main" id="{64AD3962-3592-41D8-BDC7-068B86CA7EAF}"/>
              </a:ext>
            </a:extLst>
          </p:cNvPr>
          <p:cNvGraphicFramePr/>
          <p:nvPr>
            <p:extLst>
              <p:ext uri="{D42A27DB-BD31-4B8C-83A1-F6EECF244321}">
                <p14:modId xmlns:p14="http://schemas.microsoft.com/office/powerpoint/2010/main" val="1397315306"/>
              </p:ext>
            </p:extLst>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5" descr="Diagram&#10;&#10;Description automatically generated">
            <a:extLst>
              <a:ext uri="{FF2B5EF4-FFF2-40B4-BE49-F238E27FC236}">
                <a16:creationId xmlns:a16="http://schemas.microsoft.com/office/drawing/2014/main" id="{A9FEB351-EC3C-4A91-B722-77A1343C4FA4}"/>
              </a:ext>
            </a:extLst>
          </p:cNvPr>
          <p:cNvPicPr>
            <a:picLocks noChangeAspect="1"/>
          </p:cNvPicPr>
          <p:nvPr/>
        </p:nvPicPr>
        <p:blipFill>
          <a:blip r:embed="rId9"/>
          <a:stretch>
            <a:fillRect/>
          </a:stretch>
        </p:blipFill>
        <p:spPr>
          <a:xfrm>
            <a:off x="4321835" y="1832984"/>
            <a:ext cx="3375803" cy="2947616"/>
          </a:xfrm>
          <a:prstGeom prst="rect">
            <a:avLst/>
          </a:prstGeom>
        </p:spPr>
      </p:pic>
      <p:sp>
        <p:nvSpPr>
          <p:cNvPr id="31" name="Title 10">
            <a:extLst>
              <a:ext uri="{FF2B5EF4-FFF2-40B4-BE49-F238E27FC236}">
                <a16:creationId xmlns:a16="http://schemas.microsoft.com/office/drawing/2014/main" id="{73A79708-3E4A-4BB4-BE2D-D0EDD3F1D072}"/>
              </a:ext>
            </a:extLst>
          </p:cNvPr>
          <p:cNvSpPr txBox="1">
            <a:spLocks/>
          </p:cNvSpPr>
          <p:nvPr/>
        </p:nvSpPr>
        <p:spPr>
          <a:xfrm>
            <a:off x="835764" y="217218"/>
            <a:ext cx="10479935" cy="1162886"/>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aux </a:t>
            </a:r>
            <a:r>
              <a:rPr lang="en-GB" sz="4400" dirty="0" err="1">
                <a:latin typeface="Open Sans"/>
              </a:rPr>
              <a:t>centrales</a:t>
            </a:r>
            <a:r>
              <a:rPr lang="en-GB" sz="4400" dirty="0">
                <a:latin typeface="Open Sans"/>
              </a:rPr>
              <a:t> </a:t>
            </a:r>
            <a:r>
              <a:rPr lang="en-GB" sz="4400" dirty="0" err="1">
                <a:latin typeface="Open Sans"/>
              </a:rPr>
              <a:t>thermiques</a:t>
            </a:r>
            <a:endParaRPr lang="en-GB" sz="44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83133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Les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centrales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thermiques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dans le système énergétique global </a:t>
            </a:r>
          </a:p>
        </p:txBody>
      </p:sp>
      <p:sp>
        <p:nvSpPr>
          <p:cNvPr id="9" name="Rectangle 8">
            <a:extLst>
              <a:ext uri="{FF2B5EF4-FFF2-40B4-BE49-F238E27FC236}">
                <a16:creationId xmlns:a16="http://schemas.microsoft.com/office/drawing/2014/main" id="{2109CD72-CF22-4096-BAC6-6CAB781DBB43}"/>
              </a:ext>
            </a:extLst>
          </p:cNvPr>
          <p:cNvSpPr/>
          <p:nvPr/>
        </p:nvSpPr>
        <p:spPr>
          <a:xfrm>
            <a:off x="334765" y="3173969"/>
            <a:ext cx="1696720" cy="1077218"/>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1600" dirty="0">
                <a:latin typeface="Open Sans"/>
                <a:ea typeface="Open Sans" panose="020B0606030504020204" pitchFamily="34" charset="0"/>
                <a:cs typeface="Open Sans" panose="020B0606030504020204" pitchFamily="34" charset="0"/>
              </a:rPr>
              <a:t>Extraction </a:t>
            </a:r>
            <a:r>
              <a:rPr lang="en-ZA" sz="1600" dirty="0" err="1">
                <a:latin typeface="Open Sans"/>
                <a:ea typeface="Open Sans" panose="020B0606030504020204" pitchFamily="34" charset="0"/>
                <a:cs typeface="Open Sans" panose="020B0606030504020204" pitchFamily="34" charset="0"/>
              </a:rPr>
              <a:t>ou</a:t>
            </a:r>
            <a:r>
              <a:rPr lang="en-ZA" sz="1600" dirty="0">
                <a:latin typeface="Open Sans"/>
                <a:ea typeface="Open Sans" panose="020B0606030504020204" pitchFamily="34" charset="0"/>
                <a:cs typeface="Open Sans" panose="020B0606030504020204" pitchFamily="34" charset="0"/>
              </a:rPr>
              <a:t> importation de combustibles </a:t>
            </a:r>
            <a:r>
              <a:rPr lang="en-ZA" sz="1600" dirty="0" err="1">
                <a:latin typeface="Open Sans"/>
                <a:ea typeface="Open Sans" panose="020B0606030504020204" pitchFamily="34" charset="0"/>
                <a:cs typeface="Open Sans" panose="020B0606030504020204" pitchFamily="34" charset="0"/>
              </a:rPr>
              <a:t>fossiles</a:t>
            </a:r>
            <a:endParaRPr lang="en-ZA" sz="1600" b="1" dirty="0">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5A14DBA-3308-46F1-ADF8-A8AA51C18FB7}"/>
              </a:ext>
            </a:extLst>
          </p:cNvPr>
          <p:cNvSpPr/>
          <p:nvPr/>
        </p:nvSpPr>
        <p:spPr>
          <a:xfrm>
            <a:off x="2760193" y="3309885"/>
            <a:ext cx="1623574" cy="584775"/>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1600" dirty="0" err="1">
                <a:latin typeface="Open Sans"/>
                <a:ea typeface="Open Sans" panose="020B0606030504020204" pitchFamily="34" charset="0"/>
                <a:cs typeface="Open Sans" panose="020B0606030504020204" pitchFamily="34" charset="0"/>
              </a:rPr>
              <a:t>Traitement</a:t>
            </a:r>
            <a:r>
              <a:rPr lang="en-ZA" sz="1600" dirty="0">
                <a:latin typeface="Open Sans"/>
                <a:ea typeface="Open Sans" panose="020B0606030504020204" pitchFamily="34" charset="0"/>
                <a:cs typeface="Open Sans" panose="020B0606030504020204" pitchFamily="34" charset="0"/>
              </a:rPr>
              <a:t> des combustibles</a:t>
            </a:r>
          </a:p>
        </p:txBody>
      </p:sp>
      <p:sp>
        <p:nvSpPr>
          <p:cNvPr id="11" name="Rectangle 10">
            <a:extLst>
              <a:ext uri="{FF2B5EF4-FFF2-40B4-BE49-F238E27FC236}">
                <a16:creationId xmlns:a16="http://schemas.microsoft.com/office/drawing/2014/main" id="{94A9E4AA-6C63-4B49-AD7D-46BD109C66D9}"/>
              </a:ext>
            </a:extLst>
          </p:cNvPr>
          <p:cNvSpPr/>
          <p:nvPr/>
        </p:nvSpPr>
        <p:spPr>
          <a:xfrm>
            <a:off x="4652765" y="2386569"/>
            <a:ext cx="1658620" cy="584775"/>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1600" dirty="0" err="1">
                <a:latin typeface="Open Sans"/>
                <a:ea typeface="Open Sans" panose="020B0606030504020204" pitchFamily="34" charset="0"/>
                <a:cs typeface="Open Sans" panose="020B0606030504020204" pitchFamily="34" charset="0"/>
              </a:rPr>
              <a:t>Centrales</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thermiques</a:t>
            </a:r>
            <a:endParaRPr lang="en-ZA" sz="1600" dirty="0">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DC2C59E-F964-4FEB-9CC3-412D87F84008}"/>
              </a:ext>
            </a:extLst>
          </p:cNvPr>
          <p:cNvSpPr/>
          <p:nvPr/>
        </p:nvSpPr>
        <p:spPr>
          <a:xfrm>
            <a:off x="4650496" y="4158218"/>
            <a:ext cx="1658620" cy="830997"/>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1600" dirty="0">
                <a:latin typeface="Open Sans"/>
                <a:ea typeface="Open Sans" panose="020B0606030504020204" pitchFamily="34" charset="0"/>
                <a:cs typeface="Open Sans" panose="020B0606030504020204" pitchFamily="34" charset="0"/>
              </a:rPr>
              <a:t>Transport et distribution de carburant</a:t>
            </a:r>
          </a:p>
        </p:txBody>
      </p:sp>
      <p:sp>
        <p:nvSpPr>
          <p:cNvPr id="13" name="Rectangle 12">
            <a:extLst>
              <a:ext uri="{FF2B5EF4-FFF2-40B4-BE49-F238E27FC236}">
                <a16:creationId xmlns:a16="http://schemas.microsoft.com/office/drawing/2014/main" id="{5CC98F92-114B-4AE3-B623-92E0D56B96CD}"/>
              </a:ext>
            </a:extLst>
          </p:cNvPr>
          <p:cNvSpPr/>
          <p:nvPr/>
        </p:nvSpPr>
        <p:spPr>
          <a:xfrm>
            <a:off x="7129265" y="2246869"/>
            <a:ext cx="1696720" cy="830997"/>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1600" dirty="0">
                <a:latin typeface="Open Sans"/>
                <a:ea typeface="Open Sans" panose="020B0606030504020204" pitchFamily="34" charset="0"/>
                <a:cs typeface="Open Sans" panose="020B0606030504020204" pitchFamily="34" charset="0"/>
              </a:rPr>
              <a:t>Transmission et distribution </a:t>
            </a:r>
            <a:r>
              <a:rPr lang="en-ZA" sz="1600" dirty="0" err="1">
                <a:latin typeface="Open Sans"/>
                <a:ea typeface="Open Sans" panose="020B0606030504020204" pitchFamily="34" charset="0"/>
                <a:cs typeface="Open Sans" panose="020B0606030504020204" pitchFamily="34" charset="0"/>
              </a:rPr>
              <a:t>d'énergie</a:t>
            </a:r>
            <a:endParaRPr lang="en-ZA" sz="1600" dirty="0">
              <a:latin typeface="Open Sans"/>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7817C632-58D3-43D7-8AF9-A01840FB5F5F}"/>
              </a:ext>
            </a:extLst>
          </p:cNvPr>
          <p:cNvSpPr/>
          <p:nvPr/>
        </p:nvSpPr>
        <p:spPr>
          <a:xfrm>
            <a:off x="9656565" y="2386569"/>
            <a:ext cx="1404620" cy="584775"/>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1600" dirty="0" err="1">
                <a:latin typeface="Open Sans"/>
                <a:ea typeface="Open Sans" panose="020B0606030504020204" pitchFamily="34" charset="0"/>
                <a:cs typeface="Open Sans" panose="020B0606030504020204" pitchFamily="34" charset="0"/>
              </a:rPr>
              <a:t>Demande</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d'électricité</a:t>
            </a:r>
            <a:endParaRPr lang="en-ZA" sz="1600" dirty="0">
              <a:latin typeface="Open Sans"/>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B008C909-2748-40C8-8283-0AFE52CAC3E5}"/>
              </a:ext>
            </a:extLst>
          </p:cNvPr>
          <p:cNvSpPr/>
          <p:nvPr/>
        </p:nvSpPr>
        <p:spPr>
          <a:xfrm>
            <a:off x="8661398" y="3673817"/>
            <a:ext cx="2759401" cy="1785104"/>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1600" dirty="0">
                <a:latin typeface="Open Sans"/>
                <a:ea typeface="Open Sans" panose="020B0606030504020204" pitchFamily="34" charset="0"/>
                <a:cs typeface="Open Sans" panose="020B0606030504020204" pitchFamily="34" charset="0"/>
              </a:rPr>
              <a:t>Demande de combustibles fossiles pour :</a:t>
            </a:r>
          </a:p>
          <a:p>
            <a:pPr algn="ctr">
              <a:spcAft>
                <a:spcPts val="1200"/>
              </a:spcAft>
            </a:pPr>
            <a:r>
              <a:rPr lang="en-ZA" sz="1600" dirty="0">
                <a:latin typeface="Open Sans"/>
                <a:ea typeface="Open Sans" panose="020B0606030504020204" pitchFamily="34" charset="0"/>
                <a:cs typeface="Open Sans" panose="020B0606030504020204" pitchFamily="34" charset="0"/>
              </a:rPr>
              <a:t>- Transport</a:t>
            </a:r>
          </a:p>
          <a:p>
            <a:pPr algn="ctr">
              <a:spcAft>
                <a:spcPts val="1200"/>
              </a:spcAft>
            </a:pPr>
            <a:r>
              <a:rPr lang="en-ZA" sz="1600" dirty="0">
                <a:latin typeface="Open Sans"/>
                <a:ea typeface="Open Sans" panose="020B0606030504020204" pitchFamily="34" charset="0"/>
                <a:cs typeface="Open Sans" panose="020B0606030504020204" pitchFamily="34" charset="0"/>
              </a:rPr>
              <a:t>- Cuisine et éclairage</a:t>
            </a:r>
          </a:p>
          <a:p>
            <a:pPr algn="ctr">
              <a:spcAft>
                <a:spcPts val="1200"/>
              </a:spcAft>
            </a:pPr>
            <a:r>
              <a:rPr lang="en-ZA" sz="1600" dirty="0">
                <a:latin typeface="Open Sans"/>
                <a:ea typeface="Open Sans" panose="020B0606030504020204" pitchFamily="34" charset="0"/>
                <a:cs typeface="Open Sans" panose="020B0606030504020204" pitchFamily="34" charset="0"/>
              </a:rPr>
              <a:t>- Chauffage</a:t>
            </a:r>
          </a:p>
        </p:txBody>
      </p:sp>
      <p:cxnSp>
        <p:nvCxnSpPr>
          <p:cNvPr id="4" name="Straight Arrow Connector 3">
            <a:extLst>
              <a:ext uri="{FF2B5EF4-FFF2-40B4-BE49-F238E27FC236}">
                <a16:creationId xmlns:a16="http://schemas.microsoft.com/office/drawing/2014/main" id="{8B19D44F-8F10-4F5F-B61E-7B632C549921}"/>
              </a:ext>
            </a:extLst>
          </p:cNvPr>
          <p:cNvCxnSpPr/>
          <p:nvPr/>
        </p:nvCxnSpPr>
        <p:spPr>
          <a:xfrm>
            <a:off x="2143125" y="360362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14EE10-CD99-42FA-9478-92B88F525A35}"/>
              </a:ext>
            </a:extLst>
          </p:cNvPr>
          <p:cNvCxnSpPr>
            <a:cxnSpLocks/>
          </p:cNvCxnSpPr>
          <p:nvPr/>
        </p:nvCxnSpPr>
        <p:spPr>
          <a:xfrm>
            <a:off x="6467475" y="271462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265C4F-AF41-4B5C-A29E-32C56D60D401}"/>
              </a:ext>
            </a:extLst>
          </p:cNvPr>
          <p:cNvCxnSpPr>
            <a:cxnSpLocks/>
          </p:cNvCxnSpPr>
          <p:nvPr/>
        </p:nvCxnSpPr>
        <p:spPr>
          <a:xfrm>
            <a:off x="8975725" y="271462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6C0516-B5C6-4336-B364-65DDC068B477}"/>
              </a:ext>
            </a:extLst>
          </p:cNvPr>
          <p:cNvCxnSpPr>
            <a:cxnSpLocks/>
          </p:cNvCxnSpPr>
          <p:nvPr/>
        </p:nvCxnSpPr>
        <p:spPr>
          <a:xfrm>
            <a:off x="6391274" y="4568825"/>
            <a:ext cx="2184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984FC4-5D11-486F-A54C-CA715A1F7E81}"/>
              </a:ext>
            </a:extLst>
          </p:cNvPr>
          <p:cNvCxnSpPr>
            <a:cxnSpLocks/>
          </p:cNvCxnSpPr>
          <p:nvPr/>
        </p:nvCxnSpPr>
        <p:spPr>
          <a:xfrm>
            <a:off x="3959224" y="4041775"/>
            <a:ext cx="609114" cy="479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3AC665-8E8F-4039-A6A8-41C4EAFEBEAB}"/>
              </a:ext>
            </a:extLst>
          </p:cNvPr>
          <p:cNvCxnSpPr>
            <a:cxnSpLocks/>
          </p:cNvCxnSpPr>
          <p:nvPr/>
        </p:nvCxnSpPr>
        <p:spPr>
          <a:xfrm flipV="1">
            <a:off x="3959224" y="2694544"/>
            <a:ext cx="609114" cy="479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0">
            <a:extLst>
              <a:ext uri="{FF2B5EF4-FFF2-40B4-BE49-F238E27FC236}">
                <a16:creationId xmlns:a16="http://schemas.microsoft.com/office/drawing/2014/main" id="{8CB5FB8B-6437-4F48-B129-37D5F4C7F15A}"/>
              </a:ext>
            </a:extLst>
          </p:cNvPr>
          <p:cNvSpPr txBox="1">
            <a:spLocks/>
          </p:cNvSpPr>
          <p:nvPr/>
        </p:nvSpPr>
        <p:spPr>
          <a:xfrm>
            <a:off x="835766" y="217218"/>
            <a:ext cx="10460884" cy="1162886"/>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aux </a:t>
            </a:r>
            <a:r>
              <a:rPr lang="en-GB" sz="4400" dirty="0" err="1">
                <a:latin typeface="Open Sans"/>
              </a:rPr>
              <a:t>centrales</a:t>
            </a:r>
            <a:r>
              <a:rPr lang="en-GB" sz="4400" dirty="0">
                <a:latin typeface="Open Sans"/>
              </a:rPr>
              <a:t> </a:t>
            </a:r>
            <a:r>
              <a:rPr lang="en-GB" sz="4400" dirty="0" err="1">
                <a:latin typeface="Open Sans"/>
              </a:rPr>
              <a:t>thermiques</a:t>
            </a:r>
            <a:endParaRPr lang="en-GB" sz="44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Rôles des combustibles fossiles </a:t>
            </a:r>
          </a:p>
        </p:txBody>
      </p:sp>
      <p:pic>
        <p:nvPicPr>
          <p:cNvPr id="9" name="Picture 9" descr="A picture containing stove, kitchen appliance, appliance&#10;&#10;Description automatically generated">
            <a:extLst>
              <a:ext uri="{FF2B5EF4-FFF2-40B4-BE49-F238E27FC236}">
                <a16:creationId xmlns:a16="http://schemas.microsoft.com/office/drawing/2014/main" id="{114D0908-ACA5-4794-B1A7-F70291FA8658}"/>
              </a:ext>
            </a:extLst>
          </p:cNvPr>
          <p:cNvPicPr>
            <a:picLocks noChangeAspect="1"/>
          </p:cNvPicPr>
          <p:nvPr/>
        </p:nvPicPr>
        <p:blipFill>
          <a:blip r:embed="rId4"/>
          <a:stretch>
            <a:fillRect/>
          </a:stretch>
        </p:blipFill>
        <p:spPr>
          <a:xfrm>
            <a:off x="5041900" y="2882900"/>
            <a:ext cx="3530600" cy="2654300"/>
          </a:xfrm>
          <a:prstGeom prst="rect">
            <a:avLst/>
          </a:prstGeom>
        </p:spPr>
      </p:pic>
      <p:pic>
        <p:nvPicPr>
          <p:cNvPr id="10" name="Picture 10" descr="A picture containing lamp&#10;&#10;Description automatically generated">
            <a:extLst>
              <a:ext uri="{FF2B5EF4-FFF2-40B4-BE49-F238E27FC236}">
                <a16:creationId xmlns:a16="http://schemas.microsoft.com/office/drawing/2014/main" id="{D1DA50EA-BAE3-4791-8CC3-B09D96494832}"/>
              </a:ext>
            </a:extLst>
          </p:cNvPr>
          <p:cNvPicPr>
            <a:picLocks noChangeAspect="1"/>
          </p:cNvPicPr>
          <p:nvPr/>
        </p:nvPicPr>
        <p:blipFill>
          <a:blip r:embed="rId5"/>
          <a:stretch>
            <a:fillRect/>
          </a:stretch>
        </p:blipFill>
        <p:spPr>
          <a:xfrm>
            <a:off x="8795306" y="2832100"/>
            <a:ext cx="1802289" cy="2755900"/>
          </a:xfrm>
          <a:prstGeom prst="rect">
            <a:avLst/>
          </a:prstGeom>
        </p:spPr>
      </p:pic>
      <p:pic>
        <p:nvPicPr>
          <p:cNvPr id="11" name="Picture 12" descr="A picture containing road, way, scene, outdoor&#10;&#10;Description automatically generated">
            <a:extLst>
              <a:ext uri="{FF2B5EF4-FFF2-40B4-BE49-F238E27FC236}">
                <a16:creationId xmlns:a16="http://schemas.microsoft.com/office/drawing/2014/main" id="{F207A3CA-DDD4-402B-88ED-0AE3805FB5CF}"/>
              </a:ext>
            </a:extLst>
          </p:cNvPr>
          <p:cNvPicPr>
            <a:picLocks noChangeAspect="1"/>
          </p:cNvPicPr>
          <p:nvPr/>
        </p:nvPicPr>
        <p:blipFill>
          <a:blip r:embed="rId6"/>
          <a:stretch>
            <a:fillRect/>
          </a:stretch>
        </p:blipFill>
        <p:spPr>
          <a:xfrm>
            <a:off x="994194" y="2882900"/>
            <a:ext cx="3975100" cy="2654300"/>
          </a:xfrm>
          <a:prstGeom prst="rect">
            <a:avLst/>
          </a:prstGeom>
        </p:spPr>
      </p:pic>
      <p:sp>
        <p:nvSpPr>
          <p:cNvPr id="14" name="Rectangle 13">
            <a:extLst>
              <a:ext uri="{FF2B5EF4-FFF2-40B4-BE49-F238E27FC236}">
                <a16:creationId xmlns:a16="http://schemas.microsoft.com/office/drawing/2014/main" id="{C2C2CD13-2A7B-4687-8A06-335ADF813677}"/>
              </a:ext>
            </a:extLst>
          </p:cNvPr>
          <p:cNvSpPr/>
          <p:nvPr/>
        </p:nvSpPr>
        <p:spPr>
          <a:xfrm>
            <a:off x="887215" y="1872219"/>
            <a:ext cx="9507220"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Outre la production d'électricité, les combustibles fossiles sont largement utilisés dans les transports, la </a:t>
            </a:r>
            <a:r>
              <a:rPr lang="en-ZA" sz="2000">
                <a:latin typeface="Open Sans"/>
                <a:ea typeface="Open Sans" panose="020B0606030504020204" pitchFamily="34" charset="0"/>
                <a:cs typeface="Open Sans" panose="020B0606030504020204" pitchFamily="34" charset="0"/>
              </a:rPr>
              <a:t>cuisine, le chauffage et l'éclairage.</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itle 10">
            <a:extLst>
              <a:ext uri="{FF2B5EF4-FFF2-40B4-BE49-F238E27FC236}">
                <a16:creationId xmlns:a16="http://schemas.microsoft.com/office/drawing/2014/main" id="{B08B439C-7F67-4E13-88BC-CD45D1B566C3}"/>
              </a:ext>
            </a:extLst>
          </p:cNvPr>
          <p:cNvSpPr txBox="1">
            <a:spLocks/>
          </p:cNvSpPr>
          <p:nvPr/>
        </p:nvSpPr>
        <p:spPr>
          <a:xfrm>
            <a:off x="835766" y="217218"/>
            <a:ext cx="10460884" cy="1162886"/>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aux </a:t>
            </a:r>
            <a:r>
              <a:rPr lang="en-GB" sz="4400" dirty="0" err="1">
                <a:latin typeface="Open Sans"/>
              </a:rPr>
              <a:t>centrales</a:t>
            </a:r>
            <a:r>
              <a:rPr lang="en-GB" sz="4400" dirty="0">
                <a:latin typeface="Open Sans"/>
              </a:rPr>
              <a:t> </a:t>
            </a:r>
            <a:r>
              <a:rPr lang="en-GB" sz="4400" dirty="0" err="1">
                <a:latin typeface="Open Sans"/>
              </a:rPr>
              <a:t>thermiques</a:t>
            </a:r>
            <a:endParaRPr lang="en-GB" sz="44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Transition énergétique </a:t>
            </a:r>
          </a:p>
        </p:txBody>
      </p:sp>
      <p:pic>
        <p:nvPicPr>
          <p:cNvPr id="9" name="Picture 9" descr="A picture containing timeline&#10;&#10;Description automatically generated">
            <a:extLst>
              <a:ext uri="{FF2B5EF4-FFF2-40B4-BE49-F238E27FC236}">
                <a16:creationId xmlns:a16="http://schemas.microsoft.com/office/drawing/2014/main" id="{6444E340-2657-4C51-9F70-20F0A4E35BEB}"/>
              </a:ext>
            </a:extLst>
          </p:cNvPr>
          <p:cNvPicPr>
            <a:picLocks noGrp="1" noChangeAspect="1"/>
          </p:cNvPicPr>
          <p:nvPr>
            <p:ph idx="1"/>
          </p:nvPr>
        </p:nvPicPr>
        <p:blipFill rotWithShape="1">
          <a:blip r:embed="rId4"/>
          <a:srcRect t="2186" r="-182" b="3552"/>
          <a:stretch/>
        </p:blipFill>
        <p:spPr>
          <a:xfrm>
            <a:off x="2970049" y="2226504"/>
            <a:ext cx="6247173" cy="3869385"/>
          </a:xfrm>
        </p:spPr>
      </p:pic>
      <p:sp>
        <p:nvSpPr>
          <p:cNvPr id="10" name="Rectangle 9">
            <a:extLst>
              <a:ext uri="{FF2B5EF4-FFF2-40B4-BE49-F238E27FC236}">
                <a16:creationId xmlns:a16="http://schemas.microsoft.com/office/drawing/2014/main" id="{D111246C-C2EC-4E4D-8BA1-26B6F28AA504}"/>
              </a:ext>
            </a:extLst>
          </p:cNvPr>
          <p:cNvSpPr/>
          <p:nvPr/>
        </p:nvSpPr>
        <p:spPr>
          <a:xfrm>
            <a:off x="887214" y="1764931"/>
            <a:ext cx="7434845"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Exemple du concept de transition énergétique en Europe :</a:t>
            </a:r>
            <a:endParaRPr lang="en-ZA" b="1">
              <a:latin typeface="Open Sans"/>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EC1E3DB-AA97-41F8-A5CB-0B24B822B798}"/>
              </a:ext>
            </a:extLst>
          </p:cNvPr>
          <p:cNvSpPr txBox="1"/>
          <p:nvPr/>
        </p:nvSpPr>
        <p:spPr>
          <a:xfrm>
            <a:off x="2870174" y="6148328"/>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Bartz/Stockmar</a:t>
            </a:r>
            <a:r>
              <a:rPr lang="en-US" sz="1000" dirty="0">
                <a:latin typeface="Open Sans"/>
              </a:rPr>
              <a:t>, </a:t>
            </a:r>
            <a:r>
              <a:rPr lang="en-US" sz="1000" dirty="0">
                <a:latin typeface="Open Sans"/>
                <a:hlinkClick r:id="rId5"/>
              </a:rPr>
              <a:t>image </a:t>
            </a:r>
            <a:r>
              <a:rPr lang="en-US" sz="1000" dirty="0">
                <a:latin typeface="Open Sans"/>
              </a:rPr>
              <a:t>sous licence </a:t>
            </a:r>
            <a:r>
              <a:rPr lang="en-US" sz="1000" dirty="0">
                <a:latin typeface="Open Sans"/>
                <a:hlinkClick r:id="rId6"/>
              </a:rPr>
              <a:t>CC BY 4.0</a:t>
            </a:r>
            <a:r>
              <a:rPr lang="en-US" sz="1000" dirty="0">
                <a:latin typeface="Open Sans"/>
              </a:rPr>
              <a:t>)</a:t>
            </a:r>
          </a:p>
        </p:txBody>
      </p:sp>
      <p:sp>
        <p:nvSpPr>
          <p:cNvPr id="2" name="Title 10">
            <a:extLst>
              <a:ext uri="{FF2B5EF4-FFF2-40B4-BE49-F238E27FC236}">
                <a16:creationId xmlns:a16="http://schemas.microsoft.com/office/drawing/2014/main" id="{F1825EE7-EB88-4AF7-81C7-B4C9E2821797}"/>
              </a:ext>
            </a:extLst>
          </p:cNvPr>
          <p:cNvSpPr txBox="1">
            <a:spLocks/>
          </p:cNvSpPr>
          <p:nvPr/>
        </p:nvSpPr>
        <p:spPr>
          <a:xfrm>
            <a:off x="835764" y="217218"/>
            <a:ext cx="10518035" cy="1162886"/>
          </a:xfrm>
          <a:prstGeom prst="rect">
            <a:avLst/>
          </a:prstGeom>
        </p:spPr>
        <p:txBody>
          <a:bodyPr vert="horz" lIns="91440" tIns="45720" rIns="91440" bIns="45720" rtlCol="0" anchor="b">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aux </a:t>
            </a:r>
            <a:r>
              <a:rPr lang="en-GB" sz="4400" dirty="0" err="1">
                <a:latin typeface="Open Sans"/>
              </a:rPr>
              <a:t>centrales</a:t>
            </a:r>
            <a:r>
              <a:rPr lang="en-GB" sz="4400" dirty="0">
                <a:latin typeface="Open Sans"/>
              </a:rPr>
              <a:t> </a:t>
            </a:r>
            <a:r>
              <a:rPr lang="en-GB" sz="4400" dirty="0" err="1">
                <a:latin typeface="Open Sans"/>
              </a:rPr>
              <a:t>thermiques</a:t>
            </a:r>
            <a:endParaRPr lang="en-GB" sz="4400" dirty="0">
              <a:latin typeface="Open Sans"/>
            </a:endParaRPr>
          </a:p>
        </p:txBody>
      </p:sp>
    </p:spTree>
    <p:extLst>
      <p:ext uri="{BB962C8B-B14F-4D97-AF65-F5344CB8AC3E}">
        <p14:creationId xmlns:p14="http://schemas.microsoft.com/office/powerpoint/2010/main" val="1740706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35822" y="1377070"/>
            <a:ext cx="5600902"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Images de la diapositive 6 : libres de droits pour un usage commercial, provenant de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https://pixabay.com/</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Image de la diapositive 7 avec l'aimable autorisation de </a:t>
            </a:r>
            <a:r>
              <a:rPr lang="en-GB" dirty="0" err="1">
                <a:latin typeface="Open Sans" panose="020B0606030504020204" pitchFamily="34" charset="0"/>
                <a:ea typeface="Open Sans" panose="020B0606030504020204" pitchFamily="34" charset="0"/>
                <a:cs typeface="Open Sans" panose="020B0606030504020204" pitchFamily="34" charset="0"/>
              </a:rPr>
              <a:t>Bartz/Stockmar</a:t>
            </a:r>
            <a:r>
              <a:rPr lang="en-GB" dirty="0">
                <a:latin typeface="Open Sans" panose="020B0606030504020204" pitchFamily="34" charset="0"/>
                <a:ea typeface="Open Sans" panose="020B0606030504020204" pitchFamily="34" charset="0"/>
                <a:cs typeface="Open Sans" panose="020B0606030504020204" pitchFamily="34" charset="0"/>
              </a:rPr>
              <a:t>, sous licence CC BY 4.0, disponible à l'adresse suivante </a:t>
            </a:r>
            <a:r>
              <a:rPr lang="en-GB" dirty="0">
                <a:latin typeface="Open Sans" panose="020B0606030504020204" pitchFamily="34" charset="0"/>
                <a:ea typeface="Open Sans" panose="020B0606030504020204" pitchFamily="34" charset="0"/>
                <a:cs typeface="Open Sans" panose="020B0606030504020204" pitchFamily="34" charset="0"/>
                <a:hlinkClick r:id="rId4"/>
              </a:rPr>
              <a:t>: https://www.boell.de/en/2018/04/24/energy-atlas-graphics-and-license-terms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et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Disponible à l'adresse </a:t>
            </a:r>
            <a:r>
              <a:rPr lang="en-GB" dirty="0">
                <a:latin typeface="Open Sans" panose="020B0606030504020204" pitchFamily="34" charset="0"/>
                <a:ea typeface="Open Sans" panose="020B0606030504020204" pitchFamily="34" charset="0"/>
                <a:cs typeface="Open Sans" panose="020B0606030504020204" pitchFamily="34" charset="0"/>
                <a:hlinkClick r:id="rId5"/>
              </a:rPr>
              <a:t>: </a:t>
            </a:r>
            <a:r>
              <a:rPr lang="en-GB" dirty="0">
                <a:latin typeface="Open Sans" panose="020B0606030504020204" pitchFamily="34" charset="0"/>
                <a:ea typeface="Open Sans" panose="020B0606030504020204" pitchFamily="34" charset="0"/>
                <a:cs typeface="Open Sans" panose="020B0606030504020204" pitchFamily="34" charset="0"/>
              </a:rPr>
              <a:t>https://zenodo.org/record/1942510#.YC5VjehKhPY. [18/02/2021] DOI : 10.5281/zenodo.1942510</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717E253-562E-40AA-A94A-D3686FA36478}"/>
              </a:ext>
            </a:extLst>
          </p:cNvPr>
          <p:cNvSpPr txBox="1">
            <a:spLocks/>
          </p:cNvSpPr>
          <p:nvPr/>
        </p:nvSpPr>
        <p:spPr>
          <a:xfrm>
            <a:off x="887215" y="-2611"/>
            <a:ext cx="7651304" cy="136907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a:latin typeface="Open Sans"/>
              </a:rPr>
              <a:t>Cours 6.1 </a:t>
            </a:r>
            <a:r>
              <a:rPr lang="en-GB" sz="4400" dirty="0" err="1">
                <a:latin typeface="Open Sans"/>
              </a:rPr>
              <a:t>Références</a:t>
            </a:r>
            <a:endParaRPr lang="en-GB" sz="4400" dirty="0">
              <a:latin typeface="Open Sans"/>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8588" y="1389619"/>
            <a:ext cx="893121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Centrales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thermiques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dans les systèmes énergétiques de référence </a:t>
            </a:r>
          </a:p>
        </p:txBody>
      </p:sp>
      <p:sp>
        <p:nvSpPr>
          <p:cNvPr id="2" name="Title 10">
            <a:extLst>
              <a:ext uri="{FF2B5EF4-FFF2-40B4-BE49-F238E27FC236}">
                <a16:creationId xmlns:a16="http://schemas.microsoft.com/office/drawing/2014/main" id="{04C8B78A-E74B-4544-B78C-F4D90E06E91C}"/>
              </a:ext>
            </a:extLst>
          </p:cNvPr>
          <p:cNvSpPr txBox="1">
            <a:spLocks/>
          </p:cNvSpPr>
          <p:nvPr/>
        </p:nvSpPr>
        <p:spPr>
          <a:xfrm>
            <a:off x="896179" y="-4324"/>
            <a:ext cx="7028621"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dans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8">
            <a:extLst>
              <a:ext uri="{FF2B5EF4-FFF2-40B4-BE49-F238E27FC236}">
                <a16:creationId xmlns:a16="http://schemas.microsoft.com/office/drawing/2014/main" id="{022BC00D-B2FC-4924-9F2F-95A3BD986AB5}"/>
              </a:ext>
            </a:extLst>
          </p:cNvPr>
          <p:cNvPicPr>
            <a:picLocks noChangeAspect="1"/>
          </p:cNvPicPr>
          <p:nvPr/>
        </p:nvPicPr>
        <p:blipFill>
          <a:blip r:embed="rId4"/>
          <a:stretch>
            <a:fillRect/>
          </a:stretch>
        </p:blipFill>
        <p:spPr>
          <a:xfrm>
            <a:off x="1320800" y="2140648"/>
            <a:ext cx="8851900" cy="3541905"/>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63B53165-B77B-466E-BFD7-6EEF0917596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www.w3.org/XML/1998/namespace"/>
    <ds:schemaRef ds:uri="35b8b66e-5759-43c1-a138-f967a8bf5a20"/>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0b696a8a-ab1a-459b-a09e-44df7cbe933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767</TotalTime>
  <Words>6153</Words>
  <Application>Microsoft Office PowerPoint</Application>
  <PresentationFormat>Widescreen</PresentationFormat>
  <Paragraphs>287</Paragraphs>
  <Slides>27</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Helvetica</vt:lpstr>
      <vt:lpstr>Open Sans</vt:lpstr>
      <vt:lpstr>Open Sans </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docId:6464B12112389973A8A487744195941E</cp:keywords>
  <cp:lastModifiedBy>Ashutosh.Bhagurkar</cp:lastModifiedBy>
  <cp:revision>491</cp:revision>
  <dcterms:created xsi:type="dcterms:W3CDTF">2021-02-10T16:48:02Z</dcterms:created>
  <dcterms:modified xsi:type="dcterms:W3CDTF">2025-03-19T16:33:07Z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