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40"/>
  </p:notesMasterIdLst>
  <p:handoutMasterIdLst>
    <p:handoutMasterId r:id="rId41"/>
  </p:handoutMasterIdLst>
  <p:sldIdLst>
    <p:sldId id="319" r:id="rId3"/>
    <p:sldId id="277" r:id="rId4"/>
    <p:sldId id="298" r:id="rId5"/>
    <p:sldId id="278" r:id="rId6"/>
    <p:sldId id="288" r:id="rId7"/>
    <p:sldId id="289" r:id="rId8"/>
    <p:sldId id="290" r:id="rId9"/>
    <p:sldId id="291" r:id="rId10"/>
    <p:sldId id="299" r:id="rId11"/>
    <p:sldId id="310" r:id="rId12"/>
    <p:sldId id="311" r:id="rId13"/>
    <p:sldId id="300" r:id="rId14"/>
    <p:sldId id="282" r:id="rId15"/>
    <p:sldId id="293" r:id="rId16"/>
    <p:sldId id="294" r:id="rId17"/>
    <p:sldId id="295" r:id="rId18"/>
    <p:sldId id="296" r:id="rId19"/>
    <p:sldId id="301" r:id="rId20"/>
    <p:sldId id="312" r:id="rId21"/>
    <p:sldId id="313" r:id="rId22"/>
    <p:sldId id="284" r:id="rId23"/>
    <p:sldId id="302" r:id="rId24"/>
    <p:sldId id="303" r:id="rId25"/>
    <p:sldId id="285" r:id="rId26"/>
    <p:sldId id="304" r:id="rId27"/>
    <p:sldId id="305" r:id="rId28"/>
    <p:sldId id="306" r:id="rId29"/>
    <p:sldId id="307" r:id="rId30"/>
    <p:sldId id="308" r:id="rId31"/>
    <p:sldId id="286" r:id="rId32"/>
    <p:sldId id="309" r:id="rId33"/>
    <p:sldId id="314" r:id="rId34"/>
    <p:sldId id="315" r:id="rId35"/>
    <p:sldId id="287" r:id="rId36"/>
    <p:sldId id="316" r:id="rId37"/>
    <p:sldId id="317" r:id="rId38"/>
    <p:sldId id="318" r:id="rId39"/>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189FD2-19A0-4235-9AF4-562806E1F02C}" v="102" dt="2019-11-14T09:07:59.7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79747" autoAdjust="0"/>
  </p:normalViewPr>
  <p:slideViewPr>
    <p:cSldViewPr>
      <p:cViewPr varScale="1">
        <p:scale>
          <a:sx n="53" d="100"/>
          <a:sy n="53" d="100"/>
        </p:scale>
        <p:origin x="189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3F1F470-5C67-45E4-8393-65923A5CE7BD}" type="datetimeFigureOut">
              <a:rPr lang="en-GB" smtClean="0"/>
              <a:t>13/05/2021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13/05/2021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2</a:t>
            </a:fld>
            <a:endParaRPr lang="en-GB"/>
          </a:p>
        </p:txBody>
      </p:sp>
    </p:spTree>
    <p:extLst>
      <p:ext uri="{BB962C8B-B14F-4D97-AF65-F5344CB8AC3E}">
        <p14:creationId xmlns:p14="http://schemas.microsoft.com/office/powerpoint/2010/main" val="484384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3261539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2931796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89297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13/05/2021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144960095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Helvetica"/>
                <a:ea typeface="+mn-ea"/>
                <a:cs typeface="+mn-cs"/>
              </a:rPr>
              <a:t>November 2019 Residential School</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pPr>
              <a:lnSpc>
                <a:spcPct val="100000"/>
              </a:lnSpc>
            </a:pPr>
            <a:r>
              <a:rPr lang="en-US" sz="4000" dirty="0">
                <a:solidFill>
                  <a:schemeClr val="bg1"/>
                </a:solidFill>
              </a:rPr>
              <a:t>Key Concepts Quiz</a:t>
            </a:r>
            <a:endParaRPr lang="en-US" sz="3600" dirty="0">
              <a:solidFill>
                <a:schemeClr val="bg1"/>
              </a:solidFill>
            </a:endParaRP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kumimoji="0" lang="en-GB" sz="700" b="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kumimoji="0" lang="en-GB" sz="7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SPHEIR is managed on behalf of FCDO by a consortium led by the British Council that includes PwC and Universities UK International. The TIDE project will close in May 2021.</a:t>
            </a:r>
            <a:endParaRPr kumimoji="0" lang="en-US" sz="7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369880"/>
          </a:xfrm>
          <a:prstGeom prst="rect">
            <a:avLst/>
          </a:prstGeom>
          <a:noFill/>
        </p:spPr>
        <p:txBody>
          <a:bodyPr wrap="square" rtlCol="0">
            <a:spAutoFit/>
          </a:bodyPr>
          <a:lstStyle/>
          <a:p>
            <a:r>
              <a:rPr lang="en-GB" sz="2800" dirty="0">
                <a:solidFill>
                  <a:srgbClr val="FF0000"/>
                </a:solidFill>
              </a:rPr>
              <a:t>Round 2: Networking and teamworking</a:t>
            </a:r>
          </a:p>
          <a:p>
            <a:endParaRPr lang="en-GB" sz="2000" dirty="0">
              <a:solidFill>
                <a:srgbClr val="FF0000"/>
              </a:solidFill>
            </a:endParaRPr>
          </a:p>
          <a:p>
            <a:pPr marL="457200" indent="-457200">
              <a:buFont typeface="+mj-lt"/>
              <a:buAutoNum type="arabicPeriod"/>
            </a:pPr>
            <a:r>
              <a:rPr lang="en-GB" sz="2000" dirty="0"/>
              <a:t>Can you name all the universities involved in the second cohort of TIDE </a:t>
            </a:r>
            <a:r>
              <a:rPr lang="en-GB" sz="2000" dirty="0">
                <a:solidFill>
                  <a:srgbClr val="C00000"/>
                </a:solidFill>
              </a:rPr>
              <a:t>Dawei; </a:t>
            </a:r>
            <a:r>
              <a:rPr lang="en-GB" sz="2000" dirty="0" err="1">
                <a:solidFill>
                  <a:srgbClr val="C00000"/>
                </a:solidFill>
              </a:rPr>
              <a:t>Hpa’an</a:t>
            </a:r>
            <a:r>
              <a:rPr lang="en-GB" sz="2000" dirty="0">
                <a:solidFill>
                  <a:srgbClr val="C00000"/>
                </a:solidFill>
              </a:rPr>
              <a:t>; </a:t>
            </a:r>
            <a:r>
              <a:rPr lang="en-GB" sz="2000" dirty="0" err="1">
                <a:solidFill>
                  <a:srgbClr val="C00000"/>
                </a:solidFill>
              </a:rPr>
              <a:t>Kalay</a:t>
            </a:r>
            <a:r>
              <a:rPr lang="en-GB" sz="2000" dirty="0">
                <a:solidFill>
                  <a:srgbClr val="C00000"/>
                </a:solidFill>
              </a:rPr>
              <a:t>; East Yangon; </a:t>
            </a:r>
            <a:r>
              <a:rPr lang="en-GB" sz="2000" dirty="0" err="1">
                <a:solidFill>
                  <a:srgbClr val="C00000"/>
                </a:solidFill>
              </a:rPr>
              <a:t>Loikaw</a:t>
            </a:r>
            <a:r>
              <a:rPr lang="en-GB" sz="2000" dirty="0">
                <a:solidFill>
                  <a:srgbClr val="C00000"/>
                </a:solidFill>
              </a:rPr>
              <a:t>; </a:t>
            </a:r>
            <a:r>
              <a:rPr lang="en-GB" sz="2000" dirty="0" err="1">
                <a:solidFill>
                  <a:srgbClr val="C00000"/>
                </a:solidFill>
              </a:rPr>
              <a:t>Monywa</a:t>
            </a:r>
            <a:r>
              <a:rPr lang="en-GB" sz="2000" dirty="0">
                <a:solidFill>
                  <a:srgbClr val="C00000"/>
                </a:solidFill>
              </a:rPr>
              <a:t>; Myitkyina; </a:t>
            </a:r>
            <a:r>
              <a:rPr lang="en-GB" sz="2000" dirty="0" err="1">
                <a:solidFill>
                  <a:srgbClr val="C00000"/>
                </a:solidFill>
              </a:rPr>
              <a:t>Pathein</a:t>
            </a:r>
            <a:r>
              <a:rPr lang="en-GB" sz="2000" dirty="0">
                <a:solidFill>
                  <a:srgbClr val="C00000"/>
                </a:solidFill>
              </a:rPr>
              <a:t>; </a:t>
            </a:r>
            <a:r>
              <a:rPr lang="en-GB" sz="2000" dirty="0" err="1">
                <a:solidFill>
                  <a:srgbClr val="C00000"/>
                </a:solidFill>
              </a:rPr>
              <a:t>Sittwe</a:t>
            </a:r>
            <a:r>
              <a:rPr lang="en-GB" sz="2000" dirty="0">
                <a:solidFill>
                  <a:srgbClr val="C00000"/>
                </a:solidFill>
              </a:rPr>
              <a:t>; Taunggyi; West Yangon.</a:t>
            </a:r>
            <a:endParaRPr lang="en-GB" sz="2000" dirty="0"/>
          </a:p>
          <a:p>
            <a:pPr marL="457200" indent="-457200">
              <a:buFont typeface="+mj-lt"/>
              <a:buAutoNum type="arabicPeriod"/>
            </a:pPr>
            <a:r>
              <a:rPr lang="en-GB" sz="2000" dirty="0"/>
              <a:t>What are the six areas to work on when managing team processes?</a:t>
            </a:r>
          </a:p>
        </p:txBody>
      </p:sp>
    </p:spTree>
    <p:extLst>
      <p:ext uri="{BB962C8B-B14F-4D97-AF65-F5344CB8AC3E}">
        <p14:creationId xmlns:p14="http://schemas.microsoft.com/office/powerpoint/2010/main" val="3514703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2: Networking and teamworking</a:t>
            </a:r>
          </a:p>
          <a:p>
            <a:endParaRPr lang="en-GB" sz="2000" dirty="0">
              <a:solidFill>
                <a:srgbClr val="FF0000"/>
              </a:solidFill>
            </a:endParaRPr>
          </a:p>
          <a:p>
            <a:pPr marL="457200" indent="-457200">
              <a:buFont typeface="+mj-lt"/>
              <a:buAutoNum type="arabicPeriod"/>
            </a:pPr>
            <a:r>
              <a:rPr lang="en-GB" sz="2000" dirty="0"/>
              <a:t>Can you name all the universities involved in the second cohort of TIDE </a:t>
            </a:r>
            <a:r>
              <a:rPr lang="en-GB" sz="2000" dirty="0">
                <a:solidFill>
                  <a:srgbClr val="C00000"/>
                </a:solidFill>
              </a:rPr>
              <a:t>Dawei; </a:t>
            </a:r>
            <a:r>
              <a:rPr lang="en-GB" sz="2000" dirty="0" err="1">
                <a:solidFill>
                  <a:srgbClr val="C00000"/>
                </a:solidFill>
              </a:rPr>
              <a:t>Hpa’an</a:t>
            </a:r>
            <a:r>
              <a:rPr lang="en-GB" sz="2000" dirty="0">
                <a:solidFill>
                  <a:srgbClr val="C00000"/>
                </a:solidFill>
              </a:rPr>
              <a:t>; </a:t>
            </a:r>
            <a:r>
              <a:rPr lang="en-GB" sz="2000" dirty="0" err="1">
                <a:solidFill>
                  <a:srgbClr val="C00000"/>
                </a:solidFill>
              </a:rPr>
              <a:t>Kalay</a:t>
            </a:r>
            <a:r>
              <a:rPr lang="en-GB" sz="2000" dirty="0">
                <a:solidFill>
                  <a:srgbClr val="C00000"/>
                </a:solidFill>
              </a:rPr>
              <a:t>; East Yangon; </a:t>
            </a:r>
            <a:r>
              <a:rPr lang="en-GB" sz="2000" dirty="0" err="1">
                <a:solidFill>
                  <a:srgbClr val="C00000"/>
                </a:solidFill>
              </a:rPr>
              <a:t>Loikaw</a:t>
            </a:r>
            <a:r>
              <a:rPr lang="en-GB" sz="2000" dirty="0">
                <a:solidFill>
                  <a:srgbClr val="C00000"/>
                </a:solidFill>
              </a:rPr>
              <a:t>; </a:t>
            </a:r>
            <a:r>
              <a:rPr lang="en-GB" sz="2000" dirty="0" err="1">
                <a:solidFill>
                  <a:srgbClr val="C00000"/>
                </a:solidFill>
              </a:rPr>
              <a:t>Monywa</a:t>
            </a:r>
            <a:r>
              <a:rPr lang="en-GB" sz="2000" dirty="0">
                <a:solidFill>
                  <a:srgbClr val="C00000"/>
                </a:solidFill>
              </a:rPr>
              <a:t>; Myitkyina; </a:t>
            </a:r>
            <a:r>
              <a:rPr lang="en-GB" sz="2000" dirty="0" err="1">
                <a:solidFill>
                  <a:srgbClr val="C00000"/>
                </a:solidFill>
              </a:rPr>
              <a:t>Pathein</a:t>
            </a:r>
            <a:r>
              <a:rPr lang="en-GB" sz="2000" dirty="0">
                <a:solidFill>
                  <a:srgbClr val="C00000"/>
                </a:solidFill>
              </a:rPr>
              <a:t>; </a:t>
            </a:r>
            <a:r>
              <a:rPr lang="en-GB" sz="2000" dirty="0" err="1">
                <a:solidFill>
                  <a:srgbClr val="C00000"/>
                </a:solidFill>
              </a:rPr>
              <a:t>Sittwe</a:t>
            </a:r>
            <a:r>
              <a:rPr lang="en-GB" sz="2000" dirty="0">
                <a:solidFill>
                  <a:srgbClr val="C00000"/>
                </a:solidFill>
              </a:rPr>
              <a:t>; Taunggyi; West Yangon.</a:t>
            </a:r>
            <a:endParaRPr lang="en-GB" sz="2000" dirty="0"/>
          </a:p>
          <a:p>
            <a:pPr marL="457200" indent="-457200">
              <a:buFont typeface="+mj-lt"/>
              <a:buAutoNum type="arabicPeriod"/>
            </a:pPr>
            <a:r>
              <a:rPr lang="en-GB" sz="2000" dirty="0"/>
              <a:t>What are the six areas to work on when managing team processes? </a:t>
            </a:r>
            <a:r>
              <a:rPr lang="en-GB" sz="2000" dirty="0">
                <a:solidFill>
                  <a:srgbClr val="C00000"/>
                </a:solidFill>
              </a:rPr>
              <a:t>Team goals and objectives; ground rules; allocating tasks; developing individual contributions; developing trust; arriving at consensus.</a:t>
            </a:r>
          </a:p>
          <a:p>
            <a:pPr marL="457200" indent="-457200">
              <a:buFont typeface="+mj-lt"/>
              <a:buAutoNum type="arabicPeriod"/>
            </a:pPr>
            <a:endParaRPr lang="en-GB" sz="2000" dirty="0"/>
          </a:p>
        </p:txBody>
      </p:sp>
    </p:spTree>
    <p:extLst>
      <p:ext uri="{BB962C8B-B14F-4D97-AF65-F5344CB8AC3E}">
        <p14:creationId xmlns:p14="http://schemas.microsoft.com/office/powerpoint/2010/main" val="1789670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a:t>
            </a:r>
          </a:p>
          <a:p>
            <a:pPr marL="457200" indent="-457200">
              <a:buFont typeface="+mj-lt"/>
              <a:buAutoNum type="arabicPeriod"/>
            </a:pPr>
            <a:r>
              <a:rPr lang="en-GB" sz="2000" dirty="0"/>
              <a:t>CC BY-SA</a:t>
            </a:r>
          </a:p>
          <a:p>
            <a:pPr marL="457200" indent="-457200">
              <a:buFont typeface="+mj-lt"/>
              <a:buAutoNum type="arabicPeriod"/>
            </a:pPr>
            <a:r>
              <a:rPr lang="en-GB" sz="2000" dirty="0"/>
              <a:t>CC BY-NC-SA </a:t>
            </a:r>
          </a:p>
          <a:p>
            <a:pPr marL="457200" indent="-457200">
              <a:buFont typeface="+mj-lt"/>
              <a:buAutoNum type="arabicPeriod"/>
            </a:pPr>
            <a:r>
              <a:rPr lang="en-GB" sz="2000" dirty="0"/>
              <a:t>CC BY</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29612545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	 </a:t>
            </a:r>
            <a:r>
              <a:rPr lang="en-GB" sz="2000" dirty="0">
                <a:solidFill>
                  <a:srgbClr val="C00000"/>
                </a:solidFill>
              </a:rPr>
              <a:t>Attribution-Non Commercial-No Derivatives</a:t>
            </a:r>
          </a:p>
          <a:p>
            <a:pPr marL="457200" indent="-457200">
              <a:buFont typeface="+mj-lt"/>
              <a:buAutoNum type="arabicPeriod"/>
            </a:pPr>
            <a:r>
              <a:rPr lang="en-GB" sz="2000" dirty="0"/>
              <a:t>CC BY-SA</a:t>
            </a:r>
          </a:p>
          <a:p>
            <a:pPr marL="457200" indent="-457200">
              <a:buFont typeface="+mj-lt"/>
              <a:buAutoNum type="arabicPeriod"/>
            </a:pPr>
            <a:r>
              <a:rPr lang="en-GB" sz="2000" dirty="0"/>
              <a:t>CC BY-NC-SA </a:t>
            </a:r>
          </a:p>
          <a:p>
            <a:pPr marL="457200" indent="-457200">
              <a:buFont typeface="+mj-lt"/>
              <a:buAutoNum type="arabicPeriod"/>
            </a:pPr>
            <a:r>
              <a:rPr lang="en-GB" sz="2000" dirty="0"/>
              <a:t>CC BY</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3833273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	 Attribution-Non Commercial-No Derivatives</a:t>
            </a:r>
          </a:p>
          <a:p>
            <a:pPr marL="457200" indent="-457200">
              <a:buFont typeface="+mj-lt"/>
              <a:buAutoNum type="arabicPeriod"/>
            </a:pPr>
            <a:r>
              <a:rPr lang="en-GB" sz="2000" dirty="0"/>
              <a:t>CC BY-SA	 </a:t>
            </a:r>
            <a:r>
              <a:rPr lang="en-GB" sz="2000" dirty="0">
                <a:solidFill>
                  <a:srgbClr val="C00000"/>
                </a:solidFill>
              </a:rPr>
              <a:t>Attribution-Share Alike</a:t>
            </a:r>
          </a:p>
          <a:p>
            <a:pPr marL="457200" indent="-457200">
              <a:buFont typeface="+mj-lt"/>
              <a:buAutoNum type="arabicPeriod"/>
            </a:pPr>
            <a:r>
              <a:rPr lang="en-GB" sz="2000" dirty="0"/>
              <a:t>CC BY-NC-SA </a:t>
            </a:r>
          </a:p>
          <a:p>
            <a:pPr marL="457200" indent="-457200">
              <a:buFont typeface="+mj-lt"/>
              <a:buAutoNum type="arabicPeriod"/>
            </a:pPr>
            <a:r>
              <a:rPr lang="en-GB" sz="2000" dirty="0"/>
              <a:t>CC BY</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354904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	 Attribution-Non Commercial-No Derivatives</a:t>
            </a:r>
          </a:p>
          <a:p>
            <a:pPr marL="457200" indent="-457200">
              <a:buFont typeface="+mj-lt"/>
              <a:buAutoNum type="arabicPeriod"/>
            </a:pPr>
            <a:r>
              <a:rPr lang="en-GB" sz="2000" dirty="0"/>
              <a:t>CC BY-SA	 Attribution-Share Alike</a:t>
            </a:r>
          </a:p>
          <a:p>
            <a:pPr marL="457200" indent="-457200">
              <a:buFont typeface="+mj-lt"/>
              <a:buAutoNum type="arabicPeriod"/>
            </a:pPr>
            <a:r>
              <a:rPr lang="en-GB" sz="2000" dirty="0"/>
              <a:t>CC BY-NC-SA 	 </a:t>
            </a:r>
            <a:r>
              <a:rPr lang="en-GB" sz="2000" dirty="0">
                <a:solidFill>
                  <a:srgbClr val="C00000"/>
                </a:solidFill>
              </a:rPr>
              <a:t>Attribution-Non Commercial-Share Alike</a:t>
            </a:r>
          </a:p>
          <a:p>
            <a:pPr marL="457200" indent="-457200">
              <a:buFont typeface="+mj-lt"/>
              <a:buAutoNum type="arabicPeriod"/>
            </a:pPr>
            <a:r>
              <a:rPr lang="en-GB" sz="2000" dirty="0"/>
              <a:t>CC BY</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40152817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	 Attribution-Non Commercial-No Derivatives</a:t>
            </a:r>
          </a:p>
          <a:p>
            <a:pPr marL="457200" indent="-457200">
              <a:buFont typeface="+mj-lt"/>
              <a:buAutoNum type="arabicPeriod"/>
            </a:pPr>
            <a:r>
              <a:rPr lang="en-GB" sz="2000" dirty="0"/>
              <a:t>CC BY-SA	 Attribution-Share Alike</a:t>
            </a:r>
          </a:p>
          <a:p>
            <a:pPr marL="457200" indent="-457200">
              <a:buFont typeface="+mj-lt"/>
              <a:buAutoNum type="arabicPeriod"/>
            </a:pPr>
            <a:r>
              <a:rPr lang="en-GB" sz="2000" dirty="0"/>
              <a:t>CC BY-NC-SA 	 Attribution-Non Commercial-Share Alike</a:t>
            </a:r>
          </a:p>
          <a:p>
            <a:pPr marL="457200" indent="-457200">
              <a:buFont typeface="+mj-lt"/>
              <a:buAutoNum type="arabicPeriod"/>
            </a:pPr>
            <a:r>
              <a:rPr lang="en-GB" sz="2000" dirty="0"/>
              <a:t>CC BY	 </a:t>
            </a:r>
            <a:r>
              <a:rPr lang="en-GB" sz="2000" dirty="0">
                <a:solidFill>
                  <a:srgbClr val="C00000"/>
                </a:solidFill>
              </a:rPr>
              <a:t>Attribution</a:t>
            </a:r>
          </a:p>
          <a:p>
            <a:pPr marL="457200" indent="-457200">
              <a:buFont typeface="+mj-lt"/>
              <a:buAutoNum type="arabicPeriod"/>
            </a:pPr>
            <a:r>
              <a:rPr lang="en-GB" sz="2000" dirty="0">
                <a:solidFill>
                  <a:prstClr val="black"/>
                </a:solidFill>
              </a:rPr>
              <a:t>CC BY-ND</a:t>
            </a:r>
            <a:endParaRPr lang="en-GB" sz="2000" dirty="0"/>
          </a:p>
        </p:txBody>
      </p:sp>
    </p:spTree>
    <p:extLst>
      <p:ext uri="{BB962C8B-B14F-4D97-AF65-F5344CB8AC3E}">
        <p14:creationId xmlns:p14="http://schemas.microsoft.com/office/powerpoint/2010/main" val="1007807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3: Open licenses</a:t>
            </a:r>
          </a:p>
          <a:p>
            <a:endParaRPr lang="en-GB" sz="2000" dirty="0">
              <a:solidFill>
                <a:srgbClr val="FF0000"/>
              </a:solidFill>
            </a:endParaRPr>
          </a:p>
          <a:p>
            <a:r>
              <a:rPr lang="en-GB" sz="2000" dirty="0"/>
              <a:t>Write out in full what each of these Creative Commons license symbols means</a:t>
            </a:r>
          </a:p>
          <a:p>
            <a:endParaRPr lang="en-GB" sz="2000" dirty="0"/>
          </a:p>
          <a:p>
            <a:pPr marL="457200" indent="-457200">
              <a:buFont typeface="+mj-lt"/>
              <a:buAutoNum type="arabicPeriod"/>
            </a:pPr>
            <a:r>
              <a:rPr lang="en-GB" sz="2000" dirty="0">
                <a:solidFill>
                  <a:prstClr val="black"/>
                </a:solidFill>
              </a:rPr>
              <a:t>CC BY-NC-ND	 Attribution-Non Commercial-No Derivatives</a:t>
            </a:r>
          </a:p>
          <a:p>
            <a:pPr marL="457200" indent="-457200">
              <a:buFont typeface="+mj-lt"/>
              <a:buAutoNum type="arabicPeriod"/>
            </a:pPr>
            <a:r>
              <a:rPr lang="en-GB" sz="2000" dirty="0"/>
              <a:t>CC BY-SA	 Attribution-Share Alike</a:t>
            </a:r>
          </a:p>
          <a:p>
            <a:pPr marL="457200" indent="-457200">
              <a:buFont typeface="+mj-lt"/>
              <a:buAutoNum type="arabicPeriod"/>
            </a:pPr>
            <a:r>
              <a:rPr lang="en-GB" sz="2000" dirty="0"/>
              <a:t>CC BY-NC-SA 	 Attribution-Non Commercial-Share Alike</a:t>
            </a:r>
          </a:p>
          <a:p>
            <a:pPr marL="457200" indent="-457200">
              <a:buFont typeface="+mj-lt"/>
              <a:buAutoNum type="arabicPeriod"/>
            </a:pPr>
            <a:r>
              <a:rPr lang="en-GB" sz="2000" dirty="0"/>
              <a:t>CC BY	 Attribution</a:t>
            </a:r>
          </a:p>
          <a:p>
            <a:pPr marL="457200" indent="-457200">
              <a:buFont typeface="+mj-lt"/>
              <a:buAutoNum type="arabicPeriod"/>
            </a:pPr>
            <a:r>
              <a:rPr lang="en-GB" sz="2000" dirty="0">
                <a:solidFill>
                  <a:prstClr val="black"/>
                </a:solidFill>
              </a:rPr>
              <a:t>CC BY-ND	 </a:t>
            </a:r>
            <a:r>
              <a:rPr lang="en-GB" sz="2000" dirty="0">
                <a:solidFill>
                  <a:srgbClr val="C00000"/>
                </a:solidFill>
              </a:rPr>
              <a:t>Attribution-No Derivatives</a:t>
            </a:r>
          </a:p>
        </p:txBody>
      </p:sp>
    </p:spTree>
    <p:extLst>
      <p:ext uri="{BB962C8B-B14F-4D97-AF65-F5344CB8AC3E}">
        <p14:creationId xmlns:p14="http://schemas.microsoft.com/office/powerpoint/2010/main" val="1105203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4: Accessibility</a:t>
            </a:r>
          </a:p>
          <a:p>
            <a:endParaRPr lang="en-GB" sz="2000" dirty="0">
              <a:solidFill>
                <a:srgbClr val="FF0000"/>
              </a:solidFill>
            </a:endParaRPr>
          </a:p>
          <a:p>
            <a:pPr marL="457200" indent="-457200">
              <a:buFont typeface="+mj-lt"/>
              <a:buAutoNum type="arabicPeriod"/>
            </a:pPr>
            <a:r>
              <a:rPr lang="en-GB" sz="2000" dirty="0"/>
              <a:t>Name three non-technical barriers that leaners might face when studying online courses</a:t>
            </a:r>
          </a:p>
          <a:p>
            <a:pPr marL="457200" indent="-457200">
              <a:buFont typeface="+mj-lt"/>
              <a:buAutoNum type="arabicPeriod"/>
            </a:pPr>
            <a:r>
              <a:rPr lang="en-GB" sz="2000" dirty="0"/>
              <a:t>Name three technologies or technical solutions that can assist learners when studying online courses</a:t>
            </a:r>
          </a:p>
        </p:txBody>
      </p:sp>
    </p:spTree>
    <p:extLst>
      <p:ext uri="{BB962C8B-B14F-4D97-AF65-F5344CB8AC3E}">
        <p14:creationId xmlns:p14="http://schemas.microsoft.com/office/powerpoint/2010/main" val="3813468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4: Accessibility</a:t>
            </a:r>
          </a:p>
          <a:p>
            <a:endParaRPr lang="en-GB" sz="2000" dirty="0">
              <a:solidFill>
                <a:srgbClr val="FF0000"/>
              </a:solidFill>
            </a:endParaRPr>
          </a:p>
          <a:p>
            <a:pPr marL="457200" indent="-457200">
              <a:buFont typeface="+mj-lt"/>
              <a:buAutoNum type="arabicPeriod"/>
            </a:pPr>
            <a:r>
              <a:rPr lang="en-GB" sz="2000" dirty="0"/>
              <a:t>Name three non-technical barriers that leaners might face when studying online courses </a:t>
            </a:r>
            <a:r>
              <a:rPr lang="en-GB" sz="2000" dirty="0">
                <a:solidFill>
                  <a:srgbClr val="C00000"/>
                </a:solidFill>
              </a:rPr>
              <a:t>Physical disabilities; dyslexia; mental health; culture, language; previous education; socioeconomic status; confidence; ***</a:t>
            </a:r>
            <a:endParaRPr lang="en-GB" sz="2000" dirty="0"/>
          </a:p>
          <a:p>
            <a:pPr marL="457200" indent="-457200">
              <a:buFont typeface="+mj-lt"/>
              <a:buAutoNum type="arabicPeriod"/>
            </a:pPr>
            <a:r>
              <a:rPr lang="en-GB" sz="2000" dirty="0"/>
              <a:t>Name three technologies or technical solutions that can assist learners when studying online courses</a:t>
            </a:r>
          </a:p>
        </p:txBody>
      </p:sp>
    </p:spTree>
    <p:extLst>
      <p:ext uri="{BB962C8B-B14F-4D97-AF65-F5344CB8AC3E}">
        <p14:creationId xmlns:p14="http://schemas.microsoft.com/office/powerpoint/2010/main" val="2233576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4">
            <a:extLst>
              <a:ext uri="{FF2B5EF4-FFF2-40B4-BE49-F238E27FC236}">
                <a16:creationId xmlns:a16="http://schemas.microsoft.com/office/drawing/2014/main" id="{DC2B8397-7A8E-4C9B-94D5-4F41E7ED99CB}"/>
              </a:ext>
            </a:extLst>
          </p:cNvPr>
          <p:cNvSpPr txBox="1">
            <a:spLocks/>
          </p:cNvSpPr>
          <p:nvPr/>
        </p:nvSpPr>
        <p:spPr>
          <a:xfrm>
            <a:off x="755576" y="1556792"/>
            <a:ext cx="7845064" cy="453650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None/>
            </a:pPr>
            <a:r>
              <a:rPr lang="en-GB"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marL="0" indent="0">
              <a:lnSpc>
                <a:spcPct val="100000"/>
              </a:lnSpc>
              <a:spcAft>
                <a:spcPts val="800"/>
              </a:spcAft>
              <a:buNone/>
            </a:pPr>
            <a:r>
              <a:rPr lang="en-GB" sz="2000" dirty="0">
                <a:latin typeface="Calibri" panose="020F0502020204030204" pitchFamily="34" charset="0"/>
                <a:ea typeface="Calibri" panose="020F0502020204030204" pitchFamily="34" charset="0"/>
                <a:cs typeface="Arial Unicode MS" panose="020B0604020202020204" pitchFamily="34" charset="-128"/>
              </a:rPr>
              <a:t>After completing this activity, you will be able to explain what the key educational practice concepts covered by TIDE are</a:t>
            </a:r>
          </a:p>
          <a:p>
            <a:pPr marL="0" indent="0">
              <a:lnSpc>
                <a:spcPct val="114000"/>
              </a:lnSpc>
              <a:spcAft>
                <a:spcPts val="800"/>
              </a:spcAft>
              <a:buNone/>
            </a:pPr>
            <a:r>
              <a:rPr lang="en-GB" dirty="0">
                <a:solidFill>
                  <a:srgbClr val="FF0000"/>
                </a:solidFill>
              </a:rPr>
              <a:t>Description of today’s activity</a:t>
            </a:r>
            <a:endParaRPr lang="en-GB" dirty="0"/>
          </a:p>
          <a:p>
            <a:pPr marL="0" indent="0">
              <a:lnSpc>
                <a:spcPct val="100000"/>
              </a:lnSpc>
              <a:buClr>
                <a:srgbClr val="FF0000"/>
              </a:buClr>
              <a:buNone/>
            </a:pPr>
            <a:r>
              <a:rPr lang="en-GB" sz="1800" dirty="0">
                <a:solidFill>
                  <a:prstClr val="black"/>
                </a:solidFill>
                <a:latin typeface="Calibri" panose="020F0502020204030204" pitchFamily="34" charset="0"/>
                <a:ea typeface="Calibri" panose="020F0502020204030204" pitchFamily="34" charset="0"/>
                <a:cs typeface="Arial Unicode MS" panose="020B0604020202020204" pitchFamily="34" charset="-128"/>
              </a:rPr>
              <a:t>This activity involves you, in your teams, answering several quiz questions where you have to decide what the correct answer is and write this down on a team answer sheet. There will be more than one round of questions and at the end of each round your answer sheets will be shared with another team who will mark your sheet as the correct answers are announced. Marked sheets will be collected after each round and cumulative scores displayed. This will continue until all question rounds have been asked and answered.</a:t>
            </a:r>
          </a:p>
          <a:p>
            <a:pPr>
              <a:lnSpc>
                <a:spcPct val="114000"/>
              </a:lnSpc>
              <a:spcAft>
                <a:spcPts val="800"/>
              </a:spcAft>
            </a:pPr>
            <a:endParaRPr lang="en-GB" sz="24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2635052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600986"/>
          </a:xfrm>
          <a:prstGeom prst="rect">
            <a:avLst/>
          </a:prstGeom>
          <a:noFill/>
        </p:spPr>
        <p:txBody>
          <a:bodyPr wrap="square" rtlCol="0">
            <a:spAutoFit/>
          </a:bodyPr>
          <a:lstStyle/>
          <a:p>
            <a:r>
              <a:rPr lang="en-GB" sz="2800" dirty="0">
                <a:solidFill>
                  <a:srgbClr val="FF0000"/>
                </a:solidFill>
              </a:rPr>
              <a:t>Round 4: Accessibility</a:t>
            </a:r>
          </a:p>
          <a:p>
            <a:endParaRPr lang="en-GB" sz="2000" dirty="0">
              <a:solidFill>
                <a:srgbClr val="FF0000"/>
              </a:solidFill>
            </a:endParaRPr>
          </a:p>
          <a:p>
            <a:pPr marL="457200" indent="-457200">
              <a:buFont typeface="+mj-lt"/>
              <a:buAutoNum type="arabicPeriod"/>
            </a:pPr>
            <a:r>
              <a:rPr lang="en-GB" sz="2000" dirty="0"/>
              <a:t>Name three non-technical barriers that leaners might face when studying online courses </a:t>
            </a:r>
            <a:r>
              <a:rPr lang="en-GB" sz="2000" dirty="0">
                <a:solidFill>
                  <a:srgbClr val="C00000"/>
                </a:solidFill>
              </a:rPr>
              <a:t>Physical disabilities; dyslexia; mental health; culture, language; previous education; socioeconomic status; confidence; ***</a:t>
            </a:r>
            <a:endParaRPr lang="en-GB" sz="2000" dirty="0"/>
          </a:p>
          <a:p>
            <a:pPr marL="457200" indent="-457200">
              <a:buFont typeface="+mj-lt"/>
              <a:buAutoNum type="arabicPeriod"/>
            </a:pPr>
            <a:r>
              <a:rPr lang="en-GB" sz="2000" dirty="0"/>
              <a:t>Name three technologies or technical solutions that can assist learners when studying online courses </a:t>
            </a:r>
            <a:r>
              <a:rPr lang="en-GB" sz="2000" dirty="0">
                <a:solidFill>
                  <a:srgbClr val="C00000"/>
                </a:solidFill>
              </a:rPr>
              <a:t>Alternative formats; screen readers; colours and contrasts;  keyboard accessible; navigation (structural headings); transcripts; ****</a:t>
            </a:r>
          </a:p>
          <a:p>
            <a:pPr marL="457200" indent="-457200">
              <a:buFont typeface="+mj-lt"/>
              <a:buAutoNum type="arabicPeriod"/>
            </a:pPr>
            <a:endParaRPr lang="en-GB" sz="2000" dirty="0"/>
          </a:p>
        </p:txBody>
      </p:sp>
    </p:spTree>
    <p:extLst>
      <p:ext uri="{BB962C8B-B14F-4D97-AF65-F5344CB8AC3E}">
        <p14:creationId xmlns:p14="http://schemas.microsoft.com/office/powerpoint/2010/main" val="1879369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5: Quality assurance</a:t>
            </a:r>
          </a:p>
          <a:p>
            <a:endParaRPr lang="en-GB" sz="2000" dirty="0">
              <a:solidFill>
                <a:srgbClr val="FF0000"/>
              </a:solidFill>
            </a:endParaRPr>
          </a:p>
          <a:p>
            <a:pPr marL="457200" indent="-457200">
              <a:buFont typeface="+mj-lt"/>
              <a:buAutoNum type="arabicPeriod"/>
            </a:pPr>
            <a:r>
              <a:rPr lang="en-GB" sz="2000" dirty="0"/>
              <a:t>Can you name the four missing words in the following sentence: The Analytical Quality Glossary defines quality assurance as the ‘collections of ********, **********, *******, and ********* internal or external to the organisation designed to achieve, maintain and enhance quality’.</a:t>
            </a:r>
          </a:p>
          <a:p>
            <a:pPr marL="457200" indent="-457200">
              <a:buFont typeface="+mj-lt"/>
              <a:buAutoNum type="arabicPeriod"/>
            </a:pPr>
            <a:r>
              <a:rPr lang="en-GB" sz="2000" dirty="0"/>
              <a:t>Can you name the four levels that quality assurance can apply to in a University?</a:t>
            </a:r>
          </a:p>
        </p:txBody>
      </p:sp>
    </p:spTree>
    <p:extLst>
      <p:ext uri="{BB962C8B-B14F-4D97-AF65-F5344CB8AC3E}">
        <p14:creationId xmlns:p14="http://schemas.microsoft.com/office/powerpoint/2010/main" val="37742625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5: Quality assurance</a:t>
            </a:r>
          </a:p>
          <a:p>
            <a:endParaRPr lang="en-GB" sz="2000" dirty="0">
              <a:solidFill>
                <a:srgbClr val="FF0000"/>
              </a:solidFill>
            </a:endParaRPr>
          </a:p>
          <a:p>
            <a:pPr marL="457200" indent="-457200">
              <a:buFont typeface="+mj-lt"/>
              <a:buAutoNum type="arabicPeriod"/>
            </a:pPr>
            <a:r>
              <a:rPr lang="en-GB" sz="2000" dirty="0"/>
              <a:t>Can you name the four missing words in the following sentence: The Analytical Quality Glossary defines quality assurance as the ‘collections of </a:t>
            </a:r>
            <a:r>
              <a:rPr lang="en-GB" sz="2000" dirty="0">
                <a:solidFill>
                  <a:srgbClr val="C00000"/>
                </a:solidFill>
              </a:rPr>
              <a:t>policies, procedures, systems, </a:t>
            </a:r>
            <a:r>
              <a:rPr lang="en-GB" sz="2000" dirty="0"/>
              <a:t>and </a:t>
            </a:r>
            <a:r>
              <a:rPr lang="en-GB" sz="2000" dirty="0">
                <a:solidFill>
                  <a:srgbClr val="C00000"/>
                </a:solidFill>
              </a:rPr>
              <a:t>practices</a:t>
            </a:r>
            <a:r>
              <a:rPr lang="en-GB" sz="2000" dirty="0"/>
              <a:t> internal or external to the organisation designed to achieve, maintain and enhance quality’.</a:t>
            </a:r>
          </a:p>
          <a:p>
            <a:pPr marL="457200" indent="-457200">
              <a:buFont typeface="+mj-lt"/>
              <a:buAutoNum type="arabicPeriod"/>
            </a:pPr>
            <a:r>
              <a:rPr lang="en-GB" sz="2000" dirty="0"/>
              <a:t>Can you name the four levels that quality assurance can apply to in a University?</a:t>
            </a:r>
          </a:p>
        </p:txBody>
      </p:sp>
    </p:spTree>
    <p:extLst>
      <p:ext uri="{BB962C8B-B14F-4D97-AF65-F5344CB8AC3E}">
        <p14:creationId xmlns:p14="http://schemas.microsoft.com/office/powerpoint/2010/main" val="38463434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5: Quality assurance</a:t>
            </a:r>
          </a:p>
          <a:p>
            <a:endParaRPr lang="en-GB" sz="2000" dirty="0">
              <a:solidFill>
                <a:srgbClr val="FF0000"/>
              </a:solidFill>
            </a:endParaRPr>
          </a:p>
          <a:p>
            <a:pPr marL="457200" indent="-457200">
              <a:buFont typeface="+mj-lt"/>
              <a:buAutoNum type="arabicPeriod"/>
            </a:pPr>
            <a:r>
              <a:rPr lang="en-GB" sz="2000" dirty="0"/>
              <a:t>Can you name the four missing words in the following sentence: The Analytical Quality Glossary defines quality assurance as the ‘collections of </a:t>
            </a:r>
            <a:r>
              <a:rPr lang="en-GB" sz="2000" dirty="0">
                <a:solidFill>
                  <a:srgbClr val="C00000"/>
                </a:solidFill>
              </a:rPr>
              <a:t>policies, procedures, systems, and practices</a:t>
            </a:r>
            <a:r>
              <a:rPr lang="en-GB" sz="2000" dirty="0"/>
              <a:t> internal or external to the organisation designed to achieve, maintain and enhance quality’.</a:t>
            </a:r>
          </a:p>
          <a:p>
            <a:pPr marL="457200" indent="-457200">
              <a:buFont typeface="+mj-lt"/>
              <a:buAutoNum type="arabicPeriod"/>
            </a:pPr>
            <a:r>
              <a:rPr lang="en-GB" sz="2000" dirty="0"/>
              <a:t>Can you name the four levels that quality assurance can apply to in a University? </a:t>
            </a:r>
            <a:r>
              <a:rPr lang="en-GB" sz="2000" dirty="0">
                <a:solidFill>
                  <a:srgbClr val="C00000"/>
                </a:solidFill>
              </a:rPr>
              <a:t>Module (or course); Programme; Faculty (or Department); University</a:t>
            </a:r>
          </a:p>
        </p:txBody>
      </p:sp>
    </p:spTree>
    <p:extLst>
      <p:ext uri="{BB962C8B-B14F-4D97-AF65-F5344CB8AC3E}">
        <p14:creationId xmlns:p14="http://schemas.microsoft.com/office/powerpoint/2010/main" val="22524732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293209"/>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a:t>
            </a:r>
          </a:p>
          <a:p>
            <a:pPr marL="457200" indent="-457200">
              <a:buFont typeface="+mj-lt"/>
              <a:buAutoNum type="arabicPeriod"/>
            </a:pPr>
            <a:r>
              <a:rPr lang="en-GB" sz="2000" dirty="0"/>
              <a:t>How many Sustainable Development Goals are there?</a:t>
            </a:r>
          </a:p>
          <a:p>
            <a:pPr marL="457200" indent="-457200">
              <a:buFont typeface="+mj-lt"/>
              <a:buAutoNum type="arabicPeriod"/>
            </a:pPr>
            <a:r>
              <a:rPr lang="en-GB" sz="2000" dirty="0"/>
              <a:t>What number is the SDG on Quality education?</a:t>
            </a:r>
          </a:p>
          <a:p>
            <a:pPr marL="457200" indent="-457200">
              <a:buFont typeface="+mj-lt"/>
              <a:buAutoNum type="arabicPeriod"/>
            </a:pPr>
            <a:r>
              <a:rPr lang="en-GB" sz="2000" dirty="0"/>
              <a:t>By what year do the targets is the SDGs have to be achieved?</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32584933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908762"/>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 </a:t>
            </a:r>
            <a:r>
              <a:rPr lang="en-GB" sz="2000" dirty="0">
                <a:solidFill>
                  <a:srgbClr val="C00000"/>
                </a:solidFill>
              </a:rPr>
              <a:t>Water and pollution; Biodiversity and conservation; Waste management and environmental health; Climate change</a:t>
            </a:r>
            <a:endParaRPr lang="en-GB" sz="2000" dirty="0"/>
          </a:p>
          <a:p>
            <a:pPr marL="457200" indent="-457200">
              <a:buFont typeface="+mj-lt"/>
              <a:buAutoNum type="arabicPeriod"/>
            </a:pPr>
            <a:r>
              <a:rPr lang="en-GB" sz="2000" dirty="0"/>
              <a:t>How many Sustainable Development Goals are there?</a:t>
            </a:r>
          </a:p>
          <a:p>
            <a:pPr marL="457200" indent="-457200">
              <a:buFont typeface="+mj-lt"/>
              <a:buAutoNum type="arabicPeriod"/>
            </a:pPr>
            <a:r>
              <a:rPr lang="en-GB" sz="2000" dirty="0"/>
              <a:t>What number is the SDG on Quality education?</a:t>
            </a:r>
          </a:p>
          <a:p>
            <a:pPr marL="457200" indent="-457200">
              <a:buFont typeface="+mj-lt"/>
              <a:buAutoNum type="arabicPeriod"/>
            </a:pPr>
            <a:r>
              <a:rPr lang="en-GB" sz="2000" dirty="0"/>
              <a:t>By what year do the targets is the SDGs have to be achieved?</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418634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908762"/>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 </a:t>
            </a:r>
            <a:r>
              <a:rPr lang="en-GB" sz="2000" dirty="0">
                <a:solidFill>
                  <a:srgbClr val="C00000"/>
                </a:solidFill>
              </a:rPr>
              <a:t>Water and pollution; Biodiversity and conservation; Waste management and environmental health; Climate change</a:t>
            </a:r>
            <a:endParaRPr lang="en-GB" sz="2000" dirty="0"/>
          </a:p>
          <a:p>
            <a:pPr marL="457200" indent="-457200">
              <a:buFont typeface="+mj-lt"/>
              <a:buAutoNum type="arabicPeriod"/>
            </a:pPr>
            <a:r>
              <a:rPr lang="en-GB" sz="2000" dirty="0"/>
              <a:t>How many Sustainable Development Goals are there? </a:t>
            </a:r>
            <a:r>
              <a:rPr lang="en-GB" sz="2000" dirty="0">
                <a:solidFill>
                  <a:srgbClr val="C00000"/>
                </a:solidFill>
              </a:rPr>
              <a:t>17</a:t>
            </a:r>
          </a:p>
          <a:p>
            <a:pPr marL="457200" indent="-457200">
              <a:buFont typeface="+mj-lt"/>
              <a:buAutoNum type="arabicPeriod"/>
            </a:pPr>
            <a:r>
              <a:rPr lang="en-GB" sz="2000" dirty="0"/>
              <a:t>What number is the SDG on Quality education?</a:t>
            </a:r>
          </a:p>
          <a:p>
            <a:pPr marL="457200" indent="-457200">
              <a:buFont typeface="+mj-lt"/>
              <a:buAutoNum type="arabicPeriod"/>
            </a:pPr>
            <a:r>
              <a:rPr lang="en-GB" sz="2000" dirty="0"/>
              <a:t>By what year do the targets is the SDGs have to be achieved?</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37049567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908762"/>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 Water and pollution; Biodiversity and conservation; Waste management and environmental health; Climate change</a:t>
            </a:r>
          </a:p>
          <a:p>
            <a:pPr marL="457200" indent="-457200">
              <a:buFont typeface="+mj-lt"/>
              <a:buAutoNum type="arabicPeriod"/>
            </a:pPr>
            <a:r>
              <a:rPr lang="en-GB" sz="2000" dirty="0"/>
              <a:t>How many Sustainable Development Goals are there? 17</a:t>
            </a:r>
          </a:p>
          <a:p>
            <a:pPr marL="457200" indent="-457200">
              <a:buFont typeface="+mj-lt"/>
              <a:buAutoNum type="arabicPeriod"/>
            </a:pPr>
            <a:r>
              <a:rPr lang="en-GB" sz="2000" dirty="0"/>
              <a:t>What number is the SDG on Quality education? </a:t>
            </a:r>
            <a:r>
              <a:rPr lang="en-GB" sz="2000" dirty="0">
                <a:solidFill>
                  <a:srgbClr val="C00000"/>
                </a:solidFill>
              </a:rPr>
              <a:t>4</a:t>
            </a:r>
          </a:p>
          <a:p>
            <a:pPr marL="457200" indent="-457200">
              <a:buFont typeface="+mj-lt"/>
              <a:buAutoNum type="arabicPeriod"/>
            </a:pPr>
            <a:r>
              <a:rPr lang="en-GB" sz="2000" dirty="0"/>
              <a:t>By what year do the targets is the SDGs have to be achieved?</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16120575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216539"/>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 Water and pollution; Biodiversity and conservation; Waste management and environmental health; Climate change</a:t>
            </a:r>
          </a:p>
          <a:p>
            <a:pPr marL="457200" indent="-457200">
              <a:buFont typeface="+mj-lt"/>
              <a:buAutoNum type="arabicPeriod"/>
            </a:pPr>
            <a:r>
              <a:rPr lang="en-GB" sz="2000" dirty="0"/>
              <a:t>How many Sustainable Development Goals are there? 17</a:t>
            </a:r>
          </a:p>
          <a:p>
            <a:pPr marL="457200" indent="-457200">
              <a:buFont typeface="+mj-lt"/>
              <a:buAutoNum type="arabicPeriod"/>
            </a:pPr>
            <a:r>
              <a:rPr lang="en-GB" sz="2000" dirty="0"/>
              <a:t>What number is the SDG on Quality education? 4</a:t>
            </a:r>
          </a:p>
          <a:p>
            <a:pPr marL="457200" indent="-457200">
              <a:buFont typeface="+mj-lt"/>
              <a:buAutoNum type="arabicPeriod"/>
            </a:pPr>
            <a:r>
              <a:rPr lang="en-GB" sz="2000" dirty="0"/>
              <a:t>By what year do the targets is the SDGs have to be achieved? </a:t>
            </a:r>
            <a:r>
              <a:rPr lang="en-GB" sz="2000" dirty="0">
                <a:solidFill>
                  <a:srgbClr val="C00000"/>
                </a:solidFill>
              </a:rPr>
              <a:t>2030</a:t>
            </a:r>
          </a:p>
          <a:p>
            <a:pPr marL="457200" indent="-457200">
              <a:buFont typeface="+mj-lt"/>
              <a:buAutoNum type="arabicPeriod"/>
            </a:pPr>
            <a:r>
              <a:rPr lang="en-GB" sz="2000" dirty="0"/>
              <a:t>Can you add the missing words to this description of the SDG on Quality education: ‘Ensure inclusion and quality education for all and promote ******** ********’</a:t>
            </a:r>
          </a:p>
        </p:txBody>
      </p:sp>
    </p:spTree>
    <p:extLst>
      <p:ext uri="{BB962C8B-B14F-4D97-AF65-F5344CB8AC3E}">
        <p14:creationId xmlns:p14="http://schemas.microsoft.com/office/powerpoint/2010/main" val="2326721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216539"/>
          </a:xfrm>
          <a:prstGeom prst="rect">
            <a:avLst/>
          </a:prstGeom>
          <a:noFill/>
        </p:spPr>
        <p:txBody>
          <a:bodyPr wrap="square" rtlCol="0">
            <a:spAutoFit/>
          </a:bodyPr>
          <a:lstStyle/>
          <a:p>
            <a:r>
              <a:rPr lang="en-GB" sz="2800" dirty="0">
                <a:solidFill>
                  <a:srgbClr val="FF0000"/>
                </a:solidFill>
              </a:rPr>
              <a:t>Round 6: Sustainability</a:t>
            </a:r>
          </a:p>
          <a:p>
            <a:endParaRPr lang="en-GB" sz="2000" dirty="0">
              <a:solidFill>
                <a:srgbClr val="FF0000"/>
              </a:solidFill>
            </a:endParaRPr>
          </a:p>
          <a:p>
            <a:pPr marL="457200" indent="-457200">
              <a:buFont typeface="+mj-lt"/>
              <a:buAutoNum type="arabicPeriod"/>
            </a:pPr>
            <a:r>
              <a:rPr lang="en-GB" sz="2000" dirty="0"/>
              <a:t>Can you name the four environmental themes that TIDE has used for each of the residential schools? Water and pollution; Biodiversity and conservation; Waste management and environmental health; Climate change</a:t>
            </a:r>
          </a:p>
          <a:p>
            <a:pPr marL="457200" indent="-457200">
              <a:buFont typeface="+mj-lt"/>
              <a:buAutoNum type="arabicPeriod"/>
            </a:pPr>
            <a:r>
              <a:rPr lang="en-GB" sz="2000" dirty="0"/>
              <a:t>How many Sustainable Development Goals are there? 17</a:t>
            </a:r>
          </a:p>
          <a:p>
            <a:pPr marL="457200" indent="-457200">
              <a:buFont typeface="+mj-lt"/>
              <a:buAutoNum type="arabicPeriod"/>
            </a:pPr>
            <a:r>
              <a:rPr lang="en-GB" sz="2000" dirty="0"/>
              <a:t>What number is the SDG on Quality education? 4</a:t>
            </a:r>
          </a:p>
          <a:p>
            <a:pPr marL="457200" indent="-457200">
              <a:buFont typeface="+mj-lt"/>
              <a:buAutoNum type="arabicPeriod"/>
            </a:pPr>
            <a:r>
              <a:rPr lang="en-GB" sz="2000" dirty="0"/>
              <a:t>By what year do the targets is the SDGs have to be achieved? 2030</a:t>
            </a:r>
          </a:p>
          <a:p>
            <a:pPr marL="457200" indent="-457200">
              <a:buFont typeface="+mj-lt"/>
              <a:buAutoNum type="arabicPeriod"/>
            </a:pPr>
            <a:r>
              <a:rPr lang="en-GB" sz="2000" dirty="0"/>
              <a:t>Can you add the missing words to this description of the SDG on Quality education: ‘Ensure inclusion and quality education for all and promote </a:t>
            </a:r>
            <a:r>
              <a:rPr lang="en-GB" sz="2000" dirty="0">
                <a:solidFill>
                  <a:srgbClr val="C00000"/>
                </a:solidFill>
              </a:rPr>
              <a:t>lifelong learning</a:t>
            </a:r>
          </a:p>
        </p:txBody>
      </p:sp>
    </p:spTree>
    <p:extLst>
      <p:ext uri="{BB962C8B-B14F-4D97-AF65-F5344CB8AC3E}">
        <p14:creationId xmlns:p14="http://schemas.microsoft.com/office/powerpoint/2010/main" val="1504965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a:t>
            </a:r>
          </a:p>
          <a:p>
            <a:pPr marL="457200" indent="-457200">
              <a:buFont typeface="+mj-lt"/>
              <a:buAutoNum type="arabicPeriod"/>
            </a:pPr>
            <a:r>
              <a:rPr lang="en-GB" sz="2000" dirty="0"/>
              <a:t>SDGs</a:t>
            </a:r>
          </a:p>
          <a:p>
            <a:pPr marL="457200" indent="-457200">
              <a:buFont typeface="+mj-lt"/>
              <a:buAutoNum type="arabicPeriod"/>
            </a:pPr>
            <a:r>
              <a:rPr lang="en-GB" sz="2000" dirty="0"/>
              <a:t>MOOC</a:t>
            </a:r>
          </a:p>
          <a:p>
            <a:pPr marL="457200" indent="-457200">
              <a:buFont typeface="+mj-lt"/>
              <a:buAutoNum type="arabicPeriod"/>
            </a:pPr>
            <a:r>
              <a:rPr lang="en-GB" sz="2000" dirty="0"/>
              <a:t>TIDE</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2753699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677656"/>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a:t>
            </a:r>
          </a:p>
          <a:p>
            <a:pPr marL="457200" indent="-457200">
              <a:buFont typeface="+mj-lt"/>
              <a:buAutoNum type="arabicPeriod"/>
            </a:pPr>
            <a:r>
              <a:rPr lang="en-GB" sz="2000" dirty="0"/>
              <a:t>What are the six questions to consider when preparing education resources from PTT?</a:t>
            </a:r>
          </a:p>
          <a:p>
            <a:pPr marL="457200" indent="-457200">
              <a:buFont typeface="+mj-lt"/>
              <a:buAutoNum type="arabicPeriod"/>
            </a:pPr>
            <a:r>
              <a:rPr lang="en-GB" sz="2000" dirty="0"/>
              <a:t>What are the three forms of assessment you can use with students?</a:t>
            </a:r>
          </a:p>
        </p:txBody>
      </p:sp>
    </p:spTree>
    <p:extLst>
      <p:ext uri="{BB962C8B-B14F-4D97-AF65-F5344CB8AC3E}">
        <p14:creationId xmlns:p14="http://schemas.microsoft.com/office/powerpoint/2010/main" val="6568892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 </a:t>
            </a:r>
            <a:r>
              <a:rPr lang="en-GB" sz="2000" dirty="0">
                <a:solidFill>
                  <a:srgbClr val="FF0000"/>
                </a:solidFill>
              </a:rPr>
              <a:t>Knowledge and understanding; Thinking skills; Practical skills </a:t>
            </a:r>
          </a:p>
          <a:p>
            <a:pPr marL="457200" indent="-457200">
              <a:buFont typeface="+mj-lt"/>
              <a:buAutoNum type="arabicPeriod"/>
            </a:pPr>
            <a:r>
              <a:rPr lang="en-GB" sz="2000" dirty="0"/>
              <a:t>What are the six questions to consider when preparing education resources from PTT?</a:t>
            </a:r>
          </a:p>
          <a:p>
            <a:pPr marL="457200" indent="-457200">
              <a:buFont typeface="+mj-lt"/>
              <a:buAutoNum type="arabicPeriod"/>
            </a:pPr>
            <a:r>
              <a:rPr lang="en-GB" sz="2000" dirty="0"/>
              <a:t>What are the three forms of assessment you can use with students?</a:t>
            </a:r>
          </a:p>
        </p:txBody>
      </p:sp>
    </p:spTree>
    <p:extLst>
      <p:ext uri="{BB962C8B-B14F-4D97-AF65-F5344CB8AC3E}">
        <p14:creationId xmlns:p14="http://schemas.microsoft.com/office/powerpoint/2010/main" val="18984971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3908762"/>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 </a:t>
            </a:r>
            <a:r>
              <a:rPr lang="en-GB" sz="2000" dirty="0">
                <a:solidFill>
                  <a:srgbClr val="FF0000"/>
                </a:solidFill>
              </a:rPr>
              <a:t>Knowledge and understanding; Thinking skills; Practical skills </a:t>
            </a:r>
          </a:p>
          <a:p>
            <a:pPr marL="457200" indent="-457200">
              <a:buFont typeface="+mj-lt"/>
              <a:buAutoNum type="arabicPeriod"/>
            </a:pPr>
            <a:r>
              <a:rPr lang="en-GB" sz="2000" dirty="0"/>
              <a:t>What are the six questions to consider when preparing education resources from PTT? </a:t>
            </a:r>
            <a:r>
              <a:rPr lang="en-GB" altLang="en-US" sz="2000" dirty="0">
                <a:solidFill>
                  <a:srgbClr val="FF0000"/>
                </a:solidFill>
              </a:rPr>
              <a:t>Who are your students;</a:t>
            </a:r>
            <a:r>
              <a:rPr lang="en-GB" altLang="en-US" sz="2000" dirty="0"/>
              <a:t> </a:t>
            </a:r>
            <a:r>
              <a:rPr lang="en-GB" altLang="en-US" sz="2000" dirty="0">
                <a:solidFill>
                  <a:srgbClr val="FF0000"/>
                </a:solidFill>
              </a:rPr>
              <a:t>How will learning be delivered to students; Who are you working with; What is going to be taught; How will students’ learning be assessed; What style of writing will be most effective?  </a:t>
            </a:r>
            <a:endParaRPr lang="en-GB" sz="2000" dirty="0">
              <a:solidFill>
                <a:srgbClr val="FF0000"/>
              </a:solidFill>
            </a:endParaRPr>
          </a:p>
          <a:p>
            <a:pPr marL="457200" indent="-457200">
              <a:buFont typeface="+mj-lt"/>
              <a:buAutoNum type="arabicPeriod"/>
            </a:pPr>
            <a:r>
              <a:rPr lang="en-GB" sz="2000" dirty="0"/>
              <a:t>What are the three forms of assessment you can use with students?</a:t>
            </a:r>
          </a:p>
        </p:txBody>
      </p:sp>
    </p:spTree>
    <p:extLst>
      <p:ext uri="{BB962C8B-B14F-4D97-AF65-F5344CB8AC3E}">
        <p14:creationId xmlns:p14="http://schemas.microsoft.com/office/powerpoint/2010/main" val="12396496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216539"/>
          </a:xfrm>
          <a:prstGeom prst="rect">
            <a:avLst/>
          </a:prstGeom>
          <a:noFill/>
        </p:spPr>
        <p:txBody>
          <a:bodyPr wrap="square" rtlCol="0">
            <a:spAutoFit/>
          </a:bodyPr>
          <a:lstStyle/>
          <a:p>
            <a:r>
              <a:rPr lang="en-GB" sz="2800" dirty="0">
                <a:solidFill>
                  <a:srgbClr val="FF0000"/>
                </a:solidFill>
              </a:rPr>
              <a:t>Round 7: Learning design</a:t>
            </a:r>
          </a:p>
          <a:p>
            <a:endParaRPr lang="en-GB" sz="2000" dirty="0">
              <a:solidFill>
                <a:srgbClr val="FF0000"/>
              </a:solidFill>
            </a:endParaRPr>
          </a:p>
          <a:p>
            <a:pPr marL="457200" indent="-457200">
              <a:buFont typeface="+mj-lt"/>
              <a:buAutoNum type="arabicPeriod"/>
            </a:pPr>
            <a:r>
              <a:rPr lang="en-GB" sz="2000" dirty="0"/>
              <a:t>What are the three categories of learning outcomes that you covered in the putting the teacher in the text (PTT) activity? </a:t>
            </a:r>
            <a:r>
              <a:rPr lang="en-GB" sz="2000" dirty="0">
                <a:solidFill>
                  <a:srgbClr val="FF0000"/>
                </a:solidFill>
              </a:rPr>
              <a:t>Knowledge and understanding; Thinking skills; Practical skills </a:t>
            </a:r>
          </a:p>
          <a:p>
            <a:pPr marL="457200" indent="-457200">
              <a:buFont typeface="+mj-lt"/>
              <a:buAutoNum type="arabicPeriod"/>
            </a:pPr>
            <a:r>
              <a:rPr lang="en-GB" sz="2000" dirty="0"/>
              <a:t>What are the six questions to consider when preparing education resources from PTT? </a:t>
            </a:r>
            <a:r>
              <a:rPr lang="en-GB" altLang="en-US" sz="2000" dirty="0">
                <a:solidFill>
                  <a:srgbClr val="FF0000"/>
                </a:solidFill>
              </a:rPr>
              <a:t>Who are your students;</a:t>
            </a:r>
            <a:r>
              <a:rPr lang="en-GB" altLang="en-US" sz="2000" dirty="0"/>
              <a:t> </a:t>
            </a:r>
            <a:r>
              <a:rPr lang="en-GB" altLang="en-US" sz="2000" dirty="0">
                <a:solidFill>
                  <a:srgbClr val="FF0000"/>
                </a:solidFill>
              </a:rPr>
              <a:t>How will learning be delivered to students; Who are you working with; What is going to be taught; How will students’ learning be assessed; What style of writing will be most effective?  </a:t>
            </a:r>
            <a:endParaRPr lang="en-GB" sz="2000" dirty="0">
              <a:solidFill>
                <a:srgbClr val="FF0000"/>
              </a:solidFill>
            </a:endParaRPr>
          </a:p>
          <a:p>
            <a:pPr marL="457200" indent="-457200">
              <a:buFont typeface="+mj-lt"/>
              <a:buAutoNum type="arabicPeriod"/>
            </a:pPr>
            <a:r>
              <a:rPr lang="en-GB" sz="2000" dirty="0"/>
              <a:t>What are the three forms of assessment you can use with students? </a:t>
            </a:r>
            <a:r>
              <a:rPr lang="en-GB" sz="2000" dirty="0">
                <a:solidFill>
                  <a:srgbClr val="FF0000"/>
                </a:solidFill>
              </a:rPr>
              <a:t>Summative ( assessment of learning); Diagnostic; Formative (assessment for learning)</a:t>
            </a:r>
          </a:p>
        </p:txBody>
      </p:sp>
    </p:spTree>
    <p:extLst>
      <p:ext uri="{BB962C8B-B14F-4D97-AF65-F5344CB8AC3E}">
        <p14:creationId xmlns:p14="http://schemas.microsoft.com/office/powerpoint/2010/main" val="9456742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524315"/>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r>
              <a:rPr lang="en-GB" sz="2000" dirty="0"/>
              <a:t>What does the acronym </a:t>
            </a:r>
            <a:r>
              <a:rPr lang="en-GB" sz="2000" dirty="0" err="1"/>
              <a:t>SoTL</a:t>
            </a:r>
            <a:r>
              <a:rPr lang="en-GB" sz="2000" dirty="0"/>
              <a:t> stand for?</a:t>
            </a:r>
          </a:p>
        </p:txBody>
      </p:sp>
      <p:sp>
        <p:nvSpPr>
          <p:cNvPr id="3" name="Flowchart: Connector 2">
            <a:extLst>
              <a:ext uri="{FF2B5EF4-FFF2-40B4-BE49-F238E27FC236}">
                <a16:creationId xmlns:a16="http://schemas.microsoft.com/office/drawing/2014/main" id="{FC4AE63A-140D-4C56-9DC9-F4364401516C}"/>
              </a:ext>
            </a:extLst>
          </p:cNvPr>
          <p:cNvSpPr/>
          <p:nvPr/>
        </p:nvSpPr>
        <p:spPr>
          <a:xfrm>
            <a:off x="1403648" y="3645024"/>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23848" y="3613756"/>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68750" y="3645024"/>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25060" y="453988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3987250" y="4519091"/>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524405" y="3275512"/>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32200" y="3920760"/>
            <a:ext cx="1088665" cy="276999"/>
          </a:xfrm>
          <a:prstGeom prst="rect">
            <a:avLst/>
          </a:prstGeom>
          <a:noFill/>
        </p:spPr>
        <p:txBody>
          <a:bodyPr wrap="square" rtlCol="0">
            <a:spAutoFit/>
          </a:bodyPr>
          <a:lstStyle/>
          <a:p>
            <a:r>
              <a:rPr lang="en-GB" sz="1200" dirty="0"/>
              <a:t>**********</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47402" y="4091825"/>
            <a:ext cx="824716" cy="276999"/>
          </a:xfrm>
          <a:prstGeom prst="rect">
            <a:avLst/>
          </a:prstGeom>
          <a:noFill/>
        </p:spPr>
        <p:txBody>
          <a:bodyPr wrap="square" rtlCol="0">
            <a:spAutoFit/>
          </a:bodyPr>
          <a:lstStyle/>
          <a:p>
            <a:r>
              <a:rPr lang="en-GB" sz="1200" dirty="0"/>
              <a:t>********</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72000" y="4051412"/>
            <a:ext cx="1288263" cy="461665"/>
          </a:xfrm>
          <a:prstGeom prst="rect">
            <a:avLst/>
          </a:prstGeom>
          <a:noFill/>
        </p:spPr>
        <p:txBody>
          <a:bodyPr wrap="square" rtlCol="0">
            <a:spAutoFit/>
          </a:bodyPr>
          <a:lstStyle/>
          <a:p>
            <a:r>
              <a:rPr lang="en-GB" sz="1200" dirty="0"/>
              <a:t>************ ********</a:t>
            </a:r>
          </a:p>
        </p:txBody>
      </p:sp>
    </p:spTree>
    <p:extLst>
      <p:ext uri="{BB962C8B-B14F-4D97-AF65-F5344CB8AC3E}">
        <p14:creationId xmlns:p14="http://schemas.microsoft.com/office/powerpoint/2010/main" val="11809058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832092"/>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 </a:t>
            </a:r>
            <a:r>
              <a:rPr lang="en-GB" sz="2000" dirty="0">
                <a:solidFill>
                  <a:srgbClr val="FF0000"/>
                </a:solidFill>
              </a:rPr>
              <a:t>Areas of activity; Core knowledge; Professional values</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r>
              <a:rPr lang="en-GB" sz="2000" dirty="0"/>
              <a:t>What does the acronym </a:t>
            </a:r>
            <a:r>
              <a:rPr lang="en-GB" sz="2000" dirty="0" err="1"/>
              <a:t>SoTL</a:t>
            </a:r>
            <a:r>
              <a:rPr lang="en-GB" sz="2000" dirty="0"/>
              <a:t> stand for?</a:t>
            </a:r>
          </a:p>
        </p:txBody>
      </p:sp>
      <p:sp>
        <p:nvSpPr>
          <p:cNvPr id="3" name="Flowchart: Connector 2">
            <a:extLst>
              <a:ext uri="{FF2B5EF4-FFF2-40B4-BE49-F238E27FC236}">
                <a16:creationId xmlns:a16="http://schemas.microsoft.com/office/drawing/2014/main" id="{FC4AE63A-140D-4C56-9DC9-F4364401516C}"/>
              </a:ext>
            </a:extLst>
          </p:cNvPr>
          <p:cNvSpPr/>
          <p:nvPr/>
        </p:nvSpPr>
        <p:spPr>
          <a:xfrm>
            <a:off x="1393573" y="3899408"/>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14485" y="3929204"/>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57633" y="3953611"/>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49432" y="475214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4010629" y="471711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470739" y="3525674"/>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21104" y="4156559"/>
            <a:ext cx="1088665" cy="276999"/>
          </a:xfrm>
          <a:prstGeom prst="rect">
            <a:avLst/>
          </a:prstGeom>
          <a:noFill/>
        </p:spPr>
        <p:txBody>
          <a:bodyPr wrap="square" rtlCol="0">
            <a:spAutoFit/>
          </a:bodyPr>
          <a:lstStyle/>
          <a:p>
            <a:r>
              <a:rPr lang="en-GB" sz="1200" dirty="0"/>
              <a:t>**********</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79321" y="4236271"/>
            <a:ext cx="824716" cy="276999"/>
          </a:xfrm>
          <a:prstGeom prst="rect">
            <a:avLst/>
          </a:prstGeom>
          <a:noFill/>
        </p:spPr>
        <p:txBody>
          <a:bodyPr wrap="square" rtlCol="0">
            <a:spAutoFit/>
          </a:bodyPr>
          <a:lstStyle/>
          <a:p>
            <a:r>
              <a:rPr lang="en-GB" sz="1200" dirty="0"/>
              <a:t>********</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31250" y="4197030"/>
            <a:ext cx="1288263" cy="461665"/>
          </a:xfrm>
          <a:prstGeom prst="rect">
            <a:avLst/>
          </a:prstGeom>
          <a:noFill/>
        </p:spPr>
        <p:txBody>
          <a:bodyPr wrap="square" rtlCol="0">
            <a:spAutoFit/>
          </a:bodyPr>
          <a:lstStyle/>
          <a:p>
            <a:r>
              <a:rPr lang="en-GB" sz="1200" dirty="0"/>
              <a:t>************ ********</a:t>
            </a:r>
          </a:p>
        </p:txBody>
      </p:sp>
    </p:spTree>
    <p:extLst>
      <p:ext uri="{BB962C8B-B14F-4D97-AF65-F5344CB8AC3E}">
        <p14:creationId xmlns:p14="http://schemas.microsoft.com/office/powerpoint/2010/main" val="214109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4832092"/>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 Areas of activity; Core knowledge; Professional values</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r>
              <a:rPr lang="en-GB" sz="2000" dirty="0"/>
              <a:t>What does the acronym </a:t>
            </a:r>
            <a:r>
              <a:rPr lang="en-GB" sz="2000" dirty="0" err="1"/>
              <a:t>SoTL</a:t>
            </a:r>
            <a:r>
              <a:rPr lang="en-GB" sz="2000" dirty="0"/>
              <a:t> stand for?</a:t>
            </a:r>
          </a:p>
        </p:txBody>
      </p:sp>
      <p:sp>
        <p:nvSpPr>
          <p:cNvPr id="3" name="Flowchart: Connector 2">
            <a:extLst>
              <a:ext uri="{FF2B5EF4-FFF2-40B4-BE49-F238E27FC236}">
                <a16:creationId xmlns:a16="http://schemas.microsoft.com/office/drawing/2014/main" id="{FC4AE63A-140D-4C56-9DC9-F4364401516C}"/>
              </a:ext>
            </a:extLst>
          </p:cNvPr>
          <p:cNvSpPr/>
          <p:nvPr/>
        </p:nvSpPr>
        <p:spPr>
          <a:xfrm>
            <a:off x="1393573" y="3899408"/>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14485" y="3929204"/>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57633" y="3953611"/>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49432" y="475214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4010629" y="471711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470739" y="3525674"/>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21104" y="4156559"/>
            <a:ext cx="1088665" cy="307777"/>
          </a:xfrm>
          <a:prstGeom prst="rect">
            <a:avLst/>
          </a:prstGeom>
          <a:noFill/>
        </p:spPr>
        <p:txBody>
          <a:bodyPr wrap="square" rtlCol="0">
            <a:spAutoFit/>
          </a:bodyPr>
          <a:lstStyle/>
          <a:p>
            <a:r>
              <a:rPr lang="en-GB" sz="1400" dirty="0">
                <a:solidFill>
                  <a:srgbClr val="FF0000"/>
                </a:solidFill>
              </a:rPr>
              <a:t>Reflection</a:t>
            </a:r>
            <a:r>
              <a:rPr lang="en-GB" sz="1200" dirty="0"/>
              <a:t> </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79321" y="4236271"/>
            <a:ext cx="824716" cy="307777"/>
          </a:xfrm>
          <a:prstGeom prst="rect">
            <a:avLst/>
          </a:prstGeom>
          <a:noFill/>
        </p:spPr>
        <p:txBody>
          <a:bodyPr wrap="square" rtlCol="0">
            <a:spAutoFit/>
          </a:bodyPr>
          <a:lstStyle/>
          <a:p>
            <a:r>
              <a:rPr lang="en-GB" sz="1400" dirty="0">
                <a:solidFill>
                  <a:srgbClr val="FF0000"/>
                </a:solidFill>
              </a:rPr>
              <a:t>Practice</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31250" y="4197030"/>
            <a:ext cx="1288263" cy="523220"/>
          </a:xfrm>
          <a:prstGeom prst="rect">
            <a:avLst/>
          </a:prstGeom>
          <a:noFill/>
        </p:spPr>
        <p:txBody>
          <a:bodyPr wrap="square" rtlCol="0">
            <a:spAutoFit/>
          </a:bodyPr>
          <a:lstStyle/>
          <a:p>
            <a:r>
              <a:rPr lang="en-GB" sz="1400" dirty="0">
                <a:solidFill>
                  <a:srgbClr val="FF0000"/>
                </a:solidFill>
              </a:rPr>
              <a:t>Professional learning</a:t>
            </a:r>
          </a:p>
        </p:txBody>
      </p:sp>
    </p:spTree>
    <p:extLst>
      <p:ext uri="{BB962C8B-B14F-4D97-AF65-F5344CB8AC3E}">
        <p14:creationId xmlns:p14="http://schemas.microsoft.com/office/powerpoint/2010/main" val="35714001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5139869"/>
          </a:xfrm>
          <a:prstGeom prst="rect">
            <a:avLst/>
          </a:prstGeom>
          <a:noFill/>
        </p:spPr>
        <p:txBody>
          <a:bodyPr wrap="square" rtlCol="0">
            <a:spAutoFit/>
          </a:bodyPr>
          <a:lstStyle/>
          <a:p>
            <a:r>
              <a:rPr lang="en-GB" sz="2800" dirty="0">
                <a:solidFill>
                  <a:srgbClr val="FF0000"/>
                </a:solidFill>
              </a:rPr>
              <a:t>Round 8: Professional recognition</a:t>
            </a:r>
          </a:p>
          <a:p>
            <a:endParaRPr lang="en-GB" sz="2000" dirty="0">
              <a:solidFill>
                <a:srgbClr val="FF0000"/>
              </a:solidFill>
            </a:endParaRPr>
          </a:p>
          <a:p>
            <a:pPr marL="457200" indent="-457200">
              <a:buFont typeface="+mj-lt"/>
              <a:buAutoNum type="arabicPeriod"/>
            </a:pPr>
            <a:r>
              <a:rPr lang="en-GB" sz="2000" dirty="0"/>
              <a:t>What are the three dimensions of practice in the Professional Standard Framework? Areas of activity; Core knowledge; Professional values</a:t>
            </a:r>
          </a:p>
          <a:p>
            <a:pPr marL="457200" indent="-457200">
              <a:buFont typeface="+mj-lt"/>
              <a:buAutoNum type="arabicPeriod"/>
            </a:pPr>
            <a:r>
              <a:rPr lang="en-GB" sz="2000" dirty="0"/>
              <a:t>What are the missing words in each of these circles?</a:t>
            </a:r>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endParaRPr lang="en-GB" sz="2000" dirty="0"/>
          </a:p>
          <a:p>
            <a:pPr marL="457200" indent="-457200">
              <a:buFont typeface="+mj-lt"/>
              <a:buAutoNum type="arabicPeriod"/>
            </a:pPr>
            <a:r>
              <a:rPr lang="en-GB" sz="2000" dirty="0"/>
              <a:t>What does the acronym </a:t>
            </a:r>
            <a:r>
              <a:rPr lang="en-GB" sz="2000" dirty="0" err="1"/>
              <a:t>SoTL</a:t>
            </a:r>
            <a:r>
              <a:rPr lang="en-GB" sz="2000" dirty="0"/>
              <a:t> stand for? </a:t>
            </a:r>
            <a:r>
              <a:rPr lang="en-GB" sz="2000" dirty="0">
                <a:solidFill>
                  <a:srgbClr val="FF0000"/>
                </a:solidFill>
              </a:rPr>
              <a:t>Scholarship of Teaching and Learning</a:t>
            </a:r>
          </a:p>
        </p:txBody>
      </p:sp>
      <p:sp>
        <p:nvSpPr>
          <p:cNvPr id="3" name="Flowchart: Connector 2">
            <a:extLst>
              <a:ext uri="{FF2B5EF4-FFF2-40B4-BE49-F238E27FC236}">
                <a16:creationId xmlns:a16="http://schemas.microsoft.com/office/drawing/2014/main" id="{FC4AE63A-140D-4C56-9DC9-F4364401516C}"/>
              </a:ext>
            </a:extLst>
          </p:cNvPr>
          <p:cNvSpPr/>
          <p:nvPr/>
        </p:nvSpPr>
        <p:spPr>
          <a:xfrm>
            <a:off x="1393573" y="3899408"/>
            <a:ext cx="1800200" cy="18002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4" name="Picture 3">
            <a:extLst>
              <a:ext uri="{FF2B5EF4-FFF2-40B4-BE49-F238E27FC236}">
                <a16:creationId xmlns:a16="http://schemas.microsoft.com/office/drawing/2014/main" id="{3039CB43-E0F3-4289-B2F7-252AA90BECDB}"/>
              </a:ext>
            </a:extLst>
          </p:cNvPr>
          <p:cNvPicPr>
            <a:picLocks noChangeAspect="1"/>
          </p:cNvPicPr>
          <p:nvPr/>
        </p:nvPicPr>
        <p:blipFill>
          <a:blip r:embed="rId2"/>
          <a:stretch>
            <a:fillRect/>
          </a:stretch>
        </p:blipFill>
        <p:spPr>
          <a:xfrm>
            <a:off x="2714485" y="3929204"/>
            <a:ext cx="1816765" cy="1810669"/>
          </a:xfrm>
          <a:prstGeom prst="rect">
            <a:avLst/>
          </a:prstGeom>
        </p:spPr>
      </p:pic>
      <p:pic>
        <p:nvPicPr>
          <p:cNvPr id="5" name="Picture 4">
            <a:extLst>
              <a:ext uri="{FF2B5EF4-FFF2-40B4-BE49-F238E27FC236}">
                <a16:creationId xmlns:a16="http://schemas.microsoft.com/office/drawing/2014/main" id="{A09A4F83-FF61-4D55-8A30-2D31DD08CA08}"/>
              </a:ext>
            </a:extLst>
          </p:cNvPr>
          <p:cNvPicPr>
            <a:picLocks noChangeAspect="1"/>
          </p:cNvPicPr>
          <p:nvPr/>
        </p:nvPicPr>
        <p:blipFill>
          <a:blip r:embed="rId2"/>
          <a:stretch>
            <a:fillRect/>
          </a:stretch>
        </p:blipFill>
        <p:spPr>
          <a:xfrm>
            <a:off x="4057633" y="3953611"/>
            <a:ext cx="1816765" cy="1810669"/>
          </a:xfrm>
          <a:prstGeom prst="rect">
            <a:avLst/>
          </a:prstGeom>
        </p:spPr>
      </p:pic>
      <p:sp>
        <p:nvSpPr>
          <p:cNvPr id="6" name="Arrow: Right 5">
            <a:extLst>
              <a:ext uri="{FF2B5EF4-FFF2-40B4-BE49-F238E27FC236}">
                <a16:creationId xmlns:a16="http://schemas.microsoft.com/office/drawing/2014/main" id="{2226A3C3-9A3F-4FCE-8F9A-B0DFF03FDF5C}"/>
              </a:ext>
            </a:extLst>
          </p:cNvPr>
          <p:cNvSpPr/>
          <p:nvPr/>
        </p:nvSpPr>
        <p:spPr>
          <a:xfrm>
            <a:off x="2349432" y="475214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7" name="Arrow: Right 6">
            <a:extLst>
              <a:ext uri="{FF2B5EF4-FFF2-40B4-BE49-F238E27FC236}">
                <a16:creationId xmlns:a16="http://schemas.microsoft.com/office/drawing/2014/main" id="{46D1BD98-B442-4826-A603-AAE8D5CDD679}"/>
              </a:ext>
            </a:extLst>
          </p:cNvPr>
          <p:cNvSpPr/>
          <p:nvPr/>
        </p:nvSpPr>
        <p:spPr>
          <a:xfrm>
            <a:off x="4010629" y="4717119"/>
            <a:ext cx="1008112" cy="164777"/>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noFill/>
            </a:endParaRPr>
          </a:p>
        </p:txBody>
      </p:sp>
      <p:sp>
        <p:nvSpPr>
          <p:cNvPr id="9" name="Arrow: Curved Up 8">
            <a:extLst>
              <a:ext uri="{FF2B5EF4-FFF2-40B4-BE49-F238E27FC236}">
                <a16:creationId xmlns:a16="http://schemas.microsoft.com/office/drawing/2014/main" id="{F5B44859-5903-425A-A32E-2E74F47D7A9F}"/>
              </a:ext>
            </a:extLst>
          </p:cNvPr>
          <p:cNvSpPr/>
          <p:nvPr/>
        </p:nvSpPr>
        <p:spPr>
          <a:xfrm rot="10800000">
            <a:off x="2470739" y="3525674"/>
            <a:ext cx="2304256" cy="369512"/>
          </a:xfrm>
          <a:prstGeom prst="curved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TextBox 10">
            <a:extLst>
              <a:ext uri="{FF2B5EF4-FFF2-40B4-BE49-F238E27FC236}">
                <a16:creationId xmlns:a16="http://schemas.microsoft.com/office/drawing/2014/main" id="{B5D1850D-61ED-4D22-B65B-B2A6000CA7D5}"/>
              </a:ext>
            </a:extLst>
          </p:cNvPr>
          <p:cNvSpPr txBox="1"/>
          <p:nvPr/>
        </p:nvSpPr>
        <p:spPr>
          <a:xfrm>
            <a:off x="3121104" y="4156559"/>
            <a:ext cx="1088665" cy="307777"/>
          </a:xfrm>
          <a:prstGeom prst="rect">
            <a:avLst/>
          </a:prstGeom>
          <a:noFill/>
        </p:spPr>
        <p:txBody>
          <a:bodyPr wrap="square" rtlCol="0">
            <a:spAutoFit/>
          </a:bodyPr>
          <a:lstStyle/>
          <a:p>
            <a:r>
              <a:rPr lang="en-GB" sz="1400" dirty="0"/>
              <a:t>Reflection</a:t>
            </a:r>
            <a:r>
              <a:rPr lang="en-GB" sz="1200" dirty="0"/>
              <a:t> </a:t>
            </a:r>
          </a:p>
        </p:txBody>
      </p:sp>
      <p:sp>
        <p:nvSpPr>
          <p:cNvPr id="12" name="TextBox 11">
            <a:extLst>
              <a:ext uri="{FF2B5EF4-FFF2-40B4-BE49-F238E27FC236}">
                <a16:creationId xmlns:a16="http://schemas.microsoft.com/office/drawing/2014/main" id="{ECDA0BF5-2802-43CF-B5DD-343A85797729}"/>
              </a:ext>
            </a:extLst>
          </p:cNvPr>
          <p:cNvSpPr txBox="1"/>
          <p:nvPr/>
        </p:nvSpPr>
        <p:spPr>
          <a:xfrm>
            <a:off x="1779321" y="4236271"/>
            <a:ext cx="824716" cy="307777"/>
          </a:xfrm>
          <a:prstGeom prst="rect">
            <a:avLst/>
          </a:prstGeom>
          <a:noFill/>
        </p:spPr>
        <p:txBody>
          <a:bodyPr wrap="square" rtlCol="0">
            <a:spAutoFit/>
          </a:bodyPr>
          <a:lstStyle/>
          <a:p>
            <a:r>
              <a:rPr lang="en-GB" sz="1400" dirty="0"/>
              <a:t>Practice</a:t>
            </a:r>
          </a:p>
        </p:txBody>
      </p:sp>
      <p:sp>
        <p:nvSpPr>
          <p:cNvPr id="13" name="TextBox 12">
            <a:extLst>
              <a:ext uri="{FF2B5EF4-FFF2-40B4-BE49-F238E27FC236}">
                <a16:creationId xmlns:a16="http://schemas.microsoft.com/office/drawing/2014/main" id="{7315CF1F-FB62-4649-A351-AD0BE059D4CE}"/>
              </a:ext>
            </a:extLst>
          </p:cNvPr>
          <p:cNvSpPr txBox="1"/>
          <p:nvPr/>
        </p:nvSpPr>
        <p:spPr>
          <a:xfrm>
            <a:off x="4531250" y="4197030"/>
            <a:ext cx="1288263" cy="523220"/>
          </a:xfrm>
          <a:prstGeom prst="rect">
            <a:avLst/>
          </a:prstGeom>
          <a:noFill/>
        </p:spPr>
        <p:txBody>
          <a:bodyPr wrap="square" rtlCol="0">
            <a:spAutoFit/>
          </a:bodyPr>
          <a:lstStyle/>
          <a:p>
            <a:r>
              <a:rPr lang="en-GB" sz="1400" dirty="0"/>
              <a:t>Professional learning</a:t>
            </a:r>
          </a:p>
        </p:txBody>
      </p:sp>
    </p:spTree>
    <p:extLst>
      <p:ext uri="{BB962C8B-B14F-4D97-AF65-F5344CB8AC3E}">
        <p14:creationId xmlns:p14="http://schemas.microsoft.com/office/powerpoint/2010/main" val="1940059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 	</a:t>
            </a:r>
            <a:r>
              <a:rPr lang="en-GB" sz="2000" dirty="0">
                <a:solidFill>
                  <a:srgbClr val="C00000"/>
                </a:solidFill>
              </a:rPr>
              <a:t>Open Educational Resources</a:t>
            </a:r>
          </a:p>
          <a:p>
            <a:pPr marL="457200" indent="-457200">
              <a:buFont typeface="+mj-lt"/>
              <a:buAutoNum type="arabicPeriod"/>
            </a:pPr>
            <a:r>
              <a:rPr lang="en-GB" sz="2000" dirty="0"/>
              <a:t>SDGs</a:t>
            </a:r>
          </a:p>
          <a:p>
            <a:pPr marL="457200" indent="-457200">
              <a:buFont typeface="+mj-lt"/>
              <a:buAutoNum type="arabicPeriod"/>
            </a:pPr>
            <a:r>
              <a:rPr lang="en-GB" sz="2000" dirty="0"/>
              <a:t>MOOC</a:t>
            </a:r>
          </a:p>
          <a:p>
            <a:pPr marL="457200" indent="-457200">
              <a:buFont typeface="+mj-lt"/>
              <a:buAutoNum type="arabicPeriod"/>
            </a:pPr>
            <a:r>
              <a:rPr lang="en-GB" sz="2000" dirty="0"/>
              <a:t>TIDE</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1538260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 	Open Educational Resources</a:t>
            </a:r>
          </a:p>
          <a:p>
            <a:pPr marL="457200" indent="-457200">
              <a:buFont typeface="+mj-lt"/>
              <a:buAutoNum type="arabicPeriod"/>
            </a:pPr>
            <a:r>
              <a:rPr lang="en-GB" sz="2000" dirty="0"/>
              <a:t>SDGs 	</a:t>
            </a:r>
            <a:r>
              <a:rPr lang="en-GB" sz="2000" dirty="0">
                <a:solidFill>
                  <a:srgbClr val="C00000"/>
                </a:solidFill>
              </a:rPr>
              <a:t>Sustainable Development Goals</a:t>
            </a:r>
          </a:p>
          <a:p>
            <a:pPr marL="457200" indent="-457200">
              <a:buFont typeface="+mj-lt"/>
              <a:buAutoNum type="arabicPeriod"/>
            </a:pPr>
            <a:r>
              <a:rPr lang="en-GB" sz="2000" dirty="0"/>
              <a:t>MOOC</a:t>
            </a:r>
          </a:p>
          <a:p>
            <a:pPr marL="457200" indent="-457200">
              <a:buFont typeface="+mj-lt"/>
              <a:buAutoNum type="arabicPeriod"/>
            </a:pPr>
            <a:r>
              <a:rPr lang="en-GB" sz="2000" dirty="0"/>
              <a:t>TIDE</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2646767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 	Open Educational Resources</a:t>
            </a:r>
          </a:p>
          <a:p>
            <a:pPr marL="457200" indent="-457200">
              <a:buFont typeface="+mj-lt"/>
              <a:buAutoNum type="arabicPeriod"/>
            </a:pPr>
            <a:r>
              <a:rPr lang="en-GB" sz="2000" dirty="0"/>
              <a:t>SDGs 	Sustainable Development Goals</a:t>
            </a:r>
          </a:p>
          <a:p>
            <a:pPr marL="457200" indent="-457200">
              <a:buFont typeface="+mj-lt"/>
              <a:buAutoNum type="arabicPeriod"/>
            </a:pPr>
            <a:r>
              <a:rPr lang="en-GB" sz="2000" dirty="0"/>
              <a:t>MOOC	</a:t>
            </a:r>
            <a:r>
              <a:rPr lang="en-GB" sz="2000" dirty="0">
                <a:solidFill>
                  <a:srgbClr val="C00000"/>
                </a:solidFill>
              </a:rPr>
              <a:t>Massive Open Online Course</a:t>
            </a:r>
          </a:p>
          <a:p>
            <a:pPr marL="457200" indent="-457200">
              <a:buFont typeface="+mj-lt"/>
              <a:buAutoNum type="arabicPeriod"/>
            </a:pPr>
            <a:r>
              <a:rPr lang="en-GB" sz="2000" dirty="0"/>
              <a:t>TIDE</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3275044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7992888"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 	Open Educational Resources</a:t>
            </a:r>
          </a:p>
          <a:p>
            <a:pPr marL="457200" indent="-457200">
              <a:buFont typeface="+mj-lt"/>
              <a:buAutoNum type="arabicPeriod"/>
            </a:pPr>
            <a:r>
              <a:rPr lang="en-GB" sz="2000" dirty="0"/>
              <a:t>SDGs 	Sustainable Development Goals</a:t>
            </a:r>
          </a:p>
          <a:p>
            <a:pPr marL="457200" indent="-457200">
              <a:buFont typeface="+mj-lt"/>
              <a:buAutoNum type="arabicPeriod"/>
            </a:pPr>
            <a:r>
              <a:rPr lang="en-GB" sz="2000" dirty="0"/>
              <a:t>MOOC	Massive Open Online Course</a:t>
            </a:r>
          </a:p>
          <a:p>
            <a:pPr marL="457200" indent="-457200">
              <a:buFont typeface="+mj-lt"/>
              <a:buAutoNum type="arabicPeriod"/>
            </a:pPr>
            <a:r>
              <a:rPr lang="en-GB" sz="2000" dirty="0"/>
              <a:t>TIDE	</a:t>
            </a:r>
            <a:r>
              <a:rPr lang="en-GB" sz="2000" dirty="0">
                <a:solidFill>
                  <a:srgbClr val="C00000"/>
                </a:solidFill>
              </a:rPr>
              <a:t>Transformation through Innovation in Distance Education</a:t>
            </a:r>
          </a:p>
          <a:p>
            <a:pPr marL="457200" indent="-457200">
              <a:buFont typeface="+mj-lt"/>
              <a:buAutoNum type="arabicPeriod"/>
            </a:pPr>
            <a:r>
              <a:rPr lang="en-GB" sz="2000" dirty="0" err="1"/>
              <a:t>EfESD</a:t>
            </a:r>
            <a:endParaRPr lang="en-GB" sz="2000" dirty="0"/>
          </a:p>
        </p:txBody>
      </p:sp>
    </p:spTree>
    <p:extLst>
      <p:ext uri="{BB962C8B-B14F-4D97-AF65-F5344CB8AC3E}">
        <p14:creationId xmlns:p14="http://schemas.microsoft.com/office/powerpoint/2010/main" val="1849541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7992888" cy="2985433"/>
          </a:xfrm>
          <a:prstGeom prst="rect">
            <a:avLst/>
          </a:prstGeom>
          <a:noFill/>
        </p:spPr>
        <p:txBody>
          <a:bodyPr wrap="square" rtlCol="0">
            <a:spAutoFit/>
          </a:bodyPr>
          <a:lstStyle/>
          <a:p>
            <a:r>
              <a:rPr lang="en-GB" sz="2800" dirty="0">
                <a:solidFill>
                  <a:srgbClr val="FF0000"/>
                </a:solidFill>
              </a:rPr>
              <a:t>Round 1: Acronyms</a:t>
            </a:r>
          </a:p>
          <a:p>
            <a:endParaRPr lang="en-GB" sz="2000" dirty="0">
              <a:solidFill>
                <a:srgbClr val="FF0000"/>
              </a:solidFill>
            </a:endParaRPr>
          </a:p>
          <a:p>
            <a:r>
              <a:rPr lang="en-GB" sz="2000" dirty="0"/>
              <a:t>Write out in full what each of these acronyms stands for?</a:t>
            </a:r>
          </a:p>
          <a:p>
            <a:endParaRPr lang="en-GB" sz="2000" dirty="0"/>
          </a:p>
          <a:p>
            <a:pPr marL="457200" indent="-457200">
              <a:buFont typeface="+mj-lt"/>
              <a:buAutoNum type="arabicPeriod"/>
            </a:pPr>
            <a:r>
              <a:rPr lang="en-GB" sz="2000" dirty="0"/>
              <a:t>OER 	Open Educational Resources</a:t>
            </a:r>
          </a:p>
          <a:p>
            <a:pPr marL="457200" indent="-457200">
              <a:buFont typeface="+mj-lt"/>
              <a:buAutoNum type="arabicPeriod"/>
            </a:pPr>
            <a:r>
              <a:rPr lang="en-GB" sz="2000" dirty="0"/>
              <a:t>SDGs 	Sustainable Development Goals</a:t>
            </a:r>
          </a:p>
          <a:p>
            <a:pPr marL="457200" indent="-457200">
              <a:buFont typeface="+mj-lt"/>
              <a:buAutoNum type="arabicPeriod"/>
            </a:pPr>
            <a:r>
              <a:rPr lang="en-GB" sz="2000" dirty="0"/>
              <a:t>MOOC	Massive Open Online Course</a:t>
            </a:r>
          </a:p>
          <a:p>
            <a:pPr marL="457200" indent="-457200">
              <a:buFont typeface="+mj-lt"/>
              <a:buAutoNum type="arabicPeriod"/>
            </a:pPr>
            <a:r>
              <a:rPr lang="en-GB" sz="2000" dirty="0"/>
              <a:t>TIDE	Transformation through Innovation in Distance Education</a:t>
            </a:r>
          </a:p>
          <a:p>
            <a:pPr marL="457200" indent="-457200">
              <a:buFont typeface="+mj-lt"/>
              <a:buAutoNum type="arabicPeriod"/>
            </a:pPr>
            <a:r>
              <a:rPr lang="en-GB" sz="2000" dirty="0" err="1"/>
              <a:t>EfESD</a:t>
            </a:r>
            <a:r>
              <a:rPr lang="en-GB" sz="2000" dirty="0"/>
              <a:t>	</a:t>
            </a:r>
            <a:r>
              <a:rPr lang="en-GB" sz="2000" dirty="0">
                <a:solidFill>
                  <a:srgbClr val="C00000"/>
                </a:solidFill>
              </a:rPr>
              <a:t>Education for Environment and Sustainable Development </a:t>
            </a:r>
          </a:p>
        </p:txBody>
      </p:sp>
    </p:spTree>
    <p:extLst>
      <p:ext uri="{BB962C8B-B14F-4D97-AF65-F5344CB8AC3E}">
        <p14:creationId xmlns:p14="http://schemas.microsoft.com/office/powerpoint/2010/main" val="1600119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8913E9-C1AA-4563-B53B-6BFE8E691334}"/>
              </a:ext>
            </a:extLst>
          </p:cNvPr>
          <p:cNvSpPr txBox="1"/>
          <p:nvPr/>
        </p:nvSpPr>
        <p:spPr>
          <a:xfrm>
            <a:off x="755576" y="1556792"/>
            <a:ext cx="6984776" cy="2062103"/>
          </a:xfrm>
          <a:prstGeom prst="rect">
            <a:avLst/>
          </a:prstGeom>
          <a:noFill/>
        </p:spPr>
        <p:txBody>
          <a:bodyPr wrap="square" rtlCol="0">
            <a:spAutoFit/>
          </a:bodyPr>
          <a:lstStyle/>
          <a:p>
            <a:r>
              <a:rPr lang="en-GB" sz="2800" dirty="0">
                <a:solidFill>
                  <a:srgbClr val="FF0000"/>
                </a:solidFill>
              </a:rPr>
              <a:t>Round 2: Networking and teamworking</a:t>
            </a:r>
          </a:p>
          <a:p>
            <a:endParaRPr lang="en-GB" sz="2000" dirty="0">
              <a:solidFill>
                <a:srgbClr val="FF0000"/>
              </a:solidFill>
            </a:endParaRPr>
          </a:p>
          <a:p>
            <a:pPr marL="457200" indent="-457200">
              <a:buFont typeface="+mj-lt"/>
              <a:buAutoNum type="arabicPeriod"/>
            </a:pPr>
            <a:r>
              <a:rPr lang="en-GB" sz="2000" dirty="0"/>
              <a:t>Can you name all the universities involved in the second cohort of TIDE</a:t>
            </a:r>
          </a:p>
          <a:p>
            <a:pPr marL="457200" indent="-457200">
              <a:buFont typeface="+mj-lt"/>
              <a:buAutoNum type="arabicPeriod"/>
            </a:pPr>
            <a:r>
              <a:rPr lang="en-GB" sz="2000" dirty="0"/>
              <a:t>What are the six areas to work on when managing team processes?</a:t>
            </a:r>
          </a:p>
        </p:txBody>
      </p:sp>
    </p:spTree>
    <p:extLst>
      <p:ext uri="{BB962C8B-B14F-4D97-AF65-F5344CB8AC3E}">
        <p14:creationId xmlns:p14="http://schemas.microsoft.com/office/powerpoint/2010/main" val="11007913"/>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558</TotalTime>
  <Words>2322</Words>
  <Application>Microsoft Office PowerPoint</Application>
  <PresentationFormat>On-screen Show (4:3)</PresentationFormat>
  <Paragraphs>279</Paragraphs>
  <Slides>37</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37</vt:i4>
      </vt:variant>
    </vt:vector>
  </HeadingPairs>
  <TitlesOfParts>
    <vt:vector size="44" baseType="lpstr">
      <vt:lpstr>Arial</vt:lpstr>
      <vt:lpstr>Calibri</vt:lpstr>
      <vt:lpstr>Calibri Light</vt:lpstr>
      <vt:lpstr>Helvetica</vt:lpstr>
      <vt:lpstr>Lucida Grande</vt:lpstr>
      <vt:lpstr>TIDE PP Template</vt:lpstr>
      <vt:lpstr>1_Office Theme</vt:lpstr>
      <vt:lpstr>Key Concepts Quiz</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42</cp:revision>
  <cp:lastPrinted>2018-10-25T14:51:45Z</cp:lastPrinted>
  <dcterms:created xsi:type="dcterms:W3CDTF">2018-04-27T13:34:39Z</dcterms:created>
  <dcterms:modified xsi:type="dcterms:W3CDTF">2021-05-13T15:19:00Z</dcterms:modified>
</cp:coreProperties>
</file>