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2" r:id="rId5"/>
  </p:sldMasterIdLst>
  <p:notesMasterIdLst>
    <p:notesMasterId r:id="rId33"/>
  </p:notesMasterIdLst>
  <p:sldIdLst>
    <p:sldId id="256" r:id="rId6"/>
    <p:sldId id="257" r:id="rId7"/>
    <p:sldId id="290" r:id="rId8"/>
    <p:sldId id="291" r:id="rId9"/>
    <p:sldId id="292" r:id="rId10"/>
    <p:sldId id="293" r:id="rId11"/>
    <p:sldId id="294" r:id="rId12"/>
    <p:sldId id="304" r:id="rId13"/>
    <p:sldId id="296" r:id="rId14"/>
    <p:sldId id="315" r:id="rId15"/>
    <p:sldId id="297" r:id="rId16"/>
    <p:sldId id="298" r:id="rId17"/>
    <p:sldId id="299" r:id="rId18"/>
    <p:sldId id="305" r:id="rId19"/>
    <p:sldId id="300" r:id="rId20"/>
    <p:sldId id="301" r:id="rId21"/>
    <p:sldId id="302" r:id="rId22"/>
    <p:sldId id="303" r:id="rId23"/>
    <p:sldId id="306" r:id="rId24"/>
    <p:sldId id="309" r:id="rId25"/>
    <p:sldId id="310" r:id="rId26"/>
    <p:sldId id="311" r:id="rId27"/>
    <p:sldId id="312" r:id="rId28"/>
    <p:sldId id="313" r:id="rId29"/>
    <p:sldId id="314" r:id="rId30"/>
    <p:sldId id="317" r:id="rId31"/>
    <p:sldId id="31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Lexas26Xs+o3mREmIiVV6w==" hashData="EuHrHxfozT4ZoLdqxGX8kzGQGJA90niHJt43CQcrKgGPeFVfIY8OwXSKV9vZTylplLD2MO0NoygB7efPjPKmdA=="/>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mes.Bowen" initials="J" lastIdx="10" clrIdx="0">
    <p:extLst>
      <p:ext uri="{19B8F6BF-5375-455C-9EA6-DF929625EA0E}">
        <p15:presenceInfo xmlns:p15="http://schemas.microsoft.com/office/powerpoint/2012/main" userId="S::jb36559@open.ac.uk::901a49f7-53ec-45fc-88d3-b66d1dd7b53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20"/>
    <p:restoredTop sz="83613" autoAdjust="0"/>
  </p:normalViewPr>
  <p:slideViewPr>
    <p:cSldViewPr snapToGrid="0">
      <p:cViewPr varScale="1">
        <p:scale>
          <a:sx n="66" d="100"/>
          <a:sy n="66" d="100"/>
        </p:scale>
        <p:origin x="1301" y="5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3/4/2022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dirty="0"/>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a:t>
            </a:fld>
            <a:endParaRPr lang="en-US" dirty="0"/>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r>
              <a:rPr lang="en-US" dirty="0"/>
              <a:t>Looking at decision-making and providing recommendations for decision-making, it</a:t>
            </a:r>
            <a:r>
              <a:rPr lang="en-US" baseline="0" dirty="0"/>
              <a:t> is important to </a:t>
            </a:r>
            <a:r>
              <a:rPr lang="en-US" dirty="0"/>
              <a:t>test the robustness of the optimal solution. What does</a:t>
            </a:r>
            <a:r>
              <a:rPr lang="en-US" baseline="0" dirty="0"/>
              <a:t> that imply</a:t>
            </a:r>
            <a:r>
              <a:rPr lang="en-US" dirty="0"/>
              <a:t>? If we model a solution we should test how changes in the input variables affect the results. There might be very sensitive parameters</a:t>
            </a:r>
            <a:r>
              <a:rPr lang="en-US" baseline="0" dirty="0"/>
              <a:t> </a:t>
            </a:r>
            <a:r>
              <a:rPr lang="en-US" dirty="0"/>
              <a:t>that change</a:t>
            </a:r>
            <a:r>
              <a:rPr lang="en-US" baseline="0" dirty="0"/>
              <a:t> </a:t>
            </a:r>
            <a:r>
              <a:rPr lang="en-US" dirty="0"/>
              <a:t>the results: for example, changes in the diesel fuel cost or</a:t>
            </a:r>
            <a:r>
              <a:rPr lang="en-US" baseline="0" dirty="0"/>
              <a:t> </a:t>
            </a:r>
            <a:r>
              <a:rPr lang="en-US" dirty="0"/>
              <a:t>demand growth. It is good to understand these to also understand</a:t>
            </a:r>
            <a:r>
              <a:rPr lang="en-US" baseline="0" dirty="0"/>
              <a:t> the robustness of the insights.</a:t>
            </a:r>
            <a:endParaRPr lang="en-US" dirty="0"/>
          </a:p>
          <a:p>
            <a:pPr>
              <a:defRPr/>
            </a:pPr>
            <a:r>
              <a:rPr lang="en-US" sz="1200" kern="1200" dirty="0">
                <a:solidFill>
                  <a:schemeClr val="tx1"/>
                </a:solidFill>
                <a:effectLst/>
                <a:latin typeface="+mn-lt"/>
                <a:ea typeface="+mn-ea"/>
                <a:cs typeface="+mn-cs"/>
              </a:rPr>
              <a:t>We can use scenario analysis to find critical values. As an example, at </a:t>
            </a:r>
            <a:r>
              <a:rPr lang="en-US" dirty="0"/>
              <a:t>what</a:t>
            </a:r>
            <a:r>
              <a:rPr lang="en-US" sz="1200" kern="1200" dirty="0">
                <a:solidFill>
                  <a:schemeClr val="tx1"/>
                </a:solidFill>
                <a:effectLst/>
                <a:latin typeface="+mn-lt"/>
                <a:ea typeface="+mn-ea"/>
                <a:cs typeface="+mn-cs"/>
              </a:rPr>
              <a:t> diesel fuel</a:t>
            </a:r>
            <a:r>
              <a:rPr lang="en-US" sz="1200" kern="1200" baseline="0" dirty="0">
                <a:solidFill>
                  <a:schemeClr val="tx1"/>
                </a:solidFill>
                <a:effectLst/>
                <a:latin typeface="+mn-lt"/>
                <a:ea typeface="+mn-ea"/>
                <a:cs typeface="+mn-cs"/>
              </a:rPr>
              <a:t> </a:t>
            </a:r>
            <a:r>
              <a:rPr lang="en-US" dirty="0"/>
              <a:t>cost</a:t>
            </a:r>
            <a:r>
              <a:rPr lang="en-US" sz="1200" kern="1200" dirty="0">
                <a:solidFill>
                  <a:schemeClr val="tx1"/>
                </a:solidFill>
                <a:effectLst/>
                <a:latin typeface="+mn-lt"/>
                <a:ea typeface="+mn-ea"/>
                <a:cs typeface="+mn-cs"/>
              </a:rPr>
              <a:t> are diesel generators producing electricity</a:t>
            </a:r>
            <a:r>
              <a:rPr lang="en-US" sz="1200" kern="1200" baseline="0" dirty="0">
                <a:solidFill>
                  <a:schemeClr val="tx1"/>
                </a:solidFill>
                <a:effectLst/>
                <a:latin typeface="+mn-lt"/>
                <a:ea typeface="+mn-ea"/>
                <a:cs typeface="+mn-cs"/>
              </a:rPr>
              <a:t> </a:t>
            </a:r>
            <a:r>
              <a:rPr lang="en-US" dirty="0"/>
              <a:t>at</a:t>
            </a:r>
            <a:r>
              <a:rPr lang="en-US" sz="1200" kern="1200" dirty="0">
                <a:solidFill>
                  <a:schemeClr val="tx1"/>
                </a:solidFill>
                <a:effectLst/>
                <a:latin typeface="+mn-lt"/>
                <a:ea typeface="+mn-ea"/>
                <a:cs typeface="+mn-cs"/>
              </a:rPr>
              <a:t> </a:t>
            </a:r>
            <a:r>
              <a:rPr lang="en-US" dirty="0"/>
              <a:t>a </a:t>
            </a:r>
            <a:r>
              <a:rPr lang="en-US" sz="1200" kern="1200" dirty="0">
                <a:solidFill>
                  <a:schemeClr val="tx1"/>
                </a:solidFill>
                <a:effectLst/>
                <a:latin typeface="+mn-lt"/>
                <a:ea typeface="+mn-ea"/>
                <a:cs typeface="+mn-cs"/>
              </a:rPr>
              <a:t>lower cost than PV panels for off-grid electrification,</a:t>
            </a:r>
            <a:r>
              <a:rPr lang="en-US" sz="1200" kern="1200" baseline="0" dirty="0">
                <a:solidFill>
                  <a:schemeClr val="tx1"/>
                </a:solidFill>
                <a:effectLst/>
                <a:latin typeface="+mn-lt"/>
                <a:ea typeface="+mn-ea"/>
                <a:cs typeface="+mn-cs"/>
              </a:rPr>
              <a:t> or vice versa.</a:t>
            </a:r>
            <a:endParaRPr lang="en-US" sz="1200" kern="1200" dirty="0">
              <a:solidFill>
                <a:schemeClr val="tx1"/>
              </a:solidFill>
              <a:effectLst/>
              <a:latin typeface="+mn-lt"/>
              <a:cs typeface="Calibri"/>
            </a:endParaRPr>
          </a:p>
          <a:p>
            <a:pPr>
              <a:defRPr/>
            </a:pPr>
            <a:r>
              <a:rPr lang="en-US" sz="1200" kern="1200" dirty="0">
                <a:solidFill>
                  <a:schemeClr val="tx1"/>
                </a:solidFill>
                <a:effectLst/>
                <a:latin typeface="+mn-lt"/>
                <a:ea typeface="+mn-ea"/>
                <a:cs typeface="+mn-cs"/>
              </a:rPr>
              <a:t>We can also identify key variables in</a:t>
            </a:r>
            <a:r>
              <a:rPr lang="en-US" sz="1200" kern="1200" baseline="0" dirty="0">
                <a:solidFill>
                  <a:schemeClr val="tx1"/>
                </a:solidFill>
                <a:effectLst/>
                <a:latin typeface="+mn-lt"/>
                <a:ea typeface="+mn-ea"/>
                <a:cs typeface="+mn-cs"/>
              </a:rPr>
              <a:t> o</a:t>
            </a:r>
            <a:r>
              <a:rPr lang="en-US" sz="1200" kern="1200" dirty="0">
                <a:solidFill>
                  <a:schemeClr val="tx1"/>
                </a:solidFill>
                <a:effectLst/>
                <a:latin typeface="+mn-lt"/>
                <a:ea typeface="+mn-ea"/>
                <a:cs typeface="+mn-cs"/>
              </a:rPr>
              <a:t>ur analysis, meaning </a:t>
            </a:r>
            <a:r>
              <a:rPr lang="en-US" dirty="0"/>
              <a:t>we can assess which</a:t>
            </a:r>
            <a:r>
              <a:rPr lang="en-US" sz="1200" kern="1200" dirty="0">
                <a:solidFill>
                  <a:schemeClr val="tx1"/>
                </a:solidFill>
                <a:effectLst/>
                <a:latin typeface="+mn-lt"/>
                <a:ea typeface="+mn-ea"/>
                <a:cs typeface="+mn-cs"/>
              </a:rPr>
              <a:t> of these </a:t>
            </a:r>
            <a:r>
              <a:rPr lang="en-US" dirty="0"/>
              <a:t>parameters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has the highest effect on the strategy or the solutions.</a:t>
            </a:r>
            <a:r>
              <a:rPr lang="en-US" sz="1200" kern="1200" baseline="0" dirty="0">
                <a:solidFill>
                  <a:schemeClr val="tx1"/>
                </a:solidFill>
                <a:effectLst/>
                <a:latin typeface="+mn-lt"/>
                <a:ea typeface="+mn-ea"/>
                <a:cs typeface="+mn-cs"/>
              </a:rPr>
              <a:t> W</a:t>
            </a:r>
            <a:r>
              <a:rPr lang="en-US" sz="1200" kern="1200" dirty="0">
                <a:solidFill>
                  <a:schemeClr val="tx1"/>
                </a:solidFill>
                <a:effectLst/>
                <a:latin typeface="+mn-lt"/>
                <a:ea typeface="+mn-ea"/>
                <a:cs typeface="+mn-cs"/>
              </a:rPr>
              <a:t>e can see that demand growth, for example, might be much more important than the efficiency of the wind turbines. This</a:t>
            </a:r>
            <a:r>
              <a:rPr lang="en-US" dirty="0"/>
              <a:t>,</a:t>
            </a:r>
            <a:r>
              <a:rPr lang="en-US" sz="1200" kern="1200" dirty="0">
                <a:solidFill>
                  <a:schemeClr val="tx1"/>
                </a:solidFill>
                <a:effectLst/>
                <a:latin typeface="+mn-lt"/>
                <a:ea typeface="+mn-ea"/>
                <a:cs typeface="+mn-cs"/>
              </a:rPr>
              <a:t> as well as other scenarios and sensitivity analysis</a:t>
            </a:r>
            <a:r>
              <a:rPr lang="en-US" dirty="0"/>
              <a:t>,</a:t>
            </a:r>
            <a:r>
              <a:rPr lang="en-US" sz="1200" kern="1200" dirty="0">
                <a:solidFill>
                  <a:schemeClr val="tx1"/>
                </a:solidFill>
                <a:effectLst/>
                <a:latin typeface="+mn-lt"/>
                <a:ea typeface="+mn-ea"/>
                <a:cs typeface="+mn-cs"/>
              </a:rPr>
              <a:t> </a:t>
            </a:r>
            <a:r>
              <a:rPr lang="en-US" dirty="0"/>
              <a:t>is</a:t>
            </a:r>
            <a:r>
              <a:rPr lang="en-US" sz="1200" kern="1200" dirty="0">
                <a:solidFill>
                  <a:schemeClr val="tx1"/>
                </a:solidFill>
                <a:effectLst/>
                <a:latin typeface="+mn-lt"/>
                <a:ea typeface="+mn-ea"/>
                <a:cs typeface="+mn-cs"/>
              </a:rPr>
              <a:t> important in the process for </a:t>
            </a:r>
            <a:r>
              <a:rPr lang="en-US" dirty="0"/>
              <a:t>decision-making</a:t>
            </a:r>
            <a:r>
              <a:rPr lang="en-US" sz="1200" kern="1200" dirty="0">
                <a:solidFill>
                  <a:schemeClr val="tx1"/>
                </a:solidFill>
                <a:effectLst/>
                <a:latin typeface="+mn-lt"/>
                <a:ea typeface="+mn-ea"/>
                <a:cs typeface="+mn-cs"/>
              </a:rPr>
              <a:t>.</a:t>
            </a:r>
            <a:endParaRPr lang="en-US" dirty="0">
              <a:cs typeface="Calibri"/>
            </a:endParaRPr>
          </a:p>
        </p:txBody>
      </p:sp>
      <p:sp>
        <p:nvSpPr>
          <p:cNvPr id="212" name="Google Shape;212;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dirty="0"/>
          </a:p>
        </p:txBody>
      </p:sp>
    </p:spTree>
    <p:extLst>
      <p:ext uri="{BB962C8B-B14F-4D97-AF65-F5344CB8AC3E}">
        <p14:creationId xmlns:p14="http://schemas.microsoft.com/office/powerpoint/2010/main" val="34065087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r>
              <a:rPr lang="en-GB" dirty="0"/>
              <a:t>Sensitivity analysis is also important for communication</a:t>
            </a:r>
            <a:r>
              <a:rPr lang="en-GB" sz="1200" kern="1200" dirty="0">
                <a:solidFill>
                  <a:schemeClr val="tx1"/>
                </a:solidFill>
                <a:effectLst/>
                <a:latin typeface="+mn-lt"/>
                <a:ea typeface="+mn-ea"/>
                <a:cs typeface="+mn-cs"/>
              </a:rPr>
              <a:t>. When we make our recommendations they can be</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given</a:t>
            </a:r>
            <a:r>
              <a:rPr lang="en-GB" sz="1200" kern="1200" baseline="0" dirty="0">
                <a:solidFill>
                  <a:schemeClr val="tx1"/>
                </a:solidFill>
                <a:effectLst/>
                <a:latin typeface="+mn-lt"/>
                <a:ea typeface="+mn-ea"/>
                <a:cs typeface="+mn-cs"/>
              </a:rPr>
              <a:t> a </a:t>
            </a:r>
            <a:r>
              <a:rPr lang="en-GB" sz="1200" kern="1200" dirty="0">
                <a:solidFill>
                  <a:schemeClr val="tx1"/>
                </a:solidFill>
                <a:effectLst/>
                <a:latin typeface="+mn-lt"/>
                <a:ea typeface="+mn-ea"/>
                <a:cs typeface="+mn-cs"/>
              </a:rPr>
              <a:t>more credible or compelling understanding by developing </a:t>
            </a:r>
            <a:r>
              <a:rPr lang="en-GB" dirty="0"/>
              <a:t>scenario</a:t>
            </a:r>
            <a:r>
              <a:rPr lang="en-GB" sz="1200" kern="1200" dirty="0">
                <a:solidFill>
                  <a:schemeClr val="tx1"/>
                </a:solidFill>
                <a:effectLst/>
                <a:latin typeface="+mn-lt"/>
                <a:ea typeface="+mn-ea"/>
                <a:cs typeface="+mn-cs"/>
              </a:rPr>
              <a:t> </a:t>
            </a:r>
            <a:r>
              <a:rPr lang="en-GB" dirty="0"/>
              <a:t>analyses</a:t>
            </a:r>
            <a:r>
              <a:rPr lang="en-GB" sz="1200" kern="1200" dirty="0">
                <a:solidFill>
                  <a:schemeClr val="tx1"/>
                </a:solidFill>
                <a:effectLst/>
                <a:latin typeface="+mn-lt"/>
                <a:ea typeface="+mn-ea"/>
                <a:cs typeface="+mn-cs"/>
              </a:rPr>
              <a:t> and </a:t>
            </a:r>
            <a:r>
              <a:rPr lang="en-GB" dirty="0"/>
              <a:t>showing </a:t>
            </a:r>
            <a:r>
              <a:rPr lang="en-GB" sz="1200" kern="1200" dirty="0">
                <a:solidFill>
                  <a:schemeClr val="tx1"/>
                </a:solidFill>
                <a:effectLst/>
                <a:latin typeface="+mn-lt"/>
                <a:ea typeface="+mn-ea"/>
                <a:cs typeface="+mn-cs"/>
              </a:rPr>
              <a:t>how different developments would affect</a:t>
            </a:r>
            <a:r>
              <a:rPr lang="en-GB" sz="1200" kern="1200" baseline="0" dirty="0">
                <a:solidFill>
                  <a:schemeClr val="tx1"/>
                </a:solidFill>
                <a:effectLst/>
                <a:latin typeface="+mn-lt"/>
                <a:ea typeface="+mn-ea"/>
                <a:cs typeface="+mn-cs"/>
              </a:rPr>
              <a:t> t</a:t>
            </a:r>
            <a:r>
              <a:rPr lang="en-GB" sz="1200" kern="1200" dirty="0">
                <a:solidFill>
                  <a:schemeClr val="tx1"/>
                </a:solidFill>
                <a:effectLst/>
                <a:latin typeface="+mn-lt"/>
                <a:ea typeface="+mn-ea"/>
                <a:cs typeface="+mn-cs"/>
              </a:rPr>
              <a:t>he optimal supply mix. As energy analysts, we can then show this to the decision makers and let them choose their assumptions.</a:t>
            </a:r>
            <a:r>
              <a:rPr lang="en-GB" dirty="0"/>
              <a:t> </a:t>
            </a:r>
            <a:endParaRPr lang="en-GB" sz="1200" kern="1200" dirty="0">
              <a:solidFill>
                <a:schemeClr val="tx1"/>
              </a:solidFill>
              <a:effectLst/>
              <a:latin typeface="+mn-lt"/>
              <a:ea typeface="+mn-ea"/>
              <a:cs typeface="+mn-cs"/>
            </a:endParaRPr>
          </a:p>
          <a:p>
            <a:r>
              <a:rPr lang="en-GB" dirty="0"/>
              <a:t>The sensitivity analysis can</a:t>
            </a:r>
            <a:r>
              <a:rPr lang="en-GB" sz="1200" kern="1200" dirty="0">
                <a:solidFill>
                  <a:schemeClr val="tx1"/>
                </a:solidFill>
                <a:effectLst/>
                <a:latin typeface="+mn-lt"/>
                <a:ea typeface="+mn-ea"/>
                <a:cs typeface="+mn-cs"/>
              </a:rPr>
              <a:t> </a:t>
            </a:r>
            <a:r>
              <a:rPr lang="en-GB" dirty="0"/>
              <a:t>also increase</a:t>
            </a:r>
            <a:r>
              <a:rPr lang="en-GB" sz="1200" kern="1200" dirty="0">
                <a:solidFill>
                  <a:schemeClr val="tx1"/>
                </a:solidFill>
                <a:effectLst/>
                <a:latin typeface="+mn-lt"/>
                <a:ea typeface="+mn-ea"/>
                <a:cs typeface="+mn-cs"/>
              </a:rPr>
              <a:t> the understanding of the model itself and how the system interacts. Describing</a:t>
            </a:r>
            <a:r>
              <a:rPr lang="en-GB" sz="1200" kern="1200" baseline="0" dirty="0">
                <a:solidFill>
                  <a:schemeClr val="tx1"/>
                </a:solidFill>
                <a:effectLst/>
                <a:latin typeface="+mn-lt"/>
                <a:ea typeface="+mn-ea"/>
                <a:cs typeface="+mn-cs"/>
              </a:rPr>
              <a:t> h</a:t>
            </a:r>
            <a:r>
              <a:rPr lang="en-GB" sz="1200" kern="1200" dirty="0">
                <a:solidFill>
                  <a:schemeClr val="tx1"/>
                </a:solidFill>
                <a:effectLst/>
                <a:latin typeface="+mn-lt"/>
                <a:ea typeface="+mn-ea"/>
                <a:cs typeface="+mn-cs"/>
              </a:rPr>
              <a:t>ow changes in some of the input variables change the output variables or results.</a:t>
            </a:r>
            <a:r>
              <a:rPr lang="en-GB" dirty="0"/>
              <a:t> We can also develop hypotheses for testing.</a:t>
            </a:r>
            <a:endParaRPr dirty="0"/>
          </a:p>
        </p:txBody>
      </p:sp>
      <p:sp>
        <p:nvSpPr>
          <p:cNvPr id="219" name="Google Shape;219;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dirty="0"/>
          </a:p>
        </p:txBody>
      </p:sp>
    </p:spTree>
    <p:extLst>
      <p:ext uri="{BB962C8B-B14F-4D97-AF65-F5344CB8AC3E}">
        <p14:creationId xmlns:p14="http://schemas.microsoft.com/office/powerpoint/2010/main" val="32226482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r>
              <a:rPr lang="en-GB" sz="1200" kern="1200" dirty="0">
                <a:solidFill>
                  <a:schemeClr val="tx1"/>
                </a:solidFill>
                <a:effectLst/>
                <a:latin typeface="+mn-lt"/>
                <a:ea typeface="+mn-ea"/>
                <a:cs typeface="+mn-cs"/>
              </a:rPr>
              <a:t>And finally we use scenario and sensitivity analysis for model development. Here we can investigate different inputs in order to test our model</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to see if there are certain limitations that are evident if we go higher or lower on a specific value. We can use this to identify areas in the model where we need to deal with</a:t>
            </a:r>
            <a:r>
              <a:rPr lang="en-GB" sz="1200" kern="1200" baseline="0" dirty="0">
                <a:solidFill>
                  <a:schemeClr val="tx1"/>
                </a:solidFill>
                <a:effectLst/>
                <a:latin typeface="+mn-lt"/>
                <a:ea typeface="+mn-ea"/>
                <a:cs typeface="+mn-cs"/>
              </a:rPr>
              <a:t> p</a:t>
            </a:r>
            <a:r>
              <a:rPr lang="en-GB" sz="1200" kern="1200" dirty="0">
                <a:solidFill>
                  <a:schemeClr val="tx1"/>
                </a:solidFill>
                <a:effectLst/>
                <a:latin typeface="+mn-lt"/>
                <a:ea typeface="+mn-ea"/>
                <a:cs typeface="+mn-cs"/>
              </a:rPr>
              <a:t>oor or missing data. If this input data has a big effect on the modelling</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results we might need to spend time collecting </a:t>
            </a:r>
            <a:r>
              <a:rPr lang="en-GB" dirty="0"/>
              <a:t>these</a:t>
            </a:r>
            <a:r>
              <a:rPr lang="en-GB" sz="1200" kern="1200" dirty="0">
                <a:solidFill>
                  <a:schemeClr val="tx1"/>
                </a:solidFill>
                <a:effectLst/>
                <a:latin typeface="+mn-lt"/>
                <a:ea typeface="+mn-ea"/>
                <a:cs typeface="+mn-cs"/>
              </a:rPr>
              <a:t> </a:t>
            </a:r>
            <a:r>
              <a:rPr lang="en-GB" dirty="0"/>
              <a:t>datasets</a:t>
            </a:r>
            <a:r>
              <a:rPr lang="en-GB" sz="1200" kern="1200" dirty="0">
                <a:solidFill>
                  <a:schemeClr val="tx1"/>
                </a:solidFill>
                <a:effectLst/>
                <a:latin typeface="+mn-lt"/>
                <a:ea typeface="+mn-ea"/>
                <a:cs typeface="+mn-cs"/>
              </a:rPr>
              <a:t> or trying to improve it. </a:t>
            </a:r>
            <a:r>
              <a:rPr lang="en-GB" dirty="0"/>
              <a:t>Conversely</a:t>
            </a:r>
            <a:r>
              <a:rPr lang="en-GB" sz="1200" kern="1200" baseline="0" dirty="0">
                <a:solidFill>
                  <a:schemeClr val="tx1"/>
                </a:solidFill>
                <a:effectLst/>
                <a:latin typeface="+mn-lt"/>
                <a:ea typeface="+mn-ea"/>
                <a:cs typeface="+mn-cs"/>
              </a:rPr>
              <a:t> we also</a:t>
            </a:r>
            <a:r>
              <a:rPr lang="en-GB" sz="1200" kern="1200" dirty="0">
                <a:solidFill>
                  <a:schemeClr val="tx1"/>
                </a:solidFill>
                <a:effectLst/>
                <a:latin typeface="+mn-lt"/>
                <a:ea typeface="+mn-ea"/>
                <a:cs typeface="+mn-cs"/>
              </a:rPr>
              <a:t> can</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understand if </a:t>
            </a:r>
            <a:r>
              <a:rPr lang="en-GB" dirty="0"/>
              <a:t>a dataset</a:t>
            </a:r>
            <a:r>
              <a:rPr lang="en-GB" sz="1200" kern="1200" dirty="0">
                <a:solidFill>
                  <a:schemeClr val="tx1"/>
                </a:solidFill>
                <a:effectLst/>
                <a:latin typeface="+mn-lt"/>
                <a:ea typeface="+mn-ea"/>
                <a:cs typeface="+mn-cs"/>
              </a:rPr>
              <a:t> has just a minor impact on the modelling results.</a:t>
            </a:r>
            <a:endParaRPr dirty="0"/>
          </a:p>
        </p:txBody>
      </p:sp>
      <p:sp>
        <p:nvSpPr>
          <p:cNvPr id="226" name="Google Shape;226;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dirty="0"/>
          </a:p>
        </p:txBody>
      </p:sp>
    </p:spTree>
    <p:extLst>
      <p:ext uri="{BB962C8B-B14F-4D97-AF65-F5344CB8AC3E}">
        <p14:creationId xmlns:p14="http://schemas.microsoft.com/office/powerpoint/2010/main" val="16907820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r>
              <a:rPr lang="en-GB" dirty="0"/>
              <a:t>Our research indicates that some </a:t>
            </a:r>
            <a:r>
              <a:rPr lang="en-GB" sz="1200" kern="1200" dirty="0">
                <a:solidFill>
                  <a:schemeClr val="tx1"/>
                </a:solidFill>
                <a:effectLst/>
                <a:latin typeface="+mn-lt"/>
                <a:ea typeface="+mn-ea"/>
                <a:cs typeface="+mn-cs"/>
              </a:rPr>
              <a:t>parameters that</a:t>
            </a:r>
            <a:r>
              <a:rPr lang="en-GB" sz="1200" kern="1200" baseline="0" dirty="0">
                <a:solidFill>
                  <a:schemeClr val="tx1"/>
                </a:solidFill>
                <a:effectLst/>
                <a:latin typeface="+mn-lt"/>
                <a:ea typeface="+mn-ea"/>
                <a:cs typeface="+mn-cs"/>
              </a:rPr>
              <a:t> affect the </a:t>
            </a:r>
            <a:r>
              <a:rPr lang="en-GB" sz="1200" kern="1200" dirty="0">
                <a:solidFill>
                  <a:schemeClr val="tx1"/>
                </a:solidFill>
                <a:effectLst/>
                <a:latin typeface="+mn-lt"/>
                <a:ea typeface="+mn-ea"/>
                <a:cs typeface="+mn-cs"/>
              </a:rPr>
              <a:t>electrification analysis in OnSSET</a:t>
            </a:r>
            <a:r>
              <a:rPr lang="en-GB" dirty="0"/>
              <a:t> are particularly important</a:t>
            </a:r>
            <a:r>
              <a:rPr lang="en-GB" sz="1200" kern="1200" dirty="0">
                <a:solidFill>
                  <a:schemeClr val="tx1"/>
                </a:solidFill>
                <a:effectLst/>
                <a:latin typeface="+mn-lt"/>
                <a:ea typeface="+mn-ea"/>
                <a:cs typeface="+mn-cs"/>
              </a:rPr>
              <a:t>. These are</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energy demand and the energy access target</a:t>
            </a:r>
            <a:r>
              <a:rPr lang="en-GB" dirty="0"/>
              <a:t>,</a:t>
            </a:r>
            <a:r>
              <a:rPr lang="en-GB" sz="1200" kern="1200" dirty="0">
                <a:solidFill>
                  <a:schemeClr val="tx1"/>
                </a:solidFill>
                <a:effectLst/>
                <a:latin typeface="+mn-lt"/>
                <a:ea typeface="+mn-ea"/>
                <a:cs typeface="+mn-cs"/>
              </a:rPr>
              <a:t> which usually </a:t>
            </a:r>
            <a:r>
              <a:rPr lang="en-GB" dirty="0"/>
              <a:t>have</a:t>
            </a:r>
            <a:r>
              <a:rPr lang="en-GB" sz="1200" kern="1200" dirty="0">
                <a:solidFill>
                  <a:schemeClr val="tx1"/>
                </a:solidFill>
                <a:effectLst/>
                <a:latin typeface="+mn-lt"/>
                <a:ea typeface="+mn-ea"/>
                <a:cs typeface="+mn-cs"/>
              </a:rPr>
              <a:t> a key impact affecting technology</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choice and investment costs. The grid cost of generating electricity will also have an effect on grid versus off-grid technologies. Finally, we have</a:t>
            </a:r>
            <a:r>
              <a:rPr lang="en-GB" sz="1200" kern="1200" baseline="0" dirty="0">
                <a:solidFill>
                  <a:schemeClr val="tx1"/>
                </a:solidFill>
                <a:effectLst/>
                <a:latin typeface="+mn-lt"/>
                <a:ea typeface="+mn-ea"/>
                <a:cs typeface="+mn-cs"/>
              </a:rPr>
              <a:t> the </a:t>
            </a:r>
            <a:r>
              <a:rPr lang="en-GB" sz="1200" kern="1200" dirty="0">
                <a:solidFill>
                  <a:schemeClr val="tx1"/>
                </a:solidFill>
                <a:effectLst/>
                <a:latin typeface="+mn-lt"/>
                <a:ea typeface="+mn-ea"/>
                <a:cs typeface="+mn-cs"/>
              </a:rPr>
              <a:t>technology costs for the different technologies that have a larger impact on total investment cost, </a:t>
            </a:r>
            <a:r>
              <a:rPr lang="en-GB" dirty="0"/>
              <a:t>and</a:t>
            </a:r>
            <a:r>
              <a:rPr lang="en-GB" sz="1200" kern="1200" dirty="0">
                <a:solidFill>
                  <a:schemeClr val="tx1"/>
                </a:solidFill>
                <a:effectLst/>
                <a:latin typeface="+mn-lt"/>
                <a:ea typeface="+mn-ea"/>
                <a:cs typeface="+mn-cs"/>
              </a:rPr>
              <a:t> which technologies will be found </a:t>
            </a:r>
            <a:r>
              <a:rPr lang="en-GB" dirty="0"/>
              <a:t>to</a:t>
            </a:r>
            <a:r>
              <a:rPr lang="en-GB" sz="1200" kern="1200" dirty="0">
                <a:solidFill>
                  <a:schemeClr val="tx1"/>
                </a:solidFill>
                <a:effectLst/>
                <a:latin typeface="+mn-lt"/>
                <a:ea typeface="+mn-ea"/>
                <a:cs typeface="+mn-cs"/>
              </a:rPr>
              <a:t> </a:t>
            </a:r>
            <a:r>
              <a:rPr lang="en-GB" dirty="0"/>
              <a:t>be </a:t>
            </a:r>
            <a:r>
              <a:rPr lang="en-GB" sz="1200" kern="1200" dirty="0">
                <a:solidFill>
                  <a:schemeClr val="tx1"/>
                </a:solidFill>
                <a:effectLst/>
                <a:latin typeface="+mn-lt"/>
                <a:ea typeface="+mn-ea"/>
                <a:cs typeface="+mn-cs"/>
              </a:rPr>
              <a:t>the </a:t>
            </a:r>
            <a:r>
              <a:rPr lang="en-GB" dirty="0"/>
              <a:t>least-cost</a:t>
            </a:r>
            <a:r>
              <a:rPr lang="en-GB" sz="1200" kern="1200" dirty="0">
                <a:solidFill>
                  <a:schemeClr val="tx1"/>
                </a:solidFill>
                <a:effectLst/>
                <a:latin typeface="+mn-lt"/>
                <a:ea typeface="+mn-ea"/>
                <a:cs typeface="+mn-cs"/>
              </a:rPr>
              <a:t> technologies. However, depending on</a:t>
            </a:r>
            <a:r>
              <a:rPr lang="en-GB" sz="1200" kern="1200" baseline="0" dirty="0">
                <a:solidFill>
                  <a:schemeClr val="tx1"/>
                </a:solidFill>
                <a:effectLst/>
                <a:latin typeface="+mn-lt"/>
                <a:ea typeface="+mn-ea"/>
                <a:cs typeface="+mn-cs"/>
              </a:rPr>
              <a:t> the country</a:t>
            </a:r>
            <a:r>
              <a:rPr lang="en-GB" dirty="0"/>
              <a:t> and its characteristics,</a:t>
            </a:r>
            <a:r>
              <a:rPr lang="en-GB" sz="1200" kern="1200" baseline="0" dirty="0">
                <a:solidFill>
                  <a:schemeClr val="tx1"/>
                </a:solidFill>
                <a:effectLst/>
                <a:latin typeface="+mn-lt"/>
                <a:ea typeface="+mn-ea"/>
                <a:cs typeface="+mn-cs"/>
              </a:rPr>
              <a:t> these key </a:t>
            </a:r>
            <a:r>
              <a:rPr lang="en-GB" dirty="0"/>
              <a:t>parameters will vary.</a:t>
            </a:r>
            <a:endParaRPr lang="en-GB" sz="1200" kern="1200" dirty="0">
              <a:solidFill>
                <a:schemeClr val="tx1"/>
              </a:solidFill>
              <a:effectLst/>
              <a:latin typeface="+mn-lt"/>
              <a:ea typeface="+mn-ea"/>
              <a:cs typeface="+mn-cs"/>
            </a:endParaRPr>
          </a:p>
        </p:txBody>
      </p:sp>
      <p:sp>
        <p:nvSpPr>
          <p:cNvPr id="234" name="Google Shape;234;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dirty="0"/>
          </a:p>
        </p:txBody>
      </p:sp>
    </p:spTree>
    <p:extLst>
      <p:ext uri="{BB962C8B-B14F-4D97-AF65-F5344CB8AC3E}">
        <p14:creationId xmlns:p14="http://schemas.microsoft.com/office/powerpoint/2010/main" val="26560975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en-GB" sz="1200" kern="1200" dirty="0">
                <a:solidFill>
                  <a:schemeClr val="tx1"/>
                </a:solidFill>
                <a:effectLst/>
                <a:latin typeface="+mn-lt"/>
                <a:ea typeface="+mn-ea"/>
                <a:cs typeface="+mn-cs"/>
              </a:rPr>
              <a:t>During </a:t>
            </a:r>
            <a:r>
              <a:rPr lang="en-GB" dirty="0"/>
              <a:t>this</a:t>
            </a:r>
            <a:r>
              <a:rPr lang="en-GB" sz="1200" kern="1200" baseline="0" dirty="0">
                <a:solidFill>
                  <a:schemeClr val="tx1"/>
                </a:solidFill>
                <a:effectLst/>
                <a:latin typeface="+mn-lt"/>
                <a:ea typeface="+mn-ea"/>
                <a:cs typeface="+mn-cs"/>
              </a:rPr>
              <a:t> </a:t>
            </a:r>
            <a:r>
              <a:rPr lang="en-GB" dirty="0"/>
              <a:t>and the previous </a:t>
            </a:r>
            <a:r>
              <a:rPr lang="en-GB" sz="1200" kern="1200" dirty="0">
                <a:solidFill>
                  <a:schemeClr val="tx1"/>
                </a:solidFill>
                <a:effectLst/>
                <a:latin typeface="+mn-lt"/>
                <a:ea typeface="+mn-ea"/>
                <a:cs typeface="+mn-cs"/>
              </a:rPr>
              <a:t>mini-lecture</a:t>
            </a:r>
            <a:r>
              <a:rPr lang="en-GB" dirty="0"/>
              <a:t>,</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we've talked about the importance of scenarios and sensitivity analysis </a:t>
            </a:r>
            <a:r>
              <a:rPr lang="en-GB" dirty="0"/>
              <a:t>in providing</a:t>
            </a:r>
            <a:r>
              <a:rPr lang="en-GB" sz="1200" kern="1200" dirty="0">
                <a:solidFill>
                  <a:schemeClr val="tx1"/>
                </a:solidFill>
                <a:effectLst/>
                <a:latin typeface="+mn-lt"/>
                <a:ea typeface="+mn-ea"/>
                <a:cs typeface="+mn-cs"/>
              </a:rPr>
              <a:t> useful insights</a:t>
            </a:r>
            <a:r>
              <a:rPr lang="en-GB" sz="1200" kern="1200" baseline="0" dirty="0">
                <a:solidFill>
                  <a:schemeClr val="tx1"/>
                </a:solidFill>
                <a:effectLst/>
                <a:latin typeface="+mn-lt"/>
                <a:ea typeface="+mn-ea"/>
                <a:cs typeface="+mn-cs"/>
              </a:rPr>
              <a:t> to </a:t>
            </a:r>
            <a:r>
              <a:rPr lang="en-GB" sz="1200" kern="1200" dirty="0">
                <a:solidFill>
                  <a:schemeClr val="tx1"/>
                </a:solidFill>
                <a:effectLst/>
                <a:latin typeface="+mn-lt"/>
                <a:ea typeface="+mn-ea"/>
                <a:cs typeface="+mn-cs"/>
              </a:rPr>
              <a:t>understand the implications of different policies and different developments. Scenarios and sensitivity analysis can provide a lot of useful insights, but </a:t>
            </a:r>
            <a:r>
              <a:rPr lang="en-GB" dirty="0"/>
              <a:t>it is also a time</a:t>
            </a:r>
            <a:r>
              <a:rPr lang="en-GB" sz="1200" kern="1200" dirty="0">
                <a:solidFill>
                  <a:schemeClr val="tx1"/>
                </a:solidFill>
                <a:effectLst/>
                <a:latin typeface="+mn-lt"/>
                <a:ea typeface="+mn-ea"/>
                <a:cs typeface="+mn-cs"/>
              </a:rPr>
              <a:t> consuming process to develop many scenarios. If we want to do an exploratory scenario analysis on all of the 150 input parameters and 15 </a:t>
            </a:r>
            <a:r>
              <a:rPr lang="en-GB" dirty="0"/>
              <a:t>G.I.S</a:t>
            </a:r>
            <a:r>
              <a:rPr lang="en-GB" sz="1200" kern="1200" dirty="0">
                <a:solidFill>
                  <a:schemeClr val="tx1"/>
                </a:solidFill>
                <a:effectLst/>
                <a:latin typeface="+mn-lt"/>
                <a:ea typeface="+mn-ea"/>
                <a:cs typeface="+mn-cs"/>
              </a:rPr>
              <a:t> </a:t>
            </a:r>
            <a:r>
              <a:rPr lang="en-GB" dirty="0"/>
              <a:t>datasets</a:t>
            </a:r>
            <a:r>
              <a:rPr lang="en-GB" sz="1200" kern="1200" dirty="0">
                <a:solidFill>
                  <a:schemeClr val="tx1"/>
                </a:solidFill>
                <a:effectLst/>
                <a:latin typeface="+mn-lt"/>
                <a:ea typeface="+mn-ea"/>
                <a:cs typeface="+mn-cs"/>
              </a:rPr>
              <a:t> in OnSSET</a:t>
            </a:r>
            <a:r>
              <a:rPr lang="en-GB" dirty="0"/>
              <a:t>,</a:t>
            </a:r>
            <a:r>
              <a:rPr lang="en-GB" sz="1200" kern="1200" dirty="0">
                <a:solidFill>
                  <a:schemeClr val="tx1"/>
                </a:solidFill>
                <a:effectLst/>
                <a:latin typeface="+mn-lt"/>
                <a:ea typeface="+mn-ea"/>
                <a:cs typeface="+mn-cs"/>
              </a:rPr>
              <a:t> we would need to develop hundreds or thousands of scenarios. This would be a very time consuming process. Therefore </a:t>
            </a:r>
            <a:r>
              <a:rPr lang="en-GB" dirty="0"/>
              <a:t>it is</a:t>
            </a:r>
            <a:r>
              <a:rPr lang="en-GB" sz="1200" kern="1200" dirty="0">
                <a:solidFill>
                  <a:schemeClr val="tx1"/>
                </a:solidFill>
                <a:effectLst/>
                <a:latin typeface="+mn-lt"/>
                <a:ea typeface="+mn-ea"/>
                <a:cs typeface="+mn-cs"/>
              </a:rPr>
              <a:t> often good to draw on experience from previous studies </a:t>
            </a:r>
            <a:r>
              <a:rPr lang="en-GB" dirty="0"/>
              <a:t>regarding what</a:t>
            </a:r>
            <a:r>
              <a:rPr lang="en-GB" sz="1200" kern="1200" dirty="0">
                <a:solidFill>
                  <a:schemeClr val="tx1"/>
                </a:solidFill>
                <a:effectLst/>
                <a:latin typeface="+mn-lt"/>
                <a:ea typeface="+mn-ea"/>
                <a:cs typeface="+mn-cs"/>
              </a:rPr>
              <a:t> are key inputs or key drivers.</a:t>
            </a:r>
            <a:endParaRPr dirty="0"/>
          </a:p>
        </p:txBody>
      </p:sp>
      <p:sp>
        <p:nvSpPr>
          <p:cNvPr id="247" name="Google Shape;247;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682410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a:defRPr/>
            </a:pPr>
            <a:r>
              <a:rPr lang="en-US" dirty="0"/>
              <a:t>Considering</a:t>
            </a:r>
            <a:r>
              <a:rPr lang="en-US" sz="1200" kern="1200" dirty="0">
                <a:solidFill>
                  <a:schemeClr val="tx1"/>
                </a:solidFill>
                <a:effectLst/>
                <a:latin typeface="+mn-lt"/>
                <a:ea typeface="+mn-ea"/>
                <a:cs typeface="+mn-cs"/>
              </a:rPr>
              <a:t> exploratory</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scenario development, in the above example we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look</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at two factors: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population growth and grid price.</a:t>
            </a:r>
            <a:r>
              <a:rPr lang="en-GB" sz="1200" kern="1200" dirty="0">
                <a:solidFill>
                  <a:schemeClr val="tx1"/>
                </a:solidFill>
                <a:effectLst/>
                <a:latin typeface="+mn-lt"/>
                <a:ea typeface="+mn-ea"/>
                <a:cs typeface="+mn-cs"/>
              </a:rPr>
              <a:t> Both of these variables have a low and a high value. If we combine all the different combinations here, </a:t>
            </a:r>
            <a:r>
              <a:rPr lang="en-GB" dirty="0"/>
              <a:t>we will</a:t>
            </a:r>
            <a:r>
              <a:rPr lang="en-GB" sz="1200" kern="1200" dirty="0">
                <a:solidFill>
                  <a:schemeClr val="tx1"/>
                </a:solidFill>
                <a:effectLst/>
                <a:latin typeface="+mn-lt"/>
                <a:ea typeface="+mn-ea"/>
                <a:cs typeface="+mn-cs"/>
              </a:rPr>
              <a:t> get four different scenarios</a:t>
            </a:r>
            <a:r>
              <a:rPr lang="en-GB" dirty="0"/>
              <a:t>. These are as follows: low</a:t>
            </a:r>
            <a:r>
              <a:rPr lang="en-GB" sz="1200" kern="1200" dirty="0">
                <a:solidFill>
                  <a:schemeClr val="tx1"/>
                </a:solidFill>
                <a:effectLst/>
                <a:latin typeface="+mn-lt"/>
                <a:ea typeface="+mn-ea"/>
                <a:cs typeface="+mn-cs"/>
              </a:rPr>
              <a:t> population growth and low grid price</a:t>
            </a:r>
            <a:r>
              <a:rPr lang="en-GB" dirty="0"/>
              <a:t>;</a:t>
            </a:r>
            <a:r>
              <a:rPr lang="en-GB" sz="1200" kern="1200" dirty="0">
                <a:solidFill>
                  <a:schemeClr val="tx1"/>
                </a:solidFill>
                <a:effectLst/>
                <a:latin typeface="+mn-lt"/>
                <a:ea typeface="+mn-ea"/>
                <a:cs typeface="+mn-cs"/>
              </a:rPr>
              <a:t> low population growth and high grid price</a:t>
            </a:r>
            <a:r>
              <a:rPr lang="en-GB" dirty="0"/>
              <a:t>;</a:t>
            </a:r>
            <a:r>
              <a:rPr lang="en-GB" sz="1200" kern="1200" dirty="0">
                <a:solidFill>
                  <a:schemeClr val="tx1"/>
                </a:solidFill>
                <a:effectLst/>
                <a:latin typeface="+mn-lt"/>
                <a:ea typeface="+mn-ea"/>
                <a:cs typeface="+mn-cs"/>
              </a:rPr>
              <a:t> </a:t>
            </a:r>
            <a:r>
              <a:rPr lang="en-GB" dirty="0"/>
              <a:t>high</a:t>
            </a:r>
            <a:r>
              <a:rPr lang="en-GB" sz="1200" kern="1200" dirty="0">
                <a:solidFill>
                  <a:schemeClr val="tx1"/>
                </a:solidFill>
                <a:effectLst/>
                <a:latin typeface="+mn-lt"/>
                <a:ea typeface="+mn-ea"/>
                <a:cs typeface="+mn-cs"/>
              </a:rPr>
              <a:t> population growth and low grid price</a:t>
            </a:r>
            <a:r>
              <a:rPr lang="en-GB" dirty="0"/>
              <a:t>;</a:t>
            </a:r>
            <a:r>
              <a:rPr lang="en-GB" sz="1200" kern="1200" dirty="0">
                <a:solidFill>
                  <a:schemeClr val="tx1"/>
                </a:solidFill>
                <a:effectLst/>
                <a:latin typeface="+mn-lt"/>
                <a:ea typeface="+mn-ea"/>
                <a:cs typeface="+mn-cs"/>
              </a:rPr>
              <a:t> and</a:t>
            </a:r>
            <a:r>
              <a:rPr lang="en-GB" dirty="0"/>
              <a:t>,</a:t>
            </a:r>
            <a:r>
              <a:rPr lang="en-GB" sz="1200" kern="1200" dirty="0">
                <a:solidFill>
                  <a:schemeClr val="tx1"/>
                </a:solidFill>
                <a:effectLst/>
                <a:latin typeface="+mn-lt"/>
                <a:ea typeface="+mn-ea"/>
                <a:cs typeface="+mn-cs"/>
              </a:rPr>
              <a:t> finally</a:t>
            </a:r>
            <a:r>
              <a:rPr lang="en-GB" dirty="0"/>
              <a:t>,</a:t>
            </a:r>
            <a:r>
              <a:rPr lang="en-GB" sz="1200" kern="1200" dirty="0">
                <a:solidFill>
                  <a:schemeClr val="tx1"/>
                </a:solidFill>
                <a:effectLst/>
                <a:latin typeface="+mn-lt"/>
                <a:ea typeface="+mn-ea"/>
                <a:cs typeface="+mn-cs"/>
              </a:rPr>
              <a:t> high population growth and high grid price. You can see that if we would add one more variable with two levers, we would double the scenarios to have 8 scenarios. If the third variable had three levers instead</a:t>
            </a:r>
            <a:r>
              <a:rPr lang="en-GB" sz="1200" kern="1200" baseline="0" dirty="0">
                <a:solidFill>
                  <a:schemeClr val="tx1"/>
                </a:solidFill>
                <a:effectLst/>
                <a:latin typeface="+mn-lt"/>
                <a:ea typeface="+mn-ea"/>
                <a:cs typeface="+mn-cs"/>
              </a:rPr>
              <a:t> we would have </a:t>
            </a:r>
            <a:r>
              <a:rPr lang="en-GB" sz="1200" kern="1200" dirty="0">
                <a:solidFill>
                  <a:schemeClr val="tx1"/>
                </a:solidFill>
                <a:effectLst/>
                <a:latin typeface="+mn-lt"/>
                <a:ea typeface="+mn-ea"/>
                <a:cs typeface="+mn-cs"/>
              </a:rPr>
              <a:t>12 combinations. Developing these combinations of scenarios with multiple variables very quickly increases the number of scenarios that we need to run.</a:t>
            </a:r>
            <a:endParaRPr lang="en-US" dirty="0"/>
          </a:p>
        </p:txBody>
      </p:sp>
      <p:sp>
        <p:nvSpPr>
          <p:cNvPr id="254" name="Google Shape;254;p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dirty="0"/>
          </a:p>
        </p:txBody>
      </p:sp>
    </p:spTree>
    <p:extLst>
      <p:ext uri="{BB962C8B-B14F-4D97-AF65-F5344CB8AC3E}">
        <p14:creationId xmlns:p14="http://schemas.microsoft.com/office/powerpoint/2010/main" val="32066346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a:defRPr/>
            </a:pPr>
            <a:r>
              <a:rPr lang="en-GB" sz="1200" kern="1200" dirty="0">
                <a:solidFill>
                  <a:schemeClr val="tx1"/>
                </a:solidFill>
                <a:effectLst/>
                <a:latin typeface="+mn-lt"/>
                <a:ea typeface="+mn-ea"/>
                <a:cs typeface="+mn-cs"/>
              </a:rPr>
              <a:t>The key </a:t>
            </a:r>
            <a:r>
              <a:rPr lang="en-GB" dirty="0"/>
              <a:t>take-away</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messages </a:t>
            </a:r>
            <a:r>
              <a:rPr lang="en-GB" dirty="0"/>
              <a:t>are</a:t>
            </a:r>
            <a:r>
              <a:rPr lang="en-GB" sz="1200" kern="1200" dirty="0">
                <a:solidFill>
                  <a:schemeClr val="tx1"/>
                </a:solidFill>
                <a:effectLst/>
                <a:latin typeface="+mn-lt"/>
                <a:ea typeface="+mn-ea"/>
                <a:cs typeface="+mn-cs"/>
              </a:rPr>
              <a:t> that, first of all, the future is uncertain</a:t>
            </a:r>
            <a:r>
              <a:rPr lang="en-GB" dirty="0"/>
              <a:t>,</a:t>
            </a:r>
            <a:r>
              <a:rPr lang="en-GB" sz="1200" kern="1200" baseline="0" dirty="0">
                <a:solidFill>
                  <a:schemeClr val="tx1"/>
                </a:solidFill>
                <a:effectLst/>
                <a:latin typeface="+mn-lt"/>
                <a:ea typeface="+mn-ea"/>
                <a:cs typeface="+mn-cs"/>
              </a:rPr>
              <a:t> a</a:t>
            </a:r>
            <a:r>
              <a:rPr lang="en-GB" sz="1200" kern="1200" dirty="0">
                <a:solidFill>
                  <a:schemeClr val="tx1"/>
                </a:solidFill>
                <a:effectLst/>
                <a:latin typeface="+mn-lt"/>
                <a:ea typeface="+mn-ea"/>
                <a:cs typeface="+mn-cs"/>
              </a:rPr>
              <a:t>nd there are many different developments of demand and supply</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options. We can have some forecasts or projections of these, but we can never know for sure. To</a:t>
            </a:r>
            <a:r>
              <a:rPr lang="en-GB" sz="1200" kern="1200" baseline="0" dirty="0">
                <a:solidFill>
                  <a:schemeClr val="tx1"/>
                </a:solidFill>
                <a:effectLst/>
                <a:latin typeface="+mn-lt"/>
                <a:ea typeface="+mn-ea"/>
                <a:cs typeface="+mn-cs"/>
              </a:rPr>
              <a:t> mitigate this uncertainty </a:t>
            </a:r>
            <a:r>
              <a:rPr lang="en-GB" sz="1200" kern="1200" dirty="0">
                <a:solidFill>
                  <a:schemeClr val="tx1"/>
                </a:solidFill>
                <a:effectLst/>
                <a:latin typeface="+mn-lt"/>
                <a:ea typeface="+mn-ea"/>
                <a:cs typeface="+mn-cs"/>
              </a:rPr>
              <a:t>we can develop multiple scenarios. </a:t>
            </a:r>
            <a:r>
              <a:rPr lang="en-GB" dirty="0"/>
              <a:t>By investigating</a:t>
            </a:r>
            <a:r>
              <a:rPr lang="en-GB" sz="1200" kern="1200" baseline="0" dirty="0">
                <a:solidFill>
                  <a:schemeClr val="tx1"/>
                </a:solidFill>
                <a:effectLst/>
                <a:latin typeface="+mn-lt"/>
                <a:ea typeface="+mn-ea"/>
                <a:cs typeface="+mn-cs"/>
              </a:rPr>
              <a:t> many </a:t>
            </a:r>
            <a:r>
              <a:rPr lang="en-GB" sz="1200" kern="1200" dirty="0">
                <a:solidFill>
                  <a:schemeClr val="tx1"/>
                </a:solidFill>
                <a:effectLst/>
                <a:latin typeface="+mn-lt"/>
                <a:ea typeface="+mn-ea"/>
                <a:cs typeface="+mn-cs"/>
              </a:rPr>
              <a:t>different future developments</a:t>
            </a:r>
            <a:r>
              <a:rPr lang="en-GB" dirty="0"/>
              <a:t>,</a:t>
            </a:r>
            <a:r>
              <a:rPr lang="en-GB" sz="1200" kern="1200" dirty="0">
                <a:solidFill>
                  <a:schemeClr val="tx1"/>
                </a:solidFill>
                <a:effectLst/>
                <a:latin typeface="+mn-lt"/>
                <a:ea typeface="+mn-ea"/>
                <a:cs typeface="+mn-cs"/>
              </a:rPr>
              <a:t> the modelling insights can be more robust</a:t>
            </a:r>
            <a:r>
              <a:rPr lang="en-GB" sz="1200" kern="1200" baseline="0" dirty="0">
                <a:solidFill>
                  <a:schemeClr val="tx1"/>
                </a:solidFill>
                <a:effectLst/>
                <a:latin typeface="+mn-lt"/>
                <a:ea typeface="+mn-ea"/>
                <a:cs typeface="+mn-cs"/>
              </a:rPr>
              <a:t>. At the same time many different scenarios can lead to difficulties </a:t>
            </a:r>
            <a:r>
              <a:rPr lang="en-GB" dirty="0"/>
              <a:t>resulting from</a:t>
            </a:r>
            <a:r>
              <a:rPr lang="en-GB" sz="1200" kern="1200" baseline="0" dirty="0">
                <a:solidFill>
                  <a:schemeClr val="tx1"/>
                </a:solidFill>
                <a:effectLst/>
                <a:latin typeface="+mn-lt"/>
                <a:ea typeface="+mn-ea"/>
                <a:cs typeface="+mn-cs"/>
              </a:rPr>
              <a:t> </a:t>
            </a:r>
            <a:r>
              <a:rPr lang="en-GB" dirty="0"/>
              <a:t>communicating</a:t>
            </a:r>
            <a:r>
              <a:rPr lang="en-GB" sz="1200" kern="1200" baseline="0" dirty="0">
                <a:solidFill>
                  <a:schemeClr val="tx1"/>
                </a:solidFill>
                <a:effectLst/>
                <a:latin typeface="+mn-lt"/>
                <a:ea typeface="+mn-ea"/>
                <a:cs typeface="+mn-cs"/>
              </a:rPr>
              <a:t> many different results. F</a:t>
            </a:r>
            <a:r>
              <a:rPr lang="en-GB" sz="1200" kern="1200" dirty="0">
                <a:solidFill>
                  <a:schemeClr val="tx1"/>
                </a:solidFill>
                <a:effectLst/>
                <a:latin typeface="+mn-lt"/>
                <a:ea typeface="+mn-ea"/>
                <a:cs typeface="+mn-cs"/>
              </a:rPr>
              <a:t>inally, scenarios should be carefully developed</a:t>
            </a:r>
            <a:r>
              <a:rPr lang="en-GB" sz="1200" kern="1200" baseline="0" dirty="0">
                <a:solidFill>
                  <a:schemeClr val="tx1"/>
                </a:solidFill>
                <a:effectLst/>
                <a:latin typeface="+mn-lt"/>
                <a:ea typeface="+mn-ea"/>
                <a:cs typeface="+mn-cs"/>
              </a:rPr>
              <a:t> </a:t>
            </a:r>
            <a:r>
              <a:rPr lang="en-GB" dirty="0"/>
              <a:t>to try</a:t>
            </a:r>
            <a:r>
              <a:rPr lang="en-GB" sz="1200" kern="1200" dirty="0">
                <a:solidFill>
                  <a:schemeClr val="tx1"/>
                </a:solidFill>
                <a:effectLst/>
                <a:latin typeface="+mn-lt"/>
                <a:ea typeface="+mn-ea"/>
                <a:cs typeface="+mn-cs"/>
              </a:rPr>
              <a:t> </a:t>
            </a:r>
            <a:r>
              <a:rPr lang="en-GB" dirty="0"/>
              <a:t>and</a:t>
            </a:r>
            <a:r>
              <a:rPr lang="en-GB" sz="1200" kern="1200" dirty="0">
                <a:solidFill>
                  <a:schemeClr val="tx1"/>
                </a:solidFill>
                <a:effectLst/>
                <a:latin typeface="+mn-lt"/>
                <a:ea typeface="+mn-ea"/>
                <a:cs typeface="+mn-cs"/>
              </a:rPr>
              <a:t> take into account the questions that we are trying to answer with the energy model. In addition,</a:t>
            </a:r>
            <a:r>
              <a:rPr lang="en-GB" sz="1200" kern="1200" baseline="0" dirty="0">
                <a:solidFill>
                  <a:schemeClr val="tx1"/>
                </a:solidFill>
                <a:effectLst/>
                <a:latin typeface="+mn-lt"/>
                <a:ea typeface="+mn-ea"/>
                <a:cs typeface="+mn-cs"/>
              </a:rPr>
              <a:t> giving specific attention to </a:t>
            </a:r>
            <a:r>
              <a:rPr lang="en-GB" sz="1200" kern="1200" dirty="0">
                <a:solidFill>
                  <a:schemeClr val="tx1"/>
                </a:solidFill>
                <a:effectLst/>
                <a:latin typeface="+mn-lt"/>
                <a:ea typeface="+mn-ea"/>
                <a:cs typeface="+mn-cs"/>
              </a:rPr>
              <a:t>the key input variables that will have the largest effect on the question we are trying to answer makes</a:t>
            </a:r>
            <a:r>
              <a:rPr lang="en-GB" sz="1200" kern="1200" baseline="0" dirty="0">
                <a:solidFill>
                  <a:schemeClr val="tx1"/>
                </a:solidFill>
                <a:effectLst/>
                <a:latin typeface="+mn-lt"/>
                <a:ea typeface="+mn-ea"/>
                <a:cs typeface="+mn-cs"/>
              </a:rPr>
              <a:t> the insight more robust</a:t>
            </a:r>
            <a:r>
              <a:rPr lang="en-GB" sz="1200" kern="1200" dirty="0">
                <a:solidFill>
                  <a:schemeClr val="tx1"/>
                </a:solidFill>
                <a:effectLst/>
                <a:latin typeface="+mn-lt"/>
                <a:ea typeface="+mn-ea"/>
                <a:cs typeface="+mn-cs"/>
              </a:rPr>
              <a:t>.</a:t>
            </a:r>
            <a:endParaRPr lang="sv-SE" sz="1200" kern="1200" dirty="0">
              <a:solidFill>
                <a:schemeClr val="tx1"/>
              </a:solidFill>
              <a:effectLst/>
              <a:latin typeface="+mn-lt"/>
              <a:ea typeface="+mn-ea"/>
              <a:cs typeface="+mn-cs"/>
            </a:endParaRPr>
          </a:p>
        </p:txBody>
      </p:sp>
      <p:sp>
        <p:nvSpPr>
          <p:cNvPr id="279" name="Google Shape;279;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873033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2: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a:buSzPts val="1400"/>
              <a:defRPr/>
            </a:pPr>
            <a:r>
              <a:rPr lang="en-GB" sz="1200" kern="1200" dirty="0">
                <a:solidFill>
                  <a:schemeClr val="tx1"/>
                </a:solidFill>
                <a:effectLst/>
                <a:latin typeface="+mn-lt"/>
                <a:ea typeface="+mn-ea"/>
                <a:cs typeface="+mn-cs"/>
              </a:rPr>
              <a:t>In this and the following </a:t>
            </a:r>
            <a:r>
              <a:rPr lang="en-GB" dirty="0"/>
              <a:t>lecture</a:t>
            </a:r>
            <a:r>
              <a:rPr lang="en-GB" sz="1200" kern="1200" baseline="0" dirty="0">
                <a:solidFill>
                  <a:schemeClr val="tx1"/>
                </a:solidFill>
                <a:effectLst/>
                <a:latin typeface="+mn-lt"/>
                <a:ea typeface="+mn-ea"/>
                <a:cs typeface="+mn-cs"/>
              </a:rPr>
              <a:t> we</a:t>
            </a:r>
            <a:r>
              <a:rPr lang="en-GB" sz="1200" kern="1200" dirty="0">
                <a:solidFill>
                  <a:schemeClr val="tx1"/>
                </a:solidFill>
                <a:effectLst/>
                <a:latin typeface="+mn-lt"/>
                <a:ea typeface="+mn-ea"/>
                <a:cs typeface="+mn-cs"/>
              </a:rPr>
              <a:t> will cover some of the more advanced theory of the OnSSET tool. The purpose of this lecture is to explain in </a:t>
            </a:r>
            <a:r>
              <a:rPr lang="en-GB" dirty="0"/>
              <a:t>more </a:t>
            </a:r>
            <a:r>
              <a:rPr lang="en-GB" sz="1200" kern="1200" dirty="0">
                <a:solidFill>
                  <a:schemeClr val="tx1"/>
                </a:solidFill>
                <a:effectLst/>
                <a:latin typeface="+mn-lt"/>
                <a:ea typeface="+mn-ea"/>
                <a:cs typeface="+mn-cs"/>
              </a:rPr>
              <a:t>detail how we calculate</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the </a:t>
            </a:r>
            <a:r>
              <a:rPr lang="en-GB" dirty="0"/>
              <a:t>least-cost</a:t>
            </a:r>
            <a:r>
              <a:rPr lang="en-GB" sz="1200" kern="1200" dirty="0">
                <a:solidFill>
                  <a:schemeClr val="tx1"/>
                </a:solidFill>
                <a:effectLst/>
                <a:latin typeface="+mn-lt"/>
                <a:ea typeface="+mn-ea"/>
                <a:cs typeface="+mn-cs"/>
              </a:rPr>
              <a:t> electrification option for every location. We will focus on the </a:t>
            </a:r>
            <a:r>
              <a:rPr lang="en-GB" dirty="0"/>
              <a:t>concept of levelized</a:t>
            </a:r>
            <a:r>
              <a:rPr lang="en-GB" sz="1200" kern="1200" dirty="0">
                <a:solidFill>
                  <a:schemeClr val="tx1"/>
                </a:solidFill>
                <a:effectLst/>
                <a:latin typeface="+mn-lt"/>
                <a:ea typeface="+mn-ea"/>
                <a:cs typeface="+mn-cs"/>
              </a:rPr>
              <a:t> cost of </a:t>
            </a:r>
            <a:r>
              <a:rPr lang="en-GB" dirty="0"/>
              <a:t>the electricity,</a:t>
            </a:r>
            <a:r>
              <a:rPr lang="en-GB" sz="1200" kern="1200" dirty="0">
                <a:solidFill>
                  <a:schemeClr val="tx1"/>
                </a:solidFill>
                <a:effectLst/>
                <a:latin typeface="+mn-lt"/>
                <a:ea typeface="+mn-ea"/>
                <a:cs typeface="+mn-cs"/>
              </a:rPr>
              <a:t> and also the sizing methodologies that we use for the different technologies. W</a:t>
            </a:r>
            <a:r>
              <a:rPr lang="en-US" sz="1200" kern="1200" dirty="0">
                <a:solidFill>
                  <a:schemeClr val="tx1"/>
                </a:solidFill>
                <a:effectLst/>
                <a:latin typeface="+mn-lt"/>
                <a:ea typeface="+mn-ea"/>
                <a:cs typeface="+mn-cs"/>
              </a:rPr>
              <a:t>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use the levelized cost of electricity, as explained previously, to compare different technologies</a:t>
            </a:r>
            <a:r>
              <a:rPr lang="en-US" sz="1200" kern="1200" baseline="0" dirty="0">
                <a:solidFill>
                  <a:schemeClr val="tx1"/>
                </a:solidFill>
                <a:effectLst/>
                <a:latin typeface="+mn-lt"/>
                <a:ea typeface="+mn-ea"/>
                <a:cs typeface="+mn-cs"/>
              </a:rPr>
              <a:t> with </a:t>
            </a:r>
            <a:r>
              <a:rPr lang="en-US" sz="1200" kern="1200" dirty="0">
                <a:solidFill>
                  <a:schemeClr val="tx1"/>
                </a:solidFill>
                <a:effectLst/>
                <a:latin typeface="+mn-lt"/>
                <a:ea typeface="+mn-ea"/>
                <a:cs typeface="+mn-cs"/>
              </a:rPr>
              <a:t>different cost structures.</a:t>
            </a:r>
            <a:endParaRPr dirty="0"/>
          </a:p>
        </p:txBody>
      </p:sp>
      <p:sp>
        <p:nvSpPr>
          <p:cNvPr id="259" name="Google Shape;259;p12: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283690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13: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13: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sz="1200" kern="1200" baseline="0" dirty="0">
                <a:solidFill>
                  <a:schemeClr val="tx1"/>
                </a:solidFill>
                <a:effectLst/>
                <a:latin typeface="+mn-lt"/>
                <a:ea typeface="+mn-ea"/>
                <a:cs typeface="+mn-cs"/>
              </a:rPr>
              <a:t>In OnSSET the mini-grid technologies can be supplied by</a:t>
            </a:r>
            <a:r>
              <a:rPr lang="en-US"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different energy resources, such as solar</a:t>
            </a:r>
            <a:r>
              <a:rPr lang="en-GB" sz="1200" kern="1200" baseline="0" dirty="0">
                <a:solidFill>
                  <a:schemeClr val="tx1"/>
                </a:solidFill>
                <a:effectLst/>
                <a:latin typeface="+mn-lt"/>
                <a:ea typeface="+mn-ea"/>
                <a:cs typeface="+mn-cs"/>
              </a:rPr>
              <a:t> PV,</a:t>
            </a:r>
            <a:r>
              <a:rPr lang="en-GB" sz="1200" kern="1200" dirty="0">
                <a:solidFill>
                  <a:schemeClr val="tx1"/>
                </a:solidFill>
                <a:effectLst/>
                <a:latin typeface="+mn-lt"/>
                <a:ea typeface="+mn-ea"/>
                <a:cs typeface="+mn-cs"/>
              </a:rPr>
              <a:t> wind power, hydropower</a:t>
            </a:r>
            <a:r>
              <a:rPr lang="en-GB" dirty="0"/>
              <a:t>,</a:t>
            </a:r>
            <a:r>
              <a:rPr lang="en-GB" sz="1200" kern="1200" dirty="0">
                <a:solidFill>
                  <a:schemeClr val="tx1"/>
                </a:solidFill>
                <a:effectLst/>
                <a:latin typeface="+mn-lt"/>
                <a:ea typeface="+mn-ea"/>
                <a:cs typeface="+mn-cs"/>
              </a:rPr>
              <a:t> or diesel. Similarly</a:t>
            </a:r>
            <a:r>
              <a:rPr lang="en-GB" sz="1200" kern="1200" baseline="0" dirty="0">
                <a:solidFill>
                  <a:schemeClr val="tx1"/>
                </a:solidFill>
                <a:effectLst/>
                <a:latin typeface="+mn-lt"/>
                <a:ea typeface="+mn-ea"/>
                <a:cs typeface="+mn-cs"/>
              </a:rPr>
              <a:t> the </a:t>
            </a:r>
            <a:r>
              <a:rPr lang="en-GB" dirty="0"/>
              <a:t>stand-alone</a:t>
            </a:r>
            <a:r>
              <a:rPr lang="en-GB" sz="1200" kern="1200" dirty="0">
                <a:solidFill>
                  <a:schemeClr val="tx1"/>
                </a:solidFill>
                <a:effectLst/>
                <a:latin typeface="+mn-lt"/>
                <a:ea typeface="+mn-ea"/>
                <a:cs typeface="+mn-cs"/>
              </a:rPr>
              <a:t> technologies are based on solar</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PV or diesel. The levelized cost of electricity (</a:t>
            </a:r>
            <a:r>
              <a:rPr lang="en-GB" dirty="0"/>
              <a:t>L.C.O.E</a:t>
            </a:r>
            <a:r>
              <a:rPr lang="en-GB" sz="1200" kern="1200" dirty="0">
                <a:solidFill>
                  <a:schemeClr val="tx1"/>
                </a:solidFill>
                <a:effectLst/>
                <a:latin typeface="+mn-lt"/>
                <a:ea typeface="+mn-ea"/>
                <a:cs typeface="+mn-cs"/>
              </a:rPr>
              <a:t>) represents the final cost of electricity required for this system to break even over the project lifetime. Simply</a:t>
            </a:r>
            <a:r>
              <a:rPr lang="en-GB" sz="1200" kern="1200" baseline="0" dirty="0">
                <a:solidFill>
                  <a:schemeClr val="tx1"/>
                </a:solidFill>
                <a:effectLst/>
                <a:latin typeface="+mn-lt"/>
                <a:ea typeface="+mn-ea"/>
                <a:cs typeface="+mn-cs"/>
              </a:rPr>
              <a:t> put, </a:t>
            </a:r>
            <a:r>
              <a:rPr lang="en-GB" sz="1200" kern="1200" dirty="0">
                <a:solidFill>
                  <a:schemeClr val="tx1"/>
                </a:solidFill>
                <a:effectLst/>
                <a:latin typeface="+mn-lt"/>
                <a:ea typeface="+mn-ea"/>
                <a:cs typeface="+mn-cs"/>
              </a:rPr>
              <a:t>at what cost must the electricity be sold for the project to go without profit and without loss?</a:t>
            </a:r>
            <a:endParaRPr dirty="0"/>
          </a:p>
        </p:txBody>
      </p:sp>
      <p:sp>
        <p:nvSpPr>
          <p:cNvPr id="267" name="Google Shape;267;p13:notes"/>
          <p:cNvSpPr txBox="1">
            <a:spLocks noGrp="1"/>
          </p:cNvSpPr>
          <p:nvPr>
            <p:ph type="sldNum" idx="12"/>
          </p:nvPr>
        </p:nvSpPr>
        <p:spPr>
          <a:xfrm>
            <a:off x="4023992" y="9721107"/>
            <a:ext cx="3078427" cy="513507"/>
          </a:xfrm>
          <a:prstGeom prst="rect">
            <a:avLst/>
          </a:prstGeom>
          <a:noFill/>
          <a:ln>
            <a:noFill/>
          </a:ln>
        </p:spPr>
        <p:txBody>
          <a:bodyPr spcFirstLastPara="1" wrap="square" lIns="99075" tIns="49525" rIns="99075" bIns="49525" anchor="b" anchorCtr="0">
            <a:noAutofit/>
          </a:bodyPr>
          <a:lstStyle/>
          <a:p>
            <a:pPr marL="0" lvl="0" indent="0" algn="r" rtl="0">
              <a:lnSpc>
                <a:spcPct val="100000"/>
              </a:lnSpc>
              <a:spcBef>
                <a:spcPts val="0"/>
              </a:spcBef>
              <a:spcAft>
                <a:spcPts val="0"/>
              </a:spcAft>
              <a:buSzPts val="1400"/>
              <a:buNone/>
            </a:pPr>
            <a:fld id="{00000000-1234-1234-1234-123412341234}" type="slidenum">
              <a:rPr lang="en-GB"/>
              <a:t>21</a:t>
            </a:fld>
            <a:endParaRPr dirty="0"/>
          </a:p>
        </p:txBody>
      </p:sp>
    </p:spTree>
    <p:extLst>
      <p:ext uri="{BB962C8B-B14F-4D97-AF65-F5344CB8AC3E}">
        <p14:creationId xmlns:p14="http://schemas.microsoft.com/office/powerpoint/2010/main" val="1873681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14: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p14: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a:buSzPts val="1400"/>
              <a:defRPr/>
            </a:pPr>
            <a:r>
              <a:rPr lang="en-US" sz="1400" kern="1200" dirty="0">
                <a:solidFill>
                  <a:schemeClr val="tx1"/>
                </a:solidFill>
                <a:effectLst/>
                <a:latin typeface="+mn-lt"/>
                <a:ea typeface="+mn-ea"/>
                <a:cs typeface="+mn-cs"/>
              </a:rPr>
              <a:t>The </a:t>
            </a:r>
            <a:r>
              <a:rPr lang="en-US" sz="1400" dirty="0"/>
              <a:t>L.C.O.E</a:t>
            </a:r>
            <a:r>
              <a:rPr lang="en-US" sz="1400" kern="1200" dirty="0">
                <a:solidFill>
                  <a:schemeClr val="tx1"/>
                </a:solidFill>
                <a:effectLst/>
                <a:latin typeface="+mn-lt"/>
                <a:ea typeface="+mn-ea"/>
                <a:cs typeface="+mn-cs"/>
              </a:rPr>
              <a:t> formula you see here is the sum of all the costs in the numerator and the electricity generated in the denominator. In the numerator,</a:t>
            </a:r>
            <a:r>
              <a:rPr lang="en-US" sz="1400" kern="1200" baseline="0" dirty="0">
                <a:solidFill>
                  <a:schemeClr val="tx1"/>
                </a:solidFill>
                <a:effectLst/>
                <a:latin typeface="+mn-lt"/>
                <a:ea typeface="+mn-ea"/>
                <a:cs typeface="+mn-cs"/>
              </a:rPr>
              <a:t> </a:t>
            </a:r>
            <a:r>
              <a:rPr lang="en-US" sz="1400" kern="1200" dirty="0">
                <a:solidFill>
                  <a:schemeClr val="tx1"/>
                </a:solidFill>
                <a:effectLst/>
                <a:latin typeface="+mn-lt"/>
                <a:ea typeface="+mn-ea"/>
                <a:cs typeface="+mn-cs"/>
              </a:rPr>
              <a:t>the letter I stands for </a:t>
            </a:r>
            <a:r>
              <a:rPr lang="en-US" sz="1400" dirty="0"/>
              <a:t>the investment </a:t>
            </a:r>
            <a:r>
              <a:rPr lang="en-US" sz="1400" kern="1200" dirty="0">
                <a:solidFill>
                  <a:schemeClr val="tx1"/>
                </a:solidFill>
                <a:effectLst/>
                <a:latin typeface="+mn-lt"/>
                <a:ea typeface="+mn-ea"/>
                <a:cs typeface="+mn-cs"/>
              </a:rPr>
              <a:t>cost</a:t>
            </a:r>
            <a:r>
              <a:rPr lang="en-US" sz="1400" kern="1200" baseline="0" dirty="0">
                <a:solidFill>
                  <a:schemeClr val="tx1"/>
                </a:solidFill>
                <a:effectLst/>
                <a:latin typeface="+mn-lt"/>
                <a:ea typeface="+mn-ea"/>
                <a:cs typeface="+mn-cs"/>
              </a:rPr>
              <a:t> for the </a:t>
            </a:r>
            <a:r>
              <a:rPr lang="en-US" sz="1400" kern="1200" dirty="0">
                <a:solidFill>
                  <a:schemeClr val="tx1"/>
                </a:solidFill>
                <a:effectLst/>
                <a:latin typeface="+mn-lt"/>
                <a:ea typeface="+mn-ea"/>
                <a:cs typeface="+mn-cs"/>
              </a:rPr>
              <a:t>system,</a:t>
            </a:r>
            <a:r>
              <a:rPr lang="en-US" sz="1400" kern="1200" baseline="0" dirty="0">
                <a:solidFill>
                  <a:schemeClr val="tx1"/>
                </a:solidFill>
                <a:effectLst/>
                <a:latin typeface="+mn-lt"/>
                <a:ea typeface="+mn-ea"/>
                <a:cs typeface="+mn-cs"/>
              </a:rPr>
              <a:t> </a:t>
            </a:r>
            <a:r>
              <a:rPr lang="en-US" sz="1400" kern="1200" dirty="0">
                <a:solidFill>
                  <a:schemeClr val="tx1"/>
                </a:solidFill>
                <a:effectLst/>
                <a:latin typeface="+mn-lt"/>
                <a:ea typeface="+mn-ea"/>
                <a:cs typeface="+mn-cs"/>
              </a:rPr>
              <a:t>O&amp;M stands</a:t>
            </a:r>
            <a:r>
              <a:rPr lang="en-US" sz="1400" kern="1200" baseline="0" dirty="0">
                <a:solidFill>
                  <a:schemeClr val="tx1"/>
                </a:solidFill>
                <a:effectLst/>
                <a:latin typeface="+mn-lt"/>
                <a:ea typeface="+mn-ea"/>
                <a:cs typeface="+mn-cs"/>
              </a:rPr>
              <a:t> for </a:t>
            </a:r>
            <a:r>
              <a:rPr lang="en-US" sz="1400" kern="1200" dirty="0">
                <a:solidFill>
                  <a:schemeClr val="tx1"/>
                </a:solidFill>
                <a:effectLst/>
                <a:latin typeface="+mn-lt"/>
                <a:ea typeface="+mn-ea"/>
                <a:cs typeface="+mn-cs"/>
              </a:rPr>
              <a:t>the operation and maintenance costs</a:t>
            </a:r>
            <a:r>
              <a:rPr lang="en-US" sz="1400" dirty="0"/>
              <a:t>,</a:t>
            </a:r>
            <a:r>
              <a:rPr lang="en-US" sz="1400" kern="1200" dirty="0">
                <a:solidFill>
                  <a:schemeClr val="tx1"/>
                </a:solidFill>
                <a:effectLst/>
                <a:latin typeface="+mn-lt"/>
                <a:ea typeface="+mn-ea"/>
                <a:cs typeface="+mn-cs"/>
              </a:rPr>
              <a:t> and F stands for the fuel costs. In the denominator E stands for the electricity that</a:t>
            </a:r>
            <a:r>
              <a:rPr lang="en-US" sz="1400" kern="1200" baseline="0" dirty="0">
                <a:solidFill>
                  <a:schemeClr val="tx1"/>
                </a:solidFill>
                <a:effectLst/>
                <a:latin typeface="+mn-lt"/>
                <a:ea typeface="+mn-ea"/>
                <a:cs typeface="+mn-cs"/>
              </a:rPr>
              <a:t> </a:t>
            </a:r>
            <a:r>
              <a:rPr lang="en-US" sz="1400" kern="1200" dirty="0">
                <a:solidFill>
                  <a:schemeClr val="tx1"/>
                </a:solidFill>
                <a:effectLst/>
                <a:latin typeface="+mn-lt"/>
                <a:ea typeface="+mn-ea"/>
                <a:cs typeface="+mn-cs"/>
              </a:rPr>
              <a:t>is generated over the project life time. These are summarized for all of the years of the technology lifetime or the project lifetime.</a:t>
            </a:r>
            <a:r>
              <a:rPr lang="en-US" sz="1400" dirty="0"/>
              <a:t> </a:t>
            </a:r>
            <a:endParaRPr lang="en-US" sz="1400" kern="1200" dirty="0">
              <a:solidFill>
                <a:schemeClr val="tx1"/>
              </a:solidFill>
              <a:effectLst/>
              <a:latin typeface="+mn-lt"/>
              <a:ea typeface="+mn-ea"/>
              <a:cs typeface="+mn-cs"/>
            </a:endParaRPr>
          </a:p>
          <a:p>
            <a:pPr>
              <a:buSzPts val="1400"/>
              <a:defRPr/>
            </a:pPr>
            <a:r>
              <a:rPr lang="en-US" sz="1400" kern="1200" dirty="0">
                <a:solidFill>
                  <a:schemeClr val="tx1"/>
                </a:solidFill>
                <a:effectLst/>
                <a:latin typeface="+mn-lt"/>
                <a:ea typeface="+mn-ea"/>
                <a:cs typeface="+mn-cs"/>
              </a:rPr>
              <a:t>Finally, there is one more parameter</a:t>
            </a:r>
            <a:r>
              <a:rPr lang="en-US" sz="1400" kern="1200" baseline="0" dirty="0">
                <a:solidFill>
                  <a:schemeClr val="tx1"/>
                </a:solidFill>
                <a:effectLst/>
                <a:latin typeface="+mn-lt"/>
                <a:ea typeface="+mn-ea"/>
                <a:cs typeface="+mn-cs"/>
              </a:rPr>
              <a:t> that is part of the </a:t>
            </a:r>
            <a:r>
              <a:rPr lang="en-US" sz="1400" dirty="0"/>
              <a:t>L.C.O.E</a:t>
            </a:r>
            <a:r>
              <a:rPr lang="en-US" sz="1400" kern="1200" baseline="0" dirty="0">
                <a:solidFill>
                  <a:schemeClr val="tx1"/>
                </a:solidFill>
                <a:effectLst/>
                <a:latin typeface="+mn-lt"/>
                <a:ea typeface="+mn-ea"/>
                <a:cs typeface="+mn-cs"/>
              </a:rPr>
              <a:t> which </a:t>
            </a:r>
            <a:r>
              <a:rPr lang="en-US" sz="1400" kern="1200" dirty="0">
                <a:solidFill>
                  <a:schemeClr val="tx1"/>
                </a:solidFill>
                <a:effectLst/>
                <a:latin typeface="+mn-lt"/>
                <a:ea typeface="+mn-ea"/>
                <a:cs typeface="+mn-cs"/>
              </a:rPr>
              <a:t>is the discount rate</a:t>
            </a:r>
            <a:r>
              <a:rPr lang="en-US" sz="1400" dirty="0"/>
              <a:t> (or r in the formula).</a:t>
            </a:r>
            <a:r>
              <a:rPr lang="en-US" sz="1400" kern="1200" dirty="0">
                <a:solidFill>
                  <a:schemeClr val="tx1"/>
                </a:solidFill>
                <a:effectLst/>
                <a:latin typeface="+mn-lt"/>
                <a:ea typeface="+mn-ea"/>
                <a:cs typeface="+mn-cs"/>
              </a:rPr>
              <a:t> This will be described</a:t>
            </a:r>
            <a:r>
              <a:rPr lang="en-US" sz="1400" kern="1200" baseline="0" dirty="0">
                <a:solidFill>
                  <a:schemeClr val="tx1"/>
                </a:solidFill>
                <a:effectLst/>
                <a:latin typeface="+mn-lt"/>
                <a:ea typeface="+mn-ea"/>
                <a:cs typeface="+mn-cs"/>
              </a:rPr>
              <a:t> more in detail in the coming slides.</a:t>
            </a:r>
            <a:endParaRPr sz="1400" dirty="0"/>
          </a:p>
        </p:txBody>
      </p:sp>
      <p:sp>
        <p:nvSpPr>
          <p:cNvPr id="285" name="Google Shape;285;p14:notes"/>
          <p:cNvSpPr txBox="1">
            <a:spLocks noGrp="1"/>
          </p:cNvSpPr>
          <p:nvPr>
            <p:ph type="sldNum" idx="12"/>
          </p:nvPr>
        </p:nvSpPr>
        <p:spPr>
          <a:xfrm>
            <a:off x="4023992" y="9721107"/>
            <a:ext cx="3078427" cy="513507"/>
          </a:xfrm>
          <a:prstGeom prst="rect">
            <a:avLst/>
          </a:prstGeom>
          <a:noFill/>
          <a:ln>
            <a:noFill/>
          </a:ln>
        </p:spPr>
        <p:txBody>
          <a:bodyPr spcFirstLastPara="1" wrap="square" lIns="99075" tIns="49525" rIns="99075" bIns="49525" anchor="b" anchorCtr="0">
            <a:noAutofit/>
          </a:bodyPr>
          <a:lstStyle/>
          <a:p>
            <a:pPr marL="0" lvl="0" indent="0" algn="r" rtl="0">
              <a:lnSpc>
                <a:spcPct val="100000"/>
              </a:lnSpc>
              <a:spcBef>
                <a:spcPts val="0"/>
              </a:spcBef>
              <a:spcAft>
                <a:spcPts val="0"/>
              </a:spcAft>
              <a:buSzPts val="1400"/>
              <a:buNone/>
            </a:pPr>
            <a:fld id="{00000000-1234-1234-1234-123412341234}" type="slidenum">
              <a:rPr lang="en-GB"/>
              <a:t>22</a:t>
            </a:fld>
            <a:endParaRPr dirty="0"/>
          </a:p>
        </p:txBody>
      </p:sp>
    </p:spTree>
    <p:extLst>
      <p:ext uri="{BB962C8B-B14F-4D97-AF65-F5344CB8AC3E}">
        <p14:creationId xmlns:p14="http://schemas.microsoft.com/office/powerpoint/2010/main" val="3446686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This lecture has four Intended Learner Outcomes.</a:t>
            </a:r>
            <a:r>
              <a:rPr lang="en-US" baseline="0" dirty="0"/>
              <a:t> After this lecture</a:t>
            </a:r>
            <a:r>
              <a:rPr lang="en-US" dirty="0"/>
              <a:t>,</a:t>
            </a:r>
            <a:r>
              <a:rPr lang="en-US" baseline="0" dirty="0"/>
              <a:t> you will be able to:</a:t>
            </a:r>
          </a:p>
          <a:p>
            <a:pPr marL="0" lvl="0" indent="0" algn="l" rtl="0">
              <a:spcBef>
                <a:spcPts val="0"/>
              </a:spcBef>
              <a:spcAft>
                <a:spcPts val="0"/>
              </a:spcAft>
              <a:buNone/>
            </a:pPr>
            <a:endParaRPr lang="en-US" baseline="0" dirty="0"/>
          </a:p>
          <a:p>
            <a:pPr marL="0" indent="0" algn="l">
              <a:buFont typeface="Arial" panose="020B0604020202020204" pitchFamily="34" charset="0"/>
              <a:buNone/>
            </a:pPr>
            <a:r>
              <a:rPr lang="en-US" sz="1200" dirty="0">
                <a:ea typeface="+mn-lt"/>
                <a:cs typeface="+mn-lt"/>
              </a:rPr>
              <a:t>Describe what questions energy modelling can answer.</a:t>
            </a:r>
          </a:p>
          <a:p>
            <a:pPr marL="0" indent="0" algn="l">
              <a:buFont typeface="Arial" panose="020B0604020202020204" pitchFamily="34" charset="0"/>
              <a:buNone/>
            </a:pPr>
            <a:r>
              <a:rPr lang="en-US" sz="1200" dirty="0">
                <a:ea typeface="+mn-lt"/>
                <a:cs typeface="+mn-lt"/>
              </a:rPr>
              <a:t>Explain different methods of building scenarios.</a:t>
            </a:r>
          </a:p>
          <a:p>
            <a:pPr marL="0" indent="0" algn="l">
              <a:buFont typeface="Arial" panose="020B0604020202020204" pitchFamily="34" charset="0"/>
              <a:buNone/>
            </a:pPr>
            <a:r>
              <a:rPr lang="en-US" sz="1200" dirty="0">
                <a:ea typeface="+mn-lt"/>
                <a:cs typeface="+mn-lt"/>
              </a:rPr>
              <a:t>List areas where scenario analysis is important.</a:t>
            </a:r>
          </a:p>
          <a:p>
            <a:pPr marL="0" indent="0" algn="l">
              <a:buFont typeface="Arial" panose="020B0604020202020204" pitchFamily="34" charset="0"/>
              <a:buNone/>
            </a:pPr>
            <a:r>
              <a:rPr lang="en-US" sz="1200" dirty="0">
                <a:ea typeface="+mn-lt"/>
                <a:cs typeface="+mn-lt"/>
              </a:rPr>
              <a:t>Describe the time-value of money.</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This is important for a deeper</a:t>
            </a:r>
            <a:r>
              <a:rPr lang="en-US" baseline="0" dirty="0"/>
              <a:t> </a:t>
            </a:r>
            <a:r>
              <a:rPr lang="en-US" dirty="0"/>
              <a:t>understanding</a:t>
            </a:r>
            <a:r>
              <a:rPr lang="en-US" baseline="0" dirty="0"/>
              <a:t> of </a:t>
            </a:r>
            <a:r>
              <a:rPr lang="en-US" dirty="0"/>
              <a:t>OnSSET and energy</a:t>
            </a:r>
            <a:r>
              <a:rPr lang="en-US" baseline="0" dirty="0"/>
              <a:t> modelling in general.</a:t>
            </a:r>
            <a:endParaRPr lang="en-US" dirty="0">
              <a:cs typeface="Calibri"/>
            </a:endParaRPr>
          </a:p>
        </p:txBody>
      </p:sp>
      <p:sp>
        <p:nvSpPr>
          <p:cNvPr id="4" name="Slide Number Placeholder 3"/>
          <p:cNvSpPr>
            <a:spLocks noGrp="1"/>
          </p:cNvSpPr>
          <p:nvPr>
            <p:ph type="sldNum" sz="quarter" idx="10"/>
          </p:nvPr>
        </p:nvSpPr>
        <p:spPr/>
        <p:txBody>
          <a:bodyPr/>
          <a:lstStyle/>
          <a:p>
            <a:fld id="{496A28AF-C390-D94A-86D3-7BD7243CB0E2}" type="slidenum">
              <a:rPr lang="en-US" smtClean="0"/>
              <a:t>2</a:t>
            </a:fld>
            <a:endParaRPr lang="en-US" dirty="0"/>
          </a:p>
        </p:txBody>
      </p:sp>
    </p:spTree>
    <p:extLst>
      <p:ext uri="{BB962C8B-B14F-4D97-AF65-F5344CB8AC3E}">
        <p14:creationId xmlns:p14="http://schemas.microsoft.com/office/powerpoint/2010/main" val="20898684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15: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p15: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a:buSzPts val="1400"/>
              <a:defRPr/>
            </a:pPr>
            <a:r>
              <a:rPr lang="en-GB" sz="1200" kern="1200" dirty="0">
                <a:solidFill>
                  <a:schemeClr val="tx1"/>
                </a:solidFill>
                <a:effectLst/>
                <a:latin typeface="+mn-lt"/>
                <a:ea typeface="+mn-ea"/>
                <a:cs typeface="+mn-cs"/>
              </a:rPr>
              <a:t>First of all, there is an aspect which we call the “time-value of money”. This means that 100 dollars in the future is not worth the same as 100 dollars today. Let’s say hypothetically that you were given the option to get 100 dollars today or 100 dollars in a year from now. Th</a:t>
            </a:r>
            <a:r>
              <a:rPr lang="en-GB" sz="1200" kern="1200" baseline="0" dirty="0">
                <a:solidFill>
                  <a:schemeClr val="tx1"/>
                </a:solidFill>
                <a:effectLst/>
                <a:latin typeface="+mn-lt"/>
                <a:ea typeface="+mn-ea"/>
                <a:cs typeface="+mn-cs"/>
              </a:rPr>
              <a:t>e smart choice would be </a:t>
            </a:r>
            <a:r>
              <a:rPr lang="en-GB" sz="1200" kern="1200" dirty="0">
                <a:solidFill>
                  <a:schemeClr val="tx1"/>
                </a:solidFill>
                <a:effectLst/>
                <a:latin typeface="+mn-lt"/>
                <a:ea typeface="+mn-ea"/>
                <a:cs typeface="+mn-cs"/>
              </a:rPr>
              <a:t>to take the money today.</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The reason for that is because money that is spent</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today can be used to collect revenue or interest over the coming year. If you put the money in the bank</a:t>
            </a:r>
            <a:r>
              <a:rPr lang="en-GB" sz="1200" kern="1200" baseline="0" dirty="0">
                <a:solidFill>
                  <a:schemeClr val="tx1"/>
                </a:solidFill>
                <a:effectLst/>
                <a:latin typeface="+mn-lt"/>
                <a:ea typeface="+mn-ea"/>
                <a:cs typeface="+mn-cs"/>
              </a:rPr>
              <a:t> y</a:t>
            </a:r>
            <a:r>
              <a:rPr lang="en-GB" sz="1200" kern="1200" dirty="0">
                <a:solidFill>
                  <a:schemeClr val="tx1"/>
                </a:solidFill>
                <a:effectLst/>
                <a:latin typeface="+mn-lt"/>
                <a:ea typeface="+mn-ea"/>
                <a:cs typeface="+mn-cs"/>
              </a:rPr>
              <a:t>ou will (hopefully)</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get an interest rate, and then your 100</a:t>
            </a:r>
            <a:r>
              <a:rPr lang="en-GB" sz="1200" kern="1200" baseline="0" dirty="0">
                <a:solidFill>
                  <a:schemeClr val="tx1"/>
                </a:solidFill>
                <a:effectLst/>
                <a:latin typeface="+mn-lt"/>
                <a:ea typeface="+mn-ea"/>
                <a:cs typeface="+mn-cs"/>
              </a:rPr>
              <a:t> dollars </a:t>
            </a:r>
            <a:r>
              <a:rPr lang="en-GB" sz="1200" kern="1200" dirty="0">
                <a:solidFill>
                  <a:schemeClr val="tx1"/>
                </a:solidFill>
                <a:effectLst/>
                <a:latin typeface="+mn-lt"/>
                <a:ea typeface="+mn-ea"/>
                <a:cs typeface="+mn-cs"/>
              </a:rPr>
              <a:t>will</a:t>
            </a:r>
            <a:r>
              <a:rPr lang="en-GB" dirty="0"/>
              <a:t> be</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worth more in a year from now. </a:t>
            </a:r>
            <a:r>
              <a:rPr lang="en-GB" sz="1200" kern="1200" noProof="0" dirty="0">
                <a:solidFill>
                  <a:schemeClr val="tx1"/>
                </a:solidFill>
                <a:effectLst/>
                <a:latin typeface="+mn-lt"/>
                <a:ea typeface="+mn-ea"/>
                <a:cs typeface="+mn-cs"/>
              </a:rPr>
              <a:t>Similarly</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you could invest those 100 dollars in a company</a:t>
            </a:r>
            <a:r>
              <a:rPr lang="en-GB" sz="1200" kern="1200" baseline="0" dirty="0">
                <a:solidFill>
                  <a:schemeClr val="tx1"/>
                </a:solidFill>
                <a:effectLst/>
                <a:latin typeface="+mn-lt"/>
                <a:ea typeface="+mn-ea"/>
                <a:cs typeface="+mn-cs"/>
              </a:rPr>
              <a:t> t</a:t>
            </a:r>
            <a:r>
              <a:rPr lang="en-GB" sz="1200" kern="1200" dirty="0">
                <a:solidFill>
                  <a:schemeClr val="tx1"/>
                </a:solidFill>
                <a:effectLst/>
                <a:latin typeface="+mn-lt"/>
                <a:ea typeface="+mn-ea"/>
                <a:cs typeface="+mn-cs"/>
              </a:rPr>
              <a:t>hat (hopefully) generates revenue</a:t>
            </a:r>
            <a:r>
              <a:rPr lang="en-GB" dirty="0"/>
              <a:t>,</a:t>
            </a:r>
            <a:r>
              <a:rPr lang="en-GB" sz="1200" kern="1200" dirty="0">
                <a:solidFill>
                  <a:schemeClr val="tx1"/>
                </a:solidFill>
                <a:effectLst/>
                <a:latin typeface="+mn-lt"/>
                <a:ea typeface="+mn-ea"/>
                <a:cs typeface="+mn-cs"/>
              </a:rPr>
              <a:t> and then</a:t>
            </a:r>
            <a:r>
              <a:rPr lang="en-GB" sz="1200" kern="1200" baseline="0" dirty="0">
                <a:solidFill>
                  <a:schemeClr val="tx1"/>
                </a:solidFill>
                <a:effectLst/>
                <a:latin typeface="+mn-lt"/>
                <a:ea typeface="+mn-ea"/>
                <a:cs typeface="+mn-cs"/>
              </a:rPr>
              <a:t> the 1</a:t>
            </a:r>
            <a:r>
              <a:rPr lang="en-GB" sz="1200" kern="1200" dirty="0">
                <a:solidFill>
                  <a:schemeClr val="tx1"/>
                </a:solidFill>
                <a:effectLst/>
                <a:latin typeface="+mn-lt"/>
                <a:ea typeface="+mn-ea"/>
                <a:cs typeface="+mn-cs"/>
              </a:rPr>
              <a:t>00 dollars today is worth</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more in a year</a:t>
            </a:r>
            <a:r>
              <a:rPr lang="en-GB" sz="1200" kern="1200" baseline="0" dirty="0">
                <a:solidFill>
                  <a:schemeClr val="tx1"/>
                </a:solidFill>
                <a:effectLst/>
                <a:latin typeface="+mn-lt"/>
                <a:ea typeface="+mn-ea"/>
                <a:cs typeface="+mn-cs"/>
              </a:rPr>
              <a:t> from now.</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Pts val="1400"/>
              <a:buFontTx/>
              <a:buNone/>
              <a:tabLst/>
              <a:defRPr/>
            </a:pPr>
            <a:endParaRPr lang="en-GB" sz="1200" kern="1200" dirty="0">
              <a:solidFill>
                <a:schemeClr val="tx1"/>
              </a:solidFill>
              <a:effectLst/>
              <a:latin typeface="+mn-lt"/>
              <a:ea typeface="+mn-ea"/>
              <a:cs typeface="+mn-cs"/>
            </a:endParaRPr>
          </a:p>
          <a:p>
            <a:pPr>
              <a:buSzPts val="1400"/>
              <a:defRPr/>
            </a:pPr>
            <a:r>
              <a:rPr lang="en-GB" sz="1200" kern="1200" dirty="0">
                <a:solidFill>
                  <a:schemeClr val="tx1"/>
                </a:solidFill>
                <a:effectLst/>
                <a:latin typeface="+mn-lt"/>
                <a:ea typeface="+mn-ea"/>
                <a:cs typeface="+mn-cs"/>
              </a:rPr>
              <a:t>If we have an interest rate of 10 percent through the bank or through a company and we want to calculate the future value of the 100 dollars, we multiply it with (1+0.1)</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which is 110 dollars 1 year from today. If we keep the money in the bank,</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or in the company to collect revenue for another year</a:t>
            </a:r>
            <a:r>
              <a:rPr lang="en-GB" dirty="0"/>
              <a:t>, then</a:t>
            </a:r>
            <a:r>
              <a:rPr lang="en-GB" sz="1200" kern="1200" dirty="0">
                <a:solidFill>
                  <a:schemeClr val="tx1"/>
                </a:solidFill>
                <a:effectLst/>
                <a:latin typeface="+mn-lt"/>
                <a:ea typeface="+mn-ea"/>
                <a:cs typeface="+mn-cs"/>
              </a:rPr>
              <a:t> </a:t>
            </a:r>
            <a:r>
              <a:rPr lang="en-GB" dirty="0"/>
              <a:t>we</a:t>
            </a:r>
            <a:r>
              <a:rPr lang="en-GB" sz="1200" kern="1200" dirty="0">
                <a:solidFill>
                  <a:schemeClr val="tx1"/>
                </a:solidFill>
                <a:effectLst/>
                <a:latin typeface="+mn-lt"/>
                <a:ea typeface="+mn-ea"/>
                <a:cs typeface="+mn-cs"/>
              </a:rPr>
              <a:t> see that the 110 dollars </a:t>
            </a:r>
            <a:r>
              <a:rPr lang="en-GB" dirty="0"/>
              <a:t>grows</a:t>
            </a:r>
            <a:r>
              <a:rPr lang="en-GB" sz="1200" kern="1200" dirty="0">
                <a:solidFill>
                  <a:schemeClr val="tx1"/>
                </a:solidFill>
                <a:effectLst/>
                <a:latin typeface="+mn-lt"/>
                <a:ea typeface="+mn-ea"/>
                <a:cs typeface="+mn-cs"/>
              </a:rPr>
              <a:t> by 10 percent more.</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We calculate this as 100 times (1 + 0.1)</a:t>
            </a:r>
            <a:r>
              <a:rPr lang="en-GB" dirty="0"/>
              <a:t> </a:t>
            </a:r>
            <a:r>
              <a:rPr lang="en-GB" sz="1200" kern="1200" dirty="0">
                <a:solidFill>
                  <a:schemeClr val="tx1"/>
                </a:solidFill>
                <a:effectLst/>
                <a:latin typeface="+mn-lt"/>
                <a:ea typeface="+mn-ea"/>
                <a:cs typeface="+mn-cs"/>
              </a:rPr>
              <a:t>to the power of 2, because we are now saving for two years,</a:t>
            </a:r>
            <a:r>
              <a:rPr lang="en-GB" sz="1200" kern="1200" baseline="0" dirty="0">
                <a:solidFill>
                  <a:schemeClr val="tx1"/>
                </a:solidFill>
                <a:effectLst/>
                <a:latin typeface="+mn-lt"/>
                <a:ea typeface="+mn-ea"/>
                <a:cs typeface="+mn-cs"/>
              </a:rPr>
              <a:t> which </a:t>
            </a:r>
            <a:r>
              <a:rPr lang="en-GB" sz="1200" kern="1200" dirty="0">
                <a:solidFill>
                  <a:schemeClr val="tx1"/>
                </a:solidFill>
                <a:effectLst/>
                <a:latin typeface="+mn-lt"/>
                <a:ea typeface="+mn-ea"/>
                <a:cs typeface="+mn-cs"/>
              </a:rPr>
              <a:t>is 121 dollars.</a:t>
            </a:r>
            <a:r>
              <a:rPr lang="en-GB" dirty="0"/>
              <a:t> </a:t>
            </a:r>
            <a:endParaRPr lang="en-GB" sz="1200" kern="1200" dirty="0">
              <a:solidFill>
                <a:schemeClr val="tx1"/>
              </a:solidFill>
              <a:effectLst/>
              <a:latin typeface="+mn-lt"/>
              <a:cs typeface="Calibri"/>
            </a:endParaRPr>
          </a:p>
        </p:txBody>
      </p:sp>
      <p:sp>
        <p:nvSpPr>
          <p:cNvPr id="296" name="Google Shape;296;p15:notes"/>
          <p:cNvSpPr txBox="1">
            <a:spLocks noGrp="1"/>
          </p:cNvSpPr>
          <p:nvPr>
            <p:ph type="sldNum" idx="12"/>
          </p:nvPr>
        </p:nvSpPr>
        <p:spPr>
          <a:xfrm>
            <a:off x="4023992" y="9721107"/>
            <a:ext cx="3078427" cy="513507"/>
          </a:xfrm>
          <a:prstGeom prst="rect">
            <a:avLst/>
          </a:prstGeom>
          <a:noFill/>
          <a:ln>
            <a:noFill/>
          </a:ln>
        </p:spPr>
        <p:txBody>
          <a:bodyPr spcFirstLastPara="1" wrap="square" lIns="99075" tIns="49525" rIns="99075" bIns="49525" anchor="b" anchorCtr="0">
            <a:noAutofit/>
          </a:bodyPr>
          <a:lstStyle/>
          <a:p>
            <a:pPr marL="0" lvl="0" indent="0" algn="r" rtl="0">
              <a:lnSpc>
                <a:spcPct val="100000"/>
              </a:lnSpc>
              <a:spcBef>
                <a:spcPts val="0"/>
              </a:spcBef>
              <a:spcAft>
                <a:spcPts val="0"/>
              </a:spcAft>
              <a:buSzPts val="1400"/>
              <a:buNone/>
            </a:pPr>
            <a:fld id="{00000000-1234-1234-1234-123412341234}" type="slidenum">
              <a:rPr lang="en-GB"/>
              <a:t>23</a:t>
            </a:fld>
            <a:endParaRPr dirty="0"/>
          </a:p>
        </p:txBody>
      </p:sp>
    </p:spTree>
    <p:extLst>
      <p:ext uri="{BB962C8B-B14F-4D97-AF65-F5344CB8AC3E}">
        <p14:creationId xmlns:p14="http://schemas.microsoft.com/office/powerpoint/2010/main" val="18583159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16: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a:buSzPts val="1400"/>
              <a:defRPr/>
            </a:pPr>
            <a:r>
              <a:rPr lang="en-GB" sz="1200" kern="1200" dirty="0">
                <a:solidFill>
                  <a:schemeClr val="tx1"/>
                </a:solidFill>
                <a:effectLst/>
                <a:latin typeface="+mn-lt"/>
                <a:ea typeface="+mn-ea"/>
                <a:cs typeface="+mn-cs"/>
              </a:rPr>
              <a:t>We</a:t>
            </a:r>
            <a:r>
              <a:rPr lang="en-GB" sz="1200" kern="1200" baseline="0" dirty="0">
                <a:solidFill>
                  <a:schemeClr val="tx1"/>
                </a:solidFill>
                <a:effectLst/>
                <a:latin typeface="+mn-lt"/>
                <a:ea typeface="+mn-ea"/>
                <a:cs typeface="+mn-cs"/>
              </a:rPr>
              <a:t> now introduce the term “d</a:t>
            </a:r>
            <a:r>
              <a:rPr lang="en-GB" sz="1200" kern="1200" dirty="0">
                <a:solidFill>
                  <a:schemeClr val="tx1"/>
                </a:solidFill>
                <a:effectLst/>
                <a:latin typeface="+mn-lt"/>
                <a:ea typeface="+mn-ea"/>
                <a:cs typeface="+mn-cs"/>
              </a:rPr>
              <a:t>iscounting”, which is when you calculate the value of money backwards using a discount</a:t>
            </a:r>
            <a:r>
              <a:rPr lang="en-GB" sz="1200" kern="1200" baseline="0" dirty="0">
                <a:solidFill>
                  <a:schemeClr val="tx1"/>
                </a:solidFill>
                <a:effectLst/>
                <a:latin typeface="+mn-lt"/>
                <a:ea typeface="+mn-ea"/>
                <a:cs typeface="+mn-cs"/>
              </a:rPr>
              <a:t> rate</a:t>
            </a:r>
            <a:r>
              <a:rPr lang="en-GB" sz="1200" kern="1200" dirty="0">
                <a:solidFill>
                  <a:schemeClr val="tx1"/>
                </a:solidFill>
                <a:effectLst/>
                <a:latin typeface="+mn-lt"/>
                <a:ea typeface="+mn-ea"/>
                <a:cs typeface="+mn-cs"/>
              </a:rPr>
              <a:t>. We will use</a:t>
            </a:r>
            <a:r>
              <a:rPr lang="en-GB" sz="1200" kern="1200" baseline="0" dirty="0">
                <a:solidFill>
                  <a:schemeClr val="tx1"/>
                </a:solidFill>
                <a:effectLst/>
                <a:latin typeface="+mn-lt"/>
                <a:ea typeface="+mn-ea"/>
                <a:cs typeface="+mn-cs"/>
              </a:rPr>
              <a:t> the same example as before</a:t>
            </a:r>
            <a:r>
              <a:rPr lang="en-GB" dirty="0"/>
              <a:t>. We consider</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110 dollars in a year from now</a:t>
            </a:r>
            <a:r>
              <a:rPr lang="en-GB" dirty="0"/>
              <a:t>,</a:t>
            </a:r>
            <a:r>
              <a:rPr lang="en-GB" sz="1200" kern="1200" dirty="0">
                <a:solidFill>
                  <a:schemeClr val="tx1"/>
                </a:solidFill>
                <a:effectLst/>
                <a:latin typeface="+mn-lt"/>
                <a:ea typeface="+mn-ea"/>
                <a:cs typeface="+mn-cs"/>
              </a:rPr>
              <a:t> but now we want to decide how much is that worth in today's value. This “discount factor”, which</a:t>
            </a:r>
            <a:r>
              <a:rPr lang="en-GB" sz="1200" kern="1200" baseline="0" dirty="0">
                <a:solidFill>
                  <a:schemeClr val="tx1"/>
                </a:solidFill>
                <a:effectLst/>
                <a:latin typeface="+mn-lt"/>
                <a:ea typeface="+mn-ea"/>
                <a:cs typeface="+mn-cs"/>
              </a:rPr>
              <a:t> we will cover in detail in the next lecture, </a:t>
            </a:r>
            <a:r>
              <a:rPr lang="en-GB" sz="1200" kern="1200" dirty="0">
                <a:solidFill>
                  <a:schemeClr val="tx1"/>
                </a:solidFill>
                <a:effectLst/>
                <a:latin typeface="+mn-lt"/>
                <a:ea typeface="+mn-ea"/>
                <a:cs typeface="+mn-cs"/>
              </a:rPr>
              <a:t>is the interest rate that is used for discounting. If we have a high discount rate, that means that costs in the future reflect a lower value today. If the money grows by 20 percent per year the difference one would discount would be larger than if it grows by</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two percent per year. In practice, this means that </a:t>
            </a:r>
            <a:r>
              <a:rPr lang="en-GB" dirty="0"/>
              <a:t>renewable</a:t>
            </a:r>
            <a:r>
              <a:rPr lang="en-GB" sz="1200" kern="1200" dirty="0">
                <a:solidFill>
                  <a:schemeClr val="tx1"/>
                </a:solidFill>
                <a:effectLst/>
                <a:latin typeface="+mn-lt"/>
                <a:ea typeface="+mn-ea"/>
                <a:cs typeface="+mn-cs"/>
              </a:rPr>
              <a:t> technologies,</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which often have a high upfront costs and low running costs</a:t>
            </a:r>
            <a:r>
              <a:rPr lang="en-GB" dirty="0"/>
              <a:t> </a:t>
            </a:r>
            <a:r>
              <a:rPr lang="en-GB" sz="1200" kern="1200" dirty="0">
                <a:solidFill>
                  <a:schemeClr val="tx1"/>
                </a:solidFill>
                <a:effectLst/>
                <a:latin typeface="+mn-lt"/>
                <a:ea typeface="+mn-ea"/>
                <a:cs typeface="+mn-cs"/>
              </a:rPr>
              <a:t>over their lifetime, generally benefit from low discount rates. On the other </a:t>
            </a:r>
            <a:r>
              <a:rPr lang="en-GB" dirty="0"/>
              <a:t>hand. diesel</a:t>
            </a:r>
            <a:r>
              <a:rPr lang="en-GB" sz="1200" kern="1200" dirty="0">
                <a:solidFill>
                  <a:schemeClr val="tx1"/>
                </a:solidFill>
                <a:effectLst/>
                <a:latin typeface="+mn-lt"/>
                <a:ea typeface="+mn-ea"/>
                <a:cs typeface="+mn-cs"/>
              </a:rPr>
              <a:t> generators,</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which have lower investment costs but high running costs</a:t>
            </a:r>
            <a:r>
              <a:rPr lang="en-GB" dirty="0"/>
              <a:t>,</a:t>
            </a:r>
            <a:r>
              <a:rPr lang="en-GB" sz="1200" kern="1200" dirty="0">
                <a:solidFill>
                  <a:schemeClr val="tx1"/>
                </a:solidFill>
                <a:effectLst/>
                <a:latin typeface="+mn-lt"/>
                <a:ea typeface="+mn-ea"/>
                <a:cs typeface="+mn-cs"/>
              </a:rPr>
              <a:t> will be </a:t>
            </a:r>
            <a:r>
              <a:rPr lang="en-GB" dirty="0"/>
              <a:t>least-cost</a:t>
            </a:r>
            <a:r>
              <a:rPr lang="en-GB" sz="1200" kern="1200" dirty="0">
                <a:solidFill>
                  <a:schemeClr val="tx1"/>
                </a:solidFill>
                <a:effectLst/>
                <a:latin typeface="+mn-lt"/>
                <a:ea typeface="+mn-ea"/>
                <a:cs typeface="+mn-cs"/>
              </a:rPr>
              <a:t> more often with higher discount rates.</a:t>
            </a:r>
            <a:endParaRPr lang="en-GB" dirty="0"/>
          </a:p>
          <a:p>
            <a:pPr marL="0" lvl="0" indent="0" algn="l" rtl="0">
              <a:lnSpc>
                <a:spcPct val="100000"/>
              </a:lnSpc>
              <a:spcBef>
                <a:spcPts val="0"/>
              </a:spcBef>
              <a:spcAft>
                <a:spcPts val="0"/>
              </a:spcAft>
              <a:buSzPts val="1400"/>
              <a:buNone/>
            </a:pPr>
            <a:endParaRPr dirty="0"/>
          </a:p>
        </p:txBody>
      </p:sp>
      <p:sp>
        <p:nvSpPr>
          <p:cNvPr id="303" name="Google Shape;303;p16: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693404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26</a:t>
            </a:fld>
            <a:endParaRPr lang="en-US" dirty="0"/>
          </a:p>
        </p:txBody>
      </p:sp>
    </p:spTree>
    <p:extLst>
      <p:ext uri="{BB962C8B-B14F-4D97-AF65-F5344CB8AC3E}">
        <p14:creationId xmlns:p14="http://schemas.microsoft.com/office/powerpoint/2010/main" val="36209100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27</a:t>
            </a:fld>
            <a:endParaRPr lang="en-US" dirty="0"/>
          </a:p>
        </p:txBody>
      </p:sp>
    </p:spTree>
    <p:extLst>
      <p:ext uri="{BB962C8B-B14F-4D97-AF65-F5344CB8AC3E}">
        <p14:creationId xmlns:p14="http://schemas.microsoft.com/office/powerpoint/2010/main" val="3754880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en-GB" sz="1200" kern="1200" dirty="0">
                <a:solidFill>
                  <a:schemeClr val="tx1"/>
                </a:solidFill>
                <a:effectLst/>
                <a:latin typeface="+mn-lt"/>
                <a:ea typeface="+mn-ea"/>
                <a:cs typeface="+mn-cs"/>
              </a:rPr>
              <a:t>Energy</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models create a simplified image of the </a:t>
            </a:r>
            <a:r>
              <a:rPr lang="en-GB" dirty="0"/>
              <a:t>real-life </a:t>
            </a:r>
            <a:r>
              <a:rPr lang="en-GB" sz="1200" kern="1200" dirty="0">
                <a:solidFill>
                  <a:schemeClr val="tx1"/>
                </a:solidFill>
                <a:effectLst/>
                <a:latin typeface="+mn-lt"/>
                <a:ea typeface="+mn-ea"/>
                <a:cs typeface="+mn-cs"/>
              </a:rPr>
              <a:t>energy systems</a:t>
            </a:r>
            <a:r>
              <a:rPr lang="en-GB" sz="1200" kern="1200" baseline="0" dirty="0">
                <a:solidFill>
                  <a:schemeClr val="tx1"/>
                </a:solidFill>
                <a:effectLst/>
                <a:latin typeface="+mn-lt"/>
                <a:ea typeface="+mn-ea"/>
                <a:cs typeface="+mn-cs"/>
              </a:rPr>
              <a:t> b</a:t>
            </a:r>
            <a:r>
              <a:rPr lang="en-GB" sz="1200" kern="1200" dirty="0">
                <a:solidFill>
                  <a:schemeClr val="tx1"/>
                </a:solidFill>
                <a:effectLst/>
                <a:latin typeface="+mn-lt"/>
                <a:ea typeface="+mn-ea"/>
                <a:cs typeface="+mn-cs"/>
              </a:rPr>
              <a:t>y translating the components (e.g</a:t>
            </a:r>
            <a:r>
              <a:rPr lang="en-GB" dirty="0"/>
              <a:t>.,</a:t>
            </a:r>
            <a:r>
              <a:rPr lang="en-GB" sz="1200" kern="1200" dirty="0">
                <a:solidFill>
                  <a:schemeClr val="tx1"/>
                </a:solidFill>
                <a:effectLst/>
                <a:latin typeface="+mn-lt"/>
                <a:ea typeface="+mn-ea"/>
                <a:cs typeface="+mn-cs"/>
              </a:rPr>
              <a:t> power plants</a:t>
            </a:r>
            <a:r>
              <a:rPr lang="en-GB" dirty="0"/>
              <a:t>)</a:t>
            </a:r>
            <a:r>
              <a:rPr lang="en-GB" sz="1200" kern="1200" dirty="0">
                <a:solidFill>
                  <a:schemeClr val="tx1"/>
                </a:solidFill>
                <a:effectLst/>
                <a:latin typeface="+mn-lt"/>
                <a:ea typeface="+mn-ea"/>
                <a:cs typeface="+mn-cs"/>
              </a:rPr>
              <a:t> and flows in the energy system into mathematical formulations.</a:t>
            </a:r>
            <a:r>
              <a:rPr lang="en-GB" sz="1200" kern="1200" baseline="0" dirty="0">
                <a:solidFill>
                  <a:schemeClr val="tx1"/>
                </a:solidFill>
                <a:effectLst/>
                <a:latin typeface="+mn-lt"/>
                <a:ea typeface="+mn-ea"/>
                <a:cs typeface="+mn-cs"/>
              </a:rPr>
              <a:t> T</a:t>
            </a:r>
            <a:r>
              <a:rPr lang="en-GB" sz="1200" kern="1200" dirty="0">
                <a:solidFill>
                  <a:schemeClr val="tx1"/>
                </a:solidFill>
                <a:effectLst/>
                <a:latin typeface="+mn-lt"/>
                <a:ea typeface="+mn-ea"/>
                <a:cs typeface="+mn-cs"/>
              </a:rPr>
              <a:t>hese equations represent a </a:t>
            </a:r>
            <a:r>
              <a:rPr lang="en-GB" dirty="0"/>
              <a:t>rule-based</a:t>
            </a:r>
            <a:r>
              <a:rPr lang="en-GB" sz="1200" kern="1200" dirty="0">
                <a:solidFill>
                  <a:schemeClr val="tx1"/>
                </a:solidFill>
                <a:effectLst/>
                <a:latin typeface="+mn-lt"/>
                <a:ea typeface="+mn-ea"/>
                <a:cs typeface="+mn-cs"/>
              </a:rPr>
              <a:t> interaction between the key system components. These</a:t>
            </a:r>
            <a:r>
              <a:rPr lang="en-GB" sz="1200" kern="1200" baseline="0" dirty="0">
                <a:solidFill>
                  <a:schemeClr val="tx1"/>
                </a:solidFill>
                <a:effectLst/>
                <a:latin typeface="+mn-lt"/>
                <a:ea typeface="+mn-ea"/>
                <a:cs typeface="+mn-cs"/>
              </a:rPr>
              <a:t> interactions a</a:t>
            </a:r>
            <a:r>
              <a:rPr lang="en-GB" sz="1200" kern="1200" dirty="0">
                <a:solidFill>
                  <a:schemeClr val="tx1"/>
                </a:solidFill>
                <a:effectLst/>
                <a:latin typeface="+mn-lt"/>
                <a:ea typeface="+mn-ea"/>
                <a:cs typeface="+mn-cs"/>
              </a:rPr>
              <a:t>re described using formulas. As an example</a:t>
            </a:r>
            <a:r>
              <a:rPr lang="en-GB" sz="1200" kern="1200" baseline="0" dirty="0">
                <a:solidFill>
                  <a:schemeClr val="tx1"/>
                </a:solidFill>
                <a:effectLst/>
                <a:latin typeface="+mn-lt"/>
                <a:ea typeface="+mn-ea"/>
                <a:cs typeface="+mn-cs"/>
              </a:rPr>
              <a:t> we can look at </a:t>
            </a:r>
            <a:r>
              <a:rPr lang="en-GB" sz="1200" kern="1200" dirty="0">
                <a:solidFill>
                  <a:schemeClr val="tx1"/>
                </a:solidFill>
                <a:effectLst/>
                <a:latin typeface="+mn-lt"/>
                <a:ea typeface="+mn-ea"/>
                <a:cs typeface="+mn-cs"/>
              </a:rPr>
              <a:t>a diesel generator. The</a:t>
            </a:r>
            <a:r>
              <a:rPr lang="en-GB" sz="1200" kern="1200" baseline="0" dirty="0">
                <a:solidFill>
                  <a:schemeClr val="tx1"/>
                </a:solidFill>
                <a:effectLst/>
                <a:latin typeface="+mn-lt"/>
                <a:ea typeface="+mn-ea"/>
                <a:cs typeface="+mn-cs"/>
              </a:rPr>
              <a:t> diesel generator consumes </a:t>
            </a:r>
            <a:r>
              <a:rPr lang="en-GB" sz="1200" kern="1200" dirty="0">
                <a:solidFill>
                  <a:schemeClr val="tx1"/>
                </a:solidFill>
                <a:effectLst/>
                <a:latin typeface="+mn-lt"/>
                <a:ea typeface="+mn-ea"/>
                <a:cs typeface="+mn-cs"/>
              </a:rPr>
              <a:t>X litres of diesel to get Y </a:t>
            </a:r>
            <a:r>
              <a:rPr lang="en-GB" dirty="0"/>
              <a:t>kilowatt hours of</a:t>
            </a:r>
            <a:r>
              <a:rPr lang="en-GB" sz="1200" kern="1200" dirty="0">
                <a:solidFill>
                  <a:schemeClr val="tx1"/>
                </a:solidFill>
                <a:effectLst/>
                <a:latin typeface="+mn-lt"/>
                <a:ea typeface="+mn-ea"/>
                <a:cs typeface="+mn-cs"/>
              </a:rPr>
              <a:t> electricity. If the diesel</a:t>
            </a:r>
            <a:r>
              <a:rPr lang="en-GB" sz="1200" kern="1200" baseline="0" dirty="0">
                <a:solidFill>
                  <a:schemeClr val="tx1"/>
                </a:solidFill>
                <a:effectLst/>
                <a:latin typeface="+mn-lt"/>
                <a:ea typeface="+mn-ea"/>
                <a:cs typeface="+mn-cs"/>
              </a:rPr>
              <a:t> generator is</a:t>
            </a:r>
            <a:r>
              <a:rPr lang="en-GB" sz="1200" kern="1200" dirty="0">
                <a:solidFill>
                  <a:schemeClr val="tx1"/>
                </a:solidFill>
                <a:effectLst/>
                <a:latin typeface="+mn-lt"/>
                <a:ea typeface="+mn-ea"/>
                <a:cs typeface="+mn-cs"/>
              </a:rPr>
              <a:t> connected to a distribution network, we distribute the electricity in the distribution network.</a:t>
            </a:r>
            <a:r>
              <a:rPr lang="en-GB" sz="1200" kern="1200" baseline="0" dirty="0">
                <a:solidFill>
                  <a:schemeClr val="tx1"/>
                </a:solidFill>
                <a:effectLst/>
                <a:latin typeface="+mn-lt"/>
                <a:ea typeface="+mn-ea"/>
                <a:cs typeface="+mn-cs"/>
              </a:rPr>
              <a:t> By including the distribution network</a:t>
            </a:r>
            <a:r>
              <a:rPr lang="en-GB" sz="1200" kern="1200" dirty="0">
                <a:solidFill>
                  <a:schemeClr val="tx1"/>
                </a:solidFill>
                <a:effectLst/>
                <a:latin typeface="+mn-lt"/>
                <a:ea typeface="+mn-ea"/>
                <a:cs typeface="+mn-cs"/>
              </a:rPr>
              <a:t> we then use equations to calculate the required size of the distribution network</a:t>
            </a:r>
            <a:r>
              <a:rPr lang="en-GB" sz="1200" kern="1200" baseline="0" dirty="0">
                <a:solidFill>
                  <a:schemeClr val="tx1"/>
                </a:solidFill>
                <a:effectLst/>
                <a:latin typeface="+mn-lt"/>
                <a:ea typeface="+mn-ea"/>
                <a:cs typeface="+mn-cs"/>
              </a:rPr>
              <a:t> and </a:t>
            </a:r>
            <a:r>
              <a:rPr lang="en-GB" sz="1200" kern="1200" dirty="0">
                <a:solidFill>
                  <a:schemeClr val="tx1"/>
                </a:solidFill>
                <a:effectLst/>
                <a:latin typeface="+mn-lt"/>
                <a:ea typeface="+mn-ea"/>
                <a:cs typeface="+mn-cs"/>
              </a:rPr>
              <a:t>the type of diesel generator </a:t>
            </a:r>
            <a:r>
              <a:rPr lang="en-GB" dirty="0"/>
              <a:t>needed</a:t>
            </a:r>
            <a:r>
              <a:rPr lang="en-GB" sz="1200" kern="1200" dirty="0">
                <a:solidFill>
                  <a:schemeClr val="tx1"/>
                </a:solidFill>
                <a:effectLst/>
                <a:latin typeface="+mn-lt"/>
                <a:ea typeface="+mn-ea"/>
                <a:cs typeface="+mn-cs"/>
              </a:rPr>
              <a:t> to meet the demand of the customer. We also formulate equations for the cost of all of these components. All of these interlinked equations form together a simplified representation of the energy system.</a:t>
            </a:r>
          </a:p>
          <a:p>
            <a:r>
              <a:rPr lang="en-GB" sz="1200" kern="1200" dirty="0">
                <a:solidFill>
                  <a:schemeClr val="tx1"/>
                </a:solidFill>
                <a:effectLst/>
                <a:latin typeface="+mn-lt"/>
                <a:ea typeface="+mn-ea"/>
                <a:cs typeface="+mn-cs"/>
              </a:rPr>
              <a:t>We then calibrate the model to reflect the current status of the energy system and energy flows, linking the fuels based on how they flow through the system. The model can then explore different future energy systems in terms of</a:t>
            </a:r>
            <a:r>
              <a:rPr lang="en-GB" dirty="0"/>
              <a:t>, for example</a:t>
            </a:r>
            <a:r>
              <a:rPr lang="en-GB" sz="1200" kern="1200" dirty="0">
                <a:solidFill>
                  <a:schemeClr val="tx1"/>
                </a:solidFill>
                <a:effectLst/>
                <a:latin typeface="+mn-lt"/>
                <a:ea typeface="+mn-ea"/>
                <a:cs typeface="+mn-cs"/>
              </a:rPr>
              <a:t> </a:t>
            </a:r>
            <a:r>
              <a:rPr lang="en-GB" dirty="0"/>
              <a:t>,</a:t>
            </a:r>
            <a:r>
              <a:rPr lang="en-GB" sz="1200" kern="1200" dirty="0">
                <a:solidFill>
                  <a:schemeClr val="tx1"/>
                </a:solidFill>
                <a:effectLst/>
                <a:latin typeface="+mn-lt"/>
                <a:ea typeface="+mn-ea"/>
                <a:cs typeface="+mn-cs"/>
              </a:rPr>
              <a:t> technology,</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fuel options,</a:t>
            </a:r>
            <a:r>
              <a:rPr lang="en-GB" dirty="0"/>
              <a:t> or</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energy of demands.</a:t>
            </a:r>
            <a:endParaRPr lang="en-GB" sz="1200" kern="1200" dirty="0">
              <a:solidFill>
                <a:schemeClr val="tx1"/>
              </a:solidFill>
              <a:effectLst/>
              <a:latin typeface="+mn-lt"/>
              <a:cs typeface="Calibri"/>
            </a:endParaRPr>
          </a:p>
          <a:p>
            <a:pPr marL="0" lvl="0" indent="0" algn="l" rtl="0">
              <a:spcBef>
                <a:spcPts val="0"/>
              </a:spcBef>
              <a:spcAft>
                <a:spcPts val="0"/>
              </a:spcAft>
              <a:buNone/>
            </a:pPr>
            <a:r>
              <a:rPr lang="en-GB" sz="1200" kern="1200" dirty="0">
                <a:solidFill>
                  <a:schemeClr val="tx1"/>
                </a:solidFill>
                <a:effectLst/>
                <a:latin typeface="+mn-lt"/>
                <a:ea typeface="+mn-ea"/>
                <a:cs typeface="+mn-cs"/>
              </a:rPr>
              <a:t>A very important thing to note about energy modelling is that energy modelling can </a:t>
            </a:r>
            <a:r>
              <a:rPr lang="en-GB" dirty="0"/>
              <a:t>provide</a:t>
            </a:r>
            <a:r>
              <a:rPr lang="en-GB" sz="1200" kern="1200" dirty="0">
                <a:solidFill>
                  <a:schemeClr val="tx1"/>
                </a:solidFill>
                <a:effectLst/>
                <a:latin typeface="+mn-lt"/>
                <a:ea typeface="+mn-ea"/>
                <a:cs typeface="+mn-cs"/>
              </a:rPr>
              <a:t> insights but not answers. An energy model can help us understand the consequences of certain decisions or how we can meet a specific target.</a:t>
            </a:r>
            <a:endParaRPr lang="en-GB" sz="1200" kern="1200" dirty="0">
              <a:solidFill>
                <a:schemeClr val="tx1"/>
              </a:solidFill>
              <a:effectLst/>
              <a:latin typeface="+mn-lt"/>
              <a:cs typeface="Calibri" panose="020F0502020204030204"/>
            </a:endParaRPr>
          </a:p>
          <a:p>
            <a:pPr marL="0" lvl="0" indent="0" algn="l" rtl="0">
              <a:spcBef>
                <a:spcPts val="0"/>
              </a:spcBef>
              <a:spcAft>
                <a:spcPts val="0"/>
              </a:spcAft>
              <a:buNone/>
            </a:pPr>
            <a:endParaRPr dirty="0"/>
          </a:p>
        </p:txBody>
      </p:sp>
      <p:sp>
        <p:nvSpPr>
          <p:cNvPr id="155" name="Google Shape;155;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885606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en-GB" sz="1200" kern="1200" dirty="0">
                <a:solidFill>
                  <a:schemeClr val="tx1"/>
                </a:solidFill>
                <a:effectLst/>
                <a:latin typeface="+mn-lt"/>
                <a:ea typeface="+mn-ea"/>
                <a:cs typeface="+mn-cs"/>
              </a:rPr>
              <a:t>The government</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or decision maker</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can have a qualitative idea on the future development of the country and its energy system. There can be policy goals relating to</a:t>
            </a:r>
            <a:r>
              <a:rPr lang="en-GB" dirty="0"/>
              <a:t>,</a:t>
            </a:r>
            <a:r>
              <a:rPr lang="en-GB" sz="1200" kern="1200" dirty="0">
                <a:solidFill>
                  <a:schemeClr val="tx1"/>
                </a:solidFill>
                <a:effectLst/>
                <a:latin typeface="+mn-lt"/>
                <a:ea typeface="+mn-ea"/>
                <a:cs typeface="+mn-cs"/>
              </a:rPr>
              <a:t> </a:t>
            </a:r>
            <a:r>
              <a:rPr lang="en-GB" dirty="0"/>
              <a:t>for example, </a:t>
            </a:r>
            <a:r>
              <a:rPr lang="en-GB" sz="1200" kern="1200" dirty="0">
                <a:solidFill>
                  <a:schemeClr val="tx1"/>
                </a:solidFill>
                <a:effectLst/>
                <a:latin typeface="+mn-lt"/>
                <a:ea typeface="+mn-ea"/>
                <a:cs typeface="+mn-cs"/>
              </a:rPr>
              <a:t>economic development, financial constraints</a:t>
            </a:r>
            <a:r>
              <a:rPr lang="en-GB" dirty="0"/>
              <a:t>,</a:t>
            </a:r>
            <a:r>
              <a:rPr lang="en-GB" sz="1200" kern="1200" dirty="0">
                <a:solidFill>
                  <a:schemeClr val="tx1"/>
                </a:solidFill>
                <a:effectLst/>
                <a:latin typeface="+mn-lt"/>
                <a:ea typeface="+mn-ea"/>
                <a:cs typeface="+mn-cs"/>
              </a:rPr>
              <a:t> or reducing emissions.</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There can be ideas related to energy security linked to technology options,</a:t>
            </a:r>
            <a:r>
              <a:rPr lang="en-GB" sz="1200" kern="1200" baseline="0" dirty="0">
                <a:solidFill>
                  <a:schemeClr val="tx1"/>
                </a:solidFill>
                <a:effectLst/>
                <a:latin typeface="+mn-lt"/>
                <a:ea typeface="+mn-ea"/>
                <a:cs typeface="+mn-cs"/>
              </a:rPr>
              <a:t> where</a:t>
            </a:r>
            <a:r>
              <a:rPr lang="en-GB" sz="1200" kern="1200" dirty="0">
                <a:solidFill>
                  <a:schemeClr val="tx1"/>
                </a:solidFill>
                <a:effectLst/>
                <a:latin typeface="+mn-lt"/>
                <a:ea typeface="+mn-ea"/>
                <a:cs typeface="+mn-cs"/>
              </a:rPr>
              <a:t> a</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stakeholder might prefer to use resources that are available within the country which does not require</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imports.</a:t>
            </a:r>
            <a:r>
              <a:rPr lang="en-GB" sz="1200" kern="1200" baseline="0" dirty="0">
                <a:solidFill>
                  <a:schemeClr val="tx1"/>
                </a:solidFill>
                <a:effectLst/>
                <a:latin typeface="+mn-lt"/>
                <a:ea typeface="+mn-ea"/>
                <a:cs typeface="+mn-cs"/>
              </a:rPr>
              <a:t> In addition, the technology options can be restricted </a:t>
            </a:r>
            <a:r>
              <a:rPr lang="en-GB" sz="1200" kern="1200" dirty="0">
                <a:solidFill>
                  <a:schemeClr val="tx1"/>
                </a:solidFill>
                <a:effectLst/>
                <a:latin typeface="+mn-lt"/>
                <a:ea typeface="+mn-ea"/>
                <a:cs typeface="+mn-cs"/>
              </a:rPr>
              <a:t>to renewable technologies instead of fossil fuel based technologies to reduce emissions.</a:t>
            </a:r>
            <a:r>
              <a:rPr lang="en-GB" dirty="0"/>
              <a:t> </a:t>
            </a:r>
            <a:r>
              <a:rPr lang="en-GB" sz="1200" kern="1200" dirty="0">
                <a:solidFill>
                  <a:schemeClr val="tx1"/>
                </a:solidFill>
                <a:effectLst/>
                <a:latin typeface="+mn-lt"/>
                <a:ea typeface="+mn-ea"/>
                <a:cs typeface="+mn-cs"/>
              </a:rPr>
              <a:t>There are </a:t>
            </a:r>
            <a:r>
              <a:rPr lang="en-GB" dirty="0"/>
              <a:t>different </a:t>
            </a:r>
            <a:r>
              <a:rPr lang="en-GB" sz="1200" kern="1200" dirty="0">
                <a:solidFill>
                  <a:schemeClr val="tx1"/>
                </a:solidFill>
                <a:effectLst/>
                <a:latin typeface="+mn-lt"/>
                <a:ea typeface="+mn-ea"/>
                <a:cs typeface="+mn-cs"/>
              </a:rPr>
              <a:t>goals </a:t>
            </a:r>
            <a:r>
              <a:rPr lang="en-GB" dirty="0"/>
              <a:t>or</a:t>
            </a:r>
            <a:r>
              <a:rPr lang="en-GB" sz="1200" kern="1200" dirty="0">
                <a:solidFill>
                  <a:schemeClr val="tx1"/>
                </a:solidFill>
                <a:effectLst/>
                <a:latin typeface="+mn-lt"/>
                <a:ea typeface="+mn-ea"/>
                <a:cs typeface="+mn-cs"/>
              </a:rPr>
              <a:t> targets different stakeholders will have. </a:t>
            </a:r>
            <a:endParaRPr lang="en-US" dirty="0"/>
          </a:p>
          <a:p>
            <a:r>
              <a:rPr lang="en-GB" dirty="0"/>
              <a:t>Energy</a:t>
            </a:r>
            <a:r>
              <a:rPr lang="en-GB" sz="1200" kern="1200" dirty="0">
                <a:solidFill>
                  <a:schemeClr val="tx1"/>
                </a:solidFill>
                <a:effectLst/>
                <a:latin typeface="+mn-lt"/>
                <a:ea typeface="+mn-ea"/>
                <a:cs typeface="+mn-cs"/>
              </a:rPr>
              <a:t> system models</a:t>
            </a:r>
            <a:r>
              <a:rPr lang="en-GB" sz="1200" kern="1200" baseline="0" dirty="0">
                <a:solidFill>
                  <a:schemeClr val="tx1"/>
                </a:solidFill>
                <a:effectLst/>
                <a:latin typeface="+mn-lt"/>
                <a:ea typeface="+mn-ea"/>
                <a:cs typeface="+mn-cs"/>
              </a:rPr>
              <a:t> can </a:t>
            </a:r>
            <a:r>
              <a:rPr lang="en-GB" sz="1200" kern="1200" dirty="0">
                <a:solidFill>
                  <a:schemeClr val="tx1"/>
                </a:solidFill>
                <a:effectLst/>
                <a:latin typeface="+mn-lt"/>
                <a:ea typeface="+mn-ea"/>
                <a:cs typeface="+mn-cs"/>
              </a:rPr>
              <a:t>provide a framework to quantitatively</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assess the implications of different energy policies or</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different development options in the supply</a:t>
            </a:r>
            <a:r>
              <a:rPr lang="en-GB" dirty="0"/>
              <a:t> </a:t>
            </a:r>
            <a:r>
              <a:rPr lang="en-GB" sz="1200" kern="1200" dirty="0">
                <a:solidFill>
                  <a:schemeClr val="tx1"/>
                </a:solidFill>
                <a:effectLst/>
                <a:latin typeface="+mn-lt"/>
                <a:ea typeface="+mn-ea"/>
                <a:cs typeface="+mn-cs"/>
              </a:rPr>
              <a:t>system. This means that the energy system modelling process can provide numbers to these qualitative</a:t>
            </a:r>
            <a:r>
              <a:rPr lang="en-GB" sz="1200" kern="1200" baseline="0" dirty="0">
                <a:solidFill>
                  <a:schemeClr val="tx1"/>
                </a:solidFill>
                <a:effectLst/>
                <a:latin typeface="+mn-lt"/>
                <a:ea typeface="+mn-ea"/>
                <a:cs typeface="+mn-cs"/>
              </a:rPr>
              <a:t> goals to </a:t>
            </a:r>
            <a:r>
              <a:rPr lang="en-GB" sz="1200" kern="1200" dirty="0">
                <a:solidFill>
                  <a:schemeClr val="tx1"/>
                </a:solidFill>
                <a:effectLst/>
                <a:latin typeface="+mn-lt"/>
                <a:ea typeface="+mn-ea"/>
                <a:cs typeface="+mn-cs"/>
              </a:rPr>
              <a:t>indicate what is the magnitude of cost for </a:t>
            </a:r>
            <a:r>
              <a:rPr lang="en-GB" sz="1200" kern="1200" baseline="0" dirty="0">
                <a:solidFill>
                  <a:schemeClr val="tx1"/>
                </a:solidFill>
                <a:effectLst/>
                <a:latin typeface="+mn-lt"/>
                <a:ea typeface="+mn-ea"/>
                <a:cs typeface="+mn-cs"/>
              </a:rPr>
              <a:t>i</a:t>
            </a:r>
            <a:r>
              <a:rPr lang="en-GB" sz="1200" kern="1200" dirty="0">
                <a:solidFill>
                  <a:schemeClr val="tx1"/>
                </a:solidFill>
                <a:effectLst/>
                <a:latin typeface="+mn-lt"/>
                <a:ea typeface="+mn-ea"/>
                <a:cs typeface="+mn-cs"/>
              </a:rPr>
              <a:t>mplementing a certain policy or trying to reach a specific electrification target. In addition</a:t>
            </a:r>
            <a:r>
              <a:rPr lang="en-GB" dirty="0"/>
              <a:t>,</a:t>
            </a:r>
            <a:r>
              <a:rPr lang="en-GB" sz="1200" kern="1200" dirty="0">
                <a:solidFill>
                  <a:schemeClr val="tx1"/>
                </a:solidFill>
                <a:effectLst/>
                <a:latin typeface="+mn-lt"/>
                <a:ea typeface="+mn-ea"/>
                <a:cs typeface="+mn-cs"/>
              </a:rPr>
              <a:t> the modelling can give </a:t>
            </a:r>
            <a:r>
              <a:rPr lang="en-GB" dirty="0"/>
              <a:t>an </a:t>
            </a:r>
            <a:r>
              <a:rPr lang="en-GB" sz="1200" kern="1200" dirty="0">
                <a:solidFill>
                  <a:schemeClr val="tx1"/>
                </a:solidFill>
                <a:effectLst/>
                <a:latin typeface="+mn-lt"/>
                <a:ea typeface="+mn-ea"/>
                <a:cs typeface="+mn-cs"/>
              </a:rPr>
              <a:t>indication about technology choices</a:t>
            </a:r>
            <a:r>
              <a:rPr lang="en-GB" dirty="0"/>
              <a:t>,</a:t>
            </a:r>
            <a:r>
              <a:rPr lang="en-GB" sz="1200" kern="1200" baseline="0" dirty="0">
                <a:solidFill>
                  <a:schemeClr val="tx1"/>
                </a:solidFill>
                <a:effectLst/>
                <a:latin typeface="+mn-lt"/>
                <a:ea typeface="+mn-ea"/>
                <a:cs typeface="+mn-cs"/>
              </a:rPr>
              <a:t> </a:t>
            </a:r>
            <a:r>
              <a:rPr lang="en-GB" dirty="0"/>
              <a:t>for example, perhaps </a:t>
            </a:r>
            <a:r>
              <a:rPr lang="en-GB" sz="1200" kern="1200" baseline="0" dirty="0">
                <a:solidFill>
                  <a:schemeClr val="tx1"/>
                </a:solidFill>
                <a:effectLst/>
                <a:latin typeface="+mn-lt"/>
                <a:ea typeface="+mn-ea"/>
                <a:cs typeface="+mn-cs"/>
              </a:rPr>
              <a:t>h</a:t>
            </a:r>
            <a:r>
              <a:rPr lang="en-GB" sz="1200" kern="1200" dirty="0">
                <a:solidFill>
                  <a:schemeClr val="tx1"/>
                </a:solidFill>
                <a:effectLst/>
                <a:latin typeface="+mn-lt"/>
                <a:ea typeface="+mn-ea"/>
                <a:cs typeface="+mn-cs"/>
              </a:rPr>
              <a:t>alf the population would be electrified by </a:t>
            </a:r>
            <a:r>
              <a:rPr lang="en-GB" dirty="0"/>
              <a:t>stand-alone</a:t>
            </a:r>
            <a:r>
              <a:rPr lang="en-GB" sz="1200" kern="1200" dirty="0">
                <a:solidFill>
                  <a:schemeClr val="tx1"/>
                </a:solidFill>
                <a:effectLst/>
                <a:latin typeface="+mn-lt"/>
                <a:ea typeface="+mn-ea"/>
                <a:cs typeface="+mn-cs"/>
              </a:rPr>
              <a:t> technologies vs. mini-grid or</a:t>
            </a:r>
            <a:r>
              <a:rPr lang="en-GB" sz="1200" kern="1200" baseline="0" dirty="0">
                <a:solidFill>
                  <a:schemeClr val="tx1"/>
                </a:solidFill>
                <a:effectLst/>
                <a:latin typeface="+mn-lt"/>
                <a:ea typeface="+mn-ea"/>
                <a:cs typeface="+mn-cs"/>
              </a:rPr>
              <a:t> g</a:t>
            </a:r>
            <a:r>
              <a:rPr lang="en-GB" sz="1200" kern="1200" dirty="0">
                <a:solidFill>
                  <a:schemeClr val="tx1"/>
                </a:solidFill>
                <a:effectLst/>
                <a:latin typeface="+mn-lt"/>
                <a:ea typeface="+mn-ea"/>
                <a:cs typeface="+mn-cs"/>
              </a:rPr>
              <a:t>rid. </a:t>
            </a:r>
            <a:r>
              <a:rPr lang="en-GB" dirty="0"/>
              <a:t>Other</a:t>
            </a:r>
            <a:r>
              <a:rPr lang="en-GB" sz="1200" kern="1200" dirty="0">
                <a:solidFill>
                  <a:schemeClr val="tx1"/>
                </a:solidFill>
                <a:effectLst/>
                <a:latin typeface="+mn-lt"/>
                <a:ea typeface="+mn-ea"/>
                <a:cs typeface="+mn-cs"/>
              </a:rPr>
              <a:t> conditions</a:t>
            </a:r>
            <a:r>
              <a:rPr lang="en-GB" dirty="0"/>
              <a:t> can</a:t>
            </a:r>
            <a:r>
              <a:rPr lang="en-GB" sz="1200" kern="1200" dirty="0">
                <a:solidFill>
                  <a:schemeClr val="tx1"/>
                </a:solidFill>
                <a:effectLst/>
                <a:latin typeface="+mn-lt"/>
                <a:ea typeface="+mn-ea"/>
                <a:cs typeface="+mn-cs"/>
              </a:rPr>
              <a:t> </a:t>
            </a:r>
            <a:r>
              <a:rPr lang="en-GB" dirty="0"/>
              <a:t>be </a:t>
            </a:r>
            <a:r>
              <a:rPr lang="en-GB" sz="1200" kern="1200" dirty="0">
                <a:solidFill>
                  <a:schemeClr val="tx1"/>
                </a:solidFill>
                <a:effectLst/>
                <a:latin typeface="+mn-lt"/>
                <a:ea typeface="+mn-ea"/>
                <a:cs typeface="+mn-cs"/>
              </a:rPr>
              <a:t>set by the stakeholders or </a:t>
            </a:r>
            <a:r>
              <a:rPr lang="en-GB" dirty="0"/>
              <a:t>result from external</a:t>
            </a:r>
            <a:r>
              <a:rPr lang="en-GB" sz="1200" kern="1200" dirty="0">
                <a:solidFill>
                  <a:schemeClr val="tx1"/>
                </a:solidFill>
                <a:effectLst/>
                <a:latin typeface="+mn-lt"/>
                <a:ea typeface="+mn-ea"/>
                <a:cs typeface="+mn-cs"/>
              </a:rPr>
              <a:t> factors</a:t>
            </a:r>
            <a:r>
              <a:rPr lang="en-GB" dirty="0"/>
              <a:t>.</a:t>
            </a:r>
            <a:r>
              <a:rPr lang="en-GB" sz="1200" kern="1200" dirty="0">
                <a:solidFill>
                  <a:schemeClr val="tx1"/>
                </a:solidFill>
                <a:effectLst/>
                <a:latin typeface="+mn-lt"/>
                <a:ea typeface="+mn-ea"/>
                <a:cs typeface="+mn-cs"/>
              </a:rPr>
              <a:t> </a:t>
            </a:r>
            <a:r>
              <a:rPr lang="en-GB" dirty="0"/>
              <a:t>These </a:t>
            </a:r>
            <a:r>
              <a:rPr lang="en-GB" sz="1200" kern="1200" dirty="0">
                <a:solidFill>
                  <a:schemeClr val="tx1"/>
                </a:solidFill>
                <a:effectLst/>
                <a:latin typeface="+mn-lt"/>
                <a:ea typeface="+mn-ea"/>
                <a:cs typeface="+mn-cs"/>
              </a:rPr>
              <a:t>can change </a:t>
            </a:r>
            <a:r>
              <a:rPr lang="en-GB" dirty="0"/>
              <a:t>according to</a:t>
            </a:r>
            <a:r>
              <a:rPr lang="en-GB" sz="1200" kern="1200" dirty="0">
                <a:solidFill>
                  <a:schemeClr val="tx1"/>
                </a:solidFill>
                <a:effectLst/>
                <a:latin typeface="+mn-lt"/>
                <a:ea typeface="+mn-ea"/>
                <a:cs typeface="+mn-cs"/>
              </a:rPr>
              <a:t> different national developments or the implementation of different policies.</a:t>
            </a:r>
            <a:r>
              <a:rPr lang="en-GB" dirty="0"/>
              <a:t> </a:t>
            </a:r>
            <a:endParaRPr lang="en-US" dirty="0">
              <a:cs typeface="Calibri"/>
            </a:endParaRPr>
          </a:p>
        </p:txBody>
      </p:sp>
      <p:sp>
        <p:nvSpPr>
          <p:cNvPr id="164" name="Google Shape;164;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55517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F</a:t>
            </a:r>
            <a:r>
              <a:rPr lang="en-US" sz="1200" kern="1200" dirty="0">
                <a:solidFill>
                  <a:schemeClr val="tx1"/>
                </a:solidFill>
                <a:effectLst/>
                <a:latin typeface="+mn-lt"/>
                <a:ea typeface="+mn-ea"/>
                <a:cs typeface="+mn-cs"/>
              </a:rPr>
              <a:t>irst of all</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models cannot predict the future. There will always be uncertainties in the </a:t>
            </a:r>
            <a:r>
              <a:rPr lang="en-US" dirty="0"/>
              <a:t>input</a:t>
            </a:r>
            <a:r>
              <a:rPr lang="en-US" sz="1200" kern="1200" dirty="0">
                <a:solidFill>
                  <a:schemeClr val="tx1"/>
                </a:solidFill>
                <a:effectLst/>
                <a:latin typeface="+mn-lt"/>
                <a:ea typeface="+mn-ea"/>
                <a:cs typeface="+mn-cs"/>
              </a:rPr>
              <a:t> parameters for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 model that models future development. Uncertain</a:t>
            </a:r>
            <a:r>
              <a:rPr lang="en-US" sz="1200" kern="1200" baseline="0" dirty="0">
                <a:solidFill>
                  <a:schemeClr val="tx1"/>
                </a:solidFill>
                <a:effectLst/>
                <a:latin typeface="+mn-lt"/>
                <a:ea typeface="+mn-ea"/>
                <a:cs typeface="+mn-cs"/>
              </a:rPr>
              <a:t> parameters can be </a:t>
            </a:r>
            <a:r>
              <a:rPr lang="en-GB" sz="1200" kern="1200" baseline="0" dirty="0">
                <a:solidFill>
                  <a:schemeClr val="tx1"/>
                </a:solidFill>
                <a:effectLst/>
                <a:latin typeface="+mn-lt"/>
                <a:ea typeface="+mn-ea"/>
                <a:cs typeface="+mn-cs"/>
              </a:rPr>
              <a:t>how </a:t>
            </a:r>
            <a:r>
              <a:rPr lang="en-GB" sz="1200" kern="1200" dirty="0">
                <a:solidFill>
                  <a:schemeClr val="tx1"/>
                </a:solidFill>
                <a:effectLst/>
                <a:latin typeface="+mn-lt"/>
                <a:ea typeface="+mn-ea"/>
                <a:cs typeface="+mn-cs"/>
              </a:rPr>
              <a:t>the diesel price will evolve in the future</a:t>
            </a:r>
            <a:r>
              <a:rPr lang="en-GB" dirty="0"/>
              <a:t>,</a:t>
            </a:r>
            <a:r>
              <a:rPr lang="en-GB" sz="1200" kern="1200" dirty="0">
                <a:solidFill>
                  <a:schemeClr val="tx1"/>
                </a:solidFill>
                <a:effectLst/>
                <a:latin typeface="+mn-lt"/>
                <a:ea typeface="+mn-ea"/>
                <a:cs typeface="+mn-cs"/>
              </a:rPr>
              <a:t> how PV panels costs will be reduced over the next 10 years</a:t>
            </a:r>
            <a:r>
              <a:rPr lang="en-GB" dirty="0"/>
              <a:t>,</a:t>
            </a:r>
            <a:r>
              <a:rPr lang="en-GB" sz="1200" kern="1200" dirty="0">
                <a:solidFill>
                  <a:schemeClr val="tx1"/>
                </a:solidFill>
                <a:effectLst/>
                <a:latin typeface="+mn-lt"/>
                <a:ea typeface="+mn-ea"/>
                <a:cs typeface="+mn-cs"/>
              </a:rPr>
              <a:t> or what we believe that the energy demand will be. All of these are estimations based on different</a:t>
            </a:r>
            <a:r>
              <a:rPr lang="en-GB" sz="1200" kern="1200" baseline="0" dirty="0">
                <a:solidFill>
                  <a:schemeClr val="tx1"/>
                </a:solidFill>
                <a:effectLst/>
                <a:latin typeface="+mn-lt"/>
                <a:ea typeface="+mn-ea"/>
                <a:cs typeface="+mn-cs"/>
              </a:rPr>
              <a:t> sets of </a:t>
            </a:r>
            <a:r>
              <a:rPr lang="en-GB" sz="1200" kern="1200" dirty="0">
                <a:solidFill>
                  <a:schemeClr val="tx1"/>
                </a:solidFill>
                <a:effectLst/>
                <a:latin typeface="+mn-lt"/>
                <a:ea typeface="+mn-ea"/>
                <a:cs typeface="+mn-cs"/>
              </a:rPr>
              <a:t>information, but they can never predict what will happen in the future as there are so many uncertainties.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What the model can help us with is to understand the future better. This allows</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the decision makers to stay prepared and take informed decisions. Exploring</a:t>
            </a:r>
            <a:r>
              <a:rPr lang="en-GB" sz="1200" kern="1200" baseline="0" dirty="0">
                <a:solidFill>
                  <a:schemeClr val="tx1"/>
                </a:solidFill>
                <a:effectLst/>
                <a:latin typeface="+mn-lt"/>
                <a:ea typeface="+mn-ea"/>
                <a:cs typeface="+mn-cs"/>
              </a:rPr>
              <a:t> a plethora of different futures, </a:t>
            </a:r>
            <a:r>
              <a:rPr lang="en-GB" sz="1200" kern="1200" dirty="0">
                <a:solidFill>
                  <a:schemeClr val="tx1"/>
                </a:solidFill>
                <a:effectLst/>
                <a:latin typeface="+mn-lt"/>
                <a:ea typeface="+mn-ea"/>
                <a:cs typeface="+mn-cs"/>
              </a:rPr>
              <a:t>strategies that are robust and will work under many different developments can be developed. However, one important</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thing to point out is that models cannot make decisions.</a:t>
            </a:r>
            <a:r>
              <a:rPr lang="en-GB" sz="1200" kern="1200" baseline="0" dirty="0">
                <a:solidFill>
                  <a:schemeClr val="tx1"/>
                </a:solidFill>
                <a:effectLst/>
                <a:latin typeface="+mn-lt"/>
                <a:ea typeface="+mn-ea"/>
                <a:cs typeface="+mn-cs"/>
              </a:rPr>
              <a:t> The energy </a:t>
            </a:r>
            <a:r>
              <a:rPr lang="en-GB" sz="1200" kern="1200" dirty="0">
                <a:solidFill>
                  <a:schemeClr val="tx1"/>
                </a:solidFill>
                <a:effectLst/>
                <a:latin typeface="+mn-lt"/>
                <a:ea typeface="+mn-ea"/>
                <a:cs typeface="+mn-cs"/>
              </a:rPr>
              <a:t>model can indicate a certain technology mix in order to meet a specific demand,</a:t>
            </a:r>
            <a:r>
              <a:rPr lang="en-GB" sz="1200" kern="1200" baseline="0" dirty="0">
                <a:solidFill>
                  <a:schemeClr val="tx1"/>
                </a:solidFill>
                <a:effectLst/>
                <a:latin typeface="+mn-lt"/>
                <a:ea typeface="+mn-ea"/>
                <a:cs typeface="+mn-cs"/>
              </a:rPr>
              <a:t> under certain cost </a:t>
            </a:r>
            <a:r>
              <a:rPr lang="en-GB" dirty="0"/>
              <a:t>structures</a:t>
            </a:r>
            <a:r>
              <a:rPr lang="en-GB" sz="1200" kern="1200" baseline="0" dirty="0">
                <a:solidFill>
                  <a:schemeClr val="tx1"/>
                </a:solidFill>
                <a:effectLst/>
                <a:latin typeface="+mn-lt"/>
                <a:ea typeface="+mn-ea"/>
                <a:cs typeface="+mn-cs"/>
              </a:rPr>
              <a:t> and technology options</a:t>
            </a:r>
            <a:r>
              <a:rPr lang="en-GB" sz="1200" kern="1200" dirty="0">
                <a:solidFill>
                  <a:schemeClr val="tx1"/>
                </a:solidFill>
                <a:effectLst/>
                <a:latin typeface="+mn-lt"/>
                <a:ea typeface="+mn-ea"/>
                <a:cs typeface="+mn-cs"/>
              </a:rPr>
              <a:t>. However,</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under other</a:t>
            </a:r>
            <a:r>
              <a:rPr lang="en-GB" sz="1200" kern="1200" baseline="0" dirty="0">
                <a:solidFill>
                  <a:schemeClr val="tx1"/>
                </a:solidFill>
                <a:effectLst/>
                <a:latin typeface="+mn-lt"/>
                <a:ea typeface="+mn-ea"/>
                <a:cs typeface="+mn-cs"/>
              </a:rPr>
              <a:t> </a:t>
            </a:r>
            <a:r>
              <a:rPr lang="en-GB" dirty="0"/>
              <a:t>cost</a:t>
            </a:r>
            <a:r>
              <a:rPr lang="en-GB" sz="1200" kern="1200" dirty="0">
                <a:solidFill>
                  <a:schemeClr val="tx1"/>
                </a:solidFill>
                <a:effectLst/>
                <a:latin typeface="+mn-lt"/>
                <a:ea typeface="+mn-ea"/>
                <a:cs typeface="+mn-cs"/>
              </a:rPr>
              <a:t> structures or other demands</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the model can choose another</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mix with different investment </a:t>
            </a:r>
            <a:r>
              <a:rPr lang="en-GB" dirty="0"/>
              <a:t>costs</a:t>
            </a:r>
            <a:r>
              <a:rPr lang="en-GB" sz="1200" kern="1200" dirty="0">
                <a:solidFill>
                  <a:schemeClr val="tx1"/>
                </a:solidFill>
                <a:effectLst/>
                <a:latin typeface="+mn-lt"/>
                <a:ea typeface="+mn-ea"/>
                <a:cs typeface="+mn-cs"/>
              </a:rPr>
              <a:t> and technologies.</a:t>
            </a:r>
            <a:endParaRPr lang="en-GB" sz="1200" kern="1200" dirty="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panose="020F0502020204030204"/>
            </a:endParaRPr>
          </a:p>
        </p:txBody>
      </p:sp>
      <p:sp>
        <p:nvSpPr>
          <p:cNvPr id="173" name="Google Shape;173;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7850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en-US" sz="1200" dirty="0"/>
              <a:t>”All models are wrong, but some are useful” was said by George Box</a:t>
            </a:r>
            <a:r>
              <a:rPr lang="en-US" dirty="0"/>
              <a:t>, a noted statistician</a:t>
            </a:r>
            <a:r>
              <a:rPr lang="en-US" i="1" dirty="0"/>
              <a:t>.</a:t>
            </a:r>
            <a:endParaRPr lang="en-GB" sz="1200" kern="1200" dirty="0">
              <a:solidFill>
                <a:schemeClr val="tx1"/>
              </a:solidFill>
              <a:effectLst/>
              <a:latin typeface="+mn-lt"/>
              <a:ea typeface="+mn-ea"/>
              <a:cs typeface="+mn-cs"/>
            </a:endParaRPr>
          </a:p>
          <a:p>
            <a:r>
              <a:rPr lang="en-GB" dirty="0"/>
              <a:t>Models</a:t>
            </a:r>
            <a:r>
              <a:rPr lang="en-GB" sz="1200" kern="1200" dirty="0">
                <a:solidFill>
                  <a:schemeClr val="tx1"/>
                </a:solidFill>
                <a:effectLst/>
                <a:latin typeface="+mn-lt"/>
                <a:ea typeface="+mn-ea"/>
                <a:cs typeface="+mn-cs"/>
              </a:rPr>
              <a:t> </a:t>
            </a:r>
            <a:r>
              <a:rPr lang="en-GB" dirty="0"/>
              <a:t>provide</a:t>
            </a:r>
            <a:r>
              <a:rPr lang="en-GB" sz="1200" kern="1200" dirty="0">
                <a:solidFill>
                  <a:schemeClr val="tx1"/>
                </a:solidFill>
                <a:effectLst/>
                <a:latin typeface="+mn-lt"/>
                <a:ea typeface="+mn-ea"/>
                <a:cs typeface="+mn-cs"/>
              </a:rPr>
              <a:t> a simplified version of reality and cannot capture every single interaction from the real world. </a:t>
            </a:r>
            <a:r>
              <a:rPr lang="en-GB" dirty="0"/>
              <a:t>They</a:t>
            </a:r>
            <a:r>
              <a:rPr lang="en-GB" sz="1200" kern="1200" dirty="0">
                <a:solidFill>
                  <a:schemeClr val="tx1"/>
                </a:solidFill>
                <a:effectLst/>
                <a:latin typeface="+mn-lt"/>
                <a:ea typeface="+mn-ea"/>
                <a:cs typeface="+mn-cs"/>
              </a:rPr>
              <a:t> also use</a:t>
            </a:r>
            <a:r>
              <a:rPr lang="en-GB" sz="1200" kern="1200" baseline="0" dirty="0">
                <a:solidFill>
                  <a:schemeClr val="tx1"/>
                </a:solidFill>
                <a:effectLst/>
                <a:latin typeface="+mn-lt"/>
                <a:ea typeface="+mn-ea"/>
                <a:cs typeface="+mn-cs"/>
              </a:rPr>
              <a:t> e</a:t>
            </a:r>
            <a:r>
              <a:rPr lang="en-GB" sz="1200" kern="1200" dirty="0">
                <a:solidFill>
                  <a:schemeClr val="tx1"/>
                </a:solidFill>
                <a:effectLst/>
                <a:latin typeface="+mn-lt"/>
                <a:ea typeface="+mn-ea"/>
                <a:cs typeface="+mn-cs"/>
              </a:rPr>
              <a:t>stimations about future developments</a:t>
            </a:r>
            <a:r>
              <a:rPr lang="en-GB" sz="1200" kern="1200" baseline="0" dirty="0">
                <a:solidFill>
                  <a:schemeClr val="tx1"/>
                </a:solidFill>
                <a:effectLst/>
                <a:latin typeface="+mn-lt"/>
                <a:ea typeface="+mn-ea"/>
                <a:cs typeface="+mn-cs"/>
              </a:rPr>
              <a:t> t</a:t>
            </a:r>
            <a:r>
              <a:rPr lang="en-GB" sz="1200" kern="1200" dirty="0">
                <a:solidFill>
                  <a:schemeClr val="tx1"/>
                </a:solidFill>
                <a:effectLst/>
                <a:latin typeface="+mn-lt"/>
                <a:ea typeface="+mn-ea"/>
                <a:cs typeface="+mn-cs"/>
              </a:rPr>
              <a:t>hat have a certain likelihood.</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In any model, there will always be uncertainties</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that are not correct. However, if we provide a good model with good input data</a:t>
            </a:r>
            <a:r>
              <a:rPr lang="en-GB" sz="1200" kern="1200" baseline="0" dirty="0">
                <a:solidFill>
                  <a:schemeClr val="tx1"/>
                </a:solidFill>
                <a:effectLst/>
                <a:latin typeface="+mn-lt"/>
                <a:ea typeface="+mn-ea"/>
                <a:cs typeface="+mn-cs"/>
              </a:rPr>
              <a:t> w</a:t>
            </a:r>
            <a:r>
              <a:rPr lang="en-GB" sz="1200" kern="1200" dirty="0">
                <a:solidFill>
                  <a:schemeClr val="tx1"/>
                </a:solidFill>
                <a:effectLst/>
                <a:latin typeface="+mn-lt"/>
                <a:ea typeface="+mn-ea"/>
                <a:cs typeface="+mn-cs"/>
              </a:rPr>
              <a:t>e can get insights that can help guide decisions</a:t>
            </a:r>
            <a:r>
              <a:rPr lang="en-GB" sz="1200" kern="1200" baseline="0" dirty="0">
                <a:solidFill>
                  <a:schemeClr val="tx1"/>
                </a:solidFill>
                <a:effectLst/>
                <a:latin typeface="+mn-lt"/>
                <a:ea typeface="+mn-ea"/>
                <a:cs typeface="+mn-cs"/>
              </a:rPr>
              <a:t> that </a:t>
            </a:r>
            <a:r>
              <a:rPr lang="en-GB" sz="1200" kern="1200" dirty="0">
                <a:solidFill>
                  <a:schemeClr val="tx1"/>
                </a:solidFill>
                <a:effectLst/>
                <a:latin typeface="+mn-lt"/>
                <a:ea typeface="+mn-ea"/>
                <a:cs typeface="+mn-cs"/>
              </a:rPr>
              <a:t>are more likely to bring successful policy or investment.</a:t>
            </a:r>
            <a:endParaRPr dirty="0"/>
          </a:p>
        </p:txBody>
      </p:sp>
      <p:sp>
        <p:nvSpPr>
          <p:cNvPr id="183" name="Google Shape;183;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061822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a:defRPr/>
            </a:pPr>
            <a:r>
              <a:rPr lang="en-GB" sz="1200" kern="1200" dirty="0">
                <a:solidFill>
                  <a:schemeClr val="tx1"/>
                </a:solidFill>
                <a:effectLst/>
                <a:latin typeface="+mn-lt"/>
                <a:ea typeface="+mn-ea"/>
                <a:cs typeface="+mn-cs"/>
              </a:rPr>
              <a:t>The key </a:t>
            </a:r>
            <a:r>
              <a:rPr lang="en-GB" dirty="0"/>
              <a:t>take-away </a:t>
            </a:r>
            <a:r>
              <a:rPr lang="en-GB" sz="1200" kern="1200" dirty="0">
                <a:solidFill>
                  <a:schemeClr val="tx1"/>
                </a:solidFill>
                <a:effectLst/>
                <a:latin typeface="+mn-lt"/>
                <a:ea typeface="+mn-ea"/>
                <a:cs typeface="+mn-cs"/>
              </a:rPr>
              <a:t>messages are that models can be very useful to inform policies and other decisions.</a:t>
            </a:r>
            <a:r>
              <a:rPr lang="en-GB" sz="1200" kern="1200" baseline="0" dirty="0">
                <a:solidFill>
                  <a:schemeClr val="tx1"/>
                </a:solidFill>
                <a:effectLst/>
                <a:latin typeface="+mn-lt"/>
                <a:ea typeface="+mn-ea"/>
                <a:cs typeface="+mn-cs"/>
              </a:rPr>
              <a:t> F</a:t>
            </a:r>
            <a:r>
              <a:rPr lang="en-GB" sz="1200" kern="1200" dirty="0">
                <a:solidFill>
                  <a:schemeClr val="tx1"/>
                </a:solidFill>
                <a:effectLst/>
                <a:latin typeface="+mn-lt"/>
                <a:ea typeface="+mn-ea"/>
                <a:cs typeface="+mn-cs"/>
              </a:rPr>
              <a:t>irst of all, the outputs of a model are never better than the input</a:t>
            </a:r>
            <a:r>
              <a:rPr lang="en-GB" sz="1200" kern="1200" baseline="0" dirty="0">
                <a:solidFill>
                  <a:schemeClr val="tx1"/>
                </a:solidFill>
                <a:effectLst/>
                <a:latin typeface="+mn-lt"/>
                <a:ea typeface="+mn-ea"/>
                <a:cs typeface="+mn-cs"/>
              </a:rPr>
              <a:t> parameters</a:t>
            </a:r>
            <a:r>
              <a:rPr lang="en-GB" dirty="0"/>
              <a:t>,</a:t>
            </a:r>
            <a:r>
              <a:rPr lang="en-GB" sz="1200" kern="1200" baseline="0" dirty="0">
                <a:solidFill>
                  <a:schemeClr val="tx1"/>
                </a:solidFill>
                <a:effectLst/>
                <a:latin typeface="+mn-lt"/>
                <a:ea typeface="+mn-ea"/>
                <a:cs typeface="+mn-cs"/>
              </a:rPr>
              <a:t> such as t</a:t>
            </a:r>
            <a:r>
              <a:rPr lang="en-GB" sz="1200" kern="1200" dirty="0">
                <a:solidFill>
                  <a:schemeClr val="tx1"/>
                </a:solidFill>
                <a:effectLst/>
                <a:latin typeface="+mn-lt"/>
                <a:ea typeface="+mn-ea"/>
                <a:cs typeface="+mn-cs"/>
              </a:rPr>
              <a:t>he costs and the trends that we put</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into the model. Second, </a:t>
            </a:r>
            <a:r>
              <a:rPr lang="en-GB" dirty="0"/>
              <a:t>models</a:t>
            </a:r>
            <a:r>
              <a:rPr lang="en-GB" sz="1200" kern="1200" dirty="0">
                <a:solidFill>
                  <a:schemeClr val="tx1"/>
                </a:solidFill>
                <a:effectLst/>
                <a:latin typeface="+mn-lt"/>
                <a:ea typeface="+mn-ea"/>
                <a:cs typeface="+mn-cs"/>
              </a:rPr>
              <a:t> </a:t>
            </a:r>
            <a:r>
              <a:rPr lang="en-GB" dirty="0"/>
              <a:t>are</a:t>
            </a:r>
            <a:r>
              <a:rPr lang="en-GB" sz="1200" kern="1200" dirty="0">
                <a:solidFill>
                  <a:schemeClr val="tx1"/>
                </a:solidFill>
                <a:effectLst/>
                <a:latin typeface="+mn-lt"/>
                <a:ea typeface="+mn-ea"/>
                <a:cs typeface="+mn-cs"/>
              </a:rPr>
              <a:t> a simplified version of reality. </a:t>
            </a:r>
            <a:r>
              <a:rPr lang="en-GB" dirty="0"/>
              <a:t>However, they</a:t>
            </a:r>
            <a:r>
              <a:rPr lang="en-GB" sz="1200" kern="1200" baseline="0" dirty="0">
                <a:solidFill>
                  <a:schemeClr val="tx1"/>
                </a:solidFill>
                <a:effectLst/>
                <a:latin typeface="+mn-lt"/>
                <a:ea typeface="+mn-ea"/>
                <a:cs typeface="+mn-cs"/>
              </a:rPr>
              <a:t> can still </a:t>
            </a:r>
            <a:r>
              <a:rPr lang="en-GB" sz="1200" kern="1200" dirty="0">
                <a:solidFill>
                  <a:schemeClr val="tx1"/>
                </a:solidFill>
                <a:effectLst/>
                <a:latin typeface="+mn-lt"/>
                <a:ea typeface="+mn-ea"/>
                <a:cs typeface="+mn-cs"/>
              </a:rPr>
              <a:t>provide insights in order to make robust decisions </a:t>
            </a:r>
            <a:r>
              <a:rPr lang="en-GB" dirty="0"/>
              <a:t>which will</a:t>
            </a:r>
            <a:r>
              <a:rPr lang="en-GB" sz="1200" kern="1200" dirty="0">
                <a:solidFill>
                  <a:schemeClr val="tx1"/>
                </a:solidFill>
                <a:effectLst/>
                <a:latin typeface="+mn-lt"/>
                <a:ea typeface="+mn-ea"/>
                <a:cs typeface="+mn-cs"/>
              </a:rPr>
              <a:t> have the best chance of realizing the future development that we want.</a:t>
            </a:r>
            <a:r>
              <a:rPr lang="en-GB" dirty="0"/>
              <a:t> </a:t>
            </a:r>
            <a:endParaRPr lang="sv-SE" sz="1200" kern="1200" dirty="0">
              <a:solidFill>
                <a:schemeClr val="tx1"/>
              </a:solidFill>
              <a:effectLst/>
              <a:latin typeface="+mn-lt"/>
              <a:ea typeface="+mn-ea"/>
              <a:cs typeface="+mn-cs"/>
            </a:endParaRPr>
          </a:p>
          <a:p>
            <a:pPr marL="0" lvl="0" indent="0" algn="l" rtl="0">
              <a:spcBef>
                <a:spcPts val="0"/>
              </a:spcBef>
              <a:spcAft>
                <a:spcPts val="0"/>
              </a:spcAft>
              <a:buNone/>
            </a:pPr>
            <a:endParaRPr dirty="0"/>
          </a:p>
        </p:txBody>
      </p:sp>
      <p:sp>
        <p:nvSpPr>
          <p:cNvPr id="188" name="Google Shape;188;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04979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r>
              <a:rPr lang="en-GB" sz="1200" kern="1200" dirty="0">
                <a:solidFill>
                  <a:schemeClr val="tx1"/>
                </a:solidFill>
                <a:effectLst/>
                <a:latin typeface="+mn-lt"/>
                <a:ea typeface="+mn-ea"/>
                <a:cs typeface="+mn-cs"/>
              </a:rPr>
              <a:t>In this mini-lecture we will talk about how</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we</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use scenario and sensitivity analysis.</a:t>
            </a:r>
            <a:r>
              <a:rPr lang="en-GB" sz="1200" kern="1200" baseline="0" dirty="0">
                <a:solidFill>
                  <a:schemeClr val="tx1"/>
                </a:solidFill>
                <a:effectLst/>
                <a:latin typeface="+mn-lt"/>
                <a:ea typeface="+mn-ea"/>
                <a:cs typeface="+mn-cs"/>
              </a:rPr>
              <a:t> I</a:t>
            </a:r>
            <a:r>
              <a:rPr lang="en-GB" sz="1200" kern="1200" dirty="0">
                <a:solidFill>
                  <a:schemeClr val="tx1"/>
                </a:solidFill>
                <a:effectLst/>
                <a:latin typeface="+mn-lt"/>
                <a:ea typeface="+mn-ea"/>
                <a:cs typeface="+mn-cs"/>
              </a:rPr>
              <a:t>n general, we could say that there are three types of scenario</a:t>
            </a:r>
            <a:r>
              <a:rPr lang="en-GB" sz="1200" kern="1200" baseline="0" dirty="0">
                <a:solidFill>
                  <a:schemeClr val="tx1"/>
                </a:solidFill>
                <a:effectLst/>
                <a:latin typeface="+mn-lt"/>
                <a:ea typeface="+mn-ea"/>
                <a:cs typeface="+mn-cs"/>
              </a:rPr>
              <a:t> types </a:t>
            </a:r>
            <a:r>
              <a:rPr lang="en-GB" sz="1200" kern="1200" dirty="0">
                <a:solidFill>
                  <a:schemeClr val="tx1"/>
                </a:solidFill>
                <a:effectLst/>
                <a:latin typeface="+mn-lt"/>
                <a:ea typeface="+mn-ea"/>
                <a:cs typeface="+mn-cs"/>
              </a:rPr>
              <a:t>that we can develop where a scenario is a possible future development.</a:t>
            </a:r>
            <a:r>
              <a:rPr lang="en-GB" dirty="0"/>
              <a:t>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first set of scenarios we can call forecasting scenarios.</a:t>
            </a:r>
            <a:r>
              <a:rPr lang="en-GB" sz="1200" kern="1200" baseline="0" dirty="0">
                <a:solidFill>
                  <a:schemeClr val="tx1"/>
                </a:solidFill>
                <a:effectLst/>
                <a:latin typeface="+mn-lt"/>
                <a:ea typeface="+mn-ea"/>
                <a:cs typeface="+mn-cs"/>
              </a:rPr>
              <a:t> Forecasting </a:t>
            </a:r>
            <a:r>
              <a:rPr lang="en-GB" sz="1200" kern="1200" dirty="0">
                <a:solidFill>
                  <a:schemeClr val="tx1"/>
                </a:solidFill>
                <a:effectLst/>
                <a:latin typeface="+mn-lt"/>
                <a:ea typeface="+mn-ea"/>
                <a:cs typeface="+mn-cs"/>
              </a:rPr>
              <a:t>scenarios try to predict the most likely future developments. These scenarios try and predict different developments of demand,</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technology costs, </a:t>
            </a:r>
            <a:r>
              <a:rPr lang="en-GB" dirty="0"/>
              <a:t>and fuel</a:t>
            </a:r>
            <a:r>
              <a:rPr lang="en-GB" sz="1200" kern="1200" dirty="0">
                <a:solidFill>
                  <a:schemeClr val="tx1"/>
                </a:solidFill>
                <a:effectLst/>
                <a:latin typeface="+mn-lt"/>
                <a:ea typeface="+mn-ea"/>
                <a:cs typeface="+mn-cs"/>
              </a:rPr>
              <a:t> prices based on</a:t>
            </a:r>
            <a:r>
              <a:rPr lang="en-GB" dirty="0"/>
              <a:t>,</a:t>
            </a:r>
            <a:r>
              <a:rPr lang="en-GB" sz="1200" kern="1200" dirty="0">
                <a:solidFill>
                  <a:schemeClr val="tx1"/>
                </a:solidFill>
                <a:effectLst/>
                <a:latin typeface="+mn-lt"/>
                <a:ea typeface="+mn-ea"/>
                <a:cs typeface="+mn-cs"/>
              </a:rPr>
              <a:t> </a:t>
            </a:r>
            <a:r>
              <a:rPr lang="en-GB" dirty="0"/>
              <a:t>for example, </a:t>
            </a:r>
            <a:r>
              <a:rPr lang="en-GB" sz="1200" kern="1200" dirty="0">
                <a:solidFill>
                  <a:schemeClr val="tx1"/>
                </a:solidFill>
                <a:effectLst/>
                <a:latin typeface="+mn-lt"/>
                <a:ea typeface="+mn-ea"/>
                <a:cs typeface="+mn-cs"/>
              </a:rPr>
              <a:t>historical trends and scientific reports.</a:t>
            </a:r>
            <a:r>
              <a:rPr lang="en-GB" dirty="0"/>
              <a:t> They aim to find an optimal scenario.</a:t>
            </a:r>
            <a:endParaRPr lang="en-GB" sz="1200" kern="1200" dirty="0">
              <a:solidFill>
                <a:schemeClr val="tx1"/>
              </a:solidFill>
              <a:effectLst/>
              <a:latin typeface="+mn-lt"/>
              <a:cs typeface="Calibri"/>
            </a:endParaRPr>
          </a:p>
          <a:p>
            <a:r>
              <a:rPr lang="en-GB" sz="1200" kern="1200" dirty="0">
                <a:solidFill>
                  <a:schemeClr val="tx1"/>
                </a:solidFill>
                <a:effectLst/>
                <a:latin typeface="+mn-lt"/>
                <a:ea typeface="+mn-ea"/>
                <a:cs typeface="+mn-cs"/>
              </a:rPr>
              <a:t>The second</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set of scenarios</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is exploratory or normative scenarios</a:t>
            </a:r>
            <a:r>
              <a:rPr lang="en-GB" dirty="0"/>
              <a:t>, also called uncertainty analysis. This</a:t>
            </a:r>
            <a:r>
              <a:rPr lang="en-GB" sz="1200" kern="1200" dirty="0">
                <a:solidFill>
                  <a:schemeClr val="tx1"/>
                </a:solidFill>
                <a:effectLst/>
                <a:latin typeface="+mn-lt"/>
                <a:ea typeface="+mn-ea"/>
                <a:cs typeface="+mn-cs"/>
              </a:rPr>
              <a:t> means that we try to explore a lot of different alternative futures</a:t>
            </a:r>
            <a:r>
              <a:rPr lang="en-GB" sz="1200" kern="1200" baseline="0" dirty="0">
                <a:solidFill>
                  <a:schemeClr val="tx1"/>
                </a:solidFill>
                <a:effectLst/>
                <a:latin typeface="+mn-lt"/>
                <a:ea typeface="+mn-ea"/>
                <a:cs typeface="+mn-cs"/>
              </a:rPr>
              <a:t> i</a:t>
            </a:r>
            <a:r>
              <a:rPr lang="en-GB" sz="1200" kern="1200" dirty="0">
                <a:solidFill>
                  <a:schemeClr val="tx1"/>
                </a:solidFill>
                <a:effectLst/>
                <a:latin typeface="+mn-lt"/>
                <a:ea typeface="+mn-ea"/>
                <a:cs typeface="+mn-cs"/>
              </a:rPr>
              <a:t>nstead of finding what we think is the most likely development of different variables. As an example, instead</a:t>
            </a:r>
            <a:r>
              <a:rPr lang="en-GB" sz="1200" kern="1200" baseline="0" dirty="0">
                <a:solidFill>
                  <a:schemeClr val="tx1"/>
                </a:solidFill>
                <a:effectLst/>
                <a:latin typeface="+mn-lt"/>
                <a:ea typeface="+mn-ea"/>
                <a:cs typeface="+mn-cs"/>
              </a:rPr>
              <a:t> of estimating </a:t>
            </a:r>
            <a:r>
              <a:rPr lang="en-GB" sz="1200" kern="1200" dirty="0">
                <a:solidFill>
                  <a:schemeClr val="tx1"/>
                </a:solidFill>
                <a:effectLst/>
                <a:latin typeface="+mn-lt"/>
                <a:ea typeface="+mn-ea"/>
                <a:cs typeface="+mn-cs"/>
              </a:rPr>
              <a:t>what we think the oil price will be in the next year</a:t>
            </a:r>
            <a:r>
              <a:rPr lang="en-GB" dirty="0"/>
              <a:t>,</a:t>
            </a:r>
            <a:r>
              <a:rPr lang="en-GB" sz="1200" kern="1200" baseline="0" dirty="0">
                <a:solidFill>
                  <a:schemeClr val="tx1"/>
                </a:solidFill>
                <a:effectLst/>
                <a:latin typeface="+mn-lt"/>
                <a:ea typeface="+mn-ea"/>
                <a:cs typeface="+mn-cs"/>
              </a:rPr>
              <a:t> w</a:t>
            </a:r>
            <a:r>
              <a:rPr lang="en-GB" sz="1200" kern="1200" dirty="0">
                <a:solidFill>
                  <a:schemeClr val="tx1"/>
                </a:solidFill>
                <a:effectLst/>
                <a:latin typeface="+mn-lt"/>
                <a:ea typeface="+mn-ea"/>
                <a:cs typeface="+mn-cs"/>
              </a:rPr>
              <a:t>e look at a wide range of different developments. </a:t>
            </a:r>
            <a:r>
              <a:rPr lang="en-GB" dirty="0"/>
              <a:t>For example, we can consider the following questions: </a:t>
            </a:r>
            <a:r>
              <a:rPr lang="en-GB" sz="1200" kern="1200" dirty="0">
                <a:solidFill>
                  <a:schemeClr val="tx1"/>
                </a:solidFill>
                <a:effectLst/>
                <a:latin typeface="+mn-lt"/>
                <a:ea typeface="+mn-ea"/>
                <a:cs typeface="+mn-cs"/>
              </a:rPr>
              <a:t>What if the oil price decreases? What if it stays the same? What if it increases with different rates? And how does this affect the results? Instead of trying to find the most likely development we want</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to explore different developments</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to find a robust solution that will work well under different developments of these scenarios.</a:t>
            </a:r>
            <a:r>
              <a:rPr lang="en-GB" dirty="0"/>
              <a:t> </a:t>
            </a:r>
            <a:endParaRPr lang="en-GB" sz="1200" kern="1200" dirty="0">
              <a:solidFill>
                <a:schemeClr val="tx1"/>
              </a:solidFill>
              <a:effectLst/>
              <a:latin typeface="+mn-lt"/>
              <a:cs typeface="Calibri" panose="020F0502020204030204"/>
            </a:endParaRPr>
          </a:p>
          <a:p>
            <a:pPr marL="0" lvl="0" indent="0" algn="l" rtl="0">
              <a:spcBef>
                <a:spcPts val="0"/>
              </a:spcBef>
              <a:spcAft>
                <a:spcPts val="0"/>
              </a:spcAft>
              <a:buNone/>
            </a:pPr>
            <a:r>
              <a:rPr lang="en-GB" sz="1200" kern="1200" dirty="0">
                <a:solidFill>
                  <a:schemeClr val="tx1"/>
                </a:solidFill>
                <a:effectLst/>
                <a:latin typeface="+mn-lt"/>
                <a:ea typeface="+mn-ea"/>
                <a:cs typeface="+mn-cs"/>
              </a:rPr>
              <a:t>Both of these scenario methods look at different variables and what their results will be in the future.</a:t>
            </a:r>
            <a:endParaRPr dirty="0"/>
          </a:p>
        </p:txBody>
      </p:sp>
      <p:sp>
        <p:nvSpPr>
          <p:cNvPr id="201" name="Google Shape;201;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dirty="0"/>
          </a:p>
        </p:txBody>
      </p:sp>
    </p:spTree>
    <p:extLst>
      <p:ext uri="{BB962C8B-B14F-4D97-AF65-F5344CB8AC3E}">
        <p14:creationId xmlns:p14="http://schemas.microsoft.com/office/powerpoint/2010/main" val="33410700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r>
              <a:rPr lang="en-GB" sz="1200" kern="1200" dirty="0">
                <a:solidFill>
                  <a:schemeClr val="tx1"/>
                </a:solidFill>
                <a:effectLst/>
                <a:latin typeface="+mn-lt"/>
                <a:ea typeface="+mn-ea"/>
                <a:cs typeface="+mn-cs"/>
              </a:rPr>
              <a:t>The third type of scenarios is backcasting scenarios. Instead of looking at how we think things will develop and what does that mean,</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the backcasting scenarios look at what do we want the future to be like in 10 years.</a:t>
            </a:r>
            <a:r>
              <a:rPr lang="en-GB" sz="1200" kern="1200" baseline="0" dirty="0">
                <a:solidFill>
                  <a:schemeClr val="tx1"/>
                </a:solidFill>
                <a:effectLst/>
                <a:latin typeface="+mn-lt"/>
                <a:ea typeface="+mn-ea"/>
                <a:cs typeface="+mn-cs"/>
              </a:rPr>
              <a:t> The model </a:t>
            </a:r>
            <a:r>
              <a:rPr lang="en-GB" sz="1200" kern="1200" dirty="0">
                <a:solidFill>
                  <a:schemeClr val="tx1"/>
                </a:solidFill>
                <a:effectLst/>
                <a:latin typeface="+mn-lt"/>
                <a:ea typeface="+mn-ea"/>
                <a:cs typeface="+mn-cs"/>
              </a:rPr>
              <a:t>then identifies the key parameters that are needed to</a:t>
            </a:r>
            <a:r>
              <a:rPr lang="en-GB" sz="1200" kern="1200" baseline="0" dirty="0">
                <a:solidFill>
                  <a:schemeClr val="tx1"/>
                </a:solidFill>
                <a:effectLst/>
                <a:latin typeface="+mn-lt"/>
                <a:ea typeface="+mn-ea"/>
                <a:cs typeface="+mn-cs"/>
              </a:rPr>
              <a:t> get </a:t>
            </a:r>
            <a:r>
              <a:rPr lang="en-GB" sz="1200" kern="1200" dirty="0">
                <a:solidFill>
                  <a:schemeClr val="tx1"/>
                </a:solidFill>
                <a:effectLst/>
                <a:latin typeface="+mn-lt"/>
                <a:ea typeface="+mn-ea"/>
                <a:cs typeface="+mn-cs"/>
              </a:rPr>
              <a:t>there. As</a:t>
            </a:r>
            <a:r>
              <a:rPr lang="en-GB" sz="1200" kern="1200" baseline="0" dirty="0">
                <a:solidFill>
                  <a:schemeClr val="tx1"/>
                </a:solidFill>
                <a:effectLst/>
                <a:latin typeface="+mn-lt"/>
                <a:ea typeface="+mn-ea"/>
                <a:cs typeface="+mn-cs"/>
              </a:rPr>
              <a:t> an example</a:t>
            </a:r>
            <a:r>
              <a:rPr lang="en-GB" dirty="0"/>
              <a:t>, let us consider the questions to ask if</a:t>
            </a:r>
            <a:r>
              <a:rPr lang="en-GB" sz="1200" kern="1200" dirty="0">
                <a:solidFill>
                  <a:schemeClr val="tx1"/>
                </a:solidFill>
                <a:effectLst/>
                <a:latin typeface="+mn-lt"/>
                <a:ea typeface="+mn-ea"/>
                <a:cs typeface="+mn-cs"/>
              </a:rPr>
              <a:t> we want 30 percent of the population to be supplied by PV panels</a:t>
            </a:r>
            <a:r>
              <a:rPr lang="en-GB" dirty="0"/>
              <a:t>.</a:t>
            </a:r>
            <a:r>
              <a:rPr lang="en-GB" sz="1200" kern="1200" dirty="0">
                <a:solidFill>
                  <a:schemeClr val="tx1"/>
                </a:solidFill>
                <a:effectLst/>
                <a:latin typeface="+mn-lt"/>
                <a:ea typeface="+mn-ea"/>
                <a:cs typeface="+mn-cs"/>
              </a:rPr>
              <a:t> What do we need to do to make sure that PV panels are the </a:t>
            </a:r>
            <a:r>
              <a:rPr lang="en-GB" dirty="0"/>
              <a:t>least-cost</a:t>
            </a:r>
            <a:r>
              <a:rPr lang="en-GB" sz="1200" kern="1200" dirty="0">
                <a:solidFill>
                  <a:schemeClr val="tx1"/>
                </a:solidFill>
                <a:effectLst/>
                <a:latin typeface="+mn-lt"/>
                <a:ea typeface="+mn-ea"/>
                <a:cs typeface="+mn-cs"/>
              </a:rPr>
              <a:t> alternative for 30 percent of the population? How much would we need the price to decrease? How much would we need to subsidize panels, in case the price is too high?</a:t>
            </a:r>
            <a:r>
              <a:rPr lang="en-GB" dirty="0"/>
              <a:t> </a:t>
            </a:r>
            <a:endParaRPr lang="en-GB" sz="1200" kern="1200" dirty="0">
              <a:solidFill>
                <a:schemeClr val="tx1"/>
              </a:solidFill>
              <a:effectLst/>
              <a:latin typeface="+mn-lt"/>
              <a:ea typeface="+mn-ea"/>
              <a:cs typeface="+mn-cs"/>
            </a:endParaRPr>
          </a:p>
          <a:p>
            <a:pPr>
              <a:defRPr/>
            </a:pPr>
            <a:r>
              <a:rPr lang="en-US" dirty="0"/>
              <a:t>When we do sensitivity analysis or uncertainty analysis</a:t>
            </a:r>
            <a:r>
              <a:rPr lang="en-US" baseline="0" dirty="0"/>
              <a:t> we look </a:t>
            </a:r>
            <a:r>
              <a:rPr lang="en-US" dirty="0"/>
              <a:t>at how changing</a:t>
            </a:r>
            <a:r>
              <a:rPr lang="en-US" baseline="0" dirty="0"/>
              <a:t> the </a:t>
            </a:r>
            <a:r>
              <a:rPr lang="en-US" dirty="0"/>
              <a:t>input variables affects the results. As previously described, a model provides a simplified version of reality, and therefore it comes with uncertainties. Second of all, we do not know how the future will develop.</a:t>
            </a:r>
            <a:r>
              <a:rPr lang="en-US" baseline="0" dirty="0"/>
              <a:t> W</a:t>
            </a:r>
            <a:r>
              <a:rPr lang="en-US" dirty="0"/>
              <a:t>e can try to predict what will happen in terms of demand, supply,</a:t>
            </a:r>
            <a:r>
              <a:rPr lang="en-US" baseline="0" dirty="0"/>
              <a:t> or </a:t>
            </a:r>
            <a:r>
              <a:rPr lang="en-US" dirty="0"/>
              <a:t>in terms of costs. However,</a:t>
            </a:r>
            <a:r>
              <a:rPr lang="en-US" baseline="0" dirty="0"/>
              <a:t> </a:t>
            </a:r>
            <a:r>
              <a:rPr lang="en-US" dirty="0"/>
              <a:t>we will never be</a:t>
            </a:r>
            <a:r>
              <a:rPr lang="en-US" baseline="0" dirty="0"/>
              <a:t> able to </a:t>
            </a:r>
            <a:r>
              <a:rPr lang="en-US" dirty="0"/>
              <a:t>predict the future. </a:t>
            </a:r>
            <a:endParaRPr lang="en-US" dirty="0">
              <a:cs typeface="Calibri"/>
            </a:endParaRPr>
          </a:p>
        </p:txBody>
      </p:sp>
      <p:sp>
        <p:nvSpPr>
          <p:cNvPr id="201" name="Google Shape;201;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dirty="0"/>
          </a:p>
        </p:txBody>
      </p:sp>
    </p:spTree>
    <p:extLst>
      <p:ext uri="{BB962C8B-B14F-4D97-AF65-F5344CB8AC3E}">
        <p14:creationId xmlns:p14="http://schemas.microsoft.com/office/powerpoint/2010/main" val="1141634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117963FB-5957-DC4E-B995-C3AE6F1870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Title 1"/>
          <p:cNvSpPr>
            <a:spLocks noGrp="1"/>
          </p:cNvSpPr>
          <p:nvPr>
            <p:ph type="title" hasCustomPrompt="1"/>
          </p:nvPr>
        </p:nvSpPr>
        <p:spPr>
          <a:xfrm>
            <a:off x="805249" y="4443413"/>
            <a:ext cx="5587313" cy="1325004"/>
          </a:xfrm>
        </p:spPr>
        <p:txBody>
          <a:bodyPr/>
          <a:lstStyle>
            <a:lvl1pPr>
              <a:defRPr b="1">
                <a:latin typeface="Open Sans ExtraBold" panose="020B0606030504020204"/>
              </a:defRPr>
            </a:lvl1pPr>
          </a:lstStyle>
          <a:p>
            <a:r>
              <a:rPr lang="en-US"/>
              <a:t>CLICK TO EDIT MASTER TITLE STYLE</a:t>
            </a:r>
            <a:endParaRPr lang="en-GB"/>
          </a:p>
        </p:txBody>
      </p:sp>
      <p:sp>
        <p:nvSpPr>
          <p:cNvPr id="4" name="Text Placeholder 3"/>
          <p:cNvSpPr>
            <a:spLocks noGrp="1"/>
          </p:cNvSpPr>
          <p:nvPr>
            <p:ph type="body" sz="quarter" idx="10"/>
          </p:nvPr>
        </p:nvSpPr>
        <p:spPr>
          <a:xfrm>
            <a:off x="804863" y="4052888"/>
            <a:ext cx="5588000" cy="390525"/>
          </a:xfrm>
        </p:spPr>
        <p:txBody>
          <a:bodyPr/>
          <a:lstStyle>
            <a:lvl1pPr marL="0" indent="0">
              <a:buNone/>
              <a:defRPr sz="1800" b="1">
                <a:solidFill>
                  <a:schemeClr val="bg1"/>
                </a:solidFill>
                <a:latin typeface="Open Sans ExtraBold" panose="020B0606030504020204"/>
              </a:defRPr>
            </a:lvl1pPr>
          </a:lstStyle>
          <a:p>
            <a:pPr lvl="0"/>
            <a:r>
              <a:rPr lang="en-US"/>
              <a:t>Edit Master text styles</a:t>
            </a:r>
            <a:endParaRPr lang="en-GB"/>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82791C4C-2F2B-448C-9442-88F427973DAA}" type="datetime1">
              <a:rPr lang="en-US" smtClean="0"/>
              <a:t>3/4/2022</a:t>
            </a:fld>
            <a:endParaRPr lang="en-US" dirty="0"/>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19461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1801063F-1122-4EE5-8C4D-69FD209D210F}" type="datetime1">
              <a:rPr lang="en-US" smtClean="0"/>
              <a:t>3/4/2022</a:t>
            </a:fld>
            <a:endParaRPr lang="en-US" dirty="0"/>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9107935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69B40648-F056-4A7A-A122-71BD6ABD2530}" type="datetime1">
              <a:rPr lang="en-US" smtClean="0"/>
              <a:t>3/4/2022</a:t>
            </a:fld>
            <a:endParaRPr lang="en-US" dirty="0"/>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609287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1196D0BA-453A-484D-AF9D-35436B2BFA42}" type="datetime1">
              <a:rPr lang="en-US" smtClean="0"/>
              <a:t>3/4/2022</a:t>
            </a:fld>
            <a:endParaRPr lang="en-US" dirty="0"/>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14277612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3/4/2022</a:t>
            </a:fld>
            <a:endParaRPr lang="en-US" dirty="0"/>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dirty="0"/>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a:t>
            </a:fld>
            <a:endParaRPr lang="en-US" dirty="0"/>
          </a:p>
        </p:txBody>
      </p:sp>
    </p:spTree>
    <p:extLst>
      <p:ext uri="{BB962C8B-B14F-4D97-AF65-F5344CB8AC3E}">
        <p14:creationId xmlns:p14="http://schemas.microsoft.com/office/powerpoint/2010/main" val="29721153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3/4/2022</a:t>
            </a:fld>
            <a:endParaRPr lang="en-US" dirty="0"/>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19598511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3/4/2022</a:t>
            </a:fld>
            <a:endParaRPr lang="en-US" dirty="0"/>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1358083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3/4/2022</a:t>
            </a:fld>
            <a:endParaRPr lang="en-US" dirty="0"/>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2872734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3/4/2022</a:t>
            </a:fld>
            <a:endParaRPr lang="en-US" dirty="0"/>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5033412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3/4/2022</a:t>
            </a:fld>
            <a:endParaRPr lang="en-US" dirty="0"/>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009780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5E45B2B-0ACF-1146-83DF-4C27539A76BC}"/>
              </a:ext>
            </a:extLst>
          </p:cNvPr>
          <p:cNvPicPr>
            <a:picLocks noChangeAspect="1"/>
          </p:cNvPicPr>
          <p:nvPr userDrawn="1"/>
        </p:nvPicPr>
        <p:blipFill>
          <a:blip r:embed="rId2"/>
          <a:srcRect/>
          <a:stretch/>
        </p:blipFill>
        <p:spPr>
          <a:xfrm>
            <a:off x="0" y="679"/>
            <a:ext cx="12192000" cy="6858000"/>
          </a:xfrm>
          <a:prstGeom prst="rect">
            <a:avLst/>
          </a:prstGeom>
        </p:spPr>
      </p:pic>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nchor="b"/>
          <a:lstStyle>
            <a:lvl1pPr>
              <a:defRPr>
                <a:latin typeface="Open Sans" panose="020B0606030504020204"/>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9598511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3/4/2022</a:t>
            </a:fld>
            <a:endParaRPr lang="en-US" dirty="0"/>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6178243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3/4/2022</a:t>
            </a:fld>
            <a:endParaRPr lang="en-US" dirty="0"/>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194615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3/4/2022</a:t>
            </a:fld>
            <a:endParaRPr lang="en-US" dirty="0"/>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9107935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3/4/2022</a:t>
            </a:fld>
            <a:endParaRPr lang="en-US" dirty="0"/>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609287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3/4/2022</a:t>
            </a:fld>
            <a:endParaRPr lang="en-US" dirty="0"/>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1427761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5E45B2B-0ACF-1146-83DF-4C27539A76BC}"/>
              </a:ext>
            </a:extLst>
          </p:cNvPr>
          <p:cNvPicPr>
            <a:picLocks noChangeAspect="1"/>
          </p:cNvPicPr>
          <p:nvPr userDrawn="1"/>
        </p:nvPicPr>
        <p:blipFill>
          <a:blip r:embed="rId2"/>
          <a:srcRect/>
          <a:stretch/>
        </p:blipFill>
        <p:spPr>
          <a:xfrm>
            <a:off x="0" y="679"/>
            <a:ext cx="12192000" cy="6858000"/>
          </a:xfrm>
          <a:prstGeom prst="rect">
            <a:avLst/>
          </a:prstGeom>
        </p:spPr>
      </p:pic>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nchor="b"/>
          <a:lstStyle>
            <a:lvl1pPr>
              <a:defRPr>
                <a:latin typeface="Open Sans" panose="020B0606030504020204"/>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212333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6" name="Picture 5"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userDrawn="1"/>
        </p:nvPicPr>
        <p:blipFill>
          <a:blip r:embed="rId2"/>
          <a:stretch>
            <a:fillRect/>
          </a:stretch>
        </p:blipFill>
        <p:spPr>
          <a:xfrm>
            <a:off x="-3565" y="-1605"/>
            <a:ext cx="12192000" cy="6858000"/>
          </a:xfrm>
          <a:prstGeom prst="rect">
            <a:avLst/>
          </a:prstGeom>
        </p:spPr>
      </p:pic>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nchor="b"/>
          <a:lstStyle>
            <a:lvl1pPr>
              <a:defRPr>
                <a:latin typeface="Open Sans" panose="020B0606030504020204"/>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hasCustomPrompt="1"/>
          </p:nvPr>
        </p:nvSpPr>
        <p:spPr/>
        <p:txBody>
          <a:bodyPr/>
          <a:lstStyle>
            <a:lvl1pPr>
              <a:defRPr sz="1800"/>
            </a:lvl1pPr>
          </a:lstStyle>
          <a:p>
            <a:pPr lvl="0"/>
            <a:r>
              <a:rPr lang="en-GB"/>
              <a:t>Click to edit Master text styles</a:t>
            </a:r>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6206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37489BA7-CFB2-4B9D-B4A0-2AFCE059ED20}" type="datetime1">
              <a:rPr lang="en-US" smtClean="0"/>
              <a:t>3/4/2022</a:t>
            </a:fld>
            <a:endParaRPr lang="en-US" dirty="0"/>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135808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768CF59D-16B0-44F3-A8C6-340B984CFF67}" type="datetime1">
              <a:rPr lang="en-US" smtClean="0"/>
              <a:t>3/4/2022</a:t>
            </a:fld>
            <a:endParaRPr lang="en-US" dirty="0"/>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287273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2E36E820-B672-401F-9331-257FC87DC391}" type="datetime1">
              <a:rPr lang="en-US" smtClean="0"/>
              <a:t>3/4/2022</a:t>
            </a:fld>
            <a:endParaRPr lang="en-US" dirty="0"/>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5033412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86AB59DB-3F29-4FCA-9377-FB3C3CF0EB80}" type="datetime1">
              <a:rPr lang="en-US" smtClean="0"/>
              <a:t>3/4/2022</a:t>
            </a:fld>
            <a:endParaRPr lang="en-US" dirty="0"/>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009780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B3068D6D-7FAF-4072-89CF-3DBA1CE957E7}" type="datetime1">
              <a:rPr lang="en-US" smtClean="0"/>
              <a:t>3/4/2022</a:t>
            </a:fld>
            <a:endParaRPr lang="en-US" dirty="0"/>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617824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0823-16EE-43C8-8C6D-92F90B8C791A}" type="datetime1">
              <a:rPr lang="en-US" smtClean="0"/>
              <a:t>3/4/2022</a:t>
            </a:fld>
            <a:endParaRPr lang="en-US" dirty="0"/>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dirty="0"/>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3/4/2022</a:t>
            </a:fld>
            <a:endParaRPr lang="en-US" dirty="0"/>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dirty="0"/>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hyperlink" Target="https://creativecommons.org/licenses/by/4.0/legalcode" TargetMode="Externa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hyperlink" Target="https://doi.org/10.5281/zenodo.4574031" TargetMode="External"/><Relationship Id="rId5" Type="http://schemas.openxmlformats.org/officeDocument/2006/relationships/image" Target="../media/image5.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5.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hyperlink" Target="https://onsset.github.io/teaching_kit/courses/module_3/Lecture%205/" TargetMode="External"/><Relationship Id="rId2" Type="http://schemas.openxmlformats.org/officeDocument/2006/relationships/hyperlink" Target="https://doi.org/10.1111/j.1574-0862.1997.tb00449.x" TargetMode="External"/><Relationship Id="rId1" Type="http://schemas.openxmlformats.org/officeDocument/2006/relationships/slideLayout" Target="../slideLayouts/slideLayout2.xml"/><Relationship Id="rId4" Type="http://schemas.openxmlformats.org/officeDocument/2006/relationships/hyperlink" Target="https://doi.org/10.5281/ZENODO.1493074" TargetMode="Externa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5.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5.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hyperlink" Target="https://creativecommons.org/licenses/by/4.0/legalcode" TargetMode="External"/><Relationship Id="rId5" Type="http://schemas.openxmlformats.org/officeDocument/2006/relationships/hyperlink" Target="https://doi.org/10.5281/zenodo.4574031" TargetMode="External"/><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5.pn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2" Type="http://schemas.openxmlformats.org/officeDocument/2006/relationships/hyperlink" Target="https://onsset.github.io/teaching_kit/courses/module_3/Lecture%205/"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5.png"/><Relationship Id="rId4"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8" Type="http://schemas.openxmlformats.org/officeDocument/2006/relationships/hyperlink" Target="https://doi.org/10.1088/1742-6596/1549/5/052121" TargetMode="External"/><Relationship Id="rId3" Type="http://schemas.openxmlformats.org/officeDocument/2006/relationships/slideLayout" Target="../slideLayouts/slideLayout4.xml"/><Relationship Id="rId7" Type="http://schemas.openxmlformats.org/officeDocument/2006/relationships/hyperlink" Target="https://www.energy.gov/energysaver/buying-and-making-electricity/hybrid-wind-and-solar-electric-systems" TargetMode="External"/><Relationship Id="rId12" Type="http://schemas.openxmlformats.org/officeDocument/2006/relationships/image" Target="../media/image5.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7.jpeg"/><Relationship Id="rId11" Type="http://schemas.openxmlformats.org/officeDocument/2006/relationships/hyperlink" Target="https://creativecommons.org/licenses/by-sa/3.0/" TargetMode="External"/><Relationship Id="rId5" Type="http://schemas.openxmlformats.org/officeDocument/2006/relationships/image" Target="../media/image6.gif"/><Relationship Id="rId10" Type="http://schemas.openxmlformats.org/officeDocument/2006/relationships/hyperlink" Target="http://endev-indonesia.info/" TargetMode="External"/><Relationship Id="rId4" Type="http://schemas.openxmlformats.org/officeDocument/2006/relationships/notesSlide" Target="../notesSlides/notesSlide18.xml"/><Relationship Id="rId9" Type="http://schemas.openxmlformats.org/officeDocument/2006/relationships/image" Target="../media/image8.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5.png"/><Relationship Id="rId4"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5.png"/><Relationship Id="rId4"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3" Type="http://schemas.openxmlformats.org/officeDocument/2006/relationships/hyperlink" Target="https://onsset.github.io/teaching_kit/courses/module_3/Lecture%206/" TargetMode="External"/><Relationship Id="rId2" Type="http://schemas.openxmlformats.org/officeDocument/2006/relationships/hyperlink" Target="https://doi.org/10.1088/1748-9326/11/11/114010"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3.xml"/><Relationship Id="rId1" Type="http://schemas.openxmlformats.org/officeDocument/2006/relationships/slideLayout" Target="../slideLayouts/slideLayout9.xml"/><Relationship Id="rId5" Type="http://schemas.openxmlformats.org/officeDocument/2006/relationships/hyperlink" Target="https://www.open.edu/openlearncreate/mod/quiz/view.php?id=173695" TargetMode="External"/><Relationship Id="rId4" Type="http://schemas.openxmlformats.org/officeDocument/2006/relationships/hyperlink" Target="http://www.google.com/"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2" Type="http://schemas.openxmlformats.org/officeDocument/2006/relationships/hyperlink" Target="https://onsset.github.io/teaching_kit/courses/module_3/Lecture%205/"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hyperlink" Target="https://creativecommons.org/licenses/by/4.0/legalcode" TargetMode="External"/><Relationship Id="rId5" Type="http://schemas.openxmlformats.org/officeDocument/2006/relationships/hyperlink" Target="https://doi.org/10.5281/zenodo.4574031" TargetMode="External"/><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calendar&#10;&#10;Description automatically generated">
            <a:extLst>
              <a:ext uri="{FF2B5EF4-FFF2-40B4-BE49-F238E27FC236}">
                <a16:creationId xmlns:a16="http://schemas.microsoft.com/office/drawing/2014/main" id="{0F66E7C1-524D-C24E-89B0-6DFA8B41C08B}"/>
              </a:ext>
            </a:extLst>
          </p:cNvPr>
          <p:cNvPicPr>
            <a:picLocks noChangeAspect="1"/>
          </p:cNvPicPr>
          <p:nvPr/>
        </p:nvPicPr>
        <p:blipFill>
          <a:blip r:embed="rId5"/>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0C2C5ECA-2E9D-5A49-8812-B06E21C95FF2}"/>
              </a:ext>
            </a:extLst>
          </p:cNvPr>
          <p:cNvSpPr txBox="1"/>
          <p:nvPr/>
        </p:nvSpPr>
        <p:spPr>
          <a:xfrm>
            <a:off x="8461829" y="6085113"/>
            <a:ext cx="37410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dirty="0">
                <a:solidFill>
                  <a:schemeClr val="bg1"/>
                </a:solidFill>
                <a:latin typeface="Open Sans"/>
              </a:rPr>
              <a:t>Version 1.0</a:t>
            </a:r>
            <a:endParaRPr lang="en-US" b="1" dirty="0">
              <a:solidFill>
                <a:schemeClr val="bg1"/>
              </a:solidFill>
              <a:latin typeface="Open Sans"/>
              <a:cs typeface="Calibri"/>
            </a:endParaRPr>
          </a:p>
        </p:txBody>
      </p:sp>
      <p:sp>
        <p:nvSpPr>
          <p:cNvPr id="5" name="TextBox 4">
            <a:extLst>
              <a:ext uri="{FF2B5EF4-FFF2-40B4-BE49-F238E27FC236}">
                <a16:creationId xmlns:a16="http://schemas.microsoft.com/office/drawing/2014/main" id="{7A64E691-7814-FE47-A332-0A7257AB0132}"/>
              </a:ext>
            </a:extLst>
          </p:cNvPr>
          <p:cNvSpPr txBox="1"/>
          <p:nvPr/>
        </p:nvSpPr>
        <p:spPr>
          <a:xfrm>
            <a:off x="692802" y="3403733"/>
            <a:ext cx="3250548" cy="646331"/>
          </a:xfrm>
          <a:prstGeom prst="rect">
            <a:avLst/>
          </a:prstGeom>
          <a:noFill/>
        </p:spPr>
        <p:txBody>
          <a:bodyPr wrap="square" lIns="91440" tIns="45720" rIns="91440" bIns="45720" rtlCol="0" anchor="b">
            <a:spAutoFit/>
          </a:bodyPr>
          <a:lstStyle/>
          <a:p>
            <a:r>
              <a:rPr lang="en-ZA" b="1" dirty="0">
                <a:latin typeface="Open Sans ExtraBold"/>
                <a:ea typeface="Open Sans ExtraBold" panose="020B0606030504020204" pitchFamily="34" charset="0"/>
                <a:cs typeface="Open Sans ExtraBold" panose="020B0606030504020204" pitchFamily="34" charset="0"/>
              </a:rPr>
              <a:t>OnSSET/Global </a:t>
            </a:r>
            <a:br>
              <a:rPr lang="en-ZA" b="1" dirty="0">
                <a:latin typeface="Open Sans ExtraBold"/>
                <a:ea typeface="Open Sans ExtraBold" panose="020B0606030504020204" pitchFamily="34" charset="0"/>
                <a:cs typeface="Open Sans ExtraBold" panose="020B0606030504020204" pitchFamily="34" charset="0"/>
              </a:rPr>
            </a:br>
            <a:r>
              <a:rPr lang="en-ZA" b="1" dirty="0">
                <a:latin typeface="Open Sans ExtraBold"/>
                <a:ea typeface="Open Sans ExtraBold" panose="020B0606030504020204" pitchFamily="34" charset="0"/>
                <a:cs typeface="Open Sans ExtraBold" panose="020B0606030504020204" pitchFamily="34" charset="0"/>
              </a:rPr>
              <a:t>Electrification Platform</a:t>
            </a:r>
            <a:endParaRPr lang="en-US" b="1" dirty="0">
              <a:latin typeface="Open Sans ExtraBold"/>
              <a:ea typeface="Open Sans ExtraBold" panose="020B0606030504020204" pitchFamily="34" charset="0"/>
              <a:cs typeface="Open Sans ExtraBold" panose="020B0606030504020204" pitchFamily="34" charset="0"/>
            </a:endParaRPr>
          </a:p>
        </p:txBody>
      </p:sp>
      <p:sp>
        <p:nvSpPr>
          <p:cNvPr id="7" name="Title 6"/>
          <p:cNvSpPr>
            <a:spLocks noGrp="1"/>
          </p:cNvSpPr>
          <p:nvPr>
            <p:ph type="title"/>
          </p:nvPr>
        </p:nvSpPr>
        <p:spPr>
          <a:xfrm>
            <a:off x="662322" y="4014210"/>
            <a:ext cx="7297187" cy="2297968"/>
          </a:xfrm>
        </p:spPr>
        <p:txBody>
          <a:bodyPr>
            <a:normAutofit fontScale="90000"/>
          </a:bodyPr>
          <a:lstStyle/>
          <a:p>
            <a:r>
              <a:rPr lang="en-GB" dirty="0">
                <a:solidFill>
                  <a:schemeClr val="bg1"/>
                </a:solidFill>
              </a:rPr>
              <a:t>LECTURE 7</a:t>
            </a:r>
            <a:br>
              <a:rPr lang="en-GB" dirty="0"/>
            </a:br>
            <a:r>
              <a:rPr lang="en-US" dirty="0"/>
              <a:t>ENERGY MODELLING, SCENARIO DEVELOPMENT AND SENSITIVITY ANALYSIS</a:t>
            </a:r>
            <a:endParaRPr lang="en-GB" dirty="0"/>
          </a:p>
        </p:txBody>
      </p:sp>
      <p:sp>
        <p:nvSpPr>
          <p:cNvPr id="4" name="Oval 3">
            <a:extLst>
              <a:ext uri="{FF2B5EF4-FFF2-40B4-BE49-F238E27FC236}">
                <a16:creationId xmlns:a16="http://schemas.microsoft.com/office/drawing/2014/main" id="{027FA0A7-7A4D-DB44-A9D0-4DF4C5119C3F}"/>
              </a:ext>
            </a:extLst>
          </p:cNvPr>
          <p:cNvSpPr/>
          <p:nvPr/>
        </p:nvSpPr>
        <p:spPr>
          <a:xfrm>
            <a:off x="7326504" y="394284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7_Slide1.mp3" descr="Track1_Lecture7_Slide1.mp3">
            <a:hlinkClick r:id="" action="ppaction://media"/>
            <a:extLst>
              <a:ext uri="{FF2B5EF4-FFF2-40B4-BE49-F238E27FC236}">
                <a16:creationId xmlns:a16="http://schemas.microsoft.com/office/drawing/2014/main" id="{C9C89B04-298A-3542-8170-07F3C65994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97869" y="4014210"/>
            <a:ext cx="812800" cy="812800"/>
          </a:xfrm>
          <a:prstGeom prst="rect">
            <a:avLst/>
          </a:prstGeom>
        </p:spPr>
      </p:pic>
    </p:spTree>
    <p:extLst>
      <p:ext uri="{BB962C8B-B14F-4D97-AF65-F5344CB8AC3E}">
        <p14:creationId xmlns:p14="http://schemas.microsoft.com/office/powerpoint/2010/main" val="255980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1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11" name="Google Shape;387;p22"/>
          <p:cNvSpPr txBox="1"/>
          <p:nvPr/>
        </p:nvSpPr>
        <p:spPr>
          <a:xfrm>
            <a:off x="838200" y="1735931"/>
            <a:ext cx="6736793" cy="447870"/>
          </a:xfrm>
          <a:prstGeom prst="rect">
            <a:avLst/>
          </a:prstGeom>
          <a:noFill/>
          <a:ln>
            <a:noFill/>
          </a:ln>
        </p:spPr>
        <p:txBody>
          <a:bodyPr spcFirstLastPara="1" wrap="square" lIns="91425" tIns="45700" rIns="91425" bIns="45700" anchor="t" anchorCtr="0">
            <a:noAutofit/>
          </a:bodyPr>
          <a:lstStyle/>
          <a:p>
            <a:pPr lvl="0">
              <a:lnSpc>
                <a:spcPct val="90000"/>
              </a:lnSpc>
              <a:buClr>
                <a:schemeClr val="dk1"/>
              </a:buClr>
              <a:buSzPts val="2700"/>
            </a:pPr>
            <a:r>
              <a:rPr lang="en-US" sz="2000" b="1" dirty="0">
                <a:solidFill>
                  <a:schemeClr val="accent5">
                    <a:lumMod val="60000"/>
                    <a:lumOff val="40000"/>
                  </a:schemeClr>
                </a:solidFill>
                <a:latin typeface="Open Sans"/>
                <a:ea typeface="+mn-lt"/>
                <a:cs typeface="+mn-lt"/>
                <a:sym typeface="Calibri"/>
              </a:rPr>
              <a:t>Forecasting, scenarios, and backcasting</a:t>
            </a:r>
            <a:endParaRPr sz="2000" dirty="0">
              <a:solidFill>
                <a:schemeClr val="accent5">
                  <a:lumMod val="60000"/>
                  <a:lumOff val="40000"/>
                </a:schemeClr>
              </a:solidFill>
              <a:latin typeface="Calibri"/>
              <a:ea typeface="Calibri"/>
              <a:cs typeface="Calibri"/>
              <a:sym typeface="Calibri"/>
            </a:endParaRPr>
          </a:p>
        </p:txBody>
      </p:sp>
      <p:sp>
        <p:nvSpPr>
          <p:cNvPr id="6" name="Rounded Rectangle 5"/>
          <p:cNvSpPr/>
          <p:nvPr/>
        </p:nvSpPr>
        <p:spPr>
          <a:xfrm>
            <a:off x="838200" y="2112361"/>
            <a:ext cx="2770495" cy="4030317"/>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ounded Rectangle 6"/>
          <p:cNvSpPr/>
          <p:nvPr/>
        </p:nvSpPr>
        <p:spPr>
          <a:xfrm>
            <a:off x="4307006" y="2112361"/>
            <a:ext cx="2770495" cy="4030317"/>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ounded Rectangle 8"/>
          <p:cNvSpPr/>
          <p:nvPr/>
        </p:nvSpPr>
        <p:spPr>
          <a:xfrm>
            <a:off x="7826646" y="2112360"/>
            <a:ext cx="2770495" cy="4030317"/>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p:cNvSpPr/>
          <p:nvPr/>
        </p:nvSpPr>
        <p:spPr>
          <a:xfrm>
            <a:off x="1039389" y="3026602"/>
            <a:ext cx="2372551" cy="5732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Open Sans" panose="020B0606030504020204"/>
              </a:rPr>
              <a:t>FUTURE</a:t>
            </a:r>
          </a:p>
        </p:txBody>
      </p:sp>
      <p:sp>
        <p:nvSpPr>
          <p:cNvPr id="12" name="Rectangle 11"/>
          <p:cNvSpPr/>
          <p:nvPr/>
        </p:nvSpPr>
        <p:spPr>
          <a:xfrm>
            <a:off x="4505978" y="3026602"/>
            <a:ext cx="2372551" cy="5732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Open Sans" panose="020B0606030504020204"/>
              </a:rPr>
              <a:t>FUTURE</a:t>
            </a:r>
          </a:p>
        </p:txBody>
      </p:sp>
      <p:sp>
        <p:nvSpPr>
          <p:cNvPr id="13" name="Rectangle 12"/>
          <p:cNvSpPr/>
          <p:nvPr/>
        </p:nvSpPr>
        <p:spPr>
          <a:xfrm>
            <a:off x="7975748" y="3037985"/>
            <a:ext cx="2372551" cy="5732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Open Sans" panose="020B0606030504020204"/>
              </a:rPr>
              <a:t>FUTURE</a:t>
            </a:r>
          </a:p>
        </p:txBody>
      </p:sp>
      <p:sp>
        <p:nvSpPr>
          <p:cNvPr id="14" name="Rectangle 13"/>
          <p:cNvSpPr/>
          <p:nvPr/>
        </p:nvSpPr>
        <p:spPr>
          <a:xfrm>
            <a:off x="1172570" y="2217859"/>
            <a:ext cx="2101755" cy="38987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100" b="1" dirty="0">
                <a:solidFill>
                  <a:schemeClr val="tx1"/>
                </a:solidFill>
              </a:rPr>
              <a:t>Forecasting</a:t>
            </a:r>
          </a:p>
        </p:txBody>
      </p:sp>
      <p:sp>
        <p:nvSpPr>
          <p:cNvPr id="15" name="Rectangle 14"/>
          <p:cNvSpPr/>
          <p:nvPr/>
        </p:nvSpPr>
        <p:spPr>
          <a:xfrm>
            <a:off x="4641376" y="2218385"/>
            <a:ext cx="2101755" cy="50984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rPr>
              <a:t>Scenarios: exploratory and normative</a:t>
            </a:r>
          </a:p>
        </p:txBody>
      </p:sp>
      <p:sp>
        <p:nvSpPr>
          <p:cNvPr id="16" name="Rectangle 15"/>
          <p:cNvSpPr/>
          <p:nvPr/>
        </p:nvSpPr>
        <p:spPr>
          <a:xfrm>
            <a:off x="8110182" y="2219437"/>
            <a:ext cx="2101755" cy="38987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100" b="1" dirty="0">
                <a:solidFill>
                  <a:schemeClr val="tx1"/>
                </a:solidFill>
              </a:rPr>
              <a:t>Backcasting</a:t>
            </a:r>
          </a:p>
        </p:txBody>
      </p:sp>
      <p:sp>
        <p:nvSpPr>
          <p:cNvPr id="17" name="Rectangle 16"/>
          <p:cNvSpPr/>
          <p:nvPr/>
        </p:nvSpPr>
        <p:spPr>
          <a:xfrm>
            <a:off x="1037171" y="5263833"/>
            <a:ext cx="2372551" cy="5732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Open Sans" panose="020B0606030504020204"/>
              </a:rPr>
              <a:t>Present</a:t>
            </a:r>
          </a:p>
        </p:txBody>
      </p:sp>
      <p:sp>
        <p:nvSpPr>
          <p:cNvPr id="18" name="Rectangle 17"/>
          <p:cNvSpPr/>
          <p:nvPr/>
        </p:nvSpPr>
        <p:spPr>
          <a:xfrm>
            <a:off x="4505977" y="5271097"/>
            <a:ext cx="2372551" cy="5732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Open Sans" panose="020B0606030504020204"/>
              </a:rPr>
              <a:t>Present</a:t>
            </a:r>
          </a:p>
        </p:txBody>
      </p:sp>
      <p:sp>
        <p:nvSpPr>
          <p:cNvPr id="19" name="Rectangle 18"/>
          <p:cNvSpPr/>
          <p:nvPr/>
        </p:nvSpPr>
        <p:spPr>
          <a:xfrm>
            <a:off x="7974783" y="5263833"/>
            <a:ext cx="2372551" cy="5732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Open Sans" panose="020B0606030504020204"/>
              </a:rPr>
              <a:t>Present</a:t>
            </a:r>
          </a:p>
        </p:txBody>
      </p:sp>
      <p:cxnSp>
        <p:nvCxnSpPr>
          <p:cNvPr id="20" name="Straight Arrow Connector 19"/>
          <p:cNvCxnSpPr>
            <a:stCxn id="17" idx="0"/>
          </p:cNvCxnSpPr>
          <p:nvPr/>
        </p:nvCxnSpPr>
        <p:spPr>
          <a:xfrm flipH="1" flipV="1">
            <a:off x="1172570" y="3611191"/>
            <a:ext cx="1050877" cy="1652642"/>
          </a:xfrm>
          <a:prstGeom prst="straightConnector1">
            <a:avLst/>
          </a:prstGeom>
          <a:ln>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7" idx="0"/>
          </p:cNvCxnSpPr>
          <p:nvPr/>
        </p:nvCxnSpPr>
        <p:spPr>
          <a:xfrm flipV="1">
            <a:off x="2223447" y="3611191"/>
            <a:ext cx="874595" cy="1652642"/>
          </a:xfrm>
          <a:prstGeom prst="straightConnector1">
            <a:avLst/>
          </a:prstGeom>
          <a:ln>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endCxn id="10" idx="2"/>
          </p:cNvCxnSpPr>
          <p:nvPr/>
        </p:nvCxnSpPr>
        <p:spPr>
          <a:xfrm flipV="1">
            <a:off x="2223447" y="3599808"/>
            <a:ext cx="2218" cy="16640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1392072" y="3845467"/>
            <a:ext cx="627797" cy="545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2374710" y="3831820"/>
            <a:ext cx="518615" cy="1091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8" idx="0"/>
          </p:cNvCxnSpPr>
          <p:nvPr/>
        </p:nvCxnSpPr>
        <p:spPr>
          <a:xfrm flipH="1" flipV="1">
            <a:off x="4641376" y="3611191"/>
            <a:ext cx="1050877" cy="16599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5252414" y="3614823"/>
            <a:ext cx="438703" cy="16490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flipV="1">
            <a:off x="5659898" y="3643016"/>
            <a:ext cx="32355" cy="16208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5691116" y="3643016"/>
            <a:ext cx="404884" cy="16208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5676075" y="3643016"/>
            <a:ext cx="888498" cy="16166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Arc 29"/>
          <p:cNvSpPr/>
          <p:nvPr/>
        </p:nvSpPr>
        <p:spPr>
          <a:xfrm rot="3486606">
            <a:off x="7559170" y="2961958"/>
            <a:ext cx="2096872" cy="2795308"/>
          </a:xfrm>
          <a:prstGeom prst="arc">
            <a:avLst>
              <a:gd name="adj1" fmla="val 16200000"/>
              <a:gd name="adj2" fmla="val 21534335"/>
            </a:avLst>
          </a:prstGeom>
          <a:ln>
            <a:prstDash val="sysDash"/>
            <a:headEnd type="none"/>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31" name="Oval 30"/>
          <p:cNvSpPr/>
          <p:nvPr/>
        </p:nvSpPr>
        <p:spPr>
          <a:xfrm>
            <a:off x="9703558" y="3611191"/>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Oval 31"/>
          <p:cNvSpPr/>
          <p:nvPr/>
        </p:nvSpPr>
        <p:spPr>
          <a:xfrm>
            <a:off x="8695896" y="3640761"/>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Oval 32"/>
          <p:cNvSpPr/>
          <p:nvPr/>
        </p:nvSpPr>
        <p:spPr>
          <a:xfrm>
            <a:off x="9175848" y="3629385"/>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Arc 33"/>
          <p:cNvSpPr/>
          <p:nvPr/>
        </p:nvSpPr>
        <p:spPr>
          <a:xfrm rot="14347232">
            <a:off x="9369573" y="2997005"/>
            <a:ext cx="2153532" cy="3051597"/>
          </a:xfrm>
          <a:prstGeom prst="arc">
            <a:avLst>
              <a:gd name="adj1" fmla="val 16200000"/>
              <a:gd name="adj2" fmla="val 21534335"/>
            </a:avLst>
          </a:prstGeom>
          <a:ln>
            <a:prstDash val="sysDash"/>
            <a:headEnd type="arrow"/>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37" name="Oval 36">
            <a:extLst>
              <a:ext uri="{FF2B5EF4-FFF2-40B4-BE49-F238E27FC236}">
                <a16:creationId xmlns:a16="http://schemas.microsoft.com/office/drawing/2014/main" id="{EFD00463-0D8F-D04C-92D6-F017A9424531}"/>
              </a:ext>
            </a:extLst>
          </p:cNvPr>
          <p:cNvSpPr/>
          <p:nvPr/>
        </p:nvSpPr>
        <p:spPr>
          <a:xfrm>
            <a:off x="10533078" y="53355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7_Slide10.mp3" descr="Track1_Lecture7_Slide10.mp3">
            <a:hlinkClick r:id="" action="ppaction://media"/>
            <a:extLst>
              <a:ext uri="{FF2B5EF4-FFF2-40B4-BE49-F238E27FC236}">
                <a16:creationId xmlns:a16="http://schemas.microsoft.com/office/drawing/2014/main" id="{843B1073-183A-F54E-AFA8-2ADC06B4330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89956" y="607811"/>
            <a:ext cx="812800" cy="812800"/>
          </a:xfrm>
          <a:prstGeom prst="rect">
            <a:avLst/>
          </a:prstGeom>
        </p:spPr>
      </p:pic>
      <p:sp>
        <p:nvSpPr>
          <p:cNvPr id="36" name="Title 1">
            <a:extLst>
              <a:ext uri="{FF2B5EF4-FFF2-40B4-BE49-F238E27FC236}">
                <a16:creationId xmlns:a16="http://schemas.microsoft.com/office/drawing/2014/main" id="{2BC529AE-B528-7F47-8B05-90F70E10F8C6}"/>
              </a:ext>
            </a:extLst>
          </p:cNvPr>
          <p:cNvSpPr txBox="1">
            <a:spLocks/>
          </p:cNvSpPr>
          <p:nvPr/>
        </p:nvSpPr>
        <p:spPr>
          <a:xfrm>
            <a:off x="838201" y="410368"/>
            <a:ext cx="9758940"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7.2 Scenario and sensitivity analysis in energy system modelling</a:t>
            </a:r>
          </a:p>
        </p:txBody>
      </p:sp>
      <p:sp>
        <p:nvSpPr>
          <p:cNvPr id="38" name="Rectangle 37">
            <a:extLst>
              <a:ext uri="{FF2B5EF4-FFF2-40B4-BE49-F238E27FC236}">
                <a16:creationId xmlns:a16="http://schemas.microsoft.com/office/drawing/2014/main" id="{62A71755-2145-E940-98E8-B3399A2D7A21}"/>
              </a:ext>
            </a:extLst>
          </p:cNvPr>
          <p:cNvSpPr/>
          <p:nvPr/>
        </p:nvSpPr>
        <p:spPr>
          <a:xfrm>
            <a:off x="908639" y="6154483"/>
            <a:ext cx="2728632" cy="246221"/>
          </a:xfrm>
          <a:prstGeom prst="rect">
            <a:avLst/>
          </a:prstGeom>
        </p:spPr>
        <p:txBody>
          <a:bodyPr wrap="none" lIns="91440" tIns="45720" rIns="91440" bIns="45720" anchor="t">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a:t>
            </a:r>
            <a:r>
              <a:rPr lang="en-GB"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Adapted</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from Sahlberg et al. 2018</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2">
            <a:extLst>
              <a:ext uri="{FF2B5EF4-FFF2-40B4-BE49-F238E27FC236}">
                <a16:creationId xmlns:a16="http://schemas.microsoft.com/office/drawing/2014/main" id="{7D0B3BA0-9563-0D4F-9D03-446C3152DD01}"/>
              </a:ext>
            </a:extLst>
          </p:cNvPr>
          <p:cNvSpPr txBox="1"/>
          <p:nvPr/>
        </p:nvSpPr>
        <p:spPr>
          <a:xfrm>
            <a:off x="7603569" y="6144347"/>
            <a:ext cx="4216474"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7635888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00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graphicFrame>
        <p:nvGraphicFramePr>
          <p:cNvPr id="215" name="Google Shape;215;p18"/>
          <p:cNvGraphicFramePr/>
          <p:nvPr>
            <p:extLst>
              <p:ext uri="{D42A27DB-BD31-4B8C-83A1-F6EECF244321}">
                <p14:modId xmlns:p14="http://schemas.microsoft.com/office/powerpoint/2010/main" val="686406189"/>
              </p:ext>
            </p:extLst>
          </p:nvPr>
        </p:nvGraphicFramePr>
        <p:xfrm>
          <a:off x="838200" y="2229044"/>
          <a:ext cx="9197051" cy="4170373"/>
        </p:xfrm>
        <a:graphic>
          <a:graphicData uri="http://schemas.openxmlformats.org/drawingml/2006/table">
            <a:tbl>
              <a:tblPr>
                <a:noFill/>
              </a:tblPr>
              <a:tblGrid>
                <a:gridCol w="640986">
                  <a:extLst>
                    <a:ext uri="{9D8B030D-6E8A-4147-A177-3AD203B41FA5}">
                      <a16:colId xmlns:a16="http://schemas.microsoft.com/office/drawing/2014/main" val="20000"/>
                    </a:ext>
                  </a:extLst>
                </a:gridCol>
                <a:gridCol w="8556065">
                  <a:extLst>
                    <a:ext uri="{9D8B030D-6E8A-4147-A177-3AD203B41FA5}">
                      <a16:colId xmlns:a16="http://schemas.microsoft.com/office/drawing/2014/main" val="20001"/>
                    </a:ext>
                  </a:extLst>
                </a:gridCol>
              </a:tblGrid>
              <a:tr h="557734">
                <a:tc>
                  <a:txBody>
                    <a:bodyPr/>
                    <a:lstStyle/>
                    <a:p>
                      <a:pPr marL="0" marR="0" lvl="0" indent="0" algn="l" rtl="0">
                        <a:spcBef>
                          <a:spcPts val="0"/>
                        </a:spcBef>
                        <a:spcAft>
                          <a:spcPts val="0"/>
                        </a:spcAft>
                        <a:buNone/>
                      </a:pPr>
                      <a:r>
                        <a:rPr lang="en-US" sz="1800" u="none" strike="noStrike" cap="none" dirty="0">
                          <a:latin typeface="Open Sans" panose="020B0606030504020204" pitchFamily="34" charset="0"/>
                          <a:ea typeface="Open Sans" panose="020B0606030504020204" pitchFamily="34" charset="0"/>
                          <a:cs typeface="Open Sans" panose="020B0606030504020204" pitchFamily="34" charset="0"/>
                        </a:rPr>
                        <a:t>1. </a:t>
                      </a:r>
                      <a:endParaRPr lang="en-US" sz="18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1800" b="1" i="1" u="none" strike="noStrike" cap="none" dirty="0">
                          <a:latin typeface="Open Sans" panose="020B0606030504020204" pitchFamily="34" charset="0"/>
                          <a:ea typeface="Open Sans" panose="020B0606030504020204" pitchFamily="34" charset="0"/>
                          <a:cs typeface="Open Sans" panose="020B0606030504020204" pitchFamily="34" charset="0"/>
                        </a:rPr>
                        <a:t>Decision-Making or Development of Recommendations for Decision Makers</a:t>
                      </a:r>
                      <a:endParaRPr sz="1800" b="1" u="none" strike="noStrike" cap="none"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423637">
                <a:tc>
                  <a:txBody>
                    <a:bodyPr/>
                    <a:lstStyle/>
                    <a:p>
                      <a:pPr marL="0" marR="0" lvl="0" indent="0" algn="l" rtl="0">
                        <a:spcBef>
                          <a:spcPts val="0"/>
                        </a:spcBef>
                        <a:spcAft>
                          <a:spcPts val="0"/>
                        </a:spcAft>
                        <a:buNone/>
                      </a:pPr>
                      <a:r>
                        <a:rPr lang="en-US" sz="1800" u="none" strike="noStrike" cap="none" dirty="0">
                          <a:latin typeface="Open Sans" panose="020B0606030504020204" pitchFamily="34" charset="0"/>
                          <a:ea typeface="Open Sans" panose="020B0606030504020204" pitchFamily="34" charset="0"/>
                          <a:cs typeface="Open Sans" panose="020B0606030504020204" pitchFamily="34" charset="0"/>
                        </a:rPr>
                        <a:t>1.1 </a:t>
                      </a:r>
                      <a:endParaRPr sz="18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1800" u="none" strike="noStrike" cap="none" dirty="0">
                          <a:latin typeface="Open Sans" panose="020B0606030504020204" pitchFamily="34" charset="0"/>
                          <a:ea typeface="Open Sans" panose="020B0606030504020204" pitchFamily="34" charset="0"/>
                          <a:cs typeface="Open Sans" panose="020B0606030504020204" pitchFamily="34" charset="0"/>
                        </a:rPr>
                        <a:t>Testing the robustness of an optimal solution.</a:t>
                      </a:r>
                      <a:endParaRPr sz="18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628332">
                <a:tc>
                  <a:txBody>
                    <a:bodyPr/>
                    <a:lstStyle/>
                    <a:p>
                      <a:pPr marL="0" marR="0" lvl="0" indent="0" algn="l" rtl="0">
                        <a:spcBef>
                          <a:spcPts val="0"/>
                        </a:spcBef>
                        <a:spcAft>
                          <a:spcPts val="0"/>
                        </a:spcAft>
                        <a:buNone/>
                      </a:pPr>
                      <a:r>
                        <a:rPr lang="en-US" sz="1800" u="none" strike="noStrike" cap="none" dirty="0">
                          <a:latin typeface="Open Sans" panose="020B0606030504020204" pitchFamily="34" charset="0"/>
                          <a:ea typeface="Open Sans" panose="020B0606030504020204" pitchFamily="34" charset="0"/>
                          <a:cs typeface="Open Sans" panose="020B0606030504020204" pitchFamily="34" charset="0"/>
                        </a:rPr>
                        <a:t>1.2 </a:t>
                      </a:r>
                      <a:endParaRPr sz="18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1800" u="none" strike="noStrike" cap="none" dirty="0">
                          <a:latin typeface="Open Sans" panose="020B0606030504020204" pitchFamily="34" charset="0"/>
                          <a:ea typeface="Open Sans" panose="020B0606030504020204" pitchFamily="34" charset="0"/>
                          <a:cs typeface="Open Sans" panose="020B0606030504020204" pitchFamily="34" charset="0"/>
                        </a:rPr>
                        <a:t>Identifying critical values, thresholds, or breakeven values where the optimal strategy changes.</a:t>
                      </a:r>
                      <a:endParaRPr sz="18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423637">
                <a:tc>
                  <a:txBody>
                    <a:bodyPr/>
                    <a:lstStyle/>
                    <a:p>
                      <a:pPr marL="0" marR="0" lvl="0" indent="0" algn="l" rtl="0">
                        <a:spcBef>
                          <a:spcPts val="0"/>
                        </a:spcBef>
                        <a:spcAft>
                          <a:spcPts val="0"/>
                        </a:spcAft>
                        <a:buNone/>
                      </a:pPr>
                      <a:r>
                        <a:rPr lang="en-US" sz="1800" u="none" strike="noStrike" cap="none" dirty="0">
                          <a:latin typeface="Open Sans" panose="020B0606030504020204" pitchFamily="34" charset="0"/>
                          <a:ea typeface="Open Sans" panose="020B0606030504020204" pitchFamily="34" charset="0"/>
                          <a:cs typeface="Open Sans" panose="020B0606030504020204" pitchFamily="34" charset="0"/>
                        </a:rPr>
                        <a:t>1.3 </a:t>
                      </a:r>
                      <a:endParaRPr sz="18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1800" u="none" strike="noStrike" cap="none" dirty="0">
                          <a:latin typeface="Open Sans" panose="020B0606030504020204" pitchFamily="34" charset="0"/>
                          <a:ea typeface="Open Sans" panose="020B0606030504020204" pitchFamily="34" charset="0"/>
                          <a:cs typeface="Open Sans" panose="020B0606030504020204" pitchFamily="34" charset="0"/>
                        </a:rPr>
                        <a:t>Identifying sensitive or important variables.</a:t>
                      </a:r>
                      <a:endParaRPr sz="18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285978">
                <a:tc>
                  <a:txBody>
                    <a:bodyPr/>
                    <a:lstStyle/>
                    <a:p>
                      <a:pPr marL="0" marR="0" lvl="0" indent="0" algn="l" rtl="0">
                        <a:spcBef>
                          <a:spcPts val="0"/>
                        </a:spcBef>
                        <a:spcAft>
                          <a:spcPts val="0"/>
                        </a:spcAft>
                        <a:buNone/>
                      </a:pPr>
                      <a:r>
                        <a:rPr lang="en-US" sz="1800" u="none" strike="noStrike" cap="none" dirty="0">
                          <a:latin typeface="Open Sans" panose="020B0606030504020204" pitchFamily="34" charset="0"/>
                          <a:ea typeface="Open Sans" panose="020B0606030504020204" pitchFamily="34" charset="0"/>
                          <a:cs typeface="Open Sans" panose="020B0606030504020204" pitchFamily="34" charset="0"/>
                        </a:rPr>
                        <a:t>1.4 </a:t>
                      </a:r>
                      <a:endParaRPr sz="18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1800" u="none" strike="noStrike" cap="none" dirty="0">
                          <a:latin typeface="Open Sans" panose="020B0606030504020204" pitchFamily="34" charset="0"/>
                          <a:ea typeface="Open Sans" panose="020B0606030504020204" pitchFamily="34" charset="0"/>
                          <a:cs typeface="Open Sans" panose="020B0606030504020204" pitchFamily="34" charset="0"/>
                        </a:rPr>
                        <a:t>Investigating sub-optimal solutions.</a:t>
                      </a:r>
                      <a:endParaRPr sz="18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557734">
                <a:tc>
                  <a:txBody>
                    <a:bodyPr/>
                    <a:lstStyle/>
                    <a:p>
                      <a:pPr marL="0" marR="0" lvl="0" indent="0" algn="l" rtl="0">
                        <a:spcBef>
                          <a:spcPts val="0"/>
                        </a:spcBef>
                        <a:spcAft>
                          <a:spcPts val="0"/>
                        </a:spcAft>
                        <a:buNone/>
                      </a:pPr>
                      <a:r>
                        <a:rPr lang="en-US" sz="1800" u="none" strike="noStrike" cap="none" dirty="0">
                          <a:latin typeface="Open Sans" panose="020B0606030504020204" pitchFamily="34" charset="0"/>
                          <a:ea typeface="Open Sans" panose="020B0606030504020204" pitchFamily="34" charset="0"/>
                          <a:cs typeface="Open Sans" panose="020B0606030504020204" pitchFamily="34" charset="0"/>
                        </a:rPr>
                        <a:t>1.5 </a:t>
                      </a:r>
                      <a:endParaRPr sz="18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1800" u="none" strike="noStrike" cap="none" dirty="0">
                          <a:latin typeface="Open Sans" panose="020B0606030504020204" pitchFamily="34" charset="0"/>
                          <a:ea typeface="Open Sans" panose="020B0606030504020204" pitchFamily="34" charset="0"/>
                          <a:cs typeface="Open Sans" panose="020B0606030504020204" pitchFamily="34" charset="0"/>
                        </a:rPr>
                        <a:t>Developing flexible recommendations which depend on circumstances. </a:t>
                      </a:r>
                      <a:endParaRPr sz="18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557734">
                <a:tc>
                  <a:txBody>
                    <a:bodyPr/>
                    <a:lstStyle/>
                    <a:p>
                      <a:pPr marL="0" marR="0" lvl="0" indent="0" algn="l" rtl="0">
                        <a:spcBef>
                          <a:spcPts val="0"/>
                        </a:spcBef>
                        <a:spcAft>
                          <a:spcPts val="0"/>
                        </a:spcAft>
                        <a:buNone/>
                      </a:pPr>
                      <a:r>
                        <a:rPr lang="en-US" sz="1800" u="none" strike="noStrike" cap="none" dirty="0">
                          <a:latin typeface="Open Sans" panose="020B0606030504020204" pitchFamily="34" charset="0"/>
                          <a:ea typeface="Open Sans" panose="020B0606030504020204" pitchFamily="34" charset="0"/>
                          <a:cs typeface="Open Sans" panose="020B0606030504020204" pitchFamily="34" charset="0"/>
                        </a:rPr>
                        <a:t>1.6 </a:t>
                      </a:r>
                      <a:endParaRPr sz="18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1800" u="none" strike="noStrike" cap="none" dirty="0">
                          <a:latin typeface="Open Sans" panose="020B0606030504020204" pitchFamily="34" charset="0"/>
                          <a:ea typeface="Open Sans" panose="020B0606030504020204" pitchFamily="34" charset="0"/>
                          <a:cs typeface="Open Sans" panose="020B0606030504020204" pitchFamily="34" charset="0"/>
                        </a:rPr>
                        <a:t>Comparing the values of simple and complex decision strategies.</a:t>
                      </a:r>
                      <a:endParaRPr sz="18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r h="423637">
                <a:tc>
                  <a:txBody>
                    <a:bodyPr/>
                    <a:lstStyle/>
                    <a:p>
                      <a:pPr marL="0" marR="0" lvl="0" indent="0" algn="l" rtl="0">
                        <a:spcBef>
                          <a:spcPts val="0"/>
                        </a:spcBef>
                        <a:spcAft>
                          <a:spcPts val="0"/>
                        </a:spcAft>
                        <a:buNone/>
                      </a:pPr>
                      <a:r>
                        <a:rPr lang="en-US" sz="1800" u="none" strike="noStrike" cap="none" dirty="0">
                          <a:latin typeface="Open Sans" panose="020B0606030504020204" pitchFamily="34" charset="0"/>
                          <a:ea typeface="Open Sans" panose="020B0606030504020204" pitchFamily="34" charset="0"/>
                          <a:cs typeface="Open Sans" panose="020B0606030504020204" pitchFamily="34" charset="0"/>
                        </a:rPr>
                        <a:t>1.7 </a:t>
                      </a:r>
                      <a:endParaRPr sz="18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1800" u="none" strike="noStrike" cap="none" dirty="0">
                          <a:latin typeface="Open Sans" panose="020B0606030504020204" pitchFamily="34" charset="0"/>
                          <a:ea typeface="Open Sans" panose="020B0606030504020204" pitchFamily="34" charset="0"/>
                          <a:cs typeface="Open Sans" panose="020B0606030504020204" pitchFamily="34" charset="0"/>
                        </a:rPr>
                        <a:t>Assessing the "riskiness" of a strategy or scenario.</a:t>
                      </a:r>
                      <a:endParaRPr sz="18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7"/>
                  </a:ext>
                </a:extLst>
              </a:tr>
              <a:tr h="285978">
                <a:tc>
                  <a:txBody>
                    <a:bodyPr/>
                    <a:lstStyle/>
                    <a:p>
                      <a:pPr marL="0" marR="0" lvl="0" indent="0" algn="l" rtl="0">
                        <a:spcBef>
                          <a:spcPts val="0"/>
                        </a:spcBef>
                        <a:spcAft>
                          <a:spcPts val="0"/>
                        </a:spcAft>
                        <a:buNone/>
                      </a:pP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6" name="Google Shape;387;p22"/>
          <p:cNvSpPr txBox="1"/>
          <p:nvPr/>
        </p:nvSpPr>
        <p:spPr>
          <a:xfrm>
            <a:off x="838200" y="1735931"/>
            <a:ext cx="6736793" cy="447870"/>
          </a:xfrm>
          <a:prstGeom prst="rect">
            <a:avLst/>
          </a:prstGeom>
          <a:noFill/>
          <a:ln>
            <a:noFill/>
          </a:ln>
        </p:spPr>
        <p:txBody>
          <a:bodyPr spcFirstLastPara="1" wrap="square" lIns="91425" tIns="45700" rIns="91425" bIns="45700" anchor="t" anchorCtr="0">
            <a:noAutofit/>
          </a:bodyPr>
          <a:lstStyle/>
          <a:p>
            <a:pPr lvl="0">
              <a:lnSpc>
                <a:spcPct val="90000"/>
              </a:lnSpc>
              <a:buClr>
                <a:schemeClr val="dk1"/>
              </a:buClr>
              <a:buSzPts val="2700"/>
            </a:pPr>
            <a:r>
              <a:rPr lang="en-US" sz="2000" b="1" dirty="0">
                <a:solidFill>
                  <a:schemeClr val="accent5">
                    <a:lumMod val="60000"/>
                    <a:lumOff val="40000"/>
                  </a:schemeClr>
                </a:solidFill>
                <a:latin typeface="Open Sans"/>
                <a:ea typeface="+mn-lt"/>
                <a:cs typeface="+mn-lt"/>
                <a:sym typeface="Calibri"/>
              </a:rPr>
              <a:t>Why do sensitivity / uncertainty analysis?</a:t>
            </a:r>
            <a:endParaRPr sz="2000" dirty="0">
              <a:solidFill>
                <a:schemeClr val="dk1"/>
              </a:solidFill>
              <a:latin typeface="Calibri"/>
              <a:ea typeface="Calibri"/>
              <a:cs typeface="Calibri"/>
              <a:sym typeface="Calibri"/>
            </a:endParaRPr>
          </a:p>
        </p:txBody>
      </p:sp>
      <p:sp>
        <p:nvSpPr>
          <p:cNvPr id="10" name="Oval 9">
            <a:extLst>
              <a:ext uri="{FF2B5EF4-FFF2-40B4-BE49-F238E27FC236}">
                <a16:creationId xmlns:a16="http://schemas.microsoft.com/office/drawing/2014/main" id="{DAB53176-BF8A-284A-BE61-872845E1919D}"/>
              </a:ext>
            </a:extLst>
          </p:cNvPr>
          <p:cNvSpPr/>
          <p:nvPr/>
        </p:nvSpPr>
        <p:spPr>
          <a:xfrm>
            <a:off x="10540399" y="50144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7_Slide11.mp3" descr="Track1_Lecture7_Slide11.mp3">
            <a:hlinkClick r:id="" action="ppaction://media"/>
            <a:extLst>
              <a:ext uri="{FF2B5EF4-FFF2-40B4-BE49-F238E27FC236}">
                <a16:creationId xmlns:a16="http://schemas.microsoft.com/office/drawing/2014/main" id="{02D1E6BF-B4EF-B54B-82AF-C685930D41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11764" y="572812"/>
            <a:ext cx="812800" cy="812800"/>
          </a:xfrm>
          <a:prstGeom prst="rect">
            <a:avLst/>
          </a:prstGeom>
        </p:spPr>
      </p:pic>
      <p:sp>
        <p:nvSpPr>
          <p:cNvPr id="9" name="Title 1">
            <a:extLst>
              <a:ext uri="{FF2B5EF4-FFF2-40B4-BE49-F238E27FC236}">
                <a16:creationId xmlns:a16="http://schemas.microsoft.com/office/drawing/2014/main" id="{7B50EA7E-07CB-7146-95D3-6900CBD056E3}"/>
              </a:ext>
            </a:extLst>
          </p:cNvPr>
          <p:cNvSpPr txBox="1">
            <a:spLocks/>
          </p:cNvSpPr>
          <p:nvPr/>
        </p:nvSpPr>
        <p:spPr>
          <a:xfrm>
            <a:off x="838201" y="410368"/>
            <a:ext cx="9758940"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7.2 Scenario and sensitivity analysis in energy system modelling</a:t>
            </a:r>
          </a:p>
        </p:txBody>
      </p:sp>
      <p:sp>
        <p:nvSpPr>
          <p:cNvPr id="11" name="Google Shape;230;p20">
            <a:extLst>
              <a:ext uri="{FF2B5EF4-FFF2-40B4-BE49-F238E27FC236}">
                <a16:creationId xmlns:a16="http://schemas.microsoft.com/office/drawing/2014/main" id="{DB7DA3BC-11D6-C944-9CBA-EA39DB0670CC}"/>
              </a:ext>
            </a:extLst>
          </p:cNvPr>
          <p:cNvSpPr txBox="1"/>
          <p:nvPr/>
        </p:nvSpPr>
        <p:spPr>
          <a:xfrm>
            <a:off x="10483185" y="6079039"/>
            <a:ext cx="1456644" cy="307736"/>
          </a:xfrm>
          <a:prstGeom prst="rect">
            <a:avLst/>
          </a:prstGeom>
          <a:noFill/>
          <a:ln>
            <a:noFill/>
          </a:ln>
        </p:spPr>
        <p:txBody>
          <a:bodyPr spcFirstLastPara="1" wrap="square" lIns="91425" tIns="45700" rIns="91425" bIns="45700" anchor="t" anchorCtr="0">
            <a:spAutoFit/>
          </a:bodyPr>
          <a:lstStyle/>
          <a:p>
            <a:r>
              <a:rPr lang="en-US" sz="1400" i="1"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Pannell, 1997</a:t>
            </a:r>
            <a:endParaRPr sz="1400" i="1"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12" name="Rectangle 11">
            <a:extLst>
              <a:ext uri="{FF2B5EF4-FFF2-40B4-BE49-F238E27FC236}">
                <a16:creationId xmlns:a16="http://schemas.microsoft.com/office/drawing/2014/main" id="{8D4B803F-5F64-A549-9AA3-B9B9A26EADE0}"/>
              </a:ext>
            </a:extLst>
          </p:cNvPr>
          <p:cNvSpPr/>
          <p:nvPr/>
        </p:nvSpPr>
        <p:spPr>
          <a:xfrm>
            <a:off x="838200" y="6140554"/>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2018</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450163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56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graphicFrame>
        <p:nvGraphicFramePr>
          <p:cNvPr id="222" name="Google Shape;222;p19"/>
          <p:cNvGraphicFramePr/>
          <p:nvPr>
            <p:extLst>
              <p:ext uri="{D42A27DB-BD31-4B8C-83A1-F6EECF244321}">
                <p14:modId xmlns:p14="http://schemas.microsoft.com/office/powerpoint/2010/main" val="1778393529"/>
              </p:ext>
            </p:extLst>
          </p:nvPr>
        </p:nvGraphicFramePr>
        <p:xfrm>
          <a:off x="723861" y="2303138"/>
          <a:ext cx="10744277" cy="3595050"/>
        </p:xfrm>
        <a:graphic>
          <a:graphicData uri="http://schemas.openxmlformats.org/drawingml/2006/table">
            <a:tbl>
              <a:tblPr>
                <a:noFill/>
              </a:tblPr>
              <a:tblGrid>
                <a:gridCol w="556074">
                  <a:extLst>
                    <a:ext uri="{9D8B030D-6E8A-4147-A177-3AD203B41FA5}">
                      <a16:colId xmlns:a16="http://schemas.microsoft.com/office/drawing/2014/main" val="20000"/>
                    </a:ext>
                  </a:extLst>
                </a:gridCol>
                <a:gridCol w="10188203">
                  <a:extLst>
                    <a:ext uri="{9D8B030D-6E8A-4147-A177-3AD203B41FA5}">
                      <a16:colId xmlns:a16="http://schemas.microsoft.com/office/drawing/2014/main" val="20001"/>
                    </a:ext>
                  </a:extLst>
                </a:gridCol>
              </a:tblGrid>
              <a:tr h="192775">
                <a:tc>
                  <a:txBody>
                    <a:bodyPr/>
                    <a:lstStyle/>
                    <a:p>
                      <a:pPr marL="0" marR="0" lvl="0" indent="0" algn="l" rtl="0">
                        <a:spcBef>
                          <a:spcPts val="0"/>
                        </a:spcBef>
                        <a:spcAft>
                          <a:spcPts val="0"/>
                        </a:spcAft>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rPr>
                        <a:t>2. </a:t>
                      </a: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2000" b="1" i="1" u="none" strike="noStrike" cap="none" dirty="0">
                          <a:latin typeface="Open Sans" panose="020B0606030504020204" pitchFamily="34" charset="0"/>
                          <a:ea typeface="Open Sans" panose="020B0606030504020204" pitchFamily="34" charset="0"/>
                          <a:cs typeface="Open Sans" panose="020B0606030504020204" pitchFamily="34" charset="0"/>
                        </a:rPr>
                        <a:t>Communication</a:t>
                      </a:r>
                      <a:endParaRPr sz="2000" b="1" u="none" strike="noStrike" cap="none"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537000">
                <a:tc>
                  <a:txBody>
                    <a:bodyPr/>
                    <a:lstStyle/>
                    <a:p>
                      <a:pPr marL="0" marR="0" lvl="0" indent="0" algn="l" rtl="0">
                        <a:spcBef>
                          <a:spcPts val="0"/>
                        </a:spcBef>
                        <a:spcAft>
                          <a:spcPts val="0"/>
                        </a:spcAft>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rPr>
                        <a:t>2.1 </a:t>
                      </a: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rPr>
                        <a:t>Making recommendations more credible, understandable, compelling, or persuasive </a:t>
                      </a: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362050">
                <a:tc>
                  <a:txBody>
                    <a:bodyPr/>
                    <a:lstStyle/>
                    <a:p>
                      <a:pPr marL="0" marR="0" lvl="0" indent="0" algn="l" rtl="0">
                        <a:spcBef>
                          <a:spcPts val="0"/>
                        </a:spcBef>
                        <a:spcAft>
                          <a:spcPts val="0"/>
                        </a:spcAft>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rPr>
                        <a:t>2.2 </a:t>
                      </a: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rPr>
                        <a:t>Allowing decision makers to select assumptions</a:t>
                      </a: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362050">
                <a:tc>
                  <a:txBody>
                    <a:bodyPr/>
                    <a:lstStyle/>
                    <a:p>
                      <a:pPr marL="0" marR="0" lvl="0" indent="0" algn="l" rtl="0">
                        <a:spcBef>
                          <a:spcPts val="0"/>
                        </a:spcBef>
                        <a:spcAft>
                          <a:spcPts val="0"/>
                        </a:spcAft>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rPr>
                        <a:t>2.3 </a:t>
                      </a: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rPr>
                        <a:t>Conveying lack of commitment to any single strategy</a:t>
                      </a: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192775">
                <a:tc>
                  <a:txBody>
                    <a:bodyPr/>
                    <a:lstStyle/>
                    <a:p>
                      <a:pPr marL="0" marR="0" lvl="0" indent="0" algn="l" rtl="0">
                        <a:spcBef>
                          <a:spcPts val="0"/>
                        </a:spcBef>
                        <a:spcAft>
                          <a:spcPts val="0"/>
                        </a:spcAft>
                        <a:buNone/>
                      </a:pP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362050">
                <a:tc>
                  <a:txBody>
                    <a:bodyPr/>
                    <a:lstStyle/>
                    <a:p>
                      <a:pPr marL="0" marR="0" lvl="0" indent="0" algn="l" rtl="0">
                        <a:spcBef>
                          <a:spcPts val="0"/>
                        </a:spcBef>
                        <a:spcAft>
                          <a:spcPts val="0"/>
                        </a:spcAft>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rPr>
                        <a:t>3. </a:t>
                      </a: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2000" b="1" i="1" u="none" strike="noStrike" cap="none" dirty="0">
                          <a:latin typeface="Open Sans" panose="020B0606030504020204" pitchFamily="34" charset="0"/>
                          <a:ea typeface="Open Sans" panose="020B0606030504020204" pitchFamily="34" charset="0"/>
                          <a:cs typeface="Open Sans" panose="020B0606030504020204" pitchFamily="34" charset="0"/>
                        </a:rPr>
                        <a:t>Increased Understanding or Quantification of the System</a:t>
                      </a:r>
                      <a:endParaRPr sz="2000" b="1" u="none" strike="noStrike" cap="none"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362050">
                <a:tc>
                  <a:txBody>
                    <a:bodyPr/>
                    <a:lstStyle/>
                    <a:p>
                      <a:pPr marL="0" marR="0" lvl="0" indent="0" algn="l" rtl="0">
                        <a:spcBef>
                          <a:spcPts val="0"/>
                        </a:spcBef>
                        <a:spcAft>
                          <a:spcPts val="0"/>
                        </a:spcAft>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rPr>
                        <a:t>3.1 </a:t>
                      </a: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rPr>
                        <a:t>Estimating relationships between input and output variables</a:t>
                      </a: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r h="362050">
                <a:tc>
                  <a:txBody>
                    <a:bodyPr/>
                    <a:lstStyle/>
                    <a:p>
                      <a:pPr marL="0" marR="0" lvl="0" indent="0" algn="l" rtl="0">
                        <a:spcBef>
                          <a:spcPts val="0"/>
                        </a:spcBef>
                        <a:spcAft>
                          <a:spcPts val="0"/>
                        </a:spcAft>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rPr>
                        <a:t>3.2 </a:t>
                      </a: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rPr>
                        <a:t>Understanding relationships between input and output variables</a:t>
                      </a: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7"/>
                  </a:ext>
                </a:extLst>
              </a:tr>
              <a:tr h="192775">
                <a:tc>
                  <a:txBody>
                    <a:bodyPr/>
                    <a:lstStyle/>
                    <a:p>
                      <a:pPr marL="0" marR="0" lvl="0" indent="0" algn="l" rtl="0">
                        <a:spcBef>
                          <a:spcPts val="0"/>
                        </a:spcBef>
                        <a:spcAft>
                          <a:spcPts val="0"/>
                        </a:spcAft>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rPr>
                        <a:t>3.3 </a:t>
                      </a: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rPr>
                        <a:t>Developing hypotheses for testing</a:t>
                      </a: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8"/>
                  </a:ext>
                </a:extLst>
              </a:tr>
              <a:tr h="192775">
                <a:tc>
                  <a:txBody>
                    <a:bodyPr/>
                    <a:lstStyle/>
                    <a:p>
                      <a:pPr marL="0" marR="0" lvl="0" indent="0" algn="l" rtl="0">
                        <a:spcBef>
                          <a:spcPts val="0"/>
                        </a:spcBef>
                        <a:spcAft>
                          <a:spcPts val="0"/>
                        </a:spcAft>
                        <a:buNone/>
                      </a:pP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sp>
        <p:nvSpPr>
          <p:cNvPr id="7" name="Google Shape;387;p22"/>
          <p:cNvSpPr txBox="1"/>
          <p:nvPr/>
        </p:nvSpPr>
        <p:spPr>
          <a:xfrm>
            <a:off x="838200" y="1735931"/>
            <a:ext cx="6736793" cy="447870"/>
          </a:xfrm>
          <a:prstGeom prst="rect">
            <a:avLst/>
          </a:prstGeom>
          <a:noFill/>
          <a:ln>
            <a:noFill/>
          </a:ln>
        </p:spPr>
        <p:txBody>
          <a:bodyPr spcFirstLastPara="1" wrap="square" lIns="91425" tIns="45700" rIns="91425" bIns="45700" anchor="t" anchorCtr="0">
            <a:noAutofit/>
          </a:bodyPr>
          <a:lstStyle/>
          <a:p>
            <a:pPr lvl="0">
              <a:lnSpc>
                <a:spcPct val="90000"/>
              </a:lnSpc>
              <a:buClr>
                <a:schemeClr val="dk1"/>
              </a:buClr>
              <a:buSzPts val="2700"/>
            </a:pPr>
            <a:r>
              <a:rPr lang="en-US" sz="2000" b="1" dirty="0">
                <a:solidFill>
                  <a:schemeClr val="accent5">
                    <a:lumMod val="60000"/>
                    <a:lumOff val="40000"/>
                  </a:schemeClr>
                </a:solidFill>
                <a:latin typeface="Open Sans"/>
                <a:ea typeface="+mn-lt"/>
                <a:cs typeface="+mn-lt"/>
                <a:sym typeface="Calibri"/>
              </a:rPr>
              <a:t>Why do sensitivity / uncertainty analysis?</a:t>
            </a:r>
            <a:endParaRPr sz="2000" dirty="0">
              <a:solidFill>
                <a:schemeClr val="dk1"/>
              </a:solidFill>
              <a:latin typeface="Calibri"/>
              <a:ea typeface="Calibri"/>
              <a:cs typeface="Calibri"/>
              <a:sym typeface="Calibri"/>
            </a:endParaRPr>
          </a:p>
        </p:txBody>
      </p:sp>
      <p:sp>
        <p:nvSpPr>
          <p:cNvPr id="8" name="Google Shape;230;p20"/>
          <p:cNvSpPr txBox="1"/>
          <p:nvPr/>
        </p:nvSpPr>
        <p:spPr>
          <a:xfrm>
            <a:off x="10483185" y="6079039"/>
            <a:ext cx="1456644" cy="307736"/>
          </a:xfrm>
          <a:prstGeom prst="rect">
            <a:avLst/>
          </a:prstGeom>
          <a:noFill/>
          <a:ln>
            <a:noFill/>
          </a:ln>
        </p:spPr>
        <p:txBody>
          <a:bodyPr spcFirstLastPara="1" wrap="square" lIns="91425" tIns="45700" rIns="91425" bIns="45700" anchor="t" anchorCtr="0">
            <a:spAutoFit/>
          </a:bodyPr>
          <a:lstStyle/>
          <a:p>
            <a:r>
              <a:rPr lang="en-US" sz="1400" i="1"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Pannell, 1997</a:t>
            </a:r>
            <a:endParaRPr sz="1400" i="1"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9" name="Rectangle 8"/>
          <p:cNvSpPr/>
          <p:nvPr/>
        </p:nvSpPr>
        <p:spPr>
          <a:xfrm>
            <a:off x="838200" y="6140554"/>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2018</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10">
            <a:extLst>
              <a:ext uri="{FF2B5EF4-FFF2-40B4-BE49-F238E27FC236}">
                <a16:creationId xmlns:a16="http://schemas.microsoft.com/office/drawing/2014/main" id="{B24380FB-3DB2-414A-8A67-0F6E77E8AE90}"/>
              </a:ext>
            </a:extLst>
          </p:cNvPr>
          <p:cNvSpPr/>
          <p:nvPr/>
        </p:nvSpPr>
        <p:spPr>
          <a:xfrm>
            <a:off x="10525701" y="53355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7_Slide12.mp3" descr="Track1_Lecture7_Slide12.mp3">
            <a:hlinkClick r:id="" action="ppaction://media"/>
            <a:extLst>
              <a:ext uri="{FF2B5EF4-FFF2-40B4-BE49-F238E27FC236}">
                <a16:creationId xmlns:a16="http://schemas.microsoft.com/office/drawing/2014/main" id="{3DCACDE9-6825-364F-A1B8-A320CD376E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92376" y="604995"/>
            <a:ext cx="812800" cy="812800"/>
          </a:xfrm>
          <a:prstGeom prst="rect">
            <a:avLst/>
          </a:prstGeom>
        </p:spPr>
      </p:pic>
      <p:sp>
        <p:nvSpPr>
          <p:cNvPr id="10" name="Title 1">
            <a:extLst>
              <a:ext uri="{FF2B5EF4-FFF2-40B4-BE49-F238E27FC236}">
                <a16:creationId xmlns:a16="http://schemas.microsoft.com/office/drawing/2014/main" id="{D30969CC-C835-9D45-8D63-500A648529C7}"/>
              </a:ext>
            </a:extLst>
          </p:cNvPr>
          <p:cNvSpPr txBox="1">
            <a:spLocks/>
          </p:cNvSpPr>
          <p:nvPr/>
        </p:nvSpPr>
        <p:spPr>
          <a:xfrm>
            <a:off x="838201" y="410368"/>
            <a:ext cx="9758940"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7.2 Scenario and sensitivity analysis in energy system modelling</a:t>
            </a:r>
          </a:p>
        </p:txBody>
      </p:sp>
    </p:spTree>
    <p:extLst>
      <p:ext uri="{BB962C8B-B14F-4D97-AF65-F5344CB8AC3E}">
        <p14:creationId xmlns:p14="http://schemas.microsoft.com/office/powerpoint/2010/main" val="383877020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10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graphicFrame>
        <p:nvGraphicFramePr>
          <p:cNvPr id="229" name="Google Shape;229;p20"/>
          <p:cNvGraphicFramePr/>
          <p:nvPr>
            <p:extLst>
              <p:ext uri="{D42A27DB-BD31-4B8C-83A1-F6EECF244321}">
                <p14:modId xmlns:p14="http://schemas.microsoft.com/office/powerpoint/2010/main" val="867926675"/>
              </p:ext>
            </p:extLst>
          </p:nvPr>
        </p:nvGraphicFramePr>
        <p:xfrm>
          <a:off x="965274" y="2530320"/>
          <a:ext cx="10942375" cy="2836850"/>
        </p:xfrm>
        <a:graphic>
          <a:graphicData uri="http://schemas.openxmlformats.org/drawingml/2006/table">
            <a:tbl>
              <a:tblPr>
                <a:noFill/>
              </a:tblPr>
              <a:tblGrid>
                <a:gridCol w="532476">
                  <a:extLst>
                    <a:ext uri="{9D8B030D-6E8A-4147-A177-3AD203B41FA5}">
                      <a16:colId xmlns:a16="http://schemas.microsoft.com/office/drawing/2014/main" val="20000"/>
                    </a:ext>
                  </a:extLst>
                </a:gridCol>
                <a:gridCol w="10409899">
                  <a:extLst>
                    <a:ext uri="{9D8B030D-6E8A-4147-A177-3AD203B41FA5}">
                      <a16:colId xmlns:a16="http://schemas.microsoft.com/office/drawing/2014/main" val="20001"/>
                    </a:ext>
                  </a:extLst>
                </a:gridCol>
              </a:tblGrid>
              <a:tr h="381175">
                <a:tc>
                  <a:txBody>
                    <a:bodyPr/>
                    <a:lstStyle/>
                    <a:p>
                      <a:pPr marL="0" marR="0" lvl="0" indent="0" algn="l" rtl="0">
                        <a:spcBef>
                          <a:spcPts val="0"/>
                        </a:spcBef>
                        <a:spcAft>
                          <a:spcPts val="0"/>
                        </a:spcAft>
                        <a:buFont typeface="+mj-lt"/>
                        <a:buNone/>
                      </a:pPr>
                      <a:r>
                        <a:rPr lang="en-US" sz="2000" u="none" strike="noStrike" cap="none" dirty="0">
                          <a:latin typeface="Open Sans"/>
                        </a:rPr>
                        <a:t>4. </a:t>
                      </a:r>
                      <a:endParaRPr sz="2000" dirty="0">
                        <a:latin typeface="Open Sans"/>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Font typeface="+mj-lt"/>
                        <a:buNone/>
                      </a:pPr>
                      <a:r>
                        <a:rPr lang="en-US" sz="2000" b="1" i="1" u="none" strike="noStrike" cap="none" dirty="0">
                          <a:latin typeface="Open Sans"/>
                        </a:rPr>
                        <a:t>Model Development</a:t>
                      </a:r>
                      <a:endParaRPr sz="2000" b="1" u="none" strike="noStrike" cap="none" dirty="0">
                        <a:latin typeface="Open Sans"/>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549800">
                <a:tc>
                  <a:txBody>
                    <a:bodyPr/>
                    <a:lstStyle/>
                    <a:p>
                      <a:pPr marL="0" marR="0" lvl="0" indent="0" algn="l" rtl="0">
                        <a:spcBef>
                          <a:spcPts val="0"/>
                        </a:spcBef>
                        <a:spcAft>
                          <a:spcPts val="0"/>
                        </a:spcAft>
                        <a:buFont typeface="+mj-lt"/>
                        <a:buNone/>
                      </a:pPr>
                      <a:r>
                        <a:rPr lang="en-US" sz="2000" u="none" strike="noStrike" cap="none" dirty="0">
                          <a:latin typeface="Open Sans"/>
                        </a:rPr>
                        <a:t>4.1 </a:t>
                      </a:r>
                      <a:endParaRPr sz="2000" dirty="0">
                        <a:latin typeface="Open Sans"/>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Font typeface="+mj-lt"/>
                        <a:buNone/>
                      </a:pPr>
                      <a:r>
                        <a:rPr lang="en-US" sz="2000" u="none" strike="noStrike" cap="none" dirty="0">
                          <a:latin typeface="Open Sans"/>
                        </a:rPr>
                        <a:t>Testing the model for validity or accuracy.</a:t>
                      </a:r>
                      <a:endParaRPr sz="2000" dirty="0">
                        <a:latin typeface="Open Sans"/>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381175">
                <a:tc>
                  <a:txBody>
                    <a:bodyPr/>
                    <a:lstStyle/>
                    <a:p>
                      <a:pPr marL="0" marR="0" lvl="0" indent="0" algn="l" rtl="0">
                        <a:spcBef>
                          <a:spcPts val="0"/>
                        </a:spcBef>
                        <a:spcAft>
                          <a:spcPts val="0"/>
                        </a:spcAft>
                        <a:buFont typeface="+mj-lt"/>
                        <a:buNone/>
                      </a:pPr>
                      <a:r>
                        <a:rPr lang="en-US" sz="2000" u="none" strike="noStrike" cap="none" dirty="0">
                          <a:latin typeface="Open Sans"/>
                        </a:rPr>
                        <a:t>4.2 </a:t>
                      </a:r>
                      <a:endParaRPr sz="2000" dirty="0">
                        <a:latin typeface="Open Sans"/>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Font typeface="+mj-lt"/>
                        <a:buNone/>
                      </a:pPr>
                      <a:r>
                        <a:rPr lang="en-US" sz="2000" u="none" strike="noStrike" cap="none" dirty="0">
                          <a:latin typeface="Open Sans"/>
                        </a:rPr>
                        <a:t>Searching for errors in the model.</a:t>
                      </a:r>
                      <a:endParaRPr sz="2000" dirty="0">
                        <a:latin typeface="Open Sans"/>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381175">
                <a:tc>
                  <a:txBody>
                    <a:bodyPr/>
                    <a:lstStyle/>
                    <a:p>
                      <a:pPr marL="0" marR="0" lvl="0" indent="0" algn="l" rtl="0">
                        <a:spcBef>
                          <a:spcPts val="0"/>
                        </a:spcBef>
                        <a:spcAft>
                          <a:spcPts val="0"/>
                        </a:spcAft>
                        <a:buFont typeface="+mj-lt"/>
                        <a:buNone/>
                      </a:pPr>
                      <a:r>
                        <a:rPr lang="en-US" sz="2000" u="none" strike="noStrike" cap="none" dirty="0">
                          <a:latin typeface="Open Sans"/>
                        </a:rPr>
                        <a:t>4.3 </a:t>
                      </a:r>
                      <a:endParaRPr sz="2000" dirty="0">
                        <a:latin typeface="Open Sans"/>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Font typeface="+mj-lt"/>
                        <a:buNone/>
                      </a:pPr>
                      <a:r>
                        <a:rPr lang="en-US" sz="2000" u="none" strike="noStrike" cap="none" dirty="0">
                          <a:latin typeface="Open Sans"/>
                        </a:rPr>
                        <a:t>Simplifying the model.</a:t>
                      </a:r>
                      <a:endParaRPr sz="2000" dirty="0">
                        <a:latin typeface="Open Sans"/>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381175">
                <a:tc>
                  <a:txBody>
                    <a:bodyPr/>
                    <a:lstStyle/>
                    <a:p>
                      <a:pPr marL="0" marR="0" lvl="0" indent="0" algn="l" rtl="0">
                        <a:spcBef>
                          <a:spcPts val="0"/>
                        </a:spcBef>
                        <a:spcAft>
                          <a:spcPts val="0"/>
                        </a:spcAft>
                        <a:buFont typeface="+mj-lt"/>
                        <a:buNone/>
                      </a:pPr>
                      <a:r>
                        <a:rPr lang="en-US" sz="2000" u="none" strike="noStrike" cap="none" dirty="0">
                          <a:latin typeface="Open Sans"/>
                        </a:rPr>
                        <a:t>4.4 </a:t>
                      </a:r>
                      <a:endParaRPr sz="2000" dirty="0">
                        <a:latin typeface="Open Sans"/>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Font typeface="+mj-lt"/>
                        <a:buNone/>
                      </a:pPr>
                      <a:r>
                        <a:rPr lang="en-US" sz="2000" u="none" strike="noStrike" cap="none" dirty="0">
                          <a:latin typeface="Open Sans"/>
                        </a:rPr>
                        <a:t>Calibrating the model.</a:t>
                      </a:r>
                      <a:endParaRPr sz="2000" dirty="0">
                        <a:latin typeface="Open Sans"/>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381175">
                <a:tc>
                  <a:txBody>
                    <a:bodyPr/>
                    <a:lstStyle/>
                    <a:p>
                      <a:pPr marL="0" marR="0" lvl="0" indent="0" algn="l" rtl="0">
                        <a:spcBef>
                          <a:spcPts val="0"/>
                        </a:spcBef>
                        <a:spcAft>
                          <a:spcPts val="0"/>
                        </a:spcAft>
                        <a:buFont typeface="+mj-lt"/>
                        <a:buNone/>
                      </a:pPr>
                      <a:r>
                        <a:rPr lang="en-US" sz="2000" u="none" strike="noStrike" cap="none" dirty="0">
                          <a:latin typeface="Open Sans"/>
                        </a:rPr>
                        <a:t>4.5 </a:t>
                      </a:r>
                      <a:endParaRPr sz="2000" dirty="0">
                        <a:latin typeface="Open Sans"/>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Font typeface="+mj-lt"/>
                        <a:buNone/>
                      </a:pPr>
                      <a:r>
                        <a:rPr lang="en-US" sz="2000" u="none" strike="noStrike" cap="none" dirty="0">
                          <a:latin typeface="Open Sans"/>
                        </a:rPr>
                        <a:t>Coping with poor or missing data. </a:t>
                      </a:r>
                      <a:endParaRPr sz="2000" dirty="0">
                        <a:latin typeface="Open Sans"/>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381175">
                <a:tc>
                  <a:txBody>
                    <a:bodyPr/>
                    <a:lstStyle/>
                    <a:p>
                      <a:pPr marL="0" marR="0" lvl="0" indent="0" algn="l" rtl="0">
                        <a:spcBef>
                          <a:spcPts val="0"/>
                        </a:spcBef>
                        <a:spcAft>
                          <a:spcPts val="0"/>
                        </a:spcAft>
                        <a:buFont typeface="+mj-lt"/>
                        <a:buNone/>
                      </a:pPr>
                      <a:r>
                        <a:rPr lang="en-US" sz="2000" u="none" strike="noStrike" cap="none" dirty="0">
                          <a:latin typeface="Open Sans"/>
                        </a:rPr>
                        <a:t>4.6 </a:t>
                      </a:r>
                      <a:endParaRPr sz="2000" dirty="0">
                        <a:latin typeface="Open Sans"/>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Font typeface="+mj-lt"/>
                        <a:buNone/>
                      </a:pPr>
                      <a:r>
                        <a:rPr lang="en-US" sz="2000" u="none" strike="noStrike" cap="none" dirty="0">
                          <a:latin typeface="Open Sans"/>
                        </a:rPr>
                        <a:t>Prioritizing acquisition of information.</a:t>
                      </a:r>
                      <a:endParaRPr sz="2000" dirty="0">
                        <a:latin typeface="Open Sans"/>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230" name="Google Shape;230;p20"/>
          <p:cNvSpPr txBox="1"/>
          <p:nvPr/>
        </p:nvSpPr>
        <p:spPr>
          <a:xfrm>
            <a:off x="10479581" y="6073858"/>
            <a:ext cx="1456644" cy="307736"/>
          </a:xfrm>
          <a:prstGeom prst="rect">
            <a:avLst/>
          </a:prstGeom>
          <a:noFill/>
          <a:ln>
            <a:noFill/>
          </a:ln>
        </p:spPr>
        <p:txBody>
          <a:bodyPr spcFirstLastPara="1" wrap="square" lIns="91425" tIns="45700" rIns="91425" bIns="45700" anchor="t" anchorCtr="0">
            <a:spAutoFit/>
          </a:bodyPr>
          <a:lstStyle/>
          <a:p>
            <a:r>
              <a:rPr lang="en-US" sz="1400" i="1"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Pannell, 1997</a:t>
            </a:r>
            <a:endParaRPr sz="1400" i="1"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8" name="Google Shape;387;p22"/>
          <p:cNvSpPr txBox="1"/>
          <p:nvPr/>
        </p:nvSpPr>
        <p:spPr>
          <a:xfrm>
            <a:off x="838200" y="1735931"/>
            <a:ext cx="6736793" cy="447870"/>
          </a:xfrm>
          <a:prstGeom prst="rect">
            <a:avLst/>
          </a:prstGeom>
          <a:noFill/>
          <a:ln>
            <a:noFill/>
          </a:ln>
        </p:spPr>
        <p:txBody>
          <a:bodyPr spcFirstLastPara="1" wrap="square" lIns="91425" tIns="45700" rIns="91425" bIns="45700" anchor="t" anchorCtr="0">
            <a:noAutofit/>
          </a:bodyPr>
          <a:lstStyle/>
          <a:p>
            <a:pPr lvl="0">
              <a:lnSpc>
                <a:spcPct val="90000"/>
              </a:lnSpc>
              <a:buClr>
                <a:schemeClr val="dk1"/>
              </a:buClr>
              <a:buSzPts val="2700"/>
            </a:pPr>
            <a:r>
              <a:rPr lang="en-US" sz="2000" b="1" dirty="0">
                <a:solidFill>
                  <a:schemeClr val="accent5">
                    <a:lumMod val="60000"/>
                    <a:lumOff val="40000"/>
                  </a:schemeClr>
                </a:solidFill>
                <a:latin typeface="Open Sans"/>
                <a:ea typeface="+mn-lt"/>
                <a:cs typeface="+mn-lt"/>
                <a:sym typeface="Calibri"/>
              </a:rPr>
              <a:t>Why do sensitivity / uncertainty analysis?</a:t>
            </a:r>
            <a:endParaRPr sz="2000" dirty="0">
              <a:solidFill>
                <a:schemeClr val="dk1"/>
              </a:solidFill>
              <a:latin typeface="Calibri"/>
              <a:ea typeface="Calibri"/>
              <a:cs typeface="Calibri"/>
              <a:sym typeface="Calibri"/>
            </a:endParaRPr>
          </a:p>
        </p:txBody>
      </p:sp>
      <p:sp>
        <p:nvSpPr>
          <p:cNvPr id="6" name="Rectangle 5"/>
          <p:cNvSpPr/>
          <p:nvPr/>
        </p:nvSpPr>
        <p:spPr>
          <a:xfrm>
            <a:off x="893834" y="6152958"/>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2018</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Oval 8">
            <a:extLst>
              <a:ext uri="{FF2B5EF4-FFF2-40B4-BE49-F238E27FC236}">
                <a16:creationId xmlns:a16="http://schemas.microsoft.com/office/drawing/2014/main" id="{9F87C2DB-3D85-644F-BE76-C6A3B0044E71}"/>
              </a:ext>
            </a:extLst>
          </p:cNvPr>
          <p:cNvSpPr/>
          <p:nvPr/>
        </p:nvSpPr>
        <p:spPr>
          <a:xfrm>
            <a:off x="10496252" y="53355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7_Slide13.mp3" descr="Track1_Lecture7_Slide13.mp3">
            <a:hlinkClick r:id="" action="ppaction://media"/>
            <a:extLst>
              <a:ext uri="{FF2B5EF4-FFF2-40B4-BE49-F238E27FC236}">
                <a16:creationId xmlns:a16="http://schemas.microsoft.com/office/drawing/2014/main" id="{3415070D-6468-9C44-8E57-2096AF8AA41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67617" y="611885"/>
            <a:ext cx="812800" cy="812800"/>
          </a:xfrm>
          <a:prstGeom prst="rect">
            <a:avLst/>
          </a:prstGeom>
        </p:spPr>
      </p:pic>
      <p:sp>
        <p:nvSpPr>
          <p:cNvPr id="10" name="Title 1">
            <a:extLst>
              <a:ext uri="{FF2B5EF4-FFF2-40B4-BE49-F238E27FC236}">
                <a16:creationId xmlns:a16="http://schemas.microsoft.com/office/drawing/2014/main" id="{A4BC7F7C-0490-0945-8BD4-242A55C9344F}"/>
              </a:ext>
            </a:extLst>
          </p:cNvPr>
          <p:cNvSpPr txBox="1">
            <a:spLocks/>
          </p:cNvSpPr>
          <p:nvPr/>
        </p:nvSpPr>
        <p:spPr>
          <a:xfrm>
            <a:off x="838201" y="410368"/>
            <a:ext cx="9758940"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7.2 Scenario and sensitivity analysis in energy system modelling</a:t>
            </a:r>
          </a:p>
        </p:txBody>
      </p:sp>
    </p:spTree>
    <p:extLst>
      <p:ext uri="{BB962C8B-B14F-4D97-AF65-F5344CB8AC3E}">
        <p14:creationId xmlns:p14="http://schemas.microsoft.com/office/powerpoint/2010/main" val="122699066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28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Lecture 7.2 References</a:t>
            </a:r>
          </a:p>
        </p:txBody>
      </p:sp>
      <p:sp>
        <p:nvSpPr>
          <p:cNvPr id="4" name="Rectangle 3"/>
          <p:cNvSpPr/>
          <p:nvPr/>
        </p:nvSpPr>
        <p:spPr>
          <a:xfrm>
            <a:off x="838200" y="1690688"/>
            <a:ext cx="8005763" cy="4708981"/>
          </a:xfrm>
          <a:prstGeom prst="rect">
            <a:avLst/>
          </a:prstGeom>
        </p:spPr>
        <p:txBody>
          <a:bodyPr wrap="square">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Pannell, D.J., 1997. Sensitivity analysis of normative economic models: theoretical framework and practical strategies. Agricultural Economics 16, 139–152. </a:t>
            </a:r>
            <a:r>
              <a:rPr lang="en-US" sz="2000" dirty="0">
                <a:latin typeface="Open Sans" panose="020B0606030504020204" pitchFamily="34" charset="0"/>
                <a:ea typeface="Open Sans" panose="020B0606030504020204" pitchFamily="34" charset="0"/>
                <a:cs typeface="Open Sans" panose="020B0606030504020204" pitchFamily="34" charset="0"/>
                <a:hlinkClick r:id="rId2"/>
              </a:rPr>
              <a:t>https://doi.org/10.1111/j.1574-0862.1997.tb00449.x</a:t>
            </a:r>
            <a:endParaRPr lang="en-US" sz="2000" dirty="0">
              <a:latin typeface="Open Sans" panose="020B0606030504020204" pitchFamily="34" charset="0"/>
              <a:ea typeface="Open Sans" panose="020B0606030504020204" pitchFamily="34" charset="0"/>
              <a:cs typeface="Open Sans" panose="020B0606030504020204" pitchFamily="34" charset="0"/>
            </a:endParaRPr>
          </a:p>
          <a:p>
            <a:endParaRPr lang="en-US" sz="2000" dirty="0">
              <a:latin typeface="Open Sans" panose="020B0606030504020204" pitchFamily="34" charset="0"/>
              <a:ea typeface="Open Sans" panose="020B0606030504020204" pitchFamily="34" charset="0"/>
              <a:cs typeface="Open Sans" panose="020B0606030504020204" pitchFamily="34" charset="0"/>
            </a:endParaRPr>
          </a:p>
          <a:p>
            <a:r>
              <a:rPr lang="sv-SE" sz="2000" dirty="0">
                <a:latin typeface="Open Sans" panose="020B0606030504020204" pitchFamily="34" charset="0"/>
                <a:ea typeface="Open Sans" panose="020B0606030504020204" pitchFamily="34" charset="0"/>
                <a:cs typeface="Open Sans" panose="020B0606030504020204" pitchFamily="34" charset="0"/>
              </a:rPr>
              <a:t>Sahlberg, A., Khavari, B., Korkovelos, A., Mentis, D., n.d. Lecture 5: Energy modelling, scenario development and sensitivity analysis [WWW Document]. OnSSET Teaching Kit. URL </a:t>
            </a:r>
            <a:r>
              <a:rPr lang="sv-SE" sz="2000" dirty="0">
                <a:latin typeface="Open Sans" panose="020B0606030504020204" pitchFamily="34" charset="0"/>
                <a:ea typeface="Open Sans" panose="020B0606030504020204" pitchFamily="34" charset="0"/>
                <a:cs typeface="Open Sans" panose="020B0606030504020204" pitchFamily="34" charset="0"/>
                <a:hlinkClick r:id="rId3"/>
              </a:rPr>
              <a:t>https://onsset.github.io/teaching_kit/courses/module_3/Lecture%205/</a:t>
            </a:r>
            <a:r>
              <a:rPr lang="sv-SE" sz="2000" dirty="0">
                <a:latin typeface="Open Sans" panose="020B0606030504020204" pitchFamily="34" charset="0"/>
                <a:ea typeface="Open Sans" panose="020B0606030504020204" pitchFamily="34" charset="0"/>
                <a:cs typeface="Open Sans" panose="020B0606030504020204" pitchFamily="34" charset="0"/>
              </a:rPr>
              <a:t> (accessed 2.18.21).</a:t>
            </a:r>
          </a:p>
          <a:p>
            <a:endParaRPr lang="en-GB" sz="2000" dirty="0">
              <a:latin typeface="Open Sans" panose="020B0606030504020204" pitchFamily="34" charset="0"/>
              <a:ea typeface="Open Sans" panose="020B0606030504020204" pitchFamily="34" charset="0"/>
              <a:cs typeface="Open Sans" panose="020B0606030504020204" pitchFamily="34" charset="0"/>
            </a:endParaRPr>
          </a:p>
          <a:p>
            <a:r>
              <a:rPr lang="sv-SE" sz="2000" dirty="0">
                <a:latin typeface="Open Sans" panose="020B0606030504020204" pitchFamily="34" charset="0"/>
                <a:ea typeface="Open Sans" panose="020B0606030504020204" pitchFamily="34" charset="0"/>
                <a:cs typeface="Open Sans" panose="020B0606030504020204" pitchFamily="34" charset="0"/>
              </a:rPr>
              <a:t>Taliotis, C., Gardumi, F., Shivakumar, A., Sridharan, V., Ramos, E., Beltramo, A., Rogner, H., Howells, M., 2018. Introduction to Energy Systems Modelling. </a:t>
            </a:r>
            <a:r>
              <a:rPr lang="sv-SE" sz="2000" dirty="0">
                <a:latin typeface="Open Sans" panose="020B0606030504020204" pitchFamily="34" charset="0"/>
                <a:ea typeface="Open Sans" panose="020B0606030504020204" pitchFamily="34" charset="0"/>
                <a:cs typeface="Open Sans" panose="020B0606030504020204" pitchFamily="34" charset="0"/>
                <a:hlinkClick r:id="rId4"/>
              </a:rPr>
              <a:t>https://doi.org/10.5281/ZENODO.1493074</a:t>
            </a:r>
            <a:endParaRPr lang="sv-SE" sz="2000" dirty="0">
              <a:latin typeface="Open Sans" panose="020B0606030504020204" pitchFamily="34" charset="0"/>
              <a:ea typeface="Open Sans" panose="020B0606030504020204" pitchFamily="34" charset="0"/>
              <a:cs typeface="Open Sans" panose="020B0606030504020204" pitchFamily="34" charset="0"/>
            </a:endParaRPr>
          </a:p>
          <a:p>
            <a:endParaRPr lang="en-GB" sz="2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8266637"/>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7" name="Google Shape;237;p22"/>
          <p:cNvSpPr/>
          <p:nvPr/>
        </p:nvSpPr>
        <p:spPr>
          <a:xfrm>
            <a:off x="838200" y="2424686"/>
            <a:ext cx="10864030" cy="3280858"/>
          </a:xfrm>
          <a:prstGeom prst="rect">
            <a:avLst/>
          </a:prstGeom>
          <a:noFill/>
          <a:ln>
            <a:noFill/>
          </a:ln>
        </p:spPr>
        <p:txBody>
          <a:bodyPr spcFirstLastPara="1" wrap="square" lIns="91425" tIns="45700" rIns="91425" bIns="45700" anchor="t" anchorCtr="0">
            <a:spAutoFit/>
          </a:bodyPr>
          <a:lstStyle/>
          <a:p>
            <a:pPr marL="457200" indent="-457200">
              <a:lnSpc>
                <a:spcPct val="130000"/>
              </a:lnSpc>
              <a:spcAft>
                <a:spcPts val="300"/>
              </a:spcAft>
              <a:buClr>
                <a:schemeClr val="dk1"/>
              </a:buClr>
              <a:buSzPts val="2800"/>
              <a:buFont typeface="Arial" panose="020B0604020202020204" pitchFamily="34" charset="0"/>
              <a:buChar char="•"/>
            </a:pPr>
            <a:r>
              <a:rPr lang="en-US" b="1" dirty="0">
                <a:solidFill>
                  <a:schemeClr val="dk1"/>
                </a:solidFill>
                <a:latin typeface="Open Sans" panose="020B0606030504020204"/>
                <a:ea typeface="Calibri"/>
                <a:cs typeface="Calibri"/>
                <a:sym typeface="Calibri"/>
              </a:rPr>
              <a:t>Energy Access Target</a:t>
            </a:r>
          </a:p>
          <a:p>
            <a:pPr lvl="1">
              <a:lnSpc>
                <a:spcPct val="130000"/>
              </a:lnSpc>
              <a:spcAft>
                <a:spcPts val="300"/>
              </a:spcAft>
              <a:buClr>
                <a:schemeClr val="dk1"/>
              </a:buClr>
              <a:buSzPts val="2800"/>
            </a:pPr>
            <a:r>
              <a:rPr lang="en-US" dirty="0">
                <a:solidFill>
                  <a:schemeClr val="dk1"/>
                </a:solidFill>
                <a:latin typeface="Open Sans" panose="020B0606030504020204"/>
                <a:ea typeface="Calibri"/>
                <a:cs typeface="Calibri"/>
                <a:sym typeface="Calibri"/>
              </a:rPr>
              <a:t>How many kWh will each household consume each year?</a:t>
            </a:r>
            <a:endParaRPr lang="en-US" dirty="0">
              <a:solidFill>
                <a:srgbClr val="FF0000"/>
              </a:solidFill>
              <a:latin typeface="Open Sans" panose="020B0606030504020204"/>
              <a:ea typeface="Calibri"/>
              <a:cs typeface="Calibri"/>
              <a:sym typeface="Calibri"/>
            </a:endParaRPr>
          </a:p>
          <a:p>
            <a:pPr marL="457200" indent="-457200">
              <a:lnSpc>
                <a:spcPct val="130000"/>
              </a:lnSpc>
              <a:spcAft>
                <a:spcPts val="300"/>
              </a:spcAft>
              <a:buClr>
                <a:schemeClr val="dk1"/>
              </a:buClr>
              <a:buSzPts val="2800"/>
              <a:buFont typeface="Arial" panose="020B0604020202020204" pitchFamily="34" charset="0"/>
              <a:buChar char="•"/>
            </a:pPr>
            <a:r>
              <a:rPr lang="en-US" b="1" dirty="0">
                <a:solidFill>
                  <a:schemeClr val="dk1"/>
                </a:solidFill>
                <a:latin typeface="Open Sans" panose="020B0606030504020204"/>
                <a:ea typeface="Calibri"/>
                <a:cs typeface="Calibri"/>
                <a:sym typeface="Calibri"/>
              </a:rPr>
              <a:t>Population growth</a:t>
            </a:r>
            <a:endParaRPr lang="en-US" dirty="0">
              <a:solidFill>
                <a:schemeClr val="dk1"/>
              </a:solidFill>
              <a:latin typeface="Open Sans" panose="020B0606030504020204"/>
              <a:ea typeface="Calibri"/>
              <a:cs typeface="Calibri"/>
              <a:sym typeface="Calibri"/>
            </a:endParaRPr>
          </a:p>
          <a:p>
            <a:pPr lvl="1">
              <a:lnSpc>
                <a:spcPct val="130000"/>
              </a:lnSpc>
              <a:spcAft>
                <a:spcPts val="300"/>
              </a:spcAft>
              <a:buClr>
                <a:schemeClr val="dk1"/>
              </a:buClr>
              <a:buSzPts val="2800"/>
            </a:pPr>
            <a:r>
              <a:rPr lang="en-US" dirty="0">
                <a:solidFill>
                  <a:schemeClr val="dk1"/>
                </a:solidFill>
                <a:latin typeface="Open Sans" panose="020B0606030504020204"/>
                <a:ea typeface="Calibri"/>
                <a:cs typeface="Calibri"/>
                <a:sym typeface="Calibri"/>
              </a:rPr>
              <a:t>How many people are to receive electricity in the coming years?</a:t>
            </a:r>
            <a:endParaRPr lang="en-US" dirty="0">
              <a:solidFill>
                <a:schemeClr val="dk1"/>
              </a:solidFill>
              <a:latin typeface="Open Sans" panose="020B0606030504020204"/>
              <a:ea typeface="Calibri"/>
              <a:cs typeface="Calibri"/>
            </a:endParaRPr>
          </a:p>
          <a:p>
            <a:pPr marL="457200" indent="-457200">
              <a:lnSpc>
                <a:spcPct val="130000"/>
              </a:lnSpc>
              <a:spcAft>
                <a:spcPts val="300"/>
              </a:spcAft>
              <a:buClr>
                <a:srgbClr val="000000"/>
              </a:buClr>
              <a:buSzPts val="2800"/>
              <a:buFont typeface="Arial" panose="020B0604020202020204" pitchFamily="34" charset="0"/>
              <a:buChar char="•"/>
            </a:pPr>
            <a:r>
              <a:rPr lang="en-US" b="1" dirty="0">
                <a:solidFill>
                  <a:schemeClr val="dk1"/>
                </a:solidFill>
                <a:latin typeface="Open Sans" panose="020B0606030504020204"/>
                <a:ea typeface="Calibri"/>
                <a:cs typeface="Calibri"/>
                <a:sym typeface="Calibri"/>
              </a:rPr>
              <a:t>Grid cost of electricity</a:t>
            </a:r>
            <a:endParaRPr lang="en-US" dirty="0">
              <a:solidFill>
                <a:schemeClr val="dk1"/>
              </a:solidFill>
              <a:latin typeface="Open Sans" panose="020B0606030504020204"/>
              <a:ea typeface="Calibri"/>
              <a:cs typeface="Calibri"/>
              <a:sym typeface="Calibri"/>
            </a:endParaRPr>
          </a:p>
          <a:p>
            <a:pPr lvl="1">
              <a:lnSpc>
                <a:spcPct val="130000"/>
              </a:lnSpc>
              <a:spcAft>
                <a:spcPts val="300"/>
              </a:spcAft>
              <a:buClr>
                <a:srgbClr val="000000"/>
              </a:buClr>
              <a:buSzPts val="2800"/>
            </a:pPr>
            <a:r>
              <a:rPr lang="en-US" dirty="0">
                <a:solidFill>
                  <a:schemeClr val="dk1"/>
                </a:solidFill>
                <a:latin typeface="Open Sans" panose="020B0606030504020204"/>
                <a:ea typeface="Calibri"/>
                <a:cs typeface="Calibri"/>
                <a:sym typeface="Calibri"/>
              </a:rPr>
              <a:t>What will be the production cost of electricity for the national grid over the next years?</a:t>
            </a:r>
            <a:endParaRPr lang="en-US" dirty="0">
              <a:solidFill>
                <a:srgbClr val="FF0000"/>
              </a:solidFill>
              <a:latin typeface="Open Sans" panose="020B0606030504020204"/>
              <a:ea typeface="Calibri"/>
              <a:cs typeface="Calibri"/>
              <a:sym typeface="Calibri"/>
            </a:endParaRPr>
          </a:p>
          <a:p>
            <a:pPr marL="457200" indent="-457200">
              <a:lnSpc>
                <a:spcPct val="130000"/>
              </a:lnSpc>
              <a:spcAft>
                <a:spcPts val="300"/>
              </a:spcAft>
              <a:buClr>
                <a:srgbClr val="000000"/>
              </a:buClr>
              <a:buSzPts val="2800"/>
              <a:buFont typeface="Arial" panose="020B0604020202020204" pitchFamily="34" charset="0"/>
              <a:buChar char="•"/>
            </a:pPr>
            <a:r>
              <a:rPr lang="en-US" b="1" dirty="0">
                <a:solidFill>
                  <a:schemeClr val="dk1"/>
                </a:solidFill>
                <a:latin typeface="Open Sans" panose="020B0606030504020204"/>
                <a:ea typeface="Calibri"/>
                <a:cs typeface="Calibri"/>
                <a:sym typeface="Calibri"/>
              </a:rPr>
              <a:t>Technology costs</a:t>
            </a:r>
            <a:endParaRPr lang="en-US" dirty="0">
              <a:solidFill>
                <a:schemeClr val="dk1"/>
              </a:solidFill>
              <a:latin typeface="Open Sans" panose="020B0606030504020204"/>
              <a:ea typeface="Calibri"/>
              <a:cs typeface="Calibri"/>
            </a:endParaRPr>
          </a:p>
          <a:p>
            <a:pPr lvl="1">
              <a:lnSpc>
                <a:spcPct val="130000"/>
              </a:lnSpc>
              <a:spcAft>
                <a:spcPts val="300"/>
              </a:spcAft>
              <a:buClr>
                <a:schemeClr val="dk1"/>
              </a:buClr>
              <a:buSzPts val="2800"/>
            </a:pPr>
            <a:r>
              <a:rPr lang="en-US" dirty="0">
                <a:solidFill>
                  <a:schemeClr val="dk1"/>
                </a:solidFill>
                <a:latin typeface="Open Sans" panose="020B0606030504020204"/>
                <a:ea typeface="Calibri"/>
                <a:cs typeface="Calibri"/>
                <a:sym typeface="Calibri"/>
              </a:rPr>
              <a:t>What will be the investment costs for off-grid technologies over the next years?</a:t>
            </a:r>
            <a:endParaRPr dirty="0">
              <a:solidFill>
                <a:schemeClr val="dk1"/>
              </a:solidFill>
              <a:latin typeface="Open Sans" panose="020B0606030504020204"/>
              <a:ea typeface="Calibri"/>
              <a:cs typeface="Calibri"/>
              <a:sym typeface="Calibri"/>
            </a:endParaRPr>
          </a:p>
        </p:txBody>
      </p:sp>
      <p:sp>
        <p:nvSpPr>
          <p:cNvPr id="4" name="Title 3"/>
          <p:cNvSpPr>
            <a:spLocks noGrp="1"/>
          </p:cNvSpPr>
          <p:nvPr>
            <p:ph type="title"/>
          </p:nvPr>
        </p:nvSpPr>
        <p:spPr/>
        <p:txBody>
          <a:bodyPr/>
          <a:lstStyle/>
          <a:p>
            <a:r>
              <a:rPr lang="en-US" dirty="0"/>
              <a:t>7.3 Scenario analysis</a:t>
            </a:r>
            <a:endParaRPr lang="en-GB" dirty="0"/>
          </a:p>
        </p:txBody>
      </p:sp>
      <p:sp>
        <p:nvSpPr>
          <p:cNvPr id="13" name="Google Shape;387;p22"/>
          <p:cNvSpPr txBox="1"/>
          <p:nvPr/>
        </p:nvSpPr>
        <p:spPr>
          <a:xfrm>
            <a:off x="838200" y="1670910"/>
            <a:ext cx="6736793" cy="447870"/>
          </a:xfrm>
          <a:prstGeom prst="rect">
            <a:avLst/>
          </a:prstGeom>
          <a:noFill/>
          <a:ln>
            <a:noFill/>
          </a:ln>
        </p:spPr>
        <p:txBody>
          <a:bodyPr spcFirstLastPara="1" wrap="square" lIns="91425" tIns="45700" rIns="91425" bIns="45700" anchor="t" anchorCtr="0">
            <a:noAutofit/>
          </a:bodyPr>
          <a:lstStyle/>
          <a:p>
            <a:pPr lvl="0">
              <a:lnSpc>
                <a:spcPct val="90000"/>
              </a:lnSpc>
              <a:buClr>
                <a:schemeClr val="dk1"/>
              </a:buClr>
              <a:buSzPts val="2700"/>
            </a:pPr>
            <a:r>
              <a:rPr lang="en-US" sz="2000" b="1" dirty="0">
                <a:solidFill>
                  <a:schemeClr val="accent5">
                    <a:lumMod val="60000"/>
                    <a:lumOff val="40000"/>
                  </a:schemeClr>
                </a:solidFill>
                <a:latin typeface="Open Sans"/>
                <a:ea typeface="+mn-lt"/>
                <a:cs typeface="+mn-lt"/>
                <a:sym typeface="Calibri"/>
              </a:rPr>
              <a:t>Important parameters in electrification analysis</a:t>
            </a:r>
          </a:p>
        </p:txBody>
      </p:sp>
      <p:sp>
        <p:nvSpPr>
          <p:cNvPr id="6" name="Oval 5">
            <a:extLst>
              <a:ext uri="{FF2B5EF4-FFF2-40B4-BE49-F238E27FC236}">
                <a16:creationId xmlns:a16="http://schemas.microsoft.com/office/drawing/2014/main" id="{BB51BF3E-8268-FB4E-8BB8-89CF399F4818}"/>
              </a:ext>
            </a:extLst>
          </p:cNvPr>
          <p:cNvSpPr/>
          <p:nvPr/>
        </p:nvSpPr>
        <p:spPr>
          <a:xfrm>
            <a:off x="7210128" y="96784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7_Slide15.mp3" descr="Track1_Lecture7_Slide15.mp3">
            <a:hlinkClick r:id="" action="ppaction://media"/>
            <a:extLst>
              <a:ext uri="{FF2B5EF4-FFF2-40B4-BE49-F238E27FC236}">
                <a16:creationId xmlns:a16="http://schemas.microsoft.com/office/drawing/2014/main" id="{B99FE9FB-A25B-9148-BD63-E5D45092851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81493" y="1050559"/>
            <a:ext cx="812800" cy="812800"/>
          </a:xfrm>
          <a:prstGeom prst="rect">
            <a:avLst/>
          </a:prstGeom>
        </p:spPr>
      </p:pic>
      <p:sp>
        <p:nvSpPr>
          <p:cNvPr id="8" name="Rectangle 7">
            <a:extLst>
              <a:ext uri="{FF2B5EF4-FFF2-40B4-BE49-F238E27FC236}">
                <a16:creationId xmlns:a16="http://schemas.microsoft.com/office/drawing/2014/main" id="{7C515177-D339-7A44-BBF3-1E7F7E8C2CE8}"/>
              </a:ext>
            </a:extLst>
          </p:cNvPr>
          <p:cNvSpPr/>
          <p:nvPr/>
        </p:nvSpPr>
        <p:spPr>
          <a:xfrm>
            <a:off x="838200" y="6145903"/>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2018</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4939008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43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50" name="Google Shape;250;p23"/>
          <p:cNvSpPr txBox="1">
            <a:spLocks noGrp="1"/>
          </p:cNvSpPr>
          <p:nvPr>
            <p:ph idx="1"/>
          </p:nvPr>
        </p:nvSpPr>
        <p:spPr>
          <a:xfrm>
            <a:off x="838200" y="2382253"/>
            <a:ext cx="10515600" cy="3794710"/>
          </a:xfrm>
          <a:prstGeom prst="rect">
            <a:avLst/>
          </a:prstGeom>
          <a:noFill/>
          <a:ln>
            <a:noFill/>
          </a:ln>
        </p:spPr>
        <p:txBody>
          <a:bodyPr spcFirstLastPara="1" vert="horz" wrap="square" lIns="91425" tIns="45700" rIns="91425" bIns="45700" rtlCol="0" anchor="t" anchorCtr="0">
            <a:normAutofit/>
          </a:bodyPr>
          <a:lstStyle/>
          <a:p>
            <a:pPr marL="342900" indent="-342900">
              <a:lnSpc>
                <a:spcPct val="114000"/>
              </a:lnSpc>
              <a:spcBef>
                <a:spcPts val="0"/>
              </a:spcBef>
              <a:spcAft>
                <a:spcPts val="600"/>
              </a:spcAft>
              <a:buClr>
                <a:schemeClr val="dk1"/>
              </a:buClr>
              <a:buSzPct val="140000"/>
            </a:pPr>
            <a:r>
              <a:rPr lang="en-US" sz="2000" dirty="0">
                <a:latin typeface="Open Sans" panose="020B0606030504020204"/>
              </a:rPr>
              <a:t>Scenarios and sensitivity analysis may provide useful insights…</a:t>
            </a:r>
          </a:p>
          <a:p>
            <a:pPr marL="342900" indent="-342900">
              <a:lnSpc>
                <a:spcPct val="114000"/>
              </a:lnSpc>
              <a:spcBef>
                <a:spcPts val="640"/>
              </a:spcBef>
              <a:spcAft>
                <a:spcPts val="600"/>
              </a:spcAft>
              <a:buClr>
                <a:schemeClr val="dk1"/>
              </a:buClr>
              <a:buSzPct val="140000"/>
            </a:pPr>
            <a:r>
              <a:rPr lang="en-US" sz="2000" dirty="0">
                <a:latin typeface="Open Sans" panose="020B0606030504020204"/>
              </a:rPr>
              <a:t>… but can also be time-consuming</a:t>
            </a:r>
          </a:p>
          <a:p>
            <a:pPr marL="342900" indent="-342900">
              <a:lnSpc>
                <a:spcPct val="114000"/>
              </a:lnSpc>
              <a:spcBef>
                <a:spcPts val="640"/>
              </a:spcBef>
              <a:spcAft>
                <a:spcPts val="600"/>
              </a:spcAft>
              <a:buClr>
                <a:schemeClr val="dk1"/>
              </a:buClr>
              <a:buSzPct val="140000"/>
            </a:pPr>
            <a:r>
              <a:rPr lang="en-US" sz="2000" dirty="0">
                <a:latin typeface="Open Sans" panose="020B0606030504020204"/>
              </a:rPr>
              <a:t>It may often be useful to develop a few scenarios at first</a:t>
            </a:r>
          </a:p>
          <a:p>
            <a:pPr marL="342900" indent="-342900">
              <a:lnSpc>
                <a:spcPct val="114000"/>
              </a:lnSpc>
              <a:spcBef>
                <a:spcPts val="640"/>
              </a:spcBef>
              <a:spcAft>
                <a:spcPts val="600"/>
              </a:spcAft>
              <a:buClr>
                <a:schemeClr val="dk1"/>
              </a:buClr>
              <a:buSzPct val="140000"/>
            </a:pPr>
            <a:r>
              <a:rPr lang="en-US" sz="2000" dirty="0">
                <a:latin typeface="Open Sans" panose="020B0606030504020204"/>
              </a:rPr>
              <a:t>Then run the model and analyse the results and based on these, formulate new scenarios/sensitivity</a:t>
            </a:r>
          </a:p>
        </p:txBody>
      </p:sp>
      <p:sp>
        <p:nvSpPr>
          <p:cNvPr id="4" name="Title 3"/>
          <p:cNvSpPr txBox="1">
            <a:spLocks/>
          </p:cNvSpPr>
          <p:nvPr/>
        </p:nvSpPr>
        <p:spPr>
          <a:xfrm>
            <a:off x="838200" y="365125"/>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7.3 Scenario analysis</a:t>
            </a:r>
            <a:endParaRPr lang="en-GB" dirty="0"/>
          </a:p>
        </p:txBody>
      </p:sp>
      <p:sp>
        <p:nvSpPr>
          <p:cNvPr id="5" name="Google Shape;387;p22"/>
          <p:cNvSpPr txBox="1"/>
          <p:nvPr/>
        </p:nvSpPr>
        <p:spPr>
          <a:xfrm>
            <a:off x="838200" y="1735931"/>
            <a:ext cx="6736793" cy="447870"/>
          </a:xfrm>
          <a:prstGeom prst="rect">
            <a:avLst/>
          </a:prstGeom>
          <a:noFill/>
          <a:ln>
            <a:noFill/>
          </a:ln>
        </p:spPr>
        <p:txBody>
          <a:bodyPr spcFirstLastPara="1" wrap="square" lIns="91425" tIns="45700" rIns="91425" bIns="45700" anchor="t" anchorCtr="0">
            <a:noAutofit/>
          </a:bodyPr>
          <a:lstStyle/>
          <a:p>
            <a:pPr lvl="0">
              <a:lnSpc>
                <a:spcPct val="90000"/>
              </a:lnSpc>
              <a:buClr>
                <a:schemeClr val="dk1"/>
              </a:buClr>
              <a:buSzPts val="2700"/>
            </a:pPr>
            <a:r>
              <a:rPr lang="en-US" sz="2000" b="1" dirty="0">
                <a:solidFill>
                  <a:schemeClr val="accent5">
                    <a:lumMod val="60000"/>
                    <a:lumOff val="40000"/>
                  </a:schemeClr>
                </a:solidFill>
                <a:latin typeface="Open Sans"/>
                <a:ea typeface="+mn-lt"/>
                <a:cs typeface="+mn-lt"/>
                <a:sym typeface="Calibri"/>
              </a:rPr>
              <a:t>Developing scenarios and sensitivity analysis</a:t>
            </a:r>
          </a:p>
        </p:txBody>
      </p:sp>
      <p:sp>
        <p:nvSpPr>
          <p:cNvPr id="7" name="Oval 6">
            <a:extLst>
              <a:ext uri="{FF2B5EF4-FFF2-40B4-BE49-F238E27FC236}">
                <a16:creationId xmlns:a16="http://schemas.microsoft.com/office/drawing/2014/main" id="{F8D3B7F0-CC22-6548-A180-A55E8E62E168}"/>
              </a:ext>
            </a:extLst>
          </p:cNvPr>
          <p:cNvSpPr/>
          <p:nvPr/>
        </p:nvSpPr>
        <p:spPr>
          <a:xfrm>
            <a:off x="6838653" y="102790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7_Slide16.mp3" descr="Track1_Lecture7_Slide16.mp3">
            <a:hlinkClick r:id="" action="ppaction://media"/>
            <a:extLst>
              <a:ext uri="{FF2B5EF4-FFF2-40B4-BE49-F238E27FC236}">
                <a16:creationId xmlns:a16="http://schemas.microsoft.com/office/drawing/2014/main" id="{31EDA451-1710-5E40-9B4B-EC3598719C8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00364" y="1104203"/>
            <a:ext cx="812800" cy="812800"/>
          </a:xfrm>
          <a:prstGeom prst="rect">
            <a:avLst/>
          </a:prstGeom>
        </p:spPr>
      </p:pic>
      <p:sp>
        <p:nvSpPr>
          <p:cNvPr id="10" name="Rectangle 9">
            <a:extLst>
              <a:ext uri="{FF2B5EF4-FFF2-40B4-BE49-F238E27FC236}">
                <a16:creationId xmlns:a16="http://schemas.microsoft.com/office/drawing/2014/main" id="{94A71829-33EC-234F-9D8D-7B47415F8706}"/>
              </a:ext>
            </a:extLst>
          </p:cNvPr>
          <p:cNvSpPr/>
          <p:nvPr/>
        </p:nvSpPr>
        <p:spPr>
          <a:xfrm>
            <a:off x="838200" y="6145903"/>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2018</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7463619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40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8" name="Google Shape;258;p24"/>
          <p:cNvSpPr txBox="1"/>
          <p:nvPr/>
        </p:nvSpPr>
        <p:spPr>
          <a:xfrm>
            <a:off x="4311849" y="2452119"/>
            <a:ext cx="2880159" cy="575826"/>
          </a:xfrm>
          <a:prstGeom prst="rect">
            <a:avLst/>
          </a:prstGeom>
          <a:noFill/>
          <a:ln>
            <a:noFill/>
          </a:ln>
        </p:spPr>
        <p:txBody>
          <a:bodyPr spcFirstLastPara="1" wrap="square" lIns="91425" tIns="45700" rIns="91425" bIns="45700" anchor="t" anchorCtr="0">
            <a:noAutofit/>
          </a:bodyPr>
          <a:lstStyle/>
          <a:p>
            <a:pPr algn="ctr">
              <a:lnSpc>
                <a:spcPct val="90000"/>
              </a:lnSpc>
              <a:buClr>
                <a:schemeClr val="dk1"/>
              </a:buClr>
              <a:buSzPts val="2400"/>
            </a:pPr>
            <a:r>
              <a:rPr lang="en-US" sz="2400" b="1" dirty="0">
                <a:solidFill>
                  <a:schemeClr val="dk1"/>
                </a:solidFill>
                <a:latin typeface="Calibri"/>
                <a:ea typeface="Calibri"/>
                <a:cs typeface="Calibri"/>
                <a:sym typeface="Calibri"/>
              </a:rPr>
              <a:t>Population growth</a:t>
            </a:r>
            <a:endParaRPr sz="2400" b="1" dirty="0">
              <a:solidFill>
                <a:srgbClr val="FF0000"/>
              </a:solidFill>
              <a:latin typeface="Calibri"/>
              <a:ea typeface="Calibri"/>
              <a:cs typeface="Calibri"/>
              <a:sym typeface="Calibri"/>
            </a:endParaRPr>
          </a:p>
        </p:txBody>
      </p:sp>
      <p:sp>
        <p:nvSpPr>
          <p:cNvPr id="259" name="Google Shape;259;p24"/>
          <p:cNvSpPr/>
          <p:nvPr/>
        </p:nvSpPr>
        <p:spPr>
          <a:xfrm>
            <a:off x="1647845" y="4153248"/>
            <a:ext cx="2626401" cy="461665"/>
          </a:xfrm>
          <a:prstGeom prst="rect">
            <a:avLst/>
          </a:prstGeom>
          <a:noFill/>
          <a:ln>
            <a:noFill/>
          </a:ln>
        </p:spPr>
        <p:txBody>
          <a:bodyPr spcFirstLastPara="1" wrap="square" lIns="91425" tIns="45700" rIns="91425" bIns="45700" anchor="t" anchorCtr="0">
            <a:spAutoFit/>
          </a:bodyPr>
          <a:lstStyle/>
          <a:p>
            <a:pPr algn="ctr"/>
            <a:r>
              <a:rPr lang="en-US" sz="2400" b="1" dirty="0">
                <a:solidFill>
                  <a:schemeClr val="dk1"/>
                </a:solidFill>
                <a:latin typeface="Calibri"/>
                <a:ea typeface="Calibri"/>
                <a:cs typeface="Calibri"/>
                <a:sym typeface="Calibri"/>
              </a:rPr>
              <a:t>Grid price</a:t>
            </a:r>
            <a:endParaRPr sz="2400" b="1" dirty="0">
              <a:solidFill>
                <a:schemeClr val="dk1"/>
              </a:solidFill>
              <a:latin typeface="Calibri"/>
              <a:ea typeface="Calibri"/>
              <a:cs typeface="Calibri"/>
              <a:sym typeface="Calibri"/>
            </a:endParaRPr>
          </a:p>
        </p:txBody>
      </p:sp>
      <p:sp>
        <p:nvSpPr>
          <p:cNvPr id="260" name="Google Shape;260;p24"/>
          <p:cNvSpPr/>
          <p:nvPr/>
        </p:nvSpPr>
        <p:spPr>
          <a:xfrm>
            <a:off x="7596236" y="4173558"/>
            <a:ext cx="2626401" cy="461665"/>
          </a:xfrm>
          <a:prstGeom prst="rect">
            <a:avLst/>
          </a:prstGeom>
          <a:noFill/>
          <a:ln>
            <a:noFill/>
          </a:ln>
        </p:spPr>
        <p:txBody>
          <a:bodyPr spcFirstLastPara="1" wrap="square" lIns="91425" tIns="45700" rIns="91425" bIns="45700" anchor="t" anchorCtr="0">
            <a:spAutoFit/>
          </a:bodyPr>
          <a:lstStyle/>
          <a:p>
            <a:pPr algn="ctr"/>
            <a:r>
              <a:rPr lang="en-US" sz="2400" b="1" dirty="0">
                <a:solidFill>
                  <a:schemeClr val="dk1"/>
                </a:solidFill>
                <a:latin typeface="Calibri"/>
                <a:ea typeface="Calibri"/>
                <a:cs typeface="Calibri"/>
                <a:sym typeface="Calibri"/>
              </a:rPr>
              <a:t>Grid price</a:t>
            </a:r>
            <a:endParaRPr sz="2400" b="1" dirty="0">
              <a:solidFill>
                <a:schemeClr val="dk1"/>
              </a:solidFill>
              <a:latin typeface="Calibri"/>
              <a:ea typeface="Calibri"/>
              <a:cs typeface="Calibri"/>
              <a:sym typeface="Calibri"/>
            </a:endParaRPr>
          </a:p>
        </p:txBody>
      </p:sp>
      <p:cxnSp>
        <p:nvCxnSpPr>
          <p:cNvPr id="261" name="Google Shape;261;p24"/>
          <p:cNvCxnSpPr>
            <a:stCxn id="258" idx="2"/>
            <a:endCxn id="259" idx="0"/>
          </p:cNvCxnSpPr>
          <p:nvPr/>
        </p:nvCxnSpPr>
        <p:spPr>
          <a:xfrm flipH="1">
            <a:off x="2961027" y="3027945"/>
            <a:ext cx="2790900" cy="1125300"/>
          </a:xfrm>
          <a:prstGeom prst="straightConnector1">
            <a:avLst/>
          </a:prstGeom>
          <a:noFill/>
          <a:ln w="9525" cap="flat" cmpd="sng">
            <a:solidFill>
              <a:srgbClr val="0C0C0C"/>
            </a:solidFill>
            <a:prstDash val="solid"/>
            <a:round/>
            <a:headEnd type="none" w="sm" len="sm"/>
            <a:tailEnd type="triangle" w="med" len="med"/>
          </a:ln>
        </p:spPr>
      </p:cxnSp>
      <p:cxnSp>
        <p:nvCxnSpPr>
          <p:cNvPr id="262" name="Google Shape;262;p24"/>
          <p:cNvCxnSpPr>
            <a:stCxn id="258" idx="2"/>
            <a:endCxn id="260" idx="0"/>
          </p:cNvCxnSpPr>
          <p:nvPr/>
        </p:nvCxnSpPr>
        <p:spPr>
          <a:xfrm>
            <a:off x="5751927" y="3027945"/>
            <a:ext cx="3157500" cy="1145700"/>
          </a:xfrm>
          <a:prstGeom prst="straightConnector1">
            <a:avLst/>
          </a:prstGeom>
          <a:noFill/>
          <a:ln w="9525" cap="flat" cmpd="sng">
            <a:solidFill>
              <a:srgbClr val="0C0C0C"/>
            </a:solidFill>
            <a:prstDash val="solid"/>
            <a:round/>
            <a:headEnd type="none" w="sm" len="sm"/>
            <a:tailEnd type="triangle" w="med" len="med"/>
          </a:ln>
        </p:spPr>
      </p:cxnSp>
      <p:cxnSp>
        <p:nvCxnSpPr>
          <p:cNvPr id="263" name="Google Shape;263;p24"/>
          <p:cNvCxnSpPr>
            <a:stCxn id="260" idx="2"/>
            <a:endCxn id="264" idx="0"/>
          </p:cNvCxnSpPr>
          <p:nvPr/>
        </p:nvCxnSpPr>
        <p:spPr>
          <a:xfrm>
            <a:off x="8909437" y="4635223"/>
            <a:ext cx="1542517" cy="877043"/>
          </a:xfrm>
          <a:prstGeom prst="straightConnector1">
            <a:avLst/>
          </a:prstGeom>
          <a:noFill/>
          <a:ln w="9525" cap="flat" cmpd="sng">
            <a:solidFill>
              <a:srgbClr val="0C0C0C"/>
            </a:solidFill>
            <a:prstDash val="solid"/>
            <a:round/>
            <a:headEnd type="none" w="sm" len="sm"/>
            <a:tailEnd type="triangle" w="med" len="med"/>
          </a:ln>
        </p:spPr>
      </p:cxnSp>
      <p:cxnSp>
        <p:nvCxnSpPr>
          <p:cNvPr id="265" name="Google Shape;265;p24"/>
          <p:cNvCxnSpPr>
            <a:stCxn id="260" idx="2"/>
            <a:endCxn id="266" idx="0"/>
          </p:cNvCxnSpPr>
          <p:nvPr/>
        </p:nvCxnSpPr>
        <p:spPr>
          <a:xfrm flipH="1">
            <a:off x="7415736" y="4635222"/>
            <a:ext cx="1493700" cy="897600"/>
          </a:xfrm>
          <a:prstGeom prst="straightConnector1">
            <a:avLst/>
          </a:prstGeom>
          <a:noFill/>
          <a:ln w="9525" cap="flat" cmpd="sng">
            <a:solidFill>
              <a:srgbClr val="0C0C0C"/>
            </a:solidFill>
            <a:prstDash val="solid"/>
            <a:round/>
            <a:headEnd type="none" w="sm" len="sm"/>
            <a:tailEnd type="triangle" w="med" len="med"/>
          </a:ln>
        </p:spPr>
      </p:cxnSp>
      <p:cxnSp>
        <p:nvCxnSpPr>
          <p:cNvPr id="267" name="Google Shape;267;p24"/>
          <p:cNvCxnSpPr>
            <a:stCxn id="259" idx="2"/>
            <a:endCxn id="268" idx="0"/>
          </p:cNvCxnSpPr>
          <p:nvPr/>
        </p:nvCxnSpPr>
        <p:spPr>
          <a:xfrm>
            <a:off x="2961045" y="4614912"/>
            <a:ext cx="1663200" cy="918000"/>
          </a:xfrm>
          <a:prstGeom prst="straightConnector1">
            <a:avLst/>
          </a:prstGeom>
          <a:noFill/>
          <a:ln w="9525" cap="flat" cmpd="sng">
            <a:solidFill>
              <a:srgbClr val="0C0C0C"/>
            </a:solidFill>
            <a:prstDash val="solid"/>
            <a:round/>
            <a:headEnd type="none" w="sm" len="sm"/>
            <a:tailEnd type="triangle" w="med" len="med"/>
          </a:ln>
        </p:spPr>
      </p:cxnSp>
      <p:cxnSp>
        <p:nvCxnSpPr>
          <p:cNvPr id="269" name="Google Shape;269;p24"/>
          <p:cNvCxnSpPr>
            <a:stCxn id="259" idx="2"/>
            <a:endCxn id="270" idx="0"/>
          </p:cNvCxnSpPr>
          <p:nvPr/>
        </p:nvCxnSpPr>
        <p:spPr>
          <a:xfrm flipH="1">
            <a:off x="1541445" y="4614912"/>
            <a:ext cx="1419600" cy="918000"/>
          </a:xfrm>
          <a:prstGeom prst="straightConnector1">
            <a:avLst/>
          </a:prstGeom>
          <a:noFill/>
          <a:ln w="9525" cap="flat" cmpd="sng">
            <a:solidFill>
              <a:srgbClr val="0C0C0C"/>
            </a:solidFill>
            <a:prstDash val="solid"/>
            <a:round/>
            <a:headEnd type="none" w="sm" len="sm"/>
            <a:tailEnd type="triangle" w="med" len="med"/>
          </a:ln>
        </p:spPr>
      </p:cxnSp>
      <p:sp>
        <p:nvSpPr>
          <p:cNvPr id="271" name="Google Shape;271;p24"/>
          <p:cNvSpPr/>
          <p:nvPr/>
        </p:nvSpPr>
        <p:spPr>
          <a:xfrm>
            <a:off x="3617189" y="3022238"/>
            <a:ext cx="1007075" cy="461665"/>
          </a:xfrm>
          <a:prstGeom prst="rect">
            <a:avLst/>
          </a:prstGeom>
          <a:noFill/>
          <a:ln>
            <a:noFill/>
          </a:ln>
        </p:spPr>
        <p:txBody>
          <a:bodyPr spcFirstLastPara="1" wrap="square" lIns="91425" tIns="45700" rIns="91425" bIns="45700" anchor="t" anchorCtr="0">
            <a:spAutoFit/>
          </a:bodyPr>
          <a:lstStyle/>
          <a:p>
            <a:pPr algn="ctr"/>
            <a:r>
              <a:rPr lang="en-US" sz="2400" dirty="0">
                <a:solidFill>
                  <a:schemeClr val="dk1"/>
                </a:solidFill>
                <a:latin typeface="Calibri"/>
                <a:ea typeface="Calibri"/>
                <a:cs typeface="Calibri"/>
                <a:sym typeface="Calibri"/>
              </a:rPr>
              <a:t>Low</a:t>
            </a:r>
            <a:endParaRPr sz="2400" dirty="0">
              <a:solidFill>
                <a:schemeClr val="dk1"/>
              </a:solidFill>
              <a:latin typeface="Calibri"/>
              <a:ea typeface="Calibri"/>
              <a:cs typeface="Calibri"/>
              <a:sym typeface="Calibri"/>
            </a:endParaRPr>
          </a:p>
        </p:txBody>
      </p:sp>
      <p:sp>
        <p:nvSpPr>
          <p:cNvPr id="272" name="Google Shape;272;p24"/>
          <p:cNvSpPr/>
          <p:nvPr/>
        </p:nvSpPr>
        <p:spPr>
          <a:xfrm>
            <a:off x="1037997" y="4762684"/>
            <a:ext cx="1007075" cy="461665"/>
          </a:xfrm>
          <a:prstGeom prst="rect">
            <a:avLst/>
          </a:prstGeom>
          <a:noFill/>
          <a:ln>
            <a:noFill/>
          </a:ln>
        </p:spPr>
        <p:txBody>
          <a:bodyPr spcFirstLastPara="1" wrap="square" lIns="91425" tIns="45700" rIns="91425" bIns="45700" anchor="t" anchorCtr="0">
            <a:spAutoFit/>
          </a:bodyPr>
          <a:lstStyle/>
          <a:p>
            <a:pPr algn="ctr"/>
            <a:r>
              <a:rPr lang="en-US" sz="2400" dirty="0">
                <a:solidFill>
                  <a:schemeClr val="dk1"/>
                </a:solidFill>
                <a:latin typeface="Calibri"/>
                <a:ea typeface="Calibri"/>
                <a:cs typeface="Calibri"/>
                <a:sym typeface="Calibri"/>
              </a:rPr>
              <a:t>Low</a:t>
            </a:r>
            <a:endParaRPr sz="2400" dirty="0">
              <a:solidFill>
                <a:schemeClr val="dk1"/>
              </a:solidFill>
              <a:latin typeface="Calibri"/>
              <a:ea typeface="Calibri"/>
              <a:cs typeface="Calibri"/>
              <a:sym typeface="Calibri"/>
            </a:endParaRPr>
          </a:p>
        </p:txBody>
      </p:sp>
      <p:sp>
        <p:nvSpPr>
          <p:cNvPr id="273" name="Google Shape;273;p24"/>
          <p:cNvSpPr/>
          <p:nvPr/>
        </p:nvSpPr>
        <p:spPr>
          <a:xfrm>
            <a:off x="6946090" y="4776330"/>
            <a:ext cx="1007075" cy="461665"/>
          </a:xfrm>
          <a:prstGeom prst="rect">
            <a:avLst/>
          </a:prstGeom>
          <a:noFill/>
          <a:ln>
            <a:noFill/>
          </a:ln>
        </p:spPr>
        <p:txBody>
          <a:bodyPr spcFirstLastPara="1" wrap="square" lIns="91425" tIns="45700" rIns="91425" bIns="45700" anchor="t" anchorCtr="0">
            <a:spAutoFit/>
          </a:bodyPr>
          <a:lstStyle/>
          <a:p>
            <a:pPr algn="ctr"/>
            <a:r>
              <a:rPr lang="en-US" sz="2400" dirty="0">
                <a:solidFill>
                  <a:schemeClr val="dk1"/>
                </a:solidFill>
                <a:latin typeface="Calibri"/>
                <a:ea typeface="Calibri"/>
                <a:cs typeface="Calibri"/>
                <a:sym typeface="Calibri"/>
              </a:rPr>
              <a:t>Low</a:t>
            </a:r>
            <a:endParaRPr sz="2400" dirty="0">
              <a:solidFill>
                <a:schemeClr val="dk1"/>
              </a:solidFill>
              <a:latin typeface="Calibri"/>
              <a:ea typeface="Calibri"/>
              <a:cs typeface="Calibri"/>
              <a:sym typeface="Calibri"/>
            </a:endParaRPr>
          </a:p>
        </p:txBody>
      </p:sp>
      <p:sp>
        <p:nvSpPr>
          <p:cNvPr id="274" name="Google Shape;274;p24"/>
          <p:cNvSpPr/>
          <p:nvPr/>
        </p:nvSpPr>
        <p:spPr>
          <a:xfrm>
            <a:off x="7415888" y="3022238"/>
            <a:ext cx="1007075" cy="461665"/>
          </a:xfrm>
          <a:prstGeom prst="rect">
            <a:avLst/>
          </a:prstGeom>
          <a:noFill/>
          <a:ln>
            <a:noFill/>
          </a:ln>
        </p:spPr>
        <p:txBody>
          <a:bodyPr spcFirstLastPara="1" wrap="square" lIns="91425" tIns="45700" rIns="91425" bIns="45700" anchor="t" anchorCtr="0">
            <a:spAutoFit/>
          </a:bodyPr>
          <a:lstStyle/>
          <a:p>
            <a:pPr algn="ctr"/>
            <a:r>
              <a:rPr lang="en-US" sz="2400" dirty="0">
                <a:solidFill>
                  <a:schemeClr val="dk1"/>
                </a:solidFill>
                <a:latin typeface="Calibri"/>
                <a:ea typeface="Calibri"/>
                <a:cs typeface="Calibri"/>
                <a:sym typeface="Calibri"/>
              </a:rPr>
              <a:t>High</a:t>
            </a:r>
            <a:endParaRPr sz="2400" dirty="0">
              <a:solidFill>
                <a:schemeClr val="dk1"/>
              </a:solidFill>
              <a:latin typeface="Calibri"/>
              <a:ea typeface="Calibri"/>
              <a:cs typeface="Calibri"/>
              <a:sym typeface="Calibri"/>
            </a:endParaRPr>
          </a:p>
        </p:txBody>
      </p:sp>
      <p:sp>
        <p:nvSpPr>
          <p:cNvPr id="275" name="Google Shape;275;p24"/>
          <p:cNvSpPr/>
          <p:nvPr/>
        </p:nvSpPr>
        <p:spPr>
          <a:xfrm>
            <a:off x="10079794" y="4762686"/>
            <a:ext cx="1007075" cy="461665"/>
          </a:xfrm>
          <a:prstGeom prst="rect">
            <a:avLst/>
          </a:prstGeom>
          <a:noFill/>
          <a:ln>
            <a:noFill/>
          </a:ln>
        </p:spPr>
        <p:txBody>
          <a:bodyPr spcFirstLastPara="1" wrap="square" lIns="91425" tIns="45700" rIns="91425" bIns="45700" anchor="t" anchorCtr="0">
            <a:spAutoFit/>
          </a:bodyPr>
          <a:lstStyle/>
          <a:p>
            <a:pPr algn="ctr"/>
            <a:r>
              <a:rPr lang="en-US" sz="2400" dirty="0">
                <a:solidFill>
                  <a:schemeClr val="dk1"/>
                </a:solidFill>
                <a:latin typeface="Calibri"/>
                <a:ea typeface="Calibri"/>
                <a:cs typeface="Calibri"/>
                <a:sym typeface="Calibri"/>
              </a:rPr>
              <a:t>High</a:t>
            </a:r>
            <a:endParaRPr sz="2400" dirty="0">
              <a:solidFill>
                <a:schemeClr val="dk1"/>
              </a:solidFill>
              <a:latin typeface="Calibri"/>
              <a:ea typeface="Calibri"/>
              <a:cs typeface="Calibri"/>
              <a:sym typeface="Calibri"/>
            </a:endParaRPr>
          </a:p>
        </p:txBody>
      </p:sp>
      <p:sp>
        <p:nvSpPr>
          <p:cNvPr id="276" name="Google Shape;276;p24"/>
          <p:cNvSpPr/>
          <p:nvPr/>
        </p:nvSpPr>
        <p:spPr>
          <a:xfrm>
            <a:off x="3992339" y="4762685"/>
            <a:ext cx="1007075" cy="461665"/>
          </a:xfrm>
          <a:prstGeom prst="rect">
            <a:avLst/>
          </a:prstGeom>
          <a:noFill/>
          <a:ln>
            <a:noFill/>
          </a:ln>
        </p:spPr>
        <p:txBody>
          <a:bodyPr spcFirstLastPara="1" wrap="square" lIns="91425" tIns="45700" rIns="91425" bIns="45700" anchor="t" anchorCtr="0">
            <a:spAutoFit/>
          </a:bodyPr>
          <a:lstStyle/>
          <a:p>
            <a:pPr algn="ctr"/>
            <a:r>
              <a:rPr lang="en-US" sz="2400" dirty="0">
                <a:solidFill>
                  <a:schemeClr val="dk1"/>
                </a:solidFill>
                <a:latin typeface="Calibri"/>
                <a:ea typeface="Calibri"/>
                <a:cs typeface="Calibri"/>
                <a:sym typeface="Calibri"/>
              </a:rPr>
              <a:t>High</a:t>
            </a:r>
            <a:endParaRPr sz="2400" dirty="0">
              <a:solidFill>
                <a:schemeClr val="dk1"/>
              </a:solidFill>
              <a:latin typeface="Calibri"/>
              <a:ea typeface="Calibri"/>
              <a:cs typeface="Calibri"/>
              <a:sym typeface="Calibri"/>
            </a:endParaRPr>
          </a:p>
        </p:txBody>
      </p:sp>
      <p:sp>
        <p:nvSpPr>
          <p:cNvPr id="270" name="Google Shape;270;p24"/>
          <p:cNvSpPr/>
          <p:nvPr/>
        </p:nvSpPr>
        <p:spPr>
          <a:xfrm>
            <a:off x="250590" y="5532924"/>
            <a:ext cx="2581889" cy="461665"/>
          </a:xfrm>
          <a:prstGeom prst="rect">
            <a:avLst/>
          </a:prstGeom>
          <a:noFill/>
          <a:ln>
            <a:noFill/>
          </a:ln>
        </p:spPr>
        <p:txBody>
          <a:bodyPr spcFirstLastPara="1" wrap="square" lIns="91425" tIns="45700" rIns="91425" bIns="45700" anchor="t" anchorCtr="0">
            <a:spAutoFit/>
          </a:bodyPr>
          <a:lstStyle/>
          <a:p>
            <a:pPr algn="ctr"/>
            <a:r>
              <a:rPr lang="en-US" sz="2400" dirty="0">
                <a:solidFill>
                  <a:schemeClr val="dk1"/>
                </a:solidFill>
                <a:latin typeface="Calibri"/>
                <a:ea typeface="Calibri"/>
                <a:cs typeface="Calibri"/>
                <a:sym typeface="Calibri"/>
              </a:rPr>
              <a:t>Low/Low Scenario</a:t>
            </a:r>
            <a:endParaRPr sz="2400" dirty="0">
              <a:solidFill>
                <a:schemeClr val="dk1"/>
              </a:solidFill>
              <a:latin typeface="Calibri"/>
              <a:ea typeface="Calibri"/>
              <a:cs typeface="Calibri"/>
              <a:sym typeface="Calibri"/>
            </a:endParaRPr>
          </a:p>
        </p:txBody>
      </p:sp>
      <p:sp>
        <p:nvSpPr>
          <p:cNvPr id="268" name="Google Shape;268;p24"/>
          <p:cNvSpPr/>
          <p:nvPr/>
        </p:nvSpPr>
        <p:spPr>
          <a:xfrm>
            <a:off x="3333319" y="5532924"/>
            <a:ext cx="2581889" cy="461665"/>
          </a:xfrm>
          <a:prstGeom prst="rect">
            <a:avLst/>
          </a:prstGeom>
          <a:noFill/>
          <a:ln>
            <a:noFill/>
          </a:ln>
        </p:spPr>
        <p:txBody>
          <a:bodyPr spcFirstLastPara="1" wrap="square" lIns="91425" tIns="45700" rIns="91425" bIns="45700" anchor="t" anchorCtr="0">
            <a:spAutoFit/>
          </a:bodyPr>
          <a:lstStyle/>
          <a:p>
            <a:pPr algn="ctr"/>
            <a:r>
              <a:rPr lang="en-US" sz="2400" dirty="0">
                <a:solidFill>
                  <a:schemeClr val="dk1"/>
                </a:solidFill>
                <a:latin typeface="Calibri"/>
                <a:ea typeface="Calibri"/>
                <a:cs typeface="Calibri"/>
                <a:sym typeface="Calibri"/>
              </a:rPr>
              <a:t>Low/High Scenario</a:t>
            </a:r>
            <a:endParaRPr sz="2400" dirty="0">
              <a:solidFill>
                <a:schemeClr val="dk1"/>
              </a:solidFill>
              <a:latin typeface="Calibri"/>
              <a:ea typeface="Calibri"/>
              <a:cs typeface="Calibri"/>
              <a:sym typeface="Calibri"/>
            </a:endParaRPr>
          </a:p>
        </p:txBody>
      </p:sp>
      <p:sp>
        <p:nvSpPr>
          <p:cNvPr id="266" name="Google Shape;266;p24"/>
          <p:cNvSpPr/>
          <p:nvPr/>
        </p:nvSpPr>
        <p:spPr>
          <a:xfrm>
            <a:off x="6124942" y="5532924"/>
            <a:ext cx="2581889" cy="461665"/>
          </a:xfrm>
          <a:prstGeom prst="rect">
            <a:avLst/>
          </a:prstGeom>
          <a:noFill/>
          <a:ln>
            <a:noFill/>
          </a:ln>
        </p:spPr>
        <p:txBody>
          <a:bodyPr spcFirstLastPara="1" wrap="square" lIns="91425" tIns="45700" rIns="91425" bIns="45700" anchor="t" anchorCtr="0">
            <a:spAutoFit/>
          </a:bodyPr>
          <a:lstStyle/>
          <a:p>
            <a:pPr algn="ctr"/>
            <a:r>
              <a:rPr lang="en-US" sz="2400" dirty="0">
                <a:solidFill>
                  <a:schemeClr val="dk1"/>
                </a:solidFill>
                <a:latin typeface="Calibri"/>
                <a:ea typeface="Calibri"/>
                <a:cs typeface="Calibri"/>
                <a:sym typeface="Calibri"/>
              </a:rPr>
              <a:t>High/Low Scenario</a:t>
            </a:r>
            <a:endParaRPr sz="2400" dirty="0">
              <a:solidFill>
                <a:schemeClr val="dk1"/>
              </a:solidFill>
              <a:latin typeface="Calibri"/>
              <a:ea typeface="Calibri"/>
              <a:cs typeface="Calibri"/>
              <a:sym typeface="Calibri"/>
            </a:endParaRPr>
          </a:p>
        </p:txBody>
      </p:sp>
      <p:sp>
        <p:nvSpPr>
          <p:cNvPr id="264" name="Google Shape;264;p24"/>
          <p:cNvSpPr/>
          <p:nvPr/>
        </p:nvSpPr>
        <p:spPr>
          <a:xfrm>
            <a:off x="9161009" y="5512266"/>
            <a:ext cx="2581889" cy="461665"/>
          </a:xfrm>
          <a:prstGeom prst="rect">
            <a:avLst/>
          </a:prstGeom>
          <a:noFill/>
          <a:ln>
            <a:noFill/>
          </a:ln>
        </p:spPr>
        <p:txBody>
          <a:bodyPr spcFirstLastPara="1" wrap="square" lIns="91425" tIns="45700" rIns="91425" bIns="45700" anchor="t" anchorCtr="0">
            <a:spAutoFit/>
          </a:bodyPr>
          <a:lstStyle/>
          <a:p>
            <a:pPr algn="ctr"/>
            <a:r>
              <a:rPr lang="en-US" sz="2400" dirty="0">
                <a:solidFill>
                  <a:schemeClr val="dk1"/>
                </a:solidFill>
                <a:latin typeface="Calibri"/>
                <a:ea typeface="Calibri"/>
                <a:cs typeface="Calibri"/>
                <a:sym typeface="Calibri"/>
              </a:rPr>
              <a:t>High/High Scenario</a:t>
            </a:r>
            <a:endParaRPr sz="2400" dirty="0">
              <a:solidFill>
                <a:schemeClr val="dk1"/>
              </a:solidFill>
              <a:latin typeface="Calibri"/>
              <a:ea typeface="Calibri"/>
              <a:cs typeface="Calibri"/>
              <a:sym typeface="Calibri"/>
            </a:endParaRPr>
          </a:p>
        </p:txBody>
      </p:sp>
      <p:sp>
        <p:nvSpPr>
          <p:cNvPr id="25" name="Title 3"/>
          <p:cNvSpPr txBox="1">
            <a:spLocks/>
          </p:cNvSpPr>
          <p:nvPr/>
        </p:nvSpPr>
        <p:spPr>
          <a:xfrm>
            <a:off x="838200" y="365125"/>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7.3 Scenario analysis</a:t>
            </a:r>
            <a:endParaRPr lang="en-GB" dirty="0"/>
          </a:p>
        </p:txBody>
      </p:sp>
      <p:sp>
        <p:nvSpPr>
          <p:cNvPr id="26" name="Google Shape;387;p22"/>
          <p:cNvSpPr txBox="1"/>
          <p:nvPr/>
        </p:nvSpPr>
        <p:spPr>
          <a:xfrm>
            <a:off x="838200" y="1735931"/>
            <a:ext cx="6736793" cy="447870"/>
          </a:xfrm>
          <a:prstGeom prst="rect">
            <a:avLst/>
          </a:prstGeom>
          <a:noFill/>
          <a:ln>
            <a:noFill/>
          </a:ln>
        </p:spPr>
        <p:txBody>
          <a:bodyPr spcFirstLastPara="1" wrap="square" lIns="91425" tIns="45700" rIns="91425" bIns="45700" anchor="t" anchorCtr="0">
            <a:noAutofit/>
          </a:bodyPr>
          <a:lstStyle/>
          <a:p>
            <a:pPr lvl="0">
              <a:lnSpc>
                <a:spcPct val="90000"/>
              </a:lnSpc>
              <a:buClr>
                <a:schemeClr val="dk1"/>
              </a:buClr>
              <a:buSzPts val="2700"/>
            </a:pPr>
            <a:r>
              <a:rPr lang="en-US" sz="2000" b="1" dirty="0">
                <a:solidFill>
                  <a:schemeClr val="accent5">
                    <a:lumMod val="60000"/>
                    <a:lumOff val="40000"/>
                  </a:schemeClr>
                </a:solidFill>
                <a:latin typeface="Open Sans"/>
                <a:ea typeface="+mn-lt"/>
                <a:cs typeface="+mn-lt"/>
                <a:sym typeface="Calibri"/>
              </a:rPr>
              <a:t>Important parameters in electrification analysis</a:t>
            </a:r>
          </a:p>
        </p:txBody>
      </p:sp>
      <p:sp>
        <p:nvSpPr>
          <p:cNvPr id="24" name="TextBox 2"/>
          <p:cNvSpPr txBox="1"/>
          <p:nvPr/>
        </p:nvSpPr>
        <p:spPr>
          <a:xfrm>
            <a:off x="7549704" y="6143088"/>
            <a:ext cx="4261982"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5"/>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Oval 26">
            <a:extLst>
              <a:ext uri="{FF2B5EF4-FFF2-40B4-BE49-F238E27FC236}">
                <a16:creationId xmlns:a16="http://schemas.microsoft.com/office/drawing/2014/main" id="{62E8D25E-679D-A649-A056-5FC216B3B587}"/>
              </a:ext>
            </a:extLst>
          </p:cNvPr>
          <p:cNvSpPr/>
          <p:nvPr/>
        </p:nvSpPr>
        <p:spPr>
          <a:xfrm>
            <a:off x="6938669" y="102790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7_Slide17.mp3" descr="Track1_Lecture7_Slide17.mp3">
            <a:hlinkClick r:id="" action="ppaction://media"/>
            <a:extLst>
              <a:ext uri="{FF2B5EF4-FFF2-40B4-BE49-F238E27FC236}">
                <a16:creationId xmlns:a16="http://schemas.microsoft.com/office/drawing/2014/main" id="{07537A03-FF5E-D044-9846-D92319033EA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010034" y="1107127"/>
            <a:ext cx="812800" cy="812800"/>
          </a:xfrm>
          <a:prstGeom prst="rect">
            <a:avLst/>
          </a:prstGeom>
        </p:spPr>
      </p:pic>
      <p:sp>
        <p:nvSpPr>
          <p:cNvPr id="28" name="Rectangle 27">
            <a:extLst>
              <a:ext uri="{FF2B5EF4-FFF2-40B4-BE49-F238E27FC236}">
                <a16:creationId xmlns:a16="http://schemas.microsoft.com/office/drawing/2014/main" id="{E2E38821-8DD8-E349-8FC0-937ADBB0B9DE}"/>
              </a:ext>
            </a:extLst>
          </p:cNvPr>
          <p:cNvSpPr/>
          <p:nvPr/>
        </p:nvSpPr>
        <p:spPr>
          <a:xfrm>
            <a:off x="838200" y="6145903"/>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2018</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3610702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52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2" name="Google Shape;282;p25"/>
          <p:cNvSpPr txBox="1">
            <a:spLocks noGrp="1"/>
          </p:cNvSpPr>
          <p:nvPr>
            <p:ph idx="1"/>
          </p:nvPr>
        </p:nvSpPr>
        <p:spPr>
          <a:xfrm>
            <a:off x="838200" y="2229044"/>
            <a:ext cx="6071818" cy="2614420"/>
          </a:xfrm>
          <a:prstGeom prst="rect">
            <a:avLst/>
          </a:prstGeom>
          <a:noFill/>
          <a:ln>
            <a:noFill/>
          </a:ln>
        </p:spPr>
        <p:txBody>
          <a:bodyPr spcFirstLastPara="1" vert="horz" wrap="square" lIns="91425" tIns="45700" rIns="91425" bIns="45700" rtlCol="0" anchor="t" anchorCtr="0">
            <a:normAutofit/>
          </a:bodyPr>
          <a:lstStyle/>
          <a:p>
            <a:pPr marL="0" indent="0">
              <a:spcBef>
                <a:spcPts val="640"/>
              </a:spcBef>
              <a:buClr>
                <a:schemeClr val="dk1"/>
              </a:buClr>
              <a:buSzPts val="3200"/>
              <a:buNone/>
            </a:pPr>
            <a:r>
              <a:rPr lang="en-US" sz="2000" dirty="0">
                <a:latin typeface="Open Sans" panose="020B0606030504020204"/>
              </a:rPr>
              <a:t>The future is uncertain</a:t>
            </a:r>
            <a:endParaRPr sz="2000" dirty="0">
              <a:latin typeface="Open Sans" panose="020B0606030504020204"/>
            </a:endParaRPr>
          </a:p>
          <a:p>
            <a:pPr marL="203200" indent="0">
              <a:spcBef>
                <a:spcPts val="640"/>
              </a:spcBef>
              <a:buClr>
                <a:schemeClr val="dk1"/>
              </a:buClr>
              <a:buSzPts val="3200"/>
              <a:buNone/>
            </a:pPr>
            <a:endParaRPr sz="2000" dirty="0">
              <a:latin typeface="Open Sans" panose="020B0606030504020204"/>
            </a:endParaRPr>
          </a:p>
          <a:p>
            <a:pPr marL="0" indent="0">
              <a:spcBef>
                <a:spcPts val="640"/>
              </a:spcBef>
              <a:buClr>
                <a:schemeClr val="dk1"/>
              </a:buClr>
              <a:buSzPts val="3200"/>
              <a:buNone/>
            </a:pPr>
            <a:r>
              <a:rPr lang="en-US" sz="2000" dirty="0">
                <a:latin typeface="Open Sans" panose="020B0606030504020204"/>
              </a:rPr>
              <a:t>Multiple scenarios may be needed to provide robust answers from energy models</a:t>
            </a:r>
            <a:br>
              <a:rPr lang="en-US" sz="2000" dirty="0">
                <a:latin typeface="Open Sans" panose="020B0606030504020204"/>
              </a:rPr>
            </a:br>
            <a:endParaRPr lang="en-US" sz="2000" dirty="0">
              <a:latin typeface="Open Sans" panose="020B0606030504020204"/>
            </a:endParaRPr>
          </a:p>
          <a:p>
            <a:pPr marL="0" indent="0">
              <a:spcBef>
                <a:spcPts val="640"/>
              </a:spcBef>
              <a:buClr>
                <a:schemeClr val="dk1"/>
              </a:buClr>
              <a:buSzPts val="3200"/>
              <a:buNone/>
            </a:pPr>
            <a:r>
              <a:rPr lang="en-US" sz="2000" dirty="0">
                <a:latin typeface="Open Sans" panose="020B0606030504020204"/>
              </a:rPr>
              <a:t>Scenarios should be carefully developed depending on the questions they aim to answer</a:t>
            </a:r>
            <a:endParaRPr sz="2000" dirty="0">
              <a:latin typeface="Open Sans" panose="020B0606030504020204"/>
            </a:endParaRPr>
          </a:p>
          <a:p>
            <a:pPr marL="0" indent="0">
              <a:spcBef>
                <a:spcPts val="640"/>
              </a:spcBef>
              <a:buClr>
                <a:schemeClr val="dk1"/>
              </a:buClr>
              <a:buSzPts val="3200"/>
              <a:buNone/>
            </a:pPr>
            <a:endParaRPr dirty="0"/>
          </a:p>
        </p:txBody>
      </p:sp>
      <p:sp>
        <p:nvSpPr>
          <p:cNvPr id="4" name="Title 3"/>
          <p:cNvSpPr txBox="1">
            <a:spLocks/>
          </p:cNvSpPr>
          <p:nvPr/>
        </p:nvSpPr>
        <p:spPr>
          <a:xfrm>
            <a:off x="838200" y="365125"/>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7.3 Scenario analysis</a:t>
            </a:r>
            <a:endParaRPr lang="en-GB" dirty="0"/>
          </a:p>
        </p:txBody>
      </p:sp>
      <p:sp>
        <p:nvSpPr>
          <p:cNvPr id="5" name="Google Shape;387;p22"/>
          <p:cNvSpPr txBox="1"/>
          <p:nvPr/>
        </p:nvSpPr>
        <p:spPr>
          <a:xfrm>
            <a:off x="838200" y="1735931"/>
            <a:ext cx="6736793" cy="447870"/>
          </a:xfrm>
          <a:prstGeom prst="rect">
            <a:avLst/>
          </a:prstGeom>
          <a:noFill/>
          <a:ln>
            <a:noFill/>
          </a:ln>
        </p:spPr>
        <p:txBody>
          <a:bodyPr spcFirstLastPara="1" wrap="square" lIns="91425" tIns="45700" rIns="91425" bIns="45700" anchor="t" anchorCtr="0">
            <a:noAutofit/>
          </a:bodyPr>
          <a:lstStyle/>
          <a:p>
            <a:pPr lvl="0">
              <a:lnSpc>
                <a:spcPct val="90000"/>
              </a:lnSpc>
              <a:buClr>
                <a:schemeClr val="dk1"/>
              </a:buClr>
              <a:buSzPts val="2700"/>
            </a:pPr>
            <a:r>
              <a:rPr lang="en-US" sz="2000" b="1" dirty="0">
                <a:solidFill>
                  <a:schemeClr val="accent5">
                    <a:lumMod val="60000"/>
                    <a:lumOff val="40000"/>
                  </a:schemeClr>
                </a:solidFill>
                <a:latin typeface="Open Sans"/>
                <a:ea typeface="+mn-lt"/>
                <a:cs typeface="+mn-lt"/>
                <a:sym typeface="Calibri"/>
              </a:rPr>
              <a:t>Key take-away message</a:t>
            </a:r>
          </a:p>
        </p:txBody>
      </p:sp>
      <p:sp>
        <p:nvSpPr>
          <p:cNvPr id="7" name="Oval 6">
            <a:extLst>
              <a:ext uri="{FF2B5EF4-FFF2-40B4-BE49-F238E27FC236}">
                <a16:creationId xmlns:a16="http://schemas.microsoft.com/office/drawing/2014/main" id="{84393E2B-E181-6441-9F93-4F6D0BF5496F}"/>
              </a:ext>
            </a:extLst>
          </p:cNvPr>
          <p:cNvSpPr/>
          <p:nvPr/>
        </p:nvSpPr>
        <p:spPr>
          <a:xfrm>
            <a:off x="6838653" y="102790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7_Slide18.mp3" descr="Track1_Lecture7_Slide18.mp3">
            <a:hlinkClick r:id="" action="ppaction://media"/>
            <a:extLst>
              <a:ext uri="{FF2B5EF4-FFF2-40B4-BE49-F238E27FC236}">
                <a16:creationId xmlns:a16="http://schemas.microsoft.com/office/drawing/2014/main" id="{0C8D1623-9C9B-7C46-A2AE-D35A8095A4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10018" y="1099271"/>
            <a:ext cx="812800" cy="812800"/>
          </a:xfrm>
          <a:prstGeom prst="rect">
            <a:avLst/>
          </a:prstGeom>
        </p:spPr>
      </p:pic>
      <p:sp>
        <p:nvSpPr>
          <p:cNvPr id="8" name="Rectangle 7">
            <a:extLst>
              <a:ext uri="{FF2B5EF4-FFF2-40B4-BE49-F238E27FC236}">
                <a16:creationId xmlns:a16="http://schemas.microsoft.com/office/drawing/2014/main" id="{3C575942-B9DC-214F-BDE4-746A95564420}"/>
              </a:ext>
            </a:extLst>
          </p:cNvPr>
          <p:cNvSpPr/>
          <p:nvPr/>
        </p:nvSpPr>
        <p:spPr>
          <a:xfrm>
            <a:off x="838200" y="6145903"/>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2018</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3099872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16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Lecture 7.3 References</a:t>
            </a:r>
          </a:p>
        </p:txBody>
      </p:sp>
      <p:sp>
        <p:nvSpPr>
          <p:cNvPr id="4" name="Rectangle 3"/>
          <p:cNvSpPr/>
          <p:nvPr/>
        </p:nvSpPr>
        <p:spPr>
          <a:xfrm>
            <a:off x="838200" y="1871470"/>
            <a:ext cx="4445000" cy="2308324"/>
          </a:xfrm>
          <a:prstGeom prst="rect">
            <a:avLst/>
          </a:prstGeom>
        </p:spPr>
        <p:txBody>
          <a:bodyPr wrap="square">
            <a:spAutoFit/>
          </a:bodyPr>
          <a:lstStyle/>
          <a:p>
            <a:r>
              <a:rPr lang="sv-SE" dirty="0">
                <a:latin typeface="Open Sans" panose="020B0606030504020204" pitchFamily="34" charset="0"/>
                <a:ea typeface="Open Sans" panose="020B0606030504020204" pitchFamily="34" charset="0"/>
                <a:cs typeface="Open Sans" panose="020B0606030504020204" pitchFamily="34" charset="0"/>
              </a:rPr>
              <a:t>Sahlberg, A., Khavari, B., Korkovelos, A., Mentis, D., n.d. Lecture 5: Energy modelling, scenario development and sensitivity analysis [WWW Document]. OnSSET Teaching Kit. URL </a:t>
            </a:r>
            <a:r>
              <a:rPr lang="sv-SE" dirty="0">
                <a:latin typeface="Open Sans" panose="020B0606030504020204" pitchFamily="34" charset="0"/>
                <a:ea typeface="Open Sans" panose="020B0606030504020204" pitchFamily="34" charset="0"/>
                <a:cs typeface="Open Sans" panose="020B0606030504020204" pitchFamily="34" charset="0"/>
                <a:hlinkClick r:id="rId2"/>
              </a:rPr>
              <a:t>https://onsset.github.io/teaching_kit/courses/module_3/Lecture%205/</a:t>
            </a:r>
            <a:r>
              <a:rPr lang="sv-SE" dirty="0">
                <a:latin typeface="Open Sans" panose="020B0606030504020204" pitchFamily="34" charset="0"/>
                <a:ea typeface="Open Sans" panose="020B0606030504020204" pitchFamily="34" charset="0"/>
                <a:cs typeface="Open Sans" panose="020B0606030504020204" pitchFamily="34" charset="0"/>
              </a:rPr>
              <a:t>    (accessed 2.18.21).</a:t>
            </a:r>
            <a:endParaRPr lang="sv-SE"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263263897"/>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1044005" y="1818917"/>
            <a:ext cx="6217920" cy="1077218"/>
          </a:xfrm>
          <a:prstGeom prst="rect">
            <a:avLst/>
          </a:prstGeom>
        </p:spPr>
        <p:txBody>
          <a:bodyPr wrap="square" lIns="91440" tIns="45720" rIns="91440" bIns="45720" anchor="t">
            <a:spAutoFit/>
          </a:bodyPr>
          <a:lstStyle/>
          <a:p>
            <a:pPr>
              <a:spcAft>
                <a:spcPts val="1200"/>
              </a:spcAft>
            </a:pPr>
            <a:endParaRPr lang="en-ZA" b="1" dirty="0">
              <a:latin typeface="Open Sans" panose="020B0606030504020204" pitchFamily="34" charset="0"/>
              <a:ea typeface="Open Sans" panose="020B0606030504020204" pitchFamily="34" charset="0"/>
              <a:cs typeface="Open Sans" panose="020B0606030504020204" pitchFamily="34" charset="0"/>
            </a:endParaRPr>
          </a:p>
          <a:p>
            <a:br>
              <a:rPr lang="en-ZA" dirty="0"/>
            </a:br>
            <a:endParaRPr lang="en-US" dirty="0"/>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335319"/>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Learning Outcomes</a:t>
            </a:r>
          </a:p>
        </p:txBody>
      </p:sp>
      <p:sp>
        <p:nvSpPr>
          <p:cNvPr id="14" name="Content Placeholder 13">
            <a:extLst>
              <a:ext uri="{FF2B5EF4-FFF2-40B4-BE49-F238E27FC236}">
                <a16:creationId xmlns:a16="http://schemas.microsoft.com/office/drawing/2014/main" id="{D2B48615-9B59-FC42-8A1C-39AC6AD2B38A}"/>
              </a:ext>
            </a:extLst>
          </p:cNvPr>
          <p:cNvSpPr txBox="1">
            <a:spLocks/>
          </p:cNvSpPr>
          <p:nvPr/>
        </p:nvSpPr>
        <p:spPr>
          <a:xfrm>
            <a:off x="887215" y="1818917"/>
            <a:ext cx="6531501" cy="421374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000" b="1" dirty="0">
                <a:solidFill>
                  <a:schemeClr val="accent5">
                    <a:lumMod val="60000"/>
                    <a:lumOff val="40000"/>
                  </a:schemeClr>
                </a:solidFill>
                <a:latin typeface="Open Sans" panose="020B0606030504020204"/>
                <a:ea typeface="+mn-lt"/>
                <a:cs typeface="+mn-lt"/>
              </a:rPr>
              <a:t>By the end of this lecture, you will be able to</a:t>
            </a:r>
          </a:p>
          <a:p>
            <a:pPr algn="l"/>
            <a:endParaRPr lang="en-US" sz="1600" dirty="0">
              <a:latin typeface="Open Sans" panose="020B0606030504020204"/>
              <a:ea typeface="+mn-lt"/>
              <a:cs typeface="+mn-lt"/>
            </a:endParaRPr>
          </a:p>
          <a:p>
            <a:pPr marL="342900" indent="-342900" algn="l">
              <a:buFont typeface="Arial" panose="020B0604020202020204" pitchFamily="34" charset="0"/>
              <a:buAutoNum type="arabicPeriod"/>
            </a:pPr>
            <a:r>
              <a:rPr lang="en-US" sz="2000" dirty="0">
                <a:latin typeface="Open Sans" panose="020B0606030504020204"/>
                <a:ea typeface="+mn-lt"/>
                <a:cs typeface="+mn-lt"/>
              </a:rPr>
              <a:t>ILO1: Describe what questions energy modelling can answer.</a:t>
            </a:r>
          </a:p>
          <a:p>
            <a:pPr marL="342900" indent="-342900" algn="l">
              <a:buFont typeface="Arial" panose="020B0604020202020204" pitchFamily="34" charset="0"/>
              <a:buAutoNum type="arabicPeriod"/>
            </a:pPr>
            <a:r>
              <a:rPr lang="en-US" sz="2000" dirty="0">
                <a:latin typeface="Open Sans" panose="020B0606030504020204"/>
                <a:ea typeface="+mn-lt"/>
                <a:cs typeface="+mn-lt"/>
              </a:rPr>
              <a:t>ILO2: Explain different methods of building scenarios.</a:t>
            </a:r>
          </a:p>
          <a:p>
            <a:pPr marL="342900" indent="-342900" algn="l">
              <a:buFont typeface="Arial" panose="020B0604020202020204" pitchFamily="34" charset="0"/>
              <a:buAutoNum type="arabicPeriod"/>
            </a:pPr>
            <a:r>
              <a:rPr lang="en-US" sz="2000" dirty="0">
                <a:latin typeface="Open Sans" panose="020B0606030504020204"/>
                <a:ea typeface="+mn-lt"/>
                <a:cs typeface="+mn-lt"/>
              </a:rPr>
              <a:t>ILO3: List areas where scenario analysis is important.</a:t>
            </a:r>
          </a:p>
          <a:p>
            <a:pPr marL="342900" indent="-342900" algn="l">
              <a:buFont typeface="Arial" panose="020B0604020202020204" pitchFamily="34" charset="0"/>
              <a:buAutoNum type="arabicPeriod"/>
            </a:pPr>
            <a:r>
              <a:rPr lang="en-US" sz="2000" dirty="0">
                <a:latin typeface="Open Sans" panose="020B0606030504020204"/>
                <a:ea typeface="+mn-lt"/>
                <a:cs typeface="+mn-lt"/>
              </a:rPr>
              <a:t>ILO4: Describe the time-value of money.</a:t>
            </a:r>
          </a:p>
        </p:txBody>
      </p:sp>
      <p:sp>
        <p:nvSpPr>
          <p:cNvPr id="6" name="Oval 5">
            <a:extLst>
              <a:ext uri="{FF2B5EF4-FFF2-40B4-BE49-F238E27FC236}">
                <a16:creationId xmlns:a16="http://schemas.microsoft.com/office/drawing/2014/main" id="{6277D259-F356-9A40-8564-26CE2A170B36}"/>
              </a:ext>
            </a:extLst>
          </p:cNvPr>
          <p:cNvSpPr/>
          <p:nvPr/>
        </p:nvSpPr>
        <p:spPr>
          <a:xfrm>
            <a:off x="6940950" y="101985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7_Slide2.mp3" descr="Track1_Lecture7_Slide2.mp3">
            <a:hlinkClick r:id="" action="ppaction://media"/>
            <a:extLst>
              <a:ext uri="{FF2B5EF4-FFF2-40B4-BE49-F238E27FC236}">
                <a16:creationId xmlns:a16="http://schemas.microsoft.com/office/drawing/2014/main" id="{804A43BB-F831-2147-AFB2-67911CAEB6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98300" y="1091221"/>
            <a:ext cx="812800" cy="812800"/>
          </a:xfrm>
          <a:prstGeom prst="rect">
            <a:avLst/>
          </a:prstGeom>
        </p:spPr>
      </p:pic>
    </p:spTree>
    <p:extLst>
      <p:ext uri="{BB962C8B-B14F-4D97-AF65-F5344CB8AC3E}">
        <p14:creationId xmlns:p14="http://schemas.microsoft.com/office/powerpoint/2010/main" val="423301814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63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12"/>
          <p:cNvSpPr/>
          <p:nvPr/>
        </p:nvSpPr>
        <p:spPr>
          <a:xfrm>
            <a:off x="0" y="2736881"/>
            <a:ext cx="12188700" cy="1076700"/>
          </a:xfrm>
          <a:prstGeom prst="rect">
            <a:avLst/>
          </a:prstGeom>
          <a:solidFill>
            <a:srgbClr val="8EB4E3"/>
          </a:solidFill>
          <a:ln w="9525" cap="flat" cmpd="sng">
            <a:solidFill>
              <a:srgbClr val="558ED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263" name="Google Shape;263;p12"/>
          <p:cNvSpPr txBox="1"/>
          <p:nvPr/>
        </p:nvSpPr>
        <p:spPr>
          <a:xfrm>
            <a:off x="664515" y="2963168"/>
            <a:ext cx="10647004" cy="624127"/>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rgbClr val="17375E"/>
              </a:buClr>
              <a:buSzPts val="3600"/>
              <a:buFont typeface="Calibri"/>
              <a:buNone/>
            </a:pPr>
            <a:r>
              <a:rPr lang="en-GB" sz="3600" b="0" i="0" u="none" strike="noStrike" cap="none" dirty="0">
                <a:solidFill>
                  <a:srgbClr val="17375E"/>
                </a:solidFill>
                <a:latin typeface="Calibri"/>
                <a:ea typeface="Calibri"/>
                <a:cs typeface="Calibri"/>
                <a:sym typeface="Calibri"/>
              </a:rPr>
              <a:t>Understanding Levelized Cost of Electricity (LCOE)</a:t>
            </a:r>
            <a:endParaRPr sz="1400" b="0" i="0" u="none" strike="noStrike" cap="none" dirty="0">
              <a:solidFill>
                <a:srgbClr val="000000"/>
              </a:solidFill>
              <a:latin typeface="Arial"/>
              <a:ea typeface="Arial"/>
              <a:cs typeface="Arial"/>
              <a:sym typeface="Arial"/>
            </a:endParaRPr>
          </a:p>
        </p:txBody>
      </p:sp>
      <p:sp>
        <p:nvSpPr>
          <p:cNvPr id="2" name="Title 1"/>
          <p:cNvSpPr>
            <a:spLocks noGrp="1"/>
          </p:cNvSpPr>
          <p:nvPr>
            <p:ph type="title"/>
          </p:nvPr>
        </p:nvSpPr>
        <p:spPr/>
        <p:txBody>
          <a:bodyPr/>
          <a:lstStyle/>
          <a:p>
            <a:r>
              <a:rPr lang="en-GB" dirty="0"/>
              <a:t>7.4 Advanced theory I </a:t>
            </a:r>
          </a:p>
        </p:txBody>
      </p:sp>
      <p:sp>
        <p:nvSpPr>
          <p:cNvPr id="3" name="Rectangle 2"/>
          <p:cNvSpPr/>
          <p:nvPr/>
        </p:nvSpPr>
        <p:spPr>
          <a:xfrm>
            <a:off x="838200" y="1697006"/>
            <a:ext cx="4540025" cy="400110"/>
          </a:xfrm>
          <a:prstGeom prst="rect">
            <a:avLst/>
          </a:prstGeom>
        </p:spPr>
        <p:txBody>
          <a:bodyPr wrap="none">
            <a:spAutoFit/>
          </a:bodyPr>
          <a:lstStyle/>
          <a:p>
            <a:r>
              <a:rPr lang="en-US" sz="2000" b="1" dirty="0">
                <a:solidFill>
                  <a:schemeClr val="accent5">
                    <a:lumMod val="60000"/>
                    <a:lumOff val="40000"/>
                  </a:schemeClr>
                </a:solidFill>
                <a:latin typeface="Open Sans" panose="020B0606030504020204"/>
              </a:rPr>
              <a:t>Levelized Cost of Electricity (LCOE)</a:t>
            </a:r>
            <a:endParaRPr lang="en-GB" sz="2000" b="1" dirty="0">
              <a:solidFill>
                <a:schemeClr val="accent5">
                  <a:lumMod val="60000"/>
                  <a:lumOff val="40000"/>
                </a:schemeClr>
              </a:solidFill>
              <a:latin typeface="Open Sans" panose="020B0606030504020204"/>
            </a:endParaRPr>
          </a:p>
        </p:txBody>
      </p:sp>
      <p:sp>
        <p:nvSpPr>
          <p:cNvPr id="6" name="Oval 5">
            <a:extLst>
              <a:ext uri="{FF2B5EF4-FFF2-40B4-BE49-F238E27FC236}">
                <a16:creationId xmlns:a16="http://schemas.microsoft.com/office/drawing/2014/main" id="{0D9CFA0E-CB71-464E-8D67-E3C042204764}"/>
              </a:ext>
            </a:extLst>
          </p:cNvPr>
          <p:cNvSpPr/>
          <p:nvPr/>
        </p:nvSpPr>
        <p:spPr>
          <a:xfrm>
            <a:off x="6838653" y="102790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rack1_Lecture7_Slide20.mp3" descr="Track1_Lecture7_Slide20.mp3">
            <a:hlinkClick r:id="" action="ppaction://media"/>
            <a:extLst>
              <a:ext uri="{FF2B5EF4-FFF2-40B4-BE49-F238E27FC236}">
                <a16:creationId xmlns:a16="http://schemas.microsoft.com/office/drawing/2014/main" id="{FDED1188-A278-0C42-BFC1-ADF0D4652BB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10018" y="1099271"/>
            <a:ext cx="812800" cy="812800"/>
          </a:xfrm>
          <a:prstGeom prst="rect">
            <a:avLst/>
          </a:prstGeom>
        </p:spPr>
      </p:pic>
    </p:spTree>
    <p:extLst>
      <p:ext uri="{BB962C8B-B14F-4D97-AF65-F5344CB8AC3E}">
        <p14:creationId xmlns:p14="http://schemas.microsoft.com/office/powerpoint/2010/main" val="19258871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88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5156202" y="3997624"/>
            <a:ext cx="2665009" cy="2358797"/>
          </a:xfrm>
        </p:spPr>
      </p:pic>
      <p:sp>
        <p:nvSpPr>
          <p:cNvPr id="270" name="Google Shape;270;p13"/>
          <p:cNvSpPr/>
          <p:nvPr/>
        </p:nvSpPr>
        <p:spPr>
          <a:xfrm>
            <a:off x="8251669" y="1342658"/>
            <a:ext cx="550620" cy="2547425"/>
          </a:xfrm>
          <a:prstGeom prst="leftBrace">
            <a:avLst>
              <a:gd name="adj1" fmla="val 40545"/>
              <a:gd name="adj2" fmla="val 50000"/>
            </a:avLst>
          </a:prstGeom>
          <a:no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271" name="Google Shape;271;p13"/>
          <p:cNvSpPr txBox="1"/>
          <p:nvPr/>
        </p:nvSpPr>
        <p:spPr>
          <a:xfrm>
            <a:off x="8713997" y="1478719"/>
            <a:ext cx="1832058" cy="2308324"/>
          </a:xfrm>
          <a:prstGeom prst="rect">
            <a:avLst/>
          </a:prstGeom>
          <a:noFill/>
          <a:ln>
            <a:noFill/>
          </a:ln>
        </p:spPr>
        <p:txBody>
          <a:bodyPr spcFirstLastPara="1" wrap="square" lIns="91425" tIns="45700" rIns="91425" bIns="45700" anchor="t" anchorCtr="0">
            <a:spAutoFit/>
          </a:bodyPr>
          <a:lstStyle/>
          <a:p>
            <a:pPr marL="171450" marR="0" lvl="0" indent="-171450" algn="l" rtl="0">
              <a:lnSpc>
                <a:spcPct val="100000"/>
              </a:lnSpc>
              <a:spcBef>
                <a:spcPts val="0"/>
              </a:spcBef>
              <a:spcAft>
                <a:spcPts val="0"/>
              </a:spcAft>
              <a:buClr>
                <a:schemeClr val="dk1"/>
              </a:buClr>
              <a:buSzPts val="1800"/>
              <a:buFont typeface="Arial"/>
              <a:buChar char="•"/>
            </a:pPr>
            <a:r>
              <a:rPr lang="en-GB" sz="1800" b="0" i="0" u="none" strike="noStrike" cap="none" dirty="0">
                <a:solidFill>
                  <a:schemeClr val="dk1"/>
                </a:solidFill>
                <a:latin typeface="Calibri"/>
                <a:ea typeface="Calibri"/>
                <a:cs typeface="Calibri"/>
                <a:sym typeface="Calibri"/>
              </a:rPr>
              <a:t>Solar PV</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ts val="1800"/>
              <a:buFont typeface="Arial"/>
              <a:buChar char="•"/>
            </a:pPr>
            <a:r>
              <a:rPr lang="en-GB" sz="1800" b="0" i="0" u="none" strike="noStrike" cap="none" dirty="0">
                <a:solidFill>
                  <a:schemeClr val="dk1"/>
                </a:solidFill>
                <a:latin typeface="Calibri"/>
                <a:ea typeface="Calibri"/>
                <a:cs typeface="Calibri"/>
                <a:sym typeface="Calibri"/>
              </a:rPr>
              <a:t>Wind turbines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ts val="1800"/>
              <a:buFont typeface="Arial"/>
              <a:buChar char="•"/>
            </a:pPr>
            <a:r>
              <a:rPr lang="en-GB" sz="1800" b="0" i="0" u="none" strike="noStrike" cap="none" dirty="0">
                <a:solidFill>
                  <a:schemeClr val="dk1"/>
                </a:solidFill>
                <a:latin typeface="Calibri"/>
                <a:ea typeface="Calibri"/>
                <a:cs typeface="Calibri"/>
                <a:sym typeface="Calibri"/>
              </a:rPr>
              <a:t>Mini and small hydropower</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ts val="1800"/>
              <a:buFont typeface="Arial"/>
              <a:buChar char="•"/>
            </a:pPr>
            <a:r>
              <a:rPr lang="en-GB" sz="1800" b="0" i="0" u="none" strike="noStrike" cap="none" dirty="0">
                <a:solidFill>
                  <a:schemeClr val="dk1"/>
                </a:solidFill>
                <a:latin typeface="Calibri"/>
                <a:ea typeface="Calibri"/>
                <a:cs typeface="Calibri"/>
                <a:sym typeface="Calibri"/>
              </a:rPr>
              <a:t>Diesel gensets</a:t>
            </a:r>
            <a:endParaRPr sz="1800" b="0" i="0" u="none" strike="noStrike" cap="none" dirty="0">
              <a:solidFill>
                <a:schemeClr val="dk1"/>
              </a:solidFill>
              <a:latin typeface="Calibri"/>
              <a:ea typeface="Calibri"/>
              <a:cs typeface="Calibri"/>
              <a:sym typeface="Calibri"/>
            </a:endParaRPr>
          </a:p>
        </p:txBody>
      </p:sp>
      <p:sp>
        <p:nvSpPr>
          <p:cNvPr id="272" name="Google Shape;272;p13"/>
          <p:cNvSpPr/>
          <p:nvPr/>
        </p:nvSpPr>
        <p:spPr>
          <a:xfrm>
            <a:off x="8237123" y="4278490"/>
            <a:ext cx="565167" cy="1253067"/>
          </a:xfrm>
          <a:prstGeom prst="leftBrace">
            <a:avLst>
              <a:gd name="adj1" fmla="val 29808"/>
              <a:gd name="adj2" fmla="val 50000"/>
            </a:avLst>
          </a:prstGeom>
          <a:no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273" name="Google Shape;273;p13"/>
          <p:cNvSpPr txBox="1"/>
          <p:nvPr/>
        </p:nvSpPr>
        <p:spPr>
          <a:xfrm>
            <a:off x="8802289" y="4331228"/>
            <a:ext cx="1455726" cy="1200329"/>
          </a:xfrm>
          <a:prstGeom prst="rect">
            <a:avLst/>
          </a:prstGeom>
          <a:noFill/>
          <a:ln>
            <a:noFill/>
          </a:ln>
        </p:spPr>
        <p:txBody>
          <a:bodyPr spcFirstLastPara="1" wrap="square" lIns="91425" tIns="45700" rIns="91425" bIns="45700" anchor="t" anchorCtr="0">
            <a:spAutoFit/>
          </a:bodyPr>
          <a:lstStyle/>
          <a:p>
            <a:pPr marL="171450" marR="0" lvl="0" indent="-171450" algn="l" rtl="0">
              <a:lnSpc>
                <a:spcPct val="100000"/>
              </a:lnSpc>
              <a:spcBef>
                <a:spcPts val="0"/>
              </a:spcBef>
              <a:spcAft>
                <a:spcPts val="0"/>
              </a:spcAft>
              <a:buClr>
                <a:schemeClr val="dk1"/>
              </a:buClr>
              <a:buSzPts val="1800"/>
              <a:buFont typeface="Arial"/>
              <a:buChar char="•"/>
            </a:pPr>
            <a:r>
              <a:rPr lang="en-GB" sz="1800" b="0" i="0" u="none" strike="noStrike" cap="none" dirty="0">
                <a:solidFill>
                  <a:schemeClr val="dk1"/>
                </a:solidFill>
                <a:latin typeface="Calibri"/>
                <a:ea typeface="Calibri"/>
                <a:cs typeface="Calibri"/>
                <a:sym typeface="Calibri"/>
              </a:rPr>
              <a:t>Solar PV</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ts val="1800"/>
              <a:buFont typeface="Arial"/>
              <a:buChar char="•"/>
            </a:pPr>
            <a:r>
              <a:rPr lang="en-GB" sz="1800" b="0" i="0" u="none" strike="noStrike" cap="none" dirty="0">
                <a:solidFill>
                  <a:schemeClr val="dk1"/>
                </a:solidFill>
                <a:latin typeface="Calibri"/>
                <a:ea typeface="Calibri"/>
                <a:cs typeface="Calibri"/>
                <a:sym typeface="Calibri"/>
              </a:rPr>
              <a:t>Diesel gensets</a:t>
            </a:r>
            <a:endParaRPr sz="1800" b="0" i="0" u="none" strike="noStrike" cap="none" dirty="0">
              <a:solidFill>
                <a:schemeClr val="dk1"/>
              </a:solidFill>
              <a:latin typeface="Calibri"/>
              <a:ea typeface="Calibri"/>
              <a:cs typeface="Calibri"/>
              <a:sym typeface="Calibri"/>
            </a:endParaRPr>
          </a:p>
        </p:txBody>
      </p:sp>
      <p:sp>
        <p:nvSpPr>
          <p:cNvPr id="274" name="Google Shape;274;p13"/>
          <p:cNvSpPr txBox="1"/>
          <p:nvPr/>
        </p:nvSpPr>
        <p:spPr>
          <a:xfrm>
            <a:off x="8614056" y="1064148"/>
            <a:ext cx="2090562"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dirty="0">
                <a:solidFill>
                  <a:schemeClr val="dk1"/>
                </a:solidFill>
                <a:latin typeface="Calibri"/>
                <a:ea typeface="Calibri"/>
                <a:cs typeface="Calibri"/>
                <a:sym typeface="Calibri"/>
              </a:rPr>
              <a:t>Supply technologies</a:t>
            </a:r>
            <a:endParaRPr sz="1600" b="1" i="0" u="none" strike="noStrike" cap="none" dirty="0">
              <a:solidFill>
                <a:schemeClr val="dk1"/>
              </a:solidFill>
              <a:latin typeface="Calibri"/>
              <a:ea typeface="Calibri"/>
              <a:cs typeface="Calibri"/>
              <a:sym typeface="Calibri"/>
            </a:endParaRPr>
          </a:p>
        </p:txBody>
      </p:sp>
      <p:sp>
        <p:nvSpPr>
          <p:cNvPr id="275" name="Google Shape;275;p13"/>
          <p:cNvSpPr txBox="1"/>
          <p:nvPr/>
        </p:nvSpPr>
        <p:spPr>
          <a:xfrm>
            <a:off x="1940488" y="2121195"/>
            <a:ext cx="1472568"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dirty="0">
                <a:solidFill>
                  <a:schemeClr val="dk1"/>
                </a:solidFill>
                <a:latin typeface="Calibri"/>
                <a:ea typeface="Calibri"/>
                <a:cs typeface="Calibri"/>
                <a:sym typeface="Calibri"/>
              </a:rPr>
              <a:t>On Grid</a:t>
            </a:r>
            <a:endParaRPr sz="1800" b="0" i="0" u="none" strike="noStrike" cap="none" dirty="0">
              <a:solidFill>
                <a:schemeClr val="dk1"/>
              </a:solidFill>
              <a:latin typeface="Calibri"/>
              <a:ea typeface="Calibri"/>
              <a:cs typeface="Calibri"/>
              <a:sym typeface="Calibri"/>
            </a:endParaRPr>
          </a:p>
        </p:txBody>
      </p:sp>
      <p:pic>
        <p:nvPicPr>
          <p:cNvPr id="276" name="Google Shape;276;p13"/>
          <p:cNvPicPr preferRelativeResize="0"/>
          <p:nvPr/>
        </p:nvPicPr>
        <p:blipFill rotWithShape="1">
          <a:blip r:embed="rId6">
            <a:alphaModFix/>
          </a:blip>
          <a:srcRect/>
          <a:stretch/>
        </p:blipFill>
        <p:spPr>
          <a:xfrm>
            <a:off x="602081" y="2528888"/>
            <a:ext cx="3729556" cy="3626368"/>
          </a:xfrm>
          <a:prstGeom prst="rect">
            <a:avLst/>
          </a:prstGeom>
          <a:noFill/>
          <a:ln>
            <a:noFill/>
          </a:ln>
        </p:spPr>
      </p:pic>
      <p:sp>
        <p:nvSpPr>
          <p:cNvPr id="279" name="Google Shape;279;p13"/>
          <p:cNvSpPr txBox="1"/>
          <p:nvPr/>
        </p:nvSpPr>
        <p:spPr>
          <a:xfrm>
            <a:off x="5241930" y="4093844"/>
            <a:ext cx="2446285" cy="369291"/>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dirty="0">
                <a:solidFill>
                  <a:schemeClr val="dk1"/>
                </a:solidFill>
                <a:latin typeface="Calibri"/>
                <a:ea typeface="Calibri"/>
                <a:cs typeface="Calibri"/>
                <a:sym typeface="Calibri"/>
              </a:rPr>
              <a:t>Stand-alone</a:t>
            </a:r>
            <a:endParaRPr sz="1800" b="0" i="0" u="none" strike="noStrike" cap="none" dirty="0">
              <a:solidFill>
                <a:schemeClr val="dk1"/>
              </a:solidFill>
              <a:latin typeface="Calibri"/>
              <a:ea typeface="Calibri"/>
              <a:cs typeface="Calibri"/>
              <a:sym typeface="Calibri"/>
            </a:endParaRPr>
          </a:p>
        </p:txBody>
      </p:sp>
      <p:sp>
        <p:nvSpPr>
          <p:cNvPr id="281" name="Google Shape;281;p13"/>
          <p:cNvSpPr txBox="1"/>
          <p:nvPr/>
        </p:nvSpPr>
        <p:spPr>
          <a:xfrm>
            <a:off x="838200" y="1682747"/>
            <a:ext cx="7361700" cy="368848"/>
          </a:xfrm>
          <a:prstGeom prst="rect">
            <a:avLst/>
          </a:prstGeom>
          <a:noFill/>
          <a:ln>
            <a:noFill/>
          </a:ln>
        </p:spPr>
        <p:txBody>
          <a:bodyPr spcFirstLastPara="1" wrap="square" lIns="91425" tIns="45700" rIns="91425" bIns="45700" anchor="b" anchorCtr="0">
            <a:noAutofit/>
          </a:bodyPr>
          <a:lstStyle/>
          <a:p>
            <a:pPr marL="0" marR="0" lvl="0" indent="0" rtl="0">
              <a:lnSpc>
                <a:spcPct val="90000"/>
              </a:lnSpc>
              <a:spcBef>
                <a:spcPts val="0"/>
              </a:spcBef>
              <a:spcAft>
                <a:spcPts val="0"/>
              </a:spcAft>
              <a:buClr>
                <a:srgbClr val="17375E"/>
              </a:buClr>
              <a:buSzPts val="3600"/>
              <a:buFont typeface="Calibri"/>
              <a:buNone/>
            </a:pPr>
            <a:r>
              <a:rPr lang="en-GB" sz="2000" b="1" i="0" u="none" strike="noStrike" cap="none" dirty="0">
                <a:solidFill>
                  <a:schemeClr val="accent5">
                    <a:lumMod val="60000"/>
                    <a:lumOff val="40000"/>
                  </a:schemeClr>
                </a:solidFill>
                <a:latin typeface="Open Sans" panose="020B0606030504020204"/>
                <a:ea typeface="Calibri"/>
                <a:cs typeface="Calibri"/>
                <a:sym typeface="Calibri"/>
              </a:rPr>
              <a:t>Electrification options</a:t>
            </a:r>
            <a:endParaRPr sz="2000" b="1" i="0" u="none" strike="noStrike" cap="none" dirty="0">
              <a:solidFill>
                <a:schemeClr val="accent5">
                  <a:lumMod val="60000"/>
                  <a:lumOff val="40000"/>
                </a:schemeClr>
              </a:solidFill>
              <a:latin typeface="Open Sans" panose="020B0606030504020204"/>
              <a:ea typeface="Arial"/>
              <a:cs typeface="Arial"/>
              <a:sym typeface="Arial"/>
            </a:endParaRPr>
          </a:p>
        </p:txBody>
      </p:sp>
      <p:sp>
        <p:nvSpPr>
          <p:cNvPr id="5" name="Rectangle 4"/>
          <p:cNvSpPr/>
          <p:nvPr/>
        </p:nvSpPr>
        <p:spPr>
          <a:xfrm>
            <a:off x="4942152" y="6401477"/>
            <a:ext cx="2863284" cy="246221"/>
          </a:xfrm>
          <a:prstGeom prst="rect">
            <a:avLst/>
          </a:prstGeom>
        </p:spPr>
        <p:txBody>
          <a:bodyPr wrap="none">
            <a:spAutoFit/>
          </a:bodyPr>
          <a:lstStyle/>
          <a:p>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U.S. Department of Energy,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I</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Rectangle 19"/>
          <p:cNvSpPr/>
          <p:nvPr/>
        </p:nvSpPr>
        <p:spPr>
          <a:xfrm>
            <a:off x="481839" y="6155256"/>
            <a:ext cx="4121641" cy="246221"/>
          </a:xfrm>
          <a:prstGeom prst="rect">
            <a:avLst/>
          </a:prstGeom>
        </p:spPr>
        <p:txBody>
          <a:bodyPr wrap="none">
            <a:spAutoFit/>
          </a:bodyPr>
          <a:lstStyle/>
          <a:p>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Huang et al. 2020, </a:t>
            </a:r>
            <a:r>
              <a:rPr lang="en-GB" sz="1000" dirty="0">
                <a:latin typeface="Open Sans" panose="020B0606030504020204" pitchFamily="34" charset="0"/>
                <a:ea typeface="Open Sans" panose="020B0606030504020204" pitchFamily="34" charset="0"/>
                <a:cs typeface="Open Sans" panose="020B0606030504020204" pitchFamily="34" charset="0"/>
                <a:hlinkClick r:id="rId8"/>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 under CC-BY 3.0</a:t>
            </a:r>
          </a:p>
        </p:txBody>
      </p:sp>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56822" y="1760566"/>
            <a:ext cx="2459592" cy="1844694"/>
          </a:xfrm>
          <a:prstGeom prst="rect">
            <a:avLst/>
          </a:prstGeom>
        </p:spPr>
      </p:pic>
      <p:sp>
        <p:nvSpPr>
          <p:cNvPr id="280" name="Google Shape;280;p13"/>
          <p:cNvSpPr txBox="1"/>
          <p:nvPr/>
        </p:nvSpPr>
        <p:spPr>
          <a:xfrm>
            <a:off x="5156203" y="1613147"/>
            <a:ext cx="1470508" cy="373071"/>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dirty="0">
                <a:solidFill>
                  <a:schemeClr val="dk1"/>
                </a:solidFill>
                <a:latin typeface="Calibri"/>
                <a:ea typeface="Calibri"/>
                <a:cs typeface="Calibri"/>
                <a:sym typeface="Calibri"/>
              </a:rPr>
              <a:t>Mini-grid</a:t>
            </a:r>
            <a:endParaRPr sz="1800" b="0" i="0" u="none" strike="noStrike" cap="none" dirty="0">
              <a:solidFill>
                <a:schemeClr val="dk1"/>
              </a:solidFill>
              <a:latin typeface="Calibri"/>
              <a:ea typeface="Calibri"/>
              <a:cs typeface="Calibri"/>
              <a:sym typeface="Calibri"/>
            </a:endParaRPr>
          </a:p>
        </p:txBody>
      </p:sp>
      <p:sp>
        <p:nvSpPr>
          <p:cNvPr id="22" name="Rectangle 21"/>
          <p:cNvSpPr/>
          <p:nvPr/>
        </p:nvSpPr>
        <p:spPr>
          <a:xfrm>
            <a:off x="5048046" y="3560882"/>
            <a:ext cx="3061859" cy="400110"/>
          </a:xfrm>
          <a:prstGeom prst="rect">
            <a:avLst/>
          </a:prstGeom>
        </p:spPr>
        <p:txBody>
          <a:bodyPr wrap="square">
            <a:spAutoFit/>
          </a:bodyPr>
          <a:lstStyle/>
          <a:p>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Energising Development (EnDev) Indonesia, </a:t>
            </a:r>
            <a:r>
              <a:rPr lang="en-GB" sz="1000" dirty="0">
                <a:latin typeface="Open Sans" panose="020B0606030504020204" pitchFamily="34" charset="0"/>
                <a:ea typeface="Open Sans" panose="020B0606030504020204" pitchFamily="34" charset="0"/>
                <a:cs typeface="Open Sans" panose="020B0606030504020204" pitchFamily="34" charset="0"/>
                <a:hlinkClick r:id="rId10"/>
              </a:rPr>
              <a:t>I</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US" sz="1000" dirty="0">
                <a:latin typeface="Open Sans" panose="020B0606030504020204" pitchFamily="34" charset="0"/>
                <a:ea typeface="Open Sans" panose="020B0606030504020204" pitchFamily="34" charset="0"/>
                <a:cs typeface="Open Sans" panose="020B0606030504020204" pitchFamily="34" charset="0"/>
                <a:hlinkClick r:id="rId11"/>
              </a:rPr>
              <a:t>CC-3.0 Unported</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Rectangle 7"/>
          <p:cNvSpPr/>
          <p:nvPr/>
        </p:nvSpPr>
        <p:spPr>
          <a:xfrm>
            <a:off x="8981529" y="6139452"/>
            <a:ext cx="2728632"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Adapted from Sahlberg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Oval 18">
            <a:extLst>
              <a:ext uri="{FF2B5EF4-FFF2-40B4-BE49-F238E27FC236}">
                <a16:creationId xmlns:a16="http://schemas.microsoft.com/office/drawing/2014/main" id="{16AE5A6D-1E48-8C4B-8F76-68AD7E93D14A}"/>
              </a:ext>
            </a:extLst>
          </p:cNvPr>
          <p:cNvSpPr/>
          <p:nvPr/>
        </p:nvSpPr>
        <p:spPr>
          <a:xfrm>
            <a:off x="6720555" y="50157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7_Slide21.mp3" descr="Track1_Lecture7_Slide21.mp3">
            <a:hlinkClick r:id="" action="ppaction://media"/>
            <a:extLst>
              <a:ext uri="{FF2B5EF4-FFF2-40B4-BE49-F238E27FC236}">
                <a16:creationId xmlns:a16="http://schemas.microsoft.com/office/drawing/2014/main" id="{6E2DD3C8-5A3B-B248-BF37-F77B5EAD7858}"/>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789687" y="580936"/>
            <a:ext cx="812800" cy="812800"/>
          </a:xfrm>
          <a:prstGeom prst="rect">
            <a:avLst/>
          </a:prstGeom>
        </p:spPr>
      </p:pic>
      <p:sp>
        <p:nvSpPr>
          <p:cNvPr id="25" name="Title 1">
            <a:extLst>
              <a:ext uri="{FF2B5EF4-FFF2-40B4-BE49-F238E27FC236}">
                <a16:creationId xmlns:a16="http://schemas.microsoft.com/office/drawing/2014/main" id="{13FD4EB6-A9E3-6E44-BCD4-4407C852E842}"/>
              </a:ext>
            </a:extLst>
          </p:cNvPr>
          <p:cNvSpPr>
            <a:spLocks noGrp="1"/>
          </p:cNvSpPr>
          <p:nvPr>
            <p:ph type="title"/>
          </p:nvPr>
        </p:nvSpPr>
        <p:spPr>
          <a:xfrm>
            <a:off x="838200" y="365125"/>
            <a:ext cx="10515600" cy="1325563"/>
          </a:xfrm>
        </p:spPr>
        <p:txBody>
          <a:bodyPr/>
          <a:lstStyle/>
          <a:p>
            <a:r>
              <a:rPr lang="en-GB" dirty="0"/>
              <a:t>7.4 Advanced theory I</a:t>
            </a:r>
          </a:p>
        </p:txBody>
      </p:sp>
    </p:spTree>
    <p:extLst>
      <p:ext uri="{BB962C8B-B14F-4D97-AF65-F5344CB8AC3E}">
        <p14:creationId xmlns:p14="http://schemas.microsoft.com/office/powerpoint/2010/main" val="161645731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91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 name="Title 1"/>
          <p:cNvSpPr>
            <a:spLocks noGrp="1"/>
          </p:cNvSpPr>
          <p:nvPr>
            <p:ph type="title"/>
          </p:nvPr>
        </p:nvSpPr>
        <p:spPr/>
        <p:txBody>
          <a:bodyPr/>
          <a:lstStyle/>
          <a:p>
            <a:r>
              <a:rPr lang="en-GB" dirty="0"/>
              <a:t>7.4 Advanced theory I</a:t>
            </a:r>
          </a:p>
        </p:txBody>
      </p:sp>
      <p:sp>
        <p:nvSpPr>
          <p:cNvPr id="288" name="Google Shape;288;p14"/>
          <p:cNvSpPr/>
          <p:nvPr/>
        </p:nvSpPr>
        <p:spPr>
          <a:xfrm>
            <a:off x="1538383" y="3794787"/>
            <a:ext cx="4464198" cy="1721938"/>
          </a:xfrm>
          <a:prstGeom prst="rect">
            <a:avLst/>
          </a:prstGeom>
          <a:noFill/>
          <a:ln w="12700" cap="flat" cmpd="sng">
            <a:solidFill>
              <a:srgbClr val="938953"/>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289" name="Google Shape;289;p14"/>
          <p:cNvSpPr txBox="1"/>
          <p:nvPr/>
        </p:nvSpPr>
        <p:spPr>
          <a:xfrm>
            <a:off x="838200" y="1620650"/>
            <a:ext cx="9060873" cy="423311"/>
          </a:xfrm>
          <a:prstGeom prst="rect">
            <a:avLst/>
          </a:prstGeom>
          <a:noFill/>
          <a:ln>
            <a:noFill/>
          </a:ln>
        </p:spPr>
        <p:txBody>
          <a:bodyPr spcFirstLastPara="1" wrap="square" lIns="91425" tIns="45700" rIns="91425" bIns="45700" anchor="b" anchorCtr="0">
            <a:noAutofit/>
          </a:bodyPr>
          <a:lstStyle/>
          <a:p>
            <a:pPr marL="0" marR="0" lvl="0" indent="0" rtl="0">
              <a:lnSpc>
                <a:spcPct val="90000"/>
              </a:lnSpc>
              <a:spcBef>
                <a:spcPts val="0"/>
              </a:spcBef>
              <a:spcAft>
                <a:spcPts val="0"/>
              </a:spcAft>
              <a:buClr>
                <a:srgbClr val="17375E"/>
              </a:buClr>
              <a:buSzPts val="3600"/>
              <a:buFont typeface="Calibri"/>
              <a:buNone/>
            </a:pPr>
            <a:r>
              <a:rPr lang="en-GB" sz="2000" b="1" i="0" u="none" strike="noStrike" cap="none" dirty="0">
                <a:solidFill>
                  <a:schemeClr val="accent5">
                    <a:lumMod val="60000"/>
                    <a:lumOff val="40000"/>
                  </a:schemeClr>
                </a:solidFill>
                <a:latin typeface="Open Sans" panose="020B0606030504020204"/>
                <a:ea typeface="Calibri"/>
                <a:cs typeface="Calibri"/>
                <a:sym typeface="Calibri"/>
              </a:rPr>
              <a:t>Levelized Cost of Electricity (LCOE)</a:t>
            </a:r>
            <a:endParaRPr sz="2000" b="1" i="0" u="none" strike="noStrike" cap="none" dirty="0">
              <a:solidFill>
                <a:schemeClr val="accent5">
                  <a:lumMod val="60000"/>
                  <a:lumOff val="40000"/>
                </a:schemeClr>
              </a:solidFill>
              <a:latin typeface="Open Sans" panose="020B0606030504020204"/>
              <a:ea typeface="Arial"/>
              <a:cs typeface="Arial"/>
              <a:sym typeface="Arial"/>
            </a:endParaRPr>
          </a:p>
        </p:txBody>
      </p:sp>
      <p:sp>
        <p:nvSpPr>
          <p:cNvPr id="290" name="Google Shape;290;p14"/>
          <p:cNvSpPr/>
          <p:nvPr/>
        </p:nvSpPr>
        <p:spPr>
          <a:xfrm>
            <a:off x="838200" y="2068160"/>
            <a:ext cx="5980282" cy="1585009"/>
          </a:xfrm>
          <a:prstGeom prst="rect">
            <a:avLst/>
          </a:prstGeom>
          <a:noFill/>
          <a:ln>
            <a:noFill/>
          </a:ln>
        </p:spPr>
        <p:txBody>
          <a:bodyPr spcFirstLastPara="1" wrap="square" lIns="91425" tIns="45700" rIns="91425" bIns="45700" anchor="t" anchorCtr="0">
            <a:spAutoFit/>
          </a:bodyPr>
          <a:lstStyle/>
          <a:p>
            <a:pPr algn="just">
              <a:lnSpc>
                <a:spcPct val="115000"/>
              </a:lnSpc>
              <a:buClr>
                <a:srgbClr val="000000"/>
              </a:buClr>
              <a:buSzPts val="2200"/>
            </a:pPr>
            <a:r>
              <a:rPr lang="en-GB" sz="2000" b="0" i="0" u="none" strike="noStrike" cap="none" dirty="0">
                <a:solidFill>
                  <a:schemeClr val="dk1"/>
                </a:solidFill>
                <a:latin typeface="Open Sans" panose="020B0606030504020204"/>
                <a:ea typeface="Calibri"/>
                <a:cs typeface="Calibri"/>
                <a:sym typeface="Calibri"/>
              </a:rPr>
              <a:t>The LCOE from a specific source represents the final cost of electricity required for the overall system to </a:t>
            </a:r>
            <a:r>
              <a:rPr lang="en-GB" sz="2000" dirty="0">
                <a:solidFill>
                  <a:schemeClr val="dk1"/>
                </a:solidFill>
                <a:latin typeface="Open Sans" panose="020B0606030504020204"/>
                <a:ea typeface="Calibri"/>
                <a:cs typeface="Calibri"/>
                <a:sym typeface="Calibri"/>
              </a:rPr>
              <a:t>break even</a:t>
            </a:r>
            <a:r>
              <a:rPr lang="en-GB" sz="2000" b="0" i="0" u="none" strike="noStrike" cap="none" dirty="0">
                <a:solidFill>
                  <a:schemeClr val="dk1"/>
                </a:solidFill>
                <a:latin typeface="Open Sans" panose="020B0606030504020204"/>
                <a:ea typeface="Calibri"/>
                <a:cs typeface="Calibri"/>
                <a:sym typeface="Calibri"/>
              </a:rPr>
              <a:t> over the project lifetime.</a:t>
            </a:r>
            <a:endParaRPr sz="2000" b="0" i="0" u="none" strike="noStrike" cap="none" dirty="0">
              <a:solidFill>
                <a:schemeClr val="dk1"/>
              </a:solidFill>
              <a:latin typeface="Open Sans" panose="020B0606030504020204"/>
              <a:ea typeface="Arial"/>
              <a:cs typeface="Arial"/>
              <a:sym typeface="Arial"/>
            </a:endParaRPr>
          </a:p>
          <a:p>
            <a:pPr marL="0" marR="0" lvl="0" indent="0" algn="just" rtl="0">
              <a:lnSpc>
                <a:spcPct val="115000"/>
              </a:lnSpc>
              <a:spcBef>
                <a:spcPts val="600"/>
              </a:spcBef>
              <a:spcAft>
                <a:spcPts val="0"/>
              </a:spcAft>
              <a:buClr>
                <a:srgbClr val="000000"/>
              </a:buClr>
              <a:buSzPts val="2200"/>
              <a:buFont typeface="Arial"/>
              <a:buNone/>
            </a:pPr>
            <a:r>
              <a:rPr lang="en-GB" sz="2000" b="0" i="0" u="none" strike="noStrike" cap="none" dirty="0">
                <a:solidFill>
                  <a:schemeClr val="dk1"/>
                </a:solidFill>
                <a:latin typeface="Open Sans" panose="020B0606030504020204"/>
                <a:ea typeface="Calibri"/>
                <a:cs typeface="Calibri"/>
                <a:sym typeface="Calibri"/>
              </a:rPr>
              <a:t> </a:t>
            </a:r>
            <a:endParaRPr sz="2000" b="0" i="0" u="none" strike="noStrike" cap="none" dirty="0">
              <a:solidFill>
                <a:schemeClr val="dk1"/>
              </a:solidFill>
              <a:latin typeface="Open Sans" panose="020B0606030504020204"/>
              <a:ea typeface="Calibri"/>
              <a:cs typeface="Calibri"/>
              <a:sym typeface="Calibri"/>
            </a:endParaRPr>
          </a:p>
        </p:txBody>
      </p:sp>
      <p:sp>
        <p:nvSpPr>
          <p:cNvPr id="292" name="Google Shape;292;p14"/>
          <p:cNvSpPr txBox="1"/>
          <p:nvPr/>
        </p:nvSpPr>
        <p:spPr>
          <a:xfrm>
            <a:off x="6818482" y="3125337"/>
            <a:ext cx="4862079" cy="3060838"/>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1800"/>
              <a:buFont typeface="Arial"/>
              <a:buNone/>
            </a:pPr>
            <a:r>
              <a:rPr lang="en-GB" sz="1800" b="0" i="1" u="none" strike="noStrike" cap="none" dirty="0">
                <a:solidFill>
                  <a:schemeClr val="dk1"/>
                </a:solidFill>
                <a:latin typeface="Open Sans" panose="020B0606030504020204"/>
                <a:ea typeface="Calibri"/>
                <a:cs typeface="Calibri"/>
                <a:sym typeface="Calibri"/>
              </a:rPr>
              <a:t>I</a:t>
            </a:r>
            <a:r>
              <a:rPr lang="en-GB" sz="1800" b="0" i="1" u="none" strike="noStrike" cap="none" baseline="-25000" dirty="0">
                <a:solidFill>
                  <a:schemeClr val="dk1"/>
                </a:solidFill>
                <a:latin typeface="Open Sans" panose="020B0606030504020204"/>
                <a:ea typeface="Calibri"/>
                <a:cs typeface="Calibri"/>
                <a:sym typeface="Calibri"/>
              </a:rPr>
              <a:t>t</a:t>
            </a:r>
            <a:r>
              <a:rPr lang="en-GB" sz="1800" b="0" i="0" u="none" strike="noStrike" cap="none" dirty="0">
                <a:solidFill>
                  <a:schemeClr val="dk1"/>
                </a:solidFill>
                <a:latin typeface="Open Sans" panose="020B0606030504020204"/>
                <a:ea typeface="Calibri"/>
                <a:cs typeface="Calibri"/>
                <a:sym typeface="Calibri"/>
              </a:rPr>
              <a:t>: Investment expenditure for a specific system in year </a:t>
            </a:r>
            <a:r>
              <a:rPr lang="en-GB" sz="1800" b="0" i="1" u="none" strike="noStrike" cap="none" dirty="0">
                <a:solidFill>
                  <a:schemeClr val="dk1"/>
                </a:solidFill>
                <a:latin typeface="Open Sans" panose="020B0606030504020204"/>
                <a:ea typeface="Calibri"/>
                <a:cs typeface="Calibri"/>
                <a:sym typeface="Calibri"/>
              </a:rPr>
              <a:t>t</a:t>
            </a:r>
            <a:r>
              <a:rPr lang="en-GB" sz="1800" b="0" i="0" u="none" strike="noStrike" cap="none" dirty="0">
                <a:solidFill>
                  <a:schemeClr val="dk1"/>
                </a:solidFill>
                <a:latin typeface="Open Sans" panose="020B0606030504020204"/>
                <a:ea typeface="Calibri"/>
                <a:cs typeface="Calibri"/>
                <a:sym typeface="Calibri"/>
              </a:rPr>
              <a:t>, </a:t>
            </a:r>
            <a:endParaRPr sz="1400" b="0" i="0" u="none" strike="noStrike" cap="none" dirty="0">
              <a:solidFill>
                <a:srgbClr val="000000"/>
              </a:solidFill>
              <a:latin typeface="Open Sans" panose="020B0606030504020204"/>
              <a:ea typeface="Arial"/>
              <a:cs typeface="Arial"/>
              <a:sym typeface="Arial"/>
            </a:endParaRPr>
          </a:p>
          <a:p>
            <a:pPr marL="0" marR="0" lvl="0" indent="0" algn="just" rtl="0">
              <a:lnSpc>
                <a:spcPct val="115000"/>
              </a:lnSpc>
              <a:spcBef>
                <a:spcPts val="600"/>
              </a:spcBef>
              <a:spcAft>
                <a:spcPts val="0"/>
              </a:spcAft>
              <a:buClr>
                <a:srgbClr val="000000"/>
              </a:buClr>
              <a:buSzPts val="1800"/>
              <a:buFont typeface="Arial"/>
              <a:buNone/>
            </a:pPr>
            <a:r>
              <a:rPr lang="en-GB" sz="1800" b="0" i="1" u="none" strike="noStrike" cap="none" dirty="0">
                <a:solidFill>
                  <a:schemeClr val="dk1"/>
                </a:solidFill>
                <a:latin typeface="Open Sans" panose="020B0606030504020204"/>
                <a:ea typeface="Calibri"/>
                <a:cs typeface="Calibri"/>
                <a:sym typeface="Calibri"/>
              </a:rPr>
              <a:t>O&amp;M</a:t>
            </a:r>
            <a:r>
              <a:rPr lang="en-GB" sz="1800" b="0" i="1" u="none" strike="noStrike" cap="none" baseline="-25000" dirty="0">
                <a:solidFill>
                  <a:schemeClr val="dk1"/>
                </a:solidFill>
                <a:latin typeface="Open Sans" panose="020B0606030504020204"/>
                <a:ea typeface="Calibri"/>
                <a:cs typeface="Calibri"/>
                <a:sym typeface="Calibri"/>
              </a:rPr>
              <a:t>t</a:t>
            </a:r>
            <a:r>
              <a:rPr lang="en-GB" sz="1800" b="0" i="1" u="none" strike="noStrike" cap="none" dirty="0">
                <a:solidFill>
                  <a:schemeClr val="dk1"/>
                </a:solidFill>
                <a:latin typeface="Open Sans" panose="020B0606030504020204"/>
                <a:ea typeface="Calibri"/>
                <a:cs typeface="Calibri"/>
                <a:sym typeface="Calibri"/>
              </a:rPr>
              <a:t>: </a:t>
            </a:r>
            <a:r>
              <a:rPr lang="en-GB" sz="1800" b="0" i="0" u="none" strike="noStrike" cap="none" dirty="0">
                <a:solidFill>
                  <a:schemeClr val="dk1"/>
                </a:solidFill>
                <a:latin typeface="Open Sans" panose="020B0606030504020204"/>
                <a:ea typeface="Calibri"/>
                <a:cs typeface="Calibri"/>
                <a:sym typeface="Calibri"/>
              </a:rPr>
              <a:t>the</a:t>
            </a:r>
            <a:r>
              <a:rPr lang="en-GB" sz="1800" b="0" i="1" u="none" strike="noStrike" cap="none" dirty="0">
                <a:solidFill>
                  <a:schemeClr val="dk1"/>
                </a:solidFill>
                <a:latin typeface="Open Sans" panose="020B0606030504020204"/>
                <a:ea typeface="Calibri"/>
                <a:cs typeface="Calibri"/>
                <a:sym typeface="Calibri"/>
              </a:rPr>
              <a:t> </a:t>
            </a:r>
            <a:r>
              <a:rPr lang="en-GB" sz="1800" b="0" i="0" u="none" strike="noStrike" cap="none" dirty="0">
                <a:solidFill>
                  <a:schemeClr val="dk1"/>
                </a:solidFill>
                <a:latin typeface="Open Sans" panose="020B0606030504020204"/>
                <a:ea typeface="Calibri"/>
                <a:cs typeface="Calibri"/>
                <a:sym typeface="Calibri"/>
              </a:rPr>
              <a:t>operation and maintenance costs</a:t>
            </a:r>
            <a:endParaRPr sz="1400" b="0" i="0" u="none" strike="noStrike" cap="none" dirty="0">
              <a:solidFill>
                <a:srgbClr val="000000"/>
              </a:solidFill>
              <a:latin typeface="Open Sans" panose="020B0606030504020204"/>
              <a:ea typeface="Arial"/>
              <a:cs typeface="Arial"/>
              <a:sym typeface="Arial"/>
            </a:endParaRPr>
          </a:p>
          <a:p>
            <a:pPr marL="0" marR="0" lvl="0" indent="0" algn="just" rtl="0">
              <a:lnSpc>
                <a:spcPct val="115000"/>
              </a:lnSpc>
              <a:spcBef>
                <a:spcPts val="600"/>
              </a:spcBef>
              <a:spcAft>
                <a:spcPts val="0"/>
              </a:spcAft>
              <a:buClr>
                <a:srgbClr val="000000"/>
              </a:buClr>
              <a:buSzPts val="1800"/>
              <a:buFont typeface="Arial"/>
              <a:buNone/>
            </a:pPr>
            <a:r>
              <a:rPr lang="en-GB" sz="1800" b="0" i="1" u="none" strike="noStrike" cap="none" dirty="0">
                <a:solidFill>
                  <a:schemeClr val="dk1"/>
                </a:solidFill>
                <a:latin typeface="Open Sans" panose="020B0606030504020204"/>
                <a:ea typeface="Calibri"/>
                <a:cs typeface="Calibri"/>
                <a:sym typeface="Calibri"/>
              </a:rPr>
              <a:t>F</a:t>
            </a:r>
            <a:r>
              <a:rPr lang="en-GB" sz="1800" b="0" i="1" u="none" strike="noStrike" cap="none" baseline="-25000" dirty="0">
                <a:solidFill>
                  <a:schemeClr val="dk1"/>
                </a:solidFill>
                <a:latin typeface="Open Sans" panose="020B0606030504020204"/>
                <a:ea typeface="Calibri"/>
                <a:cs typeface="Calibri"/>
                <a:sym typeface="Calibri"/>
              </a:rPr>
              <a:t>t</a:t>
            </a:r>
            <a:r>
              <a:rPr lang="en-GB" sz="1800" b="0" i="0" u="none" strike="noStrike" cap="none" dirty="0">
                <a:solidFill>
                  <a:schemeClr val="dk1"/>
                </a:solidFill>
                <a:latin typeface="Open Sans" panose="020B0606030504020204"/>
                <a:ea typeface="Calibri"/>
                <a:cs typeface="Calibri"/>
                <a:sym typeface="Calibri"/>
              </a:rPr>
              <a:t>: the fuel expenditures, </a:t>
            </a:r>
            <a:endParaRPr sz="1400" b="0" i="0" u="none" strike="noStrike" cap="none" dirty="0">
              <a:solidFill>
                <a:srgbClr val="000000"/>
              </a:solidFill>
              <a:latin typeface="Open Sans" panose="020B0606030504020204"/>
              <a:ea typeface="Arial"/>
              <a:cs typeface="Arial"/>
              <a:sym typeface="Arial"/>
            </a:endParaRPr>
          </a:p>
          <a:p>
            <a:pPr marL="0" marR="0" lvl="0" indent="0" algn="just" rtl="0">
              <a:lnSpc>
                <a:spcPct val="115000"/>
              </a:lnSpc>
              <a:spcBef>
                <a:spcPts val="600"/>
              </a:spcBef>
              <a:spcAft>
                <a:spcPts val="0"/>
              </a:spcAft>
              <a:buClr>
                <a:srgbClr val="000000"/>
              </a:buClr>
              <a:buSzPts val="1800"/>
              <a:buFont typeface="Arial"/>
              <a:buNone/>
            </a:pPr>
            <a:r>
              <a:rPr lang="en-GB" sz="1800" b="0" i="1" u="none" strike="noStrike" cap="none" dirty="0">
                <a:solidFill>
                  <a:schemeClr val="dk1"/>
                </a:solidFill>
                <a:latin typeface="Open Sans" panose="020B0606030504020204"/>
                <a:ea typeface="Calibri"/>
                <a:cs typeface="Calibri"/>
                <a:sym typeface="Calibri"/>
              </a:rPr>
              <a:t>E</a:t>
            </a:r>
            <a:r>
              <a:rPr lang="en-GB" sz="1800" b="0" i="1" u="none" strike="noStrike" cap="none" baseline="-25000" dirty="0">
                <a:solidFill>
                  <a:schemeClr val="dk1"/>
                </a:solidFill>
                <a:latin typeface="Open Sans" panose="020B0606030504020204"/>
                <a:ea typeface="Calibri"/>
                <a:cs typeface="Calibri"/>
                <a:sym typeface="Calibri"/>
              </a:rPr>
              <a:t>t</a:t>
            </a:r>
            <a:r>
              <a:rPr lang="en-GB" sz="1800" b="0" i="0" u="none" strike="noStrike" cap="none" dirty="0">
                <a:solidFill>
                  <a:schemeClr val="dk1"/>
                </a:solidFill>
                <a:latin typeface="Open Sans" panose="020B0606030504020204"/>
                <a:ea typeface="Calibri"/>
                <a:cs typeface="Calibri"/>
                <a:sym typeface="Calibri"/>
              </a:rPr>
              <a:t>: the generated electricity, </a:t>
            </a:r>
            <a:endParaRPr sz="1400" b="0" i="0" u="none" strike="noStrike" cap="none" dirty="0">
              <a:solidFill>
                <a:srgbClr val="000000"/>
              </a:solidFill>
              <a:latin typeface="Open Sans" panose="020B0606030504020204"/>
              <a:ea typeface="Arial"/>
              <a:cs typeface="Arial"/>
              <a:sym typeface="Arial"/>
            </a:endParaRPr>
          </a:p>
          <a:p>
            <a:pPr marL="0" marR="0" lvl="0" indent="0" algn="just" rtl="0">
              <a:lnSpc>
                <a:spcPct val="115000"/>
              </a:lnSpc>
              <a:spcBef>
                <a:spcPts val="600"/>
              </a:spcBef>
              <a:spcAft>
                <a:spcPts val="0"/>
              </a:spcAft>
              <a:buClr>
                <a:srgbClr val="000000"/>
              </a:buClr>
              <a:buSzPts val="1800"/>
              <a:buFont typeface="Arial"/>
              <a:buNone/>
            </a:pPr>
            <a:r>
              <a:rPr lang="en-GB" sz="1800" b="0" i="1" u="none" strike="noStrike" cap="none" dirty="0">
                <a:solidFill>
                  <a:schemeClr val="dk1"/>
                </a:solidFill>
                <a:latin typeface="Open Sans" panose="020B0606030504020204"/>
                <a:ea typeface="Calibri"/>
                <a:cs typeface="Calibri"/>
                <a:sym typeface="Calibri"/>
              </a:rPr>
              <a:t>r: </a:t>
            </a:r>
            <a:r>
              <a:rPr lang="en-GB" sz="1800" b="0" i="0" u="none" strike="noStrike" cap="none" dirty="0">
                <a:solidFill>
                  <a:schemeClr val="dk1"/>
                </a:solidFill>
                <a:latin typeface="Open Sans" panose="020B0606030504020204"/>
                <a:ea typeface="Calibri"/>
                <a:cs typeface="Calibri"/>
                <a:sym typeface="Calibri"/>
              </a:rPr>
              <a:t>the</a:t>
            </a:r>
            <a:r>
              <a:rPr lang="en-GB" sz="1800" b="0" i="1" u="none" strike="noStrike" cap="none" dirty="0">
                <a:solidFill>
                  <a:schemeClr val="dk1"/>
                </a:solidFill>
                <a:latin typeface="Open Sans" panose="020B0606030504020204"/>
                <a:ea typeface="Calibri"/>
                <a:cs typeface="Calibri"/>
                <a:sym typeface="Calibri"/>
              </a:rPr>
              <a:t> </a:t>
            </a:r>
            <a:r>
              <a:rPr lang="en-GB" sz="1800" b="0" i="0" u="none" strike="noStrike" cap="none" dirty="0">
                <a:solidFill>
                  <a:schemeClr val="dk1"/>
                </a:solidFill>
                <a:latin typeface="Open Sans" panose="020B0606030504020204"/>
                <a:ea typeface="Calibri"/>
                <a:cs typeface="Calibri"/>
                <a:sym typeface="Calibri"/>
              </a:rPr>
              <a:t>discount rate,</a:t>
            </a:r>
            <a:endParaRPr sz="1400" b="0" i="0" u="none" strike="noStrike" cap="none" dirty="0">
              <a:solidFill>
                <a:srgbClr val="000000"/>
              </a:solidFill>
              <a:latin typeface="Open Sans" panose="020B0606030504020204"/>
              <a:ea typeface="Arial"/>
              <a:cs typeface="Arial"/>
              <a:sym typeface="Arial"/>
            </a:endParaRPr>
          </a:p>
          <a:p>
            <a:pPr marL="0" marR="0" lvl="0" indent="0" algn="just" rtl="0">
              <a:lnSpc>
                <a:spcPct val="115000"/>
              </a:lnSpc>
              <a:spcBef>
                <a:spcPts val="600"/>
              </a:spcBef>
              <a:spcAft>
                <a:spcPts val="0"/>
              </a:spcAft>
              <a:buClr>
                <a:srgbClr val="000000"/>
              </a:buClr>
              <a:buSzPts val="1800"/>
              <a:buFont typeface="Arial"/>
              <a:buNone/>
            </a:pPr>
            <a:r>
              <a:rPr lang="en-GB" sz="1800" b="0" i="1" u="none" strike="noStrike" cap="none" dirty="0">
                <a:solidFill>
                  <a:schemeClr val="dk1"/>
                </a:solidFill>
                <a:latin typeface="Open Sans" panose="020B0606030504020204"/>
                <a:ea typeface="Calibri"/>
                <a:cs typeface="Calibri"/>
                <a:sym typeface="Calibri"/>
              </a:rPr>
              <a:t>n: </a:t>
            </a:r>
            <a:r>
              <a:rPr lang="en-GB" sz="1800" b="0" i="0" u="none" strike="noStrike" cap="none" dirty="0">
                <a:solidFill>
                  <a:schemeClr val="dk1"/>
                </a:solidFill>
                <a:latin typeface="Open Sans" panose="020B0606030504020204"/>
                <a:ea typeface="Calibri"/>
                <a:cs typeface="Calibri"/>
                <a:sym typeface="Calibri"/>
              </a:rPr>
              <a:t>the</a:t>
            </a:r>
            <a:r>
              <a:rPr lang="en-GB" sz="1800" b="0" i="1" u="none" strike="noStrike" cap="none" dirty="0">
                <a:solidFill>
                  <a:schemeClr val="dk1"/>
                </a:solidFill>
                <a:latin typeface="Open Sans" panose="020B0606030504020204"/>
                <a:ea typeface="Calibri"/>
                <a:cs typeface="Calibri"/>
                <a:sym typeface="Calibri"/>
              </a:rPr>
              <a:t> </a:t>
            </a:r>
            <a:r>
              <a:rPr lang="en-GB" sz="1800" b="0" i="0" u="none" strike="noStrike" cap="none" dirty="0">
                <a:solidFill>
                  <a:schemeClr val="dk1"/>
                </a:solidFill>
                <a:latin typeface="Open Sans" panose="020B0606030504020204"/>
                <a:ea typeface="Calibri"/>
                <a:cs typeface="Calibri"/>
                <a:sym typeface="Calibri"/>
              </a:rPr>
              <a:t>lifetime of the system. </a:t>
            </a:r>
            <a:endParaRPr sz="1400" b="0" i="0" u="none" strike="noStrike" cap="none" dirty="0">
              <a:solidFill>
                <a:srgbClr val="000000"/>
              </a:solidFill>
              <a:latin typeface="Open Sans" panose="020B0606030504020204"/>
              <a:ea typeface="Arial"/>
              <a:cs typeface="Arial"/>
              <a:sym typeface="Arial"/>
            </a:endParaRPr>
          </a:p>
          <a:p>
            <a:pPr marL="0" marR="0" lvl="0" indent="0" algn="l" rtl="0">
              <a:lnSpc>
                <a:spcPct val="100000"/>
              </a:lnSpc>
              <a:spcBef>
                <a:spcPts val="600"/>
              </a:spcBef>
              <a:spcAft>
                <a:spcPts val="0"/>
              </a:spcAft>
              <a:buClr>
                <a:srgbClr val="000000"/>
              </a:buClr>
              <a:buSzPts val="1800"/>
              <a:buFont typeface="Arial"/>
              <a:buNone/>
            </a:pPr>
            <a:endParaRPr sz="1800" b="0" i="0" u="none" strike="noStrike" cap="none" dirty="0">
              <a:solidFill>
                <a:schemeClr val="dk1"/>
              </a:solidFill>
              <a:latin typeface="Open Sans" panose="020B0606030504020204"/>
              <a:ea typeface="Calibri"/>
              <a:cs typeface="Calibri"/>
              <a:sym typeface="Calibri"/>
            </a:endParaRPr>
          </a:p>
        </p:txBody>
      </p:sp>
      <p:pic>
        <p:nvPicPr>
          <p:cNvPr id="3" name="Picture 3">
            <a:extLst>
              <a:ext uri="{FF2B5EF4-FFF2-40B4-BE49-F238E27FC236}">
                <a16:creationId xmlns:a16="http://schemas.microsoft.com/office/drawing/2014/main" id="{5F26459B-8B3B-495F-B1F5-100D654650A9}"/>
              </a:ext>
            </a:extLst>
          </p:cNvPr>
          <p:cNvPicPr>
            <a:picLocks noChangeAspect="1"/>
          </p:cNvPicPr>
          <p:nvPr/>
        </p:nvPicPr>
        <p:blipFill>
          <a:blip r:embed="rId5"/>
          <a:stretch>
            <a:fillRect/>
          </a:stretch>
        </p:blipFill>
        <p:spPr>
          <a:xfrm>
            <a:off x="1456840" y="3882371"/>
            <a:ext cx="4628827" cy="1560072"/>
          </a:xfrm>
          <a:prstGeom prst="rect">
            <a:avLst/>
          </a:prstGeom>
        </p:spPr>
      </p:pic>
      <p:sp>
        <p:nvSpPr>
          <p:cNvPr id="9" name="Oval 8">
            <a:extLst>
              <a:ext uri="{FF2B5EF4-FFF2-40B4-BE49-F238E27FC236}">
                <a16:creationId xmlns:a16="http://schemas.microsoft.com/office/drawing/2014/main" id="{7228207E-5ED3-8D48-B43D-09910D52E97D}"/>
              </a:ext>
            </a:extLst>
          </p:cNvPr>
          <p:cNvSpPr/>
          <p:nvPr/>
        </p:nvSpPr>
        <p:spPr>
          <a:xfrm>
            <a:off x="6838653" y="102790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rack1_Lecture7_Slide22.mp3" descr="Track1_Lecture7_Slide22.mp3">
            <a:hlinkClick r:id="" action="ppaction://media"/>
            <a:extLst>
              <a:ext uri="{FF2B5EF4-FFF2-40B4-BE49-F238E27FC236}">
                <a16:creationId xmlns:a16="http://schemas.microsoft.com/office/drawing/2014/main" id="{426C11AD-B0D9-834B-BC6F-19FFBE49D0A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10018" y="1099271"/>
            <a:ext cx="812800" cy="812800"/>
          </a:xfrm>
          <a:prstGeom prst="rect">
            <a:avLst/>
          </a:prstGeom>
        </p:spPr>
      </p:pic>
      <p:sp>
        <p:nvSpPr>
          <p:cNvPr id="11" name="Rectangle 10">
            <a:extLst>
              <a:ext uri="{FF2B5EF4-FFF2-40B4-BE49-F238E27FC236}">
                <a16:creationId xmlns:a16="http://schemas.microsoft.com/office/drawing/2014/main" id="{ADE1EB08-E160-1D4B-B48A-CF5048B82C06}"/>
              </a:ext>
            </a:extLst>
          </p:cNvPr>
          <p:cNvSpPr/>
          <p:nvPr/>
        </p:nvSpPr>
        <p:spPr>
          <a:xfrm>
            <a:off x="838200" y="6145903"/>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2018</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0289613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35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15"/>
          <p:cNvSpPr txBox="1">
            <a:spLocks noGrp="1"/>
          </p:cNvSpPr>
          <p:nvPr>
            <p:ph type="title"/>
          </p:nvPr>
        </p:nvSpPr>
        <p:spPr>
          <a:prstGeom prst="rect">
            <a:avLst/>
          </a:prstGeom>
          <a:noFill/>
          <a:ln>
            <a:noFill/>
          </a:ln>
        </p:spPr>
        <p:txBody>
          <a:bodyPr spcFirstLastPara="1" wrap="square" lIns="91425" tIns="45700" rIns="91425" bIns="45700" anchor="b" anchorCtr="0">
            <a:noAutofit/>
          </a:bodyPr>
          <a:lstStyle/>
          <a:p>
            <a:pPr>
              <a:spcBef>
                <a:spcPts val="0"/>
              </a:spcBef>
              <a:buClr>
                <a:srgbClr val="17375E"/>
              </a:buClr>
              <a:buSzPts val="3600"/>
            </a:pPr>
            <a:r>
              <a:rPr lang="en-GB" dirty="0"/>
              <a:t>7.4 Advanced theory I </a:t>
            </a:r>
            <a:endParaRPr dirty="0">
              <a:solidFill>
                <a:srgbClr val="17375E"/>
              </a:solidFill>
            </a:endParaRPr>
          </a:p>
        </p:txBody>
      </p:sp>
      <p:sp>
        <p:nvSpPr>
          <p:cNvPr id="299" name="Google Shape;299;p15"/>
          <p:cNvSpPr txBox="1">
            <a:spLocks noGrp="1"/>
          </p:cNvSpPr>
          <p:nvPr>
            <p:ph idx="1"/>
          </p:nvPr>
        </p:nvSpPr>
        <p:spPr>
          <a:xfrm>
            <a:off x="838200" y="2224585"/>
            <a:ext cx="10515600" cy="395237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800"/>
              <a:buChar char="•"/>
            </a:pPr>
            <a:r>
              <a:rPr lang="en-GB" sz="2000" dirty="0">
                <a:latin typeface="Open Sans" panose="020B0606030504020204"/>
              </a:rPr>
              <a:t>100$ in the future is not worth the same as 100$ today</a:t>
            </a:r>
            <a:endParaRPr sz="2000" dirty="0">
              <a:latin typeface="Open Sans" panose="020B0606030504020204"/>
            </a:endParaRPr>
          </a:p>
          <a:p>
            <a:pPr marL="228600" lvl="0" indent="-228600" algn="l" rtl="0">
              <a:lnSpc>
                <a:spcPct val="90000"/>
              </a:lnSpc>
              <a:spcBef>
                <a:spcPts val="1000"/>
              </a:spcBef>
              <a:spcAft>
                <a:spcPts val="0"/>
              </a:spcAft>
              <a:buClr>
                <a:schemeClr val="dk1"/>
              </a:buClr>
              <a:buSzPts val="2800"/>
              <a:buChar char="•"/>
            </a:pPr>
            <a:r>
              <a:rPr lang="en-GB" sz="2000" dirty="0">
                <a:latin typeface="Open Sans" panose="020B0606030504020204"/>
              </a:rPr>
              <a:t>This is because money spent today may be used to collect revenue/interest</a:t>
            </a:r>
            <a:br>
              <a:rPr lang="en-GB" sz="2000" dirty="0">
                <a:latin typeface="Open Sans" panose="020B0606030504020204"/>
              </a:rPr>
            </a:br>
            <a:endParaRPr sz="2000" dirty="0">
              <a:latin typeface="Open Sans" panose="020B0606030504020204"/>
            </a:endParaRPr>
          </a:p>
          <a:p>
            <a:pPr marL="228600" lvl="0" indent="-228600" algn="l" rtl="0">
              <a:lnSpc>
                <a:spcPct val="90000"/>
              </a:lnSpc>
              <a:spcBef>
                <a:spcPts val="1000"/>
              </a:spcBef>
              <a:spcAft>
                <a:spcPts val="0"/>
              </a:spcAft>
              <a:buClr>
                <a:schemeClr val="dk1"/>
              </a:buClr>
              <a:buSzPts val="2800"/>
              <a:buChar char="•"/>
            </a:pPr>
            <a:r>
              <a:rPr lang="en-GB" sz="2000" u="sng" dirty="0">
                <a:latin typeface="Open Sans" panose="020B0606030504020204"/>
              </a:rPr>
              <a:t>Example:</a:t>
            </a:r>
            <a:r>
              <a:rPr lang="en-GB" sz="2000" dirty="0">
                <a:latin typeface="Open Sans" panose="020B0606030504020204"/>
              </a:rPr>
              <a:t> With an interest rate of 10%. Compute the future value of today’s $100 </a:t>
            </a:r>
            <a:endParaRPr sz="2000" dirty="0">
              <a:latin typeface="Open Sans" panose="020B0606030504020204"/>
            </a:endParaRPr>
          </a:p>
          <a:p>
            <a:pPr marL="0" indent="0">
              <a:buClr>
                <a:schemeClr val="dk1"/>
              </a:buClr>
              <a:buSzPts val="2800"/>
              <a:buNone/>
            </a:pPr>
            <a:r>
              <a:rPr lang="en-GB" sz="2000" dirty="0">
                <a:latin typeface="Open Sans" panose="020B0606030504020204"/>
              </a:rPr>
              <a:t>	After 1 year:  </a:t>
            </a:r>
            <a:r>
              <a:rPr lang="en-GB" sz="2000" b="1" dirty="0">
                <a:ea typeface="+mn-lt"/>
                <a:cs typeface="+mn-lt"/>
              </a:rPr>
              <a:t>               </a:t>
            </a:r>
            <a:r>
              <a:rPr lang="en-GB" sz="2000" dirty="0">
                <a:latin typeface="Open Sans" panose="020B0606030504020204"/>
              </a:rPr>
              <a:t>100*(1 + 0.1) = $110 </a:t>
            </a:r>
            <a:endParaRPr sz="2000" dirty="0">
              <a:latin typeface="Open Sans" panose="020B0606030504020204"/>
            </a:endParaRPr>
          </a:p>
          <a:p>
            <a:pPr marL="0" indent="0">
              <a:buClr>
                <a:schemeClr val="dk1"/>
              </a:buClr>
              <a:buSzPts val="2800"/>
              <a:buNone/>
            </a:pPr>
            <a:r>
              <a:rPr lang="en-GB" sz="2000" dirty="0">
                <a:latin typeface="Open Sans" panose="020B0606030504020204"/>
              </a:rPr>
              <a:t>	After 2 years:</a:t>
            </a:r>
            <a:r>
              <a:rPr lang="en-GB" sz="2000" b="1" dirty="0">
                <a:ea typeface="+mn-lt"/>
                <a:cs typeface="+mn-lt"/>
              </a:rPr>
              <a:t>               </a:t>
            </a:r>
            <a:r>
              <a:rPr lang="en-GB" sz="2000" dirty="0">
                <a:latin typeface="Open Sans" panose="020B0606030504020204"/>
              </a:rPr>
              <a:t>100*(1 + 0.1)</a:t>
            </a:r>
            <a:r>
              <a:rPr lang="en-GB" sz="2000" baseline="30000" dirty="0">
                <a:latin typeface="Open Sans" panose="020B0606030504020204"/>
              </a:rPr>
              <a:t>2</a:t>
            </a:r>
            <a:r>
              <a:rPr lang="en-GB" sz="2000" dirty="0">
                <a:latin typeface="Open Sans" panose="020B0606030504020204"/>
              </a:rPr>
              <a:t> = $121 </a:t>
            </a:r>
            <a:endParaRPr sz="2000" dirty="0">
              <a:latin typeface="Open Sans" panose="020B0606030504020204"/>
            </a:endParaRPr>
          </a:p>
          <a:p>
            <a:pPr marL="0" indent="0">
              <a:buClr>
                <a:schemeClr val="dk1"/>
              </a:buClr>
              <a:buSzPts val="2800"/>
              <a:buNone/>
            </a:pPr>
            <a:r>
              <a:rPr lang="en-GB" sz="2000" dirty="0">
                <a:latin typeface="Open Sans" panose="020B0606030504020204"/>
              </a:rPr>
              <a:t>	After n years:</a:t>
            </a:r>
            <a:r>
              <a:rPr lang="en-GB" sz="2000" b="1" dirty="0">
                <a:ea typeface="+mn-lt"/>
                <a:cs typeface="+mn-lt"/>
              </a:rPr>
              <a:t>               </a:t>
            </a:r>
            <a:r>
              <a:rPr lang="en-GB" sz="2000" dirty="0">
                <a:latin typeface="Open Sans" panose="020B0606030504020204"/>
              </a:rPr>
              <a:t>100*(1 + 0.1)</a:t>
            </a:r>
            <a:r>
              <a:rPr lang="en-GB" sz="2000" baseline="30000" dirty="0">
                <a:latin typeface="Open Sans" panose="020B0606030504020204"/>
              </a:rPr>
              <a:t>n</a:t>
            </a:r>
            <a:r>
              <a:rPr lang="en-GB" sz="2000" dirty="0">
                <a:latin typeface="Open Sans" panose="020B0606030504020204"/>
              </a:rPr>
              <a:t> </a:t>
            </a:r>
            <a:endParaRPr sz="2000" dirty="0">
              <a:latin typeface="Open Sans" panose="020B0606030504020204"/>
            </a:endParaRPr>
          </a:p>
          <a:p>
            <a:pPr marL="228600" lvl="0" indent="-50800" algn="l" rtl="0">
              <a:lnSpc>
                <a:spcPct val="90000"/>
              </a:lnSpc>
              <a:spcBef>
                <a:spcPts val="1000"/>
              </a:spcBef>
              <a:spcAft>
                <a:spcPts val="0"/>
              </a:spcAft>
              <a:buClr>
                <a:schemeClr val="dk1"/>
              </a:buClr>
              <a:buSzPts val="2800"/>
              <a:buNone/>
            </a:pPr>
            <a:endParaRPr sz="2000" dirty="0">
              <a:latin typeface="Open Sans" panose="020B0606030504020204"/>
            </a:endParaRPr>
          </a:p>
          <a:p>
            <a:pPr marL="228600" lvl="0" indent="-50800" algn="l" rtl="0">
              <a:lnSpc>
                <a:spcPct val="90000"/>
              </a:lnSpc>
              <a:spcBef>
                <a:spcPts val="1000"/>
              </a:spcBef>
              <a:spcAft>
                <a:spcPts val="0"/>
              </a:spcAft>
              <a:buClr>
                <a:schemeClr val="dk1"/>
              </a:buClr>
              <a:buSzPts val="2800"/>
              <a:buNone/>
            </a:pPr>
            <a:endParaRPr sz="2000" dirty="0">
              <a:latin typeface="Open Sans" panose="020B0606030504020204"/>
            </a:endParaRPr>
          </a:p>
        </p:txBody>
      </p:sp>
      <p:sp>
        <p:nvSpPr>
          <p:cNvPr id="2" name="Rectangle 1"/>
          <p:cNvSpPr/>
          <p:nvPr/>
        </p:nvSpPr>
        <p:spPr>
          <a:xfrm>
            <a:off x="838200" y="1690688"/>
            <a:ext cx="2728824" cy="400110"/>
          </a:xfrm>
          <a:prstGeom prst="rect">
            <a:avLst/>
          </a:prstGeom>
        </p:spPr>
        <p:txBody>
          <a:bodyPr wrap="none">
            <a:spAutoFit/>
          </a:bodyPr>
          <a:lstStyle/>
          <a:p>
            <a:r>
              <a:rPr lang="en-GB" sz="2000" b="1" dirty="0">
                <a:solidFill>
                  <a:schemeClr val="accent5">
                    <a:lumMod val="60000"/>
                    <a:lumOff val="40000"/>
                  </a:schemeClr>
                </a:solidFill>
                <a:latin typeface="Open Sans" panose="020B0606030504020204"/>
              </a:rPr>
              <a:t>Time-value of money</a:t>
            </a:r>
          </a:p>
        </p:txBody>
      </p:sp>
      <p:sp>
        <p:nvSpPr>
          <p:cNvPr id="7" name="Oval 6">
            <a:extLst>
              <a:ext uri="{FF2B5EF4-FFF2-40B4-BE49-F238E27FC236}">
                <a16:creationId xmlns:a16="http://schemas.microsoft.com/office/drawing/2014/main" id="{CB10904A-3D5E-CF45-834D-4C415FFE9260}"/>
              </a:ext>
            </a:extLst>
          </p:cNvPr>
          <p:cNvSpPr/>
          <p:nvPr/>
        </p:nvSpPr>
        <p:spPr>
          <a:xfrm>
            <a:off x="6838653" y="102790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7_Slide23.mp3" descr="Track1_Lecture7_Slide23.mp3">
            <a:hlinkClick r:id="" action="ppaction://media"/>
            <a:extLst>
              <a:ext uri="{FF2B5EF4-FFF2-40B4-BE49-F238E27FC236}">
                <a16:creationId xmlns:a16="http://schemas.microsoft.com/office/drawing/2014/main" id="{03C5F3A7-AE7B-2E4C-990B-BC0C371C004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10018" y="1099343"/>
            <a:ext cx="812800" cy="812800"/>
          </a:xfrm>
          <a:prstGeom prst="rect">
            <a:avLst/>
          </a:prstGeom>
        </p:spPr>
      </p:pic>
      <p:sp>
        <p:nvSpPr>
          <p:cNvPr id="8" name="Rectangle 7">
            <a:extLst>
              <a:ext uri="{FF2B5EF4-FFF2-40B4-BE49-F238E27FC236}">
                <a16:creationId xmlns:a16="http://schemas.microsoft.com/office/drawing/2014/main" id="{80DD477E-C817-1448-8AAD-241C071AAA70}"/>
              </a:ext>
            </a:extLst>
          </p:cNvPr>
          <p:cNvSpPr/>
          <p:nvPr/>
        </p:nvSpPr>
        <p:spPr>
          <a:xfrm>
            <a:off x="838200" y="6145903"/>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2018</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173386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37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6" name="Google Shape;306;p16"/>
          <p:cNvSpPr txBox="1">
            <a:spLocks noGrp="1"/>
          </p:cNvSpPr>
          <p:nvPr>
            <p:ph idx="1"/>
          </p:nvPr>
        </p:nvSpPr>
        <p:spPr>
          <a:xfrm>
            <a:off x="838200" y="2128776"/>
            <a:ext cx="10515600" cy="3827463"/>
          </a:xfrm>
          <a:prstGeom prst="rect">
            <a:avLst/>
          </a:prstGeom>
          <a:noFill/>
          <a:ln>
            <a:noFill/>
          </a:ln>
        </p:spPr>
        <p:txBody>
          <a:bodyPr spcFirstLastPara="1" wrap="square" lIns="91425" tIns="45700" rIns="91425" bIns="45700" anchor="t" anchorCtr="0">
            <a:noAutofit/>
          </a:bodyPr>
          <a:lstStyle/>
          <a:p>
            <a:pPr marL="457200" lvl="0" indent="-457200" algn="l" rtl="0">
              <a:lnSpc>
                <a:spcPct val="114000"/>
              </a:lnSpc>
              <a:spcBef>
                <a:spcPts val="1000"/>
              </a:spcBef>
              <a:spcAft>
                <a:spcPts val="300"/>
              </a:spcAft>
              <a:buClr>
                <a:schemeClr val="dk1"/>
              </a:buClr>
              <a:buSzPts val="2800"/>
              <a:buChar char="•"/>
            </a:pPr>
            <a:r>
              <a:rPr lang="en-GB" b="1" dirty="0">
                <a:latin typeface="Open Sans" panose="020B0606030504020204"/>
              </a:rPr>
              <a:t>Discounting</a:t>
            </a:r>
            <a:r>
              <a:rPr lang="en-GB" dirty="0">
                <a:latin typeface="Open Sans" panose="020B0606030504020204"/>
              </a:rPr>
              <a:t>:</a:t>
            </a:r>
            <a:endParaRPr dirty="0">
              <a:latin typeface="Open Sans" panose="020B0606030504020204"/>
            </a:endParaRPr>
          </a:p>
          <a:p>
            <a:pPr indent="0">
              <a:lnSpc>
                <a:spcPct val="114000"/>
              </a:lnSpc>
              <a:spcAft>
                <a:spcPts val="300"/>
              </a:spcAft>
              <a:buClr>
                <a:schemeClr val="dk1"/>
              </a:buClr>
              <a:buSzPts val="2800"/>
              <a:buNone/>
            </a:pPr>
            <a:r>
              <a:rPr lang="en-GB" dirty="0">
                <a:latin typeface="Open Sans" panose="020B0606030504020204"/>
              </a:rPr>
              <a:t>Moving money backward in time by using a discount rate</a:t>
            </a:r>
            <a:endParaRPr dirty="0">
              <a:latin typeface="Open Sans" panose="020B0606030504020204"/>
            </a:endParaRPr>
          </a:p>
          <a:p>
            <a:pPr marL="228600" lvl="0" indent="-228600" algn="l" rtl="0">
              <a:lnSpc>
                <a:spcPct val="114000"/>
              </a:lnSpc>
              <a:spcBef>
                <a:spcPts val="1000"/>
              </a:spcBef>
              <a:spcAft>
                <a:spcPts val="300"/>
              </a:spcAft>
              <a:buClr>
                <a:schemeClr val="dk1"/>
              </a:buClr>
              <a:buSzPts val="2800"/>
              <a:buChar char="•"/>
            </a:pPr>
            <a:r>
              <a:rPr lang="en-GB" b="1" dirty="0">
                <a:latin typeface="Open Sans" panose="020B0606030504020204"/>
              </a:rPr>
              <a:t>   Discount factor</a:t>
            </a:r>
            <a:r>
              <a:rPr lang="en-GB" dirty="0">
                <a:latin typeface="Open Sans" panose="020B0606030504020204"/>
              </a:rPr>
              <a:t>:</a:t>
            </a:r>
            <a:br>
              <a:rPr lang="en-GB" dirty="0">
                <a:latin typeface="Open Sans" panose="020B0606030504020204"/>
              </a:rPr>
            </a:br>
            <a:r>
              <a:rPr lang="en-GB" dirty="0">
                <a:latin typeface="Open Sans" panose="020B0606030504020204"/>
              </a:rPr>
              <a:t>The interest rate used for discounting </a:t>
            </a:r>
            <a:endParaRPr dirty="0">
              <a:latin typeface="Open Sans" panose="020B0606030504020204"/>
            </a:endParaRPr>
          </a:p>
          <a:p>
            <a:pPr marL="0" indent="0">
              <a:lnSpc>
                <a:spcPct val="114000"/>
              </a:lnSpc>
              <a:spcAft>
                <a:spcPts val="300"/>
              </a:spcAft>
              <a:buClr>
                <a:schemeClr val="dk1"/>
              </a:buClr>
              <a:buSzPts val="2800"/>
              <a:buNone/>
            </a:pPr>
            <a:r>
              <a:rPr lang="en-GB" dirty="0">
                <a:latin typeface="Open Sans" panose="020B0606030504020204"/>
              </a:rPr>
              <a:t>Higher discount rates mean investments made in the future reflect a lower value today. This means that renewables with high upfront costs and low running costs are favoured by low discount rates, while, for example, diesel generators with lower upfront costs but higher (fuel) running costs perform better under high discount rates.</a:t>
            </a:r>
            <a:endParaRPr dirty="0">
              <a:latin typeface="Open Sans" panose="020B0606030504020204"/>
            </a:endParaRPr>
          </a:p>
        </p:txBody>
      </p:sp>
      <p:sp>
        <p:nvSpPr>
          <p:cNvPr id="5" name="Google Shape;298;p15"/>
          <p:cNvSpPr txBox="1">
            <a:spLocks/>
          </p:cNvSpPr>
          <p:nvPr/>
        </p:nvSpPr>
        <p:spPr>
          <a:xfrm>
            <a:off x="838200" y="230582"/>
            <a:ext cx="10515600" cy="1325563"/>
          </a:xfrm>
          <a:prstGeom prst="rect">
            <a:avLst/>
          </a:prstGeom>
          <a:noFill/>
          <a:ln>
            <a:noFill/>
          </a:ln>
        </p:spPr>
        <p:txBody>
          <a:bodyPr spcFirstLastPara="1" vert="horz" wrap="square" lIns="91425" tIns="45700" rIns="91425" bIns="45700" rtlCol="0" anchor="b"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dirty="0"/>
              <a:t>Advanced theory I </a:t>
            </a:r>
            <a:endParaRPr lang="en-GB" dirty="0">
              <a:solidFill>
                <a:srgbClr val="17375E"/>
              </a:solidFill>
            </a:endParaRPr>
          </a:p>
        </p:txBody>
      </p:sp>
      <p:sp>
        <p:nvSpPr>
          <p:cNvPr id="6" name="Rectangle 5"/>
          <p:cNvSpPr/>
          <p:nvPr/>
        </p:nvSpPr>
        <p:spPr>
          <a:xfrm>
            <a:off x="838200" y="1556145"/>
            <a:ext cx="4650825" cy="400110"/>
          </a:xfrm>
          <a:prstGeom prst="rect">
            <a:avLst/>
          </a:prstGeom>
        </p:spPr>
        <p:txBody>
          <a:bodyPr wrap="none">
            <a:spAutoFit/>
          </a:bodyPr>
          <a:lstStyle/>
          <a:p>
            <a:r>
              <a:rPr lang="en-GB" sz="2000" b="1" dirty="0">
                <a:solidFill>
                  <a:schemeClr val="accent5">
                    <a:lumMod val="60000"/>
                    <a:lumOff val="40000"/>
                  </a:schemeClr>
                </a:solidFill>
                <a:latin typeface="Open Sans" panose="020B0606030504020204"/>
              </a:rPr>
              <a:t>Time-value of money </a:t>
            </a:r>
            <a:r>
              <a:rPr lang="en-SE" sz="2000" b="1">
                <a:solidFill>
                  <a:schemeClr val="accent5">
                    <a:lumMod val="60000"/>
                    <a:lumOff val="40000"/>
                  </a:schemeClr>
                </a:solidFill>
                <a:latin typeface="Open Sans" panose="020B0606030504020204"/>
              </a:rPr>
              <a:t>–</a:t>
            </a:r>
            <a:r>
              <a:rPr lang="en-GB" sz="2000" b="1" dirty="0">
                <a:solidFill>
                  <a:schemeClr val="accent5">
                    <a:lumMod val="60000"/>
                    <a:lumOff val="40000"/>
                  </a:schemeClr>
                </a:solidFill>
                <a:latin typeface="Open Sans" panose="020B0606030504020204"/>
              </a:rPr>
              <a:t> Discount rate</a:t>
            </a:r>
          </a:p>
        </p:txBody>
      </p:sp>
      <p:sp>
        <p:nvSpPr>
          <p:cNvPr id="2" name="Rectangle 1"/>
          <p:cNvSpPr/>
          <p:nvPr/>
        </p:nvSpPr>
        <p:spPr>
          <a:xfrm>
            <a:off x="9756591" y="6061789"/>
            <a:ext cx="2045753" cy="307777"/>
          </a:xfrm>
          <a:prstGeom prst="rect">
            <a:avLst/>
          </a:prstGeom>
        </p:spPr>
        <p:txBody>
          <a:bodyPr wrap="none">
            <a:spAutoFit/>
          </a:bodyPr>
          <a:lstStyle/>
          <a:p>
            <a:r>
              <a:rPr lang="sv-SE" sz="1400" i="1" dirty="0">
                <a:latin typeface="Open Sans" panose="020B0606030504020204" pitchFamily="34" charset="0"/>
                <a:ea typeface="Open Sans" panose="020B0606030504020204" pitchFamily="34" charset="0"/>
                <a:cs typeface="Open Sans" panose="020B0606030504020204" pitchFamily="34" charset="0"/>
              </a:rPr>
              <a:t>Hirth and Steckel, 2016</a:t>
            </a:r>
            <a:endParaRPr lang="en-GB" sz="14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Oval 7">
            <a:extLst>
              <a:ext uri="{FF2B5EF4-FFF2-40B4-BE49-F238E27FC236}">
                <a16:creationId xmlns:a16="http://schemas.microsoft.com/office/drawing/2014/main" id="{4F9906E8-4691-DF41-8670-8488B391AAA6}"/>
              </a:ext>
            </a:extLst>
          </p:cNvPr>
          <p:cNvSpPr/>
          <p:nvPr/>
        </p:nvSpPr>
        <p:spPr>
          <a:xfrm>
            <a:off x="5909965" y="92809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7_Slide24.mp3" descr="Track1_Lecture7_Slide24.mp3">
            <a:hlinkClick r:id="" action="ppaction://media"/>
            <a:extLst>
              <a:ext uri="{FF2B5EF4-FFF2-40B4-BE49-F238E27FC236}">
                <a16:creationId xmlns:a16="http://schemas.microsoft.com/office/drawing/2014/main" id="{3B8B7492-5004-3449-9D73-2B5312EFFD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81330" y="999460"/>
            <a:ext cx="812800" cy="812800"/>
          </a:xfrm>
          <a:prstGeom prst="rect">
            <a:avLst/>
          </a:prstGeom>
        </p:spPr>
      </p:pic>
      <p:sp>
        <p:nvSpPr>
          <p:cNvPr id="9" name="Rectangle 8">
            <a:extLst>
              <a:ext uri="{FF2B5EF4-FFF2-40B4-BE49-F238E27FC236}">
                <a16:creationId xmlns:a16="http://schemas.microsoft.com/office/drawing/2014/main" id="{C4858E59-1B70-9045-9982-9D88FE5F39DF}"/>
              </a:ext>
            </a:extLst>
          </p:cNvPr>
          <p:cNvSpPr/>
          <p:nvPr/>
        </p:nvSpPr>
        <p:spPr>
          <a:xfrm>
            <a:off x="838200" y="6145903"/>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2018</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85936704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90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Lecture 7.4 References</a:t>
            </a:r>
          </a:p>
        </p:txBody>
      </p:sp>
      <p:sp>
        <p:nvSpPr>
          <p:cNvPr id="4" name="Rectangle 3"/>
          <p:cNvSpPr/>
          <p:nvPr/>
        </p:nvSpPr>
        <p:spPr>
          <a:xfrm>
            <a:off x="838200" y="1798796"/>
            <a:ext cx="6159499" cy="2585323"/>
          </a:xfrm>
          <a:prstGeom prst="rect">
            <a:avLst/>
          </a:prstGeom>
        </p:spPr>
        <p:txBody>
          <a:bodyPr wrap="square">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Hirth, L., Steckel, J.C., 2016. The role of capital costs in decarbonizing the electricity sector. Environ. Res. Lett. 11, 114010. </a:t>
            </a:r>
            <a:r>
              <a:rPr lang="en-US" dirty="0">
                <a:latin typeface="Open Sans" panose="020B0606030504020204" pitchFamily="34" charset="0"/>
                <a:ea typeface="Open Sans" panose="020B0606030504020204" pitchFamily="34" charset="0"/>
                <a:cs typeface="Open Sans" panose="020B0606030504020204" pitchFamily="34" charset="0"/>
                <a:hlinkClick r:id="rId2"/>
              </a:rPr>
              <a:t>https://doi.org/10.1088/1748-9326/11/11/114010</a:t>
            </a:r>
            <a:endParaRPr lang="en-US" dirty="0">
              <a:latin typeface="Open Sans" panose="020B0606030504020204" pitchFamily="34" charset="0"/>
              <a:ea typeface="Open Sans" panose="020B0606030504020204" pitchFamily="34" charset="0"/>
              <a:cs typeface="Open Sans" panose="020B0606030504020204" pitchFamily="34" charset="0"/>
            </a:endParaRPr>
          </a:p>
          <a:p>
            <a:endParaRPr lang="sv-SE" dirty="0">
              <a:latin typeface="Open Sans" panose="020B0606030504020204" pitchFamily="34" charset="0"/>
              <a:ea typeface="Open Sans" panose="020B0606030504020204" pitchFamily="34" charset="0"/>
              <a:cs typeface="Open Sans" panose="020B0606030504020204" pitchFamily="34" charset="0"/>
            </a:endParaRPr>
          </a:p>
          <a:p>
            <a:r>
              <a:rPr lang="sv-SE" dirty="0">
                <a:latin typeface="Open Sans" panose="020B0606030504020204" pitchFamily="34" charset="0"/>
                <a:ea typeface="Open Sans" panose="020B0606030504020204" pitchFamily="34" charset="0"/>
                <a:cs typeface="Open Sans" panose="020B0606030504020204" pitchFamily="34" charset="0"/>
              </a:rPr>
              <a:t>Sahlberg, A., Khavari, B., Korkovelos, A., Mentis, D., n.d. Lecture 6: Advanced theory of GEP Scenario Generator [WWW Document]. OnSSET Teaching Kit. URL </a:t>
            </a:r>
            <a:r>
              <a:rPr lang="sv-SE" dirty="0">
                <a:latin typeface="Open Sans" panose="020B0606030504020204" pitchFamily="34" charset="0"/>
                <a:ea typeface="Open Sans" panose="020B0606030504020204" pitchFamily="34" charset="0"/>
                <a:cs typeface="Open Sans" panose="020B0606030504020204" pitchFamily="34" charset="0"/>
                <a:hlinkClick r:id="rId3"/>
              </a:rPr>
              <a:t>https://onsset.github.io/teaching_kit/courses/module_3/Lecture%206/</a:t>
            </a:r>
            <a:r>
              <a:rPr lang="sv-SE" dirty="0">
                <a:latin typeface="Open Sans" panose="020B0606030504020204" pitchFamily="34" charset="0"/>
                <a:ea typeface="Open Sans" panose="020B0606030504020204" pitchFamily="34" charset="0"/>
                <a:cs typeface="Open Sans" panose="020B0606030504020204" pitchFamily="34" charset="0"/>
              </a:rPr>
              <a:t>   (accessed 2.18.21).</a:t>
            </a:r>
          </a:p>
        </p:txBody>
      </p:sp>
    </p:spTree>
    <p:extLst>
      <p:ext uri="{BB962C8B-B14F-4D97-AF65-F5344CB8AC3E}">
        <p14:creationId xmlns:p14="http://schemas.microsoft.com/office/powerpoint/2010/main" val="1138811438"/>
      </p:ext>
    </p:extLst>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22</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7" name="Title 10">
            <a:extLst>
              <a:ext uri="{FF2B5EF4-FFF2-40B4-BE49-F238E27FC236}">
                <a16:creationId xmlns:a16="http://schemas.microsoft.com/office/drawing/2014/main" id="{D85BED0E-AC85-E44B-8A3D-2EA6206FCFDF}"/>
              </a:ext>
            </a:extLst>
          </p:cNvPr>
          <p:cNvSpPr txBox="1">
            <a:spLocks/>
          </p:cNvSpPr>
          <p:nvPr/>
        </p:nvSpPr>
        <p:spPr>
          <a:xfrm>
            <a:off x="718081" y="2211605"/>
            <a:ext cx="5293587" cy="193273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GB" sz="4400" b="1" dirty="0">
                <a:latin typeface="Open Sans"/>
                <a:ea typeface="Open Sans" panose="020B0606030504020204" pitchFamily="34" charset="0"/>
                <a:cs typeface="Open Sans" panose="020B0606030504020204" pitchFamily="34" charset="0"/>
                <a:sym typeface="Bodoni SvtyTwo ITC TT-Book"/>
              </a:rPr>
              <a:t>Thank you </a:t>
            </a:r>
            <a:br>
              <a:rPr lang="en-GB" sz="4400" b="1" dirty="0">
                <a:latin typeface="Open Sans"/>
                <a:ea typeface="Open Sans" panose="020B0606030504020204" pitchFamily="34" charset="0"/>
                <a:cs typeface="Open Sans" panose="020B0606030504020204" pitchFamily="34" charset="0"/>
                <a:sym typeface="Bodoni SvtyTwo ITC TT-Book"/>
              </a:rPr>
            </a:br>
            <a:r>
              <a:rPr lang="en-GB" sz="4400" dirty="0">
                <a:latin typeface="Open Sans"/>
                <a:ea typeface="Open Sans" panose="020B0606030504020204" pitchFamily="34" charset="0"/>
                <a:cs typeface="Open Sans" panose="020B0606030504020204" pitchFamily="34" charset="0"/>
                <a:sym typeface="Bodoni SvtyTwo ITC TT-Book"/>
              </a:rPr>
              <a:t>for your attention </a:t>
            </a:r>
            <a:br>
              <a:rPr lang="en-GB" sz="4400" dirty="0">
                <a:latin typeface="Open Sans"/>
                <a:ea typeface="Open Sans" panose="020B0606030504020204" pitchFamily="34" charset="0"/>
                <a:cs typeface="Open Sans" panose="020B0606030504020204" pitchFamily="34" charset="0"/>
                <a:sym typeface="Bodoni SvtyTwo ITC TT-Book"/>
              </a:rPr>
            </a:br>
            <a:r>
              <a:rPr lang="en-GB" sz="4400" dirty="0">
                <a:latin typeface="Open Sans"/>
                <a:ea typeface="Open Sans" panose="020B0606030504020204" pitchFamily="34" charset="0"/>
                <a:cs typeface="Open Sans" panose="020B0606030504020204" pitchFamily="34" charset="0"/>
                <a:sym typeface="Bodoni SvtyTwo ITC TT-Book"/>
              </a:rPr>
              <a:t>in this lecture!</a:t>
            </a:r>
          </a:p>
        </p:txBody>
      </p:sp>
    </p:spTree>
    <p:extLst>
      <p:ext uri="{BB962C8B-B14F-4D97-AF65-F5344CB8AC3E}">
        <p14:creationId xmlns:p14="http://schemas.microsoft.com/office/powerpoint/2010/main" val="2671586946"/>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aphical user interface, website&#10;&#10;Description automatically generated">
            <a:extLst>
              <a:ext uri="{FF2B5EF4-FFF2-40B4-BE49-F238E27FC236}">
                <a16:creationId xmlns:a16="http://schemas.microsoft.com/office/drawing/2014/main" id="{6A86875D-3AA0-AF4E-85E1-E45E0FF25DE7}"/>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5EA66A09-34DE-5543-8A54-0148C9117CDD}"/>
              </a:ext>
            </a:extLst>
          </p:cNvPr>
          <p:cNvSpPr txBox="1"/>
          <p:nvPr/>
        </p:nvSpPr>
        <p:spPr>
          <a:xfrm>
            <a:off x="9919335" y="5886097"/>
            <a:ext cx="1866900" cy="584775"/>
          </a:xfrm>
          <a:prstGeom prst="rect">
            <a:avLst/>
          </a:prstGeom>
          <a:no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r>
              <a:rPr lang="en-US" sz="800" dirty="0">
                <a:solidFill>
                  <a:schemeClr val="bg1"/>
                </a:solidFill>
                <a:latin typeface="Open Sans "/>
              </a:rPr>
              <a:t>CCG courses (this will take </a:t>
            </a:r>
            <a:br>
              <a:rPr lang="en-US" sz="800" dirty="0">
                <a:solidFill>
                  <a:schemeClr val="bg1"/>
                </a:solidFill>
                <a:latin typeface="Open Sans "/>
              </a:rPr>
            </a:br>
            <a:r>
              <a:rPr lang="en-US" sz="800" dirty="0">
                <a:solidFill>
                  <a:schemeClr val="bg1"/>
                </a:solidFill>
                <a:latin typeface="Open Sans "/>
              </a:rPr>
              <a:t>you to the website link http://www.ClimateCompatibleGrowth.com/teachingmaterials)</a:t>
            </a:r>
            <a:endParaRPr lang="en-GB" sz="800" dirty="0">
              <a:solidFill>
                <a:schemeClr val="bg1"/>
              </a:solidFill>
              <a:latin typeface="Open Sans "/>
              <a:ea typeface="+mn-lt"/>
              <a:cs typeface="+mn-lt"/>
            </a:endParaRPr>
          </a:p>
        </p:txBody>
      </p:sp>
      <p:sp>
        <p:nvSpPr>
          <p:cNvPr id="12" name="TextBox 11">
            <a:extLst>
              <a:ext uri="{FF2B5EF4-FFF2-40B4-BE49-F238E27FC236}">
                <a16:creationId xmlns:a16="http://schemas.microsoft.com/office/drawing/2014/main" id="{64E96099-7E68-EB42-9AC9-8F8A7C6C5090}"/>
              </a:ext>
            </a:extLst>
          </p:cNvPr>
          <p:cNvSpPr txBox="1"/>
          <p:nvPr/>
        </p:nvSpPr>
        <p:spPr>
          <a:xfrm>
            <a:off x="9108490" y="4846074"/>
            <a:ext cx="237201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ZA" sz="800" dirty="0">
                <a:solidFill>
                  <a:schemeClr val="bg1"/>
                </a:solidFill>
                <a:latin typeface="Open Sans"/>
                <a:ea typeface="+mn-lt"/>
                <a:cs typeface="+mn-lt"/>
              </a:rPr>
              <a:t>Moksnes N., Sahlberg A., Khavari B. 2021.</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Lecture 7: OnSSET/Global Electrification</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Platform. Release Version 1.0. [online</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presentation]. Climate Compatible Growth</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Programme, Energy Sector Management Assistance Program and World Bank Group</a:t>
            </a:r>
            <a:endParaRPr lang="en-US" sz="800" dirty="0">
              <a:solidFill>
                <a:schemeClr val="bg1"/>
              </a:solidFill>
              <a:latin typeface="Open Sans"/>
              <a:ea typeface="+mn-lt"/>
              <a:cs typeface="+mn-lt"/>
            </a:endParaRPr>
          </a:p>
        </p:txBody>
      </p:sp>
      <p:grpSp>
        <p:nvGrpSpPr>
          <p:cNvPr id="6" name="Group 5">
            <a:extLst>
              <a:ext uri="{FF2B5EF4-FFF2-40B4-BE49-F238E27FC236}">
                <a16:creationId xmlns:a16="http://schemas.microsoft.com/office/drawing/2014/main" id="{3814F5D9-F4AB-B641-B4B9-38F2C1A1B291}"/>
              </a:ext>
            </a:extLst>
          </p:cNvPr>
          <p:cNvGrpSpPr/>
          <p:nvPr/>
        </p:nvGrpSpPr>
        <p:grpSpPr>
          <a:xfrm>
            <a:off x="3339465" y="4126495"/>
            <a:ext cx="1877504" cy="558800"/>
            <a:chOff x="929196" y="5461000"/>
            <a:chExt cx="1877504" cy="558800"/>
          </a:xfrm>
        </p:grpSpPr>
        <p:sp>
          <p:nvSpPr>
            <p:cNvPr id="7" name="Rounded Rectangle 6">
              <a:hlinkClick r:id="rId4"/>
              <a:extLst>
                <a:ext uri="{FF2B5EF4-FFF2-40B4-BE49-F238E27FC236}">
                  <a16:creationId xmlns:a16="http://schemas.microsoft.com/office/drawing/2014/main" id="{31E95DF4-BD67-EC42-851B-76E106D9B153}"/>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DB623445-0B6C-484C-A336-701688EB87E1}"/>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Take Quiz</a:t>
              </a:r>
            </a:p>
          </p:txBody>
        </p:sp>
        <p:sp>
          <p:nvSpPr>
            <p:cNvPr id="9" name="Rounded Rectangle 8">
              <a:hlinkClick r:id="rId5"/>
              <a:extLst>
                <a:ext uri="{FF2B5EF4-FFF2-40B4-BE49-F238E27FC236}">
                  <a16:creationId xmlns:a16="http://schemas.microsoft.com/office/drawing/2014/main" id="{EE538217-B5CD-6B4C-BA15-F15E0A201F5C}"/>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732479647"/>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60" name="Google Shape;160;p11"/>
          <p:cNvSpPr txBox="1">
            <a:spLocks noGrp="1"/>
          </p:cNvSpPr>
          <p:nvPr>
            <p:ph idx="1"/>
          </p:nvPr>
        </p:nvSpPr>
        <p:spPr>
          <a:xfrm>
            <a:off x="831018" y="2004252"/>
            <a:ext cx="10515600" cy="3992699"/>
          </a:xfrm>
          <a:prstGeom prst="rect">
            <a:avLst/>
          </a:prstGeom>
          <a:noFill/>
          <a:ln>
            <a:noFill/>
          </a:ln>
        </p:spPr>
        <p:txBody>
          <a:bodyPr spcFirstLastPara="1" vert="horz" wrap="square" lIns="91425" tIns="45700" rIns="91425" bIns="45700" rtlCol="0" anchor="t" anchorCtr="0">
            <a:noAutofit/>
          </a:bodyPr>
          <a:lstStyle/>
          <a:p>
            <a:pPr>
              <a:lnSpc>
                <a:spcPct val="114000"/>
              </a:lnSpc>
              <a:spcBef>
                <a:spcPts val="0"/>
              </a:spcBef>
              <a:spcAft>
                <a:spcPts val="300"/>
              </a:spcAft>
              <a:buClr>
                <a:schemeClr val="dk1"/>
              </a:buClr>
              <a:buSzPts val="3200"/>
            </a:pPr>
            <a:r>
              <a:rPr lang="en-US" sz="2000" dirty="0">
                <a:latin typeface="Open Sans" panose="020B0606030504020204" pitchFamily="34" charset="0"/>
                <a:ea typeface="Open Sans" panose="020B0606030504020204" pitchFamily="34" charset="0"/>
                <a:cs typeface="Open Sans" panose="020B0606030504020204" pitchFamily="34" charset="0"/>
              </a:rPr>
              <a:t>Energy modelling creates </a:t>
            </a:r>
            <a:r>
              <a:rPr lang="en-US" sz="2000" b="1" dirty="0">
                <a:latin typeface="Open Sans" panose="020B0606030504020204" pitchFamily="34" charset="0"/>
                <a:ea typeface="Open Sans" panose="020B0606030504020204" pitchFamily="34" charset="0"/>
                <a:cs typeface="Open Sans" panose="020B0606030504020204" pitchFamily="34" charset="0"/>
              </a:rPr>
              <a:t>simplified images </a:t>
            </a:r>
            <a:r>
              <a:rPr lang="en-US" sz="2000" dirty="0">
                <a:latin typeface="Open Sans" panose="020B0606030504020204" pitchFamily="34" charset="0"/>
                <a:ea typeface="Open Sans" panose="020B0606030504020204" pitchFamily="34" charset="0"/>
                <a:cs typeface="Open Sans" panose="020B0606030504020204" pitchFamily="34" charset="0"/>
              </a:rPr>
              <a:t>of real-life energy systems by translating the components, structure, and flows into tractable mathematical formulations (equations).</a:t>
            </a:r>
          </a:p>
          <a:p>
            <a:pPr>
              <a:lnSpc>
                <a:spcPct val="114000"/>
              </a:lnSpc>
              <a:spcBef>
                <a:spcPts val="0"/>
              </a:spcBef>
              <a:spcAft>
                <a:spcPts val="300"/>
              </a:spcAft>
              <a:buClr>
                <a:srgbClr val="000000"/>
              </a:buClr>
              <a:buSzPts val="3200"/>
            </a:pPr>
            <a:r>
              <a:rPr lang="en-US" sz="2000" dirty="0">
                <a:latin typeface="Open Sans" panose="020B0606030504020204" pitchFamily="34" charset="0"/>
                <a:ea typeface="Open Sans" panose="020B0606030504020204" pitchFamily="34" charset="0"/>
                <a:cs typeface="Open Sans" panose="020B0606030504020204" pitchFamily="34" charset="0"/>
              </a:rPr>
              <a:t>The </a:t>
            </a:r>
            <a:r>
              <a:rPr lang="en-US" sz="2000" b="1" dirty="0">
                <a:latin typeface="Open Sans" panose="020B0606030504020204" pitchFamily="34" charset="0"/>
                <a:ea typeface="Open Sans" panose="020B0606030504020204" pitchFamily="34" charset="0"/>
                <a:cs typeface="Open Sans" panose="020B0606030504020204" pitchFamily="34" charset="0"/>
              </a:rPr>
              <a:t>equations</a:t>
            </a:r>
            <a:r>
              <a:rPr lang="en-US" sz="2000" dirty="0">
                <a:latin typeface="Open Sans" panose="020B0606030504020204" pitchFamily="34" charset="0"/>
                <a:ea typeface="Open Sans" panose="020B0606030504020204" pitchFamily="34" charset="0"/>
                <a:cs typeface="Open Sans" panose="020B0606030504020204" pitchFamily="34" charset="0"/>
              </a:rPr>
              <a:t> represent rule-based interactions between the key system components.</a:t>
            </a:r>
          </a:p>
          <a:p>
            <a:pPr>
              <a:lnSpc>
                <a:spcPct val="114000"/>
              </a:lnSpc>
              <a:spcBef>
                <a:spcPts val="0"/>
              </a:spcBef>
              <a:spcAft>
                <a:spcPts val="300"/>
              </a:spcAft>
              <a:buClr>
                <a:srgbClr val="000000"/>
              </a:buClr>
              <a:buSzPts val="3200"/>
            </a:pPr>
            <a:r>
              <a:rPr lang="en-US" sz="2000" dirty="0">
                <a:latin typeface="Open Sans" panose="020B0606030504020204" pitchFamily="34" charset="0"/>
                <a:ea typeface="Open Sans" panose="020B0606030504020204" pitchFamily="34" charset="0"/>
                <a:cs typeface="Open Sans" panose="020B0606030504020204" pitchFamily="34" charset="0"/>
              </a:rPr>
              <a:t>Once calibrated to reflect the current energy system and energy flows, </a:t>
            </a:r>
            <a:r>
              <a:rPr lang="en-US" sz="2000" b="1" dirty="0">
                <a:latin typeface="Open Sans" panose="020B0606030504020204" pitchFamily="34" charset="0"/>
                <a:ea typeface="Open Sans" panose="020B0606030504020204" pitchFamily="34" charset="0"/>
                <a:cs typeface="Open Sans" panose="020B0606030504020204" pitchFamily="34" charset="0"/>
              </a:rPr>
              <a:t>future technology and fuel options </a:t>
            </a:r>
            <a:r>
              <a:rPr lang="en-US" sz="2000" dirty="0">
                <a:latin typeface="Open Sans" panose="020B0606030504020204" pitchFamily="34" charset="0"/>
                <a:ea typeface="Open Sans" panose="020B0606030504020204" pitchFamily="34" charset="0"/>
                <a:cs typeface="Open Sans" panose="020B0606030504020204" pitchFamily="34" charset="0"/>
              </a:rPr>
              <a:t>to satisfy future energy demands can be evaluated.</a:t>
            </a:r>
          </a:p>
          <a:p>
            <a:pPr marL="0" indent="0">
              <a:lnSpc>
                <a:spcPct val="95000"/>
              </a:lnSpc>
              <a:spcBef>
                <a:spcPts val="640"/>
              </a:spcBef>
              <a:buClr>
                <a:schemeClr val="dk1"/>
              </a:buClr>
              <a:buSzPts val="3200"/>
              <a:buNone/>
            </a:pPr>
            <a:endParaRPr dirty="0">
              <a:latin typeface="Open Sans" panose="020B0606030504020204" pitchFamily="34" charset="0"/>
              <a:ea typeface="Open Sans" panose="020B0606030504020204" pitchFamily="34" charset="0"/>
              <a:cs typeface="Open Sans" panose="020B0606030504020204" pitchFamily="34" charset="0"/>
            </a:endParaRPr>
          </a:p>
          <a:p>
            <a:pPr marL="0" indent="0" algn="ctr">
              <a:lnSpc>
                <a:spcPct val="95000"/>
              </a:lnSpc>
              <a:spcBef>
                <a:spcPts val="640"/>
              </a:spcBef>
              <a:buClr>
                <a:srgbClr val="FF0000"/>
              </a:buClr>
              <a:buSzPts val="3200"/>
              <a:buNone/>
            </a:pPr>
            <a:r>
              <a:rPr lang="en-US" b="1" dirty="0">
                <a:solidFill>
                  <a:srgbClr val="FF0000"/>
                </a:solidFill>
                <a:latin typeface="Open Sans" panose="020B0606030504020204" pitchFamily="34" charset="0"/>
                <a:ea typeface="Open Sans" panose="020B0606030504020204" pitchFamily="34" charset="0"/>
                <a:cs typeface="Open Sans" panose="020B0606030504020204" pitchFamily="34" charset="0"/>
              </a:rPr>
              <a:t>Energy modelling provides insights NOT answers</a:t>
            </a:r>
            <a:endParaRPr dirty="0">
              <a:latin typeface="Open Sans" panose="020B0606030504020204" pitchFamily="34" charset="0"/>
              <a:ea typeface="Open Sans" panose="020B0606030504020204" pitchFamily="34" charset="0"/>
              <a:cs typeface="Open Sans" panose="020B0606030504020204" pitchFamily="34" charset="0"/>
            </a:endParaRPr>
          </a:p>
          <a:p>
            <a:pPr marL="0" indent="0">
              <a:lnSpc>
                <a:spcPct val="95000"/>
              </a:lnSpc>
              <a:spcBef>
                <a:spcPts val="480"/>
              </a:spcBef>
              <a:buClr>
                <a:schemeClr val="dk1"/>
              </a:buClr>
              <a:buSzPts val="2399"/>
              <a:buNone/>
            </a:pPr>
            <a:endParaRPr sz="2399"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Google Shape;387;p22"/>
          <p:cNvSpPr txBox="1"/>
          <p:nvPr/>
        </p:nvSpPr>
        <p:spPr>
          <a:xfrm>
            <a:off x="831018" y="1572042"/>
            <a:ext cx="6736793" cy="447870"/>
          </a:xfrm>
          <a:prstGeom prst="rect">
            <a:avLst/>
          </a:prstGeom>
          <a:noFill/>
          <a:ln>
            <a:noFill/>
          </a:ln>
        </p:spPr>
        <p:txBody>
          <a:bodyPr spcFirstLastPara="1" wrap="square" lIns="91425" tIns="45700" rIns="91425" bIns="45700" anchor="t" anchorCtr="0">
            <a:noAutofit/>
          </a:bodyPr>
          <a:lstStyle/>
          <a:p>
            <a:pPr lvl="0">
              <a:lnSpc>
                <a:spcPct val="90000"/>
              </a:lnSpc>
              <a:buClr>
                <a:schemeClr val="dk1"/>
              </a:buClr>
              <a:buSzPts val="2700"/>
            </a:pPr>
            <a:r>
              <a:rPr lang="en-US" sz="2000" b="1" dirty="0">
                <a:solidFill>
                  <a:schemeClr val="accent5">
                    <a:lumMod val="60000"/>
                    <a:lumOff val="40000"/>
                  </a:schemeClr>
                </a:solidFill>
                <a:latin typeface="Open Sans"/>
                <a:ea typeface="+mn-lt"/>
                <a:cs typeface="+mn-lt"/>
                <a:sym typeface="Calibri"/>
              </a:rPr>
              <a:t>What is Energy System Modelling?</a:t>
            </a:r>
            <a:endParaRPr sz="2000" dirty="0">
              <a:solidFill>
                <a:schemeClr val="accent5">
                  <a:lumMod val="60000"/>
                  <a:lumOff val="40000"/>
                </a:schemeClr>
              </a:solidFill>
              <a:latin typeface="Calibri"/>
              <a:ea typeface="Calibri"/>
              <a:cs typeface="Calibri"/>
              <a:sym typeface="Calibri"/>
            </a:endParaRPr>
          </a:p>
        </p:txBody>
      </p:sp>
      <p:sp>
        <p:nvSpPr>
          <p:cNvPr id="8" name="Rectangle 7"/>
          <p:cNvSpPr/>
          <p:nvPr/>
        </p:nvSpPr>
        <p:spPr>
          <a:xfrm>
            <a:off x="831018" y="6145520"/>
            <a:ext cx="1758815"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Taliotis et al. 2018</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Oval 8">
            <a:extLst>
              <a:ext uri="{FF2B5EF4-FFF2-40B4-BE49-F238E27FC236}">
                <a16:creationId xmlns:a16="http://schemas.microsoft.com/office/drawing/2014/main" id="{25B0F195-A0FD-1D41-AC10-031EE79EA264}"/>
              </a:ext>
            </a:extLst>
          </p:cNvPr>
          <p:cNvSpPr/>
          <p:nvPr/>
        </p:nvSpPr>
        <p:spPr>
          <a:xfrm>
            <a:off x="6500812" y="33871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7_Slide3.mp3" descr="Track1_Lecture7_Slide3.mp3">
            <a:hlinkClick r:id="" action="ppaction://media"/>
            <a:extLst>
              <a:ext uri="{FF2B5EF4-FFF2-40B4-BE49-F238E27FC236}">
                <a16:creationId xmlns:a16="http://schemas.microsoft.com/office/drawing/2014/main" id="{0A559470-C125-034D-A8B0-087DF7BD1D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54983" y="410078"/>
            <a:ext cx="812800" cy="812800"/>
          </a:xfrm>
          <a:prstGeom prst="rect">
            <a:avLst/>
          </a:prstGeom>
        </p:spPr>
      </p:pic>
      <p:sp>
        <p:nvSpPr>
          <p:cNvPr id="11" name="Title 1">
            <a:extLst>
              <a:ext uri="{FF2B5EF4-FFF2-40B4-BE49-F238E27FC236}">
                <a16:creationId xmlns:a16="http://schemas.microsoft.com/office/drawing/2014/main" id="{13984626-7F3B-7D49-888D-1316322E01B8}"/>
              </a:ext>
            </a:extLst>
          </p:cNvPr>
          <p:cNvSpPr txBox="1">
            <a:spLocks/>
          </p:cNvSpPr>
          <p:nvPr/>
        </p:nvSpPr>
        <p:spPr>
          <a:xfrm>
            <a:off x="838200" y="283899"/>
            <a:ext cx="5841248"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7.1 Energy policy and the energy system</a:t>
            </a:r>
            <a:endParaRPr lang="en-GB" dirty="0"/>
          </a:p>
        </p:txBody>
      </p:sp>
    </p:spTree>
    <p:extLst>
      <p:ext uri="{BB962C8B-B14F-4D97-AF65-F5344CB8AC3E}">
        <p14:creationId xmlns:p14="http://schemas.microsoft.com/office/powerpoint/2010/main" val="126301742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148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9" name="Google Shape;169;p12"/>
          <p:cNvSpPr txBox="1">
            <a:spLocks noGrp="1"/>
          </p:cNvSpPr>
          <p:nvPr>
            <p:ph idx="1"/>
          </p:nvPr>
        </p:nvSpPr>
        <p:spPr>
          <a:xfrm>
            <a:off x="838200" y="1987548"/>
            <a:ext cx="10515600" cy="4351338"/>
          </a:xfrm>
          <a:prstGeom prst="rect">
            <a:avLst/>
          </a:prstGeom>
          <a:noFill/>
          <a:ln>
            <a:noFill/>
          </a:ln>
        </p:spPr>
        <p:txBody>
          <a:bodyPr spcFirstLastPara="1" vert="horz" wrap="square" lIns="91425" tIns="45700" rIns="91425" bIns="45700" rtlCol="0" anchor="t" anchorCtr="0">
            <a:noAutofit/>
          </a:bodyPr>
          <a:lstStyle/>
          <a:p>
            <a:pPr marL="0" indent="0">
              <a:lnSpc>
                <a:spcPct val="114000"/>
              </a:lnSpc>
              <a:spcBef>
                <a:spcPts val="0"/>
              </a:spcBef>
              <a:spcAft>
                <a:spcPts val="300"/>
              </a:spcAft>
              <a:buClr>
                <a:schemeClr val="dk1"/>
              </a:buClr>
              <a:buSzPts val="2400"/>
              <a:buNone/>
            </a:pPr>
            <a:r>
              <a:rPr lang="en-US" dirty="0">
                <a:latin typeface="Open Sans" panose="020B0606030504020204" pitchFamily="34" charset="0"/>
                <a:ea typeface="Open Sans" panose="020B0606030504020204" pitchFamily="34" charset="0"/>
                <a:cs typeface="Open Sans" panose="020B0606030504020204" pitchFamily="34" charset="0"/>
                <a:sym typeface="Calibri"/>
              </a:rPr>
              <a:t>Governments/public have </a:t>
            </a:r>
            <a:r>
              <a:rPr lang="en-US" b="1" dirty="0">
                <a:latin typeface="Open Sans" panose="020B0606030504020204" pitchFamily="34" charset="0"/>
                <a:ea typeface="Open Sans" panose="020B0606030504020204" pitchFamily="34" charset="0"/>
                <a:cs typeface="Open Sans" panose="020B0606030504020204" pitchFamily="34" charset="0"/>
                <a:sym typeface="Calibri"/>
              </a:rPr>
              <a:t>qualitative</a:t>
            </a:r>
            <a:r>
              <a:rPr lang="en-US" dirty="0">
                <a:latin typeface="Open Sans" panose="020B0606030504020204" pitchFamily="34" charset="0"/>
                <a:ea typeface="Open Sans" panose="020B0606030504020204" pitchFamily="34" charset="0"/>
                <a:cs typeface="Open Sans" panose="020B0606030504020204" pitchFamily="34" charset="0"/>
                <a:sym typeface="Calibri"/>
              </a:rPr>
              <a:t> ideas on the future development of the country and its energy system, for example:</a:t>
            </a:r>
            <a:endParaRPr dirty="0">
              <a:latin typeface="Open Sans" panose="020B0606030504020204" pitchFamily="34" charset="0"/>
              <a:ea typeface="Open Sans" panose="020B0606030504020204" pitchFamily="34" charset="0"/>
              <a:cs typeface="Open Sans" panose="020B0606030504020204" pitchFamily="34" charset="0"/>
              <a:sym typeface="Calibri"/>
            </a:endParaRPr>
          </a:p>
          <a:p>
            <a:pPr marL="742950" lvl="1" indent="-285750">
              <a:lnSpc>
                <a:spcPct val="114000"/>
              </a:lnSpc>
              <a:spcBef>
                <a:spcPts val="480"/>
              </a:spcBef>
              <a:spcAft>
                <a:spcPts val="300"/>
              </a:spcAft>
              <a:buClr>
                <a:schemeClr val="dk1"/>
              </a:buClr>
              <a:buSzPts val="2400"/>
              <a:buChar char="–"/>
            </a:pPr>
            <a:r>
              <a:rPr lang="en-US" sz="1800" dirty="0">
                <a:latin typeface="Open Sans" panose="020B0606030504020204" pitchFamily="34" charset="0"/>
                <a:ea typeface="Open Sans" panose="020B0606030504020204" pitchFamily="34" charset="0"/>
                <a:cs typeface="Open Sans" panose="020B0606030504020204" pitchFamily="34" charset="0"/>
                <a:sym typeface="Calibri"/>
              </a:rPr>
              <a:t>Policy  goals (e.g., economic development, financial constraints, environmental constraints, energy security, rural development…)</a:t>
            </a:r>
            <a:endParaRPr sz="1800" dirty="0">
              <a:latin typeface="Open Sans" panose="020B0606030504020204" pitchFamily="34" charset="0"/>
              <a:ea typeface="Open Sans" panose="020B0606030504020204" pitchFamily="34" charset="0"/>
              <a:cs typeface="Open Sans" panose="020B0606030504020204" pitchFamily="34" charset="0"/>
            </a:endParaRPr>
          </a:p>
          <a:p>
            <a:pPr marL="742950" lvl="1" indent="-285750">
              <a:lnSpc>
                <a:spcPct val="114000"/>
              </a:lnSpc>
              <a:spcBef>
                <a:spcPts val="480"/>
              </a:spcBef>
              <a:spcAft>
                <a:spcPts val="300"/>
              </a:spcAft>
              <a:buClr>
                <a:schemeClr val="dk1"/>
              </a:buClr>
              <a:buSzPts val="2400"/>
              <a:buChar char="–"/>
            </a:pPr>
            <a:r>
              <a:rPr lang="en-US" sz="1800" dirty="0">
                <a:latin typeface="Open Sans" panose="020B0606030504020204" pitchFamily="34" charset="0"/>
                <a:ea typeface="Open Sans" panose="020B0606030504020204" pitchFamily="34" charset="0"/>
                <a:cs typeface="Open Sans" panose="020B0606030504020204" pitchFamily="34" charset="0"/>
                <a:sym typeface="Calibri"/>
              </a:rPr>
              <a:t>Preferred technology options (e.g., using domestic resources, increasing renewable energy share…)</a:t>
            </a:r>
            <a:endParaRPr sz="1800" dirty="0">
              <a:latin typeface="Open Sans" panose="020B0606030504020204" pitchFamily="34" charset="0"/>
              <a:ea typeface="Open Sans" panose="020B0606030504020204" pitchFamily="34" charset="0"/>
              <a:cs typeface="Open Sans" panose="020B0606030504020204" pitchFamily="34" charset="0"/>
            </a:endParaRPr>
          </a:p>
          <a:p>
            <a:pPr marL="742950" lvl="1" indent="-285750">
              <a:lnSpc>
                <a:spcPct val="114000"/>
              </a:lnSpc>
              <a:spcBef>
                <a:spcPts val="480"/>
              </a:spcBef>
              <a:spcAft>
                <a:spcPts val="300"/>
              </a:spcAft>
              <a:buClr>
                <a:schemeClr val="dk1"/>
              </a:buClr>
              <a:buSzPts val="2400"/>
              <a:buChar char="–"/>
            </a:pPr>
            <a:r>
              <a:rPr lang="en-US" sz="1800" dirty="0">
                <a:latin typeface="Open Sans" panose="020B0606030504020204" pitchFamily="34" charset="0"/>
                <a:ea typeface="Open Sans" panose="020B0606030504020204" pitchFamily="34" charset="0"/>
                <a:cs typeface="Open Sans" panose="020B0606030504020204" pitchFamily="34" charset="0"/>
                <a:sym typeface="Calibri"/>
              </a:rPr>
              <a:t>Future availability and prices of energy forms…</a:t>
            </a:r>
            <a:endParaRPr sz="1800" dirty="0">
              <a:latin typeface="Open Sans" panose="020B0606030504020204" pitchFamily="34" charset="0"/>
              <a:ea typeface="Open Sans" panose="020B0606030504020204" pitchFamily="34" charset="0"/>
              <a:cs typeface="Open Sans" panose="020B0606030504020204" pitchFamily="34" charset="0"/>
            </a:endParaRPr>
          </a:p>
          <a:p>
            <a:pPr marL="742950" lvl="1" indent="-285750">
              <a:lnSpc>
                <a:spcPct val="114000"/>
              </a:lnSpc>
              <a:spcBef>
                <a:spcPts val="480"/>
              </a:spcBef>
              <a:spcAft>
                <a:spcPts val="300"/>
              </a:spcAft>
              <a:buClr>
                <a:schemeClr val="dk1"/>
              </a:buClr>
              <a:buSzPts val="2400"/>
              <a:buChar char="–"/>
            </a:pPr>
            <a:r>
              <a:rPr lang="en-US" sz="1800" dirty="0">
                <a:latin typeface="Open Sans" panose="020B0606030504020204" pitchFamily="34" charset="0"/>
                <a:ea typeface="Open Sans" panose="020B0606030504020204" pitchFamily="34" charset="0"/>
                <a:cs typeface="Open Sans" panose="020B0606030504020204" pitchFamily="34" charset="0"/>
                <a:sym typeface="Calibri"/>
              </a:rPr>
              <a:t>Public perception: may prefer some technologies over others</a:t>
            </a:r>
            <a:endParaRPr sz="1800" dirty="0">
              <a:latin typeface="Open Sans" panose="020B0606030504020204" pitchFamily="34" charset="0"/>
              <a:ea typeface="Open Sans" panose="020B0606030504020204" pitchFamily="34" charset="0"/>
              <a:cs typeface="Open Sans" panose="020B0606030504020204" pitchFamily="34" charset="0"/>
              <a:sym typeface="Calibri"/>
            </a:endParaRPr>
          </a:p>
          <a:p>
            <a:pPr marL="0" indent="0">
              <a:lnSpc>
                <a:spcPct val="114000"/>
              </a:lnSpc>
              <a:spcBef>
                <a:spcPts val="480"/>
              </a:spcBef>
              <a:spcAft>
                <a:spcPts val="300"/>
              </a:spcAft>
              <a:buClr>
                <a:schemeClr val="dk1"/>
              </a:buClr>
              <a:buSzPts val="2400"/>
              <a:buNone/>
            </a:pPr>
            <a:r>
              <a:rPr lang="en-US" dirty="0">
                <a:latin typeface="Open Sans" panose="020B0606030504020204" pitchFamily="34" charset="0"/>
                <a:ea typeface="Open Sans" panose="020B0606030504020204" pitchFamily="34" charset="0"/>
                <a:cs typeface="Open Sans" panose="020B0606030504020204" pitchFamily="34" charset="0"/>
                <a:sym typeface="Calibri"/>
              </a:rPr>
              <a:t>Energy system models provide frameworks to </a:t>
            </a:r>
            <a:r>
              <a:rPr lang="en-US" b="1" dirty="0">
                <a:latin typeface="Open Sans" panose="020B0606030504020204" pitchFamily="34" charset="0"/>
                <a:ea typeface="Open Sans" panose="020B0606030504020204" pitchFamily="34" charset="0"/>
                <a:cs typeface="Open Sans" panose="020B0606030504020204" pitchFamily="34" charset="0"/>
                <a:sym typeface="Calibri"/>
              </a:rPr>
              <a:t>quantitatively</a:t>
            </a:r>
            <a:r>
              <a:rPr lang="en-US" dirty="0">
                <a:latin typeface="Open Sans" panose="020B0606030504020204" pitchFamily="34" charset="0"/>
                <a:ea typeface="Open Sans" panose="020B0606030504020204" pitchFamily="34" charset="0"/>
                <a:cs typeface="Open Sans" panose="020B0606030504020204" pitchFamily="34" charset="0"/>
                <a:sym typeface="Calibri"/>
              </a:rPr>
              <a:t> assess the implications of different energy policy / development options on the energy supply system</a:t>
            </a:r>
            <a:endParaRPr dirty="0">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9" name="Google Shape;387;p22"/>
          <p:cNvSpPr txBox="1"/>
          <p:nvPr/>
        </p:nvSpPr>
        <p:spPr>
          <a:xfrm>
            <a:off x="838200" y="1556555"/>
            <a:ext cx="6736793" cy="269070"/>
          </a:xfrm>
          <a:prstGeom prst="rect">
            <a:avLst/>
          </a:prstGeom>
          <a:noFill/>
          <a:ln>
            <a:noFill/>
          </a:ln>
        </p:spPr>
        <p:txBody>
          <a:bodyPr spcFirstLastPara="1" wrap="square" lIns="91425" tIns="45700" rIns="91425" bIns="45700" anchor="t" anchorCtr="0">
            <a:noAutofit/>
          </a:bodyPr>
          <a:lstStyle/>
          <a:p>
            <a:pPr lvl="0">
              <a:lnSpc>
                <a:spcPct val="90000"/>
              </a:lnSpc>
              <a:buClr>
                <a:schemeClr val="dk1"/>
              </a:buClr>
              <a:buSzPts val="2700"/>
            </a:pPr>
            <a:r>
              <a:rPr lang="en-US" sz="2000" b="1" dirty="0">
                <a:solidFill>
                  <a:schemeClr val="accent5">
                    <a:lumMod val="60000"/>
                    <a:lumOff val="40000"/>
                  </a:schemeClr>
                </a:solidFill>
                <a:latin typeface="Open Sans"/>
                <a:ea typeface="+mn-lt"/>
                <a:cs typeface="+mn-lt"/>
                <a:sym typeface="Calibri"/>
              </a:rPr>
              <a:t>Modelling insight</a:t>
            </a:r>
            <a:endParaRPr sz="2000" dirty="0">
              <a:solidFill>
                <a:schemeClr val="dk1"/>
              </a:solidFill>
              <a:latin typeface="Calibri"/>
              <a:ea typeface="Calibri"/>
              <a:cs typeface="Calibri"/>
              <a:sym typeface="Calibri"/>
            </a:endParaRPr>
          </a:p>
        </p:txBody>
      </p:sp>
      <p:sp>
        <p:nvSpPr>
          <p:cNvPr id="10" name="Oval 9">
            <a:extLst>
              <a:ext uri="{FF2B5EF4-FFF2-40B4-BE49-F238E27FC236}">
                <a16:creationId xmlns:a16="http://schemas.microsoft.com/office/drawing/2014/main" id="{C94F21B0-D1FF-1F41-A727-E679ABE6093D}"/>
              </a:ext>
            </a:extLst>
          </p:cNvPr>
          <p:cNvSpPr/>
          <p:nvPr/>
        </p:nvSpPr>
        <p:spPr>
          <a:xfrm>
            <a:off x="6815138" y="46649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7_Slide4.mp3" descr="Track1_Lecture7_Slide4.mp3">
            <a:hlinkClick r:id="" action="ppaction://media"/>
            <a:extLst>
              <a:ext uri="{FF2B5EF4-FFF2-40B4-BE49-F238E27FC236}">
                <a16:creationId xmlns:a16="http://schemas.microsoft.com/office/drawing/2014/main" id="{F99B719A-2091-314E-8A22-21D5B91165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86503" y="543327"/>
            <a:ext cx="812800" cy="812800"/>
          </a:xfrm>
          <a:prstGeom prst="rect">
            <a:avLst/>
          </a:prstGeom>
        </p:spPr>
      </p:pic>
      <p:sp>
        <p:nvSpPr>
          <p:cNvPr id="12" name="Title 1">
            <a:extLst>
              <a:ext uri="{FF2B5EF4-FFF2-40B4-BE49-F238E27FC236}">
                <a16:creationId xmlns:a16="http://schemas.microsoft.com/office/drawing/2014/main" id="{8C8AD3E7-E864-784B-914A-76351E40F8A5}"/>
              </a:ext>
            </a:extLst>
          </p:cNvPr>
          <p:cNvSpPr txBox="1">
            <a:spLocks/>
          </p:cNvSpPr>
          <p:nvPr/>
        </p:nvSpPr>
        <p:spPr>
          <a:xfrm>
            <a:off x="838200" y="283899"/>
            <a:ext cx="5841248"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7.1 Energy policy and the energy system</a:t>
            </a:r>
            <a:endParaRPr lang="en-GB" dirty="0"/>
          </a:p>
        </p:txBody>
      </p:sp>
      <p:sp>
        <p:nvSpPr>
          <p:cNvPr id="13" name="Rectangle 12">
            <a:extLst>
              <a:ext uri="{FF2B5EF4-FFF2-40B4-BE49-F238E27FC236}">
                <a16:creationId xmlns:a16="http://schemas.microsoft.com/office/drawing/2014/main" id="{A89726C2-1995-C345-B4F9-21E0E579979B}"/>
              </a:ext>
            </a:extLst>
          </p:cNvPr>
          <p:cNvSpPr/>
          <p:nvPr/>
        </p:nvSpPr>
        <p:spPr>
          <a:xfrm>
            <a:off x="831018" y="6145520"/>
            <a:ext cx="1758815"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Taliotis et al. 2018</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4312229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83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9" name="Google Shape;179;p13"/>
          <p:cNvSpPr txBox="1">
            <a:spLocks noGrp="1"/>
          </p:cNvSpPr>
          <p:nvPr>
            <p:ph idx="1"/>
          </p:nvPr>
        </p:nvSpPr>
        <p:spPr>
          <a:xfrm>
            <a:off x="838200" y="2026635"/>
            <a:ext cx="8305800" cy="2545365"/>
          </a:xfrm>
          <a:prstGeom prst="rect">
            <a:avLst/>
          </a:prstGeom>
          <a:noFill/>
          <a:ln>
            <a:noFill/>
          </a:ln>
        </p:spPr>
        <p:txBody>
          <a:bodyPr spcFirstLastPara="1" vert="horz" wrap="square" lIns="91425" tIns="45700" rIns="91425" bIns="45700" rtlCol="0" anchor="t" anchorCtr="0">
            <a:noAutofit/>
          </a:bodyPr>
          <a:lstStyle/>
          <a:p>
            <a:pPr marL="0" indent="0">
              <a:lnSpc>
                <a:spcPct val="114000"/>
              </a:lnSpc>
              <a:spcBef>
                <a:spcPts val="0"/>
              </a:spcBef>
              <a:spcAft>
                <a:spcPts val="600"/>
              </a:spcAft>
              <a:buClr>
                <a:schemeClr val="dk1"/>
              </a:buClr>
              <a:buSzPts val="3200"/>
              <a:buNone/>
            </a:pPr>
            <a:r>
              <a:rPr lang="en-US" sz="2000" dirty="0">
                <a:latin typeface="Open Sans" panose="020B0606030504020204"/>
                <a:ea typeface="Calibri"/>
                <a:cs typeface="Calibri"/>
                <a:sym typeface="Calibri"/>
              </a:rPr>
              <a:t>They </a:t>
            </a:r>
            <a:r>
              <a:rPr lang="en-US" sz="2000" b="1" dirty="0">
                <a:latin typeface="Open Sans" panose="020B0606030504020204"/>
                <a:ea typeface="Calibri"/>
                <a:cs typeface="Calibri"/>
                <a:sym typeface="Calibri"/>
              </a:rPr>
              <a:t>cannot predict the future</a:t>
            </a:r>
            <a:endParaRPr sz="2000" b="1" dirty="0">
              <a:latin typeface="Open Sans" panose="020B0606030504020204"/>
              <a:ea typeface="Calibri"/>
              <a:cs typeface="Calibri"/>
              <a:sym typeface="Calibri"/>
            </a:endParaRPr>
          </a:p>
          <a:p>
            <a:pPr marL="742950" lvl="1" indent="-285750">
              <a:lnSpc>
                <a:spcPct val="114000"/>
              </a:lnSpc>
              <a:spcBef>
                <a:spcPts val="560"/>
              </a:spcBef>
              <a:spcAft>
                <a:spcPts val="600"/>
              </a:spcAft>
              <a:buClr>
                <a:schemeClr val="dk1"/>
              </a:buClr>
              <a:buSzPts val="2800"/>
              <a:buChar char="–"/>
            </a:pPr>
            <a:r>
              <a:rPr lang="en-US" sz="2000" dirty="0">
                <a:latin typeface="Open Sans" panose="020B0606030504020204"/>
                <a:ea typeface="Calibri"/>
                <a:cs typeface="Calibri"/>
                <a:sym typeface="Calibri"/>
              </a:rPr>
              <a:t>But can provide a better understanding of the future and help with informed decision-making and preparation.</a:t>
            </a:r>
            <a:endParaRPr sz="2000" dirty="0">
              <a:latin typeface="Open Sans" panose="020B0606030504020204"/>
            </a:endParaRPr>
          </a:p>
          <a:p>
            <a:pPr marL="0" indent="0">
              <a:lnSpc>
                <a:spcPct val="114000"/>
              </a:lnSpc>
              <a:spcBef>
                <a:spcPts val="640"/>
              </a:spcBef>
              <a:spcAft>
                <a:spcPts val="600"/>
              </a:spcAft>
              <a:buClr>
                <a:schemeClr val="dk1"/>
              </a:buClr>
              <a:buSzPts val="3200"/>
              <a:buNone/>
            </a:pPr>
            <a:r>
              <a:rPr lang="en-US" sz="2000" dirty="0">
                <a:latin typeface="Open Sans" panose="020B0606030504020204"/>
                <a:ea typeface="Calibri"/>
                <a:cs typeface="Calibri"/>
                <a:sym typeface="Calibri"/>
              </a:rPr>
              <a:t>They </a:t>
            </a:r>
            <a:r>
              <a:rPr lang="en-US" sz="2000" b="1" dirty="0">
                <a:latin typeface="Open Sans" panose="020B0606030504020204"/>
                <a:ea typeface="Calibri"/>
                <a:cs typeface="Calibri"/>
                <a:sym typeface="Calibri"/>
              </a:rPr>
              <a:t>cannot make decisions</a:t>
            </a:r>
            <a:endParaRPr sz="2000" b="1" dirty="0">
              <a:latin typeface="Open Sans" panose="020B0606030504020204"/>
              <a:ea typeface="Calibri"/>
              <a:cs typeface="Calibri"/>
              <a:sym typeface="Calibri"/>
            </a:endParaRPr>
          </a:p>
          <a:p>
            <a:pPr marL="742950" lvl="1" indent="-285750">
              <a:lnSpc>
                <a:spcPct val="114000"/>
              </a:lnSpc>
              <a:spcBef>
                <a:spcPts val="560"/>
              </a:spcBef>
              <a:spcAft>
                <a:spcPts val="600"/>
              </a:spcAft>
              <a:buClr>
                <a:schemeClr val="dk1"/>
              </a:buClr>
              <a:buSzPts val="2800"/>
              <a:buChar char="–"/>
            </a:pPr>
            <a:r>
              <a:rPr lang="en-US" sz="2000" dirty="0">
                <a:latin typeface="Open Sans" panose="020B0606030504020204"/>
                <a:ea typeface="Calibri"/>
                <a:cs typeface="Calibri"/>
                <a:sym typeface="Calibri"/>
              </a:rPr>
              <a:t>The main task of an energy analyst is to evaluate different options and provide clear inputs for decision makers</a:t>
            </a:r>
            <a:endParaRPr sz="2000" dirty="0">
              <a:latin typeface="Open Sans" panose="020B0606030504020204"/>
              <a:ea typeface="Calibri"/>
              <a:cs typeface="Calibri"/>
              <a:sym typeface="Calibri"/>
            </a:endParaRPr>
          </a:p>
          <a:p>
            <a:pPr marL="342900" indent="-139700">
              <a:spcBef>
                <a:spcPts val="640"/>
              </a:spcBef>
              <a:buClr>
                <a:schemeClr val="dk1"/>
              </a:buClr>
              <a:buSzPts val="3200"/>
              <a:buNone/>
            </a:pPr>
            <a:endParaRPr sz="2000" dirty="0">
              <a:latin typeface="Open Sans" panose="020B0606030504020204"/>
              <a:ea typeface="Calibri"/>
              <a:cs typeface="Calibri"/>
              <a:sym typeface="Calibri"/>
            </a:endParaRPr>
          </a:p>
        </p:txBody>
      </p:sp>
      <p:sp>
        <p:nvSpPr>
          <p:cNvPr id="9" name="Title 1"/>
          <p:cNvSpPr txBox="1">
            <a:spLocks/>
          </p:cNvSpPr>
          <p:nvPr/>
        </p:nvSpPr>
        <p:spPr>
          <a:xfrm>
            <a:off x="838200" y="283899"/>
            <a:ext cx="5841248"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7.1 Energy policy and the energy system</a:t>
            </a:r>
            <a:endParaRPr lang="en-GB" dirty="0"/>
          </a:p>
        </p:txBody>
      </p:sp>
      <p:sp>
        <p:nvSpPr>
          <p:cNvPr id="6" name="Rectangle 5"/>
          <p:cNvSpPr/>
          <p:nvPr/>
        </p:nvSpPr>
        <p:spPr>
          <a:xfrm>
            <a:off x="838200" y="6152981"/>
            <a:ext cx="2622834" cy="246221"/>
          </a:xfrm>
          <a:prstGeom prst="rect">
            <a:avLst/>
          </a:prstGeom>
        </p:spPr>
        <p:txBody>
          <a:bodyPr wrap="none" lIns="91440" tIns="45720" rIns="91440" bIns="45720" anchor="t">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Adapted from Taliotis et al. 2018</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Oval 6">
            <a:extLst>
              <a:ext uri="{FF2B5EF4-FFF2-40B4-BE49-F238E27FC236}">
                <a16:creationId xmlns:a16="http://schemas.microsoft.com/office/drawing/2014/main" id="{97075DD9-5BC6-9B4E-9757-6CC3568AB8F5}"/>
              </a:ext>
            </a:extLst>
          </p:cNvPr>
          <p:cNvSpPr/>
          <p:nvPr/>
        </p:nvSpPr>
        <p:spPr>
          <a:xfrm>
            <a:off x="6729416" y="46649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7_Slide5.mp3" descr="Track1_Lecture7_Slide5.mp3">
            <a:hlinkClick r:id="" action="ppaction://media"/>
            <a:extLst>
              <a:ext uri="{FF2B5EF4-FFF2-40B4-BE49-F238E27FC236}">
                <a16:creationId xmlns:a16="http://schemas.microsoft.com/office/drawing/2014/main" id="{80566532-0E7D-F041-A324-264E95FBF71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00781" y="537855"/>
            <a:ext cx="812800" cy="812800"/>
          </a:xfrm>
          <a:prstGeom prst="rect">
            <a:avLst/>
          </a:prstGeom>
        </p:spPr>
      </p:pic>
      <p:sp>
        <p:nvSpPr>
          <p:cNvPr id="8" name="Google Shape;387;p22">
            <a:extLst>
              <a:ext uri="{FF2B5EF4-FFF2-40B4-BE49-F238E27FC236}">
                <a16:creationId xmlns:a16="http://schemas.microsoft.com/office/drawing/2014/main" id="{EE0CDA00-0877-3B44-BADD-761F4E80F79A}"/>
              </a:ext>
            </a:extLst>
          </p:cNvPr>
          <p:cNvSpPr txBox="1"/>
          <p:nvPr/>
        </p:nvSpPr>
        <p:spPr>
          <a:xfrm>
            <a:off x="838200" y="1556555"/>
            <a:ext cx="6736793" cy="269070"/>
          </a:xfrm>
          <a:prstGeom prst="rect">
            <a:avLst/>
          </a:prstGeom>
          <a:noFill/>
          <a:ln>
            <a:noFill/>
          </a:ln>
        </p:spPr>
        <p:txBody>
          <a:bodyPr spcFirstLastPara="1" wrap="square" lIns="91425" tIns="45700" rIns="91425" bIns="45700" anchor="t" anchorCtr="0">
            <a:noAutofit/>
          </a:bodyPr>
          <a:lstStyle/>
          <a:p>
            <a:pPr lvl="0">
              <a:lnSpc>
                <a:spcPct val="90000"/>
              </a:lnSpc>
              <a:buClr>
                <a:schemeClr val="dk1"/>
              </a:buClr>
              <a:buSzPts val="2700"/>
            </a:pPr>
            <a:r>
              <a:rPr lang="en-US" sz="2000" b="1" dirty="0">
                <a:solidFill>
                  <a:schemeClr val="accent5">
                    <a:lumMod val="60000"/>
                    <a:lumOff val="40000"/>
                  </a:schemeClr>
                </a:solidFill>
                <a:latin typeface="Open Sans"/>
                <a:ea typeface="+mn-lt"/>
                <a:cs typeface="+mn-lt"/>
                <a:sym typeface="Calibri"/>
              </a:rPr>
              <a:t>Modelling insight</a:t>
            </a:r>
            <a:endParaRPr sz="20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8287218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55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14"/>
          <p:cNvSpPr txBox="1">
            <a:spLocks noGrp="1"/>
          </p:cNvSpPr>
          <p:nvPr>
            <p:ph idx="1"/>
          </p:nvPr>
        </p:nvSpPr>
        <p:spPr>
          <a:xfrm>
            <a:off x="838200" y="2641599"/>
            <a:ext cx="10515600" cy="1384301"/>
          </a:xfrm>
          <a:prstGeom prst="rect">
            <a:avLst/>
          </a:prstGeom>
          <a:noFill/>
          <a:ln>
            <a:noFill/>
          </a:ln>
        </p:spPr>
        <p:txBody>
          <a:bodyPr spcFirstLastPara="1" vert="horz" wrap="square" lIns="91425" tIns="45700" rIns="91425" bIns="45700" rtlCol="0" anchor="t" anchorCtr="0">
            <a:normAutofit/>
          </a:bodyPr>
          <a:lstStyle/>
          <a:p>
            <a:pPr marL="0" indent="0">
              <a:spcBef>
                <a:spcPts val="0"/>
              </a:spcBef>
              <a:buClr>
                <a:schemeClr val="dk1"/>
              </a:buClr>
              <a:buSzPts val="3600"/>
              <a:buNone/>
            </a:pPr>
            <a:r>
              <a:rPr lang="en-US" sz="3600" i="1" dirty="0">
                <a:latin typeface="Open Sans" panose="020B0606030504020204" pitchFamily="34" charset="0"/>
                <a:ea typeface="Open Sans" panose="020B0606030504020204" pitchFamily="34" charset="0"/>
                <a:cs typeface="Open Sans" panose="020B0606030504020204" pitchFamily="34" charset="0"/>
              </a:rPr>
              <a:t>”All models are wrong, but some are useful”</a:t>
            </a:r>
            <a:endParaRPr dirty="0">
              <a:latin typeface="Open Sans" panose="020B0606030504020204" pitchFamily="34" charset="0"/>
              <a:ea typeface="Open Sans" panose="020B0606030504020204" pitchFamily="34" charset="0"/>
              <a:cs typeface="Open Sans" panose="020B0606030504020204" pitchFamily="34" charset="0"/>
            </a:endParaRPr>
          </a:p>
          <a:p>
            <a:pPr marL="457200" lvl="1" indent="0">
              <a:spcBef>
                <a:spcPts val="640"/>
              </a:spcBef>
              <a:buClr>
                <a:schemeClr val="dk1"/>
              </a:buClr>
              <a:buSzPts val="3200"/>
              <a:buNone/>
            </a:pPr>
            <a:r>
              <a:rPr lang="en-US" sz="3200" dirty="0">
                <a:latin typeface="Open Sans" panose="020B0606030504020204" pitchFamily="34" charset="0"/>
                <a:ea typeface="Open Sans" panose="020B0606030504020204" pitchFamily="34" charset="0"/>
                <a:cs typeface="Open Sans" panose="020B0606030504020204" pitchFamily="34" charset="0"/>
              </a:rPr>
              <a:t>					</a:t>
            </a:r>
            <a:r>
              <a:rPr lang="en-US" sz="3200" i="1" dirty="0">
                <a:latin typeface="Open Sans" panose="020B0606030504020204" pitchFamily="34" charset="0"/>
                <a:ea typeface="Open Sans" panose="020B0606030504020204" pitchFamily="34" charset="0"/>
                <a:cs typeface="Open Sans" panose="020B0606030504020204" pitchFamily="34" charset="0"/>
              </a:rPr>
              <a:t>- George P. E. Box</a:t>
            </a:r>
            <a:endParaRPr sz="32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Rectangle 4"/>
          <p:cNvSpPr/>
          <p:nvPr/>
        </p:nvSpPr>
        <p:spPr>
          <a:xfrm>
            <a:off x="950986" y="6127749"/>
            <a:ext cx="1834156" cy="246221"/>
          </a:xfrm>
          <a:prstGeom prst="rect">
            <a:avLst/>
          </a:prstGeom>
        </p:spPr>
        <p:txBody>
          <a:bodyPr wrap="none">
            <a:spAutoFit/>
          </a:bodyPr>
          <a:lstStyle/>
          <a:p>
            <a:r>
              <a:rPr lang="sv-SE" sz="1000" b="1" dirty="0">
                <a:solidFill>
                  <a:srgbClr val="1D1C1D"/>
                </a:solidFill>
                <a:latin typeface="Slack-Lato"/>
              </a:rPr>
              <a:t>Source:</a:t>
            </a:r>
            <a:r>
              <a:rPr lang="sv-SE" sz="1000" dirty="0">
                <a:solidFill>
                  <a:srgbClr val="1D1C1D"/>
                </a:solidFill>
                <a:latin typeface="Slack-Lato"/>
              </a:rPr>
              <a:t> Sahlberg et al. 2018</a:t>
            </a:r>
            <a:endParaRPr lang="en-GB" sz="1000" dirty="0"/>
          </a:p>
        </p:txBody>
      </p:sp>
      <p:sp>
        <p:nvSpPr>
          <p:cNvPr id="6" name="Oval 5">
            <a:extLst>
              <a:ext uri="{FF2B5EF4-FFF2-40B4-BE49-F238E27FC236}">
                <a16:creationId xmlns:a16="http://schemas.microsoft.com/office/drawing/2014/main" id="{066847F2-0D4E-A244-9C3C-5BEFA660BCC9}"/>
              </a:ext>
            </a:extLst>
          </p:cNvPr>
          <p:cNvSpPr/>
          <p:nvPr/>
        </p:nvSpPr>
        <p:spPr>
          <a:xfrm>
            <a:off x="6657975" y="55014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7_Slide6.mp3" descr="Track1_Lecture7_Slide6.mp3">
            <a:hlinkClick r:id="" action="ppaction://media"/>
            <a:extLst>
              <a:ext uri="{FF2B5EF4-FFF2-40B4-BE49-F238E27FC236}">
                <a16:creationId xmlns:a16="http://schemas.microsoft.com/office/drawing/2014/main" id="{FB5E2B98-28B6-3C42-B52F-C62040DB202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29340" y="621506"/>
            <a:ext cx="812800" cy="812800"/>
          </a:xfrm>
          <a:prstGeom prst="rect">
            <a:avLst/>
          </a:prstGeom>
        </p:spPr>
      </p:pic>
      <p:sp>
        <p:nvSpPr>
          <p:cNvPr id="9" name="Title 1">
            <a:extLst>
              <a:ext uri="{FF2B5EF4-FFF2-40B4-BE49-F238E27FC236}">
                <a16:creationId xmlns:a16="http://schemas.microsoft.com/office/drawing/2014/main" id="{64E9770F-E503-D04D-9756-CD67ADAD12E7}"/>
              </a:ext>
            </a:extLst>
          </p:cNvPr>
          <p:cNvSpPr txBox="1">
            <a:spLocks/>
          </p:cNvSpPr>
          <p:nvPr/>
        </p:nvSpPr>
        <p:spPr>
          <a:xfrm>
            <a:off x="838200" y="283899"/>
            <a:ext cx="5841248"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7.1 Energy policy and the energy system</a:t>
            </a:r>
            <a:endParaRPr lang="en-GB" dirty="0"/>
          </a:p>
        </p:txBody>
      </p:sp>
    </p:spTree>
    <p:extLst>
      <p:ext uri="{BB962C8B-B14F-4D97-AF65-F5344CB8AC3E}">
        <p14:creationId xmlns:p14="http://schemas.microsoft.com/office/powerpoint/2010/main" val="33495495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80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1" name="Google Shape;191;p15"/>
          <p:cNvSpPr txBox="1">
            <a:spLocks noGrp="1"/>
          </p:cNvSpPr>
          <p:nvPr>
            <p:ph idx="1"/>
          </p:nvPr>
        </p:nvSpPr>
        <p:spPr>
          <a:xfrm>
            <a:off x="838200" y="2183802"/>
            <a:ext cx="9683187" cy="2604700"/>
          </a:xfrm>
          <a:prstGeom prst="rect">
            <a:avLst/>
          </a:prstGeom>
          <a:noFill/>
          <a:ln>
            <a:noFill/>
          </a:ln>
        </p:spPr>
        <p:txBody>
          <a:bodyPr spcFirstLastPara="1" vert="horz" wrap="square" lIns="91425" tIns="45700" rIns="91425" bIns="45700" rtlCol="0" anchor="t" anchorCtr="0">
            <a:normAutofit/>
          </a:bodyPr>
          <a:lstStyle/>
          <a:p>
            <a:pPr marL="0" indent="0">
              <a:lnSpc>
                <a:spcPct val="114000"/>
              </a:lnSpc>
              <a:spcBef>
                <a:spcPts val="0"/>
              </a:spcBef>
              <a:spcAft>
                <a:spcPts val="600"/>
              </a:spcAft>
              <a:buClr>
                <a:schemeClr val="dk1"/>
              </a:buClr>
              <a:buSzPts val="3200"/>
              <a:buNone/>
            </a:pPr>
            <a:r>
              <a:rPr lang="en-US" sz="2200" dirty="0">
                <a:latin typeface="Open Sans" panose="020B0606030504020204"/>
              </a:rPr>
              <a:t>Models may be very useful to inform policies and other decisions, but…</a:t>
            </a:r>
          </a:p>
          <a:p>
            <a:pPr marL="0" indent="0">
              <a:lnSpc>
                <a:spcPct val="114000"/>
              </a:lnSpc>
              <a:spcBef>
                <a:spcPts val="0"/>
              </a:spcBef>
              <a:spcAft>
                <a:spcPts val="600"/>
              </a:spcAft>
              <a:buClr>
                <a:schemeClr val="dk1"/>
              </a:buClr>
              <a:buSzPts val="3200"/>
              <a:buNone/>
            </a:pPr>
            <a:endParaRPr sz="2200" dirty="0">
              <a:latin typeface="Open Sans" panose="020B0606030504020204"/>
            </a:endParaRPr>
          </a:p>
          <a:p>
            <a:pPr marL="0" indent="0">
              <a:lnSpc>
                <a:spcPct val="114000"/>
              </a:lnSpc>
              <a:spcBef>
                <a:spcPts val="640"/>
              </a:spcBef>
              <a:spcAft>
                <a:spcPts val="600"/>
              </a:spcAft>
              <a:buClr>
                <a:schemeClr val="dk1"/>
              </a:buClr>
              <a:buSzPts val="3200"/>
              <a:buNone/>
            </a:pPr>
            <a:r>
              <a:rPr lang="en-US" sz="2200" dirty="0">
                <a:latin typeface="Open Sans" panose="020B0606030504020204"/>
              </a:rPr>
              <a:t>1. The quality of the modelling output is highly dependent on the quality of input data</a:t>
            </a:r>
          </a:p>
          <a:p>
            <a:pPr marL="0" indent="0">
              <a:lnSpc>
                <a:spcPct val="114000"/>
              </a:lnSpc>
              <a:spcBef>
                <a:spcPts val="640"/>
              </a:spcBef>
              <a:spcAft>
                <a:spcPts val="600"/>
              </a:spcAft>
              <a:buClr>
                <a:schemeClr val="dk1"/>
              </a:buClr>
              <a:buSzPts val="3200"/>
              <a:buNone/>
            </a:pPr>
            <a:r>
              <a:rPr lang="en-US" sz="2200" dirty="0">
                <a:latin typeface="Open Sans" panose="020B0606030504020204"/>
              </a:rPr>
              <a:t>2. A well-created model provides a simplified version of reality</a:t>
            </a:r>
          </a:p>
          <a:p>
            <a:pPr marL="0" indent="0">
              <a:spcBef>
                <a:spcPts val="640"/>
              </a:spcBef>
              <a:buClr>
                <a:schemeClr val="dk1"/>
              </a:buClr>
              <a:buSzPts val="3200"/>
              <a:buNone/>
            </a:pPr>
            <a:endParaRPr sz="2400" dirty="0">
              <a:latin typeface="Open Sans" panose="020B0606030504020204"/>
            </a:endParaRPr>
          </a:p>
          <a:p>
            <a:pPr marL="514350" indent="-311150">
              <a:spcBef>
                <a:spcPts val="640"/>
              </a:spcBef>
              <a:buClr>
                <a:schemeClr val="dk1"/>
              </a:buClr>
              <a:buSzPts val="3200"/>
              <a:buNone/>
            </a:pPr>
            <a:endParaRPr sz="2400" dirty="0">
              <a:latin typeface="Open Sans" panose="020B0606030504020204"/>
            </a:endParaRPr>
          </a:p>
          <a:p>
            <a:pPr marL="0" indent="0">
              <a:spcBef>
                <a:spcPts val="640"/>
              </a:spcBef>
              <a:buClr>
                <a:schemeClr val="dk1"/>
              </a:buClr>
              <a:buSzPts val="3200"/>
              <a:buNone/>
            </a:pPr>
            <a:endParaRPr sz="2400" dirty="0">
              <a:latin typeface="Open Sans" panose="020B0606030504020204"/>
            </a:endParaRPr>
          </a:p>
        </p:txBody>
      </p:sp>
      <p:sp>
        <p:nvSpPr>
          <p:cNvPr id="7" name="Google Shape;387;p22"/>
          <p:cNvSpPr txBox="1"/>
          <p:nvPr/>
        </p:nvSpPr>
        <p:spPr>
          <a:xfrm>
            <a:off x="838200" y="1621630"/>
            <a:ext cx="6736793" cy="447870"/>
          </a:xfrm>
          <a:prstGeom prst="rect">
            <a:avLst/>
          </a:prstGeom>
          <a:noFill/>
          <a:ln>
            <a:noFill/>
          </a:ln>
        </p:spPr>
        <p:txBody>
          <a:bodyPr spcFirstLastPara="1" wrap="square" lIns="91425" tIns="45700" rIns="91425" bIns="45700" anchor="t" anchorCtr="0">
            <a:noAutofit/>
          </a:bodyPr>
          <a:lstStyle/>
          <a:p>
            <a:pPr lvl="0">
              <a:lnSpc>
                <a:spcPct val="90000"/>
              </a:lnSpc>
              <a:buClr>
                <a:schemeClr val="dk1"/>
              </a:buClr>
              <a:buSzPts val="2700"/>
            </a:pPr>
            <a:r>
              <a:rPr lang="en-US" sz="2000" b="1" dirty="0">
                <a:solidFill>
                  <a:schemeClr val="accent5">
                    <a:lumMod val="60000"/>
                    <a:lumOff val="40000"/>
                  </a:schemeClr>
                </a:solidFill>
                <a:latin typeface="Open Sans"/>
                <a:ea typeface="+mn-lt"/>
                <a:cs typeface="+mn-lt"/>
                <a:sym typeface="Calibri"/>
              </a:rPr>
              <a:t>Key messages</a:t>
            </a:r>
            <a:endParaRPr sz="2000" dirty="0">
              <a:solidFill>
                <a:schemeClr val="dk1"/>
              </a:solidFill>
              <a:latin typeface="Calibri"/>
              <a:ea typeface="Calibri"/>
              <a:cs typeface="Calibri"/>
              <a:sym typeface="Calibri"/>
            </a:endParaRPr>
          </a:p>
        </p:txBody>
      </p:sp>
      <p:sp>
        <p:nvSpPr>
          <p:cNvPr id="8" name="Rectangle 7"/>
          <p:cNvSpPr/>
          <p:nvPr/>
        </p:nvSpPr>
        <p:spPr>
          <a:xfrm>
            <a:off x="122311" y="6356349"/>
            <a:ext cx="1834156" cy="246221"/>
          </a:xfrm>
          <a:prstGeom prst="rect">
            <a:avLst/>
          </a:prstGeom>
        </p:spPr>
        <p:txBody>
          <a:bodyPr wrap="none">
            <a:spAutoFit/>
          </a:bodyPr>
          <a:lstStyle/>
          <a:p>
            <a:r>
              <a:rPr lang="sv-SE" sz="1000" b="1" dirty="0">
                <a:solidFill>
                  <a:srgbClr val="1D1C1D"/>
                </a:solidFill>
                <a:latin typeface="Slack-Lato"/>
              </a:rPr>
              <a:t>Source:</a:t>
            </a:r>
            <a:r>
              <a:rPr lang="sv-SE" sz="1000" dirty="0">
                <a:solidFill>
                  <a:srgbClr val="1D1C1D"/>
                </a:solidFill>
                <a:latin typeface="Slack-Lato"/>
              </a:rPr>
              <a:t> Sahlberg et al. 2018</a:t>
            </a:r>
            <a:endParaRPr lang="en-GB" sz="1000" dirty="0"/>
          </a:p>
        </p:txBody>
      </p:sp>
      <p:sp>
        <p:nvSpPr>
          <p:cNvPr id="9" name="Oval 8">
            <a:extLst>
              <a:ext uri="{FF2B5EF4-FFF2-40B4-BE49-F238E27FC236}">
                <a16:creationId xmlns:a16="http://schemas.microsoft.com/office/drawing/2014/main" id="{D236EA61-4410-254D-B5A3-15F0BE766104}"/>
              </a:ext>
            </a:extLst>
          </p:cNvPr>
          <p:cNvSpPr/>
          <p:nvPr/>
        </p:nvSpPr>
        <p:spPr>
          <a:xfrm>
            <a:off x="6657975" y="55014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7_Slide7.mp3" descr="Track1_Lecture7_Slide7.mp3">
            <a:hlinkClick r:id="" action="ppaction://media"/>
            <a:extLst>
              <a:ext uri="{FF2B5EF4-FFF2-40B4-BE49-F238E27FC236}">
                <a16:creationId xmlns:a16="http://schemas.microsoft.com/office/drawing/2014/main" id="{68840737-9C94-BD4F-AEB9-16CB5BFDDA4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28855" y="621506"/>
            <a:ext cx="812800" cy="812800"/>
          </a:xfrm>
          <a:prstGeom prst="rect">
            <a:avLst/>
          </a:prstGeom>
        </p:spPr>
      </p:pic>
      <p:sp>
        <p:nvSpPr>
          <p:cNvPr id="10" name="Title 1">
            <a:extLst>
              <a:ext uri="{FF2B5EF4-FFF2-40B4-BE49-F238E27FC236}">
                <a16:creationId xmlns:a16="http://schemas.microsoft.com/office/drawing/2014/main" id="{0FE8A6D3-0D3D-F64C-8145-EAC32DB895A9}"/>
              </a:ext>
            </a:extLst>
          </p:cNvPr>
          <p:cNvSpPr txBox="1">
            <a:spLocks/>
          </p:cNvSpPr>
          <p:nvPr/>
        </p:nvSpPr>
        <p:spPr>
          <a:xfrm>
            <a:off x="838200" y="283899"/>
            <a:ext cx="5841248"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7.1 Energy policy and the energy system</a:t>
            </a:r>
            <a:endParaRPr lang="en-GB" dirty="0"/>
          </a:p>
        </p:txBody>
      </p:sp>
    </p:spTree>
    <p:extLst>
      <p:ext uri="{BB962C8B-B14F-4D97-AF65-F5344CB8AC3E}">
        <p14:creationId xmlns:p14="http://schemas.microsoft.com/office/powerpoint/2010/main" val="55640372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49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Lecture 7.1 References</a:t>
            </a:r>
          </a:p>
        </p:txBody>
      </p:sp>
      <p:sp>
        <p:nvSpPr>
          <p:cNvPr id="5" name="Rectangle 4"/>
          <p:cNvSpPr/>
          <p:nvPr/>
        </p:nvSpPr>
        <p:spPr>
          <a:xfrm>
            <a:off x="838200" y="1794762"/>
            <a:ext cx="8078993" cy="2862322"/>
          </a:xfrm>
          <a:prstGeom prst="rect">
            <a:avLst/>
          </a:prstGeom>
        </p:spPr>
        <p:txBody>
          <a:bodyPr wrap="square">
            <a:spAutoFit/>
          </a:bodyPr>
          <a:lstStyle/>
          <a:p>
            <a:r>
              <a:rPr lang="sv-SE" dirty="0">
                <a:latin typeface="Open Sans" panose="020B0606030504020204" pitchFamily="34" charset="0"/>
                <a:ea typeface="Open Sans" panose="020B0606030504020204" pitchFamily="34" charset="0"/>
                <a:cs typeface="Open Sans" panose="020B0606030504020204" pitchFamily="34" charset="0"/>
              </a:rPr>
              <a:t>Sahlberg, A., Khavari, B., Korkovelos, A., Mentis, D., n.d. Lecture 5: Energy modelling, scenario development and sensitivity analysis [WWW Document]. OnSSET Teaching Kit. URL </a:t>
            </a:r>
            <a:r>
              <a:rPr lang="sv-SE" dirty="0">
                <a:latin typeface="Open Sans" panose="020B0606030504020204" pitchFamily="34" charset="0"/>
                <a:ea typeface="Open Sans" panose="020B0606030504020204" pitchFamily="34" charset="0"/>
                <a:cs typeface="Open Sans" panose="020B0606030504020204" pitchFamily="34" charset="0"/>
                <a:hlinkClick r:id="rId2"/>
              </a:rPr>
              <a:t>https://onsset.github.io/teaching_kit/courses/module_3/Lecture%205/</a:t>
            </a:r>
            <a:r>
              <a:rPr lang="sv-SE" dirty="0">
                <a:latin typeface="Open Sans" panose="020B0606030504020204" pitchFamily="34" charset="0"/>
                <a:ea typeface="Open Sans" panose="020B0606030504020204" pitchFamily="34" charset="0"/>
                <a:cs typeface="Open Sans" panose="020B0606030504020204" pitchFamily="34" charset="0"/>
              </a:rPr>
              <a:t>    (accessed 2.18.21).</a:t>
            </a:r>
          </a:p>
          <a:p>
            <a:endParaRPr lang="en-GB" dirty="0">
              <a:latin typeface="Open Sans" panose="020B0606030504020204" pitchFamily="34" charset="0"/>
              <a:ea typeface="Open Sans" panose="020B0606030504020204" pitchFamily="34" charset="0"/>
              <a:cs typeface="Open Sans" panose="020B0606030504020204" pitchFamily="34" charset="0"/>
            </a:endParaRPr>
          </a:p>
          <a:p>
            <a:r>
              <a:rPr lang="en-GB" dirty="0">
                <a:latin typeface="Open Sans" panose="020B0606030504020204" pitchFamily="34" charset="0"/>
                <a:ea typeface="Open Sans" panose="020B0606030504020204" pitchFamily="34" charset="0"/>
                <a:cs typeface="Open Sans" panose="020B0606030504020204" pitchFamily="34" charset="0"/>
              </a:rPr>
              <a:t>Taliotis, C., Gardumi, F., Shivakumar, A., Sridharan, V., Ramos, E., Beltramo, A., Rogner, H., Howells, M., (2018). Introduction to Energy Systems Modelling, KTH-dESA and OpTIMUS.community. Available at: DOI: 10.5281/zenodo.1493113 </a:t>
            </a:r>
          </a:p>
        </p:txBody>
      </p:sp>
    </p:spTree>
    <p:extLst>
      <p:ext uri="{BB962C8B-B14F-4D97-AF65-F5344CB8AC3E}">
        <p14:creationId xmlns:p14="http://schemas.microsoft.com/office/powerpoint/2010/main" val="222028696"/>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8" name="Title 1"/>
          <p:cNvSpPr txBox="1">
            <a:spLocks/>
          </p:cNvSpPr>
          <p:nvPr/>
        </p:nvSpPr>
        <p:spPr>
          <a:xfrm>
            <a:off x="838201" y="410368"/>
            <a:ext cx="9758940"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7.2 Scenario and sensitivity analysis in energy system modelling</a:t>
            </a:r>
          </a:p>
        </p:txBody>
      </p:sp>
      <p:sp>
        <p:nvSpPr>
          <p:cNvPr id="11" name="Google Shape;387;p22"/>
          <p:cNvSpPr txBox="1"/>
          <p:nvPr/>
        </p:nvSpPr>
        <p:spPr>
          <a:xfrm>
            <a:off x="838200" y="1735931"/>
            <a:ext cx="6736793" cy="447870"/>
          </a:xfrm>
          <a:prstGeom prst="rect">
            <a:avLst/>
          </a:prstGeom>
          <a:noFill/>
          <a:ln>
            <a:noFill/>
          </a:ln>
        </p:spPr>
        <p:txBody>
          <a:bodyPr spcFirstLastPara="1" wrap="square" lIns="91425" tIns="45700" rIns="91425" bIns="45700" anchor="t" anchorCtr="0">
            <a:noAutofit/>
          </a:bodyPr>
          <a:lstStyle/>
          <a:p>
            <a:pPr lvl="0">
              <a:lnSpc>
                <a:spcPct val="90000"/>
              </a:lnSpc>
              <a:buClr>
                <a:schemeClr val="dk1"/>
              </a:buClr>
              <a:buSzPts val="2700"/>
            </a:pPr>
            <a:r>
              <a:rPr lang="en-US" sz="2000" b="1" dirty="0">
                <a:solidFill>
                  <a:schemeClr val="accent5">
                    <a:lumMod val="60000"/>
                    <a:lumOff val="40000"/>
                  </a:schemeClr>
                </a:solidFill>
                <a:latin typeface="Open Sans"/>
                <a:ea typeface="+mn-lt"/>
                <a:cs typeface="+mn-lt"/>
                <a:sym typeface="Calibri"/>
              </a:rPr>
              <a:t>Forecasting, scenarios, and backcasting</a:t>
            </a:r>
            <a:endParaRPr sz="2000" dirty="0">
              <a:solidFill>
                <a:schemeClr val="accent5">
                  <a:lumMod val="60000"/>
                  <a:lumOff val="40000"/>
                </a:schemeClr>
              </a:solidFill>
              <a:latin typeface="Calibri"/>
              <a:ea typeface="Calibri"/>
              <a:cs typeface="Calibri"/>
              <a:sym typeface="Calibri"/>
            </a:endParaRPr>
          </a:p>
        </p:txBody>
      </p:sp>
      <p:sp>
        <p:nvSpPr>
          <p:cNvPr id="5" name="Rectangle 4"/>
          <p:cNvSpPr/>
          <p:nvPr/>
        </p:nvSpPr>
        <p:spPr>
          <a:xfrm>
            <a:off x="908639" y="6154483"/>
            <a:ext cx="2728632" cy="246221"/>
          </a:xfrm>
          <a:prstGeom prst="rect">
            <a:avLst/>
          </a:prstGeom>
        </p:spPr>
        <p:txBody>
          <a:bodyPr wrap="none" lIns="91440" tIns="45720" rIns="91440" bIns="45720" anchor="t">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a:t>
            </a:r>
            <a:r>
              <a:rPr lang="en-GB"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Adapted</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from Sahlberg et al. 2018</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Rounded Rectangle 1"/>
          <p:cNvSpPr/>
          <p:nvPr/>
        </p:nvSpPr>
        <p:spPr>
          <a:xfrm>
            <a:off x="838200" y="2112361"/>
            <a:ext cx="2770495" cy="4030317"/>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ounded Rectangle 6"/>
          <p:cNvSpPr/>
          <p:nvPr/>
        </p:nvSpPr>
        <p:spPr>
          <a:xfrm>
            <a:off x="4307006" y="2112361"/>
            <a:ext cx="2770495" cy="4030317"/>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ounded Rectangle 8"/>
          <p:cNvSpPr/>
          <p:nvPr/>
        </p:nvSpPr>
        <p:spPr>
          <a:xfrm>
            <a:off x="7826646" y="2112360"/>
            <a:ext cx="2770495" cy="4030317"/>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3"/>
          <p:cNvSpPr/>
          <p:nvPr/>
        </p:nvSpPr>
        <p:spPr>
          <a:xfrm>
            <a:off x="1039389" y="3026602"/>
            <a:ext cx="2372551" cy="5732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Open Sans" panose="020B0606030504020204"/>
              </a:rPr>
              <a:t>FUTURE</a:t>
            </a:r>
          </a:p>
        </p:txBody>
      </p:sp>
      <p:sp>
        <p:nvSpPr>
          <p:cNvPr id="10" name="Rectangle 9"/>
          <p:cNvSpPr/>
          <p:nvPr/>
        </p:nvSpPr>
        <p:spPr>
          <a:xfrm>
            <a:off x="4505978" y="3026602"/>
            <a:ext cx="2372551" cy="5732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Open Sans" panose="020B0606030504020204"/>
              </a:rPr>
              <a:t>FUTURE</a:t>
            </a:r>
          </a:p>
        </p:txBody>
      </p:sp>
      <p:sp>
        <p:nvSpPr>
          <p:cNvPr id="12" name="Rectangle 11"/>
          <p:cNvSpPr/>
          <p:nvPr/>
        </p:nvSpPr>
        <p:spPr>
          <a:xfrm>
            <a:off x="7975748" y="3037985"/>
            <a:ext cx="2372551" cy="5732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Open Sans" panose="020B0606030504020204"/>
              </a:rPr>
              <a:t>FUTURE</a:t>
            </a:r>
          </a:p>
        </p:txBody>
      </p:sp>
      <p:sp>
        <p:nvSpPr>
          <p:cNvPr id="6" name="Rectangle 5"/>
          <p:cNvSpPr/>
          <p:nvPr/>
        </p:nvSpPr>
        <p:spPr>
          <a:xfrm>
            <a:off x="1172570" y="2217859"/>
            <a:ext cx="2101755" cy="38987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100" b="1" dirty="0">
                <a:solidFill>
                  <a:schemeClr val="tx1"/>
                </a:solidFill>
              </a:rPr>
              <a:t>Forecasting</a:t>
            </a:r>
          </a:p>
        </p:txBody>
      </p:sp>
      <p:sp>
        <p:nvSpPr>
          <p:cNvPr id="13" name="Rectangle 12"/>
          <p:cNvSpPr/>
          <p:nvPr/>
        </p:nvSpPr>
        <p:spPr>
          <a:xfrm>
            <a:off x="4641376" y="2218385"/>
            <a:ext cx="2101755" cy="50984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rPr>
              <a:t>Scenarios: exploratory and normative</a:t>
            </a:r>
          </a:p>
        </p:txBody>
      </p:sp>
      <p:sp>
        <p:nvSpPr>
          <p:cNvPr id="14" name="Rectangle 13"/>
          <p:cNvSpPr/>
          <p:nvPr/>
        </p:nvSpPr>
        <p:spPr>
          <a:xfrm>
            <a:off x="8110182" y="2219437"/>
            <a:ext cx="2101755" cy="38987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100" b="1" dirty="0">
                <a:solidFill>
                  <a:schemeClr val="tx1"/>
                </a:solidFill>
              </a:rPr>
              <a:t>Backcasting</a:t>
            </a:r>
          </a:p>
        </p:txBody>
      </p:sp>
      <p:sp>
        <p:nvSpPr>
          <p:cNvPr id="15" name="Rectangle 14"/>
          <p:cNvSpPr/>
          <p:nvPr/>
        </p:nvSpPr>
        <p:spPr>
          <a:xfrm>
            <a:off x="1037171" y="5263833"/>
            <a:ext cx="2372551" cy="5732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Open Sans" panose="020B0606030504020204"/>
              </a:rPr>
              <a:t>Present</a:t>
            </a:r>
          </a:p>
        </p:txBody>
      </p:sp>
      <p:sp>
        <p:nvSpPr>
          <p:cNvPr id="16" name="Rectangle 15"/>
          <p:cNvSpPr/>
          <p:nvPr/>
        </p:nvSpPr>
        <p:spPr>
          <a:xfrm>
            <a:off x="4505977" y="5271097"/>
            <a:ext cx="2372551" cy="5732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Open Sans" panose="020B0606030504020204"/>
              </a:rPr>
              <a:t>Present</a:t>
            </a:r>
          </a:p>
        </p:txBody>
      </p:sp>
      <p:sp>
        <p:nvSpPr>
          <p:cNvPr id="17" name="Rectangle 16"/>
          <p:cNvSpPr/>
          <p:nvPr/>
        </p:nvSpPr>
        <p:spPr>
          <a:xfrm>
            <a:off x="7974783" y="5263833"/>
            <a:ext cx="2372551" cy="5732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Open Sans" panose="020B0606030504020204"/>
              </a:rPr>
              <a:t>Present</a:t>
            </a:r>
          </a:p>
        </p:txBody>
      </p:sp>
      <p:cxnSp>
        <p:nvCxnSpPr>
          <p:cNvPr id="19" name="Straight Arrow Connector 18"/>
          <p:cNvCxnSpPr>
            <a:stCxn id="15" idx="0"/>
          </p:cNvCxnSpPr>
          <p:nvPr/>
        </p:nvCxnSpPr>
        <p:spPr>
          <a:xfrm flipH="1" flipV="1">
            <a:off x="1172570" y="3611191"/>
            <a:ext cx="1050877" cy="1652642"/>
          </a:xfrm>
          <a:prstGeom prst="straightConnector1">
            <a:avLst/>
          </a:prstGeom>
          <a:ln>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5" idx="0"/>
          </p:cNvCxnSpPr>
          <p:nvPr/>
        </p:nvCxnSpPr>
        <p:spPr>
          <a:xfrm flipV="1">
            <a:off x="2223447" y="3611191"/>
            <a:ext cx="874595" cy="1652642"/>
          </a:xfrm>
          <a:prstGeom prst="straightConnector1">
            <a:avLst/>
          </a:prstGeom>
          <a:ln>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endCxn id="4" idx="2"/>
          </p:cNvCxnSpPr>
          <p:nvPr/>
        </p:nvCxnSpPr>
        <p:spPr>
          <a:xfrm flipV="1">
            <a:off x="2223447" y="3599808"/>
            <a:ext cx="2218" cy="16640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392072" y="3845467"/>
            <a:ext cx="627797" cy="545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flipV="1">
            <a:off x="2374710" y="3831820"/>
            <a:ext cx="518615" cy="1091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6" idx="0"/>
          </p:cNvCxnSpPr>
          <p:nvPr/>
        </p:nvCxnSpPr>
        <p:spPr>
          <a:xfrm flipH="1" flipV="1">
            <a:off x="4641376" y="3611191"/>
            <a:ext cx="1050877" cy="16599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flipV="1">
            <a:off x="5252414" y="3614823"/>
            <a:ext cx="438703" cy="16490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flipV="1">
            <a:off x="5659898" y="3643016"/>
            <a:ext cx="32355" cy="16208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5691116" y="3643016"/>
            <a:ext cx="404884" cy="16208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V="1">
            <a:off x="5676075" y="3643016"/>
            <a:ext cx="888498" cy="16166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3" name="Arc 52"/>
          <p:cNvSpPr/>
          <p:nvPr/>
        </p:nvSpPr>
        <p:spPr>
          <a:xfrm rot="14347232">
            <a:off x="9369573" y="2997005"/>
            <a:ext cx="2153532" cy="3051597"/>
          </a:xfrm>
          <a:prstGeom prst="arc">
            <a:avLst>
              <a:gd name="adj1" fmla="val 16200000"/>
              <a:gd name="adj2" fmla="val 21534335"/>
            </a:avLst>
          </a:prstGeom>
          <a:ln>
            <a:prstDash val="sysDash"/>
            <a:headEnd type="arrow"/>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54" name="Arc 53"/>
          <p:cNvSpPr/>
          <p:nvPr/>
        </p:nvSpPr>
        <p:spPr>
          <a:xfrm rot="3486606">
            <a:off x="7559170" y="2961958"/>
            <a:ext cx="2096872" cy="2795308"/>
          </a:xfrm>
          <a:prstGeom prst="arc">
            <a:avLst>
              <a:gd name="adj1" fmla="val 16200000"/>
              <a:gd name="adj2" fmla="val 21534335"/>
            </a:avLst>
          </a:prstGeom>
          <a:ln>
            <a:prstDash val="sysDash"/>
            <a:headEnd type="none"/>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55" name="Oval 54"/>
          <p:cNvSpPr/>
          <p:nvPr/>
        </p:nvSpPr>
        <p:spPr>
          <a:xfrm>
            <a:off x="9703558" y="3611191"/>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7" name="Oval 56"/>
          <p:cNvSpPr/>
          <p:nvPr/>
        </p:nvSpPr>
        <p:spPr>
          <a:xfrm>
            <a:off x="8695896" y="3640761"/>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8" name="Oval 57"/>
          <p:cNvSpPr/>
          <p:nvPr/>
        </p:nvSpPr>
        <p:spPr>
          <a:xfrm>
            <a:off x="9175848" y="3629385"/>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TextBox 2"/>
          <p:cNvSpPr txBox="1"/>
          <p:nvPr/>
        </p:nvSpPr>
        <p:spPr>
          <a:xfrm>
            <a:off x="7603569" y="6144347"/>
            <a:ext cx="4216474"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5"/>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36" name="Oval 35">
            <a:extLst>
              <a:ext uri="{FF2B5EF4-FFF2-40B4-BE49-F238E27FC236}">
                <a16:creationId xmlns:a16="http://schemas.microsoft.com/office/drawing/2014/main" id="{F96484F6-EE75-DE49-9ACF-702EA72A80C9}"/>
              </a:ext>
            </a:extLst>
          </p:cNvPr>
          <p:cNvSpPr/>
          <p:nvPr/>
        </p:nvSpPr>
        <p:spPr>
          <a:xfrm>
            <a:off x="10548246" y="53355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7_Slide9.mp3" descr="Track1_Lecture7_Slide9.mp3">
            <a:hlinkClick r:id="" action="ppaction://media"/>
            <a:extLst>
              <a:ext uri="{FF2B5EF4-FFF2-40B4-BE49-F238E27FC236}">
                <a16:creationId xmlns:a16="http://schemas.microsoft.com/office/drawing/2014/main" id="{832FC1D2-3124-F94C-BCA0-C17E7589DB6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619611" y="607493"/>
            <a:ext cx="812800" cy="812800"/>
          </a:xfrm>
          <a:prstGeom prst="rect">
            <a:avLst/>
          </a:prstGeom>
        </p:spPr>
      </p:pic>
    </p:spTree>
    <p:extLst>
      <p:ext uri="{BB962C8B-B14F-4D97-AF65-F5344CB8AC3E}">
        <p14:creationId xmlns:p14="http://schemas.microsoft.com/office/powerpoint/2010/main" val="218716469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161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236FD69-E80D-4F71-915D-9839581AE6A3}">
  <ds:schemaRefs>
    <ds:schemaRef ds:uri="0b696a8a-ab1a-459b-a09e-44df7cbe9330"/>
    <ds:schemaRef ds:uri="35b8b66e-5759-43c1-a138-f967a8bf5a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7F587A4-2E70-45EC-BE7D-17F9D27F3F2F}">
  <ds:schemaRefs>
    <ds:schemaRef ds:uri="0b696a8a-ab1a-459b-a09e-44df7cbe9330"/>
    <ds:schemaRef ds:uri="35b8b66e-5759-43c1-a138-f967a8bf5a2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EB3F4BA-3ED4-445A-AA25-511F9A78EF6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611</TotalTime>
  <Words>5128</Words>
  <Application>Microsoft Office PowerPoint</Application>
  <PresentationFormat>Widescreen</PresentationFormat>
  <Paragraphs>304</Paragraphs>
  <Slides>27</Slides>
  <Notes>23</Notes>
  <HiddenSlides>0</HiddenSlides>
  <MMClips>21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27</vt:i4>
      </vt:variant>
    </vt:vector>
  </HeadingPairs>
  <TitlesOfParts>
    <vt:vector size="36" baseType="lpstr">
      <vt:lpstr>Arial</vt:lpstr>
      <vt:lpstr>Calibri</vt:lpstr>
      <vt:lpstr>Calibri Light</vt:lpstr>
      <vt:lpstr>Open Sans</vt:lpstr>
      <vt:lpstr>Open Sans </vt:lpstr>
      <vt:lpstr>Open Sans ExtraBold</vt:lpstr>
      <vt:lpstr>Slack-Lato</vt:lpstr>
      <vt:lpstr>Office Theme</vt:lpstr>
      <vt:lpstr>Office Theme</vt:lpstr>
      <vt:lpstr>LECTURE 7 ENERGY MODELLING, SCENARIO DEVELOPMENT AND SENSITIVITY ANALYSIS</vt:lpstr>
      <vt:lpstr>PowerPoint Presentation</vt:lpstr>
      <vt:lpstr>PowerPoint Presentation</vt:lpstr>
      <vt:lpstr>PowerPoint Presentation</vt:lpstr>
      <vt:lpstr>PowerPoint Presentation</vt:lpstr>
      <vt:lpstr>PowerPoint Presentation</vt:lpstr>
      <vt:lpstr>PowerPoint Presentation</vt:lpstr>
      <vt:lpstr>Lecture 7.1 References</vt:lpstr>
      <vt:lpstr>PowerPoint Presentation</vt:lpstr>
      <vt:lpstr>PowerPoint Presentation</vt:lpstr>
      <vt:lpstr>PowerPoint Presentation</vt:lpstr>
      <vt:lpstr>PowerPoint Presentation</vt:lpstr>
      <vt:lpstr>PowerPoint Presentation</vt:lpstr>
      <vt:lpstr>Lecture 7.2 References</vt:lpstr>
      <vt:lpstr>7.3 Scenario analysis</vt:lpstr>
      <vt:lpstr>PowerPoint Presentation</vt:lpstr>
      <vt:lpstr>PowerPoint Presentation</vt:lpstr>
      <vt:lpstr>PowerPoint Presentation</vt:lpstr>
      <vt:lpstr>Lecture 7.3 References</vt:lpstr>
      <vt:lpstr>7.4 Advanced theory I </vt:lpstr>
      <vt:lpstr>7.4 Advanced theory I</vt:lpstr>
      <vt:lpstr>7.4 Advanced theory I</vt:lpstr>
      <vt:lpstr>7.4 Advanced theory I </vt:lpstr>
      <vt:lpstr>PowerPoint Presentation</vt:lpstr>
      <vt:lpstr>Lecture 7.4 References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Korkovelos, Alexandros</cp:lastModifiedBy>
  <cp:revision>112</cp:revision>
  <dcterms:created xsi:type="dcterms:W3CDTF">2021-02-10T16:48:02Z</dcterms:created>
  <dcterms:modified xsi:type="dcterms:W3CDTF">2022-03-04T16:10:05Z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