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Lato"/>
      <p:regular r:id="rId33"/>
      <p:bold r:id="rId34"/>
      <p:italic r:id="rId35"/>
      <p:boldItalic r:id="rId36"/>
    </p:embeddedFont>
    <p:embeddedFont>
      <p:font typeface="Open Sans SemiBold"/>
      <p:regular r:id="rId37"/>
      <p:bold r:id="rId38"/>
      <p:italic r:id="rId39"/>
      <p:boldItalic r:id="rId40"/>
    </p:embeddedFont>
    <p:embeddedFont>
      <p:font typeface="Quattrocento Sans"/>
      <p:regular r:id="rId41"/>
      <p:bold r:id="rId42"/>
      <p:italic r:id="rId43"/>
      <p:boldItalic r:id="rId44"/>
    </p:embeddedFont>
    <p:embeddedFont>
      <p:font typeface="Open Sans ExtraBold"/>
      <p:bold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jiAC2JpAW6G//hAvvL+Cn4uvUf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SemiBold-boldItalic.fntdata"/><Relationship Id="rId42" Type="http://schemas.openxmlformats.org/officeDocument/2006/relationships/font" Target="fonts/QuattrocentoSans-bold.fntdata"/><Relationship Id="rId41" Type="http://schemas.openxmlformats.org/officeDocument/2006/relationships/font" Target="fonts/QuattrocentoSans-regular.fntdata"/><Relationship Id="rId44" Type="http://schemas.openxmlformats.org/officeDocument/2006/relationships/font" Target="fonts/QuattrocentoSans-boldItalic.fntdata"/><Relationship Id="rId43" Type="http://schemas.openxmlformats.org/officeDocument/2006/relationships/font" Target="fonts/QuattrocentoSans-italic.fntdata"/><Relationship Id="rId46" Type="http://schemas.openxmlformats.org/officeDocument/2006/relationships/font" Target="fonts/OpenSansExtraBold-boldItalic.fntdata"/><Relationship Id="rId45" Type="http://schemas.openxmlformats.org/officeDocument/2006/relationships/font" Target="fonts/OpenSansExtra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font" Target="fonts/Lato-regular.fntdata"/><Relationship Id="rId32" Type="http://schemas.openxmlformats.org/officeDocument/2006/relationships/slide" Target="slides/slide28.xml"/><Relationship Id="rId35" Type="http://schemas.openxmlformats.org/officeDocument/2006/relationships/font" Target="fonts/Lato-italic.fntdata"/><Relationship Id="rId34" Type="http://schemas.openxmlformats.org/officeDocument/2006/relationships/font" Target="fonts/Lato-bold.fntdata"/><Relationship Id="rId37" Type="http://schemas.openxmlformats.org/officeDocument/2006/relationships/font" Target="fonts/OpenSansSemiBold-regular.fntdata"/><Relationship Id="rId36" Type="http://schemas.openxmlformats.org/officeDocument/2006/relationships/font" Target="fonts/Lato-boldItalic.fntdata"/><Relationship Id="rId39" Type="http://schemas.openxmlformats.org/officeDocument/2006/relationships/font" Target="fonts/OpenSansSemiBold-italic.fntdata"/><Relationship Id="rId38" Type="http://schemas.openxmlformats.org/officeDocument/2006/relationships/font" Target="fonts/OpenSansSemiBold-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customschemas.google.com/relationships/presentationmetadata" Target="metadata"/><Relationship Id="rId5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Roboto" panose="02000000000000000000"/>
                <a:ea typeface="+mn-ea"/>
                <a:cs typeface="+mn-cs"/>
              </a:defRPr>
            </a:pPr>
            <a:r>
              <a:rPr lang="en-US" sz="2000" dirty="0">
                <a:latin typeface="Roboto" panose="02000000000000000000"/>
              </a:rPr>
              <a:t>GHG emission</a:t>
            </a:r>
            <a:r>
              <a:rPr lang="en-US" sz="2000" baseline="0" dirty="0">
                <a:latin typeface="Roboto" panose="02000000000000000000"/>
              </a:rPr>
              <a:t>s by sector</a:t>
            </a:r>
            <a:endParaRPr lang="en-US" sz="2000" dirty="0">
              <a:latin typeface="Roboto" panose="02000000000000000000"/>
            </a:endParaRPr>
          </a:p>
        </c:rich>
      </c:tx>
      <c:layout>
        <c:manualLayout>
          <c:xMode val="edge"/>
          <c:yMode val="edge"/>
          <c:x val="0.26093786506335664"/>
          <c:y val="1.143326048005740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Roboto" panose="0200000000000000000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3B-43DD-9B39-42A5C2A8B3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3B-43DD-9B39-42A5C2A8B3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3B-43DD-9B39-42A5C2A8B3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3B-43DD-9B39-42A5C2A8B3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C3B-43DD-9B39-42A5C2A8B35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C3B-43DD-9B39-42A5C2A8B352}"/>
              </c:ext>
            </c:extLst>
          </c:dPt>
          <c:dLbls>
            <c:dLbl>
              <c:idx val="0"/>
              <c:layout>
                <c:manualLayout>
                  <c:x val="-6.770102392110143E-3"/>
                  <c:y val="-1.44293148798708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3B-43DD-9B39-42A5C2A8B352}"/>
                </c:ext>
              </c:extLst>
            </c:dLbl>
            <c:dLbl>
              <c:idx val="1"/>
              <c:layout>
                <c:manualLayout>
                  <c:x val="1.4193194147789063E-2"/>
                  <c:y val="4.02639822811470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C3B-43DD-9B39-42A5C2A8B352}"/>
                </c:ext>
              </c:extLst>
            </c:dLbl>
            <c:dLbl>
              <c:idx val="2"/>
              <c:layout>
                <c:manualLayout>
                  <c:x val="1.9158136482939632E-2"/>
                  <c:y val="4.562919218431029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C3B-43DD-9B39-42A5C2A8B352}"/>
                </c:ext>
              </c:extLst>
            </c:dLbl>
            <c:dLbl>
              <c:idx val="3"/>
              <c:layout>
                <c:manualLayout>
                  <c:x val="1.0938757655293089E-2"/>
                  <c:y val="7.11504811898512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C3B-43DD-9B39-42A5C2A8B352}"/>
                </c:ext>
              </c:extLst>
            </c:dLbl>
            <c:dLbl>
              <c:idx val="4"/>
              <c:layout>
                <c:manualLayout>
                  <c:x val="3.1592300962379701E-3"/>
                  <c:y val="2.14468503937007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C3B-43DD-9B39-42A5C2A8B352}"/>
                </c:ext>
              </c:extLst>
            </c:dLbl>
            <c:dLbl>
              <c:idx val="5"/>
              <c:layout>
                <c:manualLayout>
                  <c:x val="-1.5798118985126865E-2"/>
                  <c:y val="1.29228638086905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C3B-43DD-9B39-42A5C2A8B35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Sheet1!$L$3:$L$8</c:f>
              <c:strCache>
                <c:ptCount val="6"/>
                <c:pt idx="0">
                  <c:v>International bunkers</c:v>
                </c:pt>
                <c:pt idx="1">
                  <c:v>Waste</c:v>
                </c:pt>
                <c:pt idx="2">
                  <c:v>Land-use change and forestry</c:v>
                </c:pt>
                <c:pt idx="3">
                  <c:v>Agriculture</c:v>
                </c:pt>
                <c:pt idx="4">
                  <c:v>Industry</c:v>
                </c:pt>
                <c:pt idx="5">
                  <c:v>Energy</c:v>
                </c:pt>
              </c:strCache>
            </c:strRef>
          </c:cat>
          <c:val>
            <c:numRef>
              <c:f>Sheet1!$M$3:$M$8</c:f>
              <c:numCache>
                <c:formatCode>General</c:formatCode>
                <c:ptCount val="6"/>
                <c:pt idx="0">
                  <c:v>2.1</c:v>
                </c:pt>
                <c:pt idx="1">
                  <c:v>3.2</c:v>
                </c:pt>
                <c:pt idx="2">
                  <c:v>12.2</c:v>
                </c:pt>
                <c:pt idx="3">
                  <c:v>13.8</c:v>
                </c:pt>
                <c:pt idx="4">
                  <c:v>4.3</c:v>
                </c:pt>
                <c:pt idx="5">
                  <c:v>64.400000000000006</c:v>
                </c:pt>
              </c:numCache>
            </c:numRef>
          </c:val>
          <c:extLst>
            <c:ext xmlns:c16="http://schemas.microsoft.com/office/drawing/2014/chart" uri="{C3380CC4-5D6E-409C-BE32-E72D297353CC}">
              <c16:uniqueId val="{0000000C-4C3B-43DD-9B39-42A5C2A8B35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338874795873112"/>
          <c:y val="0.34253913359742366"/>
          <c:w val="0.35860380364307376"/>
          <c:h val="0.4063875915814292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The industrial sector is responsible for approximately 20% of water withdrawals worldwide. This share tends to be lower for low-income countries with a more limited industrial base and higher for high-income countries. The majority of this is for the power sector as discussed on the previous slide, but other energy-related applications also require cooling water. In a similar manner to how water is used to cool in thermal power plants, other industrial thermal uses, such as steam heat in the manufacturing sector, also require water for cooling. Energy sector applications</a:t>
            </a:r>
            <a:r>
              <a:rPr lang="en-US"/>
              <a:t> can be particularly steam intensive,</a:t>
            </a:r>
            <a:r>
              <a:rPr lang="en-US" sz="1800">
                <a:latin typeface="Calibri"/>
                <a:ea typeface="Calibri"/>
                <a:cs typeface="Calibri"/>
                <a:sym typeface="Calibri"/>
              </a:rPr>
              <a:t> such as oil refineries that convert crude oil into petroleum products and biofuel refineries.  Water is also required for primary fuel extraction, such as in coal mines, in oil extraction – in particular for enhanced oil recovery </a:t>
            </a:r>
            <a:r>
              <a:rPr lang="en-US"/>
              <a:t>–</a:t>
            </a:r>
            <a:r>
              <a:rPr lang="en-US" sz="1800">
                <a:latin typeface="Calibri"/>
                <a:ea typeface="Calibri"/>
                <a:cs typeface="Calibri"/>
                <a:sym typeface="Calibri"/>
              </a:rPr>
              <a:t> and in natural gas production. Water is also needed for emission control, such as desulphurization of flue gas from burning fossil fuels.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176" name="Google Shape;1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Conversely energy, in particular electricity, is required to operate water infrastructure. Approximately 4% of electricity demand worldwide – and significantly higher shares in some regions </a:t>
            </a:r>
            <a:r>
              <a:rPr lang="en-US"/>
              <a:t>–</a:t>
            </a:r>
            <a:r>
              <a:rPr lang="en-US" sz="1800">
                <a:latin typeface="Calibri"/>
                <a:ea typeface="Calibri"/>
                <a:cs typeface="Calibri"/>
                <a:sym typeface="Calibri"/>
              </a:rPr>
              <a:t> is used in the water supply chain. </a:t>
            </a:r>
            <a:endParaRPr/>
          </a:p>
          <a:p>
            <a:pPr indent="0" lvl="0" marL="0" rtl="0" algn="l">
              <a:lnSpc>
                <a:spcPct val="107000"/>
              </a:lnSpc>
              <a:spcBef>
                <a:spcPts val="800"/>
              </a:spcBef>
              <a:spcAft>
                <a:spcPts val="0"/>
              </a:spcAft>
              <a:buNone/>
            </a:pPr>
            <a:r>
              <a:rPr lang="en-US" sz="1800">
                <a:latin typeface="Calibri"/>
                <a:ea typeface="Calibri"/>
                <a:cs typeface="Calibri"/>
                <a:sym typeface="Calibri"/>
              </a:rPr>
              <a:t>A prominent component of this is the conveyance of water from the source to the demand centre. The energy requirement is largely determined by the distance and terrain over which the water needs to be transported, and it will therefore vary widely from one system to another. In particular, for systems where water needs to be lifted to higher altitudes the energy cost of water supply will be high. Conversely, if the source of water is higher than the demand centre, gravitational forces may be sufficient for delivery.  If groundwater is used as the water source, for either public water supply or irrigation, the water needs first needs to be pumped to the surface, with corresponding energy demand proportional to the depth of the water source.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Once water is delivered to a public water supply system or other water distribution network, energy for pumping will usually still be required to deliver it to end users. The energy cost of water distribution is highly site-specific, with topography and distance as the main determinants.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186" name="Google Shape;18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Energy is also used to treat water to make it safe for human consumption. The energy requirement is largely determined by the quality of the water source, with high quality water sources requiring relatively little energy, while energy demand will increase progressively with lower quality sources. An extreme case is seawater which requires desalination before it can be used for public water supply.  In certain water scarce areas, such as the Middle East, this highly </a:t>
            </a:r>
            <a:r>
              <a:rPr b="0" lang="en-US" sz="1800">
                <a:latin typeface="Calibri"/>
                <a:ea typeface="Calibri"/>
                <a:cs typeface="Calibri"/>
                <a:sym typeface="Calibri"/>
              </a:rPr>
              <a:t>energy intensive process is used to ensure sufficient water supply for the populace. Different technologies for desalination are in use. These are mainly based on two processes. The first is distillation, such as multi-stage flash distillation, which requires energy to heat water to produce water vapor. The second are membrane processes, such as reverse osmosis, which are more energy efficient and the most widely used technology today.  </a:t>
            </a:r>
            <a:endParaRPr/>
          </a:p>
          <a:p>
            <a:pPr indent="0" lvl="0" marL="0" rtl="0" algn="l">
              <a:lnSpc>
                <a:spcPct val="107000"/>
              </a:lnSpc>
              <a:spcBef>
                <a:spcPts val="800"/>
              </a:spcBef>
              <a:spcAft>
                <a:spcPts val="0"/>
              </a:spcAft>
              <a:buNone/>
            </a:pPr>
            <a:r>
              <a:t/>
            </a:r>
            <a:endParaRPr b="0"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Energy is also required to treat wastewater from industrial and public water systems before it is returned to the environment. </a:t>
            </a:r>
            <a:endParaRPr/>
          </a:p>
          <a:p>
            <a:pPr indent="0" lvl="0" marL="0" rtl="0" algn="l">
              <a:spcBef>
                <a:spcPts val="800"/>
              </a:spcBef>
              <a:spcAft>
                <a:spcPts val="0"/>
              </a:spcAft>
              <a:buNone/>
            </a:pPr>
            <a:r>
              <a:t/>
            </a:r>
            <a:endParaRPr/>
          </a:p>
        </p:txBody>
      </p:sp>
      <p:sp>
        <p:nvSpPr>
          <p:cNvPr id="196" name="Google Shape;19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These interlinkages highlight a number of cross sectoral impacts that decision-makers need to consider when formulating polices and strategies, if both energy and water security goals are to be effectively managed.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A non-exhaustive list of these might include water withdrawals for energy purposes. These need to be considered in relation to other uses with which they may be in competition for scarce resources. Water for energy applications might be drawn from sources that also serve agricultural uses or public water supply. This may compromise food security if overall supply is insufficient.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Beyond direct competition there may be other ways in which detrimental interactions occur.  This could, for instance, be the case for dams that are used both for power generation and to provide water for irrigation. The ideal timing of water releases may differ for the various applications and therefore mean that there are trade-offs that operators need to manage.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Further to this is the important connection between technology choice in electricity generation and water intensity. As highlighted earlier, low carbon power technologies can both be water efficient and water intensive. Which type of power generation technology is chosen will therefore help determine if a shift to clean energy will improve water security or be detrimental to it. </a:t>
            </a:r>
            <a:endParaRPr/>
          </a:p>
          <a:p>
            <a:pPr indent="0" lvl="0" marL="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Furthermore, several trends are driving the energy intensity of water supply higher. Urbanization involves congregation of people into demand centers, leading to a concentration of demand, often away from water resources. This increases the distance water will need to be transported. Similarly, higher demand levels and demand concentration may necessitate the use of lower quality water resources that it will take more energy to treat. Finally, expansion of access to clean water as well as concerns about the environment will likely increase the level and extent of water treatment.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208" name="Google Shape;2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Bioenergy is an important source of energy, which by extension means that land is important for energy supply. Around 10 exajoules of energy – equivalent to roughly 10% of the world total primary energy supply </a:t>
            </a:r>
            <a:r>
              <a:rPr lang="en-US"/>
              <a:t>– </a:t>
            </a:r>
            <a:r>
              <a:rPr lang="en-US" sz="1800">
                <a:latin typeface="Calibri"/>
                <a:ea typeface="Calibri"/>
                <a:cs typeface="Calibri"/>
                <a:sym typeface="Calibri"/>
              </a:rPr>
              <a:t>is in the form of bioenergy. Biomass is used for a wide range of energy applications by households, industries, and power companies.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For instance, almost two-thirds of the world population does not have access to safe modern fuels for cooking. Many of these people rely on biomass in the form of wood fuel or charcoal for their energy needs. In many developing countries, biomass is the largest source of energy, dominated by residential uses. </a:t>
            </a:r>
            <a:endParaRPr/>
          </a:p>
          <a:p>
            <a:pPr indent="0" lvl="0" marL="0" rtl="0" algn="l">
              <a:lnSpc>
                <a:spcPct val="107000"/>
              </a:lnSpc>
              <a:spcBef>
                <a:spcPts val="800"/>
              </a:spcBef>
              <a:spcAft>
                <a:spcPts val="0"/>
              </a:spcAft>
              <a:buNone/>
            </a:pPr>
            <a:r>
              <a:rPr lang="en-US" sz="1800">
                <a:latin typeface="Calibri"/>
                <a:ea typeface="Calibri"/>
                <a:cs typeface="Calibri"/>
                <a:sym typeface="Calibri"/>
              </a:rPr>
              <a:t>Biomass is used to generate around 500 Terawatt hours of electricity, corresponding to about 2% or world electricity supply. Co-generation of electricity from industrial facilities, such as sugar or pulp and paper mills, is an important part of this. However, co-firing in coal fired power stations or dedicated biomass power plants also contribute.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225" name="Google Shape;22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An aspect of bioenergy that has received a lot of attention is the increased use of liquid biofuels for blending into gasoline and diesel.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Over the past couple of decades many countries have pushed for an increase in biofuel production through mandates, subsidies, or other support measures. The aim of such policies has been to reduce dependence on imported petroleum fuels such as gasoline, diesel, and jet fuel and thereby improve both the balance of payment as well as energy security. Reducing greenhouse gas emissions has also been an important driver in some cases, as has a desire to support the income of farmers by giving them an additional market for their crops.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Around 15% of maize and 20% of sugarcane is now used to produce bioethanol as a substitute for gasoline, and about 15% of oil seeds are now used to produce biodiesel as a substitute. This is evidence of an increasing land footprint and a link between markets for land, crops, and energy.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235" name="Google Shape;23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Energy is needed to produce crops, livestock, and other agricultural outputs, such as fibre and fuel. A major driver behind the large increases in productivity in agriculture over the past century has been mechanization and the use of energy intensive inputs such as fertilizer and pesticides.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Petroleum fuels, electricity, and biomass are used to power agricultural machinery, such as tractors, combine harvesters, and other equipment for field preparation, crops harvesting, drying, and processing. Electricity is also needed to run the pumps that lift, transport, and pressurize water to irrigate fields. Furthermore, energy is also needed to heat or cool farm buildings and to provide inside and outside lighting.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While consuming significantly less energy than crop production globally, livestock operations require energy inputs for ventilation systems, refrigeration, lighting, heating, watering, motors, and waste handling,</a:t>
            </a:r>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In total this adds up to around 9 exajoule of energy, which is equivalent to 2.2% of global final energy demand. </a:t>
            </a:r>
            <a:endParaRPr/>
          </a:p>
          <a:p>
            <a:pPr indent="0" lvl="0" marL="0" rtl="0" algn="l">
              <a:spcBef>
                <a:spcPts val="800"/>
              </a:spcBef>
              <a:spcAft>
                <a:spcPts val="0"/>
              </a:spcAft>
              <a:buNone/>
            </a:pPr>
            <a:r>
              <a:t/>
            </a:r>
            <a:endParaRPr/>
          </a:p>
        </p:txBody>
      </p:sp>
      <p:sp>
        <p:nvSpPr>
          <p:cNvPr id="245" name="Google Shape;24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Beyond the direct uses in agriculture, energy is also used throughout the rest of the food value chain. </a:t>
            </a:r>
            <a:endParaRPr/>
          </a:p>
          <a:p>
            <a:pPr indent="0" lvl="0" marL="0" rtl="0" algn="l">
              <a:lnSpc>
                <a:spcPct val="107000"/>
              </a:lnSpc>
              <a:spcBef>
                <a:spcPts val="800"/>
              </a:spcBef>
              <a:spcAft>
                <a:spcPts val="0"/>
              </a:spcAft>
              <a:buNone/>
            </a:pPr>
            <a:r>
              <a:rPr lang="en-US" sz="1800">
                <a:latin typeface="Calibri"/>
                <a:ea typeface="Calibri"/>
                <a:cs typeface="Calibri"/>
                <a:sym typeface="Calibri"/>
              </a:rPr>
              <a:t>Many of the inputs to modern farming are energy intensive. The production of fertilizers, for instance, requires large amounts of energy and is responsible for around 1.2% of global energy demand. The manufacture of other inputs such as pesticides also has significant energy needs.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 </a:t>
            </a:r>
            <a:endParaRPr/>
          </a:p>
          <a:p>
            <a:pPr indent="0" lvl="0" marL="0" rtl="0" algn="l">
              <a:lnSpc>
                <a:spcPct val="107000"/>
              </a:lnSpc>
              <a:spcBef>
                <a:spcPts val="800"/>
              </a:spcBef>
              <a:spcAft>
                <a:spcPts val="0"/>
              </a:spcAft>
              <a:buNone/>
            </a:pPr>
            <a:r>
              <a:rPr lang="en-US" sz="1800">
                <a:latin typeface="Calibri"/>
                <a:ea typeface="Calibri"/>
                <a:cs typeface="Calibri"/>
                <a:sym typeface="Calibri"/>
              </a:rPr>
              <a:t>Energy in the form of liquid fuels is required for transportation of food crops and food products at various stages of the value chain. This can include transport from farms to markets or for further processing and then to wholesalers or retailers and finally to peoples’ homes.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The food manufacturing sector, which transforms agricultural produce into products for intermediate or final consumption, also requires energy for operations. This includes dairies, flour mills, meat processing plants, bakeries, and many other facilities.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Throughout the various stages energy is required for refrigeration to keep products from spoiling, as well as for other building services such as ventilation, heating, and lighting.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Finally, energy is required for food preparation and cooking.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In total the United Nation’s Food and Agriculture Organization estimates that the entire food value chain consumes about 30% or global final energy demand.  </a:t>
            </a:r>
            <a:endParaRPr/>
          </a:p>
          <a:p>
            <a:pPr indent="0" lvl="0" marL="0" rtl="0" algn="l">
              <a:spcBef>
                <a:spcPts val="800"/>
              </a:spcBef>
              <a:spcAft>
                <a:spcPts val="0"/>
              </a:spcAft>
              <a:buNone/>
            </a:pPr>
            <a:r>
              <a:t/>
            </a:r>
            <a:endParaRPr/>
          </a:p>
        </p:txBody>
      </p:sp>
      <p:sp>
        <p:nvSpPr>
          <p:cNvPr id="255" name="Google Shape;25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A key concern for policy for land and energy is the use of agricultural land and food crops to produce biofuels. Often referred to as the “food versus fuel debate”, the concern is that biofuel policies are increasing the commercial pressures on agricultural land and creating direct competition for cropland between energy and food, potentially compromising food security. The question of whether it is strategic and ethical to divert food for energy uses in this way has caused many countries to scale back or reverse the push for biofuels.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Since sustainable bioenergy harvest in principle could be carbon neutral, bioenergy is considered as a emission reduction option for many sectors and applications. By using biomass and land that is not otherwise used for food production the negative impacts on food security can be managed.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b="0" lang="en-US" sz="1800">
                <a:latin typeface="Calibri"/>
                <a:ea typeface="Calibri"/>
                <a:cs typeface="Calibri"/>
                <a:sym typeface="Calibri"/>
              </a:rPr>
              <a:t>Around 14 percent of food produced is lost between harvest and retail. Significant quantities are also wasted in the retail sector or at the consumption level. Given the significant contribution of the food value chain to both energy demand and greenhouse gas emissions, reducing food loss and waste could have significant benefits for energy security and climate as well.  </a:t>
            </a:r>
            <a:endParaRPr b="0"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Bioenergy has a large land footprint relative to most other energy sources and can have significant impact on land use and land cover. Overexploitation of wood fuel resources or clearing of forests for oil palm plantations or other biofuel operations can be significant drivers of deforestation.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265" name="Google Shape;26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By the end of this lecture, you will:</a:t>
            </a:r>
            <a:endParaRPr/>
          </a:p>
          <a:p>
            <a:pPr indent="0" lvl="0" marL="0" rtl="0" algn="l">
              <a:spcBef>
                <a:spcPts val="0"/>
              </a:spcBef>
              <a:spcAft>
                <a:spcPts val="0"/>
              </a:spcAft>
              <a:buNone/>
            </a:pPr>
            <a:r>
              <a:rPr lang="en-US">
                <a:latin typeface="Open Sans SemiBold"/>
                <a:ea typeface="Open Sans SemiBold"/>
                <a:cs typeface="Open Sans SemiBold"/>
                <a:sym typeface="Open Sans SemiBold"/>
              </a:rPr>
              <a:t>1: Become familiar with the contribution of land-use, land-use change, and the energy sector in climate change, as well as the vulnerability of land, energy, and water systems to climate change</a:t>
            </a:r>
            <a:endParaRPr/>
          </a:p>
          <a:p>
            <a:pPr indent="0" lvl="0" marL="0" rtl="0" algn="l">
              <a:spcBef>
                <a:spcPts val="0"/>
              </a:spcBef>
              <a:spcAft>
                <a:spcPts val="0"/>
              </a:spcAft>
              <a:buNone/>
            </a:pPr>
            <a:r>
              <a:rPr lang="en-US"/>
              <a:t>2: Learn the ways in which energy and water systems are interlinked and what the associated policy questions are</a:t>
            </a:r>
            <a:endParaRPr/>
          </a:p>
          <a:p>
            <a:pPr indent="0" lvl="0" marL="0" rtl="0" algn="l">
              <a:spcBef>
                <a:spcPts val="0"/>
              </a:spcBef>
              <a:spcAft>
                <a:spcPts val="0"/>
              </a:spcAft>
              <a:buNone/>
            </a:pPr>
            <a:r>
              <a:rPr lang="en-US">
                <a:latin typeface="Open Sans SemiBold"/>
                <a:ea typeface="Open Sans SemiBold"/>
                <a:cs typeface="Open Sans SemiBold"/>
                <a:sym typeface="Open Sans SemiBold"/>
              </a:rPr>
              <a:t>3: Learn the ways in which energy and land systems are interlinked and what the associated policy questions are</a:t>
            </a:r>
            <a:endParaRPr/>
          </a:p>
          <a:p>
            <a:pPr indent="0" lvl="0" marL="0" rtl="0" algn="l">
              <a:spcBef>
                <a:spcPts val="0"/>
              </a:spcBef>
              <a:spcAft>
                <a:spcPts val="0"/>
              </a:spcAft>
              <a:buNone/>
            </a:pPr>
            <a:r>
              <a:rPr lang="en-US"/>
              <a:t>4: Learn the ways in which land and water systems are interlinked and what the associated policy questions are</a:t>
            </a:r>
            <a:endParaRPr/>
          </a:p>
          <a:p>
            <a:pPr indent="0" lvl="0" marL="0" rtl="0" algn="l">
              <a:spcBef>
                <a:spcPts val="0"/>
              </a:spcBef>
              <a:spcAft>
                <a:spcPts val="0"/>
              </a:spcAft>
              <a:buNone/>
            </a:pPr>
            <a:r>
              <a:t/>
            </a:r>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An important link between land and water is the important role of land use and land cover for the hydrology of a watershed. As discussed in lecture 7, different land covers will have different water balances and a change in land cover will therefore affect water fluxes.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For instance, natural land cover such as woodlands and grasslands have very different hydrological properties than built-up land, such as cities, roads, or other infrastructure, where much of the surface is covered with asphalt or concrete.  Land with vegetation will consume more water as evapotranspiration to support plant growth and will allow more water to be stored in the soil or infiltrate through to ground water. For built-up land the surface is less permeable, and the evapotranspiration is lower; however, this means that run-off will be higher as less water is absorbed by soil and plants. Cities will usually have dedicated infrastructure to manage rainfall, discharge run-off, and prevent flooding.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282" name="Google Shape;28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Virtually all central elements of watershed management such as hydrology, water availability, water quality, ecosystem functions, land productivity, stream-channel morphology, and flood protection are impacted by land use and land use change. It follows that sustainable watershed management necessitates a broad and integrated view of activities in a watershed, including how land is used and converted.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However, watershed management is not the action of one entity or actor. Government agencies, municipal, and private and individual actors and entities all conduct activities that influence land cover and hydrology within the watershed. The challenge is then not only to manage the hydrological and biophysical elements of the watershed, but also the interplay between a range of different stakeholders with different views and priorities. Physical, regulatory, and economic tools and actions can be used to manage and influence the behaviour and decisions of these stakeholders in the pursuit of sustainable use of the land and water resources of the watershed.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294" name="Google Shape;29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Beyond the links between land cover and watershed management, land uses – in particular crop cultivation – are major users of water. Around 70% of water withdrawals worldwide are for agricultural purposes. The majority of this is for irrigation of crops, although water to support livestock populations is also an important contributor.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Around 20% of global cropland is irrigated and 40% of all crops are grown on cultivated lands, illustrating both the extent of irrigation as a tool to improve land productivity as well as the efficacy of it. Water supply is critical for plant growth, and irrigation can ensure adequate supply of water to support plant growth even in dry weather.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Water for irrigation can be drawn from surface water resources such as rivers, streams, or lakes. Dams are often built to help provide irrigation water when it is needed. In areas where surface water is not available, or it is cheaper of more convenient to use ground water, wells may be used to provide water.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306" name="Google Shape;30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The central issue in management of land and water interlinkages is the close relationship between land use and hydrology and the integral role land use plays in integrated watershed management, natural resource protection, and sustainable development more broadly, as has been discussed in previous slides as well as in lecture 7.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b="0" sz="1800">
              <a:latin typeface="Calibri"/>
              <a:ea typeface="Calibri"/>
              <a:cs typeface="Calibri"/>
              <a:sym typeface="Calibri"/>
            </a:endParaRPr>
          </a:p>
          <a:p>
            <a:pPr indent="0" lvl="0" marL="0" rtl="0" algn="l">
              <a:lnSpc>
                <a:spcPct val="107000"/>
              </a:lnSpc>
              <a:spcBef>
                <a:spcPts val="800"/>
              </a:spcBef>
              <a:spcAft>
                <a:spcPts val="0"/>
              </a:spcAft>
              <a:buNone/>
            </a:pPr>
            <a:r>
              <a:rPr b="0" lang="en-US" sz="1800">
                <a:latin typeface="Calibri"/>
                <a:ea typeface="Calibri"/>
                <a:cs typeface="Calibri"/>
                <a:sym typeface="Calibri"/>
              </a:rPr>
              <a:t>Beyond this, a central point is that there is competition for water between agriculture, which often holds rights to water use, and other uses. These other uses often are higher in value, if value is either measured in terms of the marginal monetary value for productive uses or by the willingness to pay for it. </a:t>
            </a:r>
            <a:endParaRPr b="0" sz="1800">
              <a:latin typeface="Calibri"/>
              <a:ea typeface="Calibri"/>
              <a:cs typeface="Calibri"/>
              <a:sym typeface="Calibri"/>
            </a:endParaRPr>
          </a:p>
          <a:p>
            <a:pPr indent="0" lvl="0" marL="0" marR="0" rtl="0" algn="l">
              <a:lnSpc>
                <a:spcPct val="107000"/>
              </a:lnSpc>
              <a:spcBef>
                <a:spcPts val="800"/>
              </a:spcBef>
              <a:spcAft>
                <a:spcPts val="0"/>
              </a:spcAft>
              <a:buNone/>
            </a:pPr>
            <a:r>
              <a:t/>
            </a:r>
            <a:endParaRPr b="1"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Related to this, we also have trade-offs in water security versus food security where additional food production, or security of production, can be gained at the expense of water security and availability for alternative uses.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Land degradation resulting from unsustainable land use can also have impacts on a watershed. Erosion and degradation of land can negatively impact water quality, cause damage to wildlife habitats, increase sediment flow rates and siltation, and reduce natural flood protection.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317" name="Google Shape;31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Previous lectures have introduced central themes in energy, land and water analysis and policy. This lecture has explored the ways in which these systems are interlinked and how actions and decisions taken in pursuit of objectives and goals in one sector can have consequences in others.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The key takeaways are that:</a:t>
            </a:r>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Energy, agriculture, land-use change, and forestry are the major sources of greenhouse gas emissions, comprising more than 90% of total anthropogenic emissions. Meaningful action to reduce emissions and limit climate change will therefore need to target these sectors.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Land, energy and water systems are highly vulnerable to changes in climate such as shifting precipitation patterns, increases in temperature, more frequent extreme weather events and rising sea levels. To make our societies and economies more resilient to face climate change, action is needed in these sectors to adapt to such changes.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Land, energy and water systems are interlinked and dependent on each other. Energy is required to treat and deliver water, water is required to convert energy, water is required to grow crops, land is required to supply bioenergy and land use is a critical element of management of watersheds and water resources. Food, energy and water security are therefore inseparably linked and sustainable development necessitates integrated and coherent approach to policy and strategy formulation. </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spcBef>
                <a:spcPts val="800"/>
              </a:spcBef>
              <a:spcAft>
                <a:spcPts val="0"/>
              </a:spcAft>
              <a:buNone/>
            </a:pPr>
            <a:r>
              <a:rPr lang="en-US" sz="1800">
                <a:latin typeface="Calibri"/>
                <a:ea typeface="Calibri"/>
                <a:cs typeface="Calibri"/>
                <a:sym typeface="Calibri"/>
              </a:rPr>
              <a:t>This concludes lecture 8 on interlinkages between climate, land, energy and water. Lecture 9 will take a closer look at climate change</a:t>
            </a:r>
            <a:endParaRPr/>
          </a:p>
        </p:txBody>
      </p:sp>
      <p:sp>
        <p:nvSpPr>
          <p:cNvPr id="327" name="Google Shape;32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The central objective of analysis with the CLEWs model is the study of the interactions and interplay between the land, energy, and water systems, as well as the impact on climate change and the vulnerability to climate change. This means it can be used to inform coherent and cohesive policies and strategies in these areas. In previous lectures these systems have been addressed individually, while in this lecture the interlinkages between them will be explored in more detail.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Interlinkages refers to interactions between these systems where developments in one sector affect developments in another. As we will see in this lecture, these interactions can be synergistic – that is, an  intervention has a positive impact in more than one area – or there may be trade-offs </a:t>
            </a:r>
            <a:r>
              <a:rPr lang="en-US"/>
              <a:t>–</a:t>
            </a:r>
            <a:r>
              <a:rPr lang="en-US" sz="1800">
                <a:latin typeface="Calibri"/>
                <a:ea typeface="Calibri"/>
                <a:cs typeface="Calibri"/>
                <a:sym typeface="Calibri"/>
              </a:rPr>
              <a:t> where action in one area works against policy goals in another. The ultimate goal when conducting CLEWs analysis is to look at ways in which synergies can be leveraged and trade-offs can be minimized in pursuit of overall coherent and effective strategies for sustainable development.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This diagram illustrates many of the interlinkages that will be addressed in more detail in this lecture. It shows how the systems are tied together and how each is dependent on the others. Energy is used in land preparation and processing of crops as well as to operate water infrastructure. Land is closely related to water through the link between land cover and hydrology and provides bioenergy as a fuel for energy applications. Water is used for irrigation of agriculture and also for hydropower, cooling, and other applications in the energy system. At the same time, these sectors are contributing to climate change as major sources of greenhouse gas emissions, and they are also highly vulnerable to changes in climate.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It is then clear that changes or perturbations introduced in one area can have implications for others, and these impacts will ripple through the integrated systems. These cross-sectoral dependencies may be both synergistic or antagonistic, meaning that actions taken in pursuit of policy goals in one area or sector may be either conducive or detrimental to progress in another. The aim of this lecture is to help detail the main interlinkages that exist between these sectors to provide the basis for a systematic approach to identify relevant linkages across the sectors and domains for a specific policy or intervention under consideration.</a:t>
            </a:r>
            <a:endParaRPr/>
          </a:p>
          <a:p>
            <a:pPr indent="0" lvl="0" marL="0" rtl="0" algn="l">
              <a:spcBef>
                <a:spcPts val="800"/>
              </a:spcBef>
              <a:spcAft>
                <a:spcPts val="0"/>
              </a:spcAft>
              <a:buNone/>
            </a:pPr>
            <a:r>
              <a:t/>
            </a:r>
            <a:endParaRPr/>
          </a:p>
        </p:txBody>
      </p:sp>
      <p:sp>
        <p:nvSpPr>
          <p:cNvPr id="115" name="Google Shape;11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The diagram on the slide shows a breakdown of greenhouse gas emissions by sector. The energy, agriculture, and land-use change sectors are the major contributors to anthropogenic greenhouse gas emissions and any effective strategy to achieve major reductions in emissions will have to target all of these sectors. Combined they are responsible for over 90% of emissions. </a:t>
            </a:r>
            <a:endParaRPr/>
          </a:p>
          <a:p>
            <a:pPr indent="0" lvl="0" marL="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The largest individual source of greenhouse gas emissions is the energy sector, which is responsible for almost two-thirds of all emissions. Carbon dioxide is released during combustion of fossil fuels such as coal, natural gas, and oil products.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Agricultural emissions make up about 14% of the total. The largest source of emissions is from soil management, but enteric fermentation </a:t>
            </a:r>
            <a:r>
              <a:rPr lang="en-US"/>
              <a:t>–</a:t>
            </a:r>
            <a:r>
              <a:rPr lang="en-US" sz="1800">
                <a:latin typeface="Calibri"/>
                <a:ea typeface="Calibri"/>
                <a:cs typeface="Calibri"/>
                <a:sym typeface="Calibri"/>
              </a:rPr>
              <a:t> release of methane gas produced during the digestive process of livestock and manure management </a:t>
            </a:r>
            <a:r>
              <a:rPr lang="en-US"/>
              <a:t>–</a:t>
            </a:r>
            <a:r>
              <a:rPr lang="en-US">
                <a:latin typeface="Calibri"/>
                <a:ea typeface="Calibri"/>
                <a:cs typeface="Calibri"/>
                <a:sym typeface="Calibri"/>
              </a:rPr>
              <a:t> </a:t>
            </a:r>
            <a:r>
              <a:rPr lang="en-US" sz="1800">
                <a:latin typeface="Calibri"/>
                <a:ea typeface="Calibri"/>
                <a:cs typeface="Calibri"/>
                <a:sym typeface="Calibri"/>
              </a:rPr>
              <a:t>is also an important source. Unlike the energy sector, where carbon dioxide emissions make up the vast majority of greenhouse gas emissions, methane and nitrous oxide make up a large share of emissions from agriculture.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When natural carbon sinks such as forests and wetlands are destroyed, much of the stored carbon is released to the atmosphere. Such emissions are attributable to land-use change and make up about 12% of total greenhouse gas emissions.</a:t>
            </a:r>
            <a:endParaRPr/>
          </a:p>
          <a:p>
            <a:pPr indent="0" lvl="0" marL="0" rtl="0" algn="l">
              <a:spcBef>
                <a:spcPts val="800"/>
              </a:spcBef>
              <a:spcAft>
                <a:spcPts val="0"/>
              </a:spcAft>
              <a:buNone/>
            </a:pPr>
            <a:r>
              <a:t/>
            </a:r>
            <a:endParaRPr/>
          </a:p>
        </p:txBody>
      </p:sp>
      <p:sp>
        <p:nvSpPr>
          <p:cNvPr id="126" name="Google Shape;1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At the same time as the manner and extent to which the exploitation of land, energy, and water resources is contributing to climate change, the related systems are also highly vulnerable to changes in climate.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A key aspect of how climate change is likely to be felt is through its impact on the water cycle, which </a:t>
            </a:r>
            <a:r>
              <a:rPr lang="en-US"/>
              <a:t>–</a:t>
            </a:r>
            <a:r>
              <a:rPr lang="en-US" sz="1800">
                <a:latin typeface="Calibri"/>
                <a:ea typeface="Calibri"/>
                <a:cs typeface="Calibri"/>
                <a:sym typeface="Calibri"/>
              </a:rPr>
              <a:t> as will be seen in this lecture </a:t>
            </a:r>
            <a:r>
              <a:rPr lang="en-US"/>
              <a:t>–</a:t>
            </a:r>
            <a:r>
              <a:rPr lang="en-US" sz="1800">
                <a:latin typeface="Calibri"/>
                <a:ea typeface="Calibri"/>
                <a:cs typeface="Calibri"/>
                <a:sym typeface="Calibri"/>
              </a:rPr>
              <a:t> will also have knock-on effects in the other sectors. Changes in the water cycle may affect magnitude and timing of precipitation with serious ramifications for watershed management, crop production, and hydroelectric power generation. Extreme weather events may threaten water and energy infrastructure and both flooding and drought may damage crops and compromise food security and livelihoods.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Changes in temperature may impact crop suitability and productivity, as well as energy demand for cooling and heating of buildings.</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Sea level rise can have major impacts on land use, as coastal regions are flooded or need to be protected. This will extend to energy and water infrastructure. Water resources may also be impacted as seawater is pushed up rivers, bringing saltwater into rivers and lakes currently used as water resources. This may also lead to saline intrusion of aquifers.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138" name="Google Shape;1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Policy regarding climate change generally falls into two categories: mitigation and adaptation.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Mitigation is aimed at avoiding or limiting the changes to our climate by reducing emissions. The key strategy for this is to reduce the combustion of fossil fuels by switching to lower or zero carbon alternatives in electricity generation, transportation, industry, agriculture, and in buildings. Better soil management and sustainable farming practices, limiting destruction of natural carbon sinks, such as forests and wetlands, and moving to more plant-based diets are also strategies that can help reduce emissions. Sequestration – the removal of carbon from the atmosphere through reforestation and promotion of other natural sinks or artificial means </a:t>
            </a:r>
            <a:r>
              <a:rPr lang="en-US"/>
              <a:t>–</a:t>
            </a:r>
            <a:r>
              <a:rPr lang="en-US" sz="1800">
                <a:latin typeface="Calibri"/>
                <a:ea typeface="Calibri"/>
                <a:cs typeface="Calibri"/>
                <a:sym typeface="Calibri"/>
              </a:rPr>
              <a:t> is another viable strategy for climate mitigation.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Climate adaptation refers to strategies and actions to prepare for and adjust to climate change. This can mean strengthening infrastructure and homes to cope with extreme weather events, investment in natural disaster preparedness, development of crop variants and farming practices better adjusted to cope with higher temperature and more erratic rainfall, and a host of other measures. The aim is to make our economies and societies more resilient and robust in the face of changing climates.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800">
                <a:latin typeface="Calibri"/>
                <a:ea typeface="Calibri"/>
                <a:cs typeface="Calibri"/>
                <a:sym typeface="Calibri"/>
              </a:rPr>
              <a:t>Water is needed for energy conversion. The clearest example of this is the use of hydropower for electricity generation. Hydroelectric power plants produce about 16% of electricity globally, but the dependence varies greatly from country to country and region to region, as the potential is highly dependent on water availability and topography. When the potential for hydropower exists, it has often been a preferred source of electricity. In 51 countries hydropower contributes more than 50% of power supply, and in 23 it contributes more than 75%. In 5 countries it is virtually the only source of electricity.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rPr lang="en-US" sz="1800">
                <a:latin typeface="Calibri"/>
                <a:ea typeface="Calibri"/>
                <a:cs typeface="Calibri"/>
                <a:sym typeface="Calibri"/>
              </a:rPr>
              <a:t>However, water is also required for other types of power generation. Thermal power stations with a steam cycle such as coal, natural gas, solar thermal, geothermal, or nuclear power plants need large amounts of water for cooling. The amount of water required varies by technology. A modern combined-cycle power plant, for instance, may only use a third of the water of a sub-critical coal fired power plant per unit of electricity produced. There is therefore a clear link between technology choice in the power sector and the water footprint of electricity generation. </a:t>
            </a:r>
            <a:endParaRPr sz="1800">
              <a:latin typeface="Calibri"/>
              <a:ea typeface="Calibri"/>
              <a:cs typeface="Calibri"/>
              <a:sym typeface="Calibri"/>
            </a:endParaRPr>
          </a:p>
          <a:p>
            <a:pPr indent="0" lvl="0" marL="0" rtl="0" algn="l">
              <a:spcBef>
                <a:spcPts val="800"/>
              </a:spcBef>
              <a:spcAft>
                <a:spcPts val="0"/>
              </a:spcAft>
              <a:buNone/>
            </a:pPr>
            <a:r>
              <a:t/>
            </a:r>
            <a:endParaRPr/>
          </a:p>
        </p:txBody>
      </p:sp>
      <p:sp>
        <p:nvSpPr>
          <p:cNvPr id="166" name="Google Shape;16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pic>
        <p:nvPicPr>
          <p:cNvPr descr="A picture containing website&#10;&#10;Description automatically generated" id="15" name="Google Shape;15;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 name="Google Shape;16;p30"/>
          <p:cNvSpPr txBox="1"/>
          <p:nvPr>
            <p:ph type="ctrTitle"/>
          </p:nvPr>
        </p:nvSpPr>
        <p:spPr>
          <a:xfrm>
            <a:off x="651352" y="4301318"/>
            <a:ext cx="6663847"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Open Sans ExtraBold"/>
              <a:buNone/>
              <a:defRPr b="1" i="0" sz="40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nvSpPr>
        <p:spPr>
          <a:xfrm>
            <a:off x="8455068" y="6112701"/>
            <a:ext cx="373693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Open Sans"/>
                <a:ea typeface="Open Sans"/>
                <a:cs typeface="Open Sans"/>
                <a:sym typeface="Open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1" name="Shape 61"/>
        <p:cNvGrpSpPr/>
        <p:nvPr/>
      </p:nvGrpSpPr>
      <p:grpSpPr>
        <a:xfrm>
          <a:off x="0" y="0"/>
          <a:ext cx="0" cy="0"/>
          <a:chOff x="0" y="0"/>
          <a:chExt cx="0" cy="0"/>
        </a:xfrm>
      </p:grpSpPr>
      <p:sp>
        <p:nvSpPr>
          <p:cNvPr id="62" name="Google Shape;62;p39"/>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9"/>
          <p:cNvSpPr txBox="1"/>
          <p:nvPr>
            <p:ph idx="1" type="body"/>
          </p:nvPr>
        </p:nvSpPr>
        <p:spPr>
          <a:xfrm>
            <a:off x="663575" y="2455273"/>
            <a:ext cx="5157787" cy="45515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b="1" i="0" sz="2000">
                <a:latin typeface="Open Sans SemiBold"/>
                <a:ea typeface="Open Sans SemiBold"/>
                <a:cs typeface="Open Sans SemiBold"/>
                <a:sym typeface="Open Sans SemiBold"/>
              </a:defRPr>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39"/>
          <p:cNvSpPr txBox="1"/>
          <p:nvPr>
            <p:ph idx="2" type="body"/>
          </p:nvPr>
        </p:nvSpPr>
        <p:spPr>
          <a:xfrm>
            <a:off x="663575" y="2910427"/>
            <a:ext cx="5157787" cy="3160435"/>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rgbClr val="C00000"/>
              </a:buClr>
              <a:buSzPts val="2000"/>
              <a:buChar char="•"/>
              <a:defRPr b="1" i="0" sz="2000">
                <a:solidFill>
                  <a:srgbClr val="C00000"/>
                </a:solidFill>
                <a:latin typeface="Open Sans SemiBold"/>
                <a:ea typeface="Open Sans SemiBold"/>
                <a:cs typeface="Open Sans SemiBold"/>
                <a:sym typeface="Open Sans SemiBold"/>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30200" lvl="2" marL="13716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3pPr>
            <a:lvl4pPr indent="-330200" lvl="3" marL="18288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4pPr>
            <a:lvl5pPr indent="-330200" lvl="4" marL="22860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9"/>
          <p:cNvSpPr txBox="1"/>
          <p:nvPr>
            <p:ph idx="3" type="body"/>
          </p:nvPr>
        </p:nvSpPr>
        <p:spPr>
          <a:xfrm>
            <a:off x="6172200" y="2455273"/>
            <a:ext cx="5183188" cy="455154"/>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b="1" sz="20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39"/>
          <p:cNvSpPr txBox="1"/>
          <p:nvPr>
            <p:ph idx="4" type="body"/>
          </p:nvPr>
        </p:nvSpPr>
        <p:spPr>
          <a:xfrm>
            <a:off x="6172200" y="2910427"/>
            <a:ext cx="5183188" cy="3160435"/>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rgbClr val="2E75B5"/>
              </a:buClr>
              <a:buSzPts val="2000"/>
              <a:buChar char="•"/>
              <a:defRPr>
                <a:solidFill>
                  <a:srgbClr val="2E75B5"/>
                </a:solidFill>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9"/>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p39"/>
          <p:cNvSpPr txBox="1"/>
          <p:nvPr>
            <p:ph idx="5" type="body"/>
          </p:nvPr>
        </p:nvSpPr>
        <p:spPr>
          <a:xfrm>
            <a:off x="8465269" y="5750351"/>
            <a:ext cx="326282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9"/>
          <p:cNvSpPr txBox="1"/>
          <p:nvPr>
            <p:ph idx="6"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9"/>
          <p:cNvSpPr txBox="1"/>
          <p:nvPr>
            <p:ph idx="7" type="body"/>
          </p:nvPr>
        </p:nvSpPr>
        <p:spPr>
          <a:xfrm>
            <a:off x="663575" y="6127955"/>
            <a:ext cx="2500158" cy="26341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1D1C1D"/>
              </a:buClr>
              <a:buSzPts val="1000"/>
              <a:buFont typeface="Open Sans"/>
              <a:buNone/>
              <a:defRPr b="0" i="0" sz="1000">
                <a:solidFill>
                  <a:srgbClr val="1D1C1D"/>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1" name="Shape 71"/>
        <p:cNvGrpSpPr/>
        <p:nvPr/>
      </p:nvGrpSpPr>
      <p:grpSpPr>
        <a:xfrm>
          <a:off x="0" y="0"/>
          <a:ext cx="0" cy="0"/>
          <a:chOff x="0" y="0"/>
          <a:chExt cx="0" cy="0"/>
        </a:xfrm>
      </p:grpSpPr>
      <p:pic>
        <p:nvPicPr>
          <p:cNvPr descr="Graphical user interface, text&#10;&#10;Description automatically generated" id="72" name="Google Shape;72;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3" name="Google Shape;73;p40"/>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pSp>
        <p:nvGrpSpPr>
          <p:cNvPr id="74" name="Google Shape;74;p40"/>
          <p:cNvGrpSpPr/>
          <p:nvPr/>
        </p:nvGrpSpPr>
        <p:grpSpPr>
          <a:xfrm>
            <a:off x="10464504" y="866053"/>
            <a:ext cx="955530" cy="955530"/>
            <a:chOff x="9022202" y="727174"/>
            <a:chExt cx="955530" cy="955530"/>
          </a:xfrm>
        </p:grpSpPr>
        <p:sp>
          <p:nvSpPr>
            <p:cNvPr id="75" name="Google Shape;75;p40"/>
            <p:cNvSpPr/>
            <p:nvPr/>
          </p:nvSpPr>
          <p:spPr>
            <a:xfrm>
              <a:off x="9022202" y="72717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1_Slide25.mp3" id="76" name="Google Shape;76;p40"/>
            <p:cNvPicPr preferRelativeResize="0"/>
            <p:nvPr/>
          </p:nvPicPr>
          <p:blipFill rotWithShape="1">
            <a:blip r:embed="rId3">
              <a:alphaModFix/>
            </a:blip>
            <a:srcRect b="0" l="0" r="0" t="0"/>
            <a:stretch/>
          </p:blipFill>
          <p:spPr>
            <a:xfrm>
              <a:off x="9093567" y="798539"/>
              <a:ext cx="812800" cy="81280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7" name="Shape 77"/>
        <p:cNvGrpSpPr/>
        <p:nvPr/>
      </p:nvGrpSpPr>
      <p:grpSpPr>
        <a:xfrm>
          <a:off x="0" y="0"/>
          <a:ext cx="0" cy="0"/>
          <a:chOff x="0" y="0"/>
          <a:chExt cx="0" cy="0"/>
        </a:xfrm>
      </p:grpSpPr>
      <p:sp>
        <p:nvSpPr>
          <p:cNvPr id="78" name="Google Shape;78;p41"/>
          <p:cNvSpPr txBox="1"/>
          <p:nvPr/>
        </p:nvSpPr>
        <p:spPr>
          <a:xfrm>
            <a:off x="9836954" y="5970068"/>
            <a:ext cx="2071027"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79" name="Google Shape;79;p41"/>
          <p:cNvSpPr txBox="1"/>
          <p:nvPr>
            <p:ph idx="1" type="body"/>
          </p:nvPr>
        </p:nvSpPr>
        <p:spPr>
          <a:xfrm>
            <a:off x="9069867" y="4619674"/>
            <a:ext cx="2441575" cy="1130300"/>
          </a:xfrm>
          <a:prstGeom prst="rect">
            <a:avLst/>
          </a:prstGeom>
          <a:noFill/>
          <a:ln>
            <a:noFill/>
          </a:ln>
        </p:spPr>
        <p:txBody>
          <a:bodyPr anchorCtr="0" anchor="t" bIns="45700" lIns="91425" spcFirstLastPara="1" rIns="91425" wrap="square" tIns="45700">
            <a:normAutofit/>
          </a:bodyPr>
          <a:lstStyle>
            <a:lvl1pPr indent="-228600" lvl="0" marL="457200" marR="0" algn="ctr">
              <a:lnSpc>
                <a:spcPct val="100000"/>
              </a:lnSpc>
              <a:spcBef>
                <a:spcPts val="1000"/>
              </a:spcBef>
              <a:spcAft>
                <a:spcPts val="0"/>
              </a:spcAft>
              <a:buClr>
                <a:schemeClr val="lt1"/>
              </a:buClr>
              <a:buSzPts val="800"/>
              <a:buFont typeface="Arial"/>
              <a:buNone/>
              <a:defRPr b="0" i="0" sz="800">
                <a:solidFill>
                  <a:schemeClr val="lt1"/>
                </a:solidFill>
                <a:latin typeface="Open Sans"/>
                <a:ea typeface="Open Sans"/>
                <a:cs typeface="Open Sans"/>
                <a:sym typeface="Open Sans"/>
              </a:defRPr>
            </a:lvl1pPr>
            <a:lvl2pPr indent="-228600" lvl="1" marL="9144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2pPr>
            <a:lvl3pPr indent="-228600" lvl="2" marL="13716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3pPr>
            <a:lvl4pPr indent="-228600" lvl="3" marL="18288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4pPr>
            <a:lvl5pPr indent="-228600" lvl="4" marL="2286000" algn="ctr">
              <a:lnSpc>
                <a:spcPct val="100000"/>
              </a:lnSpc>
              <a:spcBef>
                <a:spcPts val="500"/>
              </a:spcBef>
              <a:spcAft>
                <a:spcPts val="0"/>
              </a:spcAft>
              <a:buClr>
                <a:schemeClr val="dk1"/>
              </a:buClr>
              <a:buSzPts val="800"/>
              <a:buNone/>
              <a:defRPr b="1" i="0" sz="80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41"/>
          <p:cNvSpPr/>
          <p:nvPr>
            <p:ph idx="2" type="pic"/>
          </p:nvPr>
        </p:nvSpPr>
        <p:spPr>
          <a:xfrm>
            <a:off x="9069866" y="5674936"/>
            <a:ext cx="753583" cy="797302"/>
          </a:xfrm>
          <a:prstGeom prst="rect">
            <a:avLst/>
          </a:prstGeom>
          <a:noFill/>
          <a:ln cap="flat" cmpd="sng" w="9525">
            <a:solidFill>
              <a:schemeClr val="lt1"/>
            </a:solidFill>
            <a:prstDash val="solid"/>
            <a:round/>
            <a:headEnd len="sm" w="sm" type="none"/>
            <a:tailEnd len="sm" w="sm" type="none"/>
          </a:ln>
        </p:spPr>
      </p:sp>
      <p:sp>
        <p:nvSpPr>
          <p:cNvPr id="81" name="Google Shape;81;p41"/>
          <p:cNvSpPr/>
          <p:nvPr>
            <p:ph idx="3" type="pic"/>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31"/>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1"/>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200"/>
              </a:spcBef>
              <a:spcAft>
                <a:spcPts val="0"/>
              </a:spcAft>
              <a:buClr>
                <a:schemeClr val="dk1"/>
              </a:buClr>
              <a:buSzPts val="2000"/>
              <a:buChar char="•"/>
              <a:defRPr b="1" sz="2000"/>
            </a:lvl1pPr>
            <a:lvl2pPr indent="-330200" lvl="1" marL="914400" algn="l">
              <a:lnSpc>
                <a:spcPct val="100000"/>
              </a:lnSpc>
              <a:spcBef>
                <a:spcPts val="500"/>
              </a:spcBef>
              <a:spcAft>
                <a:spcPts val="0"/>
              </a:spcAft>
              <a:buClr>
                <a:schemeClr val="dk1"/>
              </a:buClr>
              <a:buSzPts val="1600"/>
              <a:buChar char="•"/>
              <a:defRPr sz="1600"/>
            </a:lvl2pPr>
            <a:lvl3pPr indent="-330200" lvl="2" marL="1371600" algn="l">
              <a:lnSpc>
                <a:spcPct val="100000"/>
              </a:lnSpc>
              <a:spcBef>
                <a:spcPts val="500"/>
              </a:spcBef>
              <a:spcAft>
                <a:spcPts val="0"/>
              </a:spcAft>
              <a:buClr>
                <a:schemeClr val="dk1"/>
              </a:buClr>
              <a:buSzPts val="1600"/>
              <a:buChar char="•"/>
              <a:defRPr sz="1600"/>
            </a:lvl3pPr>
            <a:lvl4pPr indent="-330200" lvl="3" marL="1828800" algn="l">
              <a:lnSpc>
                <a:spcPct val="100000"/>
              </a:lnSpc>
              <a:spcBef>
                <a:spcPts val="500"/>
              </a:spcBef>
              <a:spcAft>
                <a:spcPts val="0"/>
              </a:spcAft>
              <a:buClr>
                <a:schemeClr val="dk1"/>
              </a:buClr>
              <a:buSzPts val="1600"/>
              <a:buChar char="•"/>
              <a:defRPr sz="1600"/>
            </a:lvl4pPr>
            <a:lvl5pPr indent="-330200" lvl="4" marL="2286000" algn="l">
              <a:lnSpc>
                <a:spcPct val="10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1"/>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1400" u="none" cap="none" strike="noStrike">
                <a:solidFill>
                  <a:schemeClr val="lt1"/>
                </a:solidFill>
                <a:latin typeface="Quattrocento Sans"/>
                <a:ea typeface="Quattrocento Sans"/>
                <a:cs typeface="Quattrocento Sans"/>
                <a:sym typeface="Quattrocento Sans"/>
              </a:defRPr>
            </a:lvl1pPr>
            <a:lvl2pPr indent="0" lvl="1" marL="0" algn="ctr">
              <a:spcBef>
                <a:spcPts val="0"/>
              </a:spcBef>
              <a:buNone/>
              <a:defRPr b="1" i="0" sz="1400" u="none" cap="none" strike="noStrike">
                <a:solidFill>
                  <a:schemeClr val="lt1"/>
                </a:solidFill>
                <a:latin typeface="Quattrocento Sans"/>
                <a:ea typeface="Quattrocento Sans"/>
                <a:cs typeface="Quattrocento Sans"/>
                <a:sym typeface="Quattrocento Sans"/>
              </a:defRPr>
            </a:lvl2pPr>
            <a:lvl3pPr indent="0" lvl="2" marL="0" algn="ctr">
              <a:spcBef>
                <a:spcPts val="0"/>
              </a:spcBef>
              <a:buNone/>
              <a:defRPr b="1" i="0" sz="1400" u="none" cap="none" strike="noStrike">
                <a:solidFill>
                  <a:schemeClr val="lt1"/>
                </a:solidFill>
                <a:latin typeface="Quattrocento Sans"/>
                <a:ea typeface="Quattrocento Sans"/>
                <a:cs typeface="Quattrocento Sans"/>
                <a:sym typeface="Quattrocento Sans"/>
              </a:defRPr>
            </a:lvl3pPr>
            <a:lvl4pPr indent="0" lvl="3" marL="0" algn="ctr">
              <a:spcBef>
                <a:spcPts val="0"/>
              </a:spcBef>
              <a:buNone/>
              <a:defRPr b="1" i="0" sz="1400" u="none" cap="none" strike="noStrike">
                <a:solidFill>
                  <a:schemeClr val="lt1"/>
                </a:solidFill>
                <a:latin typeface="Quattrocento Sans"/>
                <a:ea typeface="Quattrocento Sans"/>
                <a:cs typeface="Quattrocento Sans"/>
                <a:sym typeface="Quattrocento Sans"/>
              </a:defRPr>
            </a:lvl4pPr>
            <a:lvl5pPr indent="0" lvl="4" marL="0" algn="ctr">
              <a:spcBef>
                <a:spcPts val="0"/>
              </a:spcBef>
              <a:buNone/>
              <a:defRPr b="1" i="0" sz="1400" u="none" cap="none" strike="noStrike">
                <a:solidFill>
                  <a:schemeClr val="lt1"/>
                </a:solidFill>
                <a:latin typeface="Quattrocento Sans"/>
                <a:ea typeface="Quattrocento Sans"/>
                <a:cs typeface="Quattrocento Sans"/>
                <a:sym typeface="Quattrocento Sans"/>
              </a:defRPr>
            </a:lvl5pPr>
            <a:lvl6pPr indent="0" lvl="5" marL="0" algn="ctr">
              <a:spcBef>
                <a:spcPts val="0"/>
              </a:spcBef>
              <a:buNone/>
              <a:defRPr b="1" i="0" sz="1400" u="none" cap="none" strike="noStrike">
                <a:solidFill>
                  <a:schemeClr val="lt1"/>
                </a:solidFill>
                <a:latin typeface="Quattrocento Sans"/>
                <a:ea typeface="Quattrocento Sans"/>
                <a:cs typeface="Quattrocento Sans"/>
                <a:sym typeface="Quattrocento Sans"/>
              </a:defRPr>
            </a:lvl6pPr>
            <a:lvl7pPr indent="0" lvl="6" marL="0" algn="ctr">
              <a:spcBef>
                <a:spcPts val="0"/>
              </a:spcBef>
              <a:buNone/>
              <a:defRPr b="1" i="0" sz="1400" u="none" cap="none" strike="noStrike">
                <a:solidFill>
                  <a:schemeClr val="lt1"/>
                </a:solidFill>
                <a:latin typeface="Quattrocento Sans"/>
                <a:ea typeface="Quattrocento Sans"/>
                <a:cs typeface="Quattrocento Sans"/>
                <a:sym typeface="Quattrocento Sans"/>
              </a:defRPr>
            </a:lvl7pPr>
            <a:lvl8pPr indent="0" lvl="7" marL="0" algn="ctr">
              <a:spcBef>
                <a:spcPts val="0"/>
              </a:spcBef>
              <a:buNone/>
              <a:defRPr b="1" i="0" sz="1400" u="none" cap="none" strike="noStrike">
                <a:solidFill>
                  <a:schemeClr val="lt1"/>
                </a:solidFill>
                <a:latin typeface="Quattrocento Sans"/>
                <a:ea typeface="Quattrocento Sans"/>
                <a:cs typeface="Quattrocento Sans"/>
                <a:sym typeface="Quattrocento Sans"/>
              </a:defRPr>
            </a:lvl8pPr>
            <a:lvl9pPr indent="0" lvl="8" marL="0" algn="ctr">
              <a:spcBef>
                <a:spcPts val="0"/>
              </a:spcBef>
              <a:buNone/>
              <a:defRPr b="1" i="0" sz="1400" u="none" cap="none" strike="noStrike">
                <a:solidFill>
                  <a:schemeClr val="lt1"/>
                </a:solidFill>
                <a:latin typeface="Quattrocento Sans"/>
                <a:ea typeface="Quattrocento Sans"/>
                <a:cs typeface="Quattrocento Sans"/>
                <a:sym typeface="Quattrocento Sans"/>
              </a:defRPr>
            </a:lvl9pPr>
          </a:lstStyle>
          <a:p>
            <a:pPr indent="0" lvl="0" marL="0" rtl="0" algn="ctr">
              <a:spcBef>
                <a:spcPts val="0"/>
              </a:spcBef>
              <a:spcAft>
                <a:spcPts val="0"/>
              </a:spcAft>
              <a:buNone/>
            </a:pPr>
            <a:fld id="{00000000-1234-1234-1234-123412341234}" type="slidenum">
              <a:rPr lang="en-US"/>
              <a:t>‹#›</a:t>
            </a:fld>
            <a:endParaRPr/>
          </a:p>
        </p:txBody>
      </p:sp>
      <p:sp>
        <p:nvSpPr>
          <p:cNvPr id="23" name="Google Shape;23;p31"/>
          <p:cNvSpPr txBox="1"/>
          <p:nvPr>
            <p:ph idx="2" type="body"/>
          </p:nvPr>
        </p:nvSpPr>
        <p:spPr>
          <a:xfrm>
            <a:off x="663575" y="2016027"/>
            <a:ext cx="4389438" cy="43924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rgbClr val="9CC2E5"/>
              </a:buClr>
              <a:buSzPts val="2000"/>
              <a:buNone/>
              <a:defRPr b="1" i="0">
                <a:solidFill>
                  <a:srgbClr val="9CC2E5"/>
                </a:solidFill>
                <a:latin typeface="Open Sans SemiBold"/>
                <a:ea typeface="Open Sans SemiBold"/>
                <a:cs typeface="Open Sans SemiBold"/>
                <a:sym typeface="Open Sans SemiBold"/>
              </a:defRPr>
            </a:lvl1pPr>
            <a:lvl2pPr indent="-228600" lvl="1" marL="9144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2pPr>
            <a:lvl3pPr indent="-228600" lvl="2" marL="1371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indent="-228600" lvl="3" marL="18288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indent="-228600" lvl="4" marL="22860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ph idx="3" type="body"/>
          </p:nvPr>
        </p:nvSpPr>
        <p:spPr>
          <a:xfrm>
            <a:off x="8455844" y="5788058"/>
            <a:ext cx="3262886" cy="603315"/>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None/>
              <a:defRPr b="0" i="1" sz="1400">
                <a:latin typeface="Open Sans"/>
                <a:ea typeface="Open Sans"/>
                <a:cs typeface="Open Sans"/>
                <a:sym typeface="Open Sans"/>
              </a:defRPr>
            </a:lvl1pPr>
            <a:lvl2pPr indent="-228600" lvl="1" marL="914400" algn="l">
              <a:lnSpc>
                <a:spcPct val="100000"/>
              </a:lnSpc>
              <a:spcBef>
                <a:spcPts val="500"/>
              </a:spcBef>
              <a:spcAft>
                <a:spcPts val="0"/>
              </a:spcAft>
              <a:buClr>
                <a:schemeClr val="dk1"/>
              </a:buClr>
              <a:buSzPts val="1600"/>
              <a:buNone/>
              <a:defRPr/>
            </a:lvl2pPr>
            <a:lvl3pPr indent="-228600" lvl="2" marL="1371600" algn="l">
              <a:lnSpc>
                <a:spcPct val="100000"/>
              </a:lnSpc>
              <a:spcBef>
                <a:spcPts val="500"/>
              </a:spcBef>
              <a:spcAft>
                <a:spcPts val="0"/>
              </a:spcAft>
              <a:buClr>
                <a:schemeClr val="dk1"/>
              </a:buClr>
              <a:buSzPts val="1600"/>
              <a:buNone/>
              <a:defRPr/>
            </a:lvl3pPr>
            <a:lvl4pPr indent="-228600" lvl="3" marL="1828800" algn="l">
              <a:lnSpc>
                <a:spcPct val="100000"/>
              </a:lnSpc>
              <a:spcBef>
                <a:spcPts val="500"/>
              </a:spcBef>
              <a:spcAft>
                <a:spcPts val="0"/>
              </a:spcAft>
              <a:buClr>
                <a:schemeClr val="dk1"/>
              </a:buClr>
              <a:buSzPts val="1600"/>
              <a:buNone/>
              <a:defRPr/>
            </a:lvl4pPr>
            <a:lvl5pPr indent="-228600" lvl="4" marL="2286000" algn="l">
              <a:lnSpc>
                <a:spcPct val="100000"/>
              </a:lnSpc>
              <a:spcBef>
                <a:spcPts val="500"/>
              </a:spcBef>
              <a:spcAft>
                <a:spcPts val="0"/>
              </a:spcAft>
              <a:buClr>
                <a:schemeClr val="dk1"/>
              </a:buClr>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25" name="Shape 25"/>
        <p:cNvGrpSpPr/>
        <p:nvPr/>
      </p:nvGrpSpPr>
      <p:grpSpPr>
        <a:xfrm>
          <a:off x="0" y="0"/>
          <a:ext cx="0" cy="0"/>
          <a:chOff x="0" y="0"/>
          <a:chExt cx="0" cy="0"/>
        </a:xfrm>
      </p:grpSpPr>
      <p:sp>
        <p:nvSpPr>
          <p:cNvPr id="26" name="Google Shape;26;p32"/>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2"/>
          <p:cNvSpPr txBox="1"/>
          <p:nvPr>
            <p:ph idx="1" type="body"/>
          </p:nvPr>
        </p:nvSpPr>
        <p:spPr>
          <a:xfrm>
            <a:off x="663575" y="2455273"/>
            <a:ext cx="10626096" cy="45515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b="1" i="0" sz="2000">
                <a:latin typeface="Open Sans SemiBold"/>
                <a:ea typeface="Open Sans SemiBold"/>
                <a:cs typeface="Open Sans SemiBold"/>
                <a:sym typeface="Open Sans SemiBold"/>
              </a:defRPr>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32"/>
          <p:cNvSpPr txBox="1"/>
          <p:nvPr>
            <p:ph idx="2" type="body"/>
          </p:nvPr>
        </p:nvSpPr>
        <p:spPr>
          <a:xfrm>
            <a:off x="663575" y="2910427"/>
            <a:ext cx="10626096" cy="3160435"/>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000"/>
              </a:spcBef>
              <a:spcAft>
                <a:spcPts val="0"/>
              </a:spcAft>
              <a:buClr>
                <a:srgbClr val="2E75B5"/>
              </a:buClr>
              <a:buSzPts val="2000"/>
              <a:buChar char="•"/>
              <a:defRPr b="1" i="0" sz="2000">
                <a:solidFill>
                  <a:srgbClr val="2E75B5"/>
                </a:solidFill>
                <a:latin typeface="Open Sans SemiBold"/>
                <a:ea typeface="Open Sans SemiBold"/>
                <a:cs typeface="Open Sans SemiBold"/>
                <a:sym typeface="Open Sans SemiBold"/>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30200" lvl="2" marL="1371600" algn="l">
              <a:lnSpc>
                <a:spcPct val="100000"/>
              </a:lnSpc>
              <a:spcBef>
                <a:spcPts val="500"/>
              </a:spcBef>
              <a:spcAft>
                <a:spcPts val="0"/>
              </a:spcAft>
              <a:buClr>
                <a:schemeClr val="dk1"/>
              </a:buClr>
              <a:buSzPts val="1600"/>
              <a:buChar char="•"/>
              <a:defRPr>
                <a:latin typeface="Open Sans"/>
                <a:ea typeface="Open Sans"/>
                <a:cs typeface="Open Sans"/>
                <a:sym typeface="Open Sans"/>
              </a:defRPr>
            </a:lvl3pPr>
            <a:lvl4pPr indent="-330200" lvl="3" marL="1828800" algn="l">
              <a:lnSpc>
                <a:spcPct val="100000"/>
              </a:lnSpc>
              <a:spcBef>
                <a:spcPts val="500"/>
              </a:spcBef>
              <a:spcAft>
                <a:spcPts val="0"/>
              </a:spcAft>
              <a:buClr>
                <a:schemeClr val="dk1"/>
              </a:buClr>
              <a:buSzPts val="1600"/>
              <a:buChar char="•"/>
              <a:defRPr>
                <a:latin typeface="Open Sans"/>
                <a:ea typeface="Open Sans"/>
                <a:cs typeface="Open Sans"/>
                <a:sym typeface="Open Sans"/>
              </a:defRPr>
            </a:lvl4pPr>
            <a:lvl5pPr indent="-330200" lvl="4" marL="2286000" algn="l">
              <a:lnSpc>
                <a:spcPct val="100000"/>
              </a:lnSpc>
              <a:spcBef>
                <a:spcPts val="500"/>
              </a:spcBef>
              <a:spcAft>
                <a:spcPts val="0"/>
              </a:spcAft>
              <a:buClr>
                <a:schemeClr val="dk1"/>
              </a:buClr>
              <a:buSzPts val="1600"/>
              <a:buChar char="•"/>
              <a:defRPr>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2"/>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0" name="Google Shape;30;p32"/>
          <p:cNvSpPr txBox="1"/>
          <p:nvPr>
            <p:ph idx="3" type="body"/>
          </p:nvPr>
        </p:nvSpPr>
        <p:spPr>
          <a:xfrm>
            <a:off x="8465269" y="5750351"/>
            <a:ext cx="326282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2"/>
          <p:cNvSpPr txBox="1"/>
          <p:nvPr>
            <p:ph idx="4" type="body"/>
          </p:nvPr>
        </p:nvSpPr>
        <p:spPr>
          <a:xfrm>
            <a:off x="663575" y="2016028"/>
            <a:ext cx="4171950" cy="43924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2"/>
          <p:cNvSpPr txBox="1"/>
          <p:nvPr>
            <p:ph idx="5" type="body"/>
          </p:nvPr>
        </p:nvSpPr>
        <p:spPr>
          <a:xfrm>
            <a:off x="663575" y="6127955"/>
            <a:ext cx="2500158" cy="26341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1D1C1D"/>
              </a:buClr>
              <a:buSzPts val="1000"/>
              <a:buFont typeface="Open Sans"/>
              <a:buNone/>
              <a:defRPr b="0" i="0" sz="1000">
                <a:solidFill>
                  <a:srgbClr val="1D1C1D"/>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3" name="Shape 33"/>
        <p:cNvGrpSpPr/>
        <p:nvPr/>
      </p:nvGrpSpPr>
      <p:grpSpPr>
        <a:xfrm>
          <a:off x="0" y="0"/>
          <a:ext cx="0" cy="0"/>
          <a:chOff x="0" y="0"/>
          <a:chExt cx="0" cy="0"/>
        </a:xfrm>
      </p:grpSpPr>
      <p:sp>
        <p:nvSpPr>
          <p:cNvPr id="34" name="Google Shape;34;p33"/>
          <p:cNvSpPr/>
          <p:nvPr>
            <p:ph idx="2" type="pic"/>
          </p:nvPr>
        </p:nvSpPr>
        <p:spPr>
          <a:xfrm>
            <a:off x="0" y="1306513"/>
            <a:ext cx="12192000" cy="5551487"/>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5" name="Shape 35"/>
        <p:cNvGrpSpPr/>
        <p:nvPr/>
      </p:nvGrpSpPr>
      <p:grpSpPr>
        <a:xfrm>
          <a:off x="0" y="0"/>
          <a:ext cx="0" cy="0"/>
          <a:chOff x="0" y="0"/>
          <a:chExt cx="0" cy="0"/>
        </a:xfrm>
      </p:grpSpPr>
      <p:pic>
        <p:nvPicPr>
          <p:cNvPr descr="Graphical user interface, sunburst chart&#10;&#10;Description automatically generated" id="36" name="Google Shape;36;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 name="Google Shape;37;p34"/>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4"/>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9" name="Google Shape;39;p34"/>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1000"/>
              </a:spcBef>
              <a:spcAft>
                <a:spcPts val="0"/>
              </a:spcAft>
              <a:buClr>
                <a:schemeClr val="dk1"/>
              </a:buClr>
              <a:buSzPts val="1600"/>
              <a:buFont typeface="Calibri"/>
              <a:buAutoNum type="arabicPeriod"/>
              <a:defRPr b="0" i="0" sz="1600">
                <a:latin typeface="Open Sans"/>
                <a:ea typeface="Open Sans"/>
                <a:cs typeface="Open Sans"/>
                <a:sym typeface="Open Sans"/>
              </a:defRPr>
            </a:lvl1pPr>
            <a:lvl2pPr indent="-330200" lvl="1" marL="914400" algn="l">
              <a:lnSpc>
                <a:spcPct val="100000"/>
              </a:lnSpc>
              <a:spcBef>
                <a:spcPts val="500"/>
              </a:spcBef>
              <a:spcAft>
                <a:spcPts val="0"/>
              </a:spcAft>
              <a:buClr>
                <a:schemeClr val="dk1"/>
              </a:buClr>
              <a:buSzPts val="1600"/>
              <a:buFont typeface="Calibri"/>
              <a:buAutoNum type="arabicPeriod"/>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0" name="Shape 40"/>
        <p:cNvGrpSpPr/>
        <p:nvPr/>
      </p:nvGrpSpPr>
      <p:grpSpPr>
        <a:xfrm>
          <a:off x="0" y="0"/>
          <a:ext cx="0" cy="0"/>
          <a:chOff x="0" y="0"/>
          <a:chExt cx="0" cy="0"/>
        </a:xfrm>
      </p:grpSpPr>
      <p:sp>
        <p:nvSpPr>
          <p:cNvPr id="41" name="Google Shape;41;p35"/>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Graphical user interface, website&#10;&#10;Description automatically generated" id="42" name="Google Shape;42;p3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screenshot of a computer&#10;&#10;Description automatically generated with low confidence" id="43" name="Google Shape;43;p3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4" name="Shape 44"/>
        <p:cNvGrpSpPr/>
        <p:nvPr/>
      </p:nvGrpSpPr>
      <p:grpSpPr>
        <a:xfrm>
          <a:off x="0" y="0"/>
          <a:ext cx="0" cy="0"/>
          <a:chOff x="0" y="0"/>
          <a:chExt cx="0" cy="0"/>
        </a:xfrm>
      </p:grpSpPr>
      <p:sp>
        <p:nvSpPr>
          <p:cNvPr id="45" name="Google Shape;45;p36"/>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6"/>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3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36"/>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50" name="Shape 50"/>
        <p:cNvGrpSpPr/>
        <p:nvPr/>
      </p:nvGrpSpPr>
      <p:grpSpPr>
        <a:xfrm>
          <a:off x="0" y="0"/>
          <a:ext cx="0" cy="0"/>
          <a:chOff x="0" y="0"/>
          <a:chExt cx="0" cy="0"/>
        </a:xfrm>
      </p:grpSpPr>
      <p:pic>
        <p:nvPicPr>
          <p:cNvPr descr="Graphical user interface, text&#10;&#10;Description automatically generated" id="51" name="Google Shape;51;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2" name="Google Shape;52;p37"/>
          <p:cNvSpPr txBox="1"/>
          <p:nvPr>
            <p:ph type="title"/>
          </p:nvPr>
        </p:nvSpPr>
        <p:spPr>
          <a:xfrm>
            <a:off x="641023" y="707009"/>
            <a:ext cx="10793690" cy="50904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5800"/>
              <a:buFont typeface="Open Sans"/>
              <a:buNone/>
              <a:defRPr b="0" i="0" sz="58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7"/>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4" name="Shape 54"/>
        <p:cNvGrpSpPr/>
        <p:nvPr/>
      </p:nvGrpSpPr>
      <p:grpSpPr>
        <a:xfrm>
          <a:off x="0" y="0"/>
          <a:ext cx="0" cy="0"/>
          <a:chOff x="0" y="0"/>
          <a:chExt cx="0" cy="0"/>
        </a:xfrm>
      </p:grpSpPr>
      <p:sp>
        <p:nvSpPr>
          <p:cNvPr id="55" name="Google Shape;55;p38"/>
          <p:cNvSpPr txBox="1"/>
          <p:nvPr>
            <p:ph idx="1" type="body"/>
          </p:nvPr>
        </p:nvSpPr>
        <p:spPr>
          <a:xfrm>
            <a:off x="663574" y="2158738"/>
            <a:ext cx="5181600" cy="391212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30200" lvl="1" marL="914400" algn="l">
              <a:lnSpc>
                <a:spcPct val="100000"/>
              </a:lnSpc>
              <a:spcBef>
                <a:spcPts val="500"/>
              </a:spcBef>
              <a:spcAft>
                <a:spcPts val="0"/>
              </a:spcAft>
              <a:buClr>
                <a:schemeClr val="dk1"/>
              </a:buClr>
              <a:buSzPts val="1600"/>
              <a:buChar char="•"/>
              <a:defRPr b="0" i="0" sz="1600">
                <a:latin typeface="Open Sans"/>
                <a:ea typeface="Open Sans"/>
                <a:cs typeface="Open Sans"/>
                <a:sym typeface="Open Sans"/>
              </a:defRPr>
            </a:lvl2pPr>
            <a:lvl3pPr indent="-330200" lvl="2" marL="1371600" algn="l">
              <a:lnSpc>
                <a:spcPct val="100000"/>
              </a:lnSpc>
              <a:spcBef>
                <a:spcPts val="500"/>
              </a:spcBef>
              <a:spcAft>
                <a:spcPts val="0"/>
              </a:spcAft>
              <a:buClr>
                <a:schemeClr val="dk1"/>
              </a:buClr>
              <a:buSzPts val="1600"/>
              <a:buChar char="•"/>
              <a:defRPr sz="1600"/>
            </a:lvl3pPr>
            <a:lvl4pPr indent="-330200" lvl="3" marL="1828800" algn="l">
              <a:lnSpc>
                <a:spcPct val="100000"/>
              </a:lnSpc>
              <a:spcBef>
                <a:spcPts val="500"/>
              </a:spcBef>
              <a:spcAft>
                <a:spcPts val="0"/>
              </a:spcAft>
              <a:buClr>
                <a:schemeClr val="dk1"/>
              </a:buClr>
              <a:buSzPts val="1600"/>
              <a:buChar char="•"/>
              <a:defRPr sz="1600"/>
            </a:lvl4pPr>
            <a:lvl5pPr indent="-330200" lvl="4" marL="2286000" algn="l">
              <a:lnSpc>
                <a:spcPct val="10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8"/>
          <p:cNvSpPr txBox="1"/>
          <p:nvPr>
            <p:ph idx="2" type="body"/>
          </p:nvPr>
        </p:nvSpPr>
        <p:spPr>
          <a:xfrm>
            <a:off x="5997574" y="2158738"/>
            <a:ext cx="5181600" cy="3912124"/>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30200" lvl="1" marL="914400" algn="l">
              <a:lnSpc>
                <a:spcPct val="100000"/>
              </a:lnSpc>
              <a:spcBef>
                <a:spcPts val="500"/>
              </a:spcBef>
              <a:spcAft>
                <a:spcPts val="0"/>
              </a:spcAft>
              <a:buClr>
                <a:schemeClr val="dk1"/>
              </a:buClr>
              <a:buSzPts val="1600"/>
              <a:buChar char="•"/>
              <a:defRPr b="0" sz="1600"/>
            </a:lvl2pPr>
            <a:lvl3pPr indent="-330200" lvl="2" marL="1371600" algn="l">
              <a:lnSpc>
                <a:spcPct val="100000"/>
              </a:lnSpc>
              <a:spcBef>
                <a:spcPts val="500"/>
              </a:spcBef>
              <a:spcAft>
                <a:spcPts val="0"/>
              </a:spcAft>
              <a:buClr>
                <a:schemeClr val="dk1"/>
              </a:buClr>
              <a:buSzPts val="1600"/>
              <a:buChar char="•"/>
              <a:defRPr sz="1600"/>
            </a:lvl3pPr>
            <a:lvl4pPr indent="-330200" lvl="3" marL="1828800" algn="l">
              <a:lnSpc>
                <a:spcPct val="100000"/>
              </a:lnSpc>
              <a:spcBef>
                <a:spcPts val="500"/>
              </a:spcBef>
              <a:spcAft>
                <a:spcPts val="0"/>
              </a:spcAft>
              <a:buClr>
                <a:schemeClr val="dk1"/>
              </a:buClr>
              <a:buSzPts val="1600"/>
              <a:buChar char="•"/>
              <a:defRPr sz="1600"/>
            </a:lvl4pPr>
            <a:lvl5pPr indent="-330200" lvl="4" marL="2286000" algn="l">
              <a:lnSpc>
                <a:spcPct val="10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8"/>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8" name="Google Shape;58;p38"/>
          <p:cNvSpPr txBox="1"/>
          <p:nvPr>
            <p:ph type="title"/>
          </p:nvPr>
        </p:nvSpPr>
        <p:spPr>
          <a:xfrm>
            <a:off x="663574" y="675243"/>
            <a:ext cx="9423105"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8"/>
          <p:cNvSpPr txBox="1"/>
          <p:nvPr>
            <p:ph idx="3" type="body"/>
          </p:nvPr>
        </p:nvSpPr>
        <p:spPr>
          <a:xfrm>
            <a:off x="8465269" y="5750351"/>
            <a:ext cx="3262821" cy="641022"/>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1400"/>
              <a:buFont typeface="Open Sans"/>
              <a:buNone/>
              <a:defRPr b="0" i="1" sz="1400">
                <a:solidFill>
                  <a:schemeClr val="dk1"/>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38"/>
          <p:cNvSpPr txBox="1"/>
          <p:nvPr>
            <p:ph idx="4" type="body"/>
          </p:nvPr>
        </p:nvSpPr>
        <p:spPr>
          <a:xfrm>
            <a:off x="663575" y="6127955"/>
            <a:ext cx="2500158" cy="26341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1D1C1D"/>
              </a:buClr>
              <a:buSzPts val="1000"/>
              <a:buFont typeface="Open Sans"/>
              <a:buNone/>
              <a:defRPr b="0" i="0" sz="1000">
                <a:solidFill>
                  <a:srgbClr val="1D1C1D"/>
                </a:solidFill>
                <a:latin typeface="Open Sans"/>
                <a:ea typeface="Open Sans"/>
                <a:cs typeface="Open Sans"/>
                <a:sym typeface="Open Sans"/>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Graphical user interface, text&#10;&#10;Description automatically generated" id="10" name="Google Shape;10;p29"/>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9"/>
          <p:cNvSpPr txBox="1"/>
          <p:nvPr>
            <p:ph type="title"/>
          </p:nvPr>
        </p:nvSpPr>
        <p:spPr>
          <a:xfrm>
            <a:off x="663880" y="681037"/>
            <a:ext cx="10689920" cy="1325563"/>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9"/>
          <p:cNvSpPr txBox="1"/>
          <p:nvPr>
            <p:ph idx="1" type="body"/>
          </p:nvPr>
        </p:nvSpPr>
        <p:spPr>
          <a:xfrm>
            <a:off x="663880" y="2558970"/>
            <a:ext cx="10689920" cy="3721689"/>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00000"/>
              </a:lnSpc>
              <a:spcBef>
                <a:spcPts val="1000"/>
              </a:spcBef>
              <a:spcAft>
                <a:spcPts val="0"/>
              </a:spcAft>
              <a:buClr>
                <a:schemeClr val="dk1"/>
              </a:buClr>
              <a:buSzPts val="2000"/>
              <a:buFont typeface="Arial"/>
              <a:buChar char="•"/>
              <a:defRPr b="1" i="0" sz="2000" u="none" cap="none" strike="noStrike">
                <a:solidFill>
                  <a:schemeClr val="dk1"/>
                </a:solidFill>
                <a:latin typeface="Open Sans SemiBold"/>
                <a:ea typeface="Open Sans SemiBold"/>
                <a:cs typeface="Open Sans SemiBold"/>
                <a:sym typeface="Open Sans SemiBold"/>
              </a:defRPr>
            </a:lvl1pPr>
            <a:lvl2pPr indent="-330200" lvl="1" marL="9144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2pPr>
            <a:lvl3pPr indent="-330200" lvl="2" marL="1371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chemeClr val="lt1"/>
                </a:solidFill>
                <a:latin typeface="Open Sans"/>
                <a:ea typeface="Open Sans"/>
                <a:cs typeface="Open Sans"/>
                <a:sym typeface="Open Sans"/>
              </a:defRPr>
            </a:lvl1pPr>
            <a:lvl2pPr indent="0" lvl="1" marL="0" marR="0" rtl="0" algn="ctr">
              <a:spcBef>
                <a:spcPts val="0"/>
              </a:spcBef>
              <a:buNone/>
              <a:defRPr b="1" i="0" sz="1400" u="none" cap="none" strike="noStrike">
                <a:solidFill>
                  <a:schemeClr val="lt1"/>
                </a:solidFill>
                <a:latin typeface="Open Sans"/>
                <a:ea typeface="Open Sans"/>
                <a:cs typeface="Open Sans"/>
                <a:sym typeface="Open Sans"/>
              </a:defRPr>
            </a:lvl2pPr>
            <a:lvl3pPr indent="0" lvl="2" marL="0" marR="0" rtl="0" algn="ctr">
              <a:spcBef>
                <a:spcPts val="0"/>
              </a:spcBef>
              <a:buNone/>
              <a:defRPr b="1" i="0" sz="1400" u="none" cap="none" strike="noStrike">
                <a:solidFill>
                  <a:schemeClr val="lt1"/>
                </a:solidFill>
                <a:latin typeface="Open Sans"/>
                <a:ea typeface="Open Sans"/>
                <a:cs typeface="Open Sans"/>
                <a:sym typeface="Open Sans"/>
              </a:defRPr>
            </a:lvl3pPr>
            <a:lvl4pPr indent="0" lvl="3" marL="0" marR="0" rtl="0" algn="ctr">
              <a:spcBef>
                <a:spcPts val="0"/>
              </a:spcBef>
              <a:buNone/>
              <a:defRPr b="1" i="0" sz="1400" u="none" cap="none" strike="noStrike">
                <a:solidFill>
                  <a:schemeClr val="lt1"/>
                </a:solidFill>
                <a:latin typeface="Open Sans"/>
                <a:ea typeface="Open Sans"/>
                <a:cs typeface="Open Sans"/>
                <a:sym typeface="Open Sans"/>
              </a:defRPr>
            </a:lvl4pPr>
            <a:lvl5pPr indent="0" lvl="4" marL="0" marR="0" rtl="0" algn="ctr">
              <a:spcBef>
                <a:spcPts val="0"/>
              </a:spcBef>
              <a:buNone/>
              <a:defRPr b="1" i="0" sz="1400" u="none" cap="none" strike="noStrike">
                <a:solidFill>
                  <a:schemeClr val="lt1"/>
                </a:solidFill>
                <a:latin typeface="Open Sans"/>
                <a:ea typeface="Open Sans"/>
                <a:cs typeface="Open Sans"/>
                <a:sym typeface="Open Sans"/>
              </a:defRPr>
            </a:lvl5pPr>
            <a:lvl6pPr indent="0" lvl="5" marL="0" marR="0" rtl="0" algn="ctr">
              <a:spcBef>
                <a:spcPts val="0"/>
              </a:spcBef>
              <a:buNone/>
              <a:defRPr b="1" i="0" sz="1400" u="none" cap="none" strike="noStrike">
                <a:solidFill>
                  <a:schemeClr val="lt1"/>
                </a:solidFill>
                <a:latin typeface="Open Sans"/>
                <a:ea typeface="Open Sans"/>
                <a:cs typeface="Open Sans"/>
                <a:sym typeface="Open Sans"/>
              </a:defRPr>
            </a:lvl6pPr>
            <a:lvl7pPr indent="0" lvl="6" marL="0" marR="0" rtl="0" algn="ctr">
              <a:spcBef>
                <a:spcPts val="0"/>
              </a:spcBef>
              <a:buNone/>
              <a:defRPr b="1" i="0" sz="1400" u="none" cap="none" strike="noStrike">
                <a:solidFill>
                  <a:schemeClr val="lt1"/>
                </a:solidFill>
                <a:latin typeface="Open Sans"/>
                <a:ea typeface="Open Sans"/>
                <a:cs typeface="Open Sans"/>
                <a:sym typeface="Open Sans"/>
              </a:defRPr>
            </a:lvl7pPr>
            <a:lvl8pPr indent="0" lvl="7" marL="0" marR="0" rtl="0" algn="ctr">
              <a:spcBef>
                <a:spcPts val="0"/>
              </a:spcBef>
              <a:buNone/>
              <a:defRPr b="1" i="0" sz="1400" u="none" cap="none" strike="noStrike">
                <a:solidFill>
                  <a:schemeClr val="lt1"/>
                </a:solidFill>
                <a:latin typeface="Open Sans"/>
                <a:ea typeface="Open Sans"/>
                <a:cs typeface="Open Sans"/>
                <a:sym typeface="Open Sans"/>
              </a:defRPr>
            </a:lvl8pPr>
            <a:lvl9pPr indent="0" lvl="8" marL="0" marR="0" rtl="0" algn="ctr">
              <a:spcBef>
                <a:spcPts val="0"/>
              </a:spcBef>
              <a:buNone/>
              <a:defRPr b="1" i="0" sz="1400" u="none" cap="none" strike="noStrike">
                <a:solidFill>
                  <a:schemeClr val="lt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flickr.com/photos/10816734@N03/8206741606" TargetMode="External"/><Relationship Id="rId4" Type="http://schemas.openxmlformats.org/officeDocument/2006/relationships/hyperlink" Target="https://www.flickr.com/photos/10816734@N03/8206741606" TargetMode="External"/><Relationship Id="rId5" Type="http://schemas.openxmlformats.org/officeDocument/2006/relationships/hyperlink" Target="https://www.flickr.com/photos/10816734@N03" TargetMode="External"/><Relationship Id="rId6" Type="http://schemas.openxmlformats.org/officeDocument/2006/relationships/hyperlink" Target="https://creativecommons.org/licenses/by-nc-nd/2.0/?ref=ccsearch&amp;atype=rich" TargetMode="External"/><Relationship Id="rId7" Type="http://schemas.openxmlformats.org/officeDocument/2006/relationships/image" Target="../media/image4.jpg"/><Relationship Id="rId8"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ember-climate.org/dat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unstats.un.org/sdgs/report/2020/The-Sustainable-Development-Goals-Report-2020.pdf" TargetMode="External"/><Relationship Id="rId4" Type="http://schemas.openxmlformats.org/officeDocument/2006/relationships/hyperlink" Target="https://unstats.un.org/sdgs/indicators/database/" TargetMode="External"/><Relationship Id="rId5" Type="http://schemas.openxmlformats.org/officeDocument/2006/relationships/hyperlink" Target="http://www.fao.org/3/i2454e/i2454e.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hyperlink" Target="https://commons.wikimedia.org/wiki/File:Natural_%26_impervious_cover_diagrams_EPA.jpg" TargetMode="External"/><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flickr.com/photos/50534569@N00/1206975922" TargetMode="External"/><Relationship Id="rId4" Type="http://schemas.openxmlformats.org/officeDocument/2006/relationships/hyperlink" Target="https://www.flickr.com/photos/50534569@N00" TargetMode="External"/><Relationship Id="rId5" Type="http://schemas.openxmlformats.org/officeDocument/2006/relationships/hyperlink" Target="https://creativecommons.org/licenses/by-nc-nd/2.0/?ref=ccsearch&amp;atype=rich" TargetMode="External"/><Relationship Id="rId6" Type="http://schemas.openxmlformats.org/officeDocument/2006/relationships/image" Target="../media/image6.jpg"/><Relationship Id="rId7"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commons.wikimedia.org/wiki/File:Natural_%26_impervious_cover_diagrams_EPA.jpg"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www.fao.org/aquastat/statistics/query/result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www.google.com/" TargetMode="External"/><Relationship Id="rId4" Type="http://schemas.openxmlformats.org/officeDocument/2006/relationships/hyperlink" Target="https://www.open.edu/openlearncreate/mod/quiz/view.php?id=17911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climatewatchdata.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Open Sans ExtraBold"/>
              <a:buNone/>
            </a:pPr>
            <a:r>
              <a:rPr lang="en-US">
                <a:solidFill>
                  <a:schemeClr val="lt1"/>
                </a:solidFill>
              </a:rPr>
              <a:t>LECTURE 8</a:t>
            </a:r>
            <a:br>
              <a:rPr lang="en-US"/>
            </a:br>
            <a:r>
              <a:rPr lang="en-US"/>
              <a:t>Interlinkages</a:t>
            </a:r>
            <a:endParaRPr/>
          </a:p>
        </p:txBody>
      </p:sp>
      <p:sp>
        <p:nvSpPr>
          <p:cNvPr id="87" name="Google Shape;87;p1"/>
          <p:cNvSpPr txBox="1"/>
          <p:nvPr/>
        </p:nvSpPr>
        <p:spPr>
          <a:xfrm>
            <a:off x="688931" y="4572000"/>
            <a:ext cx="2846121" cy="38961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Open Sans ExtraBold"/>
                <a:ea typeface="Open Sans ExtraBold"/>
                <a:cs typeface="Open Sans ExtraBold"/>
                <a:sym typeface="Open Sans ExtraBold"/>
              </a:rPr>
              <a:t>Introduction to CLEWs</a:t>
            </a:r>
            <a:endParaRPr b="1" i="0" sz="1800" u="none" cap="none" strike="noStrike">
              <a:solidFill>
                <a:schemeClr val="dk1"/>
              </a:solidFill>
              <a:latin typeface="Open Sans ExtraBold"/>
              <a:ea typeface="Open Sans ExtraBold"/>
              <a:cs typeface="Open Sans ExtraBold"/>
              <a:sym typeface="Open Sans ExtraBold"/>
            </a:endParaRPr>
          </a:p>
        </p:txBody>
      </p:sp>
      <p:sp>
        <p:nvSpPr>
          <p:cNvPr id="88" name="Google Shape;88;p1"/>
          <p:cNvSpPr/>
          <p:nvPr/>
        </p:nvSpPr>
        <p:spPr>
          <a:xfrm>
            <a:off x="4350620" y="5156040"/>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1.mp3" id="89" name="Google Shape;89;p1"/>
          <p:cNvPicPr preferRelativeResize="0"/>
          <p:nvPr/>
        </p:nvPicPr>
        <p:blipFill rotWithShape="1">
          <a:blip r:embed="rId3">
            <a:alphaModFix/>
          </a:blip>
          <a:srcRect b="0" l="0" r="0" t="0"/>
          <a:stretch/>
        </p:blipFill>
        <p:spPr>
          <a:xfrm>
            <a:off x="4421985" y="5227405"/>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4414"/>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title"/>
          </p:nvPr>
        </p:nvSpPr>
        <p:spPr>
          <a:xfrm>
            <a:off x="663576" y="675243"/>
            <a:ext cx="4845974"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8.2 Energy–Water interlinkages</a:t>
            </a:r>
            <a:endParaRPr/>
          </a:p>
        </p:txBody>
      </p:sp>
      <p:sp>
        <p:nvSpPr>
          <p:cNvPr id="179" name="Google Shape;179;p10"/>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80" name="Google Shape;180;p10"/>
          <p:cNvSpPr/>
          <p:nvPr/>
        </p:nvSpPr>
        <p:spPr>
          <a:xfrm>
            <a:off x="694050" y="2067495"/>
            <a:ext cx="9769198" cy="30162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012169"/>
                </a:solidFill>
                <a:latin typeface="Open Sans"/>
                <a:ea typeface="Open Sans"/>
                <a:cs typeface="Open Sans"/>
                <a:sym typeface="Open Sans"/>
              </a:rPr>
              <a:t>Water is needed for energy conversion</a:t>
            </a:r>
            <a:endParaRPr/>
          </a:p>
          <a:p>
            <a:pPr indent="0" lvl="0" marL="0" marR="0" rtl="0" algn="l">
              <a:spcBef>
                <a:spcPts val="600"/>
              </a:spcBef>
              <a:spcAft>
                <a:spcPts val="0"/>
              </a:spcAft>
              <a:buNone/>
            </a:pPr>
            <a:r>
              <a:rPr b="0" i="0" lang="en-US" sz="2000" u="none" cap="none" strike="noStrike">
                <a:solidFill>
                  <a:schemeClr val="dk1"/>
                </a:solidFill>
                <a:latin typeface="Open Sans"/>
                <a:ea typeface="Open Sans"/>
                <a:cs typeface="Open Sans"/>
                <a:sym typeface="Open Sans"/>
              </a:rPr>
              <a:t>Approximately 20% of freshwater withdrawals globally are for industrial purposes, the majority of which are related to energy use and conversion. </a:t>
            </a:r>
            <a:endParaRPr b="0" i="0" sz="2000" u="none" cap="none" strike="noStrike">
              <a:solidFill>
                <a:schemeClr val="dk1"/>
              </a:solidFill>
              <a:latin typeface="Open Sans"/>
              <a:ea typeface="Open Sans"/>
              <a:cs typeface="Open Sans"/>
              <a:sym typeface="Open Sans"/>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Cooling thermal processes in the manufacturing sector, </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Fuel refining and conversion,</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Biofuel production </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Primary fuel extraction, </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Emissions control</a:t>
            </a:r>
            <a:endParaRPr/>
          </a:p>
        </p:txBody>
      </p:sp>
      <p:sp>
        <p:nvSpPr>
          <p:cNvPr id="181" name="Google Shape;181;p10"/>
          <p:cNvSpPr/>
          <p:nvPr/>
        </p:nvSpPr>
        <p:spPr>
          <a:xfrm>
            <a:off x="5618235"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10.mp3" id="182" name="Google Shape;182;p10"/>
          <p:cNvPicPr preferRelativeResize="0"/>
          <p:nvPr/>
        </p:nvPicPr>
        <p:blipFill rotWithShape="1">
          <a:blip r:embed="rId3">
            <a:alphaModFix/>
          </a:blip>
          <a:srcRect b="0" l="0" r="0" t="0"/>
          <a:stretch/>
        </p:blipFill>
        <p:spPr>
          <a:xfrm>
            <a:off x="5689600"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1"/>
          <p:cNvSpPr txBox="1"/>
          <p:nvPr>
            <p:ph type="title"/>
          </p:nvPr>
        </p:nvSpPr>
        <p:spPr>
          <a:xfrm>
            <a:off x="663575" y="675243"/>
            <a:ext cx="5158491"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8.2 Energy–Water interlinkages</a:t>
            </a:r>
            <a:endParaRPr/>
          </a:p>
        </p:txBody>
      </p:sp>
      <p:sp>
        <p:nvSpPr>
          <p:cNvPr id="189" name="Google Shape;189;p11"/>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90" name="Google Shape;190;p11"/>
          <p:cNvSpPr/>
          <p:nvPr/>
        </p:nvSpPr>
        <p:spPr>
          <a:xfrm>
            <a:off x="694049" y="2067495"/>
            <a:ext cx="10852367" cy="3939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012169"/>
                </a:solidFill>
                <a:latin typeface="Open Sans"/>
                <a:ea typeface="Open Sans"/>
                <a:cs typeface="Open Sans"/>
                <a:sym typeface="Open Sans"/>
              </a:rPr>
              <a:t>Energy is needed for water supply and conveyance </a:t>
            </a:r>
            <a:endParaRPr/>
          </a:p>
          <a:p>
            <a:pPr indent="0" lvl="0" marL="0" marR="0" rtl="0" algn="l">
              <a:spcBef>
                <a:spcPts val="600"/>
              </a:spcBef>
              <a:spcAft>
                <a:spcPts val="0"/>
              </a:spcAft>
              <a:buNone/>
            </a:pPr>
            <a:r>
              <a:rPr b="0" i="0" lang="en-US" sz="2000" u="none" cap="none" strike="noStrike">
                <a:solidFill>
                  <a:srgbClr val="021318"/>
                </a:solidFill>
                <a:latin typeface="Open Sans"/>
                <a:ea typeface="Open Sans"/>
                <a:cs typeface="Open Sans"/>
                <a:sym typeface="Open Sans"/>
              </a:rPr>
              <a:t>The water supply chain is energy intensive (4% of electricity consumption worldwide, up to 10% in Middle East and India)</a:t>
            </a:r>
            <a:endParaRPr/>
          </a:p>
          <a:p>
            <a:pPr indent="0" lvl="0" marL="0" marR="0" rtl="0" algn="l">
              <a:spcBef>
                <a:spcPts val="600"/>
              </a:spcBef>
              <a:spcAft>
                <a:spcPts val="0"/>
              </a:spcAft>
              <a:buNone/>
            </a:pPr>
            <a:r>
              <a:rPr b="1" i="0" lang="en-US" sz="2000" u="none" cap="none" strike="noStrike">
                <a:solidFill>
                  <a:srgbClr val="021318"/>
                </a:solidFill>
                <a:latin typeface="Open Sans"/>
                <a:ea typeface="Open Sans"/>
                <a:cs typeface="Open Sans"/>
                <a:sym typeface="Open Sans"/>
              </a:rPr>
              <a:t>Supply: </a:t>
            </a:r>
            <a:endParaRPr/>
          </a:p>
          <a:p>
            <a:pPr indent="-342900" lvl="1" marL="799465"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Surface water: 0–2,400 kWh per million litres for transportation depending on distance and change in elevation [3]</a:t>
            </a:r>
            <a:endParaRPr/>
          </a:p>
          <a:p>
            <a:pPr indent="-342900" lvl="1" marL="799465"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Groundwater: Varies with depth (e.g., 140 kWh per million litres at 35 metres and 530 kWh per million litres at 120 metres)</a:t>
            </a:r>
            <a:r>
              <a:rPr b="0" i="0" lang="en-US" sz="2000" u="none" cap="none" strike="noStrike">
                <a:solidFill>
                  <a:schemeClr val="dk1"/>
                </a:solidFill>
                <a:latin typeface="Open Sans"/>
                <a:ea typeface="Open Sans"/>
                <a:cs typeface="Open Sans"/>
                <a:sym typeface="Open Sans"/>
              </a:rPr>
              <a:t> </a:t>
            </a:r>
            <a:r>
              <a:rPr b="0" i="0" lang="en-US" sz="2000" u="none" cap="none" strike="noStrike">
                <a:solidFill>
                  <a:srgbClr val="021318"/>
                </a:solidFill>
                <a:latin typeface="Open Sans"/>
                <a:ea typeface="Open Sans"/>
                <a:cs typeface="Open Sans"/>
                <a:sym typeface="Open Sans"/>
              </a:rPr>
              <a:t>[3]</a:t>
            </a:r>
            <a:endParaRPr b="0" i="0" sz="2000" u="none" cap="none" strike="noStrike">
              <a:solidFill>
                <a:schemeClr val="dk1"/>
              </a:solidFill>
              <a:latin typeface="Open Sans"/>
              <a:ea typeface="Open Sans"/>
              <a:cs typeface="Open Sans"/>
              <a:sym typeface="Open Sans"/>
            </a:endParaRPr>
          </a:p>
          <a:p>
            <a:pPr indent="0" lvl="0" marL="0" marR="0" rtl="0" algn="l">
              <a:spcBef>
                <a:spcPts val="600"/>
              </a:spcBef>
              <a:spcAft>
                <a:spcPts val="0"/>
              </a:spcAft>
              <a:buNone/>
            </a:pPr>
            <a:r>
              <a:rPr b="1" i="0" lang="en-US" sz="2000" u="none" cap="none" strike="noStrike">
                <a:solidFill>
                  <a:srgbClr val="021318"/>
                </a:solidFill>
                <a:latin typeface="Open Sans"/>
                <a:ea typeface="Open Sans"/>
                <a:cs typeface="Open Sans"/>
                <a:sym typeface="Open Sans"/>
              </a:rPr>
              <a:t>Distribution: </a:t>
            </a:r>
            <a:endParaRPr/>
          </a:p>
          <a:p>
            <a:pPr indent="-342900" lvl="1" marL="799465"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Average of 290 kWh per million litres, but varies widely depending on distance and change in elevation [3]</a:t>
            </a:r>
            <a:endParaRPr b="0" i="0" sz="2000" u="none" cap="none" strike="noStrike">
              <a:solidFill>
                <a:srgbClr val="021318"/>
              </a:solidFill>
              <a:latin typeface="Open Sans"/>
              <a:ea typeface="Open Sans"/>
              <a:cs typeface="Open Sans"/>
              <a:sym typeface="Open Sans"/>
            </a:endParaRPr>
          </a:p>
        </p:txBody>
      </p:sp>
      <p:sp>
        <p:nvSpPr>
          <p:cNvPr id="191" name="Google Shape;191;p11"/>
          <p:cNvSpPr/>
          <p:nvPr/>
        </p:nvSpPr>
        <p:spPr>
          <a:xfrm>
            <a:off x="5618235"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11.mp3" id="192" name="Google Shape;192;p11"/>
          <p:cNvPicPr preferRelativeResize="0"/>
          <p:nvPr/>
        </p:nvPicPr>
        <p:blipFill rotWithShape="1">
          <a:blip r:embed="rId3">
            <a:alphaModFix/>
          </a:blip>
          <a:srcRect b="0" l="0" r="0" t="0"/>
          <a:stretch/>
        </p:blipFill>
        <p:spPr>
          <a:xfrm>
            <a:off x="5689600"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2"/>
          <p:cNvSpPr txBox="1"/>
          <p:nvPr>
            <p:ph type="title"/>
          </p:nvPr>
        </p:nvSpPr>
        <p:spPr>
          <a:xfrm>
            <a:off x="663576" y="675243"/>
            <a:ext cx="5042744"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8.2 Energy–Water interlinkages</a:t>
            </a:r>
            <a:endParaRPr/>
          </a:p>
        </p:txBody>
      </p:sp>
      <p:sp>
        <p:nvSpPr>
          <p:cNvPr id="199" name="Google Shape;199;p12"/>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00" name="Google Shape;200;p12"/>
          <p:cNvSpPr txBox="1"/>
          <p:nvPr/>
        </p:nvSpPr>
        <p:spPr>
          <a:xfrm>
            <a:off x="7413253" y="5814467"/>
            <a:ext cx="4310743" cy="582411"/>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1" i="0" lang="en-US"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Photo source: </a:t>
            </a:r>
            <a:r>
              <a:rPr b="0" i="0" lang="en-US" sz="10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"National Water and Sanitation Program brings better water and sanitation services to rural parts of Azerbaijan"</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World Bank Photo Collection</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6">
                  <a:extLst>
                    <a:ext uri="{A12FA001-AC4F-418D-AE19-62706E023703}">
                      <ahyp:hlinkClr val="tx"/>
                    </a:ext>
                  </a:extLst>
                </a:hlinkClick>
              </a:rPr>
              <a:t>CC BY-NC-ND 2.0</a:t>
            </a:r>
            <a:endParaRPr b="0" i="0" sz="1000" u="none" cap="none" strike="noStrike">
              <a:solidFill>
                <a:schemeClr val="dk1"/>
              </a:solidFill>
              <a:latin typeface="Open Sans"/>
              <a:ea typeface="Open Sans"/>
              <a:cs typeface="Open Sans"/>
              <a:sym typeface="Open Sans"/>
            </a:endParaRPr>
          </a:p>
        </p:txBody>
      </p:sp>
      <p:pic>
        <p:nvPicPr>
          <p:cNvPr id="201" name="Google Shape;201;p12"/>
          <p:cNvPicPr preferRelativeResize="0"/>
          <p:nvPr/>
        </p:nvPicPr>
        <p:blipFill rotWithShape="1">
          <a:blip r:embed="rId7">
            <a:alphaModFix/>
          </a:blip>
          <a:srcRect b="0" l="0" r="0" t="0"/>
          <a:stretch/>
        </p:blipFill>
        <p:spPr>
          <a:xfrm>
            <a:off x="7501043" y="2944151"/>
            <a:ext cx="4236931" cy="2884178"/>
          </a:xfrm>
          <a:prstGeom prst="rect">
            <a:avLst/>
          </a:prstGeom>
          <a:noFill/>
          <a:ln>
            <a:noFill/>
          </a:ln>
        </p:spPr>
      </p:pic>
      <p:sp>
        <p:nvSpPr>
          <p:cNvPr id="202" name="Google Shape;202;p12"/>
          <p:cNvSpPr/>
          <p:nvPr/>
        </p:nvSpPr>
        <p:spPr>
          <a:xfrm>
            <a:off x="694050" y="2067495"/>
            <a:ext cx="5937094"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012169"/>
                </a:solidFill>
                <a:latin typeface="Open Sans"/>
                <a:ea typeface="Open Sans"/>
                <a:cs typeface="Open Sans"/>
                <a:sym typeface="Open Sans"/>
              </a:rPr>
              <a:t>Energy is needed for water treatment</a:t>
            </a:r>
            <a:endParaRPr/>
          </a:p>
          <a:p>
            <a:pPr indent="0" lvl="0" marL="0" marR="0" rtl="0" algn="l">
              <a:spcBef>
                <a:spcPts val="600"/>
              </a:spcBef>
              <a:spcAft>
                <a:spcPts val="0"/>
              </a:spcAft>
              <a:buNone/>
            </a:pPr>
            <a:r>
              <a:rPr b="1" i="0" lang="en-US" sz="2000" u="none" cap="none" strike="noStrike">
                <a:solidFill>
                  <a:srgbClr val="021318"/>
                </a:solidFill>
                <a:latin typeface="Open Sans"/>
                <a:ea typeface="Open Sans"/>
                <a:cs typeface="Open Sans"/>
                <a:sym typeface="Open Sans"/>
              </a:rPr>
              <a:t>Treatment: </a:t>
            </a:r>
            <a:endParaRPr/>
          </a:p>
          <a:p>
            <a:pPr indent="-342900" lvl="1" marL="799465"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26 kWh per million litres for high-quality groundwater </a:t>
            </a:r>
            <a:endParaRPr/>
          </a:p>
          <a:p>
            <a:pPr indent="-342900" lvl="1" marL="799465"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300–1400 kWh per million litres for brackish groundwater desalination </a:t>
            </a:r>
            <a:endParaRPr b="0" i="0" sz="2000" u="none" cap="none" strike="noStrike">
              <a:solidFill>
                <a:srgbClr val="021318"/>
              </a:solidFill>
              <a:latin typeface="Open Sans"/>
              <a:ea typeface="Open Sans"/>
              <a:cs typeface="Open Sans"/>
              <a:sym typeface="Open Sans"/>
            </a:endParaRPr>
          </a:p>
          <a:p>
            <a:pPr indent="-342900" lvl="1" marL="799465"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3,600–4,500 kwh per million litres for seawater desalination </a:t>
            </a:r>
            <a:endParaRPr b="0" i="0" sz="2000" u="none" cap="none" strike="noStrike">
              <a:solidFill>
                <a:srgbClr val="021318"/>
              </a:solidFill>
              <a:latin typeface="Open Sans"/>
              <a:ea typeface="Open Sans"/>
              <a:cs typeface="Open Sans"/>
              <a:sym typeface="Open Sans"/>
            </a:endParaRPr>
          </a:p>
        </p:txBody>
      </p:sp>
      <p:sp>
        <p:nvSpPr>
          <p:cNvPr id="203" name="Google Shape;203;p12"/>
          <p:cNvSpPr/>
          <p:nvPr/>
        </p:nvSpPr>
        <p:spPr>
          <a:xfrm>
            <a:off x="5618235"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12.mp3" id="204" name="Google Shape;204;p12"/>
          <p:cNvPicPr preferRelativeResize="0"/>
          <p:nvPr/>
        </p:nvPicPr>
        <p:blipFill rotWithShape="1">
          <a:blip r:embed="rId8">
            <a:alphaModFix/>
          </a:blip>
          <a:srcRect b="0" l="0" r="0" t="0"/>
          <a:stretch/>
        </p:blipFill>
        <p:spPr>
          <a:xfrm>
            <a:off x="5689600" y="92923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663575" y="675243"/>
            <a:ext cx="499644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8.2 Energy–Water interlinkages</a:t>
            </a:r>
            <a:endParaRPr/>
          </a:p>
        </p:txBody>
      </p:sp>
      <p:sp>
        <p:nvSpPr>
          <p:cNvPr id="211" name="Google Shape;211;p13"/>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12" name="Google Shape;212;p13"/>
          <p:cNvSpPr/>
          <p:nvPr/>
        </p:nvSpPr>
        <p:spPr>
          <a:xfrm>
            <a:off x="679672" y="2038741"/>
            <a:ext cx="11096781"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9CC2E5"/>
                </a:solidFill>
                <a:latin typeface="Open Sans SemiBold"/>
                <a:ea typeface="Open Sans SemiBold"/>
                <a:cs typeface="Open Sans SemiBold"/>
                <a:sym typeface="Open Sans SemiBold"/>
              </a:rPr>
              <a:t>Selected policy issues for energy–water interlinkages</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The timing and magnitude of water withdrawals and releases for energy applications can compete with, or interrupt, other uses</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There are important linkages between technology choice in the power sector and water demand </a:t>
            </a:r>
            <a:endParaRPr/>
          </a:p>
          <a:p>
            <a:pPr indent="-285750" lvl="2" marL="12001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Some low carbon technologies (e.g., solar PV or wind) have a small water footprint</a:t>
            </a:r>
            <a:endParaRPr/>
          </a:p>
          <a:p>
            <a:pPr indent="-285750" lvl="2" marL="12001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Others have a large water footprint (e.g., nuclear, geothermal, and solar thermal)</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 Several factors can lead to increasing  energy intensity of water supply</a:t>
            </a:r>
            <a:endParaRPr/>
          </a:p>
          <a:p>
            <a:pPr indent="-285750" lvl="2" marL="12001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Urbanization</a:t>
            </a:r>
            <a:endParaRPr/>
          </a:p>
          <a:p>
            <a:pPr indent="-285750" lvl="2" marL="12001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Lower quality water sources</a:t>
            </a:r>
            <a:endParaRPr/>
          </a:p>
          <a:p>
            <a:pPr indent="-285750" lvl="2" marL="12001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More water treatment</a:t>
            </a:r>
            <a:endParaRPr/>
          </a:p>
        </p:txBody>
      </p:sp>
      <p:sp>
        <p:nvSpPr>
          <p:cNvPr id="213" name="Google Shape;213;p13"/>
          <p:cNvSpPr/>
          <p:nvPr/>
        </p:nvSpPr>
        <p:spPr>
          <a:xfrm>
            <a:off x="5618235"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13.mp3" id="214" name="Google Shape;214;p13"/>
          <p:cNvPicPr preferRelativeResize="0"/>
          <p:nvPr/>
        </p:nvPicPr>
        <p:blipFill rotWithShape="1">
          <a:blip r:embed="rId3">
            <a:alphaModFix/>
          </a:blip>
          <a:srcRect b="0" l="0" r="0" t="0"/>
          <a:stretch/>
        </p:blipFill>
        <p:spPr>
          <a:xfrm>
            <a:off x="5666949" y="92678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4"/>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Lecture 8.2 References</a:t>
            </a:r>
            <a:endParaRPr/>
          </a:p>
        </p:txBody>
      </p:sp>
      <p:sp>
        <p:nvSpPr>
          <p:cNvPr id="220" name="Google Shape;220;p14"/>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21" name="Google Shape;221;p14"/>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600"/>
              <a:buFont typeface="Calibri"/>
              <a:buAutoNum type="arabicPeriod"/>
            </a:pPr>
            <a:r>
              <a:rPr lang="en-US"/>
              <a:t>BP (2021), </a:t>
            </a:r>
            <a:r>
              <a:rPr b="0" i="0" lang="en-US">
                <a:solidFill>
                  <a:srgbClr val="333333"/>
                </a:solidFill>
                <a:latin typeface="Lato"/>
                <a:ea typeface="Lato"/>
                <a:cs typeface="Lato"/>
                <a:sym typeface="Lato"/>
              </a:rPr>
              <a:t>BP Statistical Review of World Energy 2021 and Ember </a:t>
            </a:r>
            <a:r>
              <a:rPr b="0" i="0" lang="en-US" u="sng">
                <a:solidFill>
                  <a:srgbClr val="333333"/>
                </a:solidFill>
                <a:latin typeface="Lato"/>
                <a:ea typeface="Lato"/>
                <a:cs typeface="Lato"/>
                <a:sym typeface="Lato"/>
                <a:hlinkClick r:id="rId3">
                  <a:extLst>
                    <a:ext uri="{A12FA001-AC4F-418D-AE19-62706E023703}">
                      <ahyp:hlinkClr val="tx"/>
                    </a:ext>
                  </a:extLst>
                </a:hlinkClick>
              </a:rPr>
              <a:t>https://ember-climate.org/data/</a:t>
            </a:r>
            <a:endParaRPr b="0" i="0">
              <a:solidFill>
                <a:srgbClr val="333333"/>
              </a:solidFill>
              <a:latin typeface="Lato"/>
              <a:ea typeface="Lato"/>
              <a:cs typeface="Lato"/>
              <a:sym typeface="Lato"/>
            </a:endParaRPr>
          </a:p>
          <a:p>
            <a:pPr indent="-342900" lvl="0" marL="342900" rtl="0" algn="l">
              <a:lnSpc>
                <a:spcPct val="100000"/>
              </a:lnSpc>
              <a:spcBef>
                <a:spcPts val="1000"/>
              </a:spcBef>
              <a:spcAft>
                <a:spcPts val="0"/>
              </a:spcAft>
              <a:buClr>
                <a:srgbClr val="333333"/>
              </a:buClr>
              <a:buSzPts val="1600"/>
              <a:buFont typeface="Calibri"/>
              <a:buAutoNum type="arabicPeriod"/>
            </a:pPr>
            <a:r>
              <a:rPr b="0" i="0" lang="en-US">
                <a:solidFill>
                  <a:srgbClr val="333333"/>
                </a:solidFill>
                <a:latin typeface="Lato"/>
                <a:ea typeface="Lato"/>
                <a:cs typeface="Lato"/>
                <a:sym typeface="Lato"/>
              </a:rPr>
              <a:t>World Economic Forum (2011), Water Security: The Water-Food-Energy-Climate Nexus </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type="title"/>
          </p:nvPr>
        </p:nvSpPr>
        <p:spPr>
          <a:xfrm>
            <a:off x="663575" y="675243"/>
            <a:ext cx="543242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8.3 Energy–land interlinkages?</a:t>
            </a:r>
            <a:endParaRPr/>
          </a:p>
        </p:txBody>
      </p:sp>
      <p:sp>
        <p:nvSpPr>
          <p:cNvPr id="228" name="Google Shape;228;p15"/>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29" name="Google Shape;229;p15"/>
          <p:cNvSpPr/>
          <p:nvPr/>
        </p:nvSpPr>
        <p:spPr>
          <a:xfrm>
            <a:off x="683777" y="2067495"/>
            <a:ext cx="966779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012169"/>
                </a:solidFill>
                <a:latin typeface="Open Sans"/>
                <a:ea typeface="Open Sans"/>
                <a:cs typeface="Open Sans"/>
                <a:sym typeface="Open Sans"/>
              </a:rPr>
              <a:t>Land is used to provide energy in the form of solid biomass</a:t>
            </a:r>
            <a:endParaRPr/>
          </a:p>
          <a:p>
            <a:pPr indent="-285750" lvl="0" marL="2857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Bioenergy accounts for a little more than 10% (60 EJ) of the world’s total primary energy supply [1]</a:t>
            </a:r>
            <a:endParaRPr/>
          </a:p>
          <a:p>
            <a:pPr indent="-285750" lvl="0" marL="2857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35% of the world population have </a:t>
            </a:r>
            <a:r>
              <a:rPr b="1" i="0" lang="en-US" sz="2000" u="none" cap="none" strike="noStrike">
                <a:solidFill>
                  <a:schemeClr val="dk1"/>
                </a:solidFill>
                <a:latin typeface="Open Sans"/>
                <a:ea typeface="Open Sans"/>
                <a:cs typeface="Open Sans"/>
                <a:sym typeface="Open Sans"/>
              </a:rPr>
              <a:t>no access to safe and clean energy</a:t>
            </a:r>
            <a:r>
              <a:rPr b="0" i="0" lang="en-US" sz="2000" u="none" cap="none" strike="noStrike">
                <a:solidFill>
                  <a:schemeClr val="dk1"/>
                </a:solidFill>
                <a:latin typeface="Open Sans"/>
                <a:ea typeface="Open Sans"/>
                <a:cs typeface="Open Sans"/>
                <a:sym typeface="Open Sans"/>
              </a:rPr>
              <a:t> for cooking and many rely on wood fuel and charcoal for their energy needs [2,3]</a:t>
            </a:r>
            <a:endParaRPr/>
          </a:p>
          <a:p>
            <a:pPr indent="0" lvl="0" marL="0" marR="0" rtl="0" algn="l">
              <a:spcBef>
                <a:spcPts val="600"/>
              </a:spcBef>
              <a:spcAft>
                <a:spcPts val="0"/>
              </a:spcAft>
              <a:buNone/>
            </a:pPr>
            <a:r>
              <a:rPr b="1" i="0" lang="en-US" sz="2000" u="none" cap="none" strike="noStrike">
                <a:solidFill>
                  <a:srgbClr val="012169"/>
                </a:solidFill>
                <a:latin typeface="Open Sans"/>
                <a:ea typeface="Open Sans"/>
                <a:cs typeface="Open Sans"/>
                <a:sym typeface="Open Sans"/>
              </a:rPr>
              <a:t>Land is used to provide bioenergy for electricity generation</a:t>
            </a:r>
            <a:endParaRPr/>
          </a:p>
          <a:p>
            <a:pPr indent="-285750" lvl="0" marL="2857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About 500 TWh of electricity is produced from biomass annually. This is equivalent to about 2% of world electricity generation [1]</a:t>
            </a:r>
            <a:endParaRPr b="0" i="0" sz="2000" u="none" cap="none" strike="noStrike">
              <a:solidFill>
                <a:schemeClr val="dk1"/>
              </a:solidFill>
              <a:latin typeface="Open Sans"/>
              <a:ea typeface="Open Sans"/>
              <a:cs typeface="Open Sans"/>
              <a:sym typeface="Open Sans"/>
            </a:endParaRPr>
          </a:p>
        </p:txBody>
      </p:sp>
      <p:sp>
        <p:nvSpPr>
          <p:cNvPr id="230" name="Google Shape;230;p15"/>
          <p:cNvSpPr/>
          <p:nvPr/>
        </p:nvSpPr>
        <p:spPr>
          <a:xfrm>
            <a:off x="5243332"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15.mp3" id="231" name="Google Shape;231;p15"/>
          <p:cNvPicPr preferRelativeResize="0"/>
          <p:nvPr/>
        </p:nvPicPr>
        <p:blipFill rotWithShape="1">
          <a:blip r:embed="rId3">
            <a:alphaModFix/>
          </a:blip>
          <a:srcRect b="0" l="0" r="0" t="0"/>
          <a:stretch/>
        </p:blipFill>
        <p:spPr>
          <a:xfrm>
            <a:off x="5314697"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6"/>
          <p:cNvSpPr txBox="1"/>
          <p:nvPr>
            <p:ph type="title"/>
          </p:nvPr>
        </p:nvSpPr>
        <p:spPr>
          <a:xfrm>
            <a:off x="663575" y="675243"/>
            <a:ext cx="556360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8.3 Energy–land interlinkages</a:t>
            </a:r>
            <a:endParaRPr/>
          </a:p>
        </p:txBody>
      </p:sp>
      <p:sp>
        <p:nvSpPr>
          <p:cNvPr id="238" name="Google Shape;238;p16"/>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39" name="Google Shape;239;p16"/>
          <p:cNvSpPr/>
          <p:nvPr/>
        </p:nvSpPr>
        <p:spPr>
          <a:xfrm>
            <a:off x="683777" y="2067495"/>
            <a:ext cx="9667790"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012169"/>
                </a:solidFill>
                <a:latin typeface="Open Sans"/>
                <a:ea typeface="Open Sans"/>
                <a:cs typeface="Open Sans"/>
                <a:sym typeface="Open Sans"/>
              </a:rPr>
              <a:t>Land is used to provide energy in the form of liquid biofuels </a:t>
            </a:r>
            <a:endParaRPr/>
          </a:p>
          <a:p>
            <a:pPr indent="-285750" lvl="0" marL="2857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Many countries have pursued mandates, subsidies, or other support measures to increase biofuel production with the aim to:</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Reduce dependence on liquid fuel imports</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Reduce GHG emissions </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Boost income of farmers</a:t>
            </a:r>
            <a:endParaRPr b="0" i="0" sz="2000" u="none" cap="none" strike="noStrike">
              <a:solidFill>
                <a:schemeClr val="dk1"/>
              </a:solidFill>
              <a:latin typeface="Open Sans"/>
              <a:ea typeface="Open Sans"/>
              <a:cs typeface="Open Sans"/>
              <a:sym typeface="Open Sans"/>
            </a:endParaRPr>
          </a:p>
          <a:p>
            <a:pPr indent="-285750" lvl="0" marL="2857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Approximately 15% of harvested maize and over 20% of sugarcane are used to produce bioethanol </a:t>
            </a:r>
            <a:endParaRPr/>
          </a:p>
          <a:p>
            <a:pPr indent="-285750" lvl="0" marL="2857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Approximately 15% of harvested oil seeds are used to produce biodiesel</a:t>
            </a:r>
            <a:endParaRPr/>
          </a:p>
        </p:txBody>
      </p:sp>
      <p:sp>
        <p:nvSpPr>
          <p:cNvPr id="240" name="Google Shape;240;p16"/>
          <p:cNvSpPr/>
          <p:nvPr/>
        </p:nvSpPr>
        <p:spPr>
          <a:xfrm>
            <a:off x="5243332"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16.mp3" id="241" name="Google Shape;241;p16"/>
          <p:cNvPicPr preferRelativeResize="0"/>
          <p:nvPr/>
        </p:nvPicPr>
        <p:blipFill rotWithShape="1">
          <a:blip r:embed="rId3">
            <a:alphaModFix/>
          </a:blip>
          <a:srcRect b="0" l="0" r="0" t="0"/>
          <a:stretch/>
        </p:blipFill>
        <p:spPr>
          <a:xfrm>
            <a:off x="5314697"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7"/>
          <p:cNvSpPr txBox="1"/>
          <p:nvPr>
            <p:ph type="title"/>
          </p:nvPr>
        </p:nvSpPr>
        <p:spPr>
          <a:xfrm>
            <a:off x="663576" y="675243"/>
            <a:ext cx="4799676"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8.3 Energy–land interlinkages</a:t>
            </a:r>
            <a:endParaRPr/>
          </a:p>
        </p:txBody>
      </p:sp>
      <p:sp>
        <p:nvSpPr>
          <p:cNvPr id="248" name="Google Shape;248;p17"/>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49" name="Google Shape;249;p17"/>
          <p:cNvSpPr/>
          <p:nvPr/>
        </p:nvSpPr>
        <p:spPr>
          <a:xfrm>
            <a:off x="683777" y="2067495"/>
            <a:ext cx="9667790"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9CC2E5"/>
                </a:solidFill>
                <a:latin typeface="Open Sans SemiBold"/>
                <a:ea typeface="Open Sans SemiBold"/>
                <a:cs typeface="Open Sans SemiBold"/>
                <a:sym typeface="Open Sans SemiBold"/>
              </a:rPr>
              <a:t>Energy in the form of electricity or fuel is used directly in agriculture to:</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Power agricultural machinery for field preparation, crop harvesting, drying, and processing</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Pump water for irrigation</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Heat or cool buildings</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Lighting</a:t>
            </a:r>
            <a:endParaRPr/>
          </a:p>
          <a:p>
            <a:pPr indent="-215900" lvl="0" marL="342900" marR="0" rtl="0" algn="l">
              <a:spcBef>
                <a:spcPts val="600"/>
              </a:spcBef>
              <a:spcAft>
                <a:spcPts val="0"/>
              </a:spcAft>
              <a:buClr>
                <a:schemeClr val="dk1"/>
              </a:buClr>
              <a:buSzPts val="2000"/>
              <a:buFont typeface="Arial"/>
              <a:buNone/>
            </a:pPr>
            <a:r>
              <a:t/>
            </a:r>
            <a:endParaRPr b="0" i="0" sz="2000" u="none" cap="none" strike="noStrike">
              <a:solidFill>
                <a:srgbClr val="021318"/>
              </a:solidFill>
              <a:latin typeface="Open Sans"/>
              <a:ea typeface="Open Sans"/>
              <a:cs typeface="Open Sans"/>
              <a:sym typeface="Open Sans"/>
            </a:endParaRPr>
          </a:p>
          <a:p>
            <a:pPr indent="0" lvl="0" marL="0" marR="0" rtl="0" algn="l">
              <a:spcBef>
                <a:spcPts val="600"/>
              </a:spcBef>
              <a:spcAft>
                <a:spcPts val="0"/>
              </a:spcAft>
              <a:buNone/>
            </a:pPr>
            <a:r>
              <a:rPr b="0" i="0" lang="en-US" sz="2000" u="none" cap="none" strike="noStrike">
                <a:solidFill>
                  <a:srgbClr val="021318"/>
                </a:solidFill>
                <a:latin typeface="Open Sans"/>
                <a:ea typeface="Open Sans"/>
                <a:cs typeface="Open Sans"/>
                <a:sym typeface="Open Sans"/>
              </a:rPr>
              <a:t>Livestock operations consume direct energy for ventilation systems, refrigeration, lighting, heating, watering, motors, and waste handling</a:t>
            </a:r>
            <a:endParaRPr/>
          </a:p>
          <a:p>
            <a:pPr indent="0" lvl="0" marL="0" marR="0" rtl="0" algn="l">
              <a:spcBef>
                <a:spcPts val="600"/>
              </a:spcBef>
              <a:spcAft>
                <a:spcPts val="0"/>
              </a:spcAft>
              <a:buNone/>
            </a:pPr>
            <a:r>
              <a:t/>
            </a:r>
            <a:endParaRPr b="0" i="0" sz="2000" u="none" cap="none" strike="noStrike">
              <a:solidFill>
                <a:srgbClr val="021318"/>
              </a:solidFill>
              <a:latin typeface="Open Sans"/>
              <a:ea typeface="Open Sans"/>
              <a:cs typeface="Open Sans"/>
              <a:sym typeface="Open Sans"/>
            </a:endParaRPr>
          </a:p>
          <a:p>
            <a:pPr indent="0" lvl="0" marL="0" marR="0" rtl="0" algn="l">
              <a:spcBef>
                <a:spcPts val="600"/>
              </a:spcBef>
              <a:spcAft>
                <a:spcPts val="0"/>
              </a:spcAft>
              <a:buNone/>
            </a:pPr>
            <a:r>
              <a:rPr b="0" i="0" lang="en-US" sz="2000" u="none" cap="none" strike="noStrike">
                <a:solidFill>
                  <a:srgbClr val="021318"/>
                </a:solidFill>
                <a:latin typeface="Open Sans"/>
                <a:ea typeface="Open Sans"/>
                <a:cs typeface="Open Sans"/>
                <a:sym typeface="Open Sans"/>
              </a:rPr>
              <a:t>In 2018 about 2.2% of final energy demand was used directly in agriculture [1]</a:t>
            </a:r>
            <a:endParaRPr b="0" i="0" sz="2000" u="none" cap="none" strike="noStrike">
              <a:solidFill>
                <a:srgbClr val="021318"/>
              </a:solidFill>
              <a:latin typeface="Open Sans"/>
              <a:ea typeface="Open Sans"/>
              <a:cs typeface="Open Sans"/>
              <a:sym typeface="Open Sans"/>
            </a:endParaRPr>
          </a:p>
        </p:txBody>
      </p:sp>
      <p:sp>
        <p:nvSpPr>
          <p:cNvPr id="250" name="Google Shape;250;p17"/>
          <p:cNvSpPr/>
          <p:nvPr/>
        </p:nvSpPr>
        <p:spPr>
          <a:xfrm>
            <a:off x="5243332"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17.mp3" id="251" name="Google Shape;251;p17"/>
          <p:cNvPicPr preferRelativeResize="0"/>
          <p:nvPr/>
        </p:nvPicPr>
        <p:blipFill rotWithShape="1">
          <a:blip r:embed="rId3">
            <a:alphaModFix/>
          </a:blip>
          <a:srcRect b="0" l="0" r="0" t="0"/>
          <a:stretch/>
        </p:blipFill>
        <p:spPr>
          <a:xfrm>
            <a:off x="5315857"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8"/>
          <p:cNvSpPr txBox="1"/>
          <p:nvPr>
            <p:ph type="title"/>
          </p:nvPr>
        </p:nvSpPr>
        <p:spPr>
          <a:xfrm>
            <a:off x="663576" y="675243"/>
            <a:ext cx="4429286"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8.3 Energy–land interlinkages</a:t>
            </a:r>
            <a:endParaRPr/>
          </a:p>
        </p:txBody>
      </p:sp>
      <p:sp>
        <p:nvSpPr>
          <p:cNvPr id="258" name="Google Shape;258;p18"/>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59" name="Google Shape;259;p18"/>
          <p:cNvSpPr/>
          <p:nvPr/>
        </p:nvSpPr>
        <p:spPr>
          <a:xfrm>
            <a:off x="683777" y="2067495"/>
            <a:ext cx="9667790" cy="34009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9CC2E5"/>
                </a:solidFill>
                <a:latin typeface="Open Sans SemiBold"/>
                <a:ea typeface="Open Sans SemiBold"/>
                <a:cs typeface="Open Sans SemiBold"/>
                <a:sym typeface="Open Sans SemiBold"/>
              </a:rPr>
              <a:t>Energy in the form of electricity and fuel is used in the food value chain to:</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Produce fertilizer, pesticides, and other agricultural inputs</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Transport crops and food products</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Process foods (e.g., dairy, milling, etc.)</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Refrigeration</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Preparation/cooking </a:t>
            </a:r>
            <a:endParaRPr b="0" i="0" sz="2000" u="none" cap="none" strike="noStrike">
              <a:solidFill>
                <a:srgbClr val="021318"/>
              </a:solidFill>
              <a:latin typeface="Open Sans"/>
              <a:ea typeface="Open Sans"/>
              <a:cs typeface="Open Sans"/>
              <a:sym typeface="Open Sans"/>
            </a:endParaRPr>
          </a:p>
          <a:p>
            <a:pPr indent="0" lvl="0" marL="0" marR="0" rtl="0" algn="l">
              <a:spcBef>
                <a:spcPts val="600"/>
              </a:spcBef>
              <a:spcAft>
                <a:spcPts val="0"/>
              </a:spcAft>
              <a:buNone/>
            </a:pPr>
            <a:r>
              <a:t/>
            </a:r>
            <a:endParaRPr b="0" i="0" sz="2000" u="none" cap="none" strike="noStrike">
              <a:solidFill>
                <a:srgbClr val="021318"/>
              </a:solidFill>
              <a:latin typeface="Open Sans"/>
              <a:ea typeface="Open Sans"/>
              <a:cs typeface="Open Sans"/>
              <a:sym typeface="Open Sans"/>
            </a:endParaRPr>
          </a:p>
          <a:p>
            <a:pPr indent="0" lvl="0" marL="0" marR="0" rtl="0" algn="l">
              <a:spcBef>
                <a:spcPts val="600"/>
              </a:spcBef>
              <a:spcAft>
                <a:spcPts val="0"/>
              </a:spcAft>
              <a:buNone/>
            </a:pPr>
            <a:r>
              <a:rPr b="0" i="0" lang="en-US" sz="2000" u="none" cap="none" strike="noStrike">
                <a:solidFill>
                  <a:srgbClr val="021318"/>
                </a:solidFill>
                <a:latin typeface="Open Sans"/>
                <a:ea typeface="Open Sans"/>
                <a:cs typeface="Open Sans"/>
                <a:sym typeface="Open Sans"/>
              </a:rPr>
              <a:t>In total the FAO estimates that the direct and indirect energy use related to the food value chain account for around 30% of total energy consumption [4]</a:t>
            </a:r>
            <a:endParaRPr b="0" i="0" sz="2000" u="none" cap="none" strike="noStrike">
              <a:solidFill>
                <a:srgbClr val="021318"/>
              </a:solidFill>
              <a:latin typeface="Open Sans"/>
              <a:ea typeface="Open Sans"/>
              <a:cs typeface="Open Sans"/>
              <a:sym typeface="Open Sans"/>
            </a:endParaRPr>
          </a:p>
        </p:txBody>
      </p:sp>
      <p:sp>
        <p:nvSpPr>
          <p:cNvPr id="260" name="Google Shape;260;p18"/>
          <p:cNvSpPr/>
          <p:nvPr/>
        </p:nvSpPr>
        <p:spPr>
          <a:xfrm>
            <a:off x="5243332"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18.mp3" id="261" name="Google Shape;261;p18"/>
          <p:cNvPicPr preferRelativeResize="0"/>
          <p:nvPr/>
        </p:nvPicPr>
        <p:blipFill rotWithShape="1">
          <a:blip r:embed="rId3">
            <a:alphaModFix/>
          </a:blip>
          <a:srcRect b="0" l="0" r="0" t="0"/>
          <a:stretch/>
        </p:blipFill>
        <p:spPr>
          <a:xfrm>
            <a:off x="5314697"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txBox="1"/>
          <p:nvPr>
            <p:ph type="title"/>
          </p:nvPr>
        </p:nvSpPr>
        <p:spPr>
          <a:xfrm>
            <a:off x="663575" y="675243"/>
            <a:ext cx="4579757"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8.3 Energy–land interlinkages</a:t>
            </a:r>
            <a:endParaRPr/>
          </a:p>
        </p:txBody>
      </p:sp>
      <p:sp>
        <p:nvSpPr>
          <p:cNvPr id="268" name="Google Shape;268;p19"/>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69" name="Google Shape;269;p19"/>
          <p:cNvSpPr/>
          <p:nvPr/>
        </p:nvSpPr>
        <p:spPr>
          <a:xfrm>
            <a:off x="683777" y="2067495"/>
            <a:ext cx="966779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9CC2E5"/>
                </a:solidFill>
                <a:latin typeface="Open Sans SemiBold"/>
                <a:ea typeface="Open Sans SemiBold"/>
                <a:cs typeface="Open Sans SemiBold"/>
                <a:sym typeface="Open Sans SemiBold"/>
              </a:rPr>
              <a:t>Selected policy issues for energy–land interlinkages:</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Food vs fuel. Competition for land (and water) between energy and other uses and potential detrimental impacts on food (and water) security</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Bioenergy as a strategy to reduce carbon emission</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Food loss/waste and impact on energy use and emissions</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Deforestation due to unsustainable biomass harvesting or land conversion for energy applications</a:t>
            </a:r>
            <a:endParaRPr b="0" i="0" sz="2000" u="none" cap="none" strike="noStrike">
              <a:solidFill>
                <a:srgbClr val="021318"/>
              </a:solidFill>
              <a:latin typeface="Open Sans"/>
              <a:ea typeface="Open Sans"/>
              <a:cs typeface="Open Sans"/>
              <a:sym typeface="Open Sans"/>
            </a:endParaRPr>
          </a:p>
        </p:txBody>
      </p:sp>
      <p:sp>
        <p:nvSpPr>
          <p:cNvPr id="270" name="Google Shape;270;p19"/>
          <p:cNvSpPr/>
          <p:nvPr/>
        </p:nvSpPr>
        <p:spPr>
          <a:xfrm>
            <a:off x="5243332"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19.mp3" id="271" name="Google Shape;271;p19"/>
          <p:cNvPicPr preferRelativeResize="0"/>
          <p:nvPr/>
        </p:nvPicPr>
        <p:blipFill rotWithShape="1">
          <a:blip r:embed="rId3">
            <a:alphaModFix/>
          </a:blip>
          <a:srcRect b="0" l="0" r="0" t="0"/>
          <a:stretch/>
        </p:blipFill>
        <p:spPr>
          <a:xfrm>
            <a:off x="5314697"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663880" y="681037"/>
            <a:ext cx="945715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Learning outcomes</a:t>
            </a:r>
            <a:endParaRPr/>
          </a:p>
        </p:txBody>
      </p:sp>
      <p:sp>
        <p:nvSpPr>
          <p:cNvPr id="96" name="Google Shape;96;p2"/>
          <p:cNvSpPr txBox="1"/>
          <p:nvPr>
            <p:ph idx="1" type="body"/>
          </p:nvPr>
        </p:nvSpPr>
        <p:spPr>
          <a:xfrm>
            <a:off x="663880" y="2582945"/>
            <a:ext cx="10514556" cy="342193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a:latin typeface="Open Sans SemiBold"/>
                <a:ea typeface="Open Sans SemiBold"/>
                <a:cs typeface="Open Sans SemiBold"/>
                <a:sym typeface="Open Sans SemiBold"/>
              </a:rPr>
              <a:t>ILO1: Become familiar with the contribution of land-use, land-use change, and the energy sector in climate change, as well as the vulnerability of land, energy, and water systems to climate change</a:t>
            </a:r>
            <a:endParaRPr/>
          </a:p>
          <a:p>
            <a:pPr indent="-228600" lvl="0" marL="228600" rtl="0" algn="l">
              <a:lnSpc>
                <a:spcPct val="100000"/>
              </a:lnSpc>
              <a:spcBef>
                <a:spcPts val="1200"/>
              </a:spcBef>
              <a:spcAft>
                <a:spcPts val="0"/>
              </a:spcAft>
              <a:buClr>
                <a:schemeClr val="dk1"/>
              </a:buClr>
              <a:buSzPts val="2000"/>
              <a:buChar char="•"/>
            </a:pPr>
            <a:r>
              <a:rPr lang="en-US"/>
              <a:t>ILO2: Learn the ways in which energy and water systems are interlinked and what the associated policy questions are</a:t>
            </a:r>
            <a:endParaRPr/>
          </a:p>
          <a:p>
            <a:pPr indent="-228600" lvl="0" marL="228600" rtl="0" algn="l">
              <a:lnSpc>
                <a:spcPct val="100000"/>
              </a:lnSpc>
              <a:spcBef>
                <a:spcPts val="1200"/>
              </a:spcBef>
              <a:spcAft>
                <a:spcPts val="0"/>
              </a:spcAft>
              <a:buClr>
                <a:schemeClr val="dk1"/>
              </a:buClr>
              <a:buSzPts val="2000"/>
              <a:buChar char="•"/>
            </a:pPr>
            <a:r>
              <a:rPr lang="en-US">
                <a:latin typeface="Open Sans SemiBold"/>
                <a:ea typeface="Open Sans SemiBold"/>
                <a:cs typeface="Open Sans SemiBold"/>
                <a:sym typeface="Open Sans SemiBold"/>
              </a:rPr>
              <a:t>ILO3: Learn the ways in which energy and land systems are interlinked and what the associated policy questions are</a:t>
            </a:r>
            <a:endParaRPr/>
          </a:p>
          <a:p>
            <a:pPr indent="-228600" lvl="0" marL="228600" rtl="0" algn="l">
              <a:lnSpc>
                <a:spcPct val="100000"/>
              </a:lnSpc>
              <a:spcBef>
                <a:spcPts val="1200"/>
              </a:spcBef>
              <a:spcAft>
                <a:spcPts val="0"/>
              </a:spcAft>
              <a:buClr>
                <a:schemeClr val="dk1"/>
              </a:buClr>
              <a:buSzPts val="2000"/>
              <a:buChar char="•"/>
            </a:pPr>
            <a:r>
              <a:rPr lang="en-US"/>
              <a:t>ILO4: Learn the ways in which land and water systems are interlinked and what the associated policy questions are</a:t>
            </a:r>
            <a:endParaRPr/>
          </a:p>
          <a:p>
            <a:pPr indent="-101600" lvl="0" marL="228600" rtl="0" algn="l">
              <a:lnSpc>
                <a:spcPct val="100000"/>
              </a:lnSpc>
              <a:spcBef>
                <a:spcPts val="1200"/>
              </a:spcBef>
              <a:spcAft>
                <a:spcPts val="0"/>
              </a:spcAft>
              <a:buClr>
                <a:schemeClr val="dk1"/>
              </a:buClr>
              <a:buSzPts val="2000"/>
              <a:buNone/>
            </a:pPr>
            <a:r>
              <a:t/>
            </a:r>
            <a:endParaRPr/>
          </a:p>
          <a:p>
            <a:pPr indent="-101600" lvl="0" marL="228600" rtl="0" algn="l">
              <a:lnSpc>
                <a:spcPct val="100000"/>
              </a:lnSpc>
              <a:spcBef>
                <a:spcPts val="1200"/>
              </a:spcBef>
              <a:spcAft>
                <a:spcPts val="0"/>
              </a:spcAft>
              <a:buClr>
                <a:schemeClr val="dk1"/>
              </a:buClr>
              <a:buSzPts val="2000"/>
              <a:buNone/>
            </a:pPr>
            <a:r>
              <a:t/>
            </a:r>
            <a:endParaRPr/>
          </a:p>
          <a:p>
            <a:pPr indent="-101600" lvl="0" marL="228600" rtl="0" algn="l">
              <a:lnSpc>
                <a:spcPct val="100000"/>
              </a:lnSpc>
              <a:spcBef>
                <a:spcPts val="1200"/>
              </a:spcBef>
              <a:spcAft>
                <a:spcPts val="0"/>
              </a:spcAft>
              <a:buClr>
                <a:schemeClr val="dk1"/>
              </a:buClr>
              <a:buSzPts val="2000"/>
              <a:buNone/>
            </a:pPr>
            <a:r>
              <a:t/>
            </a:r>
            <a:endParaRPr/>
          </a:p>
        </p:txBody>
      </p:sp>
      <p:sp>
        <p:nvSpPr>
          <p:cNvPr id="97" name="Google Shape;97;p2"/>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8" name="Google Shape;98;p2"/>
          <p:cNvSpPr txBox="1"/>
          <p:nvPr>
            <p:ph idx="2" type="body"/>
          </p:nvPr>
        </p:nvSpPr>
        <p:spPr>
          <a:xfrm>
            <a:off x="663575" y="2016125"/>
            <a:ext cx="4766984" cy="43973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lang="en-US"/>
              <a:t>By the end of this lecture, you will:</a:t>
            </a:r>
            <a:endParaRPr/>
          </a:p>
        </p:txBody>
      </p:sp>
      <p:sp>
        <p:nvSpPr>
          <p:cNvPr id="99" name="Google Shape;99;p2"/>
          <p:cNvSpPr/>
          <p:nvPr/>
        </p:nvSpPr>
        <p:spPr>
          <a:xfrm>
            <a:off x="5932733" y="1390118"/>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2.mp3" id="100" name="Google Shape;100;p2"/>
          <p:cNvPicPr preferRelativeResize="0"/>
          <p:nvPr/>
        </p:nvPicPr>
        <p:blipFill rotWithShape="1">
          <a:blip r:embed="rId3">
            <a:alphaModFix/>
          </a:blip>
          <a:srcRect b="0" l="0" r="0" t="0"/>
          <a:stretch/>
        </p:blipFill>
        <p:spPr>
          <a:xfrm>
            <a:off x="6004098" y="146148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0"/>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Lecture 8.3 References</a:t>
            </a:r>
            <a:endParaRPr/>
          </a:p>
        </p:txBody>
      </p:sp>
      <p:sp>
        <p:nvSpPr>
          <p:cNvPr id="277" name="Google Shape;277;p20"/>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78" name="Google Shape;278;p20"/>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600"/>
              <a:buFont typeface="Calibri"/>
              <a:buAutoNum type="arabicPeriod"/>
            </a:pPr>
            <a:r>
              <a:rPr lang="en-US"/>
              <a:t>International Energy Agency (2020), World Energy Balances </a:t>
            </a:r>
            <a:endParaRPr/>
          </a:p>
          <a:p>
            <a:pPr indent="-342900" lvl="0" marL="342900" rtl="0" algn="l">
              <a:lnSpc>
                <a:spcPct val="100000"/>
              </a:lnSpc>
              <a:spcBef>
                <a:spcPts val="1000"/>
              </a:spcBef>
              <a:spcAft>
                <a:spcPts val="0"/>
              </a:spcAft>
              <a:buClr>
                <a:schemeClr val="dk1"/>
              </a:buClr>
              <a:buSzPts val="1600"/>
              <a:buFont typeface="Calibri"/>
              <a:buAutoNum type="arabicPeriod"/>
            </a:pPr>
            <a:r>
              <a:rPr lang="en-US"/>
              <a:t>United Nations (2020), The Sustainable Development Goals Report 2020, </a:t>
            </a:r>
            <a:r>
              <a:rPr lang="en-US" u="sng">
                <a:solidFill>
                  <a:schemeClr val="hlink"/>
                </a:solidFill>
                <a:hlinkClick r:id="rId3"/>
              </a:rPr>
              <a:t>https://unstats.un.org/sdgs/report/2020/The-Sustainable-Development-Goals-Report-2020.pdf</a:t>
            </a:r>
            <a:r>
              <a:rPr lang="en-US"/>
              <a:t> </a:t>
            </a:r>
            <a:endParaRPr/>
          </a:p>
          <a:p>
            <a:pPr indent="-342900" lvl="0" marL="342900" rtl="0" algn="l">
              <a:lnSpc>
                <a:spcPct val="100000"/>
              </a:lnSpc>
              <a:spcBef>
                <a:spcPts val="1000"/>
              </a:spcBef>
              <a:spcAft>
                <a:spcPts val="0"/>
              </a:spcAft>
              <a:buClr>
                <a:schemeClr val="dk1"/>
              </a:buClr>
              <a:buSzPts val="1600"/>
              <a:buFont typeface="Calibri"/>
              <a:buAutoNum type="arabicPeriod"/>
            </a:pPr>
            <a:r>
              <a:rPr lang="en-US"/>
              <a:t>United Nations, SDG Indicators - United Nations Global SDG database </a:t>
            </a:r>
            <a:r>
              <a:rPr lang="en-US" u="sng">
                <a:solidFill>
                  <a:schemeClr val="hlink"/>
                </a:solidFill>
                <a:hlinkClick r:id="rId4"/>
              </a:rPr>
              <a:t>https://unstats.un.org/sdgs/indicators/database/</a:t>
            </a:r>
            <a:endParaRPr/>
          </a:p>
          <a:p>
            <a:pPr indent="-342900" lvl="0" marL="342900" rtl="0" algn="l">
              <a:lnSpc>
                <a:spcPct val="100000"/>
              </a:lnSpc>
              <a:spcBef>
                <a:spcPts val="1000"/>
              </a:spcBef>
              <a:spcAft>
                <a:spcPts val="0"/>
              </a:spcAft>
              <a:buClr>
                <a:schemeClr val="dk1"/>
              </a:buClr>
              <a:buSzPts val="1600"/>
              <a:buFont typeface="Calibri"/>
              <a:buAutoNum type="arabicPeriod"/>
            </a:pPr>
            <a:r>
              <a:rPr lang="en-US">
                <a:latin typeface="Open Sans"/>
                <a:ea typeface="Open Sans"/>
                <a:cs typeface="Open Sans"/>
                <a:sym typeface="Open Sans"/>
              </a:rPr>
              <a:t>Food and Agriculture Organization (2011), “Energy-Smart” Food For People And Climate </a:t>
            </a:r>
            <a:r>
              <a:rPr lang="en-US" u="sng">
                <a:solidFill>
                  <a:schemeClr val="hlink"/>
                </a:solidFill>
                <a:latin typeface="Open Sans"/>
                <a:ea typeface="Open Sans"/>
                <a:cs typeface="Open Sans"/>
                <a:sym typeface="Open Sans"/>
                <a:hlinkClick r:id="rId5"/>
              </a:rPr>
              <a:t>http://www.fao.org/3/i2454e/i2454e.pdf</a:t>
            </a:r>
            <a:r>
              <a:rPr lang="en-US">
                <a:latin typeface="Open Sans"/>
                <a:ea typeface="Open Sans"/>
                <a:cs typeface="Open Sans"/>
                <a:sym typeface="Open Sans"/>
              </a:rPr>
              <a:t> </a:t>
            </a:r>
            <a:endParaRPr/>
          </a:p>
          <a:p>
            <a:pPr indent="-241300" lvl="0" marL="342900" rtl="0" algn="l">
              <a:lnSpc>
                <a:spcPct val="100000"/>
              </a:lnSpc>
              <a:spcBef>
                <a:spcPts val="1000"/>
              </a:spcBef>
              <a:spcAft>
                <a:spcPts val="0"/>
              </a:spcAft>
              <a:buClr>
                <a:schemeClr val="dk1"/>
              </a:buClr>
              <a:buSzPts val="1600"/>
              <a:buFont typeface="Calibri"/>
              <a:buNone/>
            </a:pPr>
            <a:r>
              <a:t/>
            </a:r>
            <a:endParaRPr/>
          </a:p>
          <a:p>
            <a:pPr indent="-241300" lvl="0" marL="342900" rtl="0" algn="l">
              <a:lnSpc>
                <a:spcPct val="100000"/>
              </a:lnSpc>
              <a:spcBef>
                <a:spcPts val="1000"/>
              </a:spcBef>
              <a:spcAft>
                <a:spcPts val="0"/>
              </a:spcAft>
              <a:buClr>
                <a:schemeClr val="dk1"/>
              </a:buClr>
              <a:buSzPts val="1600"/>
              <a:buFont typeface="Calibri"/>
              <a:buNone/>
            </a:pPr>
            <a:r>
              <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1"/>
          <p:cNvSpPr txBox="1"/>
          <p:nvPr>
            <p:ph type="title"/>
          </p:nvPr>
        </p:nvSpPr>
        <p:spPr>
          <a:xfrm>
            <a:off x="663575" y="675243"/>
            <a:ext cx="4788101"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8.4 Land–water interlinkages</a:t>
            </a:r>
            <a:endParaRPr/>
          </a:p>
        </p:txBody>
      </p:sp>
      <p:sp>
        <p:nvSpPr>
          <p:cNvPr id="285" name="Google Shape;285;p21"/>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86" name="Google Shape;286;p21"/>
          <p:cNvSpPr/>
          <p:nvPr/>
        </p:nvSpPr>
        <p:spPr>
          <a:xfrm>
            <a:off x="683038" y="2064441"/>
            <a:ext cx="8593585" cy="21698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9CC2E5"/>
                </a:solidFill>
                <a:latin typeface="Open Sans SemiBold"/>
                <a:ea typeface="Open Sans SemiBold"/>
                <a:cs typeface="Open Sans SemiBold"/>
                <a:sym typeface="Open Sans SemiBold"/>
              </a:rPr>
              <a:t>Land use is closely interlinked with water use and the water cycle:</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The water balance is closely linked with land use (refer to lecture 7)</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Evapotranspiration, run-off, groundwater infiltration, and storage capacity are all dependent on land cover</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The type of land use and land-use change will consequently have major impacts on the hydrology in a watershed</a:t>
            </a:r>
            <a:endParaRPr b="0" i="0" sz="2000" u="none" cap="none" strike="noStrike">
              <a:solidFill>
                <a:srgbClr val="021318"/>
              </a:solidFill>
              <a:latin typeface="Open Sans"/>
              <a:ea typeface="Open Sans"/>
              <a:cs typeface="Open Sans"/>
              <a:sym typeface="Open Sans"/>
            </a:endParaRPr>
          </a:p>
        </p:txBody>
      </p:sp>
      <p:pic>
        <p:nvPicPr>
          <p:cNvPr id="287" name="Google Shape;287;p21"/>
          <p:cNvPicPr preferRelativeResize="0"/>
          <p:nvPr/>
        </p:nvPicPr>
        <p:blipFill rotWithShape="1">
          <a:blip r:embed="rId3">
            <a:alphaModFix/>
          </a:blip>
          <a:srcRect b="0" l="0" r="0" t="10754"/>
          <a:stretch/>
        </p:blipFill>
        <p:spPr>
          <a:xfrm>
            <a:off x="7080285" y="4055470"/>
            <a:ext cx="4519912" cy="1942794"/>
          </a:xfrm>
          <a:prstGeom prst="rect">
            <a:avLst/>
          </a:prstGeom>
          <a:noFill/>
          <a:ln>
            <a:noFill/>
          </a:ln>
        </p:spPr>
      </p:pic>
      <p:sp>
        <p:nvSpPr>
          <p:cNvPr id="288" name="Google Shape;288;p21"/>
          <p:cNvSpPr txBox="1"/>
          <p:nvPr/>
        </p:nvSpPr>
        <p:spPr>
          <a:xfrm>
            <a:off x="7024034" y="5946037"/>
            <a:ext cx="4674293" cy="446629"/>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1" i="0" lang="en-US" sz="1000" u="none" cap="none" strike="noStrike">
                <a:solidFill>
                  <a:schemeClr val="dk1"/>
                </a:solidFill>
                <a:latin typeface="Open Sans"/>
                <a:ea typeface="Open Sans"/>
                <a:cs typeface="Open Sans"/>
                <a:sym typeface="Open Sans"/>
              </a:rPr>
              <a:t>Photo Source:  </a:t>
            </a:r>
            <a:r>
              <a:rPr b="0" i="0" lang="en-US" sz="1000" u="none" cap="none" strike="noStrike">
                <a:solidFill>
                  <a:schemeClr val="dk1"/>
                </a:solidFill>
                <a:latin typeface="Open Sans"/>
                <a:ea typeface="Open Sans"/>
                <a:cs typeface="Open Sans"/>
                <a:sym typeface="Open Sans"/>
              </a:rPr>
              <a:t>U.S. Environmental Protection Agency, </a:t>
            </a:r>
            <a:r>
              <a:rPr b="0" i="0" lang="en-US"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natural and impervious cover diagrams</a:t>
            </a:r>
            <a:r>
              <a:rPr b="0" i="0" lang="en-US" sz="1000" u="none" cap="none" strike="noStrike">
                <a:solidFill>
                  <a:schemeClr val="dk1"/>
                </a:solidFill>
                <a:latin typeface="Open Sans"/>
                <a:ea typeface="Open Sans"/>
                <a:cs typeface="Open Sans"/>
                <a:sym typeface="Open Sans"/>
              </a:rPr>
              <a:t>, Public domain, via Wikimedia Commons</a:t>
            </a:r>
            <a:endParaRPr/>
          </a:p>
        </p:txBody>
      </p:sp>
      <p:sp>
        <p:nvSpPr>
          <p:cNvPr id="289" name="Google Shape;289;p21"/>
          <p:cNvSpPr/>
          <p:nvPr/>
        </p:nvSpPr>
        <p:spPr>
          <a:xfrm>
            <a:off x="5140470"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21.mp3" id="290" name="Google Shape;290;p21"/>
          <p:cNvPicPr preferRelativeResize="0"/>
          <p:nvPr/>
        </p:nvPicPr>
        <p:blipFill rotWithShape="1">
          <a:blip r:embed="rId5">
            <a:alphaModFix/>
          </a:blip>
          <a:srcRect b="0" l="0" r="0" t="0"/>
          <a:stretch/>
        </p:blipFill>
        <p:spPr>
          <a:xfrm>
            <a:off x="5211835"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2"/>
          <p:cNvSpPr txBox="1"/>
          <p:nvPr>
            <p:ph type="title"/>
          </p:nvPr>
        </p:nvSpPr>
        <p:spPr>
          <a:xfrm>
            <a:off x="663576" y="675243"/>
            <a:ext cx="4394562"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8.4 Land–water interlinkages</a:t>
            </a:r>
            <a:endParaRPr/>
          </a:p>
        </p:txBody>
      </p:sp>
      <p:sp>
        <p:nvSpPr>
          <p:cNvPr id="297" name="Google Shape;297;p22"/>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98" name="Google Shape;298;p22"/>
          <p:cNvSpPr txBox="1"/>
          <p:nvPr/>
        </p:nvSpPr>
        <p:spPr>
          <a:xfrm>
            <a:off x="7751078" y="4736713"/>
            <a:ext cx="3664528" cy="417779"/>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1" i="0" lang="en-US" sz="1000" u="none" cap="none" strike="noStrike">
                <a:solidFill>
                  <a:schemeClr val="dk1"/>
                </a:solidFill>
                <a:latin typeface="Open Sans"/>
                <a:ea typeface="Open Sans"/>
                <a:cs typeface="Open Sans"/>
                <a:sym typeface="Open Sans"/>
              </a:rPr>
              <a:t>Photo Source:  </a:t>
            </a:r>
            <a:r>
              <a:rPr b="0" i="0" lang="en-US" sz="1000" u="none" cap="none" strike="noStrike">
                <a:solidFill>
                  <a:schemeClr val="dk1"/>
                </a:solidFill>
                <a:latin typeface="Open Sans"/>
                <a:ea typeface="Open Sans"/>
                <a:cs typeface="Open Sans"/>
                <a:sym typeface="Open Sans"/>
              </a:rPr>
              <a:t>"</a:t>
            </a:r>
            <a:r>
              <a:rPr b="0" i="0" lang="en-US"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Hola Valley, Norway</a:t>
            </a:r>
            <a:r>
              <a:rPr b="0" i="0" lang="en-US" sz="1000" u="none" cap="none" strike="noStrike">
                <a:solidFill>
                  <a:schemeClr val="dk1"/>
                </a:solidFill>
                <a:latin typeface="Open Sans"/>
                <a:ea typeface="Open Sans"/>
                <a:cs typeface="Open Sans"/>
                <a:sym typeface="Open Sans"/>
              </a:rPr>
              <a:t>" by </a:t>
            </a:r>
            <a:r>
              <a:rPr b="0" i="0" lang="en-US"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Jon Ragnarsson</a:t>
            </a:r>
            <a:r>
              <a:rPr b="0" i="0" lang="en-US" sz="1000" u="none" cap="none" strike="noStrike">
                <a:solidFill>
                  <a:schemeClr val="dk1"/>
                </a:solidFill>
                <a:latin typeface="Open Sans"/>
                <a:ea typeface="Open Sans"/>
                <a:cs typeface="Open Sans"/>
                <a:sym typeface="Open Sans"/>
              </a:rPr>
              <a:t> is licensed under </a:t>
            </a:r>
            <a:r>
              <a:rPr b="0" i="0" lang="en-US" sz="1000" u="sng" cap="none" strike="noStrike">
                <a:solidFill>
                  <a:schemeClr val="dk1"/>
                </a:solidFill>
                <a:latin typeface="Open Sans"/>
                <a:ea typeface="Open Sans"/>
                <a:cs typeface="Open Sans"/>
                <a:sym typeface="Open Sans"/>
                <a:hlinkClick r:id="rId5">
                  <a:extLst>
                    <a:ext uri="{A12FA001-AC4F-418D-AE19-62706E023703}">
                      <ahyp:hlinkClr val="tx"/>
                    </a:ext>
                  </a:extLst>
                </a:hlinkClick>
              </a:rPr>
              <a:t>CC BY-NC-ND 2.0</a:t>
            </a:r>
            <a:endParaRPr b="0" i="0" sz="400" u="none" cap="none" strike="noStrike">
              <a:solidFill>
                <a:schemeClr val="dk1"/>
              </a:solidFill>
              <a:latin typeface="Open Sans"/>
              <a:ea typeface="Open Sans"/>
              <a:cs typeface="Open Sans"/>
              <a:sym typeface="Open Sans"/>
            </a:endParaRPr>
          </a:p>
        </p:txBody>
      </p:sp>
      <p:pic>
        <p:nvPicPr>
          <p:cNvPr id="299" name="Google Shape;299;p22"/>
          <p:cNvPicPr preferRelativeResize="0"/>
          <p:nvPr/>
        </p:nvPicPr>
        <p:blipFill rotWithShape="1">
          <a:blip r:embed="rId6">
            <a:alphaModFix/>
          </a:blip>
          <a:srcRect b="0" l="0" r="0" t="0"/>
          <a:stretch/>
        </p:blipFill>
        <p:spPr>
          <a:xfrm>
            <a:off x="7852392" y="2172667"/>
            <a:ext cx="3406060" cy="2554545"/>
          </a:xfrm>
          <a:prstGeom prst="rect">
            <a:avLst/>
          </a:prstGeom>
          <a:noFill/>
          <a:ln>
            <a:noFill/>
          </a:ln>
        </p:spPr>
      </p:pic>
      <p:sp>
        <p:nvSpPr>
          <p:cNvPr id="300" name="Google Shape;300;p22"/>
          <p:cNvSpPr/>
          <p:nvPr/>
        </p:nvSpPr>
        <p:spPr>
          <a:xfrm>
            <a:off x="683038" y="2064441"/>
            <a:ext cx="7012199" cy="27853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9CC2E5"/>
                </a:solidFill>
                <a:latin typeface="Open Sans SemiBold"/>
                <a:ea typeface="Open Sans SemiBold"/>
                <a:cs typeface="Open Sans SemiBold"/>
                <a:sym typeface="Open Sans SemiBold"/>
              </a:rPr>
              <a:t>Land use is an integral part of watershed management</a:t>
            </a:r>
            <a:endParaRPr b="1" i="0" sz="2000" u="none" cap="none" strike="noStrike">
              <a:solidFill>
                <a:srgbClr val="9CC2E5"/>
              </a:solidFill>
              <a:latin typeface="Open Sans SemiBold"/>
              <a:ea typeface="Open Sans SemiBold"/>
              <a:cs typeface="Open Sans SemiBold"/>
              <a:sym typeface="Open Sans SemiBold"/>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Land-use influences hydrology, water availability, water quality, ecosystem functions, land productivity, stream-channel morphology, and flood protection</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Sustainable watershed management necessitates a broad and integrated view of activities in a watershed</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This includes regulation and management of land use and land cover</a:t>
            </a:r>
            <a:endParaRPr/>
          </a:p>
        </p:txBody>
      </p:sp>
      <p:sp>
        <p:nvSpPr>
          <p:cNvPr id="301" name="Google Shape;301;p22"/>
          <p:cNvSpPr/>
          <p:nvPr/>
        </p:nvSpPr>
        <p:spPr>
          <a:xfrm>
            <a:off x="5140470"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22.mp3" id="302" name="Google Shape;302;p22"/>
          <p:cNvPicPr preferRelativeResize="0"/>
          <p:nvPr/>
        </p:nvPicPr>
        <p:blipFill rotWithShape="1">
          <a:blip r:embed="rId7">
            <a:alphaModFix/>
          </a:blip>
          <a:srcRect b="0" l="0" r="0" t="0"/>
          <a:stretch/>
        </p:blipFill>
        <p:spPr>
          <a:xfrm>
            <a:off x="5211835"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3"/>
          <p:cNvSpPr txBox="1"/>
          <p:nvPr>
            <p:ph type="title"/>
          </p:nvPr>
        </p:nvSpPr>
        <p:spPr>
          <a:xfrm>
            <a:off x="663576" y="675243"/>
            <a:ext cx="4394562"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8.4 Land–water interlinkages</a:t>
            </a:r>
            <a:endParaRPr/>
          </a:p>
        </p:txBody>
      </p:sp>
      <p:sp>
        <p:nvSpPr>
          <p:cNvPr id="309" name="Google Shape;309;p23"/>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10" name="Google Shape;310;p23"/>
          <p:cNvSpPr txBox="1"/>
          <p:nvPr/>
        </p:nvSpPr>
        <p:spPr>
          <a:xfrm>
            <a:off x="7432605" y="5959997"/>
            <a:ext cx="4594197" cy="446629"/>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Open Sans"/>
              <a:buNone/>
            </a:pPr>
            <a:r>
              <a:rPr b="1" i="0" lang="en-US" sz="1000" u="none" cap="none" strike="noStrike">
                <a:solidFill>
                  <a:schemeClr val="dk1"/>
                </a:solidFill>
                <a:latin typeface="Open Sans"/>
                <a:ea typeface="Open Sans"/>
                <a:cs typeface="Open Sans"/>
                <a:sym typeface="Open Sans"/>
              </a:rPr>
              <a:t>Photo Source:  </a:t>
            </a:r>
            <a:r>
              <a:rPr b="0" i="0" lang="en-US" sz="1000" u="none" cap="none" strike="noStrike">
                <a:solidFill>
                  <a:schemeClr val="dk1"/>
                </a:solidFill>
                <a:latin typeface="Open Sans"/>
                <a:ea typeface="Open Sans"/>
                <a:cs typeface="Open Sans"/>
                <a:sym typeface="Open Sans"/>
              </a:rPr>
              <a:t>U.S. Environmental Protection Agency, </a:t>
            </a:r>
            <a:r>
              <a:rPr b="0" i="0" lang="en-US" sz="10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natural and impervious cover diagrams</a:t>
            </a:r>
            <a:r>
              <a:rPr b="0" i="0" lang="en-US" sz="1000" u="none" cap="none" strike="noStrike">
                <a:solidFill>
                  <a:schemeClr val="dk1"/>
                </a:solidFill>
                <a:latin typeface="Open Sans"/>
                <a:ea typeface="Open Sans"/>
                <a:cs typeface="Open Sans"/>
                <a:sym typeface="Open Sans"/>
              </a:rPr>
              <a:t>, Public domain, via Wikimedia Commons</a:t>
            </a:r>
            <a:endParaRPr/>
          </a:p>
        </p:txBody>
      </p:sp>
      <p:sp>
        <p:nvSpPr>
          <p:cNvPr id="311" name="Google Shape;311;p23"/>
          <p:cNvSpPr/>
          <p:nvPr/>
        </p:nvSpPr>
        <p:spPr>
          <a:xfrm>
            <a:off x="683039" y="2064441"/>
            <a:ext cx="6366916" cy="4170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9CC2E5"/>
                </a:solidFill>
                <a:latin typeface="Open Sans SemiBold"/>
                <a:ea typeface="Open Sans SemiBold"/>
                <a:cs typeface="Open Sans SemiBold"/>
                <a:sym typeface="Open Sans SemiBold"/>
              </a:rPr>
              <a:t>Agriculture is responsible for a large share of:</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Approximately 70% of freshwater withdrawals worldwide are for agriculture [1]</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The majority of this is for irrigation of cropland to boost productivity and protect against droughts</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Irrigated agriculture represents 20% of cultivated land and accounts for 40% of global food production [2]</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Water withdrawals are from both surface and groundwater resources</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Water is also withdrawn to support livestock populations</a:t>
            </a:r>
            <a:endParaRPr/>
          </a:p>
        </p:txBody>
      </p:sp>
      <p:sp>
        <p:nvSpPr>
          <p:cNvPr id="312" name="Google Shape;312;p23"/>
          <p:cNvSpPr/>
          <p:nvPr/>
        </p:nvSpPr>
        <p:spPr>
          <a:xfrm>
            <a:off x="5140470"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23.mp3" id="313" name="Google Shape;313;p23"/>
          <p:cNvPicPr preferRelativeResize="0"/>
          <p:nvPr/>
        </p:nvPicPr>
        <p:blipFill rotWithShape="1">
          <a:blip r:embed="rId4">
            <a:alphaModFix/>
          </a:blip>
          <a:srcRect b="0" l="0" r="0" t="0"/>
          <a:stretch/>
        </p:blipFill>
        <p:spPr>
          <a:xfrm>
            <a:off x="5211835"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4"/>
          <p:cNvSpPr txBox="1"/>
          <p:nvPr>
            <p:ph type="title"/>
          </p:nvPr>
        </p:nvSpPr>
        <p:spPr>
          <a:xfrm>
            <a:off x="663576" y="675243"/>
            <a:ext cx="4429286"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8.4 Land–water interlinkages</a:t>
            </a:r>
            <a:endParaRPr/>
          </a:p>
        </p:txBody>
      </p:sp>
      <p:sp>
        <p:nvSpPr>
          <p:cNvPr id="320" name="Google Shape;320;p24"/>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21" name="Google Shape;321;p24"/>
          <p:cNvSpPr/>
          <p:nvPr/>
        </p:nvSpPr>
        <p:spPr>
          <a:xfrm>
            <a:off x="683039" y="2064441"/>
            <a:ext cx="7525621"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9CC2E5"/>
                </a:solidFill>
                <a:latin typeface="Open Sans SemiBold"/>
                <a:ea typeface="Open Sans SemiBold"/>
                <a:cs typeface="Open Sans SemiBold"/>
                <a:sym typeface="Open Sans SemiBold"/>
              </a:rPr>
              <a:t>Selected policy issues for land–water interlinkages :</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Hydrology, water availability, water quality, ecosystem functions, land productivity, stream-channel morphology, and land use as integral parts of watershed management</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Competition for water</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Food security/water security trade-offs</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Land degradation</a:t>
            </a:r>
            <a:endParaRPr/>
          </a:p>
        </p:txBody>
      </p:sp>
      <p:sp>
        <p:nvSpPr>
          <p:cNvPr id="322" name="Google Shape;322;p24"/>
          <p:cNvSpPr/>
          <p:nvPr/>
        </p:nvSpPr>
        <p:spPr>
          <a:xfrm>
            <a:off x="5140470"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24.mp3" id="323" name="Google Shape;323;p24"/>
          <p:cNvPicPr preferRelativeResize="0"/>
          <p:nvPr/>
        </p:nvPicPr>
        <p:blipFill rotWithShape="1">
          <a:blip r:embed="rId3">
            <a:alphaModFix/>
          </a:blip>
          <a:srcRect b="0" l="0" r="0" t="0"/>
          <a:stretch/>
        </p:blipFill>
        <p:spPr>
          <a:xfrm>
            <a:off x="5211835"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5"/>
          <p:cNvSpPr txBox="1"/>
          <p:nvPr>
            <p:ph type="title"/>
          </p:nvPr>
        </p:nvSpPr>
        <p:spPr>
          <a:xfrm>
            <a:off x="663576" y="675243"/>
            <a:ext cx="426724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8.4 Land–water interlinkages</a:t>
            </a:r>
            <a:endParaRPr/>
          </a:p>
        </p:txBody>
      </p:sp>
      <p:sp>
        <p:nvSpPr>
          <p:cNvPr id="330" name="Google Shape;330;p25"/>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31" name="Google Shape;331;p25"/>
          <p:cNvSpPr/>
          <p:nvPr/>
        </p:nvSpPr>
        <p:spPr>
          <a:xfrm>
            <a:off x="683039" y="2064441"/>
            <a:ext cx="7525621" cy="29392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9CC2E5"/>
                </a:solidFill>
                <a:latin typeface="Open Sans SemiBold"/>
                <a:ea typeface="Open Sans SemiBold"/>
                <a:cs typeface="Open Sans SemiBold"/>
                <a:sym typeface="Open Sans SemiBold"/>
              </a:rPr>
              <a:t>Summary of lecture 8 on interlinkages:</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Energy, land-use and land-use change are major contributors to climate change</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Land, energy and water systems are highly vulnerable to changes in climate</a:t>
            </a:r>
            <a:endParaRPr/>
          </a:p>
          <a:p>
            <a:pPr indent="-342900" lvl="0" marL="342900" marR="0" rtl="0" algn="l">
              <a:spcBef>
                <a:spcPts val="600"/>
              </a:spcBef>
              <a:spcAft>
                <a:spcPts val="0"/>
              </a:spcAft>
              <a:buClr>
                <a:srgbClr val="021318"/>
              </a:buClr>
              <a:buSzPts val="2000"/>
              <a:buFont typeface="Arial"/>
              <a:buChar char="•"/>
            </a:pPr>
            <a:r>
              <a:rPr b="0" i="0" lang="en-US" sz="2000" u="none" cap="none" strike="noStrike">
                <a:solidFill>
                  <a:srgbClr val="021318"/>
                </a:solidFill>
                <a:latin typeface="Open Sans"/>
                <a:ea typeface="Open Sans"/>
                <a:cs typeface="Open Sans"/>
                <a:sym typeface="Open Sans"/>
              </a:rPr>
              <a:t>Land, energy and water systems are closely interlinked </a:t>
            </a:r>
            <a:endParaRPr/>
          </a:p>
          <a:p>
            <a:pPr indent="-215900" lvl="0" marL="342900" marR="0" rtl="0" algn="l">
              <a:spcBef>
                <a:spcPts val="600"/>
              </a:spcBef>
              <a:spcAft>
                <a:spcPts val="0"/>
              </a:spcAft>
              <a:buClr>
                <a:schemeClr val="dk1"/>
              </a:buClr>
              <a:buSzPts val="2000"/>
              <a:buFont typeface="Arial"/>
              <a:buNone/>
            </a:pPr>
            <a:r>
              <a:t/>
            </a:r>
            <a:endParaRPr b="0" i="0" sz="2000" u="none" cap="none" strike="noStrike">
              <a:solidFill>
                <a:srgbClr val="021318"/>
              </a:solidFill>
              <a:latin typeface="Open Sans"/>
              <a:ea typeface="Open Sans"/>
              <a:cs typeface="Open Sans"/>
              <a:sym typeface="Open Sans"/>
            </a:endParaRPr>
          </a:p>
          <a:p>
            <a:pPr indent="-215900" lvl="0" marL="342900" marR="0" rtl="0" algn="l">
              <a:spcBef>
                <a:spcPts val="600"/>
              </a:spcBef>
              <a:spcAft>
                <a:spcPts val="0"/>
              </a:spcAft>
              <a:buClr>
                <a:schemeClr val="dk1"/>
              </a:buClr>
              <a:buSzPts val="2000"/>
              <a:buFont typeface="Arial"/>
              <a:buNone/>
            </a:pPr>
            <a:r>
              <a:t/>
            </a:r>
            <a:endParaRPr b="0" i="0" sz="2000" u="none" cap="none" strike="noStrike">
              <a:solidFill>
                <a:srgbClr val="021318"/>
              </a:solidFill>
              <a:latin typeface="Open Sans"/>
              <a:ea typeface="Open Sans"/>
              <a:cs typeface="Open Sans"/>
              <a:sym typeface="Open Sans"/>
            </a:endParaRPr>
          </a:p>
        </p:txBody>
      </p:sp>
      <p:sp>
        <p:nvSpPr>
          <p:cNvPr id="332" name="Google Shape;332;p25"/>
          <p:cNvSpPr/>
          <p:nvPr/>
        </p:nvSpPr>
        <p:spPr>
          <a:xfrm>
            <a:off x="5140470"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25.mp3" id="333" name="Google Shape;333;p25"/>
          <p:cNvPicPr preferRelativeResize="0"/>
          <p:nvPr/>
        </p:nvPicPr>
        <p:blipFill rotWithShape="1">
          <a:blip r:embed="rId3">
            <a:alphaModFix/>
          </a:blip>
          <a:srcRect b="0" l="0" r="0" t="0"/>
          <a:stretch/>
        </p:blipFill>
        <p:spPr>
          <a:xfrm>
            <a:off x="5211835"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6"/>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Lecture 8.4 References</a:t>
            </a:r>
            <a:endParaRPr/>
          </a:p>
        </p:txBody>
      </p:sp>
      <p:sp>
        <p:nvSpPr>
          <p:cNvPr id="339" name="Google Shape;339;p26"/>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40" name="Google Shape;340;p26"/>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600"/>
              <a:buFont typeface="Calibri"/>
              <a:buAutoNum type="arabicPeriod"/>
            </a:pPr>
            <a:r>
              <a:rPr lang="en-US"/>
              <a:t>Food and Agriculture Organization, AquaStat Database, </a:t>
            </a:r>
            <a:r>
              <a:rPr lang="en-US" u="sng">
                <a:solidFill>
                  <a:schemeClr val="hlink"/>
                </a:solidFill>
                <a:hlinkClick r:id="rId3"/>
              </a:rPr>
              <a:t>http://www.fao.org/aquastat/statistics/query/results.html</a:t>
            </a:r>
            <a:endParaRPr/>
          </a:p>
          <a:p>
            <a:pPr indent="-342900" lvl="0" marL="342900" rtl="0" algn="l">
              <a:lnSpc>
                <a:spcPct val="100000"/>
              </a:lnSpc>
              <a:spcBef>
                <a:spcPts val="1000"/>
              </a:spcBef>
              <a:spcAft>
                <a:spcPts val="0"/>
              </a:spcAft>
              <a:buClr>
                <a:schemeClr val="dk1"/>
              </a:buClr>
              <a:buSzPts val="1600"/>
              <a:buFont typeface="Calibri"/>
              <a:buAutoNum type="arabicPeriod"/>
            </a:pPr>
            <a:r>
              <a:rPr lang="en-US"/>
              <a:t>UNESCO (2014), The United Nations world water development report 2014: water and energy; facts and figures</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7"/>
          <p:cNvSpPr txBox="1"/>
          <p:nvPr/>
        </p:nvSpPr>
        <p:spPr>
          <a:xfrm>
            <a:off x="8850829" y="4918751"/>
            <a:ext cx="300845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800" u="none" cap="none" strike="noStrike">
                <a:solidFill>
                  <a:schemeClr val="lt1"/>
                </a:solidFill>
                <a:latin typeface="Open Sans"/>
                <a:ea typeface="Open Sans"/>
                <a:cs typeface="Open Sans"/>
                <a:sym typeface="Open Sans"/>
              </a:rPr>
              <a:t>Alfstad T., Shivakumar A. (UNDESA)., Niet T. (SFU)., Gardumi F., Sridharan V. (KTH)., 2021. Lecture 8: Interlinkages. Release Version 1.0.  [online presentation]. Climate Compatible Growth Programme, United Nations Development Program and United Nations Department of Economic and Social Affairs.</a:t>
            </a:r>
            <a:endParaRPr/>
          </a:p>
        </p:txBody>
      </p:sp>
      <p:sp>
        <p:nvSpPr>
          <p:cNvPr id="347" name="Google Shape;347;p27"/>
          <p:cNvSpPr txBox="1"/>
          <p:nvPr/>
        </p:nvSpPr>
        <p:spPr>
          <a:xfrm>
            <a:off x="9899301" y="5884143"/>
            <a:ext cx="20437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00" u="none" cap="none" strike="noStrike">
                <a:solidFill>
                  <a:schemeClr val="lt1"/>
                </a:solidFill>
                <a:latin typeface="Open Sans"/>
                <a:ea typeface="Open Sans"/>
                <a:cs typeface="Open Sans"/>
                <a:sym typeface="Open Sans"/>
              </a:rPr>
              <a:t>CCG courses (this will take </a:t>
            </a:r>
            <a:br>
              <a:rPr b="0" i="0" lang="en-US" sz="800" u="none" cap="none" strike="noStrike">
                <a:solidFill>
                  <a:schemeClr val="lt1"/>
                </a:solidFill>
                <a:latin typeface="Open Sans"/>
                <a:ea typeface="Open Sans"/>
                <a:cs typeface="Open Sans"/>
                <a:sym typeface="Open Sans"/>
              </a:rPr>
            </a:br>
            <a:r>
              <a:rPr b="0" i="0" lang="en-US" sz="800" u="none" cap="none" strike="noStrike">
                <a:solidFill>
                  <a:schemeClr val="lt1"/>
                </a:solidFill>
                <a:latin typeface="Open Sans"/>
                <a:ea typeface="Open Sans"/>
                <a:cs typeface="Open Sans"/>
                <a:sym typeface="Open Sans"/>
              </a:rPr>
              <a:t>you to the website link http://www.ClimateCompatibleGrowth.com/teachingmaterials)</a:t>
            </a:r>
            <a:endParaRPr/>
          </a:p>
        </p:txBody>
      </p:sp>
      <p:grpSp>
        <p:nvGrpSpPr>
          <p:cNvPr id="348" name="Google Shape;348;p27"/>
          <p:cNvGrpSpPr/>
          <p:nvPr/>
        </p:nvGrpSpPr>
        <p:grpSpPr>
          <a:xfrm>
            <a:off x="3339465" y="4126495"/>
            <a:ext cx="1877504" cy="558800"/>
            <a:chOff x="929196" y="5461000"/>
            <a:chExt cx="1877504" cy="558800"/>
          </a:xfrm>
        </p:grpSpPr>
        <p:sp>
          <p:nvSpPr>
            <p:cNvPr id="349" name="Google Shape;349;p27">
              <a:hlinkClick r:id="rId3"/>
            </p:cNvPr>
            <p:cNvSpPr/>
            <p:nvPr/>
          </p:nvSpPr>
          <p:spPr>
            <a:xfrm>
              <a:off x="929196" y="5461000"/>
              <a:ext cx="1877504" cy="558800"/>
            </a:xfrm>
            <a:prstGeom prst="roundRect">
              <a:avLst>
                <a:gd fmla="val 16667" name="adj"/>
              </a:avLst>
            </a:prstGeom>
            <a:solidFill>
              <a:srgbClr val="4E71BD"/>
            </a:solidFill>
            <a:ln cap="flat" cmpd="sng" w="12700">
              <a:solidFill>
                <a:srgbClr val="485E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0" name="Google Shape;350;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Take Quiz</a:t>
              </a:r>
              <a:endParaRPr/>
            </a:p>
          </p:txBody>
        </p:sp>
        <p:sp>
          <p:nvSpPr>
            <p:cNvPr id="351" name="Google Shape;351;p27">
              <a:hlinkClick r:id="rId4"/>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Graphical user interface, text" id="356" name="Google Shape;356;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7" name="Google Shape;357;p28"/>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accent1"/>
                </a:solidFill>
                <a:latin typeface="Calibri"/>
                <a:ea typeface="Calibri"/>
                <a:cs typeface="Calibri"/>
                <a:sym typeface="Calibri"/>
              </a:rPr>
              <a:t>This document was updated on </a:t>
            </a:r>
            <a:r>
              <a:rPr b="1" lang="en-US" sz="2400">
                <a:solidFill>
                  <a:schemeClr val="accent1"/>
                </a:solidFill>
                <a:latin typeface="Calibri"/>
                <a:ea typeface="Calibri"/>
                <a:cs typeface="Calibri"/>
                <a:sym typeface="Calibri"/>
              </a:rPr>
              <a:t>10</a:t>
            </a:r>
            <a:r>
              <a:rPr b="1" i="0" lang="en-US" sz="2400" u="none" cap="none" strike="noStrike">
                <a:solidFill>
                  <a:schemeClr val="accent1"/>
                </a:solidFill>
                <a:latin typeface="Calibri"/>
                <a:ea typeface="Calibri"/>
                <a:cs typeface="Calibri"/>
                <a:sym typeface="Calibri"/>
              </a:rPr>
              <a:t>.1</a:t>
            </a:r>
            <a:r>
              <a:rPr b="1" lang="en-US" sz="2400">
                <a:solidFill>
                  <a:schemeClr val="accent1"/>
                </a:solidFill>
                <a:latin typeface="Calibri"/>
                <a:ea typeface="Calibri"/>
                <a:cs typeface="Calibri"/>
                <a:sym typeface="Calibri"/>
              </a:rPr>
              <a:t>0</a:t>
            </a:r>
            <a:r>
              <a:rPr b="1" i="0" lang="en-US" sz="2400" u="none" cap="none" strike="noStrike">
                <a:solidFill>
                  <a:schemeClr val="accent1"/>
                </a:solidFill>
                <a:latin typeface="Calibri"/>
                <a:ea typeface="Calibri"/>
                <a:cs typeface="Calibri"/>
                <a:sym typeface="Calibri"/>
              </a:rPr>
              <a:t>.</a:t>
            </a:r>
            <a:r>
              <a:rPr b="1" lang="en-US" sz="2400">
                <a:solidFill>
                  <a:schemeClr val="accent1"/>
                </a:solidFill>
                <a:latin typeface="Calibri"/>
                <a:ea typeface="Calibri"/>
                <a:cs typeface="Calibri"/>
                <a:sym typeface="Calibri"/>
              </a:rPr>
              <a:t>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8.1 CLEWs interlinkages</a:t>
            </a:r>
            <a:endParaRPr/>
          </a:p>
        </p:txBody>
      </p:sp>
      <p:sp>
        <p:nvSpPr>
          <p:cNvPr id="107" name="Google Shape;107;p3"/>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8" name="Google Shape;108;p3"/>
          <p:cNvSpPr txBox="1"/>
          <p:nvPr>
            <p:ph idx="4" type="body"/>
          </p:nvPr>
        </p:nvSpPr>
        <p:spPr>
          <a:xfrm>
            <a:off x="663575" y="2016028"/>
            <a:ext cx="9806654" cy="75509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Font typeface="Open Sans SemiBold"/>
              <a:buNone/>
            </a:pPr>
            <a:r>
              <a:rPr b="0" lang="en-US">
                <a:latin typeface="Open Sans SemiBold"/>
                <a:ea typeface="Open Sans SemiBold"/>
                <a:cs typeface="Open Sans SemiBold"/>
                <a:sym typeface="Open Sans SemiBold"/>
              </a:rPr>
              <a:t>Interlinkages exist between climate, land, energy and water systems. </a:t>
            </a:r>
            <a:endParaRPr b="0"/>
          </a:p>
        </p:txBody>
      </p:sp>
      <p:sp>
        <p:nvSpPr>
          <p:cNvPr id="109" name="Google Shape;109;p3"/>
          <p:cNvSpPr/>
          <p:nvPr/>
        </p:nvSpPr>
        <p:spPr>
          <a:xfrm>
            <a:off x="217500" y="2786899"/>
            <a:ext cx="10182927" cy="1862048"/>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Positive and negative feedback may exist between goals in different sectors</a:t>
            </a:r>
            <a:endParaRPr/>
          </a:p>
          <a:p>
            <a:pPr indent="-285750" lvl="1" marL="742950" marR="0" rtl="0" algn="l">
              <a:spcBef>
                <a:spcPts val="18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The objective of CLEWs analysis is to study and assess these interlinkages to help manage these interlinkages to best protect our environment, while securing food, energy, and water security </a:t>
            </a:r>
            <a:endParaRPr b="0" i="0" sz="2000" u="none" cap="none" strike="noStrike">
              <a:solidFill>
                <a:schemeClr val="dk1"/>
              </a:solidFill>
              <a:latin typeface="Open Sans"/>
              <a:ea typeface="Open Sans"/>
              <a:cs typeface="Open Sans"/>
              <a:sym typeface="Open Sans"/>
            </a:endParaRPr>
          </a:p>
          <a:p>
            <a:pPr indent="-158750" lvl="1" marL="742950" marR="0" rtl="0" algn="l">
              <a:spcBef>
                <a:spcPts val="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110" name="Google Shape;110;p3"/>
          <p:cNvSpPr/>
          <p:nvPr/>
        </p:nvSpPr>
        <p:spPr>
          <a:xfrm>
            <a:off x="7093820" y="1145217"/>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3.mp3" id="111" name="Google Shape;111;p3"/>
          <p:cNvPicPr preferRelativeResize="0"/>
          <p:nvPr/>
        </p:nvPicPr>
        <p:blipFill rotWithShape="1">
          <a:blip r:embed="rId3">
            <a:alphaModFix/>
          </a:blip>
          <a:srcRect b="0" l="0" r="0" t="0"/>
          <a:stretch/>
        </p:blipFill>
        <p:spPr>
          <a:xfrm>
            <a:off x="7165185" y="121673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8.1 CLEWs interlinkages</a:t>
            </a:r>
            <a:endParaRPr/>
          </a:p>
        </p:txBody>
      </p:sp>
      <p:pic>
        <p:nvPicPr>
          <p:cNvPr id="118" name="Google Shape;118;p4"/>
          <p:cNvPicPr preferRelativeResize="0"/>
          <p:nvPr/>
        </p:nvPicPr>
        <p:blipFill rotWithShape="1">
          <a:blip r:embed="rId3">
            <a:alphaModFix/>
          </a:blip>
          <a:srcRect b="0" l="0" r="0" t="0"/>
          <a:stretch/>
        </p:blipFill>
        <p:spPr>
          <a:xfrm>
            <a:off x="2689412" y="2520804"/>
            <a:ext cx="6199689" cy="3806138"/>
          </a:xfrm>
          <a:prstGeom prst="rect">
            <a:avLst/>
          </a:prstGeom>
          <a:noFill/>
          <a:ln>
            <a:noFill/>
          </a:ln>
        </p:spPr>
      </p:pic>
      <p:sp>
        <p:nvSpPr>
          <p:cNvPr id="119" name="Google Shape;119;p4"/>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0" name="Google Shape;120;p4"/>
          <p:cNvSpPr txBox="1"/>
          <p:nvPr/>
        </p:nvSpPr>
        <p:spPr>
          <a:xfrm>
            <a:off x="663575" y="2016028"/>
            <a:ext cx="9806654" cy="75509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CC2E5"/>
              </a:buClr>
              <a:buSzPts val="2000"/>
              <a:buFont typeface="Open Sans SemiBold"/>
              <a:buNone/>
            </a:pPr>
            <a:r>
              <a:rPr b="0" i="0" lang="en-US" sz="2000" u="none" cap="none" strike="noStrike">
                <a:solidFill>
                  <a:srgbClr val="9CC2E5"/>
                </a:solidFill>
                <a:latin typeface="Open Sans SemiBold"/>
                <a:ea typeface="Open Sans SemiBold"/>
                <a:cs typeface="Open Sans SemiBold"/>
                <a:sym typeface="Open Sans SemiBold"/>
              </a:rPr>
              <a:t>Interlinkages exist between climate, land, energy and water systems. </a:t>
            </a:r>
            <a:endParaRPr b="0" i="0" sz="2000" u="none" cap="none" strike="noStrike">
              <a:solidFill>
                <a:srgbClr val="9CC2E5"/>
              </a:solidFill>
              <a:latin typeface="Open Sans SemiBold"/>
              <a:ea typeface="Open Sans SemiBold"/>
              <a:cs typeface="Open Sans SemiBold"/>
              <a:sym typeface="Open Sans SemiBold"/>
            </a:endParaRPr>
          </a:p>
        </p:txBody>
      </p:sp>
      <p:sp>
        <p:nvSpPr>
          <p:cNvPr id="121" name="Google Shape;121;p4"/>
          <p:cNvSpPr/>
          <p:nvPr/>
        </p:nvSpPr>
        <p:spPr>
          <a:xfrm>
            <a:off x="7093820" y="1145217"/>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4.mp3" id="122" name="Google Shape;122;p4"/>
          <p:cNvPicPr preferRelativeResize="0"/>
          <p:nvPr/>
        </p:nvPicPr>
        <p:blipFill rotWithShape="1">
          <a:blip r:embed="rId4">
            <a:alphaModFix/>
          </a:blip>
          <a:srcRect b="0" l="0" r="0" t="0"/>
          <a:stretch/>
        </p:blipFill>
        <p:spPr>
          <a:xfrm>
            <a:off x="7165185" y="121658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nvSpPr>
        <p:spPr>
          <a:xfrm>
            <a:off x="172616" y="1273146"/>
            <a:ext cx="6394439" cy="2283702"/>
          </a:xfrm>
          <a:prstGeom prst="rect">
            <a:avLst/>
          </a:prstGeom>
          <a:noFill/>
          <a:ln>
            <a:noFill/>
          </a:ln>
        </p:spPr>
        <p:txBody>
          <a:bodyPr anchorCtr="0" anchor="t" bIns="45700" lIns="91425" spcFirstLastPara="1" rIns="91425" wrap="square" tIns="45700">
            <a:noAutofit/>
          </a:bodyPr>
          <a:lstStyle/>
          <a:p>
            <a:pPr indent="-76200" lvl="0" marL="228600" marR="0" rtl="0" algn="l">
              <a:lnSpc>
                <a:spcPct val="90000"/>
              </a:lnSpc>
              <a:spcBef>
                <a:spcPts val="0"/>
              </a:spcBef>
              <a:spcAft>
                <a:spcPts val="0"/>
              </a:spcAft>
              <a:buClr>
                <a:schemeClr val="dk1"/>
              </a:buClr>
              <a:buSzPts val="2400"/>
              <a:buFont typeface="Arial"/>
              <a:buNone/>
            </a:pPr>
            <a:r>
              <a:t/>
            </a:r>
            <a:endParaRPr b="0" i="0" sz="2400" u="none" cap="none" strike="noStrike">
              <a:solidFill>
                <a:srgbClr val="021318"/>
              </a:solidFill>
              <a:highlight>
                <a:srgbClr val="FFFF00"/>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graphicFrame>
        <p:nvGraphicFramePr>
          <p:cNvPr id="129" name="Google Shape;129;p5"/>
          <p:cNvGraphicFramePr/>
          <p:nvPr/>
        </p:nvGraphicFramePr>
        <p:xfrm>
          <a:off x="1337930" y="3076713"/>
          <a:ext cx="9516140" cy="3454049"/>
        </p:xfrm>
        <a:graphic>
          <a:graphicData uri="http://schemas.openxmlformats.org/drawingml/2006/chart">
            <c:chart r:id="rId3"/>
          </a:graphicData>
        </a:graphic>
      </p:graphicFrame>
      <p:sp>
        <p:nvSpPr>
          <p:cNvPr id="130" name="Google Shape;130;p5"/>
          <p:cNvSpPr/>
          <p:nvPr/>
        </p:nvSpPr>
        <p:spPr>
          <a:xfrm>
            <a:off x="681295" y="2598708"/>
            <a:ext cx="1104509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Open Sans"/>
                <a:ea typeface="Open Sans"/>
                <a:cs typeface="Open Sans"/>
                <a:sym typeface="Open Sans"/>
              </a:rPr>
              <a:t>Energy, agriculture, land-use change, and forestry are responsible for over 90% of GHG emissions [1]</a:t>
            </a:r>
            <a:endParaRPr/>
          </a:p>
        </p:txBody>
      </p:sp>
      <p:sp>
        <p:nvSpPr>
          <p:cNvPr id="131" name="Google Shape;131;p5"/>
          <p:cNvSpPr txBox="1"/>
          <p:nvPr/>
        </p:nvSpPr>
        <p:spPr>
          <a:xfrm>
            <a:off x="663575" y="674688"/>
            <a:ext cx="9423400" cy="132556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US" sz="4400" u="none" cap="none" strike="noStrike">
                <a:solidFill>
                  <a:schemeClr val="dk1"/>
                </a:solidFill>
                <a:latin typeface="Open Sans"/>
                <a:ea typeface="Open Sans"/>
                <a:cs typeface="Open Sans"/>
                <a:sym typeface="Open Sans"/>
              </a:rPr>
              <a:t>8.1 CLEWs interlinkages</a:t>
            </a:r>
            <a:endParaRPr/>
          </a:p>
        </p:txBody>
      </p:sp>
      <p:sp>
        <p:nvSpPr>
          <p:cNvPr id="132" name="Google Shape;132;p5"/>
          <p:cNvSpPr txBox="1"/>
          <p:nvPr/>
        </p:nvSpPr>
        <p:spPr>
          <a:xfrm>
            <a:off x="663575" y="2016028"/>
            <a:ext cx="9806654" cy="75509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CC2E5"/>
              </a:buClr>
              <a:buSzPts val="2000"/>
              <a:buFont typeface="Open Sans SemiBold"/>
              <a:buNone/>
            </a:pPr>
            <a:r>
              <a:rPr b="0" i="0" lang="en-US" sz="2000" u="none" cap="none" strike="noStrike">
                <a:solidFill>
                  <a:srgbClr val="9CC2E5"/>
                </a:solidFill>
                <a:latin typeface="Open Sans SemiBold"/>
                <a:ea typeface="Open Sans SemiBold"/>
                <a:cs typeface="Open Sans SemiBold"/>
                <a:sym typeface="Open Sans SemiBold"/>
              </a:rPr>
              <a:t>Interlinkages exist between climate, land, energy and water systems. </a:t>
            </a:r>
            <a:endParaRPr b="0" i="0" sz="2000" u="none" cap="none" strike="noStrike">
              <a:solidFill>
                <a:srgbClr val="9CC2E5"/>
              </a:solidFill>
              <a:latin typeface="Open Sans SemiBold"/>
              <a:ea typeface="Open Sans SemiBold"/>
              <a:cs typeface="Open Sans SemiBold"/>
              <a:sym typeface="Open Sans SemiBold"/>
            </a:endParaRPr>
          </a:p>
        </p:txBody>
      </p:sp>
      <p:sp>
        <p:nvSpPr>
          <p:cNvPr id="133" name="Google Shape;133;p5"/>
          <p:cNvSpPr/>
          <p:nvPr/>
        </p:nvSpPr>
        <p:spPr>
          <a:xfrm>
            <a:off x="7093820" y="1145217"/>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5.mp3" id="134" name="Google Shape;134;p5"/>
          <p:cNvPicPr preferRelativeResize="0"/>
          <p:nvPr/>
        </p:nvPicPr>
        <p:blipFill rotWithShape="1">
          <a:blip r:embed="rId4">
            <a:alphaModFix/>
          </a:blip>
          <a:srcRect b="0" l="0" r="0" t="0"/>
          <a:stretch/>
        </p:blipFill>
        <p:spPr>
          <a:xfrm>
            <a:off x="7165185" y="121582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8.1 CLEWs interlinkages</a:t>
            </a:r>
            <a:endParaRPr/>
          </a:p>
        </p:txBody>
      </p:sp>
      <p:sp>
        <p:nvSpPr>
          <p:cNvPr id="141" name="Google Shape;141;p6"/>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42" name="Google Shape;142;p6"/>
          <p:cNvSpPr/>
          <p:nvPr/>
        </p:nvSpPr>
        <p:spPr>
          <a:xfrm>
            <a:off x="607174" y="2362465"/>
            <a:ext cx="9535905" cy="4462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C8102E"/>
                </a:solidFill>
                <a:latin typeface="Open Sans"/>
                <a:ea typeface="Open Sans"/>
                <a:cs typeface="Open Sans"/>
                <a:sym typeface="Open Sans"/>
              </a:rPr>
              <a:t>Water cycle</a:t>
            </a:r>
            <a:endParaRPr b="0" i="0" sz="2000" u="none" cap="none" strike="noStrike">
              <a:solidFill>
                <a:schemeClr val="dk1"/>
              </a:solidFill>
              <a:latin typeface="Open Sans"/>
              <a:ea typeface="Open Sans"/>
              <a:cs typeface="Open Sans"/>
              <a:sym typeface="Open Sans"/>
            </a:endParaRPr>
          </a:p>
          <a:p>
            <a:pPr indent="-285750" lvl="1" marL="74295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Open Sans"/>
                <a:ea typeface="Open Sans"/>
                <a:cs typeface="Open Sans"/>
                <a:sym typeface="Open Sans"/>
              </a:rPr>
              <a:t>The magnitude and timing of precipitation may change </a:t>
            </a:r>
            <a:endParaRPr/>
          </a:p>
          <a:p>
            <a:pPr indent="-285750" lvl="1" marL="74295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Open Sans"/>
                <a:ea typeface="Open Sans"/>
                <a:cs typeface="Open Sans"/>
                <a:sym typeface="Open Sans"/>
              </a:rPr>
              <a:t>Increased frequency of extreme weather events </a:t>
            </a:r>
            <a:endParaRPr/>
          </a:p>
          <a:p>
            <a:pPr indent="-285750" lvl="1" marL="74295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Open Sans"/>
                <a:ea typeface="Open Sans"/>
                <a:cs typeface="Open Sans"/>
                <a:sym typeface="Open Sans"/>
              </a:rPr>
              <a:t>Impacts on crop suitability and crop productivity</a:t>
            </a:r>
            <a:endParaRPr/>
          </a:p>
          <a:p>
            <a:pPr indent="-285750" lvl="1" marL="74295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Open Sans"/>
                <a:ea typeface="Open Sans"/>
                <a:cs typeface="Open Sans"/>
                <a:sym typeface="Open Sans"/>
              </a:rPr>
              <a:t>Impacts on hydropower</a:t>
            </a:r>
            <a:endParaRPr/>
          </a:p>
          <a:p>
            <a:pPr indent="0" lvl="0" marL="0" marR="0" rtl="0" algn="l">
              <a:spcBef>
                <a:spcPts val="600"/>
              </a:spcBef>
              <a:spcAft>
                <a:spcPts val="0"/>
              </a:spcAft>
              <a:buNone/>
            </a:pPr>
            <a:r>
              <a:rPr b="0" i="0" lang="en-US" sz="2000" u="none" cap="none" strike="noStrike">
                <a:solidFill>
                  <a:srgbClr val="C8102E"/>
                </a:solidFill>
                <a:latin typeface="Open Sans"/>
                <a:ea typeface="Open Sans"/>
                <a:cs typeface="Open Sans"/>
                <a:sym typeface="Open Sans"/>
              </a:rPr>
              <a:t>Temperature changes</a:t>
            </a:r>
            <a:endParaRPr/>
          </a:p>
          <a:p>
            <a:pPr indent="-285750" lvl="1" marL="74295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Open Sans"/>
                <a:ea typeface="Open Sans"/>
                <a:cs typeface="Open Sans"/>
                <a:sym typeface="Open Sans"/>
              </a:rPr>
              <a:t>Impact on crop suitability and crop productivity</a:t>
            </a:r>
            <a:endParaRPr/>
          </a:p>
          <a:p>
            <a:pPr indent="-285750" lvl="1" marL="74295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Open Sans"/>
                <a:ea typeface="Open Sans"/>
                <a:cs typeface="Open Sans"/>
                <a:sym typeface="Open Sans"/>
              </a:rPr>
              <a:t>Impact on energy demand</a:t>
            </a:r>
            <a:endParaRPr/>
          </a:p>
          <a:p>
            <a:pPr indent="0" lvl="0" marL="0" marR="0" rtl="0" algn="l">
              <a:spcBef>
                <a:spcPts val="600"/>
              </a:spcBef>
              <a:spcAft>
                <a:spcPts val="0"/>
              </a:spcAft>
              <a:buNone/>
            </a:pPr>
            <a:r>
              <a:rPr b="0" i="0" lang="en-US" sz="2000" u="none" cap="none" strike="noStrike">
                <a:solidFill>
                  <a:srgbClr val="C8102E"/>
                </a:solidFill>
                <a:latin typeface="Open Sans"/>
                <a:ea typeface="Open Sans"/>
                <a:cs typeface="Open Sans"/>
                <a:sym typeface="Open Sans"/>
              </a:rPr>
              <a:t>Sea level rise</a:t>
            </a:r>
            <a:endParaRPr/>
          </a:p>
          <a:p>
            <a:pPr indent="-285750" lvl="1" marL="74295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Open Sans"/>
                <a:ea typeface="Open Sans"/>
                <a:cs typeface="Open Sans"/>
                <a:sym typeface="Open Sans"/>
              </a:rPr>
              <a:t>Impact on land use</a:t>
            </a:r>
            <a:endParaRPr/>
          </a:p>
          <a:p>
            <a:pPr indent="-285750" lvl="1" marL="74295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Open Sans"/>
                <a:ea typeface="Open Sans"/>
                <a:cs typeface="Open Sans"/>
                <a:sym typeface="Open Sans"/>
              </a:rPr>
              <a:t>Impact on infrastructure</a:t>
            </a:r>
            <a:endParaRPr/>
          </a:p>
          <a:p>
            <a:pPr indent="-285750" lvl="1" marL="74295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Open Sans"/>
                <a:ea typeface="Open Sans"/>
                <a:cs typeface="Open Sans"/>
                <a:sym typeface="Open Sans"/>
              </a:rPr>
              <a:t>Impact on water resources</a:t>
            </a:r>
            <a:endParaRPr/>
          </a:p>
          <a:p>
            <a:pPr indent="-158750" lvl="1" marL="742950" marR="0" rtl="0" algn="l">
              <a:spcBef>
                <a:spcPts val="6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143" name="Google Shape;143;p6"/>
          <p:cNvSpPr txBox="1"/>
          <p:nvPr/>
        </p:nvSpPr>
        <p:spPr>
          <a:xfrm>
            <a:off x="607174" y="1804089"/>
            <a:ext cx="9806654" cy="75509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9CC2E5"/>
              </a:buClr>
              <a:buSzPts val="2000"/>
              <a:buFont typeface="Open Sans SemiBold"/>
              <a:buNone/>
            </a:pPr>
            <a:r>
              <a:rPr b="0" i="0" lang="en-US" sz="2000" u="none" cap="none" strike="noStrike">
                <a:solidFill>
                  <a:srgbClr val="9CC2E5"/>
                </a:solidFill>
                <a:latin typeface="Open Sans SemiBold"/>
                <a:ea typeface="Open Sans SemiBold"/>
                <a:cs typeface="Open Sans SemiBold"/>
                <a:sym typeface="Open Sans SemiBold"/>
              </a:rPr>
              <a:t>Impact of climate change on food, energy and water security</a:t>
            </a:r>
            <a:endParaRPr b="0" i="0" sz="2000" u="none" cap="none" strike="noStrike">
              <a:solidFill>
                <a:srgbClr val="9CC2E5"/>
              </a:solidFill>
              <a:latin typeface="Open Sans SemiBold"/>
              <a:ea typeface="Open Sans SemiBold"/>
              <a:cs typeface="Open Sans SemiBold"/>
              <a:sym typeface="Open Sans SemiBold"/>
            </a:endParaRPr>
          </a:p>
        </p:txBody>
      </p:sp>
      <p:sp>
        <p:nvSpPr>
          <p:cNvPr id="144" name="Google Shape;144;p6"/>
          <p:cNvSpPr/>
          <p:nvPr/>
        </p:nvSpPr>
        <p:spPr>
          <a:xfrm>
            <a:off x="7082245" y="1045276"/>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6.mp3" id="145" name="Google Shape;145;p6"/>
          <p:cNvPicPr preferRelativeResize="0"/>
          <p:nvPr/>
        </p:nvPicPr>
        <p:blipFill rotWithShape="1">
          <a:blip r:embed="rId3">
            <a:alphaModFix/>
          </a:blip>
          <a:srcRect b="0" l="0" r="0" t="0"/>
          <a:stretch/>
        </p:blipFill>
        <p:spPr>
          <a:xfrm>
            <a:off x="7153610" y="111664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663575" y="675243"/>
            <a:ext cx="9423105"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8.1 CLEWs interlinkages</a:t>
            </a:r>
            <a:endParaRPr/>
          </a:p>
        </p:txBody>
      </p:sp>
      <p:sp>
        <p:nvSpPr>
          <p:cNvPr id="152" name="Google Shape;152;p7"/>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53" name="Google Shape;153;p7"/>
          <p:cNvSpPr/>
          <p:nvPr/>
        </p:nvSpPr>
        <p:spPr>
          <a:xfrm>
            <a:off x="663574" y="2000250"/>
            <a:ext cx="10852367" cy="38625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9CC2E5"/>
                </a:solidFill>
                <a:latin typeface="Open Sans SemiBold"/>
                <a:ea typeface="Open Sans SemiBold"/>
                <a:cs typeface="Open Sans SemiBold"/>
                <a:sym typeface="Open Sans SemiBold"/>
              </a:rPr>
              <a:t>Selected policy issues for climate interaction with land, energy, and water systems</a:t>
            </a:r>
            <a:endParaRPr/>
          </a:p>
          <a:p>
            <a:pPr indent="0" lvl="0" marL="0" marR="0" rtl="0" algn="l">
              <a:spcBef>
                <a:spcPts val="600"/>
              </a:spcBef>
              <a:spcAft>
                <a:spcPts val="0"/>
              </a:spcAft>
              <a:buNone/>
            </a:pPr>
            <a:r>
              <a:t/>
            </a:r>
            <a:endParaRPr b="1" i="0" sz="2000" u="none" cap="none" strike="noStrike">
              <a:solidFill>
                <a:srgbClr val="9CC2E5"/>
              </a:solidFill>
              <a:latin typeface="Open Sans SemiBold"/>
              <a:ea typeface="Open Sans SemiBold"/>
              <a:cs typeface="Open Sans SemiBold"/>
              <a:sym typeface="Open Sans SemiBold"/>
            </a:endParaRPr>
          </a:p>
          <a:p>
            <a:pPr indent="0" lvl="0" marL="0" marR="0" rtl="0" algn="l">
              <a:spcBef>
                <a:spcPts val="600"/>
              </a:spcBef>
              <a:spcAft>
                <a:spcPts val="0"/>
              </a:spcAft>
              <a:buNone/>
            </a:pPr>
            <a:r>
              <a:rPr b="1" i="0" lang="en-US" sz="2000" u="none" cap="none" strike="noStrike">
                <a:solidFill>
                  <a:srgbClr val="012169"/>
                </a:solidFill>
                <a:latin typeface="Open Sans"/>
                <a:ea typeface="Open Sans"/>
                <a:cs typeface="Open Sans"/>
                <a:sym typeface="Open Sans"/>
              </a:rPr>
              <a:t>Climate change mitigation</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Reduce emissions from fossil fuels</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Reduce emissions from land use and land-use change</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Sequester carbon</a:t>
            </a:r>
            <a:endParaRPr/>
          </a:p>
          <a:p>
            <a:pPr indent="0" lvl="0" marL="0" marR="0" rtl="0" algn="l">
              <a:spcBef>
                <a:spcPts val="600"/>
              </a:spcBef>
              <a:spcAft>
                <a:spcPts val="0"/>
              </a:spcAft>
              <a:buNone/>
            </a:pPr>
            <a:r>
              <a:rPr b="1" i="0" lang="en-US" sz="2000" u="none" cap="none" strike="noStrike">
                <a:solidFill>
                  <a:srgbClr val="012169"/>
                </a:solidFill>
                <a:latin typeface="Open Sans"/>
                <a:ea typeface="Open Sans"/>
                <a:cs typeface="Open Sans"/>
                <a:sym typeface="Open Sans"/>
              </a:rPr>
              <a:t>Climate change adaptation</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Reduce vulnerability of infrastructure</a:t>
            </a:r>
            <a:endParaRPr/>
          </a:p>
          <a:p>
            <a:pPr indent="-285750" lvl="1" marL="74295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Increase climate resilience</a:t>
            </a:r>
            <a:endParaRPr/>
          </a:p>
          <a:p>
            <a:pPr indent="-158750" lvl="1" marL="742950" marR="0" rtl="0" algn="l">
              <a:spcBef>
                <a:spcPts val="6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154" name="Google Shape;154;p7"/>
          <p:cNvSpPr/>
          <p:nvPr/>
        </p:nvSpPr>
        <p:spPr>
          <a:xfrm>
            <a:off x="7082245" y="1045276"/>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7.mp3" id="155" name="Google Shape;155;p7"/>
          <p:cNvPicPr preferRelativeResize="0"/>
          <p:nvPr/>
        </p:nvPicPr>
        <p:blipFill rotWithShape="1">
          <a:blip r:embed="rId3">
            <a:alphaModFix/>
          </a:blip>
          <a:srcRect b="0" l="0" r="0" t="0"/>
          <a:stretch/>
        </p:blipFill>
        <p:spPr>
          <a:xfrm>
            <a:off x="7153610" y="111664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663880" y="681037"/>
            <a:ext cx="960191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Lecture 8.1 References</a:t>
            </a:r>
            <a:endParaRPr/>
          </a:p>
        </p:txBody>
      </p:sp>
      <p:sp>
        <p:nvSpPr>
          <p:cNvPr id="161" name="Google Shape;161;p8"/>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62" name="Google Shape;162;p8"/>
          <p:cNvSpPr txBox="1"/>
          <p:nvPr>
            <p:ph idx="1" type="body"/>
          </p:nvPr>
        </p:nvSpPr>
        <p:spPr>
          <a:xfrm>
            <a:off x="663575" y="2082799"/>
            <a:ext cx="5432425" cy="400691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1600"/>
              <a:buFont typeface="Calibri"/>
              <a:buAutoNum type="arabicPeriod"/>
            </a:pPr>
            <a:r>
              <a:rPr lang="en-US"/>
              <a:t>World Resources Institute, ClimateWatch, </a:t>
            </a:r>
            <a:r>
              <a:rPr lang="en-US" u="sng">
                <a:solidFill>
                  <a:schemeClr val="hlink"/>
                </a:solidFill>
                <a:hlinkClick r:id="rId3"/>
              </a:rPr>
              <a:t>https://www.climatewatchdata.org/</a:t>
            </a:r>
            <a:r>
              <a:rPr lang="en-US"/>
              <a:t> </a:t>
            </a:r>
            <a:endParaRPr/>
          </a:p>
          <a:p>
            <a:pPr indent="-241300" lvl="0" marL="342900" rtl="0" algn="l">
              <a:lnSpc>
                <a:spcPct val="100000"/>
              </a:lnSpc>
              <a:spcBef>
                <a:spcPts val="1000"/>
              </a:spcBef>
              <a:spcAft>
                <a:spcPts val="0"/>
              </a:spcAft>
              <a:buClr>
                <a:schemeClr val="dk1"/>
              </a:buClr>
              <a:buSzPts val="1600"/>
              <a:buFont typeface="Calibri"/>
              <a:buNone/>
            </a:pPr>
            <a:r>
              <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txBox="1"/>
          <p:nvPr>
            <p:ph type="title"/>
          </p:nvPr>
        </p:nvSpPr>
        <p:spPr>
          <a:xfrm>
            <a:off x="663576" y="675243"/>
            <a:ext cx="5517306"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8.2 Energy–Water interlinkages</a:t>
            </a:r>
            <a:endParaRPr/>
          </a:p>
        </p:txBody>
      </p:sp>
      <p:sp>
        <p:nvSpPr>
          <p:cNvPr id="169" name="Google Shape;169;p9"/>
          <p:cNvSpPr txBox="1"/>
          <p:nvPr>
            <p:ph idx="12" type="sldNum"/>
          </p:nvPr>
        </p:nvSpPr>
        <p:spPr>
          <a:xfrm>
            <a:off x="11738529" y="6457571"/>
            <a:ext cx="453471"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70" name="Google Shape;170;p9"/>
          <p:cNvSpPr/>
          <p:nvPr/>
        </p:nvSpPr>
        <p:spPr>
          <a:xfrm>
            <a:off x="694049" y="2067495"/>
            <a:ext cx="10852367"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012169"/>
                </a:solidFill>
                <a:latin typeface="Open Sans"/>
                <a:ea typeface="Open Sans"/>
                <a:cs typeface="Open Sans"/>
                <a:sym typeface="Open Sans"/>
              </a:rPr>
              <a:t>Water is needed for energy conversion </a:t>
            </a:r>
            <a:endParaRPr/>
          </a:p>
          <a:p>
            <a:pPr indent="0" lvl="0" marL="0" marR="0" rtl="0" algn="l">
              <a:spcBef>
                <a:spcPts val="600"/>
              </a:spcBef>
              <a:spcAft>
                <a:spcPts val="0"/>
              </a:spcAft>
              <a:buNone/>
            </a:pPr>
            <a:r>
              <a:rPr b="0" i="0" lang="en-US" sz="2000" u="none" cap="none" strike="noStrike">
                <a:solidFill>
                  <a:schemeClr val="dk1"/>
                </a:solidFill>
                <a:latin typeface="Open Sans"/>
                <a:ea typeface="Open Sans"/>
                <a:cs typeface="Open Sans"/>
                <a:sym typeface="Open Sans"/>
              </a:rPr>
              <a:t>Hydropower is a major contributor to global electricity production [1]</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Contributes 16% to global electricity supply</a:t>
            </a:r>
            <a:endParaRPr/>
          </a:p>
          <a:p>
            <a:pPr indent="-342900" lvl="0" marL="34290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Contributes more than 50% to electricity supply in 51 countries</a:t>
            </a:r>
            <a:endParaRPr/>
          </a:p>
          <a:p>
            <a:pPr indent="-342900" lvl="0" marL="34290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Contributes more than 75% to electricity supply in 23 countries</a:t>
            </a:r>
            <a:endParaRPr/>
          </a:p>
          <a:p>
            <a:pPr indent="-342900" lvl="0" marL="34290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Is the only source of electricity (&gt;99%) in 5 countries </a:t>
            </a:r>
            <a:endParaRPr/>
          </a:p>
          <a:p>
            <a:pPr indent="0" lvl="0" marL="0" marR="0" rtl="0" algn="l">
              <a:spcBef>
                <a:spcPts val="600"/>
              </a:spcBef>
              <a:spcAft>
                <a:spcPts val="0"/>
              </a:spcAft>
              <a:buNone/>
            </a:pPr>
            <a:r>
              <a:rPr b="0" i="0" lang="en-US" sz="2000" u="none" cap="none" strike="noStrike">
                <a:solidFill>
                  <a:schemeClr val="dk1"/>
                </a:solidFill>
                <a:latin typeface="Open Sans"/>
                <a:ea typeface="Open Sans"/>
                <a:cs typeface="Open Sans"/>
                <a:sym typeface="Open Sans"/>
              </a:rPr>
              <a:t>Water is required to cool thermal power generation technologies such as coal, natural gas, solar thermal, geothermal, and nuclear power plants.  </a:t>
            </a:r>
            <a:endParaRPr b="0" i="0" sz="2000" u="none" cap="none" strike="noStrike">
              <a:solidFill>
                <a:schemeClr val="dk1"/>
              </a:solidFill>
              <a:latin typeface="Open Sans"/>
              <a:ea typeface="Open Sans"/>
              <a:cs typeface="Open Sans"/>
              <a:sym typeface="Open Sans"/>
            </a:endParaRPr>
          </a:p>
          <a:p>
            <a:pPr indent="-342900" lvl="0" marL="342900" marR="0" rtl="0" algn="l">
              <a:spcBef>
                <a:spcPts val="600"/>
              </a:spcBef>
              <a:spcAft>
                <a:spcPts val="0"/>
              </a:spcAft>
              <a:buClr>
                <a:schemeClr val="dk1"/>
              </a:buClr>
              <a:buSzPts val="2000"/>
              <a:buFont typeface="Arial"/>
              <a:buChar char="•"/>
            </a:pPr>
            <a:r>
              <a:rPr b="0" i="0" lang="en-US" sz="2000" u="none" cap="none" strike="noStrike">
                <a:solidFill>
                  <a:schemeClr val="dk1"/>
                </a:solidFill>
                <a:latin typeface="Open Sans"/>
                <a:ea typeface="Open Sans"/>
                <a:cs typeface="Open Sans"/>
                <a:sym typeface="Open Sans"/>
              </a:rPr>
              <a:t>The water intensity varies widely between technologies</a:t>
            </a:r>
            <a:endParaRPr/>
          </a:p>
          <a:p>
            <a:pPr indent="0" lvl="0" marL="0" marR="0" rtl="0" algn="l">
              <a:spcBef>
                <a:spcPts val="600"/>
              </a:spcBef>
              <a:spcAft>
                <a:spcPts val="0"/>
              </a:spcAft>
              <a:buNone/>
            </a:pPr>
            <a:r>
              <a:t/>
            </a:r>
            <a:endParaRPr b="0" i="0" sz="2000" u="none" cap="none" strike="noStrike">
              <a:solidFill>
                <a:schemeClr val="dk1"/>
              </a:solidFill>
              <a:latin typeface="Open Sans"/>
              <a:ea typeface="Open Sans"/>
              <a:cs typeface="Open Sans"/>
              <a:sym typeface="Open Sans"/>
            </a:endParaRPr>
          </a:p>
        </p:txBody>
      </p:sp>
      <p:sp>
        <p:nvSpPr>
          <p:cNvPr id="171" name="Google Shape;171;p9"/>
          <p:cNvSpPr/>
          <p:nvPr/>
        </p:nvSpPr>
        <p:spPr>
          <a:xfrm>
            <a:off x="5618235" y="860259"/>
            <a:ext cx="955530" cy="955530"/>
          </a:xfrm>
          <a:prstGeom prst="ellipse">
            <a:avLst/>
          </a:prstGeom>
          <a:solidFill>
            <a:srgbClr val="4E71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cture8_Slide8.mp3" id="172" name="Google Shape;172;p9"/>
          <p:cNvPicPr preferRelativeResize="0"/>
          <p:nvPr/>
        </p:nvPicPr>
        <p:blipFill rotWithShape="1">
          <a:blip r:embed="rId3">
            <a:alphaModFix/>
          </a:blip>
          <a:srcRect b="0" l="0" r="0" t="0"/>
          <a:stretch/>
        </p:blipFill>
        <p:spPr>
          <a:xfrm>
            <a:off x="5689600" y="9316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2021-04-22T09:38:07Z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