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Helvetica Neue"/>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9" roundtripDataSignature="AMtx7mgO6XW0CUL6rpTA7BbJosxLIiI0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Having an understanding of the policy process where modelling plays part and how political economic factors may influence the process enable the modeller to: </a:t>
            </a:r>
            <a:endParaRPr/>
          </a:p>
          <a:p>
            <a:pPr indent="0" lvl="0" marL="0" rtl="0" algn="l">
              <a:spcBef>
                <a:spcPts val="400"/>
              </a:spcBef>
              <a:spcAft>
                <a:spcPts val="0"/>
              </a:spcAft>
              <a:buNone/>
            </a:pPr>
            <a:r>
              <a:rPr lang="en-GB" sz="1200">
                <a:latin typeface="Calibri"/>
                <a:ea typeface="Calibri"/>
                <a:cs typeface="Calibri"/>
                <a:sym typeface="Calibri"/>
              </a:rPr>
              <a:t>To understand the rationale behind stakeholders interests, values, preferences;</a:t>
            </a:r>
            <a:endParaRPr/>
          </a:p>
          <a:p>
            <a:pPr indent="0" lvl="0" marL="0" rtl="0" algn="l">
              <a:spcBef>
                <a:spcPts val="400"/>
              </a:spcBef>
              <a:spcAft>
                <a:spcPts val="0"/>
              </a:spcAft>
              <a:buNone/>
            </a:pPr>
            <a:r>
              <a:rPr lang="en-GB" sz="1200">
                <a:latin typeface="Calibri"/>
                <a:ea typeface="Calibri"/>
                <a:cs typeface="Calibri"/>
                <a:sym typeface="Calibri"/>
              </a:rPr>
              <a:t>build awareness of the forces behind the policy processes and therefore anticipate and plan for barriers; </a:t>
            </a:r>
            <a:endParaRPr/>
          </a:p>
          <a:p>
            <a:pPr indent="0" lvl="0" marL="0" rtl="0" algn="l">
              <a:spcBef>
                <a:spcPts val="400"/>
              </a:spcBef>
              <a:spcAft>
                <a:spcPts val="0"/>
              </a:spcAft>
              <a:buNone/>
            </a:pPr>
            <a:r>
              <a:rPr lang="en-GB" sz="1200">
                <a:latin typeface="Calibri"/>
                <a:ea typeface="Calibri"/>
                <a:cs typeface="Calibri"/>
                <a:sym typeface="Calibri"/>
              </a:rPr>
              <a:t>improve the level of realism regarding the social and political costs of different scenarios;</a:t>
            </a:r>
            <a:endParaRPr/>
          </a:p>
          <a:p>
            <a:pPr indent="0" lvl="0" marL="0" rtl="0" algn="l">
              <a:spcBef>
                <a:spcPts val="400"/>
              </a:spcBef>
              <a:spcAft>
                <a:spcPts val="0"/>
              </a:spcAft>
              <a:buNone/>
            </a:pPr>
            <a:r>
              <a:rPr lang="en-GB" sz="1200">
                <a:latin typeface="Calibri"/>
                <a:ea typeface="Calibri"/>
                <a:cs typeface="Calibri"/>
                <a:sym typeface="Calibri"/>
              </a:rPr>
              <a:t>add value with recommendations that are politically, socially and economically feasible; and</a:t>
            </a:r>
            <a:endParaRPr/>
          </a:p>
          <a:p>
            <a:pPr indent="0" lvl="0" marL="0" rtl="0" algn="l">
              <a:spcBef>
                <a:spcPts val="400"/>
              </a:spcBef>
              <a:spcAft>
                <a:spcPts val="0"/>
              </a:spcAft>
              <a:buNone/>
            </a:pPr>
            <a:r>
              <a:rPr lang="en-GB" sz="1200">
                <a:latin typeface="Calibri"/>
                <a:ea typeface="Calibri"/>
                <a:cs typeface="Calibri"/>
                <a:sym typeface="Calibri"/>
              </a:rPr>
              <a:t>develop effective strategies to make modelling (process, method, data and results) transparent and accessible in a way that is appropriate to the context. </a:t>
            </a:r>
            <a:endParaRPr/>
          </a:p>
          <a:p>
            <a:pPr indent="0" lvl="0" marL="0" rtl="0" algn="l">
              <a:spcBef>
                <a:spcPts val="0"/>
              </a:spcBef>
              <a:spcAft>
                <a:spcPts val="0"/>
              </a:spcAft>
              <a:buNone/>
            </a:pPr>
            <a:r>
              <a:t/>
            </a:r>
            <a:endParaRPr/>
          </a:p>
        </p:txBody>
      </p:sp>
      <p:sp>
        <p:nvSpPr>
          <p:cNvPr id="187" name="Google Shape;18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What to expect from this course: </a:t>
            </a:r>
            <a:endParaRPr/>
          </a:p>
          <a:p>
            <a:pPr indent="-342900" lvl="0" marL="342900" rtl="0" algn="l">
              <a:spcBef>
                <a:spcPts val="1000"/>
              </a:spcBef>
              <a:spcAft>
                <a:spcPts val="0"/>
              </a:spcAft>
              <a:buClr>
                <a:schemeClr val="dk1"/>
              </a:buClr>
              <a:buSzPts val="1200"/>
              <a:buFont typeface="Arial"/>
              <a:buChar char="•"/>
            </a:pPr>
            <a:r>
              <a:rPr lang="en-GB"/>
              <a:t>Basic knowledge on policymaking process</a:t>
            </a:r>
            <a:endParaRPr/>
          </a:p>
          <a:p>
            <a:pPr indent="-342900" lvl="0" marL="342900" rtl="0" algn="l">
              <a:spcBef>
                <a:spcPts val="1000"/>
              </a:spcBef>
              <a:spcAft>
                <a:spcPts val="0"/>
              </a:spcAft>
              <a:buClr>
                <a:schemeClr val="dk1"/>
              </a:buClr>
              <a:buSzPts val="1200"/>
              <a:buFont typeface="Arial"/>
              <a:buChar char="•"/>
            </a:pPr>
            <a:r>
              <a:rPr lang="en-GB"/>
              <a:t>Introduce to the relationship between modelling and (energy) policymaking</a:t>
            </a:r>
            <a:endParaRPr/>
          </a:p>
          <a:p>
            <a:pPr indent="-342900" lvl="0" marL="342900" rtl="0" algn="l">
              <a:spcBef>
                <a:spcPts val="1000"/>
              </a:spcBef>
              <a:spcAft>
                <a:spcPts val="0"/>
              </a:spcAft>
              <a:buClr>
                <a:schemeClr val="dk1"/>
              </a:buClr>
              <a:buSzPts val="1200"/>
              <a:buFont typeface="Arial"/>
              <a:buChar char="•"/>
            </a:pPr>
            <a:r>
              <a:rPr lang="en-GB"/>
              <a:t>How to carry out political economy analysis</a:t>
            </a:r>
            <a:endParaRPr/>
          </a:p>
          <a:p>
            <a:pPr indent="-342900" lvl="0" marL="342900" rtl="0" algn="l">
              <a:spcBef>
                <a:spcPts val="1000"/>
              </a:spcBef>
              <a:spcAft>
                <a:spcPts val="0"/>
              </a:spcAft>
              <a:buClr>
                <a:schemeClr val="dk1"/>
              </a:buClr>
              <a:buSzPts val="1200"/>
              <a:buFont typeface="Arial"/>
              <a:buChar char="•"/>
            </a:pPr>
            <a:r>
              <a:rPr lang="en-GB"/>
              <a:t>How to link modelling research with decision making in the context of policymaking.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6" name="Google Shape;19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Open Sans"/>
              <a:buNone/>
            </a:pPr>
            <a:r>
              <a:rPr lang="en-GB">
                <a:latin typeface="Open Sans"/>
                <a:ea typeface="Open Sans"/>
                <a:cs typeface="Open Sans"/>
                <a:sym typeface="Open Sans"/>
              </a:rPr>
              <a:t>By the end of this lecture, you will be able to: </a:t>
            </a:r>
            <a:endParaRPr/>
          </a:p>
          <a:p>
            <a:pPr indent="0" lvl="0" marL="0" marR="0" rtl="0" algn="l">
              <a:lnSpc>
                <a:spcPct val="100000"/>
              </a:lnSpc>
              <a:spcBef>
                <a:spcPts val="0"/>
              </a:spcBef>
              <a:spcAft>
                <a:spcPts val="0"/>
              </a:spcAft>
              <a:buClr>
                <a:srgbClr val="000000"/>
              </a:buClr>
              <a:buSzPts val="1200"/>
              <a:buFont typeface="Calibri"/>
              <a:buNone/>
            </a:pPr>
            <a:r>
              <a:rPr lang="en-GB" sz="1200">
                <a:solidFill>
                  <a:srgbClr val="000000"/>
                </a:solidFill>
                <a:latin typeface="Calibri"/>
                <a:ea typeface="Calibri"/>
                <a:cs typeface="Calibri"/>
                <a:sym typeface="Calibri"/>
              </a:rPr>
              <a:t>Understand the nature of global energy challenge</a:t>
            </a:r>
            <a:endParaRPr/>
          </a:p>
          <a:p>
            <a:pPr indent="0" lvl="0" marL="0" rtl="0" algn="l">
              <a:lnSpc>
                <a:spcPct val="100000"/>
              </a:lnSpc>
              <a:spcBef>
                <a:spcPts val="0"/>
              </a:spcBef>
              <a:spcAft>
                <a:spcPts val="0"/>
              </a:spcAft>
              <a:buNone/>
            </a:pPr>
            <a:r>
              <a:rPr lang="en-GB"/>
              <a:t>Give an overview of what energy planning and energy policymaking entail</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GB"/>
              <a:t>Explain how systems modelling relates to energy planning and policymaking</a:t>
            </a:r>
            <a:endParaRPr sz="1200">
              <a:solidFill>
                <a:srgbClr val="000000"/>
              </a:solidFill>
              <a:latin typeface="Calibri"/>
              <a:ea typeface="Calibri"/>
              <a:cs typeface="Calibri"/>
              <a:sym typeface="Calibri"/>
            </a:endParaRPr>
          </a:p>
          <a:p>
            <a:pPr indent="0" lvl="0" marL="0" rtl="0" algn="l">
              <a:lnSpc>
                <a:spcPct val="100000"/>
              </a:lnSpc>
              <a:spcBef>
                <a:spcPts val="1000"/>
              </a:spcBef>
              <a:spcAft>
                <a:spcPts val="0"/>
              </a:spcAft>
              <a:buNone/>
            </a:pPr>
            <a:r>
              <a:rPr lang="en-GB" sz="1200">
                <a:solidFill>
                  <a:srgbClr val="000000"/>
                </a:solidFill>
                <a:latin typeface="Calibri"/>
                <a:ea typeface="Calibri"/>
                <a:cs typeface="Calibri"/>
                <a:sym typeface="Calibri"/>
              </a:rPr>
              <a:t>Understand why energy policymaking is considered inherently political and start to grasp how systems modelling is affected by politics</a:t>
            </a:r>
            <a:endParaRPr/>
          </a:p>
          <a:p>
            <a:pPr indent="0" lvl="0" marL="0" rtl="0" algn="l">
              <a:lnSpc>
                <a:spcPct val="100000"/>
              </a:lnSpc>
              <a:spcBef>
                <a:spcPts val="1000"/>
              </a:spcBef>
              <a:spcAft>
                <a:spcPts val="0"/>
              </a:spcAft>
              <a:buNone/>
            </a:pPr>
            <a:r>
              <a:rPr lang="en-GB" sz="1200">
                <a:solidFill>
                  <a:srgbClr val="000000"/>
                </a:solidFill>
                <a:latin typeface="Calibri"/>
                <a:ea typeface="Calibri"/>
                <a:cs typeface="Calibri"/>
                <a:sym typeface="Calibri"/>
              </a:rPr>
              <a:t>Map the outline and structure of the course</a:t>
            </a:r>
            <a:endParaRPr/>
          </a:p>
          <a:p>
            <a:pPr indent="0" lvl="0" marL="0" marR="0" rtl="0" algn="l">
              <a:lnSpc>
                <a:spcPct val="100000"/>
              </a:lnSpc>
              <a:spcBef>
                <a:spcPts val="0"/>
              </a:spcBef>
              <a:spcAft>
                <a:spcPts val="0"/>
              </a:spcAft>
              <a:buClr>
                <a:schemeClr val="dk1"/>
              </a:buClr>
              <a:buSzPts val="1200"/>
              <a:buFont typeface="Calibri"/>
              <a:buNone/>
            </a:pPr>
            <a:r>
              <a:t/>
            </a:r>
            <a:endParaRPr>
              <a:latin typeface="Open Sans"/>
              <a:ea typeface="Open Sans"/>
              <a:cs typeface="Open Sans"/>
              <a:sym typeface="Open Sans"/>
            </a:endParaRPr>
          </a:p>
          <a:p>
            <a:pPr indent="0" lvl="0" marL="0" rtl="0" algn="l">
              <a:spcBef>
                <a:spcPts val="0"/>
              </a:spcBef>
              <a:spcAft>
                <a:spcPts val="0"/>
              </a:spcAft>
              <a:buNone/>
            </a:pPr>
            <a:r>
              <a:t/>
            </a:r>
            <a:endParaRPr/>
          </a:p>
        </p:txBody>
      </p:sp>
      <p:sp>
        <p:nvSpPr>
          <p:cNvPr id="86" name="Google Shape;8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1151A"/>
              </a:buClr>
              <a:buSzPts val="1200"/>
              <a:buFont typeface="Calibri"/>
              <a:buNone/>
            </a:pPr>
            <a:r>
              <a:rPr lang="en-GB" sz="1200">
                <a:solidFill>
                  <a:srgbClr val="11151A"/>
                </a:solidFill>
                <a:latin typeface="Calibri"/>
                <a:ea typeface="Calibri"/>
                <a:cs typeface="Calibri"/>
                <a:sym typeface="Calibri"/>
              </a:rPr>
              <a:t>Energy plays a key role in both the lives of human beings and the development of economies. </a:t>
            </a:r>
            <a:endParaRPr/>
          </a:p>
          <a:p>
            <a:pPr indent="0" lvl="0" marL="0" marR="0" rtl="0" algn="l">
              <a:lnSpc>
                <a:spcPct val="100000"/>
              </a:lnSpc>
              <a:spcBef>
                <a:spcPts val="0"/>
              </a:spcBef>
              <a:spcAft>
                <a:spcPts val="0"/>
              </a:spcAft>
              <a:buClr>
                <a:schemeClr val="dk1"/>
              </a:buClr>
              <a:buSzPts val="1200"/>
              <a:buFont typeface="Calibri"/>
              <a:buNone/>
            </a:pPr>
            <a:r>
              <a:rPr lang="en-GB"/>
              <a:t>Energy is also at the centre of many of the United Nations Sustainable Development Goals (SDGs) including health, education, poverty reduction, and economic growth. </a:t>
            </a:r>
            <a:endParaRPr sz="1200">
              <a:solidFill>
                <a:srgbClr val="11151A"/>
              </a:solidFill>
              <a:latin typeface="Calibri"/>
              <a:ea typeface="Calibri"/>
              <a:cs typeface="Calibri"/>
              <a:sym typeface="Calibri"/>
            </a:endParaRPr>
          </a:p>
          <a:p>
            <a:pPr indent="0" lvl="0" marL="0" rtl="0" algn="l">
              <a:spcBef>
                <a:spcPts val="0"/>
              </a:spcBef>
              <a:spcAft>
                <a:spcPts val="0"/>
              </a:spcAft>
              <a:buClr>
                <a:srgbClr val="11151A"/>
              </a:buClr>
              <a:buSzPts val="1200"/>
              <a:buFont typeface="Calibri"/>
              <a:buNone/>
            </a:pPr>
            <a:r>
              <a:rPr lang="en-GB" sz="1200">
                <a:solidFill>
                  <a:srgbClr val="11151A"/>
                </a:solidFill>
                <a:latin typeface="Calibri"/>
                <a:ea typeface="Calibri"/>
                <a:cs typeface="Calibri"/>
                <a:sym typeface="Calibri"/>
              </a:rPr>
              <a:t>The production of energy accounts for two-thirds of global greenhouse gas (GHG) emissions. Thus energy is at the heart of the solution to the climate change. </a:t>
            </a:r>
            <a:endParaRPr/>
          </a:p>
          <a:p>
            <a:pPr indent="0" lvl="0" marL="0" marR="0" rtl="0" algn="l">
              <a:lnSpc>
                <a:spcPct val="100000"/>
              </a:lnSpc>
              <a:spcBef>
                <a:spcPts val="0"/>
              </a:spcBef>
              <a:spcAft>
                <a:spcPts val="0"/>
              </a:spcAft>
              <a:buClr>
                <a:schemeClr val="dk1"/>
              </a:buClr>
              <a:buSzPts val="1200"/>
              <a:buFont typeface="Calibri"/>
              <a:buNone/>
            </a:pPr>
            <a:r>
              <a:rPr lang="en-GB"/>
              <a:t>At the same time, hundreds of millions lack access to energy.</a:t>
            </a:r>
            <a:endParaRPr/>
          </a:p>
        </p:txBody>
      </p:sp>
      <p:sp>
        <p:nvSpPr>
          <p:cNvPr id="95" name="Google Shape;9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1151A"/>
              </a:buClr>
              <a:buSzPts val="1200"/>
              <a:buFont typeface="Calibri"/>
              <a:buNone/>
            </a:pPr>
            <a:r>
              <a:rPr lang="en-GB" sz="1200">
                <a:solidFill>
                  <a:srgbClr val="11151A"/>
                </a:solidFill>
                <a:latin typeface="Calibri"/>
                <a:ea typeface="Calibri"/>
                <a:cs typeface="Calibri"/>
                <a:sym typeface="Calibri"/>
              </a:rPr>
              <a:t>The global energy system faces three challenges: </a:t>
            </a:r>
            <a:endParaRPr/>
          </a:p>
          <a:p>
            <a:pPr indent="0" lvl="0" marL="0" rtl="0" algn="l">
              <a:spcBef>
                <a:spcPts val="0"/>
              </a:spcBef>
              <a:spcAft>
                <a:spcPts val="0"/>
              </a:spcAft>
              <a:buNone/>
            </a:pPr>
            <a:r>
              <a:rPr lang="en-GB" sz="1200">
                <a:solidFill>
                  <a:srgbClr val="11151A"/>
                </a:solidFill>
                <a:latin typeface="Calibri"/>
                <a:ea typeface="Calibri"/>
                <a:cs typeface="Calibri"/>
                <a:sym typeface="Calibri"/>
              </a:rPr>
              <a:t>meet the world’s growing demand for energy without harming the planet;</a:t>
            </a:r>
            <a:endParaRPr/>
          </a:p>
          <a:p>
            <a:pPr indent="0" lvl="0" marL="0" rtl="0" algn="l">
              <a:spcBef>
                <a:spcPts val="0"/>
              </a:spcBef>
              <a:spcAft>
                <a:spcPts val="0"/>
              </a:spcAft>
              <a:buNone/>
            </a:pPr>
            <a:r>
              <a:rPr lang="en-GB" sz="1200">
                <a:solidFill>
                  <a:srgbClr val="11151A"/>
                </a:solidFill>
                <a:latin typeface="Calibri"/>
                <a:ea typeface="Calibri"/>
                <a:cs typeface="Calibri"/>
                <a:sym typeface="Calibri"/>
              </a:rPr>
              <a:t>secure the supply of reliable and affordable energy; and </a:t>
            </a:r>
            <a:endParaRPr/>
          </a:p>
          <a:p>
            <a:pPr indent="0" lvl="0" marL="0" rtl="0" algn="l">
              <a:spcBef>
                <a:spcPts val="0"/>
              </a:spcBef>
              <a:spcAft>
                <a:spcPts val="0"/>
              </a:spcAft>
              <a:buNone/>
            </a:pPr>
            <a:r>
              <a:rPr lang="en-GB" sz="1200">
                <a:solidFill>
                  <a:srgbClr val="11151A"/>
                </a:solidFill>
                <a:latin typeface="Calibri"/>
                <a:ea typeface="Calibri"/>
                <a:cs typeface="Calibri"/>
                <a:sym typeface="Calibri"/>
              </a:rPr>
              <a:t>rapidly transform to a low-carbon, efficient and environmentally sustainable energy supply</a:t>
            </a:r>
            <a:endParaRPr/>
          </a:p>
          <a:p>
            <a:pPr indent="0" lvl="0" marL="0" rtl="0" algn="l">
              <a:spcBef>
                <a:spcPts val="0"/>
              </a:spcBef>
              <a:spcAft>
                <a:spcPts val="0"/>
              </a:spcAft>
              <a:buNone/>
            </a:pPr>
            <a:r>
              <a:t/>
            </a:r>
            <a:endParaRPr sz="1200">
              <a:solidFill>
                <a:srgbClr val="11151A"/>
              </a:solidFill>
              <a:latin typeface="Calibri"/>
              <a:ea typeface="Calibri"/>
              <a:cs typeface="Calibri"/>
              <a:sym typeface="Calibri"/>
            </a:endParaRPr>
          </a:p>
        </p:txBody>
      </p:sp>
      <p:sp>
        <p:nvSpPr>
          <p:cNvPr id="105" name="Google Shape;10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1151A"/>
              </a:buClr>
              <a:buSzPts val="1200"/>
              <a:buFont typeface="Calibri"/>
              <a:buNone/>
            </a:pPr>
            <a:r>
              <a:rPr lang="en-GB" sz="1200">
                <a:solidFill>
                  <a:srgbClr val="11151A"/>
                </a:solidFill>
              </a:rPr>
              <a:t>Energy policy is a formal articulation of the ways governments intend to manage and balance competing needs: secure supply, mitigate impact on the environment and safeguard affordability. </a:t>
            </a:r>
            <a:endParaRPr/>
          </a:p>
          <a:p>
            <a:pPr indent="0" lvl="0" marL="0" marR="0" rtl="0" algn="l">
              <a:lnSpc>
                <a:spcPct val="100000"/>
              </a:lnSpc>
              <a:spcBef>
                <a:spcPts val="0"/>
              </a:spcBef>
              <a:spcAft>
                <a:spcPts val="0"/>
              </a:spcAft>
              <a:buClr>
                <a:schemeClr val="dk1"/>
              </a:buClr>
              <a:buSzPts val="1200"/>
              <a:buFont typeface="Calibri"/>
              <a:buNone/>
            </a:pPr>
            <a:r>
              <a:rPr lang="en-GB" sz="1200"/>
              <a:t>It comprises rules related to energy sources, prices, infrastructure, environmental aspects and must consider trade-offs between affordability, supply security and reliability as well as sustainability.</a:t>
            </a:r>
            <a:endParaRPr/>
          </a:p>
          <a:p>
            <a:pPr indent="0" lvl="0" marL="0" marR="0" rtl="0" algn="l">
              <a:lnSpc>
                <a:spcPct val="100000"/>
              </a:lnSpc>
              <a:spcBef>
                <a:spcPts val="0"/>
              </a:spcBef>
              <a:spcAft>
                <a:spcPts val="0"/>
              </a:spcAft>
              <a:buClr>
                <a:srgbClr val="11151A"/>
              </a:buClr>
              <a:buSzPts val="1200"/>
              <a:buFont typeface="Calibri"/>
              <a:buNone/>
            </a:pPr>
            <a:r>
              <a:rPr lang="en-GB" sz="1200">
                <a:solidFill>
                  <a:srgbClr val="11151A"/>
                </a:solidFill>
              </a:rPr>
              <a:t>Thus, energy policy affects and is affected by the broader economic activities at national and regional levels and socio-political factors.</a:t>
            </a:r>
            <a:endParaRPr/>
          </a:p>
          <a:p>
            <a:pPr indent="0" lvl="0" marL="0" marR="0" rtl="0" algn="l">
              <a:lnSpc>
                <a:spcPct val="100000"/>
              </a:lnSpc>
              <a:spcBef>
                <a:spcPts val="0"/>
              </a:spcBef>
              <a:spcAft>
                <a:spcPts val="0"/>
              </a:spcAft>
              <a:buClr>
                <a:srgbClr val="11151A"/>
              </a:buClr>
              <a:buSzPts val="1200"/>
              <a:buFont typeface="Calibri"/>
              <a:buNone/>
            </a:pPr>
            <a:r>
              <a:rPr lang="en-GB" sz="1200">
                <a:solidFill>
                  <a:srgbClr val="11151A"/>
                </a:solidFill>
                <a:latin typeface="Calibri"/>
                <a:ea typeface="Calibri"/>
                <a:cs typeface="Calibri"/>
                <a:sym typeface="Calibri"/>
              </a:rPr>
              <a:t>At the same time, e</a:t>
            </a:r>
            <a:r>
              <a:rPr lang="en-GB" sz="1200">
                <a:latin typeface="Calibri"/>
                <a:ea typeface="Calibri"/>
                <a:cs typeface="Calibri"/>
                <a:sym typeface="Calibri"/>
              </a:rPr>
              <a:t>nergy policy decisions are also influenced by macro-level context factors (political, economic and social), stakeholders (industries, citizens, political groups, ministries), economic events (recessions, inflations, level of productivity) and political processes (e.g. election laws, legislation process, lobbying, social movement).  </a:t>
            </a:r>
            <a:endParaRPr/>
          </a:p>
          <a:p>
            <a:pPr indent="0" lvl="0" marL="0" rtl="0" algn="l">
              <a:spcBef>
                <a:spcPts val="0"/>
              </a:spcBef>
              <a:spcAft>
                <a:spcPts val="0"/>
              </a:spcAft>
              <a:buNone/>
            </a:pPr>
            <a:r>
              <a:t/>
            </a:r>
            <a:endParaRPr/>
          </a:p>
        </p:txBody>
      </p:sp>
      <p:sp>
        <p:nvSpPr>
          <p:cNvPr id="119" name="Google Shape;11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Energy planning and policymaking are interconnected processes. </a:t>
            </a:r>
            <a:endParaRPr/>
          </a:p>
          <a:p>
            <a:pPr indent="0" lvl="0" marL="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Energy planning involves the development of strategies and plans for the production, distribution, and consumption of energy resources, while policymaking involves the creation and implementation of laws, regulations, and other measures to address societal challenges related to energy.</a:t>
            </a:r>
            <a:endParaRPr/>
          </a:p>
          <a:p>
            <a:pPr indent="0" lvl="0" marL="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Effective energy planning requires consideration of a range of factors, including the availability and cost of energy resources, environmental impacts, technological advances, and consumer demand.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Policymakers play a critical role in shaping these factors through policy decisions that can influence energy prices, investment in new technologies, and the adoption of energy-efficient practices. In turn, energy planning can inform policymaking by providing insights into the potential impacts of different policy options on energy production, consumption, and the environment. For example, energy planning can identify the most cost-effective strategies for reducing greenhouse gas emissions, which can inform the development of climate policies.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energy planning activities aim to respond to policy priorities and plans are often developed in response to policy priorities set by governments or other decision-makers.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Thus, energy planning and policymaking are mutually reinforcing processes that require close collaboration between policymakers, energy planners, and other stakeholders to ensure that energy systems are sustainable, reliable, and meet the needs of society.</a:t>
            </a:r>
            <a:endParaRPr/>
          </a:p>
          <a:p>
            <a:pPr indent="0" lvl="0" marL="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p:txBody>
      </p:sp>
      <p:sp>
        <p:nvSpPr>
          <p:cNvPr id="128" name="Google Shape;12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Energy planning and systems modelling are closely related and often used together in energy policy development and decision-making.</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Systems modelling can provide energy planners with insights into the complex interactions and trade-offs between different components of the energy system, such as energy supply, demand, storage, and transmission. This can help identify the most effective strategies for achieving energy policy goals, such as reducing greenhouse gas emissions, increasing renewable energy use, or improving energy efficiency.</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In turn, energy planners inform systems modelling by providing input data such as data on energy demand projections, the availability of renewable energy resources, and the costs of different energy technologies that is used to build and validate energy system models.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lang="en-GB">
                <a:latin typeface="Calibri"/>
                <a:ea typeface="Calibri"/>
                <a:cs typeface="Calibri"/>
                <a:sym typeface="Calibri"/>
              </a:rPr>
              <a:t>Mathematical models are used to assess complex and interlinked challenges (e.g. long-term impact of investment decisions, resource depletion, and interlinkages between the energy, economy and environment); provide insights on the most cost-effective and environmentally sustainable way of delivering energy. </a:t>
            </a:r>
            <a:endParaRPr/>
          </a:p>
          <a:p>
            <a:pPr indent="0" lvl="0" marL="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p:txBody>
      </p:sp>
      <p:sp>
        <p:nvSpPr>
          <p:cNvPr id="144" name="Google Shape;14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Energy policy decisions involve complex and interconnected technical, economic, social, and environmental factors. These decisions can significantly impact a country's economy, national security, and environment, making them inherently political.</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Energy policy decisions also involve competing interests from various stakeholders, including energy companies, consumers, environmental groups, and government agencies. These stakeholders often have different priorities and perspectives on energy policy, leading to disagreements and political conflicts.</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Moreover, energy policy decisions often involve trade-offs between different goals, such as promoting economic growth, ensuring energy security, reducing greenhouse gas emissions, and protecting public health. These trade-offs require political leaders to make difficult decisions that balance the needs of different groups and address competing objectives.</a:t>
            </a:r>
            <a:endParaRPr/>
          </a:p>
          <a:p>
            <a:pPr indent="0" lvl="0" marL="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p:txBody>
      </p:sp>
      <p:sp>
        <p:nvSpPr>
          <p:cNvPr id="152" name="Google Shape;15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200"/>
              <a:buFont typeface="Calibri"/>
              <a:buNone/>
            </a:pPr>
            <a:r>
              <a:rPr lang="en-GB" sz="1200">
                <a:latin typeface="Calibri"/>
                <a:ea typeface="Calibri"/>
                <a:cs typeface="Calibri"/>
                <a:sym typeface="Calibri"/>
              </a:rPr>
              <a:t>Energy decisions are influenced by political factors including governmental structure, power balance, actions taken by politicians, and partisan-based actions. </a:t>
            </a:r>
            <a:endParaRPr/>
          </a:p>
          <a:p>
            <a:pPr indent="0" lvl="0" marL="0" rtl="0" algn="l">
              <a:lnSpc>
                <a:spcPct val="7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lnSpc>
                <a:spcPct val="70000"/>
              </a:lnSpc>
              <a:spcBef>
                <a:spcPts val="0"/>
              </a:spcBef>
              <a:spcAft>
                <a:spcPts val="0"/>
              </a:spcAft>
              <a:buClr>
                <a:schemeClr val="dk1"/>
              </a:buClr>
              <a:buSzPts val="1200"/>
              <a:buFont typeface="Calibri"/>
              <a:buNone/>
            </a:pPr>
            <a:r>
              <a:rPr lang="en-GB" sz="1200">
                <a:latin typeface="Calibri"/>
                <a:ea typeface="Calibri"/>
                <a:cs typeface="Calibri"/>
                <a:sym typeface="Calibri"/>
              </a:rPr>
              <a:t>Although energy models are used to support energy policy making, how decisionmakers use modelling results is invariably affected by broad contextual factors such as politics and ideology, and economic and resource constraints. </a:t>
            </a:r>
            <a:endParaRPr/>
          </a:p>
          <a:p>
            <a:pPr indent="0" lvl="0" marL="0" rtl="0" algn="l">
              <a:lnSpc>
                <a:spcPct val="7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70000"/>
              </a:lnSpc>
              <a:spcBef>
                <a:spcPts val="0"/>
              </a:spcBef>
              <a:spcAft>
                <a:spcPts val="0"/>
              </a:spcAft>
              <a:buClr>
                <a:schemeClr val="dk1"/>
              </a:buClr>
              <a:buSzPts val="1200"/>
              <a:buFont typeface="Calibri"/>
              <a:buNone/>
            </a:pPr>
            <a:r>
              <a:rPr lang="en-GB"/>
              <a:t>Political factors can have a significant influence on how policymakers use models and modelling results.</a:t>
            </a:r>
            <a:endParaRPr/>
          </a:p>
          <a:p>
            <a:pPr indent="0" lvl="0" marL="0" rtl="0" algn="l">
              <a:lnSpc>
                <a:spcPct val="70000"/>
              </a:lnSpc>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Here are a few examples of how political factors can affect this process:</a:t>
            </a:r>
            <a:endParaRPr/>
          </a:p>
          <a:p>
            <a:pPr indent="-171450" lvl="0" marL="171450" rtl="0" algn="l">
              <a:lnSpc>
                <a:spcPct val="70000"/>
              </a:lnSpc>
              <a:spcBef>
                <a:spcPts val="0"/>
              </a:spcBef>
              <a:spcAft>
                <a:spcPts val="0"/>
              </a:spcAft>
              <a:buClr>
                <a:schemeClr val="dk1"/>
              </a:buClr>
              <a:buSzPts val="1200"/>
              <a:buFont typeface="Arial"/>
              <a:buChar char="•"/>
            </a:pPr>
            <a:r>
              <a:rPr b="0" i="0" lang="en-GB" sz="1200" u="none" strike="noStrike">
                <a:solidFill>
                  <a:schemeClr val="dk1"/>
                </a:solidFill>
                <a:latin typeface="Calibri"/>
                <a:ea typeface="Calibri"/>
                <a:cs typeface="Calibri"/>
                <a:sym typeface="Calibri"/>
              </a:rPr>
              <a:t>Political Priorities: The priorities of policymakers can influence how they use systems modelling results. </a:t>
            </a:r>
            <a:endParaRPr/>
          </a:p>
          <a:p>
            <a:pPr indent="-171450" lvl="0" marL="171450" rtl="0" algn="l">
              <a:lnSpc>
                <a:spcPct val="70000"/>
              </a:lnSpc>
              <a:spcBef>
                <a:spcPts val="0"/>
              </a:spcBef>
              <a:spcAft>
                <a:spcPts val="0"/>
              </a:spcAft>
              <a:buClr>
                <a:schemeClr val="dk1"/>
              </a:buClr>
              <a:buSzPts val="1200"/>
              <a:buFont typeface="Arial"/>
              <a:buChar char="•"/>
            </a:pPr>
            <a:r>
              <a:rPr b="0" i="0" lang="en-GB" sz="1200" u="none" strike="noStrike">
                <a:solidFill>
                  <a:schemeClr val="dk1"/>
                </a:solidFill>
                <a:latin typeface="Calibri"/>
                <a:ea typeface="Calibri"/>
                <a:cs typeface="Calibri"/>
                <a:sym typeface="Calibri"/>
              </a:rPr>
              <a:t>Stakeholder Interests: policymakers can also be influenced by the interests of various stakeholders, such as energy companies, environmental groups, and consumers. Policymakers may use modelling results to align their policies with the interests of these stakeholders, or to balance conflicting interests. Thus, w</a:t>
            </a:r>
            <a:r>
              <a:rPr lang="en-GB"/>
              <a:t>hile modelling provides the information needed, decisions are often clouded by a diversity of vested interests</a:t>
            </a:r>
            <a:endParaRPr b="0" i="0" sz="1200" u="none" strike="noStrike">
              <a:solidFill>
                <a:schemeClr val="dk1"/>
              </a:solidFill>
              <a:latin typeface="Calibri"/>
              <a:ea typeface="Calibri"/>
              <a:cs typeface="Calibri"/>
              <a:sym typeface="Calibri"/>
            </a:endParaRPr>
          </a:p>
          <a:p>
            <a:pPr indent="-171450" lvl="0" marL="171450" rtl="0" algn="l">
              <a:lnSpc>
                <a:spcPct val="70000"/>
              </a:lnSpc>
              <a:spcBef>
                <a:spcPts val="0"/>
              </a:spcBef>
              <a:spcAft>
                <a:spcPts val="0"/>
              </a:spcAft>
              <a:buClr>
                <a:schemeClr val="dk1"/>
              </a:buClr>
              <a:buSzPts val="1200"/>
              <a:buFont typeface="Arial"/>
              <a:buChar char="•"/>
            </a:pPr>
            <a:r>
              <a:rPr b="0" i="0" lang="en-GB" sz="1200" u="none" strike="noStrike">
                <a:solidFill>
                  <a:schemeClr val="dk1"/>
                </a:solidFill>
                <a:latin typeface="Calibri"/>
                <a:ea typeface="Calibri"/>
                <a:cs typeface="Calibri"/>
                <a:sym typeface="Calibri"/>
              </a:rPr>
              <a:t>Ideological beliefs can play a role in how policymakers use systems modelling results. For instance, a government that is more ideologically aligned with market-based solutions may use modelling results to promote the use of carbon pricing mechanisms, while a government that is more ideologically aligned with state intervention may use modelling results to promote public investment in renewable energy infrastructure.</a:t>
            </a:r>
            <a:endParaRPr sz="1200">
              <a:latin typeface="Calibri"/>
              <a:ea typeface="Calibri"/>
              <a:cs typeface="Calibri"/>
              <a:sym typeface="Calibri"/>
            </a:endParaRPr>
          </a:p>
          <a:p>
            <a:pPr indent="0" lvl="0" marL="0" rtl="0" algn="l">
              <a:lnSpc>
                <a:spcPct val="70000"/>
              </a:lnSpc>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Overall, political factors can have a significant influence on how energy policymakers use systems modelling results. Understanding these factors is crucial for developing policies that are effective, feasible, and acceptable to various stakeholders. </a:t>
            </a:r>
            <a:r>
              <a:rPr lang="en-GB" sz="1200">
                <a:latin typeface="Calibri"/>
                <a:ea typeface="Calibri"/>
                <a:cs typeface="Calibri"/>
                <a:sym typeface="Calibri"/>
              </a:rPr>
              <a:t>it is thus essential for energy system modellers to understand the policy process and the political-economic factors that influence the process. </a:t>
            </a:r>
            <a:endParaRPr/>
          </a:p>
        </p:txBody>
      </p:sp>
      <p:sp>
        <p:nvSpPr>
          <p:cNvPr id="175" name="Google Shape;17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17"/>
          <p:cNvSpPr txBox="1"/>
          <p:nvPr>
            <p:ph type="ctrTitle"/>
          </p:nvPr>
        </p:nvSpPr>
        <p:spPr>
          <a:xfrm>
            <a:off x="1" y="4188409"/>
            <a:ext cx="9332842" cy="2387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4800"/>
              <a:buFont typeface="Helvetica Neue"/>
              <a:buNone/>
              <a:defRPr b="1" i="0" sz="44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spTree>
      <p:nvGrpSpPr>
        <p:cNvPr id="54" name="Shape 54"/>
        <p:cNvGrpSpPr/>
        <p:nvPr/>
      </p:nvGrpSpPr>
      <p:grpSpPr>
        <a:xfrm>
          <a:off x="0" y="0"/>
          <a:ext cx="0" cy="0"/>
          <a:chOff x="0" y="0"/>
          <a:chExt cx="0" cy="0"/>
        </a:xfrm>
      </p:grpSpPr>
      <p:pic>
        <p:nvPicPr>
          <p:cNvPr id="55" name="Google Shape;55;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6" name="Google Shape;56;p26"/>
          <p:cNvSpPr/>
          <p:nvPr>
            <p:ph idx="2" type="pic"/>
          </p:nvPr>
        </p:nvSpPr>
        <p:spPr>
          <a:xfrm>
            <a:off x="6096000" y="1971040"/>
            <a:ext cx="5608320" cy="4419600"/>
          </a:xfrm>
          <a:prstGeom prst="rect">
            <a:avLst/>
          </a:prstGeom>
          <a:noFill/>
          <a:ln>
            <a:noFill/>
          </a:ln>
        </p:spPr>
      </p:sp>
      <p:sp>
        <p:nvSpPr>
          <p:cNvPr id="57" name="Google Shape;57;p2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58" name="Google Shape;58;p26"/>
          <p:cNvSpPr txBox="1"/>
          <p:nvPr>
            <p:ph type="title"/>
          </p:nvPr>
        </p:nvSpPr>
        <p:spPr>
          <a:xfrm>
            <a:off x="839788" y="0"/>
            <a:ext cx="1086453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6"/>
          <p:cNvSpPr txBox="1"/>
          <p:nvPr>
            <p:ph idx="1" type="body"/>
          </p:nvPr>
        </p:nvSpPr>
        <p:spPr>
          <a:xfrm>
            <a:off x="839788" y="1316038"/>
            <a:ext cx="4910771" cy="42963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0" name="Google Shape;60;p26"/>
          <p:cNvSpPr txBox="1"/>
          <p:nvPr>
            <p:ph idx="3" type="body"/>
          </p:nvPr>
        </p:nvSpPr>
        <p:spPr>
          <a:xfrm>
            <a:off x="839788" y="1829664"/>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cxnSp>
        <p:nvCxnSpPr>
          <p:cNvPr id="61" name="Google Shape;61;p26"/>
          <p:cNvCxnSpPr/>
          <p:nvPr/>
        </p:nvCxnSpPr>
        <p:spPr>
          <a:xfrm>
            <a:off x="6169572" y="5370785"/>
            <a:ext cx="5517931" cy="0"/>
          </a:xfrm>
          <a:prstGeom prst="straightConnector1">
            <a:avLst/>
          </a:prstGeom>
          <a:noFill/>
          <a:ln cap="flat" cmpd="sng" w="19050">
            <a:solidFill>
              <a:srgbClr val="0851FC"/>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2">
    <p:spTree>
      <p:nvGrpSpPr>
        <p:cNvPr id="62" name="Shape 62"/>
        <p:cNvGrpSpPr/>
        <p:nvPr/>
      </p:nvGrpSpPr>
      <p:grpSpPr>
        <a:xfrm>
          <a:off x="0" y="0"/>
          <a:ext cx="0" cy="0"/>
          <a:chOff x="0" y="0"/>
          <a:chExt cx="0" cy="0"/>
        </a:xfrm>
      </p:grpSpPr>
      <p:pic>
        <p:nvPicPr>
          <p:cNvPr id="63" name="Google Shape;63;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p27"/>
          <p:cNvSpPr/>
          <p:nvPr>
            <p:ph idx="2" type="pic"/>
          </p:nvPr>
        </p:nvSpPr>
        <p:spPr>
          <a:xfrm>
            <a:off x="6096000" y="1971040"/>
            <a:ext cx="5608320" cy="4419600"/>
          </a:xfrm>
          <a:prstGeom prst="rect">
            <a:avLst/>
          </a:prstGeom>
          <a:noFill/>
          <a:ln>
            <a:noFill/>
          </a:ln>
        </p:spPr>
      </p:sp>
      <p:sp>
        <p:nvSpPr>
          <p:cNvPr id="65" name="Google Shape;65;p2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66" name="Google Shape;66;p27"/>
          <p:cNvSpPr txBox="1"/>
          <p:nvPr>
            <p:ph idx="1" type="body"/>
          </p:nvPr>
        </p:nvSpPr>
        <p:spPr>
          <a:xfrm>
            <a:off x="839788" y="1756881"/>
            <a:ext cx="4910771" cy="4828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7" name="Google Shape;67;p27"/>
          <p:cNvSpPr txBox="1"/>
          <p:nvPr>
            <p:ph idx="3" type="body"/>
          </p:nvPr>
        </p:nvSpPr>
        <p:spPr>
          <a:xfrm>
            <a:off x="839788" y="2283087"/>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68" name="Google Shape;68;p27"/>
          <p:cNvSpPr txBox="1"/>
          <p:nvPr>
            <p:ph type="title"/>
          </p:nvPr>
        </p:nvSpPr>
        <p:spPr>
          <a:xfrm>
            <a:off x="839788" y="555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9" name="Shape 69"/>
        <p:cNvGrpSpPr/>
        <p:nvPr/>
      </p:nvGrpSpPr>
      <p:grpSpPr>
        <a:xfrm>
          <a:off x="0" y="0"/>
          <a:ext cx="0" cy="0"/>
          <a:chOff x="0" y="0"/>
          <a:chExt cx="0" cy="0"/>
        </a:xfrm>
      </p:grpSpPr>
      <p:sp>
        <p:nvSpPr>
          <p:cNvPr id="70" name="Google Shape;70;p28"/>
          <p:cNvSpPr txBox="1"/>
          <p:nvPr>
            <p:ph type="title"/>
          </p:nvPr>
        </p:nvSpPr>
        <p:spPr>
          <a:xfrm>
            <a:off x="838200" y="26078"/>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2" name="Shape 72"/>
        <p:cNvGrpSpPr/>
        <p:nvPr/>
      </p:nvGrpSpPr>
      <p:grpSpPr>
        <a:xfrm>
          <a:off x="0" y="0"/>
          <a:ext cx="0" cy="0"/>
          <a:chOff x="0" y="0"/>
          <a:chExt cx="0" cy="0"/>
        </a:xfrm>
      </p:grpSpPr>
      <p:pic>
        <p:nvPicPr>
          <p:cNvPr id="73" name="Google Shape;73;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4" name="Google Shape;74;p29"/>
          <p:cNvSpPr txBox="1"/>
          <p:nvPr>
            <p:ph type="title"/>
          </p:nvPr>
        </p:nvSpPr>
        <p:spPr>
          <a:xfrm>
            <a:off x="838200" y="15804"/>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chemeClr val="lt1"/>
        </a:solidFill>
      </p:bgPr>
    </p:bg>
    <p:spTree>
      <p:nvGrpSpPr>
        <p:cNvPr id="16" name="Shape 16"/>
        <p:cNvGrpSpPr/>
        <p:nvPr/>
      </p:nvGrpSpPr>
      <p:grpSpPr>
        <a:xfrm>
          <a:off x="0" y="0"/>
          <a:ext cx="0" cy="0"/>
          <a:chOff x="0" y="0"/>
          <a:chExt cx="0" cy="0"/>
        </a:xfrm>
      </p:grpSpPr>
      <p:pic>
        <p:nvPicPr>
          <p:cNvPr id="17" name="Google Shape;17;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18"/>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20" name="Google Shape;20;p18"/>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 name="Google Shape;21;p18"/>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bg>
      <p:bgPr>
        <a:solidFill>
          <a:schemeClr val="lt1"/>
        </a:solidFill>
      </p:bgPr>
    </p:bg>
    <p:spTree>
      <p:nvGrpSpPr>
        <p:cNvPr id="22" name="Shape 22"/>
        <p:cNvGrpSpPr/>
        <p:nvPr/>
      </p:nvGrpSpPr>
      <p:grpSpPr>
        <a:xfrm>
          <a:off x="0" y="0"/>
          <a:ext cx="0" cy="0"/>
          <a:chOff x="0" y="0"/>
          <a:chExt cx="0" cy="0"/>
        </a:xfrm>
      </p:grpSpPr>
      <p:sp>
        <p:nvSpPr>
          <p:cNvPr id="23" name="Google Shape;23;p1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24" name="Google Shape;24;p19"/>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19"/>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6" name="Shape 26"/>
        <p:cNvGrpSpPr/>
        <p:nvPr/>
      </p:nvGrpSpPr>
      <p:grpSpPr>
        <a:xfrm>
          <a:off x="0" y="0"/>
          <a:ext cx="0" cy="0"/>
          <a:chOff x="0" y="0"/>
          <a:chExt cx="0" cy="0"/>
        </a:xfrm>
      </p:grpSpPr>
      <p:pic>
        <p:nvPicPr>
          <p:cNvPr id="27" name="Google Shape;27;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 name="Google Shape;28;p20"/>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body"/>
          </p:nvPr>
        </p:nvSpPr>
        <p:spPr>
          <a:xfrm>
            <a:off x="839788" y="1346930"/>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30" name="Google Shape;30;p2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1" name="Shape 31"/>
        <p:cNvGrpSpPr/>
        <p:nvPr/>
      </p:nvGrpSpPr>
      <p:grpSpPr>
        <a:xfrm>
          <a:off x="0" y="0"/>
          <a:ext cx="0" cy="0"/>
          <a:chOff x="0" y="0"/>
          <a:chExt cx="0" cy="0"/>
        </a:xfrm>
      </p:grpSpPr>
      <p:pic>
        <p:nvPicPr>
          <p:cNvPr descr="Background pattern&#10;&#10;Description automatically generated" id="32" name="Google Shape;32;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p2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22"/>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2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Google Shape;38;p2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2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pic>
        <p:nvPicPr>
          <p:cNvPr id="41" name="Google Shape;41;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2" name="Google Shape;42;p23"/>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 type="body"/>
          </p:nvPr>
        </p:nvSpPr>
        <p:spPr>
          <a:xfrm>
            <a:off x="839788" y="1316038"/>
            <a:ext cx="5157787"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4" name="Google Shape;44;p23"/>
          <p:cNvSpPr txBox="1"/>
          <p:nvPr>
            <p:ph idx="2" type="body"/>
          </p:nvPr>
        </p:nvSpPr>
        <p:spPr>
          <a:xfrm>
            <a:off x="839788" y="1816278"/>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5" name="Google Shape;45;p23"/>
          <p:cNvSpPr txBox="1"/>
          <p:nvPr>
            <p:ph idx="3" type="body"/>
          </p:nvPr>
        </p:nvSpPr>
        <p:spPr>
          <a:xfrm>
            <a:off x="6172200" y="1316038"/>
            <a:ext cx="5183188"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6" name="Google Shape;46;p23"/>
          <p:cNvSpPr txBox="1"/>
          <p:nvPr>
            <p:ph idx="4" type="body"/>
          </p:nvPr>
        </p:nvSpPr>
        <p:spPr>
          <a:xfrm>
            <a:off x="6172200" y="1816278"/>
            <a:ext cx="5183188"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7" name="Google Shape;47;p2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pic>
        <p:nvPicPr>
          <p:cNvPr id="49" name="Google Shape;49;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0" name="Google Shape;50;p24"/>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solidFill>
          <a:schemeClr val="lt1"/>
        </a:solidFill>
      </p:bgPr>
    </p:bg>
    <p:spTree>
      <p:nvGrpSpPr>
        <p:cNvPr id="52" name="Shape 52"/>
        <p:cNvGrpSpPr/>
        <p:nvPr/>
      </p:nvGrpSpPr>
      <p:grpSpPr>
        <a:xfrm>
          <a:off x="0" y="0"/>
          <a:ext cx="0" cy="0"/>
          <a:chOff x="0" y="0"/>
          <a:chExt cx="0" cy="0"/>
        </a:xfrm>
      </p:grpSpPr>
      <p:sp>
        <p:nvSpPr>
          <p:cNvPr id="53" name="Google Shape;53;p2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6"/>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1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12" name="Google Shape;12;p16"/>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8.png"/><Relationship Id="rId13" Type="http://schemas.openxmlformats.org/officeDocument/2006/relationships/image" Target="../media/image12.png"/><Relationship Id="rId12"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twitter.com/researchccg" TargetMode="External"/><Relationship Id="rId4" Type="http://schemas.openxmlformats.org/officeDocument/2006/relationships/hyperlink" Target="https://www.facebook.com/ResearchCCG/" TargetMode="External"/><Relationship Id="rId9" Type="http://schemas.openxmlformats.org/officeDocument/2006/relationships/image" Target="../media/image9.png"/><Relationship Id="rId15" Type="http://schemas.openxmlformats.org/officeDocument/2006/relationships/hyperlink" Target="https://www.open.edu/openlearncreate/mod/quiz/view.php?id=174723" TargetMode="External"/><Relationship Id="rId14" Type="http://schemas.openxmlformats.org/officeDocument/2006/relationships/hyperlink" Target="http://www.google.com/" TargetMode="External"/><Relationship Id="rId17" Type="http://schemas.openxmlformats.org/officeDocument/2006/relationships/hyperlink" Target="http://www.climatecompatiblegrowth.com/" TargetMode="External"/><Relationship Id="rId16" Type="http://schemas.openxmlformats.org/officeDocument/2006/relationships/image" Target="../media/image13.png"/><Relationship Id="rId5" Type="http://schemas.openxmlformats.org/officeDocument/2006/relationships/hyperlink" Target="https://www.instagram.com/research_ccg/" TargetMode="External"/><Relationship Id="rId6" Type="http://schemas.openxmlformats.org/officeDocument/2006/relationships/hyperlink" Target="https://www.linkedin.com/company/climate-compatible-growth-ccg" TargetMode="External"/><Relationship Id="rId7" Type="http://schemas.openxmlformats.org/officeDocument/2006/relationships/hyperlink" Target="https://www.youtube.com/channel/UCnrr4preO57lHgt_6W2FyoA" TargetMode="External"/><Relationship Id="rId8" Type="http://schemas.openxmlformats.org/officeDocument/2006/relationships/hyperlink" Target="mailto:ccg@lboro.ac.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ph type="ctrTitle"/>
          </p:nvPr>
        </p:nvSpPr>
        <p:spPr>
          <a:xfrm>
            <a:off x="976183" y="3892573"/>
            <a:ext cx="8356659" cy="21028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800"/>
              <a:buNone/>
            </a:pPr>
            <a:r>
              <a:rPr b="1" lang="en-GB">
                <a:solidFill>
                  <a:schemeClr val="dk1"/>
                </a:solidFill>
              </a:rPr>
              <a:t>LECTURE 1 </a:t>
            </a:r>
            <a:br>
              <a:rPr b="1" lang="en-GB">
                <a:solidFill>
                  <a:schemeClr val="lt1"/>
                </a:solidFill>
              </a:rPr>
            </a:br>
            <a:r>
              <a:rPr lang="en-GB"/>
              <a:t>INTRODUCTION </a:t>
            </a:r>
            <a:br>
              <a:rPr lang="en-GB"/>
            </a:br>
            <a:r>
              <a:rPr lang="en-GB"/>
              <a:t>TO THE COURSE</a:t>
            </a:r>
            <a:br>
              <a:rPr lang="en-GB"/>
            </a:br>
            <a:endParaRPr b="1" cap="none"/>
          </a:p>
        </p:txBody>
      </p:sp>
      <p:sp>
        <p:nvSpPr>
          <p:cNvPr id="81" name="Google Shape;81;p1"/>
          <p:cNvSpPr txBox="1"/>
          <p:nvPr/>
        </p:nvSpPr>
        <p:spPr>
          <a:xfrm>
            <a:off x="9332842" y="6157376"/>
            <a:ext cx="257907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82" name="Google Shape;82;p1"/>
          <p:cNvSpPr txBox="1"/>
          <p:nvPr/>
        </p:nvSpPr>
        <p:spPr>
          <a:xfrm>
            <a:off x="976183" y="3022747"/>
            <a:ext cx="8050696" cy="707886"/>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lt1"/>
                </a:solidFill>
                <a:latin typeface="Arial"/>
                <a:ea typeface="Arial"/>
                <a:cs typeface="Arial"/>
                <a:sym typeface="Arial"/>
              </a:rPr>
              <a:t>Modelling, policy </a:t>
            </a:r>
            <a:endParaRPr/>
          </a:p>
          <a:p>
            <a:pPr indent="0" lvl="0" marL="0" marR="0" rtl="0" algn="l">
              <a:spcBef>
                <a:spcPts val="0"/>
              </a:spcBef>
              <a:spcAft>
                <a:spcPts val="0"/>
              </a:spcAft>
              <a:buNone/>
            </a:pPr>
            <a:r>
              <a:rPr b="1" lang="en-GB" sz="2000">
                <a:solidFill>
                  <a:schemeClr val="lt1"/>
                </a:solidFill>
                <a:latin typeface="Arial"/>
                <a:ea typeface="Arial"/>
                <a:cs typeface="Arial"/>
                <a:sym typeface="Arial"/>
              </a:rPr>
              <a:t>and political economy</a:t>
            </a:r>
            <a:endParaRPr b="1" sz="20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nvSpPr>
        <p:spPr>
          <a:xfrm>
            <a:off x="838199" y="1401998"/>
            <a:ext cx="6636658" cy="45198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Understanding of the political context and policy process would enable the modelling team to: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understand the rationale behind stakeholders interests, values and preferences</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build awareness of the forces behind the policy processes</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improve the level of realism regarding the social and political costs of different scenarios</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develop effective strategies to make modelling (process, method, data and results) accessible in a way that is appropriate to the context. </a:t>
            </a:r>
            <a:endParaRPr/>
          </a:p>
        </p:txBody>
      </p:sp>
      <p:sp>
        <p:nvSpPr>
          <p:cNvPr id="190" name="Google Shape;190;p10"/>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1.3 Energy politics and systems modelling</a:t>
            </a:r>
            <a:endParaRPr b="1" i="0" sz="2400" u="none" cap="none" strike="noStrike">
              <a:solidFill>
                <a:schemeClr val="accent5"/>
              </a:solidFill>
              <a:latin typeface="Arial"/>
              <a:ea typeface="Arial"/>
              <a:cs typeface="Arial"/>
              <a:sym typeface="Arial"/>
            </a:endParaRPr>
          </a:p>
        </p:txBody>
      </p:sp>
      <p:sp>
        <p:nvSpPr>
          <p:cNvPr id="191" name="Google Shape;191;p1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pic>
        <p:nvPicPr>
          <p:cNvPr id="192" name="Google Shape;192;p10"/>
          <p:cNvPicPr preferRelativeResize="0"/>
          <p:nvPr/>
        </p:nvPicPr>
        <p:blipFill rotWithShape="1">
          <a:blip r:embed="rId3">
            <a:alphaModFix/>
          </a:blip>
          <a:srcRect b="0" l="0" r="0" t="0"/>
          <a:stretch/>
        </p:blipFill>
        <p:spPr>
          <a:xfrm>
            <a:off x="7422987" y="1372970"/>
            <a:ext cx="4000974" cy="41015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1"/>
          <p:cNvSpPr txBox="1"/>
          <p:nvPr/>
        </p:nvSpPr>
        <p:spPr>
          <a:xfrm>
            <a:off x="838199" y="1401998"/>
            <a:ext cx="8745188" cy="45198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What to expect from this course: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Basic knowledge on policymaking process</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Introduce to the relationship between modelling and (energy) policymaking</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How to carry out political economy analysis</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How to link modelling research with decision making in the context of policymaking.</a:t>
            </a:r>
            <a:endParaRPr/>
          </a:p>
        </p:txBody>
      </p:sp>
      <p:sp>
        <p:nvSpPr>
          <p:cNvPr id="199" name="Google Shape;199;p11"/>
          <p:cNvSpPr txBox="1"/>
          <p:nvPr/>
        </p:nvSpPr>
        <p:spPr>
          <a:xfrm>
            <a:off x="834081" y="797162"/>
            <a:ext cx="6492994" cy="520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1.5 Course outline and structure </a:t>
            </a:r>
            <a:endParaRPr b="1" i="0" sz="2400" u="none" cap="none" strike="noStrike">
              <a:solidFill>
                <a:schemeClr val="accent5"/>
              </a:solidFill>
              <a:latin typeface="Arial"/>
              <a:ea typeface="Arial"/>
              <a:cs typeface="Arial"/>
              <a:sym typeface="Arial"/>
            </a:endParaRPr>
          </a:p>
        </p:txBody>
      </p:sp>
      <p:sp>
        <p:nvSpPr>
          <p:cNvPr id="200" name="Google Shape;200;p1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2"/>
          <p:cNvSpPr txBox="1"/>
          <p:nvPr/>
        </p:nvSpPr>
        <p:spPr>
          <a:xfrm>
            <a:off x="933202" y="1470606"/>
            <a:ext cx="8745188" cy="45198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Contents of the course</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chemeClr val="accent5"/>
                </a:solidFill>
                <a:latin typeface="Arial"/>
                <a:ea typeface="Arial"/>
                <a:cs typeface="Arial"/>
                <a:sym typeface="Arial"/>
              </a:rPr>
              <a:t>Lecture 1: Introduction to the Course</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Lecture 2: Introduction to policy and policymaking</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Lecture 3: Systems modelling and policymaking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Lecture 4: Politics and political economy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Lecture 5: Political economy analysis</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Lecture 6:</a:t>
            </a:r>
            <a:r>
              <a:rPr b="0" i="0" lang="en-GB" sz="2000" u="none" cap="none" strike="noStrike">
                <a:solidFill>
                  <a:schemeClr val="dk1"/>
                </a:solidFill>
                <a:latin typeface="Arial"/>
                <a:ea typeface="Arial"/>
                <a:cs typeface="Arial"/>
                <a:sym typeface="Arial"/>
              </a:rPr>
              <a:t> Integrating </a:t>
            </a:r>
            <a:r>
              <a:rPr b="0" i="0" lang="en-GB" sz="2000" u="none" cap="none" strike="noStrike">
                <a:solidFill>
                  <a:srgbClr val="000000"/>
                </a:solidFill>
                <a:latin typeface="Arial"/>
                <a:ea typeface="Arial"/>
                <a:cs typeface="Arial"/>
                <a:sym typeface="Arial"/>
              </a:rPr>
              <a:t>political economy Lens to systems modelling  </a:t>
            </a:r>
            <a:endParaRPr/>
          </a:p>
        </p:txBody>
      </p:sp>
      <p:sp>
        <p:nvSpPr>
          <p:cNvPr id="207" name="Google Shape;207;p12"/>
          <p:cNvSpPr txBox="1"/>
          <p:nvPr/>
        </p:nvSpPr>
        <p:spPr>
          <a:xfrm>
            <a:off x="834081" y="797162"/>
            <a:ext cx="6492994" cy="520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1.5 Course outline and structure </a:t>
            </a:r>
            <a:endParaRPr b="1" i="0" sz="2400" u="none" cap="none" strike="noStrike">
              <a:solidFill>
                <a:schemeClr val="accent5"/>
              </a:solidFill>
              <a:latin typeface="Arial"/>
              <a:ea typeface="Arial"/>
              <a:cs typeface="Arial"/>
              <a:sym typeface="Arial"/>
            </a:endParaRPr>
          </a:p>
        </p:txBody>
      </p:sp>
      <p:sp>
        <p:nvSpPr>
          <p:cNvPr id="208" name="Google Shape;208;p1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3"/>
          <p:cNvSpPr txBox="1"/>
          <p:nvPr>
            <p:ph type="title"/>
          </p:nvPr>
        </p:nvSpPr>
        <p:spPr>
          <a:xfrm>
            <a:off x="839788" y="385011"/>
            <a:ext cx="5111069" cy="94055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000"/>
              <a:buNone/>
            </a:pPr>
            <a:r>
              <a:rPr b="1" lang="en-GB" sz="3200">
                <a:latin typeface="Arial"/>
                <a:ea typeface="Arial"/>
                <a:cs typeface="Arial"/>
                <a:sym typeface="Arial"/>
              </a:rPr>
              <a:t>Lecture 1: References</a:t>
            </a:r>
            <a:endParaRPr/>
          </a:p>
        </p:txBody>
      </p:sp>
      <p:sp>
        <p:nvSpPr>
          <p:cNvPr id="214" name="Google Shape;214;p13"/>
          <p:cNvSpPr txBox="1"/>
          <p:nvPr>
            <p:ph idx="1" type="body"/>
          </p:nvPr>
        </p:nvSpPr>
        <p:spPr>
          <a:xfrm>
            <a:off x="839789" y="1321638"/>
            <a:ext cx="7947951" cy="2882228"/>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1000"/>
              </a:spcBef>
              <a:spcAft>
                <a:spcPts val="0"/>
              </a:spcAft>
              <a:buSzPts val="2160"/>
              <a:buFont typeface="Arial"/>
              <a:buChar char="•"/>
            </a:pPr>
            <a:r>
              <a:rPr lang="en-GB" sz="1800">
                <a:solidFill>
                  <a:srgbClr val="000000"/>
                </a:solidFill>
              </a:rPr>
              <a:t>Kolkman, Daniel A., Campo, P., Balke-Visser, T., Gilbert, N., </a:t>
            </a:r>
            <a:r>
              <a:rPr i="1" lang="en-GB" sz="1800">
                <a:solidFill>
                  <a:srgbClr val="000000"/>
                </a:solidFill>
              </a:rPr>
              <a:t>How to build models for government: criteria driving model acceptance in policymaking. </a:t>
            </a:r>
            <a:r>
              <a:rPr lang="en-GB" sz="1800">
                <a:solidFill>
                  <a:srgbClr val="000000"/>
                </a:solidFill>
              </a:rPr>
              <a:t>Policy Sciences, (2016) 49, 489-504</a:t>
            </a:r>
            <a:endParaRPr/>
          </a:p>
          <a:p>
            <a:pPr indent="-285750" lvl="0" marL="285750" rtl="0" algn="l">
              <a:lnSpc>
                <a:spcPct val="90000"/>
              </a:lnSpc>
              <a:spcBef>
                <a:spcPts val="1000"/>
              </a:spcBef>
              <a:spcAft>
                <a:spcPts val="0"/>
              </a:spcAft>
              <a:buSzPts val="2160"/>
              <a:buFont typeface="Arial"/>
              <a:buChar char="•"/>
            </a:pPr>
            <a:r>
              <a:rPr lang="en-GB" sz="1800">
                <a:solidFill>
                  <a:srgbClr val="000000"/>
                </a:solidFill>
              </a:rPr>
              <a:t>Trotter, Philipp A, McManus, Marcelle C., Maconachie, Roy. </a:t>
            </a:r>
            <a:r>
              <a:rPr i="1" lang="en-GB" sz="1800">
                <a:solidFill>
                  <a:srgbClr val="000000"/>
                </a:solidFill>
              </a:rPr>
              <a:t>Electricity planning and implementation in sub-Saharan Africa: A systematic review, Renewable and Sustainable Energy Reviews</a:t>
            </a:r>
            <a:r>
              <a:rPr lang="en-GB" sz="1800">
                <a:solidFill>
                  <a:srgbClr val="000000"/>
                </a:solidFill>
              </a:rPr>
              <a:t>, (2017) 74, 1189-1209</a:t>
            </a:r>
            <a:endParaRPr/>
          </a:p>
          <a:p>
            <a:pPr indent="-285750" lvl="0" marL="285750" rtl="0" algn="l">
              <a:lnSpc>
                <a:spcPct val="90000"/>
              </a:lnSpc>
              <a:spcBef>
                <a:spcPts val="1000"/>
              </a:spcBef>
              <a:spcAft>
                <a:spcPts val="0"/>
              </a:spcAft>
              <a:buSzPts val="2160"/>
              <a:buFont typeface="Arial"/>
              <a:buChar char="•"/>
            </a:pPr>
            <a:r>
              <a:rPr lang="en-GB" sz="1800">
                <a:solidFill>
                  <a:srgbClr val="000000"/>
                </a:solidFill>
              </a:rPr>
              <a:t>J.P. van der Sluijs </a:t>
            </a:r>
            <a:r>
              <a:rPr i="1" lang="en-GB" sz="1800">
                <a:solidFill>
                  <a:srgbClr val="000000"/>
                </a:solidFill>
              </a:rPr>
              <a:t>A way out of the credibility crisis of models used in integrated environmental assessment </a:t>
            </a:r>
            <a:r>
              <a:rPr lang="en-GB" sz="1800">
                <a:solidFill>
                  <a:srgbClr val="000000"/>
                </a:solidFill>
              </a:rPr>
              <a:t>Futures, 34 (2) (2002), pp. 133-146</a:t>
            </a:r>
            <a:endParaRPr/>
          </a:p>
        </p:txBody>
      </p:sp>
      <p:sp>
        <p:nvSpPr>
          <p:cNvPr id="215" name="Google Shape;215;p13"/>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1" i="0" lang="en-GB" sz="1400" u="none" cap="none" strike="noStrike">
                <a:solidFill>
                  <a:schemeClr val="lt1"/>
                </a:solidFill>
                <a:latin typeface="Arial"/>
                <a:ea typeface="Arial"/>
                <a:cs typeface="Arial"/>
                <a:sym typeface="Arial"/>
              </a:rPr>
              <a:t>‹#›</a:t>
            </a:fld>
            <a:endParaRPr b="1"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1" i="0" lang="en-GB" sz="1400" u="none" cap="none" strike="noStrike">
                <a:solidFill>
                  <a:schemeClr val="lt1"/>
                </a:solidFill>
                <a:latin typeface="Arial"/>
                <a:ea typeface="Arial"/>
                <a:cs typeface="Arial"/>
                <a:sym typeface="Arial"/>
              </a:rPr>
              <a:t>‹#›</a:t>
            </a:fld>
            <a:endParaRPr b="1" i="0" sz="1400" u="none" cap="none" strike="noStrike">
              <a:solidFill>
                <a:schemeClr val="lt1"/>
              </a:solidFill>
              <a:latin typeface="Arial"/>
              <a:ea typeface="Arial"/>
              <a:cs typeface="Arial"/>
              <a:sym typeface="Arial"/>
            </a:endParaRPr>
          </a:p>
        </p:txBody>
      </p:sp>
      <p:sp>
        <p:nvSpPr>
          <p:cNvPr id="221" name="Google Shape;221;p14"/>
          <p:cNvSpPr txBox="1"/>
          <p:nvPr/>
        </p:nvSpPr>
        <p:spPr>
          <a:xfrm>
            <a:off x="4232564" y="810018"/>
            <a:ext cx="3727269" cy="48320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3">
                  <a:extLst>
                    <a:ext uri="{A12FA001-AC4F-418D-AE19-62706E023703}">
                      <ahyp:hlinkClr val="tx"/>
                    </a:ext>
                  </a:extLst>
                </a:hlinkClick>
              </a:rPr>
              <a:t>@ResearchCcg</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br>
              <a:rPr b="1" lang="en-GB" sz="1400">
                <a:solidFill>
                  <a:schemeClr val="dk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4">
                  <a:extLst>
                    <a:ext uri="{A12FA001-AC4F-418D-AE19-62706E023703}">
                      <ahyp:hlinkClr val="tx"/>
                    </a:ext>
                  </a:extLst>
                </a:hlinkClick>
              </a:rPr>
              <a:t>@ResearchCCG</a:t>
            </a:r>
            <a:br>
              <a:rPr b="1" lang="en-GB" sz="1400">
                <a:solidFill>
                  <a:schemeClr val="dk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rPr b="1" lang="en-GB" sz="1400" u="sng">
                <a:solidFill>
                  <a:schemeClr val="lt1"/>
                </a:solidFill>
                <a:latin typeface="Open Sans"/>
                <a:ea typeface="Open Sans"/>
                <a:cs typeface="Open Sans"/>
                <a:sym typeface="Open Sans"/>
                <a:hlinkClick r:id="rId5">
                  <a:extLst>
                    <a:ext uri="{A12FA001-AC4F-418D-AE19-62706E023703}">
                      <ahyp:hlinkClr val="tx"/>
                    </a:ext>
                  </a:extLst>
                </a:hlinkClick>
              </a:rPr>
              <a:t>@research_ccg</a:t>
            </a:r>
            <a:br>
              <a:rPr b="1" lang="en-GB" sz="1400">
                <a:solidFill>
                  <a:schemeClr val="dk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rPr b="1" lang="en-GB" sz="1400" u="sng">
                <a:solidFill>
                  <a:schemeClr val="lt1"/>
                </a:solidFill>
                <a:latin typeface="Open Sans"/>
                <a:ea typeface="Open Sans"/>
                <a:cs typeface="Open Sans"/>
                <a:sym typeface="Open Sans"/>
                <a:hlinkClick r:id="rId6">
                  <a:extLst>
                    <a:ext uri="{A12FA001-AC4F-418D-AE19-62706E023703}">
                      <ahyp:hlinkClr val="tx"/>
                    </a:ext>
                  </a:extLst>
                </a:hlinkClick>
              </a:rPr>
              <a:t>Climate Compatible Growth CCG</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dk1"/>
              </a:solidFill>
              <a:latin typeface="Open Sans"/>
              <a:ea typeface="Open Sans"/>
              <a:cs typeface="Open Sans"/>
              <a:sym typeface="Open Sans"/>
            </a:endParaRPr>
          </a:p>
          <a:p>
            <a:pPr indent="0" lvl="0" marL="0" marR="0" rtl="0" algn="ctr">
              <a:spcBef>
                <a:spcPts val="0"/>
              </a:spcBef>
              <a:spcAft>
                <a:spcPts val="0"/>
              </a:spcAft>
              <a:buNone/>
            </a:pPr>
            <a:br>
              <a:rPr lang="en-GB" sz="1400">
                <a:solidFill>
                  <a:schemeClr val="dk1"/>
                </a:solidFill>
                <a:latin typeface="Arial"/>
                <a:ea typeface="Arial"/>
                <a:cs typeface="Arial"/>
                <a:sym typeface="Arial"/>
              </a:rPr>
            </a:br>
            <a:r>
              <a:rPr b="1" lang="en-GB" sz="1400" u="sng">
                <a:solidFill>
                  <a:schemeClr val="lt1"/>
                </a:solidFill>
                <a:latin typeface="Open Sans"/>
                <a:ea typeface="Open Sans"/>
                <a:cs typeface="Open Sans"/>
                <a:sym typeface="Open Sans"/>
                <a:hlinkClick r:id="rId7">
                  <a:extLst>
                    <a:ext uri="{A12FA001-AC4F-418D-AE19-62706E023703}">
                      <ahyp:hlinkClr val="tx"/>
                    </a:ext>
                  </a:extLst>
                </a:hlinkClick>
              </a:rPr>
              <a:t>#CCG – Climate Compatible Growth</a:t>
            </a: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8">
                  <a:extLst>
                    <a:ext uri="{A12FA001-AC4F-418D-AE19-62706E023703}">
                      <ahyp:hlinkClr val="tx"/>
                    </a:ext>
                  </a:extLst>
                </a:hlinkClick>
              </a:rPr>
              <a:t>ccg@lboro.ac.uk</a:t>
            </a: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p:txBody>
      </p:sp>
      <p:pic>
        <p:nvPicPr>
          <p:cNvPr descr="Icon&#10;&#10;Description automatically generated" id="222" name="Google Shape;222;p14"/>
          <p:cNvPicPr preferRelativeResize="0"/>
          <p:nvPr/>
        </p:nvPicPr>
        <p:blipFill rotWithShape="1">
          <a:blip r:embed="rId9">
            <a:alphaModFix/>
          </a:blip>
          <a:srcRect b="0" l="0" r="0" t="0"/>
          <a:stretch/>
        </p:blipFill>
        <p:spPr>
          <a:xfrm>
            <a:off x="5779655" y="3184544"/>
            <a:ext cx="632873" cy="632873"/>
          </a:xfrm>
          <a:prstGeom prst="rect">
            <a:avLst/>
          </a:prstGeom>
          <a:noFill/>
          <a:ln>
            <a:noFill/>
          </a:ln>
        </p:spPr>
      </p:pic>
      <p:pic>
        <p:nvPicPr>
          <p:cNvPr descr="Icon&#10;&#10;Description automatically generated" id="223" name="Google Shape;223;p14"/>
          <p:cNvPicPr preferRelativeResize="0"/>
          <p:nvPr/>
        </p:nvPicPr>
        <p:blipFill rotWithShape="1">
          <a:blip r:embed="rId10">
            <a:alphaModFix/>
          </a:blip>
          <a:srcRect b="0" l="0" r="0" t="0"/>
          <a:stretch/>
        </p:blipFill>
        <p:spPr>
          <a:xfrm>
            <a:off x="5779655" y="1263681"/>
            <a:ext cx="632873" cy="632873"/>
          </a:xfrm>
          <a:prstGeom prst="rect">
            <a:avLst/>
          </a:prstGeom>
          <a:noFill/>
          <a:ln>
            <a:noFill/>
          </a:ln>
        </p:spPr>
      </p:pic>
      <p:pic>
        <p:nvPicPr>
          <p:cNvPr descr="Icon&#10;&#10;Description automatically generated" id="224" name="Google Shape;224;p14"/>
          <p:cNvPicPr preferRelativeResize="0"/>
          <p:nvPr/>
        </p:nvPicPr>
        <p:blipFill rotWithShape="1">
          <a:blip r:embed="rId11">
            <a:alphaModFix/>
          </a:blip>
          <a:srcRect b="0" l="0" r="0" t="0"/>
          <a:stretch/>
        </p:blipFill>
        <p:spPr>
          <a:xfrm>
            <a:off x="5779655" y="2542332"/>
            <a:ext cx="632873" cy="632873"/>
          </a:xfrm>
          <a:prstGeom prst="rect">
            <a:avLst/>
          </a:prstGeom>
          <a:noFill/>
          <a:ln>
            <a:noFill/>
          </a:ln>
        </p:spPr>
      </p:pic>
      <p:pic>
        <p:nvPicPr>
          <p:cNvPr descr="Icon&#10;&#10;Description automatically generated" id="225" name="Google Shape;225;p14"/>
          <p:cNvPicPr preferRelativeResize="0"/>
          <p:nvPr/>
        </p:nvPicPr>
        <p:blipFill rotWithShape="1">
          <a:blip r:embed="rId12">
            <a:alphaModFix/>
          </a:blip>
          <a:srcRect b="0" l="0" r="0" t="0"/>
          <a:stretch/>
        </p:blipFill>
        <p:spPr>
          <a:xfrm>
            <a:off x="5779655" y="1900120"/>
            <a:ext cx="632873" cy="632873"/>
          </a:xfrm>
          <a:prstGeom prst="rect">
            <a:avLst/>
          </a:prstGeom>
          <a:noFill/>
          <a:ln>
            <a:noFill/>
          </a:ln>
        </p:spPr>
      </p:pic>
      <p:pic>
        <p:nvPicPr>
          <p:cNvPr descr="Icon&#10;&#10;Description automatically generated" id="226" name="Google Shape;226;p14"/>
          <p:cNvPicPr preferRelativeResize="0"/>
          <p:nvPr/>
        </p:nvPicPr>
        <p:blipFill rotWithShape="1">
          <a:blip r:embed="rId13">
            <a:alphaModFix/>
          </a:blip>
          <a:srcRect b="0" l="0" r="0" t="0"/>
          <a:stretch/>
        </p:blipFill>
        <p:spPr>
          <a:xfrm>
            <a:off x="5779655" y="3826756"/>
            <a:ext cx="638175" cy="638175"/>
          </a:xfrm>
          <a:prstGeom prst="rect">
            <a:avLst/>
          </a:prstGeom>
          <a:noFill/>
          <a:ln>
            <a:noFill/>
          </a:ln>
        </p:spPr>
      </p:pic>
      <p:grpSp>
        <p:nvGrpSpPr>
          <p:cNvPr id="227" name="Google Shape;227;p14"/>
          <p:cNvGrpSpPr/>
          <p:nvPr/>
        </p:nvGrpSpPr>
        <p:grpSpPr>
          <a:xfrm>
            <a:off x="9506924" y="4559900"/>
            <a:ext cx="1877504" cy="558800"/>
            <a:chOff x="929196" y="5461000"/>
            <a:chExt cx="1877504" cy="558800"/>
          </a:xfrm>
        </p:grpSpPr>
        <p:sp>
          <p:nvSpPr>
            <p:cNvPr id="228" name="Google Shape;228;p14">
              <a:hlinkClick r:id="rId14"/>
            </p:cNvPr>
            <p:cNvSpPr/>
            <p:nvPr/>
          </p:nvSpPr>
          <p:spPr>
            <a:xfrm>
              <a:off x="929196" y="5461000"/>
              <a:ext cx="1877504" cy="558800"/>
            </a:xfrm>
            <a:prstGeom prst="roundRect">
              <a:avLst>
                <a:gd fmla="val 16667" name="adj"/>
              </a:avLst>
            </a:prstGeom>
            <a:solidFill>
              <a:schemeClr val="accent1"/>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14"/>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Take Quiz</a:t>
              </a:r>
              <a:endParaRPr/>
            </a:p>
          </p:txBody>
        </p:sp>
        <p:sp>
          <p:nvSpPr>
            <p:cNvPr id="230" name="Google Shape;230;p14">
              <a:hlinkClick r:id="rId1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231" name="Google Shape;231;p14"/>
          <p:cNvPicPr preferRelativeResize="0"/>
          <p:nvPr/>
        </p:nvPicPr>
        <p:blipFill rotWithShape="1">
          <a:blip r:embed="rId16">
            <a:alphaModFix/>
          </a:blip>
          <a:srcRect b="0" l="0" r="0" t="0"/>
          <a:stretch/>
        </p:blipFill>
        <p:spPr>
          <a:xfrm>
            <a:off x="5779655" y="4432931"/>
            <a:ext cx="638175" cy="638175"/>
          </a:xfrm>
          <a:prstGeom prst="rect">
            <a:avLst/>
          </a:prstGeom>
          <a:noFill/>
          <a:ln>
            <a:noFill/>
          </a:ln>
        </p:spPr>
      </p:pic>
      <p:sp>
        <p:nvSpPr>
          <p:cNvPr id="232" name="Google Shape;232;p14"/>
          <p:cNvSpPr txBox="1"/>
          <p:nvPr/>
        </p:nvSpPr>
        <p:spPr>
          <a:xfrm>
            <a:off x="0" y="5702011"/>
            <a:ext cx="119183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u="sng">
                <a:solidFill>
                  <a:schemeClr val="lt1"/>
                </a:solidFill>
                <a:latin typeface="Open Sans"/>
                <a:ea typeface="Open Sans"/>
                <a:cs typeface="Open Sans"/>
                <a:sym typeface="Open Sans"/>
                <a:hlinkClick r:id="rId17">
                  <a:extLst>
                    <a:ext uri="{A12FA001-AC4F-418D-AE19-62706E023703}">
                      <ahyp:hlinkClr val="tx"/>
                    </a:ext>
                  </a:extLst>
                </a:hlinkClick>
              </a:rPr>
              <a:t>www.climatecompatiblegrowth.com</a:t>
            </a:r>
            <a:endParaRPr b="1" sz="2400">
              <a:solidFill>
                <a:schemeClr val="lt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Graphical user interface, text" id="237" name="Google Shape;237;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8" name="Google Shape;238;p15"/>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Arial"/>
                <a:ea typeface="Arial"/>
                <a:cs typeface="Arial"/>
                <a:sym typeface="Arial"/>
              </a:rPr>
              <a:t>This document was updated on </a:t>
            </a:r>
            <a:r>
              <a:rPr b="1" lang="en-GB" sz="2400">
                <a:solidFill>
                  <a:schemeClr val="accent1"/>
                </a:solidFill>
              </a:rPr>
              <a:t>1</a:t>
            </a:r>
            <a:r>
              <a:rPr b="1" lang="en-GB" sz="2400">
                <a:solidFill>
                  <a:schemeClr val="accent1"/>
                </a:solidFill>
                <a:latin typeface="Arial"/>
                <a:ea typeface="Arial"/>
                <a:cs typeface="Arial"/>
                <a:sym typeface="Arial"/>
              </a:rPr>
              <a:t>1.1</a:t>
            </a:r>
            <a:r>
              <a:rPr b="1" lang="en-GB" sz="2400">
                <a:solidFill>
                  <a:schemeClr val="accent1"/>
                </a:solidFill>
              </a:rPr>
              <a:t>0</a:t>
            </a:r>
            <a:r>
              <a:rPr b="1" lang="en-GB" sz="2400">
                <a:solidFill>
                  <a:schemeClr val="accent1"/>
                </a:solidFill>
                <a:latin typeface="Arial"/>
                <a:ea typeface="Arial"/>
                <a:cs typeface="Arial"/>
                <a:sym typeface="Arial"/>
              </a:rPr>
              <a:t>.202</a:t>
            </a:r>
            <a:r>
              <a:rPr b="1" lang="en-GB" sz="2400">
                <a:solidFill>
                  <a:schemeClr val="accent1"/>
                </a:solidFill>
              </a:rPr>
              <a:t>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en-GB" sz="4000"/>
              <a:t>Lecture 1: Learning Outcomes</a:t>
            </a:r>
            <a:endParaRPr sz="4000"/>
          </a:p>
        </p:txBody>
      </p:sp>
      <p:sp>
        <p:nvSpPr>
          <p:cNvPr id="89" name="Google Shape;89;p2"/>
          <p:cNvSpPr txBox="1"/>
          <p:nvPr>
            <p:ph idx="1" type="body"/>
          </p:nvPr>
        </p:nvSpPr>
        <p:spPr>
          <a:xfrm>
            <a:off x="834081" y="2174083"/>
            <a:ext cx="8258404" cy="3209286"/>
          </a:xfrm>
          <a:prstGeom prst="rect">
            <a:avLst/>
          </a:prstGeom>
          <a:noFill/>
          <a:ln>
            <a:noFill/>
          </a:ln>
        </p:spPr>
        <p:txBody>
          <a:bodyPr anchorCtr="0" anchor="t" bIns="90000" lIns="90000" spcFirstLastPara="1" rIns="91425" wrap="square" tIns="36000">
            <a:noAutofit/>
          </a:bodyPr>
          <a:lstStyle/>
          <a:p>
            <a:pPr indent="0" lvl="0" marL="0" rtl="0" algn="l">
              <a:lnSpc>
                <a:spcPct val="100000"/>
              </a:lnSpc>
              <a:spcBef>
                <a:spcPts val="0"/>
              </a:spcBef>
              <a:spcAft>
                <a:spcPts val="0"/>
              </a:spcAft>
              <a:buNone/>
            </a:pPr>
            <a:r>
              <a:rPr lang="en-GB">
                <a:latin typeface="Arial"/>
                <a:ea typeface="Arial"/>
                <a:cs typeface="Arial"/>
                <a:sym typeface="Arial"/>
              </a:rPr>
              <a:t>ILO1: </a:t>
            </a:r>
            <a:r>
              <a:rPr lang="en-GB" sz="2000">
                <a:solidFill>
                  <a:srgbClr val="000000"/>
                </a:solidFill>
                <a:latin typeface="Arial"/>
                <a:ea typeface="Arial"/>
                <a:cs typeface="Arial"/>
                <a:sym typeface="Arial"/>
              </a:rPr>
              <a:t>Understand the nature of global energy challenge</a:t>
            </a:r>
            <a:endParaRPr/>
          </a:p>
          <a:p>
            <a:pPr indent="0" lvl="0" marL="0" rtl="0" algn="l">
              <a:lnSpc>
                <a:spcPct val="100000"/>
              </a:lnSpc>
              <a:spcBef>
                <a:spcPts val="1000"/>
              </a:spcBef>
              <a:spcAft>
                <a:spcPts val="0"/>
              </a:spcAft>
              <a:buNone/>
            </a:pPr>
            <a:r>
              <a:rPr lang="en-GB">
                <a:latin typeface="Arial"/>
                <a:ea typeface="Arial"/>
                <a:cs typeface="Arial"/>
                <a:sym typeface="Arial"/>
              </a:rPr>
              <a:t>ILO2:</a:t>
            </a:r>
            <a:r>
              <a:rPr lang="en-GB" sz="2000">
                <a:solidFill>
                  <a:srgbClr val="000000"/>
                </a:solidFill>
                <a:latin typeface="Arial"/>
                <a:ea typeface="Arial"/>
                <a:cs typeface="Arial"/>
                <a:sym typeface="Arial"/>
              </a:rPr>
              <a:t> </a:t>
            </a:r>
            <a:r>
              <a:rPr lang="en-GB"/>
              <a:t>Give an overview of what energy planning and energy policymaking entail</a:t>
            </a:r>
            <a:endParaRPr sz="2000">
              <a:solidFill>
                <a:srgbClr val="000000"/>
              </a:solidFill>
              <a:latin typeface="Arial"/>
              <a:ea typeface="Arial"/>
              <a:cs typeface="Arial"/>
              <a:sym typeface="Arial"/>
            </a:endParaRPr>
          </a:p>
          <a:p>
            <a:pPr indent="0" lvl="0" marL="0" rtl="0" algn="l">
              <a:lnSpc>
                <a:spcPct val="100000"/>
              </a:lnSpc>
              <a:spcBef>
                <a:spcPts val="1000"/>
              </a:spcBef>
              <a:spcAft>
                <a:spcPts val="0"/>
              </a:spcAft>
              <a:buNone/>
            </a:pPr>
            <a:r>
              <a:rPr lang="en-GB">
                <a:latin typeface="Arial"/>
                <a:ea typeface="Arial"/>
                <a:cs typeface="Arial"/>
                <a:sym typeface="Arial"/>
              </a:rPr>
              <a:t>ILO3:</a:t>
            </a:r>
            <a:r>
              <a:rPr lang="en-GB" sz="2000">
                <a:solidFill>
                  <a:srgbClr val="000000"/>
                </a:solidFill>
                <a:latin typeface="Arial"/>
                <a:ea typeface="Arial"/>
                <a:cs typeface="Arial"/>
                <a:sym typeface="Arial"/>
              </a:rPr>
              <a:t> </a:t>
            </a:r>
            <a:r>
              <a:rPr lang="en-GB"/>
              <a:t>Explain how systems modelling relates to energy planning and policymaking</a:t>
            </a:r>
            <a:endParaRPr sz="2000">
              <a:solidFill>
                <a:srgbClr val="000000"/>
              </a:solidFill>
              <a:latin typeface="Arial"/>
              <a:ea typeface="Arial"/>
              <a:cs typeface="Arial"/>
              <a:sym typeface="Arial"/>
            </a:endParaRPr>
          </a:p>
          <a:p>
            <a:pPr indent="0" lvl="0" marL="0" rtl="0" algn="l">
              <a:lnSpc>
                <a:spcPct val="100000"/>
              </a:lnSpc>
              <a:spcBef>
                <a:spcPts val="1000"/>
              </a:spcBef>
              <a:spcAft>
                <a:spcPts val="0"/>
              </a:spcAft>
              <a:buNone/>
            </a:pPr>
            <a:r>
              <a:rPr lang="en-GB" sz="2000">
                <a:solidFill>
                  <a:srgbClr val="000000"/>
                </a:solidFill>
                <a:latin typeface="Arial"/>
                <a:ea typeface="Arial"/>
                <a:cs typeface="Arial"/>
                <a:sym typeface="Arial"/>
              </a:rPr>
              <a:t>ILO4: Understand why energy policymaking is considered inherently political and start to grasp how systems modelling is affected by politics</a:t>
            </a:r>
            <a:endParaRPr/>
          </a:p>
          <a:p>
            <a:pPr indent="0" lvl="0" marL="0" rtl="0" algn="l">
              <a:lnSpc>
                <a:spcPct val="100000"/>
              </a:lnSpc>
              <a:spcBef>
                <a:spcPts val="1000"/>
              </a:spcBef>
              <a:spcAft>
                <a:spcPts val="0"/>
              </a:spcAft>
              <a:buNone/>
            </a:pPr>
            <a:r>
              <a:rPr lang="en-GB">
                <a:latin typeface="Arial"/>
                <a:ea typeface="Arial"/>
                <a:cs typeface="Arial"/>
                <a:sym typeface="Arial"/>
              </a:rPr>
              <a:t>ILO5:</a:t>
            </a:r>
            <a:r>
              <a:rPr lang="en-GB" sz="2000">
                <a:solidFill>
                  <a:srgbClr val="000000"/>
                </a:solidFill>
                <a:latin typeface="Arial"/>
                <a:ea typeface="Arial"/>
                <a:cs typeface="Arial"/>
                <a:sym typeface="Arial"/>
              </a:rPr>
              <a:t> Map the outline and structure of the course</a:t>
            </a:r>
            <a:endParaRPr/>
          </a:p>
        </p:txBody>
      </p:sp>
      <p:sp>
        <p:nvSpPr>
          <p:cNvPr id="90" name="Google Shape;90;p2"/>
          <p:cNvSpPr txBox="1"/>
          <p:nvPr>
            <p:ph idx="2" type="body"/>
          </p:nvPr>
        </p:nvSpPr>
        <p:spPr>
          <a:xfrm>
            <a:off x="834081" y="1450183"/>
            <a:ext cx="7309794"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lang="en-GB">
                <a:latin typeface="Open Sans"/>
                <a:ea typeface="Open Sans"/>
                <a:cs typeface="Open Sans"/>
                <a:sym typeface="Open Sans"/>
              </a:rPr>
              <a:t>By the end of this lecture, you will be able to:</a:t>
            </a:r>
            <a:endParaRPr/>
          </a:p>
          <a:p>
            <a:pPr indent="0" lvl="0" marL="0" rtl="0" algn="l">
              <a:lnSpc>
                <a:spcPct val="90000"/>
              </a:lnSpc>
              <a:spcBef>
                <a:spcPts val="1000"/>
              </a:spcBef>
              <a:spcAft>
                <a:spcPts val="0"/>
              </a:spcAft>
              <a:buClr>
                <a:schemeClr val="dk1"/>
              </a:buClr>
              <a:buSzPts val="2400"/>
              <a:buNone/>
            </a:pPr>
            <a:r>
              <a:t/>
            </a:r>
            <a:endParaRPr b="1" sz="2400">
              <a:solidFill>
                <a:schemeClr val="accent5"/>
              </a:solidFill>
              <a:latin typeface="Open Sans"/>
              <a:ea typeface="Open Sans"/>
              <a:cs typeface="Open Sans"/>
              <a:sym typeface="Open Sans"/>
            </a:endParaRPr>
          </a:p>
        </p:txBody>
      </p:sp>
      <p:sp>
        <p:nvSpPr>
          <p:cNvPr id="91" name="Google Shape;91;p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p:nvPr/>
        </p:nvSpPr>
        <p:spPr>
          <a:xfrm>
            <a:off x="7758771" y="1477559"/>
            <a:ext cx="3589742" cy="3589742"/>
          </a:xfrm>
          <a:prstGeom prst="ellipse">
            <a:avLst/>
          </a:prstGeom>
          <a:solidFill>
            <a:srgbClr val="BDD1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8" name="Google Shape;98;p3"/>
          <p:cNvPicPr preferRelativeResize="0"/>
          <p:nvPr/>
        </p:nvPicPr>
        <p:blipFill rotWithShape="1">
          <a:blip r:embed="rId3">
            <a:alphaModFix/>
          </a:blip>
          <a:srcRect b="0" l="0" r="0" t="0"/>
          <a:stretch/>
        </p:blipFill>
        <p:spPr>
          <a:xfrm>
            <a:off x="7428345" y="1165556"/>
            <a:ext cx="4326413" cy="4213747"/>
          </a:xfrm>
          <a:prstGeom prst="rect">
            <a:avLst/>
          </a:prstGeom>
          <a:noFill/>
          <a:ln>
            <a:noFill/>
          </a:ln>
        </p:spPr>
      </p:pic>
      <p:sp>
        <p:nvSpPr>
          <p:cNvPr id="99" name="Google Shape;99;p3"/>
          <p:cNvSpPr txBox="1"/>
          <p:nvPr/>
        </p:nvSpPr>
        <p:spPr>
          <a:xfrm>
            <a:off x="838199" y="1477559"/>
            <a:ext cx="6183901" cy="34997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Energy plays a key role in both the lives of human beings and the development of economies.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Energy is at the centre of many of the United Nations Sustainable Development Goals (SDGs).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The production of energy accounts for two-thirds of global greenhouse gas (GHG) emissions.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At the same time, hundreds of millions lack access to energy.</a:t>
            </a:r>
            <a:endParaRPr/>
          </a:p>
        </p:txBody>
      </p:sp>
      <p:sp>
        <p:nvSpPr>
          <p:cNvPr id="100" name="Google Shape;100;p3"/>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1.1. The global energy challenge</a:t>
            </a:r>
            <a:endParaRPr b="1" i="0" sz="2400" u="none" cap="none" strike="noStrike">
              <a:solidFill>
                <a:schemeClr val="accent5"/>
              </a:solidFill>
              <a:latin typeface="Arial"/>
              <a:ea typeface="Arial"/>
              <a:cs typeface="Arial"/>
              <a:sym typeface="Arial"/>
            </a:endParaRPr>
          </a:p>
        </p:txBody>
      </p:sp>
      <p:sp>
        <p:nvSpPr>
          <p:cNvPr id="101" name="Google Shape;101;p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p:nvPr/>
        </p:nvSpPr>
        <p:spPr>
          <a:xfrm>
            <a:off x="4506169" y="2006833"/>
            <a:ext cx="3473499" cy="3432839"/>
          </a:xfrm>
          <a:prstGeom prst="ellipse">
            <a:avLst/>
          </a:prstGeom>
          <a:solidFill>
            <a:srgbClr val="DDE7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 name="Google Shape;108;p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
        <p:nvSpPr>
          <p:cNvPr id="109" name="Google Shape;109;p4"/>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1.1. The global energy challenge</a:t>
            </a:r>
            <a:endParaRPr b="1" i="0" sz="2400" u="none" cap="none" strike="noStrike">
              <a:solidFill>
                <a:schemeClr val="accent5"/>
              </a:solidFill>
              <a:latin typeface="Arial"/>
              <a:ea typeface="Arial"/>
              <a:cs typeface="Arial"/>
              <a:sym typeface="Arial"/>
            </a:endParaRPr>
          </a:p>
        </p:txBody>
      </p:sp>
      <p:sp>
        <p:nvSpPr>
          <p:cNvPr id="110" name="Google Shape;110;p4"/>
          <p:cNvSpPr txBox="1"/>
          <p:nvPr/>
        </p:nvSpPr>
        <p:spPr>
          <a:xfrm>
            <a:off x="5506468" y="3001741"/>
            <a:ext cx="156202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Arial"/>
                <a:ea typeface="Arial"/>
                <a:cs typeface="Arial"/>
                <a:sym typeface="Arial"/>
              </a:rPr>
              <a:t>SECURITY OF SUPPLY</a:t>
            </a:r>
            <a:endParaRPr/>
          </a:p>
        </p:txBody>
      </p:sp>
      <p:sp>
        <p:nvSpPr>
          <p:cNvPr id="111" name="Google Shape;111;p4"/>
          <p:cNvSpPr txBox="1"/>
          <p:nvPr/>
        </p:nvSpPr>
        <p:spPr>
          <a:xfrm>
            <a:off x="4138988" y="5253255"/>
            <a:ext cx="2052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Arial"/>
                <a:ea typeface="Arial"/>
                <a:cs typeface="Arial"/>
                <a:sym typeface="Arial"/>
              </a:rPr>
              <a:t>ENVIRONMENTAL SUSTAINABILITY</a:t>
            </a:r>
            <a:endParaRPr/>
          </a:p>
        </p:txBody>
      </p:sp>
      <p:sp>
        <p:nvSpPr>
          <p:cNvPr id="112" name="Google Shape;112;p4"/>
          <p:cNvSpPr txBox="1"/>
          <p:nvPr/>
        </p:nvSpPr>
        <p:spPr>
          <a:xfrm>
            <a:off x="6355128" y="5261820"/>
            <a:ext cx="21772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Arial"/>
                <a:ea typeface="Arial"/>
                <a:cs typeface="Arial"/>
                <a:sym typeface="Arial"/>
              </a:rPr>
              <a:t>ACCESSABILITY &amp; AFFORDABILITY </a:t>
            </a:r>
            <a:endParaRPr/>
          </a:p>
        </p:txBody>
      </p:sp>
      <p:pic>
        <p:nvPicPr>
          <p:cNvPr id="113" name="Google Shape;113;p4"/>
          <p:cNvPicPr preferRelativeResize="0"/>
          <p:nvPr/>
        </p:nvPicPr>
        <p:blipFill rotWithShape="1">
          <a:blip r:embed="rId3">
            <a:alphaModFix/>
          </a:blip>
          <a:srcRect b="0" l="0" r="0" t="0"/>
          <a:stretch/>
        </p:blipFill>
        <p:spPr>
          <a:xfrm>
            <a:off x="5425721" y="1401998"/>
            <a:ext cx="1593653" cy="1593653"/>
          </a:xfrm>
          <a:prstGeom prst="rect">
            <a:avLst/>
          </a:prstGeom>
          <a:noFill/>
          <a:ln>
            <a:noFill/>
          </a:ln>
        </p:spPr>
      </p:pic>
      <p:pic>
        <p:nvPicPr>
          <p:cNvPr id="114" name="Google Shape;114;p4"/>
          <p:cNvPicPr preferRelativeResize="0"/>
          <p:nvPr/>
        </p:nvPicPr>
        <p:blipFill rotWithShape="1">
          <a:blip r:embed="rId4">
            <a:alphaModFix/>
          </a:blip>
          <a:srcRect b="0" l="0" r="0" t="0"/>
          <a:stretch/>
        </p:blipFill>
        <p:spPr>
          <a:xfrm>
            <a:off x="4249040" y="3515180"/>
            <a:ext cx="1738075" cy="1738075"/>
          </a:xfrm>
          <a:prstGeom prst="rect">
            <a:avLst/>
          </a:prstGeom>
          <a:noFill/>
          <a:ln>
            <a:noFill/>
          </a:ln>
        </p:spPr>
      </p:pic>
      <p:pic>
        <p:nvPicPr>
          <p:cNvPr id="115" name="Google Shape;115;p4"/>
          <p:cNvPicPr preferRelativeResize="0"/>
          <p:nvPr/>
        </p:nvPicPr>
        <p:blipFill rotWithShape="1">
          <a:blip r:embed="rId5">
            <a:alphaModFix/>
          </a:blip>
          <a:srcRect b="0" l="0" r="0" t="0"/>
          <a:stretch/>
        </p:blipFill>
        <p:spPr>
          <a:xfrm>
            <a:off x="6684201" y="3515180"/>
            <a:ext cx="1671079" cy="16710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5"/>
          <p:cNvPicPr preferRelativeResize="0"/>
          <p:nvPr/>
        </p:nvPicPr>
        <p:blipFill rotWithShape="1">
          <a:blip r:embed="rId3">
            <a:alphaModFix/>
          </a:blip>
          <a:srcRect b="0" l="0" r="0" t="0"/>
          <a:stretch/>
        </p:blipFill>
        <p:spPr>
          <a:xfrm>
            <a:off x="7758771" y="1488186"/>
            <a:ext cx="3589742" cy="3589742"/>
          </a:xfrm>
          <a:prstGeom prst="rect">
            <a:avLst/>
          </a:prstGeom>
          <a:noFill/>
          <a:ln>
            <a:noFill/>
          </a:ln>
        </p:spPr>
      </p:pic>
      <p:sp>
        <p:nvSpPr>
          <p:cNvPr id="122" name="Google Shape;122;p5"/>
          <p:cNvSpPr txBox="1"/>
          <p:nvPr/>
        </p:nvSpPr>
        <p:spPr>
          <a:xfrm>
            <a:off x="834081" y="1511089"/>
            <a:ext cx="6462011" cy="269031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Energy policy is an articulation of ways to manage the energy challenges.</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Energy policies seek to balance competing needs such as cost, environmental sustainability, security of supply.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Energy policies are also influenced by macrolevel economic events and political processes. </a:t>
            </a:r>
            <a:endParaRPr/>
          </a:p>
        </p:txBody>
      </p:sp>
      <p:sp>
        <p:nvSpPr>
          <p:cNvPr id="123" name="Google Shape;123;p5"/>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1.2 Energy planning, policy and modelling</a:t>
            </a:r>
            <a:endParaRPr b="1" i="0" sz="2400" u="none" cap="none" strike="noStrike">
              <a:solidFill>
                <a:schemeClr val="accent5"/>
              </a:solidFill>
              <a:latin typeface="Arial"/>
              <a:ea typeface="Arial"/>
              <a:cs typeface="Arial"/>
              <a:sym typeface="Arial"/>
            </a:endParaRPr>
          </a:p>
        </p:txBody>
      </p:sp>
      <p:sp>
        <p:nvSpPr>
          <p:cNvPr id="124" name="Google Shape;124;p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nvSpPr>
        <p:spPr>
          <a:xfrm>
            <a:off x="804955" y="1609393"/>
            <a:ext cx="6649841" cy="36320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Energy planning and policymaking are interconnected and mutually reinforcing processes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and require close collaboration between policymakers, energy planners, and other stakeholders to ensure that energy systems are sustainable, reliable, and meet the needs of society.</a:t>
            </a:r>
            <a:endParaRPr/>
          </a:p>
          <a:p>
            <a:pPr indent="0" lvl="0" marL="0" marR="0" rtl="0" algn="l">
              <a:lnSpc>
                <a:spcPct val="100000"/>
              </a:lnSpc>
              <a:spcBef>
                <a:spcPts val="1000"/>
              </a:spcBef>
              <a:spcAft>
                <a:spcPts val="0"/>
              </a:spcAft>
              <a:buNone/>
            </a:pPr>
            <a:r>
              <a:rPr b="0" i="0" lang="en-GB" sz="2000" u="none" cap="none" strike="noStrike">
                <a:solidFill>
                  <a:schemeClr val="dk1"/>
                </a:solidFill>
                <a:latin typeface="Arial"/>
                <a:ea typeface="Arial"/>
                <a:cs typeface="Arial"/>
                <a:sym typeface="Arial"/>
              </a:rPr>
              <a:t>Planning activities aim to respond to policy priorities set by governments or other decision-makers.</a:t>
            </a:r>
            <a:endParaRPr/>
          </a:p>
          <a:p>
            <a:pPr indent="0" lvl="0" marL="0" marR="0" rtl="0" algn="l">
              <a:lnSpc>
                <a:spcPct val="100000"/>
              </a:lnSpc>
              <a:spcBef>
                <a:spcPts val="1000"/>
              </a:spcBef>
              <a:spcAft>
                <a:spcPts val="0"/>
              </a:spcAft>
              <a:buNone/>
            </a:pPr>
            <a:r>
              <a:t/>
            </a:r>
            <a:endParaRPr b="0" i="0" sz="2000" u="none" cap="none" strike="noStrike">
              <a:solidFill>
                <a:schemeClr val="dk1"/>
              </a:solidFill>
              <a:latin typeface="Arial"/>
              <a:ea typeface="Arial"/>
              <a:cs typeface="Arial"/>
              <a:sym typeface="Arial"/>
            </a:endParaRPr>
          </a:p>
        </p:txBody>
      </p:sp>
      <p:sp>
        <p:nvSpPr>
          <p:cNvPr id="131" name="Google Shape;131;p6"/>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1.2 Energy planning, policy and modelling</a:t>
            </a:r>
            <a:endParaRPr b="1" i="0" sz="2400" u="none" cap="none" strike="noStrike">
              <a:solidFill>
                <a:schemeClr val="accent5"/>
              </a:solidFill>
              <a:latin typeface="Arial"/>
              <a:ea typeface="Arial"/>
              <a:cs typeface="Arial"/>
              <a:sym typeface="Arial"/>
            </a:endParaRPr>
          </a:p>
        </p:txBody>
      </p:sp>
      <p:sp>
        <p:nvSpPr>
          <p:cNvPr id="132" name="Google Shape;132;p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
        <p:nvSpPr>
          <p:cNvPr id="133" name="Google Shape;133;p6"/>
          <p:cNvSpPr/>
          <p:nvPr/>
        </p:nvSpPr>
        <p:spPr>
          <a:xfrm>
            <a:off x="8491488" y="1272040"/>
            <a:ext cx="2070029" cy="1037950"/>
          </a:xfrm>
          <a:custGeom>
            <a:rect b="b" l="l" r="r" t="t"/>
            <a:pathLst>
              <a:path extrusionOk="0" h="21600" w="21600">
                <a:moveTo>
                  <a:pt x="14714" y="6891"/>
                </a:moveTo>
                <a:cubicBezTo>
                  <a:pt x="14960" y="7159"/>
                  <a:pt x="15205" y="7453"/>
                  <a:pt x="15450" y="7770"/>
                </a:cubicBezTo>
                <a:cubicBezTo>
                  <a:pt x="16381" y="9016"/>
                  <a:pt x="17177" y="10629"/>
                  <a:pt x="17790" y="12510"/>
                </a:cubicBezTo>
                <a:cubicBezTo>
                  <a:pt x="17949" y="12975"/>
                  <a:pt x="18084" y="13463"/>
                  <a:pt x="18219" y="13976"/>
                </a:cubicBezTo>
                <a:cubicBezTo>
                  <a:pt x="18696" y="15809"/>
                  <a:pt x="19003" y="17862"/>
                  <a:pt x="19101" y="20036"/>
                </a:cubicBezTo>
                <a:cubicBezTo>
                  <a:pt x="19113" y="20329"/>
                  <a:pt x="19125" y="20623"/>
                  <a:pt x="19125" y="20916"/>
                </a:cubicBezTo>
                <a:cubicBezTo>
                  <a:pt x="19125" y="21063"/>
                  <a:pt x="19125" y="21185"/>
                  <a:pt x="19125" y="21331"/>
                </a:cubicBezTo>
                <a:cubicBezTo>
                  <a:pt x="19260" y="21258"/>
                  <a:pt x="19407" y="21185"/>
                  <a:pt x="19542" y="21136"/>
                </a:cubicBezTo>
                <a:cubicBezTo>
                  <a:pt x="19934" y="20965"/>
                  <a:pt x="20338" y="20818"/>
                  <a:pt x="20742" y="20720"/>
                </a:cubicBezTo>
                <a:cubicBezTo>
                  <a:pt x="21024" y="20647"/>
                  <a:pt x="21318" y="20598"/>
                  <a:pt x="21600" y="20574"/>
                </a:cubicBezTo>
                <a:cubicBezTo>
                  <a:pt x="21563" y="18937"/>
                  <a:pt x="21428" y="17348"/>
                  <a:pt x="21220" y="15834"/>
                </a:cubicBezTo>
                <a:cubicBezTo>
                  <a:pt x="21183" y="15540"/>
                  <a:pt x="21134" y="15247"/>
                  <a:pt x="21085" y="14978"/>
                </a:cubicBezTo>
                <a:cubicBezTo>
                  <a:pt x="21036" y="14685"/>
                  <a:pt x="20987" y="14392"/>
                  <a:pt x="20938" y="14099"/>
                </a:cubicBezTo>
                <a:cubicBezTo>
                  <a:pt x="19860" y="8308"/>
                  <a:pt x="17569" y="3690"/>
                  <a:pt x="14678" y="1442"/>
                </a:cubicBezTo>
                <a:cubicBezTo>
                  <a:pt x="14531" y="1319"/>
                  <a:pt x="14384" y="1222"/>
                  <a:pt x="14237" y="1124"/>
                </a:cubicBezTo>
                <a:cubicBezTo>
                  <a:pt x="14090" y="1026"/>
                  <a:pt x="13955" y="929"/>
                  <a:pt x="13808" y="855"/>
                </a:cubicBezTo>
                <a:cubicBezTo>
                  <a:pt x="12999" y="391"/>
                  <a:pt x="12154" y="98"/>
                  <a:pt x="11284" y="24"/>
                </a:cubicBezTo>
                <a:cubicBezTo>
                  <a:pt x="11149" y="0"/>
                  <a:pt x="11002" y="0"/>
                  <a:pt x="10867" y="0"/>
                </a:cubicBezTo>
                <a:cubicBezTo>
                  <a:pt x="10843" y="0"/>
                  <a:pt x="10818" y="0"/>
                  <a:pt x="10794" y="0"/>
                </a:cubicBezTo>
                <a:cubicBezTo>
                  <a:pt x="10684" y="0"/>
                  <a:pt x="10573" y="0"/>
                  <a:pt x="10463" y="24"/>
                </a:cubicBezTo>
                <a:cubicBezTo>
                  <a:pt x="4766" y="367"/>
                  <a:pt x="172" y="9554"/>
                  <a:pt x="0" y="20916"/>
                </a:cubicBezTo>
                <a:cubicBezTo>
                  <a:pt x="858" y="20965"/>
                  <a:pt x="1691" y="21185"/>
                  <a:pt x="2487" y="21600"/>
                </a:cubicBezTo>
                <a:cubicBezTo>
                  <a:pt x="2487" y="21600"/>
                  <a:pt x="2487" y="21576"/>
                  <a:pt x="2487" y="21576"/>
                </a:cubicBezTo>
                <a:cubicBezTo>
                  <a:pt x="2487" y="12437"/>
                  <a:pt x="6224" y="4985"/>
                  <a:pt x="10806" y="4985"/>
                </a:cubicBezTo>
                <a:cubicBezTo>
                  <a:pt x="10806" y="4985"/>
                  <a:pt x="10806" y="4985"/>
                  <a:pt x="10806" y="4985"/>
                </a:cubicBezTo>
                <a:cubicBezTo>
                  <a:pt x="10953" y="4985"/>
                  <a:pt x="11100" y="4985"/>
                  <a:pt x="11235" y="5009"/>
                </a:cubicBezTo>
                <a:cubicBezTo>
                  <a:pt x="11382" y="5034"/>
                  <a:pt x="11529" y="5058"/>
                  <a:pt x="11676" y="5082"/>
                </a:cubicBezTo>
                <a:cubicBezTo>
                  <a:pt x="12766" y="5278"/>
                  <a:pt x="13796" y="5913"/>
                  <a:pt x="14714" y="6891"/>
                </a:cubicBezTo>
                <a:close/>
              </a:path>
            </a:pathLst>
          </a:custGeom>
          <a:solidFill>
            <a:srgbClr val="DDE7FF"/>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
        <p:nvSpPr>
          <p:cNvPr id="134" name="Google Shape;134;p6"/>
          <p:cNvSpPr/>
          <p:nvPr/>
        </p:nvSpPr>
        <p:spPr>
          <a:xfrm>
            <a:off x="8565753" y="4356749"/>
            <a:ext cx="2070029" cy="1036774"/>
          </a:xfrm>
          <a:custGeom>
            <a:rect b="b" l="l" r="r" t="t"/>
            <a:pathLst>
              <a:path extrusionOk="0" h="21600" w="21600">
                <a:moveTo>
                  <a:pt x="2487" y="0"/>
                </a:moveTo>
                <a:cubicBezTo>
                  <a:pt x="2487" y="0"/>
                  <a:pt x="2487" y="0"/>
                  <a:pt x="2487" y="0"/>
                </a:cubicBezTo>
                <a:cubicBezTo>
                  <a:pt x="1691" y="367"/>
                  <a:pt x="858" y="612"/>
                  <a:pt x="0" y="660"/>
                </a:cubicBezTo>
                <a:cubicBezTo>
                  <a:pt x="172" y="12035"/>
                  <a:pt x="4766" y="21209"/>
                  <a:pt x="10463" y="21576"/>
                </a:cubicBezTo>
                <a:cubicBezTo>
                  <a:pt x="10573" y="21576"/>
                  <a:pt x="10684" y="21600"/>
                  <a:pt x="10794" y="21600"/>
                </a:cubicBezTo>
                <a:cubicBezTo>
                  <a:pt x="10818" y="21600"/>
                  <a:pt x="10843" y="21600"/>
                  <a:pt x="10867" y="21600"/>
                </a:cubicBezTo>
                <a:cubicBezTo>
                  <a:pt x="11002" y="21600"/>
                  <a:pt x="11149" y="21600"/>
                  <a:pt x="11284" y="21576"/>
                </a:cubicBezTo>
                <a:cubicBezTo>
                  <a:pt x="12154" y="21502"/>
                  <a:pt x="12999" y="21209"/>
                  <a:pt x="13808" y="20744"/>
                </a:cubicBezTo>
                <a:cubicBezTo>
                  <a:pt x="13955" y="20670"/>
                  <a:pt x="14102" y="20573"/>
                  <a:pt x="14237" y="20475"/>
                </a:cubicBezTo>
                <a:cubicBezTo>
                  <a:pt x="14384" y="20377"/>
                  <a:pt x="14531" y="20279"/>
                  <a:pt x="14678" y="20157"/>
                </a:cubicBezTo>
                <a:cubicBezTo>
                  <a:pt x="17569" y="17931"/>
                  <a:pt x="19860" y="13307"/>
                  <a:pt x="20938" y="7485"/>
                </a:cubicBezTo>
                <a:cubicBezTo>
                  <a:pt x="20987" y="7192"/>
                  <a:pt x="21036" y="6898"/>
                  <a:pt x="21085" y="6605"/>
                </a:cubicBezTo>
                <a:cubicBezTo>
                  <a:pt x="21134" y="6311"/>
                  <a:pt x="21171" y="6018"/>
                  <a:pt x="21220" y="5749"/>
                </a:cubicBezTo>
                <a:cubicBezTo>
                  <a:pt x="21428" y="4232"/>
                  <a:pt x="21563" y="2642"/>
                  <a:pt x="21600" y="1003"/>
                </a:cubicBezTo>
                <a:cubicBezTo>
                  <a:pt x="21306" y="978"/>
                  <a:pt x="21024" y="930"/>
                  <a:pt x="20742" y="856"/>
                </a:cubicBezTo>
                <a:cubicBezTo>
                  <a:pt x="20338" y="758"/>
                  <a:pt x="19934" y="611"/>
                  <a:pt x="19542" y="440"/>
                </a:cubicBezTo>
                <a:cubicBezTo>
                  <a:pt x="19407" y="367"/>
                  <a:pt x="19260" y="318"/>
                  <a:pt x="19125" y="245"/>
                </a:cubicBezTo>
                <a:cubicBezTo>
                  <a:pt x="19125" y="391"/>
                  <a:pt x="19125" y="514"/>
                  <a:pt x="19125" y="660"/>
                </a:cubicBezTo>
                <a:cubicBezTo>
                  <a:pt x="19125" y="954"/>
                  <a:pt x="19113" y="1247"/>
                  <a:pt x="19101" y="1541"/>
                </a:cubicBezTo>
                <a:cubicBezTo>
                  <a:pt x="19003" y="3718"/>
                  <a:pt x="18696" y="5749"/>
                  <a:pt x="18219" y="7608"/>
                </a:cubicBezTo>
                <a:cubicBezTo>
                  <a:pt x="18084" y="8121"/>
                  <a:pt x="17949" y="8611"/>
                  <a:pt x="17790" y="9075"/>
                </a:cubicBezTo>
                <a:cubicBezTo>
                  <a:pt x="17177" y="10959"/>
                  <a:pt x="16381" y="12573"/>
                  <a:pt x="15450" y="13821"/>
                </a:cubicBezTo>
                <a:cubicBezTo>
                  <a:pt x="15217" y="14139"/>
                  <a:pt x="14972" y="14433"/>
                  <a:pt x="14714" y="14702"/>
                </a:cubicBezTo>
                <a:cubicBezTo>
                  <a:pt x="13796" y="15680"/>
                  <a:pt x="12779" y="16316"/>
                  <a:pt x="11688" y="16561"/>
                </a:cubicBezTo>
                <a:cubicBezTo>
                  <a:pt x="11541" y="16585"/>
                  <a:pt x="11394" y="16610"/>
                  <a:pt x="11247" y="16634"/>
                </a:cubicBezTo>
                <a:cubicBezTo>
                  <a:pt x="11100" y="16659"/>
                  <a:pt x="10965" y="16659"/>
                  <a:pt x="10818" y="16659"/>
                </a:cubicBezTo>
                <a:cubicBezTo>
                  <a:pt x="10818" y="16659"/>
                  <a:pt x="10818" y="16659"/>
                  <a:pt x="10818" y="16659"/>
                </a:cubicBezTo>
                <a:cubicBezTo>
                  <a:pt x="6212" y="16610"/>
                  <a:pt x="2487" y="9173"/>
                  <a:pt x="2487" y="0"/>
                </a:cubicBezTo>
                <a:close/>
              </a:path>
            </a:pathLst>
          </a:custGeom>
          <a:solidFill>
            <a:srgbClr val="FABCC5"/>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
        <p:nvSpPr>
          <p:cNvPr id="135" name="Google Shape;135;p6"/>
          <p:cNvSpPr/>
          <p:nvPr/>
        </p:nvSpPr>
        <p:spPr>
          <a:xfrm>
            <a:off x="7280200" y="2237739"/>
            <a:ext cx="2288327" cy="2241873"/>
          </a:xfrm>
          <a:custGeom>
            <a:rect b="b" l="l" r="r" t="t"/>
            <a:pathLst>
              <a:path extrusionOk="0" h="21600" w="21600">
                <a:moveTo>
                  <a:pt x="13690" y="21208"/>
                </a:moveTo>
                <a:cubicBezTo>
                  <a:pt x="13837" y="21171"/>
                  <a:pt x="13984" y="21122"/>
                  <a:pt x="14131" y="21073"/>
                </a:cubicBezTo>
                <a:cubicBezTo>
                  <a:pt x="14278" y="21024"/>
                  <a:pt x="14424" y="20975"/>
                  <a:pt x="14571" y="20927"/>
                </a:cubicBezTo>
                <a:cubicBezTo>
                  <a:pt x="17473" y="19849"/>
                  <a:pt x="19775" y="17571"/>
                  <a:pt x="20890" y="14694"/>
                </a:cubicBezTo>
                <a:cubicBezTo>
                  <a:pt x="20951" y="14547"/>
                  <a:pt x="21000" y="14400"/>
                  <a:pt x="21049" y="14253"/>
                </a:cubicBezTo>
                <a:cubicBezTo>
                  <a:pt x="21098" y="14106"/>
                  <a:pt x="21147" y="13971"/>
                  <a:pt x="21184" y="13824"/>
                </a:cubicBezTo>
                <a:cubicBezTo>
                  <a:pt x="21416" y="13016"/>
                  <a:pt x="21563" y="12171"/>
                  <a:pt x="21600" y="11302"/>
                </a:cubicBezTo>
                <a:cubicBezTo>
                  <a:pt x="21600" y="11241"/>
                  <a:pt x="21600" y="11180"/>
                  <a:pt x="21600" y="11131"/>
                </a:cubicBezTo>
                <a:cubicBezTo>
                  <a:pt x="21600" y="11057"/>
                  <a:pt x="21600" y="10971"/>
                  <a:pt x="21600" y="10898"/>
                </a:cubicBezTo>
                <a:cubicBezTo>
                  <a:pt x="21600" y="10873"/>
                  <a:pt x="21600" y="10861"/>
                  <a:pt x="21600" y="10837"/>
                </a:cubicBezTo>
                <a:cubicBezTo>
                  <a:pt x="21600" y="10824"/>
                  <a:pt x="21600" y="10812"/>
                  <a:pt x="21600" y="10800"/>
                </a:cubicBezTo>
                <a:cubicBezTo>
                  <a:pt x="21600" y="10776"/>
                  <a:pt x="21600" y="10739"/>
                  <a:pt x="21600" y="10714"/>
                </a:cubicBezTo>
                <a:cubicBezTo>
                  <a:pt x="21600" y="10678"/>
                  <a:pt x="21600" y="10641"/>
                  <a:pt x="21600" y="10604"/>
                </a:cubicBezTo>
                <a:cubicBezTo>
                  <a:pt x="21600" y="10567"/>
                  <a:pt x="21600" y="10518"/>
                  <a:pt x="21600" y="10482"/>
                </a:cubicBezTo>
                <a:cubicBezTo>
                  <a:pt x="21600" y="10420"/>
                  <a:pt x="21600" y="10359"/>
                  <a:pt x="21600" y="10310"/>
                </a:cubicBezTo>
                <a:cubicBezTo>
                  <a:pt x="21563" y="9441"/>
                  <a:pt x="21416" y="8596"/>
                  <a:pt x="21184" y="7788"/>
                </a:cubicBezTo>
                <a:cubicBezTo>
                  <a:pt x="21147" y="7641"/>
                  <a:pt x="21098" y="7494"/>
                  <a:pt x="21049" y="7359"/>
                </a:cubicBezTo>
                <a:cubicBezTo>
                  <a:pt x="21000" y="7212"/>
                  <a:pt x="20951" y="7065"/>
                  <a:pt x="20890" y="6918"/>
                </a:cubicBezTo>
                <a:cubicBezTo>
                  <a:pt x="19775" y="4041"/>
                  <a:pt x="17461" y="1751"/>
                  <a:pt x="14559" y="673"/>
                </a:cubicBezTo>
                <a:cubicBezTo>
                  <a:pt x="14412" y="625"/>
                  <a:pt x="14265" y="576"/>
                  <a:pt x="14118" y="527"/>
                </a:cubicBezTo>
                <a:cubicBezTo>
                  <a:pt x="13971" y="478"/>
                  <a:pt x="13824" y="441"/>
                  <a:pt x="13678" y="392"/>
                </a:cubicBezTo>
                <a:cubicBezTo>
                  <a:pt x="12869" y="171"/>
                  <a:pt x="12024" y="37"/>
                  <a:pt x="11155" y="12"/>
                </a:cubicBezTo>
                <a:cubicBezTo>
                  <a:pt x="11033" y="12"/>
                  <a:pt x="10922" y="0"/>
                  <a:pt x="10800" y="0"/>
                </a:cubicBezTo>
                <a:cubicBezTo>
                  <a:pt x="10776" y="0"/>
                  <a:pt x="10763" y="0"/>
                  <a:pt x="10739" y="0"/>
                </a:cubicBezTo>
                <a:cubicBezTo>
                  <a:pt x="10604" y="0"/>
                  <a:pt x="10457" y="0"/>
                  <a:pt x="10322" y="12"/>
                </a:cubicBezTo>
                <a:cubicBezTo>
                  <a:pt x="4592" y="269"/>
                  <a:pt x="0" y="5008"/>
                  <a:pt x="0" y="10800"/>
                </a:cubicBezTo>
                <a:cubicBezTo>
                  <a:pt x="0" y="16592"/>
                  <a:pt x="4592" y="21343"/>
                  <a:pt x="10322" y="21588"/>
                </a:cubicBezTo>
                <a:cubicBezTo>
                  <a:pt x="10457" y="21588"/>
                  <a:pt x="10604" y="21600"/>
                  <a:pt x="10739" y="21600"/>
                </a:cubicBezTo>
                <a:cubicBezTo>
                  <a:pt x="10763" y="21600"/>
                  <a:pt x="10776" y="21600"/>
                  <a:pt x="10800" y="21600"/>
                </a:cubicBezTo>
                <a:cubicBezTo>
                  <a:pt x="10922" y="21600"/>
                  <a:pt x="11033" y="21600"/>
                  <a:pt x="11155" y="21588"/>
                </a:cubicBezTo>
                <a:cubicBezTo>
                  <a:pt x="12037" y="21563"/>
                  <a:pt x="12882" y="21429"/>
                  <a:pt x="13690" y="21208"/>
                </a:cubicBezTo>
                <a:close/>
                <a:moveTo>
                  <a:pt x="11143" y="19102"/>
                </a:moveTo>
                <a:cubicBezTo>
                  <a:pt x="11033" y="19102"/>
                  <a:pt x="10922" y="19114"/>
                  <a:pt x="10812" y="19114"/>
                </a:cubicBezTo>
                <a:cubicBezTo>
                  <a:pt x="10775" y="19114"/>
                  <a:pt x="10751" y="19114"/>
                  <a:pt x="10714" y="19114"/>
                </a:cubicBezTo>
                <a:cubicBezTo>
                  <a:pt x="6171" y="19065"/>
                  <a:pt x="2498" y="15355"/>
                  <a:pt x="2498" y="10800"/>
                </a:cubicBezTo>
                <a:cubicBezTo>
                  <a:pt x="2498" y="6245"/>
                  <a:pt x="6171" y="2547"/>
                  <a:pt x="10714" y="2486"/>
                </a:cubicBezTo>
                <a:cubicBezTo>
                  <a:pt x="10751" y="2486"/>
                  <a:pt x="10788" y="2486"/>
                  <a:pt x="10812" y="2486"/>
                </a:cubicBezTo>
                <a:cubicBezTo>
                  <a:pt x="10922" y="2486"/>
                  <a:pt x="11033" y="2486"/>
                  <a:pt x="11143" y="2498"/>
                </a:cubicBezTo>
                <a:cubicBezTo>
                  <a:pt x="11290" y="2498"/>
                  <a:pt x="11437" y="2510"/>
                  <a:pt x="11584" y="2523"/>
                </a:cubicBezTo>
                <a:cubicBezTo>
                  <a:pt x="12673" y="2620"/>
                  <a:pt x="13690" y="2939"/>
                  <a:pt x="14620" y="3416"/>
                </a:cubicBezTo>
                <a:cubicBezTo>
                  <a:pt x="14878" y="3551"/>
                  <a:pt x="15122" y="3698"/>
                  <a:pt x="15367" y="3845"/>
                </a:cubicBezTo>
                <a:cubicBezTo>
                  <a:pt x="16298" y="4457"/>
                  <a:pt x="17094" y="5241"/>
                  <a:pt x="17706" y="6159"/>
                </a:cubicBezTo>
                <a:cubicBezTo>
                  <a:pt x="17865" y="6392"/>
                  <a:pt x="18012" y="6637"/>
                  <a:pt x="18147" y="6894"/>
                </a:cubicBezTo>
                <a:cubicBezTo>
                  <a:pt x="18637" y="7812"/>
                  <a:pt x="18967" y="8841"/>
                  <a:pt x="19078" y="9918"/>
                </a:cubicBezTo>
                <a:cubicBezTo>
                  <a:pt x="19090" y="10065"/>
                  <a:pt x="19102" y="10212"/>
                  <a:pt x="19114" y="10359"/>
                </a:cubicBezTo>
                <a:cubicBezTo>
                  <a:pt x="19127" y="10506"/>
                  <a:pt x="19127" y="10641"/>
                  <a:pt x="19127" y="10788"/>
                </a:cubicBezTo>
                <a:cubicBezTo>
                  <a:pt x="19127" y="10788"/>
                  <a:pt x="19127" y="10800"/>
                  <a:pt x="19127" y="10800"/>
                </a:cubicBezTo>
                <a:cubicBezTo>
                  <a:pt x="19127" y="10800"/>
                  <a:pt x="19127" y="10812"/>
                  <a:pt x="19127" y="10812"/>
                </a:cubicBezTo>
                <a:cubicBezTo>
                  <a:pt x="19127" y="10959"/>
                  <a:pt x="19127" y="11106"/>
                  <a:pt x="19114" y="11241"/>
                </a:cubicBezTo>
                <a:cubicBezTo>
                  <a:pt x="19102" y="11388"/>
                  <a:pt x="19090" y="11535"/>
                  <a:pt x="19078" y="11682"/>
                </a:cubicBezTo>
                <a:cubicBezTo>
                  <a:pt x="18967" y="12771"/>
                  <a:pt x="18637" y="13788"/>
                  <a:pt x="18147" y="14706"/>
                </a:cubicBezTo>
                <a:cubicBezTo>
                  <a:pt x="18012" y="14963"/>
                  <a:pt x="17865" y="15208"/>
                  <a:pt x="17706" y="15441"/>
                </a:cubicBezTo>
                <a:cubicBezTo>
                  <a:pt x="17094" y="16347"/>
                  <a:pt x="16298" y="17131"/>
                  <a:pt x="15380" y="17743"/>
                </a:cubicBezTo>
                <a:cubicBezTo>
                  <a:pt x="15135" y="17902"/>
                  <a:pt x="14890" y="18049"/>
                  <a:pt x="14633" y="18184"/>
                </a:cubicBezTo>
                <a:cubicBezTo>
                  <a:pt x="13702" y="18661"/>
                  <a:pt x="12686" y="18980"/>
                  <a:pt x="11596" y="19078"/>
                </a:cubicBezTo>
                <a:cubicBezTo>
                  <a:pt x="11437" y="19090"/>
                  <a:pt x="11290" y="19102"/>
                  <a:pt x="11143" y="19102"/>
                </a:cubicBezTo>
                <a:close/>
              </a:path>
            </a:pathLst>
          </a:custGeom>
          <a:solidFill>
            <a:srgbClr val="9DBAFF"/>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
        <p:nvSpPr>
          <p:cNvPr id="136" name="Google Shape;136;p6"/>
          <p:cNvSpPr/>
          <p:nvPr/>
        </p:nvSpPr>
        <p:spPr>
          <a:xfrm>
            <a:off x="9416717" y="2197769"/>
            <a:ext cx="2289600" cy="2241872"/>
          </a:xfrm>
          <a:custGeom>
            <a:rect b="b" l="l" r="r" t="t"/>
            <a:pathLst>
              <a:path extrusionOk="0" h="21600" w="21600">
                <a:moveTo>
                  <a:pt x="13690" y="21208"/>
                </a:moveTo>
                <a:cubicBezTo>
                  <a:pt x="13837" y="21171"/>
                  <a:pt x="13984" y="21122"/>
                  <a:pt x="14131" y="21073"/>
                </a:cubicBezTo>
                <a:cubicBezTo>
                  <a:pt x="14278" y="21024"/>
                  <a:pt x="14424" y="20975"/>
                  <a:pt x="14571" y="20927"/>
                </a:cubicBezTo>
                <a:cubicBezTo>
                  <a:pt x="17473" y="19849"/>
                  <a:pt x="19775" y="17571"/>
                  <a:pt x="20890" y="14694"/>
                </a:cubicBezTo>
                <a:cubicBezTo>
                  <a:pt x="20951" y="14547"/>
                  <a:pt x="21000" y="14400"/>
                  <a:pt x="21049" y="14253"/>
                </a:cubicBezTo>
                <a:cubicBezTo>
                  <a:pt x="21098" y="14106"/>
                  <a:pt x="21147" y="13971"/>
                  <a:pt x="21184" y="13824"/>
                </a:cubicBezTo>
                <a:cubicBezTo>
                  <a:pt x="21416" y="13016"/>
                  <a:pt x="21563" y="12171"/>
                  <a:pt x="21600" y="11302"/>
                </a:cubicBezTo>
                <a:cubicBezTo>
                  <a:pt x="21600" y="11241"/>
                  <a:pt x="21600" y="11180"/>
                  <a:pt x="21600" y="11131"/>
                </a:cubicBezTo>
                <a:cubicBezTo>
                  <a:pt x="21600" y="11057"/>
                  <a:pt x="21600" y="10971"/>
                  <a:pt x="21600" y="10898"/>
                </a:cubicBezTo>
                <a:cubicBezTo>
                  <a:pt x="21600" y="10873"/>
                  <a:pt x="21600" y="10861"/>
                  <a:pt x="21600" y="10837"/>
                </a:cubicBezTo>
                <a:cubicBezTo>
                  <a:pt x="21600" y="10824"/>
                  <a:pt x="21600" y="10812"/>
                  <a:pt x="21600" y="10800"/>
                </a:cubicBezTo>
                <a:cubicBezTo>
                  <a:pt x="21600" y="10776"/>
                  <a:pt x="21600" y="10739"/>
                  <a:pt x="21600" y="10714"/>
                </a:cubicBezTo>
                <a:cubicBezTo>
                  <a:pt x="21600" y="10678"/>
                  <a:pt x="21600" y="10641"/>
                  <a:pt x="21600" y="10604"/>
                </a:cubicBezTo>
                <a:cubicBezTo>
                  <a:pt x="21600" y="10567"/>
                  <a:pt x="21600" y="10518"/>
                  <a:pt x="21600" y="10482"/>
                </a:cubicBezTo>
                <a:cubicBezTo>
                  <a:pt x="21600" y="10420"/>
                  <a:pt x="21600" y="10359"/>
                  <a:pt x="21600" y="10310"/>
                </a:cubicBezTo>
                <a:cubicBezTo>
                  <a:pt x="21563" y="9441"/>
                  <a:pt x="21416" y="8596"/>
                  <a:pt x="21184" y="7788"/>
                </a:cubicBezTo>
                <a:cubicBezTo>
                  <a:pt x="21147" y="7641"/>
                  <a:pt x="21098" y="7494"/>
                  <a:pt x="21049" y="7359"/>
                </a:cubicBezTo>
                <a:cubicBezTo>
                  <a:pt x="21000" y="7212"/>
                  <a:pt x="20951" y="7065"/>
                  <a:pt x="20890" y="6918"/>
                </a:cubicBezTo>
                <a:cubicBezTo>
                  <a:pt x="19775" y="4041"/>
                  <a:pt x="17461" y="1751"/>
                  <a:pt x="14559" y="673"/>
                </a:cubicBezTo>
                <a:cubicBezTo>
                  <a:pt x="14412" y="625"/>
                  <a:pt x="14265" y="576"/>
                  <a:pt x="14118" y="527"/>
                </a:cubicBezTo>
                <a:cubicBezTo>
                  <a:pt x="13971" y="478"/>
                  <a:pt x="13824" y="441"/>
                  <a:pt x="13678" y="392"/>
                </a:cubicBezTo>
                <a:cubicBezTo>
                  <a:pt x="12869" y="171"/>
                  <a:pt x="12024" y="37"/>
                  <a:pt x="11155" y="12"/>
                </a:cubicBezTo>
                <a:cubicBezTo>
                  <a:pt x="11033" y="12"/>
                  <a:pt x="10922" y="0"/>
                  <a:pt x="10800" y="0"/>
                </a:cubicBezTo>
                <a:cubicBezTo>
                  <a:pt x="10776" y="0"/>
                  <a:pt x="10763" y="0"/>
                  <a:pt x="10739" y="0"/>
                </a:cubicBezTo>
                <a:cubicBezTo>
                  <a:pt x="10604" y="0"/>
                  <a:pt x="10457" y="0"/>
                  <a:pt x="10322" y="12"/>
                </a:cubicBezTo>
                <a:cubicBezTo>
                  <a:pt x="4592" y="269"/>
                  <a:pt x="0" y="5008"/>
                  <a:pt x="0" y="10800"/>
                </a:cubicBezTo>
                <a:cubicBezTo>
                  <a:pt x="0" y="16592"/>
                  <a:pt x="4592" y="21343"/>
                  <a:pt x="10322" y="21588"/>
                </a:cubicBezTo>
                <a:cubicBezTo>
                  <a:pt x="10457" y="21588"/>
                  <a:pt x="10604" y="21600"/>
                  <a:pt x="10739" y="21600"/>
                </a:cubicBezTo>
                <a:cubicBezTo>
                  <a:pt x="10763" y="21600"/>
                  <a:pt x="10776" y="21600"/>
                  <a:pt x="10800" y="21600"/>
                </a:cubicBezTo>
                <a:cubicBezTo>
                  <a:pt x="10922" y="21600"/>
                  <a:pt x="11033" y="21600"/>
                  <a:pt x="11155" y="21588"/>
                </a:cubicBezTo>
                <a:cubicBezTo>
                  <a:pt x="12037" y="21563"/>
                  <a:pt x="12882" y="21429"/>
                  <a:pt x="13690" y="21208"/>
                </a:cubicBezTo>
                <a:close/>
                <a:moveTo>
                  <a:pt x="11143" y="19102"/>
                </a:moveTo>
                <a:cubicBezTo>
                  <a:pt x="11033" y="19102"/>
                  <a:pt x="10922" y="19114"/>
                  <a:pt x="10812" y="19114"/>
                </a:cubicBezTo>
                <a:cubicBezTo>
                  <a:pt x="10775" y="19114"/>
                  <a:pt x="10751" y="19114"/>
                  <a:pt x="10714" y="19114"/>
                </a:cubicBezTo>
                <a:cubicBezTo>
                  <a:pt x="6171" y="19065"/>
                  <a:pt x="2498" y="15355"/>
                  <a:pt x="2498" y="10800"/>
                </a:cubicBezTo>
                <a:cubicBezTo>
                  <a:pt x="2498" y="6245"/>
                  <a:pt x="6171" y="2547"/>
                  <a:pt x="10714" y="2486"/>
                </a:cubicBezTo>
                <a:cubicBezTo>
                  <a:pt x="10751" y="2486"/>
                  <a:pt x="10788" y="2486"/>
                  <a:pt x="10812" y="2486"/>
                </a:cubicBezTo>
                <a:cubicBezTo>
                  <a:pt x="10922" y="2486"/>
                  <a:pt x="11033" y="2486"/>
                  <a:pt x="11143" y="2498"/>
                </a:cubicBezTo>
                <a:cubicBezTo>
                  <a:pt x="11290" y="2498"/>
                  <a:pt x="11437" y="2510"/>
                  <a:pt x="11584" y="2523"/>
                </a:cubicBezTo>
                <a:cubicBezTo>
                  <a:pt x="12673" y="2620"/>
                  <a:pt x="13690" y="2939"/>
                  <a:pt x="14620" y="3416"/>
                </a:cubicBezTo>
                <a:cubicBezTo>
                  <a:pt x="14878" y="3551"/>
                  <a:pt x="15122" y="3698"/>
                  <a:pt x="15367" y="3845"/>
                </a:cubicBezTo>
                <a:cubicBezTo>
                  <a:pt x="16298" y="4457"/>
                  <a:pt x="17094" y="5241"/>
                  <a:pt x="17706" y="6159"/>
                </a:cubicBezTo>
                <a:cubicBezTo>
                  <a:pt x="17865" y="6392"/>
                  <a:pt x="18012" y="6637"/>
                  <a:pt x="18147" y="6894"/>
                </a:cubicBezTo>
                <a:cubicBezTo>
                  <a:pt x="18637" y="7812"/>
                  <a:pt x="18967" y="8841"/>
                  <a:pt x="19078" y="9918"/>
                </a:cubicBezTo>
                <a:cubicBezTo>
                  <a:pt x="19090" y="10065"/>
                  <a:pt x="19102" y="10212"/>
                  <a:pt x="19114" y="10359"/>
                </a:cubicBezTo>
                <a:cubicBezTo>
                  <a:pt x="19127" y="10506"/>
                  <a:pt x="19127" y="10641"/>
                  <a:pt x="19127" y="10788"/>
                </a:cubicBezTo>
                <a:cubicBezTo>
                  <a:pt x="19127" y="10788"/>
                  <a:pt x="19127" y="10800"/>
                  <a:pt x="19127" y="10800"/>
                </a:cubicBezTo>
                <a:cubicBezTo>
                  <a:pt x="19127" y="10800"/>
                  <a:pt x="19127" y="10812"/>
                  <a:pt x="19127" y="10812"/>
                </a:cubicBezTo>
                <a:cubicBezTo>
                  <a:pt x="19127" y="10959"/>
                  <a:pt x="19127" y="11106"/>
                  <a:pt x="19114" y="11241"/>
                </a:cubicBezTo>
                <a:cubicBezTo>
                  <a:pt x="19102" y="11388"/>
                  <a:pt x="19090" y="11535"/>
                  <a:pt x="19078" y="11682"/>
                </a:cubicBezTo>
                <a:cubicBezTo>
                  <a:pt x="18967" y="12771"/>
                  <a:pt x="18637" y="13788"/>
                  <a:pt x="18147" y="14706"/>
                </a:cubicBezTo>
                <a:cubicBezTo>
                  <a:pt x="18012" y="14963"/>
                  <a:pt x="17865" y="15208"/>
                  <a:pt x="17706" y="15441"/>
                </a:cubicBezTo>
                <a:cubicBezTo>
                  <a:pt x="17094" y="16347"/>
                  <a:pt x="16298" y="17131"/>
                  <a:pt x="15380" y="17743"/>
                </a:cubicBezTo>
                <a:cubicBezTo>
                  <a:pt x="15135" y="17902"/>
                  <a:pt x="14890" y="18049"/>
                  <a:pt x="14633" y="18184"/>
                </a:cubicBezTo>
                <a:cubicBezTo>
                  <a:pt x="13702" y="18661"/>
                  <a:pt x="12686" y="18980"/>
                  <a:pt x="11596" y="19078"/>
                </a:cubicBezTo>
                <a:cubicBezTo>
                  <a:pt x="11437" y="19090"/>
                  <a:pt x="11290" y="19102"/>
                  <a:pt x="11143" y="19102"/>
                </a:cubicBezTo>
                <a:close/>
              </a:path>
            </a:pathLst>
          </a:custGeom>
          <a:solidFill>
            <a:srgbClr val="F57A8E"/>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
        <p:nvSpPr>
          <p:cNvPr id="137" name="Google Shape;137;p6"/>
          <p:cNvSpPr/>
          <p:nvPr/>
        </p:nvSpPr>
        <p:spPr>
          <a:xfrm rot="-1180775">
            <a:off x="8356667" y="4236813"/>
            <a:ext cx="508551" cy="341950"/>
          </a:xfrm>
          <a:prstGeom prst="triangle">
            <a:avLst>
              <a:gd fmla="val 50000" name="adj"/>
            </a:avLst>
          </a:prstGeom>
          <a:solidFill>
            <a:srgbClr val="FABC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38" name="Google Shape;138;p6"/>
          <p:cNvSpPr/>
          <p:nvPr/>
        </p:nvSpPr>
        <p:spPr>
          <a:xfrm rot="9902716">
            <a:off x="10246568" y="2026793"/>
            <a:ext cx="508551" cy="341950"/>
          </a:xfrm>
          <a:prstGeom prst="triangle">
            <a:avLst>
              <a:gd fmla="val 50000" name="adj"/>
            </a:avLst>
          </a:prstGeom>
          <a:solidFill>
            <a:srgbClr val="DDE7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39" name="Google Shape;139;p6"/>
          <p:cNvSpPr txBox="1"/>
          <p:nvPr/>
        </p:nvSpPr>
        <p:spPr>
          <a:xfrm>
            <a:off x="7904716" y="3002262"/>
            <a:ext cx="14369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Energy planning</a:t>
            </a:r>
            <a:endParaRPr/>
          </a:p>
        </p:txBody>
      </p:sp>
      <p:sp>
        <p:nvSpPr>
          <p:cNvPr id="140" name="Google Shape;140;p6"/>
          <p:cNvSpPr txBox="1"/>
          <p:nvPr/>
        </p:nvSpPr>
        <p:spPr>
          <a:xfrm>
            <a:off x="10177389" y="3002262"/>
            <a:ext cx="112796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Energy </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policy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nvSpPr>
        <p:spPr>
          <a:xfrm>
            <a:off x="838198" y="1401998"/>
            <a:ext cx="8648701"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Energy planning and systems modelling are closely related and often used together in energy policy development and decision-making.</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Energy planners rely on mathematical and computational models to analyse energy systems and their behaviour under different scenarios and assumptions.</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2000" u="none" cap="none" strike="noStrike">
                <a:solidFill>
                  <a:schemeClr val="dk1"/>
                </a:solidFill>
                <a:latin typeface="Arial"/>
                <a:ea typeface="Arial"/>
                <a:cs typeface="Arial"/>
                <a:sym typeface="Arial"/>
              </a:rPr>
              <a:t>Models can provide insights into the complex interactions and trade-offs between different components of the energy system, and help to identify the most effective strategies for achieving energy policy goals.</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47" name="Google Shape;147;p7"/>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1.2 Energy planning, policy and modelling</a:t>
            </a:r>
            <a:endParaRPr b="1" i="0" sz="2400" u="none" cap="none" strike="noStrike">
              <a:solidFill>
                <a:schemeClr val="accent5"/>
              </a:solidFill>
              <a:latin typeface="Arial"/>
              <a:ea typeface="Arial"/>
              <a:cs typeface="Arial"/>
              <a:sym typeface="Arial"/>
            </a:endParaRPr>
          </a:p>
        </p:txBody>
      </p:sp>
      <p:sp>
        <p:nvSpPr>
          <p:cNvPr id="148" name="Google Shape;148;p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txBox="1"/>
          <p:nvPr/>
        </p:nvSpPr>
        <p:spPr>
          <a:xfrm>
            <a:off x="834080" y="1506636"/>
            <a:ext cx="5267781" cy="34457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Energy policy decisions involve complex and interconnected technical, economic, social, and environmental factors.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These decisions can significantly impact a country's economy, national security, and environment, making them inherently political.</a:t>
            </a:r>
            <a:endParaRPr b="0" i="0" sz="2000" u="none" cap="none" strike="noStrike">
              <a:solidFill>
                <a:srgbClr val="000000"/>
              </a:solidFill>
              <a:latin typeface="Arial"/>
              <a:ea typeface="Arial"/>
              <a:cs typeface="Arial"/>
              <a:sym typeface="Arial"/>
            </a:endParaRPr>
          </a:p>
        </p:txBody>
      </p:sp>
      <p:sp>
        <p:nvSpPr>
          <p:cNvPr id="155" name="Google Shape;155;p8"/>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1.3 Energy policy is political</a:t>
            </a:r>
            <a:endParaRPr b="1" i="0" sz="2400" u="none" cap="none" strike="noStrike">
              <a:solidFill>
                <a:schemeClr val="accent5"/>
              </a:solidFill>
              <a:latin typeface="Arial"/>
              <a:ea typeface="Arial"/>
              <a:cs typeface="Arial"/>
              <a:sym typeface="Arial"/>
            </a:endParaRPr>
          </a:p>
        </p:txBody>
      </p:sp>
      <p:sp>
        <p:nvSpPr>
          <p:cNvPr id="156" name="Google Shape;156;p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grpSp>
        <p:nvGrpSpPr>
          <p:cNvPr id="157" name="Google Shape;157;p8"/>
          <p:cNvGrpSpPr/>
          <p:nvPr/>
        </p:nvGrpSpPr>
        <p:grpSpPr>
          <a:xfrm>
            <a:off x="6170313" y="1308862"/>
            <a:ext cx="4561901" cy="4161600"/>
            <a:chOff x="651400" y="78373"/>
            <a:chExt cx="4561901" cy="4161600"/>
          </a:xfrm>
        </p:grpSpPr>
        <p:sp>
          <p:nvSpPr>
            <p:cNvPr id="158" name="Google Shape;158;p8"/>
            <p:cNvSpPr/>
            <p:nvPr/>
          </p:nvSpPr>
          <p:spPr>
            <a:xfrm>
              <a:off x="1491217" y="745261"/>
              <a:ext cx="3311397" cy="3311397"/>
            </a:xfrm>
            <a:prstGeom prst="blockArc">
              <a:avLst>
                <a:gd fmla="val 11364518" name="adj1"/>
                <a:gd fmla="val 15736375" name="adj2"/>
                <a:gd fmla="val 4642" name="adj3"/>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
            <p:cNvSpPr/>
            <p:nvPr/>
          </p:nvSpPr>
          <p:spPr>
            <a:xfrm>
              <a:off x="1497246" y="255881"/>
              <a:ext cx="3311397" cy="3311397"/>
            </a:xfrm>
            <a:prstGeom prst="blockArc">
              <a:avLst>
                <a:gd fmla="val 5760379" name="adj1"/>
                <a:gd fmla="val 10320182" name="adj2"/>
                <a:gd fmla="val 4642" name="adj3"/>
              </a:avLst>
            </a:prstGeom>
            <a:solidFill>
              <a:srgbClr val="5D8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
            <p:cNvSpPr/>
            <p:nvPr/>
          </p:nvSpPr>
          <p:spPr>
            <a:xfrm>
              <a:off x="1056318" y="269989"/>
              <a:ext cx="3311397" cy="3311397"/>
            </a:xfrm>
            <a:prstGeom prst="blockArc">
              <a:avLst>
                <a:gd fmla="val 483782" name="adj1"/>
                <a:gd fmla="val 4819711" name="adj2"/>
                <a:gd fmla="val 4642" name="adj3"/>
              </a:avLst>
            </a:prstGeom>
            <a:solidFill>
              <a:srgbClr val="ACC7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
            <p:cNvSpPr/>
            <p:nvPr/>
          </p:nvSpPr>
          <p:spPr>
            <a:xfrm>
              <a:off x="1059593" y="745702"/>
              <a:ext cx="3311397" cy="3311397"/>
            </a:xfrm>
            <a:prstGeom prst="blockArc">
              <a:avLst>
                <a:gd fmla="val 16656599" name="adj1"/>
                <a:gd fmla="val 21068881" name="adj2"/>
                <a:gd fmla="val 4642" name="adj3"/>
              </a:avLst>
            </a:prstGeom>
            <a:solidFill>
              <a:srgbClr val="C70E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
            <p:cNvSpPr/>
            <p:nvPr/>
          </p:nvSpPr>
          <p:spPr>
            <a:xfrm>
              <a:off x="2414682" y="1653693"/>
              <a:ext cx="1029567" cy="1029567"/>
            </a:xfrm>
            <a:prstGeom prst="ellipse">
              <a:avLst/>
            </a:prstGeom>
            <a:solidFill>
              <a:srgbClr val="001F6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
            <p:cNvSpPr txBox="1"/>
            <p:nvPr/>
          </p:nvSpPr>
          <p:spPr>
            <a:xfrm>
              <a:off x="2565459" y="1804470"/>
              <a:ext cx="728013" cy="728013"/>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lt1"/>
                </a:buClr>
                <a:buSzPts val="1700"/>
                <a:buFont typeface="Arial"/>
                <a:buNone/>
              </a:pPr>
              <a:r>
                <a:rPr lang="en-GB" sz="1700">
                  <a:solidFill>
                    <a:schemeClr val="lt1"/>
                  </a:solidFill>
                  <a:latin typeface="Arial"/>
                  <a:ea typeface="Arial"/>
                  <a:cs typeface="Arial"/>
                  <a:sym typeface="Arial"/>
                </a:rPr>
                <a:t>Energy policy</a:t>
              </a:r>
              <a:endParaRPr/>
            </a:p>
          </p:txBody>
        </p:sp>
        <p:sp>
          <p:nvSpPr>
            <p:cNvPr id="164" name="Google Shape;164;p8"/>
            <p:cNvSpPr/>
            <p:nvPr/>
          </p:nvSpPr>
          <p:spPr>
            <a:xfrm>
              <a:off x="2029467" y="78373"/>
              <a:ext cx="1799997" cy="1439995"/>
            </a:xfrm>
            <a:prstGeom prst="ellipse">
              <a:avLst/>
            </a:prstGeom>
            <a:solidFill>
              <a:srgbClr val="C70E2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
            <p:cNvSpPr txBox="1"/>
            <p:nvPr/>
          </p:nvSpPr>
          <p:spPr>
            <a:xfrm>
              <a:off x="2293070" y="289255"/>
              <a:ext cx="1272791" cy="101823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lt1"/>
                </a:buClr>
                <a:buSzPts val="1300"/>
                <a:buFont typeface="Arial"/>
                <a:buNone/>
              </a:pPr>
              <a:r>
                <a:rPr lang="en-GB" sz="1300">
                  <a:solidFill>
                    <a:schemeClr val="lt1"/>
                  </a:solidFill>
                  <a:latin typeface="Arial"/>
                  <a:ea typeface="Arial"/>
                  <a:cs typeface="Arial"/>
                  <a:sym typeface="Arial"/>
                </a:rPr>
                <a:t>Account for </a:t>
              </a:r>
              <a:r>
                <a:rPr b="1" lang="en-GB" sz="1300">
                  <a:solidFill>
                    <a:schemeClr val="lt1"/>
                  </a:solidFill>
                  <a:latin typeface="Arial"/>
                  <a:ea typeface="Arial"/>
                  <a:cs typeface="Arial"/>
                  <a:sym typeface="Arial"/>
                </a:rPr>
                <a:t>environmental and social implications</a:t>
              </a:r>
              <a:endParaRPr/>
            </a:p>
          </p:txBody>
        </p:sp>
        <p:sp>
          <p:nvSpPr>
            <p:cNvPr id="166" name="Google Shape;166;p8"/>
            <p:cNvSpPr/>
            <p:nvPr/>
          </p:nvSpPr>
          <p:spPr>
            <a:xfrm>
              <a:off x="3413304" y="1432533"/>
              <a:ext cx="1799997" cy="1439995"/>
            </a:xfrm>
            <a:prstGeom prst="ellipse">
              <a:avLst/>
            </a:prstGeom>
            <a:solidFill>
              <a:srgbClr val="ACC7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
            <p:cNvSpPr txBox="1"/>
            <p:nvPr/>
          </p:nvSpPr>
          <p:spPr>
            <a:xfrm>
              <a:off x="3676907" y="1643415"/>
              <a:ext cx="1272791" cy="101823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lt1"/>
                </a:buClr>
                <a:buSzPts val="1300"/>
                <a:buFont typeface="Arial"/>
                <a:buNone/>
              </a:pPr>
              <a:r>
                <a:rPr lang="en-GB" sz="1300">
                  <a:solidFill>
                    <a:schemeClr val="lt1"/>
                  </a:solidFill>
                  <a:latin typeface="Arial"/>
                  <a:ea typeface="Arial"/>
                  <a:cs typeface="Arial"/>
                  <a:sym typeface="Arial"/>
                </a:rPr>
                <a:t>Ensure a </a:t>
              </a:r>
              <a:r>
                <a:rPr b="1" lang="en-GB" sz="1300">
                  <a:solidFill>
                    <a:schemeClr val="lt1"/>
                  </a:solidFill>
                  <a:latin typeface="Arial"/>
                  <a:ea typeface="Arial"/>
                  <a:cs typeface="Arial"/>
                  <a:sym typeface="Arial"/>
                </a:rPr>
                <a:t>sustainable, reliable and affordable energy </a:t>
              </a:r>
              <a:r>
                <a:rPr lang="en-GB" sz="1300">
                  <a:solidFill>
                    <a:schemeClr val="lt1"/>
                  </a:solidFill>
                  <a:latin typeface="Arial"/>
                  <a:ea typeface="Arial"/>
                  <a:cs typeface="Arial"/>
                  <a:sym typeface="Arial"/>
                </a:rPr>
                <a:t>sector</a:t>
              </a:r>
              <a:endParaRPr/>
            </a:p>
          </p:txBody>
        </p:sp>
        <p:sp>
          <p:nvSpPr>
            <p:cNvPr id="168" name="Google Shape;168;p8"/>
            <p:cNvSpPr/>
            <p:nvPr/>
          </p:nvSpPr>
          <p:spPr>
            <a:xfrm>
              <a:off x="2083718" y="2799978"/>
              <a:ext cx="1799997" cy="1439995"/>
            </a:xfrm>
            <a:prstGeom prst="ellipse">
              <a:avLst/>
            </a:prstGeom>
            <a:solidFill>
              <a:srgbClr val="5D8EF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
            <p:cNvSpPr txBox="1"/>
            <p:nvPr/>
          </p:nvSpPr>
          <p:spPr>
            <a:xfrm>
              <a:off x="2347321" y="3010860"/>
              <a:ext cx="1272791" cy="101823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lt1"/>
                </a:buClr>
                <a:buSzPts val="1300"/>
                <a:buFont typeface="Arial"/>
                <a:buNone/>
              </a:pPr>
              <a:r>
                <a:rPr b="1" lang="en-GB" sz="1300">
                  <a:solidFill>
                    <a:schemeClr val="lt1"/>
                  </a:solidFill>
                  <a:latin typeface="Arial"/>
                  <a:ea typeface="Arial"/>
                  <a:cs typeface="Arial"/>
                  <a:sym typeface="Arial"/>
                </a:rPr>
                <a:t>Balance trade-offs </a:t>
              </a:r>
              <a:r>
                <a:rPr lang="en-GB" sz="1300">
                  <a:solidFill>
                    <a:schemeClr val="lt1"/>
                  </a:solidFill>
                  <a:latin typeface="Arial"/>
                  <a:ea typeface="Arial"/>
                  <a:cs typeface="Arial"/>
                  <a:sym typeface="Arial"/>
                </a:rPr>
                <a:t>between energy security, reducing GHGs</a:t>
              </a:r>
              <a:endParaRPr/>
            </a:p>
          </p:txBody>
        </p:sp>
        <p:sp>
          <p:nvSpPr>
            <p:cNvPr id="170" name="Google Shape;170;p8"/>
            <p:cNvSpPr/>
            <p:nvPr/>
          </p:nvSpPr>
          <p:spPr>
            <a:xfrm>
              <a:off x="651400" y="1416578"/>
              <a:ext cx="1799997" cy="1439995"/>
            </a:xfrm>
            <a:prstGeom prst="ellipse">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
            <p:cNvSpPr txBox="1"/>
            <p:nvPr/>
          </p:nvSpPr>
          <p:spPr>
            <a:xfrm>
              <a:off x="915003" y="1627460"/>
              <a:ext cx="1272791" cy="101823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lt1"/>
                </a:buClr>
                <a:buSzPts val="1300"/>
                <a:buFont typeface="Arial"/>
                <a:buNone/>
              </a:pPr>
              <a:r>
                <a:rPr lang="en-GB" sz="1300">
                  <a:solidFill>
                    <a:schemeClr val="lt1"/>
                  </a:solidFill>
                  <a:latin typeface="Arial"/>
                  <a:ea typeface="Arial"/>
                  <a:cs typeface="Arial"/>
                  <a:sym typeface="Arial"/>
                </a:rPr>
                <a:t>Ensure provision of </a:t>
              </a:r>
              <a:r>
                <a:rPr b="1" lang="en-GB" sz="1300">
                  <a:solidFill>
                    <a:schemeClr val="lt1"/>
                  </a:solidFill>
                  <a:latin typeface="Arial"/>
                  <a:ea typeface="Arial"/>
                  <a:cs typeface="Arial"/>
                  <a:sym typeface="Arial"/>
                </a:rPr>
                <a:t>opportunities for </a:t>
              </a:r>
              <a:r>
                <a:rPr lang="en-GB" sz="1300">
                  <a:solidFill>
                    <a:schemeClr val="lt1"/>
                  </a:solidFill>
                  <a:latin typeface="Arial"/>
                  <a:ea typeface="Arial"/>
                  <a:cs typeface="Arial"/>
                  <a:sym typeface="Arial"/>
                </a:rPr>
                <a:t>economic growth</a:t>
              </a:r>
              <a:endParaRPr sz="1300">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nvSpPr>
        <p:spPr>
          <a:xfrm>
            <a:off x="834081" y="1459440"/>
            <a:ext cx="6651172" cy="34457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How policymakers utilise systems modelling results is invariably affected by contextual factors such as politics and ideology, and economic and resource constraints.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Political factors can have a significant influence on how policymakers use models and modelling results.</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Thus, where modelling research aims to inform policy relevant information, it is essential for modellers to understand the policy making processes and the factors that influence the outcome. </a:t>
            </a:r>
            <a:endParaRPr/>
          </a:p>
          <a:p>
            <a:pPr indent="0" lvl="0" marL="0" marR="0" rtl="0" algn="l">
              <a:lnSpc>
                <a:spcPct val="100000"/>
              </a:lnSpc>
              <a:spcBef>
                <a:spcPts val="10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78" name="Google Shape;178;p9"/>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1.3 Energy politics and systems modelling</a:t>
            </a:r>
            <a:endParaRPr b="1" i="0" sz="2400" u="none" cap="none" strike="noStrike">
              <a:solidFill>
                <a:schemeClr val="accent5"/>
              </a:solidFill>
              <a:latin typeface="Arial"/>
              <a:ea typeface="Arial"/>
              <a:cs typeface="Arial"/>
              <a:sym typeface="Arial"/>
            </a:endParaRPr>
          </a:p>
        </p:txBody>
      </p:sp>
      <p:sp>
        <p:nvSpPr>
          <p:cNvPr id="179" name="Google Shape;179;p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pic>
        <p:nvPicPr>
          <p:cNvPr id="180" name="Google Shape;180;p9"/>
          <p:cNvPicPr preferRelativeResize="0"/>
          <p:nvPr/>
        </p:nvPicPr>
        <p:blipFill rotWithShape="1">
          <a:blip r:embed="rId3">
            <a:alphaModFix/>
          </a:blip>
          <a:srcRect b="0" l="0" r="0" t="0"/>
          <a:stretch/>
        </p:blipFill>
        <p:spPr>
          <a:xfrm>
            <a:off x="7646813" y="1252755"/>
            <a:ext cx="3859142" cy="3859142"/>
          </a:xfrm>
          <a:prstGeom prst="rect">
            <a:avLst/>
          </a:prstGeom>
          <a:solidFill>
            <a:schemeClr val="lt1"/>
          </a:solidFill>
          <a:ln>
            <a:noFill/>
          </a:ln>
        </p:spPr>
      </p:pic>
      <p:sp>
        <p:nvSpPr>
          <p:cNvPr id="181" name="Google Shape;181;p9"/>
          <p:cNvSpPr txBox="1"/>
          <p:nvPr/>
        </p:nvSpPr>
        <p:spPr>
          <a:xfrm>
            <a:off x="7933582" y="3196596"/>
            <a:ext cx="156202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Arial"/>
                <a:ea typeface="Arial"/>
                <a:cs typeface="Arial"/>
                <a:sym typeface="Arial"/>
              </a:rPr>
              <a:t>POLITICAL</a:t>
            </a:r>
            <a:endParaRPr/>
          </a:p>
        </p:txBody>
      </p:sp>
      <p:sp>
        <p:nvSpPr>
          <p:cNvPr id="182" name="Google Shape;182;p9"/>
          <p:cNvSpPr txBox="1"/>
          <p:nvPr/>
        </p:nvSpPr>
        <p:spPr>
          <a:xfrm>
            <a:off x="9386577" y="1619849"/>
            <a:ext cx="20520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Arial"/>
                <a:ea typeface="Arial"/>
                <a:cs typeface="Arial"/>
                <a:sym typeface="Arial"/>
              </a:rPr>
              <a:t>ECONOMICAL</a:t>
            </a:r>
            <a:endParaRPr/>
          </a:p>
        </p:txBody>
      </p:sp>
      <p:sp>
        <p:nvSpPr>
          <p:cNvPr id="183" name="Google Shape;183;p9"/>
          <p:cNvSpPr txBox="1"/>
          <p:nvPr/>
        </p:nvSpPr>
        <p:spPr>
          <a:xfrm>
            <a:off x="8465041" y="4735936"/>
            <a:ext cx="21772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Arial"/>
                <a:ea typeface="Arial"/>
                <a:cs typeface="Arial"/>
                <a:sym typeface="Arial"/>
              </a:rPr>
              <a:t>IDEOLOGICAL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eme1">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