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sldIdLst>
    <p:sldId id="256" r:id="rId5"/>
    <p:sldId id="257" r:id="rId6"/>
    <p:sldId id="292" r:id="rId7"/>
    <p:sldId id="294" r:id="rId8"/>
    <p:sldId id="296" r:id="rId9"/>
    <p:sldId id="297" r:id="rId10"/>
    <p:sldId id="316" r:id="rId11"/>
    <p:sldId id="293" r:id="rId12"/>
    <p:sldId id="298" r:id="rId13"/>
    <p:sldId id="301" r:id="rId14"/>
    <p:sldId id="300" r:id="rId15"/>
    <p:sldId id="302" r:id="rId16"/>
    <p:sldId id="303" r:id="rId17"/>
    <p:sldId id="299" r:id="rId18"/>
    <p:sldId id="304" r:id="rId19"/>
    <p:sldId id="306" r:id="rId20"/>
    <p:sldId id="307" r:id="rId21"/>
    <p:sldId id="308" r:id="rId22"/>
    <p:sldId id="309" r:id="rId23"/>
    <p:sldId id="305" r:id="rId24"/>
    <p:sldId id="310" r:id="rId25"/>
    <p:sldId id="312" r:id="rId26"/>
    <p:sldId id="313" r:id="rId27"/>
    <p:sldId id="314" r:id="rId28"/>
    <p:sldId id="315" r:id="rId29"/>
    <p:sldId id="311" r:id="rId30"/>
    <p:sldId id="28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ZNJNKPYhsIuM/r/EKT0o6A==" hashData="7UXHx+sBO/HkqbTjH4k7qor95TqudSRjOIAsXaygLNxpJKjP7IocyKyYlu3VSxntPSus1UWk8F20E/Wphg/NrA=="/>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D2EA"/>
    <a:srgbClr val="C8102E"/>
    <a:srgbClr val="012169"/>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61" autoAdjust="0"/>
    <p:restoredTop sz="59233" autoAdjust="0"/>
  </p:normalViewPr>
  <p:slideViewPr>
    <p:cSldViewPr snapToGrid="0">
      <p:cViewPr varScale="1">
        <p:scale>
          <a:sx n="125" d="100"/>
          <a:sy n="125" d="100"/>
        </p:scale>
        <p:origin x="296" y="176"/>
      </p:cViewPr>
      <p:guideLst/>
    </p:cSldViewPr>
  </p:slideViewPr>
  <p:notesTextViewPr>
    <p:cViewPr>
      <p:scale>
        <a:sx n="150" d="100"/>
        <a:sy n="15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06C75D-436C-EE46-83FA-773C741CDC1E}" type="datetimeFigureOut">
              <a:rPr lang="en-US" smtClean="0"/>
              <a:t>11/4/22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Haga clic para editar los estilos de texto maestro</a:t>
            </a:r>
          </a:p>
          <a:p>
            <a:pPr lvl="1"/>
            <a:r>
              <a:rPr lang="en-GB"/>
              <a:t>Segundo nivel</a:t>
            </a:r>
          </a:p>
          <a:p>
            <a:pPr lvl="2"/>
            <a:r>
              <a:rPr lang="en-GB"/>
              <a:t>Tercer nivel</a:t>
            </a:r>
          </a:p>
          <a:p>
            <a:pPr lvl="3"/>
            <a:r>
              <a:rPr lang="en-GB"/>
              <a:t>Cuarto nivel</a:t>
            </a:r>
          </a:p>
          <a:p>
            <a:pPr lvl="4"/>
            <a:r>
              <a:rPr lang="en-GB"/>
              <a:t>Quinto nivel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98FC84-7549-424A-9090-8C112A69B027}" type="slidenum">
              <a:rPr lang="en-US" smtClean="0"/>
              <a:t>‹#›</a:t>
            </a:fld>
            <a:endParaRPr lang="en-US"/>
          </a:p>
        </p:txBody>
      </p:sp>
    </p:spTree>
    <p:extLst>
      <p:ext uri="{BB962C8B-B14F-4D97-AF65-F5344CB8AC3E}">
        <p14:creationId xmlns:p14="http://schemas.microsoft.com/office/powerpoint/2010/main" val="1148651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Esta </a:t>
            </a:r>
            <a:r>
              <a:rPr lang="en-GB" baseline="0" noProof="0" dirty="0"/>
              <a:t>conferencia pretende explorar los conceptos básicos del sistema climático.</a:t>
            </a:r>
            <a:endParaRPr lang="en-GB" noProof="0" dirty="0"/>
          </a:p>
        </p:txBody>
      </p:sp>
      <p:sp>
        <p:nvSpPr>
          <p:cNvPr id="4" name="Slide Number Placeholder 3"/>
          <p:cNvSpPr>
            <a:spLocks noGrp="1"/>
          </p:cNvSpPr>
          <p:nvPr>
            <p:ph type="sldNum" sz="quarter" idx="10"/>
          </p:nvPr>
        </p:nvSpPr>
        <p:spPr/>
        <p:txBody>
          <a:bodyPr/>
          <a:lstStyle/>
          <a:p>
            <a:fld id="{B698FC84-7549-424A-9090-8C112A69B027}" type="slidenum">
              <a:rPr lang="en-US" smtClean="0"/>
              <a:t>1</a:t>
            </a:fld>
            <a:endParaRPr lang="en-US"/>
          </a:p>
        </p:txBody>
      </p:sp>
    </p:spTree>
    <p:extLst>
      <p:ext uri="{BB962C8B-B14F-4D97-AF65-F5344CB8AC3E}">
        <p14:creationId xmlns:p14="http://schemas.microsoft.com/office/powerpoint/2010/main" val="4208568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Los conceptos del ciclo del agua y su equilibrio se han introducido en las </a:t>
            </a:r>
            <a:r>
              <a:rPr lang="en-GB" sz="1200" b="0" kern="1200" dirty="0">
                <a:solidFill>
                  <a:schemeClr val="tx1"/>
                </a:solidFill>
                <a:effectLst/>
                <a:latin typeface="+mn-lt"/>
                <a:ea typeface="+mn-ea"/>
                <a:cs typeface="+mn-cs"/>
              </a:rPr>
              <a:t>clases anteriores. El ciclo del agua, tal y como se muestra en la figura de la izquierda, es el camino que sigue toda el agua al desplazarse por nuestro planeta. Existe en diferentes fases. Está presente en diferentes lugares de la Tierra. La figura de la derecha </a:t>
            </a:r>
            <a:r>
              <a:rPr lang="en-US" sz="1200" kern="1200" dirty="0">
                <a:solidFill>
                  <a:schemeClr val="tx1"/>
                </a:solidFill>
                <a:effectLst/>
                <a:latin typeface="+mn-lt"/>
                <a:ea typeface="+mn-ea"/>
                <a:cs typeface="+mn-cs"/>
              </a:rPr>
              <a:t>ilustra los cuatro procesos principales que son críticos para mantener el equilibrio en el sistema del agua. Son la precipitación, la evapotranspiración, la escorrentía y la recarga de las aguas subterráneas. Es esencial saber que siempre se mantiene un equilibrio en el sistema, independientemente de la cobertura del suelo en la respectiva cuenca. Muchos de los procesos críticos del ciclo del agua están en realidad impulsados por los cambios climáticos. Empezando por el cambio de fase del agua a sus diferentes formas, es imposible sin la absorción o liberación de calor y, por tanto, depende del sol. La velocidad del viento es otro factor crítico que afecta al ritmo de funcionamiento del ciclo del agua.</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10</a:t>
            </a:fld>
            <a:endParaRPr lang="en-US"/>
          </a:p>
        </p:txBody>
      </p:sp>
    </p:spTree>
    <p:extLst>
      <p:ext uri="{BB962C8B-B14F-4D97-AF65-F5344CB8AC3E}">
        <p14:creationId xmlns:p14="http://schemas.microsoft.com/office/powerpoint/2010/main" val="1295757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Aquí se presentan las entradas y salidas de agua de un sistema terrestre. Los cambios en las precipitaciones y la temperatura de una región afectan directamente al balance hídrico. Las altas temperaturas provocan una mayor tasa de evapotranspiración y también provocan una rápida disminución de la humedad del suelo. Este proceso afecta al equilibrio de todo el sistema. El equilibrio global seguirá manteniéndose. Sin embargo, su proporción variará para cada clase de tierra y región. Junto con el aumento de las temperaturas, la reducción de las precipitaciones podría provocar un aumento de la demanda de agua. Empezando por el regadío, podría necesitarse agua adicional para mantener o aumentar el rendimiento de los cultivos en las regiones áridas. Esta necesidad de riego también tiene implicaciones energéticas. Un aumento de la temperatura también afecta a los seres vivos, afectando a su consumo de agua. El agua de los embalses también está en función de los acontecimientos climáticos que se producen aguas arriba. Una precipitación repentina o unas temperaturas elevadas </a:t>
            </a:r>
            <a:r>
              <a:rPr lang="en-GB" dirty="0"/>
              <a:t>localizadas </a:t>
            </a:r>
            <a:r>
              <a:rPr lang="en-GB" sz="1200" kern="1200" dirty="0">
                <a:solidFill>
                  <a:schemeClr val="tx1"/>
                </a:solidFill>
                <a:effectLst/>
                <a:latin typeface="+mn-lt"/>
                <a:ea typeface="+mn-ea"/>
                <a:cs typeface="+mn-cs"/>
              </a:rPr>
              <a:t>y el eventual deshielo podrían provocar inundaciones repentinas</a:t>
            </a:r>
            <a:r>
              <a:rPr lang="en-GB" dirty="0"/>
              <a:t>, lo que provocaría </a:t>
            </a:r>
            <a:r>
              <a:rPr lang="en-GB" sz="1200" kern="1200" dirty="0">
                <a:solidFill>
                  <a:schemeClr val="tx1"/>
                </a:solidFill>
                <a:effectLst/>
                <a:latin typeface="+mn-lt"/>
                <a:ea typeface="+mn-ea"/>
                <a:cs typeface="+mn-cs"/>
              </a:rPr>
              <a:t>daños considerables en las regiones aguas abajo de una cuenca. Por lo tanto, considerar el impacto climático en el sistema hídrico es de suma importancia para reducir las redundancias en las infraestructuras relacionadas con el agua.</a:t>
            </a:r>
          </a:p>
        </p:txBody>
      </p:sp>
      <p:sp>
        <p:nvSpPr>
          <p:cNvPr id="4" name="Slide Number Placeholder 3"/>
          <p:cNvSpPr>
            <a:spLocks noGrp="1"/>
          </p:cNvSpPr>
          <p:nvPr>
            <p:ph type="sldNum" sz="quarter" idx="5"/>
          </p:nvPr>
        </p:nvSpPr>
        <p:spPr/>
        <p:txBody>
          <a:bodyPr/>
          <a:lstStyle/>
          <a:p>
            <a:fld id="{B698FC84-7549-424A-9090-8C112A69B027}" type="slidenum">
              <a:rPr lang="en-US" smtClean="0"/>
              <a:t>11</a:t>
            </a:fld>
            <a:endParaRPr lang="en-US"/>
          </a:p>
        </p:txBody>
      </p:sp>
    </p:spTree>
    <p:extLst>
      <p:ext uri="{BB962C8B-B14F-4D97-AF65-F5344CB8AC3E}">
        <p14:creationId xmlns:p14="http://schemas.microsoft.com/office/powerpoint/2010/main" val="14963093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Desde la perspectiva del sistema energético, los impactos climáticos pueden diferenciarse entre el lado de la oferta y el de la demanda. Por el lado de la demanda, se prevé que la demanda de energía, especialmente la de refrigeración de espacios, aumente en las zonas en las que se prevé un aumento de la temperatura media. En su publicación "The future of cooling report", la </a:t>
            </a:r>
            <a:r>
              <a:rPr lang="en-GB" dirty="0"/>
              <a:t>Agencia Internacional de la Energía </a:t>
            </a:r>
            <a:r>
              <a:rPr lang="en-GB" sz="1200" kern="1200" dirty="0">
                <a:solidFill>
                  <a:schemeClr val="tx1"/>
                </a:solidFill>
                <a:effectLst/>
                <a:latin typeface="+mn-lt"/>
                <a:ea typeface="+mn-ea"/>
                <a:cs typeface="+mn-cs"/>
              </a:rPr>
              <a:t>estima que el número de aparatos de aire acondicionado se cuadruplicará en 2050 en comparación con los niveles actuales. Esta necesidad será especialmente mayor en las zonas con aumento de las temperaturas durante la temporada de verano. En cuanto a la oferta, se prevé que la generación de energía hidroeléctrica sienta el impacto directo del cambio climático. Se prevé que las precipitaciones repentinas e intensas sean una amenaza importante para la infraestructura hidroeléctrica en muchas partes del mundo. Además, las temporadas de sequía prolongadas podrían hacer que la infraestructura fuera redundante. Podrían hacer que los sistemas recurrieran a otras fuentes basadas en </a:t>
            </a:r>
            <a:r>
              <a:rPr lang="en-GB" dirty="0"/>
              <a:t>combustibles f</a:t>
            </a:r>
            <a:r>
              <a:rPr lang="en-GB" sz="1200" kern="1200" dirty="0">
                <a:solidFill>
                  <a:schemeClr val="tx1"/>
                </a:solidFill>
                <a:effectLst/>
                <a:latin typeface="+mn-lt"/>
                <a:ea typeface="+mn-ea"/>
                <a:cs typeface="+mn-cs"/>
              </a:rPr>
              <a:t>ósiles, de rápido despliegue pero costosas, para su suministro de energía. Además, la necesidad de agua para la refrigeración en las centrales térmicas también se ve afectada por las altas temperaturas. Las altas temperaturas del agua reducen la eficiencia de la refrigeración y, en última instancia, la del proceso de generación de energía.</a:t>
            </a:r>
            <a:r>
              <a:rPr lang="en-GB" dirty="0"/>
              <a:t>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12</a:t>
            </a:fld>
            <a:endParaRPr lang="en-US"/>
          </a:p>
        </p:txBody>
      </p:sp>
    </p:spTree>
    <p:extLst>
      <p:ext uri="{BB962C8B-B14F-4D97-AF65-F5344CB8AC3E}">
        <p14:creationId xmlns:p14="http://schemas.microsoft.com/office/powerpoint/2010/main" val="26109445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Los impactos climáticos directos sobre el sistema terrestre están asociados principalmente al sector agrícola y a algunos cambios </a:t>
            </a:r>
            <a:r>
              <a:rPr lang="en-GB" dirty="0"/>
              <a:t>a largo plazo de la cubierta terrestre</a:t>
            </a:r>
            <a:r>
              <a:rPr lang="en-GB" sz="1200" kern="1200" dirty="0">
                <a:solidFill>
                  <a:schemeClr val="tx1"/>
                </a:solidFill>
                <a:effectLst/>
                <a:latin typeface="+mn-lt"/>
                <a:ea typeface="+mn-ea"/>
                <a:cs typeface="+mn-cs"/>
              </a:rPr>
              <a:t>, como la desertificación. Los patrones globales de la cubierta terrestre han cambiado significativamente en los últimos siglos. En la figura de la izquierda se ilustran los cambios de la cubierta terrestre desde el año </a:t>
            </a:r>
            <a:r>
              <a:rPr lang="en-GB" dirty="0"/>
              <a:t>10000 </a:t>
            </a:r>
            <a:r>
              <a:rPr lang="en-GB" sz="1200" kern="1200" dirty="0">
                <a:solidFill>
                  <a:schemeClr val="tx1"/>
                </a:solidFill>
                <a:effectLst/>
                <a:latin typeface="+mn-lt"/>
                <a:ea typeface="+mn-ea"/>
                <a:cs typeface="+mn-cs"/>
              </a:rPr>
              <a:t>a.C. hasta el año 2015. Podemos observar cómo la proporción de pastos y tierras de cultivo ha aumentado en los últimos siglos. Esta pérdida de cobertura terrestre natural en todo el mundo es a la vez receptora y contribuyente al cambio climático. Los seres humanos y su gestión de los recursos terrestres han provocado cambios </a:t>
            </a:r>
            <a:r>
              <a:rPr lang="en-GB" dirty="0"/>
              <a:t>a largo plazo </a:t>
            </a:r>
            <a:r>
              <a:rPr lang="en-GB" sz="1200" kern="1200" dirty="0">
                <a:solidFill>
                  <a:schemeClr val="tx1"/>
                </a:solidFill>
                <a:effectLst/>
                <a:latin typeface="+mn-lt"/>
                <a:ea typeface="+mn-ea"/>
                <a:cs typeface="+mn-cs"/>
              </a:rPr>
              <a:t>en las tasas de evapotranspiración global y en los efectos de la sedimentación aguas abajo, que, empezando por el balance hídrico, </a:t>
            </a:r>
            <a:r>
              <a:rPr lang="en-GB" dirty="0"/>
              <a:t>repercuten </a:t>
            </a:r>
            <a:r>
              <a:rPr lang="en-GB" sz="1200" kern="1200" dirty="0">
                <a:solidFill>
                  <a:schemeClr val="tx1"/>
                </a:solidFill>
                <a:effectLst/>
                <a:latin typeface="+mn-lt"/>
                <a:ea typeface="+mn-ea"/>
                <a:cs typeface="+mn-cs"/>
              </a:rPr>
              <a:t>en el clima. En la figura de la derecha se presenta el impacto del clima en el rendimiento de los cultivos, según el quinto informe de evaluación de la I.P.C.C</a:t>
            </a:r>
            <a:r>
              <a:rPr lang="en-GB" dirty="0"/>
              <a:t>.</a:t>
            </a:r>
            <a:r>
              <a:rPr lang="en-GB" sz="1200" kern="1200" dirty="0">
                <a:solidFill>
                  <a:schemeClr val="tx1"/>
                </a:solidFill>
                <a:effectLst/>
                <a:latin typeface="+mn-lt"/>
                <a:ea typeface="+mn-ea"/>
                <a:cs typeface="+mn-cs"/>
              </a:rPr>
              <a:t> Se presenta la gama de cambios en el rendimiento de los cultivos hasta 2100 en comparación con una línea de base. Hacia finales de siglo, se espera que una parte importante de los cultivos experimente un descenso significativo del rendimiento debido a los cambios climáticos. Mientras que algunas regiones podrían experimentar pequeñas mejoras en el rendimiento. Se prevé que esto ocurra sobre todo en las regiones más frías, que pueden volverse aptas para el crecimiento de los cultivos con el aumento de las temperaturas superficiales. El </a:t>
            </a:r>
            <a:r>
              <a:rPr lang="en-GB" sz="1200" b="0" kern="1200" dirty="0">
                <a:solidFill>
                  <a:schemeClr val="tx1"/>
                </a:solidFill>
                <a:effectLst/>
                <a:latin typeface="+mn-lt"/>
                <a:ea typeface="+mn-ea"/>
                <a:cs typeface="+mn-cs"/>
              </a:rPr>
              <a:t>I.P.C.C</a:t>
            </a:r>
            <a:r>
              <a:rPr lang="en-GB" b="0" dirty="0"/>
              <a:t>. </a:t>
            </a:r>
            <a:r>
              <a:rPr lang="en-GB" sz="1200" b="0" kern="1200" dirty="0">
                <a:solidFill>
                  <a:schemeClr val="tx1"/>
                </a:solidFill>
                <a:effectLst/>
                <a:latin typeface="+mn-lt"/>
                <a:ea typeface="+mn-ea"/>
                <a:cs typeface="+mn-cs"/>
              </a:rPr>
              <a:t>también prevé que </a:t>
            </a:r>
            <a:r>
              <a:rPr lang="en-GB" b="0" dirty="0"/>
              <a:t>el aumento de las </a:t>
            </a:r>
            <a:r>
              <a:rPr lang="en-GB" sz="1200" b="0" kern="1200" dirty="0">
                <a:solidFill>
                  <a:schemeClr val="tx1"/>
                </a:solidFill>
                <a:effectLst/>
                <a:latin typeface="+mn-lt"/>
                <a:ea typeface="+mn-ea"/>
                <a:cs typeface="+mn-cs"/>
              </a:rPr>
              <a:t>temperaturas puede provocar un incremento de las plagas en las regiones más frías que pueden experimentar el deshielo del permafrost.</a:t>
            </a:r>
            <a:r>
              <a:rPr lang="en-GB" sz="1200" kern="1200" dirty="0">
                <a:solidFill>
                  <a:schemeClr val="tx1"/>
                </a:solidFill>
                <a:effectLst/>
                <a:latin typeface="+mn-lt"/>
                <a:ea typeface="+mn-ea"/>
                <a:cs typeface="+mn-cs"/>
              </a:rPr>
              <a:t> Es esencial destacar que las cifras son promedios de todos los cultivos y regiones del mundo. Por lo tanto</a:t>
            </a:r>
            <a:r>
              <a:rPr lang="en-GB" dirty="0"/>
              <a:t>, las </a:t>
            </a:r>
            <a:r>
              <a:rPr lang="en-GB" sz="1200" kern="1200" dirty="0">
                <a:solidFill>
                  <a:schemeClr val="tx1"/>
                </a:solidFill>
                <a:effectLst/>
                <a:latin typeface="+mn-lt"/>
                <a:ea typeface="+mn-ea"/>
                <a:cs typeface="+mn-cs"/>
              </a:rPr>
              <a:t>cifras serán diferentes para los cultivos específicos de cada región.</a:t>
            </a:r>
          </a:p>
        </p:txBody>
      </p:sp>
      <p:sp>
        <p:nvSpPr>
          <p:cNvPr id="4" name="Slide Number Placeholder 3"/>
          <p:cNvSpPr>
            <a:spLocks noGrp="1"/>
          </p:cNvSpPr>
          <p:nvPr>
            <p:ph type="sldNum" sz="quarter" idx="5"/>
          </p:nvPr>
        </p:nvSpPr>
        <p:spPr/>
        <p:txBody>
          <a:bodyPr/>
          <a:lstStyle/>
          <a:p>
            <a:fld id="{B698FC84-7549-424A-9090-8C112A69B027}" type="slidenum">
              <a:rPr lang="en-US" smtClean="0"/>
              <a:t>13</a:t>
            </a:fld>
            <a:endParaRPr lang="en-US"/>
          </a:p>
        </p:txBody>
      </p:sp>
    </p:spTree>
    <p:extLst>
      <p:ext uri="{BB962C8B-B14F-4D97-AF65-F5344CB8AC3E}">
        <p14:creationId xmlns:p14="http://schemas.microsoft.com/office/powerpoint/2010/main" val="18060201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698FC84-7549-424A-9090-8C112A69B027}" type="slidenum">
              <a:rPr lang="en-US" smtClean="0"/>
              <a:t>14</a:t>
            </a:fld>
            <a:endParaRPr lang="en-US"/>
          </a:p>
        </p:txBody>
      </p:sp>
    </p:spTree>
    <p:extLst>
      <p:ext uri="{BB962C8B-B14F-4D97-AF65-F5344CB8AC3E}">
        <p14:creationId xmlns:p14="http://schemas.microsoft.com/office/powerpoint/2010/main" val="10433192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200" kern="1200" dirty="0">
                <a:solidFill>
                  <a:schemeClr val="tx1"/>
                </a:solidFill>
                <a:effectLst/>
                <a:latin typeface="+mn-lt"/>
                <a:ea typeface="+mn-ea"/>
                <a:cs typeface="+mn-cs"/>
              </a:rPr>
              <a:t>Adaptarse al cambio climático significa tomar medidas para prepararse y ajustarse tanto a los efectos actuales como a los impactos previstos del cambio climático en el futuro. El primer paso para decidir las medidas de adaptación es identificar la gama de impactos climáticos. Es esencial analizar el sistema de recursos para los posibles impactos. Esto podría ir desde cambios en los balances hidrológicos en el sistema hídrico</a:t>
            </a:r>
            <a:r>
              <a:rPr lang="en-GB" dirty="0"/>
              <a:t>, o </a:t>
            </a:r>
            <a:r>
              <a:rPr lang="en-GB" sz="1200" kern="1200" dirty="0">
                <a:solidFill>
                  <a:schemeClr val="tx1"/>
                </a:solidFill>
                <a:effectLst/>
                <a:latin typeface="+mn-lt"/>
                <a:ea typeface="+mn-ea"/>
                <a:cs typeface="+mn-cs"/>
              </a:rPr>
              <a:t>variaciones en el rendimiento de los cultivos en el sistema terrestre</a:t>
            </a:r>
            <a:r>
              <a:rPr lang="en-GB" dirty="0"/>
              <a:t>, </a:t>
            </a:r>
            <a:r>
              <a:rPr lang="en-GB" sz="1200" kern="1200" dirty="0">
                <a:solidFill>
                  <a:schemeClr val="tx1"/>
                </a:solidFill>
                <a:effectLst/>
                <a:latin typeface="+mn-lt"/>
                <a:ea typeface="+mn-ea"/>
                <a:cs typeface="+mn-cs"/>
              </a:rPr>
              <a:t>hasta la variabilidad en la generación de energía en el sistema energético. Una vez evaluados los impactos, se puede valorar la respuesta de adaptación en cada uno de estos sistemas de recursos. Por ejemplo, esto podría ir desde la conservación del agua y la protección de los humedales en el sistema hídrico</a:t>
            </a:r>
            <a:r>
              <a:rPr lang="en-GB" dirty="0"/>
              <a:t>, o el </a:t>
            </a:r>
            <a:r>
              <a:rPr lang="en-GB" sz="1200" kern="1200" dirty="0">
                <a:solidFill>
                  <a:schemeClr val="tx1"/>
                </a:solidFill>
                <a:effectLst/>
                <a:latin typeface="+mn-lt"/>
                <a:ea typeface="+mn-ea"/>
                <a:cs typeface="+mn-cs"/>
              </a:rPr>
              <a:t>ajuste de </a:t>
            </a:r>
            <a:r>
              <a:rPr lang="en-GB" dirty="0"/>
              <a:t>la </a:t>
            </a:r>
            <a:r>
              <a:rPr lang="en-GB" sz="1200" kern="1200" dirty="0">
                <a:solidFill>
                  <a:schemeClr val="tx1"/>
                </a:solidFill>
                <a:effectLst/>
                <a:latin typeface="+mn-lt"/>
                <a:ea typeface="+mn-ea"/>
                <a:cs typeface="+mn-cs"/>
              </a:rPr>
              <a:t>temporada de siembra y el cambio de las variedades de cultivos en el sistema terrestre</a:t>
            </a:r>
            <a:r>
              <a:rPr lang="en-GB" dirty="0"/>
              <a:t>, </a:t>
            </a:r>
            <a:r>
              <a:rPr lang="en-GB" sz="1200" kern="1200" dirty="0">
                <a:solidFill>
                  <a:schemeClr val="tx1"/>
                </a:solidFill>
                <a:effectLst/>
                <a:latin typeface="+mn-lt"/>
                <a:ea typeface="+mn-ea"/>
                <a:cs typeface="+mn-cs"/>
              </a:rPr>
              <a:t>hasta la diversificación de las fuentes de generación de electricidad en el sistema energético. Es fundamental destacar que las medidas de adaptación no siempre son para un futuro peor. Un país puede invertir en infraestructuras hidroeléctricas para aprovechar el agua extra disponible de una larga temporada de lluvias. Muchas de estas respuestas pueden evaluarse y compararse en función de </a:t>
            </a:r>
            <a:r>
              <a:rPr lang="en-GB" sz="1200" kern="1200" dirty="0" err="1">
                <a:solidFill>
                  <a:schemeClr val="tx1"/>
                </a:solidFill>
                <a:effectLst/>
                <a:latin typeface="+mn-lt"/>
                <a:ea typeface="+mn-ea"/>
                <a:cs typeface="+mn-cs"/>
              </a:rPr>
              <a:t>los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costos</a:t>
            </a:r>
            <a:r>
              <a:rPr lang="en-GB" sz="1200" kern="1200" dirty="0">
                <a:solidFill>
                  <a:schemeClr val="tx1"/>
                </a:solidFill>
                <a:effectLst/>
                <a:latin typeface="+mn-lt"/>
                <a:ea typeface="+mn-ea"/>
                <a:cs typeface="+mn-cs"/>
              </a:rPr>
              <a:t>. La diferencia de costes entre un escenario de cambio climático sin medidas de adaptación y la línea de base proporciona la magnitud de los daños financieros que debe soportar el sistema. Del mismo modo, la diferencia de costes entre un escenario de cambio climático con medidas de adaptación y uno sin adaptación proporciona una estimación de </a:t>
            </a:r>
            <a:r>
              <a:rPr lang="en-GB" sz="1200" kern="1200" dirty="0" err="1">
                <a:solidFill>
                  <a:schemeClr val="tx1"/>
                </a:solidFill>
                <a:effectLst/>
                <a:latin typeface="+mn-lt"/>
                <a:ea typeface="+mn-ea"/>
                <a:cs typeface="+mn-cs"/>
              </a:rPr>
              <a:t>los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costos</a:t>
            </a:r>
            <a:r>
              <a:rPr lang="en-GB" sz="1200" kern="1200" dirty="0">
                <a:solidFill>
                  <a:schemeClr val="tx1"/>
                </a:solidFill>
                <a:effectLst/>
                <a:latin typeface="+mn-lt"/>
                <a:ea typeface="+mn-ea"/>
                <a:cs typeface="+mn-cs"/>
              </a:rPr>
              <a:t> que se requieren para realizar los cambios necesarios para prepararse para un futuro resistente al clima</a:t>
            </a:r>
            <a:r>
              <a:rPr lang="en-GB" dirty="0"/>
              <a:t>. </a:t>
            </a:r>
            <a:endParaRPr lang="en-GB" sz="1200" kern="1200" dirty="0">
              <a:solidFill>
                <a:schemeClr val="tx1"/>
              </a:solidFill>
              <a:effectLst/>
              <a:latin typeface="+mn-lt"/>
              <a:ea typeface="+mn-ea"/>
              <a:cs typeface="+mn-cs"/>
            </a:endParaRPr>
          </a:p>
          <a:p>
            <a:endParaRPr lang="en-GB" sz="1200" b="0" i="0" kern="1200" baseline="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15</a:t>
            </a:fld>
            <a:endParaRPr lang="en-US"/>
          </a:p>
        </p:txBody>
      </p:sp>
    </p:spTree>
    <p:extLst>
      <p:ext uri="{BB962C8B-B14F-4D97-AF65-F5344CB8AC3E}">
        <p14:creationId xmlns:p14="http://schemas.microsoft.com/office/powerpoint/2010/main" val="65451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200" kern="1200" dirty="0">
                <a:solidFill>
                  <a:schemeClr val="tx1"/>
                </a:solidFill>
                <a:effectLst/>
                <a:latin typeface="+mn-lt"/>
                <a:ea typeface="+mn-ea"/>
                <a:cs typeface="+mn-cs"/>
              </a:rPr>
              <a:t>Los impactos del cambio climático son diversos, y es esencial comprender este aspecto antes de lanzarse a tomar </a:t>
            </a:r>
            <a:r>
              <a:rPr lang="en-GB" dirty="0"/>
              <a:t>medidas de </a:t>
            </a:r>
            <a:r>
              <a:rPr lang="en-GB" sz="1200" kern="1200" dirty="0">
                <a:solidFill>
                  <a:schemeClr val="tx1"/>
                </a:solidFill>
                <a:effectLst/>
                <a:latin typeface="+mn-lt"/>
                <a:ea typeface="+mn-ea"/>
                <a:cs typeface="+mn-cs"/>
              </a:rPr>
              <a:t>adaptación. Las cifras que se presentan aquí proceden del quinto informe de evaluación del cambio climático de la Comisión Internacional de Protección del Medio Ambiente (I.P.C.</a:t>
            </a:r>
            <a:r>
              <a:rPr lang="en-GB" dirty="0"/>
              <a:t>)</a:t>
            </a:r>
            <a:r>
              <a:rPr lang="en-GB" sz="1200" kern="1200" dirty="0">
                <a:solidFill>
                  <a:schemeClr val="tx1"/>
                </a:solidFill>
                <a:effectLst/>
                <a:latin typeface="+mn-lt"/>
                <a:ea typeface="+mn-ea"/>
                <a:cs typeface="+mn-cs"/>
              </a:rPr>
              <a:t>. En </a:t>
            </a:r>
            <a:r>
              <a:rPr lang="en-GB" sz="1200" kern="1200" baseline="0" dirty="0">
                <a:solidFill>
                  <a:schemeClr val="tx1"/>
                </a:solidFill>
                <a:effectLst/>
                <a:latin typeface="+mn-lt"/>
                <a:ea typeface="+mn-ea"/>
                <a:cs typeface="+mn-cs"/>
              </a:rPr>
              <a:t>la figura de la izquierda se </a:t>
            </a:r>
            <a:r>
              <a:rPr lang="en-GB" sz="1200" kern="1200" dirty="0">
                <a:solidFill>
                  <a:schemeClr val="tx1"/>
                </a:solidFill>
                <a:effectLst/>
                <a:latin typeface="+mn-lt"/>
                <a:ea typeface="+mn-ea"/>
                <a:cs typeface="+mn-cs"/>
              </a:rPr>
              <a:t>presentan los impactos del cambio climático en diferentes sistemas físicos, biológicos y de gestión humana. Los niveles de los escalones y la opacidad de las barras comunican los impactos de intensidad y el nivel de confianza sobre esos impactos en todo el mundo. Se observa que los niveles de intensidad varían por un margen significativo. Los rangos de confianza se derivan del consenso de las publicaciones científicas sobre el tema respectivo.  La figura de la derecha informa sobre los impactos en el rendimiento de algunas regiones y cultivos elegidos. Se observa que el clima futuro afectará definitivamente a la mayoría de los cultivos. Mientras que algunos cultivos</a:t>
            </a:r>
            <a:r>
              <a:rPr lang="en-GB" dirty="0"/>
              <a:t>, </a:t>
            </a:r>
            <a:r>
              <a:rPr lang="en-GB" sz="1200" kern="1200" dirty="0">
                <a:solidFill>
                  <a:schemeClr val="tx1"/>
                </a:solidFill>
                <a:effectLst/>
                <a:latin typeface="+mn-lt"/>
                <a:ea typeface="+mn-ea"/>
                <a:cs typeface="+mn-cs"/>
              </a:rPr>
              <a:t>como </a:t>
            </a:r>
            <a:r>
              <a:rPr lang="en-GB" dirty="0"/>
              <a:t>la soja, </a:t>
            </a:r>
            <a:r>
              <a:rPr lang="en-GB" sz="1200" kern="1200" dirty="0">
                <a:solidFill>
                  <a:schemeClr val="tx1"/>
                </a:solidFill>
                <a:effectLst/>
                <a:latin typeface="+mn-lt"/>
                <a:ea typeface="+mn-ea"/>
                <a:cs typeface="+mn-cs"/>
              </a:rPr>
              <a:t>podrían tener impactos positivos del aumento de la temperatura, se espera que el trigo y el maíz sólo experimenten impactos negativos. Esta variada distribución de los impactos justifica un enfoque variado desde el punto de vista de las respuestas de adaptación</a:t>
            </a:r>
            <a:r>
              <a:rPr lang="en-GB" dirty="0"/>
              <a:t>. </a:t>
            </a:r>
            <a:endParaRPr lang="en-GB" sz="1200" kern="1200" dirty="0">
              <a:solidFill>
                <a:schemeClr val="tx1"/>
              </a:solidFill>
              <a:effectLst/>
              <a:latin typeface="+mn-lt"/>
              <a:ea typeface="+mn-ea"/>
              <a:cs typeface="+mn-cs"/>
            </a:endParaRPr>
          </a:p>
          <a:p>
            <a:endParaRPr lang="en-GB" sz="12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16</a:t>
            </a:fld>
            <a:endParaRPr lang="en-US"/>
          </a:p>
        </p:txBody>
      </p:sp>
    </p:spTree>
    <p:extLst>
      <p:ext uri="{BB962C8B-B14F-4D97-AF65-F5344CB8AC3E}">
        <p14:creationId xmlns:p14="http://schemas.microsoft.com/office/powerpoint/2010/main" val="42397091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Tras los impactos climáticos específicos de la región y del sistema, se presenta en estas figuras </a:t>
            </a:r>
            <a:r>
              <a:rPr lang="en-GB" dirty="0"/>
              <a:t>una </a:t>
            </a:r>
            <a:r>
              <a:rPr lang="en-GB" sz="1200" kern="1200" dirty="0">
                <a:solidFill>
                  <a:schemeClr val="tx1"/>
                </a:solidFill>
                <a:effectLst/>
                <a:latin typeface="+mn-lt"/>
                <a:ea typeface="+mn-ea"/>
                <a:cs typeface="+mn-cs"/>
              </a:rPr>
              <a:t>visión general de la adaptación. La figura de la derecha indica el nivel de riesgo para los 4 escenarios climáticos principales. Los niveles de riesgo se indican mediante la longitud total de las barras, y la parte sombreada del gráfico de barras indica el potencial de adaptación adicional para reducir el riesgo. Cuanto mayor sea la región sombreada en cada barra, mayor será la posibilidad de aplicar medidas de adaptación. La figura de la izquierda </a:t>
            </a:r>
            <a:r>
              <a:rPr lang="en-GB" sz="1200" kern="1200" baseline="0" dirty="0">
                <a:solidFill>
                  <a:schemeClr val="tx1"/>
                </a:solidFill>
                <a:effectLst/>
                <a:latin typeface="+mn-lt"/>
                <a:ea typeface="+mn-ea"/>
                <a:cs typeface="+mn-cs"/>
              </a:rPr>
              <a:t>ilustra los niveles de riesgo climático de diferentes sistemas y regiones del mundo. Por </a:t>
            </a:r>
            <a:r>
              <a:rPr lang="en-GB" sz="1200" kern="1200" dirty="0">
                <a:solidFill>
                  <a:schemeClr val="tx1"/>
                </a:solidFill>
                <a:effectLst/>
                <a:latin typeface="+mn-lt"/>
                <a:ea typeface="+mn-ea"/>
                <a:cs typeface="+mn-cs"/>
              </a:rPr>
              <a:t>ejemplo, en África, las enfermedades transmitidas por el agua inducidas por el clima podrían reducirse significativamente adoptando medidas adecuadas de saneamiento e higiene del agua, especialmente en las comunidades rurales y </a:t>
            </a:r>
            <a:r>
              <a:rPr lang="en-GB" dirty="0"/>
              <a:t>marginadas</a:t>
            </a:r>
            <a:r>
              <a:rPr lang="en-GB" sz="1200" kern="1200" dirty="0">
                <a:solidFill>
                  <a:schemeClr val="tx1"/>
                </a:solidFill>
                <a:effectLst/>
                <a:latin typeface="+mn-lt"/>
                <a:ea typeface="+mn-ea"/>
                <a:cs typeface="+mn-cs"/>
              </a:rPr>
              <a:t>. Mientras que en Australasia, los ecosistemas marinos están gravemente amenazados. Han sido empujados más allá del punto de no retorno</a:t>
            </a:r>
            <a:r>
              <a:rPr lang="en-GB" dirty="0"/>
              <a:t>, por lo que </a:t>
            </a:r>
            <a:r>
              <a:rPr lang="en-GB" sz="1200" kern="1200" dirty="0">
                <a:solidFill>
                  <a:schemeClr val="tx1"/>
                </a:solidFill>
                <a:effectLst/>
                <a:latin typeface="+mn-lt"/>
                <a:ea typeface="+mn-ea"/>
                <a:cs typeface="+mn-cs"/>
              </a:rPr>
              <a:t>no se espera que ninguna medida de adaptación reduzca el riesgo inducido por el clima. Esta ilustración indica la urgencia de tomar medidas adecuadas para evitar que los sistemas físicos, biológicos y gestionados por el hombre vayan más allá del punto de no retorno</a:t>
            </a:r>
            <a:r>
              <a:rPr lang="en-GB" dirty="0"/>
              <a:t>. </a:t>
            </a:r>
            <a:endParaRPr lang="en-GB" sz="1200" kern="1200" dirty="0">
              <a:solidFill>
                <a:schemeClr val="tx1"/>
              </a:solidFill>
              <a:effectLst/>
              <a:latin typeface="+mn-lt"/>
              <a:ea typeface="+mn-ea"/>
              <a:cs typeface="+mn-cs"/>
            </a:endParaRPr>
          </a:p>
          <a:p>
            <a:endParaRPr lang="en-GB" sz="12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17</a:t>
            </a:fld>
            <a:endParaRPr lang="en-US"/>
          </a:p>
        </p:txBody>
      </p:sp>
    </p:spTree>
    <p:extLst>
      <p:ext uri="{BB962C8B-B14F-4D97-AF65-F5344CB8AC3E}">
        <p14:creationId xmlns:p14="http://schemas.microsoft.com/office/powerpoint/2010/main" val="39989276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Las medidas de adaptación nos ayudan a </a:t>
            </a:r>
            <a:r>
              <a:rPr lang="en-GB" dirty="0"/>
              <a:t>que nuestros </a:t>
            </a:r>
            <a:r>
              <a:rPr lang="en-GB" sz="1200" kern="1200" dirty="0">
                <a:solidFill>
                  <a:schemeClr val="tx1"/>
                </a:solidFill>
                <a:effectLst/>
                <a:latin typeface="+mn-lt"/>
                <a:ea typeface="+mn-ea"/>
                <a:cs typeface="+mn-cs"/>
              </a:rPr>
              <a:t>sistemas sean más </a:t>
            </a:r>
            <a:r>
              <a:rPr lang="en-GB" dirty="0"/>
              <a:t>resistentes al clima</a:t>
            </a:r>
            <a:r>
              <a:rPr lang="en-GB" sz="1200" kern="1200" dirty="0">
                <a:solidFill>
                  <a:schemeClr val="tx1"/>
                </a:solidFill>
                <a:effectLst/>
                <a:latin typeface="+mn-lt"/>
                <a:ea typeface="+mn-ea"/>
                <a:cs typeface="+mn-cs"/>
              </a:rPr>
              <a:t>. La resiliencia climática se refiere a la capacidad de anticiparse, prepararse y responder a eventos peligrosos, tendencias o perturbaciones relacionadas con el clima. Mejorar la resiliencia climática implica evaluar cómo el cambio climático creará nuevos riesgos relacionados con el clima o alterará los actuales</a:t>
            </a:r>
            <a:r>
              <a:rPr lang="en-GB" dirty="0"/>
              <a:t>, </a:t>
            </a:r>
            <a:r>
              <a:rPr lang="en-GB" sz="1200" kern="1200" dirty="0">
                <a:solidFill>
                  <a:schemeClr val="tx1"/>
                </a:solidFill>
                <a:effectLst/>
                <a:latin typeface="+mn-lt"/>
                <a:ea typeface="+mn-ea"/>
                <a:cs typeface="+mn-cs"/>
              </a:rPr>
              <a:t>y </a:t>
            </a:r>
            <a:r>
              <a:rPr lang="en-GB" dirty="0"/>
              <a:t>luego tomar </a:t>
            </a:r>
            <a:r>
              <a:rPr lang="en-GB" sz="1200" kern="1200" dirty="0">
                <a:solidFill>
                  <a:schemeClr val="tx1"/>
                </a:solidFill>
                <a:effectLst/>
                <a:latin typeface="+mn-lt"/>
                <a:ea typeface="+mn-ea"/>
                <a:cs typeface="+mn-cs"/>
              </a:rPr>
              <a:t>medidas para afrontar mejor esos riesgos. La figura que aparece aquí, procedente del I.P.C.C., ilustra la importancia de las medidas de adaptación resistentes al clima y su interacción con los factores de estrés biofísicos y sociales. Cada vez es más necesario explorar e invertir en decisiones en este espacio de resiliencia que </a:t>
            </a:r>
            <a:r>
              <a:rPr lang="en-GB" dirty="0"/>
              <a:t>conduzcan </a:t>
            </a:r>
            <a:r>
              <a:rPr lang="en-GB" sz="1200" kern="1200" dirty="0">
                <a:solidFill>
                  <a:schemeClr val="tx1"/>
                </a:solidFill>
                <a:effectLst/>
                <a:latin typeface="+mn-lt"/>
                <a:ea typeface="+mn-ea"/>
                <a:cs typeface="+mn-cs"/>
              </a:rPr>
              <a:t>al camino con la mayor resiliencia posible. Se espera que cada decisión resiliente conduzca a un sistema general robusto con menor riesgo climático en el futuro. También es esencial entender que una decisión resiliente puede no ser siempre la opción verde. Por ejemplo, invertir sólo en energía hidroeléctrica puede hacer que un sistema energético sea menos resistente a los futuros cambios climáticos. Por lo tanto, dependiendo del clima futuro, una combinación de fuentes de energía fósiles y renovables puede resultar más resistente y reducir los factores de estrés y, finalmente, el riesgo</a:t>
            </a:r>
            <a:r>
              <a:rPr lang="en-GB" dirty="0"/>
              <a:t>. </a:t>
            </a:r>
            <a:endParaRPr lang="en-GB" sz="1200"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18</a:t>
            </a:fld>
            <a:endParaRPr lang="en-US"/>
          </a:p>
        </p:txBody>
      </p:sp>
    </p:spTree>
    <p:extLst>
      <p:ext uri="{BB962C8B-B14F-4D97-AF65-F5344CB8AC3E}">
        <p14:creationId xmlns:p14="http://schemas.microsoft.com/office/powerpoint/2010/main" val="32727929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El cambio climático es global, pero la adaptación es local. Las estrategias deben desarrollarse y desplegarse en función del contexto y las circunstancias locales. Al igual que en el caso de la mitigación, los modelos o los marcos de modelización son muy útiles para ayudar a captar la dinámica del problema y proporcionar información para anticipar los efectos actuales o inminentes del cambio </a:t>
            </a:r>
            <a:r>
              <a:rPr lang="en-US" dirty="0"/>
              <a:t>climático</a:t>
            </a:r>
            <a:r>
              <a:rPr lang="en-US" sz="1200" b="0" kern="1200" dirty="0">
                <a:solidFill>
                  <a:schemeClr val="tx1"/>
                </a:solidFill>
                <a:effectLst/>
                <a:latin typeface="+mn-lt"/>
                <a:ea typeface="+mn-ea"/>
                <a:cs typeface="+mn-cs"/>
              </a:rPr>
              <a:t>. El </a:t>
            </a:r>
            <a:r>
              <a:rPr lang="en-US" b="0" dirty="0"/>
              <a:t>marco de los sistemas de </a:t>
            </a:r>
            <a:r>
              <a:rPr lang="en-GB" b="0" dirty="0"/>
              <a:t>clima, </a:t>
            </a:r>
            <a:r>
              <a:rPr lang="en-US" b="0" dirty="0"/>
              <a:t>uso del suelo</a:t>
            </a:r>
            <a:r>
              <a:rPr lang="en-GB" b="0" dirty="0"/>
              <a:t>, energía y agua, o CLEW, es un ejemplo de ello. </a:t>
            </a:r>
            <a:r>
              <a:rPr lang="en-GB" sz="1200" b="0" kern="1200" dirty="0">
                <a:solidFill>
                  <a:schemeClr val="tx1"/>
                </a:solidFill>
                <a:effectLst/>
                <a:latin typeface="+mn-lt"/>
                <a:ea typeface="+mn-ea"/>
                <a:cs typeface="+mn-cs"/>
              </a:rPr>
              <a:t>Permite una </a:t>
            </a:r>
            <a:r>
              <a:rPr lang="en-GB" sz="1200" kern="1200" dirty="0">
                <a:solidFill>
                  <a:schemeClr val="tx1"/>
                </a:solidFill>
                <a:effectLst/>
                <a:latin typeface="+mn-lt"/>
                <a:ea typeface="+mn-ea"/>
                <a:cs typeface="+mn-cs"/>
              </a:rPr>
              <a:t>evaluación integrada del nexo entre el clima, el uso de la tierra, la energía y el </a:t>
            </a:r>
            <a:r>
              <a:rPr lang="en-GB" dirty="0"/>
              <a:t>agua</a:t>
            </a:r>
            <a:r>
              <a:rPr lang="en-GB" sz="1200" kern="1200" dirty="0">
                <a:solidFill>
                  <a:schemeClr val="tx1"/>
                </a:solidFill>
                <a:effectLst/>
                <a:latin typeface="+mn-lt"/>
                <a:ea typeface="+mn-ea"/>
                <a:cs typeface="+mn-cs"/>
              </a:rPr>
              <a:t>. Permite evaluar la solidez general de una determinada estrategia o política en relación con los riesgos del cambio climático. Además, ayuda a captar los efectos no deseados y de propagación cruzada de las medidas de adaptación en un sistema que pueden afectar a otros sistemas interconectados.  En la siguiente miniconferencia se presentarán los resultados de algunos trabajos de CLEWs que tienen que ver con los impactos del cambio climático</a:t>
            </a:r>
            <a:r>
              <a:rPr lang="en-GB" dirty="0"/>
              <a:t>.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19</a:t>
            </a:fld>
            <a:endParaRPr lang="en-US"/>
          </a:p>
        </p:txBody>
      </p:sp>
    </p:spTree>
    <p:extLst>
      <p:ext uri="{BB962C8B-B14F-4D97-AF65-F5344CB8AC3E}">
        <p14:creationId xmlns:p14="http://schemas.microsoft.com/office/powerpoint/2010/main" val="642167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err="1"/>
              <a:t>Esta conferencia </a:t>
            </a:r>
            <a:r>
              <a:rPr lang="sv-SE" dirty="0"/>
              <a:t>tiene </a:t>
            </a:r>
            <a:r>
              <a:rPr lang="sv-SE" dirty="0" err="1"/>
              <a:t>tres resultados de </a:t>
            </a:r>
            <a:r>
              <a:rPr lang="sv-SE" dirty="0"/>
              <a:t>aprendizaje </a:t>
            </a:r>
            <a:r>
              <a:rPr lang="sv-SE" dirty="0" err="1"/>
              <a:t>previstos</a:t>
            </a:r>
            <a:r>
              <a:rPr lang="sv-SE" dirty="0"/>
              <a:t>. Al final </a:t>
            </a:r>
            <a:r>
              <a:rPr lang="sv-SE" dirty="0" err="1"/>
              <a:t>de esta conferencia, usted</a:t>
            </a:r>
            <a:r>
              <a:rPr lang="sv-SE" dirty="0"/>
              <a:t>:</a:t>
            </a:r>
          </a:p>
          <a:p>
            <a:r>
              <a:rPr lang="en-US" dirty="0">
                <a:latin typeface="Open Sans"/>
                <a:ea typeface="Open Sans"/>
                <a:cs typeface="Open Sans"/>
              </a:rPr>
              <a:t>1) </a:t>
            </a:r>
            <a:r>
              <a:rPr lang="en-US" b="0" dirty="0">
                <a:latin typeface="Open Sans"/>
                <a:ea typeface="Open Sans"/>
                <a:cs typeface="Open Sans"/>
              </a:rPr>
              <a:t>Comprender el impacto del cambio climático en los principales sistemas de recursos</a:t>
            </a:r>
          </a:p>
          <a:p>
            <a:r>
              <a:rPr lang="en-US" dirty="0">
                <a:latin typeface="Open Sans"/>
                <a:ea typeface="Open Sans"/>
                <a:cs typeface="Open Sans"/>
              </a:rPr>
              <a:t>2) </a:t>
            </a:r>
            <a:r>
              <a:rPr lang="en-US" b="0" dirty="0">
                <a:latin typeface="Open Sans"/>
                <a:ea typeface="Open Sans"/>
                <a:cs typeface="Open Sans"/>
              </a:rPr>
              <a:t>Comprender la importancia de la adaptación al cambio climático</a:t>
            </a:r>
          </a:p>
          <a:p>
            <a:r>
              <a:rPr lang="en-US" dirty="0">
                <a:latin typeface="Open Sans"/>
                <a:ea typeface="Open Sans"/>
                <a:cs typeface="Open Sans"/>
              </a:rPr>
              <a:t>3) </a:t>
            </a:r>
            <a:r>
              <a:rPr lang="en-US" b="0" dirty="0">
                <a:latin typeface="Open Sans"/>
                <a:ea typeface="Open Sans"/>
                <a:cs typeface="Open Sans"/>
              </a:rPr>
              <a:t>Conozca los estudios de caso de CLEWs que se centran en la mitigación del cambio climático</a:t>
            </a:r>
          </a:p>
        </p:txBody>
      </p:sp>
      <p:sp>
        <p:nvSpPr>
          <p:cNvPr id="4" name="Slide Number Placeholder 3"/>
          <p:cNvSpPr>
            <a:spLocks noGrp="1"/>
          </p:cNvSpPr>
          <p:nvPr>
            <p:ph type="sldNum" sz="quarter" idx="5"/>
          </p:nvPr>
        </p:nvSpPr>
        <p:spPr/>
        <p:txBody>
          <a:bodyPr/>
          <a:lstStyle/>
          <a:p>
            <a:fld id="{B698FC84-7549-424A-9090-8C112A69B027}" type="slidenum">
              <a:rPr lang="en-US" smtClean="0"/>
              <a:t>2</a:t>
            </a:fld>
            <a:endParaRPr lang="en-US"/>
          </a:p>
        </p:txBody>
      </p:sp>
    </p:spTree>
    <p:extLst>
      <p:ext uri="{BB962C8B-B14F-4D97-AF65-F5344CB8AC3E}">
        <p14:creationId xmlns:p14="http://schemas.microsoft.com/office/powerpoint/2010/main" val="17416121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698FC84-7549-424A-9090-8C112A69B027}" type="slidenum">
              <a:rPr lang="en-US" smtClean="0"/>
              <a:t>20</a:t>
            </a:fld>
            <a:endParaRPr lang="en-US"/>
          </a:p>
        </p:txBody>
      </p:sp>
    </p:spTree>
    <p:extLst>
      <p:ext uri="{BB962C8B-B14F-4D97-AF65-F5344CB8AC3E}">
        <p14:creationId xmlns:p14="http://schemas.microsoft.com/office/powerpoint/2010/main" val="9585025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Las cifras que se presentan aquí proceden de un estudio de CLEWs que evalúa la resistencia climática de las infraestructuras energéticas en África Oriental. La figura de la izquierda </a:t>
            </a:r>
            <a:r>
              <a:rPr lang="en-GB" sz="1200" kern="1200" baseline="0" dirty="0">
                <a:solidFill>
                  <a:schemeClr val="tx1"/>
                </a:solidFill>
                <a:effectLst/>
                <a:latin typeface="+mn-lt"/>
                <a:ea typeface="+mn-ea"/>
                <a:cs typeface="+mn-cs"/>
              </a:rPr>
              <a:t>ilustra la ubicación de los países del Pool de Energía de África Oriental y la cuenca del río Nilo en África. Para </a:t>
            </a:r>
            <a:r>
              <a:rPr lang="en-GB" sz="1200" kern="1200" dirty="0">
                <a:solidFill>
                  <a:schemeClr val="tx1"/>
                </a:solidFill>
                <a:effectLst/>
                <a:latin typeface="+mn-lt"/>
                <a:ea typeface="+mn-ea"/>
                <a:cs typeface="+mn-cs"/>
              </a:rPr>
              <a:t>dar un poco de contexto, la cuenca del Nilo tiene dos afluentes principales: el Nilo Azul y el Nilo Blanco. El Nilo Azul nace en la subcuenca del Nilo Oriental, alrededor del lago </a:t>
            </a:r>
            <a:r>
              <a:rPr lang="en-GB" sz="1200" kern="1200" dirty="0" err="1">
                <a:solidFill>
                  <a:schemeClr val="tx1"/>
                </a:solidFill>
                <a:effectLst/>
                <a:latin typeface="+mn-lt"/>
                <a:ea typeface="+mn-ea"/>
                <a:cs typeface="+mn-cs"/>
              </a:rPr>
              <a:t>Tana </a:t>
            </a:r>
            <a:r>
              <a:rPr lang="en-GB" sz="1200" kern="1200" dirty="0">
                <a:solidFill>
                  <a:schemeClr val="tx1"/>
                </a:solidFill>
                <a:effectLst/>
                <a:latin typeface="+mn-lt"/>
                <a:ea typeface="+mn-ea"/>
                <a:cs typeface="+mn-cs"/>
              </a:rPr>
              <a:t>en Etiopía. El Nilo Blanco se origina en la región de los lagos ecuatoriales del Nilo, en el lago Victoria y sus alrededores. La incertidumbre en las proyecciones climáticas se pone de manifiesto mediante una métrica denominada Índice de Humedad Climática </a:t>
            </a:r>
            <a:r>
              <a:rPr lang="en-GB" dirty="0"/>
              <a:t>en </a:t>
            </a:r>
            <a:r>
              <a:rPr lang="en-GB" sz="1200" kern="1200" dirty="0">
                <a:solidFill>
                  <a:schemeClr val="tx1"/>
                </a:solidFill>
                <a:effectLst/>
                <a:latin typeface="+mn-lt"/>
                <a:ea typeface="+mn-ea"/>
                <a:cs typeface="+mn-cs"/>
              </a:rPr>
              <a:t>la figura de la izquierda. En esta figura se presenta el I.M.C. de las principales cuencas fluviales africanas. El I.M.C. es una medida de aridez que combina el efecto de las proyecciones de lluvia y temperatura. Los valores del índice varían entre -1 y +1, y los valores más bajos representan condiciones más áridas. El gráfico muestra los valores del I.M.C. promediados para el periodo 2010-2050. El punto rojo indica el valor medio del I.M.C. para las tendencias climáticas históricas. Se observa que la cuenca oriental del Nilo ha sido significativamente más seca que la cuenca del lago ecuatorial del Nilo. Es esencial destacar aquí que la cuenca oriental del Nilo proporciona alrededor del 70% del caudal total anual del río Nilo que llega a Egipto. Los puntos azules y verdes se refieren a la media del I.M.C. de las proyecciones climáticas de dos modelos climáticos. Los puntos a la derecha del valor histórico se refieren a las proyecciones de un clima más húmedo; los puntos a la izquierda indican una proyección más seca. Con 8,7 GW de capacidad instalada y 22 gigavatios en proyecto, se espera que la infraestructura hidroeléctrica contribuya de manera significativa a muchos países del Grupo Eléctrico del África Oriental o E.A.P.P. Y de ahí </a:t>
            </a:r>
            <a:r>
              <a:rPr lang="en-GB" dirty="0"/>
              <a:t>la </a:t>
            </a:r>
            <a:r>
              <a:rPr lang="en-GB" sz="1200" kern="1200" dirty="0">
                <a:solidFill>
                  <a:schemeClr val="tx1"/>
                </a:solidFill>
                <a:effectLst/>
                <a:latin typeface="+mn-lt"/>
                <a:ea typeface="+mn-ea"/>
                <a:cs typeface="+mn-cs"/>
              </a:rPr>
              <a:t>necesidad de planificar infraestructuras resistentes al clima</a:t>
            </a:r>
            <a:r>
              <a:rPr lang="en-GB" dirty="0"/>
              <a:t>. </a:t>
            </a:r>
            <a:endParaRPr lang="en-GB" sz="1200" kern="1200" dirty="0">
              <a:solidFill>
                <a:schemeClr val="tx1"/>
              </a:solidFill>
              <a:effectLst/>
              <a:latin typeface="+mn-lt"/>
              <a:ea typeface="+mn-ea"/>
              <a:cs typeface="+mn-cs"/>
            </a:endParaRPr>
          </a:p>
          <a:p>
            <a:endParaRPr lang="en-GB" sz="1200" dirty="0"/>
          </a:p>
          <a:p>
            <a:endParaRPr lang="en-GB" sz="1200" dirty="0"/>
          </a:p>
          <a:p>
            <a:pPr fontAlgn="ctr"/>
            <a:endParaRPr lang="en-GB" sz="1200" dirty="0"/>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21</a:t>
            </a:fld>
            <a:endParaRPr lang="en-US"/>
          </a:p>
        </p:txBody>
      </p:sp>
    </p:spTree>
    <p:extLst>
      <p:ext uri="{BB962C8B-B14F-4D97-AF65-F5344CB8AC3E}">
        <p14:creationId xmlns:p14="http://schemas.microsoft.com/office/powerpoint/2010/main" val="2657835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defRPr/>
            </a:pPr>
            <a:r>
              <a:rPr lang="en-GB" sz="1200" kern="1200" dirty="0">
                <a:solidFill>
                  <a:schemeClr val="tx1"/>
                </a:solidFill>
                <a:effectLst/>
                <a:latin typeface="+mn-lt"/>
                <a:ea typeface="+mn-ea"/>
                <a:cs typeface="+mn-cs"/>
              </a:rPr>
              <a:t>Aquí se presentan los resultados del estudio sobre África Oriental. Un país como Egipto, que se espera que dependa del gas natural para asegurar su suministro de electricidad, se ve relativamente menos afectado que los países dependientes de la energía hidroeléctrica como Uganda y Tanzania. Esto es evidente en los </a:t>
            </a:r>
            <a:r>
              <a:rPr lang="en-GB" b="0" dirty="0"/>
              <a:t>tres gráficos de </a:t>
            </a:r>
            <a:r>
              <a:rPr lang="en-GB" sz="1200" b="0" kern="1200" dirty="0">
                <a:solidFill>
                  <a:schemeClr val="tx1"/>
                </a:solidFill>
                <a:effectLst/>
                <a:latin typeface="+mn-lt"/>
                <a:ea typeface="+mn-ea"/>
                <a:cs typeface="+mn-cs"/>
              </a:rPr>
              <a:t>la </a:t>
            </a:r>
            <a:r>
              <a:rPr lang="en-GB" b="0" dirty="0"/>
              <a:t>izquierda</a:t>
            </a:r>
            <a:r>
              <a:rPr lang="en-GB" sz="1200" kern="1200" dirty="0">
                <a:solidFill>
                  <a:schemeClr val="tx1"/>
                </a:solidFill>
                <a:effectLst/>
                <a:latin typeface="+mn-lt"/>
                <a:ea typeface="+mn-ea"/>
                <a:cs typeface="+mn-cs"/>
              </a:rPr>
              <a:t>, donde se presentan las fluctuaciones del coste de generación de electricidad para los futuros climas elegidos. El escenario </a:t>
            </a:r>
            <a:r>
              <a:rPr lang="en-GB" dirty="0"/>
              <a:t>"sin adaptación" se refiere a </a:t>
            </a:r>
            <a:r>
              <a:rPr lang="en-GB" sz="1200" kern="1200" dirty="0">
                <a:solidFill>
                  <a:schemeClr val="tx1"/>
                </a:solidFill>
                <a:effectLst/>
                <a:latin typeface="+mn-lt"/>
                <a:ea typeface="+mn-ea"/>
                <a:cs typeface="+mn-cs"/>
              </a:rPr>
              <a:t>una situación en la que no se han tomado medidas para hacer frente al cambio climático. Se observa que los costes aumentan cuando no se aplica una adaptación adecuada. La figura de </a:t>
            </a:r>
            <a:r>
              <a:rPr lang="en-GB" dirty="0"/>
              <a:t>la derecha </a:t>
            </a:r>
            <a:r>
              <a:rPr lang="en-GB" sz="1200" kern="1200" dirty="0">
                <a:solidFill>
                  <a:schemeClr val="tx1"/>
                </a:solidFill>
                <a:effectLst/>
                <a:latin typeface="+mn-lt"/>
                <a:ea typeface="+mn-ea"/>
                <a:cs typeface="+mn-cs"/>
              </a:rPr>
              <a:t>ilustra el comercio de electricidad acumulado con una estrategia de previsión perfecta para el futuro climático más seco. La principal conclusión es que algunos países utilizan el comercio de electricidad como medida de adaptación para hacer frente al cambio climático. Se observa que Etiopía exporta electricidad a Sudán, y que Sudán exporta casi la mitad a Egipto como medida de adaptación para reducir el coste de la generación de electricidad en Egipto. Este estudio se realizó utilizando la misma herramienta, OSeMOSYS, presentada en la sección práctica de este curso CLEWs</a:t>
            </a:r>
            <a:r>
              <a:rPr lang="en-GB" dirty="0"/>
              <a:t>. </a:t>
            </a:r>
            <a:endParaRPr lang="en-GB" sz="1200" kern="1200" dirty="0">
              <a:solidFill>
                <a:schemeClr val="tx1"/>
              </a:solidFill>
              <a:effectLst/>
              <a:latin typeface="+mn-lt"/>
              <a:ea typeface="+mn-ea"/>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lang="en-GB" sz="1200" dirty="0"/>
          </a:p>
        </p:txBody>
      </p:sp>
      <p:sp>
        <p:nvSpPr>
          <p:cNvPr id="4" name="Slide Number Placeholder 3"/>
          <p:cNvSpPr>
            <a:spLocks noGrp="1"/>
          </p:cNvSpPr>
          <p:nvPr>
            <p:ph type="sldNum" sz="quarter" idx="5"/>
          </p:nvPr>
        </p:nvSpPr>
        <p:spPr/>
        <p:txBody>
          <a:bodyPr/>
          <a:lstStyle/>
          <a:p>
            <a:fld id="{B698FC84-7549-424A-9090-8C112A69B027}" type="slidenum">
              <a:rPr lang="en-US" smtClean="0"/>
              <a:t>22</a:t>
            </a:fld>
            <a:endParaRPr lang="en-US"/>
          </a:p>
        </p:txBody>
      </p:sp>
    </p:spTree>
    <p:extLst>
      <p:ext uri="{BB962C8B-B14F-4D97-AF65-F5344CB8AC3E}">
        <p14:creationId xmlns:p14="http://schemas.microsoft.com/office/powerpoint/2010/main" val="3345991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Aquí se presenta otro estudio </a:t>
            </a:r>
            <a:r>
              <a:rPr lang="en-GB" dirty="0"/>
              <a:t>de CLEWs centrado </a:t>
            </a:r>
            <a:r>
              <a:rPr lang="en-GB" sz="1200" kern="1200" dirty="0">
                <a:solidFill>
                  <a:schemeClr val="tx1"/>
                </a:solidFill>
                <a:effectLst/>
                <a:latin typeface="+mn-lt"/>
                <a:ea typeface="+mn-ea"/>
                <a:cs typeface="+mn-cs"/>
              </a:rPr>
              <a:t>en Uganda. Este estudio de caso tiene como objetivo analizar los tres sistemas de recursos (</a:t>
            </a:r>
            <a:r>
              <a:rPr lang="en-GB" dirty="0"/>
              <a:t>a saber, la energía</a:t>
            </a:r>
            <a:r>
              <a:rPr lang="en-GB" sz="1200" kern="1200" dirty="0">
                <a:solidFill>
                  <a:schemeClr val="tx1"/>
                </a:solidFill>
                <a:effectLst/>
                <a:latin typeface="+mn-lt"/>
                <a:ea typeface="+mn-ea"/>
                <a:cs typeface="+mn-cs"/>
              </a:rPr>
              <a:t>, el agua y la tierra) bajo un modelo de concha y explorar los efectos de propagación cruzada de las políticas en un sistema. Para dar un poco de contexto, la cubierta forestal de Uganda como proporción de la superficie total de la tierra se redujo del veinticuatro por ciento en 1990 al nueve por ciento en 2015. Esto equivale a la pérdida de </a:t>
            </a:r>
            <a:r>
              <a:rPr lang="en-GB" dirty="0"/>
              <a:t>36.000 </a:t>
            </a:r>
            <a:r>
              <a:rPr lang="en-GB" sz="1200" kern="1200" dirty="0">
                <a:solidFill>
                  <a:schemeClr val="tx1"/>
                </a:solidFill>
                <a:effectLst/>
                <a:latin typeface="+mn-lt"/>
                <a:ea typeface="+mn-ea"/>
                <a:cs typeface="+mn-cs"/>
              </a:rPr>
              <a:t>kilómetros cuadrados de tierra. Dos razones principales contribuyeron a este cambio</a:t>
            </a:r>
            <a:r>
              <a:rPr lang="en-GB" dirty="0"/>
              <a:t>: la tala </a:t>
            </a:r>
            <a:r>
              <a:rPr lang="en-GB" sz="1200" kern="1200" dirty="0">
                <a:solidFill>
                  <a:schemeClr val="tx1"/>
                </a:solidFill>
                <a:effectLst/>
                <a:latin typeface="+mn-lt"/>
                <a:ea typeface="+mn-ea"/>
                <a:cs typeface="+mn-cs"/>
              </a:rPr>
              <a:t>de bosques para obtener leña y la deforestación para la expansión agrícola. Es interesante señalar que la biomasa, principalmente la leña, constituye alrededor del ochenta por ciento del consumo total de energía final en Uganda. Últimamente, para cumplir las metas del séptimo objetivo de desarrollo sostenible, se está presionando cada vez más para reducir la dependencia de la biomasa leñosa en Uganda. Además, se espera que los ambiciosos planes de irrigación y el aumento del consumo per cápita de agua y energía provoquen un mayor estrés en los diferentes sistemas de recursos. En este caso, para explorar las implicaciones intersistémicas de una política nacional ugandesa para reducir su dependencia de la biomasa basada en la leña, se desarrollaron dos escenarios simples. En primer lugar, un escenario de referencia, en el que los sistemas de la tierra, la energía y el agua mantienen su tendencia habitual hasta 2050. En </a:t>
            </a:r>
            <a:r>
              <a:rPr lang="en-GB" dirty="0"/>
              <a:t>segundo lugar, </a:t>
            </a:r>
            <a:r>
              <a:rPr lang="en-GB" sz="1200" kern="1200" dirty="0">
                <a:solidFill>
                  <a:schemeClr val="tx1"/>
                </a:solidFill>
                <a:effectLst/>
                <a:latin typeface="+mn-lt"/>
                <a:ea typeface="+mn-ea"/>
                <a:cs typeface="+mn-cs"/>
              </a:rPr>
              <a:t>un escenario de desarrollo sostenible, en el que se modela un cambio hacia un consumo energético sostenible. En este escenario, a partir de 2020, se espera que la proporción de biomasa en el consumo total de energía final se reduzca desde sus niveles actuales, aproximadamente el ochenta por ciento, hasta el cincuenta por ciento en 2050. En este caso, se modela un aumento posterior de la demanda de electricidad para compensar esta transición.</a:t>
            </a:r>
          </a:p>
          <a:p>
            <a:pPr marL="0" marR="0" lvl="0" indent="0" algn="l" defTabSz="914400" rtl="0" eaLnBrk="1" fontAlgn="ctr" latinLnBrk="0" hangingPunct="1">
              <a:lnSpc>
                <a:spcPct val="100000"/>
              </a:lnSpc>
              <a:spcBef>
                <a:spcPts val="0"/>
              </a:spcBef>
              <a:spcAft>
                <a:spcPts val="0"/>
              </a:spcAft>
              <a:buClrTx/>
              <a:buSzTx/>
              <a:buFontTx/>
              <a:buNone/>
              <a:tabLst/>
              <a:defRPr/>
            </a:pPr>
            <a:endParaRPr lang="en-GB" sz="1200" dirty="0"/>
          </a:p>
        </p:txBody>
      </p:sp>
      <p:sp>
        <p:nvSpPr>
          <p:cNvPr id="4" name="Slide Number Placeholder 3"/>
          <p:cNvSpPr>
            <a:spLocks noGrp="1"/>
          </p:cNvSpPr>
          <p:nvPr>
            <p:ph type="sldNum" sz="quarter" idx="5"/>
          </p:nvPr>
        </p:nvSpPr>
        <p:spPr/>
        <p:txBody>
          <a:bodyPr/>
          <a:lstStyle/>
          <a:p>
            <a:fld id="{B698FC84-7549-424A-9090-8C112A69B027}" type="slidenum">
              <a:rPr lang="en-US" smtClean="0"/>
              <a:t>23</a:t>
            </a:fld>
            <a:endParaRPr lang="en-US"/>
          </a:p>
        </p:txBody>
      </p:sp>
    </p:spTree>
    <p:extLst>
      <p:ext uri="{BB962C8B-B14F-4D97-AF65-F5344CB8AC3E}">
        <p14:creationId xmlns:p14="http://schemas.microsoft.com/office/powerpoint/2010/main" val="33752321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En este estudio, se desarrolla una configuración de modelo vinculada a los sistemas de recursos utilizando OSeMOSYS, como se ilustra </a:t>
            </a:r>
            <a:r>
              <a:rPr lang="en-GB" sz="1200" kern="1200" baseline="0" dirty="0">
                <a:solidFill>
                  <a:schemeClr val="tx1"/>
                </a:solidFill>
                <a:effectLst/>
                <a:latin typeface="+mn-lt"/>
                <a:ea typeface="+mn-ea"/>
                <a:cs typeface="+mn-cs"/>
              </a:rPr>
              <a:t>en el diagrama de la derecha</a:t>
            </a:r>
            <a:r>
              <a:rPr lang="en-GB" sz="1200" kern="1200" dirty="0">
                <a:solidFill>
                  <a:schemeClr val="tx1"/>
                </a:solidFill>
                <a:effectLst/>
                <a:latin typeface="+mn-lt"/>
                <a:ea typeface="+mn-ea"/>
                <a:cs typeface="+mn-cs"/>
              </a:rPr>
              <a:t>. Los sistemas energético, hídrico y terrestre están representados aquí con bastante detalle. El sistema climático está representado por sus aportaciones al balance hídrico en Uganda y en los cálculos del máximo rendimiento </a:t>
            </a:r>
            <a:r>
              <a:rPr lang="en-GB" sz="1200" kern="1200" dirty="0" err="1">
                <a:solidFill>
                  <a:schemeClr val="tx1"/>
                </a:solidFill>
                <a:effectLst/>
                <a:latin typeface="+mn-lt"/>
                <a:ea typeface="+mn-ea"/>
                <a:cs typeface="+mn-cs"/>
              </a:rPr>
              <a:t>agroclimático </a:t>
            </a:r>
            <a:r>
              <a:rPr lang="en-GB" sz="1200" kern="1200" dirty="0">
                <a:solidFill>
                  <a:schemeClr val="tx1"/>
                </a:solidFill>
                <a:effectLst/>
                <a:latin typeface="+mn-lt"/>
                <a:ea typeface="+mn-ea"/>
                <a:cs typeface="+mn-cs"/>
              </a:rPr>
              <a:t>alcanzable de los cultivos. Consiste en clasificaciones detalladas del uso de la tierra y de la cobertura del suelo, específicas para cada cuenca. En el modelo de la base de datos agroecológica global se incluyeron los rendimientos de los cultivos específicos y </a:t>
            </a:r>
            <a:r>
              <a:rPr lang="en-GB" sz="1200" kern="1200" dirty="0" err="1">
                <a:solidFill>
                  <a:schemeClr val="tx1"/>
                </a:solidFill>
                <a:effectLst/>
                <a:latin typeface="+mn-lt"/>
                <a:ea typeface="+mn-ea"/>
                <a:cs typeface="+mn-cs"/>
              </a:rPr>
              <a:t>agroclimáticamente </a:t>
            </a:r>
            <a:r>
              <a:rPr lang="en-GB" sz="1200" kern="1200" dirty="0">
                <a:solidFill>
                  <a:schemeClr val="tx1"/>
                </a:solidFill>
                <a:effectLst/>
                <a:latin typeface="+mn-lt"/>
                <a:ea typeface="+mn-ea"/>
                <a:cs typeface="+mn-cs"/>
              </a:rPr>
              <a:t>alcanzables y los mapas de déficit hídrico. En el modelo existe una competencia por los recursos hídricos y energéticos entre los diferentes sectores de la oferta y la demanda. El objetivo es simular una política de uso de la biomasa en Uganda y analizar su impacto en otros sistemas de recursos interconectados.</a:t>
            </a:r>
          </a:p>
          <a:p>
            <a:pPr marL="0" marR="0" lvl="0" indent="0" algn="l" defTabSz="914400" rtl="0" eaLnBrk="1" fontAlgn="ctr" latinLnBrk="0" hangingPunct="1">
              <a:lnSpc>
                <a:spcPct val="100000"/>
              </a:lnSpc>
              <a:spcBef>
                <a:spcPts val="0"/>
              </a:spcBef>
              <a:spcAft>
                <a:spcPts val="0"/>
              </a:spcAft>
              <a:buClrTx/>
              <a:buSzTx/>
              <a:buFontTx/>
              <a:buNone/>
              <a:tabLst/>
              <a:defRPr/>
            </a:pPr>
            <a:endParaRPr lang="en-GB" sz="1200" dirty="0"/>
          </a:p>
        </p:txBody>
      </p:sp>
      <p:sp>
        <p:nvSpPr>
          <p:cNvPr id="4" name="Slide Number Placeholder 3"/>
          <p:cNvSpPr>
            <a:spLocks noGrp="1"/>
          </p:cNvSpPr>
          <p:nvPr>
            <p:ph type="sldNum" sz="quarter" idx="5"/>
          </p:nvPr>
        </p:nvSpPr>
        <p:spPr/>
        <p:txBody>
          <a:bodyPr/>
          <a:lstStyle/>
          <a:p>
            <a:fld id="{B698FC84-7549-424A-9090-8C112A69B027}" type="slidenum">
              <a:rPr lang="en-US" smtClean="0"/>
              <a:t>24</a:t>
            </a:fld>
            <a:endParaRPr lang="en-US"/>
          </a:p>
        </p:txBody>
      </p:sp>
    </p:spTree>
    <p:extLst>
      <p:ext uri="{BB962C8B-B14F-4D97-AF65-F5344CB8AC3E}">
        <p14:creationId xmlns:p14="http://schemas.microsoft.com/office/powerpoint/2010/main" val="42307437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Aquí se presentan algunos resultados del estudio de Uganda. El consumo de electricidad y agua en el sector agrícola se presenta en las </a:t>
            </a:r>
            <a:r>
              <a:rPr lang="en-GB" dirty="0"/>
              <a:t>figuras de la </a:t>
            </a:r>
            <a:r>
              <a:rPr lang="en-GB" sz="1200" kern="1200" dirty="0">
                <a:solidFill>
                  <a:schemeClr val="tx1"/>
                </a:solidFill>
                <a:effectLst/>
                <a:latin typeface="+mn-lt"/>
                <a:ea typeface="+mn-ea"/>
                <a:cs typeface="+mn-cs"/>
              </a:rPr>
              <a:t>izquierda. El aumento del coste de la generación de electricidad, debido al cambio de política en la reducción del uso de la biomasa, tiene como resultado la disminución del consumo de electricidad en el sector agrícola</a:t>
            </a:r>
            <a:r>
              <a:rPr lang="en-GB" dirty="0"/>
              <a:t>. Esto, a </a:t>
            </a:r>
            <a:r>
              <a:rPr lang="en-GB" sz="1200" kern="1200" dirty="0">
                <a:solidFill>
                  <a:schemeClr val="tx1"/>
                </a:solidFill>
                <a:effectLst/>
                <a:latin typeface="+mn-lt"/>
                <a:ea typeface="+mn-ea"/>
                <a:cs typeface="+mn-cs"/>
              </a:rPr>
              <a:t>su vez</a:t>
            </a:r>
            <a:r>
              <a:rPr lang="en-GB" dirty="0"/>
              <a:t>, </a:t>
            </a:r>
            <a:r>
              <a:rPr lang="en-GB" sz="1200" kern="1200" dirty="0">
                <a:solidFill>
                  <a:schemeClr val="tx1"/>
                </a:solidFill>
                <a:effectLst/>
                <a:latin typeface="+mn-lt"/>
                <a:ea typeface="+mn-ea"/>
                <a:cs typeface="+mn-cs"/>
              </a:rPr>
              <a:t>reduce el agua utilizada para el riego. Esto conduce a un cambio en los tipos de </a:t>
            </a:r>
            <a:r>
              <a:rPr lang="en-GB" dirty="0"/>
              <a:t>uso del agua en </a:t>
            </a:r>
            <a:r>
              <a:rPr lang="en-GB" sz="1200" kern="1200" dirty="0">
                <a:solidFill>
                  <a:schemeClr val="tx1"/>
                </a:solidFill>
                <a:effectLst/>
                <a:latin typeface="+mn-lt"/>
                <a:ea typeface="+mn-ea"/>
                <a:cs typeface="+mn-cs"/>
              </a:rPr>
              <a:t>la agricultura, como se muestra en la figura de la derecha. Para el año 2050, aproximadamente diez mil kilómetros cuadrados de tierras </a:t>
            </a:r>
            <a:r>
              <a:rPr lang="en-GB" dirty="0"/>
              <a:t>que se </a:t>
            </a:r>
            <a:r>
              <a:rPr lang="en-GB" sz="1200" kern="1200" dirty="0">
                <a:solidFill>
                  <a:schemeClr val="tx1"/>
                </a:solidFill>
                <a:effectLst/>
                <a:latin typeface="+mn-lt"/>
                <a:ea typeface="+mn-ea"/>
                <a:cs typeface="+mn-cs"/>
              </a:rPr>
              <a:t>espera que sean de regadío en el escenario de referencia </a:t>
            </a:r>
            <a:r>
              <a:rPr lang="en-GB" dirty="0"/>
              <a:t>se </a:t>
            </a:r>
            <a:r>
              <a:rPr lang="en-GB" sz="1200" kern="1200" dirty="0">
                <a:solidFill>
                  <a:schemeClr val="tx1"/>
                </a:solidFill>
                <a:effectLst/>
                <a:latin typeface="+mn-lt"/>
                <a:ea typeface="+mn-ea"/>
                <a:cs typeface="+mn-cs"/>
              </a:rPr>
              <a:t>sustituyen por quince mil kilómetros cuadrados de tierras de secano en el escenario de desarrollo sostenible. Resulta interesante comprobar que el cambio se produce principalmente en los tres principales cultivos básicos: plátano, maíz y yuca. El cultivo del café, que es predominantemente de regadío en 2050, no se desplaza al de secano. Este estudio muestra que un cambio de política en el consumo de biomasa en el sistema energético puede provocar efectos dominó</a:t>
            </a:r>
            <a:r>
              <a:rPr lang="en-GB" dirty="0"/>
              <a:t>, lo </a:t>
            </a:r>
            <a:r>
              <a:rPr lang="en-GB" sz="1200" kern="1200" dirty="0">
                <a:solidFill>
                  <a:schemeClr val="tx1"/>
                </a:solidFill>
                <a:effectLst/>
                <a:latin typeface="+mn-lt"/>
                <a:ea typeface="+mn-ea"/>
                <a:cs typeface="+mn-cs"/>
              </a:rPr>
              <a:t>que se traduce en cambios imprevistos en los tipos de </a:t>
            </a:r>
            <a:r>
              <a:rPr lang="en-GB" dirty="0"/>
              <a:t>uso del agua </a:t>
            </a:r>
            <a:r>
              <a:rPr lang="en-GB" sz="1200" kern="1200" dirty="0">
                <a:solidFill>
                  <a:schemeClr val="tx1"/>
                </a:solidFill>
                <a:effectLst/>
                <a:latin typeface="+mn-lt"/>
                <a:ea typeface="+mn-ea"/>
                <a:cs typeface="+mn-cs"/>
              </a:rPr>
              <a:t>en la agricultura. Por lo tanto, una comprensión obligatoria de los impactos entre sistemas durante la formulación de políticas sectoriales ayudará a mitigar futuros arrepentimientos.</a:t>
            </a:r>
            <a:r>
              <a:rPr lang="en-GB" sz="1200" kern="1200" baseline="0" dirty="0">
                <a:solidFill>
                  <a:schemeClr val="tx1"/>
                </a:solidFill>
                <a:effectLst/>
                <a:latin typeface="+mn-lt"/>
                <a:ea typeface="+mn-ea"/>
                <a:cs typeface="+mn-cs"/>
              </a:rPr>
              <a:t> Con esto concluye la conferencia sobre los sistemas climáticos. En la próxima conferencia se examinará el concepto de introducción de impuestos sobre el carbono y la contabilidad de los gases de efecto invernadero. </a:t>
            </a:r>
            <a:endParaRPr lang="en-GB" sz="1200" kern="1200" dirty="0">
              <a:solidFill>
                <a:schemeClr val="tx1"/>
              </a:solidFill>
              <a:effectLst/>
              <a:latin typeface="+mn-lt"/>
              <a:ea typeface="+mn-ea"/>
              <a:cs typeface="+mn-cs"/>
            </a:endParaRPr>
          </a:p>
          <a:p>
            <a:endParaRPr lang="en-GB" sz="1200" dirty="0"/>
          </a:p>
          <a:p>
            <a:endParaRPr lang="en-GB" sz="1200" dirty="0"/>
          </a:p>
          <a:p>
            <a:endParaRPr lang="en-GB" sz="1200" dirty="0"/>
          </a:p>
          <a:p>
            <a:pPr marL="0" marR="0" lvl="0" indent="0" algn="l" defTabSz="914400" rtl="0" eaLnBrk="1" fontAlgn="ctr" latinLnBrk="0" hangingPunct="1">
              <a:lnSpc>
                <a:spcPct val="100000"/>
              </a:lnSpc>
              <a:spcBef>
                <a:spcPts val="0"/>
              </a:spcBef>
              <a:spcAft>
                <a:spcPts val="0"/>
              </a:spcAft>
              <a:buClrTx/>
              <a:buSzTx/>
              <a:buFontTx/>
              <a:buNone/>
              <a:tabLst/>
              <a:defRPr/>
            </a:pPr>
            <a:endParaRPr lang="en-GB" sz="1200" dirty="0"/>
          </a:p>
        </p:txBody>
      </p:sp>
      <p:sp>
        <p:nvSpPr>
          <p:cNvPr id="4" name="Slide Number Placeholder 3"/>
          <p:cNvSpPr>
            <a:spLocks noGrp="1"/>
          </p:cNvSpPr>
          <p:nvPr>
            <p:ph type="sldNum" sz="quarter" idx="5"/>
          </p:nvPr>
        </p:nvSpPr>
        <p:spPr/>
        <p:txBody>
          <a:bodyPr/>
          <a:lstStyle/>
          <a:p>
            <a:fld id="{B698FC84-7549-424A-9090-8C112A69B027}" type="slidenum">
              <a:rPr lang="en-US" smtClean="0"/>
              <a:t>25</a:t>
            </a:fld>
            <a:endParaRPr lang="en-US"/>
          </a:p>
        </p:txBody>
      </p:sp>
    </p:spTree>
    <p:extLst>
      <p:ext uri="{BB962C8B-B14F-4D97-AF65-F5344CB8AC3E}">
        <p14:creationId xmlns:p14="http://schemas.microsoft.com/office/powerpoint/2010/main" val="36209280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698FC84-7549-424A-9090-8C112A69B027}" type="slidenum">
              <a:rPr lang="en-US" smtClean="0"/>
              <a:t>26</a:t>
            </a:fld>
            <a:endParaRPr lang="en-US"/>
          </a:p>
        </p:txBody>
      </p:sp>
    </p:spTree>
    <p:extLst>
      <p:ext uri="{BB962C8B-B14F-4D97-AF65-F5344CB8AC3E}">
        <p14:creationId xmlns:p14="http://schemas.microsoft.com/office/powerpoint/2010/main" val="3973386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958">
              <a:lnSpc>
                <a:spcPct val="110000"/>
              </a:lnSpc>
              <a:spcAft>
                <a:spcPts val="1244"/>
              </a:spcAft>
              <a:defRPr/>
            </a:pPr>
            <a:r>
              <a:rPr lang="en-GB" sz="1800" b="0" dirty="0"/>
              <a:t>Para empezar, </a:t>
            </a:r>
            <a:r>
              <a:rPr lang="en-GB" sz="1800" b="0" baseline="0" dirty="0"/>
              <a:t>recapitulemos brevemente los fundamentos del cambio climático. El cambio climático </a:t>
            </a:r>
            <a:r>
              <a:rPr lang="en-GB" sz="1800" b="0" dirty="0"/>
              <a:t>es cualquier cambio significativo a largo plazo </a:t>
            </a:r>
            <a:r>
              <a:rPr lang="en-GB" sz="1800" dirty="0"/>
              <a:t>en los patrones esperados del tiempo promedio de una región durante un período de tiempo significativo. Estos cambios suelen manifestarse como tendencias al alza de la temperatura global de la superficie o calentamiento global, patrones erráticos de precipitación, acidificación de los océanos, aumento del nivel del mar, cambios repentinos en la velocidad del viento, y humedad y presión que dan lugar a condiciones meteorológicas extremas, por nombrar algunos. Las proyecciones de diferentes variables climáticas, como la temperatura y las precipitaciones, </a:t>
            </a:r>
            <a:r>
              <a:rPr lang="en-GB" sz="1800" baseline="0" dirty="0"/>
              <a:t>que se utilizan para cuantificar el cambio climático</a:t>
            </a:r>
            <a:r>
              <a:rPr lang="en-GB" sz="1800" dirty="0"/>
              <a:t>, se elaboran mediante modelos de sistemas terrestres que tienen en cuenta la concentración de gases de efecto invernadero (o GEI) presentes en la Tierra a lo largo de un periodo de tiempo. En la </a:t>
            </a:r>
            <a:r>
              <a:rPr lang="en-GB" sz="1800" baseline="0" dirty="0"/>
              <a:t>conferencia anterior se habló de la importancia de la contabilidad de los gases de efecto invernadero y de sus fuentes de generación. Los modelos de sistemas terrestres también proyectan diferentes escenarios con distintos niveles de concentración de </a:t>
            </a:r>
            <a:r>
              <a:rPr lang="en-GB" sz="1800" dirty="0"/>
              <a:t>GEI </a:t>
            </a:r>
            <a:r>
              <a:rPr lang="en-GB" sz="1800" baseline="0" dirty="0"/>
              <a:t>en la atmósfera terrestre.</a:t>
            </a:r>
            <a:r>
              <a:rPr lang="en-GB" sz="1800" dirty="0"/>
              <a:t> Sin embargo, las proyecciones de estos modelos están plagadas de incertidumbres.</a:t>
            </a:r>
          </a:p>
          <a:p>
            <a:endParaRPr lang="en-GB" sz="1800" b="1" dirty="0"/>
          </a:p>
          <a:p>
            <a:endParaRPr lang="en-GB" sz="1800" dirty="0"/>
          </a:p>
          <a:p>
            <a:endParaRPr lang="en-GB" sz="1800" dirty="0"/>
          </a:p>
        </p:txBody>
      </p:sp>
      <p:sp>
        <p:nvSpPr>
          <p:cNvPr id="4" name="Slide Number Placeholder 3"/>
          <p:cNvSpPr>
            <a:spLocks noGrp="1"/>
          </p:cNvSpPr>
          <p:nvPr>
            <p:ph type="sldNum" sz="quarter" idx="5"/>
          </p:nvPr>
        </p:nvSpPr>
        <p:spPr/>
        <p:txBody>
          <a:bodyPr/>
          <a:lstStyle/>
          <a:p>
            <a:fld id="{B698FC84-7549-424A-9090-8C112A69B027}" type="slidenum">
              <a:rPr lang="en-US" smtClean="0"/>
              <a:t>3</a:t>
            </a:fld>
            <a:endParaRPr lang="en-US"/>
          </a:p>
        </p:txBody>
      </p:sp>
    </p:spTree>
    <p:extLst>
      <p:ext uri="{BB962C8B-B14F-4D97-AF65-F5344CB8AC3E}">
        <p14:creationId xmlns:p14="http://schemas.microsoft.com/office/powerpoint/2010/main" val="2605010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spcAft>
                <a:spcPts val="1200"/>
              </a:spcAft>
            </a:pPr>
            <a:r>
              <a:rPr lang="en-GB" sz="1800" spc="0" dirty="0"/>
              <a:t>En el gráfico de la derecha se presentan las proyecciones de la temperatura media mundial a partir de diferentes modelos de sistemas terrestres. Esta figura interpreta los resultados del último informe de evaluación del Grupo Intergubernamental de Expertos sobre el Cambio Climático (IPCC). Cada línea corresponde a la media del conjunto de las proyecciones de temperatura de diferentes modelos de sistemas </a:t>
            </a:r>
            <a:r>
              <a:rPr lang="en-GB" sz="1800" dirty="0"/>
              <a:t>terrestres</a:t>
            </a:r>
            <a:r>
              <a:rPr lang="en-GB" sz="1800" spc="0" dirty="0"/>
              <a:t>. La figura destaca la variabilidad de las proyecciones de los distintos modelos. Se observa que las proyecciones varían por un gran margen. Así, incluso entre la comunidad científica del clima, no hay un consenso claro sobre las proyecciones de las diferentes variables climáticas. Al igual que la temperatura, las proyecciones de las precipitaciones globales y del aumento del </a:t>
            </a:r>
            <a:r>
              <a:rPr lang="en-GB" sz="1800" dirty="0"/>
              <a:t>nivel del mar </a:t>
            </a:r>
            <a:r>
              <a:rPr lang="en-GB" sz="1800" spc="0" dirty="0"/>
              <a:t>también están llenas de incertidumbres. Estas incertidumbres en los modelos climáticos se originan en su representación de las diferentes esferas de la </a:t>
            </a:r>
            <a:r>
              <a:rPr lang="en-GB" sz="1800" dirty="0"/>
              <a:t>Tierra</a:t>
            </a:r>
            <a:r>
              <a:rPr lang="en-GB" sz="1800" spc="0" dirty="0"/>
              <a:t>. Cada una de estas esferas, la geosfera, la atmósfera, la biosfera y la hidrosfera, tiene muchos parámetros que rigen su dinámica. Y ningún modelo puede representarlos todos con la máxima resolución espacial y temporal posible. Por ello, se promueven proyectos de intercomparación entre los distintos grupos de modelización, y el IPCC publica todo el espectro de resultados</a:t>
            </a:r>
            <a:r>
              <a:rPr lang="en-GB" sz="1800" dirty="0"/>
              <a:t>. </a:t>
            </a:r>
            <a:endParaRPr lang="en-GB" sz="1800" b="1" dirty="0"/>
          </a:p>
          <a:p>
            <a:endParaRPr lang="en-GB" sz="1800" dirty="0"/>
          </a:p>
          <a:p>
            <a:endParaRPr lang="en-GB" sz="1800" dirty="0"/>
          </a:p>
        </p:txBody>
      </p:sp>
      <p:sp>
        <p:nvSpPr>
          <p:cNvPr id="4" name="Slide Number Placeholder 3"/>
          <p:cNvSpPr>
            <a:spLocks noGrp="1"/>
          </p:cNvSpPr>
          <p:nvPr>
            <p:ph type="sldNum" sz="quarter" idx="5"/>
          </p:nvPr>
        </p:nvSpPr>
        <p:spPr/>
        <p:txBody>
          <a:bodyPr/>
          <a:lstStyle/>
          <a:p>
            <a:fld id="{B698FC84-7549-424A-9090-8C112A69B027}" type="slidenum">
              <a:rPr lang="en-US" smtClean="0"/>
              <a:t>4</a:t>
            </a:fld>
            <a:endParaRPr lang="en-US"/>
          </a:p>
        </p:txBody>
      </p:sp>
    </p:spTree>
    <p:extLst>
      <p:ext uri="{BB962C8B-B14F-4D97-AF65-F5344CB8AC3E}">
        <p14:creationId xmlns:p14="http://schemas.microsoft.com/office/powerpoint/2010/main" val="172266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t>El Grupo Intergubernamental de Expertos sobre el Cambio Climático, o I.P.C.C., es un organismo intergubernamental de las Naciones Unidas que se dedica a proporcionar al mundo un conjunto de información científica objetiva relevante para comprender la base científica del riesgo del cambio climático inducido por el hombre, sus impactos y riesgos naturales, políticos y económicos, y las posibles opciones de respuesta. El I.P.C.C. fue creado en 1988 por la Organización Meteorológica Mundial, o W.M.O., y el Programa de las Naciones Unidas para el Medio Ambiente, o U.N.E.P. Posteriormente fue aprobado por la Asamblea General de las Naciones Unidas. La I.P.C.C. elabora informes que contribuyen al trabajo de la Convención Marco de las Naciones Unidas sobre el Cambio Climático, o U.N.F.C.C., el principal tratado internacional sobre el cambio climático. El objetivo de la U.N.F.C.C. es "estabilizar las concentraciones de gases de efecto invernadero en la atmósfera a un nivel que impida interferencias antropogénicas o inducidas por el hombre peligrosas en el sistema climático". El Quinto Informe de Evaluación del I.P.C. fue una aportación científica fundamental para el Acuerdo de París de la U.N.F.C.C. en 2015.</a:t>
            </a:r>
          </a:p>
        </p:txBody>
      </p:sp>
      <p:sp>
        <p:nvSpPr>
          <p:cNvPr id="4" name="Slide Number Placeholder 3"/>
          <p:cNvSpPr>
            <a:spLocks noGrp="1"/>
          </p:cNvSpPr>
          <p:nvPr>
            <p:ph type="sldNum" sz="quarter" idx="5"/>
          </p:nvPr>
        </p:nvSpPr>
        <p:spPr/>
        <p:txBody>
          <a:bodyPr/>
          <a:lstStyle/>
          <a:p>
            <a:fld id="{B698FC84-7549-424A-9090-8C112A69B027}" type="slidenum">
              <a:rPr lang="en-US" smtClean="0"/>
              <a:t>5</a:t>
            </a:fld>
            <a:endParaRPr lang="en-US"/>
          </a:p>
        </p:txBody>
      </p:sp>
    </p:spTree>
    <p:extLst>
      <p:ext uri="{BB962C8B-B14F-4D97-AF65-F5344CB8AC3E}">
        <p14:creationId xmlns:p14="http://schemas.microsoft.com/office/powerpoint/2010/main" val="786417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t>La respuesta al cambio climático tiene dos vertientes. El primero se llama mitigación, que se centra en reducir las emisiones y estabilizar los niveles de gases de efecto invernadero que atrapan el calor en la atmósfera. El segundo se llama adaptación, que se centra en la adaptación al cambio climático que ya se está produciendo. El </a:t>
            </a:r>
            <a:r>
              <a:rPr lang="en-GB" sz="1800" b="0" dirty="0"/>
              <a:t>IPCC afirma que el objetivo de la mitigación </a:t>
            </a:r>
            <a:r>
              <a:rPr lang="en-GB" sz="1800" dirty="0"/>
              <a:t>es evitar una interferencia humana significativa en el sistema climático y "estabilizar los niveles de gases de efecto invernadero en un plazo suficiente para permitir que los ecosistemas se adapten de forma natural al cambio climático, garantizar que la producción de alimentos no se vea amenazada y permitir que el desarrollo económico avance de forma sostenible". En cambio, la adaptación pretende reducir nuestra vulnerabilidad a los efectos nocivos del cambio climático, como la invasión del nivel del mar, la mayor intensidad de los fenómenos meteorológicos extremos o la inseguridad alimentaria. La adaptación también abarca el aprovechamiento de cualquier oportunidad potencialmente beneficiosa asociada al cambio climático, por ejemplo, temporadas de cultivo más largas o mayores rendimientos en algunas regiones. En la </a:t>
            </a:r>
            <a:r>
              <a:rPr lang="en-GB" sz="1800" b="1" dirty="0"/>
              <a:t>novena conferencia se trataron </a:t>
            </a:r>
            <a:r>
              <a:rPr lang="en-GB" sz="1800" dirty="0"/>
              <a:t>temas sobre la mitigación de </a:t>
            </a:r>
            <a:r>
              <a:rPr lang="en-GB" sz="1800" baseline="0" dirty="0"/>
              <a:t>los gases de efecto invernadero</a:t>
            </a:r>
            <a:r>
              <a:rPr lang="en-GB" sz="1800" dirty="0"/>
              <a:t>. </a:t>
            </a:r>
            <a:endParaRPr lang="en-GB" sz="1800" dirty="0">
              <a:cs typeface="Calibri"/>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6</a:t>
            </a:fld>
            <a:endParaRPr lang="en-US"/>
          </a:p>
        </p:txBody>
      </p:sp>
    </p:spTree>
    <p:extLst>
      <p:ext uri="{BB962C8B-B14F-4D97-AF65-F5344CB8AC3E}">
        <p14:creationId xmlns:p14="http://schemas.microsoft.com/office/powerpoint/2010/main" val="189651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En este cuadro se detallan algunos ejemplos comunes de medidas de adaptación y mitigación. Los esfuerzos de mitigación incluyen la práctica de medidas de eficiencia energética en el hogar y las oficinas y el uso de fuentes renovables de generación de electricidad. La automatización y electrificación de los procesos industriales también contribuyen a reducir las emisiones de gases de efecto invernadero. La compra y el uso de mecanismos de transporte energéticamente eficientes y el fomento del transporte público contribuyen en gran medida a limitar las emisiones. La imposición de impuestos a los emisores de gases de efecto invernadero y el desarrollo de mecanismos de mercado también facilitan la reducción de las emisiones. Desde el punto de vista de la adaptación, la resiliencia climática de las infraestructuras es muy importante. Diversificar nuestra paleta de alimentos y cultivar productos ajustados al clima local reducirá el impacto de su naturaleza vulnerable. Estar preparados para hacer frente a las catástrofes inducidas por el clima, como las inundaciones y los corrimientos de tierra, es un paso esencial para afrontar esta incertidumbre. En las siguientes diapositivas se analizarán los impactos del cambio climático y las posibles opciones de adaptación. </a:t>
            </a:r>
          </a:p>
          <a:p>
            <a:endParaRPr lang="en-GB" sz="1800" dirty="0">
              <a:cs typeface="Calibri"/>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7</a:t>
            </a:fld>
            <a:endParaRPr lang="en-US"/>
          </a:p>
        </p:txBody>
      </p:sp>
    </p:spTree>
    <p:extLst>
      <p:ext uri="{BB962C8B-B14F-4D97-AF65-F5344CB8AC3E}">
        <p14:creationId xmlns:p14="http://schemas.microsoft.com/office/powerpoint/2010/main" val="26352199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698FC84-7549-424A-9090-8C112A69B027}" type="slidenum">
              <a:rPr lang="en-US" smtClean="0"/>
              <a:t>8</a:t>
            </a:fld>
            <a:endParaRPr lang="en-US"/>
          </a:p>
        </p:txBody>
      </p:sp>
    </p:spTree>
    <p:extLst>
      <p:ext uri="{BB962C8B-B14F-4D97-AF65-F5344CB8AC3E}">
        <p14:creationId xmlns:p14="http://schemas.microsoft.com/office/powerpoint/2010/main" val="8512459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Antes de explorar las posibilidades de adaptación al cambio climático, es esencial comprender sus impactos. La variabilidad de parámetros como la temperatura y las precipitaciones provocada por el cambio climático afecta a diferentes sistemas de recursos. En este curso, la atención se centra en los sistemas de agua, energía y tierra. El sistema terrestre se centra aquí en el uso de la tierra y la producción de cultivos. En la comunidad del cambio climático, una frase común es la </a:t>
            </a:r>
            <a:r>
              <a:rPr lang="en-GB" dirty="0"/>
              <a:t>siguiente: </a:t>
            </a:r>
            <a:r>
              <a:rPr lang="en-GB" sz="1200" kern="1200" dirty="0">
                <a:solidFill>
                  <a:schemeClr val="tx1"/>
                </a:solidFill>
                <a:effectLst/>
                <a:latin typeface="+mn-lt"/>
                <a:ea typeface="+mn-ea"/>
                <a:cs typeface="+mn-cs"/>
              </a:rPr>
              <a:t>"Si el cambio climático es el tiburón, el agua es sus dientes". Es a través del ciclo del agua donde se manifiestan muchos de los impactos del cambio climático. Los cambios climáticos podrían provocar un cambio en los patrones de precipitación que conduzcan a sequías e inundaciones. Centrándonos específicamente en el sector de la energía del sistema energético, un aumento de la temperatura de la superficie podría provocar una mayor demanda de refrigeración. La eficiencia de las centrales térmicas también se ve afectada por el aumento de la temperatura del agua de refrigeración. Las infraestructuras hidroeléctricas son vulnerables a las disponibilidades de agua inducidas por el clima. En el sistema terrestre, se espera que un aumento de la temperatura afecte al crecimiento de los cultivos. También existe la amenaza potencial de un aumento de las plagas. A pesar de que el aumento de los niveles de dióxido de carbono está provocando el reverdecimiento de la tierra, se espera que una alta concentración de dióxido de carbono atmosférico reduzca las concentraciones de minerales esenciales en muchas especies de plantas. A pesar de algunos vínculos directos entre los sistemas de recursos y el clima, estos sistemas no están aislados por naturaleza.</a:t>
            </a:r>
          </a:p>
          <a:p>
            <a:pPr defTabSz="947958">
              <a:defRPr/>
            </a:pPr>
            <a:endParaRPr lang="en-GB" sz="1800" dirty="0"/>
          </a:p>
          <a:p>
            <a:endParaRPr lang="en-GB" sz="1800" dirty="0"/>
          </a:p>
          <a:p>
            <a:endParaRPr lang="en-GB" sz="1800" dirty="0"/>
          </a:p>
        </p:txBody>
      </p:sp>
      <p:sp>
        <p:nvSpPr>
          <p:cNvPr id="4" name="Slide Number Placeholder 3"/>
          <p:cNvSpPr>
            <a:spLocks noGrp="1"/>
          </p:cNvSpPr>
          <p:nvPr>
            <p:ph type="sldNum" sz="quarter" idx="5"/>
          </p:nvPr>
        </p:nvSpPr>
        <p:spPr/>
        <p:txBody>
          <a:bodyPr/>
          <a:lstStyle/>
          <a:p>
            <a:fld id="{B698FC84-7549-424A-9090-8C112A69B027}" type="slidenum">
              <a:rPr lang="en-US" smtClean="0"/>
              <a:t>9</a:t>
            </a:fld>
            <a:endParaRPr lang="en-US"/>
          </a:p>
        </p:txBody>
      </p:sp>
    </p:spTree>
    <p:extLst>
      <p:ext uri="{BB962C8B-B14F-4D97-AF65-F5344CB8AC3E}">
        <p14:creationId xmlns:p14="http://schemas.microsoft.com/office/powerpoint/2010/main" val="16527514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1.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6663847" cy="1948751"/>
          </a:xfrm>
          <a:prstGeom prst="rect">
            <a:avLst/>
          </a:prstGeom>
        </p:spPr>
        <p:txBody>
          <a:bodyPr anchor="b">
            <a:normAutofit/>
          </a:bodyPr>
          <a:lstStyle>
            <a:lvl1pPr algn="l">
              <a:defRPr sz="40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a:t>HEADER COLOUR WHITE HEADER COLOUR BLACK</a:t>
            </a:r>
            <a:endParaRPr lang="en-US"/>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2" name="TextBox 11">
            <a:extLst>
              <a:ext uri="{FF2B5EF4-FFF2-40B4-BE49-F238E27FC236}">
                <a16:creationId xmlns:a16="http://schemas.microsoft.com/office/drawing/2014/main" id="{7A18FD3B-418B-044E-B882-1CBB4759F748}"/>
              </a:ext>
            </a:extLst>
          </p:cNvPr>
          <p:cNvSpPr txBox="1"/>
          <p:nvPr userDrawn="1"/>
        </p:nvSpPr>
        <p:spPr>
          <a:xfrm>
            <a:off x="8455068" y="6112701"/>
            <a:ext cx="3736932" cy="369332"/>
          </a:xfrm>
          <a:prstGeom prst="rect">
            <a:avLst/>
          </a:prstGeom>
          <a:noFill/>
        </p:spPr>
        <p:txBody>
          <a:bodyPr wrap="square" rtlCol="0">
            <a:spAutoFit/>
          </a:bodyPr>
          <a:lstStyle/>
          <a:p>
            <a:pPr algn="ctr"/>
            <a:r>
              <a:rPr lang="en-US" sz="1800" b="1">
                <a:solidFill>
                  <a:schemeClr val="bg1"/>
                </a:solidFill>
                <a:latin typeface="Open Sans" panose="020B0606030504020204" pitchFamily="34" charset="0"/>
                <a:ea typeface="Open Sans" panose="020B0606030504020204" pitchFamily="34" charset="0"/>
                <a:cs typeface="Open Sans" panose="020B0606030504020204" pitchFamily="34" charset="0"/>
              </a:rPr>
              <a:t>Version 1.0</a:t>
            </a:r>
          </a:p>
        </p:txBody>
      </p:sp>
    </p:spTree>
    <p:extLst>
      <p:ext uri="{BB962C8B-B14F-4D97-AF65-F5344CB8AC3E}">
        <p14:creationId xmlns:p14="http://schemas.microsoft.com/office/powerpoint/2010/main" val="1415196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CF01D08-7BE4-654A-939B-92857F877FED}"/>
              </a:ext>
            </a:extLst>
          </p:cNvPr>
          <p:cNvSpPr>
            <a:spLocks noGrp="1"/>
          </p:cNvSpPr>
          <p:nvPr>
            <p:ph type="sldNum" sz="quarter" idx="10"/>
          </p:nvPr>
        </p:nvSpPr>
        <p:spPr/>
        <p:txBody>
          <a:bodyPr/>
          <a:lstStyle/>
          <a:p>
            <a:fld id="{709224B1-416C-A648-9EFE-8567A5B13899}" type="slidenum">
              <a:rPr lang="en-US" smtClean="0"/>
              <a:pPr/>
              <a:t>‹#›</a:t>
            </a:fld>
            <a:endParaRPr lang="en-US"/>
          </a:p>
        </p:txBody>
      </p:sp>
      <p:pic>
        <p:nvPicPr>
          <p:cNvPr id="4" name="Picture 3" descr="A screenshot of a computer&#10;&#10;Description automatically generated with low confidence">
            <a:extLst>
              <a:ext uri="{FF2B5EF4-FFF2-40B4-BE49-F238E27FC236}">
                <a16:creationId xmlns:a16="http://schemas.microsoft.com/office/drawing/2014/main" id="{B299BDFF-C649-F041-9142-14F119E0290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8449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a:t>Click to edit Master title style maximum width of this box</a:t>
            </a:r>
            <a:endParaRPr lang="en-US"/>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GB"/>
              <a:t>Click to 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455844" y="5788058"/>
            <a:ext cx="3262886" cy="603315"/>
          </a:xfrm>
        </p:spPr>
        <p:txBody>
          <a:bodyPr anchor="b">
            <a:normAutofit/>
          </a:bodyPr>
          <a:lstStyle>
            <a:lvl1pPr marL="0" indent="0" algn="r">
              <a:buNone/>
              <a:defRPr sz="1400" b="0" i="1">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Source: Click to edit Caption text styles</a:t>
            </a:r>
            <a:endParaRPr lang="en-US"/>
          </a:p>
        </p:txBody>
      </p:sp>
    </p:spTree>
    <p:extLst>
      <p:ext uri="{BB962C8B-B14F-4D97-AF65-F5344CB8AC3E}">
        <p14:creationId xmlns:p14="http://schemas.microsoft.com/office/powerpoint/2010/main" val="463005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381056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912124"/>
          </a:xfrm>
        </p:spPr>
        <p:txBody>
          <a:bodyPr/>
          <a:lstStyle>
            <a:lvl2pPr>
              <a:defRPr sz="1600" b="0" i="0">
                <a:latin typeface="Open Sans" panose="020B0606030504020204" pitchFamily="34" charset="0"/>
                <a:ea typeface="Open Sans" panose="020B0606030504020204" pitchFamily="34" charset="0"/>
                <a:cs typeface="Open Sans" panose="020B0606030504020204" pitchFamily="34" charset="0"/>
              </a:defRPr>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912124"/>
          </a:xfrm>
        </p:spPr>
        <p:txBody>
          <a:bodyPr/>
          <a:lstStyle>
            <a:lvl2pPr>
              <a:defRPr sz="1600" b="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GB"/>
              <a:t>Click to edit Master title style</a:t>
            </a:r>
            <a:endParaRPr lang="en-US"/>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465269" y="5750351"/>
            <a:ext cx="326282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Source: Click to edit Caption text styles</a:t>
            </a:r>
            <a:endParaRPr lang="en-US"/>
          </a:p>
        </p:txBody>
      </p:sp>
      <p:sp>
        <p:nvSpPr>
          <p:cNvPr id="9" name="Text Placeholder 14">
            <a:extLst>
              <a:ext uri="{FF2B5EF4-FFF2-40B4-BE49-F238E27FC236}">
                <a16:creationId xmlns:a16="http://schemas.microsoft.com/office/drawing/2014/main" id="{C5CA0208-093D-1A41-85C1-84F28F4F263A}"/>
              </a:ext>
            </a:extLst>
          </p:cNvPr>
          <p:cNvSpPr>
            <a:spLocks noGrp="1"/>
          </p:cNvSpPr>
          <p:nvPr>
            <p:ph type="body" sz="quarter" idx="15" hasCustomPrompt="1"/>
          </p:nvPr>
        </p:nvSpPr>
        <p:spPr>
          <a:xfrm>
            <a:off x="663575" y="6127955"/>
            <a:ext cx="2500158" cy="263418"/>
          </a:xfrm>
        </p:spPr>
        <p:txBody>
          <a:bodyPr anchor="b">
            <a:normAutofit/>
          </a:bodyPr>
          <a:lstStyle>
            <a:lvl1pPr marL="0" indent="0" algn="l">
              <a:buFontTx/>
              <a:buNone/>
              <a:defRPr lang="en-US" sz="1000" b="0" i="0" kern="1200" dirty="0">
                <a:solidFill>
                  <a:srgbClr val="1D1C1D"/>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Image Author: Name (Hyperlink). Date</a:t>
            </a:r>
            <a:endParaRPr lang="en-US"/>
          </a:p>
        </p:txBody>
      </p:sp>
    </p:spTree>
    <p:extLst>
      <p:ext uri="{BB962C8B-B14F-4D97-AF65-F5344CB8AC3E}">
        <p14:creationId xmlns:p14="http://schemas.microsoft.com/office/powerpoint/2010/main" val="847472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7"/>
            <a:ext cx="5157787" cy="3160435"/>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sz="1600" b="0" i="0">
                <a:latin typeface="Open Sans" panose="020B0606030504020204" pitchFamily="34" charset="0"/>
                <a:ea typeface="Open Sans" panose="020B0606030504020204" pitchFamily="34" charset="0"/>
                <a:cs typeface="Open Sans" panose="020B0606030504020204" pitchFamily="34" charset="0"/>
              </a:defRPr>
            </a:lvl2pPr>
            <a:lvl3pPr>
              <a:defRPr sz="1600">
                <a:latin typeface="Open Sans" panose="020B0606030504020204" pitchFamily="34" charset="0"/>
                <a:ea typeface="Open Sans" panose="020B0606030504020204" pitchFamily="34" charset="0"/>
                <a:cs typeface="Open Sans" panose="020B0606030504020204" pitchFamily="34" charset="0"/>
              </a:defRPr>
            </a:lvl3pPr>
            <a:lvl4pPr>
              <a:defRPr sz="1600">
                <a:latin typeface="Open Sans" panose="020B0606030504020204" pitchFamily="34" charset="0"/>
                <a:ea typeface="Open Sans" panose="020B0606030504020204" pitchFamily="34" charset="0"/>
                <a:cs typeface="Open Sans" panose="020B0606030504020204" pitchFamily="34" charset="0"/>
              </a:defRPr>
            </a:lvl4pPr>
            <a:lvl5pP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7"/>
            <a:ext cx="5183188" cy="3160435"/>
          </a:xfrm>
        </p:spPr>
        <p:txBody>
          <a:bodyPr/>
          <a:lstStyle>
            <a:lvl1pPr>
              <a:defRPr>
                <a:solidFill>
                  <a:schemeClr val="accent5">
                    <a:lumMod val="75000"/>
                  </a:schemeClr>
                </a:solidFill>
              </a:defRPr>
            </a:lvl1pPr>
            <a:lvl2pPr>
              <a:defRPr sz="1600" b="0" i="0">
                <a:latin typeface="Open Sans" panose="020B0606030504020204" pitchFamily="34" charset="0"/>
                <a:ea typeface="Open Sans" panose="020B0606030504020204" pitchFamily="34" charset="0"/>
                <a:cs typeface="Open Sans" panose="020B0606030504020204" pitchFamily="34" charset="0"/>
              </a:defRPr>
            </a:lvl2pPr>
          </a:lstStyle>
          <a:p>
            <a:pPr lvl="0"/>
            <a:r>
              <a:rPr lang="en-GB"/>
              <a:t>Click to edit Master text styles</a:t>
            </a:r>
          </a:p>
          <a:p>
            <a:pPr lvl="1"/>
            <a:r>
              <a:rPr lang="en-GB"/>
              <a:t>Second level</a:t>
            </a:r>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465269" y="5750351"/>
            <a:ext cx="326282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Source: Click to edit Caption text styles</a:t>
            </a:r>
            <a:endParaRPr lang="en-US"/>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GB"/>
              <a:t>Click to edit Master text styles</a:t>
            </a:r>
          </a:p>
        </p:txBody>
      </p:sp>
      <p:sp>
        <p:nvSpPr>
          <p:cNvPr id="13" name="Text Placeholder 14">
            <a:extLst>
              <a:ext uri="{FF2B5EF4-FFF2-40B4-BE49-F238E27FC236}">
                <a16:creationId xmlns:a16="http://schemas.microsoft.com/office/drawing/2014/main" id="{A2D6A95D-0B20-2242-B9D5-3D727BBFFC01}"/>
              </a:ext>
            </a:extLst>
          </p:cNvPr>
          <p:cNvSpPr>
            <a:spLocks noGrp="1"/>
          </p:cNvSpPr>
          <p:nvPr>
            <p:ph type="body" sz="quarter" idx="15" hasCustomPrompt="1"/>
          </p:nvPr>
        </p:nvSpPr>
        <p:spPr>
          <a:xfrm>
            <a:off x="663575" y="6127955"/>
            <a:ext cx="2500158" cy="263418"/>
          </a:xfrm>
        </p:spPr>
        <p:txBody>
          <a:bodyPr anchor="b">
            <a:normAutofit/>
          </a:bodyPr>
          <a:lstStyle>
            <a:lvl1pPr marL="0" indent="0" algn="l">
              <a:buFontTx/>
              <a:buNone/>
              <a:defRPr lang="en-US" sz="1000" b="0" i="0" kern="1200" dirty="0">
                <a:solidFill>
                  <a:srgbClr val="1D1C1D"/>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Image Author: Name (Hyperlink). Date</a:t>
            </a:r>
            <a:endParaRPr lang="en-US"/>
          </a:p>
        </p:txBody>
      </p:sp>
    </p:spTree>
    <p:extLst>
      <p:ext uri="{BB962C8B-B14F-4D97-AF65-F5344CB8AC3E}">
        <p14:creationId xmlns:p14="http://schemas.microsoft.com/office/powerpoint/2010/main" val="235994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10626096"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7"/>
            <a:ext cx="10626096" cy="3160435"/>
          </a:xfrm>
        </p:spPr>
        <p:txBody>
          <a:bodyPr numCol="2"/>
          <a:lstStyle>
            <a:lvl1pPr>
              <a:defRPr lang="en-GB" sz="2000" b="1" i="0" kern="1200" dirty="0" smtClean="0">
                <a:solidFill>
                  <a:schemeClr val="accent5">
                    <a:lumMod val="75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sz="1600" b="0" i="0">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4"/>
            <a:endParaRPr lang="en-GB"/>
          </a:p>
          <a:p>
            <a:pPr lvl="0"/>
            <a:r>
              <a:rPr lang="en-GB"/>
              <a:t>Click to edit Master text styles</a:t>
            </a:r>
          </a:p>
          <a:p>
            <a:pPr lvl="1"/>
            <a:r>
              <a:rPr lang="en-GB"/>
              <a:t>Second level</a:t>
            </a:r>
          </a:p>
          <a:p>
            <a:pPr lvl="4"/>
            <a:endParaRPr lang="en-US"/>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465269" y="5750351"/>
            <a:ext cx="326282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Source: Click to edit Caption text styles</a:t>
            </a:r>
            <a:endParaRPr lang="en-US"/>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GB"/>
              <a:t>Click to edit Master text styles</a:t>
            </a:r>
          </a:p>
        </p:txBody>
      </p:sp>
      <p:sp>
        <p:nvSpPr>
          <p:cNvPr id="12" name="Text Placeholder 14">
            <a:extLst>
              <a:ext uri="{FF2B5EF4-FFF2-40B4-BE49-F238E27FC236}">
                <a16:creationId xmlns:a16="http://schemas.microsoft.com/office/drawing/2014/main" id="{2B4F6414-87BC-2E42-96EB-28017DEE4286}"/>
              </a:ext>
            </a:extLst>
          </p:cNvPr>
          <p:cNvSpPr>
            <a:spLocks noGrp="1"/>
          </p:cNvSpPr>
          <p:nvPr>
            <p:ph type="body" sz="quarter" idx="15" hasCustomPrompt="1"/>
          </p:nvPr>
        </p:nvSpPr>
        <p:spPr>
          <a:xfrm>
            <a:off x="663575" y="6127955"/>
            <a:ext cx="2500158" cy="263418"/>
          </a:xfrm>
        </p:spPr>
        <p:txBody>
          <a:bodyPr anchor="b">
            <a:normAutofit/>
          </a:bodyPr>
          <a:lstStyle>
            <a:lvl1pPr marL="0" indent="0" algn="l">
              <a:buFontTx/>
              <a:buNone/>
              <a:defRPr lang="en-US" sz="1000" b="0" i="0" kern="1200" dirty="0">
                <a:solidFill>
                  <a:srgbClr val="1D1C1D"/>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Image Author: Name (Hyperlink). Date</a:t>
            </a:r>
            <a:endParaRPr lang="en-US"/>
          </a:p>
        </p:txBody>
      </p:sp>
    </p:spTree>
    <p:extLst>
      <p:ext uri="{BB962C8B-B14F-4D97-AF65-F5344CB8AC3E}">
        <p14:creationId xmlns:p14="http://schemas.microsoft.com/office/powerpoint/2010/main" val="3142485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a:t>Lecture (number) References</a:t>
            </a:r>
            <a:endParaRPr lang="en-US"/>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a:t>Author 1, A.B.; Author 1, C.D. Title of Article, page range</a:t>
            </a:r>
          </a:p>
          <a:p>
            <a:pPr lvl="0"/>
            <a:r>
              <a:rPr lang="en-GB"/>
              <a:t>Title of Site. Available online: URL (accessed on Day Month Year).</a:t>
            </a:r>
          </a:p>
          <a:p>
            <a:pPr lvl="0"/>
            <a:endParaRPr lang="en-US"/>
          </a:p>
        </p:txBody>
      </p:sp>
    </p:spTree>
    <p:extLst>
      <p:ext uri="{BB962C8B-B14F-4D97-AF65-F5344CB8AC3E}">
        <p14:creationId xmlns:p14="http://schemas.microsoft.com/office/powerpoint/2010/main" val="1295142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grpSp>
        <p:nvGrpSpPr>
          <p:cNvPr id="13" name="Group 12">
            <a:extLst>
              <a:ext uri="{FF2B5EF4-FFF2-40B4-BE49-F238E27FC236}">
                <a16:creationId xmlns:a16="http://schemas.microsoft.com/office/drawing/2014/main" id="{E50CF338-C848-1B47-9B45-29E9DDB89CF9}"/>
              </a:ext>
            </a:extLst>
          </p:cNvPr>
          <p:cNvGrpSpPr/>
          <p:nvPr userDrawn="1"/>
        </p:nvGrpSpPr>
        <p:grpSpPr>
          <a:xfrm>
            <a:off x="10464504" y="866053"/>
            <a:ext cx="955530" cy="955530"/>
            <a:chOff x="9022202" y="727174"/>
            <a:chExt cx="955530" cy="955530"/>
          </a:xfrm>
        </p:grpSpPr>
        <p:sp>
          <p:nvSpPr>
            <p:cNvPr id="12" name="Oval 11">
              <a:extLst>
                <a:ext uri="{FF2B5EF4-FFF2-40B4-BE49-F238E27FC236}">
                  <a16:creationId xmlns:a16="http://schemas.microsoft.com/office/drawing/2014/main" id="{8D02C118-221D-C346-A78A-6FAD09CF15A3}"/>
                </a:ext>
              </a:extLst>
            </p:cNvPr>
            <p:cNvSpPr/>
            <p:nvPr userDrawn="1"/>
          </p:nvSpPr>
          <p:spPr>
            <a:xfrm>
              <a:off x="9022202" y="72717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Track5_Lecture1_Slide25.mp3" descr="Track5_Lecture1_Slide25.mp3">
              <a:hlinkClick r:id="" action="ppaction://media"/>
              <a:extLst>
                <a:ext uri="{FF2B5EF4-FFF2-40B4-BE49-F238E27FC236}">
                  <a16:creationId xmlns:a16="http://schemas.microsoft.com/office/drawing/2014/main" id="{AC2B5925-8740-554D-ADC5-EC24D5F9100B}"/>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9093567" y="798539"/>
              <a:ext cx="812800" cy="812800"/>
            </a:xfrm>
            <a:prstGeom prst="rect">
              <a:avLst/>
            </a:prstGeom>
          </p:spPr>
        </p:pic>
      </p:grpSp>
    </p:spTree>
    <p:extLst>
      <p:ext uri="{BB962C8B-B14F-4D97-AF65-F5344CB8AC3E}">
        <p14:creationId xmlns:p14="http://schemas.microsoft.com/office/powerpoint/2010/main" val="3482045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3" name="TextBox 4">
            <a:extLst>
              <a:ext uri="{FF2B5EF4-FFF2-40B4-BE49-F238E27FC236}">
                <a16:creationId xmlns:a16="http://schemas.microsoft.com/office/drawing/2014/main" id="{1C52B1E3-AF8D-0F4C-BFC6-81E35F172BB1}"/>
              </a:ext>
            </a:extLst>
          </p:cNvPr>
          <p:cNvSpPr txBox="1"/>
          <p:nvPr userDrawn="1"/>
        </p:nvSpPr>
        <p:spPr>
          <a:xfrm>
            <a:off x="9836954" y="5970068"/>
            <a:ext cx="2071027" cy="584775"/>
          </a:xfrm>
          <a:prstGeom prst="rect">
            <a:avLst/>
          </a:prstGeom>
          <a:noFill/>
        </p:spPr>
        <p:txBody>
          <a:bodyPr rot="0" spcFirstLastPara="0" vert="horz" wrap="square" lIns="91440" tIns="45720" rIns="91440" bIns="45720" numCol="1" spcCol="0" rtlCol="0" fromWordArt="0" anchor="b"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Open Sans"/>
                <a:ea typeface="+mn-lt"/>
                <a:cs typeface="+mn-lt"/>
              </a:rPr>
              <a:t>CCG courses (this will take </a:t>
            </a:r>
            <a:br>
              <a:rPr lang="en-US" sz="800">
                <a:solidFill>
                  <a:schemeClr val="bg1"/>
                </a:solidFill>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Author Name Initial. Initial., Author Name Initial. Initial., Author Name Initial. Initial</a:t>
            </a:r>
            <a:endParaRPr lang="en-US"/>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Logo</a:t>
            </a:r>
          </a:p>
        </p:txBody>
      </p:sp>
    </p:spTree>
    <p:extLst>
      <p:ext uri="{BB962C8B-B14F-4D97-AF65-F5344CB8AC3E}">
        <p14:creationId xmlns:p14="http://schemas.microsoft.com/office/powerpoint/2010/main" val="3400871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Graphical user interface, text&#10;&#10;Description automatically generated">
            <a:extLst>
              <a:ext uri="{FF2B5EF4-FFF2-40B4-BE49-F238E27FC236}">
                <a16:creationId xmlns:a16="http://schemas.microsoft.com/office/drawing/2014/main" id="{2E75F666-689D-A54E-BBEE-C3AEDAE9E147}"/>
              </a:ext>
            </a:extLst>
          </p:cNvPr>
          <p:cNvPicPr>
            <a:picLocks noChangeAspect="1"/>
          </p:cNvPicPr>
          <p:nvPr userDrawn="1"/>
        </p:nvPicPr>
        <p:blipFill>
          <a:blip r:embed="rId12"/>
          <a:stretch>
            <a:fillRect/>
          </a:stretch>
        </p:blipFill>
        <p:spPr>
          <a:xfrm>
            <a:off x="0" y="0"/>
            <a:ext cx="12192000" cy="6858000"/>
          </a:xfrm>
          <a:prstGeom prst="rect">
            <a:avLst/>
          </a:prstGeom>
        </p:spPr>
      </p:pic>
      <p:sp>
        <p:nvSpPr>
          <p:cNvPr id="15" name="Title Placeholder 14">
            <a:extLst>
              <a:ext uri="{FF2B5EF4-FFF2-40B4-BE49-F238E27FC236}">
                <a16:creationId xmlns:a16="http://schemas.microsoft.com/office/drawing/2014/main" id="{E7F83213-35AE-F24C-B60D-EFDB9FDB04AF}"/>
              </a:ext>
            </a:extLst>
          </p:cNvPr>
          <p:cNvSpPr>
            <a:spLocks noGrp="1"/>
          </p:cNvSpPr>
          <p:nvPr>
            <p:ph type="title"/>
          </p:nvPr>
        </p:nvSpPr>
        <p:spPr>
          <a:xfrm>
            <a:off x="663880" y="681037"/>
            <a:ext cx="10689920" cy="1325563"/>
          </a:xfrm>
          <a:prstGeom prst="rect">
            <a:avLst/>
          </a:prstGeom>
        </p:spPr>
        <p:txBody>
          <a:bodyPr vert="horz" lIns="91440" tIns="45720" rIns="91440" bIns="45720" rtlCol="0" anchor="b">
            <a:normAutofit/>
          </a:bodyPr>
          <a:lstStyle/>
          <a:p>
            <a:r>
              <a:rPr lang="en-GB"/>
              <a:t>Haga clic para editar el estilo del título principal</a:t>
            </a:r>
            <a:endParaRPr lang="en-US"/>
          </a:p>
        </p:txBody>
      </p:sp>
      <p:sp>
        <p:nvSpPr>
          <p:cNvPr id="3" name="Text Placeholder 2">
            <a:extLst>
              <a:ext uri="{FF2B5EF4-FFF2-40B4-BE49-F238E27FC236}">
                <a16:creationId xmlns:a16="http://schemas.microsoft.com/office/drawing/2014/main" id="{59230C54-2AEC-E247-8DD1-F9B0383338BA}"/>
              </a:ext>
            </a:extLst>
          </p:cNvPr>
          <p:cNvSpPr>
            <a:spLocks noGrp="1"/>
          </p:cNvSpPr>
          <p:nvPr>
            <p:ph type="body" idx="1"/>
          </p:nvPr>
        </p:nvSpPr>
        <p:spPr>
          <a:xfrm>
            <a:off x="663880" y="2558970"/>
            <a:ext cx="10689920" cy="3721689"/>
          </a:xfrm>
          <a:prstGeom prst="rect">
            <a:avLst/>
          </a:prstGeom>
        </p:spPr>
        <p:txBody>
          <a:bodyPr vert="horz" lIns="91440" tIns="45720" rIns="91440" bIns="45720" rtlCol="0">
            <a:normAutofit/>
          </a:bodyPr>
          <a:lstStyle/>
          <a:p>
            <a:pPr lvl="0"/>
            <a:r>
              <a:rPr lang="en-GB"/>
              <a:t>Haga clic para editar los estilos de texto maestro</a:t>
            </a:r>
          </a:p>
          <a:p>
            <a:pPr lvl="1"/>
            <a:r>
              <a:rPr lang="en-GB"/>
              <a:t>Segundo nivel</a:t>
            </a:r>
          </a:p>
          <a:p>
            <a:pPr lvl="2"/>
            <a:r>
              <a:rPr lang="en-GB"/>
              <a:t>Tercer nivel</a:t>
            </a:r>
          </a:p>
          <a:p>
            <a:pPr lvl="3"/>
            <a:r>
              <a:rPr lang="en-GB"/>
              <a:t>Cuarto nivel</a:t>
            </a:r>
          </a:p>
          <a:p>
            <a:pPr lvl="4"/>
            <a:r>
              <a:rPr lang="en-GB"/>
              <a:t>Quinto nivel</a:t>
            </a:r>
            <a:endParaRPr lang="en-US"/>
          </a:p>
        </p:txBody>
      </p:sp>
      <p:sp>
        <p:nvSpPr>
          <p:cNvPr id="6" name="Slide Number Placeholder 5">
            <a:extLst>
              <a:ext uri="{FF2B5EF4-FFF2-40B4-BE49-F238E27FC236}">
                <a16:creationId xmlns:a16="http://schemas.microsoft.com/office/drawing/2014/main" id="{A38E7C03-6F0D-A64C-95DB-A501D6784DEF}"/>
              </a:ext>
            </a:extLst>
          </p:cNvPr>
          <p:cNvSpPr>
            <a:spLocks noGrp="1"/>
          </p:cNvSpPr>
          <p:nvPr>
            <p:ph type="sldNum" sz="quarter" idx="4"/>
          </p:nvPr>
        </p:nvSpPr>
        <p:spPr>
          <a:xfrm>
            <a:off x="11738529" y="6457571"/>
            <a:ext cx="453471" cy="365125"/>
          </a:xfrm>
          <a:prstGeom prst="rect">
            <a:avLst/>
          </a:prstGeom>
        </p:spPr>
        <p:txBody>
          <a:bodyPr vert="horz" lIns="91440" tIns="45720" rIns="91440" bIns="45720" rtlCol="0" anchor="ctr"/>
          <a:lstStyle>
            <a:lvl1pPr algn="ctr">
              <a:defRPr sz="14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709224B1-416C-A648-9EFE-8567A5B13899}" type="slidenum">
              <a:rPr lang="en-US" smtClean="0"/>
              <a:t>‹#›</a:t>
            </a:fld>
            <a:endParaRPr lang="en-US"/>
          </a:p>
        </p:txBody>
      </p:sp>
    </p:spTree>
    <p:extLst>
      <p:ext uri="{BB962C8B-B14F-4D97-AF65-F5344CB8AC3E}">
        <p14:creationId xmlns:p14="http://schemas.microsoft.com/office/powerpoint/2010/main" val="4745646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73" r:id="rId6"/>
    <p:sldLayoutId id="2147483672" r:id="rId7"/>
    <p:sldLayoutId id="2147483656" r:id="rId8"/>
    <p:sldLayoutId id="2147483657" r:id="rId9"/>
    <p:sldLayoutId id="2147483674" r:id="rId10"/>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0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Layout" Target="../slideLayouts/slideLayout2.xml"/><Relationship Id="rId7" Type="http://schemas.openxmlformats.org/officeDocument/2006/relationships/hyperlink" Target="https://creativecommons.org/licenses/by/2.0/?ref=ccsearch&amp;atype=rich" TargetMode="Externa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hyperlink" Target="https://www.flickr.com/photos/90896682@N06" TargetMode="External"/><Relationship Id="rId5" Type="http://schemas.openxmlformats.org/officeDocument/2006/relationships/hyperlink" Target="https://www.flickr.com/photos/90896682@N06/8264025043" TargetMode="External"/><Relationship Id="rId10" Type="http://schemas.openxmlformats.org/officeDocument/2006/relationships/image" Target="../media/image16.png"/><Relationship Id="rId4" Type="http://schemas.openxmlformats.org/officeDocument/2006/relationships/notesSlide" Target="../notesSlides/notesSlide10.xml"/><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7.png"/><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slideLayout" Target="../slideLayouts/slideLayout2.xml"/><Relationship Id="rId7" Type="http://schemas.openxmlformats.org/officeDocument/2006/relationships/image" Target="../media/image18.jpe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hyperlink" Target="https://unsplash.com/s/photos/hydropower?utm_source=unsplash&amp;utm_medium=referral&amp;utm_content=creditCopyText" TargetMode="External"/><Relationship Id="rId5" Type="http://schemas.openxmlformats.org/officeDocument/2006/relationships/hyperlink" Target="https://unsplash.com/@gyostimages?utm_source=unsplash&amp;utm_medium=referral&amp;utm_content=creditCopyText" TargetMode="External"/><Relationship Id="rId10" Type="http://schemas.openxmlformats.org/officeDocument/2006/relationships/image" Target="../media/image4.png"/><Relationship Id="rId4" Type="http://schemas.openxmlformats.org/officeDocument/2006/relationships/notesSlide" Target="../notesSlides/notesSlide12.xml"/><Relationship Id="rId9"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hyperlink" Target="https://doi.org/10.1787/9789264301993-en"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www.ipcc.ch/report/ar5/wg2/"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4.png"/><Relationship Id="rId5" Type="http://schemas.openxmlformats.org/officeDocument/2006/relationships/image" Target="../media/image2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4.png"/><Relationship Id="rId5" Type="http://schemas.openxmlformats.org/officeDocument/2006/relationships/image" Target="../media/image24.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4.png"/><Relationship Id="rId5" Type="http://schemas.openxmlformats.org/officeDocument/2006/relationships/image" Target="../media/image27.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28.png"/><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hyperlink" Target="https://www.ipcc.ch/report/ar5/wg2/"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4.png"/><Relationship Id="rId5" Type="http://schemas.openxmlformats.org/officeDocument/2006/relationships/image" Target="../media/image33.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12.png"/><Relationship Id="rId5" Type="http://schemas.openxmlformats.org/officeDocument/2006/relationships/image" Target="../media/image34.png"/><Relationship Id="rId4" Type="http://schemas.openxmlformats.org/officeDocument/2006/relationships/notesSlide" Target="../notesSlides/notesSlide24.xml"/><Relationship Id="rId9"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www.google.com/" TargetMode="Externa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hyperlink" Target="https://www.flickr.com/photos/35483578@N03/15279859192" TargetMode="External"/><Relationship Id="rId13" Type="http://schemas.openxmlformats.org/officeDocument/2006/relationships/image" Target="../media/image6.jpeg"/><Relationship Id="rId3" Type="http://schemas.openxmlformats.org/officeDocument/2006/relationships/slideLayout" Target="../slideLayouts/slideLayout2.xml"/><Relationship Id="rId7" Type="http://schemas.openxmlformats.org/officeDocument/2006/relationships/hyperlink" Target="https://creativecommons.org/licenses/by/2.0/?ref=ccsearch&amp;atype=rich" TargetMode="External"/><Relationship Id="rId12" Type="http://schemas.openxmlformats.org/officeDocument/2006/relationships/hyperlink" Target="https://www.flickr.com/photos/76523360@N03" TargetMode="External"/><Relationship Id="rId2" Type="http://schemas.openxmlformats.org/officeDocument/2006/relationships/audio" Target="../media/media4.mp3"/><Relationship Id="rId16" Type="http://schemas.openxmlformats.org/officeDocument/2006/relationships/image" Target="../media/image4.png"/><Relationship Id="rId1" Type="http://schemas.microsoft.com/office/2007/relationships/media" Target="../media/media4.mp3"/><Relationship Id="rId6" Type="http://schemas.openxmlformats.org/officeDocument/2006/relationships/hyperlink" Target="https://www.flickr.com/photos/24662369@N07" TargetMode="External"/><Relationship Id="rId11" Type="http://schemas.openxmlformats.org/officeDocument/2006/relationships/hyperlink" Target="https://www.flickr.com/photos/76523360@N03/9554405492" TargetMode="External"/><Relationship Id="rId5" Type="http://schemas.openxmlformats.org/officeDocument/2006/relationships/hyperlink" Target="https://www.flickr.com/photos/24662369@N07/11294706985" TargetMode="External"/><Relationship Id="rId15" Type="http://schemas.openxmlformats.org/officeDocument/2006/relationships/image" Target="../media/image8.jpeg"/><Relationship Id="rId10" Type="http://schemas.openxmlformats.org/officeDocument/2006/relationships/hyperlink" Target="https://creativecommons.org/licenses/by-nc-nd/2.0/?ref=ccsearch&amp;atype=rich" TargetMode="External"/><Relationship Id="rId4" Type="http://schemas.openxmlformats.org/officeDocument/2006/relationships/notesSlide" Target="../notesSlides/notesSlide3.xml"/><Relationship Id="rId9" Type="http://schemas.openxmlformats.org/officeDocument/2006/relationships/hyperlink" Target="https://www.flickr.com/photos/35483578@N03" TargetMode="External"/><Relationship Id="rId1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9.png"/><Relationship Id="rId5" Type="http://schemas.openxmlformats.org/officeDocument/2006/relationships/hyperlink" Target="http://creativecommons.org/licenses/by-sa/3.0/"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hyperlink" Target="https://www.ncdc.noaa.gov/global-warming/temperature-change"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www.bbc.com/news/science-environment-24021772" TargetMode="External"/><Relationship Id="rId4" Type="http://schemas.openxmlformats.org/officeDocument/2006/relationships/hyperlink" Target="https://www.ipcc.ch/sr15/"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1604" y="4163773"/>
            <a:ext cx="2846121" cy="361323"/>
          </a:xfrm>
        </p:spPr>
        <p:txBody>
          <a:bodyPr>
            <a:normAutofit fontScale="92500"/>
          </a:bodyPr>
          <a:lstStyle/>
          <a:p>
            <a:r>
              <a:rPr lang="sv-SE"/>
              <a:t>Introducción a los CLEW</a:t>
            </a:r>
          </a:p>
        </p:txBody>
      </p:sp>
      <p:sp>
        <p:nvSpPr>
          <p:cNvPr id="6" name="Title 5"/>
          <p:cNvSpPr>
            <a:spLocks noGrp="1"/>
          </p:cNvSpPr>
          <p:nvPr>
            <p:ph type="ctrTitle"/>
          </p:nvPr>
        </p:nvSpPr>
        <p:spPr/>
        <p:txBody>
          <a:bodyPr/>
          <a:lstStyle/>
          <a:p>
            <a:r>
              <a:rPr lang="sv-SE" dirty="0">
                <a:solidFill>
                  <a:schemeClr val="bg1"/>
                </a:solidFill>
                <a:latin typeface="Open Sans ExtraBold"/>
                <a:ea typeface="Open Sans ExtraBold"/>
                <a:cs typeface="Open Sans ExtraBold"/>
              </a:rPr>
              <a:t>LECTURA 10</a:t>
            </a:r>
            <a:br>
              <a:rPr lang="sv-SE" dirty="0"/>
            </a:br>
            <a:r>
              <a:rPr lang="sv-SE" dirty="0">
                <a:latin typeface="Open Sans ExtraBold"/>
                <a:ea typeface="Open Sans ExtraBold"/>
                <a:cs typeface="Open Sans ExtraBold"/>
              </a:rPr>
              <a:t>EL SISTEMA CLIMÁTICO </a:t>
            </a:r>
            <a:br>
              <a:rPr lang="sv-SE" dirty="0">
                <a:latin typeface="Open Sans ExtraBold"/>
                <a:ea typeface="Open Sans ExtraBold"/>
                <a:cs typeface="Open Sans ExtraBold"/>
              </a:rPr>
            </a:br>
            <a:r>
              <a:rPr lang="sv-SE" dirty="0">
                <a:latin typeface="Open Sans ExtraBold"/>
                <a:ea typeface="Open Sans ExtraBold"/>
                <a:cs typeface="Open Sans ExtraBold"/>
              </a:rPr>
              <a:t>parte II</a:t>
            </a:r>
          </a:p>
        </p:txBody>
      </p:sp>
      <p:sp>
        <p:nvSpPr>
          <p:cNvPr id="5" name="Oval 4">
            <a:extLst>
              <a:ext uri="{FF2B5EF4-FFF2-40B4-BE49-F238E27FC236}">
                <a16:creationId xmlns:a16="http://schemas.microsoft.com/office/drawing/2014/main" id="{55303C58-BED4-D643-8825-84D79486F4F0}"/>
              </a:ext>
            </a:extLst>
          </p:cNvPr>
          <p:cNvSpPr/>
          <p:nvPr/>
        </p:nvSpPr>
        <p:spPr>
          <a:xfrm>
            <a:off x="4414664" y="404733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Lecture10_Slide1.mp3" descr="Lecture10_Slide1.mp3">
            <a:hlinkClick r:id="" action="ppaction://media"/>
            <a:extLst>
              <a:ext uri="{FF2B5EF4-FFF2-40B4-BE49-F238E27FC236}">
                <a16:creationId xmlns:a16="http://schemas.microsoft.com/office/drawing/2014/main" id="{C97DA083-AF77-FA48-85D2-2DD6286353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86029" y="4163773"/>
            <a:ext cx="812800" cy="812800"/>
          </a:xfrm>
          <a:prstGeom prst="rect">
            <a:avLst/>
          </a:prstGeom>
        </p:spPr>
      </p:pic>
    </p:spTree>
    <p:extLst>
      <p:ext uri="{BB962C8B-B14F-4D97-AF65-F5344CB8AC3E}">
        <p14:creationId xmlns:p14="http://schemas.microsoft.com/office/powerpoint/2010/main" val="2378674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9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F706BEE6-76B9-EE43-A440-B8A908E7E6C6}"/>
              </a:ext>
            </a:extLst>
          </p:cNvPr>
          <p:cNvSpPr txBox="1">
            <a:spLocks/>
          </p:cNvSpPr>
          <p:nvPr/>
        </p:nvSpPr>
        <p:spPr>
          <a:xfrm>
            <a:off x="663574" y="678362"/>
            <a:ext cx="9887194" cy="95553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a:ea typeface="Open Sans"/>
                <a:cs typeface="Open Sans"/>
              </a:rPr>
              <a:t>10.2 </a:t>
            </a:r>
            <a:r>
              <a:rPr lang="en-US" dirty="0" err="1">
                <a:latin typeface="Open Sans"/>
                <a:ea typeface="Open Sans"/>
                <a:cs typeface="Open Sans"/>
              </a:rPr>
              <a:t>Impactos</a:t>
            </a:r>
            <a:r>
              <a:rPr lang="en-US" dirty="0">
                <a:latin typeface="Open Sans"/>
                <a:ea typeface="Open Sans"/>
                <a:cs typeface="Open Sans"/>
              </a:rPr>
              <a:t> del </a:t>
            </a:r>
            <a:r>
              <a:rPr lang="en-US" dirty="0" err="1">
                <a:latin typeface="Open Sans"/>
                <a:ea typeface="Open Sans"/>
                <a:cs typeface="Open Sans"/>
              </a:rPr>
              <a:t>cambio</a:t>
            </a:r>
            <a:r>
              <a:rPr lang="en-US" dirty="0">
                <a:latin typeface="Open Sans"/>
                <a:ea typeface="Open Sans"/>
                <a:cs typeface="Open Sans"/>
              </a:rPr>
              <a:t> </a:t>
            </a:r>
            <a:r>
              <a:rPr lang="en-US" dirty="0" err="1">
                <a:latin typeface="Open Sans"/>
                <a:ea typeface="Open Sans"/>
                <a:cs typeface="Open Sans"/>
              </a:rPr>
              <a:t>climático</a:t>
            </a:r>
            <a:endParaRPr lang="en-US" b="0" dirty="0">
              <a:latin typeface="Open Sans"/>
              <a:ea typeface="Open Sans"/>
              <a:cs typeface="Open Sans"/>
            </a:endParaRP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t>10</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7" name="Text Placeholder 44">
            <a:extLst>
              <a:ext uri="{FF2B5EF4-FFF2-40B4-BE49-F238E27FC236}">
                <a16:creationId xmlns:a16="http://schemas.microsoft.com/office/drawing/2014/main" id="{209BCB22-811F-4E9B-8FCC-AD9BB63B556D}"/>
              </a:ext>
            </a:extLst>
          </p:cNvPr>
          <p:cNvSpPr txBox="1">
            <a:spLocks/>
          </p:cNvSpPr>
          <p:nvPr/>
        </p:nvSpPr>
        <p:spPr>
          <a:xfrm>
            <a:off x="663574" y="2701566"/>
            <a:ext cx="6078991" cy="6686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accent5">
                    <a:lumMod val="60000"/>
                    <a:lumOff val="40000"/>
                  </a:schemeClr>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Segoe UI Semibold" panose="020B0502040204020203" pitchFamily="34" charset="0"/>
                <a:ea typeface="+mn-ea"/>
                <a:cs typeface="Segoe UI Semibold"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29" name="TextBox 28">
            <a:extLst>
              <a:ext uri="{FF2B5EF4-FFF2-40B4-BE49-F238E27FC236}">
                <a16:creationId xmlns:a16="http://schemas.microsoft.com/office/drawing/2014/main" id="{0B7D2E7D-3917-4596-87D2-782DD03C88F0}"/>
              </a:ext>
            </a:extLst>
          </p:cNvPr>
          <p:cNvSpPr txBox="1"/>
          <p:nvPr/>
        </p:nvSpPr>
        <p:spPr>
          <a:xfrm>
            <a:off x="7081850" y="5488103"/>
            <a:ext cx="3825571" cy="553998"/>
          </a:xfrm>
          <a:prstGeom prst="rect">
            <a:avLst/>
          </a:prstGeom>
          <a:noFill/>
        </p:spPr>
        <p:txBody>
          <a:bodyPr wrap="square" rtlCol="0">
            <a:spAutoFit/>
          </a:bodyPr>
          <a:lstStyle/>
          <a:p>
            <a:r>
              <a:rPr lang="en-GB" sz="1000" b="1">
                <a:latin typeface="Open Sans" panose="020B0606030504020204" pitchFamily="34" charset="0"/>
                <a:ea typeface="Open Sans" panose="020B0606030504020204" pitchFamily="34" charset="0"/>
                <a:cs typeface="Open Sans" panose="020B0606030504020204" pitchFamily="34" charset="0"/>
              </a:rPr>
              <a:t>Fuente: </a:t>
            </a:r>
            <a:r>
              <a:rPr lang="en-GB" sz="1000">
                <a:latin typeface="Open Sans"/>
                <a:ea typeface="Open Sans"/>
                <a:cs typeface="Open Sans"/>
                <a:hlinkClick r:id="rId5"/>
              </a:rPr>
              <a:t>"El ciclo del agua" </a:t>
            </a:r>
            <a:r>
              <a:rPr lang="en-GB" sz="1000">
                <a:latin typeface="Open Sans"/>
                <a:ea typeface="Open Sans"/>
                <a:cs typeface="Open Sans"/>
              </a:rPr>
              <a:t>por </a:t>
            </a:r>
            <a:r>
              <a:rPr lang="en-GB" sz="1000">
                <a:latin typeface="Open Sans"/>
                <a:ea typeface="Open Sans"/>
                <a:cs typeface="Open Sans"/>
                <a:hlinkClick r:id="rId6"/>
              </a:rPr>
              <a:t>Atmospheric Infrared Sounder </a:t>
            </a:r>
            <a:r>
              <a:rPr lang="en-GB" sz="1000">
                <a:latin typeface="Open Sans"/>
                <a:ea typeface="Open Sans"/>
                <a:cs typeface="Open Sans"/>
              </a:rPr>
              <a:t>está licenciado bajo </a:t>
            </a:r>
            <a:r>
              <a:rPr lang="en-GB" sz="1000">
                <a:latin typeface="Open Sans"/>
                <a:ea typeface="Open Sans"/>
                <a:cs typeface="Open Sans"/>
                <a:hlinkClick r:id="rId7"/>
              </a:rPr>
              <a:t>CC BY 2.0 </a:t>
            </a:r>
            <a:r>
              <a:rPr lang="en-GB" sz="1000">
                <a:latin typeface="Open Sans"/>
                <a:ea typeface="Open Sans"/>
                <a:cs typeface="Open Sans"/>
              </a:rPr>
              <a:t>(izquierda), Interpretación de los autores del balance hídrico (derecha)</a:t>
            </a:r>
            <a:endParaRPr lang="en-GB" sz="1000">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57144" y="2443320"/>
            <a:ext cx="3306191" cy="3679935"/>
          </a:xfrm>
          <a:prstGeom prst="rect">
            <a:avLst/>
          </a:prstGeom>
        </p:spPr>
      </p:pic>
      <p:sp>
        <p:nvSpPr>
          <p:cNvPr id="9" name="Text Placeholder 6">
            <a:extLst>
              <a:ext uri="{FF2B5EF4-FFF2-40B4-BE49-F238E27FC236}">
                <a16:creationId xmlns:a16="http://schemas.microsoft.com/office/drawing/2014/main" id="{C2846F82-F436-2443-89C0-456CDDF9B7C7}"/>
              </a:ext>
            </a:extLst>
          </p:cNvPr>
          <p:cNvSpPr>
            <a:spLocks noGrp="1"/>
          </p:cNvSpPr>
          <p:nvPr>
            <p:ph type="body" sz="quarter" idx="15"/>
          </p:nvPr>
        </p:nvSpPr>
        <p:spPr>
          <a:xfrm>
            <a:off x="663574" y="1800864"/>
            <a:ext cx="8221345" cy="439247"/>
          </a:xfrm>
        </p:spPr>
        <p:txBody>
          <a:bodyPr>
            <a:noAutofit/>
          </a:bodyPr>
          <a:lstStyle/>
          <a:p>
            <a:r>
              <a:rPr lang="en-GB" dirty="0" err="1"/>
              <a:t>Impacto</a:t>
            </a:r>
            <a:r>
              <a:rPr lang="en-GB" dirty="0"/>
              <a:t> </a:t>
            </a:r>
            <a:r>
              <a:rPr lang="en-GB" dirty="0" err="1"/>
              <a:t>climático</a:t>
            </a:r>
            <a:r>
              <a:rPr lang="en-GB" dirty="0"/>
              <a:t> </a:t>
            </a:r>
            <a:r>
              <a:rPr lang="en-GB" dirty="0" err="1"/>
              <a:t>en</a:t>
            </a:r>
            <a:r>
              <a:rPr lang="en-GB" dirty="0"/>
              <a:t> </a:t>
            </a:r>
            <a:r>
              <a:rPr lang="en-GB" dirty="0" err="1"/>
              <a:t>el</a:t>
            </a:r>
            <a:r>
              <a:rPr lang="en-GB" dirty="0"/>
              <a:t> </a:t>
            </a:r>
            <a:r>
              <a:rPr lang="en-GB" dirty="0" err="1"/>
              <a:t>sistema</a:t>
            </a:r>
            <a:r>
              <a:rPr lang="en-GB" dirty="0"/>
              <a:t> </a:t>
            </a:r>
            <a:r>
              <a:rPr lang="en-GB" dirty="0" err="1"/>
              <a:t>hídrico</a:t>
            </a:r>
            <a:endParaRPr lang="en-US" dirty="0"/>
          </a:p>
        </p:txBody>
      </p:sp>
      <p:sp>
        <p:nvSpPr>
          <p:cNvPr id="10" name="Oval 9">
            <a:extLst>
              <a:ext uri="{FF2B5EF4-FFF2-40B4-BE49-F238E27FC236}">
                <a16:creationId xmlns:a16="http://schemas.microsoft.com/office/drawing/2014/main" id="{A2507518-051D-C04E-9ADB-18EFA4D5FDD3}"/>
              </a:ext>
            </a:extLst>
          </p:cNvPr>
          <p:cNvSpPr/>
          <p:nvPr/>
        </p:nvSpPr>
        <p:spPr>
          <a:xfrm>
            <a:off x="10251330" y="845334"/>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10_Slide10.mp3" descr="Lecture10_Slide10.mp3">
            <a:hlinkClick r:id="" action="ppaction://media"/>
            <a:extLst>
              <a:ext uri="{FF2B5EF4-FFF2-40B4-BE49-F238E27FC236}">
                <a16:creationId xmlns:a16="http://schemas.microsoft.com/office/drawing/2014/main" id="{32A268FD-854F-3348-96DB-36DF18007D3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322695" y="941923"/>
            <a:ext cx="812800" cy="812800"/>
          </a:xfrm>
          <a:prstGeom prst="rect">
            <a:avLst/>
          </a:prstGeom>
        </p:spPr>
      </p:pic>
      <p:pic>
        <p:nvPicPr>
          <p:cNvPr id="6" name="Imagen 5">
            <a:extLst>
              <a:ext uri="{FF2B5EF4-FFF2-40B4-BE49-F238E27FC236}">
                <a16:creationId xmlns:a16="http://schemas.microsoft.com/office/drawing/2014/main" id="{D8A5971C-622F-51FF-171F-6ECD9C5A41EC}"/>
              </a:ext>
            </a:extLst>
          </p:cNvPr>
          <p:cNvPicPr>
            <a:picLocks noChangeAspect="1"/>
          </p:cNvPicPr>
          <p:nvPr/>
        </p:nvPicPr>
        <p:blipFill>
          <a:blip r:embed="rId10"/>
          <a:stretch>
            <a:fillRect/>
          </a:stretch>
        </p:blipFill>
        <p:spPr>
          <a:xfrm>
            <a:off x="6742565" y="2688354"/>
            <a:ext cx="4164856" cy="2505550"/>
          </a:xfrm>
          <a:prstGeom prst="rect">
            <a:avLst/>
          </a:prstGeom>
        </p:spPr>
      </p:pic>
    </p:spTree>
    <p:extLst>
      <p:ext uri="{BB962C8B-B14F-4D97-AF65-F5344CB8AC3E}">
        <p14:creationId xmlns:p14="http://schemas.microsoft.com/office/powerpoint/2010/main" val="351822456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26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F706BEE6-76B9-EE43-A440-B8A908E7E6C6}"/>
              </a:ext>
            </a:extLst>
          </p:cNvPr>
          <p:cNvSpPr txBox="1">
            <a:spLocks/>
          </p:cNvSpPr>
          <p:nvPr/>
        </p:nvSpPr>
        <p:spPr>
          <a:xfrm>
            <a:off x="600204" y="236379"/>
            <a:ext cx="9909553"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a:ea typeface="Open Sans"/>
                <a:cs typeface="Open Sans"/>
              </a:rPr>
              <a:t>10.2 </a:t>
            </a:r>
            <a:r>
              <a:rPr lang="en-US" dirty="0" err="1">
                <a:latin typeface="Open Sans"/>
                <a:ea typeface="Open Sans"/>
                <a:cs typeface="Open Sans"/>
              </a:rPr>
              <a:t>Impactos</a:t>
            </a:r>
            <a:r>
              <a:rPr lang="en-US" dirty="0">
                <a:latin typeface="Open Sans"/>
                <a:ea typeface="Open Sans"/>
                <a:cs typeface="Open Sans"/>
              </a:rPr>
              <a:t> del </a:t>
            </a:r>
            <a:r>
              <a:rPr lang="en-US" dirty="0" err="1">
                <a:latin typeface="Open Sans"/>
                <a:ea typeface="Open Sans"/>
                <a:cs typeface="Open Sans"/>
              </a:rPr>
              <a:t>cambio</a:t>
            </a:r>
            <a:r>
              <a:rPr lang="en-US" dirty="0">
                <a:latin typeface="Open Sans"/>
                <a:ea typeface="Open Sans"/>
                <a:cs typeface="Open Sans"/>
              </a:rPr>
              <a:t> </a:t>
            </a:r>
            <a:r>
              <a:rPr lang="en-US" dirty="0" err="1">
                <a:latin typeface="Open Sans"/>
                <a:ea typeface="Open Sans"/>
                <a:cs typeface="Open Sans"/>
              </a:rPr>
              <a:t>climático</a:t>
            </a:r>
            <a:endParaRPr lang="en-US" b="0" dirty="0">
              <a:latin typeface="Open Sans"/>
              <a:ea typeface="Open Sans"/>
              <a:cs typeface="Open Sans"/>
            </a:endParaRP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t>11</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3" name="Content Placeholder 2">
            <a:extLst>
              <a:ext uri="{FF2B5EF4-FFF2-40B4-BE49-F238E27FC236}">
                <a16:creationId xmlns:a16="http://schemas.microsoft.com/office/drawing/2014/main" id="{6D0A92F3-2354-4E9C-A025-4B28ADC9F96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60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0B7D2E7D-3917-4596-87D2-782DD03C88F0}"/>
              </a:ext>
            </a:extLst>
          </p:cNvPr>
          <p:cNvSpPr txBox="1"/>
          <p:nvPr/>
        </p:nvSpPr>
        <p:spPr>
          <a:xfrm>
            <a:off x="7217569" y="5847602"/>
            <a:ext cx="4265370" cy="400110"/>
          </a:xfrm>
          <a:prstGeom prst="rect">
            <a:avLst/>
          </a:prstGeom>
          <a:noFill/>
        </p:spPr>
        <p:txBody>
          <a:bodyPr wrap="square" rtlCol="0">
            <a:spAutoFit/>
          </a:bodyPr>
          <a:lstStyle/>
          <a:p>
            <a:r>
              <a:rPr lang="en-GB" sz="1000" b="1" dirty="0">
                <a:latin typeface="Open Sans" panose="020B0606030504020204" pitchFamily="34" charset="0"/>
                <a:ea typeface="Open Sans" panose="020B0606030504020204" pitchFamily="34" charset="0"/>
                <a:cs typeface="Open Sans" panose="020B0606030504020204" pitchFamily="34" charset="0"/>
              </a:rPr>
              <a:t>Fuente: </a:t>
            </a:r>
            <a:r>
              <a:rPr lang="en-GB" sz="1000" dirty="0" err="1">
                <a:latin typeface="Open Sans" panose="020B0606030504020204" pitchFamily="34" charset="0"/>
                <a:ea typeface="Open Sans" panose="020B0606030504020204" pitchFamily="34" charset="0"/>
                <a:cs typeface="Open Sans" panose="020B0606030504020204" pitchFamily="34" charset="0"/>
              </a:rPr>
              <a:t>Interpretación</a:t>
            </a:r>
            <a:r>
              <a:rPr lang="en-GB" sz="1000" dirty="0">
                <a:latin typeface="Open Sans" panose="020B0606030504020204" pitchFamily="34" charset="0"/>
                <a:ea typeface="Open Sans" panose="020B0606030504020204" pitchFamily="34" charset="0"/>
                <a:cs typeface="Open Sans" panose="020B0606030504020204" pitchFamily="34" charset="0"/>
              </a:rPr>
              <a:t> del </a:t>
            </a:r>
            <a:r>
              <a:rPr lang="en-GB" sz="1000" dirty="0" err="1">
                <a:latin typeface="Open Sans" panose="020B0606030504020204" pitchFamily="34" charset="0"/>
                <a:ea typeface="Open Sans" panose="020B0606030504020204" pitchFamily="34" charset="0"/>
                <a:cs typeface="Open Sans" panose="020B0606030504020204" pitchFamily="34" charset="0"/>
              </a:rPr>
              <a:t>autor</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err="1">
                <a:latin typeface="Open Sans" panose="020B0606030504020204" pitchFamily="34" charset="0"/>
                <a:ea typeface="Open Sans" panose="020B0606030504020204" pitchFamily="34" charset="0"/>
                <a:cs typeface="Open Sans" panose="020B0606030504020204" pitchFamily="34" charset="0"/>
              </a:rPr>
              <a:t>Insertar</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err="1">
                <a:latin typeface="Open Sans" panose="020B0606030504020204" pitchFamily="34" charset="0"/>
                <a:ea typeface="Open Sans" panose="020B0606030504020204" pitchFamily="34" charset="0"/>
                <a:cs typeface="Open Sans" panose="020B0606030504020204" pitchFamily="34" charset="0"/>
              </a:rPr>
              <a:t>figura</a:t>
            </a:r>
            <a:r>
              <a:rPr lang="en-GB" sz="1000" dirty="0">
                <a:latin typeface="Open Sans" panose="020B0606030504020204" pitchFamily="34" charset="0"/>
                <a:ea typeface="Open Sans" panose="020B0606030504020204" pitchFamily="34" charset="0"/>
                <a:cs typeface="Open Sans" panose="020B0606030504020204" pitchFamily="34" charset="0"/>
              </a:rPr>
              <a:t>: Imagen </a:t>
            </a:r>
            <a:r>
              <a:rPr lang="en-GB" sz="1000" dirty="0" err="1">
                <a:latin typeface="Open Sans" panose="020B0606030504020204" pitchFamily="34" charset="0"/>
                <a:ea typeface="Open Sans" panose="020B0606030504020204" pitchFamily="34" charset="0"/>
                <a:cs typeface="Open Sans" panose="020B0606030504020204" pitchFamily="34" charset="0"/>
              </a:rPr>
              <a:t>creada</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err="1">
                <a:latin typeface="Open Sans" panose="020B0606030504020204" pitchFamily="34" charset="0"/>
                <a:ea typeface="Open Sans" panose="020B0606030504020204" pitchFamily="34" charset="0"/>
                <a:cs typeface="Open Sans" panose="020B0606030504020204" pitchFamily="34" charset="0"/>
              </a:rPr>
              <a:t>por</a:t>
            </a:r>
            <a:r>
              <a:rPr lang="en-GB" sz="1000" dirty="0">
                <a:latin typeface="Open Sans" panose="020B0606030504020204" pitchFamily="34" charset="0"/>
                <a:ea typeface="Open Sans" panose="020B0606030504020204" pitchFamily="34" charset="0"/>
                <a:cs typeface="Open Sans" panose="020B0606030504020204" pitchFamily="34" charset="0"/>
              </a:rPr>
              <a:t> Abhishek </a:t>
            </a:r>
            <a:r>
              <a:rPr lang="en-GB" sz="1000" dirty="0" err="1">
                <a:latin typeface="Open Sans" panose="020B0606030504020204" pitchFamily="34" charset="0"/>
                <a:ea typeface="Open Sans" panose="020B0606030504020204" pitchFamily="34" charset="0"/>
                <a:cs typeface="Open Sans" panose="020B0606030504020204" pitchFamily="34" charset="0"/>
              </a:rPr>
              <a:t>Shivakumar</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err="1">
                <a:latin typeface="Open Sans" panose="020B0606030504020204" pitchFamily="34" charset="0"/>
                <a:ea typeface="Open Sans" panose="020B0606030504020204" pitchFamily="34" charset="0"/>
                <a:cs typeface="Open Sans" panose="020B0606030504020204" pitchFamily="34" charset="0"/>
              </a:rPr>
              <a:t>en</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err="1">
                <a:latin typeface="Open Sans" panose="020B0606030504020204" pitchFamily="34" charset="0"/>
                <a:ea typeface="Open Sans" panose="020B0606030504020204" pitchFamily="34" charset="0"/>
                <a:cs typeface="Open Sans" panose="020B0606030504020204" pitchFamily="34" charset="0"/>
              </a:rPr>
              <a:t>el</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err="1">
                <a:latin typeface="Open Sans" panose="020B0606030504020204" pitchFamily="34" charset="0"/>
                <a:ea typeface="Open Sans" panose="020B0606030504020204" pitchFamily="34" charset="0"/>
                <a:cs typeface="Open Sans" panose="020B0606030504020204" pitchFamily="34" charset="0"/>
              </a:rPr>
              <a:t>bloque</a:t>
            </a:r>
            <a:r>
              <a:rPr lang="en-GB" sz="1000" dirty="0">
                <a:latin typeface="Open Sans" panose="020B0606030504020204" pitchFamily="34" charset="0"/>
                <a:ea typeface="Open Sans" panose="020B0606030504020204" pitchFamily="34" charset="0"/>
                <a:cs typeface="Open Sans" panose="020B0606030504020204" pitchFamily="34" charset="0"/>
              </a:rPr>
              <a:t> de </a:t>
            </a:r>
            <a:r>
              <a:rPr lang="en-GB" sz="1000" dirty="0" err="1">
                <a:latin typeface="Open Sans" panose="020B0606030504020204" pitchFamily="34" charset="0"/>
                <a:ea typeface="Open Sans" panose="020B0606030504020204" pitchFamily="34" charset="0"/>
                <a:cs typeface="Open Sans" panose="020B0606030504020204" pitchFamily="34" charset="0"/>
              </a:rPr>
              <a:t>diapositivas</a:t>
            </a:r>
            <a:r>
              <a:rPr lang="en-GB" sz="1000" dirty="0">
                <a:latin typeface="Open Sans" panose="020B0606030504020204" pitchFamily="34" charset="0"/>
                <a:ea typeface="Open Sans" panose="020B0606030504020204" pitchFamily="34" charset="0"/>
                <a:cs typeface="Open Sans" panose="020B0606030504020204" pitchFamily="34" charset="0"/>
              </a:rPr>
              <a:t> 6 disponible para </a:t>
            </a:r>
            <a:r>
              <a:rPr lang="en-GB" sz="1000" dirty="0" err="1">
                <a:latin typeface="Open Sans" panose="020B0606030504020204" pitchFamily="34" charset="0"/>
                <a:ea typeface="Open Sans" panose="020B0606030504020204" pitchFamily="34" charset="0"/>
                <a:cs typeface="Open Sans" panose="020B0606030504020204" pitchFamily="34" charset="0"/>
              </a:rPr>
              <a:t>su</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err="1">
                <a:latin typeface="Open Sans" panose="020B0606030504020204" pitchFamily="34" charset="0"/>
                <a:ea typeface="Open Sans" panose="020B0606030504020204" pitchFamily="34" charset="0"/>
                <a:cs typeface="Open Sans" panose="020B0606030504020204" pitchFamily="34" charset="0"/>
              </a:rPr>
              <a:t>uso</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err="1">
                <a:latin typeface="Open Sans" panose="020B0606030504020204" pitchFamily="34" charset="0"/>
                <a:ea typeface="Open Sans" panose="020B0606030504020204" pitchFamily="34" charset="0"/>
                <a:cs typeface="Open Sans" panose="020B0606030504020204" pitchFamily="34" charset="0"/>
              </a:rPr>
              <a:t>gratuito</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sp>
        <p:nvSpPr>
          <p:cNvPr id="14" name="Content Placeholder 2"/>
          <p:cNvSpPr txBox="1">
            <a:spLocks/>
          </p:cNvSpPr>
          <p:nvPr/>
        </p:nvSpPr>
        <p:spPr>
          <a:xfrm>
            <a:off x="7021751" y="2224434"/>
            <a:ext cx="4461188" cy="3360786"/>
          </a:xfrm>
          <a:prstGeom prst="rect">
            <a:avLst/>
          </a:prstGeom>
        </p:spPr>
        <p:txBody>
          <a:bodyPr vert="horz" lIns="0" tIns="0" rIns="0" bIns="0" rtlCol="0" anchor="t">
            <a:noAutofit/>
          </a:bodyPr>
          <a:lstStyle>
            <a:lvl1pPr marL="0" indent="0" algn="l" defTabSz="914400" rtl="0" eaLnBrk="1" latinLnBrk="0" hangingPunct="1">
              <a:lnSpc>
                <a:spcPct val="100000"/>
              </a:lnSpc>
              <a:spcBef>
                <a:spcPct val="20000"/>
              </a:spcBef>
              <a:buFont typeface="Arial" pitchFamily="34" charset="0"/>
              <a:buNone/>
              <a:defRPr sz="2000" kern="1200">
                <a:solidFill>
                  <a:schemeClr val="tx1"/>
                </a:solidFill>
                <a:latin typeface="+mn-lt"/>
                <a:ea typeface="+mn-ea"/>
                <a:cs typeface="+mn-cs"/>
              </a:defRPr>
            </a:lvl1pPr>
            <a:lvl2pPr marL="355600" indent="-3556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2pPr>
            <a:lvl3pPr marL="723900" indent="-3683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3pPr>
            <a:lvl4pPr marL="1076325" indent="-352425"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4pPr>
            <a:lvl5pPr marL="1535113" indent="-4572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265" indent="-342265">
              <a:buFont typeface="Arial" panose="020B0604020202020204" pitchFamily="34" charset="0"/>
              <a:buChar char="•"/>
            </a:pPr>
            <a:r>
              <a:rPr lang="en-GB" sz="1800" dirty="0">
                <a:latin typeface="Open Sans" panose="020B0606030504020204" pitchFamily="34" charset="0"/>
                <a:ea typeface="Open Sans" panose="020B0606030504020204" pitchFamily="34" charset="0"/>
                <a:cs typeface="Open Sans" panose="020B0606030504020204" pitchFamily="34" charset="0"/>
              </a:rPr>
              <a:t>El </a:t>
            </a:r>
            <a:r>
              <a:rPr lang="en-GB" sz="1800" dirty="0" err="1">
                <a:latin typeface="Open Sans" panose="020B0606030504020204" pitchFamily="34" charset="0"/>
                <a:ea typeface="Open Sans" panose="020B0606030504020204" pitchFamily="34" charset="0"/>
                <a:cs typeface="Open Sans" panose="020B0606030504020204" pitchFamily="34" charset="0"/>
              </a:rPr>
              <a:t>aumento</a:t>
            </a:r>
            <a:r>
              <a:rPr lang="en-GB" sz="1800" dirty="0">
                <a:latin typeface="Open Sans" panose="020B0606030504020204" pitchFamily="34" charset="0"/>
                <a:ea typeface="Open Sans" panose="020B0606030504020204" pitchFamily="34" charset="0"/>
                <a:cs typeface="Open Sans" panose="020B0606030504020204" pitchFamily="34" charset="0"/>
              </a:rPr>
              <a:t> o la </a:t>
            </a:r>
            <a:r>
              <a:rPr lang="en-GB" sz="1800" dirty="0" err="1">
                <a:latin typeface="Open Sans" panose="020B0606030504020204" pitchFamily="34" charset="0"/>
                <a:ea typeface="Open Sans" panose="020B0606030504020204" pitchFamily="34" charset="0"/>
                <a:cs typeface="Open Sans" panose="020B0606030504020204" pitchFamily="34" charset="0"/>
              </a:rPr>
              <a:t>disminución</a:t>
            </a:r>
            <a:r>
              <a:rPr lang="en-GB" sz="1800" dirty="0">
                <a:latin typeface="Open Sans" panose="020B0606030504020204" pitchFamily="34" charset="0"/>
                <a:ea typeface="Open Sans" panose="020B0606030504020204" pitchFamily="34" charset="0"/>
                <a:cs typeface="Open Sans" panose="020B0606030504020204" pitchFamily="34" charset="0"/>
              </a:rPr>
              <a:t> de las </a:t>
            </a:r>
            <a:r>
              <a:rPr lang="en-GB" sz="1800" dirty="0" err="1">
                <a:latin typeface="Open Sans" panose="020B0606030504020204" pitchFamily="34" charset="0"/>
                <a:ea typeface="Open Sans" panose="020B0606030504020204" pitchFamily="34" charset="0"/>
                <a:cs typeface="Open Sans" panose="020B0606030504020204" pitchFamily="34" charset="0"/>
              </a:rPr>
              <a:t>precipitaciones</a:t>
            </a:r>
            <a:r>
              <a:rPr lang="en-GB" sz="1800" dirty="0">
                <a:latin typeface="Open Sans" panose="020B0606030504020204" pitchFamily="34" charset="0"/>
                <a:ea typeface="Open Sans" panose="020B0606030504020204" pitchFamily="34" charset="0"/>
                <a:cs typeface="Open Sans" panose="020B0606030504020204" pitchFamily="34" charset="0"/>
              </a:rPr>
              <a:t> y la </a:t>
            </a:r>
            <a:r>
              <a:rPr lang="en-GB" sz="1800" dirty="0" err="1">
                <a:latin typeface="Open Sans" panose="020B0606030504020204" pitchFamily="34" charset="0"/>
                <a:ea typeface="Open Sans" panose="020B0606030504020204" pitchFamily="34" charset="0"/>
                <a:cs typeface="Open Sans" panose="020B0606030504020204" pitchFamily="34" charset="0"/>
              </a:rPr>
              <a:t>temperatura</a:t>
            </a:r>
            <a:r>
              <a:rPr lang="en-GB" sz="1800" dirty="0">
                <a:latin typeface="Open Sans" panose="020B0606030504020204" pitchFamily="34" charset="0"/>
                <a:ea typeface="Open Sans" panose="020B0606030504020204" pitchFamily="34" charset="0"/>
                <a:cs typeface="Open Sans" panose="020B0606030504020204" pitchFamily="34" charset="0"/>
              </a:rPr>
              <a:t> </a:t>
            </a:r>
            <a:r>
              <a:rPr lang="en-GB" sz="1800" dirty="0" err="1">
                <a:latin typeface="Open Sans" panose="020B0606030504020204" pitchFamily="34" charset="0"/>
                <a:ea typeface="Open Sans" panose="020B0606030504020204" pitchFamily="34" charset="0"/>
                <a:cs typeface="Open Sans" panose="020B0606030504020204" pitchFamily="34" charset="0"/>
              </a:rPr>
              <a:t>afectan</a:t>
            </a:r>
            <a:r>
              <a:rPr lang="en-GB" sz="1800" dirty="0">
                <a:latin typeface="Open Sans" panose="020B0606030504020204" pitchFamily="34" charset="0"/>
                <a:ea typeface="Open Sans" panose="020B0606030504020204" pitchFamily="34" charset="0"/>
                <a:cs typeface="Open Sans" panose="020B0606030504020204" pitchFamily="34" charset="0"/>
              </a:rPr>
              <a:t> al balance </a:t>
            </a:r>
            <a:r>
              <a:rPr lang="en-GB" sz="1800" dirty="0" err="1">
                <a:latin typeface="Open Sans" panose="020B0606030504020204" pitchFamily="34" charset="0"/>
                <a:ea typeface="Open Sans" panose="020B0606030504020204" pitchFamily="34" charset="0"/>
                <a:cs typeface="Open Sans" panose="020B0606030504020204" pitchFamily="34" charset="0"/>
              </a:rPr>
              <a:t>hídrico</a:t>
            </a:r>
            <a:endParaRPr lang="en-US" dirty="0"/>
          </a:p>
          <a:p>
            <a:pPr marL="342265" indent="-342265">
              <a:buFont typeface="Arial" panose="020B0604020202020204" pitchFamily="34" charset="0"/>
              <a:buChar char="•"/>
            </a:pPr>
            <a:r>
              <a:rPr lang="en-GB" sz="1800" dirty="0" err="1">
                <a:latin typeface="Open Sans" panose="020B0606030504020204" pitchFamily="34" charset="0"/>
                <a:ea typeface="Open Sans" panose="020B0606030504020204" pitchFamily="34" charset="0"/>
                <a:cs typeface="Open Sans" panose="020B0606030504020204" pitchFamily="34" charset="0"/>
              </a:rPr>
              <a:t>Supone</a:t>
            </a:r>
            <a:r>
              <a:rPr lang="en-GB" sz="1800" dirty="0">
                <a:latin typeface="Open Sans" panose="020B0606030504020204" pitchFamily="34" charset="0"/>
                <a:ea typeface="Open Sans" panose="020B0606030504020204" pitchFamily="34" charset="0"/>
                <a:cs typeface="Open Sans" panose="020B0606030504020204" pitchFamily="34" charset="0"/>
              </a:rPr>
              <a:t> </a:t>
            </a:r>
            <a:r>
              <a:rPr lang="en-GB" sz="1800" dirty="0" err="1">
                <a:latin typeface="Open Sans" panose="020B0606030504020204" pitchFamily="34" charset="0"/>
                <a:ea typeface="Open Sans" panose="020B0606030504020204" pitchFamily="34" charset="0"/>
                <a:cs typeface="Open Sans" panose="020B0606030504020204" pitchFamily="34" charset="0"/>
              </a:rPr>
              <a:t>una</a:t>
            </a:r>
            <a:r>
              <a:rPr lang="en-GB" sz="1800" dirty="0">
                <a:latin typeface="Open Sans" panose="020B0606030504020204" pitchFamily="34" charset="0"/>
                <a:ea typeface="Open Sans" panose="020B0606030504020204" pitchFamily="34" charset="0"/>
                <a:cs typeface="Open Sans" panose="020B0606030504020204" pitchFamily="34" charset="0"/>
              </a:rPr>
              <a:t> gran </a:t>
            </a:r>
            <a:r>
              <a:rPr lang="en-GB" sz="1800" dirty="0" err="1">
                <a:latin typeface="Open Sans" panose="020B0606030504020204" pitchFamily="34" charset="0"/>
                <a:ea typeface="Open Sans" panose="020B0606030504020204" pitchFamily="34" charset="0"/>
                <a:cs typeface="Open Sans" panose="020B0606030504020204" pitchFamily="34" charset="0"/>
              </a:rPr>
              <a:t>diferencia</a:t>
            </a:r>
            <a:r>
              <a:rPr lang="en-GB" sz="1800" dirty="0">
                <a:latin typeface="Open Sans" panose="020B0606030504020204" pitchFamily="34" charset="0"/>
                <a:ea typeface="Open Sans" panose="020B0606030504020204" pitchFamily="34" charset="0"/>
                <a:cs typeface="Open Sans" panose="020B0606030504020204" pitchFamily="34" charset="0"/>
              </a:rPr>
              <a:t> a la hora de </a:t>
            </a:r>
            <a:r>
              <a:rPr lang="en-GB" sz="1800" dirty="0" err="1">
                <a:latin typeface="Open Sans" panose="020B0606030504020204" pitchFamily="34" charset="0"/>
                <a:ea typeface="Open Sans" panose="020B0606030504020204" pitchFamily="34" charset="0"/>
                <a:cs typeface="Open Sans" panose="020B0606030504020204" pitchFamily="34" charset="0"/>
              </a:rPr>
              <a:t>planificar</a:t>
            </a:r>
            <a:r>
              <a:rPr lang="en-GB" sz="1800" dirty="0">
                <a:latin typeface="Open Sans" panose="020B0606030504020204" pitchFamily="34" charset="0"/>
                <a:ea typeface="Open Sans" panose="020B0606030504020204" pitchFamily="34" charset="0"/>
                <a:cs typeface="Open Sans" panose="020B0606030504020204" pitchFamily="34" charset="0"/>
              </a:rPr>
              <a:t> </a:t>
            </a:r>
            <a:r>
              <a:rPr lang="en-GB" sz="1800" dirty="0" err="1">
                <a:latin typeface="Open Sans" panose="020B0606030504020204" pitchFamily="34" charset="0"/>
                <a:ea typeface="Open Sans" panose="020B0606030504020204" pitchFamily="34" charset="0"/>
                <a:cs typeface="Open Sans" panose="020B0606030504020204" pitchFamily="34" charset="0"/>
              </a:rPr>
              <a:t>los</a:t>
            </a:r>
            <a:r>
              <a:rPr lang="en-GB" sz="1800" dirty="0">
                <a:latin typeface="Open Sans" panose="020B0606030504020204" pitchFamily="34" charset="0"/>
                <a:ea typeface="Open Sans" panose="020B0606030504020204" pitchFamily="34" charset="0"/>
                <a:cs typeface="Open Sans" panose="020B0606030504020204" pitchFamily="34" charset="0"/>
              </a:rPr>
              <a:t> </a:t>
            </a:r>
            <a:r>
              <a:rPr lang="en-GB" sz="1800" dirty="0" err="1">
                <a:latin typeface="Open Sans" panose="020B0606030504020204" pitchFamily="34" charset="0"/>
                <a:ea typeface="Open Sans" panose="020B0606030504020204" pitchFamily="34" charset="0"/>
                <a:cs typeface="Open Sans" panose="020B0606030504020204" pitchFamily="34" charset="0"/>
              </a:rPr>
              <a:t>niveles</a:t>
            </a:r>
            <a:r>
              <a:rPr lang="en-GB" sz="1800" dirty="0">
                <a:latin typeface="Open Sans" panose="020B0606030504020204" pitchFamily="34" charset="0"/>
                <a:ea typeface="Open Sans" panose="020B0606030504020204" pitchFamily="34" charset="0"/>
                <a:cs typeface="Open Sans" panose="020B0606030504020204" pitchFamily="34" charset="0"/>
              </a:rPr>
              <a:t> de </a:t>
            </a:r>
            <a:r>
              <a:rPr lang="en-GB" sz="1800" dirty="0" err="1">
                <a:latin typeface="Open Sans" panose="020B0606030504020204" pitchFamily="34" charset="0"/>
                <a:ea typeface="Open Sans" panose="020B0606030504020204" pitchFamily="34" charset="0"/>
                <a:cs typeface="Open Sans" panose="020B0606030504020204" pitchFamily="34" charset="0"/>
              </a:rPr>
              <a:t>los</a:t>
            </a:r>
            <a:r>
              <a:rPr lang="en-GB" sz="1800" dirty="0">
                <a:latin typeface="Open Sans" panose="020B0606030504020204" pitchFamily="34" charset="0"/>
                <a:ea typeface="Open Sans" panose="020B0606030504020204" pitchFamily="34" charset="0"/>
                <a:cs typeface="Open Sans" panose="020B0606030504020204" pitchFamily="34" charset="0"/>
              </a:rPr>
              <a:t> </a:t>
            </a:r>
            <a:r>
              <a:rPr lang="en-GB" sz="1800" dirty="0" err="1">
                <a:latin typeface="Open Sans" panose="020B0606030504020204" pitchFamily="34" charset="0"/>
                <a:ea typeface="Open Sans" panose="020B0606030504020204" pitchFamily="34" charset="0"/>
                <a:cs typeface="Open Sans" panose="020B0606030504020204" pitchFamily="34" charset="0"/>
              </a:rPr>
              <a:t>embalses</a:t>
            </a:r>
            <a:r>
              <a:rPr lang="en-GB" sz="1800" dirty="0">
                <a:latin typeface="Open Sans" panose="020B0606030504020204" pitchFamily="34" charset="0"/>
                <a:ea typeface="Open Sans" panose="020B0606030504020204" pitchFamily="34" charset="0"/>
                <a:cs typeface="Open Sans" panose="020B0606030504020204" pitchFamily="34" charset="0"/>
              </a:rPr>
              <a:t> (</a:t>
            </a:r>
            <a:r>
              <a:rPr lang="en-GB" sz="1800" dirty="0" err="1">
                <a:latin typeface="Open Sans" panose="020B0606030504020204" pitchFamily="34" charset="0"/>
                <a:ea typeface="Open Sans" panose="020B0606030504020204" pitchFamily="34" charset="0"/>
                <a:cs typeface="Open Sans" panose="020B0606030504020204" pitchFamily="34" charset="0"/>
              </a:rPr>
              <a:t>todos</a:t>
            </a:r>
            <a:r>
              <a:rPr lang="en-GB" sz="1800" dirty="0">
                <a:latin typeface="Open Sans" panose="020B0606030504020204" pitchFamily="34" charset="0"/>
                <a:ea typeface="Open Sans" panose="020B0606030504020204" pitchFamily="34" charset="0"/>
                <a:cs typeface="Open Sans" panose="020B0606030504020204" pitchFamily="34" charset="0"/>
              </a:rPr>
              <a:t> </a:t>
            </a:r>
            <a:r>
              <a:rPr lang="en-GB" sz="1800" dirty="0" err="1">
                <a:latin typeface="Open Sans" panose="020B0606030504020204" pitchFamily="34" charset="0"/>
                <a:ea typeface="Open Sans" panose="020B0606030504020204" pitchFamily="34" charset="0"/>
                <a:cs typeface="Open Sans" panose="020B0606030504020204" pitchFamily="34" charset="0"/>
              </a:rPr>
              <a:t>los</a:t>
            </a:r>
            <a:r>
              <a:rPr lang="en-GB" sz="1800" dirty="0">
                <a:latin typeface="Open Sans" panose="020B0606030504020204" pitchFamily="34" charset="0"/>
                <a:ea typeface="Open Sans" panose="020B0606030504020204" pitchFamily="34" charset="0"/>
                <a:cs typeface="Open Sans" panose="020B0606030504020204" pitchFamily="34" charset="0"/>
              </a:rPr>
              <a:t> </a:t>
            </a:r>
            <a:r>
              <a:rPr lang="en-GB" sz="1800" dirty="0" err="1">
                <a:latin typeface="Open Sans" panose="020B0606030504020204" pitchFamily="34" charset="0"/>
                <a:ea typeface="Open Sans" panose="020B0606030504020204" pitchFamily="34" charset="0"/>
                <a:cs typeface="Open Sans" panose="020B0606030504020204" pitchFamily="34" charset="0"/>
              </a:rPr>
              <a:t>sectores</a:t>
            </a:r>
            <a:r>
              <a:rPr lang="en-GB" sz="1800" dirty="0">
                <a:latin typeface="Open Sans" panose="020B0606030504020204" pitchFamily="34" charset="0"/>
                <a:ea typeface="Open Sans" panose="020B0606030504020204" pitchFamily="34" charset="0"/>
                <a:cs typeface="Open Sans" panose="020B0606030504020204" pitchFamily="34" charset="0"/>
              </a:rPr>
              <a:t>)</a:t>
            </a:r>
          </a:p>
          <a:p>
            <a:pPr marL="342265" indent="-342265">
              <a:buFont typeface="Arial" panose="020B0604020202020204" pitchFamily="34" charset="0"/>
              <a:buChar char="•"/>
            </a:pPr>
            <a:r>
              <a:rPr lang="en-GB" sz="1800" dirty="0">
                <a:latin typeface="Open Sans"/>
                <a:ea typeface="Open Sans"/>
                <a:cs typeface="Open Sans"/>
              </a:rPr>
              <a:t>Tiene un </a:t>
            </a:r>
            <a:r>
              <a:rPr lang="en-GB" sz="1800" dirty="0" err="1">
                <a:latin typeface="Open Sans"/>
                <a:ea typeface="Open Sans"/>
                <a:cs typeface="Open Sans"/>
              </a:rPr>
              <a:t>impacto</a:t>
            </a:r>
            <a:r>
              <a:rPr lang="en-GB" sz="1800" dirty="0">
                <a:latin typeface="Open Sans"/>
                <a:ea typeface="Open Sans"/>
                <a:cs typeface="Open Sans"/>
              </a:rPr>
              <a:t> </a:t>
            </a:r>
            <a:r>
              <a:rPr lang="en-GB" sz="1800" dirty="0" err="1">
                <a:latin typeface="Open Sans"/>
                <a:ea typeface="Open Sans"/>
                <a:cs typeface="Open Sans"/>
              </a:rPr>
              <a:t>directo</a:t>
            </a:r>
            <a:r>
              <a:rPr lang="en-GB" sz="1800" dirty="0">
                <a:latin typeface="Open Sans"/>
                <a:ea typeface="Open Sans"/>
                <a:cs typeface="Open Sans"/>
              </a:rPr>
              <a:t> </a:t>
            </a:r>
            <a:r>
              <a:rPr lang="en-GB" sz="1800" dirty="0" err="1">
                <a:latin typeface="Open Sans"/>
                <a:ea typeface="Open Sans"/>
                <a:cs typeface="Open Sans"/>
              </a:rPr>
              <a:t>en</a:t>
            </a:r>
            <a:r>
              <a:rPr lang="en-GB" sz="1800" dirty="0">
                <a:latin typeface="Open Sans"/>
                <a:ea typeface="Open Sans"/>
                <a:cs typeface="Open Sans"/>
              </a:rPr>
              <a:t> la </a:t>
            </a:r>
            <a:r>
              <a:rPr lang="en-GB" sz="1800" dirty="0" err="1">
                <a:latin typeface="Open Sans"/>
                <a:ea typeface="Open Sans"/>
                <a:cs typeface="Open Sans"/>
              </a:rPr>
              <a:t>demanda</a:t>
            </a:r>
            <a:r>
              <a:rPr lang="en-GB" sz="1800" dirty="0">
                <a:latin typeface="Open Sans"/>
                <a:ea typeface="Open Sans"/>
                <a:cs typeface="Open Sans"/>
              </a:rPr>
              <a:t> de </a:t>
            </a:r>
            <a:r>
              <a:rPr lang="en-GB" sz="1800" dirty="0" err="1">
                <a:latin typeface="Open Sans"/>
                <a:ea typeface="Open Sans"/>
                <a:cs typeface="Open Sans"/>
              </a:rPr>
              <a:t>riego</a:t>
            </a:r>
            <a:r>
              <a:rPr lang="en-GB" sz="1800" dirty="0">
                <a:latin typeface="Open Sans"/>
                <a:ea typeface="Open Sans"/>
                <a:cs typeface="Open Sans"/>
              </a:rPr>
              <a:t> (tanto de </a:t>
            </a:r>
            <a:r>
              <a:rPr lang="en-GB" sz="1800" dirty="0" err="1">
                <a:latin typeface="Open Sans"/>
                <a:ea typeface="Open Sans"/>
                <a:cs typeface="Open Sans"/>
              </a:rPr>
              <a:t>energía</a:t>
            </a:r>
            <a:r>
              <a:rPr lang="en-GB" sz="1800" dirty="0">
                <a:latin typeface="Open Sans"/>
                <a:ea typeface="Open Sans"/>
                <a:cs typeface="Open Sans"/>
              </a:rPr>
              <a:t> </a:t>
            </a:r>
            <a:r>
              <a:rPr lang="en-GB" sz="1800" dirty="0" err="1">
                <a:latin typeface="Open Sans"/>
                <a:ea typeface="Open Sans"/>
                <a:cs typeface="Open Sans"/>
              </a:rPr>
              <a:t>como</a:t>
            </a:r>
            <a:r>
              <a:rPr lang="en-GB" sz="1800" dirty="0">
                <a:latin typeface="Open Sans"/>
                <a:ea typeface="Open Sans"/>
                <a:cs typeface="Open Sans"/>
              </a:rPr>
              <a:t> de </a:t>
            </a:r>
            <a:r>
              <a:rPr lang="en-GB" sz="1800" dirty="0" err="1">
                <a:latin typeface="Open Sans"/>
                <a:ea typeface="Open Sans"/>
                <a:cs typeface="Open Sans"/>
              </a:rPr>
              <a:t>agua</a:t>
            </a:r>
            <a:r>
              <a:rPr lang="en-GB" sz="1800" dirty="0">
                <a:latin typeface="Open Sans"/>
                <a:ea typeface="Open Sans"/>
                <a:cs typeface="Open Sans"/>
              </a:rPr>
              <a:t>)</a:t>
            </a:r>
          </a:p>
          <a:p>
            <a:pPr marL="342265" indent="-342265">
              <a:buFont typeface="Arial" panose="020B0604020202020204" pitchFamily="34" charset="0"/>
              <a:buChar char="•"/>
            </a:pPr>
            <a:r>
              <a:rPr lang="en-GB" sz="1800" dirty="0">
                <a:latin typeface="Open Sans" panose="020B0606030504020204" pitchFamily="34" charset="0"/>
                <a:ea typeface="Open Sans" panose="020B0606030504020204" pitchFamily="34" charset="0"/>
                <a:cs typeface="Open Sans" panose="020B0606030504020204" pitchFamily="34" charset="0"/>
              </a:rPr>
              <a:t>Las </a:t>
            </a:r>
            <a:r>
              <a:rPr lang="en-GB" sz="1800" dirty="0" err="1">
                <a:latin typeface="Open Sans" panose="020B0606030504020204" pitchFamily="34" charset="0"/>
                <a:ea typeface="Open Sans" panose="020B0606030504020204" pitchFamily="34" charset="0"/>
                <a:cs typeface="Open Sans" panose="020B0606030504020204" pitchFamily="34" charset="0"/>
              </a:rPr>
              <a:t>altas</a:t>
            </a:r>
            <a:r>
              <a:rPr lang="en-GB" sz="1800" dirty="0">
                <a:latin typeface="Open Sans" panose="020B0606030504020204" pitchFamily="34" charset="0"/>
                <a:ea typeface="Open Sans" panose="020B0606030504020204" pitchFamily="34" charset="0"/>
                <a:cs typeface="Open Sans" panose="020B0606030504020204" pitchFamily="34" charset="0"/>
              </a:rPr>
              <a:t> </a:t>
            </a:r>
            <a:r>
              <a:rPr lang="en-GB" sz="1800" dirty="0" err="1">
                <a:latin typeface="Open Sans" panose="020B0606030504020204" pitchFamily="34" charset="0"/>
                <a:ea typeface="Open Sans" panose="020B0606030504020204" pitchFamily="34" charset="0"/>
                <a:cs typeface="Open Sans" panose="020B0606030504020204" pitchFamily="34" charset="0"/>
              </a:rPr>
              <a:t>temperaturas</a:t>
            </a:r>
            <a:r>
              <a:rPr lang="en-GB" sz="1800" dirty="0">
                <a:latin typeface="Open Sans" panose="020B0606030504020204" pitchFamily="34" charset="0"/>
                <a:ea typeface="Open Sans" panose="020B0606030504020204" pitchFamily="34" charset="0"/>
                <a:cs typeface="Open Sans" panose="020B0606030504020204" pitchFamily="34" charset="0"/>
              </a:rPr>
              <a:t> </a:t>
            </a:r>
            <a:r>
              <a:rPr lang="en-GB" sz="1800" dirty="0" err="1">
                <a:latin typeface="Open Sans" panose="020B0606030504020204" pitchFamily="34" charset="0"/>
                <a:ea typeface="Open Sans" panose="020B0606030504020204" pitchFamily="34" charset="0"/>
                <a:cs typeface="Open Sans" panose="020B0606030504020204" pitchFamily="34" charset="0"/>
              </a:rPr>
              <a:t>provocan</a:t>
            </a:r>
            <a:r>
              <a:rPr lang="en-GB" sz="1800" dirty="0">
                <a:latin typeface="Open Sans" panose="020B0606030504020204" pitchFamily="34" charset="0"/>
                <a:ea typeface="Open Sans" panose="020B0606030504020204" pitchFamily="34" charset="0"/>
                <a:cs typeface="Open Sans" panose="020B0606030504020204" pitchFamily="34" charset="0"/>
              </a:rPr>
              <a:t> </a:t>
            </a:r>
            <a:r>
              <a:rPr lang="en-GB" sz="1800" dirty="0" err="1">
                <a:latin typeface="Open Sans" panose="020B0606030504020204" pitchFamily="34" charset="0"/>
                <a:ea typeface="Open Sans" panose="020B0606030504020204" pitchFamily="34" charset="0"/>
                <a:cs typeface="Open Sans" panose="020B0606030504020204" pitchFamily="34" charset="0"/>
              </a:rPr>
              <a:t>una</a:t>
            </a:r>
            <a:r>
              <a:rPr lang="en-GB" sz="1800" dirty="0">
                <a:latin typeface="Open Sans" panose="020B0606030504020204" pitchFamily="34" charset="0"/>
                <a:ea typeface="Open Sans" panose="020B0606030504020204" pitchFamily="34" charset="0"/>
                <a:cs typeface="Open Sans" panose="020B0606030504020204" pitchFamily="34" charset="0"/>
              </a:rPr>
              <a:t> mayor </a:t>
            </a:r>
            <a:r>
              <a:rPr lang="en-GB" sz="1800" dirty="0" err="1">
                <a:latin typeface="Open Sans" panose="020B0606030504020204" pitchFamily="34" charset="0"/>
                <a:ea typeface="Open Sans" panose="020B0606030504020204" pitchFamily="34" charset="0"/>
                <a:cs typeface="Open Sans" panose="020B0606030504020204" pitchFamily="34" charset="0"/>
              </a:rPr>
              <a:t>demanda</a:t>
            </a:r>
            <a:r>
              <a:rPr lang="en-GB" sz="1800" dirty="0">
                <a:latin typeface="Open Sans" panose="020B0606030504020204" pitchFamily="34" charset="0"/>
                <a:ea typeface="Open Sans" panose="020B0606030504020204" pitchFamily="34" charset="0"/>
                <a:cs typeface="Open Sans" panose="020B0606030504020204" pitchFamily="34" charset="0"/>
              </a:rPr>
              <a:t> de </a:t>
            </a:r>
            <a:r>
              <a:rPr lang="en-GB" sz="1800" dirty="0" err="1">
                <a:latin typeface="Open Sans" panose="020B0606030504020204" pitchFamily="34" charset="0"/>
                <a:ea typeface="Open Sans" panose="020B0606030504020204" pitchFamily="34" charset="0"/>
                <a:cs typeface="Open Sans" panose="020B0606030504020204" pitchFamily="34" charset="0"/>
              </a:rPr>
              <a:t>agua</a:t>
            </a:r>
            <a:r>
              <a:rPr lang="en-GB" sz="1800" dirty="0">
                <a:latin typeface="Open Sans" panose="020B0606030504020204" pitchFamily="34" charset="0"/>
                <a:ea typeface="Open Sans" panose="020B0606030504020204" pitchFamily="34" charset="0"/>
                <a:cs typeface="Open Sans" panose="020B0606030504020204" pitchFamily="34" charset="0"/>
              </a:rPr>
              <a:t> </a:t>
            </a:r>
            <a:r>
              <a:rPr lang="en-GB" sz="1800" dirty="0" err="1">
                <a:latin typeface="Open Sans" panose="020B0606030504020204" pitchFamily="34" charset="0"/>
                <a:ea typeface="Open Sans" panose="020B0606030504020204" pitchFamily="34" charset="0"/>
                <a:cs typeface="Open Sans" panose="020B0606030504020204" pitchFamily="34" charset="0"/>
              </a:rPr>
              <a:t>en</a:t>
            </a:r>
            <a:r>
              <a:rPr lang="en-GB" sz="1800" dirty="0">
                <a:latin typeface="Open Sans" panose="020B0606030504020204" pitchFamily="34" charset="0"/>
                <a:ea typeface="Open Sans" panose="020B0606030504020204" pitchFamily="34" charset="0"/>
                <a:cs typeface="Open Sans" panose="020B0606030504020204" pitchFamily="34" charset="0"/>
              </a:rPr>
              <a:t> </a:t>
            </a:r>
            <a:r>
              <a:rPr lang="en-GB" sz="1800" dirty="0" err="1">
                <a:latin typeface="Open Sans" panose="020B0606030504020204" pitchFamily="34" charset="0"/>
                <a:ea typeface="Open Sans" panose="020B0606030504020204" pitchFamily="34" charset="0"/>
                <a:cs typeface="Open Sans" panose="020B0606030504020204" pitchFamily="34" charset="0"/>
              </a:rPr>
              <a:t>los</a:t>
            </a:r>
            <a:r>
              <a:rPr lang="en-GB" sz="1800" dirty="0">
                <a:latin typeface="Open Sans" panose="020B0606030504020204" pitchFamily="34" charset="0"/>
                <a:ea typeface="Open Sans" panose="020B0606030504020204" pitchFamily="34" charset="0"/>
                <a:cs typeface="Open Sans" panose="020B0606030504020204" pitchFamily="34" charset="0"/>
              </a:rPr>
              <a:t> </a:t>
            </a:r>
            <a:r>
              <a:rPr lang="en-GB" sz="1800" dirty="0" err="1">
                <a:latin typeface="Open Sans" panose="020B0606030504020204" pitchFamily="34" charset="0"/>
                <a:ea typeface="Open Sans" panose="020B0606030504020204" pitchFamily="34" charset="0"/>
                <a:cs typeface="Open Sans" panose="020B0606030504020204" pitchFamily="34" charset="0"/>
              </a:rPr>
              <a:t>hogares</a:t>
            </a:r>
            <a:r>
              <a:rPr lang="en-GB" sz="1800" dirty="0">
                <a:latin typeface="Open Sans" panose="020B0606030504020204" pitchFamily="34" charset="0"/>
                <a:ea typeface="Open Sans" panose="020B0606030504020204" pitchFamily="34" charset="0"/>
                <a:cs typeface="Open Sans" panose="020B0606030504020204" pitchFamily="34" charset="0"/>
              </a:rPr>
              <a:t> y </a:t>
            </a:r>
            <a:r>
              <a:rPr lang="en-GB" sz="1800" dirty="0" err="1">
                <a:latin typeface="Open Sans" panose="020B0606030504020204" pitchFamily="34" charset="0"/>
                <a:ea typeface="Open Sans" panose="020B0606030504020204" pitchFamily="34" charset="0"/>
                <a:cs typeface="Open Sans" panose="020B0606030504020204" pitchFamily="34" charset="0"/>
              </a:rPr>
              <a:t>el</a:t>
            </a:r>
            <a:r>
              <a:rPr lang="en-GB" sz="1800" dirty="0">
                <a:latin typeface="Open Sans" panose="020B0606030504020204" pitchFamily="34" charset="0"/>
                <a:ea typeface="Open Sans" panose="020B0606030504020204" pitchFamily="34" charset="0"/>
                <a:cs typeface="Open Sans" panose="020B0606030504020204" pitchFamily="34" charset="0"/>
              </a:rPr>
              <a:t> </a:t>
            </a:r>
            <a:r>
              <a:rPr lang="en-GB" sz="1800" dirty="0" err="1">
                <a:latin typeface="Open Sans" panose="020B0606030504020204" pitchFamily="34" charset="0"/>
                <a:ea typeface="Open Sans" panose="020B0606030504020204" pitchFamily="34" charset="0"/>
                <a:cs typeface="Open Sans" panose="020B0606030504020204" pitchFamily="34" charset="0"/>
              </a:rPr>
              <a:t>ganado</a:t>
            </a:r>
            <a:endParaRPr lang="en-GB" sz="18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 Placeholder 6">
            <a:extLst>
              <a:ext uri="{FF2B5EF4-FFF2-40B4-BE49-F238E27FC236}">
                <a16:creationId xmlns:a16="http://schemas.microsoft.com/office/drawing/2014/main" id="{6B2104BD-1025-9848-83B2-E72FE6A1C065}"/>
              </a:ext>
            </a:extLst>
          </p:cNvPr>
          <p:cNvSpPr>
            <a:spLocks noGrp="1"/>
          </p:cNvSpPr>
          <p:nvPr>
            <p:ph type="body" sz="quarter" idx="15"/>
          </p:nvPr>
        </p:nvSpPr>
        <p:spPr>
          <a:xfrm>
            <a:off x="663575" y="1810477"/>
            <a:ext cx="6358176" cy="413957"/>
          </a:xfrm>
        </p:spPr>
        <p:txBody>
          <a:bodyPr>
            <a:noAutofit/>
          </a:bodyPr>
          <a:lstStyle/>
          <a:p>
            <a:r>
              <a:rPr lang="en-GB" dirty="0" err="1"/>
              <a:t>Impacto</a:t>
            </a:r>
            <a:r>
              <a:rPr lang="en-GB" dirty="0"/>
              <a:t> </a:t>
            </a:r>
            <a:r>
              <a:rPr lang="en-GB" dirty="0" err="1"/>
              <a:t>climático</a:t>
            </a:r>
            <a:r>
              <a:rPr lang="en-GB" dirty="0"/>
              <a:t> </a:t>
            </a:r>
            <a:r>
              <a:rPr lang="en-GB" dirty="0" err="1"/>
              <a:t>en</a:t>
            </a:r>
            <a:r>
              <a:rPr lang="en-GB" dirty="0"/>
              <a:t> </a:t>
            </a:r>
            <a:r>
              <a:rPr lang="en-GB" dirty="0" err="1"/>
              <a:t>el</a:t>
            </a:r>
            <a:r>
              <a:rPr lang="en-GB" dirty="0"/>
              <a:t> </a:t>
            </a:r>
            <a:r>
              <a:rPr lang="en-GB" dirty="0" err="1"/>
              <a:t>sistema</a:t>
            </a:r>
            <a:r>
              <a:rPr lang="en-GB" dirty="0"/>
              <a:t> </a:t>
            </a:r>
            <a:r>
              <a:rPr lang="en-GB" dirty="0" err="1"/>
              <a:t>hídrico</a:t>
            </a:r>
            <a:endParaRPr lang="en-US" dirty="0"/>
          </a:p>
        </p:txBody>
      </p:sp>
      <p:sp>
        <p:nvSpPr>
          <p:cNvPr id="9" name="Oval 8">
            <a:extLst>
              <a:ext uri="{FF2B5EF4-FFF2-40B4-BE49-F238E27FC236}">
                <a16:creationId xmlns:a16="http://schemas.microsoft.com/office/drawing/2014/main" id="{A9712A8A-E55D-8947-B5D9-C822C546A101}"/>
              </a:ext>
            </a:extLst>
          </p:cNvPr>
          <p:cNvSpPr/>
          <p:nvPr/>
        </p:nvSpPr>
        <p:spPr>
          <a:xfrm>
            <a:off x="10181418" y="566285"/>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10_Slide11.mp3" descr="Lecture10_Slide11.mp3">
            <a:hlinkClick r:id="" action="ppaction://media"/>
            <a:extLst>
              <a:ext uri="{FF2B5EF4-FFF2-40B4-BE49-F238E27FC236}">
                <a16:creationId xmlns:a16="http://schemas.microsoft.com/office/drawing/2014/main" id="{9BA97AF6-B058-A248-B7AB-BBB7A88F47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52783" y="566862"/>
            <a:ext cx="812800" cy="812800"/>
          </a:xfrm>
          <a:prstGeom prst="rect">
            <a:avLst/>
          </a:prstGeom>
        </p:spPr>
      </p:pic>
      <p:pic>
        <p:nvPicPr>
          <p:cNvPr id="5" name="Imagen 4">
            <a:extLst>
              <a:ext uri="{FF2B5EF4-FFF2-40B4-BE49-F238E27FC236}">
                <a16:creationId xmlns:a16="http://schemas.microsoft.com/office/drawing/2014/main" id="{25667A72-4037-2871-DA55-52681882A0A8}"/>
              </a:ext>
            </a:extLst>
          </p:cNvPr>
          <p:cNvPicPr>
            <a:picLocks noChangeAspect="1"/>
          </p:cNvPicPr>
          <p:nvPr/>
        </p:nvPicPr>
        <p:blipFill>
          <a:blip r:embed="rId6"/>
          <a:stretch>
            <a:fillRect/>
          </a:stretch>
        </p:blipFill>
        <p:spPr>
          <a:xfrm>
            <a:off x="480767" y="2335892"/>
            <a:ext cx="6152795" cy="3883488"/>
          </a:xfrm>
          <a:prstGeom prst="rect">
            <a:avLst/>
          </a:prstGeom>
        </p:spPr>
      </p:pic>
    </p:spTree>
    <p:extLst>
      <p:ext uri="{BB962C8B-B14F-4D97-AF65-F5344CB8AC3E}">
        <p14:creationId xmlns:p14="http://schemas.microsoft.com/office/powerpoint/2010/main" val="354219238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03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F706BEE6-76B9-EE43-A440-B8A908E7E6C6}"/>
              </a:ext>
            </a:extLst>
          </p:cNvPr>
          <p:cNvSpPr txBox="1">
            <a:spLocks/>
          </p:cNvSpPr>
          <p:nvPr/>
        </p:nvSpPr>
        <p:spPr>
          <a:xfrm>
            <a:off x="480767" y="154855"/>
            <a:ext cx="9909553"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a:ea typeface="Open Sans"/>
                <a:cs typeface="Open Sans"/>
              </a:rPr>
              <a:t>10.2 </a:t>
            </a:r>
            <a:r>
              <a:rPr lang="en-US" dirty="0" err="1">
                <a:latin typeface="Open Sans"/>
                <a:ea typeface="Open Sans"/>
                <a:cs typeface="Open Sans"/>
              </a:rPr>
              <a:t>Impactos</a:t>
            </a:r>
            <a:r>
              <a:rPr lang="en-US" dirty="0">
                <a:latin typeface="Open Sans"/>
                <a:ea typeface="Open Sans"/>
                <a:cs typeface="Open Sans"/>
              </a:rPr>
              <a:t> del </a:t>
            </a:r>
            <a:r>
              <a:rPr lang="en-US" dirty="0" err="1">
                <a:latin typeface="Open Sans"/>
                <a:ea typeface="Open Sans"/>
                <a:cs typeface="Open Sans"/>
              </a:rPr>
              <a:t>cambio</a:t>
            </a:r>
            <a:r>
              <a:rPr lang="en-US" dirty="0">
                <a:latin typeface="Open Sans"/>
                <a:ea typeface="Open Sans"/>
                <a:cs typeface="Open Sans"/>
              </a:rPr>
              <a:t> </a:t>
            </a:r>
            <a:r>
              <a:rPr lang="en-US" dirty="0" err="1">
                <a:latin typeface="Open Sans"/>
                <a:ea typeface="Open Sans"/>
                <a:cs typeface="Open Sans"/>
              </a:rPr>
              <a:t>climático</a:t>
            </a:r>
            <a:endParaRPr lang="en-US" b="0" dirty="0">
              <a:latin typeface="Open Sans"/>
              <a:ea typeface="Open Sans"/>
              <a:cs typeface="Open Sans"/>
            </a:endParaRP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t>12</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3" name="Content Placeholder 2">
            <a:extLst>
              <a:ext uri="{FF2B5EF4-FFF2-40B4-BE49-F238E27FC236}">
                <a16:creationId xmlns:a16="http://schemas.microsoft.com/office/drawing/2014/main" id="{6D0A92F3-2354-4E9C-A025-4B28ADC9F96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60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0B7D2E7D-3917-4596-87D2-782DD03C88F0}"/>
              </a:ext>
            </a:extLst>
          </p:cNvPr>
          <p:cNvSpPr txBox="1"/>
          <p:nvPr/>
        </p:nvSpPr>
        <p:spPr>
          <a:xfrm>
            <a:off x="4501701" y="5990944"/>
            <a:ext cx="6690953" cy="400110"/>
          </a:xfrm>
          <a:prstGeom prst="rect">
            <a:avLst/>
          </a:prstGeom>
          <a:noFill/>
        </p:spPr>
        <p:txBody>
          <a:bodyPr wrap="square" rtlCol="0">
            <a:spAutoFit/>
          </a:bodyPr>
          <a:lstStyle/>
          <a:p>
            <a:r>
              <a:rPr lang="en-GB" sz="1000" b="1">
                <a:latin typeface="Open Sans" panose="020B0606030504020204" pitchFamily="34" charset="0"/>
                <a:ea typeface="Open Sans" panose="020B0606030504020204" pitchFamily="34" charset="0"/>
                <a:cs typeface="Open Sans" panose="020B0606030504020204" pitchFamily="34" charset="0"/>
              </a:rPr>
              <a:t>Fuente: Foto </a:t>
            </a:r>
            <a:r>
              <a:rPr lang="en-GB" sz="1000">
                <a:latin typeface="Open Sans" panose="020B0606030504020204" pitchFamily="34" charset="0"/>
                <a:ea typeface="Open Sans" panose="020B0606030504020204" pitchFamily="34" charset="0"/>
                <a:cs typeface="Open Sans" panose="020B0606030504020204" pitchFamily="34" charset="0"/>
              </a:rPr>
              <a:t>de </a:t>
            </a:r>
            <a:r>
              <a:rPr lang="en-GB" sz="1000">
                <a:latin typeface="Open Sans" panose="020B0606030504020204" pitchFamily="34" charset="0"/>
                <a:ea typeface="Open Sans" panose="020B0606030504020204" pitchFamily="34" charset="0"/>
                <a:cs typeface="Open Sans" panose="020B0606030504020204" pitchFamily="34" charset="0"/>
                <a:hlinkClick r:id="rId5"/>
              </a:rPr>
              <a:t>Gary Yost </a:t>
            </a:r>
            <a:r>
              <a:rPr lang="en-GB" sz="1000">
                <a:latin typeface="Open Sans" panose="020B0606030504020204" pitchFamily="34" charset="0"/>
                <a:ea typeface="Open Sans" panose="020B0606030504020204" pitchFamily="34" charset="0"/>
                <a:cs typeface="Open Sans" panose="020B0606030504020204" pitchFamily="34" charset="0"/>
              </a:rPr>
              <a:t>en </a:t>
            </a:r>
            <a:r>
              <a:rPr lang="en-GB" sz="1000">
                <a:latin typeface="Open Sans" panose="020B0606030504020204" pitchFamily="34" charset="0"/>
                <a:ea typeface="Open Sans" panose="020B0606030504020204" pitchFamily="34" charset="0"/>
                <a:cs typeface="Open Sans" panose="020B0606030504020204" pitchFamily="34" charset="0"/>
                <a:hlinkClick r:id="rId6"/>
              </a:rPr>
              <a:t>Unsplash </a:t>
            </a:r>
            <a:r>
              <a:rPr lang="en-GB" sz="1000">
                <a:latin typeface="Open Sans" panose="020B0606030504020204" pitchFamily="34" charset="0"/>
                <a:ea typeface="Open Sans" panose="020B0606030504020204" pitchFamily="34" charset="0"/>
                <a:cs typeface="Open Sans" panose="020B0606030504020204" pitchFamily="34" charset="0"/>
              </a:rPr>
              <a:t>(arriba a la izquierda), foto de Tim Reckmann, con licencia CC BY-SA 3.0 vía Wikimedia Commons (abajo a la izquierda), Foto de chromatograph en </a:t>
            </a:r>
            <a:r>
              <a:rPr lang="en-GB" sz="1000">
                <a:latin typeface="Open Sans" panose="020B0606030504020204" pitchFamily="34" charset="0"/>
                <a:ea typeface="Open Sans" panose="020B0606030504020204" pitchFamily="34" charset="0"/>
                <a:cs typeface="Open Sans" panose="020B0606030504020204" pitchFamily="34" charset="0"/>
                <a:hlinkClick r:id="rId6"/>
              </a:rPr>
              <a:t>Unsplash </a:t>
            </a:r>
            <a:r>
              <a:rPr lang="en-GB" sz="1000">
                <a:latin typeface="Open Sans" panose="020B0606030504020204" pitchFamily="34" charset="0"/>
                <a:ea typeface="Open Sans" panose="020B0606030504020204" pitchFamily="34" charset="0"/>
                <a:cs typeface="Open Sans" panose="020B0606030504020204" pitchFamily="34" charset="0"/>
              </a:rPr>
              <a:t>(derecha),  </a:t>
            </a:r>
          </a:p>
        </p:txBody>
      </p:sp>
      <p:sp>
        <p:nvSpPr>
          <p:cNvPr id="14" name="Content Placeholder 2"/>
          <p:cNvSpPr txBox="1">
            <a:spLocks/>
          </p:cNvSpPr>
          <p:nvPr/>
        </p:nvSpPr>
        <p:spPr>
          <a:xfrm>
            <a:off x="4241125" y="3163980"/>
            <a:ext cx="3829725" cy="2220905"/>
          </a:xfrm>
          <a:prstGeom prst="rect">
            <a:avLst/>
          </a:prstGeom>
        </p:spPr>
        <p:txBody>
          <a:bodyPr vert="horz" lIns="0" tIns="0" rIns="0" bIns="0" rtlCol="0">
            <a:noAutofit/>
          </a:bodyPr>
          <a:lstStyle>
            <a:lvl1pPr marL="0" indent="0" algn="l" defTabSz="914400" rtl="0" eaLnBrk="1" latinLnBrk="0" hangingPunct="1">
              <a:lnSpc>
                <a:spcPct val="100000"/>
              </a:lnSpc>
              <a:spcBef>
                <a:spcPct val="20000"/>
              </a:spcBef>
              <a:buFont typeface="Arial" pitchFamily="34" charset="0"/>
              <a:buNone/>
              <a:defRPr sz="2000" kern="1200">
                <a:solidFill>
                  <a:schemeClr val="tx1"/>
                </a:solidFill>
                <a:latin typeface="+mn-lt"/>
                <a:ea typeface="+mn-ea"/>
                <a:cs typeface="+mn-cs"/>
              </a:defRPr>
            </a:lvl1pPr>
            <a:lvl2pPr marL="355600" indent="-3556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2pPr>
            <a:lvl3pPr marL="723900" indent="-3683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3pPr>
            <a:lvl4pPr marL="1076325" indent="-352425"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4pPr>
            <a:lvl5pPr marL="1535113" indent="-4572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882" indent="-342882" algn="just">
              <a:buFont typeface="Arial" panose="020B0604020202020204" pitchFamily="34" charset="0"/>
              <a:buChar char="•"/>
            </a:pPr>
            <a:r>
              <a:rPr lang="en-GB" sz="1800" dirty="0">
                <a:latin typeface="Open Sans" panose="020B0606030504020204" pitchFamily="34" charset="0"/>
                <a:ea typeface="Open Sans" panose="020B0606030504020204" pitchFamily="34" charset="0"/>
                <a:cs typeface="Open Sans" panose="020B0606030504020204" pitchFamily="34" charset="0"/>
              </a:rPr>
              <a:t>La </a:t>
            </a:r>
            <a:r>
              <a:rPr lang="en-GB" sz="1800" dirty="0" err="1">
                <a:latin typeface="Open Sans" panose="020B0606030504020204" pitchFamily="34" charset="0"/>
                <a:ea typeface="Open Sans" panose="020B0606030504020204" pitchFamily="34" charset="0"/>
                <a:cs typeface="Open Sans" panose="020B0606030504020204" pitchFamily="34" charset="0"/>
              </a:rPr>
              <a:t>demanda</a:t>
            </a:r>
            <a:r>
              <a:rPr lang="en-GB" sz="1800" dirty="0">
                <a:latin typeface="Open Sans" panose="020B0606030504020204" pitchFamily="34" charset="0"/>
                <a:ea typeface="Open Sans" panose="020B0606030504020204" pitchFamily="34" charset="0"/>
                <a:cs typeface="Open Sans" panose="020B0606030504020204" pitchFamily="34" charset="0"/>
              </a:rPr>
              <a:t> de </a:t>
            </a:r>
            <a:r>
              <a:rPr lang="en-GB" sz="1800" dirty="0" err="1">
                <a:latin typeface="Open Sans" panose="020B0606030504020204" pitchFamily="34" charset="0"/>
                <a:ea typeface="Open Sans" panose="020B0606030504020204" pitchFamily="34" charset="0"/>
                <a:cs typeface="Open Sans" panose="020B0606030504020204" pitchFamily="34" charset="0"/>
              </a:rPr>
              <a:t>aire</a:t>
            </a:r>
            <a:r>
              <a:rPr lang="en-GB" sz="1800" dirty="0">
                <a:latin typeface="Open Sans" panose="020B0606030504020204" pitchFamily="34" charset="0"/>
                <a:ea typeface="Open Sans" panose="020B0606030504020204" pitchFamily="34" charset="0"/>
                <a:cs typeface="Open Sans" panose="020B0606030504020204" pitchFamily="34" charset="0"/>
              </a:rPr>
              <a:t> </a:t>
            </a:r>
            <a:r>
              <a:rPr lang="en-GB" sz="1800" dirty="0" err="1">
                <a:latin typeface="Open Sans" panose="020B0606030504020204" pitchFamily="34" charset="0"/>
                <a:ea typeface="Open Sans" panose="020B0606030504020204" pitchFamily="34" charset="0"/>
                <a:cs typeface="Open Sans" panose="020B0606030504020204" pitchFamily="34" charset="0"/>
              </a:rPr>
              <a:t>acondicionado</a:t>
            </a:r>
            <a:r>
              <a:rPr lang="en-GB" sz="1800" dirty="0">
                <a:latin typeface="Open Sans" panose="020B0606030504020204" pitchFamily="34" charset="0"/>
                <a:ea typeface="Open Sans" panose="020B0606030504020204" pitchFamily="34" charset="0"/>
                <a:cs typeface="Open Sans" panose="020B0606030504020204" pitchFamily="34" charset="0"/>
              </a:rPr>
              <a:t> </a:t>
            </a:r>
            <a:r>
              <a:rPr lang="en-GB" sz="1800" dirty="0" err="1">
                <a:latin typeface="Open Sans" panose="020B0606030504020204" pitchFamily="34" charset="0"/>
                <a:ea typeface="Open Sans" panose="020B0606030504020204" pitchFamily="34" charset="0"/>
                <a:cs typeface="Open Sans" panose="020B0606030504020204" pitchFamily="34" charset="0"/>
              </a:rPr>
              <a:t>aumenta</a:t>
            </a:r>
            <a:r>
              <a:rPr lang="en-GB" sz="1800" dirty="0">
                <a:latin typeface="Open Sans" panose="020B0606030504020204" pitchFamily="34" charset="0"/>
                <a:ea typeface="Open Sans" panose="020B0606030504020204" pitchFamily="34" charset="0"/>
                <a:cs typeface="Open Sans" panose="020B0606030504020204" pitchFamily="34" charset="0"/>
              </a:rPr>
              <a:t> </a:t>
            </a:r>
            <a:r>
              <a:rPr lang="en-GB" sz="1800" dirty="0" err="1">
                <a:latin typeface="Open Sans" panose="020B0606030504020204" pitchFamily="34" charset="0"/>
                <a:ea typeface="Open Sans" panose="020B0606030504020204" pitchFamily="34" charset="0"/>
                <a:cs typeface="Open Sans" panose="020B0606030504020204" pitchFamily="34" charset="0"/>
              </a:rPr>
              <a:t>debido</a:t>
            </a:r>
            <a:r>
              <a:rPr lang="en-GB" sz="1800" dirty="0">
                <a:latin typeface="Open Sans" panose="020B0606030504020204" pitchFamily="34" charset="0"/>
                <a:ea typeface="Open Sans" panose="020B0606030504020204" pitchFamily="34" charset="0"/>
                <a:cs typeface="Open Sans" panose="020B0606030504020204" pitchFamily="34" charset="0"/>
              </a:rPr>
              <a:t> al </a:t>
            </a:r>
            <a:r>
              <a:rPr lang="en-GB" sz="1800" dirty="0" err="1">
                <a:latin typeface="Open Sans" panose="020B0606030504020204" pitchFamily="34" charset="0"/>
                <a:ea typeface="Open Sans" panose="020B0606030504020204" pitchFamily="34" charset="0"/>
                <a:cs typeface="Open Sans" panose="020B0606030504020204" pitchFamily="34" charset="0"/>
              </a:rPr>
              <a:t>incremento</a:t>
            </a:r>
            <a:r>
              <a:rPr lang="en-GB" sz="1800" dirty="0">
                <a:latin typeface="Open Sans" panose="020B0606030504020204" pitchFamily="34" charset="0"/>
                <a:ea typeface="Open Sans" panose="020B0606030504020204" pitchFamily="34" charset="0"/>
                <a:cs typeface="Open Sans" panose="020B0606030504020204" pitchFamily="34" charset="0"/>
              </a:rPr>
              <a:t> de la </a:t>
            </a:r>
            <a:r>
              <a:rPr lang="en-GB" sz="1800" dirty="0" err="1">
                <a:latin typeface="Open Sans" panose="020B0606030504020204" pitchFamily="34" charset="0"/>
                <a:ea typeface="Open Sans" panose="020B0606030504020204" pitchFamily="34" charset="0"/>
                <a:cs typeface="Open Sans" panose="020B0606030504020204" pitchFamily="34" charset="0"/>
              </a:rPr>
              <a:t>temperatura</a:t>
            </a:r>
            <a:endParaRPr lang="en-GB" sz="1800" dirty="0">
              <a:latin typeface="Open Sans" panose="020B0606030504020204" pitchFamily="34" charset="0"/>
              <a:ea typeface="Open Sans" panose="020B0606030504020204" pitchFamily="34" charset="0"/>
              <a:cs typeface="Open Sans" panose="020B0606030504020204" pitchFamily="34" charset="0"/>
            </a:endParaRPr>
          </a:p>
          <a:p>
            <a:pPr marL="342882" indent="-342882" algn="just">
              <a:buFont typeface="Arial" panose="020B0604020202020204" pitchFamily="34" charset="0"/>
              <a:buChar char="•"/>
            </a:pPr>
            <a:r>
              <a:rPr lang="en-GB" sz="1800" dirty="0" err="1">
                <a:latin typeface="Open Sans" panose="020B0606030504020204" pitchFamily="34" charset="0"/>
                <a:ea typeface="Open Sans" panose="020B0606030504020204" pitchFamily="34" charset="0"/>
                <a:cs typeface="Open Sans" panose="020B0606030504020204" pitchFamily="34" charset="0"/>
              </a:rPr>
              <a:t>Vulnerabilidad</a:t>
            </a:r>
            <a:r>
              <a:rPr lang="en-GB" sz="1800" dirty="0">
                <a:latin typeface="Open Sans" panose="020B0606030504020204" pitchFamily="34" charset="0"/>
                <a:ea typeface="Open Sans" panose="020B0606030504020204" pitchFamily="34" charset="0"/>
                <a:cs typeface="Open Sans" panose="020B0606030504020204" pitchFamily="34" charset="0"/>
              </a:rPr>
              <a:t> de la </a:t>
            </a:r>
            <a:r>
              <a:rPr lang="en-GB" sz="1800" dirty="0" err="1">
                <a:latin typeface="Open Sans" panose="020B0606030504020204" pitchFamily="34" charset="0"/>
                <a:ea typeface="Open Sans" panose="020B0606030504020204" pitchFamily="34" charset="0"/>
                <a:cs typeface="Open Sans" panose="020B0606030504020204" pitchFamily="34" charset="0"/>
              </a:rPr>
              <a:t>generación</a:t>
            </a:r>
            <a:r>
              <a:rPr lang="en-GB" sz="1800" dirty="0">
                <a:latin typeface="Open Sans" panose="020B0606030504020204" pitchFamily="34" charset="0"/>
                <a:ea typeface="Open Sans" panose="020B0606030504020204" pitchFamily="34" charset="0"/>
                <a:cs typeface="Open Sans" panose="020B0606030504020204" pitchFamily="34" charset="0"/>
              </a:rPr>
              <a:t> </a:t>
            </a:r>
            <a:r>
              <a:rPr lang="en-GB" sz="1800" dirty="0" err="1">
                <a:latin typeface="Open Sans" panose="020B0606030504020204" pitchFamily="34" charset="0"/>
                <a:ea typeface="Open Sans" panose="020B0606030504020204" pitchFamily="34" charset="0"/>
                <a:cs typeface="Open Sans" panose="020B0606030504020204" pitchFamily="34" charset="0"/>
              </a:rPr>
              <a:t>hidroeléctrica</a:t>
            </a:r>
            <a:endParaRPr lang="en-GB" sz="1800" dirty="0">
              <a:latin typeface="Open Sans" panose="020B0606030504020204" pitchFamily="34" charset="0"/>
              <a:ea typeface="Open Sans" panose="020B0606030504020204" pitchFamily="34" charset="0"/>
              <a:cs typeface="Open Sans" panose="020B0606030504020204" pitchFamily="34" charset="0"/>
            </a:endParaRPr>
          </a:p>
          <a:p>
            <a:pPr marL="342882" indent="-342882" algn="just">
              <a:buFont typeface="Arial" panose="020B0604020202020204" pitchFamily="34" charset="0"/>
              <a:buChar char="•"/>
            </a:pPr>
            <a:r>
              <a:rPr lang="en-GB" sz="1800" dirty="0" err="1">
                <a:latin typeface="Open Sans" panose="020B0606030504020204" pitchFamily="34" charset="0"/>
                <a:ea typeface="Open Sans" panose="020B0606030504020204" pitchFamily="34" charset="0"/>
                <a:cs typeface="Open Sans" panose="020B0606030504020204" pitchFamily="34" charset="0"/>
              </a:rPr>
              <a:t>Variabilidad</a:t>
            </a:r>
            <a:r>
              <a:rPr lang="en-GB" sz="1800" dirty="0">
                <a:latin typeface="Open Sans" panose="020B0606030504020204" pitchFamily="34" charset="0"/>
                <a:ea typeface="Open Sans" panose="020B0606030504020204" pitchFamily="34" charset="0"/>
                <a:cs typeface="Open Sans" panose="020B0606030504020204" pitchFamily="34" charset="0"/>
              </a:rPr>
              <a:t> </a:t>
            </a:r>
            <a:r>
              <a:rPr lang="en-GB" sz="1800" dirty="0" err="1">
                <a:latin typeface="Open Sans" panose="020B0606030504020204" pitchFamily="34" charset="0"/>
                <a:ea typeface="Open Sans" panose="020B0606030504020204" pitchFamily="34" charset="0"/>
                <a:cs typeface="Open Sans" panose="020B0606030504020204" pitchFamily="34" charset="0"/>
              </a:rPr>
              <a:t>en</a:t>
            </a:r>
            <a:r>
              <a:rPr lang="en-GB" sz="1800" dirty="0">
                <a:latin typeface="Open Sans" panose="020B0606030504020204" pitchFamily="34" charset="0"/>
                <a:ea typeface="Open Sans" panose="020B0606030504020204" pitchFamily="34" charset="0"/>
                <a:cs typeface="Open Sans" panose="020B0606030504020204" pitchFamily="34" charset="0"/>
              </a:rPr>
              <a:t> la </a:t>
            </a:r>
            <a:r>
              <a:rPr lang="en-GB" sz="1800" dirty="0" err="1">
                <a:latin typeface="Open Sans" panose="020B0606030504020204" pitchFamily="34" charset="0"/>
                <a:ea typeface="Open Sans" panose="020B0606030504020204" pitchFamily="34" charset="0"/>
                <a:cs typeface="Open Sans" panose="020B0606030504020204" pitchFamily="34" charset="0"/>
              </a:rPr>
              <a:t>generación</a:t>
            </a:r>
            <a:r>
              <a:rPr lang="en-GB" sz="1800" dirty="0">
                <a:latin typeface="Open Sans" panose="020B0606030504020204" pitchFamily="34" charset="0"/>
                <a:ea typeface="Open Sans" panose="020B0606030504020204" pitchFamily="34" charset="0"/>
                <a:cs typeface="Open Sans" panose="020B0606030504020204" pitchFamily="34" charset="0"/>
              </a:rPr>
              <a:t> de </a:t>
            </a:r>
            <a:r>
              <a:rPr lang="en-GB" sz="1800" dirty="0" err="1">
                <a:latin typeface="Open Sans" panose="020B0606030504020204" pitchFamily="34" charset="0"/>
                <a:ea typeface="Open Sans" panose="020B0606030504020204" pitchFamily="34" charset="0"/>
                <a:cs typeface="Open Sans" panose="020B0606030504020204" pitchFamily="34" charset="0"/>
              </a:rPr>
              <a:t>energía</a:t>
            </a:r>
            <a:r>
              <a:rPr lang="en-GB" sz="1800" dirty="0">
                <a:latin typeface="Open Sans" panose="020B0606030504020204" pitchFamily="34" charset="0"/>
                <a:ea typeface="Open Sans" panose="020B0606030504020204" pitchFamily="34" charset="0"/>
                <a:cs typeface="Open Sans" panose="020B0606030504020204" pitchFamily="34" charset="0"/>
              </a:rPr>
              <a:t> </a:t>
            </a:r>
            <a:r>
              <a:rPr lang="en-GB" sz="1800" dirty="0" err="1">
                <a:latin typeface="Open Sans" panose="020B0606030504020204" pitchFamily="34" charset="0"/>
                <a:ea typeface="Open Sans" panose="020B0606030504020204" pitchFamily="34" charset="0"/>
                <a:cs typeface="Open Sans" panose="020B0606030504020204" pitchFamily="34" charset="0"/>
              </a:rPr>
              <a:t>térmica</a:t>
            </a:r>
            <a:endParaRPr lang="en-GB" sz="18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p:cNvSpPr txBox="1"/>
          <p:nvPr/>
        </p:nvSpPr>
        <p:spPr>
          <a:xfrm>
            <a:off x="1316423" y="2520325"/>
            <a:ext cx="1855163" cy="400110"/>
          </a:xfrm>
          <a:prstGeom prst="rect">
            <a:avLst/>
          </a:prstGeom>
          <a:noFill/>
        </p:spPr>
        <p:txBody>
          <a:bodyPr wrap="square" rtlCol="0">
            <a:spAutoFit/>
          </a:bodyPr>
          <a:lstStyle/>
          <a:p>
            <a:pPr algn="ctr"/>
            <a:r>
              <a:rPr lang="en-GB" sz="2000" b="1">
                <a:latin typeface="Open Sans" panose="020B0606030504020204" pitchFamily="34" charset="0"/>
                <a:ea typeface="Open Sans" panose="020B0606030504020204" pitchFamily="34" charset="0"/>
                <a:cs typeface="Open Sans" panose="020B0606030504020204" pitchFamily="34" charset="0"/>
              </a:rPr>
              <a:t>Oferta</a:t>
            </a:r>
          </a:p>
        </p:txBody>
      </p:sp>
      <p:sp>
        <p:nvSpPr>
          <p:cNvPr id="10" name="TextBox 9"/>
          <p:cNvSpPr txBox="1"/>
          <p:nvPr/>
        </p:nvSpPr>
        <p:spPr>
          <a:xfrm>
            <a:off x="8750100" y="2520325"/>
            <a:ext cx="1855163" cy="400110"/>
          </a:xfrm>
          <a:prstGeom prst="rect">
            <a:avLst/>
          </a:prstGeom>
          <a:noFill/>
        </p:spPr>
        <p:txBody>
          <a:bodyPr wrap="square" rtlCol="0">
            <a:spAutoFit/>
          </a:bodyPr>
          <a:lstStyle/>
          <a:p>
            <a:pPr algn="ctr"/>
            <a:r>
              <a:rPr lang="en-GB" sz="2000" b="1">
                <a:latin typeface="Open Sans" panose="020B0606030504020204" pitchFamily="34" charset="0"/>
                <a:ea typeface="Open Sans" panose="020B0606030504020204" pitchFamily="34" charset="0"/>
                <a:cs typeface="Open Sans" panose="020B0606030504020204" pitchFamily="34" charset="0"/>
              </a:rPr>
              <a:t>La demanda</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4724" y="2920435"/>
            <a:ext cx="2398563" cy="1599042"/>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69752" y="4642351"/>
            <a:ext cx="1748506" cy="1480138"/>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62969" y="2920435"/>
            <a:ext cx="1965154" cy="2949573"/>
          </a:xfrm>
          <a:prstGeom prst="rect">
            <a:avLst/>
          </a:prstGeom>
        </p:spPr>
      </p:pic>
      <p:sp>
        <p:nvSpPr>
          <p:cNvPr id="13" name="Text Placeholder 6">
            <a:extLst>
              <a:ext uri="{FF2B5EF4-FFF2-40B4-BE49-F238E27FC236}">
                <a16:creationId xmlns:a16="http://schemas.microsoft.com/office/drawing/2014/main" id="{9BFFA79B-6F4A-EC40-BBB3-2C0A95EB9372}"/>
              </a:ext>
            </a:extLst>
          </p:cNvPr>
          <p:cNvSpPr>
            <a:spLocks noGrp="1"/>
          </p:cNvSpPr>
          <p:nvPr>
            <p:ph type="body" sz="quarter" idx="15"/>
          </p:nvPr>
        </p:nvSpPr>
        <p:spPr>
          <a:xfrm>
            <a:off x="640129" y="1748983"/>
            <a:ext cx="6253040" cy="381424"/>
          </a:xfrm>
        </p:spPr>
        <p:txBody>
          <a:bodyPr>
            <a:noAutofit/>
          </a:bodyPr>
          <a:lstStyle/>
          <a:p>
            <a:r>
              <a:rPr lang="en-GB" dirty="0" err="1"/>
              <a:t>Impacto</a:t>
            </a:r>
            <a:r>
              <a:rPr lang="en-GB" dirty="0"/>
              <a:t> </a:t>
            </a:r>
            <a:r>
              <a:rPr lang="en-GB" dirty="0" err="1"/>
              <a:t>climático</a:t>
            </a:r>
            <a:r>
              <a:rPr lang="en-GB" dirty="0"/>
              <a:t> </a:t>
            </a:r>
            <a:r>
              <a:rPr lang="en-GB" dirty="0" err="1"/>
              <a:t>en</a:t>
            </a:r>
            <a:r>
              <a:rPr lang="en-GB" dirty="0"/>
              <a:t> </a:t>
            </a:r>
            <a:r>
              <a:rPr lang="en-GB" dirty="0" err="1"/>
              <a:t>el</a:t>
            </a:r>
            <a:r>
              <a:rPr lang="en-GB" dirty="0"/>
              <a:t> </a:t>
            </a:r>
            <a:r>
              <a:rPr lang="en-GB" dirty="0" err="1"/>
              <a:t>sistema</a:t>
            </a:r>
            <a:r>
              <a:rPr lang="en-GB" dirty="0"/>
              <a:t> </a:t>
            </a:r>
            <a:r>
              <a:rPr lang="en-GB" dirty="0" err="1"/>
              <a:t>energético</a:t>
            </a:r>
            <a:endParaRPr lang="en-US" dirty="0"/>
          </a:p>
        </p:txBody>
      </p:sp>
      <p:sp>
        <p:nvSpPr>
          <p:cNvPr id="15" name="Oval 14">
            <a:extLst>
              <a:ext uri="{FF2B5EF4-FFF2-40B4-BE49-F238E27FC236}">
                <a16:creationId xmlns:a16="http://schemas.microsoft.com/office/drawing/2014/main" id="{E0EFA841-D4BA-7145-B229-BA3DB6ADA4BC}"/>
              </a:ext>
            </a:extLst>
          </p:cNvPr>
          <p:cNvSpPr/>
          <p:nvPr/>
        </p:nvSpPr>
        <p:spPr>
          <a:xfrm>
            <a:off x="9983920" y="681554"/>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0_Slide12.mp3" descr="Lecture10_Slide12.mp3">
            <a:hlinkClick r:id="" action="ppaction://media"/>
            <a:extLst>
              <a:ext uri="{FF2B5EF4-FFF2-40B4-BE49-F238E27FC236}">
                <a16:creationId xmlns:a16="http://schemas.microsoft.com/office/drawing/2014/main" id="{31A0F540-3EF9-7046-A322-699B10C626C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983920" y="752919"/>
            <a:ext cx="812800" cy="812800"/>
          </a:xfrm>
          <a:prstGeom prst="rect">
            <a:avLst/>
          </a:prstGeom>
        </p:spPr>
      </p:pic>
    </p:spTree>
    <p:extLst>
      <p:ext uri="{BB962C8B-B14F-4D97-AF65-F5344CB8AC3E}">
        <p14:creationId xmlns:p14="http://schemas.microsoft.com/office/powerpoint/2010/main" val="428997558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61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F706BEE6-76B9-EE43-A440-B8A908E7E6C6}"/>
              </a:ext>
            </a:extLst>
          </p:cNvPr>
          <p:cNvSpPr txBox="1">
            <a:spLocks/>
          </p:cNvSpPr>
          <p:nvPr/>
        </p:nvSpPr>
        <p:spPr>
          <a:xfrm>
            <a:off x="600204" y="275597"/>
            <a:ext cx="9909553"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a:ea typeface="Open Sans"/>
                <a:cs typeface="Open Sans"/>
              </a:rPr>
              <a:t>10.2 </a:t>
            </a:r>
            <a:r>
              <a:rPr lang="en-US" dirty="0" err="1">
                <a:latin typeface="Open Sans"/>
                <a:ea typeface="Open Sans"/>
                <a:cs typeface="Open Sans"/>
              </a:rPr>
              <a:t>Impactos</a:t>
            </a:r>
            <a:r>
              <a:rPr lang="en-US" dirty="0">
                <a:latin typeface="Open Sans"/>
                <a:ea typeface="Open Sans"/>
                <a:cs typeface="Open Sans"/>
              </a:rPr>
              <a:t> del </a:t>
            </a:r>
            <a:r>
              <a:rPr lang="en-US" dirty="0" err="1">
                <a:latin typeface="Open Sans"/>
                <a:ea typeface="Open Sans"/>
                <a:cs typeface="Open Sans"/>
              </a:rPr>
              <a:t>cambio</a:t>
            </a:r>
            <a:r>
              <a:rPr lang="en-US" dirty="0">
                <a:latin typeface="Open Sans"/>
                <a:ea typeface="Open Sans"/>
                <a:cs typeface="Open Sans"/>
              </a:rPr>
              <a:t> </a:t>
            </a:r>
            <a:r>
              <a:rPr lang="en-US" dirty="0" err="1">
                <a:latin typeface="Open Sans"/>
                <a:ea typeface="Open Sans"/>
                <a:cs typeface="Open Sans"/>
              </a:rPr>
              <a:t>climático</a:t>
            </a:r>
            <a:endParaRPr lang="en-US" b="0" dirty="0">
              <a:latin typeface="Open Sans"/>
              <a:ea typeface="Open Sans"/>
              <a:cs typeface="Open Sans"/>
            </a:endParaRP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t>13</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3" name="Content Placeholder 2">
            <a:extLst>
              <a:ext uri="{FF2B5EF4-FFF2-40B4-BE49-F238E27FC236}">
                <a16:creationId xmlns:a16="http://schemas.microsoft.com/office/drawing/2014/main" id="{6D0A92F3-2354-4E9C-A025-4B28ADC9F96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60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0B7D2E7D-3917-4596-87D2-782DD03C88F0}"/>
              </a:ext>
            </a:extLst>
          </p:cNvPr>
          <p:cNvSpPr txBox="1"/>
          <p:nvPr/>
        </p:nvSpPr>
        <p:spPr>
          <a:xfrm>
            <a:off x="774884" y="5837819"/>
            <a:ext cx="3935976" cy="553998"/>
          </a:xfrm>
          <a:prstGeom prst="rect">
            <a:avLst/>
          </a:prstGeom>
          <a:noFill/>
        </p:spPr>
        <p:txBody>
          <a:bodyPr wrap="square" rtlCol="0">
            <a:spAutoFit/>
          </a:bodyPr>
          <a:lstStyle/>
          <a:p>
            <a:r>
              <a:rPr lang="en-GB" sz="1000" b="1">
                <a:latin typeface="Open Sans" panose="020B0606030504020204" pitchFamily="34" charset="0"/>
                <a:ea typeface="Open Sans" panose="020B0606030504020204" pitchFamily="34" charset="0"/>
                <a:cs typeface="Open Sans" panose="020B0606030504020204" pitchFamily="34" charset="0"/>
              </a:rPr>
              <a:t>Fuente: </a:t>
            </a:r>
            <a:r>
              <a:rPr lang="en-GB" sz="1000">
                <a:latin typeface="Open Sans" panose="020B0606030504020204" pitchFamily="34" charset="0"/>
                <a:ea typeface="Open Sans" panose="020B0606030504020204" pitchFamily="34" charset="0"/>
                <a:cs typeface="Open Sans" panose="020B0606030504020204" pitchFamily="34" charset="0"/>
              </a:rPr>
              <a:t>Ellis, E. C., Beusen, A. H., &amp; Goldewijk, K. K. (2020). Anthropogenic Biomes: 10.000 BCE to 2015 CE. Land, 9 (5), 129 de Our world in Data publicado bajo licencia CC-BY</a:t>
            </a: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t="-153" r="-1765" b="6325"/>
          <a:stretch/>
        </p:blipFill>
        <p:spPr>
          <a:xfrm>
            <a:off x="680542" y="3032202"/>
            <a:ext cx="4021050" cy="2340875"/>
          </a:xfrm>
          <a:prstGeom prst="rect">
            <a:avLst/>
          </a:prstGeom>
        </p:spPr>
      </p:pic>
      <p:pic>
        <p:nvPicPr>
          <p:cNvPr id="6" name="Picture 5"/>
          <p:cNvPicPr>
            <a:picLocks noChangeAspect="1"/>
          </p:cNvPicPr>
          <p:nvPr/>
        </p:nvPicPr>
        <p:blipFill rotWithShape="1">
          <a:blip r:embed="rId6"/>
          <a:srcRect r="1170"/>
          <a:stretch/>
        </p:blipFill>
        <p:spPr>
          <a:xfrm>
            <a:off x="4787060" y="3215914"/>
            <a:ext cx="4563370" cy="2298888"/>
          </a:xfrm>
          <a:prstGeom prst="rect">
            <a:avLst/>
          </a:prstGeom>
        </p:spPr>
      </p:pic>
      <p:sp>
        <p:nvSpPr>
          <p:cNvPr id="15" name="TextBox 14">
            <a:extLst>
              <a:ext uri="{FF2B5EF4-FFF2-40B4-BE49-F238E27FC236}">
                <a16:creationId xmlns:a16="http://schemas.microsoft.com/office/drawing/2014/main" id="{0B7D2E7D-3917-4596-87D2-782DD03C88F0}"/>
              </a:ext>
            </a:extLst>
          </p:cNvPr>
          <p:cNvSpPr txBox="1"/>
          <p:nvPr/>
        </p:nvSpPr>
        <p:spPr>
          <a:xfrm>
            <a:off x="4901360" y="5852164"/>
            <a:ext cx="3985090" cy="400110"/>
          </a:xfrm>
          <a:prstGeom prst="rect">
            <a:avLst/>
          </a:prstGeom>
          <a:noFill/>
        </p:spPr>
        <p:txBody>
          <a:bodyPr wrap="square" rtlCol="0">
            <a:spAutoFit/>
          </a:bodyPr>
          <a:lstStyle/>
          <a:p>
            <a:r>
              <a:rPr lang="en-GB" sz="1000" b="1" dirty="0">
                <a:latin typeface="Open Sans" panose="020B0606030504020204" pitchFamily="34" charset="0"/>
                <a:ea typeface="Open Sans" panose="020B0606030504020204" pitchFamily="34" charset="0"/>
                <a:cs typeface="Open Sans" panose="020B0606030504020204" pitchFamily="34" charset="0"/>
              </a:rPr>
              <a:t>Fuente: </a:t>
            </a:r>
            <a:r>
              <a:rPr lang="en-GB" sz="1000" dirty="0">
                <a:latin typeface="Open Sans" panose="020B0606030504020204" pitchFamily="34" charset="0"/>
                <a:ea typeface="Open Sans" panose="020B0606030504020204" pitchFamily="34" charset="0"/>
                <a:cs typeface="Open Sans" panose="020B0606030504020204" pitchFamily="34" charset="0"/>
              </a:rPr>
              <a:t>IPCC, Informe de </a:t>
            </a:r>
            <a:r>
              <a:rPr lang="en-GB" sz="1000" dirty="0" err="1">
                <a:latin typeface="Open Sans" panose="020B0606030504020204" pitchFamily="34" charset="0"/>
                <a:ea typeface="Open Sans" panose="020B0606030504020204" pitchFamily="34" charset="0"/>
                <a:cs typeface="Open Sans" panose="020B0606030504020204" pitchFamily="34" charset="0"/>
              </a:rPr>
              <a:t>evaluación</a:t>
            </a:r>
            <a:r>
              <a:rPr lang="en-GB" sz="1000" dirty="0">
                <a:latin typeface="Open Sans" panose="020B0606030504020204" pitchFamily="34" charset="0"/>
                <a:ea typeface="Open Sans" panose="020B0606030504020204" pitchFamily="34" charset="0"/>
                <a:cs typeface="Open Sans" panose="020B0606030504020204" pitchFamily="34" charset="0"/>
              </a:rPr>
              <a:t> 5, Grupo de </a:t>
            </a:r>
            <a:r>
              <a:rPr lang="en-GB" sz="1000" dirty="0" err="1">
                <a:latin typeface="Open Sans" panose="020B0606030504020204" pitchFamily="34" charset="0"/>
                <a:ea typeface="Open Sans" panose="020B0606030504020204" pitchFamily="34" charset="0"/>
                <a:cs typeface="Open Sans" panose="020B0606030504020204" pitchFamily="34" charset="0"/>
              </a:rPr>
              <a:t>trabajo</a:t>
            </a:r>
            <a:r>
              <a:rPr lang="en-GB" sz="1000" dirty="0">
                <a:latin typeface="Open Sans" panose="020B0606030504020204" pitchFamily="34" charset="0"/>
                <a:ea typeface="Open Sans" panose="020B0606030504020204" pitchFamily="34" charset="0"/>
                <a:cs typeface="Open Sans" panose="020B0606030504020204" pitchFamily="34" charset="0"/>
              </a:rPr>
              <a:t> II, </a:t>
            </a:r>
            <a:r>
              <a:rPr lang="en-GB" sz="1000" dirty="0" err="1">
                <a:latin typeface="Open Sans" panose="020B0606030504020204" pitchFamily="34" charset="0"/>
                <a:ea typeface="Open Sans" panose="020B0606030504020204" pitchFamily="34" charset="0"/>
                <a:cs typeface="Open Sans" panose="020B0606030504020204" pitchFamily="34" charset="0"/>
              </a:rPr>
              <a:t>Resumen</a:t>
            </a:r>
            <a:r>
              <a:rPr lang="en-GB" sz="1000" dirty="0">
                <a:latin typeface="Open Sans" panose="020B0606030504020204" pitchFamily="34" charset="0"/>
                <a:ea typeface="Open Sans" panose="020B0606030504020204" pitchFamily="34" charset="0"/>
                <a:cs typeface="Open Sans" panose="020B0606030504020204" pitchFamily="34" charset="0"/>
              </a:rPr>
              <a:t> para </a:t>
            </a:r>
            <a:r>
              <a:rPr lang="en-GB" sz="1000" dirty="0" err="1">
                <a:latin typeface="Open Sans" panose="020B0606030504020204" pitchFamily="34" charset="0"/>
                <a:ea typeface="Open Sans" panose="020B0606030504020204" pitchFamily="34" charset="0"/>
                <a:cs typeface="Open Sans" panose="020B0606030504020204" pitchFamily="34" charset="0"/>
              </a:rPr>
              <a:t>responsables</a:t>
            </a:r>
            <a:r>
              <a:rPr lang="en-GB" sz="1000" dirty="0">
                <a:latin typeface="Open Sans" panose="020B0606030504020204" pitchFamily="34" charset="0"/>
                <a:ea typeface="Open Sans" panose="020B0606030504020204" pitchFamily="34" charset="0"/>
                <a:cs typeface="Open Sans" panose="020B0606030504020204" pitchFamily="34" charset="0"/>
              </a:rPr>
              <a:t> de </a:t>
            </a:r>
            <a:r>
              <a:rPr lang="en-GB" sz="1000" dirty="0" err="1">
                <a:latin typeface="Open Sans" panose="020B0606030504020204" pitchFamily="34" charset="0"/>
                <a:ea typeface="Open Sans" panose="020B0606030504020204" pitchFamily="34" charset="0"/>
                <a:cs typeface="Open Sans" panose="020B0606030504020204" pitchFamily="34" charset="0"/>
              </a:rPr>
              <a:t>políticas</a:t>
            </a:r>
            <a:r>
              <a:rPr lang="en-GB" sz="1000" dirty="0">
                <a:latin typeface="Open Sans" panose="020B0606030504020204" pitchFamily="34" charset="0"/>
                <a:ea typeface="Open Sans" panose="020B0606030504020204" pitchFamily="34" charset="0"/>
                <a:cs typeface="Open Sans" panose="020B0606030504020204" pitchFamily="34" charset="0"/>
              </a:rPr>
              <a:t> disponible para </a:t>
            </a:r>
            <a:r>
              <a:rPr lang="en-GB" sz="1000" dirty="0" err="1">
                <a:latin typeface="Open Sans" panose="020B0606030504020204" pitchFamily="34" charset="0"/>
                <a:ea typeface="Open Sans" panose="020B0606030504020204" pitchFamily="34" charset="0"/>
                <a:cs typeface="Open Sans" panose="020B0606030504020204" pitchFamily="34" charset="0"/>
              </a:rPr>
              <a:t>su</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err="1">
                <a:latin typeface="Open Sans" panose="020B0606030504020204" pitchFamily="34" charset="0"/>
                <a:ea typeface="Open Sans" panose="020B0606030504020204" pitchFamily="34" charset="0"/>
                <a:cs typeface="Open Sans" panose="020B0606030504020204" pitchFamily="34" charset="0"/>
              </a:rPr>
              <a:t>uso</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err="1">
                <a:latin typeface="Open Sans" panose="020B0606030504020204" pitchFamily="34" charset="0"/>
                <a:ea typeface="Open Sans" panose="020B0606030504020204" pitchFamily="34" charset="0"/>
                <a:cs typeface="Open Sans" panose="020B0606030504020204" pitchFamily="34" charset="0"/>
              </a:rPr>
              <a:t>gratuito</a:t>
            </a:r>
            <a:r>
              <a:rPr lang="en-GB" sz="1000" dirty="0">
                <a:latin typeface="Open Sans" panose="020B0606030504020204" pitchFamily="34" charset="0"/>
                <a:ea typeface="Open Sans" panose="020B0606030504020204" pitchFamily="34" charset="0"/>
                <a:cs typeface="Open Sans" panose="020B0606030504020204" pitchFamily="34" charset="0"/>
              </a:rPr>
              <a:t> sin </a:t>
            </a:r>
            <a:r>
              <a:rPr lang="en-GB" sz="1000" dirty="0" err="1">
                <a:latin typeface="Open Sans" panose="020B0606030504020204" pitchFamily="34" charset="0"/>
                <a:ea typeface="Open Sans" panose="020B0606030504020204" pitchFamily="34" charset="0"/>
                <a:cs typeface="Open Sans" panose="020B0606030504020204" pitchFamily="34" charset="0"/>
              </a:rPr>
              <a:t>necesidad</a:t>
            </a:r>
            <a:r>
              <a:rPr lang="en-GB" sz="1000" dirty="0">
                <a:latin typeface="Open Sans" panose="020B0606030504020204" pitchFamily="34" charset="0"/>
                <a:ea typeface="Open Sans" panose="020B0606030504020204" pitchFamily="34" charset="0"/>
                <a:cs typeface="Open Sans" panose="020B0606030504020204" pitchFamily="34" charset="0"/>
              </a:rPr>
              <a:t> de </a:t>
            </a:r>
            <a:r>
              <a:rPr lang="en-GB" sz="1000" dirty="0" err="1">
                <a:latin typeface="Open Sans" panose="020B0606030504020204" pitchFamily="34" charset="0"/>
                <a:ea typeface="Open Sans" panose="020B0606030504020204" pitchFamily="34" charset="0"/>
                <a:cs typeface="Open Sans" panose="020B0606030504020204" pitchFamily="34" charset="0"/>
              </a:rPr>
              <a:t>solicitarlo</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p:cNvSpPr txBox="1"/>
          <p:nvPr/>
        </p:nvSpPr>
        <p:spPr>
          <a:xfrm>
            <a:off x="4858561" y="2908137"/>
            <a:ext cx="4572000" cy="307777"/>
          </a:xfrm>
          <a:prstGeom prst="rect">
            <a:avLst/>
          </a:prstGeom>
          <a:noFill/>
        </p:spPr>
        <p:txBody>
          <a:bodyPr wrap="square" rtlCol="0">
            <a:spAutoFit/>
          </a:bodyPr>
          <a:lstStyle/>
          <a:p>
            <a:r>
              <a:rPr lang="en-GB" sz="1400">
                <a:latin typeface="Open Sans" panose="020B0606030504020204" pitchFamily="34" charset="0"/>
                <a:ea typeface="Open Sans" panose="020B0606030504020204" pitchFamily="34" charset="0"/>
                <a:cs typeface="Open Sans" panose="020B0606030504020204" pitchFamily="34" charset="0"/>
              </a:rPr>
              <a:t>Proyecciones de rendimiento de los cultivos, IPCC AR5, WGII</a:t>
            </a:r>
          </a:p>
        </p:txBody>
      </p:sp>
      <p:sp>
        <p:nvSpPr>
          <p:cNvPr id="17" name="Content Placeholder 2"/>
          <p:cNvSpPr txBox="1">
            <a:spLocks/>
          </p:cNvSpPr>
          <p:nvPr/>
        </p:nvSpPr>
        <p:spPr>
          <a:xfrm>
            <a:off x="9407066" y="2396051"/>
            <a:ext cx="2121359" cy="2953189"/>
          </a:xfrm>
          <a:prstGeom prst="rect">
            <a:avLst/>
          </a:prstGeom>
        </p:spPr>
        <p:txBody>
          <a:bodyPr vert="horz" lIns="0" tIns="0" rIns="0" bIns="0" rtlCol="0">
            <a:noAutofit/>
          </a:bodyPr>
          <a:lstStyle>
            <a:lvl1pPr marL="0" indent="0" algn="l" defTabSz="914400" rtl="0" eaLnBrk="1" latinLnBrk="0" hangingPunct="1">
              <a:lnSpc>
                <a:spcPct val="100000"/>
              </a:lnSpc>
              <a:spcBef>
                <a:spcPct val="20000"/>
              </a:spcBef>
              <a:buFont typeface="Arial" pitchFamily="34" charset="0"/>
              <a:buNone/>
              <a:defRPr sz="2000" kern="1200">
                <a:solidFill>
                  <a:schemeClr val="tx1"/>
                </a:solidFill>
                <a:latin typeface="+mn-lt"/>
                <a:ea typeface="+mn-ea"/>
                <a:cs typeface="+mn-cs"/>
              </a:defRPr>
            </a:lvl1pPr>
            <a:lvl2pPr marL="355600" indent="-3556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2pPr>
            <a:lvl3pPr marL="723900" indent="-3683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3pPr>
            <a:lvl4pPr marL="1076325" indent="-352425"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4pPr>
            <a:lvl5pPr marL="1535113" indent="-4572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882" indent="-342882">
              <a:buFont typeface="Arial" panose="020B0604020202020204" pitchFamily="34" charset="0"/>
              <a:buChar char="•"/>
            </a:pPr>
            <a:r>
              <a:rPr lang="en-GB" sz="1600">
                <a:latin typeface="Open Sans" panose="020B0606030504020204" pitchFamily="34" charset="0"/>
                <a:ea typeface="Open Sans" panose="020B0606030504020204" pitchFamily="34" charset="0"/>
                <a:cs typeface="Open Sans" panose="020B0606030504020204" pitchFamily="34" charset="0"/>
              </a:rPr>
              <a:t>La reducción del rendimiento de los cultivos parece predominante en el futuro</a:t>
            </a:r>
          </a:p>
          <a:p>
            <a:pPr marL="342882" indent="-342882">
              <a:buFont typeface="Arial" panose="020B0604020202020204" pitchFamily="34" charset="0"/>
              <a:buChar char="•"/>
            </a:pPr>
            <a:r>
              <a:rPr lang="en-GB" sz="1600">
                <a:latin typeface="Open Sans" panose="020B0606030504020204" pitchFamily="34" charset="0"/>
                <a:ea typeface="Open Sans" panose="020B0606030504020204" pitchFamily="34" charset="0"/>
                <a:cs typeface="Open Sans" panose="020B0606030504020204" pitchFamily="34" charset="0"/>
              </a:rPr>
              <a:t>Se espera que el aumento de los rendimientos (aunque sea pequeño) se produzca en las regiones más frías que se hagan aptas para el cultivo en el futuro</a:t>
            </a:r>
          </a:p>
          <a:p>
            <a:pPr marL="342882" indent="-342882">
              <a:buFont typeface="Arial" panose="020B0604020202020204" pitchFamily="34" charset="0"/>
              <a:buChar char="•"/>
            </a:pPr>
            <a:endParaRPr lang="en-GB" sz="1600">
              <a:latin typeface="Open Sans" panose="020B0606030504020204" pitchFamily="34" charset="0"/>
              <a:ea typeface="Open Sans" panose="020B0606030504020204" pitchFamily="34" charset="0"/>
              <a:cs typeface="Open Sans" panose="020B0606030504020204" pitchFamily="34" charset="0"/>
            </a:endParaRPr>
          </a:p>
        </p:txBody>
      </p:sp>
      <p:sp>
        <p:nvSpPr>
          <p:cNvPr id="12" name="Text Placeholder 6">
            <a:extLst>
              <a:ext uri="{FF2B5EF4-FFF2-40B4-BE49-F238E27FC236}">
                <a16:creationId xmlns:a16="http://schemas.microsoft.com/office/drawing/2014/main" id="{CD98BE2D-551D-8A46-8951-097E332EF4A0}"/>
              </a:ext>
            </a:extLst>
          </p:cNvPr>
          <p:cNvSpPr>
            <a:spLocks noGrp="1"/>
          </p:cNvSpPr>
          <p:nvPr>
            <p:ph type="body" sz="quarter" idx="15"/>
          </p:nvPr>
        </p:nvSpPr>
        <p:spPr>
          <a:xfrm>
            <a:off x="663575" y="2016027"/>
            <a:ext cx="4891406" cy="439247"/>
          </a:xfrm>
        </p:spPr>
        <p:txBody>
          <a:bodyPr>
            <a:noAutofit/>
          </a:bodyPr>
          <a:lstStyle/>
          <a:p>
            <a:r>
              <a:rPr lang="en-GB"/>
              <a:t>Impacto climático en el sistema terrestre</a:t>
            </a:r>
            <a:endParaRPr lang="en-US"/>
          </a:p>
        </p:txBody>
      </p:sp>
      <p:sp>
        <p:nvSpPr>
          <p:cNvPr id="13" name="Oval 12">
            <a:extLst>
              <a:ext uri="{FF2B5EF4-FFF2-40B4-BE49-F238E27FC236}">
                <a16:creationId xmlns:a16="http://schemas.microsoft.com/office/drawing/2014/main" id="{398416DB-810B-D74B-B6A9-3891058A341C}"/>
              </a:ext>
            </a:extLst>
          </p:cNvPr>
          <p:cNvSpPr/>
          <p:nvPr/>
        </p:nvSpPr>
        <p:spPr>
          <a:xfrm>
            <a:off x="10103357" y="842667"/>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10_Slide13.mp3" descr="Lecture10_Slide13.mp3">
            <a:hlinkClick r:id="" action="ppaction://media"/>
            <a:extLst>
              <a:ext uri="{FF2B5EF4-FFF2-40B4-BE49-F238E27FC236}">
                <a16:creationId xmlns:a16="http://schemas.microsoft.com/office/drawing/2014/main" id="{1FAAEE8D-1944-D543-A251-1DD404F6978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103357" y="837290"/>
            <a:ext cx="812800" cy="812800"/>
          </a:xfrm>
          <a:prstGeom prst="rect">
            <a:avLst/>
          </a:prstGeom>
        </p:spPr>
      </p:pic>
    </p:spTree>
    <p:extLst>
      <p:ext uri="{BB962C8B-B14F-4D97-AF65-F5344CB8AC3E}">
        <p14:creationId xmlns:p14="http://schemas.microsoft.com/office/powerpoint/2010/main" val="204080978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63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6">
            <a:extLst>
              <a:ext uri="{FF2B5EF4-FFF2-40B4-BE49-F238E27FC236}">
                <a16:creationId xmlns:a16="http://schemas.microsoft.com/office/drawing/2014/main" id="{84755D7B-ABD7-4288-B84F-2D66695ABDF9}"/>
              </a:ext>
            </a:extLst>
          </p:cNvPr>
          <p:cNvSpPr txBox="1">
            <a:spLocks/>
          </p:cNvSpPr>
          <p:nvPr/>
        </p:nvSpPr>
        <p:spPr>
          <a:xfrm>
            <a:off x="663575" y="723466"/>
            <a:ext cx="10707258"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a:latin typeface="Open Sans"/>
                <a:ea typeface="Open Sans"/>
                <a:cs typeface="Open Sans"/>
              </a:rPr>
              <a:t>Conferencia 10.2 Referencias</a:t>
            </a:r>
          </a:p>
        </p:txBody>
      </p:sp>
      <p:sp>
        <p:nvSpPr>
          <p:cNvPr id="42" name="Content Placeholder 2">
            <a:extLst>
              <a:ext uri="{FF2B5EF4-FFF2-40B4-BE49-F238E27FC236}">
                <a16:creationId xmlns:a16="http://schemas.microsoft.com/office/drawing/2014/main" id="{5677C3EA-E4C4-46C0-AB0E-D22396AB3C9B}"/>
              </a:ext>
            </a:extLst>
          </p:cNvPr>
          <p:cNvSpPr>
            <a:spLocks noGrp="1"/>
          </p:cNvSpPr>
          <p:nvPr>
            <p:ph idx="1"/>
          </p:nvPr>
        </p:nvSpPr>
        <p:spPr>
          <a:xfrm>
            <a:off x="663879" y="2115680"/>
            <a:ext cx="9905061" cy="2517280"/>
          </a:xfrm>
        </p:spPr>
        <p:txBody>
          <a:bodyPr>
            <a:normAutofit lnSpcReduction="10000"/>
          </a:bodyPr>
          <a:lstStyle/>
          <a:p>
            <a:pPr marL="457200" indent="-457200">
              <a:buAutoNum type="arabicPeriod"/>
            </a:pPr>
            <a:r>
              <a:rPr lang="en-GB" sz="1600" b="0" dirty="0">
                <a:latin typeface="Open Sans" panose="020B0606030504020204" pitchFamily="34" charset="0"/>
                <a:ea typeface="Open Sans" panose="020B0606030504020204" pitchFamily="34" charset="0"/>
                <a:cs typeface="Open Sans" panose="020B0606030504020204" pitchFamily="34" charset="0"/>
                <a:hlinkClick r:id="rId3"/>
              </a:rPr>
              <a:t>https://doi.org/10.1787/9789264301993-en </a:t>
            </a:r>
            <a:r>
              <a:rPr lang="en-GB" sz="1600" b="0" dirty="0">
                <a:latin typeface="Open Sans" panose="020B0606030504020204" pitchFamily="34" charset="0"/>
                <a:ea typeface="Open Sans" panose="020B0606030504020204" pitchFamily="34" charset="0"/>
                <a:cs typeface="Open Sans" panose="020B0606030504020204" pitchFamily="34" charset="0"/>
              </a:rPr>
              <a:t>(Agencia Internacional de la Energía-Informe sobre el futuro de la refrigeración)</a:t>
            </a:r>
          </a:p>
          <a:p>
            <a:pPr marL="457200" indent="-457200">
              <a:buAutoNum type="arabicPeriod"/>
            </a:pPr>
            <a:r>
              <a:rPr lang="en-GB" sz="1600" b="0" dirty="0">
                <a:latin typeface="Open Sans" panose="020B0606030504020204" pitchFamily="34" charset="0"/>
                <a:ea typeface="Open Sans" panose="020B0606030504020204" pitchFamily="34" charset="0"/>
                <a:cs typeface="Open Sans" panose="020B0606030504020204" pitchFamily="34" charset="0"/>
              </a:rPr>
              <a:t>IPCC, 2019: Resumen para responsables de políticas. En: Climate Change and Land: an IPCC special report on climate change, desertification, land degradation, sustainable land management, food security, and greenhouse gas fluxes in terrestrial ecosystems [P.R. Shukla, J. </a:t>
            </a:r>
            <a:r>
              <a:rPr lang="en-GB" sz="1600" b="0" dirty="0" err="1">
                <a:latin typeface="Open Sans" panose="020B0606030504020204" pitchFamily="34" charset="0"/>
                <a:ea typeface="Open Sans" panose="020B0606030504020204" pitchFamily="34" charset="0"/>
                <a:cs typeface="Open Sans" panose="020B0606030504020204" pitchFamily="34" charset="0"/>
              </a:rPr>
              <a:t>Skea</a:t>
            </a:r>
            <a:r>
              <a:rPr lang="en-GB" sz="1600" b="0" dirty="0">
                <a:latin typeface="Open Sans" panose="020B0606030504020204" pitchFamily="34" charset="0"/>
                <a:ea typeface="Open Sans" panose="020B0606030504020204" pitchFamily="34" charset="0"/>
                <a:cs typeface="Open Sans" panose="020B0606030504020204" pitchFamily="34" charset="0"/>
              </a:rPr>
              <a:t>, E. </a:t>
            </a:r>
            <a:r>
              <a:rPr lang="en-GB" sz="1600" b="0" dirty="0" err="1">
                <a:latin typeface="Open Sans" panose="020B0606030504020204" pitchFamily="34" charset="0"/>
                <a:ea typeface="Open Sans" panose="020B0606030504020204" pitchFamily="34" charset="0"/>
                <a:cs typeface="Open Sans" panose="020B0606030504020204" pitchFamily="34" charset="0"/>
              </a:rPr>
              <a:t>Calvo Buendia</a:t>
            </a:r>
            <a:r>
              <a:rPr lang="en-GB" sz="1600" b="0" dirty="0">
                <a:latin typeface="Open Sans" panose="020B0606030504020204" pitchFamily="34" charset="0"/>
                <a:ea typeface="Open Sans" panose="020B0606030504020204" pitchFamily="34" charset="0"/>
                <a:cs typeface="Open Sans" panose="020B0606030504020204" pitchFamily="34" charset="0"/>
              </a:rPr>
              <a:t>, V. Masson-Delmotte, H.-. O. </a:t>
            </a:r>
            <a:r>
              <a:rPr lang="en-GB" sz="1600" b="0" dirty="0" err="1">
                <a:latin typeface="Open Sans" panose="020B0606030504020204" pitchFamily="34" charset="0"/>
                <a:ea typeface="Open Sans" panose="020B0606030504020204" pitchFamily="34" charset="0"/>
                <a:cs typeface="Open Sans" panose="020B0606030504020204" pitchFamily="34" charset="0"/>
              </a:rPr>
              <a:t>Pörtner</a:t>
            </a:r>
            <a:r>
              <a:rPr lang="en-GB" sz="1600" b="0" dirty="0">
                <a:latin typeface="Open Sans" panose="020B0606030504020204" pitchFamily="34" charset="0"/>
                <a:ea typeface="Open Sans" panose="020B0606030504020204" pitchFamily="34" charset="0"/>
                <a:cs typeface="Open Sans" panose="020B0606030504020204" pitchFamily="34" charset="0"/>
              </a:rPr>
              <a:t>, D. C. Roberts, P. </a:t>
            </a:r>
            <a:r>
              <a:rPr lang="en-GB" sz="1600" b="0" dirty="0" err="1">
                <a:latin typeface="Open Sans" panose="020B0606030504020204" pitchFamily="34" charset="0"/>
                <a:ea typeface="Open Sans" panose="020B0606030504020204" pitchFamily="34" charset="0"/>
                <a:cs typeface="Open Sans" panose="020B0606030504020204" pitchFamily="34" charset="0"/>
              </a:rPr>
              <a:t>Zhai</a:t>
            </a:r>
            <a:r>
              <a:rPr lang="en-GB" sz="1600" b="0" dirty="0">
                <a:latin typeface="Open Sans" panose="020B0606030504020204" pitchFamily="34" charset="0"/>
                <a:ea typeface="Open Sans" panose="020B0606030504020204" pitchFamily="34" charset="0"/>
                <a:cs typeface="Open Sans" panose="020B0606030504020204" pitchFamily="34" charset="0"/>
              </a:rPr>
              <a:t>, R. Slade, S. Connors, R. van Diemen, M. </a:t>
            </a:r>
            <a:r>
              <a:rPr lang="en-GB" sz="1600" b="0" dirty="0" err="1">
                <a:latin typeface="Open Sans" panose="020B0606030504020204" pitchFamily="34" charset="0"/>
                <a:ea typeface="Open Sans" panose="020B0606030504020204" pitchFamily="34" charset="0"/>
                <a:cs typeface="Open Sans" panose="020B0606030504020204" pitchFamily="34" charset="0"/>
              </a:rPr>
              <a:t>Ferrat</a:t>
            </a:r>
            <a:r>
              <a:rPr lang="en-GB" sz="1600" b="0" dirty="0">
                <a:latin typeface="Open Sans" panose="020B0606030504020204" pitchFamily="34" charset="0"/>
                <a:ea typeface="Open Sans" panose="020B0606030504020204" pitchFamily="34" charset="0"/>
                <a:cs typeface="Open Sans" panose="020B0606030504020204" pitchFamily="34" charset="0"/>
              </a:rPr>
              <a:t>, E. </a:t>
            </a:r>
            <a:r>
              <a:rPr lang="en-GB" sz="1600" b="0" dirty="0" err="1">
                <a:latin typeface="Open Sans" panose="020B0606030504020204" pitchFamily="34" charset="0"/>
                <a:ea typeface="Open Sans" panose="020B0606030504020204" pitchFamily="34" charset="0"/>
                <a:cs typeface="Open Sans" panose="020B0606030504020204" pitchFamily="34" charset="0"/>
              </a:rPr>
              <a:t>Haughey</a:t>
            </a:r>
            <a:r>
              <a:rPr lang="en-GB" sz="1600" b="0" dirty="0">
                <a:latin typeface="Open Sans" panose="020B0606030504020204" pitchFamily="34" charset="0"/>
                <a:ea typeface="Open Sans" panose="020B0606030504020204" pitchFamily="34" charset="0"/>
                <a:cs typeface="Open Sans" panose="020B0606030504020204" pitchFamily="34" charset="0"/>
              </a:rPr>
              <a:t>, S. Luz, S. </a:t>
            </a:r>
            <a:r>
              <a:rPr lang="en-GB" sz="1600" b="0" dirty="0" err="1">
                <a:latin typeface="Open Sans" panose="020B0606030504020204" pitchFamily="34" charset="0"/>
                <a:ea typeface="Open Sans" panose="020B0606030504020204" pitchFamily="34" charset="0"/>
                <a:cs typeface="Open Sans" panose="020B0606030504020204" pitchFamily="34" charset="0"/>
              </a:rPr>
              <a:t>Neogi</a:t>
            </a:r>
            <a:r>
              <a:rPr lang="en-GB" sz="1600" b="0" dirty="0">
                <a:latin typeface="Open Sans" panose="020B0606030504020204" pitchFamily="34" charset="0"/>
                <a:ea typeface="Open Sans" panose="020B0606030504020204" pitchFamily="34" charset="0"/>
                <a:cs typeface="Open Sans" panose="020B0606030504020204" pitchFamily="34" charset="0"/>
              </a:rPr>
              <a:t>, M. Pathak, J. </a:t>
            </a:r>
            <a:r>
              <a:rPr lang="en-GB" sz="1600" b="0" dirty="0" err="1">
                <a:latin typeface="Open Sans" panose="020B0606030504020204" pitchFamily="34" charset="0"/>
                <a:ea typeface="Open Sans" panose="020B0606030504020204" pitchFamily="34" charset="0"/>
                <a:cs typeface="Open Sans" panose="020B0606030504020204" pitchFamily="34" charset="0"/>
              </a:rPr>
              <a:t>Petzold</a:t>
            </a:r>
            <a:r>
              <a:rPr lang="en-GB" sz="1600" b="0" dirty="0">
                <a:latin typeface="Open Sans" panose="020B0606030504020204" pitchFamily="34" charset="0"/>
                <a:ea typeface="Open Sans" panose="020B0606030504020204" pitchFamily="34" charset="0"/>
                <a:cs typeface="Open Sans" panose="020B0606030504020204" pitchFamily="34" charset="0"/>
              </a:rPr>
              <a:t>, J. Portugal Pereira, P. Vyas, E. Huntley, K. </a:t>
            </a:r>
            <a:r>
              <a:rPr lang="en-GB" sz="1600" b="0" dirty="0" err="1">
                <a:latin typeface="Open Sans" panose="020B0606030504020204" pitchFamily="34" charset="0"/>
                <a:ea typeface="Open Sans" panose="020B0606030504020204" pitchFamily="34" charset="0"/>
                <a:cs typeface="Open Sans" panose="020B0606030504020204" pitchFamily="34" charset="0"/>
              </a:rPr>
              <a:t>Kissick</a:t>
            </a:r>
            <a:r>
              <a:rPr lang="en-GB" sz="1600" b="0" dirty="0">
                <a:latin typeface="Open Sans" panose="020B0606030504020204" pitchFamily="34" charset="0"/>
                <a:ea typeface="Open Sans" panose="020B0606030504020204" pitchFamily="34" charset="0"/>
                <a:cs typeface="Open Sans" panose="020B0606030504020204" pitchFamily="34" charset="0"/>
              </a:rPr>
              <a:t>, M. </a:t>
            </a:r>
            <a:r>
              <a:rPr lang="en-GB" sz="1600" b="0" dirty="0" err="1">
                <a:latin typeface="Open Sans" panose="020B0606030504020204" pitchFamily="34" charset="0"/>
                <a:ea typeface="Open Sans" panose="020B0606030504020204" pitchFamily="34" charset="0"/>
                <a:cs typeface="Open Sans" panose="020B0606030504020204" pitchFamily="34" charset="0"/>
              </a:rPr>
              <a:t>Belkacemi</a:t>
            </a:r>
            <a:r>
              <a:rPr lang="en-GB" sz="1600" b="0" dirty="0">
                <a:latin typeface="Open Sans" panose="020B0606030504020204" pitchFamily="34" charset="0"/>
                <a:ea typeface="Open Sans" panose="020B0606030504020204" pitchFamily="34" charset="0"/>
                <a:cs typeface="Open Sans" panose="020B0606030504020204" pitchFamily="34" charset="0"/>
              </a:rPr>
              <a:t>, J. </a:t>
            </a:r>
            <a:r>
              <a:rPr lang="en-GB" sz="1600" b="0" dirty="0" err="1">
                <a:latin typeface="Open Sans" panose="020B0606030504020204" pitchFamily="34" charset="0"/>
                <a:ea typeface="Open Sans" panose="020B0606030504020204" pitchFamily="34" charset="0"/>
                <a:cs typeface="Open Sans" panose="020B0606030504020204" pitchFamily="34" charset="0"/>
              </a:rPr>
              <a:t>Malley</a:t>
            </a:r>
            <a:r>
              <a:rPr lang="en-GB" sz="1600" b="0" dirty="0">
                <a:latin typeface="Open Sans" panose="020B0606030504020204" pitchFamily="34" charset="0"/>
                <a:ea typeface="Open Sans" panose="020B0606030504020204" pitchFamily="34" charset="0"/>
                <a:cs typeface="Open Sans" panose="020B0606030504020204" pitchFamily="34" charset="0"/>
              </a:rPr>
              <a:t>, (eds.)]. En prensa.</a:t>
            </a:r>
          </a:p>
          <a:p>
            <a:pPr marL="457200" indent="-457200">
              <a:buAutoNum type="arabicPeriod"/>
            </a:pPr>
            <a:r>
              <a:rPr lang="en-GB" sz="1600" b="0" dirty="0">
                <a:latin typeface="Open Sans" panose="020B0606030504020204" pitchFamily="34" charset="0"/>
                <a:ea typeface="Open Sans" panose="020B0606030504020204" pitchFamily="34" charset="0"/>
                <a:cs typeface="Open Sans" panose="020B0606030504020204" pitchFamily="34" charset="0"/>
                <a:hlinkClick r:id="rId4"/>
              </a:rPr>
              <a:t>https://www.ipcc.ch/report/ar5/wg2/ </a:t>
            </a:r>
          </a:p>
        </p:txBody>
      </p:sp>
      <p:sp>
        <p:nvSpPr>
          <p:cNvPr id="8" name="Slide Number Placeholder 3">
            <a:extLst>
              <a:ext uri="{FF2B5EF4-FFF2-40B4-BE49-F238E27FC236}">
                <a16:creationId xmlns:a16="http://schemas.microsoft.com/office/drawing/2014/main" id="{DEABD2D8-9D4D-444A-9156-02543A643113}"/>
              </a:ext>
            </a:extLst>
          </p:cNvPr>
          <p:cNvSpPr txBox="1">
            <a:spLocks/>
          </p:cNvSpPr>
          <p:nvPr/>
        </p:nvSpPr>
        <p:spPr>
          <a:xfrm>
            <a:off x="11751454" y="6468161"/>
            <a:ext cx="424070" cy="365125"/>
          </a:xfrm>
          <a:prstGeom prst="rect">
            <a:avLst/>
          </a:prstGeom>
        </p:spPr>
        <p:txBody>
          <a:bodyPr vert="horz" lIns="91440" tIns="45720" rIns="91440" bIns="45720" rtlCol="0" anchor="ctr"/>
          <a:lstStyle>
            <a:defPPr>
              <a:defRPr lang="en-US"/>
            </a:defPPr>
            <a:lvl1pPr marL="0" algn="r" defTabSz="914400" rtl="0" eaLnBrk="1" latinLnBrk="0" hangingPunct="1">
              <a:defRPr sz="1400" b="1" i="0"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t>14</a:t>
            </a:fld>
            <a:endParaRPr lang="en-US">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64234010"/>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F706BEE6-76B9-EE43-A440-B8A908E7E6C6}"/>
              </a:ext>
            </a:extLst>
          </p:cNvPr>
          <p:cNvSpPr txBox="1">
            <a:spLocks/>
          </p:cNvSpPr>
          <p:nvPr/>
        </p:nvSpPr>
        <p:spPr>
          <a:xfrm>
            <a:off x="569790" y="353189"/>
            <a:ext cx="9909553"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a:ea typeface="Open Sans"/>
                <a:cs typeface="Open Sans"/>
              </a:rPr>
              <a:t>10.3 Adaptación al cambio climático</a:t>
            </a:r>
            <a:endParaRPr lang="en-US" b="0" dirty="0">
              <a:latin typeface="Open Sans"/>
              <a:ea typeface="Open Sans"/>
              <a:cs typeface="Open Sans"/>
            </a:endParaRP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t>15</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3" name="Content Placeholder 2">
            <a:extLst>
              <a:ext uri="{FF2B5EF4-FFF2-40B4-BE49-F238E27FC236}">
                <a16:creationId xmlns:a16="http://schemas.microsoft.com/office/drawing/2014/main" id="{6D0A92F3-2354-4E9C-A025-4B28ADC9F96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600">
              <a:latin typeface="Open Sans" panose="020B0606030504020204" pitchFamily="34" charset="0"/>
              <a:ea typeface="Open Sans" panose="020B0606030504020204" pitchFamily="34" charset="0"/>
              <a:cs typeface="Open Sans" panose="020B0606030504020204" pitchFamily="34" charset="0"/>
            </a:endParaRPr>
          </a:p>
        </p:txBody>
      </p:sp>
      <p:sp>
        <p:nvSpPr>
          <p:cNvPr id="14" name="Content Placeholder 2"/>
          <p:cNvSpPr txBox="1">
            <a:spLocks/>
          </p:cNvSpPr>
          <p:nvPr/>
        </p:nvSpPr>
        <p:spPr>
          <a:xfrm>
            <a:off x="663575" y="2509041"/>
            <a:ext cx="6524457" cy="3535244"/>
          </a:xfrm>
          <a:prstGeom prst="rect">
            <a:avLst/>
          </a:prstGeom>
        </p:spPr>
        <p:txBody>
          <a:bodyPr vert="horz" lIns="0" tIns="0" rIns="0" bIns="0" rtlCol="0" anchor="t">
            <a:noAutofit/>
          </a:bodyPr>
          <a:lstStyle>
            <a:lvl1pPr marL="0" indent="0" algn="l" defTabSz="914400" rtl="0" eaLnBrk="1" latinLnBrk="0" hangingPunct="1">
              <a:lnSpc>
                <a:spcPct val="100000"/>
              </a:lnSpc>
              <a:spcBef>
                <a:spcPct val="20000"/>
              </a:spcBef>
              <a:buFont typeface="Arial" pitchFamily="34" charset="0"/>
              <a:buNone/>
              <a:defRPr sz="2000" kern="1200">
                <a:solidFill>
                  <a:schemeClr val="tx1"/>
                </a:solidFill>
                <a:latin typeface="+mn-lt"/>
                <a:ea typeface="+mn-ea"/>
                <a:cs typeface="+mn-cs"/>
              </a:defRPr>
            </a:lvl1pPr>
            <a:lvl2pPr marL="355600" indent="-3556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2pPr>
            <a:lvl3pPr marL="723900" indent="-3683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3pPr>
            <a:lvl4pPr marL="1076325" indent="-352425"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4pPr>
            <a:lvl5pPr marL="1535113" indent="-4572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265" indent="-342265" algn="just">
              <a:buFont typeface="Arial" panose="020B0604020202020204" pitchFamily="34" charset="0"/>
              <a:buChar char="•"/>
            </a:pPr>
            <a:r>
              <a:rPr lang="en-GB" sz="1800" dirty="0">
                <a:latin typeface="Open Sans" panose="020B0606030504020204" pitchFamily="34" charset="0"/>
                <a:ea typeface="Open Sans" panose="020B0606030504020204" pitchFamily="34" charset="0"/>
                <a:cs typeface="Open Sans" panose="020B0606030504020204" pitchFamily="34" charset="0"/>
              </a:rPr>
              <a:t>Las </a:t>
            </a:r>
            <a:r>
              <a:rPr lang="en-GB" sz="1800" dirty="0" err="1">
                <a:latin typeface="Open Sans" panose="020B0606030504020204" pitchFamily="34" charset="0"/>
                <a:ea typeface="Open Sans" panose="020B0606030504020204" pitchFamily="34" charset="0"/>
                <a:cs typeface="Open Sans" panose="020B0606030504020204" pitchFamily="34" charset="0"/>
              </a:rPr>
              <a:t>medidas</a:t>
            </a:r>
            <a:r>
              <a:rPr lang="en-GB" sz="1800" dirty="0">
                <a:latin typeface="Open Sans" panose="020B0606030504020204" pitchFamily="34" charset="0"/>
                <a:ea typeface="Open Sans" panose="020B0606030504020204" pitchFamily="34" charset="0"/>
                <a:cs typeface="Open Sans" panose="020B0606030504020204" pitchFamily="34" charset="0"/>
              </a:rPr>
              <a:t> de </a:t>
            </a:r>
            <a:r>
              <a:rPr lang="en-GB" sz="1800" dirty="0" err="1">
                <a:latin typeface="Open Sans" panose="020B0606030504020204" pitchFamily="34" charset="0"/>
                <a:ea typeface="Open Sans" panose="020B0606030504020204" pitchFamily="34" charset="0"/>
                <a:cs typeface="Open Sans" panose="020B0606030504020204" pitchFamily="34" charset="0"/>
              </a:rPr>
              <a:t>adaptación</a:t>
            </a:r>
            <a:r>
              <a:rPr lang="en-GB" sz="1800" dirty="0">
                <a:latin typeface="Open Sans" panose="020B0606030504020204" pitchFamily="34" charset="0"/>
                <a:ea typeface="Open Sans" panose="020B0606030504020204" pitchFamily="34" charset="0"/>
                <a:cs typeface="Open Sans" panose="020B0606030504020204" pitchFamily="34" charset="0"/>
              </a:rPr>
              <a:t> </a:t>
            </a:r>
            <a:r>
              <a:rPr lang="en-GB" sz="1800" dirty="0" err="1">
                <a:latin typeface="Open Sans" panose="020B0606030504020204" pitchFamily="34" charset="0"/>
                <a:ea typeface="Open Sans" panose="020B0606030504020204" pitchFamily="34" charset="0"/>
                <a:cs typeface="Open Sans" panose="020B0606030504020204" pitchFamily="34" charset="0"/>
              </a:rPr>
              <a:t>nos</a:t>
            </a:r>
            <a:r>
              <a:rPr lang="en-GB" sz="1800" dirty="0">
                <a:latin typeface="Open Sans" panose="020B0606030504020204" pitchFamily="34" charset="0"/>
                <a:ea typeface="Open Sans" panose="020B0606030504020204" pitchFamily="34" charset="0"/>
                <a:cs typeface="Open Sans" panose="020B0606030504020204" pitchFamily="34" charset="0"/>
              </a:rPr>
              <a:t> </a:t>
            </a:r>
            <a:r>
              <a:rPr lang="en-GB" sz="1800" dirty="0" err="1">
                <a:latin typeface="Open Sans" panose="020B0606030504020204" pitchFamily="34" charset="0"/>
                <a:ea typeface="Open Sans" panose="020B0606030504020204" pitchFamily="34" charset="0"/>
                <a:cs typeface="Open Sans" panose="020B0606030504020204" pitchFamily="34" charset="0"/>
              </a:rPr>
              <a:t>preparan</a:t>
            </a:r>
            <a:r>
              <a:rPr lang="en-GB" sz="1800" dirty="0">
                <a:latin typeface="Open Sans" panose="020B0606030504020204" pitchFamily="34" charset="0"/>
                <a:ea typeface="Open Sans" panose="020B0606030504020204" pitchFamily="34" charset="0"/>
                <a:cs typeface="Open Sans" panose="020B0606030504020204" pitchFamily="34" charset="0"/>
              </a:rPr>
              <a:t> para </a:t>
            </a:r>
            <a:r>
              <a:rPr lang="en-GB" sz="1800" dirty="0" err="1">
                <a:latin typeface="Open Sans" panose="020B0606030504020204" pitchFamily="34" charset="0"/>
                <a:ea typeface="Open Sans" panose="020B0606030504020204" pitchFamily="34" charset="0"/>
                <a:cs typeface="Open Sans" panose="020B0606030504020204" pitchFamily="34" charset="0"/>
              </a:rPr>
              <a:t>afrontar</a:t>
            </a:r>
            <a:r>
              <a:rPr lang="en-GB" sz="1800" dirty="0">
                <a:latin typeface="Open Sans" panose="020B0606030504020204" pitchFamily="34" charset="0"/>
                <a:ea typeface="Open Sans" panose="020B0606030504020204" pitchFamily="34" charset="0"/>
                <a:cs typeface="Open Sans" panose="020B0606030504020204" pitchFamily="34" charset="0"/>
              </a:rPr>
              <a:t> </a:t>
            </a:r>
            <a:r>
              <a:rPr lang="en-GB" sz="1800" dirty="0" err="1">
                <a:latin typeface="Open Sans" panose="020B0606030504020204" pitchFamily="34" charset="0"/>
                <a:ea typeface="Open Sans" panose="020B0606030504020204" pitchFamily="34" charset="0"/>
                <a:cs typeface="Open Sans" panose="020B0606030504020204" pitchFamily="34" charset="0"/>
              </a:rPr>
              <a:t>el</a:t>
            </a:r>
            <a:r>
              <a:rPr lang="en-GB" sz="1800" dirty="0">
                <a:latin typeface="Open Sans" panose="020B0606030504020204" pitchFamily="34" charset="0"/>
                <a:ea typeface="Open Sans" panose="020B0606030504020204" pitchFamily="34" charset="0"/>
                <a:cs typeface="Open Sans" panose="020B0606030504020204" pitchFamily="34" charset="0"/>
              </a:rPr>
              <a:t> </a:t>
            </a:r>
            <a:r>
              <a:rPr lang="en-GB" sz="1800" dirty="0" err="1">
                <a:latin typeface="Open Sans" panose="020B0606030504020204" pitchFamily="34" charset="0"/>
                <a:ea typeface="Open Sans" panose="020B0606030504020204" pitchFamily="34" charset="0"/>
                <a:cs typeface="Open Sans" panose="020B0606030504020204" pitchFamily="34" charset="0"/>
              </a:rPr>
              <a:t>inminente</a:t>
            </a:r>
            <a:r>
              <a:rPr lang="en-GB" sz="1800" dirty="0">
                <a:latin typeface="Open Sans" panose="020B0606030504020204" pitchFamily="34" charset="0"/>
                <a:ea typeface="Open Sans" panose="020B0606030504020204" pitchFamily="34" charset="0"/>
                <a:cs typeface="Open Sans" panose="020B0606030504020204" pitchFamily="34" charset="0"/>
              </a:rPr>
              <a:t> </a:t>
            </a:r>
            <a:r>
              <a:rPr lang="en-GB" sz="1800" dirty="0" err="1">
                <a:latin typeface="Open Sans" panose="020B0606030504020204" pitchFamily="34" charset="0"/>
                <a:ea typeface="Open Sans" panose="020B0606030504020204" pitchFamily="34" charset="0"/>
                <a:cs typeface="Open Sans" panose="020B0606030504020204" pitchFamily="34" charset="0"/>
              </a:rPr>
              <a:t>cambio</a:t>
            </a:r>
            <a:r>
              <a:rPr lang="en-GB" sz="1800" dirty="0">
                <a:latin typeface="Open Sans" panose="020B0606030504020204" pitchFamily="34" charset="0"/>
                <a:ea typeface="Open Sans" panose="020B0606030504020204" pitchFamily="34" charset="0"/>
                <a:cs typeface="Open Sans" panose="020B0606030504020204" pitchFamily="34" charset="0"/>
              </a:rPr>
              <a:t> </a:t>
            </a:r>
            <a:r>
              <a:rPr lang="en-GB" sz="1800" dirty="0" err="1">
                <a:latin typeface="Open Sans" panose="020B0606030504020204" pitchFamily="34" charset="0"/>
                <a:ea typeface="Open Sans" panose="020B0606030504020204" pitchFamily="34" charset="0"/>
                <a:cs typeface="Open Sans" panose="020B0606030504020204" pitchFamily="34" charset="0"/>
              </a:rPr>
              <a:t>climático</a:t>
            </a:r>
            <a:r>
              <a:rPr lang="en-GB" sz="1800" dirty="0">
                <a:latin typeface="Open Sans" panose="020B0606030504020204" pitchFamily="34" charset="0"/>
                <a:ea typeface="Open Sans" panose="020B0606030504020204" pitchFamily="34" charset="0"/>
                <a:cs typeface="Open Sans" panose="020B0606030504020204" pitchFamily="34" charset="0"/>
              </a:rPr>
              <a:t> con poco </a:t>
            </a:r>
            <a:r>
              <a:rPr lang="en-GB" sz="1800" dirty="0" err="1">
                <a:latin typeface="Open Sans" panose="020B0606030504020204" pitchFamily="34" charset="0"/>
                <a:ea typeface="Open Sans" panose="020B0606030504020204" pitchFamily="34" charset="0"/>
                <a:cs typeface="Open Sans" panose="020B0606030504020204" pitchFamily="34" charset="0"/>
              </a:rPr>
              <a:t>arrepentimiento</a:t>
            </a:r>
            <a:r>
              <a:rPr lang="en-GB" sz="1800" dirty="0">
                <a:latin typeface="Open Sans" panose="020B0606030504020204" pitchFamily="34" charset="0"/>
                <a:ea typeface="Open Sans" panose="020B0606030504020204" pitchFamily="34" charset="0"/>
                <a:cs typeface="Open Sans" panose="020B0606030504020204" pitchFamily="34" charset="0"/>
              </a:rPr>
              <a:t> </a:t>
            </a:r>
            <a:endParaRPr lang="en-US" dirty="0"/>
          </a:p>
          <a:p>
            <a:pPr marL="342265" indent="-342265" algn="just">
              <a:buFont typeface="Arial" panose="020B0604020202020204" pitchFamily="34" charset="0"/>
              <a:buChar char="•"/>
            </a:pPr>
            <a:r>
              <a:rPr lang="en-GB" sz="1800" dirty="0">
                <a:latin typeface="Open Sans" panose="020B0606030504020204" pitchFamily="34" charset="0"/>
                <a:ea typeface="Open Sans" panose="020B0606030504020204" pitchFamily="34" charset="0"/>
                <a:cs typeface="Open Sans" panose="020B0606030504020204" pitchFamily="34" charset="0"/>
              </a:rPr>
              <a:t>El </a:t>
            </a:r>
            <a:r>
              <a:rPr lang="en-GB" sz="1800" dirty="0" err="1">
                <a:latin typeface="Open Sans" panose="020B0606030504020204" pitchFamily="34" charset="0"/>
                <a:ea typeface="Open Sans" panose="020B0606030504020204" pitchFamily="34" charset="0"/>
                <a:cs typeface="Open Sans" panose="020B0606030504020204" pitchFamily="34" charset="0"/>
              </a:rPr>
              <a:t>análisis</a:t>
            </a:r>
            <a:r>
              <a:rPr lang="en-GB" sz="1800" dirty="0">
                <a:latin typeface="Open Sans" panose="020B0606030504020204" pitchFamily="34" charset="0"/>
                <a:ea typeface="Open Sans" panose="020B0606030504020204" pitchFamily="34" charset="0"/>
                <a:cs typeface="Open Sans" panose="020B0606030504020204" pitchFamily="34" charset="0"/>
              </a:rPr>
              <a:t> de la </a:t>
            </a:r>
            <a:r>
              <a:rPr lang="en-GB" sz="1800" dirty="0" err="1">
                <a:latin typeface="Open Sans" panose="020B0606030504020204" pitchFamily="34" charset="0"/>
                <a:ea typeface="Open Sans" panose="020B0606030504020204" pitchFamily="34" charset="0"/>
                <a:cs typeface="Open Sans" panose="020B0606030504020204" pitchFamily="34" charset="0"/>
              </a:rPr>
              <a:t>adaptación</a:t>
            </a:r>
            <a:r>
              <a:rPr lang="en-GB" sz="1800" dirty="0">
                <a:latin typeface="Open Sans" panose="020B0606030504020204" pitchFamily="34" charset="0"/>
                <a:ea typeface="Open Sans" panose="020B0606030504020204" pitchFamily="34" charset="0"/>
                <a:cs typeface="Open Sans" panose="020B0606030504020204" pitchFamily="34" charset="0"/>
              </a:rPr>
              <a:t> </a:t>
            </a:r>
            <a:r>
              <a:rPr lang="en-GB" sz="1800" dirty="0" err="1">
                <a:latin typeface="Open Sans" panose="020B0606030504020204" pitchFamily="34" charset="0"/>
                <a:ea typeface="Open Sans" panose="020B0606030504020204" pitchFamily="34" charset="0"/>
                <a:cs typeface="Open Sans" panose="020B0606030504020204" pitchFamily="34" charset="0"/>
              </a:rPr>
              <a:t>comienza</a:t>
            </a:r>
            <a:r>
              <a:rPr lang="en-GB" sz="1800" dirty="0">
                <a:latin typeface="Open Sans" panose="020B0606030504020204" pitchFamily="34" charset="0"/>
                <a:ea typeface="Open Sans" panose="020B0606030504020204" pitchFamily="34" charset="0"/>
                <a:cs typeface="Open Sans" panose="020B0606030504020204" pitchFamily="34" charset="0"/>
              </a:rPr>
              <a:t> con la </a:t>
            </a:r>
            <a:r>
              <a:rPr lang="en-GB" sz="1800" dirty="0" err="1">
                <a:latin typeface="Open Sans" panose="020B0606030504020204" pitchFamily="34" charset="0"/>
                <a:ea typeface="Open Sans" panose="020B0606030504020204" pitchFamily="34" charset="0"/>
                <a:cs typeface="Open Sans" panose="020B0606030504020204" pitchFamily="34" charset="0"/>
              </a:rPr>
              <a:t>representación</a:t>
            </a:r>
            <a:r>
              <a:rPr lang="en-GB" sz="1800" dirty="0">
                <a:latin typeface="Open Sans" panose="020B0606030504020204" pitchFamily="34" charset="0"/>
                <a:ea typeface="Open Sans" panose="020B0606030504020204" pitchFamily="34" charset="0"/>
                <a:cs typeface="Open Sans" panose="020B0606030504020204" pitchFamily="34" charset="0"/>
              </a:rPr>
              <a:t> de </a:t>
            </a:r>
            <a:r>
              <a:rPr lang="en-GB" sz="1800" dirty="0" err="1">
                <a:latin typeface="Open Sans" panose="020B0606030504020204" pitchFamily="34" charset="0"/>
                <a:ea typeface="Open Sans" panose="020B0606030504020204" pitchFamily="34" charset="0"/>
                <a:cs typeface="Open Sans" panose="020B0606030504020204" pitchFamily="34" charset="0"/>
              </a:rPr>
              <a:t>los</a:t>
            </a:r>
            <a:r>
              <a:rPr lang="en-GB" sz="1800" dirty="0">
                <a:latin typeface="Open Sans" panose="020B0606030504020204" pitchFamily="34" charset="0"/>
                <a:ea typeface="Open Sans" panose="020B0606030504020204" pitchFamily="34" charset="0"/>
                <a:cs typeface="Open Sans" panose="020B0606030504020204" pitchFamily="34" charset="0"/>
              </a:rPr>
              <a:t> </a:t>
            </a:r>
            <a:r>
              <a:rPr lang="en-GB" sz="1800" dirty="0" err="1">
                <a:latin typeface="Open Sans" panose="020B0606030504020204" pitchFamily="34" charset="0"/>
                <a:ea typeface="Open Sans" panose="020B0606030504020204" pitchFamily="34" charset="0"/>
                <a:cs typeface="Open Sans" panose="020B0606030504020204" pitchFamily="34" charset="0"/>
              </a:rPr>
              <a:t>impactos</a:t>
            </a:r>
            <a:r>
              <a:rPr lang="en-GB" sz="1800" dirty="0">
                <a:latin typeface="Open Sans" panose="020B0606030504020204" pitchFamily="34" charset="0"/>
                <a:ea typeface="Open Sans" panose="020B0606030504020204" pitchFamily="34" charset="0"/>
                <a:cs typeface="Open Sans" panose="020B0606030504020204" pitchFamily="34" charset="0"/>
              </a:rPr>
              <a:t> </a:t>
            </a:r>
            <a:r>
              <a:rPr lang="en-GB" sz="1800" dirty="0" err="1">
                <a:latin typeface="Open Sans" panose="020B0606030504020204" pitchFamily="34" charset="0"/>
                <a:ea typeface="Open Sans" panose="020B0606030504020204" pitchFamily="34" charset="0"/>
                <a:cs typeface="Open Sans" panose="020B0606030504020204" pitchFamily="34" charset="0"/>
              </a:rPr>
              <a:t>climáticos</a:t>
            </a:r>
            <a:endParaRPr lang="en-GB" sz="1800" dirty="0">
              <a:latin typeface="Open Sans" panose="020B0606030504020204" pitchFamily="34" charset="0"/>
              <a:ea typeface="Open Sans" panose="020B0606030504020204" pitchFamily="34" charset="0"/>
              <a:cs typeface="Open Sans" panose="020B0606030504020204" pitchFamily="34" charset="0"/>
            </a:endParaRPr>
          </a:p>
          <a:p>
            <a:pPr marL="697865" lvl="1" indent="-342265" algn="just"/>
            <a:r>
              <a:rPr lang="en-GB" sz="1800" dirty="0" err="1">
                <a:latin typeface="Open Sans"/>
                <a:ea typeface="Open Sans"/>
                <a:cs typeface="Open Sans"/>
              </a:rPr>
              <a:t>Precipitaciones</a:t>
            </a:r>
            <a:r>
              <a:rPr lang="en-GB" sz="1800" dirty="0">
                <a:latin typeface="Open Sans"/>
                <a:ea typeface="Open Sans"/>
                <a:cs typeface="Open Sans"/>
              </a:rPr>
              <a:t>, balances </a:t>
            </a:r>
            <a:r>
              <a:rPr lang="en-GB" sz="1800" dirty="0" err="1">
                <a:latin typeface="Open Sans"/>
                <a:ea typeface="Open Sans"/>
                <a:cs typeface="Open Sans"/>
              </a:rPr>
              <a:t>hidrológicos</a:t>
            </a:r>
            <a:r>
              <a:rPr lang="en-GB" sz="1800" dirty="0">
                <a:latin typeface="Open Sans"/>
                <a:ea typeface="Open Sans"/>
                <a:cs typeface="Open Sans"/>
              </a:rPr>
              <a:t>, etc.</a:t>
            </a:r>
          </a:p>
          <a:p>
            <a:pPr marL="697865" lvl="1" indent="-342265" algn="just"/>
            <a:r>
              <a:rPr lang="en-GB" sz="1800" dirty="0">
                <a:latin typeface="Open Sans" panose="020B0606030504020204" pitchFamily="34" charset="0"/>
                <a:ea typeface="Open Sans" panose="020B0606030504020204" pitchFamily="34" charset="0"/>
                <a:cs typeface="Open Sans" panose="020B0606030504020204" pitchFamily="34" charset="0"/>
              </a:rPr>
              <a:t>Respuesta del </a:t>
            </a:r>
            <a:r>
              <a:rPr lang="en-GB" sz="1800" dirty="0" err="1">
                <a:latin typeface="Open Sans" panose="020B0606030504020204" pitchFamily="34" charset="0"/>
                <a:ea typeface="Open Sans" panose="020B0606030504020204" pitchFamily="34" charset="0"/>
                <a:cs typeface="Open Sans" panose="020B0606030504020204" pitchFamily="34" charset="0"/>
              </a:rPr>
              <a:t>rendimiento</a:t>
            </a:r>
            <a:r>
              <a:rPr lang="en-GB" sz="1800" dirty="0">
                <a:latin typeface="Open Sans" panose="020B0606030504020204" pitchFamily="34" charset="0"/>
                <a:ea typeface="Open Sans" panose="020B0606030504020204" pitchFamily="34" charset="0"/>
                <a:cs typeface="Open Sans" panose="020B0606030504020204" pitchFamily="34" charset="0"/>
              </a:rPr>
              <a:t> de </a:t>
            </a:r>
            <a:r>
              <a:rPr lang="en-GB" sz="1800" dirty="0" err="1">
                <a:latin typeface="Open Sans" panose="020B0606030504020204" pitchFamily="34" charset="0"/>
                <a:ea typeface="Open Sans" panose="020B0606030504020204" pitchFamily="34" charset="0"/>
                <a:cs typeface="Open Sans" panose="020B0606030504020204" pitchFamily="34" charset="0"/>
              </a:rPr>
              <a:t>los</a:t>
            </a:r>
            <a:r>
              <a:rPr lang="en-GB" sz="1800" dirty="0">
                <a:latin typeface="Open Sans" panose="020B0606030504020204" pitchFamily="34" charset="0"/>
                <a:ea typeface="Open Sans" panose="020B0606030504020204" pitchFamily="34" charset="0"/>
                <a:cs typeface="Open Sans" panose="020B0606030504020204" pitchFamily="34" charset="0"/>
              </a:rPr>
              <a:t> </a:t>
            </a:r>
            <a:r>
              <a:rPr lang="en-GB" sz="1800" dirty="0" err="1">
                <a:latin typeface="Open Sans" panose="020B0606030504020204" pitchFamily="34" charset="0"/>
                <a:ea typeface="Open Sans" panose="020B0606030504020204" pitchFamily="34" charset="0"/>
                <a:cs typeface="Open Sans" panose="020B0606030504020204" pitchFamily="34" charset="0"/>
              </a:rPr>
              <a:t>cultivos</a:t>
            </a:r>
            <a:endParaRPr lang="en-GB" sz="1800" dirty="0">
              <a:latin typeface="Open Sans" panose="020B0606030504020204" pitchFamily="34" charset="0"/>
              <a:ea typeface="Open Sans" panose="020B0606030504020204" pitchFamily="34" charset="0"/>
              <a:cs typeface="Open Sans" panose="020B0606030504020204" pitchFamily="34" charset="0"/>
            </a:endParaRPr>
          </a:p>
          <a:p>
            <a:pPr marL="697865" lvl="1" indent="-342265" algn="just"/>
            <a:r>
              <a:rPr lang="en-GB" sz="1800" dirty="0" err="1">
                <a:latin typeface="Open Sans" panose="020B0606030504020204" pitchFamily="34" charset="0"/>
                <a:ea typeface="Open Sans" panose="020B0606030504020204" pitchFamily="34" charset="0"/>
                <a:cs typeface="Open Sans" panose="020B0606030504020204" pitchFamily="34" charset="0"/>
              </a:rPr>
              <a:t>Variabilidad</a:t>
            </a:r>
            <a:r>
              <a:rPr lang="en-GB" sz="1800" dirty="0">
                <a:latin typeface="Open Sans" panose="020B0606030504020204" pitchFamily="34" charset="0"/>
                <a:ea typeface="Open Sans" panose="020B0606030504020204" pitchFamily="34" charset="0"/>
                <a:cs typeface="Open Sans" panose="020B0606030504020204" pitchFamily="34" charset="0"/>
              </a:rPr>
              <a:t> </a:t>
            </a:r>
            <a:r>
              <a:rPr lang="en-GB" sz="1800" dirty="0" err="1">
                <a:latin typeface="Open Sans" panose="020B0606030504020204" pitchFamily="34" charset="0"/>
                <a:ea typeface="Open Sans" panose="020B0606030504020204" pitchFamily="34" charset="0"/>
                <a:cs typeface="Open Sans" panose="020B0606030504020204" pitchFamily="34" charset="0"/>
              </a:rPr>
              <a:t>en</a:t>
            </a:r>
            <a:r>
              <a:rPr lang="en-GB" sz="1800" dirty="0">
                <a:latin typeface="Open Sans" panose="020B0606030504020204" pitchFamily="34" charset="0"/>
                <a:ea typeface="Open Sans" panose="020B0606030504020204" pitchFamily="34" charset="0"/>
                <a:cs typeface="Open Sans" panose="020B0606030504020204" pitchFamily="34" charset="0"/>
              </a:rPr>
              <a:t> la </a:t>
            </a:r>
            <a:r>
              <a:rPr lang="en-GB" sz="1800" dirty="0" err="1">
                <a:latin typeface="Open Sans" panose="020B0606030504020204" pitchFamily="34" charset="0"/>
                <a:ea typeface="Open Sans" panose="020B0606030504020204" pitchFamily="34" charset="0"/>
                <a:cs typeface="Open Sans" panose="020B0606030504020204" pitchFamily="34" charset="0"/>
              </a:rPr>
              <a:t>generación</a:t>
            </a:r>
            <a:r>
              <a:rPr lang="en-GB" sz="1800" dirty="0">
                <a:latin typeface="Open Sans" panose="020B0606030504020204" pitchFamily="34" charset="0"/>
                <a:ea typeface="Open Sans" panose="020B0606030504020204" pitchFamily="34" charset="0"/>
                <a:cs typeface="Open Sans" panose="020B0606030504020204" pitchFamily="34" charset="0"/>
              </a:rPr>
              <a:t> de </a:t>
            </a:r>
            <a:r>
              <a:rPr lang="en-GB" sz="1800" dirty="0" err="1">
                <a:latin typeface="Open Sans" panose="020B0606030504020204" pitchFamily="34" charset="0"/>
                <a:ea typeface="Open Sans" panose="020B0606030504020204" pitchFamily="34" charset="0"/>
                <a:cs typeface="Open Sans" panose="020B0606030504020204" pitchFamily="34" charset="0"/>
              </a:rPr>
              <a:t>energía</a:t>
            </a:r>
            <a:r>
              <a:rPr lang="en-GB" sz="1800" dirty="0">
                <a:latin typeface="Open Sans" panose="020B0606030504020204" pitchFamily="34" charset="0"/>
                <a:ea typeface="Open Sans" panose="020B0606030504020204" pitchFamily="34" charset="0"/>
                <a:cs typeface="Open Sans" panose="020B0606030504020204" pitchFamily="34" charset="0"/>
              </a:rPr>
              <a:t> </a:t>
            </a:r>
            <a:r>
              <a:rPr lang="en-GB" sz="1800" dirty="0" err="1">
                <a:latin typeface="Open Sans" panose="020B0606030504020204" pitchFamily="34" charset="0"/>
                <a:ea typeface="Open Sans" panose="020B0606030504020204" pitchFamily="34" charset="0"/>
                <a:cs typeface="Open Sans" panose="020B0606030504020204" pitchFamily="34" charset="0"/>
              </a:rPr>
              <a:t>hidroeléctrica</a:t>
            </a:r>
            <a:endParaRPr lang="en-GB" sz="1800" dirty="0">
              <a:latin typeface="Open Sans" panose="020B0606030504020204" pitchFamily="34" charset="0"/>
              <a:ea typeface="Open Sans" panose="020B0606030504020204" pitchFamily="34" charset="0"/>
              <a:cs typeface="Open Sans" panose="020B0606030504020204" pitchFamily="34" charset="0"/>
            </a:endParaRPr>
          </a:p>
          <a:p>
            <a:pPr marL="342265" indent="-342265" algn="just">
              <a:buFont typeface="Arial" panose="020B0604020202020204" pitchFamily="34" charset="0"/>
              <a:buChar char="•"/>
            </a:pPr>
            <a:r>
              <a:rPr lang="en-GB" sz="1800" dirty="0">
                <a:latin typeface="Open Sans"/>
                <a:ea typeface="Open Sans"/>
                <a:cs typeface="Open Sans"/>
              </a:rPr>
              <a:t>La </a:t>
            </a:r>
            <a:r>
              <a:rPr lang="en-GB" sz="1800" dirty="0" err="1">
                <a:latin typeface="Open Sans"/>
                <a:ea typeface="Open Sans"/>
                <a:cs typeface="Open Sans"/>
              </a:rPr>
              <a:t>respuesta</a:t>
            </a:r>
            <a:r>
              <a:rPr lang="en-GB" sz="1800" dirty="0">
                <a:latin typeface="Open Sans"/>
                <a:ea typeface="Open Sans"/>
                <a:cs typeface="Open Sans"/>
              </a:rPr>
              <a:t> de </a:t>
            </a:r>
            <a:r>
              <a:rPr lang="en-GB" sz="1800" dirty="0" err="1">
                <a:latin typeface="Open Sans"/>
                <a:ea typeface="Open Sans"/>
                <a:cs typeface="Open Sans"/>
              </a:rPr>
              <a:t>adaptación</a:t>
            </a:r>
            <a:r>
              <a:rPr lang="en-GB" sz="1800" dirty="0">
                <a:latin typeface="Open Sans"/>
                <a:ea typeface="Open Sans"/>
                <a:cs typeface="Open Sans"/>
              </a:rPr>
              <a:t>, </a:t>
            </a:r>
            <a:r>
              <a:rPr lang="en-GB" sz="1800" dirty="0" err="1">
                <a:latin typeface="Open Sans"/>
                <a:ea typeface="Open Sans"/>
                <a:cs typeface="Open Sans"/>
              </a:rPr>
              <a:t>en</a:t>
            </a:r>
            <a:r>
              <a:rPr lang="en-GB" sz="1800" dirty="0">
                <a:latin typeface="Open Sans"/>
                <a:ea typeface="Open Sans"/>
                <a:cs typeface="Open Sans"/>
              </a:rPr>
              <a:t> la </a:t>
            </a:r>
            <a:r>
              <a:rPr lang="en-GB" sz="1800" dirty="0" err="1">
                <a:latin typeface="Open Sans"/>
                <a:ea typeface="Open Sans"/>
                <a:cs typeface="Open Sans"/>
              </a:rPr>
              <a:t>mayoría</a:t>
            </a:r>
            <a:r>
              <a:rPr lang="en-GB" sz="1800" dirty="0">
                <a:latin typeface="Open Sans"/>
                <a:ea typeface="Open Sans"/>
                <a:cs typeface="Open Sans"/>
              </a:rPr>
              <a:t> de </a:t>
            </a:r>
            <a:r>
              <a:rPr lang="en-GB" sz="1800" dirty="0" err="1">
                <a:latin typeface="Open Sans"/>
                <a:ea typeface="Open Sans"/>
                <a:cs typeface="Open Sans"/>
              </a:rPr>
              <a:t>los</a:t>
            </a:r>
            <a:r>
              <a:rPr lang="en-GB" sz="1800" dirty="0">
                <a:latin typeface="Open Sans"/>
                <a:ea typeface="Open Sans"/>
                <a:cs typeface="Open Sans"/>
              </a:rPr>
              <a:t> </a:t>
            </a:r>
            <a:r>
              <a:rPr lang="en-GB" sz="1800" dirty="0" err="1">
                <a:latin typeface="Open Sans"/>
                <a:ea typeface="Open Sans"/>
                <a:cs typeface="Open Sans"/>
              </a:rPr>
              <a:t>casos</a:t>
            </a:r>
            <a:r>
              <a:rPr lang="en-GB" sz="1800" dirty="0">
                <a:latin typeface="Open Sans"/>
                <a:ea typeface="Open Sans"/>
                <a:cs typeface="Open Sans"/>
              </a:rPr>
              <a:t>, </a:t>
            </a:r>
            <a:r>
              <a:rPr lang="en-GB" sz="1800" dirty="0" err="1">
                <a:latin typeface="Open Sans"/>
                <a:ea typeface="Open Sans"/>
                <a:cs typeface="Open Sans"/>
              </a:rPr>
              <a:t>puede</a:t>
            </a:r>
            <a:r>
              <a:rPr lang="en-GB" sz="1800" dirty="0">
                <a:latin typeface="Open Sans"/>
                <a:ea typeface="Open Sans"/>
                <a:cs typeface="Open Sans"/>
              </a:rPr>
              <a:t> ser </a:t>
            </a:r>
            <a:r>
              <a:rPr lang="en-GB" sz="1800" dirty="0" err="1">
                <a:latin typeface="Open Sans"/>
                <a:ea typeface="Open Sans"/>
                <a:cs typeface="Open Sans"/>
              </a:rPr>
              <a:t>evaluada</a:t>
            </a:r>
            <a:r>
              <a:rPr lang="en-GB" sz="1800" dirty="0">
                <a:latin typeface="Open Sans"/>
                <a:ea typeface="Open Sans"/>
                <a:cs typeface="Open Sans"/>
              </a:rPr>
              <a:t> </a:t>
            </a:r>
            <a:r>
              <a:rPr lang="en-GB" sz="1800" dirty="0" err="1">
                <a:latin typeface="Open Sans"/>
                <a:ea typeface="Open Sans"/>
                <a:cs typeface="Open Sans"/>
              </a:rPr>
              <a:t>por</a:t>
            </a:r>
            <a:r>
              <a:rPr lang="en-GB" sz="1800" dirty="0">
                <a:latin typeface="Open Sans"/>
                <a:ea typeface="Open Sans"/>
                <a:cs typeface="Open Sans"/>
              </a:rPr>
              <a:t> </a:t>
            </a:r>
            <a:r>
              <a:rPr lang="en-GB" sz="1800" dirty="0" err="1">
                <a:latin typeface="Open Sans"/>
                <a:ea typeface="Open Sans"/>
                <a:cs typeface="Open Sans"/>
              </a:rPr>
              <a:t>el</a:t>
            </a:r>
            <a:r>
              <a:rPr lang="en-GB" sz="1800" dirty="0">
                <a:latin typeface="Open Sans"/>
                <a:ea typeface="Open Sans"/>
                <a:cs typeface="Open Sans"/>
              </a:rPr>
              <a:t> </a:t>
            </a:r>
            <a:r>
              <a:rPr lang="en-GB" sz="1800" dirty="0" err="1">
                <a:latin typeface="Open Sans"/>
                <a:ea typeface="Open Sans"/>
                <a:cs typeface="Open Sans"/>
              </a:rPr>
              <a:t>cambio</a:t>
            </a:r>
            <a:r>
              <a:rPr lang="en-GB" sz="1800" dirty="0">
                <a:latin typeface="Open Sans"/>
                <a:ea typeface="Open Sans"/>
                <a:cs typeface="Open Sans"/>
              </a:rPr>
              <a:t> </a:t>
            </a:r>
            <a:r>
              <a:rPr lang="en-GB" sz="1800" dirty="0" err="1">
                <a:latin typeface="Open Sans"/>
                <a:ea typeface="Open Sans"/>
                <a:cs typeface="Open Sans"/>
              </a:rPr>
              <a:t>en</a:t>
            </a:r>
            <a:r>
              <a:rPr lang="en-GB" sz="1800" dirty="0">
                <a:latin typeface="Open Sans"/>
                <a:ea typeface="Open Sans"/>
                <a:cs typeface="Open Sans"/>
              </a:rPr>
              <a:t> </a:t>
            </a:r>
            <a:r>
              <a:rPr lang="en-GB" sz="1800" dirty="0" err="1">
                <a:latin typeface="Open Sans"/>
                <a:ea typeface="Open Sans"/>
                <a:cs typeface="Open Sans"/>
              </a:rPr>
              <a:t>los</a:t>
            </a:r>
            <a:r>
              <a:rPr lang="en-GB" sz="1800" dirty="0">
                <a:latin typeface="Open Sans"/>
                <a:ea typeface="Open Sans"/>
                <a:cs typeface="Open Sans"/>
              </a:rPr>
              <a:t> </a:t>
            </a:r>
            <a:r>
              <a:rPr lang="en-GB" sz="1800" dirty="0" err="1">
                <a:latin typeface="Open Sans"/>
                <a:ea typeface="Open Sans"/>
                <a:cs typeface="Open Sans"/>
              </a:rPr>
              <a:t>costos</a:t>
            </a:r>
            <a:r>
              <a:rPr lang="en-GB" sz="1800" dirty="0">
                <a:latin typeface="Open Sans"/>
                <a:ea typeface="Open Sans"/>
                <a:cs typeface="Open Sans"/>
              </a:rPr>
              <a:t> </a:t>
            </a:r>
            <a:endParaRPr lang="en-GB" sz="1800" dirty="0">
              <a:latin typeface="Open Sans" panose="020B0606030504020204" pitchFamily="34" charset="0"/>
              <a:ea typeface="Open Sans" panose="020B0606030504020204" pitchFamily="34" charset="0"/>
              <a:cs typeface="Open Sans" panose="020B0606030504020204" pitchFamily="34" charset="0"/>
            </a:endParaRPr>
          </a:p>
          <a:p>
            <a:pPr marL="342265" indent="-342265" algn="just">
              <a:buFont typeface="Arial" panose="020B0604020202020204" pitchFamily="34" charset="0"/>
              <a:buChar char="•"/>
            </a:pPr>
            <a:r>
              <a:rPr lang="en-GB" sz="1800" dirty="0">
                <a:latin typeface="Open Sans" panose="020B0606030504020204" pitchFamily="34" charset="0"/>
                <a:ea typeface="Open Sans" panose="020B0606030504020204" pitchFamily="34" charset="0"/>
                <a:cs typeface="Open Sans" panose="020B0606030504020204" pitchFamily="34" charset="0"/>
              </a:rPr>
              <a:t>La </a:t>
            </a:r>
            <a:r>
              <a:rPr lang="en-GB" sz="1800" dirty="0" err="1">
                <a:latin typeface="Open Sans" panose="020B0606030504020204" pitchFamily="34" charset="0"/>
                <a:ea typeface="Open Sans" panose="020B0606030504020204" pitchFamily="34" charset="0"/>
                <a:cs typeface="Open Sans" panose="020B0606030504020204" pitchFamily="34" charset="0"/>
              </a:rPr>
              <a:t>diferencia</a:t>
            </a:r>
            <a:r>
              <a:rPr lang="en-GB" sz="1800" dirty="0">
                <a:latin typeface="Open Sans" panose="020B0606030504020204" pitchFamily="34" charset="0"/>
                <a:ea typeface="Open Sans" panose="020B0606030504020204" pitchFamily="34" charset="0"/>
                <a:cs typeface="Open Sans" panose="020B0606030504020204" pitchFamily="34" charset="0"/>
              </a:rPr>
              <a:t> de </a:t>
            </a:r>
            <a:r>
              <a:rPr lang="en-GB" sz="1800" dirty="0" err="1">
                <a:latin typeface="Open Sans" panose="020B0606030504020204" pitchFamily="34" charset="0"/>
                <a:ea typeface="Open Sans" panose="020B0606030504020204" pitchFamily="34" charset="0"/>
                <a:cs typeface="Open Sans" panose="020B0606030504020204" pitchFamily="34" charset="0"/>
              </a:rPr>
              <a:t>costes</a:t>
            </a:r>
            <a:r>
              <a:rPr lang="en-GB" sz="1800" dirty="0">
                <a:latin typeface="Open Sans" panose="020B0606030504020204" pitchFamily="34" charset="0"/>
                <a:ea typeface="Open Sans" panose="020B0606030504020204" pitchFamily="34" charset="0"/>
                <a:cs typeface="Open Sans" panose="020B0606030504020204" pitchFamily="34" charset="0"/>
              </a:rPr>
              <a:t> entre </a:t>
            </a:r>
            <a:r>
              <a:rPr lang="en-GB" sz="1800" dirty="0" err="1">
                <a:latin typeface="Open Sans" panose="020B0606030504020204" pitchFamily="34" charset="0"/>
                <a:ea typeface="Open Sans" panose="020B0606030504020204" pitchFamily="34" charset="0"/>
                <a:cs typeface="Open Sans" panose="020B0606030504020204" pitchFamily="34" charset="0"/>
              </a:rPr>
              <a:t>el</a:t>
            </a:r>
            <a:r>
              <a:rPr lang="en-GB" sz="1800" dirty="0">
                <a:latin typeface="Open Sans" panose="020B0606030504020204" pitchFamily="34" charset="0"/>
                <a:ea typeface="Open Sans" panose="020B0606030504020204" pitchFamily="34" charset="0"/>
                <a:cs typeface="Open Sans" panose="020B0606030504020204" pitchFamily="34" charset="0"/>
              </a:rPr>
              <a:t> </a:t>
            </a:r>
            <a:r>
              <a:rPr lang="en-GB" sz="1800" dirty="0" err="1">
                <a:latin typeface="Open Sans" panose="020B0606030504020204" pitchFamily="34" charset="0"/>
                <a:ea typeface="Open Sans" panose="020B0606030504020204" pitchFamily="34" charset="0"/>
                <a:cs typeface="Open Sans" panose="020B0606030504020204" pitchFamily="34" charset="0"/>
              </a:rPr>
              <a:t>escenario</a:t>
            </a:r>
            <a:r>
              <a:rPr lang="en-GB" sz="1800" dirty="0">
                <a:latin typeface="Open Sans" panose="020B0606030504020204" pitchFamily="34" charset="0"/>
                <a:ea typeface="Open Sans" panose="020B0606030504020204" pitchFamily="34" charset="0"/>
                <a:cs typeface="Open Sans" panose="020B0606030504020204" pitchFamily="34" charset="0"/>
              </a:rPr>
              <a:t> de </a:t>
            </a:r>
            <a:r>
              <a:rPr lang="en-GB" sz="1800" dirty="0" err="1">
                <a:latin typeface="Open Sans" panose="020B0606030504020204" pitchFamily="34" charset="0"/>
                <a:ea typeface="Open Sans" panose="020B0606030504020204" pitchFamily="34" charset="0"/>
                <a:cs typeface="Open Sans" panose="020B0606030504020204" pitchFamily="34" charset="0"/>
              </a:rPr>
              <a:t>referencia</a:t>
            </a:r>
            <a:r>
              <a:rPr lang="en-GB" sz="1800" dirty="0">
                <a:latin typeface="Open Sans" panose="020B0606030504020204" pitchFamily="34" charset="0"/>
                <a:ea typeface="Open Sans" panose="020B0606030504020204" pitchFamily="34" charset="0"/>
                <a:cs typeface="Open Sans" panose="020B0606030504020204" pitchFamily="34" charset="0"/>
              </a:rPr>
              <a:t> y </a:t>
            </a:r>
            <a:r>
              <a:rPr lang="en-GB" sz="1800" dirty="0" err="1">
                <a:latin typeface="Open Sans" panose="020B0606030504020204" pitchFamily="34" charset="0"/>
                <a:ea typeface="Open Sans" panose="020B0606030504020204" pitchFamily="34" charset="0"/>
                <a:cs typeface="Open Sans" panose="020B0606030504020204" pitchFamily="34" charset="0"/>
              </a:rPr>
              <a:t>el</a:t>
            </a:r>
            <a:r>
              <a:rPr lang="en-GB" sz="1800" dirty="0">
                <a:latin typeface="Open Sans" panose="020B0606030504020204" pitchFamily="34" charset="0"/>
                <a:ea typeface="Open Sans" panose="020B0606030504020204" pitchFamily="34" charset="0"/>
                <a:cs typeface="Open Sans" panose="020B0606030504020204" pitchFamily="34" charset="0"/>
              </a:rPr>
              <a:t> </a:t>
            </a:r>
            <a:r>
              <a:rPr lang="en-GB" sz="1800" dirty="0" err="1">
                <a:latin typeface="Open Sans" panose="020B0606030504020204" pitchFamily="34" charset="0"/>
                <a:ea typeface="Open Sans" panose="020B0606030504020204" pitchFamily="34" charset="0"/>
                <a:cs typeface="Open Sans" panose="020B0606030504020204" pitchFamily="34" charset="0"/>
              </a:rPr>
              <a:t>escenario</a:t>
            </a:r>
            <a:r>
              <a:rPr lang="en-GB" sz="1800" dirty="0">
                <a:latin typeface="Open Sans" panose="020B0606030504020204" pitchFamily="34" charset="0"/>
                <a:ea typeface="Open Sans" panose="020B0606030504020204" pitchFamily="34" charset="0"/>
                <a:cs typeface="Open Sans" panose="020B0606030504020204" pitchFamily="34" charset="0"/>
              </a:rPr>
              <a:t> de </a:t>
            </a:r>
            <a:r>
              <a:rPr lang="en-GB" sz="1800" dirty="0" err="1">
                <a:latin typeface="Open Sans" panose="020B0606030504020204" pitchFamily="34" charset="0"/>
                <a:ea typeface="Open Sans" panose="020B0606030504020204" pitchFamily="34" charset="0"/>
                <a:cs typeface="Open Sans" panose="020B0606030504020204" pitchFamily="34" charset="0"/>
              </a:rPr>
              <a:t>cambio</a:t>
            </a:r>
            <a:r>
              <a:rPr lang="en-GB" sz="1800" dirty="0">
                <a:latin typeface="Open Sans" panose="020B0606030504020204" pitchFamily="34" charset="0"/>
                <a:ea typeface="Open Sans" panose="020B0606030504020204" pitchFamily="34" charset="0"/>
                <a:cs typeface="Open Sans" panose="020B0606030504020204" pitchFamily="34" charset="0"/>
              </a:rPr>
              <a:t> </a:t>
            </a:r>
            <a:r>
              <a:rPr lang="en-GB" sz="1800" dirty="0" err="1">
                <a:latin typeface="Open Sans" panose="020B0606030504020204" pitchFamily="34" charset="0"/>
                <a:ea typeface="Open Sans" panose="020B0606030504020204" pitchFamily="34" charset="0"/>
                <a:cs typeface="Open Sans" panose="020B0606030504020204" pitchFamily="34" charset="0"/>
              </a:rPr>
              <a:t>climático</a:t>
            </a:r>
            <a:r>
              <a:rPr lang="en-GB" sz="1800" dirty="0">
                <a:latin typeface="Open Sans" panose="020B0606030504020204" pitchFamily="34" charset="0"/>
                <a:ea typeface="Open Sans" panose="020B0606030504020204" pitchFamily="34" charset="0"/>
                <a:cs typeface="Open Sans" panose="020B0606030504020204" pitchFamily="34" charset="0"/>
              </a:rPr>
              <a:t> </a:t>
            </a:r>
            <a:r>
              <a:rPr lang="en-GB" sz="1800" dirty="0" err="1">
                <a:latin typeface="Open Sans" panose="020B0606030504020204" pitchFamily="34" charset="0"/>
                <a:ea typeface="Open Sans" panose="020B0606030504020204" pitchFamily="34" charset="0"/>
                <a:cs typeface="Open Sans" panose="020B0606030504020204" pitchFamily="34" charset="0"/>
              </a:rPr>
              <a:t>puede</a:t>
            </a:r>
            <a:r>
              <a:rPr lang="en-GB" sz="1800" dirty="0">
                <a:latin typeface="Open Sans" panose="020B0606030504020204" pitchFamily="34" charset="0"/>
                <a:ea typeface="Open Sans" panose="020B0606030504020204" pitchFamily="34" charset="0"/>
                <a:cs typeface="Open Sans" panose="020B0606030504020204" pitchFamily="34" charset="0"/>
              </a:rPr>
              <a:t> </a:t>
            </a:r>
            <a:r>
              <a:rPr lang="en-GB" sz="1800" dirty="0" err="1">
                <a:latin typeface="Open Sans" panose="020B0606030504020204" pitchFamily="34" charset="0"/>
                <a:ea typeface="Open Sans" panose="020B0606030504020204" pitchFamily="34" charset="0"/>
                <a:cs typeface="Open Sans" panose="020B0606030504020204" pitchFamily="34" charset="0"/>
              </a:rPr>
              <a:t>atribuirse</a:t>
            </a:r>
            <a:r>
              <a:rPr lang="en-GB" sz="1800" dirty="0">
                <a:latin typeface="Open Sans" panose="020B0606030504020204" pitchFamily="34" charset="0"/>
                <a:ea typeface="Open Sans" panose="020B0606030504020204" pitchFamily="34" charset="0"/>
                <a:cs typeface="Open Sans" panose="020B0606030504020204" pitchFamily="34" charset="0"/>
              </a:rPr>
              <a:t> </a:t>
            </a:r>
            <a:r>
              <a:rPr lang="en-GB" sz="1800" dirty="0" err="1">
                <a:latin typeface="Open Sans" panose="020B0606030504020204" pitchFamily="34" charset="0"/>
                <a:ea typeface="Open Sans" panose="020B0606030504020204" pitchFamily="34" charset="0"/>
                <a:cs typeface="Open Sans" panose="020B0606030504020204" pitchFamily="34" charset="0"/>
              </a:rPr>
              <a:t>como</a:t>
            </a:r>
            <a:r>
              <a:rPr lang="en-GB" sz="1800" dirty="0">
                <a:latin typeface="Open Sans" panose="020B0606030504020204" pitchFamily="34" charset="0"/>
                <a:ea typeface="Open Sans" panose="020B0606030504020204" pitchFamily="34" charset="0"/>
                <a:cs typeface="Open Sans" panose="020B0606030504020204" pitchFamily="34" charset="0"/>
              </a:rPr>
              <a:t> </a:t>
            </a:r>
            <a:r>
              <a:rPr lang="en-GB" sz="1800" dirty="0" err="1">
                <a:latin typeface="Open Sans" panose="020B0606030504020204" pitchFamily="34" charset="0"/>
                <a:ea typeface="Open Sans" panose="020B0606030504020204" pitchFamily="34" charset="0"/>
                <a:cs typeface="Open Sans" panose="020B0606030504020204" pitchFamily="34" charset="0"/>
              </a:rPr>
              <a:t>costo</a:t>
            </a:r>
            <a:r>
              <a:rPr lang="en-GB" sz="1800" dirty="0">
                <a:latin typeface="Open Sans" panose="020B0606030504020204" pitchFamily="34" charset="0"/>
                <a:ea typeface="Open Sans" panose="020B0606030504020204" pitchFamily="34" charset="0"/>
                <a:cs typeface="Open Sans" panose="020B0606030504020204" pitchFamily="34" charset="0"/>
              </a:rPr>
              <a:t> de </a:t>
            </a:r>
            <a:r>
              <a:rPr lang="en-GB" sz="1800" dirty="0" err="1">
                <a:latin typeface="Open Sans" panose="020B0606030504020204" pitchFamily="34" charset="0"/>
                <a:ea typeface="Open Sans" panose="020B0606030504020204" pitchFamily="34" charset="0"/>
                <a:cs typeface="Open Sans" panose="020B0606030504020204" pitchFamily="34" charset="0"/>
              </a:rPr>
              <a:t>adaptación</a:t>
            </a:r>
            <a:r>
              <a:rPr lang="en-GB" sz="1800" dirty="0">
                <a:latin typeface="Open Sans" panose="020B0606030504020204" pitchFamily="34" charset="0"/>
                <a:ea typeface="Open Sans" panose="020B0606030504020204" pitchFamily="34" charset="0"/>
                <a:cs typeface="Open Sans" panose="020B0606030504020204" pitchFamily="34" charset="0"/>
              </a:rPr>
              <a:t> al </a:t>
            </a:r>
            <a:r>
              <a:rPr lang="en-GB" sz="1800" dirty="0" err="1">
                <a:latin typeface="Open Sans" panose="020B0606030504020204" pitchFamily="34" charset="0"/>
                <a:ea typeface="Open Sans" panose="020B0606030504020204" pitchFamily="34" charset="0"/>
                <a:cs typeface="Open Sans" panose="020B0606030504020204" pitchFamily="34" charset="0"/>
              </a:rPr>
              <a:t>cambio</a:t>
            </a:r>
            <a:r>
              <a:rPr lang="en-GB" sz="1800" dirty="0">
                <a:latin typeface="Open Sans" panose="020B0606030504020204" pitchFamily="34" charset="0"/>
                <a:ea typeface="Open Sans" panose="020B0606030504020204" pitchFamily="34" charset="0"/>
                <a:cs typeface="Open Sans" panose="020B0606030504020204" pitchFamily="34" charset="0"/>
              </a:rPr>
              <a:t> </a:t>
            </a:r>
            <a:r>
              <a:rPr lang="en-GB" sz="1800" dirty="0" err="1">
                <a:latin typeface="Open Sans" panose="020B0606030504020204" pitchFamily="34" charset="0"/>
                <a:ea typeface="Open Sans" panose="020B0606030504020204" pitchFamily="34" charset="0"/>
                <a:cs typeface="Open Sans" panose="020B0606030504020204" pitchFamily="34" charset="0"/>
              </a:rPr>
              <a:t>climático</a:t>
            </a:r>
            <a:r>
              <a:rPr lang="en-GB" sz="1800" dirty="0">
                <a:latin typeface="Open Sans" panose="020B0606030504020204" pitchFamily="34" charset="0"/>
                <a:ea typeface="Open Sans" panose="020B0606030504020204" pitchFamily="34" charset="0"/>
                <a:cs typeface="Open Sans" panose="020B0606030504020204" pitchFamily="34" charset="0"/>
              </a:rPr>
              <a:t> </a:t>
            </a:r>
          </a:p>
          <a:p>
            <a:pPr marL="342265" indent="-342265">
              <a:buFont typeface="Arial" panose="020B0604020202020204" pitchFamily="34" charset="0"/>
              <a:buChar char="•"/>
            </a:pPr>
            <a:endParaRPr lang="en-GB" sz="180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0B7D2E7D-3917-4596-87D2-782DD03C88F0}"/>
              </a:ext>
            </a:extLst>
          </p:cNvPr>
          <p:cNvSpPr txBox="1"/>
          <p:nvPr/>
        </p:nvSpPr>
        <p:spPr>
          <a:xfrm>
            <a:off x="7970392" y="5989569"/>
            <a:ext cx="4054057" cy="400110"/>
          </a:xfrm>
          <a:prstGeom prst="rect">
            <a:avLst/>
          </a:prstGeom>
          <a:noFill/>
        </p:spPr>
        <p:txBody>
          <a:bodyPr wrap="square" rtlCol="0">
            <a:spAutoFit/>
          </a:bodyPr>
          <a:lstStyle/>
          <a:p>
            <a:r>
              <a:rPr lang="en-GB" sz="1000" b="1">
                <a:latin typeface="Open Sans" panose="020B0606030504020204" pitchFamily="34" charset="0"/>
                <a:ea typeface="Open Sans" panose="020B0606030504020204" pitchFamily="34" charset="0"/>
                <a:cs typeface="Open Sans" panose="020B0606030504020204" pitchFamily="34" charset="0"/>
              </a:rPr>
              <a:t>Fuente: </a:t>
            </a:r>
            <a:r>
              <a:rPr lang="en-GB" sz="1000">
                <a:latin typeface="Open Sans" panose="020B0606030504020204" pitchFamily="34" charset="0"/>
                <a:ea typeface="Open Sans" panose="020B0606030504020204" pitchFamily="34" charset="0"/>
                <a:cs typeface="Open Sans" panose="020B0606030504020204" pitchFamily="34" charset="0"/>
              </a:rPr>
              <a:t>adaptación al cambio climático por Tommaso Sansone, con licencia CC0, disponible a través de Wikimedia Commons </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8032" y="2509041"/>
            <a:ext cx="4223071" cy="2820879"/>
          </a:xfrm>
          <a:prstGeom prst="rect">
            <a:avLst/>
          </a:prstGeom>
        </p:spPr>
      </p:pic>
      <p:sp>
        <p:nvSpPr>
          <p:cNvPr id="9" name="Text Placeholder 6">
            <a:extLst>
              <a:ext uri="{FF2B5EF4-FFF2-40B4-BE49-F238E27FC236}">
                <a16:creationId xmlns:a16="http://schemas.microsoft.com/office/drawing/2014/main" id="{0DDB6733-44C8-F945-838F-9C42ED3F6E38}"/>
              </a:ext>
            </a:extLst>
          </p:cNvPr>
          <p:cNvSpPr>
            <a:spLocks noGrp="1"/>
          </p:cNvSpPr>
          <p:nvPr>
            <p:ph type="body" sz="quarter" idx="15"/>
          </p:nvPr>
        </p:nvSpPr>
        <p:spPr>
          <a:xfrm>
            <a:off x="663574" y="2016027"/>
            <a:ext cx="6346825" cy="439247"/>
          </a:xfrm>
        </p:spPr>
        <p:txBody>
          <a:bodyPr>
            <a:noAutofit/>
          </a:bodyPr>
          <a:lstStyle/>
          <a:p>
            <a:r>
              <a:rPr lang="en-GB">
                <a:latin typeface="Open Sans SemiBold"/>
                <a:ea typeface="Open Sans SemiBold"/>
                <a:cs typeface="Open Sans SemiBold"/>
              </a:rPr>
              <a:t>¿Qué es la adaptación y cómo se mide?</a:t>
            </a:r>
            <a:endParaRPr lang="en-US">
              <a:latin typeface="Open Sans SemiBold"/>
              <a:ea typeface="Open Sans SemiBold"/>
              <a:cs typeface="Open Sans SemiBold"/>
            </a:endParaRPr>
          </a:p>
        </p:txBody>
      </p:sp>
      <p:sp>
        <p:nvSpPr>
          <p:cNvPr id="10" name="Oval 9">
            <a:extLst>
              <a:ext uri="{FF2B5EF4-FFF2-40B4-BE49-F238E27FC236}">
                <a16:creationId xmlns:a16="http://schemas.microsoft.com/office/drawing/2014/main" id="{44A7410F-AA62-3641-ADCD-E7882C14BB51}"/>
              </a:ext>
            </a:extLst>
          </p:cNvPr>
          <p:cNvSpPr/>
          <p:nvPr/>
        </p:nvSpPr>
        <p:spPr>
          <a:xfrm>
            <a:off x="10403094" y="81475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0_Slide15.mp3" descr="Lecture10_Slide15.mp3">
            <a:hlinkClick r:id="" action="ppaction://media"/>
            <a:extLst>
              <a:ext uri="{FF2B5EF4-FFF2-40B4-BE49-F238E27FC236}">
                <a16:creationId xmlns:a16="http://schemas.microsoft.com/office/drawing/2014/main" id="{86389629-9A54-7C49-B828-7AB4415F7D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00188" y="881712"/>
            <a:ext cx="812800" cy="812800"/>
          </a:xfrm>
          <a:prstGeom prst="rect">
            <a:avLst/>
          </a:prstGeom>
        </p:spPr>
      </p:pic>
    </p:spTree>
    <p:extLst>
      <p:ext uri="{BB962C8B-B14F-4D97-AF65-F5344CB8AC3E}">
        <p14:creationId xmlns:p14="http://schemas.microsoft.com/office/powerpoint/2010/main" val="245223486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49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F706BEE6-76B9-EE43-A440-B8A908E7E6C6}"/>
              </a:ext>
            </a:extLst>
          </p:cNvPr>
          <p:cNvSpPr txBox="1">
            <a:spLocks/>
          </p:cNvSpPr>
          <p:nvPr/>
        </p:nvSpPr>
        <p:spPr>
          <a:xfrm>
            <a:off x="663574" y="429015"/>
            <a:ext cx="9909553"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a:ea typeface="Open Sans"/>
                <a:cs typeface="Open Sans"/>
              </a:rPr>
              <a:t>10.3 Adaptación al cambio climático</a:t>
            </a:r>
            <a:endParaRPr lang="en-US" b="0" dirty="0">
              <a:latin typeface="Open Sans"/>
              <a:ea typeface="Open Sans"/>
              <a:cs typeface="Open Sans"/>
            </a:endParaRP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t>16</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3" name="Content Placeholder 2">
            <a:extLst>
              <a:ext uri="{FF2B5EF4-FFF2-40B4-BE49-F238E27FC236}">
                <a16:creationId xmlns:a16="http://schemas.microsoft.com/office/drawing/2014/main" id="{6D0A92F3-2354-4E9C-A025-4B28ADC9F96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60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0B7D2E7D-3917-4596-87D2-782DD03C88F0}"/>
              </a:ext>
            </a:extLst>
          </p:cNvPr>
          <p:cNvSpPr txBox="1"/>
          <p:nvPr/>
        </p:nvSpPr>
        <p:spPr>
          <a:xfrm>
            <a:off x="6057972" y="5813388"/>
            <a:ext cx="4364430" cy="400110"/>
          </a:xfrm>
          <a:prstGeom prst="rect">
            <a:avLst/>
          </a:prstGeom>
          <a:noFill/>
        </p:spPr>
        <p:txBody>
          <a:bodyPr wrap="square" rtlCol="0">
            <a:spAutoFit/>
          </a:bodyPr>
          <a:lstStyle/>
          <a:p>
            <a:r>
              <a:rPr lang="en-GB" sz="1000" b="1" dirty="0">
                <a:latin typeface="Open Sans" panose="020B0606030504020204" pitchFamily="34" charset="0"/>
                <a:ea typeface="Open Sans" panose="020B0606030504020204" pitchFamily="34" charset="0"/>
                <a:cs typeface="Open Sans" panose="020B0606030504020204" pitchFamily="34" charset="0"/>
              </a:rPr>
              <a:t>Fuente: </a:t>
            </a:r>
            <a:r>
              <a:rPr lang="en-GB" sz="1000" dirty="0">
                <a:latin typeface="Open Sans" panose="020B0606030504020204" pitchFamily="34" charset="0"/>
                <a:ea typeface="Open Sans" panose="020B0606030504020204" pitchFamily="34" charset="0"/>
                <a:cs typeface="Open Sans" panose="020B0606030504020204" pitchFamily="34" charset="0"/>
              </a:rPr>
              <a:t>IPCC, Informe de </a:t>
            </a:r>
            <a:r>
              <a:rPr lang="en-GB" sz="1000" dirty="0" err="1">
                <a:latin typeface="Open Sans" panose="020B0606030504020204" pitchFamily="34" charset="0"/>
                <a:ea typeface="Open Sans" panose="020B0606030504020204" pitchFamily="34" charset="0"/>
                <a:cs typeface="Open Sans" panose="020B0606030504020204" pitchFamily="34" charset="0"/>
              </a:rPr>
              <a:t>evaluación</a:t>
            </a:r>
            <a:r>
              <a:rPr lang="en-GB" sz="1000" dirty="0">
                <a:latin typeface="Open Sans" panose="020B0606030504020204" pitchFamily="34" charset="0"/>
                <a:ea typeface="Open Sans" panose="020B0606030504020204" pitchFamily="34" charset="0"/>
                <a:cs typeface="Open Sans" panose="020B0606030504020204" pitchFamily="34" charset="0"/>
              </a:rPr>
              <a:t> 5, Grupo de </a:t>
            </a:r>
            <a:r>
              <a:rPr lang="en-GB" sz="1000" dirty="0" err="1">
                <a:latin typeface="Open Sans" panose="020B0606030504020204" pitchFamily="34" charset="0"/>
                <a:ea typeface="Open Sans" panose="020B0606030504020204" pitchFamily="34" charset="0"/>
                <a:cs typeface="Open Sans" panose="020B0606030504020204" pitchFamily="34" charset="0"/>
              </a:rPr>
              <a:t>trabajo</a:t>
            </a:r>
            <a:r>
              <a:rPr lang="en-GB" sz="1000" dirty="0">
                <a:latin typeface="Open Sans" panose="020B0606030504020204" pitchFamily="34" charset="0"/>
                <a:ea typeface="Open Sans" panose="020B0606030504020204" pitchFamily="34" charset="0"/>
                <a:cs typeface="Open Sans" panose="020B0606030504020204" pitchFamily="34" charset="0"/>
              </a:rPr>
              <a:t> II, </a:t>
            </a:r>
            <a:r>
              <a:rPr lang="en-GB" sz="1000" dirty="0" err="1">
                <a:latin typeface="Open Sans" panose="020B0606030504020204" pitchFamily="34" charset="0"/>
                <a:ea typeface="Open Sans" panose="020B0606030504020204" pitchFamily="34" charset="0"/>
                <a:cs typeface="Open Sans" panose="020B0606030504020204" pitchFamily="34" charset="0"/>
              </a:rPr>
              <a:t>Resumen</a:t>
            </a:r>
            <a:r>
              <a:rPr lang="en-GB" sz="1000" dirty="0">
                <a:latin typeface="Open Sans" panose="020B0606030504020204" pitchFamily="34" charset="0"/>
                <a:ea typeface="Open Sans" panose="020B0606030504020204" pitchFamily="34" charset="0"/>
                <a:cs typeface="Open Sans" panose="020B0606030504020204" pitchFamily="34" charset="0"/>
              </a:rPr>
              <a:t> para </a:t>
            </a:r>
            <a:r>
              <a:rPr lang="en-GB" sz="1000" dirty="0" err="1">
                <a:latin typeface="Open Sans" panose="020B0606030504020204" pitchFamily="34" charset="0"/>
                <a:ea typeface="Open Sans" panose="020B0606030504020204" pitchFamily="34" charset="0"/>
                <a:cs typeface="Open Sans" panose="020B0606030504020204" pitchFamily="34" charset="0"/>
              </a:rPr>
              <a:t>responsables</a:t>
            </a:r>
            <a:r>
              <a:rPr lang="en-GB" sz="1000" dirty="0">
                <a:latin typeface="Open Sans" panose="020B0606030504020204" pitchFamily="34" charset="0"/>
                <a:ea typeface="Open Sans" panose="020B0606030504020204" pitchFamily="34" charset="0"/>
                <a:cs typeface="Open Sans" panose="020B0606030504020204" pitchFamily="34" charset="0"/>
              </a:rPr>
              <a:t> de </a:t>
            </a:r>
            <a:r>
              <a:rPr lang="en-GB" sz="1000" dirty="0" err="1">
                <a:latin typeface="Open Sans" panose="020B0606030504020204" pitchFamily="34" charset="0"/>
                <a:ea typeface="Open Sans" panose="020B0606030504020204" pitchFamily="34" charset="0"/>
                <a:cs typeface="Open Sans" panose="020B0606030504020204" pitchFamily="34" charset="0"/>
              </a:rPr>
              <a:t>políticas</a:t>
            </a:r>
            <a:r>
              <a:rPr lang="en-GB" sz="1000" dirty="0">
                <a:latin typeface="Open Sans" panose="020B0606030504020204" pitchFamily="34" charset="0"/>
                <a:ea typeface="Open Sans" panose="020B0606030504020204" pitchFamily="34" charset="0"/>
                <a:cs typeface="Open Sans" panose="020B0606030504020204" pitchFamily="34" charset="0"/>
              </a:rPr>
              <a:t> disponible para </a:t>
            </a:r>
            <a:r>
              <a:rPr lang="en-GB" sz="1000" dirty="0" err="1">
                <a:latin typeface="Open Sans" panose="020B0606030504020204" pitchFamily="34" charset="0"/>
                <a:ea typeface="Open Sans" panose="020B0606030504020204" pitchFamily="34" charset="0"/>
                <a:cs typeface="Open Sans" panose="020B0606030504020204" pitchFamily="34" charset="0"/>
              </a:rPr>
              <a:t>su</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err="1">
                <a:latin typeface="Open Sans" panose="020B0606030504020204" pitchFamily="34" charset="0"/>
                <a:ea typeface="Open Sans" panose="020B0606030504020204" pitchFamily="34" charset="0"/>
                <a:cs typeface="Open Sans" panose="020B0606030504020204" pitchFamily="34" charset="0"/>
              </a:rPr>
              <a:t>uso</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err="1">
                <a:latin typeface="Open Sans" panose="020B0606030504020204" pitchFamily="34" charset="0"/>
                <a:ea typeface="Open Sans" panose="020B0606030504020204" pitchFamily="34" charset="0"/>
                <a:cs typeface="Open Sans" panose="020B0606030504020204" pitchFamily="34" charset="0"/>
              </a:rPr>
              <a:t>gratuito</a:t>
            </a:r>
            <a:r>
              <a:rPr lang="en-GB" sz="1000" dirty="0">
                <a:latin typeface="Open Sans" panose="020B0606030504020204" pitchFamily="34" charset="0"/>
                <a:ea typeface="Open Sans" panose="020B0606030504020204" pitchFamily="34" charset="0"/>
                <a:cs typeface="Open Sans" panose="020B0606030504020204" pitchFamily="34" charset="0"/>
              </a:rPr>
              <a:t> sin </a:t>
            </a:r>
            <a:r>
              <a:rPr lang="en-GB" sz="1000" dirty="0" err="1">
                <a:latin typeface="Open Sans" panose="020B0606030504020204" pitchFamily="34" charset="0"/>
                <a:ea typeface="Open Sans" panose="020B0606030504020204" pitchFamily="34" charset="0"/>
                <a:cs typeface="Open Sans" panose="020B0606030504020204" pitchFamily="34" charset="0"/>
              </a:rPr>
              <a:t>necesidad</a:t>
            </a:r>
            <a:r>
              <a:rPr lang="en-GB" sz="1000" dirty="0">
                <a:latin typeface="Open Sans" panose="020B0606030504020204" pitchFamily="34" charset="0"/>
                <a:ea typeface="Open Sans" panose="020B0606030504020204" pitchFamily="34" charset="0"/>
                <a:cs typeface="Open Sans" panose="020B0606030504020204" pitchFamily="34" charset="0"/>
              </a:rPr>
              <a:t> de </a:t>
            </a:r>
            <a:r>
              <a:rPr lang="en-GB" sz="1000" dirty="0" err="1">
                <a:latin typeface="Open Sans" panose="020B0606030504020204" pitchFamily="34" charset="0"/>
                <a:ea typeface="Open Sans" panose="020B0606030504020204" pitchFamily="34" charset="0"/>
                <a:cs typeface="Open Sans" panose="020B0606030504020204" pitchFamily="34" charset="0"/>
              </a:rPr>
              <a:t>solicitarlo</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err="1">
                <a:latin typeface="Open Sans" panose="020B0606030504020204" pitchFamily="34" charset="0"/>
                <a:ea typeface="Open Sans" panose="020B0606030504020204" pitchFamily="34" charset="0"/>
                <a:cs typeface="Open Sans" panose="020B0606030504020204" pitchFamily="34" charset="0"/>
              </a:rPr>
              <a:t>izquierda</a:t>
            </a:r>
            <a:r>
              <a:rPr lang="en-GB" sz="1000" dirty="0">
                <a:latin typeface="Open Sans" panose="020B0606030504020204" pitchFamily="34" charset="0"/>
                <a:ea typeface="Open Sans" panose="020B0606030504020204" pitchFamily="34" charset="0"/>
                <a:cs typeface="Open Sans" panose="020B0606030504020204" pitchFamily="34" charset="0"/>
              </a:rPr>
              <a:t> y </a:t>
            </a:r>
            <a:r>
              <a:rPr lang="en-GB" sz="1000" dirty="0" err="1">
                <a:latin typeface="Open Sans" panose="020B0606030504020204" pitchFamily="34" charset="0"/>
                <a:ea typeface="Open Sans" panose="020B0606030504020204" pitchFamily="34" charset="0"/>
                <a:cs typeface="Open Sans" panose="020B0606030504020204" pitchFamily="34" charset="0"/>
              </a:rPr>
              <a:t>derecha</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309" t="401" r="309" b="37055"/>
          <a:stretch/>
        </p:blipFill>
        <p:spPr>
          <a:xfrm>
            <a:off x="663574" y="2331476"/>
            <a:ext cx="5258296" cy="3863530"/>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52249" t="63771" b="1"/>
          <a:stretch/>
        </p:blipFill>
        <p:spPr>
          <a:xfrm>
            <a:off x="8467022" y="2331020"/>
            <a:ext cx="2787598" cy="2484537"/>
          </a:xfrm>
          <a:prstGeom prst="rect">
            <a:avLst/>
          </a:prstGeom>
        </p:spPr>
      </p:pic>
      <p:sp>
        <p:nvSpPr>
          <p:cNvPr id="10" name="Content Placeholder 2"/>
          <p:cNvSpPr txBox="1">
            <a:spLocks/>
          </p:cNvSpPr>
          <p:nvPr/>
        </p:nvSpPr>
        <p:spPr>
          <a:xfrm>
            <a:off x="6164579" y="2522977"/>
            <a:ext cx="2271963" cy="2407163"/>
          </a:xfrm>
          <a:prstGeom prst="rect">
            <a:avLst/>
          </a:prstGeom>
        </p:spPr>
        <p:txBody>
          <a:bodyPr vert="horz" lIns="0" tIns="0" rIns="0" bIns="0" rtlCol="0">
            <a:noAutofit/>
          </a:bodyPr>
          <a:lstStyle>
            <a:lvl1pPr marL="0" indent="0" algn="l" defTabSz="914400" rtl="0" eaLnBrk="1" latinLnBrk="0" hangingPunct="1">
              <a:lnSpc>
                <a:spcPct val="100000"/>
              </a:lnSpc>
              <a:spcBef>
                <a:spcPct val="20000"/>
              </a:spcBef>
              <a:buFont typeface="Arial" pitchFamily="34" charset="0"/>
              <a:buNone/>
              <a:defRPr sz="2000" kern="1200">
                <a:solidFill>
                  <a:schemeClr val="tx1"/>
                </a:solidFill>
                <a:latin typeface="+mn-lt"/>
                <a:ea typeface="+mn-ea"/>
                <a:cs typeface="+mn-cs"/>
              </a:defRPr>
            </a:lvl1pPr>
            <a:lvl2pPr marL="355600" indent="-3556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2pPr>
            <a:lvl3pPr marL="723900" indent="-3683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3pPr>
            <a:lvl4pPr marL="1076325" indent="-352425"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4pPr>
            <a:lvl5pPr marL="1535113" indent="-4572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1800" b="1">
                <a:latin typeface="Open Sans Semibold" panose="020B0606030504020204" pitchFamily="34" charset="0"/>
                <a:ea typeface="Open Sans Semibold" panose="020B0606030504020204" pitchFamily="34" charset="0"/>
                <a:cs typeface="Open Sans Semibold" panose="020B0606030504020204" pitchFamily="34" charset="0"/>
              </a:rPr>
              <a:t>El impacto del cambio climático es muy variado en</a:t>
            </a:r>
          </a:p>
          <a:p>
            <a:pPr marL="698482" lvl="1" indent="-342882"/>
            <a:r>
              <a:rPr lang="en-GB" sz="1800">
                <a:latin typeface="Open Sans" panose="020B0606030504020204" pitchFamily="34" charset="0"/>
                <a:ea typeface="Open Sans" panose="020B0606030504020204" pitchFamily="34" charset="0"/>
                <a:cs typeface="Open Sans" panose="020B0606030504020204" pitchFamily="34" charset="0"/>
              </a:rPr>
              <a:t>Regiones geográficas</a:t>
            </a:r>
          </a:p>
          <a:p>
            <a:pPr marL="698482" lvl="1" indent="-342882"/>
            <a:r>
              <a:rPr lang="en-GB" sz="1800">
                <a:latin typeface="Open Sans" panose="020B0606030504020204" pitchFamily="34" charset="0"/>
                <a:ea typeface="Open Sans" panose="020B0606030504020204" pitchFamily="34" charset="0"/>
                <a:cs typeface="Open Sans" panose="020B0606030504020204" pitchFamily="34" charset="0"/>
              </a:rPr>
              <a:t>Sistemas de recursos</a:t>
            </a:r>
          </a:p>
        </p:txBody>
      </p:sp>
      <p:sp>
        <p:nvSpPr>
          <p:cNvPr id="11" name="Text Placeholder 6">
            <a:extLst>
              <a:ext uri="{FF2B5EF4-FFF2-40B4-BE49-F238E27FC236}">
                <a16:creationId xmlns:a16="http://schemas.microsoft.com/office/drawing/2014/main" id="{5BDA3D56-600D-0744-98DA-719FC6D0C356}"/>
              </a:ext>
            </a:extLst>
          </p:cNvPr>
          <p:cNvSpPr>
            <a:spLocks noGrp="1"/>
          </p:cNvSpPr>
          <p:nvPr>
            <p:ph type="body" sz="quarter" idx="15"/>
          </p:nvPr>
        </p:nvSpPr>
        <p:spPr>
          <a:xfrm>
            <a:off x="625547" y="1790028"/>
            <a:ext cx="5432425" cy="439247"/>
          </a:xfrm>
        </p:spPr>
        <p:txBody>
          <a:bodyPr>
            <a:noAutofit/>
          </a:bodyPr>
          <a:lstStyle/>
          <a:p>
            <a:r>
              <a:rPr lang="en-US" dirty="0"/>
              <a:t>Los </a:t>
            </a:r>
            <a:r>
              <a:rPr lang="en-US" dirty="0" err="1"/>
              <a:t>impactos</a:t>
            </a:r>
            <a:r>
              <a:rPr lang="en-US" dirty="0"/>
              <a:t> son </a:t>
            </a:r>
            <a:r>
              <a:rPr lang="en-US" dirty="0" err="1"/>
              <a:t>variados</a:t>
            </a:r>
            <a:r>
              <a:rPr lang="en-US" dirty="0"/>
              <a:t> y </a:t>
            </a:r>
            <a:r>
              <a:rPr lang="en-US" dirty="0" err="1"/>
              <a:t>diversos</a:t>
            </a:r>
            <a:endParaRPr lang="en-US" dirty="0"/>
          </a:p>
        </p:txBody>
      </p:sp>
      <p:sp>
        <p:nvSpPr>
          <p:cNvPr id="12" name="Oval 11">
            <a:extLst>
              <a:ext uri="{FF2B5EF4-FFF2-40B4-BE49-F238E27FC236}">
                <a16:creationId xmlns:a16="http://schemas.microsoft.com/office/drawing/2014/main" id="{7D1A2D15-6C92-A646-B2C8-7F4F6267D728}"/>
              </a:ext>
            </a:extLst>
          </p:cNvPr>
          <p:cNvSpPr/>
          <p:nvPr/>
        </p:nvSpPr>
        <p:spPr>
          <a:xfrm>
            <a:off x="10278169" y="91098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Lecture10_Slide16.mp3" descr="Lecture10_Slide16.mp3">
            <a:hlinkClick r:id="" action="ppaction://media"/>
            <a:extLst>
              <a:ext uri="{FF2B5EF4-FFF2-40B4-BE49-F238E27FC236}">
                <a16:creationId xmlns:a16="http://schemas.microsoft.com/office/drawing/2014/main" id="{6A4F0EB8-D49C-1F4F-96B6-B2FAEC72676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49534" y="975534"/>
            <a:ext cx="812800" cy="812800"/>
          </a:xfrm>
          <a:prstGeom prst="rect">
            <a:avLst/>
          </a:prstGeom>
        </p:spPr>
      </p:pic>
    </p:spTree>
    <p:extLst>
      <p:ext uri="{BB962C8B-B14F-4D97-AF65-F5344CB8AC3E}">
        <p14:creationId xmlns:p14="http://schemas.microsoft.com/office/powerpoint/2010/main" val="116979694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61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F706BEE6-76B9-EE43-A440-B8A908E7E6C6}"/>
              </a:ext>
            </a:extLst>
          </p:cNvPr>
          <p:cNvSpPr txBox="1">
            <a:spLocks/>
          </p:cNvSpPr>
          <p:nvPr/>
        </p:nvSpPr>
        <p:spPr>
          <a:xfrm>
            <a:off x="663574" y="411618"/>
            <a:ext cx="9909553"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a:ea typeface="Open Sans"/>
                <a:cs typeface="Open Sans"/>
              </a:rPr>
              <a:t>10.3 </a:t>
            </a:r>
            <a:r>
              <a:rPr lang="en-US" dirty="0" err="1">
                <a:latin typeface="Open Sans"/>
                <a:ea typeface="Open Sans"/>
                <a:cs typeface="Open Sans"/>
              </a:rPr>
              <a:t>Adaptación</a:t>
            </a:r>
            <a:r>
              <a:rPr lang="en-US" dirty="0">
                <a:latin typeface="Open Sans"/>
                <a:ea typeface="Open Sans"/>
                <a:cs typeface="Open Sans"/>
              </a:rPr>
              <a:t> al </a:t>
            </a:r>
            <a:r>
              <a:rPr lang="en-US" dirty="0" err="1">
                <a:latin typeface="Open Sans"/>
                <a:ea typeface="Open Sans"/>
                <a:cs typeface="Open Sans"/>
              </a:rPr>
              <a:t>cambio</a:t>
            </a:r>
            <a:r>
              <a:rPr lang="en-US" dirty="0">
                <a:latin typeface="Open Sans"/>
                <a:ea typeface="Open Sans"/>
                <a:cs typeface="Open Sans"/>
              </a:rPr>
              <a:t> </a:t>
            </a:r>
            <a:r>
              <a:rPr lang="en-US" dirty="0" err="1">
                <a:latin typeface="Open Sans"/>
                <a:ea typeface="Open Sans"/>
                <a:cs typeface="Open Sans"/>
              </a:rPr>
              <a:t>climático</a:t>
            </a:r>
            <a:endParaRPr lang="en-US" b="0" dirty="0">
              <a:latin typeface="Open Sans"/>
              <a:ea typeface="Open Sans"/>
              <a:cs typeface="Open Sans"/>
            </a:endParaRP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t>17</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3" name="Content Placeholder 2">
            <a:extLst>
              <a:ext uri="{FF2B5EF4-FFF2-40B4-BE49-F238E27FC236}">
                <a16:creationId xmlns:a16="http://schemas.microsoft.com/office/drawing/2014/main" id="{6D0A92F3-2354-4E9C-A025-4B28ADC9F96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600">
              <a:latin typeface="Open Sans" panose="020B0606030504020204" pitchFamily="34" charset="0"/>
              <a:ea typeface="Open Sans" panose="020B0606030504020204" pitchFamily="34" charset="0"/>
              <a:cs typeface="Open Sans" panose="020B0606030504020204" pitchFamily="34" charset="0"/>
            </a:endParaRPr>
          </a:p>
        </p:txBody>
      </p:sp>
      <p:sp>
        <p:nvSpPr>
          <p:cNvPr id="17" name="Content Placeholder 2"/>
          <p:cNvSpPr txBox="1">
            <a:spLocks/>
          </p:cNvSpPr>
          <p:nvPr/>
        </p:nvSpPr>
        <p:spPr>
          <a:xfrm>
            <a:off x="6792835" y="5036375"/>
            <a:ext cx="4596112" cy="244116"/>
          </a:xfrm>
          <a:prstGeom prst="rect">
            <a:avLst/>
          </a:prstGeom>
        </p:spPr>
        <p:txBody>
          <a:bodyPr vert="horz" lIns="0" tIns="0" rIns="0" bIns="0" rtlCol="0">
            <a:noAutofit/>
          </a:bodyPr>
          <a:lstStyle>
            <a:lvl1pPr marL="0" indent="0" algn="l" defTabSz="914400" rtl="0" eaLnBrk="1" latinLnBrk="0" hangingPunct="1">
              <a:lnSpc>
                <a:spcPct val="100000"/>
              </a:lnSpc>
              <a:spcBef>
                <a:spcPct val="20000"/>
              </a:spcBef>
              <a:buFont typeface="Arial" pitchFamily="34" charset="0"/>
              <a:buNone/>
              <a:defRPr sz="2000" kern="1200">
                <a:solidFill>
                  <a:schemeClr val="tx1"/>
                </a:solidFill>
                <a:latin typeface="+mn-lt"/>
                <a:ea typeface="+mn-ea"/>
                <a:cs typeface="+mn-cs"/>
              </a:defRPr>
            </a:lvl1pPr>
            <a:lvl2pPr marL="355600" indent="-3556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2pPr>
            <a:lvl3pPr marL="723900" indent="-3683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3pPr>
            <a:lvl4pPr marL="1076325" indent="-352425"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4pPr>
            <a:lvl5pPr marL="1535113" indent="-4572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r>
              <a:rPr lang="en-GB" sz="1800" dirty="0">
                <a:latin typeface="Open Sans" panose="020B0606030504020204" pitchFamily="34" charset="0"/>
                <a:ea typeface="Open Sans" panose="020B0606030504020204" pitchFamily="34" charset="0"/>
                <a:cs typeface="Open Sans" panose="020B0606030504020204" pitchFamily="34" charset="0"/>
              </a:rPr>
              <a:t>La </a:t>
            </a:r>
            <a:r>
              <a:rPr lang="en-GB" sz="1800" dirty="0" err="1">
                <a:latin typeface="Open Sans" panose="020B0606030504020204" pitchFamily="34" charset="0"/>
                <a:ea typeface="Open Sans" panose="020B0606030504020204" pitchFamily="34" charset="0"/>
                <a:cs typeface="Open Sans" panose="020B0606030504020204" pitchFamily="34" charset="0"/>
              </a:rPr>
              <a:t>respuesta</a:t>
            </a:r>
            <a:r>
              <a:rPr lang="en-GB" sz="1800" dirty="0">
                <a:latin typeface="Open Sans" panose="020B0606030504020204" pitchFamily="34" charset="0"/>
                <a:ea typeface="Open Sans" panose="020B0606030504020204" pitchFamily="34" charset="0"/>
                <a:cs typeface="Open Sans" panose="020B0606030504020204" pitchFamily="34" charset="0"/>
              </a:rPr>
              <a:t> de </a:t>
            </a:r>
            <a:r>
              <a:rPr lang="en-GB" sz="1800" dirty="0" err="1">
                <a:latin typeface="Open Sans" panose="020B0606030504020204" pitchFamily="34" charset="0"/>
                <a:ea typeface="Open Sans" panose="020B0606030504020204" pitchFamily="34" charset="0"/>
                <a:cs typeface="Open Sans" panose="020B0606030504020204" pitchFamily="34" charset="0"/>
              </a:rPr>
              <a:t>adaptación</a:t>
            </a:r>
            <a:r>
              <a:rPr lang="en-GB" sz="1800" dirty="0">
                <a:latin typeface="Open Sans" panose="020B0606030504020204" pitchFamily="34" charset="0"/>
                <a:ea typeface="Open Sans" panose="020B0606030504020204" pitchFamily="34" charset="0"/>
                <a:cs typeface="Open Sans" panose="020B0606030504020204" pitchFamily="34" charset="0"/>
              </a:rPr>
              <a:t> es </a:t>
            </a:r>
            <a:r>
              <a:rPr lang="en-GB" sz="1800" dirty="0" err="1">
                <a:latin typeface="Open Sans" panose="020B0606030504020204" pitchFamily="34" charset="0"/>
                <a:ea typeface="Open Sans" panose="020B0606030504020204" pitchFamily="34" charset="0"/>
                <a:cs typeface="Open Sans" panose="020B0606030504020204" pitchFamily="34" charset="0"/>
              </a:rPr>
              <a:t>específica</a:t>
            </a:r>
            <a:r>
              <a:rPr lang="en-GB" sz="1800" dirty="0">
                <a:latin typeface="Open Sans" panose="020B0606030504020204" pitchFamily="34" charset="0"/>
                <a:ea typeface="Open Sans" panose="020B0606030504020204" pitchFamily="34" charset="0"/>
                <a:cs typeface="Open Sans" panose="020B0606030504020204" pitchFamily="34" charset="0"/>
              </a:rPr>
              <a:t> para </a:t>
            </a:r>
            <a:r>
              <a:rPr lang="en-GB" sz="1800" dirty="0" err="1">
                <a:latin typeface="Open Sans" panose="020B0606030504020204" pitchFamily="34" charset="0"/>
                <a:ea typeface="Open Sans" panose="020B0606030504020204" pitchFamily="34" charset="0"/>
                <a:cs typeface="Open Sans" panose="020B0606030504020204" pitchFamily="34" charset="0"/>
              </a:rPr>
              <a:t>cada</a:t>
            </a:r>
            <a:r>
              <a:rPr lang="en-GB" sz="1800" dirty="0">
                <a:latin typeface="Open Sans" panose="020B0606030504020204" pitchFamily="34" charset="0"/>
                <a:ea typeface="Open Sans" panose="020B0606030504020204" pitchFamily="34" charset="0"/>
                <a:cs typeface="Open Sans" panose="020B0606030504020204" pitchFamily="34" charset="0"/>
              </a:rPr>
              <a:t> </a:t>
            </a:r>
            <a:r>
              <a:rPr lang="en-GB" sz="1800" dirty="0" err="1">
                <a:latin typeface="Open Sans" panose="020B0606030504020204" pitchFamily="34" charset="0"/>
                <a:ea typeface="Open Sans" panose="020B0606030504020204" pitchFamily="34" charset="0"/>
                <a:cs typeface="Open Sans" panose="020B0606030504020204" pitchFamily="34" charset="0"/>
              </a:rPr>
              <a:t>lugar</a:t>
            </a:r>
            <a:endParaRPr lang="en-GB" sz="1800"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5" name="Group 4"/>
          <p:cNvGrpSpPr/>
          <p:nvPr/>
        </p:nvGrpSpPr>
        <p:grpSpPr>
          <a:xfrm>
            <a:off x="718042" y="2534069"/>
            <a:ext cx="5204565" cy="3619153"/>
            <a:chOff x="206307" y="3101672"/>
            <a:chExt cx="6038176" cy="4338465"/>
          </a:xfrm>
        </p:grpSpPr>
        <p:pic>
          <p:nvPicPr>
            <p:cNvPr id="28" name="Picture 27"/>
            <p:cNvPicPr>
              <a:picLocks noChangeAspect="1"/>
            </p:cNvPicPr>
            <p:nvPr/>
          </p:nvPicPr>
          <p:blipFill>
            <a:blip r:embed="rId5"/>
            <a:stretch>
              <a:fillRect/>
            </a:stretch>
          </p:blipFill>
          <p:spPr>
            <a:xfrm>
              <a:off x="206307" y="3101672"/>
              <a:ext cx="6038176" cy="4338465"/>
            </a:xfrm>
            <a:prstGeom prst="rect">
              <a:avLst/>
            </a:prstGeom>
          </p:spPr>
        </p:pic>
        <p:sp>
          <p:nvSpPr>
            <p:cNvPr id="30" name="Rectangle 29"/>
            <p:cNvSpPr/>
            <p:nvPr/>
          </p:nvSpPr>
          <p:spPr>
            <a:xfrm>
              <a:off x="4068127" y="3700235"/>
              <a:ext cx="2098057" cy="10522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1" name="Picture 30"/>
          <p:cNvPicPr>
            <a:picLocks noChangeAspect="1"/>
          </p:cNvPicPr>
          <p:nvPr/>
        </p:nvPicPr>
        <p:blipFill>
          <a:blip r:embed="rId6"/>
          <a:stretch>
            <a:fillRect/>
          </a:stretch>
        </p:blipFill>
        <p:spPr>
          <a:xfrm>
            <a:off x="6511902" y="2534069"/>
            <a:ext cx="4596112" cy="2260599"/>
          </a:xfrm>
          <a:prstGeom prst="rect">
            <a:avLst/>
          </a:prstGeom>
        </p:spPr>
      </p:pic>
      <p:sp>
        <p:nvSpPr>
          <p:cNvPr id="12" name="Text Placeholder 6">
            <a:extLst>
              <a:ext uri="{FF2B5EF4-FFF2-40B4-BE49-F238E27FC236}">
                <a16:creationId xmlns:a16="http://schemas.microsoft.com/office/drawing/2014/main" id="{6D0B705E-7E6E-C14F-8135-5FD7F22F853F}"/>
              </a:ext>
            </a:extLst>
          </p:cNvPr>
          <p:cNvSpPr>
            <a:spLocks noGrp="1"/>
          </p:cNvSpPr>
          <p:nvPr>
            <p:ph type="body" sz="quarter" idx="15"/>
          </p:nvPr>
        </p:nvSpPr>
        <p:spPr>
          <a:xfrm>
            <a:off x="663574" y="2016027"/>
            <a:ext cx="7238366" cy="439247"/>
          </a:xfrm>
        </p:spPr>
        <p:txBody>
          <a:bodyPr>
            <a:noAutofit/>
          </a:bodyPr>
          <a:lstStyle/>
          <a:p>
            <a:r>
              <a:rPr lang="en-US"/>
              <a:t>La respuesta de adaptación es variada y diversa</a:t>
            </a:r>
          </a:p>
        </p:txBody>
      </p:sp>
      <p:sp>
        <p:nvSpPr>
          <p:cNvPr id="13" name="TextBox 12">
            <a:extLst>
              <a:ext uri="{FF2B5EF4-FFF2-40B4-BE49-F238E27FC236}">
                <a16:creationId xmlns:a16="http://schemas.microsoft.com/office/drawing/2014/main" id="{1EE2FCE8-5145-FB43-A4EB-47E900EDFC51}"/>
              </a:ext>
            </a:extLst>
          </p:cNvPr>
          <p:cNvSpPr txBox="1"/>
          <p:nvPr/>
        </p:nvSpPr>
        <p:spPr>
          <a:xfrm>
            <a:off x="6159882" y="5753112"/>
            <a:ext cx="4364430" cy="400110"/>
          </a:xfrm>
          <a:prstGeom prst="rect">
            <a:avLst/>
          </a:prstGeom>
          <a:noFill/>
        </p:spPr>
        <p:txBody>
          <a:bodyPr wrap="square" rtlCol="0">
            <a:spAutoFit/>
          </a:bodyPr>
          <a:lstStyle/>
          <a:p>
            <a:r>
              <a:rPr lang="en-GB" sz="1000" b="1" dirty="0">
                <a:latin typeface="Open Sans" panose="020B0606030504020204" pitchFamily="34" charset="0"/>
                <a:ea typeface="Open Sans" panose="020B0606030504020204" pitchFamily="34" charset="0"/>
                <a:cs typeface="Open Sans" panose="020B0606030504020204" pitchFamily="34" charset="0"/>
              </a:rPr>
              <a:t>Fuente: </a:t>
            </a:r>
            <a:r>
              <a:rPr lang="en-GB" sz="1000" dirty="0">
                <a:latin typeface="Open Sans" panose="020B0606030504020204" pitchFamily="34" charset="0"/>
                <a:ea typeface="Open Sans" panose="020B0606030504020204" pitchFamily="34" charset="0"/>
                <a:cs typeface="Open Sans" panose="020B0606030504020204" pitchFamily="34" charset="0"/>
              </a:rPr>
              <a:t>IPCC, Informe de </a:t>
            </a:r>
            <a:r>
              <a:rPr lang="en-GB" sz="1000" dirty="0" err="1">
                <a:latin typeface="Open Sans" panose="020B0606030504020204" pitchFamily="34" charset="0"/>
                <a:ea typeface="Open Sans" panose="020B0606030504020204" pitchFamily="34" charset="0"/>
                <a:cs typeface="Open Sans" panose="020B0606030504020204" pitchFamily="34" charset="0"/>
              </a:rPr>
              <a:t>evaluación</a:t>
            </a:r>
            <a:r>
              <a:rPr lang="en-GB" sz="1000" dirty="0">
                <a:latin typeface="Open Sans" panose="020B0606030504020204" pitchFamily="34" charset="0"/>
                <a:ea typeface="Open Sans" panose="020B0606030504020204" pitchFamily="34" charset="0"/>
                <a:cs typeface="Open Sans" panose="020B0606030504020204" pitchFamily="34" charset="0"/>
              </a:rPr>
              <a:t> 5, Grupo de </a:t>
            </a:r>
            <a:r>
              <a:rPr lang="en-GB" sz="1000" dirty="0" err="1">
                <a:latin typeface="Open Sans" panose="020B0606030504020204" pitchFamily="34" charset="0"/>
                <a:ea typeface="Open Sans" panose="020B0606030504020204" pitchFamily="34" charset="0"/>
                <a:cs typeface="Open Sans" panose="020B0606030504020204" pitchFamily="34" charset="0"/>
              </a:rPr>
              <a:t>trabajo</a:t>
            </a:r>
            <a:r>
              <a:rPr lang="en-GB" sz="1000" dirty="0">
                <a:latin typeface="Open Sans" panose="020B0606030504020204" pitchFamily="34" charset="0"/>
                <a:ea typeface="Open Sans" panose="020B0606030504020204" pitchFamily="34" charset="0"/>
                <a:cs typeface="Open Sans" panose="020B0606030504020204" pitchFamily="34" charset="0"/>
              </a:rPr>
              <a:t> II, </a:t>
            </a:r>
            <a:r>
              <a:rPr lang="en-GB" sz="1000" dirty="0" err="1">
                <a:latin typeface="Open Sans" panose="020B0606030504020204" pitchFamily="34" charset="0"/>
                <a:ea typeface="Open Sans" panose="020B0606030504020204" pitchFamily="34" charset="0"/>
                <a:cs typeface="Open Sans" panose="020B0606030504020204" pitchFamily="34" charset="0"/>
              </a:rPr>
              <a:t>Resumen</a:t>
            </a:r>
            <a:r>
              <a:rPr lang="en-GB" sz="1000" dirty="0">
                <a:latin typeface="Open Sans" panose="020B0606030504020204" pitchFamily="34" charset="0"/>
                <a:ea typeface="Open Sans" panose="020B0606030504020204" pitchFamily="34" charset="0"/>
                <a:cs typeface="Open Sans" panose="020B0606030504020204" pitchFamily="34" charset="0"/>
              </a:rPr>
              <a:t> para </a:t>
            </a:r>
            <a:r>
              <a:rPr lang="en-GB" sz="1000" dirty="0" err="1">
                <a:latin typeface="Open Sans" panose="020B0606030504020204" pitchFamily="34" charset="0"/>
                <a:ea typeface="Open Sans" panose="020B0606030504020204" pitchFamily="34" charset="0"/>
                <a:cs typeface="Open Sans" panose="020B0606030504020204" pitchFamily="34" charset="0"/>
              </a:rPr>
              <a:t>responsables</a:t>
            </a:r>
            <a:r>
              <a:rPr lang="en-GB" sz="1000" dirty="0">
                <a:latin typeface="Open Sans" panose="020B0606030504020204" pitchFamily="34" charset="0"/>
                <a:ea typeface="Open Sans" panose="020B0606030504020204" pitchFamily="34" charset="0"/>
                <a:cs typeface="Open Sans" panose="020B0606030504020204" pitchFamily="34" charset="0"/>
              </a:rPr>
              <a:t> de </a:t>
            </a:r>
            <a:r>
              <a:rPr lang="en-GB" sz="1000" dirty="0" err="1">
                <a:latin typeface="Open Sans" panose="020B0606030504020204" pitchFamily="34" charset="0"/>
                <a:ea typeface="Open Sans" panose="020B0606030504020204" pitchFamily="34" charset="0"/>
                <a:cs typeface="Open Sans" panose="020B0606030504020204" pitchFamily="34" charset="0"/>
              </a:rPr>
              <a:t>políticas</a:t>
            </a:r>
            <a:r>
              <a:rPr lang="en-GB" sz="1000" dirty="0">
                <a:latin typeface="Open Sans" panose="020B0606030504020204" pitchFamily="34" charset="0"/>
                <a:ea typeface="Open Sans" panose="020B0606030504020204" pitchFamily="34" charset="0"/>
                <a:cs typeface="Open Sans" panose="020B0606030504020204" pitchFamily="34" charset="0"/>
              </a:rPr>
              <a:t> disponible para </a:t>
            </a:r>
            <a:r>
              <a:rPr lang="en-GB" sz="1000" dirty="0" err="1">
                <a:latin typeface="Open Sans" panose="020B0606030504020204" pitchFamily="34" charset="0"/>
                <a:ea typeface="Open Sans" panose="020B0606030504020204" pitchFamily="34" charset="0"/>
                <a:cs typeface="Open Sans" panose="020B0606030504020204" pitchFamily="34" charset="0"/>
              </a:rPr>
              <a:t>su</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err="1">
                <a:latin typeface="Open Sans" panose="020B0606030504020204" pitchFamily="34" charset="0"/>
                <a:ea typeface="Open Sans" panose="020B0606030504020204" pitchFamily="34" charset="0"/>
                <a:cs typeface="Open Sans" panose="020B0606030504020204" pitchFamily="34" charset="0"/>
              </a:rPr>
              <a:t>uso</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err="1">
                <a:latin typeface="Open Sans" panose="020B0606030504020204" pitchFamily="34" charset="0"/>
                <a:ea typeface="Open Sans" panose="020B0606030504020204" pitchFamily="34" charset="0"/>
                <a:cs typeface="Open Sans" panose="020B0606030504020204" pitchFamily="34" charset="0"/>
              </a:rPr>
              <a:t>gratuito</a:t>
            </a:r>
            <a:r>
              <a:rPr lang="en-GB" sz="1000" dirty="0">
                <a:latin typeface="Open Sans" panose="020B0606030504020204" pitchFamily="34" charset="0"/>
                <a:ea typeface="Open Sans" panose="020B0606030504020204" pitchFamily="34" charset="0"/>
                <a:cs typeface="Open Sans" panose="020B0606030504020204" pitchFamily="34" charset="0"/>
              </a:rPr>
              <a:t> sin </a:t>
            </a:r>
            <a:r>
              <a:rPr lang="en-GB" sz="1000" dirty="0" err="1">
                <a:latin typeface="Open Sans" panose="020B0606030504020204" pitchFamily="34" charset="0"/>
                <a:ea typeface="Open Sans" panose="020B0606030504020204" pitchFamily="34" charset="0"/>
                <a:cs typeface="Open Sans" panose="020B0606030504020204" pitchFamily="34" charset="0"/>
              </a:rPr>
              <a:t>necesidad</a:t>
            </a:r>
            <a:r>
              <a:rPr lang="en-GB" sz="1000" dirty="0">
                <a:latin typeface="Open Sans" panose="020B0606030504020204" pitchFamily="34" charset="0"/>
                <a:ea typeface="Open Sans" panose="020B0606030504020204" pitchFamily="34" charset="0"/>
                <a:cs typeface="Open Sans" panose="020B0606030504020204" pitchFamily="34" charset="0"/>
              </a:rPr>
              <a:t> de </a:t>
            </a:r>
            <a:r>
              <a:rPr lang="en-GB" sz="1000" dirty="0" err="1">
                <a:latin typeface="Open Sans" panose="020B0606030504020204" pitchFamily="34" charset="0"/>
                <a:ea typeface="Open Sans" panose="020B0606030504020204" pitchFamily="34" charset="0"/>
                <a:cs typeface="Open Sans" panose="020B0606030504020204" pitchFamily="34" charset="0"/>
              </a:rPr>
              <a:t>solicitarlo</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err="1">
                <a:latin typeface="Open Sans" panose="020B0606030504020204" pitchFamily="34" charset="0"/>
                <a:ea typeface="Open Sans" panose="020B0606030504020204" pitchFamily="34" charset="0"/>
                <a:cs typeface="Open Sans" panose="020B0606030504020204" pitchFamily="34" charset="0"/>
              </a:rPr>
              <a:t>izquierda</a:t>
            </a:r>
            <a:r>
              <a:rPr lang="en-GB" sz="1000" dirty="0">
                <a:latin typeface="Open Sans" panose="020B0606030504020204" pitchFamily="34" charset="0"/>
                <a:ea typeface="Open Sans" panose="020B0606030504020204" pitchFamily="34" charset="0"/>
                <a:cs typeface="Open Sans" panose="020B0606030504020204" pitchFamily="34" charset="0"/>
              </a:rPr>
              <a:t> y </a:t>
            </a:r>
            <a:r>
              <a:rPr lang="en-GB" sz="1000" dirty="0" err="1">
                <a:latin typeface="Open Sans" panose="020B0606030504020204" pitchFamily="34" charset="0"/>
                <a:ea typeface="Open Sans" panose="020B0606030504020204" pitchFamily="34" charset="0"/>
                <a:cs typeface="Open Sans" panose="020B0606030504020204" pitchFamily="34" charset="0"/>
              </a:rPr>
              <a:t>derecha</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sp>
        <p:nvSpPr>
          <p:cNvPr id="14" name="Oval 13">
            <a:extLst>
              <a:ext uri="{FF2B5EF4-FFF2-40B4-BE49-F238E27FC236}">
                <a16:creationId xmlns:a16="http://schemas.microsoft.com/office/drawing/2014/main" id="{5E42FDB8-3EF9-994C-BE98-708540765EE6}"/>
              </a:ext>
            </a:extLst>
          </p:cNvPr>
          <p:cNvSpPr/>
          <p:nvPr/>
        </p:nvSpPr>
        <p:spPr>
          <a:xfrm>
            <a:off x="10443345" y="88485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0_Slide17.mp3" descr="Lecture10_Slide17.mp3">
            <a:hlinkClick r:id="" action="ppaction://media"/>
            <a:extLst>
              <a:ext uri="{FF2B5EF4-FFF2-40B4-BE49-F238E27FC236}">
                <a16:creationId xmlns:a16="http://schemas.microsoft.com/office/drawing/2014/main" id="{B6CAF554-C739-ED46-AED1-160FE26AEA3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456292" y="962710"/>
            <a:ext cx="812800" cy="812800"/>
          </a:xfrm>
          <a:prstGeom prst="rect">
            <a:avLst/>
          </a:prstGeom>
        </p:spPr>
      </p:pic>
    </p:spTree>
    <p:extLst>
      <p:ext uri="{BB962C8B-B14F-4D97-AF65-F5344CB8AC3E}">
        <p14:creationId xmlns:p14="http://schemas.microsoft.com/office/powerpoint/2010/main" val="256398675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05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F706BEE6-76B9-EE43-A440-B8A908E7E6C6}"/>
              </a:ext>
            </a:extLst>
          </p:cNvPr>
          <p:cNvSpPr txBox="1">
            <a:spLocks/>
          </p:cNvSpPr>
          <p:nvPr/>
        </p:nvSpPr>
        <p:spPr>
          <a:xfrm>
            <a:off x="569790" y="214952"/>
            <a:ext cx="9909553"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a:ea typeface="Open Sans"/>
                <a:cs typeface="Open Sans"/>
              </a:rPr>
              <a:t>10.3 </a:t>
            </a:r>
            <a:r>
              <a:rPr lang="en-US" dirty="0" err="1">
                <a:latin typeface="Open Sans"/>
                <a:ea typeface="Open Sans"/>
                <a:cs typeface="Open Sans"/>
              </a:rPr>
              <a:t>Adaptación</a:t>
            </a:r>
            <a:r>
              <a:rPr lang="en-US" dirty="0">
                <a:latin typeface="Open Sans"/>
                <a:ea typeface="Open Sans"/>
                <a:cs typeface="Open Sans"/>
              </a:rPr>
              <a:t> al </a:t>
            </a:r>
            <a:r>
              <a:rPr lang="en-US" dirty="0" err="1">
                <a:latin typeface="Open Sans"/>
                <a:ea typeface="Open Sans"/>
                <a:cs typeface="Open Sans"/>
              </a:rPr>
              <a:t>cambio</a:t>
            </a:r>
            <a:r>
              <a:rPr lang="en-US" dirty="0">
                <a:latin typeface="Open Sans"/>
                <a:ea typeface="Open Sans"/>
                <a:cs typeface="Open Sans"/>
              </a:rPr>
              <a:t> </a:t>
            </a:r>
            <a:r>
              <a:rPr lang="en-US" dirty="0" err="1">
                <a:latin typeface="Open Sans"/>
                <a:ea typeface="Open Sans"/>
                <a:cs typeface="Open Sans"/>
              </a:rPr>
              <a:t>climático</a:t>
            </a:r>
            <a:endParaRPr lang="en-US" b="0" dirty="0">
              <a:latin typeface="Open Sans"/>
              <a:ea typeface="Open Sans"/>
              <a:cs typeface="Open Sans"/>
            </a:endParaRP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t>18</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3" name="Content Placeholder 2">
            <a:extLst>
              <a:ext uri="{FF2B5EF4-FFF2-40B4-BE49-F238E27FC236}">
                <a16:creationId xmlns:a16="http://schemas.microsoft.com/office/drawing/2014/main" id="{6D0A92F3-2354-4E9C-A025-4B28ADC9F96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600">
              <a:latin typeface="Open Sans" panose="020B0606030504020204" pitchFamily="34" charset="0"/>
              <a:ea typeface="Open Sans" panose="020B0606030504020204" pitchFamily="34" charset="0"/>
              <a:cs typeface="Open Sans" panose="020B0606030504020204" pitchFamily="34" charset="0"/>
            </a:endParaRPr>
          </a:p>
        </p:txBody>
      </p:sp>
      <p:sp>
        <p:nvSpPr>
          <p:cNvPr id="30" name="Rectangle 29"/>
          <p:cNvSpPr/>
          <p:nvPr/>
        </p:nvSpPr>
        <p:spPr>
          <a:xfrm>
            <a:off x="4103301" y="3138318"/>
            <a:ext cx="1868741" cy="907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8521" y="2318234"/>
            <a:ext cx="5213521" cy="3618079"/>
          </a:xfrm>
          <a:prstGeom prst="rect">
            <a:avLst/>
          </a:prstGeom>
        </p:spPr>
      </p:pic>
      <p:sp>
        <p:nvSpPr>
          <p:cNvPr id="14" name="Content Placeholder 2"/>
          <p:cNvSpPr txBox="1">
            <a:spLocks/>
          </p:cNvSpPr>
          <p:nvPr/>
        </p:nvSpPr>
        <p:spPr>
          <a:xfrm>
            <a:off x="6460575" y="2702803"/>
            <a:ext cx="4972904" cy="2103908"/>
          </a:xfrm>
          <a:prstGeom prst="rect">
            <a:avLst/>
          </a:prstGeom>
        </p:spPr>
        <p:txBody>
          <a:bodyPr vert="horz" lIns="0" tIns="0" rIns="0" bIns="0" rtlCol="0" anchor="t">
            <a:noAutofit/>
          </a:bodyPr>
          <a:lstStyle>
            <a:lvl1pPr marL="0" indent="0" algn="l" defTabSz="914400" rtl="0" eaLnBrk="1" latinLnBrk="0" hangingPunct="1">
              <a:lnSpc>
                <a:spcPct val="100000"/>
              </a:lnSpc>
              <a:spcBef>
                <a:spcPct val="20000"/>
              </a:spcBef>
              <a:buFont typeface="Arial" pitchFamily="34" charset="0"/>
              <a:buNone/>
              <a:defRPr sz="2000" kern="1200">
                <a:solidFill>
                  <a:schemeClr val="tx1"/>
                </a:solidFill>
                <a:latin typeface="+mn-lt"/>
                <a:ea typeface="+mn-ea"/>
                <a:cs typeface="+mn-cs"/>
              </a:defRPr>
            </a:lvl1pPr>
            <a:lvl2pPr marL="355600" indent="-3556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2pPr>
            <a:lvl3pPr marL="723900" indent="-3683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3pPr>
            <a:lvl4pPr marL="1076325" indent="-352425"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4pPr>
            <a:lvl5pPr marL="1535113" indent="-4572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265" indent="-342265" algn="just">
              <a:buFont typeface="Arial" panose="020B0604020202020204" pitchFamily="34" charset="0"/>
              <a:buChar char="•"/>
            </a:pPr>
            <a:r>
              <a:rPr lang="en-GB" sz="1800" dirty="0" err="1">
                <a:latin typeface="Open Sans" panose="020B0606030504020204" pitchFamily="34" charset="0"/>
                <a:ea typeface="Open Sans" panose="020B0606030504020204" pitchFamily="34" charset="0"/>
                <a:cs typeface="Open Sans" panose="020B0606030504020204" pitchFamily="34" charset="0"/>
              </a:rPr>
              <a:t>Nuestras</a:t>
            </a:r>
            <a:r>
              <a:rPr lang="en-GB" sz="1800" dirty="0">
                <a:latin typeface="Open Sans" panose="020B0606030504020204" pitchFamily="34" charset="0"/>
                <a:ea typeface="Open Sans" panose="020B0606030504020204" pitchFamily="34" charset="0"/>
                <a:cs typeface="Open Sans" panose="020B0606030504020204" pitchFamily="34" charset="0"/>
              </a:rPr>
              <a:t> </a:t>
            </a:r>
            <a:r>
              <a:rPr lang="en-GB" sz="1800" dirty="0" err="1">
                <a:latin typeface="Open Sans" panose="020B0606030504020204" pitchFamily="34" charset="0"/>
                <a:ea typeface="Open Sans" panose="020B0606030504020204" pitchFamily="34" charset="0"/>
                <a:cs typeface="Open Sans" panose="020B0606030504020204" pitchFamily="34" charset="0"/>
              </a:rPr>
              <a:t>respuestas</a:t>
            </a:r>
            <a:r>
              <a:rPr lang="en-GB" sz="1800" dirty="0">
                <a:latin typeface="Open Sans" panose="020B0606030504020204" pitchFamily="34" charset="0"/>
                <a:ea typeface="Open Sans" panose="020B0606030504020204" pitchFamily="34" charset="0"/>
                <a:cs typeface="Open Sans" panose="020B0606030504020204" pitchFamily="34" charset="0"/>
              </a:rPr>
              <a:t> </a:t>
            </a:r>
            <a:r>
              <a:rPr lang="en-GB" sz="1800" dirty="0" err="1">
                <a:latin typeface="Open Sans" panose="020B0606030504020204" pitchFamily="34" charset="0"/>
                <a:ea typeface="Open Sans" panose="020B0606030504020204" pitchFamily="34" charset="0"/>
                <a:cs typeface="Open Sans" panose="020B0606030504020204" pitchFamily="34" charset="0"/>
              </a:rPr>
              <a:t>políticas</a:t>
            </a:r>
            <a:r>
              <a:rPr lang="en-GB" sz="1800" dirty="0">
                <a:latin typeface="Open Sans" panose="020B0606030504020204" pitchFamily="34" charset="0"/>
                <a:ea typeface="Open Sans" panose="020B0606030504020204" pitchFamily="34" charset="0"/>
                <a:cs typeface="Open Sans" panose="020B0606030504020204" pitchFamily="34" charset="0"/>
              </a:rPr>
              <a:t> </a:t>
            </a:r>
            <a:r>
              <a:rPr lang="en-GB" sz="1800" dirty="0" err="1">
                <a:latin typeface="Open Sans" panose="020B0606030504020204" pitchFamily="34" charset="0"/>
                <a:ea typeface="Open Sans" panose="020B0606030504020204" pitchFamily="34" charset="0"/>
                <a:cs typeface="Open Sans" panose="020B0606030504020204" pitchFamily="34" charset="0"/>
              </a:rPr>
              <a:t>decidirán</a:t>
            </a:r>
            <a:r>
              <a:rPr lang="en-GB" sz="1800" dirty="0">
                <a:latin typeface="Open Sans" panose="020B0606030504020204" pitchFamily="34" charset="0"/>
                <a:ea typeface="Open Sans" panose="020B0606030504020204" pitchFamily="34" charset="0"/>
                <a:cs typeface="Open Sans" panose="020B0606030504020204" pitchFamily="34" charset="0"/>
              </a:rPr>
              <a:t> la </a:t>
            </a:r>
            <a:r>
              <a:rPr lang="en-GB" sz="1800" dirty="0" err="1">
                <a:latin typeface="Open Sans" panose="020B0606030504020204" pitchFamily="34" charset="0"/>
                <a:ea typeface="Open Sans" panose="020B0606030504020204" pitchFamily="34" charset="0"/>
                <a:cs typeface="Open Sans" panose="020B0606030504020204" pitchFamily="34" charset="0"/>
              </a:rPr>
              <a:t>resistencia</a:t>
            </a:r>
            <a:r>
              <a:rPr lang="en-GB" sz="1800" dirty="0">
                <a:latin typeface="Open Sans" panose="020B0606030504020204" pitchFamily="34" charset="0"/>
                <a:ea typeface="Open Sans" panose="020B0606030504020204" pitchFamily="34" charset="0"/>
                <a:cs typeface="Open Sans" panose="020B0606030504020204" pitchFamily="34" charset="0"/>
              </a:rPr>
              <a:t> de </a:t>
            </a:r>
            <a:r>
              <a:rPr lang="en-GB" sz="1800" dirty="0" err="1">
                <a:latin typeface="Open Sans" panose="020B0606030504020204" pitchFamily="34" charset="0"/>
                <a:ea typeface="Open Sans" panose="020B0606030504020204" pitchFamily="34" charset="0"/>
                <a:cs typeface="Open Sans" panose="020B0606030504020204" pitchFamily="34" charset="0"/>
              </a:rPr>
              <a:t>nuestros</a:t>
            </a:r>
            <a:r>
              <a:rPr lang="en-GB" sz="1800" dirty="0">
                <a:latin typeface="Open Sans" panose="020B0606030504020204" pitchFamily="34" charset="0"/>
                <a:ea typeface="Open Sans" panose="020B0606030504020204" pitchFamily="34" charset="0"/>
                <a:cs typeface="Open Sans" panose="020B0606030504020204" pitchFamily="34" charset="0"/>
              </a:rPr>
              <a:t> </a:t>
            </a:r>
            <a:r>
              <a:rPr lang="en-GB" sz="1800" dirty="0" err="1">
                <a:latin typeface="Open Sans" panose="020B0606030504020204" pitchFamily="34" charset="0"/>
                <a:ea typeface="Open Sans" panose="020B0606030504020204" pitchFamily="34" charset="0"/>
                <a:cs typeface="Open Sans" panose="020B0606030504020204" pitchFamily="34" charset="0"/>
              </a:rPr>
              <a:t>sistemas</a:t>
            </a:r>
            <a:r>
              <a:rPr lang="en-GB" sz="1800" dirty="0">
                <a:latin typeface="Open Sans" panose="020B0606030504020204" pitchFamily="34" charset="0"/>
                <a:ea typeface="Open Sans" panose="020B0606030504020204" pitchFamily="34" charset="0"/>
                <a:cs typeface="Open Sans" panose="020B0606030504020204" pitchFamily="34" charset="0"/>
              </a:rPr>
              <a:t> de </a:t>
            </a:r>
            <a:r>
              <a:rPr lang="en-GB" sz="1800" dirty="0" err="1">
                <a:latin typeface="Open Sans" panose="020B0606030504020204" pitchFamily="34" charset="0"/>
                <a:ea typeface="Open Sans" panose="020B0606030504020204" pitchFamily="34" charset="0"/>
                <a:cs typeface="Open Sans" panose="020B0606030504020204" pitchFamily="34" charset="0"/>
              </a:rPr>
              <a:t>recursos</a:t>
            </a:r>
            <a:r>
              <a:rPr lang="en-GB" sz="1800" dirty="0">
                <a:latin typeface="Open Sans" panose="020B0606030504020204" pitchFamily="34" charset="0"/>
                <a:ea typeface="Open Sans" panose="020B0606030504020204" pitchFamily="34" charset="0"/>
                <a:cs typeface="Open Sans" panose="020B0606030504020204" pitchFamily="34" charset="0"/>
              </a:rPr>
              <a:t> al </a:t>
            </a:r>
            <a:r>
              <a:rPr lang="en-GB" sz="1800" dirty="0" err="1">
                <a:latin typeface="Open Sans" panose="020B0606030504020204" pitchFamily="34" charset="0"/>
                <a:ea typeface="Open Sans" panose="020B0606030504020204" pitchFamily="34" charset="0"/>
                <a:cs typeface="Open Sans" panose="020B0606030504020204" pitchFamily="34" charset="0"/>
              </a:rPr>
              <a:t>cambio</a:t>
            </a:r>
            <a:r>
              <a:rPr lang="en-GB" sz="1800" dirty="0">
                <a:latin typeface="Open Sans" panose="020B0606030504020204" pitchFamily="34" charset="0"/>
                <a:ea typeface="Open Sans" panose="020B0606030504020204" pitchFamily="34" charset="0"/>
                <a:cs typeface="Open Sans" panose="020B0606030504020204" pitchFamily="34" charset="0"/>
              </a:rPr>
              <a:t> </a:t>
            </a:r>
            <a:r>
              <a:rPr lang="en-GB" sz="1800" dirty="0" err="1">
                <a:latin typeface="Open Sans" panose="020B0606030504020204" pitchFamily="34" charset="0"/>
                <a:ea typeface="Open Sans" panose="020B0606030504020204" pitchFamily="34" charset="0"/>
                <a:cs typeface="Open Sans" panose="020B0606030504020204" pitchFamily="34" charset="0"/>
              </a:rPr>
              <a:t>climático</a:t>
            </a:r>
            <a:endParaRPr lang="en-US" dirty="0"/>
          </a:p>
          <a:p>
            <a:pPr marL="342265" indent="-342265" algn="just">
              <a:buFont typeface="Arial" panose="020B0604020202020204" pitchFamily="34" charset="0"/>
              <a:buChar char="•"/>
            </a:pPr>
            <a:r>
              <a:rPr lang="en-GB" sz="1800" dirty="0">
                <a:latin typeface="Open Sans" panose="020B0606030504020204" pitchFamily="34" charset="0"/>
                <a:ea typeface="Open Sans" panose="020B0606030504020204" pitchFamily="34" charset="0"/>
                <a:cs typeface="Open Sans" panose="020B0606030504020204" pitchFamily="34" charset="0"/>
              </a:rPr>
              <a:t>A </a:t>
            </a:r>
            <a:r>
              <a:rPr lang="en-GB" sz="1800" dirty="0" err="1">
                <a:latin typeface="Open Sans" panose="020B0606030504020204" pitchFamily="34" charset="0"/>
                <a:ea typeface="Open Sans" panose="020B0606030504020204" pitchFamily="34" charset="0"/>
                <a:cs typeface="Open Sans" panose="020B0606030504020204" pitchFamily="34" charset="0"/>
              </a:rPr>
              <a:t>veces</a:t>
            </a:r>
            <a:r>
              <a:rPr lang="en-GB" sz="1800" dirty="0">
                <a:latin typeface="Open Sans" panose="020B0606030504020204" pitchFamily="34" charset="0"/>
                <a:ea typeface="Open Sans" panose="020B0606030504020204" pitchFamily="34" charset="0"/>
                <a:cs typeface="Open Sans" panose="020B0606030504020204" pitchFamily="34" charset="0"/>
              </a:rPr>
              <a:t> la </a:t>
            </a:r>
            <a:r>
              <a:rPr lang="en-GB" sz="1800" dirty="0" err="1">
                <a:latin typeface="Open Sans" panose="020B0606030504020204" pitchFamily="34" charset="0"/>
                <a:ea typeface="Open Sans" panose="020B0606030504020204" pitchFamily="34" charset="0"/>
                <a:cs typeface="Open Sans" panose="020B0606030504020204" pitchFamily="34" charset="0"/>
              </a:rPr>
              <a:t>resiliencia</a:t>
            </a:r>
            <a:r>
              <a:rPr lang="en-GB" sz="1800" dirty="0">
                <a:latin typeface="Open Sans" panose="020B0606030504020204" pitchFamily="34" charset="0"/>
                <a:ea typeface="Open Sans" panose="020B0606030504020204" pitchFamily="34" charset="0"/>
                <a:cs typeface="Open Sans" panose="020B0606030504020204" pitchFamily="34" charset="0"/>
              </a:rPr>
              <a:t> </a:t>
            </a:r>
            <a:r>
              <a:rPr lang="en-GB" sz="1800" dirty="0" err="1">
                <a:latin typeface="Open Sans" panose="020B0606030504020204" pitchFamily="34" charset="0"/>
                <a:ea typeface="Open Sans" panose="020B0606030504020204" pitchFamily="34" charset="0"/>
                <a:cs typeface="Open Sans" panose="020B0606030504020204" pitchFamily="34" charset="0"/>
              </a:rPr>
              <a:t>puede</a:t>
            </a:r>
            <a:r>
              <a:rPr lang="en-GB" sz="1800" dirty="0">
                <a:latin typeface="Open Sans" panose="020B0606030504020204" pitchFamily="34" charset="0"/>
                <a:ea typeface="Open Sans" panose="020B0606030504020204" pitchFamily="34" charset="0"/>
                <a:cs typeface="Open Sans" panose="020B0606030504020204" pitchFamily="34" charset="0"/>
              </a:rPr>
              <a:t> ser </a:t>
            </a:r>
            <a:r>
              <a:rPr lang="en-GB" sz="1800" dirty="0" err="1">
                <a:latin typeface="Open Sans" panose="020B0606030504020204" pitchFamily="34" charset="0"/>
                <a:ea typeface="Open Sans" panose="020B0606030504020204" pitchFamily="34" charset="0"/>
                <a:cs typeface="Open Sans" panose="020B0606030504020204" pitchFamily="34" charset="0"/>
              </a:rPr>
              <a:t>encontrar</a:t>
            </a:r>
            <a:r>
              <a:rPr lang="en-GB" sz="1800" dirty="0">
                <a:latin typeface="Open Sans" panose="020B0606030504020204" pitchFamily="34" charset="0"/>
                <a:ea typeface="Open Sans" panose="020B0606030504020204" pitchFamily="34" charset="0"/>
                <a:cs typeface="Open Sans" panose="020B0606030504020204" pitchFamily="34" charset="0"/>
              </a:rPr>
              <a:t> un punto medio</a:t>
            </a:r>
          </a:p>
          <a:p>
            <a:pPr marL="342265" indent="-342265" algn="just">
              <a:buFont typeface="Arial" panose="020B0604020202020204" pitchFamily="34" charset="0"/>
              <a:buChar char="•"/>
            </a:pPr>
            <a:r>
              <a:rPr lang="en-GB" sz="1800" dirty="0">
                <a:latin typeface="Open Sans"/>
                <a:ea typeface="Open Sans"/>
                <a:cs typeface="Open Sans"/>
              </a:rPr>
              <a:t>Es </a:t>
            </a:r>
            <a:r>
              <a:rPr lang="en-GB" sz="1800" dirty="0" err="1">
                <a:latin typeface="Open Sans"/>
                <a:ea typeface="Open Sans"/>
                <a:cs typeface="Open Sans"/>
              </a:rPr>
              <a:t>posible</a:t>
            </a:r>
            <a:r>
              <a:rPr lang="en-GB" sz="1800" dirty="0">
                <a:latin typeface="Open Sans"/>
                <a:ea typeface="Open Sans"/>
                <a:cs typeface="Open Sans"/>
              </a:rPr>
              <a:t> que </a:t>
            </a:r>
            <a:r>
              <a:rPr lang="en-GB" sz="1800" dirty="0" err="1">
                <a:latin typeface="Open Sans"/>
                <a:ea typeface="Open Sans"/>
                <a:cs typeface="Open Sans"/>
              </a:rPr>
              <a:t>tengamos</a:t>
            </a:r>
            <a:r>
              <a:rPr lang="en-GB" sz="1800" dirty="0">
                <a:latin typeface="Open Sans"/>
                <a:ea typeface="Open Sans"/>
                <a:cs typeface="Open Sans"/>
              </a:rPr>
              <a:t> que </a:t>
            </a:r>
            <a:r>
              <a:rPr lang="en-GB" sz="1800" dirty="0" err="1">
                <a:latin typeface="Open Sans"/>
                <a:ea typeface="Open Sans"/>
                <a:cs typeface="Open Sans"/>
              </a:rPr>
              <a:t>seguir</a:t>
            </a:r>
            <a:r>
              <a:rPr lang="en-GB" sz="1800" dirty="0">
                <a:latin typeface="Open Sans"/>
                <a:ea typeface="Open Sans"/>
                <a:cs typeface="Open Sans"/>
              </a:rPr>
              <a:t> </a:t>
            </a:r>
            <a:r>
              <a:rPr lang="en-GB" sz="1800" dirty="0" err="1">
                <a:latin typeface="Open Sans"/>
                <a:ea typeface="Open Sans"/>
                <a:cs typeface="Open Sans"/>
              </a:rPr>
              <a:t>dependiendo</a:t>
            </a:r>
            <a:r>
              <a:rPr lang="en-GB" sz="1800" dirty="0">
                <a:latin typeface="Open Sans"/>
                <a:ea typeface="Open Sans"/>
                <a:cs typeface="Open Sans"/>
              </a:rPr>
              <a:t> de </a:t>
            </a:r>
            <a:r>
              <a:rPr lang="en-GB" sz="1800" dirty="0" err="1">
                <a:latin typeface="Open Sans"/>
                <a:ea typeface="Open Sans"/>
                <a:cs typeface="Open Sans"/>
              </a:rPr>
              <a:t>los</a:t>
            </a:r>
            <a:r>
              <a:rPr lang="en-GB" sz="1800" dirty="0">
                <a:latin typeface="Open Sans"/>
                <a:ea typeface="Open Sans"/>
                <a:cs typeface="Open Sans"/>
              </a:rPr>
              <a:t> combustibles </a:t>
            </a:r>
            <a:r>
              <a:rPr lang="en-GB" sz="1800" dirty="0" err="1">
                <a:latin typeface="Open Sans"/>
                <a:ea typeface="Open Sans"/>
                <a:cs typeface="Open Sans"/>
              </a:rPr>
              <a:t>fósiles</a:t>
            </a:r>
            <a:r>
              <a:rPr lang="en-GB" sz="1800" dirty="0">
                <a:latin typeface="Open Sans"/>
                <a:ea typeface="Open Sans"/>
                <a:cs typeface="Open Sans"/>
              </a:rPr>
              <a:t>, </a:t>
            </a:r>
            <a:r>
              <a:rPr lang="en-GB" sz="1800" dirty="0" err="1">
                <a:latin typeface="Open Sans"/>
                <a:ea typeface="Open Sans"/>
                <a:cs typeface="Open Sans"/>
              </a:rPr>
              <a:t>pero</a:t>
            </a:r>
            <a:r>
              <a:rPr lang="en-GB" sz="1800" dirty="0">
                <a:latin typeface="Open Sans"/>
                <a:ea typeface="Open Sans"/>
                <a:cs typeface="Open Sans"/>
              </a:rPr>
              <a:t> de forma </a:t>
            </a:r>
            <a:r>
              <a:rPr lang="en-GB" sz="1800" dirty="0" err="1">
                <a:latin typeface="Open Sans"/>
                <a:ea typeface="Open Sans"/>
                <a:cs typeface="Open Sans"/>
              </a:rPr>
              <a:t>sostenible</a:t>
            </a:r>
            <a:endParaRPr lang="en-GB" sz="1800" dirty="0">
              <a:latin typeface="Open Sans"/>
              <a:ea typeface="Open Sans"/>
              <a:cs typeface="Open Sans"/>
            </a:endParaRPr>
          </a:p>
        </p:txBody>
      </p:sp>
      <p:sp>
        <p:nvSpPr>
          <p:cNvPr id="10" name="Text Placeholder 6">
            <a:extLst>
              <a:ext uri="{FF2B5EF4-FFF2-40B4-BE49-F238E27FC236}">
                <a16:creationId xmlns:a16="http://schemas.microsoft.com/office/drawing/2014/main" id="{604FA5C0-EE6C-FF40-9F09-C92A12D6B545}"/>
              </a:ext>
            </a:extLst>
          </p:cNvPr>
          <p:cNvSpPr>
            <a:spLocks noGrp="1"/>
          </p:cNvSpPr>
          <p:nvPr>
            <p:ph type="body" sz="quarter" idx="15"/>
          </p:nvPr>
        </p:nvSpPr>
        <p:spPr>
          <a:xfrm>
            <a:off x="758521" y="1752265"/>
            <a:ext cx="3791195" cy="352035"/>
          </a:xfrm>
        </p:spPr>
        <p:txBody>
          <a:bodyPr>
            <a:noAutofit/>
          </a:bodyPr>
          <a:lstStyle/>
          <a:p>
            <a:r>
              <a:rPr lang="en-US" dirty="0"/>
              <a:t>Resistencia al </a:t>
            </a:r>
            <a:r>
              <a:rPr lang="en-US" dirty="0" err="1"/>
              <a:t>clima</a:t>
            </a:r>
            <a:endParaRPr lang="en-US" dirty="0"/>
          </a:p>
        </p:txBody>
      </p:sp>
      <p:sp>
        <p:nvSpPr>
          <p:cNvPr id="11" name="TextBox 10">
            <a:extLst>
              <a:ext uri="{FF2B5EF4-FFF2-40B4-BE49-F238E27FC236}">
                <a16:creationId xmlns:a16="http://schemas.microsoft.com/office/drawing/2014/main" id="{2478932C-499A-5546-BFF5-0D6072C833D5}"/>
              </a:ext>
            </a:extLst>
          </p:cNvPr>
          <p:cNvSpPr txBox="1"/>
          <p:nvPr/>
        </p:nvSpPr>
        <p:spPr>
          <a:xfrm>
            <a:off x="6074971" y="5852711"/>
            <a:ext cx="4364430" cy="400110"/>
          </a:xfrm>
          <a:prstGeom prst="rect">
            <a:avLst/>
          </a:prstGeom>
          <a:noFill/>
        </p:spPr>
        <p:txBody>
          <a:bodyPr wrap="square" rtlCol="0">
            <a:spAutoFit/>
          </a:bodyPr>
          <a:lstStyle/>
          <a:p>
            <a:r>
              <a:rPr lang="en-GB" sz="1000" b="1" dirty="0">
                <a:latin typeface="Open Sans" panose="020B0606030504020204" pitchFamily="34" charset="0"/>
                <a:ea typeface="Open Sans" panose="020B0606030504020204" pitchFamily="34" charset="0"/>
                <a:cs typeface="Open Sans" panose="020B0606030504020204" pitchFamily="34" charset="0"/>
              </a:rPr>
              <a:t>Fuente: </a:t>
            </a:r>
            <a:r>
              <a:rPr lang="en-GB" sz="1000" dirty="0">
                <a:latin typeface="Open Sans" panose="020B0606030504020204" pitchFamily="34" charset="0"/>
                <a:ea typeface="Open Sans" panose="020B0606030504020204" pitchFamily="34" charset="0"/>
                <a:cs typeface="Open Sans" panose="020B0606030504020204" pitchFamily="34" charset="0"/>
              </a:rPr>
              <a:t>IPCC, Informe de </a:t>
            </a:r>
            <a:r>
              <a:rPr lang="en-GB" sz="1000" dirty="0" err="1">
                <a:latin typeface="Open Sans" panose="020B0606030504020204" pitchFamily="34" charset="0"/>
                <a:ea typeface="Open Sans" panose="020B0606030504020204" pitchFamily="34" charset="0"/>
                <a:cs typeface="Open Sans" panose="020B0606030504020204" pitchFamily="34" charset="0"/>
              </a:rPr>
              <a:t>evaluación</a:t>
            </a:r>
            <a:r>
              <a:rPr lang="en-GB" sz="1000" dirty="0">
                <a:latin typeface="Open Sans" panose="020B0606030504020204" pitchFamily="34" charset="0"/>
                <a:ea typeface="Open Sans" panose="020B0606030504020204" pitchFamily="34" charset="0"/>
                <a:cs typeface="Open Sans" panose="020B0606030504020204" pitchFamily="34" charset="0"/>
              </a:rPr>
              <a:t> 5, Grupo de </a:t>
            </a:r>
            <a:r>
              <a:rPr lang="en-GB" sz="1000" dirty="0" err="1">
                <a:latin typeface="Open Sans" panose="020B0606030504020204" pitchFamily="34" charset="0"/>
                <a:ea typeface="Open Sans" panose="020B0606030504020204" pitchFamily="34" charset="0"/>
                <a:cs typeface="Open Sans" panose="020B0606030504020204" pitchFamily="34" charset="0"/>
              </a:rPr>
              <a:t>trabajo</a:t>
            </a:r>
            <a:r>
              <a:rPr lang="en-GB" sz="1000" dirty="0">
                <a:latin typeface="Open Sans" panose="020B0606030504020204" pitchFamily="34" charset="0"/>
                <a:ea typeface="Open Sans" panose="020B0606030504020204" pitchFamily="34" charset="0"/>
                <a:cs typeface="Open Sans" panose="020B0606030504020204" pitchFamily="34" charset="0"/>
              </a:rPr>
              <a:t> II, </a:t>
            </a:r>
            <a:r>
              <a:rPr lang="en-GB" sz="1000" dirty="0" err="1">
                <a:latin typeface="Open Sans" panose="020B0606030504020204" pitchFamily="34" charset="0"/>
                <a:ea typeface="Open Sans" panose="020B0606030504020204" pitchFamily="34" charset="0"/>
                <a:cs typeface="Open Sans" panose="020B0606030504020204" pitchFamily="34" charset="0"/>
              </a:rPr>
              <a:t>Resumen</a:t>
            </a:r>
            <a:r>
              <a:rPr lang="en-GB" sz="1000" dirty="0">
                <a:latin typeface="Open Sans" panose="020B0606030504020204" pitchFamily="34" charset="0"/>
                <a:ea typeface="Open Sans" panose="020B0606030504020204" pitchFamily="34" charset="0"/>
                <a:cs typeface="Open Sans" panose="020B0606030504020204" pitchFamily="34" charset="0"/>
              </a:rPr>
              <a:t> para </a:t>
            </a:r>
            <a:r>
              <a:rPr lang="en-GB" sz="1000" dirty="0" err="1">
                <a:latin typeface="Open Sans" panose="020B0606030504020204" pitchFamily="34" charset="0"/>
                <a:ea typeface="Open Sans" panose="020B0606030504020204" pitchFamily="34" charset="0"/>
                <a:cs typeface="Open Sans" panose="020B0606030504020204" pitchFamily="34" charset="0"/>
              </a:rPr>
              <a:t>responsables</a:t>
            </a:r>
            <a:r>
              <a:rPr lang="en-GB" sz="1000" dirty="0">
                <a:latin typeface="Open Sans" panose="020B0606030504020204" pitchFamily="34" charset="0"/>
                <a:ea typeface="Open Sans" panose="020B0606030504020204" pitchFamily="34" charset="0"/>
                <a:cs typeface="Open Sans" panose="020B0606030504020204" pitchFamily="34" charset="0"/>
              </a:rPr>
              <a:t> de </a:t>
            </a:r>
            <a:r>
              <a:rPr lang="en-GB" sz="1000" dirty="0" err="1">
                <a:latin typeface="Open Sans" panose="020B0606030504020204" pitchFamily="34" charset="0"/>
                <a:ea typeface="Open Sans" panose="020B0606030504020204" pitchFamily="34" charset="0"/>
                <a:cs typeface="Open Sans" panose="020B0606030504020204" pitchFamily="34" charset="0"/>
              </a:rPr>
              <a:t>políticas</a:t>
            </a:r>
            <a:r>
              <a:rPr lang="en-GB" sz="1000" dirty="0">
                <a:latin typeface="Open Sans" panose="020B0606030504020204" pitchFamily="34" charset="0"/>
                <a:ea typeface="Open Sans" panose="020B0606030504020204" pitchFamily="34" charset="0"/>
                <a:cs typeface="Open Sans" panose="020B0606030504020204" pitchFamily="34" charset="0"/>
              </a:rPr>
              <a:t> disponible para </a:t>
            </a:r>
            <a:r>
              <a:rPr lang="en-GB" sz="1000" dirty="0" err="1">
                <a:latin typeface="Open Sans" panose="020B0606030504020204" pitchFamily="34" charset="0"/>
                <a:ea typeface="Open Sans" panose="020B0606030504020204" pitchFamily="34" charset="0"/>
                <a:cs typeface="Open Sans" panose="020B0606030504020204" pitchFamily="34" charset="0"/>
              </a:rPr>
              <a:t>su</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err="1">
                <a:latin typeface="Open Sans" panose="020B0606030504020204" pitchFamily="34" charset="0"/>
                <a:ea typeface="Open Sans" panose="020B0606030504020204" pitchFamily="34" charset="0"/>
                <a:cs typeface="Open Sans" panose="020B0606030504020204" pitchFamily="34" charset="0"/>
              </a:rPr>
              <a:t>uso</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err="1">
                <a:latin typeface="Open Sans" panose="020B0606030504020204" pitchFamily="34" charset="0"/>
                <a:ea typeface="Open Sans" panose="020B0606030504020204" pitchFamily="34" charset="0"/>
                <a:cs typeface="Open Sans" panose="020B0606030504020204" pitchFamily="34" charset="0"/>
              </a:rPr>
              <a:t>gratuito</a:t>
            </a:r>
            <a:r>
              <a:rPr lang="en-GB" sz="1000" dirty="0">
                <a:latin typeface="Open Sans" panose="020B0606030504020204" pitchFamily="34" charset="0"/>
                <a:ea typeface="Open Sans" panose="020B0606030504020204" pitchFamily="34" charset="0"/>
                <a:cs typeface="Open Sans" panose="020B0606030504020204" pitchFamily="34" charset="0"/>
              </a:rPr>
              <a:t> sin </a:t>
            </a:r>
            <a:r>
              <a:rPr lang="en-GB" sz="1000" dirty="0" err="1">
                <a:latin typeface="Open Sans" panose="020B0606030504020204" pitchFamily="34" charset="0"/>
                <a:ea typeface="Open Sans" panose="020B0606030504020204" pitchFamily="34" charset="0"/>
                <a:cs typeface="Open Sans" panose="020B0606030504020204" pitchFamily="34" charset="0"/>
              </a:rPr>
              <a:t>necesidad</a:t>
            </a:r>
            <a:r>
              <a:rPr lang="en-GB" sz="1000" dirty="0">
                <a:latin typeface="Open Sans" panose="020B0606030504020204" pitchFamily="34" charset="0"/>
                <a:ea typeface="Open Sans" panose="020B0606030504020204" pitchFamily="34" charset="0"/>
                <a:cs typeface="Open Sans" panose="020B0606030504020204" pitchFamily="34" charset="0"/>
              </a:rPr>
              <a:t> de </a:t>
            </a:r>
            <a:r>
              <a:rPr lang="en-GB" sz="1000" dirty="0" err="1">
                <a:latin typeface="Open Sans" panose="020B0606030504020204" pitchFamily="34" charset="0"/>
                <a:ea typeface="Open Sans" panose="020B0606030504020204" pitchFamily="34" charset="0"/>
                <a:cs typeface="Open Sans" panose="020B0606030504020204" pitchFamily="34" charset="0"/>
              </a:rPr>
              <a:t>solicitarlo</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err="1">
                <a:latin typeface="Open Sans" panose="020B0606030504020204" pitchFamily="34" charset="0"/>
                <a:ea typeface="Open Sans" panose="020B0606030504020204" pitchFamily="34" charset="0"/>
                <a:cs typeface="Open Sans" panose="020B0606030504020204" pitchFamily="34" charset="0"/>
              </a:rPr>
              <a:t>izquierda</a:t>
            </a:r>
            <a:r>
              <a:rPr lang="en-GB" sz="1000" dirty="0">
                <a:latin typeface="Open Sans" panose="020B0606030504020204" pitchFamily="34" charset="0"/>
                <a:ea typeface="Open Sans" panose="020B0606030504020204" pitchFamily="34" charset="0"/>
                <a:cs typeface="Open Sans" panose="020B0606030504020204" pitchFamily="34" charset="0"/>
              </a:rPr>
              <a:t> y </a:t>
            </a:r>
            <a:r>
              <a:rPr lang="en-GB" sz="1000" dirty="0" err="1">
                <a:latin typeface="Open Sans" panose="020B0606030504020204" pitchFamily="34" charset="0"/>
                <a:ea typeface="Open Sans" panose="020B0606030504020204" pitchFamily="34" charset="0"/>
                <a:cs typeface="Open Sans" panose="020B0606030504020204" pitchFamily="34" charset="0"/>
              </a:rPr>
              <a:t>derecha</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sp>
        <p:nvSpPr>
          <p:cNvPr id="12" name="Oval 11">
            <a:extLst>
              <a:ext uri="{FF2B5EF4-FFF2-40B4-BE49-F238E27FC236}">
                <a16:creationId xmlns:a16="http://schemas.microsoft.com/office/drawing/2014/main" id="{7A41240C-5914-5347-A291-FF65DBBB4E10}"/>
              </a:ext>
            </a:extLst>
          </p:cNvPr>
          <p:cNvSpPr/>
          <p:nvPr/>
        </p:nvSpPr>
        <p:spPr>
          <a:xfrm>
            <a:off x="10404467" y="726888"/>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10_Slide18.mp3" descr="Lecture10_Slide18.mp3">
            <a:hlinkClick r:id="" action="ppaction://media"/>
            <a:extLst>
              <a:ext uri="{FF2B5EF4-FFF2-40B4-BE49-F238E27FC236}">
                <a16:creationId xmlns:a16="http://schemas.microsoft.com/office/drawing/2014/main" id="{EBC239F9-62FB-4346-8F17-C473384F93C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79343" y="726888"/>
            <a:ext cx="812800" cy="812800"/>
          </a:xfrm>
          <a:prstGeom prst="rect">
            <a:avLst/>
          </a:prstGeom>
        </p:spPr>
      </p:pic>
    </p:spTree>
    <p:extLst>
      <p:ext uri="{BB962C8B-B14F-4D97-AF65-F5344CB8AC3E}">
        <p14:creationId xmlns:p14="http://schemas.microsoft.com/office/powerpoint/2010/main" val="337520552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98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F706BEE6-76B9-EE43-A440-B8A908E7E6C6}"/>
              </a:ext>
            </a:extLst>
          </p:cNvPr>
          <p:cNvSpPr txBox="1">
            <a:spLocks/>
          </p:cNvSpPr>
          <p:nvPr/>
        </p:nvSpPr>
        <p:spPr>
          <a:xfrm>
            <a:off x="663574" y="435324"/>
            <a:ext cx="9909553"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a:ea typeface="Open Sans"/>
                <a:cs typeface="Open Sans"/>
              </a:rPr>
              <a:t>10.3 </a:t>
            </a:r>
            <a:r>
              <a:rPr lang="en-US" dirty="0" err="1">
                <a:latin typeface="Open Sans"/>
                <a:ea typeface="Open Sans"/>
                <a:cs typeface="Open Sans"/>
              </a:rPr>
              <a:t>Adaptación</a:t>
            </a:r>
            <a:r>
              <a:rPr lang="en-US" dirty="0">
                <a:latin typeface="Open Sans"/>
                <a:ea typeface="Open Sans"/>
                <a:cs typeface="Open Sans"/>
              </a:rPr>
              <a:t> al </a:t>
            </a:r>
            <a:r>
              <a:rPr lang="en-US" dirty="0" err="1">
                <a:latin typeface="Open Sans"/>
                <a:ea typeface="Open Sans"/>
                <a:cs typeface="Open Sans"/>
              </a:rPr>
              <a:t>cambio</a:t>
            </a:r>
            <a:r>
              <a:rPr lang="en-US" dirty="0">
                <a:latin typeface="Open Sans"/>
                <a:ea typeface="Open Sans"/>
                <a:cs typeface="Open Sans"/>
              </a:rPr>
              <a:t> </a:t>
            </a:r>
            <a:r>
              <a:rPr lang="en-US" dirty="0" err="1">
                <a:latin typeface="Open Sans"/>
                <a:ea typeface="Open Sans"/>
                <a:cs typeface="Open Sans"/>
              </a:rPr>
              <a:t>climático</a:t>
            </a:r>
            <a:endParaRPr lang="en-US" b="0" dirty="0">
              <a:latin typeface="Open Sans"/>
              <a:ea typeface="Open Sans"/>
              <a:cs typeface="Open Sans"/>
            </a:endParaRP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t>19</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3" name="Content Placeholder 2">
            <a:extLst>
              <a:ext uri="{FF2B5EF4-FFF2-40B4-BE49-F238E27FC236}">
                <a16:creationId xmlns:a16="http://schemas.microsoft.com/office/drawing/2014/main" id="{6D0A92F3-2354-4E9C-A025-4B28ADC9F96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60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0B7D2E7D-3917-4596-87D2-782DD03C88F0}"/>
              </a:ext>
            </a:extLst>
          </p:cNvPr>
          <p:cNvSpPr txBox="1"/>
          <p:nvPr/>
        </p:nvSpPr>
        <p:spPr>
          <a:xfrm>
            <a:off x="8593328" y="6149127"/>
            <a:ext cx="2130071" cy="246221"/>
          </a:xfrm>
          <a:prstGeom prst="rect">
            <a:avLst/>
          </a:prstGeom>
          <a:noFill/>
        </p:spPr>
        <p:txBody>
          <a:bodyPr wrap="square" rtlCol="0">
            <a:spAutoFit/>
          </a:bodyPr>
          <a:lstStyle/>
          <a:p>
            <a:r>
              <a:rPr lang="en-GB" sz="1000" b="1">
                <a:latin typeface="Open Sans" panose="020B0606030504020204" pitchFamily="34" charset="0"/>
                <a:ea typeface="Open Sans" panose="020B0606030504020204" pitchFamily="34" charset="0"/>
                <a:cs typeface="Open Sans" panose="020B0606030504020204" pitchFamily="34" charset="0"/>
              </a:rPr>
              <a:t>Fuente: </a:t>
            </a:r>
            <a:r>
              <a:rPr lang="en-GB" sz="1000">
                <a:latin typeface="Open Sans" panose="020B0606030504020204" pitchFamily="34" charset="0"/>
                <a:ea typeface="Open Sans" panose="020B0606030504020204" pitchFamily="34" charset="0"/>
                <a:cs typeface="Open Sans" panose="020B0606030504020204" pitchFamily="34" charset="0"/>
              </a:rPr>
              <a:t>Interpretación del autor</a:t>
            </a:r>
          </a:p>
        </p:txBody>
      </p:sp>
      <p:sp>
        <p:nvSpPr>
          <p:cNvPr id="30" name="Rectangle 29"/>
          <p:cNvSpPr/>
          <p:nvPr/>
        </p:nvSpPr>
        <p:spPr>
          <a:xfrm>
            <a:off x="4103301" y="3138318"/>
            <a:ext cx="1868741" cy="907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6">
            <a:extLst>
              <a:ext uri="{FF2B5EF4-FFF2-40B4-BE49-F238E27FC236}">
                <a16:creationId xmlns:a16="http://schemas.microsoft.com/office/drawing/2014/main" id="{2CDB9DC6-B42C-0A40-9136-981D24ED8A94}"/>
              </a:ext>
            </a:extLst>
          </p:cNvPr>
          <p:cNvSpPr>
            <a:spLocks noGrp="1"/>
          </p:cNvSpPr>
          <p:nvPr>
            <p:ph type="body" sz="quarter" idx="15"/>
          </p:nvPr>
        </p:nvSpPr>
        <p:spPr>
          <a:xfrm>
            <a:off x="663574" y="2016027"/>
            <a:ext cx="4007486" cy="439247"/>
          </a:xfrm>
        </p:spPr>
        <p:txBody>
          <a:bodyPr>
            <a:noAutofit/>
          </a:bodyPr>
          <a:lstStyle/>
          <a:p>
            <a:r>
              <a:rPr lang="en-US"/>
              <a:t>Adaptación en los CLEW</a:t>
            </a:r>
          </a:p>
        </p:txBody>
      </p:sp>
      <p:sp>
        <p:nvSpPr>
          <p:cNvPr id="10" name="Oval 9">
            <a:extLst>
              <a:ext uri="{FF2B5EF4-FFF2-40B4-BE49-F238E27FC236}">
                <a16:creationId xmlns:a16="http://schemas.microsoft.com/office/drawing/2014/main" id="{A3FD9A36-979A-514C-BAA4-C086DEDC90B5}"/>
              </a:ext>
            </a:extLst>
          </p:cNvPr>
          <p:cNvSpPr/>
          <p:nvPr/>
        </p:nvSpPr>
        <p:spPr>
          <a:xfrm>
            <a:off x="10315281" y="876722"/>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0_Slide19.mp3" descr="Lecture10_Slide19.mp3">
            <a:hlinkClick r:id="" action="ppaction://media"/>
            <a:extLst>
              <a:ext uri="{FF2B5EF4-FFF2-40B4-BE49-F238E27FC236}">
                <a16:creationId xmlns:a16="http://schemas.microsoft.com/office/drawing/2014/main" id="{AA5C11C6-987D-B24F-8870-FF04A3E5D7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86646" y="948087"/>
            <a:ext cx="812800" cy="812800"/>
          </a:xfrm>
          <a:prstGeom prst="rect">
            <a:avLst/>
          </a:prstGeom>
        </p:spPr>
      </p:pic>
      <p:pic>
        <p:nvPicPr>
          <p:cNvPr id="5" name="Imagen 4">
            <a:extLst>
              <a:ext uri="{FF2B5EF4-FFF2-40B4-BE49-F238E27FC236}">
                <a16:creationId xmlns:a16="http://schemas.microsoft.com/office/drawing/2014/main" id="{A656C0AF-4EF8-C291-798A-632C54D141F4}"/>
              </a:ext>
            </a:extLst>
          </p:cNvPr>
          <p:cNvPicPr>
            <a:picLocks noChangeAspect="1"/>
          </p:cNvPicPr>
          <p:nvPr/>
        </p:nvPicPr>
        <p:blipFill>
          <a:blip r:embed="rId6"/>
          <a:stretch>
            <a:fillRect/>
          </a:stretch>
        </p:blipFill>
        <p:spPr>
          <a:xfrm>
            <a:off x="2775908" y="2546816"/>
            <a:ext cx="7610738" cy="3374271"/>
          </a:xfrm>
          <a:prstGeom prst="rect">
            <a:avLst/>
          </a:prstGeom>
        </p:spPr>
      </p:pic>
    </p:spTree>
    <p:extLst>
      <p:ext uri="{BB962C8B-B14F-4D97-AF65-F5344CB8AC3E}">
        <p14:creationId xmlns:p14="http://schemas.microsoft.com/office/powerpoint/2010/main" val="379410411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09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9E1472A-AEBD-EC42-8655-4A8C7C9AD49D}"/>
              </a:ext>
            </a:extLst>
          </p:cNvPr>
          <p:cNvSpPr>
            <a:spLocks noGrp="1"/>
          </p:cNvSpPr>
          <p:nvPr>
            <p:ph type="title"/>
          </p:nvPr>
        </p:nvSpPr>
        <p:spPr>
          <a:xfrm>
            <a:off x="663880" y="714709"/>
            <a:ext cx="9457150" cy="1325563"/>
          </a:xfrm>
        </p:spPr>
        <p:txBody>
          <a:bodyPr/>
          <a:lstStyle/>
          <a:p>
            <a:r>
              <a:rPr lang="en-US"/>
              <a:t>Resultados del aprendizaje</a:t>
            </a:r>
          </a:p>
        </p:txBody>
      </p:sp>
      <p:sp>
        <p:nvSpPr>
          <p:cNvPr id="8" name="Content Placeholder 7">
            <a:extLst>
              <a:ext uri="{FF2B5EF4-FFF2-40B4-BE49-F238E27FC236}">
                <a16:creationId xmlns:a16="http://schemas.microsoft.com/office/drawing/2014/main" id="{70B02E1B-FDA7-974A-95B2-BEA2A22EA2D6}"/>
              </a:ext>
            </a:extLst>
          </p:cNvPr>
          <p:cNvSpPr>
            <a:spLocks noGrp="1"/>
          </p:cNvSpPr>
          <p:nvPr>
            <p:ph idx="1"/>
          </p:nvPr>
        </p:nvSpPr>
        <p:spPr>
          <a:xfrm>
            <a:off x="663880" y="2616617"/>
            <a:ext cx="10514556" cy="3421930"/>
          </a:xfrm>
        </p:spPr>
        <p:txBody>
          <a:bodyPr vert="horz" lIns="91440" tIns="45720" rIns="91440" bIns="45720" rtlCol="0" anchor="t">
            <a:normAutofit/>
          </a:bodyPr>
          <a:lstStyle/>
          <a:p>
            <a:r>
              <a:rPr lang="en-US" b="0">
                <a:latin typeface="Open Sans" panose="020B0606030504020204" pitchFamily="34" charset="0"/>
                <a:ea typeface="Open Sans" panose="020B0606030504020204" pitchFamily="34" charset="0"/>
                <a:cs typeface="Open Sans" panose="020B0606030504020204" pitchFamily="34" charset="0"/>
              </a:rPr>
              <a:t>OIT1: Comprender el impacto del cambio climático en los sistemas de recursos clave</a:t>
            </a:r>
          </a:p>
          <a:p>
            <a:r>
              <a:rPr lang="en-US" b="0">
                <a:latin typeface="Open Sans"/>
                <a:ea typeface="Open Sans"/>
                <a:cs typeface="Open Sans"/>
              </a:rPr>
              <a:t>OIT2: Comprender la importancia de la adaptación al cambio climático</a:t>
            </a:r>
          </a:p>
          <a:p>
            <a:r>
              <a:rPr lang="en-US" b="0">
                <a:latin typeface="Open Sans" panose="020B0606030504020204" pitchFamily="34" charset="0"/>
                <a:ea typeface="Open Sans" panose="020B0606030504020204" pitchFamily="34" charset="0"/>
                <a:cs typeface="Open Sans" panose="020B0606030504020204" pitchFamily="34" charset="0"/>
              </a:rPr>
              <a:t>OIT3: Conozca los estudios de caso de CLEWs que se centran en la mitigación del cambio climático</a:t>
            </a:r>
          </a:p>
          <a:p>
            <a:endParaRPr lang="en-US"/>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a:xfrm>
            <a:off x="11743853" y="6457571"/>
            <a:ext cx="424070" cy="365125"/>
          </a:xfrm>
        </p:spPr>
        <p:txBody>
          <a:bodyPr/>
          <a:lstStyle/>
          <a:p>
            <a:fld id="{709224B1-416C-A648-9EFE-8567A5B13899}" type="slidenum">
              <a:rPr lang="en-US" smtClean="0"/>
              <a:t>2</a:t>
            </a:fld>
            <a:endParaRPr lang="en-US"/>
          </a:p>
        </p:txBody>
      </p:sp>
      <p:sp>
        <p:nvSpPr>
          <p:cNvPr id="9" name="Text Placeholder 8">
            <a:extLst>
              <a:ext uri="{FF2B5EF4-FFF2-40B4-BE49-F238E27FC236}">
                <a16:creationId xmlns:a16="http://schemas.microsoft.com/office/drawing/2014/main" id="{D27A0780-8282-0B4E-A3FE-AB5268C33540}"/>
              </a:ext>
            </a:extLst>
          </p:cNvPr>
          <p:cNvSpPr>
            <a:spLocks noGrp="1"/>
          </p:cNvSpPr>
          <p:nvPr>
            <p:ph type="body" sz="quarter" idx="15"/>
          </p:nvPr>
        </p:nvSpPr>
        <p:spPr>
          <a:xfrm>
            <a:off x="663575" y="2042003"/>
            <a:ext cx="4535680" cy="446943"/>
          </a:xfrm>
        </p:spPr>
        <p:txBody>
          <a:bodyPr>
            <a:noAutofit/>
          </a:bodyPr>
          <a:lstStyle/>
          <a:p>
            <a:r>
              <a:rPr lang="en-US">
                <a:latin typeface="Open Sans SemiBold"/>
                <a:ea typeface="Open Sans SemiBold"/>
                <a:cs typeface="Open Sans SemiBold"/>
              </a:rPr>
              <a:t>Al final de esta conferencia, usted:</a:t>
            </a:r>
          </a:p>
        </p:txBody>
      </p:sp>
      <p:sp>
        <p:nvSpPr>
          <p:cNvPr id="6" name="Oval 5">
            <a:extLst>
              <a:ext uri="{FF2B5EF4-FFF2-40B4-BE49-F238E27FC236}">
                <a16:creationId xmlns:a16="http://schemas.microsoft.com/office/drawing/2014/main" id="{4385C0A2-921A-A64D-83B9-BEB11E423372}"/>
              </a:ext>
            </a:extLst>
          </p:cNvPr>
          <p:cNvSpPr/>
          <p:nvPr/>
        </p:nvSpPr>
        <p:spPr>
          <a:xfrm>
            <a:off x="8568375" y="1124717"/>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0_Slide2.mp3" descr="Lecture10_Slide2.mp3">
            <a:hlinkClick r:id="" action="ppaction://media"/>
            <a:extLst>
              <a:ext uri="{FF2B5EF4-FFF2-40B4-BE49-F238E27FC236}">
                <a16:creationId xmlns:a16="http://schemas.microsoft.com/office/drawing/2014/main" id="{8FBF13CE-717E-6249-9A21-FDDD2F3289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11105" y="1221846"/>
            <a:ext cx="812800" cy="812800"/>
          </a:xfrm>
          <a:prstGeom prst="rect">
            <a:avLst/>
          </a:prstGeom>
        </p:spPr>
      </p:pic>
    </p:spTree>
    <p:extLst>
      <p:ext uri="{BB962C8B-B14F-4D97-AF65-F5344CB8AC3E}">
        <p14:creationId xmlns:p14="http://schemas.microsoft.com/office/powerpoint/2010/main" val="243141806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5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6">
            <a:extLst>
              <a:ext uri="{FF2B5EF4-FFF2-40B4-BE49-F238E27FC236}">
                <a16:creationId xmlns:a16="http://schemas.microsoft.com/office/drawing/2014/main" id="{84755D7B-ABD7-4288-B84F-2D66695ABDF9}"/>
              </a:ext>
            </a:extLst>
          </p:cNvPr>
          <p:cNvSpPr txBox="1">
            <a:spLocks/>
          </p:cNvSpPr>
          <p:nvPr/>
        </p:nvSpPr>
        <p:spPr>
          <a:xfrm>
            <a:off x="663575" y="723466"/>
            <a:ext cx="10707258"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a:latin typeface="Open Sans"/>
                <a:ea typeface="Open Sans"/>
                <a:cs typeface="Open Sans"/>
              </a:rPr>
              <a:t>Conferencia 10.3 Referencias</a:t>
            </a:r>
          </a:p>
        </p:txBody>
      </p:sp>
      <p:sp>
        <p:nvSpPr>
          <p:cNvPr id="42" name="Content Placeholder 2">
            <a:extLst>
              <a:ext uri="{FF2B5EF4-FFF2-40B4-BE49-F238E27FC236}">
                <a16:creationId xmlns:a16="http://schemas.microsoft.com/office/drawing/2014/main" id="{5677C3EA-E4C4-46C0-AB0E-D22396AB3C9B}"/>
              </a:ext>
            </a:extLst>
          </p:cNvPr>
          <p:cNvSpPr>
            <a:spLocks noGrp="1"/>
          </p:cNvSpPr>
          <p:nvPr>
            <p:ph idx="1"/>
          </p:nvPr>
        </p:nvSpPr>
        <p:spPr>
          <a:xfrm>
            <a:off x="663879" y="2115680"/>
            <a:ext cx="7009461" cy="1679080"/>
          </a:xfrm>
        </p:spPr>
        <p:txBody>
          <a:bodyPr>
            <a:normAutofit/>
          </a:bodyPr>
          <a:lstStyle/>
          <a:p>
            <a:pPr marL="457200" indent="-457200">
              <a:buAutoNum type="arabicPeriod"/>
            </a:pPr>
            <a:r>
              <a:rPr lang="en-GB" sz="1600" b="0">
                <a:latin typeface="Open Sans" panose="020B0606030504020204" pitchFamily="34" charset="0"/>
                <a:ea typeface="Open Sans" panose="020B0606030504020204" pitchFamily="34" charset="0"/>
                <a:cs typeface="Open Sans" panose="020B0606030504020204" pitchFamily="34" charset="0"/>
              </a:rPr>
              <a:t>Folke C. Resiliencia: La aparición de una perspectiva para los análisis de los sistemas socio-ecológicos. Glob Environ Change 2006;16:253-67. https://doi.org/10.1016/j.gloenvcha.2006.04.002.</a:t>
            </a:r>
          </a:p>
          <a:p>
            <a:pPr marL="457200" indent="-457200" algn="just">
              <a:buAutoNum type="arabicPeriod"/>
            </a:pPr>
            <a:r>
              <a:rPr lang="en-GB" sz="1600" b="0">
                <a:latin typeface="Open Sans" panose="020B0606030504020204" pitchFamily="34" charset="0"/>
                <a:ea typeface="Open Sans" panose="020B0606030504020204" pitchFamily="34" charset="0"/>
                <a:cs typeface="Open Sans" panose="020B0606030504020204" pitchFamily="34" charset="0"/>
                <a:hlinkClick r:id="rId3"/>
              </a:rPr>
              <a:t>https://www.ipcc.ch/report/ar5/wg2/</a:t>
            </a:r>
            <a:endParaRPr lang="en-GB" b="0">
              <a:latin typeface="Open Sans" panose="020B0606030504020204" pitchFamily="34" charset="0"/>
              <a:ea typeface="Open Sans" panose="020B0606030504020204" pitchFamily="34" charset="0"/>
              <a:cs typeface="Open Sans" panose="020B0606030504020204" pitchFamily="34" charset="0"/>
            </a:endParaRPr>
          </a:p>
        </p:txBody>
      </p:sp>
      <p:sp>
        <p:nvSpPr>
          <p:cNvPr id="8" name="Slide Number Placeholder 3">
            <a:extLst>
              <a:ext uri="{FF2B5EF4-FFF2-40B4-BE49-F238E27FC236}">
                <a16:creationId xmlns:a16="http://schemas.microsoft.com/office/drawing/2014/main" id="{DEABD2D8-9D4D-444A-9156-02543A643113}"/>
              </a:ext>
            </a:extLst>
          </p:cNvPr>
          <p:cNvSpPr txBox="1">
            <a:spLocks/>
          </p:cNvSpPr>
          <p:nvPr/>
        </p:nvSpPr>
        <p:spPr>
          <a:xfrm>
            <a:off x="11751454" y="6468161"/>
            <a:ext cx="424070" cy="365125"/>
          </a:xfrm>
          <a:prstGeom prst="rect">
            <a:avLst/>
          </a:prstGeom>
        </p:spPr>
        <p:txBody>
          <a:bodyPr vert="horz" lIns="91440" tIns="45720" rIns="91440" bIns="45720" rtlCol="0" anchor="ctr"/>
          <a:lstStyle>
            <a:defPPr>
              <a:defRPr lang="en-US"/>
            </a:defPPr>
            <a:lvl1pPr marL="0" algn="r" defTabSz="914400" rtl="0" eaLnBrk="1" latinLnBrk="0" hangingPunct="1">
              <a:defRPr sz="1400" b="1" i="0"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t>20</a:t>
            </a:fld>
            <a:endParaRPr lang="en-US">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13965634"/>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F706BEE6-76B9-EE43-A440-B8A908E7E6C6}"/>
              </a:ext>
            </a:extLst>
          </p:cNvPr>
          <p:cNvSpPr txBox="1">
            <a:spLocks/>
          </p:cNvSpPr>
          <p:nvPr/>
        </p:nvSpPr>
        <p:spPr>
          <a:xfrm>
            <a:off x="665789" y="292571"/>
            <a:ext cx="9849811" cy="90522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a:ea typeface="Open Sans"/>
                <a:cs typeface="Open Sans"/>
              </a:rPr>
              <a:t>10.4 Ejemplos de CLEWs</a:t>
            </a:r>
            <a:endParaRPr lang="en-US" b="0" dirty="0">
              <a:latin typeface="Open Sans"/>
              <a:ea typeface="Open Sans"/>
              <a:cs typeface="Open Sans"/>
            </a:endParaRP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t>21</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3" name="Content Placeholder 2">
            <a:extLst>
              <a:ext uri="{FF2B5EF4-FFF2-40B4-BE49-F238E27FC236}">
                <a16:creationId xmlns:a16="http://schemas.microsoft.com/office/drawing/2014/main" id="{6D0A92F3-2354-4E9C-A025-4B28ADC9F96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60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 Placeholder 44">
            <a:extLst>
              <a:ext uri="{FF2B5EF4-FFF2-40B4-BE49-F238E27FC236}">
                <a16:creationId xmlns:a16="http://schemas.microsoft.com/office/drawing/2014/main" id="{209BCB22-811F-4E9B-8FCC-AD9BB63B556D}"/>
              </a:ext>
            </a:extLst>
          </p:cNvPr>
          <p:cNvSpPr txBox="1">
            <a:spLocks/>
          </p:cNvSpPr>
          <p:nvPr/>
        </p:nvSpPr>
        <p:spPr>
          <a:xfrm>
            <a:off x="3462951" y="67757"/>
            <a:ext cx="6809105" cy="6686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accent5">
                    <a:lumMod val="60000"/>
                    <a:lumOff val="40000"/>
                  </a:schemeClr>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Segoe UI Semibold" panose="020B0502040204020203" pitchFamily="34" charset="0"/>
                <a:ea typeface="+mn-ea"/>
                <a:cs typeface="Segoe UI Semibold"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29" name="TextBox 28">
            <a:extLst>
              <a:ext uri="{FF2B5EF4-FFF2-40B4-BE49-F238E27FC236}">
                <a16:creationId xmlns:a16="http://schemas.microsoft.com/office/drawing/2014/main" id="{0B7D2E7D-3917-4596-87D2-782DD03C88F0}"/>
              </a:ext>
            </a:extLst>
          </p:cNvPr>
          <p:cNvSpPr txBox="1"/>
          <p:nvPr/>
        </p:nvSpPr>
        <p:spPr>
          <a:xfrm>
            <a:off x="6410250" y="5836300"/>
            <a:ext cx="5098973" cy="553998"/>
          </a:xfrm>
          <a:prstGeom prst="rect">
            <a:avLst/>
          </a:prstGeom>
          <a:noFill/>
        </p:spPr>
        <p:txBody>
          <a:bodyPr wrap="square" rtlCol="0">
            <a:spAutoFit/>
          </a:bodyPr>
          <a:lstStyle/>
          <a:p>
            <a:r>
              <a:rPr lang="en-GB" sz="1000" b="1">
                <a:latin typeface="Open Sans" panose="020B0606030504020204" pitchFamily="34" charset="0"/>
                <a:ea typeface="Open Sans" panose="020B0606030504020204" pitchFamily="34" charset="0"/>
                <a:cs typeface="Open Sans" panose="020B0606030504020204" pitchFamily="34" charset="0"/>
              </a:rPr>
              <a:t>Fuente: </a:t>
            </a:r>
            <a:r>
              <a:rPr lang="en-GB" sz="1000">
                <a:latin typeface="Open Sans" panose="020B0606030504020204" pitchFamily="34" charset="0"/>
                <a:ea typeface="Open Sans" panose="020B0606030504020204" pitchFamily="34" charset="0"/>
                <a:cs typeface="Open Sans" panose="020B0606030504020204" pitchFamily="34" charset="0"/>
              </a:rPr>
              <a:t>Sridharan V, et al. Resiliencia del sector eléctrico de África Oriental a los cambios impulsados por el clima en la generación de energía hidroeléctrica. Nat Commun 2019;10:302. doi:10.1038/s41467-018-08275-7 (Obra del autor)</a:t>
            </a:r>
          </a:p>
        </p:txBody>
      </p:sp>
      <p:grpSp>
        <p:nvGrpSpPr>
          <p:cNvPr id="4" name="Group 3"/>
          <p:cNvGrpSpPr/>
          <p:nvPr/>
        </p:nvGrpSpPr>
        <p:grpSpPr>
          <a:xfrm>
            <a:off x="645908" y="2473094"/>
            <a:ext cx="5450091" cy="3750511"/>
            <a:chOff x="516221" y="2780856"/>
            <a:chExt cx="5289828" cy="3627448"/>
          </a:xfrm>
        </p:grpSpPr>
        <p:grpSp>
          <p:nvGrpSpPr>
            <p:cNvPr id="51" name="Group 50"/>
            <p:cNvGrpSpPr/>
            <p:nvPr/>
          </p:nvGrpSpPr>
          <p:grpSpPr>
            <a:xfrm>
              <a:off x="797939" y="2780856"/>
              <a:ext cx="4928027" cy="3627448"/>
              <a:chOff x="797939" y="2787915"/>
              <a:chExt cx="4928027" cy="3627448"/>
            </a:xfrm>
          </p:grpSpPr>
          <p:pic>
            <p:nvPicPr>
              <p:cNvPr id="52" name="Picture 51"/>
              <p:cNvPicPr>
                <a:picLocks noChangeAspect="1"/>
              </p:cNvPicPr>
              <p:nvPr/>
            </p:nvPicPr>
            <p:blipFill>
              <a:blip r:embed="rId5"/>
              <a:stretch>
                <a:fillRect/>
              </a:stretch>
            </p:blipFill>
            <p:spPr>
              <a:xfrm>
                <a:off x="797939" y="3116740"/>
                <a:ext cx="4928027" cy="3298623"/>
              </a:xfrm>
              <a:prstGeom prst="rect">
                <a:avLst/>
              </a:prstGeom>
            </p:spPr>
          </p:pic>
          <p:sp>
            <p:nvSpPr>
              <p:cNvPr id="53" name="TextBox 52"/>
              <p:cNvSpPr txBox="1"/>
              <p:nvPr/>
            </p:nvSpPr>
            <p:spPr>
              <a:xfrm>
                <a:off x="833935" y="2787915"/>
                <a:ext cx="3668753" cy="276999"/>
              </a:xfrm>
              <a:prstGeom prst="rect">
                <a:avLst/>
              </a:prstGeom>
              <a:noFill/>
            </p:spPr>
            <p:txBody>
              <a:bodyPr wrap="square" rtlCol="0">
                <a:spAutoFit/>
              </a:bodyPr>
              <a:lstStyle/>
              <a:p>
                <a:r>
                  <a:rPr lang="en-GB" sz="1200" b="1" u="sng"/>
                  <a:t>Índice de humedad climática (CMI)</a:t>
                </a:r>
              </a:p>
            </p:txBody>
          </p:sp>
        </p:grpSp>
        <p:grpSp>
          <p:nvGrpSpPr>
            <p:cNvPr id="54" name="Group 53"/>
            <p:cNvGrpSpPr/>
            <p:nvPr/>
          </p:nvGrpSpPr>
          <p:grpSpPr>
            <a:xfrm>
              <a:off x="516221" y="4307953"/>
              <a:ext cx="5289828" cy="1729273"/>
              <a:chOff x="168387" y="2361658"/>
              <a:chExt cx="5102130" cy="1729273"/>
            </a:xfrm>
          </p:grpSpPr>
          <p:sp>
            <p:nvSpPr>
              <p:cNvPr id="55" name="Right Brace 54"/>
              <p:cNvSpPr/>
              <p:nvPr/>
            </p:nvSpPr>
            <p:spPr>
              <a:xfrm rot="10800000">
                <a:off x="270771" y="3262817"/>
                <a:ext cx="329572" cy="828114"/>
              </a:xfrm>
              <a:prstGeom prst="rightBrace">
                <a:avLst>
                  <a:gd name="adj1" fmla="val 41745"/>
                  <a:gd name="adj2" fmla="val 50000"/>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56" name="TextBox 55"/>
              <p:cNvSpPr txBox="1"/>
              <p:nvPr/>
            </p:nvSpPr>
            <p:spPr>
              <a:xfrm rot="16200000">
                <a:off x="-329796" y="2859841"/>
                <a:ext cx="1263535" cy="267170"/>
              </a:xfrm>
              <a:prstGeom prst="rect">
                <a:avLst/>
              </a:prstGeom>
              <a:noFill/>
            </p:spPr>
            <p:txBody>
              <a:bodyPr wrap="square" rtlCol="0">
                <a:spAutoFit/>
              </a:bodyPr>
              <a:lstStyle/>
              <a:p>
                <a:r>
                  <a:rPr lang="en-GB" sz="1200"/>
                  <a:t>Cuenca del Nilo</a:t>
                </a:r>
              </a:p>
            </p:txBody>
          </p:sp>
          <p:sp>
            <p:nvSpPr>
              <p:cNvPr id="57" name="Rectangle 56"/>
              <p:cNvSpPr/>
              <p:nvPr/>
            </p:nvSpPr>
            <p:spPr>
              <a:xfrm>
                <a:off x="629724" y="3337473"/>
                <a:ext cx="2284162" cy="323799"/>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p:cNvSpPr/>
              <p:nvPr/>
            </p:nvSpPr>
            <p:spPr>
              <a:xfrm>
                <a:off x="629724" y="3672005"/>
                <a:ext cx="3372427" cy="345206"/>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TextBox 58"/>
              <p:cNvSpPr txBox="1"/>
              <p:nvPr/>
            </p:nvSpPr>
            <p:spPr>
              <a:xfrm>
                <a:off x="2958506" y="3317417"/>
                <a:ext cx="1287872" cy="307777"/>
              </a:xfrm>
              <a:prstGeom prst="rect">
                <a:avLst/>
              </a:prstGeom>
              <a:noFill/>
            </p:spPr>
            <p:txBody>
              <a:bodyPr wrap="square" rtlCol="0">
                <a:spAutoFit/>
              </a:bodyPr>
              <a:lstStyle/>
              <a:p>
                <a:r>
                  <a:rPr lang="en-GB" sz="1400">
                    <a:solidFill>
                      <a:schemeClr val="accent1"/>
                    </a:solidFill>
                  </a:rPr>
                  <a:t>Nilo Azul</a:t>
                </a:r>
              </a:p>
            </p:txBody>
          </p:sp>
          <p:sp>
            <p:nvSpPr>
              <p:cNvPr id="60" name="TextBox 59"/>
              <p:cNvSpPr txBox="1"/>
              <p:nvPr/>
            </p:nvSpPr>
            <p:spPr>
              <a:xfrm>
                <a:off x="3982645" y="3653005"/>
                <a:ext cx="1287872" cy="307777"/>
              </a:xfrm>
              <a:prstGeom prst="rect">
                <a:avLst/>
              </a:prstGeom>
              <a:noFill/>
            </p:spPr>
            <p:txBody>
              <a:bodyPr wrap="square" rtlCol="0">
                <a:spAutoFit/>
              </a:bodyPr>
              <a:lstStyle/>
              <a:p>
                <a:r>
                  <a:rPr lang="en-GB" sz="1400"/>
                  <a:t>Nilo Blanco</a:t>
                </a:r>
              </a:p>
            </p:txBody>
          </p:sp>
        </p:grpSp>
      </p:grpSp>
      <p:pic>
        <p:nvPicPr>
          <p:cNvPr id="5216" name="Picture 5215"/>
          <p:cNvPicPr>
            <a:picLocks noChangeAspect="1"/>
          </p:cNvPicPr>
          <p:nvPr/>
        </p:nvPicPr>
        <p:blipFill>
          <a:blip r:embed="rId6"/>
          <a:stretch>
            <a:fillRect/>
          </a:stretch>
        </p:blipFill>
        <p:spPr>
          <a:xfrm>
            <a:off x="6510070" y="2002988"/>
            <a:ext cx="4999153" cy="3731075"/>
          </a:xfrm>
          <a:prstGeom prst="rect">
            <a:avLst/>
          </a:prstGeom>
        </p:spPr>
      </p:pic>
      <p:sp>
        <p:nvSpPr>
          <p:cNvPr id="19" name="Text Placeholder 6">
            <a:extLst>
              <a:ext uri="{FF2B5EF4-FFF2-40B4-BE49-F238E27FC236}">
                <a16:creationId xmlns:a16="http://schemas.microsoft.com/office/drawing/2014/main" id="{12C03B35-8F5D-BC4A-9757-724B6A558D08}"/>
              </a:ext>
            </a:extLst>
          </p:cNvPr>
          <p:cNvSpPr>
            <a:spLocks noGrp="1"/>
          </p:cNvSpPr>
          <p:nvPr>
            <p:ph type="body" sz="quarter" idx="15"/>
          </p:nvPr>
        </p:nvSpPr>
        <p:spPr>
          <a:xfrm>
            <a:off x="645909" y="1532621"/>
            <a:ext cx="4502786" cy="439247"/>
          </a:xfrm>
        </p:spPr>
        <p:txBody>
          <a:bodyPr>
            <a:noAutofit/>
          </a:bodyPr>
          <a:lstStyle/>
          <a:p>
            <a:r>
              <a:rPr lang="en-US" dirty="0" err="1"/>
              <a:t>Resiliencia</a:t>
            </a:r>
            <a:r>
              <a:rPr lang="en-US" dirty="0"/>
              <a:t> </a:t>
            </a:r>
            <a:r>
              <a:rPr lang="en-US" dirty="0" err="1"/>
              <a:t>climática</a:t>
            </a:r>
            <a:r>
              <a:rPr lang="en-US" dirty="0"/>
              <a:t> </a:t>
            </a:r>
            <a:r>
              <a:rPr lang="en-US" dirty="0" err="1"/>
              <a:t>en</a:t>
            </a:r>
            <a:r>
              <a:rPr lang="en-US" dirty="0"/>
              <a:t> </a:t>
            </a:r>
            <a:r>
              <a:rPr lang="en-US" dirty="0" err="1"/>
              <a:t>África</a:t>
            </a:r>
            <a:r>
              <a:rPr lang="en-US" dirty="0"/>
              <a:t> Oriental</a:t>
            </a:r>
          </a:p>
        </p:txBody>
      </p:sp>
      <p:sp>
        <p:nvSpPr>
          <p:cNvPr id="22" name="Oval 21">
            <a:extLst>
              <a:ext uri="{FF2B5EF4-FFF2-40B4-BE49-F238E27FC236}">
                <a16:creationId xmlns:a16="http://schemas.microsoft.com/office/drawing/2014/main" id="{CF07D00D-BB0A-FD48-83C2-B58898EDF409}"/>
              </a:ext>
            </a:extLst>
          </p:cNvPr>
          <p:cNvSpPr/>
          <p:nvPr/>
        </p:nvSpPr>
        <p:spPr>
          <a:xfrm>
            <a:off x="8322131" y="40208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10_Slide21.mp3" descr="Lecture10_Slide21.mp3">
            <a:hlinkClick r:id="" action="ppaction://media"/>
            <a:extLst>
              <a:ext uri="{FF2B5EF4-FFF2-40B4-BE49-F238E27FC236}">
                <a16:creationId xmlns:a16="http://schemas.microsoft.com/office/drawing/2014/main" id="{D14E08BB-A36E-FA4E-9A54-DF973DDD310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34324" y="443942"/>
            <a:ext cx="812800" cy="812800"/>
          </a:xfrm>
          <a:prstGeom prst="rect">
            <a:avLst/>
          </a:prstGeom>
        </p:spPr>
      </p:pic>
    </p:spTree>
    <p:extLst>
      <p:ext uri="{BB962C8B-B14F-4D97-AF65-F5344CB8AC3E}">
        <p14:creationId xmlns:p14="http://schemas.microsoft.com/office/powerpoint/2010/main" val="269939510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30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F706BEE6-76B9-EE43-A440-B8A908E7E6C6}"/>
              </a:ext>
            </a:extLst>
          </p:cNvPr>
          <p:cNvSpPr txBox="1">
            <a:spLocks/>
          </p:cNvSpPr>
          <p:nvPr/>
        </p:nvSpPr>
        <p:spPr>
          <a:xfrm>
            <a:off x="663575" y="716881"/>
            <a:ext cx="9676179" cy="78367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a:ea typeface="Open Sans"/>
                <a:cs typeface="Open Sans"/>
              </a:rPr>
              <a:t>10.4 </a:t>
            </a:r>
            <a:r>
              <a:rPr lang="en-US" dirty="0" err="1">
                <a:latin typeface="Open Sans"/>
                <a:ea typeface="Open Sans"/>
                <a:cs typeface="Open Sans"/>
              </a:rPr>
              <a:t>Ejemplos</a:t>
            </a:r>
            <a:r>
              <a:rPr lang="en-US" dirty="0">
                <a:latin typeface="Open Sans"/>
                <a:ea typeface="Open Sans"/>
                <a:cs typeface="Open Sans"/>
              </a:rPr>
              <a:t> de CLEWs</a:t>
            </a:r>
            <a:endParaRPr lang="en-US" b="0" dirty="0">
              <a:latin typeface="Open Sans"/>
              <a:ea typeface="Open Sans"/>
              <a:cs typeface="Open Sans"/>
            </a:endParaRP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t>22</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3" name="Content Placeholder 2">
            <a:extLst>
              <a:ext uri="{FF2B5EF4-FFF2-40B4-BE49-F238E27FC236}">
                <a16:creationId xmlns:a16="http://schemas.microsoft.com/office/drawing/2014/main" id="{6D0A92F3-2354-4E9C-A025-4B28ADC9F96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600">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p:cNvPicPr>
            <a:picLocks noChangeAspect="1"/>
          </p:cNvPicPr>
          <p:nvPr/>
        </p:nvPicPr>
        <p:blipFill>
          <a:blip r:embed="rId5"/>
          <a:stretch>
            <a:fillRect/>
          </a:stretch>
        </p:blipFill>
        <p:spPr>
          <a:xfrm>
            <a:off x="875096" y="2556522"/>
            <a:ext cx="5089357" cy="3733525"/>
          </a:xfrm>
          <a:prstGeom prst="rect">
            <a:avLst/>
          </a:prstGeom>
        </p:spPr>
      </p:pic>
      <p:pic>
        <p:nvPicPr>
          <p:cNvPr id="3" name="Picture 2"/>
          <p:cNvPicPr>
            <a:picLocks noChangeAspect="1"/>
          </p:cNvPicPr>
          <p:nvPr/>
        </p:nvPicPr>
        <p:blipFill>
          <a:blip r:embed="rId6"/>
          <a:stretch>
            <a:fillRect/>
          </a:stretch>
        </p:blipFill>
        <p:spPr>
          <a:xfrm>
            <a:off x="6335922" y="2044903"/>
            <a:ext cx="4644975" cy="3689625"/>
          </a:xfrm>
          <a:prstGeom prst="rect">
            <a:avLst/>
          </a:prstGeom>
        </p:spPr>
      </p:pic>
      <p:sp>
        <p:nvSpPr>
          <p:cNvPr id="9" name="Text Placeholder 6">
            <a:extLst>
              <a:ext uri="{FF2B5EF4-FFF2-40B4-BE49-F238E27FC236}">
                <a16:creationId xmlns:a16="http://schemas.microsoft.com/office/drawing/2014/main" id="{9482AC79-B520-4B4D-8386-9450F5D34E6E}"/>
              </a:ext>
            </a:extLst>
          </p:cNvPr>
          <p:cNvSpPr>
            <a:spLocks noGrp="1"/>
          </p:cNvSpPr>
          <p:nvPr>
            <p:ph type="body" sz="quarter" idx="15"/>
          </p:nvPr>
        </p:nvSpPr>
        <p:spPr>
          <a:xfrm>
            <a:off x="663574" y="2016027"/>
            <a:ext cx="4502786" cy="439247"/>
          </a:xfrm>
        </p:spPr>
        <p:txBody>
          <a:bodyPr>
            <a:noAutofit/>
          </a:bodyPr>
          <a:lstStyle/>
          <a:p>
            <a:r>
              <a:rPr lang="en-US"/>
              <a:t>Resistencia al clima en África Oriental</a:t>
            </a:r>
          </a:p>
        </p:txBody>
      </p:sp>
      <p:sp>
        <p:nvSpPr>
          <p:cNvPr id="10" name="TextBox 9">
            <a:extLst>
              <a:ext uri="{FF2B5EF4-FFF2-40B4-BE49-F238E27FC236}">
                <a16:creationId xmlns:a16="http://schemas.microsoft.com/office/drawing/2014/main" id="{5C8B54EC-7DD7-D44C-93DC-09AE9152E42F}"/>
              </a:ext>
            </a:extLst>
          </p:cNvPr>
          <p:cNvSpPr txBox="1"/>
          <p:nvPr/>
        </p:nvSpPr>
        <p:spPr>
          <a:xfrm>
            <a:off x="6410250" y="5836300"/>
            <a:ext cx="5098973" cy="553998"/>
          </a:xfrm>
          <a:prstGeom prst="rect">
            <a:avLst/>
          </a:prstGeom>
          <a:noFill/>
        </p:spPr>
        <p:txBody>
          <a:bodyPr wrap="square" rtlCol="0">
            <a:spAutoFit/>
          </a:bodyPr>
          <a:lstStyle/>
          <a:p>
            <a:r>
              <a:rPr lang="en-GB" sz="1000" b="1">
                <a:latin typeface="Open Sans" panose="020B0606030504020204" pitchFamily="34" charset="0"/>
                <a:ea typeface="Open Sans" panose="020B0606030504020204" pitchFamily="34" charset="0"/>
                <a:cs typeface="Open Sans" panose="020B0606030504020204" pitchFamily="34" charset="0"/>
              </a:rPr>
              <a:t>Fuente: </a:t>
            </a:r>
            <a:r>
              <a:rPr lang="en-GB" sz="1000">
                <a:latin typeface="Open Sans" panose="020B0606030504020204" pitchFamily="34" charset="0"/>
                <a:ea typeface="Open Sans" panose="020B0606030504020204" pitchFamily="34" charset="0"/>
                <a:cs typeface="Open Sans" panose="020B0606030504020204" pitchFamily="34" charset="0"/>
              </a:rPr>
              <a:t>Sridharan V, et al. Resiliencia del sector eléctrico de África Oriental a los cambios impulsados por el clima en la generación de energía hidroeléctrica. Nat Commun 2019;10:302. doi:10.1038/s41467-018-08275-7 (Obra del autor)</a:t>
            </a:r>
          </a:p>
        </p:txBody>
      </p:sp>
      <p:sp>
        <p:nvSpPr>
          <p:cNvPr id="11" name="Oval 10">
            <a:extLst>
              <a:ext uri="{FF2B5EF4-FFF2-40B4-BE49-F238E27FC236}">
                <a16:creationId xmlns:a16="http://schemas.microsoft.com/office/drawing/2014/main" id="{4D37EEE6-D67F-FC4B-8E59-6539F3568274}"/>
              </a:ext>
            </a:extLst>
          </p:cNvPr>
          <p:cNvSpPr/>
          <p:nvPr/>
        </p:nvSpPr>
        <p:spPr>
          <a:xfrm>
            <a:off x="7422329" y="598368"/>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Lecture10_Slide22.mp3" descr="Lecture10_Slide22.mp3">
            <a:hlinkClick r:id="" action="ppaction://media"/>
            <a:extLst>
              <a:ext uri="{FF2B5EF4-FFF2-40B4-BE49-F238E27FC236}">
                <a16:creationId xmlns:a16="http://schemas.microsoft.com/office/drawing/2014/main" id="{336DCDFA-57F3-194A-A349-E3A91EE0FEE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22329" y="627461"/>
            <a:ext cx="812800" cy="812800"/>
          </a:xfrm>
          <a:prstGeom prst="rect">
            <a:avLst/>
          </a:prstGeom>
        </p:spPr>
      </p:pic>
    </p:spTree>
    <p:extLst>
      <p:ext uri="{BB962C8B-B14F-4D97-AF65-F5344CB8AC3E}">
        <p14:creationId xmlns:p14="http://schemas.microsoft.com/office/powerpoint/2010/main" val="180020328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06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F706BEE6-76B9-EE43-A440-B8A908E7E6C6}"/>
              </a:ext>
            </a:extLst>
          </p:cNvPr>
          <p:cNvSpPr txBox="1">
            <a:spLocks/>
          </p:cNvSpPr>
          <p:nvPr/>
        </p:nvSpPr>
        <p:spPr>
          <a:xfrm>
            <a:off x="663576" y="716881"/>
            <a:ext cx="9887194" cy="80855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a:ea typeface="Open Sans"/>
                <a:cs typeface="Open Sans"/>
              </a:rPr>
              <a:t>10.4 </a:t>
            </a:r>
            <a:r>
              <a:rPr lang="en-US" dirty="0" err="1">
                <a:latin typeface="Open Sans"/>
                <a:ea typeface="Open Sans"/>
                <a:cs typeface="Open Sans"/>
              </a:rPr>
              <a:t>Ejemplos</a:t>
            </a:r>
            <a:r>
              <a:rPr lang="en-US" dirty="0">
                <a:latin typeface="Open Sans"/>
                <a:ea typeface="Open Sans"/>
                <a:cs typeface="Open Sans"/>
              </a:rPr>
              <a:t> de CLEWs</a:t>
            </a:r>
            <a:endParaRPr lang="en-US" b="0" dirty="0">
              <a:latin typeface="Open Sans"/>
              <a:ea typeface="Open Sans"/>
              <a:cs typeface="Open Sans"/>
            </a:endParaRP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t>23</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3" name="Content Placeholder 2">
            <a:extLst>
              <a:ext uri="{FF2B5EF4-FFF2-40B4-BE49-F238E27FC236}">
                <a16:creationId xmlns:a16="http://schemas.microsoft.com/office/drawing/2014/main" id="{6D0A92F3-2354-4E9C-A025-4B28ADC9F96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60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0B7D2E7D-3917-4596-87D2-782DD03C88F0}"/>
              </a:ext>
            </a:extLst>
          </p:cNvPr>
          <p:cNvSpPr txBox="1"/>
          <p:nvPr/>
        </p:nvSpPr>
        <p:spPr>
          <a:xfrm>
            <a:off x="844673" y="6067527"/>
            <a:ext cx="5729613" cy="246221"/>
          </a:xfrm>
          <a:prstGeom prst="rect">
            <a:avLst/>
          </a:prstGeom>
          <a:noFill/>
        </p:spPr>
        <p:txBody>
          <a:bodyPr wrap="square" rtlCol="0">
            <a:spAutoFit/>
          </a:bodyPr>
          <a:lstStyle/>
          <a:p>
            <a:r>
              <a:rPr lang="en-GB" sz="1000" b="1" dirty="0">
                <a:latin typeface="Open Sans" panose="020B0606030504020204" pitchFamily="34" charset="0"/>
                <a:ea typeface="Open Sans" panose="020B0606030504020204" pitchFamily="34" charset="0"/>
                <a:cs typeface="Open Sans" panose="020B0606030504020204" pitchFamily="34" charset="0"/>
              </a:rPr>
              <a:t>Fuente: </a:t>
            </a:r>
            <a:r>
              <a:rPr lang="en-GB" sz="1000" dirty="0">
                <a:latin typeface="Open Sans" panose="020B0606030504020204" pitchFamily="34" charset="0"/>
                <a:ea typeface="Open Sans" panose="020B0606030504020204" pitchFamily="34" charset="0"/>
                <a:cs typeface="Open Sans" panose="020B0606030504020204" pitchFamily="34" charset="0"/>
              </a:rPr>
              <a:t>"La </a:t>
            </a:r>
            <a:r>
              <a:rPr lang="en-GB" sz="1000" dirty="0" err="1">
                <a:latin typeface="Open Sans" panose="020B0606030504020204" pitchFamily="34" charset="0"/>
                <a:ea typeface="Open Sans" panose="020B0606030504020204" pitchFamily="34" charset="0"/>
                <a:cs typeface="Open Sans" panose="020B0606030504020204" pitchFamily="34" charset="0"/>
              </a:rPr>
              <a:t>deforestación</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err="1">
                <a:latin typeface="Open Sans" panose="020B0606030504020204" pitchFamily="34" charset="0"/>
                <a:ea typeface="Open Sans" panose="020B0606030504020204" pitchFamily="34" charset="0"/>
                <a:cs typeface="Open Sans" panose="020B0606030504020204" pitchFamily="34" charset="0"/>
              </a:rPr>
              <a:t>en</a:t>
            </a:r>
            <a:r>
              <a:rPr lang="en-GB" sz="1000" dirty="0">
                <a:latin typeface="Open Sans" panose="020B0606030504020204" pitchFamily="34" charset="0"/>
                <a:ea typeface="Open Sans" panose="020B0606030504020204" pitchFamily="34" charset="0"/>
                <a:cs typeface="Open Sans" panose="020B0606030504020204" pitchFamily="34" charset="0"/>
              </a:rPr>
              <a:t> Guatemala" </a:t>
            </a:r>
            <a:r>
              <a:rPr lang="en-GB" sz="1000" dirty="0" err="1">
                <a:latin typeface="Open Sans" panose="020B0606030504020204" pitchFamily="34" charset="0"/>
                <a:ea typeface="Open Sans" panose="020B0606030504020204" pitchFamily="34" charset="0"/>
                <a:cs typeface="Open Sans" panose="020B0606030504020204" pitchFamily="34" charset="0"/>
              </a:rPr>
              <a:t>por</a:t>
            </a:r>
            <a:r>
              <a:rPr lang="en-GB" sz="1000" dirty="0">
                <a:latin typeface="Open Sans" panose="020B0606030504020204" pitchFamily="34" charset="0"/>
                <a:ea typeface="Open Sans" panose="020B0606030504020204" pitchFamily="34" charset="0"/>
                <a:cs typeface="Open Sans" panose="020B0606030504020204" pitchFamily="34" charset="0"/>
              </a:rPr>
              <a:t> Pati Gaitán </a:t>
            </a:r>
            <a:r>
              <a:rPr lang="en-GB" sz="1000" dirty="0" err="1">
                <a:latin typeface="Open Sans" panose="020B0606030504020204" pitchFamily="34" charset="0"/>
                <a:ea typeface="Open Sans" panose="020B0606030504020204" pitchFamily="34" charset="0"/>
                <a:cs typeface="Open Sans" panose="020B0606030504020204" pitchFamily="34" charset="0"/>
              </a:rPr>
              <a:t>está</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err="1">
                <a:latin typeface="Open Sans" panose="020B0606030504020204" pitchFamily="34" charset="0"/>
                <a:ea typeface="Open Sans" panose="020B0606030504020204" pitchFamily="34" charset="0"/>
                <a:cs typeface="Open Sans" panose="020B0606030504020204" pitchFamily="34" charset="0"/>
              </a:rPr>
              <a:t>licenciado</a:t>
            </a:r>
            <a:r>
              <a:rPr lang="en-GB" sz="1000" dirty="0">
                <a:latin typeface="Open Sans" panose="020B0606030504020204" pitchFamily="34" charset="0"/>
                <a:ea typeface="Open Sans" panose="020B0606030504020204" pitchFamily="34" charset="0"/>
                <a:cs typeface="Open Sans" panose="020B0606030504020204" pitchFamily="34" charset="0"/>
              </a:rPr>
              <a:t> bajo CC BY 2.0</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4673" y="2369399"/>
            <a:ext cx="4762500" cy="3562350"/>
          </a:xfrm>
          <a:prstGeom prst="rect">
            <a:avLst/>
          </a:prstGeom>
        </p:spPr>
      </p:pic>
      <p:sp>
        <p:nvSpPr>
          <p:cNvPr id="10" name="Rectangle 9"/>
          <p:cNvSpPr/>
          <p:nvPr/>
        </p:nvSpPr>
        <p:spPr>
          <a:xfrm>
            <a:off x="6391795" y="2160030"/>
            <a:ext cx="4514639" cy="1815882"/>
          </a:xfrm>
          <a:prstGeom prst="rect">
            <a:avLst/>
          </a:prstGeom>
        </p:spPr>
        <p:txBody>
          <a:bodyPr wrap="square" lIns="91440" tIns="45720" rIns="91440" bIns="45720" anchor="t">
            <a:spAutoFit/>
          </a:bodyPr>
          <a:lstStyle/>
          <a:p>
            <a:pPr marL="380365" indent="-380365">
              <a:buFont typeface="Arial" panose="020B0604020202020204" pitchFamily="34" charset="0"/>
              <a:buChar char="•"/>
            </a:pPr>
            <a:r>
              <a:rPr lang="en-GB" sz="1400" dirty="0">
                <a:latin typeface="Open Sans"/>
                <a:ea typeface="Open Sans"/>
                <a:cs typeface="Open Sans"/>
              </a:rPr>
              <a:t>Cobertura forestal: 24% (1990), 9% (2015) </a:t>
            </a:r>
            <a:endParaRPr lang="en-US" dirty="0"/>
          </a:p>
          <a:p>
            <a:pPr marL="380365" indent="-380365">
              <a:buFont typeface="Arial" panose="020B0604020202020204" pitchFamily="34" charset="0"/>
              <a:buChar char="•"/>
            </a:pPr>
            <a:r>
              <a:rPr lang="en-GB" sz="1400" dirty="0">
                <a:latin typeface="Open Sans"/>
                <a:ea typeface="Open Sans"/>
                <a:cs typeface="Open Sans"/>
              </a:rPr>
              <a:t>Razones de la deforestación</a:t>
            </a:r>
          </a:p>
          <a:p>
            <a:pPr marL="989965" lvl="1" indent="-380365">
              <a:buFont typeface="Arial" panose="020B0604020202020204" pitchFamily="34" charset="0"/>
              <a:buChar char="•"/>
            </a:pPr>
            <a:r>
              <a:rPr lang="en-GB" sz="1400" dirty="0">
                <a:latin typeface="Open Sans"/>
                <a:ea typeface="Open Sans"/>
                <a:cs typeface="Open Sans"/>
              </a:rPr>
              <a:t>Expansión agrícola</a:t>
            </a:r>
          </a:p>
          <a:p>
            <a:pPr marL="989965" lvl="1" indent="-380365">
              <a:buFont typeface="Arial" panose="020B0604020202020204" pitchFamily="34" charset="0"/>
              <a:buChar char="•"/>
            </a:pPr>
            <a:r>
              <a:rPr lang="en-GB" sz="1400" dirty="0">
                <a:latin typeface="Open Sans"/>
                <a:ea typeface="Open Sans"/>
                <a:cs typeface="Open Sans"/>
              </a:rPr>
              <a:t>Tala de leña</a:t>
            </a:r>
          </a:p>
          <a:p>
            <a:pPr marL="380365" indent="-380365">
              <a:buFont typeface="Arial" panose="020B0604020202020204" pitchFamily="34" charset="0"/>
              <a:buChar char="•"/>
            </a:pPr>
            <a:r>
              <a:rPr lang="en-GB" sz="1400" dirty="0">
                <a:latin typeface="Open Sans"/>
                <a:ea typeface="Open Sans"/>
                <a:cs typeface="Open Sans"/>
              </a:rPr>
              <a:t>El 80% de la energía final procede de la biomasa</a:t>
            </a:r>
          </a:p>
          <a:p>
            <a:pPr marL="380365" indent="-380365">
              <a:buFont typeface="Arial" panose="020B0604020202020204" pitchFamily="34" charset="0"/>
              <a:buChar char="•"/>
            </a:pPr>
            <a:r>
              <a:rPr lang="en-GB" sz="1400" dirty="0">
                <a:latin typeface="Open Sans"/>
                <a:ea typeface="Open Sans"/>
                <a:cs typeface="Open Sans"/>
              </a:rPr>
              <a:t>Iniciativa nacional para reducir el consumo de biomasa</a:t>
            </a:r>
          </a:p>
          <a:p>
            <a:pPr marL="380365" indent="-380365">
              <a:buFont typeface="Arial" panose="020B0604020202020204" pitchFamily="34" charset="0"/>
              <a:buChar char="•"/>
            </a:pPr>
            <a:r>
              <a:rPr lang="en-GB" sz="1400" dirty="0">
                <a:latin typeface="Open Sans"/>
                <a:ea typeface="Open Sans"/>
                <a:cs typeface="Open Sans"/>
              </a:rPr>
              <a:t>Aumento del riego, del uso de agua per cápita y del consumo de electricidad</a:t>
            </a:r>
          </a:p>
        </p:txBody>
      </p:sp>
      <p:sp>
        <p:nvSpPr>
          <p:cNvPr id="11" name="TextBox 10"/>
          <p:cNvSpPr txBox="1"/>
          <p:nvPr/>
        </p:nvSpPr>
        <p:spPr>
          <a:xfrm>
            <a:off x="6391795" y="4374756"/>
            <a:ext cx="4514639" cy="1815882"/>
          </a:xfrm>
          <a:prstGeom prst="rect">
            <a:avLst/>
          </a:prstGeom>
          <a:noFill/>
        </p:spPr>
        <p:txBody>
          <a:bodyPr wrap="square" rtlCol="0">
            <a:spAutoFit/>
          </a:bodyPr>
          <a:lstStyle/>
          <a:p>
            <a:r>
              <a:rPr lang="en-GB" sz="1400" b="1" dirty="0" err="1">
                <a:latin typeface="Open Sans" panose="020B0606030504020204" pitchFamily="34" charset="0"/>
                <a:ea typeface="Open Sans" panose="020B0606030504020204" pitchFamily="34" charset="0"/>
                <a:cs typeface="Open Sans" panose="020B0606030504020204" pitchFamily="34" charset="0"/>
              </a:rPr>
              <a:t>Formulación</a:t>
            </a:r>
            <a:r>
              <a:rPr lang="en-GB" sz="1400" b="1" dirty="0">
                <a:latin typeface="Open Sans" panose="020B0606030504020204" pitchFamily="34" charset="0"/>
                <a:ea typeface="Open Sans" panose="020B0606030504020204" pitchFamily="34" charset="0"/>
                <a:cs typeface="Open Sans" panose="020B0606030504020204" pitchFamily="34" charset="0"/>
              </a:rPr>
              <a:t> de </a:t>
            </a:r>
            <a:r>
              <a:rPr lang="en-GB" sz="1400" b="1" dirty="0" err="1">
                <a:latin typeface="Open Sans" panose="020B0606030504020204" pitchFamily="34" charset="0"/>
                <a:ea typeface="Open Sans" panose="020B0606030504020204" pitchFamily="34" charset="0"/>
                <a:cs typeface="Open Sans" panose="020B0606030504020204" pitchFamily="34" charset="0"/>
              </a:rPr>
              <a:t>escenarios</a:t>
            </a:r>
            <a:endParaRPr lang="en-GB" sz="1400" b="1" dirty="0">
              <a:latin typeface="Open Sans" panose="020B0606030504020204" pitchFamily="34" charset="0"/>
              <a:ea typeface="Open Sans" panose="020B0606030504020204" pitchFamily="34" charset="0"/>
              <a:cs typeface="Open Sans" panose="020B0606030504020204" pitchFamily="34" charset="0"/>
            </a:endParaRPr>
          </a:p>
          <a:p>
            <a:endParaRPr lang="en-GB" sz="1400" b="1" dirty="0">
              <a:latin typeface="Open Sans" panose="020B0606030504020204" pitchFamily="34" charset="0"/>
              <a:ea typeface="Open Sans" panose="020B0606030504020204" pitchFamily="34" charset="0"/>
              <a:cs typeface="Open Sans" panose="020B0606030504020204" pitchFamily="34" charset="0"/>
            </a:endParaRPr>
          </a:p>
          <a:p>
            <a:pPr marL="380973" indent="-380973">
              <a:buFont typeface="Arial" panose="020B0604020202020204" pitchFamily="34" charset="0"/>
              <a:buChar char="•"/>
            </a:pPr>
            <a:r>
              <a:rPr lang="en-GB" sz="1400" dirty="0" err="1">
                <a:latin typeface="Open Sans" panose="020B0606030504020204" pitchFamily="34" charset="0"/>
                <a:ea typeface="Open Sans" panose="020B0606030504020204" pitchFamily="34" charset="0"/>
                <a:cs typeface="Open Sans" panose="020B0606030504020204" pitchFamily="34" charset="0"/>
              </a:rPr>
              <a:t>Línea</a:t>
            </a:r>
            <a:r>
              <a:rPr lang="en-GB" sz="1400" dirty="0">
                <a:latin typeface="Open Sans" panose="020B0606030504020204" pitchFamily="34" charset="0"/>
                <a:ea typeface="Open Sans" panose="020B0606030504020204" pitchFamily="34" charset="0"/>
                <a:cs typeface="Open Sans" panose="020B0606030504020204" pitchFamily="34" charset="0"/>
              </a:rPr>
              <a:t> de base: </a:t>
            </a:r>
            <a:r>
              <a:rPr lang="en-GB" sz="1400" dirty="0" err="1">
                <a:latin typeface="Open Sans" panose="020B0606030504020204" pitchFamily="34" charset="0"/>
                <a:ea typeface="Open Sans" panose="020B0606030504020204" pitchFamily="34" charset="0"/>
                <a:cs typeface="Open Sans" panose="020B0606030504020204" pitchFamily="34" charset="0"/>
              </a:rPr>
              <a:t>Seguir</a:t>
            </a:r>
            <a:r>
              <a:rPr lang="en-GB" sz="1400" dirty="0">
                <a:latin typeface="Open Sans" panose="020B0606030504020204" pitchFamily="34" charset="0"/>
                <a:ea typeface="Open Sans" panose="020B0606030504020204" pitchFamily="34" charset="0"/>
                <a:cs typeface="Open Sans" panose="020B0606030504020204" pitchFamily="34" charset="0"/>
              </a:rPr>
              <a:t> </a:t>
            </a:r>
            <a:r>
              <a:rPr lang="en-GB" sz="1400" dirty="0" err="1">
                <a:latin typeface="Open Sans" panose="020B0606030504020204" pitchFamily="34" charset="0"/>
                <a:ea typeface="Open Sans" panose="020B0606030504020204" pitchFamily="34" charset="0"/>
                <a:cs typeface="Open Sans" panose="020B0606030504020204" pitchFamily="34" charset="0"/>
              </a:rPr>
              <a:t>como</a:t>
            </a:r>
            <a:r>
              <a:rPr lang="en-GB" sz="1400" dirty="0">
                <a:latin typeface="Open Sans" panose="020B0606030504020204" pitchFamily="34" charset="0"/>
                <a:ea typeface="Open Sans" panose="020B0606030504020204" pitchFamily="34" charset="0"/>
                <a:cs typeface="Open Sans" panose="020B0606030504020204" pitchFamily="34" charset="0"/>
              </a:rPr>
              <a:t> hasta </a:t>
            </a:r>
            <a:r>
              <a:rPr lang="en-GB" sz="1400" dirty="0" err="1">
                <a:latin typeface="Open Sans" panose="020B0606030504020204" pitchFamily="34" charset="0"/>
                <a:ea typeface="Open Sans" panose="020B0606030504020204" pitchFamily="34" charset="0"/>
                <a:cs typeface="Open Sans" panose="020B0606030504020204" pitchFamily="34" charset="0"/>
              </a:rPr>
              <a:t>ahora</a:t>
            </a:r>
            <a:r>
              <a:rPr lang="en-GB" sz="1400" dirty="0">
                <a:latin typeface="Open Sans" panose="020B0606030504020204" pitchFamily="34" charset="0"/>
                <a:ea typeface="Open Sans" panose="020B0606030504020204" pitchFamily="34" charset="0"/>
                <a:cs typeface="Open Sans" panose="020B0606030504020204" pitchFamily="34" charset="0"/>
              </a:rPr>
              <a:t> hasta 2050</a:t>
            </a:r>
          </a:p>
          <a:p>
            <a:pPr marL="380973" indent="-380973">
              <a:buFont typeface="Arial" panose="020B0604020202020204" pitchFamily="34" charset="0"/>
              <a:buChar char="•"/>
            </a:pPr>
            <a:endParaRPr lang="en-GB" sz="1400" dirty="0">
              <a:latin typeface="Open Sans" panose="020B0606030504020204" pitchFamily="34" charset="0"/>
              <a:ea typeface="Open Sans" panose="020B0606030504020204" pitchFamily="34" charset="0"/>
              <a:cs typeface="Open Sans" panose="020B0606030504020204" pitchFamily="34" charset="0"/>
            </a:endParaRPr>
          </a:p>
          <a:p>
            <a:pPr marL="380973" indent="-380973">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Desarrollo </a:t>
            </a:r>
            <a:r>
              <a:rPr lang="en-GB" sz="1400" dirty="0" err="1">
                <a:latin typeface="Open Sans" panose="020B0606030504020204" pitchFamily="34" charset="0"/>
                <a:ea typeface="Open Sans" panose="020B0606030504020204" pitchFamily="34" charset="0"/>
                <a:cs typeface="Open Sans" panose="020B0606030504020204" pitchFamily="34" charset="0"/>
              </a:rPr>
              <a:t>sustenible</a:t>
            </a:r>
            <a:r>
              <a:rPr lang="en-GB" sz="1400" dirty="0">
                <a:latin typeface="Open Sans" panose="020B0606030504020204" pitchFamily="34" charset="0"/>
                <a:ea typeface="Open Sans" panose="020B0606030504020204" pitchFamily="34" charset="0"/>
                <a:cs typeface="Open Sans" panose="020B0606030504020204" pitchFamily="34" charset="0"/>
              </a:rPr>
              <a:t>: </a:t>
            </a:r>
            <a:r>
              <a:rPr lang="en-GB" sz="1400" dirty="0" err="1">
                <a:latin typeface="Open Sans" panose="020B0606030504020204" pitchFamily="34" charset="0"/>
                <a:ea typeface="Open Sans" panose="020B0606030504020204" pitchFamily="34" charset="0"/>
                <a:cs typeface="Open Sans" panose="020B0606030504020204" pitchFamily="34" charset="0"/>
              </a:rPr>
              <a:t>Reducción</a:t>
            </a:r>
            <a:r>
              <a:rPr lang="en-GB" sz="1400" dirty="0">
                <a:latin typeface="Open Sans" panose="020B0606030504020204" pitchFamily="34" charset="0"/>
                <a:ea typeface="Open Sans" panose="020B0606030504020204" pitchFamily="34" charset="0"/>
                <a:cs typeface="Open Sans" panose="020B0606030504020204" pitchFamily="34" charset="0"/>
              </a:rPr>
              <a:t> de la </a:t>
            </a:r>
            <a:r>
              <a:rPr lang="en-GB" sz="1400" dirty="0" err="1">
                <a:latin typeface="Open Sans" panose="020B0606030504020204" pitchFamily="34" charset="0"/>
                <a:ea typeface="Open Sans" panose="020B0606030504020204" pitchFamily="34" charset="0"/>
                <a:cs typeface="Open Sans" panose="020B0606030504020204" pitchFamily="34" charset="0"/>
              </a:rPr>
              <a:t>biomasa</a:t>
            </a:r>
            <a:r>
              <a:rPr lang="en-GB" sz="1400" dirty="0">
                <a:latin typeface="Open Sans" panose="020B0606030504020204" pitchFamily="34" charset="0"/>
                <a:ea typeface="Open Sans" panose="020B0606030504020204" pitchFamily="34" charset="0"/>
                <a:cs typeface="Open Sans" panose="020B0606030504020204" pitchFamily="34" charset="0"/>
              </a:rPr>
              <a:t> </a:t>
            </a:r>
            <a:r>
              <a:rPr lang="en-GB" sz="1400" dirty="0" err="1">
                <a:latin typeface="Open Sans" panose="020B0606030504020204" pitchFamily="34" charset="0"/>
                <a:ea typeface="Open Sans" panose="020B0606030504020204" pitchFamily="34" charset="0"/>
                <a:cs typeface="Open Sans" panose="020B0606030504020204" pitchFamily="34" charset="0"/>
              </a:rPr>
              <a:t>en</a:t>
            </a:r>
            <a:r>
              <a:rPr lang="en-GB" sz="1400" dirty="0">
                <a:latin typeface="Open Sans" panose="020B0606030504020204" pitchFamily="34" charset="0"/>
                <a:ea typeface="Open Sans" panose="020B0606030504020204" pitchFamily="34" charset="0"/>
                <a:cs typeface="Open Sans" panose="020B0606030504020204" pitchFamily="34" charset="0"/>
              </a:rPr>
              <a:t> </a:t>
            </a:r>
            <a:r>
              <a:rPr lang="en-GB" sz="1400" dirty="0" err="1">
                <a:latin typeface="Open Sans" panose="020B0606030504020204" pitchFamily="34" charset="0"/>
                <a:ea typeface="Open Sans" panose="020B0606030504020204" pitchFamily="34" charset="0"/>
                <a:cs typeface="Open Sans" panose="020B0606030504020204" pitchFamily="34" charset="0"/>
              </a:rPr>
              <a:t>el</a:t>
            </a:r>
            <a:r>
              <a:rPr lang="en-GB" sz="1400" dirty="0">
                <a:latin typeface="Open Sans" panose="020B0606030504020204" pitchFamily="34" charset="0"/>
                <a:ea typeface="Open Sans" panose="020B0606030504020204" pitchFamily="34" charset="0"/>
                <a:cs typeface="Open Sans" panose="020B0606030504020204" pitchFamily="34" charset="0"/>
              </a:rPr>
              <a:t> </a:t>
            </a:r>
            <a:r>
              <a:rPr lang="en-GB" sz="1400" dirty="0" err="1">
                <a:latin typeface="Open Sans" panose="020B0606030504020204" pitchFamily="34" charset="0"/>
                <a:ea typeface="Open Sans" panose="020B0606030504020204" pitchFamily="34" charset="0"/>
                <a:cs typeface="Open Sans" panose="020B0606030504020204" pitchFamily="34" charset="0"/>
              </a:rPr>
              <a:t>consumo</a:t>
            </a:r>
            <a:r>
              <a:rPr lang="en-GB" sz="1400" dirty="0">
                <a:latin typeface="Open Sans" panose="020B0606030504020204" pitchFamily="34" charset="0"/>
                <a:ea typeface="Open Sans" panose="020B0606030504020204" pitchFamily="34" charset="0"/>
                <a:cs typeface="Open Sans" panose="020B0606030504020204" pitchFamily="34" charset="0"/>
              </a:rPr>
              <a:t> total de </a:t>
            </a:r>
            <a:r>
              <a:rPr lang="en-GB" sz="1400" dirty="0" err="1">
                <a:latin typeface="Open Sans" panose="020B0606030504020204" pitchFamily="34" charset="0"/>
                <a:ea typeface="Open Sans" panose="020B0606030504020204" pitchFamily="34" charset="0"/>
                <a:cs typeface="Open Sans" panose="020B0606030504020204" pitchFamily="34" charset="0"/>
              </a:rPr>
              <a:t>energía</a:t>
            </a:r>
            <a:r>
              <a:rPr lang="en-GB" sz="1400" dirty="0">
                <a:latin typeface="Open Sans" panose="020B0606030504020204" pitchFamily="34" charset="0"/>
                <a:ea typeface="Open Sans" panose="020B0606030504020204" pitchFamily="34" charset="0"/>
                <a:cs typeface="Open Sans" panose="020B0606030504020204" pitchFamily="34" charset="0"/>
              </a:rPr>
              <a:t> final; del 80% (2020) al 50% (2050)</a:t>
            </a:r>
          </a:p>
        </p:txBody>
      </p:sp>
      <p:sp>
        <p:nvSpPr>
          <p:cNvPr id="12" name="Text Placeholder 6">
            <a:extLst>
              <a:ext uri="{FF2B5EF4-FFF2-40B4-BE49-F238E27FC236}">
                <a16:creationId xmlns:a16="http://schemas.microsoft.com/office/drawing/2014/main" id="{17900DF1-5DD9-154F-B451-E90A1588D868}"/>
              </a:ext>
            </a:extLst>
          </p:cNvPr>
          <p:cNvSpPr>
            <a:spLocks noGrp="1"/>
          </p:cNvSpPr>
          <p:nvPr>
            <p:ph type="body" sz="quarter" idx="15"/>
          </p:nvPr>
        </p:nvSpPr>
        <p:spPr>
          <a:xfrm>
            <a:off x="663575" y="1794354"/>
            <a:ext cx="5699751" cy="365676"/>
          </a:xfrm>
        </p:spPr>
        <p:txBody>
          <a:bodyPr>
            <a:noAutofit/>
          </a:bodyPr>
          <a:lstStyle/>
          <a:p>
            <a:r>
              <a:rPr lang="en-US" dirty="0" err="1"/>
              <a:t>Análisis</a:t>
            </a:r>
            <a:r>
              <a:rPr lang="en-US" dirty="0"/>
              <a:t> </a:t>
            </a:r>
            <a:r>
              <a:rPr lang="en-US" dirty="0" err="1"/>
              <a:t>integrado</a:t>
            </a:r>
            <a:r>
              <a:rPr lang="en-US" dirty="0"/>
              <a:t> de </a:t>
            </a:r>
            <a:r>
              <a:rPr lang="en-US" dirty="0" err="1"/>
              <a:t>recursos</a:t>
            </a:r>
            <a:r>
              <a:rPr lang="en-US" dirty="0"/>
              <a:t> </a:t>
            </a:r>
            <a:r>
              <a:rPr lang="en-US" dirty="0" err="1"/>
              <a:t>en</a:t>
            </a:r>
            <a:r>
              <a:rPr lang="en-US" dirty="0"/>
              <a:t> Uganda</a:t>
            </a:r>
          </a:p>
        </p:txBody>
      </p:sp>
      <p:sp>
        <p:nvSpPr>
          <p:cNvPr id="13" name="Oval 12">
            <a:extLst>
              <a:ext uri="{FF2B5EF4-FFF2-40B4-BE49-F238E27FC236}">
                <a16:creationId xmlns:a16="http://schemas.microsoft.com/office/drawing/2014/main" id="{5845BEAA-0041-7946-95C9-EC8B970059EC}"/>
              </a:ext>
            </a:extLst>
          </p:cNvPr>
          <p:cNvSpPr/>
          <p:nvPr/>
        </p:nvSpPr>
        <p:spPr>
          <a:xfrm>
            <a:off x="7422329" y="74348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0_Slide23.mp3" descr="Lecture10_Slide23.mp3">
            <a:hlinkClick r:id="" action="ppaction://media"/>
            <a:extLst>
              <a:ext uri="{FF2B5EF4-FFF2-40B4-BE49-F238E27FC236}">
                <a16:creationId xmlns:a16="http://schemas.microsoft.com/office/drawing/2014/main" id="{A6FF88BC-2E1C-6B4A-89D9-1BB55D16CE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22329" y="770069"/>
            <a:ext cx="812800" cy="812800"/>
          </a:xfrm>
          <a:prstGeom prst="rect">
            <a:avLst/>
          </a:prstGeom>
        </p:spPr>
      </p:pic>
    </p:spTree>
    <p:extLst>
      <p:ext uri="{BB962C8B-B14F-4D97-AF65-F5344CB8AC3E}">
        <p14:creationId xmlns:p14="http://schemas.microsoft.com/office/powerpoint/2010/main" val="151693863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48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F706BEE6-76B9-EE43-A440-B8A908E7E6C6}"/>
              </a:ext>
            </a:extLst>
          </p:cNvPr>
          <p:cNvSpPr txBox="1">
            <a:spLocks/>
          </p:cNvSpPr>
          <p:nvPr/>
        </p:nvSpPr>
        <p:spPr>
          <a:xfrm>
            <a:off x="663574" y="263852"/>
            <a:ext cx="9909553"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a:ea typeface="Open Sans"/>
                <a:cs typeface="Open Sans"/>
              </a:rPr>
              <a:t>10.4 </a:t>
            </a:r>
            <a:r>
              <a:rPr lang="en-US" dirty="0" err="1">
                <a:latin typeface="Open Sans"/>
                <a:ea typeface="Open Sans"/>
                <a:cs typeface="Open Sans"/>
              </a:rPr>
              <a:t>Ejemplos</a:t>
            </a:r>
            <a:r>
              <a:rPr lang="en-US" dirty="0">
                <a:latin typeface="Open Sans"/>
                <a:ea typeface="Open Sans"/>
                <a:cs typeface="Open Sans"/>
              </a:rPr>
              <a:t> de CLEWs</a:t>
            </a:r>
            <a:endParaRPr lang="en-US" b="0" dirty="0">
              <a:latin typeface="Open Sans"/>
              <a:ea typeface="Open Sans"/>
              <a:cs typeface="Open Sans"/>
            </a:endParaRP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t>24</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3" name="Content Placeholder 2">
            <a:extLst>
              <a:ext uri="{FF2B5EF4-FFF2-40B4-BE49-F238E27FC236}">
                <a16:creationId xmlns:a16="http://schemas.microsoft.com/office/drawing/2014/main" id="{6D0A92F3-2354-4E9C-A025-4B28ADC9F96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60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0B7D2E7D-3917-4596-87D2-782DD03C88F0}"/>
              </a:ext>
            </a:extLst>
          </p:cNvPr>
          <p:cNvSpPr txBox="1"/>
          <p:nvPr/>
        </p:nvSpPr>
        <p:spPr>
          <a:xfrm>
            <a:off x="7975600" y="6138056"/>
            <a:ext cx="2699789" cy="246221"/>
          </a:xfrm>
          <a:prstGeom prst="rect">
            <a:avLst/>
          </a:prstGeom>
          <a:noFill/>
        </p:spPr>
        <p:txBody>
          <a:bodyPr wrap="square" rtlCol="0">
            <a:spAutoFit/>
          </a:bodyPr>
          <a:lstStyle/>
          <a:p>
            <a:r>
              <a:rPr lang="en-GB" sz="1000" b="1" dirty="0">
                <a:latin typeface="Open Sans" panose="020B0606030504020204" pitchFamily="34" charset="0"/>
                <a:ea typeface="Open Sans" panose="020B0606030504020204" pitchFamily="34" charset="0"/>
                <a:cs typeface="Open Sans" panose="020B0606030504020204" pitchFamily="34" charset="0"/>
              </a:rPr>
              <a:t>Fuente: </a:t>
            </a:r>
            <a:r>
              <a:rPr lang="en-GB" sz="1000" dirty="0" err="1">
                <a:latin typeface="Open Sans" panose="020B0606030504020204" pitchFamily="34" charset="0"/>
                <a:ea typeface="Open Sans" panose="020B0606030504020204" pitchFamily="34" charset="0"/>
                <a:cs typeface="Open Sans" panose="020B0606030504020204" pitchFamily="34" charset="0"/>
              </a:rPr>
              <a:t>Interpretación</a:t>
            </a:r>
            <a:r>
              <a:rPr lang="en-GB" sz="1000" dirty="0">
                <a:latin typeface="Open Sans" panose="020B0606030504020204" pitchFamily="34" charset="0"/>
                <a:ea typeface="Open Sans" panose="020B0606030504020204" pitchFamily="34" charset="0"/>
                <a:cs typeface="Open Sans" panose="020B0606030504020204" pitchFamily="34" charset="0"/>
              </a:rPr>
              <a:t> del </a:t>
            </a:r>
            <a:r>
              <a:rPr lang="en-GB" sz="1000" dirty="0" err="1">
                <a:latin typeface="Open Sans" panose="020B0606030504020204" pitchFamily="34" charset="0"/>
                <a:ea typeface="Open Sans" panose="020B0606030504020204" pitchFamily="34" charset="0"/>
                <a:cs typeface="Open Sans" panose="020B0606030504020204" pitchFamily="34" charset="0"/>
              </a:rPr>
              <a:t>autor</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p:cNvPicPr>
            <a:picLocks noChangeAspect="1"/>
          </p:cNvPicPr>
          <p:nvPr/>
        </p:nvPicPr>
        <p:blipFill rotWithShape="1">
          <a:blip r:embed="rId5"/>
          <a:srcRect l="6465" r="7895"/>
          <a:stretch/>
        </p:blipFill>
        <p:spPr>
          <a:xfrm>
            <a:off x="7718257" y="2355257"/>
            <a:ext cx="3705217" cy="3842573"/>
          </a:xfrm>
          <a:prstGeom prst="rect">
            <a:avLst/>
          </a:prstGeom>
        </p:spPr>
      </p:pic>
      <p:sp>
        <p:nvSpPr>
          <p:cNvPr id="35" name="TextBox 34">
            <a:extLst>
              <a:ext uri="{FF2B5EF4-FFF2-40B4-BE49-F238E27FC236}">
                <a16:creationId xmlns:a16="http://schemas.microsoft.com/office/drawing/2014/main" id="{0B7D2E7D-3917-4596-87D2-782DD03C88F0}"/>
              </a:ext>
            </a:extLst>
          </p:cNvPr>
          <p:cNvSpPr txBox="1"/>
          <p:nvPr/>
        </p:nvSpPr>
        <p:spPr>
          <a:xfrm>
            <a:off x="95868" y="6062629"/>
            <a:ext cx="7199012" cy="400110"/>
          </a:xfrm>
          <a:prstGeom prst="rect">
            <a:avLst/>
          </a:prstGeom>
          <a:noFill/>
        </p:spPr>
        <p:txBody>
          <a:bodyPr wrap="square" rtlCol="0">
            <a:spAutoFit/>
          </a:bodyPr>
          <a:lstStyle/>
          <a:p>
            <a:r>
              <a:rPr lang="en-GB" sz="1000" b="1" dirty="0">
                <a:latin typeface="Open Sans" panose="020B0606030504020204" pitchFamily="34" charset="0"/>
                <a:ea typeface="Open Sans" panose="020B0606030504020204" pitchFamily="34" charset="0"/>
                <a:cs typeface="Open Sans" panose="020B0606030504020204" pitchFamily="34" charset="0"/>
              </a:rPr>
              <a:t>Fuente: </a:t>
            </a:r>
            <a:r>
              <a:rPr lang="en-GB" sz="1000" dirty="0">
                <a:latin typeface="Open Sans" panose="020B0606030504020204" pitchFamily="34" charset="0"/>
                <a:ea typeface="Open Sans" panose="020B0606030504020204" pitchFamily="34" charset="0"/>
                <a:cs typeface="Open Sans" panose="020B0606030504020204" pitchFamily="34" charset="0"/>
              </a:rPr>
              <a:t>De </a:t>
            </a:r>
            <a:r>
              <a:rPr lang="en-GB" sz="1000" dirty="0" err="1">
                <a:latin typeface="Open Sans" panose="020B0606030504020204" pitchFamily="34" charset="0"/>
                <a:ea typeface="Open Sans" panose="020B0606030504020204" pitchFamily="34" charset="0"/>
                <a:cs typeface="Open Sans" panose="020B0606030504020204" pitchFamily="34" charset="0"/>
              </a:rPr>
              <a:t>izquierda</a:t>
            </a:r>
            <a:r>
              <a:rPr lang="en-GB" sz="1000" dirty="0">
                <a:latin typeface="Open Sans" panose="020B0606030504020204" pitchFamily="34" charset="0"/>
                <a:ea typeface="Open Sans" panose="020B0606030504020204" pitchFamily="34" charset="0"/>
                <a:cs typeface="Open Sans" panose="020B0606030504020204" pitchFamily="34" charset="0"/>
              </a:rPr>
              <a:t> a </a:t>
            </a:r>
            <a:r>
              <a:rPr lang="en-GB" sz="1000" dirty="0" err="1">
                <a:latin typeface="Open Sans" panose="020B0606030504020204" pitchFamily="34" charset="0"/>
                <a:ea typeface="Open Sans" panose="020B0606030504020204" pitchFamily="34" charset="0"/>
                <a:cs typeface="Open Sans" panose="020B0606030504020204" pitchFamily="34" charset="0"/>
              </a:rPr>
              <a:t>derecha</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err="1">
                <a:latin typeface="Open Sans" panose="020B0606030504020204" pitchFamily="34" charset="0"/>
                <a:ea typeface="Open Sans" panose="020B0606030504020204" pitchFamily="34" charset="0"/>
                <a:cs typeface="Open Sans" panose="020B0606030504020204" pitchFamily="34" charset="0"/>
              </a:rPr>
              <a:t>Icono</a:t>
            </a:r>
            <a:r>
              <a:rPr lang="en-GB" sz="1000" dirty="0">
                <a:latin typeface="Open Sans" panose="020B0606030504020204" pitchFamily="34" charset="0"/>
                <a:ea typeface="Open Sans" panose="020B0606030504020204" pitchFamily="34" charset="0"/>
                <a:cs typeface="Open Sans" panose="020B0606030504020204" pitchFamily="34" charset="0"/>
              </a:rPr>
              <a:t> libre </a:t>
            </a:r>
            <a:r>
              <a:rPr lang="en-GB" sz="1000" dirty="0" err="1">
                <a:latin typeface="Open Sans" panose="020B0606030504020204" pitchFamily="34" charset="0"/>
                <a:ea typeface="Open Sans" panose="020B0606030504020204" pitchFamily="34" charset="0"/>
                <a:cs typeface="Open Sans" panose="020B0606030504020204" pitchFamily="34" charset="0"/>
              </a:rPr>
              <a:t>hecho</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err="1">
                <a:latin typeface="Open Sans" panose="020B0606030504020204" pitchFamily="34" charset="0"/>
                <a:ea typeface="Open Sans" panose="020B0606030504020204" pitchFamily="34" charset="0"/>
                <a:cs typeface="Open Sans" panose="020B0606030504020204" pitchFamily="34" charset="0"/>
              </a:rPr>
              <a:t>por</a:t>
            </a:r>
            <a:r>
              <a:rPr lang="en-GB" sz="1000" dirty="0">
                <a:latin typeface="Open Sans" panose="020B0606030504020204" pitchFamily="34" charset="0"/>
                <a:ea typeface="Open Sans" panose="020B0606030504020204" pitchFamily="34" charset="0"/>
                <a:cs typeface="Open Sans" panose="020B0606030504020204" pitchFamily="34" charset="0"/>
              </a:rPr>
              <a:t> Manuel sax </a:t>
            </a:r>
            <a:r>
              <a:rPr lang="en-GB" sz="1000" dirty="0" err="1">
                <a:latin typeface="Open Sans" panose="020B0606030504020204" pitchFamily="34" charset="0"/>
                <a:ea typeface="Open Sans" panose="020B0606030504020204" pitchFamily="34" charset="0"/>
                <a:cs typeface="Open Sans" panose="020B0606030504020204" pitchFamily="34" charset="0"/>
              </a:rPr>
              <a:t>está</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err="1">
                <a:latin typeface="Open Sans" panose="020B0606030504020204" pitchFamily="34" charset="0"/>
                <a:ea typeface="Open Sans" panose="020B0606030504020204" pitchFamily="34" charset="0"/>
                <a:cs typeface="Open Sans" panose="020B0606030504020204" pitchFamily="34" charset="0"/>
              </a:rPr>
              <a:t>licenciado</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err="1">
                <a:latin typeface="Open Sans" panose="020B0606030504020204" pitchFamily="34" charset="0"/>
                <a:ea typeface="Open Sans" panose="020B0606030504020204" pitchFamily="34" charset="0"/>
                <a:cs typeface="Open Sans" panose="020B0606030504020204" pitchFamily="34" charset="0"/>
              </a:rPr>
              <a:t>por</a:t>
            </a:r>
            <a:r>
              <a:rPr lang="en-GB" sz="1000" dirty="0">
                <a:latin typeface="Open Sans" panose="020B0606030504020204" pitchFamily="34" charset="0"/>
                <a:ea typeface="Open Sans" panose="020B0606030504020204" pitchFamily="34" charset="0"/>
                <a:cs typeface="Open Sans" panose="020B0606030504020204" pitchFamily="34" charset="0"/>
              </a:rPr>
              <a:t> CC BY 3.0, </a:t>
            </a:r>
            <a:r>
              <a:rPr lang="en-GB" sz="1000" dirty="0" err="1">
                <a:latin typeface="Open Sans" panose="020B0606030504020204" pitchFamily="34" charset="0"/>
                <a:ea typeface="Open Sans" panose="020B0606030504020204" pitchFamily="34" charset="0"/>
                <a:cs typeface="Open Sans" panose="020B0606030504020204" pitchFamily="34" charset="0"/>
              </a:rPr>
              <a:t>Icono</a:t>
            </a:r>
            <a:r>
              <a:rPr lang="en-GB" sz="1000" dirty="0">
                <a:latin typeface="Open Sans" panose="020B0606030504020204" pitchFamily="34" charset="0"/>
                <a:ea typeface="Open Sans" panose="020B0606030504020204" pitchFamily="34" charset="0"/>
                <a:cs typeface="Open Sans" panose="020B0606030504020204" pitchFamily="34" charset="0"/>
              </a:rPr>
              <a:t> libre </a:t>
            </a:r>
            <a:r>
              <a:rPr lang="en-GB" sz="1000" dirty="0" err="1">
                <a:latin typeface="Open Sans" panose="020B0606030504020204" pitchFamily="34" charset="0"/>
                <a:ea typeface="Open Sans" panose="020B0606030504020204" pitchFamily="34" charset="0"/>
                <a:cs typeface="Open Sans" panose="020B0606030504020204" pitchFamily="34" charset="0"/>
              </a:rPr>
              <a:t>hecho</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err="1">
                <a:latin typeface="Open Sans" panose="020B0606030504020204" pitchFamily="34" charset="0"/>
                <a:ea typeface="Open Sans" panose="020B0606030504020204" pitchFamily="34" charset="0"/>
                <a:cs typeface="Open Sans" panose="020B0606030504020204" pitchFamily="34" charset="0"/>
              </a:rPr>
              <a:t>por</a:t>
            </a:r>
            <a:r>
              <a:rPr lang="en-GB" sz="1000" dirty="0">
                <a:latin typeface="Open Sans" panose="020B0606030504020204" pitchFamily="34" charset="0"/>
                <a:ea typeface="Open Sans" panose="020B0606030504020204" pitchFamily="34" charset="0"/>
                <a:cs typeface="Open Sans" panose="020B0606030504020204" pitchFamily="34" charset="0"/>
              </a:rPr>
              <a:t> Rafael </a:t>
            </a:r>
            <a:r>
              <a:rPr lang="en-GB" sz="1000" dirty="0" err="1">
                <a:latin typeface="Open Sans" panose="020B0606030504020204" pitchFamily="34" charset="0"/>
                <a:ea typeface="Open Sans" panose="020B0606030504020204" pitchFamily="34" charset="0"/>
                <a:cs typeface="Open Sans" panose="020B0606030504020204" pitchFamily="34" charset="0"/>
              </a:rPr>
              <a:t>está</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err="1">
                <a:latin typeface="Open Sans" panose="020B0606030504020204" pitchFamily="34" charset="0"/>
                <a:ea typeface="Open Sans" panose="020B0606030504020204" pitchFamily="34" charset="0"/>
                <a:cs typeface="Open Sans" panose="020B0606030504020204" pitchFamily="34" charset="0"/>
              </a:rPr>
              <a:t>licenciado</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err="1">
                <a:latin typeface="Open Sans" panose="020B0606030504020204" pitchFamily="34" charset="0"/>
                <a:ea typeface="Open Sans" panose="020B0606030504020204" pitchFamily="34" charset="0"/>
                <a:cs typeface="Open Sans" panose="020B0606030504020204" pitchFamily="34" charset="0"/>
              </a:rPr>
              <a:t>por</a:t>
            </a:r>
            <a:r>
              <a:rPr lang="en-GB" sz="1000" dirty="0">
                <a:latin typeface="Open Sans" panose="020B0606030504020204" pitchFamily="34" charset="0"/>
                <a:ea typeface="Open Sans" panose="020B0606030504020204" pitchFamily="34" charset="0"/>
                <a:cs typeface="Open Sans" panose="020B0606030504020204" pitchFamily="34" charset="0"/>
              </a:rPr>
              <a:t> CC BY 3.0, </a:t>
            </a:r>
            <a:r>
              <a:rPr lang="en-GB" sz="1000" dirty="0" err="1">
                <a:latin typeface="Open Sans" panose="020B0606030504020204" pitchFamily="34" charset="0"/>
                <a:ea typeface="Open Sans" panose="020B0606030504020204" pitchFamily="34" charset="0"/>
                <a:cs typeface="Open Sans" panose="020B0606030504020204" pitchFamily="34" charset="0"/>
              </a:rPr>
              <a:t>Icono</a:t>
            </a:r>
            <a:r>
              <a:rPr lang="en-GB" sz="1000" dirty="0">
                <a:latin typeface="Open Sans" panose="020B0606030504020204" pitchFamily="34" charset="0"/>
                <a:ea typeface="Open Sans" panose="020B0606030504020204" pitchFamily="34" charset="0"/>
                <a:cs typeface="Open Sans" panose="020B0606030504020204" pitchFamily="34" charset="0"/>
              </a:rPr>
              <a:t> libre </a:t>
            </a:r>
            <a:r>
              <a:rPr lang="en-GB" sz="1000" dirty="0" err="1">
                <a:latin typeface="Open Sans" panose="020B0606030504020204" pitchFamily="34" charset="0"/>
                <a:ea typeface="Open Sans" panose="020B0606030504020204" pitchFamily="34" charset="0"/>
                <a:cs typeface="Open Sans" panose="020B0606030504020204" pitchFamily="34" charset="0"/>
              </a:rPr>
              <a:t>hecho</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err="1">
                <a:latin typeface="Open Sans" panose="020B0606030504020204" pitchFamily="34" charset="0"/>
                <a:ea typeface="Open Sans" panose="020B0606030504020204" pitchFamily="34" charset="0"/>
                <a:cs typeface="Open Sans" panose="020B0606030504020204" pitchFamily="34" charset="0"/>
              </a:rPr>
              <a:t>por</a:t>
            </a:r>
            <a:r>
              <a:rPr lang="en-GB" sz="1000" dirty="0">
                <a:latin typeface="Open Sans" panose="020B0606030504020204" pitchFamily="34" charset="0"/>
                <a:ea typeface="Open Sans" panose="020B0606030504020204" pitchFamily="34" charset="0"/>
                <a:cs typeface="Open Sans" panose="020B0606030504020204" pitchFamily="34" charset="0"/>
              </a:rPr>
              <a:t> Giovanni </a:t>
            </a:r>
            <a:r>
              <a:rPr lang="en-GB" sz="1000" dirty="0" err="1">
                <a:latin typeface="Open Sans" panose="020B0606030504020204" pitchFamily="34" charset="0"/>
                <a:ea typeface="Open Sans" panose="020B0606030504020204" pitchFamily="34" charset="0"/>
                <a:cs typeface="Open Sans" panose="020B0606030504020204" pitchFamily="34" charset="0"/>
              </a:rPr>
              <a:t>Battistini</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err="1">
                <a:latin typeface="Open Sans" panose="020B0606030504020204" pitchFamily="34" charset="0"/>
                <a:ea typeface="Open Sans" panose="020B0606030504020204" pitchFamily="34" charset="0"/>
                <a:cs typeface="Open Sans" panose="020B0606030504020204" pitchFamily="34" charset="0"/>
              </a:rPr>
              <a:t>está</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err="1">
                <a:latin typeface="Open Sans" panose="020B0606030504020204" pitchFamily="34" charset="0"/>
                <a:ea typeface="Open Sans" panose="020B0606030504020204" pitchFamily="34" charset="0"/>
                <a:cs typeface="Open Sans" panose="020B0606030504020204" pitchFamily="34" charset="0"/>
              </a:rPr>
              <a:t>licenciado</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err="1">
                <a:latin typeface="Open Sans" panose="020B0606030504020204" pitchFamily="34" charset="0"/>
                <a:ea typeface="Open Sans" panose="020B0606030504020204" pitchFamily="34" charset="0"/>
                <a:cs typeface="Open Sans" panose="020B0606030504020204" pitchFamily="34" charset="0"/>
              </a:rPr>
              <a:t>por</a:t>
            </a:r>
            <a:r>
              <a:rPr lang="en-GB" sz="1000" dirty="0">
                <a:latin typeface="Open Sans" panose="020B0606030504020204" pitchFamily="34" charset="0"/>
                <a:ea typeface="Open Sans" panose="020B0606030504020204" pitchFamily="34" charset="0"/>
                <a:cs typeface="Open Sans" panose="020B0606030504020204" pitchFamily="34" charset="0"/>
              </a:rPr>
              <a:t> CC BY 3.0</a:t>
            </a:r>
          </a:p>
        </p:txBody>
      </p:sp>
      <p:pic>
        <p:nvPicPr>
          <p:cNvPr id="36" name="Picture 35" descr="Drops PNG Transparent Images | PNG All"/>
          <p:cNvPicPr>
            <a:picLocks noChangeAspect="1"/>
          </p:cNvPicPr>
          <p:nvPr/>
        </p:nvPicPr>
        <p:blipFill rotWithShape="1">
          <a:blip r:embed="rId6">
            <a:extLst>
              <a:ext uri="{28A0092B-C50C-407E-A947-70E740481C1C}">
                <a14:useLocalDpi xmlns:a14="http://schemas.microsoft.com/office/drawing/2010/main" val="0"/>
              </a:ext>
            </a:extLst>
          </a:blip>
          <a:srcRect l="25889" r="25545"/>
          <a:stretch/>
        </p:blipFill>
        <p:spPr>
          <a:xfrm>
            <a:off x="1476522" y="2818033"/>
            <a:ext cx="560814" cy="923787"/>
          </a:xfrm>
          <a:prstGeom prst="rect">
            <a:avLst/>
          </a:prstGeom>
        </p:spPr>
      </p:pic>
      <p:pic>
        <p:nvPicPr>
          <p:cNvPr id="38" name="Picture 3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81526" y="2879476"/>
            <a:ext cx="857864" cy="747567"/>
          </a:xfrm>
          <a:prstGeom prst="rect">
            <a:avLst/>
          </a:prstGeom>
        </p:spPr>
      </p:pic>
      <p:pic>
        <p:nvPicPr>
          <p:cNvPr id="39" name="Picture 3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77414" y="2751475"/>
            <a:ext cx="950648" cy="954529"/>
          </a:xfrm>
          <a:prstGeom prst="rect">
            <a:avLst/>
          </a:prstGeom>
        </p:spPr>
      </p:pic>
      <p:sp>
        <p:nvSpPr>
          <p:cNvPr id="5" name="Rectangle 4"/>
          <p:cNvSpPr/>
          <p:nvPr/>
        </p:nvSpPr>
        <p:spPr>
          <a:xfrm>
            <a:off x="1054367" y="3985294"/>
            <a:ext cx="5605513" cy="1477328"/>
          </a:xfrm>
          <a:prstGeom prst="rect">
            <a:avLst/>
          </a:prstGeom>
        </p:spPr>
        <p:txBody>
          <a:bodyPr wrap="square" lIns="91440" tIns="45720" rIns="91440" bIns="45720" anchor="t">
            <a:spAutoFit/>
          </a:bodyPr>
          <a:lstStyle/>
          <a:p>
            <a:pPr marL="380365" indent="-380365">
              <a:buFont typeface="Arial" panose="020B0604020202020204" pitchFamily="34" charset="0"/>
              <a:buChar char="•"/>
            </a:pPr>
            <a:r>
              <a:rPr lang="en-GB" dirty="0">
                <a:latin typeface="Open Sans"/>
                <a:ea typeface="Open Sans"/>
                <a:cs typeface="Open Sans"/>
              </a:rPr>
              <a:t>Todos los tipos de uso y cobertura del suelo representados</a:t>
            </a:r>
            <a:endParaRPr lang="en-US" dirty="0">
              <a:latin typeface="Open Sans"/>
              <a:ea typeface="Open Sans"/>
              <a:cs typeface="Open Sans"/>
            </a:endParaRPr>
          </a:p>
          <a:p>
            <a:pPr marL="380365" indent="-380365">
              <a:buFont typeface="Arial" panose="020B0604020202020204" pitchFamily="34" charset="0"/>
              <a:buChar char="•"/>
            </a:pPr>
            <a:r>
              <a:rPr lang="en-GB" dirty="0">
                <a:latin typeface="Open Sans"/>
                <a:ea typeface="Open Sans"/>
                <a:cs typeface="Open Sans"/>
              </a:rPr>
              <a:t>Rendimientos de los cultivos </a:t>
            </a:r>
            <a:r>
              <a:rPr lang="en-GB" dirty="0" err="1">
                <a:latin typeface="Open Sans"/>
                <a:ea typeface="Open Sans"/>
                <a:cs typeface="Open Sans"/>
              </a:rPr>
              <a:t>agroclimáticos </a:t>
            </a:r>
            <a:r>
              <a:rPr lang="en-GB" dirty="0">
                <a:latin typeface="Open Sans"/>
                <a:ea typeface="Open Sans"/>
                <a:cs typeface="Open Sans"/>
              </a:rPr>
              <a:t>obtenidos a partir de bases de datos mundiales</a:t>
            </a:r>
          </a:p>
          <a:p>
            <a:pPr marL="380365" indent="-380365">
              <a:buFont typeface="Arial" panose="020B0604020202020204" pitchFamily="34" charset="0"/>
              <a:buChar char="•"/>
            </a:pPr>
            <a:r>
              <a:rPr lang="en-GB" dirty="0">
                <a:latin typeface="Open Sans"/>
                <a:ea typeface="Open Sans"/>
                <a:cs typeface="Open Sans"/>
              </a:rPr>
              <a:t>Se establece una competencia por el agua, la tierra y los recursos energéticos</a:t>
            </a:r>
          </a:p>
        </p:txBody>
      </p:sp>
      <p:sp>
        <p:nvSpPr>
          <p:cNvPr id="13" name="Text Placeholder 6">
            <a:extLst>
              <a:ext uri="{FF2B5EF4-FFF2-40B4-BE49-F238E27FC236}">
                <a16:creationId xmlns:a16="http://schemas.microsoft.com/office/drawing/2014/main" id="{1131F86B-0EE9-EE49-B863-710348D65A3F}"/>
              </a:ext>
            </a:extLst>
          </p:cNvPr>
          <p:cNvSpPr>
            <a:spLocks noGrp="1"/>
          </p:cNvSpPr>
          <p:nvPr>
            <p:ph type="body" sz="quarter" idx="15"/>
          </p:nvPr>
        </p:nvSpPr>
        <p:spPr>
          <a:xfrm>
            <a:off x="663574" y="2016027"/>
            <a:ext cx="6273016" cy="275101"/>
          </a:xfrm>
        </p:spPr>
        <p:txBody>
          <a:bodyPr>
            <a:noAutofit/>
          </a:bodyPr>
          <a:lstStyle/>
          <a:p>
            <a:r>
              <a:rPr lang="en-US" dirty="0" err="1"/>
              <a:t>Análisis</a:t>
            </a:r>
            <a:r>
              <a:rPr lang="en-US" dirty="0"/>
              <a:t> </a:t>
            </a:r>
            <a:r>
              <a:rPr lang="en-US" dirty="0" err="1"/>
              <a:t>integrado</a:t>
            </a:r>
            <a:r>
              <a:rPr lang="en-US" dirty="0"/>
              <a:t> de </a:t>
            </a:r>
            <a:r>
              <a:rPr lang="en-US" dirty="0" err="1"/>
              <a:t>recursos</a:t>
            </a:r>
            <a:r>
              <a:rPr lang="en-US" dirty="0"/>
              <a:t> </a:t>
            </a:r>
            <a:r>
              <a:rPr lang="en-US" dirty="0" err="1"/>
              <a:t>en</a:t>
            </a:r>
            <a:r>
              <a:rPr lang="en-US" dirty="0"/>
              <a:t> Uganda</a:t>
            </a:r>
          </a:p>
        </p:txBody>
      </p:sp>
      <p:sp>
        <p:nvSpPr>
          <p:cNvPr id="14" name="Oval 13">
            <a:extLst>
              <a:ext uri="{FF2B5EF4-FFF2-40B4-BE49-F238E27FC236}">
                <a16:creationId xmlns:a16="http://schemas.microsoft.com/office/drawing/2014/main" id="{1AFFF892-4213-AB40-B5F6-74C3305FA680}"/>
              </a:ext>
            </a:extLst>
          </p:cNvPr>
          <p:cNvSpPr/>
          <p:nvPr/>
        </p:nvSpPr>
        <p:spPr>
          <a:xfrm>
            <a:off x="7781207" y="74348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10_Slide24.mp3" descr="Lecture10_Slide24.mp3">
            <a:hlinkClick r:id="" action="ppaction://media"/>
            <a:extLst>
              <a:ext uri="{FF2B5EF4-FFF2-40B4-BE49-F238E27FC236}">
                <a16:creationId xmlns:a16="http://schemas.microsoft.com/office/drawing/2014/main" id="{5EA548EB-F51C-FD43-8F0D-1154C26BD7E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852572" y="831417"/>
            <a:ext cx="812800" cy="812800"/>
          </a:xfrm>
          <a:prstGeom prst="rect">
            <a:avLst/>
          </a:prstGeom>
        </p:spPr>
      </p:pic>
    </p:spTree>
    <p:extLst>
      <p:ext uri="{BB962C8B-B14F-4D97-AF65-F5344CB8AC3E}">
        <p14:creationId xmlns:p14="http://schemas.microsoft.com/office/powerpoint/2010/main" val="338370564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05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F706BEE6-76B9-EE43-A440-B8A908E7E6C6}"/>
              </a:ext>
            </a:extLst>
          </p:cNvPr>
          <p:cNvSpPr txBox="1">
            <a:spLocks/>
          </p:cNvSpPr>
          <p:nvPr/>
        </p:nvSpPr>
        <p:spPr>
          <a:xfrm>
            <a:off x="663574" y="171947"/>
            <a:ext cx="9909553"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a:ea typeface="Open Sans"/>
                <a:cs typeface="Open Sans"/>
              </a:rPr>
              <a:t>10.4 </a:t>
            </a:r>
            <a:r>
              <a:rPr lang="en-US" dirty="0" err="1">
                <a:latin typeface="Open Sans"/>
                <a:ea typeface="Open Sans"/>
                <a:cs typeface="Open Sans"/>
              </a:rPr>
              <a:t>Ejemplos</a:t>
            </a:r>
            <a:r>
              <a:rPr lang="en-US" dirty="0">
                <a:latin typeface="Open Sans"/>
                <a:ea typeface="Open Sans"/>
                <a:cs typeface="Open Sans"/>
              </a:rPr>
              <a:t> de CLEWs</a:t>
            </a:r>
            <a:endParaRPr lang="en-US" b="0" dirty="0">
              <a:latin typeface="Open Sans"/>
              <a:ea typeface="Open Sans"/>
              <a:cs typeface="Open Sans"/>
            </a:endParaRP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t>25</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3" name="Content Placeholder 2">
            <a:extLst>
              <a:ext uri="{FF2B5EF4-FFF2-40B4-BE49-F238E27FC236}">
                <a16:creationId xmlns:a16="http://schemas.microsoft.com/office/drawing/2014/main" id="{6D0A92F3-2354-4E9C-A025-4B28ADC9F96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600">
              <a:latin typeface="Open Sans" panose="020B0606030504020204" pitchFamily="34" charset="0"/>
              <a:ea typeface="Open Sans" panose="020B0606030504020204" pitchFamily="34" charset="0"/>
              <a:cs typeface="Open Sans" panose="020B0606030504020204" pitchFamily="34" charset="0"/>
            </a:endParaRPr>
          </a:p>
        </p:txBody>
      </p:sp>
      <p:grpSp>
        <p:nvGrpSpPr>
          <p:cNvPr id="13" name="Group 12"/>
          <p:cNvGrpSpPr/>
          <p:nvPr/>
        </p:nvGrpSpPr>
        <p:grpSpPr>
          <a:xfrm>
            <a:off x="6136277" y="2159642"/>
            <a:ext cx="5443088" cy="3461282"/>
            <a:chOff x="4729940" y="1210476"/>
            <a:chExt cx="4307218" cy="3238977"/>
          </a:xfrm>
        </p:grpSpPr>
        <p:sp>
          <p:nvSpPr>
            <p:cNvPr id="14" name="TextBox 13"/>
            <p:cNvSpPr txBox="1"/>
            <p:nvPr/>
          </p:nvSpPr>
          <p:spPr>
            <a:xfrm>
              <a:off x="4729940" y="3902236"/>
              <a:ext cx="4307218" cy="547217"/>
            </a:xfrm>
            <a:prstGeom prst="rect">
              <a:avLst/>
            </a:prstGeom>
            <a:noFill/>
          </p:spPr>
          <p:txBody>
            <a:bodyPr wrap="square" lIns="91440" tIns="45720" rIns="91440" bIns="45720" rtlCol="0" anchor="t">
              <a:spAutoFit/>
            </a:bodyPr>
            <a:lstStyle/>
            <a:p>
              <a:pPr algn="ctr"/>
              <a:r>
                <a:rPr lang="en-GB" sz="1600" dirty="0"/>
                <a:t>Cambio en los tipos de uso del agua en la agricultura </a:t>
              </a:r>
            </a:p>
            <a:p>
              <a:pPr algn="ctr"/>
              <a:r>
                <a:rPr lang="en-GB" sz="1600" dirty="0"/>
                <a:t>(diferencia entre los escenarios de sus-dev y los de base) </a:t>
              </a:r>
              <a:endParaRPr lang="en-GB" sz="1600" dirty="0">
                <a:cs typeface="Calibri"/>
              </a:endParaRPr>
            </a:p>
          </p:txBody>
        </p:sp>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l="2290" t="10869" r="9066"/>
            <a:stretch/>
          </p:blipFill>
          <p:spPr>
            <a:xfrm>
              <a:off x="4902935" y="1210476"/>
              <a:ext cx="3801328" cy="2563697"/>
            </a:xfrm>
            <a:prstGeom prst="rect">
              <a:avLst/>
            </a:prstGeom>
          </p:spPr>
        </p:pic>
      </p:grpSp>
      <p:grpSp>
        <p:nvGrpSpPr>
          <p:cNvPr id="16" name="Group 15"/>
          <p:cNvGrpSpPr/>
          <p:nvPr/>
        </p:nvGrpSpPr>
        <p:grpSpPr>
          <a:xfrm>
            <a:off x="322699" y="2708252"/>
            <a:ext cx="5940986" cy="3651793"/>
            <a:chOff x="222250" y="1032203"/>
            <a:chExt cx="4701214" cy="3417250"/>
          </a:xfrm>
        </p:grpSpPr>
        <p:grpSp>
          <p:nvGrpSpPr>
            <p:cNvPr id="17" name="Group 16"/>
            <p:cNvGrpSpPr/>
            <p:nvPr/>
          </p:nvGrpSpPr>
          <p:grpSpPr>
            <a:xfrm>
              <a:off x="222250" y="2376318"/>
              <a:ext cx="4701214" cy="2073135"/>
              <a:chOff x="222250" y="2376318"/>
              <a:chExt cx="4701214" cy="2073135"/>
            </a:xfrm>
          </p:grpSpPr>
          <p:sp>
            <p:nvSpPr>
              <p:cNvPr id="19" name="TextBox 18"/>
              <p:cNvSpPr txBox="1"/>
              <p:nvPr/>
            </p:nvSpPr>
            <p:spPr>
              <a:xfrm>
                <a:off x="222250" y="3902236"/>
                <a:ext cx="4701214" cy="547217"/>
              </a:xfrm>
              <a:prstGeom prst="rect">
                <a:avLst/>
              </a:prstGeom>
              <a:noFill/>
            </p:spPr>
            <p:txBody>
              <a:bodyPr wrap="square" rtlCol="0">
                <a:spAutoFit/>
              </a:bodyPr>
              <a:lstStyle/>
              <a:p>
                <a:pPr algn="ctr"/>
                <a:r>
                  <a:rPr lang="en-GB" sz="1600"/>
                  <a:t>Consumo de agua y electricidad </a:t>
                </a:r>
                <a:br>
                  <a:rPr lang="en-GB" sz="1600"/>
                </a:br>
                <a:r>
                  <a:rPr lang="en-GB" sz="1600"/>
                  <a:t>en el sector agrícola</a:t>
                </a:r>
              </a:p>
            </p:txBody>
          </p:sp>
          <p:pic>
            <p:nvPicPr>
              <p:cNvPr id="22" name="Picture 21"/>
              <p:cNvPicPr>
                <a:picLocks noChangeAspect="1"/>
              </p:cNvPicPr>
              <p:nvPr/>
            </p:nvPicPr>
            <p:blipFill rotWithShape="1">
              <a:blip r:embed="rId6" cstate="print">
                <a:extLst>
                  <a:ext uri="{28A0092B-C50C-407E-A947-70E740481C1C}">
                    <a14:useLocalDpi xmlns:a14="http://schemas.microsoft.com/office/drawing/2010/main" val="0"/>
                  </a:ext>
                </a:extLst>
              </a:blip>
              <a:srcRect b="48606"/>
              <a:stretch/>
            </p:blipFill>
            <p:spPr>
              <a:xfrm>
                <a:off x="467727" y="2376318"/>
                <a:ext cx="4210259" cy="1442549"/>
              </a:xfrm>
              <a:prstGeom prst="rect">
                <a:avLst/>
              </a:prstGeom>
            </p:spPr>
          </p:pic>
        </p:grpSp>
        <p:pic>
          <p:nvPicPr>
            <p:cNvPr id="18" name="Picture 17"/>
            <p:cNvPicPr>
              <a:picLocks noChangeAspect="1"/>
            </p:cNvPicPr>
            <p:nvPr/>
          </p:nvPicPr>
          <p:blipFill rotWithShape="1">
            <a:blip r:embed="rId6" cstate="print">
              <a:extLst>
                <a:ext uri="{28A0092B-C50C-407E-A947-70E740481C1C}">
                  <a14:useLocalDpi xmlns:a14="http://schemas.microsoft.com/office/drawing/2010/main" val="0"/>
                </a:ext>
              </a:extLst>
            </a:blip>
            <a:srcRect t="50325"/>
            <a:stretch/>
          </p:blipFill>
          <p:spPr>
            <a:xfrm>
              <a:off x="467726" y="1032203"/>
              <a:ext cx="4210259" cy="1394281"/>
            </a:xfrm>
            <a:prstGeom prst="rect">
              <a:avLst/>
            </a:prstGeom>
          </p:spPr>
        </p:pic>
      </p:grpSp>
      <p:sp>
        <p:nvSpPr>
          <p:cNvPr id="24" name="Text Placeholder 6">
            <a:extLst>
              <a:ext uri="{FF2B5EF4-FFF2-40B4-BE49-F238E27FC236}">
                <a16:creationId xmlns:a16="http://schemas.microsoft.com/office/drawing/2014/main" id="{243EC0E0-CA49-5248-A1D8-3C7380924521}"/>
              </a:ext>
            </a:extLst>
          </p:cNvPr>
          <p:cNvSpPr>
            <a:spLocks noGrp="1"/>
          </p:cNvSpPr>
          <p:nvPr>
            <p:ph type="body" sz="quarter" idx="15"/>
          </p:nvPr>
        </p:nvSpPr>
        <p:spPr>
          <a:xfrm>
            <a:off x="663574" y="2016027"/>
            <a:ext cx="5120006" cy="439247"/>
          </a:xfrm>
        </p:spPr>
        <p:txBody>
          <a:bodyPr>
            <a:noAutofit/>
          </a:bodyPr>
          <a:lstStyle/>
          <a:p>
            <a:r>
              <a:rPr lang="en-US"/>
              <a:t>Análisis integrado de recursos en Uganda</a:t>
            </a:r>
          </a:p>
        </p:txBody>
      </p:sp>
      <p:sp>
        <p:nvSpPr>
          <p:cNvPr id="29" name="TextBox 28">
            <a:extLst>
              <a:ext uri="{FF2B5EF4-FFF2-40B4-BE49-F238E27FC236}">
                <a16:creationId xmlns:a16="http://schemas.microsoft.com/office/drawing/2014/main" id="{0B7D2E7D-3917-4596-87D2-782DD03C88F0}"/>
              </a:ext>
            </a:extLst>
          </p:cNvPr>
          <p:cNvSpPr txBox="1"/>
          <p:nvPr/>
        </p:nvSpPr>
        <p:spPr>
          <a:xfrm>
            <a:off x="5618481" y="5838197"/>
            <a:ext cx="6265334" cy="553998"/>
          </a:xfrm>
          <a:prstGeom prst="rect">
            <a:avLst/>
          </a:prstGeom>
          <a:noFill/>
        </p:spPr>
        <p:txBody>
          <a:bodyPr wrap="square" rtlCol="0">
            <a:spAutoFit/>
          </a:bodyPr>
          <a:lstStyle/>
          <a:p>
            <a:r>
              <a:rPr lang="en-GB" sz="1000" b="1" dirty="0">
                <a:latin typeface="Open Sans" panose="020B0606030504020204" pitchFamily="34" charset="0"/>
                <a:ea typeface="Open Sans" panose="020B0606030504020204" pitchFamily="34" charset="0"/>
                <a:cs typeface="Open Sans" panose="020B0606030504020204" pitchFamily="34" charset="0"/>
              </a:rPr>
              <a:t>Fuente: </a:t>
            </a:r>
            <a:r>
              <a:rPr lang="en-GB" sz="1000" dirty="0">
                <a:latin typeface="Open Sans" panose="020B0606030504020204" pitchFamily="34" charset="0"/>
                <a:ea typeface="Open Sans" panose="020B0606030504020204" pitchFamily="34" charset="0"/>
                <a:cs typeface="Open Sans" panose="020B0606030504020204" pitchFamily="34" charset="0"/>
              </a:rPr>
              <a:t>Sridharan V, et al. "Land, energy and water resource management and its impact on GHG emissions, electricity supply and food production- Insights from a Ugandan case study", Environ. Res. </a:t>
            </a:r>
            <a:r>
              <a:rPr lang="en-GB" sz="1000" dirty="0" err="1">
                <a:latin typeface="Open Sans" panose="020B0606030504020204" pitchFamily="34" charset="0"/>
                <a:ea typeface="Open Sans" panose="020B0606030504020204" pitchFamily="34" charset="0"/>
                <a:cs typeface="Open Sans" panose="020B0606030504020204" pitchFamily="34" charset="0"/>
              </a:rPr>
              <a:t>Commun</a:t>
            </a:r>
            <a:r>
              <a:rPr lang="en-GB" sz="1000" dirty="0">
                <a:latin typeface="Open Sans" panose="020B0606030504020204" pitchFamily="34" charset="0"/>
                <a:ea typeface="Open Sans" panose="020B0606030504020204" pitchFamily="34" charset="0"/>
                <a:cs typeface="Open Sans" panose="020B0606030504020204" pitchFamily="34" charset="0"/>
              </a:rPr>
              <a:t>., vol. 2, no. 8, p. 085003, ago. 2020, </a:t>
            </a:r>
            <a:r>
              <a:rPr lang="en-GB" sz="1000" dirty="0" err="1">
                <a:latin typeface="Open Sans" panose="020B0606030504020204" pitchFamily="34" charset="0"/>
                <a:ea typeface="Open Sans" panose="020B0606030504020204" pitchFamily="34" charset="0"/>
                <a:cs typeface="Open Sans" panose="020B0606030504020204" pitchFamily="34" charset="0"/>
              </a:rPr>
              <a:t>doi</a:t>
            </a:r>
            <a:r>
              <a:rPr lang="en-GB" sz="1000" dirty="0">
                <a:latin typeface="Open Sans" panose="020B0606030504020204" pitchFamily="34" charset="0"/>
                <a:ea typeface="Open Sans" panose="020B0606030504020204" pitchFamily="34" charset="0"/>
                <a:cs typeface="Open Sans" panose="020B0606030504020204" pitchFamily="34" charset="0"/>
              </a:rPr>
              <a:t>: 10.1088/2515-7620/abaf38 (</a:t>
            </a:r>
            <a:r>
              <a:rPr lang="en-GB" sz="1000" dirty="0" err="1">
                <a:latin typeface="Open Sans" panose="020B0606030504020204" pitchFamily="34" charset="0"/>
                <a:ea typeface="Open Sans" panose="020B0606030504020204" pitchFamily="34" charset="0"/>
                <a:cs typeface="Open Sans" panose="020B0606030504020204" pitchFamily="34" charset="0"/>
              </a:rPr>
              <a:t>Trabajo</a:t>
            </a:r>
            <a:r>
              <a:rPr lang="en-GB" sz="1000" dirty="0">
                <a:latin typeface="Open Sans" panose="020B0606030504020204" pitchFamily="34" charset="0"/>
                <a:ea typeface="Open Sans" panose="020B0606030504020204" pitchFamily="34" charset="0"/>
                <a:cs typeface="Open Sans" panose="020B0606030504020204" pitchFamily="34" charset="0"/>
              </a:rPr>
              <a:t> del </a:t>
            </a:r>
            <a:r>
              <a:rPr lang="en-GB" sz="1000" dirty="0" err="1">
                <a:latin typeface="Open Sans" panose="020B0606030504020204" pitchFamily="34" charset="0"/>
                <a:ea typeface="Open Sans" panose="020B0606030504020204" pitchFamily="34" charset="0"/>
                <a:cs typeface="Open Sans" panose="020B0606030504020204" pitchFamily="34" charset="0"/>
              </a:rPr>
              <a:t>autor</a:t>
            </a:r>
            <a:r>
              <a:rPr lang="en-GB" sz="1000" dirty="0">
                <a:latin typeface="Open Sans" panose="020B0606030504020204" pitchFamily="34" charset="0"/>
                <a:ea typeface="Open Sans" panose="020B0606030504020204" pitchFamily="34" charset="0"/>
                <a:cs typeface="Open Sans" panose="020B0606030504020204" pitchFamily="34" charset="0"/>
              </a:rPr>
              <a:t>) </a:t>
            </a:r>
          </a:p>
        </p:txBody>
      </p:sp>
      <p:sp>
        <p:nvSpPr>
          <p:cNvPr id="25" name="Oval 24">
            <a:extLst>
              <a:ext uri="{FF2B5EF4-FFF2-40B4-BE49-F238E27FC236}">
                <a16:creationId xmlns:a16="http://schemas.microsoft.com/office/drawing/2014/main" id="{59EC182A-66EB-E340-A7F2-1EB7834E0B90}"/>
              </a:ext>
            </a:extLst>
          </p:cNvPr>
          <p:cNvSpPr/>
          <p:nvPr/>
        </p:nvSpPr>
        <p:spPr>
          <a:xfrm>
            <a:off x="7543332" y="61040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0_Slide25.mp3" descr="Lecture10_Slide25.mp3">
            <a:hlinkClick r:id="" action="ppaction://media"/>
            <a:extLst>
              <a:ext uri="{FF2B5EF4-FFF2-40B4-BE49-F238E27FC236}">
                <a16:creationId xmlns:a16="http://schemas.microsoft.com/office/drawing/2014/main" id="{77D2FE41-2427-9F4C-8074-53797C3E5B0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14697" y="671137"/>
            <a:ext cx="812800" cy="812800"/>
          </a:xfrm>
          <a:prstGeom prst="rect">
            <a:avLst/>
          </a:prstGeom>
        </p:spPr>
      </p:pic>
    </p:spTree>
    <p:extLst>
      <p:ext uri="{BB962C8B-B14F-4D97-AF65-F5344CB8AC3E}">
        <p14:creationId xmlns:p14="http://schemas.microsoft.com/office/powerpoint/2010/main" val="419164043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77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6">
            <a:extLst>
              <a:ext uri="{FF2B5EF4-FFF2-40B4-BE49-F238E27FC236}">
                <a16:creationId xmlns:a16="http://schemas.microsoft.com/office/drawing/2014/main" id="{84755D7B-ABD7-4288-B84F-2D66695ABDF9}"/>
              </a:ext>
            </a:extLst>
          </p:cNvPr>
          <p:cNvSpPr txBox="1">
            <a:spLocks/>
          </p:cNvSpPr>
          <p:nvPr/>
        </p:nvSpPr>
        <p:spPr>
          <a:xfrm>
            <a:off x="663575" y="723466"/>
            <a:ext cx="10707258"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a:latin typeface="Open Sans"/>
                <a:ea typeface="Open Sans"/>
                <a:cs typeface="Open Sans"/>
              </a:rPr>
              <a:t>Conferencia 10.4 Referencias</a:t>
            </a:r>
          </a:p>
        </p:txBody>
      </p:sp>
      <p:sp>
        <p:nvSpPr>
          <p:cNvPr id="42" name="Content Placeholder 2">
            <a:extLst>
              <a:ext uri="{FF2B5EF4-FFF2-40B4-BE49-F238E27FC236}">
                <a16:creationId xmlns:a16="http://schemas.microsoft.com/office/drawing/2014/main" id="{5677C3EA-E4C4-46C0-AB0E-D22396AB3C9B}"/>
              </a:ext>
            </a:extLst>
          </p:cNvPr>
          <p:cNvSpPr>
            <a:spLocks noGrp="1"/>
          </p:cNvSpPr>
          <p:nvPr>
            <p:ph idx="1"/>
          </p:nvPr>
        </p:nvSpPr>
        <p:spPr>
          <a:xfrm>
            <a:off x="663879" y="2115680"/>
            <a:ext cx="8746821" cy="2182000"/>
          </a:xfrm>
        </p:spPr>
        <p:txBody>
          <a:bodyPr>
            <a:normAutofit lnSpcReduction="10000"/>
          </a:bodyPr>
          <a:lstStyle/>
          <a:p>
            <a:pPr marL="457200" indent="-457200">
              <a:buAutoNum type="arabicPeriod"/>
            </a:pPr>
            <a:r>
              <a:rPr lang="en-GB" sz="1600" b="0">
                <a:latin typeface="Open Sans" panose="020B0606030504020204" pitchFamily="34" charset="0"/>
                <a:ea typeface="Open Sans" panose="020B0606030504020204" pitchFamily="34" charset="0"/>
                <a:cs typeface="Open Sans" panose="020B0606030504020204" pitchFamily="34" charset="0"/>
              </a:rPr>
              <a:t>Sridharan V, Shivakumar A, Niet T, Ramos E.P, y Howells M, "Land, energy and water resource management and its impact on GHG emissions, electricity supply and food production- Insights from a Ugandan case study", Environ. Res. Commun., vol. 2, no. 8, p. 085003, Aug. 2020, doi: 10.1088/2515-7620/abaf38 </a:t>
            </a:r>
          </a:p>
          <a:p>
            <a:pPr marL="457200" indent="-457200">
              <a:buAutoNum type="arabicPeriod"/>
            </a:pPr>
            <a:r>
              <a:rPr lang="en-GB" sz="1600" b="0">
                <a:latin typeface="Open Sans" panose="020B0606030504020204" pitchFamily="34" charset="0"/>
                <a:ea typeface="Open Sans" panose="020B0606030504020204" pitchFamily="34" charset="0"/>
                <a:cs typeface="Open Sans" panose="020B0606030504020204" pitchFamily="34" charset="0"/>
              </a:rPr>
              <a:t>Sridharan V, Broad O, Shivakumar A, Howells M, Boehlert B, Groves DG, et al. Resiliencia del sector eléctrico de África oriental a los cambios impulsados por el clima en la generación de energía hidroeléctrica. Nat Commun 2019;10:302. doi:1038/s41467-018-08275-7.  </a:t>
            </a:r>
          </a:p>
          <a:p>
            <a:pPr marL="0" indent="0">
              <a:buNone/>
            </a:pPr>
            <a:endParaRPr lang="en-GB" sz="1600" b="0">
              <a:latin typeface="Open Sans" panose="020B0606030504020204" pitchFamily="34" charset="0"/>
              <a:ea typeface="Open Sans" panose="020B0606030504020204" pitchFamily="34" charset="0"/>
              <a:cs typeface="Open Sans" panose="020B0606030504020204" pitchFamily="34" charset="0"/>
            </a:endParaRPr>
          </a:p>
          <a:p>
            <a:pPr marL="0" indent="0" algn="just">
              <a:buNone/>
            </a:pPr>
            <a:endParaRPr lang="en-GB" b="0">
              <a:latin typeface="Open Sans" panose="020B0606030504020204" pitchFamily="34" charset="0"/>
              <a:ea typeface="Open Sans" panose="020B0606030504020204" pitchFamily="34" charset="0"/>
              <a:cs typeface="Open Sans" panose="020B0606030504020204" pitchFamily="34" charset="0"/>
            </a:endParaRPr>
          </a:p>
        </p:txBody>
      </p:sp>
      <p:sp>
        <p:nvSpPr>
          <p:cNvPr id="8" name="Slide Number Placeholder 3">
            <a:extLst>
              <a:ext uri="{FF2B5EF4-FFF2-40B4-BE49-F238E27FC236}">
                <a16:creationId xmlns:a16="http://schemas.microsoft.com/office/drawing/2014/main" id="{DEABD2D8-9D4D-444A-9156-02543A643113}"/>
              </a:ext>
            </a:extLst>
          </p:cNvPr>
          <p:cNvSpPr txBox="1">
            <a:spLocks/>
          </p:cNvSpPr>
          <p:nvPr/>
        </p:nvSpPr>
        <p:spPr>
          <a:xfrm>
            <a:off x="11751454" y="6468161"/>
            <a:ext cx="424070" cy="365125"/>
          </a:xfrm>
          <a:prstGeom prst="rect">
            <a:avLst/>
          </a:prstGeom>
        </p:spPr>
        <p:txBody>
          <a:bodyPr vert="horz" lIns="91440" tIns="45720" rIns="91440" bIns="45720" rtlCol="0" anchor="ctr"/>
          <a:lstStyle>
            <a:defPPr>
              <a:defRPr lang="en-US"/>
            </a:defPPr>
            <a:lvl1pPr marL="0" algn="r" defTabSz="914400" rtl="0" eaLnBrk="1" latinLnBrk="0" hangingPunct="1">
              <a:defRPr sz="1400" b="1" i="0"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t>26</a:t>
            </a:fld>
            <a:endParaRPr lang="en-US">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7066887"/>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a:extLst>
              <a:ext uri="{FF2B5EF4-FFF2-40B4-BE49-F238E27FC236}">
                <a16:creationId xmlns:a16="http://schemas.microsoft.com/office/drawing/2014/main" id="{9273F058-8973-9A4D-A6A9-F7F3E2B73AE7}"/>
              </a:ext>
            </a:extLst>
          </p:cNvPr>
          <p:cNvSpPr txBox="1"/>
          <p:nvPr/>
        </p:nvSpPr>
        <p:spPr>
          <a:xfrm>
            <a:off x="8772368" y="4908365"/>
            <a:ext cx="3172756"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ZA" sz="800" dirty="0">
                <a:solidFill>
                  <a:schemeClr val="bg1"/>
                </a:solidFill>
                <a:latin typeface="Open Sans"/>
                <a:ea typeface="+mn-lt"/>
                <a:cs typeface="+mn-lt"/>
              </a:rPr>
              <a:t>Sridharan V. (KTH)., Shivakumar A. (UNDESA)., Gardumi F. (KTH)., Niet T. (SFU)., Ramos E.P. (KTH)., Alfstad T., (UNDESA) 2021. Lecture 10: The climate system – Part II. Release Version 1.0.  [online presentation]. Climate Compatible Growth Programme, </a:t>
            </a:r>
            <a:r>
              <a:rPr lang="en-GB" sz="800" dirty="0">
                <a:solidFill>
                  <a:schemeClr val="bg1"/>
                </a:solidFill>
                <a:latin typeface="Open Sans"/>
                <a:ea typeface="+mn-lt"/>
                <a:cs typeface="+mn-lt"/>
              </a:rPr>
              <a:t>United Nations Development Program and United Nations Department of Economic and Social Affairs</a:t>
            </a:r>
            <a:r>
              <a:rPr lang="en-ZA" sz="800" dirty="0">
                <a:solidFill>
                  <a:schemeClr val="bg1"/>
                </a:solidFill>
                <a:latin typeface="Open Sans"/>
                <a:ea typeface="+mn-lt"/>
                <a:cs typeface="+mn-lt"/>
              </a:rPr>
              <a:t>.</a:t>
            </a:r>
          </a:p>
        </p:txBody>
      </p:sp>
      <p:sp>
        <p:nvSpPr>
          <p:cNvPr id="5" name="TextBox 3">
            <a:extLst>
              <a:ext uri="{FF2B5EF4-FFF2-40B4-BE49-F238E27FC236}">
                <a16:creationId xmlns:a16="http://schemas.microsoft.com/office/drawing/2014/main" id="{6118A036-40B5-7941-9F5C-C34537869F14}"/>
              </a:ext>
            </a:extLst>
          </p:cNvPr>
          <p:cNvSpPr txBox="1"/>
          <p:nvPr/>
        </p:nvSpPr>
        <p:spPr>
          <a:xfrm>
            <a:off x="9883907" y="5881992"/>
            <a:ext cx="2061217"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800" kern="1200">
                <a:solidFill>
                  <a:schemeClr val="bg1"/>
                </a:solidFill>
                <a:latin typeface="Open Sans"/>
                <a:ea typeface="+mn-lt"/>
                <a:cs typeface="+mn-lt"/>
              </a:rPr>
              <a:t>CCG courses (this will take </a:t>
            </a:r>
            <a:br>
              <a:rPr lang="en-ZA" sz="800" kern="1200">
                <a:solidFill>
                  <a:schemeClr val="bg1"/>
                </a:solidFill>
                <a:latin typeface="Open Sans"/>
                <a:ea typeface="+mn-lt"/>
                <a:cs typeface="+mn-lt"/>
              </a:rPr>
            </a:br>
            <a:r>
              <a:rPr lang="en-ZA" sz="800" kern="1200">
                <a:solidFill>
                  <a:schemeClr val="bg1"/>
                </a:solidFill>
                <a:latin typeface="Open Sans"/>
                <a:ea typeface="+mn-lt"/>
                <a:cs typeface="+mn-lt"/>
              </a:rPr>
              <a:t>you to the website link http://www.ClimateCompatibleGrowth.com/teachingmaterials)</a:t>
            </a:r>
          </a:p>
        </p:txBody>
      </p:sp>
      <p:grpSp>
        <p:nvGrpSpPr>
          <p:cNvPr id="6" name="Group 5">
            <a:extLst>
              <a:ext uri="{FF2B5EF4-FFF2-40B4-BE49-F238E27FC236}">
                <a16:creationId xmlns:a16="http://schemas.microsoft.com/office/drawing/2014/main" id="{1E174DE1-35CA-8F49-8941-BEDE777385E8}"/>
              </a:ext>
            </a:extLst>
          </p:cNvPr>
          <p:cNvGrpSpPr/>
          <p:nvPr/>
        </p:nvGrpSpPr>
        <p:grpSpPr>
          <a:xfrm>
            <a:off x="3339465" y="4126495"/>
            <a:ext cx="1877504" cy="558800"/>
            <a:chOff x="929196" y="5461000"/>
            <a:chExt cx="1877504" cy="558800"/>
          </a:xfrm>
        </p:grpSpPr>
        <p:sp>
          <p:nvSpPr>
            <p:cNvPr id="7" name="Rounded Rectangle 6">
              <a:hlinkClick r:id="rId2"/>
              <a:extLst>
                <a:ext uri="{FF2B5EF4-FFF2-40B4-BE49-F238E27FC236}">
                  <a16:creationId xmlns:a16="http://schemas.microsoft.com/office/drawing/2014/main" id="{3D9F1949-28BB-864F-8974-99222E9BCC1A}"/>
                </a:ext>
              </a:extLst>
            </p:cNvPr>
            <p:cNvSpPr/>
            <p:nvPr/>
          </p:nvSpPr>
          <p:spPr>
            <a:xfrm>
              <a:off x="929196" y="5461000"/>
              <a:ext cx="1877504" cy="558800"/>
            </a:xfrm>
            <a:prstGeom prst="roundRect">
              <a:avLst/>
            </a:prstGeom>
            <a:solidFill>
              <a:srgbClr val="4E71BD"/>
            </a:solidFill>
            <a:ln>
              <a:solidFill>
                <a:srgbClr val="485E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F0946ED-501D-324F-87AE-34E0CAD9E3D4}"/>
                </a:ext>
              </a:extLst>
            </p:cNvPr>
            <p:cNvSpPr txBox="1"/>
            <p:nvPr/>
          </p:nvSpPr>
          <p:spPr>
            <a:xfrm>
              <a:off x="951053" y="5551169"/>
              <a:ext cx="1792147" cy="369332"/>
            </a:xfrm>
            <a:prstGeom prst="rect">
              <a:avLst/>
            </a:prstGeom>
            <a:noFill/>
            <a:ln>
              <a:noFill/>
            </a:ln>
          </p:spPr>
          <p:txBody>
            <a:bodyPr wrap="square" rtlCol="0">
              <a:spAutoFit/>
            </a:bodyPr>
            <a:lstStyle/>
            <a:p>
              <a:pPr algn="ctr"/>
              <a:r>
                <a:rPr lang="en-US" dirty="0" err="1">
                  <a:solidFill>
                    <a:schemeClr val="bg1"/>
                  </a:solidFill>
                </a:rPr>
                <a:t>Hacer</a:t>
              </a:r>
              <a:r>
                <a:rPr lang="en-US" dirty="0">
                  <a:solidFill>
                    <a:schemeClr val="bg1"/>
                  </a:solidFill>
                </a:rPr>
                <a:t> </a:t>
              </a:r>
              <a:r>
                <a:rPr lang="en-US" dirty="0" err="1">
                  <a:solidFill>
                    <a:schemeClr val="bg1"/>
                  </a:solidFill>
                </a:rPr>
                <a:t>el</a:t>
              </a:r>
              <a:r>
                <a:rPr lang="en-US" dirty="0">
                  <a:solidFill>
                    <a:schemeClr val="bg1"/>
                  </a:solidFill>
                </a:rPr>
                <a:t> Quiz</a:t>
              </a:r>
            </a:p>
          </p:txBody>
        </p:sp>
      </p:grpSp>
    </p:spTree>
    <p:extLst>
      <p:ext uri="{BB962C8B-B14F-4D97-AF65-F5344CB8AC3E}">
        <p14:creationId xmlns:p14="http://schemas.microsoft.com/office/powerpoint/2010/main" val="2789112792"/>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F706BEE6-76B9-EE43-A440-B8A908E7E6C6}"/>
              </a:ext>
            </a:extLst>
          </p:cNvPr>
          <p:cNvSpPr txBox="1">
            <a:spLocks/>
          </p:cNvSpPr>
          <p:nvPr/>
        </p:nvSpPr>
        <p:spPr>
          <a:xfrm>
            <a:off x="663575" y="716882"/>
            <a:ext cx="8949057" cy="63832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a:ea typeface="Open Sans"/>
                <a:cs typeface="Open Sans"/>
              </a:rPr>
              <a:t>10.1 </a:t>
            </a:r>
            <a:r>
              <a:rPr lang="en-US" b="0" dirty="0">
                <a:latin typeface="Open Sans"/>
                <a:ea typeface="Open Sans"/>
                <a:cs typeface="Open Sans"/>
              </a:rPr>
              <a:t>Gestión del cambio climático</a:t>
            </a: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t>3</a:t>
            </a:fld>
            <a:endParaRPr lang="en-US"/>
          </a:p>
        </p:txBody>
      </p:sp>
      <p:sp>
        <p:nvSpPr>
          <p:cNvPr id="8" name="Text Placeholder 7">
            <a:extLst>
              <a:ext uri="{FF2B5EF4-FFF2-40B4-BE49-F238E27FC236}">
                <a16:creationId xmlns:a16="http://schemas.microsoft.com/office/drawing/2014/main" id="{B04D5A86-56C8-974B-9F18-E9F02817BD2C}"/>
              </a:ext>
            </a:extLst>
          </p:cNvPr>
          <p:cNvSpPr>
            <a:spLocks noGrp="1"/>
          </p:cNvSpPr>
          <p:nvPr>
            <p:ph type="body" sz="quarter" idx="15"/>
          </p:nvPr>
        </p:nvSpPr>
        <p:spPr>
          <a:xfrm>
            <a:off x="662911" y="1802436"/>
            <a:ext cx="5221410" cy="291120"/>
          </a:xfrm>
        </p:spPr>
        <p:txBody>
          <a:bodyPr>
            <a:normAutofit fontScale="70000" lnSpcReduction="20000"/>
          </a:bodyPr>
          <a:lstStyle/>
          <a:p>
            <a:r>
              <a:rPr lang="en-US" dirty="0" err="1">
                <a:latin typeface="Open Sans SemiBold"/>
                <a:ea typeface="Open Sans SemiBold"/>
                <a:cs typeface="Open Sans SemiBold"/>
              </a:rPr>
              <a:t>Aspectos</a:t>
            </a:r>
            <a:r>
              <a:rPr lang="en-US" dirty="0">
                <a:latin typeface="Open Sans SemiBold"/>
                <a:ea typeface="Open Sans SemiBold"/>
                <a:cs typeface="Open Sans SemiBold"/>
              </a:rPr>
              <a:t> </a:t>
            </a:r>
            <a:r>
              <a:rPr lang="en-US" dirty="0" err="1">
                <a:latin typeface="Open Sans SemiBold"/>
                <a:ea typeface="Open Sans SemiBold"/>
                <a:cs typeface="Open Sans SemiBold"/>
              </a:rPr>
              <a:t>básicos</a:t>
            </a:r>
            <a:r>
              <a:rPr lang="en-US" dirty="0">
                <a:latin typeface="Open Sans SemiBold"/>
                <a:ea typeface="Open Sans SemiBold"/>
                <a:cs typeface="Open Sans SemiBold"/>
              </a:rPr>
              <a:t> del </a:t>
            </a:r>
            <a:r>
              <a:rPr lang="en-US" dirty="0" err="1">
                <a:latin typeface="Open Sans SemiBold"/>
                <a:ea typeface="Open Sans SemiBold"/>
                <a:cs typeface="Open Sans SemiBold"/>
              </a:rPr>
              <a:t>cambio</a:t>
            </a:r>
            <a:r>
              <a:rPr lang="en-US" dirty="0">
                <a:latin typeface="Open Sans SemiBold"/>
                <a:ea typeface="Open Sans SemiBold"/>
                <a:cs typeface="Open Sans SemiBold"/>
              </a:rPr>
              <a:t> </a:t>
            </a:r>
            <a:r>
              <a:rPr lang="en-US" dirty="0" err="1">
                <a:latin typeface="Open Sans SemiBold"/>
                <a:ea typeface="Open Sans SemiBold"/>
                <a:cs typeface="Open Sans SemiBold"/>
              </a:rPr>
              <a:t>climático</a:t>
            </a:r>
            <a:r>
              <a:rPr lang="en-US" dirty="0">
                <a:latin typeface="Open Sans SemiBold"/>
                <a:ea typeface="Open Sans SemiBold"/>
                <a:cs typeface="Open Sans SemiBold"/>
              </a:rPr>
              <a:t>: </a:t>
            </a:r>
            <a:r>
              <a:rPr lang="en-US" dirty="0" err="1">
                <a:latin typeface="Open Sans SemiBold"/>
                <a:ea typeface="Open Sans SemiBold"/>
                <a:cs typeface="Open Sans SemiBold"/>
              </a:rPr>
              <a:t>una</a:t>
            </a:r>
            <a:r>
              <a:rPr lang="en-US" dirty="0">
                <a:latin typeface="Open Sans SemiBold"/>
                <a:ea typeface="Open Sans SemiBold"/>
                <a:cs typeface="Open Sans SemiBold"/>
              </a:rPr>
              <a:t> </a:t>
            </a:r>
            <a:r>
              <a:rPr lang="en-US" dirty="0" err="1">
                <a:latin typeface="Open Sans SemiBold"/>
                <a:ea typeface="Open Sans SemiBold"/>
                <a:cs typeface="Open Sans SemiBold"/>
              </a:rPr>
              <a:t>recapitulación</a:t>
            </a:r>
            <a:r>
              <a:rPr lang="en-US" dirty="0">
                <a:latin typeface="Open Sans SemiBold"/>
                <a:ea typeface="Open Sans SemiBold"/>
                <a:cs typeface="Open Sans SemiBold"/>
              </a:rPr>
              <a:t> </a:t>
            </a:r>
            <a:endParaRPr lang="en-US" dirty="0"/>
          </a:p>
        </p:txBody>
      </p:sp>
      <p:sp>
        <p:nvSpPr>
          <p:cNvPr id="23" name="Content Placeholder 2">
            <a:extLst>
              <a:ext uri="{FF2B5EF4-FFF2-40B4-BE49-F238E27FC236}">
                <a16:creationId xmlns:a16="http://schemas.microsoft.com/office/drawing/2014/main" id="{6D0A92F3-2354-4E9C-A025-4B28ADC9F96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60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 Placeholder 44">
            <a:extLst>
              <a:ext uri="{FF2B5EF4-FFF2-40B4-BE49-F238E27FC236}">
                <a16:creationId xmlns:a16="http://schemas.microsoft.com/office/drawing/2014/main" id="{209BCB22-811F-4E9B-8FCC-AD9BB63B556D}"/>
              </a:ext>
            </a:extLst>
          </p:cNvPr>
          <p:cNvSpPr txBox="1">
            <a:spLocks/>
          </p:cNvSpPr>
          <p:nvPr/>
        </p:nvSpPr>
        <p:spPr>
          <a:xfrm>
            <a:off x="2317878" y="1963722"/>
            <a:ext cx="8949057" cy="6686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accent5">
                    <a:lumMod val="60000"/>
                    <a:lumOff val="40000"/>
                  </a:schemeClr>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Segoe UI Semibold" panose="020B0502040204020203" pitchFamily="34" charset="0"/>
                <a:ea typeface="+mn-ea"/>
                <a:cs typeface="Segoe UI Semibold"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Open Sans" panose="020B0606030504020204" pitchFamily="34" charset="0"/>
              <a:ea typeface="Open Sans" panose="020B0606030504020204" pitchFamily="34" charset="0"/>
              <a:cs typeface="Open Sans" panose="020B0606030504020204" pitchFamily="34" charset="0"/>
            </a:endParaRPr>
          </a:p>
          <a:p>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0B7D2E7D-3917-4596-87D2-782DD03C88F0}"/>
              </a:ext>
            </a:extLst>
          </p:cNvPr>
          <p:cNvSpPr txBox="1"/>
          <p:nvPr/>
        </p:nvSpPr>
        <p:spPr>
          <a:xfrm>
            <a:off x="6736440" y="5555517"/>
            <a:ext cx="4880523" cy="707886"/>
          </a:xfrm>
          <a:prstGeom prst="rect">
            <a:avLst/>
          </a:prstGeom>
          <a:noFill/>
        </p:spPr>
        <p:txBody>
          <a:bodyPr wrap="square" lIns="91440" tIns="45720" rIns="91440" bIns="45720" rtlCol="0" anchor="t">
            <a:spAutoFit/>
          </a:bodyPr>
          <a:lstStyle/>
          <a:p>
            <a:r>
              <a:rPr lang="en-GB" sz="1000" b="1" dirty="0">
                <a:latin typeface="Open Sans"/>
                <a:ea typeface="Open Sans"/>
                <a:cs typeface="Open Sans"/>
              </a:rPr>
              <a:t>Fuente: </a:t>
            </a:r>
            <a:r>
              <a:rPr lang="en-GB" sz="1000" dirty="0">
                <a:latin typeface="Open Sans"/>
                <a:ea typeface="Open Sans"/>
                <a:cs typeface="Open Sans"/>
                <a:hlinkClick r:id="rId5"/>
              </a:rPr>
              <a:t>"Tropical Cyclone Madi Approaching India" </a:t>
            </a:r>
            <a:r>
              <a:rPr lang="en-GB" sz="1000" dirty="0">
                <a:latin typeface="Open Sans"/>
                <a:ea typeface="Open Sans"/>
                <a:cs typeface="Open Sans"/>
              </a:rPr>
              <a:t>de </a:t>
            </a:r>
            <a:r>
              <a:rPr lang="en-GB" sz="1000" dirty="0">
                <a:latin typeface="Open Sans"/>
                <a:ea typeface="Open Sans"/>
                <a:cs typeface="Open Sans"/>
                <a:hlinkClick r:id="rId6"/>
              </a:rPr>
              <a:t>NASA Goddard Photo and Video está </a:t>
            </a:r>
            <a:r>
              <a:rPr lang="en-GB" sz="1000" dirty="0" err="1">
                <a:latin typeface="Open Sans"/>
                <a:ea typeface="Open Sans"/>
                <a:cs typeface="Open Sans"/>
              </a:rPr>
              <a:t>licenciado</a:t>
            </a:r>
            <a:r>
              <a:rPr lang="en-GB" sz="1000" dirty="0">
                <a:latin typeface="Open Sans"/>
                <a:ea typeface="Open Sans"/>
                <a:cs typeface="Open Sans"/>
              </a:rPr>
              <a:t> bajo CC BY 2</a:t>
            </a:r>
            <a:r>
              <a:rPr lang="en-GB" sz="1000" dirty="0">
                <a:latin typeface="Open Sans"/>
                <a:ea typeface="Open Sans"/>
                <a:cs typeface="Open Sans"/>
                <a:hlinkClick r:id="rId7"/>
              </a:rPr>
              <a:t>.0 (izquierda</a:t>
            </a:r>
            <a:r>
              <a:rPr lang="en-GB" sz="1000" dirty="0">
                <a:latin typeface="Open Sans"/>
                <a:ea typeface="Open Sans"/>
                <a:cs typeface="Open Sans"/>
              </a:rPr>
              <a:t>), </a:t>
            </a:r>
            <a:r>
              <a:rPr lang="en-GB" sz="1000" dirty="0">
                <a:latin typeface="Open Sans"/>
                <a:ea typeface="Open Sans"/>
                <a:cs typeface="Open Sans"/>
                <a:hlinkClick r:id="rId8"/>
              </a:rPr>
              <a:t>"2009 World Water Day: Efectos de la escasez de agua" </a:t>
            </a:r>
            <a:r>
              <a:rPr lang="en-GB" sz="1000" dirty="0">
                <a:latin typeface="Open Sans"/>
                <a:ea typeface="Open Sans"/>
                <a:cs typeface="Open Sans"/>
              </a:rPr>
              <a:t>de </a:t>
            </a:r>
            <a:r>
              <a:rPr lang="en-GB" sz="1000" dirty="0">
                <a:latin typeface="Open Sans"/>
                <a:ea typeface="Open Sans"/>
                <a:cs typeface="Open Sans"/>
                <a:hlinkClick r:id="rId9"/>
              </a:rPr>
              <a:t>United Nations Photo está </a:t>
            </a:r>
            <a:r>
              <a:rPr lang="en-GB" sz="1000" dirty="0" err="1">
                <a:latin typeface="Open Sans"/>
                <a:ea typeface="Open Sans"/>
                <a:cs typeface="Open Sans"/>
              </a:rPr>
              <a:t>licenciado</a:t>
            </a:r>
            <a:r>
              <a:rPr lang="en-GB" sz="1000" dirty="0">
                <a:latin typeface="Open Sans"/>
                <a:ea typeface="Open Sans"/>
                <a:cs typeface="Open Sans"/>
              </a:rPr>
              <a:t> bajo CC </a:t>
            </a:r>
            <a:r>
              <a:rPr lang="en-GB" sz="1000" dirty="0">
                <a:latin typeface="Open Sans"/>
                <a:ea typeface="Open Sans"/>
                <a:cs typeface="Open Sans"/>
                <a:hlinkClick r:id="rId10"/>
              </a:rPr>
              <a:t>BY-NC-ND 2.0 (centro)</a:t>
            </a:r>
            <a:r>
              <a:rPr lang="en-GB" sz="1000" dirty="0">
                <a:latin typeface="Open Sans"/>
                <a:ea typeface="Open Sans"/>
                <a:cs typeface="Open Sans"/>
              </a:rPr>
              <a:t>, "</a:t>
            </a:r>
            <a:r>
              <a:rPr lang="en-GB" sz="1000" dirty="0">
                <a:latin typeface="Open Sans"/>
                <a:ea typeface="Open Sans"/>
                <a:cs typeface="Open Sans"/>
                <a:hlinkClick r:id="rId11"/>
              </a:rPr>
              <a:t>Forest fire" </a:t>
            </a:r>
            <a:r>
              <a:rPr lang="en-GB" sz="1000" dirty="0">
                <a:latin typeface="Open Sans"/>
                <a:ea typeface="Open Sans"/>
                <a:cs typeface="Open Sans"/>
              </a:rPr>
              <a:t>de </a:t>
            </a:r>
            <a:r>
              <a:rPr lang="en-GB" sz="1000" dirty="0">
                <a:latin typeface="Open Sans"/>
                <a:ea typeface="Open Sans"/>
                <a:cs typeface="Open Sans"/>
                <a:hlinkClick r:id="rId12"/>
              </a:rPr>
              <a:t>Ervins Strauhmanis está licenciado </a:t>
            </a:r>
            <a:r>
              <a:rPr lang="en-GB" sz="1000" dirty="0">
                <a:latin typeface="Open Sans"/>
                <a:ea typeface="Open Sans"/>
                <a:cs typeface="Open Sans"/>
              </a:rPr>
              <a:t>bajo </a:t>
            </a:r>
            <a:r>
              <a:rPr lang="en-GB" sz="1000" dirty="0">
                <a:latin typeface="Open Sans"/>
                <a:ea typeface="Open Sans"/>
                <a:cs typeface="Open Sans"/>
                <a:hlinkClick r:id="rId7"/>
              </a:rPr>
              <a:t>CC BY 2.0 (derecha</a:t>
            </a:r>
            <a:r>
              <a:rPr lang="en-GB" sz="1000" dirty="0">
                <a:latin typeface="Open Sans"/>
                <a:ea typeface="Open Sans"/>
                <a:cs typeface="Open Sans"/>
              </a:rPr>
              <a:t>)</a:t>
            </a:r>
          </a:p>
        </p:txBody>
      </p:sp>
      <p:sp>
        <p:nvSpPr>
          <p:cNvPr id="32" name="TextBox 31">
            <a:extLst>
              <a:ext uri="{FF2B5EF4-FFF2-40B4-BE49-F238E27FC236}">
                <a16:creationId xmlns:a16="http://schemas.microsoft.com/office/drawing/2014/main" id="{42C86DA2-3977-4989-9196-C3AFF01B2C82}"/>
              </a:ext>
            </a:extLst>
          </p:cNvPr>
          <p:cNvSpPr txBox="1"/>
          <p:nvPr/>
        </p:nvSpPr>
        <p:spPr>
          <a:xfrm>
            <a:off x="662911" y="2455274"/>
            <a:ext cx="4181592" cy="3662541"/>
          </a:xfrm>
          <a:prstGeom prst="rect">
            <a:avLst/>
          </a:prstGeom>
          <a:noFill/>
        </p:spPr>
        <p:txBody>
          <a:bodyPr wrap="square" rtlCol="0">
            <a:spAutoFit/>
          </a:bodyPr>
          <a:lstStyle/>
          <a:p>
            <a:pPr marL="285750" indent="-285750">
              <a:buFont typeface="Arial" panose="020B0604020202020204" pitchFamily="34" charset="0"/>
              <a:buChar char="•"/>
            </a:pPr>
            <a:r>
              <a:rPr lang="en-US" dirty="0" err="1">
                <a:latin typeface="Open Sans" panose="020B0606030504020204" pitchFamily="34" charset="0"/>
                <a:ea typeface="Open Sans" panose="020B0606030504020204" pitchFamily="34" charset="0"/>
                <a:cs typeface="Open Sans" panose="020B0606030504020204" pitchFamily="34" charset="0"/>
              </a:rPr>
              <a:t>Tendencias</a:t>
            </a:r>
            <a:r>
              <a:rPr lang="en-US" dirty="0">
                <a:latin typeface="Open Sans" panose="020B0606030504020204" pitchFamily="34" charset="0"/>
                <a:ea typeface="Open Sans" panose="020B0606030504020204" pitchFamily="34" charset="0"/>
                <a:cs typeface="Open Sans" panose="020B0606030504020204" pitchFamily="34" charset="0"/>
              </a:rPr>
              <a:t> al </a:t>
            </a:r>
            <a:r>
              <a:rPr lang="en-US" dirty="0" err="1">
                <a:latin typeface="Open Sans" panose="020B0606030504020204" pitchFamily="34" charset="0"/>
                <a:ea typeface="Open Sans" panose="020B0606030504020204" pitchFamily="34" charset="0"/>
                <a:cs typeface="Open Sans" panose="020B0606030504020204" pitchFamily="34" charset="0"/>
              </a:rPr>
              <a:t>alza</a:t>
            </a:r>
            <a:r>
              <a:rPr lang="en-US" dirty="0">
                <a:latin typeface="Open Sans" panose="020B0606030504020204" pitchFamily="34" charset="0"/>
                <a:ea typeface="Open Sans" panose="020B0606030504020204" pitchFamily="34" charset="0"/>
                <a:cs typeface="Open Sans" panose="020B0606030504020204" pitchFamily="34" charset="0"/>
              </a:rPr>
              <a:t> de la </a:t>
            </a:r>
            <a:r>
              <a:rPr lang="en-US" dirty="0" err="1">
                <a:latin typeface="Open Sans" panose="020B0606030504020204" pitchFamily="34" charset="0"/>
                <a:ea typeface="Open Sans" panose="020B0606030504020204" pitchFamily="34" charset="0"/>
                <a:cs typeface="Open Sans" panose="020B0606030504020204" pitchFamily="34" charset="0"/>
              </a:rPr>
              <a:t>temperatura</a:t>
            </a:r>
            <a:r>
              <a:rPr lang="en-US" dirty="0">
                <a:latin typeface="Open Sans" panose="020B0606030504020204" pitchFamily="34" charset="0"/>
                <a:ea typeface="Open Sans" panose="020B0606030504020204" pitchFamily="34" charset="0"/>
                <a:cs typeface="Open Sans" panose="020B0606030504020204" pitchFamily="34" charset="0"/>
              </a:rPr>
              <a:t> global de la </a:t>
            </a:r>
            <a:r>
              <a:rPr lang="en-US" dirty="0" err="1">
                <a:latin typeface="Open Sans" panose="020B0606030504020204" pitchFamily="34" charset="0"/>
                <a:ea typeface="Open Sans" panose="020B0606030504020204" pitchFamily="34" charset="0"/>
                <a:cs typeface="Open Sans" panose="020B0606030504020204" pitchFamily="34" charset="0"/>
              </a:rPr>
              <a:t>superficie</a:t>
            </a:r>
            <a:r>
              <a:rPr lang="en-US" dirty="0">
                <a:latin typeface="Open Sans" panose="020B0606030504020204" pitchFamily="34" charset="0"/>
                <a:ea typeface="Open Sans" panose="020B0606030504020204" pitchFamily="34" charset="0"/>
                <a:cs typeface="Open Sans" panose="020B0606030504020204" pitchFamily="34" charset="0"/>
              </a:rPr>
              <a:t> </a:t>
            </a:r>
          </a:p>
          <a:p>
            <a:pPr marL="698465" lvl="1" indent="-342882">
              <a:buFont typeface="Arial" panose="020B0604020202020204" pitchFamily="34" charset="0"/>
              <a:buChar char="•"/>
            </a:pPr>
            <a:endParaRPr lang="en-US"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dirty="0" err="1">
                <a:latin typeface="Open Sans" panose="020B0606030504020204" pitchFamily="34" charset="0"/>
                <a:ea typeface="Open Sans" panose="020B0606030504020204" pitchFamily="34" charset="0"/>
                <a:cs typeface="Open Sans" panose="020B0606030504020204" pitchFamily="34" charset="0"/>
              </a:rPr>
              <a:t>Patrones</a:t>
            </a:r>
            <a:r>
              <a:rPr lang="en-US" dirty="0">
                <a:latin typeface="Open Sans" panose="020B0606030504020204" pitchFamily="34" charset="0"/>
                <a:ea typeface="Open Sans" panose="020B0606030504020204" pitchFamily="34" charset="0"/>
                <a:cs typeface="Open Sans" panose="020B0606030504020204" pitchFamily="34" charset="0"/>
              </a:rPr>
              <a:t> de </a:t>
            </a:r>
            <a:r>
              <a:rPr lang="en-US" dirty="0" err="1">
                <a:latin typeface="Open Sans" panose="020B0606030504020204" pitchFamily="34" charset="0"/>
                <a:ea typeface="Open Sans" panose="020B0606030504020204" pitchFamily="34" charset="0"/>
                <a:cs typeface="Open Sans" panose="020B0606030504020204" pitchFamily="34" charset="0"/>
              </a:rPr>
              <a:t>precipitación</a:t>
            </a:r>
            <a:r>
              <a:rPr lang="en-US" dirty="0">
                <a:latin typeface="Open Sans" panose="020B0606030504020204" pitchFamily="34" charset="0"/>
                <a:ea typeface="Open Sans" panose="020B0606030504020204" pitchFamily="34" charset="0"/>
                <a:cs typeface="Open Sans" panose="020B0606030504020204" pitchFamily="34" charset="0"/>
              </a:rPr>
              <a:t> </a:t>
            </a:r>
            <a:r>
              <a:rPr lang="en-US" dirty="0" err="1">
                <a:latin typeface="Open Sans" panose="020B0606030504020204" pitchFamily="34" charset="0"/>
                <a:ea typeface="Open Sans" panose="020B0606030504020204" pitchFamily="34" charset="0"/>
                <a:cs typeface="Open Sans" panose="020B0606030504020204" pitchFamily="34" charset="0"/>
              </a:rPr>
              <a:t>erráticos</a:t>
            </a:r>
            <a:endParaRPr lang="en-US" dirty="0">
              <a:latin typeface="Open Sans" panose="020B0606030504020204" pitchFamily="34" charset="0"/>
              <a:ea typeface="Open Sans" panose="020B0606030504020204" pitchFamily="34" charset="0"/>
              <a:cs typeface="Open Sans" panose="020B0606030504020204" pitchFamily="34" charset="0"/>
            </a:endParaRPr>
          </a:p>
          <a:p>
            <a:pPr marL="698465" lvl="1" indent="-342882">
              <a:buFont typeface="Arial" panose="020B0604020202020204" pitchFamily="34" charset="0"/>
              <a:buChar char="•"/>
            </a:pPr>
            <a:endParaRPr lang="en-US"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dirty="0" err="1">
                <a:latin typeface="Open Sans" panose="020B0606030504020204" pitchFamily="34" charset="0"/>
                <a:ea typeface="Open Sans" panose="020B0606030504020204" pitchFamily="34" charset="0"/>
                <a:cs typeface="Open Sans" panose="020B0606030504020204" pitchFamily="34" charset="0"/>
              </a:rPr>
              <a:t>Acidificación</a:t>
            </a:r>
            <a:r>
              <a:rPr lang="en-US" dirty="0">
                <a:latin typeface="Open Sans" panose="020B0606030504020204" pitchFamily="34" charset="0"/>
                <a:ea typeface="Open Sans" panose="020B0606030504020204" pitchFamily="34" charset="0"/>
                <a:cs typeface="Open Sans" panose="020B0606030504020204" pitchFamily="34" charset="0"/>
              </a:rPr>
              <a:t> de </a:t>
            </a:r>
            <a:r>
              <a:rPr lang="en-US" dirty="0" err="1">
                <a:latin typeface="Open Sans" panose="020B0606030504020204" pitchFamily="34" charset="0"/>
                <a:ea typeface="Open Sans" panose="020B0606030504020204" pitchFamily="34" charset="0"/>
                <a:cs typeface="Open Sans" panose="020B0606030504020204" pitchFamily="34" charset="0"/>
              </a:rPr>
              <a:t>los</a:t>
            </a:r>
            <a:r>
              <a:rPr lang="en-US" dirty="0">
                <a:latin typeface="Open Sans" panose="020B0606030504020204" pitchFamily="34" charset="0"/>
                <a:ea typeface="Open Sans" panose="020B0606030504020204" pitchFamily="34" charset="0"/>
                <a:cs typeface="Open Sans" panose="020B0606030504020204" pitchFamily="34" charset="0"/>
              </a:rPr>
              <a:t> </a:t>
            </a:r>
            <a:r>
              <a:rPr lang="en-US" dirty="0" err="1">
                <a:latin typeface="Open Sans" panose="020B0606030504020204" pitchFamily="34" charset="0"/>
                <a:ea typeface="Open Sans" panose="020B0606030504020204" pitchFamily="34" charset="0"/>
                <a:cs typeface="Open Sans" panose="020B0606030504020204" pitchFamily="34" charset="0"/>
              </a:rPr>
              <a:t>océanos</a:t>
            </a:r>
            <a:endParaRPr lang="en-US" dirty="0">
              <a:latin typeface="Open Sans" panose="020B0606030504020204" pitchFamily="34" charset="0"/>
              <a:ea typeface="Open Sans" panose="020B0606030504020204" pitchFamily="34" charset="0"/>
              <a:cs typeface="Open Sans" panose="020B0606030504020204" pitchFamily="34" charset="0"/>
            </a:endParaRPr>
          </a:p>
          <a:p>
            <a:pPr marL="698465" lvl="1" indent="-342882">
              <a:buFont typeface="Arial" panose="020B0604020202020204" pitchFamily="34" charset="0"/>
              <a:buChar char="•"/>
            </a:pPr>
            <a:endParaRPr lang="en-US"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dirty="0" err="1">
                <a:latin typeface="Open Sans" panose="020B0606030504020204" pitchFamily="34" charset="0"/>
                <a:ea typeface="Open Sans" panose="020B0606030504020204" pitchFamily="34" charset="0"/>
                <a:cs typeface="Open Sans" panose="020B0606030504020204" pitchFamily="34" charset="0"/>
              </a:rPr>
              <a:t>Aumento</a:t>
            </a:r>
            <a:r>
              <a:rPr lang="en-US" dirty="0">
                <a:latin typeface="Open Sans" panose="020B0606030504020204" pitchFamily="34" charset="0"/>
                <a:ea typeface="Open Sans" panose="020B0606030504020204" pitchFamily="34" charset="0"/>
                <a:cs typeface="Open Sans" panose="020B0606030504020204" pitchFamily="34" charset="0"/>
              </a:rPr>
              <a:t> del </a:t>
            </a:r>
            <a:r>
              <a:rPr lang="en-US" dirty="0" err="1">
                <a:latin typeface="Open Sans" panose="020B0606030504020204" pitchFamily="34" charset="0"/>
                <a:ea typeface="Open Sans" panose="020B0606030504020204" pitchFamily="34" charset="0"/>
                <a:cs typeface="Open Sans" panose="020B0606030504020204" pitchFamily="34" charset="0"/>
              </a:rPr>
              <a:t>nivel</a:t>
            </a:r>
            <a:r>
              <a:rPr lang="en-US" dirty="0">
                <a:latin typeface="Open Sans" panose="020B0606030504020204" pitchFamily="34" charset="0"/>
                <a:ea typeface="Open Sans" panose="020B0606030504020204" pitchFamily="34" charset="0"/>
                <a:cs typeface="Open Sans" panose="020B0606030504020204" pitchFamily="34" charset="0"/>
              </a:rPr>
              <a:t> del mar</a:t>
            </a:r>
          </a:p>
          <a:p>
            <a:pPr marL="698465" lvl="1" indent="-342882">
              <a:buFont typeface="Arial" panose="020B0604020202020204" pitchFamily="34" charset="0"/>
              <a:buChar char="•"/>
            </a:pPr>
            <a:endParaRPr lang="en-US"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dirty="0" err="1">
                <a:latin typeface="Open Sans" panose="020B0606030504020204" pitchFamily="34" charset="0"/>
                <a:ea typeface="Open Sans" panose="020B0606030504020204" pitchFamily="34" charset="0"/>
                <a:cs typeface="Open Sans" panose="020B0606030504020204" pitchFamily="34" charset="0"/>
              </a:rPr>
              <a:t>Cambios</a:t>
            </a:r>
            <a:r>
              <a:rPr lang="en-US" dirty="0">
                <a:latin typeface="Open Sans" panose="020B0606030504020204" pitchFamily="34" charset="0"/>
                <a:ea typeface="Open Sans" panose="020B0606030504020204" pitchFamily="34" charset="0"/>
                <a:cs typeface="Open Sans" panose="020B0606030504020204" pitchFamily="34" charset="0"/>
              </a:rPr>
              <a:t> </a:t>
            </a:r>
            <a:r>
              <a:rPr lang="en-US" dirty="0" err="1">
                <a:latin typeface="Open Sans" panose="020B0606030504020204" pitchFamily="34" charset="0"/>
                <a:ea typeface="Open Sans" panose="020B0606030504020204" pitchFamily="34" charset="0"/>
                <a:cs typeface="Open Sans" panose="020B0606030504020204" pitchFamily="34" charset="0"/>
              </a:rPr>
              <a:t>repentinos</a:t>
            </a:r>
            <a:r>
              <a:rPr lang="en-US" dirty="0">
                <a:latin typeface="Open Sans" panose="020B0606030504020204" pitchFamily="34" charset="0"/>
                <a:ea typeface="Open Sans" panose="020B0606030504020204" pitchFamily="34" charset="0"/>
                <a:cs typeface="Open Sans" panose="020B0606030504020204" pitchFamily="34" charset="0"/>
              </a:rPr>
              <a:t> </a:t>
            </a:r>
            <a:r>
              <a:rPr lang="en-US" dirty="0" err="1">
                <a:latin typeface="Open Sans" panose="020B0606030504020204" pitchFamily="34" charset="0"/>
                <a:ea typeface="Open Sans" panose="020B0606030504020204" pitchFamily="34" charset="0"/>
                <a:cs typeface="Open Sans" panose="020B0606030504020204" pitchFamily="34" charset="0"/>
              </a:rPr>
              <a:t>en</a:t>
            </a:r>
            <a:r>
              <a:rPr lang="en-US" dirty="0">
                <a:latin typeface="Open Sans" panose="020B0606030504020204" pitchFamily="34" charset="0"/>
                <a:ea typeface="Open Sans" panose="020B0606030504020204" pitchFamily="34" charset="0"/>
                <a:cs typeface="Open Sans" panose="020B0606030504020204" pitchFamily="34" charset="0"/>
              </a:rPr>
              <a:t> la </a:t>
            </a:r>
            <a:r>
              <a:rPr lang="en-US" dirty="0" err="1">
                <a:latin typeface="Open Sans" panose="020B0606030504020204" pitchFamily="34" charset="0"/>
                <a:ea typeface="Open Sans" panose="020B0606030504020204" pitchFamily="34" charset="0"/>
                <a:cs typeface="Open Sans" panose="020B0606030504020204" pitchFamily="34" charset="0"/>
              </a:rPr>
              <a:t>velocidad</a:t>
            </a:r>
            <a:r>
              <a:rPr lang="en-US" dirty="0">
                <a:latin typeface="Open Sans" panose="020B0606030504020204" pitchFamily="34" charset="0"/>
                <a:ea typeface="Open Sans" panose="020B0606030504020204" pitchFamily="34" charset="0"/>
                <a:cs typeface="Open Sans" panose="020B0606030504020204" pitchFamily="34" charset="0"/>
              </a:rPr>
              <a:t> del </a:t>
            </a:r>
            <a:r>
              <a:rPr lang="en-US" dirty="0" err="1">
                <a:latin typeface="Open Sans" panose="020B0606030504020204" pitchFamily="34" charset="0"/>
                <a:ea typeface="Open Sans" panose="020B0606030504020204" pitchFamily="34" charset="0"/>
                <a:cs typeface="Open Sans" panose="020B0606030504020204" pitchFamily="34" charset="0"/>
              </a:rPr>
              <a:t>viento</a:t>
            </a:r>
            <a:r>
              <a:rPr lang="en-US" dirty="0">
                <a:latin typeface="Open Sans" panose="020B0606030504020204" pitchFamily="34" charset="0"/>
                <a:ea typeface="Open Sans" panose="020B0606030504020204" pitchFamily="34" charset="0"/>
                <a:cs typeface="Open Sans" panose="020B0606030504020204" pitchFamily="34" charset="0"/>
              </a:rPr>
              <a:t>, la </a:t>
            </a:r>
            <a:r>
              <a:rPr lang="en-US" dirty="0" err="1">
                <a:latin typeface="Open Sans" panose="020B0606030504020204" pitchFamily="34" charset="0"/>
                <a:ea typeface="Open Sans" panose="020B0606030504020204" pitchFamily="34" charset="0"/>
                <a:cs typeface="Open Sans" panose="020B0606030504020204" pitchFamily="34" charset="0"/>
              </a:rPr>
              <a:t>humedad</a:t>
            </a:r>
            <a:r>
              <a:rPr lang="en-US" dirty="0">
                <a:latin typeface="Open Sans" panose="020B0606030504020204" pitchFamily="34" charset="0"/>
                <a:ea typeface="Open Sans" panose="020B0606030504020204" pitchFamily="34" charset="0"/>
                <a:cs typeface="Open Sans" panose="020B0606030504020204" pitchFamily="34" charset="0"/>
              </a:rPr>
              <a:t> y la </a:t>
            </a:r>
            <a:r>
              <a:rPr lang="en-US" dirty="0" err="1">
                <a:latin typeface="Open Sans" panose="020B0606030504020204" pitchFamily="34" charset="0"/>
                <a:ea typeface="Open Sans" panose="020B0606030504020204" pitchFamily="34" charset="0"/>
                <a:cs typeface="Open Sans" panose="020B0606030504020204" pitchFamily="34" charset="0"/>
              </a:rPr>
              <a:t>presión</a:t>
            </a:r>
            <a:endParaRPr lang="en-US" dirty="0">
              <a:latin typeface="Open Sans" panose="020B0606030504020204" pitchFamily="34" charset="0"/>
              <a:ea typeface="Open Sans" panose="020B0606030504020204" pitchFamily="34" charset="0"/>
              <a:cs typeface="Open Sans" panose="020B0606030504020204" pitchFamily="34" charset="0"/>
            </a:endParaRPr>
          </a:p>
          <a:p>
            <a:endParaRPr lang="en-GB" dirty="0">
              <a:latin typeface="Open Sans" panose="020B0606030504020204" pitchFamily="34" charset="0"/>
              <a:ea typeface="Open Sans" panose="020B0606030504020204" pitchFamily="34" charset="0"/>
              <a:cs typeface="Open Sans" panose="020B0606030504020204" pitchFamily="34" charset="0"/>
            </a:endParaRPr>
          </a:p>
          <a:p>
            <a:endParaRPr lang="en-GB" sz="16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765780" y="2567040"/>
            <a:ext cx="1949913" cy="2546826"/>
          </a:xfrm>
          <a:prstGeom prst="rect">
            <a:avLst/>
          </a:prstGeom>
        </p:spPr>
      </p:pic>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792407" y="3182875"/>
            <a:ext cx="1980779" cy="1321164"/>
          </a:xfrm>
          <a:prstGeom prst="rect">
            <a:avLst/>
          </a:prstGeom>
        </p:spPr>
      </p:pic>
      <p:pic>
        <p:nvPicPr>
          <p:cNvPr id="4" name="Picture 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845721" y="2903969"/>
            <a:ext cx="2815290" cy="1871356"/>
          </a:xfrm>
          <a:prstGeom prst="rect">
            <a:avLst/>
          </a:prstGeom>
        </p:spPr>
      </p:pic>
      <p:sp>
        <p:nvSpPr>
          <p:cNvPr id="12" name="Oval 11">
            <a:extLst>
              <a:ext uri="{FF2B5EF4-FFF2-40B4-BE49-F238E27FC236}">
                <a16:creationId xmlns:a16="http://schemas.microsoft.com/office/drawing/2014/main" id="{1CB40B54-8ED8-B643-838F-56BDB2ED3CC3}"/>
              </a:ext>
            </a:extLst>
          </p:cNvPr>
          <p:cNvSpPr/>
          <p:nvPr/>
        </p:nvSpPr>
        <p:spPr>
          <a:xfrm>
            <a:off x="9696658" y="546172"/>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Lecture10_Slide3.mp3" descr="Lecture10_Slide3.mp3">
            <a:hlinkClick r:id="" action="ppaction://media"/>
            <a:extLst>
              <a:ext uri="{FF2B5EF4-FFF2-40B4-BE49-F238E27FC236}">
                <a16:creationId xmlns:a16="http://schemas.microsoft.com/office/drawing/2014/main" id="{C7F772F2-C31F-5C45-BB73-E8DD4ED83CC8}"/>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762252" y="645050"/>
            <a:ext cx="812800" cy="812800"/>
          </a:xfrm>
          <a:prstGeom prst="rect">
            <a:avLst/>
          </a:prstGeom>
        </p:spPr>
      </p:pic>
    </p:spTree>
    <p:extLst>
      <p:ext uri="{BB962C8B-B14F-4D97-AF65-F5344CB8AC3E}">
        <p14:creationId xmlns:p14="http://schemas.microsoft.com/office/powerpoint/2010/main" val="424827752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49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F706BEE6-76B9-EE43-A440-B8A908E7E6C6}"/>
              </a:ext>
            </a:extLst>
          </p:cNvPr>
          <p:cNvSpPr txBox="1">
            <a:spLocks/>
          </p:cNvSpPr>
          <p:nvPr/>
        </p:nvSpPr>
        <p:spPr>
          <a:xfrm>
            <a:off x="663576" y="716881"/>
            <a:ext cx="9043132" cy="6938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a:ea typeface="Open Sans"/>
                <a:cs typeface="Open Sans"/>
              </a:rPr>
              <a:t>10.1 </a:t>
            </a:r>
            <a:r>
              <a:rPr lang="en-US" b="0" dirty="0">
                <a:latin typeface="Open Sans"/>
                <a:ea typeface="Open Sans"/>
                <a:cs typeface="Open Sans"/>
              </a:rPr>
              <a:t>Gestión del cambio climático</a:t>
            </a: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t>4</a:t>
            </a:fld>
            <a:endParaRPr lang="en-US"/>
          </a:p>
        </p:txBody>
      </p:sp>
      <p:sp>
        <p:nvSpPr>
          <p:cNvPr id="6" name="Text Placeholder 5">
            <a:extLst>
              <a:ext uri="{FF2B5EF4-FFF2-40B4-BE49-F238E27FC236}">
                <a16:creationId xmlns:a16="http://schemas.microsoft.com/office/drawing/2014/main" id="{946524CA-65DF-814C-B6ED-020CD13E22A7}"/>
              </a:ext>
            </a:extLst>
          </p:cNvPr>
          <p:cNvSpPr>
            <a:spLocks noGrp="1"/>
          </p:cNvSpPr>
          <p:nvPr>
            <p:ph type="body" sz="quarter" idx="15"/>
          </p:nvPr>
        </p:nvSpPr>
        <p:spPr>
          <a:xfrm>
            <a:off x="663574" y="1858335"/>
            <a:ext cx="6206149" cy="230262"/>
          </a:xfrm>
        </p:spPr>
        <p:txBody>
          <a:bodyPr>
            <a:noAutofit/>
          </a:bodyPr>
          <a:lstStyle/>
          <a:p>
            <a:r>
              <a:rPr lang="en-GB" dirty="0" err="1"/>
              <a:t>Incertidumbre</a:t>
            </a:r>
            <a:r>
              <a:rPr lang="en-GB" dirty="0"/>
              <a:t> </a:t>
            </a:r>
            <a:r>
              <a:rPr lang="en-GB" dirty="0" err="1"/>
              <a:t>en</a:t>
            </a:r>
            <a:r>
              <a:rPr lang="en-GB" dirty="0"/>
              <a:t> las </a:t>
            </a:r>
            <a:r>
              <a:rPr lang="en-GB" dirty="0" err="1"/>
              <a:t>proyecciones</a:t>
            </a:r>
            <a:r>
              <a:rPr lang="en-GB" dirty="0"/>
              <a:t> </a:t>
            </a:r>
            <a:r>
              <a:rPr lang="en-GB" dirty="0" err="1"/>
              <a:t>climáticas</a:t>
            </a:r>
            <a:endParaRPr lang="en-GB" dirty="0"/>
          </a:p>
        </p:txBody>
      </p:sp>
      <p:sp>
        <p:nvSpPr>
          <p:cNvPr id="23" name="Content Placeholder 2">
            <a:extLst>
              <a:ext uri="{FF2B5EF4-FFF2-40B4-BE49-F238E27FC236}">
                <a16:creationId xmlns:a16="http://schemas.microsoft.com/office/drawing/2014/main" id="{6D0A92F3-2354-4E9C-A025-4B28ADC9F96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60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 Placeholder 44">
            <a:extLst>
              <a:ext uri="{FF2B5EF4-FFF2-40B4-BE49-F238E27FC236}">
                <a16:creationId xmlns:a16="http://schemas.microsoft.com/office/drawing/2014/main" id="{209BCB22-811F-4E9B-8FCC-AD9BB63B556D}"/>
              </a:ext>
            </a:extLst>
          </p:cNvPr>
          <p:cNvSpPr txBox="1">
            <a:spLocks/>
          </p:cNvSpPr>
          <p:nvPr/>
        </p:nvSpPr>
        <p:spPr>
          <a:xfrm>
            <a:off x="2286633" y="2534600"/>
            <a:ext cx="8949057" cy="6686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accent5">
                    <a:lumMod val="60000"/>
                    <a:lumOff val="40000"/>
                  </a:schemeClr>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Segoe UI Semibold" panose="020B0502040204020203" pitchFamily="34" charset="0"/>
                <a:ea typeface="+mn-ea"/>
                <a:cs typeface="Segoe UI Semibold"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29" name="TextBox 28">
            <a:extLst>
              <a:ext uri="{FF2B5EF4-FFF2-40B4-BE49-F238E27FC236}">
                <a16:creationId xmlns:a16="http://schemas.microsoft.com/office/drawing/2014/main" id="{0B7D2E7D-3917-4596-87D2-782DD03C88F0}"/>
              </a:ext>
            </a:extLst>
          </p:cNvPr>
          <p:cNvSpPr txBox="1"/>
          <p:nvPr/>
        </p:nvSpPr>
        <p:spPr>
          <a:xfrm>
            <a:off x="6570409" y="6014119"/>
            <a:ext cx="5328953" cy="246221"/>
          </a:xfrm>
          <a:prstGeom prst="rect">
            <a:avLst/>
          </a:prstGeom>
          <a:noFill/>
        </p:spPr>
        <p:txBody>
          <a:bodyPr wrap="square" rtlCol="0">
            <a:spAutoFit/>
          </a:bodyPr>
          <a:lstStyle/>
          <a:p>
            <a:pPr algn="just"/>
            <a:r>
              <a:rPr lang="en-GB" sz="1000" b="1">
                <a:latin typeface="Open Sans" panose="020B0606030504020204" pitchFamily="34" charset="0"/>
                <a:ea typeface="Open Sans" panose="020B0606030504020204" pitchFamily="34" charset="0"/>
                <a:cs typeface="Open Sans" panose="020B0606030504020204" pitchFamily="34" charset="0"/>
              </a:rPr>
              <a:t>Fuente: </a:t>
            </a:r>
            <a:r>
              <a:rPr lang="en-GB" sz="1000">
                <a:latin typeface="Open Sans" panose="020B0606030504020204" pitchFamily="34" charset="0"/>
                <a:ea typeface="Open Sans" panose="020B0606030504020204" pitchFamily="34" charset="0"/>
                <a:cs typeface="Open Sans" panose="020B0606030504020204" pitchFamily="34" charset="0"/>
              </a:rPr>
              <a:t>Proyecciones de calentamiento global por Robert A. Rohde con licencia </a:t>
            </a:r>
            <a:r>
              <a:rPr lang="en-GB" sz="1000" u="sng">
                <a:latin typeface="Open Sans" panose="020B0606030504020204" pitchFamily="34" charset="0"/>
                <a:ea typeface="Open Sans" panose="020B0606030504020204" pitchFamily="34" charset="0"/>
                <a:cs typeface="Open Sans" panose="020B0606030504020204" pitchFamily="34" charset="0"/>
                <a:hlinkClick r:id="rId5"/>
              </a:rPr>
              <a:t>CC BY-SA 3.0</a:t>
            </a:r>
            <a:endParaRPr lang="en-GB" sz="1000">
              <a:latin typeface="Open Sans" panose="020B0606030504020204" pitchFamily="34" charset="0"/>
              <a:ea typeface="Open Sans" panose="020B0606030504020204" pitchFamily="34" charset="0"/>
              <a:cs typeface="Open Sans" panose="020B0606030504020204" pitchFamily="34" charset="0"/>
            </a:endParaRPr>
          </a:p>
        </p:txBody>
      </p:sp>
      <p:sp>
        <p:nvSpPr>
          <p:cNvPr id="32" name="TextBox 31">
            <a:extLst>
              <a:ext uri="{FF2B5EF4-FFF2-40B4-BE49-F238E27FC236}">
                <a16:creationId xmlns:a16="http://schemas.microsoft.com/office/drawing/2014/main" id="{42C86DA2-3977-4989-9196-C3AFF01B2C82}"/>
              </a:ext>
            </a:extLst>
          </p:cNvPr>
          <p:cNvSpPr txBox="1"/>
          <p:nvPr/>
        </p:nvSpPr>
        <p:spPr>
          <a:xfrm>
            <a:off x="663574" y="2455273"/>
            <a:ext cx="4553195" cy="2585323"/>
          </a:xfrm>
          <a:prstGeom prst="rect">
            <a:avLst/>
          </a:prstGeom>
          <a:noFill/>
        </p:spPr>
        <p:txBody>
          <a:bodyPr wrap="square" rtlCol="0">
            <a:spAutoFit/>
          </a:bodyPr>
          <a:lstStyle/>
          <a:p>
            <a:pPr marL="285750" indent="-285750">
              <a:buFont typeface="Arial" panose="020B0604020202020204" pitchFamily="34" charset="0"/>
              <a:buChar char="•"/>
            </a:pPr>
            <a:r>
              <a:rPr lang="en-GB">
                <a:latin typeface="Open Sans" panose="020B0606030504020204" pitchFamily="34" charset="0"/>
                <a:ea typeface="Open Sans" panose="020B0606030504020204" pitchFamily="34" charset="0"/>
                <a:cs typeface="Open Sans" panose="020B0606030504020204" pitchFamily="34" charset="0"/>
              </a:rPr>
              <a:t>Las proyecciones de temperatura y precipitación están llenas de incertidumbres</a:t>
            </a:r>
          </a:p>
          <a:p>
            <a:pPr marL="285750" indent="-285750">
              <a:buFont typeface="Arial" panose="020B0604020202020204" pitchFamily="34" charset="0"/>
              <a:buChar char="•"/>
            </a:pPr>
            <a:endParaRPr lang="en-GB">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a:latin typeface="Open Sans" panose="020B0606030504020204" pitchFamily="34" charset="0"/>
                <a:ea typeface="Open Sans" panose="020B0606030504020204" pitchFamily="34" charset="0"/>
                <a:cs typeface="Open Sans" panose="020B0606030504020204" pitchFamily="34" charset="0"/>
              </a:rPr>
              <a:t>Los resultados de los escenarios se solapan</a:t>
            </a:r>
          </a:p>
          <a:p>
            <a:pPr marL="285750" indent="-285750">
              <a:buFont typeface="Arial" panose="020B0604020202020204" pitchFamily="34" charset="0"/>
              <a:buChar char="•"/>
            </a:pPr>
            <a:endParaRPr lang="en-GB">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a:latin typeface="Open Sans" panose="020B0606030504020204" pitchFamily="34" charset="0"/>
                <a:ea typeface="Open Sans" panose="020B0606030504020204" pitchFamily="34" charset="0"/>
                <a:cs typeface="Open Sans" panose="020B0606030504020204" pitchFamily="34" charset="0"/>
              </a:rPr>
              <a:t>No existe un consenso entre la comunidad científica</a:t>
            </a: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45135" y="2369489"/>
            <a:ext cx="4676711" cy="3339243"/>
          </a:xfrm>
          <a:prstGeom prst="rect">
            <a:avLst/>
          </a:prstGeom>
        </p:spPr>
      </p:pic>
      <p:sp>
        <p:nvSpPr>
          <p:cNvPr id="11" name="Oval 10">
            <a:extLst>
              <a:ext uri="{FF2B5EF4-FFF2-40B4-BE49-F238E27FC236}">
                <a16:creationId xmlns:a16="http://schemas.microsoft.com/office/drawing/2014/main" id="{CA75C373-A131-7840-86E2-3A158BF37653}"/>
              </a:ext>
            </a:extLst>
          </p:cNvPr>
          <p:cNvSpPr/>
          <p:nvPr/>
        </p:nvSpPr>
        <p:spPr>
          <a:xfrm>
            <a:off x="9737779" y="60095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0_Slide4.mp3" descr="Lecture10_Slide4.mp3">
            <a:hlinkClick r:id="" action="ppaction://media"/>
            <a:extLst>
              <a:ext uri="{FF2B5EF4-FFF2-40B4-BE49-F238E27FC236}">
                <a16:creationId xmlns:a16="http://schemas.microsoft.com/office/drawing/2014/main" id="{DC4AEB3C-EB04-2647-9FE3-1230B0414EE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09144" y="685305"/>
            <a:ext cx="812800" cy="812800"/>
          </a:xfrm>
          <a:prstGeom prst="rect">
            <a:avLst/>
          </a:prstGeom>
        </p:spPr>
      </p:pic>
    </p:spTree>
    <p:extLst>
      <p:ext uri="{BB962C8B-B14F-4D97-AF65-F5344CB8AC3E}">
        <p14:creationId xmlns:p14="http://schemas.microsoft.com/office/powerpoint/2010/main" val="85560355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84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F706BEE6-76B9-EE43-A440-B8A908E7E6C6}"/>
              </a:ext>
            </a:extLst>
          </p:cNvPr>
          <p:cNvSpPr txBox="1">
            <a:spLocks/>
          </p:cNvSpPr>
          <p:nvPr/>
        </p:nvSpPr>
        <p:spPr>
          <a:xfrm>
            <a:off x="663575" y="716881"/>
            <a:ext cx="8972794" cy="83292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a:ea typeface="Open Sans"/>
                <a:cs typeface="Open Sans"/>
              </a:rPr>
              <a:t>10.1 </a:t>
            </a:r>
            <a:r>
              <a:rPr lang="en-US" b="0" dirty="0">
                <a:latin typeface="Open Sans"/>
                <a:ea typeface="Open Sans"/>
                <a:cs typeface="Open Sans"/>
              </a:rPr>
              <a:t>Gestión del cambio climático</a:t>
            </a: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t>5</a:t>
            </a:fld>
            <a:endParaRPr lang="en-US"/>
          </a:p>
        </p:txBody>
      </p:sp>
      <p:sp>
        <p:nvSpPr>
          <p:cNvPr id="7" name="Text Placeholder 6">
            <a:extLst>
              <a:ext uri="{FF2B5EF4-FFF2-40B4-BE49-F238E27FC236}">
                <a16:creationId xmlns:a16="http://schemas.microsoft.com/office/drawing/2014/main" id="{E1023285-802A-4748-856A-EACE2FD46A62}"/>
              </a:ext>
            </a:extLst>
          </p:cNvPr>
          <p:cNvSpPr>
            <a:spLocks noGrp="1"/>
          </p:cNvSpPr>
          <p:nvPr>
            <p:ph type="body" sz="quarter" idx="15"/>
          </p:nvPr>
        </p:nvSpPr>
        <p:spPr>
          <a:xfrm>
            <a:off x="687369" y="1876055"/>
            <a:ext cx="8221345" cy="439247"/>
          </a:xfrm>
        </p:spPr>
        <p:txBody>
          <a:bodyPr>
            <a:noAutofit/>
          </a:bodyPr>
          <a:lstStyle/>
          <a:p>
            <a:r>
              <a:rPr lang="en-US" dirty="0"/>
              <a:t>¿</a:t>
            </a:r>
            <a:r>
              <a:rPr lang="en-US" dirty="0" err="1"/>
              <a:t>Quién</a:t>
            </a:r>
            <a:r>
              <a:rPr lang="en-US" dirty="0"/>
              <a:t> </a:t>
            </a:r>
            <a:r>
              <a:rPr lang="en-US" dirty="0" err="1"/>
              <a:t>supervisa</a:t>
            </a:r>
            <a:r>
              <a:rPr lang="en-US" dirty="0"/>
              <a:t> </a:t>
            </a:r>
            <a:r>
              <a:rPr lang="en-US" dirty="0" err="1"/>
              <a:t>los</a:t>
            </a:r>
            <a:r>
              <a:rPr lang="en-US" dirty="0"/>
              <a:t> </a:t>
            </a:r>
            <a:r>
              <a:rPr lang="en-US" dirty="0" err="1"/>
              <a:t>diálogos</a:t>
            </a:r>
            <a:r>
              <a:rPr lang="en-US" dirty="0"/>
              <a:t> </a:t>
            </a:r>
            <a:r>
              <a:rPr lang="en-US" dirty="0" err="1"/>
              <a:t>científicos</a:t>
            </a:r>
            <a:r>
              <a:rPr lang="en-US" dirty="0"/>
              <a:t> </a:t>
            </a:r>
            <a:r>
              <a:rPr lang="en-US" dirty="0" err="1"/>
              <a:t>sobre</a:t>
            </a:r>
            <a:r>
              <a:rPr lang="en-US" dirty="0"/>
              <a:t> </a:t>
            </a:r>
            <a:r>
              <a:rPr lang="en-US" dirty="0" err="1"/>
              <a:t>el</a:t>
            </a:r>
            <a:r>
              <a:rPr lang="en-US" dirty="0"/>
              <a:t> </a:t>
            </a:r>
            <a:r>
              <a:rPr lang="en-US" dirty="0" err="1"/>
              <a:t>clima</a:t>
            </a:r>
            <a:r>
              <a:rPr lang="en-US" dirty="0"/>
              <a:t> </a:t>
            </a:r>
            <a:r>
              <a:rPr lang="en-US" dirty="0" err="1"/>
              <a:t>mundial</a:t>
            </a:r>
            <a:r>
              <a:rPr lang="en-US" dirty="0"/>
              <a:t>?</a:t>
            </a:r>
          </a:p>
        </p:txBody>
      </p:sp>
      <p:sp>
        <p:nvSpPr>
          <p:cNvPr id="23" name="Content Placeholder 2">
            <a:extLst>
              <a:ext uri="{FF2B5EF4-FFF2-40B4-BE49-F238E27FC236}">
                <a16:creationId xmlns:a16="http://schemas.microsoft.com/office/drawing/2014/main" id="{6D0A92F3-2354-4E9C-A025-4B28ADC9F96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60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 Placeholder 44">
            <a:extLst>
              <a:ext uri="{FF2B5EF4-FFF2-40B4-BE49-F238E27FC236}">
                <a16:creationId xmlns:a16="http://schemas.microsoft.com/office/drawing/2014/main" id="{209BCB22-811F-4E9B-8FCC-AD9BB63B556D}"/>
              </a:ext>
            </a:extLst>
          </p:cNvPr>
          <p:cNvSpPr txBox="1">
            <a:spLocks/>
          </p:cNvSpPr>
          <p:nvPr/>
        </p:nvSpPr>
        <p:spPr>
          <a:xfrm>
            <a:off x="4305725" y="-134206"/>
            <a:ext cx="5781562" cy="6686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accent5">
                    <a:lumMod val="60000"/>
                    <a:lumOff val="40000"/>
                  </a:schemeClr>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Segoe UI Semibold" panose="020B0502040204020203" pitchFamily="34" charset="0"/>
                <a:ea typeface="+mn-ea"/>
                <a:cs typeface="Segoe UI Semibold"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29" name="TextBox 28">
            <a:extLst>
              <a:ext uri="{FF2B5EF4-FFF2-40B4-BE49-F238E27FC236}">
                <a16:creationId xmlns:a16="http://schemas.microsoft.com/office/drawing/2014/main" id="{0B7D2E7D-3917-4596-87D2-782DD03C88F0}"/>
              </a:ext>
            </a:extLst>
          </p:cNvPr>
          <p:cNvSpPr txBox="1"/>
          <p:nvPr/>
        </p:nvSpPr>
        <p:spPr>
          <a:xfrm>
            <a:off x="6280848" y="6002322"/>
            <a:ext cx="3806439" cy="400110"/>
          </a:xfrm>
          <a:prstGeom prst="rect">
            <a:avLst/>
          </a:prstGeom>
          <a:noFill/>
        </p:spPr>
        <p:txBody>
          <a:bodyPr wrap="square" rtlCol="0">
            <a:spAutoFit/>
          </a:bodyPr>
          <a:lstStyle/>
          <a:p>
            <a:r>
              <a:rPr lang="en-GB" sz="1000" b="1" dirty="0">
                <a:latin typeface="Open Sans" panose="020B0606030504020204" pitchFamily="34" charset="0"/>
                <a:ea typeface="Open Sans" panose="020B0606030504020204" pitchFamily="34" charset="0"/>
                <a:cs typeface="Open Sans" panose="020B0606030504020204" pitchFamily="34" charset="0"/>
              </a:rPr>
              <a:t>Fuente: </a:t>
            </a:r>
            <a:r>
              <a:rPr lang="en-GB" sz="1000" dirty="0" err="1">
                <a:latin typeface="Open Sans" panose="020B0606030504020204" pitchFamily="34" charset="0"/>
                <a:ea typeface="Open Sans" panose="020B0606030504020204" pitchFamily="34" charset="0"/>
                <a:cs typeface="Open Sans" panose="020B0606030504020204" pitchFamily="34" charset="0"/>
              </a:rPr>
              <a:t>Logotipo</a:t>
            </a:r>
            <a:r>
              <a:rPr lang="en-GB" sz="1000" dirty="0">
                <a:latin typeface="Open Sans" panose="020B0606030504020204" pitchFamily="34" charset="0"/>
                <a:ea typeface="Open Sans" panose="020B0606030504020204" pitchFamily="34" charset="0"/>
                <a:cs typeface="Open Sans" panose="020B0606030504020204" pitchFamily="34" charset="0"/>
              </a:rPr>
              <a:t> del IPCC y de la CMNUCC (</a:t>
            </a:r>
            <a:r>
              <a:rPr lang="en-GB" sz="1000" dirty="0" err="1">
                <a:latin typeface="Open Sans" panose="020B0606030504020204" pitchFamily="34" charset="0"/>
                <a:ea typeface="Open Sans" panose="020B0606030504020204" pitchFamily="34" charset="0"/>
                <a:cs typeface="Open Sans" panose="020B0606030504020204" pitchFamily="34" charset="0"/>
              </a:rPr>
              <a:t>dominio</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err="1">
                <a:latin typeface="Open Sans" panose="020B0606030504020204" pitchFamily="34" charset="0"/>
                <a:ea typeface="Open Sans" panose="020B0606030504020204" pitchFamily="34" charset="0"/>
                <a:cs typeface="Open Sans" panose="020B0606030504020204" pitchFamily="34" charset="0"/>
              </a:rPr>
              <a:t>público</a:t>
            </a:r>
            <a:r>
              <a:rPr lang="en-GB" sz="1000" dirty="0">
                <a:latin typeface="Open Sans" panose="020B0606030504020204" pitchFamily="34" charset="0"/>
                <a:ea typeface="Open Sans" panose="020B0606030504020204" pitchFamily="34" charset="0"/>
                <a:cs typeface="Open Sans" panose="020B0606030504020204" pitchFamily="34" charset="0"/>
              </a:rPr>
              <a:t> disponible </a:t>
            </a:r>
            <a:r>
              <a:rPr lang="en-GB" sz="1000" dirty="0" err="1">
                <a:latin typeface="Open Sans" panose="020B0606030504020204" pitchFamily="34" charset="0"/>
                <a:ea typeface="Open Sans" panose="020B0606030504020204" pitchFamily="34" charset="0"/>
                <a:cs typeface="Open Sans" panose="020B0606030504020204" pitchFamily="34" charset="0"/>
              </a:rPr>
              <a:t>libremente</a:t>
            </a:r>
            <a:r>
              <a:rPr lang="en-GB" sz="1000" dirty="0">
                <a:latin typeface="Open Sans" panose="020B0606030504020204" pitchFamily="34" charset="0"/>
                <a:ea typeface="Open Sans" panose="020B0606030504020204" pitchFamily="34" charset="0"/>
                <a:cs typeface="Open Sans" panose="020B0606030504020204" pitchFamily="34" charset="0"/>
              </a:rPr>
              <a:t> para </a:t>
            </a:r>
            <a:r>
              <a:rPr lang="en-GB" sz="1000" dirty="0" err="1">
                <a:latin typeface="Open Sans" panose="020B0606030504020204" pitchFamily="34" charset="0"/>
                <a:ea typeface="Open Sans" panose="020B0606030504020204" pitchFamily="34" charset="0"/>
                <a:cs typeface="Open Sans" panose="020B0606030504020204" pitchFamily="34" charset="0"/>
              </a:rPr>
              <a:t>su</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err="1">
                <a:latin typeface="Open Sans" panose="020B0606030504020204" pitchFamily="34" charset="0"/>
                <a:ea typeface="Open Sans" panose="020B0606030504020204" pitchFamily="34" charset="0"/>
                <a:cs typeface="Open Sans" panose="020B0606030504020204" pitchFamily="34" charset="0"/>
              </a:rPr>
              <a:t>identificación</a:t>
            </a:r>
            <a:r>
              <a:rPr lang="en-GB" sz="1000" dirty="0">
                <a:latin typeface="Open Sans" panose="020B0606030504020204" pitchFamily="34" charset="0"/>
                <a:ea typeface="Open Sans" panose="020B0606030504020204" pitchFamily="34" charset="0"/>
                <a:cs typeface="Open Sans" panose="020B0606030504020204" pitchFamily="34" charset="0"/>
              </a:rPr>
              <a:t> bajo </a:t>
            </a:r>
            <a:r>
              <a:rPr lang="en-GB" sz="1000" dirty="0" err="1">
                <a:latin typeface="Open Sans" panose="020B0606030504020204" pitchFamily="34" charset="0"/>
                <a:ea typeface="Open Sans" panose="020B0606030504020204" pitchFamily="34" charset="0"/>
                <a:cs typeface="Open Sans" panose="020B0606030504020204" pitchFamily="34" charset="0"/>
              </a:rPr>
              <a:t>uso</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err="1">
                <a:latin typeface="Open Sans" panose="020B0606030504020204" pitchFamily="34" charset="0"/>
                <a:ea typeface="Open Sans" panose="020B0606030504020204" pitchFamily="34" charset="0"/>
                <a:cs typeface="Open Sans" panose="020B0606030504020204" pitchFamily="34" charset="0"/>
              </a:rPr>
              <a:t>justo</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sp>
        <p:nvSpPr>
          <p:cNvPr id="32" name="TextBox 31">
            <a:extLst>
              <a:ext uri="{FF2B5EF4-FFF2-40B4-BE49-F238E27FC236}">
                <a16:creationId xmlns:a16="http://schemas.microsoft.com/office/drawing/2014/main" id="{42C86DA2-3977-4989-9196-C3AFF01B2C82}"/>
              </a:ext>
            </a:extLst>
          </p:cNvPr>
          <p:cNvSpPr txBox="1"/>
          <p:nvPr/>
        </p:nvSpPr>
        <p:spPr>
          <a:xfrm>
            <a:off x="663574" y="2455274"/>
            <a:ext cx="4677491" cy="3416320"/>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Grupo </a:t>
            </a:r>
            <a:r>
              <a:rPr lang="en-GB" dirty="0" err="1">
                <a:latin typeface="Open Sans" panose="020B0606030504020204" pitchFamily="34" charset="0"/>
                <a:ea typeface="Open Sans" panose="020B0606030504020204" pitchFamily="34" charset="0"/>
                <a:cs typeface="Open Sans" panose="020B0606030504020204" pitchFamily="34" charset="0"/>
              </a:rPr>
              <a:t>Intergubernamental</a:t>
            </a:r>
            <a:r>
              <a:rPr lang="en-GB" dirty="0">
                <a:latin typeface="Open Sans" panose="020B0606030504020204" pitchFamily="34" charset="0"/>
                <a:ea typeface="Open Sans" panose="020B0606030504020204" pitchFamily="34" charset="0"/>
                <a:cs typeface="Open Sans" panose="020B0606030504020204" pitchFamily="34" charset="0"/>
              </a:rPr>
              <a:t> de </a:t>
            </a:r>
            <a:r>
              <a:rPr lang="en-GB" dirty="0" err="1">
                <a:latin typeface="Open Sans" panose="020B0606030504020204" pitchFamily="34" charset="0"/>
                <a:ea typeface="Open Sans" panose="020B0606030504020204" pitchFamily="34" charset="0"/>
                <a:cs typeface="Open Sans" panose="020B0606030504020204" pitchFamily="34" charset="0"/>
              </a:rPr>
              <a:t>Expertos</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err="1">
                <a:latin typeface="Open Sans" panose="020B0606030504020204" pitchFamily="34" charset="0"/>
                <a:ea typeface="Open Sans" panose="020B0606030504020204" pitchFamily="34" charset="0"/>
                <a:cs typeface="Open Sans" panose="020B0606030504020204" pitchFamily="34" charset="0"/>
              </a:rPr>
              <a:t>sobre</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err="1">
                <a:latin typeface="Open Sans" panose="020B0606030504020204" pitchFamily="34" charset="0"/>
                <a:ea typeface="Open Sans" panose="020B0606030504020204" pitchFamily="34" charset="0"/>
                <a:cs typeface="Open Sans" panose="020B0606030504020204" pitchFamily="34" charset="0"/>
              </a:rPr>
              <a:t>el</a:t>
            </a:r>
            <a:r>
              <a:rPr lang="en-GB" dirty="0">
                <a:latin typeface="Open Sans" panose="020B0606030504020204" pitchFamily="34" charset="0"/>
                <a:ea typeface="Open Sans" panose="020B0606030504020204" pitchFamily="34" charset="0"/>
                <a:cs typeface="Open Sans" panose="020B0606030504020204" pitchFamily="34" charset="0"/>
              </a:rPr>
              <a:t> Cambio </a:t>
            </a:r>
            <a:r>
              <a:rPr lang="en-GB" dirty="0" err="1">
                <a:latin typeface="Open Sans" panose="020B0606030504020204" pitchFamily="34" charset="0"/>
                <a:ea typeface="Open Sans" panose="020B0606030504020204" pitchFamily="34" charset="0"/>
                <a:cs typeface="Open Sans" panose="020B0606030504020204" pitchFamily="34" charset="0"/>
              </a:rPr>
              <a:t>Climático</a:t>
            </a:r>
            <a:r>
              <a:rPr lang="en-GB" dirty="0">
                <a:latin typeface="Open Sans" panose="020B0606030504020204" pitchFamily="34" charset="0"/>
                <a:ea typeface="Open Sans" panose="020B0606030504020204" pitchFamily="34" charset="0"/>
                <a:cs typeface="Open Sans" panose="020B0606030504020204" pitchFamily="34" charset="0"/>
              </a:rPr>
              <a:t> (IPCC)</a:t>
            </a:r>
          </a:p>
          <a:p>
            <a:pPr marL="285750" indent="-285750">
              <a:buFont typeface="Arial" panose="020B0604020202020204" pitchFamily="34" charset="0"/>
              <a:buChar char="•"/>
            </a:pPr>
            <a:endParaRPr lang="en-GB"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El IPCC </a:t>
            </a:r>
            <a:r>
              <a:rPr lang="en-GB" dirty="0" err="1">
                <a:latin typeface="Open Sans" panose="020B0606030504020204" pitchFamily="34" charset="0"/>
                <a:ea typeface="Open Sans" panose="020B0606030504020204" pitchFamily="34" charset="0"/>
                <a:cs typeface="Open Sans" panose="020B0606030504020204" pitchFamily="34" charset="0"/>
              </a:rPr>
              <a:t>contribuye</a:t>
            </a:r>
            <a:r>
              <a:rPr lang="en-GB" dirty="0">
                <a:latin typeface="Open Sans" panose="020B0606030504020204" pitchFamily="34" charset="0"/>
                <a:ea typeface="Open Sans" panose="020B0606030504020204" pitchFamily="34" charset="0"/>
                <a:cs typeface="Open Sans" panose="020B0606030504020204" pitchFamily="34" charset="0"/>
              </a:rPr>
              <a:t> a la </a:t>
            </a:r>
            <a:r>
              <a:rPr lang="en-GB" dirty="0" err="1">
                <a:latin typeface="Open Sans" panose="020B0606030504020204" pitchFamily="34" charset="0"/>
                <a:ea typeface="Open Sans" panose="020B0606030504020204" pitchFamily="34" charset="0"/>
                <a:cs typeface="Open Sans" panose="020B0606030504020204" pitchFamily="34" charset="0"/>
              </a:rPr>
              <a:t>Convención</a:t>
            </a:r>
            <a:r>
              <a:rPr lang="en-GB" dirty="0">
                <a:latin typeface="Open Sans" panose="020B0606030504020204" pitchFamily="34" charset="0"/>
                <a:ea typeface="Open Sans" panose="020B0606030504020204" pitchFamily="34" charset="0"/>
                <a:cs typeface="Open Sans" panose="020B0606030504020204" pitchFamily="34" charset="0"/>
              </a:rPr>
              <a:t> Marco de las </a:t>
            </a:r>
            <a:r>
              <a:rPr lang="en-GB" dirty="0" err="1">
                <a:latin typeface="Open Sans" panose="020B0606030504020204" pitchFamily="34" charset="0"/>
                <a:ea typeface="Open Sans" panose="020B0606030504020204" pitchFamily="34" charset="0"/>
                <a:cs typeface="Open Sans" panose="020B0606030504020204" pitchFamily="34" charset="0"/>
              </a:rPr>
              <a:t>Naciones</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err="1">
                <a:latin typeface="Open Sans" panose="020B0606030504020204" pitchFamily="34" charset="0"/>
                <a:ea typeface="Open Sans" panose="020B0606030504020204" pitchFamily="34" charset="0"/>
                <a:cs typeface="Open Sans" panose="020B0606030504020204" pitchFamily="34" charset="0"/>
              </a:rPr>
              <a:t>Unidas</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err="1">
                <a:latin typeface="Open Sans" panose="020B0606030504020204" pitchFamily="34" charset="0"/>
                <a:ea typeface="Open Sans" panose="020B0606030504020204" pitchFamily="34" charset="0"/>
                <a:cs typeface="Open Sans" panose="020B0606030504020204" pitchFamily="34" charset="0"/>
              </a:rPr>
              <a:t>sobre</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err="1">
                <a:latin typeface="Open Sans" panose="020B0606030504020204" pitchFamily="34" charset="0"/>
                <a:ea typeface="Open Sans" panose="020B0606030504020204" pitchFamily="34" charset="0"/>
                <a:cs typeface="Open Sans" panose="020B0606030504020204" pitchFamily="34" charset="0"/>
              </a:rPr>
              <a:t>el</a:t>
            </a:r>
            <a:r>
              <a:rPr lang="en-GB" dirty="0">
                <a:latin typeface="Open Sans" panose="020B0606030504020204" pitchFamily="34" charset="0"/>
                <a:ea typeface="Open Sans" panose="020B0606030504020204" pitchFamily="34" charset="0"/>
                <a:cs typeface="Open Sans" panose="020B0606030504020204" pitchFamily="34" charset="0"/>
              </a:rPr>
              <a:t> Cambio </a:t>
            </a:r>
            <a:r>
              <a:rPr lang="en-GB" dirty="0" err="1">
                <a:latin typeface="Open Sans" panose="020B0606030504020204" pitchFamily="34" charset="0"/>
                <a:ea typeface="Open Sans" panose="020B0606030504020204" pitchFamily="34" charset="0"/>
                <a:cs typeface="Open Sans" panose="020B0606030504020204" pitchFamily="34" charset="0"/>
              </a:rPr>
              <a:t>Climático</a:t>
            </a:r>
            <a:r>
              <a:rPr lang="en-GB" dirty="0">
                <a:latin typeface="Open Sans" panose="020B0606030504020204" pitchFamily="34" charset="0"/>
                <a:ea typeface="Open Sans" panose="020B0606030504020204" pitchFamily="34" charset="0"/>
                <a:cs typeface="Open Sans" panose="020B0606030504020204" pitchFamily="34" charset="0"/>
              </a:rPr>
              <a:t> (CMNUCC)</a:t>
            </a:r>
          </a:p>
          <a:p>
            <a:pPr marL="285750" indent="-285750">
              <a:buFont typeface="Arial" panose="020B0604020202020204" pitchFamily="34" charset="0"/>
              <a:buChar char="•"/>
            </a:pPr>
            <a:endParaRPr lang="en-GB"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El sexto </a:t>
            </a:r>
            <a:r>
              <a:rPr lang="en-GB" dirty="0" err="1">
                <a:latin typeface="Open Sans" panose="020B0606030504020204" pitchFamily="34" charset="0"/>
                <a:ea typeface="Open Sans" panose="020B0606030504020204" pitchFamily="34" charset="0"/>
                <a:cs typeface="Open Sans" panose="020B0606030504020204" pitchFamily="34" charset="0"/>
              </a:rPr>
              <a:t>informe</a:t>
            </a:r>
            <a:r>
              <a:rPr lang="en-GB" dirty="0">
                <a:latin typeface="Open Sans" panose="020B0606030504020204" pitchFamily="34" charset="0"/>
                <a:ea typeface="Open Sans" panose="020B0606030504020204" pitchFamily="34" charset="0"/>
                <a:cs typeface="Open Sans" panose="020B0606030504020204" pitchFamily="34" charset="0"/>
              </a:rPr>
              <a:t> de </a:t>
            </a:r>
            <a:r>
              <a:rPr lang="en-GB" dirty="0" err="1">
                <a:latin typeface="Open Sans" panose="020B0606030504020204" pitchFamily="34" charset="0"/>
                <a:ea typeface="Open Sans" panose="020B0606030504020204" pitchFamily="34" charset="0"/>
                <a:cs typeface="Open Sans" panose="020B0606030504020204" pitchFamily="34" charset="0"/>
              </a:rPr>
              <a:t>evaluación</a:t>
            </a:r>
            <a:r>
              <a:rPr lang="en-GB" dirty="0">
                <a:latin typeface="Open Sans" panose="020B0606030504020204" pitchFamily="34" charset="0"/>
                <a:ea typeface="Open Sans" panose="020B0606030504020204" pitchFamily="34" charset="0"/>
                <a:cs typeface="Open Sans" panose="020B0606030504020204" pitchFamily="34" charset="0"/>
              </a:rPr>
              <a:t> se </a:t>
            </a:r>
            <a:r>
              <a:rPr lang="en-GB" dirty="0" err="1">
                <a:latin typeface="Open Sans" panose="020B0606030504020204" pitchFamily="34" charset="0"/>
                <a:ea typeface="Open Sans" panose="020B0606030504020204" pitchFamily="34" charset="0"/>
                <a:cs typeface="Open Sans" panose="020B0606030504020204" pitchFamily="34" charset="0"/>
              </a:rPr>
              <a:t>publicará</a:t>
            </a:r>
            <a:r>
              <a:rPr lang="en-GB" dirty="0">
                <a:latin typeface="Open Sans" panose="020B0606030504020204" pitchFamily="34" charset="0"/>
                <a:ea typeface="Open Sans" panose="020B0606030504020204" pitchFamily="34" charset="0"/>
                <a:cs typeface="Open Sans" panose="020B0606030504020204" pitchFamily="34" charset="0"/>
              </a:rPr>
              <a:t> a finales de 2021</a:t>
            </a:r>
          </a:p>
          <a:p>
            <a:pPr marL="285750" indent="-285750">
              <a:buFont typeface="Arial" panose="020B0604020202020204" pitchFamily="34" charset="0"/>
              <a:buChar char="•"/>
            </a:pPr>
            <a:endParaRPr lang="en-GB"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dirty="0">
                <a:latin typeface="Open Sans"/>
                <a:ea typeface="Open Sans"/>
                <a:cs typeface="Open Sans"/>
              </a:rPr>
              <a:t>Los AR se </a:t>
            </a:r>
            <a:r>
              <a:rPr lang="en-GB" dirty="0" err="1">
                <a:latin typeface="Open Sans"/>
                <a:ea typeface="Open Sans"/>
                <a:cs typeface="Open Sans"/>
              </a:rPr>
              <a:t>basan</a:t>
            </a:r>
            <a:r>
              <a:rPr lang="en-GB" dirty="0">
                <a:latin typeface="Open Sans"/>
                <a:ea typeface="Open Sans"/>
                <a:cs typeface="Open Sans"/>
              </a:rPr>
              <a:t> </a:t>
            </a:r>
            <a:r>
              <a:rPr lang="en-GB" dirty="0" err="1">
                <a:latin typeface="Open Sans"/>
                <a:ea typeface="Open Sans"/>
                <a:cs typeface="Open Sans"/>
              </a:rPr>
              <a:t>en</a:t>
            </a:r>
            <a:r>
              <a:rPr lang="en-GB" dirty="0">
                <a:latin typeface="Open Sans"/>
                <a:ea typeface="Open Sans"/>
                <a:cs typeface="Open Sans"/>
              </a:rPr>
              <a:t> las </a:t>
            </a:r>
            <a:r>
              <a:rPr lang="en-GB" dirty="0" err="1">
                <a:latin typeface="Open Sans"/>
                <a:ea typeface="Open Sans"/>
                <a:cs typeface="Open Sans"/>
              </a:rPr>
              <a:t>aportaciones</a:t>
            </a:r>
            <a:r>
              <a:rPr lang="en-GB" dirty="0">
                <a:latin typeface="Open Sans"/>
                <a:ea typeface="Open Sans"/>
                <a:cs typeface="Open Sans"/>
              </a:rPr>
              <a:t> de </a:t>
            </a:r>
            <a:r>
              <a:rPr lang="en-GB" dirty="0" err="1">
                <a:latin typeface="Open Sans"/>
                <a:ea typeface="Open Sans"/>
                <a:cs typeface="Open Sans"/>
              </a:rPr>
              <a:t>más</a:t>
            </a:r>
            <a:r>
              <a:rPr lang="en-GB" dirty="0">
                <a:latin typeface="Open Sans"/>
                <a:ea typeface="Open Sans"/>
                <a:cs typeface="Open Sans"/>
              </a:rPr>
              <a:t> de 2.000 </a:t>
            </a:r>
            <a:r>
              <a:rPr lang="en-GB" dirty="0" err="1">
                <a:latin typeface="Open Sans"/>
                <a:ea typeface="Open Sans"/>
                <a:cs typeface="Open Sans"/>
              </a:rPr>
              <a:t>científicos</a:t>
            </a:r>
            <a:r>
              <a:rPr lang="en-GB" dirty="0">
                <a:latin typeface="Open Sans"/>
                <a:ea typeface="Open Sans"/>
                <a:cs typeface="Open Sans"/>
              </a:rPr>
              <a:t> del </a:t>
            </a:r>
            <a:r>
              <a:rPr lang="en-GB" dirty="0" err="1">
                <a:latin typeface="Open Sans"/>
                <a:ea typeface="Open Sans"/>
                <a:cs typeface="Open Sans"/>
              </a:rPr>
              <a:t>clima</a:t>
            </a:r>
            <a:endParaRPr lang="en-GB" dirty="0">
              <a:latin typeface="Open Sans"/>
              <a:ea typeface="Open Sans"/>
              <a:cs typeface="Open Sans"/>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4188" y="2707115"/>
            <a:ext cx="3412480" cy="157208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34189" y="4617032"/>
            <a:ext cx="5149050" cy="1150491"/>
          </a:xfrm>
          <a:prstGeom prst="rect">
            <a:avLst/>
          </a:prstGeom>
        </p:spPr>
      </p:pic>
      <p:sp>
        <p:nvSpPr>
          <p:cNvPr id="11" name="Oval 10">
            <a:extLst>
              <a:ext uri="{FF2B5EF4-FFF2-40B4-BE49-F238E27FC236}">
                <a16:creationId xmlns:a16="http://schemas.microsoft.com/office/drawing/2014/main" id="{CADF1C0E-8677-1949-AF48-F1F1742D6D04}"/>
              </a:ext>
            </a:extLst>
          </p:cNvPr>
          <p:cNvSpPr/>
          <p:nvPr/>
        </p:nvSpPr>
        <p:spPr>
          <a:xfrm>
            <a:off x="9819394" y="66525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0_Slide5.mp3" descr="Lecture10_Slide5.mp3">
            <a:hlinkClick r:id="" action="ppaction://media"/>
            <a:extLst>
              <a:ext uri="{FF2B5EF4-FFF2-40B4-BE49-F238E27FC236}">
                <a16:creationId xmlns:a16="http://schemas.microsoft.com/office/drawing/2014/main" id="{752473A4-AFB4-A845-8D31-DE9D5B84007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90759" y="753355"/>
            <a:ext cx="812800" cy="812800"/>
          </a:xfrm>
          <a:prstGeom prst="rect">
            <a:avLst/>
          </a:prstGeom>
        </p:spPr>
      </p:pic>
    </p:spTree>
    <p:extLst>
      <p:ext uri="{BB962C8B-B14F-4D97-AF65-F5344CB8AC3E}">
        <p14:creationId xmlns:p14="http://schemas.microsoft.com/office/powerpoint/2010/main" val="13679902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84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F706BEE6-76B9-EE43-A440-B8A908E7E6C6}"/>
              </a:ext>
            </a:extLst>
          </p:cNvPr>
          <p:cNvSpPr txBox="1">
            <a:spLocks/>
          </p:cNvSpPr>
          <p:nvPr/>
        </p:nvSpPr>
        <p:spPr>
          <a:xfrm>
            <a:off x="663575" y="716881"/>
            <a:ext cx="5609903"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a:ea typeface="Open Sans"/>
                <a:cs typeface="Open Sans"/>
              </a:rPr>
              <a:t>10.1 </a:t>
            </a:r>
            <a:r>
              <a:rPr lang="en-US" b="0" dirty="0">
                <a:latin typeface="Open Sans"/>
                <a:ea typeface="Open Sans"/>
                <a:cs typeface="Open Sans"/>
              </a:rPr>
              <a:t>Gestión del cambio climático</a:t>
            </a: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t>6</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3" name="Content Placeholder 2">
            <a:extLst>
              <a:ext uri="{FF2B5EF4-FFF2-40B4-BE49-F238E27FC236}">
                <a16:creationId xmlns:a16="http://schemas.microsoft.com/office/drawing/2014/main" id="{6D0A92F3-2354-4E9C-A025-4B28ADC9F96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60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0B7D2E7D-3917-4596-87D2-782DD03C88F0}"/>
              </a:ext>
            </a:extLst>
          </p:cNvPr>
          <p:cNvSpPr txBox="1"/>
          <p:nvPr/>
        </p:nvSpPr>
        <p:spPr>
          <a:xfrm>
            <a:off x="7062975" y="5924717"/>
            <a:ext cx="4648204" cy="246221"/>
          </a:xfrm>
          <a:prstGeom prst="rect">
            <a:avLst/>
          </a:prstGeom>
          <a:noFill/>
        </p:spPr>
        <p:txBody>
          <a:bodyPr wrap="square" lIns="91440" tIns="45720" rIns="91440" bIns="45720" rtlCol="0" anchor="t">
            <a:spAutoFit/>
          </a:bodyPr>
          <a:lstStyle/>
          <a:p>
            <a:pPr algn="just"/>
            <a:r>
              <a:rPr lang="en-GB" sz="1000" b="1">
                <a:latin typeface="Open Sans"/>
                <a:ea typeface="Open Sans"/>
                <a:cs typeface="Open Sans"/>
              </a:rPr>
              <a:t>Fuente: </a:t>
            </a:r>
            <a:r>
              <a:rPr lang="en-GB" sz="1000">
                <a:latin typeface="Open Sans"/>
                <a:ea typeface="Open Sans"/>
                <a:cs typeface="Open Sans"/>
              </a:rPr>
              <a:t>Interpretación de los autores</a:t>
            </a:r>
          </a:p>
        </p:txBody>
      </p:sp>
      <p:sp>
        <p:nvSpPr>
          <p:cNvPr id="32" name="TextBox 31">
            <a:extLst>
              <a:ext uri="{FF2B5EF4-FFF2-40B4-BE49-F238E27FC236}">
                <a16:creationId xmlns:a16="http://schemas.microsoft.com/office/drawing/2014/main" id="{42C86DA2-3977-4989-9196-C3AFF01B2C82}"/>
              </a:ext>
            </a:extLst>
          </p:cNvPr>
          <p:cNvSpPr txBox="1"/>
          <p:nvPr/>
        </p:nvSpPr>
        <p:spPr>
          <a:xfrm>
            <a:off x="663574" y="2455274"/>
            <a:ext cx="5882561" cy="2308324"/>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a:latin typeface="Open Sans"/>
                <a:ea typeface="Open Sans"/>
                <a:cs typeface="Open Sans"/>
              </a:rPr>
              <a:t>Las respuestas al cambio climático son dobles:</a:t>
            </a:r>
            <a:endParaRPr lang="en-GB">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endParaRPr lang="en-GB">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b="1">
                <a:latin typeface="Open Sans"/>
                <a:ea typeface="Open Sans"/>
                <a:cs typeface="Open Sans"/>
              </a:rPr>
              <a:t>Mitigación: </a:t>
            </a:r>
            <a:r>
              <a:rPr lang="en-GB">
                <a:latin typeface="Open Sans"/>
                <a:ea typeface="Open Sans"/>
                <a:cs typeface="Open Sans"/>
              </a:rPr>
              <a:t>Reducción de las emisiones y estabilización de los niveles de gases de efecto invernadero que atrapan el calor en la atmósfera (analizado en la conferencia 9)</a:t>
            </a:r>
          </a:p>
          <a:p>
            <a:pPr marL="285750" indent="-285750">
              <a:buFont typeface="Arial" panose="020B0604020202020204" pitchFamily="34" charset="0"/>
              <a:buChar char="•"/>
            </a:pPr>
            <a:endParaRPr lang="en-GB" b="1">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b="1">
                <a:latin typeface="Open Sans" panose="020B0606030504020204" pitchFamily="34" charset="0"/>
                <a:ea typeface="Open Sans" panose="020B0606030504020204" pitchFamily="34" charset="0"/>
                <a:cs typeface="Open Sans" panose="020B0606030504020204" pitchFamily="34" charset="0"/>
              </a:rPr>
              <a:t>Adaptación: </a:t>
            </a:r>
            <a:r>
              <a:rPr lang="en-GB">
                <a:latin typeface="Open Sans" panose="020B0606030504020204" pitchFamily="34" charset="0"/>
                <a:ea typeface="Open Sans" panose="020B0606030504020204" pitchFamily="34" charset="0"/>
                <a:cs typeface="Open Sans" panose="020B0606030504020204" pitchFamily="34" charset="0"/>
              </a:rPr>
              <a:t>Adaptación al cambio climático que ya está en marcha </a:t>
            </a:r>
          </a:p>
        </p:txBody>
      </p:sp>
      <p:grpSp>
        <p:nvGrpSpPr>
          <p:cNvPr id="42" name="Group 41"/>
          <p:cNvGrpSpPr/>
          <p:nvPr/>
        </p:nvGrpSpPr>
        <p:grpSpPr>
          <a:xfrm>
            <a:off x="7362092" y="2485292"/>
            <a:ext cx="3780265" cy="3136339"/>
            <a:chOff x="7437284" y="2709435"/>
            <a:chExt cx="3705073" cy="3053695"/>
          </a:xfrm>
        </p:grpSpPr>
        <p:grpSp>
          <p:nvGrpSpPr>
            <p:cNvPr id="41" name="Group 40"/>
            <p:cNvGrpSpPr/>
            <p:nvPr/>
          </p:nvGrpSpPr>
          <p:grpSpPr>
            <a:xfrm>
              <a:off x="7437284" y="2709435"/>
              <a:ext cx="3705073" cy="3053695"/>
              <a:chOff x="7437284" y="2709435"/>
              <a:chExt cx="3705073" cy="3053695"/>
            </a:xfrm>
          </p:grpSpPr>
          <p:sp>
            <p:nvSpPr>
              <p:cNvPr id="2" name="Rounded Rectangle 1"/>
              <p:cNvSpPr/>
              <p:nvPr/>
            </p:nvSpPr>
            <p:spPr>
              <a:xfrm>
                <a:off x="8008568" y="2709435"/>
                <a:ext cx="2500975" cy="30143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200">
                    <a:solidFill>
                      <a:schemeClr val="tx1"/>
                    </a:solidFill>
                    <a:latin typeface="Open Sans" panose="020B0606030504020204" pitchFamily="34" charset="0"/>
                    <a:ea typeface="Open Sans" panose="020B0606030504020204" pitchFamily="34" charset="0"/>
                    <a:cs typeface="Open Sans" panose="020B0606030504020204" pitchFamily="34" charset="0"/>
                  </a:rPr>
                  <a:t>Concentraciones de gases de efecto invernadero</a:t>
                </a:r>
              </a:p>
            </p:txBody>
          </p:sp>
          <p:sp>
            <p:nvSpPr>
              <p:cNvPr id="11" name="Rounded Rectangle 10"/>
              <p:cNvSpPr/>
              <p:nvPr/>
            </p:nvSpPr>
            <p:spPr>
              <a:xfrm>
                <a:off x="8556602" y="3498409"/>
                <a:ext cx="1404907" cy="34773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200">
                    <a:solidFill>
                      <a:schemeClr val="tx1"/>
                    </a:solidFill>
                    <a:latin typeface="Open Sans" panose="020B0606030504020204" pitchFamily="34" charset="0"/>
                    <a:ea typeface="Open Sans" panose="020B0606030504020204" pitchFamily="34" charset="0"/>
                    <a:cs typeface="Open Sans" panose="020B0606030504020204" pitchFamily="34" charset="0"/>
                  </a:rPr>
                  <a:t>Cambio climático</a:t>
                </a:r>
              </a:p>
            </p:txBody>
          </p:sp>
          <p:sp>
            <p:nvSpPr>
              <p:cNvPr id="12" name="Rounded Rectangle 11"/>
              <p:cNvSpPr/>
              <p:nvPr/>
            </p:nvSpPr>
            <p:spPr>
              <a:xfrm>
                <a:off x="8808294" y="4333683"/>
                <a:ext cx="880710" cy="34773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2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Impactos</a:t>
                </a:r>
                <a:endParaRPr lang="en-GB" sz="1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Rounded Rectangle 12"/>
              <p:cNvSpPr/>
              <p:nvPr/>
            </p:nvSpPr>
            <p:spPr>
              <a:xfrm>
                <a:off x="8746619" y="5077595"/>
                <a:ext cx="1041090" cy="24801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2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Respuestas</a:t>
                </a:r>
                <a:endParaRPr lang="en-GB"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Rounded Rectangle 15"/>
              <p:cNvSpPr/>
              <p:nvPr/>
            </p:nvSpPr>
            <p:spPr>
              <a:xfrm>
                <a:off x="7437284" y="5498024"/>
                <a:ext cx="993124" cy="26510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200">
                    <a:solidFill>
                      <a:schemeClr val="tx1"/>
                    </a:solidFill>
                    <a:latin typeface="Open Sans" panose="020B0606030504020204" pitchFamily="34" charset="0"/>
                    <a:ea typeface="Open Sans" panose="020B0606030504020204" pitchFamily="34" charset="0"/>
                    <a:cs typeface="Open Sans" panose="020B0606030504020204" pitchFamily="34" charset="0"/>
                  </a:rPr>
                  <a:t>Mitigación</a:t>
                </a:r>
              </a:p>
            </p:txBody>
          </p:sp>
          <p:sp>
            <p:nvSpPr>
              <p:cNvPr id="17" name="Rounded Rectangle 16"/>
              <p:cNvSpPr/>
              <p:nvPr/>
            </p:nvSpPr>
            <p:spPr>
              <a:xfrm>
                <a:off x="10149233" y="5498024"/>
                <a:ext cx="993124" cy="26510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200">
                    <a:solidFill>
                      <a:schemeClr val="tx1"/>
                    </a:solidFill>
                    <a:latin typeface="Open Sans" panose="020B0606030504020204" pitchFamily="34" charset="0"/>
                    <a:ea typeface="Open Sans" panose="020B0606030504020204" pitchFamily="34" charset="0"/>
                    <a:cs typeface="Open Sans" panose="020B0606030504020204" pitchFamily="34" charset="0"/>
                  </a:rPr>
                  <a:t>Adaptación</a:t>
                </a:r>
              </a:p>
            </p:txBody>
          </p:sp>
          <p:cxnSp>
            <p:nvCxnSpPr>
              <p:cNvPr id="8" name="Elbow Connector 7"/>
              <p:cNvCxnSpPr>
                <a:cxnSpLocks/>
                <a:stCxn id="13" idx="2"/>
                <a:endCxn id="16" idx="3"/>
              </p:cNvCxnSpPr>
              <p:nvPr/>
            </p:nvCxnSpPr>
            <p:spPr>
              <a:xfrm rot="5400000">
                <a:off x="8696304" y="5059718"/>
                <a:ext cx="304965" cy="836756"/>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 name="Elbow Connector 9"/>
              <p:cNvCxnSpPr>
                <a:cxnSpLocks/>
                <a:stCxn id="13" idx="2"/>
                <a:endCxn id="17" idx="1"/>
              </p:cNvCxnSpPr>
              <p:nvPr/>
            </p:nvCxnSpPr>
            <p:spPr>
              <a:xfrm rot="16200000" flipH="1">
                <a:off x="9555716" y="5037061"/>
                <a:ext cx="304965" cy="882069"/>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p:cNvCxnSpPr>
                <a:cxnSpLocks/>
                <a:stCxn id="17" idx="0"/>
                <a:endCxn id="12" idx="3"/>
              </p:cNvCxnSpPr>
              <p:nvPr/>
            </p:nvCxnSpPr>
            <p:spPr>
              <a:xfrm rot="16200000" flipV="1">
                <a:off x="9672163" y="4524390"/>
                <a:ext cx="990474" cy="956792"/>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2" idx="2"/>
                <a:endCxn id="11" idx="0"/>
              </p:cNvCxnSpPr>
              <p:nvPr/>
            </p:nvCxnSpPr>
            <p:spPr>
              <a:xfrm>
                <a:off x="9259056" y="3010867"/>
                <a:ext cx="0" cy="48754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cxnSpLocks/>
                <a:stCxn id="11" idx="2"/>
                <a:endCxn id="12" idx="0"/>
              </p:cNvCxnSpPr>
              <p:nvPr/>
            </p:nvCxnSpPr>
            <p:spPr>
              <a:xfrm flipH="1">
                <a:off x="9248650" y="3846141"/>
                <a:ext cx="10407" cy="48754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cxnSpLocks/>
                <a:stCxn id="12" idx="2"/>
                <a:endCxn id="13" idx="0"/>
              </p:cNvCxnSpPr>
              <p:nvPr/>
            </p:nvCxnSpPr>
            <p:spPr>
              <a:xfrm>
                <a:off x="9248650" y="4681415"/>
                <a:ext cx="18514" cy="39618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cxnSp>
          <p:nvCxnSpPr>
            <p:cNvPr id="40" name="Elbow Connector 39"/>
            <p:cNvCxnSpPr>
              <a:cxnSpLocks/>
            </p:cNvCxnSpPr>
            <p:nvPr/>
          </p:nvCxnSpPr>
          <p:spPr>
            <a:xfrm rot="10800000" flipH="1">
              <a:off x="7437284" y="2860151"/>
              <a:ext cx="571284" cy="2770426"/>
            </a:xfrm>
            <a:prstGeom prst="bentConnector3">
              <a:avLst>
                <a:gd name="adj1" fmla="val -40015"/>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24" name="Text Placeholder 6">
            <a:extLst>
              <a:ext uri="{FF2B5EF4-FFF2-40B4-BE49-F238E27FC236}">
                <a16:creationId xmlns:a16="http://schemas.microsoft.com/office/drawing/2014/main" id="{1991B978-C158-944C-B8C5-F4F1E844432F}"/>
              </a:ext>
            </a:extLst>
          </p:cNvPr>
          <p:cNvSpPr>
            <a:spLocks noGrp="1"/>
          </p:cNvSpPr>
          <p:nvPr>
            <p:ph type="body" sz="quarter" idx="15"/>
          </p:nvPr>
        </p:nvSpPr>
        <p:spPr>
          <a:xfrm>
            <a:off x="663574" y="2016027"/>
            <a:ext cx="8221345" cy="439247"/>
          </a:xfrm>
        </p:spPr>
        <p:txBody>
          <a:bodyPr>
            <a:noAutofit/>
          </a:bodyPr>
          <a:lstStyle/>
          <a:p>
            <a:r>
              <a:rPr lang="en-GB"/>
              <a:t>Respuestas políticas para combatir el cambio climático</a:t>
            </a:r>
            <a:endParaRPr lang="en-US"/>
          </a:p>
        </p:txBody>
      </p:sp>
      <p:sp>
        <p:nvSpPr>
          <p:cNvPr id="26" name="Oval 25">
            <a:extLst>
              <a:ext uri="{FF2B5EF4-FFF2-40B4-BE49-F238E27FC236}">
                <a16:creationId xmlns:a16="http://schemas.microsoft.com/office/drawing/2014/main" id="{08166605-A313-724B-B8FD-750182EA3DB8}"/>
              </a:ext>
            </a:extLst>
          </p:cNvPr>
          <p:cNvSpPr/>
          <p:nvPr/>
        </p:nvSpPr>
        <p:spPr>
          <a:xfrm>
            <a:off x="6314641" y="935468"/>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10_Slide6.mp3" descr="Lecture10_Slide6.mp3">
            <a:hlinkClick r:id="" action="ppaction://media"/>
            <a:extLst>
              <a:ext uri="{FF2B5EF4-FFF2-40B4-BE49-F238E27FC236}">
                <a16:creationId xmlns:a16="http://schemas.microsoft.com/office/drawing/2014/main" id="{B1345878-E137-6D44-9032-15ACDB974B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86006" y="1006833"/>
            <a:ext cx="812800" cy="812800"/>
          </a:xfrm>
          <a:prstGeom prst="rect">
            <a:avLst/>
          </a:prstGeom>
        </p:spPr>
      </p:pic>
    </p:spTree>
    <p:extLst>
      <p:ext uri="{BB962C8B-B14F-4D97-AF65-F5344CB8AC3E}">
        <p14:creationId xmlns:p14="http://schemas.microsoft.com/office/powerpoint/2010/main" val="31622869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51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F706BEE6-76B9-EE43-A440-B8A908E7E6C6}"/>
              </a:ext>
            </a:extLst>
          </p:cNvPr>
          <p:cNvSpPr txBox="1">
            <a:spLocks/>
          </p:cNvSpPr>
          <p:nvPr/>
        </p:nvSpPr>
        <p:spPr>
          <a:xfrm>
            <a:off x="663576" y="716881"/>
            <a:ext cx="5781560"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a:ea typeface="Open Sans"/>
                <a:cs typeface="Open Sans"/>
              </a:rPr>
              <a:t>10.1 </a:t>
            </a:r>
            <a:r>
              <a:rPr lang="en-US" b="0" dirty="0">
                <a:latin typeface="Open Sans"/>
                <a:ea typeface="Open Sans"/>
                <a:cs typeface="Open Sans"/>
              </a:rPr>
              <a:t>Gestión del cambio climático</a:t>
            </a: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t>7</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3" name="Content Placeholder 2">
            <a:extLst>
              <a:ext uri="{FF2B5EF4-FFF2-40B4-BE49-F238E27FC236}">
                <a16:creationId xmlns:a16="http://schemas.microsoft.com/office/drawing/2014/main" id="{6D0A92F3-2354-4E9C-A025-4B28ADC9F96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60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 Placeholder 6">
            <a:extLst>
              <a:ext uri="{FF2B5EF4-FFF2-40B4-BE49-F238E27FC236}">
                <a16:creationId xmlns:a16="http://schemas.microsoft.com/office/drawing/2014/main" id="{1991B978-C158-944C-B8C5-F4F1E844432F}"/>
              </a:ext>
            </a:extLst>
          </p:cNvPr>
          <p:cNvSpPr>
            <a:spLocks noGrp="1"/>
          </p:cNvSpPr>
          <p:nvPr>
            <p:ph type="body" sz="quarter" idx="15"/>
          </p:nvPr>
        </p:nvSpPr>
        <p:spPr>
          <a:xfrm>
            <a:off x="663574" y="2016027"/>
            <a:ext cx="8221345" cy="439247"/>
          </a:xfrm>
        </p:spPr>
        <p:txBody>
          <a:bodyPr>
            <a:noAutofit/>
          </a:bodyPr>
          <a:lstStyle/>
          <a:p>
            <a:r>
              <a:rPr lang="en-GB" dirty="0"/>
              <a:t>Respuestas políticas para combatir el cambio climático</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100332475"/>
              </p:ext>
            </p:extLst>
          </p:nvPr>
        </p:nvGraphicFramePr>
        <p:xfrm>
          <a:off x="822829" y="2455274"/>
          <a:ext cx="10477230" cy="3791522"/>
        </p:xfrm>
        <a:graphic>
          <a:graphicData uri="http://schemas.openxmlformats.org/drawingml/2006/table">
            <a:tbl>
              <a:tblPr firstRow="1" bandRow="1">
                <a:tableStyleId>{5C22544A-7EE6-4342-B048-85BDC9FD1C3A}</a:tableStyleId>
              </a:tblPr>
              <a:tblGrid>
                <a:gridCol w="5238615">
                  <a:extLst>
                    <a:ext uri="{9D8B030D-6E8A-4147-A177-3AD203B41FA5}">
                      <a16:colId xmlns:a16="http://schemas.microsoft.com/office/drawing/2014/main" val="767367295"/>
                    </a:ext>
                  </a:extLst>
                </a:gridCol>
                <a:gridCol w="5238615">
                  <a:extLst>
                    <a:ext uri="{9D8B030D-6E8A-4147-A177-3AD203B41FA5}">
                      <a16:colId xmlns:a16="http://schemas.microsoft.com/office/drawing/2014/main" val="2049716143"/>
                    </a:ext>
                  </a:extLst>
                </a:gridCol>
              </a:tblGrid>
              <a:tr h="438412">
                <a:tc>
                  <a:txBody>
                    <a:bodyPr/>
                    <a:lstStyle/>
                    <a:p>
                      <a:pPr algn="ctr"/>
                      <a:r>
                        <a:rPr lang="en-GB" dirty="0"/>
                        <a:t>Mitigación</a:t>
                      </a:r>
                    </a:p>
                  </a:txBody>
                  <a:tcPr/>
                </a:tc>
                <a:tc>
                  <a:txBody>
                    <a:bodyPr/>
                    <a:lstStyle/>
                    <a:p>
                      <a:pPr algn="ctr"/>
                      <a:r>
                        <a:rPr lang="en-GB" dirty="0"/>
                        <a:t>Adaptación</a:t>
                      </a:r>
                    </a:p>
                  </a:txBody>
                  <a:tcPr/>
                </a:tc>
                <a:extLst>
                  <a:ext uri="{0D108BD9-81ED-4DB2-BD59-A6C34878D82A}">
                    <a16:rowId xmlns:a16="http://schemas.microsoft.com/office/drawing/2014/main" val="2852346575"/>
                  </a:ext>
                </a:extLst>
              </a:tr>
              <a:tr h="3353110">
                <a:tc>
                  <a:txBody>
                    <a:bodyPr/>
                    <a:lstStyle/>
                    <a:p>
                      <a:pPr marL="285750" indent="-285750">
                        <a:buFont typeface="Arial" panose="020B0604020202020204" pitchFamily="34" charset="0"/>
                        <a:buChar char="•"/>
                      </a:pPr>
                      <a:r>
                        <a:rPr lang="en-GB" sz="1800" b="0" i="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Práctica Eficiencia energética</a:t>
                      </a:r>
                    </a:p>
                    <a:p>
                      <a:pPr marL="285750" indent="-285750">
                        <a:buFont typeface="Arial" panose="020B0604020202020204" pitchFamily="34" charset="0"/>
                        <a:buChar char="•"/>
                      </a:pPr>
                      <a:r>
                        <a:rPr lang="en-GB" sz="1800" b="0" i="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Mayor uso de las energías renovables</a:t>
                      </a:r>
                    </a:p>
                    <a:p>
                      <a:pPr marL="285750" indent="-285750">
                        <a:buFont typeface="Arial" panose="020B0604020202020204" pitchFamily="34" charset="0"/>
                        <a:buChar char="•"/>
                      </a:pPr>
                      <a:r>
                        <a:rPr lang="en-GB" sz="1800" b="0" i="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Electrificación de los procesos industriales</a:t>
                      </a:r>
                    </a:p>
                    <a:p>
                      <a:pPr marL="285750" indent="-285750">
                        <a:buFont typeface="Arial" panose="020B0604020202020204" pitchFamily="34" charset="0"/>
                        <a:buChar char="•"/>
                      </a:pPr>
                      <a:r>
                        <a:rPr lang="en-GB" sz="1800" b="0" i="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Implantación de medios de transporte eficientes: transporte público eléctrico, bicicleta, coches compartidos...</a:t>
                      </a:r>
                    </a:p>
                    <a:p>
                      <a:pPr marL="285750" indent="-285750">
                        <a:buFont typeface="Arial" panose="020B0604020202020204" pitchFamily="34" charset="0"/>
                        <a:buChar char="•"/>
                      </a:pPr>
                      <a:r>
                        <a:rPr lang="en-GB" sz="1800" b="0" i="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Impuesto sobre el carbono y mercados de emisiones</a:t>
                      </a:r>
                    </a:p>
                    <a:p>
                      <a:pPr algn="l"/>
                      <a:endParaRPr lang="en-GB" dirty="0"/>
                    </a:p>
                  </a:txBody>
                  <a:tcPr/>
                </a:tc>
                <a:tc>
                  <a:txBody>
                    <a:bodyPr/>
                    <a:lstStyle/>
                    <a:p>
                      <a:pPr marL="285750" indent="-285750">
                        <a:buFont typeface="Arial" panose="020B0604020202020204" pitchFamily="34" charset="0"/>
                        <a:buChar char="•"/>
                      </a:pPr>
                      <a:r>
                        <a:rPr lang="en-GB" sz="1800" b="0" i="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Instalaciones e infraestructuras más seguras</a:t>
                      </a:r>
                    </a:p>
                    <a:p>
                      <a:pPr marL="285750" indent="-285750">
                        <a:buFont typeface="Arial" panose="020B0604020202020204" pitchFamily="34" charset="0"/>
                        <a:buChar char="•"/>
                      </a:pPr>
                      <a:r>
                        <a:rPr lang="en-GB" sz="1800" b="0" i="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Restauración del paisaje (paisaje natural) y reforestación</a:t>
                      </a:r>
                    </a:p>
                    <a:p>
                      <a:pPr marL="285750" indent="-285750">
                        <a:buFont typeface="Arial" panose="020B0604020202020204" pitchFamily="34" charset="0"/>
                        <a:buChar char="•"/>
                      </a:pPr>
                      <a:r>
                        <a:rPr lang="en-GB" sz="1800" b="0" i="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Cultivo flexible y diverso para estar preparados ante las catástrofes naturales</a:t>
                      </a:r>
                    </a:p>
                    <a:p>
                      <a:pPr marL="285750" indent="-285750">
                        <a:buFont typeface="Arial" panose="020B0604020202020204" pitchFamily="34" charset="0"/>
                        <a:buChar char="•"/>
                      </a:pPr>
                      <a:r>
                        <a:rPr lang="en-GB" sz="1800" b="0" i="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Investigación y desarrollo de posibles catástrofes, comportamiento de la temperatura, etc.</a:t>
                      </a:r>
                    </a:p>
                    <a:p>
                      <a:pPr marL="285750" indent="-285750">
                        <a:buFont typeface="Arial" panose="020B0604020202020204" pitchFamily="34" charset="0"/>
                        <a:buChar char="•"/>
                      </a:pPr>
                      <a:r>
                        <a:rPr lang="en-GB" sz="1800" b="0" i="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Medidas preventivas y de precaución (planes de evacuación, cuestiones sanitarias, etc.)</a:t>
                      </a:r>
                    </a:p>
                    <a:p>
                      <a:pPr algn="ctr"/>
                      <a:endParaRPr lang="en-GB" dirty="0"/>
                    </a:p>
                  </a:txBody>
                  <a:tcPr/>
                </a:tc>
                <a:extLst>
                  <a:ext uri="{0D108BD9-81ED-4DB2-BD59-A6C34878D82A}">
                    <a16:rowId xmlns:a16="http://schemas.microsoft.com/office/drawing/2014/main" val="3239481454"/>
                  </a:ext>
                </a:extLst>
              </a:tr>
            </a:tbl>
          </a:graphicData>
        </a:graphic>
      </p:graphicFrame>
      <p:sp>
        <p:nvSpPr>
          <p:cNvPr id="7" name="Oval 6">
            <a:extLst>
              <a:ext uri="{FF2B5EF4-FFF2-40B4-BE49-F238E27FC236}">
                <a16:creationId xmlns:a16="http://schemas.microsoft.com/office/drawing/2014/main" id="{6BDB94D0-9386-EF45-93EC-85A54D4CA0AC}"/>
              </a:ext>
            </a:extLst>
          </p:cNvPr>
          <p:cNvSpPr/>
          <p:nvPr/>
        </p:nvSpPr>
        <p:spPr>
          <a:xfrm>
            <a:off x="6314641" y="935468"/>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0_Slide7.mp3" descr="Lecture10_Slide7.mp3">
            <a:hlinkClick r:id="" action="ppaction://media"/>
            <a:extLst>
              <a:ext uri="{FF2B5EF4-FFF2-40B4-BE49-F238E27FC236}">
                <a16:creationId xmlns:a16="http://schemas.microsoft.com/office/drawing/2014/main" id="{D4375DBC-E958-C74F-84DB-03EAAE6FC1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86006" y="1006833"/>
            <a:ext cx="812800" cy="812800"/>
          </a:xfrm>
          <a:prstGeom prst="rect">
            <a:avLst/>
          </a:prstGeom>
        </p:spPr>
      </p:pic>
    </p:spTree>
    <p:extLst>
      <p:ext uri="{BB962C8B-B14F-4D97-AF65-F5344CB8AC3E}">
        <p14:creationId xmlns:p14="http://schemas.microsoft.com/office/powerpoint/2010/main" val="388744481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61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6">
            <a:extLst>
              <a:ext uri="{FF2B5EF4-FFF2-40B4-BE49-F238E27FC236}">
                <a16:creationId xmlns:a16="http://schemas.microsoft.com/office/drawing/2014/main" id="{84755D7B-ABD7-4288-B84F-2D66695ABDF9}"/>
              </a:ext>
            </a:extLst>
          </p:cNvPr>
          <p:cNvSpPr txBox="1">
            <a:spLocks/>
          </p:cNvSpPr>
          <p:nvPr/>
        </p:nvSpPr>
        <p:spPr>
          <a:xfrm>
            <a:off x="663575" y="723466"/>
            <a:ext cx="10707258"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a:latin typeface="Open Sans"/>
                <a:ea typeface="Open Sans"/>
                <a:cs typeface="Open Sans"/>
              </a:rPr>
              <a:t>Conferencia 10.1 Referencias</a:t>
            </a:r>
          </a:p>
        </p:txBody>
      </p:sp>
      <p:sp>
        <p:nvSpPr>
          <p:cNvPr id="42" name="Content Placeholder 2">
            <a:extLst>
              <a:ext uri="{FF2B5EF4-FFF2-40B4-BE49-F238E27FC236}">
                <a16:creationId xmlns:a16="http://schemas.microsoft.com/office/drawing/2014/main" id="{5677C3EA-E4C4-46C0-AB0E-D22396AB3C9B}"/>
              </a:ext>
            </a:extLst>
          </p:cNvPr>
          <p:cNvSpPr>
            <a:spLocks noGrp="1"/>
          </p:cNvSpPr>
          <p:nvPr>
            <p:ph idx="1"/>
          </p:nvPr>
        </p:nvSpPr>
        <p:spPr>
          <a:xfrm>
            <a:off x="663879" y="2115680"/>
            <a:ext cx="10448069" cy="1564780"/>
          </a:xfrm>
        </p:spPr>
        <p:txBody>
          <a:bodyPr>
            <a:noAutofit/>
          </a:bodyPr>
          <a:lstStyle/>
          <a:p>
            <a:pPr marL="457200" indent="-457200">
              <a:buAutoNum type="arabicPeriod"/>
            </a:pPr>
            <a:r>
              <a:rPr lang="en-GB" sz="1600" b="0" dirty="0">
                <a:latin typeface="Open Sans" panose="020B0606030504020204" pitchFamily="34" charset="0"/>
                <a:ea typeface="Open Sans" panose="020B0606030504020204" pitchFamily="34" charset="0"/>
                <a:cs typeface="Open Sans" panose="020B0606030504020204" pitchFamily="34" charset="0"/>
              </a:rPr>
              <a:t> Fundamentos del cambio climático. </a:t>
            </a:r>
            <a:r>
              <a:rPr lang="en-GB" sz="1600" b="0" dirty="0">
                <a:latin typeface="Open Sans" panose="020B0606030504020204" pitchFamily="34" charset="0"/>
                <a:ea typeface="Open Sans" panose="020B0606030504020204" pitchFamily="34" charset="0"/>
                <a:cs typeface="Open Sans" panose="020B0606030504020204" pitchFamily="34" charset="0"/>
                <a:hlinkClick r:id="rId3"/>
              </a:rPr>
              <a:t>https://www.</a:t>
            </a:r>
            <a:r>
              <a:rPr lang="en-GB" sz="1600" b="0" dirty="0">
                <a:latin typeface="Open Sans" panose="020B0606030504020204" pitchFamily="34" charset="0"/>
                <a:ea typeface="Open Sans" panose="020B0606030504020204" pitchFamily="34" charset="0"/>
                <a:cs typeface="Open Sans" panose="020B0606030504020204" pitchFamily="34" charset="0"/>
              </a:rPr>
              <a:t>ncdc.noaa.gov/global-warming/temperature-change </a:t>
            </a:r>
          </a:p>
          <a:p>
            <a:pPr marL="457200" indent="-457200">
              <a:buAutoNum type="arabicPeriod"/>
            </a:pPr>
            <a:r>
              <a:rPr lang="en-GB" sz="1600" b="0" dirty="0">
                <a:latin typeface="Open Sans" panose="020B0606030504020204" pitchFamily="34" charset="0"/>
                <a:ea typeface="Open Sans" panose="020B0606030504020204" pitchFamily="34" charset="0"/>
                <a:cs typeface="Open Sans" panose="020B0606030504020204" pitchFamily="34" charset="0"/>
              </a:rPr>
              <a:t>IPCC, 2018: Resumen para responsables de políticas. En: Global Warming of 1.5°C. An IPCC Special Report on the impacts of global warming of 1.5°C above pre-industrial levels and related global greenhouse gas emission pathways, in the context of strengthening the global response to the threat of climate change, sustainable development, and efforts to eradicate poverty [Masson-Delmotte, V., P. </a:t>
            </a:r>
            <a:r>
              <a:rPr lang="en-GB" sz="1600" b="0" dirty="0" err="1">
                <a:latin typeface="Open Sans" panose="020B0606030504020204" pitchFamily="34" charset="0"/>
                <a:ea typeface="Open Sans" panose="020B0606030504020204" pitchFamily="34" charset="0"/>
                <a:cs typeface="Open Sans" panose="020B0606030504020204" pitchFamily="34" charset="0"/>
              </a:rPr>
              <a:t>Zhai</a:t>
            </a:r>
            <a:r>
              <a:rPr lang="en-GB" sz="1600" b="0" dirty="0">
                <a:latin typeface="Open Sans" panose="020B0606030504020204" pitchFamily="34" charset="0"/>
                <a:ea typeface="Open Sans" panose="020B0606030504020204" pitchFamily="34" charset="0"/>
                <a:cs typeface="Open Sans" panose="020B0606030504020204" pitchFamily="34" charset="0"/>
              </a:rPr>
              <a:t>, H.-O. </a:t>
            </a:r>
            <a:r>
              <a:rPr lang="en-GB" sz="1600" b="0" dirty="0" err="1">
                <a:latin typeface="Open Sans" panose="020B0606030504020204" pitchFamily="34" charset="0"/>
                <a:ea typeface="Open Sans" panose="020B0606030504020204" pitchFamily="34" charset="0"/>
                <a:cs typeface="Open Sans" panose="020B0606030504020204" pitchFamily="34" charset="0"/>
              </a:rPr>
              <a:t>Pörtner</a:t>
            </a:r>
            <a:r>
              <a:rPr lang="en-GB" sz="1600" b="0" dirty="0">
                <a:latin typeface="Open Sans" panose="020B0606030504020204" pitchFamily="34" charset="0"/>
                <a:ea typeface="Open Sans" panose="020B0606030504020204" pitchFamily="34" charset="0"/>
                <a:cs typeface="Open Sans" panose="020B0606030504020204" pitchFamily="34" charset="0"/>
              </a:rPr>
              <a:t>, D. Roberts, J. </a:t>
            </a:r>
            <a:r>
              <a:rPr lang="en-GB" sz="1600" b="0" dirty="0" err="1">
                <a:latin typeface="Open Sans" panose="020B0606030504020204" pitchFamily="34" charset="0"/>
                <a:ea typeface="Open Sans" panose="020B0606030504020204" pitchFamily="34" charset="0"/>
                <a:cs typeface="Open Sans" panose="020B0606030504020204" pitchFamily="34" charset="0"/>
              </a:rPr>
              <a:t>Skea</a:t>
            </a:r>
            <a:r>
              <a:rPr lang="en-GB" sz="1600" b="0" dirty="0">
                <a:latin typeface="Open Sans" panose="020B0606030504020204" pitchFamily="34" charset="0"/>
                <a:ea typeface="Open Sans" panose="020B0606030504020204" pitchFamily="34" charset="0"/>
                <a:cs typeface="Open Sans" panose="020B0606030504020204" pitchFamily="34" charset="0"/>
              </a:rPr>
              <a:t>, P.R. Shukla, A. Pirani, W. </a:t>
            </a:r>
            <a:r>
              <a:rPr lang="en-GB" sz="1600" b="0" dirty="0" err="1">
                <a:latin typeface="Open Sans" panose="020B0606030504020204" pitchFamily="34" charset="0"/>
                <a:ea typeface="Open Sans" panose="020B0606030504020204" pitchFamily="34" charset="0"/>
                <a:cs typeface="Open Sans" panose="020B0606030504020204" pitchFamily="34" charset="0"/>
              </a:rPr>
              <a:t>Moufouma-Okia</a:t>
            </a:r>
            <a:r>
              <a:rPr lang="en-GB" sz="1600" b="0" dirty="0">
                <a:latin typeface="Open Sans" panose="020B0606030504020204" pitchFamily="34" charset="0"/>
                <a:ea typeface="Open Sans" panose="020B0606030504020204" pitchFamily="34" charset="0"/>
                <a:cs typeface="Open Sans" panose="020B0606030504020204" pitchFamily="34" charset="0"/>
              </a:rPr>
              <a:t>, C. </a:t>
            </a:r>
            <a:r>
              <a:rPr lang="en-GB" sz="1600" b="0" dirty="0" err="1">
                <a:latin typeface="Open Sans" panose="020B0606030504020204" pitchFamily="34" charset="0"/>
                <a:ea typeface="Open Sans" panose="020B0606030504020204" pitchFamily="34" charset="0"/>
                <a:cs typeface="Open Sans" panose="020B0606030504020204" pitchFamily="34" charset="0"/>
              </a:rPr>
              <a:t>Péan</a:t>
            </a:r>
            <a:r>
              <a:rPr lang="en-GB" sz="1600" b="0" dirty="0">
                <a:latin typeface="Open Sans" panose="020B0606030504020204" pitchFamily="34" charset="0"/>
                <a:ea typeface="Open Sans" panose="020B0606030504020204" pitchFamily="34" charset="0"/>
                <a:cs typeface="Open Sans" panose="020B0606030504020204" pitchFamily="34" charset="0"/>
              </a:rPr>
              <a:t>, R. </a:t>
            </a:r>
            <a:r>
              <a:rPr lang="en-GB" sz="1600" b="0" dirty="0" err="1">
                <a:latin typeface="Open Sans" panose="020B0606030504020204" pitchFamily="34" charset="0"/>
                <a:ea typeface="Open Sans" panose="020B0606030504020204" pitchFamily="34" charset="0"/>
                <a:cs typeface="Open Sans" panose="020B0606030504020204" pitchFamily="34" charset="0"/>
              </a:rPr>
              <a:t>Pidcock</a:t>
            </a:r>
            <a:r>
              <a:rPr lang="en-GB" sz="1600" b="0" dirty="0">
                <a:latin typeface="Open Sans" panose="020B0606030504020204" pitchFamily="34" charset="0"/>
                <a:ea typeface="Open Sans" panose="020B0606030504020204" pitchFamily="34" charset="0"/>
                <a:cs typeface="Open Sans" panose="020B0606030504020204" pitchFamily="34" charset="0"/>
              </a:rPr>
              <a:t>, S. Connors, J.B.R. Matthews, Y. Chen, X. Zhou, M.I. </a:t>
            </a:r>
            <a:r>
              <a:rPr lang="en-GB" sz="1600" b="0" dirty="0" err="1">
                <a:latin typeface="Open Sans" panose="020B0606030504020204" pitchFamily="34" charset="0"/>
                <a:ea typeface="Open Sans" panose="020B0606030504020204" pitchFamily="34" charset="0"/>
                <a:cs typeface="Open Sans" panose="020B0606030504020204" pitchFamily="34" charset="0"/>
              </a:rPr>
              <a:t>Gomis</a:t>
            </a:r>
            <a:r>
              <a:rPr lang="en-GB" sz="1600" b="0" dirty="0">
                <a:latin typeface="Open Sans" panose="020B0606030504020204" pitchFamily="34" charset="0"/>
                <a:ea typeface="Open Sans" panose="020B0606030504020204" pitchFamily="34" charset="0"/>
                <a:cs typeface="Open Sans" panose="020B0606030504020204" pitchFamily="34" charset="0"/>
              </a:rPr>
              <a:t>, E. </a:t>
            </a:r>
            <a:r>
              <a:rPr lang="en-GB" sz="1600" b="0" dirty="0" err="1">
                <a:latin typeface="Open Sans" panose="020B0606030504020204" pitchFamily="34" charset="0"/>
                <a:ea typeface="Open Sans" panose="020B0606030504020204" pitchFamily="34" charset="0"/>
                <a:cs typeface="Open Sans" panose="020B0606030504020204" pitchFamily="34" charset="0"/>
              </a:rPr>
              <a:t>Lonnoy</a:t>
            </a:r>
            <a:r>
              <a:rPr lang="en-GB" sz="1600" b="0" dirty="0">
                <a:latin typeface="Open Sans" panose="020B0606030504020204" pitchFamily="34" charset="0"/>
                <a:ea typeface="Open Sans" panose="020B0606030504020204" pitchFamily="34" charset="0"/>
                <a:cs typeface="Open Sans" panose="020B0606030504020204" pitchFamily="34" charset="0"/>
              </a:rPr>
              <a:t>, T. </a:t>
            </a:r>
            <a:r>
              <a:rPr lang="en-GB" sz="1600" b="0" dirty="0" err="1">
                <a:latin typeface="Open Sans" panose="020B0606030504020204" pitchFamily="34" charset="0"/>
                <a:ea typeface="Open Sans" panose="020B0606030504020204" pitchFamily="34" charset="0"/>
                <a:cs typeface="Open Sans" panose="020B0606030504020204" pitchFamily="34" charset="0"/>
              </a:rPr>
              <a:t>Maycock</a:t>
            </a:r>
            <a:r>
              <a:rPr lang="en-GB" sz="1600" b="0" dirty="0">
                <a:latin typeface="Open Sans" panose="020B0606030504020204" pitchFamily="34" charset="0"/>
                <a:ea typeface="Open Sans" panose="020B0606030504020204" pitchFamily="34" charset="0"/>
                <a:cs typeface="Open Sans" panose="020B0606030504020204" pitchFamily="34" charset="0"/>
              </a:rPr>
              <a:t>, M. </a:t>
            </a:r>
            <a:r>
              <a:rPr lang="en-GB" sz="1600" b="0" dirty="0" err="1">
                <a:latin typeface="Open Sans" panose="020B0606030504020204" pitchFamily="34" charset="0"/>
                <a:ea typeface="Open Sans" panose="020B0606030504020204" pitchFamily="34" charset="0"/>
                <a:cs typeface="Open Sans" panose="020B0606030504020204" pitchFamily="34" charset="0"/>
              </a:rPr>
              <a:t>Tignor </a:t>
            </a:r>
            <a:r>
              <a:rPr lang="en-GB" sz="1600" b="0" dirty="0">
                <a:latin typeface="Open Sans" panose="020B0606030504020204" pitchFamily="34" charset="0"/>
                <a:ea typeface="Open Sans" panose="020B0606030504020204" pitchFamily="34" charset="0"/>
                <a:cs typeface="Open Sans" panose="020B0606030504020204" pitchFamily="34" charset="0"/>
              </a:rPr>
              <a:t>y T. </a:t>
            </a:r>
            <a:r>
              <a:rPr lang="en-GB" sz="1600" b="0" dirty="0" err="1">
                <a:latin typeface="Open Sans" panose="020B0606030504020204" pitchFamily="34" charset="0"/>
                <a:ea typeface="Open Sans" panose="020B0606030504020204" pitchFamily="34" charset="0"/>
                <a:cs typeface="Open Sans" panose="020B0606030504020204" pitchFamily="34" charset="0"/>
              </a:rPr>
              <a:t>Waterfield </a:t>
            </a:r>
            <a:r>
              <a:rPr lang="en-GB" sz="1600" b="0" dirty="0">
                <a:latin typeface="Open Sans" panose="020B0606030504020204" pitchFamily="34" charset="0"/>
                <a:ea typeface="Open Sans" panose="020B0606030504020204" pitchFamily="34" charset="0"/>
                <a:cs typeface="Open Sans" panose="020B0606030504020204" pitchFamily="34" charset="0"/>
              </a:rPr>
              <a:t>(editores)]. Organización Meteorológica Mundial, Ginebra, Suiza, 32 pp. </a:t>
            </a:r>
            <a:r>
              <a:rPr lang="en-GB" sz="1600" b="0" dirty="0">
                <a:latin typeface="Open Sans" panose="020B0606030504020204" pitchFamily="34" charset="0"/>
                <a:ea typeface="Open Sans" panose="020B0606030504020204" pitchFamily="34" charset="0"/>
                <a:cs typeface="Open Sans" panose="020B0606030504020204" pitchFamily="34" charset="0"/>
                <a:hlinkClick r:id="rId4"/>
              </a:rPr>
              <a:t>https://www.</a:t>
            </a:r>
            <a:r>
              <a:rPr lang="en-GB" sz="1600" b="0" dirty="0">
                <a:latin typeface="Open Sans" panose="020B0606030504020204" pitchFamily="34" charset="0"/>
                <a:ea typeface="Open Sans" panose="020B0606030504020204" pitchFamily="34" charset="0"/>
                <a:cs typeface="Open Sans" panose="020B0606030504020204" pitchFamily="34" charset="0"/>
              </a:rPr>
              <a:t>ipcc.ch/sr15/ </a:t>
            </a:r>
          </a:p>
          <a:p>
            <a:pPr marL="457200" indent="-457200">
              <a:buAutoNum type="arabicPeriod"/>
            </a:pPr>
            <a:r>
              <a:rPr lang="en-GB" sz="1600" b="0" dirty="0">
                <a:latin typeface="Open Sans" panose="020B0606030504020204" pitchFamily="34" charset="0"/>
                <a:ea typeface="Open Sans" panose="020B0606030504020204" pitchFamily="34" charset="0"/>
                <a:cs typeface="Open Sans" panose="020B0606030504020204" pitchFamily="34" charset="0"/>
              </a:rPr>
              <a:t>Una guía sencilla sobre el cambio climático que describe los impactos y las respuestas. </a:t>
            </a:r>
            <a:r>
              <a:rPr lang="en-GB" sz="1600" b="0" dirty="0">
                <a:latin typeface="Open Sans" panose="020B0606030504020204" pitchFamily="34" charset="0"/>
                <a:ea typeface="Open Sans" panose="020B0606030504020204" pitchFamily="34" charset="0"/>
                <a:cs typeface="Open Sans" panose="020B0606030504020204" pitchFamily="34" charset="0"/>
                <a:hlinkClick r:id="rId5"/>
              </a:rPr>
              <a:t>https://www.</a:t>
            </a:r>
            <a:r>
              <a:rPr lang="en-GB" sz="1600" b="0" dirty="0">
                <a:latin typeface="Open Sans" panose="020B0606030504020204" pitchFamily="34" charset="0"/>
                <a:ea typeface="Open Sans" panose="020B0606030504020204" pitchFamily="34" charset="0"/>
                <a:cs typeface="Open Sans" panose="020B0606030504020204" pitchFamily="34" charset="0"/>
              </a:rPr>
              <a:t>bbc.com/news/science-environment-24021772 </a:t>
            </a:r>
          </a:p>
        </p:txBody>
      </p:sp>
      <p:sp>
        <p:nvSpPr>
          <p:cNvPr id="8" name="Slide Number Placeholder 3">
            <a:extLst>
              <a:ext uri="{FF2B5EF4-FFF2-40B4-BE49-F238E27FC236}">
                <a16:creationId xmlns:a16="http://schemas.microsoft.com/office/drawing/2014/main" id="{DEABD2D8-9D4D-444A-9156-02543A643113}"/>
              </a:ext>
            </a:extLst>
          </p:cNvPr>
          <p:cNvSpPr txBox="1">
            <a:spLocks/>
          </p:cNvSpPr>
          <p:nvPr/>
        </p:nvSpPr>
        <p:spPr>
          <a:xfrm>
            <a:off x="11751454" y="6468161"/>
            <a:ext cx="424070" cy="365125"/>
          </a:xfrm>
          <a:prstGeom prst="rect">
            <a:avLst/>
          </a:prstGeom>
        </p:spPr>
        <p:txBody>
          <a:bodyPr vert="horz" lIns="91440" tIns="45720" rIns="91440" bIns="45720" rtlCol="0" anchor="ctr"/>
          <a:lstStyle>
            <a:defPPr>
              <a:defRPr lang="en-US"/>
            </a:defPPr>
            <a:lvl1pPr marL="0" algn="r" defTabSz="914400" rtl="0" eaLnBrk="1" latinLnBrk="0" hangingPunct="1">
              <a:defRPr sz="1400" b="1" i="0"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t>8</a:t>
            </a:fld>
            <a:endParaRPr lang="en-US">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40216158"/>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F706BEE6-76B9-EE43-A440-B8A908E7E6C6}"/>
              </a:ext>
            </a:extLst>
          </p:cNvPr>
          <p:cNvSpPr txBox="1">
            <a:spLocks/>
          </p:cNvSpPr>
          <p:nvPr/>
        </p:nvSpPr>
        <p:spPr>
          <a:xfrm>
            <a:off x="663576" y="716881"/>
            <a:ext cx="8561448"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a:ea typeface="Open Sans"/>
                <a:cs typeface="Open Sans"/>
              </a:rPr>
              <a:t>10.2 Impactos del cambio climático</a:t>
            </a:r>
            <a:endParaRPr lang="en-US" b="0" dirty="0">
              <a:latin typeface="Open Sans"/>
              <a:ea typeface="Open Sans"/>
              <a:cs typeface="Open Sans"/>
            </a:endParaRP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t>9</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3" name="Content Placeholder 2">
            <a:extLst>
              <a:ext uri="{FF2B5EF4-FFF2-40B4-BE49-F238E27FC236}">
                <a16:creationId xmlns:a16="http://schemas.microsoft.com/office/drawing/2014/main" id="{6D0A92F3-2354-4E9C-A025-4B28ADC9F96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60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 Placeholder 44">
            <a:extLst>
              <a:ext uri="{FF2B5EF4-FFF2-40B4-BE49-F238E27FC236}">
                <a16:creationId xmlns:a16="http://schemas.microsoft.com/office/drawing/2014/main" id="{209BCB22-811F-4E9B-8FCC-AD9BB63B556D}"/>
              </a:ext>
            </a:extLst>
          </p:cNvPr>
          <p:cNvSpPr txBox="1">
            <a:spLocks/>
          </p:cNvSpPr>
          <p:nvPr/>
        </p:nvSpPr>
        <p:spPr>
          <a:xfrm>
            <a:off x="393293" y="2983042"/>
            <a:ext cx="6139316" cy="6686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accent5">
                    <a:lumMod val="60000"/>
                    <a:lumOff val="40000"/>
                  </a:schemeClr>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Segoe UI Semibold" panose="020B0502040204020203" pitchFamily="34" charset="0"/>
                <a:ea typeface="+mn-ea"/>
                <a:cs typeface="Segoe UI Semibold"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en-US">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29" name="TextBox 28">
            <a:extLst>
              <a:ext uri="{FF2B5EF4-FFF2-40B4-BE49-F238E27FC236}">
                <a16:creationId xmlns:a16="http://schemas.microsoft.com/office/drawing/2014/main" id="{0B7D2E7D-3917-4596-87D2-782DD03C88F0}"/>
              </a:ext>
            </a:extLst>
          </p:cNvPr>
          <p:cNvSpPr txBox="1"/>
          <p:nvPr/>
        </p:nvSpPr>
        <p:spPr>
          <a:xfrm>
            <a:off x="874159" y="6001749"/>
            <a:ext cx="7496117" cy="400110"/>
          </a:xfrm>
          <a:prstGeom prst="rect">
            <a:avLst/>
          </a:prstGeom>
          <a:noFill/>
        </p:spPr>
        <p:txBody>
          <a:bodyPr wrap="square" rtlCol="0">
            <a:spAutoFit/>
          </a:bodyPr>
          <a:lstStyle/>
          <a:p>
            <a:pPr algn="just"/>
            <a:r>
              <a:rPr lang="en-GB" sz="1000" b="1" dirty="0">
                <a:latin typeface="Open Sans" panose="020B0606030504020204" pitchFamily="34" charset="0"/>
                <a:ea typeface="Open Sans" panose="020B0606030504020204" pitchFamily="34" charset="0"/>
                <a:cs typeface="Open Sans" panose="020B0606030504020204" pitchFamily="34" charset="0"/>
              </a:rPr>
              <a:t>Fuente: </a:t>
            </a:r>
            <a:r>
              <a:rPr lang="en-GB" sz="1000" dirty="0" err="1">
                <a:latin typeface="Open Sans" panose="020B0606030504020204" pitchFamily="34" charset="0"/>
                <a:ea typeface="Open Sans" panose="020B0606030504020204" pitchFamily="34" charset="0"/>
                <a:cs typeface="Open Sans" panose="020B0606030504020204" pitchFamily="34" charset="0"/>
              </a:rPr>
              <a:t>Icono</a:t>
            </a:r>
            <a:r>
              <a:rPr lang="en-GB" sz="1000" dirty="0">
                <a:latin typeface="Open Sans" panose="020B0606030504020204" pitchFamily="34" charset="0"/>
                <a:ea typeface="Open Sans" panose="020B0606030504020204" pitchFamily="34" charset="0"/>
                <a:cs typeface="Open Sans" panose="020B0606030504020204" pitchFamily="34" charset="0"/>
              </a:rPr>
              <a:t> libre </a:t>
            </a:r>
            <a:r>
              <a:rPr lang="en-GB" sz="1000" dirty="0" err="1">
                <a:latin typeface="Open Sans" panose="020B0606030504020204" pitchFamily="34" charset="0"/>
                <a:ea typeface="Open Sans" panose="020B0606030504020204" pitchFamily="34" charset="0"/>
                <a:cs typeface="Open Sans" panose="020B0606030504020204" pitchFamily="34" charset="0"/>
              </a:rPr>
              <a:t>hecho</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err="1">
                <a:latin typeface="Open Sans" panose="020B0606030504020204" pitchFamily="34" charset="0"/>
                <a:ea typeface="Open Sans" panose="020B0606030504020204" pitchFamily="34" charset="0"/>
                <a:cs typeface="Open Sans" panose="020B0606030504020204" pitchFamily="34" charset="0"/>
              </a:rPr>
              <a:t>por</a:t>
            </a:r>
            <a:r>
              <a:rPr lang="en-GB" sz="1000" dirty="0">
                <a:latin typeface="Open Sans" panose="020B0606030504020204" pitchFamily="34" charset="0"/>
                <a:ea typeface="Open Sans" panose="020B0606030504020204" pitchFamily="34" charset="0"/>
                <a:cs typeface="Open Sans" panose="020B0606030504020204" pitchFamily="34" charset="0"/>
              </a:rPr>
              <a:t> Manuel sax </a:t>
            </a:r>
            <a:r>
              <a:rPr lang="en-GB" sz="1000" dirty="0" err="1">
                <a:latin typeface="Open Sans" panose="020B0606030504020204" pitchFamily="34" charset="0"/>
                <a:ea typeface="Open Sans" panose="020B0606030504020204" pitchFamily="34" charset="0"/>
                <a:cs typeface="Open Sans" panose="020B0606030504020204" pitchFamily="34" charset="0"/>
              </a:rPr>
              <a:t>está</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err="1">
                <a:latin typeface="Open Sans" panose="020B0606030504020204" pitchFamily="34" charset="0"/>
                <a:ea typeface="Open Sans" panose="020B0606030504020204" pitchFamily="34" charset="0"/>
                <a:cs typeface="Open Sans" panose="020B0606030504020204" pitchFamily="34" charset="0"/>
              </a:rPr>
              <a:t>licenciado</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err="1">
                <a:latin typeface="Open Sans" panose="020B0606030504020204" pitchFamily="34" charset="0"/>
                <a:ea typeface="Open Sans" panose="020B0606030504020204" pitchFamily="34" charset="0"/>
                <a:cs typeface="Open Sans" panose="020B0606030504020204" pitchFamily="34" charset="0"/>
              </a:rPr>
              <a:t>por</a:t>
            </a:r>
            <a:r>
              <a:rPr lang="en-GB" sz="1000" dirty="0">
                <a:latin typeface="Open Sans" panose="020B0606030504020204" pitchFamily="34" charset="0"/>
                <a:ea typeface="Open Sans" panose="020B0606030504020204" pitchFamily="34" charset="0"/>
                <a:cs typeface="Open Sans" panose="020B0606030504020204" pitchFamily="34" charset="0"/>
              </a:rPr>
              <a:t> CC BY 3.0 (</a:t>
            </a:r>
            <a:r>
              <a:rPr lang="en-GB" sz="1000" dirty="0" err="1">
                <a:latin typeface="Open Sans" panose="020B0606030504020204" pitchFamily="34" charset="0"/>
                <a:ea typeface="Open Sans" panose="020B0606030504020204" pitchFamily="34" charset="0"/>
                <a:cs typeface="Open Sans" panose="020B0606030504020204" pitchFamily="34" charset="0"/>
              </a:rPr>
              <a:t>izquierda</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err="1">
                <a:latin typeface="Open Sans" panose="020B0606030504020204" pitchFamily="34" charset="0"/>
                <a:ea typeface="Open Sans" panose="020B0606030504020204" pitchFamily="34" charset="0"/>
                <a:cs typeface="Open Sans" panose="020B0606030504020204" pitchFamily="34" charset="0"/>
              </a:rPr>
              <a:t>Icono</a:t>
            </a:r>
            <a:r>
              <a:rPr lang="en-GB" sz="1000" dirty="0">
                <a:latin typeface="Open Sans" panose="020B0606030504020204" pitchFamily="34" charset="0"/>
                <a:ea typeface="Open Sans" panose="020B0606030504020204" pitchFamily="34" charset="0"/>
                <a:cs typeface="Open Sans" panose="020B0606030504020204" pitchFamily="34" charset="0"/>
              </a:rPr>
              <a:t> libre </a:t>
            </a:r>
            <a:r>
              <a:rPr lang="en-GB" sz="1000" dirty="0" err="1">
                <a:latin typeface="Open Sans" panose="020B0606030504020204" pitchFamily="34" charset="0"/>
                <a:ea typeface="Open Sans" panose="020B0606030504020204" pitchFamily="34" charset="0"/>
                <a:cs typeface="Open Sans" panose="020B0606030504020204" pitchFamily="34" charset="0"/>
              </a:rPr>
              <a:t>hecho</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err="1">
                <a:latin typeface="Open Sans" panose="020B0606030504020204" pitchFamily="34" charset="0"/>
                <a:ea typeface="Open Sans" panose="020B0606030504020204" pitchFamily="34" charset="0"/>
                <a:cs typeface="Open Sans" panose="020B0606030504020204" pitchFamily="34" charset="0"/>
              </a:rPr>
              <a:t>por</a:t>
            </a:r>
            <a:r>
              <a:rPr lang="en-GB" sz="1000" dirty="0">
                <a:latin typeface="Open Sans" panose="020B0606030504020204" pitchFamily="34" charset="0"/>
                <a:ea typeface="Open Sans" panose="020B0606030504020204" pitchFamily="34" charset="0"/>
                <a:cs typeface="Open Sans" panose="020B0606030504020204" pitchFamily="34" charset="0"/>
              </a:rPr>
              <a:t> Rafael </a:t>
            </a:r>
            <a:r>
              <a:rPr lang="en-GB" sz="1000" dirty="0" err="1">
                <a:latin typeface="Open Sans" panose="020B0606030504020204" pitchFamily="34" charset="0"/>
                <a:ea typeface="Open Sans" panose="020B0606030504020204" pitchFamily="34" charset="0"/>
                <a:cs typeface="Open Sans" panose="020B0606030504020204" pitchFamily="34" charset="0"/>
              </a:rPr>
              <a:t>está</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err="1">
                <a:latin typeface="Open Sans" panose="020B0606030504020204" pitchFamily="34" charset="0"/>
                <a:ea typeface="Open Sans" panose="020B0606030504020204" pitchFamily="34" charset="0"/>
                <a:cs typeface="Open Sans" panose="020B0606030504020204" pitchFamily="34" charset="0"/>
              </a:rPr>
              <a:t>licenciado</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err="1">
                <a:latin typeface="Open Sans" panose="020B0606030504020204" pitchFamily="34" charset="0"/>
                <a:ea typeface="Open Sans" panose="020B0606030504020204" pitchFamily="34" charset="0"/>
                <a:cs typeface="Open Sans" panose="020B0606030504020204" pitchFamily="34" charset="0"/>
              </a:rPr>
              <a:t>por</a:t>
            </a:r>
            <a:r>
              <a:rPr lang="en-GB" sz="1000" dirty="0">
                <a:latin typeface="Open Sans" panose="020B0606030504020204" pitchFamily="34" charset="0"/>
                <a:ea typeface="Open Sans" panose="020B0606030504020204" pitchFamily="34" charset="0"/>
                <a:cs typeface="Open Sans" panose="020B0606030504020204" pitchFamily="34" charset="0"/>
              </a:rPr>
              <a:t> CC BY 3.0 (</a:t>
            </a:r>
            <a:r>
              <a:rPr lang="en-GB" sz="1000" dirty="0" err="1">
                <a:latin typeface="Open Sans" panose="020B0606030504020204" pitchFamily="34" charset="0"/>
                <a:ea typeface="Open Sans" panose="020B0606030504020204" pitchFamily="34" charset="0"/>
                <a:cs typeface="Open Sans" panose="020B0606030504020204" pitchFamily="34" charset="0"/>
              </a:rPr>
              <a:t>centro</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err="1">
                <a:latin typeface="Open Sans" panose="020B0606030504020204" pitchFamily="34" charset="0"/>
                <a:ea typeface="Open Sans" panose="020B0606030504020204" pitchFamily="34" charset="0"/>
                <a:cs typeface="Open Sans" panose="020B0606030504020204" pitchFamily="34" charset="0"/>
              </a:rPr>
              <a:t>Icono</a:t>
            </a:r>
            <a:r>
              <a:rPr lang="en-GB" sz="1000" dirty="0">
                <a:latin typeface="Open Sans" panose="020B0606030504020204" pitchFamily="34" charset="0"/>
                <a:ea typeface="Open Sans" panose="020B0606030504020204" pitchFamily="34" charset="0"/>
                <a:cs typeface="Open Sans" panose="020B0606030504020204" pitchFamily="34" charset="0"/>
              </a:rPr>
              <a:t> libre </a:t>
            </a:r>
            <a:r>
              <a:rPr lang="en-GB" sz="1000" dirty="0" err="1">
                <a:latin typeface="Open Sans" panose="020B0606030504020204" pitchFamily="34" charset="0"/>
                <a:ea typeface="Open Sans" panose="020B0606030504020204" pitchFamily="34" charset="0"/>
                <a:cs typeface="Open Sans" panose="020B0606030504020204" pitchFamily="34" charset="0"/>
              </a:rPr>
              <a:t>hecho</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err="1">
                <a:latin typeface="Open Sans" panose="020B0606030504020204" pitchFamily="34" charset="0"/>
                <a:ea typeface="Open Sans" panose="020B0606030504020204" pitchFamily="34" charset="0"/>
                <a:cs typeface="Open Sans" panose="020B0606030504020204" pitchFamily="34" charset="0"/>
              </a:rPr>
              <a:t>por</a:t>
            </a:r>
            <a:r>
              <a:rPr lang="en-GB" sz="1000" dirty="0">
                <a:latin typeface="Open Sans" panose="020B0606030504020204" pitchFamily="34" charset="0"/>
                <a:ea typeface="Open Sans" panose="020B0606030504020204" pitchFamily="34" charset="0"/>
                <a:cs typeface="Open Sans" panose="020B0606030504020204" pitchFamily="34" charset="0"/>
              </a:rPr>
              <a:t> Giovanni </a:t>
            </a:r>
            <a:r>
              <a:rPr lang="en-GB" sz="1000" dirty="0" err="1">
                <a:latin typeface="Open Sans" panose="020B0606030504020204" pitchFamily="34" charset="0"/>
                <a:ea typeface="Open Sans" panose="020B0606030504020204" pitchFamily="34" charset="0"/>
                <a:cs typeface="Open Sans" panose="020B0606030504020204" pitchFamily="34" charset="0"/>
              </a:rPr>
              <a:t>Battistini</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err="1">
                <a:latin typeface="Open Sans" panose="020B0606030504020204" pitchFamily="34" charset="0"/>
                <a:ea typeface="Open Sans" panose="020B0606030504020204" pitchFamily="34" charset="0"/>
                <a:cs typeface="Open Sans" panose="020B0606030504020204" pitchFamily="34" charset="0"/>
              </a:rPr>
              <a:t>está</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err="1">
                <a:latin typeface="Open Sans" panose="020B0606030504020204" pitchFamily="34" charset="0"/>
                <a:ea typeface="Open Sans" panose="020B0606030504020204" pitchFamily="34" charset="0"/>
                <a:cs typeface="Open Sans" panose="020B0606030504020204" pitchFamily="34" charset="0"/>
              </a:rPr>
              <a:t>licenciado</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err="1">
                <a:latin typeface="Open Sans" panose="020B0606030504020204" pitchFamily="34" charset="0"/>
                <a:ea typeface="Open Sans" panose="020B0606030504020204" pitchFamily="34" charset="0"/>
                <a:cs typeface="Open Sans" panose="020B0606030504020204" pitchFamily="34" charset="0"/>
              </a:rPr>
              <a:t>por</a:t>
            </a:r>
            <a:r>
              <a:rPr lang="en-GB" sz="1000" dirty="0">
                <a:latin typeface="Open Sans" panose="020B0606030504020204" pitchFamily="34" charset="0"/>
                <a:ea typeface="Open Sans" panose="020B0606030504020204" pitchFamily="34" charset="0"/>
                <a:cs typeface="Open Sans" panose="020B0606030504020204" pitchFamily="34" charset="0"/>
              </a:rPr>
              <a:t> CC BY 3.0 (</a:t>
            </a:r>
            <a:r>
              <a:rPr lang="en-GB" sz="1000" dirty="0" err="1">
                <a:latin typeface="Open Sans" panose="020B0606030504020204" pitchFamily="34" charset="0"/>
                <a:ea typeface="Open Sans" panose="020B0606030504020204" pitchFamily="34" charset="0"/>
                <a:cs typeface="Open Sans" panose="020B0606030504020204" pitchFamily="34" charset="0"/>
              </a:rPr>
              <a:t>derecha</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pic>
        <p:nvPicPr>
          <p:cNvPr id="5" name="Picture 4" descr="Drops PNG Transparent Images | PNG All"/>
          <p:cNvPicPr>
            <a:picLocks noChangeAspect="1"/>
          </p:cNvPicPr>
          <p:nvPr/>
        </p:nvPicPr>
        <p:blipFill rotWithShape="1">
          <a:blip r:embed="rId5">
            <a:extLst>
              <a:ext uri="{28A0092B-C50C-407E-A947-70E740481C1C}">
                <a14:useLocalDpi xmlns:a14="http://schemas.microsoft.com/office/drawing/2010/main" val="0"/>
              </a:ext>
            </a:extLst>
          </a:blip>
          <a:srcRect l="25889" r="25545"/>
          <a:stretch/>
        </p:blipFill>
        <p:spPr>
          <a:xfrm>
            <a:off x="1600888" y="2456448"/>
            <a:ext cx="1080654" cy="1780079"/>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59091" y="2532157"/>
            <a:ext cx="1510229" cy="1516394"/>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33843" y="2644425"/>
            <a:ext cx="1611292" cy="1404126"/>
          </a:xfrm>
          <a:prstGeom prst="rect">
            <a:avLst/>
          </a:prstGeom>
        </p:spPr>
      </p:pic>
      <p:sp>
        <p:nvSpPr>
          <p:cNvPr id="14" name="Content Placeholder 2"/>
          <p:cNvSpPr txBox="1">
            <a:spLocks/>
          </p:cNvSpPr>
          <p:nvPr/>
        </p:nvSpPr>
        <p:spPr>
          <a:xfrm>
            <a:off x="1003699" y="4186556"/>
            <a:ext cx="3053555" cy="1582276"/>
          </a:xfrm>
          <a:prstGeom prst="rect">
            <a:avLst/>
          </a:prstGeom>
        </p:spPr>
        <p:txBody>
          <a:bodyPr vert="horz" lIns="0" tIns="0" rIns="0" bIns="0" rtlCol="0">
            <a:noAutofit/>
          </a:bodyPr>
          <a:lstStyle>
            <a:lvl1pPr marL="0" indent="0" algn="l" defTabSz="914400" rtl="0" eaLnBrk="1" latinLnBrk="0" hangingPunct="1">
              <a:lnSpc>
                <a:spcPct val="100000"/>
              </a:lnSpc>
              <a:spcBef>
                <a:spcPct val="20000"/>
              </a:spcBef>
              <a:buFont typeface="Arial" pitchFamily="34" charset="0"/>
              <a:buNone/>
              <a:defRPr sz="2000" kern="1200">
                <a:solidFill>
                  <a:schemeClr val="tx1"/>
                </a:solidFill>
                <a:latin typeface="+mn-lt"/>
                <a:ea typeface="+mn-ea"/>
                <a:cs typeface="+mn-cs"/>
              </a:defRPr>
            </a:lvl1pPr>
            <a:lvl2pPr marL="355600" indent="-3556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2pPr>
            <a:lvl3pPr marL="723900" indent="-3683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3pPr>
            <a:lvl4pPr marL="1076325" indent="-352425"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4pPr>
            <a:lvl5pPr marL="1535113" indent="-4572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882" indent="-342882">
              <a:buFont typeface="Arial" panose="020B0604020202020204" pitchFamily="34" charset="0"/>
              <a:buChar char="•"/>
            </a:pPr>
            <a:r>
              <a:rPr lang="en-GB" sz="1800">
                <a:latin typeface="Open Sans" panose="020B0606030504020204" pitchFamily="34" charset="0"/>
                <a:ea typeface="Open Sans" panose="020B0606030504020204" pitchFamily="34" charset="0"/>
                <a:cs typeface="Open Sans" panose="020B0606030504020204" pitchFamily="34" charset="0"/>
              </a:rPr>
              <a:t>Cambio en los patrones de precipitación</a:t>
            </a:r>
          </a:p>
          <a:p>
            <a:pPr marL="342882" indent="-342882">
              <a:buFont typeface="Arial" panose="020B0604020202020204" pitchFamily="34" charset="0"/>
              <a:buChar char="•"/>
            </a:pPr>
            <a:r>
              <a:rPr lang="en-GB" sz="1800">
                <a:latin typeface="Open Sans" panose="020B0606030504020204" pitchFamily="34" charset="0"/>
                <a:ea typeface="Open Sans" panose="020B0606030504020204" pitchFamily="34" charset="0"/>
                <a:cs typeface="Open Sans" panose="020B0606030504020204" pitchFamily="34" charset="0"/>
              </a:rPr>
              <a:t>Sequías</a:t>
            </a:r>
          </a:p>
          <a:p>
            <a:pPr marL="342882" indent="-342882">
              <a:buFont typeface="Arial" panose="020B0604020202020204" pitchFamily="34" charset="0"/>
              <a:buChar char="•"/>
            </a:pPr>
            <a:r>
              <a:rPr lang="en-GB" sz="1800">
                <a:latin typeface="Open Sans" panose="020B0606030504020204" pitchFamily="34" charset="0"/>
                <a:ea typeface="Open Sans" panose="020B0606030504020204" pitchFamily="34" charset="0"/>
                <a:cs typeface="Open Sans" panose="020B0606030504020204" pitchFamily="34" charset="0"/>
              </a:rPr>
              <a:t>Inundaciones</a:t>
            </a:r>
          </a:p>
          <a:p>
            <a:pPr lvl="1" indent="0">
              <a:buNone/>
            </a:pPr>
            <a:endParaRPr lang="en-GB" sz="2400">
              <a:latin typeface="Open Sans" panose="020B0606030504020204" pitchFamily="34" charset="0"/>
              <a:ea typeface="Open Sans" panose="020B0606030504020204" pitchFamily="34" charset="0"/>
              <a:cs typeface="Open Sans" panose="020B0606030504020204" pitchFamily="34" charset="0"/>
            </a:endParaRPr>
          </a:p>
        </p:txBody>
      </p:sp>
      <p:sp>
        <p:nvSpPr>
          <p:cNvPr id="15" name="Content Placeholder 2"/>
          <p:cNvSpPr txBox="1">
            <a:spLocks/>
          </p:cNvSpPr>
          <p:nvPr/>
        </p:nvSpPr>
        <p:spPr>
          <a:xfrm>
            <a:off x="4234643" y="4183015"/>
            <a:ext cx="3271212" cy="1582276"/>
          </a:xfrm>
          <a:prstGeom prst="rect">
            <a:avLst/>
          </a:prstGeom>
        </p:spPr>
        <p:txBody>
          <a:bodyPr vert="horz" lIns="0" tIns="0" rIns="0" bIns="0" rtlCol="0">
            <a:noAutofit/>
          </a:bodyPr>
          <a:lstStyle>
            <a:lvl1pPr marL="0" indent="0" algn="l" defTabSz="914400" rtl="0" eaLnBrk="1" latinLnBrk="0" hangingPunct="1">
              <a:lnSpc>
                <a:spcPct val="100000"/>
              </a:lnSpc>
              <a:spcBef>
                <a:spcPct val="20000"/>
              </a:spcBef>
              <a:buFont typeface="Arial" pitchFamily="34" charset="0"/>
              <a:buNone/>
              <a:defRPr sz="2000" kern="1200">
                <a:solidFill>
                  <a:schemeClr val="tx1"/>
                </a:solidFill>
                <a:latin typeface="+mn-lt"/>
                <a:ea typeface="+mn-ea"/>
                <a:cs typeface="+mn-cs"/>
              </a:defRPr>
            </a:lvl1pPr>
            <a:lvl2pPr marL="355600" indent="-3556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2pPr>
            <a:lvl3pPr marL="723900" indent="-3683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3pPr>
            <a:lvl4pPr marL="1076325" indent="-352425"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4pPr>
            <a:lvl5pPr marL="1535113" indent="-4572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882" indent="-342882">
              <a:buFont typeface="Arial" panose="020B0604020202020204" pitchFamily="34" charset="0"/>
              <a:buChar char="•"/>
            </a:pPr>
            <a:r>
              <a:rPr lang="en-GB" sz="1800">
                <a:latin typeface="Open Sans" panose="020B0606030504020204" pitchFamily="34" charset="0"/>
                <a:ea typeface="Open Sans" panose="020B0606030504020204" pitchFamily="34" charset="0"/>
                <a:cs typeface="Open Sans" panose="020B0606030504020204" pitchFamily="34" charset="0"/>
              </a:rPr>
              <a:t>Aumento de la demanda de refrigeración</a:t>
            </a:r>
          </a:p>
          <a:p>
            <a:pPr marL="342882" indent="-342882">
              <a:buFont typeface="Arial" panose="020B0604020202020204" pitchFamily="34" charset="0"/>
              <a:buChar char="•"/>
            </a:pPr>
            <a:r>
              <a:rPr lang="en-GB" sz="1800">
                <a:latin typeface="Open Sans" panose="020B0606030504020204" pitchFamily="34" charset="0"/>
                <a:ea typeface="Open Sans" panose="020B0606030504020204" pitchFamily="34" charset="0"/>
                <a:cs typeface="Open Sans" panose="020B0606030504020204" pitchFamily="34" charset="0"/>
              </a:rPr>
              <a:t>Reducción de la eficiencia de las centrales térmicas </a:t>
            </a:r>
          </a:p>
          <a:p>
            <a:pPr marL="342882" indent="-342882">
              <a:buFont typeface="Arial" panose="020B0604020202020204" pitchFamily="34" charset="0"/>
              <a:buChar char="•"/>
            </a:pPr>
            <a:r>
              <a:rPr lang="en-GB" sz="1800">
                <a:latin typeface="Open Sans" panose="020B0606030504020204" pitchFamily="34" charset="0"/>
                <a:ea typeface="Open Sans" panose="020B0606030504020204" pitchFamily="34" charset="0"/>
                <a:cs typeface="Open Sans" panose="020B0606030504020204" pitchFamily="34" charset="0"/>
              </a:rPr>
              <a:t>Vulnerabilidad hidroeléctrica</a:t>
            </a:r>
          </a:p>
          <a:p>
            <a:pPr lvl="1" indent="0">
              <a:buNone/>
            </a:pPr>
            <a:endParaRPr lang="en-GB" sz="1200">
              <a:latin typeface="Open Sans" panose="020B0606030504020204" pitchFamily="34" charset="0"/>
              <a:ea typeface="Open Sans" panose="020B0606030504020204" pitchFamily="34" charset="0"/>
              <a:cs typeface="Open Sans" panose="020B0606030504020204" pitchFamily="34" charset="0"/>
            </a:endParaRPr>
          </a:p>
        </p:txBody>
      </p:sp>
      <p:sp>
        <p:nvSpPr>
          <p:cNvPr id="16" name="Content Placeholder 2"/>
          <p:cNvSpPr txBox="1">
            <a:spLocks/>
          </p:cNvSpPr>
          <p:nvPr/>
        </p:nvSpPr>
        <p:spPr>
          <a:xfrm>
            <a:off x="8023368" y="4183015"/>
            <a:ext cx="3563391" cy="1037037"/>
          </a:xfrm>
          <a:prstGeom prst="rect">
            <a:avLst/>
          </a:prstGeom>
        </p:spPr>
        <p:txBody>
          <a:bodyPr vert="horz" lIns="0" tIns="0" rIns="0" bIns="0" rtlCol="0" anchor="t">
            <a:noAutofit/>
          </a:bodyPr>
          <a:lstStyle>
            <a:lvl1pPr marL="0" indent="0" algn="l" defTabSz="914400" rtl="0" eaLnBrk="1" latinLnBrk="0" hangingPunct="1">
              <a:lnSpc>
                <a:spcPct val="100000"/>
              </a:lnSpc>
              <a:spcBef>
                <a:spcPct val="20000"/>
              </a:spcBef>
              <a:buFont typeface="Arial" pitchFamily="34" charset="0"/>
              <a:buNone/>
              <a:defRPr sz="2000" kern="1200">
                <a:solidFill>
                  <a:schemeClr val="tx1"/>
                </a:solidFill>
                <a:latin typeface="+mn-lt"/>
                <a:ea typeface="+mn-ea"/>
                <a:cs typeface="+mn-cs"/>
              </a:defRPr>
            </a:lvl1pPr>
            <a:lvl2pPr marL="355600" indent="-3556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2pPr>
            <a:lvl3pPr marL="723900" indent="-3683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3pPr>
            <a:lvl4pPr marL="1076325" indent="-352425"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4pPr>
            <a:lvl5pPr marL="1535113" indent="-4572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265" indent="-342265">
              <a:buFont typeface="Arial" panose="020B0604020202020204" pitchFamily="34" charset="0"/>
              <a:buChar char="•"/>
            </a:pPr>
            <a:r>
              <a:rPr lang="en-GB" sz="1800">
                <a:latin typeface="Open Sans" panose="020B0606030504020204" pitchFamily="34" charset="0"/>
                <a:ea typeface="Open Sans" panose="020B0606030504020204" pitchFamily="34" charset="0"/>
                <a:cs typeface="Open Sans" panose="020B0606030504020204" pitchFamily="34" charset="0"/>
              </a:rPr>
              <a:t>Influye en el crecimiento de los cultivos</a:t>
            </a:r>
            <a:endParaRPr lang="en-US"/>
          </a:p>
          <a:p>
            <a:pPr marL="342265" indent="-342265">
              <a:buFont typeface="Arial" panose="020B0604020202020204" pitchFamily="34" charset="0"/>
              <a:buChar char="•"/>
            </a:pPr>
            <a:r>
              <a:rPr lang="en-GB" sz="1800">
                <a:latin typeface="Open Sans" panose="020B0606030504020204" pitchFamily="34" charset="0"/>
                <a:ea typeface="Open Sans" panose="020B0606030504020204" pitchFamily="34" charset="0"/>
                <a:cs typeface="Open Sans" panose="020B0606030504020204" pitchFamily="34" charset="0"/>
              </a:rPr>
              <a:t>Aumento de la infestación de plagas</a:t>
            </a:r>
          </a:p>
          <a:p>
            <a:pPr marL="342265" indent="-342265">
              <a:buFont typeface="Arial" panose="020B0604020202020204" pitchFamily="34" charset="0"/>
              <a:buChar char="•"/>
            </a:pPr>
            <a:r>
              <a:rPr lang="en-GB" sz="1800">
                <a:latin typeface="Open Sans"/>
                <a:ea typeface="Open Sans"/>
                <a:cs typeface="Open Sans"/>
              </a:rPr>
              <a:t>Aumento de la fertilización con CO2</a:t>
            </a:r>
            <a:endParaRPr lang="en-GB" sz="1800">
              <a:latin typeface="Open Sans" panose="020B0606030504020204" pitchFamily="34" charset="0"/>
              <a:ea typeface="Open Sans" panose="020B0606030504020204" pitchFamily="34" charset="0"/>
              <a:cs typeface="Open Sans" panose="020B0606030504020204" pitchFamily="34" charset="0"/>
            </a:endParaRPr>
          </a:p>
        </p:txBody>
      </p:sp>
      <p:sp>
        <p:nvSpPr>
          <p:cNvPr id="17" name="Text Placeholder 6">
            <a:extLst>
              <a:ext uri="{FF2B5EF4-FFF2-40B4-BE49-F238E27FC236}">
                <a16:creationId xmlns:a16="http://schemas.microsoft.com/office/drawing/2014/main" id="{452311AA-5BFC-E049-94E4-8469FF4A4EB8}"/>
              </a:ext>
            </a:extLst>
          </p:cNvPr>
          <p:cNvSpPr>
            <a:spLocks noGrp="1"/>
          </p:cNvSpPr>
          <p:nvPr>
            <p:ph type="body" sz="quarter" idx="15"/>
          </p:nvPr>
        </p:nvSpPr>
        <p:spPr>
          <a:xfrm>
            <a:off x="663574" y="2016027"/>
            <a:ext cx="8221345" cy="439247"/>
          </a:xfrm>
        </p:spPr>
        <p:txBody>
          <a:bodyPr>
            <a:noAutofit/>
          </a:bodyPr>
          <a:lstStyle/>
          <a:p>
            <a:r>
              <a:rPr lang="en-GB"/>
              <a:t>Impacto climático en los sistemas de recursos</a:t>
            </a:r>
            <a:endParaRPr lang="en-US"/>
          </a:p>
        </p:txBody>
      </p:sp>
      <p:sp>
        <p:nvSpPr>
          <p:cNvPr id="18" name="Oval 17">
            <a:extLst>
              <a:ext uri="{FF2B5EF4-FFF2-40B4-BE49-F238E27FC236}">
                <a16:creationId xmlns:a16="http://schemas.microsoft.com/office/drawing/2014/main" id="{D75B4D24-9049-724E-B7BF-7F57C7DC38F7}"/>
              </a:ext>
            </a:extLst>
          </p:cNvPr>
          <p:cNvSpPr/>
          <p:nvPr/>
        </p:nvSpPr>
        <p:spPr>
          <a:xfrm>
            <a:off x="9067726" y="1221254"/>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0_Slide9.mp3" descr="Lecture10_Slide9.mp3">
            <a:hlinkClick r:id="" action="ppaction://media"/>
            <a:extLst>
              <a:ext uri="{FF2B5EF4-FFF2-40B4-BE49-F238E27FC236}">
                <a16:creationId xmlns:a16="http://schemas.microsoft.com/office/drawing/2014/main" id="{2A3FBB8A-FF98-AD41-9FD1-01170D8A54A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139091" y="1287930"/>
            <a:ext cx="812800" cy="812800"/>
          </a:xfrm>
          <a:prstGeom prst="rect">
            <a:avLst/>
          </a:prstGeom>
        </p:spPr>
      </p:pic>
    </p:spTree>
    <p:extLst>
      <p:ext uri="{BB962C8B-B14F-4D97-AF65-F5344CB8AC3E}">
        <p14:creationId xmlns:p14="http://schemas.microsoft.com/office/powerpoint/2010/main" val="340192310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44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05D3EF8-0ED8-6F42-AD84-0DF9EF60A2D1}" vid="{5AACE8A2-302D-914D-8DC6-6A200A262B3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59AB2BB-184E-4C17-A323-6207C2F7ABF4}">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88B7F38-C3DF-4EFB-AF18-E466318CB5F3}">
  <ds:schemaRefs>
    <ds:schemaRef ds:uri="http://schemas.microsoft.com/sharepoint/v3/contenttype/forms"/>
  </ds:schemaRefs>
</ds:datastoreItem>
</file>

<file path=customXml/itemProps3.xml><?xml version="1.0" encoding="utf-8"?>
<ds:datastoreItem xmlns:ds="http://schemas.openxmlformats.org/officeDocument/2006/customXml" ds:itemID="{AED26AF6-65A9-4E52-86E6-AF387487AE01}">
  <ds:schemaRef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purl.org/dc/terms/"/>
    <ds:schemaRef ds:uri="0b696a8a-ab1a-459b-a09e-44df7cbe9330"/>
    <ds:schemaRef ds:uri="http://schemas.openxmlformats.org/package/2006/metadata/core-properties"/>
    <ds:schemaRef ds:uri="35b8b66e-5759-43c1-a138-f967a8bf5a20"/>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254</TotalTime>
  <Words>7639</Words>
  <Application>Microsoft Macintosh PowerPoint</Application>
  <PresentationFormat>Widescreen</PresentationFormat>
  <Paragraphs>270</Paragraphs>
  <Slides>27</Slides>
  <Notes>26</Notes>
  <HiddenSlides>0</HiddenSlides>
  <MMClips>22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vt:lpstr>
      <vt:lpstr>Calibri</vt:lpstr>
      <vt:lpstr>Open Sans</vt:lpstr>
      <vt:lpstr>Open Sans ExtraBold</vt:lpstr>
      <vt:lpstr>Open Sans SemiBold</vt:lpstr>
      <vt:lpstr>Open Sans SemiBold</vt:lpstr>
      <vt:lpstr>Segoe UI</vt:lpstr>
      <vt:lpstr>Segoe UI Semibold</vt:lpstr>
      <vt:lpstr>Office Theme</vt:lpstr>
      <vt:lpstr>LECTURA 10 EL SISTEMA CLIMÁTICO  parte II</vt:lpstr>
      <vt:lpstr>Resultados del aprendizaje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keywords>, docId:D68523B79435714A5B49C597DD3EB8F4</cp:keywords>
  <cp:lastModifiedBy>Yeganyan, Rudolf</cp:lastModifiedBy>
  <cp:revision>71</cp:revision>
  <dcterms:created xsi:type="dcterms:W3CDTF">2021-04-22T09:38:07Z</dcterms:created>
  <dcterms:modified xsi:type="dcterms:W3CDTF">2022-11-04T08:37:29Z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