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1D365-1404-7482-6A1A-9CBFF4AB7837}" name="Matiss.Ippolito" initials="Ma" userId="S::mi2884@open.ac.uk::0cf093f6-5496-4823-9017-aaf645359f24" providerId="AD"/>
  <p188:author id="{8C94FA7C-2170-4A80-441E-F56A7073DB4A}" name="Zoe.Tompkins" initials="Zo" userId="S::zlt2@open.ac.uk::09b8bd6a-b842-43fe-b623-3325ed7e2daa" providerId="AD"/>
  <p188:author id="{7BBDB97D-3695-6F59-E27C-1AA6933DA774}" name="Angel.Casado-Hidalgo" initials="An" userId="S::aach3@open.ac.uk::c99aa312-85d0-46ba-964b-f4db0fc8575d" providerId="AD"/>
  <p188:author id="{F9C7A087-BD62-5D0B-D14B-4E3DE7FB128C}" name="Brent.Cunningham" initials="Br" userId="S::bc5835@open.ac.uk::74055d5a-e06d-41f7-9835-efab18c92a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0105D-2EB3-5E00-651A-2007284C4E4B}" v="6" dt="2025-09-24T09:00:27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.Cunningham" userId="S::bc5835@open.ac.uk::74055d5a-e06d-41f7-9835-efab18c92af7" providerId="AD" clId="Web-{E990105D-2EB3-5E00-651A-2007284C4E4B}"/>
    <pc:docChg chg="modSld">
      <pc:chgData name="Brent.Cunningham" userId="S::bc5835@open.ac.uk::74055d5a-e06d-41f7-9835-efab18c92af7" providerId="AD" clId="Web-{E990105D-2EB3-5E00-651A-2007284C4E4B}" dt="2025-09-24T09:00:26.152" v="4" actId="20577"/>
      <pc:docMkLst>
        <pc:docMk/>
      </pc:docMkLst>
      <pc:sldChg chg="modSp">
        <pc:chgData name="Brent.Cunningham" userId="S::bc5835@open.ac.uk::74055d5a-e06d-41f7-9835-efab18c92af7" providerId="AD" clId="Web-{E990105D-2EB3-5E00-651A-2007284C4E4B}" dt="2025-09-24T09:00:22.245" v="1" actId="20577"/>
        <pc:sldMkLst>
          <pc:docMk/>
          <pc:sldMk cId="540167010" sldId="268"/>
        </pc:sldMkLst>
        <pc:spChg chg="mod">
          <ac:chgData name="Brent.Cunningham" userId="S::bc5835@open.ac.uk::74055d5a-e06d-41f7-9835-efab18c92af7" providerId="AD" clId="Web-{E990105D-2EB3-5E00-651A-2007284C4E4B}" dt="2025-09-24T09:00:22.245" v="1" actId="20577"/>
          <ac:spMkLst>
            <pc:docMk/>
            <pc:sldMk cId="540167010" sldId="268"/>
            <ac:spMk id="6" creationId="{DC1866F1-A433-E64B-BAEB-DA00E608B5CC}"/>
          </ac:spMkLst>
        </pc:spChg>
      </pc:sldChg>
      <pc:sldChg chg="modSp">
        <pc:chgData name="Brent.Cunningham" userId="S::bc5835@open.ac.uk::74055d5a-e06d-41f7-9835-efab18c92af7" providerId="AD" clId="Web-{E990105D-2EB3-5E00-651A-2007284C4E4B}" dt="2025-09-24T09:00:26.152" v="4" actId="20577"/>
        <pc:sldMkLst>
          <pc:docMk/>
          <pc:sldMk cId="3701872733" sldId="269"/>
        </pc:sldMkLst>
        <pc:spChg chg="mod">
          <ac:chgData name="Brent.Cunningham" userId="S::bc5835@open.ac.uk::74055d5a-e06d-41f7-9835-efab18c92af7" providerId="AD" clId="Web-{E990105D-2EB3-5E00-651A-2007284C4E4B}" dt="2025-09-24T09:00:26.152" v="4" actId="20577"/>
          <ac:spMkLst>
            <pc:docMk/>
            <pc:sldMk cId="3701872733" sldId="269"/>
            <ac:spMk id="13" creationId="{B7D6D1D6-9A59-09F3-18AF-18D428F575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E59F-2A87-FBB9-FEE6-C9E9E16FD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854C7-7617-28D9-27F2-88C7D0489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457B-CFDB-8702-C7E5-4C5F76B3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4A58F-7D6E-636B-1D02-1046B2DB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0DC39-854D-65E3-AAEA-88F53402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2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E2F9-FD68-0541-5CCD-F181EA9D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39C1A-0716-A291-2BB6-0A3F52A88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E83C-07EA-7D57-AD85-3AC0B839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1D2AD-CDA8-D712-4C05-540836A0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7D40-BB85-22DD-D6EA-589FB330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6E7A0-8583-E117-0885-D7AED9D48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FE3C6-11CC-067E-5EBC-3D52AAD84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7FAC-F042-C0AE-327C-CBD2A80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D5DAF-7747-5AAD-43C0-8AB19C1A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FD723-98F3-1F9D-2083-FE68AD51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0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EB9F-EAD3-CD6E-BFF6-6B65B6C6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E5B5-577D-59A7-E7A4-0A540296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A3E82-9367-5546-13F6-9B97F426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604C4-5005-B768-3EBD-A2311228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73AB-793D-5528-D125-EA9649E6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5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90B9-361C-30ED-EA56-4C82A734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A1DB-EFEF-2404-177B-989D33FD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BB0CD-5B39-5FEE-4DA9-3CA0B04A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6C74-320E-1ECC-B5E6-FAD4A9ED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1B5EE-413C-3F45-A6B8-4B11FB4D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4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D9-48C7-1C63-D9C6-57F266EA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A656-B6BE-F96F-0767-632127AEB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F9E6-0F8B-E84B-DB5B-73F02BB22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6942C-BA76-BBE8-5C1B-D9DE10BE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06580-D8E7-4E40-E45F-73B99B27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A4ACF-5C16-2544-157F-F03EC4D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7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DCF9-532A-1C3D-DAA3-83327E27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D0822-2A05-5B09-E560-61316298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06CC9-70AB-9EE1-06F1-8856CADC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A1791-0422-2911-2E04-C1A7A6A71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653A1-2EF7-C038-9432-07CBD9D72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E5E4D-84D9-CE11-A7F8-6C9F2D7B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BEFBB-D265-626E-6FAA-8CAA65A4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FCEA-3325-3C9B-2487-C2D8FA97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0F8E-9F7C-CED1-E76E-9C8C3AB5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CAA00-40E6-BA6B-08A8-161B3D82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64AA-2871-CA0F-9709-0A231573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04396-E9F9-E75A-CAE7-B886AB10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49B54-63AA-33DA-2CD7-601EA0E9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5BD02-005E-2172-0901-7E33FCBC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12386-6580-534A-D894-039767DC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4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B89D-5FF0-A3AA-D9BE-E443D33F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018E-BEF7-1006-2FC8-E5BEE1EF8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5C3C2-A119-D294-1A07-BAE386F8A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DB05B-FB10-42D2-A5B6-B5784EB7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07167-A89C-16E7-C722-B3CC60FA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BB59-376C-D9CC-4472-E5073B15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8C7A-7825-B91E-8F2F-B752046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5A523-0461-2371-6F98-818D114C2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F8DD2-363D-1B0A-E9C9-1CBE6399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AF3BA-48E7-62CB-27E0-38D25411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0B021-D6EC-6DD7-EBA1-1CE59A7F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F431C-07D8-8916-4295-8C655927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5485C-FFF7-A23E-1B18-0FD8BD90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73411-2D77-9258-E13D-D2E10D8DC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F723-1273-83F1-2FFE-01C9D9497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F271F-B6BA-48A1-824A-49BC350605A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118E-0B53-5CA9-083F-E3597E9C2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6DEB-E949-3AA7-D4D4-AE5916A71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62A6A-FB10-41E4-824E-E4F25D11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2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crosoft.com/en-us/madc/faridabedwe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jscenter.org/ejs-amujae-leaders/farida-bedwe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stores/author/B003HDWP50" TargetMode="External"/><Relationship Id="rId2" Type="http://schemas.openxmlformats.org/officeDocument/2006/relationships/hyperlink" Target="https://gkudiplatform.blogspot.com/2013/05/gkudi-micro-finance-credit-loans-a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tiarts.com/karmzah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open.edu/openlearncreate/diverse-computing-pioneers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startupguide.com/farida-bedwe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1937-D96D-E92C-B16A-EBF96FE3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EF1A71-A243-4295-A91F-BB2F158EC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A Ghanaian software engineer, disability rights advocate, author, and co-founder of </a:t>
            </a:r>
            <a:r>
              <a:rPr lang="en-GB" sz="1800" dirty="0" err="1">
                <a:ea typeface="+mn-lt"/>
                <a:cs typeface="+mn-lt"/>
              </a:rPr>
              <a:t>Logiciel</a:t>
            </a:r>
            <a:r>
              <a:rPr lang="en-GB" sz="1800" dirty="0">
                <a:ea typeface="+mn-lt"/>
                <a:cs typeface="+mn-lt"/>
              </a:rPr>
              <a:t> Ltd., a company promoting financial inclusion through cloud-based banking software.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Farida </a:t>
            </a:r>
            <a:r>
              <a:rPr lang="en-GB" sz="1800" dirty="0" err="1">
                <a:ea typeface="+mn-lt"/>
                <a:cs typeface="+mn-lt"/>
              </a:rPr>
              <a:t>Bedwei’s</a:t>
            </a:r>
            <a:r>
              <a:rPr lang="en-GB" sz="1800" dirty="0">
                <a:ea typeface="+mn-lt"/>
                <a:cs typeface="+mn-lt"/>
              </a:rPr>
              <a:t> early life was profoundly shaped by her mother, Lydia, who became her full-time caregiver after Farida was diagnosed with cerebral palsy at age one. Lydia homeschooled her until age twelve.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Since 2022, she has served as Principal Software Engineer at </a:t>
            </a:r>
            <a:r>
              <a:rPr lang="en-GB" sz="1800" dirty="0">
                <a:ea typeface="+mn-lt"/>
                <a:cs typeface="+mn-lt"/>
                <a:hlinkClick r:id="rId2"/>
              </a:rPr>
              <a:t>Microsoft’s Africa Development Center</a:t>
            </a:r>
            <a:r>
              <a:rPr lang="en-GB" sz="1800" dirty="0">
                <a:ea typeface="+mn-lt"/>
                <a:cs typeface="+mn-lt"/>
              </a:rPr>
              <a:t>, where she focuses on extended reality and metaverse applications. </a:t>
            </a:r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6" name="Content Placeholder 6" descr="A person smiling at camera&#10;&#10;AI-generated content may be incorrect.">
            <a:extLst>
              <a:ext uri="{FF2B5EF4-FFF2-40B4-BE49-F238E27FC236}">
                <a16:creationId xmlns:a16="http://schemas.microsoft.com/office/drawing/2014/main" id="{D1760D39-F65C-1A89-DB30-FE405C62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52" r="14552"/>
          <a:stretch/>
        </p:blipFill>
        <p:spPr>
          <a:xfrm>
            <a:off x="0" y="0"/>
            <a:ext cx="4657344" cy="656923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12D25-254C-C1D7-89BB-8034D8776413}"/>
              </a:ext>
            </a:extLst>
          </p:cNvPr>
          <p:cNvSpPr txBox="1"/>
          <p:nvPr/>
        </p:nvSpPr>
        <p:spPr>
          <a:xfrm>
            <a:off x="-175" y="6571304"/>
            <a:ext cx="435707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Image source: </a:t>
            </a:r>
            <a:r>
              <a:rPr lang="en-US" sz="1300" b="1" dirty="0">
                <a:solidFill>
                  <a:srgbClr val="00206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EJS Center</a:t>
            </a: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4E47F7-6AE9-B002-09E8-A8A7540AAA5B}"/>
              </a:ext>
            </a:extLst>
          </p:cNvPr>
          <p:cNvSpPr txBox="1">
            <a:spLocks/>
          </p:cNvSpPr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/>
              <a:t>Software Engineer Entrepreneur: </a:t>
            </a:r>
            <a:endParaRPr lang="en-US" dirty="0"/>
          </a:p>
          <a:p>
            <a:r>
              <a:rPr lang="en-GB" sz="3400" b="1" dirty="0"/>
              <a:t>Farida</a:t>
            </a:r>
            <a:r>
              <a:rPr lang="en-GB" sz="3400" b="1" dirty="0">
                <a:latin typeface="Aptos Display"/>
              </a:rPr>
              <a:t> Nana Efua </a:t>
            </a:r>
            <a:r>
              <a:rPr lang="en-GB" sz="3400" b="1" dirty="0" err="1">
                <a:latin typeface="Aptos Display"/>
              </a:rPr>
              <a:t>Bedwei</a:t>
            </a:r>
            <a:r>
              <a:rPr lang="en-GB" sz="3400" b="1" dirty="0">
                <a:latin typeface="Aptos Display"/>
              </a:rPr>
              <a:t> </a:t>
            </a:r>
            <a:endParaRPr lang="en-GB" dirty="0">
              <a:latin typeface="Aptos Display" panose="02110004020202020204"/>
            </a:endParaRPr>
          </a:p>
          <a:p>
            <a:r>
              <a:rPr lang="en-GB" sz="3400" b="1" dirty="0">
                <a:latin typeface="Aptos"/>
              </a:rPr>
              <a:t>[1979 – 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DEB2-1ABE-8A12-1A90-E3F58C69D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438AB5-3CC7-C6A1-4DB2-4072C3928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B7EDDDC-3D6A-E79C-A6BA-642BF72A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F228-DB29-174D-47C9-2331D441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Background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Born in Lagos, Nigeria, on 6 April 1979, Farida </a:t>
            </a:r>
            <a:r>
              <a:rPr lang="en-GB" sz="1800" dirty="0" err="1">
                <a:ea typeface="+mn-lt"/>
                <a:cs typeface="+mn-lt"/>
              </a:rPr>
              <a:t>Bedwei</a:t>
            </a:r>
            <a:r>
              <a:rPr lang="en-GB" sz="1800" dirty="0">
                <a:ea typeface="+mn-lt"/>
                <a:cs typeface="+mn-lt"/>
              </a:rPr>
              <a:t> lived in Dominica, Grenada, the UK, and finally settled in Ghana at age nine. At fifteen, she completed a computer science certificate at the St. Michael Information Technology Centre in Accra—an adult-level program. 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She later earned a BSc in Computer Science from the University of Hertfordshire and obtained a project management qualification from GIMPA. </a:t>
            </a:r>
            <a:endParaRPr lang="en-GB" dirty="0"/>
          </a:p>
          <a:p>
            <a:pPr marL="0" indent="0">
              <a:buNone/>
            </a:pPr>
            <a:r>
              <a:rPr lang="en-GB" sz="1800" b="1" dirty="0"/>
              <a:t>Contributions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In 2011, Farida </a:t>
            </a:r>
            <a:r>
              <a:rPr lang="en-GB" sz="1800" dirty="0" err="1">
                <a:ea typeface="+mn-lt"/>
                <a:cs typeface="+mn-lt"/>
              </a:rPr>
              <a:t>Bedwei</a:t>
            </a:r>
            <a:r>
              <a:rPr lang="en-GB" sz="1800" dirty="0">
                <a:ea typeface="+mn-lt"/>
                <a:cs typeface="+mn-lt"/>
              </a:rPr>
              <a:t> co-founded </a:t>
            </a:r>
            <a:r>
              <a:rPr lang="en-GB" sz="1800" dirty="0" err="1">
                <a:ea typeface="+mn-lt"/>
                <a:cs typeface="+mn-lt"/>
              </a:rPr>
              <a:t>Logiciel</a:t>
            </a:r>
            <a:r>
              <a:rPr lang="en-GB" sz="1800" dirty="0">
                <a:ea typeface="+mn-lt"/>
                <a:cs typeface="+mn-lt"/>
              </a:rPr>
              <a:t> Ltd., where she developed </a:t>
            </a:r>
            <a:r>
              <a:rPr lang="en-GB" sz="1800" dirty="0">
                <a:ea typeface="+mn-lt"/>
                <a:cs typeface="+mn-lt"/>
                <a:hlinkClick r:id="rId2"/>
              </a:rPr>
              <a:t>gKudi</a:t>
            </a:r>
            <a:r>
              <a:rPr lang="en-GB" sz="1800" dirty="0">
                <a:ea typeface="+mn-lt"/>
                <a:cs typeface="+mn-lt"/>
              </a:rPr>
              <a:t>, a multi-tenant SaaS banking platform tailored for microfinance institutions in Ghana. </a:t>
            </a:r>
            <a:endParaRPr lang="en-GB" sz="1800" dirty="0"/>
          </a:p>
          <a:p>
            <a:pPr marL="0" indent="0">
              <a:buNone/>
            </a:pPr>
            <a:r>
              <a:rPr lang="en-GB" sz="1800" dirty="0" err="1">
                <a:ea typeface="+mn-lt"/>
                <a:cs typeface="+mn-lt"/>
              </a:rPr>
              <a:t>Bedwei</a:t>
            </a:r>
            <a:r>
              <a:rPr lang="en-GB" sz="1800" dirty="0">
                <a:ea typeface="+mn-lt"/>
                <a:cs typeface="+mn-lt"/>
              </a:rPr>
              <a:t> authored </a:t>
            </a:r>
            <a:r>
              <a:rPr lang="en-GB" sz="1800" dirty="0">
                <a:ea typeface="+mn-lt"/>
                <a:cs typeface="+mn-lt"/>
                <a:hlinkClick r:id="rId3"/>
              </a:rPr>
              <a:t>Definition of a Miracle</a:t>
            </a:r>
            <a:r>
              <a:rPr lang="en-GB" sz="1800" dirty="0">
                <a:ea typeface="+mn-lt"/>
                <a:cs typeface="+mn-lt"/>
              </a:rPr>
              <a:t> in 2010. Drawing on </a:t>
            </a:r>
            <a:r>
              <a:rPr lang="en-GB" sz="1800" dirty="0" err="1">
                <a:ea typeface="+mn-lt"/>
                <a:cs typeface="+mn-lt"/>
              </a:rPr>
              <a:t>Bedwei’s</a:t>
            </a:r>
            <a:r>
              <a:rPr lang="en-GB" sz="1800" dirty="0">
                <a:ea typeface="+mn-lt"/>
                <a:cs typeface="+mn-lt"/>
              </a:rPr>
              <a:t> own experience, the book is a powerful narrative of resilience and identity.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In 2018, </a:t>
            </a:r>
            <a:r>
              <a:rPr lang="en-GB" sz="1800" dirty="0" err="1">
                <a:ea typeface="+mn-lt"/>
                <a:cs typeface="+mn-lt"/>
              </a:rPr>
              <a:t>Bedwei</a:t>
            </a:r>
            <a:r>
              <a:rPr lang="en-GB" sz="1800" dirty="0">
                <a:ea typeface="+mn-lt"/>
                <a:cs typeface="+mn-lt"/>
              </a:rPr>
              <a:t> partnered with Leti Arts to launch </a:t>
            </a:r>
            <a:r>
              <a:rPr lang="en-GB" sz="1800" dirty="0">
                <a:ea typeface="+mn-lt"/>
                <a:cs typeface="+mn-lt"/>
                <a:hlinkClick r:id="rId4"/>
              </a:rPr>
              <a:t>Karmzah</a:t>
            </a:r>
            <a:r>
              <a:rPr lang="en-GB" sz="1800" dirty="0">
                <a:ea typeface="+mn-lt"/>
                <a:cs typeface="+mn-lt"/>
              </a:rPr>
              <a:t>. The project was designed to empower children with disabilities and reshape how African media represents ability.  </a:t>
            </a:r>
            <a:endParaRPr lang="en-GB" dirty="0"/>
          </a:p>
          <a:p>
            <a:pPr marL="0" indent="0">
              <a:buNone/>
            </a:pPr>
            <a:endParaRPr lang="en-GB" sz="20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1866F1-A433-E64B-BAEB-DA00E608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/>
              <a:t>Inclusive Fintech for Africa</a:t>
            </a:r>
          </a:p>
        </p:txBody>
      </p:sp>
    </p:spTree>
    <p:extLst>
      <p:ext uri="{BB962C8B-B14F-4D97-AF65-F5344CB8AC3E}">
        <p14:creationId xmlns:p14="http://schemas.microsoft.com/office/powerpoint/2010/main" val="54016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BE148-43ED-BC07-9908-AD0DB541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3AF850-D454-B0CC-687C-BD4412540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BC959B60-2269-1BBA-45FB-DB12FF5EF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0C595-40A5-263F-0087-76ED671C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Further Reading</a:t>
            </a:r>
            <a:endParaRPr lang="en-US" sz="1800" dirty="0"/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Startup Guide (2024) </a:t>
            </a:r>
            <a:r>
              <a:rPr lang="en-GB" sz="1800" i="1" dirty="0">
                <a:ea typeface="+mn-lt"/>
                <a:cs typeface="+mn-lt"/>
              </a:rPr>
              <a:t>Farida </a:t>
            </a:r>
            <a:r>
              <a:rPr lang="en-GB" sz="1800" i="1" dirty="0" err="1">
                <a:ea typeface="+mn-lt"/>
                <a:cs typeface="+mn-lt"/>
              </a:rPr>
              <a:t>Bedwei</a:t>
            </a:r>
            <a:r>
              <a:rPr lang="en-GB" sz="1800" dirty="0">
                <a:ea typeface="+mn-lt"/>
                <a:cs typeface="+mn-lt"/>
              </a:rPr>
              <a:t>. Available at: </a:t>
            </a:r>
            <a:r>
              <a:rPr lang="en-GB" sz="1800" dirty="0">
                <a:ea typeface="+mn-lt"/>
                <a:cs typeface="+mn-lt"/>
                <a:hlinkClick r:id="rId2"/>
              </a:rPr>
              <a:t>https://www.startupguide.com/farida-bedwei</a:t>
            </a:r>
            <a:r>
              <a:rPr lang="en-GB" sz="1800" dirty="0">
                <a:ea typeface="+mn-lt"/>
                <a:cs typeface="+mn-lt"/>
              </a:rPr>
              <a:t>  </a:t>
            </a: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The Project</a:t>
            </a:r>
          </a:p>
          <a:p>
            <a:pPr marL="0" indent="0">
              <a:buNone/>
            </a:pPr>
            <a:r>
              <a:rPr lang="en-GB" sz="1800" dirty="0"/>
              <a:t>This resource is part of the </a:t>
            </a:r>
            <a:r>
              <a:rPr lang="en-GB" sz="1800" b="1" dirty="0"/>
              <a:t>Diverse Computing Pioneers Project</a:t>
            </a:r>
            <a:r>
              <a:rPr lang="en-GB" sz="1800" dirty="0"/>
              <a:t> — funded by the Council of Professors and Heads of Computing and created by a diverse interdisciplinary team from The Open University, University of Strathclyde, and Queen Mary University of London. </a:t>
            </a:r>
          </a:p>
          <a:p>
            <a:pPr marL="0" indent="0">
              <a:buNone/>
            </a:pPr>
            <a:r>
              <a:rPr lang="en-GB" sz="1800" dirty="0"/>
              <a:t>More information </a:t>
            </a:r>
            <a:r>
              <a:rPr lang="en-GB" sz="1800" dirty="0">
                <a:ea typeface="+mn-lt"/>
                <a:cs typeface="+mn-lt"/>
              </a:rPr>
              <a:t>is available at: </a:t>
            </a:r>
            <a:r>
              <a:rPr lang="en-GB" sz="1800" dirty="0">
                <a:ea typeface="+mn-lt"/>
                <a:cs typeface="+mn-lt"/>
                <a:hlinkClick r:id="rId3"/>
              </a:rPr>
              <a:t>www.open.edu/openlearncreate/diverse-computing-pioneers</a:t>
            </a:r>
            <a:endParaRPr lang="en-GB" sz="1800" dirty="0"/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30FE7B-D6CE-1923-490C-6ACAD8C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6" y="5544182"/>
            <a:ext cx="1199747" cy="1199747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5878F949-694E-AB04-A329-4E1E0A8DC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2" r="39458"/>
          <a:stretch/>
        </p:blipFill>
        <p:spPr>
          <a:xfrm>
            <a:off x="6863745" y="5572383"/>
            <a:ext cx="808093" cy="1143344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4E8F5478-A22B-8996-825D-6892C1CB3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 b="11196"/>
          <a:stretch/>
        </p:blipFill>
        <p:spPr>
          <a:xfrm>
            <a:off x="10298478" y="5522532"/>
            <a:ext cx="1681856" cy="1243047"/>
          </a:xfrm>
          <a:prstGeom prst="rect">
            <a:avLst/>
          </a:prstGeom>
        </p:spPr>
      </p:pic>
      <p:pic>
        <p:nvPicPr>
          <p:cNvPr id="7" name="Picture 6" descr="A logo of a university&#10;&#10;AI-generated content may be incorrect.">
            <a:extLst>
              <a:ext uri="{FF2B5EF4-FFF2-40B4-BE49-F238E27FC236}">
                <a16:creationId xmlns:a16="http://schemas.microsoft.com/office/drawing/2014/main" id="{B91D0103-792F-3DA4-5477-433F8814E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11398"/>
          <a:stretch/>
        </p:blipFill>
        <p:spPr>
          <a:xfrm>
            <a:off x="8066525" y="5544954"/>
            <a:ext cx="1837266" cy="1198202"/>
          </a:xfrm>
          <a:prstGeom prst="rect">
            <a:avLst/>
          </a:prstGeom>
        </p:spPr>
      </p:pic>
      <p:pic>
        <p:nvPicPr>
          <p:cNvPr id="9" name="Picture 8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D0528F01-782E-FEF0-C7B2-94DA5E873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60" y="5573573"/>
            <a:ext cx="4636298" cy="11409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7D6D1D6-9A59-09F3-18AF-18D428F5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Challenges in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370187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03C3EBE5F744FAC86159C8BD04AB0" ma:contentTypeVersion="10" ma:contentTypeDescription="Create a new document." ma:contentTypeScope="" ma:versionID="68ad44ca874766f063e8b3ca8e73a1a0">
  <xsd:schema xmlns:xsd="http://www.w3.org/2001/XMLSchema" xmlns:xs="http://www.w3.org/2001/XMLSchema" xmlns:p="http://schemas.microsoft.com/office/2006/metadata/properties" xmlns:ns2="0b375246-e7a5-4cd3-9260-ba7fb55e9fdc" xmlns:ns3="29232704-331d-4124-9428-a3a78b19a65d" targetNamespace="http://schemas.microsoft.com/office/2006/metadata/properties" ma:root="true" ma:fieldsID="9f4cb67ae8f1ff71a7798a62fc267cc6" ns2:_="" ns3:_="">
    <xsd:import namespace="0b375246-e7a5-4cd3-9260-ba7fb55e9fdc"/>
    <xsd:import namespace="29232704-331d-4124-9428-a3a78b19a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75246-e7a5-4cd3-9260-ba7fb55e9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32704-331d-4124-9428-a3a78b19a6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2953b8d-d69f-4704-b965-2cb0f7d780f1}" ma:internalName="TaxCatchAll" ma:showField="CatchAllData" ma:web="29232704-331d-4124-9428-a3a78b19a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232704-331d-4124-9428-a3a78b19a65d" xsi:nil="true"/>
    <lcf76f155ced4ddcb4097134ff3c332f xmlns="0b375246-e7a5-4cd3-9260-ba7fb55e9f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67646-14F2-48E8-B95C-FBC316CDB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375246-e7a5-4cd3-9260-ba7fb55e9fdc"/>
    <ds:schemaRef ds:uri="29232704-331d-4124-9428-a3a78b19a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271A8C-435F-4317-97D9-D3FB77FE945D}">
  <ds:schemaRefs>
    <ds:schemaRef ds:uri="http://schemas.microsoft.com/office/2006/metadata/properties"/>
    <ds:schemaRef ds:uri="http://schemas.microsoft.com/office/infopath/2007/PartnerControls"/>
    <ds:schemaRef ds:uri="29232704-331d-4124-9428-a3a78b19a65d"/>
    <ds:schemaRef ds:uri="0b375246-e7a5-4cd3-9260-ba7fb55e9fdc"/>
  </ds:schemaRefs>
</ds:datastoreItem>
</file>

<file path=customXml/itemProps3.xml><?xml version="1.0" encoding="utf-8"?>
<ds:datastoreItem xmlns:ds="http://schemas.openxmlformats.org/officeDocument/2006/customXml" ds:itemID="{1D87D7B2-127F-4ACA-8927-0D4A08670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Inclusive Fintech for Africa</vt:lpstr>
      <vt:lpstr>Challenges in Entrepreneurship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Matiss Ipolito</dc:creator>
  <cp:revision>403</cp:revision>
  <dcterms:created xsi:type="dcterms:W3CDTF">2025-06-11T21:29:33Z</dcterms:created>
  <dcterms:modified xsi:type="dcterms:W3CDTF">2025-09-24T09:00:30Z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0x0101005EA03C3EBE5F744FAC86159C8BD04AB0</vt:lpwstr>
  </property>
  <property fmtid="{D5CDD505-2E9C-101B-9397-08002B2CF9AE}" pid="3" name="MediaServiceImageTags">
    <vt:lpwstr/>
  </property>
</Properties>
</file>