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Open Sans ExtraBold"/>
      <p:bold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cT+yOYy00OEw0a/kN4rm6xjgH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ExtraBold-boldItalic.fntdata"/><Relationship Id="rId23" Type="http://schemas.openxmlformats.org/officeDocument/2006/relationships/font" Target="fonts/OpenSans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6" name="Google Shape;28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5.jpg"/><Relationship Id="rId3" Type="http://schemas.openxmlformats.org/officeDocument/2006/relationships/image" Target="../media/image8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ebsite&#10;&#10;Description automatically generated" id="17" name="Google Shape;1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/>
          <p:nvPr>
            <p:ph type="ctrTitle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b="1" i="0" sz="4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subTitle"/>
          </p:nvPr>
        </p:nvSpPr>
        <p:spPr>
          <a:xfrm>
            <a:off x="688931" y="3374796"/>
            <a:ext cx="2846121" cy="954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9"/>
          <p:cNvSpPr txBox="1"/>
          <p:nvPr>
            <p:ph idx="2" type="body"/>
          </p:nvPr>
        </p:nvSpPr>
        <p:spPr>
          <a:xfrm>
            <a:off x="8453438" y="6106160"/>
            <a:ext cx="3738562" cy="335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11786286" y="6497852"/>
            <a:ext cx="4057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4" name="Google Shape;34;p21"/>
          <p:cNvSpPr txBox="1"/>
          <p:nvPr/>
        </p:nvSpPr>
        <p:spPr>
          <a:xfrm>
            <a:off x="11798644" y="6492875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aphical user interface, sunburst chart&#10;&#10;Description automatically generated" id="15" name="Google Shape;15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7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51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Relationship Id="rId4" Type="http://schemas.openxmlformats.org/officeDocument/2006/relationships/image" Target="../media/image49.png"/><Relationship Id="rId9" Type="http://schemas.openxmlformats.org/officeDocument/2006/relationships/image" Target="../media/image61.png"/><Relationship Id="rId5" Type="http://schemas.openxmlformats.org/officeDocument/2006/relationships/image" Target="../media/image47.png"/><Relationship Id="rId6" Type="http://schemas.openxmlformats.org/officeDocument/2006/relationships/image" Target="../media/image52.png"/><Relationship Id="rId7" Type="http://schemas.openxmlformats.org/officeDocument/2006/relationships/image" Target="../media/image55.png"/><Relationship Id="rId8" Type="http://schemas.openxmlformats.org/officeDocument/2006/relationships/image" Target="../media/image8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9.png"/><Relationship Id="rId4" Type="http://schemas.openxmlformats.org/officeDocument/2006/relationships/image" Target="../media/image6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8.png"/><Relationship Id="rId4" Type="http://schemas.openxmlformats.org/officeDocument/2006/relationships/image" Target="../media/image60.png"/><Relationship Id="rId9" Type="http://schemas.openxmlformats.org/officeDocument/2006/relationships/image" Target="../media/image70.png"/><Relationship Id="rId5" Type="http://schemas.openxmlformats.org/officeDocument/2006/relationships/image" Target="../media/image66.png"/><Relationship Id="rId6" Type="http://schemas.openxmlformats.org/officeDocument/2006/relationships/image" Target="../media/image65.png"/><Relationship Id="rId7" Type="http://schemas.openxmlformats.org/officeDocument/2006/relationships/image" Target="../media/image59.png"/><Relationship Id="rId8" Type="http://schemas.openxmlformats.org/officeDocument/2006/relationships/image" Target="../media/image8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76.png"/><Relationship Id="rId6" Type="http://schemas.openxmlformats.org/officeDocument/2006/relationships/image" Target="../media/image7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4.png"/><Relationship Id="rId4" Type="http://schemas.openxmlformats.org/officeDocument/2006/relationships/image" Target="../media/image71.png"/><Relationship Id="rId5" Type="http://schemas.openxmlformats.org/officeDocument/2006/relationships/image" Target="../media/image73.png"/><Relationship Id="rId6" Type="http://schemas.openxmlformats.org/officeDocument/2006/relationships/image" Target="../media/image72.png"/><Relationship Id="rId7" Type="http://schemas.openxmlformats.org/officeDocument/2006/relationships/image" Target="../media/image78.png"/><Relationship Id="rId8" Type="http://schemas.openxmlformats.org/officeDocument/2006/relationships/image" Target="../media/image7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playlist?list=PLZHQObOWTQDPD3MizzM2xVFitgF8hE_ab" TargetMode="External"/><Relationship Id="rId4" Type="http://schemas.openxmlformats.org/officeDocument/2006/relationships/image" Target="../media/image8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9.jpg"/><Relationship Id="rId4" Type="http://schemas.openxmlformats.org/officeDocument/2006/relationships/image" Target="../media/image8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5281/zenodo.830851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image" Target="../media/image63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37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27.png"/><Relationship Id="rId8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31.png"/><Relationship Id="rId13" Type="http://schemas.openxmlformats.org/officeDocument/2006/relationships/image" Target="../media/image33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34.png"/><Relationship Id="rId14" Type="http://schemas.openxmlformats.org/officeDocument/2006/relationships/image" Target="../media/image41.png"/><Relationship Id="rId5" Type="http://schemas.openxmlformats.org/officeDocument/2006/relationships/image" Target="../media/image38.png"/><Relationship Id="rId6" Type="http://schemas.openxmlformats.org/officeDocument/2006/relationships/image" Target="../media/image29.png"/><Relationship Id="rId7" Type="http://schemas.openxmlformats.org/officeDocument/2006/relationships/image" Target="../media/image32.png"/><Relationship Id="rId8" Type="http://schemas.openxmlformats.org/officeDocument/2006/relationships/image" Target="../media/image4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Relationship Id="rId5" Type="http://schemas.openxmlformats.org/officeDocument/2006/relationships/image" Target="../media/image43.png"/><Relationship Id="rId6" Type="http://schemas.openxmlformats.org/officeDocument/2006/relationships/image" Target="../media/image39.png"/><Relationship Id="rId7" Type="http://schemas.openxmlformats.org/officeDocument/2006/relationships/image" Target="../media/image53.png"/><Relationship Id="rId8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b="1" lang="en-US" sz="4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LECTURE 2 </a:t>
            </a:r>
            <a:br>
              <a:rPr b="1" lang="en-US" sz="4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b="1" lang="en-US" sz="4400" cap="none">
                <a:latin typeface="Open Sans ExtraBold"/>
                <a:ea typeface="Open Sans ExtraBold"/>
                <a:cs typeface="Open Sans ExtraBold"/>
                <a:sym typeface="Open Sans ExtraBold"/>
              </a:rPr>
              <a:t>BASICS OF </a:t>
            </a:r>
            <a:br>
              <a:rPr b="1" lang="en-US" sz="4400" cap="none"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b="1" lang="en-US" sz="4400" cap="none">
                <a:latin typeface="Open Sans ExtraBold"/>
                <a:ea typeface="Open Sans ExtraBold"/>
                <a:cs typeface="Open Sans ExtraBold"/>
                <a:sym typeface="Open Sans ExtraBold"/>
              </a:rPr>
              <a:t>LINEAR ALGEBRA</a:t>
            </a:r>
            <a:endParaRPr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651352" y="3627527"/>
            <a:ext cx="2846121" cy="954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Open Sans ExtraBold"/>
                <a:ea typeface="Open Sans ExtraBold"/>
                <a:cs typeface="Open Sans ExtraBold"/>
                <a:sym typeface="Open Sans ExtraBold"/>
              </a:rPr>
              <a:t>Input-Output analysis and modelling with MARIO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 di Milano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758447" y="6435669"/>
            <a:ext cx="77115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by Lorenzo Rinaldi, Nicolò Golinucci, Matteo Vincenzo Rocco and Emanuela Colombo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402400" y="1386311"/>
            <a:ext cx="11218100" cy="36813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26" l="-270" r="0" t="-4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4017667" y="3372419"/>
            <a:ext cx="1958248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88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1180838" y="3415194"/>
            <a:ext cx="27227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be demonstrated that…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1180838" y="3976957"/>
            <a:ext cx="27227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Therefore…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4017666" y="3860134"/>
            <a:ext cx="2496646" cy="57637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6306644" y="3868581"/>
            <a:ext cx="3316889" cy="57637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1" name="Google Shape;221;p10"/>
          <p:cNvSpPr txBox="1"/>
          <p:nvPr/>
        </p:nvSpPr>
        <p:spPr>
          <a:xfrm>
            <a:off x="9401761" y="3910597"/>
            <a:ext cx="1872331" cy="52591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2" name="Google Shape;222;p10"/>
          <p:cNvCxnSpPr/>
          <p:nvPr/>
        </p:nvCxnSpPr>
        <p:spPr>
          <a:xfrm>
            <a:off x="9320059" y="3592099"/>
            <a:ext cx="284041" cy="25138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3" name="Google Shape;223;p10"/>
          <p:cNvSpPr txBox="1"/>
          <p:nvPr/>
        </p:nvSpPr>
        <p:spPr>
          <a:xfrm>
            <a:off x="8884138" y="3328234"/>
            <a:ext cx="85606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9656388" y="3274772"/>
            <a:ext cx="1102273" cy="2769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521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5" name="Google Shape;225;p10"/>
          <p:cNvCxnSpPr/>
          <p:nvPr/>
        </p:nvCxnSpPr>
        <p:spPr>
          <a:xfrm>
            <a:off x="10207525" y="3536065"/>
            <a:ext cx="0" cy="29271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6" name="Google Shape;226;p10"/>
          <p:cNvSpPr txBox="1"/>
          <p:nvPr/>
        </p:nvSpPr>
        <p:spPr>
          <a:xfrm>
            <a:off x="4174302" y="5168451"/>
            <a:ext cx="3260508" cy="21544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4285" l="0" r="-55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1381185" y="5464173"/>
            <a:ext cx="2204771" cy="39889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9090" l="-110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4174302" y="5670596"/>
            <a:ext cx="4114158" cy="73937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8239019" y="5276173"/>
            <a:ext cx="139700" cy="93870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8757395" y="5507727"/>
            <a:ext cx="3170495" cy="45159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33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237" name="Google Shape;237;p11"/>
          <p:cNvSpPr txBox="1"/>
          <p:nvPr/>
        </p:nvSpPr>
        <p:spPr>
          <a:xfrm>
            <a:off x="402400" y="1382315"/>
            <a:ext cx="11218100" cy="50653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70" r="0" t="-3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8" name="Google Shape;238;p11"/>
          <p:cNvSpPr txBox="1"/>
          <p:nvPr/>
        </p:nvSpPr>
        <p:spPr>
          <a:xfrm>
            <a:off x="1637093" y="5135174"/>
            <a:ext cx="3956304" cy="338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402400" y="1314188"/>
            <a:ext cx="11452603" cy="44692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08" l="-265" r="0" t="-4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1562170" y="2380077"/>
            <a:ext cx="2109295" cy="6927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7" name="Google Shape;247;p12"/>
          <p:cNvSpPr txBox="1"/>
          <p:nvPr/>
        </p:nvSpPr>
        <p:spPr>
          <a:xfrm>
            <a:off x="4279947" y="2403480"/>
            <a:ext cx="1416413" cy="6512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8" name="Google Shape;248;p12"/>
          <p:cNvSpPr txBox="1"/>
          <p:nvPr/>
        </p:nvSpPr>
        <p:spPr>
          <a:xfrm>
            <a:off x="2077792" y="4347692"/>
            <a:ext cx="2108309" cy="8749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12"/>
          <p:cNvSpPr txBox="1"/>
          <p:nvPr/>
        </p:nvSpPr>
        <p:spPr>
          <a:xfrm>
            <a:off x="4804287" y="4347692"/>
            <a:ext cx="3846286" cy="8749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0" name="Google Shape;250;p12"/>
          <p:cNvSpPr txBox="1"/>
          <p:nvPr/>
        </p:nvSpPr>
        <p:spPr>
          <a:xfrm>
            <a:off x="2077792" y="5869794"/>
            <a:ext cx="3095759" cy="54514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1" name="Google Shape;251;p12"/>
          <p:cNvSpPr txBox="1"/>
          <p:nvPr/>
        </p:nvSpPr>
        <p:spPr>
          <a:xfrm>
            <a:off x="5554814" y="5869794"/>
            <a:ext cx="3095759" cy="54835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258" name="Google Shape;258;p13"/>
          <p:cNvSpPr txBox="1"/>
          <p:nvPr/>
        </p:nvSpPr>
        <p:spPr>
          <a:xfrm>
            <a:off x="402400" y="1367631"/>
            <a:ext cx="11561000" cy="40934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94" l="-263" r="0" t="-4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9" name="Google Shape;259;p13"/>
          <p:cNvSpPr txBox="1"/>
          <p:nvPr/>
        </p:nvSpPr>
        <p:spPr>
          <a:xfrm>
            <a:off x="1276226" y="2217527"/>
            <a:ext cx="7197214" cy="8749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0" name="Google Shape;260;p13"/>
          <p:cNvSpPr txBox="1"/>
          <p:nvPr/>
        </p:nvSpPr>
        <p:spPr>
          <a:xfrm>
            <a:off x="9002898" y="2531825"/>
            <a:ext cx="2186940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1" name="Google Shape;261;p13"/>
          <p:cNvSpPr txBox="1"/>
          <p:nvPr/>
        </p:nvSpPr>
        <p:spPr>
          <a:xfrm>
            <a:off x="1276226" y="5569276"/>
            <a:ext cx="4819774" cy="8749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268" name="Google Shape;268;p14"/>
          <p:cNvSpPr txBox="1"/>
          <p:nvPr/>
        </p:nvSpPr>
        <p:spPr>
          <a:xfrm>
            <a:off x="402400" y="1498261"/>
            <a:ext cx="11218100" cy="15773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70" r="0" t="-11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1150620" y="4230371"/>
            <a:ext cx="3814686" cy="5477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5621210" y="3537355"/>
            <a:ext cx="1272540" cy="7419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1" name="Google Shape;271;p14"/>
          <p:cNvSpPr/>
          <p:nvPr/>
        </p:nvSpPr>
        <p:spPr>
          <a:xfrm rot="10800000">
            <a:off x="5116232" y="3666911"/>
            <a:ext cx="217476" cy="174615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7289990" y="3549282"/>
            <a:ext cx="3751390" cy="74193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5621210" y="4985885"/>
            <a:ext cx="1668780" cy="34932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7289990" y="4899516"/>
            <a:ext cx="4498150" cy="50295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 txBox="1"/>
          <p:nvPr/>
        </p:nvSpPr>
        <p:spPr>
          <a:xfrm>
            <a:off x="402400" y="4640"/>
            <a:ext cx="10505086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Fundamental literature</a:t>
            </a:r>
            <a:endParaRPr/>
          </a:p>
        </p:txBody>
      </p:sp>
      <p:sp>
        <p:nvSpPr>
          <p:cNvPr id="281" name="Google Shape;281;p15"/>
          <p:cNvSpPr txBox="1"/>
          <p:nvPr/>
        </p:nvSpPr>
        <p:spPr>
          <a:xfrm>
            <a:off x="484729" y="1648586"/>
            <a:ext cx="519137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Miller R E, Blair P D. (2009).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Appendix A – Matrix Algebra for Input-Output Models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Input-output analysis: foundations and extensions. Cambridge university press. </a:t>
            </a:r>
            <a:endParaRPr/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Vogstad K O. (2008).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Input-Output Analysis and Linear Programming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Handbook of Input-Output Economics in Industrial Ecology, Springer.</a:t>
            </a:r>
            <a:endParaRPr/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Hillier F S, Lieberman G J. (2015).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2 - Overview of the Operations Research Modeling Approach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 Introduction to operations research. Stanford University.</a:t>
            </a:r>
            <a:endParaRPr/>
          </a:p>
        </p:txBody>
      </p:sp>
      <p:sp>
        <p:nvSpPr>
          <p:cNvPr id="282" name="Google Shape;282;p15"/>
          <p:cNvSpPr txBox="1"/>
          <p:nvPr/>
        </p:nvSpPr>
        <p:spPr>
          <a:xfrm>
            <a:off x="6403930" y="1638588"/>
            <a:ext cx="352359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Essence of linear algebra - YouTube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5"/>
          <p:cNvPicPr preferRelativeResize="0"/>
          <p:nvPr/>
        </p:nvPicPr>
        <p:blipFill rotWithShape="1">
          <a:blip r:embed="rId4">
            <a:alphaModFix/>
          </a:blip>
          <a:srcRect b="0" l="0" r="40948" t="0"/>
          <a:stretch/>
        </p:blipFill>
        <p:spPr>
          <a:xfrm>
            <a:off x="6620397" y="2180017"/>
            <a:ext cx="4884434" cy="332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9" name="Google Shape;28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0" name="Google Shape;2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6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Golinucci N., Rocco M. V., Colombo E., 2023.</a:t>
            </a:r>
            <a:b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2: Input-Output analysis and modelling with MARIO. Release Version 1.0</a:t>
            </a:r>
            <a:b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Politecnico di Milano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16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b="1" i="1" lang="en-US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b="1" i="1" lang="en-US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 di Milano</a:t>
            </a:r>
            <a:endParaRPr b="1" i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3" name="Google Shape;2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U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Nicolò Golinucci, Matteo Vincenzo Rocco and Emanuela Colombo from Politecnico di Milano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" id="300" name="Google Shape;3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7"/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document was updated on 11.10.2025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402400" y="1825625"/>
            <a:ext cx="10523747" cy="295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2000"/>
              <a:buNone/>
            </a:pPr>
            <a:r>
              <a:rPr b="1" lang="en-US" sz="2000">
                <a:solidFill>
                  <a:srgbClr val="B3C6E7"/>
                </a:solidFill>
                <a:latin typeface="Open Sans"/>
                <a:ea typeface="Open Sans"/>
                <a:cs typeface="Open Sans"/>
                <a:sym typeface="Open Sans"/>
              </a:rPr>
              <a:t>By the end of this lecture, you will: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Become acquainted with the </a:t>
            </a: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mathematics notation 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adopted in the course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Recall </a:t>
            </a: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fundamentals of linear algebra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Represent </a:t>
            </a: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systems of equations </a:t>
            </a: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in vector form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Learning Outcomes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402400" y="4680225"/>
            <a:ext cx="111628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be aware you find supporting files for this lecture on Zenodo at the following link: </a:t>
            </a:r>
            <a:r>
              <a:rPr lang="en-US" sz="18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https://doi.org/10.5281/zenodo.8308515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402400" y="4640"/>
            <a:ext cx="10281151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2.1 Adopted notation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407211" y="1457772"/>
            <a:ext cx="10837100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rules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variable is identified by a letter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Italics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letters represent scalars (either lower- and upper-case)</a:t>
            </a:r>
            <a:endParaRPr/>
          </a:p>
          <a:p>
            <a:pPr indent="-1841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Bold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letters identify vector operators (vectors or matrices)</a:t>
            </a:r>
            <a:endParaRPr/>
          </a:p>
          <a:p>
            <a:pPr indent="-1841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Uppercase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letters define extensive quantities (e.g. mass, energy, economic value)</a:t>
            </a:r>
            <a:endParaRPr/>
          </a:p>
          <a:p>
            <a:pPr indent="-1841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Lowercase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letters define specific extensive quantities (e.g. mass emissions per unit of energy output)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1637806" y="2701805"/>
            <a:ext cx="1412118" cy="276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042" l="-1298" r="-302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1637806" y="3514985"/>
            <a:ext cx="1635128" cy="5130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3651383" y="3514985"/>
            <a:ext cx="998928" cy="46121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637806" y="4869388"/>
            <a:ext cx="1167499" cy="2769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6666" l="-4187" r="-418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3651383" y="4753235"/>
            <a:ext cx="2174378" cy="50930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0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1637806" y="5854182"/>
            <a:ext cx="1166410" cy="56900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3651383" y="5845289"/>
            <a:ext cx="2592954" cy="53828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402400" y="1591566"/>
            <a:ext cx="11218100" cy="44106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51" l="-270" r="0" t="-4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1480398" y="2825485"/>
            <a:ext cx="4318810" cy="4585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893" l="-564" r="0" t="-13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480398" y="3970471"/>
            <a:ext cx="1787028" cy="4528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332" l="-2047" r="0" t="-1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4197807" y="4080533"/>
            <a:ext cx="2424638" cy="2569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9301" l="-125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402400" y="1647552"/>
            <a:ext cx="11218100" cy="14638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48" l="-270" r="0" t="-12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1589639" y="5172281"/>
            <a:ext cx="4824574" cy="5483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1620676" y="3412171"/>
            <a:ext cx="1671740" cy="45602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332" l="-2189" r="0" t="-1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1620676" y="4247904"/>
            <a:ext cx="1654043" cy="4528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808" l="-2213" r="0" t="-13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4001926" y="3438621"/>
            <a:ext cx="1205074" cy="4090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417" l="0" r="0" t="-14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3970815" y="4271564"/>
            <a:ext cx="1267295" cy="41062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6417" l="0" r="0" t="-14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7034374" y="5311102"/>
            <a:ext cx="4433726" cy="41472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6175" l="-164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7034374" y="5996902"/>
            <a:ext cx="2369976" cy="246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4999" l="-308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402400" y="1498283"/>
            <a:ext cx="1121810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 element-wise multiplication</a:t>
            </a:r>
            <a:endParaRPr/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By a scalar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each element in the matrix is multiplied by that scalar. 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By a vector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each element in the column/row vector multiplies each element in all the matrix columns/rows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column/row of vector must have same number of elements of the columns/rows of the matrix it multiplies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1474626" y="2406152"/>
            <a:ext cx="2522357" cy="4560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332" l="-1207" r="0" t="-1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1474626" y="3127415"/>
            <a:ext cx="559319" cy="2462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497" l="-7608" r="-543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660900" y="2507625"/>
            <a:ext cx="146050" cy="8128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5153665" y="2649610"/>
            <a:ext cx="3746602" cy="46576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0525" l="-487" r="0" t="-2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1474626" y="4329767"/>
            <a:ext cx="2522357" cy="45602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9332" l="-1207" r="0" t="-1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2429182" y="5161548"/>
            <a:ext cx="1673214" cy="45281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0808" l="-1817" r="0" t="-13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5436765" y="4586280"/>
            <a:ext cx="4348178" cy="45602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9332" l="-1681" r="0" t="-1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1528358" y="5944652"/>
            <a:ext cx="2472215" cy="2569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1903" l="-123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5436765" y="5488630"/>
            <a:ext cx="4220130" cy="45602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9332" l="-1733" r="0" t="-1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63" name="Google Shape;163;p6"/>
          <p:cNvCxnSpPr/>
          <p:nvPr/>
        </p:nvCxnSpPr>
        <p:spPr>
          <a:xfrm>
            <a:off x="4565650" y="4586280"/>
            <a:ext cx="641350" cy="18904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4" name="Google Shape;164;p6"/>
          <p:cNvCxnSpPr/>
          <p:nvPr/>
        </p:nvCxnSpPr>
        <p:spPr>
          <a:xfrm flipH="1" rot="10800000">
            <a:off x="4565650" y="4929391"/>
            <a:ext cx="641350" cy="45898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5" name="Google Shape;165;p6"/>
          <p:cNvCxnSpPr/>
          <p:nvPr/>
        </p:nvCxnSpPr>
        <p:spPr>
          <a:xfrm flipH="1" rot="10800000">
            <a:off x="4565650" y="5791326"/>
            <a:ext cx="685800" cy="31567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66" name="Google Shape;166;p6"/>
          <p:cNvCxnSpPr/>
          <p:nvPr/>
        </p:nvCxnSpPr>
        <p:spPr>
          <a:xfrm>
            <a:off x="4554800" y="4586280"/>
            <a:ext cx="696650" cy="110185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402400" y="1600897"/>
            <a:ext cx="11218100" cy="39087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70" r="0" t="-4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1403755" y="2826658"/>
            <a:ext cx="2522357" cy="45602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808" l="-2656" r="0" t="-13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4778997" y="3167378"/>
            <a:ext cx="6149660" cy="45602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0808" l="-1188" r="0" t="-13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403755" y="3512279"/>
            <a:ext cx="2504660" cy="4528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808" l="-2675" r="0" t="-13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4229329" y="3038611"/>
            <a:ext cx="146050" cy="8128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402400" y="1362995"/>
            <a:ext cx="11218100" cy="24006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80" l="-270" r="0" t="-7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5" name="Google Shape;185;p8"/>
          <p:cNvSpPr txBox="1"/>
          <p:nvPr/>
        </p:nvSpPr>
        <p:spPr>
          <a:xfrm>
            <a:off x="1766169" y="3926609"/>
            <a:ext cx="2522357" cy="45602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332" l="-2905" r="0" t="-1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1331041" y="4686783"/>
            <a:ext cx="8636237" cy="3988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0768" l="-70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4855565" y="3926609"/>
            <a:ext cx="2504660" cy="4528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808" l="-2925" r="0" t="-13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7846564" y="3922890"/>
            <a:ext cx="1641411" cy="45602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0808" l="-4088" r="0" t="-13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1331041" y="5367073"/>
            <a:ext cx="5485395" cy="39889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0604" l="-110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1474626" y="2318304"/>
            <a:ext cx="1282980" cy="26603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7271" l="-571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3268800" y="2225468"/>
            <a:ext cx="3547636" cy="46166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92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1331041" y="6134594"/>
            <a:ext cx="1937759" cy="22487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9728" l="-314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9292514" y="4626125"/>
            <a:ext cx="2101226" cy="5280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574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3293948" y="5830665"/>
            <a:ext cx="1224502" cy="52879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574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6378369" y="5367073"/>
            <a:ext cx="2056026" cy="528799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574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/>
        </p:nvSpPr>
        <p:spPr>
          <a:xfrm>
            <a:off x="402400" y="4640"/>
            <a:ext cx="8136119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2.2 A review of linear algebra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402400" y="1386291"/>
            <a:ext cx="11218100" cy="32969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08" l="-270" r="0" t="-5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1480398" y="2370704"/>
            <a:ext cx="3471848" cy="4585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332" l="-702" r="0" t="-1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5960650" y="2188442"/>
            <a:ext cx="2704074" cy="7825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7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1480398" y="3163321"/>
            <a:ext cx="1673214" cy="4528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808" l="-2189" r="0" t="-13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3905139" y="3273383"/>
            <a:ext cx="2525114" cy="2569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1903" l="-14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402400" y="5267339"/>
            <a:ext cx="11218100" cy="111876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801" l="-270" r="0" t="-162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7679975" y="5501121"/>
            <a:ext cx="1537600" cy="65120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2021-02-10T16:48:02Z</dcterms:created>
  <dc:creator>Sarel Greyling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