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0"/>
  </p:notesMasterIdLst>
  <p:sldIdLst>
    <p:sldId id="304" r:id="rId3"/>
    <p:sldId id="257" r:id="rId4"/>
    <p:sldId id="400" r:id="rId5"/>
    <p:sldId id="440" r:id="rId6"/>
    <p:sldId id="426" r:id="rId7"/>
    <p:sldId id="427" r:id="rId8"/>
    <p:sldId id="428" r:id="rId9"/>
    <p:sldId id="419" r:id="rId10"/>
    <p:sldId id="425" r:id="rId11"/>
    <p:sldId id="417" r:id="rId12"/>
    <p:sldId id="418" r:id="rId13"/>
    <p:sldId id="424" r:id="rId14"/>
    <p:sldId id="429" r:id="rId15"/>
    <p:sldId id="413" r:id="rId16"/>
    <p:sldId id="395" r:id="rId17"/>
    <p:sldId id="391" r:id="rId18"/>
    <p:sldId id="398" r:id="rId19"/>
    <p:sldId id="396" r:id="rId20"/>
    <p:sldId id="435" r:id="rId21"/>
    <p:sldId id="445" r:id="rId22"/>
    <p:sldId id="432" r:id="rId23"/>
    <p:sldId id="433" r:id="rId24"/>
    <p:sldId id="420" r:id="rId25"/>
    <p:sldId id="431" r:id="rId26"/>
    <p:sldId id="442" r:id="rId27"/>
    <p:sldId id="441" r:id="rId28"/>
    <p:sldId id="443" r:id="rId29"/>
    <p:sldId id="407" r:id="rId30"/>
    <p:sldId id="430" r:id="rId31"/>
    <p:sldId id="436" r:id="rId32"/>
    <p:sldId id="439" r:id="rId33"/>
    <p:sldId id="438" r:id="rId34"/>
    <p:sldId id="434" r:id="rId35"/>
    <p:sldId id="421" r:id="rId36"/>
    <p:sldId id="422" r:id="rId37"/>
    <p:sldId id="423" r:id="rId38"/>
    <p:sldId id="32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4D3563-C7A9-4F0D-B3EB-3075B8ABBF20}" v="75" dt="2021-05-26T13:56:53.8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384" autoAdjust="0"/>
  </p:normalViewPr>
  <p:slideViewPr>
    <p:cSldViewPr snapToGrid="0">
      <p:cViewPr varScale="1">
        <p:scale>
          <a:sx n="67" d="100"/>
          <a:sy n="67" d="100"/>
        </p:scale>
        <p:origin x="846" y="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holas Harvey" userId="6c8f5bcc-6372-430f-9774-4498d9d8aa03" providerId="ADAL" clId="{024D3563-C7A9-4F0D-B3EB-3075B8ABBF20}"/>
    <pc:docChg chg="undo custSel addSld delSld modSld sldOrd">
      <pc:chgData name="Nicholas Harvey" userId="6c8f5bcc-6372-430f-9774-4498d9d8aa03" providerId="ADAL" clId="{024D3563-C7A9-4F0D-B3EB-3075B8ABBF20}" dt="2021-05-26T13:58:31.083" v="2997"/>
      <pc:docMkLst>
        <pc:docMk/>
      </pc:docMkLst>
      <pc:sldChg chg="addSp modSp">
        <pc:chgData name="Nicholas Harvey" userId="6c8f5bcc-6372-430f-9774-4498d9d8aa03" providerId="ADAL" clId="{024D3563-C7A9-4F0D-B3EB-3075B8ABBF20}" dt="2021-05-13T13:59:02.160" v="299"/>
        <pc:sldMkLst>
          <pc:docMk/>
          <pc:sldMk cId="0" sldId="257"/>
        </pc:sldMkLst>
        <pc:picChg chg="add mod">
          <ac:chgData name="Nicholas Harvey" userId="6c8f5bcc-6372-430f-9774-4498d9d8aa03" providerId="ADAL" clId="{024D3563-C7A9-4F0D-B3EB-3075B8ABBF20}" dt="2021-05-13T13:59:02.160" v="299"/>
          <ac:picMkLst>
            <pc:docMk/>
            <pc:sldMk cId="0" sldId="257"/>
            <ac:picMk id="3" creationId="{B61DDB10-409E-4B33-B772-B8B9C0841534}"/>
          </ac:picMkLst>
        </pc:picChg>
      </pc:sldChg>
      <pc:sldChg chg="del">
        <pc:chgData name="Nicholas Harvey" userId="6c8f5bcc-6372-430f-9774-4498d9d8aa03" providerId="ADAL" clId="{024D3563-C7A9-4F0D-B3EB-3075B8ABBF20}" dt="2021-05-13T14:57:34.530" v="1776" actId="47"/>
        <pc:sldMkLst>
          <pc:docMk/>
          <pc:sldMk cId="0" sldId="302"/>
        </pc:sldMkLst>
      </pc:sldChg>
      <pc:sldChg chg="modSp mod">
        <pc:chgData name="Nicholas Harvey" userId="6c8f5bcc-6372-430f-9774-4498d9d8aa03" providerId="ADAL" clId="{024D3563-C7A9-4F0D-B3EB-3075B8ABBF20}" dt="2021-05-13T20:07:59.527" v="1893" actId="20577"/>
        <pc:sldMkLst>
          <pc:docMk/>
          <pc:sldMk cId="1039711339" sldId="304"/>
        </pc:sldMkLst>
        <pc:spChg chg="mod">
          <ac:chgData name="Nicholas Harvey" userId="6c8f5bcc-6372-430f-9774-4498d9d8aa03" providerId="ADAL" clId="{024D3563-C7A9-4F0D-B3EB-3075B8ABBF20}" dt="2021-05-13T20:07:59.527" v="1893" actId="20577"/>
          <ac:spMkLst>
            <pc:docMk/>
            <pc:sldMk cId="1039711339" sldId="304"/>
            <ac:spMk id="4" creationId="{2872186B-9D18-1947-AF81-A057AE538664}"/>
          </ac:spMkLst>
        </pc:spChg>
        <pc:spChg chg="mod">
          <ac:chgData name="Nicholas Harvey" userId="6c8f5bcc-6372-430f-9774-4498d9d8aa03" providerId="ADAL" clId="{024D3563-C7A9-4F0D-B3EB-3075B8ABBF20}" dt="2021-05-13T20:07:48.481" v="1856" actId="20577"/>
          <ac:spMkLst>
            <pc:docMk/>
            <pc:sldMk cId="1039711339" sldId="304"/>
            <ac:spMk id="6" creationId="{D98CA6AC-AF6D-ED4D-A561-6ED549640C49}"/>
          </ac:spMkLst>
        </pc:spChg>
      </pc:sldChg>
      <pc:sldChg chg="addSp delSp modSp mod">
        <pc:chgData name="Nicholas Harvey" userId="6c8f5bcc-6372-430f-9774-4498d9d8aa03" providerId="ADAL" clId="{024D3563-C7A9-4F0D-B3EB-3075B8ABBF20}" dt="2021-05-13T15:00:08.620" v="1838" actId="6549"/>
        <pc:sldMkLst>
          <pc:docMk/>
          <pc:sldMk cId="0" sldId="329"/>
        </pc:sldMkLst>
        <pc:spChg chg="add mod">
          <ac:chgData name="Nicholas Harvey" userId="6c8f5bcc-6372-430f-9774-4498d9d8aa03" providerId="ADAL" clId="{024D3563-C7A9-4F0D-B3EB-3075B8ABBF20}" dt="2021-05-13T15:00:08.620" v="1838" actId="6549"/>
          <ac:spMkLst>
            <pc:docMk/>
            <pc:sldMk cId="0" sldId="329"/>
            <ac:spMk id="3" creationId="{8636A200-5595-4594-92D4-842A43F337E6}"/>
          </ac:spMkLst>
        </pc:spChg>
        <pc:spChg chg="del">
          <ac:chgData name="Nicholas Harvey" userId="6c8f5bcc-6372-430f-9774-4498d9d8aa03" providerId="ADAL" clId="{024D3563-C7A9-4F0D-B3EB-3075B8ABBF20}" dt="2021-05-13T14:28:54.728" v="934" actId="478"/>
          <ac:spMkLst>
            <pc:docMk/>
            <pc:sldMk cId="0" sldId="329"/>
            <ac:spMk id="79874" creationId="{00000000-0000-0000-0000-000000000000}"/>
          </ac:spMkLst>
        </pc:spChg>
      </pc:sldChg>
      <pc:sldChg chg="del">
        <pc:chgData name="Nicholas Harvey" userId="6c8f5bcc-6372-430f-9774-4498d9d8aa03" providerId="ADAL" clId="{024D3563-C7A9-4F0D-B3EB-3075B8ABBF20}" dt="2021-05-13T14:29:18.370" v="940" actId="47"/>
        <pc:sldMkLst>
          <pc:docMk/>
          <pc:sldMk cId="3157446322" sldId="369"/>
        </pc:sldMkLst>
      </pc:sldChg>
      <pc:sldChg chg="del ord">
        <pc:chgData name="Nicholas Harvey" userId="6c8f5bcc-6372-430f-9774-4498d9d8aa03" providerId="ADAL" clId="{024D3563-C7A9-4F0D-B3EB-3075B8ABBF20}" dt="2021-05-13T14:58:43.645" v="1786" actId="47"/>
        <pc:sldMkLst>
          <pc:docMk/>
          <pc:sldMk cId="1395168714" sldId="385"/>
        </pc:sldMkLst>
      </pc:sldChg>
      <pc:sldChg chg="del">
        <pc:chgData name="Nicholas Harvey" userId="6c8f5bcc-6372-430f-9774-4498d9d8aa03" providerId="ADAL" clId="{024D3563-C7A9-4F0D-B3EB-3075B8ABBF20}" dt="2021-05-13T14:57:29.611" v="1775" actId="47"/>
        <pc:sldMkLst>
          <pc:docMk/>
          <pc:sldMk cId="2900078486" sldId="390"/>
        </pc:sldMkLst>
      </pc:sldChg>
      <pc:sldChg chg="addSp delSp modSp mod">
        <pc:chgData name="Nicholas Harvey" userId="6c8f5bcc-6372-430f-9774-4498d9d8aa03" providerId="ADAL" clId="{024D3563-C7A9-4F0D-B3EB-3075B8ABBF20}" dt="2021-05-13T14:33:56.039" v="1088" actId="1076"/>
        <pc:sldMkLst>
          <pc:docMk/>
          <pc:sldMk cId="1362684799" sldId="391"/>
        </pc:sldMkLst>
        <pc:spChg chg="del mod">
          <ac:chgData name="Nicholas Harvey" userId="6c8f5bcc-6372-430f-9774-4498d9d8aa03" providerId="ADAL" clId="{024D3563-C7A9-4F0D-B3EB-3075B8ABBF20}" dt="2021-05-13T14:33:16.616" v="1032" actId="478"/>
          <ac:spMkLst>
            <pc:docMk/>
            <pc:sldMk cId="1362684799" sldId="391"/>
            <ac:spMk id="2" creationId="{00000000-0000-0000-0000-000000000000}"/>
          </ac:spMkLst>
        </pc:spChg>
        <pc:spChg chg="del">
          <ac:chgData name="Nicholas Harvey" userId="6c8f5bcc-6372-430f-9774-4498d9d8aa03" providerId="ADAL" clId="{024D3563-C7A9-4F0D-B3EB-3075B8ABBF20}" dt="2021-05-13T13:59:23.577" v="300" actId="478"/>
          <ac:spMkLst>
            <pc:docMk/>
            <pc:sldMk cId="1362684799" sldId="391"/>
            <ac:spMk id="3" creationId="{00000000-0000-0000-0000-000000000000}"/>
          </ac:spMkLst>
        </pc:spChg>
        <pc:spChg chg="add del mod">
          <ac:chgData name="Nicholas Harvey" userId="6c8f5bcc-6372-430f-9774-4498d9d8aa03" providerId="ADAL" clId="{024D3563-C7A9-4F0D-B3EB-3075B8ABBF20}" dt="2021-05-13T13:59:27.413" v="301" actId="478"/>
          <ac:spMkLst>
            <pc:docMk/>
            <pc:sldMk cId="1362684799" sldId="391"/>
            <ac:spMk id="6" creationId="{976A3557-1A9A-4910-B0FD-C329409F58A6}"/>
          </ac:spMkLst>
        </pc:spChg>
        <pc:spChg chg="add del mod">
          <ac:chgData name="Nicholas Harvey" userId="6c8f5bcc-6372-430f-9774-4498d9d8aa03" providerId="ADAL" clId="{024D3563-C7A9-4F0D-B3EB-3075B8ABBF20}" dt="2021-05-13T14:33:21.915" v="1035" actId="478"/>
          <ac:spMkLst>
            <pc:docMk/>
            <pc:sldMk cId="1362684799" sldId="391"/>
            <ac:spMk id="8" creationId="{935D8007-4BD9-49A6-9B3D-8CB6843D8328}"/>
          </ac:spMkLst>
        </pc:spChg>
        <pc:spChg chg="add mod">
          <ac:chgData name="Nicholas Harvey" userId="6c8f5bcc-6372-430f-9774-4498d9d8aa03" providerId="ADAL" clId="{024D3563-C7A9-4F0D-B3EB-3075B8ABBF20}" dt="2021-05-13T14:33:56.039" v="1088" actId="1076"/>
          <ac:spMkLst>
            <pc:docMk/>
            <pc:sldMk cId="1362684799" sldId="391"/>
            <ac:spMk id="9" creationId="{C8570CA8-A10E-42A7-9A99-8A13F7EC634F}"/>
          </ac:spMkLst>
        </pc:spChg>
        <pc:picChg chg="del">
          <ac:chgData name="Nicholas Harvey" userId="6c8f5bcc-6372-430f-9774-4498d9d8aa03" providerId="ADAL" clId="{024D3563-C7A9-4F0D-B3EB-3075B8ABBF20}" dt="2021-05-13T13:59:27.925" v="302" actId="478"/>
          <ac:picMkLst>
            <pc:docMk/>
            <pc:sldMk cId="1362684799" sldId="391"/>
            <ac:picMk id="5" creationId="{00000000-0000-0000-0000-000000000000}"/>
          </ac:picMkLst>
        </pc:picChg>
      </pc:sldChg>
      <pc:sldChg chg="del">
        <pc:chgData name="Nicholas Harvey" userId="6c8f5bcc-6372-430f-9774-4498d9d8aa03" providerId="ADAL" clId="{024D3563-C7A9-4F0D-B3EB-3075B8ABBF20}" dt="2021-05-13T14:57:23.598" v="1774" actId="47"/>
        <pc:sldMkLst>
          <pc:docMk/>
          <pc:sldMk cId="2981616074" sldId="394"/>
        </pc:sldMkLst>
      </pc:sldChg>
      <pc:sldChg chg="modSp mod ord modNotesTx">
        <pc:chgData name="Nicholas Harvey" userId="6c8f5bcc-6372-430f-9774-4498d9d8aa03" providerId="ADAL" clId="{024D3563-C7A9-4F0D-B3EB-3075B8ABBF20}" dt="2021-05-14T11:46:17.244" v="1928" actId="27636"/>
        <pc:sldMkLst>
          <pc:docMk/>
          <pc:sldMk cId="2033455970" sldId="395"/>
        </pc:sldMkLst>
        <pc:spChg chg="mod">
          <ac:chgData name="Nicholas Harvey" userId="6c8f5bcc-6372-430f-9774-4498d9d8aa03" providerId="ADAL" clId="{024D3563-C7A9-4F0D-B3EB-3075B8ABBF20}" dt="2021-05-13T14:32:58.655" v="1031" actId="20577"/>
          <ac:spMkLst>
            <pc:docMk/>
            <pc:sldMk cId="2033455970" sldId="395"/>
            <ac:spMk id="2" creationId="{00000000-0000-0000-0000-000000000000}"/>
          </ac:spMkLst>
        </pc:spChg>
        <pc:spChg chg="mod">
          <ac:chgData name="Nicholas Harvey" userId="6c8f5bcc-6372-430f-9774-4498d9d8aa03" providerId="ADAL" clId="{024D3563-C7A9-4F0D-B3EB-3075B8ABBF20}" dt="2021-05-14T11:46:17.244" v="1928" actId="27636"/>
          <ac:spMkLst>
            <pc:docMk/>
            <pc:sldMk cId="2033455970" sldId="395"/>
            <ac:spMk id="3" creationId="{00000000-0000-0000-0000-000000000000}"/>
          </ac:spMkLst>
        </pc:spChg>
      </pc:sldChg>
      <pc:sldChg chg="modSp mod ord modNotesTx">
        <pc:chgData name="Nicholas Harvey" userId="6c8f5bcc-6372-430f-9774-4498d9d8aa03" providerId="ADAL" clId="{024D3563-C7A9-4F0D-B3EB-3075B8ABBF20}" dt="2021-05-13T14:42:23.698" v="1437" actId="20577"/>
        <pc:sldMkLst>
          <pc:docMk/>
          <pc:sldMk cId="1429878449" sldId="396"/>
        </pc:sldMkLst>
        <pc:spChg chg="mod">
          <ac:chgData name="Nicholas Harvey" userId="6c8f5bcc-6372-430f-9774-4498d9d8aa03" providerId="ADAL" clId="{024D3563-C7A9-4F0D-B3EB-3075B8ABBF20}" dt="2021-05-13T14:34:36.332" v="1131" actId="20577"/>
          <ac:spMkLst>
            <pc:docMk/>
            <pc:sldMk cId="1429878449" sldId="396"/>
            <ac:spMk id="2" creationId="{00000000-0000-0000-0000-000000000000}"/>
          </ac:spMkLst>
        </pc:spChg>
        <pc:spChg chg="mod">
          <ac:chgData name="Nicholas Harvey" userId="6c8f5bcc-6372-430f-9774-4498d9d8aa03" providerId="ADAL" clId="{024D3563-C7A9-4F0D-B3EB-3075B8ABBF20}" dt="2021-05-13T14:42:23.698" v="1437" actId="20577"/>
          <ac:spMkLst>
            <pc:docMk/>
            <pc:sldMk cId="1429878449" sldId="396"/>
            <ac:spMk id="3" creationId="{00000000-0000-0000-0000-000000000000}"/>
          </ac:spMkLst>
        </pc:spChg>
      </pc:sldChg>
      <pc:sldChg chg="addSp delSp modSp mod">
        <pc:chgData name="Nicholas Harvey" userId="6c8f5bcc-6372-430f-9774-4498d9d8aa03" providerId="ADAL" clId="{024D3563-C7A9-4F0D-B3EB-3075B8ABBF20}" dt="2021-05-13T14:34:55.719" v="1138" actId="1076"/>
        <pc:sldMkLst>
          <pc:docMk/>
          <pc:sldMk cId="4155241756" sldId="398"/>
        </pc:sldMkLst>
        <pc:spChg chg="add mod">
          <ac:chgData name="Nicholas Harvey" userId="6c8f5bcc-6372-430f-9774-4498d9d8aa03" providerId="ADAL" clId="{024D3563-C7A9-4F0D-B3EB-3075B8ABBF20}" dt="2021-05-13T14:34:55.719" v="1138" actId="1076"/>
          <ac:spMkLst>
            <pc:docMk/>
            <pc:sldMk cId="4155241756" sldId="398"/>
            <ac:spMk id="6" creationId="{3A86AA74-4832-40AD-B330-DFE75A8BEE9F}"/>
          </ac:spMkLst>
        </pc:spChg>
        <pc:spChg chg="del">
          <ac:chgData name="Nicholas Harvey" userId="6c8f5bcc-6372-430f-9774-4498d9d8aa03" providerId="ADAL" clId="{024D3563-C7A9-4F0D-B3EB-3075B8ABBF20}" dt="2021-05-13T14:34:29.548" v="1130" actId="478"/>
          <ac:spMkLst>
            <pc:docMk/>
            <pc:sldMk cId="4155241756" sldId="398"/>
            <ac:spMk id="7" creationId="{00000000-0000-0000-0000-000000000000}"/>
          </ac:spMkLst>
        </pc:spChg>
        <pc:picChg chg="mod">
          <ac:chgData name="Nicholas Harvey" userId="6c8f5bcc-6372-430f-9774-4498d9d8aa03" providerId="ADAL" clId="{024D3563-C7A9-4F0D-B3EB-3075B8ABBF20}" dt="2021-05-13T14:34:52.608" v="1136" actId="1076"/>
          <ac:picMkLst>
            <pc:docMk/>
            <pc:sldMk cId="4155241756" sldId="398"/>
            <ac:picMk id="4098" creationId="{00000000-0000-0000-0000-000000000000}"/>
          </ac:picMkLst>
        </pc:picChg>
      </pc:sldChg>
      <pc:sldChg chg="addSp delSp modSp del mod">
        <pc:chgData name="Nicholas Harvey" userId="6c8f5bcc-6372-430f-9774-4498d9d8aa03" providerId="ADAL" clId="{024D3563-C7A9-4F0D-B3EB-3075B8ABBF20}" dt="2021-05-13T14:29:17.530" v="939" actId="47"/>
        <pc:sldMkLst>
          <pc:docMk/>
          <pc:sldMk cId="3459793966" sldId="404"/>
        </pc:sldMkLst>
        <pc:spChg chg="add del mod">
          <ac:chgData name="Nicholas Harvey" userId="6c8f5bcc-6372-430f-9774-4498d9d8aa03" providerId="ADAL" clId="{024D3563-C7A9-4F0D-B3EB-3075B8ABBF20}" dt="2021-05-13T14:29:12.475" v="937" actId="21"/>
          <ac:spMkLst>
            <pc:docMk/>
            <pc:sldMk cId="3459793966" sldId="404"/>
            <ac:spMk id="3" creationId="{00000000-0000-0000-0000-000000000000}"/>
          </ac:spMkLst>
        </pc:spChg>
        <pc:spChg chg="add del mod">
          <ac:chgData name="Nicholas Harvey" userId="6c8f5bcc-6372-430f-9774-4498d9d8aa03" providerId="ADAL" clId="{024D3563-C7A9-4F0D-B3EB-3075B8ABBF20}" dt="2021-05-13T14:28:59.404" v="936" actId="478"/>
          <ac:spMkLst>
            <pc:docMk/>
            <pc:sldMk cId="3459793966" sldId="404"/>
            <ac:spMk id="5" creationId="{159A8AE9-E3EC-47DF-A471-822B9E751EAB}"/>
          </ac:spMkLst>
        </pc:spChg>
      </pc:sldChg>
      <pc:sldChg chg="ord modNotesTx">
        <pc:chgData name="Nicholas Harvey" userId="6c8f5bcc-6372-430f-9774-4498d9d8aa03" providerId="ADAL" clId="{024D3563-C7A9-4F0D-B3EB-3075B8ABBF20}" dt="2021-05-13T14:58:02.569" v="1779"/>
        <pc:sldMkLst>
          <pc:docMk/>
          <pc:sldMk cId="1680198696" sldId="407"/>
        </pc:sldMkLst>
      </pc:sldChg>
      <pc:sldChg chg="del">
        <pc:chgData name="Nicholas Harvey" userId="6c8f5bcc-6372-430f-9774-4498d9d8aa03" providerId="ADAL" clId="{024D3563-C7A9-4F0D-B3EB-3075B8ABBF20}" dt="2021-05-12T16:33:48.010" v="3" actId="47"/>
        <pc:sldMkLst>
          <pc:docMk/>
          <pc:sldMk cId="1852411419" sldId="412"/>
        </pc:sldMkLst>
      </pc:sldChg>
      <pc:sldChg chg="ord">
        <pc:chgData name="Nicholas Harvey" userId="6c8f5bcc-6372-430f-9774-4498d9d8aa03" providerId="ADAL" clId="{024D3563-C7A9-4F0D-B3EB-3075B8ABBF20}" dt="2021-05-13T14:00:51.314" v="328"/>
        <pc:sldMkLst>
          <pc:docMk/>
          <pc:sldMk cId="2207782216" sldId="413"/>
        </pc:sldMkLst>
      </pc:sldChg>
      <pc:sldChg chg="delSp del mod">
        <pc:chgData name="Nicholas Harvey" userId="6c8f5bcc-6372-430f-9774-4498d9d8aa03" providerId="ADAL" clId="{024D3563-C7A9-4F0D-B3EB-3075B8ABBF20}" dt="2021-05-13T14:58:15.586" v="1781" actId="47"/>
        <pc:sldMkLst>
          <pc:docMk/>
          <pc:sldMk cId="1510728941" sldId="416"/>
        </pc:sldMkLst>
        <pc:spChg chg="del">
          <ac:chgData name="Nicholas Harvey" userId="6c8f5bcc-6372-430f-9774-4498d9d8aa03" providerId="ADAL" clId="{024D3563-C7A9-4F0D-B3EB-3075B8ABBF20}" dt="2021-05-13T14:58:10.815" v="1780" actId="478"/>
          <ac:spMkLst>
            <pc:docMk/>
            <pc:sldMk cId="1510728941" sldId="416"/>
            <ac:spMk id="3" creationId="{00000000-0000-0000-0000-000000000000}"/>
          </ac:spMkLst>
        </pc:spChg>
      </pc:sldChg>
      <pc:sldChg chg="ord">
        <pc:chgData name="Nicholas Harvey" userId="6c8f5bcc-6372-430f-9774-4498d9d8aa03" providerId="ADAL" clId="{024D3563-C7A9-4F0D-B3EB-3075B8ABBF20}" dt="2021-05-13T14:43:16.907" v="1444"/>
        <pc:sldMkLst>
          <pc:docMk/>
          <pc:sldMk cId="3521662401" sldId="417"/>
        </pc:sldMkLst>
      </pc:sldChg>
      <pc:sldChg chg="addSp delSp modSp mod modNotesTx">
        <pc:chgData name="Nicholas Harvey" userId="6c8f5bcc-6372-430f-9774-4498d9d8aa03" providerId="ADAL" clId="{024D3563-C7A9-4F0D-B3EB-3075B8ABBF20}" dt="2021-05-12T16:41:47.628" v="89"/>
        <pc:sldMkLst>
          <pc:docMk/>
          <pc:sldMk cId="394080037" sldId="419"/>
        </pc:sldMkLst>
        <pc:spChg chg="mod">
          <ac:chgData name="Nicholas Harvey" userId="6c8f5bcc-6372-430f-9774-4498d9d8aa03" providerId="ADAL" clId="{024D3563-C7A9-4F0D-B3EB-3075B8ABBF20}" dt="2021-05-12T16:38:36.092" v="51" actId="20577"/>
          <ac:spMkLst>
            <pc:docMk/>
            <pc:sldMk cId="394080037" sldId="419"/>
            <ac:spMk id="4" creationId="{00000000-0000-0000-0000-000000000000}"/>
          </ac:spMkLst>
        </pc:spChg>
        <pc:picChg chg="add mod modCrop">
          <ac:chgData name="Nicholas Harvey" userId="6c8f5bcc-6372-430f-9774-4498d9d8aa03" providerId="ADAL" clId="{024D3563-C7A9-4F0D-B3EB-3075B8ABBF20}" dt="2021-05-12T16:38:29.879" v="32" actId="1076"/>
          <ac:picMkLst>
            <pc:docMk/>
            <pc:sldMk cId="394080037" sldId="419"/>
            <ac:picMk id="2" creationId="{201E2EC8-462B-46DC-A76D-0E79805E778A}"/>
          </ac:picMkLst>
        </pc:picChg>
        <pc:picChg chg="del">
          <ac:chgData name="Nicholas Harvey" userId="6c8f5bcc-6372-430f-9774-4498d9d8aa03" providerId="ADAL" clId="{024D3563-C7A9-4F0D-B3EB-3075B8ABBF20}" dt="2021-05-12T16:38:01.282" v="26" actId="478"/>
          <ac:picMkLst>
            <pc:docMk/>
            <pc:sldMk cId="394080037" sldId="419"/>
            <ac:picMk id="5" creationId="{2792FF2D-FD21-4EC0-95B2-DB45F3FFE3EF}"/>
          </ac:picMkLst>
        </pc:picChg>
      </pc:sldChg>
      <pc:sldChg chg="addSp delSp modSp mod modNotesTx">
        <pc:chgData name="Nicholas Harvey" userId="6c8f5bcc-6372-430f-9774-4498d9d8aa03" providerId="ADAL" clId="{024D3563-C7A9-4F0D-B3EB-3075B8ABBF20}" dt="2021-05-25T22:37:11.421" v="2127" actId="1076"/>
        <pc:sldMkLst>
          <pc:docMk/>
          <pc:sldMk cId="2957414317" sldId="420"/>
        </pc:sldMkLst>
        <pc:spChg chg="mod">
          <ac:chgData name="Nicholas Harvey" userId="6c8f5bcc-6372-430f-9774-4498d9d8aa03" providerId="ADAL" clId="{024D3563-C7A9-4F0D-B3EB-3075B8ABBF20}" dt="2021-05-13T14:17:49.949" v="549"/>
          <ac:spMkLst>
            <pc:docMk/>
            <pc:sldMk cId="2957414317" sldId="420"/>
            <ac:spMk id="3" creationId="{A220317C-ADCA-40A2-98E9-AD49667859E2}"/>
          </ac:spMkLst>
        </pc:spChg>
        <pc:spChg chg="add mod">
          <ac:chgData name="Nicholas Harvey" userId="6c8f5bcc-6372-430f-9774-4498d9d8aa03" providerId="ADAL" clId="{024D3563-C7A9-4F0D-B3EB-3075B8ABBF20}" dt="2021-05-13T14:04:29.962" v="424" actId="6549"/>
          <ac:spMkLst>
            <pc:docMk/>
            <pc:sldMk cId="2957414317" sldId="420"/>
            <ac:spMk id="5" creationId="{B596D369-0D0D-4427-A57B-DAF6EF30F5B6}"/>
          </ac:spMkLst>
        </pc:spChg>
        <pc:picChg chg="add mod modCrop">
          <ac:chgData name="Nicholas Harvey" userId="6c8f5bcc-6372-430f-9774-4498d9d8aa03" providerId="ADAL" clId="{024D3563-C7A9-4F0D-B3EB-3075B8ABBF20}" dt="2021-05-25T22:37:11.421" v="2127" actId="1076"/>
          <ac:picMkLst>
            <pc:docMk/>
            <pc:sldMk cId="2957414317" sldId="420"/>
            <ac:picMk id="2" creationId="{00A423D3-65CA-40AB-B3D7-D0159183C0FB}"/>
          </ac:picMkLst>
        </pc:picChg>
        <pc:picChg chg="del">
          <ac:chgData name="Nicholas Harvey" userId="6c8f5bcc-6372-430f-9774-4498d9d8aa03" providerId="ADAL" clId="{024D3563-C7A9-4F0D-B3EB-3075B8ABBF20}" dt="2021-05-13T14:04:02.466" v="419" actId="478"/>
          <ac:picMkLst>
            <pc:docMk/>
            <pc:sldMk cId="2957414317" sldId="420"/>
            <ac:picMk id="4" creationId="{A358DAF8-0505-44F2-BE07-A694F459F42B}"/>
          </ac:picMkLst>
        </pc:picChg>
      </pc:sldChg>
      <pc:sldChg chg="addSp delSp modSp mod">
        <pc:chgData name="Nicholas Harvey" userId="6c8f5bcc-6372-430f-9774-4498d9d8aa03" providerId="ADAL" clId="{024D3563-C7A9-4F0D-B3EB-3075B8ABBF20}" dt="2021-05-25T22:41:30.424" v="2137"/>
        <pc:sldMkLst>
          <pc:docMk/>
          <pc:sldMk cId="1286417229" sldId="421"/>
        </pc:sldMkLst>
        <pc:spChg chg="del">
          <ac:chgData name="Nicholas Harvey" userId="6c8f5bcc-6372-430f-9774-4498d9d8aa03" providerId="ADAL" clId="{024D3563-C7A9-4F0D-B3EB-3075B8ABBF20}" dt="2021-05-25T22:41:30.054" v="2136" actId="478"/>
          <ac:spMkLst>
            <pc:docMk/>
            <pc:sldMk cId="1286417229" sldId="421"/>
            <ac:spMk id="3" creationId="{A220317C-ADCA-40A2-98E9-AD49667859E2}"/>
          </ac:spMkLst>
        </pc:spChg>
        <pc:spChg chg="add mod">
          <ac:chgData name="Nicholas Harvey" userId="6c8f5bcc-6372-430f-9774-4498d9d8aa03" providerId="ADAL" clId="{024D3563-C7A9-4F0D-B3EB-3075B8ABBF20}" dt="2021-05-25T22:41:30.424" v="2137"/>
          <ac:spMkLst>
            <pc:docMk/>
            <pc:sldMk cId="1286417229" sldId="421"/>
            <ac:spMk id="4" creationId="{C45326A8-5F7B-4B33-BF70-A48126EDA979}"/>
          </ac:spMkLst>
        </pc:spChg>
      </pc:sldChg>
      <pc:sldChg chg="modSp mod">
        <pc:chgData name="Nicholas Harvey" userId="6c8f5bcc-6372-430f-9774-4498d9d8aa03" providerId="ADAL" clId="{024D3563-C7A9-4F0D-B3EB-3075B8ABBF20}" dt="2021-05-13T14:30:42.032" v="944" actId="1076"/>
        <pc:sldMkLst>
          <pc:docMk/>
          <pc:sldMk cId="2201935806" sldId="423"/>
        </pc:sldMkLst>
        <pc:spChg chg="mod">
          <ac:chgData name="Nicholas Harvey" userId="6c8f5bcc-6372-430f-9774-4498d9d8aa03" providerId="ADAL" clId="{024D3563-C7A9-4F0D-B3EB-3075B8ABBF20}" dt="2021-05-13T14:30:42.032" v="944" actId="1076"/>
          <ac:spMkLst>
            <pc:docMk/>
            <pc:sldMk cId="2201935806" sldId="423"/>
            <ac:spMk id="4" creationId="{64E3BB13-DBD1-4FBE-AAED-E64A072341C8}"/>
          </ac:spMkLst>
        </pc:spChg>
      </pc:sldChg>
      <pc:sldChg chg="modSp add mod ord">
        <pc:chgData name="Nicholas Harvey" userId="6c8f5bcc-6372-430f-9774-4498d9d8aa03" providerId="ADAL" clId="{024D3563-C7A9-4F0D-B3EB-3075B8ABBF20}" dt="2021-05-24T21:23:42.741" v="2117" actId="1076"/>
        <pc:sldMkLst>
          <pc:docMk/>
          <pc:sldMk cId="583455560" sldId="424"/>
        </pc:sldMkLst>
        <pc:spChg chg="mod">
          <ac:chgData name="Nicholas Harvey" userId="6c8f5bcc-6372-430f-9774-4498d9d8aa03" providerId="ADAL" clId="{024D3563-C7A9-4F0D-B3EB-3075B8ABBF20}" dt="2021-05-24T21:23:39.251" v="2115" actId="27636"/>
          <ac:spMkLst>
            <pc:docMk/>
            <pc:sldMk cId="583455560" sldId="424"/>
            <ac:spMk id="3" creationId="{00000000-0000-0000-0000-000000000000}"/>
          </ac:spMkLst>
        </pc:spChg>
        <pc:picChg chg="mod">
          <ac:chgData name="Nicholas Harvey" userId="6c8f5bcc-6372-430f-9774-4498d9d8aa03" providerId="ADAL" clId="{024D3563-C7A9-4F0D-B3EB-3075B8ABBF20}" dt="2021-05-24T21:23:42.741" v="2117" actId="1076"/>
          <ac:picMkLst>
            <pc:docMk/>
            <pc:sldMk cId="583455560" sldId="424"/>
            <ac:picMk id="5" creationId="{00000000-0000-0000-0000-000000000000}"/>
          </ac:picMkLst>
        </pc:picChg>
      </pc:sldChg>
      <pc:sldChg chg="addSp delSp modSp add mod modNotesTx">
        <pc:chgData name="Nicholas Harvey" userId="6c8f5bcc-6372-430f-9774-4498d9d8aa03" providerId="ADAL" clId="{024D3563-C7A9-4F0D-B3EB-3075B8ABBF20}" dt="2021-05-12T16:41:52.494" v="92"/>
        <pc:sldMkLst>
          <pc:docMk/>
          <pc:sldMk cId="2610062869" sldId="425"/>
        </pc:sldMkLst>
        <pc:spChg chg="mod">
          <ac:chgData name="Nicholas Harvey" userId="6c8f5bcc-6372-430f-9774-4498d9d8aa03" providerId="ADAL" clId="{024D3563-C7A9-4F0D-B3EB-3075B8ABBF20}" dt="2021-05-12T16:38:48.928" v="59" actId="20577"/>
          <ac:spMkLst>
            <pc:docMk/>
            <pc:sldMk cId="2610062869" sldId="425"/>
            <ac:spMk id="4" creationId="{00000000-0000-0000-0000-000000000000}"/>
          </ac:spMkLst>
        </pc:spChg>
        <pc:picChg chg="del">
          <ac:chgData name="Nicholas Harvey" userId="6c8f5bcc-6372-430f-9774-4498d9d8aa03" providerId="ADAL" clId="{024D3563-C7A9-4F0D-B3EB-3075B8ABBF20}" dt="2021-05-12T16:35:01.502" v="5" actId="478"/>
          <ac:picMkLst>
            <pc:docMk/>
            <pc:sldMk cId="2610062869" sldId="425"/>
            <ac:picMk id="5" creationId="{2792FF2D-FD21-4EC0-95B2-DB45F3FFE3EF}"/>
          </ac:picMkLst>
        </pc:picChg>
        <pc:picChg chg="add mod">
          <ac:chgData name="Nicholas Harvey" userId="6c8f5bcc-6372-430f-9774-4498d9d8aa03" providerId="ADAL" clId="{024D3563-C7A9-4F0D-B3EB-3075B8ABBF20}" dt="2021-05-12T16:39:06.130" v="64" actId="1076"/>
          <ac:picMkLst>
            <pc:docMk/>
            <pc:sldMk cId="2610062869" sldId="425"/>
            <ac:picMk id="1026" creationId="{6CE3D0CF-DC8A-4D61-8978-BEB893402D02}"/>
          </ac:picMkLst>
        </pc:picChg>
      </pc:sldChg>
      <pc:sldChg chg="addSp delSp modSp add mod ord">
        <pc:chgData name="Nicholas Harvey" userId="6c8f5bcc-6372-430f-9774-4498d9d8aa03" providerId="ADAL" clId="{024D3563-C7A9-4F0D-B3EB-3075B8ABBF20}" dt="2021-05-24T21:22:58.884" v="2105"/>
        <pc:sldMkLst>
          <pc:docMk/>
          <pc:sldMk cId="3156100841" sldId="426"/>
        </pc:sldMkLst>
        <pc:spChg chg="mod">
          <ac:chgData name="Nicholas Harvey" userId="6c8f5bcc-6372-430f-9774-4498d9d8aa03" providerId="ADAL" clId="{024D3563-C7A9-4F0D-B3EB-3075B8ABBF20}" dt="2021-05-12T16:40:48.793" v="79" actId="20577"/>
          <ac:spMkLst>
            <pc:docMk/>
            <pc:sldMk cId="3156100841" sldId="426"/>
            <ac:spMk id="4" creationId="{00000000-0000-0000-0000-000000000000}"/>
          </ac:spMkLst>
        </pc:spChg>
        <pc:spChg chg="add mod">
          <ac:chgData name="Nicholas Harvey" userId="6c8f5bcc-6372-430f-9774-4498d9d8aa03" providerId="ADAL" clId="{024D3563-C7A9-4F0D-B3EB-3075B8ABBF20}" dt="2021-05-12T16:51:58.784" v="208" actId="14100"/>
          <ac:spMkLst>
            <pc:docMk/>
            <pc:sldMk cId="3156100841" sldId="426"/>
            <ac:spMk id="7" creationId="{3036407E-C697-4F9E-9018-29015D9BB641}"/>
          </ac:spMkLst>
        </pc:spChg>
        <pc:picChg chg="add mod">
          <ac:chgData name="Nicholas Harvey" userId="6c8f5bcc-6372-430f-9774-4498d9d8aa03" providerId="ADAL" clId="{024D3563-C7A9-4F0D-B3EB-3075B8ABBF20}" dt="2021-05-12T16:48:18.907" v="93"/>
          <ac:picMkLst>
            <pc:docMk/>
            <pc:sldMk cId="3156100841" sldId="426"/>
            <ac:picMk id="5" creationId="{0D0A68D6-CAD8-4F7A-94E2-40B3322CC2F2}"/>
          </ac:picMkLst>
        </pc:picChg>
        <pc:picChg chg="del">
          <ac:chgData name="Nicholas Harvey" userId="6c8f5bcc-6372-430f-9774-4498d9d8aa03" providerId="ADAL" clId="{024D3563-C7A9-4F0D-B3EB-3075B8ABBF20}" dt="2021-05-12T16:40:42.648" v="69" actId="478"/>
          <ac:picMkLst>
            <pc:docMk/>
            <pc:sldMk cId="3156100841" sldId="426"/>
            <ac:picMk id="1026" creationId="{6CE3D0CF-DC8A-4D61-8978-BEB893402D02}"/>
          </ac:picMkLst>
        </pc:picChg>
        <pc:cxnChg chg="add del mod">
          <ac:chgData name="Nicholas Harvey" userId="6c8f5bcc-6372-430f-9774-4498d9d8aa03" providerId="ADAL" clId="{024D3563-C7A9-4F0D-B3EB-3075B8ABBF20}" dt="2021-05-12T16:51:31.202" v="193" actId="478"/>
          <ac:cxnSpMkLst>
            <pc:docMk/>
            <pc:sldMk cId="3156100841" sldId="426"/>
            <ac:cxnSpMk id="3" creationId="{0573EE36-0659-4375-9B03-04C2E3FB71DC}"/>
          </ac:cxnSpMkLst>
        </pc:cxnChg>
        <pc:cxnChg chg="add del mod">
          <ac:chgData name="Nicholas Harvey" userId="6c8f5bcc-6372-430f-9774-4498d9d8aa03" providerId="ADAL" clId="{024D3563-C7A9-4F0D-B3EB-3075B8ABBF20}" dt="2021-05-12T16:51:32.117" v="194" actId="478"/>
          <ac:cxnSpMkLst>
            <pc:docMk/>
            <pc:sldMk cId="3156100841" sldId="426"/>
            <ac:cxnSpMk id="8" creationId="{FDFB55C2-EB1B-443B-A30D-9F2138E6DA9E}"/>
          </ac:cxnSpMkLst>
        </pc:cxnChg>
        <pc:cxnChg chg="add del mod">
          <ac:chgData name="Nicholas Harvey" userId="6c8f5bcc-6372-430f-9774-4498d9d8aa03" providerId="ADAL" clId="{024D3563-C7A9-4F0D-B3EB-3075B8ABBF20}" dt="2021-05-12T16:51:30.282" v="192" actId="478"/>
          <ac:cxnSpMkLst>
            <pc:docMk/>
            <pc:sldMk cId="3156100841" sldId="426"/>
            <ac:cxnSpMk id="9" creationId="{10F1756A-1C11-4211-A44C-4A947F6564D4}"/>
          </ac:cxnSpMkLst>
        </pc:cxnChg>
        <pc:cxnChg chg="add del mod">
          <ac:chgData name="Nicholas Harvey" userId="6c8f5bcc-6372-430f-9774-4498d9d8aa03" providerId="ADAL" clId="{024D3563-C7A9-4F0D-B3EB-3075B8ABBF20}" dt="2021-05-12T16:51:32.926" v="195" actId="478"/>
          <ac:cxnSpMkLst>
            <pc:docMk/>
            <pc:sldMk cId="3156100841" sldId="426"/>
            <ac:cxnSpMk id="10" creationId="{D0714C67-5F57-4892-9424-F266853C07C7}"/>
          </ac:cxnSpMkLst>
        </pc:cxnChg>
        <pc:cxnChg chg="add mod">
          <ac:chgData name="Nicholas Harvey" userId="6c8f5bcc-6372-430f-9774-4498d9d8aa03" providerId="ADAL" clId="{024D3563-C7A9-4F0D-B3EB-3075B8ABBF20}" dt="2021-05-12T16:51:15.224" v="188" actId="208"/>
          <ac:cxnSpMkLst>
            <pc:docMk/>
            <pc:sldMk cId="3156100841" sldId="426"/>
            <ac:cxnSpMk id="11" creationId="{80ECAEF7-C99A-448B-9494-AEB65923C131}"/>
          </ac:cxnSpMkLst>
        </pc:cxnChg>
      </pc:sldChg>
      <pc:sldChg chg="addSp delSp modSp add mod ord">
        <pc:chgData name="Nicholas Harvey" userId="6c8f5bcc-6372-430f-9774-4498d9d8aa03" providerId="ADAL" clId="{024D3563-C7A9-4F0D-B3EB-3075B8ABBF20}" dt="2021-05-24T21:22:58.884" v="2105"/>
        <pc:sldMkLst>
          <pc:docMk/>
          <pc:sldMk cId="3523375063" sldId="427"/>
        </pc:sldMkLst>
        <pc:spChg chg="add mod">
          <ac:chgData name="Nicholas Harvey" userId="6c8f5bcc-6372-430f-9774-4498d9d8aa03" providerId="ADAL" clId="{024D3563-C7A9-4F0D-B3EB-3075B8ABBF20}" dt="2021-05-12T16:53:18.198" v="269" actId="207"/>
          <ac:spMkLst>
            <pc:docMk/>
            <pc:sldMk cId="3523375063" sldId="427"/>
            <ac:spMk id="12" creationId="{1530050D-9A85-40C7-97F7-491B6501FCD5}"/>
          </ac:spMkLst>
        </pc:spChg>
        <pc:spChg chg="add mod">
          <ac:chgData name="Nicholas Harvey" userId="6c8f5bcc-6372-430f-9774-4498d9d8aa03" providerId="ADAL" clId="{024D3563-C7A9-4F0D-B3EB-3075B8ABBF20}" dt="2021-05-12T16:53:21.736" v="270" actId="207"/>
          <ac:spMkLst>
            <pc:docMk/>
            <pc:sldMk cId="3523375063" sldId="427"/>
            <ac:spMk id="13" creationId="{11FACDAA-D5AD-490C-9E0F-00B7D590E59E}"/>
          </ac:spMkLst>
        </pc:spChg>
        <pc:spChg chg="add del mod">
          <ac:chgData name="Nicholas Harvey" userId="6c8f5bcc-6372-430f-9774-4498d9d8aa03" providerId="ADAL" clId="{024D3563-C7A9-4F0D-B3EB-3075B8ABBF20}" dt="2021-05-12T16:53:47.008" v="277" actId="478"/>
          <ac:spMkLst>
            <pc:docMk/>
            <pc:sldMk cId="3523375063" sldId="427"/>
            <ac:spMk id="14" creationId="{757AB6BD-0CEF-4385-B4D2-4F3703005ED4}"/>
          </ac:spMkLst>
        </pc:spChg>
        <pc:cxnChg chg="del">
          <ac:chgData name="Nicholas Harvey" userId="6c8f5bcc-6372-430f-9774-4498d9d8aa03" providerId="ADAL" clId="{024D3563-C7A9-4F0D-B3EB-3075B8ABBF20}" dt="2021-05-12T16:52:06.922" v="209" actId="478"/>
          <ac:cxnSpMkLst>
            <pc:docMk/>
            <pc:sldMk cId="3523375063" sldId="427"/>
            <ac:cxnSpMk id="9" creationId="{10F1756A-1C11-4211-A44C-4A947F6564D4}"/>
          </ac:cxnSpMkLst>
        </pc:cxnChg>
        <pc:cxnChg chg="del">
          <ac:chgData name="Nicholas Harvey" userId="6c8f5bcc-6372-430f-9774-4498d9d8aa03" providerId="ADAL" clId="{024D3563-C7A9-4F0D-B3EB-3075B8ABBF20}" dt="2021-05-12T16:52:07.930" v="210" actId="478"/>
          <ac:cxnSpMkLst>
            <pc:docMk/>
            <pc:sldMk cId="3523375063" sldId="427"/>
            <ac:cxnSpMk id="10" creationId="{D0714C67-5F57-4892-9424-F266853C07C7}"/>
          </ac:cxnSpMkLst>
        </pc:cxnChg>
        <pc:cxnChg chg="mod">
          <ac:chgData name="Nicholas Harvey" userId="6c8f5bcc-6372-430f-9774-4498d9d8aa03" providerId="ADAL" clId="{024D3563-C7A9-4F0D-B3EB-3075B8ABBF20}" dt="2021-05-12T16:52:22.456" v="215" actId="1076"/>
          <ac:cxnSpMkLst>
            <pc:docMk/>
            <pc:sldMk cId="3523375063" sldId="427"/>
            <ac:cxnSpMk id="11" creationId="{80ECAEF7-C99A-448B-9494-AEB65923C131}"/>
          </ac:cxnSpMkLst>
        </pc:cxnChg>
      </pc:sldChg>
      <pc:sldChg chg="addSp modSp add mod ord">
        <pc:chgData name="Nicholas Harvey" userId="6c8f5bcc-6372-430f-9774-4498d9d8aa03" providerId="ADAL" clId="{024D3563-C7A9-4F0D-B3EB-3075B8ABBF20}" dt="2021-05-24T21:22:58.884" v="2105"/>
        <pc:sldMkLst>
          <pc:docMk/>
          <pc:sldMk cId="2293342154" sldId="428"/>
        </pc:sldMkLst>
        <pc:spChg chg="add mod">
          <ac:chgData name="Nicholas Harvey" userId="6c8f5bcc-6372-430f-9774-4498d9d8aa03" providerId="ADAL" clId="{024D3563-C7A9-4F0D-B3EB-3075B8ABBF20}" dt="2021-05-12T16:54:19.253" v="298" actId="1038"/>
          <ac:spMkLst>
            <pc:docMk/>
            <pc:sldMk cId="2293342154" sldId="428"/>
            <ac:spMk id="12" creationId="{1D72192D-BC7B-478C-910B-7150D706D7E5}"/>
          </ac:spMkLst>
        </pc:spChg>
        <pc:spChg chg="add mod">
          <ac:chgData name="Nicholas Harvey" userId="6c8f5bcc-6372-430f-9774-4498d9d8aa03" providerId="ADAL" clId="{024D3563-C7A9-4F0D-B3EB-3075B8ABBF20}" dt="2021-05-12T16:54:13.753" v="294" actId="1076"/>
          <ac:spMkLst>
            <pc:docMk/>
            <pc:sldMk cId="2293342154" sldId="428"/>
            <ac:spMk id="13" creationId="{316E6332-B76B-4552-A26D-3955BC1AD076}"/>
          </ac:spMkLst>
        </pc:spChg>
        <pc:picChg chg="mod">
          <ac:chgData name="Nicholas Harvey" userId="6c8f5bcc-6372-430f-9774-4498d9d8aa03" providerId="ADAL" clId="{024D3563-C7A9-4F0D-B3EB-3075B8ABBF20}" dt="2021-05-12T16:54:00.059" v="281" actId="1076"/>
          <ac:picMkLst>
            <pc:docMk/>
            <pc:sldMk cId="2293342154" sldId="428"/>
            <ac:picMk id="5" creationId="{0D0A68D6-CAD8-4F7A-94E2-40B3322CC2F2}"/>
          </ac:picMkLst>
        </pc:picChg>
      </pc:sldChg>
      <pc:sldChg chg="addSp delSp modSp new mod modNotesTx">
        <pc:chgData name="Nicholas Harvey" userId="6c8f5bcc-6372-430f-9774-4498d9d8aa03" providerId="ADAL" clId="{024D3563-C7A9-4F0D-B3EB-3075B8ABBF20}" dt="2021-05-14T11:55:02.842" v="2103"/>
        <pc:sldMkLst>
          <pc:docMk/>
          <pc:sldMk cId="360743732" sldId="429"/>
        </pc:sldMkLst>
        <pc:spChg chg="mod">
          <ac:chgData name="Nicholas Harvey" userId="6c8f5bcc-6372-430f-9774-4498d9d8aa03" providerId="ADAL" clId="{024D3563-C7A9-4F0D-B3EB-3075B8ABBF20}" dt="2021-05-14T11:49:12.381" v="1949" actId="20577"/>
          <ac:spMkLst>
            <pc:docMk/>
            <pc:sldMk cId="360743732" sldId="429"/>
            <ac:spMk id="2" creationId="{8A455B3A-9291-4948-8DF2-6A0E9FB09D59}"/>
          </ac:spMkLst>
        </pc:spChg>
        <pc:spChg chg="del">
          <ac:chgData name="Nicholas Harvey" userId="6c8f5bcc-6372-430f-9774-4498d9d8aa03" providerId="ADAL" clId="{024D3563-C7A9-4F0D-B3EB-3075B8ABBF20}" dt="2021-05-13T14:01:19.413" v="331" actId="478"/>
          <ac:spMkLst>
            <pc:docMk/>
            <pc:sldMk cId="360743732" sldId="429"/>
            <ac:spMk id="3" creationId="{5E105902-C93F-4A4C-9222-1F32AB37288C}"/>
          </ac:spMkLst>
        </pc:spChg>
        <pc:spChg chg="add del mod">
          <ac:chgData name="Nicholas Harvey" userId="6c8f5bcc-6372-430f-9774-4498d9d8aa03" providerId="ADAL" clId="{024D3563-C7A9-4F0D-B3EB-3075B8ABBF20}" dt="2021-05-14T11:54:08.904" v="2099" actId="114"/>
          <ac:spMkLst>
            <pc:docMk/>
            <pc:sldMk cId="360743732" sldId="429"/>
            <ac:spMk id="4" creationId="{4DAB872F-0D5F-4A9A-91B2-1B2EC7A2E7F7}"/>
          </ac:spMkLst>
        </pc:spChg>
        <pc:spChg chg="add del mod">
          <ac:chgData name="Nicholas Harvey" userId="6c8f5bcc-6372-430f-9774-4498d9d8aa03" providerId="ADAL" clId="{024D3563-C7A9-4F0D-B3EB-3075B8ABBF20}" dt="2021-05-14T11:44:21.296" v="1895" actId="478"/>
          <ac:spMkLst>
            <pc:docMk/>
            <pc:sldMk cId="360743732" sldId="429"/>
            <ac:spMk id="5" creationId="{C816B342-AFD7-4B21-89F7-E4B75A3A1B86}"/>
          </ac:spMkLst>
        </pc:spChg>
        <pc:picChg chg="add mod">
          <ac:chgData name="Nicholas Harvey" userId="6c8f5bcc-6372-430f-9774-4498d9d8aa03" providerId="ADAL" clId="{024D3563-C7A9-4F0D-B3EB-3075B8ABBF20}" dt="2021-05-14T11:50:02.596" v="1964" actId="1076"/>
          <ac:picMkLst>
            <pc:docMk/>
            <pc:sldMk cId="360743732" sldId="429"/>
            <ac:picMk id="6" creationId="{6B99C655-F54D-4CBB-94C3-EB5405B79204}"/>
          </ac:picMkLst>
        </pc:picChg>
      </pc:sldChg>
      <pc:sldChg chg="add del">
        <pc:chgData name="Nicholas Harvey" userId="6c8f5bcc-6372-430f-9774-4498d9d8aa03" providerId="ADAL" clId="{024D3563-C7A9-4F0D-B3EB-3075B8ABBF20}" dt="2021-05-12T16:53:50.447" v="278" actId="47"/>
        <pc:sldMkLst>
          <pc:docMk/>
          <pc:sldMk cId="2346348316" sldId="429"/>
        </pc:sldMkLst>
      </pc:sldChg>
      <pc:sldChg chg="addSp delSp modSp add mod ord modNotesTx">
        <pc:chgData name="Nicholas Harvey" userId="6c8f5bcc-6372-430f-9774-4498d9d8aa03" providerId="ADAL" clId="{024D3563-C7A9-4F0D-B3EB-3075B8ABBF20}" dt="2021-05-13T14:57:12.543" v="1773"/>
        <pc:sldMkLst>
          <pc:docMk/>
          <pc:sldMk cId="3682767710" sldId="430"/>
        </pc:sldMkLst>
        <pc:spChg chg="mod">
          <ac:chgData name="Nicholas Harvey" userId="6c8f5bcc-6372-430f-9774-4498d9d8aa03" providerId="ADAL" clId="{024D3563-C7A9-4F0D-B3EB-3075B8ABBF20}" dt="2021-05-13T14:48:29.513" v="1576" actId="1076"/>
          <ac:spMkLst>
            <pc:docMk/>
            <pc:sldMk cId="3682767710" sldId="430"/>
            <ac:spMk id="3" creationId="{A220317C-ADCA-40A2-98E9-AD49667859E2}"/>
          </ac:spMkLst>
        </pc:spChg>
        <pc:picChg chg="del">
          <ac:chgData name="Nicholas Harvey" userId="6c8f5bcc-6372-430f-9774-4498d9d8aa03" providerId="ADAL" clId="{024D3563-C7A9-4F0D-B3EB-3075B8ABBF20}" dt="2021-05-13T14:24:16.475" v="697" actId="478"/>
          <ac:picMkLst>
            <pc:docMk/>
            <pc:sldMk cId="3682767710" sldId="430"/>
            <ac:picMk id="4" creationId="{A358DAF8-0505-44F2-BE07-A694F459F42B}"/>
          </ac:picMkLst>
        </pc:picChg>
        <pc:picChg chg="add del mod">
          <ac:chgData name="Nicholas Harvey" userId="6c8f5bcc-6372-430f-9774-4498d9d8aa03" providerId="ADAL" clId="{024D3563-C7A9-4F0D-B3EB-3075B8ABBF20}" dt="2021-05-13T14:48:26.169" v="1575" actId="478"/>
          <ac:picMkLst>
            <pc:docMk/>
            <pc:sldMk cId="3682767710" sldId="430"/>
            <ac:picMk id="1026" creationId="{55499E1A-7529-4EAC-9544-893004758085}"/>
          </ac:picMkLst>
        </pc:picChg>
        <pc:picChg chg="add mod">
          <ac:chgData name="Nicholas Harvey" userId="6c8f5bcc-6372-430f-9774-4498d9d8aa03" providerId="ADAL" clId="{024D3563-C7A9-4F0D-B3EB-3075B8ABBF20}" dt="2021-05-13T14:48:36.942" v="1578" actId="1076"/>
          <ac:picMkLst>
            <pc:docMk/>
            <pc:sldMk cId="3682767710" sldId="430"/>
            <ac:picMk id="1028" creationId="{237F7DDE-0E97-4D04-85AB-2E3732840CCD}"/>
          </ac:picMkLst>
        </pc:picChg>
      </pc:sldChg>
      <pc:sldChg chg="addSp modSp add mod modNotesTx">
        <pc:chgData name="Nicholas Harvey" userId="6c8f5bcc-6372-430f-9774-4498d9d8aa03" providerId="ADAL" clId="{024D3563-C7A9-4F0D-B3EB-3075B8ABBF20}" dt="2021-05-13T14:17:53.215" v="550"/>
        <pc:sldMkLst>
          <pc:docMk/>
          <pc:sldMk cId="3230456054" sldId="431"/>
        </pc:sldMkLst>
        <pc:spChg chg="mod">
          <ac:chgData name="Nicholas Harvey" userId="6c8f5bcc-6372-430f-9774-4498d9d8aa03" providerId="ADAL" clId="{024D3563-C7A9-4F0D-B3EB-3075B8ABBF20}" dt="2021-05-13T14:17:53.215" v="550"/>
          <ac:spMkLst>
            <pc:docMk/>
            <pc:sldMk cId="3230456054" sldId="431"/>
            <ac:spMk id="3" creationId="{A220317C-ADCA-40A2-98E9-AD49667859E2}"/>
          </ac:spMkLst>
        </pc:spChg>
        <pc:spChg chg="add mod">
          <ac:chgData name="Nicholas Harvey" userId="6c8f5bcc-6372-430f-9774-4498d9d8aa03" providerId="ADAL" clId="{024D3563-C7A9-4F0D-B3EB-3075B8ABBF20}" dt="2021-05-13T14:11:45.989" v="523" actId="1076"/>
          <ac:spMkLst>
            <pc:docMk/>
            <pc:sldMk cId="3230456054" sldId="431"/>
            <ac:spMk id="4" creationId="{9BF46BA9-5AC4-4794-BC04-6564ECFFEE3C}"/>
          </ac:spMkLst>
        </pc:spChg>
      </pc:sldChg>
      <pc:sldChg chg="addSp delSp modSp add mod ord modNotesTx">
        <pc:chgData name="Nicholas Harvey" userId="6c8f5bcc-6372-430f-9774-4498d9d8aa03" providerId="ADAL" clId="{024D3563-C7A9-4F0D-B3EB-3075B8ABBF20}" dt="2021-05-13T14:50:38.929" v="1665" actId="20577"/>
        <pc:sldMkLst>
          <pc:docMk/>
          <pc:sldMk cId="955318976" sldId="432"/>
        </pc:sldMkLst>
        <pc:spChg chg="mod">
          <ac:chgData name="Nicholas Harvey" userId="6c8f5bcc-6372-430f-9774-4498d9d8aa03" providerId="ADAL" clId="{024D3563-C7A9-4F0D-B3EB-3075B8ABBF20}" dt="2021-05-13T14:18:41.327" v="565" actId="20577"/>
          <ac:spMkLst>
            <pc:docMk/>
            <pc:sldMk cId="955318976" sldId="432"/>
            <ac:spMk id="3" creationId="{A220317C-ADCA-40A2-98E9-AD49667859E2}"/>
          </ac:spMkLst>
        </pc:spChg>
        <pc:spChg chg="add mod">
          <ac:chgData name="Nicholas Harvey" userId="6c8f5bcc-6372-430f-9774-4498d9d8aa03" providerId="ADAL" clId="{024D3563-C7A9-4F0D-B3EB-3075B8ABBF20}" dt="2021-05-13T14:50:38.929" v="1665" actId="20577"/>
          <ac:spMkLst>
            <pc:docMk/>
            <pc:sldMk cId="955318976" sldId="432"/>
            <ac:spMk id="6" creationId="{DBD2A738-BA0E-4B82-BCED-A5FF4A08FE5F}"/>
          </ac:spMkLst>
        </pc:spChg>
        <pc:picChg chg="del mod modCrop">
          <ac:chgData name="Nicholas Harvey" userId="6c8f5bcc-6372-430f-9774-4498d9d8aa03" providerId="ADAL" clId="{024D3563-C7A9-4F0D-B3EB-3075B8ABBF20}" dt="2021-05-13T14:18:31.543" v="552" actId="478"/>
          <ac:picMkLst>
            <pc:docMk/>
            <pc:sldMk cId="955318976" sldId="432"/>
            <ac:picMk id="2" creationId="{00A423D3-65CA-40AB-B3D7-D0159183C0FB}"/>
          </ac:picMkLst>
        </pc:picChg>
      </pc:sldChg>
      <pc:sldChg chg="add">
        <pc:chgData name="Nicholas Harvey" userId="6c8f5bcc-6372-430f-9774-4498d9d8aa03" providerId="ADAL" clId="{024D3563-C7A9-4F0D-B3EB-3075B8ABBF20}" dt="2021-05-13T14:18:28.319" v="551" actId="2890"/>
        <pc:sldMkLst>
          <pc:docMk/>
          <pc:sldMk cId="3082297173" sldId="433"/>
        </pc:sldMkLst>
      </pc:sldChg>
      <pc:sldChg chg="modSp add mod">
        <pc:chgData name="Nicholas Harvey" userId="6c8f5bcc-6372-430f-9774-4498d9d8aa03" providerId="ADAL" clId="{024D3563-C7A9-4F0D-B3EB-3075B8ABBF20}" dt="2021-05-25T22:41:21.990" v="2135" actId="1076"/>
        <pc:sldMkLst>
          <pc:docMk/>
          <pc:sldMk cId="2501970759" sldId="434"/>
        </pc:sldMkLst>
        <pc:spChg chg="mod">
          <ac:chgData name="Nicholas Harvey" userId="6c8f5bcc-6372-430f-9774-4498d9d8aa03" providerId="ADAL" clId="{024D3563-C7A9-4F0D-B3EB-3075B8ABBF20}" dt="2021-05-25T22:41:21.990" v="2135" actId="1076"/>
          <ac:spMkLst>
            <pc:docMk/>
            <pc:sldMk cId="2501970759" sldId="434"/>
            <ac:spMk id="3" creationId="{A220317C-ADCA-40A2-98E9-AD49667859E2}"/>
          </ac:spMkLst>
        </pc:spChg>
      </pc:sldChg>
      <pc:sldChg chg="addSp delSp modSp add mod modNotesTx">
        <pc:chgData name="Nicholas Harvey" userId="6c8f5bcc-6372-430f-9774-4498d9d8aa03" providerId="ADAL" clId="{024D3563-C7A9-4F0D-B3EB-3075B8ABBF20}" dt="2021-05-13T14:42:46.264" v="1438"/>
        <pc:sldMkLst>
          <pc:docMk/>
          <pc:sldMk cId="2216876634" sldId="435"/>
        </pc:sldMkLst>
        <pc:spChg chg="del">
          <ac:chgData name="Nicholas Harvey" userId="6c8f5bcc-6372-430f-9774-4498d9d8aa03" providerId="ADAL" clId="{024D3563-C7A9-4F0D-B3EB-3075B8ABBF20}" dt="2021-05-13T14:36:59.875" v="1143" actId="478"/>
          <ac:spMkLst>
            <pc:docMk/>
            <pc:sldMk cId="2216876634" sldId="435"/>
            <ac:spMk id="2" creationId="{00000000-0000-0000-0000-000000000000}"/>
          </ac:spMkLst>
        </pc:spChg>
        <pc:spChg chg="del">
          <ac:chgData name="Nicholas Harvey" userId="6c8f5bcc-6372-430f-9774-4498d9d8aa03" providerId="ADAL" clId="{024D3563-C7A9-4F0D-B3EB-3075B8ABBF20}" dt="2021-05-13T14:36:58.595" v="1142" actId="478"/>
          <ac:spMkLst>
            <pc:docMk/>
            <pc:sldMk cId="2216876634" sldId="435"/>
            <ac:spMk id="3" creationId="{00000000-0000-0000-0000-000000000000}"/>
          </ac:spMkLst>
        </pc:spChg>
        <pc:spChg chg="add del mod">
          <ac:chgData name="Nicholas Harvey" userId="6c8f5bcc-6372-430f-9774-4498d9d8aa03" providerId="ADAL" clId="{024D3563-C7A9-4F0D-B3EB-3075B8ABBF20}" dt="2021-05-13T14:37:01.508" v="1145" actId="478"/>
          <ac:spMkLst>
            <pc:docMk/>
            <pc:sldMk cId="2216876634" sldId="435"/>
            <ac:spMk id="5" creationId="{794B432F-154A-48D1-9DDE-E9F27A400B84}"/>
          </ac:spMkLst>
        </pc:spChg>
        <pc:spChg chg="add del mod">
          <ac:chgData name="Nicholas Harvey" userId="6c8f5bcc-6372-430f-9774-4498d9d8aa03" providerId="ADAL" clId="{024D3563-C7A9-4F0D-B3EB-3075B8ABBF20}" dt="2021-05-13T14:37:00.733" v="1144" actId="478"/>
          <ac:spMkLst>
            <pc:docMk/>
            <pc:sldMk cId="2216876634" sldId="435"/>
            <ac:spMk id="7" creationId="{A3791BC3-CC1F-40C6-BA5A-EBBD7E136A7C}"/>
          </ac:spMkLst>
        </pc:spChg>
        <pc:picChg chg="add mod">
          <ac:chgData name="Nicholas Harvey" userId="6c8f5bcc-6372-430f-9774-4498d9d8aa03" providerId="ADAL" clId="{024D3563-C7A9-4F0D-B3EB-3075B8ABBF20}" dt="2021-05-13T14:37:12.541" v="1149" actId="1076"/>
          <ac:picMkLst>
            <pc:docMk/>
            <pc:sldMk cId="2216876634" sldId="435"/>
            <ac:picMk id="2050" creationId="{3DC32C83-8AE8-467D-9F57-8BB94F11D0E4}"/>
          </ac:picMkLst>
        </pc:picChg>
      </pc:sldChg>
      <pc:sldChg chg="addSp modSp add mod modNotesTx">
        <pc:chgData name="Nicholas Harvey" userId="6c8f5bcc-6372-430f-9774-4498d9d8aa03" providerId="ADAL" clId="{024D3563-C7A9-4F0D-B3EB-3075B8ABBF20}" dt="2021-05-13T14:55:44.675" v="1760" actId="20577"/>
        <pc:sldMkLst>
          <pc:docMk/>
          <pc:sldMk cId="2827901441" sldId="436"/>
        </pc:sldMkLst>
        <pc:spChg chg="mod">
          <ac:chgData name="Nicholas Harvey" userId="6c8f5bcc-6372-430f-9774-4498d9d8aa03" providerId="ADAL" clId="{024D3563-C7A9-4F0D-B3EB-3075B8ABBF20}" dt="2021-05-13T14:52:48.219" v="1696" actId="20577"/>
          <ac:spMkLst>
            <pc:docMk/>
            <pc:sldMk cId="2827901441" sldId="436"/>
            <ac:spMk id="3" creationId="{A220317C-ADCA-40A2-98E9-AD49667859E2}"/>
          </ac:spMkLst>
        </pc:spChg>
        <pc:spChg chg="mod">
          <ac:chgData name="Nicholas Harvey" userId="6c8f5bcc-6372-430f-9774-4498d9d8aa03" providerId="ADAL" clId="{024D3563-C7A9-4F0D-B3EB-3075B8ABBF20}" dt="2021-05-13T14:43:40.994" v="1446" actId="6549"/>
          <ac:spMkLst>
            <pc:docMk/>
            <pc:sldMk cId="2827901441" sldId="436"/>
            <ac:spMk id="4" creationId="{9BF46BA9-5AC4-4794-BC04-6564ECFFEE3C}"/>
          </ac:spMkLst>
        </pc:spChg>
        <pc:spChg chg="add mod">
          <ac:chgData name="Nicholas Harvey" userId="6c8f5bcc-6372-430f-9774-4498d9d8aa03" providerId="ADAL" clId="{024D3563-C7A9-4F0D-B3EB-3075B8ABBF20}" dt="2021-05-13T14:55:03.806" v="1748" actId="1076"/>
          <ac:spMkLst>
            <pc:docMk/>
            <pc:sldMk cId="2827901441" sldId="436"/>
            <ac:spMk id="6" creationId="{737058E2-EF48-4776-9758-9227F7D93922}"/>
          </ac:spMkLst>
        </pc:spChg>
        <pc:picChg chg="add mod">
          <ac:chgData name="Nicholas Harvey" userId="6c8f5bcc-6372-430f-9774-4498d9d8aa03" providerId="ADAL" clId="{024D3563-C7A9-4F0D-B3EB-3075B8ABBF20}" dt="2021-05-13T14:55:09.748" v="1751" actId="1076"/>
          <ac:picMkLst>
            <pc:docMk/>
            <pc:sldMk cId="2827901441" sldId="436"/>
            <ac:picMk id="3074" creationId="{96BC414F-FB25-4CF6-A085-4312E81F763F}"/>
          </ac:picMkLst>
        </pc:picChg>
      </pc:sldChg>
      <pc:sldChg chg="new del">
        <pc:chgData name="Nicholas Harvey" userId="6c8f5bcc-6372-430f-9774-4498d9d8aa03" providerId="ADAL" clId="{024D3563-C7A9-4F0D-B3EB-3075B8ABBF20}" dt="2021-05-13T14:47:45.021" v="1503" actId="2696"/>
        <pc:sldMkLst>
          <pc:docMk/>
          <pc:sldMk cId="3220273327" sldId="437"/>
        </pc:sldMkLst>
      </pc:sldChg>
      <pc:sldChg chg="add">
        <pc:chgData name="Nicholas Harvey" userId="6c8f5bcc-6372-430f-9774-4498d9d8aa03" providerId="ADAL" clId="{024D3563-C7A9-4F0D-B3EB-3075B8ABBF20}" dt="2021-05-13T14:47:42.787" v="1502" actId="2890"/>
        <pc:sldMkLst>
          <pc:docMk/>
          <pc:sldMk cId="1036484123" sldId="438"/>
        </pc:sldMkLst>
      </pc:sldChg>
      <pc:sldChg chg="delSp modSp add mod">
        <pc:chgData name="Nicholas Harvey" userId="6c8f5bcc-6372-430f-9774-4498d9d8aa03" providerId="ADAL" clId="{024D3563-C7A9-4F0D-B3EB-3075B8ABBF20}" dt="2021-05-24T21:24:15.220" v="2118" actId="14100"/>
        <pc:sldMkLst>
          <pc:docMk/>
          <pc:sldMk cId="2882878143" sldId="439"/>
        </pc:sldMkLst>
        <pc:spChg chg="mod">
          <ac:chgData name="Nicholas Harvey" userId="6c8f5bcc-6372-430f-9774-4498d9d8aa03" providerId="ADAL" clId="{024D3563-C7A9-4F0D-B3EB-3075B8ABBF20}" dt="2021-05-24T21:24:15.220" v="2118" actId="14100"/>
          <ac:spMkLst>
            <pc:docMk/>
            <pc:sldMk cId="2882878143" sldId="439"/>
            <ac:spMk id="6" creationId="{737058E2-EF48-4776-9758-9227F7D93922}"/>
          </ac:spMkLst>
        </pc:spChg>
        <pc:picChg chg="del">
          <ac:chgData name="Nicholas Harvey" userId="6c8f5bcc-6372-430f-9774-4498d9d8aa03" providerId="ADAL" clId="{024D3563-C7A9-4F0D-B3EB-3075B8ABBF20}" dt="2021-05-13T14:56:00.613" v="1762" actId="478"/>
          <ac:picMkLst>
            <pc:docMk/>
            <pc:sldMk cId="2882878143" sldId="439"/>
            <ac:picMk id="3074" creationId="{96BC414F-FB25-4CF6-A085-4312E81F763F}"/>
          </ac:picMkLst>
        </pc:picChg>
      </pc:sldChg>
      <pc:sldChg chg="addSp modSp add mod">
        <pc:chgData name="Nicholas Harvey" userId="6c8f5bcc-6372-430f-9774-4498d9d8aa03" providerId="ADAL" clId="{024D3563-C7A9-4F0D-B3EB-3075B8ABBF20}" dt="2021-05-26T10:17:58.830" v="2480" actId="1076"/>
        <pc:sldMkLst>
          <pc:docMk/>
          <pc:sldMk cId="1345301240" sldId="440"/>
        </pc:sldMkLst>
        <pc:cxnChg chg="add mod">
          <ac:chgData name="Nicholas Harvey" userId="6c8f5bcc-6372-430f-9774-4498d9d8aa03" providerId="ADAL" clId="{024D3563-C7A9-4F0D-B3EB-3075B8ABBF20}" dt="2021-05-26T10:17:58.830" v="2480" actId="1076"/>
          <ac:cxnSpMkLst>
            <pc:docMk/>
            <pc:sldMk cId="1345301240" sldId="440"/>
            <ac:cxnSpMk id="3" creationId="{592F85A8-218D-4C51-BA2F-57FC3AAD9575}"/>
          </ac:cxnSpMkLst>
        </pc:cxnChg>
      </pc:sldChg>
      <pc:sldChg chg="addSp delSp modSp add mod modNotesTx">
        <pc:chgData name="Nicholas Harvey" userId="6c8f5bcc-6372-430f-9774-4498d9d8aa03" providerId="ADAL" clId="{024D3563-C7A9-4F0D-B3EB-3075B8ABBF20}" dt="2021-05-25T22:53:35.934" v="2476" actId="20577"/>
        <pc:sldMkLst>
          <pc:docMk/>
          <pc:sldMk cId="1550530993" sldId="441"/>
        </pc:sldMkLst>
        <pc:spChg chg="del mod">
          <ac:chgData name="Nicholas Harvey" userId="6c8f5bcc-6372-430f-9774-4498d9d8aa03" providerId="ADAL" clId="{024D3563-C7A9-4F0D-B3EB-3075B8ABBF20}" dt="2021-05-25T22:47:00.698" v="2223" actId="478"/>
          <ac:spMkLst>
            <pc:docMk/>
            <pc:sldMk cId="1550530993" sldId="441"/>
            <ac:spMk id="3" creationId="{A220317C-ADCA-40A2-98E9-AD49667859E2}"/>
          </ac:spMkLst>
        </pc:spChg>
        <pc:spChg chg="mod">
          <ac:chgData name="Nicholas Harvey" userId="6c8f5bcc-6372-430f-9774-4498d9d8aa03" providerId="ADAL" clId="{024D3563-C7A9-4F0D-B3EB-3075B8ABBF20}" dt="2021-05-25T22:53:35.934" v="2476" actId="20577"/>
          <ac:spMkLst>
            <pc:docMk/>
            <pc:sldMk cId="1550530993" sldId="441"/>
            <ac:spMk id="4" creationId="{9BF46BA9-5AC4-4794-BC04-6564ECFFEE3C}"/>
          </ac:spMkLst>
        </pc:spChg>
        <pc:spChg chg="add mod">
          <ac:chgData name="Nicholas Harvey" userId="6c8f5bcc-6372-430f-9774-4498d9d8aa03" providerId="ADAL" clId="{024D3563-C7A9-4F0D-B3EB-3075B8ABBF20}" dt="2021-05-25T22:47:01.031" v="2224"/>
          <ac:spMkLst>
            <pc:docMk/>
            <pc:sldMk cId="1550530993" sldId="441"/>
            <ac:spMk id="6" creationId="{CA09E6BD-838C-4486-89BB-E55307804C53}"/>
          </ac:spMkLst>
        </pc:spChg>
      </pc:sldChg>
      <pc:sldChg chg="addSp delSp modSp add del">
        <pc:chgData name="Nicholas Harvey" userId="6c8f5bcc-6372-430f-9774-4498d9d8aa03" providerId="ADAL" clId="{024D3563-C7A9-4F0D-B3EB-3075B8ABBF20}" dt="2021-05-25T22:41:13.951" v="2134" actId="47"/>
        <pc:sldMkLst>
          <pc:docMk/>
          <pc:sldMk cId="2855752090" sldId="441"/>
        </pc:sldMkLst>
        <pc:picChg chg="add del mod">
          <ac:chgData name="Nicholas Harvey" userId="6c8f5bcc-6372-430f-9774-4498d9d8aa03" providerId="ADAL" clId="{024D3563-C7A9-4F0D-B3EB-3075B8ABBF20}" dt="2021-05-25T22:41:09.397" v="2133" actId="478"/>
          <ac:picMkLst>
            <pc:docMk/>
            <pc:sldMk cId="2855752090" sldId="441"/>
            <ac:picMk id="1026" creationId="{6D7356FB-7275-4D0E-9EE5-BCB0DCC17E1C}"/>
          </ac:picMkLst>
        </pc:picChg>
        <pc:picChg chg="del">
          <ac:chgData name="Nicholas Harvey" userId="6c8f5bcc-6372-430f-9774-4498d9d8aa03" providerId="ADAL" clId="{024D3563-C7A9-4F0D-B3EB-3075B8ABBF20}" dt="2021-05-25T22:40:58.739" v="2129" actId="478"/>
          <ac:picMkLst>
            <pc:docMk/>
            <pc:sldMk cId="2855752090" sldId="441"/>
            <ac:picMk id="3074" creationId="{2CB9063B-A693-4BEC-AD3B-74BDE16D4670}"/>
          </ac:picMkLst>
        </pc:picChg>
      </pc:sldChg>
      <pc:sldChg chg="add del ord">
        <pc:chgData name="Nicholas Harvey" userId="6c8f5bcc-6372-430f-9774-4498d9d8aa03" providerId="ADAL" clId="{024D3563-C7A9-4F0D-B3EB-3075B8ABBF20}" dt="2021-05-25T22:42:57.484" v="2143" actId="2696"/>
        <pc:sldMkLst>
          <pc:docMk/>
          <pc:sldMk cId="4147835698" sldId="441"/>
        </pc:sldMkLst>
      </pc:sldChg>
      <pc:sldChg chg="addSp delSp modSp new mod modNotesTx">
        <pc:chgData name="Nicholas Harvey" userId="6c8f5bcc-6372-430f-9774-4498d9d8aa03" providerId="ADAL" clId="{024D3563-C7A9-4F0D-B3EB-3075B8ABBF20}" dt="2021-05-26T10:28:06.450" v="2564" actId="20577"/>
        <pc:sldMkLst>
          <pc:docMk/>
          <pc:sldMk cId="1676818608" sldId="442"/>
        </pc:sldMkLst>
        <pc:spChg chg="add mod">
          <ac:chgData name="Nicholas Harvey" userId="6c8f5bcc-6372-430f-9774-4498d9d8aa03" providerId="ADAL" clId="{024D3563-C7A9-4F0D-B3EB-3075B8ABBF20}" dt="2021-05-25T22:46:46.958" v="2219" actId="14100"/>
          <ac:spMkLst>
            <pc:docMk/>
            <pc:sldMk cId="1676818608" sldId="442"/>
            <ac:spMk id="3" creationId="{4C437836-BD55-4C7B-B915-9FD9FBEAABE1}"/>
          </ac:spMkLst>
        </pc:spChg>
        <pc:spChg chg="add mod">
          <ac:chgData name="Nicholas Harvey" userId="6c8f5bcc-6372-430f-9774-4498d9d8aa03" providerId="ADAL" clId="{024D3563-C7A9-4F0D-B3EB-3075B8ABBF20}" dt="2021-05-26T10:28:06.450" v="2564" actId="20577"/>
          <ac:spMkLst>
            <pc:docMk/>
            <pc:sldMk cId="1676818608" sldId="442"/>
            <ac:spMk id="5" creationId="{E6E7FDC8-24C9-4895-AB44-2024CD152344}"/>
          </ac:spMkLst>
        </pc:spChg>
        <pc:picChg chg="add mod">
          <ac:chgData name="Nicholas Harvey" userId="6c8f5bcc-6372-430f-9774-4498d9d8aa03" providerId="ADAL" clId="{024D3563-C7A9-4F0D-B3EB-3075B8ABBF20}" dt="2021-05-26T10:27:16.455" v="2481" actId="1076"/>
          <ac:picMkLst>
            <pc:docMk/>
            <pc:sldMk cId="1676818608" sldId="442"/>
            <ac:picMk id="2" creationId="{659A5A76-1460-466E-AB68-8F299364D860}"/>
          </ac:picMkLst>
        </pc:picChg>
        <pc:picChg chg="add del">
          <ac:chgData name="Nicholas Harvey" userId="6c8f5bcc-6372-430f-9774-4498d9d8aa03" providerId="ADAL" clId="{024D3563-C7A9-4F0D-B3EB-3075B8ABBF20}" dt="2021-05-26T10:27:24.986" v="2483"/>
          <ac:picMkLst>
            <pc:docMk/>
            <pc:sldMk cId="1676818608" sldId="442"/>
            <ac:picMk id="4" creationId="{72D7482A-601B-4E63-B96B-FF33C5321725}"/>
          </ac:picMkLst>
        </pc:picChg>
      </pc:sldChg>
      <pc:sldChg chg="addSp modSp new modNotesTx">
        <pc:chgData name="Nicholas Harvey" userId="6c8f5bcc-6372-430f-9774-4498d9d8aa03" providerId="ADAL" clId="{024D3563-C7A9-4F0D-B3EB-3075B8ABBF20}" dt="2021-05-25T22:48:37.722" v="2308"/>
        <pc:sldMkLst>
          <pc:docMk/>
          <pc:sldMk cId="3647786981" sldId="443"/>
        </pc:sldMkLst>
        <pc:picChg chg="add mod">
          <ac:chgData name="Nicholas Harvey" userId="6c8f5bcc-6372-430f-9774-4498d9d8aa03" providerId="ADAL" clId="{024D3563-C7A9-4F0D-B3EB-3075B8ABBF20}" dt="2021-05-25T22:48:15.175" v="2305" actId="1076"/>
          <ac:picMkLst>
            <pc:docMk/>
            <pc:sldMk cId="3647786981" sldId="443"/>
            <ac:picMk id="2050" creationId="{2FF067DF-7288-4F50-9BE6-50CA762D3627}"/>
          </ac:picMkLst>
        </pc:picChg>
      </pc:sldChg>
      <pc:sldChg chg="delSp new del mod">
        <pc:chgData name="Nicholas Harvey" userId="6c8f5bcc-6372-430f-9774-4498d9d8aa03" providerId="ADAL" clId="{024D3563-C7A9-4F0D-B3EB-3075B8ABBF20}" dt="2021-05-26T13:56:40.588" v="2568" actId="47"/>
        <pc:sldMkLst>
          <pc:docMk/>
          <pc:sldMk cId="2325614553" sldId="444"/>
        </pc:sldMkLst>
        <pc:spChg chg="del">
          <ac:chgData name="Nicholas Harvey" userId="6c8f5bcc-6372-430f-9774-4498d9d8aa03" providerId="ADAL" clId="{024D3563-C7A9-4F0D-B3EB-3075B8ABBF20}" dt="2021-05-26T13:56:34.326" v="2566" actId="478"/>
          <ac:spMkLst>
            <pc:docMk/>
            <pc:sldMk cId="2325614553" sldId="444"/>
            <ac:spMk id="2" creationId="{FA63D2DD-8DA9-4019-ADF4-6284B7EFE85B}"/>
          </ac:spMkLst>
        </pc:spChg>
      </pc:sldChg>
      <pc:sldChg chg="addSp modSp add mod ord modNotesTx">
        <pc:chgData name="Nicholas Harvey" userId="6c8f5bcc-6372-430f-9774-4498d9d8aa03" providerId="ADAL" clId="{024D3563-C7A9-4F0D-B3EB-3075B8ABBF20}" dt="2021-05-26T13:58:31.083" v="2997"/>
        <pc:sldMkLst>
          <pc:docMk/>
          <pc:sldMk cId="10661333" sldId="445"/>
        </pc:sldMkLst>
        <pc:spChg chg="mod">
          <ac:chgData name="Nicholas Harvey" userId="6c8f5bcc-6372-430f-9774-4498d9d8aa03" providerId="ADAL" clId="{024D3563-C7A9-4F0D-B3EB-3075B8ABBF20}" dt="2021-05-26T13:56:59.518" v="2592" actId="20577"/>
          <ac:spMkLst>
            <pc:docMk/>
            <pc:sldMk cId="10661333" sldId="445"/>
            <ac:spMk id="2" creationId="{00000000-0000-0000-0000-000000000000}"/>
          </ac:spMkLst>
        </pc:spChg>
        <pc:spChg chg="mod">
          <ac:chgData name="Nicholas Harvey" userId="6c8f5bcc-6372-430f-9774-4498d9d8aa03" providerId="ADAL" clId="{024D3563-C7A9-4F0D-B3EB-3075B8ABBF20}" dt="2021-05-26T13:58:15.255" v="2995" actId="27636"/>
          <ac:spMkLst>
            <pc:docMk/>
            <pc:sldMk cId="10661333" sldId="445"/>
            <ac:spMk id="3" creationId="{00000000-0000-0000-0000-000000000000}"/>
          </ac:spMkLst>
        </pc:spChg>
        <pc:picChg chg="add mod">
          <ac:chgData name="Nicholas Harvey" userId="6c8f5bcc-6372-430f-9774-4498d9d8aa03" providerId="ADAL" clId="{024D3563-C7A9-4F0D-B3EB-3075B8ABBF20}" dt="2021-05-26T13:56:53.841" v="2577" actId="1076"/>
          <ac:picMkLst>
            <pc:docMk/>
            <pc:sldMk cId="10661333" sldId="445"/>
            <ac:picMk id="1026" creationId="{B0FA5A95-35B1-416E-B12B-2E2234484A2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24BBDB-09AE-49FB-A160-DB82A99DD7A5}" type="datetimeFigureOut">
              <a:rPr lang="en-GB" smtClean="0"/>
              <a:t>26/05/2021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B82464-4132-49F1-BDA3-FAB9CCD43913}" type="slidenum">
              <a:rPr lang="en-GB" smtClean="0"/>
              <a:t>‹#›</a:t>
            </a:fld>
            <a:endParaRPr lang="en-GB"/>
          </a:p>
        </p:txBody>
      </p:sp>
    </p:spTree>
    <p:extLst>
      <p:ext uri="{BB962C8B-B14F-4D97-AF65-F5344CB8AC3E}">
        <p14:creationId xmlns:p14="http://schemas.microsoft.com/office/powerpoint/2010/main" val="3397911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ell.com/current-biology/fulltext/S0960-9822(18)30315-4?_returnURL=https%3A%2F%2Flinkinghub.elsevier.com%2Fretrieve%2Fpii%2FS0960982218303154%3Fshowall%3Dtrue#fig2"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ature.com/articles/s41586-018-0301-1#ref-CR163"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75193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7910EA-68DF-FA43-9E1A-A2C4F802C9E5}" type="slidenum">
              <a:rPr lang="en-US" smtClean="0"/>
              <a:pPr>
                <a:defRPr/>
              </a:pPr>
              <a:t>10</a:t>
            </a:fld>
            <a:endParaRPr lang="en-US"/>
          </a:p>
        </p:txBody>
      </p:sp>
    </p:spTree>
    <p:extLst>
      <p:ext uri="{BB962C8B-B14F-4D97-AF65-F5344CB8AC3E}">
        <p14:creationId xmlns:p14="http://schemas.microsoft.com/office/powerpoint/2010/main" val="1424619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US" dirty="0"/>
              <a:t>Fig. 1. Tropical forest classification based on FAO ecological zones</a:t>
            </a:r>
          </a:p>
          <a:p>
            <a:endParaRPr lang="en-US" dirty="0"/>
          </a:p>
          <a:p>
            <a:r>
              <a:rPr lang="en-US" dirty="0"/>
              <a:t>http://</a:t>
            </a:r>
            <a:r>
              <a:rPr lang="en-US" dirty="0" err="1"/>
              <a:t>www.fao.org</a:t>
            </a:r>
            <a:r>
              <a:rPr lang="en-US" dirty="0"/>
              <a:t>/3/Y1997E/y1997e0p.htm</a:t>
            </a:r>
          </a:p>
          <a:p>
            <a:endParaRPr lang="en-US" dirty="0"/>
          </a:p>
          <a:p>
            <a:r>
              <a:rPr lang="en-US" dirty="0"/>
              <a:t>TROPICAL RAIN FOREST</a:t>
            </a:r>
          </a:p>
          <a:p>
            <a:endParaRPr lang="en-US" dirty="0"/>
          </a:p>
          <a:p>
            <a:r>
              <a:rPr lang="en-US" dirty="0"/>
              <a:t>This zone covers the southwestern coasts of India and Sri Lanka, Myanmar and the eastern Himalayan foothills, the coastal lowlands of Southeast Asia, the Philippines and most of the Malay Archipelago.</a:t>
            </a:r>
          </a:p>
          <a:p>
            <a:endParaRPr lang="en-US" dirty="0"/>
          </a:p>
          <a:p>
            <a:r>
              <a:rPr lang="en-US" dirty="0"/>
              <a:t>The western coasts of the Asian continent are very wet owing to monsoonal rains. Viet Nam and the Philippines deviate from this pattern and their eastern coasts are wet. Across the zone, annual rainfall is everywhere more than 1 000 mm and often more than 2 000 mm. There is no dry season in the equatorial regions. Everywhere else there is a short dry season, generally one to four months. Temperatures are always high.</a:t>
            </a:r>
          </a:p>
          <a:p>
            <a:endParaRPr lang="en-US" dirty="0"/>
          </a:p>
          <a:p>
            <a:r>
              <a:rPr lang="en-US" dirty="0"/>
              <a:t>In the wettest parts of this extensive zone the prevailing vegetation type is dense moist evergreen forest. A striking characteristic is the occurrence of </a:t>
            </a:r>
            <a:r>
              <a:rPr lang="en-US" dirty="0" err="1"/>
              <a:t>Dipterocarpaceae</a:t>
            </a:r>
            <a:r>
              <a:rPr lang="en-US" dirty="0"/>
              <a:t> only to the west of Wallace's Line.[35] The mangrove forests of the Ganges Delta and western New Guinea are the most extensive in the world. In the drier parts of the area, mainly in eastern Indonesia and the Himalayan foothills, semi-deciduous or moist deciduous forests occur. In the Brahmaputra valley, these are valuable </a:t>
            </a:r>
            <a:r>
              <a:rPr lang="en-US" dirty="0" err="1"/>
              <a:t>sal</a:t>
            </a:r>
            <a:r>
              <a:rPr lang="en-US" dirty="0"/>
              <a:t> forests (</a:t>
            </a:r>
            <a:r>
              <a:rPr lang="en-US" dirty="0" err="1"/>
              <a:t>Shorea</a:t>
            </a:r>
            <a:r>
              <a:rPr lang="en-US" dirty="0"/>
              <a:t> </a:t>
            </a:r>
            <a:r>
              <a:rPr lang="en-US" dirty="0" err="1"/>
              <a:t>robusta</a:t>
            </a:r>
            <a:r>
              <a:rPr lang="en-US" dirty="0"/>
              <a:t>).</a:t>
            </a:r>
          </a:p>
          <a:p>
            <a:endParaRPr lang="en-US" dirty="0"/>
          </a:p>
          <a:p>
            <a:r>
              <a:rPr lang="en-US" dirty="0"/>
              <a:t>The lushest rain forests are found in the Malay Archipelago, </a:t>
            </a:r>
            <a:r>
              <a:rPr lang="en-US" dirty="0" err="1"/>
              <a:t>harbouring</a:t>
            </a:r>
            <a:r>
              <a:rPr lang="en-US" dirty="0"/>
              <a:t> a very rich flora. Over half (220) of the world's flowering plant families are represented as well as about one-quarter of the genera (2 400), of which about 40 percent are endemic. Of 25 000 to 30 000 species about one-third are trees of more than 10 cm in diameter. </a:t>
            </a:r>
            <a:r>
              <a:rPr lang="en-US" dirty="0" err="1"/>
              <a:t>Dipterocarpaceae</a:t>
            </a:r>
            <a:r>
              <a:rPr lang="en-US" dirty="0"/>
              <a:t>, which are particularly diverse in genera and species, dominate rain forests west of the Wallace Line. They contribute many (Sumatra, Malaysia), most (Borneo) or all (Philippines) of the top canopy giant trees. The main genera are </a:t>
            </a:r>
            <a:r>
              <a:rPr lang="en-US" dirty="0" err="1"/>
              <a:t>Dipterocarpus</a:t>
            </a:r>
            <a:r>
              <a:rPr lang="en-US" dirty="0"/>
              <a:t>, </a:t>
            </a:r>
            <a:r>
              <a:rPr lang="en-US" dirty="0" err="1"/>
              <a:t>Shorea</a:t>
            </a:r>
            <a:r>
              <a:rPr lang="en-US" dirty="0"/>
              <a:t>, </a:t>
            </a:r>
            <a:r>
              <a:rPr lang="en-US" dirty="0" err="1"/>
              <a:t>Dryobalanops</a:t>
            </a:r>
            <a:r>
              <a:rPr lang="en-US" dirty="0"/>
              <a:t> and </a:t>
            </a:r>
            <a:r>
              <a:rPr lang="en-US" dirty="0" err="1"/>
              <a:t>Hopea</a:t>
            </a:r>
            <a:r>
              <a:rPr lang="en-US" dirty="0"/>
              <a:t>. Other important tree families include </a:t>
            </a:r>
            <a:r>
              <a:rPr lang="en-US" dirty="0" err="1"/>
              <a:t>Anacardiaceae</a:t>
            </a:r>
            <a:r>
              <a:rPr lang="en-US" dirty="0"/>
              <a:t>, </a:t>
            </a:r>
            <a:r>
              <a:rPr lang="en-US" dirty="0" err="1"/>
              <a:t>Ebenaceae</a:t>
            </a:r>
            <a:r>
              <a:rPr lang="en-US" dirty="0"/>
              <a:t>, </a:t>
            </a:r>
            <a:r>
              <a:rPr lang="en-US" dirty="0" err="1"/>
              <a:t>Leguminosae</a:t>
            </a:r>
            <a:r>
              <a:rPr lang="en-US" dirty="0"/>
              <a:t>, </a:t>
            </a:r>
            <a:r>
              <a:rPr lang="en-US" dirty="0" err="1"/>
              <a:t>Sapindaceae</a:t>
            </a:r>
            <a:r>
              <a:rPr lang="en-US" dirty="0"/>
              <a:t>, </a:t>
            </a:r>
            <a:r>
              <a:rPr lang="en-US" dirty="0" err="1"/>
              <a:t>Euphorbiaceae</a:t>
            </a:r>
            <a:r>
              <a:rPr lang="en-US" dirty="0"/>
              <a:t> and </a:t>
            </a:r>
            <a:r>
              <a:rPr lang="en-US" dirty="0" err="1"/>
              <a:t>Dilleniaceae</a:t>
            </a:r>
            <a:r>
              <a:rPr lang="en-US" dirty="0"/>
              <a:t>. </a:t>
            </a:r>
            <a:r>
              <a:rPr lang="en-US" dirty="0" err="1"/>
              <a:t>Pometia</a:t>
            </a:r>
            <a:r>
              <a:rPr lang="en-US" dirty="0"/>
              <a:t>, </a:t>
            </a:r>
            <a:r>
              <a:rPr lang="en-US" dirty="0" err="1"/>
              <a:t>Canarium</a:t>
            </a:r>
            <a:r>
              <a:rPr lang="en-US" dirty="0"/>
              <a:t>, </a:t>
            </a:r>
            <a:r>
              <a:rPr lang="en-US" dirty="0" err="1"/>
              <a:t>Cryptocarya</a:t>
            </a:r>
            <a:r>
              <a:rPr lang="en-US" dirty="0"/>
              <a:t>, </a:t>
            </a:r>
            <a:r>
              <a:rPr lang="en-US" dirty="0" err="1"/>
              <a:t>Terminalia</a:t>
            </a:r>
            <a:r>
              <a:rPr lang="en-US" dirty="0"/>
              <a:t>, </a:t>
            </a:r>
            <a:r>
              <a:rPr lang="en-US" dirty="0" err="1"/>
              <a:t>Syzygium</a:t>
            </a:r>
            <a:r>
              <a:rPr lang="en-US" dirty="0"/>
              <a:t>, </a:t>
            </a:r>
            <a:r>
              <a:rPr lang="en-US" dirty="0" err="1"/>
              <a:t>Casuarina</a:t>
            </a:r>
            <a:r>
              <a:rPr lang="en-US" dirty="0"/>
              <a:t> and Araucaria are among the chief tree genera of forests east of the Wallace Line.</a:t>
            </a:r>
          </a:p>
          <a:p>
            <a:endParaRPr lang="en-US" dirty="0"/>
          </a:p>
          <a:p>
            <a:r>
              <a:rPr lang="en-US" dirty="0"/>
              <a:t>The Asian mangroves, most widely distributed in the Indonesian archipelago and the </a:t>
            </a:r>
            <a:r>
              <a:rPr lang="en-US" dirty="0" err="1"/>
              <a:t>Sundarbans</a:t>
            </a:r>
            <a:r>
              <a:rPr lang="en-US" dirty="0"/>
              <a:t> of Bangladesh, are richer in species than comparable formations elsewhere. Mangrove forests can reach heights of 30 to 40 m and are best developed in sheltered bays or in extensive estuaries. Conspicuous species are </a:t>
            </a:r>
            <a:r>
              <a:rPr lang="en-US" dirty="0" err="1"/>
              <a:t>Avicennia</a:t>
            </a:r>
            <a:r>
              <a:rPr lang="en-US" dirty="0"/>
              <a:t> alba, A. </a:t>
            </a:r>
            <a:r>
              <a:rPr lang="en-US" dirty="0" err="1"/>
              <a:t>officinalis</a:t>
            </a:r>
            <a:r>
              <a:rPr lang="en-US" dirty="0"/>
              <a:t>, A. marina, </a:t>
            </a:r>
            <a:r>
              <a:rPr lang="en-US" dirty="0" err="1"/>
              <a:t>Bruguiera</a:t>
            </a:r>
            <a:r>
              <a:rPr lang="en-US" dirty="0"/>
              <a:t> </a:t>
            </a:r>
            <a:r>
              <a:rPr lang="en-US" dirty="0" err="1"/>
              <a:t>cylindrica</a:t>
            </a:r>
            <a:r>
              <a:rPr lang="en-US" dirty="0"/>
              <a:t>, B. </a:t>
            </a:r>
            <a:r>
              <a:rPr lang="en-US" dirty="0" err="1"/>
              <a:t>gymnorrhiza</a:t>
            </a:r>
            <a:r>
              <a:rPr lang="en-US" dirty="0"/>
              <a:t>, </a:t>
            </a:r>
            <a:r>
              <a:rPr lang="en-US" dirty="0" err="1"/>
              <a:t>Ceriops</a:t>
            </a:r>
            <a:r>
              <a:rPr lang="en-US" dirty="0"/>
              <a:t> </a:t>
            </a:r>
            <a:r>
              <a:rPr lang="en-US" dirty="0" err="1"/>
              <a:t>decandra</a:t>
            </a:r>
            <a:r>
              <a:rPr lang="en-US" dirty="0"/>
              <a:t>, </a:t>
            </a:r>
            <a:r>
              <a:rPr lang="en-US" dirty="0" err="1"/>
              <a:t>Excoecaria</a:t>
            </a:r>
            <a:r>
              <a:rPr lang="en-US" dirty="0"/>
              <a:t> </a:t>
            </a:r>
            <a:r>
              <a:rPr lang="en-US" dirty="0" err="1"/>
              <a:t>agallocha</a:t>
            </a:r>
            <a:r>
              <a:rPr lang="en-US" dirty="0"/>
              <a:t>, </a:t>
            </a:r>
            <a:r>
              <a:rPr lang="en-US" dirty="0" err="1"/>
              <a:t>Rhizophora</a:t>
            </a:r>
            <a:r>
              <a:rPr lang="en-US" dirty="0"/>
              <a:t> </a:t>
            </a:r>
            <a:r>
              <a:rPr lang="en-US" dirty="0" err="1"/>
              <a:t>apiculata</a:t>
            </a:r>
            <a:r>
              <a:rPr lang="en-US" dirty="0"/>
              <a:t>, R. </a:t>
            </a:r>
            <a:r>
              <a:rPr lang="en-US" dirty="0" err="1"/>
              <a:t>mucronata</a:t>
            </a:r>
            <a:r>
              <a:rPr lang="en-US" dirty="0"/>
              <a:t>, </a:t>
            </a:r>
            <a:r>
              <a:rPr lang="en-US" dirty="0" err="1"/>
              <a:t>Sonneratia</a:t>
            </a:r>
            <a:r>
              <a:rPr lang="en-US" dirty="0"/>
              <a:t> alba, S. </a:t>
            </a:r>
            <a:r>
              <a:rPr lang="en-US" dirty="0" err="1"/>
              <a:t>caseolaris</a:t>
            </a:r>
            <a:r>
              <a:rPr lang="en-US" dirty="0"/>
              <a:t> and </a:t>
            </a:r>
            <a:r>
              <a:rPr lang="en-US" dirty="0" err="1"/>
              <a:t>Nipa</a:t>
            </a:r>
            <a:r>
              <a:rPr lang="en-US" dirty="0"/>
              <a:t> </a:t>
            </a:r>
            <a:r>
              <a:rPr lang="en-US" dirty="0" err="1"/>
              <a:t>fruticans</a:t>
            </a:r>
            <a:r>
              <a:rPr lang="en-US" dirty="0"/>
              <a:t>.</a:t>
            </a:r>
          </a:p>
          <a:p>
            <a:r>
              <a:rPr lang="en-US" dirty="0"/>
              <a:t>TROPICAL MOIST DECIDUOUS FOREST</a:t>
            </a:r>
          </a:p>
          <a:p>
            <a:endParaRPr lang="en-US" dirty="0"/>
          </a:p>
          <a:p>
            <a:r>
              <a:rPr lang="en-US" dirty="0"/>
              <a:t>This zone includes the lowlands of Sri Lanka; much of peninsular India; the hilly basin forming most of the country of Myanmar; the Red River valley and the lower foothills of the surrounding mountains in northern Viet Nam; the low plateaus on the western side of the </a:t>
            </a:r>
            <a:r>
              <a:rPr lang="en-US" dirty="0" err="1"/>
              <a:t>Annamitic</a:t>
            </a:r>
            <a:r>
              <a:rPr lang="en-US" dirty="0"/>
              <a:t> Range in southern Viet Nam, the Lao People's Democratic Republic and Cambodia; the plains and western foothills of the mountains in the Philippines; the low, flat, often swampy plains of the southern part of New Guinea and parts of Hainan Island and the </a:t>
            </a:r>
            <a:r>
              <a:rPr lang="en-US" dirty="0" err="1"/>
              <a:t>Lezhou</a:t>
            </a:r>
            <a:r>
              <a:rPr lang="en-US" dirty="0"/>
              <a:t> Peninsula in China.</a:t>
            </a:r>
          </a:p>
          <a:p>
            <a:endParaRPr lang="en-US" dirty="0"/>
          </a:p>
          <a:p>
            <a:r>
              <a:rPr lang="en-US" dirty="0"/>
              <a:t>Where the influence of the southwest monsoon is less, rainfall is generally between 1 000 and 2 000 mm with a dry season of three to six months. Temperatures are always high, with a mean temperature of the coldest month generally above 20°C but sometimes slightly lower, as in northern India, Myanmar or the Indochinese peninsula. In China, the southern parts of </a:t>
            </a:r>
            <a:r>
              <a:rPr lang="en-US" dirty="0" err="1"/>
              <a:t>Lezhou</a:t>
            </a:r>
            <a:r>
              <a:rPr lang="en-US" dirty="0"/>
              <a:t> and Hainan Island have a similar climate.</a:t>
            </a:r>
          </a:p>
          <a:p>
            <a:endParaRPr lang="en-US" dirty="0"/>
          </a:p>
          <a:p>
            <a:r>
              <a:rPr lang="en-US" dirty="0"/>
              <a:t>The natural vegetation is mostly deciduous or semi-deciduous forest, commonly known as monsoon forest. Many dominant trees belong to the </a:t>
            </a:r>
            <a:r>
              <a:rPr lang="en-US" dirty="0" err="1"/>
              <a:t>Leguminosae</a:t>
            </a:r>
            <a:r>
              <a:rPr lang="en-US" dirty="0"/>
              <a:t>, </a:t>
            </a:r>
            <a:r>
              <a:rPr lang="en-US" dirty="0" err="1"/>
              <a:t>Combretaceae</a:t>
            </a:r>
            <a:r>
              <a:rPr lang="en-US" dirty="0"/>
              <a:t>, </a:t>
            </a:r>
            <a:r>
              <a:rPr lang="en-US" dirty="0" err="1"/>
              <a:t>Meliaceae</a:t>
            </a:r>
            <a:r>
              <a:rPr lang="en-US" dirty="0"/>
              <a:t> or </a:t>
            </a:r>
            <a:r>
              <a:rPr lang="en-US" dirty="0" err="1"/>
              <a:t>Verbenaceae</a:t>
            </a:r>
            <a:r>
              <a:rPr lang="en-US" dirty="0"/>
              <a:t>. </a:t>
            </a:r>
            <a:r>
              <a:rPr lang="en-US" dirty="0" err="1"/>
              <a:t>Dipterocarpaceae</a:t>
            </a:r>
            <a:r>
              <a:rPr lang="en-US" dirty="0"/>
              <a:t> are also present, but less conspicuous than in the rain forest. Teak forests (</a:t>
            </a:r>
            <a:r>
              <a:rPr lang="en-US" dirty="0" err="1"/>
              <a:t>Tectona</a:t>
            </a:r>
            <a:r>
              <a:rPr lang="en-US" dirty="0"/>
              <a:t> </a:t>
            </a:r>
            <a:r>
              <a:rPr lang="en-US" dirty="0" err="1"/>
              <a:t>grandis</a:t>
            </a:r>
            <a:r>
              <a:rPr lang="en-US" dirty="0"/>
              <a:t>) in western and northern Thailand, the Lao People's Democratic Republic, Myanmar and peninsular India and </a:t>
            </a:r>
            <a:r>
              <a:rPr lang="en-US" dirty="0" err="1"/>
              <a:t>sal</a:t>
            </a:r>
            <a:r>
              <a:rPr lang="en-US" dirty="0"/>
              <a:t> forests (</a:t>
            </a:r>
            <a:r>
              <a:rPr lang="en-US" dirty="0" err="1"/>
              <a:t>Shorea</a:t>
            </a:r>
            <a:r>
              <a:rPr lang="en-US" dirty="0"/>
              <a:t> </a:t>
            </a:r>
            <a:r>
              <a:rPr lang="en-US" dirty="0" err="1"/>
              <a:t>robusta</a:t>
            </a:r>
            <a:r>
              <a:rPr lang="en-US" dirty="0"/>
              <a:t>) in eastern India and the Ganges valley are of great economic value. Tree species associated with the teak forest include Lagerstroemia spp., </a:t>
            </a:r>
            <a:r>
              <a:rPr lang="en-US" dirty="0" err="1"/>
              <a:t>Xylia</a:t>
            </a:r>
            <a:r>
              <a:rPr lang="en-US" dirty="0"/>
              <a:t> </a:t>
            </a:r>
            <a:r>
              <a:rPr lang="en-US" dirty="0" err="1"/>
              <a:t>kerrii</a:t>
            </a:r>
            <a:r>
              <a:rPr lang="en-US" dirty="0"/>
              <a:t>, Adina </a:t>
            </a:r>
            <a:r>
              <a:rPr lang="en-US" dirty="0" err="1"/>
              <a:t>cordifolia</a:t>
            </a:r>
            <a:r>
              <a:rPr lang="en-US" dirty="0"/>
              <a:t>, </a:t>
            </a:r>
            <a:r>
              <a:rPr lang="en-US" dirty="0" err="1"/>
              <a:t>Vitex</a:t>
            </a:r>
            <a:r>
              <a:rPr lang="en-US" dirty="0"/>
              <a:t> spp., </a:t>
            </a:r>
            <a:r>
              <a:rPr lang="en-US" dirty="0" err="1"/>
              <a:t>Tetrameles</a:t>
            </a:r>
            <a:r>
              <a:rPr lang="en-US" dirty="0"/>
              <a:t> </a:t>
            </a:r>
            <a:r>
              <a:rPr lang="en-US" dirty="0" err="1"/>
              <a:t>nudiflora</a:t>
            </a:r>
            <a:r>
              <a:rPr lang="en-US" dirty="0"/>
              <a:t>, </a:t>
            </a:r>
            <a:r>
              <a:rPr lang="en-US" dirty="0" err="1"/>
              <a:t>Afzelia</a:t>
            </a:r>
            <a:r>
              <a:rPr lang="en-US" dirty="0"/>
              <a:t> </a:t>
            </a:r>
            <a:r>
              <a:rPr lang="en-US" dirty="0" err="1"/>
              <a:t>xylocarpa</a:t>
            </a:r>
            <a:r>
              <a:rPr lang="en-US" dirty="0"/>
              <a:t>, </a:t>
            </a:r>
            <a:r>
              <a:rPr lang="en-US" dirty="0" err="1"/>
              <a:t>Diospyros</a:t>
            </a:r>
            <a:r>
              <a:rPr lang="en-US" dirty="0"/>
              <a:t> spp., </a:t>
            </a:r>
            <a:r>
              <a:rPr lang="en-US" dirty="0" err="1"/>
              <a:t>Sindora</a:t>
            </a:r>
            <a:r>
              <a:rPr lang="en-US" dirty="0"/>
              <a:t> </a:t>
            </a:r>
            <a:r>
              <a:rPr lang="en-US" dirty="0" err="1"/>
              <a:t>cochinchinensis</a:t>
            </a:r>
            <a:r>
              <a:rPr lang="en-US" dirty="0"/>
              <a:t> and </a:t>
            </a:r>
            <a:r>
              <a:rPr lang="en-US" dirty="0" err="1"/>
              <a:t>Pinus</a:t>
            </a:r>
            <a:r>
              <a:rPr lang="en-US" dirty="0"/>
              <a:t> </a:t>
            </a:r>
            <a:r>
              <a:rPr lang="en-US" dirty="0" err="1"/>
              <a:t>merkusii</a:t>
            </a:r>
            <a:r>
              <a:rPr lang="en-US" dirty="0"/>
              <a:t>. In the </a:t>
            </a:r>
            <a:r>
              <a:rPr lang="en-US" dirty="0" err="1"/>
              <a:t>sal</a:t>
            </a:r>
            <a:r>
              <a:rPr lang="en-US" dirty="0"/>
              <a:t> forests, tree species of </a:t>
            </a:r>
            <a:r>
              <a:rPr lang="en-US" dirty="0" err="1"/>
              <a:t>Dillenia</a:t>
            </a:r>
            <a:r>
              <a:rPr lang="en-US" dirty="0"/>
              <a:t>, </a:t>
            </a:r>
            <a:r>
              <a:rPr lang="en-US" dirty="0" err="1"/>
              <a:t>Terminalia</a:t>
            </a:r>
            <a:r>
              <a:rPr lang="en-US" dirty="0"/>
              <a:t>, Adina and </a:t>
            </a:r>
            <a:r>
              <a:rPr lang="en-US" dirty="0" err="1"/>
              <a:t>Pterospermum</a:t>
            </a:r>
            <a:r>
              <a:rPr lang="en-US" dirty="0"/>
              <a:t> are </a:t>
            </a:r>
            <a:r>
              <a:rPr lang="en-US" dirty="0" err="1"/>
              <a:t>codominant</a:t>
            </a:r>
            <a:r>
              <a:rPr lang="en-US" dirty="0"/>
              <a:t>. Bamboo brakes (</a:t>
            </a:r>
            <a:r>
              <a:rPr lang="en-US" dirty="0" err="1"/>
              <a:t>Dendrocalamus</a:t>
            </a:r>
            <a:r>
              <a:rPr lang="en-US" dirty="0"/>
              <a:t> </a:t>
            </a:r>
            <a:r>
              <a:rPr lang="en-US" dirty="0" err="1"/>
              <a:t>strictus</a:t>
            </a:r>
            <a:r>
              <a:rPr lang="en-US" dirty="0"/>
              <a:t>) are common in India and Myanmar. Extensive deciduous forests remain on hilly parts of Myanmar and some patches in northern Viet Nam on the Red River plain. In the remaining part of Indochina the zone is widely covered with deciduous </a:t>
            </a:r>
            <a:r>
              <a:rPr lang="en-US" dirty="0" err="1"/>
              <a:t>dipterocarp</a:t>
            </a:r>
            <a:r>
              <a:rPr lang="en-US" dirty="0"/>
              <a:t> and teak forest. In Papua New Guinea there is a different type of dry evergreen or semi-evergreen deciduous forest, characterized by species such as </a:t>
            </a:r>
            <a:r>
              <a:rPr lang="en-US" dirty="0" err="1"/>
              <a:t>Garuga</a:t>
            </a:r>
            <a:r>
              <a:rPr lang="en-US" dirty="0"/>
              <a:t> floribunda, </a:t>
            </a:r>
            <a:r>
              <a:rPr lang="en-US" dirty="0" err="1"/>
              <a:t>Protium</a:t>
            </a:r>
            <a:r>
              <a:rPr lang="en-US" dirty="0"/>
              <a:t> </a:t>
            </a:r>
            <a:r>
              <a:rPr lang="en-US" dirty="0" err="1"/>
              <a:t>macgregorii</a:t>
            </a:r>
            <a:r>
              <a:rPr lang="en-US" dirty="0"/>
              <a:t>, </a:t>
            </a:r>
            <a:r>
              <a:rPr lang="en-US" dirty="0" err="1"/>
              <a:t>Intsia</a:t>
            </a:r>
            <a:r>
              <a:rPr lang="en-US" dirty="0"/>
              <a:t> </a:t>
            </a:r>
            <a:r>
              <a:rPr lang="en-US" dirty="0" err="1"/>
              <a:t>bijuga</a:t>
            </a:r>
            <a:r>
              <a:rPr lang="en-US" dirty="0"/>
              <a:t> and Acacia spp. (</a:t>
            </a:r>
            <a:r>
              <a:rPr lang="en-US" dirty="0" err="1"/>
              <a:t>Mimosaceae</a:t>
            </a:r>
            <a:r>
              <a:rPr lang="en-US" dirty="0"/>
              <a:t>) and the presence of </a:t>
            </a:r>
            <a:r>
              <a:rPr lang="en-US" dirty="0" err="1"/>
              <a:t>Myrtaceae</a:t>
            </a:r>
            <a:r>
              <a:rPr lang="en-US" dirty="0"/>
              <a:t>, </a:t>
            </a:r>
            <a:r>
              <a:rPr lang="en-US" dirty="0" err="1"/>
              <a:t>Proteaceae</a:t>
            </a:r>
            <a:r>
              <a:rPr lang="en-US" dirty="0"/>
              <a:t> and </a:t>
            </a:r>
            <a:r>
              <a:rPr lang="en-US" dirty="0" err="1"/>
              <a:t>Rutaceae</a:t>
            </a:r>
            <a:r>
              <a:rPr lang="en-US" dirty="0"/>
              <a:t>.</a:t>
            </a:r>
          </a:p>
          <a:p>
            <a:endParaRPr lang="en-US" dirty="0"/>
          </a:p>
          <a:p>
            <a:r>
              <a:rPr lang="en-US" dirty="0"/>
              <a:t>In China, tropical moist deciduous forest is found below 700 m in basins and river valleys of the southern mountains on Hainan Island. The main species include </a:t>
            </a:r>
            <a:r>
              <a:rPr lang="en-US" dirty="0" err="1"/>
              <a:t>Heritiera</a:t>
            </a:r>
            <a:r>
              <a:rPr lang="en-US" dirty="0"/>
              <a:t> </a:t>
            </a:r>
            <a:r>
              <a:rPr lang="en-US" dirty="0" err="1"/>
              <a:t>parvifolia</a:t>
            </a:r>
            <a:r>
              <a:rPr lang="en-US" dirty="0"/>
              <a:t>, </a:t>
            </a:r>
            <a:r>
              <a:rPr lang="en-US" dirty="0" err="1"/>
              <a:t>Amesiodendron</a:t>
            </a:r>
            <a:r>
              <a:rPr lang="en-US" dirty="0"/>
              <a:t> </a:t>
            </a:r>
            <a:r>
              <a:rPr lang="en-US" dirty="0" err="1"/>
              <a:t>chinense</a:t>
            </a:r>
            <a:r>
              <a:rPr lang="en-US" dirty="0"/>
              <a:t>, Litchi </a:t>
            </a:r>
            <a:r>
              <a:rPr lang="en-US" dirty="0" err="1"/>
              <a:t>chinensis</a:t>
            </a:r>
            <a:r>
              <a:rPr lang="en-US" dirty="0"/>
              <a:t>, </a:t>
            </a:r>
            <a:r>
              <a:rPr lang="en-US" dirty="0" err="1"/>
              <a:t>Vatica</a:t>
            </a:r>
            <a:r>
              <a:rPr lang="en-US" dirty="0"/>
              <a:t> </a:t>
            </a:r>
            <a:r>
              <a:rPr lang="en-US" dirty="0" err="1"/>
              <a:t>hainanensis</a:t>
            </a:r>
            <a:r>
              <a:rPr lang="en-US" dirty="0"/>
              <a:t>, </a:t>
            </a:r>
            <a:r>
              <a:rPr lang="en-US" dirty="0" err="1"/>
              <a:t>Diospyros</a:t>
            </a:r>
            <a:r>
              <a:rPr lang="en-US" dirty="0"/>
              <a:t> </a:t>
            </a:r>
            <a:r>
              <a:rPr lang="en-US" dirty="0" err="1"/>
              <a:t>hainanensis</a:t>
            </a:r>
            <a:r>
              <a:rPr lang="en-US" dirty="0"/>
              <a:t>, </a:t>
            </a:r>
            <a:r>
              <a:rPr lang="en-US" dirty="0" err="1"/>
              <a:t>Hopea</a:t>
            </a:r>
            <a:r>
              <a:rPr lang="en-US" dirty="0"/>
              <a:t> </a:t>
            </a:r>
            <a:r>
              <a:rPr lang="en-US" dirty="0" err="1"/>
              <a:t>hainanensis</a:t>
            </a:r>
            <a:r>
              <a:rPr lang="en-US" dirty="0"/>
              <a:t>, </a:t>
            </a:r>
            <a:r>
              <a:rPr lang="en-US" dirty="0" err="1"/>
              <a:t>Lithocarpus</a:t>
            </a:r>
            <a:r>
              <a:rPr lang="en-US" dirty="0"/>
              <a:t> </a:t>
            </a:r>
            <a:r>
              <a:rPr lang="en-US" dirty="0" err="1"/>
              <a:t>fenzelianus</a:t>
            </a:r>
            <a:r>
              <a:rPr lang="en-US" dirty="0"/>
              <a:t>, </a:t>
            </a:r>
            <a:r>
              <a:rPr lang="en-US" dirty="0" err="1"/>
              <a:t>Homalium</a:t>
            </a:r>
            <a:r>
              <a:rPr lang="en-US" dirty="0"/>
              <a:t> </a:t>
            </a:r>
            <a:r>
              <a:rPr lang="en-US" dirty="0" err="1"/>
              <a:t>hainanensis</a:t>
            </a:r>
            <a:r>
              <a:rPr lang="en-US" dirty="0"/>
              <a:t>, </a:t>
            </a:r>
            <a:r>
              <a:rPr lang="en-US" dirty="0" err="1"/>
              <a:t>Podocarpus</a:t>
            </a:r>
            <a:r>
              <a:rPr lang="en-US" dirty="0"/>
              <a:t> </a:t>
            </a:r>
            <a:r>
              <a:rPr lang="en-US" dirty="0" err="1"/>
              <a:t>imbricata</a:t>
            </a:r>
            <a:r>
              <a:rPr lang="en-US" dirty="0"/>
              <a:t>. The middle layer of the rain forest often includes </a:t>
            </a:r>
            <a:r>
              <a:rPr lang="en-US" dirty="0" err="1"/>
              <a:t>Dysoxylum</a:t>
            </a:r>
            <a:r>
              <a:rPr lang="en-US" dirty="0"/>
              <a:t> </a:t>
            </a:r>
            <a:r>
              <a:rPr lang="en-US" dirty="0" err="1"/>
              <a:t>binectariferum</a:t>
            </a:r>
            <a:r>
              <a:rPr lang="en-US" dirty="0"/>
              <a:t>, </a:t>
            </a:r>
            <a:r>
              <a:rPr lang="en-US" dirty="0" err="1"/>
              <a:t>Sindora</a:t>
            </a:r>
            <a:r>
              <a:rPr lang="en-US" dirty="0"/>
              <a:t> </a:t>
            </a:r>
            <a:r>
              <a:rPr lang="en-US" dirty="0" err="1"/>
              <a:t>glabra</a:t>
            </a:r>
            <a:r>
              <a:rPr lang="en-US" dirty="0"/>
              <a:t>, </a:t>
            </a:r>
            <a:r>
              <a:rPr lang="en-US" dirty="0" err="1"/>
              <a:t>Ormosia</a:t>
            </a:r>
            <a:r>
              <a:rPr lang="en-US" dirty="0"/>
              <a:t> </a:t>
            </a:r>
            <a:r>
              <a:rPr lang="en-US" dirty="0" err="1"/>
              <a:t>balansae</a:t>
            </a:r>
            <a:r>
              <a:rPr lang="en-US" dirty="0"/>
              <a:t>, </a:t>
            </a:r>
            <a:r>
              <a:rPr lang="en-US" dirty="0" err="1"/>
              <a:t>Pterospermum</a:t>
            </a:r>
            <a:r>
              <a:rPr lang="en-US" dirty="0"/>
              <a:t> </a:t>
            </a:r>
            <a:r>
              <a:rPr lang="en-US" dirty="0" err="1"/>
              <a:t>heterophyllum</a:t>
            </a:r>
            <a:r>
              <a:rPr lang="en-US" dirty="0"/>
              <a:t>, </a:t>
            </a:r>
            <a:r>
              <a:rPr lang="en-US" dirty="0" err="1"/>
              <a:t>Gironniera</a:t>
            </a:r>
            <a:r>
              <a:rPr lang="en-US" dirty="0"/>
              <a:t> </a:t>
            </a:r>
            <a:r>
              <a:rPr lang="en-US" dirty="0" err="1"/>
              <a:t>subaequalis</a:t>
            </a:r>
            <a:r>
              <a:rPr lang="en-US" dirty="0"/>
              <a:t>, </a:t>
            </a:r>
            <a:r>
              <a:rPr lang="en-US" dirty="0" err="1"/>
              <a:t>Schefflera</a:t>
            </a:r>
            <a:r>
              <a:rPr lang="en-US" dirty="0"/>
              <a:t> </a:t>
            </a:r>
            <a:r>
              <a:rPr lang="en-US" dirty="0" err="1"/>
              <a:t>octophylla</a:t>
            </a:r>
            <a:r>
              <a:rPr lang="en-US" dirty="0"/>
              <a:t>, </a:t>
            </a:r>
            <a:r>
              <a:rPr lang="en-US" dirty="0" err="1"/>
              <a:t>Dillenia</a:t>
            </a:r>
            <a:r>
              <a:rPr lang="en-US" dirty="0"/>
              <a:t> </a:t>
            </a:r>
            <a:r>
              <a:rPr lang="en-US" dirty="0" err="1"/>
              <a:t>turbinata</a:t>
            </a:r>
            <a:r>
              <a:rPr lang="en-US" dirty="0"/>
              <a:t> and </a:t>
            </a:r>
            <a:r>
              <a:rPr lang="en-US" dirty="0" err="1"/>
              <a:t>Hydnocarpus</a:t>
            </a:r>
            <a:r>
              <a:rPr lang="en-US" dirty="0"/>
              <a:t> </a:t>
            </a:r>
            <a:r>
              <a:rPr lang="en-US" dirty="0" err="1"/>
              <a:t>hainanense</a:t>
            </a:r>
            <a:r>
              <a:rPr lang="en-US" dirty="0"/>
              <a:t>. Hill moist forest grows from 700 to 1 200 m and is composed of </a:t>
            </a:r>
            <a:r>
              <a:rPr lang="en-US" dirty="0" err="1"/>
              <a:t>Altingia</a:t>
            </a:r>
            <a:r>
              <a:rPr lang="en-US" dirty="0"/>
              <a:t> </a:t>
            </a:r>
            <a:r>
              <a:rPr lang="en-US" dirty="0" err="1"/>
              <a:t>obovata</a:t>
            </a:r>
            <a:r>
              <a:rPr lang="en-US" dirty="0"/>
              <a:t>, </a:t>
            </a:r>
            <a:r>
              <a:rPr lang="en-US" dirty="0" err="1"/>
              <a:t>Manglietia</a:t>
            </a:r>
            <a:r>
              <a:rPr lang="en-US" dirty="0"/>
              <a:t> </a:t>
            </a:r>
            <a:r>
              <a:rPr lang="en-US" dirty="0" err="1"/>
              <a:t>hainanensis</a:t>
            </a:r>
            <a:r>
              <a:rPr lang="en-US" dirty="0"/>
              <a:t>, </a:t>
            </a:r>
            <a:r>
              <a:rPr lang="en-US" dirty="0" err="1"/>
              <a:t>Michelia</a:t>
            </a:r>
            <a:r>
              <a:rPr lang="en-US" dirty="0"/>
              <a:t> </a:t>
            </a:r>
            <a:r>
              <a:rPr lang="en-US" dirty="0" err="1"/>
              <a:t>balansae</a:t>
            </a:r>
            <a:r>
              <a:rPr lang="en-US" dirty="0"/>
              <a:t>, </a:t>
            </a:r>
            <a:r>
              <a:rPr lang="en-US" dirty="0" err="1"/>
              <a:t>Madhuca</a:t>
            </a:r>
            <a:r>
              <a:rPr lang="en-US" dirty="0"/>
              <a:t> </a:t>
            </a:r>
            <a:r>
              <a:rPr lang="en-US" dirty="0" err="1"/>
              <a:t>hainanensis</a:t>
            </a:r>
            <a:r>
              <a:rPr lang="en-US" dirty="0"/>
              <a:t> and species of </a:t>
            </a:r>
            <a:r>
              <a:rPr lang="en-US" dirty="0" err="1"/>
              <a:t>Fagaceae</a:t>
            </a:r>
            <a:r>
              <a:rPr lang="en-US" dirty="0"/>
              <a:t>, </a:t>
            </a:r>
            <a:r>
              <a:rPr lang="en-US" dirty="0" err="1"/>
              <a:t>Lauraceae</a:t>
            </a:r>
            <a:r>
              <a:rPr lang="en-US" dirty="0"/>
              <a:t>, </a:t>
            </a:r>
            <a:r>
              <a:rPr lang="en-US" dirty="0" err="1"/>
              <a:t>Theaceae</a:t>
            </a:r>
            <a:r>
              <a:rPr lang="en-US" dirty="0"/>
              <a:t>, and </a:t>
            </a:r>
            <a:r>
              <a:rPr lang="en-US" dirty="0" err="1"/>
              <a:t>Aquifoliaceae</a:t>
            </a:r>
            <a:r>
              <a:rPr lang="en-US" dirty="0"/>
              <a:t>. In the central part of the island, coniferous forests grow on low mountains and hills at altitudes below 800 m. </a:t>
            </a:r>
            <a:r>
              <a:rPr lang="en-US" dirty="0" err="1"/>
              <a:t>Pinus</a:t>
            </a:r>
            <a:r>
              <a:rPr lang="en-US" dirty="0"/>
              <a:t> </a:t>
            </a:r>
            <a:r>
              <a:rPr lang="en-US" dirty="0" err="1"/>
              <a:t>latteri</a:t>
            </a:r>
            <a:r>
              <a:rPr lang="en-US" dirty="0"/>
              <a:t> dominates and forms second-growth pure forests or mixtures with Liquidambar </a:t>
            </a:r>
            <a:r>
              <a:rPr lang="en-US" dirty="0" err="1"/>
              <a:t>formosana</a:t>
            </a:r>
            <a:r>
              <a:rPr lang="en-US" dirty="0"/>
              <a:t>, </a:t>
            </a:r>
            <a:r>
              <a:rPr lang="en-US" dirty="0" err="1"/>
              <a:t>Chukrasia</a:t>
            </a:r>
            <a:r>
              <a:rPr lang="en-US" dirty="0"/>
              <a:t> </a:t>
            </a:r>
            <a:r>
              <a:rPr lang="en-US" dirty="0" err="1"/>
              <a:t>tabularis</a:t>
            </a:r>
            <a:r>
              <a:rPr lang="en-US" dirty="0"/>
              <a:t> and </a:t>
            </a:r>
            <a:r>
              <a:rPr lang="en-US" dirty="0" err="1"/>
              <a:t>Engelhardtia</a:t>
            </a:r>
            <a:r>
              <a:rPr lang="en-US" dirty="0"/>
              <a:t> </a:t>
            </a:r>
            <a:r>
              <a:rPr lang="en-US" dirty="0" err="1"/>
              <a:t>roxburghiana</a:t>
            </a:r>
            <a:r>
              <a:rPr lang="en-US" dirty="0"/>
              <a:t>. Mangrove forests grow along shorelines around the island except for the west coast. Tree species include </a:t>
            </a:r>
            <a:r>
              <a:rPr lang="en-US" dirty="0" err="1"/>
              <a:t>Avicennia</a:t>
            </a:r>
            <a:r>
              <a:rPr lang="en-US" dirty="0"/>
              <a:t> marina, </a:t>
            </a:r>
            <a:r>
              <a:rPr lang="en-US" dirty="0" err="1"/>
              <a:t>Rhizophora</a:t>
            </a:r>
            <a:r>
              <a:rPr lang="en-US" dirty="0"/>
              <a:t> </a:t>
            </a:r>
            <a:r>
              <a:rPr lang="en-US" dirty="0" err="1"/>
              <a:t>mucronata</a:t>
            </a:r>
            <a:r>
              <a:rPr lang="en-US" dirty="0"/>
              <a:t>, R. </a:t>
            </a:r>
            <a:r>
              <a:rPr lang="en-US" dirty="0" err="1"/>
              <a:t>apiculata</a:t>
            </a:r>
            <a:r>
              <a:rPr lang="en-US" dirty="0"/>
              <a:t>, </a:t>
            </a:r>
            <a:r>
              <a:rPr lang="en-US" dirty="0" err="1"/>
              <a:t>Bruguiera</a:t>
            </a:r>
            <a:r>
              <a:rPr lang="en-US" dirty="0"/>
              <a:t> </a:t>
            </a:r>
            <a:r>
              <a:rPr lang="en-US" dirty="0" err="1"/>
              <a:t>conjugata</a:t>
            </a:r>
            <a:r>
              <a:rPr lang="en-US" dirty="0"/>
              <a:t>, B. </a:t>
            </a:r>
            <a:r>
              <a:rPr lang="en-US" dirty="0" err="1"/>
              <a:t>cylindrica</a:t>
            </a:r>
            <a:r>
              <a:rPr lang="en-US" dirty="0"/>
              <a:t>, </a:t>
            </a:r>
            <a:r>
              <a:rPr lang="en-US" dirty="0" err="1"/>
              <a:t>Ceriops</a:t>
            </a:r>
            <a:r>
              <a:rPr lang="en-US" dirty="0"/>
              <a:t> </a:t>
            </a:r>
            <a:r>
              <a:rPr lang="en-US" dirty="0" err="1"/>
              <a:t>tagal</a:t>
            </a:r>
            <a:r>
              <a:rPr lang="en-US" dirty="0"/>
              <a:t>, </a:t>
            </a:r>
            <a:r>
              <a:rPr lang="en-US" dirty="0" err="1"/>
              <a:t>Sonneratia</a:t>
            </a:r>
            <a:r>
              <a:rPr lang="en-US" dirty="0"/>
              <a:t> </a:t>
            </a:r>
            <a:r>
              <a:rPr lang="en-US" dirty="0" err="1"/>
              <a:t>acida</a:t>
            </a:r>
            <a:r>
              <a:rPr lang="en-US" dirty="0"/>
              <a:t>, </a:t>
            </a:r>
            <a:r>
              <a:rPr lang="en-US" dirty="0" err="1"/>
              <a:t>Xylocarpus</a:t>
            </a:r>
            <a:r>
              <a:rPr lang="en-US" dirty="0"/>
              <a:t> </a:t>
            </a:r>
            <a:r>
              <a:rPr lang="en-US" dirty="0" err="1"/>
              <a:t>granatum</a:t>
            </a:r>
            <a:r>
              <a:rPr lang="en-US" dirty="0"/>
              <a:t> and others.</a:t>
            </a:r>
          </a:p>
          <a:p>
            <a:endParaRPr lang="en-US" dirty="0"/>
          </a:p>
          <a:p>
            <a:r>
              <a:rPr lang="en-US" dirty="0"/>
              <a:t>TROPICAL DRY FOREST</a:t>
            </a:r>
          </a:p>
          <a:p>
            <a:endParaRPr lang="en-US" dirty="0"/>
          </a:p>
          <a:p>
            <a:r>
              <a:rPr lang="en-US" dirty="0"/>
              <a:t>The zone comprises the coastal plains along the Gulf of Bengal and the northeastern part of the Deccan Plateau in India and Sri Lanka. In Myanmar, it includes the basin around Mandalay. The zone occupies the wide, flat alluvial basin of the Chao Phraya River in Thailand as well as the </a:t>
            </a:r>
            <a:r>
              <a:rPr lang="en-US" dirty="0" err="1"/>
              <a:t>Korat</a:t>
            </a:r>
            <a:r>
              <a:rPr lang="en-US" dirty="0"/>
              <a:t> Plateau and the Mekong River valley. In Cambodia, the area is the whole low central plain built by the lower Mekong River and the </a:t>
            </a:r>
            <a:r>
              <a:rPr lang="en-US" dirty="0" err="1"/>
              <a:t>Tonle</a:t>
            </a:r>
            <a:r>
              <a:rPr lang="en-US" dirty="0"/>
              <a:t> Sap. The Mekong delta in Viet Nam is part of this zone. Narrow coastal stretches also occur in southern Papua New Guinea.</a:t>
            </a:r>
          </a:p>
          <a:p>
            <a:endParaRPr lang="en-US" dirty="0"/>
          </a:p>
          <a:p>
            <a:r>
              <a:rPr lang="en-US" dirty="0"/>
              <a:t>These areas are sheltered from the humid winds blowing from the oceans and only partially receive, in summer, the southwest monsoon. In winter they are influenced by the dry winds of the northeast monsoon. Rainfall ranges between 1 000 and 1 500 mm, with a dry season of five to eight months. Mean temperature of the coldest month is always above 15°C, often 20°C.</a:t>
            </a:r>
          </a:p>
          <a:p>
            <a:endParaRPr lang="en-US" dirty="0"/>
          </a:p>
          <a:p>
            <a:r>
              <a:rPr lang="en-US" dirty="0"/>
              <a:t>Dry evergreen forest occurs on the dry eastern Coromandel Coast of India and in northern Sri Lanka. The vegetation is a stunted woody formation with </a:t>
            </a:r>
            <a:r>
              <a:rPr lang="en-US" dirty="0" err="1"/>
              <a:t>Manilkara</a:t>
            </a:r>
            <a:r>
              <a:rPr lang="en-US" dirty="0"/>
              <a:t> </a:t>
            </a:r>
            <a:r>
              <a:rPr lang="en-US" dirty="0" err="1"/>
              <a:t>hexandra</a:t>
            </a:r>
            <a:r>
              <a:rPr lang="en-US" dirty="0"/>
              <a:t>, </a:t>
            </a:r>
            <a:r>
              <a:rPr lang="en-US" dirty="0" err="1"/>
              <a:t>Chloroxylon</a:t>
            </a:r>
            <a:r>
              <a:rPr lang="en-US" dirty="0"/>
              <a:t> </a:t>
            </a:r>
            <a:r>
              <a:rPr lang="en-US" dirty="0" err="1"/>
              <a:t>swietenia</a:t>
            </a:r>
            <a:r>
              <a:rPr lang="en-US" dirty="0"/>
              <a:t>, </a:t>
            </a:r>
            <a:r>
              <a:rPr lang="en-US" dirty="0" err="1"/>
              <a:t>Albizia</a:t>
            </a:r>
            <a:r>
              <a:rPr lang="en-US" dirty="0"/>
              <a:t> </a:t>
            </a:r>
            <a:r>
              <a:rPr lang="en-US" dirty="0" err="1"/>
              <a:t>amara</a:t>
            </a:r>
            <a:r>
              <a:rPr lang="en-US" dirty="0"/>
              <a:t> and </a:t>
            </a:r>
            <a:r>
              <a:rPr lang="en-US" dirty="0" err="1"/>
              <a:t>Capparis</a:t>
            </a:r>
            <a:r>
              <a:rPr lang="en-US" dirty="0"/>
              <a:t> </a:t>
            </a:r>
            <a:r>
              <a:rPr lang="en-US" dirty="0" err="1"/>
              <a:t>zeylanica</a:t>
            </a:r>
            <a:r>
              <a:rPr lang="en-US" dirty="0"/>
              <a:t>.</a:t>
            </a:r>
          </a:p>
          <a:p>
            <a:endParaRPr lang="en-US" dirty="0"/>
          </a:p>
          <a:p>
            <a:r>
              <a:rPr lang="en-US" dirty="0"/>
              <a:t>Dry deciduous </a:t>
            </a:r>
            <a:r>
              <a:rPr lang="en-US" dirty="0" err="1"/>
              <a:t>dipterocarp</a:t>
            </a:r>
            <a:r>
              <a:rPr lang="en-US" dirty="0"/>
              <a:t> forests and woodlands are more common throughout Viet Nam, the Lao People's Democratic Republic, Cambodia and Thailand. Characteristic species include </a:t>
            </a:r>
            <a:r>
              <a:rPr lang="en-US" dirty="0" err="1"/>
              <a:t>Dipterocarpus</a:t>
            </a:r>
            <a:r>
              <a:rPr lang="en-US" dirty="0"/>
              <a:t> </a:t>
            </a:r>
            <a:r>
              <a:rPr lang="en-US" dirty="0" err="1"/>
              <a:t>intricatus</a:t>
            </a:r>
            <a:r>
              <a:rPr lang="en-US" dirty="0"/>
              <a:t>, D. </a:t>
            </a:r>
            <a:r>
              <a:rPr lang="en-US" dirty="0" err="1"/>
              <a:t>obtusifolius</a:t>
            </a:r>
            <a:r>
              <a:rPr lang="en-US" dirty="0"/>
              <a:t>, D. </a:t>
            </a:r>
            <a:r>
              <a:rPr lang="en-US" dirty="0" err="1"/>
              <a:t>tuberculatus</a:t>
            </a:r>
            <a:r>
              <a:rPr lang="en-US" dirty="0"/>
              <a:t>, </a:t>
            </a:r>
            <a:r>
              <a:rPr lang="en-US" dirty="0" err="1"/>
              <a:t>Pentacme</a:t>
            </a:r>
            <a:r>
              <a:rPr lang="en-US" dirty="0"/>
              <a:t> </a:t>
            </a:r>
            <a:r>
              <a:rPr lang="en-US" dirty="0" err="1"/>
              <a:t>siamensis</a:t>
            </a:r>
            <a:r>
              <a:rPr lang="en-US" dirty="0"/>
              <a:t> and </a:t>
            </a:r>
            <a:r>
              <a:rPr lang="en-US" dirty="0" err="1"/>
              <a:t>Shorea</a:t>
            </a:r>
            <a:r>
              <a:rPr lang="en-US" dirty="0"/>
              <a:t> </a:t>
            </a:r>
            <a:r>
              <a:rPr lang="en-US" dirty="0" err="1"/>
              <a:t>obtusa</a:t>
            </a:r>
            <a:r>
              <a:rPr lang="en-US" dirty="0"/>
              <a:t>. In Thailand, some of these woodlands include teak (</a:t>
            </a:r>
            <a:r>
              <a:rPr lang="en-US" dirty="0" err="1"/>
              <a:t>Tectona</a:t>
            </a:r>
            <a:r>
              <a:rPr lang="en-US" dirty="0"/>
              <a:t> </a:t>
            </a:r>
            <a:r>
              <a:rPr lang="en-US" dirty="0" err="1"/>
              <a:t>grandis</a:t>
            </a:r>
            <a:r>
              <a:rPr lang="en-US" dirty="0"/>
              <a:t>) and a pine species (</a:t>
            </a:r>
            <a:r>
              <a:rPr lang="en-US" dirty="0" err="1"/>
              <a:t>Pinus</a:t>
            </a:r>
            <a:r>
              <a:rPr lang="en-US" dirty="0"/>
              <a:t> </a:t>
            </a:r>
            <a:r>
              <a:rPr lang="en-US" dirty="0" err="1"/>
              <a:t>merkusii</a:t>
            </a:r>
            <a:r>
              <a:rPr lang="en-US" dirty="0"/>
              <a:t>).</a:t>
            </a:r>
          </a:p>
          <a:p>
            <a:endParaRPr lang="en-US" dirty="0"/>
          </a:p>
          <a:p>
            <a:r>
              <a:rPr lang="en-US" dirty="0"/>
              <a:t>In mixed deciduous woodlands, teak and pine occur with </a:t>
            </a:r>
            <a:r>
              <a:rPr lang="en-US" dirty="0" err="1"/>
              <a:t>dipterocarps</a:t>
            </a:r>
            <a:r>
              <a:rPr lang="en-US" dirty="0"/>
              <a:t> or </a:t>
            </a:r>
            <a:r>
              <a:rPr lang="en-US" dirty="0" err="1"/>
              <a:t>Leguminoseae</a:t>
            </a:r>
            <a:r>
              <a:rPr lang="en-US" dirty="0"/>
              <a:t>. They are found in Thailand, Myanmar, the Lao People's Democratic Republic and Viet Nam. In India, woodlands are also common but only a few </a:t>
            </a:r>
            <a:r>
              <a:rPr lang="en-US" dirty="0" err="1"/>
              <a:t>dipterocarps</a:t>
            </a:r>
            <a:r>
              <a:rPr lang="en-US" dirty="0"/>
              <a:t> occur, notably </a:t>
            </a:r>
            <a:r>
              <a:rPr lang="en-US" dirty="0" err="1"/>
              <a:t>Shorea</a:t>
            </a:r>
            <a:r>
              <a:rPr lang="en-US" dirty="0"/>
              <a:t> </a:t>
            </a:r>
            <a:r>
              <a:rPr lang="en-US" dirty="0" err="1"/>
              <a:t>robusta</a:t>
            </a:r>
            <a:r>
              <a:rPr lang="en-US" dirty="0"/>
              <a:t> and S. </a:t>
            </a:r>
            <a:r>
              <a:rPr lang="en-US" dirty="0" err="1"/>
              <a:t>talura</a:t>
            </a:r>
            <a:r>
              <a:rPr lang="en-US" dirty="0"/>
              <a:t>. In southern Papua New Guinea there are some dry deciduous forests with </a:t>
            </a:r>
            <a:r>
              <a:rPr lang="en-US" dirty="0" err="1"/>
              <a:t>Myrtaceae</a:t>
            </a:r>
            <a:r>
              <a:rPr lang="en-US" dirty="0"/>
              <a:t> and Eucalyptus woodland.</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497910EA-68DF-FA43-9E1A-A2C4F802C9E5}" type="slidenum">
              <a:rPr lang="en-US" smtClean="0"/>
              <a:pPr>
                <a:defRPr/>
              </a:pPr>
              <a:t>11</a:t>
            </a:fld>
            <a:endParaRPr lang="en-US"/>
          </a:p>
        </p:txBody>
      </p:sp>
    </p:spTree>
    <p:extLst>
      <p:ext uri="{BB962C8B-B14F-4D97-AF65-F5344CB8AC3E}">
        <p14:creationId xmlns:p14="http://schemas.microsoft.com/office/powerpoint/2010/main" val="1370359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a:t>https://</a:t>
            </a:r>
            <a:r>
              <a:rPr lang="en-US" dirty="0" err="1"/>
              <a:t>www.worldwildlife.org</a:t>
            </a:r>
            <a:r>
              <a:rPr lang="en-US" dirty="0"/>
              <a:t>/biome-categories/terrestrial-</a:t>
            </a:r>
            <a:r>
              <a:rPr lang="en-US" dirty="0" err="1"/>
              <a:t>ecoregions</a:t>
            </a:r>
            <a:endParaRPr lang="en-US" dirty="0"/>
          </a:p>
          <a:p>
            <a:endParaRPr lang="en-US" dirty="0"/>
          </a:p>
          <a:p>
            <a:endParaRPr lang="en-US" dirty="0"/>
          </a:p>
          <a:p>
            <a:endParaRPr lang="en-US" dirty="0"/>
          </a:p>
          <a:p>
            <a:r>
              <a:rPr lang="en-US" dirty="0"/>
              <a:t>Quote from Robert </a:t>
            </a:r>
            <a:r>
              <a:rPr lang="en-US" dirty="0" err="1"/>
              <a:t>Moreley</a:t>
            </a:r>
            <a:endParaRPr lang="en-US" dirty="0"/>
          </a:p>
          <a:p>
            <a:endParaRPr lang="en-US"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a:t>Firstly you must ask, what do you mean by 'tropical forests' I call tropical forests '</a:t>
            </a:r>
            <a:r>
              <a:rPr lang="en-US" sz="1200" dirty="0" err="1"/>
              <a:t>megathermal</a:t>
            </a:r>
            <a:r>
              <a:rPr lang="en-US" sz="1200" dirty="0"/>
              <a:t> forests' as their present day restriction to the tropics is an </a:t>
            </a:r>
            <a:r>
              <a:rPr lang="en-US" sz="1200" dirty="0" err="1"/>
              <a:t>artefact</a:t>
            </a:r>
            <a:r>
              <a:rPr lang="en-US" sz="1200" dirty="0"/>
              <a:t> of living in an interglacial during the Quaternary, when the limit of frosts in areas of wet climate approximately coincide with the tropics of Capricorn and Cancer. In </a:t>
            </a:r>
            <a:r>
              <a:rPr lang="en-US" sz="1200" dirty="0" err="1"/>
              <a:t>glacials</a:t>
            </a:r>
            <a:r>
              <a:rPr lang="en-US" sz="1200" dirty="0"/>
              <a:t>, this boundary was more </a:t>
            </a:r>
            <a:r>
              <a:rPr lang="en-US" sz="1200" dirty="0" err="1"/>
              <a:t>equatorward</a:t>
            </a:r>
            <a:r>
              <a:rPr lang="en-US" sz="1200" dirty="0"/>
              <a:t> and in the Eocene thermal maximum and also at other times during the Cenozoic much more </a:t>
            </a:r>
            <a:r>
              <a:rPr lang="en-US" sz="1200" dirty="0" err="1"/>
              <a:t>poleward</a:t>
            </a:r>
            <a:r>
              <a:rPr lang="en-US" sz="1200" dirty="0"/>
              <a:t>. Then, are you thinking of rain forests, or forests with a closed canopy? My understanding is that it is the development of a closed canopy which makes rain forests so special and different from other forests. The closed canopy creates a special microclimate and additional niches which help make </a:t>
            </a:r>
            <a:r>
              <a:rPr lang="en-US" sz="1200" dirty="0" err="1"/>
              <a:t>megathermal</a:t>
            </a:r>
            <a:r>
              <a:rPr lang="en-US" sz="1200" dirty="0"/>
              <a:t> rain forests such a </a:t>
            </a:r>
            <a:r>
              <a:rPr lang="en-US" sz="1200" dirty="0" err="1"/>
              <a:t>harbour</a:t>
            </a:r>
            <a:r>
              <a:rPr lang="en-US" sz="1200" dirty="0"/>
              <a:t> for the establishment of new species. My understanding is that such forests first appeared in Western </a:t>
            </a:r>
            <a:r>
              <a:rPr lang="en-US" sz="1200" dirty="0" err="1"/>
              <a:t>Gondwana</a:t>
            </a:r>
            <a:r>
              <a:rPr lang="en-US" sz="1200" dirty="0"/>
              <a:t> (areas such as Gabon or Brazil) in the Late Cretaceous, sometime during the </a:t>
            </a:r>
            <a:r>
              <a:rPr lang="en-US" sz="1200" dirty="0" err="1"/>
              <a:t>Campanian</a:t>
            </a:r>
            <a:r>
              <a:rPr lang="en-US" sz="1200" dirty="0"/>
              <a:t> (84-74 Ma) and then in India as it drifted into the equatorial zone. In N America, they appeared during the Paleocene, and in SE Asia, probably also became established well after their initial appearance in W </a:t>
            </a:r>
            <a:r>
              <a:rPr lang="en-US" sz="1200" dirty="0" err="1"/>
              <a:t>Gondwana</a:t>
            </a:r>
            <a:r>
              <a:rPr lang="en-US" sz="1200" dirty="0"/>
              <a:t>, explaining the low level of origination of angiosperm families in the Southeast Asian region.</a:t>
            </a:r>
          </a:p>
          <a:p>
            <a:endParaRPr lang="en-US" dirty="0"/>
          </a:p>
          <a:p>
            <a:endParaRPr lang="en-US" dirty="0"/>
          </a:p>
          <a:p>
            <a:r>
              <a:rPr lang="en-US" dirty="0"/>
              <a:t>https://</a:t>
            </a:r>
            <a:r>
              <a:rPr lang="en-US" dirty="0" err="1"/>
              <a:t>www.nationalgeographic.org</a:t>
            </a:r>
            <a:r>
              <a:rPr lang="en-US" dirty="0"/>
              <a:t>/encyclopedia/rain-forest/</a:t>
            </a:r>
          </a:p>
          <a:p>
            <a:endParaRPr lang="en-US" dirty="0"/>
          </a:p>
          <a:p>
            <a:r>
              <a:rPr lang="en-US" dirty="0"/>
              <a:t>A rainforest is an area of tall, mostly evergreen trees and a high amount of rainfall. </a:t>
            </a:r>
          </a:p>
          <a:p>
            <a:r>
              <a:rPr lang="en-US" dirty="0"/>
              <a:t> </a:t>
            </a:r>
          </a:p>
          <a:p>
            <a:r>
              <a:rPr lang="en-US" dirty="0"/>
              <a:t>Rainforests are Earth’s oldest living ecosystems, with some surviving in their present form for at least 70 million years. They are incredibly diverse and complex, home to more than half of the world’s plant and animal species—even though they cover just 6% of Earth’s surface. This makes rainforests astoundingly dense with flora and fauna; a 10-square-kilometer (4-square-mile) patch can contain as many as 1,500 flowering plants, 750 species of trees, 400 species of birds and 150 species of butterflies. </a:t>
            </a:r>
          </a:p>
          <a:p>
            <a:endParaRPr lang="en-US" dirty="0"/>
          </a:p>
          <a:p>
            <a:r>
              <a:rPr lang="en-US" dirty="0"/>
              <a:t>Tropical and Subtropical Dry Forests are found in southern Mexico, southeastern Africa, the Lesser </a:t>
            </a:r>
            <a:r>
              <a:rPr lang="en-US" dirty="0" err="1"/>
              <a:t>Sundas</a:t>
            </a:r>
            <a:r>
              <a:rPr lang="en-US" dirty="0"/>
              <a:t>, central India, Indochina, Madagascar, New Caledonia, eastern Bolivia and central Brazil, the Caribbean, valleys of the northern Andes, and along the coasts of Ecuador and Peru.</a:t>
            </a:r>
          </a:p>
          <a:p>
            <a:endParaRPr lang="en-US" dirty="0"/>
          </a:p>
          <a:p>
            <a:endParaRPr lang="en-US" dirty="0"/>
          </a:p>
          <a:p>
            <a:r>
              <a:rPr lang="en-US" dirty="0"/>
              <a:t>Though these forests occur in climates that are warm year-round, and may receive several hundred centimeters or rain per year, they deal with long dry seasons which last several months and vary with geographic location. These seasonal droughts have great impact on all living things in the forest.</a:t>
            </a:r>
          </a:p>
          <a:p>
            <a:endParaRPr lang="en-US" dirty="0"/>
          </a:p>
          <a:p>
            <a:r>
              <a:rPr lang="en-US" dirty="0"/>
              <a:t>Deciduous trees predominate these forests, and during the drought a leafless period occurs, which varies with species type. Because trees lose moisture though their leaves, the shedding of leaves allows trees such as teak and mountain ebony to conserve water during dry periods.</a:t>
            </a:r>
          </a:p>
          <a:p>
            <a:endParaRPr lang="en-US" dirty="0"/>
          </a:p>
          <a:p>
            <a:r>
              <a:rPr lang="en-US" dirty="0"/>
              <a:t>The newly bare trees open up the canopy layer, enabling sunlight to reach ground level and facilitate the growth of thick underbrush. Though less biologically diverse than rainforests, tropical dry forests are still home to a wide variety of wildlife including monkeys, large cats, parrots, various rodents, and ground dwelling birds. Many of these species display extraordinary adaptations to the difficult climate.</a:t>
            </a:r>
          </a:p>
          <a:p>
            <a:endParaRPr lang="en-US" dirty="0"/>
          </a:p>
          <a:p>
            <a:r>
              <a:rPr lang="en-US" dirty="0"/>
              <a:t>The most diverse dry forests in the world occur in southern Mexico and in the Bolivian lowlands. The dry forests of the Pacific Coast of northwestern South America support a wealth of unique species due to their isolation. The subtropical forests of </a:t>
            </a:r>
            <a:r>
              <a:rPr lang="en-US" dirty="0" err="1"/>
              <a:t>Maputoland-Pondoland</a:t>
            </a:r>
            <a:r>
              <a:rPr lang="en-US" dirty="0"/>
              <a:t> in southeastern Africa are diverse and support many endemics. The dry forests of central India and Indochina are notable for their diverse large vertebrate faunas. Dry forests of Madagascar and New Caledonia are also highly distinctive (pronounced endemism and a large number of </a:t>
            </a:r>
            <a:r>
              <a:rPr lang="en-US" dirty="0" err="1"/>
              <a:t>relictual</a:t>
            </a:r>
            <a:r>
              <a:rPr lang="en-US" dirty="0"/>
              <a:t> taxa) for a wide range of taxa and at higher taxonomic levels.</a:t>
            </a:r>
          </a:p>
        </p:txBody>
      </p:sp>
      <p:sp>
        <p:nvSpPr>
          <p:cNvPr id="4" name="Slide Number Placeholder 3"/>
          <p:cNvSpPr>
            <a:spLocks noGrp="1"/>
          </p:cNvSpPr>
          <p:nvPr>
            <p:ph type="sldNum" sz="quarter" idx="10"/>
          </p:nvPr>
        </p:nvSpPr>
        <p:spPr/>
        <p:txBody>
          <a:bodyPr/>
          <a:lstStyle/>
          <a:p>
            <a:pPr>
              <a:defRPr/>
            </a:pPr>
            <a:fld id="{497910EA-68DF-FA43-9E1A-A2C4F802C9E5}" type="slidenum">
              <a:rPr lang="en-US" smtClean="0"/>
              <a:pPr>
                <a:defRPr/>
              </a:pPr>
              <a:t>12</a:t>
            </a:fld>
            <a:endParaRPr lang="en-US"/>
          </a:p>
        </p:txBody>
      </p:sp>
    </p:spTree>
    <p:extLst>
      <p:ext uri="{BB962C8B-B14F-4D97-AF65-F5344CB8AC3E}">
        <p14:creationId xmlns:p14="http://schemas.microsoft.com/office/powerpoint/2010/main" val="1214902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Suarez-Rubio, M., </a:t>
            </a:r>
            <a:r>
              <a:rPr lang="en-GB" b="0" i="0" dirty="0" err="1">
                <a:solidFill>
                  <a:srgbClr val="222222"/>
                </a:solidFill>
                <a:effectLst/>
                <a:latin typeface="Arial" panose="020B0604020202020204" pitchFamily="34" charset="0"/>
              </a:rPr>
              <a:t>Connette</a:t>
            </a:r>
            <a:r>
              <a:rPr lang="en-GB" b="0" i="0" dirty="0">
                <a:solidFill>
                  <a:srgbClr val="222222"/>
                </a:solidFill>
                <a:effectLst/>
                <a:latin typeface="Arial" panose="020B0604020202020204" pitchFamily="34" charset="0"/>
              </a:rPr>
              <a:t>, G., Aung, T., Kyaw, M. and Renner, S.C., 2020. Hkakabo Razi landscape as one of the last exemplar of large contiguous forests. </a:t>
            </a:r>
            <a:r>
              <a:rPr lang="en-GB" b="0" i="1" dirty="0">
                <a:solidFill>
                  <a:srgbClr val="222222"/>
                </a:solidFill>
                <a:effectLst/>
                <a:latin typeface="Arial" panose="020B0604020202020204" pitchFamily="34" charset="0"/>
              </a:rPr>
              <a:t>Scientific reports</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10</a:t>
            </a:r>
            <a:r>
              <a:rPr lang="en-GB" b="0" i="0" dirty="0">
                <a:solidFill>
                  <a:srgbClr val="222222"/>
                </a:solidFill>
                <a:effectLst/>
                <a:latin typeface="Arial" panose="020B0604020202020204" pitchFamily="34" charset="0"/>
              </a:rPr>
              <a:t>(1), pp.1-13.</a:t>
            </a:r>
          </a:p>
          <a:p>
            <a:endParaRPr lang="en-GB" b="0" i="0" dirty="0">
              <a:solidFill>
                <a:srgbClr val="222222"/>
              </a:solidFill>
              <a:effectLst/>
              <a:latin typeface="Arial" panose="020B0604020202020204" pitchFamily="34" charset="0"/>
            </a:endParaRPr>
          </a:p>
          <a:p>
            <a:r>
              <a:rPr lang="en-GB" b="0" i="0" dirty="0">
                <a:solidFill>
                  <a:srgbClr val="222222"/>
                </a:solidFill>
                <a:effectLst/>
                <a:latin typeface="Arial" panose="020B0604020202020204" pitchFamily="34" charset="0"/>
              </a:rPr>
              <a:t>Renner, S.C., </a:t>
            </a:r>
            <a:r>
              <a:rPr lang="en-GB" b="0" i="0" dirty="0" err="1">
                <a:solidFill>
                  <a:srgbClr val="222222"/>
                </a:solidFill>
                <a:effectLst/>
                <a:latin typeface="Arial" panose="020B0604020202020204" pitchFamily="34" charset="0"/>
              </a:rPr>
              <a:t>Rappole</a:t>
            </a:r>
            <a:r>
              <a:rPr lang="en-GB" b="0" i="0" dirty="0">
                <a:solidFill>
                  <a:srgbClr val="222222"/>
                </a:solidFill>
                <a:effectLst/>
                <a:latin typeface="Arial" panose="020B0604020202020204" pitchFamily="34" charset="0"/>
              </a:rPr>
              <a:t>, J.H., </a:t>
            </a:r>
            <a:r>
              <a:rPr lang="en-GB" b="0" i="0" dirty="0" err="1">
                <a:solidFill>
                  <a:srgbClr val="222222"/>
                </a:solidFill>
                <a:effectLst/>
                <a:latin typeface="Arial" panose="020B0604020202020204" pitchFamily="34" charset="0"/>
              </a:rPr>
              <a:t>Leimgruber</a:t>
            </a:r>
            <a:r>
              <a:rPr lang="en-GB" b="0" i="0" dirty="0">
                <a:solidFill>
                  <a:srgbClr val="222222"/>
                </a:solidFill>
                <a:effectLst/>
                <a:latin typeface="Arial" panose="020B0604020202020204" pitchFamily="34" charset="0"/>
              </a:rPr>
              <a:t>, P., Kelly, D.S., </a:t>
            </a:r>
            <a:r>
              <a:rPr lang="en-GB" b="0" i="0" dirty="0" err="1">
                <a:solidFill>
                  <a:srgbClr val="222222"/>
                </a:solidFill>
                <a:effectLst/>
                <a:latin typeface="Arial" panose="020B0604020202020204" pitchFamily="34" charset="0"/>
              </a:rPr>
              <a:t>Shwe</a:t>
            </a:r>
            <a:r>
              <a:rPr lang="en-GB" b="0" i="0" dirty="0">
                <a:solidFill>
                  <a:srgbClr val="222222"/>
                </a:solidFill>
                <a:effectLst/>
                <a:latin typeface="Arial" panose="020B0604020202020204" pitchFamily="34" charset="0"/>
              </a:rPr>
              <a:t>, N.M., Aung, T. and Aung, M., 2007. Land cover in the Northern Forest Complex of Myanmar: new insights for conservation. </a:t>
            </a:r>
            <a:r>
              <a:rPr lang="en-GB" b="0" i="1" dirty="0">
                <a:solidFill>
                  <a:srgbClr val="222222"/>
                </a:solidFill>
                <a:effectLst/>
                <a:latin typeface="Arial" panose="020B0604020202020204" pitchFamily="34" charset="0"/>
              </a:rPr>
              <a:t>Oryx</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41</a:t>
            </a:r>
            <a:r>
              <a:rPr lang="en-GB" b="0" i="0" dirty="0">
                <a:solidFill>
                  <a:srgbClr val="222222"/>
                </a:solidFill>
                <a:effectLst/>
                <a:latin typeface="Arial" panose="020B0604020202020204" pitchFamily="34" charset="0"/>
              </a:rPr>
              <a:t>(1), pp.27-37.</a:t>
            </a:r>
            <a:endParaRPr lang="en-GB" dirty="0"/>
          </a:p>
        </p:txBody>
      </p:sp>
      <p:sp>
        <p:nvSpPr>
          <p:cNvPr id="4" name="Slide Number Placeholder 3"/>
          <p:cNvSpPr>
            <a:spLocks noGrp="1"/>
          </p:cNvSpPr>
          <p:nvPr>
            <p:ph type="sldNum" sz="quarter" idx="5"/>
          </p:nvPr>
        </p:nvSpPr>
        <p:spPr/>
        <p:txBody>
          <a:bodyPr/>
          <a:lstStyle/>
          <a:p>
            <a:fld id="{F1B82464-4132-49F1-BDA3-FAB9CCD43913}" type="slidenum">
              <a:rPr lang="en-GB" smtClean="0"/>
              <a:t>13</a:t>
            </a:fld>
            <a:endParaRPr lang="en-GB"/>
          </a:p>
        </p:txBody>
      </p:sp>
    </p:spTree>
    <p:extLst>
      <p:ext uri="{BB962C8B-B14F-4D97-AF65-F5344CB8AC3E}">
        <p14:creationId xmlns:p14="http://schemas.microsoft.com/office/powerpoint/2010/main" val="2342450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7910EA-68DF-FA43-9E1A-A2C4F802C9E5}" type="slidenum">
              <a:rPr lang="en-US" smtClean="0"/>
              <a:pPr>
                <a:defRPr/>
              </a:pPr>
              <a:t>14</a:t>
            </a:fld>
            <a:endParaRPr lang="en-US"/>
          </a:p>
        </p:txBody>
      </p:sp>
    </p:spTree>
    <p:extLst>
      <p:ext uri="{BB962C8B-B14F-4D97-AF65-F5344CB8AC3E}">
        <p14:creationId xmlns:p14="http://schemas.microsoft.com/office/powerpoint/2010/main" val="1469559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7910EA-68DF-FA43-9E1A-A2C4F802C9E5}" type="slidenum">
              <a:rPr lang="en-US" smtClean="0"/>
              <a:pPr>
                <a:defRPr/>
              </a:pPr>
              <a:t>15</a:t>
            </a:fld>
            <a:endParaRPr lang="en-US"/>
          </a:p>
        </p:txBody>
      </p:sp>
    </p:spTree>
    <p:extLst>
      <p:ext uri="{BB962C8B-B14F-4D97-AF65-F5344CB8AC3E}">
        <p14:creationId xmlns:p14="http://schemas.microsoft.com/office/powerpoint/2010/main" val="3758148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a:t>https://</a:t>
            </a:r>
            <a:r>
              <a:rPr lang="en-US" dirty="0" err="1"/>
              <a:t>www.worldwildlife.org</a:t>
            </a:r>
            <a:r>
              <a:rPr lang="en-US" dirty="0"/>
              <a:t>/biome-categories/terrestrial-</a:t>
            </a:r>
            <a:r>
              <a:rPr lang="en-US" dirty="0" err="1"/>
              <a:t>ecoregions</a:t>
            </a:r>
            <a:endParaRPr lang="en-US" dirty="0"/>
          </a:p>
          <a:p>
            <a:endParaRPr lang="en-US" dirty="0"/>
          </a:p>
          <a:p>
            <a:endParaRPr lang="en-US" dirty="0"/>
          </a:p>
          <a:p>
            <a:endParaRPr lang="en-US" dirty="0"/>
          </a:p>
          <a:p>
            <a:r>
              <a:rPr lang="en-US" dirty="0"/>
              <a:t>Quote from Robert </a:t>
            </a:r>
            <a:r>
              <a:rPr lang="en-US" dirty="0" err="1"/>
              <a:t>Moreley</a:t>
            </a:r>
            <a:endParaRPr lang="en-US" dirty="0"/>
          </a:p>
          <a:p>
            <a:endParaRPr lang="en-US"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a:t>Firstly you must ask, what do you mean by 'tropical forests' I call tropical forests '</a:t>
            </a:r>
            <a:r>
              <a:rPr lang="en-US" sz="1200" dirty="0" err="1"/>
              <a:t>megathermal</a:t>
            </a:r>
            <a:r>
              <a:rPr lang="en-US" sz="1200" dirty="0"/>
              <a:t> forests' as their present day restriction to the tropics is an </a:t>
            </a:r>
            <a:r>
              <a:rPr lang="en-US" sz="1200" dirty="0" err="1"/>
              <a:t>artefact</a:t>
            </a:r>
            <a:r>
              <a:rPr lang="en-US" sz="1200" dirty="0"/>
              <a:t> of living in an interglacial during the Quaternary, when the limit of frosts in areas of wet climate approximately coincide with the tropics of Capricorn and Cancer. In </a:t>
            </a:r>
            <a:r>
              <a:rPr lang="en-US" sz="1200" dirty="0" err="1"/>
              <a:t>glacials</a:t>
            </a:r>
            <a:r>
              <a:rPr lang="en-US" sz="1200" dirty="0"/>
              <a:t>, this boundary was more </a:t>
            </a:r>
            <a:r>
              <a:rPr lang="en-US" sz="1200" dirty="0" err="1"/>
              <a:t>equatorward</a:t>
            </a:r>
            <a:r>
              <a:rPr lang="en-US" sz="1200" dirty="0"/>
              <a:t> and in the Eocene thermal maximum and also at other times during the Cenozoic much more </a:t>
            </a:r>
            <a:r>
              <a:rPr lang="en-US" sz="1200" dirty="0" err="1"/>
              <a:t>poleward</a:t>
            </a:r>
            <a:r>
              <a:rPr lang="en-US" sz="1200" dirty="0"/>
              <a:t>. Then, are you thinking of rain forests, or forests with a closed canopy? My understanding is that it is the development of a closed canopy which makes rain forests so special and different from other forests. The closed canopy creates a special microclimate and additional niches which help make </a:t>
            </a:r>
            <a:r>
              <a:rPr lang="en-US" sz="1200" dirty="0" err="1"/>
              <a:t>megathermal</a:t>
            </a:r>
            <a:r>
              <a:rPr lang="en-US" sz="1200" dirty="0"/>
              <a:t> rain forests such a </a:t>
            </a:r>
            <a:r>
              <a:rPr lang="en-US" sz="1200" dirty="0" err="1"/>
              <a:t>harbour</a:t>
            </a:r>
            <a:r>
              <a:rPr lang="en-US" sz="1200" dirty="0"/>
              <a:t> for the establishment of new species. My understanding is that such forests first appeared in Western </a:t>
            </a:r>
            <a:r>
              <a:rPr lang="en-US" sz="1200" dirty="0" err="1"/>
              <a:t>Gondwana</a:t>
            </a:r>
            <a:r>
              <a:rPr lang="en-US" sz="1200" dirty="0"/>
              <a:t> (areas such as Gabon or Brazil) in the Late Cretaceous, sometime during the </a:t>
            </a:r>
            <a:r>
              <a:rPr lang="en-US" sz="1200" dirty="0" err="1"/>
              <a:t>Campanian</a:t>
            </a:r>
            <a:r>
              <a:rPr lang="en-US" sz="1200" dirty="0"/>
              <a:t> (84-74 Ma) and then in India as it drifted into the equatorial zone. In N America, they appeared during the Paleocene, and in SE Asia, probably also became established well after their initial appearance in W </a:t>
            </a:r>
            <a:r>
              <a:rPr lang="en-US" sz="1200" dirty="0" err="1"/>
              <a:t>Gondwana</a:t>
            </a:r>
            <a:r>
              <a:rPr lang="en-US" sz="1200" dirty="0"/>
              <a:t>, explaining the low level of origination of angiosperm families in the Southeast Asian region.</a:t>
            </a:r>
          </a:p>
          <a:p>
            <a:endParaRPr lang="en-US" dirty="0"/>
          </a:p>
          <a:p>
            <a:endParaRPr lang="en-US" dirty="0"/>
          </a:p>
          <a:p>
            <a:r>
              <a:rPr lang="en-US" dirty="0"/>
              <a:t>https://</a:t>
            </a:r>
            <a:r>
              <a:rPr lang="en-US" dirty="0" err="1"/>
              <a:t>www.nationalgeographic.org</a:t>
            </a:r>
            <a:r>
              <a:rPr lang="en-US" dirty="0"/>
              <a:t>/encyclopedia/rain-forest/</a:t>
            </a:r>
          </a:p>
          <a:p>
            <a:endParaRPr lang="en-US" dirty="0"/>
          </a:p>
          <a:p>
            <a:r>
              <a:rPr lang="en-US" dirty="0"/>
              <a:t>A rainforest is an area of tall, mostly evergreen trees and a high amount of rainfall. </a:t>
            </a:r>
          </a:p>
          <a:p>
            <a:r>
              <a:rPr lang="en-US" dirty="0"/>
              <a:t> </a:t>
            </a:r>
          </a:p>
          <a:p>
            <a:r>
              <a:rPr lang="en-US" dirty="0"/>
              <a:t>Rainforests are Earth’s oldest living ecosystems, with some surviving in their present form for at least 70 million years. They are incredibly diverse and complex, home to more than half of the world’s plant and animal species—even though they cover just 6% of Earth’s surface. This makes rainforests astoundingly dense with flora and fauna; a 10-square-kilometer (4-square-mile) patch can contain as many as 1,500 flowering plants, 750 species of trees, 400 species of birds and 150 species of butterflies. </a:t>
            </a:r>
          </a:p>
          <a:p>
            <a:endParaRPr lang="en-US" dirty="0"/>
          </a:p>
          <a:p>
            <a:r>
              <a:rPr lang="en-US" dirty="0"/>
              <a:t>Tropical and Subtropical Dry Forests are found in southern Mexico, southeastern Africa, the Lesser </a:t>
            </a:r>
            <a:r>
              <a:rPr lang="en-US" dirty="0" err="1"/>
              <a:t>Sundas</a:t>
            </a:r>
            <a:r>
              <a:rPr lang="en-US" dirty="0"/>
              <a:t>, central India, Indochina, Madagascar, New Caledonia, eastern Bolivia and central Brazil, the Caribbean, valleys of the northern Andes, and along the coasts of Ecuador and Peru.</a:t>
            </a:r>
          </a:p>
          <a:p>
            <a:endParaRPr lang="en-US" dirty="0"/>
          </a:p>
          <a:p>
            <a:endParaRPr lang="en-US" dirty="0"/>
          </a:p>
          <a:p>
            <a:r>
              <a:rPr lang="en-US" dirty="0"/>
              <a:t>Though these forests occur in climates that are warm year-round, and may receive several hundred centimeters or rain per year, they deal with long dry seasons which last several months and vary with geographic location. These seasonal droughts have great impact on all living things in the forest.</a:t>
            </a:r>
          </a:p>
          <a:p>
            <a:endParaRPr lang="en-US" dirty="0"/>
          </a:p>
          <a:p>
            <a:r>
              <a:rPr lang="en-US" dirty="0"/>
              <a:t>Deciduous trees predominate these forests, and during the drought a leafless period occurs, which varies with species type. Because trees lose moisture though their leaves, the shedding of leaves allows trees such as teak and mountain ebony to conserve water during dry periods.</a:t>
            </a:r>
          </a:p>
          <a:p>
            <a:endParaRPr lang="en-US" dirty="0"/>
          </a:p>
          <a:p>
            <a:r>
              <a:rPr lang="en-US" dirty="0"/>
              <a:t>The newly bare trees open up the canopy layer, enabling sunlight to reach ground level and facilitate the growth of thick underbrush. Though less biologically diverse than rainforests, tropical dry forests are still home to a wide variety of wildlife including monkeys, large cats, parrots, various rodents, and ground dwelling birds. Many of these species display extraordinary adaptations to the difficult climate.</a:t>
            </a:r>
          </a:p>
          <a:p>
            <a:endParaRPr lang="en-US" dirty="0"/>
          </a:p>
          <a:p>
            <a:r>
              <a:rPr lang="en-US" dirty="0"/>
              <a:t>The most diverse dry forests in the world occur in southern Mexico and in the Bolivian lowlands. The dry forests of the Pacific Coast of northwestern South America support a wealth of unique species due to their isolation. The subtropical forests of </a:t>
            </a:r>
            <a:r>
              <a:rPr lang="en-US" dirty="0" err="1"/>
              <a:t>Maputoland-Pondoland</a:t>
            </a:r>
            <a:r>
              <a:rPr lang="en-US" dirty="0"/>
              <a:t> in southeastern Africa are diverse and support many endemics. The dry forests of central India and Indochina are notable for their diverse large vertebrate faunas. Dry forests of Madagascar and New Caledonia are also highly distinctive (pronounced endemism and a large number of </a:t>
            </a:r>
            <a:r>
              <a:rPr lang="en-US" dirty="0" err="1"/>
              <a:t>relictual</a:t>
            </a:r>
            <a:r>
              <a:rPr lang="en-US" dirty="0"/>
              <a:t> taxa) for a wide range of taxa and at higher taxonomic levels.</a:t>
            </a:r>
          </a:p>
        </p:txBody>
      </p:sp>
      <p:sp>
        <p:nvSpPr>
          <p:cNvPr id="4" name="Slide Number Placeholder 3"/>
          <p:cNvSpPr>
            <a:spLocks noGrp="1"/>
          </p:cNvSpPr>
          <p:nvPr>
            <p:ph type="sldNum" sz="quarter" idx="10"/>
          </p:nvPr>
        </p:nvSpPr>
        <p:spPr/>
        <p:txBody>
          <a:bodyPr/>
          <a:lstStyle/>
          <a:p>
            <a:pPr>
              <a:defRPr/>
            </a:pPr>
            <a:fld id="{497910EA-68DF-FA43-9E1A-A2C4F802C9E5}" type="slidenum">
              <a:rPr lang="en-US" smtClean="0"/>
              <a:pPr>
                <a:defRPr/>
              </a:pPr>
              <a:t>16</a:t>
            </a:fld>
            <a:endParaRPr lang="en-US"/>
          </a:p>
        </p:txBody>
      </p:sp>
    </p:spTree>
    <p:extLst>
      <p:ext uri="{BB962C8B-B14F-4D97-AF65-F5344CB8AC3E}">
        <p14:creationId xmlns:p14="http://schemas.microsoft.com/office/powerpoint/2010/main" val="681272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A559ED2-9244-6E48-A69C-394881EB3B24}" type="slidenum">
              <a:rPr lang="en-US"/>
              <a:pPr/>
              <a:t>17</a:t>
            </a:fld>
            <a:endParaRPr lang="en-US"/>
          </a:p>
        </p:txBody>
      </p:sp>
      <p:sp>
        <p:nvSpPr>
          <p:cNvPr id="6145" name="Text Box 1"/>
          <p:cNvSpPr txBox="1">
            <a:spLocks noGrp="1" noRot="1" noChangeAspect="1" noChangeArrowheads="1"/>
          </p:cNvSpPr>
          <p:nvPr>
            <p:ph type="sldImg"/>
          </p:nvPr>
        </p:nvSpPr>
        <p:spPr bwMode="auto">
          <a:xfrm>
            <a:off x="658813" y="652463"/>
            <a:ext cx="5734050" cy="32258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6146" name="Text Box 2"/>
          <p:cNvSpPr txBox="1">
            <a:spLocks noGrp="1" noChangeArrowheads="1"/>
          </p:cNvSpPr>
          <p:nvPr>
            <p:ph type="body" idx="1"/>
          </p:nvPr>
        </p:nvSpPr>
        <p:spPr bwMode="auto">
          <a:xfrm>
            <a:off x="705674" y="4085271"/>
            <a:ext cx="5639632" cy="1494809"/>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6959" rIns="0" bIns="0"/>
          <a:lstStyle>
            <a:lvl1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9pPr>
          </a:lstStyle>
          <a:p>
            <a:pPr marL="189280" indent="-187888" eaLnBrk="1">
              <a:lnSpc>
                <a:spcPct val="93000"/>
              </a:lnSpc>
              <a:spcBef>
                <a:spcPct val="0"/>
              </a:spcBef>
            </a:pPr>
            <a:r>
              <a:rPr lang="en-US" sz="800">
                <a:latin typeface="Arial" charset="0"/>
                <a:cs typeface="Baekmuk Batang" charset="0"/>
              </a:rPr>
              <a:t>Schematic global map of tropical savannas and dry forests.</a:t>
            </a:r>
          </a:p>
          <a:p>
            <a:pPr marL="189280" indent="-187888" eaLnBrk="1">
              <a:lnSpc>
                <a:spcPct val="93000"/>
              </a:lnSpc>
              <a:spcBef>
                <a:spcPct val="0"/>
              </a:spcBef>
            </a:pPr>
            <a:endParaRPr lang="en-US" sz="1800">
              <a:latin typeface="Arial" charset="0"/>
              <a:cs typeface="Baekmuk Batang" charset="0"/>
            </a:endParaRPr>
          </a:p>
          <a:p>
            <a:pPr marL="189280" indent="-187888" eaLnBrk="1">
              <a:lnSpc>
                <a:spcPct val="93000"/>
              </a:lnSpc>
              <a:spcBef>
                <a:spcPct val="0"/>
              </a:spcBef>
            </a:pPr>
            <a:r>
              <a:rPr lang="en-US" sz="800">
                <a:latin typeface="Arial" charset="0"/>
                <a:cs typeface="Baekmuk Batang" charset="0"/>
              </a:rPr>
              <a:t>Map based upon Olson </a:t>
            </a:r>
            <a:r>
              <a:rPr lang="en-US" sz="800" i="1">
                <a:latin typeface="Arial" charset="0"/>
                <a:cs typeface="Baekmuk Batang" charset="0"/>
              </a:rPr>
              <a:t>et al.</a:t>
            </a:r>
            <a:r>
              <a:rPr lang="en-US" sz="800">
                <a:latin typeface="Arial" charset="0"/>
                <a:cs typeface="Baekmuk Batang" charset="0"/>
              </a:rPr>
              <a:t> (2001; BioScience </a:t>
            </a:r>
            <a:r>
              <a:rPr lang="en-US" sz="800" i="1">
                <a:latin typeface="Arial" charset="0"/>
                <a:cs typeface="Baekmuk Batang" charset="0"/>
              </a:rPr>
              <a:t>51</a:t>
            </a:r>
            <a:r>
              <a:rPr lang="en-US" sz="800">
                <a:latin typeface="Arial" charset="0"/>
                <a:cs typeface="Baekmuk Batang" charset="0"/>
              </a:rPr>
              <a:t>, 933–938), but with their tropical ecoregions reclassified into rain forest, savanna and dry forest biomes. The savanna classification largely follows Murphy </a:t>
            </a:r>
            <a:r>
              <a:rPr lang="en-US" sz="800" i="1">
                <a:latin typeface="Arial" charset="0"/>
                <a:cs typeface="Baekmuk Batang" charset="0"/>
              </a:rPr>
              <a:t>et al.</a:t>
            </a:r>
            <a:r>
              <a:rPr lang="en-US" sz="800">
                <a:latin typeface="Arial" charset="0"/>
                <a:cs typeface="Baekmuk Batang" charset="0"/>
              </a:rPr>
              <a:t> (2016; Philos. Trans. R. Soc. B </a:t>
            </a:r>
            <a:r>
              <a:rPr lang="en-US" sz="800" i="1">
                <a:latin typeface="Arial" charset="0"/>
                <a:cs typeface="Baekmuk Batang" charset="0"/>
              </a:rPr>
              <a:t>371</a:t>
            </a:r>
            <a:r>
              <a:rPr lang="en-US" sz="800">
                <a:latin typeface="Arial" charset="0"/>
                <a:cs typeface="Baekmuk Batang" charset="0"/>
              </a:rPr>
              <a:t>, 20150319). Note that the scale precludes showing small geographic areas of dry forest and savanna biomes, for example, dry forest enclaves scattered through central Brazil and isolated savanna areas within the Amazon rain forest.</a:t>
            </a:r>
          </a:p>
          <a:p>
            <a:pPr marL="189280" indent="-187888" eaLnBrk="1">
              <a:lnSpc>
                <a:spcPct val="93000"/>
              </a:lnSpc>
              <a:spcBef>
                <a:spcPct val="0"/>
              </a:spcBef>
            </a:pPr>
            <a:endParaRPr lang="en-US" sz="1800">
              <a:latin typeface="Arial" charset="0"/>
              <a:cs typeface="Baekmuk Batang" charset="0"/>
            </a:endParaRPr>
          </a:p>
          <a:p>
            <a:pPr marL="189280" indent="-187888" eaLnBrk="1">
              <a:lnSpc>
                <a:spcPct val="93000"/>
              </a:lnSpc>
              <a:spcBef>
                <a:spcPct val="0"/>
              </a:spcBef>
            </a:pPr>
            <a:endParaRPr lang="en-US" sz="1800">
              <a:latin typeface="Arial" charset="0"/>
              <a:cs typeface="Baekmuk Batang" charset="0"/>
            </a:endParaRPr>
          </a:p>
          <a:p>
            <a:pPr marL="189280" indent="-187888" eaLnBrk="1">
              <a:lnSpc>
                <a:spcPct val="93000"/>
              </a:lnSpc>
              <a:spcBef>
                <a:spcPct val="0"/>
              </a:spcBef>
            </a:pPr>
            <a:endParaRPr lang="en-US" sz="800">
              <a:latin typeface="Arial" charset="0"/>
              <a:cs typeface="Baekmuk Batang"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Pennington, R.T., Lehmann, C.E. and Rowland, L.M., 2018. Tropical savannas and dry forests. </a:t>
            </a:r>
            <a:r>
              <a:rPr lang="en-GB" b="0" i="1" dirty="0">
                <a:solidFill>
                  <a:srgbClr val="222222"/>
                </a:solidFill>
                <a:effectLst/>
                <a:latin typeface="Arial" panose="020B0604020202020204" pitchFamily="34" charset="0"/>
              </a:rPr>
              <a:t>Current Biology</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28</a:t>
            </a:r>
            <a:r>
              <a:rPr lang="en-GB" b="0" i="0" dirty="0">
                <a:solidFill>
                  <a:srgbClr val="222222"/>
                </a:solidFill>
                <a:effectLst/>
                <a:latin typeface="Arial" panose="020B0604020202020204" pitchFamily="34" charset="0"/>
              </a:rPr>
              <a:t>(9), pp.R541-R545.</a:t>
            </a:r>
          </a:p>
          <a:p>
            <a:endParaRPr lang="en-GB" b="0" i="0" dirty="0">
              <a:solidFill>
                <a:srgbClr val="222222"/>
              </a:solidFill>
              <a:effectLst/>
              <a:latin typeface="Arial" panose="020B0604020202020204" pitchFamily="34" charset="0"/>
            </a:endParaRPr>
          </a:p>
          <a:p>
            <a:r>
              <a:rPr lang="en-GB" b="0" i="0" dirty="0">
                <a:solidFill>
                  <a:srgbClr val="505050"/>
                </a:solidFill>
                <a:effectLst/>
                <a:latin typeface="Helvetica" panose="020B0604020202020204" pitchFamily="34" charset="0"/>
              </a:rPr>
              <a:t>Savannas have open canopies, with tree cover from 0–80% and a generally contiguous ground layer of grasses (i.e., greater than 50%; </a:t>
            </a:r>
            <a:r>
              <a:rPr lang="en-GB" b="0" i="0" u="none" strike="noStrike" dirty="0">
                <a:solidFill>
                  <a:srgbClr val="005789"/>
                </a:solidFill>
                <a:effectLst/>
                <a:latin typeface="Helvetica" panose="020B0604020202020204" pitchFamily="34" charset="0"/>
                <a:hlinkClick r:id="rId3"/>
              </a:rPr>
              <a:t>Figure 2</a:t>
            </a:r>
            <a:r>
              <a:rPr lang="en-GB" b="0" i="0" dirty="0">
                <a:solidFill>
                  <a:srgbClr val="505050"/>
                </a:solidFill>
                <a:effectLst/>
                <a:latin typeface="Helvetica" panose="020B0604020202020204" pitchFamily="34" charset="0"/>
              </a:rPr>
              <a:t>). Understanding of the co-dominance of the distinct life forms of trees and grasses has been the subject of ecological research for a century, and it is now generally accepted that vegetation structure of savannas is maintained through interactions between climate, disturbance and plant life history traits. Open tree canopies permit growth of a grassy ground layer, which provides fuel for fire or forage for mammalian grazers, such as rhino, zebra, buffalo and antelope. The processes of fire and herbivory retard the growth and recruitment of trees, keeping savannas open. The savanna biome is vast and covers around 20% of the global land surface, spanning different ranges of rainfall across different continents from 300–1500 mm in Africa, 350–2000 mm in Australia and 800–2500 mm in South America.</a:t>
            </a:r>
            <a:endParaRPr lang="en-GB" b="0" i="0" dirty="0">
              <a:solidFill>
                <a:srgbClr val="222222"/>
              </a:solidFill>
              <a:effectLst/>
              <a:latin typeface="Arial" panose="020B0604020202020204" pitchFamily="34" charset="0"/>
            </a:endParaRPr>
          </a:p>
          <a:p>
            <a:endParaRPr lang="en-GB" b="0" i="0" dirty="0">
              <a:solidFill>
                <a:srgbClr val="222222"/>
              </a:solidFill>
              <a:effectLst/>
              <a:latin typeface="Arial" panose="020B0604020202020204" pitchFamily="34" charset="0"/>
            </a:endParaRPr>
          </a:p>
          <a:p>
            <a:r>
              <a:rPr lang="en-GB" b="0" i="0" dirty="0">
                <a:solidFill>
                  <a:srgbClr val="505050"/>
                </a:solidFill>
                <a:effectLst/>
                <a:latin typeface="Helvetica" panose="020B0604020202020204" pitchFamily="34" charset="0"/>
              </a:rPr>
              <a:t>Tropical dry forests occur under similar seasonal climates to savannas. They have closed canopies and are generally deciduous in the dry season; although in some savannas, especially in Latin America, trees are evergreen. In Latin America, dry forests occur on richer, less acid soils than savannas, and this fertility may be the factor promoting tree growth, enabling closed canopies that suppress grasses and fire.</a:t>
            </a:r>
            <a:endParaRPr lang="en-US" dirty="0"/>
          </a:p>
        </p:txBody>
      </p:sp>
      <p:sp>
        <p:nvSpPr>
          <p:cNvPr id="4" name="Slide Number Placeholder 3"/>
          <p:cNvSpPr>
            <a:spLocks noGrp="1"/>
          </p:cNvSpPr>
          <p:nvPr>
            <p:ph type="sldNum" sz="quarter" idx="10"/>
          </p:nvPr>
        </p:nvSpPr>
        <p:spPr/>
        <p:txBody>
          <a:bodyPr/>
          <a:lstStyle/>
          <a:p>
            <a:pPr>
              <a:defRPr/>
            </a:pPr>
            <a:fld id="{497910EA-68DF-FA43-9E1A-A2C4F802C9E5}" type="slidenum">
              <a:rPr lang="en-US" smtClean="0"/>
              <a:pPr>
                <a:defRPr/>
              </a:pPr>
              <a:t>18</a:t>
            </a:fld>
            <a:endParaRPr lang="en-US"/>
          </a:p>
        </p:txBody>
      </p:sp>
    </p:spTree>
    <p:extLst>
      <p:ext uri="{BB962C8B-B14F-4D97-AF65-F5344CB8AC3E}">
        <p14:creationId xmlns:p14="http://schemas.microsoft.com/office/powerpoint/2010/main" val="2494813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Pennington, R.T., Lehmann, C.E. and Rowland, L.M., 2018. Tropical savannas and dry forests. </a:t>
            </a:r>
            <a:r>
              <a:rPr lang="en-GB" b="0" i="1" dirty="0">
                <a:solidFill>
                  <a:srgbClr val="222222"/>
                </a:solidFill>
                <a:effectLst/>
                <a:latin typeface="Arial" panose="020B0604020202020204" pitchFamily="34" charset="0"/>
              </a:rPr>
              <a:t>Current Biology</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28</a:t>
            </a:r>
            <a:r>
              <a:rPr lang="en-GB" b="0" i="0" dirty="0">
                <a:solidFill>
                  <a:srgbClr val="222222"/>
                </a:solidFill>
                <a:effectLst/>
                <a:latin typeface="Arial" panose="020B0604020202020204" pitchFamily="34" charset="0"/>
              </a:rPr>
              <a:t>(9), pp.R541-R545.</a:t>
            </a:r>
          </a:p>
          <a:p>
            <a:endParaRPr lang="en-GB" b="0" i="0" dirty="0">
              <a:solidFill>
                <a:srgbClr val="222222"/>
              </a:solidFill>
              <a:effectLst/>
              <a:latin typeface="Arial" panose="020B0604020202020204" pitchFamily="34" charset="0"/>
            </a:endParaRPr>
          </a:p>
          <a:p>
            <a:r>
              <a:rPr lang="en-GB" dirty="0"/>
              <a:t>A) Wooded savanna, Brazil (photo: Sam Bridgewater). (B) Open savanna, Brazil (photo: Sam Bridgewater). (C) Savanna, Madagascar (photo: Caroline Lehmann); note in A,B,C the ground layer of grasses. (D) Dry forest, Brazil; note the swollen trunks of the trees in the genus </a:t>
            </a:r>
            <a:r>
              <a:rPr lang="en-GB" dirty="0" err="1"/>
              <a:t>Cavanillesia</a:t>
            </a:r>
            <a:r>
              <a:rPr lang="en-GB" dirty="0"/>
              <a:t> (photo: Toby Pennington). (E) Dry forest, Brazil (photo: Toby Pennington); in D and E, note the lack of grasses in the ground layer, contrasting with the savannas (A,B,C) and the presence of succulent cacti. (F) Savanna, India (photo: Caroline Lehmann); in Asia, many savannas are termed ‘dry forest’ but the presence of a grassy ground layer, as seen here, which provides fuel for dry season fires, is more consistent with a classification as a savanna.</a:t>
            </a:r>
            <a:endParaRPr lang="en-US" dirty="0"/>
          </a:p>
        </p:txBody>
      </p:sp>
      <p:sp>
        <p:nvSpPr>
          <p:cNvPr id="4" name="Slide Number Placeholder 3"/>
          <p:cNvSpPr>
            <a:spLocks noGrp="1"/>
          </p:cNvSpPr>
          <p:nvPr>
            <p:ph type="sldNum" sz="quarter" idx="10"/>
          </p:nvPr>
        </p:nvSpPr>
        <p:spPr/>
        <p:txBody>
          <a:bodyPr/>
          <a:lstStyle/>
          <a:p>
            <a:pPr>
              <a:defRPr/>
            </a:pPr>
            <a:fld id="{497910EA-68DF-FA43-9E1A-A2C4F802C9E5}" type="slidenum">
              <a:rPr lang="en-US" smtClean="0"/>
              <a:pPr>
                <a:defRPr/>
              </a:pPr>
              <a:t>19</a:t>
            </a:fld>
            <a:endParaRPr lang="en-US"/>
          </a:p>
        </p:txBody>
      </p:sp>
    </p:spTree>
    <p:extLst>
      <p:ext uri="{BB962C8B-B14F-4D97-AF65-F5344CB8AC3E}">
        <p14:creationId xmlns:p14="http://schemas.microsoft.com/office/powerpoint/2010/main" val="1947726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GB">
              <a:latin typeface="Calibri"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Ribeiro, M.C., Metzger, J.P., </a:t>
            </a:r>
            <a:r>
              <a:rPr lang="en-GB" dirty="0" err="1"/>
              <a:t>Martensen</a:t>
            </a:r>
            <a:r>
              <a:rPr lang="en-GB" dirty="0"/>
              <a:t>, A.C., </a:t>
            </a:r>
            <a:r>
              <a:rPr lang="en-GB" dirty="0" err="1"/>
              <a:t>Ponzoni</a:t>
            </a:r>
            <a:r>
              <a:rPr lang="en-GB" dirty="0"/>
              <a:t>, F.J. and </a:t>
            </a:r>
            <a:r>
              <a:rPr lang="en-GB" dirty="0" err="1"/>
              <a:t>Hirota</a:t>
            </a:r>
            <a:r>
              <a:rPr lang="en-GB" dirty="0"/>
              <a:t>, M.M., 2009. The Brazilian Atlantic Forest: How much is left, and how is the remaining forest distributed? Implications for conservation. Biological conservation, 142(6), pp.1141-1153.</a:t>
            </a:r>
            <a:endParaRPr lang="en-US" dirty="0"/>
          </a:p>
        </p:txBody>
      </p:sp>
      <p:sp>
        <p:nvSpPr>
          <p:cNvPr id="4" name="Slide Number Placeholder 3"/>
          <p:cNvSpPr>
            <a:spLocks noGrp="1"/>
          </p:cNvSpPr>
          <p:nvPr>
            <p:ph type="sldNum" sz="quarter" idx="10"/>
          </p:nvPr>
        </p:nvSpPr>
        <p:spPr/>
        <p:txBody>
          <a:bodyPr/>
          <a:lstStyle/>
          <a:p>
            <a:pPr>
              <a:defRPr/>
            </a:pPr>
            <a:fld id="{497910EA-68DF-FA43-9E1A-A2C4F802C9E5}" type="slidenum">
              <a:rPr lang="en-US" smtClean="0"/>
              <a:pPr>
                <a:defRPr/>
              </a:pPr>
              <a:t>20</a:t>
            </a:fld>
            <a:endParaRPr lang="en-US"/>
          </a:p>
        </p:txBody>
      </p:sp>
    </p:spTree>
    <p:extLst>
      <p:ext uri="{BB962C8B-B14F-4D97-AF65-F5344CB8AC3E}">
        <p14:creationId xmlns:p14="http://schemas.microsoft.com/office/powerpoint/2010/main" val="2458580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Bradshaw, C.J., Sodhi, N.S. and Brook, B.W., 2009. Tropical turmoil: a biodiversity tragedy in progress. </a:t>
            </a:r>
            <a:r>
              <a:rPr lang="en-GB" b="0" i="1" dirty="0">
                <a:solidFill>
                  <a:srgbClr val="222222"/>
                </a:solidFill>
                <a:effectLst/>
                <a:latin typeface="Arial" panose="020B0604020202020204" pitchFamily="34" charset="0"/>
              </a:rPr>
              <a:t>Frontiers in Ecology and the Environment</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7</a:t>
            </a:r>
            <a:r>
              <a:rPr lang="en-GB" b="0" i="0" dirty="0">
                <a:solidFill>
                  <a:srgbClr val="222222"/>
                </a:solidFill>
                <a:effectLst/>
                <a:latin typeface="Arial" panose="020B0604020202020204" pitchFamily="34" charset="0"/>
              </a:rPr>
              <a:t>(2), pp.79-87.</a:t>
            </a:r>
            <a:endParaRPr lang="en-GB" dirty="0"/>
          </a:p>
        </p:txBody>
      </p:sp>
      <p:sp>
        <p:nvSpPr>
          <p:cNvPr id="4" name="Slide Number Placeholder 3"/>
          <p:cNvSpPr>
            <a:spLocks noGrp="1"/>
          </p:cNvSpPr>
          <p:nvPr>
            <p:ph type="sldNum" sz="quarter" idx="5"/>
          </p:nvPr>
        </p:nvSpPr>
        <p:spPr/>
        <p:txBody>
          <a:bodyPr/>
          <a:lstStyle/>
          <a:p>
            <a:fld id="{F1B82464-4132-49F1-BDA3-FAB9CCD43913}" type="slidenum">
              <a:rPr lang="en-GB" smtClean="0"/>
              <a:t>21</a:t>
            </a:fld>
            <a:endParaRPr lang="en-GB"/>
          </a:p>
        </p:txBody>
      </p:sp>
    </p:spTree>
    <p:extLst>
      <p:ext uri="{BB962C8B-B14F-4D97-AF65-F5344CB8AC3E}">
        <p14:creationId xmlns:p14="http://schemas.microsoft.com/office/powerpoint/2010/main" val="10234333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Hansen, M.C., </a:t>
            </a:r>
            <a:r>
              <a:rPr lang="en-GB" b="0" i="0" dirty="0" err="1">
                <a:solidFill>
                  <a:srgbClr val="222222"/>
                </a:solidFill>
                <a:effectLst/>
                <a:latin typeface="Arial" panose="020B0604020202020204" pitchFamily="34" charset="0"/>
              </a:rPr>
              <a:t>Potapov</a:t>
            </a:r>
            <a:r>
              <a:rPr lang="en-GB" b="0" i="0" dirty="0">
                <a:solidFill>
                  <a:srgbClr val="222222"/>
                </a:solidFill>
                <a:effectLst/>
                <a:latin typeface="Arial" panose="020B0604020202020204" pitchFamily="34" charset="0"/>
              </a:rPr>
              <a:t>, P.V., Moore, R., </a:t>
            </a:r>
            <a:r>
              <a:rPr lang="en-GB" b="0" i="0" dirty="0" err="1">
                <a:solidFill>
                  <a:srgbClr val="222222"/>
                </a:solidFill>
                <a:effectLst/>
                <a:latin typeface="Arial" panose="020B0604020202020204" pitchFamily="34" charset="0"/>
              </a:rPr>
              <a:t>Hancher</a:t>
            </a:r>
            <a:r>
              <a:rPr lang="en-GB" b="0" i="0" dirty="0">
                <a:solidFill>
                  <a:srgbClr val="222222"/>
                </a:solidFill>
                <a:effectLst/>
                <a:latin typeface="Arial" panose="020B0604020202020204" pitchFamily="34" charset="0"/>
              </a:rPr>
              <a:t>, M., </a:t>
            </a:r>
            <a:r>
              <a:rPr lang="en-GB" b="0" i="0" dirty="0" err="1">
                <a:solidFill>
                  <a:srgbClr val="222222"/>
                </a:solidFill>
                <a:effectLst/>
                <a:latin typeface="Arial" panose="020B0604020202020204" pitchFamily="34" charset="0"/>
              </a:rPr>
              <a:t>Turubanova</a:t>
            </a:r>
            <a:r>
              <a:rPr lang="en-GB" b="0" i="0" dirty="0">
                <a:solidFill>
                  <a:srgbClr val="222222"/>
                </a:solidFill>
                <a:effectLst/>
                <a:latin typeface="Arial" panose="020B0604020202020204" pitchFamily="34" charset="0"/>
              </a:rPr>
              <a:t>, S.A., </a:t>
            </a:r>
            <a:r>
              <a:rPr lang="en-GB" b="0" i="0" dirty="0" err="1">
                <a:solidFill>
                  <a:srgbClr val="222222"/>
                </a:solidFill>
                <a:effectLst/>
                <a:latin typeface="Arial" panose="020B0604020202020204" pitchFamily="34" charset="0"/>
              </a:rPr>
              <a:t>Tyukavina</a:t>
            </a:r>
            <a:r>
              <a:rPr lang="en-GB" b="0" i="0" dirty="0">
                <a:solidFill>
                  <a:srgbClr val="222222"/>
                </a:solidFill>
                <a:effectLst/>
                <a:latin typeface="Arial" panose="020B0604020202020204" pitchFamily="34" charset="0"/>
              </a:rPr>
              <a:t>, A., </a:t>
            </a:r>
            <a:r>
              <a:rPr lang="en-GB" b="0" i="0" dirty="0" err="1">
                <a:solidFill>
                  <a:srgbClr val="222222"/>
                </a:solidFill>
                <a:effectLst/>
                <a:latin typeface="Arial" panose="020B0604020202020204" pitchFamily="34" charset="0"/>
              </a:rPr>
              <a:t>Thau</a:t>
            </a:r>
            <a:r>
              <a:rPr lang="en-GB" b="0" i="0" dirty="0">
                <a:solidFill>
                  <a:srgbClr val="222222"/>
                </a:solidFill>
                <a:effectLst/>
                <a:latin typeface="Arial" panose="020B0604020202020204" pitchFamily="34" charset="0"/>
              </a:rPr>
              <a:t>, D., Stehman, S.V., Goetz, S.J., Loveland, T.R. and </a:t>
            </a:r>
            <a:r>
              <a:rPr lang="en-GB" b="0" i="0" dirty="0" err="1">
                <a:solidFill>
                  <a:srgbClr val="222222"/>
                </a:solidFill>
                <a:effectLst/>
                <a:latin typeface="Arial" panose="020B0604020202020204" pitchFamily="34" charset="0"/>
              </a:rPr>
              <a:t>Kommareddy</a:t>
            </a:r>
            <a:r>
              <a:rPr lang="en-GB" b="0" i="0" dirty="0">
                <a:solidFill>
                  <a:srgbClr val="222222"/>
                </a:solidFill>
                <a:effectLst/>
                <a:latin typeface="Arial" panose="020B0604020202020204" pitchFamily="34" charset="0"/>
              </a:rPr>
              <a:t>, A., 2013. High-resolution global maps of 21st-century forest cover change. </a:t>
            </a:r>
            <a:r>
              <a:rPr lang="en-GB" b="0" i="1" dirty="0">
                <a:solidFill>
                  <a:srgbClr val="222222"/>
                </a:solidFill>
                <a:effectLst/>
                <a:latin typeface="Arial" panose="020B0604020202020204" pitchFamily="34" charset="0"/>
              </a:rPr>
              <a:t>science</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342</a:t>
            </a:r>
            <a:r>
              <a:rPr lang="en-GB" b="0" i="0" dirty="0">
                <a:solidFill>
                  <a:srgbClr val="222222"/>
                </a:solidFill>
                <a:effectLst/>
                <a:latin typeface="Arial" panose="020B0604020202020204" pitchFamily="34" charset="0"/>
              </a:rPr>
              <a:t>(6160), pp.850-853.</a:t>
            </a:r>
            <a:endParaRPr lang="en-GB" dirty="0"/>
          </a:p>
        </p:txBody>
      </p:sp>
      <p:sp>
        <p:nvSpPr>
          <p:cNvPr id="4" name="Slide Number Placeholder 3"/>
          <p:cNvSpPr>
            <a:spLocks noGrp="1"/>
          </p:cNvSpPr>
          <p:nvPr>
            <p:ph type="sldNum" sz="quarter" idx="5"/>
          </p:nvPr>
        </p:nvSpPr>
        <p:spPr/>
        <p:txBody>
          <a:bodyPr/>
          <a:lstStyle/>
          <a:p>
            <a:fld id="{F1B82464-4132-49F1-BDA3-FAB9CCD43913}" type="slidenum">
              <a:rPr lang="en-GB" smtClean="0"/>
              <a:t>22</a:t>
            </a:fld>
            <a:endParaRPr lang="en-GB"/>
          </a:p>
        </p:txBody>
      </p:sp>
    </p:spTree>
    <p:extLst>
      <p:ext uri="{BB962C8B-B14F-4D97-AF65-F5344CB8AC3E}">
        <p14:creationId xmlns:p14="http://schemas.microsoft.com/office/powerpoint/2010/main" val="29800760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Hansen, M.C., </a:t>
            </a:r>
            <a:r>
              <a:rPr lang="en-GB" b="0" i="0" dirty="0" err="1">
                <a:solidFill>
                  <a:srgbClr val="222222"/>
                </a:solidFill>
                <a:effectLst/>
                <a:latin typeface="Arial" panose="020B0604020202020204" pitchFamily="34" charset="0"/>
              </a:rPr>
              <a:t>Potapov</a:t>
            </a:r>
            <a:r>
              <a:rPr lang="en-GB" b="0" i="0" dirty="0">
                <a:solidFill>
                  <a:srgbClr val="222222"/>
                </a:solidFill>
                <a:effectLst/>
                <a:latin typeface="Arial" panose="020B0604020202020204" pitchFamily="34" charset="0"/>
              </a:rPr>
              <a:t>, P.V., Moore, R., </a:t>
            </a:r>
            <a:r>
              <a:rPr lang="en-GB" b="0" i="0" dirty="0" err="1">
                <a:solidFill>
                  <a:srgbClr val="222222"/>
                </a:solidFill>
                <a:effectLst/>
                <a:latin typeface="Arial" panose="020B0604020202020204" pitchFamily="34" charset="0"/>
              </a:rPr>
              <a:t>Hancher</a:t>
            </a:r>
            <a:r>
              <a:rPr lang="en-GB" b="0" i="0" dirty="0">
                <a:solidFill>
                  <a:srgbClr val="222222"/>
                </a:solidFill>
                <a:effectLst/>
                <a:latin typeface="Arial" panose="020B0604020202020204" pitchFamily="34" charset="0"/>
              </a:rPr>
              <a:t>, M., </a:t>
            </a:r>
            <a:r>
              <a:rPr lang="en-GB" b="0" i="0" dirty="0" err="1">
                <a:solidFill>
                  <a:srgbClr val="222222"/>
                </a:solidFill>
                <a:effectLst/>
                <a:latin typeface="Arial" panose="020B0604020202020204" pitchFamily="34" charset="0"/>
              </a:rPr>
              <a:t>Turubanova</a:t>
            </a:r>
            <a:r>
              <a:rPr lang="en-GB" b="0" i="0" dirty="0">
                <a:solidFill>
                  <a:srgbClr val="222222"/>
                </a:solidFill>
                <a:effectLst/>
                <a:latin typeface="Arial" panose="020B0604020202020204" pitchFamily="34" charset="0"/>
              </a:rPr>
              <a:t>, S.A., </a:t>
            </a:r>
            <a:r>
              <a:rPr lang="en-GB" b="0" i="0" dirty="0" err="1">
                <a:solidFill>
                  <a:srgbClr val="222222"/>
                </a:solidFill>
                <a:effectLst/>
                <a:latin typeface="Arial" panose="020B0604020202020204" pitchFamily="34" charset="0"/>
              </a:rPr>
              <a:t>Tyukavina</a:t>
            </a:r>
            <a:r>
              <a:rPr lang="en-GB" b="0" i="0" dirty="0">
                <a:solidFill>
                  <a:srgbClr val="222222"/>
                </a:solidFill>
                <a:effectLst/>
                <a:latin typeface="Arial" panose="020B0604020202020204" pitchFamily="34" charset="0"/>
              </a:rPr>
              <a:t>, A., </a:t>
            </a:r>
            <a:r>
              <a:rPr lang="en-GB" b="0" i="0" dirty="0" err="1">
                <a:solidFill>
                  <a:srgbClr val="222222"/>
                </a:solidFill>
                <a:effectLst/>
                <a:latin typeface="Arial" panose="020B0604020202020204" pitchFamily="34" charset="0"/>
              </a:rPr>
              <a:t>Thau</a:t>
            </a:r>
            <a:r>
              <a:rPr lang="en-GB" b="0" i="0" dirty="0">
                <a:solidFill>
                  <a:srgbClr val="222222"/>
                </a:solidFill>
                <a:effectLst/>
                <a:latin typeface="Arial" panose="020B0604020202020204" pitchFamily="34" charset="0"/>
              </a:rPr>
              <a:t>, D., Stehman, S.V., Goetz, S.J., Loveland, T.R. and </a:t>
            </a:r>
            <a:r>
              <a:rPr lang="en-GB" b="0" i="0" dirty="0" err="1">
                <a:solidFill>
                  <a:srgbClr val="222222"/>
                </a:solidFill>
                <a:effectLst/>
                <a:latin typeface="Arial" panose="020B0604020202020204" pitchFamily="34" charset="0"/>
              </a:rPr>
              <a:t>Kommareddy</a:t>
            </a:r>
            <a:r>
              <a:rPr lang="en-GB" b="0" i="0" dirty="0">
                <a:solidFill>
                  <a:srgbClr val="222222"/>
                </a:solidFill>
                <a:effectLst/>
                <a:latin typeface="Arial" panose="020B0604020202020204" pitchFamily="34" charset="0"/>
              </a:rPr>
              <a:t>, A., 2013. High-resolution global maps of 21st-century forest cover change. </a:t>
            </a:r>
            <a:r>
              <a:rPr lang="en-GB" b="0" i="1" dirty="0">
                <a:solidFill>
                  <a:srgbClr val="222222"/>
                </a:solidFill>
                <a:effectLst/>
                <a:latin typeface="Arial" panose="020B0604020202020204" pitchFamily="34" charset="0"/>
              </a:rPr>
              <a:t>science</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342</a:t>
            </a:r>
            <a:r>
              <a:rPr lang="en-GB" b="0" i="0" dirty="0">
                <a:solidFill>
                  <a:srgbClr val="222222"/>
                </a:solidFill>
                <a:effectLst/>
                <a:latin typeface="Arial" panose="020B0604020202020204" pitchFamily="34" charset="0"/>
              </a:rPr>
              <a:t>(6160), pp.850-853.</a:t>
            </a:r>
            <a:endParaRPr lang="en-GB" dirty="0"/>
          </a:p>
        </p:txBody>
      </p:sp>
      <p:sp>
        <p:nvSpPr>
          <p:cNvPr id="4" name="Slide Number Placeholder 3"/>
          <p:cNvSpPr>
            <a:spLocks noGrp="1"/>
          </p:cNvSpPr>
          <p:nvPr>
            <p:ph type="sldNum" sz="quarter" idx="5"/>
          </p:nvPr>
        </p:nvSpPr>
        <p:spPr/>
        <p:txBody>
          <a:bodyPr/>
          <a:lstStyle/>
          <a:p>
            <a:fld id="{F1B82464-4132-49F1-BDA3-FAB9CCD43913}" type="slidenum">
              <a:rPr lang="en-GB" smtClean="0"/>
              <a:t>23</a:t>
            </a:fld>
            <a:endParaRPr lang="en-GB"/>
          </a:p>
        </p:txBody>
      </p:sp>
    </p:spTree>
    <p:extLst>
      <p:ext uri="{BB962C8B-B14F-4D97-AF65-F5344CB8AC3E}">
        <p14:creationId xmlns:p14="http://schemas.microsoft.com/office/powerpoint/2010/main" val="432998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Hansen, M.C., </a:t>
            </a:r>
            <a:r>
              <a:rPr lang="en-GB" b="0" i="0" dirty="0" err="1">
                <a:solidFill>
                  <a:srgbClr val="222222"/>
                </a:solidFill>
                <a:effectLst/>
                <a:latin typeface="Arial" panose="020B0604020202020204" pitchFamily="34" charset="0"/>
              </a:rPr>
              <a:t>Potapov</a:t>
            </a:r>
            <a:r>
              <a:rPr lang="en-GB" b="0" i="0" dirty="0">
                <a:solidFill>
                  <a:srgbClr val="222222"/>
                </a:solidFill>
                <a:effectLst/>
                <a:latin typeface="Arial" panose="020B0604020202020204" pitchFamily="34" charset="0"/>
              </a:rPr>
              <a:t>, P.V., Moore, R., </a:t>
            </a:r>
            <a:r>
              <a:rPr lang="en-GB" b="0" i="0" dirty="0" err="1">
                <a:solidFill>
                  <a:srgbClr val="222222"/>
                </a:solidFill>
                <a:effectLst/>
                <a:latin typeface="Arial" panose="020B0604020202020204" pitchFamily="34" charset="0"/>
              </a:rPr>
              <a:t>Hancher</a:t>
            </a:r>
            <a:r>
              <a:rPr lang="en-GB" b="0" i="0" dirty="0">
                <a:solidFill>
                  <a:srgbClr val="222222"/>
                </a:solidFill>
                <a:effectLst/>
                <a:latin typeface="Arial" panose="020B0604020202020204" pitchFamily="34" charset="0"/>
              </a:rPr>
              <a:t>, M., </a:t>
            </a:r>
            <a:r>
              <a:rPr lang="en-GB" b="0" i="0" dirty="0" err="1">
                <a:solidFill>
                  <a:srgbClr val="222222"/>
                </a:solidFill>
                <a:effectLst/>
                <a:latin typeface="Arial" panose="020B0604020202020204" pitchFamily="34" charset="0"/>
              </a:rPr>
              <a:t>Turubanova</a:t>
            </a:r>
            <a:r>
              <a:rPr lang="en-GB" b="0" i="0" dirty="0">
                <a:solidFill>
                  <a:srgbClr val="222222"/>
                </a:solidFill>
                <a:effectLst/>
                <a:latin typeface="Arial" panose="020B0604020202020204" pitchFamily="34" charset="0"/>
              </a:rPr>
              <a:t>, S.A., </a:t>
            </a:r>
            <a:r>
              <a:rPr lang="en-GB" b="0" i="0" dirty="0" err="1">
                <a:solidFill>
                  <a:srgbClr val="222222"/>
                </a:solidFill>
                <a:effectLst/>
                <a:latin typeface="Arial" panose="020B0604020202020204" pitchFamily="34" charset="0"/>
              </a:rPr>
              <a:t>Tyukavina</a:t>
            </a:r>
            <a:r>
              <a:rPr lang="en-GB" b="0" i="0" dirty="0">
                <a:solidFill>
                  <a:srgbClr val="222222"/>
                </a:solidFill>
                <a:effectLst/>
                <a:latin typeface="Arial" panose="020B0604020202020204" pitchFamily="34" charset="0"/>
              </a:rPr>
              <a:t>, A., </a:t>
            </a:r>
            <a:r>
              <a:rPr lang="en-GB" b="0" i="0" dirty="0" err="1">
                <a:solidFill>
                  <a:srgbClr val="222222"/>
                </a:solidFill>
                <a:effectLst/>
                <a:latin typeface="Arial" panose="020B0604020202020204" pitchFamily="34" charset="0"/>
              </a:rPr>
              <a:t>Thau</a:t>
            </a:r>
            <a:r>
              <a:rPr lang="en-GB" b="0" i="0" dirty="0">
                <a:solidFill>
                  <a:srgbClr val="222222"/>
                </a:solidFill>
                <a:effectLst/>
                <a:latin typeface="Arial" panose="020B0604020202020204" pitchFamily="34" charset="0"/>
              </a:rPr>
              <a:t>, D., Stehman, S.V., Goetz, S.J., Loveland, T.R. and </a:t>
            </a:r>
            <a:r>
              <a:rPr lang="en-GB" b="0" i="0" dirty="0" err="1">
                <a:solidFill>
                  <a:srgbClr val="222222"/>
                </a:solidFill>
                <a:effectLst/>
                <a:latin typeface="Arial" panose="020B0604020202020204" pitchFamily="34" charset="0"/>
              </a:rPr>
              <a:t>Kommareddy</a:t>
            </a:r>
            <a:r>
              <a:rPr lang="en-GB" b="0" i="0" dirty="0">
                <a:solidFill>
                  <a:srgbClr val="222222"/>
                </a:solidFill>
                <a:effectLst/>
                <a:latin typeface="Arial" panose="020B0604020202020204" pitchFamily="34" charset="0"/>
              </a:rPr>
              <a:t>, A., 2013. High-resolution global maps of 21st-century forest cover change. </a:t>
            </a:r>
            <a:r>
              <a:rPr lang="en-GB" b="0" i="1" dirty="0">
                <a:solidFill>
                  <a:srgbClr val="222222"/>
                </a:solidFill>
                <a:effectLst/>
                <a:latin typeface="Arial" panose="020B0604020202020204" pitchFamily="34" charset="0"/>
              </a:rPr>
              <a:t>science</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342</a:t>
            </a:r>
            <a:r>
              <a:rPr lang="en-GB" b="0" i="0" dirty="0">
                <a:solidFill>
                  <a:srgbClr val="222222"/>
                </a:solidFill>
                <a:effectLst/>
                <a:latin typeface="Arial" panose="020B0604020202020204" pitchFamily="34" charset="0"/>
              </a:rPr>
              <a:t>(6160), pp.850-853.</a:t>
            </a:r>
            <a:endParaRPr lang="en-GB" dirty="0"/>
          </a:p>
        </p:txBody>
      </p:sp>
      <p:sp>
        <p:nvSpPr>
          <p:cNvPr id="4" name="Slide Number Placeholder 3"/>
          <p:cNvSpPr>
            <a:spLocks noGrp="1"/>
          </p:cNvSpPr>
          <p:nvPr>
            <p:ph type="sldNum" sz="quarter" idx="5"/>
          </p:nvPr>
        </p:nvSpPr>
        <p:spPr/>
        <p:txBody>
          <a:bodyPr/>
          <a:lstStyle/>
          <a:p>
            <a:fld id="{F1B82464-4132-49F1-BDA3-FAB9CCD43913}" type="slidenum">
              <a:rPr lang="en-GB" smtClean="0"/>
              <a:t>24</a:t>
            </a:fld>
            <a:endParaRPr lang="en-GB"/>
          </a:p>
        </p:txBody>
      </p:sp>
    </p:spTree>
    <p:extLst>
      <p:ext uri="{BB962C8B-B14F-4D97-AF65-F5344CB8AC3E}">
        <p14:creationId xmlns:p14="http://schemas.microsoft.com/office/powerpoint/2010/main" val="19023188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err="1">
                <a:solidFill>
                  <a:srgbClr val="222222"/>
                </a:solidFill>
                <a:effectLst/>
                <a:latin typeface="Arial" panose="020B0604020202020204" pitchFamily="34" charset="0"/>
              </a:rPr>
              <a:t>Posa</a:t>
            </a:r>
            <a:r>
              <a:rPr lang="en-GB" b="0" i="0" dirty="0">
                <a:solidFill>
                  <a:srgbClr val="222222"/>
                </a:solidFill>
                <a:effectLst/>
                <a:latin typeface="Arial" panose="020B0604020202020204" pitchFamily="34" charset="0"/>
              </a:rPr>
              <a:t>, M.R.C., </a:t>
            </a:r>
            <a:r>
              <a:rPr lang="en-GB" b="0" i="0" dirty="0" err="1">
                <a:solidFill>
                  <a:srgbClr val="222222"/>
                </a:solidFill>
                <a:effectLst/>
                <a:latin typeface="Arial" panose="020B0604020202020204" pitchFamily="34" charset="0"/>
              </a:rPr>
              <a:t>Wijedasa</a:t>
            </a:r>
            <a:r>
              <a:rPr lang="en-GB" b="0" i="0" dirty="0">
                <a:solidFill>
                  <a:srgbClr val="222222"/>
                </a:solidFill>
                <a:effectLst/>
                <a:latin typeface="Arial" panose="020B0604020202020204" pitchFamily="34" charset="0"/>
              </a:rPr>
              <a:t>, L.S. and Corlett, R.T., 2011. Biodiversity and conservation of tropical peat swamp forests. </a:t>
            </a:r>
            <a:r>
              <a:rPr lang="en-GB" b="0" i="1" dirty="0" err="1">
                <a:solidFill>
                  <a:srgbClr val="222222"/>
                </a:solidFill>
                <a:effectLst/>
                <a:latin typeface="Arial" panose="020B0604020202020204" pitchFamily="34" charset="0"/>
              </a:rPr>
              <a:t>BioScience</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61</a:t>
            </a:r>
            <a:r>
              <a:rPr lang="en-GB" b="0" i="0" dirty="0">
                <a:solidFill>
                  <a:srgbClr val="222222"/>
                </a:solidFill>
                <a:effectLst/>
                <a:latin typeface="Arial" panose="020B0604020202020204" pitchFamily="34" charset="0"/>
              </a:rPr>
              <a:t>(1), pp.49-57.</a:t>
            </a:r>
            <a:endParaRPr lang="en-GB" dirty="0"/>
          </a:p>
        </p:txBody>
      </p:sp>
      <p:sp>
        <p:nvSpPr>
          <p:cNvPr id="4" name="Slide Number Placeholder 3"/>
          <p:cNvSpPr>
            <a:spLocks noGrp="1"/>
          </p:cNvSpPr>
          <p:nvPr>
            <p:ph type="sldNum" sz="quarter" idx="5"/>
          </p:nvPr>
        </p:nvSpPr>
        <p:spPr/>
        <p:txBody>
          <a:bodyPr/>
          <a:lstStyle/>
          <a:p>
            <a:fld id="{F1B82464-4132-49F1-BDA3-FAB9CCD43913}" type="slidenum">
              <a:rPr lang="en-GB" smtClean="0"/>
              <a:t>25</a:t>
            </a:fld>
            <a:endParaRPr lang="en-GB"/>
          </a:p>
        </p:txBody>
      </p:sp>
    </p:spTree>
    <p:extLst>
      <p:ext uri="{BB962C8B-B14F-4D97-AF65-F5344CB8AC3E}">
        <p14:creationId xmlns:p14="http://schemas.microsoft.com/office/powerpoint/2010/main" val="39713992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err="1">
                <a:solidFill>
                  <a:srgbClr val="222222"/>
                </a:solidFill>
                <a:effectLst/>
                <a:latin typeface="Arial" panose="020B0604020202020204" pitchFamily="34" charset="0"/>
              </a:rPr>
              <a:t>Posa</a:t>
            </a:r>
            <a:r>
              <a:rPr lang="en-GB" b="0" i="0" dirty="0">
                <a:solidFill>
                  <a:srgbClr val="222222"/>
                </a:solidFill>
                <a:effectLst/>
                <a:latin typeface="Arial" panose="020B0604020202020204" pitchFamily="34" charset="0"/>
              </a:rPr>
              <a:t>, M.R.C., </a:t>
            </a:r>
            <a:r>
              <a:rPr lang="en-GB" b="0" i="0" dirty="0" err="1">
                <a:solidFill>
                  <a:srgbClr val="222222"/>
                </a:solidFill>
                <a:effectLst/>
                <a:latin typeface="Arial" panose="020B0604020202020204" pitchFamily="34" charset="0"/>
              </a:rPr>
              <a:t>Wijedasa</a:t>
            </a:r>
            <a:r>
              <a:rPr lang="en-GB" b="0" i="0" dirty="0">
                <a:solidFill>
                  <a:srgbClr val="222222"/>
                </a:solidFill>
                <a:effectLst/>
                <a:latin typeface="Arial" panose="020B0604020202020204" pitchFamily="34" charset="0"/>
              </a:rPr>
              <a:t>, L.S. and Corlett, R.T., 2011. Biodiversity and conservation of tropical peat swamp forests. </a:t>
            </a:r>
            <a:r>
              <a:rPr lang="en-GB" b="0" i="1" dirty="0" err="1">
                <a:solidFill>
                  <a:srgbClr val="222222"/>
                </a:solidFill>
                <a:effectLst/>
                <a:latin typeface="Arial" panose="020B0604020202020204" pitchFamily="34" charset="0"/>
              </a:rPr>
              <a:t>BioScience</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61</a:t>
            </a:r>
            <a:r>
              <a:rPr lang="en-GB" b="0" i="0" dirty="0">
                <a:solidFill>
                  <a:srgbClr val="222222"/>
                </a:solidFill>
                <a:effectLst/>
                <a:latin typeface="Arial" panose="020B0604020202020204" pitchFamily="34" charset="0"/>
              </a:rPr>
              <a:t>(1), pp.49-57.</a:t>
            </a:r>
            <a:endParaRPr lang="en-GB" dirty="0"/>
          </a:p>
        </p:txBody>
      </p:sp>
      <p:sp>
        <p:nvSpPr>
          <p:cNvPr id="4" name="Slide Number Placeholder 3"/>
          <p:cNvSpPr>
            <a:spLocks noGrp="1"/>
          </p:cNvSpPr>
          <p:nvPr>
            <p:ph type="sldNum" sz="quarter" idx="5"/>
          </p:nvPr>
        </p:nvSpPr>
        <p:spPr/>
        <p:txBody>
          <a:bodyPr/>
          <a:lstStyle/>
          <a:p>
            <a:fld id="{F1B82464-4132-49F1-BDA3-FAB9CCD43913}" type="slidenum">
              <a:rPr lang="en-GB" smtClean="0"/>
              <a:t>26</a:t>
            </a:fld>
            <a:endParaRPr lang="en-GB"/>
          </a:p>
        </p:txBody>
      </p:sp>
    </p:spTree>
    <p:extLst>
      <p:ext uri="{BB962C8B-B14F-4D97-AF65-F5344CB8AC3E}">
        <p14:creationId xmlns:p14="http://schemas.microsoft.com/office/powerpoint/2010/main" val="655986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err="1">
                <a:solidFill>
                  <a:srgbClr val="222222"/>
                </a:solidFill>
                <a:effectLst/>
                <a:latin typeface="Arial" panose="020B0604020202020204" pitchFamily="34" charset="0"/>
              </a:rPr>
              <a:t>Posa</a:t>
            </a:r>
            <a:r>
              <a:rPr lang="en-GB" b="0" i="0" dirty="0">
                <a:solidFill>
                  <a:srgbClr val="222222"/>
                </a:solidFill>
                <a:effectLst/>
                <a:latin typeface="Arial" panose="020B0604020202020204" pitchFamily="34" charset="0"/>
              </a:rPr>
              <a:t>, M.R.C., </a:t>
            </a:r>
            <a:r>
              <a:rPr lang="en-GB" b="0" i="0" dirty="0" err="1">
                <a:solidFill>
                  <a:srgbClr val="222222"/>
                </a:solidFill>
                <a:effectLst/>
                <a:latin typeface="Arial" panose="020B0604020202020204" pitchFamily="34" charset="0"/>
              </a:rPr>
              <a:t>Wijedasa</a:t>
            </a:r>
            <a:r>
              <a:rPr lang="en-GB" b="0" i="0" dirty="0">
                <a:solidFill>
                  <a:srgbClr val="222222"/>
                </a:solidFill>
                <a:effectLst/>
                <a:latin typeface="Arial" panose="020B0604020202020204" pitchFamily="34" charset="0"/>
              </a:rPr>
              <a:t>, L.S. and Corlett, R.T., 2011. Biodiversity and conservation of tropical peat swamp forests. </a:t>
            </a:r>
            <a:r>
              <a:rPr lang="en-GB" b="0" i="1" dirty="0" err="1">
                <a:solidFill>
                  <a:srgbClr val="222222"/>
                </a:solidFill>
                <a:effectLst/>
                <a:latin typeface="Arial" panose="020B0604020202020204" pitchFamily="34" charset="0"/>
              </a:rPr>
              <a:t>BioScience</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61</a:t>
            </a:r>
            <a:r>
              <a:rPr lang="en-GB" b="0" i="0" dirty="0">
                <a:solidFill>
                  <a:srgbClr val="222222"/>
                </a:solidFill>
                <a:effectLst/>
                <a:latin typeface="Arial" panose="020B0604020202020204" pitchFamily="34" charset="0"/>
              </a:rPr>
              <a:t>(1), pp.49-57.</a:t>
            </a:r>
            <a:endParaRPr lang="en-GB" dirty="0"/>
          </a:p>
        </p:txBody>
      </p:sp>
      <p:sp>
        <p:nvSpPr>
          <p:cNvPr id="4" name="Slide Number Placeholder 3"/>
          <p:cNvSpPr>
            <a:spLocks noGrp="1"/>
          </p:cNvSpPr>
          <p:nvPr>
            <p:ph type="sldNum" sz="quarter" idx="5"/>
          </p:nvPr>
        </p:nvSpPr>
        <p:spPr/>
        <p:txBody>
          <a:bodyPr/>
          <a:lstStyle/>
          <a:p>
            <a:fld id="{F1B82464-4132-49F1-BDA3-FAB9CCD43913}" type="slidenum">
              <a:rPr lang="en-GB" smtClean="0"/>
              <a:t>27</a:t>
            </a:fld>
            <a:endParaRPr lang="en-GB"/>
          </a:p>
        </p:txBody>
      </p:sp>
    </p:spTree>
    <p:extLst>
      <p:ext uri="{BB962C8B-B14F-4D97-AF65-F5344CB8AC3E}">
        <p14:creationId xmlns:p14="http://schemas.microsoft.com/office/powerpoint/2010/main" val="9051549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E2E2E"/>
                </a:solidFill>
                <a:effectLst/>
                <a:latin typeface="NexusSerif"/>
              </a:rPr>
              <a:t>Southeast Asia has the highest relative rate of deforestation of any major tropical region, and could lose three quarters of its original forests by 2100</a:t>
            </a:r>
            <a:endParaRPr lang="en-US" dirty="0"/>
          </a:p>
        </p:txBody>
      </p:sp>
      <p:sp>
        <p:nvSpPr>
          <p:cNvPr id="4" name="Slide Number Placeholder 3"/>
          <p:cNvSpPr>
            <a:spLocks noGrp="1"/>
          </p:cNvSpPr>
          <p:nvPr>
            <p:ph type="sldNum" sz="quarter" idx="10"/>
          </p:nvPr>
        </p:nvSpPr>
        <p:spPr/>
        <p:txBody>
          <a:bodyPr/>
          <a:lstStyle/>
          <a:p>
            <a:pPr>
              <a:defRPr/>
            </a:pPr>
            <a:fld id="{497910EA-68DF-FA43-9E1A-A2C4F802C9E5}" type="slidenum">
              <a:rPr lang="en-US" smtClean="0"/>
              <a:pPr>
                <a:defRPr/>
              </a:pPr>
              <a:t>28</a:t>
            </a:fld>
            <a:endParaRPr lang="en-US"/>
          </a:p>
        </p:txBody>
      </p:sp>
    </p:spTree>
    <p:extLst>
      <p:ext uri="{BB962C8B-B14F-4D97-AF65-F5344CB8AC3E}">
        <p14:creationId xmlns:p14="http://schemas.microsoft.com/office/powerpoint/2010/main" val="7623437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Bradshaw, C.J., Sodhi, N.S. and Brook, B.W., 2009. Tropical turmoil: a biodiversity tragedy in progress. </a:t>
            </a:r>
            <a:r>
              <a:rPr lang="en-GB" b="0" i="1" dirty="0">
                <a:solidFill>
                  <a:srgbClr val="222222"/>
                </a:solidFill>
                <a:effectLst/>
                <a:latin typeface="Arial" panose="020B0604020202020204" pitchFamily="34" charset="0"/>
              </a:rPr>
              <a:t>Frontiers in Ecology and the Environment</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7</a:t>
            </a:r>
            <a:r>
              <a:rPr lang="en-GB" b="0" i="0" dirty="0">
                <a:solidFill>
                  <a:srgbClr val="222222"/>
                </a:solidFill>
                <a:effectLst/>
                <a:latin typeface="Arial" panose="020B0604020202020204" pitchFamily="34" charset="0"/>
              </a:rPr>
              <a:t>(2), pp.79-87.</a:t>
            </a:r>
            <a:endParaRPr lang="en-GB" dirty="0"/>
          </a:p>
        </p:txBody>
      </p:sp>
      <p:sp>
        <p:nvSpPr>
          <p:cNvPr id="4" name="Slide Number Placeholder 3"/>
          <p:cNvSpPr>
            <a:spLocks noGrp="1"/>
          </p:cNvSpPr>
          <p:nvPr>
            <p:ph type="sldNum" sz="quarter" idx="5"/>
          </p:nvPr>
        </p:nvSpPr>
        <p:spPr/>
        <p:txBody>
          <a:bodyPr/>
          <a:lstStyle/>
          <a:p>
            <a:fld id="{F1B82464-4132-49F1-BDA3-FAB9CCD43913}" type="slidenum">
              <a:rPr lang="en-GB" smtClean="0"/>
              <a:t>29</a:t>
            </a:fld>
            <a:endParaRPr lang="en-GB"/>
          </a:p>
        </p:txBody>
      </p:sp>
    </p:spTree>
    <p:extLst>
      <p:ext uri="{BB962C8B-B14F-4D97-AF65-F5344CB8AC3E}">
        <p14:creationId xmlns:p14="http://schemas.microsoft.com/office/powerpoint/2010/main" val="622872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GB" dirty="0"/>
              <a:t>Because more solar energy hits the equator, the air warms and forms a low pressure zone. At the top of the troposphere, half moves toward the North Pole and half toward the South Pole. As it moves along the top of the troposphere it cools. The cool air is dense and when it reaches a high pressure zone it sinks to the ground. The air is sucked back toward the low pressure at the equator. This describes the convection cells north and south of the equator.</a:t>
            </a:r>
          </a:p>
          <a:p>
            <a:endParaRPr lang="en-GB" dirty="0"/>
          </a:p>
          <a:p>
            <a:r>
              <a:rPr lang="en-GB" dirty="0"/>
              <a:t>If the Earth did not rotate, there would be one convection cell in the northern hemisphere and one in the southern with the rising air at the equator and the sinking air at each pole. But because the planet does rotate, the situation is more complicated. The planet’s rotation means that the Coriolis Effect must be taken into account. Coriolis Effect was described in the Earth’s Oceans chapter.</a:t>
            </a:r>
          </a:p>
          <a:p>
            <a:endParaRPr lang="en-GB" dirty="0"/>
          </a:p>
          <a:p>
            <a:r>
              <a:rPr lang="en-GB" dirty="0"/>
              <a:t>Let’s look at atmospheric circulation in the Northern Hemisphere as a result of the Coriolis Effect. Air rises at the equator, but as it moves toward the pole at the top of the troposphere, it deflects to the right. (Remember that it just appears to deflect to the right because the ground beneath it moves.) At about 30oN latitude, the air from the equator meets air flowing toward the equator from the higher latitudes. This air is cool because it has come from higher latitudes. Both batches of air descend, creating a high pressure zone. Once on the ground, the air returns to the equator. This convection cell is called the Hadley Cell and is found between 0 degrees and 30 degrees </a:t>
            </a:r>
            <a:r>
              <a:rPr lang="en-GB"/>
              <a:t>N.</a:t>
            </a:r>
          </a:p>
          <a:p>
            <a:endParaRPr lang="en-GB"/>
          </a:p>
          <a:p>
            <a:r>
              <a:rPr lang="en-GB"/>
              <a:t>Besides their effect on the global wind belts, the high and low pressure areas created by the six atmospheric circulation cells determine in a general way the amount of precipitation a region receives. In low pressure regions, where air is rising, rain is common. In high pressure areas, the sinking air causes evaporation and the region is usually dry. More specific climate effects will be described in the chapter about climate.</a:t>
            </a:r>
          </a:p>
          <a:p>
            <a:endParaRPr lang="en-GB"/>
          </a:p>
          <a:p>
            <a:r>
              <a:rPr lang="en-US"/>
              <a:t>https://courses.lumenlearning.com/geophysical/chapter/global-atmospheric-circulations/</a:t>
            </a:r>
            <a:endParaRPr lang="en-US" dirty="0"/>
          </a:p>
        </p:txBody>
      </p:sp>
      <p:sp>
        <p:nvSpPr>
          <p:cNvPr id="4" name="Slide Number Placeholder 3"/>
          <p:cNvSpPr>
            <a:spLocks noGrp="1"/>
          </p:cNvSpPr>
          <p:nvPr>
            <p:ph type="sldNum" sz="quarter" idx="10"/>
          </p:nvPr>
        </p:nvSpPr>
        <p:spPr/>
        <p:txBody>
          <a:bodyPr/>
          <a:lstStyle/>
          <a:p>
            <a:pPr>
              <a:defRPr/>
            </a:pPr>
            <a:fld id="{497910EA-68DF-FA43-9E1A-A2C4F802C9E5}" type="slidenum">
              <a:rPr lang="en-US" smtClean="0"/>
              <a:pPr>
                <a:defRPr/>
              </a:pPr>
              <a:t>3</a:t>
            </a:fld>
            <a:endParaRPr lang="en-US"/>
          </a:p>
        </p:txBody>
      </p:sp>
    </p:spTree>
    <p:extLst>
      <p:ext uri="{BB962C8B-B14F-4D97-AF65-F5344CB8AC3E}">
        <p14:creationId xmlns:p14="http://schemas.microsoft.com/office/powerpoint/2010/main" val="27068936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Brook, B.W., Sodhi, N.S. and Ng, P.K., 2003. Catastrophic extinctions follow deforestation in Singapore. Nature, 424(6947), pp.420-423.</a:t>
            </a:r>
          </a:p>
          <a:p>
            <a:endParaRPr lang="en-GB" b="0" i="0" dirty="0">
              <a:solidFill>
                <a:srgbClr val="222222"/>
              </a:solidFill>
              <a:effectLst/>
              <a:latin typeface="Arial" panose="020B0604020202020204" pitchFamily="34" charset="0"/>
            </a:endParaRPr>
          </a:p>
          <a:p>
            <a:r>
              <a:rPr lang="en-GB" b="0" i="0" dirty="0">
                <a:solidFill>
                  <a:srgbClr val="222222"/>
                </a:solidFill>
                <a:effectLst/>
                <a:latin typeface="Harding"/>
              </a:rPr>
              <a:t>PLA; number of modern, historically recorded and inferred species is 1,683, 2,277 and 6,549, respectively), freshwater decapod crustaceans (DEC; 16, 23, 82), phasmids (PHA; 33, 41, 100), butterflies (BUT; 236, 381, 863), freshwater fish (FIS; 35, 61, 269), amphibians (AMP; 25, 27, 87), reptiles (REP; 117, 123, 228), birds (BIR; 144, 218, 347) and mammals (MAM; 26, 45, 117</a:t>
            </a:r>
            <a:endParaRPr lang="en-GB" dirty="0"/>
          </a:p>
        </p:txBody>
      </p:sp>
      <p:sp>
        <p:nvSpPr>
          <p:cNvPr id="4" name="Slide Number Placeholder 3"/>
          <p:cNvSpPr>
            <a:spLocks noGrp="1"/>
          </p:cNvSpPr>
          <p:nvPr>
            <p:ph type="sldNum" sz="quarter" idx="5"/>
          </p:nvPr>
        </p:nvSpPr>
        <p:spPr/>
        <p:txBody>
          <a:bodyPr/>
          <a:lstStyle/>
          <a:p>
            <a:fld id="{F1B82464-4132-49F1-BDA3-FAB9CCD43913}" type="slidenum">
              <a:rPr lang="en-GB" smtClean="0"/>
              <a:t>30</a:t>
            </a:fld>
            <a:endParaRPr lang="en-GB"/>
          </a:p>
        </p:txBody>
      </p:sp>
    </p:spTree>
    <p:extLst>
      <p:ext uri="{BB962C8B-B14F-4D97-AF65-F5344CB8AC3E}">
        <p14:creationId xmlns:p14="http://schemas.microsoft.com/office/powerpoint/2010/main" val="25011427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Brook, B.W., Sodhi, N.S. and Ng, P.K., 2003. Catastrophic extinctions follow deforestation in Singapore. Nature, 424(6947), pp.420-423.</a:t>
            </a:r>
          </a:p>
          <a:p>
            <a:endParaRPr lang="en-GB" b="0" i="0" dirty="0">
              <a:solidFill>
                <a:srgbClr val="222222"/>
              </a:solidFill>
              <a:effectLst/>
              <a:latin typeface="Arial" panose="020B0604020202020204" pitchFamily="34" charset="0"/>
            </a:endParaRPr>
          </a:p>
          <a:p>
            <a:r>
              <a:rPr lang="en-GB" b="0" i="0" dirty="0">
                <a:solidFill>
                  <a:srgbClr val="222222"/>
                </a:solidFill>
                <a:effectLst/>
                <a:latin typeface="Harding"/>
              </a:rPr>
              <a:t>PLA; number of modern, historically recorded and inferred species is 1,683, 2,277 and 6,549, respectively), freshwater decapod crustaceans (DEC; 16, 23, 82), phasmids (PHA; 33, 41, 100), butterflies (BUT; 236, 381, 863), freshwater fish (FIS; 35, 61, 269), amphibians (AMP; 25, 27, 87), reptiles (REP; 117, 123, 228), birds (BIR; 144, 218, 347) and mammals (MAM; 26, 45, 117</a:t>
            </a:r>
            <a:endParaRPr lang="en-GB" dirty="0"/>
          </a:p>
        </p:txBody>
      </p:sp>
      <p:sp>
        <p:nvSpPr>
          <p:cNvPr id="4" name="Slide Number Placeholder 3"/>
          <p:cNvSpPr>
            <a:spLocks noGrp="1"/>
          </p:cNvSpPr>
          <p:nvPr>
            <p:ph type="sldNum" sz="quarter" idx="5"/>
          </p:nvPr>
        </p:nvSpPr>
        <p:spPr/>
        <p:txBody>
          <a:bodyPr/>
          <a:lstStyle/>
          <a:p>
            <a:fld id="{F1B82464-4132-49F1-BDA3-FAB9CCD43913}" type="slidenum">
              <a:rPr lang="en-GB" smtClean="0"/>
              <a:t>31</a:t>
            </a:fld>
            <a:endParaRPr lang="en-GB"/>
          </a:p>
        </p:txBody>
      </p:sp>
    </p:spTree>
    <p:extLst>
      <p:ext uri="{BB962C8B-B14F-4D97-AF65-F5344CB8AC3E}">
        <p14:creationId xmlns:p14="http://schemas.microsoft.com/office/powerpoint/2010/main" val="20952420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Bradshaw, C.J., Sodhi, N.S. and Brook, B.W., 2009. Tropical turmoil: a biodiversity tragedy in progress. </a:t>
            </a:r>
            <a:r>
              <a:rPr lang="en-GB" b="0" i="1" dirty="0">
                <a:solidFill>
                  <a:srgbClr val="222222"/>
                </a:solidFill>
                <a:effectLst/>
                <a:latin typeface="Arial" panose="020B0604020202020204" pitchFamily="34" charset="0"/>
              </a:rPr>
              <a:t>Frontiers in Ecology and the Environment</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7</a:t>
            </a:r>
            <a:r>
              <a:rPr lang="en-GB" b="0" i="0" dirty="0">
                <a:solidFill>
                  <a:srgbClr val="222222"/>
                </a:solidFill>
                <a:effectLst/>
                <a:latin typeface="Arial" panose="020B0604020202020204" pitchFamily="34" charset="0"/>
              </a:rPr>
              <a:t>(2), pp.79-87.</a:t>
            </a:r>
            <a:endParaRPr lang="en-GB" dirty="0"/>
          </a:p>
        </p:txBody>
      </p:sp>
      <p:sp>
        <p:nvSpPr>
          <p:cNvPr id="4" name="Slide Number Placeholder 3"/>
          <p:cNvSpPr>
            <a:spLocks noGrp="1"/>
          </p:cNvSpPr>
          <p:nvPr>
            <p:ph type="sldNum" sz="quarter" idx="5"/>
          </p:nvPr>
        </p:nvSpPr>
        <p:spPr/>
        <p:txBody>
          <a:bodyPr/>
          <a:lstStyle/>
          <a:p>
            <a:fld id="{F1B82464-4132-49F1-BDA3-FAB9CCD43913}" type="slidenum">
              <a:rPr lang="en-GB" smtClean="0"/>
              <a:t>32</a:t>
            </a:fld>
            <a:endParaRPr lang="en-GB"/>
          </a:p>
        </p:txBody>
      </p:sp>
    </p:spTree>
    <p:extLst>
      <p:ext uri="{BB962C8B-B14F-4D97-AF65-F5344CB8AC3E}">
        <p14:creationId xmlns:p14="http://schemas.microsoft.com/office/powerpoint/2010/main" val="41647241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Lim, C.L., Prescott, G.W., De Alban, J.D.T., Ziegler, A.D. and Webb, E.L., 2017. Untangling the proximate causes and underlying drivers of deforestation and forest degradation in Myanmar. </a:t>
            </a:r>
            <a:r>
              <a:rPr lang="en-GB" b="0" i="1" dirty="0">
                <a:solidFill>
                  <a:srgbClr val="222222"/>
                </a:solidFill>
                <a:effectLst/>
                <a:latin typeface="Arial" panose="020B0604020202020204" pitchFamily="34" charset="0"/>
              </a:rPr>
              <a:t>Conservation Biology</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31</a:t>
            </a:r>
            <a:r>
              <a:rPr lang="en-GB" b="0" i="0" dirty="0">
                <a:solidFill>
                  <a:srgbClr val="222222"/>
                </a:solidFill>
                <a:effectLst/>
                <a:latin typeface="Arial" panose="020B0604020202020204" pitchFamily="34" charset="0"/>
              </a:rPr>
              <a:t>(6), pp.1362-1372.</a:t>
            </a:r>
            <a:endParaRPr lang="en-GB" dirty="0"/>
          </a:p>
        </p:txBody>
      </p:sp>
      <p:sp>
        <p:nvSpPr>
          <p:cNvPr id="4" name="Slide Number Placeholder 3"/>
          <p:cNvSpPr>
            <a:spLocks noGrp="1"/>
          </p:cNvSpPr>
          <p:nvPr>
            <p:ph type="sldNum" sz="quarter" idx="5"/>
          </p:nvPr>
        </p:nvSpPr>
        <p:spPr/>
        <p:txBody>
          <a:bodyPr/>
          <a:lstStyle/>
          <a:p>
            <a:pPr>
              <a:defRPr/>
            </a:pPr>
            <a:fld id="{497910EA-68DF-FA43-9E1A-A2C4F802C9E5}" type="slidenum">
              <a:rPr lang="en-US" smtClean="0"/>
              <a:pPr>
                <a:defRPr/>
              </a:pPr>
              <a:t>34</a:t>
            </a:fld>
            <a:endParaRPr lang="en-US"/>
          </a:p>
        </p:txBody>
      </p:sp>
    </p:spTree>
    <p:extLst>
      <p:ext uri="{BB962C8B-B14F-4D97-AF65-F5344CB8AC3E}">
        <p14:creationId xmlns:p14="http://schemas.microsoft.com/office/powerpoint/2010/main" val="20825064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Figure 7. Percentage of forest cover map (A); and Mean annual deforestation rate map (B) for Myanmar between 1988 and 2017. Negative numbers denote afforestation, and positive numbers indicate deforestation.</a:t>
            </a:r>
          </a:p>
          <a:p>
            <a:endParaRPr lang="en-GB" dirty="0"/>
          </a:p>
          <a:p>
            <a:r>
              <a:rPr lang="en-GB" b="0" i="0" dirty="0">
                <a:solidFill>
                  <a:srgbClr val="222222"/>
                </a:solidFill>
                <a:effectLst/>
                <a:latin typeface="Arial" panose="020B0604020202020204" pitchFamily="34" charset="0"/>
              </a:rPr>
              <a:t>Yang, R., Luo, Y., Yang, K., Hong, L. and Zhou, X., 2019. Analysis of forest deforestation and its driving factors in Myanmar from 1988 to 2017. </a:t>
            </a:r>
            <a:r>
              <a:rPr lang="en-GB" b="0" i="1" dirty="0">
                <a:solidFill>
                  <a:srgbClr val="222222"/>
                </a:solidFill>
                <a:effectLst/>
                <a:latin typeface="Arial" panose="020B0604020202020204" pitchFamily="34" charset="0"/>
              </a:rPr>
              <a:t>Sustainability</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11</a:t>
            </a:r>
            <a:r>
              <a:rPr lang="en-GB" b="0" i="0" dirty="0">
                <a:solidFill>
                  <a:srgbClr val="222222"/>
                </a:solidFill>
                <a:effectLst/>
                <a:latin typeface="Arial" panose="020B0604020202020204" pitchFamily="34" charset="0"/>
              </a:rPr>
              <a:t>(11), p.3047.</a:t>
            </a:r>
            <a:endParaRPr lang="en-GB" dirty="0"/>
          </a:p>
        </p:txBody>
      </p:sp>
      <p:sp>
        <p:nvSpPr>
          <p:cNvPr id="4" name="Slide Number Placeholder 3"/>
          <p:cNvSpPr>
            <a:spLocks noGrp="1"/>
          </p:cNvSpPr>
          <p:nvPr>
            <p:ph type="sldNum" sz="quarter" idx="5"/>
          </p:nvPr>
        </p:nvSpPr>
        <p:spPr/>
        <p:txBody>
          <a:bodyPr/>
          <a:lstStyle/>
          <a:p>
            <a:pPr>
              <a:defRPr/>
            </a:pPr>
            <a:fld id="{497910EA-68DF-FA43-9E1A-A2C4F802C9E5}" type="slidenum">
              <a:rPr lang="en-US" smtClean="0"/>
              <a:pPr>
                <a:defRPr/>
              </a:pPr>
              <a:t>35</a:t>
            </a:fld>
            <a:endParaRPr lang="en-US"/>
          </a:p>
        </p:txBody>
      </p:sp>
    </p:spTree>
    <p:extLst>
      <p:ext uri="{BB962C8B-B14F-4D97-AF65-F5344CB8AC3E}">
        <p14:creationId xmlns:p14="http://schemas.microsoft.com/office/powerpoint/2010/main" val="41397075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Lim, C.L., Prescott, G.W., De Alban, J.D.T., Ziegler, A.D. and Webb, E.L., 2017. Untangling the proximate causes and underlying drivers of deforestation and forest degradation in Myanmar. </a:t>
            </a:r>
            <a:r>
              <a:rPr lang="en-GB" b="0" i="1" dirty="0">
                <a:solidFill>
                  <a:srgbClr val="222222"/>
                </a:solidFill>
                <a:effectLst/>
                <a:latin typeface="Arial" panose="020B0604020202020204" pitchFamily="34" charset="0"/>
              </a:rPr>
              <a:t>Conservation Biology</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31</a:t>
            </a:r>
            <a:r>
              <a:rPr lang="en-GB" b="0" i="0" dirty="0">
                <a:solidFill>
                  <a:srgbClr val="222222"/>
                </a:solidFill>
                <a:effectLst/>
                <a:latin typeface="Arial" panose="020B0604020202020204" pitchFamily="34" charset="0"/>
              </a:rPr>
              <a:t>(6), pp.1362-1372.</a:t>
            </a:r>
            <a:endParaRPr lang="en-GB" dirty="0"/>
          </a:p>
        </p:txBody>
      </p:sp>
      <p:sp>
        <p:nvSpPr>
          <p:cNvPr id="4" name="Slide Number Placeholder 3"/>
          <p:cNvSpPr>
            <a:spLocks noGrp="1"/>
          </p:cNvSpPr>
          <p:nvPr>
            <p:ph type="sldNum" sz="quarter" idx="5"/>
          </p:nvPr>
        </p:nvSpPr>
        <p:spPr/>
        <p:txBody>
          <a:bodyPr/>
          <a:lstStyle/>
          <a:p>
            <a:pPr>
              <a:defRPr/>
            </a:pPr>
            <a:fld id="{497910EA-68DF-FA43-9E1A-A2C4F802C9E5}" type="slidenum">
              <a:rPr lang="en-US" smtClean="0"/>
              <a:pPr>
                <a:defRPr/>
              </a:pPr>
              <a:t>36</a:t>
            </a:fld>
            <a:endParaRPr lang="en-US"/>
          </a:p>
        </p:txBody>
      </p:sp>
    </p:spTree>
    <p:extLst>
      <p:ext uri="{BB962C8B-B14F-4D97-AF65-F5344CB8AC3E}">
        <p14:creationId xmlns:p14="http://schemas.microsoft.com/office/powerpoint/2010/main" val="30749873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08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808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83F9C7-851F-F942-AEB5-E0657898D476}" type="slidenum">
              <a:rPr lang="en-US" sz="1200">
                <a:latin typeface="Calibri" charset="0"/>
                <a:cs typeface="Arial" charset="0"/>
              </a:rPr>
              <a:pPr eaLnBrk="1" hangingPunct="1"/>
              <a:t>37</a:t>
            </a:fld>
            <a:endParaRPr lang="en-US" sz="1200">
              <a:latin typeface="Calibri"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GB" dirty="0"/>
              <a:t>Because more solar energy hits the equator, the air warms and forms a low pressure zone. At the top of the troposphere, half moves toward the North Pole and half toward the South Pole. As it moves along the top of the troposphere it cools. The cool air is dense and when it reaches a high pressure zone it sinks to the ground. The air is sucked back toward the low pressure at the equator. This describes the convection cells north and south of the equator.</a:t>
            </a:r>
          </a:p>
          <a:p>
            <a:endParaRPr lang="en-GB" dirty="0"/>
          </a:p>
          <a:p>
            <a:r>
              <a:rPr lang="en-GB" dirty="0"/>
              <a:t>If the Earth did not rotate, there would be one convection cell in the northern hemisphere and one in the southern with the rising air at the equator and the sinking air at each pole. But because the planet does rotate, the situation is more complicated. The planet’s rotation means that the Coriolis Effect must be taken into account. Coriolis Effect was described in the Earth’s Oceans chapter.</a:t>
            </a:r>
          </a:p>
          <a:p>
            <a:endParaRPr lang="en-GB" dirty="0"/>
          </a:p>
          <a:p>
            <a:r>
              <a:rPr lang="en-GB" dirty="0"/>
              <a:t>Let’s look at atmospheric circulation in the Northern Hemisphere as a result of the Coriolis Effect. Air rises at the equator, but as it moves toward the pole at the top of the troposphere, it deflects to the right. (Remember that it just appears to deflect to the right because the ground beneath it moves.) At about 30oN latitude, the air from the equator meets air flowing toward the equator from the higher latitudes. This air is cool because it has come from higher latitudes. Both batches of air descend, creating a high pressure zone. Once on the ground, the air returns to the equator. This convection cell is called the Hadley Cell and is found between 0 degrees and 30 degrees </a:t>
            </a:r>
            <a:r>
              <a:rPr lang="en-GB"/>
              <a:t>N.</a:t>
            </a:r>
          </a:p>
          <a:p>
            <a:endParaRPr lang="en-GB"/>
          </a:p>
          <a:p>
            <a:r>
              <a:rPr lang="en-GB"/>
              <a:t>Besides their effect on the global wind belts, the high and low pressure areas created by the six atmospheric circulation cells determine in a general way the amount of precipitation a region receives. In low pressure regions, where air is rising, rain is common. In high pressure areas, the sinking air causes evaporation and the region is usually dry. More specific climate effects will be described in the chapter about climate.</a:t>
            </a:r>
          </a:p>
          <a:p>
            <a:endParaRPr lang="en-GB"/>
          </a:p>
          <a:p>
            <a:r>
              <a:rPr lang="en-US"/>
              <a:t>https://courses.lumenlearning.com/geophysical/chapter/global-atmospheric-circulations/</a:t>
            </a:r>
            <a:endParaRPr lang="en-US" dirty="0"/>
          </a:p>
        </p:txBody>
      </p:sp>
      <p:sp>
        <p:nvSpPr>
          <p:cNvPr id="4" name="Slide Number Placeholder 3"/>
          <p:cNvSpPr>
            <a:spLocks noGrp="1"/>
          </p:cNvSpPr>
          <p:nvPr>
            <p:ph type="sldNum" sz="quarter" idx="10"/>
          </p:nvPr>
        </p:nvSpPr>
        <p:spPr/>
        <p:txBody>
          <a:bodyPr/>
          <a:lstStyle/>
          <a:p>
            <a:pPr>
              <a:defRPr/>
            </a:pPr>
            <a:fld id="{497910EA-68DF-FA43-9E1A-A2C4F802C9E5}" type="slidenum">
              <a:rPr lang="en-US" smtClean="0"/>
              <a:pPr>
                <a:defRPr/>
              </a:pPr>
              <a:t>4</a:t>
            </a:fld>
            <a:endParaRPr lang="en-US"/>
          </a:p>
        </p:txBody>
      </p:sp>
    </p:spTree>
    <p:extLst>
      <p:ext uri="{BB962C8B-B14F-4D97-AF65-F5344CB8AC3E}">
        <p14:creationId xmlns:p14="http://schemas.microsoft.com/office/powerpoint/2010/main" val="824589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b="1" i="0" dirty="0">
                <a:solidFill>
                  <a:srgbClr val="222222"/>
                </a:solidFill>
                <a:effectLst/>
                <a:latin typeface="Harding"/>
              </a:rPr>
              <a:t>b</a:t>
            </a:r>
            <a:r>
              <a:rPr lang="en-GB" b="0" i="0" dirty="0">
                <a:solidFill>
                  <a:srgbClr val="222222"/>
                </a:solidFill>
                <a:effectLst/>
                <a:latin typeface="Harding"/>
              </a:rPr>
              <a:t>, The intertropical convergence zone (ITCZ). The ITCZ was defined as regions that received a mid-summer (January (turquoise colour gradient) or July (red colour gradient)) mean monthly total rainfall of &gt;20 cm, for the period 1979–2017. Where both January and July had rainfall of &gt;20 cm, we show the measurement from the month with the largest total. The ITCZ is a strong predictor of the distribution of the tropical terrestrial ecoregions shown in </a:t>
            </a:r>
            <a:r>
              <a:rPr lang="en-GB" b="1" i="0" dirty="0">
                <a:solidFill>
                  <a:srgbClr val="222222"/>
                </a:solidFill>
                <a:effectLst/>
                <a:latin typeface="Harding"/>
              </a:rPr>
              <a:t>a</a:t>
            </a:r>
            <a:endParaRPr lang="en-US" dirty="0"/>
          </a:p>
        </p:txBody>
      </p:sp>
      <p:sp>
        <p:nvSpPr>
          <p:cNvPr id="4" name="Slide Number Placeholder 3"/>
          <p:cNvSpPr>
            <a:spLocks noGrp="1"/>
          </p:cNvSpPr>
          <p:nvPr>
            <p:ph type="sldNum" sz="quarter" idx="10"/>
          </p:nvPr>
        </p:nvSpPr>
        <p:spPr/>
        <p:txBody>
          <a:bodyPr/>
          <a:lstStyle/>
          <a:p>
            <a:pPr>
              <a:defRPr/>
            </a:pPr>
            <a:fld id="{497910EA-68DF-FA43-9E1A-A2C4F802C9E5}" type="slidenum">
              <a:rPr lang="en-US" smtClean="0"/>
              <a:pPr>
                <a:defRPr/>
              </a:pPr>
              <a:t>5</a:t>
            </a:fld>
            <a:endParaRPr lang="en-US"/>
          </a:p>
        </p:txBody>
      </p:sp>
    </p:spTree>
    <p:extLst>
      <p:ext uri="{BB962C8B-B14F-4D97-AF65-F5344CB8AC3E}">
        <p14:creationId xmlns:p14="http://schemas.microsoft.com/office/powerpoint/2010/main" val="398645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b="1" i="0" dirty="0">
                <a:solidFill>
                  <a:srgbClr val="222222"/>
                </a:solidFill>
                <a:effectLst/>
                <a:latin typeface="Harding"/>
              </a:rPr>
              <a:t>b</a:t>
            </a:r>
            <a:r>
              <a:rPr lang="en-GB" b="0" i="0" dirty="0">
                <a:solidFill>
                  <a:srgbClr val="222222"/>
                </a:solidFill>
                <a:effectLst/>
                <a:latin typeface="Harding"/>
              </a:rPr>
              <a:t>, The intertropical convergence zone (ITCZ). The ITCZ was defined as regions that received a mid-summer (January (turquoise colour gradient) or July (red colour gradient)) mean monthly total rainfall of &gt;20 cm, for the period 1979–2017. Where both January and July had rainfall of &gt;20 cm, we show the measurement from the month with the largest total. The ITCZ is a strong predictor of the distribution of the tropical terrestrial ecoregions shown in </a:t>
            </a:r>
            <a:r>
              <a:rPr lang="en-GB" b="1" i="0" dirty="0">
                <a:solidFill>
                  <a:srgbClr val="222222"/>
                </a:solidFill>
                <a:effectLst/>
                <a:latin typeface="Harding"/>
              </a:rPr>
              <a:t>a</a:t>
            </a:r>
            <a:endParaRPr lang="en-US" dirty="0"/>
          </a:p>
        </p:txBody>
      </p:sp>
      <p:sp>
        <p:nvSpPr>
          <p:cNvPr id="4" name="Slide Number Placeholder 3"/>
          <p:cNvSpPr>
            <a:spLocks noGrp="1"/>
          </p:cNvSpPr>
          <p:nvPr>
            <p:ph type="sldNum" sz="quarter" idx="10"/>
          </p:nvPr>
        </p:nvSpPr>
        <p:spPr/>
        <p:txBody>
          <a:bodyPr/>
          <a:lstStyle/>
          <a:p>
            <a:pPr>
              <a:defRPr/>
            </a:pPr>
            <a:fld id="{497910EA-68DF-FA43-9E1A-A2C4F802C9E5}" type="slidenum">
              <a:rPr lang="en-US" smtClean="0"/>
              <a:pPr>
                <a:defRPr/>
              </a:pPr>
              <a:t>6</a:t>
            </a:fld>
            <a:endParaRPr lang="en-US"/>
          </a:p>
        </p:txBody>
      </p:sp>
    </p:spTree>
    <p:extLst>
      <p:ext uri="{BB962C8B-B14F-4D97-AF65-F5344CB8AC3E}">
        <p14:creationId xmlns:p14="http://schemas.microsoft.com/office/powerpoint/2010/main" val="1077097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b="1" i="0" dirty="0">
                <a:solidFill>
                  <a:srgbClr val="222222"/>
                </a:solidFill>
                <a:effectLst/>
                <a:latin typeface="Harding"/>
              </a:rPr>
              <a:t>b</a:t>
            </a:r>
            <a:r>
              <a:rPr lang="en-GB" b="0" i="0" dirty="0">
                <a:solidFill>
                  <a:srgbClr val="222222"/>
                </a:solidFill>
                <a:effectLst/>
                <a:latin typeface="Harding"/>
              </a:rPr>
              <a:t>, The intertropical convergence zone (ITCZ). The ITCZ was defined as regions that received a mid-summer (January (turquoise colour gradient) or July (red colour gradient)) mean monthly total rainfall of &gt;20 cm, for the period 1979–2017. Where both January and July had rainfall of &gt;20 cm, we show the measurement from the month with the largest total. The ITCZ is a strong predictor of the distribution of the tropical terrestrial ecoregions shown in </a:t>
            </a:r>
            <a:r>
              <a:rPr lang="en-GB" b="1" i="0" dirty="0">
                <a:solidFill>
                  <a:srgbClr val="222222"/>
                </a:solidFill>
                <a:effectLst/>
                <a:latin typeface="Harding"/>
              </a:rPr>
              <a:t>a</a:t>
            </a:r>
            <a:endParaRPr lang="en-US" dirty="0"/>
          </a:p>
        </p:txBody>
      </p:sp>
      <p:sp>
        <p:nvSpPr>
          <p:cNvPr id="4" name="Slide Number Placeholder 3"/>
          <p:cNvSpPr>
            <a:spLocks noGrp="1"/>
          </p:cNvSpPr>
          <p:nvPr>
            <p:ph type="sldNum" sz="quarter" idx="10"/>
          </p:nvPr>
        </p:nvSpPr>
        <p:spPr/>
        <p:txBody>
          <a:bodyPr/>
          <a:lstStyle/>
          <a:p>
            <a:pPr>
              <a:defRPr/>
            </a:pPr>
            <a:fld id="{497910EA-68DF-FA43-9E1A-A2C4F802C9E5}" type="slidenum">
              <a:rPr lang="en-US" smtClean="0"/>
              <a:pPr>
                <a:defRPr/>
              </a:pPr>
              <a:t>7</a:t>
            </a:fld>
            <a:endParaRPr lang="en-US"/>
          </a:p>
        </p:txBody>
      </p:sp>
    </p:spTree>
    <p:extLst>
      <p:ext uri="{BB962C8B-B14F-4D97-AF65-F5344CB8AC3E}">
        <p14:creationId xmlns:p14="http://schemas.microsoft.com/office/powerpoint/2010/main" val="1413750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b="1" i="0" dirty="0">
                <a:solidFill>
                  <a:srgbClr val="222222"/>
                </a:solidFill>
                <a:effectLst/>
                <a:latin typeface="Harding"/>
              </a:rPr>
              <a:t>a</a:t>
            </a:r>
            <a:r>
              <a:rPr lang="en-GB" b="0" i="0" dirty="0">
                <a:solidFill>
                  <a:srgbClr val="222222"/>
                </a:solidFill>
                <a:effectLst/>
                <a:latin typeface="Harding"/>
              </a:rPr>
              <a:t>, Tropical terrestrial and marine biomes. The tropical terrestrial biome (green) was defined as all tropical mesic ecoregions</a:t>
            </a:r>
            <a:r>
              <a:rPr lang="en-GB" b="0" i="0" u="none" strike="noStrike" baseline="30000" dirty="0">
                <a:solidFill>
                  <a:srgbClr val="006699"/>
                </a:solidFill>
                <a:effectLst/>
                <a:latin typeface="Harding"/>
                <a:hlinkClick r:id="rId3" tooltip="Dinerstein, E. et al. An ecoregion-based approach to protecting half the terrestrial realm. Bioscience 67, 534–545 (2017)."/>
              </a:rPr>
              <a:t>163</a:t>
            </a:r>
            <a:r>
              <a:rPr lang="en-GB" b="0" i="0" dirty="0">
                <a:solidFill>
                  <a:srgbClr val="222222"/>
                </a:solidFill>
                <a:effectLst/>
                <a:latin typeface="Harding"/>
              </a:rPr>
              <a:t>. These ecoregions span 82% of the 50 million km</a:t>
            </a:r>
            <a:r>
              <a:rPr lang="en-GB" b="0" i="0" baseline="30000" dirty="0">
                <a:solidFill>
                  <a:srgbClr val="222222"/>
                </a:solidFill>
                <a:effectLst/>
                <a:latin typeface="Harding"/>
              </a:rPr>
              <a:t>2</a:t>
            </a:r>
            <a:r>
              <a:rPr lang="en-GB" b="0" i="0" dirty="0">
                <a:solidFill>
                  <a:srgbClr val="222222"/>
                </a:solidFill>
                <a:effectLst/>
                <a:latin typeface="Harding"/>
              </a:rPr>
              <a:t> of land between 23.5° N and 23.5° S, but extend into the subtropics in some areas. The tropical marine biome was defined by the 1988–2018 mean minimum monthly 18 °C sea-surface isotherm. This isotherm bounds the latitudinal extent of shallow-water coral-forming ecoregions (blue)</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b="0" i="0" dirty="0">
              <a:solidFill>
                <a:srgbClr val="222222"/>
              </a:solidFill>
              <a:effectLst/>
              <a:latin typeface="Harding"/>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GB" b="0" i="0" dirty="0">
                <a:solidFill>
                  <a:srgbClr val="222222"/>
                </a:solidFill>
                <a:effectLst/>
                <a:latin typeface="Arial" panose="020B0604020202020204" pitchFamily="34" charset="0"/>
              </a:rPr>
              <a:t>Barlow, J., </a:t>
            </a:r>
            <a:r>
              <a:rPr lang="en-GB" b="0" i="0" dirty="0" err="1">
                <a:solidFill>
                  <a:srgbClr val="222222"/>
                </a:solidFill>
                <a:effectLst/>
                <a:latin typeface="Arial" panose="020B0604020202020204" pitchFamily="34" charset="0"/>
              </a:rPr>
              <a:t>França</a:t>
            </a:r>
            <a:r>
              <a:rPr lang="en-GB" b="0" i="0" dirty="0">
                <a:solidFill>
                  <a:srgbClr val="222222"/>
                </a:solidFill>
                <a:effectLst/>
                <a:latin typeface="Arial" panose="020B0604020202020204" pitchFamily="34" charset="0"/>
              </a:rPr>
              <a:t>, F., Gardner, T.A., Hicks, C.C., Lennox, G.D., </a:t>
            </a:r>
            <a:r>
              <a:rPr lang="en-GB" b="0" i="0" dirty="0" err="1">
                <a:solidFill>
                  <a:srgbClr val="222222"/>
                </a:solidFill>
                <a:effectLst/>
                <a:latin typeface="Arial" panose="020B0604020202020204" pitchFamily="34" charset="0"/>
              </a:rPr>
              <a:t>Berenguer</a:t>
            </a:r>
            <a:r>
              <a:rPr lang="en-GB" b="0" i="0" dirty="0">
                <a:solidFill>
                  <a:srgbClr val="222222"/>
                </a:solidFill>
                <a:effectLst/>
                <a:latin typeface="Arial" panose="020B0604020202020204" pitchFamily="34" charset="0"/>
              </a:rPr>
              <a:t>, E., Castello, L., </a:t>
            </a:r>
            <a:r>
              <a:rPr lang="en-GB" b="0" i="0" dirty="0" err="1">
                <a:solidFill>
                  <a:srgbClr val="222222"/>
                </a:solidFill>
                <a:effectLst/>
                <a:latin typeface="Arial" panose="020B0604020202020204" pitchFamily="34" charset="0"/>
              </a:rPr>
              <a:t>Economo</a:t>
            </a:r>
            <a:r>
              <a:rPr lang="en-GB" b="0" i="0" dirty="0">
                <a:solidFill>
                  <a:srgbClr val="222222"/>
                </a:solidFill>
                <a:effectLst/>
                <a:latin typeface="Arial" panose="020B0604020202020204" pitchFamily="34" charset="0"/>
              </a:rPr>
              <a:t>, E.P., Ferreira, J., </a:t>
            </a:r>
            <a:r>
              <a:rPr lang="en-GB" b="0" i="0" dirty="0" err="1">
                <a:solidFill>
                  <a:srgbClr val="222222"/>
                </a:solidFill>
                <a:effectLst/>
                <a:latin typeface="Arial" panose="020B0604020202020204" pitchFamily="34" charset="0"/>
              </a:rPr>
              <a:t>Guénard</a:t>
            </a:r>
            <a:r>
              <a:rPr lang="en-GB" b="0" i="0" dirty="0">
                <a:solidFill>
                  <a:srgbClr val="222222"/>
                </a:solidFill>
                <a:effectLst/>
                <a:latin typeface="Arial" panose="020B0604020202020204" pitchFamily="34" charset="0"/>
              </a:rPr>
              <a:t>, B. and Leal, C.G., 2018. The future of </a:t>
            </a:r>
            <a:r>
              <a:rPr lang="en-GB" b="0" i="0" dirty="0" err="1">
                <a:solidFill>
                  <a:srgbClr val="222222"/>
                </a:solidFill>
                <a:effectLst/>
                <a:latin typeface="Arial" panose="020B0604020202020204" pitchFamily="34" charset="0"/>
              </a:rPr>
              <a:t>hyperdiverse</a:t>
            </a:r>
            <a:r>
              <a:rPr lang="en-GB" b="0" i="0" dirty="0">
                <a:solidFill>
                  <a:srgbClr val="222222"/>
                </a:solidFill>
                <a:effectLst/>
                <a:latin typeface="Arial" panose="020B0604020202020204" pitchFamily="34" charset="0"/>
              </a:rPr>
              <a:t> tropical ecosystems. </a:t>
            </a:r>
            <a:r>
              <a:rPr lang="en-GB" b="0" i="1" dirty="0">
                <a:solidFill>
                  <a:srgbClr val="222222"/>
                </a:solidFill>
                <a:effectLst/>
                <a:latin typeface="Arial" panose="020B0604020202020204" pitchFamily="34" charset="0"/>
              </a:rPr>
              <a:t>Nature</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559</a:t>
            </a:r>
            <a:r>
              <a:rPr lang="en-GB" b="0" i="0" dirty="0">
                <a:solidFill>
                  <a:srgbClr val="222222"/>
                </a:solidFill>
                <a:effectLst/>
                <a:latin typeface="Arial" panose="020B0604020202020204" pitchFamily="34" charset="0"/>
              </a:rPr>
              <a:t>(7715), pp.517-526.</a:t>
            </a:r>
            <a:endParaRPr lang="en-US" dirty="0"/>
          </a:p>
        </p:txBody>
      </p:sp>
      <p:sp>
        <p:nvSpPr>
          <p:cNvPr id="4" name="Slide Number Placeholder 3"/>
          <p:cNvSpPr>
            <a:spLocks noGrp="1"/>
          </p:cNvSpPr>
          <p:nvPr>
            <p:ph type="sldNum" sz="quarter" idx="10"/>
          </p:nvPr>
        </p:nvSpPr>
        <p:spPr/>
        <p:txBody>
          <a:bodyPr/>
          <a:lstStyle/>
          <a:p>
            <a:pPr>
              <a:defRPr/>
            </a:pPr>
            <a:fld id="{497910EA-68DF-FA43-9E1A-A2C4F802C9E5}" type="slidenum">
              <a:rPr lang="en-US" smtClean="0"/>
              <a:pPr>
                <a:defRPr/>
              </a:pPr>
              <a:t>8</a:t>
            </a:fld>
            <a:endParaRPr lang="en-US"/>
          </a:p>
        </p:txBody>
      </p:sp>
    </p:spTree>
    <p:extLst>
      <p:ext uri="{BB962C8B-B14F-4D97-AF65-F5344CB8AC3E}">
        <p14:creationId xmlns:p14="http://schemas.microsoft.com/office/powerpoint/2010/main" val="1571705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b="1" i="0" dirty="0">
                <a:solidFill>
                  <a:srgbClr val="222222"/>
                </a:solidFill>
                <a:effectLst/>
                <a:latin typeface="Harding"/>
              </a:rPr>
              <a:t>b</a:t>
            </a:r>
            <a:r>
              <a:rPr lang="en-GB" b="0" i="0" dirty="0">
                <a:solidFill>
                  <a:srgbClr val="222222"/>
                </a:solidFill>
                <a:effectLst/>
                <a:latin typeface="Harding"/>
              </a:rPr>
              <a:t>, The intertropical convergence zone (ITCZ). The ITCZ was defined as regions that received a mid-summer (January (turquoise colour gradient) or July (red colour gradient)) mean monthly total rainfall of &gt;20 cm, for the period 1979–2017. Where both January and July had rainfall of &gt;20 cm, we show the measurement from the month with the largest total. The ITCZ is a strong predictor of the distribution of the tropical terrestrial ecoregions shown in </a:t>
            </a:r>
            <a:r>
              <a:rPr lang="en-GB" b="1" i="0" dirty="0">
                <a:solidFill>
                  <a:srgbClr val="222222"/>
                </a:solidFill>
                <a:effectLst/>
                <a:latin typeface="Harding"/>
              </a:rPr>
              <a:t>a</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b="1" i="0" dirty="0">
              <a:solidFill>
                <a:srgbClr val="222222"/>
              </a:solidFill>
              <a:effectLst/>
              <a:latin typeface="Harding"/>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GB" b="0" i="0" dirty="0">
                <a:solidFill>
                  <a:srgbClr val="222222"/>
                </a:solidFill>
                <a:effectLst/>
                <a:latin typeface="Arial" panose="020B0604020202020204" pitchFamily="34" charset="0"/>
              </a:rPr>
              <a:t>Barlow, J., </a:t>
            </a:r>
            <a:r>
              <a:rPr lang="en-GB" b="0" i="0" dirty="0" err="1">
                <a:solidFill>
                  <a:srgbClr val="222222"/>
                </a:solidFill>
                <a:effectLst/>
                <a:latin typeface="Arial" panose="020B0604020202020204" pitchFamily="34" charset="0"/>
              </a:rPr>
              <a:t>França</a:t>
            </a:r>
            <a:r>
              <a:rPr lang="en-GB" b="0" i="0" dirty="0">
                <a:solidFill>
                  <a:srgbClr val="222222"/>
                </a:solidFill>
                <a:effectLst/>
                <a:latin typeface="Arial" panose="020B0604020202020204" pitchFamily="34" charset="0"/>
              </a:rPr>
              <a:t>, F., Gardner, T.A., Hicks, C.C., Lennox, G.D., </a:t>
            </a:r>
            <a:r>
              <a:rPr lang="en-GB" b="0" i="0" dirty="0" err="1">
                <a:solidFill>
                  <a:srgbClr val="222222"/>
                </a:solidFill>
                <a:effectLst/>
                <a:latin typeface="Arial" panose="020B0604020202020204" pitchFamily="34" charset="0"/>
              </a:rPr>
              <a:t>Berenguer</a:t>
            </a:r>
            <a:r>
              <a:rPr lang="en-GB" b="0" i="0" dirty="0">
                <a:solidFill>
                  <a:srgbClr val="222222"/>
                </a:solidFill>
                <a:effectLst/>
                <a:latin typeface="Arial" panose="020B0604020202020204" pitchFamily="34" charset="0"/>
              </a:rPr>
              <a:t>, E., Castello, L., </a:t>
            </a:r>
            <a:r>
              <a:rPr lang="en-GB" b="0" i="0" dirty="0" err="1">
                <a:solidFill>
                  <a:srgbClr val="222222"/>
                </a:solidFill>
                <a:effectLst/>
                <a:latin typeface="Arial" panose="020B0604020202020204" pitchFamily="34" charset="0"/>
              </a:rPr>
              <a:t>Economo</a:t>
            </a:r>
            <a:r>
              <a:rPr lang="en-GB" b="0" i="0" dirty="0">
                <a:solidFill>
                  <a:srgbClr val="222222"/>
                </a:solidFill>
                <a:effectLst/>
                <a:latin typeface="Arial" panose="020B0604020202020204" pitchFamily="34" charset="0"/>
              </a:rPr>
              <a:t>, E.P., Ferreira, J., </a:t>
            </a:r>
            <a:r>
              <a:rPr lang="en-GB" b="0" i="0" dirty="0" err="1">
                <a:solidFill>
                  <a:srgbClr val="222222"/>
                </a:solidFill>
                <a:effectLst/>
                <a:latin typeface="Arial" panose="020B0604020202020204" pitchFamily="34" charset="0"/>
              </a:rPr>
              <a:t>Guénard</a:t>
            </a:r>
            <a:r>
              <a:rPr lang="en-GB" b="0" i="0" dirty="0">
                <a:solidFill>
                  <a:srgbClr val="222222"/>
                </a:solidFill>
                <a:effectLst/>
                <a:latin typeface="Arial" panose="020B0604020202020204" pitchFamily="34" charset="0"/>
              </a:rPr>
              <a:t>, B. and Leal, C.G., 2018. The future of </a:t>
            </a:r>
            <a:r>
              <a:rPr lang="en-GB" b="0" i="0" dirty="0" err="1">
                <a:solidFill>
                  <a:srgbClr val="222222"/>
                </a:solidFill>
                <a:effectLst/>
                <a:latin typeface="Arial" panose="020B0604020202020204" pitchFamily="34" charset="0"/>
              </a:rPr>
              <a:t>hyperdiverse</a:t>
            </a:r>
            <a:r>
              <a:rPr lang="en-GB" b="0" i="0" dirty="0">
                <a:solidFill>
                  <a:srgbClr val="222222"/>
                </a:solidFill>
                <a:effectLst/>
                <a:latin typeface="Arial" panose="020B0604020202020204" pitchFamily="34" charset="0"/>
              </a:rPr>
              <a:t> tropical ecosystems. </a:t>
            </a:r>
            <a:r>
              <a:rPr lang="en-GB" b="0" i="1" dirty="0">
                <a:solidFill>
                  <a:srgbClr val="222222"/>
                </a:solidFill>
                <a:effectLst/>
                <a:latin typeface="Arial" panose="020B0604020202020204" pitchFamily="34" charset="0"/>
              </a:rPr>
              <a:t>Nature</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559</a:t>
            </a:r>
            <a:r>
              <a:rPr lang="en-GB" b="0" i="0" dirty="0">
                <a:solidFill>
                  <a:srgbClr val="222222"/>
                </a:solidFill>
                <a:effectLst/>
                <a:latin typeface="Arial" panose="020B0604020202020204" pitchFamily="34" charset="0"/>
              </a:rPr>
              <a:t>(7715), pp.517-526.</a:t>
            </a:r>
            <a:endParaRPr lang="en-US" dirty="0"/>
          </a:p>
        </p:txBody>
      </p:sp>
      <p:sp>
        <p:nvSpPr>
          <p:cNvPr id="4" name="Slide Number Placeholder 3"/>
          <p:cNvSpPr>
            <a:spLocks noGrp="1"/>
          </p:cNvSpPr>
          <p:nvPr>
            <p:ph type="sldNum" sz="quarter" idx="10"/>
          </p:nvPr>
        </p:nvSpPr>
        <p:spPr/>
        <p:txBody>
          <a:bodyPr/>
          <a:lstStyle/>
          <a:p>
            <a:pPr>
              <a:defRPr/>
            </a:pPr>
            <a:fld id="{497910EA-68DF-FA43-9E1A-A2C4F802C9E5}" type="slidenum">
              <a:rPr lang="en-US" smtClean="0"/>
              <a:pPr>
                <a:defRPr/>
              </a:pPr>
              <a:t>9</a:t>
            </a:fld>
            <a:endParaRPr lang="en-US"/>
          </a:p>
        </p:txBody>
      </p:sp>
    </p:spTree>
    <p:extLst>
      <p:ext uri="{BB962C8B-B14F-4D97-AF65-F5344CB8AC3E}">
        <p14:creationId xmlns:p14="http://schemas.microsoft.com/office/powerpoint/2010/main" val="977096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71ED6-823C-484B-BC14-663253A4D1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42DF2B6-CAE2-4533-9414-6A8197BD02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4A0982C-F870-41FD-B598-87A293EF0746}"/>
              </a:ext>
            </a:extLst>
          </p:cNvPr>
          <p:cNvSpPr>
            <a:spLocks noGrp="1"/>
          </p:cNvSpPr>
          <p:nvPr>
            <p:ph type="dt" sz="half" idx="10"/>
          </p:nvPr>
        </p:nvSpPr>
        <p:spPr/>
        <p:txBody>
          <a:bodyPr/>
          <a:lstStyle/>
          <a:p>
            <a:fld id="{8F138246-4FC8-4A87-AA36-1DCA18D4C31E}" type="datetimeFigureOut">
              <a:rPr lang="en-GB" smtClean="0"/>
              <a:t>26/05/2021</a:t>
            </a:fld>
            <a:endParaRPr lang="en-GB"/>
          </a:p>
        </p:txBody>
      </p:sp>
      <p:sp>
        <p:nvSpPr>
          <p:cNvPr id="5" name="Footer Placeholder 4">
            <a:extLst>
              <a:ext uri="{FF2B5EF4-FFF2-40B4-BE49-F238E27FC236}">
                <a16:creationId xmlns:a16="http://schemas.microsoft.com/office/drawing/2014/main" id="{ECE28367-D93F-4F89-A8F9-9AABC5F0C9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31A392-DB78-4430-97A7-23C68E027ECC}"/>
              </a:ext>
            </a:extLst>
          </p:cNvPr>
          <p:cNvSpPr>
            <a:spLocks noGrp="1"/>
          </p:cNvSpPr>
          <p:nvPr>
            <p:ph type="sldNum" sz="quarter" idx="12"/>
          </p:nvPr>
        </p:nvSpPr>
        <p:spPr/>
        <p:txBody>
          <a:bodyPr/>
          <a:lstStyle/>
          <a:p>
            <a:fld id="{F6B4E45C-07D5-43B6-A0AE-44E0DE4BFCF5}" type="slidenum">
              <a:rPr lang="en-GB" smtClean="0"/>
              <a:t>‹#›</a:t>
            </a:fld>
            <a:endParaRPr lang="en-GB"/>
          </a:p>
        </p:txBody>
      </p:sp>
    </p:spTree>
    <p:extLst>
      <p:ext uri="{BB962C8B-B14F-4D97-AF65-F5344CB8AC3E}">
        <p14:creationId xmlns:p14="http://schemas.microsoft.com/office/powerpoint/2010/main" val="4106085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257ED-C143-42EC-A747-1064DCA2F3A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3C5FDF6-4CFB-420C-A74F-F03FBD8520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D39AE2-3E9F-4331-A417-C710B0060594}"/>
              </a:ext>
            </a:extLst>
          </p:cNvPr>
          <p:cNvSpPr>
            <a:spLocks noGrp="1"/>
          </p:cNvSpPr>
          <p:nvPr>
            <p:ph type="dt" sz="half" idx="10"/>
          </p:nvPr>
        </p:nvSpPr>
        <p:spPr/>
        <p:txBody>
          <a:bodyPr/>
          <a:lstStyle/>
          <a:p>
            <a:fld id="{8F138246-4FC8-4A87-AA36-1DCA18D4C31E}" type="datetimeFigureOut">
              <a:rPr lang="en-GB" smtClean="0"/>
              <a:t>26/05/2021</a:t>
            </a:fld>
            <a:endParaRPr lang="en-GB"/>
          </a:p>
        </p:txBody>
      </p:sp>
      <p:sp>
        <p:nvSpPr>
          <p:cNvPr id="5" name="Footer Placeholder 4">
            <a:extLst>
              <a:ext uri="{FF2B5EF4-FFF2-40B4-BE49-F238E27FC236}">
                <a16:creationId xmlns:a16="http://schemas.microsoft.com/office/drawing/2014/main" id="{A971635E-0310-42DD-B1BB-B5E58F2AB2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E8DC94-8034-4599-A633-DF9F5E60422E}"/>
              </a:ext>
            </a:extLst>
          </p:cNvPr>
          <p:cNvSpPr>
            <a:spLocks noGrp="1"/>
          </p:cNvSpPr>
          <p:nvPr>
            <p:ph type="sldNum" sz="quarter" idx="12"/>
          </p:nvPr>
        </p:nvSpPr>
        <p:spPr/>
        <p:txBody>
          <a:bodyPr/>
          <a:lstStyle/>
          <a:p>
            <a:fld id="{F6B4E45C-07D5-43B6-A0AE-44E0DE4BFCF5}" type="slidenum">
              <a:rPr lang="en-GB" smtClean="0"/>
              <a:t>‹#›</a:t>
            </a:fld>
            <a:endParaRPr lang="en-GB"/>
          </a:p>
        </p:txBody>
      </p:sp>
    </p:spTree>
    <p:extLst>
      <p:ext uri="{BB962C8B-B14F-4D97-AF65-F5344CB8AC3E}">
        <p14:creationId xmlns:p14="http://schemas.microsoft.com/office/powerpoint/2010/main" val="2522671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CABEAC-137B-46D7-AE44-5117F4C1F55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D48BBC5-8A86-4DF8-AF03-65D5188356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2CACAE-9807-490F-8199-351406163429}"/>
              </a:ext>
            </a:extLst>
          </p:cNvPr>
          <p:cNvSpPr>
            <a:spLocks noGrp="1"/>
          </p:cNvSpPr>
          <p:nvPr>
            <p:ph type="dt" sz="half" idx="10"/>
          </p:nvPr>
        </p:nvSpPr>
        <p:spPr/>
        <p:txBody>
          <a:bodyPr/>
          <a:lstStyle/>
          <a:p>
            <a:fld id="{8F138246-4FC8-4A87-AA36-1DCA18D4C31E}" type="datetimeFigureOut">
              <a:rPr lang="en-GB" smtClean="0"/>
              <a:t>26/05/2021</a:t>
            </a:fld>
            <a:endParaRPr lang="en-GB"/>
          </a:p>
        </p:txBody>
      </p:sp>
      <p:sp>
        <p:nvSpPr>
          <p:cNvPr id="5" name="Footer Placeholder 4">
            <a:extLst>
              <a:ext uri="{FF2B5EF4-FFF2-40B4-BE49-F238E27FC236}">
                <a16:creationId xmlns:a16="http://schemas.microsoft.com/office/drawing/2014/main" id="{DA52C695-BEA9-4CD6-BDCA-74E5049CC3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FE97D9-2699-4F14-AA35-88D55E64D80B}"/>
              </a:ext>
            </a:extLst>
          </p:cNvPr>
          <p:cNvSpPr>
            <a:spLocks noGrp="1"/>
          </p:cNvSpPr>
          <p:nvPr>
            <p:ph type="sldNum" sz="quarter" idx="12"/>
          </p:nvPr>
        </p:nvSpPr>
        <p:spPr/>
        <p:txBody>
          <a:bodyPr/>
          <a:lstStyle/>
          <a:p>
            <a:fld id="{F6B4E45C-07D5-43B6-A0AE-44E0DE4BFCF5}" type="slidenum">
              <a:rPr lang="en-GB" smtClean="0"/>
              <a:t>‹#›</a:t>
            </a:fld>
            <a:endParaRPr lang="en-GB"/>
          </a:p>
        </p:txBody>
      </p:sp>
    </p:spTree>
    <p:extLst>
      <p:ext uri="{BB962C8B-B14F-4D97-AF65-F5344CB8AC3E}">
        <p14:creationId xmlns:p14="http://schemas.microsoft.com/office/powerpoint/2010/main" val="3469930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9" name="Picture 18" descr="1_TheOU_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7649" y="258878"/>
            <a:ext cx="1213083" cy="623852"/>
          </a:xfrm>
          <a:prstGeom prst="rect">
            <a:avLst/>
          </a:prstGeom>
        </p:spPr>
      </p:pic>
      <p:sp>
        <p:nvSpPr>
          <p:cNvPr id="3" name="Rectangle 2">
            <a:extLst>
              <a:ext uri="{FF2B5EF4-FFF2-40B4-BE49-F238E27FC236}">
                <a16:creationId xmlns:a16="http://schemas.microsoft.com/office/drawing/2014/main" id="{FD07A26B-FB91-4268-AE80-63214307C03F}"/>
              </a:ext>
            </a:extLst>
          </p:cNvPr>
          <p:cNvSpPr/>
          <p:nvPr userDrawn="1"/>
        </p:nvSpPr>
        <p:spPr>
          <a:xfrm>
            <a:off x="0" y="6482692"/>
            <a:ext cx="12192000" cy="375309"/>
          </a:xfrm>
          <a:prstGeom prst="rect">
            <a:avLst/>
          </a:prstGeom>
          <a:solidFill>
            <a:srgbClr val="EB60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84"/>
          </a:p>
        </p:txBody>
      </p:sp>
      <p:sp>
        <p:nvSpPr>
          <p:cNvPr id="4" name="Title 3">
            <a:extLst>
              <a:ext uri="{FF2B5EF4-FFF2-40B4-BE49-F238E27FC236}">
                <a16:creationId xmlns:a16="http://schemas.microsoft.com/office/drawing/2014/main" id="{BF84B4DE-83A6-4726-9008-0C7F75D02D1F}"/>
              </a:ext>
            </a:extLst>
          </p:cNvPr>
          <p:cNvSpPr>
            <a:spLocks noGrp="1"/>
          </p:cNvSpPr>
          <p:nvPr>
            <p:ph type="title"/>
          </p:nvPr>
        </p:nvSpPr>
        <p:spPr>
          <a:xfrm>
            <a:off x="838020" y="364883"/>
            <a:ext cx="10515963" cy="623852"/>
          </a:xfrm>
          <a:prstGeom prst="rect">
            <a:avLst/>
          </a:prstGeom>
        </p:spPr>
        <p:txBody>
          <a:bodyPr/>
          <a:lstStyle>
            <a:lvl1pPr>
              <a:defRPr sz="2531">
                <a:latin typeface="Arial" panose="020B0604020202020204" pitchFamily="34" charset="0"/>
                <a:cs typeface="Arial" panose="020B0604020202020204" pitchFamily="34" charset="0"/>
              </a:defRPr>
            </a:lvl1pPr>
          </a:lstStyle>
          <a:p>
            <a:r>
              <a:rPr lang="en-US" dirty="0"/>
              <a:t>Click to edit Master title style</a:t>
            </a:r>
            <a:endParaRPr lang="en-GB" dirty="0"/>
          </a:p>
        </p:txBody>
      </p:sp>
      <p:pic>
        <p:nvPicPr>
          <p:cNvPr id="6" name="Picture 5">
            <a:extLst>
              <a:ext uri="{FF2B5EF4-FFF2-40B4-BE49-F238E27FC236}">
                <a16:creationId xmlns:a16="http://schemas.microsoft.com/office/drawing/2014/main" id="{F645E500-E4D1-47B6-8A49-38CF5EF7DA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3254" y="210364"/>
            <a:ext cx="1287479" cy="544365"/>
          </a:xfrm>
          <a:prstGeom prst="rect">
            <a:avLst/>
          </a:prstGeom>
        </p:spPr>
      </p:pic>
    </p:spTree>
    <p:extLst>
      <p:ext uri="{BB962C8B-B14F-4D97-AF65-F5344CB8AC3E}">
        <p14:creationId xmlns:p14="http://schemas.microsoft.com/office/powerpoint/2010/main" val="3204841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Rectangle 3"/>
          <p:cNvSpPr/>
          <p:nvPr userDrawn="1"/>
        </p:nvSpPr>
        <p:spPr>
          <a:xfrm>
            <a:off x="0" y="-2925"/>
            <a:ext cx="12192000" cy="6860925"/>
          </a:xfrm>
          <a:prstGeom prst="rect">
            <a:avLst/>
          </a:prstGeom>
          <a:solidFill>
            <a:srgbClr val="EF68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28"/>
          </a:p>
        </p:txBody>
      </p:sp>
      <p:sp>
        <p:nvSpPr>
          <p:cNvPr id="6" name="Title 1"/>
          <p:cNvSpPr>
            <a:spLocks noGrp="1"/>
          </p:cNvSpPr>
          <p:nvPr>
            <p:ph type="ctrTitle" hasCustomPrompt="1"/>
          </p:nvPr>
        </p:nvSpPr>
        <p:spPr>
          <a:xfrm>
            <a:off x="497005" y="2081216"/>
            <a:ext cx="11192959" cy="3271411"/>
          </a:xfrm>
          <a:prstGeom prst="rect">
            <a:avLst/>
          </a:prstGeom>
        </p:spPr>
        <p:txBody>
          <a:bodyPr/>
          <a:lstStyle>
            <a:lvl1pPr algn="ctr">
              <a:lnSpc>
                <a:spcPts val="3515"/>
              </a:lnSpc>
              <a:defRPr lang="en-GB" dirty="0">
                <a:solidFill>
                  <a:schemeClr val="bg1"/>
                </a:solidFill>
              </a:defRPr>
            </a:lvl1pPr>
          </a:lstStyle>
          <a:p>
            <a:br>
              <a:rPr lang="en-GB" dirty="0"/>
            </a:br>
            <a:br>
              <a:rPr lang="en-GB" dirty="0"/>
            </a:br>
            <a:br>
              <a:rPr lang="en-GB" dirty="0"/>
            </a:br>
            <a:endParaRPr lang="en-GB" dirty="0"/>
          </a:p>
        </p:txBody>
      </p:sp>
    </p:spTree>
    <p:extLst>
      <p:ext uri="{BB962C8B-B14F-4D97-AF65-F5344CB8AC3E}">
        <p14:creationId xmlns:p14="http://schemas.microsoft.com/office/powerpoint/2010/main" val="15062026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505071" y="6277314"/>
            <a:ext cx="644975" cy="567935"/>
          </a:xfrm>
          <a:prstGeom prst="rect">
            <a:avLst/>
          </a:prstGeom>
        </p:spPr>
        <p:txBody>
          <a:bodyPr/>
          <a:lstStyle/>
          <a:p>
            <a:pPr algn="ctr"/>
            <a:fld id="{C0BADC3D-1509-2C4E-AB5E-AF0356668A88}" type="slidenum">
              <a:rPr lang="en-GB" smtClean="0"/>
              <a:pPr algn="ctr"/>
              <a:t>‹#›</a:t>
            </a:fld>
            <a:endParaRPr lang="en-GB" dirty="0"/>
          </a:p>
        </p:txBody>
      </p:sp>
      <p:sp>
        <p:nvSpPr>
          <p:cNvPr id="6" name="Title 1">
            <a:extLst>
              <a:ext uri="{FF2B5EF4-FFF2-40B4-BE49-F238E27FC236}">
                <a16:creationId xmlns:a16="http://schemas.microsoft.com/office/drawing/2014/main" id="{7EEEF48D-AAD9-49BB-8D9F-21813F6D70FC}"/>
              </a:ext>
            </a:extLst>
          </p:cNvPr>
          <p:cNvSpPr txBox="1">
            <a:spLocks/>
          </p:cNvSpPr>
          <p:nvPr userDrawn="1"/>
        </p:nvSpPr>
        <p:spPr>
          <a:xfrm>
            <a:off x="4758520" y="5188887"/>
            <a:ext cx="6456851" cy="730735"/>
          </a:xfrm>
          <a:prstGeom prst="rect">
            <a:avLst/>
          </a:prstGeom>
        </p:spPr>
        <p:txBody>
          <a:bodyPr/>
          <a:lstStyle>
            <a:lvl1pPr algn="l" defTabSz="650276" rtl="0" eaLnBrk="1" latinLnBrk="0" hangingPunct="1">
              <a:lnSpc>
                <a:spcPts val="5200"/>
              </a:lnSpc>
              <a:spcBef>
                <a:spcPts val="0"/>
              </a:spcBef>
              <a:buNone/>
              <a:defRPr sz="4500" b="1" kern="1200">
                <a:solidFill>
                  <a:schemeClr val="tx1"/>
                </a:solidFill>
                <a:latin typeface="+mj-lt"/>
                <a:ea typeface="+mj-ea"/>
                <a:cs typeface="+mj-cs"/>
              </a:defRPr>
            </a:lvl1pPr>
          </a:lstStyle>
          <a:p>
            <a:endParaRPr lang="en-GB" sz="3163" dirty="0"/>
          </a:p>
        </p:txBody>
      </p:sp>
    </p:spTree>
    <p:extLst>
      <p:ext uri="{BB962C8B-B14F-4D97-AF65-F5344CB8AC3E}">
        <p14:creationId xmlns:p14="http://schemas.microsoft.com/office/powerpoint/2010/main" val="849534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DD3D5-EC1A-4976-BD4D-A1657401DF1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3CCFDA-9300-4FFA-8C0D-E135146EE4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9D167C-322C-454F-A749-BD5177BA543D}"/>
              </a:ext>
            </a:extLst>
          </p:cNvPr>
          <p:cNvSpPr>
            <a:spLocks noGrp="1"/>
          </p:cNvSpPr>
          <p:nvPr>
            <p:ph type="dt" sz="half" idx="10"/>
          </p:nvPr>
        </p:nvSpPr>
        <p:spPr/>
        <p:txBody>
          <a:bodyPr/>
          <a:lstStyle/>
          <a:p>
            <a:fld id="{8F138246-4FC8-4A87-AA36-1DCA18D4C31E}" type="datetimeFigureOut">
              <a:rPr lang="en-GB" smtClean="0"/>
              <a:t>26/05/2021</a:t>
            </a:fld>
            <a:endParaRPr lang="en-GB"/>
          </a:p>
        </p:txBody>
      </p:sp>
      <p:sp>
        <p:nvSpPr>
          <p:cNvPr id="5" name="Footer Placeholder 4">
            <a:extLst>
              <a:ext uri="{FF2B5EF4-FFF2-40B4-BE49-F238E27FC236}">
                <a16:creationId xmlns:a16="http://schemas.microsoft.com/office/drawing/2014/main" id="{73A96858-B198-43FF-B3E5-7EDD31F4CD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C72AEB-23B9-4BAB-A7E8-461FFFD3E380}"/>
              </a:ext>
            </a:extLst>
          </p:cNvPr>
          <p:cNvSpPr>
            <a:spLocks noGrp="1"/>
          </p:cNvSpPr>
          <p:nvPr>
            <p:ph type="sldNum" sz="quarter" idx="12"/>
          </p:nvPr>
        </p:nvSpPr>
        <p:spPr/>
        <p:txBody>
          <a:bodyPr/>
          <a:lstStyle/>
          <a:p>
            <a:fld id="{F6B4E45C-07D5-43B6-A0AE-44E0DE4BFCF5}" type="slidenum">
              <a:rPr lang="en-GB" smtClean="0"/>
              <a:t>‹#›</a:t>
            </a:fld>
            <a:endParaRPr lang="en-GB"/>
          </a:p>
        </p:txBody>
      </p:sp>
    </p:spTree>
    <p:extLst>
      <p:ext uri="{BB962C8B-B14F-4D97-AF65-F5344CB8AC3E}">
        <p14:creationId xmlns:p14="http://schemas.microsoft.com/office/powerpoint/2010/main" val="3176551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47743-4577-429C-B0AE-E0F423BF9D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C1CFF50-D7B4-4715-A6F1-219891DCE5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DED8AE-A99A-44AC-B56A-ED0D41BDFA30}"/>
              </a:ext>
            </a:extLst>
          </p:cNvPr>
          <p:cNvSpPr>
            <a:spLocks noGrp="1"/>
          </p:cNvSpPr>
          <p:nvPr>
            <p:ph type="dt" sz="half" idx="10"/>
          </p:nvPr>
        </p:nvSpPr>
        <p:spPr/>
        <p:txBody>
          <a:bodyPr/>
          <a:lstStyle/>
          <a:p>
            <a:fld id="{8F138246-4FC8-4A87-AA36-1DCA18D4C31E}" type="datetimeFigureOut">
              <a:rPr lang="en-GB" smtClean="0"/>
              <a:t>26/05/2021</a:t>
            </a:fld>
            <a:endParaRPr lang="en-GB"/>
          </a:p>
        </p:txBody>
      </p:sp>
      <p:sp>
        <p:nvSpPr>
          <p:cNvPr id="5" name="Footer Placeholder 4">
            <a:extLst>
              <a:ext uri="{FF2B5EF4-FFF2-40B4-BE49-F238E27FC236}">
                <a16:creationId xmlns:a16="http://schemas.microsoft.com/office/drawing/2014/main" id="{5042CE67-219A-48F1-9B59-80599995DB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7ECE50-C028-40EF-87A4-B03CA9F660D8}"/>
              </a:ext>
            </a:extLst>
          </p:cNvPr>
          <p:cNvSpPr>
            <a:spLocks noGrp="1"/>
          </p:cNvSpPr>
          <p:nvPr>
            <p:ph type="sldNum" sz="quarter" idx="12"/>
          </p:nvPr>
        </p:nvSpPr>
        <p:spPr/>
        <p:txBody>
          <a:bodyPr/>
          <a:lstStyle/>
          <a:p>
            <a:fld id="{F6B4E45C-07D5-43B6-A0AE-44E0DE4BFCF5}" type="slidenum">
              <a:rPr lang="en-GB" smtClean="0"/>
              <a:t>‹#›</a:t>
            </a:fld>
            <a:endParaRPr lang="en-GB"/>
          </a:p>
        </p:txBody>
      </p:sp>
    </p:spTree>
    <p:extLst>
      <p:ext uri="{BB962C8B-B14F-4D97-AF65-F5344CB8AC3E}">
        <p14:creationId xmlns:p14="http://schemas.microsoft.com/office/powerpoint/2010/main" val="75009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E62EE-3D51-431D-BDF9-6FF147D2E23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BF244D-BF5A-41DE-90A0-CB4F11B750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864D339-4B0F-41EE-B004-27F034609C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C1040BA-D37B-4426-83EC-E2F77FB10F8E}"/>
              </a:ext>
            </a:extLst>
          </p:cNvPr>
          <p:cNvSpPr>
            <a:spLocks noGrp="1"/>
          </p:cNvSpPr>
          <p:nvPr>
            <p:ph type="dt" sz="half" idx="10"/>
          </p:nvPr>
        </p:nvSpPr>
        <p:spPr/>
        <p:txBody>
          <a:bodyPr/>
          <a:lstStyle/>
          <a:p>
            <a:fld id="{8F138246-4FC8-4A87-AA36-1DCA18D4C31E}" type="datetimeFigureOut">
              <a:rPr lang="en-GB" smtClean="0"/>
              <a:t>26/05/2021</a:t>
            </a:fld>
            <a:endParaRPr lang="en-GB"/>
          </a:p>
        </p:txBody>
      </p:sp>
      <p:sp>
        <p:nvSpPr>
          <p:cNvPr id="6" name="Footer Placeholder 5">
            <a:extLst>
              <a:ext uri="{FF2B5EF4-FFF2-40B4-BE49-F238E27FC236}">
                <a16:creationId xmlns:a16="http://schemas.microsoft.com/office/drawing/2014/main" id="{CCFB87D3-E774-4D59-8C85-F4B3D7597A8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5FA3A36-F4D0-44C3-8BA6-AAB3B06F7A52}"/>
              </a:ext>
            </a:extLst>
          </p:cNvPr>
          <p:cNvSpPr>
            <a:spLocks noGrp="1"/>
          </p:cNvSpPr>
          <p:nvPr>
            <p:ph type="sldNum" sz="quarter" idx="12"/>
          </p:nvPr>
        </p:nvSpPr>
        <p:spPr/>
        <p:txBody>
          <a:bodyPr/>
          <a:lstStyle/>
          <a:p>
            <a:fld id="{F6B4E45C-07D5-43B6-A0AE-44E0DE4BFCF5}" type="slidenum">
              <a:rPr lang="en-GB" smtClean="0"/>
              <a:t>‹#›</a:t>
            </a:fld>
            <a:endParaRPr lang="en-GB"/>
          </a:p>
        </p:txBody>
      </p:sp>
    </p:spTree>
    <p:extLst>
      <p:ext uri="{BB962C8B-B14F-4D97-AF65-F5344CB8AC3E}">
        <p14:creationId xmlns:p14="http://schemas.microsoft.com/office/powerpoint/2010/main" val="2405263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6AF4A-C6F2-491A-9A05-E5E065EF8D6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E95CD76-404D-4C32-8028-4C90CC15D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094C5C-2969-4103-84BC-DCE3A28708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DC2E993-3245-4CA0-9210-83B797293F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C46989-BAE7-4264-AFD6-A2181B4D4B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A248DB9-8731-45C2-B0CE-97B5590BB6F0}"/>
              </a:ext>
            </a:extLst>
          </p:cNvPr>
          <p:cNvSpPr>
            <a:spLocks noGrp="1"/>
          </p:cNvSpPr>
          <p:nvPr>
            <p:ph type="dt" sz="half" idx="10"/>
          </p:nvPr>
        </p:nvSpPr>
        <p:spPr/>
        <p:txBody>
          <a:bodyPr/>
          <a:lstStyle/>
          <a:p>
            <a:fld id="{8F138246-4FC8-4A87-AA36-1DCA18D4C31E}" type="datetimeFigureOut">
              <a:rPr lang="en-GB" smtClean="0"/>
              <a:t>26/05/2021</a:t>
            </a:fld>
            <a:endParaRPr lang="en-GB"/>
          </a:p>
        </p:txBody>
      </p:sp>
      <p:sp>
        <p:nvSpPr>
          <p:cNvPr id="8" name="Footer Placeholder 7">
            <a:extLst>
              <a:ext uri="{FF2B5EF4-FFF2-40B4-BE49-F238E27FC236}">
                <a16:creationId xmlns:a16="http://schemas.microsoft.com/office/drawing/2014/main" id="{27690FAB-4743-4D15-A578-CE25AE66210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FE429F8-1610-4A1C-8239-6F5A75ED916E}"/>
              </a:ext>
            </a:extLst>
          </p:cNvPr>
          <p:cNvSpPr>
            <a:spLocks noGrp="1"/>
          </p:cNvSpPr>
          <p:nvPr>
            <p:ph type="sldNum" sz="quarter" idx="12"/>
          </p:nvPr>
        </p:nvSpPr>
        <p:spPr/>
        <p:txBody>
          <a:bodyPr/>
          <a:lstStyle/>
          <a:p>
            <a:fld id="{F6B4E45C-07D5-43B6-A0AE-44E0DE4BFCF5}" type="slidenum">
              <a:rPr lang="en-GB" smtClean="0"/>
              <a:t>‹#›</a:t>
            </a:fld>
            <a:endParaRPr lang="en-GB"/>
          </a:p>
        </p:txBody>
      </p:sp>
    </p:spTree>
    <p:extLst>
      <p:ext uri="{BB962C8B-B14F-4D97-AF65-F5344CB8AC3E}">
        <p14:creationId xmlns:p14="http://schemas.microsoft.com/office/powerpoint/2010/main" val="1032278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B9EDE-3F90-4902-A387-208B363EAA1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70A4E2B-8EDE-4A6F-9AAC-43A5C5E1D7C6}"/>
              </a:ext>
            </a:extLst>
          </p:cNvPr>
          <p:cNvSpPr>
            <a:spLocks noGrp="1"/>
          </p:cNvSpPr>
          <p:nvPr>
            <p:ph type="dt" sz="half" idx="10"/>
          </p:nvPr>
        </p:nvSpPr>
        <p:spPr/>
        <p:txBody>
          <a:bodyPr/>
          <a:lstStyle/>
          <a:p>
            <a:fld id="{8F138246-4FC8-4A87-AA36-1DCA18D4C31E}" type="datetimeFigureOut">
              <a:rPr lang="en-GB" smtClean="0"/>
              <a:t>26/05/2021</a:t>
            </a:fld>
            <a:endParaRPr lang="en-GB"/>
          </a:p>
        </p:txBody>
      </p:sp>
      <p:sp>
        <p:nvSpPr>
          <p:cNvPr id="4" name="Footer Placeholder 3">
            <a:extLst>
              <a:ext uri="{FF2B5EF4-FFF2-40B4-BE49-F238E27FC236}">
                <a16:creationId xmlns:a16="http://schemas.microsoft.com/office/drawing/2014/main" id="{4CBDE82B-AD30-4881-969D-6DDF00575ED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964DADA-5329-4454-BE84-ED5982162E0A}"/>
              </a:ext>
            </a:extLst>
          </p:cNvPr>
          <p:cNvSpPr>
            <a:spLocks noGrp="1"/>
          </p:cNvSpPr>
          <p:nvPr>
            <p:ph type="sldNum" sz="quarter" idx="12"/>
          </p:nvPr>
        </p:nvSpPr>
        <p:spPr/>
        <p:txBody>
          <a:bodyPr/>
          <a:lstStyle/>
          <a:p>
            <a:fld id="{F6B4E45C-07D5-43B6-A0AE-44E0DE4BFCF5}" type="slidenum">
              <a:rPr lang="en-GB" smtClean="0"/>
              <a:t>‹#›</a:t>
            </a:fld>
            <a:endParaRPr lang="en-GB"/>
          </a:p>
        </p:txBody>
      </p:sp>
    </p:spTree>
    <p:extLst>
      <p:ext uri="{BB962C8B-B14F-4D97-AF65-F5344CB8AC3E}">
        <p14:creationId xmlns:p14="http://schemas.microsoft.com/office/powerpoint/2010/main" val="2961793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0B13F7-9A36-4DF8-98BF-F60368ADB650}"/>
              </a:ext>
            </a:extLst>
          </p:cNvPr>
          <p:cNvSpPr>
            <a:spLocks noGrp="1"/>
          </p:cNvSpPr>
          <p:nvPr>
            <p:ph type="dt" sz="half" idx="10"/>
          </p:nvPr>
        </p:nvSpPr>
        <p:spPr/>
        <p:txBody>
          <a:bodyPr/>
          <a:lstStyle/>
          <a:p>
            <a:fld id="{8F138246-4FC8-4A87-AA36-1DCA18D4C31E}" type="datetimeFigureOut">
              <a:rPr lang="en-GB" smtClean="0"/>
              <a:t>26/05/2021</a:t>
            </a:fld>
            <a:endParaRPr lang="en-GB"/>
          </a:p>
        </p:txBody>
      </p:sp>
      <p:sp>
        <p:nvSpPr>
          <p:cNvPr id="3" name="Footer Placeholder 2">
            <a:extLst>
              <a:ext uri="{FF2B5EF4-FFF2-40B4-BE49-F238E27FC236}">
                <a16:creationId xmlns:a16="http://schemas.microsoft.com/office/drawing/2014/main" id="{78C9191F-6200-4AF0-8EDC-F138675ABDC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AECD158-44AF-47DA-BDF5-3296E9AB7D87}"/>
              </a:ext>
            </a:extLst>
          </p:cNvPr>
          <p:cNvSpPr>
            <a:spLocks noGrp="1"/>
          </p:cNvSpPr>
          <p:nvPr>
            <p:ph type="sldNum" sz="quarter" idx="12"/>
          </p:nvPr>
        </p:nvSpPr>
        <p:spPr/>
        <p:txBody>
          <a:bodyPr/>
          <a:lstStyle/>
          <a:p>
            <a:fld id="{F6B4E45C-07D5-43B6-A0AE-44E0DE4BFCF5}" type="slidenum">
              <a:rPr lang="en-GB" smtClean="0"/>
              <a:t>‹#›</a:t>
            </a:fld>
            <a:endParaRPr lang="en-GB"/>
          </a:p>
        </p:txBody>
      </p:sp>
    </p:spTree>
    <p:extLst>
      <p:ext uri="{BB962C8B-B14F-4D97-AF65-F5344CB8AC3E}">
        <p14:creationId xmlns:p14="http://schemas.microsoft.com/office/powerpoint/2010/main" val="2914915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5236A-C7F6-4D41-A728-5CD4FEF303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4C02493-972E-46FD-8470-AABCCB4980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532BDA3-E7BC-498F-8DC0-C95EA60F6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18ED2D-A7C3-4186-BE27-6E9E779F8B50}"/>
              </a:ext>
            </a:extLst>
          </p:cNvPr>
          <p:cNvSpPr>
            <a:spLocks noGrp="1"/>
          </p:cNvSpPr>
          <p:nvPr>
            <p:ph type="dt" sz="half" idx="10"/>
          </p:nvPr>
        </p:nvSpPr>
        <p:spPr/>
        <p:txBody>
          <a:bodyPr/>
          <a:lstStyle/>
          <a:p>
            <a:fld id="{8F138246-4FC8-4A87-AA36-1DCA18D4C31E}" type="datetimeFigureOut">
              <a:rPr lang="en-GB" smtClean="0"/>
              <a:t>26/05/2021</a:t>
            </a:fld>
            <a:endParaRPr lang="en-GB"/>
          </a:p>
        </p:txBody>
      </p:sp>
      <p:sp>
        <p:nvSpPr>
          <p:cNvPr id="6" name="Footer Placeholder 5">
            <a:extLst>
              <a:ext uri="{FF2B5EF4-FFF2-40B4-BE49-F238E27FC236}">
                <a16:creationId xmlns:a16="http://schemas.microsoft.com/office/drawing/2014/main" id="{5CF7F272-EF52-46ED-BC64-BE3385D782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0AE75D-8FEB-4668-95F4-A114BE90F53E}"/>
              </a:ext>
            </a:extLst>
          </p:cNvPr>
          <p:cNvSpPr>
            <a:spLocks noGrp="1"/>
          </p:cNvSpPr>
          <p:nvPr>
            <p:ph type="sldNum" sz="quarter" idx="12"/>
          </p:nvPr>
        </p:nvSpPr>
        <p:spPr/>
        <p:txBody>
          <a:bodyPr/>
          <a:lstStyle/>
          <a:p>
            <a:fld id="{F6B4E45C-07D5-43B6-A0AE-44E0DE4BFCF5}" type="slidenum">
              <a:rPr lang="en-GB" smtClean="0"/>
              <a:t>‹#›</a:t>
            </a:fld>
            <a:endParaRPr lang="en-GB"/>
          </a:p>
        </p:txBody>
      </p:sp>
    </p:spTree>
    <p:extLst>
      <p:ext uri="{BB962C8B-B14F-4D97-AF65-F5344CB8AC3E}">
        <p14:creationId xmlns:p14="http://schemas.microsoft.com/office/powerpoint/2010/main" val="3979165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4E7E8-C3F2-4901-991A-F104815883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0678B2A-68DB-4D5A-BC00-7BEA9E4C7E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8944B64-7EE3-4E8A-9301-F2DD346774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82C742-5885-4810-8999-6B46C20AD7A1}"/>
              </a:ext>
            </a:extLst>
          </p:cNvPr>
          <p:cNvSpPr>
            <a:spLocks noGrp="1"/>
          </p:cNvSpPr>
          <p:nvPr>
            <p:ph type="dt" sz="half" idx="10"/>
          </p:nvPr>
        </p:nvSpPr>
        <p:spPr/>
        <p:txBody>
          <a:bodyPr/>
          <a:lstStyle/>
          <a:p>
            <a:fld id="{8F138246-4FC8-4A87-AA36-1DCA18D4C31E}" type="datetimeFigureOut">
              <a:rPr lang="en-GB" smtClean="0"/>
              <a:t>26/05/2021</a:t>
            </a:fld>
            <a:endParaRPr lang="en-GB"/>
          </a:p>
        </p:txBody>
      </p:sp>
      <p:sp>
        <p:nvSpPr>
          <p:cNvPr id="6" name="Footer Placeholder 5">
            <a:extLst>
              <a:ext uri="{FF2B5EF4-FFF2-40B4-BE49-F238E27FC236}">
                <a16:creationId xmlns:a16="http://schemas.microsoft.com/office/drawing/2014/main" id="{8C287E1E-E59E-498F-82DE-BD65D22F5C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9F22DD-1DFD-4966-8F6E-0905D1983E5F}"/>
              </a:ext>
            </a:extLst>
          </p:cNvPr>
          <p:cNvSpPr>
            <a:spLocks noGrp="1"/>
          </p:cNvSpPr>
          <p:nvPr>
            <p:ph type="sldNum" sz="quarter" idx="12"/>
          </p:nvPr>
        </p:nvSpPr>
        <p:spPr/>
        <p:txBody>
          <a:bodyPr/>
          <a:lstStyle/>
          <a:p>
            <a:fld id="{F6B4E45C-07D5-43B6-A0AE-44E0DE4BFCF5}" type="slidenum">
              <a:rPr lang="en-GB" smtClean="0"/>
              <a:t>‹#›</a:t>
            </a:fld>
            <a:endParaRPr lang="en-GB"/>
          </a:p>
        </p:txBody>
      </p:sp>
    </p:spTree>
    <p:extLst>
      <p:ext uri="{BB962C8B-B14F-4D97-AF65-F5344CB8AC3E}">
        <p14:creationId xmlns:p14="http://schemas.microsoft.com/office/powerpoint/2010/main" val="3290654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EC020E-5D01-4222-B5D3-71B237FBAA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9A2B498-72A9-4C68-BB47-06824332ED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5A15B9-F8B3-4724-8DBE-F92A7B4B73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138246-4FC8-4A87-AA36-1DCA18D4C31E}" type="datetimeFigureOut">
              <a:rPr lang="en-GB" smtClean="0"/>
              <a:t>26/05/2021</a:t>
            </a:fld>
            <a:endParaRPr lang="en-GB"/>
          </a:p>
        </p:txBody>
      </p:sp>
      <p:sp>
        <p:nvSpPr>
          <p:cNvPr id="5" name="Footer Placeholder 4">
            <a:extLst>
              <a:ext uri="{FF2B5EF4-FFF2-40B4-BE49-F238E27FC236}">
                <a16:creationId xmlns:a16="http://schemas.microsoft.com/office/drawing/2014/main" id="{BAA34436-2CBD-4C7E-9AFD-90399DE901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58E3897-C7FE-4C9A-9C35-D08A219D69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B4E45C-07D5-43B6-A0AE-44E0DE4BFCF5}" type="slidenum">
              <a:rPr lang="en-GB" smtClean="0"/>
              <a:t>‹#›</a:t>
            </a:fld>
            <a:endParaRPr lang="en-GB"/>
          </a:p>
        </p:txBody>
      </p:sp>
    </p:spTree>
    <p:extLst>
      <p:ext uri="{BB962C8B-B14F-4D97-AF65-F5344CB8AC3E}">
        <p14:creationId xmlns:p14="http://schemas.microsoft.com/office/powerpoint/2010/main" val="2375107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DADA9AC-09FD-7C48-9CDC-8BC3FBDEF118}"/>
              </a:ext>
            </a:extLst>
          </p:cNvPr>
          <p:cNvSpPr/>
          <p:nvPr userDrawn="1"/>
        </p:nvSpPr>
        <p:spPr>
          <a:xfrm>
            <a:off x="0" y="-1"/>
            <a:ext cx="12192000" cy="5782804"/>
          </a:xfrm>
          <a:prstGeom prst="rect">
            <a:avLst/>
          </a:prstGeom>
          <a:solidFill>
            <a:srgbClr val="EA53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Oval 9">
            <a:extLst>
              <a:ext uri="{FF2B5EF4-FFF2-40B4-BE49-F238E27FC236}">
                <a16:creationId xmlns:a16="http://schemas.microsoft.com/office/drawing/2014/main" id="{4C279D9C-41B5-407B-BB25-D4AD402308AC}"/>
              </a:ext>
            </a:extLst>
          </p:cNvPr>
          <p:cNvSpPr/>
          <p:nvPr userDrawn="1"/>
        </p:nvSpPr>
        <p:spPr>
          <a:xfrm rot="12190506">
            <a:off x="-2562994" y="-396098"/>
            <a:ext cx="7025655" cy="7191228"/>
          </a:xfrm>
          <a:prstGeom prst="chord">
            <a:avLst>
              <a:gd name="adj1" fmla="val 2776418"/>
              <a:gd name="adj2" fmla="val 16002289"/>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84" dirty="0"/>
          </a:p>
        </p:txBody>
      </p:sp>
      <p:sp>
        <p:nvSpPr>
          <p:cNvPr id="12" name="TextBox 11">
            <a:extLst>
              <a:ext uri="{FF2B5EF4-FFF2-40B4-BE49-F238E27FC236}">
                <a16:creationId xmlns:a16="http://schemas.microsoft.com/office/drawing/2014/main" id="{D3932AFB-98BB-47E6-A66A-42A8B2216A6E}"/>
              </a:ext>
            </a:extLst>
          </p:cNvPr>
          <p:cNvSpPr txBox="1"/>
          <p:nvPr userDrawn="1"/>
        </p:nvSpPr>
        <p:spPr>
          <a:xfrm>
            <a:off x="7396526" y="667260"/>
            <a:ext cx="4731308" cy="784574"/>
          </a:xfrm>
          <a:prstGeom prst="rect">
            <a:avLst/>
          </a:prstGeom>
          <a:noFill/>
        </p:spPr>
        <p:txBody>
          <a:bodyPr wrap="square" rtlCol="0">
            <a:spAutoFit/>
          </a:bodyPr>
          <a:lstStyle/>
          <a:p>
            <a:r>
              <a:rPr lang="en-GB" sz="2249" b="1" dirty="0">
                <a:solidFill>
                  <a:schemeClr val="bg1"/>
                </a:solidFill>
                <a:latin typeface="Arial" panose="020B0604020202020204" pitchFamily="34" charset="0"/>
                <a:cs typeface="Arial" panose="020B0604020202020204" pitchFamily="34" charset="0"/>
              </a:rPr>
              <a:t>Transformation by Innovation </a:t>
            </a:r>
          </a:p>
          <a:p>
            <a:r>
              <a:rPr lang="en-GB" sz="2249" b="1" dirty="0">
                <a:solidFill>
                  <a:schemeClr val="bg1"/>
                </a:solidFill>
                <a:latin typeface="Arial" panose="020B0604020202020204" pitchFamily="34" charset="0"/>
                <a:cs typeface="Arial" panose="020B0604020202020204" pitchFamily="34" charset="0"/>
              </a:rPr>
              <a:t>in Distance Education</a:t>
            </a:r>
          </a:p>
        </p:txBody>
      </p:sp>
      <p:pic>
        <p:nvPicPr>
          <p:cNvPr id="13" name="Picture 12">
            <a:extLst>
              <a:ext uri="{FF2B5EF4-FFF2-40B4-BE49-F238E27FC236}">
                <a16:creationId xmlns:a16="http://schemas.microsoft.com/office/drawing/2014/main" id="{53C559C2-8C6E-45A5-9148-D5B12B0EEC2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432" b="-4056"/>
          <a:stretch/>
        </p:blipFill>
        <p:spPr>
          <a:xfrm>
            <a:off x="-180109" y="-232871"/>
            <a:ext cx="3940469" cy="7198452"/>
          </a:xfrm>
          <a:prstGeom prst="rect">
            <a:avLst/>
          </a:prstGeom>
        </p:spPr>
      </p:pic>
      <p:sp>
        <p:nvSpPr>
          <p:cNvPr id="16" name="TextBox 15">
            <a:extLst>
              <a:ext uri="{FF2B5EF4-FFF2-40B4-BE49-F238E27FC236}">
                <a16:creationId xmlns:a16="http://schemas.microsoft.com/office/drawing/2014/main" id="{9D980B62-A8DC-41B1-BFA4-DF6E668D2134}"/>
              </a:ext>
            </a:extLst>
          </p:cNvPr>
          <p:cNvSpPr txBox="1"/>
          <p:nvPr userDrawn="1"/>
        </p:nvSpPr>
        <p:spPr>
          <a:xfrm>
            <a:off x="4934947" y="4292119"/>
            <a:ext cx="6209535" cy="566472"/>
          </a:xfrm>
          <a:prstGeom prst="rect">
            <a:avLst/>
          </a:prstGeom>
        </p:spPr>
        <p:txBody>
          <a:bodyPr vert="horz" wrap="square" lIns="0" tIns="0" rIns="0" bIns="0" rtlCol="0">
            <a:noAutofit/>
          </a:bodyPr>
          <a:lstStyle/>
          <a:p>
            <a:pPr marL="0" indent="0">
              <a:buNone/>
            </a:pPr>
            <a:endParaRPr lang="en-GB" sz="1407" dirty="0">
              <a:solidFill>
                <a:schemeClr val="bg1"/>
              </a:solidFill>
            </a:endParaRPr>
          </a:p>
        </p:txBody>
      </p:sp>
      <p:pic>
        <p:nvPicPr>
          <p:cNvPr id="21" name="Content Placeholder 7" descr="Logo&#10;&#10;Description automatically generated">
            <a:extLst>
              <a:ext uri="{FF2B5EF4-FFF2-40B4-BE49-F238E27FC236}">
                <a16:creationId xmlns:a16="http://schemas.microsoft.com/office/drawing/2014/main" id="{AF325590-A6D4-9741-870B-736FC1574C76}"/>
              </a:ext>
            </a:extLst>
          </p:cNvPr>
          <p:cNvPicPr>
            <a:picLocks noChangeAspect="1"/>
          </p:cNvPicPr>
          <p:nvPr userDrawn="1"/>
        </p:nvPicPr>
        <p:blipFill>
          <a:blip r:embed="rId6"/>
          <a:stretch>
            <a:fillRect/>
          </a:stretch>
        </p:blipFill>
        <p:spPr>
          <a:xfrm>
            <a:off x="4899511" y="591448"/>
            <a:ext cx="2290739" cy="967065"/>
          </a:xfrm>
          <a:prstGeom prst="rect">
            <a:avLst/>
          </a:prstGeom>
        </p:spPr>
      </p:pic>
      <p:pic>
        <p:nvPicPr>
          <p:cNvPr id="3" name="Picture 2">
            <a:extLst>
              <a:ext uri="{FF2B5EF4-FFF2-40B4-BE49-F238E27FC236}">
                <a16:creationId xmlns:a16="http://schemas.microsoft.com/office/drawing/2014/main" id="{1EF659DC-9D8F-B740-94AA-02A6A02D1E51}"/>
              </a:ext>
            </a:extLst>
          </p:cNvPr>
          <p:cNvPicPr>
            <a:picLocks noChangeAspect="1"/>
          </p:cNvPicPr>
          <p:nvPr userDrawn="1"/>
        </p:nvPicPr>
        <p:blipFill>
          <a:blip r:embed="rId7"/>
          <a:stretch>
            <a:fillRect/>
          </a:stretch>
        </p:blipFill>
        <p:spPr>
          <a:xfrm>
            <a:off x="3012318" y="5861229"/>
            <a:ext cx="9115515" cy="922555"/>
          </a:xfrm>
          <a:prstGeom prst="rect">
            <a:avLst/>
          </a:prstGeom>
        </p:spPr>
      </p:pic>
    </p:spTree>
    <p:extLst>
      <p:ext uri="{BB962C8B-B14F-4D97-AF65-F5344CB8AC3E}">
        <p14:creationId xmlns:p14="http://schemas.microsoft.com/office/powerpoint/2010/main" val="2769905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457067" rtl="0" eaLnBrk="1" latinLnBrk="0" hangingPunct="1">
        <a:lnSpc>
          <a:spcPts val="3655"/>
        </a:lnSpc>
        <a:spcBef>
          <a:spcPts val="0"/>
        </a:spcBef>
        <a:buNone/>
        <a:defRPr sz="3163" b="1" kern="1200">
          <a:solidFill>
            <a:schemeClr val="tx1"/>
          </a:solidFill>
          <a:latin typeface="+mj-lt"/>
          <a:ea typeface="+mj-ea"/>
          <a:cs typeface="+mj-cs"/>
        </a:defRPr>
      </a:lvl1pPr>
    </p:titleStyle>
    <p:bodyStyle>
      <a:lvl1pPr marL="185227" indent="-185227" algn="l" defTabSz="457067" rtl="0" eaLnBrk="1" latinLnBrk="0" hangingPunct="1">
        <a:lnSpc>
          <a:spcPts val="1828"/>
        </a:lnSpc>
        <a:spcBef>
          <a:spcPts val="773"/>
        </a:spcBef>
        <a:spcAft>
          <a:spcPts val="563"/>
        </a:spcAft>
        <a:buClr>
          <a:schemeClr val="accent3"/>
        </a:buClr>
        <a:buSzPct val="90000"/>
        <a:buFont typeface="Lucida Grande"/>
        <a:buChar char="●"/>
        <a:defRPr sz="1687" kern="1200">
          <a:solidFill>
            <a:schemeClr val="tx1"/>
          </a:solidFill>
          <a:latin typeface="+mn-lt"/>
          <a:ea typeface="+mn-ea"/>
          <a:cs typeface="+mn-cs"/>
        </a:defRPr>
      </a:lvl1pPr>
      <a:lvl2pPr marL="389424" indent="-156216" algn="l" defTabSz="457067" rtl="0" eaLnBrk="1" latinLnBrk="0" hangingPunct="1">
        <a:lnSpc>
          <a:spcPts val="1828"/>
        </a:lnSpc>
        <a:spcBef>
          <a:spcPts val="0"/>
        </a:spcBef>
        <a:buClr>
          <a:schemeClr val="accent3"/>
        </a:buClr>
        <a:buSzPct val="90000"/>
        <a:buFont typeface="Lucida Grande"/>
        <a:buChar char="●"/>
        <a:defRPr sz="1265" kern="1200">
          <a:solidFill>
            <a:schemeClr val="tx1"/>
          </a:solidFill>
          <a:latin typeface="+mn-lt"/>
          <a:ea typeface="+mn-ea"/>
          <a:cs typeface="+mn-cs"/>
        </a:defRPr>
      </a:lvl2pPr>
      <a:lvl3pPr marL="241018" indent="-241018" algn="l" defTabSz="457067" rtl="0" eaLnBrk="1" latinLnBrk="0" hangingPunct="1">
        <a:lnSpc>
          <a:spcPts val="1828"/>
        </a:lnSpc>
        <a:spcBef>
          <a:spcPts val="1336"/>
        </a:spcBef>
        <a:buClr>
          <a:schemeClr val="accent3"/>
        </a:buClr>
        <a:buSzPct val="90000"/>
        <a:buFont typeface="Lucida Grande"/>
        <a:buChar char="●"/>
        <a:defRPr sz="1687" kern="1200">
          <a:solidFill>
            <a:schemeClr val="tx1"/>
          </a:solidFill>
          <a:latin typeface="+mn-lt"/>
          <a:ea typeface="+mn-ea"/>
          <a:cs typeface="+mn-cs"/>
        </a:defRPr>
      </a:lvl3pPr>
      <a:lvl4pPr marL="0" indent="0" algn="l" defTabSz="457067" rtl="0" eaLnBrk="1" latinLnBrk="0" hangingPunct="1">
        <a:lnSpc>
          <a:spcPts val="1828"/>
        </a:lnSpc>
        <a:spcBef>
          <a:spcPts val="0"/>
        </a:spcBef>
        <a:buClr>
          <a:schemeClr val="accent3"/>
        </a:buClr>
        <a:buFont typeface="Lucida Grande"/>
        <a:buNone/>
        <a:defRPr sz="1265" kern="1200">
          <a:solidFill>
            <a:schemeClr val="tx1"/>
          </a:solidFill>
          <a:latin typeface="+mn-lt"/>
          <a:ea typeface="+mn-ea"/>
          <a:cs typeface="+mn-cs"/>
        </a:defRPr>
      </a:lvl4pPr>
      <a:lvl5pPr marL="0" indent="0" algn="l" defTabSz="457067" rtl="0" eaLnBrk="1" latinLnBrk="0" hangingPunct="1">
        <a:lnSpc>
          <a:spcPts val="1828"/>
        </a:lnSpc>
        <a:spcBef>
          <a:spcPts val="0"/>
        </a:spcBef>
        <a:buClr>
          <a:schemeClr val="accent3"/>
        </a:buClr>
        <a:buFont typeface="Lucida Grande"/>
        <a:buNone/>
        <a:defRPr sz="1265" kern="1200">
          <a:solidFill>
            <a:schemeClr val="tx1"/>
          </a:solidFill>
          <a:latin typeface="+mn-lt"/>
          <a:ea typeface="+mn-ea"/>
          <a:cs typeface="+mn-cs"/>
        </a:defRPr>
      </a:lvl5pPr>
      <a:lvl6pPr marL="2513870" indent="-228534" algn="l" defTabSz="457067" rtl="0" eaLnBrk="1" latinLnBrk="0" hangingPunct="1">
        <a:spcBef>
          <a:spcPct val="20000"/>
        </a:spcBef>
        <a:buFont typeface="Arial"/>
        <a:buChar char="•"/>
        <a:defRPr sz="1968" kern="1200">
          <a:solidFill>
            <a:schemeClr val="tx1"/>
          </a:solidFill>
          <a:latin typeface="+mn-lt"/>
          <a:ea typeface="+mn-ea"/>
          <a:cs typeface="+mn-cs"/>
        </a:defRPr>
      </a:lvl6pPr>
      <a:lvl7pPr marL="2970936" indent="-228534" algn="l" defTabSz="457067" rtl="0" eaLnBrk="1" latinLnBrk="0" hangingPunct="1">
        <a:spcBef>
          <a:spcPct val="20000"/>
        </a:spcBef>
        <a:buFont typeface="Arial"/>
        <a:buChar char="•"/>
        <a:defRPr sz="1968" kern="1200">
          <a:solidFill>
            <a:schemeClr val="tx1"/>
          </a:solidFill>
          <a:latin typeface="+mn-lt"/>
          <a:ea typeface="+mn-ea"/>
          <a:cs typeface="+mn-cs"/>
        </a:defRPr>
      </a:lvl7pPr>
      <a:lvl8pPr marL="3428005" indent="-228534" algn="l" defTabSz="457067" rtl="0" eaLnBrk="1" latinLnBrk="0" hangingPunct="1">
        <a:spcBef>
          <a:spcPct val="20000"/>
        </a:spcBef>
        <a:buFont typeface="Arial"/>
        <a:buChar char="•"/>
        <a:defRPr sz="1968" kern="1200">
          <a:solidFill>
            <a:schemeClr val="tx1"/>
          </a:solidFill>
          <a:latin typeface="+mn-lt"/>
          <a:ea typeface="+mn-ea"/>
          <a:cs typeface="+mn-cs"/>
        </a:defRPr>
      </a:lvl8pPr>
      <a:lvl9pPr marL="3885072" indent="-228534" algn="l" defTabSz="457067" rtl="0" eaLnBrk="1" latinLnBrk="0" hangingPunct="1">
        <a:spcBef>
          <a:spcPct val="20000"/>
        </a:spcBef>
        <a:buFont typeface="Arial"/>
        <a:buChar char="•"/>
        <a:defRPr sz="1968" kern="1200">
          <a:solidFill>
            <a:schemeClr val="tx1"/>
          </a:solidFill>
          <a:latin typeface="+mn-lt"/>
          <a:ea typeface="+mn-ea"/>
          <a:cs typeface="+mn-cs"/>
        </a:defRPr>
      </a:lvl9pPr>
    </p:bodyStyle>
    <p:otherStyle>
      <a:defPPr>
        <a:defRPr lang="en-US"/>
      </a:defPPr>
      <a:lvl1pPr marL="0" algn="l" defTabSz="457067" rtl="0" eaLnBrk="1" latinLnBrk="0" hangingPunct="1">
        <a:defRPr sz="1828" kern="1200">
          <a:solidFill>
            <a:schemeClr val="tx1"/>
          </a:solidFill>
          <a:latin typeface="+mn-lt"/>
          <a:ea typeface="+mn-ea"/>
          <a:cs typeface="+mn-cs"/>
        </a:defRPr>
      </a:lvl1pPr>
      <a:lvl2pPr marL="457067" algn="l" defTabSz="457067" rtl="0" eaLnBrk="1" latinLnBrk="0" hangingPunct="1">
        <a:defRPr sz="1828" kern="1200">
          <a:solidFill>
            <a:schemeClr val="tx1"/>
          </a:solidFill>
          <a:latin typeface="+mn-lt"/>
          <a:ea typeface="+mn-ea"/>
          <a:cs typeface="+mn-cs"/>
        </a:defRPr>
      </a:lvl2pPr>
      <a:lvl3pPr marL="914134" algn="l" defTabSz="457067" rtl="0" eaLnBrk="1" latinLnBrk="0" hangingPunct="1">
        <a:defRPr sz="1828" kern="1200">
          <a:solidFill>
            <a:schemeClr val="tx1"/>
          </a:solidFill>
          <a:latin typeface="+mn-lt"/>
          <a:ea typeface="+mn-ea"/>
          <a:cs typeface="+mn-cs"/>
        </a:defRPr>
      </a:lvl3pPr>
      <a:lvl4pPr marL="1371202" algn="l" defTabSz="457067" rtl="0" eaLnBrk="1" latinLnBrk="0" hangingPunct="1">
        <a:defRPr sz="1828" kern="1200">
          <a:solidFill>
            <a:schemeClr val="tx1"/>
          </a:solidFill>
          <a:latin typeface="+mn-lt"/>
          <a:ea typeface="+mn-ea"/>
          <a:cs typeface="+mn-cs"/>
        </a:defRPr>
      </a:lvl4pPr>
      <a:lvl5pPr marL="1828269" algn="l" defTabSz="457067" rtl="0" eaLnBrk="1" latinLnBrk="0" hangingPunct="1">
        <a:defRPr sz="1828" kern="1200">
          <a:solidFill>
            <a:schemeClr val="tx1"/>
          </a:solidFill>
          <a:latin typeface="+mn-lt"/>
          <a:ea typeface="+mn-ea"/>
          <a:cs typeface="+mn-cs"/>
        </a:defRPr>
      </a:lvl5pPr>
      <a:lvl6pPr marL="2285338" algn="l" defTabSz="457067" rtl="0" eaLnBrk="1" latinLnBrk="0" hangingPunct="1">
        <a:defRPr sz="1828" kern="1200">
          <a:solidFill>
            <a:schemeClr val="tx1"/>
          </a:solidFill>
          <a:latin typeface="+mn-lt"/>
          <a:ea typeface="+mn-ea"/>
          <a:cs typeface="+mn-cs"/>
        </a:defRPr>
      </a:lvl6pPr>
      <a:lvl7pPr marL="2742403" algn="l" defTabSz="457067" rtl="0" eaLnBrk="1" latinLnBrk="0" hangingPunct="1">
        <a:defRPr sz="1828" kern="1200">
          <a:solidFill>
            <a:schemeClr val="tx1"/>
          </a:solidFill>
          <a:latin typeface="+mn-lt"/>
          <a:ea typeface="+mn-ea"/>
          <a:cs typeface="+mn-cs"/>
        </a:defRPr>
      </a:lvl7pPr>
      <a:lvl8pPr marL="3199471" algn="l" defTabSz="457067" rtl="0" eaLnBrk="1" latinLnBrk="0" hangingPunct="1">
        <a:defRPr sz="1828" kern="1200">
          <a:solidFill>
            <a:schemeClr val="tx1"/>
          </a:solidFill>
          <a:latin typeface="+mn-lt"/>
          <a:ea typeface="+mn-ea"/>
          <a:cs typeface="+mn-cs"/>
        </a:defRPr>
      </a:lvl8pPr>
      <a:lvl9pPr marL="3656538" algn="l" defTabSz="457067" rtl="0" eaLnBrk="1" latinLnBrk="0" hangingPunct="1">
        <a:defRPr sz="182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ur02.safelinks.protection.outlook.com/?url=http%3A%2F%2Fwww.spheir.org.uk%2F&amp;data=04%7C01%7Cm-al-mossallami%40dfid.gov.uk%7Ca2cc67f1fb864ea0b2b708d8ff1eb7df%7Ccdf709af1a184c74bd936d14a64d73b3%7C0%7C0%7C637539854685157620%7CUnknown%7CTWFpbGZsb3d8eyJWIjoiMC4wLjAwMDAiLCJQIjoiV2luMzIiLCJBTiI6Ik1haWwiLCJXVCI6Mn0%3D%7C1000&amp;sdata=F%2BSxYfjNYBkAHmmPrPY1E3CG09rgoTCEgxr3vu9Jrvo%3D&amp;reserved=0" TargetMode="External"/><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www.worldwildlife.org/biome-categories/terrestrial-ecoregions"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72186B-9D18-1947-AF81-A057AE538664}"/>
              </a:ext>
            </a:extLst>
          </p:cNvPr>
          <p:cNvSpPr txBox="1"/>
          <p:nvPr/>
        </p:nvSpPr>
        <p:spPr>
          <a:xfrm flipH="1">
            <a:off x="5000685" y="3971682"/>
            <a:ext cx="6123815" cy="397564"/>
          </a:xfrm>
          <a:prstGeom prst="rect">
            <a:avLst/>
          </a:prstGeom>
        </p:spPr>
        <p:txBody>
          <a:bodyPr vert="horz" wrap="none" lIns="0" tIns="0" rIns="0" bIns="0" rtlCol="0">
            <a:noAutofit/>
          </a:bodyPr>
          <a:lstStyle/>
          <a:p>
            <a:pPr defTabSz="914377"/>
            <a:r>
              <a:rPr lang="en-US" sz="2133" dirty="0">
                <a:solidFill>
                  <a:prstClr val="white"/>
                </a:solidFill>
                <a:latin typeface="Helvetica"/>
              </a:rPr>
              <a:t>Dr Cathy Walton and </a:t>
            </a:r>
            <a:r>
              <a:rPr lang="en-US" sz="2133">
                <a:solidFill>
                  <a:prstClr val="white"/>
                </a:solidFill>
                <a:latin typeface="Helvetica"/>
              </a:rPr>
              <a:t>Nick Harvey</a:t>
            </a:r>
            <a:endParaRPr lang="en-US" sz="2133" dirty="0">
              <a:solidFill>
                <a:prstClr val="white"/>
              </a:solidFill>
              <a:latin typeface="Helvetica"/>
            </a:endParaRPr>
          </a:p>
        </p:txBody>
      </p:sp>
      <p:sp>
        <p:nvSpPr>
          <p:cNvPr id="6" name="Title 5">
            <a:extLst>
              <a:ext uri="{FF2B5EF4-FFF2-40B4-BE49-F238E27FC236}">
                <a16:creationId xmlns:a16="http://schemas.microsoft.com/office/drawing/2014/main" id="{D98CA6AC-AF6D-ED4D-A561-6ED549640C49}"/>
              </a:ext>
            </a:extLst>
          </p:cNvPr>
          <p:cNvSpPr>
            <a:spLocks noGrp="1"/>
          </p:cNvSpPr>
          <p:nvPr>
            <p:ph type="title" idx="4294967295"/>
          </p:nvPr>
        </p:nvSpPr>
        <p:spPr>
          <a:xfrm>
            <a:off x="4867937" y="1957919"/>
            <a:ext cx="8773257" cy="730735"/>
          </a:xfrm>
          <a:prstGeom prst="rect">
            <a:avLst/>
          </a:prstGeom>
        </p:spPr>
        <p:txBody>
          <a:bodyPr/>
          <a:lstStyle/>
          <a:p>
            <a:pPr>
              <a:lnSpc>
                <a:spcPct val="100000"/>
              </a:lnSpc>
            </a:pPr>
            <a:r>
              <a:rPr lang="en-US" sz="5333" dirty="0">
                <a:solidFill>
                  <a:schemeClr val="bg1"/>
                </a:solidFill>
              </a:rPr>
              <a:t>Tropical Diversity</a:t>
            </a:r>
            <a:endParaRPr lang="en-US" sz="4800" dirty="0">
              <a:solidFill>
                <a:schemeClr val="bg1"/>
              </a:solidFill>
            </a:endParaRPr>
          </a:p>
        </p:txBody>
      </p:sp>
      <p:sp>
        <p:nvSpPr>
          <p:cNvPr id="2" name="Rectangle 1">
            <a:extLst>
              <a:ext uri="{FF2B5EF4-FFF2-40B4-BE49-F238E27FC236}">
                <a16:creationId xmlns:a16="http://schemas.microsoft.com/office/drawing/2014/main" id="{091B274E-D604-3240-A618-B29F15A3F9F6}"/>
              </a:ext>
            </a:extLst>
          </p:cNvPr>
          <p:cNvSpPr/>
          <p:nvPr/>
        </p:nvSpPr>
        <p:spPr>
          <a:xfrm>
            <a:off x="4867936" y="4762996"/>
            <a:ext cx="6960648" cy="810158"/>
          </a:xfrm>
          <a:prstGeom prst="rect">
            <a:avLst/>
          </a:prstGeom>
        </p:spPr>
        <p:txBody>
          <a:bodyPr wrap="square">
            <a:spAutoFit/>
          </a:bodyPr>
          <a:lstStyle/>
          <a:p>
            <a:pPr defTabSz="914377"/>
            <a:r>
              <a:rPr lang="en-GB" sz="933" dirty="0">
                <a:solidFill>
                  <a:prstClr val="white"/>
                </a:solidFill>
                <a:latin typeface="Arial" panose="020B0604020202020204" pitchFamily="34" charset="0"/>
                <a:cs typeface="Arial" panose="020B0604020202020204" pitchFamily="34" charset="0"/>
              </a:rPr>
              <a:t>The Transformation by Innovation in Distance Education (TIDE) project is enhancing distance learning in Myanmar by building the capacity of Higher Education staff and students, enhancing programmes of study, and strengthening systems that support Higher Educational Institutions in Myanmar. TIDE is part of the UK-Aid-funded Strategic Partnerships for Higher Education Innovation and Reform (SPHEIR) programme(</a:t>
            </a:r>
            <a:r>
              <a:rPr lang="en-GB" sz="933" u="sng" dirty="0">
                <a:solidFill>
                  <a:prstClr val="white"/>
                </a:solidFill>
                <a:latin typeface="Arial" panose="020B0604020202020204" pitchFamily="34" charset="0"/>
                <a:cs typeface="Arial" panose="020B0604020202020204" pitchFamily="34" charset="0"/>
                <a:hlinkClick r:id="rId3" tooltip="https://eur02.safelinks.protection.outlook.com/?url=http%3A%2F%2Fwww.spheir.org.uk%2F&amp;data=04%7C01%7Cm-al-mossallami%40dfid.gov.uk%7Ca2cc67f1fb864ea0b2b708d8ff1eb7df%7Ccdf709af1a184c74bd936d14a64d73b3%7C0%7C0%7C637539854685157620%7CUnknown%7CTWFpbGZsb3d8eyJWIjoiMC4wLjAwMDAiLCJQIjoiV2luMzIiLCJBTiI6Ik1haWwiLCJXVCI6Mn0%3D%7C1000&amp;sdata=F%2BSxYfjNYBkAHmmPrPY1E3CG09rgoTCEgxr3vu9Jrvo%3D&amp;reserved=0">
                  <a:extLst>
                    <a:ext uri="{A12FA001-AC4F-418D-AE19-62706E023703}">
                      <ahyp:hlinkClr xmlns:ahyp="http://schemas.microsoft.com/office/drawing/2018/hyperlinkcolor" val="tx"/>
                    </a:ext>
                  </a:extLst>
                </a:hlinkClick>
              </a:rPr>
              <a:t>www.spheir.org.uk</a:t>
            </a:r>
            <a:r>
              <a:rPr lang="en-GB" sz="933" dirty="0">
                <a:solidFill>
                  <a:prstClr val="white"/>
                </a:solidFill>
                <a:latin typeface="Arial" panose="020B0604020202020204" pitchFamily="34" charset="0"/>
                <a:cs typeface="Arial" panose="020B0604020202020204" pitchFamily="34" charset="0"/>
              </a:rPr>
              <a:t>). SPHEIR is managed on behalf of FCDO by a consortium led by the British Council that includes PwC and Universities UK International. The TIDE project will close in May 2021.</a:t>
            </a:r>
            <a:endParaRPr lang="en-US" sz="933"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9711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Asia ecological zones</a:t>
            </a:r>
          </a:p>
        </p:txBody>
      </p:sp>
      <p:pic>
        <p:nvPicPr>
          <p:cNvPr id="4" name="Content Placeholder 3" descr="y1997e1g.jpg"/>
          <p:cNvPicPr>
            <a:picLocks noGrp="1" noChangeAspect="1"/>
          </p:cNvPicPr>
          <p:nvPr>
            <p:ph idx="1"/>
          </p:nvPr>
        </p:nvPicPr>
        <p:blipFill>
          <a:blip r:embed="rId3">
            <a:extLst>
              <a:ext uri="{28A0092B-C50C-407E-A947-70E740481C1C}">
                <a14:useLocalDpi xmlns:a14="http://schemas.microsoft.com/office/drawing/2010/main" val="0"/>
              </a:ext>
            </a:extLst>
          </a:blip>
          <a:srcRect l="3100" r="3100"/>
          <a:stretch>
            <a:fillRect/>
          </a:stretch>
        </p:blipFill>
        <p:spPr>
          <a:xfrm>
            <a:off x="1649246" y="1417638"/>
            <a:ext cx="8783819" cy="4830762"/>
          </a:xfrm>
        </p:spPr>
      </p:pic>
    </p:spTree>
    <p:extLst>
      <p:ext uri="{BB962C8B-B14F-4D97-AF65-F5344CB8AC3E}">
        <p14:creationId xmlns:p14="http://schemas.microsoft.com/office/powerpoint/2010/main" val="3521662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73603" y="6097602"/>
            <a:ext cx="7380675" cy="369332"/>
          </a:xfrm>
          <a:prstGeom prst="rect">
            <a:avLst/>
          </a:prstGeom>
          <a:noFill/>
        </p:spPr>
        <p:txBody>
          <a:bodyPr wrap="none" rtlCol="0">
            <a:spAutoFit/>
          </a:bodyPr>
          <a:lstStyle/>
          <a:p>
            <a:r>
              <a:rPr lang="en-US" dirty="0"/>
              <a:t>https://</a:t>
            </a:r>
            <a:r>
              <a:rPr lang="en-US" dirty="0" err="1"/>
              <a:t>www.sciencedirect.com</a:t>
            </a:r>
            <a:r>
              <a:rPr lang="en-US" dirty="0"/>
              <a:t>/science/article/abs/</a:t>
            </a:r>
            <a:r>
              <a:rPr lang="en-US" dirty="0" err="1"/>
              <a:t>pii</a:t>
            </a:r>
            <a:r>
              <a:rPr lang="en-US" dirty="0"/>
              <a:t>/S0034425719303918</a:t>
            </a:r>
          </a:p>
        </p:txBody>
      </p:sp>
      <p:pic>
        <p:nvPicPr>
          <p:cNvPr id="3" name="Picture 2" descr="1-s2.0-S0034425719303918-gr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9732" y="960038"/>
            <a:ext cx="7840134" cy="4952898"/>
          </a:xfrm>
          <a:prstGeom prst="rect">
            <a:avLst/>
          </a:prstGeom>
        </p:spPr>
      </p:pic>
      <p:sp>
        <p:nvSpPr>
          <p:cNvPr id="4" name="Rectangle 3"/>
          <p:cNvSpPr/>
          <p:nvPr/>
        </p:nvSpPr>
        <p:spPr>
          <a:xfrm>
            <a:off x="3046885" y="247134"/>
            <a:ext cx="5961247" cy="523220"/>
          </a:xfrm>
          <a:prstGeom prst="rect">
            <a:avLst/>
          </a:prstGeom>
        </p:spPr>
        <p:txBody>
          <a:bodyPr wrap="none">
            <a:spAutoFit/>
          </a:bodyPr>
          <a:lstStyle/>
          <a:p>
            <a:pPr algn="ctr"/>
            <a:r>
              <a:rPr lang="en-US" sz="2800" b="1" dirty="0"/>
              <a:t>Current Distribution of Tropical Forests</a:t>
            </a:r>
          </a:p>
        </p:txBody>
      </p:sp>
    </p:spTree>
    <p:extLst>
      <p:ext uri="{BB962C8B-B14F-4D97-AF65-F5344CB8AC3E}">
        <p14:creationId xmlns:p14="http://schemas.microsoft.com/office/powerpoint/2010/main" val="417956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4934" y="274639"/>
            <a:ext cx="8635999" cy="910695"/>
          </a:xfrm>
        </p:spPr>
        <p:txBody>
          <a:bodyPr/>
          <a:lstStyle/>
          <a:p>
            <a:r>
              <a:rPr lang="en-US" sz="3200" b="1" dirty="0"/>
              <a:t>Tropical Forest Classifications</a:t>
            </a:r>
            <a:br>
              <a:rPr lang="en-US" sz="3200" b="1" dirty="0"/>
            </a:br>
            <a:r>
              <a:rPr lang="en-US" sz="2200" dirty="0"/>
              <a:t>(according to the </a:t>
            </a:r>
            <a:r>
              <a:rPr lang="en-US" sz="2200" dirty="0" err="1"/>
              <a:t>fao</a:t>
            </a:r>
            <a:r>
              <a:rPr lang="en-US" sz="2200" dirty="0"/>
              <a:t> </a:t>
            </a:r>
            <a:r>
              <a:rPr lang="mr-IN" sz="2200" dirty="0"/>
              <a:t>–</a:t>
            </a:r>
            <a:r>
              <a:rPr lang="en-US" sz="2200" dirty="0"/>
              <a:t> see http://</a:t>
            </a:r>
            <a:r>
              <a:rPr lang="en-US" sz="2200" dirty="0" err="1"/>
              <a:t>www.fao.org</a:t>
            </a:r>
            <a:r>
              <a:rPr lang="en-US" sz="2200" dirty="0"/>
              <a:t>/3/Y1997E/y1997e0p.htm)</a:t>
            </a:r>
          </a:p>
        </p:txBody>
      </p:sp>
      <p:sp>
        <p:nvSpPr>
          <p:cNvPr id="3" name="Content Placeholder 2"/>
          <p:cNvSpPr>
            <a:spLocks noGrp="1"/>
          </p:cNvSpPr>
          <p:nvPr>
            <p:ph idx="1"/>
          </p:nvPr>
        </p:nvSpPr>
        <p:spPr>
          <a:xfrm>
            <a:off x="787077" y="1329268"/>
            <a:ext cx="6030411" cy="4897912"/>
          </a:xfrm>
        </p:spPr>
        <p:txBody>
          <a:bodyPr>
            <a:normAutofit fontScale="92500" lnSpcReduction="10000"/>
          </a:bodyPr>
          <a:lstStyle/>
          <a:p>
            <a:pPr marL="0" indent="0">
              <a:buNone/>
            </a:pPr>
            <a:r>
              <a:rPr lang="en-US" sz="2000" b="1" dirty="0"/>
              <a:t>Tropical moist broadleaf forests (tropical rainforests)</a:t>
            </a:r>
          </a:p>
          <a:p>
            <a:pPr marL="0" indent="0">
              <a:buNone/>
            </a:pPr>
            <a:r>
              <a:rPr lang="en-US" sz="2000" dirty="0"/>
              <a:t>high levels of rainfall (&gt;2000 mm annually), low variability in annual temperature, </a:t>
            </a:r>
            <a:r>
              <a:rPr lang="en-US" sz="2000" dirty="0" err="1"/>
              <a:t>characterised</a:t>
            </a:r>
            <a:r>
              <a:rPr lang="en-US" sz="2000" dirty="0"/>
              <a:t> by </a:t>
            </a:r>
            <a:r>
              <a:rPr lang="en-US" sz="2000" dirty="0" err="1"/>
              <a:t>dipterocarps</a:t>
            </a:r>
            <a:endParaRPr lang="en-US" sz="2000" dirty="0"/>
          </a:p>
          <a:p>
            <a:pPr marL="0" indent="0">
              <a:buNone/>
            </a:pPr>
            <a:r>
              <a:rPr lang="en-US" sz="2000" dirty="0"/>
              <a:t>High biodiversity! Maybe half of the world’s species</a:t>
            </a:r>
          </a:p>
          <a:p>
            <a:pPr marL="0" indent="0">
              <a:buNone/>
            </a:pPr>
            <a:r>
              <a:rPr lang="en-US" sz="2000" b="1" dirty="0"/>
              <a:t>Tropical moist deciduous forest (monsoon forest)</a:t>
            </a:r>
          </a:p>
          <a:p>
            <a:pPr marL="0" indent="0">
              <a:buNone/>
            </a:pPr>
            <a:r>
              <a:rPr lang="en-US" sz="2000" dirty="0"/>
              <a:t>low variability in annual temperature</a:t>
            </a:r>
          </a:p>
          <a:p>
            <a:pPr marL="0" indent="0">
              <a:buNone/>
            </a:pPr>
            <a:r>
              <a:rPr lang="en-US" sz="2000" dirty="0"/>
              <a:t>Dry season 3-6 months, rainfall 1000-2000 mm annually</a:t>
            </a:r>
          </a:p>
          <a:p>
            <a:pPr marL="0" indent="0">
              <a:buNone/>
            </a:pPr>
            <a:r>
              <a:rPr lang="en-US" sz="2000" dirty="0"/>
              <a:t>Mostly deciduous/semi-deciduous,  </a:t>
            </a:r>
            <a:r>
              <a:rPr lang="mr-IN" sz="2000" dirty="0"/>
              <a:t>–</a:t>
            </a:r>
            <a:r>
              <a:rPr lang="en-GB" sz="2000" dirty="0"/>
              <a:t> </a:t>
            </a:r>
            <a:r>
              <a:rPr lang="en-US" sz="2000" dirty="0"/>
              <a:t>heavily impacted by teak logging in SE Asia</a:t>
            </a:r>
          </a:p>
          <a:p>
            <a:pPr marL="0" indent="0">
              <a:buNone/>
            </a:pPr>
            <a:r>
              <a:rPr lang="en-US" sz="2000" b="1" dirty="0"/>
              <a:t>Tropical dry forests</a:t>
            </a:r>
          </a:p>
          <a:p>
            <a:pPr marL="0" indent="0">
              <a:buNone/>
            </a:pPr>
            <a:r>
              <a:rPr lang="en-US" sz="2000" dirty="0"/>
              <a:t>Long dry season (5-8 months), rainfall  1000 - 1500 mm, so deciduous trees predominate, very sensitive to burning</a:t>
            </a:r>
          </a:p>
          <a:p>
            <a:pPr marL="0" indent="0">
              <a:buNone/>
            </a:pPr>
            <a:r>
              <a:rPr lang="en-US" sz="2000" b="1" dirty="0"/>
              <a:t>Tropical and subtropical coniferous forests</a:t>
            </a:r>
          </a:p>
          <a:p>
            <a:pPr marL="0" indent="0">
              <a:buNone/>
            </a:pPr>
            <a:r>
              <a:rPr lang="en-US" sz="2000" dirty="0"/>
              <a:t>Found at high altitude, lower biodiversity but high endemism</a:t>
            </a:r>
          </a:p>
          <a:p>
            <a:pPr marL="0" indent="0">
              <a:buNone/>
            </a:pPr>
            <a:endParaRPr lang="en-US" sz="2000" dirty="0"/>
          </a:p>
          <a:p>
            <a:pPr marL="0" indent="0">
              <a:buNone/>
            </a:pPr>
            <a:endParaRPr lang="en-US" sz="2000" dirty="0"/>
          </a:p>
        </p:txBody>
      </p:sp>
      <p:pic>
        <p:nvPicPr>
          <p:cNvPr id="5" name="Picture 4" descr="32040724474_46958f58d8_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5566" y="2344518"/>
            <a:ext cx="4049357" cy="2748343"/>
          </a:xfrm>
          <a:prstGeom prst="rect">
            <a:avLst/>
          </a:prstGeom>
        </p:spPr>
      </p:pic>
    </p:spTree>
    <p:extLst>
      <p:ext uri="{BB962C8B-B14F-4D97-AF65-F5344CB8AC3E}">
        <p14:creationId xmlns:p14="http://schemas.microsoft.com/office/powerpoint/2010/main" val="583455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55B3A-9291-4948-8DF2-6A0E9FB09D59}"/>
              </a:ext>
            </a:extLst>
          </p:cNvPr>
          <p:cNvSpPr>
            <a:spLocks noGrp="1"/>
          </p:cNvSpPr>
          <p:nvPr>
            <p:ph type="title"/>
          </p:nvPr>
        </p:nvSpPr>
        <p:spPr/>
        <p:txBody>
          <a:bodyPr/>
          <a:lstStyle/>
          <a:p>
            <a:r>
              <a:rPr lang="en-GB" dirty="0"/>
              <a:t>Hkakabo Razi landscape of northern Myanmar</a:t>
            </a:r>
          </a:p>
        </p:txBody>
      </p:sp>
      <p:sp>
        <p:nvSpPr>
          <p:cNvPr id="4" name="Content Placeholder 2">
            <a:extLst>
              <a:ext uri="{FF2B5EF4-FFF2-40B4-BE49-F238E27FC236}">
                <a16:creationId xmlns:a16="http://schemas.microsoft.com/office/drawing/2014/main" id="{4DAB872F-0D5F-4A9A-91B2-1B2EC7A2E7F7}"/>
              </a:ext>
            </a:extLst>
          </p:cNvPr>
          <p:cNvSpPr>
            <a:spLocks noGrp="1"/>
          </p:cNvSpPr>
          <p:nvPr>
            <p:ph idx="1"/>
          </p:nvPr>
        </p:nvSpPr>
        <p:spPr>
          <a:xfrm>
            <a:off x="838200" y="1825625"/>
            <a:ext cx="6172200" cy="4351338"/>
          </a:xfrm>
        </p:spPr>
        <p:txBody>
          <a:bodyPr>
            <a:normAutofit fontScale="92500" lnSpcReduction="10000"/>
          </a:bodyPr>
          <a:lstStyle/>
          <a:p>
            <a:r>
              <a:rPr lang="en-GB" dirty="0"/>
              <a:t>One of the last exemplar of large contiguous forests. Access is limited</a:t>
            </a:r>
          </a:p>
          <a:p>
            <a:endParaRPr lang="en-GB" dirty="0"/>
          </a:p>
          <a:p>
            <a:r>
              <a:rPr lang="en-GB" dirty="0"/>
              <a:t>Some of the highest concentrations of endemic species in the world</a:t>
            </a:r>
          </a:p>
          <a:p>
            <a:endParaRPr lang="en-GB" dirty="0"/>
          </a:p>
          <a:p>
            <a:r>
              <a:rPr lang="en-GB" dirty="0"/>
              <a:t>Since 1999, nine vertebrate species new to science have been described, including the Leaf Deer </a:t>
            </a:r>
            <a:r>
              <a:rPr lang="en-GB" i="1" dirty="0"/>
              <a:t>(</a:t>
            </a:r>
            <a:r>
              <a:rPr lang="en-GB" i="1" dirty="0" err="1"/>
              <a:t>Muntiacus</a:t>
            </a:r>
            <a:r>
              <a:rPr lang="en-GB" i="1" dirty="0"/>
              <a:t> </a:t>
            </a:r>
            <a:r>
              <a:rPr lang="en-GB" i="1" dirty="0" err="1"/>
              <a:t>putaoensis</a:t>
            </a:r>
            <a:r>
              <a:rPr lang="en-GB" i="1" dirty="0"/>
              <a:t>)</a:t>
            </a:r>
            <a:r>
              <a:rPr lang="en-GB" dirty="0"/>
              <a:t>, catfish </a:t>
            </a:r>
            <a:r>
              <a:rPr lang="en-GB" i="1" dirty="0"/>
              <a:t>(</a:t>
            </a:r>
            <a:r>
              <a:rPr lang="en-GB" i="1" dirty="0" err="1"/>
              <a:t>Clupisoma</a:t>
            </a:r>
            <a:r>
              <a:rPr lang="en-GB" i="1" dirty="0"/>
              <a:t> sp.) </a:t>
            </a:r>
            <a:r>
              <a:rPr lang="en-GB" dirty="0"/>
              <a:t>and </a:t>
            </a:r>
            <a:r>
              <a:rPr lang="en-GB" dirty="0" err="1"/>
              <a:t>Naung</a:t>
            </a:r>
            <a:r>
              <a:rPr lang="en-GB" dirty="0"/>
              <a:t> Mung Scimitar-Babbler </a:t>
            </a:r>
            <a:r>
              <a:rPr lang="en-GB" i="1" dirty="0"/>
              <a:t>(</a:t>
            </a:r>
            <a:r>
              <a:rPr lang="en-GB" i="1" dirty="0" err="1"/>
              <a:t>Jabouilleia</a:t>
            </a:r>
            <a:r>
              <a:rPr lang="en-GB" i="1" dirty="0"/>
              <a:t> </a:t>
            </a:r>
            <a:r>
              <a:rPr lang="en-GB" i="1" dirty="0" err="1"/>
              <a:t>naungmungensis</a:t>
            </a:r>
            <a:r>
              <a:rPr lang="en-GB" i="1" dirty="0"/>
              <a:t>)</a:t>
            </a:r>
          </a:p>
          <a:p>
            <a:endParaRPr lang="en-US" dirty="0"/>
          </a:p>
        </p:txBody>
      </p:sp>
      <p:pic>
        <p:nvPicPr>
          <p:cNvPr id="6" name="Picture 5">
            <a:extLst>
              <a:ext uri="{FF2B5EF4-FFF2-40B4-BE49-F238E27FC236}">
                <a16:creationId xmlns:a16="http://schemas.microsoft.com/office/drawing/2014/main" id="{6B99C655-F54D-4CBB-94C3-EB5405B79204}"/>
              </a:ext>
            </a:extLst>
          </p:cNvPr>
          <p:cNvPicPr>
            <a:picLocks noChangeAspect="1"/>
          </p:cNvPicPr>
          <p:nvPr/>
        </p:nvPicPr>
        <p:blipFill>
          <a:blip r:embed="rId3"/>
          <a:stretch>
            <a:fillRect/>
          </a:stretch>
        </p:blipFill>
        <p:spPr>
          <a:xfrm>
            <a:off x="7226100" y="1463466"/>
            <a:ext cx="4666865" cy="3931067"/>
          </a:xfrm>
          <a:prstGeom prst="rect">
            <a:avLst/>
          </a:prstGeom>
        </p:spPr>
      </p:pic>
    </p:spTree>
    <p:extLst>
      <p:ext uri="{BB962C8B-B14F-4D97-AF65-F5344CB8AC3E}">
        <p14:creationId xmlns:p14="http://schemas.microsoft.com/office/powerpoint/2010/main" val="360743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Not all rainforests are the same</a:t>
            </a:r>
          </a:p>
        </p:txBody>
      </p:sp>
      <p:sp>
        <p:nvSpPr>
          <p:cNvPr id="5" name="TextBox 4"/>
          <p:cNvSpPr txBox="1"/>
          <p:nvPr/>
        </p:nvSpPr>
        <p:spPr>
          <a:xfrm>
            <a:off x="1845733" y="1489605"/>
            <a:ext cx="1552028" cy="369332"/>
          </a:xfrm>
          <a:prstGeom prst="rect">
            <a:avLst/>
          </a:prstGeom>
          <a:noFill/>
        </p:spPr>
        <p:txBody>
          <a:bodyPr wrap="none" rtlCol="0">
            <a:spAutoFit/>
          </a:bodyPr>
          <a:lstStyle/>
          <a:p>
            <a:r>
              <a:rPr lang="en-US" dirty="0"/>
              <a:t>Sabah, Borneo</a:t>
            </a:r>
          </a:p>
        </p:txBody>
      </p:sp>
      <p:pic>
        <p:nvPicPr>
          <p:cNvPr id="8" name="Picture 7" descr="IMG_70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8732" y="1417638"/>
            <a:ext cx="4334933" cy="3251200"/>
          </a:xfrm>
          <a:prstGeom prst="rect">
            <a:avLst/>
          </a:prstGeom>
        </p:spPr>
      </p:pic>
      <p:sp>
        <p:nvSpPr>
          <p:cNvPr id="10" name="TextBox 9"/>
          <p:cNvSpPr txBox="1"/>
          <p:nvPr/>
        </p:nvSpPr>
        <p:spPr>
          <a:xfrm>
            <a:off x="8966199" y="4692133"/>
            <a:ext cx="1532469" cy="923330"/>
          </a:xfrm>
          <a:prstGeom prst="rect">
            <a:avLst/>
          </a:prstGeom>
          <a:noFill/>
        </p:spPr>
        <p:txBody>
          <a:bodyPr wrap="square" rtlCol="0">
            <a:spAutoFit/>
          </a:bodyPr>
          <a:lstStyle/>
          <a:p>
            <a:r>
              <a:rPr lang="en-US" dirty="0" err="1"/>
              <a:t>Sagaing</a:t>
            </a:r>
            <a:r>
              <a:rPr lang="en-US" dirty="0"/>
              <a:t>, northwestern Myanmar</a:t>
            </a:r>
          </a:p>
        </p:txBody>
      </p:sp>
      <p:pic>
        <p:nvPicPr>
          <p:cNvPr id="11" name="Picture 10" descr="IMG_720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2066" y="3644900"/>
            <a:ext cx="4284133" cy="3213100"/>
          </a:xfrm>
          <a:prstGeom prst="rect">
            <a:avLst/>
          </a:prstGeom>
        </p:spPr>
      </p:pic>
      <p:pic>
        <p:nvPicPr>
          <p:cNvPr id="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5733" y="2114550"/>
            <a:ext cx="4610100" cy="306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207782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African rainforests</a:t>
            </a:r>
          </a:p>
        </p:txBody>
      </p:sp>
      <p:sp>
        <p:nvSpPr>
          <p:cNvPr id="3" name="Content Placeholder 2"/>
          <p:cNvSpPr>
            <a:spLocks noGrp="1"/>
          </p:cNvSpPr>
          <p:nvPr>
            <p:ph idx="1"/>
          </p:nvPr>
        </p:nvSpPr>
        <p:spPr/>
        <p:txBody>
          <a:bodyPr>
            <a:normAutofit fontScale="77500" lnSpcReduction="20000"/>
          </a:bodyPr>
          <a:lstStyle/>
          <a:p>
            <a:r>
              <a:rPr lang="en-GB" dirty="0"/>
              <a:t>extensive history of climate variation, biome expansion and retreat, and human interaction with the biome</a:t>
            </a:r>
          </a:p>
          <a:p>
            <a:r>
              <a:rPr lang="en-GB" dirty="0"/>
              <a:t>relatively dry and cool climate when compared with other major tropical forest regions</a:t>
            </a:r>
          </a:p>
          <a:p>
            <a:r>
              <a:rPr lang="en-GB" dirty="0"/>
              <a:t>the relatively low plant species diversity and yet extremely high animal biomass (in the non-heavily hunted forests)</a:t>
            </a:r>
          </a:p>
          <a:p>
            <a:r>
              <a:rPr lang="en-GB" dirty="0"/>
              <a:t>complex patterns of customary and state land tenure built in long histories of low-level forest exploitation</a:t>
            </a:r>
          </a:p>
          <a:p>
            <a:r>
              <a:rPr lang="en-GB" dirty="0"/>
              <a:t>the dominance of selective logging, small-scale farming and bushmeat hunting as the major forms of pressure on the rainforest biome, in contrast to the agro-industrial pressures that dominate in the tropical Americas and Asia</a:t>
            </a:r>
          </a:p>
          <a:p>
            <a:r>
              <a:rPr lang="en-GB" dirty="0"/>
              <a:t>the particular context of mineral- and oil-driven economies of Central Africa, resulting in unusually low rates of deforestation and agricultural activity, and</a:t>
            </a:r>
          </a:p>
          <a:p>
            <a:r>
              <a:rPr lang="en-GB" dirty="0"/>
              <a:t>the particular governance and poverty challenges and civil conflict context of the African tropical forest giant, the DRC</a:t>
            </a:r>
            <a:endParaRPr lang="en-US" dirty="0"/>
          </a:p>
        </p:txBody>
      </p:sp>
    </p:spTree>
    <p:extLst>
      <p:ext uri="{BB962C8B-B14F-4D97-AF65-F5344CB8AC3E}">
        <p14:creationId xmlns:p14="http://schemas.microsoft.com/office/powerpoint/2010/main" val="2033455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8570CA8-A10E-42A7-9A99-8A13F7EC634F}"/>
              </a:ext>
            </a:extLst>
          </p:cNvPr>
          <p:cNvSpPr txBox="1">
            <a:spLocks/>
          </p:cNvSpPr>
          <p:nvPr/>
        </p:nvSpPr>
        <p:spPr>
          <a:xfrm>
            <a:off x="2074962" y="2292099"/>
            <a:ext cx="8042075" cy="22738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Not all tropical ecosystems are rainforests </a:t>
            </a:r>
          </a:p>
        </p:txBody>
      </p:sp>
    </p:spTree>
    <p:extLst>
      <p:ext uri="{BB962C8B-B14F-4D97-AF65-F5344CB8AC3E}">
        <p14:creationId xmlns:p14="http://schemas.microsoft.com/office/powerpoint/2010/main" val="1362684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AutoShape 1"/>
          <p:cNvSpPr>
            <a:spLocks noChangeArrowheads="1"/>
          </p:cNvSpPr>
          <p:nvPr/>
        </p:nvSpPr>
        <p:spPr bwMode="auto">
          <a:xfrm>
            <a:off x="5653088" y="79376"/>
            <a:ext cx="986658" cy="371513"/>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tabLst>
                <a:tab pos="723900" algn="l"/>
              </a:tabLst>
            </a:pPr>
            <a:r>
              <a:rPr lang="en-US">
                <a:solidFill>
                  <a:srgbClr val="FFFFFF"/>
                </a:solidFill>
              </a:rPr>
              <a:t>Figure 1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12" y="1794934"/>
            <a:ext cx="10848575" cy="326813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099" name="Text Box 3"/>
          <p:cNvSpPr txBox="1">
            <a:spLocks noChangeArrowheads="1"/>
          </p:cNvSpPr>
          <p:nvPr/>
        </p:nvSpPr>
        <p:spPr bwMode="auto">
          <a:xfrm>
            <a:off x="2476500" y="6477001"/>
            <a:ext cx="8255000" cy="2270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9pPr>
          </a:lstStyle>
          <a:p>
            <a:r>
              <a:rPr lang="en-US" sz="900" i="1"/>
              <a:t>Current Biology</a:t>
            </a:r>
            <a:r>
              <a:rPr lang="en-US" sz="900"/>
              <a:t> 2018 28R541-R545DOI: (10.1016/j.cub.2018.03.014) </a:t>
            </a:r>
          </a:p>
        </p:txBody>
      </p:sp>
      <p:sp>
        <p:nvSpPr>
          <p:cNvPr id="6" name="Title 1">
            <a:extLst>
              <a:ext uri="{FF2B5EF4-FFF2-40B4-BE49-F238E27FC236}">
                <a16:creationId xmlns:a16="http://schemas.microsoft.com/office/drawing/2014/main" id="{3A86AA74-4832-40AD-B330-DFE75A8BEE9F}"/>
              </a:ext>
            </a:extLst>
          </p:cNvPr>
          <p:cNvSpPr txBox="1">
            <a:spLocks/>
          </p:cNvSpPr>
          <p:nvPr/>
        </p:nvSpPr>
        <p:spPr>
          <a:xfrm>
            <a:off x="838200" y="736638"/>
            <a:ext cx="10515600" cy="91824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Tropical savannas and dry forests</a:t>
            </a:r>
          </a:p>
        </p:txBody>
      </p:sp>
    </p:spTree>
    <p:extLst>
      <p:ext uri="{BB962C8B-B14F-4D97-AF65-F5344CB8AC3E}">
        <p14:creationId xmlns:p14="http://schemas.microsoft.com/office/powerpoint/2010/main" val="4155241756"/>
      </p:ext>
    </p:extLst>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Tropical savannas and dry forests</a:t>
            </a:r>
          </a:p>
        </p:txBody>
      </p:sp>
      <p:sp>
        <p:nvSpPr>
          <p:cNvPr id="3" name="Content Placeholder 2"/>
          <p:cNvSpPr>
            <a:spLocks noGrp="1"/>
          </p:cNvSpPr>
          <p:nvPr>
            <p:ph idx="1"/>
          </p:nvPr>
        </p:nvSpPr>
        <p:spPr/>
        <p:txBody>
          <a:bodyPr>
            <a:normAutofit fontScale="92500" lnSpcReduction="20000"/>
          </a:bodyPr>
          <a:lstStyle/>
          <a:p>
            <a:r>
              <a:rPr lang="en-GB" dirty="0"/>
              <a:t>Where annual rainfall is less but distinctly seasonal, with almost no rainfall from four and up to nine months, large areas of savanna and smaller areas of dry forest dominate the global tropics</a:t>
            </a:r>
          </a:p>
          <a:p>
            <a:r>
              <a:rPr lang="en-GB" dirty="0"/>
              <a:t>General assumption that rain forest is the biome richest in species in the tropics. </a:t>
            </a:r>
          </a:p>
          <a:p>
            <a:r>
              <a:rPr lang="en-GB" dirty="0"/>
              <a:t>Dry forests across Latin America and the Caribbean suggests that they have more than 7500 woody species,  most recent estimate of tree species in Amazon rain forest is ∼6200. </a:t>
            </a:r>
          </a:p>
          <a:p>
            <a:r>
              <a:rPr lang="en-GB" dirty="0"/>
              <a:t>Savannas of central Brazil are also very species rich in plants</a:t>
            </a:r>
          </a:p>
          <a:p>
            <a:r>
              <a:rPr lang="en-GB" dirty="0"/>
              <a:t>Agricultural expansion in dry forest and savanna areas in Latin America is vital for conservation especially given they have already suffered far greater deforestation than Amazonia.</a:t>
            </a:r>
            <a:endParaRPr lang="en-US" dirty="0"/>
          </a:p>
        </p:txBody>
      </p:sp>
    </p:spTree>
    <p:extLst>
      <p:ext uri="{BB962C8B-B14F-4D97-AF65-F5344CB8AC3E}">
        <p14:creationId xmlns:p14="http://schemas.microsoft.com/office/powerpoint/2010/main" val="1429878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gure thumbnail gr2">
            <a:extLst>
              <a:ext uri="{FF2B5EF4-FFF2-40B4-BE49-F238E27FC236}">
                <a16:creationId xmlns:a16="http://schemas.microsoft.com/office/drawing/2014/main" id="{3DC32C83-8AE8-467D-9F57-8BB94F11D0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295" y="999749"/>
            <a:ext cx="10705410" cy="4858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876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ctrTitle"/>
          </p:nvPr>
        </p:nvSpPr>
        <p:spPr>
          <a:xfrm>
            <a:off x="1828800" y="491127"/>
            <a:ext cx="8534400" cy="1008062"/>
          </a:xfrm>
        </p:spPr>
        <p:txBody>
          <a:bodyPr>
            <a:normAutofit/>
          </a:bodyPr>
          <a:lstStyle/>
          <a:p>
            <a:pPr eaLnBrk="1" hangingPunct="1"/>
            <a:r>
              <a:rPr lang="en-US" b="1" dirty="0">
                <a:latin typeface="Calibri" charset="0"/>
                <a:ea typeface="ＭＳ Ｐゴシック" charset="0"/>
                <a:cs typeface="ＭＳ Ｐゴシック" charset="0"/>
              </a:rPr>
              <a:t>Tropical diversity</a:t>
            </a:r>
          </a:p>
        </p:txBody>
      </p:sp>
      <p:pic>
        <p:nvPicPr>
          <p:cNvPr id="3" name="Picture 2" descr="Biome - Wikipedia">
            <a:extLst>
              <a:ext uri="{FF2B5EF4-FFF2-40B4-BE49-F238E27FC236}">
                <a16:creationId xmlns:a16="http://schemas.microsoft.com/office/drawing/2014/main" id="{B61DDB10-409E-4B33-B772-B8B9C0841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58900"/>
            <a:ext cx="11430000" cy="5133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119563" cy="1325563"/>
          </a:xfrm>
        </p:spPr>
        <p:txBody>
          <a:bodyPr/>
          <a:lstStyle/>
          <a:p>
            <a:r>
              <a:rPr lang="en-US" dirty="0"/>
              <a:t>Atlantic forest</a:t>
            </a:r>
          </a:p>
        </p:txBody>
      </p:sp>
      <p:sp>
        <p:nvSpPr>
          <p:cNvPr id="3" name="Content Placeholder 2"/>
          <p:cNvSpPr>
            <a:spLocks noGrp="1"/>
          </p:cNvSpPr>
          <p:nvPr>
            <p:ph idx="1"/>
          </p:nvPr>
        </p:nvSpPr>
        <p:spPr>
          <a:xfrm>
            <a:off x="838199" y="1557338"/>
            <a:ext cx="5191125" cy="4619625"/>
          </a:xfrm>
        </p:spPr>
        <p:txBody>
          <a:bodyPr>
            <a:normAutofit fontScale="85000" lnSpcReduction="20000"/>
          </a:bodyPr>
          <a:lstStyle/>
          <a:p>
            <a:r>
              <a:rPr lang="en-GB" dirty="0"/>
              <a:t>The Atlantic Forest was one of the largest rainforests of the Americas, originally covering around 150 million ha </a:t>
            </a:r>
          </a:p>
          <a:p>
            <a:r>
              <a:rPr lang="en-GB" dirty="0"/>
              <a:t>Coastal areas receive large amounts of rain year-round, reaching more than 4000 mm, while inland forests receive around 1000 mm/year </a:t>
            </a:r>
          </a:p>
          <a:p>
            <a:r>
              <a:rPr lang="en-GB" dirty="0"/>
              <a:t>This and large altitudinal range, have favoured high diversity and endemism</a:t>
            </a:r>
          </a:p>
          <a:p>
            <a:r>
              <a:rPr lang="en-GB" dirty="0"/>
              <a:t>More than 20,000 species of plants, 261 species of mammals, 688 species of birds, 200 species of reptiles, 280 species of amphibians, and many more species that still require scientific description</a:t>
            </a:r>
            <a:endParaRPr lang="en-US" dirty="0"/>
          </a:p>
        </p:txBody>
      </p:sp>
      <p:pic>
        <p:nvPicPr>
          <p:cNvPr id="1026" name="Picture 2">
            <a:extLst>
              <a:ext uri="{FF2B5EF4-FFF2-40B4-BE49-F238E27FC236}">
                <a16:creationId xmlns:a16="http://schemas.microsoft.com/office/drawing/2014/main" id="{B0FA5A95-35B1-416E-B12B-2E2234484A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28626"/>
            <a:ext cx="5655472" cy="582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1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220317C-ADCA-40A2-98E9-AD49667859E2}"/>
              </a:ext>
            </a:extLst>
          </p:cNvPr>
          <p:cNvSpPr txBox="1">
            <a:spLocks/>
          </p:cNvSpPr>
          <p:nvPr/>
        </p:nvSpPr>
        <p:spPr bwMode="auto">
          <a:xfrm>
            <a:off x="838200" y="370263"/>
            <a:ext cx="3852672" cy="846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defRPr>
            </a:lvl6pPr>
            <a:lvl7pPr marL="914400" algn="ctr" defTabSz="457200" rtl="0" fontAlgn="base">
              <a:spcBef>
                <a:spcPct val="0"/>
              </a:spcBef>
              <a:spcAft>
                <a:spcPct val="0"/>
              </a:spcAft>
              <a:defRPr sz="4400">
                <a:solidFill>
                  <a:schemeClr val="tx1"/>
                </a:solidFill>
                <a:latin typeface="Calibri" charset="0"/>
              </a:defRPr>
            </a:lvl7pPr>
            <a:lvl8pPr marL="1371600" algn="ctr" defTabSz="457200" rtl="0" fontAlgn="base">
              <a:spcBef>
                <a:spcPct val="0"/>
              </a:spcBef>
              <a:spcAft>
                <a:spcPct val="0"/>
              </a:spcAft>
              <a:defRPr sz="4400">
                <a:solidFill>
                  <a:schemeClr val="tx1"/>
                </a:solidFill>
                <a:latin typeface="Calibri" charset="0"/>
              </a:defRPr>
            </a:lvl8pPr>
            <a:lvl9pPr marL="1828800" algn="ctr" defTabSz="457200" rtl="0" fontAlgn="base">
              <a:spcBef>
                <a:spcPct val="0"/>
              </a:spcBef>
              <a:spcAft>
                <a:spcPct val="0"/>
              </a:spcAft>
              <a:defRPr sz="4400">
                <a:solidFill>
                  <a:schemeClr val="tx1"/>
                </a:solidFill>
                <a:latin typeface="Calibri" charset="0"/>
              </a:defRPr>
            </a:lvl9pPr>
          </a:lstStyle>
          <a:p>
            <a:pPr eaLnBrk="1" hangingPunct="1"/>
            <a:r>
              <a:rPr lang="en-US" b="1" dirty="0">
                <a:latin typeface="Calibri" charset="0"/>
                <a:ea typeface="ＭＳ Ｐゴシック" charset="0"/>
                <a:cs typeface="ＭＳ Ｐゴシック" charset="0"/>
              </a:rPr>
              <a:t>Conservation</a:t>
            </a:r>
            <a:endParaRPr lang="en-US" sz="4000" dirty="0">
              <a:latin typeface="Calibri" charset="0"/>
              <a:ea typeface="ＭＳ Ｐゴシック" charset="0"/>
              <a:cs typeface="ＭＳ Ｐゴシック" charset="0"/>
            </a:endParaRPr>
          </a:p>
        </p:txBody>
      </p:sp>
      <p:sp>
        <p:nvSpPr>
          <p:cNvPr id="5" name="Content Placeholder 2">
            <a:extLst>
              <a:ext uri="{FF2B5EF4-FFF2-40B4-BE49-F238E27FC236}">
                <a16:creationId xmlns:a16="http://schemas.microsoft.com/office/drawing/2014/main" id="{B596D369-0D0D-4427-A57B-DAF6EF30F5B6}"/>
              </a:ext>
            </a:extLst>
          </p:cNvPr>
          <p:cNvSpPr txBox="1">
            <a:spLocks/>
          </p:cNvSpPr>
          <p:nvPr/>
        </p:nvSpPr>
        <p:spPr>
          <a:xfrm>
            <a:off x="838200" y="1331495"/>
            <a:ext cx="10515600" cy="48454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6" name="Content Placeholder 2">
            <a:extLst>
              <a:ext uri="{FF2B5EF4-FFF2-40B4-BE49-F238E27FC236}">
                <a16:creationId xmlns:a16="http://schemas.microsoft.com/office/drawing/2014/main" id="{DBD2A738-BA0E-4B82-BCED-A5FF4A08FE5F}"/>
              </a:ext>
            </a:extLst>
          </p:cNvPr>
          <p:cNvSpPr txBox="1">
            <a:spLocks/>
          </p:cNvSpPr>
          <p:nvPr/>
        </p:nvSpPr>
        <p:spPr>
          <a:xfrm>
            <a:off x="838200" y="1507957"/>
            <a:ext cx="10515600" cy="3384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Deforestation – habitat loss. Including forest fires.</a:t>
            </a:r>
          </a:p>
          <a:p>
            <a:endParaRPr lang="en-GB" sz="2400" dirty="0"/>
          </a:p>
          <a:p>
            <a:r>
              <a:rPr lang="en-GB" sz="2400" dirty="0"/>
              <a:t>Climate change – especially high altitude species and corals. Synergies with diseases</a:t>
            </a:r>
          </a:p>
          <a:p>
            <a:endParaRPr lang="en-GB" sz="2400" dirty="0"/>
          </a:p>
          <a:p>
            <a:r>
              <a:rPr lang="en-GB" sz="2400" dirty="0"/>
              <a:t>Hunting for bushmeat and valuable </a:t>
            </a:r>
            <a:r>
              <a:rPr lang="en-GB" sz="2400" dirty="0" err="1"/>
              <a:t>bodyparts</a:t>
            </a:r>
            <a:r>
              <a:rPr lang="en-GB" sz="2400" dirty="0"/>
              <a:t> for the illegal wildlife trade. This is facilitated by deforestation, which reduces dispersal, while logging trails increase access to forest interiors, thereby making hunter access easier</a:t>
            </a:r>
          </a:p>
          <a:p>
            <a:endParaRPr lang="en-GB" sz="2400" dirty="0"/>
          </a:p>
          <a:p>
            <a:r>
              <a:rPr lang="en-GB" sz="2400" dirty="0"/>
              <a:t>Invasive species e.g. Brown tree snake on Guam</a:t>
            </a:r>
          </a:p>
          <a:p>
            <a:endParaRPr lang="en-GB" sz="2400" dirty="0"/>
          </a:p>
          <a:p>
            <a:endParaRPr lang="en-US" sz="2400" dirty="0"/>
          </a:p>
        </p:txBody>
      </p:sp>
    </p:spTree>
    <p:extLst>
      <p:ext uri="{BB962C8B-B14F-4D97-AF65-F5344CB8AC3E}">
        <p14:creationId xmlns:p14="http://schemas.microsoft.com/office/powerpoint/2010/main" val="9553189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220317C-ADCA-40A2-98E9-AD49667859E2}"/>
              </a:ext>
            </a:extLst>
          </p:cNvPr>
          <p:cNvSpPr txBox="1">
            <a:spLocks/>
          </p:cNvSpPr>
          <p:nvPr/>
        </p:nvSpPr>
        <p:spPr bwMode="auto">
          <a:xfrm>
            <a:off x="838200" y="370263"/>
            <a:ext cx="3852672" cy="846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defRPr>
            </a:lvl6pPr>
            <a:lvl7pPr marL="914400" algn="ctr" defTabSz="457200" rtl="0" fontAlgn="base">
              <a:spcBef>
                <a:spcPct val="0"/>
              </a:spcBef>
              <a:spcAft>
                <a:spcPct val="0"/>
              </a:spcAft>
              <a:defRPr sz="4400">
                <a:solidFill>
                  <a:schemeClr val="tx1"/>
                </a:solidFill>
                <a:latin typeface="Calibri" charset="0"/>
              </a:defRPr>
            </a:lvl7pPr>
            <a:lvl8pPr marL="1371600" algn="ctr" defTabSz="457200" rtl="0" fontAlgn="base">
              <a:spcBef>
                <a:spcPct val="0"/>
              </a:spcBef>
              <a:spcAft>
                <a:spcPct val="0"/>
              </a:spcAft>
              <a:defRPr sz="4400">
                <a:solidFill>
                  <a:schemeClr val="tx1"/>
                </a:solidFill>
                <a:latin typeface="Calibri" charset="0"/>
              </a:defRPr>
            </a:lvl8pPr>
            <a:lvl9pPr marL="1828800" algn="ctr" defTabSz="457200" rtl="0" fontAlgn="base">
              <a:spcBef>
                <a:spcPct val="0"/>
              </a:spcBef>
              <a:spcAft>
                <a:spcPct val="0"/>
              </a:spcAft>
              <a:defRPr sz="4400">
                <a:solidFill>
                  <a:schemeClr val="tx1"/>
                </a:solidFill>
                <a:latin typeface="Calibri" charset="0"/>
              </a:defRPr>
            </a:lvl9pPr>
          </a:lstStyle>
          <a:p>
            <a:pPr eaLnBrk="1" hangingPunct="1"/>
            <a:r>
              <a:rPr lang="en-US" b="1" dirty="0">
                <a:latin typeface="Calibri" charset="0"/>
                <a:ea typeface="ＭＳ Ｐゴシック" charset="0"/>
                <a:cs typeface="ＭＳ Ｐゴシック" charset="0"/>
              </a:rPr>
              <a:t>Deforestation</a:t>
            </a:r>
            <a:endParaRPr lang="en-US" sz="4000" dirty="0">
              <a:latin typeface="Calibri" charset="0"/>
              <a:ea typeface="ＭＳ Ｐゴシック" charset="0"/>
              <a:cs typeface="ＭＳ Ｐゴシック" charset="0"/>
            </a:endParaRPr>
          </a:p>
        </p:txBody>
      </p:sp>
      <p:sp>
        <p:nvSpPr>
          <p:cNvPr id="5" name="Content Placeholder 2">
            <a:extLst>
              <a:ext uri="{FF2B5EF4-FFF2-40B4-BE49-F238E27FC236}">
                <a16:creationId xmlns:a16="http://schemas.microsoft.com/office/drawing/2014/main" id="{B596D369-0D0D-4427-A57B-DAF6EF30F5B6}"/>
              </a:ext>
            </a:extLst>
          </p:cNvPr>
          <p:cNvSpPr txBox="1">
            <a:spLocks/>
          </p:cNvSpPr>
          <p:nvPr/>
        </p:nvSpPr>
        <p:spPr>
          <a:xfrm>
            <a:off x="838200" y="1331495"/>
            <a:ext cx="10515600" cy="48454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2" name="Picture 1">
            <a:extLst>
              <a:ext uri="{FF2B5EF4-FFF2-40B4-BE49-F238E27FC236}">
                <a16:creationId xmlns:a16="http://schemas.microsoft.com/office/drawing/2014/main" id="{00A423D3-65CA-40AB-B3D7-D0159183C0FB}"/>
              </a:ext>
            </a:extLst>
          </p:cNvPr>
          <p:cNvPicPr>
            <a:picLocks noChangeAspect="1"/>
          </p:cNvPicPr>
          <p:nvPr/>
        </p:nvPicPr>
        <p:blipFill rotWithShape="1">
          <a:blip r:embed="rId3"/>
          <a:srcRect t="50000" r="50702"/>
          <a:stretch/>
        </p:blipFill>
        <p:spPr>
          <a:xfrm>
            <a:off x="746625" y="1331495"/>
            <a:ext cx="10883901" cy="4588042"/>
          </a:xfrm>
          <a:prstGeom prst="rect">
            <a:avLst/>
          </a:prstGeom>
        </p:spPr>
      </p:pic>
    </p:spTree>
    <p:extLst>
      <p:ext uri="{BB962C8B-B14F-4D97-AF65-F5344CB8AC3E}">
        <p14:creationId xmlns:p14="http://schemas.microsoft.com/office/powerpoint/2010/main" val="3082297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220317C-ADCA-40A2-98E9-AD49667859E2}"/>
              </a:ext>
            </a:extLst>
          </p:cNvPr>
          <p:cNvSpPr txBox="1">
            <a:spLocks/>
          </p:cNvSpPr>
          <p:nvPr/>
        </p:nvSpPr>
        <p:spPr bwMode="auto">
          <a:xfrm>
            <a:off x="838200" y="370263"/>
            <a:ext cx="3852672" cy="846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defRPr>
            </a:lvl6pPr>
            <a:lvl7pPr marL="914400" algn="ctr" defTabSz="457200" rtl="0" fontAlgn="base">
              <a:spcBef>
                <a:spcPct val="0"/>
              </a:spcBef>
              <a:spcAft>
                <a:spcPct val="0"/>
              </a:spcAft>
              <a:defRPr sz="4400">
                <a:solidFill>
                  <a:schemeClr val="tx1"/>
                </a:solidFill>
                <a:latin typeface="Calibri" charset="0"/>
              </a:defRPr>
            </a:lvl7pPr>
            <a:lvl8pPr marL="1371600" algn="ctr" defTabSz="457200" rtl="0" fontAlgn="base">
              <a:spcBef>
                <a:spcPct val="0"/>
              </a:spcBef>
              <a:spcAft>
                <a:spcPct val="0"/>
              </a:spcAft>
              <a:defRPr sz="4400">
                <a:solidFill>
                  <a:schemeClr val="tx1"/>
                </a:solidFill>
                <a:latin typeface="Calibri" charset="0"/>
              </a:defRPr>
            </a:lvl8pPr>
            <a:lvl9pPr marL="1828800" algn="ctr" defTabSz="457200" rtl="0" fontAlgn="base">
              <a:spcBef>
                <a:spcPct val="0"/>
              </a:spcBef>
              <a:spcAft>
                <a:spcPct val="0"/>
              </a:spcAft>
              <a:defRPr sz="4400">
                <a:solidFill>
                  <a:schemeClr val="tx1"/>
                </a:solidFill>
                <a:latin typeface="Calibri" charset="0"/>
              </a:defRPr>
            </a:lvl9pPr>
          </a:lstStyle>
          <a:p>
            <a:pPr eaLnBrk="1" hangingPunct="1"/>
            <a:r>
              <a:rPr lang="en-US" b="1" dirty="0">
                <a:latin typeface="Calibri" charset="0"/>
                <a:ea typeface="ＭＳ Ｐゴシック" charset="0"/>
                <a:cs typeface="ＭＳ Ｐゴシック" charset="0"/>
              </a:rPr>
              <a:t>Deforestation</a:t>
            </a:r>
            <a:endParaRPr lang="en-US" sz="8000" dirty="0">
              <a:latin typeface="Calibri" charset="0"/>
              <a:ea typeface="ＭＳ Ｐゴシック" charset="0"/>
              <a:cs typeface="ＭＳ Ｐゴシック" charset="0"/>
            </a:endParaRPr>
          </a:p>
        </p:txBody>
      </p:sp>
      <p:sp>
        <p:nvSpPr>
          <p:cNvPr id="5" name="Content Placeholder 2">
            <a:extLst>
              <a:ext uri="{FF2B5EF4-FFF2-40B4-BE49-F238E27FC236}">
                <a16:creationId xmlns:a16="http://schemas.microsoft.com/office/drawing/2014/main" id="{B596D369-0D0D-4427-A57B-DAF6EF30F5B6}"/>
              </a:ext>
            </a:extLst>
          </p:cNvPr>
          <p:cNvSpPr txBox="1">
            <a:spLocks/>
          </p:cNvSpPr>
          <p:nvPr/>
        </p:nvSpPr>
        <p:spPr>
          <a:xfrm>
            <a:off x="838200" y="1331495"/>
            <a:ext cx="10515600" cy="48454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2" name="Picture 1">
            <a:extLst>
              <a:ext uri="{FF2B5EF4-FFF2-40B4-BE49-F238E27FC236}">
                <a16:creationId xmlns:a16="http://schemas.microsoft.com/office/drawing/2014/main" id="{00A423D3-65CA-40AB-B3D7-D0159183C0FB}"/>
              </a:ext>
            </a:extLst>
          </p:cNvPr>
          <p:cNvPicPr>
            <a:picLocks noChangeAspect="1"/>
          </p:cNvPicPr>
          <p:nvPr/>
        </p:nvPicPr>
        <p:blipFill rotWithShape="1">
          <a:blip r:embed="rId3"/>
          <a:srcRect l="50535" t="50000"/>
          <a:stretch/>
        </p:blipFill>
        <p:spPr>
          <a:xfrm>
            <a:off x="635668" y="1331495"/>
            <a:ext cx="10920663" cy="4588041"/>
          </a:xfrm>
          <a:prstGeom prst="rect">
            <a:avLst/>
          </a:prstGeom>
        </p:spPr>
      </p:pic>
    </p:spTree>
    <p:extLst>
      <p:ext uri="{BB962C8B-B14F-4D97-AF65-F5344CB8AC3E}">
        <p14:creationId xmlns:p14="http://schemas.microsoft.com/office/powerpoint/2010/main" val="2957414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220317C-ADCA-40A2-98E9-AD49667859E2}"/>
              </a:ext>
            </a:extLst>
          </p:cNvPr>
          <p:cNvSpPr txBox="1">
            <a:spLocks/>
          </p:cNvSpPr>
          <p:nvPr/>
        </p:nvSpPr>
        <p:spPr bwMode="auto">
          <a:xfrm>
            <a:off x="838200" y="370263"/>
            <a:ext cx="3852672" cy="846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defRPr>
            </a:lvl6pPr>
            <a:lvl7pPr marL="914400" algn="ctr" defTabSz="457200" rtl="0" fontAlgn="base">
              <a:spcBef>
                <a:spcPct val="0"/>
              </a:spcBef>
              <a:spcAft>
                <a:spcPct val="0"/>
              </a:spcAft>
              <a:defRPr sz="4400">
                <a:solidFill>
                  <a:schemeClr val="tx1"/>
                </a:solidFill>
                <a:latin typeface="Calibri" charset="0"/>
              </a:defRPr>
            </a:lvl7pPr>
            <a:lvl8pPr marL="1371600" algn="ctr" defTabSz="457200" rtl="0" fontAlgn="base">
              <a:spcBef>
                <a:spcPct val="0"/>
              </a:spcBef>
              <a:spcAft>
                <a:spcPct val="0"/>
              </a:spcAft>
              <a:defRPr sz="4400">
                <a:solidFill>
                  <a:schemeClr val="tx1"/>
                </a:solidFill>
                <a:latin typeface="Calibri" charset="0"/>
              </a:defRPr>
            </a:lvl8pPr>
            <a:lvl9pPr marL="1828800" algn="ctr" defTabSz="457200" rtl="0" fontAlgn="base">
              <a:spcBef>
                <a:spcPct val="0"/>
              </a:spcBef>
              <a:spcAft>
                <a:spcPct val="0"/>
              </a:spcAft>
              <a:defRPr sz="4400">
                <a:solidFill>
                  <a:schemeClr val="tx1"/>
                </a:solidFill>
                <a:latin typeface="Calibri" charset="0"/>
              </a:defRPr>
            </a:lvl9pPr>
          </a:lstStyle>
          <a:p>
            <a:pPr eaLnBrk="1" hangingPunct="1"/>
            <a:r>
              <a:rPr lang="en-US" b="1" dirty="0">
                <a:latin typeface="Calibri" charset="0"/>
                <a:ea typeface="ＭＳ Ｐゴシック" charset="0"/>
                <a:cs typeface="ＭＳ Ｐゴシック" charset="0"/>
              </a:rPr>
              <a:t>Deforestation</a:t>
            </a:r>
            <a:endParaRPr lang="en-US" sz="8000" dirty="0">
              <a:latin typeface="Calibri" charset="0"/>
              <a:ea typeface="ＭＳ Ｐゴシック" charset="0"/>
              <a:cs typeface="ＭＳ Ｐゴシック" charset="0"/>
            </a:endParaRPr>
          </a:p>
        </p:txBody>
      </p:sp>
      <p:sp>
        <p:nvSpPr>
          <p:cNvPr id="5" name="Content Placeholder 2">
            <a:extLst>
              <a:ext uri="{FF2B5EF4-FFF2-40B4-BE49-F238E27FC236}">
                <a16:creationId xmlns:a16="http://schemas.microsoft.com/office/drawing/2014/main" id="{B596D369-0D0D-4427-A57B-DAF6EF30F5B6}"/>
              </a:ext>
            </a:extLst>
          </p:cNvPr>
          <p:cNvSpPr txBox="1">
            <a:spLocks/>
          </p:cNvSpPr>
          <p:nvPr/>
        </p:nvSpPr>
        <p:spPr>
          <a:xfrm>
            <a:off x="838200" y="1331495"/>
            <a:ext cx="10515600" cy="48454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4" name="Content Placeholder 2">
            <a:extLst>
              <a:ext uri="{FF2B5EF4-FFF2-40B4-BE49-F238E27FC236}">
                <a16:creationId xmlns:a16="http://schemas.microsoft.com/office/drawing/2014/main" id="{9BF46BA9-5AC4-4794-BC04-6564ECFFEE3C}"/>
              </a:ext>
            </a:extLst>
          </p:cNvPr>
          <p:cNvSpPr txBox="1">
            <a:spLocks/>
          </p:cNvSpPr>
          <p:nvPr/>
        </p:nvSpPr>
        <p:spPr>
          <a:xfrm>
            <a:off x="838200" y="1331495"/>
            <a:ext cx="10515600" cy="35613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2000 to 2012</a:t>
            </a:r>
          </a:p>
          <a:p>
            <a:endParaRPr lang="en-US" sz="2400" dirty="0"/>
          </a:p>
          <a:p>
            <a:r>
              <a:rPr lang="en-US" sz="2400" dirty="0"/>
              <a:t> Global forest loss 2.3 million square kilometers</a:t>
            </a:r>
          </a:p>
          <a:p>
            <a:endParaRPr lang="en-US" sz="2400" dirty="0"/>
          </a:p>
          <a:p>
            <a:r>
              <a:rPr lang="en-GB" sz="2400" dirty="0"/>
              <a:t>Global forest gain 0.8 million square </a:t>
            </a:r>
            <a:r>
              <a:rPr lang="en-GB" sz="2400" dirty="0" err="1"/>
              <a:t>kilometers</a:t>
            </a:r>
            <a:endParaRPr lang="en-GB" sz="2400" dirty="0"/>
          </a:p>
          <a:p>
            <a:endParaRPr lang="en-GB" sz="2400" dirty="0"/>
          </a:p>
          <a:p>
            <a:r>
              <a:rPr lang="en-GB" sz="2400" dirty="0"/>
              <a:t>In the tropics, forest loss increased by 2101 square </a:t>
            </a:r>
            <a:r>
              <a:rPr lang="en-GB" sz="2400" dirty="0" err="1"/>
              <a:t>kilometers</a:t>
            </a:r>
            <a:r>
              <a:rPr lang="en-GB" sz="2400" dirty="0"/>
              <a:t> per year.</a:t>
            </a:r>
          </a:p>
          <a:p>
            <a:endParaRPr lang="en-GB" sz="2400" dirty="0"/>
          </a:p>
          <a:p>
            <a:r>
              <a:rPr lang="en-GB" sz="2400" dirty="0"/>
              <a:t>Brazil’s well-documented reduction in deforestation was offset by increasing forest loss in Indonesia, Malaysia, Paraguay, Bolivia, Zambia, Angola, and elsewhere</a:t>
            </a:r>
          </a:p>
          <a:p>
            <a:endParaRPr lang="en-US" sz="2400" dirty="0"/>
          </a:p>
          <a:p>
            <a:endParaRPr lang="en-US" sz="2400" dirty="0"/>
          </a:p>
        </p:txBody>
      </p:sp>
    </p:spTree>
    <p:extLst>
      <p:ext uri="{BB962C8B-B14F-4D97-AF65-F5344CB8AC3E}">
        <p14:creationId xmlns:p14="http://schemas.microsoft.com/office/powerpoint/2010/main" val="3230456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9A5A76-1460-466E-AB68-8F299364D860}"/>
              </a:ext>
            </a:extLst>
          </p:cNvPr>
          <p:cNvPicPr>
            <a:picLocks noChangeAspect="1"/>
          </p:cNvPicPr>
          <p:nvPr/>
        </p:nvPicPr>
        <p:blipFill>
          <a:blip r:embed="rId3"/>
          <a:stretch>
            <a:fillRect/>
          </a:stretch>
        </p:blipFill>
        <p:spPr>
          <a:xfrm>
            <a:off x="3767519" y="1308998"/>
            <a:ext cx="7643231" cy="4909306"/>
          </a:xfrm>
          <a:prstGeom prst="rect">
            <a:avLst/>
          </a:prstGeom>
        </p:spPr>
      </p:pic>
      <p:sp>
        <p:nvSpPr>
          <p:cNvPr id="3" name="Title 1">
            <a:extLst>
              <a:ext uri="{FF2B5EF4-FFF2-40B4-BE49-F238E27FC236}">
                <a16:creationId xmlns:a16="http://schemas.microsoft.com/office/drawing/2014/main" id="{4C437836-BD55-4C7B-B915-9FD9FBEAABE1}"/>
              </a:ext>
            </a:extLst>
          </p:cNvPr>
          <p:cNvSpPr txBox="1">
            <a:spLocks/>
          </p:cNvSpPr>
          <p:nvPr/>
        </p:nvSpPr>
        <p:spPr bwMode="auto">
          <a:xfrm>
            <a:off x="838199" y="370263"/>
            <a:ext cx="7001108" cy="846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defRPr>
            </a:lvl6pPr>
            <a:lvl7pPr marL="914400" algn="ctr" defTabSz="457200" rtl="0" fontAlgn="base">
              <a:spcBef>
                <a:spcPct val="0"/>
              </a:spcBef>
              <a:spcAft>
                <a:spcPct val="0"/>
              </a:spcAft>
              <a:defRPr sz="4400">
                <a:solidFill>
                  <a:schemeClr val="tx1"/>
                </a:solidFill>
                <a:latin typeface="Calibri" charset="0"/>
              </a:defRPr>
            </a:lvl7pPr>
            <a:lvl8pPr marL="1371600" algn="ctr" defTabSz="457200" rtl="0" fontAlgn="base">
              <a:spcBef>
                <a:spcPct val="0"/>
              </a:spcBef>
              <a:spcAft>
                <a:spcPct val="0"/>
              </a:spcAft>
              <a:defRPr sz="4400">
                <a:solidFill>
                  <a:schemeClr val="tx1"/>
                </a:solidFill>
                <a:latin typeface="Calibri" charset="0"/>
              </a:defRPr>
            </a:lvl8pPr>
            <a:lvl9pPr marL="1828800" algn="ctr" defTabSz="457200" rtl="0" fontAlgn="base">
              <a:spcBef>
                <a:spcPct val="0"/>
              </a:spcBef>
              <a:spcAft>
                <a:spcPct val="0"/>
              </a:spcAft>
              <a:defRPr sz="4400">
                <a:solidFill>
                  <a:schemeClr val="tx1"/>
                </a:solidFill>
                <a:latin typeface="Calibri" charset="0"/>
              </a:defRPr>
            </a:lvl9pPr>
          </a:lstStyle>
          <a:p>
            <a:pPr eaLnBrk="1" hangingPunct="1"/>
            <a:r>
              <a:rPr lang="en-US" b="1" dirty="0">
                <a:latin typeface="Calibri" charset="0"/>
                <a:ea typeface="ＭＳ Ｐゴシック" charset="0"/>
                <a:cs typeface="ＭＳ Ｐゴシック" charset="0"/>
              </a:rPr>
              <a:t>Tropical peat swamp forests</a:t>
            </a:r>
            <a:endParaRPr lang="en-US" sz="8000" dirty="0">
              <a:latin typeface="Calibri" charset="0"/>
              <a:ea typeface="ＭＳ Ｐゴシック" charset="0"/>
              <a:cs typeface="ＭＳ Ｐゴシック" charset="0"/>
            </a:endParaRPr>
          </a:p>
        </p:txBody>
      </p:sp>
      <p:sp>
        <p:nvSpPr>
          <p:cNvPr id="5" name="Content Placeholder 2">
            <a:extLst>
              <a:ext uri="{FF2B5EF4-FFF2-40B4-BE49-F238E27FC236}">
                <a16:creationId xmlns:a16="http://schemas.microsoft.com/office/drawing/2014/main" id="{E6E7FDC8-24C9-4895-AB44-2024CD152344}"/>
              </a:ext>
            </a:extLst>
          </p:cNvPr>
          <p:cNvSpPr txBox="1">
            <a:spLocks/>
          </p:cNvSpPr>
          <p:nvPr/>
        </p:nvSpPr>
        <p:spPr>
          <a:xfrm>
            <a:off x="838200" y="2268638"/>
            <a:ext cx="2726803" cy="36344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Not just biodiversity</a:t>
            </a:r>
          </a:p>
          <a:p>
            <a:endParaRPr lang="en-GB" sz="2400" dirty="0"/>
          </a:p>
          <a:p>
            <a:r>
              <a:rPr lang="en-GB" sz="2400" dirty="0"/>
              <a:t>Loss of other ecosystem services </a:t>
            </a:r>
            <a:endParaRPr lang="en-US" sz="2400" dirty="0"/>
          </a:p>
        </p:txBody>
      </p:sp>
    </p:spTree>
    <p:extLst>
      <p:ext uri="{BB962C8B-B14F-4D97-AF65-F5344CB8AC3E}">
        <p14:creationId xmlns:p14="http://schemas.microsoft.com/office/powerpoint/2010/main" val="16768186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596D369-0D0D-4427-A57B-DAF6EF30F5B6}"/>
              </a:ext>
            </a:extLst>
          </p:cNvPr>
          <p:cNvSpPr txBox="1">
            <a:spLocks/>
          </p:cNvSpPr>
          <p:nvPr/>
        </p:nvSpPr>
        <p:spPr>
          <a:xfrm>
            <a:off x="838200" y="1331495"/>
            <a:ext cx="10515600" cy="48454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4" name="Content Placeholder 2">
            <a:extLst>
              <a:ext uri="{FF2B5EF4-FFF2-40B4-BE49-F238E27FC236}">
                <a16:creationId xmlns:a16="http://schemas.microsoft.com/office/drawing/2014/main" id="{9BF46BA9-5AC4-4794-BC04-6564ECFFEE3C}"/>
              </a:ext>
            </a:extLst>
          </p:cNvPr>
          <p:cNvSpPr txBox="1">
            <a:spLocks/>
          </p:cNvSpPr>
          <p:nvPr/>
        </p:nvSpPr>
        <p:spPr>
          <a:xfrm>
            <a:off x="838200" y="1331495"/>
            <a:ext cx="10515600" cy="35613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Indonesia holds the largest amount of tropical peat carbon globally, and mean annual CO2 emissions from decomposition of deforested and drained peatlands and associated fires in Southeast Asia have been estimated at ∼2000 Mt y-1</a:t>
            </a:r>
          </a:p>
          <a:p>
            <a:endParaRPr lang="en-GB" sz="2400" dirty="0"/>
          </a:p>
          <a:p>
            <a:r>
              <a:rPr lang="en-GB" sz="2400" dirty="0"/>
              <a:t>Logged and also drained, burned and converted for agricultural purposes. Very prone to fires in dry El Niño periods</a:t>
            </a:r>
          </a:p>
          <a:p>
            <a:endParaRPr lang="en-GB" sz="2400" dirty="0"/>
          </a:p>
          <a:p>
            <a:r>
              <a:rPr lang="en-GB" sz="2400" dirty="0"/>
              <a:t>Carbon dioxide emissions from the clearance and burning of peat swamp forests in Southeast Asia may comprise as much as 3% of total global anthropogenic emission</a:t>
            </a:r>
          </a:p>
          <a:p>
            <a:endParaRPr lang="en-GB" sz="2400" dirty="0"/>
          </a:p>
          <a:p>
            <a:r>
              <a:rPr lang="en-US" sz="2400" dirty="0"/>
              <a:t>Also important for biodiversity, particularly freshwater fish</a:t>
            </a:r>
          </a:p>
        </p:txBody>
      </p:sp>
      <p:sp>
        <p:nvSpPr>
          <p:cNvPr id="6" name="Title 1">
            <a:extLst>
              <a:ext uri="{FF2B5EF4-FFF2-40B4-BE49-F238E27FC236}">
                <a16:creationId xmlns:a16="http://schemas.microsoft.com/office/drawing/2014/main" id="{CA09E6BD-838C-4486-89BB-E55307804C53}"/>
              </a:ext>
            </a:extLst>
          </p:cNvPr>
          <p:cNvSpPr txBox="1">
            <a:spLocks/>
          </p:cNvSpPr>
          <p:nvPr/>
        </p:nvSpPr>
        <p:spPr bwMode="auto">
          <a:xfrm>
            <a:off x="838199" y="370263"/>
            <a:ext cx="7001108" cy="846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defRPr>
            </a:lvl6pPr>
            <a:lvl7pPr marL="914400" algn="ctr" defTabSz="457200" rtl="0" fontAlgn="base">
              <a:spcBef>
                <a:spcPct val="0"/>
              </a:spcBef>
              <a:spcAft>
                <a:spcPct val="0"/>
              </a:spcAft>
              <a:defRPr sz="4400">
                <a:solidFill>
                  <a:schemeClr val="tx1"/>
                </a:solidFill>
                <a:latin typeface="Calibri" charset="0"/>
              </a:defRPr>
            </a:lvl7pPr>
            <a:lvl8pPr marL="1371600" algn="ctr" defTabSz="457200" rtl="0" fontAlgn="base">
              <a:spcBef>
                <a:spcPct val="0"/>
              </a:spcBef>
              <a:spcAft>
                <a:spcPct val="0"/>
              </a:spcAft>
              <a:defRPr sz="4400">
                <a:solidFill>
                  <a:schemeClr val="tx1"/>
                </a:solidFill>
                <a:latin typeface="Calibri" charset="0"/>
              </a:defRPr>
            </a:lvl8pPr>
            <a:lvl9pPr marL="1828800" algn="ctr" defTabSz="457200" rtl="0" fontAlgn="base">
              <a:spcBef>
                <a:spcPct val="0"/>
              </a:spcBef>
              <a:spcAft>
                <a:spcPct val="0"/>
              </a:spcAft>
              <a:defRPr sz="4400">
                <a:solidFill>
                  <a:schemeClr val="tx1"/>
                </a:solidFill>
                <a:latin typeface="Calibri" charset="0"/>
              </a:defRPr>
            </a:lvl9pPr>
          </a:lstStyle>
          <a:p>
            <a:pPr eaLnBrk="1" hangingPunct="1"/>
            <a:r>
              <a:rPr lang="en-US" b="1" dirty="0">
                <a:latin typeface="Calibri" charset="0"/>
                <a:ea typeface="ＭＳ Ｐゴシック" charset="0"/>
                <a:cs typeface="ＭＳ Ｐゴシック" charset="0"/>
              </a:rPr>
              <a:t>Tropical peat swamp forests</a:t>
            </a:r>
            <a:endParaRPr lang="en-US" sz="8000"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1550530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ercentage of fauna in Peninsular Malaysia and Borneo recorded from peat swamp forest.">
            <a:extLst>
              <a:ext uri="{FF2B5EF4-FFF2-40B4-BE49-F238E27FC236}">
                <a16:creationId xmlns:a16="http://schemas.microsoft.com/office/drawing/2014/main" id="{2FF067DF-7288-4F50-9BE6-50CA762D36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8826" y="609774"/>
            <a:ext cx="9294347" cy="5237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7869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Southeast Asian forests are the most threatened in the world</a:t>
            </a:r>
          </a:p>
        </p:txBody>
      </p:sp>
      <p:pic>
        <p:nvPicPr>
          <p:cNvPr id="4" name="Picture 3" descr="Screenshot 2020-10-22 at 19.34.4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9167" y="1811867"/>
            <a:ext cx="7373633" cy="4419600"/>
          </a:xfrm>
          <a:prstGeom prst="rect">
            <a:avLst/>
          </a:prstGeom>
        </p:spPr>
      </p:pic>
      <p:sp>
        <p:nvSpPr>
          <p:cNvPr id="3" name="Rectangle 2"/>
          <p:cNvSpPr/>
          <p:nvPr/>
        </p:nvSpPr>
        <p:spPr>
          <a:xfrm>
            <a:off x="6956222" y="6275401"/>
            <a:ext cx="3254579" cy="369332"/>
          </a:xfrm>
          <a:prstGeom prst="rect">
            <a:avLst/>
          </a:prstGeom>
        </p:spPr>
        <p:txBody>
          <a:bodyPr wrap="none">
            <a:spAutoFit/>
          </a:bodyPr>
          <a:lstStyle/>
          <a:p>
            <a:r>
              <a:rPr lang="en-US" dirty="0"/>
              <a:t>(Global	Forest	Watch 2015</a:t>
            </a:r>
          </a:p>
        </p:txBody>
      </p:sp>
    </p:spTree>
    <p:extLst>
      <p:ext uri="{BB962C8B-B14F-4D97-AF65-F5344CB8AC3E}">
        <p14:creationId xmlns:p14="http://schemas.microsoft.com/office/powerpoint/2010/main" val="16801986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220317C-ADCA-40A2-98E9-AD49667859E2}"/>
              </a:ext>
            </a:extLst>
          </p:cNvPr>
          <p:cNvSpPr txBox="1">
            <a:spLocks/>
          </p:cNvSpPr>
          <p:nvPr/>
        </p:nvSpPr>
        <p:spPr bwMode="auto">
          <a:xfrm>
            <a:off x="195713" y="366712"/>
            <a:ext cx="11800573" cy="846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defRPr>
            </a:lvl6pPr>
            <a:lvl7pPr marL="914400" algn="ctr" defTabSz="457200" rtl="0" fontAlgn="base">
              <a:spcBef>
                <a:spcPct val="0"/>
              </a:spcBef>
              <a:spcAft>
                <a:spcPct val="0"/>
              </a:spcAft>
              <a:defRPr sz="4400">
                <a:solidFill>
                  <a:schemeClr val="tx1"/>
                </a:solidFill>
                <a:latin typeface="Calibri" charset="0"/>
              </a:defRPr>
            </a:lvl7pPr>
            <a:lvl8pPr marL="1371600" algn="ctr" defTabSz="457200" rtl="0" fontAlgn="base">
              <a:spcBef>
                <a:spcPct val="0"/>
              </a:spcBef>
              <a:spcAft>
                <a:spcPct val="0"/>
              </a:spcAft>
              <a:defRPr sz="4400">
                <a:solidFill>
                  <a:schemeClr val="tx1"/>
                </a:solidFill>
                <a:latin typeface="Calibri" charset="0"/>
              </a:defRPr>
            </a:lvl8pPr>
            <a:lvl9pPr marL="1828800" algn="ctr" defTabSz="457200" rtl="0" fontAlgn="base">
              <a:spcBef>
                <a:spcPct val="0"/>
              </a:spcBef>
              <a:spcAft>
                <a:spcPct val="0"/>
              </a:spcAft>
              <a:defRPr sz="4400">
                <a:solidFill>
                  <a:schemeClr val="tx1"/>
                </a:solidFill>
                <a:latin typeface="Calibri" charset="0"/>
              </a:defRPr>
            </a:lvl9pPr>
          </a:lstStyle>
          <a:p>
            <a:pPr eaLnBrk="1" hangingPunct="1"/>
            <a:r>
              <a:rPr lang="en-US" sz="4000" b="1" dirty="0">
                <a:latin typeface="Calibri" charset="0"/>
                <a:ea typeface="ＭＳ Ｐゴシック" charset="0"/>
                <a:cs typeface="ＭＳ Ｐゴシック" charset="0"/>
              </a:rPr>
              <a:t>Southeast Asia overlaps with 4 biodiversity hotspots</a:t>
            </a:r>
            <a:endParaRPr lang="en-US" sz="4000" dirty="0">
              <a:latin typeface="Calibri" charset="0"/>
              <a:ea typeface="ＭＳ Ｐゴシック" charset="0"/>
              <a:cs typeface="ＭＳ Ｐゴシック" charset="0"/>
            </a:endParaRPr>
          </a:p>
        </p:txBody>
      </p:sp>
      <p:pic>
        <p:nvPicPr>
          <p:cNvPr id="1028" name="Picture 4">
            <a:extLst>
              <a:ext uri="{FF2B5EF4-FFF2-40B4-BE49-F238E27FC236}">
                <a16:creationId xmlns:a16="http://schemas.microsoft.com/office/drawing/2014/main" id="{237F7DDE-0E97-4D04-85AB-2E3732840C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4086" y="1166813"/>
            <a:ext cx="7743825" cy="532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767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79260" y="247134"/>
            <a:ext cx="2496516" cy="523220"/>
          </a:xfrm>
          <a:prstGeom prst="rect">
            <a:avLst/>
          </a:prstGeom>
        </p:spPr>
        <p:txBody>
          <a:bodyPr wrap="none">
            <a:spAutoFit/>
          </a:bodyPr>
          <a:lstStyle/>
          <a:p>
            <a:pPr algn="ctr"/>
            <a:r>
              <a:rPr lang="en-US" sz="2800" b="1" dirty="0"/>
              <a:t>Global climate?</a:t>
            </a:r>
          </a:p>
        </p:txBody>
      </p:sp>
      <p:pic>
        <p:nvPicPr>
          <p:cNvPr id="1026" name="Picture 2" descr="Global Atmospheric Circulations | Physical Geography">
            <a:extLst>
              <a:ext uri="{FF2B5EF4-FFF2-40B4-BE49-F238E27FC236}">
                <a16:creationId xmlns:a16="http://schemas.microsoft.com/office/drawing/2014/main" id="{0AE06F8E-C00D-46FC-8FB1-C188920ABA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5644" y="1036320"/>
            <a:ext cx="6108649" cy="5102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8872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220317C-ADCA-40A2-98E9-AD49667859E2}"/>
              </a:ext>
            </a:extLst>
          </p:cNvPr>
          <p:cNvSpPr txBox="1">
            <a:spLocks/>
          </p:cNvSpPr>
          <p:nvPr/>
        </p:nvSpPr>
        <p:spPr bwMode="auto">
          <a:xfrm>
            <a:off x="838199" y="370263"/>
            <a:ext cx="8434137" cy="846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defRPr>
            </a:lvl6pPr>
            <a:lvl7pPr marL="914400" algn="ctr" defTabSz="457200" rtl="0" fontAlgn="base">
              <a:spcBef>
                <a:spcPct val="0"/>
              </a:spcBef>
              <a:spcAft>
                <a:spcPct val="0"/>
              </a:spcAft>
              <a:defRPr sz="4400">
                <a:solidFill>
                  <a:schemeClr val="tx1"/>
                </a:solidFill>
                <a:latin typeface="Calibri" charset="0"/>
              </a:defRPr>
            </a:lvl7pPr>
            <a:lvl8pPr marL="1371600" algn="ctr" defTabSz="457200" rtl="0" fontAlgn="base">
              <a:spcBef>
                <a:spcPct val="0"/>
              </a:spcBef>
              <a:spcAft>
                <a:spcPct val="0"/>
              </a:spcAft>
              <a:defRPr sz="4400">
                <a:solidFill>
                  <a:schemeClr val="tx1"/>
                </a:solidFill>
                <a:latin typeface="Calibri" charset="0"/>
              </a:defRPr>
            </a:lvl8pPr>
            <a:lvl9pPr marL="1828800" algn="ctr" defTabSz="457200" rtl="0" fontAlgn="base">
              <a:spcBef>
                <a:spcPct val="0"/>
              </a:spcBef>
              <a:spcAft>
                <a:spcPct val="0"/>
              </a:spcAft>
              <a:defRPr sz="4400">
                <a:solidFill>
                  <a:schemeClr val="tx1"/>
                </a:solidFill>
                <a:latin typeface="Calibri" charset="0"/>
              </a:defRPr>
            </a:lvl9pPr>
          </a:lstStyle>
          <a:p>
            <a:pPr eaLnBrk="1" hangingPunct="1"/>
            <a:r>
              <a:rPr lang="en-US" b="1" dirty="0">
                <a:latin typeface="Calibri" charset="0"/>
                <a:ea typeface="ＭＳ Ｐゴシック" charset="0"/>
                <a:cs typeface="ＭＳ Ｐゴシック" charset="0"/>
              </a:rPr>
              <a:t>Biodiversity loss in Southeast Asia</a:t>
            </a:r>
            <a:endParaRPr lang="en-US" sz="8000" dirty="0">
              <a:latin typeface="Calibri" charset="0"/>
              <a:ea typeface="ＭＳ Ｐゴシック" charset="0"/>
              <a:cs typeface="ＭＳ Ｐゴシック" charset="0"/>
            </a:endParaRPr>
          </a:p>
        </p:txBody>
      </p:sp>
      <p:sp>
        <p:nvSpPr>
          <p:cNvPr id="5" name="Content Placeholder 2">
            <a:extLst>
              <a:ext uri="{FF2B5EF4-FFF2-40B4-BE49-F238E27FC236}">
                <a16:creationId xmlns:a16="http://schemas.microsoft.com/office/drawing/2014/main" id="{B596D369-0D0D-4427-A57B-DAF6EF30F5B6}"/>
              </a:ext>
            </a:extLst>
          </p:cNvPr>
          <p:cNvSpPr txBox="1">
            <a:spLocks/>
          </p:cNvSpPr>
          <p:nvPr/>
        </p:nvSpPr>
        <p:spPr>
          <a:xfrm>
            <a:off x="838200" y="1331495"/>
            <a:ext cx="10515600" cy="48454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4" name="Content Placeholder 2">
            <a:extLst>
              <a:ext uri="{FF2B5EF4-FFF2-40B4-BE49-F238E27FC236}">
                <a16:creationId xmlns:a16="http://schemas.microsoft.com/office/drawing/2014/main" id="{9BF46BA9-5AC4-4794-BC04-6564ECFFEE3C}"/>
              </a:ext>
            </a:extLst>
          </p:cNvPr>
          <p:cNvSpPr txBox="1">
            <a:spLocks/>
          </p:cNvSpPr>
          <p:nvPr/>
        </p:nvSpPr>
        <p:spPr>
          <a:xfrm>
            <a:off x="838200" y="1331495"/>
            <a:ext cx="10515600" cy="35613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p:txBody>
      </p:sp>
      <p:sp>
        <p:nvSpPr>
          <p:cNvPr id="6" name="Content Placeholder 2">
            <a:extLst>
              <a:ext uri="{FF2B5EF4-FFF2-40B4-BE49-F238E27FC236}">
                <a16:creationId xmlns:a16="http://schemas.microsoft.com/office/drawing/2014/main" id="{737058E2-EF48-4776-9758-9227F7D93922}"/>
              </a:ext>
            </a:extLst>
          </p:cNvPr>
          <p:cNvSpPr txBox="1">
            <a:spLocks/>
          </p:cNvSpPr>
          <p:nvPr/>
        </p:nvSpPr>
        <p:spPr>
          <a:xfrm>
            <a:off x="1014664" y="1272548"/>
            <a:ext cx="10515600" cy="5213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95% habitat loss in Singapore over 183 years</a:t>
            </a:r>
          </a:p>
          <a:p>
            <a:endParaRPr lang="en-GB" sz="2400" dirty="0"/>
          </a:p>
          <a:p>
            <a:endParaRPr lang="en-GB" sz="2400" dirty="0"/>
          </a:p>
          <a:p>
            <a:endParaRPr lang="en-US" sz="2400" dirty="0"/>
          </a:p>
          <a:p>
            <a:endParaRPr lang="en-US" sz="2400" dirty="0"/>
          </a:p>
        </p:txBody>
      </p:sp>
      <p:pic>
        <p:nvPicPr>
          <p:cNvPr id="3074" name="Picture 2" descr="Figure 1">
            <a:extLst>
              <a:ext uri="{FF2B5EF4-FFF2-40B4-BE49-F238E27FC236}">
                <a16:creationId xmlns:a16="http://schemas.microsoft.com/office/drawing/2014/main" id="{96BC414F-FB25-4CF6-A085-4312E81F76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2939360" y="1793916"/>
            <a:ext cx="6666207" cy="4744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901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220317C-ADCA-40A2-98E9-AD49667859E2}"/>
              </a:ext>
            </a:extLst>
          </p:cNvPr>
          <p:cNvSpPr txBox="1">
            <a:spLocks/>
          </p:cNvSpPr>
          <p:nvPr/>
        </p:nvSpPr>
        <p:spPr bwMode="auto">
          <a:xfrm>
            <a:off x="838199" y="370263"/>
            <a:ext cx="8434137" cy="846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defRPr>
            </a:lvl6pPr>
            <a:lvl7pPr marL="914400" algn="ctr" defTabSz="457200" rtl="0" fontAlgn="base">
              <a:spcBef>
                <a:spcPct val="0"/>
              </a:spcBef>
              <a:spcAft>
                <a:spcPct val="0"/>
              </a:spcAft>
              <a:defRPr sz="4400">
                <a:solidFill>
                  <a:schemeClr val="tx1"/>
                </a:solidFill>
                <a:latin typeface="Calibri" charset="0"/>
              </a:defRPr>
            </a:lvl7pPr>
            <a:lvl8pPr marL="1371600" algn="ctr" defTabSz="457200" rtl="0" fontAlgn="base">
              <a:spcBef>
                <a:spcPct val="0"/>
              </a:spcBef>
              <a:spcAft>
                <a:spcPct val="0"/>
              </a:spcAft>
              <a:defRPr sz="4400">
                <a:solidFill>
                  <a:schemeClr val="tx1"/>
                </a:solidFill>
                <a:latin typeface="Calibri" charset="0"/>
              </a:defRPr>
            </a:lvl8pPr>
            <a:lvl9pPr marL="1828800" algn="ctr" defTabSz="457200" rtl="0" fontAlgn="base">
              <a:spcBef>
                <a:spcPct val="0"/>
              </a:spcBef>
              <a:spcAft>
                <a:spcPct val="0"/>
              </a:spcAft>
              <a:defRPr sz="4400">
                <a:solidFill>
                  <a:schemeClr val="tx1"/>
                </a:solidFill>
                <a:latin typeface="Calibri" charset="0"/>
              </a:defRPr>
            </a:lvl9pPr>
          </a:lstStyle>
          <a:p>
            <a:pPr eaLnBrk="1" hangingPunct="1"/>
            <a:r>
              <a:rPr lang="en-US" b="1" dirty="0">
                <a:latin typeface="Calibri" charset="0"/>
                <a:ea typeface="ＭＳ Ｐゴシック" charset="0"/>
                <a:cs typeface="ＭＳ Ｐゴシック" charset="0"/>
              </a:rPr>
              <a:t>Biodiversity loss in Southeast Asia</a:t>
            </a:r>
            <a:endParaRPr lang="en-US" sz="8000" dirty="0">
              <a:latin typeface="Calibri" charset="0"/>
              <a:ea typeface="ＭＳ Ｐゴシック" charset="0"/>
              <a:cs typeface="ＭＳ Ｐゴシック" charset="0"/>
            </a:endParaRPr>
          </a:p>
        </p:txBody>
      </p:sp>
      <p:sp>
        <p:nvSpPr>
          <p:cNvPr id="5" name="Content Placeholder 2">
            <a:extLst>
              <a:ext uri="{FF2B5EF4-FFF2-40B4-BE49-F238E27FC236}">
                <a16:creationId xmlns:a16="http://schemas.microsoft.com/office/drawing/2014/main" id="{B596D369-0D0D-4427-A57B-DAF6EF30F5B6}"/>
              </a:ext>
            </a:extLst>
          </p:cNvPr>
          <p:cNvSpPr txBox="1">
            <a:spLocks/>
          </p:cNvSpPr>
          <p:nvPr/>
        </p:nvSpPr>
        <p:spPr>
          <a:xfrm>
            <a:off x="838200" y="1331495"/>
            <a:ext cx="10515600" cy="48454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4" name="Content Placeholder 2">
            <a:extLst>
              <a:ext uri="{FF2B5EF4-FFF2-40B4-BE49-F238E27FC236}">
                <a16:creationId xmlns:a16="http://schemas.microsoft.com/office/drawing/2014/main" id="{9BF46BA9-5AC4-4794-BC04-6564ECFFEE3C}"/>
              </a:ext>
            </a:extLst>
          </p:cNvPr>
          <p:cNvSpPr txBox="1">
            <a:spLocks/>
          </p:cNvSpPr>
          <p:nvPr/>
        </p:nvSpPr>
        <p:spPr>
          <a:xfrm>
            <a:off x="838200" y="1331495"/>
            <a:ext cx="10515600" cy="35613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p:txBody>
      </p:sp>
      <p:sp>
        <p:nvSpPr>
          <p:cNvPr id="6" name="Content Placeholder 2">
            <a:extLst>
              <a:ext uri="{FF2B5EF4-FFF2-40B4-BE49-F238E27FC236}">
                <a16:creationId xmlns:a16="http://schemas.microsoft.com/office/drawing/2014/main" id="{737058E2-EF48-4776-9758-9227F7D93922}"/>
              </a:ext>
            </a:extLst>
          </p:cNvPr>
          <p:cNvSpPr txBox="1">
            <a:spLocks/>
          </p:cNvSpPr>
          <p:nvPr/>
        </p:nvSpPr>
        <p:spPr>
          <a:xfrm>
            <a:off x="1014664" y="2013995"/>
            <a:ext cx="10515600" cy="3696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95% habitat loss in Singapore over 183 years</a:t>
            </a:r>
          </a:p>
          <a:p>
            <a:endParaRPr lang="en-GB" sz="2400" dirty="0"/>
          </a:p>
          <a:p>
            <a:r>
              <a:rPr lang="en-GB" sz="2400" dirty="0"/>
              <a:t>Extrapolations of the observed and inferred local extinction data, using a calibrated species–area model, imply that the current unprecedented rate of habitat destruction in Southeast Asia will result in the loss of 13–42% of regional populations over the next century, at least half of which will represent global species extinctions.</a:t>
            </a:r>
          </a:p>
          <a:p>
            <a:endParaRPr lang="en-US" sz="2400" dirty="0"/>
          </a:p>
          <a:p>
            <a:endParaRPr lang="en-US" sz="2400" dirty="0"/>
          </a:p>
        </p:txBody>
      </p:sp>
    </p:spTree>
    <p:extLst>
      <p:ext uri="{BB962C8B-B14F-4D97-AF65-F5344CB8AC3E}">
        <p14:creationId xmlns:p14="http://schemas.microsoft.com/office/powerpoint/2010/main" val="28828781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220317C-ADCA-40A2-98E9-AD49667859E2}"/>
              </a:ext>
            </a:extLst>
          </p:cNvPr>
          <p:cNvSpPr txBox="1">
            <a:spLocks/>
          </p:cNvSpPr>
          <p:nvPr/>
        </p:nvSpPr>
        <p:spPr bwMode="auto">
          <a:xfrm>
            <a:off x="-250257" y="414838"/>
            <a:ext cx="9554678" cy="846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defRPr>
            </a:lvl6pPr>
            <a:lvl7pPr marL="914400" algn="ctr" defTabSz="457200" rtl="0" fontAlgn="base">
              <a:spcBef>
                <a:spcPct val="0"/>
              </a:spcBef>
              <a:spcAft>
                <a:spcPct val="0"/>
              </a:spcAft>
              <a:defRPr sz="4400">
                <a:solidFill>
                  <a:schemeClr val="tx1"/>
                </a:solidFill>
                <a:latin typeface="Calibri" charset="0"/>
              </a:defRPr>
            </a:lvl7pPr>
            <a:lvl8pPr marL="1371600" algn="ctr" defTabSz="457200" rtl="0" fontAlgn="base">
              <a:spcBef>
                <a:spcPct val="0"/>
              </a:spcBef>
              <a:spcAft>
                <a:spcPct val="0"/>
              </a:spcAft>
              <a:defRPr sz="4400">
                <a:solidFill>
                  <a:schemeClr val="tx1"/>
                </a:solidFill>
                <a:latin typeface="Calibri" charset="0"/>
              </a:defRPr>
            </a:lvl8pPr>
            <a:lvl9pPr marL="1828800" algn="ctr" defTabSz="457200" rtl="0" fontAlgn="base">
              <a:spcBef>
                <a:spcPct val="0"/>
              </a:spcBef>
              <a:spcAft>
                <a:spcPct val="0"/>
              </a:spcAft>
              <a:defRPr sz="4400">
                <a:solidFill>
                  <a:schemeClr val="tx1"/>
                </a:solidFill>
                <a:latin typeface="Calibri" charset="0"/>
              </a:defRPr>
            </a:lvl9pPr>
          </a:lstStyle>
          <a:p>
            <a:pPr eaLnBrk="1" hangingPunct="1"/>
            <a:r>
              <a:rPr lang="en-US" b="1" dirty="0">
                <a:latin typeface="Calibri" charset="0"/>
                <a:ea typeface="ＭＳ Ｐゴシック" charset="0"/>
                <a:cs typeface="ＭＳ Ｐゴシック" charset="0"/>
              </a:rPr>
              <a:t>Deforestation in South East Asia</a:t>
            </a:r>
            <a:endParaRPr lang="en-US" sz="4000" dirty="0">
              <a:latin typeface="Calibri" charset="0"/>
              <a:ea typeface="ＭＳ Ｐゴシック" charset="0"/>
              <a:cs typeface="ＭＳ Ｐゴシック" charset="0"/>
            </a:endParaRPr>
          </a:p>
        </p:txBody>
      </p:sp>
      <p:pic>
        <p:nvPicPr>
          <p:cNvPr id="1026" name="Picture 2" descr="figure image">
            <a:extLst>
              <a:ext uri="{FF2B5EF4-FFF2-40B4-BE49-F238E27FC236}">
                <a16:creationId xmlns:a16="http://schemas.microsoft.com/office/drawing/2014/main" id="{55499E1A-7529-4EAC-9544-8930047580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3800" y="1360021"/>
            <a:ext cx="6324400" cy="4895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4841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220317C-ADCA-40A2-98E9-AD49667859E2}"/>
              </a:ext>
            </a:extLst>
          </p:cNvPr>
          <p:cNvSpPr txBox="1">
            <a:spLocks/>
          </p:cNvSpPr>
          <p:nvPr/>
        </p:nvSpPr>
        <p:spPr bwMode="auto">
          <a:xfrm>
            <a:off x="1042511" y="479159"/>
            <a:ext cx="3852672" cy="846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defRPr>
            </a:lvl6pPr>
            <a:lvl7pPr marL="914400" algn="ctr" defTabSz="457200" rtl="0" fontAlgn="base">
              <a:spcBef>
                <a:spcPct val="0"/>
              </a:spcBef>
              <a:spcAft>
                <a:spcPct val="0"/>
              </a:spcAft>
              <a:defRPr sz="4400">
                <a:solidFill>
                  <a:schemeClr val="tx1"/>
                </a:solidFill>
                <a:latin typeface="Calibri" charset="0"/>
              </a:defRPr>
            </a:lvl7pPr>
            <a:lvl8pPr marL="1371600" algn="ctr" defTabSz="457200" rtl="0" fontAlgn="base">
              <a:spcBef>
                <a:spcPct val="0"/>
              </a:spcBef>
              <a:spcAft>
                <a:spcPct val="0"/>
              </a:spcAft>
              <a:defRPr sz="4400">
                <a:solidFill>
                  <a:schemeClr val="tx1"/>
                </a:solidFill>
                <a:latin typeface="Calibri" charset="0"/>
              </a:defRPr>
            </a:lvl8pPr>
            <a:lvl9pPr marL="1828800" algn="ctr" defTabSz="457200" rtl="0" fontAlgn="base">
              <a:spcBef>
                <a:spcPct val="0"/>
              </a:spcBef>
              <a:spcAft>
                <a:spcPct val="0"/>
              </a:spcAft>
              <a:defRPr sz="4400">
                <a:solidFill>
                  <a:schemeClr val="tx1"/>
                </a:solidFill>
                <a:latin typeface="Calibri" charset="0"/>
              </a:defRPr>
            </a:lvl9pPr>
          </a:lstStyle>
          <a:p>
            <a:pPr eaLnBrk="1" hangingPunct="1"/>
            <a:r>
              <a:rPr lang="en-US" b="1" dirty="0">
                <a:latin typeface="Calibri" charset="0"/>
                <a:ea typeface="ＭＳ Ｐゴシック" charset="0"/>
                <a:cs typeface="ＭＳ Ｐゴシック" charset="0"/>
              </a:rPr>
              <a:t>Deforestation in Myanmar</a:t>
            </a:r>
            <a:endParaRPr lang="en-US" sz="4000" dirty="0">
              <a:latin typeface="Calibri" charset="0"/>
              <a:ea typeface="ＭＳ Ｐゴシック" charset="0"/>
              <a:cs typeface="ＭＳ Ｐゴシック" charset="0"/>
            </a:endParaRPr>
          </a:p>
        </p:txBody>
      </p:sp>
      <p:pic>
        <p:nvPicPr>
          <p:cNvPr id="4" name="Picture 3">
            <a:extLst>
              <a:ext uri="{FF2B5EF4-FFF2-40B4-BE49-F238E27FC236}">
                <a16:creationId xmlns:a16="http://schemas.microsoft.com/office/drawing/2014/main" id="{A358DAF8-0505-44F2-BE07-A694F459F42B}"/>
              </a:ext>
            </a:extLst>
          </p:cNvPr>
          <p:cNvPicPr/>
          <p:nvPr/>
        </p:nvPicPr>
        <p:blipFill rotWithShape="1">
          <a:blip r:embed="rId2">
            <a:extLst>
              <a:ext uri="{28A0092B-C50C-407E-A947-70E740481C1C}">
                <a14:useLocalDpi xmlns:a14="http://schemas.microsoft.com/office/drawing/2010/main" val="0"/>
              </a:ext>
            </a:extLst>
          </a:blip>
          <a:srcRect l="50941" t="16827" r="12079" b="6121"/>
          <a:stretch/>
        </p:blipFill>
        <p:spPr bwMode="auto">
          <a:xfrm>
            <a:off x="5711290" y="1"/>
            <a:ext cx="4956710" cy="688493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019707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95CA152A-21FA-4D8C-9302-592F820DC9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7296" y="0"/>
            <a:ext cx="4870704" cy="691861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C45326A8-5F7B-4B33-BF70-A48126EDA979}"/>
              </a:ext>
            </a:extLst>
          </p:cNvPr>
          <p:cNvSpPr txBox="1">
            <a:spLocks/>
          </p:cNvSpPr>
          <p:nvPr/>
        </p:nvSpPr>
        <p:spPr bwMode="auto">
          <a:xfrm>
            <a:off x="1042511" y="479159"/>
            <a:ext cx="3852672" cy="846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defRPr>
            </a:lvl6pPr>
            <a:lvl7pPr marL="914400" algn="ctr" defTabSz="457200" rtl="0" fontAlgn="base">
              <a:spcBef>
                <a:spcPct val="0"/>
              </a:spcBef>
              <a:spcAft>
                <a:spcPct val="0"/>
              </a:spcAft>
              <a:defRPr sz="4400">
                <a:solidFill>
                  <a:schemeClr val="tx1"/>
                </a:solidFill>
                <a:latin typeface="Calibri" charset="0"/>
              </a:defRPr>
            </a:lvl7pPr>
            <a:lvl8pPr marL="1371600" algn="ctr" defTabSz="457200" rtl="0" fontAlgn="base">
              <a:spcBef>
                <a:spcPct val="0"/>
              </a:spcBef>
              <a:spcAft>
                <a:spcPct val="0"/>
              </a:spcAft>
              <a:defRPr sz="4400">
                <a:solidFill>
                  <a:schemeClr val="tx1"/>
                </a:solidFill>
                <a:latin typeface="Calibri" charset="0"/>
              </a:defRPr>
            </a:lvl8pPr>
            <a:lvl9pPr marL="1828800" algn="ctr" defTabSz="457200" rtl="0" fontAlgn="base">
              <a:spcBef>
                <a:spcPct val="0"/>
              </a:spcBef>
              <a:spcAft>
                <a:spcPct val="0"/>
              </a:spcAft>
              <a:defRPr sz="4400">
                <a:solidFill>
                  <a:schemeClr val="tx1"/>
                </a:solidFill>
                <a:latin typeface="Calibri" charset="0"/>
              </a:defRPr>
            </a:lvl9pPr>
          </a:lstStyle>
          <a:p>
            <a:pPr eaLnBrk="1" hangingPunct="1"/>
            <a:r>
              <a:rPr lang="en-US" b="1" dirty="0">
                <a:latin typeface="Calibri" charset="0"/>
                <a:ea typeface="ＭＳ Ｐゴシック" charset="0"/>
                <a:cs typeface="ＭＳ Ｐゴシック" charset="0"/>
              </a:rPr>
              <a:t>Deforestation in Myanmar</a:t>
            </a:r>
            <a:endParaRPr lang="en-US" sz="4000"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12864172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ustainability 11 03047 g007">
            <a:extLst>
              <a:ext uri="{FF2B5EF4-FFF2-40B4-BE49-F238E27FC236}">
                <a16:creationId xmlns:a16="http://schemas.microsoft.com/office/drawing/2014/main" id="{4745F91E-2F90-47AC-B4AE-D4B2973943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5926" y="0"/>
            <a:ext cx="88185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3742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a:extLst>
              <a:ext uri="{FF2B5EF4-FFF2-40B4-BE49-F238E27FC236}">
                <a16:creationId xmlns:a16="http://schemas.microsoft.com/office/drawing/2014/main" id="{2CB9063B-A693-4BEC-AD3B-74BDE16D46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7888" y="614896"/>
            <a:ext cx="6038850" cy="56282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64E3BB13-DBD1-4FBE-AAED-E64A072341C8}"/>
              </a:ext>
            </a:extLst>
          </p:cNvPr>
          <p:cNvSpPr txBox="1">
            <a:spLocks/>
          </p:cNvSpPr>
          <p:nvPr/>
        </p:nvSpPr>
        <p:spPr bwMode="auto">
          <a:xfrm>
            <a:off x="636270" y="744272"/>
            <a:ext cx="2157984" cy="846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defRPr>
            </a:lvl6pPr>
            <a:lvl7pPr marL="914400" algn="ctr" defTabSz="457200" rtl="0" fontAlgn="base">
              <a:spcBef>
                <a:spcPct val="0"/>
              </a:spcBef>
              <a:spcAft>
                <a:spcPct val="0"/>
              </a:spcAft>
              <a:defRPr sz="4400">
                <a:solidFill>
                  <a:schemeClr val="tx1"/>
                </a:solidFill>
                <a:latin typeface="Calibri" charset="0"/>
              </a:defRPr>
            </a:lvl7pPr>
            <a:lvl8pPr marL="1371600" algn="ctr" defTabSz="457200" rtl="0" fontAlgn="base">
              <a:spcBef>
                <a:spcPct val="0"/>
              </a:spcBef>
              <a:spcAft>
                <a:spcPct val="0"/>
              </a:spcAft>
              <a:defRPr sz="4400">
                <a:solidFill>
                  <a:schemeClr val="tx1"/>
                </a:solidFill>
                <a:latin typeface="Calibri" charset="0"/>
              </a:defRPr>
            </a:lvl8pPr>
            <a:lvl9pPr marL="1828800" algn="ctr" defTabSz="457200" rtl="0" fontAlgn="base">
              <a:spcBef>
                <a:spcPct val="0"/>
              </a:spcBef>
              <a:spcAft>
                <a:spcPct val="0"/>
              </a:spcAft>
              <a:defRPr sz="4400">
                <a:solidFill>
                  <a:schemeClr val="tx1"/>
                </a:solidFill>
                <a:latin typeface="Calibri" charset="0"/>
              </a:defRPr>
            </a:lvl9pPr>
          </a:lstStyle>
          <a:p>
            <a:pPr eaLnBrk="1" hangingPunct="1"/>
            <a:r>
              <a:rPr lang="en-US" b="1" dirty="0">
                <a:latin typeface="Calibri" charset="0"/>
                <a:ea typeface="ＭＳ Ｐゴシック" charset="0"/>
                <a:cs typeface="ＭＳ Ｐゴシック" charset="0"/>
              </a:rPr>
              <a:t>Causal network</a:t>
            </a:r>
            <a:endParaRPr lang="en-US" sz="4000"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2019358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p:txBody>
          <a:bodyPr/>
          <a:lstStyle/>
          <a:p>
            <a:r>
              <a:rPr lang="en-US">
                <a:latin typeface="Calibri" charset="0"/>
                <a:ea typeface="ＭＳ Ｐゴシック" charset="0"/>
                <a:cs typeface="ＭＳ Ｐゴシック" charset="0"/>
              </a:rPr>
              <a:t>Reading</a:t>
            </a:r>
          </a:p>
        </p:txBody>
      </p:sp>
      <p:sp>
        <p:nvSpPr>
          <p:cNvPr id="3" name="Content Placeholder 2">
            <a:extLst>
              <a:ext uri="{FF2B5EF4-FFF2-40B4-BE49-F238E27FC236}">
                <a16:creationId xmlns:a16="http://schemas.microsoft.com/office/drawing/2014/main" id="{8636A200-5595-4594-92D4-842A43F337E6}"/>
              </a:ext>
            </a:extLst>
          </p:cNvPr>
          <p:cNvSpPr>
            <a:spLocks noGrp="1"/>
          </p:cNvSpPr>
          <p:nvPr>
            <p:ph idx="1"/>
          </p:nvPr>
        </p:nvSpPr>
        <p:spPr/>
        <p:txBody>
          <a:bodyPr>
            <a:normAutofit fontScale="92500" lnSpcReduction="20000"/>
          </a:bodyPr>
          <a:lstStyle/>
          <a:p>
            <a:r>
              <a:rPr lang="en-US" dirty="0">
                <a:hlinkClick r:id="rId3"/>
              </a:rPr>
              <a:t>https://www.worldwildlife.org/biome-categories/terrestrial-ecoregions</a:t>
            </a:r>
            <a:r>
              <a:rPr lang="en-US" dirty="0"/>
              <a:t> (this give greater explanation of different forest regions and information on conservation issues)</a:t>
            </a:r>
          </a:p>
          <a:p>
            <a:r>
              <a:rPr lang="en-GB" dirty="0"/>
              <a:t>Bradshaw et al. 2009. Tropical turmoil: a biodiversity tragedy in progress. Frontiers in Ecology and the Environment</a:t>
            </a:r>
          </a:p>
          <a:p>
            <a:r>
              <a:rPr lang="en-GB" dirty="0"/>
              <a:t>G</a:t>
            </a:r>
            <a:r>
              <a:rPr lang="en-US" dirty="0" err="1"/>
              <a:t>ibson</a:t>
            </a:r>
            <a:r>
              <a:rPr lang="en-US" dirty="0"/>
              <a:t> et al. 2011. Primary forests are irreplaceable for sustaining tropical biodiversity. Nature</a:t>
            </a:r>
          </a:p>
          <a:p>
            <a:r>
              <a:rPr lang="en-US" dirty="0" err="1"/>
              <a:t>Castelletta</a:t>
            </a:r>
            <a:r>
              <a:rPr lang="en-US" dirty="0"/>
              <a:t> et al. 2000. Heavy extinctions of forest avifauna in Singapore: lessons for biodiversity conservation in Southeast Asia. Conservation Biology</a:t>
            </a:r>
          </a:p>
          <a:p>
            <a:r>
              <a:rPr lang="en-GB" dirty="0"/>
              <a:t>Lim et al. 2017. Untangling the proximate causes and underlying drivers of deforestation and forest degradation in Myanmar. Conservation Biology</a:t>
            </a:r>
          </a:p>
          <a:p>
            <a:endParaRPr lang="en-GB"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79260" y="247134"/>
            <a:ext cx="2496516" cy="523220"/>
          </a:xfrm>
          <a:prstGeom prst="rect">
            <a:avLst/>
          </a:prstGeom>
        </p:spPr>
        <p:txBody>
          <a:bodyPr wrap="none">
            <a:spAutoFit/>
          </a:bodyPr>
          <a:lstStyle/>
          <a:p>
            <a:pPr algn="ctr"/>
            <a:r>
              <a:rPr lang="en-US" sz="2800" b="1" dirty="0"/>
              <a:t>Global climate?</a:t>
            </a:r>
          </a:p>
        </p:txBody>
      </p:sp>
      <p:pic>
        <p:nvPicPr>
          <p:cNvPr id="1026" name="Picture 2" descr="Global Atmospheric Circulations | Physical Geography">
            <a:extLst>
              <a:ext uri="{FF2B5EF4-FFF2-40B4-BE49-F238E27FC236}">
                <a16:creationId xmlns:a16="http://schemas.microsoft.com/office/drawing/2014/main" id="{0AE06F8E-C00D-46FC-8FB1-C188920ABA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5644" y="1036320"/>
            <a:ext cx="6108649" cy="5102352"/>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592F85A8-218D-4C51-BA2F-57FC3AAD9575}"/>
              </a:ext>
            </a:extLst>
          </p:cNvPr>
          <p:cNvCxnSpPr>
            <a:cxnSpLocks/>
          </p:cNvCxnSpPr>
          <p:nvPr/>
        </p:nvCxnSpPr>
        <p:spPr>
          <a:xfrm>
            <a:off x="3067499" y="3799390"/>
            <a:ext cx="6547201" cy="21702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5301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57765" y="247134"/>
            <a:ext cx="3139514" cy="523220"/>
          </a:xfrm>
          <a:prstGeom prst="rect">
            <a:avLst/>
          </a:prstGeom>
        </p:spPr>
        <p:txBody>
          <a:bodyPr wrap="none">
            <a:spAutoFit/>
          </a:bodyPr>
          <a:lstStyle/>
          <a:p>
            <a:pPr algn="ctr"/>
            <a:r>
              <a:rPr lang="en-US" sz="2800" b="1" dirty="0"/>
              <a:t>Tropical ecosystems</a:t>
            </a:r>
          </a:p>
        </p:txBody>
      </p:sp>
      <p:pic>
        <p:nvPicPr>
          <p:cNvPr id="5" name="Picture 4" descr="Biome - Wikipedia">
            <a:extLst>
              <a:ext uri="{FF2B5EF4-FFF2-40B4-BE49-F238E27FC236}">
                <a16:creationId xmlns:a16="http://schemas.microsoft.com/office/drawing/2014/main" id="{0D0A68D6-CAD8-4F7A-94E2-40B3322CC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58900"/>
            <a:ext cx="11430000" cy="5133975"/>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80ECAEF7-C99A-448B-9494-AEB65923C131}"/>
              </a:ext>
            </a:extLst>
          </p:cNvPr>
          <p:cNvCxnSpPr>
            <a:cxnSpLocks/>
          </p:cNvCxnSpPr>
          <p:nvPr/>
        </p:nvCxnSpPr>
        <p:spPr>
          <a:xfrm flipH="1">
            <a:off x="248655" y="4367463"/>
            <a:ext cx="115543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036407E-C697-4F9E-9018-29015D9BB641}"/>
              </a:ext>
            </a:extLst>
          </p:cNvPr>
          <p:cNvSpPr txBox="1"/>
          <p:nvPr/>
        </p:nvSpPr>
        <p:spPr>
          <a:xfrm>
            <a:off x="10202779" y="3669996"/>
            <a:ext cx="1740567" cy="646331"/>
          </a:xfrm>
          <a:prstGeom prst="rect">
            <a:avLst/>
          </a:prstGeom>
          <a:noFill/>
        </p:spPr>
        <p:txBody>
          <a:bodyPr wrap="square" rtlCol="0">
            <a:spAutoFit/>
          </a:bodyPr>
          <a:lstStyle/>
          <a:p>
            <a:r>
              <a:rPr lang="en-GB" sz="3600" b="1" dirty="0">
                <a:solidFill>
                  <a:srgbClr val="FF0000"/>
                </a:solidFill>
              </a:rPr>
              <a:t>Equator</a:t>
            </a:r>
          </a:p>
        </p:txBody>
      </p:sp>
    </p:spTree>
    <p:extLst>
      <p:ext uri="{BB962C8B-B14F-4D97-AF65-F5344CB8AC3E}">
        <p14:creationId xmlns:p14="http://schemas.microsoft.com/office/powerpoint/2010/main" val="3156100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57765" y="247134"/>
            <a:ext cx="3139514" cy="523220"/>
          </a:xfrm>
          <a:prstGeom prst="rect">
            <a:avLst/>
          </a:prstGeom>
        </p:spPr>
        <p:txBody>
          <a:bodyPr wrap="none">
            <a:spAutoFit/>
          </a:bodyPr>
          <a:lstStyle/>
          <a:p>
            <a:pPr algn="ctr"/>
            <a:r>
              <a:rPr lang="en-US" sz="2800" b="1" dirty="0"/>
              <a:t>Tropical ecosystems</a:t>
            </a:r>
          </a:p>
        </p:txBody>
      </p:sp>
      <p:pic>
        <p:nvPicPr>
          <p:cNvPr id="5" name="Picture 4" descr="Biome - Wikipedia">
            <a:extLst>
              <a:ext uri="{FF2B5EF4-FFF2-40B4-BE49-F238E27FC236}">
                <a16:creationId xmlns:a16="http://schemas.microsoft.com/office/drawing/2014/main" id="{0D0A68D6-CAD8-4F7A-94E2-40B3322CC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58900"/>
            <a:ext cx="11430000" cy="513397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0573EE36-0659-4375-9B03-04C2E3FB71DC}"/>
              </a:ext>
            </a:extLst>
          </p:cNvPr>
          <p:cNvCxnSpPr>
            <a:cxnSpLocks/>
          </p:cNvCxnSpPr>
          <p:nvPr/>
        </p:nvCxnSpPr>
        <p:spPr>
          <a:xfrm flipH="1">
            <a:off x="256675" y="3477126"/>
            <a:ext cx="115543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DFB55C2-EB1B-443B-A30D-9F2138E6DA9E}"/>
              </a:ext>
            </a:extLst>
          </p:cNvPr>
          <p:cNvCxnSpPr>
            <a:cxnSpLocks/>
          </p:cNvCxnSpPr>
          <p:nvPr/>
        </p:nvCxnSpPr>
        <p:spPr>
          <a:xfrm flipH="1">
            <a:off x="248655" y="5233733"/>
            <a:ext cx="115543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0ECAEF7-C99A-448B-9494-AEB65923C131}"/>
              </a:ext>
            </a:extLst>
          </p:cNvPr>
          <p:cNvCxnSpPr>
            <a:cxnSpLocks/>
          </p:cNvCxnSpPr>
          <p:nvPr/>
        </p:nvCxnSpPr>
        <p:spPr>
          <a:xfrm flipH="1">
            <a:off x="248655" y="4367463"/>
            <a:ext cx="115543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530050D-9A85-40C7-97F7-491B6501FCD5}"/>
              </a:ext>
            </a:extLst>
          </p:cNvPr>
          <p:cNvSpPr txBox="1"/>
          <p:nvPr/>
        </p:nvSpPr>
        <p:spPr>
          <a:xfrm>
            <a:off x="7283116" y="5175934"/>
            <a:ext cx="1740567" cy="954107"/>
          </a:xfrm>
          <a:prstGeom prst="rect">
            <a:avLst/>
          </a:prstGeom>
          <a:noFill/>
        </p:spPr>
        <p:txBody>
          <a:bodyPr wrap="square" rtlCol="0">
            <a:spAutoFit/>
          </a:bodyPr>
          <a:lstStyle/>
          <a:p>
            <a:r>
              <a:rPr lang="en-GB" sz="2800" b="1" dirty="0"/>
              <a:t>Tropic of Capricorn</a:t>
            </a:r>
          </a:p>
        </p:txBody>
      </p:sp>
      <p:sp>
        <p:nvSpPr>
          <p:cNvPr id="13" name="TextBox 12">
            <a:extLst>
              <a:ext uri="{FF2B5EF4-FFF2-40B4-BE49-F238E27FC236}">
                <a16:creationId xmlns:a16="http://schemas.microsoft.com/office/drawing/2014/main" id="{11FACDAA-D5AD-490C-9E0F-00B7D590E59E}"/>
              </a:ext>
            </a:extLst>
          </p:cNvPr>
          <p:cNvSpPr txBox="1"/>
          <p:nvPr/>
        </p:nvSpPr>
        <p:spPr>
          <a:xfrm>
            <a:off x="10451433" y="2604886"/>
            <a:ext cx="1740567" cy="954107"/>
          </a:xfrm>
          <a:prstGeom prst="rect">
            <a:avLst/>
          </a:prstGeom>
          <a:noFill/>
        </p:spPr>
        <p:txBody>
          <a:bodyPr wrap="square" rtlCol="0">
            <a:spAutoFit/>
          </a:bodyPr>
          <a:lstStyle/>
          <a:p>
            <a:r>
              <a:rPr lang="en-GB" sz="2800" b="1" dirty="0"/>
              <a:t>Tropic of Cancer</a:t>
            </a:r>
          </a:p>
        </p:txBody>
      </p:sp>
    </p:spTree>
    <p:extLst>
      <p:ext uri="{BB962C8B-B14F-4D97-AF65-F5344CB8AC3E}">
        <p14:creationId xmlns:p14="http://schemas.microsoft.com/office/powerpoint/2010/main" val="3523375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57765" y="247134"/>
            <a:ext cx="3139514" cy="523220"/>
          </a:xfrm>
          <a:prstGeom prst="rect">
            <a:avLst/>
          </a:prstGeom>
        </p:spPr>
        <p:txBody>
          <a:bodyPr wrap="none">
            <a:spAutoFit/>
          </a:bodyPr>
          <a:lstStyle/>
          <a:p>
            <a:pPr algn="ctr"/>
            <a:r>
              <a:rPr lang="en-US" sz="2800" b="1" dirty="0"/>
              <a:t>Tropical ecosystems</a:t>
            </a:r>
          </a:p>
        </p:txBody>
      </p:sp>
      <p:pic>
        <p:nvPicPr>
          <p:cNvPr id="5" name="Picture 4" descr="Biome - Wikipedia">
            <a:extLst>
              <a:ext uri="{FF2B5EF4-FFF2-40B4-BE49-F238E27FC236}">
                <a16:creationId xmlns:a16="http://schemas.microsoft.com/office/drawing/2014/main" id="{0D0A68D6-CAD8-4F7A-94E2-40B3322CC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58900"/>
            <a:ext cx="11430000" cy="513397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0573EE36-0659-4375-9B03-04C2E3FB71DC}"/>
              </a:ext>
            </a:extLst>
          </p:cNvPr>
          <p:cNvCxnSpPr>
            <a:cxnSpLocks/>
          </p:cNvCxnSpPr>
          <p:nvPr/>
        </p:nvCxnSpPr>
        <p:spPr>
          <a:xfrm flipH="1">
            <a:off x="256675" y="3477126"/>
            <a:ext cx="115543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DFB55C2-EB1B-443B-A30D-9F2138E6DA9E}"/>
              </a:ext>
            </a:extLst>
          </p:cNvPr>
          <p:cNvCxnSpPr>
            <a:cxnSpLocks/>
          </p:cNvCxnSpPr>
          <p:nvPr/>
        </p:nvCxnSpPr>
        <p:spPr>
          <a:xfrm flipH="1">
            <a:off x="248655" y="5233733"/>
            <a:ext cx="115543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0F1756A-1C11-4211-A44C-4A947F6564D4}"/>
              </a:ext>
            </a:extLst>
          </p:cNvPr>
          <p:cNvCxnSpPr>
            <a:cxnSpLocks/>
          </p:cNvCxnSpPr>
          <p:nvPr/>
        </p:nvCxnSpPr>
        <p:spPr>
          <a:xfrm flipH="1">
            <a:off x="254669" y="3052010"/>
            <a:ext cx="11554325" cy="0"/>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0714C67-5F57-4892-9424-F266853C07C7}"/>
              </a:ext>
            </a:extLst>
          </p:cNvPr>
          <p:cNvCxnSpPr>
            <a:cxnSpLocks/>
          </p:cNvCxnSpPr>
          <p:nvPr/>
        </p:nvCxnSpPr>
        <p:spPr>
          <a:xfrm flipH="1">
            <a:off x="248655" y="5642810"/>
            <a:ext cx="11554325" cy="0"/>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0ECAEF7-C99A-448B-9494-AEB65923C131}"/>
              </a:ext>
            </a:extLst>
          </p:cNvPr>
          <p:cNvCxnSpPr>
            <a:cxnSpLocks/>
          </p:cNvCxnSpPr>
          <p:nvPr/>
        </p:nvCxnSpPr>
        <p:spPr>
          <a:xfrm flipH="1">
            <a:off x="248655" y="4367463"/>
            <a:ext cx="115543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D72192D-BC7B-478C-910B-7150D706D7E5}"/>
              </a:ext>
            </a:extLst>
          </p:cNvPr>
          <p:cNvSpPr txBox="1"/>
          <p:nvPr/>
        </p:nvSpPr>
        <p:spPr>
          <a:xfrm>
            <a:off x="7323222" y="5150383"/>
            <a:ext cx="1740567" cy="523220"/>
          </a:xfrm>
          <a:prstGeom prst="rect">
            <a:avLst/>
          </a:prstGeom>
          <a:noFill/>
        </p:spPr>
        <p:txBody>
          <a:bodyPr wrap="square" rtlCol="0">
            <a:spAutoFit/>
          </a:bodyPr>
          <a:lstStyle/>
          <a:p>
            <a:r>
              <a:rPr lang="en-GB" sz="2800" b="1" dirty="0"/>
              <a:t>Subtropics</a:t>
            </a:r>
          </a:p>
        </p:txBody>
      </p:sp>
      <p:sp>
        <p:nvSpPr>
          <p:cNvPr id="13" name="TextBox 12">
            <a:extLst>
              <a:ext uri="{FF2B5EF4-FFF2-40B4-BE49-F238E27FC236}">
                <a16:creationId xmlns:a16="http://schemas.microsoft.com/office/drawing/2014/main" id="{316E6332-B76B-4552-A26D-3955BC1AD076}"/>
              </a:ext>
            </a:extLst>
          </p:cNvPr>
          <p:cNvSpPr txBox="1"/>
          <p:nvPr/>
        </p:nvSpPr>
        <p:spPr>
          <a:xfrm>
            <a:off x="10200772" y="2994179"/>
            <a:ext cx="1740567" cy="523220"/>
          </a:xfrm>
          <a:prstGeom prst="rect">
            <a:avLst/>
          </a:prstGeom>
          <a:noFill/>
        </p:spPr>
        <p:txBody>
          <a:bodyPr wrap="square" rtlCol="0">
            <a:spAutoFit/>
          </a:bodyPr>
          <a:lstStyle/>
          <a:p>
            <a:r>
              <a:rPr lang="en-GB" sz="2800" b="1" dirty="0"/>
              <a:t>Subtropics</a:t>
            </a:r>
          </a:p>
        </p:txBody>
      </p:sp>
    </p:spTree>
    <p:extLst>
      <p:ext uri="{BB962C8B-B14F-4D97-AF65-F5344CB8AC3E}">
        <p14:creationId xmlns:p14="http://schemas.microsoft.com/office/powerpoint/2010/main" val="2293342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66455" y="247134"/>
            <a:ext cx="3322128" cy="523220"/>
          </a:xfrm>
          <a:prstGeom prst="rect">
            <a:avLst/>
          </a:prstGeom>
        </p:spPr>
        <p:txBody>
          <a:bodyPr wrap="none">
            <a:spAutoFit/>
          </a:bodyPr>
          <a:lstStyle/>
          <a:p>
            <a:pPr algn="ctr"/>
            <a:r>
              <a:rPr lang="en-US" sz="2800" b="1" dirty="0"/>
              <a:t>Tropical temperature</a:t>
            </a:r>
          </a:p>
        </p:txBody>
      </p:sp>
      <p:pic>
        <p:nvPicPr>
          <p:cNvPr id="2" name="Picture 1">
            <a:extLst>
              <a:ext uri="{FF2B5EF4-FFF2-40B4-BE49-F238E27FC236}">
                <a16:creationId xmlns:a16="http://schemas.microsoft.com/office/drawing/2014/main" id="{201E2EC8-462B-46DC-A76D-0E79805E778A}"/>
              </a:ext>
            </a:extLst>
          </p:cNvPr>
          <p:cNvPicPr>
            <a:picLocks noChangeAspect="1"/>
          </p:cNvPicPr>
          <p:nvPr/>
        </p:nvPicPr>
        <p:blipFill rotWithShape="1">
          <a:blip r:embed="rId3"/>
          <a:srcRect l="1" r="-684" b="50000"/>
          <a:stretch/>
        </p:blipFill>
        <p:spPr>
          <a:xfrm>
            <a:off x="1887742" y="1051214"/>
            <a:ext cx="8416515" cy="5204751"/>
          </a:xfrm>
          <a:prstGeom prst="rect">
            <a:avLst/>
          </a:prstGeom>
        </p:spPr>
      </p:pic>
    </p:spTree>
    <p:extLst>
      <p:ext uri="{BB962C8B-B14F-4D97-AF65-F5344CB8AC3E}">
        <p14:creationId xmlns:p14="http://schemas.microsoft.com/office/powerpoint/2010/main" val="394080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89232" y="247134"/>
            <a:ext cx="2476576" cy="523220"/>
          </a:xfrm>
          <a:prstGeom prst="rect">
            <a:avLst/>
          </a:prstGeom>
        </p:spPr>
        <p:txBody>
          <a:bodyPr wrap="none">
            <a:spAutoFit/>
          </a:bodyPr>
          <a:lstStyle/>
          <a:p>
            <a:pPr algn="ctr"/>
            <a:r>
              <a:rPr lang="en-US" sz="2800" b="1" dirty="0"/>
              <a:t>Tropical rainfall</a:t>
            </a:r>
          </a:p>
        </p:txBody>
      </p:sp>
      <p:pic>
        <p:nvPicPr>
          <p:cNvPr id="1026" name="Picture 2" descr="figure1">
            <a:extLst>
              <a:ext uri="{FF2B5EF4-FFF2-40B4-BE49-F238E27FC236}">
                <a16:creationId xmlns:a16="http://schemas.microsoft.com/office/drawing/2014/main" id="{6CE3D0CF-DC8A-4D61-8978-BEB893402D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a:stretch/>
        </p:blipFill>
        <p:spPr bwMode="auto">
          <a:xfrm>
            <a:off x="1809827" y="770354"/>
            <a:ext cx="8572345" cy="5337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0628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U">
      <a:dk1>
        <a:sysClr val="windowText" lastClr="000000"/>
      </a:dk1>
      <a:lt1>
        <a:sysClr val="window" lastClr="FFFFFF"/>
      </a:lt1>
      <a:dk2>
        <a:srgbClr val="75AAE5"/>
      </a:dk2>
      <a:lt2>
        <a:srgbClr val="FFFFFF"/>
      </a:lt2>
      <a:accent1>
        <a:srgbClr val="75AAE5"/>
      </a:accent1>
      <a:accent2>
        <a:srgbClr val="0B55A8"/>
      </a:accent2>
      <a:accent3>
        <a:srgbClr val="E80074"/>
      </a:accent3>
      <a:accent4>
        <a:srgbClr val="630031"/>
      </a:accent4>
      <a:accent5>
        <a:srgbClr val="FFC23D"/>
      </a:accent5>
      <a:accent6>
        <a:srgbClr val="A4A400"/>
      </a:accent6>
      <a:hlink>
        <a:srgbClr val="000000"/>
      </a:hlink>
      <a:folHlink>
        <a:srgbClr val="000000"/>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38100" cap="rnd">
          <a:prstDash val="sysDot"/>
        </a:ln>
        <a:effectLst/>
      </a:spPr>
      <a:bodyPr/>
      <a:lstStyle/>
      <a:style>
        <a:lnRef idx="2">
          <a:schemeClr val="accent1"/>
        </a:lnRef>
        <a:fillRef idx="0">
          <a:schemeClr val="accent1"/>
        </a:fillRef>
        <a:effectRef idx="1">
          <a:schemeClr val="accent1"/>
        </a:effectRef>
        <a:fontRef idx="minor">
          <a:schemeClr val="tx1"/>
        </a:fontRef>
      </a:style>
    </a:lnDef>
    <a:txDef>
      <a:spPr/>
      <a:bodyPr vert="horz" lIns="0" tIns="0" rIns="0" bIns="0" rtlCol="0">
        <a:noAutofit/>
      </a:bodyPr>
      <a:lstStyle>
        <a:defPPr marL="0" indent="0">
          <a:buNone/>
          <a:defRPr sz="2000" dirty="0" smtClean="0">
            <a:solidFill>
              <a:schemeClr val="bg1"/>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TotalTime>
  <Words>7320</Words>
  <Application>Microsoft Office PowerPoint</Application>
  <PresentationFormat>Widescreen</PresentationFormat>
  <Paragraphs>301</Paragraphs>
  <Slides>37</Slides>
  <Notes>36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37</vt:i4>
      </vt:variant>
    </vt:vector>
  </HeadingPairs>
  <TitlesOfParts>
    <vt:vector size="46" baseType="lpstr">
      <vt:lpstr>Arial</vt:lpstr>
      <vt:lpstr>Calibri</vt:lpstr>
      <vt:lpstr>Calibri Light</vt:lpstr>
      <vt:lpstr>Harding</vt:lpstr>
      <vt:lpstr>Helvetica</vt:lpstr>
      <vt:lpstr>Lucida Grande</vt:lpstr>
      <vt:lpstr>NexusSerif</vt:lpstr>
      <vt:lpstr>Office Theme</vt:lpstr>
      <vt:lpstr>1_Office Theme</vt:lpstr>
      <vt:lpstr>Tropical Diversity</vt:lpstr>
      <vt:lpstr>Tropical diversity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Asia ecological zones</vt:lpstr>
      <vt:lpstr>PowerPoint Presentation</vt:lpstr>
      <vt:lpstr>Tropical Forest Classifications (according to the fao – see http://www.fao.org/3/Y1997E/y1997e0p.htm)</vt:lpstr>
      <vt:lpstr>Hkakabo Razi landscape of northern Myanmar</vt:lpstr>
      <vt:lpstr>Not all rainforests are the same</vt:lpstr>
      <vt:lpstr>African rainforests</vt:lpstr>
      <vt:lpstr>PowerPoint Presentation</vt:lpstr>
      <vt:lpstr>PowerPoint Presentation</vt:lpstr>
      <vt:lpstr>Tropical savannas and dry forests</vt:lpstr>
      <vt:lpstr>PowerPoint Presentation</vt:lpstr>
      <vt:lpstr>Atlantic forest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Southeast Asian forests are the most threatened in the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Tropical diversity</dc:title>
  <dc:creator>Nicholas Harvey</dc:creator>
  <cp:lastModifiedBy>Nicholas Harvey</cp:lastModifiedBy>
  <cp:revision>1</cp:revision>
  <dcterms:created xsi:type="dcterms:W3CDTF">2021-05-12T13:34:40Z</dcterms:created>
  <dcterms:modified xsi:type="dcterms:W3CDTF">2021-05-26T13:58:48Z</dcterms:modified>
</cp:coreProperties>
</file>