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0E130-7EE5-0BD0-0455-4E26D46A0BE7}" v="9" dt="2026-02-09T14:46:42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-71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3830E130-7EE5-0BD0-0455-4E26D46A0BE7}"/>
    <pc:docChg chg="modSld">
      <pc:chgData name="Alexander Deliukov" userId="S::alexander_think-e.be#ext#@flux50.onmicrosoft.com::bee075c1-faac-4166-8fcb-7b2057bad6f6" providerId="AD" clId="Web-{3830E130-7EE5-0BD0-0455-4E26D46A0BE7}" dt="2026-02-09T14:46:42.656" v="6" actId="14100"/>
      <pc:docMkLst>
        <pc:docMk/>
      </pc:docMkLst>
      <pc:sldChg chg="addSp delSp modSp">
        <pc:chgData name="Alexander Deliukov" userId="S::alexander_think-e.be#ext#@flux50.onmicrosoft.com::bee075c1-faac-4166-8fcb-7b2057bad6f6" providerId="AD" clId="Web-{3830E130-7EE5-0BD0-0455-4E26D46A0BE7}" dt="2026-02-09T14:46:42.656" v="6" actId="14100"/>
        <pc:sldMkLst>
          <pc:docMk/>
          <pc:sldMk cId="3207074913" sldId="545"/>
        </pc:sldMkLst>
        <pc:picChg chg="add del mod">
          <ac:chgData name="Alexander Deliukov" userId="S::alexander_think-e.be#ext#@flux50.onmicrosoft.com::bee075c1-faac-4166-8fcb-7b2057bad6f6" providerId="AD" clId="Web-{3830E130-7EE5-0BD0-0455-4E26D46A0BE7}" dt="2026-02-09T14:45:22.453" v="3"/>
          <ac:picMkLst>
            <pc:docMk/>
            <pc:sldMk cId="3207074913" sldId="545"/>
            <ac:picMk id="4" creationId="{B520B8B8-2BF7-601B-5DB5-14486603B9C3}"/>
          </ac:picMkLst>
        </pc:picChg>
        <pc:picChg chg="add mod">
          <ac:chgData name="Alexander Deliukov" userId="S::alexander_think-e.be#ext#@flux50.onmicrosoft.com::bee075c1-faac-4166-8fcb-7b2057bad6f6" providerId="AD" clId="Web-{3830E130-7EE5-0BD0-0455-4E26D46A0BE7}" dt="2026-02-09T14:46:42.656" v="6" actId="14100"/>
          <ac:picMkLst>
            <pc:docMk/>
            <pc:sldMk cId="3207074913" sldId="545"/>
            <ac:picMk id="5" creationId="{3B7ED8B6-8E29-2463-37B6-9D777D35630B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7T08:54:41.827" v="24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7T08:53:26.803" v="4" actId="20577"/>
        <pc:sldMkLst>
          <pc:docMk/>
          <pc:sldMk cId="3207074913" sldId="545"/>
        </pc:sldMkLst>
        <pc:spChg chg="mod">
          <ac:chgData name="Alexander Deliukov" userId="d5fda0f2-1d08-4016-b7e9-bb882f168707" providerId="ADAL" clId="{FE9DFF45-01DC-45CC-A80A-B50597210401}" dt="2026-01-27T08:53:26.803" v="4" actId="20577"/>
          <ac:spMkLst>
            <pc:docMk/>
            <pc:sldMk cId="3207074913" sldId="545"/>
            <ac:spMk id="2" creationId="{3D9FAAFF-7E8F-640B-7BF0-4D0B7FC15CEF}"/>
          </ac:spMkLst>
        </pc:spChg>
      </pc:sldChg>
      <pc:sldChg chg="modSp mod">
        <pc:chgData name="Alexander Deliukov" userId="d5fda0f2-1d08-4016-b7e9-bb882f168707" providerId="ADAL" clId="{FE9DFF45-01DC-45CC-A80A-B50597210401}" dt="2026-01-27T08:54:04.920" v="16" actId="404"/>
        <pc:sldMkLst>
          <pc:docMk/>
          <pc:sldMk cId="522071" sldId="548"/>
        </pc:sldMkLst>
        <pc:spChg chg="mod">
          <ac:chgData name="Alexander Deliukov" userId="d5fda0f2-1d08-4016-b7e9-bb882f168707" providerId="ADAL" clId="{FE9DFF45-01DC-45CC-A80A-B50597210401}" dt="2026-01-27T08:54:04.920" v="16" actId="404"/>
          <ac:spMkLst>
            <pc:docMk/>
            <pc:sldMk cId="522071" sldId="548"/>
            <ac:spMk id="2" creationId="{1013318B-F51A-DE9B-4143-B6140E6B757E}"/>
          </ac:spMkLst>
        </pc:spChg>
      </pc:sldChg>
      <pc:sldChg chg="modSp mod">
        <pc:chgData name="Alexander Deliukov" userId="d5fda0f2-1d08-4016-b7e9-bb882f168707" providerId="ADAL" clId="{FE9DFF45-01DC-45CC-A80A-B50597210401}" dt="2026-01-27T08:54:09.905" v="17" actId="1076"/>
        <pc:sldMkLst>
          <pc:docMk/>
          <pc:sldMk cId="4154839224" sldId="550"/>
        </pc:sldMkLst>
        <pc:spChg chg="mod">
          <ac:chgData name="Alexander Deliukov" userId="d5fda0f2-1d08-4016-b7e9-bb882f168707" providerId="ADAL" clId="{FE9DFF45-01DC-45CC-A80A-B50597210401}" dt="2026-01-27T08:54:09.905" v="17" actId="1076"/>
          <ac:spMkLst>
            <pc:docMk/>
            <pc:sldMk cId="4154839224" sldId="550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7T08:54:12.875" v="18" actId="1076"/>
        <pc:sldMkLst>
          <pc:docMk/>
          <pc:sldMk cId="624512831" sldId="552"/>
        </pc:sldMkLst>
        <pc:spChg chg="mod">
          <ac:chgData name="Alexander Deliukov" userId="d5fda0f2-1d08-4016-b7e9-bb882f168707" providerId="ADAL" clId="{FE9DFF45-01DC-45CC-A80A-B50597210401}" dt="2026-01-27T08:54:12.875" v="18" actId="1076"/>
          <ac:spMkLst>
            <pc:docMk/>
            <pc:sldMk cId="624512831" sldId="552"/>
            <ac:spMk id="4" creationId="{12E9D6D4-ADBC-D7EB-E231-9A2E3FFD7EF4}"/>
          </ac:spMkLst>
        </pc:spChg>
      </pc:sldChg>
      <pc:sldChg chg="modSp mod">
        <pc:chgData name="Alexander Deliukov" userId="d5fda0f2-1d08-4016-b7e9-bb882f168707" providerId="ADAL" clId="{FE9DFF45-01DC-45CC-A80A-B50597210401}" dt="2026-01-27T08:54:18.331" v="19" actId="1076"/>
        <pc:sldMkLst>
          <pc:docMk/>
          <pc:sldMk cId="845949611" sldId="554"/>
        </pc:sldMkLst>
        <pc:spChg chg="mod">
          <ac:chgData name="Alexander Deliukov" userId="d5fda0f2-1d08-4016-b7e9-bb882f168707" providerId="ADAL" clId="{FE9DFF45-01DC-45CC-A80A-B50597210401}" dt="2026-01-27T08:54:18.331" v="19" actId="1076"/>
          <ac:spMkLst>
            <pc:docMk/>
            <pc:sldMk cId="845949611" sldId="554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7T08:54:23.774" v="20" actId="1076"/>
        <pc:sldMkLst>
          <pc:docMk/>
          <pc:sldMk cId="3162450399" sldId="556"/>
        </pc:sldMkLst>
        <pc:spChg chg="mod">
          <ac:chgData name="Alexander Deliukov" userId="d5fda0f2-1d08-4016-b7e9-bb882f168707" providerId="ADAL" clId="{FE9DFF45-01DC-45CC-A80A-B50597210401}" dt="2026-01-27T08:54:23.774" v="20" actId="1076"/>
          <ac:spMkLst>
            <pc:docMk/>
            <pc:sldMk cId="3162450399" sldId="556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7T08:54:28.209" v="21" actId="1076"/>
        <pc:sldMkLst>
          <pc:docMk/>
          <pc:sldMk cId="3987754581" sldId="558"/>
        </pc:sldMkLst>
        <pc:spChg chg="mod">
          <ac:chgData name="Alexander Deliukov" userId="d5fda0f2-1d08-4016-b7e9-bb882f168707" providerId="ADAL" clId="{FE9DFF45-01DC-45CC-A80A-B50597210401}" dt="2026-01-27T08:54:28.209" v="21" actId="1076"/>
          <ac:spMkLst>
            <pc:docMk/>
            <pc:sldMk cId="3987754581" sldId="558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7T08:54:34.680" v="22" actId="1076"/>
        <pc:sldMkLst>
          <pc:docMk/>
          <pc:sldMk cId="2824941622" sldId="562"/>
        </pc:sldMkLst>
        <pc:spChg chg="mod">
          <ac:chgData name="Alexander Deliukov" userId="d5fda0f2-1d08-4016-b7e9-bb882f168707" providerId="ADAL" clId="{FE9DFF45-01DC-45CC-A80A-B50597210401}" dt="2026-01-27T08:54:34.680" v="22" actId="1076"/>
          <ac:spMkLst>
            <pc:docMk/>
            <pc:sldMk cId="2824941622" sldId="562"/>
            <ac:spMk id="4" creationId="{5B37293F-24F8-0380-1F80-AE575BD0E6B4}"/>
          </ac:spMkLst>
        </pc:spChg>
      </pc:sldChg>
      <pc:sldChg chg="modSp mod">
        <pc:chgData name="Alexander Deliukov" userId="d5fda0f2-1d08-4016-b7e9-bb882f168707" providerId="ADAL" clId="{FE9DFF45-01DC-45CC-A80A-B50597210401}" dt="2026-01-27T08:54:38.306" v="23" actId="1076"/>
        <pc:sldMkLst>
          <pc:docMk/>
          <pc:sldMk cId="2829639744" sldId="564"/>
        </pc:sldMkLst>
        <pc:spChg chg="mod">
          <ac:chgData name="Alexander Deliukov" userId="d5fda0f2-1d08-4016-b7e9-bb882f168707" providerId="ADAL" clId="{FE9DFF45-01DC-45CC-A80A-B50597210401}" dt="2026-01-27T08:54:38.306" v="23" actId="1076"/>
          <ac:spMkLst>
            <pc:docMk/>
            <pc:sldMk cId="2829639744" sldId="564"/>
            <ac:spMk id="4" creationId="{9F25073C-6F7F-8A58-D462-A38F9A8F73AD}"/>
          </ac:spMkLst>
        </pc:spChg>
      </pc:sldChg>
      <pc:sldChg chg="modSp mod">
        <pc:chgData name="Alexander Deliukov" userId="d5fda0f2-1d08-4016-b7e9-bb882f168707" providerId="ADAL" clId="{FE9DFF45-01DC-45CC-A80A-B50597210401}" dt="2026-01-27T08:54:41.827" v="24" actId="404"/>
        <pc:sldMkLst>
          <pc:docMk/>
          <pc:sldMk cId="3660923524" sldId="565"/>
        </pc:sldMkLst>
        <pc:spChg chg="mod">
          <ac:chgData name="Alexander Deliukov" userId="d5fda0f2-1d08-4016-b7e9-bb882f168707" providerId="ADAL" clId="{FE9DFF45-01DC-45CC-A80A-B50597210401}" dt="2026-01-27T08:54:41.827" v="24" actId="404"/>
          <ac:spMkLst>
            <pc:docMk/>
            <pc:sldMk cId="3660923524" sldId="565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08:54:41.827" v="24" actId="404"/>
          <ac:spMkLst>
            <pc:docMk/>
            <pc:sldMk cId="3660923524" sldId="565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7T08:54:41.827" v="24" actId="404"/>
          <ac:spMkLst>
            <pc:docMk/>
            <pc:sldMk cId="3660923524" sldId="565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7T08:54:41.827" v="24" actId="404"/>
          <ac:spMkLst>
            <pc:docMk/>
            <pc:sldMk cId="3660923524" sldId="565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7T08:53:54.868" v="15" actId="1076"/>
        <pc:sldMkLst>
          <pc:docMk/>
          <pc:sldMk cId="2909434133" sldId="566"/>
        </pc:sldMkLst>
        <pc:spChg chg="mod">
          <ac:chgData name="Alexander Deliukov" userId="d5fda0f2-1d08-4016-b7e9-bb882f168707" providerId="ADAL" clId="{FE9DFF45-01DC-45CC-A80A-B50597210401}" dt="2026-01-27T08:53:40.864" v="6" actId="14100"/>
          <ac:spMkLst>
            <pc:docMk/>
            <pc:sldMk cId="2909434133" sldId="566"/>
            <ac:spMk id="3" creationId="{588B6934-5886-3ADF-A471-F555B25C58CC}"/>
          </ac:spMkLst>
        </pc:spChg>
        <pc:spChg chg="mod">
          <ac:chgData name="Alexander Deliukov" userId="d5fda0f2-1d08-4016-b7e9-bb882f168707" providerId="ADAL" clId="{FE9DFF45-01DC-45CC-A80A-B50597210401}" dt="2026-01-27T08:53:54.868" v="15" actId="1076"/>
          <ac:spMkLst>
            <pc:docMk/>
            <pc:sldMk cId="2909434133" sldId="566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Edição do estilo do texto mestre</a:t>
            </a:r>
          </a:p>
          <a:p>
            <a:pPr lvl="1"/>
            <a:r>
              <a:rPr lang="ko-KR" altLang="en-US"/>
              <a:t>Segundo nível</a:t>
            </a:r>
          </a:p>
          <a:p>
            <a:pPr lvl="2"/>
            <a:r>
              <a:rPr lang="ko-KR" altLang="en-US"/>
              <a:t>Terceiro nível</a:t>
            </a:r>
          </a:p>
          <a:p>
            <a:pPr lvl="3"/>
            <a:r>
              <a:rPr lang="ko-KR" altLang="en-US"/>
              <a:t>Quarto nível</a:t>
            </a:r>
          </a:p>
          <a:p>
            <a:pPr lvl="4"/>
            <a:r>
              <a:rPr lang="ko-KR" altLang="en-US"/>
              <a:t>Quinto nível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82d042721674ba4be6508de237141f4%7C0e2ed45596af4100bed3a8e5fd981685%7C0%7C0%7C638987166561825034%7CUnknown%7CTWFpbGZsb3d8eyJFbXB0eU1hcGkiOnRydWUsIlYiOiIwLjAuMDAwMCIsIlAiOiJXaW4zMiIsIkFOIjoiTWFpbCIsIldUIjoyfQ%3D%3D%7C0%7C%7C%7C&amp;sdata=%2BedDTg2gSu9G%2BKgo0e8qx2WtYzFzXqxraUabr1vXDjw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Mitos sobre a cibersegurança na energia digital... Desmascarados!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sob 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44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3: A cibersegurança é da exclusiva responsabilidade das empresas de energia e dos governos, não dos indivíduos ou das comunidades.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Os indivíduos e as comunidades têm um papel a desempenhar na cibersegurança, pois podem tomar medidas para proteger os seus próprios dispositivos e redes contra ciberataques.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Pode contribuir para um ecossistema energético mais seguro seguindo boas práticas, tais como: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Usar palavras-passe fortes.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Manter o software atualizado.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Ter cuidado com e-mails suspeitos.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86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Mito n.º 4: As fontes de energia renováveis são intrinsecamente mais seguras do que as fontes de energia tradicionais.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Quão seguros são os painéis solares da minha casa?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66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Mito n.º 4: As fontes de energia renováveis são intrinsecamente mais seguras do que as fontes de energia tradicionais.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As fontes de energia renováveis, como painéis solares e turbinas eólicas, também são vulneráveis a ciberataques, pois dependem de tecnologias digitais para monitorização, controlo e integração na rede.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Os atacantes podem explorar vulnerabilidades para interromper a geração de energia ou manipular os fluxos de energia.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42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Mito n.º 5: As tecnologias blockchain são a solução milagrosa para a cibersegurança no setor energético.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Qual é o papel das tecnologias blockchain na cibersegurança no setor energético?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71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Mito n.º 5: As tecnologias blockchain são uma solução milagrosa para a cibersegurança no setor energético.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Embora a tecnologia blockchain possa melhorar a segurança em certos aspetos do setor energético, não é uma solução completa para todos os desafios de cibersegurança.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As próprias redes blockchain podem ser vulneráveis a ataques, e a sua eficácia depende da implementação adequada e da integração com outras medidas de segurança.</a:t>
            </a:r>
            <a:endParaRPr lang="en-GB" sz="1200" noProof="0" dirty="0"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2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Mito n.º 6: Apenas palavras-passe complexas podem impedir ataques cibernéticos a dispositivos de energia inteligente.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Uma palavra-passe complexa impede ataques cibernéticos?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13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Mito n.º 6: Apenas palavras-passe complexas podem impedir ataques cibernéticos a dispositivos de energia inteligente.</a:t>
            </a:r>
          </a:p>
          <a:p>
            <a:pPr latinLnBrk="0"/>
            <a:r>
              <a:rPr lang="en-GB" sz="1200" dirty="0"/>
              <a:t>Embora senhas fortes sejam essenciais, outras medidas de segurança são cruciais para uma proteção abrangente. Essas medidas incluem: </a:t>
            </a:r>
          </a:p>
          <a:p>
            <a:pPr latinLnBrk="0"/>
            <a:endParaRPr lang="en-GB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Atualizações regulares de software.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Redes Wi-Fi seguras.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Autenticação multifatorial.</a:t>
            </a:r>
            <a:endParaRPr lang="en-GB" sz="1200" noProof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833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7: Os ciberataques à infraestrutura energética têm como alvo principal grandes centrais elétricas e subestações.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Um ciberataque teria como alvo apenas centrais elétricas e subestações?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978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7: Os ciberataques à infraestrutura energética têm como alvo principal grandes centrais elétricas e subestações.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Os ciberataques podem ter como alvo vários elementos da infraestrutura energética, incluindo redes de distribuição menores, fontes de energia renováveis e até mesmo medidores inteligentes individuais, causando potencialmente interrupções e violações de dados.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039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8: Utilizar software antivírus é suficiente para proteger as redes domésticas contra ciberataques direcionados a dispositivos de energia inteligentes.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O uso de software antivírus é proteção adequada para a minha rede doméstica? 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46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Equívocos sobre privacidade, segurança e proteção na produção e consumo de energia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 consumo de energia são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comuns. Neste conjunto de slides, desmistificamos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oito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mitos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relacionados à segurança cibernética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no setor energético para esclarecer esses equívocos.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Ao explorar esses mitos, vamos melhorar a nossa compreensão sobre a digitalização da energia e tomar decisões mais informadas para nos mantermos seguros e protegidos. </a:t>
            </a:r>
          </a:p>
          <a:p>
            <a:pPr latinLnBrk="0"/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850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8: Utilizar software antivírus é suficiente para proteger as redes domésticas contra ciberataques direcionados a dispositivos de energia inteligentes. </a:t>
            </a:r>
          </a:p>
          <a:p>
            <a:pPr latinLnBrk="0"/>
            <a:r>
              <a:rPr lang="en-GB" sz="1200" dirty="0"/>
              <a:t>O software antivírus é apenas uma camada de proteção.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Firewalls, configurações de rede seguras e atualizações regulares de segurança para todos os dispositivos conectados também são necessários para prevenir ciberataques.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028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Próximos passos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quiser saber mais sobre cibersegurança e produção e consumo de energia, os seguintes recursos podem ser úteis: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Explore o curso Digital Energy Essentials da Every1 </a:t>
            </a:r>
            <a:r>
              <a:rPr lang="en-US" altLang="ko-KR" sz="1200" i="1" dirty="0">
                <a:solidFill>
                  <a:srgbClr val="373737"/>
                </a:solidFill>
                <a:hlinkClick r:id="rId3"/>
              </a:rPr>
              <a:t>Privacidade, segurança e proteção no panorama da energia digital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Analise mais profundamente os mitos sobre a digitalização da energia em 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Energy Myths Busted! Fact Vs. Fiction </a:t>
            </a:r>
            <a:r>
              <a:rPr lang="en-GB" sz="1200" noProof="0" dirty="0">
                <a:solidFill>
                  <a:srgbClr val="373737"/>
                </a:solidFill>
              </a:rPr>
              <a:t>da Every1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Leia o artigo da Comissão Europeia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Infraestruturas críticas e cibersegurança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Leia o artigo </a:t>
            </a:r>
            <a:r>
              <a:rPr lang="en-US" altLang="ko-KR" sz="1200" dirty="0" err="1">
                <a:solidFill>
                  <a:srgbClr val="373737"/>
                </a:solidFill>
              </a:rPr>
              <a:t>da eurelectric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sobre cibersegurança no setor energético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https://www.open.edu/openlearncreate/course/view.php?id=12165</a:t>
            </a:r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866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Agradecimentos</a:t>
            </a:r>
          </a:p>
          <a:p>
            <a:pPr latinLnBrk="0"/>
            <a:r>
              <a:rPr lang="en-GB" dirty="0"/>
              <a:t>Esta apresentação de slides intitulada </a:t>
            </a:r>
            <a:r>
              <a:rPr lang="en-GB" i="1" dirty="0"/>
              <a:t>«Mitos sobre energia desmascarados! Mitos sobre cibersegurança no setor energético» </a:t>
            </a:r>
            <a:r>
              <a:rPr lang="en-GB" dirty="0"/>
              <a:t>foi produzida pelo projeto Every1 e está licenciada </a:t>
            </a:r>
            <a:r>
              <a:rPr lang="en-GB" dirty="0">
                <a:hlinkClick r:id="rId3"/>
              </a:rPr>
              <a:t>sob CC BY-SA 4.0</a:t>
            </a:r>
            <a:r>
              <a:rPr lang="en-GB" dirty="0"/>
              <a:t>, salvo indicação em contrário.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As imagens utilizadas nesta apresentação são as seguintes: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World’s Direction, é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em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um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7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por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está licenciada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sob 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Dois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Alan Levine é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três: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da World’s Direction, é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quatro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Painéis solares na Bélgica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sob 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cinco: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Mario A. P.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sob 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seis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Cybersecurity,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Richard Patterson,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sete: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Urbex - Power Plant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  <a:hlinkClick r:id="rId14"/>
              </a:rPr>
              <a:t>Elettricita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(IT),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de Raphael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</a:rPr>
              <a:t>Panhuber,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oito: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Firewall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Eric E Castro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sob 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Obrigado!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87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nossa exploração de cada mito começa com uma pergunta reflexiva. Reserve um momento para refletir sobre cada pergunta antes de passar para a explicação que desmascara o mito.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Pode trabalhar cada mito individualmente. Em alternativa, pode selecionar um mito específico que gostaria de explorar primeiro através do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80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Oito mitos sobre segurança cibernética e energia digital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Os medidores inteligentes e outros dispositivos digitais de energia não são vulneráveis a ataques cibernéticos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Apenas as grandes empresas de energia são alvos de ataques cibernéticos, não proprietários individuais ou pequenas empresas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 segurança cibernética é responsabilidade exclusiva das empresas de energia e dos governos, não dos indivíduos ou das comunidades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As fontes de energia renováveis são inerentemente mais seguras do que as fontes de energia tradicionais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As tecnologias blockchain são a solução milagrosa para a cibersegurança no setor energético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Apenas senhas complexas podem impedir ataques cibernéticos a dispositivos de energia inteligentes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Os ciberataques à infraestrutura energética têm como alvo principal grandes centrais elétricas e subestações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O uso de software antivírus é suficiente para proteger redes domésticas contra ciberataques direcionados a dispositivos de energia inteligente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80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1: Os contadores inteligentes e outros dispositivos digitais de energia não são vulneráveis a ciberataques.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O meu medidor inteligente é vulnerável a ataques cibernéticos?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94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1: Os contadores inteligentes e outros dispositivos digitais de energia não são vulneráveis a ciberataques.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Os medidores inteligentes e outros dispositivos digitais de energia são vulneráveis a ataques cibernéticos, pois estão conectados à Internet e geralmente têm recursos de segurança limitados. </a:t>
            </a: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Os atacantes podem explorar vulnerabilidades para obter acesso a dados confidenciais, interromper serviços de energia ou até mesmo causar danos físicos à infraestrutura energética.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10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2: Apenas as grandes empresas de energia são alvo de ciberataques, não os proprietários individuais ou as pequenas empresas.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A minha casa ou empresa será alvo de um ataque cibernético?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9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2: Apenas as grandes empresas de energia são alvo de ataques cibernéticos, não os proprietários individuais ou as pequenas empresas. 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Proprietários de imóveis e pequenas empresas também são alvos de ataques cibernéticos, pois geralmente possuem medidas de segurança menos sofisticadas. </a:t>
            </a:r>
          </a:p>
          <a:p>
            <a:pPr latinLnBrk="0"/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Os atacantes podem explorar vulnerabilidades nas redes Wi-Fi domésticas ou em aparelhos inteligentes para obter acesso a dados pessoais ou interromper serviços de energia.</a:t>
            </a:r>
            <a:endParaRPr lang="en-US" sz="1200" dirty="0"/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07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Mito n.º 3: A cibersegurança é da exclusiva responsabilidade das empresas de energia e dos governos, não dos indivíduos ou das comunidades.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Qual é o meu papel na segurança cibernética?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21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D90F9-01BD-1FFA-0063-CE224A2A31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3" y="6212109"/>
            <a:ext cx="2043805" cy="42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A3805-436E-2166-C90C-0F663B13D38D}"/>
              </a:ext>
            </a:extLst>
          </p:cNvPr>
          <p:cNvSpPr txBox="1"/>
          <p:nvPr userDrawn="1"/>
        </p:nvSpPr>
        <p:spPr>
          <a:xfrm>
            <a:off x="2133599" y="6072366"/>
            <a:ext cx="5451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pt-P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sob CC BY-SA 4.0, </a:t>
            </a:r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pt-PT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02863-26DC-954C-0D25-64411EEF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55" y="1905678"/>
            <a:ext cx="4513545" cy="3046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FAAFF-7E8F-640B-7BF0-4D0B7FC15C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257" y="1443127"/>
            <a:ext cx="6124303" cy="3971744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66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Cibersegurança </a:t>
            </a:r>
            <a:br>
              <a:rPr lang="pt-PT" sz="66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</a:br>
            <a:r>
              <a:rPr lang="pt-PT" sz="66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mitos sobre energia digital... </a:t>
            </a:r>
            <a:br>
              <a:rPr lang="pt-PT" sz="66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</a:br>
            <a:r>
              <a:rPr lang="pt-PT" sz="66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Desmascarados!</a:t>
            </a:r>
            <a:endParaRPr lang="pt-PT" sz="6600" noProof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707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323735" y="2347445"/>
            <a:ext cx="6516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Calibri"/>
                <a:cs typeface="Calibri"/>
              </a:rPr>
              <a:t>Os indivíduos e as comunidades têm um papel a desempenhar na cibersegurança, pois podem tomar medidas para proteger os seus próprios dispositivos e redes contra ciberataques. 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latinLnBrk="0"/>
            <a:r>
              <a:rPr lang="en-US" sz="2400" dirty="0">
                <a:ea typeface="Calibri"/>
                <a:cs typeface="Calibri"/>
              </a:rPr>
              <a:t>Pode contribuir para um ecossistema energético mais seguro seguindo boas práticas, tais como: 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Usar palavras-passe fortes.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Manter o software atualizado.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Ter cuidado com e-mails suspeitos.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8B866-FC93-FCF5-C9FC-42DDE24E2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6" y="2755726"/>
            <a:ext cx="4712254" cy="31807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02BB5B-94FA-8DE3-CDDF-693E62A83A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8254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3: A cibersegurança é da exclusiva responsabilidade das empresas de energia e dos governos, não dos indivíduos ou das comunidades.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8459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C9928-D83C-17CC-ADA7-E95E988229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Mito n.º 4: As fontes de energia renováveis são intrinsecamente mais seguras do que as fontes de energia tradicionais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077238" y="3429000"/>
            <a:ext cx="1043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Os painéis solares da minha casa são seguros?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2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CAE6-366E-EFC6-8A5A-F94219008C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812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Mito n.º 4: As fontes de energia renováveis são intrinsecamente mais seguras do que as fontes de energia tradicionais.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5801782" y="2563989"/>
            <a:ext cx="617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Calibri"/>
                <a:cs typeface="Calibri"/>
              </a:rPr>
              <a:t>As fontes de energia renováveis, como painéis solares e turbinas eólicas, também são vulneráveis a ciberataques, pois dependem de tecnologias digitais para monitorização, controlo e integração na rede.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latinLnBrk="0"/>
            <a:r>
              <a:rPr lang="en-US" sz="2400" dirty="0">
                <a:ea typeface="Calibri"/>
                <a:cs typeface="Calibri"/>
              </a:rPr>
              <a:t>Os atacantes podem explorar vulnerabilidades para interromper a geração de energia ou manipular os fluxos de energia.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ABF0A-B52F-915B-32A0-277138DC5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8" y="3031298"/>
            <a:ext cx="5284864" cy="27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7C11-4C8B-EB7D-C5FB-5CC1DEAE58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5: As tecnologias Blockchain são a solução milagrosa para a cibersegurança no setor energético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Qual é o papel das tecnologias Blockchain na cibersegurança no setor energético?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5665284" y="2428583"/>
            <a:ext cx="5939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ea typeface="Public Sans"/>
                <a:cs typeface="Public Sans"/>
              </a:rPr>
              <a:t>Embora a tecnologia blockchain possa aumentar a segurança em certos aspetos do setor energético, ela não é uma solução completa para todos os desafios de cibersegurança.</a:t>
            </a:r>
          </a:p>
          <a:p>
            <a:pPr latinLnBrk="0"/>
            <a:r>
              <a:rPr lang="en-GB" sz="24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2400" dirty="0">
                <a:ea typeface="Public Sans"/>
                <a:cs typeface="Public Sans"/>
              </a:rPr>
              <a:t>As próprias redes blockchain podem ser vulneráveis a ataques, e a sua eficácia depende da implementação adequada e da integração com outras medidas de segurança.</a:t>
            </a:r>
            <a:endParaRPr lang="en-GB" sz="2400" noProof="0" dirty="0"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A354A-22A9-D65A-DE8A-C354DC3B0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5" y="3281819"/>
            <a:ext cx="5206304" cy="2214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9CC2A-E953-8914-D62C-03F19C8AE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964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5: As tecnologias blockchain são a solução milagrosa para a cibersegurança no setor energético.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3987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C7A8-3E21-E914-776A-A3F8415588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2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6: Apenas palavras-passe complexas podem impedir ataques cibernéticos em dispositivos de energia inteligente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Uma palavra-passe complexa impede os ciberataques?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0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5198301" y="3159944"/>
            <a:ext cx="6726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Embora senhas fortes sejam essenciais, outras medidas de segurança são cruciais para uma proteção abrangente. Essas medidas incluem: </a:t>
            </a:r>
          </a:p>
          <a:p>
            <a:pPr latinLnBrk="0"/>
            <a:endParaRPr lang="en-GB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Atualizações regulares de software.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Redes Wi-Fi seguras.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Autenticação multifatorial.</a:t>
            </a:r>
            <a:endParaRPr lang="en-GB" sz="2400" noProof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3E88F-78E4-95AC-BD11-FB3D2D8C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2" y="3159944"/>
            <a:ext cx="4772416" cy="2324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61126-F643-8433-7D91-EE54F239B6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222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6: Apenas palavras-passe complexas podem impedir ciberataques a dispositivos de energia inteligentes.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94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BA2E-3066-C151-182F-FFF5CEECF3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378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7: Os ciberataques à infraestrutura energética têm como alvo principal grandes centrais elétricas e subestações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Um ataque cibernético teria como alvo apenas centrais elétricas e subestações?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8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644392" y="2814455"/>
            <a:ext cx="5887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Os ciberataques podem ter como alvo vários elementos da infraestrutura energética, incluindo redes de distribuição menores, fontes de energia renováveis e até mesmo medidores inteligentes individuais, causando potencialmente interrupções e violações de dados.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B71C8-8AEE-4DA6-A79C-9B174E78E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961263"/>
            <a:ext cx="5087591" cy="2834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A48A6-14C4-B819-EC72-F3134F040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273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7: Os ciberataques à infraestrutura energética têm como alvo principal grandes centrais elétricas e subestações.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28249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95347-6762-6469-7A49-EC111ABEF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9F8-1C25-D4F8-E0E2-E3CBB7FBBC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840" y="527685"/>
            <a:ext cx="111810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8: Utilizar software antivírus é suficiente para proteger as redes domésticas contra ciberataques direcionados a dispositivos de energia inteligentes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B333A-EAC0-EE87-74D4-C07DB8C5CC98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O uso de software antivírus é proteção adequada para a minha rede doméstica? 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3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73911" y="1351508"/>
            <a:ext cx="69443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Os equívocos sobre privacidade, segurança e proteção na produção e consumo de energia são </a:t>
            </a:r>
          </a:p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comuns. Neste conjunto de slides, desmistificamos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oito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mitos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relacionados à segurança cibernética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no setor energético para esclarecer esses equívocos.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Ao explorar esses mitos, vamos melhorar a nossa compreensão sobre a digitalização da energia e tomar decisões mais informadas para nos mantermos seguros e protegidos. </a:t>
            </a:r>
          </a:p>
          <a:p>
            <a:pPr latinLnBrk="0"/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C5D167-EB67-71D1-DB6B-AC9FF56F3D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22" y="5988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z="2800" b="1" noProof="1">
                <a:solidFill>
                  <a:schemeClr val="bg1"/>
                </a:solidFill>
              </a:rPr>
              <a:t>Introdução 1</a:t>
            </a:r>
          </a:p>
        </p:txBody>
      </p:sp>
    </p:spTree>
    <p:extLst>
      <p:ext uri="{BB962C8B-B14F-4D97-AF65-F5344CB8AC3E}">
        <p14:creationId xmlns:p14="http://schemas.microsoft.com/office/powerpoint/2010/main" val="16516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6C51D-6B2B-A6F7-C12A-DE208F2F6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25073C-6F7F-8A58-D462-A38F9A8F73AD}"/>
              </a:ext>
            </a:extLst>
          </p:cNvPr>
          <p:cNvSpPr txBox="1"/>
          <p:nvPr/>
        </p:nvSpPr>
        <p:spPr>
          <a:xfrm>
            <a:off x="5510731" y="2710849"/>
            <a:ext cx="6100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O software antivírus é apenas uma camada de proteção. 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dirty="0"/>
              <a:t>Firewalls, configurações de rede seguras e atualizações regulares de segurança para todos os dispositivos conectados também são necessários para prevenir ataques cibernéticos.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70F88-4875-2618-1599-59E645092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755725"/>
            <a:ext cx="4971638" cy="3193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E2E5B-D851-E1C1-6C30-4F86C6342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624" y="608965"/>
            <a:ext cx="11132575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8: Utilizar software antivírus é suficiente para proteger as redes domésticas contra ciberataques direcionados a dispositivos de energia inteligentes. 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28296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116E8-AFFF-1CBA-2DE6-E956B6807F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706" y="65574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Próximos passos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quiser saber mais sobre cibersegurança e produção e consumo de energia, os seguintes recursos podem ser úteis: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33331" y="3259415"/>
            <a:ext cx="217549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Explore o curso Digital Energy Essentials da Every1 </a:t>
            </a:r>
            <a:r>
              <a:rPr lang="en-US" altLang="ko-KR" sz="2000" i="1" dirty="0">
                <a:solidFill>
                  <a:srgbClr val="373737"/>
                </a:solidFill>
                <a:hlinkClick r:id="rId3"/>
              </a:rPr>
              <a:t>Privacidade, segurança e proteção no panorama da energia digital</a:t>
            </a:r>
            <a:r>
              <a:rPr lang="en-US" altLang="ko-KR" sz="2000" i="1" dirty="0">
                <a:solidFill>
                  <a:srgbClr val="373737"/>
                </a:solidFill>
              </a:rPr>
              <a:t>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27649" y="3287190"/>
            <a:ext cx="2364667" cy="25545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sz="2000" noProof="0" dirty="0">
                <a:solidFill>
                  <a:srgbClr val="373737"/>
                </a:solidFill>
              </a:rPr>
              <a:t>Analise mais profundamente os mitos sobre a digitalização da energia no curso </a:t>
            </a:r>
            <a:r>
              <a:rPr lang="en-GB" sz="2000" i="1" noProof="0" dirty="0">
                <a:solidFill>
                  <a:srgbClr val="373737"/>
                </a:solidFill>
                <a:hlinkClick r:id="rId4"/>
              </a:rPr>
              <a:t>Energy Myths Busted! Fact Vs. Fiction </a:t>
            </a:r>
            <a:r>
              <a:rPr lang="en-GB" sz="2000" noProof="0" dirty="0">
                <a:solidFill>
                  <a:srgbClr val="373737"/>
                </a:solidFill>
              </a:rPr>
              <a:t>da Every1.</a:t>
            </a: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63121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Leia o artigo da Comissão Europeia </a:t>
            </a:r>
            <a:r>
              <a:rPr lang="en-US" altLang="ko-KR" sz="2000" i="1" dirty="0">
                <a:solidFill>
                  <a:srgbClr val="373737"/>
                </a:solidFill>
                <a:hlinkClick r:id="rId5"/>
              </a:rPr>
              <a:t>Infraestruturas críticas e cibersegurança</a:t>
            </a:r>
            <a:r>
              <a:rPr lang="en-US" altLang="ko-KR" sz="2000" i="1" dirty="0">
                <a:solidFill>
                  <a:srgbClr val="373737"/>
                </a:solidFill>
              </a:rPr>
              <a:t>.</a:t>
            </a:r>
            <a:endParaRPr lang="ko-KR" altLang="en-US" sz="2000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87293" y="3504565"/>
            <a:ext cx="2071376" cy="132343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Leia o artigo </a:t>
            </a:r>
            <a:r>
              <a:rPr lang="en-US" altLang="ko-KR" sz="2000" dirty="0" err="1">
                <a:solidFill>
                  <a:srgbClr val="373737"/>
                </a:solidFill>
              </a:rPr>
              <a:t>da eurelectric </a:t>
            </a:r>
            <a:r>
              <a:rPr lang="en-US" altLang="ko-KR" sz="2000" i="1" dirty="0">
                <a:solidFill>
                  <a:srgbClr val="373737"/>
                </a:solidFill>
                <a:hlinkClick r:id="rId6"/>
              </a:rPr>
              <a:t>sobre cibersegurança no setor energético</a:t>
            </a:r>
            <a:r>
              <a:rPr lang="en-US" altLang="ko-KR" sz="2000" i="1" dirty="0">
                <a:solidFill>
                  <a:srgbClr val="373737"/>
                </a:solidFill>
              </a:rPr>
              <a:t>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2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8B6934-5886-3ADF-A471-F555B25C58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20725"/>
            <a:ext cx="3628292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Agradecimentos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43217" y="393286"/>
            <a:ext cx="7628351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Esta apresentação de slides </a:t>
            </a:r>
            <a:r>
              <a:rPr lang="en-GB" dirty="0" err="1"/>
              <a:t>intitulada</a:t>
            </a:r>
            <a:r>
              <a:rPr lang="en-GB" dirty="0"/>
              <a:t> </a:t>
            </a:r>
            <a:r>
              <a:rPr lang="en-GB" i="1" dirty="0"/>
              <a:t>«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Cibersegurança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mitos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sobre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energia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digital... </a:t>
            </a:r>
            <a:r>
              <a:rPr lang="en-US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Desmascarados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!</a:t>
            </a:r>
            <a:r>
              <a:rPr lang="en-GB" i="1" dirty="0"/>
              <a:t>» </a:t>
            </a:r>
            <a:r>
              <a:rPr lang="en-GB" dirty="0"/>
              <a:t>foi produzida pelo projeto Every1 e está licenciada </a:t>
            </a:r>
            <a:r>
              <a:rPr lang="en-GB" dirty="0">
                <a:hlinkClick r:id="rId3"/>
              </a:rPr>
              <a:t>sob CC BY-SA 4.0</a:t>
            </a:r>
            <a:r>
              <a:rPr lang="en-GB" dirty="0"/>
              <a:t>, salvo indicação em contrário.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As imagens utilizadas nesta apresentação são as seguintes: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World’s Direction, é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Lukas, em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um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Vorarlberger 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por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está licenciada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sob 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Dois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Alan Levine é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três: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da World’s Direction, é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quatro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Painéis solares na Bélgica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sob 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cinco: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Mario A. P.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sob 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seis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Cybersecurity,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Richard Patterson,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sete: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Urbex - Power Plant Elettricita (IT),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de Raphael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</a:rPr>
              <a:t>Panhuber,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mito oito: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Firewall,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Eric E Castro, licenciada sob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90943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DBD2-F3B7-C318-E1DD-B405D08D32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8280" y="2884805"/>
            <a:ext cx="5644230" cy="1325563"/>
          </a:xfrm>
          <a:prstGeom prst="rect">
            <a:avLst/>
          </a:prstGeom>
        </p:spPr>
        <p:txBody>
          <a:bodyPr/>
          <a:lstStyle/>
          <a:p>
            <a:r>
              <a:rPr lang="pt-PT" sz="6000" noProof="1">
                <a:solidFill>
                  <a:schemeClr val="bg1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43670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3911" y="2005360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nossa exploração de cada mito começa com uma pergunta reflexiva. Reserve um momento para refletir sobre cada pergunta antes de passar para a explicação que desmascara o mito. 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Pode trabalhar cada mito individualmente. Em alternativa, pode selecionar um mito específico que gostaria de explorar primeiro através do menu. </a:t>
            </a:r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D7490E-9347-3102-252B-FFF05250FE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6120" y="6797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z="2800" b="1" noProof="1">
                <a:solidFill>
                  <a:schemeClr val="bg1"/>
                </a:solidFill>
              </a:rPr>
              <a:t>Introdução 2</a:t>
            </a:r>
          </a:p>
        </p:txBody>
      </p:sp>
    </p:spTree>
    <p:extLst>
      <p:ext uri="{BB962C8B-B14F-4D97-AF65-F5344CB8AC3E}">
        <p14:creationId xmlns:p14="http://schemas.microsoft.com/office/powerpoint/2010/main" val="269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0EF305-446B-5270-3C6D-92D8903E9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080" y="82345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Oito mitos sobre cibersegurança na energia digital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Os medidores inteligentes e outros dispositivos digitais de energia não são vulneráveis a ataques cibernéticos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Apenas as grandes empresas de energia são alvos de ataques cibernéticos, não proprietários individuais ou pequenas empresas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A cibersegurança é da exclusiva responsabilidade das empresas de energia e dos governos, não dos indivíduos ou das comunidades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As fontes de energia renováveis são inerentemente mais seguras do que as fontes de energia tradicionais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As tecnologias blockchain são a solução milagrosa para a cibersegurança no setor energético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Apenas senhas complexas podem impedir ataques cibernéticos a dispositivos de energia inteligentes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Os ciberataques à infraestrutura energética têm como alvo principal grandes centrais elétricas e subestações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O uso de software antivírus é suficiente para proteger redes domésticas contra ciberataques direcionados a dispositivos de energia inteligente</a:t>
            </a:r>
          </a:p>
        </p:txBody>
      </p:sp>
    </p:spTree>
    <p:extLst>
      <p:ext uri="{BB962C8B-B14F-4D97-AF65-F5344CB8AC3E}">
        <p14:creationId xmlns:p14="http://schemas.microsoft.com/office/powerpoint/2010/main" val="52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49CC-8AAE-59BF-0B50-FCEC7A8D70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480" y="5276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1: Os contadores inteligentes e outros dispositivos digitais de energia não são vulneráveis a ciberataques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O meu medidor inteligente é vulnerável a ataques cibernéticos?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2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C5B0-0301-FF9A-CE7F-61B7911B2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6292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1: Os contadores inteligentes e outros dispositivos digitais de energia não são vulneráveis a ciberataques.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409162" y="2536542"/>
            <a:ext cx="7405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Os medidores inteligentes e outros dispositivos digitais de energia são vulneráveis a ataques cibernéticos, pois estão conectados à Internet e geralmente têm recursos de segurança limitados. </a:t>
            </a:r>
          </a:p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Os atacantes podem explorar vulnerabilidades para obter acesso a dados confidenciais, interromper serviços de energia ou até mesmo causar danos físicos à infraestrutura energética.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4FB94F-2ABE-89D5-8102-E896A52C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3" y="2081498"/>
            <a:ext cx="2828851" cy="45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619A-E5AB-0484-A455-A4D0AE13DB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2: Apenas as grandes empresas de energia são alvo de ciberataques, não os proprietários individuais ou as pequenas empresas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A minha casa ou empresa será alvo de um ataque cibernético?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FE2F4-538C-9D07-BD13-1F87206623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2: Apenas as grandes empresas de energia são alvos de ciberataques, não os proprietários individuais ou as pequenas empresas.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960307" y="2643230"/>
            <a:ext cx="6854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Proprietários de imóveis e pequenas empresas também são alvos de ataques cibernéticos, pois geralmente possuem medidas de segurança menos sofisticadas. </a:t>
            </a:r>
          </a:p>
          <a:p>
            <a:pPr latinLnBrk="0"/>
            <a:endParaRPr lang="en-US" sz="2400" dirty="0">
              <a:solidFill>
                <a:srgbClr val="2B2C30"/>
              </a:solidFill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</a:rPr>
              <a:t>Os atacantes podem explorar vulnerabilidades nas redes Wi-Fi domésticas ou em aparelhos inteligentes para obter acesso a dados pessoais ou interromper serviços de energia.</a:t>
            </a:r>
            <a:endParaRPr lang="en-US" sz="2400" dirty="0"/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0087E-7566-A936-939D-497E5774C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4" y="2905338"/>
            <a:ext cx="4458281" cy="29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BC88-375A-B6A7-A107-203A1B6D2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680" y="517525"/>
            <a:ext cx="112623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Mito n.º 3: A cibersegurança é da exclusiva responsabilidade das empresas de energia e dos governos, não dos indivíduos ou das comunidades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3429000"/>
            <a:ext cx="1042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Qual é o meu papel na cibersegurança?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40990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76F4E2-8BBC-4919-A2B1-FDFBB249B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2922</Words>
  <Application>Microsoft Macintosh PowerPoint</Application>
  <PresentationFormat>Widescreen</PresentationFormat>
  <Paragraphs>216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Calibri</vt:lpstr>
      <vt:lpstr>Public Sans</vt:lpstr>
      <vt:lpstr>Every1 slide master</vt:lpstr>
      <vt:lpstr>Cibersegurança  mitos sobre energia digital...  Desmascarados!</vt:lpstr>
      <vt:lpstr>Introdução 1</vt:lpstr>
      <vt:lpstr>Introdução 2</vt:lpstr>
      <vt:lpstr>Oito mitos sobre cibersegurança na energia digital </vt:lpstr>
      <vt:lpstr>Mito n.º 1: Os contadores inteligentes e outros dispositivos digitais de energia não são vulneráveis a ciberataques - Introdução </vt:lpstr>
      <vt:lpstr>Mito n.º 1: Os contadores inteligentes e outros dispositivos digitais de energia não são vulneráveis a ciberataques. </vt:lpstr>
      <vt:lpstr>Mito n.º 2: Apenas as grandes empresas de energia são alvo de ciberataques, não os proprietários individuais ou as pequenas empresas - Introdução </vt:lpstr>
      <vt:lpstr>Mito n.º 2: Apenas as grandes empresas de energia são alvos de ciberataques, não os proprietários individuais ou as pequenas empresas.  </vt:lpstr>
      <vt:lpstr>Mito n.º 3: A cibersegurança é da exclusiva responsabilidade das empresas de energia e dos governos, não dos indivíduos ou das comunidades – Introdução </vt:lpstr>
      <vt:lpstr>Mito n.º 3: A cibersegurança é da exclusiva responsabilidade das empresas de energia e dos governos, não dos indivíduos ou das comunidades. </vt:lpstr>
      <vt:lpstr>Mito n.º 4: As fontes de energia renováveis são intrinsecamente mais seguras do que as fontes de energia tradicionais - Introdução </vt:lpstr>
      <vt:lpstr>Mito n.º 4: As fontes de energia renováveis são intrinsecamente mais seguras do que as fontes de energia tradicionais. </vt:lpstr>
      <vt:lpstr>Mito n.º 5: As tecnologias Blockchain são a solução milagrosa para a cibersegurança no setor energético - Introdução </vt:lpstr>
      <vt:lpstr>Mito n.º 5: As tecnologias blockchain são a solução milagrosa para a cibersegurança no setor energético. </vt:lpstr>
      <vt:lpstr>Mito n.º 6: Apenas palavras-passe complexas podem impedir ataques cibernéticos em dispositivos de energia inteligente - Introdução </vt:lpstr>
      <vt:lpstr>Mito n.º 6: Apenas palavras-passe complexas podem impedir ciberataques a dispositivos de energia inteligentes. </vt:lpstr>
      <vt:lpstr>Mito n.º 7: Os ciberataques à infraestrutura energética têm como alvo principal grandes centrais elétricas e subestações - Introdução </vt:lpstr>
      <vt:lpstr>Mito n.º 7: Os ciberataques à infraestrutura energética têm como alvo principal grandes centrais elétricas e subestações. </vt:lpstr>
      <vt:lpstr>Mito n.º 8: Utilizar software antivírus é suficiente para proteger as redes domésticas contra ciberataques direcionados a dispositivos de energia inteligentes - Introdução </vt:lpstr>
      <vt:lpstr>Mito n.º 8: Utilizar software antivírus é suficiente para proteger as redes domésticas contra ciberataques direcionados a dispositivos de energia inteligentes.  </vt:lpstr>
      <vt:lpstr>Próximos passos </vt:lpstr>
      <vt:lpstr>Agradecimentos </vt:lpstr>
      <vt:lpstr>Obrigado!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53</cp:revision>
  <cp:lastPrinted>2025-03-21T11:31:47Z</cp:lastPrinted>
  <dcterms:created xsi:type="dcterms:W3CDTF">2019-04-06T05:20:47Z</dcterms:created>
  <dcterms:modified xsi:type="dcterms:W3CDTF">2026-03-09T12:34:40Z</dcterms:modified>
  <cp:category/>
</cp:coreProperties>
</file>