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ikRWyP/qi0qeqygYscP+g==" hashData="QyxOecxdJw9JXh80FDCNB1t1yT863itp+oCAedhjzSL2MNMKVRvj1uFe5uabh/09tLDu+QrrcSqUibJTSzJBi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1B5148AC-CDFA-C63C-4FE6-28B0336BDF50}" v="5" dt="2021-03-22T16:52:19.413"/>
    <p1510:client id="{2ECFB97C-BA11-AA91-AD29-7833DFDA5B02}" v="570" dt="2021-02-11T13:06:18.913"/>
    <p1510:client id="{33F596F2-F0B1-4BCD-391A-9C7325D7D9FC}" v="65" dt="2021-02-15T12:55:44.192"/>
    <p1510:client id="{346D0572-BEAA-8BF3-2542-CA8F43E0F861}" v="347" dt="2021-02-15T16:38:44.169"/>
    <p1510:client id="{37B3C95A-9EDE-8F30-1BAF-98F82194752C}" v="1" dt="2021-02-15T16:07:02.489"/>
    <p1510:client id="{40B908C7-AB9A-D146-EDDD-A12DE8D947FD}" v="638" dt="2021-03-05T07:04:24.490"/>
    <p1510:client id="{5749D27B-6A6B-EA2A-C81D-190B5CB8F8D0}" v="120" dt="2021-02-12T15:52:29.488"/>
    <p1510:client id="{619E8CFA-7FDE-B0FD-E68E-300DBC664BD9}" v="115" dt="2021-03-23T08:11:46.555"/>
    <p1510:client id="{6A5E2D0C-AC5E-9165-2DA9-990B46F610B2}" v="1" dt="2021-03-22T18:38:05.926"/>
    <p1510:client id="{70BD83EC-8BD8-AC0D-F702-B45BD1AADEF6}" v="70" dt="2021-03-08T14:10:05.960"/>
    <p1510:client id="{721F8332-B851-266F-3487-9230CADBE457}" v="81" dt="2021-02-12T15:18:49.908"/>
    <p1510:client id="{81E21D27-2979-D479-32EA-63E644940B0A}" v="8" dt="2021-03-11T21:57:01.113"/>
    <p1510:client id="{CD75E7EF-D802-4D3F-51D8-C0880CDB6F1A}" v="3" dt="2021-02-11T13:24:16.993"/>
    <p1510:client id="{D328EC5C-2926-460C-DBEB-EF1977053E0F}" v="14" dt="2021-02-15T14:18:00.913"/>
    <p1510:client id="{D4CEB69F-A005-2000-ABB5-A4161D69A4DA}" v="7" dt="2021-03-22T16:25:12.676"/>
    <p1510:client id="{E0D04057-0F18-0044-A73B-19720FBCC53B}" v="2085" dt="2021-02-15T17:17:29.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9354" autoAdjust="0"/>
  </p:normalViewPr>
  <p:slideViewPr>
    <p:cSldViewPr snapToGrid="0">
      <p:cViewPr varScale="1">
        <p:scale>
          <a:sx n="90" d="100"/>
          <a:sy n="90" d="100"/>
        </p:scale>
        <p:origin x="13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BB6A091-9165-4D9F-8B86-CD74BB735A83}"/>
    <pc:docChg chg="modSld">
      <pc:chgData name="Allington, Lucy" userId="0c3dcd08-4988-403f-8eba-f42e59c87b71" providerId="ADAL" clId="{7BB6A091-9165-4D9F-8B86-CD74BB735A83}" dt="2021-03-24T12:33:17.348" v="9" actId="1076"/>
      <pc:docMkLst>
        <pc:docMk/>
      </pc:docMkLst>
      <pc:sldChg chg="modSp mod">
        <pc:chgData name="Allington, Lucy" userId="0c3dcd08-4988-403f-8eba-f42e59c87b71" providerId="ADAL" clId="{7BB6A091-9165-4D9F-8B86-CD74BB735A83}" dt="2021-03-24T12:21:44.435" v="6" actId="20577"/>
        <pc:sldMkLst>
          <pc:docMk/>
          <pc:sldMk cId="4233018141" sldId="257"/>
        </pc:sldMkLst>
        <pc:spChg chg="mod">
          <ac:chgData name="Allington, Lucy" userId="0c3dcd08-4988-403f-8eba-f42e59c87b71" providerId="ADAL" clId="{7BB6A091-9165-4D9F-8B86-CD74BB735A83}" dt="2021-03-24T12:21:44.435" v="6" actId="20577"/>
          <ac:spMkLst>
            <pc:docMk/>
            <pc:sldMk cId="4233018141" sldId="257"/>
            <ac:spMk id="18" creationId="{C955E120-6C4A-409B-B2BB-F331E08FAC4E}"/>
          </ac:spMkLst>
        </pc:spChg>
      </pc:sldChg>
      <pc:sldChg chg="modSp mod">
        <pc:chgData name="Allington, Lucy" userId="0c3dcd08-4988-403f-8eba-f42e59c87b71" providerId="ADAL" clId="{7BB6A091-9165-4D9F-8B86-CD74BB735A83}" dt="2021-03-24T12:33:17.348" v="9" actId="1076"/>
        <pc:sldMkLst>
          <pc:docMk/>
          <pc:sldMk cId="2708744156" sldId="264"/>
        </pc:sldMkLst>
        <pc:picChg chg="mod">
          <ac:chgData name="Allington, Lucy" userId="0c3dcd08-4988-403f-8eba-f42e59c87b71" providerId="ADAL" clId="{7BB6A091-9165-4D9F-8B86-CD74BB735A83}" dt="2021-03-24T12:33:17.348" v="9" actId="1076"/>
          <ac:picMkLst>
            <pc:docMk/>
            <pc:sldMk cId="2708744156" sldId="264"/>
            <ac:picMk id="11" creationId="{04B0EC52-2B68-4EAF-847C-8B4D4806D1CF}"/>
          </ac:picMkLst>
        </pc:picChg>
      </pc:sldChg>
      <pc:sldChg chg="modSp mod">
        <pc:chgData name="Allington, Lucy" userId="0c3dcd08-4988-403f-8eba-f42e59c87b71" providerId="ADAL" clId="{7BB6A091-9165-4D9F-8B86-CD74BB735A83}" dt="2021-03-24T12:32:14.469" v="8" actId="20577"/>
        <pc:sldMkLst>
          <pc:docMk/>
          <pc:sldMk cId="1201676088" sldId="286"/>
        </pc:sldMkLst>
        <pc:spChg chg="mod">
          <ac:chgData name="Allington, Lucy" userId="0c3dcd08-4988-403f-8eba-f42e59c87b71" providerId="ADAL" clId="{7BB6A091-9165-4D9F-8B86-CD74BB735A83}" dt="2021-03-24T12:32:14.469" v="8" actId="20577"/>
          <ac:spMkLst>
            <pc:docMk/>
            <pc:sldMk cId="1201676088" sldId="286"/>
            <ac:spMk id="2" creationId="{596A1EAA-14A2-4F4D-A200-1BAE7A99A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the difference between capacity and activity of technologies. If we return to the bread machine example, let’s say we have 1 machine that can make 50 baguettes in one hour. The capacity of the technology is therefore 50 baguettes per hour (1 machine) and the activity would be the amount of baguettes produced, so 50 baguettes in one hour, or 100 baguette in two hours etc. Production of baguettes is limited by the machine’s ability to only produce 50 baguettes in one hour. Therefore, if we wanted to produce 100 baguettes, we would either need to allow 2 hours to produce them with one machine or buy an extra machine to produce them in 1 hour.</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could increase our activity (the number of baguettes produced), if we increased the capacity (number of bread machines). However, there could be limits on:</a:t>
            </a:r>
          </a:p>
          <a:p>
            <a:pPr marL="171450" indent="-171450">
              <a:buFont typeface="Arial"/>
              <a:buChar char="•"/>
            </a:pPr>
            <a:r>
              <a:rPr lang="en-US" dirty="0"/>
              <a:t>How much the capacity can be increased, for example due to lack of space or money for extra machines </a:t>
            </a:r>
            <a:endParaRPr lang="en-US" dirty="0">
              <a:cs typeface="Calibri"/>
            </a:endParaRPr>
          </a:p>
          <a:p>
            <a:pPr marL="171450" indent="-171450">
              <a:buFont typeface="Arial"/>
              <a:buChar char="•"/>
            </a:pPr>
            <a:r>
              <a:rPr lang="en-US" dirty="0"/>
              <a:t>How much activity the bakery can have, for example due to limits on the availability of flour or water</a:t>
            </a:r>
            <a:endParaRPr lang="en-US" dirty="0">
              <a:cs typeface="Calibri"/>
            </a:endParaRPr>
          </a:p>
          <a:p>
            <a:r>
              <a:rPr lang="en-US" dirty="0"/>
              <a:t>If we were modelling this bread machine, it would be important to be able to consider these limits in the model so that the model results were realistic. The same concepts apply for power plants, as explained next.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our example of a coal power plant, the diagram shows that the amount of coal that can be supplied to the power plant is 3500MWh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Just as we discussed that there could be limits to the capacity and activity of bread machines, there are often limits on the capacity and activity of power plants. For example, the capacity of coal power plants may be limited by budget constraints or the activity may be limited by the amount of coal available.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unit of measure for energy in </a:t>
            </a:r>
            <a:r>
              <a:rPr lang="en-US" dirty="0" err="1"/>
              <a:t>OSeMOSYS</a:t>
            </a:r>
            <a:r>
              <a:rPr lang="en-US" dirty="0"/>
              <a:t> is PJ or Petajoules. The Capacity To Activity Unit is a parameter in </a:t>
            </a:r>
            <a:r>
              <a:rPr lang="en-US" dirty="0" err="1"/>
              <a:t>OSeMOSYS</a:t>
            </a:r>
            <a:r>
              <a:rPr lang="en-US" dirty="0"/>
              <a:t> that is used as conversion factor relating the energy that would be produced when one unit of capacity (usually 1GW) is fully used in one year. This parameter is used to convert data related to the Capacity of a technology (for example installed capacity of a power plant in GW) into the Activity it can generate, i.e. a certain amount of energy given to the system (to be reported in PJ). This diagram shows an example of calculating the Capacity To Activity Unit for a power plant. For power plants, one unit of capacity is 1GW.  If we want to calculate how much energy this unit can generate in one year we need to multiply this by the number of hours in a year (8,760), giving 8,760GWh of electricity per year. However, in </a:t>
            </a:r>
            <a:r>
              <a:rPr lang="en-US" dirty="0" err="1"/>
              <a:t>OSeMOSYS</a:t>
            </a:r>
            <a:r>
              <a:rPr lang="en-US" dirty="0"/>
              <a:t> activity has to be reported in PJ, so we need to convert GWh to PJ, which is done by multiplying by 0.0036. This gives us an end result of 31.536PJ produced by one unit of capacity in one year, which is the Capacity To Activity Unit. All power plant technologies in </a:t>
            </a:r>
            <a:r>
              <a:rPr lang="en-US" dirty="0" err="1"/>
              <a:t>OSeMOSYS</a:t>
            </a:r>
            <a:r>
              <a:rPr lang="en-US" dirty="0"/>
              <a:t> will have the same Capacity To Activity Unit of 31.536.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defining the performance of a technology, it is important to define its costs. Technologies have some costs which occur annually and others which are only initial costs. In </a:t>
            </a:r>
            <a:r>
              <a:rPr lang="en-US" dirty="0" err="1"/>
              <a:t>OSeMOSYS</a:t>
            </a:r>
            <a:r>
              <a:rPr lang="en-US" dirty="0"/>
              <a:t>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maintenance; taxes and insurance; and fuel costs if they are fixed every year.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gasoline),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technologies or I.M.P for import technologies, and the second segment being the code for the commodity/fuel being produced. Examples can be seen on this diagram.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cs typeface="Calibri"/>
              </a:rPr>
              <a:t>This lecture introduces the methods and parameters used to represent technologies in </a:t>
            </a:r>
            <a:r>
              <a:rPr lang="en-GB" dirty="0" err="1">
                <a:cs typeface="Calibri"/>
              </a:rPr>
              <a:t>OSeMOSYS</a:t>
            </a:r>
            <a:r>
              <a:rPr lang="en-GB" dirty="0">
                <a:cs typeface="Calibri"/>
              </a:rPr>
              <a:t>. We will look in detail at key performance and cost parameters, before learning how to apply these to primary energy supply technologies. </a:t>
            </a:r>
            <a:endParaRPr lang="en-GB" b="1" dirty="0" err="1">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30403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t>
            </a:r>
            <a:r>
              <a:rPr lang="en-US"/>
              <a:t>are the parameters </a:t>
            </a:r>
            <a:r>
              <a:rPr lang="en-US" dirty="0"/>
              <a:t>that can be used to define the level of proven reserves available for extraction or the maximum quantity that can be imported.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technology represents a process (or group of processes) that:</a:t>
            </a:r>
          </a:p>
          <a:p>
            <a:pPr marL="171450" indent="-171450">
              <a:buFont typeface="Arial"/>
              <a:buChar char="•"/>
            </a:pPr>
            <a:r>
              <a:rPr lang="en-US" dirty="0"/>
              <a:t>Converts one form of energy into another or into an energy service, for example conversion of crude oil to oil products, oil products to electricity or electricity to heat</a:t>
            </a:r>
            <a:endParaRPr lang="en-US" dirty="0">
              <a:cs typeface="Calibri"/>
            </a:endParaRPr>
          </a:p>
          <a:p>
            <a:pPr marL="171450" indent="-171450">
              <a:buFont typeface="Arial"/>
              <a:buChar char="•"/>
            </a:pPr>
            <a:r>
              <a:rPr lang="en-US" dirty="0"/>
              <a:t>Transfers, transmits or distributes a form of energy, for example electricity transmission technologies</a:t>
            </a:r>
            <a:endParaRPr lang="en-US" dirty="0">
              <a:cs typeface="Calibri" panose="020F0502020204030204"/>
            </a:endParaRPr>
          </a:p>
          <a:p>
            <a:pPr marL="171450" indent="-171450">
              <a:buFont typeface="Arial"/>
              <a:buChar char="•"/>
            </a:pPr>
            <a:r>
              <a:rPr lang="en-US" dirty="0"/>
              <a:t>Supplies or produces a form of energy, for example oil imports or extraction, or a hydropower plant generating electricity</a:t>
            </a:r>
            <a:endParaRPr lang="en-US" dirty="0">
              <a:cs typeface="Calibri" panose="020F0502020204030204"/>
            </a:endParaRPr>
          </a:p>
          <a:p>
            <a:r>
              <a:rPr lang="en-US" dirty="0"/>
              <a:t>As we have seen previously, each box in a Reference Energy System represents a technology.</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some example technologies taken from the previous Reference Energy System diagram. Let’s look at how these technologies are represented:</a:t>
            </a:r>
          </a:p>
          <a:p>
            <a:pPr marL="171450" indent="-171450">
              <a:buFont typeface="Arial"/>
              <a:buChar char="•"/>
            </a:pPr>
            <a:r>
              <a:rPr lang="en-US" dirty="0"/>
              <a:t>The Natural Gas Extraction technology has an output fuel of natural gas, since this is what the technology produces. It has no input fuel as this is a primary energy supply technology found on the far left of our Reference Energy System. This will be covered in more detail later in this lecture.</a:t>
            </a:r>
            <a:endParaRPr lang="en-US" dirty="0">
              <a:cs typeface="Calibri"/>
            </a:endParaRPr>
          </a:p>
          <a:p>
            <a:pPr marL="171450" indent="-171450">
              <a:buFont typeface="Arial"/>
              <a:buChar char="•"/>
            </a:pPr>
            <a:r>
              <a:rPr lang="en-US" dirty="0"/>
              <a:t>The Coal Power Plant has an input fuel of coal and an output fuel of electricity, since this technology converts the energy in coal to electricity.</a:t>
            </a:r>
            <a:endParaRPr lang="en-US" dirty="0">
              <a:cs typeface="Calibri"/>
            </a:endParaRPr>
          </a:p>
          <a:p>
            <a:pPr marL="171450" indent="-171450">
              <a:buFont typeface="Arial"/>
              <a:buChar char="•"/>
            </a:pPr>
            <a:r>
              <a:rPr lang="en-US" dirty="0"/>
              <a:t>Similarly, the Oil Power Plant converts the energy in oil to electricity and so has an input fuel of oil and an output fuel of electricity.</a:t>
            </a:r>
            <a:endParaRPr lang="en-US" dirty="0">
              <a:cs typeface="Calibri"/>
            </a:endParaRPr>
          </a:p>
          <a:p>
            <a:r>
              <a:rPr lang="en-US" dirty="0"/>
              <a:t>It is important to note that not all technologies have one input fuel and one output fuel. For example, fuel extraction technologies do not typically have an input fuel (just like the natural gas example on this diagram), and some technologies can have more than one input or output fuel, such as a refinery with oil as the input fuel, producing both gasoline and heavy fuel oil as output fuels.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and output activities of technologies are defined in </a:t>
            </a:r>
            <a:r>
              <a:rPr lang="en-US" dirty="0" err="1"/>
              <a:t>OSeMOSYS</a:t>
            </a:r>
            <a:r>
              <a:rPr lang="en-US" dirty="0"/>
              <a:t> using two parameters: Input Activity Ratio and Output Activity Ratio.</a:t>
            </a:r>
          </a:p>
          <a:p>
            <a:r>
              <a:rPr lang="en-US" dirty="0"/>
              <a:t>We will explain these two parameters using an example, where the technology is a bread-making machine. If the machine is loaded with 5 kg of flour and 4 </a:t>
            </a:r>
            <a:r>
              <a:rPr lang="en-US" dirty="0" err="1"/>
              <a:t>litres</a:t>
            </a:r>
            <a:r>
              <a:rPr lang="en-US" dirty="0"/>
              <a:t> of water, it produces 50 baguettes, as shown in the diagram. From this information, we can calculate that to produce 1 baguette, we need 100g of flour and 80cl of water. </a:t>
            </a:r>
            <a:endParaRPr lang="en-US" dirty="0">
              <a:cs typeface="Calibri"/>
            </a:endParaRPr>
          </a:p>
          <a:p>
            <a:r>
              <a:rPr lang="en-US" dirty="0"/>
              <a:t>If we were to model this bread-making machine as a technology in </a:t>
            </a:r>
            <a:r>
              <a:rPr lang="en-US" dirty="0" err="1"/>
              <a:t>OSeMOSYS</a:t>
            </a:r>
            <a:r>
              <a:rPr lang="en-US" dirty="0"/>
              <a:t>, this would translate to an Output Activity Ratio of 1 for baguettes and an Input Activity Ratio of 100 for flour and 80 for water - this is because we calculated that we need 100g of flour and 80cl of water as inputs to produce 1 baguette as an output from the bread-making machine. The flour and water are the technology’s input fuel, while baguette is the output fuel.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can be used to define any technology with inputs and/or outputs, such as power plants. 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usually convention to set the Output Activity Ratio to be 1 and adjust the Input Activity Ratio accordingly, just as we did for the bread-making machine example. We knew how much flour and water was needed to make 50 baguettes, and then we divided this by 50 to work out how much is needed to make 1 baguette, allowing us to define the Output Activity Ratio to be 1. If the Output Activity Ratio is 1, the efficiency of a power plant is therefore equal to 1 divided by the Input Activity Ratio. We will </a:t>
            </a:r>
            <a:r>
              <a:rPr lang="en-US" dirty="0" err="1"/>
              <a:t>practise</a:t>
            </a:r>
            <a:r>
              <a:rPr lang="en-US" dirty="0"/>
              <a:t> using these parameters in hands-on exercises.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9.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hyperlink" Target="https://commons.wikimedia.org/wiki/File:Industrial_hearth_deck_oven_and_rotary_rack_oven.JPG" TargetMode="External"/><Relationship Id="rId5" Type="http://schemas.openxmlformats.org/officeDocument/2006/relationships/image" Target="../media/image4.jpeg"/><Relationship Id="rId10" Type="http://schemas.openxmlformats.org/officeDocument/2006/relationships/hyperlink" Target="https://creativecommons.org/licenses/by/2.0/deed.en" TargetMode="External"/><Relationship Id="rId4" Type="http://schemas.openxmlformats.org/officeDocument/2006/relationships/notesSlide" Target="../notesSlides/notesSlide10.xml"/><Relationship Id="rId9" Type="http://schemas.openxmlformats.org/officeDocument/2006/relationships/hyperlink" Target="https://commons.wikimedia.org/wiki/File:Morning_baguettes.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12.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8"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Romania_Putna_Monastery_Well_Water_Bucket.jp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2.0/deed.en" TargetMode="External"/><Relationship Id="rId17" Type="http://schemas.openxmlformats.org/officeDocument/2006/relationships/image" Target="../media/image2.png"/><Relationship Id="rId2" Type="http://schemas.openxmlformats.org/officeDocument/2006/relationships/audio" Target="../media/media8.mp3"/><Relationship Id="rId16" Type="http://schemas.openxmlformats.org/officeDocument/2006/relationships/hyperlink" Target="https://creativecommons.org/licenses/by-sa/4.0/deed.en" TargetMode="External"/><Relationship Id="rId1" Type="http://schemas.microsoft.com/office/2007/relationships/media" Target="../media/media8.mp3"/><Relationship Id="rId6" Type="http://schemas.openxmlformats.org/officeDocument/2006/relationships/image" Target="../media/image10.png"/><Relationship Id="rId11" Type="http://schemas.openxmlformats.org/officeDocument/2006/relationships/hyperlink" Target="https://commons.wikimedia.org/wiki/File:Morning_baguettes.jpg" TargetMode="External"/><Relationship Id="rId5" Type="http://schemas.openxmlformats.org/officeDocument/2006/relationships/image" Target="../media/image4.jpeg"/><Relationship Id="rId15" Type="http://schemas.openxmlformats.org/officeDocument/2006/relationships/hyperlink" Target="https://commons.wikimedia.org/wiki/File:Industrial_hearth_deck_oven_and_rotary_rack_oven.JPG" TargetMode="External"/><Relationship Id="rId10" Type="http://schemas.openxmlformats.org/officeDocument/2006/relationships/hyperlink" Target="https://creativecommons.org/licenses/by-sa/3.0/deed.en" TargetMode="External"/><Relationship Id="rId4" Type="http://schemas.openxmlformats.org/officeDocument/2006/relationships/notesSlide" Target="../notesSlides/notesSlide8.xml"/><Relationship Id="rId9" Type="http://schemas.openxmlformats.org/officeDocument/2006/relationships/hyperlink" Target="https://commons.wikimedia.org/wiki/File:Bag_of_flour162.jpg" TargetMode="External"/><Relationship Id="rId14" Type="http://schemas.openxmlformats.org/officeDocument/2006/relationships/hyperlink" Target="https://creativecommons.org/licenses/by/4.0/de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45E6DE-54D7-614D-B9F5-50C21D83BB46}"/>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452E7B5-AF16-E345-AFCA-2B67D3C8D8A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9893" y="3666699"/>
            <a:ext cx="293076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24428"/>
            <a:ext cx="543872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PRIMARY ENERGY SUPPLY</a:t>
            </a:r>
          </a:p>
        </p:txBody>
      </p:sp>
      <p:sp>
        <p:nvSpPr>
          <p:cNvPr id="9" name="Oval 8">
            <a:extLst>
              <a:ext uri="{FF2B5EF4-FFF2-40B4-BE49-F238E27FC236}">
                <a16:creationId xmlns:a16="http://schemas.microsoft.com/office/drawing/2014/main" id="{20F20001-A2CE-CB4C-96EB-F34E33D7A850}"/>
              </a:ext>
            </a:extLst>
          </p:cNvPr>
          <p:cNvSpPr/>
          <p:nvPr/>
        </p:nvSpPr>
        <p:spPr>
          <a:xfrm>
            <a:off x="6269347" y="52241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mp3" descr="Track2_Lecture5_Slide1.mp3">
            <a:hlinkClick r:id="" action="ppaction://media"/>
            <a:extLst>
              <a:ext uri="{FF2B5EF4-FFF2-40B4-BE49-F238E27FC236}">
                <a16:creationId xmlns:a16="http://schemas.microsoft.com/office/drawing/2014/main" id="{0487E5C3-8DA3-1E41-A29D-4FF3AFF81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0712" y="529555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665921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Input &amp; Output Activity Ratios for Power Plants </a:t>
            </a:r>
          </a:p>
        </p:txBody>
      </p:sp>
      <p:sp>
        <p:nvSpPr>
          <p:cNvPr id="2" name="Title 10">
            <a:extLst>
              <a:ext uri="{FF2B5EF4-FFF2-40B4-BE49-F238E27FC236}">
                <a16:creationId xmlns:a16="http://schemas.microsoft.com/office/drawing/2014/main" id="{035E5E85-8B75-422F-A77D-A14F1A2D4A69}"/>
              </a:ext>
            </a:extLst>
          </p:cNvPr>
          <p:cNvSpPr txBox="1">
            <a:spLocks/>
          </p:cNvSpPr>
          <p:nvPr/>
        </p:nvSpPr>
        <p:spPr>
          <a:xfrm>
            <a:off x="887215" y="4640"/>
            <a:ext cx="531388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8" descr="Text, timeline&#10;&#10;Description automatically generated">
            <a:extLst>
              <a:ext uri="{FF2B5EF4-FFF2-40B4-BE49-F238E27FC236}">
                <a16:creationId xmlns:a16="http://schemas.microsoft.com/office/drawing/2014/main" id="{1487FEF2-1E6F-4054-BD28-8F81365173BC}"/>
              </a:ext>
            </a:extLst>
          </p:cNvPr>
          <p:cNvPicPr>
            <a:picLocks noGrp="1" noChangeAspect="1"/>
          </p:cNvPicPr>
          <p:nvPr>
            <p:ph idx="1"/>
          </p:nvPr>
        </p:nvPicPr>
        <p:blipFill>
          <a:blip r:embed="rId6"/>
          <a:stretch>
            <a:fillRect/>
          </a:stretch>
        </p:blipFill>
        <p:spPr>
          <a:xfrm>
            <a:off x="1427671" y="2134637"/>
            <a:ext cx="9135375" cy="3201355"/>
          </a:xfrm>
        </p:spPr>
      </p:pic>
      <p:sp>
        <p:nvSpPr>
          <p:cNvPr id="9" name="TextBox 8">
            <a:extLst>
              <a:ext uri="{FF2B5EF4-FFF2-40B4-BE49-F238E27FC236}">
                <a16:creationId xmlns:a16="http://schemas.microsoft.com/office/drawing/2014/main" id="{15C25E08-7AEC-4C82-9E48-959CB1E87EB0}"/>
              </a:ext>
            </a:extLst>
          </p:cNvPr>
          <p:cNvSpPr txBox="1"/>
          <p:nvPr/>
        </p:nvSpPr>
        <p:spPr>
          <a:xfrm>
            <a:off x="1662716" y="5989389"/>
            <a:ext cx="6093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CFBB345F-7E06-0945-B000-C6884F9BA6E7}"/>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0.mp3" descr="Track2_Lecture5_Slide10.mp3">
            <a:hlinkClick r:id="" action="ppaction://media"/>
            <a:extLst>
              <a:ext uri="{FF2B5EF4-FFF2-40B4-BE49-F238E27FC236}">
                <a16:creationId xmlns:a16="http://schemas.microsoft.com/office/drawing/2014/main" id="{3DDFAE94-56F5-8B43-AEDC-69D967A1CC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344344" y="347606"/>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Defining Capacity &amp; Activity</a:t>
            </a:r>
          </a:p>
        </p:txBody>
      </p:sp>
      <p:sp>
        <p:nvSpPr>
          <p:cNvPr id="2" name="Title 10">
            <a:extLst>
              <a:ext uri="{FF2B5EF4-FFF2-40B4-BE49-F238E27FC236}">
                <a16:creationId xmlns:a16="http://schemas.microsoft.com/office/drawing/2014/main" id="{0750D092-CF17-4EA3-8A3C-87323950148A}"/>
              </a:ext>
            </a:extLst>
          </p:cNvPr>
          <p:cNvSpPr txBox="1">
            <a:spLocks/>
          </p:cNvSpPr>
          <p:nvPr/>
        </p:nvSpPr>
        <p:spPr>
          <a:xfrm>
            <a:off x="887215" y="4640"/>
            <a:ext cx="528235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8" descr="Text&#10;&#10;Description automatically generated">
            <a:extLst>
              <a:ext uri="{FF2B5EF4-FFF2-40B4-BE49-F238E27FC236}">
                <a16:creationId xmlns:a16="http://schemas.microsoft.com/office/drawing/2014/main" id="{00DC7E55-4784-40EB-99AA-4AE6D57264BA}"/>
              </a:ext>
            </a:extLst>
          </p:cNvPr>
          <p:cNvPicPr>
            <a:picLocks noChangeAspect="1"/>
          </p:cNvPicPr>
          <p:nvPr/>
        </p:nvPicPr>
        <p:blipFill>
          <a:blip r:embed="rId6"/>
          <a:stretch>
            <a:fillRect/>
          </a:stretch>
        </p:blipFill>
        <p:spPr>
          <a:xfrm>
            <a:off x="2999117" y="1750862"/>
            <a:ext cx="5819062" cy="4193316"/>
          </a:xfrm>
          <a:prstGeom prst="rect">
            <a:avLst/>
          </a:prstGeom>
        </p:spPr>
      </p:pic>
      <p:sp>
        <p:nvSpPr>
          <p:cNvPr id="9" name="TextBox 8">
            <a:extLst>
              <a:ext uri="{FF2B5EF4-FFF2-40B4-BE49-F238E27FC236}">
                <a16:creationId xmlns:a16="http://schemas.microsoft.com/office/drawing/2014/main" id="{52D9226E-48D5-421F-999F-16A1A12DAB31}"/>
              </a:ext>
            </a:extLst>
          </p:cNvPr>
          <p:cNvSpPr txBox="1"/>
          <p:nvPr/>
        </p:nvSpPr>
        <p:spPr>
          <a:xfrm>
            <a:off x="3127309" y="5996728"/>
            <a:ext cx="49255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2F9A331-18B7-AB45-B3DA-03661CE84D38}"/>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1.mp3" descr="Track2_Lecture5_Slide11.mp3">
            <a:hlinkClick r:id="" action="ppaction://media"/>
            <a:extLst>
              <a:ext uri="{FF2B5EF4-FFF2-40B4-BE49-F238E27FC236}">
                <a16:creationId xmlns:a16="http://schemas.microsoft.com/office/drawing/2014/main" id="{431A35EB-75CF-1D45-B328-88FBBD54042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309268" y="347606"/>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Introducing Limits on Activity &amp; Capacity </a:t>
            </a:r>
          </a:p>
        </p:txBody>
      </p:sp>
      <p:sp>
        <p:nvSpPr>
          <p:cNvPr id="2" name="Title 10">
            <a:extLst>
              <a:ext uri="{FF2B5EF4-FFF2-40B4-BE49-F238E27FC236}">
                <a16:creationId xmlns:a16="http://schemas.microsoft.com/office/drawing/2014/main" id="{A4E5ADCD-8145-4EBE-B67D-428859585F96}"/>
              </a:ext>
            </a:extLst>
          </p:cNvPr>
          <p:cNvSpPr txBox="1">
            <a:spLocks/>
          </p:cNvSpPr>
          <p:nvPr/>
        </p:nvSpPr>
        <p:spPr>
          <a:xfrm>
            <a:off x="887216" y="4640"/>
            <a:ext cx="53664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11" name="Picture 11" descr="Graphical user interface, text, application&#10;&#10;Description automatically generated">
            <a:extLst>
              <a:ext uri="{FF2B5EF4-FFF2-40B4-BE49-F238E27FC236}">
                <a16:creationId xmlns:a16="http://schemas.microsoft.com/office/drawing/2014/main" id="{4E9CD508-133F-43EA-9F30-7514A397FAF7}"/>
              </a:ext>
            </a:extLst>
          </p:cNvPr>
          <p:cNvPicPr>
            <a:picLocks noGrp="1" noChangeAspect="1"/>
          </p:cNvPicPr>
          <p:nvPr>
            <p:ph idx="1"/>
          </p:nvPr>
        </p:nvPicPr>
        <p:blipFill>
          <a:blip r:embed="rId6"/>
          <a:stretch>
            <a:fillRect/>
          </a:stretch>
        </p:blipFill>
        <p:spPr>
          <a:xfrm>
            <a:off x="1162756" y="2836599"/>
            <a:ext cx="9852377" cy="2033057"/>
          </a:xfrm>
        </p:spPr>
      </p:pic>
      <p:sp>
        <p:nvSpPr>
          <p:cNvPr id="7" name="Oval 6">
            <a:extLst>
              <a:ext uri="{FF2B5EF4-FFF2-40B4-BE49-F238E27FC236}">
                <a16:creationId xmlns:a16="http://schemas.microsoft.com/office/drawing/2014/main" id="{FFACD68E-33F7-2945-A0BB-54BCCA8EABE4}"/>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2.mp3" descr="Track2_Lecture5_Slide12.mp3">
            <a:hlinkClick r:id="" action="ppaction://media"/>
            <a:extLst>
              <a:ext uri="{FF2B5EF4-FFF2-40B4-BE49-F238E27FC236}">
                <a16:creationId xmlns:a16="http://schemas.microsoft.com/office/drawing/2014/main" id="{4187A620-EA06-4441-8657-93F154CC6F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44344" y="342771"/>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Capacity &amp; Activity for Power Plants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1C67DD6E-02B6-4C5C-9E1C-002AD2A4F458}"/>
              </a:ext>
            </a:extLst>
          </p:cNvPr>
          <p:cNvSpPr txBox="1">
            <a:spLocks/>
          </p:cNvSpPr>
          <p:nvPr/>
        </p:nvSpPr>
        <p:spPr>
          <a:xfrm>
            <a:off x="887215" y="4640"/>
            <a:ext cx="55556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3" name="Picture 3" descr="Graphical user interface, text&#10;&#10;Description automatically generated">
            <a:extLst>
              <a:ext uri="{FF2B5EF4-FFF2-40B4-BE49-F238E27FC236}">
                <a16:creationId xmlns:a16="http://schemas.microsoft.com/office/drawing/2014/main" id="{E3E3E523-49CF-4902-811A-C7744A069EE1}"/>
              </a:ext>
            </a:extLst>
          </p:cNvPr>
          <p:cNvPicPr>
            <a:picLocks noChangeAspect="1"/>
          </p:cNvPicPr>
          <p:nvPr/>
        </p:nvPicPr>
        <p:blipFill>
          <a:blip r:embed="rId6"/>
          <a:stretch>
            <a:fillRect/>
          </a:stretch>
        </p:blipFill>
        <p:spPr>
          <a:xfrm>
            <a:off x="1345721" y="2042863"/>
            <a:ext cx="8968595" cy="3433632"/>
          </a:xfrm>
          <a:prstGeom prst="rect">
            <a:avLst/>
          </a:prstGeom>
        </p:spPr>
      </p:pic>
      <p:sp>
        <p:nvSpPr>
          <p:cNvPr id="4" name="TextBox 3">
            <a:extLst>
              <a:ext uri="{FF2B5EF4-FFF2-40B4-BE49-F238E27FC236}">
                <a16:creationId xmlns:a16="http://schemas.microsoft.com/office/drawing/2014/main" id="{430F7197-A5C2-4D44-98B7-5560C442967B}"/>
              </a:ext>
            </a:extLst>
          </p:cNvPr>
          <p:cNvSpPr txBox="1"/>
          <p:nvPr/>
        </p:nvSpPr>
        <p:spPr>
          <a:xfrm>
            <a:off x="1500203" y="5991502"/>
            <a:ext cx="89559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D73AF720-BC7F-B540-A451-9ABAE48352E7}"/>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5_Slide13.mp3" descr="Track2_Lecture5_Slide13.mp3">
            <a:hlinkClick r:id="" action="ppaction://media"/>
            <a:extLst>
              <a:ext uri="{FF2B5EF4-FFF2-40B4-BE49-F238E27FC236}">
                <a16:creationId xmlns:a16="http://schemas.microsoft.com/office/drawing/2014/main" id="{F2D41759-62A4-1042-8CC1-3D03E7B1ECE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344344" y="34760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1820940"/>
            <a:ext cx="5302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Capacity to Activity Ratio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98655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4" name="Picture 9" descr="Graphical user interface, text&#10;&#10;Description automatically generated">
            <a:extLst>
              <a:ext uri="{FF2B5EF4-FFF2-40B4-BE49-F238E27FC236}">
                <a16:creationId xmlns:a16="http://schemas.microsoft.com/office/drawing/2014/main" id="{F48ABFEA-6BE1-4360-A1F5-8FC72E4E59A1}"/>
              </a:ext>
            </a:extLst>
          </p:cNvPr>
          <p:cNvPicPr>
            <a:picLocks noGrp="1" noChangeAspect="1"/>
          </p:cNvPicPr>
          <p:nvPr>
            <p:ph idx="1"/>
          </p:nvPr>
        </p:nvPicPr>
        <p:blipFill>
          <a:blip r:embed="rId6"/>
          <a:stretch>
            <a:fillRect/>
          </a:stretch>
        </p:blipFill>
        <p:spPr>
          <a:xfrm>
            <a:off x="1727201" y="2127162"/>
            <a:ext cx="8328376" cy="3677706"/>
          </a:xfrm>
        </p:spPr>
      </p:pic>
      <p:sp>
        <p:nvSpPr>
          <p:cNvPr id="7" name="Oval 6">
            <a:extLst>
              <a:ext uri="{FF2B5EF4-FFF2-40B4-BE49-F238E27FC236}">
                <a16:creationId xmlns:a16="http://schemas.microsoft.com/office/drawing/2014/main" id="{DA3CC4CB-EB5F-FC47-A174-F52BAF0635D3}"/>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5.mp3" descr="Track2_Lecture5_Slide15.mp3">
            <a:hlinkClick r:id="" action="ppaction://media"/>
            <a:extLst>
              <a:ext uri="{FF2B5EF4-FFF2-40B4-BE49-F238E27FC236}">
                <a16:creationId xmlns:a16="http://schemas.microsoft.com/office/drawing/2014/main" id="{96051B7F-4749-334F-B86F-A9DD4DD487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Introducing Technology Costs in OSeMOSYS </a:t>
            </a:r>
          </a:p>
        </p:txBody>
      </p:sp>
      <p:sp>
        <p:nvSpPr>
          <p:cNvPr id="2" name="Title 10">
            <a:extLst>
              <a:ext uri="{FF2B5EF4-FFF2-40B4-BE49-F238E27FC236}">
                <a16:creationId xmlns:a16="http://schemas.microsoft.com/office/drawing/2014/main" id="{EC68B2B9-045E-4F95-AAE8-F144D361814F}"/>
              </a:ext>
            </a:extLst>
          </p:cNvPr>
          <p:cNvSpPr txBox="1">
            <a:spLocks/>
          </p:cNvSpPr>
          <p:nvPr/>
        </p:nvSpPr>
        <p:spPr>
          <a:xfrm>
            <a:off x="887215" y="4640"/>
            <a:ext cx="59027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Diagram&#10;&#10;Description automatically generated">
            <a:extLst>
              <a:ext uri="{FF2B5EF4-FFF2-40B4-BE49-F238E27FC236}">
                <a16:creationId xmlns:a16="http://schemas.microsoft.com/office/drawing/2014/main" id="{8BB1A98F-D7F0-4FB1-9F1E-1A746FD70A53}"/>
              </a:ext>
            </a:extLst>
          </p:cNvPr>
          <p:cNvPicPr>
            <a:picLocks noGrp="1" noChangeAspect="1"/>
          </p:cNvPicPr>
          <p:nvPr>
            <p:ph idx="1"/>
          </p:nvPr>
        </p:nvPicPr>
        <p:blipFill rotWithShape="1">
          <a:blip r:embed="rId6"/>
          <a:srcRect l="249" t="14094" r="-340" b="12752"/>
          <a:stretch/>
        </p:blipFill>
        <p:spPr>
          <a:xfrm>
            <a:off x="1225709" y="2764456"/>
            <a:ext cx="9106474" cy="3372637"/>
          </a:xfrm>
        </p:spPr>
      </p:pic>
      <p:sp>
        <p:nvSpPr>
          <p:cNvPr id="3" name="TextBox 2">
            <a:extLst>
              <a:ext uri="{FF2B5EF4-FFF2-40B4-BE49-F238E27FC236}">
                <a16:creationId xmlns:a16="http://schemas.microsoft.com/office/drawing/2014/main" id="{2908C958-FC06-47E7-8A6B-E4CDC6F75831}"/>
              </a:ext>
            </a:extLst>
          </p:cNvPr>
          <p:cNvSpPr txBox="1"/>
          <p:nvPr/>
        </p:nvSpPr>
        <p:spPr>
          <a:xfrm>
            <a:off x="1962064"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8DFA67F4-87F5-49DA-9AE2-409F6E69AD1D}"/>
              </a:ext>
            </a:extLst>
          </p:cNvPr>
          <p:cNvSpPr/>
          <p:nvPr/>
        </p:nvSpPr>
        <p:spPr>
          <a:xfrm>
            <a:off x="971881" y="1855286"/>
            <a:ext cx="4143586"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17EF140-69B1-8F49-A2B0-2A4E93CC06B6}"/>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6.mp3" descr="Track2_Lecture5_Slide16.mp3">
            <a:hlinkClick r:id="" action="ppaction://media"/>
            <a:extLst>
              <a:ext uri="{FF2B5EF4-FFF2-40B4-BE49-F238E27FC236}">
                <a16:creationId xmlns:a16="http://schemas.microsoft.com/office/drawing/2014/main" id="{289C9B53-9A13-1C47-BE37-941CEC821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Capital Costs </a:t>
            </a:r>
          </a:p>
        </p:txBody>
      </p:sp>
      <p:sp>
        <p:nvSpPr>
          <p:cNvPr id="2" name="Title 10">
            <a:extLst>
              <a:ext uri="{FF2B5EF4-FFF2-40B4-BE49-F238E27FC236}">
                <a16:creationId xmlns:a16="http://schemas.microsoft.com/office/drawing/2014/main" id="{59F66F03-CB3C-432E-8E54-DDCC2FB6A012}"/>
              </a:ext>
            </a:extLst>
          </p:cNvPr>
          <p:cNvSpPr txBox="1">
            <a:spLocks/>
          </p:cNvSpPr>
          <p:nvPr/>
        </p:nvSpPr>
        <p:spPr>
          <a:xfrm>
            <a:off x="887215" y="4640"/>
            <a:ext cx="580787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10;&#10;Description automatically generated">
            <a:extLst>
              <a:ext uri="{FF2B5EF4-FFF2-40B4-BE49-F238E27FC236}">
                <a16:creationId xmlns:a16="http://schemas.microsoft.com/office/drawing/2014/main" id="{E9834D60-8E4F-4CB1-BAC2-46049277BF77}"/>
              </a:ext>
            </a:extLst>
          </p:cNvPr>
          <p:cNvPicPr>
            <a:picLocks noGrp="1" noChangeAspect="1"/>
          </p:cNvPicPr>
          <p:nvPr>
            <p:ph idx="1"/>
          </p:nvPr>
        </p:nvPicPr>
        <p:blipFill rotWithShape="1">
          <a:blip r:embed="rId6"/>
          <a:srcRect l="21676" t="30195" r="22040" b="9416"/>
          <a:stretch/>
        </p:blipFill>
        <p:spPr>
          <a:xfrm>
            <a:off x="2506690" y="1952625"/>
            <a:ext cx="6630019" cy="4010649"/>
          </a:xfrm>
        </p:spPr>
      </p:pic>
      <p:sp>
        <p:nvSpPr>
          <p:cNvPr id="3" name="TextBox 2">
            <a:extLst>
              <a:ext uri="{FF2B5EF4-FFF2-40B4-BE49-F238E27FC236}">
                <a16:creationId xmlns:a16="http://schemas.microsoft.com/office/drawing/2014/main" id="{044B6929-D00C-4C51-92F3-B3156633E7AD}"/>
              </a:ext>
            </a:extLst>
          </p:cNvPr>
          <p:cNvSpPr txBox="1"/>
          <p:nvPr/>
        </p:nvSpPr>
        <p:spPr>
          <a:xfrm>
            <a:off x="2506690" y="613592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E5AC2BFE-30C9-F647-93BF-3AAB80E5DB26}"/>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7.mp3" descr="Track2_Lecture5_Slide17.mp3">
            <a:hlinkClick r:id="" action="ppaction://media"/>
            <a:extLst>
              <a:ext uri="{FF2B5EF4-FFF2-40B4-BE49-F238E27FC236}">
                <a16:creationId xmlns:a16="http://schemas.microsoft.com/office/drawing/2014/main" id="{995FE098-7987-544A-926C-FF58943158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12023" y="347606"/>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Fixed Costs </a:t>
            </a:r>
          </a:p>
        </p:txBody>
      </p:sp>
      <p:sp>
        <p:nvSpPr>
          <p:cNvPr id="2" name="Title 10">
            <a:extLst>
              <a:ext uri="{FF2B5EF4-FFF2-40B4-BE49-F238E27FC236}">
                <a16:creationId xmlns:a16="http://schemas.microsoft.com/office/drawing/2014/main" id="{016B19BA-B68E-41C6-8000-D5900CC1280E}"/>
              </a:ext>
            </a:extLst>
          </p:cNvPr>
          <p:cNvSpPr txBox="1">
            <a:spLocks/>
          </p:cNvSpPr>
          <p:nvPr/>
        </p:nvSpPr>
        <p:spPr>
          <a:xfrm>
            <a:off x="887216" y="4640"/>
            <a:ext cx="611267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 application, table, Excel&#10;&#10;Description automatically generated">
            <a:extLst>
              <a:ext uri="{FF2B5EF4-FFF2-40B4-BE49-F238E27FC236}">
                <a16:creationId xmlns:a16="http://schemas.microsoft.com/office/drawing/2014/main" id="{D76856B8-B0FA-4904-B56C-048851B27541}"/>
              </a:ext>
            </a:extLst>
          </p:cNvPr>
          <p:cNvPicPr>
            <a:picLocks noGrp="1" noChangeAspect="1"/>
          </p:cNvPicPr>
          <p:nvPr>
            <p:ph idx="1"/>
          </p:nvPr>
        </p:nvPicPr>
        <p:blipFill rotWithShape="1">
          <a:blip r:embed="rId6"/>
          <a:srcRect l="16469" t="36276" r="34661" b="12028"/>
          <a:stretch/>
        </p:blipFill>
        <p:spPr>
          <a:xfrm>
            <a:off x="2502313" y="1925379"/>
            <a:ext cx="6529987" cy="3883297"/>
          </a:xfrm>
        </p:spPr>
      </p:pic>
      <p:sp>
        <p:nvSpPr>
          <p:cNvPr id="3" name="TextBox 2">
            <a:extLst>
              <a:ext uri="{FF2B5EF4-FFF2-40B4-BE49-F238E27FC236}">
                <a16:creationId xmlns:a16="http://schemas.microsoft.com/office/drawing/2014/main" id="{0C66FF13-DF40-4A3E-818E-C20CABCE2BD8}"/>
              </a:ext>
            </a:extLst>
          </p:cNvPr>
          <p:cNvSpPr txBox="1"/>
          <p:nvPr/>
        </p:nvSpPr>
        <p:spPr>
          <a:xfrm>
            <a:off x="2952664" y="6144921"/>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3A31D95-5137-FB49-B8DC-5669299B2155}"/>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8.mp3" descr="Track2_Lecture5_Slide18.mp3">
            <a:hlinkClick r:id="" action="ppaction://media"/>
            <a:extLst>
              <a:ext uri="{FF2B5EF4-FFF2-40B4-BE49-F238E27FC236}">
                <a16:creationId xmlns:a16="http://schemas.microsoft.com/office/drawing/2014/main" id="{B54784AE-39E5-D545-8A5B-41821DABA1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Variable Costs </a:t>
            </a:r>
          </a:p>
        </p:txBody>
      </p:sp>
      <p:sp>
        <p:nvSpPr>
          <p:cNvPr id="2" name="Title 10">
            <a:extLst>
              <a:ext uri="{FF2B5EF4-FFF2-40B4-BE49-F238E27FC236}">
                <a16:creationId xmlns:a16="http://schemas.microsoft.com/office/drawing/2014/main" id="{C2C0F352-3D82-456C-8AB1-A4586DB4F9E4}"/>
              </a:ext>
            </a:extLst>
          </p:cNvPr>
          <p:cNvSpPr txBox="1">
            <a:spLocks/>
          </p:cNvSpPr>
          <p:nvPr/>
        </p:nvSpPr>
        <p:spPr>
          <a:xfrm>
            <a:off x="887216" y="4640"/>
            <a:ext cx="592348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 chart&#10;&#10;Description automatically generated">
            <a:extLst>
              <a:ext uri="{FF2B5EF4-FFF2-40B4-BE49-F238E27FC236}">
                <a16:creationId xmlns:a16="http://schemas.microsoft.com/office/drawing/2014/main" id="{5FCBFA90-62C2-423C-AA2B-F91E763B1F61}"/>
              </a:ext>
            </a:extLst>
          </p:cNvPr>
          <p:cNvPicPr>
            <a:picLocks noGrp="1" noChangeAspect="1"/>
          </p:cNvPicPr>
          <p:nvPr>
            <p:ph idx="1"/>
          </p:nvPr>
        </p:nvPicPr>
        <p:blipFill rotWithShape="1">
          <a:blip r:embed="rId6"/>
          <a:srcRect l="21311" t="26948" r="22404" b="12338"/>
          <a:stretch/>
        </p:blipFill>
        <p:spPr>
          <a:xfrm>
            <a:off x="2639924" y="1867959"/>
            <a:ext cx="6906998" cy="4180000"/>
          </a:xfrm>
        </p:spPr>
      </p:pic>
      <p:sp>
        <p:nvSpPr>
          <p:cNvPr id="3" name="TextBox 2">
            <a:extLst>
              <a:ext uri="{FF2B5EF4-FFF2-40B4-BE49-F238E27FC236}">
                <a16:creationId xmlns:a16="http://schemas.microsoft.com/office/drawing/2014/main" id="{7743EA26-0DEB-48E2-BEFC-22A3E23A4FDF}"/>
              </a:ext>
            </a:extLst>
          </p:cNvPr>
          <p:cNvSpPr txBox="1"/>
          <p:nvPr/>
        </p:nvSpPr>
        <p:spPr>
          <a:xfrm>
            <a:off x="2618904" y="6146457"/>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48E50D66-4951-0E4B-95E8-C4C3FF537FE3}"/>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9.mp3" descr="Track2_Lecture5_Slide19.mp3">
            <a:hlinkClick r:id="" action="ppaction://media"/>
            <a:extLst>
              <a:ext uri="{FF2B5EF4-FFF2-40B4-BE49-F238E27FC236}">
                <a16:creationId xmlns:a16="http://schemas.microsoft.com/office/drawing/2014/main" id="{63DADAF1-2C93-D94A-AE48-6FFEC77AC4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lnSpc>
                <a:spcPct val="110000"/>
              </a:lnSpc>
              <a:spcBef>
                <a:spcPts val="1000"/>
              </a:spcBef>
            </a:pPr>
            <a:r>
              <a:rPr lang="en-GB" sz="2000" dirty="0">
                <a:latin typeface="Open Sans"/>
                <a:ea typeface="+mn-lt"/>
                <a:cs typeface="+mn-lt"/>
              </a:rPr>
              <a:t>ILO1: Understand the general representation of technologies in OSeMOSYS </a:t>
            </a:r>
          </a:p>
          <a:p>
            <a:pPr>
              <a:lnSpc>
                <a:spcPct val="110000"/>
              </a:lnSpc>
              <a:spcBef>
                <a:spcPts val="1000"/>
              </a:spcBef>
            </a:pPr>
            <a:r>
              <a:rPr lang="en-US" sz="2000" dirty="0">
                <a:latin typeface="Open Sans"/>
                <a:ea typeface="+mn-lt"/>
                <a:cs typeface="+mn-lt"/>
              </a:rPr>
              <a:t>ILO2: Understand the technology parameters: Input Activity Ratio, Output Activity Ratio, and Capacity to Activity Unit</a:t>
            </a:r>
            <a:endParaRPr lang="en-US" sz="2000" dirty="0">
              <a:latin typeface="Open Sans"/>
              <a:cs typeface="Calibri"/>
            </a:endParaRPr>
          </a:p>
          <a:p>
            <a:pPr>
              <a:lnSpc>
                <a:spcPct val="110000"/>
              </a:lnSpc>
              <a:spcBef>
                <a:spcPts val="1000"/>
              </a:spcBef>
            </a:pPr>
            <a:r>
              <a:rPr lang="en-US" sz="2000" dirty="0">
                <a:latin typeface="Open Sans"/>
                <a:ea typeface="+mn-lt"/>
                <a:cs typeface="+mn-lt"/>
              </a:rPr>
              <a:t>ILO3: Understand how technology costs are represented in OSeMOSYS </a:t>
            </a:r>
            <a:r>
              <a:rPr lang="en-US" sz="2000" b="1" dirty="0">
                <a:latin typeface="Open Sans"/>
                <a:ea typeface="+mn-lt"/>
                <a:cs typeface="+mn-lt"/>
              </a:rPr>
              <a:t> </a:t>
            </a:r>
          </a:p>
          <a:p>
            <a:pPr>
              <a:lnSpc>
                <a:spcPct val="110000"/>
              </a:lnSpc>
              <a:spcBef>
                <a:spcPts val="1000"/>
              </a:spcBef>
            </a:pPr>
            <a:r>
              <a:rPr lang="en-US" sz="2000" dirty="0">
                <a:latin typeface="Open Sans"/>
                <a:ea typeface="+mn-lt"/>
                <a:cs typeface="+mn-lt"/>
              </a:rPr>
              <a:t>ILO4: Learn how to represent Primary Energy Supply technologies in OSeMOSYS</a:t>
            </a:r>
            <a:endParaRPr lang="en-US" sz="2000" b="1" dirty="0">
              <a:latin typeface="Open Sans"/>
              <a:cs typeface="Calibri"/>
            </a:endParaRPr>
          </a:p>
        </p:txBody>
      </p:sp>
      <p:sp>
        <p:nvSpPr>
          <p:cNvPr id="11" name="Oval 10">
            <a:extLst>
              <a:ext uri="{FF2B5EF4-FFF2-40B4-BE49-F238E27FC236}">
                <a16:creationId xmlns:a16="http://schemas.microsoft.com/office/drawing/2014/main" id="{83E8F940-CFDF-024B-97FD-2136437CCE0A}"/>
              </a:ext>
            </a:extLst>
          </p:cNvPr>
          <p:cNvSpPr/>
          <p:nvPr/>
        </p:nvSpPr>
        <p:spPr>
          <a:xfrm>
            <a:off x="6975721" y="8060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mp3" descr="Track2_Lecture5_Slide2.mp3">
            <a:hlinkClick r:id="" action="ppaction://media"/>
            <a:extLst>
              <a:ext uri="{FF2B5EF4-FFF2-40B4-BE49-F238E27FC236}">
                <a16:creationId xmlns:a16="http://schemas.microsoft.com/office/drawing/2014/main" id="{6B331DB6-2A58-7749-A71F-BE2270826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7086" y="877442"/>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6038" y="1750018"/>
            <a:ext cx="54201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16219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Introducing Primary energy Supply Technologies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23792"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4" name="Picture 9" descr="Diagram, schematic&#10;&#10;Description automatically generated">
            <a:extLst>
              <a:ext uri="{FF2B5EF4-FFF2-40B4-BE49-F238E27FC236}">
                <a16:creationId xmlns:a16="http://schemas.microsoft.com/office/drawing/2014/main" id="{9FB84ACD-F542-420C-98F7-56CF442358E0}"/>
              </a:ext>
            </a:extLst>
          </p:cNvPr>
          <p:cNvPicPr>
            <a:picLocks noGrp="1" noChangeAspect="1"/>
          </p:cNvPicPr>
          <p:nvPr>
            <p:ph idx="1"/>
          </p:nvPr>
        </p:nvPicPr>
        <p:blipFill>
          <a:blip r:embed="rId6"/>
          <a:stretch>
            <a:fillRect/>
          </a:stretch>
        </p:blipFill>
        <p:spPr>
          <a:xfrm>
            <a:off x="2052814" y="1917789"/>
            <a:ext cx="7931149" cy="4138787"/>
          </a:xfrm>
        </p:spPr>
      </p:pic>
      <p:sp>
        <p:nvSpPr>
          <p:cNvPr id="7" name="Oval 6">
            <a:extLst>
              <a:ext uri="{FF2B5EF4-FFF2-40B4-BE49-F238E27FC236}">
                <a16:creationId xmlns:a16="http://schemas.microsoft.com/office/drawing/2014/main" id="{FA876FA8-8494-664E-BE43-00F831E430EB}"/>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1.mp3" descr="Track2_Lecture5_Slide21.mp3">
            <a:hlinkClick r:id="" action="ppaction://media"/>
            <a:extLst>
              <a:ext uri="{FF2B5EF4-FFF2-40B4-BE49-F238E27FC236}">
                <a16:creationId xmlns:a16="http://schemas.microsoft.com/office/drawing/2014/main" id="{D94FAAC1-1261-B041-BC50-9808F6BDF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36014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Primary Energy Supply Technologies in Reference Energy Systems </a:t>
            </a:r>
          </a:p>
        </p:txBody>
      </p:sp>
      <p:pic>
        <p:nvPicPr>
          <p:cNvPr id="4" name="Picture 9" descr="Diagram&#10;&#10;Description automatically generated">
            <a:extLst>
              <a:ext uri="{FF2B5EF4-FFF2-40B4-BE49-F238E27FC236}">
                <a16:creationId xmlns:a16="http://schemas.microsoft.com/office/drawing/2014/main" id="{96247DAE-8BD4-45BE-BAC2-DFEF68AE2B92}"/>
              </a:ext>
            </a:extLst>
          </p:cNvPr>
          <p:cNvPicPr>
            <a:picLocks noGrp="1" noChangeAspect="1"/>
          </p:cNvPicPr>
          <p:nvPr>
            <p:ph idx="1"/>
          </p:nvPr>
        </p:nvPicPr>
        <p:blipFill>
          <a:blip r:embed="rId6"/>
          <a:stretch>
            <a:fillRect/>
          </a:stretch>
        </p:blipFill>
        <p:spPr>
          <a:xfrm>
            <a:off x="3692878" y="2048845"/>
            <a:ext cx="4538133" cy="3792007"/>
          </a:xfrm>
        </p:spPr>
      </p:pic>
      <p:sp>
        <p:nvSpPr>
          <p:cNvPr id="11" name="Title 10">
            <a:extLst>
              <a:ext uri="{FF2B5EF4-FFF2-40B4-BE49-F238E27FC236}">
                <a16:creationId xmlns:a16="http://schemas.microsoft.com/office/drawing/2014/main" id="{FDA54BBF-A581-4315-85AE-52F72E03F3FD}"/>
              </a:ext>
            </a:extLst>
          </p:cNvPr>
          <p:cNvSpPr txBox="1">
            <a:spLocks/>
          </p:cNvSpPr>
          <p:nvPr/>
        </p:nvSpPr>
        <p:spPr>
          <a:xfrm>
            <a:off x="887216" y="4640"/>
            <a:ext cx="5849916"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7" name="Oval 6">
            <a:extLst>
              <a:ext uri="{FF2B5EF4-FFF2-40B4-BE49-F238E27FC236}">
                <a16:creationId xmlns:a16="http://schemas.microsoft.com/office/drawing/2014/main" id="{0538EF5A-5721-644C-BAB5-EF33FC0F5052}"/>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2.mp3" descr="Track2_Lecture5_Slide22.mp3">
            <a:hlinkClick r:id="" action="ppaction://media"/>
            <a:extLst>
              <a:ext uri="{FF2B5EF4-FFF2-40B4-BE49-F238E27FC236}">
                <a16:creationId xmlns:a16="http://schemas.microsoft.com/office/drawing/2014/main" id="{679E85FC-09B7-CB42-9582-0057234AE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32497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Primary Energy Supply Technologies in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2E4FE1CE-86FD-498A-85C7-44422FC1B7F6}"/>
              </a:ext>
            </a:extLst>
          </p:cNvPr>
          <p:cNvSpPr txBox="1">
            <a:spLocks/>
          </p:cNvSpPr>
          <p:nvPr/>
        </p:nvSpPr>
        <p:spPr>
          <a:xfrm>
            <a:off x="887216" y="4640"/>
            <a:ext cx="5671240"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Graphical user interface, text, application, email&#10;&#10;Description automatically generated">
            <a:extLst>
              <a:ext uri="{FF2B5EF4-FFF2-40B4-BE49-F238E27FC236}">
                <a16:creationId xmlns:a16="http://schemas.microsoft.com/office/drawing/2014/main" id="{77A2F6E7-0EF3-40D4-89E5-E67B06F0D038}"/>
              </a:ext>
            </a:extLst>
          </p:cNvPr>
          <p:cNvPicPr>
            <a:picLocks noGrp="1" noChangeAspect="1"/>
          </p:cNvPicPr>
          <p:nvPr>
            <p:ph idx="1"/>
          </p:nvPr>
        </p:nvPicPr>
        <p:blipFill>
          <a:blip r:embed="rId6"/>
          <a:stretch>
            <a:fillRect/>
          </a:stretch>
        </p:blipFill>
        <p:spPr>
          <a:xfrm>
            <a:off x="2726973" y="2336536"/>
            <a:ext cx="6738054" cy="3146072"/>
          </a:xfrm>
        </p:spPr>
      </p:pic>
      <p:sp>
        <p:nvSpPr>
          <p:cNvPr id="7" name="Oval 6">
            <a:extLst>
              <a:ext uri="{FF2B5EF4-FFF2-40B4-BE49-F238E27FC236}">
                <a16:creationId xmlns:a16="http://schemas.microsoft.com/office/drawing/2014/main" id="{0291CA37-0669-4144-9711-5DB280981237}"/>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3.mp3" descr="Track2_Lecture5_Slide23.mp3">
            <a:hlinkClick r:id="" action="ppaction://media"/>
            <a:extLst>
              <a:ext uri="{FF2B5EF4-FFF2-40B4-BE49-F238E27FC236}">
                <a16:creationId xmlns:a16="http://schemas.microsoft.com/office/drawing/2014/main" id="{FE2C348B-B092-BD48-BCE7-02641E8AC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911461"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Total Technology Model Period Activity Upper Limit </a:t>
            </a:r>
          </a:p>
        </p:txBody>
      </p:sp>
      <p:sp>
        <p:nvSpPr>
          <p:cNvPr id="2" name="Title 10">
            <a:extLst>
              <a:ext uri="{FF2B5EF4-FFF2-40B4-BE49-F238E27FC236}">
                <a16:creationId xmlns:a16="http://schemas.microsoft.com/office/drawing/2014/main" id="{FCEC6FF0-6061-49B3-AD31-D2A5C420732E}"/>
              </a:ext>
            </a:extLst>
          </p:cNvPr>
          <p:cNvSpPr txBox="1">
            <a:spLocks/>
          </p:cNvSpPr>
          <p:nvPr/>
        </p:nvSpPr>
        <p:spPr>
          <a:xfrm>
            <a:off x="887215" y="4640"/>
            <a:ext cx="5744813"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Text&#10;&#10;Description automatically generated">
            <a:extLst>
              <a:ext uri="{FF2B5EF4-FFF2-40B4-BE49-F238E27FC236}">
                <a16:creationId xmlns:a16="http://schemas.microsoft.com/office/drawing/2014/main" id="{B99AAB18-C6FC-4800-826B-5ADBD21E5271}"/>
              </a:ext>
            </a:extLst>
          </p:cNvPr>
          <p:cNvPicPr>
            <a:picLocks noGrp="1" noChangeAspect="1"/>
          </p:cNvPicPr>
          <p:nvPr>
            <p:ph idx="1"/>
          </p:nvPr>
        </p:nvPicPr>
        <p:blipFill>
          <a:blip r:embed="rId6"/>
          <a:stretch>
            <a:fillRect/>
          </a:stretch>
        </p:blipFill>
        <p:spPr>
          <a:xfrm>
            <a:off x="2029924" y="2221913"/>
            <a:ext cx="7912765" cy="3365998"/>
          </a:xfrm>
        </p:spPr>
      </p:pic>
      <p:sp>
        <p:nvSpPr>
          <p:cNvPr id="7" name="Oval 6">
            <a:extLst>
              <a:ext uri="{FF2B5EF4-FFF2-40B4-BE49-F238E27FC236}">
                <a16:creationId xmlns:a16="http://schemas.microsoft.com/office/drawing/2014/main" id="{DB52CEBF-F5DB-D141-980C-F5434EC783B0}"/>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4.mp3" descr="Track2_Lecture5_Slide24.mp3">
            <a:hlinkClick r:id="" action="ppaction://media"/>
            <a:extLst>
              <a:ext uri="{FF2B5EF4-FFF2-40B4-BE49-F238E27FC236}">
                <a16:creationId xmlns:a16="http://schemas.microsoft.com/office/drawing/2014/main" id="{0FEAE43E-B53D-AD4F-9A86-3CA42D1B40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89510" y="34533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Summing Up with an Example </a:t>
            </a:r>
          </a:p>
        </p:txBody>
      </p:sp>
      <p:sp>
        <p:nvSpPr>
          <p:cNvPr id="2" name="Title 10">
            <a:extLst>
              <a:ext uri="{FF2B5EF4-FFF2-40B4-BE49-F238E27FC236}">
                <a16:creationId xmlns:a16="http://schemas.microsoft.com/office/drawing/2014/main" id="{A7C5C511-6669-4EBC-997F-58AFD3A0AF58}"/>
              </a:ext>
            </a:extLst>
          </p:cNvPr>
          <p:cNvSpPr txBox="1">
            <a:spLocks/>
          </p:cNvSpPr>
          <p:nvPr/>
        </p:nvSpPr>
        <p:spPr>
          <a:xfrm>
            <a:off x="887215" y="4640"/>
            <a:ext cx="5755323"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Graphical user interface, text&#10;&#10;Description automatically generated">
            <a:extLst>
              <a:ext uri="{FF2B5EF4-FFF2-40B4-BE49-F238E27FC236}">
                <a16:creationId xmlns:a16="http://schemas.microsoft.com/office/drawing/2014/main" id="{86597631-E761-4E47-A927-0D5AD16D8E0C}"/>
              </a:ext>
            </a:extLst>
          </p:cNvPr>
          <p:cNvPicPr>
            <a:picLocks noGrp="1" noChangeAspect="1"/>
          </p:cNvPicPr>
          <p:nvPr>
            <p:ph idx="1"/>
          </p:nvPr>
        </p:nvPicPr>
        <p:blipFill>
          <a:blip r:embed="rId6"/>
          <a:stretch>
            <a:fillRect/>
          </a:stretch>
        </p:blipFill>
        <p:spPr>
          <a:xfrm>
            <a:off x="2470151" y="2235994"/>
            <a:ext cx="7237588" cy="3502377"/>
          </a:xfrm>
        </p:spPr>
      </p:pic>
      <p:sp>
        <p:nvSpPr>
          <p:cNvPr id="7" name="Oval 6">
            <a:extLst>
              <a:ext uri="{FF2B5EF4-FFF2-40B4-BE49-F238E27FC236}">
                <a16:creationId xmlns:a16="http://schemas.microsoft.com/office/drawing/2014/main" id="{905496EE-6E40-1545-A4A7-EBEEAC8DF394}"/>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5.mp3" descr="Track2_Lecture5_Slide25.mp3">
            <a:hlinkClick r:id="" action="ppaction://media"/>
            <a:extLst>
              <a:ext uri="{FF2B5EF4-FFF2-40B4-BE49-F238E27FC236}">
                <a16:creationId xmlns:a16="http://schemas.microsoft.com/office/drawing/2014/main" id="{3FAA81AC-5501-804B-8CE6-B54D102292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29196" y="1775069"/>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OSeMOSYS.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D6E9FC4-A60D-F04F-BBD0-40BD02332CF2}"/>
              </a:ext>
            </a:extLst>
          </p:cNvPr>
          <p:cNvPicPr>
            <a:picLocks noChangeAspect="1"/>
          </p:cNvPicPr>
          <p:nvPr/>
        </p:nvPicPr>
        <p:blipFill>
          <a:blip r:embed="rId3"/>
          <a:stretch>
            <a:fillRect/>
          </a:stretch>
        </p:blipFill>
        <p:spPr>
          <a:xfrm>
            <a:off x="-1012" y="-1862"/>
            <a:ext cx="12275388" cy="6920182"/>
          </a:xfrm>
          <a:prstGeom prst="rect">
            <a:avLst/>
          </a:prstGeom>
        </p:spPr>
      </p:pic>
      <p:sp>
        <p:nvSpPr>
          <p:cNvPr id="7" name="TextBox 6">
            <a:extLst>
              <a:ext uri="{FF2B5EF4-FFF2-40B4-BE49-F238E27FC236}">
                <a16:creationId xmlns:a16="http://schemas.microsoft.com/office/drawing/2014/main" id="{EB1F01DF-2C01-E144-8F9C-8BAB66B33F4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5: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8" name="TextBox 7">
            <a:extLst>
              <a:ext uri="{FF2B5EF4-FFF2-40B4-BE49-F238E27FC236}">
                <a16:creationId xmlns:a16="http://schemas.microsoft.com/office/drawing/2014/main" id="{583C1EFE-6A2E-5745-9E28-90C8B3908A3B}"/>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6" name="Group 5">
            <a:extLst>
              <a:ext uri="{FF2B5EF4-FFF2-40B4-BE49-F238E27FC236}">
                <a16:creationId xmlns:a16="http://schemas.microsoft.com/office/drawing/2014/main" id="{1DDF79BA-ECE9-5949-9C50-DDEA5702CF0F}"/>
              </a:ext>
            </a:extLst>
          </p:cNvPr>
          <p:cNvGrpSpPr/>
          <p:nvPr/>
        </p:nvGrpSpPr>
        <p:grpSpPr>
          <a:xfrm>
            <a:off x="3339465" y="4126495"/>
            <a:ext cx="1877504" cy="558800"/>
            <a:chOff x="929196" y="5461000"/>
            <a:chExt cx="1877504" cy="558800"/>
          </a:xfrm>
        </p:grpSpPr>
        <p:sp>
          <p:nvSpPr>
            <p:cNvPr id="9" name="Rounded Rectangle 8">
              <a:hlinkClick r:id="rId4"/>
              <a:extLst>
                <a:ext uri="{FF2B5EF4-FFF2-40B4-BE49-F238E27FC236}">
                  <a16:creationId xmlns:a16="http://schemas.microsoft.com/office/drawing/2014/main" id="{1C182C5B-847F-804A-85A8-FFFF52B3016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73E684-81FF-9C49-AF27-01FA52B3506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366C4BD9-64A6-904A-BCB3-B45620A4885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What are technologies in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7" name="Picture 17" descr="Diagram, schematic&#10;&#10;Description automatically generated">
            <a:extLst>
              <a:ext uri="{FF2B5EF4-FFF2-40B4-BE49-F238E27FC236}">
                <a16:creationId xmlns:a16="http://schemas.microsoft.com/office/drawing/2014/main" id="{E29F5006-BFED-4128-B15F-355BC5BAB8F7}"/>
              </a:ext>
            </a:extLst>
          </p:cNvPr>
          <p:cNvPicPr>
            <a:picLocks noChangeAspect="1"/>
          </p:cNvPicPr>
          <p:nvPr/>
        </p:nvPicPr>
        <p:blipFill>
          <a:blip r:embed="rId6"/>
          <a:stretch>
            <a:fillRect/>
          </a:stretch>
        </p:blipFill>
        <p:spPr>
          <a:xfrm>
            <a:off x="2206978" y="1951390"/>
            <a:ext cx="7763933" cy="4140552"/>
          </a:xfrm>
          <a:prstGeom prst="rect">
            <a:avLst/>
          </a:prstGeom>
        </p:spPr>
      </p:pic>
      <p:sp>
        <p:nvSpPr>
          <p:cNvPr id="7" name="Oval 6">
            <a:extLst>
              <a:ext uri="{FF2B5EF4-FFF2-40B4-BE49-F238E27FC236}">
                <a16:creationId xmlns:a16="http://schemas.microsoft.com/office/drawing/2014/main" id="{9C50FF95-ADE1-A84E-92E5-D150F70EDA25}"/>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3.mp3" descr="Track2_Lecture5_Slide3.mp3">
            <a:hlinkClick r:id="" action="ppaction://media"/>
            <a:extLst>
              <a:ext uri="{FF2B5EF4-FFF2-40B4-BE49-F238E27FC236}">
                <a16:creationId xmlns:a16="http://schemas.microsoft.com/office/drawing/2014/main" id="{F1A6294D-5C89-9A49-825D-BC422054C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778" y="7892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Technology Examples </a:t>
            </a:r>
          </a:p>
        </p:txBody>
      </p:sp>
      <p:sp>
        <p:nvSpPr>
          <p:cNvPr id="2" name="Title 10">
            <a:extLst>
              <a:ext uri="{FF2B5EF4-FFF2-40B4-BE49-F238E27FC236}">
                <a16:creationId xmlns:a16="http://schemas.microsoft.com/office/drawing/2014/main" id="{048EA9D1-84BC-4160-AE10-45BB8BA5F57C}"/>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10;&#10;Description automatically generated">
            <a:extLst>
              <a:ext uri="{FF2B5EF4-FFF2-40B4-BE49-F238E27FC236}">
                <a16:creationId xmlns:a16="http://schemas.microsoft.com/office/drawing/2014/main" id="{04B0EC52-2B68-4EAF-847C-8B4D4806D1CF}"/>
              </a:ext>
            </a:extLst>
          </p:cNvPr>
          <p:cNvPicPr>
            <a:picLocks noGrp="1" noChangeAspect="1"/>
          </p:cNvPicPr>
          <p:nvPr>
            <p:ph idx="1"/>
          </p:nvPr>
        </p:nvPicPr>
        <p:blipFill>
          <a:blip r:embed="rId6"/>
          <a:stretch>
            <a:fillRect/>
          </a:stretch>
        </p:blipFill>
        <p:spPr>
          <a:xfrm>
            <a:off x="1518653" y="2230125"/>
            <a:ext cx="8723488" cy="3515077"/>
          </a:xfrm>
        </p:spPr>
      </p:pic>
      <p:sp>
        <p:nvSpPr>
          <p:cNvPr id="7" name="Oval 6">
            <a:extLst>
              <a:ext uri="{FF2B5EF4-FFF2-40B4-BE49-F238E27FC236}">
                <a16:creationId xmlns:a16="http://schemas.microsoft.com/office/drawing/2014/main" id="{82A602AC-9040-A14A-84A9-204BC8451984}"/>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4.mp3" descr="Track2_Lecture5_Slide4.mp3">
            <a:hlinkClick r:id="" action="ppaction://media"/>
            <a:extLst>
              <a:ext uri="{FF2B5EF4-FFF2-40B4-BE49-F238E27FC236}">
                <a16:creationId xmlns:a16="http://schemas.microsoft.com/office/drawing/2014/main" id="{1F17E49D-F416-A041-B959-EA45C9600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7892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Parameters that Define Technologies  </a:t>
            </a:r>
          </a:p>
        </p:txBody>
      </p:sp>
      <p:sp>
        <p:nvSpPr>
          <p:cNvPr id="2" name="Title 10">
            <a:extLst>
              <a:ext uri="{FF2B5EF4-FFF2-40B4-BE49-F238E27FC236}">
                <a16:creationId xmlns:a16="http://schemas.microsoft.com/office/drawing/2014/main" id="{047DD069-0C04-4ABC-98C6-51F92C6AE058}"/>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10;&#10;Description automatically generated">
            <a:extLst>
              <a:ext uri="{FF2B5EF4-FFF2-40B4-BE49-F238E27FC236}">
                <a16:creationId xmlns:a16="http://schemas.microsoft.com/office/drawing/2014/main" id="{D3B51314-7C83-436A-A246-28E6345123FE}"/>
              </a:ext>
            </a:extLst>
          </p:cNvPr>
          <p:cNvPicPr>
            <a:picLocks noGrp="1" noChangeAspect="1"/>
          </p:cNvPicPr>
          <p:nvPr>
            <p:ph idx="1"/>
          </p:nvPr>
        </p:nvPicPr>
        <p:blipFill>
          <a:blip r:embed="rId6"/>
          <a:stretch>
            <a:fillRect/>
          </a:stretch>
        </p:blipFill>
        <p:spPr>
          <a:xfrm>
            <a:off x="1854201" y="2041438"/>
            <a:ext cx="8314266" cy="3891491"/>
          </a:xfrm>
        </p:spPr>
      </p:pic>
      <p:sp>
        <p:nvSpPr>
          <p:cNvPr id="3" name="TextBox 2">
            <a:extLst>
              <a:ext uri="{FF2B5EF4-FFF2-40B4-BE49-F238E27FC236}">
                <a16:creationId xmlns:a16="http://schemas.microsoft.com/office/drawing/2014/main" id="{3562FA83-F780-42E5-A487-6ACA68E5D4F2}"/>
              </a:ext>
            </a:extLst>
          </p:cNvPr>
          <p:cNvSpPr txBox="1"/>
          <p:nvPr/>
        </p:nvSpPr>
        <p:spPr>
          <a:xfrm>
            <a:off x="2025125" y="6141008"/>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1C39FD16-A6E3-3E4F-B1A6-D522A9B1AE93}"/>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5.mp3" descr="Track2_Lecture5_Slide5.mp3">
            <a:hlinkClick r:id="" action="ppaction://media"/>
            <a:extLst>
              <a:ext uri="{FF2B5EF4-FFF2-40B4-BE49-F238E27FC236}">
                <a16:creationId xmlns:a16="http://schemas.microsoft.com/office/drawing/2014/main" id="{E3B28DD3-D18E-7C4B-BFC4-C2250C13B9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Representing Technologies in OSeMOSYS </a:t>
            </a:r>
          </a:p>
        </p:txBody>
      </p:sp>
      <p:sp>
        <p:nvSpPr>
          <p:cNvPr id="2" name="Title 10">
            <a:extLst>
              <a:ext uri="{FF2B5EF4-FFF2-40B4-BE49-F238E27FC236}">
                <a16:creationId xmlns:a16="http://schemas.microsoft.com/office/drawing/2014/main" id="{4DC9C018-4A8C-4B37-A35A-FE1D7EE2DAC0}"/>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 schematic&#10;&#10;Description automatically generated">
            <a:extLst>
              <a:ext uri="{FF2B5EF4-FFF2-40B4-BE49-F238E27FC236}">
                <a16:creationId xmlns:a16="http://schemas.microsoft.com/office/drawing/2014/main" id="{B3D0D5C3-0AA0-4D62-8351-1197322B88DB}"/>
              </a:ext>
            </a:extLst>
          </p:cNvPr>
          <p:cNvPicPr>
            <a:picLocks noGrp="1" noChangeAspect="1"/>
          </p:cNvPicPr>
          <p:nvPr>
            <p:ph idx="1"/>
          </p:nvPr>
        </p:nvPicPr>
        <p:blipFill>
          <a:blip r:embed="rId6"/>
          <a:stretch>
            <a:fillRect/>
          </a:stretch>
        </p:blipFill>
        <p:spPr>
          <a:xfrm>
            <a:off x="2348089" y="1883040"/>
            <a:ext cx="7439378" cy="4236508"/>
          </a:xfrm>
        </p:spPr>
      </p:pic>
      <p:sp>
        <p:nvSpPr>
          <p:cNvPr id="7" name="Oval 6">
            <a:extLst>
              <a:ext uri="{FF2B5EF4-FFF2-40B4-BE49-F238E27FC236}">
                <a16:creationId xmlns:a16="http://schemas.microsoft.com/office/drawing/2014/main" id="{93646B44-E283-044F-B409-543B130BCCC0}"/>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6.mp3" descr="Track2_Lecture5_Slide6.mp3">
            <a:hlinkClick r:id="" action="ppaction://media"/>
            <a:extLst>
              <a:ext uri="{FF2B5EF4-FFF2-40B4-BE49-F238E27FC236}">
                <a16:creationId xmlns:a16="http://schemas.microsoft.com/office/drawing/2014/main" id="{23F57525-B9E0-1D45-A289-28F72C669F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385" y="789204"/>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Considering Key Characteristics of Technologies </a:t>
            </a:r>
          </a:p>
        </p:txBody>
      </p:sp>
      <p:sp>
        <p:nvSpPr>
          <p:cNvPr id="2" name="Title 10">
            <a:extLst>
              <a:ext uri="{FF2B5EF4-FFF2-40B4-BE49-F238E27FC236}">
                <a16:creationId xmlns:a16="http://schemas.microsoft.com/office/drawing/2014/main" id="{D4E3025E-E4A2-4420-A5CC-CE88DFC7ED16}"/>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7" name="Picture 8" descr="Chart&#10;&#10;Description automatically generated">
            <a:extLst>
              <a:ext uri="{FF2B5EF4-FFF2-40B4-BE49-F238E27FC236}">
                <a16:creationId xmlns:a16="http://schemas.microsoft.com/office/drawing/2014/main" id="{9F3B4DF9-9645-4105-A1CA-BDA075227AD2}"/>
              </a:ext>
            </a:extLst>
          </p:cNvPr>
          <p:cNvPicPr>
            <a:picLocks noChangeAspect="1"/>
          </p:cNvPicPr>
          <p:nvPr/>
        </p:nvPicPr>
        <p:blipFill>
          <a:blip r:embed="rId6"/>
          <a:stretch>
            <a:fillRect/>
          </a:stretch>
        </p:blipFill>
        <p:spPr>
          <a:xfrm>
            <a:off x="2639683" y="1942851"/>
            <a:ext cx="6538821" cy="4093731"/>
          </a:xfrm>
          <a:prstGeom prst="rect">
            <a:avLst/>
          </a:prstGeom>
        </p:spPr>
      </p:pic>
      <p:sp>
        <p:nvSpPr>
          <p:cNvPr id="9" name="TextBox 8">
            <a:extLst>
              <a:ext uri="{FF2B5EF4-FFF2-40B4-BE49-F238E27FC236}">
                <a16:creationId xmlns:a16="http://schemas.microsoft.com/office/drawing/2014/main" id="{32708FE6-FB61-4BE4-BF54-0DAEA45CE209}"/>
              </a:ext>
            </a:extLst>
          </p:cNvPr>
          <p:cNvSpPr txBox="1"/>
          <p:nvPr/>
        </p:nvSpPr>
        <p:spPr>
          <a:xfrm>
            <a:off x="2736854" y="615049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5651126-76D1-F740-BA14-2066A7F35547}"/>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7.mp3" descr="Track2_Lecture5_Slide7.mp3">
            <a:hlinkClick r:id="" action="ppaction://media"/>
            <a:extLst>
              <a:ext uri="{FF2B5EF4-FFF2-40B4-BE49-F238E27FC236}">
                <a16:creationId xmlns:a16="http://schemas.microsoft.com/office/drawing/2014/main" id="{4EB59ED4-B094-7E4C-AD54-DF60A595EF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0818" y="1777964"/>
            <a:ext cx="54505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460"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5.2.1 Introducing Input &amp; Output Activity Ratios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6613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10">
            <a:extLst>
              <a:ext uri="{FF2B5EF4-FFF2-40B4-BE49-F238E27FC236}">
                <a16:creationId xmlns:a16="http://schemas.microsoft.com/office/drawing/2014/main" id="{70AE13BA-123A-4FCE-B595-DE5236EBFEDC}"/>
              </a:ext>
            </a:extLst>
          </p:cNvPr>
          <p:cNvPicPr>
            <a:picLocks noChangeAspect="1"/>
          </p:cNvPicPr>
          <p:nvPr/>
        </p:nvPicPr>
        <p:blipFill>
          <a:blip r:embed="rId6"/>
          <a:stretch>
            <a:fillRect/>
          </a:stretch>
        </p:blipFill>
        <p:spPr>
          <a:xfrm>
            <a:off x="2987039" y="1732453"/>
            <a:ext cx="6217921" cy="4147100"/>
          </a:xfrm>
          <a:prstGeom prst="rect">
            <a:avLst/>
          </a:prstGeom>
        </p:spPr>
      </p:pic>
      <p:sp>
        <p:nvSpPr>
          <p:cNvPr id="12" name="TextBox 11">
            <a:extLst>
              <a:ext uri="{FF2B5EF4-FFF2-40B4-BE49-F238E27FC236}">
                <a16:creationId xmlns:a16="http://schemas.microsoft.com/office/drawing/2014/main" id="{4C335F9D-7328-4D20-BC27-76A3D6303091}"/>
              </a:ext>
            </a:extLst>
          </p:cNvPr>
          <p:cNvSpPr txBox="1"/>
          <p:nvPr/>
        </p:nvSpPr>
        <p:spPr>
          <a:xfrm>
            <a:off x="3092140" y="5999434"/>
            <a:ext cx="63616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CC-BY-SA 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6"/>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E4A1FE1-5B20-C24A-B292-AC30DA0F838E}"/>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9.mp3" descr="Track2_Lecture5_Slide9.mp3">
            <a:hlinkClick r:id="" action="ppaction://media"/>
            <a:extLst>
              <a:ext uri="{FF2B5EF4-FFF2-40B4-BE49-F238E27FC236}">
                <a16:creationId xmlns:a16="http://schemas.microsoft.com/office/drawing/2014/main" id="{FBD2D6A8-A2BA-F349-9506-7799CFEC9AB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344344" y="347606"/>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E66BBF9C-2C75-418F-BB01-92450A49F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purl.org/dc/elements/1.1/"/>
    <ds:schemaRef ds:uri="http://purl.org/dc/terms/"/>
    <ds:schemaRef ds:uri="http://purl.org/dc/dcmitype/"/>
    <ds:schemaRef ds:uri="35b8b66e-5759-43c1-a138-f967a8bf5a20"/>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0b696a8a-ab1a-459b-a09e-44df7cbe9330"/>
  </ds:schemaRefs>
</ds:datastoreItem>
</file>

<file path=docProps/app.xml><?xml version="1.0" encoding="utf-8"?>
<Properties xmlns="http://schemas.openxmlformats.org/officeDocument/2006/extended-properties" xmlns:vt="http://schemas.openxmlformats.org/officeDocument/2006/docPropsVTypes">
  <TotalTime>288</TotalTime>
  <Words>4407</Words>
  <Application>Microsoft Office PowerPoint</Application>
  <PresentationFormat>Widescreen</PresentationFormat>
  <Paragraphs>194</Paragraphs>
  <Slides>28</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611</cp:revision>
  <dcterms:created xsi:type="dcterms:W3CDTF">2021-02-10T16:48:02Z</dcterms:created>
  <dcterms:modified xsi:type="dcterms:W3CDTF">2024-10-31T15:48:31Z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