
<file path=[Content_Types].xml><?xml version="1.0" encoding="utf-8"?>
<Types xmlns="http://schemas.openxmlformats.org/package/2006/content-types">
  <Default Extension="gif" ContentType="image/gif"/>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0"/>
  </p:notesMasterIdLst>
  <p:sldIdLst>
    <p:sldId id="315" r:id="rId5"/>
    <p:sldId id="264" r:id="rId6"/>
    <p:sldId id="272" r:id="rId7"/>
    <p:sldId id="295" r:id="rId8"/>
    <p:sldId id="296" r:id="rId9"/>
    <p:sldId id="338" r:id="rId10"/>
    <p:sldId id="298" r:id="rId11"/>
    <p:sldId id="285" r:id="rId12"/>
    <p:sldId id="278" r:id="rId13"/>
    <p:sldId id="299" r:id="rId14"/>
    <p:sldId id="300" r:id="rId15"/>
    <p:sldId id="301" r:id="rId16"/>
    <p:sldId id="330" r:id="rId17"/>
    <p:sldId id="320" r:id="rId18"/>
    <p:sldId id="303" r:id="rId19"/>
    <p:sldId id="304" r:id="rId20"/>
    <p:sldId id="339" r:id="rId21"/>
    <p:sldId id="277" r:id="rId22"/>
    <p:sldId id="281" r:id="rId23"/>
    <p:sldId id="334" r:id="rId24"/>
    <p:sldId id="331" r:id="rId25"/>
    <p:sldId id="333" r:id="rId26"/>
    <p:sldId id="335" r:id="rId27"/>
    <p:sldId id="294" r:id="rId28"/>
    <p:sldId id="316"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1eI7K5Vav88rFieDv/ZGw==" hashData="m/cZISHVkoGv7sYmLrxzBAQ4DXeaytySL2C++3FLpq5I0IWPDCiz99AGDuHA/eFV31mGwaBRUeFDG0BmqwRWn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63960" autoAdjust="0"/>
  </p:normalViewPr>
  <p:slideViewPr>
    <p:cSldViewPr snapToGrid="0">
      <p:cViewPr varScale="1">
        <p:scale>
          <a:sx n="32" d="100"/>
          <a:sy n="32" d="100"/>
        </p:scale>
        <p:origin x="1936" y="3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3"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48" Type="http://customschemas.google.com/relationships/presentationmetadata" Target="meta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undo custSel addSld delSld modSld sldOrd">
      <pc:chgData name="Fernando Antonio Plazas Niño" userId="3d3d64c24e009e97" providerId="LiveId" clId="{39828657-D055-4FFE-B629-2DD8EFAA0651}" dt="2026-01-23T23:38:08.242" v="360" actId="1076"/>
      <pc:docMkLst>
        <pc:docMk/>
      </pc:docMkLst>
      <pc:sldChg chg="modSp mod">
        <pc:chgData name="Fernando Antonio Plazas Niño" userId="3d3d64c24e009e97" providerId="LiveId" clId="{39828657-D055-4FFE-B629-2DD8EFAA0651}" dt="2026-01-20T04:05:09.672" v="58" actId="20577"/>
        <pc:sldMkLst>
          <pc:docMk/>
          <pc:sldMk cId="0" sldId="264"/>
        </pc:sldMkLst>
        <pc:spChg chg="mod">
          <ac:chgData name="Fernando Antonio Plazas Niño" userId="3d3d64c24e009e97" providerId="LiveId" clId="{39828657-D055-4FFE-B629-2DD8EFAA0651}" dt="2026-01-20T04:05:09.672" v="58" actId="20577"/>
          <ac:spMkLst>
            <pc:docMk/>
            <pc:sldMk cId="0" sldId="264"/>
            <ac:spMk id="6" creationId="{7898B265-18EB-84FA-C945-87B330A9D067}"/>
          </ac:spMkLst>
        </pc:spChg>
      </pc:sldChg>
      <pc:sldChg chg="add">
        <pc:chgData name="Fernando Antonio Plazas Niño" userId="3d3d64c24e009e97" providerId="LiveId" clId="{39828657-D055-4FFE-B629-2DD8EFAA0651}" dt="2026-01-20T04:07:06.104" v="59"/>
        <pc:sldMkLst>
          <pc:docMk/>
          <pc:sldMk cId="1972824460" sldId="272"/>
        </pc:sldMkLst>
      </pc:sldChg>
      <pc:sldChg chg="modSp">
        <pc:chgData name="Fernando Antonio Plazas Niño" userId="3d3d64c24e009e97" providerId="LiveId" clId="{39828657-D055-4FFE-B629-2DD8EFAA0651}" dt="2026-01-20T04:17:36.938" v="81"/>
        <pc:sldMkLst>
          <pc:docMk/>
          <pc:sldMk cId="1409221089" sldId="277"/>
        </pc:sldMkLst>
        <pc:spChg chg="mod">
          <ac:chgData name="Fernando Antonio Plazas Niño" userId="3d3d64c24e009e97" providerId="LiveId" clId="{39828657-D055-4FFE-B629-2DD8EFAA0651}" dt="2026-01-20T04:17:36.938" v="81"/>
          <ac:spMkLst>
            <pc:docMk/>
            <pc:sldMk cId="1409221089" sldId="277"/>
            <ac:spMk id="4" creationId="{BCB083AF-02AE-8D66-43C6-C24C6B427521}"/>
          </ac:spMkLst>
        </pc:spChg>
      </pc:sldChg>
      <pc:sldChg chg="addSp modSp add mod modAnim">
        <pc:chgData name="Fernando Antonio Plazas Niño" userId="3d3d64c24e009e97" providerId="LiveId" clId="{39828657-D055-4FFE-B629-2DD8EFAA0651}" dt="2026-01-23T23:26:34.296" v="242" actId="1076"/>
        <pc:sldMkLst>
          <pc:docMk/>
          <pc:sldMk cId="3760497915" sldId="278"/>
        </pc:sldMkLst>
        <pc:spChg chg="mod">
          <ac:chgData name="Fernando Antonio Plazas Niño" userId="3d3d64c24e009e97" providerId="LiveId" clId="{39828657-D055-4FFE-B629-2DD8EFAA0651}" dt="2026-01-23T23:09:24.624" v="116" actId="20577"/>
          <ac:spMkLst>
            <pc:docMk/>
            <pc:sldMk cId="3760497915" sldId="278"/>
            <ac:spMk id="2" creationId="{80ED264C-2459-7E9C-B4E7-0AC20593E710}"/>
          </ac:spMkLst>
        </pc:spChg>
        <pc:spChg chg="mod">
          <ac:chgData name="Fernando Antonio Plazas Niño" userId="3d3d64c24e009e97" providerId="LiveId" clId="{39828657-D055-4FFE-B629-2DD8EFAA0651}" dt="2026-01-23T23:09:21.289" v="114" actId="20577"/>
          <ac:spMkLst>
            <pc:docMk/>
            <pc:sldMk cId="3760497915" sldId="278"/>
            <ac:spMk id="4" creationId="{EB3BB423-193C-BD62-291D-DC8376691DE5}"/>
          </ac:spMkLst>
        </pc:spChg>
        <pc:picChg chg="add mod">
          <ac:chgData name="Fernando Antonio Plazas Niño" userId="3d3d64c24e009e97" providerId="LiveId" clId="{39828657-D055-4FFE-B629-2DD8EFAA0651}" dt="2026-01-23T23:26:34.296" v="242" actId="1076"/>
          <ac:picMkLst>
            <pc:docMk/>
            <pc:sldMk cId="3760497915" sldId="278"/>
            <ac:picMk id="5" creationId="{9F3007E9-C581-1CFC-4D99-B12327F18238}"/>
          </ac:picMkLst>
        </pc:picChg>
      </pc:sldChg>
      <pc:sldChg chg="addSp modSp mod ord modAnim">
        <pc:chgData name="Fernando Antonio Plazas Niño" userId="3d3d64c24e009e97" providerId="LiveId" clId="{39828657-D055-4FFE-B629-2DD8EFAA0651}" dt="2026-01-23T23:34:55.976" v="348" actId="1076"/>
        <pc:sldMkLst>
          <pc:docMk/>
          <pc:sldMk cId="3666774406" sldId="281"/>
        </pc:sldMkLst>
        <pc:spChg chg="mod">
          <ac:chgData name="Fernando Antonio Plazas Niño" userId="3d3d64c24e009e97" providerId="LiveId" clId="{39828657-D055-4FFE-B629-2DD8EFAA0651}" dt="2026-01-23T23:32:54.520" v="330" actId="20577"/>
          <ac:spMkLst>
            <pc:docMk/>
            <pc:sldMk cId="3666774406" sldId="281"/>
            <ac:spMk id="2" creationId="{F1BD2BDA-3DBA-B2FC-1D13-C0D1EEA825E6}"/>
          </ac:spMkLst>
        </pc:spChg>
        <pc:spChg chg="mod">
          <ac:chgData name="Fernando Antonio Plazas Niño" userId="3d3d64c24e009e97" providerId="LiveId" clId="{39828657-D055-4FFE-B629-2DD8EFAA0651}" dt="2026-01-23T23:17:54.086" v="196" actId="20577"/>
          <ac:spMkLst>
            <pc:docMk/>
            <pc:sldMk cId="3666774406" sldId="281"/>
            <ac:spMk id="5" creationId="{06A30B8C-4952-5635-79D7-B038641E493B}"/>
          </ac:spMkLst>
        </pc:spChg>
        <pc:picChg chg="add mod">
          <ac:chgData name="Fernando Antonio Plazas Niño" userId="3d3d64c24e009e97" providerId="LiveId" clId="{39828657-D055-4FFE-B629-2DD8EFAA0651}" dt="2026-01-23T23:34:55.976" v="348" actId="1076"/>
          <ac:picMkLst>
            <pc:docMk/>
            <pc:sldMk cId="3666774406" sldId="281"/>
            <ac:picMk id="3" creationId="{5C2CA7AC-CE59-F7FC-E0A2-B6D9A851C4A3}"/>
          </ac:picMkLst>
        </pc:picChg>
      </pc:sldChg>
      <pc:sldChg chg="delSp modSp del mod ord">
        <pc:chgData name="Fernando Antonio Plazas Niño" userId="3d3d64c24e009e97" providerId="LiveId" clId="{39828657-D055-4FFE-B629-2DD8EFAA0651}" dt="2026-01-23T23:23:05.606" v="226" actId="47"/>
        <pc:sldMkLst>
          <pc:docMk/>
          <pc:sldMk cId="2387247389" sldId="282"/>
        </pc:sldMkLst>
        <pc:spChg chg="mod">
          <ac:chgData name="Fernando Antonio Plazas Niño" userId="3d3d64c24e009e97" providerId="LiveId" clId="{39828657-D055-4FFE-B629-2DD8EFAA0651}" dt="2026-01-23T23:10:34.564" v="148" actId="20577"/>
          <ac:spMkLst>
            <pc:docMk/>
            <pc:sldMk cId="2387247389" sldId="282"/>
            <ac:spMk id="2" creationId="{0EB73B8B-F728-88CC-C826-C75A5BBE84B4}"/>
          </ac:spMkLst>
        </pc:spChg>
        <pc:spChg chg="mod">
          <ac:chgData name="Fernando Antonio Plazas Niño" userId="3d3d64c24e009e97" providerId="LiveId" clId="{39828657-D055-4FFE-B629-2DD8EFAA0651}" dt="2026-01-23T23:21:29.200" v="221" actId="20577"/>
          <ac:spMkLst>
            <pc:docMk/>
            <pc:sldMk cId="2387247389" sldId="282"/>
            <ac:spMk id="4" creationId="{D6773440-BE3F-6EE2-C6A7-CA6400919D36}"/>
          </ac:spMkLst>
        </pc:spChg>
        <pc:spChg chg="mod">
          <ac:chgData name="Fernando Antonio Plazas Niño" userId="3d3d64c24e009e97" providerId="LiveId" clId="{39828657-D055-4FFE-B629-2DD8EFAA0651}" dt="2026-01-23T23:20:53.740" v="216" actId="255"/>
          <ac:spMkLst>
            <pc:docMk/>
            <pc:sldMk cId="2387247389" sldId="282"/>
            <ac:spMk id="5" creationId="{0884C6CB-C630-E186-C749-8F4C9B21C56D}"/>
          </ac:spMkLst>
        </pc:spChg>
        <pc:spChg chg="mod">
          <ac:chgData name="Fernando Antonio Plazas Niño" userId="3d3d64c24e009e97" providerId="LiveId" clId="{39828657-D055-4FFE-B629-2DD8EFAA0651}" dt="2026-01-23T23:20:53.740" v="216" actId="255"/>
          <ac:spMkLst>
            <pc:docMk/>
            <pc:sldMk cId="2387247389" sldId="282"/>
            <ac:spMk id="6" creationId="{FD99C808-F583-2C5D-B86B-72266E4DECF7}"/>
          </ac:spMkLst>
        </pc:spChg>
        <pc:spChg chg="mod">
          <ac:chgData name="Fernando Antonio Plazas Niño" userId="3d3d64c24e009e97" providerId="LiveId" clId="{39828657-D055-4FFE-B629-2DD8EFAA0651}" dt="2026-01-23T23:20:53.740" v="216" actId="255"/>
          <ac:spMkLst>
            <pc:docMk/>
            <pc:sldMk cId="2387247389" sldId="282"/>
            <ac:spMk id="7" creationId="{EAFE011E-132B-230B-DEFF-D149A4947E89}"/>
          </ac:spMkLst>
        </pc:spChg>
        <pc:spChg chg="mod">
          <ac:chgData name="Fernando Antonio Plazas Niño" userId="3d3d64c24e009e97" providerId="LiveId" clId="{39828657-D055-4FFE-B629-2DD8EFAA0651}" dt="2026-01-23T23:20:53.740" v="216" actId="255"/>
          <ac:spMkLst>
            <pc:docMk/>
            <pc:sldMk cId="2387247389" sldId="282"/>
            <ac:spMk id="8" creationId="{B087284E-CA62-0B12-1D17-5118EFB099BC}"/>
          </ac:spMkLst>
        </pc:spChg>
        <pc:spChg chg="mod">
          <ac:chgData name="Fernando Antonio Plazas Niño" userId="3d3d64c24e009e97" providerId="LiveId" clId="{39828657-D055-4FFE-B629-2DD8EFAA0651}" dt="2026-01-23T23:20:53.740" v="216" actId="255"/>
          <ac:spMkLst>
            <pc:docMk/>
            <pc:sldMk cId="2387247389" sldId="282"/>
            <ac:spMk id="9" creationId="{AE614D4E-74AD-E898-E001-AFE7AFB0C1EA}"/>
          </ac:spMkLst>
        </pc:spChg>
        <pc:spChg chg="del">
          <ac:chgData name="Fernando Antonio Plazas Niño" userId="3d3d64c24e009e97" providerId="LiveId" clId="{39828657-D055-4FFE-B629-2DD8EFAA0651}" dt="2026-01-23T23:19:59.055" v="197" actId="478"/>
          <ac:spMkLst>
            <pc:docMk/>
            <pc:sldMk cId="2387247389" sldId="282"/>
            <ac:spMk id="10" creationId="{72227109-5CE5-5553-797D-8123E0B02AE7}"/>
          </ac:spMkLst>
        </pc:spChg>
        <pc:spChg chg="mod">
          <ac:chgData name="Fernando Antonio Plazas Niño" userId="3d3d64c24e009e97" providerId="LiveId" clId="{39828657-D055-4FFE-B629-2DD8EFAA0651}" dt="2026-01-23T23:10:29.686" v="144" actId="20577"/>
          <ac:spMkLst>
            <pc:docMk/>
            <pc:sldMk cId="2387247389" sldId="282"/>
            <ac:spMk id="11" creationId="{BF649693-A808-4CEA-CD7D-546D9990E215}"/>
          </ac:spMkLst>
        </pc:spChg>
      </pc:sldChg>
      <pc:sldChg chg="modSp mod">
        <pc:chgData name="Fernando Antonio Plazas Niño" userId="3d3d64c24e009e97" providerId="LiveId" clId="{39828657-D055-4FFE-B629-2DD8EFAA0651}" dt="2026-01-20T04:07:27.298" v="61" actId="255"/>
        <pc:sldMkLst>
          <pc:docMk/>
          <pc:sldMk cId="964061756" sldId="285"/>
        </pc:sldMkLst>
        <pc:spChg chg="mod">
          <ac:chgData name="Fernando Antonio Plazas Niño" userId="3d3d64c24e009e97" providerId="LiveId" clId="{39828657-D055-4FFE-B629-2DD8EFAA0651}" dt="2026-01-20T04:07:27.298" v="61" actId="255"/>
          <ac:spMkLst>
            <pc:docMk/>
            <pc:sldMk cId="964061756" sldId="285"/>
            <ac:spMk id="5" creationId="{512794A9-2AD3-6AA5-E3D9-E62DB796D066}"/>
          </ac:spMkLst>
        </pc:spChg>
      </pc:sldChg>
      <pc:sldChg chg="add del">
        <pc:chgData name="Fernando Antonio Plazas Niño" userId="3d3d64c24e009e97" providerId="LiveId" clId="{39828657-D055-4FFE-B629-2DD8EFAA0651}" dt="2026-01-20T04:19:54.762" v="106"/>
        <pc:sldMkLst>
          <pc:docMk/>
          <pc:sldMk cId="3918939115" sldId="294"/>
        </pc:sldMkLst>
      </pc:sldChg>
      <pc:sldChg chg="add">
        <pc:chgData name="Fernando Antonio Plazas Niño" userId="3d3d64c24e009e97" providerId="LiveId" clId="{39828657-D055-4FFE-B629-2DD8EFAA0651}" dt="2026-01-20T04:07:06.104" v="59"/>
        <pc:sldMkLst>
          <pc:docMk/>
          <pc:sldMk cId="3732431027" sldId="295"/>
        </pc:sldMkLst>
      </pc:sldChg>
      <pc:sldChg chg="add">
        <pc:chgData name="Fernando Antonio Plazas Niño" userId="3d3d64c24e009e97" providerId="LiveId" clId="{39828657-D055-4FFE-B629-2DD8EFAA0651}" dt="2026-01-20T04:07:06.104" v="59"/>
        <pc:sldMkLst>
          <pc:docMk/>
          <pc:sldMk cId="3931066493" sldId="296"/>
        </pc:sldMkLst>
      </pc:sldChg>
      <pc:sldChg chg="addSp delSp modSp add mod delAnim modAnim modNotesTx">
        <pc:chgData name="Fernando Antonio Plazas Niño" userId="3d3d64c24e009e97" providerId="LiveId" clId="{39828657-D055-4FFE-B629-2DD8EFAA0651}" dt="2026-01-23T23:08:56.874" v="112" actId="1076"/>
        <pc:sldMkLst>
          <pc:docMk/>
          <pc:sldMk cId="4206524852" sldId="298"/>
        </pc:sldMkLst>
        <pc:picChg chg="add mod">
          <ac:chgData name="Fernando Antonio Plazas Niño" userId="3d3d64c24e009e97" providerId="LiveId" clId="{39828657-D055-4FFE-B629-2DD8EFAA0651}" dt="2026-01-23T23:08:56.874" v="112" actId="1076"/>
          <ac:picMkLst>
            <pc:docMk/>
            <pc:sldMk cId="4206524852" sldId="298"/>
            <ac:picMk id="5" creationId="{76071D72-F2CA-4EA6-0643-8FB4AAE8BA5D}"/>
          </ac:picMkLst>
        </pc:picChg>
      </pc:sldChg>
      <pc:sldChg chg="modSp add mod">
        <pc:chgData name="Fernando Antonio Plazas Niño" userId="3d3d64c24e009e97" providerId="LiveId" clId="{39828657-D055-4FFE-B629-2DD8EFAA0651}" dt="2026-01-23T23:31:36.390" v="258" actId="20577"/>
        <pc:sldMkLst>
          <pc:docMk/>
          <pc:sldMk cId="2141478738" sldId="299"/>
        </pc:sldMkLst>
        <pc:spChg chg="mod">
          <ac:chgData name="Fernando Antonio Plazas Niño" userId="3d3d64c24e009e97" providerId="LiveId" clId="{39828657-D055-4FFE-B629-2DD8EFAA0651}" dt="2026-01-23T23:31:36.390" v="258" actId="20577"/>
          <ac:spMkLst>
            <pc:docMk/>
            <pc:sldMk cId="2141478738" sldId="299"/>
            <ac:spMk id="4" creationId="{48DBA616-8E19-8BF1-8890-9308D11DA628}"/>
          </ac:spMkLst>
        </pc:spChg>
      </pc:sldChg>
      <pc:sldChg chg="addSp modSp add mod modAnim">
        <pc:chgData name="Fernando Antonio Plazas Niño" userId="3d3d64c24e009e97" providerId="LiveId" clId="{39828657-D055-4FFE-B629-2DD8EFAA0651}" dt="2026-01-23T23:31:45.236" v="269" actId="20577"/>
        <pc:sldMkLst>
          <pc:docMk/>
          <pc:sldMk cId="3674046517" sldId="300"/>
        </pc:sldMkLst>
        <pc:spChg chg="mod">
          <ac:chgData name="Fernando Antonio Plazas Niño" userId="3d3d64c24e009e97" providerId="LiveId" clId="{39828657-D055-4FFE-B629-2DD8EFAA0651}" dt="2026-01-23T23:31:45.236" v="269" actId="20577"/>
          <ac:spMkLst>
            <pc:docMk/>
            <pc:sldMk cId="3674046517" sldId="300"/>
            <ac:spMk id="4" creationId="{54E4716C-F6B8-B911-01D5-92770E2A0A13}"/>
          </ac:spMkLst>
        </pc:spChg>
        <pc:spChg chg="mod">
          <ac:chgData name="Fernando Antonio Plazas Niño" userId="3d3d64c24e009e97" providerId="LiveId" clId="{39828657-D055-4FFE-B629-2DD8EFAA0651}" dt="2026-01-23T23:09:41.236" v="122" actId="20577"/>
          <ac:spMkLst>
            <pc:docMk/>
            <pc:sldMk cId="3674046517" sldId="300"/>
            <ac:spMk id="7" creationId="{180C9995-C435-B5F8-04E2-30576D0B8150}"/>
          </ac:spMkLst>
        </pc:spChg>
        <pc:picChg chg="add mod">
          <ac:chgData name="Fernando Antonio Plazas Niño" userId="3d3d64c24e009e97" providerId="LiveId" clId="{39828657-D055-4FFE-B629-2DD8EFAA0651}" dt="2026-01-23T23:28:00.636" v="245" actId="1076"/>
          <ac:picMkLst>
            <pc:docMk/>
            <pc:sldMk cId="3674046517" sldId="300"/>
            <ac:picMk id="2" creationId="{4F286075-B117-BD64-3E0B-289C8AC58E38}"/>
          </ac:picMkLst>
        </pc:picChg>
      </pc:sldChg>
      <pc:sldChg chg="addSp modSp add mod modAnim">
        <pc:chgData name="Fernando Antonio Plazas Niño" userId="3d3d64c24e009e97" providerId="LiveId" clId="{39828657-D055-4FFE-B629-2DD8EFAA0651}" dt="2026-01-23T23:31:52.240" v="286" actId="20577"/>
        <pc:sldMkLst>
          <pc:docMk/>
          <pc:sldMk cId="2380869070" sldId="301"/>
        </pc:sldMkLst>
        <pc:spChg chg="mod">
          <ac:chgData name="Fernando Antonio Plazas Niño" userId="3d3d64c24e009e97" providerId="LiveId" clId="{39828657-D055-4FFE-B629-2DD8EFAA0651}" dt="2026-01-23T23:31:52.240" v="286" actId="20577"/>
          <ac:spMkLst>
            <pc:docMk/>
            <pc:sldMk cId="2380869070" sldId="301"/>
            <ac:spMk id="4" creationId="{80E3FFD7-F2A7-BC0E-5B4F-ED14C667811B}"/>
          </ac:spMkLst>
        </pc:spChg>
        <pc:spChg chg="mod">
          <ac:chgData name="Fernando Antonio Plazas Niño" userId="3d3d64c24e009e97" providerId="LiveId" clId="{39828657-D055-4FFE-B629-2DD8EFAA0651}" dt="2026-01-23T23:09:50.381" v="128" actId="20577"/>
          <ac:spMkLst>
            <pc:docMk/>
            <pc:sldMk cId="2380869070" sldId="301"/>
            <ac:spMk id="7" creationId="{8A985A85-6AD3-34A2-4B3F-514E609D0587}"/>
          </ac:spMkLst>
        </pc:spChg>
        <pc:picChg chg="add mod">
          <ac:chgData name="Fernando Antonio Plazas Niño" userId="3d3d64c24e009e97" providerId="LiveId" clId="{39828657-D055-4FFE-B629-2DD8EFAA0651}" dt="2026-01-23T23:29:00.783" v="248" actId="1076"/>
          <ac:picMkLst>
            <pc:docMk/>
            <pc:sldMk cId="2380869070" sldId="301"/>
            <ac:picMk id="2" creationId="{90CD46EB-E5BD-B7DE-4720-94E120C1D8DF}"/>
          </ac:picMkLst>
        </pc:picChg>
      </pc:sldChg>
      <pc:sldChg chg="modSp add mod">
        <pc:chgData name="Fernando Antonio Plazas Niño" userId="3d3d64c24e009e97" providerId="LiveId" clId="{39828657-D055-4FFE-B629-2DD8EFAA0651}" dt="2026-01-23T23:32:04.637" v="293" actId="20577"/>
        <pc:sldMkLst>
          <pc:docMk/>
          <pc:sldMk cId="1349006418" sldId="303"/>
        </pc:sldMkLst>
        <pc:spChg chg="mod">
          <ac:chgData name="Fernando Antonio Plazas Niño" userId="3d3d64c24e009e97" providerId="LiveId" clId="{39828657-D055-4FFE-B629-2DD8EFAA0651}" dt="2026-01-23T23:32:04.637" v="293" actId="20577"/>
          <ac:spMkLst>
            <pc:docMk/>
            <pc:sldMk cId="1349006418" sldId="303"/>
            <ac:spMk id="6" creationId="{FCA79CC3-33B3-8B16-2A66-3B9EC023EEC4}"/>
          </ac:spMkLst>
        </pc:spChg>
      </pc:sldChg>
      <pc:sldChg chg="modSp add mod">
        <pc:chgData name="Fernando Antonio Plazas Niño" userId="3d3d64c24e009e97" providerId="LiveId" clId="{39828657-D055-4FFE-B629-2DD8EFAA0651}" dt="2026-01-23T23:32:41.653" v="307" actId="20577"/>
        <pc:sldMkLst>
          <pc:docMk/>
          <pc:sldMk cId="3093787834" sldId="304"/>
        </pc:sldMkLst>
        <pc:spChg chg="mod">
          <ac:chgData name="Fernando Antonio Plazas Niño" userId="3d3d64c24e009e97" providerId="LiveId" clId="{39828657-D055-4FFE-B629-2DD8EFAA0651}" dt="2026-01-23T23:10:08.132" v="136" actId="20577"/>
          <ac:spMkLst>
            <pc:docMk/>
            <pc:sldMk cId="3093787834" sldId="304"/>
            <ac:spMk id="5" creationId="{8F0C0E24-06D1-6CB6-04FC-9385F5D8FF06}"/>
          </ac:spMkLst>
        </pc:spChg>
        <pc:spChg chg="mod">
          <ac:chgData name="Fernando Antonio Plazas Niño" userId="3d3d64c24e009e97" providerId="LiveId" clId="{39828657-D055-4FFE-B629-2DD8EFAA0651}" dt="2026-01-23T23:32:41.653" v="307" actId="20577"/>
          <ac:spMkLst>
            <pc:docMk/>
            <pc:sldMk cId="3093787834" sldId="304"/>
            <ac:spMk id="6" creationId="{9B7D15CC-3B13-CDC1-03A5-75506721A907}"/>
          </ac:spMkLst>
        </pc:spChg>
      </pc:sldChg>
      <pc:sldChg chg="modSp mod">
        <pc:chgData name="Fernando Antonio Plazas Niño" userId="3d3d64c24e009e97" providerId="LiveId" clId="{39828657-D055-4FFE-B629-2DD8EFAA0651}" dt="2026-01-20T01:58:58.664" v="41" actId="14100"/>
        <pc:sldMkLst>
          <pc:docMk/>
          <pc:sldMk cId="3510501691" sldId="315"/>
        </pc:sldMkLst>
        <pc:spChg chg="mod">
          <ac:chgData name="Fernando Antonio Plazas Niño" userId="3d3d64c24e009e97" providerId="LiveId" clId="{39828657-D055-4FFE-B629-2DD8EFAA0651}" dt="2026-01-20T01:58:58.664" v="41" actId="14100"/>
          <ac:spMkLst>
            <pc:docMk/>
            <pc:sldMk cId="3510501691" sldId="315"/>
            <ac:spMk id="7" creationId="{0113E5F8-820D-B8B8-96F2-65CC1A09D399}"/>
          </ac:spMkLst>
        </pc:spChg>
      </pc:sldChg>
      <pc:sldChg chg="addSp modSp mod ord modAnim">
        <pc:chgData name="Fernando Antonio Plazas Niño" userId="3d3d64c24e009e97" providerId="LiveId" clId="{39828657-D055-4FFE-B629-2DD8EFAA0651}" dt="2026-01-23T23:30:31.379" v="251" actId="1076"/>
        <pc:sldMkLst>
          <pc:docMk/>
          <pc:sldMk cId="758812929" sldId="320"/>
        </pc:sldMkLst>
        <pc:spChg chg="mod">
          <ac:chgData name="Fernando Antonio Plazas Niño" userId="3d3d64c24e009e97" providerId="LiveId" clId="{39828657-D055-4FFE-B629-2DD8EFAA0651}" dt="2026-01-23T23:10:01.592" v="134" actId="20577"/>
          <ac:spMkLst>
            <pc:docMk/>
            <pc:sldMk cId="758812929" sldId="320"/>
            <ac:spMk id="5" creationId="{04ED0AA6-2A1D-0254-C85D-5BBA374BC4F9}"/>
          </ac:spMkLst>
        </pc:spChg>
        <pc:spChg chg="mod">
          <ac:chgData name="Fernando Antonio Plazas Niño" userId="3d3d64c24e009e97" providerId="LiveId" clId="{39828657-D055-4FFE-B629-2DD8EFAA0651}" dt="2026-01-23T23:09:56.315" v="130" actId="20577"/>
          <ac:spMkLst>
            <pc:docMk/>
            <pc:sldMk cId="758812929" sldId="320"/>
            <ac:spMk id="6" creationId="{F82C57F3-3EC8-36F3-6D10-95BE57D3BCBB}"/>
          </ac:spMkLst>
        </pc:spChg>
        <pc:picChg chg="add mod">
          <ac:chgData name="Fernando Antonio Plazas Niño" userId="3d3d64c24e009e97" providerId="LiveId" clId="{39828657-D055-4FFE-B629-2DD8EFAA0651}" dt="2026-01-23T23:30:31.379" v="251" actId="1076"/>
          <ac:picMkLst>
            <pc:docMk/>
            <pc:sldMk cId="758812929" sldId="320"/>
            <ac:picMk id="2" creationId="{AD5FEEC7-BFEF-EDE1-5C6B-837E491E3C63}"/>
          </ac:picMkLst>
        </pc:picChg>
      </pc:sldChg>
      <pc:sldChg chg="modSp">
        <pc:chgData name="Fernando Antonio Plazas Niño" userId="3d3d64c24e009e97" providerId="LiveId" clId="{39828657-D055-4FFE-B629-2DD8EFAA0651}" dt="2026-01-20T04:15:08.165" v="77"/>
        <pc:sldMkLst>
          <pc:docMk/>
          <pc:sldMk cId="3613150124" sldId="330"/>
        </pc:sldMkLst>
        <pc:spChg chg="mod">
          <ac:chgData name="Fernando Antonio Plazas Niño" userId="3d3d64c24e009e97" providerId="LiveId" clId="{39828657-D055-4FFE-B629-2DD8EFAA0651}" dt="2026-01-20T04:15:08.165" v="77"/>
          <ac:spMkLst>
            <pc:docMk/>
            <pc:sldMk cId="3613150124" sldId="330"/>
            <ac:spMk id="4" creationId="{DDCA7CF8-8FF1-6B28-7E9D-39525987B708}"/>
          </ac:spMkLst>
        </pc:spChg>
      </pc:sldChg>
      <pc:sldChg chg="addSp modSp mod modAnim">
        <pc:chgData name="Fernando Antonio Plazas Niño" userId="3d3d64c24e009e97" providerId="LiveId" clId="{39828657-D055-4FFE-B629-2DD8EFAA0651}" dt="2026-01-23T23:36:16.067" v="354" actId="1076"/>
        <pc:sldMkLst>
          <pc:docMk/>
          <pc:sldMk cId="3166420218" sldId="331"/>
        </pc:sldMkLst>
        <pc:spChg chg="mod">
          <ac:chgData name="Fernando Antonio Plazas Niño" userId="3d3d64c24e009e97" providerId="LiveId" clId="{39828657-D055-4FFE-B629-2DD8EFAA0651}" dt="2026-01-23T23:23:25.498" v="228" actId="20577"/>
          <ac:spMkLst>
            <pc:docMk/>
            <pc:sldMk cId="3166420218" sldId="331"/>
            <ac:spMk id="2" creationId="{8796EDDE-07B7-EACB-8628-A1BF624DDE4E}"/>
          </ac:spMkLst>
        </pc:spChg>
        <pc:spChg chg="mod">
          <ac:chgData name="Fernando Antonio Plazas Niño" userId="3d3d64c24e009e97" providerId="LiveId" clId="{39828657-D055-4FFE-B629-2DD8EFAA0651}" dt="2026-01-23T23:10:38.642" v="150" actId="20577"/>
          <ac:spMkLst>
            <pc:docMk/>
            <pc:sldMk cId="3166420218" sldId="331"/>
            <ac:spMk id="4" creationId="{9248C8DB-2D34-E235-7E56-500AF266D26D}"/>
          </ac:spMkLst>
        </pc:spChg>
        <pc:picChg chg="add mod">
          <ac:chgData name="Fernando Antonio Plazas Niño" userId="3d3d64c24e009e97" providerId="LiveId" clId="{39828657-D055-4FFE-B629-2DD8EFAA0651}" dt="2026-01-23T23:36:16.067" v="354" actId="1076"/>
          <ac:picMkLst>
            <pc:docMk/>
            <pc:sldMk cId="3166420218" sldId="331"/>
            <ac:picMk id="3" creationId="{0C70D180-418B-3564-708E-950AD7D8D920}"/>
          </ac:picMkLst>
        </pc:picChg>
      </pc:sldChg>
      <pc:sldChg chg="addSp modSp mod modAnim">
        <pc:chgData name="Fernando Antonio Plazas Niño" userId="3d3d64c24e009e97" providerId="LiveId" clId="{39828657-D055-4FFE-B629-2DD8EFAA0651}" dt="2026-01-23T23:37:28.784" v="357" actId="1076"/>
        <pc:sldMkLst>
          <pc:docMk/>
          <pc:sldMk cId="1593323937" sldId="333"/>
        </pc:sldMkLst>
        <pc:spChg chg="mod">
          <ac:chgData name="Fernando Antonio Plazas Niño" userId="3d3d64c24e009e97" providerId="LiveId" clId="{39828657-D055-4FFE-B629-2DD8EFAA0651}" dt="2026-01-23T23:23:29.966" v="230" actId="20577"/>
          <ac:spMkLst>
            <pc:docMk/>
            <pc:sldMk cId="1593323937" sldId="333"/>
            <ac:spMk id="2" creationId="{B5805FEF-A02A-DE3B-EE84-0A33E8D0FA41}"/>
          </ac:spMkLst>
        </pc:spChg>
        <pc:spChg chg="mod">
          <ac:chgData name="Fernando Antonio Plazas Niño" userId="3d3d64c24e009e97" providerId="LiveId" clId="{39828657-D055-4FFE-B629-2DD8EFAA0651}" dt="2026-01-23T23:10:47.457" v="156" actId="20577"/>
          <ac:spMkLst>
            <pc:docMk/>
            <pc:sldMk cId="1593323937" sldId="333"/>
            <ac:spMk id="4" creationId="{09B8D155-CF29-843B-132C-1E60731AD97D}"/>
          </ac:spMkLst>
        </pc:spChg>
        <pc:picChg chg="add mod">
          <ac:chgData name="Fernando Antonio Plazas Niño" userId="3d3d64c24e009e97" providerId="LiveId" clId="{39828657-D055-4FFE-B629-2DD8EFAA0651}" dt="2026-01-23T23:37:28.784" v="357" actId="1076"/>
          <ac:picMkLst>
            <pc:docMk/>
            <pc:sldMk cId="1593323937" sldId="333"/>
            <ac:picMk id="5" creationId="{755C6873-E990-ABFD-1673-912841CE6EFD}"/>
          </ac:picMkLst>
        </pc:picChg>
      </pc:sldChg>
      <pc:sldChg chg="addSp modSp mod ord modAnim modNotesTx">
        <pc:chgData name="Fernando Antonio Plazas Niño" userId="3d3d64c24e009e97" providerId="LiveId" clId="{39828657-D055-4FFE-B629-2DD8EFAA0651}" dt="2026-01-23T23:35:37.730" v="351" actId="1076"/>
        <pc:sldMkLst>
          <pc:docMk/>
          <pc:sldMk cId="2737030753" sldId="334"/>
        </pc:sldMkLst>
        <pc:spChg chg="mod">
          <ac:chgData name="Fernando Antonio Plazas Niño" userId="3d3d64c24e009e97" providerId="LiveId" clId="{39828657-D055-4FFE-B629-2DD8EFAA0651}" dt="2026-01-23T23:10:25.176" v="142" actId="20577"/>
          <ac:spMkLst>
            <pc:docMk/>
            <pc:sldMk cId="2737030753" sldId="334"/>
            <ac:spMk id="2" creationId="{EEBBDFC2-FBDB-FD72-7668-525191617FF0}"/>
          </ac:spMkLst>
        </pc:spChg>
        <pc:spChg chg="mod">
          <ac:chgData name="Fernando Antonio Plazas Niño" userId="3d3d64c24e009e97" providerId="LiveId" clId="{39828657-D055-4FFE-B629-2DD8EFAA0651}" dt="2026-01-23T23:10:20.065" v="138" actId="20577"/>
          <ac:spMkLst>
            <pc:docMk/>
            <pc:sldMk cId="2737030753" sldId="334"/>
            <ac:spMk id="4" creationId="{D33856DE-CB9C-321A-B8C4-750E3DA3D76E}"/>
          </ac:spMkLst>
        </pc:spChg>
        <pc:picChg chg="add mod">
          <ac:chgData name="Fernando Antonio Plazas Niño" userId="3d3d64c24e009e97" providerId="LiveId" clId="{39828657-D055-4FFE-B629-2DD8EFAA0651}" dt="2026-01-23T23:35:37.730" v="351" actId="1076"/>
          <ac:picMkLst>
            <pc:docMk/>
            <pc:sldMk cId="2737030753" sldId="334"/>
            <ac:picMk id="15" creationId="{F99F933B-4D34-11A6-C5FD-5BC9690F156D}"/>
          </ac:picMkLst>
        </pc:picChg>
      </pc:sldChg>
      <pc:sldChg chg="addSp modSp mod modAnim">
        <pc:chgData name="Fernando Antonio Plazas Niño" userId="3d3d64c24e009e97" providerId="LiveId" clId="{39828657-D055-4FFE-B629-2DD8EFAA0651}" dt="2026-01-23T23:38:08.242" v="360" actId="1076"/>
        <pc:sldMkLst>
          <pc:docMk/>
          <pc:sldMk cId="3638704695" sldId="335"/>
        </pc:sldMkLst>
        <pc:spChg chg="mod">
          <ac:chgData name="Fernando Antonio Plazas Niño" userId="3d3d64c24e009e97" providerId="LiveId" clId="{39828657-D055-4FFE-B629-2DD8EFAA0651}" dt="2026-01-23T23:33:30.945" v="345" actId="20577"/>
          <ac:spMkLst>
            <pc:docMk/>
            <pc:sldMk cId="3638704695" sldId="335"/>
            <ac:spMk id="4" creationId="{E627EC86-0A4C-C613-2377-90D54A079DA8}"/>
          </ac:spMkLst>
        </pc:spChg>
        <pc:spChg chg="mod">
          <ac:chgData name="Fernando Antonio Plazas Niño" userId="3d3d64c24e009e97" providerId="LiveId" clId="{39828657-D055-4FFE-B629-2DD8EFAA0651}" dt="2026-01-23T23:25:15.887" v="239" actId="20577"/>
          <ac:spMkLst>
            <pc:docMk/>
            <pc:sldMk cId="3638704695" sldId="335"/>
            <ac:spMk id="5" creationId="{ED64EF70-CD58-70E0-61C5-E0FEEE47A9BD}"/>
          </ac:spMkLst>
        </pc:spChg>
        <pc:spChg chg="mod">
          <ac:chgData name="Fernando Antonio Plazas Niño" userId="3d3d64c24e009e97" providerId="LiveId" clId="{39828657-D055-4FFE-B629-2DD8EFAA0651}" dt="2026-01-23T23:23:33.487" v="232" actId="20577"/>
          <ac:spMkLst>
            <pc:docMk/>
            <pc:sldMk cId="3638704695" sldId="335"/>
            <ac:spMk id="6" creationId="{63E8707C-A1A2-359E-9223-5BD9900C5411}"/>
          </ac:spMkLst>
        </pc:spChg>
        <pc:picChg chg="add mod">
          <ac:chgData name="Fernando Antonio Plazas Niño" userId="3d3d64c24e009e97" providerId="LiveId" clId="{39828657-D055-4FFE-B629-2DD8EFAA0651}" dt="2026-01-23T23:38:08.242" v="360" actId="1076"/>
          <ac:picMkLst>
            <pc:docMk/>
            <pc:sldMk cId="3638704695" sldId="335"/>
            <ac:picMk id="2" creationId="{347D4F9E-AC86-CBC7-8DC0-AE993F35FB07}"/>
          </ac:picMkLst>
        </pc:picChg>
      </pc:sldChg>
      <pc:sldChg chg="addSp delSp modSp add mod delAnim modAnim modNotesTx">
        <pc:chgData name="Fernando Antonio Plazas Niño" userId="3d3d64c24e009e97" providerId="LiveId" clId="{39828657-D055-4FFE-B629-2DD8EFAA0651}" dt="2026-01-23T23:07:46.383" v="109" actId="1076"/>
        <pc:sldMkLst>
          <pc:docMk/>
          <pc:sldMk cId="1764617444" sldId="338"/>
        </pc:sldMkLst>
        <pc:picChg chg="add mod">
          <ac:chgData name="Fernando Antonio Plazas Niño" userId="3d3d64c24e009e97" providerId="LiveId" clId="{39828657-D055-4FFE-B629-2DD8EFAA0651}" dt="2026-01-23T23:07:46.383" v="109" actId="1076"/>
          <ac:picMkLst>
            <pc:docMk/>
            <pc:sldMk cId="1764617444" sldId="338"/>
            <ac:picMk id="4" creationId="{F12E7C1E-6C49-EFB6-4D6E-FD8B3916A5F2}"/>
          </ac:picMkLst>
        </pc:picChg>
      </pc:sldChg>
      <pc:sldChg chg="modSp add mod">
        <pc:chgData name="Fernando Antonio Plazas Niño" userId="3d3d64c24e009e97" providerId="LiveId" clId="{39828657-D055-4FFE-B629-2DD8EFAA0651}" dt="2026-01-23T23:32:15.721" v="300" actId="20577"/>
        <pc:sldMkLst>
          <pc:docMk/>
          <pc:sldMk cId="3638416677" sldId="339"/>
        </pc:sldMkLst>
        <pc:spChg chg="mod">
          <ac:chgData name="Fernando Antonio Plazas Niño" userId="3d3d64c24e009e97" providerId="LiveId" clId="{39828657-D055-4FFE-B629-2DD8EFAA0651}" dt="2026-01-23T23:32:15.721" v="300" actId="20577"/>
          <ac:spMkLst>
            <pc:docMk/>
            <pc:sldMk cId="3638416677" sldId="339"/>
            <ac:spMk id="6" creationId="{4103664B-B213-1E6A-28A8-199D8A2F955C}"/>
          </ac:spMkLst>
        </pc:spChg>
      </pc:sldChg>
      <pc:sldMasterChg chg="delSldLayout">
        <pc:chgData name="Fernando Antonio Plazas Niño" userId="3d3d64c24e009e97" providerId="LiveId" clId="{39828657-D055-4FFE-B629-2DD8EFAA0651}" dt="2026-01-20T04:03:33.625" v="56" actId="2696"/>
        <pc:sldMasterMkLst>
          <pc:docMk/>
          <pc:sldMasterMk cId="0"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Aft>
                <a:spcPts val="1200"/>
              </a:spcAft>
            </a:pPr>
            <a:r>
              <a:rPr lang="en-US" dirty="0">
                <a:cs typeface="Calibri"/>
              </a:rPr>
              <a:t>Welcome to Lecture 4 of this course. This lecture focuses on several important concepts including:</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1EB5A54-80A1-2F83-A1D3-9BFFEB99FA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32BF11C-40E1-3058-6B0B-C244DE5070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43CD500-EC69-4708-9F2C-68722FEDBFB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When defining a demand, it is important to identify:</a:t>
            </a:r>
          </a:p>
          <a:p>
            <a:pPr marL="171450" indent="-171450">
              <a:buFont typeface="Arial"/>
              <a:buChar char="•"/>
            </a:pPr>
            <a:r>
              <a:rPr lang="en-US" dirty="0"/>
              <a:t>The carrier or service which the demand arises for: e.g., electricity, passenger transportation, or cooking.</a:t>
            </a:r>
            <a:endParaRPr lang="en-US" dirty="0">
              <a:cs typeface="Calibri"/>
            </a:endParaRPr>
          </a:p>
          <a:p>
            <a:pPr marL="171450" indent="-171450">
              <a:buFont typeface="Arial"/>
              <a:buChar char="•"/>
            </a:pPr>
            <a:r>
              <a:rPr lang="en-US" dirty="0"/>
              <a:t>The sector the demand arises from: e.g., residential (urban and/or rural, off- or on-grid), industrial, or commercial.</a:t>
            </a:r>
            <a:endParaRPr lang="en-US" dirty="0">
              <a:cs typeface="Calibri"/>
            </a:endParaRPr>
          </a:p>
          <a:p>
            <a:pPr marL="171450" indent="-171450">
              <a:buFont typeface="Arial"/>
              <a:buChar char="•"/>
            </a:pPr>
            <a:r>
              <a:rPr lang="en-US" dirty="0"/>
              <a:t>The average variability of such demand within a year, which is typically expressed using average demand profiles, explained in more detail later in this lecture.</a:t>
            </a:r>
            <a:endParaRPr lang="en-US" dirty="0">
              <a:cs typeface="Calibri"/>
            </a:endParaRPr>
          </a:p>
          <a:p>
            <a:pPr marL="171450" indent="-171450">
              <a:buFont typeface="Arial"/>
              <a:buChar char="•"/>
            </a:pPr>
            <a:r>
              <a:rPr lang="en-US" dirty="0"/>
              <a:t>The current and expected future annual average demand.</a:t>
            </a:r>
            <a:endParaRPr lang="en-US" dirty="0">
              <a:cs typeface="Calibri"/>
            </a:endParaRPr>
          </a:p>
          <a:p>
            <a:r>
              <a:rPr lang="en-US" dirty="0"/>
              <a:t>It is hard to predict future demands, and there is naturally uncertainty in our predictions. This is one reason why we model different scenarios.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6B33912-92FA-D2BD-4198-A80324112EB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612985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A2111C6-330C-A437-F4DC-D0B06E02049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3CBE592-2D20-7299-89A6-692D26279F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52B418E-F576-CB65-FC17-DB09292C96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Let’s think about what we would need to identify when defining an example demand. In this example, we will think about the electricity consumed in urban homes. So, what do we need to identify based on the previous slide?</a:t>
            </a:r>
          </a:p>
          <a:p>
            <a:pPr marL="171450" indent="-171450">
              <a:buFont typeface="Arial"/>
              <a:buChar char="•"/>
            </a:pPr>
            <a:r>
              <a:rPr lang="en-US" dirty="0"/>
              <a:t>The energy carrier which the demand arises for: in this case this is electricity. </a:t>
            </a:r>
            <a:endParaRPr lang="en-US" dirty="0">
              <a:cs typeface="Calibri"/>
            </a:endParaRPr>
          </a:p>
          <a:p>
            <a:pPr marL="171450" indent="-171450">
              <a:buFont typeface="Arial"/>
              <a:buChar char="•"/>
            </a:pPr>
            <a:r>
              <a:rPr lang="en-US" dirty="0"/>
              <a:t>The sector the demand arises from: in this case this is the residential sector, or the urban residential sector if we want to be more specific.</a:t>
            </a:r>
            <a:endParaRPr lang="en-US" dirty="0">
              <a:cs typeface="Calibri"/>
            </a:endParaRPr>
          </a:p>
          <a:p>
            <a:pPr marL="171450" indent="-171450">
              <a:buFont typeface="Arial"/>
              <a:buChar char="•"/>
            </a:pPr>
            <a:r>
              <a:rPr lang="en-US" dirty="0"/>
              <a:t>The average variability of the demand over the year: here we would look at daily and yearly electricity load profiles for a residential urban area, which will tell us how the demand varies daily and in different seasons. From what we have learnt, we might expect this residential demand to be higher in the evening, and the seasonal variation would depend on the country’s climate.</a:t>
            </a:r>
            <a:endParaRPr lang="en-US" dirty="0">
              <a:cs typeface="Calibri"/>
            </a:endParaRPr>
          </a:p>
          <a:p>
            <a:pPr marL="171450" indent="-171450">
              <a:buFont typeface="Arial"/>
              <a:buChar char="•"/>
            </a:pPr>
            <a:r>
              <a:rPr lang="en-US" dirty="0"/>
              <a:t>The current and expected annual demand: here we would look at an energy balance (covered in more detail later) to get data for the current and historical residential electricity demand. We could use these data, potentially combined with an estimate of population growth, to create a future projection for the demand too.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CA675F2-23EF-2CE4-D2FA-E3C8EEE0C9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653506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5969FE0-04D8-3958-89D4-E5F5E868C37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B4E1272-6C26-50A3-DB03-96E67995FA5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356668E-C930-DD2E-B476-FD3862AF5F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There are several new parameters to introduce that are used to define final demands in </a:t>
            </a:r>
            <a:r>
              <a:rPr lang="en-US" dirty="0" err="1"/>
              <a:t>OSeMOSYS</a:t>
            </a:r>
            <a:r>
              <a:rPr lang="en-US" dirty="0"/>
              <a:t>:</a:t>
            </a:r>
          </a:p>
          <a:p>
            <a:pPr marL="171450" indent="-171450">
              <a:buFont typeface="Arial"/>
              <a:buChar char="•"/>
            </a:pPr>
            <a:r>
              <a:rPr lang="en-US" dirty="0"/>
              <a:t>Accumulated Annual Demand: This defines the total accumulated demand of a commodity that is constant throughout the year, for each modelled year. </a:t>
            </a:r>
            <a:endParaRPr lang="en-US" dirty="0">
              <a:cs typeface="Calibri"/>
            </a:endParaRPr>
          </a:p>
          <a:p>
            <a:pPr marL="171450" indent="-171450">
              <a:buFont typeface="Arial"/>
              <a:buChar char="•"/>
            </a:pPr>
            <a:r>
              <a:rPr lang="en-US" dirty="0"/>
              <a:t>Specified Annual Demand: This defines the total specified demand for each modelled year, linked to a specific ‘time of use’ during the year.</a:t>
            </a:r>
            <a:endParaRPr lang="en-US" dirty="0">
              <a:cs typeface="Calibri"/>
            </a:endParaRPr>
          </a:p>
          <a:p>
            <a:pPr marL="171450" lvl="0" indent="-171450">
              <a:buFont typeface="Arial"/>
              <a:buChar char="•"/>
            </a:pPr>
            <a:r>
              <a:rPr lang="en-US" dirty="0"/>
              <a:t>Specified Demand Profile: This defines the share of energy demand required in each time slice.</a:t>
            </a:r>
            <a:br>
              <a:rPr lang="en-US" dirty="0"/>
            </a:br>
            <a:br>
              <a:rPr lang="en-US" dirty="0"/>
            </a:br>
            <a:r>
              <a:rPr lang="en-US" dirty="0"/>
              <a:t>For any demand that varies throughout the year it is crucial to use specified annual demand rather than accumulated annual demand because with accumulated annual demand the model could just choose to meet the entire demand in one time slice if it is cost-effective which would not be representative of how the demand needs to be met at specific amounts and specific times throughout the year.</a:t>
            </a:r>
            <a:br>
              <a:rPr lang="en-US" dirty="0"/>
            </a:br>
            <a:endParaRPr lang="en-US"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It is important to note that one commodity demand cannot be defined using both Accumulated Annual Demand and Specified Annual Demand. Additionally, if a commodity demand is defined using Specified Annual Demand, data must also be entered for the Specified Demand Profile for that commodity demand because this describes how the demand entered to the ‘Specified Annual Demand’ is distributed throughout the year.</a:t>
            </a:r>
            <a:br>
              <a:rPr lang="en-US" dirty="0"/>
            </a:br>
            <a:br>
              <a:rPr lang="en-US" dirty="0"/>
            </a:br>
            <a:r>
              <a:rPr lang="en-US" b="0" dirty="0"/>
              <a:t>Similarly, </a:t>
            </a:r>
            <a:r>
              <a:rPr lang="en-GB" sz="1200" b="0" i="0" u="none" strike="noStrike" cap="none" dirty="0">
                <a:solidFill>
                  <a:schemeClr val="dk1"/>
                </a:solidFill>
                <a:effectLst/>
                <a:latin typeface="Calibri"/>
                <a:ea typeface="Calibri"/>
                <a:cs typeface="Calibri"/>
                <a:sym typeface="Calibri"/>
              </a:rPr>
              <a:t>since accumulated demand means the model can literally satisfy it when it makes the most economic sense, you should only be use it when the allocation of that demand has zero effect on the economics of the entire system. For example, say you had </a:t>
            </a:r>
            <a:r>
              <a:rPr lang="en-US" sz="1200" b="0" i="0" u="none" strike="noStrike" cap="none" dirty="0">
                <a:solidFill>
                  <a:schemeClr val="dk1"/>
                </a:solidFill>
                <a:effectLst/>
                <a:latin typeface="Calibri"/>
                <a:ea typeface="Calibri"/>
                <a:cs typeface="Calibri"/>
                <a:sym typeface="Calibri"/>
              </a:rPr>
              <a:t>an </a:t>
            </a:r>
            <a:r>
              <a:rPr lang="en-GB" sz="1200" b="0" i="0" u="none" strike="noStrike" cap="none" dirty="0">
                <a:solidFill>
                  <a:schemeClr val="dk1"/>
                </a:solidFill>
                <a:effectLst/>
                <a:latin typeface="Calibri"/>
                <a:ea typeface="Calibri"/>
                <a:cs typeface="Calibri"/>
                <a:sym typeface="Calibri"/>
              </a:rPr>
              <a:t>accumulated crop demand which would mean you’d also have an accumulated demand for agriculture motive power. The model can choose to fire up an electric sawmill in the night to balance out the load curve, which would be very unrealistic.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r>
              <a:rPr lang="en-US" dirty="0"/>
              <a:t>      Additionally, always make sure you are entering demands in the correct units for </a:t>
            </a:r>
            <a:r>
              <a:rPr lang="en-US" dirty="0" err="1"/>
              <a:t>OSeMOSYS</a:t>
            </a:r>
            <a:r>
              <a:rPr lang="en-US" dirty="0"/>
              <a:t>, for several sectors the units are Petajoules (PJ), meaning we may need to change the units when taking demand data from other sources. For example, if we have an electricity demand profile in GWh, we would need to convert this to PJ, using a conversion factor of 1 GWh = 0.0036 PJ. Similarly, for industry we typically work in Million </a:t>
            </a:r>
            <a:r>
              <a:rPr lang="en-US" dirty="0" err="1"/>
              <a:t>tonnes</a:t>
            </a:r>
            <a:r>
              <a:rPr lang="en-US" dirty="0"/>
              <a:t> but you might have data in </a:t>
            </a:r>
            <a:r>
              <a:rPr lang="en-US" dirty="0" err="1"/>
              <a:t>tonnes</a:t>
            </a:r>
            <a:r>
              <a:rPr lang="en-US" dirty="0"/>
              <a:t> so you would have to change this. </a:t>
            </a:r>
          </a:p>
          <a:p>
            <a:endParaRPr lang="en-US" dirty="0"/>
          </a:p>
          <a:p>
            <a:r>
              <a:rPr lang="en-US" dirty="0"/>
              <a:t>     </a:t>
            </a:r>
            <a:endParaRPr dirty="0"/>
          </a:p>
        </p:txBody>
      </p:sp>
      <p:sp>
        <p:nvSpPr>
          <p:cNvPr id="165" name="Google Shape;165;p13:notes">
            <a:extLst>
              <a:ext uri="{FF2B5EF4-FFF2-40B4-BE49-F238E27FC236}">
                <a16:creationId xmlns:a16="http://schemas.microsoft.com/office/drawing/2014/main" id="{B6F68C52-278E-0619-3600-DBE68D97F7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192831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E22E8B-0DDF-A4FE-3018-E6D24480BAB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386CA5F-8E04-7937-7BAA-992FD7648C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A3F2F8-9174-2A9B-522F-4376E5D2B13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Backstop technology is a fictitious technology that we model as an alarm bell. It is typically characterized by very high costs so that the model only chooses to use it if no other technology is available.</a:t>
            </a:r>
          </a:p>
          <a:p>
            <a:r>
              <a:rPr lang="en-US" dirty="0"/>
              <a:t>Whenever model results show that a Backstop technology comes into the system to produce electricity, this means that either:</a:t>
            </a:r>
            <a:endParaRPr lang="en-US" dirty="0">
              <a:cs typeface="Calibri"/>
            </a:endParaRPr>
          </a:p>
          <a:p>
            <a:pPr marL="171450" indent="-171450">
              <a:buFont typeface="Arial"/>
              <a:buChar char="•"/>
            </a:pPr>
            <a:r>
              <a:rPr lang="en-US" dirty="0"/>
              <a:t>The model is too constrained (i.e., there are not enough primary resources and conversion technologies in the system to produce enough electricity to satisfy the demand).</a:t>
            </a:r>
            <a:endParaRPr lang="en-US" dirty="0">
              <a:cs typeface="Calibri"/>
            </a:endParaRPr>
          </a:p>
          <a:p>
            <a:pPr marL="171450" indent="-171450">
              <a:buFont typeface="Arial"/>
              <a:buChar char="•"/>
            </a:pPr>
            <a:r>
              <a:rPr lang="en-US" dirty="0"/>
              <a:t>Or the model is not set up correctly (i.e., some technology parameters are defined in the wrong way).</a:t>
            </a:r>
            <a:endParaRPr lang="en-US" dirty="0">
              <a:cs typeface="Calibri"/>
            </a:endParaRPr>
          </a:p>
          <a:p>
            <a:r>
              <a:rPr lang="en-US" dirty="0"/>
              <a:t>It is useful to create one Backstop technology for each demand, as shown on the diagram above, so that we can quickly recognize where the problem is if we see that a Backstop technology is running.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F5EC561-B23F-6198-7E7A-476D4B94546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788366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C735B9B-2B64-934E-6F06-39DC3C0EF35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5F8EC50-7022-7CBE-B00F-EBCD04873A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4CB1831-0D37-8B63-3972-AF0F70BDE08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 Backstop technology is characterized by the key parameters shown on this slide. These parameters will be explained in more detail in later lectures; however, we can understand the logic behind these values. The Output Activity Ratio tells us which commodity a technology produces, and it usually has a value of 1 by default. Because the Output Activity Ratio for this Backstop technology is for final electricity demand, we know that this is the commodity produced by the backstop. We can see that both the capital and variable costs for the Backstop technology are very high; this is because </a:t>
            </a:r>
            <a:r>
              <a:rPr lang="en-US" dirty="0" err="1"/>
              <a:t>OSeMOSYS</a:t>
            </a:r>
            <a:r>
              <a:rPr lang="en-US" dirty="0"/>
              <a:t> will seek to find the solution with the lowest cost, so by assigning very high costs to the Backstop technology, we can be sure that the model will only use the Backstop when there is a problem with our model setup. The operational life is set to 1 year, which again ensures that the Backstop is less cost-effective than any other technologies in the model, providing the model is set up correctly. We will learn how to add a backstop technology to a model in the hands-on exercises.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68051B2-3BEF-EB4F-49EC-15B1E84F94A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367875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3159E35-5B45-FA29-5578-3D62474573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B3B639E-DF74-FB99-6780-C6F9069DE9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50FFDFF-462E-A139-11C2-F7EAFB0745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Energy demand data for use in energy models can come from several sources. Particularly useful sources include energy balances and Sankey diagrams. Energy balances tell us the amount of each commodity that is used by a country or region in a given year, usually broken down by sector. Sankey diagrams are a useful way of understanding the transformations between different energy commodities going from primary commodities to final consumption. Several organizations produce energy balance data that are publicly available, such as the International Energy Agency.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C2971F2-6976-155E-CD3D-664A42A403B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035053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Demands are incredibly important in </a:t>
            </a:r>
            <a:r>
              <a:rPr lang="en-GB" dirty="0" err="1"/>
              <a:t>OSeMOSYS</a:t>
            </a:r>
            <a:r>
              <a:rPr lang="en-GB" dirty="0"/>
              <a:t> as they are the driver for optimisation. The model needs demands in order to have something to optimise for. E.g. If you have demand for buildings heating, the model’s objective is to choose the cheapest technologies to meet that demand while also obeying any constraints that have been applied. </a:t>
            </a:r>
            <a:br>
              <a:rPr lang="en-GB" dirty="0"/>
            </a:br>
            <a:br>
              <a:rPr lang="en-GB" dirty="0"/>
            </a:br>
            <a:r>
              <a:rPr lang="en-GB" dirty="0"/>
              <a:t>There are two different types of demands: exogenous and endogenous. Exogenous demand is demand that is input into the model while endogenous demand is a result of the model’s internal interactions (input and output activity ratios) and is not a demand set by the modeller. </a:t>
            </a: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2412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34848BA-9310-28FE-9C45-A16F3F12412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544E386-9CC6-64AC-D4DE-55924E10636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66DDA55-680C-6D5D-42E9-C46A3A93F4C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We use the parameters Specified Annual Demand and Specified Annual Demand Profile when we want to consider the temporal variability of the demand within the year, e.g., electricity, cooking, and heating demand, since we know this varies relatively predictably across seasons and between day and night. However, there are some demands that do not have specific temporal variability within the year. In this case, we use the parameter Accumulated Annual Demand, which allows us to specify the amount of demand for every model year without specifying how that demand is spread throughout the year.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cs typeface="Calibri" panose="020F0502020204030204"/>
            </a:endParaRPr>
          </a:p>
          <a:p>
            <a:r>
              <a:rPr lang="en-US" dirty="0"/>
              <a:t>The demands for energy and fuels come from all sectors such as: </a:t>
            </a:r>
          </a:p>
          <a:p>
            <a:pPr marL="171450" indent="-171450">
              <a:buFont typeface="Arial"/>
              <a:buChar char="•"/>
            </a:pPr>
            <a:r>
              <a:rPr lang="en-US" dirty="0"/>
              <a:t>Buildings – for cooking, heating, cooling and appliances – units of activity typically in PJ</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Transport – for cars, trucks and buses, aviation, shipping, and trains – units of activity typically in billion vehicle </a:t>
            </a:r>
            <a:r>
              <a:rPr lang="en-US" dirty="0" err="1"/>
              <a:t>kilometres</a:t>
            </a:r>
            <a:endParaRPr lang="en-US" dirty="0">
              <a:cs typeface="Calibri" panose="020F0502020204030204"/>
            </a:endParaRPr>
          </a:p>
          <a:p>
            <a:pPr marL="171450" indent="-171450">
              <a:buFont typeface="Arial"/>
              <a:buChar char="•"/>
            </a:pPr>
            <a:r>
              <a:rPr lang="en-US" dirty="0"/>
              <a:t>Industry – for heating, iron and steel production, cement production, aluminum production, petrochemicals production, other chemicals production, fertilizers production and other industries – units of activity for heat is in PJ and for production quantities in Million </a:t>
            </a:r>
            <a:r>
              <a:rPr lang="en-US" dirty="0" err="1"/>
              <a:t>tonnes</a:t>
            </a:r>
            <a:r>
              <a:rPr lang="en-US" dirty="0"/>
              <a:t> (</a:t>
            </a:r>
            <a:r>
              <a:rPr lang="en-US" dirty="0" err="1"/>
              <a:t>Mtons</a:t>
            </a:r>
            <a:r>
              <a:rPr lang="en-US" dirty="0"/>
              <a:t>)</a:t>
            </a:r>
            <a:endParaRPr lang="en-US" dirty="0">
              <a:cs typeface="Calibri" panose="020F0502020204030204"/>
            </a:endParaRPr>
          </a:p>
          <a:p>
            <a:pPr marL="171450" indent="-171450">
              <a:buFont typeface="Arial"/>
              <a:buChar char="•"/>
            </a:pPr>
            <a:r>
              <a:rPr lang="en-US" dirty="0"/>
              <a:t>Agriculture – for tractors and machinery, processing and heating – units of activity in PJ</a:t>
            </a:r>
          </a:p>
          <a:p>
            <a:pPr marL="171450" indent="-171450">
              <a:buFont typeface="Arial"/>
              <a:buChar char="•"/>
            </a:pPr>
            <a:endParaRPr lang="en-US" dirty="0"/>
          </a:p>
          <a:p>
            <a:pPr marL="0" indent="0">
              <a:buFont typeface="Arial"/>
              <a:buNone/>
            </a:pPr>
            <a:r>
              <a:rPr lang="en-US" dirty="0"/>
              <a:t>You may have noticed that demand units do not necessarily have to be energy units, for example, industry outputs can be the amount of product in Million </a:t>
            </a:r>
            <a:r>
              <a:rPr lang="en-US" dirty="0" err="1"/>
              <a:t>tonnes</a:t>
            </a:r>
            <a:r>
              <a:rPr lang="en-US" dirty="0"/>
              <a:t> and transport demands are typically in distance units such as Billion vehicle </a:t>
            </a:r>
            <a:r>
              <a:rPr lang="en-US" dirty="0" err="1"/>
              <a:t>kilometres</a:t>
            </a:r>
            <a:r>
              <a:rPr lang="en-US"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cs typeface="Calibri" panose="020F0502020204030204"/>
            </a:endParaRPr>
          </a:p>
        </p:txBody>
      </p:sp>
      <p:sp>
        <p:nvSpPr>
          <p:cNvPr id="165" name="Google Shape;165;p13:notes">
            <a:extLst>
              <a:ext uri="{FF2B5EF4-FFF2-40B4-BE49-F238E27FC236}">
                <a16:creationId xmlns:a16="http://schemas.microsoft.com/office/drawing/2014/main" id="{9CDCF935-5CFC-3341-B1EC-78B0D9917F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763747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We all need energy, and we need it in different forms depending on the specific application. The demands for energy come from all sectors of society such as: </a:t>
            </a:r>
          </a:p>
          <a:p>
            <a:pPr marL="171450" indent="-171450">
              <a:buFont typeface="Arial"/>
              <a:buChar char="•"/>
            </a:pPr>
            <a:r>
              <a:rPr lang="en-US" dirty="0"/>
              <a:t>The residential sector (rural and urban) – for cooking, heating, cooling, lighting, and appliances</a:t>
            </a:r>
            <a:endParaRPr lang="en-US" dirty="0">
              <a:cs typeface="Calibri"/>
            </a:endParaRPr>
          </a:p>
          <a:p>
            <a:pPr marL="171450" indent="-171450">
              <a:buFont typeface="Arial"/>
              <a:buChar char="•"/>
            </a:pPr>
            <a:r>
              <a:rPr lang="en-US" dirty="0"/>
              <a:t>Industry – for chemical processes, steam production, and heating</a:t>
            </a:r>
            <a:endParaRPr lang="en-US" dirty="0">
              <a:cs typeface="Calibri"/>
            </a:endParaRPr>
          </a:p>
          <a:p>
            <a:pPr marL="171450" indent="-171450">
              <a:buFont typeface="Arial"/>
              <a:buChar char="•"/>
            </a:pPr>
            <a:r>
              <a:rPr lang="en-US" dirty="0"/>
              <a:t>Commerce – for lighting, heating, and cooling buildings or keeping products at low temperatures</a:t>
            </a:r>
            <a:endParaRPr lang="en-US" dirty="0">
              <a:cs typeface="Calibri"/>
            </a:endParaRPr>
          </a:p>
          <a:p>
            <a:pPr marL="171450" indent="-171450">
              <a:buFont typeface="Arial"/>
              <a:buChar char="•"/>
            </a:pPr>
            <a:r>
              <a:rPr lang="en-US" dirty="0"/>
              <a:t>Transport – for cars, trucks and buses, aviation, shipping, and trains</a:t>
            </a:r>
            <a:endParaRPr lang="en-US" dirty="0">
              <a:cs typeface="Calibri"/>
            </a:endParaRPr>
          </a:p>
          <a:p>
            <a:pPr marL="171450" indent="-171450">
              <a:buFont typeface="Arial"/>
              <a:buChar char="•"/>
            </a:pPr>
            <a:r>
              <a:rPr lang="en-US" dirty="0"/>
              <a:t>Agriculture – for tractors and machinery or pumping water</a:t>
            </a:r>
          </a:p>
          <a:p>
            <a:pPr marL="0" indent="0">
              <a:buFont typeface="Arial"/>
              <a:buNone/>
            </a:pPr>
            <a:r>
              <a:rPr lang="en-US" dirty="0"/>
              <a:t>Because energy is used for different services in different sectors, the characteristics of energy demands vary by sector.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0F9BF7B-AF26-03A3-6EC1-EBC78EBD621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3457B22-2768-3ECF-2FBA-365A0B151AB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E87FA2-9001-64C8-E883-CC91F2FDD6B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Specified Annual Demand parameter is used to indicate the amount of demand in each year of the model period. We usually source the data for this parameter from existing demand forecasts, which may be based on key determinants of demand such as expected population growth. If we source demand data from existing sources, we must remember to convert the data into the right units for use in </a:t>
            </a:r>
            <a:r>
              <a:rPr lang="en-US" dirty="0" err="1">
                <a:cs typeface="Calibri"/>
              </a:rPr>
              <a:t>OSeMOSYS</a:t>
            </a:r>
            <a:r>
              <a:rPr lang="en-US" dirty="0">
                <a:cs typeface="Calibri"/>
              </a:rPr>
              <a:t>.</a:t>
            </a:r>
            <a:br>
              <a:rPr lang="en-US" dirty="0">
                <a:cs typeface="Calibri"/>
              </a:rPr>
            </a:br>
            <a:br>
              <a:rPr lang="en-US" dirty="0">
                <a:cs typeface="Calibri"/>
              </a:rPr>
            </a:br>
            <a:endParaRPr dirty="0"/>
          </a:p>
        </p:txBody>
      </p:sp>
      <p:sp>
        <p:nvSpPr>
          <p:cNvPr id="165" name="Google Shape;165;p13:notes">
            <a:extLst>
              <a:ext uri="{FF2B5EF4-FFF2-40B4-BE49-F238E27FC236}">
                <a16:creationId xmlns:a16="http://schemas.microsoft.com/office/drawing/2014/main" id="{D3ED22B6-1C34-F942-CD7B-2927CCB82E9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528996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3A211BF-9F91-A2C3-79C9-8C44621649B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599549C-768F-AE3A-86C2-5A57A07A833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403D656-9670-EB16-BCB5-0D9BB7143EB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     The Specified Annual Demand Profile parameter is used to indicate the proportion of the demand occurring in each time slice</a:t>
            </a:r>
            <a:br>
              <a:rPr lang="en-US" dirty="0">
                <a:cs typeface="Calibri"/>
              </a:rPr>
            </a:br>
            <a:br>
              <a:rPr lang="en-US" dirty="0">
                <a:cs typeface="Calibri"/>
              </a:rPr>
            </a:br>
            <a:r>
              <a:rPr lang="en-US" dirty="0">
                <a:cs typeface="Calibri"/>
              </a:rPr>
              <a:t>This chart shows an example specified demand profile for electricity in </a:t>
            </a:r>
            <a:r>
              <a:rPr lang="en-US" dirty="0" err="1">
                <a:cs typeface="Calibri"/>
              </a:rPr>
              <a:t>OSeMOSYS</a:t>
            </a:r>
            <a:r>
              <a:rPr lang="en-US" dirty="0">
                <a:cs typeface="Calibri"/>
              </a:rPr>
              <a:t>. There are 96 bars, 1 for each of the 96 time slices used in this </a:t>
            </a:r>
            <a:r>
              <a:rPr lang="en-US" dirty="0" err="1">
                <a:cs typeface="Calibri"/>
              </a:rPr>
              <a:t>OSeMOSYS</a:t>
            </a:r>
            <a:r>
              <a:rPr lang="en-US" dirty="0">
                <a:cs typeface="Calibri"/>
              </a:rPr>
              <a:t> model. In this example, we have four seasons (Winter, Spring, Summer, and Autumn), each represented by 24 time slices in </a:t>
            </a:r>
            <a:r>
              <a:rPr lang="en-US" dirty="0" err="1">
                <a:cs typeface="Calibri"/>
              </a:rPr>
              <a:t>OSeMOSYS</a:t>
            </a:r>
            <a:r>
              <a:rPr lang="en-US" dirty="0">
                <a:cs typeface="Calibri"/>
              </a:rPr>
              <a:t>, with 12 time slices for daytime and 12 time slices for nighttime. The Specified Demand Profile parameter is used to represent the proportion of demand occurring in each time slice. </a:t>
            </a:r>
            <a:r>
              <a:rPr lang="en-US" b="1" dirty="0">
                <a:cs typeface="Calibri"/>
              </a:rPr>
              <a:t>The specified demand profile values in each time slice must all add up to exactly 1.</a:t>
            </a:r>
          </a:p>
          <a:p>
            <a:endParaRPr lang="en-US" b="1" dirty="0"/>
          </a:p>
          <a:p>
            <a:r>
              <a:rPr lang="en-US" dirty="0">
                <a:cs typeface="Calibri"/>
              </a:rPr>
              <a:t>      From the chart we can see that the electricity demand in this example is highest in Winter Days, because the Winter Day time slices have the highest Specified Demand Profile values, while demand is lowest in Spring Nights. It is important to recognize that this is a simplification: in reality demand will vary within seasons and with each hour of the day. Our simplification means that we model one representative day of each season, and we assume equal demand within days and nights of those seasons. Although this is a simplification, it allows us to consider the variation in demand across seasons and day parts without having an incredibly complex model structure. </a:t>
            </a:r>
            <a:br>
              <a:rPr lang="en-US" dirty="0">
                <a:cs typeface="Calibri"/>
              </a:rPr>
            </a:br>
            <a:br>
              <a:rPr lang="en-US" dirty="0">
                <a:cs typeface="Calibri"/>
              </a:rPr>
            </a:br>
            <a:r>
              <a:rPr lang="en-US" dirty="0">
                <a:cs typeface="Calibri"/>
              </a:rPr>
              <a:t>Specified demand profiles can be unique such as the demand profile for electricity generation or the heating demand profile of a country. However, in most cases for modelling </a:t>
            </a:r>
            <a:r>
              <a:rPr lang="en-US" b="1" dirty="0">
                <a:cs typeface="Calibri"/>
              </a:rPr>
              <a:t>if country-specific data is not available we tend to keep the demand profile flat</a:t>
            </a:r>
            <a:r>
              <a:rPr lang="en-US" dirty="0">
                <a:cs typeface="Calibri"/>
              </a:rPr>
              <a:t> (e.g. in industry and transport sectors). Keeping a profile flat simply means making the demand profile exactly equal to the year split. This ensures that all the demand is not used up in one time slice but is distributed throughout the year, making it more realistic. </a:t>
            </a:r>
          </a:p>
          <a:p>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92629B9-EBB1-948D-D159-D2F23820BDF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65121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      For anything energy related we typically use PJ in the MUIO for activity and GW for capacity, therefore it is important that you understand how to convert things into PJ and GW for model input. Therefore, please make a note of these conversions.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3825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02E7D73-FE11-E086-A8EB-0D0399BC678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41EC39A-55F1-AEED-5248-CB2F195DAC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F39367-8694-2280-7C45-A8E1B06E47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In lecture 3, we learnt that energy demands can vary on daily, weekly, and monthly timescales, mainly reflecting the schedule of consumers’ activities. In addition, this diagram also shows that energy demands vary by sector. We can see that the magnitude of demand varies by sector, with agricultural demand being significantly lower than residential and commercial demand in this example. This means that the commercial and residential sectors are consuming more electricity, perhaps because their activities are more energy intensive or on a larger scale. In addition, we see that the daily profile of demand varies by sector. For example, here, in the displayed graph, there is a clear evening peak in residential demand, while agricultural and industrial demands are quite consistent throughout the day. This is likely because agricultural and industrial machinery operates constantly, while energy use in homes peaks in the evening when consumers use more electricity for cooking, lighting, and appliances.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ACB480A-4F86-03EF-F846-6ACD4C230D5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91718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A9197DD-849F-7FED-A87B-B176CA50694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923AABC-AC8C-F770-FC7B-85312F408F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4DAA796-3303-C2E4-9C15-D9FC7AD294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differences between sectors discussed in the previous slide mean it can sometimes be important to model demands separately by sector, so that our models can consider the specific characteristics of each demand. </a:t>
            </a:r>
          </a:p>
          <a:p>
            <a:r>
              <a:rPr lang="en-US" dirty="0"/>
              <a:t>Additionally, within each of these sectors, the energy demand varies over time and across different classes of consumers. For example, within the residential sector, demands may differ between rural and urban households, as shown on this diagram, or between grid-connected and off-grid areas. Energy planners must make sure that the energy demand is met at any point in time for all classes of consumers. Thus, the key characteristics of demands must be represented in energy models.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CC2978C-E5A6-8BBB-FFC2-B1486DB212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96838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5067EF-BE4B-9E9A-F0D1-A046BC07D87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B45554-B891-93C3-137D-01398B9086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F4DCCEE-3E9F-F93A-B061-15FFA68D21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One of the key challenges in energy planning is that these energy demands change over time, for example, owing to population growth or the creation of new industries. On this diagram, we can see historical variations in energy demands which are likely correlated to changes in society. For example, increases in energy demand likely reflect increased industrial activity. In energy planning, it is important that we think about how energy demands are likely to change in the future. This is often done using forecasts of energy demand, such as the future projections shown in this figure. These forecasts can be created using estimates of the key influencers of energy demand, such as population growth and economic activity. Future projections are often also based on how energy demands have changed historically.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To project demand you can either:</a:t>
            </a:r>
            <a:br>
              <a:rPr lang="en-US" b="1" dirty="0"/>
            </a:br>
            <a:r>
              <a:rPr lang="en-US" dirty="0"/>
              <a:t>- Use existing demand projections </a:t>
            </a:r>
            <a:br>
              <a:rPr lang="en-US" dirty="0"/>
            </a:br>
            <a:r>
              <a:rPr lang="en-US" dirty="0"/>
              <a:t>- Project base year and historical demands using drivers such as population growth rate and/or GDP growth rate</a:t>
            </a:r>
            <a:br>
              <a:rPr lang="en-US" dirty="0"/>
            </a:br>
            <a:r>
              <a:rPr lang="en-US" dirty="0"/>
              <a:t>- Calculate an average of how demands have changed historically and use this as a projection growth rate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list is not exhaustive.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AC3C5DF-A813-95B6-52D3-E6FB3E3CA9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01922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44AD874-7D5D-DADA-A160-1CDDEED50A5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1ACA273-D488-BDA4-61F5-386D6853B2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72FC952-B3CD-D6A6-DAE7-3A69E5CAE55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key purpose of modelling in </a:t>
            </a:r>
            <a:r>
              <a:rPr lang="en-US" dirty="0" err="1"/>
              <a:t>OSeMOSYS</a:t>
            </a:r>
            <a:r>
              <a:rPr lang="en-US" dirty="0"/>
              <a:t> is to plan capacity expansion. In order to do this, we need to consider these long-term changes in energy demands and use a projection of future demand, such as that shown by the green line in this diagram. An existing demand projection created from existing data, or using another tool, is used as input data for </a:t>
            </a:r>
            <a:r>
              <a:rPr lang="en-US" dirty="0" err="1"/>
              <a:t>OSeMOSYS</a:t>
            </a:r>
            <a:r>
              <a:rPr lang="en-US" dirty="0"/>
              <a:t>. In addition to a demand projection, we need data on the existing system capacity. Using the capacities and lifetimes of existing power plants, we can create a forecast of system capacity if there were no new capacity additions; this is represented by the blue line on the diagram, which shows gradually decreasing system capacity as power plants are retired. We can now see that there is a need for new capacity expansion in the future, as demand increases and existing system capacity decreases. There are losses in energy systems, and we always need capacity to be slightly higher than demand to account for this. Thus, the red line in this diagram shows the total system capacity requirements as demand increases. The gap between the red and blue lines therefore shows the required capacity expansion over time. </a:t>
            </a:r>
            <a:r>
              <a:rPr lang="en-US" dirty="0" err="1"/>
              <a:t>OSeMOSYS</a:t>
            </a:r>
            <a:r>
              <a:rPr lang="en-US" dirty="0"/>
              <a:t> can be used as a tool to plan such capacity expansion considering technical, economic, and environmental constraints.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E285E12-4438-E15E-6A5E-ECF2898C9D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7063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Demands are represented on the right-hand side of this simple Reference Energy System (RES), highlighted in green on this example RES. </a:t>
            </a:r>
          </a:p>
          <a:p>
            <a:endParaRPr lang="en-US" dirty="0"/>
          </a:p>
          <a:p>
            <a:r>
              <a:rPr lang="en-US" dirty="0"/>
              <a:t>     As we can see in the diagram, there are several steps to get to the final demand split by sector. In this example there is:</a:t>
            </a:r>
            <a:endParaRPr lang="en-US" dirty="0">
              <a:cs typeface="Calibri"/>
            </a:endParaRPr>
          </a:p>
          <a:p>
            <a:pPr marL="171450" indent="-171450">
              <a:buFont typeface="Arial"/>
              <a:buChar char="•"/>
            </a:pPr>
            <a:r>
              <a:rPr lang="en-US" dirty="0"/>
              <a:t>The electricity from power plants, which represents the aggregated stream of electricity coming from all the power plants in the model; </a:t>
            </a:r>
            <a:endParaRPr lang="en-US" dirty="0">
              <a:cs typeface="Calibri"/>
            </a:endParaRPr>
          </a:p>
          <a:p>
            <a:pPr marL="171450" indent="-171450">
              <a:buFont typeface="Arial"/>
              <a:buChar char="•"/>
            </a:pPr>
            <a:r>
              <a:rPr lang="en-US" dirty="0"/>
              <a:t>Electricity after transmission, which accounts for the losses of the transmission lines;</a:t>
            </a:r>
            <a:endParaRPr lang="en-US" dirty="0">
              <a:cs typeface="Calibri"/>
            </a:endParaRPr>
          </a:p>
          <a:p>
            <a:pPr marL="171450" indent="-171450">
              <a:buFont typeface="Arial"/>
              <a:buChar char="•"/>
            </a:pPr>
            <a:r>
              <a:rPr lang="en-US" dirty="0"/>
              <a:t>Electricity for use or total electricity demand, which represents the electricity that arrives to final consumers after distribution. </a:t>
            </a:r>
            <a:endParaRPr lang="en-US" dirty="0">
              <a:cs typeface="Calibri"/>
            </a:endParaRPr>
          </a:p>
          <a:p>
            <a:endParaRPr lang="en-US" dirty="0"/>
          </a:p>
          <a:p>
            <a:r>
              <a:rPr lang="en-US" dirty="0"/>
              <a:t>Total demand can then be split by sector, for example in this RES we have the following demands: </a:t>
            </a:r>
            <a:endParaRPr lang="en-US" dirty="0">
              <a:cs typeface="Calibri"/>
            </a:endParaRPr>
          </a:p>
          <a:p>
            <a:pPr marL="628650" lvl="1" indent="-171450">
              <a:buFont typeface="Arial"/>
              <a:buChar char="•"/>
            </a:pPr>
            <a:r>
              <a:rPr lang="en-US" dirty="0"/>
              <a:t>Industrial Electricity Demand </a:t>
            </a:r>
            <a:endParaRPr lang="en-US" dirty="0">
              <a:cs typeface="Calibri"/>
            </a:endParaRPr>
          </a:p>
          <a:p>
            <a:pPr marL="628650" lvl="1" indent="-171450">
              <a:buFont typeface="Arial"/>
              <a:buChar char="•"/>
            </a:pPr>
            <a:r>
              <a:rPr lang="en-US" dirty="0"/>
              <a:t>Residential Electricity Demand</a:t>
            </a:r>
            <a:endParaRPr lang="en-US" dirty="0">
              <a:cs typeface="Calibri"/>
            </a:endParaRPr>
          </a:p>
          <a:p>
            <a:pPr marL="628650" lvl="1" indent="-171450">
              <a:buFont typeface="Arial"/>
              <a:buChar char="•"/>
            </a:pPr>
            <a:r>
              <a:rPr lang="en-US" dirty="0"/>
              <a:t>Commercial Electricity Demand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96325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31EDA2F-4EF4-17B4-B7FF-996D869CED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1502D7-D786-1C93-B7C5-998FDA48C6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A1BA023-5E41-7F46-566C-15C8ED6DE9F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we go any further, let’s quickly remind ourselves of the naming convention introduced in Lecture 3 and think about how this is relevant to defining our energy demands. This diagram is the same as the previous diagram; however, the names of commodities and technologies have been replaced by the codes specified in the naming convention. We can see that:</a:t>
            </a:r>
          </a:p>
          <a:p>
            <a:pPr marL="171450" indent="-171450">
              <a:buFont typeface="Arial"/>
              <a:buChar char="•"/>
            </a:pPr>
            <a:r>
              <a:rPr lang="en-US" dirty="0"/>
              <a:t>The electricity from power plants is named E.L.C.0 0 1 </a:t>
            </a:r>
            <a:endParaRPr lang="en-US" dirty="0">
              <a:cs typeface="Calibri"/>
            </a:endParaRPr>
          </a:p>
          <a:p>
            <a:pPr marL="171450" indent="-171450">
              <a:buFont typeface="Arial"/>
              <a:buChar char="•"/>
            </a:pPr>
            <a:r>
              <a:rPr lang="en-US" dirty="0"/>
              <a:t>Electricity after transmission is named E.L.C.0 0 2</a:t>
            </a:r>
            <a:endParaRPr lang="en-US" dirty="0">
              <a:cs typeface="Calibri"/>
            </a:endParaRPr>
          </a:p>
          <a:p>
            <a:pPr marL="171450" indent="-171450">
              <a:buFont typeface="Arial"/>
              <a:buChar char="•"/>
            </a:pPr>
            <a:r>
              <a:rPr lang="en-US" dirty="0"/>
              <a:t>Electricity after distribution, or total electricity demand, is named E.L.C.0 0 3</a:t>
            </a:r>
            <a:endParaRPr lang="en-US" dirty="0">
              <a:cs typeface="Calibri"/>
            </a:endParaRPr>
          </a:p>
          <a:p>
            <a:pPr marL="171450" indent="-171450">
              <a:buFont typeface="Arial"/>
              <a:buChar char="•"/>
            </a:pPr>
            <a:r>
              <a:rPr lang="en-US" dirty="0"/>
              <a:t>Sector-specific electricity demands have the following names:</a:t>
            </a:r>
            <a:endParaRPr lang="en-US" dirty="0">
              <a:cs typeface="Calibri"/>
            </a:endParaRPr>
          </a:p>
          <a:p>
            <a:pPr marL="628650" lvl="1" indent="-171450">
              <a:buFont typeface="Arial"/>
              <a:buChar char="•"/>
            </a:pPr>
            <a:r>
              <a:rPr lang="en-US" dirty="0"/>
              <a:t>Industrial Electricity Demand = I.N.D.E.L.C</a:t>
            </a:r>
            <a:endParaRPr lang="en-US" dirty="0">
              <a:cs typeface="Calibri"/>
            </a:endParaRPr>
          </a:p>
          <a:p>
            <a:pPr marL="628650" lvl="1" indent="-171450">
              <a:buFont typeface="Arial"/>
              <a:buChar char="•"/>
            </a:pPr>
            <a:r>
              <a:rPr lang="en-US" dirty="0"/>
              <a:t>Residential Electricity Demand = R.E.S.E.L.C</a:t>
            </a:r>
            <a:endParaRPr lang="en-US" dirty="0">
              <a:cs typeface="Calibri"/>
            </a:endParaRPr>
          </a:p>
          <a:p>
            <a:pPr marL="628650" lvl="1" indent="-171450">
              <a:buFont typeface="Arial"/>
              <a:buChar char="•"/>
            </a:pPr>
            <a:r>
              <a:rPr lang="en-US" dirty="0"/>
              <a:t>Commercial Electricity Demand = C.O.M.E.L.C</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5CC8C93-C2BB-72CA-7FBA-635503B38F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519231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5609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41256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23.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png"/><Relationship Id="rId5" Type="http://schemas.openxmlformats.org/officeDocument/2006/relationships/image" Target="../media/image27.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hyperlink" Target="https://www.apec.org/groups/som-steering-committee-on-economic-and-technical-cooperation/working-groups/energy" TargetMode="External"/><Relationship Id="rId3" Type="http://schemas.openxmlformats.org/officeDocument/2006/relationships/slideLayout" Target="../slideLayouts/slideLayout3.xml"/><Relationship Id="rId7" Type="http://schemas.openxmlformats.org/officeDocument/2006/relationships/hyperlink" Target="https://unstats.un.org/unsd/energystats/pubs/balance/"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www.irena.org/Data/Energy-Profiles" TargetMode="External"/><Relationship Id="rId5" Type="http://schemas.openxmlformats.org/officeDocument/2006/relationships/hyperlink" Target="https://www.iea.org/data-and-statistics" TargetMode="External"/><Relationship Id="rId4" Type="http://schemas.openxmlformats.org/officeDocument/2006/relationships/notesSlide" Target="../notesSlides/notesSlide16.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hyperlink" Target="http://doi.org/10.5281/zenodo.4585689"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zenodo.org/record/4559206#.YEEo52j7Q2w" TargetMode="External"/><Relationship Id="rId5" Type="http://schemas.openxmlformats.org/officeDocument/2006/relationships/image" Target="../media/image18.gi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mdpi.com/2071-1050/10/5/1440/htm"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zenodo.org/record/4559206#.YEEo52j7Q2w" TargetMode="External"/><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5" Type="http://schemas.openxmlformats.org/officeDocument/2006/relationships/image" Target="../media/image22.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36DC4658-9AA0-EBBD-FB68-B051B24C9A41}"/>
              </a:ext>
            </a:extLst>
          </p:cNvPr>
          <p:cNvSpPr txBox="1"/>
          <p:nvPr/>
        </p:nvSpPr>
        <p:spPr>
          <a:xfrm>
            <a:off x="292414" y="653206"/>
            <a:ext cx="5033481"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0113E5F8-820D-B8B8-96F2-65CC1A09D399}"/>
              </a:ext>
            </a:extLst>
          </p:cNvPr>
          <p:cNvSpPr txBox="1"/>
          <p:nvPr/>
        </p:nvSpPr>
        <p:spPr>
          <a:xfrm>
            <a:off x="292414" y="1305342"/>
            <a:ext cx="8493777"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4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ENERGY DEMANDS AND THEIR REPRESENTATION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51050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61B404-D8D7-B23D-436A-A73C9F5BFB2F}"/>
            </a:ext>
          </a:extLst>
        </p:cNvPr>
        <p:cNvGrpSpPr/>
        <p:nvPr/>
      </p:nvGrpSpPr>
      <p:grpSpPr>
        <a:xfrm>
          <a:off x="0" y="0"/>
          <a:ext cx="0" cy="0"/>
          <a:chOff x="0" y="0"/>
          <a:chExt cx="0" cy="0"/>
        </a:xfrm>
      </p:grpSpPr>
      <p:pic>
        <p:nvPicPr>
          <p:cNvPr id="6" name="Picture 5" descr="A diagram of a computer&#10;&#10;Description automatically generated">
            <a:extLst>
              <a:ext uri="{FF2B5EF4-FFF2-40B4-BE49-F238E27FC236}">
                <a16:creationId xmlns:a16="http://schemas.microsoft.com/office/drawing/2014/main" id="{355F15E2-4B1F-AC4E-4A5B-1D9AAB0F5236}"/>
              </a:ext>
            </a:extLst>
          </p:cNvPr>
          <p:cNvPicPr>
            <a:picLocks noChangeAspect="1"/>
          </p:cNvPicPr>
          <p:nvPr/>
        </p:nvPicPr>
        <p:blipFill>
          <a:blip r:embed="rId5"/>
          <a:stretch>
            <a:fillRect/>
          </a:stretch>
        </p:blipFill>
        <p:spPr>
          <a:xfrm>
            <a:off x="316700" y="1171060"/>
            <a:ext cx="11244263" cy="5348549"/>
          </a:xfrm>
          <a:prstGeom prst="rect">
            <a:avLst/>
          </a:prstGeom>
        </p:spPr>
      </p:pic>
      <p:sp>
        <p:nvSpPr>
          <p:cNvPr id="3" name="Slide Number Placeholder 1">
            <a:extLst>
              <a:ext uri="{FF2B5EF4-FFF2-40B4-BE49-F238E27FC236}">
                <a16:creationId xmlns:a16="http://schemas.microsoft.com/office/drawing/2014/main" id="{31802A01-8527-69DC-2A7F-3D79A7CAF3D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EB0C9157-3F18-86D4-5712-712FAAE0FB54}"/>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Generic Naming Convention for Demands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8DBA616-8E19-8BF1-8890-9308D11DA628}"/>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Demands in Modelling </a:t>
            </a:r>
          </a:p>
        </p:txBody>
      </p:sp>
      <p:sp>
        <p:nvSpPr>
          <p:cNvPr id="9" name="Rectangle 8">
            <a:extLst>
              <a:ext uri="{FF2B5EF4-FFF2-40B4-BE49-F238E27FC236}">
                <a16:creationId xmlns:a16="http://schemas.microsoft.com/office/drawing/2014/main" id="{038C550D-3766-8599-32C0-20263A0510CB}"/>
              </a:ext>
            </a:extLst>
          </p:cNvPr>
          <p:cNvSpPr/>
          <p:nvPr/>
        </p:nvSpPr>
        <p:spPr>
          <a:xfrm>
            <a:off x="10629901" y="1171059"/>
            <a:ext cx="1042987" cy="502971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angle 9">
            <a:extLst>
              <a:ext uri="{FF2B5EF4-FFF2-40B4-BE49-F238E27FC236}">
                <a16:creationId xmlns:a16="http://schemas.microsoft.com/office/drawing/2014/main" id="{992BAB52-E495-9995-26C9-554F3A99AC6B}"/>
              </a:ext>
            </a:extLst>
          </p:cNvPr>
          <p:cNvSpPr/>
          <p:nvPr/>
        </p:nvSpPr>
        <p:spPr>
          <a:xfrm>
            <a:off x="5243513" y="1317249"/>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angle 10">
            <a:extLst>
              <a:ext uri="{FF2B5EF4-FFF2-40B4-BE49-F238E27FC236}">
                <a16:creationId xmlns:a16="http://schemas.microsoft.com/office/drawing/2014/main" id="{87D1BBEF-C409-1690-6190-4EEA86093FD3}"/>
              </a:ext>
            </a:extLst>
          </p:cNvPr>
          <p:cNvSpPr/>
          <p:nvPr/>
        </p:nvSpPr>
        <p:spPr>
          <a:xfrm>
            <a:off x="7353300" y="1288674"/>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angle 11">
            <a:extLst>
              <a:ext uri="{FF2B5EF4-FFF2-40B4-BE49-F238E27FC236}">
                <a16:creationId xmlns:a16="http://schemas.microsoft.com/office/drawing/2014/main" id="{CEC25F16-6CE0-0AC1-B3F3-1E34976D3C21}"/>
              </a:ext>
            </a:extLst>
          </p:cNvPr>
          <p:cNvSpPr/>
          <p:nvPr/>
        </p:nvSpPr>
        <p:spPr>
          <a:xfrm>
            <a:off x="9151143" y="1288675"/>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68)">
            <a:hlinkClick r:id="" action="ppaction://media"/>
            <a:extLst>
              <a:ext uri="{FF2B5EF4-FFF2-40B4-BE49-F238E27FC236}">
                <a16:creationId xmlns:a16="http://schemas.microsoft.com/office/drawing/2014/main" id="{505D0594-1CFF-9E4A-6E44-D8D695A7F4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86915" y="11887"/>
            <a:ext cx="1042986" cy="1042986"/>
          </a:xfrm>
          <a:prstGeom prst="rect">
            <a:avLst/>
          </a:prstGeom>
        </p:spPr>
      </p:pic>
    </p:spTree>
    <p:extLst>
      <p:ext uri="{BB962C8B-B14F-4D97-AF65-F5344CB8AC3E}">
        <p14:creationId xmlns:p14="http://schemas.microsoft.com/office/powerpoint/2010/main" val="214147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DBDA201-1E66-4EE5-595B-10EE7E338D8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C4A5B6C-40AA-4004-3B12-C28BB9BC0E9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4" name="Title 10">
            <a:extLst>
              <a:ext uri="{FF2B5EF4-FFF2-40B4-BE49-F238E27FC236}">
                <a16:creationId xmlns:a16="http://schemas.microsoft.com/office/drawing/2014/main" id="{54E4716C-F6B8-B911-01D5-92770E2A0A13}"/>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Demands in Modelling</a:t>
            </a:r>
          </a:p>
        </p:txBody>
      </p:sp>
      <p:pic>
        <p:nvPicPr>
          <p:cNvPr id="5" name="Picture 11" descr="Diagram&#10;&#10;Description automatically generated">
            <a:extLst>
              <a:ext uri="{FF2B5EF4-FFF2-40B4-BE49-F238E27FC236}">
                <a16:creationId xmlns:a16="http://schemas.microsoft.com/office/drawing/2014/main" id="{5BD298A1-C81B-BDD0-222E-929312E567C2}"/>
              </a:ext>
            </a:extLst>
          </p:cNvPr>
          <p:cNvPicPr>
            <a:picLocks noGrp="1" noChangeAspect="1"/>
          </p:cNvPicPr>
          <p:nvPr>
            <p:ph idx="1"/>
          </p:nvPr>
        </p:nvPicPr>
        <p:blipFill>
          <a:blip r:embed="rId5"/>
          <a:stretch>
            <a:fillRect/>
          </a:stretch>
        </p:blipFill>
        <p:spPr>
          <a:xfrm>
            <a:off x="259881" y="1389259"/>
            <a:ext cx="11357859" cy="4868666"/>
          </a:xfrm>
        </p:spPr>
      </p:pic>
      <p:sp>
        <p:nvSpPr>
          <p:cNvPr id="7" name="Rectangle 6">
            <a:extLst>
              <a:ext uri="{FF2B5EF4-FFF2-40B4-BE49-F238E27FC236}">
                <a16:creationId xmlns:a16="http://schemas.microsoft.com/office/drawing/2014/main" id="{180C9995-C435-B5F8-04E2-30576D0B8150}"/>
              </a:ext>
            </a:extLst>
          </p:cNvPr>
          <p:cNvSpPr/>
          <p:nvPr/>
        </p:nvSpPr>
        <p:spPr>
          <a:xfrm>
            <a:off x="705851" y="84315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Understanding the logic – Part 1</a:t>
            </a:r>
          </a:p>
        </p:txBody>
      </p:sp>
      <p:pic>
        <p:nvPicPr>
          <p:cNvPr id="2" name="synthesize (3)">
            <a:hlinkClick r:id="" action="ppaction://media"/>
            <a:extLst>
              <a:ext uri="{FF2B5EF4-FFF2-40B4-BE49-F238E27FC236}">
                <a16:creationId xmlns:a16="http://schemas.microsoft.com/office/drawing/2014/main" id="{4F286075-B117-BD64-3E0B-289C8AC58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8191" y="83102"/>
            <a:ext cx="1303130" cy="1303130"/>
          </a:xfrm>
          <a:prstGeom prst="rect">
            <a:avLst/>
          </a:prstGeom>
        </p:spPr>
      </p:pic>
    </p:spTree>
    <p:extLst>
      <p:ext uri="{BB962C8B-B14F-4D97-AF65-F5344CB8AC3E}">
        <p14:creationId xmlns:p14="http://schemas.microsoft.com/office/powerpoint/2010/main" val="367404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C9409C1-38CD-0E46-9B3D-8CF06DA0BEE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5058D21-C313-6A7D-23FF-95D0551DB3A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4" name="Title 10">
            <a:extLst>
              <a:ext uri="{FF2B5EF4-FFF2-40B4-BE49-F238E27FC236}">
                <a16:creationId xmlns:a16="http://schemas.microsoft.com/office/drawing/2014/main" id="{80E3FFD7-F2A7-BC0E-5B4F-ED14C667811B}"/>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Demands in Modelling</a:t>
            </a:r>
          </a:p>
        </p:txBody>
      </p:sp>
      <p:pic>
        <p:nvPicPr>
          <p:cNvPr id="5" name="Picture 11" descr="Diagram&#10;&#10;Description automatically generated">
            <a:extLst>
              <a:ext uri="{FF2B5EF4-FFF2-40B4-BE49-F238E27FC236}">
                <a16:creationId xmlns:a16="http://schemas.microsoft.com/office/drawing/2014/main" id="{9A45FDDF-3BAB-0D6C-41CF-9C0DB9CFA298}"/>
              </a:ext>
            </a:extLst>
          </p:cNvPr>
          <p:cNvPicPr>
            <a:picLocks noGrp="1" noChangeAspect="1"/>
          </p:cNvPicPr>
          <p:nvPr>
            <p:ph idx="1"/>
          </p:nvPr>
        </p:nvPicPr>
        <p:blipFill>
          <a:blip r:embed="rId5"/>
          <a:stretch>
            <a:fillRect/>
          </a:stretch>
        </p:blipFill>
        <p:spPr>
          <a:xfrm>
            <a:off x="582415" y="1353457"/>
            <a:ext cx="10704710" cy="5011568"/>
          </a:xfrm>
        </p:spPr>
      </p:pic>
      <p:sp>
        <p:nvSpPr>
          <p:cNvPr id="7" name="Rectangle 6">
            <a:extLst>
              <a:ext uri="{FF2B5EF4-FFF2-40B4-BE49-F238E27FC236}">
                <a16:creationId xmlns:a16="http://schemas.microsoft.com/office/drawing/2014/main" id="{8A985A85-6AD3-34A2-4B3F-514E609D0587}"/>
              </a:ext>
            </a:extLst>
          </p:cNvPr>
          <p:cNvSpPr/>
          <p:nvPr/>
        </p:nvSpPr>
        <p:spPr>
          <a:xfrm>
            <a:off x="705851" y="84315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4.2.4 Understanding the logic – Part 2</a:t>
            </a:r>
          </a:p>
        </p:txBody>
      </p:sp>
      <p:pic>
        <p:nvPicPr>
          <p:cNvPr id="2" name="synthesize (4)">
            <a:hlinkClick r:id="" action="ppaction://media"/>
            <a:extLst>
              <a:ext uri="{FF2B5EF4-FFF2-40B4-BE49-F238E27FC236}">
                <a16:creationId xmlns:a16="http://schemas.microsoft.com/office/drawing/2014/main" id="{90CD46EB-E5BD-B7DE-4720-94E120C1D8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8070" y="109961"/>
            <a:ext cx="1243496" cy="1243496"/>
          </a:xfrm>
          <a:prstGeom prst="rect">
            <a:avLst/>
          </a:prstGeom>
        </p:spPr>
      </p:pic>
    </p:spTree>
    <p:extLst>
      <p:ext uri="{BB962C8B-B14F-4D97-AF65-F5344CB8AC3E}">
        <p14:creationId xmlns:p14="http://schemas.microsoft.com/office/powerpoint/2010/main" val="238086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4.2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887215" y="1647161"/>
            <a:ext cx="1003157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a:ea typeface="+mn-lt"/>
                <a:cs typeface="+mn-lt"/>
              </a:rPr>
              <a:t>Taliotis</a:t>
            </a:r>
            <a:r>
              <a:rPr lang="en-GB" sz="2400" dirty="0">
                <a:latin typeface="Open Sans"/>
                <a:ea typeface="+mn-lt"/>
                <a:cs typeface="+mn-lt"/>
              </a:rPr>
              <a:t>, Constantinos, </a:t>
            </a:r>
            <a:r>
              <a:rPr lang="en-GB" sz="2400" dirty="0" err="1">
                <a:latin typeface="Open Sans"/>
                <a:ea typeface="+mn-lt"/>
                <a:cs typeface="+mn-lt"/>
              </a:rPr>
              <a:t>Gardumi</a:t>
            </a:r>
            <a:r>
              <a:rPr lang="en-GB" sz="2400" dirty="0">
                <a:latin typeface="Open Sans"/>
                <a:ea typeface="+mn-lt"/>
                <a:cs typeface="+mn-lt"/>
              </a:rPr>
              <a:t>, Francesco, Shivakumar, Abhishek, Sridharan, Vignesh, Ramos, Eunice, Beltramo, Agnese, … Howells, Mark. (2018, November). Defining final energy demands in </a:t>
            </a:r>
            <a:r>
              <a:rPr lang="en-GB" sz="2400" dirty="0" err="1">
                <a:latin typeface="Open Sans"/>
                <a:ea typeface="+mn-lt"/>
                <a:cs typeface="+mn-lt"/>
              </a:rPr>
              <a:t>OSeMOSYS</a:t>
            </a:r>
            <a:r>
              <a:rPr lang="en-GB" sz="2400" dirty="0">
                <a:latin typeface="Open Sans"/>
                <a:ea typeface="+mn-lt"/>
                <a:cs typeface="+mn-lt"/>
              </a:rPr>
              <a:t>. </a:t>
            </a:r>
            <a:r>
              <a:rPr lang="en-GB" sz="2400" dirty="0" err="1">
                <a:latin typeface="Open Sans"/>
                <a:ea typeface="+mn-lt"/>
                <a:cs typeface="+mn-lt"/>
              </a:rPr>
              <a:t>Zenodo</a:t>
            </a:r>
            <a:r>
              <a:rPr lang="en-GB" sz="2400" dirty="0">
                <a:latin typeface="Open Sans"/>
                <a:ea typeface="+mn-lt"/>
                <a:cs typeface="+mn-lt"/>
              </a:rPr>
              <a:t>. http://doi.org/10.5281/zenodo.4585689</a:t>
            </a:r>
          </a:p>
          <a:p>
            <a:pPr marL="342900" indent="-342900">
              <a:buAutoNum type="arabicPeriod"/>
            </a:pPr>
            <a:endParaRPr lang="en-GB" sz="2400" dirty="0">
              <a:latin typeface="Open Sans"/>
              <a:ea typeface="+mn-lt"/>
              <a:cs typeface="+mn-lt"/>
            </a:endParaRPr>
          </a:p>
          <a:p>
            <a:pPr marL="342900" indent="-342900">
              <a:buAutoNum type="arabicPeriod"/>
            </a:pPr>
            <a:r>
              <a:rPr lang="en-US" sz="2400" dirty="0">
                <a:latin typeface="Open Sans"/>
                <a:ea typeface="+mn-lt"/>
                <a:cs typeface="+mn-lt"/>
              </a:rPr>
              <a:t>IEA (2023), World Energy Outlook 2023, IEA, Paris https://www.iea.org/reports/world-energy-outlook-2023, </a:t>
            </a:r>
            <a:r>
              <a:rPr lang="en-US" sz="2400" dirty="0" err="1">
                <a:latin typeface="Open Sans"/>
                <a:ea typeface="+mn-lt"/>
                <a:cs typeface="+mn-lt"/>
              </a:rPr>
              <a:t>Licence</a:t>
            </a:r>
            <a:r>
              <a:rPr lang="en-US" sz="2400" dirty="0">
                <a:latin typeface="Open Sans"/>
                <a:ea typeface="+mn-lt"/>
                <a:cs typeface="+mn-lt"/>
              </a:rPr>
              <a:t>: CC BY 4.0 (report); CC BY NC SA 4.0 (Annex A)</a:t>
            </a:r>
            <a:endParaRPr lang="en-GB" sz="2400" dirty="0">
              <a:latin typeface="Open Sans"/>
              <a:ea typeface="+mn-lt"/>
              <a:cs typeface="+mn-lt"/>
            </a:endParaRP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3613150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F6F485A-C17E-CABD-D847-5F5E2A9C9A0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58AAC1D-3F9C-8B9E-F337-E0B2B438177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04ED0AA6-2A1D-0254-C85D-5BBA374BC4F9}"/>
              </a:ext>
            </a:extLst>
          </p:cNvPr>
          <p:cNvSpPr/>
          <p:nvPr/>
        </p:nvSpPr>
        <p:spPr>
          <a:xfrm>
            <a:off x="472546" y="111468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Definitions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82C57F3-3EC8-36F3-6D10-95BE57D3BCBB}"/>
              </a:ext>
            </a:extLst>
          </p:cNvPr>
          <p:cNvSpPr txBox="1">
            <a:spLocks/>
          </p:cNvSpPr>
          <p:nvPr/>
        </p:nvSpPr>
        <p:spPr>
          <a:xfrm>
            <a:off x="472546" y="155267"/>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pic>
        <p:nvPicPr>
          <p:cNvPr id="7" name="Picture 9" descr="Graphical user interface, text&#10;&#10;Description automatically generated">
            <a:extLst>
              <a:ext uri="{FF2B5EF4-FFF2-40B4-BE49-F238E27FC236}">
                <a16:creationId xmlns:a16="http://schemas.microsoft.com/office/drawing/2014/main" id="{21B45E49-C89F-1C44-6B13-9B062BD7A795}"/>
              </a:ext>
            </a:extLst>
          </p:cNvPr>
          <p:cNvPicPr>
            <a:picLocks noChangeAspect="1"/>
          </p:cNvPicPr>
          <p:nvPr/>
        </p:nvPicPr>
        <p:blipFill>
          <a:blip r:embed="rId5"/>
          <a:stretch>
            <a:fillRect/>
          </a:stretch>
        </p:blipFill>
        <p:spPr>
          <a:xfrm>
            <a:off x="0" y="1649453"/>
            <a:ext cx="11302370" cy="3979881"/>
          </a:xfrm>
          <a:prstGeom prst="rect">
            <a:avLst/>
          </a:prstGeom>
        </p:spPr>
      </p:pic>
      <p:pic>
        <p:nvPicPr>
          <p:cNvPr id="2" name="synthesize (5)">
            <a:hlinkClick r:id="" action="ppaction://media"/>
            <a:extLst>
              <a:ext uri="{FF2B5EF4-FFF2-40B4-BE49-F238E27FC236}">
                <a16:creationId xmlns:a16="http://schemas.microsoft.com/office/drawing/2014/main" id="{AD5FEEC7-BFEF-EDE1-5C6B-837E491E3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8069" y="155267"/>
            <a:ext cx="1163983" cy="1163983"/>
          </a:xfrm>
          <a:prstGeom prst="rect">
            <a:avLst/>
          </a:prstGeom>
        </p:spPr>
      </p:pic>
    </p:spTree>
    <p:extLst>
      <p:ext uri="{BB962C8B-B14F-4D97-AF65-F5344CB8AC3E}">
        <p14:creationId xmlns:p14="http://schemas.microsoft.com/office/powerpoint/2010/main" val="75881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31E7E2-726E-3652-E0E8-176798BED3F7}"/>
            </a:ext>
          </a:extLst>
        </p:cNvPr>
        <p:cNvGrpSpPr/>
        <p:nvPr/>
      </p:nvGrpSpPr>
      <p:grpSpPr>
        <a:xfrm>
          <a:off x="0" y="0"/>
          <a:ext cx="0" cy="0"/>
          <a:chOff x="0" y="0"/>
          <a:chExt cx="0" cy="0"/>
        </a:xfrm>
      </p:grpSpPr>
      <p:pic>
        <p:nvPicPr>
          <p:cNvPr id="4" name="Picture 3" descr="A diagram of a computer&#10;&#10;Description automatically generated">
            <a:extLst>
              <a:ext uri="{FF2B5EF4-FFF2-40B4-BE49-F238E27FC236}">
                <a16:creationId xmlns:a16="http://schemas.microsoft.com/office/drawing/2014/main" id="{FABA8E15-0AF5-0173-4A08-8615B72CD34C}"/>
              </a:ext>
            </a:extLst>
          </p:cNvPr>
          <p:cNvPicPr>
            <a:picLocks noChangeAspect="1"/>
          </p:cNvPicPr>
          <p:nvPr/>
        </p:nvPicPr>
        <p:blipFill>
          <a:blip r:embed="rId5"/>
          <a:stretch>
            <a:fillRect/>
          </a:stretch>
        </p:blipFill>
        <p:spPr>
          <a:xfrm>
            <a:off x="628650" y="1042986"/>
            <a:ext cx="10727564" cy="5494337"/>
          </a:xfrm>
          <a:prstGeom prst="rect">
            <a:avLst/>
          </a:prstGeom>
        </p:spPr>
      </p:pic>
      <p:sp>
        <p:nvSpPr>
          <p:cNvPr id="3" name="Slide Number Placeholder 1">
            <a:extLst>
              <a:ext uri="{FF2B5EF4-FFF2-40B4-BE49-F238E27FC236}">
                <a16:creationId xmlns:a16="http://schemas.microsoft.com/office/drawing/2014/main" id="{D8909B1C-5DE5-9970-23D0-A604A33A89A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F21668D6-C02F-8DC7-1272-6D18F955DAC8}"/>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Backstop Technologies </a:t>
            </a:r>
          </a:p>
        </p:txBody>
      </p:sp>
      <p:sp>
        <p:nvSpPr>
          <p:cNvPr id="6" name="Title 10">
            <a:extLst>
              <a:ext uri="{FF2B5EF4-FFF2-40B4-BE49-F238E27FC236}">
                <a16:creationId xmlns:a16="http://schemas.microsoft.com/office/drawing/2014/main" id="{FCA79CC3-33B3-8B16-2A66-3B9EC023EEC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62FE1AFE-492F-27D5-BA1B-E441852596AF}"/>
              </a:ext>
            </a:extLst>
          </p:cNvPr>
          <p:cNvSpPr/>
          <p:nvPr/>
        </p:nvSpPr>
        <p:spPr>
          <a:xfrm>
            <a:off x="3914775" y="5636134"/>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angle 7">
            <a:extLst>
              <a:ext uri="{FF2B5EF4-FFF2-40B4-BE49-F238E27FC236}">
                <a16:creationId xmlns:a16="http://schemas.microsoft.com/office/drawing/2014/main" id="{B633CE0F-008F-D298-7AB9-9FA793B7BED1}"/>
              </a:ext>
            </a:extLst>
          </p:cNvPr>
          <p:cNvSpPr/>
          <p:nvPr/>
        </p:nvSpPr>
        <p:spPr>
          <a:xfrm>
            <a:off x="6133251" y="4474083"/>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angle 8">
            <a:extLst>
              <a:ext uri="{FF2B5EF4-FFF2-40B4-BE49-F238E27FC236}">
                <a16:creationId xmlns:a16="http://schemas.microsoft.com/office/drawing/2014/main" id="{95255864-6E23-5E2A-1A86-8C9657E59C6D}"/>
              </a:ext>
            </a:extLst>
          </p:cNvPr>
          <p:cNvSpPr/>
          <p:nvPr/>
        </p:nvSpPr>
        <p:spPr>
          <a:xfrm>
            <a:off x="7834246" y="4474083"/>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synthesize (73)">
            <a:hlinkClick r:id="" action="ppaction://media"/>
            <a:extLst>
              <a:ext uri="{FF2B5EF4-FFF2-40B4-BE49-F238E27FC236}">
                <a16:creationId xmlns:a16="http://schemas.microsoft.com/office/drawing/2014/main" id="{38B32E1D-B3B4-D0E8-C4CC-9CE5B8D0EC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2709" y="51339"/>
            <a:ext cx="821247" cy="821247"/>
          </a:xfrm>
          <a:prstGeom prst="rect">
            <a:avLst/>
          </a:prstGeom>
        </p:spPr>
      </p:pic>
    </p:spTree>
    <p:extLst>
      <p:ext uri="{BB962C8B-B14F-4D97-AF65-F5344CB8AC3E}">
        <p14:creationId xmlns:p14="http://schemas.microsoft.com/office/powerpoint/2010/main" val="134900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8E60518-7D81-AB24-A7A7-D3BD3ADD5C6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EAF0FA4-158D-D37C-19D2-600B366184F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8F0C0E24-06D1-6CB6-04FC-9385F5D8FF06}"/>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4.3.3 Backstop Technology Parameters </a:t>
            </a:r>
          </a:p>
        </p:txBody>
      </p:sp>
      <p:sp>
        <p:nvSpPr>
          <p:cNvPr id="6" name="Title 10">
            <a:extLst>
              <a:ext uri="{FF2B5EF4-FFF2-40B4-BE49-F238E27FC236}">
                <a16:creationId xmlns:a16="http://schemas.microsoft.com/office/drawing/2014/main" id="{9B7D15CC-3B13-CDC1-03A5-75506721A907}"/>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pic>
        <p:nvPicPr>
          <p:cNvPr id="2" name="Picture 11">
            <a:extLst>
              <a:ext uri="{FF2B5EF4-FFF2-40B4-BE49-F238E27FC236}">
                <a16:creationId xmlns:a16="http://schemas.microsoft.com/office/drawing/2014/main" id="{662A7EDE-B2EA-3F51-D09B-1002367CA3F5}"/>
              </a:ext>
            </a:extLst>
          </p:cNvPr>
          <p:cNvPicPr>
            <a:picLocks noGrp="1" noChangeAspect="1"/>
          </p:cNvPicPr>
          <p:nvPr>
            <p:ph idx="1"/>
          </p:nvPr>
        </p:nvPicPr>
        <p:blipFill>
          <a:blip r:embed="rId5"/>
          <a:stretch>
            <a:fillRect/>
          </a:stretch>
        </p:blipFill>
        <p:spPr>
          <a:xfrm>
            <a:off x="2036753" y="1237180"/>
            <a:ext cx="2506672" cy="4914464"/>
          </a:xfrm>
        </p:spPr>
      </p:pic>
      <p:sp>
        <p:nvSpPr>
          <p:cNvPr id="4" name="Rectangle 3">
            <a:extLst>
              <a:ext uri="{FF2B5EF4-FFF2-40B4-BE49-F238E27FC236}">
                <a16:creationId xmlns:a16="http://schemas.microsoft.com/office/drawing/2014/main" id="{20E95168-9669-06CF-B413-EC375DD14F15}"/>
              </a:ext>
            </a:extLst>
          </p:cNvPr>
          <p:cNvSpPr/>
          <p:nvPr/>
        </p:nvSpPr>
        <p:spPr>
          <a:xfrm>
            <a:off x="5454453" y="2558472"/>
            <a:ext cx="5804098" cy="2015936"/>
          </a:xfrm>
          <a:prstGeom prst="rect">
            <a:avLst/>
          </a:prstGeom>
        </p:spPr>
        <p:txBody>
          <a:bodyPr wrap="square" lIns="91440" tIns="45720" rIns="91440" bIns="45720" anchor="t">
            <a:spAutoFit/>
          </a:bodyPr>
          <a:lstStyle/>
          <a:p>
            <a:pPr marL="171450" indent="-171450">
              <a:buFont typeface="Arial,Sans-Serif"/>
              <a:buChar char="•"/>
            </a:pPr>
            <a:r>
              <a:rPr lang="en-US" sz="2500" dirty="0">
                <a:latin typeface="Open Sans"/>
                <a:ea typeface="+mn-lt"/>
                <a:cs typeface="+mn-lt"/>
              </a:rPr>
              <a:t>Output Activity Ratio (for final electricity demand) = 1</a:t>
            </a:r>
          </a:p>
          <a:p>
            <a:pPr marL="171450" indent="-171450">
              <a:buFont typeface="Arial,Sans-Serif"/>
              <a:buChar char="•"/>
            </a:pPr>
            <a:r>
              <a:rPr lang="en-US" sz="2500" dirty="0">
                <a:latin typeface="Open Sans"/>
                <a:ea typeface="+mn-lt"/>
                <a:cs typeface="+mn-lt"/>
              </a:rPr>
              <a:t>Capital Cost [$/kW] = 999999</a:t>
            </a:r>
          </a:p>
          <a:p>
            <a:pPr marL="171450" indent="-171450">
              <a:buFont typeface="Arial,Sans-Serif"/>
              <a:buChar char="•"/>
            </a:pPr>
            <a:r>
              <a:rPr lang="en-US" sz="2500" dirty="0">
                <a:latin typeface="Open Sans"/>
                <a:ea typeface="+mn-lt"/>
                <a:cs typeface="+mn-lt"/>
              </a:rPr>
              <a:t>Variable Cost [$/GJ] = 999999</a:t>
            </a:r>
          </a:p>
          <a:p>
            <a:pPr marL="171450" indent="-171450">
              <a:buFont typeface="Arial,Sans-Serif"/>
              <a:buChar char="•"/>
            </a:pPr>
            <a:r>
              <a:rPr lang="en-US" sz="2500" dirty="0">
                <a:latin typeface="Open Sans"/>
                <a:ea typeface="+mn-lt"/>
                <a:cs typeface="+mn-lt"/>
              </a:rPr>
              <a:t>Operational Life [years] = 1</a:t>
            </a:r>
            <a:endParaRPr lang="en-ZA" sz="2500" dirty="0">
              <a:latin typeface="Open Sans"/>
            </a:endParaRPr>
          </a:p>
        </p:txBody>
      </p:sp>
      <p:pic>
        <p:nvPicPr>
          <p:cNvPr id="7" name="synthesize (74)">
            <a:hlinkClick r:id="" action="ppaction://media"/>
            <a:extLst>
              <a:ext uri="{FF2B5EF4-FFF2-40B4-BE49-F238E27FC236}">
                <a16:creationId xmlns:a16="http://schemas.microsoft.com/office/drawing/2014/main" id="{7CE5E736-4E41-34DF-105C-685FF41EFA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6676" y="79525"/>
            <a:ext cx="956574" cy="956574"/>
          </a:xfrm>
          <a:prstGeom prst="rect">
            <a:avLst/>
          </a:prstGeom>
        </p:spPr>
      </p:pic>
    </p:spTree>
    <p:extLst>
      <p:ext uri="{BB962C8B-B14F-4D97-AF65-F5344CB8AC3E}">
        <p14:creationId xmlns:p14="http://schemas.microsoft.com/office/powerpoint/2010/main" val="309378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4A445C-66C3-046A-928F-9E2C3655A5A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C95E5EF-F493-4287-8AB4-CE24C2F0803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C06D6CF7-6CD2-3542-4510-13F856B520A4}"/>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Sourcing Data for Energy Demands </a:t>
            </a:r>
          </a:p>
        </p:txBody>
      </p:sp>
      <p:sp>
        <p:nvSpPr>
          <p:cNvPr id="6" name="Title 10">
            <a:extLst>
              <a:ext uri="{FF2B5EF4-FFF2-40B4-BE49-F238E27FC236}">
                <a16:creationId xmlns:a16="http://schemas.microsoft.com/office/drawing/2014/main" id="{4103664B-B213-1E6A-28A8-199D8A2F955C}"/>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EA7DA6B-F3E1-8520-FA70-D83ACB1536B8}"/>
              </a:ext>
            </a:extLst>
          </p:cNvPr>
          <p:cNvSpPr/>
          <p:nvPr/>
        </p:nvSpPr>
        <p:spPr>
          <a:xfrm>
            <a:off x="644326" y="1835675"/>
            <a:ext cx="9656961" cy="2631490"/>
          </a:xfrm>
          <a:prstGeom prst="rect">
            <a:avLst/>
          </a:prstGeom>
        </p:spPr>
        <p:txBody>
          <a:bodyPr wrap="square" lIns="91440" tIns="45720" rIns="91440" bIns="45720" anchor="t">
            <a:spAutoFit/>
          </a:bodyPr>
          <a:lstStyle/>
          <a:p>
            <a:pPr>
              <a:spcAft>
                <a:spcPts val="1200"/>
              </a:spcAft>
            </a:pPr>
            <a:r>
              <a:rPr lang="en-ZA" sz="2500" dirty="0">
                <a:solidFill>
                  <a:srgbClr val="000000"/>
                </a:solidFill>
                <a:latin typeface="Open Sans"/>
                <a:ea typeface="Open Sans" panose="020B0606030504020204" pitchFamily="34" charset="0"/>
                <a:cs typeface="Open Sans" panose="020B0606030504020204" pitchFamily="34" charset="0"/>
              </a:rPr>
              <a:t>Providers of energy balance data and/or demand projections: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International Energy Agency</a:t>
            </a:r>
            <a:r>
              <a:rPr lang="en-ZA" sz="2500" dirty="0">
                <a:latin typeface="Open Sans"/>
                <a:ea typeface="Open Sans" panose="020B0606030504020204" pitchFamily="34" charset="0"/>
                <a:cs typeface="Open Sans" panose="020B0606030504020204" pitchFamily="34" charset="0"/>
              </a:rPr>
              <a:t> [</a:t>
            </a:r>
            <a:r>
              <a:rPr lang="en-ZA" sz="2500" dirty="0">
                <a:latin typeface="Open Sans"/>
                <a:ea typeface="Open Sans" panose="020B0606030504020204" pitchFamily="34" charset="0"/>
                <a:cs typeface="Open Sans" panose="020B0606030504020204" pitchFamily="34" charset="0"/>
                <a:hlinkClick r:id="rId5"/>
              </a:rPr>
              <a:t>link</a:t>
            </a:r>
            <a:r>
              <a:rPr lang="en-ZA" sz="2500" dirty="0">
                <a:latin typeface="Open Sans"/>
                <a:ea typeface="Open Sans" panose="020B0606030504020204" pitchFamily="34" charset="0"/>
                <a:cs typeface="Open Sans" panose="020B0606030504020204" pitchFamily="34" charset="0"/>
              </a:rPr>
              <a:t>]</a:t>
            </a:r>
            <a:endParaRPr lang="en-ZA" sz="25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International Renewable Energy Agency [</a:t>
            </a:r>
            <a:r>
              <a:rPr lang="en-ZA" sz="2500" dirty="0">
                <a:solidFill>
                  <a:srgbClr val="000000"/>
                </a:solidFill>
                <a:latin typeface="Open Sans"/>
                <a:ea typeface="Open Sans" panose="020B0606030504020204" pitchFamily="34" charset="0"/>
                <a:cs typeface="Open Sans" panose="020B0606030504020204" pitchFamily="34" charset="0"/>
                <a:hlinkClick r:id="rId6"/>
              </a:rPr>
              <a:t>link</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United Nations Statistics [</a:t>
            </a:r>
            <a:r>
              <a:rPr lang="en-ZA" sz="2500" dirty="0">
                <a:solidFill>
                  <a:srgbClr val="000000"/>
                </a:solidFill>
                <a:latin typeface="Open Sans"/>
                <a:ea typeface="Open Sans" panose="020B0606030504020204" pitchFamily="34" charset="0"/>
                <a:cs typeface="Open Sans" panose="020B0606030504020204" pitchFamily="34" charset="0"/>
                <a:hlinkClick r:id="rId7"/>
              </a:rPr>
              <a:t>link</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Asia-Pacific Economic Cooperation [</a:t>
            </a:r>
            <a:r>
              <a:rPr lang="en-ZA" sz="2500" dirty="0">
                <a:solidFill>
                  <a:srgbClr val="000000"/>
                </a:solidFill>
                <a:latin typeface="Open Sans"/>
                <a:ea typeface="Open Sans" panose="020B0606030504020204" pitchFamily="34" charset="0"/>
                <a:cs typeface="Open Sans" panose="020B0606030504020204" pitchFamily="34" charset="0"/>
                <a:hlinkClick r:id="rId8"/>
              </a:rPr>
              <a:t>link</a:t>
            </a:r>
            <a:r>
              <a:rPr lang="en-ZA" sz="2500" dirty="0">
                <a:solidFill>
                  <a:srgbClr val="000000"/>
                </a:solidFill>
                <a:latin typeface="Open Sans"/>
                <a:ea typeface="Open Sans" panose="020B0606030504020204" pitchFamily="34" charset="0"/>
                <a:cs typeface="Open Sans" panose="020B0606030504020204" pitchFamily="34" charset="0"/>
              </a:rPr>
              <a:t>]</a:t>
            </a:r>
          </a:p>
        </p:txBody>
      </p:sp>
      <p:pic>
        <p:nvPicPr>
          <p:cNvPr id="4" name="synthesize (75)">
            <a:hlinkClick r:id="" action="ppaction://media"/>
            <a:extLst>
              <a:ext uri="{FF2B5EF4-FFF2-40B4-BE49-F238E27FC236}">
                <a16:creationId xmlns:a16="http://schemas.microsoft.com/office/drawing/2014/main" id="{188B4131-AAB8-F646-9521-081184070D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06682" y="85965"/>
            <a:ext cx="1150189" cy="1150189"/>
          </a:xfrm>
          <a:prstGeom prst="rect">
            <a:avLst/>
          </a:prstGeom>
        </p:spPr>
      </p:pic>
    </p:spTree>
    <p:extLst>
      <p:ext uri="{BB962C8B-B14F-4D97-AF65-F5344CB8AC3E}">
        <p14:creationId xmlns:p14="http://schemas.microsoft.com/office/powerpoint/2010/main" val="363841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4.3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02579"/>
            <a:ext cx="9719514"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AutoNum type="arabicPeriod"/>
            </a:pPr>
            <a:r>
              <a:rPr lang="en-GB" sz="2400" dirty="0" err="1">
                <a:latin typeface="Open Sans" panose="020B0606030504020204"/>
                <a:ea typeface="+mn-lt"/>
                <a:cs typeface="+mn-lt"/>
              </a:rPr>
              <a:t>Pappis</a:t>
            </a:r>
            <a:r>
              <a:rPr lang="en-GB" sz="2400" dirty="0">
                <a:latin typeface="Open Sans" panose="020B0606030504020204"/>
                <a:ea typeface="+mn-lt"/>
                <a:cs typeface="+mn-lt"/>
              </a:rPr>
              <a:t>, I., Howells, M., Sridharan, V., Usher, W., Shivakumar, A., </a:t>
            </a:r>
            <a:r>
              <a:rPr lang="en-GB" sz="2400" dirty="0" err="1">
                <a:latin typeface="Open Sans" panose="020B0606030504020204"/>
                <a:ea typeface="+mn-lt"/>
                <a:cs typeface="+mn-lt"/>
              </a:rPr>
              <a:t>Gardumi</a:t>
            </a:r>
            <a:r>
              <a:rPr lang="en-GB" sz="2400" dirty="0">
                <a:latin typeface="Open Sans" panose="020B0606030504020204"/>
                <a:ea typeface="+mn-lt"/>
                <a:cs typeface="+mn-lt"/>
              </a:rPr>
              <a:t>, F. and Ramos, E., Energy projections for African countries, Hidalgo Gonzalez, I., </a:t>
            </a:r>
            <a:r>
              <a:rPr lang="en-GB" sz="2400" dirty="0" err="1">
                <a:latin typeface="Open Sans" panose="020B0606030504020204"/>
                <a:ea typeface="+mn-lt"/>
                <a:cs typeface="+mn-lt"/>
              </a:rPr>
              <a:t>Medarac</a:t>
            </a:r>
            <a:r>
              <a:rPr lang="en-GB" sz="2400" dirty="0">
                <a:latin typeface="Open Sans" panose="020B0606030504020204"/>
                <a:ea typeface="+mn-lt"/>
                <a:cs typeface="+mn-lt"/>
              </a:rPr>
              <a:t>, H., Gonzalez Sanchez, M. and Kougias, I., editor(s), EUR 29904 EN, Publications Office of the European Union, Luxembourg, 2019, ISBN 978-92-76-12391-0, doi:10.2760/678700, JRC118432 </a:t>
            </a:r>
          </a:p>
          <a:p>
            <a:endParaRPr lang="en-GB" sz="2200" dirty="0">
              <a:latin typeface="Open Sans"/>
              <a:cs typeface="Calibri"/>
            </a:endParaRP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6A30B8C-4952-5635-79D7-B038641E493B}"/>
              </a:ext>
            </a:extLst>
          </p:cNvPr>
          <p:cNvSpPr/>
          <p:nvPr/>
        </p:nvSpPr>
        <p:spPr>
          <a:xfrm>
            <a:off x="705851" y="1620253"/>
            <a:ext cx="10090485" cy="1620253"/>
          </a:xfrm>
          <a:prstGeom prst="roundRect">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b="1" dirty="0"/>
              <a:t>Exogenous Demand: </a:t>
            </a:r>
            <a:r>
              <a:rPr lang="en-GB" sz="2000" dirty="0"/>
              <a:t>Demands that are set by the modeller, that must be met and do not change because of the model. For example, cement production per year, railway transport demand per year, crop demand per year. Exogenous demands can have real historical demands in historic years and then projected demands in future years. </a:t>
            </a:r>
          </a:p>
        </p:txBody>
      </p:sp>
      <p:sp>
        <p:nvSpPr>
          <p:cNvPr id="6" name="Rectangle: Rounded Corners 5">
            <a:extLst>
              <a:ext uri="{FF2B5EF4-FFF2-40B4-BE49-F238E27FC236}">
                <a16:creationId xmlns:a16="http://schemas.microsoft.com/office/drawing/2014/main" id="{335AD68B-988E-CD02-411D-02B2D0CC97BF}"/>
              </a:ext>
            </a:extLst>
          </p:cNvPr>
          <p:cNvSpPr/>
          <p:nvPr/>
        </p:nvSpPr>
        <p:spPr>
          <a:xfrm>
            <a:off x="705851" y="3617495"/>
            <a:ext cx="10090484" cy="2501167"/>
          </a:xfrm>
          <a:prstGeom prst="roundRect">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b="1" dirty="0"/>
              <a:t>Endogenous Demand:</a:t>
            </a:r>
            <a:r>
              <a:rPr lang="en-GB" sz="2000" dirty="0"/>
              <a:t> Demands that are not manually set by the modeller but emerge based on interactions within the model. For example, the demand for electricity in the power sector isn’t entered directly; it arises from the electricity needs of sectors such as industry, transport, and buildings. Similarly, the demand for hydrogen and ammonia is typically not set by the modeller but is driven by the demand for fertilizers and the ratios of hydrogen and ammonia needed to produce fertilizers or the use of hydrogen in vehicles.</a:t>
            </a:r>
          </a:p>
        </p:txBody>
      </p:sp>
      <p:sp>
        <p:nvSpPr>
          <p:cNvPr id="7" name="Rectangle 6">
            <a:extLst>
              <a:ext uri="{FF2B5EF4-FFF2-40B4-BE49-F238E27FC236}">
                <a16:creationId xmlns:a16="http://schemas.microsoft.com/office/drawing/2014/main" id="{E8B7F1F5-F4B9-FB0F-264F-4EECAC9387D2}"/>
              </a:ext>
            </a:extLst>
          </p:cNvPr>
          <p:cNvSpPr/>
          <p:nvPr/>
        </p:nvSpPr>
        <p:spPr>
          <a:xfrm>
            <a:off x="705851" y="84315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Types of Demands</a:t>
            </a:r>
          </a:p>
        </p:txBody>
      </p:sp>
      <p:sp>
        <p:nvSpPr>
          <p:cNvPr id="2" name="Title 10">
            <a:extLst>
              <a:ext uri="{FF2B5EF4-FFF2-40B4-BE49-F238E27FC236}">
                <a16:creationId xmlns:a16="http://schemas.microsoft.com/office/drawing/2014/main" id="{F1BD2BDA-3DBA-B2FC-1D13-C0D1EEA825E6}"/>
              </a:ext>
            </a:extLst>
          </p:cNvPr>
          <p:cNvSpPr txBox="1">
            <a:spLocks/>
          </p:cNvSpPr>
          <p:nvPr/>
        </p:nvSpPr>
        <p:spPr>
          <a:xfrm>
            <a:off x="586624" y="0"/>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a:t>
            </a:r>
            <a:endParaRPr lang="en-US" dirty="0">
              <a:cs typeface="Calibri Light" panose="020F0302020204030204"/>
            </a:endParaRPr>
          </a:p>
        </p:txBody>
      </p:sp>
      <p:pic>
        <p:nvPicPr>
          <p:cNvPr id="3" name="synthesize (6)">
            <a:hlinkClick r:id="" action="ppaction://media"/>
            <a:extLst>
              <a:ext uri="{FF2B5EF4-FFF2-40B4-BE49-F238E27FC236}">
                <a16:creationId xmlns:a16="http://schemas.microsoft.com/office/drawing/2014/main" id="{5C2CA7AC-CE59-F7FC-E0A2-B6D9A851C4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09420" y="128629"/>
            <a:ext cx="1303130" cy="1303130"/>
          </a:xfrm>
          <a:prstGeom prst="rect">
            <a:avLst/>
          </a:prstGeom>
        </p:spPr>
      </p:pic>
    </p:spTree>
    <p:extLst>
      <p:ext uri="{BB962C8B-B14F-4D97-AF65-F5344CB8AC3E}">
        <p14:creationId xmlns:p14="http://schemas.microsoft.com/office/powerpoint/2010/main" val="366677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9" y="1769589"/>
            <a:ext cx="9737322" cy="400013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Learn about the characteristics of energy demands</a:t>
            </a:r>
          </a:p>
          <a:p>
            <a:pPr>
              <a:spcBef>
                <a:spcPts val="1000"/>
              </a:spcBef>
            </a:pPr>
            <a:r>
              <a:rPr lang="en-US" sz="2400" dirty="0">
                <a:latin typeface="Open Sans"/>
                <a:ea typeface="+mn-lt"/>
                <a:cs typeface="+mn-lt"/>
              </a:rPr>
              <a:t>ILO2: Learn the different types of energy demands </a:t>
            </a:r>
          </a:p>
          <a:p>
            <a:pPr>
              <a:spcBef>
                <a:spcPts val="1000"/>
              </a:spcBef>
            </a:pPr>
            <a:r>
              <a:rPr lang="en-US" sz="2400" dirty="0">
                <a:latin typeface="Open Sans"/>
                <a:ea typeface="+mn-lt"/>
                <a:cs typeface="+mn-lt"/>
              </a:rPr>
              <a:t>ILO3: Understand how energy demands are considered in energy models</a:t>
            </a:r>
          </a:p>
          <a:p>
            <a:pPr>
              <a:spcBef>
                <a:spcPts val="1000"/>
              </a:spcBef>
            </a:pPr>
            <a:r>
              <a:rPr lang="en-US" sz="2400" dirty="0">
                <a:latin typeface="Open Sans"/>
                <a:ea typeface="+mn-lt"/>
                <a:cs typeface="+mn-lt"/>
              </a:rPr>
              <a:t>ILO4: Learn how to represent energy demands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F5FA3E3-AB5C-D9FF-9AC5-B337F6BFBF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BBDFC2-FBDB-FD72-7668-525191617FF0}"/>
              </a:ext>
            </a:extLst>
          </p:cNvPr>
          <p:cNvSpPr/>
          <p:nvPr/>
        </p:nvSpPr>
        <p:spPr>
          <a:xfrm>
            <a:off x="787198" y="1011334"/>
            <a:ext cx="93140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Accumulated Annual Demand vs Specified Annual Demand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D33856DE-CB9C-321A-B8C4-750E3DA3D76E}"/>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a:t>
            </a:r>
          </a:p>
        </p:txBody>
      </p:sp>
      <p:sp>
        <p:nvSpPr>
          <p:cNvPr id="3" name="Content Placeholder 3">
            <a:extLst>
              <a:ext uri="{FF2B5EF4-FFF2-40B4-BE49-F238E27FC236}">
                <a16:creationId xmlns:a16="http://schemas.microsoft.com/office/drawing/2014/main" id="{40BBE516-215E-0415-74EC-E5DD9B522702}"/>
              </a:ext>
            </a:extLst>
          </p:cNvPr>
          <p:cNvSpPr>
            <a:spLocks noGrp="1"/>
          </p:cNvSpPr>
          <p:nvPr>
            <p:ph idx="1"/>
          </p:nvPr>
        </p:nvSpPr>
        <p:spPr>
          <a:xfrm>
            <a:off x="350302" y="1530312"/>
            <a:ext cx="11251147" cy="4351338"/>
          </a:xfrm>
        </p:spPr>
        <p:txBody>
          <a:bodyPr vert="horz" lIns="91440" tIns="45720" rIns="91440" bIns="45720" rtlCol="0" anchor="t">
            <a:normAutofit/>
          </a:bodyPr>
          <a:lstStyle/>
          <a:p>
            <a:pPr>
              <a:lnSpc>
                <a:spcPct val="100000"/>
              </a:lnSpc>
            </a:pPr>
            <a:r>
              <a:rPr lang="en-GB" sz="2000" dirty="0">
                <a:latin typeface="Open Sans"/>
                <a:cs typeface="Calibri"/>
              </a:rPr>
              <a:t>We use the parameters Specified Annual Demand and Specified Annual Demand Profile when we want to consider the temporal variability of the demand within the year, e.g., electricity demand.</a:t>
            </a:r>
            <a:endParaRPr lang="en-US" dirty="0"/>
          </a:p>
          <a:p>
            <a:pPr>
              <a:lnSpc>
                <a:spcPct val="100000"/>
              </a:lnSpc>
            </a:pPr>
            <a:r>
              <a:rPr lang="en-GB" sz="2000" dirty="0">
                <a:latin typeface="Open Sans"/>
                <a:cs typeface="Calibri"/>
              </a:rPr>
              <a:t>However, there are some demands that do not have specific temporal variability within the year. In this case, we use the parameter Accumulated Annual Demand, which allows us to specify the amount of demand for every model year, without specifying how that demand is spread throughout the year, e.g., passenger transport demand or cooking energy service.</a:t>
            </a:r>
          </a:p>
        </p:txBody>
      </p:sp>
      <p:grpSp>
        <p:nvGrpSpPr>
          <p:cNvPr id="5" name="Group 4">
            <a:extLst>
              <a:ext uri="{FF2B5EF4-FFF2-40B4-BE49-F238E27FC236}">
                <a16:creationId xmlns:a16="http://schemas.microsoft.com/office/drawing/2014/main" id="{FE450D71-9403-D982-31D5-E0551ABA492E}"/>
              </a:ext>
            </a:extLst>
          </p:cNvPr>
          <p:cNvGrpSpPr/>
          <p:nvPr/>
        </p:nvGrpSpPr>
        <p:grpSpPr>
          <a:xfrm>
            <a:off x="1124336" y="4224806"/>
            <a:ext cx="9176947" cy="2140133"/>
            <a:chOff x="2071867" y="4136742"/>
            <a:chExt cx="8537477" cy="1921983"/>
          </a:xfrm>
        </p:grpSpPr>
        <p:sp>
          <p:nvSpPr>
            <p:cNvPr id="6" name="TextBox 5">
              <a:extLst>
                <a:ext uri="{FF2B5EF4-FFF2-40B4-BE49-F238E27FC236}">
                  <a16:creationId xmlns:a16="http://schemas.microsoft.com/office/drawing/2014/main" id="{11BA34BC-1F50-29A1-F0B5-9CD10CB793D6}"/>
                </a:ext>
              </a:extLst>
            </p:cNvPr>
            <p:cNvSpPr txBox="1"/>
            <p:nvPr/>
          </p:nvSpPr>
          <p:spPr>
            <a:xfrm>
              <a:off x="8222094" y="4136742"/>
              <a:ext cx="2387250" cy="746291"/>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Specified Annual Demand + Specified Annual Demand Profile</a:t>
              </a:r>
              <a:endParaRPr lang="en-US" sz="1600" dirty="0">
                <a:ea typeface="+mn-lt"/>
                <a:cs typeface="+mn-lt"/>
              </a:endParaRPr>
            </a:p>
          </p:txBody>
        </p:sp>
        <p:sp>
          <p:nvSpPr>
            <p:cNvPr id="7" name="TextBox 6">
              <a:extLst>
                <a:ext uri="{FF2B5EF4-FFF2-40B4-BE49-F238E27FC236}">
                  <a16:creationId xmlns:a16="http://schemas.microsoft.com/office/drawing/2014/main" id="{F2546E65-A4BC-7A56-DF51-AA74CC00AA56}"/>
                </a:ext>
              </a:extLst>
            </p:cNvPr>
            <p:cNvSpPr txBox="1"/>
            <p:nvPr/>
          </p:nvSpPr>
          <p:spPr>
            <a:xfrm>
              <a:off x="8235386" y="5533558"/>
              <a:ext cx="2373958" cy="525167"/>
            </a:xfrm>
            <a:prstGeom prst="rect">
              <a:avLst/>
            </a:prstGeom>
            <a:noFill/>
            <a:ln w="28575">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Accumulated Annual Demand</a:t>
              </a:r>
            </a:p>
          </p:txBody>
        </p:sp>
        <p:sp>
          <p:nvSpPr>
            <p:cNvPr id="8" name="TextBox 7">
              <a:extLst>
                <a:ext uri="{FF2B5EF4-FFF2-40B4-BE49-F238E27FC236}">
                  <a16:creationId xmlns:a16="http://schemas.microsoft.com/office/drawing/2014/main" id="{EE0CA19D-39D1-7133-EF73-C239A801126B}"/>
                </a:ext>
              </a:extLst>
            </p:cNvPr>
            <p:cNvSpPr txBox="1"/>
            <p:nvPr/>
          </p:nvSpPr>
          <p:spPr>
            <a:xfrm>
              <a:off x="2071867" y="4541133"/>
              <a:ext cx="1961908" cy="967414"/>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Do we need to consider demand variability within years?</a:t>
              </a:r>
            </a:p>
          </p:txBody>
        </p:sp>
        <p:sp>
          <p:nvSpPr>
            <p:cNvPr id="9" name="TextBox 8">
              <a:extLst>
                <a:ext uri="{FF2B5EF4-FFF2-40B4-BE49-F238E27FC236}">
                  <a16:creationId xmlns:a16="http://schemas.microsoft.com/office/drawing/2014/main" id="{326984E0-74D7-190E-7F15-9ABC46140F30}"/>
                </a:ext>
              </a:extLst>
            </p:cNvPr>
            <p:cNvSpPr txBox="1"/>
            <p:nvPr/>
          </p:nvSpPr>
          <p:spPr>
            <a:xfrm>
              <a:off x="5534627" y="4357866"/>
              <a:ext cx="563301" cy="304044"/>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Yes</a:t>
              </a:r>
            </a:p>
          </p:txBody>
        </p:sp>
        <p:sp>
          <p:nvSpPr>
            <p:cNvPr id="10" name="TextBox 9">
              <a:extLst>
                <a:ext uri="{FF2B5EF4-FFF2-40B4-BE49-F238E27FC236}">
                  <a16:creationId xmlns:a16="http://schemas.microsoft.com/office/drawing/2014/main" id="{81A68885-07E2-F51D-CDD5-31E9D3E04860}"/>
                </a:ext>
              </a:extLst>
            </p:cNvPr>
            <p:cNvSpPr txBox="1"/>
            <p:nvPr/>
          </p:nvSpPr>
          <p:spPr>
            <a:xfrm>
              <a:off x="5573210" y="5592500"/>
              <a:ext cx="486136" cy="304044"/>
            </a:xfrm>
            <a:prstGeom prst="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No</a:t>
              </a:r>
            </a:p>
          </p:txBody>
        </p:sp>
        <p:cxnSp>
          <p:nvCxnSpPr>
            <p:cNvPr id="11" name="Straight Arrow Connector 10">
              <a:extLst>
                <a:ext uri="{FF2B5EF4-FFF2-40B4-BE49-F238E27FC236}">
                  <a16:creationId xmlns:a16="http://schemas.microsoft.com/office/drawing/2014/main" id="{7CBAFA30-11A1-117E-2D31-25E59C7F78F1}"/>
                </a:ext>
              </a:extLst>
            </p:cNvPr>
            <p:cNvCxnSpPr/>
            <p:nvPr/>
          </p:nvCxnSpPr>
          <p:spPr>
            <a:xfrm flipV="1">
              <a:off x="4132283" y="4636743"/>
              <a:ext cx="1290576" cy="4166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AA1FD72-A4DE-9106-11FF-97C80C45B1CC}"/>
                </a:ext>
              </a:extLst>
            </p:cNvPr>
            <p:cNvCxnSpPr>
              <a:cxnSpLocks/>
            </p:cNvCxnSpPr>
            <p:nvPr/>
          </p:nvCxnSpPr>
          <p:spPr>
            <a:xfrm>
              <a:off x="4132282" y="5255989"/>
              <a:ext cx="1280931" cy="480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8962190-E51D-CA1D-57FF-AF4AA89CDE48}"/>
                </a:ext>
              </a:extLst>
            </p:cNvPr>
            <p:cNvCxnSpPr>
              <a:cxnSpLocks/>
            </p:cNvCxnSpPr>
            <p:nvPr/>
          </p:nvCxnSpPr>
          <p:spPr>
            <a:xfrm flipV="1">
              <a:off x="6273599" y="4511350"/>
              <a:ext cx="1637816" cy="308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8757544-D6AF-9DAC-F99B-939D9B5C9A48}"/>
                </a:ext>
              </a:extLst>
            </p:cNvPr>
            <p:cNvCxnSpPr>
              <a:cxnSpLocks/>
            </p:cNvCxnSpPr>
            <p:nvPr/>
          </p:nvCxnSpPr>
          <p:spPr>
            <a:xfrm>
              <a:off x="6215725" y="5796142"/>
              <a:ext cx="16956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synthesize (7)">
            <a:hlinkClick r:id="" action="ppaction://media"/>
            <a:extLst>
              <a:ext uri="{FF2B5EF4-FFF2-40B4-BE49-F238E27FC236}">
                <a16:creationId xmlns:a16="http://schemas.microsoft.com/office/drawing/2014/main" id="{F99F933B-4D34-11A6-C5FD-5BC9690F15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28087" y="258626"/>
            <a:ext cx="1084470" cy="1084470"/>
          </a:xfrm>
          <a:prstGeom prst="rect">
            <a:avLst/>
          </a:prstGeom>
        </p:spPr>
      </p:pic>
    </p:spTree>
    <p:extLst>
      <p:ext uri="{BB962C8B-B14F-4D97-AF65-F5344CB8AC3E}">
        <p14:creationId xmlns:p14="http://schemas.microsoft.com/office/powerpoint/2010/main" val="273703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8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63A825B-0223-F6BD-4952-A5354CE5DA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96EDDE-07B7-EACB-8628-A1BF624DDE4E}"/>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Specified Annual Demand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248C8DB-2D34-E235-7E56-500AF266D26D}"/>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a:t>
            </a:r>
          </a:p>
        </p:txBody>
      </p:sp>
      <p:pic>
        <p:nvPicPr>
          <p:cNvPr id="7" name="Picture 11" descr="Chart, line chart&#10;&#10;Description automatically generated">
            <a:extLst>
              <a:ext uri="{FF2B5EF4-FFF2-40B4-BE49-F238E27FC236}">
                <a16:creationId xmlns:a16="http://schemas.microsoft.com/office/drawing/2014/main" id="{A6EB0E13-839D-D9E1-CEDA-C394C502F664}"/>
              </a:ext>
            </a:extLst>
          </p:cNvPr>
          <p:cNvPicPr>
            <a:picLocks noGrp="1" noChangeAspect="1"/>
          </p:cNvPicPr>
          <p:nvPr>
            <p:ph idx="1"/>
          </p:nvPr>
        </p:nvPicPr>
        <p:blipFill>
          <a:blip r:embed="rId5"/>
          <a:stretch>
            <a:fillRect/>
          </a:stretch>
        </p:blipFill>
        <p:spPr>
          <a:xfrm>
            <a:off x="1403508" y="1477260"/>
            <a:ext cx="8997795" cy="4969481"/>
          </a:xfrm>
        </p:spPr>
      </p:pic>
      <p:pic>
        <p:nvPicPr>
          <p:cNvPr id="3" name="synthesize (8)">
            <a:hlinkClick r:id="" action="ppaction://media"/>
            <a:extLst>
              <a:ext uri="{FF2B5EF4-FFF2-40B4-BE49-F238E27FC236}">
                <a16:creationId xmlns:a16="http://schemas.microsoft.com/office/drawing/2014/main" id="{0C70D180-418B-3564-708E-950AD7D8D9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43912" y="45226"/>
            <a:ext cx="1183861" cy="1183861"/>
          </a:xfrm>
          <a:prstGeom prst="rect">
            <a:avLst/>
          </a:prstGeom>
        </p:spPr>
      </p:pic>
    </p:spTree>
    <p:extLst>
      <p:ext uri="{BB962C8B-B14F-4D97-AF65-F5344CB8AC3E}">
        <p14:creationId xmlns:p14="http://schemas.microsoft.com/office/powerpoint/2010/main" val="316642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73913CB-0A04-8130-7326-E63B356D503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E319D54-A616-2665-0677-8E82ABFF269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B5805FEF-A02A-DE3B-EE84-0A33E8D0FA41}"/>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Specified Demand Profile for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9B8D155-CF29-843B-132C-1E60731AD97D}"/>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a:t>
            </a:r>
          </a:p>
        </p:txBody>
      </p:sp>
      <p:pic>
        <p:nvPicPr>
          <p:cNvPr id="10" name="Content Placeholder 9" descr="Chart, histogram&#10;&#10;Description automatically generated">
            <a:extLst>
              <a:ext uri="{FF2B5EF4-FFF2-40B4-BE49-F238E27FC236}">
                <a16:creationId xmlns:a16="http://schemas.microsoft.com/office/drawing/2014/main" id="{9E4278B7-5AD4-6CAA-A65D-24AA53964024}"/>
              </a:ext>
            </a:extLst>
          </p:cNvPr>
          <p:cNvPicPr>
            <a:picLocks noGrp="1" noChangeAspect="1"/>
          </p:cNvPicPr>
          <p:nvPr>
            <p:ph idx="1"/>
          </p:nvPr>
        </p:nvPicPr>
        <p:blipFill>
          <a:blip r:embed="rId5"/>
          <a:stretch>
            <a:fillRect/>
          </a:stretch>
        </p:blipFill>
        <p:spPr>
          <a:xfrm>
            <a:off x="2416080" y="1696597"/>
            <a:ext cx="6939034" cy="4204363"/>
          </a:xfrm>
        </p:spPr>
      </p:pic>
      <p:sp>
        <p:nvSpPr>
          <p:cNvPr id="11" name="TextBox 10">
            <a:extLst>
              <a:ext uri="{FF2B5EF4-FFF2-40B4-BE49-F238E27FC236}">
                <a16:creationId xmlns:a16="http://schemas.microsoft.com/office/drawing/2014/main" id="{F49119A0-4358-C467-EEF9-42086A0A21DE}"/>
              </a:ext>
            </a:extLst>
          </p:cNvPr>
          <p:cNvSpPr txBox="1"/>
          <p:nvPr/>
        </p:nvSpPr>
        <p:spPr>
          <a:xfrm>
            <a:off x="3280012" y="5903719"/>
            <a:ext cx="1078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Winter</a:t>
            </a:r>
          </a:p>
        </p:txBody>
      </p:sp>
      <p:sp>
        <p:nvSpPr>
          <p:cNvPr id="12" name="TextBox 11">
            <a:extLst>
              <a:ext uri="{FF2B5EF4-FFF2-40B4-BE49-F238E27FC236}">
                <a16:creationId xmlns:a16="http://schemas.microsoft.com/office/drawing/2014/main" id="{B9BD99C4-BF03-D115-1F5E-9B75D8574CDE}"/>
              </a:ext>
            </a:extLst>
          </p:cNvPr>
          <p:cNvSpPr txBox="1"/>
          <p:nvPr/>
        </p:nvSpPr>
        <p:spPr>
          <a:xfrm>
            <a:off x="4894996" y="5903718"/>
            <a:ext cx="1078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Spring</a:t>
            </a:r>
          </a:p>
        </p:txBody>
      </p:sp>
      <p:sp>
        <p:nvSpPr>
          <p:cNvPr id="13" name="TextBox 12">
            <a:extLst>
              <a:ext uri="{FF2B5EF4-FFF2-40B4-BE49-F238E27FC236}">
                <a16:creationId xmlns:a16="http://schemas.microsoft.com/office/drawing/2014/main" id="{47A5CCF4-AA1F-2B34-19E2-456C8125E6C3}"/>
              </a:ext>
            </a:extLst>
          </p:cNvPr>
          <p:cNvSpPr txBox="1"/>
          <p:nvPr/>
        </p:nvSpPr>
        <p:spPr>
          <a:xfrm>
            <a:off x="6418997" y="5903719"/>
            <a:ext cx="1301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Summer</a:t>
            </a:r>
          </a:p>
        </p:txBody>
      </p:sp>
      <p:sp>
        <p:nvSpPr>
          <p:cNvPr id="14" name="TextBox 13">
            <a:extLst>
              <a:ext uri="{FF2B5EF4-FFF2-40B4-BE49-F238E27FC236}">
                <a16:creationId xmlns:a16="http://schemas.microsoft.com/office/drawing/2014/main" id="{53A7DFD3-FA70-450A-BDFE-562854C082E5}"/>
              </a:ext>
            </a:extLst>
          </p:cNvPr>
          <p:cNvSpPr txBox="1"/>
          <p:nvPr/>
        </p:nvSpPr>
        <p:spPr>
          <a:xfrm>
            <a:off x="7977116" y="5903719"/>
            <a:ext cx="1301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Autumn</a:t>
            </a:r>
          </a:p>
        </p:txBody>
      </p:sp>
      <p:cxnSp>
        <p:nvCxnSpPr>
          <p:cNvPr id="15" name="Straight Arrow Connector 14">
            <a:extLst>
              <a:ext uri="{FF2B5EF4-FFF2-40B4-BE49-F238E27FC236}">
                <a16:creationId xmlns:a16="http://schemas.microsoft.com/office/drawing/2014/main" id="{B4680B25-BEEA-1C01-7361-A991100281B4}"/>
              </a:ext>
            </a:extLst>
          </p:cNvPr>
          <p:cNvCxnSpPr>
            <a:cxnSpLocks/>
          </p:cNvCxnSpPr>
          <p:nvPr/>
        </p:nvCxnSpPr>
        <p:spPr>
          <a:xfrm>
            <a:off x="2913629"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669CC60-E366-BD0D-DF63-49751B68698F}"/>
              </a:ext>
            </a:extLst>
          </p:cNvPr>
          <p:cNvCxnSpPr>
            <a:cxnSpLocks/>
          </p:cNvCxnSpPr>
          <p:nvPr/>
        </p:nvCxnSpPr>
        <p:spPr>
          <a:xfrm>
            <a:off x="4495501"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5714D9-C093-9BB3-7E9C-77BC37112DCA}"/>
              </a:ext>
            </a:extLst>
          </p:cNvPr>
          <p:cNvCxnSpPr>
            <a:cxnSpLocks/>
          </p:cNvCxnSpPr>
          <p:nvPr/>
        </p:nvCxnSpPr>
        <p:spPr>
          <a:xfrm>
            <a:off x="6096667"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9BBEFEA-9760-D2B4-BBB1-5BEB2EFC8789}"/>
              </a:ext>
            </a:extLst>
          </p:cNvPr>
          <p:cNvCxnSpPr>
            <a:cxnSpLocks/>
          </p:cNvCxnSpPr>
          <p:nvPr/>
        </p:nvCxnSpPr>
        <p:spPr>
          <a:xfrm>
            <a:off x="7678540" y="5952023"/>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B8CD75C-2163-AD58-B355-E815C59F99B3}"/>
              </a:ext>
            </a:extLst>
          </p:cNvPr>
          <p:cNvSpPr txBox="1"/>
          <p:nvPr/>
        </p:nvSpPr>
        <p:spPr>
          <a:xfrm>
            <a:off x="2817024" y="2884655"/>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0" name="TextBox 19">
            <a:extLst>
              <a:ext uri="{FF2B5EF4-FFF2-40B4-BE49-F238E27FC236}">
                <a16:creationId xmlns:a16="http://schemas.microsoft.com/office/drawing/2014/main" id="{9258E33A-C1EC-7321-C9ED-C4A6D3066C22}"/>
              </a:ext>
            </a:extLst>
          </p:cNvPr>
          <p:cNvSpPr txBox="1"/>
          <p:nvPr/>
        </p:nvSpPr>
        <p:spPr>
          <a:xfrm>
            <a:off x="4022720" y="288465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1" name="TextBox 20">
            <a:extLst>
              <a:ext uri="{FF2B5EF4-FFF2-40B4-BE49-F238E27FC236}">
                <a16:creationId xmlns:a16="http://schemas.microsoft.com/office/drawing/2014/main" id="{82407F98-93D6-3573-E199-B3B26F43CE62}"/>
              </a:ext>
            </a:extLst>
          </p:cNvPr>
          <p:cNvSpPr txBox="1"/>
          <p:nvPr/>
        </p:nvSpPr>
        <p:spPr>
          <a:xfrm>
            <a:off x="4389252" y="3376579"/>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2" name="TextBox 21">
            <a:extLst>
              <a:ext uri="{FF2B5EF4-FFF2-40B4-BE49-F238E27FC236}">
                <a16:creationId xmlns:a16="http://schemas.microsoft.com/office/drawing/2014/main" id="{94F3F6AD-31EC-BC9B-9F9F-98EEFEE262E4}"/>
              </a:ext>
            </a:extLst>
          </p:cNvPr>
          <p:cNvSpPr txBox="1"/>
          <p:nvPr/>
        </p:nvSpPr>
        <p:spPr>
          <a:xfrm>
            <a:off x="5566011" y="3376578"/>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3" name="TextBox 22">
            <a:extLst>
              <a:ext uri="{FF2B5EF4-FFF2-40B4-BE49-F238E27FC236}">
                <a16:creationId xmlns:a16="http://schemas.microsoft.com/office/drawing/2014/main" id="{14237F2C-3FCB-D5B0-A8E8-03933F28332C}"/>
              </a:ext>
            </a:extLst>
          </p:cNvPr>
          <p:cNvSpPr txBox="1"/>
          <p:nvPr/>
        </p:nvSpPr>
        <p:spPr>
          <a:xfrm>
            <a:off x="5990416" y="303898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4" name="TextBox 23">
            <a:extLst>
              <a:ext uri="{FF2B5EF4-FFF2-40B4-BE49-F238E27FC236}">
                <a16:creationId xmlns:a16="http://schemas.microsoft.com/office/drawing/2014/main" id="{71CF7312-E02B-6FCB-94C4-C396358206B6}"/>
              </a:ext>
            </a:extLst>
          </p:cNvPr>
          <p:cNvSpPr txBox="1"/>
          <p:nvPr/>
        </p:nvSpPr>
        <p:spPr>
          <a:xfrm>
            <a:off x="7118947" y="3038983"/>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5" name="TextBox 24">
            <a:extLst>
              <a:ext uri="{FF2B5EF4-FFF2-40B4-BE49-F238E27FC236}">
                <a16:creationId xmlns:a16="http://schemas.microsoft.com/office/drawing/2014/main" id="{EA8C1D49-F93A-C17B-0E95-2B108211B3F7}"/>
              </a:ext>
            </a:extLst>
          </p:cNvPr>
          <p:cNvSpPr txBox="1"/>
          <p:nvPr/>
        </p:nvSpPr>
        <p:spPr>
          <a:xfrm>
            <a:off x="7543353" y="3251185"/>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6" name="TextBox 25">
            <a:extLst>
              <a:ext uri="{FF2B5EF4-FFF2-40B4-BE49-F238E27FC236}">
                <a16:creationId xmlns:a16="http://schemas.microsoft.com/office/drawing/2014/main" id="{0E2C8DCE-1726-C470-8680-4362B6561929}"/>
              </a:ext>
            </a:extLst>
          </p:cNvPr>
          <p:cNvSpPr txBox="1"/>
          <p:nvPr/>
        </p:nvSpPr>
        <p:spPr>
          <a:xfrm>
            <a:off x="8700821" y="3251184"/>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7" name="TextBox 26">
            <a:extLst>
              <a:ext uri="{FF2B5EF4-FFF2-40B4-BE49-F238E27FC236}">
                <a16:creationId xmlns:a16="http://schemas.microsoft.com/office/drawing/2014/main" id="{5A4FEB9F-0639-B3BC-064E-79C48B06F203}"/>
              </a:ext>
            </a:extLst>
          </p:cNvPr>
          <p:cNvSpPr txBox="1"/>
          <p:nvPr/>
        </p:nvSpPr>
        <p:spPr>
          <a:xfrm>
            <a:off x="8170315" y="2633869"/>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8" name="TextBox 27">
            <a:extLst>
              <a:ext uri="{FF2B5EF4-FFF2-40B4-BE49-F238E27FC236}">
                <a16:creationId xmlns:a16="http://schemas.microsoft.com/office/drawing/2014/main" id="{F364A9D1-EEFB-FEEF-FD28-F87E14668FE9}"/>
              </a:ext>
            </a:extLst>
          </p:cNvPr>
          <p:cNvSpPr txBox="1"/>
          <p:nvPr/>
        </p:nvSpPr>
        <p:spPr>
          <a:xfrm>
            <a:off x="6598087" y="2421666"/>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9" name="TextBox 28">
            <a:extLst>
              <a:ext uri="{FF2B5EF4-FFF2-40B4-BE49-F238E27FC236}">
                <a16:creationId xmlns:a16="http://schemas.microsoft.com/office/drawing/2014/main" id="{B4BDDA52-3B2D-FD13-2FEF-EF2687F82A59}"/>
              </a:ext>
            </a:extLst>
          </p:cNvPr>
          <p:cNvSpPr txBox="1"/>
          <p:nvPr/>
        </p:nvSpPr>
        <p:spPr>
          <a:xfrm>
            <a:off x="5035505" y="2788198"/>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30" name="TextBox 29">
            <a:extLst>
              <a:ext uri="{FF2B5EF4-FFF2-40B4-BE49-F238E27FC236}">
                <a16:creationId xmlns:a16="http://schemas.microsoft.com/office/drawing/2014/main" id="{5D4E440C-AC1F-5866-7C1B-5335714E85A4}"/>
              </a:ext>
            </a:extLst>
          </p:cNvPr>
          <p:cNvSpPr txBox="1"/>
          <p:nvPr/>
        </p:nvSpPr>
        <p:spPr>
          <a:xfrm>
            <a:off x="3482568" y="2325210"/>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pic>
        <p:nvPicPr>
          <p:cNvPr id="5" name="synthesize (9)">
            <a:hlinkClick r:id="" action="ppaction://media"/>
            <a:extLst>
              <a:ext uri="{FF2B5EF4-FFF2-40B4-BE49-F238E27FC236}">
                <a16:creationId xmlns:a16="http://schemas.microsoft.com/office/drawing/2014/main" id="{755C6873-E990-ABFD-1673-912841CE6E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934" y="340321"/>
            <a:ext cx="1032488" cy="1032488"/>
          </a:xfrm>
          <a:prstGeom prst="rect">
            <a:avLst/>
          </a:prstGeom>
        </p:spPr>
      </p:pic>
    </p:spTree>
    <p:extLst>
      <p:ext uri="{BB962C8B-B14F-4D97-AF65-F5344CB8AC3E}">
        <p14:creationId xmlns:p14="http://schemas.microsoft.com/office/powerpoint/2010/main" val="15933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a:extLst>
              <a:ext uri="{FF2B5EF4-FFF2-40B4-BE49-F238E27FC236}">
                <a16:creationId xmlns:a16="http://schemas.microsoft.com/office/drawing/2014/main" id="{E627EC86-0A4C-C613-2377-90D54A079DA8}"/>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a:t>
            </a:r>
          </a:p>
        </p:txBody>
      </p:sp>
      <p:sp>
        <p:nvSpPr>
          <p:cNvPr id="5" name="Rectangle 4">
            <a:extLst>
              <a:ext uri="{FF2B5EF4-FFF2-40B4-BE49-F238E27FC236}">
                <a16:creationId xmlns:a16="http://schemas.microsoft.com/office/drawing/2014/main" id="{ED64EF70-CD58-70E0-61C5-E0FEEE47A9BD}"/>
              </a:ext>
            </a:extLst>
          </p:cNvPr>
          <p:cNvSpPr/>
          <p:nvPr/>
        </p:nvSpPr>
        <p:spPr>
          <a:xfrm>
            <a:off x="1474820" y="2072036"/>
            <a:ext cx="9322882" cy="3970318"/>
          </a:xfrm>
          <a:prstGeom prst="rect">
            <a:avLst/>
          </a:prstGeom>
        </p:spPr>
        <p:txBody>
          <a:bodyPr wrap="square" lIns="91440" tIns="45720" rIns="91440" bIns="45720" anchor="t">
            <a:spAutoFit/>
          </a:bodyPr>
          <a:lstStyle/>
          <a:p>
            <a:pPr algn="ctr"/>
            <a:r>
              <a:rPr lang="en-US" sz="2800" dirty="0">
                <a:latin typeface="Open Sans"/>
                <a:ea typeface="+mn-lt"/>
                <a:cs typeface="+mn-lt"/>
              </a:rPr>
              <a:t>1 Petajoule (PJ) = 1000 Terajoules (TJ) </a:t>
            </a:r>
            <a:endParaRPr lang="en-US" sz="2800" dirty="0">
              <a:latin typeface="Open Sans"/>
            </a:endParaRPr>
          </a:p>
          <a:p>
            <a:pPr algn="ctr"/>
            <a:endParaRPr lang="en-US" sz="2800" dirty="0">
              <a:latin typeface="Open Sans"/>
            </a:endParaRPr>
          </a:p>
          <a:p>
            <a:pPr algn="ctr"/>
            <a:r>
              <a:rPr lang="en-US" sz="2800" dirty="0">
                <a:latin typeface="Open Sans"/>
                <a:ea typeface="+mn-lt"/>
                <a:cs typeface="+mn-lt"/>
              </a:rPr>
              <a:t>1 Petajoule (PJ) = 1,000,000 Gigajoules (GJ) </a:t>
            </a:r>
            <a:endParaRPr lang="en-US" sz="2800" dirty="0">
              <a:latin typeface="Open Sans"/>
            </a:endParaRPr>
          </a:p>
          <a:p>
            <a:pPr algn="ctr"/>
            <a:endParaRPr lang="en-US" sz="2800" dirty="0">
              <a:latin typeface="Open Sans"/>
            </a:endParaRPr>
          </a:p>
          <a:p>
            <a:pPr algn="ctr"/>
            <a:r>
              <a:rPr lang="en-US" sz="2800" dirty="0">
                <a:latin typeface="Open Sans"/>
                <a:ea typeface="+mn-lt"/>
                <a:cs typeface="+mn-lt"/>
              </a:rPr>
              <a:t>3.6 Petajoules (PJ) = 1 Terawatt hour (TWh) </a:t>
            </a:r>
            <a:endParaRPr lang="en-US" sz="2800" dirty="0">
              <a:latin typeface="Open Sans"/>
            </a:endParaRPr>
          </a:p>
          <a:p>
            <a:pPr algn="ctr"/>
            <a:endParaRPr lang="en-US" sz="2800" dirty="0">
              <a:latin typeface="Open Sans"/>
            </a:endParaRPr>
          </a:p>
          <a:p>
            <a:pPr algn="ctr"/>
            <a:r>
              <a:rPr lang="en-US" sz="2800" dirty="0">
                <a:latin typeface="Open Sans"/>
                <a:ea typeface="+mn-lt"/>
                <a:cs typeface="+mn-lt"/>
              </a:rPr>
              <a:t>0.0036 Petajoules (PJ) = 1 Gigawatt hour (GWh)</a:t>
            </a:r>
          </a:p>
          <a:p>
            <a:pPr algn="ctr"/>
            <a:endParaRPr lang="en-US" sz="2800" dirty="0">
              <a:latin typeface="Open Sans"/>
              <a:ea typeface="+mn-lt"/>
              <a:cs typeface="+mn-lt"/>
            </a:endParaRPr>
          </a:p>
          <a:p>
            <a:pPr algn="ctr"/>
            <a:r>
              <a:rPr lang="en-US" sz="2800" dirty="0">
                <a:latin typeface="Open Sans"/>
                <a:ea typeface="+mn-lt"/>
                <a:cs typeface="+mn-lt"/>
              </a:rPr>
              <a:t>1 Giga-Watt (GW) = 1000 Mega-Watts (MW)</a:t>
            </a:r>
          </a:p>
        </p:txBody>
      </p:sp>
      <p:sp>
        <p:nvSpPr>
          <p:cNvPr id="6" name="Rectangle 5">
            <a:extLst>
              <a:ext uri="{FF2B5EF4-FFF2-40B4-BE49-F238E27FC236}">
                <a16:creationId xmlns:a16="http://schemas.microsoft.com/office/drawing/2014/main" id="{63E8707C-A1A2-359E-9223-5BD9900C5411}"/>
              </a:ext>
            </a:extLst>
          </p:cNvPr>
          <p:cNvSpPr/>
          <p:nvPr/>
        </p:nvSpPr>
        <p:spPr>
          <a:xfrm>
            <a:off x="558599" y="1156576"/>
            <a:ext cx="94693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4.4.5 Reminder of Conversions</a:t>
            </a:r>
          </a:p>
        </p:txBody>
      </p:sp>
      <p:pic>
        <p:nvPicPr>
          <p:cNvPr id="2" name="synthesize (10)">
            <a:hlinkClick r:id="" action="ppaction://media"/>
            <a:extLst>
              <a:ext uri="{FF2B5EF4-FFF2-40B4-BE49-F238E27FC236}">
                <a16:creationId xmlns:a16="http://schemas.microsoft.com/office/drawing/2014/main" id="{347D4F9E-AC86-CBC7-8DC0-AE993F35F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6591" y="232405"/>
            <a:ext cx="1124226" cy="1124226"/>
          </a:xfrm>
          <a:prstGeom prst="rect">
            <a:avLst/>
          </a:prstGeom>
        </p:spPr>
      </p:pic>
    </p:spTree>
    <p:extLst>
      <p:ext uri="{BB962C8B-B14F-4D97-AF65-F5344CB8AC3E}">
        <p14:creationId xmlns:p14="http://schemas.microsoft.com/office/powerpoint/2010/main" val="363870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786321" y="1809086"/>
            <a:ext cx="1017219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a:ea typeface="+mn-lt"/>
                <a:cs typeface="+mn-lt"/>
              </a:rPr>
              <a:t>Taliotis</a:t>
            </a:r>
            <a:r>
              <a:rPr lang="en-GB" sz="2000" dirty="0">
                <a:latin typeface="Open Sans" panose="020B0606030504020204"/>
                <a:ea typeface="+mn-lt"/>
                <a:cs typeface="+mn-lt"/>
              </a:rPr>
              <a:t>, Constantinos, </a:t>
            </a:r>
            <a:r>
              <a:rPr lang="en-GB" sz="2000" dirty="0" err="1">
                <a:latin typeface="Open Sans" panose="020B0606030504020204"/>
                <a:ea typeface="+mn-lt"/>
                <a:cs typeface="+mn-lt"/>
              </a:rPr>
              <a:t>Gardumi</a:t>
            </a:r>
            <a:r>
              <a:rPr lang="en-GB" sz="2000" dirty="0">
                <a:latin typeface="Open Sans" panose="020B0606030504020204"/>
                <a:ea typeface="+mn-lt"/>
                <a:cs typeface="+mn-lt"/>
              </a:rPr>
              <a:t>, Francesco, </a:t>
            </a:r>
            <a:r>
              <a:rPr lang="en-GB" sz="2000" dirty="0" err="1">
                <a:latin typeface="Open Sans" panose="020B0606030504020204"/>
                <a:ea typeface="+mn-lt"/>
                <a:cs typeface="+mn-lt"/>
              </a:rPr>
              <a:t>Shivakumar</a:t>
            </a:r>
            <a:r>
              <a:rPr lang="en-GB" sz="2000" dirty="0">
                <a:latin typeface="Open Sans" panose="020B0606030504020204"/>
                <a:ea typeface="+mn-lt"/>
                <a:cs typeface="+mn-lt"/>
              </a:rPr>
              <a:t>, Abhishek, Sridharan, Vignesh, Ramos, Eunice, </a:t>
            </a:r>
            <a:r>
              <a:rPr lang="en-GB" sz="2000" dirty="0" err="1">
                <a:latin typeface="Open Sans" panose="020B0606030504020204"/>
                <a:ea typeface="+mn-lt"/>
                <a:cs typeface="+mn-lt"/>
              </a:rPr>
              <a:t>Beltramo</a:t>
            </a:r>
            <a:r>
              <a:rPr lang="en-GB" sz="2000" dirty="0">
                <a:latin typeface="Open Sans" panose="020B0606030504020204"/>
                <a:ea typeface="+mn-lt"/>
                <a:cs typeface="+mn-lt"/>
              </a:rPr>
              <a:t>, Agnese, … Howells, Mark. (2018, November). Defining final energy demands in </a:t>
            </a:r>
            <a:r>
              <a:rPr lang="en-GB" sz="2000" dirty="0" err="1">
                <a:latin typeface="Open Sans" panose="020B0606030504020204"/>
                <a:ea typeface="+mn-lt"/>
                <a:cs typeface="+mn-lt"/>
              </a:rPr>
              <a:t>OSeMOSYS</a:t>
            </a:r>
            <a:r>
              <a:rPr lang="en-GB" sz="2000" dirty="0">
                <a:latin typeface="Open Sans" panose="020B0606030504020204"/>
                <a:ea typeface="+mn-lt"/>
                <a:cs typeface="+mn-lt"/>
              </a:rPr>
              <a:t>. </a:t>
            </a:r>
            <a:r>
              <a:rPr lang="en-GB" sz="2000" dirty="0" err="1">
                <a:latin typeface="Open Sans" panose="020B0606030504020204"/>
                <a:ea typeface="+mn-lt"/>
                <a:cs typeface="+mn-lt"/>
              </a:rPr>
              <a:t>Zenodo</a:t>
            </a:r>
            <a:r>
              <a:rPr lang="en-GB" sz="2000" dirty="0">
                <a:latin typeface="Open Sans" panose="020B0606030504020204"/>
                <a:ea typeface="+mn-lt"/>
                <a:cs typeface="+mn-lt"/>
              </a:rPr>
              <a:t>. </a:t>
            </a:r>
            <a:r>
              <a:rPr lang="en-GB" sz="2000" dirty="0">
                <a:latin typeface="Open Sans" panose="020B0606030504020204"/>
                <a:ea typeface="+mn-lt"/>
                <a:cs typeface="+mn-lt"/>
                <a:hlinkClick r:id="rId3"/>
              </a:rPr>
              <a:t>http://doi.org/10.5281/zenodo.4585689</a:t>
            </a:r>
            <a:endParaRPr lang="en-GB" sz="2000" dirty="0">
              <a:latin typeface="Open Sans" panose="020B0606030504020204"/>
              <a:ea typeface="+mn-lt"/>
              <a:cs typeface="+mn-lt"/>
            </a:endParaRP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Hannah Luscombe,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Energy Sectors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grpSp>
        <p:nvGrpSpPr>
          <p:cNvPr id="29" name="Group 28">
            <a:extLst>
              <a:ext uri="{FF2B5EF4-FFF2-40B4-BE49-F238E27FC236}">
                <a16:creationId xmlns:a16="http://schemas.microsoft.com/office/drawing/2014/main" id="{550A2C8D-94B4-5693-0BBC-2ED7C8F6ACE3}"/>
              </a:ext>
            </a:extLst>
          </p:cNvPr>
          <p:cNvGrpSpPr/>
          <p:nvPr/>
        </p:nvGrpSpPr>
        <p:grpSpPr>
          <a:xfrm>
            <a:off x="225450" y="2028765"/>
            <a:ext cx="11776049" cy="2768812"/>
            <a:chOff x="1066800" y="2106478"/>
            <a:chExt cx="9955543" cy="1958188"/>
          </a:xfrm>
        </p:grpSpPr>
        <p:pic>
          <p:nvPicPr>
            <p:cNvPr id="30" name="Graphic 9" descr="Factory with solid fill">
              <a:extLst>
                <a:ext uri="{FF2B5EF4-FFF2-40B4-BE49-F238E27FC236}">
                  <a16:creationId xmlns:a16="http://schemas.microsoft.com/office/drawing/2014/main" id="{928B44AC-C5FD-05D1-A6BC-3969BC12A9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800" y="2106478"/>
              <a:ext cx="1379349" cy="1392264"/>
            </a:xfrm>
            <a:prstGeom prst="rect">
              <a:avLst/>
            </a:prstGeom>
          </p:spPr>
        </p:pic>
        <p:pic>
          <p:nvPicPr>
            <p:cNvPr id="31" name="Graphic 10" descr="Car with solid fill">
              <a:extLst>
                <a:ext uri="{FF2B5EF4-FFF2-40B4-BE49-F238E27FC236}">
                  <a16:creationId xmlns:a16="http://schemas.microsoft.com/office/drawing/2014/main" id="{1FF446C1-07D9-BB1E-A79F-0B75CDE00D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4462" y="2326039"/>
              <a:ext cx="1250195" cy="1301856"/>
            </a:xfrm>
            <a:prstGeom prst="rect">
              <a:avLst/>
            </a:prstGeom>
          </p:spPr>
        </p:pic>
        <p:pic>
          <p:nvPicPr>
            <p:cNvPr id="32" name="Graphic 11" descr="Leaf with solid fill">
              <a:extLst>
                <a:ext uri="{FF2B5EF4-FFF2-40B4-BE49-F238E27FC236}">
                  <a16:creationId xmlns:a16="http://schemas.microsoft.com/office/drawing/2014/main" id="{0026AAE3-E3EB-A591-D832-F7D4B34594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81708" y="2352675"/>
              <a:ext cx="1069383" cy="1069383"/>
            </a:xfrm>
            <a:prstGeom prst="rect">
              <a:avLst/>
            </a:prstGeom>
          </p:spPr>
        </p:pic>
        <p:pic>
          <p:nvPicPr>
            <p:cNvPr id="33" name="Graphic 12" descr="Shopping cart with solid fill">
              <a:extLst>
                <a:ext uri="{FF2B5EF4-FFF2-40B4-BE49-F238E27FC236}">
                  <a16:creationId xmlns:a16="http://schemas.microsoft.com/office/drawing/2014/main" id="{24342D6D-E115-16C5-E095-2C82394D5D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91702" y="2327652"/>
              <a:ext cx="1121045" cy="1095214"/>
            </a:xfrm>
            <a:prstGeom prst="rect">
              <a:avLst/>
            </a:prstGeom>
          </p:spPr>
        </p:pic>
        <p:pic>
          <p:nvPicPr>
            <p:cNvPr id="34" name="Graphic 13" descr="House with solid fill">
              <a:extLst>
                <a:ext uri="{FF2B5EF4-FFF2-40B4-BE49-F238E27FC236}">
                  <a16:creationId xmlns:a16="http://schemas.microsoft.com/office/drawing/2014/main" id="{04B3D4C2-BE83-0D37-855A-7AC5F32C2B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76917" y="2225137"/>
              <a:ext cx="1237281" cy="1237281"/>
            </a:xfrm>
            <a:prstGeom prst="rect">
              <a:avLst/>
            </a:prstGeom>
          </p:spPr>
        </p:pic>
        <p:sp>
          <p:nvSpPr>
            <p:cNvPr id="35" name="Rectangle 34">
              <a:extLst>
                <a:ext uri="{FF2B5EF4-FFF2-40B4-BE49-F238E27FC236}">
                  <a16:creationId xmlns:a16="http://schemas.microsoft.com/office/drawing/2014/main" id="{A0EC14B7-BFD4-C65F-3F6B-CBE5F89363B2}"/>
                </a:ext>
              </a:extLst>
            </p:cNvPr>
            <p:cNvSpPr/>
            <p:nvPr/>
          </p:nvSpPr>
          <p:spPr>
            <a:xfrm>
              <a:off x="1080943" y="3727279"/>
              <a:ext cx="1466191"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Industrial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3546E952-316E-8DE4-0107-529D11EB5008}"/>
                </a:ext>
              </a:extLst>
            </p:cNvPr>
            <p:cNvSpPr/>
            <p:nvPr/>
          </p:nvSpPr>
          <p:spPr>
            <a:xfrm>
              <a:off x="2951608" y="3727278"/>
              <a:ext cx="1778027"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Residential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B69F95EF-E315-7FE7-BBCE-8C8332C075E8}"/>
                </a:ext>
              </a:extLst>
            </p:cNvPr>
            <p:cNvSpPr/>
            <p:nvPr/>
          </p:nvSpPr>
          <p:spPr>
            <a:xfrm>
              <a:off x="4994264" y="3727278"/>
              <a:ext cx="1891420"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Commercial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295FFCE6-1DCB-E0D3-814F-FF6AE10FC0F4}"/>
                </a:ext>
              </a:extLst>
            </p:cNvPr>
            <p:cNvSpPr/>
            <p:nvPr/>
          </p:nvSpPr>
          <p:spPr>
            <a:xfrm>
              <a:off x="7073621" y="3727279"/>
              <a:ext cx="1678806" cy="337387"/>
            </a:xfrm>
            <a:prstGeom prst="rect">
              <a:avLst/>
            </a:prstGeom>
          </p:spPr>
          <p:txBody>
            <a:bodyPr wrap="square" lIns="91440" tIns="45720" rIns="91440" bIns="45720" anchor="t">
              <a:spAutoFit/>
            </a:bodyPr>
            <a:lstStyle/>
            <a:p>
              <a:pPr>
                <a:spcAft>
                  <a:spcPts val="1200"/>
                </a:spcAft>
              </a:pPr>
              <a:r>
                <a:rPr lang="en-ZA" sz="2500" b="1" dirty="0">
                  <a:solidFill>
                    <a:srgbClr val="000000"/>
                  </a:solidFill>
                  <a:latin typeface="Open Sans"/>
                  <a:ea typeface="Open Sans" panose="020B0606030504020204" pitchFamily="34" charset="0"/>
                  <a:cs typeface="Open Sans" panose="020B0606030504020204" pitchFamily="34" charset="0"/>
                </a:rPr>
                <a:t>Transport</a:t>
              </a:r>
            </a:p>
          </p:txBody>
        </p:sp>
        <p:sp>
          <p:nvSpPr>
            <p:cNvPr id="39" name="Rectangle 38">
              <a:extLst>
                <a:ext uri="{FF2B5EF4-FFF2-40B4-BE49-F238E27FC236}">
                  <a16:creationId xmlns:a16="http://schemas.microsoft.com/office/drawing/2014/main" id="{AD0260D6-A049-FB0F-CD10-2A16D0B4D81A}"/>
                </a:ext>
              </a:extLst>
            </p:cNvPr>
            <p:cNvSpPr/>
            <p:nvPr/>
          </p:nvSpPr>
          <p:spPr>
            <a:xfrm>
              <a:off x="9088400" y="3727279"/>
              <a:ext cx="1933943"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Agriculture</a:t>
              </a:r>
              <a:endParaRPr lang="en-ZA" sz="2500" b="1" dirty="0">
                <a:solidFill>
                  <a:srgbClr val="000000"/>
                </a:solidFill>
                <a:latin typeface="Open Sans"/>
                <a:ea typeface="Open Sans" panose="020B0606030504020204" pitchFamily="34" charset="0"/>
                <a:cs typeface="Open Sans" panose="020B0606030504020204" pitchFamily="34" charset="0"/>
              </a:endParaRPr>
            </a:p>
          </p:txBody>
        </p:sp>
      </p:grpSp>
      <p:pic>
        <p:nvPicPr>
          <p:cNvPr id="2" name="synthesize (62)">
            <a:hlinkClick r:id="" action="ppaction://media"/>
            <a:extLst>
              <a:ext uri="{FF2B5EF4-FFF2-40B4-BE49-F238E27FC236}">
                <a16:creationId xmlns:a16="http://schemas.microsoft.com/office/drawing/2014/main" id="{FD482933-C948-0235-4B7C-36DD6D15A3B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974880" y="304863"/>
            <a:ext cx="1215596" cy="1215596"/>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622723E-B43C-96DA-E78F-551E5F8F78BA}"/>
            </a:ext>
          </a:extLst>
        </p:cNvPr>
        <p:cNvGrpSpPr/>
        <p:nvPr/>
      </p:nvGrpSpPr>
      <p:grpSpPr>
        <a:xfrm>
          <a:off x="0" y="0"/>
          <a:ext cx="0" cy="0"/>
          <a:chOff x="0" y="0"/>
          <a:chExt cx="0" cy="0"/>
        </a:xfrm>
      </p:grpSpPr>
      <p:pic>
        <p:nvPicPr>
          <p:cNvPr id="2" name="Picture 11" descr="Chart, line chart&#10;&#10;Description automatically generated">
            <a:extLst>
              <a:ext uri="{FF2B5EF4-FFF2-40B4-BE49-F238E27FC236}">
                <a16:creationId xmlns:a16="http://schemas.microsoft.com/office/drawing/2014/main" id="{92D4F6ED-9EED-255E-DABA-2BEA3710DF5F}"/>
              </a:ext>
            </a:extLst>
          </p:cNvPr>
          <p:cNvPicPr>
            <a:picLocks noGrp="1" noChangeAspect="1"/>
          </p:cNvPicPr>
          <p:nvPr>
            <p:ph idx="1"/>
          </p:nvPr>
        </p:nvPicPr>
        <p:blipFill>
          <a:blip r:embed="rId5"/>
          <a:stretch>
            <a:fillRect/>
          </a:stretch>
        </p:blipFill>
        <p:spPr>
          <a:xfrm>
            <a:off x="2314574" y="1355315"/>
            <a:ext cx="7044703" cy="5123869"/>
          </a:xfrm>
        </p:spPr>
      </p:pic>
      <p:sp>
        <p:nvSpPr>
          <p:cNvPr id="3" name="Slide Number Placeholder 1">
            <a:extLst>
              <a:ext uri="{FF2B5EF4-FFF2-40B4-BE49-F238E27FC236}">
                <a16:creationId xmlns:a16="http://schemas.microsoft.com/office/drawing/2014/main" id="{ECED3198-5A6F-B2D7-CEDD-8585B3E0835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5BE85950-45B2-F815-AF71-9BD06AD95E7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Variations in Daily Energy Demand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C634015-360A-EB44-60F3-20A5C080E79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sp>
        <p:nvSpPr>
          <p:cNvPr id="4" name="TextBox 3">
            <a:extLst>
              <a:ext uri="{FF2B5EF4-FFF2-40B4-BE49-F238E27FC236}">
                <a16:creationId xmlns:a16="http://schemas.microsoft.com/office/drawing/2014/main" id="{4BBC7B08-0CB7-DD24-E4C5-1B27E4C72009}"/>
              </a:ext>
            </a:extLst>
          </p:cNvPr>
          <p:cNvSpPr txBox="1"/>
          <p:nvPr/>
        </p:nvSpPr>
        <p:spPr>
          <a:xfrm>
            <a:off x="612326" y="6222885"/>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5" name="synthesize (63)">
            <a:hlinkClick r:id="" action="ppaction://media"/>
            <a:extLst>
              <a:ext uri="{FF2B5EF4-FFF2-40B4-BE49-F238E27FC236}">
                <a16:creationId xmlns:a16="http://schemas.microsoft.com/office/drawing/2014/main" id="{EB0611D8-129F-92FF-9822-F38A446D87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0951" y="140683"/>
            <a:ext cx="1042838" cy="1042838"/>
          </a:xfrm>
          <a:prstGeom prst="rect">
            <a:avLst/>
          </a:prstGeom>
        </p:spPr>
      </p:pic>
    </p:spTree>
    <p:extLst>
      <p:ext uri="{BB962C8B-B14F-4D97-AF65-F5344CB8AC3E}">
        <p14:creationId xmlns:p14="http://schemas.microsoft.com/office/powerpoint/2010/main" val="37324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F3F07E8-6153-B329-A9CC-EB922CBA8AF7}"/>
            </a:ext>
          </a:extLst>
        </p:cNvPr>
        <p:cNvGrpSpPr/>
        <p:nvPr/>
      </p:nvGrpSpPr>
      <p:grpSpPr>
        <a:xfrm>
          <a:off x="0" y="0"/>
          <a:ext cx="0" cy="0"/>
          <a:chOff x="0" y="0"/>
          <a:chExt cx="0" cy="0"/>
        </a:xfrm>
      </p:grpSpPr>
      <p:pic>
        <p:nvPicPr>
          <p:cNvPr id="2" name="Picture 8" descr="Chart, line chart&#10;&#10;Description automatically generated">
            <a:extLst>
              <a:ext uri="{FF2B5EF4-FFF2-40B4-BE49-F238E27FC236}">
                <a16:creationId xmlns:a16="http://schemas.microsoft.com/office/drawing/2014/main" id="{E4BCF5D2-A2F8-9CF6-8438-D36B53714CF8}"/>
              </a:ext>
            </a:extLst>
          </p:cNvPr>
          <p:cNvPicPr>
            <a:picLocks noGrp="1" noChangeAspect="1"/>
          </p:cNvPicPr>
          <p:nvPr>
            <p:ph idx="1"/>
          </p:nvPr>
        </p:nvPicPr>
        <p:blipFill>
          <a:blip r:embed="rId5"/>
          <a:stretch>
            <a:fillRect/>
          </a:stretch>
        </p:blipFill>
        <p:spPr>
          <a:xfrm>
            <a:off x="125297" y="1400179"/>
            <a:ext cx="11601243" cy="4974560"/>
          </a:xfrm>
        </p:spPr>
      </p:pic>
      <p:sp>
        <p:nvSpPr>
          <p:cNvPr id="3" name="Slide Number Placeholder 1">
            <a:extLst>
              <a:ext uri="{FF2B5EF4-FFF2-40B4-BE49-F238E27FC236}">
                <a16:creationId xmlns:a16="http://schemas.microsoft.com/office/drawing/2014/main" id="{D4716E0D-A0EE-844F-71AA-6F57D3C89C6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81E1DA0C-6D4A-8AD4-8DD3-7375665D184A}"/>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Importance of Sector-Specific Demands </a:t>
            </a:r>
          </a:p>
        </p:txBody>
      </p:sp>
      <p:sp>
        <p:nvSpPr>
          <p:cNvPr id="8" name="Title 10">
            <a:extLst>
              <a:ext uri="{FF2B5EF4-FFF2-40B4-BE49-F238E27FC236}">
                <a16:creationId xmlns:a16="http://schemas.microsoft.com/office/drawing/2014/main" id="{26D876B2-0089-4364-0FBD-95AC6843796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sp>
        <p:nvSpPr>
          <p:cNvPr id="4" name="TextBox 3">
            <a:extLst>
              <a:ext uri="{FF2B5EF4-FFF2-40B4-BE49-F238E27FC236}">
                <a16:creationId xmlns:a16="http://schemas.microsoft.com/office/drawing/2014/main" id="{C9AE27A4-CD72-50FD-70D6-7CEF165B400B}"/>
              </a:ext>
            </a:extLst>
          </p:cNvPr>
          <p:cNvSpPr txBox="1"/>
          <p:nvPr/>
        </p:nvSpPr>
        <p:spPr>
          <a:xfrm>
            <a:off x="343847" y="6246148"/>
            <a:ext cx="3548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cs typeface="Calibri"/>
              </a:rPr>
              <a:t>(Olaniyan et al. (2018), </a:t>
            </a:r>
            <a:r>
              <a:rPr lang="en-GB" sz="1000" dirty="0">
                <a:cs typeface="Calibri"/>
                <a:hlinkClick r:id="rId6"/>
              </a:rPr>
              <a:t>image</a:t>
            </a:r>
            <a:r>
              <a:rPr lang="en-GB" sz="1000" dirty="0">
                <a:cs typeface="Calibri"/>
              </a:rPr>
              <a:t>, licensed under </a:t>
            </a:r>
            <a:r>
              <a:rPr lang="en-GB" sz="1000" dirty="0">
                <a:cs typeface="Calibri"/>
                <a:hlinkClick r:id="rId7"/>
              </a:rPr>
              <a:t>CC BY 4.0</a:t>
            </a:r>
            <a:r>
              <a:rPr lang="en-GB" sz="1000" dirty="0">
                <a:cs typeface="Calibri"/>
              </a:rPr>
              <a:t>)</a:t>
            </a:r>
          </a:p>
        </p:txBody>
      </p:sp>
      <p:pic>
        <p:nvPicPr>
          <p:cNvPr id="5" name="synthesize (64)">
            <a:hlinkClick r:id="" action="ppaction://media"/>
            <a:extLst>
              <a:ext uri="{FF2B5EF4-FFF2-40B4-BE49-F238E27FC236}">
                <a16:creationId xmlns:a16="http://schemas.microsoft.com/office/drawing/2014/main" id="{2D3F60B1-086F-1B78-B395-85A7797DD6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0950" y="96472"/>
            <a:ext cx="870309" cy="870309"/>
          </a:xfrm>
          <a:prstGeom prst="rect">
            <a:avLst/>
          </a:prstGeom>
        </p:spPr>
      </p:pic>
    </p:spTree>
    <p:extLst>
      <p:ext uri="{BB962C8B-B14F-4D97-AF65-F5344CB8AC3E}">
        <p14:creationId xmlns:p14="http://schemas.microsoft.com/office/powerpoint/2010/main" val="393106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75FEDD4-AF5C-1381-749D-3C1BBDD17E5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3C46F8F-385F-3D4E-9BA2-D8F5F38DE21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D228F6A4-4BA4-7A28-D62C-AC1B1CBF58B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Long-Term Variations in Energy Demands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2C175B50-4BDA-6781-60EB-0B6088FEB69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pic>
        <p:nvPicPr>
          <p:cNvPr id="2" name="Picture 8" descr="Chart, line chart&#10;&#10;Description automatically generated">
            <a:extLst>
              <a:ext uri="{FF2B5EF4-FFF2-40B4-BE49-F238E27FC236}">
                <a16:creationId xmlns:a16="http://schemas.microsoft.com/office/drawing/2014/main" id="{E6DEED46-5F38-EF0B-8DCF-CF84601F3492}"/>
              </a:ext>
            </a:extLst>
          </p:cNvPr>
          <p:cNvPicPr>
            <a:picLocks noChangeAspect="1"/>
          </p:cNvPicPr>
          <p:nvPr/>
        </p:nvPicPr>
        <p:blipFill>
          <a:blip r:embed="rId5"/>
          <a:stretch>
            <a:fillRect/>
          </a:stretch>
        </p:blipFill>
        <p:spPr>
          <a:xfrm>
            <a:off x="2255079" y="1479421"/>
            <a:ext cx="6580890" cy="4935667"/>
          </a:xfrm>
          <a:prstGeom prst="rect">
            <a:avLst/>
          </a:prstGeom>
        </p:spPr>
      </p:pic>
      <p:pic>
        <p:nvPicPr>
          <p:cNvPr id="4" name="synthesize">
            <a:hlinkClick r:id="" action="ppaction://media"/>
            <a:extLst>
              <a:ext uri="{FF2B5EF4-FFF2-40B4-BE49-F238E27FC236}">
                <a16:creationId xmlns:a16="http://schemas.microsoft.com/office/drawing/2014/main" id="{F12E7C1E-6C49-EFB6-4D6E-FD8B3916A5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3515" y="150594"/>
            <a:ext cx="1150026" cy="1150026"/>
          </a:xfrm>
          <a:prstGeom prst="rect">
            <a:avLst/>
          </a:prstGeom>
        </p:spPr>
      </p:pic>
    </p:spTree>
    <p:extLst>
      <p:ext uri="{BB962C8B-B14F-4D97-AF65-F5344CB8AC3E}">
        <p14:creationId xmlns:p14="http://schemas.microsoft.com/office/powerpoint/2010/main" val="176461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F422E10-951C-089E-A42D-6FBD65033FB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FF198C2-69AF-90E4-3CF4-115B7920898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AB1E6755-3B2B-249C-1084-571FBDBB64E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Capacity Expansion Planning </a:t>
            </a:r>
          </a:p>
        </p:txBody>
      </p:sp>
      <p:sp>
        <p:nvSpPr>
          <p:cNvPr id="8" name="Title 10">
            <a:extLst>
              <a:ext uri="{FF2B5EF4-FFF2-40B4-BE49-F238E27FC236}">
                <a16:creationId xmlns:a16="http://schemas.microsoft.com/office/drawing/2014/main" id="{876A1CAC-BD23-453D-A245-82BD3D7FD80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pic>
        <p:nvPicPr>
          <p:cNvPr id="2" name="Picture 11" descr="A picture containing chart&#10;&#10;Description automatically generated">
            <a:extLst>
              <a:ext uri="{FF2B5EF4-FFF2-40B4-BE49-F238E27FC236}">
                <a16:creationId xmlns:a16="http://schemas.microsoft.com/office/drawing/2014/main" id="{3118D776-A753-65A0-23C2-1E61DD96DD9F}"/>
              </a:ext>
            </a:extLst>
          </p:cNvPr>
          <p:cNvPicPr>
            <a:picLocks noGrp="1" noChangeAspect="1"/>
          </p:cNvPicPr>
          <p:nvPr>
            <p:ph idx="1"/>
          </p:nvPr>
        </p:nvPicPr>
        <p:blipFill>
          <a:blip r:embed="rId5"/>
          <a:stretch>
            <a:fillRect/>
          </a:stretch>
        </p:blipFill>
        <p:spPr>
          <a:xfrm>
            <a:off x="1719721" y="1440663"/>
            <a:ext cx="8015427" cy="4793909"/>
          </a:xfrm>
        </p:spPr>
      </p:pic>
      <p:sp>
        <p:nvSpPr>
          <p:cNvPr id="4" name="TextBox 3">
            <a:extLst>
              <a:ext uri="{FF2B5EF4-FFF2-40B4-BE49-F238E27FC236}">
                <a16:creationId xmlns:a16="http://schemas.microsoft.com/office/drawing/2014/main" id="{91B08A33-BEAF-CADD-EA7F-D3707E5D0749}"/>
              </a:ext>
            </a:extLst>
          </p:cNvPr>
          <p:cNvSpPr txBox="1"/>
          <p:nvPr/>
        </p:nvSpPr>
        <p:spPr>
          <a:xfrm>
            <a:off x="443862" y="6234572"/>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5" name="synthesize (1)">
            <a:hlinkClick r:id="" action="ppaction://media"/>
            <a:extLst>
              <a:ext uri="{FF2B5EF4-FFF2-40B4-BE49-F238E27FC236}">
                <a16:creationId xmlns:a16="http://schemas.microsoft.com/office/drawing/2014/main" id="{76071D72-F2CA-4EA6-0643-8FB4AAE8BA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02509" y="150594"/>
            <a:ext cx="1111115" cy="1111115"/>
          </a:xfrm>
          <a:prstGeom prst="rect">
            <a:avLst/>
          </a:prstGeom>
        </p:spPr>
      </p:pic>
    </p:spTree>
    <p:extLst>
      <p:ext uri="{BB962C8B-B14F-4D97-AF65-F5344CB8AC3E}">
        <p14:creationId xmlns:p14="http://schemas.microsoft.com/office/powerpoint/2010/main" val="420652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4.1References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797784"/>
            <a:ext cx="984357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a:cs typeface="Calibri"/>
              </a:rPr>
              <a:t>Taliotis</a:t>
            </a:r>
            <a:r>
              <a:rPr lang="en-GB" sz="2400" dirty="0">
                <a:latin typeface="Open Sans"/>
                <a:cs typeface="Calibri"/>
              </a:rPr>
              <a:t>, Constantinos, </a:t>
            </a:r>
            <a:r>
              <a:rPr lang="en-GB" sz="2400" dirty="0" err="1">
                <a:latin typeface="Open Sans"/>
                <a:cs typeface="Calibri"/>
              </a:rPr>
              <a:t>Gardumi</a:t>
            </a:r>
            <a:r>
              <a:rPr lang="en-GB" sz="2400" dirty="0">
                <a:latin typeface="Open Sans"/>
                <a:cs typeface="Calibri"/>
              </a:rPr>
              <a:t>, Francesco, Shivakumar, Abhishek, Sridharan, Vignesh, Ramos, Eunice, Beltramo, Agnese, … Howells, Mark. (2018, November). Defining final energy demands in </a:t>
            </a:r>
            <a:r>
              <a:rPr lang="en-GB" sz="2400" dirty="0" err="1">
                <a:latin typeface="Open Sans"/>
                <a:cs typeface="Calibri"/>
              </a:rPr>
              <a:t>OSeMOSYS</a:t>
            </a:r>
            <a:r>
              <a:rPr lang="en-GB" sz="2400" dirty="0">
                <a:latin typeface="Open Sans"/>
                <a:cs typeface="Calibri"/>
              </a:rPr>
              <a:t>. </a:t>
            </a:r>
            <a:r>
              <a:rPr lang="en-GB" sz="2400" dirty="0" err="1">
                <a:latin typeface="Open Sans"/>
                <a:cs typeface="Calibri"/>
              </a:rPr>
              <a:t>Zenodo</a:t>
            </a:r>
            <a:r>
              <a:rPr lang="en-GB" sz="2400" dirty="0">
                <a:latin typeface="Open Sans"/>
                <a:cs typeface="Calibri"/>
              </a:rPr>
              <a:t>. http://doi.org/10.5281/zenodo.4559206 </a:t>
            </a:r>
          </a:p>
          <a:p>
            <a:pPr marL="342900" indent="-342900">
              <a:buAutoNum type="arabicPeriod"/>
            </a:pPr>
            <a:endParaRPr lang="en-GB" sz="2400" dirty="0">
              <a:latin typeface="Open Sans"/>
              <a:cs typeface="Calibri"/>
            </a:endParaRPr>
          </a:p>
          <a:p>
            <a:pPr marL="342900" indent="-342900">
              <a:buAutoNum type="arabicPeriod"/>
            </a:pPr>
            <a:r>
              <a:rPr lang="en-GB" sz="2400" dirty="0">
                <a:latin typeface="Open Sans"/>
                <a:cs typeface="Calibri"/>
              </a:rPr>
              <a:t>Olaniyan K, McLellan B, Ogata S, Tezuka T. Estimating Residential Electricity Consumption in Nigeria to Support Energy Transitions. Sustainability [Internet]. 2018 May 5;10(5):1440. Available from: http://www.mdpi.com/2071-1050/10/5/1440 </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 name="Picture 9" descr="A diagram of a computer&#10;&#10;Description automatically generated">
            <a:extLst>
              <a:ext uri="{FF2B5EF4-FFF2-40B4-BE49-F238E27FC236}">
                <a16:creationId xmlns:a16="http://schemas.microsoft.com/office/drawing/2014/main" id="{8228E994-7E5E-335D-6E92-E5C0FF8E99D5}"/>
              </a:ext>
            </a:extLst>
          </p:cNvPr>
          <p:cNvPicPr>
            <a:picLocks noChangeAspect="1"/>
          </p:cNvPicPr>
          <p:nvPr/>
        </p:nvPicPr>
        <p:blipFill>
          <a:blip r:embed="rId5"/>
          <a:stretch>
            <a:fillRect/>
          </a:stretch>
        </p:blipFill>
        <p:spPr>
          <a:xfrm>
            <a:off x="501814" y="1142484"/>
            <a:ext cx="11013905" cy="536626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Demands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Demands in Modelling </a:t>
            </a:r>
          </a:p>
        </p:txBody>
      </p:sp>
      <p:sp>
        <p:nvSpPr>
          <p:cNvPr id="8" name="Rectangle 7">
            <a:extLst>
              <a:ext uri="{FF2B5EF4-FFF2-40B4-BE49-F238E27FC236}">
                <a16:creationId xmlns:a16="http://schemas.microsoft.com/office/drawing/2014/main" id="{1E71F4F6-EE77-52C0-10EA-3D119ADB0F75}"/>
              </a:ext>
            </a:extLst>
          </p:cNvPr>
          <p:cNvSpPr/>
          <p:nvPr/>
        </p:nvSpPr>
        <p:spPr>
          <a:xfrm>
            <a:off x="10629901" y="957263"/>
            <a:ext cx="1042987" cy="524351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2)">
            <a:hlinkClick r:id="" action="ppaction://media"/>
            <a:extLst>
              <a:ext uri="{FF2B5EF4-FFF2-40B4-BE49-F238E27FC236}">
                <a16:creationId xmlns:a16="http://schemas.microsoft.com/office/drawing/2014/main" id="{9F3007E9-C581-1CFC-4D99-B12327F182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6712" y="99497"/>
            <a:ext cx="1042987" cy="1042987"/>
          </a:xfrm>
          <a:prstGeom prst="rect">
            <a:avLst/>
          </a:prstGeom>
        </p:spPr>
      </p:pic>
    </p:spTree>
    <p:extLst>
      <p:ext uri="{BB962C8B-B14F-4D97-AF65-F5344CB8AC3E}">
        <p14:creationId xmlns:p14="http://schemas.microsoft.com/office/powerpoint/2010/main" val="376049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EDC6CE57-C224-477D-8B3C-396FFCB4B185}"/>
</file>

<file path=docProps/app.xml><?xml version="1.0" encoding="utf-8"?>
<Properties xmlns="http://schemas.openxmlformats.org/officeDocument/2006/extended-properties" xmlns:vt="http://schemas.openxmlformats.org/officeDocument/2006/docPropsVTypes">
  <Template/>
  <TotalTime>8954</TotalTime>
  <Words>4386</Words>
  <Application>Microsoft Office PowerPoint</Application>
  <PresentationFormat>Widescreen</PresentationFormat>
  <Paragraphs>245</Paragraphs>
  <Slides>25</Slides>
  <Notes>24</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Arial,Sans-Serif</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166</cp:revision>
  <dcterms:created xsi:type="dcterms:W3CDTF">2019-06-09T10:25:43Z</dcterms:created>
  <dcterms:modified xsi:type="dcterms:W3CDTF">2026-01-23T23:38:17Z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