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57" r:id="rId6"/>
    <p:sldId id="339" r:id="rId7"/>
    <p:sldId id="340" r:id="rId8"/>
    <p:sldId id="341" r:id="rId9"/>
    <p:sldId id="342" r:id="rId10"/>
    <p:sldId id="297" r:id="rId11"/>
    <p:sldId id="264" r:id="rId12"/>
    <p:sldId id="369" r:id="rId13"/>
    <p:sldId id="298" r:id="rId14"/>
    <p:sldId id="344" r:id="rId15"/>
    <p:sldId id="345" r:id="rId16"/>
    <p:sldId id="343" r:id="rId17"/>
    <p:sldId id="288" r:id="rId18"/>
    <p:sldId id="305" r:id="rId19"/>
    <p:sldId id="346" r:id="rId20"/>
    <p:sldId id="303" r:id="rId21"/>
    <p:sldId id="347" r:id="rId22"/>
    <p:sldId id="292" r:id="rId23"/>
    <p:sldId id="348" r:id="rId24"/>
    <p:sldId id="349" r:id="rId25"/>
    <p:sldId id="308" r:id="rId26"/>
    <p:sldId id="368" r:id="rId27"/>
    <p:sldId id="336" r:id="rId28"/>
    <p:sldId id="300"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HplMceQEg8Iu3Pv+GHvR5w==" hashData="O+Hljt2WphZAjTvYL4k5ndZB+/X/31zXgiTo+ksnq2ALRyR2Ctxymz/pr+sI9ZJwc768PqR+HkpKG2SIvvksmg=="/>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D89B61-CD3B-4DD0-986C-295070251D0C}" v="612" dt="2023-03-19T14:35:44.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8"/>
    <p:restoredTop sz="95097" autoAdjust="0"/>
  </p:normalViewPr>
  <p:slideViewPr>
    <p:cSldViewPr snapToGrid="0">
      <p:cViewPr varScale="1">
        <p:scale>
          <a:sx n="114" d="100"/>
          <a:sy n="114" d="100"/>
        </p:scale>
        <p:origin x="35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userId="417464ba-0c67-467a-8d9f-e5f447a9fc8a" providerId="ADAL" clId="{D7D89B61-CD3B-4DD0-986C-295070251D0C}"/>
    <pc:docChg chg="undo custSel modSld">
      <pc:chgData name="Carla" userId="417464ba-0c67-467a-8d9f-e5f447a9fc8a" providerId="ADAL" clId="{D7D89B61-CD3B-4DD0-986C-295070251D0C}" dt="2023-02-22T08:25:16.603" v="1685" actId="1076"/>
      <pc:docMkLst>
        <pc:docMk/>
      </pc:docMkLst>
      <pc:sldChg chg="modNotesTx">
        <pc:chgData name="Carla" userId="417464ba-0c67-467a-8d9f-e5f447a9fc8a" providerId="ADAL" clId="{D7D89B61-CD3B-4DD0-986C-295070251D0C}" dt="2022-11-16T14:36:59.957" v="455" actId="20577"/>
        <pc:sldMkLst>
          <pc:docMk/>
          <pc:sldMk cId="927864516" sldId="264"/>
        </pc:sldMkLst>
      </pc:sldChg>
      <pc:sldChg chg="modSp mod">
        <pc:chgData name="Carla" userId="417464ba-0c67-467a-8d9f-e5f447a9fc8a" providerId="ADAL" clId="{D7D89B61-CD3B-4DD0-986C-295070251D0C}" dt="2023-02-22T08:21:38.682" v="1623" actId="207"/>
        <pc:sldMkLst>
          <pc:docMk/>
          <pc:sldMk cId="1635019296" sldId="288"/>
        </pc:sldMkLst>
        <pc:spChg chg="mod">
          <ac:chgData name="Carla" userId="417464ba-0c67-467a-8d9f-e5f447a9fc8a" providerId="ADAL" clId="{D7D89B61-CD3B-4DD0-986C-295070251D0C}" dt="2023-02-22T08:21:38.682" v="1623" actId="207"/>
          <ac:spMkLst>
            <pc:docMk/>
            <pc:sldMk cId="1635019296" sldId="288"/>
            <ac:spMk id="2" creationId="{1206EBB5-513A-0447-B940-C7FD6C4CCBFE}"/>
          </ac:spMkLst>
        </pc:spChg>
      </pc:sldChg>
      <pc:sldChg chg="modSp mod">
        <pc:chgData name="Carla" userId="417464ba-0c67-467a-8d9f-e5f447a9fc8a" providerId="ADAL" clId="{D7D89B61-CD3B-4DD0-986C-295070251D0C}" dt="2023-02-22T08:25:16.603" v="1685" actId="1076"/>
        <pc:sldMkLst>
          <pc:docMk/>
          <pc:sldMk cId="96294859" sldId="292"/>
        </pc:sldMkLst>
        <pc:spChg chg="mod">
          <ac:chgData name="Carla" userId="417464ba-0c67-467a-8d9f-e5f447a9fc8a" providerId="ADAL" clId="{D7D89B61-CD3B-4DD0-986C-295070251D0C}" dt="2023-02-22T08:25:16.603" v="1685" actId="1076"/>
          <ac:spMkLst>
            <pc:docMk/>
            <pc:sldMk cId="96294859" sldId="292"/>
            <ac:spMk id="2" creationId="{44D3DE08-3E6A-104E-921A-CEFED62D1B59}"/>
          </ac:spMkLst>
        </pc:spChg>
        <pc:spChg chg="mod">
          <ac:chgData name="Carla" userId="417464ba-0c67-467a-8d9f-e5f447a9fc8a" providerId="ADAL" clId="{D7D89B61-CD3B-4DD0-986C-295070251D0C}" dt="2023-02-22T08:25:13.463" v="1684" actId="14100"/>
          <ac:spMkLst>
            <pc:docMk/>
            <pc:sldMk cId="96294859" sldId="292"/>
            <ac:spMk id="31" creationId="{8E86DA39-B8FB-4343-BF54-A34BE9F9C56A}"/>
          </ac:spMkLst>
        </pc:spChg>
      </pc:sldChg>
      <pc:sldChg chg="modSp mod">
        <pc:chgData name="Carla" userId="417464ba-0c67-467a-8d9f-e5f447a9fc8a" providerId="ADAL" clId="{D7D89B61-CD3B-4DD0-986C-295070251D0C}" dt="2023-02-22T08:24:52.202" v="1681" actId="207"/>
        <pc:sldMkLst>
          <pc:docMk/>
          <pc:sldMk cId="1366967247" sldId="303"/>
        </pc:sldMkLst>
        <pc:spChg chg="mod">
          <ac:chgData name="Carla" userId="417464ba-0c67-467a-8d9f-e5f447a9fc8a" providerId="ADAL" clId="{D7D89B61-CD3B-4DD0-986C-295070251D0C}" dt="2023-02-22T08:24:52.202" v="1681" actId="207"/>
          <ac:spMkLst>
            <pc:docMk/>
            <pc:sldMk cId="1366967247" sldId="303"/>
            <ac:spMk id="2" creationId="{9AA7A10C-9DFB-9F43-9A8E-EBA5E2C9C44D}"/>
          </ac:spMkLst>
        </pc:spChg>
        <pc:graphicFrameChg chg="mod modGraphic">
          <ac:chgData name="Carla" userId="417464ba-0c67-467a-8d9f-e5f447a9fc8a" providerId="ADAL" clId="{D7D89B61-CD3B-4DD0-986C-295070251D0C}" dt="2023-02-22T08:24:47.517" v="1679" actId="113"/>
          <ac:graphicFrameMkLst>
            <pc:docMk/>
            <pc:sldMk cId="1366967247" sldId="303"/>
            <ac:graphicFrameMk id="6" creationId="{EE7B8A73-4A7A-EC45-9631-14B96C9A9EEB}"/>
          </ac:graphicFrameMkLst>
        </pc:graphicFrameChg>
      </pc:sldChg>
      <pc:sldChg chg="addSp modSp mod">
        <pc:chgData name="Carla" userId="417464ba-0c67-467a-8d9f-e5f447a9fc8a" providerId="ADAL" clId="{D7D89B61-CD3B-4DD0-986C-295070251D0C}" dt="2022-11-16T14:58:58.949" v="1579" actId="207"/>
        <pc:sldMkLst>
          <pc:docMk/>
          <pc:sldMk cId="1363255111" sldId="342"/>
        </pc:sldMkLst>
        <pc:spChg chg="add mod">
          <ac:chgData name="Carla" userId="417464ba-0c67-467a-8d9f-e5f447a9fc8a" providerId="ADAL" clId="{D7D89B61-CD3B-4DD0-986C-295070251D0C}" dt="2022-11-16T14:58:43.559" v="1577" actId="1076"/>
          <ac:spMkLst>
            <pc:docMk/>
            <pc:sldMk cId="1363255111" sldId="342"/>
            <ac:spMk id="5" creationId="{11E78B6B-028A-7FD4-8910-E0C45A31E246}"/>
          </ac:spMkLst>
        </pc:spChg>
        <pc:spChg chg="mod">
          <ac:chgData name="Carla" userId="417464ba-0c67-467a-8d9f-e5f447a9fc8a" providerId="ADAL" clId="{D7D89B61-CD3B-4DD0-986C-295070251D0C}" dt="2022-11-16T14:58:14.422" v="1569" actId="207"/>
          <ac:spMkLst>
            <pc:docMk/>
            <pc:sldMk cId="1363255111" sldId="342"/>
            <ac:spMk id="36" creationId="{F46A5799-9179-CE44-BE8D-BEF6AB023647}"/>
          </ac:spMkLst>
        </pc:spChg>
        <pc:spChg chg="mod">
          <ac:chgData name="Carla" userId="417464ba-0c67-467a-8d9f-e5f447a9fc8a" providerId="ADAL" clId="{D7D89B61-CD3B-4DD0-986C-295070251D0C}" dt="2022-11-16T14:58:58.949" v="1579" actId="207"/>
          <ac:spMkLst>
            <pc:docMk/>
            <pc:sldMk cId="1363255111" sldId="342"/>
            <ac:spMk id="115" creationId="{00000000-0000-0000-0000-000000000000}"/>
          </ac:spMkLst>
        </pc:spChg>
      </pc:sldChg>
      <pc:sldChg chg="addSp delSp modSp mod modNotesTx">
        <pc:chgData name="Carla" userId="417464ba-0c67-467a-8d9f-e5f447a9fc8a" providerId="ADAL" clId="{D7D89B61-CD3B-4DD0-986C-295070251D0C}" dt="2022-11-17T12:11:55.606" v="1619" actId="21"/>
        <pc:sldMkLst>
          <pc:docMk/>
          <pc:sldMk cId="688759692" sldId="343"/>
        </pc:sldMkLst>
        <pc:spChg chg="mod">
          <ac:chgData name="Carla" userId="417464ba-0c67-467a-8d9f-e5f447a9fc8a" providerId="ADAL" clId="{D7D89B61-CD3B-4DD0-986C-295070251D0C}" dt="2022-11-17T12:01:18.807" v="1604" actId="207"/>
          <ac:spMkLst>
            <pc:docMk/>
            <pc:sldMk cId="688759692" sldId="343"/>
            <ac:spMk id="2" creationId="{363B31A3-6D26-F341-B98F-54A9B35BF2C1}"/>
          </ac:spMkLst>
        </pc:spChg>
        <pc:spChg chg="mod">
          <ac:chgData name="Carla" userId="417464ba-0c67-467a-8d9f-e5f447a9fc8a" providerId="ADAL" clId="{D7D89B61-CD3B-4DD0-986C-295070251D0C}" dt="2022-11-16T14:46:08.787" v="948" actId="1076"/>
          <ac:spMkLst>
            <pc:docMk/>
            <pc:sldMk cId="688759692" sldId="343"/>
            <ac:spMk id="3" creationId="{43F1D214-561F-B74A-BBA0-5619DBB0D476}"/>
          </ac:spMkLst>
        </pc:spChg>
        <pc:spChg chg="mod">
          <ac:chgData name="Carla" userId="417464ba-0c67-467a-8d9f-e5f447a9fc8a" providerId="ADAL" clId="{D7D89B61-CD3B-4DD0-986C-295070251D0C}" dt="2022-11-17T12:01:28.802" v="1605" actId="207"/>
          <ac:spMkLst>
            <pc:docMk/>
            <pc:sldMk cId="688759692" sldId="343"/>
            <ac:spMk id="4" creationId="{B630A6DE-3BCC-DD4C-B61D-0ECB4A1F066A}"/>
          </ac:spMkLst>
        </pc:spChg>
        <pc:spChg chg="mod">
          <ac:chgData name="Carla" userId="417464ba-0c67-467a-8d9f-e5f447a9fc8a" providerId="ADAL" clId="{D7D89B61-CD3B-4DD0-986C-295070251D0C}" dt="2022-11-17T12:00:37.658" v="1599" actId="207"/>
          <ac:spMkLst>
            <pc:docMk/>
            <pc:sldMk cId="688759692" sldId="343"/>
            <ac:spMk id="5" creationId="{E6C5D60C-E59A-C94C-88FA-C69B05F2A667}"/>
          </ac:spMkLst>
        </pc:spChg>
        <pc:spChg chg="add del mod">
          <ac:chgData name="Carla" userId="417464ba-0c67-467a-8d9f-e5f447a9fc8a" providerId="ADAL" clId="{D7D89B61-CD3B-4DD0-986C-295070251D0C}" dt="2022-11-17T12:11:55.606" v="1619" actId="21"/>
          <ac:spMkLst>
            <pc:docMk/>
            <pc:sldMk cId="688759692" sldId="343"/>
            <ac:spMk id="7" creationId="{D7399B13-D45E-FD96-F903-0BAF30801DE1}"/>
          </ac:spMkLst>
        </pc:spChg>
        <pc:spChg chg="mod">
          <ac:chgData name="Carla" userId="417464ba-0c67-467a-8d9f-e5f447a9fc8a" providerId="ADAL" clId="{D7D89B61-CD3B-4DD0-986C-295070251D0C}" dt="2022-11-17T12:00:12.012" v="1595" actId="207"/>
          <ac:spMkLst>
            <pc:docMk/>
            <pc:sldMk cId="688759692" sldId="343"/>
            <ac:spMk id="16" creationId="{9C4D9CD5-64EC-0C46-9B42-2DE19367417D}"/>
          </ac:spMkLst>
        </pc:spChg>
        <pc:spChg chg="mod">
          <ac:chgData name="Carla" userId="417464ba-0c67-467a-8d9f-e5f447a9fc8a" providerId="ADAL" clId="{D7D89B61-CD3B-4DD0-986C-295070251D0C}" dt="2022-11-17T12:00:21.865" v="1597" actId="207"/>
          <ac:spMkLst>
            <pc:docMk/>
            <pc:sldMk cId="688759692" sldId="343"/>
            <ac:spMk id="17" creationId="{CF099D03-6C7D-0140-859B-9E4A2BC93310}"/>
          </ac:spMkLst>
        </pc:spChg>
        <pc:spChg chg="mod">
          <ac:chgData name="Carla" userId="417464ba-0c67-467a-8d9f-e5f447a9fc8a" providerId="ADAL" clId="{D7D89B61-CD3B-4DD0-986C-295070251D0C}" dt="2022-11-17T12:00:17.670" v="1596" actId="207"/>
          <ac:spMkLst>
            <pc:docMk/>
            <pc:sldMk cId="688759692" sldId="343"/>
            <ac:spMk id="27" creationId="{AA6A967B-4DBF-EF44-B3F5-C711340A4DD7}"/>
          </ac:spMkLst>
        </pc:spChg>
        <pc:spChg chg="mod">
          <ac:chgData name="Carla" userId="417464ba-0c67-467a-8d9f-e5f447a9fc8a" providerId="ADAL" clId="{D7D89B61-CD3B-4DD0-986C-295070251D0C}" dt="2022-11-16T14:44:19.851" v="843" actId="1076"/>
          <ac:spMkLst>
            <pc:docMk/>
            <pc:sldMk cId="688759692" sldId="343"/>
            <ac:spMk id="33" creationId="{3C3EBCD5-08E1-2E41-ACBB-ACDCF95469C9}"/>
          </ac:spMkLst>
        </pc:spChg>
        <pc:spChg chg="mod">
          <ac:chgData name="Carla" userId="417464ba-0c67-467a-8d9f-e5f447a9fc8a" providerId="ADAL" clId="{D7D89B61-CD3B-4DD0-986C-295070251D0C}" dt="2022-11-16T14:44:19.851" v="843" actId="1076"/>
          <ac:spMkLst>
            <pc:docMk/>
            <pc:sldMk cId="688759692" sldId="343"/>
            <ac:spMk id="34" creationId="{6AA1AF6F-53E7-9247-98E2-80C51B484722}"/>
          </ac:spMkLst>
        </pc:spChg>
        <pc:spChg chg="mod">
          <ac:chgData name="Carla" userId="417464ba-0c67-467a-8d9f-e5f447a9fc8a" providerId="ADAL" clId="{D7D89B61-CD3B-4DD0-986C-295070251D0C}" dt="2022-11-16T14:46:05.288" v="947" actId="14100"/>
          <ac:spMkLst>
            <pc:docMk/>
            <pc:sldMk cId="688759692" sldId="343"/>
            <ac:spMk id="38" creationId="{856857B0-B5A5-FD4F-8094-2D3AB565FF5D}"/>
          </ac:spMkLst>
        </pc:spChg>
        <pc:spChg chg="mod">
          <ac:chgData name="Carla" userId="417464ba-0c67-467a-8d9f-e5f447a9fc8a" providerId="ADAL" clId="{D7D89B61-CD3B-4DD0-986C-295070251D0C}" dt="2022-11-17T12:01:31.585" v="1606" actId="207"/>
          <ac:spMkLst>
            <pc:docMk/>
            <pc:sldMk cId="688759692" sldId="343"/>
            <ac:spMk id="40" creationId="{CAAC1108-4E4F-A641-A920-793E2E09F46A}"/>
          </ac:spMkLst>
        </pc:spChg>
        <pc:picChg chg="mod">
          <ac:chgData name="Carla" userId="417464ba-0c67-467a-8d9f-e5f447a9fc8a" providerId="ADAL" clId="{D7D89B61-CD3B-4DD0-986C-295070251D0C}" dt="2022-11-16T14:44:19.851" v="843" actId="1076"/>
          <ac:picMkLst>
            <pc:docMk/>
            <pc:sldMk cId="688759692" sldId="343"/>
            <ac:picMk id="6" creationId="{0BADA445-9671-4447-975F-E5F038E94730}"/>
          </ac:picMkLst>
        </pc:picChg>
        <pc:picChg chg="mod">
          <ac:chgData name="Carla" userId="417464ba-0c67-467a-8d9f-e5f447a9fc8a" providerId="ADAL" clId="{D7D89B61-CD3B-4DD0-986C-295070251D0C}" dt="2022-11-16T14:44:19.851" v="843" actId="1076"/>
          <ac:picMkLst>
            <pc:docMk/>
            <pc:sldMk cId="688759692" sldId="343"/>
            <ac:picMk id="8" creationId="{63568DB7-3B16-E849-BA3E-B658F858B238}"/>
          </ac:picMkLst>
        </pc:picChg>
        <pc:cxnChg chg="add mod">
          <ac:chgData name="Carla" userId="417464ba-0c67-467a-8d9f-e5f447a9fc8a" providerId="ADAL" clId="{D7D89B61-CD3B-4DD0-986C-295070251D0C}" dt="2022-11-16T14:45:35.433" v="939" actId="14100"/>
          <ac:cxnSpMkLst>
            <pc:docMk/>
            <pc:sldMk cId="688759692" sldId="343"/>
            <ac:cxnSpMk id="20" creationId="{98D92265-36CF-3210-6265-698750B7E703}"/>
          </ac:cxnSpMkLst>
        </pc:cxnChg>
        <pc:cxnChg chg="add mod">
          <ac:chgData name="Carla" userId="417464ba-0c67-467a-8d9f-e5f447a9fc8a" providerId="ADAL" clId="{D7D89B61-CD3B-4DD0-986C-295070251D0C}" dt="2022-11-16T14:46:32.254" v="954" actId="1076"/>
          <ac:cxnSpMkLst>
            <pc:docMk/>
            <pc:sldMk cId="688759692" sldId="343"/>
            <ac:cxnSpMk id="22" creationId="{AB73A961-F88C-9B44-56C4-53DF019C1819}"/>
          </ac:cxnSpMkLst>
        </pc:cxnChg>
        <pc:cxnChg chg="mod">
          <ac:chgData name="Carla" userId="417464ba-0c67-467a-8d9f-e5f447a9fc8a" providerId="ADAL" clId="{D7D89B61-CD3B-4DD0-986C-295070251D0C}" dt="2022-11-16T14:44:19.851" v="843" actId="1076"/>
          <ac:cxnSpMkLst>
            <pc:docMk/>
            <pc:sldMk cId="688759692" sldId="343"/>
            <ac:cxnSpMk id="23" creationId="{FC87AC33-DB18-B541-85F5-FBCD5C5C0AD1}"/>
          </ac:cxnSpMkLst>
        </pc:cxnChg>
        <pc:cxnChg chg="mod">
          <ac:chgData name="Carla" userId="417464ba-0c67-467a-8d9f-e5f447a9fc8a" providerId="ADAL" clId="{D7D89B61-CD3B-4DD0-986C-295070251D0C}" dt="2022-11-16T14:44:19.851" v="843" actId="1076"/>
          <ac:cxnSpMkLst>
            <pc:docMk/>
            <pc:sldMk cId="688759692" sldId="343"/>
            <ac:cxnSpMk id="24" creationId="{8ECC68DA-66AF-CC45-98AF-592A55237CBE}"/>
          </ac:cxnSpMkLst>
        </pc:cxnChg>
        <pc:cxnChg chg="mod">
          <ac:chgData name="Carla" userId="417464ba-0c67-467a-8d9f-e5f447a9fc8a" providerId="ADAL" clId="{D7D89B61-CD3B-4DD0-986C-295070251D0C}" dt="2022-11-16T14:44:19.851" v="843" actId="1076"/>
          <ac:cxnSpMkLst>
            <pc:docMk/>
            <pc:sldMk cId="688759692" sldId="343"/>
            <ac:cxnSpMk id="26" creationId="{0D1EDBBA-2E0F-5C4F-AA0C-EAC9D0F2A469}"/>
          </ac:cxnSpMkLst>
        </pc:cxnChg>
        <pc:cxnChg chg="mod">
          <ac:chgData name="Carla" userId="417464ba-0c67-467a-8d9f-e5f447a9fc8a" providerId="ADAL" clId="{D7D89B61-CD3B-4DD0-986C-295070251D0C}" dt="2022-11-16T14:44:19.851" v="843" actId="1076"/>
          <ac:cxnSpMkLst>
            <pc:docMk/>
            <pc:sldMk cId="688759692" sldId="343"/>
            <ac:cxnSpMk id="29" creationId="{7203625E-7247-9A47-A891-B8F02584D1FE}"/>
          </ac:cxnSpMkLst>
        </pc:cxnChg>
        <pc:cxnChg chg="mod">
          <ac:chgData name="Carla" userId="417464ba-0c67-467a-8d9f-e5f447a9fc8a" providerId="ADAL" clId="{D7D89B61-CD3B-4DD0-986C-295070251D0C}" dt="2022-11-16T14:44:19.851" v="843" actId="1076"/>
          <ac:cxnSpMkLst>
            <pc:docMk/>
            <pc:sldMk cId="688759692" sldId="343"/>
            <ac:cxnSpMk id="35" creationId="{E24DF0DF-6546-484C-BA11-0CE9E20801CA}"/>
          </ac:cxnSpMkLst>
        </pc:cxnChg>
        <pc:cxnChg chg="mod">
          <ac:chgData name="Carla" userId="417464ba-0c67-467a-8d9f-e5f447a9fc8a" providerId="ADAL" clId="{D7D89B61-CD3B-4DD0-986C-295070251D0C}" dt="2022-11-16T14:44:19.851" v="843" actId="1076"/>
          <ac:cxnSpMkLst>
            <pc:docMk/>
            <pc:sldMk cId="688759692" sldId="343"/>
            <ac:cxnSpMk id="39" creationId="{0E291414-C1FB-FF45-860C-A564339476A0}"/>
          </ac:cxnSpMkLst>
        </pc:cxnChg>
      </pc:sldChg>
      <pc:sldChg chg="modSp mod">
        <pc:chgData name="Carla" userId="417464ba-0c67-467a-8d9f-e5f447a9fc8a" providerId="ADAL" clId="{D7D89B61-CD3B-4DD0-986C-295070251D0C}" dt="2022-11-16T15:14:53.163" v="1581" actId="20577"/>
        <pc:sldMkLst>
          <pc:docMk/>
          <pc:sldMk cId="2891153595" sldId="345"/>
        </pc:sldMkLst>
        <pc:spChg chg="mod">
          <ac:chgData name="Carla" userId="417464ba-0c67-467a-8d9f-e5f447a9fc8a" providerId="ADAL" clId="{D7D89B61-CD3B-4DD0-986C-295070251D0C}" dt="2022-11-16T15:14:53.163" v="1581" actId="20577"/>
          <ac:spMkLst>
            <pc:docMk/>
            <pc:sldMk cId="2891153595" sldId="345"/>
            <ac:spMk id="18" creationId="{12594855-EC6F-3843-8D8E-466C39BDB928}"/>
          </ac:spMkLst>
        </pc:spChg>
      </pc:sldChg>
      <pc:sldChg chg="modSp mod modNotesTx">
        <pc:chgData name="Carla" userId="417464ba-0c67-467a-8d9f-e5f447a9fc8a" providerId="ADAL" clId="{D7D89B61-CD3B-4DD0-986C-295070251D0C}" dt="2023-02-22T08:23:46.907" v="1652" actId="207"/>
        <pc:sldMkLst>
          <pc:docMk/>
          <pc:sldMk cId="1137469938" sldId="346"/>
        </pc:sldMkLst>
        <pc:spChg chg="mod">
          <ac:chgData name="Carla" userId="417464ba-0c67-467a-8d9f-e5f447a9fc8a" providerId="ADAL" clId="{D7D89B61-CD3B-4DD0-986C-295070251D0C}" dt="2023-02-22T08:22:35.471" v="1639" actId="207"/>
          <ac:spMkLst>
            <pc:docMk/>
            <pc:sldMk cId="1137469938" sldId="346"/>
            <ac:spMk id="9" creationId="{1141B53C-DE62-354B-84FE-3A39A2090719}"/>
          </ac:spMkLst>
        </pc:spChg>
        <pc:graphicFrameChg chg="mod modGraphic">
          <ac:chgData name="Carla" userId="417464ba-0c67-467a-8d9f-e5f447a9fc8a" providerId="ADAL" clId="{D7D89B61-CD3B-4DD0-986C-295070251D0C}" dt="2023-02-22T08:23:46.907" v="1652" actId="207"/>
          <ac:graphicFrameMkLst>
            <pc:docMk/>
            <pc:sldMk cId="1137469938" sldId="346"/>
            <ac:graphicFrameMk id="2" creationId="{71976AFD-677D-774E-BE09-2F7F952BF471}"/>
          </ac:graphicFrameMkLst>
        </pc:graphicFrameChg>
      </pc:sldChg>
      <pc:sldChg chg="modSp mod">
        <pc:chgData name="Carla" userId="417464ba-0c67-467a-8d9f-e5f447a9fc8a" providerId="ADAL" clId="{D7D89B61-CD3B-4DD0-986C-295070251D0C}" dt="2022-11-17T12:02:01.420" v="1616" actId="207"/>
        <pc:sldMkLst>
          <pc:docMk/>
          <pc:sldMk cId="3474893487" sldId="347"/>
        </pc:sldMkLst>
        <pc:spChg chg="mod">
          <ac:chgData name="Carla" userId="417464ba-0c67-467a-8d9f-e5f447a9fc8a" providerId="ADAL" clId="{D7D89B61-CD3B-4DD0-986C-295070251D0C}" dt="2022-11-17T12:02:01.420" v="1616" actId="207"/>
          <ac:spMkLst>
            <pc:docMk/>
            <pc:sldMk cId="3474893487" sldId="347"/>
            <ac:spMk id="2" creationId="{7DE53143-753B-8B4D-A75E-4DA729DBA775}"/>
          </ac:spMkLst>
        </pc:spChg>
        <pc:spChg chg="mod">
          <ac:chgData name="Carla" userId="417464ba-0c67-467a-8d9f-e5f447a9fc8a" providerId="ADAL" clId="{D7D89B61-CD3B-4DD0-986C-295070251D0C}" dt="2022-11-16T14:13:56.439" v="106" actId="1076"/>
          <ac:spMkLst>
            <pc:docMk/>
            <pc:sldMk cId="3474893487" sldId="347"/>
            <ac:spMk id="7" creationId="{63DDD546-E1A8-404E-A53E-17AA156377EA}"/>
          </ac:spMkLst>
        </pc:spChg>
      </pc:sldChg>
      <pc:sldChg chg="modSp">
        <pc:chgData name="Carla" userId="417464ba-0c67-467a-8d9f-e5f447a9fc8a" providerId="ADAL" clId="{D7D89B61-CD3B-4DD0-986C-295070251D0C}" dt="2023-02-22T08:25:10.484" v="1683" actId="1076"/>
        <pc:sldMkLst>
          <pc:docMk/>
          <pc:sldMk cId="4076705750" sldId="348"/>
        </pc:sldMkLst>
        <pc:spChg chg="mod">
          <ac:chgData name="Carla" userId="417464ba-0c67-467a-8d9f-e5f447a9fc8a" providerId="ADAL" clId="{D7D89B61-CD3B-4DD0-986C-295070251D0C}" dt="2023-02-22T08:25:10.484" v="1683" actId="1076"/>
          <ac:spMkLst>
            <pc:docMk/>
            <pc:sldMk cId="4076705750" sldId="348"/>
            <ac:spMk id="3" creationId="{2901A72C-F0C0-5F4D-B910-10CDA2B51858}"/>
          </ac:spMkLst>
        </pc:spChg>
        <pc:spChg chg="mod">
          <ac:chgData name="Carla" userId="417464ba-0c67-467a-8d9f-e5f447a9fc8a" providerId="ADAL" clId="{D7D89B61-CD3B-4DD0-986C-295070251D0C}" dt="2023-02-22T08:25:06.688" v="1682" actId="14100"/>
          <ac:spMkLst>
            <pc:docMk/>
            <pc:sldMk cId="4076705750" sldId="348"/>
            <ac:spMk id="66" creationId="{0BD69228-4A2A-2C49-B188-74E1904CEED8}"/>
          </ac:spMkLst>
        </pc:spChg>
      </pc:sldChg>
    </pc:docChg>
  </pc:docChgLst>
  <pc:docChgLst>
    <pc:chgData name="Carla Cannone" userId="417464ba-0c67-467a-8d9f-e5f447a9fc8a" providerId="ADAL" clId="{D7D89B61-CD3B-4DD0-986C-295070251D0C}"/>
    <pc:docChg chg="custSel modSld">
      <pc:chgData name="Carla Cannone" userId="417464ba-0c67-467a-8d9f-e5f447a9fc8a" providerId="ADAL" clId="{D7D89B61-CD3B-4DD0-986C-295070251D0C}" dt="2023-03-19T14:35:52.720" v="29"/>
      <pc:docMkLst>
        <pc:docMk/>
      </pc:docMkLst>
      <pc:sldChg chg="modSp">
        <pc:chgData name="Carla Cannone" userId="417464ba-0c67-467a-8d9f-e5f447a9fc8a" providerId="ADAL" clId="{D7D89B61-CD3B-4DD0-986C-295070251D0C}" dt="2023-03-19T14:35:44.949" v="28" actId="1076"/>
        <pc:sldMkLst>
          <pc:docMk/>
          <pc:sldMk cId="0" sldId="256"/>
        </pc:sldMkLst>
        <pc:spChg chg="mod">
          <ac:chgData name="Carla Cannone" userId="417464ba-0c67-467a-8d9f-e5f447a9fc8a" providerId="ADAL" clId="{D7D89B61-CD3B-4DD0-986C-295070251D0C}" dt="2023-03-19T14:35:44.949" v="28" actId="1076"/>
          <ac:spMkLst>
            <pc:docMk/>
            <pc:sldMk cId="0" sldId="256"/>
            <ac:spMk id="15362" creationId="{387F75CF-EFF7-48EE-9B58-68F46609EE5D}"/>
          </ac:spMkLst>
        </pc:spChg>
      </pc:sldChg>
      <pc:sldChg chg="modSp mod">
        <pc:chgData name="Carla Cannone" userId="417464ba-0c67-467a-8d9f-e5f447a9fc8a" providerId="ADAL" clId="{D7D89B61-CD3B-4DD0-986C-295070251D0C}" dt="2023-03-19T14:22:34.279" v="4"/>
        <pc:sldMkLst>
          <pc:docMk/>
          <pc:sldMk cId="1366967247" sldId="303"/>
        </pc:sldMkLst>
        <pc:spChg chg="mod">
          <ac:chgData name="Carla Cannone" userId="417464ba-0c67-467a-8d9f-e5f447a9fc8a" providerId="ADAL" clId="{D7D89B61-CD3B-4DD0-986C-295070251D0C}" dt="2023-03-19T14:22:34.279" v="4"/>
          <ac:spMkLst>
            <pc:docMk/>
            <pc:sldMk cId="1366967247" sldId="303"/>
            <ac:spMk id="8" creationId="{913EA4AF-A936-5E4B-9F76-99AB1CAF4FEC}"/>
          </ac:spMkLst>
        </pc:spChg>
      </pc:sldChg>
      <pc:sldChg chg="addSp delSp modSp mod">
        <pc:chgData name="Carla Cannone" userId="417464ba-0c67-467a-8d9f-e5f447a9fc8a" providerId="ADAL" clId="{D7D89B61-CD3B-4DD0-986C-295070251D0C}" dt="2023-03-19T14:35:52.720" v="29"/>
        <pc:sldMkLst>
          <pc:docMk/>
          <pc:sldMk cId="144697344" sldId="336"/>
        </pc:sldMkLst>
        <pc:spChg chg="add mod">
          <ac:chgData name="Carla Cannone" userId="417464ba-0c67-467a-8d9f-e5f447a9fc8a" providerId="ADAL" clId="{D7D89B61-CD3B-4DD0-986C-295070251D0C}" dt="2023-03-19T14:35:52.720" v="29"/>
          <ac:spMkLst>
            <pc:docMk/>
            <pc:sldMk cId="144697344" sldId="336"/>
            <ac:spMk id="3" creationId="{02FEC328-E784-492C-391D-5101E2CB56DA}"/>
          </ac:spMkLst>
        </pc:spChg>
        <pc:spChg chg="del mod">
          <ac:chgData name="Carla Cannone" userId="417464ba-0c67-467a-8d9f-e5f447a9fc8a" providerId="ADAL" clId="{D7D89B61-CD3B-4DD0-986C-295070251D0C}" dt="2023-03-19T14:30:02.697" v="23" actId="478"/>
          <ac:spMkLst>
            <pc:docMk/>
            <pc:sldMk cId="144697344" sldId="336"/>
            <ac:spMk id="5" creationId="{2EFD1FDD-E1AD-432C-BB8A-49E10D80943C}"/>
          </ac:spMkLst>
        </pc:spChg>
      </pc:sldChg>
      <pc:sldChg chg="modSp mod">
        <pc:chgData name="Carla Cannone" userId="417464ba-0c67-467a-8d9f-e5f447a9fc8a" providerId="ADAL" clId="{D7D89B61-CD3B-4DD0-986C-295070251D0C}" dt="2023-03-19T14:22:26.213" v="3" actId="207"/>
        <pc:sldMkLst>
          <pc:docMk/>
          <pc:sldMk cId="1137469938" sldId="346"/>
        </pc:sldMkLst>
        <pc:spChg chg="mod">
          <ac:chgData name="Carla Cannone" userId="417464ba-0c67-467a-8d9f-e5f447a9fc8a" providerId="ADAL" clId="{D7D89B61-CD3B-4DD0-986C-295070251D0C}" dt="2023-03-19T14:22:26.213" v="3" actId="207"/>
          <ac:spMkLst>
            <pc:docMk/>
            <pc:sldMk cId="1137469938" sldId="346"/>
            <ac:spMk id="8" creationId="{B32BBC24-E756-5842-88A5-A20528EA2BCD}"/>
          </ac:spMkLst>
        </pc:spChg>
      </pc:sldChg>
      <pc:sldChg chg="modSp mod">
        <pc:chgData name="Carla Cannone" userId="417464ba-0c67-467a-8d9f-e5f447a9fc8a" providerId="ADAL" clId="{D7D89B61-CD3B-4DD0-986C-295070251D0C}" dt="2023-03-19T14:22:36.852" v="5"/>
        <pc:sldMkLst>
          <pc:docMk/>
          <pc:sldMk cId="3474893487" sldId="347"/>
        </pc:sldMkLst>
        <pc:spChg chg="mod">
          <ac:chgData name="Carla Cannone" userId="417464ba-0c67-467a-8d9f-e5f447a9fc8a" providerId="ADAL" clId="{D7D89B61-CD3B-4DD0-986C-295070251D0C}" dt="2023-03-19T14:22:36.852" v="5"/>
          <ac:spMkLst>
            <pc:docMk/>
            <pc:sldMk cId="3474893487" sldId="347"/>
            <ac:spMk id="7" creationId="{63DDD546-E1A8-404E-A53E-17AA156377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10/31/2024</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ia.gov/todayinenergy/detail.php?id=4443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urworldindata.org/energy-definitions#:~:text=Final%20energy%20is%20what%20a,of%20light%20that%20is%20produce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a:latin typeface="Open Sans"/>
              </a:rPr>
              <a:t>Energy balance may be represented in the form of flow diagrams or in matrix form. There will be more on this in mini-lecture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a:t>
                </a:r>
                <a:r>
                  <a:rPr lang="en-GB" u="none" strike="noStrike" cap="none" dirty="0" err="1">
                    <a:effectLst/>
                    <a:latin typeface="Open Sans"/>
                    <a:sym typeface="Arial"/>
                  </a:rPr>
                  <a:t>Thermodinamic</a:t>
                </a:r>
                <a:r>
                  <a:rPr lang="en-GB" u="none" strike="noStrike" cap="none" dirty="0">
                    <a:effectLst/>
                    <a:latin typeface="Open Sans"/>
                    <a:sym typeface="Arial"/>
                  </a:rPr>
                  <a:t>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 </a:t>
                </a:r>
                <a:r>
                  <a:rPr lang="en-GB" sz="1200" b="0" i="0" dirty="0">
                    <a:solidFill>
                      <a:srgbClr val="292929"/>
                    </a:solidFill>
                    <a:effectLst/>
                    <a:latin typeface="Karla" panose="020B0604020202020204" pitchFamily="2" charset="0"/>
                  </a:rPr>
                  <a:t>Theoretically, if the thermodynamic Energy Efficiency (</a:t>
                </a:r>
                <a14:m>
                  <m:oMath xmlns:m="http://schemas.openxmlformats.org/officeDocument/2006/math">
                    <m:r>
                      <a:rPr lang="en-GB" sz="1200" b="1" i="1" smtClean="0">
                        <a:latin typeface="Cambria Math" panose="02040503050406030204" pitchFamily="18" charset="0"/>
                        <a:sym typeface="Calibri"/>
                      </a:rPr>
                      <m:t>𝛈</m:t>
                    </m:r>
                  </m:oMath>
                </a14:m>
                <a:r>
                  <a:rPr lang="en-GB" sz="1200" b="0" i="0" dirty="0">
                    <a:solidFill>
                      <a:srgbClr val="292929"/>
                    </a:solidFill>
                    <a:effectLst/>
                    <a:latin typeface="Karla" panose="020B0604020202020204" pitchFamily="2" charset="0"/>
                  </a:rPr>
                  <a:t>) improves, the Energy Intensity (EI) </a:t>
                </a:r>
                <a:r>
                  <a:rPr lang="en-GB" sz="1200" dirty="0">
                    <a:solidFill>
                      <a:srgbClr val="292929"/>
                    </a:solidFill>
                    <a:latin typeface="Karla" panose="020B0604020202020204" pitchFamily="2" charset="0"/>
                  </a:rPr>
                  <a:t>to produce a certain service</a:t>
                </a:r>
                <a:r>
                  <a:rPr lang="en-GB" sz="1200" b="0" i="0" dirty="0">
                    <a:solidFill>
                      <a:srgbClr val="292929"/>
                    </a:solidFill>
                    <a:effectLst/>
                    <a:latin typeface="Karla" panose="020B0604020202020204" pitchFamily="2" charset="0"/>
                  </a:rPr>
                  <a:t> will decrease. In practical, there are many other factors to be consider when considering this relationship</a:t>
                </a:r>
                <a:endParaRPr lang="en-GB" dirty="0">
                  <a:latin typeface="Open Sans"/>
                </a:endParaRPr>
              </a:p>
              <a:p>
                <a:endParaRPr lang="en-GB" u="none" strike="noStrike" cap="none" dirty="0">
                  <a:effectLst/>
                </a:endParaRPr>
              </a:p>
            </p:txBody>
          </p:sp>
        </mc:Choice>
        <mc:Fallback xmlns="">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if we were to calculate the useful energy from the Final Energy Consumption (FEC) we would multiply the FEC by the </a:t>
                </a:r>
                <a:r>
                  <a:rPr lang="en-GB" u="none" strike="noStrike" cap="none" dirty="0" err="1">
                    <a:effectLst/>
                    <a:latin typeface="Open Sans"/>
                    <a:sym typeface="Arial"/>
                  </a:rPr>
                  <a:t>Thermodinamic</a:t>
                </a:r>
                <a:r>
                  <a:rPr lang="en-GB" u="none" strike="noStrike" cap="none" dirty="0">
                    <a:effectLst/>
                    <a:latin typeface="Open Sans"/>
                    <a:sym typeface="Arial"/>
                  </a:rPr>
                  <a:t> efficiency of the equipment used. Here instead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 </a:t>
                </a:r>
                <a:r>
                  <a:rPr lang="en-GB" sz="1200" b="0" i="0" dirty="0">
                    <a:solidFill>
                      <a:srgbClr val="292929"/>
                    </a:solidFill>
                    <a:effectLst/>
                    <a:latin typeface="Karla" panose="020B0604020202020204" pitchFamily="2" charset="0"/>
                  </a:rPr>
                  <a:t>Theoretically, if the thermodynamic Energy Efficiency (</a:t>
                </a:r>
                <a:r>
                  <a:rPr lang="en-GB" sz="1200" b="1" i="0">
                    <a:latin typeface="Cambria Math" panose="02040503050406030204" pitchFamily="18" charset="0"/>
                    <a:sym typeface="Calibri"/>
                  </a:rPr>
                  <a:t>𝛈</a:t>
                </a:r>
                <a:r>
                  <a:rPr lang="en-GB" sz="1200" b="0" i="0" dirty="0">
                    <a:solidFill>
                      <a:srgbClr val="292929"/>
                    </a:solidFill>
                    <a:effectLst/>
                    <a:latin typeface="Karla" panose="020B0604020202020204" pitchFamily="2" charset="0"/>
                  </a:rPr>
                  <a:t>) improves, the Energy Intensity (EI) </a:t>
                </a:r>
                <a:r>
                  <a:rPr lang="en-GB" sz="1200" dirty="0">
                    <a:solidFill>
                      <a:srgbClr val="292929"/>
                    </a:solidFill>
                    <a:latin typeface="Karla" panose="020B0604020202020204" pitchFamily="2" charset="0"/>
                  </a:rPr>
                  <a:t>to produce a certain service</a:t>
                </a:r>
                <a:r>
                  <a:rPr lang="en-GB" sz="1200" b="0" i="0" dirty="0">
                    <a:solidFill>
                      <a:srgbClr val="292929"/>
                    </a:solidFill>
                    <a:effectLst/>
                    <a:latin typeface="Karla" panose="020B0604020202020204" pitchFamily="2" charset="0"/>
                  </a:rPr>
                  <a:t> will decrease. In practical, there are many other factors to be consider when considering this relationship</a:t>
                </a:r>
                <a:endParaRPr lang="en-GB" dirty="0">
                  <a:latin typeface="Open Sans"/>
                </a:endParaRPr>
              </a:p>
              <a:p>
                <a:endParaRPr lang="en-GB" u="none" strike="noStrike" cap="none" dirty="0">
                  <a:effectLst/>
                </a:endParaRPr>
              </a:p>
            </p:txBody>
          </p:sp>
        </mc:Fallback>
      </mc:AlternateContent>
    </p:spTree>
    <p:extLst>
      <p:ext uri="{BB962C8B-B14F-4D97-AF65-F5344CB8AC3E}">
        <p14:creationId xmlns:p14="http://schemas.microsoft.com/office/powerpoint/2010/main" val="308396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producing the same product or service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and it shows one of the other factor (the Energy Content of the energy resource) that influence the Energy Intensity of a specific activity. </a:t>
            </a:r>
          </a:p>
        </p:txBody>
      </p:sp>
    </p:spTree>
    <p:extLst>
      <p:ext uri="{BB962C8B-B14F-4D97-AF65-F5344CB8AC3E}">
        <p14:creationId xmlns:p14="http://schemas.microsoft.com/office/powerpoint/2010/main" val="17207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1) be familiar with basic energy terminology, </a:t>
            </a:r>
          </a:p>
          <a:p>
            <a:pPr>
              <a:spcBef>
                <a:spcPts val="0"/>
              </a:spcBef>
              <a:spcAft>
                <a:spcPts val="0"/>
              </a:spcAft>
            </a:pPr>
            <a:r>
              <a:rPr lang="en-GB" dirty="0">
                <a:latin typeface="Open Sans"/>
              </a:rPr>
              <a:t>2) learn about the concept of the energy chain, </a:t>
            </a:r>
          </a:p>
          <a:p>
            <a:pPr>
              <a:spcBef>
                <a:spcPts val="0"/>
              </a:spcBef>
              <a:spcAft>
                <a:spcPts val="0"/>
              </a:spcAft>
            </a:pPr>
            <a:r>
              <a:rPr lang="en-GB" dirty="0">
                <a:latin typeface="Open Sans"/>
              </a:rPr>
              <a:t>3) be able to compare energy intensities, and, </a:t>
            </a:r>
          </a:p>
          <a:p>
            <a:pPr>
              <a:spcBef>
                <a:spcPts val="0"/>
              </a:spcBef>
              <a:spcAft>
                <a:spcPts val="0"/>
              </a:spcAft>
            </a:pPr>
            <a:r>
              <a:rPr lang="en-GB" dirty="0">
                <a:latin typeface="Open Sans"/>
              </a:rPr>
              <a:t>4) 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energy terminology. </a:t>
            </a:r>
            <a:endParaRPr lang="en-US" dirty="0">
              <a:latin typeface="Open Sans"/>
            </a:endParaRPr>
          </a:p>
          <a:p>
            <a:r>
              <a:rPr lang="en-GB" dirty="0">
                <a:latin typeface="Open Sans"/>
              </a:rPr>
              <a:t>Energy reserves and resources are the first step of the energy chain. They can be split between depletable reserves and renewable energy resources.</a:t>
            </a:r>
            <a:endParaRPr lang="en-GB" dirty="0">
              <a:latin typeface="Open Sans"/>
              <a:ea typeface="Open Sans"/>
              <a:cs typeface="Open Sans"/>
            </a:endParaRPr>
          </a:p>
          <a:p>
            <a:r>
              <a:rPr lang="en-GB" dirty="0">
                <a:latin typeface="Open Sans"/>
              </a:rPr>
              <a:t>Depletable energy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endParaRPr lang="en-GB" dirty="0">
              <a:latin typeface="Open Sans"/>
              <a:ea typeface="Open Sans"/>
              <a:cs typeface="Open Sans"/>
            </a:endParaRPr>
          </a:p>
          <a:p>
            <a:r>
              <a:rPr lang="en-GB" dirty="0">
                <a:latin typeface="Open Sans"/>
              </a:rPr>
              <a:t> </a:t>
            </a:r>
          </a:p>
          <a:p>
            <a:r>
              <a:rPr lang="en-GB" dirty="0">
                <a:latin typeface="Open Sans"/>
              </a:rPr>
              <a:t>Renewable energy resources on the other hand replenish in the same timescale as they are used. Examples include hydro, solar,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the amount of energy material that is extracted from the reserves over a given time period. Examples include crude oil production (can be measured in barrels, also know as </a:t>
            </a:r>
            <a:r>
              <a:rPr lang="en-US" dirty="0" err="1">
                <a:latin typeface="Open Sans"/>
              </a:rPr>
              <a:t>b.b.l.</a:t>
            </a:r>
            <a:r>
              <a:rPr lang="en-US" dirty="0">
                <a:latin typeface="Open Sans"/>
              </a:rPr>
              <a:t>, per day), natural gas production (can be measured in cubic meters per day), and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or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Final Energy Consumption is the quantity of energy purchased by end users.</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includes</a:t>
            </a:r>
            <a:r>
              <a:rPr lang="en-US" u="none" strike="noStrike" cap="none" dirty="0">
                <a:effectLst/>
                <a:latin typeface="Open Sans"/>
                <a:sym typeface="Arial"/>
              </a:rPr>
              <a:t> the losses in transporting energy from the supplier to the end user.</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a:latin typeface="Open Sans"/>
            </a:endParaRPr>
          </a:p>
          <a:p>
            <a:endParaRPr lang="en-US" sz="1100" u="none" strike="noStrike" cap="none">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Open Sans"/>
                <a:sym typeface="Arial"/>
              </a:rPr>
              <a:t>Useful Energy Demand is the form of energy that is being used after final conversion to the consumer for their respective use. </a:t>
            </a:r>
            <a:r>
              <a:rPr lang="en-US" u="none" strike="noStrike" cap="none">
                <a:effectLst/>
                <a:latin typeface="Open Sans"/>
                <a:sym typeface="Arial"/>
              </a:rPr>
              <a:t>In final conversion, electricity becomes</a:t>
            </a:r>
            <a:r>
              <a:rPr lang="en-US">
                <a:latin typeface="Open Sans"/>
                <a:sym typeface="Arial"/>
              </a:rPr>
              <a:t>,</a:t>
            </a:r>
            <a:r>
              <a:rPr lang="en-US" u="none" strike="noStrike" cap="none">
                <a:effectLst/>
                <a:latin typeface="Open Sans"/>
                <a:sym typeface="Arial"/>
              </a:rPr>
              <a:t> for instance</a:t>
            </a:r>
            <a:r>
              <a:rPr lang="en-US">
                <a:latin typeface="Open Sans"/>
                <a:sym typeface="Arial"/>
              </a:rPr>
              <a:t>,</a:t>
            </a:r>
            <a:r>
              <a:rPr lang="en-US" u="none" strike="noStrike" cap="none">
                <a:effectLst/>
                <a:latin typeface="Open Sans"/>
                <a:sym typeface="Arial"/>
              </a:rPr>
              <a:t> light, mechanical energy</a:t>
            </a:r>
            <a:r>
              <a:rPr lang="en-US">
                <a:latin typeface="Open Sans"/>
                <a:sym typeface="Arial"/>
              </a:rPr>
              <a:t>,</a:t>
            </a:r>
            <a:r>
              <a:rPr lang="en-US" u="none" strike="noStrike" cap="none">
                <a:effectLst/>
                <a:latin typeface="Open Sans"/>
                <a:sym typeface="Arial"/>
              </a:rPr>
              <a:t> or heat.</a:t>
            </a:r>
            <a:endParaRPr lang="en-US">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a:effectLst/>
                <a:latin typeface="Open Sans"/>
                <a:sym typeface="Arial"/>
              </a:rPr>
              <a:t>This is an example of the relation between final energy consumption </a:t>
            </a:r>
            <a:r>
              <a:rPr lang="en-US">
                <a:latin typeface="Open Sans"/>
                <a:sym typeface="Arial"/>
              </a:rPr>
              <a:t>(or F.E.C.) </a:t>
            </a:r>
            <a:r>
              <a:rPr lang="en-US" u="none" strike="noStrike" cap="none">
                <a:effectLst/>
                <a:latin typeface="Open Sans"/>
                <a:sym typeface="Arial"/>
              </a:rPr>
              <a:t>and useful energy demand</a:t>
            </a:r>
            <a:r>
              <a:rPr lang="en-US">
                <a:latin typeface="Open Sans"/>
                <a:sym typeface="Arial"/>
              </a:rPr>
              <a:t> (or U.E.D.).</a:t>
            </a:r>
            <a:r>
              <a:rPr lang="en-US" u="none" strike="noStrike" cap="none">
                <a:effectLst/>
                <a:latin typeface="Open Sans"/>
                <a:sym typeface="Arial"/>
              </a:rPr>
              <a:t> </a:t>
            </a:r>
            <a:r>
              <a:rPr lang="en-US">
                <a:latin typeface="Open Sans"/>
                <a:sym typeface="Arial"/>
              </a:rPr>
              <a:t>The</a:t>
            </a:r>
            <a:r>
              <a:rPr lang="en-US" u="none" strike="noStrike" cap="none">
                <a:effectLst/>
                <a:latin typeface="Open Sans"/>
                <a:sym typeface="Arial"/>
              </a:rPr>
              <a:t> final energy is used as</a:t>
            </a:r>
            <a:r>
              <a:rPr lang="en-US">
                <a:latin typeface="Open Sans"/>
                <a:sym typeface="Arial"/>
              </a:rPr>
              <a:t> the</a:t>
            </a:r>
            <a:r>
              <a:rPr lang="en-US" u="none" strike="noStrike" cap="none">
                <a:effectLst/>
                <a:latin typeface="Open Sans"/>
                <a:sym typeface="Arial"/>
              </a:rPr>
              <a:t> input for the machine, whose thermodynamic efficiency expressed in percentage will determine the useful energy.</a:t>
            </a:r>
            <a:r>
              <a:rPr lang="en-US">
                <a:latin typeface="Open Sans"/>
                <a:sym typeface="Arial"/>
              </a:rPr>
              <a:t> This relationship is calculable by the formula given on the slide: useful energy demand equals efficiency multiplied by final energy consumption.</a:t>
            </a:r>
            <a:endParaRPr lang="en-GB">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a:solidFill>
                  <a:schemeClr val="tx1"/>
                </a:solidFill>
                <a:effectLst/>
                <a:latin typeface="Open Sans"/>
              </a:rPr>
              <a:t>The same energy service can be obtained using different energy amounts, if</a:t>
            </a:r>
            <a:r>
              <a:rPr lang="en-GB">
                <a:latin typeface="Open Sans"/>
              </a:rPr>
              <a:t>,</a:t>
            </a:r>
            <a:r>
              <a:rPr lang="en-GB" sz="1200" b="0" i="0" kern="1200">
                <a:solidFill>
                  <a:schemeClr val="tx1"/>
                </a:solidFill>
                <a:effectLst/>
                <a:latin typeface="Open Sans"/>
              </a:rPr>
              <a:t>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As the illustration above showed, at each stage of the energy chain, some energy is lost or wasted. The four metrics capture energy losses in the following ways.</a:t>
            </a:r>
            <a:endParaRPr lang="en-US" dirty="0"/>
          </a:p>
          <a:p>
            <a:r>
              <a:rPr lang="en-GB" b="1" dirty="0">
                <a:latin typeface="Open Sans"/>
                <a:ea typeface="Open Sans"/>
                <a:cs typeface="Open Sans"/>
              </a:rPr>
              <a:t>Primary to secondary energy:</a:t>
            </a:r>
            <a:r>
              <a:rPr lang="en-GB" dirty="0">
                <a:latin typeface="Open Sans"/>
                <a:ea typeface="Open Sans"/>
                <a:cs typeface="Open Sans"/>
              </a:rPr>
              <a:t> the conversion of primary to secondary energy can be </a:t>
            </a:r>
            <a:r>
              <a:rPr lang="en-GB" i="1" dirty="0">
                <a:latin typeface="Open Sans"/>
                <a:ea typeface="Open Sans"/>
                <a:cs typeface="Open Sans"/>
              </a:rPr>
              <a:t>very</a:t>
            </a:r>
            <a:r>
              <a:rPr lang="en-GB" dirty="0">
                <a:latin typeface="Open Sans"/>
                <a:ea typeface="Open Sans"/>
                <a:cs typeface="Open Sans"/>
              </a:rPr>
              <a:t> inefficient. In thermal power plants – which convert fossil fuels, biomass or nuclear into electricity, up to </a:t>
            </a:r>
            <a:r>
              <a:rPr lang="en-GB" u="sng" dirty="0">
                <a:latin typeface="Open Sans"/>
                <a:ea typeface="Open Sans"/>
                <a:cs typeface="Open Sans"/>
                <a:hlinkClick r:id="rId3"/>
              </a:rPr>
              <a:t>two-thirds of the primary energy</a:t>
            </a:r>
            <a:r>
              <a:rPr lang="en-GB" dirty="0">
                <a:latin typeface="Open Sans"/>
                <a:ea typeface="Open Sans"/>
                <a:cs typeface="Open Sans"/>
              </a:rPr>
              <a:t> is wasted as heat. For every three units of energy we put in, you get just one unit of electricity out.</a:t>
            </a:r>
          </a:p>
          <a:p>
            <a:r>
              <a:rPr lang="en-GB" dirty="0"/>
              <a:t>Because primary energy losses are particularly large for fossil fuels, their contribution to energy demand is much higher in primary energy terms compared to the other three ways of measuring energy. This is important to know because it can skew our perception of how much of a contribution low-carbon sources make: in primary energy terms they can appear smaller because they are diluted by the wasted energy that comes along with fossil fuel burning.</a:t>
            </a:r>
          </a:p>
          <a:p>
            <a:r>
              <a:rPr lang="en-GB" b="1" dirty="0"/>
              <a:t>Secondary to final energy: </a:t>
            </a:r>
            <a:r>
              <a:rPr lang="en-GB" dirty="0"/>
              <a:t>we also lose energy in the process of delivering it to the consumer. This is called a ‘transmission and distribution’ loss. When we transport electricity from a power plant (secondary energy) to homes (final energy), for example, we lose some while transmitting it through power lines.</a:t>
            </a:r>
          </a:p>
          <a:p>
            <a:r>
              <a:rPr lang="en-GB" b="1" dirty="0"/>
              <a:t>Final to useful energy: </a:t>
            </a:r>
            <a:r>
              <a:rPr lang="en-GB" dirty="0"/>
              <a:t>no appliance is completely efficient in providing </a:t>
            </a:r>
            <a:r>
              <a:rPr lang="en-GB" i="1" dirty="0"/>
              <a:t>only</a:t>
            </a:r>
            <a:r>
              <a:rPr lang="en-GB" dirty="0"/>
              <a:t> the desired output that we want.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Open Sans"/>
                <a:ea typeface="Open Sans"/>
                <a:cs typeface="Open Sans"/>
              </a:rPr>
              <a:t>For a lightbulb, the useful energy – what we want – is the </a:t>
            </a:r>
            <a:r>
              <a:rPr lang="en-GB" i="1" dirty="0">
                <a:latin typeface="Open Sans"/>
                <a:ea typeface="Open Sans"/>
                <a:cs typeface="Open Sans"/>
              </a:rPr>
              <a:t>light (to satisfy the socio economical need of lightening a space)</a:t>
            </a:r>
            <a:r>
              <a:rPr lang="en-GB" dirty="0">
                <a:latin typeface="Open Sans"/>
                <a:ea typeface="Open Sans"/>
                <a:cs typeface="Open Sans"/>
              </a:rPr>
              <a:t>. But bulbs also produce some heat. The useful energy from cars is movement. But engines also produce heat and noise. To get from Final Energy Consumption (FED) to the Useful Energy Demand (UED) we need to do the ratio of FED/the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 Thermodynamic Efficiency of the specific equipment used. </a:t>
            </a:r>
            <a:endParaRPr lang="en-GB" dirty="0">
              <a:latin typeface="Open Sans"/>
              <a:ea typeface="Open Sans"/>
              <a:cs typeface="Open Sans"/>
            </a:endParaRPr>
          </a:p>
          <a:p>
            <a:r>
              <a:rPr lang="en-GB" dirty="0"/>
              <a:t>Any energy that is not used specifically for the desired use of an appliance is waste.</a:t>
            </a:r>
          </a:p>
          <a:p>
            <a:r>
              <a:rPr lang="en-GB" dirty="0">
                <a:latin typeface="Open Sans"/>
                <a:ea typeface="Open Sans"/>
                <a:cs typeface="Open Sans"/>
              </a:rPr>
              <a:t>The energy we need as the end-user is often a small fraction of what goes into the top of the system (the primary energy). We see this in the schematic.</a:t>
            </a:r>
          </a:p>
          <a:p>
            <a:r>
              <a:rPr lang="en-GB" dirty="0">
                <a:latin typeface="Open Sans"/>
                <a:ea typeface="Open Sans"/>
                <a:cs typeface="Open Sans"/>
              </a:rPr>
              <a:t>The world produces a lot of energy, and most of it is lost along the way. [</a:t>
            </a:r>
            <a:r>
              <a:rPr lang="en-GB" dirty="0">
                <a:latin typeface="Open Sans"/>
                <a:ea typeface="Open Sans"/>
                <a:cs typeface="Open Sans"/>
                <a:hlinkClick r:id="rId4"/>
              </a:rPr>
              <a:t>OurWorldInData</a:t>
            </a:r>
            <a:r>
              <a:rPr lang="en-GB" dirty="0">
                <a:latin typeface="Open Sans"/>
                <a:ea typeface="Open Sans"/>
                <a:cs typeface="Open Sans"/>
              </a:rPr>
              <a:t>]</a:t>
            </a:r>
          </a:p>
          <a:p>
            <a:endParaRPr lang="en-GB" dirty="0">
              <a:latin typeface="Open Sans"/>
              <a:ea typeface="Open Sans"/>
              <a:cs typeface="Open Sans"/>
            </a:endParaRPr>
          </a:p>
        </p:txBody>
      </p:sp>
    </p:spTree>
    <p:extLst>
      <p:ext uri="{BB962C8B-B14F-4D97-AF65-F5344CB8AC3E}">
        <p14:creationId xmlns:p14="http://schemas.microsoft.com/office/powerpoint/2010/main" val="322287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a:t>
            </a:r>
            <a:r>
              <a:rPr lang="en-GB" dirty="0" err="1">
                <a:latin typeface="Open Sans"/>
              </a:rPr>
              <a:t>seconday</a:t>
            </a:r>
            <a:r>
              <a:rPr lang="en-GB" dirty="0">
                <a:latin typeface="Open Sans"/>
              </a:rPr>
              <a:t> and primary energy needed.</a:t>
            </a:r>
            <a:endParaRPr lang="en-GB" dirty="0">
              <a:latin typeface="Open Sans"/>
              <a:ea typeface="Open Sans"/>
              <a:cs typeface="Open Sans"/>
            </a:endParaRP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180045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31/10/2024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22640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10/31/2024</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10/31/2024</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10/31/2024</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10/31/2024</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10/31/2024</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10/31/2024</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10/31/2024</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6.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lker.com/clipart-factory.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ourworldindata.org/energy-definitions#:~:text=Final%20energy%20is%20what%20a,of%20light%20that%20is%20produc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ourworldindata.org/energy-definitions#:~:text=Final%20energy%20is%20what%20a,of%20light%20that%20is%20produc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3"/>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3</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rPr>
              <a:t>THE ENERGY CHAIN</a:t>
            </a:r>
            <a:endParaRPr lang="en-US" altLang="en-US" sz="4400" b="1" dirty="0">
              <a:latin typeface="Open Sans ExtraBold"/>
              <a:ea typeface="Open Sans ExtraBold"/>
              <a:cs typeface="Open Sans ExtraBold"/>
            </a:endParaRPr>
          </a:p>
        </p:txBody>
      </p:sp>
      <p:sp>
        <p:nvSpPr>
          <p:cNvPr id="2" name="Slide Number Placeholder 5">
            <a:extLst>
              <a:ext uri="{FF2B5EF4-FFF2-40B4-BE49-F238E27FC236}">
                <a16:creationId xmlns:a16="http://schemas.microsoft.com/office/drawing/2014/main" id="{E6201286-60E7-4B03-8668-6C2F67BA11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1</a:t>
            </a:fld>
            <a:endParaRPr lang="en-US" altLang="en-US" sz="1400" b="1">
              <a:solidFill>
                <a:schemeClr val="bg1"/>
              </a:solidFill>
              <a:latin typeface="Open Sans ExtraBold"/>
              <a:ea typeface="Open Sans ExtraBold"/>
              <a:cs typeface="Open Sans ExtraBold"/>
            </a:endParaRPr>
          </a:p>
        </p:txBody>
      </p:sp>
      <p:sp>
        <p:nvSpPr>
          <p:cNvPr id="5" name="TextBox 1">
            <a:extLst>
              <a:ext uri="{FF2B5EF4-FFF2-40B4-BE49-F238E27FC236}">
                <a16:creationId xmlns:a16="http://schemas.microsoft.com/office/drawing/2014/main" id="{76554ADD-B7B7-2940-8D44-5A0B44FDAAE9}"/>
              </a:ext>
            </a:extLst>
          </p:cNvPr>
          <p:cNvSpPr txBox="1"/>
          <p:nvPr/>
        </p:nvSpPr>
        <p:spPr>
          <a:xfrm>
            <a:off x="610325" y="4339403"/>
            <a:ext cx="2716841" cy="646331"/>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ts val="0"/>
              </a:spcBef>
              <a:spcAft>
                <a:spcPts val="0"/>
              </a:spcAft>
              <a:defRPr/>
            </a:pPr>
            <a:r>
              <a:rPr lang="en-ZA" b="1" dirty="0">
                <a:latin typeface="Open Sans ExtraBold"/>
                <a:ea typeface="Open Sans ExtraBold"/>
                <a:cs typeface="Open Sans ExtraBold"/>
              </a:rPr>
              <a:t>Model for Analysis of Energy Demand</a:t>
            </a:r>
            <a:endParaRPr lang="en-US" b="1" dirty="0">
              <a:latin typeface="Open Sans ExtraBold"/>
              <a:ea typeface="Open Sans ExtraBold"/>
              <a:cs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912813"/>
          </a:xfrm>
        </p:spPr>
        <p:txBody>
          <a:bodyPr spcFirstLastPara="1" vert="horz" wrap="square" lIns="121900" tIns="121900" rIns="121900" bIns="121900" numCol="1" anchor="b" anchorCtr="0" compatLnSpc="1">
            <a:prstTxWarp prst="textNoShape">
              <a:avLst/>
            </a:prstTxWarp>
            <a:normAutofit/>
          </a:bodyPr>
          <a:lstStyle/>
          <a:p>
            <a:r>
              <a:rPr lang="en-GB" dirty="0">
                <a:latin typeface="Open Sans"/>
              </a:rPr>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875119" y="1215871"/>
            <a:ext cx="4248066" cy="1282253"/>
          </a:xfrm>
        </p:spPr>
        <p:txBody>
          <a:bodyPr>
            <a:normAutofit/>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169079" y="4214246"/>
            <a:ext cx="1532134"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828840" y="4145780"/>
            <a:ext cx="1489801"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489412" y="4145129"/>
            <a:ext cx="1996017"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874742" y="462733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778784" y="5770515"/>
            <a:ext cx="14042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4893676" y="5770515"/>
            <a:ext cx="161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7624501" y="5770516"/>
            <a:ext cx="1428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9747451" y="5770516"/>
            <a:ext cx="11616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flipH="1">
            <a:off x="5692516" y="5005207"/>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flipH="1">
            <a:off x="8295045" y="5009758"/>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flipH="1">
            <a:off x="10276626" y="499471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flipH="1">
            <a:off x="3433288" y="499118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846225" y="5251828"/>
            <a:ext cx="1462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Conversion / Transformation</a:t>
            </a:r>
            <a:endParaRPr lang="en-US" sz="800" b="1" dirty="0">
              <a:latin typeface="Open Sans" panose="020B0606030504020204" pitchFamily="34" charset="0"/>
              <a:cs typeface="Open Sans" panose="020B0606030504020204" pitchFamily="34" charset="0"/>
            </a:endParaRP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8751483" y="5319781"/>
            <a:ext cx="1487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066285" y="5228700"/>
            <a:ext cx="1664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Transmission &amp;</a:t>
            </a:r>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algn="ctr">
              <a:spcBef>
                <a:spcPct val="50000"/>
              </a:spcBef>
            </a:pPr>
            <a:r>
              <a:rPr lang="en-US" sz="800" b="1" dirty="0">
                <a:latin typeface="Open Sans"/>
                <a:ea typeface="Open Sans"/>
                <a:cs typeface="Open Sans"/>
              </a:rPr>
              <a:t> Distribution</a:t>
            </a:r>
            <a:endParaRPr lang="en-US" sz="800" b="1" dirty="0">
              <a:latin typeface="Open Sans" panose="020B0606030504020204" pitchFamily="34" charset="0"/>
              <a:ea typeface="Open Sans"/>
              <a:cs typeface="Open Sans" panose="020B0606030504020204" pitchFamily="34" charset="0"/>
            </a:endParaRP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696111" y="5939423"/>
            <a:ext cx="1560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dirty="0">
                <a:latin typeface="Open Sans"/>
                <a:cs typeface="Open Sans" panose="020B0606030504020204" pitchFamily="34" charset="0"/>
              </a:rPr>
              <a:t>Oil, Gas, Coal, Flowing water, Sun  </a:t>
            </a:r>
            <a:endParaRPr lang="en-US" sz="800" b="1"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4997492" y="5939422"/>
            <a:ext cx="1406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Kerosene, Gas, Electricity  </a:t>
            </a:r>
            <a:endParaRPr lang="en-US" sz="800" b="1"/>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7661114" y="5939424"/>
            <a:ext cx="130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9747450" y="5939423"/>
            <a:ext cx="1161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800" b="1" dirty="0">
                <a:latin typeface="Open Sans"/>
                <a:cs typeface="Open Sans" panose="020B0606030504020204" pitchFamily="34" charset="0"/>
              </a:rPr>
              <a:t>Heat, Light, Mechanical energy</a:t>
            </a:r>
            <a:endParaRPr lang="en-US" sz="800" b="1"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772367" y="5770515"/>
            <a:ext cx="8958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flipH="1">
            <a:off x="1158668" y="5006889"/>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5971396" y="4055497"/>
            <a:ext cx="18239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dirty="0">
                <a:solidFill>
                  <a:schemeClr val="accent5">
                    <a:lumMod val="60000"/>
                    <a:lumOff val="40000"/>
                  </a:schemeClr>
                </a:solidFill>
                <a:latin typeface="Open Sans"/>
                <a:ea typeface="Open Sans"/>
                <a:cs typeface="Open Sans"/>
              </a:rPr>
              <a:t>Transmission lines,</a:t>
            </a:r>
            <a:endParaRPr lang="en-US" b="1" dirty="0">
              <a:solidFill>
                <a:schemeClr val="accent5">
                  <a:lumMod val="60000"/>
                  <a:lumOff val="40000"/>
                </a:schemeClr>
              </a:solidFill>
            </a:endParaRPr>
          </a:p>
          <a:p>
            <a:pPr algn="ctr">
              <a:lnSpc>
                <a:spcPct val="90000"/>
              </a:lnSpc>
              <a:spcBef>
                <a:spcPts val="0"/>
              </a:spcBef>
              <a:spcAft>
                <a:spcPts val="0"/>
              </a:spcAft>
              <a:buSzPts val="1300"/>
              <a:defRPr/>
            </a:pPr>
            <a:r>
              <a:rPr lang="en-US" sz="800" b="1" dirty="0">
                <a:solidFill>
                  <a:schemeClr val="accent5">
                    <a:lumMod val="60000"/>
                    <a:lumOff val="40000"/>
                  </a:schemeClr>
                </a:solidFill>
                <a:latin typeface="Open Sans"/>
                <a:ea typeface="Open Sans"/>
                <a:cs typeface="Open Sans"/>
              </a:rPr>
              <a:t> Pipelines</a:t>
            </a:r>
            <a:endParaRPr lang="en-US" b="1" dirty="0">
              <a:solidFill>
                <a:schemeClr val="accent5">
                  <a:lumMod val="60000"/>
                  <a:lumOff val="40000"/>
                </a:schemeClr>
              </a:solidFill>
            </a:endParaRP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218482" y="5292174"/>
            <a:ext cx="1404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22776" y="4674113"/>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704374" y="469986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0080" y="4417401"/>
            <a:ext cx="1145117" cy="859367"/>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3366" y="4402307"/>
            <a:ext cx="1123951" cy="848785"/>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4861" y="4349893"/>
            <a:ext cx="1145117" cy="996951"/>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4307" y="4345502"/>
            <a:ext cx="1145117" cy="944034"/>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pic>
        <p:nvPicPr>
          <p:cNvPr id="4" name="Picture 23" descr="Diagram&#10;&#10;Description automatically generated">
            <a:extLst>
              <a:ext uri="{FF2B5EF4-FFF2-40B4-BE49-F238E27FC236}">
                <a16:creationId xmlns:a16="http://schemas.microsoft.com/office/drawing/2014/main" id="{6A620EB6-C463-17A0-0CE6-C52A807C4A25}"/>
              </a:ext>
            </a:extLst>
          </p:cNvPr>
          <p:cNvPicPr>
            <a:picLocks noChangeAspect="1"/>
          </p:cNvPicPr>
          <p:nvPr/>
        </p:nvPicPr>
        <p:blipFill>
          <a:blip r:embed="rId11"/>
          <a:stretch>
            <a:fillRect/>
          </a:stretch>
        </p:blipFill>
        <p:spPr>
          <a:xfrm>
            <a:off x="5199628" y="1116388"/>
            <a:ext cx="6160546" cy="2628086"/>
          </a:xfrm>
          <a:prstGeom prst="rect">
            <a:avLst/>
          </a:prstGeom>
        </p:spPr>
      </p:pic>
    </p:spTree>
    <p:extLst>
      <p:ext uri="{BB962C8B-B14F-4D97-AF65-F5344CB8AC3E}">
        <p14:creationId xmlns:p14="http://schemas.microsoft.com/office/powerpoint/2010/main" val="114560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p:txBody>
          <a:bodyPr/>
          <a:lstStyle/>
          <a:p>
            <a:r>
              <a:rPr lang="en-GB"/>
              <a:t>Energy Demand Analysis </a:t>
            </a:r>
            <a:r>
              <a:rPr lang="en-GB">
                <a:solidFill>
                  <a:srgbClr val="C00000"/>
                </a:solidFill>
              </a:rPr>
              <a:t>focuses on the last three items of the energy chain.</a:t>
            </a:r>
          </a:p>
          <a:p>
            <a:endParaRPr lang="en-GB"/>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3"/>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4"/>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5"/>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6"/>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7"/>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8"/>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3.2 – The energy chain</a:t>
            </a:r>
            <a:endParaRPr dirty="0">
              <a:latin typeface="Open Sans"/>
            </a:endParaRPr>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315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87215" y="1533371"/>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100965" eaLnBrk="1" fontAlgn="auto" hangingPunct="1">
              <a:spcBef>
                <a:spcPts val="1000"/>
              </a:spcBef>
              <a:buClr>
                <a:srgbClr val="333333"/>
              </a:buClr>
              <a:defRPr/>
            </a:pPr>
            <a:r>
              <a:rPr lang="en-GB"/>
              <a:t>May be represented in:</a:t>
            </a:r>
          </a:p>
          <a:p>
            <a:pPr marL="608965" indent="-507365" eaLnBrk="1" fontAlgn="auto" hangingPunct="1">
              <a:spcBef>
                <a:spcPts val="1000"/>
              </a:spcBef>
              <a:buClr>
                <a:srgbClr val="333333"/>
              </a:buClr>
              <a:buFont typeface="Arial"/>
              <a:buChar char="•"/>
              <a:defRPr/>
            </a:pPr>
            <a:r>
              <a:rPr lang="en-GB"/>
              <a:t>Flow diagram </a:t>
            </a:r>
          </a:p>
          <a:p>
            <a:pPr marL="608965" indent="-507365" eaLnBrk="1" fontAlgn="auto" hangingPunct="1">
              <a:spcBef>
                <a:spcPts val="1000"/>
              </a:spcBef>
              <a:buClr>
                <a:srgbClr val="333333"/>
              </a:buClr>
              <a:buFont typeface="Arial"/>
              <a:buChar char="•"/>
              <a:defRPr/>
            </a:pPr>
            <a:r>
              <a:rPr lang="en-GB"/>
              <a:t>Matrix form (tables)</a:t>
            </a:r>
          </a:p>
          <a:p>
            <a:pPr marL="608965" indent="-507365" eaLnBrk="1" fontAlgn="auto" hangingPunct="1">
              <a:spcBef>
                <a:spcPts val="1000"/>
              </a:spcBef>
              <a:buClr>
                <a:srgbClr val="333333"/>
              </a:buClr>
              <a:buFont typeface="Arial"/>
              <a:buChar char="•"/>
              <a:defRPr/>
            </a:pPr>
            <a:endParaRPr lang="en-GB"/>
          </a:p>
          <a:p>
            <a:pPr marL="100965" eaLnBrk="1" fontAlgn="auto" hangingPunct="1">
              <a:spcBef>
                <a:spcPts val="1000"/>
              </a:spcBef>
              <a:buClr>
                <a:srgbClr val="333333"/>
              </a:buClr>
              <a:defRPr/>
            </a:pPr>
            <a:r>
              <a:rPr lang="en-GB" i="1">
                <a:latin typeface="Open Sans"/>
              </a:rPr>
              <a:t>More on this in mini-lecture 3.4</a:t>
            </a:r>
          </a:p>
          <a:p>
            <a:pPr marL="608965" indent="-507365" eaLnBrk="1" fontAlgn="auto" hangingPunct="1">
              <a:spcBef>
                <a:spcPts val="1000"/>
              </a:spcBef>
              <a:buClr>
                <a:srgbClr val="333333"/>
              </a:buClr>
              <a:buFont typeface="Arial"/>
              <a:buChar char="•"/>
              <a:defRPr/>
            </a:pPr>
            <a:endParaRPr lang="en-GB"/>
          </a:p>
          <a:p>
            <a:pPr marL="608965" indent="-507365" eaLnBrk="1" fontAlgn="auto" hangingPunct="1">
              <a:spcBef>
                <a:spcPts val="1000"/>
              </a:spcBef>
              <a:buClr>
                <a:srgbClr val="333333"/>
              </a:buClr>
              <a:buFont typeface="Arial"/>
              <a:buChar char="•"/>
              <a:defRPr/>
            </a:pPr>
            <a:endParaRPr lang="en-GB"/>
          </a:p>
          <a:p>
            <a:pPr marL="194310"/>
            <a:endParaRPr lang="en-GB"/>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3.2 – The energy chain</a:t>
            </a:r>
            <a:endParaRPr dirty="0">
              <a:latin typeface="Open Sans"/>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89115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940245" y="1139865"/>
                <a:ext cx="10251600" cy="2352458"/>
              </a:xfrm>
            </p:spPr>
            <p:txBody>
              <a:bodyPr>
                <a:normAutofit fontScale="25000" lnSpcReduction="20000"/>
              </a:bodyPr>
              <a:lstStyle/>
              <a:p>
                <a:pPr marL="101598" lvl="1" indent="0" eaLnBrk="1" fontAlgn="auto" hangingPunct="1">
                  <a:lnSpc>
                    <a:spcPct val="120000"/>
                  </a:lnSpc>
                  <a:spcBef>
                    <a:spcPts val="1000"/>
                  </a:spcBef>
                  <a:buClr>
                    <a:srgbClr val="333333"/>
                  </a:buClr>
                  <a:buSzPts val="1300"/>
                  <a:buNone/>
                  <a:defRPr/>
                </a:pPr>
                <a:r>
                  <a:rPr lang="en-GB" sz="5600" b="1" dirty="0">
                    <a:solidFill>
                      <a:srgbClr val="7030A0"/>
                    </a:solidFill>
                  </a:rPr>
                  <a:t>Energy Intensity </a:t>
                </a:r>
                <a:r>
                  <a:rPr lang="en-GB" sz="5600" b="1" dirty="0">
                    <a:solidFill>
                      <a:schemeClr val="accent5"/>
                    </a:solidFill>
                  </a:rPr>
                  <a:t>vs</a:t>
                </a:r>
                <a:r>
                  <a:rPr lang="en-GB" sz="5600" b="1" dirty="0">
                    <a:solidFill>
                      <a:schemeClr val="accent2"/>
                    </a:solidFill>
                  </a:rPr>
                  <a:t> Energy Efficiency </a:t>
                </a:r>
              </a:p>
              <a:p>
                <a:pPr marL="766229" indent="-571500" algn="l">
                  <a:lnSpc>
                    <a:spcPct val="120000"/>
                  </a:lnSpc>
                  <a:buFont typeface="Arial" panose="020B0604020202020204" pitchFamily="34" charset="0"/>
                  <a:buChar char="•"/>
                </a:pPr>
                <a:r>
                  <a:rPr lang="en-GB" sz="6400" b="1" i="0" dirty="0">
                    <a:solidFill>
                      <a:srgbClr val="7030A0"/>
                    </a:solidFill>
                    <a:effectLst/>
                    <a:latin typeface="Karla" panose="020B0604020202020204" pitchFamily="2" charset="0"/>
                  </a:rPr>
                  <a:t>Energy Intensity (EI) </a:t>
                </a:r>
                <a:r>
                  <a:rPr lang="en-GB" sz="5600" b="0" i="0" dirty="0">
                    <a:solidFill>
                      <a:srgbClr val="292929"/>
                    </a:solidFill>
                    <a:effectLst/>
                    <a:latin typeface="Karla" panose="020B0604020202020204" pitchFamily="2" charset="0"/>
                  </a:rPr>
                  <a:t>is measured by the quantity of energy required per unit output or activity, so that using less energy to produce a product reduces the intensity (for </a:t>
                </a:r>
                <a:r>
                  <a:rPr lang="en-GB" sz="5600" b="1" i="0" dirty="0">
                    <a:solidFill>
                      <a:srgbClr val="292929"/>
                    </a:solidFill>
                    <a:effectLst/>
                    <a:latin typeface="Karla" panose="020B0604020202020204" pitchFamily="2" charset="0"/>
                  </a:rPr>
                  <a:t>aggregated energy use</a:t>
                </a:r>
                <a:r>
                  <a:rPr lang="en-GB" sz="5600" b="0" i="0" dirty="0">
                    <a:solidFill>
                      <a:srgbClr val="292929"/>
                    </a:solidFill>
                    <a:effectLst/>
                    <a:latin typeface="Karla" panose="020B0604020202020204" pitchFamily="2" charset="0"/>
                  </a:rPr>
                  <a:t>)</a:t>
                </a:r>
              </a:p>
              <a:p>
                <a:pPr marL="766229" indent="-571500">
                  <a:lnSpc>
                    <a:spcPct val="120000"/>
                  </a:lnSpc>
                  <a:buFont typeface="Arial" panose="020B0604020202020204" pitchFamily="34" charset="0"/>
                  <a:buChar char="•"/>
                </a:pPr>
                <a:r>
                  <a:rPr lang="en-GB" sz="5600" b="1" dirty="0">
                    <a:solidFill>
                      <a:schemeClr val="accent2"/>
                    </a:solidFill>
                    <a:sym typeface="Calibri"/>
                  </a:rPr>
                  <a:t>Thermodynamic</a:t>
                </a:r>
                <a:r>
                  <a:rPr lang="en-GB" sz="5600" dirty="0">
                    <a:solidFill>
                      <a:schemeClr val="accent2"/>
                    </a:solidFill>
                    <a:sym typeface="Calibri"/>
                  </a:rPr>
                  <a:t> </a:t>
                </a:r>
                <a:r>
                  <a:rPr lang="en-GB" sz="5600" b="1" i="0" dirty="0">
                    <a:solidFill>
                      <a:schemeClr val="accent2"/>
                    </a:solidFill>
                    <a:effectLst/>
                    <a:latin typeface="Karla" panose="020B0604020202020204" pitchFamily="2" charset="0"/>
                  </a:rPr>
                  <a:t>Energy Efficiency</a:t>
                </a:r>
                <a:r>
                  <a:rPr lang="en-GB" sz="5600" b="0" i="0" dirty="0">
                    <a:solidFill>
                      <a:schemeClr val="accent2"/>
                    </a:solidFill>
                    <a:effectLst/>
                    <a:latin typeface="Karla" panose="020B0604020202020204" pitchFamily="2" charset="0"/>
                  </a:rPr>
                  <a:t> (</a:t>
                </a:r>
                <a14:m>
                  <m:oMath xmlns:m="http://schemas.openxmlformats.org/officeDocument/2006/math">
                    <m:r>
                      <a:rPr lang="en-GB" sz="5600" b="1" i="1">
                        <a:solidFill>
                          <a:schemeClr val="accent2"/>
                        </a:solidFill>
                        <a:latin typeface="Cambria Math" panose="02040503050406030204" pitchFamily="18" charset="0"/>
                        <a:sym typeface="Calibri"/>
                      </a:rPr>
                      <m:t>𝛈</m:t>
                    </m:r>
                    <m:r>
                      <a:rPr lang="en-GB" sz="5600" b="0" i="0" smtClean="0">
                        <a:solidFill>
                          <a:schemeClr val="accent2"/>
                        </a:solidFill>
                        <a:latin typeface="Cambria Math" panose="02040503050406030204" pitchFamily="18" charset="0"/>
                        <a:sym typeface="Calibri"/>
                      </a:rPr>
                      <m:t>) </m:t>
                    </m:r>
                  </m:oMath>
                </a14:m>
                <a:r>
                  <a:rPr lang="en-GB" sz="5600" b="0" i="0" dirty="0">
                    <a:solidFill>
                      <a:srgbClr val="292929"/>
                    </a:solidFill>
                    <a:effectLst/>
                    <a:latin typeface="Karla" panose="020B0604020202020204" pitchFamily="2" charset="0"/>
                  </a:rPr>
                  <a:t>improves when a given level of service is provided with reduced amounts of energy inputs or services are enhanced for a given amount of </a:t>
                </a:r>
                <a:r>
                  <a:rPr lang="en-GB" sz="5600" dirty="0">
                    <a:solidFill>
                      <a:srgbClr val="292929"/>
                    </a:solidFill>
                    <a:latin typeface="Karla" panose="020B0604020202020204" pitchFamily="2" charset="0"/>
                  </a:rPr>
                  <a:t>energy input (for </a:t>
                </a:r>
                <a:r>
                  <a:rPr lang="en-GB" sz="5600" b="1" dirty="0">
                    <a:solidFill>
                      <a:srgbClr val="292929"/>
                    </a:solidFill>
                    <a:latin typeface="Karla" panose="020B0604020202020204" pitchFamily="2" charset="0"/>
                  </a:rPr>
                  <a:t>individual technologies and activities</a:t>
                </a:r>
                <a:r>
                  <a:rPr lang="en-GB" sz="5600" dirty="0">
                    <a:solidFill>
                      <a:srgbClr val="292929"/>
                    </a:solidFill>
                    <a:latin typeface="Karla" panose="020B0604020202020204" pitchFamily="2" charset="0"/>
                  </a:rPr>
                  <a:t>).</a:t>
                </a:r>
              </a:p>
              <a:p>
                <a:pPr marL="766229" indent="-571500">
                  <a:lnSpc>
                    <a:spcPct val="120000"/>
                  </a:lnSpc>
                  <a:buFont typeface="Arial" panose="020B0604020202020204" pitchFamily="34" charset="0"/>
                  <a:buChar char="•"/>
                </a:pPr>
                <a:r>
                  <a:rPr lang="en-GB" sz="5600" b="0" i="0" dirty="0">
                    <a:solidFill>
                      <a:srgbClr val="292929"/>
                    </a:solidFill>
                    <a:effectLst/>
                    <a:latin typeface="Karla" panose="020B0604020202020204" pitchFamily="2" charset="0"/>
                  </a:rPr>
                  <a:t>Theoretically, if the thermodynamic </a:t>
                </a:r>
                <a:r>
                  <a:rPr lang="en-GB" sz="5600" b="0" i="0" dirty="0">
                    <a:solidFill>
                      <a:schemeClr val="accent2"/>
                    </a:solidFill>
                    <a:effectLst/>
                    <a:latin typeface="Karla" panose="020B0604020202020204" pitchFamily="2" charset="0"/>
                  </a:rPr>
                  <a:t>Energy Efficiency </a:t>
                </a:r>
                <a:r>
                  <a:rPr lang="en-GB" sz="5600" b="0" i="0" dirty="0">
                    <a:solidFill>
                      <a:srgbClr val="292929"/>
                    </a:solidFill>
                    <a:effectLst/>
                    <a:latin typeface="Karla" panose="020B0604020202020204" pitchFamily="2" charset="0"/>
                  </a:rPr>
                  <a:t>(</a:t>
                </a:r>
                <a14:m>
                  <m:oMath xmlns:m="http://schemas.openxmlformats.org/officeDocument/2006/math">
                    <m:r>
                      <a:rPr lang="en-GB" sz="5600" b="1" i="1" smtClean="0">
                        <a:latin typeface="Cambria Math" panose="02040503050406030204" pitchFamily="18" charset="0"/>
                        <a:sym typeface="Calibri"/>
                      </a:rPr>
                      <m:t>𝛈</m:t>
                    </m:r>
                  </m:oMath>
                </a14:m>
                <a:r>
                  <a:rPr lang="en-GB" sz="5600" b="0" i="0" dirty="0">
                    <a:solidFill>
                      <a:srgbClr val="292929"/>
                    </a:solidFill>
                    <a:effectLst/>
                    <a:latin typeface="Karla" panose="020B0604020202020204" pitchFamily="2" charset="0"/>
                  </a:rPr>
                  <a:t>) improves, the </a:t>
                </a:r>
                <a:r>
                  <a:rPr lang="en-GB" sz="5600" b="0" i="0" dirty="0">
                    <a:solidFill>
                      <a:srgbClr val="7030A0"/>
                    </a:solidFill>
                    <a:effectLst/>
                    <a:latin typeface="Karla" panose="020B0604020202020204" pitchFamily="2" charset="0"/>
                  </a:rPr>
                  <a:t>Energy Intensity </a:t>
                </a:r>
                <a:r>
                  <a:rPr lang="en-GB" sz="5600" b="0" i="0" dirty="0">
                    <a:solidFill>
                      <a:srgbClr val="292929"/>
                    </a:solidFill>
                    <a:effectLst/>
                    <a:latin typeface="Karla" panose="020B0604020202020204" pitchFamily="2" charset="0"/>
                  </a:rPr>
                  <a:t>(EI) </a:t>
                </a:r>
                <a:r>
                  <a:rPr lang="en-GB" sz="5600" dirty="0">
                    <a:solidFill>
                      <a:srgbClr val="292929"/>
                    </a:solidFill>
                    <a:latin typeface="Karla" panose="020B0604020202020204" pitchFamily="2" charset="0"/>
                  </a:rPr>
                  <a:t>to produce a certain service</a:t>
                </a:r>
                <a:r>
                  <a:rPr lang="en-GB" sz="5600" b="0" i="0" dirty="0">
                    <a:solidFill>
                      <a:srgbClr val="292929"/>
                    </a:solidFill>
                    <a:effectLst/>
                    <a:latin typeface="Karla" panose="020B0604020202020204" pitchFamily="2" charset="0"/>
                  </a:rPr>
                  <a:t> will decrease. In practical, there are many other factors to be consider when considering this relationship. </a:t>
                </a:r>
              </a:p>
              <a:p>
                <a:endParaRPr lang="en-GB" dirty="0"/>
              </a:p>
            </p:txBody>
          </p:sp>
        </mc:Choice>
        <mc:Fallback xmlns="">
          <p:sp>
            <p:nvSpPr>
              <p:cNvPr id="5" name="Text Placeholder 4">
                <a:extLst>
                  <a:ext uri="{FF2B5EF4-FFF2-40B4-BE49-F238E27FC236}">
                    <a16:creationId xmlns:a16="http://schemas.microsoft.com/office/drawing/2014/main" id="{E6C5D60C-E59A-C94C-88FA-C69B05F2A667}"/>
                  </a:ext>
                </a:extLst>
              </p:cNvPr>
              <p:cNvSpPr>
                <a:spLocks noGrp="1" noRot="1" noChangeAspect="1" noMove="1" noResize="1" noEditPoints="1" noAdjustHandles="1" noChangeArrowheads="1" noChangeShapeType="1" noTextEdit="1"/>
              </p:cNvSpPr>
              <p:nvPr>
                <p:ph type="body" idx="13"/>
              </p:nvPr>
            </p:nvSpPr>
            <p:spPr>
              <a:xfrm>
                <a:off x="940245" y="1139865"/>
                <a:ext cx="10251600" cy="2352458"/>
              </a:xfrm>
              <a:blipFill>
                <a:blip r:embed="rId3"/>
                <a:stretch>
                  <a:fillRect/>
                </a:stretch>
              </a:blipFill>
            </p:spPr>
            <p:txBody>
              <a:bodyPr/>
              <a:lstStyle/>
              <a:p>
                <a:r>
                  <a:rPr lang="en-GB">
                    <a:noFill/>
                  </a:rPr>
                  <a:t> </a:t>
                </a:r>
              </a:p>
            </p:txBody>
          </p:sp>
        </mc:Fallback>
      </mc:AlternateContent>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1197810" y="3425726"/>
            <a:ext cx="1502669" cy="7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00B050"/>
                </a:solidFill>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100476" y="3462655"/>
            <a:ext cx="1492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C00000"/>
                </a:solidFill>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2722098" y="3806603"/>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4684180" y="3802801"/>
            <a:ext cx="416296"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2700479" y="4783036"/>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227578" y="3238072"/>
                <a:ext cx="1381394"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2"/>
                    </a:solidFill>
                    <a:latin typeface="Open Sans" panose="020B0606030504020204" pitchFamily="34" charset="0"/>
                    <a:cs typeface="Open Sans" panose="020B0606030504020204" pitchFamily="34" charset="0"/>
                  </a:rPr>
                  <a:t>Process</a:t>
                </a:r>
              </a:p>
              <a:p>
                <a:pPr algn="ctr" eaLnBrk="1" hangingPunct="1"/>
                <a:r>
                  <a:rPr lang="en-US" sz="1400" dirty="0">
                    <a:solidFill>
                      <a:schemeClr val="accent2"/>
                    </a:solidFill>
                    <a:latin typeface="Open Sans" panose="020B0606030504020204" pitchFamily="34" charset="0"/>
                    <a:cs typeface="Open Sans" panose="020B0606030504020204" pitchFamily="34" charset="0"/>
                  </a:rPr>
                  <a:t>with a specific energy efficiency (</a:t>
                </a:r>
                <a14:m>
                  <m:oMath xmlns:m="http://schemas.openxmlformats.org/officeDocument/2006/math">
                    <m:r>
                      <a:rPr lang="en-GB" sz="1400" b="1" i="1" smtClean="0">
                        <a:solidFill>
                          <a:schemeClr val="accent2"/>
                        </a:solidFill>
                        <a:latin typeface="Cambria Math" panose="02040503050406030204" pitchFamily="18" charset="0"/>
                        <a:sym typeface="Calibri"/>
                      </a:rPr>
                      <m:t>𝛈</m:t>
                    </m:r>
                    <m:r>
                      <a:rPr lang="en-GB" sz="1400" b="1" i="1" smtClean="0">
                        <a:solidFill>
                          <a:schemeClr val="accent2"/>
                        </a:solidFill>
                        <a:latin typeface="Cambria Math" panose="02040503050406030204" pitchFamily="18" charset="0"/>
                        <a:sym typeface="Calibri"/>
                      </a:rPr>
                      <m:t>)</m:t>
                    </m:r>
                  </m:oMath>
                </a14:m>
                <a:r>
                  <a:rPr lang="en-US" sz="1400" dirty="0">
                    <a:solidFill>
                      <a:schemeClr val="accent2"/>
                    </a:solidFill>
                    <a:latin typeface="Open Sans" panose="020B0606030504020204" pitchFamily="34" charset="0"/>
                    <a:cs typeface="Open Sans" panose="020B0606030504020204" pitchFamily="34" charset="0"/>
                  </a:rPr>
                  <a:t> </a:t>
                </a:r>
              </a:p>
            </p:txBody>
          </p:sp>
        </mc:Choice>
        <mc:Fallback xmlns="">
          <p:sp>
            <p:nvSpPr>
              <p:cNvPr id="27" name="TextBox 12">
                <a:extLst>
                  <a:ext uri="{FF2B5EF4-FFF2-40B4-BE49-F238E27FC236}">
                    <a16:creationId xmlns:a16="http://schemas.microsoft.com/office/drawing/2014/main" id="{AA6A967B-4DBF-EF44-B3F5-C711340A4DD7}"/>
                  </a:ext>
                </a:extLst>
              </p:cNvPr>
              <p:cNvSpPr txBox="1">
                <a:spLocks noRot="1" noChangeAspect="1" noMove="1" noResize="1" noEditPoints="1" noAdjustHandles="1" noChangeArrowheads="1" noChangeShapeType="1" noTextEdit="1"/>
              </p:cNvSpPr>
              <p:nvPr/>
            </p:nvSpPr>
            <p:spPr bwMode="auto">
              <a:xfrm>
                <a:off x="3227578" y="3238072"/>
                <a:ext cx="1381394" cy="954107"/>
              </a:xfrm>
              <a:prstGeom prst="rect">
                <a:avLst/>
              </a:prstGeom>
              <a:blipFill>
                <a:blip r:embed="rId4"/>
                <a:stretch>
                  <a:fillRect t="-1911" r="-3084" b="-57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7359981" y="3518486"/>
                <a:ext cx="4147794" cy="50141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en-US" sz="1400" i="1" smtClean="0">
                              <a:solidFill>
                                <a:schemeClr val="accent6"/>
                              </a:solidFill>
                              <a:latin typeface="Cambria Math"/>
                            </a:rPr>
                            <m:t>𝐹𝐸𝐶</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en-GB" sz="1400" b="0" i="1" smtClean="0">
                              <a:solidFill>
                                <a:schemeClr val="accent6"/>
                              </a:solidFill>
                              <a:latin typeface="Cambria Math" panose="02040503050406030204" pitchFamily="18" charset="0"/>
                            </a:rPr>
                            <m:t>𝐹𝑖𝑛𝑎𝑙</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𝐸𝑛𝑒𝑟𝑔𝑦</m:t>
                          </m:r>
                          <m:r>
                            <a:rPr lang="en-GB" sz="1400" b="0" i="1" smtClean="0">
                              <a:solidFill>
                                <a:schemeClr val="accent6"/>
                              </a:solidFill>
                              <a:latin typeface="Cambria Math" panose="02040503050406030204" pitchFamily="18" charset="0"/>
                            </a:rPr>
                            <m:t> </m:t>
                          </m:r>
                          <m:r>
                            <a:rPr lang="en-GB" sz="1400" b="0" i="1" smtClean="0">
                              <a:solidFill>
                                <a:schemeClr val="accent6"/>
                              </a:solidFill>
                              <a:latin typeface="Cambria Math" panose="02040503050406030204" pitchFamily="18" charset="0"/>
                            </a:rPr>
                            <m:t>𝐶𝑜𝑛𝑠𝑢𝑚𝑝𝑡𝑖𝑜𝑛</m:t>
                          </m:r>
                          <m:r>
                            <a:rPr lang="en-GB" sz="1400" b="0" i="1" smtClean="0">
                              <a:latin typeface="Cambria Math" panose="02040503050406030204" pitchFamily="18" charset="0"/>
                            </a:rPr>
                            <m:t> </m:t>
                          </m:r>
                        </m:num>
                        <m:den>
                          <m:r>
                            <a:rPr lang="en-GB" sz="1400" b="0" i="1" smtClean="0">
                              <a:solidFill>
                                <a:srgbClr val="C00000"/>
                              </a:solidFill>
                              <a:latin typeface="Cambria Math" panose="02040503050406030204" pitchFamily="18" charset="0"/>
                            </a:rPr>
                            <m:t>𝑃𝑟𝑜𝑑𝑢𝑐𝑡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𝑃𝑟𝑜𝑣𝑖𝑑𝑒𝑑</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7359981" y="3518486"/>
                <a:ext cx="4147794" cy="501419"/>
              </a:xfrm>
              <a:prstGeom prst="rect">
                <a:avLst/>
              </a:prstGeom>
              <a:blipFill>
                <a:blip r:embed="rId5"/>
                <a:stretch>
                  <a:fillRect/>
                </a:stretch>
              </a:blipFill>
              <a:ln w="28575">
                <a:solidFill>
                  <a:srgbClr val="7030A0"/>
                </a:solidFill>
              </a:ln>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4723937" y="472370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169457" y="4514766"/>
            <a:ext cx="114925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7467959" y="4384455"/>
                <a:ext cx="3415807" cy="618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mtClean="0">
                          <a:solidFill>
                            <a:srgbClr val="7030A0"/>
                          </a:solidFill>
                          <a:latin typeface="Cambria Math" panose="02040503050406030204" pitchFamily="18" charset="0"/>
                          <a:cs typeface="Calibri" panose="020F0502020204030204" pitchFamily="34" charset="0"/>
                        </a:rPr>
                        <m:t>𝐸𝐼</m:t>
                      </m:r>
                      <m:r>
                        <a:rPr lang="en-GB">
                          <a:solidFill>
                            <a:schemeClr val="tx1"/>
                          </a:solidFill>
                          <a:latin typeface="Cambria Math" panose="02040503050406030204" pitchFamily="18" charset="0"/>
                          <a:cs typeface="Calibri" panose="020F0502020204030204" pitchFamily="34" charset="0"/>
                        </a:rPr>
                        <m:t>=</m:t>
                      </m:r>
                      <m:f>
                        <m:fPr>
                          <m:ctrlPr>
                            <a:rPr lang="en-US" i="1">
                              <a:solidFill>
                                <a:schemeClr val="tx1"/>
                              </a:solidFill>
                              <a:latin typeface="Cambria Math" panose="02040503050406030204" pitchFamily="18" charset="0"/>
                            </a:rPr>
                          </m:ctrlPr>
                        </m:fPr>
                        <m:num>
                          <m:r>
                            <a:rPr lang="en-US" b="0" i="1">
                              <a:solidFill>
                                <a:schemeClr val="tx1"/>
                              </a:solidFill>
                              <a:latin typeface="Cambria Math"/>
                            </a:rPr>
                            <m:t>100 </m:t>
                          </m:r>
                          <m:r>
                            <a:rPr lang="en-US" b="0" i="1">
                              <a:solidFill>
                                <a:schemeClr val="tx1"/>
                              </a:solidFill>
                              <a:latin typeface="Cambria Math"/>
                            </a:rPr>
                            <m:t>𝑡𝑜𝑛𝑠</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25 </m:t>
                          </m:r>
                          <m:r>
                            <a:rPr lang="en-US" b="0" i="1">
                              <a:solidFill>
                                <a:schemeClr val="tx1"/>
                              </a:solidFill>
                              <a:latin typeface="Cambria Math"/>
                            </a:rPr>
                            <m:t>𝑡𝑜𝑛𝑠</m:t>
                          </m:r>
                          <m:r>
                            <a:rPr lang="en-US" b="0" i="1">
                              <a:solidFill>
                                <a:schemeClr val="tx1"/>
                              </a:solidFill>
                              <a:latin typeface="Cambria Math"/>
                            </a:rPr>
                            <m:t> </m:t>
                          </m:r>
                          <m:r>
                            <a:rPr lang="en-US" b="0" i="1">
                              <a:solidFill>
                                <a:schemeClr val="tx1"/>
                              </a:solidFill>
                              <a:latin typeface="Cambria Math"/>
                            </a:rPr>
                            <m:t>𝑠𝑡𝑒𝑒𝑙</m:t>
                          </m:r>
                        </m:den>
                      </m:f>
                      <m:r>
                        <a:rPr lang="en-US" b="0" i="1">
                          <a:solidFill>
                            <a:schemeClr val="tx1"/>
                          </a:solidFill>
                          <a:latin typeface="Cambria Math"/>
                        </a:rPr>
                        <m:t>=4 </m:t>
                      </m:r>
                      <m:f>
                        <m:fPr>
                          <m:ctrlPr>
                            <a:rPr lang="en-US" i="1">
                              <a:solidFill>
                                <a:schemeClr val="tx1"/>
                              </a:solidFill>
                              <a:latin typeface="Cambria Math" panose="02040503050406030204" pitchFamily="18" charset="0"/>
                            </a:rPr>
                          </m:ctrlPr>
                        </m:fPr>
                        <m:num>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𝑠𝑡𝑒𝑒𝑙</m:t>
                          </m:r>
                        </m:den>
                      </m:f>
                    </m:oMath>
                  </m:oMathPara>
                </a14:m>
                <a:endParaRPr lang="en-GB"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7467959" y="4384455"/>
                <a:ext cx="3415807" cy="618311"/>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458882" y="4521426"/>
            <a:ext cx="119060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197810" y="5662561"/>
            <a:ext cx="1369294"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2722098" y="5924171"/>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005541" y="5709723"/>
            <a:ext cx="1356122"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4723937" y="596154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7622850" y="5676411"/>
                <a:ext cx="4147794" cy="495520"/>
              </a:xfrm>
              <a:prstGeom prst="rect">
                <a:avLst/>
              </a:prstGeom>
            </p:spPr>
            <p:txBody>
              <a:bodyPr wrap="square">
                <a:spAutoFit/>
              </a:bodyPr>
              <a:lstStyle/>
              <a:p>
                <a14:m>
                  <m:oMath xmlns:m="http://schemas.openxmlformats.org/officeDocument/2006/math">
                    <m:r>
                      <a:rPr lang="en-GB" smtClean="0">
                        <a:solidFill>
                          <a:srgbClr val="7030A0"/>
                        </a:solidFill>
                        <a:latin typeface="Cambria Math" panose="02040503050406030204" pitchFamily="18" charset="0"/>
                        <a:ea typeface="Cambria Math" panose="02040503050406030204" pitchFamily="18" charset="0"/>
                        <a:cs typeface="Calibri" panose="020F0502020204030204" pitchFamily="34" charset="0"/>
                      </a:rPr>
                      <m:t>𝐸𝐼</m:t>
                    </m:r>
                    <m:r>
                      <a:rPr lang="en-GB"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5 </m:t>
                        </m:r>
                        <m:r>
                          <a:rPr lang="en-GB" i="1">
                            <a:latin typeface="Cambria Math" panose="02040503050406030204" pitchFamily="18" charset="0"/>
                            <a:ea typeface="Cambria Math" panose="02040503050406030204" pitchFamily="18" charset="0"/>
                          </a:rPr>
                          <m:t>𝑙𝑖𝑡𝑒𝑟𝑠</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𝑔𝑎𝑠𝑜𝑙𝑖𝑛𝑒</m:t>
                        </m:r>
                      </m:num>
                      <m:den>
                        <m:r>
                          <a:rPr lang="en-GB" i="1">
                            <a:latin typeface="Cambria Math" panose="02040503050406030204" pitchFamily="18" charset="0"/>
                            <a:ea typeface="Cambria Math" panose="02040503050406030204" pitchFamily="18" charset="0"/>
                          </a:rPr>
                          <m:t>100 </m:t>
                        </m:r>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r>
                      <a:rPr lang="en-GB" b="0" i="0" smtClean="0">
                        <a:latin typeface="Cambria Math" panose="02040503050406030204" pitchFamily="18" charset="0"/>
                        <a:ea typeface="Cambria Math" panose="02040503050406030204" pitchFamily="18" charset="0"/>
                      </a:rPr>
                      <m:t>=</m:t>
                    </m:r>
                    <m:r>
                      <a:rPr lang="en-GB">
                        <a:latin typeface="Cambria Math" panose="02040503050406030204" pitchFamily="18" charset="0"/>
                        <a:ea typeface="Cambria Math" panose="02040503050406030204" pitchFamily="18" charset="0"/>
                        <a:cs typeface="Calibri" panose="020F0502020204030204" pitchFamily="34" charset="0"/>
                      </a:rPr>
                      <m:t>0.05 </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𝑙𝑖𝑡𝑒𝑟𝑠</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𝑔𝑎𝑠𝑜𝑙𝑖𝑛𝑒</m:t>
                        </m:r>
                      </m:num>
                      <m:den>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oMath>
                </a14:m>
                <a:r>
                  <a:rPr lang="en-GB" dirty="0">
                    <a:solidFill>
                      <a:schemeClr val="tx1"/>
                    </a:solidFill>
                    <a:latin typeface="Cambria Math" panose="02040503050406030204" pitchFamily="18" charset="0"/>
                    <a:ea typeface="Cambria Math" panose="02040503050406030204" pitchFamily="18" charset="0"/>
                    <a:cs typeface="Open Sans" panose="020B0606030504020204" pitchFamily="34" charset="0"/>
                  </a:rPr>
                  <a:t> </a:t>
                </a: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7622850" y="5676411"/>
                <a:ext cx="4147794" cy="495520"/>
              </a:xfrm>
              <a:prstGeom prst="rect">
                <a:avLst/>
              </a:prstGeom>
              <a:blipFill>
                <a:blip r:embed="rId7"/>
                <a:stretch>
                  <a:fillRect b="-2469"/>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279274" y="4357036"/>
            <a:ext cx="1278002" cy="852001"/>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279274" y="5480920"/>
            <a:ext cx="1283165" cy="935623"/>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945147" y="154335"/>
            <a:ext cx="10515600" cy="1086650"/>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ea typeface="Open Sans"/>
                <a:cs typeface="Open Sans"/>
              </a:rPr>
              <a:t>Lecture 3.2 – The energy intensity</a:t>
            </a:r>
            <a:endParaRPr dirty="0">
              <a:latin typeface="Open Sans"/>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cxnSp>
        <p:nvCxnSpPr>
          <p:cNvPr id="20" name="Straight Arrow Connector 19">
            <a:extLst>
              <a:ext uri="{FF2B5EF4-FFF2-40B4-BE49-F238E27FC236}">
                <a16:creationId xmlns:a16="http://schemas.microsoft.com/office/drawing/2014/main" id="{98D92265-36CF-3210-6265-698750B7E703}"/>
              </a:ext>
            </a:extLst>
          </p:cNvPr>
          <p:cNvCxnSpPr/>
          <p:nvPr/>
        </p:nvCxnSpPr>
        <p:spPr>
          <a:xfrm>
            <a:off x="6318708" y="4723705"/>
            <a:ext cx="1261187"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AB73A961-F88C-9B44-56C4-53DF019C1819}"/>
              </a:ext>
            </a:extLst>
          </p:cNvPr>
          <p:cNvCxnSpPr/>
          <p:nvPr/>
        </p:nvCxnSpPr>
        <p:spPr>
          <a:xfrm>
            <a:off x="6361663" y="5985507"/>
            <a:ext cx="1261187"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875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841240" y="1047676"/>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a:t>
                </a:r>
                <a:r>
                  <a:rPr lang="en-US" sz="2600" b="1" dirty="0">
                    <a:solidFill>
                      <a:schemeClr val="tx1">
                        <a:lumMod val="65000"/>
                        <a:lumOff val="35000"/>
                      </a:schemeClr>
                    </a:solidFill>
                  </a:rPr>
                  <a:t>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b="1" i="1" smtClean="0">
                            <a:solidFill>
                              <a:schemeClr val="tx1">
                                <a:lumMod val="65000"/>
                                <a:lumOff val="35000"/>
                              </a:schemeClr>
                            </a:solidFill>
                            <a:latin typeface="Cambria Math" panose="02040503050406030204" pitchFamily="18" charset="0"/>
                          </a:rPr>
                        </m:ctrlPr>
                      </m:sSubPr>
                      <m:e>
                        <m:r>
                          <a:rPr lang="en-GB" sz="2600" b="1" i="1">
                            <a:solidFill>
                              <a:schemeClr val="tx1">
                                <a:lumMod val="65000"/>
                                <a:lumOff val="35000"/>
                              </a:schemeClr>
                            </a:solidFill>
                            <a:latin typeface="Cambria Math" panose="02040503050406030204" pitchFamily="18" charset="0"/>
                          </a:rPr>
                          <m:t>𝑬𝑪</m:t>
                        </m:r>
                      </m:e>
                      <m:sub>
                        <m:r>
                          <a:rPr lang="en-GB" sz="2600" b="1" i="1">
                            <a:solidFill>
                              <a:schemeClr val="tx1">
                                <a:lumMod val="65000"/>
                                <a:lumOff val="35000"/>
                              </a:schemeClr>
                            </a:solidFill>
                            <a:latin typeface="Cambria Math" panose="02040503050406030204" pitchFamily="18" charset="0"/>
                          </a:rPr>
                          <m:t>𝒄𝒐𝒂𝒍</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841240" y="1047676"/>
                <a:ext cx="6256965" cy="4763734"/>
              </a:xfrm>
              <a:blipFill>
                <a:blip r:embed="rId3"/>
                <a:stretch>
                  <a:fillRect l="-97"/>
                </a:stretch>
              </a:blipFill>
            </p:spPr>
            <p:txBody>
              <a:bodyPr/>
              <a:lstStyle/>
              <a:p>
                <a:r>
                  <a:rPr lang="en-GB">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447385" y="1800711"/>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900555" y="4226721"/>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527627" y="1827044"/>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4"/>
          <a:stretch>
            <a:fillRect/>
          </a:stretch>
        </p:blipFill>
        <p:spPr>
          <a:xfrm>
            <a:off x="7356111" y="2277896"/>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5"/>
          <a:stretch>
            <a:fillRect/>
          </a:stretch>
        </p:blipFill>
        <p:spPr>
          <a:xfrm>
            <a:off x="7843369" y="4685534"/>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6"/>
          <a:srcRect l="1132" r="9019"/>
          <a:stretch/>
        </p:blipFill>
        <p:spPr>
          <a:xfrm>
            <a:off x="9578572" y="4801014"/>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7"/>
          <a:srcRect t="21997" r="14075" b="16316"/>
          <a:stretch/>
        </p:blipFill>
        <p:spPr>
          <a:xfrm>
            <a:off x="9578571" y="2255790"/>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164075" y="4226721"/>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990600" y="360208"/>
            <a:ext cx="10515600" cy="8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lnSpcReduction="10000"/>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63501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p:txBody>
          <a:bodyPr/>
          <a:lstStyle/>
          <a:p>
            <a:pPr marL="101598" eaLnBrk="1" fontAlgn="auto" hangingPunct="1">
              <a:spcBef>
                <a:spcPts val="1000"/>
              </a:spcBef>
              <a:buClr>
                <a:srgbClr val="333333"/>
              </a:buClr>
              <a:defRPr/>
            </a:pPr>
            <a:r>
              <a:rPr lang="en-US"/>
              <a:t>Energy data can be represented in several forms, in different physical and energy units</a:t>
            </a:r>
            <a:endParaRPr lang="en-GB"/>
          </a:p>
          <a:p>
            <a:endParaRPr lang="en-GB"/>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nvGraphicFramePr>
        <p:xfrm>
          <a:off x="1884806" y="2898093"/>
          <a:ext cx="8190839" cy="3435041"/>
        </p:xfrm>
        <a:graphic>
          <a:graphicData uri="http://schemas.openxmlformats.org/presentationml/2006/ole">
            <mc:AlternateContent xmlns:mc="http://schemas.openxmlformats.org/markup-compatibility/2006">
              <mc:Choice xmlns:v="urn:schemas-microsoft-com:vml" Requires="v">
                <p:oleObj name="Worksheet" r:id="rId3" imgW="10261600" imgH="4305300" progId="Excel.Sheet.12">
                  <p:embed/>
                </p:oleObj>
              </mc:Choice>
              <mc:Fallback>
                <p:oleObj name="Worksheet" r:id="rId3"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4"/>
                      <a:stretch>
                        <a:fillRect/>
                      </a:stretch>
                    </p:blipFill>
                    <p:spPr>
                      <a:xfrm>
                        <a:off x="1884806" y="2898093"/>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350381" y="2506845"/>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77131" y="3429000"/>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84805" y="3429000"/>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87208" y="2908166"/>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73688" y="2775213"/>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56775" y="2519598"/>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05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05574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887413" y="1533525"/>
            <a:ext cx="10252075" cy="4262438"/>
          </a:xfrm>
        </p:spPr>
        <p:txBody>
          <a:bodyPr>
            <a:normAutofit/>
          </a:bodyPr>
          <a:lstStyle/>
          <a:p>
            <a:pPr marL="101598" eaLnBrk="1" fontAlgn="auto" hangingPunct="1">
              <a:spcBef>
                <a:spcPts val="1000"/>
              </a:spcBef>
              <a:buClr>
                <a:srgbClr val="333333"/>
              </a:buClr>
              <a:defRPr/>
            </a:pPr>
            <a:r>
              <a:rPr lang="en-GB" b="1" dirty="0">
                <a:solidFill>
                  <a:srgbClr val="7030A0"/>
                </a:solidFill>
              </a:rPr>
              <a:t>Energy intensity (EI) </a:t>
            </a:r>
            <a:r>
              <a:rPr lang="en-GB" dirty="0"/>
              <a:t>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442836"/>
                  </p:ext>
                </p:extLst>
              </p:nvPr>
            </p:nvGraphicFramePr>
            <p:xfrm>
              <a:off x="1052512" y="2492917"/>
              <a:ext cx="10413115" cy="2871324"/>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dirty="0">
                              <a:solidFill>
                                <a:srgbClr val="7030A0"/>
                              </a:solidFill>
                              <a:latin typeface="Open Sans Light"/>
                              <a:ea typeface="Open Sans Light" panose="020B0306030504020204" pitchFamily="34" charset="0"/>
                              <a:cs typeface="Open Sans Light" panose="020B0306030504020204" pitchFamily="34" charset="0"/>
                            </a:rPr>
                            <a:t>Energy intensity </a:t>
                          </a:r>
                          <a:r>
                            <a:rPr lang="en-GB" sz="1800" b="0" i="0" dirty="0">
                              <a:solidFill>
                                <a:schemeClr val="tx1"/>
                              </a:solidFill>
                              <a:latin typeface="Open Sans Light"/>
                              <a:ea typeface="Open Sans Light" panose="020B0306030504020204" pitchFamily="34" charset="0"/>
                              <a:cs typeface="Open Sans Light" panose="020B0306030504020204" pitchFamily="34" charset="0"/>
                            </a:rPr>
                            <a:t>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pPr lvl="0">
                            <a:buNone/>
                          </a:pPr>
                          <a14:m>
                            <m:oMathPara xmlns:m="http://schemas.openxmlformats.org/officeDocument/2006/math">
                              <m:oMathParaPr>
                                <m:jc m:val="centerGroup"/>
                              </m:oMathParaPr>
                              <m:oMath xmlns:m="http://schemas.openxmlformats.org/officeDocument/2006/math">
                                <m:r>
                                  <a:rPr lang="en-GB" sz="1800" b="1" i="0" dirty="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𝐀</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num>
                                  <m:den>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Energy</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 content (EC)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US" sz="1800" b="1" i="0" smtClean="0">
                                        <a:solidFill>
                                          <a:schemeClr val="tx1">
                                            <a:lumMod val="65000"/>
                                            <a:lumOff val="35000"/>
                                          </a:schemeClr>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Energy</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 content (EC)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GB" sz="1800" b="1" i="0" smtClean="0">
                                        <a:solidFill>
                                          <a:schemeClr val="tx1">
                                            <a:lumMod val="65000"/>
                                            <a:lumOff val="35000"/>
                                          </a:schemeClr>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num>
                                  <m:den>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442836"/>
                  </p:ext>
                </p:extLst>
              </p:nvPr>
            </p:nvGraphicFramePr>
            <p:xfrm>
              <a:off x="1052512" y="2492917"/>
              <a:ext cx="10413115" cy="2871324"/>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1" i="0" dirty="0">
                              <a:solidFill>
                                <a:srgbClr val="7030A0"/>
                              </a:solidFill>
                              <a:latin typeface="Open Sans Light"/>
                              <a:ea typeface="Open Sans Light" panose="020B0306030504020204" pitchFamily="34" charset="0"/>
                              <a:cs typeface="Open Sans Light" panose="020B0306030504020204" pitchFamily="34" charset="0"/>
                            </a:rPr>
                            <a:t>Energy intensity </a:t>
                          </a:r>
                          <a:r>
                            <a:rPr lang="en-GB" sz="1800" b="0" i="0" dirty="0">
                              <a:solidFill>
                                <a:schemeClr val="tx1"/>
                              </a:solidFill>
                              <a:latin typeface="Open Sans Light"/>
                              <a:ea typeface="Open Sans Light" panose="020B0306030504020204" pitchFamily="34" charset="0"/>
                              <a:cs typeface="Open Sans Light" panose="020B0306030504020204" pitchFamily="34" charset="0"/>
                            </a:rPr>
                            <a:t>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t="-70940" r="-212044" b="-23418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80945" t="-70940" r="-71640" b="-234188"/>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53099" t="-70940" r="-207" b="-234188"/>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t="-72993" r="-212044"/>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80945" t="-72993" r="-7164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53099" t="-72993" r="-207"/>
                          </a:stretch>
                        </a:blipFill>
                      </a:tcPr>
                    </a:tc>
                    <a:extLst>
                      <a:ext uri="{0D108BD9-81ED-4DB2-BD59-A6C34878D82A}">
                        <a16:rowId xmlns:a16="http://schemas.microsoft.com/office/drawing/2014/main" val="526387627"/>
                      </a:ext>
                    </a:extLst>
                  </a:tr>
                </a:tbl>
              </a:graphicData>
            </a:graphic>
          </p:graphicFrame>
        </mc:Fallback>
      </mc:AlternateContent>
    </p:spTree>
    <p:extLst>
      <p:ext uri="{BB962C8B-B14F-4D97-AF65-F5344CB8AC3E}">
        <p14:creationId xmlns:p14="http://schemas.microsoft.com/office/powerpoint/2010/main" val="113746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887215" y="1533371"/>
            <a:ext cx="10251600" cy="4262298"/>
          </a:xfrm>
        </p:spPr>
        <p:txBody>
          <a:bodyPr>
            <a:normAutofit/>
          </a:bodyPr>
          <a:lstStyle/>
          <a:p>
            <a:pPr marL="101598" eaLnBrk="1" fontAlgn="auto" hangingPunct="1">
              <a:spcBef>
                <a:spcPts val="1000"/>
              </a:spcBef>
              <a:buClr>
                <a:srgbClr val="333333"/>
              </a:buClr>
              <a:defRPr/>
            </a:pPr>
            <a:r>
              <a:rPr lang="en-GB" b="1" dirty="0">
                <a:solidFill>
                  <a:srgbClr val="7030A0"/>
                </a:solidFill>
              </a:rPr>
              <a:t>Energy intensity (EI) </a:t>
            </a:r>
            <a:r>
              <a:rPr lang="en-GB" dirty="0"/>
              <a:t>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3087217579"/>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3087217579"/>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2041" r="-68421"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2041"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98039" r="-68421"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9803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196117" r="-68421"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196117"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311224" r="-68421"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31122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411224" r="-68421"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41122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66532" t="-491176" r="-68421"/>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43874" t="-49117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 Energy intensity</a:t>
            </a:r>
            <a:endParaRPr lang="en-GB" dirty="0">
              <a:latin typeface="Open Sans"/>
            </a:endParaRP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36696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1073844" y="1235590"/>
                <a:ext cx="9953239" cy="4385669"/>
              </a:xfrm>
            </p:spPr>
            <p:txBody>
              <a:bodyPr>
                <a:noAutofit/>
              </a:bodyPr>
              <a:lstStyle/>
              <a:p>
                <a:pPr eaLnBrk="1" fontAlgn="auto" hangingPunct="1">
                  <a:lnSpc>
                    <a:spcPct val="100000"/>
                  </a:lnSpc>
                  <a:spcBef>
                    <a:spcPts val="1000"/>
                  </a:spcBef>
                  <a:buClr>
                    <a:srgbClr val="333333"/>
                  </a:buClr>
                  <a:defRPr/>
                </a:pPr>
                <a:r>
                  <a:rPr lang="en-GB" b="1" dirty="0">
                    <a:solidFill>
                      <a:srgbClr val="7030A0"/>
                    </a:solidFill>
                  </a:rPr>
                  <a:t>Aggregate Energy Intensity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𝐄𝐍𝐄𝐑𝐆𝐘</m:t>
                        </m:r>
                        <m:r>
                          <a:rPr lang="en-US" b="1">
                            <a:solidFill>
                              <a:srgbClr val="7030A0"/>
                            </a:solidFill>
                            <a:latin typeface="Cambria Math" panose="02040503050406030204" pitchFamily="18" charset="0"/>
                          </a:rPr>
                          <m:t> </m:t>
                        </m:r>
                        <m:r>
                          <a:rPr lang="en-US" b="1" i="1">
                            <a:solidFill>
                              <a:srgbClr val="7030A0"/>
                            </a:solidFill>
                            <a:latin typeface="Cambria Math" panose="02040503050406030204" pitchFamily="18" charset="0"/>
                          </a:rPr>
                          <m:t>𝐔𝐒𝐄</m:t>
                        </m:r>
                        <m:r>
                          <a:rPr lang="en-US" b="1">
                            <a:solidFill>
                              <a:srgbClr val="7030A0"/>
                            </a:solidFill>
                            <a:latin typeface="Cambria Math" panose="02040503050406030204" pitchFamily="18" charset="0"/>
                          </a:rPr>
                          <m:t> </m:t>
                        </m:r>
                      </m:num>
                      <m:den>
                        <m:r>
                          <a:rPr lang="en-US" b="1" i="1">
                            <a:solidFill>
                              <a:srgbClr val="7030A0"/>
                            </a:solidFill>
                            <a:latin typeface="Cambria Math" panose="02040503050406030204" pitchFamily="18" charset="0"/>
                          </a:rPr>
                          <m:t>𝐆𝐃𝐏</m:t>
                        </m:r>
                        <m:r>
                          <a:rPr lang="en-US" b="1">
                            <a:solidFill>
                              <a:srgbClr val="7030A0"/>
                            </a:solidFill>
                            <a:latin typeface="Cambria Math" panose="02040503050406030204" pitchFamily="18" charset="0"/>
                          </a:rPr>
                          <m:t> </m:t>
                        </m:r>
                      </m:den>
                    </m:f>
                  </m:oMath>
                </a14:m>
                <a:endParaRPr lang="en-GB" b="1" dirty="0"/>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Disaggregated Energy Intensity indicators </a:t>
                </a:r>
                <a:r>
                  <a:rPr lang="en-GB" b="1" dirty="0"/>
                  <a:t>by sector </a:t>
                </a:r>
                <a:r>
                  <a:rPr lang="en-GB" dirty="0"/>
                  <a:t>are a better representation of energy efficiency developments.</a:t>
                </a:r>
              </a:p>
              <a:p>
                <a:pPr>
                  <a:lnSpc>
                    <a:spcPct val="100000"/>
                  </a:lnSpc>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1073844" y="1235590"/>
                <a:ext cx="9953239" cy="4385669"/>
              </a:xfrm>
              <a:blipFill>
                <a:blip r:embed="rId3"/>
                <a:stretch>
                  <a:fillRect r="-1164" b="-12378"/>
                </a:stretch>
              </a:blipFill>
            </p:spPr>
            <p:txBody>
              <a:bodyPr/>
              <a:lstStyle/>
              <a:p>
                <a:r>
                  <a:rPr lang="en-GB">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1073844" y="-8997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3.3 – </a:t>
            </a:r>
            <a:r>
              <a:rPr lang="en-GB" b="1" dirty="0">
                <a:solidFill>
                  <a:srgbClr val="7030A0"/>
                </a:solidFill>
                <a:latin typeface="Open Sans"/>
              </a:rPr>
              <a:t> Energy intensity</a:t>
            </a:r>
            <a:endParaRPr lang="en-GB" dirty="0">
              <a:latin typeface="Open Sans"/>
            </a:endParaRP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47489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91657" y="1325702"/>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92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9629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a:solidFill>
                <a:srgbClr val="333333"/>
              </a:solidFill>
              <a:highlight>
                <a:srgbClr val="FFFFFF"/>
              </a:highlight>
              <a:sym typeface="Arial"/>
            </a:endParaRPr>
          </a:p>
          <a:p>
            <a:pPr marL="0" indent="0">
              <a:spcBef>
                <a:spcPts val="1600"/>
              </a:spcBef>
              <a:spcAft>
                <a:spcPts val="1600"/>
              </a:spcAft>
              <a:buNone/>
            </a:pPr>
            <a:endParaRPr sz="2133">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00" dirty="0">
                  <a:latin typeface="Open Sans"/>
                  <a:ea typeface="Open Sans"/>
                  <a:cs typeface="Open Sans"/>
                </a:rPr>
                <a:t>3.2. Energy chain</a:t>
              </a:r>
              <a:endParaRPr sz="2100" dirty="0">
                <a:latin typeface="Open Sans"/>
                <a:ea typeface="Open Sans"/>
                <a:cs typeface="Open Sans"/>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1325562"/>
          </a:xfrm>
        </p:spPr>
        <p:txBody>
          <a:bodyPr lIns="121900" tIns="121900" rIns="121900" bIns="121900" rtlCol="0"/>
          <a:lstStyle/>
          <a:p>
            <a:pPr eaLnBrk="1" fontAlgn="auto" hangingPunct="1">
              <a:defRPr/>
            </a:pPr>
            <a:r>
              <a:rPr lang="en-GB"/>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67313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1000" y="1248415"/>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dirty="0"/>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3"/>
              <a:extLst>
                <a:ext uri="{FF2B5EF4-FFF2-40B4-BE49-F238E27FC236}">
                  <a16:creationId xmlns:a16="http://schemas.microsoft.com/office/drawing/2014/main" id="{2014B48D-FDD8-CB4E-9BAF-9C7D8C105D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3"/>
              <a:extLst>
                <a:ext uri="{FF2B5EF4-FFF2-40B4-BE49-F238E27FC236}">
                  <a16:creationId xmlns:a16="http://schemas.microsoft.com/office/drawing/2014/main" id="{D7DC70CB-B1EB-C94B-82BC-6068DF25AD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3"/>
              <a:extLst>
                <a:ext uri="{FF2B5EF4-FFF2-40B4-BE49-F238E27FC236}">
                  <a16:creationId xmlns:a16="http://schemas.microsoft.com/office/drawing/2014/main" id="{59BA7BC3-7B33-9F41-9ADF-3E7CBE82AE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00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670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89421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56979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latin typeface="Open Sans"/>
              </a:rPr>
              <a:t>Lecture 3.4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65496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A05EF441-A50C-43BE-9FB7-AD5BE74F1D6A}"/>
              </a:ext>
            </a:extLst>
          </p:cNvPr>
          <p:cNvPicPr>
            <a:picLocks noChangeAspect="1"/>
          </p:cNvPicPr>
          <p:nvPr/>
        </p:nvPicPr>
        <p:blipFill>
          <a:blip r:embed="rId2"/>
          <a:stretch>
            <a:fillRect/>
          </a:stretch>
        </p:blipFill>
        <p:spPr>
          <a:xfrm>
            <a:off x="0" y="-19299"/>
            <a:ext cx="12190521" cy="6892739"/>
          </a:xfrm>
          <a:prstGeom prst="rect">
            <a:avLst/>
          </a:prstGeom>
        </p:spPr>
      </p:pic>
      <p:sp>
        <p:nvSpPr>
          <p:cNvPr id="6" name="TextBox 3">
            <a:extLst>
              <a:ext uri="{FF2B5EF4-FFF2-40B4-BE49-F238E27FC236}">
                <a16:creationId xmlns:a16="http://schemas.microsoft.com/office/drawing/2014/main" id="{6185C540-0D85-4016-AF0E-D63DD338C86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2" name="Slide Number Placeholder 5">
            <a:extLst>
              <a:ext uri="{FF2B5EF4-FFF2-40B4-BE49-F238E27FC236}">
                <a16:creationId xmlns:a16="http://schemas.microsoft.com/office/drawing/2014/main" id="{6125DE89-9A81-4782-B640-F668C4A8E96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02FEC328-E784-492C-391D-5101E2CB56DA}"/>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3</a:t>
            </a:r>
            <a:r>
              <a:rPr lang="en-US" sz="800">
                <a:solidFill>
                  <a:schemeClr val="bg1"/>
                </a:solidFill>
                <a:latin typeface="Open Sans"/>
                <a:ea typeface="+mn-lt"/>
                <a:cs typeface="+mn-lt"/>
              </a:rPr>
              <a:t>: "THE ENERGY CHAIN" </a:t>
            </a:r>
            <a:r>
              <a:rPr lang="en-US" sz="800" dirty="0">
                <a:solidFill>
                  <a:schemeClr val="bg1"/>
                </a:solidFill>
                <a:latin typeface="Open Sans"/>
                <a:ea typeface="+mn-lt"/>
                <a:cs typeface="+mn-lt"/>
              </a:rPr>
              <a:t>,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lang="en-US" dirty="0">
              <a:latin typeface="Open Sans"/>
            </a:endParaRPr>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3"/>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4"/>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52561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3"/>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4"/>
          <a:stretch>
            <a:fillRect/>
          </a:stretch>
        </p:blipFill>
        <p:spPr>
          <a:xfrm>
            <a:off x="1574372"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dirty="0">
              <a:latin typeface="Open Sans"/>
            </a:endParaRPr>
          </a:p>
        </p:txBody>
      </p:sp>
    </p:spTree>
    <p:extLst>
      <p:ext uri="{BB962C8B-B14F-4D97-AF65-F5344CB8AC3E}">
        <p14:creationId xmlns:p14="http://schemas.microsoft.com/office/powerpoint/2010/main" val="300139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83476" y="2253371"/>
            <a:ext cx="8185675" cy="3875600"/>
          </a:xfrm>
          <a:prstGeom prst="rect">
            <a:avLst/>
          </a:prstGeom>
          <a:noFill/>
          <a:ln>
            <a:noFill/>
          </a:ln>
        </p:spPr>
        <p:txBody>
          <a:bodyPr spcFirstLastPara="1" wrap="square" lIns="121900" tIns="60933" rIns="121900" bIns="60933" anchor="t" anchorCtr="0">
            <a:noAutofit/>
          </a:bodyPr>
          <a:lstStyle/>
          <a:p>
            <a:endParaRPr lang="en-GB" sz="2133">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a:cs typeface="Open Sans"/>
                <a:sym typeface="Calibri"/>
              </a:rPr>
              <a:t>The quantity of energy purchased by end users - what a consumer buys and receives, such as electricity in their home; heating; or gasoline at the fuel pump.</a:t>
            </a:r>
            <a:endParaRPr lang="en-GB" sz="2000" dirty="0">
              <a:latin typeface="Open Sans"/>
              <a:ea typeface="Open Sans"/>
              <a:cs typeface="Open Sans"/>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includes the losses in transporting energy from the supplier to the end user</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3"/>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dirty="0">
              <a:latin typeface="Open Sans"/>
            </a:endParaRPr>
          </a:p>
        </p:txBody>
      </p:sp>
    </p:spTree>
    <p:extLst>
      <p:ext uri="{BB962C8B-B14F-4D97-AF65-F5344CB8AC3E}">
        <p14:creationId xmlns:p14="http://schemas.microsoft.com/office/powerpoint/2010/main" val="278541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716437" y="2516623"/>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b="1" i="1" smtClean="0">
                        <a:solidFill>
                          <a:srgbClr val="FFC000"/>
                        </a:solidFill>
                        <a:latin typeface="Cambria Math" panose="02040503050406030204" pitchFamily="18" charset="0"/>
                        <a:sym typeface="Calibri"/>
                      </a:rPr>
                      <m:t>𝐔𝐄𝐃</m:t>
                    </m:r>
                    <m:r>
                      <a:rPr lang="en-GB" sz="2000" b="1">
                        <a:latin typeface="Cambria Math" panose="02040503050406030204" pitchFamily="18" charset="0"/>
                        <a:sym typeface="Calibri"/>
                      </a:rPr>
                      <m:t>=</m:t>
                    </m:r>
                    <m:r>
                      <a:rPr lang="en-GB" sz="2000" b="1" i="1">
                        <a:latin typeface="Cambria Math" panose="02040503050406030204" pitchFamily="18" charset="0"/>
                        <a:sym typeface="Calibri"/>
                      </a:rPr>
                      <m:t>𝛈</m:t>
                    </m:r>
                    <m:r>
                      <a:rPr lang="en-GB" sz="2000" b="1">
                        <a:latin typeface="Cambria Math" panose="02040503050406030204" pitchFamily="18" charset="0"/>
                        <a:sym typeface="Calibri"/>
                      </a:rPr>
                      <m:t>×</m:t>
                    </m:r>
                    <m:r>
                      <a:rPr lang="en-GB" sz="2000" b="1" i="1" smtClean="0">
                        <a:solidFill>
                          <a:schemeClr val="accent6"/>
                        </a:solidFill>
                        <a:latin typeface="Cambria Math" panose="02040503050406030204" pitchFamily="18" charset="0"/>
                        <a:sym typeface="Calibri"/>
                      </a:rPr>
                      <m:t>𝐅𝐄𝐂</m:t>
                    </m:r>
                  </m:oMath>
                </a14:m>
                <a:endParaRPr lang="en-GB"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716437" y="2516623"/>
                <a:ext cx="5379563" cy="3444410"/>
              </a:xfrm>
              <a:prstGeom prst="rect">
                <a:avLst/>
              </a:prstGeom>
              <a:blipFill>
                <a:blip r:embed="rId3"/>
                <a:stretch>
                  <a:fillRect l="-680" t="-1416" b="-4248"/>
                </a:stretch>
              </a:blipFill>
              <a:ln>
                <a:noFill/>
              </a:ln>
            </p:spPr>
            <p:txBody>
              <a:bodyPr/>
              <a:lstStyle/>
              <a:p>
                <a:r>
                  <a:rPr lang="en-GB">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4"/>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latin typeface="Open Sans"/>
              </a:rPr>
              <a:t>Lecture 3.1 – Energy terminology</a:t>
            </a: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E78B6B-028A-7FD4-8910-E0C45A31E246}"/>
                  </a:ext>
                </a:extLst>
              </p:cNvPr>
              <p:cNvSpPr txBox="1"/>
              <p:nvPr/>
            </p:nvSpPr>
            <p:spPr>
              <a:xfrm>
                <a:off x="5617140" y="2247431"/>
                <a:ext cx="6093994" cy="341632"/>
              </a:xfrm>
              <a:prstGeom prst="rect">
                <a:avLst/>
              </a:prstGeom>
              <a:noFill/>
            </p:spPr>
            <p:txBody>
              <a:bodyPr wrap="square">
                <a:spAutoFit/>
              </a:bodyPr>
              <a:lstStyle/>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1800" b="1" i="1" smtClean="0">
                        <a:solidFill>
                          <a:schemeClr val="accent6"/>
                        </a:solidFill>
                        <a:latin typeface="Cambria Math" panose="02040503050406030204" pitchFamily="18" charset="0"/>
                        <a:sym typeface="Calibri"/>
                      </a:rPr>
                      <m:t>𝐅𝐄𝐂</m:t>
                    </m:r>
                    <m:r>
                      <a:rPr lang="en-GB" b="1">
                        <a:latin typeface="Cambria Math" panose="02040503050406030204" pitchFamily="18" charset="0"/>
                        <a:sym typeface="Calibri"/>
                      </a:rPr>
                      <m:t>×</m:t>
                    </m:r>
                    <m:r>
                      <a:rPr lang="en-GB" b="1" i="1">
                        <a:latin typeface="Cambria Math" panose="02040503050406030204" pitchFamily="18" charset="0"/>
                        <a:sym typeface="Calibri"/>
                      </a:rPr>
                      <m:t>𝛈</m:t>
                    </m:r>
                    <m:r>
                      <a:rPr lang="en-GB" b="1" i="1">
                        <a:latin typeface="Cambria Math" panose="02040503050406030204" pitchFamily="18" charset="0"/>
                        <a:sym typeface="Calibri"/>
                      </a:rPr>
                      <m:t>=</m:t>
                    </m:r>
                    <m:r>
                      <a:rPr lang="en-GB" b="1" i="1" smtClean="0">
                        <a:solidFill>
                          <a:srgbClr val="FFC000"/>
                        </a:solidFill>
                        <a:latin typeface="Cambria Math" panose="02040503050406030204" pitchFamily="18" charset="0"/>
                        <a:sym typeface="Calibri"/>
                      </a:rPr>
                      <m:t>𝐔𝐄𝐃</m:t>
                    </m:r>
                  </m:oMath>
                </a14:m>
                <a:endParaRPr lang="en-GB" sz="18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5" name="TextBox 4">
                <a:extLst>
                  <a:ext uri="{FF2B5EF4-FFF2-40B4-BE49-F238E27FC236}">
                    <a16:creationId xmlns:a16="http://schemas.microsoft.com/office/drawing/2014/main" id="{11E78B6B-028A-7FD4-8910-E0C45A31E246}"/>
                  </a:ext>
                </a:extLst>
              </p:cNvPr>
              <p:cNvSpPr txBox="1">
                <a:spLocks noRot="1" noChangeAspect="1" noMove="1" noResize="1" noEditPoints="1" noAdjustHandles="1" noChangeArrowheads="1" noChangeShapeType="1" noTextEdit="1"/>
              </p:cNvSpPr>
              <p:nvPr/>
            </p:nvSpPr>
            <p:spPr>
              <a:xfrm>
                <a:off x="5617140" y="2247431"/>
                <a:ext cx="6093994" cy="341632"/>
              </a:xfrm>
              <a:prstGeom prst="rect">
                <a:avLst/>
              </a:prstGeom>
              <a:blipFill>
                <a:blip r:embed="rId5"/>
                <a:stretch>
                  <a:fillRect b="-7143"/>
                </a:stretch>
              </a:blipFill>
            </p:spPr>
            <p:txBody>
              <a:bodyPr/>
              <a:lstStyle/>
              <a:p>
                <a:r>
                  <a:rPr lang="en-GB">
                    <a:noFill/>
                  </a:rPr>
                  <a:t> </a:t>
                </a:r>
              </a:p>
            </p:txBody>
          </p:sp>
        </mc:Fallback>
      </mc:AlternateContent>
    </p:spTree>
    <p:extLst>
      <p:ext uri="{BB962C8B-B14F-4D97-AF65-F5344CB8AC3E}">
        <p14:creationId xmlns:p14="http://schemas.microsoft.com/office/powerpoint/2010/main" val="136325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253371"/>
            <a:ext cx="10130232" cy="3707662"/>
          </a:xfrm>
          <a:prstGeom prst="rect">
            <a:avLst/>
          </a:prstGeom>
          <a:noFill/>
          <a:ln>
            <a:noFill/>
          </a:ln>
        </p:spPr>
        <p:txBody>
          <a:bodyPr spcFirstLastPara="1" wrap="square" lIns="121900" tIns="60933" rIns="121900" bIns="60933" anchor="t" anchorCtr="0">
            <a:noAutofit/>
          </a:bodyPr>
          <a:lstStyle/>
          <a:p>
            <a:endParaRPr lang="en-GB" sz="2133">
              <a:latin typeface="Open Sans" panose="020B0606030504020204" pitchFamily="34" charset="0"/>
              <a:cs typeface="Open Sans" panose="020B0606030504020204" pitchFamily="34" charset="0"/>
            </a:endParaRPr>
          </a:p>
          <a:p>
            <a:pPr marL="101598">
              <a:lnSpc>
                <a:spcPct val="90000"/>
              </a:lnSpc>
              <a:spcBef>
                <a:spcPts val="0"/>
              </a:spcBef>
              <a:spcAft>
                <a:spcPts val="0"/>
              </a:spcAft>
              <a:buClr>
                <a:srgbClr val="333333"/>
              </a:buClr>
              <a:buSzPts val="1300"/>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Lecture 3.1 – Energy terminology</a:t>
            </a:r>
            <a:endParaRPr lang="en-US" dirty="0"/>
          </a:p>
        </p:txBody>
      </p:sp>
    </p:spTree>
    <p:extLst>
      <p:ext uri="{BB962C8B-B14F-4D97-AF65-F5344CB8AC3E}">
        <p14:creationId xmlns:p14="http://schemas.microsoft.com/office/powerpoint/2010/main" val="45996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Each step of the energy chain results in losses due to inefficiencies</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Lecture 3.2 – The energy chain</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pic>
        <p:nvPicPr>
          <p:cNvPr id="23" name="Picture 23" descr="Diagram&#10;&#10;Description automatically generated">
            <a:extLst>
              <a:ext uri="{FF2B5EF4-FFF2-40B4-BE49-F238E27FC236}">
                <a16:creationId xmlns:a16="http://schemas.microsoft.com/office/drawing/2014/main" id="{76C480D8-8CE6-77A5-5475-98B1EE96D76F}"/>
              </a:ext>
            </a:extLst>
          </p:cNvPr>
          <p:cNvPicPr>
            <a:picLocks noChangeAspect="1"/>
          </p:cNvPicPr>
          <p:nvPr/>
        </p:nvPicPr>
        <p:blipFill>
          <a:blip r:embed="rId3"/>
          <a:stretch>
            <a:fillRect/>
          </a:stretch>
        </p:blipFill>
        <p:spPr>
          <a:xfrm>
            <a:off x="1125045" y="2217055"/>
            <a:ext cx="9504879" cy="4003919"/>
          </a:xfrm>
          <a:prstGeom prst="rect">
            <a:avLst/>
          </a:prstGeom>
        </p:spPr>
      </p:pic>
      <p:sp>
        <p:nvSpPr>
          <p:cNvPr id="25" name="Arrow: Curved Down 24">
            <a:extLst>
              <a:ext uri="{FF2B5EF4-FFF2-40B4-BE49-F238E27FC236}">
                <a16:creationId xmlns:a16="http://schemas.microsoft.com/office/drawing/2014/main" id="{A55297EF-5DF9-414B-97D2-BD620FD31CA7}"/>
              </a:ext>
            </a:extLst>
          </p:cNvPr>
          <p:cNvSpPr/>
          <p:nvPr/>
        </p:nvSpPr>
        <p:spPr>
          <a:xfrm>
            <a:off x="1738281"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2078AC3F-395D-D719-0BCC-94AA1306EDB1}"/>
              </a:ext>
            </a:extLst>
          </p:cNvPr>
          <p:cNvSpPr/>
          <p:nvPr/>
        </p:nvSpPr>
        <p:spPr>
          <a:xfrm>
            <a:off x="3351928"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Down 26">
            <a:extLst>
              <a:ext uri="{FF2B5EF4-FFF2-40B4-BE49-F238E27FC236}">
                <a16:creationId xmlns:a16="http://schemas.microsoft.com/office/drawing/2014/main" id="{0BEA938D-29D1-472F-AE50-94C10E2AFBE7}"/>
              </a:ext>
            </a:extLst>
          </p:cNvPr>
          <p:cNvSpPr/>
          <p:nvPr/>
        </p:nvSpPr>
        <p:spPr>
          <a:xfrm>
            <a:off x="4976780" y="1971985"/>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rrow: Curved Down 27">
            <a:extLst>
              <a:ext uri="{FF2B5EF4-FFF2-40B4-BE49-F238E27FC236}">
                <a16:creationId xmlns:a16="http://schemas.microsoft.com/office/drawing/2014/main" id="{71E90035-4A27-AC1B-D369-AEB237D51388}"/>
              </a:ext>
            </a:extLst>
          </p:cNvPr>
          <p:cNvSpPr/>
          <p:nvPr/>
        </p:nvSpPr>
        <p:spPr>
          <a:xfrm>
            <a:off x="6478368" y="1983190"/>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Down 28">
            <a:extLst>
              <a:ext uri="{FF2B5EF4-FFF2-40B4-BE49-F238E27FC236}">
                <a16:creationId xmlns:a16="http://schemas.microsoft.com/office/drawing/2014/main" id="{D08C5C67-71F9-AD41-34D4-176DDF8824C9}"/>
              </a:ext>
            </a:extLst>
          </p:cNvPr>
          <p:cNvSpPr/>
          <p:nvPr/>
        </p:nvSpPr>
        <p:spPr>
          <a:xfrm>
            <a:off x="7968752" y="1983190"/>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extBox 1">
            <a:extLst>
              <a:ext uri="{FF2B5EF4-FFF2-40B4-BE49-F238E27FC236}">
                <a16:creationId xmlns:a16="http://schemas.microsoft.com/office/drawing/2014/main" id="{3F796761-1785-E741-A289-62BE46E24C43}"/>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Adapted from </a:t>
            </a:r>
            <a:r>
              <a:rPr lang="en-GB" sz="1000" dirty="0">
                <a:latin typeface="Calibri"/>
                <a:cs typeface="Calibri"/>
                <a:hlinkClick r:id="rId4"/>
              </a:rPr>
              <a:t>Our World in Data</a:t>
            </a:r>
            <a:r>
              <a:rPr lang="en-GB" sz="1000" dirty="0">
                <a:latin typeface="Calibri"/>
                <a:cs typeface="Calibri"/>
              </a:rPr>
              <a:t>. Licensed under CC-BY by the author Hannah Ritchie </a:t>
            </a:r>
            <a:endParaRPr lang="en-GB" sz="1000" dirty="0">
              <a:cs typeface="Calibri"/>
            </a:endParaRPr>
          </a:p>
        </p:txBody>
      </p:sp>
    </p:spTree>
    <p:extLst>
      <p:ext uri="{BB962C8B-B14F-4D97-AF65-F5344CB8AC3E}">
        <p14:creationId xmlns:p14="http://schemas.microsoft.com/office/powerpoint/2010/main" val="927864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The energy chain can be thought of backwards in this context</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Lecture 3.2 – The energy chain</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pic>
        <p:nvPicPr>
          <p:cNvPr id="23" name="Picture 23" descr="Diagram&#10;&#10;Description automatically generated">
            <a:extLst>
              <a:ext uri="{FF2B5EF4-FFF2-40B4-BE49-F238E27FC236}">
                <a16:creationId xmlns:a16="http://schemas.microsoft.com/office/drawing/2014/main" id="{76C480D8-8CE6-77A5-5475-98B1EE96D76F}"/>
              </a:ext>
            </a:extLst>
          </p:cNvPr>
          <p:cNvPicPr>
            <a:picLocks noChangeAspect="1"/>
          </p:cNvPicPr>
          <p:nvPr/>
        </p:nvPicPr>
        <p:blipFill>
          <a:blip r:embed="rId3"/>
          <a:stretch>
            <a:fillRect/>
          </a:stretch>
        </p:blipFill>
        <p:spPr>
          <a:xfrm>
            <a:off x="1233254" y="1844895"/>
            <a:ext cx="9475617" cy="4293713"/>
          </a:xfrm>
          <a:prstGeom prst="rect">
            <a:avLst/>
          </a:prstGeom>
        </p:spPr>
      </p:pic>
      <p:sp>
        <p:nvSpPr>
          <p:cNvPr id="25" name="Arrow: Curved Down 24">
            <a:extLst>
              <a:ext uri="{FF2B5EF4-FFF2-40B4-BE49-F238E27FC236}">
                <a16:creationId xmlns:a16="http://schemas.microsoft.com/office/drawing/2014/main" id="{A55297EF-5DF9-414B-97D2-BD620FD31CA7}"/>
              </a:ext>
            </a:extLst>
          </p:cNvPr>
          <p:cNvSpPr/>
          <p:nvPr/>
        </p:nvSpPr>
        <p:spPr>
          <a:xfrm>
            <a:off x="2677969"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2078AC3F-395D-D719-0BCC-94AA1306EDB1}"/>
              </a:ext>
            </a:extLst>
          </p:cNvPr>
          <p:cNvSpPr/>
          <p:nvPr/>
        </p:nvSpPr>
        <p:spPr>
          <a:xfrm>
            <a:off x="4238143"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urved Down 26">
            <a:extLst>
              <a:ext uri="{FF2B5EF4-FFF2-40B4-BE49-F238E27FC236}">
                <a16:creationId xmlns:a16="http://schemas.microsoft.com/office/drawing/2014/main" id="{0BEA938D-29D1-472F-AE50-94C10E2AFBE7}"/>
              </a:ext>
            </a:extLst>
          </p:cNvPr>
          <p:cNvSpPr/>
          <p:nvPr/>
        </p:nvSpPr>
        <p:spPr>
          <a:xfrm>
            <a:off x="5862995" y="1607139"/>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Arrow: Curved Down 27">
            <a:extLst>
              <a:ext uri="{FF2B5EF4-FFF2-40B4-BE49-F238E27FC236}">
                <a16:creationId xmlns:a16="http://schemas.microsoft.com/office/drawing/2014/main" id="{71E90035-4A27-AC1B-D369-AEB237D51388}"/>
              </a:ext>
            </a:extLst>
          </p:cNvPr>
          <p:cNvSpPr/>
          <p:nvPr/>
        </p:nvSpPr>
        <p:spPr>
          <a:xfrm>
            <a:off x="7364583" y="1618344"/>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Arrow: Curved Down 28">
            <a:extLst>
              <a:ext uri="{FF2B5EF4-FFF2-40B4-BE49-F238E27FC236}">
                <a16:creationId xmlns:a16="http://schemas.microsoft.com/office/drawing/2014/main" id="{D08C5C67-71F9-AD41-34D4-176DDF8824C9}"/>
              </a:ext>
            </a:extLst>
          </p:cNvPr>
          <p:cNvSpPr/>
          <p:nvPr/>
        </p:nvSpPr>
        <p:spPr>
          <a:xfrm>
            <a:off x="8854967" y="1618344"/>
            <a:ext cx="885264" cy="403412"/>
          </a:xfrm>
          <a:prstGeom prst="curved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9B29F33B-F501-B935-7618-62869A2AE79E}"/>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Adapted from </a:t>
            </a:r>
            <a:r>
              <a:rPr lang="en-GB" sz="1000" dirty="0">
                <a:latin typeface="Calibri"/>
                <a:cs typeface="Calibri"/>
                <a:hlinkClick r:id="rId4"/>
              </a:rPr>
              <a:t>Our World in Data</a:t>
            </a:r>
            <a:r>
              <a:rPr lang="en-GB" sz="1000" dirty="0">
                <a:latin typeface="Calibri"/>
                <a:cs typeface="Calibri"/>
              </a:rPr>
              <a:t>. Licensed under CC-BY by the author Hannah Ritchie </a:t>
            </a:r>
            <a:endParaRPr lang="en-GB" sz="1000" dirty="0">
              <a:cs typeface="Calibri"/>
            </a:endParaRPr>
          </a:p>
        </p:txBody>
      </p:sp>
    </p:spTree>
    <p:extLst>
      <p:ext uri="{BB962C8B-B14F-4D97-AF65-F5344CB8AC3E}">
        <p14:creationId xmlns:p14="http://schemas.microsoft.com/office/powerpoint/2010/main" val="3816027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DFB8BA21-0536-4BA8-B542-FEA58CFB7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35b8b66e-5759-43c1-a138-f967a8bf5a20"/>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1417</TotalTime>
  <Words>5593</Words>
  <Application>Microsoft Office PowerPoint</Application>
  <PresentationFormat>Widescreen</PresentationFormat>
  <Paragraphs>554</Paragraphs>
  <Slides>25</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Calibri</vt:lpstr>
      <vt:lpstr>Calibri Light</vt:lpstr>
      <vt:lpstr>Cambria Math</vt:lpstr>
      <vt:lpstr>Karla</vt:lpstr>
      <vt:lpstr>Open Sans</vt:lpstr>
      <vt:lpstr>Open Sans ExtraBold</vt:lpstr>
      <vt:lpstr>Open Sans Light</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Lecture 3.2 – The energy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646</cp:revision>
  <dcterms:created xsi:type="dcterms:W3CDTF">2021-02-10T16:48:02Z</dcterms:created>
  <dcterms:modified xsi:type="dcterms:W3CDTF">2024-10-31T19:54:27Z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