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1.xml" ContentType="application/vnd.openxmlformats-officedocument.presentationml.slideLayout+xml"/>
  <Override PartName="/ppt/slideLayouts/slideLayout23.xml" ContentType="application/vnd.openxmlformats-officedocument.presentationml.slideLayout+xml"/>
  <Override PartName="/ppt/slideLayouts/slideLayout20.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sldIdLst>
    <p:sldId id="296" r:id="rId3"/>
    <p:sldId id="297" r:id="rId4"/>
    <p:sldId id="285" r:id="rId5"/>
    <p:sldId id="279" r:id="rId6"/>
    <p:sldId id="283" r:id="rId7"/>
    <p:sldId id="286" r:id="rId8"/>
    <p:sldId id="287" r:id="rId9"/>
    <p:sldId id="294" r:id="rId10"/>
    <p:sldId id="298" r:id="rId11"/>
    <p:sldId id="295" r:id="rId12"/>
    <p:sldId id="293" r:id="rId13"/>
    <p:sldId id="290" r:id="rId14"/>
    <p:sldId id="291" r:id="rId15"/>
    <p:sldId id="284" r:id="rId16"/>
    <p:sldId id="29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0" d="100"/>
          <a:sy n="80" d="100"/>
        </p:scale>
        <p:origin x="100"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ustomXml" Target="../customXml/item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ustomXml" Target="../customXml/item2.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7" name="Picture 16" descr="A picture containing drawing&#10;&#10;Description automatically generated">
            <a:extLst>
              <a:ext uri="{FF2B5EF4-FFF2-40B4-BE49-F238E27FC236}">
                <a16:creationId xmlns:a16="http://schemas.microsoft.com/office/drawing/2014/main" id="{A53E2ADF-473E-4DA7-AF9C-423E023C7FC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30" y="4086603"/>
            <a:ext cx="2743200" cy="2771397"/>
          </a:xfrm>
          <a:prstGeom prst="rect">
            <a:avLst/>
          </a:prstGeom>
        </p:spPr>
      </p:pic>
      <p:pic>
        <p:nvPicPr>
          <p:cNvPr id="15" name="Picture 14" descr="A close up of a logo&#10;&#10;Description automatically generated">
            <a:extLst>
              <a:ext uri="{FF2B5EF4-FFF2-40B4-BE49-F238E27FC236}">
                <a16:creationId xmlns:a16="http://schemas.microsoft.com/office/drawing/2014/main" id="{354C8420-F3C4-4AD7-9F4C-54151C5B91E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554145" y="0"/>
            <a:ext cx="2637855" cy="2668385"/>
          </a:xfrm>
          <a:prstGeom prst="rect">
            <a:avLst/>
          </a:prstGeom>
        </p:spPr>
      </p:pic>
      <p:sp>
        <p:nvSpPr>
          <p:cNvPr id="2" name="Title 1">
            <a:extLst>
              <a:ext uri="{FF2B5EF4-FFF2-40B4-BE49-F238E27FC236}">
                <a16:creationId xmlns:a16="http://schemas.microsoft.com/office/drawing/2014/main" id="{30D8384D-DD9E-4F4F-8530-D8DD96B211D3}"/>
              </a:ext>
            </a:extLst>
          </p:cNvPr>
          <p:cNvSpPr>
            <a:spLocks noGrp="1"/>
          </p:cNvSpPr>
          <p:nvPr>
            <p:ph type="ctrTitle"/>
          </p:nvPr>
        </p:nvSpPr>
        <p:spPr>
          <a:xfrm>
            <a:off x="1519770" y="289092"/>
            <a:ext cx="9144000" cy="2387600"/>
          </a:xfrm>
        </p:spPr>
        <p:txBody>
          <a:bodyPr anchor="b">
            <a:normAutofit/>
          </a:bodyPr>
          <a:lstStyle>
            <a:lvl1pPr algn="ctr">
              <a:defRPr sz="44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2D1FD934-18FC-48E4-A957-CC87A942C831}"/>
              </a:ext>
            </a:extLst>
          </p:cNvPr>
          <p:cNvSpPr>
            <a:spLocks noGrp="1"/>
          </p:cNvSpPr>
          <p:nvPr>
            <p:ph type="subTitle" idx="1"/>
          </p:nvPr>
        </p:nvSpPr>
        <p:spPr>
          <a:xfrm>
            <a:off x="1548939" y="277915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297A7015-B78C-4322-BDC2-1AD85A0A458F}"/>
              </a:ext>
            </a:extLst>
          </p:cNvPr>
          <p:cNvSpPr>
            <a:spLocks noGrp="1"/>
          </p:cNvSpPr>
          <p:nvPr>
            <p:ph type="dt" sz="half" idx="10"/>
          </p:nvPr>
        </p:nvSpPr>
        <p:spPr>
          <a:xfrm>
            <a:off x="1364170" y="6019898"/>
            <a:ext cx="2570329" cy="365125"/>
          </a:xfrm>
        </p:spPr>
        <p:txBody>
          <a:bodyPr/>
          <a:lstStyle/>
          <a:p>
            <a:fld id="{60F24D0B-8C35-4C37-8895-78F4822E62D5}" type="datetimeFigureOut">
              <a:rPr lang="en-GB" smtClean="0"/>
              <a:t>09/03/2021</a:t>
            </a:fld>
            <a:endParaRPr lang="en-GB"/>
          </a:p>
        </p:txBody>
      </p:sp>
      <p:sp>
        <p:nvSpPr>
          <p:cNvPr id="5" name="Footer Placeholder 4">
            <a:extLst>
              <a:ext uri="{FF2B5EF4-FFF2-40B4-BE49-F238E27FC236}">
                <a16:creationId xmlns:a16="http://schemas.microsoft.com/office/drawing/2014/main" id="{5181DA80-937D-4BC5-AA42-8545060AEFCE}"/>
              </a:ext>
            </a:extLst>
          </p:cNvPr>
          <p:cNvSpPr>
            <a:spLocks noGrp="1"/>
          </p:cNvSpPr>
          <p:nvPr>
            <p:ph type="ftr" sz="quarter" idx="11"/>
          </p:nvPr>
        </p:nvSpPr>
        <p:spPr>
          <a:xfrm>
            <a:off x="4034370" y="6018090"/>
            <a:ext cx="4114800" cy="365125"/>
          </a:xfrm>
        </p:spPr>
        <p:txBody>
          <a:bodyPr/>
          <a:lstStyle/>
          <a:p>
            <a:endParaRPr lang="en-GB"/>
          </a:p>
        </p:txBody>
      </p:sp>
      <p:sp>
        <p:nvSpPr>
          <p:cNvPr id="6" name="Slide Number Placeholder 5">
            <a:extLst>
              <a:ext uri="{FF2B5EF4-FFF2-40B4-BE49-F238E27FC236}">
                <a16:creationId xmlns:a16="http://schemas.microsoft.com/office/drawing/2014/main" id="{8E9C8654-1E1F-42DD-8326-C610114125ED}"/>
              </a:ext>
            </a:extLst>
          </p:cNvPr>
          <p:cNvSpPr>
            <a:spLocks noGrp="1"/>
          </p:cNvSpPr>
          <p:nvPr>
            <p:ph type="sldNum" sz="quarter" idx="12"/>
          </p:nvPr>
        </p:nvSpPr>
        <p:spPr/>
        <p:txBody>
          <a:bodyPr/>
          <a:lstStyle/>
          <a:p>
            <a:fld id="{D789C580-C195-4E0E-862B-B6949D7BE131}" type="slidenum">
              <a:rPr lang="en-GB" smtClean="0"/>
              <a:t>‹#›</a:t>
            </a:fld>
            <a:endParaRPr lang="en-GB"/>
          </a:p>
        </p:txBody>
      </p:sp>
      <p:grpSp>
        <p:nvGrpSpPr>
          <p:cNvPr id="7" name="Group 6">
            <a:extLst>
              <a:ext uri="{FF2B5EF4-FFF2-40B4-BE49-F238E27FC236}">
                <a16:creationId xmlns:a16="http://schemas.microsoft.com/office/drawing/2014/main" id="{B35A9DC7-EF79-4552-AB76-9C979E5C8BDD}"/>
              </a:ext>
            </a:extLst>
          </p:cNvPr>
          <p:cNvGrpSpPr/>
          <p:nvPr userDrawn="1"/>
        </p:nvGrpSpPr>
        <p:grpSpPr>
          <a:xfrm>
            <a:off x="-107301" y="176528"/>
            <a:ext cx="12299301" cy="6897920"/>
            <a:chOff x="-232593" y="-188800"/>
            <a:chExt cx="9384213" cy="5489733"/>
          </a:xfrm>
        </p:grpSpPr>
        <p:pic>
          <p:nvPicPr>
            <p:cNvPr id="8" name="Picture 5">
              <a:extLst>
                <a:ext uri="{FF2B5EF4-FFF2-40B4-BE49-F238E27FC236}">
                  <a16:creationId xmlns:a16="http://schemas.microsoft.com/office/drawing/2014/main" id="{1D25077C-2315-4E29-B599-6C5678449D3D}"/>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019800" y="2177269"/>
              <a:ext cx="3131820" cy="2946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a:extLst>
                <a:ext uri="{FF2B5EF4-FFF2-40B4-BE49-F238E27FC236}">
                  <a16:creationId xmlns:a16="http://schemas.microsoft.com/office/drawing/2014/main" id="{6B5A57D0-EDAD-45E2-BC94-5343F5A1470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52600" y="4833800"/>
              <a:ext cx="4191000" cy="292891"/>
            </a:xfrm>
            <a:prstGeom prst="rect">
              <a:avLst/>
            </a:prstGeom>
          </p:spPr>
        </p:pic>
        <p:pic>
          <p:nvPicPr>
            <p:cNvPr id="10" name="Picture 9" descr="A close up of a logo&#10;&#10;Description automatically generated">
              <a:extLst>
                <a:ext uri="{FF2B5EF4-FFF2-40B4-BE49-F238E27FC236}">
                  <a16:creationId xmlns:a16="http://schemas.microsoft.com/office/drawing/2014/main" id="{46AFD2F7-DB16-4BF9-BCC3-4B2F4206ED2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544534" y="-188800"/>
              <a:ext cx="533400" cy="564599"/>
            </a:xfrm>
            <a:prstGeom prst="rect">
              <a:avLst/>
            </a:prstGeom>
          </p:spPr>
        </p:pic>
        <p:sp>
          <p:nvSpPr>
            <p:cNvPr id="11" name="Text Box 7">
              <a:extLst>
                <a:ext uri="{FF2B5EF4-FFF2-40B4-BE49-F238E27FC236}">
                  <a16:creationId xmlns:a16="http://schemas.microsoft.com/office/drawing/2014/main" id="{D475F83A-EF2E-42A7-9CE2-3DB4CA46289D}"/>
                </a:ext>
              </a:extLst>
            </p:cNvPr>
            <p:cNvSpPr txBox="1">
              <a:spLocks noChangeArrowheads="1"/>
            </p:cNvSpPr>
            <p:nvPr/>
          </p:nvSpPr>
          <p:spPr bwMode="auto">
            <a:xfrm>
              <a:off x="8007855" y="-186046"/>
              <a:ext cx="853478" cy="279546"/>
            </a:xfrm>
            <a:prstGeom prst="rect">
              <a:avLst/>
            </a:prstGeom>
            <a:noFill/>
            <a:ln w="9525">
              <a:noFill/>
              <a:miter lim="800000"/>
              <a:headEnd/>
              <a:tailEnd/>
            </a:ln>
          </p:spPr>
          <p:txBody>
            <a:bodyPr rot="0" vert="horz" wrap="square" lIns="91440" tIns="45720" rIns="91440" bIns="45720" anchor="t" anchorCtr="0">
              <a:noAutofit/>
            </a:bodyPr>
            <a:lstStyle/>
            <a:p>
              <a:pPr marL="0" marR="0">
                <a:lnSpc>
                  <a:spcPct val="107000"/>
                </a:lnSpc>
                <a:spcBef>
                  <a:spcPts val="0"/>
                </a:spcBef>
                <a:spcAft>
                  <a:spcPts val="80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Funded by: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2" name="Picture 11" descr="A close up of a logo&#10;&#10;Description automatically generated">
              <a:extLst>
                <a:ext uri="{FF2B5EF4-FFF2-40B4-BE49-F238E27FC236}">
                  <a16:creationId xmlns:a16="http://schemas.microsoft.com/office/drawing/2014/main" id="{C0329F0B-7C74-4FBB-A8FA-9D6BE4780F0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2593" y="4157933"/>
              <a:ext cx="1143000" cy="1143000"/>
            </a:xfrm>
            <a:prstGeom prst="rect">
              <a:avLst/>
            </a:prstGeom>
          </p:spPr>
        </p:pic>
      </p:grpSp>
    </p:spTree>
    <p:extLst>
      <p:ext uri="{BB962C8B-B14F-4D97-AF65-F5344CB8AC3E}">
        <p14:creationId xmlns:p14="http://schemas.microsoft.com/office/powerpoint/2010/main" val="3752345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23221-199C-4F5A-8C26-7ED5ECEE52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763315A-7F4B-41C5-B4F5-90D855B9FE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F3DDDD4-28AF-4D3F-A335-1F4EB9E2A7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A43688-BC21-4715-AF72-6384D6112A1A}"/>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6" name="Footer Placeholder 5">
            <a:extLst>
              <a:ext uri="{FF2B5EF4-FFF2-40B4-BE49-F238E27FC236}">
                <a16:creationId xmlns:a16="http://schemas.microsoft.com/office/drawing/2014/main" id="{8D36027F-5EB0-4818-B5EB-7E2F4BCD91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6D0FB21-8A61-427B-93AB-C692A54E738A}"/>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3280283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5951D-0F06-4754-ADD7-CFC618DA6E6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86A574A-6EE1-41D2-98D8-E888D86770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C77F473-BE0F-4396-8F57-02DBCA7FD45F}"/>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5" name="Footer Placeholder 4">
            <a:extLst>
              <a:ext uri="{FF2B5EF4-FFF2-40B4-BE49-F238E27FC236}">
                <a16:creationId xmlns:a16="http://schemas.microsoft.com/office/drawing/2014/main" id="{A316F187-4517-4293-885B-B796AD0B56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B99528-2F69-4B86-BA21-21BE1D6F211C}"/>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3058961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FE8183-4F0F-481C-8758-D46C7E29727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100937E-C70B-4BB7-BD2E-3B060ACCD1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D165E1-A48F-49C0-B0D9-56BFBBB78527}"/>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5" name="Footer Placeholder 4">
            <a:extLst>
              <a:ext uri="{FF2B5EF4-FFF2-40B4-BE49-F238E27FC236}">
                <a16:creationId xmlns:a16="http://schemas.microsoft.com/office/drawing/2014/main" id="{CFC5B356-95E4-41F7-AC33-D27421A062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DFBD91A-E741-4600-97F9-8F453ED5D420}"/>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1948233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8BDEC-702D-42E1-8803-CF8FFCDA57E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B32F348-B336-4B1B-9E23-2C3115326A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8B427D9-D26C-4D28-ADCA-6E2BBBCBD725}"/>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5" name="Footer Placeholder 4">
            <a:extLst>
              <a:ext uri="{FF2B5EF4-FFF2-40B4-BE49-F238E27FC236}">
                <a16:creationId xmlns:a16="http://schemas.microsoft.com/office/drawing/2014/main" id="{A7F48B70-C79E-4EC1-83F5-A92E89C832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B6EF88-3785-448C-8BD7-490206C063D0}"/>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4118423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A78FE-DC31-4246-B749-10296C0C77B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D403B2C-245B-4F3E-BD34-DF49F007F9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AF53B6-7691-476F-85B1-20E1118BFEDB}"/>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5" name="Footer Placeholder 4">
            <a:extLst>
              <a:ext uri="{FF2B5EF4-FFF2-40B4-BE49-F238E27FC236}">
                <a16:creationId xmlns:a16="http://schemas.microsoft.com/office/drawing/2014/main" id="{83D61F98-3853-4FEC-8AE1-E9FC277323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B6D9D9-5631-4DCA-9295-50BFFAA00B53}"/>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8860640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DF369-3506-4F64-81DA-0F1A3F300CC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ADF79AF-539F-4E46-8E5B-73CB1839BC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352FF6-2753-47BE-A6B1-404575120644}"/>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5" name="Footer Placeholder 4">
            <a:extLst>
              <a:ext uri="{FF2B5EF4-FFF2-40B4-BE49-F238E27FC236}">
                <a16:creationId xmlns:a16="http://schemas.microsoft.com/office/drawing/2014/main" id="{7CB64568-EE20-4793-9A14-3E5861F9A9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F71A2A-6231-4067-AC68-15488D61820F}"/>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11988517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B55A4-8558-4313-9AA0-141085A7423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B93F0B7-E383-49D0-ADCE-A7FB7DB9AC9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AB96B5D-601F-4B33-A6DE-9A2DB05381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976399C-1128-42FB-AB7A-6761B13AA26B}"/>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6" name="Footer Placeholder 5">
            <a:extLst>
              <a:ext uri="{FF2B5EF4-FFF2-40B4-BE49-F238E27FC236}">
                <a16:creationId xmlns:a16="http://schemas.microsoft.com/office/drawing/2014/main" id="{62ABF26D-D056-477A-998D-BB2336CFBC1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985F61A-DCED-4A53-88D6-C646551F3A67}"/>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339467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CF77A-1F77-4293-81FE-F7E4B1A34C6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45BEC36-65B4-474A-8145-020C1F9DB3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369300-8F25-47D0-ABC0-E50A41013F8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320D149-C292-4F9B-9442-FAA7619402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C64248-33AA-4C20-BDCE-E29DD8427C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87B9AD8-2868-40DE-9EDA-10D2B5323DB5}"/>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8" name="Footer Placeholder 7">
            <a:extLst>
              <a:ext uri="{FF2B5EF4-FFF2-40B4-BE49-F238E27FC236}">
                <a16:creationId xmlns:a16="http://schemas.microsoft.com/office/drawing/2014/main" id="{07479F4D-DB63-45A2-98C6-61E7502B587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D3D7CBC-14E4-42A8-8B2E-7EED4360C51B}"/>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837033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5C1E2-296C-4468-8CF7-15784510E6D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73E7E66-9873-4267-AC60-B98C4F61E759}"/>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4" name="Footer Placeholder 3">
            <a:extLst>
              <a:ext uri="{FF2B5EF4-FFF2-40B4-BE49-F238E27FC236}">
                <a16:creationId xmlns:a16="http://schemas.microsoft.com/office/drawing/2014/main" id="{010EF5A4-A17D-4B7E-BE12-0E7B5A329E0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06877D9-521B-4067-9BDE-DF3EA202E6A9}"/>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9896997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F886BA-E060-4392-92C8-2AF722800FC8}"/>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3" name="Footer Placeholder 2">
            <a:extLst>
              <a:ext uri="{FF2B5EF4-FFF2-40B4-BE49-F238E27FC236}">
                <a16:creationId xmlns:a16="http://schemas.microsoft.com/office/drawing/2014/main" id="{14BFE3F3-FC7F-4F46-BD73-C24C07BBF1E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FDEF5DA-E008-426F-AD4C-4C14C06C14A7}"/>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4198335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dobe Kaiti Std R" pitchFamily="18" charset="-128"/>
                <a:ea typeface="Adobe Kaiti Std R" pitchFamily="18" charset="-128"/>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Adobe Kaiti Std R" pitchFamily="18" charset="-128"/>
                <a:ea typeface="Adobe Kaiti Std R" pitchFamily="18" charset="-128"/>
              </a:defRPr>
            </a:lvl1pPr>
            <a:lvl2pPr>
              <a:defRPr>
                <a:latin typeface="Adobe Kaiti Std R" pitchFamily="18" charset="-128"/>
                <a:ea typeface="Adobe Kaiti Std R" pitchFamily="18" charset="-128"/>
              </a:defRPr>
            </a:lvl2pPr>
            <a:lvl3pPr>
              <a:defRPr>
                <a:latin typeface="Adobe Kaiti Std R" pitchFamily="18" charset="-128"/>
                <a:ea typeface="Adobe Kaiti Std R" pitchFamily="18" charset="-128"/>
              </a:defRPr>
            </a:lvl3pPr>
            <a:lvl4pPr>
              <a:defRPr>
                <a:latin typeface="Adobe Kaiti Std R" pitchFamily="18" charset="-128"/>
                <a:ea typeface="Adobe Kaiti Std R" pitchFamily="18" charset="-128"/>
              </a:defRPr>
            </a:lvl4pPr>
            <a:lvl5pPr>
              <a:defRPr>
                <a:latin typeface="Adobe Kaiti Std R" pitchFamily="18" charset="-128"/>
                <a:ea typeface="Adobe Kaiti Std R" pitchFamily="18"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638A88-5B97-41EE-B129-2D4EBEC3E2C7}"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3ECCE8-CD04-4158-86EA-2ED06E688D22}" type="slidenum">
              <a:rPr lang="en-US" smtClean="0"/>
              <a:t>‹#›</a:t>
            </a:fld>
            <a:endParaRPr lang="en-US"/>
          </a:p>
        </p:txBody>
      </p:sp>
      <p:pic>
        <p:nvPicPr>
          <p:cNvPr id="2050" name="Picture 2" descr="D:\JOB\British Council\TREE\template\NewTemplate\PowerPoint Template_FA.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8541"/>
            <a:ext cx="12192000" cy="68750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68647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3AAF0-5DCC-498D-A09C-33BE8D9CD1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ED3C4A9-5FE1-46BD-8BA4-3533760855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E84E529-CADA-4DEF-921D-5D662FE20B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9D2CCD-14D6-4A78-AAEE-211474B7A335}"/>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6" name="Footer Placeholder 5">
            <a:extLst>
              <a:ext uri="{FF2B5EF4-FFF2-40B4-BE49-F238E27FC236}">
                <a16:creationId xmlns:a16="http://schemas.microsoft.com/office/drawing/2014/main" id="{7AA1F20F-76D4-4162-9F3D-3CF9FA477B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CE22E2C-0306-41F7-8414-55E96E6E8FD1}"/>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5506888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68F9F-0F14-4ADF-BC80-2BC565830B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D3BCCDC-2EA8-469D-83E0-F6CAC68E4F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7E250EC-DFC7-4D88-B878-41606F0F86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8A6C4A-0B4A-4764-91DF-CF8DC3C59274}"/>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6" name="Footer Placeholder 5">
            <a:extLst>
              <a:ext uri="{FF2B5EF4-FFF2-40B4-BE49-F238E27FC236}">
                <a16:creationId xmlns:a16="http://schemas.microsoft.com/office/drawing/2014/main" id="{B1ACEC32-EDBB-4E51-8EAD-2881B0113F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4E240AF-463A-4B37-8E4B-909ADCC89A1A}"/>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9773016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BCCCE-2144-4339-9523-66AD7D288C4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5CBEF86-7BA0-4C50-9FE5-C9A03E29CD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74C426-6EEB-45AB-8623-96EC7E110EF7}"/>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5" name="Footer Placeholder 4">
            <a:extLst>
              <a:ext uri="{FF2B5EF4-FFF2-40B4-BE49-F238E27FC236}">
                <a16:creationId xmlns:a16="http://schemas.microsoft.com/office/drawing/2014/main" id="{F8C784B5-06AB-44C8-8D3C-52A40FE8C5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BACE7A8-1C16-417C-9641-8D934D163CB3}"/>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42849591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60185D-7C1F-45B3-92AF-7413E78506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A14A01-09D7-45AD-B5CE-03D05A3FD6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56115D-C40A-4111-8E52-629DBCB361D4}"/>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5" name="Footer Placeholder 4">
            <a:extLst>
              <a:ext uri="{FF2B5EF4-FFF2-40B4-BE49-F238E27FC236}">
                <a16:creationId xmlns:a16="http://schemas.microsoft.com/office/drawing/2014/main" id="{D85E9287-B0A2-4C50-8137-738283D99C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5C2F18-B3AC-4D4E-9D9C-987E42C4419C}"/>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1329554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11919-D54D-445E-AF8D-F63E78450C8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8BE2A0D-BB05-4D84-B8AE-0C291CDDDE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B9B084-06CE-4A5E-96A2-3A0F63A84F99}"/>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5" name="Footer Placeholder 4">
            <a:extLst>
              <a:ext uri="{FF2B5EF4-FFF2-40B4-BE49-F238E27FC236}">
                <a16:creationId xmlns:a16="http://schemas.microsoft.com/office/drawing/2014/main" id="{208187F4-F991-4706-A873-1F1FEE6036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602EA0-8B7E-4D69-ADE3-3CCA159A4B78}"/>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423565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4D441-0F9F-44C8-80D3-FCF2834FBE45}"/>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55316469-5FBD-4673-98D3-EF45D7A0AC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64C6F1-F2BE-4846-B5A9-4F36801B0C88}"/>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5" name="Footer Placeholder 4">
            <a:extLst>
              <a:ext uri="{FF2B5EF4-FFF2-40B4-BE49-F238E27FC236}">
                <a16:creationId xmlns:a16="http://schemas.microsoft.com/office/drawing/2014/main" id="{3D4C30DC-F0D7-44D3-8188-F8C0EA627E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4EB9CB-98D1-49EA-AEFC-7099CA7F0519}"/>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012073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66090-B1BE-49D2-BA1D-061B4A574C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69DE2A-577C-4E09-BB12-B6B05DC367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FD6E129-0064-4AFA-A1F7-C086E1BF51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FB872A2-84E8-4BEA-BABC-4CFC52C8677A}"/>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6" name="Footer Placeholder 5">
            <a:extLst>
              <a:ext uri="{FF2B5EF4-FFF2-40B4-BE49-F238E27FC236}">
                <a16:creationId xmlns:a16="http://schemas.microsoft.com/office/drawing/2014/main" id="{3757AB9B-7CA3-4EE4-8089-E116AEC459E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95FB988-C59B-443B-B469-3C33D9172BA6}"/>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4239054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1FA31-8F5F-4AE6-AFAE-D213D04D0BC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45C78AE-769C-4AEF-B73D-87575A6E62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1E1BB4A-00AB-4EBE-9C6D-6FF13EB5FD1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AA02CD5-A81B-4B59-AB36-FBCF25713A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DFDB1B-2B42-42EE-A455-234309995A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50A5143-722A-4A21-B251-EB7528DF9FFB}"/>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8" name="Footer Placeholder 7">
            <a:extLst>
              <a:ext uri="{FF2B5EF4-FFF2-40B4-BE49-F238E27FC236}">
                <a16:creationId xmlns:a16="http://schemas.microsoft.com/office/drawing/2014/main" id="{3EA43845-1EFD-4B76-8611-6D188C9DB5C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8FEE79C-82FF-4D09-B45B-EF98D134BC4D}"/>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431121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FE4D2-A39B-404F-A614-3A9563E4840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DDC2D0A-83AB-46B1-A564-5577A5135A0A}"/>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4" name="Footer Placeholder 3">
            <a:extLst>
              <a:ext uri="{FF2B5EF4-FFF2-40B4-BE49-F238E27FC236}">
                <a16:creationId xmlns:a16="http://schemas.microsoft.com/office/drawing/2014/main" id="{08DAA7C4-0B45-461E-9A00-01E519D1BB0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AF83951-FB7C-4948-8BCA-E6934590F61A}"/>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914010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0CEFA4E-F8BE-4820-A841-AA3215DB05F5}"/>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3" name="Footer Placeholder 2">
            <a:extLst>
              <a:ext uri="{FF2B5EF4-FFF2-40B4-BE49-F238E27FC236}">
                <a16:creationId xmlns:a16="http://schemas.microsoft.com/office/drawing/2014/main" id="{22F02813-7FFC-4AB6-B67A-5E7D4B521E5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5D6790F-8239-45AB-80C1-E7FCBEF64007}"/>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3399620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B4162-2845-42ED-9CAD-A8AAF0F545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0BA11CB-79EC-4730-9AB7-90B21B48CA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D4F9DDE-EDDE-4752-9E18-717BD59CBE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7170B1-C9AE-4A07-B407-8E3838B06D5A}"/>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6" name="Footer Placeholder 5">
            <a:extLst>
              <a:ext uri="{FF2B5EF4-FFF2-40B4-BE49-F238E27FC236}">
                <a16:creationId xmlns:a16="http://schemas.microsoft.com/office/drawing/2014/main" id="{075DDEB0-6151-4494-9CE7-E4B4D2C0485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8D18D4C-DAE2-4015-88D2-0C2121F81785}"/>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732404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EE57F1-2E6F-4AF5-8438-FAE18A0E67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466CCA10-D5EF-4AC8-8BCE-CAA2760309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C98BF725-9856-48B6-BE22-1F67755B99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Source Sans Pro" panose="020B0503030403020204" pitchFamily="34" charset="0"/>
                <a:ea typeface="Source Sans Pro" panose="020B0503030403020204" pitchFamily="34" charset="0"/>
              </a:defRPr>
            </a:lvl1pPr>
          </a:lstStyle>
          <a:p>
            <a:fld id="{60F24D0B-8C35-4C37-8895-78F4822E62D5}" type="datetimeFigureOut">
              <a:rPr lang="en-GB" smtClean="0"/>
              <a:pPr/>
              <a:t>09/03/2021</a:t>
            </a:fld>
            <a:endParaRPr lang="en-GB" dirty="0"/>
          </a:p>
        </p:txBody>
      </p:sp>
      <p:sp>
        <p:nvSpPr>
          <p:cNvPr id="5" name="Footer Placeholder 4">
            <a:extLst>
              <a:ext uri="{FF2B5EF4-FFF2-40B4-BE49-F238E27FC236}">
                <a16:creationId xmlns:a16="http://schemas.microsoft.com/office/drawing/2014/main" id="{9A18E479-9CAC-41F4-AFAC-3AC6FF8A6A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Source Sans Pro" panose="020B0503030403020204" pitchFamily="34" charset="0"/>
                <a:ea typeface="Source Sans Pro" panose="020B0503030403020204" pitchFamily="34" charset="0"/>
              </a:defRPr>
            </a:lvl1pPr>
          </a:lstStyle>
          <a:p>
            <a:endParaRPr lang="en-GB" dirty="0"/>
          </a:p>
        </p:txBody>
      </p:sp>
      <p:sp>
        <p:nvSpPr>
          <p:cNvPr id="6" name="Slide Number Placeholder 5">
            <a:extLst>
              <a:ext uri="{FF2B5EF4-FFF2-40B4-BE49-F238E27FC236}">
                <a16:creationId xmlns:a16="http://schemas.microsoft.com/office/drawing/2014/main" id="{6796F948-5663-4536-A206-7DE8C81743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Source Sans Pro" panose="020B0503030403020204" pitchFamily="34" charset="0"/>
                <a:ea typeface="Source Sans Pro" panose="020B0503030403020204" pitchFamily="34" charset="0"/>
              </a:defRPr>
            </a:lvl1pPr>
          </a:lstStyle>
          <a:p>
            <a:fld id="{D789C580-C195-4E0E-862B-B6949D7BE131}" type="slidenum">
              <a:rPr lang="en-GB" smtClean="0"/>
              <a:pPr/>
              <a:t>‹#›</a:t>
            </a:fld>
            <a:endParaRPr lang="en-GB" dirty="0"/>
          </a:p>
        </p:txBody>
      </p:sp>
    </p:spTree>
    <p:extLst>
      <p:ext uri="{BB962C8B-B14F-4D97-AF65-F5344CB8AC3E}">
        <p14:creationId xmlns:p14="http://schemas.microsoft.com/office/powerpoint/2010/main" val="3594459200"/>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Source Sans Pro" panose="020B0503030403020204" pitchFamily="34" charset="0"/>
          <a:ea typeface="Source Sans Pro" panose="020B05030304030202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ource Sans Pro" panose="020B0503030403020204" pitchFamily="34" charset="0"/>
          <a:ea typeface="Source Sans Pro" panose="020B050303040302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ource Sans Pro" panose="020B0503030403020204" pitchFamily="34" charset="0"/>
          <a:ea typeface="Source Sans Pro" panose="020B050303040302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ource Sans Pro" panose="020B0503030403020204" pitchFamily="34" charset="0"/>
          <a:ea typeface="Source Sans Pro" panose="020B050303040302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970534-4871-491D-A043-6C8684B91C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A54498-B837-4A13-9960-EC28BBBF59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A40ED7-4A89-4F24-9519-9E8CC0BDE9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71EB49-D4EA-42D7-8146-36A92E13F1D3}" type="datetimeFigureOut">
              <a:rPr lang="en-GB" smtClean="0"/>
              <a:t>09/03/2021</a:t>
            </a:fld>
            <a:endParaRPr lang="en-GB"/>
          </a:p>
        </p:txBody>
      </p:sp>
      <p:sp>
        <p:nvSpPr>
          <p:cNvPr id="5" name="Footer Placeholder 4">
            <a:extLst>
              <a:ext uri="{FF2B5EF4-FFF2-40B4-BE49-F238E27FC236}">
                <a16:creationId xmlns:a16="http://schemas.microsoft.com/office/drawing/2014/main" id="{2CA66D2B-5591-4804-9759-156307019D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C0C180D-1FB9-4EAE-903F-28FDC942ED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B7FD4F-572C-4EB8-AF74-8486ADAB0290}" type="slidenum">
              <a:rPr lang="en-GB" smtClean="0"/>
              <a:t>‹#›</a:t>
            </a:fld>
            <a:endParaRPr lang="en-GB"/>
          </a:p>
        </p:txBody>
      </p:sp>
    </p:spTree>
    <p:extLst>
      <p:ext uri="{BB962C8B-B14F-4D97-AF65-F5344CB8AC3E}">
        <p14:creationId xmlns:p14="http://schemas.microsoft.com/office/powerpoint/2010/main" val="330368172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B2A4B2D7-51E0-4DC6-8AA3-C42DBEAF1B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305" y="457200"/>
            <a:ext cx="3292370" cy="537688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42B54018-01B9-448A-B128-A18A5479911D}"/>
              </a:ext>
            </a:extLst>
          </p:cNvPr>
          <p:cNvSpPr txBox="1"/>
          <p:nvPr/>
        </p:nvSpPr>
        <p:spPr>
          <a:xfrm>
            <a:off x="4829175" y="781050"/>
            <a:ext cx="6524625" cy="5601533"/>
          </a:xfrm>
          <a:prstGeom prst="rect">
            <a:avLst/>
          </a:prstGeom>
          <a:noFill/>
        </p:spPr>
        <p:txBody>
          <a:bodyPr wrap="square" rtlCol="0">
            <a:spAutoFit/>
          </a:bodyPr>
          <a:lstStyle/>
          <a:p>
            <a:r>
              <a:rPr lang="en-GB" sz="3600" dirty="0"/>
              <a:t>Extended Reading Intermediate</a:t>
            </a:r>
          </a:p>
          <a:p>
            <a:endParaRPr lang="en-GB" dirty="0"/>
          </a:p>
          <a:p>
            <a:endParaRPr lang="en-GB" dirty="0"/>
          </a:p>
          <a:p>
            <a:endParaRPr lang="en-GB" dirty="0"/>
          </a:p>
          <a:p>
            <a:endParaRPr lang="en-GB" dirty="0"/>
          </a:p>
          <a:p>
            <a:r>
              <a:rPr lang="en-GB" sz="6600" dirty="0">
                <a:ln w="0"/>
                <a:effectLst>
                  <a:outerShdw blurRad="38100" dist="19050" dir="2700000" algn="tl" rotWithShape="0">
                    <a:schemeClr val="dk1">
                      <a:alpha val="40000"/>
                    </a:schemeClr>
                  </a:outerShdw>
                </a:effectLst>
              </a:rPr>
              <a:t>THE FIRM Chapters 5-6</a:t>
            </a:r>
          </a:p>
          <a:p>
            <a:endParaRPr lang="en-GB" dirty="0"/>
          </a:p>
          <a:p>
            <a:endParaRPr lang="en-GB" dirty="0"/>
          </a:p>
          <a:p>
            <a:endParaRPr lang="en-GB" dirty="0"/>
          </a:p>
          <a:p>
            <a:r>
              <a:rPr lang="en-GB" sz="3200" dirty="0"/>
              <a:t>Adapted from the novel by </a:t>
            </a:r>
          </a:p>
          <a:p>
            <a:r>
              <a:rPr lang="en-GB" sz="3200" dirty="0"/>
              <a:t>John Grisham</a:t>
            </a:r>
          </a:p>
        </p:txBody>
      </p:sp>
    </p:spTree>
    <p:extLst>
      <p:ext uri="{BB962C8B-B14F-4D97-AF65-F5344CB8AC3E}">
        <p14:creationId xmlns:p14="http://schemas.microsoft.com/office/powerpoint/2010/main" val="159515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B07D856-E2E3-4578-866A-00373CCF995E}"/>
              </a:ext>
            </a:extLst>
          </p:cNvPr>
          <p:cNvSpPr txBox="1"/>
          <p:nvPr/>
        </p:nvSpPr>
        <p:spPr>
          <a:xfrm>
            <a:off x="294198" y="326003"/>
            <a:ext cx="11537343" cy="4401205"/>
          </a:xfrm>
          <a:prstGeom prst="rect">
            <a:avLst/>
          </a:prstGeom>
          <a:noFill/>
        </p:spPr>
        <p:txBody>
          <a:bodyPr wrap="square" rtlCol="0">
            <a:spAutoFit/>
          </a:bodyPr>
          <a:lstStyle/>
          <a:p>
            <a:r>
              <a:rPr lang="en-GB" sz="2800" b="1" dirty="0">
                <a:latin typeface="Gadugi" panose="020B0502040204020203" pitchFamily="34" charset="0"/>
                <a:ea typeface="Gadugi" panose="020B0502040204020203" pitchFamily="34" charset="0"/>
              </a:rPr>
              <a:t>Before reading chapter 6</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The title of the next chapter is ‘A Tiny Microphone’. Where do you think a tiny microphone will be placed in Mitch and Abby’s house?</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How do you think the firm’s security team will get inside the house without Mitch and Abby knowing?</a:t>
            </a:r>
          </a:p>
          <a:p>
            <a:endParaRPr lang="en-GB" sz="2800" dirty="0">
              <a:latin typeface="Gadugi" panose="020B0502040204020203" pitchFamily="34" charset="0"/>
              <a:ea typeface="Gadugi" panose="020B0502040204020203" pitchFamily="34" charset="0"/>
            </a:endParaRPr>
          </a:p>
          <a:p>
            <a:endParaRPr lang="en-GB" sz="2800" dirty="0">
              <a:latin typeface="Gadugi" panose="020B0502040204020203" pitchFamily="34" charset="0"/>
              <a:ea typeface="Gadugi" panose="020B0502040204020203" pitchFamily="34" charset="0"/>
            </a:endParaRPr>
          </a:p>
          <a:p>
            <a:r>
              <a:rPr lang="en-GB" sz="2800" b="1" dirty="0">
                <a:latin typeface="Gadugi" panose="020B0502040204020203" pitchFamily="34" charset="0"/>
                <a:ea typeface="Gadugi" panose="020B0502040204020203" pitchFamily="34" charset="0"/>
              </a:rPr>
              <a:t>Read and check your ideas.</a:t>
            </a:r>
          </a:p>
        </p:txBody>
      </p:sp>
    </p:spTree>
    <p:extLst>
      <p:ext uri="{BB962C8B-B14F-4D97-AF65-F5344CB8AC3E}">
        <p14:creationId xmlns:p14="http://schemas.microsoft.com/office/powerpoint/2010/main" val="2211177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B234FB-1259-40C2-BBB3-2151F6DC4303}"/>
              </a:ext>
            </a:extLst>
          </p:cNvPr>
          <p:cNvSpPr>
            <a:spLocks noGrp="1"/>
          </p:cNvSpPr>
          <p:nvPr>
            <p:ph idx="1"/>
          </p:nvPr>
        </p:nvSpPr>
        <p:spPr>
          <a:xfrm>
            <a:off x="324848" y="295578"/>
            <a:ext cx="11346951" cy="6415323"/>
          </a:xfrm>
        </p:spPr>
        <p:txBody>
          <a:bodyPr>
            <a:normAutofit fontScale="77500" lnSpcReduction="20000"/>
          </a:bodyPr>
          <a:lstStyle/>
          <a:p>
            <a:pPr marL="0" indent="0" algn="ctr">
              <a:lnSpc>
                <a:spcPct val="107000"/>
              </a:lnSpc>
              <a:spcAft>
                <a:spcPts val="800"/>
              </a:spcAft>
              <a:buNone/>
            </a:pPr>
            <a:r>
              <a:rPr lang="en-GB" sz="3600" kern="1800" dirty="0">
                <a:solidFill>
                  <a:srgbClr val="000000"/>
                </a:solidFill>
                <a:effectLst/>
                <a:latin typeface="+mn-lt"/>
                <a:ea typeface="Times New Roman" panose="02020603050405020304" pitchFamily="18" charset="0"/>
                <a:cs typeface="Arial" panose="020B0604020202020204" pitchFamily="34" charset="0"/>
              </a:rPr>
              <a:t>CHAPTER SIX </a:t>
            </a:r>
            <a:r>
              <a:rPr lang="en-GB" sz="3600" dirty="0">
                <a:solidFill>
                  <a:srgbClr val="000000"/>
                </a:solidFill>
                <a:effectLst/>
                <a:latin typeface="+mn-lt"/>
                <a:ea typeface="Times New Roman" panose="02020603050405020304" pitchFamily="18" charset="0"/>
                <a:cs typeface="Arial" panose="020B0604020202020204" pitchFamily="34" charset="0"/>
              </a:rPr>
              <a:t>A Tiny Microphone</a:t>
            </a:r>
          </a:p>
          <a:p>
            <a:pPr marL="0" indent="0">
              <a:lnSpc>
                <a:spcPct val="107000"/>
              </a:lnSpc>
              <a:spcAft>
                <a:spcPts val="800"/>
              </a:spcAft>
              <a:buNone/>
            </a:pPr>
            <a:r>
              <a:rPr lang="en-GB" dirty="0">
                <a:solidFill>
                  <a:srgbClr val="000000"/>
                </a:solidFill>
                <a:effectLst/>
                <a:latin typeface="+mn-lt"/>
                <a:ea typeface="Times New Roman" panose="02020603050405020304" pitchFamily="18" charset="0"/>
                <a:cs typeface="Times New Roman" panose="02020603050405020304" pitchFamily="18" charset="0"/>
              </a:rPr>
              <a:t>Mitch didn't slow down: he became a machine. He had never needed as much sleep as other people and now this was to his advantage. However much work Avery Tolleson threw at him, he managed to get through it. Sometimes he worked all through the night, and found an unsmiling Abby waiting for him when he came home at dawn for a quick shower before returning to the office.</a:t>
            </a:r>
            <a:endParaRPr lang="en-GB" dirty="0">
              <a:effectLst/>
              <a:latin typeface="+mn-lt"/>
              <a:ea typeface="Calibri" panose="020F0502020204030204" pitchFamily="34" charset="0"/>
              <a:cs typeface="Times New Roman" panose="02020603050405020304" pitchFamily="18" charset="0"/>
            </a:endParaRPr>
          </a:p>
          <a:p>
            <a:pPr marL="0" indent="0">
              <a:lnSpc>
                <a:spcPct val="107000"/>
              </a:lnSpc>
              <a:spcAft>
                <a:spcPts val="800"/>
              </a:spcAft>
              <a:buNone/>
            </a:pPr>
            <a:r>
              <a:rPr lang="en-GB" dirty="0">
                <a:solidFill>
                  <a:srgbClr val="000000"/>
                </a:solidFill>
                <a:effectLst/>
                <a:latin typeface="+mn-lt"/>
                <a:ea typeface="Times New Roman" panose="02020603050405020304" pitchFamily="18" charset="0"/>
                <a:cs typeface="Times New Roman" panose="02020603050405020304" pitchFamily="18" charset="0"/>
              </a:rPr>
              <a:t>Oliver Lambert invited the </a:t>
            </a:r>
            <a:r>
              <a:rPr lang="en-GB" dirty="0" err="1">
                <a:solidFill>
                  <a:srgbClr val="000000"/>
                </a:solidFill>
                <a:effectLst/>
                <a:latin typeface="+mn-lt"/>
                <a:ea typeface="Times New Roman" panose="02020603050405020304" pitchFamily="18" charset="0"/>
                <a:cs typeface="Times New Roman" panose="02020603050405020304" pitchFamily="18" charset="0"/>
              </a:rPr>
              <a:t>McDeeres</a:t>
            </a:r>
            <a:r>
              <a:rPr lang="en-GB" dirty="0">
                <a:solidFill>
                  <a:srgbClr val="000000"/>
                </a:solidFill>
                <a:effectLst/>
                <a:latin typeface="+mn-lt"/>
                <a:ea typeface="Times New Roman" panose="02020603050405020304" pitchFamily="18" charset="0"/>
                <a:cs typeface="Times New Roman" panose="02020603050405020304" pitchFamily="18" charset="0"/>
              </a:rPr>
              <a:t>, the Quins and two other associates and their wives to dinner one Saturday at Justine's, his favourite restaurant.</a:t>
            </a:r>
            <a:endParaRPr lang="en-GB" dirty="0">
              <a:effectLst/>
              <a:latin typeface="+mn-lt"/>
              <a:ea typeface="Calibri" panose="020F0502020204030204" pitchFamily="34" charset="0"/>
              <a:cs typeface="Times New Roman" panose="02020603050405020304" pitchFamily="18" charset="0"/>
            </a:endParaRPr>
          </a:p>
          <a:p>
            <a:pPr marL="0" indent="0">
              <a:lnSpc>
                <a:spcPct val="107000"/>
              </a:lnSpc>
              <a:spcAft>
                <a:spcPts val="800"/>
              </a:spcAft>
              <a:buNone/>
            </a:pPr>
            <a:r>
              <a:rPr lang="en-GB" dirty="0">
                <a:solidFill>
                  <a:srgbClr val="000000"/>
                </a:solidFill>
                <a:effectLst/>
                <a:latin typeface="+mn-lt"/>
                <a:ea typeface="Times New Roman" panose="02020603050405020304" pitchFamily="18" charset="0"/>
                <a:cs typeface="Times New Roman" panose="02020603050405020304" pitchFamily="18" charset="0"/>
              </a:rPr>
              <a:t>Not long after Mitch and Abby entered the restaurant, two men with the correct key entered the shiny black BMW in the car park of Justine's. They drove away from the restaurant to the new home of Mr and Mrs </a:t>
            </a:r>
            <a:r>
              <a:rPr lang="en-GB" dirty="0" err="1">
                <a:solidFill>
                  <a:srgbClr val="000000"/>
                </a:solidFill>
                <a:effectLst/>
                <a:latin typeface="+mn-lt"/>
                <a:ea typeface="Times New Roman" panose="02020603050405020304" pitchFamily="18" charset="0"/>
                <a:cs typeface="Times New Roman" panose="02020603050405020304" pitchFamily="18" charset="0"/>
              </a:rPr>
              <a:t>McDeere</a:t>
            </a:r>
            <a:r>
              <a:rPr lang="en-GB" dirty="0">
                <a:solidFill>
                  <a:srgbClr val="000000"/>
                </a:solidFill>
                <a:effectLst/>
                <a:latin typeface="+mn-lt"/>
                <a:ea typeface="Times New Roman" panose="02020603050405020304" pitchFamily="18" charset="0"/>
                <a:cs typeface="Times New Roman" panose="02020603050405020304" pitchFamily="18" charset="0"/>
              </a:rPr>
              <a:t>. They parked the BMW in its usual place. The driver got another key out of his pocket and the two men entered the house.</a:t>
            </a:r>
            <a:endParaRPr lang="en-GB" dirty="0">
              <a:effectLst/>
              <a:latin typeface="+mn-lt"/>
              <a:ea typeface="Calibri" panose="020F0502020204030204" pitchFamily="34" charset="0"/>
              <a:cs typeface="Times New Roman" panose="02020603050405020304" pitchFamily="18" charset="0"/>
            </a:endParaRPr>
          </a:p>
          <a:p>
            <a:pPr marL="0" indent="0">
              <a:lnSpc>
                <a:spcPct val="107000"/>
              </a:lnSpc>
              <a:spcAft>
                <a:spcPts val="800"/>
              </a:spcAft>
              <a:buNone/>
            </a:pPr>
            <a:r>
              <a:rPr lang="en-GB" dirty="0">
                <a:solidFill>
                  <a:srgbClr val="000000"/>
                </a:solidFill>
                <a:effectLst/>
                <a:latin typeface="+mn-lt"/>
                <a:ea typeface="Times New Roman" panose="02020603050405020304" pitchFamily="18" charset="0"/>
                <a:cs typeface="Times New Roman" panose="02020603050405020304" pitchFamily="18" charset="0"/>
              </a:rPr>
              <a:t>They worked quickly and quietly. A tiny microphone, no bigger than a fingernail, was stuck into the mouthpiece of each phone in the house. The signals from these microphones would go to a receiver in the space under the roof of the house.</a:t>
            </a:r>
            <a:endParaRPr lang="en-GB" dirty="0">
              <a:effectLst/>
              <a:latin typeface="+mn-lt"/>
              <a:ea typeface="Calibri" panose="020F0502020204030204" pitchFamily="34" charset="0"/>
              <a:cs typeface="Times New Roman" panose="02020603050405020304" pitchFamily="18" charset="0"/>
            </a:endParaRPr>
          </a:p>
          <a:p>
            <a:pPr marL="0" indent="0">
              <a:buNone/>
            </a:pPr>
            <a:r>
              <a:rPr lang="en-GB" dirty="0">
                <a:solidFill>
                  <a:srgbClr val="000000"/>
                </a:solidFill>
                <a:effectLst/>
                <a:latin typeface="+mn-lt"/>
                <a:ea typeface="Times New Roman" panose="02020603050405020304" pitchFamily="18" charset="0"/>
              </a:rPr>
              <a:t>Then the men turned their attention to each room. A small hole was made in the corner of every room, high up where no one would notice it. A tiny microphone was placed inside each hole. </a:t>
            </a:r>
            <a:endParaRPr lang="en-GB" dirty="0">
              <a:latin typeface="+mn-lt"/>
            </a:endParaRPr>
          </a:p>
        </p:txBody>
      </p:sp>
    </p:spTree>
    <p:extLst>
      <p:ext uri="{BB962C8B-B14F-4D97-AF65-F5344CB8AC3E}">
        <p14:creationId xmlns:p14="http://schemas.microsoft.com/office/powerpoint/2010/main" val="3499062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46B9159-1738-4E7E-A880-0D7F241EAB2F}"/>
              </a:ext>
            </a:extLst>
          </p:cNvPr>
          <p:cNvSpPr txBox="1"/>
          <p:nvPr/>
        </p:nvSpPr>
        <p:spPr>
          <a:xfrm>
            <a:off x="246489" y="284467"/>
            <a:ext cx="11370365" cy="6567824"/>
          </a:xfrm>
          <a:prstGeom prst="rect">
            <a:avLst/>
          </a:prstGeom>
          <a:noFill/>
        </p:spPr>
        <p:txBody>
          <a:bodyPr wrap="square">
            <a:spAutoFit/>
          </a:bodyPr>
          <a:lstStyle/>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A wire, no thicker than a human hair and completely invisible, ran from each microphone to the receiver. The receiver looked exactly like an old, broken radio, and it joined other old objects that were already there in a corner under the roof. It would not be noticed for months, maybe years. And if it was noticed, it would simply be thrown away as rubbish. The receiver, of course, would also send signals from the house back to the fifth floor at </a:t>
            </a:r>
            <a:r>
              <a:rPr lang="en-GB" sz="2400" dirty="0" err="1">
                <a:solidFill>
                  <a:srgbClr val="000000"/>
                </a:solidFill>
                <a:effectLst/>
                <a:ea typeface="Times New Roman" panose="02020603050405020304" pitchFamily="18" charset="0"/>
                <a:cs typeface="Times New Roman" panose="02020603050405020304" pitchFamily="18" charset="0"/>
              </a:rPr>
              <a:t>Bendini</a:t>
            </a:r>
            <a:r>
              <a:rPr lang="en-GB" sz="2400" dirty="0">
                <a:solidFill>
                  <a:srgbClr val="000000"/>
                </a:solidFill>
                <a:effectLst/>
                <a:ea typeface="Times New Roman" panose="02020603050405020304" pitchFamily="18" charset="0"/>
                <a:cs typeface="Times New Roman" panose="02020603050405020304" pitchFamily="18" charset="0"/>
              </a:rPr>
              <a:t>, Lambert &amp; Locke.</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Just as the fish was served at Justine's, the BMW parked quietly next to the restaurant. The driver locked the car door. It was the </a:t>
            </a:r>
            <a:r>
              <a:rPr lang="en-GB" sz="2400" dirty="0" err="1">
                <a:solidFill>
                  <a:srgbClr val="000000"/>
                </a:solidFill>
                <a:effectLst/>
                <a:ea typeface="Times New Roman" panose="02020603050405020304" pitchFamily="18" charset="0"/>
                <a:cs typeface="Times New Roman" panose="02020603050405020304" pitchFamily="18" charset="0"/>
              </a:rPr>
              <a:t>Mahans</a:t>
            </a:r>
            <a:r>
              <a:rPr lang="en-GB" sz="2400" dirty="0">
                <a:solidFill>
                  <a:srgbClr val="000000"/>
                </a:solidFill>
                <a:effectLst/>
                <a:ea typeface="Times New Roman" panose="02020603050405020304" pitchFamily="18" charset="0"/>
                <a:cs typeface="Times New Roman" panose="02020603050405020304" pitchFamily="18" charset="0"/>
              </a:rPr>
              <a:t> next. At least they lived closer to the restaurant than the </a:t>
            </a:r>
            <a:r>
              <a:rPr lang="en-GB" sz="2400" dirty="0" err="1">
                <a:solidFill>
                  <a:srgbClr val="000000"/>
                </a:solidFill>
                <a:effectLst/>
                <a:ea typeface="Times New Roman" panose="02020603050405020304" pitchFamily="18" charset="0"/>
                <a:cs typeface="Times New Roman" panose="02020603050405020304" pitchFamily="18" charset="0"/>
              </a:rPr>
              <a:t>McDeeres</a:t>
            </a:r>
            <a:r>
              <a:rPr lang="en-GB" sz="2400" dirty="0">
                <a:solidFill>
                  <a:srgbClr val="000000"/>
                </a:solidFill>
                <a:effectLst/>
                <a:ea typeface="Times New Roman" panose="02020603050405020304" pitchFamily="18" charset="0"/>
                <a:cs typeface="Times New Roman" panose="02020603050405020304" pitchFamily="18" charset="0"/>
              </a:rPr>
              <a:t>, and had a smaller house, so the work would be easier.</a:t>
            </a: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						***</a:t>
            </a:r>
            <a:endParaRPr lang="en-GB" sz="2400" dirty="0">
              <a:effectLst/>
              <a:ea typeface="Calibri" panose="020F0502020204030204" pitchFamily="34" charset="0"/>
              <a:cs typeface="Times New Roman" panose="02020603050405020304" pitchFamily="18" charset="0"/>
            </a:endParaRPr>
          </a:p>
          <a:p>
            <a:r>
              <a:rPr lang="en-GB" sz="2400" dirty="0">
                <a:solidFill>
                  <a:srgbClr val="000000"/>
                </a:solidFill>
                <a:effectLst/>
                <a:ea typeface="Times New Roman" panose="02020603050405020304" pitchFamily="18" charset="0"/>
              </a:rPr>
              <a:t>On the fifth floor of the </a:t>
            </a:r>
            <a:r>
              <a:rPr lang="en-GB" sz="2400" dirty="0" err="1">
                <a:solidFill>
                  <a:srgbClr val="000000"/>
                </a:solidFill>
                <a:effectLst/>
                <a:ea typeface="Times New Roman" panose="02020603050405020304" pitchFamily="18" charset="0"/>
              </a:rPr>
              <a:t>Bendini</a:t>
            </a:r>
            <a:r>
              <a:rPr lang="en-GB" sz="2400" dirty="0">
                <a:solidFill>
                  <a:srgbClr val="000000"/>
                </a:solidFill>
                <a:effectLst/>
                <a:ea typeface="Times New Roman" panose="02020603050405020304" pitchFamily="18" charset="0"/>
              </a:rPr>
              <a:t> Building, </a:t>
            </a:r>
            <a:r>
              <a:rPr lang="en-GB" sz="2400" dirty="0" err="1">
                <a:solidFill>
                  <a:srgbClr val="000000"/>
                </a:solidFill>
                <a:effectLst/>
                <a:ea typeface="Times New Roman" panose="02020603050405020304" pitchFamily="18" charset="0"/>
              </a:rPr>
              <a:t>DeVasher</a:t>
            </a:r>
            <a:r>
              <a:rPr lang="en-GB" sz="2400" dirty="0">
                <a:solidFill>
                  <a:srgbClr val="000000"/>
                </a:solidFill>
                <a:effectLst/>
                <a:ea typeface="Times New Roman" panose="02020603050405020304" pitchFamily="18" charset="0"/>
              </a:rPr>
              <a:t> stared at rows of lights and waited for some signal from 1231 East Meadowbrook. The dinner party had finished thirty minutes earlier and it was time to listen. </a:t>
            </a:r>
            <a:r>
              <a:rPr lang="en-GB" sz="2400" dirty="0">
                <a:solidFill>
                  <a:srgbClr val="000000"/>
                </a:solidFill>
                <a:effectLst/>
                <a:ea typeface="Times New Roman" panose="02020603050405020304" pitchFamily="18" charset="0"/>
                <a:cs typeface="Times New Roman" panose="02020603050405020304" pitchFamily="18" charset="0"/>
              </a:rPr>
              <a:t>A tiny yellow light shone weakly and he put a pair of headphones on. He pushed a button to record. He waited. A green light marked 'McD-6' began to shine. It was the bedroom. The voices started to come in loud and clear.</a:t>
            </a:r>
            <a:endParaRPr lang="en-GB" sz="2400" dirty="0">
              <a:effectLst/>
              <a:ea typeface="Calibri" panose="020F0502020204030204" pitchFamily="34" charset="0"/>
              <a:cs typeface="Times New Roman" panose="02020603050405020304" pitchFamily="18" charset="0"/>
            </a:endParaRPr>
          </a:p>
          <a:p>
            <a:endParaRPr lang="en-GB"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856038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680F413-7AEC-47E2-81AD-E44B49EAD89F}"/>
              </a:ext>
            </a:extLst>
          </p:cNvPr>
          <p:cNvSpPr txBox="1"/>
          <p:nvPr/>
        </p:nvSpPr>
        <p:spPr>
          <a:xfrm>
            <a:off x="946206" y="658384"/>
            <a:ext cx="10805823" cy="5345053"/>
          </a:xfrm>
          <a:prstGeom prst="rect">
            <a:avLst/>
          </a:prstGeom>
          <a:noFill/>
        </p:spPr>
        <p:txBody>
          <a:bodyPr wrap="square">
            <a:spAutoFit/>
          </a:bodyPr>
          <a:lstStyle/>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'I don't like Jill Mahan,' the female voice, Mrs </a:t>
            </a:r>
            <a:r>
              <a:rPr lang="en-GB" sz="2400" dirty="0" err="1">
                <a:solidFill>
                  <a:srgbClr val="000000"/>
                </a:solidFill>
                <a:effectLst/>
                <a:ea typeface="Times New Roman" panose="02020603050405020304" pitchFamily="18" charset="0"/>
                <a:cs typeface="Times New Roman" panose="02020603050405020304" pitchFamily="18" charset="0"/>
              </a:rPr>
              <a:t>McDeere</a:t>
            </a:r>
            <a:r>
              <a:rPr lang="en-GB" sz="2400" dirty="0">
                <a:solidFill>
                  <a:srgbClr val="000000"/>
                </a:solidFill>
                <a:effectLst/>
                <a:ea typeface="Times New Roman" panose="02020603050405020304" pitchFamily="18" charset="0"/>
                <a:cs typeface="Times New Roman" panose="02020603050405020304" pitchFamily="18" charset="0"/>
              </a:rPr>
              <a:t>, was saying. 'Her husband's OK, but she's really unpleasant.'</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'Are you drunk?' asked Mr </a:t>
            </a:r>
            <a:r>
              <a:rPr lang="en-GB" sz="2400" dirty="0" err="1">
                <a:solidFill>
                  <a:srgbClr val="000000"/>
                </a:solidFill>
                <a:effectLst/>
                <a:ea typeface="Times New Roman" panose="02020603050405020304" pitchFamily="18" charset="0"/>
                <a:cs typeface="Times New Roman" panose="02020603050405020304" pitchFamily="18" charset="0"/>
              </a:rPr>
              <a:t>McDeere</a:t>
            </a:r>
            <a:r>
              <a:rPr lang="en-GB" sz="2400" dirty="0">
                <a:solidFill>
                  <a:srgbClr val="000000"/>
                </a:solidFill>
                <a:effectLst/>
                <a:ea typeface="Times New Roman" panose="02020603050405020304" pitchFamily="18" charset="0"/>
                <a:cs typeface="Times New Roman" panose="02020603050405020304" pitchFamily="18" charset="0"/>
              </a:rPr>
              <a:t>.</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'Almost. I'm ready for sex.'</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err="1">
                <a:solidFill>
                  <a:srgbClr val="000000"/>
                </a:solidFill>
                <a:effectLst/>
                <a:ea typeface="Times New Roman" panose="02020603050405020304" pitchFamily="18" charset="0"/>
                <a:cs typeface="Times New Roman" panose="02020603050405020304" pitchFamily="18" charset="0"/>
              </a:rPr>
              <a:t>DeVasher</a:t>
            </a:r>
            <a:r>
              <a:rPr lang="en-GB" sz="2400" dirty="0">
                <a:solidFill>
                  <a:srgbClr val="000000"/>
                </a:solidFill>
                <a:effectLst/>
                <a:ea typeface="Times New Roman" panose="02020603050405020304" pitchFamily="18" charset="0"/>
                <a:cs typeface="Times New Roman" panose="02020603050405020304" pitchFamily="18" charset="0"/>
              </a:rPr>
              <a:t> bent his head closer towards his surveillance equipment, to listen better.</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'Take your clothes off,' Mrs </a:t>
            </a:r>
            <a:r>
              <a:rPr lang="en-GB" sz="2400" dirty="0" err="1">
                <a:solidFill>
                  <a:srgbClr val="000000"/>
                </a:solidFill>
                <a:effectLst/>
                <a:ea typeface="Times New Roman" panose="02020603050405020304" pitchFamily="18" charset="0"/>
                <a:cs typeface="Times New Roman" panose="02020603050405020304" pitchFamily="18" charset="0"/>
              </a:rPr>
              <a:t>McDeere</a:t>
            </a:r>
            <a:r>
              <a:rPr lang="en-GB" sz="2400" dirty="0">
                <a:solidFill>
                  <a:srgbClr val="000000"/>
                </a:solidFill>
                <a:effectLst/>
                <a:ea typeface="Times New Roman" panose="02020603050405020304" pitchFamily="18" charset="0"/>
                <a:cs typeface="Times New Roman" panose="02020603050405020304" pitchFamily="18" charset="0"/>
              </a:rPr>
              <a:t> demanded.</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'We haven't done this for a while,' said Mr </a:t>
            </a:r>
            <a:r>
              <a:rPr lang="en-GB" sz="2400" dirty="0" err="1">
                <a:solidFill>
                  <a:srgbClr val="000000"/>
                </a:solidFill>
                <a:effectLst/>
                <a:ea typeface="Times New Roman" panose="02020603050405020304" pitchFamily="18" charset="0"/>
                <a:cs typeface="Times New Roman" panose="02020603050405020304" pitchFamily="18" charset="0"/>
              </a:rPr>
              <a:t>McDeere</a:t>
            </a:r>
            <a:r>
              <a:rPr lang="en-GB" sz="2400" dirty="0">
                <a:solidFill>
                  <a:srgbClr val="000000"/>
                </a:solidFill>
                <a:effectLst/>
                <a:ea typeface="Times New Roman" panose="02020603050405020304" pitchFamily="18" charset="0"/>
                <a:cs typeface="Times New Roman" panose="02020603050405020304" pitchFamily="18" charset="0"/>
              </a:rPr>
              <a:t>.</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'And whose fault is that?' she asked.</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'I haven't forgotten how. You're beautiful.'</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'Get in the bed,' she said.</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err="1">
                <a:solidFill>
                  <a:srgbClr val="000000"/>
                </a:solidFill>
                <a:effectLst/>
                <a:ea typeface="Times New Roman" panose="02020603050405020304" pitchFamily="18" charset="0"/>
                <a:cs typeface="Times New Roman" panose="02020603050405020304" pitchFamily="18" charset="0"/>
              </a:rPr>
              <a:t>DeVasher</a:t>
            </a:r>
            <a:r>
              <a:rPr lang="en-GB" sz="2400" dirty="0">
                <a:solidFill>
                  <a:srgbClr val="000000"/>
                </a:solidFill>
                <a:effectLst/>
                <a:ea typeface="Times New Roman" panose="02020603050405020304" pitchFamily="18" charset="0"/>
                <a:cs typeface="Times New Roman" panose="02020603050405020304" pitchFamily="18" charset="0"/>
              </a:rPr>
              <a:t> closed his eyes and watched them.</a:t>
            </a:r>
            <a:endParaRPr lang="en-GB"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034226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EA448B9-E3B4-452E-8694-4F665D309171}"/>
              </a:ext>
            </a:extLst>
          </p:cNvPr>
          <p:cNvSpPr txBox="1"/>
          <p:nvPr/>
        </p:nvSpPr>
        <p:spPr>
          <a:xfrm>
            <a:off x="333954" y="33793"/>
            <a:ext cx="11306755" cy="6801862"/>
          </a:xfrm>
          <a:prstGeom prst="rect">
            <a:avLst/>
          </a:prstGeom>
          <a:noFill/>
        </p:spPr>
        <p:txBody>
          <a:bodyPr wrap="square" rtlCol="0">
            <a:spAutoFit/>
          </a:bodyPr>
          <a:lstStyle/>
          <a:p>
            <a:r>
              <a:rPr lang="en-GB" sz="2800" b="1" dirty="0">
                <a:latin typeface="Gadugi" panose="020B0502040204020203" pitchFamily="34" charset="0"/>
                <a:ea typeface="Gadugi" panose="020B0502040204020203" pitchFamily="34" charset="0"/>
              </a:rPr>
              <a:t>To check your understanding, choose the correct answers. </a:t>
            </a:r>
          </a:p>
          <a:p>
            <a:r>
              <a:rPr lang="en-GB" sz="2800" b="1" dirty="0">
                <a:latin typeface="Gadugi" panose="020B0502040204020203" pitchFamily="34" charset="0"/>
                <a:ea typeface="Gadugi" panose="020B0502040204020203" pitchFamily="34" charset="0"/>
              </a:rPr>
              <a:t>(Note: Sometimes both are correct)</a:t>
            </a:r>
          </a:p>
          <a:p>
            <a:endParaRPr lang="en-GB" sz="2800" dirty="0">
              <a:latin typeface="Gadugi" panose="020B0502040204020203" pitchFamily="34" charset="0"/>
              <a:ea typeface="Gadugi" panose="020B0502040204020203" pitchFamily="34" charset="0"/>
            </a:endParaRPr>
          </a:p>
          <a:p>
            <a:r>
              <a:rPr lang="en-GB" sz="2400" dirty="0">
                <a:latin typeface="Gadugi" panose="020B0502040204020203" pitchFamily="34" charset="0"/>
                <a:ea typeface="Gadugi" panose="020B0502040204020203" pitchFamily="34" charset="0"/>
              </a:rPr>
              <a:t>1 Oliver Lambert invited Mitch and Abby and another couple to a restaurant	</a:t>
            </a:r>
          </a:p>
          <a:p>
            <a:r>
              <a:rPr lang="en-GB" sz="2400" dirty="0">
                <a:latin typeface="Gadugi" panose="020B0502040204020203" pitchFamily="34" charset="0"/>
                <a:ea typeface="Gadugi" panose="020B0502040204020203" pitchFamily="34" charset="0"/>
              </a:rPr>
              <a:t>	a) to welcome them to the firm</a:t>
            </a:r>
          </a:p>
          <a:p>
            <a:r>
              <a:rPr lang="en-GB" sz="2400" dirty="0">
                <a:latin typeface="Gadugi" panose="020B0502040204020203" pitchFamily="34" charset="0"/>
                <a:ea typeface="Gadugi" panose="020B0502040204020203" pitchFamily="34" charset="0"/>
              </a:rPr>
              <a:t>	b) so that the firm’s security team could put bugs in their houses</a:t>
            </a:r>
          </a:p>
          <a:p>
            <a:endParaRPr lang="en-GB" sz="2400" dirty="0">
              <a:latin typeface="Gadugi" panose="020B0502040204020203" pitchFamily="34" charset="0"/>
              <a:ea typeface="Gadugi" panose="020B0502040204020203" pitchFamily="34" charset="0"/>
            </a:endParaRPr>
          </a:p>
          <a:p>
            <a:r>
              <a:rPr lang="en-GB" sz="2400" dirty="0">
                <a:latin typeface="Gadugi" panose="020B0502040204020203" pitchFamily="34" charset="0"/>
                <a:ea typeface="Gadugi" panose="020B0502040204020203" pitchFamily="34" charset="0"/>
              </a:rPr>
              <a:t>2 The men put tiny microphones</a:t>
            </a:r>
          </a:p>
          <a:p>
            <a:r>
              <a:rPr lang="en-GB" sz="2400" dirty="0">
                <a:latin typeface="Gadugi" panose="020B0502040204020203" pitchFamily="34" charset="0"/>
                <a:ea typeface="Gadugi" panose="020B0502040204020203" pitchFamily="34" charset="0"/>
              </a:rPr>
              <a:t>	a) inside the house telephones</a:t>
            </a:r>
          </a:p>
          <a:p>
            <a:r>
              <a:rPr lang="en-GB" sz="2400" dirty="0">
                <a:latin typeface="Gadugi" panose="020B0502040204020203" pitchFamily="34" charset="0"/>
                <a:ea typeface="Gadugi" panose="020B0502040204020203" pitchFamily="34" charset="0"/>
              </a:rPr>
              <a:t>	b) inside each room in the house</a:t>
            </a:r>
          </a:p>
          <a:p>
            <a:endParaRPr lang="en-GB" sz="2400" dirty="0">
              <a:latin typeface="Gadugi" panose="020B0502040204020203" pitchFamily="34" charset="0"/>
              <a:ea typeface="Gadugi" panose="020B0502040204020203" pitchFamily="34" charset="0"/>
            </a:endParaRPr>
          </a:p>
          <a:p>
            <a:r>
              <a:rPr lang="en-GB" sz="2400" dirty="0">
                <a:latin typeface="Gadugi" panose="020B0502040204020203" pitchFamily="34" charset="0"/>
                <a:ea typeface="Gadugi" panose="020B0502040204020203" pitchFamily="34" charset="0"/>
              </a:rPr>
              <a:t>3 The men 	a) had difficulty fitting the microphones</a:t>
            </a:r>
          </a:p>
          <a:p>
            <a:r>
              <a:rPr lang="en-GB" sz="2400" dirty="0">
                <a:latin typeface="Gadugi" panose="020B0502040204020203" pitchFamily="34" charset="0"/>
                <a:ea typeface="Gadugi" panose="020B0502040204020203" pitchFamily="34" charset="0"/>
              </a:rPr>
              <a:t>		b) did the work quickly and professionally</a:t>
            </a:r>
          </a:p>
          <a:p>
            <a:endParaRPr lang="en-GB" sz="2400" dirty="0">
              <a:latin typeface="Gadugi" panose="020B0502040204020203" pitchFamily="34" charset="0"/>
              <a:ea typeface="Gadugi" panose="020B0502040204020203" pitchFamily="34" charset="0"/>
            </a:endParaRPr>
          </a:p>
          <a:p>
            <a:r>
              <a:rPr lang="en-GB" sz="2400" dirty="0">
                <a:latin typeface="Gadugi" panose="020B0502040204020203" pitchFamily="34" charset="0"/>
                <a:ea typeface="Gadugi" panose="020B0502040204020203" pitchFamily="34" charset="0"/>
              </a:rPr>
              <a:t>4 Mitch and Abby 	a) noticed the microphone wire in their bedroom later</a:t>
            </a:r>
          </a:p>
          <a:p>
            <a:r>
              <a:rPr lang="en-GB" sz="2400" dirty="0">
                <a:latin typeface="Gadugi" panose="020B0502040204020203" pitchFamily="34" charset="0"/>
                <a:ea typeface="Gadugi" panose="020B0502040204020203" pitchFamily="34" charset="0"/>
              </a:rPr>
              <a:t>		b) had no idea that someone was listening to everything</a:t>
            </a:r>
            <a:r>
              <a:rPr lang="en-GB" sz="2800" dirty="0">
                <a:latin typeface="Gadugi" panose="020B0502040204020203" pitchFamily="34" charset="0"/>
                <a:ea typeface="Gadugi" panose="020B0502040204020203" pitchFamily="34" charset="0"/>
              </a:rPr>
              <a:t> </a:t>
            </a:r>
            <a:r>
              <a:rPr lang="en-GB" sz="2400" dirty="0">
                <a:latin typeface="Gadugi" panose="020B0502040204020203" pitchFamily="34" charset="0"/>
                <a:ea typeface="Gadugi" panose="020B0502040204020203" pitchFamily="34" charset="0"/>
              </a:rPr>
              <a:t>they said</a:t>
            </a:r>
          </a:p>
          <a:p>
            <a:endParaRPr lang="en-GB" dirty="0"/>
          </a:p>
          <a:p>
            <a:endParaRPr lang="en-GB" dirty="0"/>
          </a:p>
        </p:txBody>
      </p:sp>
    </p:spTree>
    <p:extLst>
      <p:ext uri="{BB962C8B-B14F-4D97-AF65-F5344CB8AC3E}">
        <p14:creationId xmlns:p14="http://schemas.microsoft.com/office/powerpoint/2010/main" val="33529863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EA448B9-E3B4-452E-8694-4F665D309171}"/>
              </a:ext>
            </a:extLst>
          </p:cNvPr>
          <p:cNvSpPr txBox="1"/>
          <p:nvPr/>
        </p:nvSpPr>
        <p:spPr>
          <a:xfrm>
            <a:off x="625502" y="630140"/>
            <a:ext cx="10940996" cy="3385542"/>
          </a:xfrm>
          <a:prstGeom prst="rect">
            <a:avLst/>
          </a:prstGeom>
          <a:noFill/>
        </p:spPr>
        <p:txBody>
          <a:bodyPr wrap="square" rtlCol="0">
            <a:spAutoFit/>
          </a:bodyPr>
          <a:lstStyle/>
          <a:p>
            <a:r>
              <a:rPr lang="en-GB" sz="2800" b="1" dirty="0">
                <a:latin typeface="Gadugi" panose="020B0502040204020203" pitchFamily="34" charset="0"/>
                <a:ea typeface="Gadugi" panose="020B0502040204020203" pitchFamily="34" charset="0"/>
              </a:rPr>
              <a:t>After reading / Preparation for next section</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In the next chapter, Mitch is going to meet the FBI agent </a:t>
            </a:r>
            <a:r>
              <a:rPr lang="en-GB" sz="2800" dirty="0" err="1">
                <a:latin typeface="Gadugi" panose="020B0502040204020203" pitchFamily="34" charset="0"/>
                <a:ea typeface="Gadugi" panose="020B0502040204020203" pitchFamily="34" charset="0"/>
              </a:rPr>
              <a:t>Tarrance</a:t>
            </a:r>
            <a:r>
              <a:rPr lang="en-GB" sz="2800" dirty="0">
                <a:latin typeface="Gadugi" panose="020B0502040204020203" pitchFamily="34" charset="0"/>
                <a:ea typeface="Gadugi" panose="020B0502040204020203" pitchFamily="34" charset="0"/>
              </a:rPr>
              <a:t>. </a:t>
            </a:r>
          </a:p>
          <a:p>
            <a:r>
              <a:rPr lang="en-GB" sz="2800" dirty="0">
                <a:latin typeface="Gadugi" panose="020B0502040204020203" pitchFamily="34" charset="0"/>
                <a:ea typeface="Gadugi" panose="020B0502040204020203" pitchFamily="34" charset="0"/>
              </a:rPr>
              <a:t>As preparation, find out exactly who the FBI are and write one sentence to explain what they do.</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Why do you think the FBI are interested in Mitch and his firm?</a:t>
            </a:r>
          </a:p>
          <a:p>
            <a:endParaRPr lang="en-GB" dirty="0"/>
          </a:p>
        </p:txBody>
      </p:sp>
      <p:pic>
        <p:nvPicPr>
          <p:cNvPr id="2050" name="Picture 2" descr="Federal Bureau of Investigation - Wikipedia">
            <a:extLst>
              <a:ext uri="{FF2B5EF4-FFF2-40B4-BE49-F238E27FC236}">
                <a16:creationId xmlns:a16="http://schemas.microsoft.com/office/drawing/2014/main" id="{8EA382CD-A2CC-4A34-B3A8-93185C4C86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5478" y="3800228"/>
            <a:ext cx="2353099" cy="24276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8176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489D2-E0B3-45FE-95DC-EB72D9BCF504}"/>
              </a:ext>
            </a:extLst>
          </p:cNvPr>
          <p:cNvSpPr>
            <a:spLocks noGrp="1"/>
          </p:cNvSpPr>
          <p:nvPr>
            <p:ph type="title"/>
          </p:nvPr>
        </p:nvSpPr>
        <p:spPr>
          <a:xfrm>
            <a:off x="838200" y="237905"/>
            <a:ext cx="10515600" cy="628788"/>
          </a:xfrm>
        </p:spPr>
        <p:txBody>
          <a:bodyPr>
            <a:normAutofit/>
          </a:bodyPr>
          <a:lstStyle/>
          <a:p>
            <a:r>
              <a:rPr lang="en-GB" sz="3200" b="1" dirty="0">
                <a:latin typeface="Gadugi" panose="020B0502040204020203" pitchFamily="34" charset="0"/>
                <a:ea typeface="Gadugi" panose="020B0502040204020203" pitchFamily="34" charset="0"/>
              </a:rPr>
              <a:t>What do you remember?</a:t>
            </a:r>
          </a:p>
        </p:txBody>
      </p:sp>
      <p:sp>
        <p:nvSpPr>
          <p:cNvPr id="3" name="Content Placeholder 2">
            <a:extLst>
              <a:ext uri="{FF2B5EF4-FFF2-40B4-BE49-F238E27FC236}">
                <a16:creationId xmlns:a16="http://schemas.microsoft.com/office/drawing/2014/main" id="{022E8E47-EE7D-4C7D-AD5F-3AF54235104A}"/>
              </a:ext>
            </a:extLst>
          </p:cNvPr>
          <p:cNvSpPr>
            <a:spLocks noGrp="1"/>
          </p:cNvSpPr>
          <p:nvPr>
            <p:ph idx="1"/>
          </p:nvPr>
        </p:nvSpPr>
        <p:spPr>
          <a:xfrm>
            <a:off x="480392" y="1014591"/>
            <a:ext cx="10515600" cy="5306695"/>
          </a:xfrm>
        </p:spPr>
        <p:txBody>
          <a:bodyPr>
            <a:normAutofit/>
          </a:bodyPr>
          <a:lstStyle/>
          <a:p>
            <a:pPr marL="0" indent="0">
              <a:buNone/>
            </a:pPr>
            <a:endParaRPr lang="en-GB" dirty="0">
              <a:latin typeface="Gadugi" panose="020B0502040204020203" pitchFamily="34" charset="0"/>
              <a:ea typeface="Gadugi" panose="020B0502040204020203" pitchFamily="34" charset="0"/>
            </a:endParaRPr>
          </a:p>
          <a:p>
            <a:pPr marL="0" indent="0">
              <a:buNone/>
            </a:pPr>
            <a:r>
              <a:rPr lang="en-GB" dirty="0">
                <a:latin typeface="Gadugi" panose="020B0502040204020203" pitchFamily="34" charset="0"/>
                <a:ea typeface="Gadugi" panose="020B0502040204020203" pitchFamily="34" charset="0"/>
              </a:rPr>
              <a:t>What disturbing information do you remember </a:t>
            </a:r>
          </a:p>
          <a:p>
            <a:pPr marL="0" indent="0">
              <a:buNone/>
            </a:pPr>
            <a:r>
              <a:rPr lang="en-GB" dirty="0">
                <a:latin typeface="Gadugi" panose="020B0502040204020203" pitchFamily="34" charset="0"/>
                <a:ea typeface="Gadugi" panose="020B0502040204020203" pitchFamily="34" charset="0"/>
              </a:rPr>
              <a:t>about security at the law firm?</a:t>
            </a:r>
          </a:p>
          <a:p>
            <a:pPr marL="0" indent="0">
              <a:buNone/>
            </a:pPr>
            <a:endParaRPr lang="en-GB" dirty="0">
              <a:latin typeface="Gadugi" panose="020B0502040204020203" pitchFamily="34" charset="0"/>
              <a:ea typeface="Gadugi" panose="020B0502040204020203" pitchFamily="34" charset="0"/>
            </a:endParaRPr>
          </a:p>
          <a:p>
            <a:pPr marL="0" indent="0">
              <a:buNone/>
            </a:pPr>
            <a:r>
              <a:rPr lang="en-GB" dirty="0">
                <a:latin typeface="Gadugi" panose="020B0502040204020203" pitchFamily="34" charset="0"/>
                <a:ea typeface="Gadugi" panose="020B0502040204020203" pitchFamily="34" charset="0"/>
              </a:rPr>
              <a:t>Why was the Head of Security worried about the two lawyers </a:t>
            </a:r>
            <a:r>
              <a:rPr lang="en-GB" dirty="0" err="1">
                <a:latin typeface="Gadugi" panose="020B0502040204020203" pitchFamily="34" charset="0"/>
                <a:ea typeface="Gadugi" panose="020B0502040204020203" pitchFamily="34" charset="0"/>
              </a:rPr>
              <a:t>Kozinski</a:t>
            </a:r>
            <a:r>
              <a:rPr lang="en-GB" dirty="0">
                <a:latin typeface="Gadugi" panose="020B0502040204020203" pitchFamily="34" charset="0"/>
                <a:ea typeface="Gadugi" panose="020B0502040204020203" pitchFamily="34" charset="0"/>
              </a:rPr>
              <a:t> and Hodge?</a:t>
            </a:r>
          </a:p>
          <a:p>
            <a:pPr marL="0" indent="0">
              <a:buNone/>
            </a:pPr>
            <a:endParaRPr lang="en-GB" dirty="0">
              <a:latin typeface="Gadugi" panose="020B0502040204020203" pitchFamily="34" charset="0"/>
              <a:ea typeface="Gadugi" panose="020B0502040204020203" pitchFamily="34" charset="0"/>
            </a:endParaRPr>
          </a:p>
          <a:p>
            <a:pPr marL="0" indent="0">
              <a:buNone/>
            </a:pPr>
            <a:r>
              <a:rPr lang="en-GB" dirty="0">
                <a:latin typeface="Gadugi" panose="020B0502040204020203" pitchFamily="34" charset="0"/>
                <a:ea typeface="Gadugi" panose="020B0502040204020203" pitchFamily="34" charset="0"/>
              </a:rPr>
              <a:t>What happened to the two lawyers </a:t>
            </a:r>
            <a:r>
              <a:rPr lang="en-GB" dirty="0" err="1">
                <a:latin typeface="Gadugi" panose="020B0502040204020203" pitchFamily="34" charset="0"/>
                <a:ea typeface="Gadugi" panose="020B0502040204020203" pitchFamily="34" charset="0"/>
              </a:rPr>
              <a:t>Kozinski</a:t>
            </a:r>
            <a:r>
              <a:rPr lang="en-GB" dirty="0">
                <a:latin typeface="Gadugi" panose="020B0502040204020203" pitchFamily="34" charset="0"/>
                <a:ea typeface="Gadugi" panose="020B0502040204020203" pitchFamily="34" charset="0"/>
              </a:rPr>
              <a:t> and Hodge? </a:t>
            </a:r>
          </a:p>
        </p:txBody>
      </p:sp>
      <p:pic>
        <p:nvPicPr>
          <p:cNvPr id="1026" name="Picture 2" descr="Surveillance Vans - Lee Lofland | Spy equipment, Surveillance, Van interior">
            <a:extLst>
              <a:ext uri="{FF2B5EF4-FFF2-40B4-BE49-F238E27FC236}">
                <a16:creationId xmlns:a16="http://schemas.microsoft.com/office/drawing/2014/main" id="{0516286E-3079-4C05-A742-08A0009FF7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3136" y="237905"/>
            <a:ext cx="4114258" cy="27279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6554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0195F2E-FB56-4423-88A6-60D5DBF9D5F6}"/>
              </a:ext>
            </a:extLst>
          </p:cNvPr>
          <p:cNvSpPr txBox="1"/>
          <p:nvPr/>
        </p:nvSpPr>
        <p:spPr>
          <a:xfrm>
            <a:off x="390418" y="308225"/>
            <a:ext cx="11260476" cy="4832092"/>
          </a:xfrm>
          <a:prstGeom prst="rect">
            <a:avLst/>
          </a:prstGeom>
          <a:noFill/>
        </p:spPr>
        <p:txBody>
          <a:bodyPr wrap="square" rtlCol="0">
            <a:spAutoFit/>
          </a:bodyPr>
          <a:lstStyle/>
          <a:p>
            <a:r>
              <a:rPr lang="en-GB" sz="2800" b="1" dirty="0">
                <a:latin typeface="Gadugi" panose="020B0502040204020203" pitchFamily="34" charset="0"/>
                <a:ea typeface="Gadugi" panose="020B0502040204020203" pitchFamily="34" charset="0"/>
              </a:rPr>
              <a:t>Before reading chapter 5</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The title of the next chapter is ‘long hours’. How many hours do you think Mitch works a week? </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Do you think Abby is happy about this?</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Where do you think Ray is?</a:t>
            </a:r>
          </a:p>
          <a:p>
            <a:endParaRPr lang="en-GB" sz="2800" dirty="0">
              <a:latin typeface="Gadugi" panose="020B0502040204020203" pitchFamily="34" charset="0"/>
              <a:ea typeface="Gadugi" panose="020B0502040204020203" pitchFamily="34" charset="0"/>
            </a:endParaRPr>
          </a:p>
          <a:p>
            <a:r>
              <a:rPr lang="en-GB" sz="2800" b="1" dirty="0">
                <a:latin typeface="Gadugi" panose="020B0502040204020203" pitchFamily="34" charset="0"/>
                <a:ea typeface="Gadugi" panose="020B0502040204020203" pitchFamily="34" charset="0"/>
              </a:rPr>
              <a:t>Make notes or discuss with a partner, then read and check your ideas</a:t>
            </a:r>
          </a:p>
        </p:txBody>
      </p:sp>
    </p:spTree>
    <p:extLst>
      <p:ext uri="{BB962C8B-B14F-4D97-AF65-F5344CB8AC3E}">
        <p14:creationId xmlns:p14="http://schemas.microsoft.com/office/powerpoint/2010/main" val="3264303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DAD9FD-92E7-41C8-A368-FC1E07A33BFC}"/>
              </a:ext>
            </a:extLst>
          </p:cNvPr>
          <p:cNvSpPr txBox="1"/>
          <p:nvPr/>
        </p:nvSpPr>
        <p:spPr>
          <a:xfrm>
            <a:off x="482886" y="169685"/>
            <a:ext cx="11465960" cy="5878276"/>
          </a:xfrm>
          <a:prstGeom prst="rect">
            <a:avLst/>
          </a:prstGeom>
          <a:noFill/>
        </p:spPr>
        <p:txBody>
          <a:bodyPr wrap="square">
            <a:spAutoFit/>
          </a:bodyPr>
          <a:lstStyle/>
          <a:p>
            <a:pPr algn="ctr">
              <a:lnSpc>
                <a:spcPct val="107000"/>
              </a:lnSpc>
              <a:spcAft>
                <a:spcPts val="800"/>
              </a:spcAft>
            </a:pPr>
            <a:r>
              <a:rPr lang="en-GB" sz="2800" kern="1800" dirty="0">
                <a:solidFill>
                  <a:srgbClr val="000000"/>
                </a:solidFill>
                <a:effectLst/>
                <a:ea typeface="Times New Roman" panose="02020603050405020304" pitchFamily="18" charset="0"/>
                <a:cs typeface="Arial" panose="020B0604020202020204" pitchFamily="34" charset="0"/>
              </a:rPr>
              <a:t>CHAPTER FIVE</a:t>
            </a:r>
            <a:r>
              <a:rPr lang="en-GB" sz="2800" kern="1800" dirty="0">
                <a:ea typeface="Times New Roman" panose="02020603050405020304" pitchFamily="18" charset="0"/>
                <a:cs typeface="Times New Roman" panose="02020603050405020304" pitchFamily="18" charset="0"/>
              </a:rPr>
              <a:t> </a:t>
            </a:r>
            <a:r>
              <a:rPr lang="en-GB" sz="2800" dirty="0">
                <a:solidFill>
                  <a:srgbClr val="000000"/>
                </a:solidFill>
                <a:effectLst/>
                <a:ea typeface="Times New Roman" panose="02020603050405020304" pitchFamily="18" charset="0"/>
                <a:cs typeface="Arial" panose="020B0604020202020204" pitchFamily="34" charset="0"/>
              </a:rPr>
              <a:t>Long Hours</a:t>
            </a:r>
            <a:endParaRPr lang="en-GB" sz="28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Mitch learned fast. He was appointed to work with one of the partners, Avery Tolleson, and helped him with several of his clients. He learned to respect Avery's talent for hard work. Avery taught Mitch all about billing clients for his time. As an associate he could bill $100 an hour. His future progress at the firm, he was warned, depended on how much income he made for the firm. He learned that it was acceptable to bill clients more than he actually worked. 'If you think about a client while you're driving over to the office in the morning,' Avery told him, 'add on another hour.' He could bill clients for twelve hours a day, even if he never worked twelve hours a day. Mitch also learned that Avery liked to bend the firm's rules. His marriage was breaking up and his eyes followed every good-looking woman he saw on the streets. He also drank at lunch-times.</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From Avery and the other partners Mitch learned the way things were done at </a:t>
            </a:r>
            <a:r>
              <a:rPr lang="en-GB" sz="2400" dirty="0" err="1">
                <a:solidFill>
                  <a:srgbClr val="000000"/>
                </a:solidFill>
                <a:effectLst/>
                <a:ea typeface="Times New Roman" panose="02020603050405020304" pitchFamily="18" charset="0"/>
                <a:cs typeface="Times New Roman" panose="02020603050405020304" pitchFamily="18" charset="0"/>
              </a:rPr>
              <a:t>Bendini</a:t>
            </a:r>
            <a:r>
              <a:rPr lang="en-GB" sz="2400" dirty="0">
                <a:solidFill>
                  <a:srgbClr val="000000"/>
                </a:solidFill>
                <a:effectLst/>
                <a:ea typeface="Times New Roman" panose="02020603050405020304" pitchFamily="18" charset="0"/>
                <a:cs typeface="Times New Roman" panose="02020603050405020304" pitchFamily="18" charset="0"/>
              </a:rPr>
              <a:t>, Lambert &amp; Locke. He learned that secrecy was valued highly; he learned to talk to no one outside the firm, not even Abby.</a:t>
            </a:r>
            <a:endParaRPr lang="en-GB"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27597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9102AD9-BEA2-4F18-B8EA-226F0CA90818}"/>
              </a:ext>
            </a:extLst>
          </p:cNvPr>
          <p:cNvSpPr txBox="1"/>
          <p:nvPr/>
        </p:nvSpPr>
        <p:spPr>
          <a:xfrm>
            <a:off x="409253" y="266307"/>
            <a:ext cx="11373493" cy="6325386"/>
          </a:xfrm>
          <a:prstGeom prst="rect">
            <a:avLst/>
          </a:prstGeom>
          <a:noFill/>
        </p:spPr>
        <p:txBody>
          <a:bodyPr wrap="square">
            <a:spAutoFit/>
          </a:bodyPr>
          <a:lstStyle/>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Mitch was determined to become a partner in less time than anyone else ever had before. He was determined to earn the firm more money than any associate ever had before. He had heard the stories about how many hours people worked; even sixteen hours a day was not unknown in the firm.</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It was said that Nathan Locke started work at six a.m. every day. On his first full day Mitch arrived at the office at 5.30. No one else was there.</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He climbed the stairs to his office on the second floor, made himself a cup of coffee and began to work. After a while he got up from his desk and went over to the window. It was still dark outside. He didn't notice the figure suddenly appear at his door.</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'Good morning.'</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Mitch turned round from the window. 'You frightened me,' he said.</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'I'm sorry. I'm Nathan Locke. I don't believe we've met.'</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'I'm Mitch </a:t>
            </a:r>
            <a:r>
              <a:rPr lang="en-GB" sz="2400" dirty="0" err="1">
                <a:solidFill>
                  <a:srgbClr val="000000"/>
                </a:solidFill>
                <a:effectLst/>
                <a:ea typeface="Times New Roman" panose="02020603050405020304" pitchFamily="18" charset="0"/>
                <a:cs typeface="Times New Roman" panose="02020603050405020304" pitchFamily="18" charset="0"/>
              </a:rPr>
              <a:t>McDeere</a:t>
            </a:r>
            <a:r>
              <a:rPr lang="en-GB" sz="2400" dirty="0">
                <a:solidFill>
                  <a:srgbClr val="000000"/>
                </a:solidFill>
                <a:effectLst/>
                <a:ea typeface="Times New Roman" panose="02020603050405020304" pitchFamily="18" charset="0"/>
                <a:cs typeface="Times New Roman" panose="02020603050405020304" pitchFamily="18" charset="0"/>
              </a:rPr>
              <a:t>, the new man.' They shook hands.</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'Yes, I know.'</a:t>
            </a:r>
            <a:endParaRPr lang="en-GB"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73422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78CFE9-C664-4448-A37C-056094C214C0}"/>
              </a:ext>
            </a:extLst>
          </p:cNvPr>
          <p:cNvSpPr txBox="1"/>
          <p:nvPr/>
        </p:nvSpPr>
        <p:spPr>
          <a:xfrm>
            <a:off x="383568" y="412597"/>
            <a:ext cx="11424863" cy="6032805"/>
          </a:xfrm>
          <a:prstGeom prst="rect">
            <a:avLst/>
          </a:prstGeom>
          <a:noFill/>
        </p:spPr>
        <p:txBody>
          <a:bodyPr wrap="square">
            <a:spAutoFit/>
          </a:bodyPr>
          <a:lstStyle/>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Mitch could not stop himself staring at the man's eyes. Nathan Locke's eyes were cold and knowing. They were the most evil eyes he had ever seen.</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'I see you're an early riser,' Locke was saying.</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'Yes, sir.'</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'Well, it's good to have you in the firm.’</a:t>
            </a: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						***</a:t>
            </a: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After a few days </a:t>
            </a:r>
            <a:r>
              <a:rPr lang="en-GB" sz="2400" dirty="0" err="1">
                <a:solidFill>
                  <a:srgbClr val="000000"/>
                </a:solidFill>
                <a:effectLst/>
                <a:ea typeface="Times New Roman" panose="02020603050405020304" pitchFamily="18" charset="0"/>
                <a:cs typeface="Times New Roman" panose="02020603050405020304" pitchFamily="18" charset="0"/>
              </a:rPr>
              <a:t>DeVasher</a:t>
            </a:r>
            <a:r>
              <a:rPr lang="en-GB" sz="2400" dirty="0">
                <a:solidFill>
                  <a:srgbClr val="000000"/>
                </a:solidFill>
                <a:effectLst/>
                <a:ea typeface="Times New Roman" panose="02020603050405020304" pitchFamily="18" charset="0"/>
                <a:cs typeface="Times New Roman" panose="02020603050405020304" pitchFamily="18" charset="0"/>
              </a:rPr>
              <a:t>, Lambert and Locke had a meeting.</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They were sure Mitch could not keep going: nobody could work a hundred hours a week for more than a few months.</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'How's his wife taking it?' Lambert asked.</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'This will change, but at the moment I can only hear his side of the conversations,' </a:t>
            </a:r>
            <a:r>
              <a:rPr lang="en-GB" sz="2400" dirty="0" err="1">
                <a:solidFill>
                  <a:srgbClr val="000000"/>
                </a:solidFill>
                <a:effectLst/>
                <a:ea typeface="Times New Roman" panose="02020603050405020304" pitchFamily="18" charset="0"/>
                <a:cs typeface="Times New Roman" panose="02020603050405020304" pitchFamily="18" charset="0"/>
              </a:rPr>
              <a:t>DeVasher</a:t>
            </a:r>
            <a:r>
              <a:rPr lang="en-GB" sz="2400" dirty="0">
                <a:solidFill>
                  <a:srgbClr val="000000"/>
                </a:solidFill>
                <a:effectLst/>
                <a:ea typeface="Times New Roman" panose="02020603050405020304" pitchFamily="18" charset="0"/>
                <a:cs typeface="Times New Roman" panose="02020603050405020304" pitchFamily="18" charset="0"/>
              </a:rPr>
              <a:t> said. 'She's not </a:t>
            </a:r>
            <a:r>
              <a:rPr lang="en-GB" sz="2400" dirty="0">
                <a:solidFill>
                  <a:srgbClr val="000000"/>
                </a:solidFill>
                <a:ea typeface="Times New Roman" panose="02020603050405020304" pitchFamily="18" charset="0"/>
                <a:cs typeface="Times New Roman" panose="02020603050405020304" pitchFamily="18" charset="0"/>
              </a:rPr>
              <a:t>happy</a:t>
            </a:r>
            <a:r>
              <a:rPr lang="en-GB" sz="2400" dirty="0">
                <a:solidFill>
                  <a:srgbClr val="000000"/>
                </a:solidFill>
                <a:effectLst/>
                <a:ea typeface="Times New Roman" panose="02020603050405020304" pitchFamily="18" charset="0"/>
                <a:cs typeface="Times New Roman" panose="02020603050405020304" pitchFamily="18" charset="0"/>
              </a:rPr>
              <a:t>. She's practicing her cooking for the first time and he's getting sandwiches from the shops, because he's never home in time for dinner.'</a:t>
            </a:r>
            <a:endParaRPr lang="en-GB"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13044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A467902-2023-4D25-BF52-6D91775A5739}"/>
              </a:ext>
            </a:extLst>
          </p:cNvPr>
          <p:cNvSpPr txBox="1"/>
          <p:nvPr/>
        </p:nvSpPr>
        <p:spPr>
          <a:xfrm>
            <a:off x="476036" y="473916"/>
            <a:ext cx="11507056" cy="5733173"/>
          </a:xfrm>
          <a:prstGeom prst="rect">
            <a:avLst/>
          </a:prstGeom>
          <a:noFill/>
        </p:spPr>
        <p:txBody>
          <a:bodyPr wrap="square">
            <a:spAutoFit/>
          </a:bodyPr>
          <a:lstStyle/>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'What do you mean, "This will change"?' asked Locke.</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'I mean </a:t>
            </a:r>
            <a:r>
              <a:rPr lang="en-GB" sz="2400" dirty="0" err="1">
                <a:solidFill>
                  <a:srgbClr val="000000"/>
                </a:solidFill>
                <a:ea typeface="Times New Roman" panose="02020603050405020304" pitchFamily="18" charset="0"/>
                <a:cs typeface="Times New Roman" panose="02020603050405020304" pitchFamily="18" charset="0"/>
              </a:rPr>
              <a:t>Lazarov</a:t>
            </a:r>
            <a:r>
              <a:rPr lang="en-GB" sz="2400" dirty="0">
                <a:solidFill>
                  <a:srgbClr val="000000"/>
                </a:solidFill>
                <a:effectLst/>
                <a:ea typeface="Times New Roman" panose="02020603050405020304" pitchFamily="18" charset="0"/>
                <a:cs typeface="Times New Roman" panose="02020603050405020304" pitchFamily="18" charset="0"/>
              </a:rPr>
              <a:t> is still worried, you know? We don't think </a:t>
            </a:r>
            <a:r>
              <a:rPr lang="en-GB" sz="2400" dirty="0" err="1">
                <a:solidFill>
                  <a:srgbClr val="000000"/>
                </a:solidFill>
                <a:effectLst/>
                <a:ea typeface="Times New Roman" panose="02020603050405020304" pitchFamily="18" charset="0"/>
                <a:cs typeface="Times New Roman" panose="02020603050405020304" pitchFamily="18" charset="0"/>
              </a:rPr>
              <a:t>Kozinski</a:t>
            </a:r>
            <a:r>
              <a:rPr lang="en-GB" sz="2400" dirty="0">
                <a:solidFill>
                  <a:srgbClr val="000000"/>
                </a:solidFill>
                <a:effectLst/>
                <a:ea typeface="Times New Roman" panose="02020603050405020304" pitchFamily="18" charset="0"/>
                <a:cs typeface="Times New Roman" panose="02020603050405020304" pitchFamily="18" charset="0"/>
              </a:rPr>
              <a:t> and Hodge told the FBI anything important, but </a:t>
            </a:r>
            <a:r>
              <a:rPr lang="en-GB" sz="2400" dirty="0" err="1">
                <a:solidFill>
                  <a:srgbClr val="000000"/>
                </a:solidFill>
                <a:effectLst/>
                <a:ea typeface="Times New Roman" panose="02020603050405020304" pitchFamily="18" charset="0"/>
                <a:cs typeface="Times New Roman" panose="02020603050405020304" pitchFamily="18" charset="0"/>
              </a:rPr>
              <a:t>Lazarov</a:t>
            </a:r>
            <a:r>
              <a:rPr lang="en-GB" sz="2400" dirty="0">
                <a:solidFill>
                  <a:srgbClr val="000000"/>
                </a:solidFill>
                <a:effectLst/>
                <a:ea typeface="Times New Roman" panose="02020603050405020304" pitchFamily="18" charset="0"/>
                <a:cs typeface="Times New Roman" panose="02020603050405020304" pitchFamily="18" charset="0"/>
              </a:rPr>
              <a:t> wants to be safe. He wants the homes of all associates bugged.’</a:t>
            </a: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'Don't you think that's going a bit too far?' asked Lambert.</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a:t>
            </a:r>
            <a:r>
              <a:rPr lang="en-GB" sz="2400" dirty="0" err="1">
                <a:solidFill>
                  <a:srgbClr val="000000"/>
                </a:solidFill>
                <a:effectLst/>
                <a:ea typeface="Times New Roman" panose="02020603050405020304" pitchFamily="18" charset="0"/>
                <a:cs typeface="Times New Roman" panose="02020603050405020304" pitchFamily="18" charset="0"/>
              </a:rPr>
              <a:t>Lazarov</a:t>
            </a:r>
            <a:r>
              <a:rPr lang="en-GB" sz="2400" dirty="0">
                <a:solidFill>
                  <a:srgbClr val="000000"/>
                </a:solidFill>
                <a:effectLst/>
                <a:ea typeface="Times New Roman" panose="02020603050405020304" pitchFamily="18" charset="0"/>
                <a:cs typeface="Times New Roman" panose="02020603050405020304" pitchFamily="18" charset="0"/>
              </a:rPr>
              <a:t> doesn't think so.'</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'All of them, even </a:t>
            </a:r>
            <a:r>
              <a:rPr lang="en-GB" sz="2400" dirty="0" err="1">
                <a:solidFill>
                  <a:srgbClr val="000000"/>
                </a:solidFill>
                <a:effectLst/>
                <a:ea typeface="Times New Roman" panose="02020603050405020304" pitchFamily="18" charset="0"/>
                <a:cs typeface="Times New Roman" panose="02020603050405020304" pitchFamily="18" charset="0"/>
              </a:rPr>
              <a:t>McDeere</a:t>
            </a:r>
            <a:r>
              <a:rPr lang="en-GB" sz="2400" dirty="0">
                <a:solidFill>
                  <a:srgbClr val="000000"/>
                </a:solidFill>
                <a:effectLst/>
                <a:ea typeface="Times New Roman" panose="02020603050405020304" pitchFamily="18" charset="0"/>
                <a:cs typeface="Times New Roman" panose="02020603050405020304" pitchFamily="18" charset="0"/>
              </a:rPr>
              <a:t>?'</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'Yes. I think </a:t>
            </a:r>
            <a:r>
              <a:rPr lang="en-GB" sz="2400" dirty="0" err="1">
                <a:solidFill>
                  <a:srgbClr val="000000"/>
                </a:solidFill>
                <a:effectLst/>
                <a:ea typeface="Times New Roman" panose="02020603050405020304" pitchFamily="18" charset="0"/>
                <a:cs typeface="Times New Roman" panose="02020603050405020304" pitchFamily="18" charset="0"/>
              </a:rPr>
              <a:t>Tarrance</a:t>
            </a:r>
            <a:r>
              <a:rPr lang="en-GB" sz="2400" dirty="0">
                <a:solidFill>
                  <a:srgbClr val="000000"/>
                </a:solidFill>
                <a:effectLst/>
                <a:ea typeface="Times New Roman" panose="02020603050405020304" pitchFamily="18" charset="0"/>
                <a:cs typeface="Times New Roman" panose="02020603050405020304" pitchFamily="18" charset="0"/>
              </a:rPr>
              <a:t> will try again. Oh, and before I forget, we've found </a:t>
            </a:r>
            <a:r>
              <a:rPr lang="en-GB" sz="2400" dirty="0" err="1">
                <a:solidFill>
                  <a:srgbClr val="000000"/>
                </a:solidFill>
                <a:effectLst/>
                <a:ea typeface="Times New Roman" panose="02020603050405020304" pitchFamily="18" charset="0"/>
                <a:cs typeface="Times New Roman" panose="02020603050405020304" pitchFamily="18" charset="0"/>
              </a:rPr>
              <a:t>McDeere's</a:t>
            </a:r>
            <a:r>
              <a:rPr lang="en-GB" sz="2400" dirty="0">
                <a:solidFill>
                  <a:srgbClr val="000000"/>
                </a:solidFill>
                <a:effectLst/>
                <a:ea typeface="Times New Roman" panose="02020603050405020304" pitchFamily="18" charset="0"/>
                <a:cs typeface="Times New Roman" panose="02020603050405020304" pitchFamily="18" charset="0"/>
              </a:rPr>
              <a:t> brother Ray - or rather, </a:t>
            </a:r>
            <a:r>
              <a:rPr lang="en-GB" sz="2400" dirty="0" err="1">
                <a:solidFill>
                  <a:srgbClr val="000000"/>
                </a:solidFill>
                <a:effectLst/>
                <a:ea typeface="Times New Roman" panose="02020603050405020304" pitchFamily="18" charset="0"/>
                <a:cs typeface="Times New Roman" panose="02020603050405020304" pitchFamily="18" charset="0"/>
              </a:rPr>
              <a:t>McDeere</a:t>
            </a:r>
            <a:r>
              <a:rPr lang="en-GB" sz="2400" dirty="0">
                <a:solidFill>
                  <a:srgbClr val="000000"/>
                </a:solidFill>
                <a:effectLst/>
                <a:ea typeface="Times New Roman" panose="02020603050405020304" pitchFamily="18" charset="0"/>
                <a:cs typeface="Times New Roman" panose="02020603050405020304" pitchFamily="18" charset="0"/>
              </a:rPr>
              <a:t> led us to him. He's in Brushy Mountain Prison, near Nashville. He accidentally killed someone in a bar fight and the court gave him fifteen years. He's done four of them. </a:t>
            </a:r>
            <a:r>
              <a:rPr lang="en-GB" sz="2400" dirty="0" err="1">
                <a:solidFill>
                  <a:srgbClr val="000000"/>
                </a:solidFill>
                <a:effectLst/>
                <a:ea typeface="Times New Roman" panose="02020603050405020304" pitchFamily="18" charset="0"/>
                <a:cs typeface="Times New Roman" panose="02020603050405020304" pitchFamily="18" charset="0"/>
              </a:rPr>
              <a:t>McDeere</a:t>
            </a:r>
            <a:r>
              <a:rPr lang="en-GB" sz="2400" dirty="0">
                <a:solidFill>
                  <a:srgbClr val="000000"/>
                </a:solidFill>
                <a:effectLst/>
                <a:ea typeface="Times New Roman" panose="02020603050405020304" pitchFamily="18" charset="0"/>
                <a:cs typeface="Times New Roman" panose="02020603050405020304" pitchFamily="18" charset="0"/>
              </a:rPr>
              <a:t> went to visit him last Sunday. I wonder if we could use this as a lever against </a:t>
            </a:r>
            <a:r>
              <a:rPr lang="en-GB" sz="2400" dirty="0" err="1">
                <a:solidFill>
                  <a:srgbClr val="000000"/>
                </a:solidFill>
                <a:effectLst/>
                <a:ea typeface="Times New Roman" panose="02020603050405020304" pitchFamily="18" charset="0"/>
                <a:cs typeface="Times New Roman" panose="02020603050405020304" pitchFamily="18" charset="0"/>
              </a:rPr>
              <a:t>McDeere</a:t>
            </a:r>
            <a:r>
              <a:rPr lang="en-GB" sz="2400" dirty="0">
                <a:solidFill>
                  <a:srgbClr val="000000"/>
                </a:solidFill>
                <a:effectLst/>
                <a:ea typeface="Times New Roman" panose="02020603050405020304" pitchFamily="18" charset="0"/>
                <a:cs typeface="Times New Roman" panose="02020603050405020304" pitchFamily="18" charset="0"/>
              </a:rPr>
              <a:t>, if we ever need to.'</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041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B234FB-1259-40C2-BBB3-2151F6DC4303}"/>
              </a:ext>
            </a:extLst>
          </p:cNvPr>
          <p:cNvSpPr>
            <a:spLocks noGrp="1"/>
          </p:cNvSpPr>
          <p:nvPr>
            <p:ph idx="1"/>
          </p:nvPr>
        </p:nvSpPr>
        <p:spPr>
          <a:xfrm>
            <a:off x="396410" y="685193"/>
            <a:ext cx="11346951" cy="4351338"/>
          </a:xfrm>
        </p:spPr>
        <p:txBody>
          <a:bodyPr>
            <a:normAutofit/>
          </a:bodyPr>
          <a:lstStyle/>
          <a:p>
            <a:pPr marL="0" indent="0">
              <a:buNone/>
            </a:pPr>
            <a:r>
              <a:rPr lang="en-GB" b="1" dirty="0">
                <a:latin typeface="Gadugi" panose="020B0502040204020203" pitchFamily="34" charset="0"/>
                <a:ea typeface="Gadugi" panose="020B0502040204020203" pitchFamily="34" charset="0"/>
              </a:rPr>
              <a:t>Check your predictions</a:t>
            </a:r>
          </a:p>
          <a:p>
            <a:pPr marL="0" indent="0">
              <a:buNone/>
            </a:pPr>
            <a:endParaRPr lang="en-GB" b="1" dirty="0">
              <a:latin typeface="Gadugi" panose="020B0502040204020203" pitchFamily="34" charset="0"/>
              <a:ea typeface="Gadugi" panose="020B0502040204020203" pitchFamily="34" charset="0"/>
            </a:endParaRPr>
          </a:p>
          <a:p>
            <a:pPr marL="0" indent="0">
              <a:buNone/>
            </a:pPr>
            <a:r>
              <a:rPr lang="en-GB" dirty="0">
                <a:latin typeface="Gadugi" panose="020B0502040204020203" pitchFamily="34" charset="0"/>
                <a:ea typeface="Gadugi" panose="020B0502040204020203" pitchFamily="34" charset="0"/>
              </a:rPr>
              <a:t>1 How many hours does Mitch work? Why?</a:t>
            </a:r>
          </a:p>
          <a:p>
            <a:pPr marL="0" indent="0">
              <a:buNone/>
            </a:pPr>
            <a:r>
              <a:rPr lang="en-GB" dirty="0">
                <a:latin typeface="Gadugi" panose="020B0502040204020203" pitchFamily="34" charset="0"/>
                <a:ea typeface="Gadugi" panose="020B0502040204020203" pitchFamily="34" charset="0"/>
              </a:rPr>
              <a:t>2 How does Abby feel about this?</a:t>
            </a:r>
          </a:p>
          <a:p>
            <a:pPr marL="0" indent="0">
              <a:buNone/>
            </a:pPr>
            <a:r>
              <a:rPr lang="en-GB" dirty="0">
                <a:latin typeface="Gadugi" panose="020B0502040204020203" pitchFamily="34" charset="0"/>
                <a:ea typeface="Gadugi" panose="020B0502040204020203" pitchFamily="34" charset="0"/>
              </a:rPr>
              <a:t>3 Where is Ray? Why is he there?</a:t>
            </a:r>
          </a:p>
          <a:p>
            <a:pPr marL="0" indent="0">
              <a:buNone/>
            </a:pPr>
            <a:endParaRPr lang="en-GB" dirty="0">
              <a:latin typeface="Gadugi" panose="020B0502040204020203" pitchFamily="34" charset="0"/>
              <a:ea typeface="Gadugi" panose="020B0502040204020203" pitchFamily="34" charset="0"/>
            </a:endParaRPr>
          </a:p>
          <a:p>
            <a:pPr marL="0" indent="0">
              <a:lnSpc>
                <a:spcPct val="100000"/>
              </a:lnSpc>
              <a:buNone/>
            </a:pPr>
            <a:r>
              <a:rPr lang="en-GB" dirty="0">
                <a:latin typeface="Gadugi" panose="020B0502040204020203" pitchFamily="34" charset="0"/>
                <a:ea typeface="Gadugi" panose="020B0502040204020203" pitchFamily="34" charset="0"/>
              </a:rPr>
              <a:t>4 Why do </a:t>
            </a:r>
            <a:r>
              <a:rPr lang="en-GB" dirty="0" err="1">
                <a:latin typeface="Gadugi" panose="020B0502040204020203" pitchFamily="34" charset="0"/>
                <a:ea typeface="Gadugi" panose="020B0502040204020203" pitchFamily="34" charset="0"/>
              </a:rPr>
              <a:t>Devasher</a:t>
            </a:r>
            <a:r>
              <a:rPr lang="en-GB" dirty="0">
                <a:latin typeface="Gadugi" panose="020B0502040204020203" pitchFamily="34" charset="0"/>
                <a:ea typeface="Gadugi" panose="020B0502040204020203" pitchFamily="34" charset="0"/>
              </a:rPr>
              <a:t> and </a:t>
            </a:r>
            <a:r>
              <a:rPr lang="en-GB" dirty="0" err="1">
                <a:latin typeface="Gadugi" panose="020B0502040204020203" pitchFamily="34" charset="0"/>
                <a:ea typeface="Gadugi" panose="020B0502040204020203" pitchFamily="34" charset="0"/>
              </a:rPr>
              <a:t>Lazarov</a:t>
            </a:r>
            <a:r>
              <a:rPr lang="en-GB" dirty="0">
                <a:latin typeface="Gadugi" panose="020B0502040204020203" pitchFamily="34" charset="0"/>
                <a:ea typeface="Gadugi" panose="020B0502040204020203" pitchFamily="34" charset="0"/>
              </a:rPr>
              <a:t> want to bug (put secret listening devices into) all their associates’ homes?</a:t>
            </a:r>
          </a:p>
          <a:p>
            <a:pPr marL="0" indent="0">
              <a:buNone/>
            </a:pPr>
            <a:endParaRPr lang="en-GB" dirty="0">
              <a:latin typeface="Gadugi" panose="020B0502040204020203" pitchFamily="34" charset="0"/>
              <a:ea typeface="Gadugi" panose="020B0502040204020203" pitchFamily="34" charset="0"/>
            </a:endParaRPr>
          </a:p>
          <a:p>
            <a:pPr marL="0" indent="0">
              <a:buNone/>
            </a:pPr>
            <a:endParaRPr lang="en-GB" dirty="0">
              <a:latin typeface="Gadugi" panose="020B0502040204020203" pitchFamily="34" charset="0"/>
              <a:ea typeface="Gadugi" panose="020B0502040204020203" pitchFamily="34" charset="0"/>
            </a:endParaRPr>
          </a:p>
          <a:p>
            <a:pPr marL="0" indent="0">
              <a:buNone/>
            </a:pPr>
            <a:endParaRPr lang="en-GB" dirty="0"/>
          </a:p>
        </p:txBody>
      </p:sp>
    </p:spTree>
    <p:extLst>
      <p:ext uri="{BB962C8B-B14F-4D97-AF65-F5344CB8AC3E}">
        <p14:creationId xmlns:p14="http://schemas.microsoft.com/office/powerpoint/2010/main" val="623544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40B3BD-ABFF-4600-BEC6-F76501000274}"/>
              </a:ext>
            </a:extLst>
          </p:cNvPr>
          <p:cNvSpPr txBox="1"/>
          <p:nvPr/>
        </p:nvSpPr>
        <p:spPr>
          <a:xfrm>
            <a:off x="397565" y="365760"/>
            <a:ext cx="11426025" cy="4832092"/>
          </a:xfrm>
          <a:prstGeom prst="rect">
            <a:avLst/>
          </a:prstGeom>
          <a:noFill/>
        </p:spPr>
        <p:txBody>
          <a:bodyPr wrap="square" rtlCol="0">
            <a:spAutoFit/>
          </a:bodyPr>
          <a:lstStyle/>
          <a:p>
            <a:r>
              <a:rPr lang="en-GB" sz="2800" b="1" dirty="0">
                <a:latin typeface="Gadugi" panose="020B0502040204020203" pitchFamily="34" charset="0"/>
                <a:ea typeface="Gadugi" panose="020B0502040204020203" pitchFamily="34" charset="0"/>
              </a:rPr>
              <a:t>Role-play</a:t>
            </a:r>
          </a:p>
          <a:p>
            <a:endParaRPr lang="en-GB" sz="2800" dirty="0">
              <a:latin typeface="Gadugi" panose="020B0502040204020203" pitchFamily="34" charset="0"/>
              <a:ea typeface="Gadugi" panose="020B0502040204020203" pitchFamily="34" charset="0"/>
            </a:endParaRPr>
          </a:p>
          <a:p>
            <a:r>
              <a:rPr lang="en-GB" sz="2800" b="1" dirty="0">
                <a:latin typeface="Gadugi" panose="020B0502040204020203" pitchFamily="34" charset="0"/>
                <a:ea typeface="Gadugi" panose="020B0502040204020203" pitchFamily="34" charset="0"/>
              </a:rPr>
              <a:t>With a partner, create a role-play conversation between Mitch and Abby</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Abby: You are unhappy and worried at the amount of hours Mitch is working. He is never home and you feel lonely. Listen and respond to what he says.</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Mitch: Give your reasons for working so hard. Listen to Abby and respond to what she says.</a:t>
            </a:r>
          </a:p>
        </p:txBody>
      </p:sp>
    </p:spTree>
    <p:extLst>
      <p:ext uri="{BB962C8B-B14F-4D97-AF65-F5344CB8AC3E}">
        <p14:creationId xmlns:p14="http://schemas.microsoft.com/office/powerpoint/2010/main" val="1741769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4BBA6E0D0580B499C4F0BCC264DE0E2" ma:contentTypeVersion="11" ma:contentTypeDescription="Create a new document." ma:contentTypeScope="" ma:versionID="6d039c66ea0a0979006085c107a09080">
  <xsd:schema xmlns:xsd="http://www.w3.org/2001/XMLSchema" xmlns:xs="http://www.w3.org/2001/XMLSchema" xmlns:p="http://schemas.microsoft.com/office/2006/metadata/properties" xmlns:ns2="fd4bc9ef-c111-460f-808e-4de0462dc25a" xmlns:ns3="61ceb53a-92cc-40c1-a438-9322f3340fc8" targetNamespace="http://schemas.microsoft.com/office/2006/metadata/properties" ma:root="true" ma:fieldsID="1df7bece127ec23c170544967699d91b" ns2:_="" ns3:_="">
    <xsd:import namespace="fd4bc9ef-c111-460f-808e-4de0462dc25a"/>
    <xsd:import namespace="61ceb53a-92cc-40c1-a438-9322f3340fc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4bc9ef-c111-460f-808e-4de0462dc2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1ceb53a-92cc-40c1-a438-9322f3340fc8"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319C8C8-7539-4132-B25A-E8F6EB9DA3E1}"/>
</file>

<file path=customXml/itemProps2.xml><?xml version="1.0" encoding="utf-8"?>
<ds:datastoreItem xmlns:ds="http://schemas.openxmlformats.org/officeDocument/2006/customXml" ds:itemID="{2F1821F8-2247-4134-8EF0-60C370EBE474}"/>
</file>

<file path=customXml/itemProps3.xml><?xml version="1.0" encoding="utf-8"?>
<ds:datastoreItem xmlns:ds="http://schemas.openxmlformats.org/officeDocument/2006/customXml" ds:itemID="{06706E6B-31DC-4CD7-9A24-C8EB46A16E41}"/>
</file>

<file path=docProps/app.xml><?xml version="1.0" encoding="utf-8"?>
<Properties xmlns="http://schemas.openxmlformats.org/officeDocument/2006/extended-properties" xmlns:vt="http://schemas.openxmlformats.org/officeDocument/2006/docPropsVTypes">
  <TotalTime>1910</TotalTime>
  <Words>1846</Words>
  <Application>Microsoft Office PowerPoint</Application>
  <PresentationFormat>Widescreen</PresentationFormat>
  <Paragraphs>119</Paragraphs>
  <Slides>15</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15</vt:i4>
      </vt:variant>
    </vt:vector>
  </HeadingPairs>
  <TitlesOfParts>
    <vt:vector size="23" baseType="lpstr">
      <vt:lpstr>Adobe Kaiti Std R</vt:lpstr>
      <vt:lpstr>Arial</vt:lpstr>
      <vt:lpstr>Calibri</vt:lpstr>
      <vt:lpstr>Calibri Light</vt:lpstr>
      <vt:lpstr>Gadugi</vt:lpstr>
      <vt:lpstr>Source Sans Pro</vt:lpstr>
      <vt:lpstr>Office Theme</vt:lpstr>
      <vt:lpstr>Custom Design</vt:lpstr>
      <vt:lpstr>PowerPoint Presentation</vt:lpstr>
      <vt:lpstr>What do you remember?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Carey, Thomas (Myanmar)</dc:creator>
  <cp:lastModifiedBy>Philippa Burrows</cp:lastModifiedBy>
  <cp:revision>60</cp:revision>
  <dcterms:created xsi:type="dcterms:W3CDTF">2020-03-10T09:03:07Z</dcterms:created>
  <dcterms:modified xsi:type="dcterms:W3CDTF">2021-03-09T12:17:37Z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0x010100B4BBA6E0D0580B499C4F0BCC264DE0E2</vt:lpwstr>
  </property>
</Properties>
</file>