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0"/>
  </p:notesMasterIdLst>
  <p:handoutMasterIdLst>
    <p:handoutMasterId r:id="rId21"/>
  </p:handoutMasterIdLst>
  <p:sldIdLst>
    <p:sldId id="611" r:id="rId5"/>
    <p:sldId id="612" r:id="rId6"/>
    <p:sldId id="613" r:id="rId7"/>
    <p:sldId id="614" r:id="rId8"/>
    <p:sldId id="615" r:id="rId9"/>
    <p:sldId id="616" r:id="rId10"/>
    <p:sldId id="617" r:id="rId11"/>
    <p:sldId id="618" r:id="rId12"/>
    <p:sldId id="619" r:id="rId13"/>
    <p:sldId id="620" r:id="rId14"/>
    <p:sldId id="621" r:id="rId15"/>
    <p:sldId id="622" r:id="rId16"/>
    <p:sldId id="623" r:id="rId17"/>
    <p:sldId id="624" r:id="rId18"/>
    <p:sldId id="652"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CA5D2-5559-DE5F-D497-5AC7EEA22EA3}" v="4" dt="2026-02-09T14:37:32.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8" autoAdjust="0"/>
    <p:restoredTop sz="86422" autoAdjust="0"/>
  </p:normalViewPr>
  <p:slideViewPr>
    <p:cSldViewPr snapToGrid="0">
      <p:cViewPr varScale="1">
        <p:scale>
          <a:sx n="92" d="100"/>
          <a:sy n="92" d="100"/>
        </p:scale>
        <p:origin x="1552" y="184"/>
      </p:cViewPr>
      <p:guideLst/>
    </p:cSldViewPr>
  </p:slideViewPr>
  <p:outlineViewPr>
    <p:cViewPr>
      <p:scale>
        <a:sx n="33" d="100"/>
        <a:sy n="33" d="100"/>
      </p:scale>
      <p:origin x="0" y="-131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D66CA5D2-5559-DE5F-D497-5AC7EEA22EA3}"/>
    <pc:docChg chg="modSld">
      <pc:chgData name="Alexander Deliukov" userId="S::alexander_think-e.be#ext#@flux50.onmicrosoft.com::bee075c1-faac-4166-8fcb-7b2057bad6f6" providerId="AD" clId="Web-{D66CA5D2-5559-DE5F-D497-5AC7EEA22EA3}" dt="2026-02-09T14:37:24.485" v="2" actId="14100"/>
      <pc:docMkLst>
        <pc:docMk/>
      </pc:docMkLst>
      <pc:sldChg chg="addSp modSp">
        <pc:chgData name="Alexander Deliukov" userId="S::alexander_think-e.be#ext#@flux50.onmicrosoft.com::bee075c1-faac-4166-8fcb-7b2057bad6f6" providerId="AD" clId="Web-{D66CA5D2-5559-DE5F-D497-5AC7EEA22EA3}" dt="2026-02-09T14:37:24.485" v="2" actId="14100"/>
        <pc:sldMkLst>
          <pc:docMk/>
          <pc:sldMk cId="3907640188" sldId="611"/>
        </pc:sldMkLst>
        <pc:picChg chg="add mod">
          <ac:chgData name="Alexander Deliukov" userId="S::alexander_think-e.be#ext#@flux50.onmicrosoft.com::bee075c1-faac-4166-8fcb-7b2057bad6f6" providerId="AD" clId="Web-{D66CA5D2-5559-DE5F-D497-5AC7EEA22EA3}" dt="2026-02-09T14:37:24.485" v="2" actId="14100"/>
          <ac:picMkLst>
            <pc:docMk/>
            <pc:sldMk cId="3907640188" sldId="611"/>
            <ac:picMk id="4" creationId="{B66671DA-06EE-734F-4B4C-28D799C3F778}"/>
          </ac:picMkLst>
        </pc:picChg>
      </pc:sldChg>
    </pc:docChg>
  </pc:docChgLst>
  <pc:docChgLst>
    <pc:chgData name="Alexander Deliukov" userId="d5fda0f2-1d08-4016-b7e9-bb882f168707" providerId="ADAL" clId="{FE9DFF45-01DC-45CC-A80A-B50597210401}"/>
    <pc:docChg chg="undo custSel addSld delSld modSld">
      <pc:chgData name="Alexander Deliukov" userId="d5fda0f2-1d08-4016-b7e9-bb882f168707" providerId="ADAL" clId="{FE9DFF45-01DC-45CC-A80A-B50597210401}" dt="2026-01-27T13:18:28.033" v="74" actId="313"/>
      <pc:docMkLst>
        <pc:docMk/>
      </pc:docMkLst>
      <pc:sldChg chg="modSp mod">
        <pc:chgData name="Alexander Deliukov" userId="d5fda0f2-1d08-4016-b7e9-bb882f168707" providerId="ADAL" clId="{FE9DFF45-01DC-45CC-A80A-B50597210401}" dt="2026-01-27T13:16:24.156" v="38" actId="20577"/>
        <pc:sldMkLst>
          <pc:docMk/>
          <pc:sldMk cId="3907640188" sldId="611"/>
        </pc:sldMkLst>
        <pc:spChg chg="mod">
          <ac:chgData name="Alexander Deliukov" userId="d5fda0f2-1d08-4016-b7e9-bb882f168707" providerId="ADAL" clId="{FE9DFF45-01DC-45CC-A80A-B50597210401}" dt="2026-01-27T13:16:24.156" v="38" actId="20577"/>
          <ac:spMkLst>
            <pc:docMk/>
            <pc:sldMk cId="3907640188" sldId="611"/>
            <ac:spMk id="2" creationId="{133E8DB0-EB98-177F-99E4-65D4FC080D88}"/>
          </ac:spMkLst>
        </pc:spChg>
      </pc:sldChg>
      <pc:sldChg chg="modSp mod modNotesTx">
        <pc:chgData name="Alexander Deliukov" userId="d5fda0f2-1d08-4016-b7e9-bb882f168707" providerId="ADAL" clId="{FE9DFF45-01DC-45CC-A80A-B50597210401}" dt="2026-01-27T13:15:41.143" v="29" actId="20577"/>
        <pc:sldMkLst>
          <pc:docMk/>
          <pc:sldMk cId="3923979759" sldId="612"/>
        </pc:sldMkLst>
        <pc:spChg chg="mod">
          <ac:chgData name="Alexander Deliukov" userId="d5fda0f2-1d08-4016-b7e9-bb882f168707" providerId="ADAL" clId="{FE9DFF45-01DC-45CC-A80A-B50597210401}" dt="2026-01-27T13:15:41.143" v="29" actId="20577"/>
          <ac:spMkLst>
            <pc:docMk/>
            <pc:sldMk cId="3923979759" sldId="612"/>
            <ac:spMk id="2" creationId="{0FE65402-2D24-4C0B-3A9B-70B199ADCEA8}"/>
          </ac:spMkLst>
        </pc:spChg>
        <pc:spChg chg="mod">
          <ac:chgData name="Alexander Deliukov" userId="d5fda0f2-1d08-4016-b7e9-bb882f168707" providerId="ADAL" clId="{FE9DFF45-01DC-45CC-A80A-B50597210401}" dt="2026-01-27T13:15:31.359" v="25" actId="14100"/>
          <ac:spMkLst>
            <pc:docMk/>
            <pc:sldMk cId="3923979759" sldId="612"/>
            <ac:spMk id="4" creationId="{2F73B0FE-B34B-98B3-BD05-405A9DA008AC}"/>
          </ac:spMkLst>
        </pc:spChg>
      </pc:sldChg>
      <pc:sldChg chg="modSp">
        <pc:chgData name="Alexander Deliukov" userId="d5fda0f2-1d08-4016-b7e9-bb882f168707" providerId="ADAL" clId="{FE9DFF45-01DC-45CC-A80A-B50597210401}" dt="2026-01-27T13:15:49.355" v="30"/>
        <pc:sldMkLst>
          <pc:docMk/>
          <pc:sldMk cId="2549985706" sldId="613"/>
        </pc:sldMkLst>
        <pc:spChg chg="mod">
          <ac:chgData name="Alexander Deliukov" userId="d5fda0f2-1d08-4016-b7e9-bb882f168707" providerId="ADAL" clId="{FE9DFF45-01DC-45CC-A80A-B50597210401}" dt="2026-01-27T13:15:49.355" v="30"/>
          <ac:spMkLst>
            <pc:docMk/>
            <pc:sldMk cId="2549985706" sldId="613"/>
            <ac:spMk id="4" creationId="{8A06FFFC-71D2-A55D-11F9-2F6587CA8356}"/>
          </ac:spMkLst>
        </pc:spChg>
      </pc:sldChg>
      <pc:sldChg chg="modSp mod">
        <pc:chgData name="Alexander Deliukov" userId="d5fda0f2-1d08-4016-b7e9-bb882f168707" providerId="ADAL" clId="{FE9DFF45-01DC-45CC-A80A-B50597210401}" dt="2026-01-27T13:16:06.281" v="36" actId="20577"/>
        <pc:sldMkLst>
          <pc:docMk/>
          <pc:sldMk cId="2162695596" sldId="614"/>
        </pc:sldMkLst>
        <pc:spChg chg="mod">
          <ac:chgData name="Alexander Deliukov" userId="d5fda0f2-1d08-4016-b7e9-bb882f168707" providerId="ADAL" clId="{FE9DFF45-01DC-45CC-A80A-B50597210401}" dt="2026-01-27T13:16:06.281" v="36" actId="20577"/>
          <ac:spMkLst>
            <pc:docMk/>
            <pc:sldMk cId="2162695596" sldId="614"/>
            <ac:spMk id="2" creationId="{1013318B-F51A-DE9B-4143-B6140E6B757E}"/>
          </ac:spMkLst>
        </pc:spChg>
      </pc:sldChg>
      <pc:sldChg chg="modSp">
        <pc:chgData name="Alexander Deliukov" userId="d5fda0f2-1d08-4016-b7e9-bb882f168707" providerId="ADAL" clId="{FE9DFF45-01DC-45CC-A80A-B50597210401}" dt="2026-01-27T13:15:49.355" v="30"/>
        <pc:sldMkLst>
          <pc:docMk/>
          <pc:sldMk cId="1477481381" sldId="615"/>
        </pc:sldMkLst>
        <pc:spChg chg="mod">
          <ac:chgData name="Alexander Deliukov" userId="d5fda0f2-1d08-4016-b7e9-bb882f168707" providerId="ADAL" clId="{FE9DFF45-01DC-45CC-A80A-B50597210401}" dt="2026-01-27T13:15:49.355" v="30"/>
          <ac:spMkLst>
            <pc:docMk/>
            <pc:sldMk cId="1477481381" sldId="615"/>
            <ac:spMk id="2" creationId="{EFE5706B-801C-7CE9-2FD2-896890F5709E}"/>
          </ac:spMkLst>
        </pc:spChg>
      </pc:sldChg>
      <pc:sldChg chg="delSp modSp mod">
        <pc:chgData name="Alexander Deliukov" userId="d5fda0f2-1d08-4016-b7e9-bb882f168707" providerId="ADAL" clId="{FE9DFF45-01DC-45CC-A80A-B50597210401}" dt="2026-01-27T13:17:06.090" v="55" actId="6549"/>
        <pc:sldMkLst>
          <pc:docMk/>
          <pc:sldMk cId="2460397813" sldId="616"/>
        </pc:sldMkLst>
        <pc:spChg chg="mod">
          <ac:chgData name="Alexander Deliukov" userId="d5fda0f2-1d08-4016-b7e9-bb882f168707" providerId="ADAL" clId="{FE9DFF45-01DC-45CC-A80A-B50597210401}" dt="2026-01-27T13:17:06.090" v="55" actId="6549"/>
          <ac:spMkLst>
            <pc:docMk/>
            <pc:sldMk cId="2460397813" sldId="616"/>
            <ac:spMk id="4" creationId="{B86F7BA3-B558-E7EE-49BC-1EDCDFCA81CE}"/>
          </ac:spMkLst>
        </pc:spChg>
      </pc:sldChg>
      <pc:sldChg chg="modSp mod">
        <pc:chgData name="Alexander Deliukov" userId="d5fda0f2-1d08-4016-b7e9-bb882f168707" providerId="ADAL" clId="{FE9DFF45-01DC-45CC-A80A-B50597210401}" dt="2026-01-27T13:17:29.469" v="62" actId="20577"/>
        <pc:sldMkLst>
          <pc:docMk/>
          <pc:sldMk cId="466480708" sldId="617"/>
        </pc:sldMkLst>
        <pc:spChg chg="mod">
          <ac:chgData name="Alexander Deliukov" userId="d5fda0f2-1d08-4016-b7e9-bb882f168707" providerId="ADAL" clId="{FE9DFF45-01DC-45CC-A80A-B50597210401}" dt="2026-01-27T13:17:29.469" v="62" actId="20577"/>
          <ac:spMkLst>
            <pc:docMk/>
            <pc:sldMk cId="466480708" sldId="617"/>
            <ac:spMk id="2" creationId="{E2B74216-A47B-ED1F-6C4D-C3FC780E6228}"/>
          </ac:spMkLst>
        </pc:spChg>
        <pc:spChg chg="mod">
          <ac:chgData name="Alexander Deliukov" userId="d5fda0f2-1d08-4016-b7e9-bb882f168707" providerId="ADAL" clId="{FE9DFF45-01DC-45CC-A80A-B50597210401}" dt="2026-01-27T13:17:23.201" v="59" actId="948"/>
          <ac:spMkLst>
            <pc:docMk/>
            <pc:sldMk cId="466480708" sldId="617"/>
            <ac:spMk id="4" creationId="{B190F597-7B51-9EB6-1253-74AAF241D190}"/>
          </ac:spMkLst>
        </pc:spChg>
      </pc:sldChg>
      <pc:sldChg chg="modSp">
        <pc:chgData name="Alexander Deliukov" userId="d5fda0f2-1d08-4016-b7e9-bb882f168707" providerId="ADAL" clId="{FE9DFF45-01DC-45CC-A80A-B50597210401}" dt="2026-01-27T13:17:46.476" v="63" actId="404"/>
        <pc:sldMkLst>
          <pc:docMk/>
          <pc:sldMk cId="1526321746" sldId="618"/>
        </pc:sldMkLst>
        <pc:spChg chg="mod">
          <ac:chgData name="Alexander Deliukov" userId="d5fda0f2-1d08-4016-b7e9-bb882f168707" providerId="ADAL" clId="{FE9DFF45-01DC-45CC-A80A-B50597210401}" dt="2026-01-27T13:17:46.476" v="63" actId="404"/>
          <ac:spMkLst>
            <pc:docMk/>
            <pc:sldMk cId="1526321746" sldId="618"/>
            <ac:spMk id="4" creationId="{12E9D6D4-ADBC-D7EB-E231-9A2E3FFD7EF4}"/>
          </ac:spMkLst>
        </pc:spChg>
      </pc:sldChg>
      <pc:sldChg chg="modSp">
        <pc:chgData name="Alexander Deliukov" userId="d5fda0f2-1d08-4016-b7e9-bb882f168707" providerId="ADAL" clId="{FE9DFF45-01DC-45CC-A80A-B50597210401}" dt="2026-01-27T13:18:01.394" v="64" actId="404"/>
        <pc:sldMkLst>
          <pc:docMk/>
          <pc:sldMk cId="2251049058" sldId="620"/>
        </pc:sldMkLst>
        <pc:spChg chg="mod">
          <ac:chgData name="Alexander Deliukov" userId="d5fda0f2-1d08-4016-b7e9-bb882f168707" providerId="ADAL" clId="{FE9DFF45-01DC-45CC-A80A-B50597210401}" dt="2026-01-27T13:18:01.394" v="64" actId="404"/>
          <ac:spMkLst>
            <pc:docMk/>
            <pc:sldMk cId="2251049058" sldId="620"/>
            <ac:spMk id="4" creationId="{C48B4B3E-49EA-5666-7C14-9015697F413B}"/>
          </ac:spMkLst>
        </pc:spChg>
      </pc:sldChg>
      <pc:sldChg chg="modSp">
        <pc:chgData name="Alexander Deliukov" userId="d5fda0f2-1d08-4016-b7e9-bb882f168707" providerId="ADAL" clId="{FE9DFF45-01DC-45CC-A80A-B50597210401}" dt="2026-01-27T13:18:07.102" v="65" actId="404"/>
        <pc:sldMkLst>
          <pc:docMk/>
          <pc:sldMk cId="3526500076" sldId="622"/>
        </pc:sldMkLst>
        <pc:spChg chg="mod">
          <ac:chgData name="Alexander Deliukov" userId="d5fda0f2-1d08-4016-b7e9-bb882f168707" providerId="ADAL" clId="{FE9DFF45-01DC-45CC-A80A-B50597210401}" dt="2026-01-27T13:18:07.102" v="65" actId="404"/>
          <ac:spMkLst>
            <pc:docMk/>
            <pc:sldMk cId="3526500076" sldId="622"/>
            <ac:spMk id="4" creationId="{92FE9A94-DCC1-E1C5-4D79-C962BC490CDE}"/>
          </ac:spMkLst>
        </pc:spChg>
      </pc:sldChg>
      <pc:sldChg chg="modSp mod">
        <pc:chgData name="Alexander Deliukov" userId="d5fda0f2-1d08-4016-b7e9-bb882f168707" providerId="ADAL" clId="{FE9DFF45-01DC-45CC-A80A-B50597210401}" dt="2026-01-27T13:18:28.033" v="74" actId="313"/>
        <pc:sldMkLst>
          <pc:docMk/>
          <pc:sldMk cId="2317735843" sldId="623"/>
        </pc:sldMkLst>
        <pc:spChg chg="mod">
          <ac:chgData name="Alexander Deliukov" userId="d5fda0f2-1d08-4016-b7e9-bb882f168707" providerId="ADAL" clId="{FE9DFF45-01DC-45CC-A80A-B50597210401}" dt="2026-01-27T13:18:28.033" v="74" actId="313"/>
          <ac:spMkLst>
            <pc:docMk/>
            <pc:sldMk cId="2317735843" sldId="623"/>
            <ac:spMk id="60" creationId="{DB6D982A-54DA-4FCC-9383-F91FC1E1D9CE}"/>
          </ac:spMkLst>
        </pc:spChg>
      </pc:sldChg>
      <pc:sldChg chg="modSp mod">
        <pc:chgData name="Alexander Deliukov" userId="d5fda0f2-1d08-4016-b7e9-bb882f168707" providerId="ADAL" clId="{FE9DFF45-01DC-45CC-A80A-B50597210401}" dt="2026-01-27T13:16:37.654" v="45" actId="313"/>
        <pc:sldMkLst>
          <pc:docMk/>
          <pc:sldMk cId="3274696126" sldId="624"/>
        </pc:sldMkLst>
        <pc:spChg chg="mod">
          <ac:chgData name="Alexander Deliukov" userId="d5fda0f2-1d08-4016-b7e9-bb882f168707" providerId="ADAL" clId="{FE9DFF45-01DC-45CC-A80A-B50597210401}" dt="2026-01-27T13:16:37.654" v="45" actId="313"/>
          <ac:spMkLst>
            <pc:docMk/>
            <pc:sldMk cId="3274696126" sldId="624"/>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Mastertekststijl bewerken</a:t>
            </a:r>
          </a:p>
          <a:p>
            <a:pPr lvl="1"/>
            <a:r>
              <a:rPr lang="ko-KR" altLang="en-US"/>
              <a:t>Tweede niveau</a:t>
            </a:r>
          </a:p>
          <a:p>
            <a:pPr lvl="2"/>
            <a:r>
              <a:rPr lang="ko-KR" altLang="en-US"/>
              <a:t>Derde niveau</a:t>
            </a:r>
          </a:p>
          <a:p>
            <a:pPr lvl="3"/>
            <a:r>
              <a:rPr lang="ko-KR" altLang="en-US"/>
              <a:t>Vierde niveau</a:t>
            </a:r>
          </a:p>
          <a:p>
            <a:pPr lvl="4"/>
            <a:r>
              <a:rPr lang="ko-KR" altLang="en-US"/>
              <a:t>Vijfde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Mythes over energie ontkracht!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onder CC BY-SA 4.0, </a:t>
            </a:r>
            <a:r>
              <a:rPr lang="en-GB" sz="1200" b="0" i="0" kern="1200" dirty="0">
                <a:solidFill>
                  <a:schemeClr val="tx1"/>
                </a:solidFill>
                <a:effectLst/>
                <a:latin typeface="+mn-lt"/>
                <a:ea typeface="+mn-ea"/>
                <a:cs typeface="+mn-cs"/>
              </a:rPr>
              <a:t>tenzij anders vermeld.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6491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Zijn hernieuwbare energiebronnen (bijvoorbeeld zonne- en windenergie) onbetrouwbaar?</a:t>
            </a:r>
          </a:p>
          <a:p>
            <a:pPr marL="342900" lvl="0" indent="-342900" latinLnBrk="0">
              <a:buFont typeface="Arial" panose="020B0604020202020204" pitchFamily="34" charset="0"/>
              <a:buChar char="•"/>
            </a:pPr>
            <a:r>
              <a:rPr lang="en-US" sz="1200" b="1" dirty="0">
                <a:ea typeface="Calibri"/>
                <a:cs typeface="Calibri"/>
              </a:rPr>
              <a:t>Meer dan 25 % van alle energie die in 2024 in de EU werd verbruikt, was afkomstig van hernieuwbare bronnen </a:t>
            </a:r>
            <a:r>
              <a:rPr lang="en-US" sz="1200" dirty="0">
                <a:ea typeface="Calibri"/>
                <a:cs typeface="Calibri"/>
              </a:rPr>
              <a:t>(</a:t>
            </a:r>
            <a:r>
              <a:rPr lang="en-US" sz="1200" dirty="0">
                <a:ea typeface="Calibri"/>
                <a:cs typeface="Calibri"/>
                <a:hlinkClick r:id="rId3"/>
              </a:rPr>
              <a:t>Europees Milieuagentschap</a:t>
            </a:r>
            <a:r>
              <a:rPr lang="en-US" sz="1200" dirty="0">
                <a:ea typeface="Calibri"/>
                <a:cs typeface="Calibri"/>
              </a:rPr>
              <a:t>), zoals zonne-energie, windenergie en warmtepompen.</a:t>
            </a:r>
            <a:endParaRPr lang="en-GB" sz="12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800" noProof="0" dirty="0">
              <a:solidFill>
                <a:schemeClr val="tx1"/>
              </a:solidFill>
            </a:endParaRPr>
          </a:p>
          <a:p>
            <a:pPr marL="342900" indent="-342900" latinLnBrk="0">
              <a:buFont typeface="Arial" panose="020B0604020202020204" pitchFamily="34" charset="0"/>
              <a:buChar char="•"/>
            </a:pPr>
            <a:r>
              <a:rPr lang="en-GB" sz="1200" noProof="0" dirty="0">
                <a:solidFill>
                  <a:schemeClr val="tx1"/>
                </a:solidFill>
              </a:rPr>
              <a:t>Moderne technologieën </a:t>
            </a:r>
            <a:r>
              <a:rPr lang="en-GB" sz="1200" b="1" noProof="0" dirty="0">
                <a:solidFill>
                  <a:schemeClr val="tx1"/>
                </a:solidFill>
              </a:rPr>
              <a:t>spelen</a:t>
            </a:r>
            <a:r>
              <a:rPr lang="en-GB" sz="1200" noProof="0" dirty="0">
                <a:solidFill>
                  <a:schemeClr val="tx1"/>
                </a:solidFill>
              </a:rPr>
              <a:t> steeds beter </a:t>
            </a:r>
            <a:r>
              <a:rPr lang="en-GB" sz="1200" b="1" noProof="0" dirty="0">
                <a:solidFill>
                  <a:schemeClr val="tx1"/>
                </a:solidFill>
              </a:rPr>
              <a:t>in op weersveranderingen </a:t>
            </a:r>
            <a:r>
              <a:rPr lang="en-GB" sz="1200" noProof="0" dirty="0">
                <a:solidFill>
                  <a:schemeClr val="tx1"/>
                </a:solidFill>
              </a:rPr>
              <a:t>bij zonne- en windenergie.</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Geavanceerde voorspellingen </a:t>
            </a:r>
            <a:r>
              <a:rPr lang="en-GB" sz="1200" noProof="0" dirty="0">
                <a:solidFill>
                  <a:schemeClr val="tx1"/>
                </a:solidFill>
              </a:rPr>
              <a:t>geven een indicatie van de opbrengst van hernieuwbare energiebronnen en </a:t>
            </a:r>
            <a:r>
              <a:rPr lang="en-GB" sz="1200" b="1" noProof="0" dirty="0">
                <a:solidFill>
                  <a:schemeClr val="tx1"/>
                </a:solidFill>
              </a:rPr>
              <a:t>opslagsystemen </a:t>
            </a:r>
            <a:r>
              <a:rPr lang="en-GB" sz="1200" noProof="0" dirty="0">
                <a:solidFill>
                  <a:schemeClr val="tx1"/>
                </a:solidFill>
              </a:rPr>
              <a:t>(batterijen, pompcentrales) stabiliseren het elektriciteitsnet. </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Dynamische prijsstelling </a:t>
            </a:r>
            <a:r>
              <a:rPr lang="en-GB" sz="1200" noProof="0" dirty="0">
                <a:solidFill>
                  <a:schemeClr val="tx1"/>
                </a:solidFill>
              </a:rPr>
              <a:t>– waarbij de energieprijs wordt aangepast aan vraag en aanbod – helpt ook om het elektriciteitsnet in evenwicht te houden. </a:t>
            </a:r>
          </a:p>
          <a:p>
            <a:pPr latinLnBrk="0"/>
            <a:endParaRPr lang="en-GB" sz="1200" noProof="0" dirty="0">
              <a:solidFill>
                <a:srgbClr val="000066"/>
              </a:solidFill>
              <a:ea typeface="Public Sans"/>
              <a:cs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https://www.eea.europa.eu/en/analysis/indicators/share-of-energy-consumption-from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4636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Zijn elektrische voertuigen milieuvriendelijk, zelfs wanneer ze worden opgeladen met elektriciteit die is opgewekt met fossiele brandstoffen?</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7557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Zijn elektrische voertuigen milieuvriendelijk, zelfs wanneer ze worden opgeladen met elektriciteit die wordt opgewekt met fossiele brandstoffen?</a:t>
            </a:r>
          </a:p>
          <a:p>
            <a:pPr marL="342900" indent="-342900" latinLnBrk="0">
              <a:buFont typeface="Arial" panose="020B0604020202020204" pitchFamily="34" charset="0"/>
              <a:buChar char="•"/>
            </a:pPr>
            <a:r>
              <a:rPr lang="en-US" sz="1200" b="1" dirty="0">
                <a:ea typeface="Calibri"/>
                <a:cs typeface="Calibri"/>
              </a:rPr>
              <a:t>Elektrische voertuigen (EV's) die worden aangedreven door hernieuwbare energiebronnen </a:t>
            </a:r>
            <a:r>
              <a:rPr lang="en-US" sz="1200" dirty="0">
                <a:ea typeface="Calibri"/>
                <a:cs typeface="Calibri"/>
              </a:rPr>
              <a:t>zijn een milieuvriendelijke optie in vergelijking met auto's die op benzine of diesel rijden. Het verminderen van het autogebruik en het stimuleren van actief reizen (bijvoorbeeld lopen of fietsen) en het gebruik van het openbaar vervoer zijn echter milieuvriendelijkere vervoersopties.</a:t>
            </a:r>
          </a:p>
          <a:p>
            <a:pPr marL="342900" indent="-342900" latinLnBrk="0">
              <a:buFont typeface="Arial" panose="020B0604020202020204" pitchFamily="34" charset="0"/>
              <a:buChar char="•"/>
            </a:pPr>
            <a:endParaRPr lang="en-US" sz="300" dirty="0"/>
          </a:p>
          <a:p>
            <a:pPr marL="342900" indent="-342900" latinLnBrk="0">
              <a:buFont typeface="Arial" panose="020B0604020202020204" pitchFamily="34" charset="0"/>
              <a:buChar char="•"/>
            </a:pPr>
            <a:r>
              <a:rPr lang="en-US" sz="1200" dirty="0"/>
              <a:t>De productie van EV's is energie-intensiever dan de productie van auto's op fossiele brandstoffen. </a:t>
            </a:r>
            <a:r>
              <a:rPr lang="en-US" sz="1200" b="1" dirty="0"/>
              <a:t>EV's zijn </a:t>
            </a:r>
            <a:r>
              <a:rPr lang="en-US" sz="1200" dirty="0"/>
              <a:t>echter </a:t>
            </a:r>
            <a:r>
              <a:rPr lang="en-US" sz="1200" b="1" dirty="0"/>
              <a:t>over het algemeen milieuvriendelijker </a:t>
            </a:r>
            <a:r>
              <a:rPr lang="en-US" sz="1200" dirty="0"/>
              <a:t>en kunnen hun "koolstofschuld" snel verminderen en produceren minder uitstoot per kilometer op de weg (</a:t>
            </a:r>
            <a:r>
              <a:rPr lang="en-US" sz="1200" dirty="0">
                <a:hlinkClick r:id="rId3"/>
              </a:rPr>
              <a:t>The Guardian</a:t>
            </a:r>
            <a:r>
              <a:rPr lang="en-US" sz="1200" dirty="0"/>
              <a:t>). </a:t>
            </a:r>
          </a:p>
          <a:p>
            <a:pPr marL="342900" indent="-342900" latinLnBrk="0">
              <a:buFont typeface="Arial" panose="020B0604020202020204" pitchFamily="34" charset="0"/>
              <a:buChar char="•"/>
            </a:pPr>
            <a:endParaRPr lang="en-US" sz="300" b="1" dirty="0">
              <a:ea typeface="Calibri"/>
            </a:endParaRPr>
          </a:p>
          <a:p>
            <a:pPr marL="342900" indent="-342900" latinLnBrk="0">
              <a:buFont typeface="Arial" panose="020B0604020202020204" pitchFamily="34" charset="0"/>
              <a:buChar char="•"/>
            </a:pPr>
            <a:r>
              <a:rPr lang="en-US" sz="1200" b="1" dirty="0">
                <a:ea typeface="Calibri"/>
              </a:rPr>
              <a:t>EV's produceren geen uitlaatgassen</a:t>
            </a:r>
            <a:r>
              <a:rPr lang="en-US" sz="1200" dirty="0">
                <a:ea typeface="Calibri"/>
              </a:rPr>
              <a:t>, waardoor de luchtkwaliteit in steden verbetert en de vervuiling afneemt. </a:t>
            </a:r>
          </a:p>
          <a:p>
            <a:endParaRPr lang="en-GB" dirty="0"/>
          </a:p>
          <a:p>
            <a:r>
              <a:rPr lang="en-GB" dirty="0"/>
              <a:t>https://www.theguardian.com/business/2023/dec/23/do-electric-cars-really-produce-fewer-carbon-emissions-than-petrol-or-diesel-vehicles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5613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energie-mythes,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Bekijk de30 minuten durende cursus</a:t>
            </a:r>
            <a:r>
              <a:rPr lang="en-US" altLang="ko-KR" sz="1200" i="1" dirty="0">
                <a:solidFill>
                  <a:srgbClr val="373737"/>
                </a:solidFill>
                <a:ea typeface="맑은 고딕"/>
              </a:rPr>
              <a:t> Digital Energy Essentials </a:t>
            </a:r>
            <a:r>
              <a:rPr lang="en-US" altLang="ko-KR" sz="1200" dirty="0">
                <a:solidFill>
                  <a:srgbClr val="373737"/>
                </a:solidFill>
                <a:ea typeface="맑은 고딕"/>
              </a:rPr>
              <a:t>van Every1 over </a:t>
            </a:r>
            <a:r>
              <a:rPr lang="en-US" altLang="ko-KR" sz="1200" dirty="0">
                <a:solidFill>
                  <a:srgbClr val="373737"/>
                </a:solidFill>
                <a:ea typeface="맑은 고딕"/>
                <a:hlinkClick r:id="rId3"/>
              </a:rPr>
              <a:t>vraagrespons</a:t>
            </a:r>
            <a:endParaRPr lang="ko-KR" altLang="en-US" sz="1200" dirty="0">
              <a:solidFill>
                <a:srgbClr val="373737"/>
              </a:solidFill>
              <a:ea typeface="맑은 고딕"/>
            </a:endParaRPr>
          </a:p>
          <a:p>
            <a:pPr algn="ctr"/>
            <a:r>
              <a:rPr lang="en-US" altLang="ko-KR" sz="1200" dirty="0">
                <a:solidFill>
                  <a:srgbClr val="373737"/>
                </a:solidFill>
              </a:rPr>
              <a:t>Bekijk de presentatie van Every1 over </a:t>
            </a:r>
          </a:p>
          <a:p>
            <a:pPr algn="ctr"/>
            <a:r>
              <a:rPr lang="en-US" altLang="ko-KR" sz="1200" dirty="0">
                <a:solidFill>
                  <a:srgbClr val="373737"/>
                </a:solidFill>
                <a:hlinkClick r:id="rId4"/>
              </a:rPr>
              <a:t>de invloed van klimaatverandering op hernieuwbare energie</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Lees het artikel van Energy Monitor </a:t>
            </a:r>
            <a:r>
              <a:rPr lang="en-US" altLang="ko-KR" sz="1200" i="1" dirty="0">
                <a:solidFill>
                  <a:srgbClr val="373737"/>
                </a:solidFill>
                <a:hlinkClick r:id="rId5"/>
              </a:rPr>
              <a:t>'Mythes over hernieuwbare energietechnologieën ontkrachten'</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Lees het artikel van The Energy Saving Trust </a:t>
            </a:r>
            <a:r>
              <a:rPr lang="en-US" altLang="ko-KR" sz="1200" i="1" dirty="0">
                <a:solidFill>
                  <a:srgbClr val="373737"/>
                </a:solidFill>
                <a:hlinkClick r:id="rId6"/>
              </a:rPr>
              <a:t>'Debunking Solar Myths' (Mythes over zonne-energie ontkrachten)</a:t>
            </a:r>
            <a:endParaRPr lang="ko-KR" altLang="en-US" sz="1200" dirty="0">
              <a:solidFill>
                <a:srgbClr val="373737"/>
              </a:solidFill>
            </a:endParaRPr>
          </a:p>
          <a:p>
            <a:endParaRPr lang="en-GB" dirty="0"/>
          </a:p>
          <a:p>
            <a:r>
              <a:rPr lang="en-GB" dirty="0"/>
              <a:t>https://www.open.edu/openlearncreate/course/view.php?id=12040</a:t>
            </a:r>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8793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r>
              <a:rPr lang="en-GB" dirty="0"/>
              <a:t>Deze diapresentatie </a:t>
            </a:r>
            <a:r>
              <a:rPr lang="en-GB" i="1" dirty="0"/>
              <a:t>Energy Myths Busted! Fact or Fiction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door </a:t>
            </a:r>
            <a:r>
              <a:rPr lang="en-US" sz="12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op Pexels.com</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inleidingstekst: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door </a:t>
            </a:r>
            <a:r>
              <a:rPr lang="en-US" sz="12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op Pexels.com</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Slimme meters: </a:t>
            </a:r>
            <a:r>
              <a:rPr lang="en-GB" dirty="0" err="1">
                <a:hlinkClick r:id="rId6"/>
              </a:rPr>
              <a:t>Vorarlberger </a:t>
            </a:r>
            <a:r>
              <a:rPr lang="en-GB" dirty="0">
                <a:hlinkClick r:id="rId6"/>
              </a:rPr>
              <a:t>Kraftwerke-Energy meter (electro)-smart meter-02ASD </a:t>
            </a:r>
            <a:r>
              <a:rPr lang="en-GB" dirty="0"/>
              <a:t>door </a:t>
            </a:r>
            <a:r>
              <a:rPr lang="en-GB" dirty="0" err="1"/>
              <a:t>Asurnipal </a:t>
            </a:r>
            <a:r>
              <a:rPr lang="en-GB" dirty="0"/>
              <a:t>is gelicentieerd </a:t>
            </a:r>
            <a:r>
              <a:rPr lang="en-GB" dirty="0">
                <a:hlinkClick r:id="rId3"/>
              </a:rPr>
              <a:t>onder CC BY-SA 4.0</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Ruimteverwarmers: </a:t>
            </a:r>
            <a:r>
              <a:rPr lang="en-US" dirty="0">
                <a:solidFill>
                  <a:schemeClr val="dk1"/>
                </a:solidFill>
                <a:ea typeface="Public Sans"/>
                <a:cs typeface="Public Sans"/>
                <a:sym typeface="Public Sans"/>
                <a:hlinkClick r:id="rId7"/>
              </a:rPr>
              <a:t>Space Heater 2 </a:t>
            </a:r>
            <a:r>
              <a:rPr lang="en-US" dirty="0">
                <a:solidFill>
                  <a:schemeClr val="dk1"/>
                </a:solidFill>
                <a:ea typeface="Public Sans"/>
                <a:cs typeface="Public Sans"/>
                <a:sym typeface="Public Sans"/>
              </a:rPr>
              <a:t>door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is gelicentieerd onder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Hernieuwbare energie: </a:t>
            </a:r>
            <a:r>
              <a:rPr lang="en-US" i="1" dirty="0">
                <a:solidFill>
                  <a:srgbClr val="111111"/>
                </a:solidFill>
                <a:sym typeface="Public Sans"/>
                <a:hlinkClick r:id="rId9"/>
              </a:rPr>
              <a:t>Bruin bakstenen huis met zonnepanelen op het dak </a:t>
            </a:r>
            <a:r>
              <a:rPr lang="en-US" dirty="0">
                <a:solidFill>
                  <a:schemeClr val="dk1"/>
                </a:solidFill>
                <a:cs typeface="Public Sans"/>
                <a:sym typeface="Public Sans"/>
              </a:rPr>
              <a:t>door </a:t>
            </a:r>
            <a:r>
              <a:rPr lang="en-US" dirty="0">
                <a:solidFill>
                  <a:schemeClr val="dk1"/>
                </a:solidFill>
                <a:ea typeface="Public Sans"/>
                <a:cs typeface="Public Sans"/>
                <a:sym typeface="Public Sans"/>
              </a:rPr>
              <a:t>Vivint Solar onder een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-licentie</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Elektrische voertuigen: </a:t>
            </a:r>
            <a:r>
              <a:rPr lang="en-US" i="1" dirty="0">
                <a:solidFill>
                  <a:srgbClr val="111111"/>
                </a:solidFill>
                <a:sym typeface="Public Sans"/>
                <a:hlinkClick r:id="rId11"/>
              </a:rPr>
              <a:t>Witte en zwarte auto voor wit gebouw overdag </a:t>
            </a:r>
            <a:r>
              <a:rPr lang="en-US" dirty="0">
                <a:solidFill>
                  <a:schemeClr val="dk1"/>
                </a:solidFill>
                <a:cs typeface="Public Sans"/>
                <a:sym typeface="Public Sans"/>
              </a:rPr>
              <a:t>door </a:t>
            </a:r>
            <a:r>
              <a:rPr lang="en-US" sz="1200" dirty="0">
                <a:solidFill>
                  <a:schemeClr val="dk1"/>
                </a:solidFill>
                <a:ea typeface="Public Sans"/>
                <a:cs typeface="Public Sans"/>
                <a:sym typeface="Public Sans"/>
              </a:rPr>
              <a:t>Precious </a:t>
            </a:r>
            <a:r>
              <a:rPr lang="en-US" sz="1200" dirty="0" err="1">
                <a:solidFill>
                  <a:schemeClr val="dk1"/>
                </a:solidFill>
                <a:ea typeface="Public Sans"/>
                <a:cs typeface="Public Sans"/>
                <a:sym typeface="Public Sans"/>
              </a:rPr>
              <a:t>Madubuike </a:t>
            </a:r>
            <a:r>
              <a:rPr lang="en-US" dirty="0">
                <a:solidFill>
                  <a:schemeClr val="dk1"/>
                </a:solidFill>
                <a:ea typeface="Public Sans"/>
                <a:cs typeface="Public Sans"/>
                <a:sym typeface="Public Sans"/>
              </a:rPr>
              <a:t>op een </a:t>
            </a:r>
            <a:r>
              <a:rPr lang="en-US" dirty="0">
                <a:solidFill>
                  <a:schemeClr val="dk1"/>
                </a:solidFill>
                <a:ea typeface="Public Sans"/>
                <a:cs typeface="Public Sans"/>
                <a:sym typeface="Public Sans"/>
                <a:hlinkClick r:id="rId10"/>
              </a:rPr>
              <a:t>Unsplash-licentie</a:t>
            </a:r>
            <a:r>
              <a:rPr lang="en-US" dirty="0">
                <a:solidFill>
                  <a:schemeClr val="dk1"/>
                </a:solidFill>
                <a:ea typeface="Public Sans"/>
                <a:cs typeface="Public Sans"/>
                <a:sym typeface="Public Sans"/>
              </a:rPr>
              <a:t>. </a:t>
            </a:r>
          </a:p>
          <a:p>
            <a:pPr latinLnBrk="0"/>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GB" dirty="0"/>
          </a:p>
          <a:p>
            <a:endParaRPr lang="en-GB" dirty="0"/>
          </a:p>
          <a:p>
            <a:r>
              <a:rPr lang="en-BE" dirty="0"/>
              <a:t>https://unsplash.com/photos/brown-brick-house-with-solar-panels-on-roof-9CalgkSRZb8</a:t>
            </a:r>
            <a:endParaRPr lang="en-GB" dirty="0"/>
          </a:p>
          <a:p>
            <a:r>
              <a:rPr lang="en-BE" dirty="0"/>
              <a:t>https://unsplash.com/photos/white-and-black-car-in-front-of-white-building-during-daytime-N2Td7KpIvYc</a:t>
            </a:r>
            <a:endParaRPr lang="en-GB" dirty="0"/>
          </a:p>
          <a:p>
            <a:r>
              <a:rPr lang="en-BE" dirty="0"/>
              <a:t>https://unsplash.com/license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EF5BB-DE1D-3985-6315-AAE4A270C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DD1BE-BC8D-05BE-E133-D29081837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93565-0905-D175-71FC-27B44034A2B0}"/>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Bedankt!</a:t>
            </a:r>
          </a:p>
          <a:p>
            <a:endParaRPr lang="en-GB" dirty="0"/>
          </a:p>
        </p:txBody>
      </p:sp>
      <p:sp>
        <p:nvSpPr>
          <p:cNvPr id="4" name="Slide Number Placeholder 3">
            <a:extLst>
              <a:ext uri="{FF2B5EF4-FFF2-40B4-BE49-F238E27FC236}">
                <a16:creationId xmlns:a16="http://schemas.microsoft.com/office/drawing/2014/main" id="{CD6674EF-A3F1-68B9-2A40-1932AEB3A5D4}"/>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35961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noProof="0" dirty="0">
                <a:solidFill>
                  <a:srgbClr val="2B2C30"/>
                </a:solidFill>
                <a:ea typeface="Public Sans"/>
                <a:cs typeface="Public Sans"/>
                <a:sym typeface="Public Sans"/>
              </a:rPr>
              <a:t>Misverstanden over </a:t>
            </a:r>
            <a:r>
              <a:rPr lang="en-GB" sz="1200" noProof="0" dirty="0" err="1">
                <a:solidFill>
                  <a:srgbClr val="2B2C30"/>
                </a:solidFill>
                <a:ea typeface="Public Sans"/>
                <a:cs typeface="Public Sans"/>
                <a:sym typeface="Public Sans"/>
              </a:rPr>
              <a:t>energieproductie</a:t>
            </a:r>
            <a:r>
              <a:rPr lang="en-GB" sz="1200" noProof="0" dirty="0">
                <a:solidFill>
                  <a:srgbClr val="2B2C30"/>
                </a:solidFill>
                <a:ea typeface="Public Sans"/>
                <a:cs typeface="Public Sans"/>
                <a:sym typeface="Public Sans"/>
              </a:rPr>
              <a:t> en consumptie komen </a:t>
            </a:r>
          </a:p>
          <a:p>
            <a:pPr latinLnBrk="0"/>
            <a:r>
              <a:rPr lang="en-GB" sz="1200" noProof="0" dirty="0">
                <a:solidFill>
                  <a:srgbClr val="2B2C30"/>
                </a:solidFill>
                <a:ea typeface="Public Sans"/>
                <a:cs typeface="Public Sans"/>
                <a:sym typeface="Public Sans"/>
              </a:rPr>
              <a:t>. In deze presentatie gaan we in op </a:t>
            </a:r>
            <a:r>
              <a:rPr lang="en-GB" sz="1200" dirty="0">
                <a:solidFill>
                  <a:srgbClr val="2B2C30"/>
                </a:solidFill>
                <a:ea typeface="Public Sans"/>
                <a:cs typeface="Public Sans"/>
                <a:sym typeface="Public Sans"/>
              </a:rPr>
              <a:t>vier veelgestelde </a:t>
            </a:r>
            <a:r>
              <a:rPr lang="en-GB" sz="1200" noProof="0" dirty="0">
                <a:solidFill>
                  <a:srgbClr val="2B2C30"/>
                </a:solidFill>
                <a:ea typeface="Public Sans"/>
                <a:cs typeface="Public Sans"/>
                <a:sym typeface="Public Sans"/>
              </a:rPr>
              <a:t>vragen over digitale energie. </a:t>
            </a:r>
          </a:p>
          <a:p>
            <a:pPr latinLnBrk="0"/>
            <a:endParaRPr lang="en-GB" sz="1200" dirty="0">
              <a:solidFill>
                <a:srgbClr val="2B2C30"/>
              </a:solidFill>
              <a:ea typeface="Public Sans"/>
              <a:cs typeface="Public Sans"/>
              <a:sym typeface="Public Sans"/>
            </a:endParaRPr>
          </a:p>
          <a:p>
            <a:pPr latinLnBrk="0"/>
            <a:r>
              <a:rPr lang="en-GB" sz="1200" noProof="0" dirty="0">
                <a:solidFill>
                  <a:srgbClr val="2B2C30"/>
                </a:solidFill>
                <a:ea typeface="Public Sans"/>
                <a:cs typeface="Public Sans"/>
                <a:sym typeface="Public Sans"/>
              </a:rPr>
              <a:t>Door deze vragen te onderzoeken, </a:t>
            </a:r>
            <a:r>
              <a:rPr lang="en-GB" sz="1200" dirty="0">
                <a:solidFill>
                  <a:srgbClr val="2B2C30"/>
                </a:solidFill>
                <a:ea typeface="Public Sans"/>
                <a:cs typeface="Public Sans"/>
                <a:sym typeface="Public Sans"/>
              </a:rPr>
              <a:t>kunnen</a:t>
            </a:r>
            <a:r>
              <a:rPr lang="en-GB" sz="1200" noProof="0" dirty="0">
                <a:solidFill>
                  <a:srgbClr val="2B2C30"/>
                </a:solidFill>
                <a:ea typeface="Public Sans"/>
                <a:cs typeface="Public Sans"/>
                <a:sym typeface="Public Sans"/>
              </a:rPr>
              <a:t> we ons begrip van energiedigitalisering vergroten en beter geïnformeerde beslissingen nemen over energieverbruik. </a:t>
            </a:r>
          </a:p>
          <a:p>
            <a:pPr latinLnBrk="0"/>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0308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Onze verkenning begint met een vraag. Neem even de tijd om over elke vraag na te denken, voordat u verdergaat met het antwoord. </a:t>
            </a:r>
          </a:p>
          <a:p>
            <a:pPr latinLnBrk="0"/>
            <a:endParaRPr lang="en-GB" sz="1200" noProof="0" dirty="0">
              <a:solidFill>
                <a:srgbClr val="2B2C30"/>
              </a:solidFill>
              <a:sym typeface="Public Sans"/>
            </a:endParaRPr>
          </a:p>
          <a:p>
            <a:pPr latinLnBrk="0"/>
            <a:r>
              <a:rPr lang="en-GB" sz="1200" dirty="0">
                <a:solidFill>
                  <a:srgbClr val="2B2C30"/>
                </a:solidFill>
                <a:sym typeface="Public Sans"/>
              </a:rPr>
              <a:t>U kunt elke vraag achtereenvolgens doorlopen. U kunt ook via het menu een bepaalde vraag selecteren die u eerst wilt onderzoeken.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13023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Vier veelgestelde vragen over digitale energie </a:t>
            </a:r>
            <a:endParaRPr lang="en-US" sz="1050" kern="1200" dirty="0">
              <a:solidFill>
                <a:schemeClr val="bg1"/>
              </a:solidFill>
              <a:latin typeface="+mn-lt"/>
              <a:ea typeface="+mn-ea"/>
              <a:cs typeface="+mn-cs"/>
            </a:endParaRPr>
          </a:p>
          <a:p>
            <a:pPr latinLnBrk="0"/>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Beschermen slimme meters de privacy van gebruikers effectief? </a:t>
            </a:r>
          </a:p>
          <a:p>
            <a:pPr marL="342900" indent="-342900" latinLnBrk="0">
              <a:buFont typeface="+mj-lt"/>
              <a:buAutoNum type="arabicPeriod"/>
            </a:pPr>
            <a:r>
              <a:rPr lang="en-US" sz="1200" dirty="0">
                <a:ea typeface="Public Sans"/>
                <a:cs typeface="Public Sans"/>
                <a:sym typeface="Public Sans"/>
              </a:rPr>
              <a:t>Wat is energiezuiniger: ruimteverwarming of centrale verwarming? </a:t>
            </a:r>
          </a:p>
          <a:p>
            <a:pPr marL="342900" indent="-342900" latinLnBrk="0">
              <a:buFont typeface="+mj-lt"/>
              <a:buAutoNum type="arabicPeriod"/>
            </a:pPr>
            <a:r>
              <a:rPr lang="en-US" sz="1200" dirty="0">
                <a:ea typeface="Public Sans"/>
                <a:cs typeface="Public Sans"/>
                <a:sym typeface="Public Sans"/>
              </a:rPr>
              <a:t>Zijn hernieuwbare energiebronnen (bijv. zonne- en windenergie) onbetrouwbaar?</a:t>
            </a:r>
            <a:endParaRPr lang="en-US" sz="1200" b="1" dirty="0">
              <a:solidFill>
                <a:schemeClr val="bg1"/>
              </a:solidFill>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Zijn elektrische voertuigen milieuvriendelijk, zelfs als ze worden opgeladen met elektriciteit die is opgewekt met fossiele brandstoffen?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75365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Beschermen slimme meters de privacy van gebruikers effectief?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407057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Beschermen slimme meters de privacy van gebruikers effectief? </a:t>
            </a:r>
            <a:endParaRPr lang="en-US" sz="1050" dirty="0">
              <a:solidFill>
                <a:schemeClr val="bg1"/>
              </a:solidFill>
            </a:endParaRPr>
          </a:p>
          <a:p>
            <a:pPr marL="0" marR="0" lvl="0" indent="0" algn="l" rtl="0" latinLnBrk="0">
              <a:buNone/>
            </a:pPr>
            <a:endParaRPr lang="en-GB" sz="300" noProof="0" dirty="0">
              <a:solidFill>
                <a:schemeClr val="accent2"/>
              </a:solidFill>
              <a:ea typeface="Public Sans"/>
              <a:cs typeface="Public Sans"/>
              <a:sym typeface="Public Sans"/>
            </a:endParaRPr>
          </a:p>
          <a:p>
            <a:pPr marL="457200" indent="-457200" latinLnBrk="0">
              <a:buChar char="•"/>
            </a:pPr>
            <a:endParaRPr lang="en-GB" sz="300" b="1" noProof="0" dirty="0">
              <a:solidFill>
                <a:schemeClr val="tx1"/>
              </a:solidFill>
              <a:ea typeface="Calibri"/>
            </a:endParaRPr>
          </a:p>
          <a:p>
            <a:pPr marL="457200" indent="-457200" latinLnBrk="0">
              <a:buChar char="•"/>
            </a:pPr>
            <a:r>
              <a:rPr lang="en-GB" sz="1200" b="1" noProof="0" dirty="0">
                <a:solidFill>
                  <a:schemeClr val="tx1"/>
                </a:solidFill>
                <a:ea typeface="Calibri"/>
              </a:rPr>
              <a:t>Slimme meters verzamelen alleen basisgegevens over het energieverbruik</a:t>
            </a:r>
            <a:r>
              <a:rPr lang="en-GB" sz="1200" noProof="0" dirty="0">
                <a:solidFill>
                  <a:schemeClr val="tx1"/>
                </a:solidFill>
                <a:ea typeface="Calibri"/>
              </a:rPr>
              <a:t>, zoals het energieverbruik, en geen specifieke gegevens over het gebruik van apparaten, audio, video of </a:t>
            </a:r>
            <a:r>
              <a:rPr lang="en-GB" sz="1200" dirty="0">
                <a:ea typeface="Calibri"/>
              </a:rPr>
              <a:t>persoonlijke informatie</a:t>
            </a:r>
            <a:r>
              <a:rPr lang="en-GB" sz="1200" noProof="0" dirty="0">
                <a:solidFill>
                  <a:schemeClr val="tx1"/>
                </a:solidFill>
                <a:ea typeface="Calibri"/>
              </a:rPr>
              <a:t>.</a:t>
            </a:r>
          </a:p>
          <a:p>
            <a:pPr latinLnBrk="0"/>
            <a:endParaRPr lang="en-GB" sz="800" noProof="0" dirty="0">
              <a:solidFill>
                <a:schemeClr val="tx1"/>
              </a:solidFill>
              <a:ea typeface="Calibri"/>
            </a:endParaRPr>
          </a:p>
          <a:p>
            <a:pPr marL="457200" indent="-457200" latinLnBrk="0">
              <a:buChar char="•"/>
            </a:pPr>
            <a:r>
              <a:rPr lang="en-GB" sz="1200" b="1" noProof="0" dirty="0">
                <a:solidFill>
                  <a:schemeClr val="tx1"/>
                </a:solidFill>
                <a:ea typeface="Calibri"/>
              </a:rPr>
              <a:t>Strenge regelgeving en maatregelen voor gegevensbescherming </a:t>
            </a:r>
            <a:r>
              <a:rPr lang="en-GB" sz="1200" noProof="0" dirty="0">
                <a:solidFill>
                  <a:schemeClr val="tx1"/>
                </a:solidFill>
                <a:ea typeface="Calibri"/>
              </a:rPr>
              <a:t>(bijv. AVG, elektriciteitsrichtlijn, elektriciteitsverordening) waarborgen de privacy van consumenten.</a:t>
            </a:r>
          </a:p>
          <a:p>
            <a:pPr latinLnBrk="0"/>
            <a:endParaRPr lang="en-GB" sz="800" noProof="0" dirty="0">
              <a:solidFill>
                <a:schemeClr val="tx1"/>
              </a:solidFill>
              <a:ea typeface="Calibri"/>
            </a:endParaRPr>
          </a:p>
          <a:p>
            <a:pPr marL="457200" indent="-457200" latinLnBrk="0">
              <a:buChar char="•"/>
            </a:pPr>
            <a:r>
              <a:rPr lang="en-GB" sz="1200" noProof="0" dirty="0">
                <a:solidFill>
                  <a:schemeClr val="tx1"/>
                </a:solidFill>
                <a:ea typeface="Calibri"/>
              </a:rPr>
              <a:t>Nutsbedrijven mogen </a:t>
            </a:r>
            <a:r>
              <a:rPr lang="en-GB" sz="1200" b="1" noProof="0" dirty="0">
                <a:solidFill>
                  <a:schemeClr val="tx1"/>
                </a:solidFill>
                <a:ea typeface="Calibri"/>
              </a:rPr>
              <a:t>de gegevens van slimme meters </a:t>
            </a:r>
            <a:r>
              <a:rPr lang="en-GB" sz="1200" noProof="0" dirty="0">
                <a:solidFill>
                  <a:schemeClr val="tx1"/>
                </a:solidFill>
                <a:ea typeface="Calibri"/>
              </a:rPr>
              <a:t>alleen </a:t>
            </a:r>
            <a:r>
              <a:rPr lang="en-GB" sz="1200" b="1" noProof="0" dirty="0">
                <a:solidFill>
                  <a:schemeClr val="tx1"/>
                </a:solidFill>
                <a:ea typeface="Calibri"/>
              </a:rPr>
              <a:t>gebruiken voor facturering en netbeheer, en mogen slechts in beperkte mate gegevens delen.</a:t>
            </a:r>
          </a:p>
          <a:p>
            <a:pPr latinLnBrk="0"/>
            <a:endParaRPr lang="en-GB" sz="800" b="1" noProof="0" dirty="0">
              <a:solidFill>
                <a:schemeClr val="tx1"/>
              </a:solidFill>
              <a:ea typeface="Calibri"/>
            </a:endParaRPr>
          </a:p>
          <a:p>
            <a:pPr marL="457200" indent="-457200" latinLnBrk="0">
              <a:buChar char="•"/>
            </a:pPr>
            <a:r>
              <a:rPr lang="en-GB" sz="1200" b="1" dirty="0"/>
              <a:t>Lees meer </a:t>
            </a:r>
            <a:r>
              <a:rPr lang="en-GB" sz="1200" dirty="0"/>
              <a:t>in de Every1-presentatie </a:t>
            </a:r>
            <a:r>
              <a:rPr lang="en-GB" sz="1200" i="1" dirty="0">
                <a:hlinkClick r:id="rId3"/>
              </a:rPr>
              <a:t>Cybersecurity digital energy myths… busted! </a:t>
            </a:r>
            <a:endParaRPr lang="en-GB" sz="1200" noProof="0" dirty="0">
              <a:solidFill>
                <a:srgbClr val="000066"/>
              </a:solidFill>
              <a:ea typeface="Calibri"/>
              <a:cs typeface="Calibri"/>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412523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i="1" dirty="0">
                <a:solidFill>
                  <a:schemeClr val="accent2"/>
                </a:solidFill>
              </a:rPr>
              <a:t>Wat is energiezuiniger: </a:t>
            </a:r>
          </a:p>
          <a:p>
            <a:pPr algn="ctr"/>
            <a:r>
              <a:rPr lang="en-US" sz="1200" i="1" dirty="0">
                <a:solidFill>
                  <a:schemeClr val="accent2"/>
                </a:solidFill>
              </a:rPr>
              <a:t>ruimteverwarming of centrale verwarming?</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9657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Wat is energiezuiniger: ruimteverwarming of centrale verwarming?</a:t>
            </a:r>
            <a:endParaRPr lang="en-US" sz="1050" dirty="0">
              <a:solidFill>
                <a:schemeClr val="bg1"/>
              </a:solidFill>
            </a:endParaRPr>
          </a:p>
          <a:p>
            <a:pPr marL="457200" indent="-457200" latinLnBrk="0">
              <a:buChar char="•"/>
            </a:pPr>
            <a:r>
              <a:rPr lang="en-US" sz="1200" dirty="0">
                <a:solidFill>
                  <a:srgbClr val="2B2C30"/>
                </a:solidFill>
                <a:ea typeface="Public Sans"/>
              </a:rPr>
              <a:t>Ruimteverwarmers zijn minder efficiënt dan centrale verwarming wanneer u grote ruimtes in uw huis wilt verwarmen. </a:t>
            </a:r>
          </a:p>
          <a:p>
            <a:pPr marL="457200" indent="-457200" latinLnBrk="0">
              <a:buChar char="•"/>
            </a:pPr>
            <a:endParaRPr lang="en-US" sz="1200" b="1" dirty="0">
              <a:solidFill>
                <a:srgbClr val="2B2C30"/>
              </a:solidFill>
            </a:endParaRPr>
          </a:p>
          <a:p>
            <a:pPr marL="457200" indent="-457200" latinLnBrk="0">
              <a:buChar char="•"/>
            </a:pPr>
            <a:r>
              <a:rPr lang="en-US" sz="1200" dirty="0">
                <a:solidFill>
                  <a:srgbClr val="2B2C30"/>
                </a:solidFill>
              </a:rPr>
              <a:t>Ruimteverwarmers werken het beste voor het kortstondig verwarmen van kleine, goed geïsoleerde ruimtes. </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Als u ruimteverwarming als belangrijkste warmtebron gebruikt, kan dit leiden tot hogere energierekeningen in vergelijking met centrale verwarming.</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Lees meer in de gids </a:t>
            </a:r>
            <a:r>
              <a:rPr lang="en-US" sz="1200" dirty="0">
                <a:solidFill>
                  <a:srgbClr val="2B2C30"/>
                </a:solidFill>
                <a:hlinkClick r:id="rId3"/>
              </a:rPr>
              <a:t>voor ruimteverwarming</a:t>
            </a:r>
            <a:r>
              <a:rPr lang="en-US" sz="1200" b="1" dirty="0">
                <a:solidFill>
                  <a:srgbClr val="2B2C30"/>
                </a:solidFill>
              </a:rPr>
              <a:t> van het Centrum voor Duurzame Energie</a:t>
            </a:r>
            <a:r>
              <a:rPr lang="en-US" sz="1200" dirty="0">
                <a:solidFill>
                  <a:srgbClr val="2B2C30"/>
                </a:solidFill>
              </a:rPr>
              <a:t>. </a:t>
            </a:r>
            <a:endParaRPr lang="en-US" sz="1200" dirty="0"/>
          </a:p>
          <a:p>
            <a:endParaRPr lang="en-GB" dirty="0"/>
          </a:p>
          <a:p>
            <a:endParaRPr lang="en-GB" dirty="0"/>
          </a:p>
          <a:p>
            <a:r>
              <a:rPr lang="en-GB" dirty="0"/>
              <a:t>https://www.flickr.com/photos/vespaholic/14495979919/</a:t>
            </a:r>
          </a:p>
          <a:p>
            <a:r>
              <a:rPr lang="en-GB" dirty="0"/>
              <a:t>https://www.cse.org.uk/advice/room-heaters/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54386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latinLnBrk="0"/>
            <a:r>
              <a:rPr lang="en-US" sz="1200" i="1" dirty="0">
                <a:solidFill>
                  <a:schemeClr val="accent2"/>
                </a:solidFill>
              </a:rPr>
              <a:t>Zijn hernieuwbare energiebronnen </a:t>
            </a:r>
          </a:p>
          <a:p>
            <a:pPr algn="ctr" latinLnBrk="0"/>
            <a:r>
              <a:rPr lang="en-US" sz="1200" i="1" dirty="0">
                <a:solidFill>
                  <a:schemeClr val="accent2"/>
                </a:solidFill>
              </a:rPr>
              <a:t>(bijvoorbeeld zonne- en windenergie) onbetrouwbaar?</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82296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6EE825FA-51E7-EFAF-B32A-CAF1BCA76AA5}"/>
              </a:ext>
            </a:extLst>
          </p:cNvPr>
          <p:cNvSpPr txBox="1"/>
          <p:nvPr userDrawn="1"/>
        </p:nvSpPr>
        <p:spPr>
          <a:xfrm>
            <a:off x="2403231" y="5879145"/>
            <a:ext cx="5181600" cy="861774"/>
          </a:xfrm>
          <a:prstGeom prst="rect">
            <a:avLst/>
          </a:prstGeom>
          <a:noFill/>
        </p:spPr>
        <p:txBody>
          <a:bodyPr wrap="square" rtlCol="0">
            <a:spAutoFit/>
          </a:bodyPr>
          <a:lstStyle/>
          <a:p>
            <a:pPr latinLnBrk="0" hangingPunct="0"/>
            <a:r>
              <a:rPr lang="nl-NL" sz="1000" b="0" i="0" kern="1200" noProof="1">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nl-NL" sz="1000" b="0" i="0" u="sng" kern="1200" noProof="1">
                <a:solidFill>
                  <a:schemeClr val="tx1"/>
                </a:solidFill>
                <a:effectLst/>
                <a:latin typeface="+mn-lt"/>
                <a:ea typeface="+mn-ea"/>
                <a:cs typeface="+mn-cs"/>
                <a:hlinkClick r:id="rId3" tooltip="Original URL: https://creativecommons.org/licenses/by-sa/4.0/deed.en. Click or tap if you trust this link."/>
              </a:rPr>
              <a:t>onder CC BY-SA 4.0, </a:t>
            </a:r>
            <a:r>
              <a:rPr lang="nl-NL" sz="1000" b="0" i="0" kern="1200" noProof="1">
                <a:solidFill>
                  <a:schemeClr val="tx1"/>
                </a:solidFill>
                <a:effectLst/>
                <a:latin typeface="+mn-lt"/>
                <a:ea typeface="+mn-ea"/>
                <a:cs typeface="+mn-cs"/>
              </a:rPr>
              <a:t>tenzij anders vermeld. </a:t>
            </a:r>
            <a:endParaRPr lang="nl-NL" sz="1000" noProof="1"/>
          </a:p>
        </p:txBody>
      </p:sp>
      <p:pic>
        <p:nvPicPr>
          <p:cNvPr id="6" name="Picture 5">
            <a:extLst>
              <a:ext uri="{FF2B5EF4-FFF2-40B4-BE49-F238E27FC236}">
                <a16:creationId xmlns:a16="http://schemas.microsoft.com/office/drawing/2014/main" id="{06B832BF-0384-3827-9549-47B8A385F3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112" y="6151779"/>
            <a:ext cx="2432696" cy="509915"/>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5" name="Google Shape;89;p1">
            <a:extLst>
              <a:ext uri="{FF2B5EF4-FFF2-40B4-BE49-F238E27FC236}">
                <a16:creationId xmlns:a16="http://schemas.microsoft.com/office/drawing/2014/main" id="{784FCDA1-3E46-BD40-D868-F5E321B54D32}"/>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78455" y="1628384"/>
            <a:ext cx="4513545" cy="3690438"/>
          </a:xfrm>
          <a:prstGeom prst="rect">
            <a:avLst/>
          </a:prstGeom>
          <a:noFill/>
          <a:ln>
            <a:noFill/>
          </a:ln>
        </p:spPr>
      </p:pic>
      <p:sp>
        <p:nvSpPr>
          <p:cNvPr id="2" name="Title 1">
            <a:extLst>
              <a:ext uri="{FF2B5EF4-FFF2-40B4-BE49-F238E27FC236}">
                <a16:creationId xmlns:a16="http://schemas.microsoft.com/office/drawing/2014/main" id="{133E8DB0-EB98-177F-99E4-65D4FC080D88}"/>
              </a:ext>
            </a:extLst>
          </p:cNvPr>
          <p:cNvSpPr>
            <a:spLocks noGrp="1"/>
          </p:cNvSpPr>
          <p:nvPr>
            <p:ph type="title" idx="4294967295"/>
          </p:nvPr>
        </p:nvSpPr>
        <p:spPr>
          <a:xfrm>
            <a:off x="427995" y="1256925"/>
            <a:ext cx="7250460" cy="4624886"/>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nl-NL" sz="7200" kern="1200" noProof="1">
                <a:solidFill>
                  <a:schemeClr val="tx1"/>
                </a:solidFill>
                <a:effectLst/>
              </a:rPr>
              <a:t>Mythes over </a:t>
            </a:r>
            <a:br>
              <a:rPr lang="nl-NL" sz="7200" kern="1200" noProof="1">
                <a:solidFill>
                  <a:schemeClr val="tx1"/>
                </a:solidFill>
                <a:effectLst/>
              </a:rPr>
            </a:br>
            <a:r>
              <a:rPr lang="nl-NL" sz="7200" kern="1200" noProof="1">
                <a:solidFill>
                  <a:schemeClr val="tx1"/>
                </a:solidFill>
                <a:effectLst/>
              </a:rPr>
              <a:t>energie ontkracht!</a:t>
            </a:r>
            <a:endParaRPr lang="nl-NL" sz="7200" noProof="1">
              <a:effectLst/>
            </a:endParaRPr>
          </a:p>
        </p:txBody>
      </p:sp>
    </p:spTree>
    <p:extLst>
      <p:ext uri="{BB962C8B-B14F-4D97-AF65-F5344CB8AC3E}">
        <p14:creationId xmlns:p14="http://schemas.microsoft.com/office/powerpoint/2010/main" val="390764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DCCFE-7BA7-D5B4-88B9-EC2785D1BA0D}"/>
              </a:ext>
            </a:extLst>
          </p:cNvPr>
          <p:cNvSpPr>
            <a:spLocks noGrp="1"/>
          </p:cNvSpPr>
          <p:nvPr>
            <p:ph type="title" idx="4294967295"/>
          </p:nvPr>
        </p:nvSpPr>
        <p:spPr>
          <a:xfrm>
            <a:off x="563880" y="796200"/>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Zijn hernieuwbare energiebronnen (bijvoorbeeld zonne- en windenergie) onbetrouwbaar?</a:t>
            </a:r>
            <a:endParaRPr lang="nl-NL" noProof="1">
              <a:effectLst/>
            </a:endParaRPr>
          </a:p>
          <a:p>
            <a:endParaRPr lang="nl-NL"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3369501" y="2303290"/>
            <a:ext cx="8445016" cy="4324261"/>
          </a:xfrm>
          <a:prstGeom prst="rect">
            <a:avLst/>
          </a:prstGeom>
          <a:noFill/>
        </p:spPr>
        <p:txBody>
          <a:bodyPr wrap="square" rtlCol="0">
            <a:spAutoFit/>
          </a:bodyPr>
          <a:lstStyle/>
          <a:p>
            <a:pPr marL="342900" lvl="0" indent="-342900" latinLnBrk="0">
              <a:buFont typeface="Arial" panose="020B0604020202020204" pitchFamily="34" charset="0"/>
              <a:buChar char="•"/>
            </a:pPr>
            <a:r>
              <a:rPr lang="en-US" sz="2000" b="1" dirty="0">
                <a:ea typeface="Calibri"/>
                <a:cs typeface="Calibri"/>
              </a:rPr>
              <a:t>Meer dan 25% van alle energie die in 2024 in de EU werd verbruikt, was afkomstig uit hernieuwbare bronnen </a:t>
            </a:r>
            <a:r>
              <a:rPr lang="en-US" sz="2000" dirty="0">
                <a:ea typeface="Calibri"/>
                <a:cs typeface="Calibri"/>
              </a:rPr>
              <a:t>(</a:t>
            </a:r>
            <a:r>
              <a:rPr lang="en-US" sz="2000" dirty="0">
                <a:ea typeface="Calibri"/>
                <a:cs typeface="Calibri"/>
                <a:hlinkClick r:id="rId3"/>
              </a:rPr>
              <a:t>Europees Milieuagentschap</a:t>
            </a:r>
            <a:r>
              <a:rPr lang="en-US" sz="2000" dirty="0">
                <a:ea typeface="Calibri"/>
                <a:cs typeface="Calibri"/>
              </a:rPr>
              <a:t>), zoals zonne-energie, windenergie en warmtepompen.</a:t>
            </a:r>
            <a:endParaRPr lang="en-GB" sz="20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1100" noProof="0" dirty="0">
              <a:solidFill>
                <a:schemeClr val="tx1"/>
              </a:solidFill>
            </a:endParaRPr>
          </a:p>
          <a:p>
            <a:pPr marL="342900" indent="-342900" latinLnBrk="0">
              <a:buFont typeface="Arial" panose="020B0604020202020204" pitchFamily="34" charset="0"/>
              <a:buChar char="•"/>
            </a:pPr>
            <a:r>
              <a:rPr lang="en-GB" sz="2000" noProof="0" dirty="0">
                <a:solidFill>
                  <a:schemeClr val="tx1"/>
                </a:solidFill>
              </a:rPr>
              <a:t>Moderne technologieën </a:t>
            </a:r>
            <a:r>
              <a:rPr lang="en-GB" sz="2000" b="1" noProof="0" dirty="0">
                <a:solidFill>
                  <a:schemeClr val="tx1"/>
                </a:solidFill>
              </a:rPr>
              <a:t>spelen</a:t>
            </a:r>
            <a:r>
              <a:rPr lang="en-GB" sz="2000" noProof="0" dirty="0">
                <a:solidFill>
                  <a:schemeClr val="tx1"/>
                </a:solidFill>
              </a:rPr>
              <a:t> steeds beter </a:t>
            </a:r>
            <a:r>
              <a:rPr lang="en-GB" sz="2000" b="1" noProof="0" dirty="0">
                <a:solidFill>
                  <a:schemeClr val="tx1"/>
                </a:solidFill>
              </a:rPr>
              <a:t>in op weersvariabiliteit </a:t>
            </a:r>
            <a:r>
              <a:rPr lang="en-GB" sz="2000" noProof="0" dirty="0">
                <a:solidFill>
                  <a:schemeClr val="tx1"/>
                </a:solidFill>
              </a:rPr>
              <a:t>bij zonne- en windenergie.</a:t>
            </a:r>
          </a:p>
          <a:p>
            <a:pPr marL="342900" indent="-342900" latinLnBrk="0">
              <a:buFont typeface="Arial" panose="020B0604020202020204" pitchFamily="34" charset="0"/>
              <a:buChar char="•"/>
            </a:pPr>
            <a:endParaRPr lang="en-GB" sz="1100" b="1" noProof="0" dirty="0">
              <a:solidFill>
                <a:schemeClr val="tx1"/>
              </a:solidFill>
            </a:endParaRPr>
          </a:p>
          <a:p>
            <a:pPr marL="342900" indent="-342900" latinLnBrk="0">
              <a:buFont typeface="Arial" panose="020B0604020202020204" pitchFamily="34" charset="0"/>
              <a:buChar char="•"/>
            </a:pPr>
            <a:r>
              <a:rPr lang="en-GB" sz="2000" b="1" noProof="0" dirty="0">
                <a:solidFill>
                  <a:schemeClr val="tx1"/>
                </a:solidFill>
              </a:rPr>
              <a:t>Geavanceerde voorspellingen </a:t>
            </a:r>
            <a:r>
              <a:rPr lang="en-GB" sz="2000" noProof="0" dirty="0">
                <a:solidFill>
                  <a:schemeClr val="tx1"/>
                </a:solidFill>
              </a:rPr>
              <a:t>geven een indicatie van de opbrengst van hernieuwbare energiebronnen en </a:t>
            </a:r>
            <a:r>
              <a:rPr lang="en-GB" sz="2000" b="1" noProof="0" dirty="0">
                <a:solidFill>
                  <a:schemeClr val="tx1"/>
                </a:solidFill>
              </a:rPr>
              <a:t>opslagsystemen </a:t>
            </a:r>
            <a:r>
              <a:rPr lang="en-GB" sz="2000" noProof="0" dirty="0">
                <a:solidFill>
                  <a:schemeClr val="tx1"/>
                </a:solidFill>
              </a:rPr>
              <a:t>(batterijen, pompcentrales) stabiliseren het elektriciteitsnet. </a:t>
            </a:r>
          </a:p>
          <a:p>
            <a:pPr marL="342900" indent="-342900" latinLnBrk="0">
              <a:buFont typeface="Arial" panose="020B0604020202020204" pitchFamily="34" charset="0"/>
              <a:buChar char="•"/>
            </a:pPr>
            <a:endParaRPr lang="en-GB" sz="1100" b="1" noProof="0" dirty="0">
              <a:solidFill>
                <a:schemeClr val="tx1"/>
              </a:solidFill>
            </a:endParaRPr>
          </a:p>
          <a:p>
            <a:pPr marL="342900" indent="-342900" latinLnBrk="0">
              <a:buFont typeface="Arial" panose="020B0604020202020204" pitchFamily="34" charset="0"/>
              <a:buChar char="•"/>
            </a:pPr>
            <a:r>
              <a:rPr lang="en-GB" sz="2000" b="1" noProof="0" dirty="0">
                <a:solidFill>
                  <a:schemeClr val="tx1"/>
                </a:solidFill>
              </a:rPr>
              <a:t>Dynamische prijsstelling </a:t>
            </a:r>
            <a:r>
              <a:rPr lang="en-GB" sz="2000" noProof="0" dirty="0">
                <a:solidFill>
                  <a:schemeClr val="tx1"/>
                </a:solidFill>
              </a:rPr>
              <a:t>– waarbij de energieprijs wordt aangepast aan vraag en aanbod – helpt ook om het elektriciteitsnet in evenwicht te houden. </a:t>
            </a:r>
          </a:p>
          <a:p>
            <a:pPr latinLnBrk="0"/>
            <a:endParaRPr lang="en-GB" sz="2000" noProof="0" dirty="0">
              <a:solidFill>
                <a:srgbClr val="000066"/>
              </a:solidFill>
              <a:ea typeface="Public Sans"/>
              <a:cs typeface="Public Sans"/>
            </a:endParaRPr>
          </a:p>
        </p:txBody>
      </p:sp>
      <p:pic>
        <p:nvPicPr>
          <p:cNvPr id="2" name="Picture 1">
            <a:extLst>
              <a:ext uri="{FF2B5EF4-FFF2-40B4-BE49-F238E27FC236}">
                <a16:creationId xmlns:a16="http://schemas.microsoft.com/office/drawing/2014/main" id="{34FCEBA3-F055-F802-3702-AF06DC3837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303290"/>
            <a:ext cx="2755999" cy="4133588"/>
          </a:xfrm>
          <a:prstGeom prst="rect">
            <a:avLst/>
          </a:prstGeom>
        </p:spPr>
      </p:pic>
    </p:spTree>
    <p:extLst>
      <p:ext uri="{BB962C8B-B14F-4D97-AF65-F5344CB8AC3E}">
        <p14:creationId xmlns:p14="http://schemas.microsoft.com/office/powerpoint/2010/main" val="22510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6DE6A-7F58-5188-395D-DA9BF8E282F6}"/>
              </a:ext>
            </a:extLst>
          </p:cNvPr>
          <p:cNvSpPr>
            <a:spLocks noGrp="1"/>
          </p:cNvSpPr>
          <p:nvPr>
            <p:ph type="title" idx="4294967295"/>
          </p:nvPr>
        </p:nvSpPr>
        <p:spPr>
          <a:xfrm>
            <a:off x="629195" y="678634"/>
            <a:ext cx="10515600" cy="1325563"/>
          </a:xfrm>
          <a:prstGeom prst="rect">
            <a:avLst/>
          </a:prstGeom>
        </p:spPr>
        <p:txBody>
          <a:bodyPr/>
          <a:lstStyle/>
          <a:p>
            <a:pPr rtl="0" eaLnBrk="1" latinLnBrk="0" hangingPunct="1"/>
            <a:r>
              <a:rPr lang="nl-NL" sz="2800" b="1" i="0" kern="1200" noProof="1">
                <a:solidFill>
                  <a:schemeClr val="bg1"/>
                </a:solidFill>
                <a:effectLst/>
                <a:latin typeface="Calibri" panose="020F0502020204030204" pitchFamily="34" charset="0"/>
                <a:ea typeface="+mn-ea"/>
                <a:cs typeface="+mn-cs"/>
              </a:rPr>
              <a:t>Zijn elektrische voertuigen milieuvriendelijk, zelfs wanneer ze worden opgeladen met elektriciteit die is opgewekt met fossiele brandstoffen? - Inleiding</a:t>
            </a:r>
            <a:endParaRPr lang="nl-NL" sz="2800" b="1" i="0" noProof="1">
              <a:solidFill>
                <a:schemeClr val="bg1"/>
              </a:solidFill>
              <a:effectLst/>
            </a:endParaRPr>
          </a:p>
          <a:p>
            <a:endParaRPr lang="nl-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Zijn elektrische voertuigen milieuvriendelijk, zelfs wanneer ze worden opgeladen met elektriciteit die is opgewekt met fossiele brandstoffen?</a:t>
            </a:r>
            <a:endParaRPr lang="en-GB" sz="4400" i="1" dirty="0">
              <a:solidFill>
                <a:schemeClr val="accent5"/>
              </a:solidFill>
            </a:endParaRPr>
          </a:p>
        </p:txBody>
      </p:sp>
    </p:spTree>
    <p:extLst>
      <p:ext uri="{BB962C8B-B14F-4D97-AF65-F5344CB8AC3E}">
        <p14:creationId xmlns:p14="http://schemas.microsoft.com/office/powerpoint/2010/main" val="15887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1F338-2995-5575-8032-C6B6ADEC6230}"/>
              </a:ext>
            </a:extLst>
          </p:cNvPr>
          <p:cNvSpPr>
            <a:spLocks noGrp="1"/>
          </p:cNvSpPr>
          <p:nvPr>
            <p:ph type="title" idx="4294967295"/>
          </p:nvPr>
        </p:nvSpPr>
        <p:spPr>
          <a:xfrm>
            <a:off x="576943" y="521879"/>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Zijn elektrische voertuigen milieuvriendelijk, zelfs wanneer ze worden opgeladen met elektriciteit die is opgewekt met fossiele brandstoffen?</a:t>
            </a:r>
            <a:endParaRPr lang="nl-NL" noProof="1">
              <a:effectLst/>
            </a:endParaRPr>
          </a:p>
          <a:p>
            <a:endParaRPr lang="nl-NL"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2797428" y="2153198"/>
            <a:ext cx="9256734" cy="383181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b="1" dirty="0">
                <a:ea typeface="Calibri"/>
                <a:cs typeface="Calibri"/>
              </a:rPr>
              <a:t>Elektrische voertuigen (EV's) die worden aangedreven door hernieuwbare energiebronnen </a:t>
            </a:r>
            <a:r>
              <a:rPr lang="en-US" sz="2000" dirty="0">
                <a:ea typeface="Calibri"/>
                <a:cs typeface="Calibri"/>
              </a:rPr>
              <a:t>zijn een milieuvriendelijke optie in vergelijking met auto's die op benzine of diesel rijden. Het verminderen van het autogebruik en het stimuleren van actief reizen (bijvoorbeeld lopen of fietsen) en het gebruik van het openbaar vervoer zijn echter nog milieuvriendelijkere vervoersopties.</a:t>
            </a:r>
          </a:p>
          <a:p>
            <a:pPr marL="342900" indent="-342900" latinLnBrk="0">
              <a:buFont typeface="Arial" panose="020B0604020202020204" pitchFamily="34" charset="0"/>
              <a:buChar char="•"/>
            </a:pPr>
            <a:endParaRPr lang="en-US" sz="700" dirty="0"/>
          </a:p>
          <a:p>
            <a:pPr marL="342900" indent="-342900" latinLnBrk="0">
              <a:buFont typeface="Arial" panose="020B0604020202020204" pitchFamily="34" charset="0"/>
              <a:buChar char="•"/>
            </a:pPr>
            <a:r>
              <a:rPr lang="en-US" sz="2000" dirty="0"/>
              <a:t>De productie van EV's is energie-intensiever dan de productie van auto's op fossiele brandstoffen. </a:t>
            </a:r>
            <a:r>
              <a:rPr lang="en-US" sz="2000" b="1" dirty="0"/>
              <a:t>EV's zijn </a:t>
            </a:r>
            <a:r>
              <a:rPr lang="en-US" sz="2000" dirty="0"/>
              <a:t>echter </a:t>
            </a:r>
            <a:r>
              <a:rPr lang="en-US" sz="2000" b="1" dirty="0"/>
              <a:t>over het algemeen milieuvriendelijker </a:t>
            </a:r>
            <a:r>
              <a:rPr lang="en-US" sz="2000" dirty="0"/>
              <a:t>en kunnen hun "koolstofschuld" snel verminderen en produceren minder uitstoot per kilometer op de weg (</a:t>
            </a:r>
            <a:r>
              <a:rPr lang="en-US" sz="2000" dirty="0">
                <a:hlinkClick r:id="rId3"/>
              </a:rPr>
              <a:t>The Guardian</a:t>
            </a:r>
            <a:r>
              <a:rPr lang="en-US" sz="2000" dirty="0"/>
              <a:t>). </a:t>
            </a:r>
          </a:p>
          <a:p>
            <a:pPr marL="342900" indent="-342900" latinLnBrk="0">
              <a:buFont typeface="Arial" panose="020B0604020202020204" pitchFamily="34" charset="0"/>
              <a:buChar char="•"/>
            </a:pPr>
            <a:endParaRPr lang="en-US" sz="700" b="1" dirty="0">
              <a:ea typeface="Calibri"/>
            </a:endParaRPr>
          </a:p>
          <a:p>
            <a:pPr marL="342900" indent="-342900" latinLnBrk="0">
              <a:buFont typeface="Arial" panose="020B0604020202020204" pitchFamily="34" charset="0"/>
              <a:buChar char="•"/>
            </a:pPr>
            <a:r>
              <a:rPr lang="en-US" sz="2000" b="1" dirty="0">
                <a:ea typeface="Calibri"/>
              </a:rPr>
              <a:t>EV's produceren geen uitlaatgassen</a:t>
            </a:r>
            <a:r>
              <a:rPr lang="en-US" sz="2000" dirty="0">
                <a:ea typeface="Calibri"/>
              </a:rPr>
              <a:t>, waardoor de luchtkwaliteit in steden verbetert en de vervuiling afneemt. </a:t>
            </a:r>
          </a:p>
        </p:txBody>
      </p:sp>
      <p:pic>
        <p:nvPicPr>
          <p:cNvPr id="5" name="Picture 4">
            <a:extLst>
              <a:ext uri="{FF2B5EF4-FFF2-40B4-BE49-F238E27FC236}">
                <a16:creationId xmlns:a16="http://schemas.microsoft.com/office/drawing/2014/main" id="{3B715287-DB77-61BF-0E6D-73518F6471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659732"/>
            <a:ext cx="2305570" cy="3454151"/>
          </a:xfrm>
          <a:prstGeom prst="rect">
            <a:avLst/>
          </a:prstGeom>
        </p:spPr>
      </p:pic>
    </p:spTree>
    <p:extLst>
      <p:ext uri="{BB962C8B-B14F-4D97-AF65-F5344CB8AC3E}">
        <p14:creationId xmlns:p14="http://schemas.microsoft.com/office/powerpoint/2010/main" val="35265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4" name="Title 3">
            <a:extLst>
              <a:ext uri="{FF2B5EF4-FFF2-40B4-BE49-F238E27FC236}">
                <a16:creationId xmlns:a16="http://schemas.microsoft.com/office/drawing/2014/main" id="{8EAA0BCC-51A1-C14A-389C-C853281B4EE7}"/>
              </a:ext>
            </a:extLst>
          </p:cNvPr>
          <p:cNvSpPr>
            <a:spLocks noGrp="1"/>
          </p:cNvSpPr>
          <p:nvPr>
            <p:ph type="title" idx="4294967295"/>
          </p:nvPr>
        </p:nvSpPr>
        <p:spPr>
          <a:xfrm>
            <a:off x="746139" y="653701"/>
            <a:ext cx="10515600" cy="1325563"/>
          </a:xfrm>
          <a:prstGeom prst="rect">
            <a:avLst/>
          </a:prstGeom>
        </p:spPr>
        <p:txBody>
          <a:bodyPr/>
          <a:lstStyle/>
          <a:p>
            <a:pPr rtl="0" eaLnBrk="1" latinLnBrk="1" hangingPunct="1"/>
            <a:r>
              <a:rPr lang="nl-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Volgende stappen</a:t>
            </a:r>
            <a:endParaRPr lang="nl-NL" noProof="1">
              <a:effectLst/>
            </a:endParaRPr>
          </a:p>
          <a:p>
            <a:endParaRPr lang="nl-NL" noProof="1"/>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mythes rond energie, kunnen de volgende bronnen nuttig zijn: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18615"/>
            <a:ext cx="2175491" cy="2123658"/>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Bekijk de30 minuten durende cursus</a:t>
            </a:r>
            <a:r>
              <a:rPr lang="en-US" altLang="ko-KR" sz="2200" i="1" dirty="0">
                <a:solidFill>
                  <a:srgbClr val="373737"/>
                </a:solidFill>
                <a:ea typeface="맑은 고딕"/>
              </a:rPr>
              <a:t> Digital Energy Essentials </a:t>
            </a:r>
            <a:r>
              <a:rPr lang="en-US" altLang="ko-KR" sz="2200" dirty="0">
                <a:solidFill>
                  <a:srgbClr val="373737"/>
                </a:solidFill>
                <a:ea typeface="맑은 고딕"/>
              </a:rPr>
              <a:t>van Every1 over </a:t>
            </a:r>
            <a:r>
              <a:rPr lang="en-US" altLang="ko-KR" sz="2200" dirty="0">
                <a:solidFill>
                  <a:srgbClr val="373737"/>
                </a:solidFill>
                <a:ea typeface="맑은 고딕"/>
                <a:hlinkClick r:id="rId3"/>
              </a:rPr>
              <a:t>vraagrespons</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246413"/>
            <a:ext cx="2364667" cy="2462213"/>
          </a:xfrm>
          <a:prstGeom prst="rect">
            <a:avLst/>
          </a:prstGeom>
          <a:noFill/>
        </p:spPr>
        <p:txBody>
          <a:bodyPr wrap="square" rtlCol="0" anchor="t" anchorCtr="0">
            <a:spAutoFit/>
          </a:bodyPr>
          <a:lstStyle/>
          <a:p>
            <a:pPr algn="ctr"/>
            <a:r>
              <a:rPr lang="en-US" altLang="ko-KR" sz="2200" dirty="0">
                <a:solidFill>
                  <a:srgbClr val="373737"/>
                </a:solidFill>
              </a:rPr>
              <a:t>Bekijk de presentatie van Every1 over </a:t>
            </a:r>
          </a:p>
          <a:p>
            <a:pPr algn="ctr"/>
            <a:r>
              <a:rPr lang="en-US" altLang="ko-KR" sz="2200" dirty="0">
                <a:solidFill>
                  <a:srgbClr val="373737"/>
                </a:solidFill>
                <a:hlinkClick r:id="rId4"/>
              </a:rPr>
              <a:t>de invloed van klimaatverandering op hernieuwbare energie</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123658"/>
          </a:xfrm>
          <a:prstGeom prst="rect">
            <a:avLst/>
          </a:prstGeom>
          <a:noFill/>
        </p:spPr>
        <p:txBody>
          <a:bodyPr wrap="square" rtlCol="0" anchor="t" anchorCtr="0">
            <a:spAutoFit/>
          </a:bodyPr>
          <a:lstStyle/>
          <a:p>
            <a:pPr algn="ctr"/>
            <a:r>
              <a:rPr lang="en-US" altLang="ko-KR" sz="2200" dirty="0">
                <a:solidFill>
                  <a:srgbClr val="373737"/>
                </a:solidFill>
              </a:rPr>
              <a:t>Lees het artikel van Energy Monitor </a:t>
            </a:r>
            <a:r>
              <a:rPr lang="en-US" altLang="ko-KR" sz="2200" i="1" dirty="0">
                <a:solidFill>
                  <a:srgbClr val="373737"/>
                </a:solidFill>
                <a:hlinkClick r:id="rId5"/>
              </a:rPr>
              <a:t>'Mythes over hernieuwbare energietechnologieën ontkrachten'</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477328"/>
          </a:xfrm>
          <a:prstGeom prst="rect">
            <a:avLst/>
          </a:prstGeom>
          <a:noFill/>
        </p:spPr>
        <p:txBody>
          <a:bodyPr wrap="square" rtlCol="0" anchor="t" anchorCtr="0">
            <a:spAutoFit/>
          </a:bodyPr>
          <a:lstStyle/>
          <a:p>
            <a:pPr algn="ctr"/>
            <a:r>
              <a:rPr lang="en-US" altLang="ko-KR" dirty="0">
                <a:solidFill>
                  <a:srgbClr val="373737"/>
                </a:solidFill>
              </a:rPr>
              <a:t>Lees het artikel van The Energy Saving Trust </a:t>
            </a:r>
            <a:r>
              <a:rPr lang="en-US" altLang="ko-KR" i="1" dirty="0">
                <a:solidFill>
                  <a:srgbClr val="373737"/>
                </a:solidFill>
                <a:hlinkClick r:id="rId6"/>
              </a:rPr>
              <a:t>'</a:t>
            </a:r>
            <a:r>
              <a:rPr lang="en-US" altLang="ko-KR" i="1" dirty="0" err="1">
                <a:solidFill>
                  <a:srgbClr val="373737"/>
                </a:solidFill>
                <a:hlinkClick r:id="rId6"/>
              </a:rPr>
              <a:t>Mythes</a:t>
            </a:r>
            <a:r>
              <a:rPr lang="en-US" altLang="ko-KR" i="1" dirty="0">
                <a:solidFill>
                  <a:srgbClr val="373737"/>
                </a:solidFill>
                <a:hlinkClick r:id="rId6"/>
              </a:rPr>
              <a:t> over </a:t>
            </a:r>
            <a:r>
              <a:rPr lang="en-US" altLang="ko-KR" i="1" dirty="0" err="1">
                <a:solidFill>
                  <a:srgbClr val="373737"/>
                </a:solidFill>
                <a:hlinkClick r:id="rId6"/>
              </a:rPr>
              <a:t>zonne-energie</a:t>
            </a:r>
            <a:r>
              <a:rPr lang="en-US" altLang="ko-KR" i="1" dirty="0">
                <a:solidFill>
                  <a:srgbClr val="373737"/>
                </a:solidFill>
                <a:hlinkClick r:id="rId6"/>
              </a:rPr>
              <a:t> </a:t>
            </a:r>
            <a:r>
              <a:rPr lang="en-US" altLang="ko-KR" i="1" dirty="0" err="1">
                <a:solidFill>
                  <a:srgbClr val="373737"/>
                </a:solidFill>
                <a:hlinkClick r:id="rId6"/>
              </a:rPr>
              <a:t>ontkrachten</a:t>
            </a:r>
            <a:r>
              <a:rPr lang="en-US" altLang="ko-KR" i="1" dirty="0">
                <a:solidFill>
                  <a:srgbClr val="373737"/>
                </a:solidFill>
              </a:rPr>
              <a:t>’</a:t>
            </a:r>
            <a:endParaRPr lang="ko-KR" altLang="en-US" dirty="0">
              <a:solidFill>
                <a:srgbClr val="373737"/>
              </a:solidFill>
            </a:endParaRPr>
          </a:p>
        </p:txBody>
      </p:sp>
    </p:spTree>
    <p:extLst>
      <p:ext uri="{BB962C8B-B14F-4D97-AF65-F5344CB8AC3E}">
        <p14:creationId xmlns:p14="http://schemas.microsoft.com/office/powerpoint/2010/main" val="231773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401753"/>
          </a:xfrm>
          <a:prstGeom prst="rect">
            <a:avLst/>
          </a:prstGeom>
          <a:noFill/>
        </p:spPr>
        <p:txBody>
          <a:bodyPr wrap="square" lIns="91440" tIns="45720" rIns="91440" bIns="45720" rtlCol="0" anchor="t">
            <a:spAutoFit/>
          </a:bodyPr>
          <a:lstStyle/>
          <a:p>
            <a:pPr latinLnBrk="0"/>
            <a:r>
              <a:rPr lang="en-GB" dirty="0"/>
              <a:t>Deze </a:t>
            </a:r>
            <a:r>
              <a:rPr lang="en-GB" dirty="0" err="1"/>
              <a:t>presentatie</a:t>
            </a:r>
            <a:r>
              <a:rPr lang="en-GB" dirty="0"/>
              <a:t> “</a:t>
            </a:r>
            <a:r>
              <a:rPr lang="en-US" dirty="0" err="1"/>
              <a:t>Mythes</a:t>
            </a:r>
            <a:r>
              <a:rPr lang="en-US" dirty="0"/>
              <a:t> over </a:t>
            </a:r>
            <a:r>
              <a:rPr lang="en-US" dirty="0" err="1"/>
              <a:t>energie</a:t>
            </a:r>
            <a:r>
              <a:rPr lang="en-US" dirty="0"/>
              <a:t> </a:t>
            </a:r>
            <a:r>
              <a:rPr lang="en-US" dirty="0" err="1"/>
              <a:t>ontkracht</a:t>
            </a:r>
            <a:r>
              <a:rPr lang="en-US" dirty="0"/>
              <a:t>!”</a:t>
            </a:r>
            <a:r>
              <a:rPr lang="en-GB" i="1" dirty="0"/>
              <a:t>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door </a:t>
            </a:r>
            <a:r>
              <a:rPr lang="en-US" sz="18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op Pexels.com</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inleidende tekst: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door </a:t>
            </a:r>
            <a:r>
              <a:rPr lang="en-US" sz="18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op Pexels.com</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Slimme meters: </a:t>
            </a:r>
            <a:r>
              <a:rPr lang="en-GB" dirty="0">
                <a:hlinkClick r:id="rId6"/>
              </a:rPr>
              <a:t>Vorarlberger Kraftwerke-Energy meter (electro)-smart meter-02ASD </a:t>
            </a:r>
            <a:r>
              <a:rPr lang="en-GB" dirty="0"/>
              <a:t>door </a:t>
            </a:r>
            <a:r>
              <a:rPr lang="en-GB" dirty="0" err="1"/>
              <a:t>Asurnipal </a:t>
            </a:r>
            <a:r>
              <a:rPr lang="en-GB" dirty="0"/>
              <a:t>is gelicentieerd </a:t>
            </a:r>
            <a:r>
              <a:rPr lang="en-GB" dirty="0">
                <a:hlinkClick r:id="rId3"/>
              </a:rPr>
              <a:t>onder CC BY-SA 4.0</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Ruimteverwarmers: </a:t>
            </a:r>
            <a:r>
              <a:rPr lang="en-US" dirty="0">
                <a:solidFill>
                  <a:schemeClr val="dk1"/>
                </a:solidFill>
                <a:ea typeface="Public Sans"/>
                <a:cs typeface="Public Sans"/>
                <a:sym typeface="Public Sans"/>
                <a:hlinkClick r:id="rId7"/>
              </a:rPr>
              <a:t>Space Heater 2 </a:t>
            </a:r>
            <a:r>
              <a:rPr lang="en-US" dirty="0">
                <a:solidFill>
                  <a:schemeClr val="dk1"/>
                </a:solidFill>
                <a:ea typeface="Public Sans"/>
                <a:cs typeface="Public Sans"/>
                <a:sym typeface="Public Sans"/>
              </a:rPr>
              <a:t>door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is gelicentieerd onder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Hernieuwbare energie: </a:t>
            </a:r>
            <a:r>
              <a:rPr lang="en-US" i="1" dirty="0">
                <a:solidFill>
                  <a:srgbClr val="111111"/>
                </a:solidFill>
                <a:sym typeface="Public Sans"/>
                <a:hlinkClick r:id="rId9"/>
              </a:rPr>
              <a:t>Bruin bakstenen huis met zonnepanelen op het dak </a:t>
            </a:r>
            <a:r>
              <a:rPr lang="en-US" dirty="0">
                <a:solidFill>
                  <a:schemeClr val="dk1"/>
                </a:solidFill>
                <a:cs typeface="Public Sans"/>
                <a:sym typeface="Public Sans"/>
              </a:rPr>
              <a:t>door </a:t>
            </a:r>
            <a:r>
              <a:rPr lang="en-US" dirty="0">
                <a:solidFill>
                  <a:schemeClr val="dk1"/>
                </a:solidFill>
                <a:ea typeface="Public Sans"/>
                <a:cs typeface="Public Sans"/>
                <a:sym typeface="Public Sans"/>
              </a:rPr>
              <a:t>Vivint Solar onder een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-licentie</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Elektrische voertuigen: </a:t>
            </a:r>
            <a:r>
              <a:rPr lang="en-US" i="1" dirty="0">
                <a:solidFill>
                  <a:srgbClr val="111111"/>
                </a:solidFill>
                <a:sym typeface="Public Sans"/>
                <a:hlinkClick r:id="rId11"/>
              </a:rPr>
              <a:t>Witte en zwarte auto voor wit gebouw overdag </a:t>
            </a:r>
            <a:r>
              <a:rPr lang="en-US" dirty="0">
                <a:solidFill>
                  <a:schemeClr val="dk1"/>
                </a:solidFill>
                <a:cs typeface="Public Sans"/>
                <a:sym typeface="Public Sans"/>
              </a:rPr>
              <a:t>door </a:t>
            </a:r>
            <a:r>
              <a:rPr lang="en-US" sz="1800" dirty="0">
                <a:solidFill>
                  <a:schemeClr val="dk1"/>
                </a:solidFill>
                <a:ea typeface="Public Sans"/>
                <a:cs typeface="Public Sans"/>
                <a:sym typeface="Public Sans"/>
              </a:rPr>
              <a:t>Precious Madubuike </a:t>
            </a:r>
            <a:r>
              <a:rPr lang="en-US" dirty="0">
                <a:solidFill>
                  <a:schemeClr val="dk1"/>
                </a:solidFill>
                <a:ea typeface="Public Sans"/>
                <a:cs typeface="Public Sans"/>
                <a:sym typeface="Public Sans"/>
              </a:rPr>
              <a:t>op een </a:t>
            </a:r>
            <a:r>
              <a:rPr lang="en-US" dirty="0">
                <a:solidFill>
                  <a:schemeClr val="dk1"/>
                </a:solidFill>
                <a:ea typeface="Public Sans"/>
                <a:cs typeface="Public Sans"/>
                <a:sym typeface="Public Sans"/>
                <a:hlinkClick r:id="rId10"/>
              </a:rPr>
              <a:t>Unsplash-licentie</a:t>
            </a:r>
            <a:r>
              <a:rPr lang="en-US" dirty="0">
                <a:solidFill>
                  <a:schemeClr val="dk1"/>
                </a:solidFill>
                <a:ea typeface="Public Sans"/>
                <a:cs typeface="Public Sans"/>
                <a:sym typeface="Public Sans"/>
              </a:rPr>
              <a:t>. </a:t>
            </a:r>
          </a:p>
          <a:p>
            <a:pPr latinLnBrk="0"/>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49A3F027-3E19-82AE-7A54-488E35E1545B}"/>
              </a:ext>
            </a:extLst>
          </p:cNvPr>
          <p:cNvSpPr>
            <a:spLocks noGrp="1"/>
          </p:cNvSpPr>
          <p:nvPr>
            <p:ph type="title" idx="4294967295"/>
          </p:nvPr>
        </p:nvSpPr>
        <p:spPr>
          <a:xfrm>
            <a:off x="498566" y="596486"/>
            <a:ext cx="10515600" cy="1325563"/>
          </a:xfrm>
          <a:prstGeom prst="rect">
            <a:avLst/>
          </a:prstGeom>
        </p:spPr>
        <p:txBody>
          <a:bodyPr/>
          <a:lstStyle/>
          <a:p>
            <a:pPr rtl="0" eaLnBrk="1" latinLnBrk="1" hangingPunct="1"/>
            <a:r>
              <a:rPr lang="nl-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Met dank aan</a:t>
            </a:r>
            <a:endParaRPr lang="nl-NL" noProof="1">
              <a:effectLst/>
            </a:endParaRPr>
          </a:p>
          <a:p>
            <a:endParaRPr lang="nl-NL" noProof="1"/>
          </a:p>
        </p:txBody>
      </p:sp>
    </p:spTree>
    <p:extLst>
      <p:ext uri="{BB962C8B-B14F-4D97-AF65-F5344CB8AC3E}">
        <p14:creationId xmlns:p14="http://schemas.microsoft.com/office/powerpoint/2010/main" val="327469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32197-EF40-5C92-DABB-FF70DF8DA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82FED-5856-9D93-B84A-74769D8DFF78}"/>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nl-NL" sz="6000" b="0" kern="1200" noProof="1">
                <a:solidFill>
                  <a:srgbClr val="FFFFFF"/>
                </a:solidFill>
                <a:effectLst/>
                <a:latin typeface="Calibri" panose="020F0502020204030204" pitchFamily="34" charset="0"/>
                <a:ea typeface="맑은 고딕" panose="020B0503020000020004" pitchFamily="34" charset="-127"/>
                <a:cs typeface="+mn-cs"/>
              </a:rPr>
              <a:t>Bedankt!</a:t>
            </a:r>
            <a:endParaRPr lang="nl-NL" noProof="1">
              <a:effectLst/>
            </a:endParaRPr>
          </a:p>
          <a:p>
            <a:endParaRPr lang="nl-NL" noProof="1"/>
          </a:p>
        </p:txBody>
      </p:sp>
    </p:spTree>
    <p:extLst>
      <p:ext uri="{BB962C8B-B14F-4D97-AF65-F5344CB8AC3E}">
        <p14:creationId xmlns:p14="http://schemas.microsoft.com/office/powerpoint/2010/main" val="181981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673911" y="834481"/>
            <a:ext cx="6944367" cy="6001643"/>
          </a:xfrm>
          <a:prstGeom prst="rect">
            <a:avLst/>
          </a:prstGeom>
          <a:noFill/>
        </p:spPr>
        <p:txBody>
          <a:bodyPr wrap="square" rtlCol="0">
            <a:spAutoFit/>
          </a:bodyPr>
          <a:lstStyle/>
          <a:p>
            <a:pPr latinLnBrk="0"/>
            <a:r>
              <a:rPr lang="en-GB" sz="3200" noProof="0" dirty="0">
                <a:solidFill>
                  <a:srgbClr val="2B2C30"/>
                </a:solidFill>
                <a:ea typeface="Public Sans"/>
                <a:cs typeface="Public Sans"/>
                <a:sym typeface="Public Sans"/>
              </a:rPr>
              <a:t>Misverstanden over </a:t>
            </a:r>
            <a:r>
              <a:rPr lang="en-GB" sz="3200" noProof="0" dirty="0" err="1">
                <a:solidFill>
                  <a:srgbClr val="2B2C30"/>
                </a:solidFill>
                <a:ea typeface="Public Sans"/>
                <a:cs typeface="Public Sans"/>
                <a:sym typeface="Public Sans"/>
              </a:rPr>
              <a:t>energieproductie</a:t>
            </a:r>
            <a:r>
              <a:rPr lang="en-GB" sz="3200" noProof="0" dirty="0">
                <a:solidFill>
                  <a:srgbClr val="2B2C30"/>
                </a:solidFill>
                <a:ea typeface="Public Sans"/>
                <a:cs typeface="Public Sans"/>
                <a:sym typeface="Public Sans"/>
              </a:rPr>
              <a:t> en consumptie </a:t>
            </a:r>
            <a:r>
              <a:rPr lang="en-GB" sz="3200" noProof="0" dirty="0" err="1">
                <a:solidFill>
                  <a:srgbClr val="2B2C30"/>
                </a:solidFill>
                <a:ea typeface="Public Sans"/>
                <a:cs typeface="Public Sans"/>
                <a:sym typeface="Public Sans"/>
              </a:rPr>
              <a:t>komen</a:t>
            </a:r>
            <a:r>
              <a:rPr lang="en-GB" sz="3200" noProof="0" dirty="0">
                <a:solidFill>
                  <a:srgbClr val="2B2C30"/>
                </a:solidFill>
                <a:ea typeface="Public Sans"/>
                <a:cs typeface="Public Sans"/>
                <a:sym typeface="Public Sans"/>
              </a:rPr>
              <a:t> </a:t>
            </a:r>
            <a:r>
              <a:rPr lang="en-GB" sz="3200" noProof="0" dirty="0" err="1">
                <a:solidFill>
                  <a:srgbClr val="2B2C30"/>
                </a:solidFill>
                <a:ea typeface="Public Sans"/>
                <a:cs typeface="Public Sans"/>
                <a:sym typeface="Public Sans"/>
              </a:rPr>
              <a:t>vaak</a:t>
            </a:r>
            <a:r>
              <a:rPr lang="en-GB" sz="3200" noProof="0" dirty="0">
                <a:solidFill>
                  <a:srgbClr val="2B2C30"/>
                </a:solidFill>
                <a:ea typeface="Public Sans"/>
                <a:cs typeface="Public Sans"/>
                <a:sym typeface="Public Sans"/>
              </a:rPr>
              <a:t> </a:t>
            </a:r>
            <a:r>
              <a:rPr lang="en-GB" sz="3200" noProof="0" dirty="0" err="1">
                <a:solidFill>
                  <a:srgbClr val="2B2C30"/>
                </a:solidFill>
                <a:ea typeface="Public Sans"/>
                <a:cs typeface="Public Sans"/>
                <a:sym typeface="Public Sans"/>
              </a:rPr>
              <a:t>voor</a:t>
            </a:r>
            <a:r>
              <a:rPr lang="en-GB" sz="3200" noProof="0" dirty="0">
                <a:solidFill>
                  <a:srgbClr val="2B2C30"/>
                </a:solidFill>
                <a:ea typeface="Public Sans"/>
                <a:cs typeface="Public Sans"/>
                <a:sym typeface="Public Sans"/>
              </a:rPr>
              <a:t>. In deze presentatie gaan we in op </a:t>
            </a:r>
            <a:r>
              <a:rPr lang="en-GB" sz="3200" dirty="0">
                <a:solidFill>
                  <a:srgbClr val="2B2C30"/>
                </a:solidFill>
                <a:ea typeface="Public Sans"/>
                <a:cs typeface="Public Sans"/>
                <a:sym typeface="Public Sans"/>
              </a:rPr>
              <a:t>vier veelgestelde </a:t>
            </a:r>
            <a:r>
              <a:rPr lang="en-GB" sz="3200" noProof="0" dirty="0">
                <a:solidFill>
                  <a:srgbClr val="2B2C30"/>
                </a:solidFill>
                <a:ea typeface="Public Sans"/>
                <a:cs typeface="Public Sans"/>
                <a:sym typeface="Public Sans"/>
              </a:rPr>
              <a:t>vragen over digitale energie. </a:t>
            </a:r>
          </a:p>
          <a:p>
            <a:pPr latinLnBrk="0"/>
            <a:endParaRPr lang="en-GB" sz="3200" dirty="0">
              <a:solidFill>
                <a:srgbClr val="2B2C30"/>
              </a:solidFill>
              <a:ea typeface="Public Sans"/>
              <a:cs typeface="Public Sans"/>
              <a:sym typeface="Public Sans"/>
            </a:endParaRPr>
          </a:p>
          <a:p>
            <a:pPr latinLnBrk="0"/>
            <a:r>
              <a:rPr lang="en-GB" sz="3200" noProof="0" dirty="0">
                <a:solidFill>
                  <a:srgbClr val="2B2C30"/>
                </a:solidFill>
                <a:ea typeface="Public Sans"/>
                <a:cs typeface="Public Sans"/>
                <a:sym typeface="Public Sans"/>
              </a:rPr>
              <a:t>Door deze vragen te onderzoeken, </a:t>
            </a:r>
            <a:r>
              <a:rPr lang="en-GB" sz="3200" dirty="0">
                <a:solidFill>
                  <a:srgbClr val="2B2C30"/>
                </a:solidFill>
                <a:ea typeface="Public Sans"/>
                <a:cs typeface="Public Sans"/>
                <a:sym typeface="Public Sans"/>
              </a:rPr>
              <a:t>kunnen</a:t>
            </a:r>
            <a:r>
              <a:rPr lang="en-GB" sz="3200" noProof="0" dirty="0">
                <a:solidFill>
                  <a:srgbClr val="2B2C30"/>
                </a:solidFill>
                <a:ea typeface="Public Sans"/>
                <a:cs typeface="Public Sans"/>
                <a:sym typeface="Public Sans"/>
              </a:rPr>
              <a:t> we ons begrip van energiedigitalisering vergroten en beter geïnformeerde beslissingen nemen over energieverbruik. </a:t>
            </a:r>
          </a:p>
          <a:p>
            <a:pPr latinLnBrk="0"/>
            <a:endParaRPr lang="en-GB" sz="3200" noProof="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F73B0FE-B34B-98B3-BD05-405A9DA008AC}"/>
              </a:ext>
            </a:extLst>
          </p:cNvPr>
          <p:cNvSpPr>
            <a:spLocks noGrp="1"/>
          </p:cNvSpPr>
          <p:nvPr>
            <p:ph type="title" idx="4294967295"/>
          </p:nvPr>
        </p:nvSpPr>
        <p:spPr>
          <a:xfrm>
            <a:off x="968828" y="456825"/>
            <a:ext cx="264305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nl-NL" sz="2800" b="1" kern="1200" noProof="1">
                <a:solidFill>
                  <a:schemeClr val="bg1"/>
                </a:solidFill>
                <a:effectLst/>
                <a:latin typeface="+mj-lt"/>
                <a:ea typeface="+mj-ea"/>
                <a:cs typeface="+mj-cs"/>
              </a:rPr>
              <a:t>Inleiding</a:t>
            </a:r>
            <a:r>
              <a:rPr lang="nl-NL" sz="4400" b="1" kern="1200" noProof="1">
                <a:solidFill>
                  <a:schemeClr val="tx1"/>
                </a:solidFill>
                <a:effectLst/>
                <a:latin typeface="+mj-lt"/>
                <a:ea typeface="+mj-ea"/>
                <a:cs typeface="+mj-cs"/>
              </a:rPr>
              <a:t> </a:t>
            </a:r>
            <a:endParaRPr lang="nl-NL" noProof="1">
              <a:effectLst/>
            </a:endParaRPr>
          </a:p>
          <a:p>
            <a:endParaRPr lang="nl-NL" noProof="1"/>
          </a:p>
        </p:txBody>
      </p:sp>
    </p:spTree>
    <p:extLst>
      <p:ext uri="{BB962C8B-B14F-4D97-AF65-F5344CB8AC3E}">
        <p14:creationId xmlns:p14="http://schemas.microsoft.com/office/powerpoint/2010/main" val="392397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3911" y="834481"/>
            <a:ext cx="6944367" cy="4524315"/>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Onze verkenning begint met een vraag. Neem even de tijd om over elke vraag na te denken, voordat u verdergaat met het antwoord. </a:t>
            </a:r>
          </a:p>
          <a:p>
            <a:pPr latinLnBrk="0"/>
            <a:endParaRPr lang="en-GB" sz="3200" noProof="0" dirty="0">
              <a:solidFill>
                <a:srgbClr val="2B2C30"/>
              </a:solidFill>
              <a:sym typeface="Public Sans"/>
            </a:endParaRPr>
          </a:p>
          <a:p>
            <a:pPr latinLnBrk="0"/>
            <a:r>
              <a:rPr lang="en-GB" sz="3200" dirty="0">
                <a:solidFill>
                  <a:srgbClr val="2B2C30"/>
                </a:solidFill>
                <a:sym typeface="Public Sans"/>
              </a:rPr>
              <a:t>U kunt elke vraag achtereenvolgens doorlopen. U kunt ook via het menu een bepaalde vraag selecteren die u eerst wilt onderzoeken. </a:t>
            </a:r>
            <a:endParaRPr lang="en-GB" sz="32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8A06FFFC-71D2-A55D-11F9-2F6587CA8356}"/>
              </a:ext>
            </a:extLst>
          </p:cNvPr>
          <p:cNvSpPr>
            <a:spLocks noGrp="1"/>
          </p:cNvSpPr>
          <p:nvPr>
            <p:ph type="title" idx="4294967295"/>
          </p:nvPr>
        </p:nvSpPr>
        <p:spPr>
          <a:xfrm>
            <a:off x="573722" y="691697"/>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Deze </a:t>
            </a:r>
            <a:r>
              <a:rPr lang="nl-NL" sz="2800" b="1" kern="1200" baseline="0" noProof="1">
                <a:solidFill>
                  <a:srgbClr val="FFFFFF"/>
                </a:solidFill>
                <a:effectLst/>
                <a:latin typeface="Calibri" panose="020F0502020204030204" pitchFamily="34" charset="0"/>
                <a:ea typeface="+mn-ea"/>
                <a:cs typeface="+mn-cs"/>
              </a:rPr>
              <a:t>presentatie </a:t>
            </a:r>
            <a:endParaRPr lang="nl-NL" noProof="1">
              <a:effectLst/>
            </a:endParaRPr>
          </a:p>
          <a:p>
            <a:endParaRPr lang="nl-NL" noProof="1"/>
          </a:p>
        </p:txBody>
      </p:sp>
    </p:spTree>
    <p:extLst>
      <p:ext uri="{BB962C8B-B14F-4D97-AF65-F5344CB8AC3E}">
        <p14:creationId xmlns:p14="http://schemas.microsoft.com/office/powerpoint/2010/main" val="25499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D9DC52-5167-803B-CC1E-0EB909FC99B6}"/>
              </a:ext>
            </a:extLst>
          </p:cNvPr>
          <p:cNvSpPr>
            <a:spLocks noGrp="1"/>
          </p:cNvSpPr>
          <p:nvPr>
            <p:ph type="title" idx="4294967295"/>
          </p:nvPr>
        </p:nvSpPr>
        <p:spPr>
          <a:xfrm>
            <a:off x="537755" y="809262"/>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Vier veelgestelde vragen over digitale energie </a:t>
            </a:r>
            <a:endParaRPr lang="nl-NL" noProof="1">
              <a:effectLst/>
            </a:endParaRPr>
          </a:p>
          <a:p>
            <a:endParaRPr lang="nl-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662586"/>
            <a:ext cx="11423738" cy="2308324"/>
          </a:xfrm>
          <a:prstGeom prst="rect">
            <a:avLst/>
          </a:prstGeom>
          <a:noFill/>
        </p:spPr>
        <p:txBody>
          <a:bodyPr wrap="square" rtlCol="0">
            <a:spAutoFit/>
          </a:bodyPr>
          <a:lstStyle/>
          <a:p>
            <a:pPr latinLnBrk="0"/>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Beschermen slimme meters de privacy van gebruikers effectief? </a:t>
            </a:r>
          </a:p>
          <a:p>
            <a:pPr marL="342900" indent="-342900" latinLnBrk="0">
              <a:buFont typeface="+mj-lt"/>
              <a:buAutoNum type="arabicPeriod"/>
            </a:pPr>
            <a:r>
              <a:rPr lang="en-US" sz="2400" dirty="0">
                <a:ea typeface="Public Sans"/>
                <a:cs typeface="Public Sans"/>
                <a:sym typeface="Public Sans"/>
              </a:rPr>
              <a:t>Wat is energiezuiniger: </a:t>
            </a:r>
            <a:r>
              <a:rPr lang="en-US" sz="2400" dirty="0" err="1">
                <a:ea typeface="Public Sans"/>
                <a:cs typeface="Public Sans"/>
                <a:sym typeface="Public Sans"/>
              </a:rPr>
              <a:t>ruimteverwarmers</a:t>
            </a:r>
            <a:r>
              <a:rPr lang="en-US" sz="2400" dirty="0">
                <a:ea typeface="Public Sans"/>
                <a:cs typeface="Public Sans"/>
                <a:sym typeface="Public Sans"/>
              </a:rPr>
              <a:t> of centrale verwarming? </a:t>
            </a:r>
          </a:p>
          <a:p>
            <a:pPr marL="342900" indent="-342900" latinLnBrk="0">
              <a:buFont typeface="+mj-lt"/>
              <a:buAutoNum type="arabicPeriod"/>
            </a:pPr>
            <a:r>
              <a:rPr lang="en-US" sz="2400" dirty="0">
                <a:ea typeface="Public Sans"/>
                <a:cs typeface="Public Sans"/>
                <a:sym typeface="Public Sans"/>
              </a:rPr>
              <a:t>Zijn hernieuwbare energiebronnen (bijv. zonne- en windenergie) onbetrouwbaar?</a:t>
            </a:r>
            <a:endParaRPr lang="en-US" sz="2400" b="1" dirty="0">
              <a:solidFill>
                <a:schemeClr val="bg1"/>
              </a:solidFill>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Zijn elektrische voertuigen milieuvriendelijk, zelfs wanneer ze worden opgeladen met elektriciteit die is opgewekt met fossiele brandstoffen?</a:t>
            </a:r>
          </a:p>
        </p:txBody>
      </p:sp>
    </p:spTree>
    <p:extLst>
      <p:ext uri="{BB962C8B-B14F-4D97-AF65-F5344CB8AC3E}">
        <p14:creationId xmlns:p14="http://schemas.microsoft.com/office/powerpoint/2010/main" val="216269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5706B-801C-7CE9-2FD2-896890F5709E}"/>
              </a:ext>
            </a:extLst>
          </p:cNvPr>
          <p:cNvSpPr>
            <a:spLocks noGrp="1"/>
          </p:cNvSpPr>
          <p:nvPr>
            <p:ph type="title" idx="4294967295"/>
          </p:nvPr>
        </p:nvSpPr>
        <p:spPr>
          <a:xfrm>
            <a:off x="838200" y="835388"/>
            <a:ext cx="10515600" cy="1325563"/>
          </a:xfrm>
          <a:prstGeom prst="rect">
            <a:avLst/>
          </a:prstGeom>
        </p:spPr>
        <p:txBody>
          <a:bodyPr/>
          <a:lstStyle/>
          <a:p>
            <a:pPr rtl="0" eaLnBrk="1" latinLnBrk="0" hangingPunct="1"/>
            <a:r>
              <a:rPr lang="nl-NL" sz="2800" b="1" i="0" kern="1200" noProof="1">
                <a:solidFill>
                  <a:schemeClr val="bg1"/>
                </a:solidFill>
                <a:effectLst/>
                <a:latin typeface="Calibri" panose="020F0502020204030204" pitchFamily="34" charset="0"/>
                <a:ea typeface="+mn-ea"/>
                <a:cs typeface="+mn-cs"/>
              </a:rPr>
              <a:t>Beschermen slimme meters de privacy van gebruikers effectief? - Inleiding</a:t>
            </a:r>
            <a:endParaRPr lang="nl-NL" sz="2800" b="1" i="0" noProof="1">
              <a:solidFill>
                <a:schemeClr val="bg1"/>
              </a:solidFill>
              <a:effectLst/>
            </a:endParaRPr>
          </a:p>
          <a:p>
            <a:endParaRPr lang="nl-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972855" y="3194137"/>
            <a:ext cx="10246290" cy="1569660"/>
          </a:xfrm>
          <a:prstGeom prst="rect">
            <a:avLst/>
          </a:prstGeom>
          <a:noFill/>
        </p:spPr>
        <p:txBody>
          <a:bodyPr wrap="square" rtlCol="0">
            <a:spAutoFit/>
          </a:bodyPr>
          <a:lstStyle/>
          <a:p>
            <a:pPr algn="ctr" latinLnBrk="0"/>
            <a:r>
              <a:rPr lang="en-US" sz="4800" i="1" dirty="0">
                <a:solidFill>
                  <a:schemeClr val="accent2"/>
                </a:solidFill>
              </a:rPr>
              <a:t>Beschermen slimme meters de privacy van gebruikers effectief? </a:t>
            </a:r>
            <a:endParaRPr lang="en-US" sz="4000" i="1" dirty="0">
              <a:solidFill>
                <a:schemeClr val="accent2"/>
              </a:solidFill>
            </a:endParaRPr>
          </a:p>
        </p:txBody>
      </p:sp>
    </p:spTree>
    <p:extLst>
      <p:ext uri="{BB962C8B-B14F-4D97-AF65-F5344CB8AC3E}">
        <p14:creationId xmlns:p14="http://schemas.microsoft.com/office/powerpoint/2010/main" val="147748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907414" y="1838234"/>
            <a:ext cx="9006214" cy="3893374"/>
          </a:xfrm>
          <a:prstGeom prst="rect">
            <a:avLst/>
          </a:prstGeom>
          <a:noFill/>
        </p:spPr>
        <p:txBody>
          <a:bodyPr wrap="square" rtlCol="0">
            <a:spAutoFit/>
          </a:bodyPr>
          <a:lstStyle/>
          <a:p>
            <a:pPr marL="0" marR="0" lvl="0" indent="0" algn="l" rtl="0" latinLnBrk="0">
              <a:buNone/>
            </a:pPr>
            <a:endParaRPr lang="en-GB" sz="700" noProof="0" dirty="0">
              <a:solidFill>
                <a:schemeClr val="accent2"/>
              </a:solidFill>
              <a:ea typeface="Public Sans"/>
              <a:cs typeface="Public Sans"/>
              <a:sym typeface="Public Sans"/>
            </a:endParaRPr>
          </a:p>
          <a:p>
            <a:pPr marL="457200" indent="-457200" latinLnBrk="0">
              <a:buChar char="•"/>
            </a:pPr>
            <a:endParaRPr lang="en-GB" sz="700" b="1" noProof="0" dirty="0">
              <a:solidFill>
                <a:schemeClr val="tx1"/>
              </a:solidFill>
              <a:ea typeface="Calibri"/>
            </a:endParaRPr>
          </a:p>
          <a:p>
            <a:pPr marL="457200" indent="-457200" latinLnBrk="0">
              <a:buChar char="•"/>
            </a:pPr>
            <a:r>
              <a:rPr lang="en-GB" sz="2000" b="1" noProof="0" dirty="0">
                <a:solidFill>
                  <a:schemeClr val="tx1"/>
                </a:solidFill>
                <a:ea typeface="Calibri"/>
              </a:rPr>
              <a:t>Slimme meters verzamelen alleen basisgegevens over het energieverbruik</a:t>
            </a:r>
            <a:r>
              <a:rPr lang="en-GB" sz="2000" noProof="0" dirty="0">
                <a:solidFill>
                  <a:schemeClr val="tx1"/>
                </a:solidFill>
                <a:ea typeface="Calibri"/>
              </a:rPr>
              <a:t>, zoals het energieverbruik, en geen specifieke gegevens over het gebruik van apparaten, audio, video of </a:t>
            </a:r>
            <a:r>
              <a:rPr lang="en-GB" sz="2000" dirty="0">
                <a:ea typeface="Calibri"/>
              </a:rPr>
              <a:t>persoonlijke informatie</a:t>
            </a:r>
            <a:r>
              <a:rPr lang="en-GB" sz="2000" noProof="0" dirty="0">
                <a:solidFill>
                  <a:schemeClr val="tx1"/>
                </a:solidFill>
                <a:ea typeface="Calibri"/>
              </a:rPr>
              <a:t>.</a:t>
            </a:r>
          </a:p>
          <a:p>
            <a:pPr latinLnBrk="0"/>
            <a:endParaRPr lang="en-GB" sz="1100" noProof="0" dirty="0">
              <a:solidFill>
                <a:schemeClr val="tx1"/>
              </a:solidFill>
              <a:ea typeface="Calibri"/>
            </a:endParaRPr>
          </a:p>
          <a:p>
            <a:pPr marL="457200" indent="-457200" latinLnBrk="0">
              <a:buChar char="•"/>
            </a:pPr>
            <a:r>
              <a:rPr lang="en-GB" sz="2000" b="1" noProof="0" dirty="0">
                <a:solidFill>
                  <a:schemeClr val="tx1"/>
                </a:solidFill>
                <a:ea typeface="Calibri"/>
              </a:rPr>
              <a:t>Strenge regelgeving en maatregelen voor gegevensbescherming </a:t>
            </a:r>
            <a:r>
              <a:rPr lang="en-GB" sz="2000" noProof="0" dirty="0">
                <a:solidFill>
                  <a:schemeClr val="tx1"/>
                </a:solidFill>
                <a:ea typeface="Calibri"/>
              </a:rPr>
              <a:t>(bijv. AVG, elektriciteitsrichtlijn, elektriciteitsverordening) waarborgen de privacy van de consument.</a:t>
            </a:r>
          </a:p>
          <a:p>
            <a:pPr latinLnBrk="0"/>
            <a:endParaRPr lang="en-GB" sz="1100" noProof="0" dirty="0">
              <a:solidFill>
                <a:schemeClr val="tx1"/>
              </a:solidFill>
              <a:ea typeface="Calibri"/>
            </a:endParaRPr>
          </a:p>
          <a:p>
            <a:pPr marL="457200" indent="-457200" latinLnBrk="0">
              <a:buChar char="•"/>
            </a:pPr>
            <a:r>
              <a:rPr lang="en-GB" sz="2000" noProof="0" dirty="0">
                <a:solidFill>
                  <a:schemeClr val="tx1"/>
                </a:solidFill>
                <a:ea typeface="Calibri"/>
              </a:rPr>
              <a:t>Nutsbedrijven mogen </a:t>
            </a:r>
            <a:r>
              <a:rPr lang="en-GB" sz="2000" b="1" noProof="0" dirty="0">
                <a:solidFill>
                  <a:schemeClr val="tx1"/>
                </a:solidFill>
                <a:ea typeface="Calibri"/>
              </a:rPr>
              <a:t>de gegevens van slimme meters </a:t>
            </a:r>
            <a:r>
              <a:rPr lang="en-GB" sz="2000" noProof="0" dirty="0">
                <a:solidFill>
                  <a:schemeClr val="tx1"/>
                </a:solidFill>
                <a:ea typeface="Calibri"/>
              </a:rPr>
              <a:t>alleen </a:t>
            </a:r>
            <a:r>
              <a:rPr lang="en-GB" sz="2000" b="1" noProof="0" dirty="0">
                <a:solidFill>
                  <a:schemeClr val="tx1"/>
                </a:solidFill>
                <a:ea typeface="Calibri"/>
              </a:rPr>
              <a:t>gebruiken voor facturering en netbeheer, en mogen slechts in beperkte mate gegevens delen.</a:t>
            </a:r>
          </a:p>
          <a:p>
            <a:pPr latinLnBrk="0"/>
            <a:endParaRPr lang="en-GB" sz="1100" b="1" noProof="0" dirty="0">
              <a:solidFill>
                <a:schemeClr val="tx1"/>
              </a:solidFill>
              <a:ea typeface="Calibri"/>
            </a:endParaRPr>
          </a:p>
          <a:p>
            <a:pPr marL="457200" indent="-457200" latinLnBrk="0">
              <a:buChar char="•"/>
            </a:pPr>
            <a:r>
              <a:rPr lang="en-GB" sz="2000" b="1" dirty="0"/>
              <a:t>Lees meer </a:t>
            </a:r>
            <a:r>
              <a:rPr lang="en-GB" sz="2000" dirty="0"/>
              <a:t>in de Every1-presentatie </a:t>
            </a:r>
            <a:r>
              <a:rPr lang="nl-NL" sz="2000" i="1" dirty="0">
                <a:hlinkClick r:id="rId3"/>
              </a:rPr>
              <a:t>Mythes over cyberbeveiliging en digitale energie… ontkracht!</a:t>
            </a:r>
            <a:endParaRPr lang="en-GB" sz="2000" noProof="0" dirty="0">
              <a:solidFill>
                <a:srgbClr val="000066"/>
              </a:solidFill>
              <a:ea typeface="Calibri"/>
              <a:cs typeface="Calibri"/>
            </a:endParaRPr>
          </a:p>
        </p:txBody>
      </p:sp>
      <p:sp>
        <p:nvSpPr>
          <p:cNvPr id="5" name="Title 4">
            <a:extLst>
              <a:ext uri="{FF2B5EF4-FFF2-40B4-BE49-F238E27FC236}">
                <a16:creationId xmlns:a16="http://schemas.microsoft.com/office/drawing/2014/main" id="{350E6B48-9871-BD63-E55B-7FA469CC2F31}"/>
              </a:ext>
            </a:extLst>
          </p:cNvPr>
          <p:cNvSpPr txBox="1">
            <a:spLocks noGrp="1"/>
          </p:cNvSpPr>
          <p:nvPr>
            <p:ph type="title" idx="4294967295"/>
          </p:nvPr>
        </p:nvSpPr>
        <p:spPr>
          <a:xfrm>
            <a:off x="377482" y="596486"/>
            <a:ext cx="11437035" cy="6395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Beschermen</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a:t>
            </a: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slimme</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meters de privacy van </a:t>
            </a: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gebruikers</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a:t>
            </a: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effectief</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A smart meter.">
            <a:extLst>
              <a:ext uri="{FF2B5EF4-FFF2-40B4-BE49-F238E27FC236}">
                <a16:creationId xmlns:a16="http://schemas.microsoft.com/office/drawing/2014/main" id="{7BA60DC5-30EE-2406-2A45-AB7C90E64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9" y="2256824"/>
            <a:ext cx="2648486" cy="4302690"/>
          </a:xfrm>
          <a:prstGeom prst="rect">
            <a:avLst/>
          </a:prstGeom>
        </p:spPr>
      </p:pic>
    </p:spTree>
    <p:extLst>
      <p:ext uri="{BB962C8B-B14F-4D97-AF65-F5344CB8AC3E}">
        <p14:creationId xmlns:p14="http://schemas.microsoft.com/office/powerpoint/2010/main" val="24603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74216-A47B-ED1F-6C4D-C3FC780E6228}"/>
              </a:ext>
            </a:extLst>
          </p:cNvPr>
          <p:cNvSpPr>
            <a:spLocks noGrp="1"/>
          </p:cNvSpPr>
          <p:nvPr>
            <p:ph type="title" idx="4294967295"/>
          </p:nvPr>
        </p:nvSpPr>
        <p:spPr>
          <a:xfrm>
            <a:off x="215060" y="822325"/>
            <a:ext cx="11976940" cy="1325563"/>
          </a:xfrm>
          <a:prstGeom prst="rect">
            <a:avLst/>
          </a:prstGeom>
        </p:spPr>
        <p:txBody>
          <a:bodyPr/>
          <a:lstStyle/>
          <a:p>
            <a:pPr rtl="0" eaLnBrk="1" latinLnBrk="1" hangingPunct="1"/>
            <a:r>
              <a:rPr lang="nl-NL" sz="2800" b="1" i="0" kern="1200" noProof="1">
                <a:solidFill>
                  <a:schemeClr val="bg1"/>
                </a:solidFill>
                <a:effectLst/>
                <a:latin typeface="Calibri" panose="020F0502020204030204" pitchFamily="34" charset="0"/>
                <a:ea typeface="+mn-ea"/>
                <a:cs typeface="+mn-cs"/>
              </a:rPr>
              <a:t>Wat is energiezuiniger: ruimteverwarmers of centrale verwarming? - Inleiding</a:t>
            </a:r>
            <a:endParaRPr lang="nl-NL" sz="2800" b="1" i="0" noProof="1">
              <a:solidFill>
                <a:schemeClr val="bg1"/>
              </a:solidFill>
              <a:effectLst/>
            </a:endParaRPr>
          </a:p>
          <a:p>
            <a:endParaRPr lang="nl-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2308324"/>
          </a:xfrm>
          <a:prstGeom prst="rect">
            <a:avLst/>
          </a:prstGeom>
          <a:noFill/>
        </p:spPr>
        <p:txBody>
          <a:bodyPr wrap="square" rtlCol="0">
            <a:spAutoFit/>
          </a:bodyPr>
          <a:lstStyle/>
          <a:p>
            <a:pPr algn="ctr"/>
            <a:r>
              <a:rPr lang="en-US" sz="4800" i="1" dirty="0">
                <a:solidFill>
                  <a:schemeClr val="accent2"/>
                </a:solidFill>
              </a:rPr>
              <a:t>Wat is energiezuiniger: </a:t>
            </a:r>
          </a:p>
          <a:p>
            <a:pPr algn="ctr" latinLnBrk="0"/>
            <a:r>
              <a:rPr lang="en-US" sz="4800" i="1" dirty="0" err="1">
                <a:solidFill>
                  <a:schemeClr val="accent2"/>
                </a:solidFill>
              </a:rPr>
              <a:t>ruimteverwarmers</a:t>
            </a:r>
            <a:r>
              <a:rPr lang="en-US" sz="4800" i="1" dirty="0">
                <a:solidFill>
                  <a:schemeClr val="accent2"/>
                </a:solidFill>
              </a:rPr>
              <a:t> of centrale verwarming?</a:t>
            </a:r>
            <a:endParaRPr lang="en-US" sz="4000" i="1" dirty="0">
              <a:solidFill>
                <a:schemeClr val="accent2"/>
              </a:solidFill>
            </a:endParaRPr>
          </a:p>
        </p:txBody>
      </p:sp>
    </p:spTree>
    <p:extLst>
      <p:ext uri="{BB962C8B-B14F-4D97-AF65-F5344CB8AC3E}">
        <p14:creationId xmlns:p14="http://schemas.microsoft.com/office/powerpoint/2010/main" val="46648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1FA70-4F23-79A2-BC5C-F3213EFE2F01}"/>
              </a:ext>
            </a:extLst>
          </p:cNvPr>
          <p:cNvSpPr>
            <a:spLocks noGrp="1"/>
          </p:cNvSpPr>
          <p:nvPr>
            <p:ph type="title" idx="4294967295"/>
          </p:nvPr>
        </p:nvSpPr>
        <p:spPr>
          <a:xfrm>
            <a:off x="529099" y="743948"/>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mn-ea"/>
                <a:cs typeface="+mn-cs"/>
              </a:rPr>
              <a:t>Wat is energiezuiniger: ruimteverwarmers of centrale verwarming?</a:t>
            </a:r>
            <a:endParaRPr lang="nl-NL" noProof="1">
              <a:effectLst/>
            </a:endParaRPr>
          </a:p>
          <a:p>
            <a:endParaRPr lang="nl-NL"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3910164" y="2251226"/>
            <a:ext cx="7674678" cy="3785652"/>
          </a:xfrm>
          <a:prstGeom prst="rect">
            <a:avLst/>
          </a:prstGeom>
          <a:noFill/>
        </p:spPr>
        <p:txBody>
          <a:bodyPr wrap="square" rtlCol="0">
            <a:spAutoFit/>
          </a:bodyPr>
          <a:lstStyle/>
          <a:p>
            <a:pPr marL="457200" indent="-457200" latinLnBrk="0">
              <a:buChar char="•"/>
            </a:pPr>
            <a:r>
              <a:rPr lang="en-US" sz="2000" dirty="0"/>
              <a:t>Ruimteverwarmers zijn minder efficiënt dan centrale verwarming wanneer u grote ruimtes in uw huis wilt verwarmen. </a:t>
            </a:r>
          </a:p>
          <a:p>
            <a:pPr marL="457200" indent="-457200" latinLnBrk="0">
              <a:buChar char="•"/>
            </a:pPr>
            <a:endParaRPr lang="en-US" sz="2000" dirty="0"/>
          </a:p>
          <a:p>
            <a:pPr marL="457200" indent="-457200" latinLnBrk="0">
              <a:buChar char="•"/>
            </a:pPr>
            <a:r>
              <a:rPr lang="en-US" sz="2000" dirty="0"/>
              <a:t>Ruimteverwarmers werken het beste voor het kortstondig verwarmen van kleine, goed geïsoleerde ruimtes. </a:t>
            </a:r>
          </a:p>
          <a:p>
            <a:pPr marL="457200" indent="-457200" latinLnBrk="0">
              <a:buChar char="•"/>
            </a:pPr>
            <a:endParaRPr lang="en-US" sz="2000" dirty="0"/>
          </a:p>
          <a:p>
            <a:pPr marL="457200" indent="-457200" latinLnBrk="0">
              <a:buChar char="•"/>
            </a:pPr>
            <a:r>
              <a:rPr lang="en-US" sz="2000" dirty="0"/>
              <a:t>Als u ruimteverwarmers als belangrijkste warmtebron gebruikt, kan dit leiden tot hogere energierekeningen in vergelijking met centrale verwarming.</a:t>
            </a:r>
          </a:p>
          <a:p>
            <a:pPr marL="457200" indent="-457200" latinLnBrk="0">
              <a:buChar char="•"/>
            </a:pPr>
            <a:endParaRPr lang="en-US" sz="2000" dirty="0"/>
          </a:p>
          <a:p>
            <a:pPr marL="457200" indent="-457200" latinLnBrk="0">
              <a:buChar char="•"/>
            </a:pPr>
            <a:r>
              <a:rPr lang="en-US" sz="2000" dirty="0"/>
              <a:t>Lees meer in de gids </a:t>
            </a:r>
            <a:r>
              <a:rPr lang="en-US" sz="2000" dirty="0">
                <a:hlinkClick r:id="rId3"/>
              </a:rPr>
              <a:t>voor ruimteverwarming</a:t>
            </a:r>
            <a:r>
              <a:rPr lang="en-US" sz="2000" dirty="0"/>
              <a:t> van het Centrum voor Duurzame Energie. </a:t>
            </a:r>
          </a:p>
        </p:txBody>
      </p:sp>
      <p:pic>
        <p:nvPicPr>
          <p:cNvPr id="3" name="Picture 2">
            <a:extLst>
              <a:ext uri="{FF2B5EF4-FFF2-40B4-BE49-F238E27FC236}">
                <a16:creationId xmlns:a16="http://schemas.microsoft.com/office/drawing/2014/main" id="{52E5CE0B-BEED-879A-8A43-920EA8704A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99" y="2251226"/>
            <a:ext cx="2827876" cy="4243519"/>
          </a:xfrm>
          <a:prstGeom prst="rect">
            <a:avLst/>
          </a:prstGeom>
        </p:spPr>
      </p:pic>
    </p:spTree>
    <p:extLst>
      <p:ext uri="{BB962C8B-B14F-4D97-AF65-F5344CB8AC3E}">
        <p14:creationId xmlns:p14="http://schemas.microsoft.com/office/powerpoint/2010/main" val="15263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365C6-3129-9F90-5393-119434D0CB66}"/>
              </a:ext>
            </a:extLst>
          </p:cNvPr>
          <p:cNvSpPr>
            <a:spLocks noGrp="1"/>
          </p:cNvSpPr>
          <p:nvPr>
            <p:ph type="title" idx="4294967295"/>
          </p:nvPr>
        </p:nvSpPr>
        <p:spPr>
          <a:xfrm>
            <a:off x="668383" y="861514"/>
            <a:ext cx="10515600" cy="1325563"/>
          </a:xfrm>
          <a:prstGeom prst="rect">
            <a:avLst/>
          </a:prstGeom>
        </p:spPr>
        <p:txBody>
          <a:bodyPr/>
          <a:lstStyle/>
          <a:p>
            <a:pPr rtl="0" eaLnBrk="1" latinLnBrk="0" hangingPunct="1"/>
            <a:r>
              <a:rPr lang="nl-NL" sz="2800" b="1" i="0" kern="1200" noProof="1">
                <a:solidFill>
                  <a:schemeClr val="bg1"/>
                </a:solidFill>
                <a:effectLst/>
                <a:latin typeface="Calibri" panose="020F0502020204030204" pitchFamily="34" charset="0"/>
                <a:ea typeface="+mn-ea"/>
                <a:cs typeface="+mn-cs"/>
              </a:rPr>
              <a:t>Zijn hernieuwbare energiebronnen onbetrouwbaar? - Inleiding</a:t>
            </a:r>
            <a:endParaRPr lang="nl-NL" sz="2800" b="1" i="0" noProof="1">
              <a:solidFill>
                <a:schemeClr val="bg1"/>
              </a:solidFill>
              <a:effectLst/>
            </a:endParaRPr>
          </a:p>
          <a:p>
            <a:endParaRPr lang="nl-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Zijn hernieuwbare energiebronnen </a:t>
            </a:r>
          </a:p>
          <a:p>
            <a:pPr algn="ctr" latinLnBrk="0"/>
            <a:r>
              <a:rPr lang="en-US" sz="4800" i="1" dirty="0">
                <a:solidFill>
                  <a:schemeClr val="accent2"/>
                </a:solidFill>
              </a:rPr>
              <a:t>(bijvoorbeeld zonne- en windenergie) onbetrouwbaar?</a:t>
            </a:r>
            <a:endParaRPr lang="en-US" sz="4000" i="1" dirty="0">
              <a:solidFill>
                <a:schemeClr val="accent2"/>
              </a:solidFill>
            </a:endParaRPr>
          </a:p>
        </p:txBody>
      </p:sp>
    </p:spTree>
    <p:extLst>
      <p:ext uri="{BB962C8B-B14F-4D97-AF65-F5344CB8AC3E}">
        <p14:creationId xmlns:p14="http://schemas.microsoft.com/office/powerpoint/2010/main" val="23380988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50A69-8442-4062-B9FD-A65073D2B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TotalTime>
  <Words>1920</Words>
  <Application>Microsoft Macintosh PowerPoint</Application>
  <PresentationFormat>Widescreen</PresentationFormat>
  <Paragraphs>192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맑은 고딕</vt:lpstr>
      <vt:lpstr>Arial</vt:lpstr>
      <vt:lpstr>Calibri</vt:lpstr>
      <vt:lpstr>Public Sans</vt:lpstr>
      <vt:lpstr>Every1 slide master</vt:lpstr>
      <vt:lpstr>Mythes over  energie ontkracht!</vt:lpstr>
      <vt:lpstr>Inleiding  </vt:lpstr>
      <vt:lpstr>Deze presentatie  </vt:lpstr>
      <vt:lpstr>Vier veelgestelde vragen over digitale energie  </vt:lpstr>
      <vt:lpstr>Beschermen slimme meters de privacy van gebruikers effectief? - Inleiding </vt:lpstr>
      <vt:lpstr>Beschermen slimme meters de privacy van gebruikers effectief? </vt:lpstr>
      <vt:lpstr>Wat is energiezuiniger: ruimteverwarmers of centrale verwarming? - Inleiding </vt:lpstr>
      <vt:lpstr>Wat is energiezuiniger: ruimteverwarmers of centrale verwarming? </vt:lpstr>
      <vt:lpstr>Zijn hernieuwbare energiebronnen onbetrouwbaar? - Inleiding </vt:lpstr>
      <vt:lpstr>Zijn hernieuwbare energiebronnen (bijvoorbeeld zonne- en windenergie) onbetrouwbaar? </vt:lpstr>
      <vt:lpstr>Zijn elektrische voertuigen milieuvriendelijk, zelfs wanneer ze worden opgeladen met elektriciteit die is opgewekt met fossiele brandstoffen? - Inleiding </vt:lpstr>
      <vt:lpstr>Zijn elektrische voertuigen milieuvriendelijk, zelfs wanneer ze worden opgeladen met elektriciteit die is opgewekt met fossiele brandstoffen? </vt:lpstr>
      <vt:lpstr>Volgende stappen </vt:lpstr>
      <vt:lpstr>Met dank aan </vt:lpstr>
      <vt:lpstr>Bedankt!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2026-03-15T09:30:15Z</dcterms:modified>
  <cp:category/>
</cp:coreProperties>
</file>