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8" r:id="rId5"/>
    <p:sldId id="278" r:id="rId6"/>
    <p:sldId id="279" r:id="rId7"/>
    <p:sldId id="280" r:id="rId8"/>
    <p:sldId id="296" r:id="rId9"/>
    <p:sldId id="297" r:id="rId10"/>
    <p:sldId id="281" r:id="rId11"/>
    <p:sldId id="283" r:id="rId12"/>
    <p:sldId id="284" r:id="rId13"/>
    <p:sldId id="285" r:id="rId14"/>
    <p:sldId id="286" r:id="rId15"/>
    <p:sldId id="288" r:id="rId16"/>
    <p:sldId id="287" r:id="rId17"/>
    <p:sldId id="289" r:id="rId18"/>
    <p:sldId id="290" r:id="rId19"/>
    <p:sldId id="291" r:id="rId20"/>
    <p:sldId id="292" r:id="rId21"/>
    <p:sldId id="293" r:id="rId22"/>
    <p:sldId id="294" r:id="rId23"/>
    <p:sldId id="295"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2"/>
    <p:restoredTop sz="93792" autoAdjust="0"/>
  </p:normalViewPr>
  <p:slideViewPr>
    <p:cSldViewPr snapToGrid="0">
      <p:cViewPr varScale="1">
        <p:scale>
          <a:sx n="62" d="100"/>
          <a:sy n="62" d="100"/>
        </p:scale>
        <p:origin x="93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764AB485-58C1-411A-B561-B34F03FE7B49}"/>
    <pc:docChg chg="custSel addSld delSld modSld">
      <pc:chgData name="Helena Walters" userId="0082c520-c2c8-4944-9e5a-2aa07d58029d" providerId="ADAL" clId="{764AB485-58C1-411A-B561-B34F03FE7B49}" dt="2023-10-11T13:28:51.396" v="16" actId="20577"/>
      <pc:docMkLst>
        <pc:docMk/>
      </pc:docMkLst>
      <pc:sldChg chg="del">
        <pc:chgData name="Helena Walters" userId="0082c520-c2c8-4944-9e5a-2aa07d58029d" providerId="ADAL" clId="{764AB485-58C1-411A-B561-B34F03FE7B49}" dt="2023-10-11T11:40:08.270" v="5" actId="47"/>
        <pc:sldMkLst>
          <pc:docMk/>
          <pc:sldMk cId="2559802330" sldId="256"/>
        </pc:sldMkLst>
      </pc:sldChg>
      <pc:sldChg chg="modSp add mod">
        <pc:chgData name="Helena Walters" userId="0082c520-c2c8-4944-9e5a-2aa07d58029d" providerId="ADAL" clId="{764AB485-58C1-411A-B561-B34F03FE7B49}" dt="2023-10-11T13:28:51.396" v="16" actId="20577"/>
        <pc:sldMkLst>
          <pc:docMk/>
          <pc:sldMk cId="3049800406" sldId="258"/>
        </pc:sldMkLst>
        <pc:spChg chg="mod">
          <ac:chgData name="Helena Walters" userId="0082c520-c2c8-4944-9e5a-2aa07d58029d" providerId="ADAL" clId="{764AB485-58C1-411A-B561-B34F03FE7B49}" dt="2023-10-11T13:28:51.396" v="16" actId="20577"/>
          <ac:spMkLst>
            <pc:docMk/>
            <pc:sldMk cId="3049800406" sldId="258"/>
            <ac:spMk id="6" creationId="{8EF35676-49DE-E547-B19F-0A8B69E1FA3A}"/>
          </ac:spMkLst>
        </pc:spChg>
      </pc:sldChg>
      <pc:sldChg chg="addSp delSp modSp mod">
        <pc:chgData name="Helena Walters" userId="0082c520-c2c8-4944-9e5a-2aa07d58029d" providerId="ADAL" clId="{764AB485-58C1-411A-B561-B34F03FE7B49}" dt="2023-10-11T10:28:08.387" v="3"/>
        <pc:sldMkLst>
          <pc:docMk/>
          <pc:sldMk cId="3844424903" sldId="262"/>
        </pc:sldMkLst>
        <pc:spChg chg="mod">
          <ac:chgData name="Helena Walters" userId="0082c520-c2c8-4944-9e5a-2aa07d58029d" providerId="ADAL" clId="{764AB485-58C1-411A-B561-B34F03FE7B49}" dt="2023-10-11T10:28:08.387" v="3"/>
          <ac:spMkLst>
            <pc:docMk/>
            <pc:sldMk cId="3844424903" sldId="262"/>
            <ac:spMk id="8" creationId="{50AFBDF2-98CE-D60A-8543-F9E2C23FECD3}"/>
          </ac:spMkLst>
        </pc:spChg>
        <pc:spChg chg="mod">
          <ac:chgData name="Helena Walters" userId="0082c520-c2c8-4944-9e5a-2aa07d58029d" providerId="ADAL" clId="{764AB485-58C1-411A-B561-B34F03FE7B49}" dt="2023-10-11T10:28:08.387" v="3"/>
          <ac:spMkLst>
            <pc:docMk/>
            <pc:sldMk cId="3844424903" sldId="262"/>
            <ac:spMk id="10" creationId="{5933A881-295E-81C4-77C0-2FDEE2467043}"/>
          </ac:spMkLst>
        </pc:spChg>
        <pc:spChg chg="mod">
          <ac:chgData name="Helena Walters" userId="0082c520-c2c8-4944-9e5a-2aa07d58029d" providerId="ADAL" clId="{764AB485-58C1-411A-B561-B34F03FE7B49}" dt="2023-10-11T10:28:08.387" v="3"/>
          <ac:spMkLst>
            <pc:docMk/>
            <pc:sldMk cId="3844424903" sldId="262"/>
            <ac:spMk id="12" creationId="{5F039560-B961-67E7-745E-3B9CA67B9E5D}"/>
          </ac:spMkLst>
        </pc:spChg>
        <pc:grpChg chg="add mod">
          <ac:chgData name="Helena Walters" userId="0082c520-c2c8-4944-9e5a-2aa07d58029d" providerId="ADAL" clId="{764AB485-58C1-411A-B561-B34F03FE7B49}" dt="2023-10-11T10:28:08.387" v="3"/>
          <ac:grpSpMkLst>
            <pc:docMk/>
            <pc:sldMk cId="3844424903" sldId="262"/>
            <ac:grpSpMk id="3" creationId="{5317EC33-38FA-CBA1-3479-BD29CE590792}"/>
          </ac:grpSpMkLst>
        </pc:grpChg>
        <pc:picChg chg="add del">
          <ac:chgData name="Helena Walters" userId="0082c520-c2c8-4944-9e5a-2aa07d58029d" providerId="ADAL" clId="{764AB485-58C1-411A-B561-B34F03FE7B49}" dt="2023-10-11T10:28:07.235" v="2" actId="478"/>
          <ac:picMkLst>
            <pc:docMk/>
            <pc:sldMk cId="3844424903" sldId="262"/>
            <ac:picMk id="2" creationId="{142856F0-0466-4ED8-132B-A3A308A0A9D9}"/>
          </ac:picMkLst>
        </pc:picChg>
        <pc:picChg chg="del">
          <ac:chgData name="Helena Walters" userId="0082c520-c2c8-4944-9e5a-2aa07d58029d" providerId="ADAL" clId="{764AB485-58C1-411A-B561-B34F03FE7B49}" dt="2023-10-10T13:39:43.555" v="0" actId="478"/>
          <ac:picMkLst>
            <pc:docMk/>
            <pc:sldMk cId="3844424903" sldId="262"/>
            <ac:picMk id="4" creationId="{0C6A9906-271D-D043-B647-6349ADD6D918}"/>
          </ac:picMkLst>
        </pc:picChg>
        <pc:picChg chg="mod">
          <ac:chgData name="Helena Walters" userId="0082c520-c2c8-4944-9e5a-2aa07d58029d" providerId="ADAL" clId="{764AB485-58C1-411A-B561-B34F03FE7B49}" dt="2023-10-11T10:28:08.387" v="3"/>
          <ac:picMkLst>
            <pc:docMk/>
            <pc:sldMk cId="3844424903" sldId="262"/>
            <ac:picMk id="7" creationId="{24ED673F-BD43-1AA4-9B06-C452B9617518}"/>
          </ac:picMkLst>
        </pc:picChg>
        <pc:picChg chg="mod">
          <ac:chgData name="Helena Walters" userId="0082c520-c2c8-4944-9e5a-2aa07d58029d" providerId="ADAL" clId="{764AB485-58C1-411A-B561-B34F03FE7B49}" dt="2023-10-11T10:28:08.387" v="3"/>
          <ac:picMkLst>
            <pc:docMk/>
            <pc:sldMk cId="3844424903" sldId="262"/>
            <ac:picMk id="9" creationId="{B4EC8EF0-E819-9988-2361-7A35CB9D5A2E}"/>
          </ac:picMkLst>
        </pc:picChg>
        <pc:picChg chg="mod">
          <ac:chgData name="Helena Walters" userId="0082c520-c2c8-4944-9e5a-2aa07d58029d" providerId="ADAL" clId="{764AB485-58C1-411A-B561-B34F03FE7B49}" dt="2023-10-11T10:28:08.387" v="3"/>
          <ac:picMkLst>
            <pc:docMk/>
            <pc:sldMk cId="3844424903" sldId="262"/>
            <ac:picMk id="11" creationId="{E259123E-8F12-27DB-28A6-B344E07E145F}"/>
          </ac:picMkLst>
        </pc:picChg>
      </pc:sldChg>
    </pc:docChg>
  </pc:docChgLst>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Incorporate a comprehensive approach to address sustainability considerations, critical for safeguarding the enduring viability of the Spatial Data Infrastructure (SDI) and the data governance plan. This approach involves:</a:t>
            </a:r>
          </a:p>
          <a:p>
            <a:endParaRPr lang="en-GB" dirty="0"/>
          </a:p>
          <a:p>
            <a:r>
              <a:rPr lang="en-GB" dirty="0"/>
              <a:t>1. Thoroughly identifying diverse funding sources and quantifying resource requirements essential for maintaining, updating, and bolstering the capacity of the SDI over the long term.</a:t>
            </a:r>
          </a:p>
          <a:p>
            <a:endParaRPr lang="en-GB" dirty="0"/>
          </a:p>
          <a:p>
            <a:r>
              <a:rPr lang="en-GB" dirty="0"/>
              <a:t>2. Formulating robust strategies to sustain ongoing maintenance efforts, facilitate regular updates, and foster continual capacity enhancement.</a:t>
            </a:r>
          </a:p>
          <a:p>
            <a:endParaRPr lang="en-GB" dirty="0"/>
          </a:p>
          <a:p>
            <a:r>
              <a:rPr lang="en-GB" dirty="0"/>
              <a:t>3. Actively cultivating strategic partnerships and fostering collaborations with pertinent stakeholders who play pivotal roles in ensuring consistent support and advancing the development of the SDI.</a:t>
            </a:r>
          </a:p>
          <a:p>
            <a:endParaRPr lang="en-GB" dirty="0"/>
          </a:p>
          <a:p>
            <a:r>
              <a:rPr lang="en-GB" dirty="0"/>
              <a:t>This revised version provides a more detailed and explicit understanding of the actions and considerations involved in ensuring the long-term success of the SDI and data governance plan.</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890098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79588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Energy Access Explorer is an online platform that is both interactive and open-source. Its purpose is to synthesize and analyse more than 25 geographic datasets related to energy supply and demand. </a:t>
            </a:r>
          </a:p>
          <a:p>
            <a:endParaRPr lang="en-GB" dirty="0"/>
          </a:p>
          <a:p>
            <a:r>
              <a:rPr lang="en-GB" dirty="0"/>
              <a:t>By using location-specific resource availability and infrastructure data, it acts as a multi-criteria analysis tool to represent energy supply. Moreover, it incorporates demographic information and data on social and productive energy uses to visualize the demand for energy services. </a:t>
            </a:r>
          </a:p>
          <a:p>
            <a:endParaRPr lang="en-GB" dirty="0"/>
          </a:p>
          <a:p>
            <a:r>
              <a:rPr lang="en-GB" dirty="0"/>
              <a:t>By considering both supply and demand indicators, this platform enables more comprehensive energy planning.</a:t>
            </a:r>
          </a:p>
          <a:p>
            <a:endParaRPr lang="en-GB" dirty="0"/>
          </a:p>
          <a:p>
            <a:r>
              <a:rPr lang="en-GB" dirty="0"/>
              <a:t> To assist users in identifying and prioritizing areas for expanding energy access, the Energy Access Explorer offers spatial analysis tools like overlays, filters, buffer zones, and multi-criteria analysis.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750761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Energy Access Explorer tool integrates remote sensing data and information sourced from global, national, sub-national, and census databases.</a:t>
            </a:r>
          </a:p>
          <a:p>
            <a:endParaRPr lang="en-GB" dirty="0"/>
          </a:p>
          <a:p>
            <a:r>
              <a:rPr lang="en-GB" dirty="0"/>
              <a:t>These datasets are obtained from publicly accessible sources or shared by international partners and local stakeholders.</a:t>
            </a:r>
          </a:p>
          <a:p>
            <a:r>
              <a:rPr lang="en-GB" dirty="0"/>
              <a:t> </a:t>
            </a:r>
          </a:p>
          <a:p>
            <a:r>
              <a:rPr lang="en-GB" dirty="0"/>
              <a:t>The tool is designed to accommodate data of varying resolutions, scales, and formats, making it possible to incorporate improved or new datasets in the future.</a:t>
            </a:r>
          </a:p>
          <a:p>
            <a:endParaRPr lang="en-GB" dirty="0"/>
          </a:p>
          <a:p>
            <a:r>
              <a:rPr lang="en-GB" dirty="0"/>
              <a:t>The selection of data is determined through a comprehensive process that includes a literature review and a survey conducted by WRI (World Resources Institute) to identify the key datasets relevant to geospatial energy access planning.</a:t>
            </a:r>
          </a:p>
          <a:p>
            <a:endParaRPr lang="en-GB" dirty="0"/>
          </a:p>
          <a:p>
            <a:r>
              <a:rPr lang="en-GB" dirty="0"/>
              <a:t>The list of crucial data is then reviewed by local stakeholders to ensure its relevance and applicability within the local context.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3165296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Bank's Zimbabwe Electrification Platform, implemented by Kartoza, is an SDI that focuses on addressing electrification needs in Zimbabwe. It combines various geospatial datasets related to electricity infrastructure, population distribution, socio-economic indicators, and renewable energy potential.</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245468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platform provides visualisations and analytical tools for decision-makers to identify under-served areas, plan electrification projects and track progress. It enables data-driven decision-making and helps prioritise investments in electrification to improve energy access in Zimbabwe.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230234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Developed through collaboration between Sustainable Energy for All (</a:t>
            </a:r>
            <a:r>
              <a:rPr lang="en-GB" dirty="0" err="1"/>
              <a:t>SEforALL</a:t>
            </a:r>
            <a:r>
              <a:rPr lang="en-GB" dirty="0"/>
              <a:t>), the Ministry of Energy in Malawi, the Global Energy Alliance for People and Planet, and The Rockefeller Foundation. The Malawi Integrated Energy Plan offers a comprehensive geospatial analysis of energy access in Malawi. The plan's findings and insights are conveniently accessible through the Malawi Integrated Energy Planning Tool.</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4206476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year 2022, Sustainable Energy for All (</a:t>
            </a:r>
            <a:r>
              <a:rPr lang="en-GB" dirty="0" err="1"/>
              <a:t>SEforALL</a:t>
            </a:r>
            <a:r>
              <a:rPr lang="en-GB" dirty="0"/>
              <a:t>) collaborated with the Ministry of Energy in Malawi to develop an updated edition of the Malawi Integrated Energy Plan. This analysis represents a comprehensive and integrated approach to energy planning, encompassing the necessary measures for achieving universal electrification in residential and institutional sectors, ensuring access to clean cooking solutions, electrifying healthcare facilities, and incorporating modelling for vaccination rollout. The analysis encompasses a wide range of supply-side solutions, including grid infrastructure, mini-grids, solar home systems (SHS), electric cooking options, biogas, briquettes, and bioethanol. Additionally, various demand-side factors, such as affordability, have been taken into consideration to identify potential pathways and opportunities for expanding energy access.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274272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351523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209950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Spatial Data Infrastructure (SDI) refers to a comprehensive framework that encompasses the integration of various technologies, policies, and institutions, all aimed at enhancing the seamless discovery, access, sharing, and use of geospatial data. </a:t>
            </a:r>
          </a:p>
          <a:p>
            <a:endPar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It is a highly sophisticated system that is designed to facilitate the efficient and effective management of spatial information, enabling users to leverage the vast amounts of geospatial data available today for improved decision-making, planning, and analysis. </a:t>
            </a:r>
          </a:p>
          <a:p>
            <a:endPar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The SDI framework comprises a wide range of components, including data standards, metadata, spatial data services, and user interfaces, among others, all working together to ensure that geospatial data is easily accessible and usable by all stakeholders.</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816194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Conducting a thorough business analysis to determine the distinct needs and preferences of stakeholders and users with regards to data requirements. This involves a comprehensive examination of all pertinent factors to ensure that all parties involved are satisfied with the final outcome.</a:t>
            </a:r>
          </a:p>
          <a:p>
            <a:endParaRPr lang="en-GB" b="0" i="0" dirty="0">
              <a:solidFill>
                <a:srgbClr val="161719"/>
              </a:solidFill>
              <a:effectLst/>
              <a:latin typeface="Inter"/>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102696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It is of utmost importance to have a thorough comprehension of the needs, workflows, and purpose of data when working with any individual or organisation. This understanding allows for a more efficient and effective approach towards achieving their desired outcomes. Focusing on these key components ensures that the end product is tailored to the specific needs of the user, providing a more personalised and satisfactory experience.</a:t>
            </a:r>
          </a:p>
          <a:p>
            <a:endParaRPr lang="en-GB" b="0" i="0" dirty="0">
              <a:solidFill>
                <a:srgbClr val="161719"/>
              </a:solidFill>
              <a:effectLst/>
              <a:latin typeface="Inter"/>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218507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The process of analysing spatial data plays a crucial role in determining the extent, magnitude, and level of precision involved in data collection and management. This analysis helps to ensure that the spatial data being collected and managed meet the highest quality standards and can be relied upon for a wide range of applications. By providing detailed insights into the scope and scale of spatial data, this analysis enables organisations to make more informed decisions about how best to manage and utilise this critical resource.</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284173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In order to ensure efficient storage and management of both spatial and non-spatial data, it is imperative to carefully design a database schema that accurately corresponds with the specific data requirements. This entails identifying all necessary tables, attributes, and relationships that will enable seamless organization and accessibility of data. By taking the time to design a fitting database schema, businesses and organisations can streamline their operations and effectively utilise their data resources.</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Utilising a Relational Database Management System (RDBMS), file system, or data storage bucket can offer an effective means of organising and retrieving data. These methods allow for the creation of a structured framework that enables users to easily store and access information in a systematic manner. With a robust RDBMS in place, data can be stored and retrieved in a relational format, making it simple to establish connections between different data elements. </a:t>
            </a:r>
          </a:p>
          <a:p>
            <a:pPr marL="0" indent="0">
              <a:lnSpc>
                <a:spcPct val="150000"/>
              </a:lnSpc>
              <a:buNone/>
            </a:pPr>
            <a:endPar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Similarly, a file system can help to manage data by creating a hierarchy of directories and files that can be easily navigated. Finally, a data storage bucket can provide a scalable and cost-effective means of storing data in the cloud, making it accessible from anywhere in the world. By utilising these tools, users can be sure that their data is stored safely, efficiently, and in a manner that facilitates easy access and retrieval.</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19569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When designing a database infrastructure, it is crucial to consider various factors such as hardware requirements, data storage capacity, and network connectivity. These aspects are essential in ensuring optimal performance, reliability, and security of the database system. The hardware requirements should be carefully assessed to ensure that the system can handle the expected workload and data processing demands. Adequate data storage capacity is essential to accommodate the database's growth while maintaining optimal performance. Additionally, network connectivity should be robust and secure to ensure reliable and efficient data transfer between the database and its users. By considering these factors, a well-designed database infrastructure can deliver high performance, scalability, and security for the organisation's data management needs.</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Implementing a comprehensive security strategy that encompasses access controls, authentication protocols, and encryption mechanisms is vital to safeguarding sensitive data. By employing rigorous security measures, organisations can mitigate the risk of data breaches and ensure the confidentiality, integrity, and availability of their valuable information assets. From setting up role-based access controls to implementing two-factor authentication and deploying advanced encryption algorithms, there are various ways to bolster the security of sensitive data and protect it from unauthorised access, theft, or corruption.</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When it comes to managing data, it's crucial to have a solid disaster recovery plan in place. This means having a contingency system that can be activated in case of unexpected events that could potentially compromise your data. It's vital to have a reliable backup and restoration system that can ensure that your data is always secure and can be easily recovered in case of any mishap. By being proactive and having a disaster recovery plan, you can safeguard your data and ensure that it remains protected at all times.</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919034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Ensuring that precise protocols and standards are in place for the gathering, handling, updating, and sharing of data is of utmost importance. Properly adhering to these protocols and standards is crucial to maintaining the accuracy, security, and confidentiality of sensitive information. This includes establishing clear guidelines for who has access to the data, how it is stored and backed up, and how updates and changes are made. By implementing and closely following these procedures, organisations can minimise the risk of data breaches and ensure that the data they collect is used ethically and responsibly.</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To guarantee the precision and uniformity of data, it is imperative to establish a set of standards for data quality, including metadata requirements and validation procedures. These measures are crucial for maintaining the integrity of the data, which is of utmost importance in any data-driven industry or field. By implementing these guidelines, organisations can ensure that their data is reliable, trustworthy, and consistent, enabling them to make informed decisions and take proactive measures based on accurate and up-to-date information.</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marR="0">
              <a:lnSpc>
                <a:spcPct val="107000"/>
              </a:lnSpc>
              <a:spcBef>
                <a:spcPts val="0"/>
              </a:spcBef>
              <a:spcAft>
                <a:spcPts val="800"/>
              </a:spcAft>
            </a:pPr>
            <a:r>
              <a:rPr lang="en-GB" sz="1100" kern="100" dirty="0">
                <a:effectLst/>
                <a:latin typeface="Open Sans" panose="020B0606030504020204" pitchFamily="34" charset="0"/>
                <a:ea typeface="Open Sans" panose="020B0606030504020204" pitchFamily="34" charset="0"/>
                <a:cs typeface="Open Sans" panose="020B0606030504020204" pitchFamily="34" charset="0"/>
              </a:rPr>
              <a:t>Effective management of modifications, version control, and documentation of data changes is a crucial aspect of any organisation. Adopting change management practices is essential for ensuring that all alterations to data are handled efficiently, documented, and communicated effectively throughout the organisation. This approach helps to minimise errors, improve decision-making, and ensure compliance with regulatory requirements. Therefore, it is highly recommended that organisations prioritise the implementation of change management practices to facilitate the smooth running of operations.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146104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b="0" i="0" dirty="0">
                <a:solidFill>
                  <a:srgbClr val="D1D5DB"/>
                </a:solidFill>
                <a:effectLst/>
                <a:latin typeface="Söhne"/>
              </a:rPr>
              <a:t>Carefully evaluate and choose the most suitable software tools and infrastructure components that align with the data governance plan's objectives. This evaluation should encompass a comprehensive examination of GIS software, data management platforms, data visualization tools, and hardware prerequisites. Prioritize ensuring seamless data integration and analysis by verifying compatibility and fostering interoperability among these selected software and infrastructure elements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57652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89274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5.jpeg"/><Relationship Id="rId7" Type="http://schemas.openxmlformats.org/officeDocument/2006/relationships/hyperlink" Target="https://www.freepik.com/free-vector/personalization-concept-illustration_734325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www.freepik.com/free-vector/system-administrator-technical-work-with-server-software-installation-configuration-computer-systems-networks-flat-vector-illustration_26432999" TargetMode="External"/><Relationship Id="rId10" Type="http://schemas.openxmlformats.org/officeDocument/2006/relationships/hyperlink" Target="https://www.freepik.com/free-vector/hand-drawn-devops-illustration_26808071" TargetMode="External"/><Relationship Id="rId4" Type="http://schemas.openxmlformats.org/officeDocument/2006/relationships/hyperlink" Target="http://gsdiassociation.org/images/publications/cookbooks/SDI_Cookbook_from_Wiki_2012_update.pdf" TargetMode="External"/><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5.jpeg"/><Relationship Id="rId7" Type="http://schemas.openxmlformats.org/officeDocument/2006/relationships/hyperlink" Target="https://www.freepik.com/free-vector/businessmen-agreement-background_88147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freepik.com/free-vector/flat-design-innovation-concept_20125914" TargetMode="External"/><Relationship Id="rId5" Type="http://schemas.openxmlformats.org/officeDocument/2006/relationships/image" Target="../media/image20.jpg"/><Relationship Id="rId4" Type="http://schemas.openxmlformats.org/officeDocument/2006/relationships/hyperlink" Target="http://gsdiassociation.org/images/publications/cookbooks/SDI_Cookbook_from_Wiki_2012_updat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energyaccessexplorer.org/abou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energyaccessexplorer.org/abou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zetdcsdi.zedc.co.zw:544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zetdcsdi.zedc.co.zw:544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malawi.sdg7energyplanning.org/dashboard/mwi-ie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malawi.sdg7energyplanning.org/dashboard/mwi-ie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zetdcsdi.zedc.co.zw:544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gsdiassociation.org/images/publications/cookbooks/SDI_Cookbook_from_Wiki_2012_update.pdf" TargetMode="External"/><Relationship Id="rId5" Type="http://schemas.openxmlformats.org/officeDocument/2006/relationships/hyperlink" Target="https://malawi.sdg7energyplanning.org/" TargetMode="External"/><Relationship Id="rId4" Type="http://schemas.openxmlformats.org/officeDocument/2006/relationships/hyperlink" Target="https://www.energyaccessexplorer.org/abou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reepik.com/free-vector/people-analyzing-growth-charts_12643932" TargetMode="External"/><Relationship Id="rId5" Type="http://schemas.openxmlformats.org/officeDocument/2006/relationships/image" Target="../media/image7.jpg"/><Relationship Id="rId4" Type="http://schemas.openxmlformats.org/officeDocument/2006/relationships/hyperlink" Target="http://gsdiassociation.org/images/publications/cookbooks/SDI_Cookbook_from_Wiki_2012_updat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s://www.freepik.com/free-vector/flat-vector-scheme-web-analytics-information-development-statistic-vector-illustration_10603904." TargetMode="External"/><Relationship Id="rId4" Type="http://schemas.openxmlformats.org/officeDocument/2006/relationships/hyperlink" Target="http://gsdiassociation.org/images/publications/cookbooks/SDI_Cookbook_from_Wiki_2012_update.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www.freepik.com/free-vector/business-strategy-design_1048104" TargetMode="External"/><Relationship Id="rId4" Type="http://schemas.openxmlformats.org/officeDocument/2006/relationships/hyperlink" Target="http://gsdiassociation.org/images/publications/cookbooks/SDI_Cookbook_from_Wiki_2012_updat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freepik.com/free-vector/hand-drawn-flat-design-sql-illustration_22112355" TargetMode="External"/><Relationship Id="rId5" Type="http://schemas.openxmlformats.org/officeDocument/2006/relationships/image" Target="../media/image10.jpg"/><Relationship Id="rId4" Type="http://schemas.openxmlformats.org/officeDocument/2006/relationships/hyperlink" Target="http://gsdiassociation.org/images/publications/cookbooks/SDI_Cookbook_from_Wiki_2012_update.pdf"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onceptdraw.com/a3218c3/p1/preview/640/pict--cloud-computing-system-architecture-diagram-template-external-configuration-store-pattern" TargetMode="External"/><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freepik.com/free-vector/computer-communications-safety-private-data-protection_3799738" TargetMode="External"/><Relationship Id="rId5" Type="http://schemas.openxmlformats.org/officeDocument/2006/relationships/image" Target="../media/image11.jpg"/><Relationship Id="rId10" Type="http://schemas.openxmlformats.org/officeDocument/2006/relationships/image" Target="../media/image13.jpg"/><Relationship Id="rId4" Type="http://schemas.openxmlformats.org/officeDocument/2006/relationships/hyperlink" Target="http://gsdiassociation.org/images/publications/cookbooks/SDI_Cookbook_from_Wiki_2012_update.pdf" TargetMode="External"/><Relationship Id="rId9" Type="http://schemas.openxmlformats.org/officeDocument/2006/relationships/hyperlink" Target="https://www.freepik.com/free-vector/data-base-administrator-concept-admin-manager-working-data-center-data-backup-modern-computer-technology-it-profession-idea-isolated-vector-illustration_26432685"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precisely.com/blog/data-quality/data-validation-vs-data-verification" TargetMode="External"/><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freepik.com/free-vector/data-processing-concept-illustration_12219361" TargetMode="External"/><Relationship Id="rId5" Type="http://schemas.openxmlformats.org/officeDocument/2006/relationships/image" Target="../media/image14.jpg"/><Relationship Id="rId10" Type="http://schemas.openxmlformats.org/officeDocument/2006/relationships/hyperlink" Target="https://www.freepik.com/free-vector/hand-drawn-flat-design-sql-illustration_22379543" TargetMode="External"/><Relationship Id="rId4" Type="http://schemas.openxmlformats.org/officeDocument/2006/relationships/hyperlink" Target="http://gsdiassociation.org/images/publications/cookbooks/SDI_Cookbook_from_Wiki_2012_update.pdf" TargetMode="External"/><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029608" cy="1966132"/>
          </a:xfrm>
        </p:spPr>
        <p:txBody>
          <a:bodyPr>
            <a:normAutofit fontScale="90000"/>
          </a:bodyPr>
          <a:lstStyle/>
          <a:p>
            <a:pPr>
              <a:lnSpc>
                <a:spcPct val="100000"/>
              </a:lnSpc>
            </a:pPr>
            <a:r>
              <a:rPr lang="en-ZA" sz="4900" b="1" strike="noStrike" spc="-1" dirty="0">
                <a:solidFill>
                  <a:srgbClr val="FFFFFF"/>
                </a:solidFill>
                <a:latin typeface="Open Sans ExtraBold"/>
                <a:ea typeface="Open Sans ExtraBold"/>
              </a:rPr>
              <a:t>LECTURE 6</a:t>
            </a:r>
            <a:r>
              <a:rPr lang="en-ZA" sz="7200" b="1" strike="noStrike" spc="-1" dirty="0">
                <a:solidFill>
                  <a:srgbClr val="FFFFFF"/>
                </a:solidFill>
                <a:latin typeface="Open Sans ExtraBold"/>
                <a:ea typeface="Open Sans ExtraBold"/>
              </a:rPr>
              <a:t> </a:t>
            </a:r>
            <a:br>
              <a:rPr lang="en-ZA" sz="7200" b="0" spc="-1" dirty="0">
                <a:solidFill>
                  <a:srgbClr val="000000"/>
                </a:solidFill>
                <a:latin typeface="Arial"/>
                <a:ea typeface="Open Sans ExtraBold"/>
              </a:rPr>
            </a:br>
            <a:r>
              <a:rPr lang="en-GB" sz="2700" b="1" dirty="0">
                <a:latin typeface="Open Sans ExtraBold"/>
                <a:ea typeface="Open Sans ExtraBold" panose="020B0606030504020204" pitchFamily="34" charset="0"/>
                <a:cs typeface="Open Sans ExtraBold" panose="020B0606030504020204" pitchFamily="34" charset="0"/>
              </a:rPr>
              <a:t>INTRODUCTION TO SPATIAL DATA INFRASTRUCTURES - BEST PRACTICES FOR DEVELOPING DATA GOVERNANCE PLANS</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Software and Infrastructure</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1">
            <a:extLst>
              <a:ext uri="{FF2B5EF4-FFF2-40B4-BE49-F238E27FC236}">
                <a16:creationId xmlns:a16="http://schemas.microsoft.com/office/drawing/2014/main" id="{1252F66E-5548-E015-EB47-3B106E5CFD75}"/>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sp>
        <p:nvSpPr>
          <p:cNvPr id="8" name="TextBox 7">
            <a:extLst>
              <a:ext uri="{FF2B5EF4-FFF2-40B4-BE49-F238E27FC236}">
                <a16:creationId xmlns:a16="http://schemas.microsoft.com/office/drawing/2014/main" id="{87CF3886-34A2-DA0B-5866-599FC3108D53}"/>
              </a:ext>
            </a:extLst>
          </p:cNvPr>
          <p:cNvSpPr txBox="1"/>
          <p:nvPr/>
        </p:nvSpPr>
        <p:spPr>
          <a:xfrm>
            <a:off x="434284" y="5983321"/>
            <a:ext cx="3634381"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a:latin typeface="Open Sans" panose="020B0606030504020204" pitchFamily="34" charset="0"/>
                <a:ea typeface="Open Sans" panose="020B0606030504020204" pitchFamily="34" charset="0"/>
                <a:cs typeface="Open Sans" panose="020B0606030504020204" pitchFamily="34" charset="0"/>
                <a:hlinkClick r:id="rId5"/>
              </a:rPr>
              <a:t>vector4stock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5"/>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9A80DC68-B35B-259F-4C30-A987B606A351}"/>
              </a:ext>
            </a:extLst>
          </p:cNvPr>
          <p:cNvPicPr>
            <a:picLocks noChangeAspect="1"/>
          </p:cNvPicPr>
          <p:nvPr/>
        </p:nvPicPr>
        <p:blipFill>
          <a:blip r:embed="rId6"/>
          <a:stretch>
            <a:fillRect/>
          </a:stretch>
        </p:blipFill>
        <p:spPr>
          <a:xfrm>
            <a:off x="405716" y="2297881"/>
            <a:ext cx="3889143" cy="3558879"/>
          </a:xfrm>
          <a:prstGeom prst="rect">
            <a:avLst/>
          </a:prstGeom>
        </p:spPr>
      </p:pic>
      <p:sp>
        <p:nvSpPr>
          <p:cNvPr id="13" name="TextBox 12">
            <a:extLst>
              <a:ext uri="{FF2B5EF4-FFF2-40B4-BE49-F238E27FC236}">
                <a16:creationId xmlns:a16="http://schemas.microsoft.com/office/drawing/2014/main" id="{7F136218-6849-6145-A7B7-77E8241C8591}"/>
              </a:ext>
            </a:extLst>
          </p:cNvPr>
          <p:cNvSpPr txBox="1"/>
          <p:nvPr/>
        </p:nvSpPr>
        <p:spPr>
          <a:xfrm>
            <a:off x="4853674" y="6076251"/>
            <a:ext cx="2857830"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storyset</a:t>
            </a:r>
            <a:r>
              <a:rPr lang="en-GB" sz="1100" i="1" dirty="0">
                <a:latin typeface="Open Sans" panose="020B0606030504020204" pitchFamily="34" charset="0"/>
                <a:ea typeface="Open Sans" panose="020B0606030504020204" pitchFamily="34" charset="0"/>
                <a:cs typeface="Open Sans" panose="020B0606030504020204" pitchFamily="34" charset="0"/>
                <a:hlinkClick r:id="rId7"/>
              </a:rPr>
              <a:t>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258718F3-132D-FF97-8816-67A853E4A115}"/>
              </a:ext>
            </a:extLst>
          </p:cNvPr>
          <p:cNvPicPr>
            <a:picLocks noChangeAspect="1"/>
          </p:cNvPicPr>
          <p:nvPr/>
        </p:nvPicPr>
        <p:blipFill>
          <a:blip r:embed="rId8"/>
          <a:stretch>
            <a:fillRect/>
          </a:stretch>
        </p:blipFill>
        <p:spPr>
          <a:xfrm>
            <a:off x="4437323" y="2292789"/>
            <a:ext cx="3690532" cy="3690532"/>
          </a:xfrm>
          <a:prstGeom prst="rect">
            <a:avLst/>
          </a:prstGeom>
        </p:spPr>
      </p:pic>
      <p:pic>
        <p:nvPicPr>
          <p:cNvPr id="17" name="Picture 16">
            <a:extLst>
              <a:ext uri="{FF2B5EF4-FFF2-40B4-BE49-F238E27FC236}">
                <a16:creationId xmlns:a16="http://schemas.microsoft.com/office/drawing/2014/main" id="{EF7D98B6-0226-0ECC-1D2B-95E1503AE16C}"/>
              </a:ext>
            </a:extLst>
          </p:cNvPr>
          <p:cNvPicPr>
            <a:picLocks noChangeAspect="1"/>
          </p:cNvPicPr>
          <p:nvPr/>
        </p:nvPicPr>
        <p:blipFill>
          <a:blip r:embed="rId9"/>
          <a:stretch>
            <a:fillRect/>
          </a:stretch>
        </p:blipFill>
        <p:spPr>
          <a:xfrm>
            <a:off x="8127854" y="2292788"/>
            <a:ext cx="3563971" cy="3563971"/>
          </a:xfrm>
          <a:prstGeom prst="rect">
            <a:avLst/>
          </a:prstGeom>
        </p:spPr>
      </p:pic>
      <p:sp>
        <p:nvSpPr>
          <p:cNvPr id="19" name="TextBox 18">
            <a:extLst>
              <a:ext uri="{FF2B5EF4-FFF2-40B4-BE49-F238E27FC236}">
                <a16:creationId xmlns:a16="http://schemas.microsoft.com/office/drawing/2014/main" id="{106B532F-AC58-6C37-90B6-3A829BBEC4EA}"/>
              </a:ext>
            </a:extLst>
          </p:cNvPr>
          <p:cNvSpPr txBox="1"/>
          <p:nvPr/>
        </p:nvSpPr>
        <p:spPr>
          <a:xfrm>
            <a:off x="8863263" y="5744287"/>
            <a:ext cx="2327109"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10"/>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51229954-7501-C7AB-63F1-989F7A1FCE37}"/>
              </a:ext>
            </a:extLst>
          </p:cNvPr>
          <p:cNvSpPr txBox="1"/>
          <p:nvPr/>
        </p:nvSpPr>
        <p:spPr>
          <a:xfrm>
            <a:off x="434284" y="2247638"/>
            <a:ext cx="4045287" cy="523220"/>
          </a:xfrm>
          <a:prstGeom prst="rect">
            <a:avLst/>
          </a:prstGeom>
          <a:noFill/>
        </p:spPr>
        <p:txBody>
          <a:bodyPr wrap="square">
            <a:spAutoFit/>
          </a:bodyPr>
          <a:lstStyle/>
          <a:p>
            <a:pPr algn="ctr"/>
            <a:r>
              <a:rPr lang="en-GB" sz="1400" dirty="0">
                <a:latin typeface="Open Sans"/>
              </a:rPr>
              <a:t>Appropriate software tools and infrastructure components </a:t>
            </a:r>
            <a:endParaRPr lang="en-GB" sz="1400" dirty="0"/>
          </a:p>
        </p:txBody>
      </p:sp>
      <p:sp>
        <p:nvSpPr>
          <p:cNvPr id="25" name="TextBox 24">
            <a:extLst>
              <a:ext uri="{FF2B5EF4-FFF2-40B4-BE49-F238E27FC236}">
                <a16:creationId xmlns:a16="http://schemas.microsoft.com/office/drawing/2014/main" id="{644147CC-F502-8F3E-74B6-8146B78AAD0E}"/>
              </a:ext>
            </a:extLst>
          </p:cNvPr>
          <p:cNvSpPr txBox="1"/>
          <p:nvPr/>
        </p:nvSpPr>
        <p:spPr>
          <a:xfrm>
            <a:off x="4724122" y="1838016"/>
            <a:ext cx="3690530" cy="738664"/>
          </a:xfrm>
          <a:prstGeom prst="rect">
            <a:avLst/>
          </a:prstGeom>
          <a:noFill/>
        </p:spPr>
        <p:txBody>
          <a:bodyPr wrap="square">
            <a:spAutoFit/>
          </a:bodyPr>
          <a:lstStyle/>
          <a:p>
            <a:pPr algn="ctr"/>
            <a:r>
              <a:rPr lang="en-GB" sz="1400" dirty="0">
                <a:latin typeface="Open Sans"/>
              </a:rPr>
              <a:t>GIS software, data management platforms, data visualisation tools and hardware requirements</a:t>
            </a:r>
            <a:endParaRPr lang="en-GB" sz="1400" dirty="0"/>
          </a:p>
        </p:txBody>
      </p:sp>
      <p:sp>
        <p:nvSpPr>
          <p:cNvPr id="27" name="TextBox 26">
            <a:extLst>
              <a:ext uri="{FF2B5EF4-FFF2-40B4-BE49-F238E27FC236}">
                <a16:creationId xmlns:a16="http://schemas.microsoft.com/office/drawing/2014/main" id="{35DDA006-73E1-D8E6-CB84-9A3B6EC608B6}"/>
              </a:ext>
            </a:extLst>
          </p:cNvPr>
          <p:cNvSpPr txBox="1"/>
          <p:nvPr/>
        </p:nvSpPr>
        <p:spPr>
          <a:xfrm>
            <a:off x="8527470" y="1292923"/>
            <a:ext cx="2842700" cy="954107"/>
          </a:xfrm>
          <a:prstGeom prst="rect">
            <a:avLst/>
          </a:prstGeom>
          <a:noFill/>
        </p:spPr>
        <p:txBody>
          <a:bodyPr wrap="square">
            <a:spAutoFit/>
          </a:bodyPr>
          <a:lstStyle/>
          <a:p>
            <a:pPr algn="ctr"/>
            <a:r>
              <a:rPr lang="en-GB" sz="1400" dirty="0">
                <a:latin typeface="Open Sans"/>
              </a:rPr>
              <a:t>Compatibility and interoperability between software and infrastructure components</a:t>
            </a:r>
            <a:endParaRPr lang="en-GB" sz="1400" dirty="0"/>
          </a:p>
        </p:txBody>
      </p:sp>
    </p:spTree>
    <p:extLst>
      <p:ext uri="{BB962C8B-B14F-4D97-AF65-F5344CB8AC3E}">
        <p14:creationId xmlns:p14="http://schemas.microsoft.com/office/powerpoint/2010/main" val="175874950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Sustainability</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1AA29D5E-B539-0E9A-EC1B-4457918CC740}"/>
              </a:ext>
            </a:extLst>
          </p:cNvPr>
          <p:cNvPicPr>
            <a:picLocks noChangeAspect="1"/>
          </p:cNvPicPr>
          <p:nvPr/>
        </p:nvPicPr>
        <p:blipFill>
          <a:blip r:embed="rId5"/>
          <a:stretch>
            <a:fillRect/>
          </a:stretch>
        </p:blipFill>
        <p:spPr>
          <a:xfrm>
            <a:off x="632067" y="3019634"/>
            <a:ext cx="4800600" cy="3200400"/>
          </a:xfrm>
          <a:prstGeom prst="rect">
            <a:avLst/>
          </a:prstGeom>
        </p:spPr>
      </p:pic>
      <p:sp>
        <p:nvSpPr>
          <p:cNvPr id="11" name="TextBox 10">
            <a:extLst>
              <a:ext uri="{FF2B5EF4-FFF2-40B4-BE49-F238E27FC236}">
                <a16:creationId xmlns:a16="http://schemas.microsoft.com/office/drawing/2014/main" id="{B64FC899-76D1-2F24-E959-69F2B3E1C5AF}"/>
              </a:ext>
            </a:extLst>
          </p:cNvPr>
          <p:cNvSpPr txBox="1"/>
          <p:nvPr/>
        </p:nvSpPr>
        <p:spPr>
          <a:xfrm>
            <a:off x="1498842" y="6064331"/>
            <a:ext cx="3067050"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a:t>
            </a:r>
            <a:r>
              <a:rPr lang="en-GB" sz="1200" dirty="0">
                <a:latin typeface="Open Sans" panose="020B0606030504020204" pitchFamily="34" charset="0"/>
                <a:ea typeface="Open Sans" panose="020B0606030504020204" pitchFamily="34" charset="0"/>
                <a:cs typeface="Open Sans" panose="020B0606030504020204" pitchFamily="34" charset="0"/>
              </a:rPr>
              <a:t> by </a:t>
            </a:r>
            <a:r>
              <a:rPr lang="en-GB" sz="1200"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12BB83FD-E48C-0EB4-87C5-98113CBE5FBE}"/>
              </a:ext>
            </a:extLst>
          </p:cNvPr>
          <p:cNvSpPr txBox="1"/>
          <p:nvPr/>
        </p:nvSpPr>
        <p:spPr>
          <a:xfrm>
            <a:off x="6975976" y="5946003"/>
            <a:ext cx="3194050"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7"/>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DBE8BB2F-B0D8-4AF6-7E67-D643E48EFC1C}"/>
              </a:ext>
            </a:extLst>
          </p:cNvPr>
          <p:cNvPicPr>
            <a:picLocks noChangeAspect="1"/>
          </p:cNvPicPr>
          <p:nvPr/>
        </p:nvPicPr>
        <p:blipFill>
          <a:blip r:embed="rId8"/>
          <a:stretch>
            <a:fillRect/>
          </a:stretch>
        </p:blipFill>
        <p:spPr>
          <a:xfrm>
            <a:off x="6817348" y="2219577"/>
            <a:ext cx="3685191" cy="3685191"/>
          </a:xfrm>
          <a:prstGeom prst="rect">
            <a:avLst/>
          </a:prstGeom>
        </p:spPr>
      </p:pic>
      <p:sp>
        <p:nvSpPr>
          <p:cNvPr id="21" name="TextBox 20">
            <a:extLst>
              <a:ext uri="{FF2B5EF4-FFF2-40B4-BE49-F238E27FC236}">
                <a16:creationId xmlns:a16="http://schemas.microsoft.com/office/drawing/2014/main" id="{0E910FB8-E830-F22B-056A-B7D8BAA09AA5}"/>
              </a:ext>
            </a:extLst>
          </p:cNvPr>
          <p:cNvSpPr txBox="1"/>
          <p:nvPr/>
        </p:nvSpPr>
        <p:spPr>
          <a:xfrm>
            <a:off x="341823" y="2159569"/>
            <a:ext cx="5256298" cy="1027397"/>
          </a:xfrm>
          <a:prstGeom prst="rect">
            <a:avLst/>
          </a:prstGeom>
          <a:noFill/>
        </p:spPr>
        <p:txBody>
          <a:bodyPr wrap="square">
            <a:spAutoFit/>
          </a:bodyPr>
          <a:lstStyle/>
          <a:p>
            <a:pPr algn="ctr">
              <a:lnSpc>
                <a:spcPct val="150000"/>
              </a:lnSpc>
            </a:pPr>
            <a:r>
              <a:rPr lang="en-GB" sz="1400" dirty="0">
                <a:latin typeface="Open Sans"/>
              </a:rPr>
              <a:t>Identify funding sources, resource requirements, and strategies for ongoing maintenance, updates, and capacity building. </a:t>
            </a:r>
          </a:p>
        </p:txBody>
      </p:sp>
      <p:sp>
        <p:nvSpPr>
          <p:cNvPr id="23" name="TextBox 22">
            <a:extLst>
              <a:ext uri="{FF2B5EF4-FFF2-40B4-BE49-F238E27FC236}">
                <a16:creationId xmlns:a16="http://schemas.microsoft.com/office/drawing/2014/main" id="{55B8E3CE-2B25-6723-51BE-88580F522796}"/>
              </a:ext>
            </a:extLst>
          </p:cNvPr>
          <p:cNvSpPr txBox="1"/>
          <p:nvPr/>
        </p:nvSpPr>
        <p:spPr>
          <a:xfrm>
            <a:off x="5743955" y="1240436"/>
            <a:ext cx="5658092" cy="1027397"/>
          </a:xfrm>
          <a:prstGeom prst="rect">
            <a:avLst/>
          </a:prstGeom>
          <a:noFill/>
        </p:spPr>
        <p:txBody>
          <a:bodyPr wrap="square">
            <a:spAutoFit/>
          </a:bodyPr>
          <a:lstStyle/>
          <a:p>
            <a:pPr algn="ctr">
              <a:lnSpc>
                <a:spcPct val="150000"/>
              </a:lnSpc>
            </a:pPr>
            <a:r>
              <a:rPr lang="en-GB" sz="1400" dirty="0">
                <a:latin typeface="Open Sans"/>
              </a:rPr>
              <a:t>Establish partnerships and collaborations with relevant stakeholders to ensure continued support and development of the SDI.</a:t>
            </a:r>
          </a:p>
        </p:txBody>
      </p:sp>
    </p:spTree>
    <p:extLst>
      <p:ext uri="{BB962C8B-B14F-4D97-AF65-F5344CB8AC3E}">
        <p14:creationId xmlns:p14="http://schemas.microsoft.com/office/powerpoint/2010/main" val="37208102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Summary</a:t>
            </a:r>
          </a:p>
        </p:txBody>
      </p:sp>
      <p:sp>
        <p:nvSpPr>
          <p:cNvPr id="2" name="Content Placeholder 1"/>
          <p:cNvSpPr>
            <a:spLocks noGrp="1"/>
          </p:cNvSpPr>
          <p:nvPr>
            <p:ph idx="1"/>
          </p:nvPr>
        </p:nvSpPr>
        <p:spPr>
          <a:xfrm>
            <a:off x="838200" y="2436985"/>
            <a:ext cx="10888778" cy="3626929"/>
          </a:xfrm>
        </p:spPr>
        <p:txBody>
          <a:bodyPr vert="horz" lIns="91440" tIns="45720" rIns="91440" bIns="45720" rtlCol="0" anchor="t">
            <a:noAutofit/>
          </a:bodyPr>
          <a:lstStyle/>
          <a:p>
            <a:pPr marL="0" indent="0">
              <a:lnSpc>
                <a:spcPct val="150000"/>
              </a:lnSpc>
              <a:buNone/>
            </a:pPr>
            <a:r>
              <a:rPr lang="en-ZA" sz="1800" dirty="0">
                <a:latin typeface="Open Sans"/>
              </a:rPr>
              <a:t>T</a:t>
            </a:r>
            <a:r>
              <a:rPr lang="en-GB" sz="1800" dirty="0">
                <a:latin typeface="Open Sans"/>
              </a:rPr>
              <a:t>he best practices for developing data governance plans require the following: </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Business Analysis to Establish Data Requirements</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Database Design</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Database Implementation: Infrastructure, Security, Disaster Recovery, etc.</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Procedures, Behaviour, and Change Management</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Software and Infrastructure</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Sustainability</a:t>
            </a:r>
          </a:p>
          <a:p>
            <a:pPr marL="0" indent="0">
              <a:lnSpc>
                <a:spcPct val="150000"/>
              </a:lnSpc>
              <a:buNone/>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800" dirty="0">
              <a:latin typeface="Open Sans"/>
            </a:endParaRP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Best Practices for Developing Data Governance Plans Key Concepts</a:t>
            </a:r>
          </a:p>
        </p:txBody>
      </p:sp>
    </p:spTree>
    <p:extLst>
      <p:ext uri="{BB962C8B-B14F-4D97-AF65-F5344CB8AC3E}">
        <p14:creationId xmlns:p14="http://schemas.microsoft.com/office/powerpoint/2010/main" val="173892553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6795046" y="2299835"/>
            <a:ext cx="4931933" cy="4085966"/>
          </a:xfrm>
        </p:spPr>
        <p:txBody>
          <a:bodyPr vert="horz" lIns="91440" tIns="45720" rIns="91440" bIns="45720" rtlCol="0" anchor="t">
            <a:noAutofit/>
          </a:bodyPr>
          <a:lstStyle/>
          <a:p>
            <a:pPr marL="0" indent="0">
              <a:lnSpc>
                <a:spcPct val="150000"/>
              </a:lnSpc>
              <a:buNone/>
            </a:pPr>
            <a:r>
              <a:rPr lang="en-GB" sz="2400" dirty="0">
                <a:latin typeface="Open Sans"/>
              </a:rPr>
              <a:t>The Energy Access Explorer is an online platform that is both interactive and open-source. Its purpose is to synthesize and analyse more than 25 geographic datasets related to energy supply and demand.</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Access Explorer (EAE) by World Resources Institute (WRI)</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Energy Access Explorer (EAE)</a:t>
            </a:r>
            <a:endParaRPr lang="en-GB" sz="1200" i="1" dirty="0">
              <a:latin typeface="Open Sans"/>
            </a:endParaRPr>
          </a:p>
        </p:txBody>
      </p:sp>
      <p:pic>
        <p:nvPicPr>
          <p:cNvPr id="8" name="Picture 7">
            <a:extLst>
              <a:ext uri="{FF2B5EF4-FFF2-40B4-BE49-F238E27FC236}">
                <a16:creationId xmlns:a16="http://schemas.microsoft.com/office/drawing/2014/main" id="{4EBF507F-EF42-1965-D345-750858F9C6A4}"/>
              </a:ext>
            </a:extLst>
          </p:cNvPr>
          <p:cNvPicPr>
            <a:picLocks noChangeAspect="1"/>
          </p:cNvPicPr>
          <p:nvPr/>
        </p:nvPicPr>
        <p:blipFill>
          <a:blip r:embed="rId5"/>
          <a:stretch>
            <a:fillRect/>
          </a:stretch>
        </p:blipFill>
        <p:spPr>
          <a:xfrm>
            <a:off x="236131" y="2727159"/>
            <a:ext cx="6362238" cy="3093638"/>
          </a:xfrm>
          <a:prstGeom prst="rect">
            <a:avLst/>
          </a:prstGeom>
        </p:spPr>
      </p:pic>
    </p:spTree>
    <p:extLst>
      <p:ext uri="{BB962C8B-B14F-4D97-AF65-F5344CB8AC3E}">
        <p14:creationId xmlns:p14="http://schemas.microsoft.com/office/powerpoint/2010/main" val="40856712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91789" y="2320991"/>
            <a:ext cx="4684205" cy="3899352"/>
          </a:xfrm>
        </p:spPr>
        <p:txBody>
          <a:bodyPr vert="horz" lIns="91440" tIns="45720" rIns="91440" bIns="45720" rtlCol="0" anchor="t">
            <a:noAutofit/>
          </a:bodyPr>
          <a:lstStyle/>
          <a:p>
            <a:pPr marL="0" indent="0">
              <a:lnSpc>
                <a:spcPct val="150000"/>
              </a:lnSpc>
              <a:buNone/>
            </a:pPr>
            <a:r>
              <a:rPr lang="en-GB" sz="2400" dirty="0">
                <a:latin typeface="Open Sans"/>
              </a:rPr>
              <a:t>The Energy Access Explorer tool integrates remote sensing data and information sourced from global, national, sub-national, and census databases.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Access Explorer (EAE) by World Resources Institute (WRI)</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Energy Access Explorer (EAE)</a:t>
            </a:r>
            <a:endParaRPr lang="en-GB" sz="1200" i="1" dirty="0">
              <a:latin typeface="Open Sans"/>
            </a:endParaRPr>
          </a:p>
        </p:txBody>
      </p:sp>
      <p:pic>
        <p:nvPicPr>
          <p:cNvPr id="11" name="Picture 10">
            <a:extLst>
              <a:ext uri="{FF2B5EF4-FFF2-40B4-BE49-F238E27FC236}">
                <a16:creationId xmlns:a16="http://schemas.microsoft.com/office/drawing/2014/main" id="{23A696DD-1A39-CE65-6296-348261D6E08C}"/>
              </a:ext>
            </a:extLst>
          </p:cNvPr>
          <p:cNvPicPr>
            <a:picLocks noChangeAspect="1"/>
          </p:cNvPicPr>
          <p:nvPr/>
        </p:nvPicPr>
        <p:blipFill>
          <a:blip r:embed="rId5"/>
          <a:stretch>
            <a:fillRect/>
          </a:stretch>
        </p:blipFill>
        <p:spPr>
          <a:xfrm>
            <a:off x="972936" y="2320991"/>
            <a:ext cx="5748705" cy="3866718"/>
          </a:xfrm>
          <a:prstGeom prst="rect">
            <a:avLst/>
          </a:prstGeom>
        </p:spPr>
      </p:pic>
    </p:spTree>
    <p:extLst>
      <p:ext uri="{BB962C8B-B14F-4D97-AF65-F5344CB8AC3E}">
        <p14:creationId xmlns:p14="http://schemas.microsoft.com/office/powerpoint/2010/main" val="357565734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91789" y="2320991"/>
            <a:ext cx="4684205" cy="3899352"/>
          </a:xfrm>
        </p:spPr>
        <p:txBody>
          <a:bodyPr vert="horz" lIns="91440" tIns="45720" rIns="91440" bIns="45720" rtlCol="0" anchor="t">
            <a:noAutofit/>
          </a:bodyPr>
          <a:lstStyle/>
          <a:p>
            <a:pPr marL="0" indent="0">
              <a:lnSpc>
                <a:spcPct val="150000"/>
              </a:lnSpc>
              <a:buNone/>
            </a:pPr>
            <a:r>
              <a:rPr lang="en-GB" sz="2400" dirty="0">
                <a:latin typeface="Open Sans"/>
              </a:rPr>
              <a:t>The World Bank's Zimbabwe Electrification Platform, implemented by Kartoza, is an SDI that focuses on addressing electrification needs in Zimbabwe.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World Bank SDI Plan in Zimbabwe (by Kartoza)</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Zimbabwe Electrification Platform</a:t>
            </a:r>
            <a:endParaRPr lang="en-GB" sz="1200" i="1" dirty="0">
              <a:latin typeface="Open Sans"/>
            </a:endParaRPr>
          </a:p>
        </p:txBody>
      </p:sp>
      <p:pic>
        <p:nvPicPr>
          <p:cNvPr id="8" name="Picture 7">
            <a:extLst>
              <a:ext uri="{FF2B5EF4-FFF2-40B4-BE49-F238E27FC236}">
                <a16:creationId xmlns:a16="http://schemas.microsoft.com/office/drawing/2014/main" id="{DFB641E9-108D-525F-8CB8-FEBFE72635CD}"/>
              </a:ext>
            </a:extLst>
          </p:cNvPr>
          <p:cNvPicPr>
            <a:picLocks noChangeAspect="1"/>
          </p:cNvPicPr>
          <p:nvPr/>
        </p:nvPicPr>
        <p:blipFill>
          <a:blip r:embed="rId5"/>
          <a:stretch>
            <a:fillRect/>
          </a:stretch>
        </p:blipFill>
        <p:spPr>
          <a:xfrm>
            <a:off x="292259" y="2752177"/>
            <a:ext cx="6508644" cy="2851600"/>
          </a:xfrm>
          <a:prstGeom prst="rect">
            <a:avLst/>
          </a:prstGeom>
        </p:spPr>
      </p:pic>
    </p:spTree>
    <p:extLst>
      <p:ext uri="{BB962C8B-B14F-4D97-AF65-F5344CB8AC3E}">
        <p14:creationId xmlns:p14="http://schemas.microsoft.com/office/powerpoint/2010/main" val="117030053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91789" y="2320991"/>
            <a:ext cx="4684205" cy="3899352"/>
          </a:xfrm>
        </p:spPr>
        <p:txBody>
          <a:bodyPr vert="horz" lIns="91440" tIns="45720" rIns="91440" bIns="45720" rtlCol="0" anchor="t">
            <a:noAutofit/>
          </a:bodyPr>
          <a:lstStyle/>
          <a:p>
            <a:pPr marL="0" indent="0">
              <a:lnSpc>
                <a:spcPct val="150000"/>
              </a:lnSpc>
              <a:buNone/>
            </a:pPr>
            <a:r>
              <a:rPr lang="en-GB" sz="2400" dirty="0">
                <a:latin typeface="Open Sans"/>
              </a:rPr>
              <a:t>The platform provides visualisations and analytical tools for decision-makers to identify under-served areas, plan electrification projects and track progress.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World Bank SDI Plan in Zimbabwe (by Kartoza)</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Zimbabwe Electrification Platform</a:t>
            </a:r>
            <a:endParaRPr lang="en-GB" sz="1200" i="1" dirty="0">
              <a:latin typeface="Open Sans"/>
            </a:endParaRPr>
          </a:p>
        </p:txBody>
      </p:sp>
      <p:pic>
        <p:nvPicPr>
          <p:cNvPr id="10" name="Picture 9">
            <a:extLst>
              <a:ext uri="{FF2B5EF4-FFF2-40B4-BE49-F238E27FC236}">
                <a16:creationId xmlns:a16="http://schemas.microsoft.com/office/drawing/2014/main" id="{AE1F25DC-1C5A-1340-43DC-F26A41F4CB57}"/>
              </a:ext>
            </a:extLst>
          </p:cNvPr>
          <p:cNvPicPr>
            <a:picLocks noChangeAspect="1"/>
          </p:cNvPicPr>
          <p:nvPr/>
        </p:nvPicPr>
        <p:blipFill>
          <a:blip r:embed="rId5"/>
          <a:stretch>
            <a:fillRect/>
          </a:stretch>
        </p:blipFill>
        <p:spPr>
          <a:xfrm>
            <a:off x="838200" y="2320991"/>
            <a:ext cx="5885905" cy="3955280"/>
          </a:xfrm>
          <a:prstGeom prst="rect">
            <a:avLst/>
          </a:prstGeom>
        </p:spPr>
      </p:pic>
    </p:spTree>
    <p:extLst>
      <p:ext uri="{BB962C8B-B14F-4D97-AF65-F5344CB8AC3E}">
        <p14:creationId xmlns:p14="http://schemas.microsoft.com/office/powerpoint/2010/main" val="336666385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91789" y="2320991"/>
            <a:ext cx="4684205" cy="3899352"/>
          </a:xfrm>
        </p:spPr>
        <p:txBody>
          <a:bodyPr vert="horz" lIns="91440" tIns="45720" rIns="91440" bIns="45720" rtlCol="0" anchor="t">
            <a:noAutofit/>
          </a:bodyPr>
          <a:lstStyle/>
          <a:p>
            <a:pPr marL="0" indent="0">
              <a:lnSpc>
                <a:spcPct val="150000"/>
              </a:lnSpc>
              <a:buNone/>
            </a:pPr>
            <a:r>
              <a:rPr lang="en-GB" sz="2400" dirty="0">
                <a:latin typeface="Open Sans"/>
              </a:rPr>
              <a:t>The Malawi Integrated Energy Plan offers a comprehensive geospatial analysis of energy access in Malawi.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IEP for Malawi (</a:t>
            </a:r>
            <a:r>
              <a:rPr lang="en-GB" sz="20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Fraym</a:t>
            </a: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Integrated Electrification Platform (IEP)</a:t>
            </a:r>
            <a:endParaRPr lang="en-GB" sz="1200" i="1" dirty="0">
              <a:latin typeface="Open Sans"/>
            </a:endParaRPr>
          </a:p>
        </p:txBody>
      </p:sp>
      <p:pic>
        <p:nvPicPr>
          <p:cNvPr id="8" name="Picture 7">
            <a:extLst>
              <a:ext uri="{FF2B5EF4-FFF2-40B4-BE49-F238E27FC236}">
                <a16:creationId xmlns:a16="http://schemas.microsoft.com/office/drawing/2014/main" id="{66C3B1BE-1DF0-832D-2E6F-2CEDF135C3C5}"/>
              </a:ext>
            </a:extLst>
          </p:cNvPr>
          <p:cNvPicPr>
            <a:picLocks noChangeAspect="1"/>
          </p:cNvPicPr>
          <p:nvPr/>
        </p:nvPicPr>
        <p:blipFill>
          <a:blip r:embed="rId5"/>
          <a:stretch>
            <a:fillRect/>
          </a:stretch>
        </p:blipFill>
        <p:spPr>
          <a:xfrm>
            <a:off x="267478" y="2638106"/>
            <a:ext cx="6710838" cy="3107957"/>
          </a:xfrm>
          <a:prstGeom prst="rect">
            <a:avLst/>
          </a:prstGeom>
        </p:spPr>
      </p:pic>
    </p:spTree>
    <p:extLst>
      <p:ext uri="{BB962C8B-B14F-4D97-AF65-F5344CB8AC3E}">
        <p14:creationId xmlns:p14="http://schemas.microsoft.com/office/powerpoint/2010/main" val="164748557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42774" y="2228403"/>
            <a:ext cx="4684205" cy="3899352"/>
          </a:xfrm>
        </p:spPr>
        <p:txBody>
          <a:bodyPr vert="horz" lIns="91440" tIns="45720" rIns="91440" bIns="45720" rtlCol="0" anchor="t">
            <a:noAutofit/>
          </a:bodyPr>
          <a:lstStyle/>
          <a:p>
            <a:pPr marL="0" indent="0">
              <a:lnSpc>
                <a:spcPct val="150000"/>
              </a:lnSpc>
              <a:buNone/>
            </a:pPr>
            <a:r>
              <a:rPr lang="en-GB" sz="1800" dirty="0">
                <a:latin typeface="Open Sans"/>
              </a:rPr>
              <a:t>This analysis represents a comprehensive and integrated approach to energy planning, encompassing the necessary measures for achieving universal electrification in residential and institutional sectors, ensuring access to clean cooking solutions, electrifying healthcare facilities, and incorporating modelling for vaccination rollout.</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IEP for Malawi (</a:t>
            </a:r>
            <a:r>
              <a:rPr lang="en-GB" sz="20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Fraym</a:t>
            </a: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6022903"/>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Integrated Electrification Platform (IEP)</a:t>
            </a:r>
            <a:endParaRPr lang="en-GB" sz="1200" i="1" dirty="0">
              <a:latin typeface="Open Sans"/>
            </a:endParaRPr>
          </a:p>
        </p:txBody>
      </p:sp>
      <p:pic>
        <p:nvPicPr>
          <p:cNvPr id="10" name="Picture 9">
            <a:extLst>
              <a:ext uri="{FF2B5EF4-FFF2-40B4-BE49-F238E27FC236}">
                <a16:creationId xmlns:a16="http://schemas.microsoft.com/office/drawing/2014/main" id="{BD76E69F-DAEC-9E85-644B-C30746DBDB53}"/>
              </a:ext>
            </a:extLst>
          </p:cNvPr>
          <p:cNvPicPr>
            <a:picLocks noChangeAspect="1"/>
          </p:cNvPicPr>
          <p:nvPr/>
        </p:nvPicPr>
        <p:blipFill>
          <a:blip r:embed="rId5"/>
          <a:stretch>
            <a:fillRect/>
          </a:stretch>
        </p:blipFill>
        <p:spPr>
          <a:xfrm>
            <a:off x="746887" y="2233517"/>
            <a:ext cx="5930269" cy="4074299"/>
          </a:xfrm>
          <a:prstGeom prst="rect">
            <a:avLst/>
          </a:prstGeom>
        </p:spPr>
      </p:pic>
    </p:spTree>
    <p:extLst>
      <p:ext uri="{BB962C8B-B14F-4D97-AF65-F5344CB8AC3E}">
        <p14:creationId xmlns:p14="http://schemas.microsoft.com/office/powerpoint/2010/main" val="180678960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400" dirty="0">
                <a:latin typeface="Open Sans"/>
                <a:ea typeface="Open Sans" panose="020B0606030504020204" pitchFamily="34" charset="0"/>
                <a:cs typeface="Open Sans" panose="020B0606030504020204" pitchFamily="34" charset="0"/>
                <a:sym typeface="Bodoni SvtyTwo ITC TT-Book"/>
              </a:rPr>
              <a:t>S</a:t>
            </a:r>
            <a:r>
              <a:rPr lang="en-GB" sz="4400" dirty="0" err="1">
                <a:latin typeface="Open Sans"/>
                <a:ea typeface="Open Sans" panose="020B0606030504020204" pitchFamily="34" charset="0"/>
                <a:cs typeface="Open Sans" panose="020B0606030504020204" pitchFamily="34" charset="0"/>
                <a:sym typeface="Bodoni SvtyTwo ITC TT-Book"/>
              </a:rPr>
              <a:t>ummary</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4089" y="2277655"/>
            <a:ext cx="10523822" cy="3899352"/>
          </a:xfrm>
        </p:spPr>
        <p:txBody>
          <a:bodyPr vert="horz" lIns="91440" tIns="45720" rIns="91440" bIns="45720" rtlCol="0" anchor="t">
            <a:noAutofit/>
          </a:bodyPr>
          <a:lstStyle/>
          <a:p>
            <a:pPr marL="0" indent="0">
              <a:lnSpc>
                <a:spcPct val="150000"/>
              </a:lnSpc>
              <a:buNone/>
            </a:pPr>
            <a:r>
              <a:rPr lang="en-GB" sz="2400" dirty="0">
                <a:latin typeface="Open Sans"/>
              </a:rPr>
              <a:t>The existing SDIs provide the following for their users:</a:t>
            </a:r>
          </a:p>
          <a:p>
            <a:pPr>
              <a:lnSpc>
                <a:spcPct val="150000"/>
              </a:lnSpc>
            </a:pPr>
            <a:r>
              <a:rPr lang="en-GB" sz="2400" dirty="0">
                <a:latin typeface="Open Sans"/>
              </a:rPr>
              <a:t>Integration of datasets in one centralised platform</a:t>
            </a:r>
          </a:p>
          <a:p>
            <a:pPr>
              <a:lnSpc>
                <a:spcPct val="150000"/>
              </a:lnSpc>
            </a:pPr>
            <a:r>
              <a:rPr lang="en-GB" sz="2400" dirty="0">
                <a:latin typeface="Open Sans"/>
              </a:rPr>
              <a:t>Analysis and visualisation of energy-related datasets and more</a:t>
            </a:r>
          </a:p>
          <a:p>
            <a:pPr>
              <a:lnSpc>
                <a:spcPct val="150000"/>
              </a:lnSpc>
            </a:pPr>
            <a:r>
              <a:rPr lang="en-GB" sz="2400" dirty="0">
                <a:latin typeface="Open Sans"/>
              </a:rPr>
              <a:t>Data-driven decision-making to helps prioritise investments </a:t>
            </a:r>
          </a:p>
          <a:p>
            <a:pPr marL="0" indent="0">
              <a:lnSpc>
                <a:spcPct val="150000"/>
              </a:lnSpc>
              <a:buNone/>
            </a:pPr>
            <a:endParaRPr lang="en-GB" sz="2400" dirty="0">
              <a:latin typeface="Open Sans"/>
            </a:endParaRP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Existing SDIs Key Concepts</a:t>
            </a:r>
          </a:p>
        </p:txBody>
      </p:sp>
    </p:spTree>
    <p:extLst>
      <p:ext uri="{BB962C8B-B14F-4D97-AF65-F5344CB8AC3E}">
        <p14:creationId xmlns:p14="http://schemas.microsoft.com/office/powerpoint/2010/main" val="408050384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9904"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a:t>
            </a:r>
          </a:p>
        </p:txBody>
      </p:sp>
      <p:sp>
        <p:nvSpPr>
          <p:cNvPr id="2" name="Content Placeholder 1"/>
          <p:cNvSpPr>
            <a:spLocks noGrp="1"/>
          </p:cNvSpPr>
          <p:nvPr>
            <p:ph idx="1"/>
          </p:nvPr>
        </p:nvSpPr>
        <p:spPr>
          <a:xfrm>
            <a:off x="346500" y="1373714"/>
            <a:ext cx="4580342" cy="5081492"/>
          </a:xfrm>
        </p:spPr>
        <p:txBody>
          <a:bodyPr vert="horz" lIns="91440" tIns="45720" rIns="91440" bIns="45720" rtlCol="0" anchor="t">
            <a:noAutofit/>
          </a:bodyPr>
          <a:lstStyle/>
          <a:p>
            <a:pPr marL="0" indent="0">
              <a:lnSpc>
                <a:spcPct val="170000"/>
              </a:lnSpc>
              <a:buNone/>
            </a:pPr>
            <a:r>
              <a:rPr lang="en-GB" sz="1600" b="1" dirty="0">
                <a:solidFill>
                  <a:schemeClr val="accent5">
                    <a:lumMod val="60000"/>
                    <a:lumOff val="40000"/>
                  </a:schemeClr>
                </a:solidFill>
                <a:latin typeface="Open Sans"/>
              </a:rPr>
              <a:t>About this Lecture</a:t>
            </a:r>
          </a:p>
          <a:p>
            <a:pPr marL="0" indent="0">
              <a:lnSpc>
                <a:spcPct val="170000"/>
              </a:lnSpc>
              <a:buNone/>
            </a:pPr>
            <a:r>
              <a:rPr lang="en-GB" sz="1600" dirty="0">
                <a:latin typeface="Open Sans"/>
              </a:rPr>
              <a:t>This lecture is an introduction to the best practices for developing data governance plans. You will conduct research on your countries for existing SDIs or data aggregators, institutions and teams working with (GIS) data for energy access. This is the start of the process of evaluating the existing situation and building up a data management/governance roadmap for your country.</a:t>
            </a:r>
          </a:p>
        </p:txBody>
      </p:sp>
      <p:sp>
        <p:nvSpPr>
          <p:cNvPr id="5" name="TextBox 4">
            <a:extLst>
              <a:ext uri="{FF2B5EF4-FFF2-40B4-BE49-F238E27FC236}">
                <a16:creationId xmlns:a16="http://schemas.microsoft.com/office/drawing/2014/main" id="{C3CD9B30-8DE6-5B37-BE08-D77A4B17DA83}"/>
              </a:ext>
            </a:extLst>
          </p:cNvPr>
          <p:cNvSpPr txBox="1"/>
          <p:nvPr/>
        </p:nvSpPr>
        <p:spPr>
          <a:xfrm>
            <a:off x="5065404" y="1373714"/>
            <a:ext cx="6663507" cy="4645054"/>
          </a:xfrm>
          <a:prstGeom prst="rect">
            <a:avLst/>
          </a:prstGeom>
          <a:noFill/>
        </p:spPr>
        <p:txBody>
          <a:bodyPr wrap="square">
            <a:spAutoFit/>
          </a:bodyPr>
          <a:lstStyle/>
          <a:p>
            <a:pPr marL="0" indent="0">
              <a:lnSpc>
                <a:spcPct val="170000"/>
              </a:lnSpc>
              <a:buNone/>
            </a:pPr>
            <a:r>
              <a:rPr lang="en-GB" sz="1600" dirty="0">
                <a:latin typeface="Open Sans"/>
              </a:rPr>
              <a:t>The lecture will include the following actions:</a:t>
            </a:r>
          </a:p>
          <a:p>
            <a:pPr marL="285750" indent="-285750">
              <a:lnSpc>
                <a:spcPct val="170000"/>
              </a:lnSpc>
              <a:buFont typeface="Arial" panose="020B0604020202020204" pitchFamily="34" charset="0"/>
              <a:buChar char="•"/>
            </a:pPr>
            <a:r>
              <a:rPr lang="en-GB" sz="1600" dirty="0">
                <a:latin typeface="Open Sans"/>
              </a:rPr>
              <a:t>Understanding business analysis to establish data requirements</a:t>
            </a:r>
          </a:p>
          <a:p>
            <a:pPr marL="285750" indent="-285750">
              <a:lnSpc>
                <a:spcPct val="170000"/>
              </a:lnSpc>
              <a:buFont typeface="Arial" panose="020B0604020202020204" pitchFamily="34" charset="0"/>
              <a:buChar char="•"/>
            </a:pPr>
            <a:r>
              <a:rPr lang="en-GB" sz="1600" dirty="0">
                <a:latin typeface="Open Sans"/>
              </a:rPr>
              <a:t>A walk-through database design</a:t>
            </a:r>
          </a:p>
          <a:p>
            <a:pPr marL="285750" indent="-285750">
              <a:lnSpc>
                <a:spcPct val="170000"/>
              </a:lnSpc>
              <a:buFont typeface="Arial" panose="020B0604020202020204" pitchFamily="34" charset="0"/>
              <a:buChar char="•"/>
            </a:pPr>
            <a:r>
              <a:rPr lang="en-GB" sz="1600" dirty="0">
                <a:latin typeface="Open Sans"/>
              </a:rPr>
              <a:t>A walk-through database implementation</a:t>
            </a:r>
          </a:p>
          <a:p>
            <a:pPr marL="285750" indent="-285750">
              <a:lnSpc>
                <a:spcPct val="170000"/>
              </a:lnSpc>
              <a:buFont typeface="Arial" panose="020B0604020202020204" pitchFamily="34" charset="0"/>
              <a:buChar char="•"/>
            </a:pPr>
            <a:r>
              <a:rPr lang="en-GB" sz="1600" dirty="0">
                <a:latin typeface="Open Sans"/>
              </a:rPr>
              <a:t>Procedures, behaviour, and change management</a:t>
            </a:r>
          </a:p>
          <a:p>
            <a:pPr marL="285750" indent="-285750">
              <a:lnSpc>
                <a:spcPct val="170000"/>
              </a:lnSpc>
              <a:buFont typeface="Arial" panose="020B0604020202020204" pitchFamily="34" charset="0"/>
              <a:buChar char="•"/>
            </a:pPr>
            <a:r>
              <a:rPr lang="en-GB" sz="1600" dirty="0">
                <a:latin typeface="Open Sans"/>
              </a:rPr>
              <a:t>Software and infrastructure</a:t>
            </a:r>
          </a:p>
          <a:p>
            <a:pPr marL="285750" indent="-285750">
              <a:lnSpc>
                <a:spcPct val="170000"/>
              </a:lnSpc>
              <a:buFont typeface="Arial" panose="020B0604020202020204" pitchFamily="34" charset="0"/>
              <a:buChar char="•"/>
            </a:pPr>
            <a:r>
              <a:rPr lang="en-GB" sz="1600" dirty="0">
                <a:latin typeface="Open Sans"/>
              </a:rPr>
              <a:t>Sustainability</a:t>
            </a:r>
          </a:p>
          <a:p>
            <a:pPr marL="0" indent="0">
              <a:lnSpc>
                <a:spcPct val="170000"/>
              </a:lnSpc>
              <a:buNone/>
            </a:pPr>
            <a:r>
              <a:rPr lang="en-GB" sz="1600" dirty="0">
                <a:latin typeface="Open Sans"/>
              </a:rPr>
              <a:t>You will also review and evaluate existing SDIs with examples from:</a:t>
            </a:r>
          </a:p>
          <a:p>
            <a:pPr marL="285750" indent="-285750">
              <a:lnSpc>
                <a:spcPct val="170000"/>
              </a:lnSpc>
              <a:buFont typeface="Arial" panose="020B0604020202020204" pitchFamily="34" charset="0"/>
              <a:buChar char="•"/>
            </a:pPr>
            <a:r>
              <a:rPr lang="en-GB" sz="1600" dirty="0">
                <a:latin typeface="Open Sans"/>
              </a:rPr>
              <a:t>EAE for a country (WRI)</a:t>
            </a:r>
          </a:p>
          <a:p>
            <a:pPr marL="285750" indent="-285750">
              <a:lnSpc>
                <a:spcPct val="170000"/>
              </a:lnSpc>
              <a:buFont typeface="Arial" panose="020B0604020202020204" pitchFamily="34" charset="0"/>
              <a:buChar char="•"/>
            </a:pPr>
            <a:r>
              <a:rPr lang="en-GB" sz="1600" dirty="0">
                <a:latin typeface="Open Sans"/>
              </a:rPr>
              <a:t>World Bank SDI plan in Zimbabwe (Kartoza)</a:t>
            </a:r>
          </a:p>
          <a:p>
            <a:pPr marL="285750" indent="-285750">
              <a:lnSpc>
                <a:spcPct val="170000"/>
              </a:lnSpc>
              <a:buFont typeface="Arial" panose="020B0604020202020204" pitchFamily="34" charset="0"/>
              <a:buChar char="•"/>
            </a:pPr>
            <a:r>
              <a:rPr lang="en-GB" sz="1600" dirty="0">
                <a:latin typeface="Open Sans"/>
              </a:rPr>
              <a:t>IEP for Malawi (</a:t>
            </a:r>
            <a:r>
              <a:rPr lang="en-GB" sz="1600" dirty="0" err="1">
                <a:latin typeface="Open Sans"/>
              </a:rPr>
              <a:t>Fraym</a:t>
            </a:r>
            <a:r>
              <a:rPr lang="en-GB" sz="1600" dirty="0">
                <a:latin typeface="Open Sans"/>
              </a:rPr>
              <a:t>)</a:t>
            </a: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400" dirty="0">
                <a:latin typeface="Open Sans"/>
                <a:ea typeface="Open Sans" panose="020B0606030504020204" pitchFamily="34" charset="0"/>
                <a:cs typeface="Open Sans" panose="020B0606030504020204" pitchFamily="34" charset="0"/>
                <a:sym typeface="Bodoni SvtyTwo ITC TT-Book"/>
              </a:rPr>
              <a:t>References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4089" y="2277655"/>
            <a:ext cx="10523822" cy="3899352"/>
          </a:xfrm>
        </p:spPr>
        <p:txBody>
          <a:bodyPr vert="horz" lIns="91440" tIns="45720" rIns="91440" bIns="45720" rtlCol="0" anchor="t">
            <a:noAutofit/>
          </a:bodyPr>
          <a:lstStyle/>
          <a:p>
            <a:pPr marL="0" indent="0">
              <a:lnSpc>
                <a:spcPct val="150000"/>
              </a:lnSpc>
              <a:buNone/>
            </a:pPr>
            <a:r>
              <a:rPr lang="en-GB" sz="2000" dirty="0">
                <a:latin typeface="Open Sans"/>
              </a:rPr>
              <a:t>Energy Access Explorer. URL </a:t>
            </a:r>
            <a:r>
              <a:rPr lang="en-GB" sz="2000" dirty="0">
                <a:latin typeface="Open Sans"/>
                <a:hlinkClick r:id="rId4"/>
              </a:rPr>
              <a:t>https://www.energyaccessexplorer.org/about/</a:t>
            </a:r>
            <a:r>
              <a:rPr lang="en-GB" sz="2000" dirty="0">
                <a:latin typeface="Open Sans"/>
              </a:rPr>
              <a:t> </a:t>
            </a:r>
          </a:p>
          <a:p>
            <a:pPr marL="0" indent="0">
              <a:lnSpc>
                <a:spcPct val="150000"/>
              </a:lnSpc>
              <a:buNone/>
            </a:pPr>
            <a:r>
              <a:rPr lang="en-GB" sz="2000" dirty="0">
                <a:latin typeface="Open Sans"/>
              </a:rPr>
              <a:t>Integrated Electrification Platform for Malawi. URL </a:t>
            </a:r>
            <a:r>
              <a:rPr lang="en-GB" sz="2000" dirty="0">
                <a:latin typeface="Open Sans"/>
                <a:hlinkClick r:id="rId5"/>
              </a:rPr>
              <a:t>https://malawi.sdg7energyplanning.org/</a:t>
            </a:r>
            <a:r>
              <a:rPr lang="en-GB" sz="2000" dirty="0">
                <a:latin typeface="Open Sans"/>
              </a:rPr>
              <a:t> </a:t>
            </a:r>
          </a:p>
          <a:p>
            <a:pPr marL="0" indent="0">
              <a:lnSpc>
                <a:spcPct val="150000"/>
              </a:lnSpc>
              <a:buNone/>
            </a:pPr>
            <a:r>
              <a:rPr lang="en-ZA" sz="2000" dirty="0">
                <a:latin typeface="Open Sans"/>
              </a:rPr>
              <a:t>SDI Cookbook, 2008. SDI Cookbook. URL </a:t>
            </a:r>
            <a:r>
              <a:rPr lang="en-ZA" sz="2000" dirty="0">
                <a:latin typeface="Open Sans"/>
                <a:hlinkClick r:id="rId6" action="ppaction://hlinkfile"/>
              </a:rPr>
              <a:t>gsdiassociation.org/images/publications/cookbooks/SDI_Cookbook_from_Wiki_2012_update.pdf</a:t>
            </a:r>
            <a:endParaRPr lang="en-GB" sz="2000" dirty="0">
              <a:latin typeface="Open Sans"/>
            </a:endParaRPr>
          </a:p>
          <a:p>
            <a:pPr marL="0" indent="0">
              <a:lnSpc>
                <a:spcPct val="150000"/>
              </a:lnSpc>
              <a:buNone/>
            </a:pPr>
            <a:r>
              <a:rPr lang="en-GB" sz="2000" dirty="0">
                <a:latin typeface="Open Sans"/>
              </a:rPr>
              <a:t>Zimbabwe Electrification Platform SDI. URL </a:t>
            </a:r>
            <a:r>
              <a:rPr lang="en-GB" sz="2000" dirty="0">
                <a:latin typeface="Open Sans"/>
                <a:hlinkClick r:id="rId7"/>
              </a:rPr>
              <a:t>https://zetdcsdi.zedc.co.zw:5443/</a:t>
            </a:r>
            <a:r>
              <a:rPr lang="en-GB" sz="2000" b="1" dirty="0">
                <a:latin typeface="Open Sans"/>
              </a:rPr>
              <a:t> </a:t>
            </a:r>
          </a:p>
          <a:p>
            <a:pPr marL="0" indent="0">
              <a:lnSpc>
                <a:spcPct val="150000"/>
              </a:lnSpc>
              <a:buNone/>
            </a:pPr>
            <a:endParaRPr lang="en-GB" sz="2000" b="1" dirty="0">
              <a:latin typeface="Open Sans"/>
            </a:endParaRPr>
          </a:p>
          <a:p>
            <a:pPr marL="0" indent="0">
              <a:lnSpc>
                <a:spcPct val="150000"/>
              </a:lnSpc>
              <a:buNone/>
            </a:pPr>
            <a:endParaRPr lang="en-GB" sz="2000" b="1" dirty="0"/>
          </a:p>
        </p:txBody>
      </p:sp>
    </p:spTree>
    <p:extLst>
      <p:ext uri="{BB962C8B-B14F-4D97-AF65-F5344CB8AC3E}">
        <p14:creationId xmlns:p14="http://schemas.microsoft.com/office/powerpoint/2010/main" val="74753096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3" name="Group 2">
            <a:extLst>
              <a:ext uri="{FF2B5EF4-FFF2-40B4-BE49-F238E27FC236}">
                <a16:creationId xmlns:a16="http://schemas.microsoft.com/office/drawing/2014/main" id="{5317EC33-38FA-CBA1-3479-BD29CE590792}"/>
              </a:ext>
            </a:extLst>
          </p:cNvPr>
          <p:cNvGrpSpPr/>
          <p:nvPr/>
        </p:nvGrpSpPr>
        <p:grpSpPr>
          <a:xfrm>
            <a:off x="0" y="0"/>
            <a:ext cx="12192000" cy="6858000"/>
            <a:chOff x="0" y="0"/>
            <a:chExt cx="12192000" cy="6858000"/>
          </a:xfrm>
        </p:grpSpPr>
        <p:pic>
          <p:nvPicPr>
            <p:cNvPr id="7" name="Picture 21">
              <a:extLst>
                <a:ext uri="{FF2B5EF4-FFF2-40B4-BE49-F238E27FC236}">
                  <a16:creationId xmlns:a16="http://schemas.microsoft.com/office/drawing/2014/main" id="{24ED673F-BD43-1AA4-9B06-C452B9617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AFBDF2-98CE-D60A-8543-F9E2C23FECD3}"/>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9" name="Picture 25" descr="A white circle with white text&#10;&#10;Description automatically generated">
              <a:extLst>
                <a:ext uri="{FF2B5EF4-FFF2-40B4-BE49-F238E27FC236}">
                  <a16:creationId xmlns:a16="http://schemas.microsoft.com/office/drawing/2014/main" id="{B4EC8EF0-E819-9988-2361-7A35CB9D5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33A881-295E-81C4-77C0-2FDEE2467043}"/>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11" name="Picture 29">
              <a:extLst>
                <a:ext uri="{FF2B5EF4-FFF2-40B4-BE49-F238E27FC236}">
                  <a16:creationId xmlns:a16="http://schemas.microsoft.com/office/drawing/2014/main" id="{E259123E-8F12-27DB-28A6-B344E07E1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F039560-B961-67E7-745E-3B9CA67B9E5D}"/>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6: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Content Placeholder 1"/>
          <p:cNvSpPr>
            <a:spLocks noGrp="1"/>
          </p:cNvSpPr>
          <p:nvPr>
            <p:ph idx="1"/>
          </p:nvPr>
        </p:nvSpPr>
        <p:spPr>
          <a:xfrm>
            <a:off x="12012" y="1638060"/>
            <a:ext cx="5629798" cy="4703270"/>
          </a:xfrm>
        </p:spPr>
        <p:txBody>
          <a:bodyPr vert="horz" lIns="91440" tIns="45720" rIns="91440" bIns="45720" rtlCol="0" anchor="t">
            <a:noAutofit/>
          </a:bodyPr>
          <a:lstStyle/>
          <a:p>
            <a:pPr>
              <a:lnSpc>
                <a:spcPct val="150000"/>
              </a:lnSpc>
            </a:pPr>
            <a:r>
              <a:rPr lang="en-GB" sz="2400" dirty="0">
                <a:latin typeface="Open Sans" panose="020B0606030504020204" pitchFamily="34" charset="0"/>
                <a:ea typeface="Open Sans" panose="020B0606030504020204" pitchFamily="34" charset="0"/>
                <a:cs typeface="Open Sans" panose="020B0606030504020204" pitchFamily="34" charset="0"/>
              </a:rPr>
              <a:t>SDI is a </a:t>
            </a:r>
            <a:r>
              <a:rPr lang="en-GB" sz="2400" b="1" dirty="0">
                <a:latin typeface="Open Sans" panose="020B0606030504020204" pitchFamily="34" charset="0"/>
                <a:ea typeface="Open Sans" panose="020B0606030504020204" pitchFamily="34" charset="0"/>
                <a:cs typeface="Open Sans" panose="020B0606030504020204" pitchFamily="34" charset="0"/>
              </a:rPr>
              <a:t>framework</a:t>
            </a:r>
            <a:r>
              <a:rPr lang="en-GB" sz="2400" dirty="0">
                <a:latin typeface="Open Sans" panose="020B0606030504020204" pitchFamily="34" charset="0"/>
                <a:ea typeface="Open Sans" panose="020B0606030504020204" pitchFamily="34" charset="0"/>
                <a:cs typeface="Open Sans" panose="020B0606030504020204" pitchFamily="34" charset="0"/>
              </a:rPr>
              <a:t> for </a:t>
            </a:r>
            <a:r>
              <a:rPr lang="en-GB" sz="2400" b="1" dirty="0">
                <a:latin typeface="Open Sans" panose="020B0606030504020204" pitchFamily="34" charset="0"/>
                <a:ea typeface="Open Sans" panose="020B0606030504020204" pitchFamily="34" charset="0"/>
                <a:cs typeface="Open Sans" panose="020B0606030504020204" pitchFamily="34" charset="0"/>
              </a:rPr>
              <a:t>sharing</a:t>
            </a:r>
            <a:r>
              <a:rPr lang="en-GB" sz="2400" dirty="0">
                <a:latin typeface="Open Sans" panose="020B0606030504020204" pitchFamily="34" charset="0"/>
                <a:ea typeface="Open Sans" panose="020B0606030504020204" pitchFamily="34" charset="0"/>
                <a:cs typeface="Open Sans" panose="020B0606030504020204" pitchFamily="34" charset="0"/>
              </a:rPr>
              <a:t> and </a:t>
            </a:r>
            <a:r>
              <a:rPr lang="en-GB" sz="2400" b="1" dirty="0">
                <a:latin typeface="Open Sans" panose="020B0606030504020204" pitchFamily="34" charset="0"/>
                <a:ea typeface="Open Sans" panose="020B0606030504020204" pitchFamily="34" charset="0"/>
                <a:cs typeface="Open Sans" panose="020B0606030504020204" pitchFamily="34" charset="0"/>
              </a:rPr>
              <a:t>using geospatial data</a:t>
            </a:r>
            <a:r>
              <a:rPr lang="en-GB" sz="2400" dirty="0">
                <a:latin typeface="Open Sans" panose="020B0606030504020204" pitchFamily="34" charset="0"/>
                <a:ea typeface="Open Sans" panose="020B0606030504020204" pitchFamily="34" charset="0"/>
                <a:cs typeface="Open Sans" panose="020B0606030504020204" pitchFamily="34" charset="0"/>
              </a:rPr>
              <a:t>. SDIs play a crucial role in:</a:t>
            </a:r>
          </a:p>
          <a:p>
            <a:pPr lvl="1">
              <a:lnSpc>
                <a:spcPct val="150000"/>
              </a:lnSpc>
            </a:pPr>
            <a:r>
              <a:rPr lang="en-GB" dirty="0">
                <a:latin typeface="Open Sans" panose="020B0606030504020204" pitchFamily="34" charset="0"/>
                <a:ea typeface="Open Sans" panose="020B0606030504020204" pitchFamily="34" charset="0"/>
                <a:cs typeface="Open Sans" panose="020B0606030504020204" pitchFamily="34" charset="0"/>
              </a:rPr>
              <a:t>Facilitating effective decision-making,</a:t>
            </a:r>
          </a:p>
          <a:p>
            <a:pPr lvl="1">
              <a:lnSpc>
                <a:spcPct val="150000"/>
              </a:lnSpc>
            </a:pPr>
            <a:r>
              <a:rPr lang="en-GB" dirty="0">
                <a:latin typeface="Open Sans" panose="020B0606030504020204" pitchFamily="34" charset="0"/>
                <a:ea typeface="Open Sans" panose="020B0606030504020204" pitchFamily="34" charset="0"/>
                <a:cs typeface="Open Sans" panose="020B0606030504020204" pitchFamily="34" charset="0"/>
              </a:rPr>
              <a:t>Promoting data interoperability, </a:t>
            </a:r>
          </a:p>
          <a:p>
            <a:pPr lvl="1">
              <a:lnSpc>
                <a:spcPct val="150000"/>
              </a:lnSpc>
            </a:pPr>
            <a:r>
              <a:rPr lang="en-GB" dirty="0">
                <a:latin typeface="Open Sans" panose="020B0606030504020204" pitchFamily="34" charset="0"/>
                <a:ea typeface="Open Sans" panose="020B0606030504020204" pitchFamily="34" charset="0"/>
                <a:cs typeface="Open Sans" panose="020B0606030504020204" pitchFamily="34" charset="0"/>
              </a:rPr>
              <a:t>Supporting various applications in sectors</a:t>
            </a:r>
            <a:endParaRPr lang="en-GB" dirty="0">
              <a:latin typeface="Open Sans"/>
            </a:endParaRPr>
          </a:p>
        </p:txBody>
      </p:sp>
      <p:pic>
        <p:nvPicPr>
          <p:cNvPr id="5" name="Picture 4">
            <a:extLst>
              <a:ext uri="{FF2B5EF4-FFF2-40B4-BE49-F238E27FC236}">
                <a16:creationId xmlns:a16="http://schemas.microsoft.com/office/drawing/2014/main" id="{85D0B5E0-2C62-7F6C-4072-E3D1D38B5244}"/>
              </a:ext>
            </a:extLst>
          </p:cNvPr>
          <p:cNvPicPr>
            <a:picLocks noChangeAspect="1"/>
          </p:cNvPicPr>
          <p:nvPr/>
        </p:nvPicPr>
        <p:blipFill rotWithShape="1">
          <a:blip r:embed="rId4"/>
          <a:srcRect l="1332" t="2111" b="2592"/>
          <a:stretch/>
        </p:blipFill>
        <p:spPr>
          <a:xfrm>
            <a:off x="5527343" y="2019350"/>
            <a:ext cx="6103183" cy="3493828"/>
          </a:xfrm>
          <a:prstGeom prst="rect">
            <a:avLst/>
          </a:prstGeom>
        </p:spPr>
      </p:pic>
      <p:sp>
        <p:nvSpPr>
          <p:cNvPr id="4" name="Content Placeholder 1">
            <a:extLst>
              <a:ext uri="{FF2B5EF4-FFF2-40B4-BE49-F238E27FC236}">
                <a16:creationId xmlns:a16="http://schemas.microsoft.com/office/drawing/2014/main" id="{0756B89C-FFF8-443A-E938-51E29975AE41}"/>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sp>
        <p:nvSpPr>
          <p:cNvPr id="7" name="Title 10">
            <a:extLst>
              <a:ext uri="{FF2B5EF4-FFF2-40B4-BE49-F238E27FC236}">
                <a16:creationId xmlns:a16="http://schemas.microsoft.com/office/drawing/2014/main" id="{1D28CD16-A5E9-CFCB-F94C-3B292F231EEE}"/>
              </a:ext>
            </a:extLst>
          </p:cNvPr>
          <p:cNvSpPr txBox="1">
            <a:spLocks/>
          </p:cNvSpPr>
          <p:nvPr/>
        </p:nvSpPr>
        <p:spPr>
          <a:xfrm>
            <a:off x="837789" y="11126"/>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What is a Spatial Data Infrastructure?</a:t>
            </a:r>
          </a:p>
        </p:txBody>
      </p:sp>
    </p:spTree>
    <p:extLst>
      <p:ext uri="{BB962C8B-B14F-4D97-AF65-F5344CB8AC3E}">
        <p14:creationId xmlns:p14="http://schemas.microsoft.com/office/powerpoint/2010/main" val="2849812370"/>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2" name="Content Placeholder 1"/>
          <p:cNvSpPr>
            <a:spLocks noGrp="1"/>
          </p:cNvSpPr>
          <p:nvPr>
            <p:ph idx="1"/>
          </p:nvPr>
        </p:nvSpPr>
        <p:spPr>
          <a:xfrm>
            <a:off x="666751" y="2264324"/>
            <a:ext cx="5429249" cy="3918112"/>
          </a:xfrm>
        </p:spPr>
        <p:txBody>
          <a:bodyPr vert="horz" lIns="91440" tIns="45720" rIns="91440" bIns="45720" rtlCol="0" anchor="t">
            <a:noAutofit/>
          </a:bodyPr>
          <a:lstStyle/>
          <a:p>
            <a:pPr marL="0" indent="0">
              <a:lnSpc>
                <a:spcPct val="200000"/>
              </a:lnSpc>
              <a:buNone/>
            </a:pPr>
            <a:r>
              <a:rPr lang="en-GB" sz="2400" dirty="0">
                <a:latin typeface="Open Sans"/>
              </a:rPr>
              <a:t>Conducting a thorough business analysis to identify the specific data requirements of the stakeholders and users.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83218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Business Analysis to Establish Data Requirements</a:t>
            </a:r>
          </a:p>
        </p:txBody>
      </p:sp>
      <p:sp>
        <p:nvSpPr>
          <p:cNvPr id="4" name="Content Placeholder 1">
            <a:extLst>
              <a:ext uri="{FF2B5EF4-FFF2-40B4-BE49-F238E27FC236}">
                <a16:creationId xmlns:a16="http://schemas.microsoft.com/office/drawing/2014/main" id="{9630EAF0-7A8C-89CA-8F31-41E202BB9D96}"/>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119A06EA-1E3B-6C64-8F0B-9AD1E958B241}"/>
              </a:ext>
            </a:extLst>
          </p:cNvPr>
          <p:cNvPicPr>
            <a:picLocks noChangeAspect="1"/>
          </p:cNvPicPr>
          <p:nvPr/>
        </p:nvPicPr>
        <p:blipFill>
          <a:blip r:embed="rId5"/>
          <a:stretch>
            <a:fillRect/>
          </a:stretch>
        </p:blipFill>
        <p:spPr>
          <a:xfrm>
            <a:off x="6096001" y="2320991"/>
            <a:ext cx="5534525" cy="3689683"/>
          </a:xfrm>
          <a:prstGeom prst="rect">
            <a:avLst/>
          </a:prstGeom>
        </p:spPr>
      </p:pic>
      <p:sp>
        <p:nvSpPr>
          <p:cNvPr id="13" name="TextBox 12">
            <a:extLst>
              <a:ext uri="{FF2B5EF4-FFF2-40B4-BE49-F238E27FC236}">
                <a16:creationId xmlns:a16="http://schemas.microsoft.com/office/drawing/2014/main" id="{645A42DF-3E28-5BC1-FA0B-BC13BAAF415C}"/>
              </a:ext>
            </a:extLst>
          </p:cNvPr>
          <p:cNvSpPr txBox="1"/>
          <p:nvPr/>
        </p:nvSpPr>
        <p:spPr>
          <a:xfrm>
            <a:off x="7443988" y="5716419"/>
            <a:ext cx="3121925"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301908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2" name="Content Placeholder 1"/>
          <p:cNvSpPr>
            <a:spLocks noGrp="1"/>
          </p:cNvSpPr>
          <p:nvPr>
            <p:ph idx="1"/>
          </p:nvPr>
        </p:nvSpPr>
        <p:spPr>
          <a:xfrm>
            <a:off x="838200" y="2413866"/>
            <a:ext cx="4948238" cy="3927464"/>
          </a:xfrm>
        </p:spPr>
        <p:txBody>
          <a:bodyPr vert="horz" lIns="91440" tIns="45720" rIns="91440" bIns="45720" rtlCol="0" anchor="t">
            <a:noAutofit/>
          </a:bodyPr>
          <a:lstStyle/>
          <a:p>
            <a:pPr marL="0" indent="0">
              <a:lnSpc>
                <a:spcPct val="200000"/>
              </a:lnSpc>
              <a:buNone/>
            </a:pPr>
            <a:r>
              <a:rPr lang="en-GB" sz="2400" dirty="0">
                <a:latin typeface="Open Sans"/>
              </a:rPr>
              <a:t>It is important to understand their needs, workflows, and the purpose for which the data will be used.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83218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Business Analysis to Establish Data Requirements</a:t>
            </a:r>
          </a:p>
        </p:txBody>
      </p:sp>
      <p:sp>
        <p:nvSpPr>
          <p:cNvPr id="4" name="Content Placeholder 1">
            <a:extLst>
              <a:ext uri="{FF2B5EF4-FFF2-40B4-BE49-F238E27FC236}">
                <a16:creationId xmlns:a16="http://schemas.microsoft.com/office/drawing/2014/main" id="{9630EAF0-7A8C-89CA-8F31-41E202BB9D96}"/>
              </a:ext>
            </a:extLst>
          </p:cNvPr>
          <p:cNvSpPr txBox="1">
            <a:spLocks/>
          </p:cNvSpPr>
          <p:nvPr/>
        </p:nvSpPr>
        <p:spPr>
          <a:xfrm>
            <a:off x="0" y="6028471"/>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nSpc>
                <a:spcPct val="150000"/>
              </a:lnSpc>
              <a:buFont typeface="Arial" panose="020B0604020202020204" pitchFamily="34" charset="0"/>
              <a:buNone/>
            </a:pPr>
            <a:endParaRPr lang="en-GB" sz="1200" i="1" dirty="0">
              <a:latin typeface="Open Sans"/>
            </a:endParaRPr>
          </a:p>
        </p:txBody>
      </p:sp>
      <p:sp>
        <p:nvSpPr>
          <p:cNvPr id="15" name="TextBox 14">
            <a:extLst>
              <a:ext uri="{FF2B5EF4-FFF2-40B4-BE49-F238E27FC236}">
                <a16:creationId xmlns:a16="http://schemas.microsoft.com/office/drawing/2014/main" id="{96A20F23-DED5-3A2D-AAAB-B9114B472BF1}"/>
              </a:ext>
            </a:extLst>
          </p:cNvPr>
          <p:cNvSpPr txBox="1"/>
          <p:nvPr/>
        </p:nvSpPr>
        <p:spPr>
          <a:xfrm>
            <a:off x="6353766" y="6134553"/>
            <a:ext cx="4882486"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macrovector</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Freepik</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79410852-AE51-CB81-FF2C-6A545CA5B1FD}"/>
              </a:ext>
            </a:extLst>
          </p:cNvPr>
          <p:cNvPicPr>
            <a:picLocks noChangeAspect="1"/>
          </p:cNvPicPr>
          <p:nvPr/>
        </p:nvPicPr>
        <p:blipFill>
          <a:blip r:embed="rId6"/>
          <a:stretch>
            <a:fillRect/>
          </a:stretch>
        </p:blipFill>
        <p:spPr>
          <a:xfrm>
            <a:off x="6858619" y="2142445"/>
            <a:ext cx="4032298" cy="4032298"/>
          </a:xfrm>
          <a:prstGeom prst="rect">
            <a:avLst/>
          </a:prstGeom>
        </p:spPr>
      </p:pic>
    </p:spTree>
    <p:extLst>
      <p:ext uri="{BB962C8B-B14F-4D97-AF65-F5344CB8AC3E}">
        <p14:creationId xmlns:p14="http://schemas.microsoft.com/office/powerpoint/2010/main" val="16965394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2" name="Content Placeholder 1"/>
          <p:cNvSpPr>
            <a:spLocks noGrp="1"/>
          </p:cNvSpPr>
          <p:nvPr>
            <p:ph idx="1"/>
          </p:nvPr>
        </p:nvSpPr>
        <p:spPr>
          <a:xfrm>
            <a:off x="784149" y="2567483"/>
            <a:ext cx="5681163" cy="3053074"/>
          </a:xfrm>
        </p:spPr>
        <p:txBody>
          <a:bodyPr vert="horz" lIns="91440" tIns="45720" rIns="91440" bIns="45720" rtlCol="0" anchor="t">
            <a:noAutofit/>
          </a:bodyPr>
          <a:lstStyle/>
          <a:p>
            <a:pPr marL="0" indent="0">
              <a:lnSpc>
                <a:spcPct val="200000"/>
              </a:lnSpc>
              <a:buNone/>
            </a:pPr>
            <a:r>
              <a:rPr lang="en-GB" sz="2400" dirty="0">
                <a:latin typeface="Open Sans"/>
              </a:rPr>
              <a:t>This analysis helps in determining the scope, scale, and quality standards for the spatial data to be collected and managed.</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83218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Business Analysis to Establish Data Requirements</a:t>
            </a:r>
          </a:p>
        </p:txBody>
      </p:sp>
      <p:sp>
        <p:nvSpPr>
          <p:cNvPr id="4" name="Content Placeholder 1">
            <a:extLst>
              <a:ext uri="{FF2B5EF4-FFF2-40B4-BE49-F238E27FC236}">
                <a16:creationId xmlns:a16="http://schemas.microsoft.com/office/drawing/2014/main" id="{9630EAF0-7A8C-89CA-8F31-41E202BB9D96}"/>
              </a:ext>
            </a:extLst>
          </p:cNvPr>
          <p:cNvSpPr txBox="1">
            <a:spLocks/>
          </p:cNvSpPr>
          <p:nvPr/>
        </p:nvSpPr>
        <p:spPr>
          <a:xfrm>
            <a:off x="138113"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nSpc>
                <a:spcPct val="150000"/>
              </a:lnSpc>
              <a:buFont typeface="Arial" panose="020B0604020202020204" pitchFamily="34" charset="0"/>
              <a:buNone/>
            </a:pPr>
            <a:endParaRPr lang="en-GB" sz="1200" i="1" dirty="0">
              <a:latin typeface="Open Sans"/>
            </a:endParaRPr>
          </a:p>
        </p:txBody>
      </p:sp>
      <p:sp>
        <p:nvSpPr>
          <p:cNvPr id="19" name="TextBox 18">
            <a:extLst>
              <a:ext uri="{FF2B5EF4-FFF2-40B4-BE49-F238E27FC236}">
                <a16:creationId xmlns:a16="http://schemas.microsoft.com/office/drawing/2014/main" id="{D1A4AAF3-1638-61B2-E036-57711511CBA5}"/>
              </a:ext>
            </a:extLst>
          </p:cNvPr>
          <p:cNvSpPr txBox="1"/>
          <p:nvPr/>
        </p:nvSpPr>
        <p:spPr>
          <a:xfrm>
            <a:off x="7097085" y="5998433"/>
            <a:ext cx="3974911"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macrovector</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0F2C04F3-A5F6-724C-E3A9-835890A99817}"/>
              </a:ext>
            </a:extLst>
          </p:cNvPr>
          <p:cNvPicPr>
            <a:picLocks noChangeAspect="1"/>
          </p:cNvPicPr>
          <p:nvPr/>
        </p:nvPicPr>
        <p:blipFill>
          <a:blip r:embed="rId6"/>
          <a:stretch>
            <a:fillRect/>
          </a:stretch>
        </p:blipFill>
        <p:spPr>
          <a:xfrm>
            <a:off x="7248088" y="2147332"/>
            <a:ext cx="3823908" cy="3823908"/>
          </a:xfrm>
          <a:prstGeom prst="rect">
            <a:avLst/>
          </a:prstGeom>
        </p:spPr>
      </p:pic>
    </p:spTree>
    <p:extLst>
      <p:ext uri="{BB962C8B-B14F-4D97-AF65-F5344CB8AC3E}">
        <p14:creationId xmlns:p14="http://schemas.microsoft.com/office/powerpoint/2010/main" val="388912181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2" name="Content Placeholder 1"/>
          <p:cNvSpPr>
            <a:spLocks noGrp="1"/>
          </p:cNvSpPr>
          <p:nvPr>
            <p:ph idx="1"/>
          </p:nvPr>
        </p:nvSpPr>
        <p:spPr>
          <a:xfrm>
            <a:off x="313151" y="2320991"/>
            <a:ext cx="6180520" cy="4020339"/>
          </a:xfrm>
        </p:spPr>
        <p:txBody>
          <a:bodyPr vert="horz" lIns="91440" tIns="45720" rIns="91440" bIns="45720" rtlCol="0" anchor="t">
            <a:noAutofit/>
          </a:bodyPr>
          <a:lstStyle/>
          <a:p>
            <a:pPr>
              <a:lnSpc>
                <a:spcPct val="150000"/>
              </a:lnSpc>
            </a:pPr>
            <a:r>
              <a:rPr lang="en-GB" sz="2400" dirty="0">
                <a:latin typeface="Open Sans"/>
              </a:rPr>
              <a:t>For efficient data management, it's important to design an appropriate database schema consisting of tables, attributes, and connections. </a:t>
            </a:r>
          </a:p>
          <a:p>
            <a:pPr>
              <a:lnSpc>
                <a:spcPct val="150000"/>
              </a:lnSpc>
            </a:pPr>
            <a:r>
              <a:rPr lang="en-GB" sz="2400" dirty="0">
                <a:latin typeface="Open Sans"/>
              </a:rPr>
              <a:t>You can utilise an RDBMS, filesystem, or data storage bucket to arrange and extract data as needed.</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83218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Database Design</a:t>
            </a:r>
          </a:p>
        </p:txBody>
      </p:sp>
      <p:sp>
        <p:nvSpPr>
          <p:cNvPr id="7" name="Content Placeholder 1">
            <a:extLst>
              <a:ext uri="{FF2B5EF4-FFF2-40B4-BE49-F238E27FC236}">
                <a16:creationId xmlns:a16="http://schemas.microsoft.com/office/drawing/2014/main" id="{8D84450D-F296-DE98-DD9A-305AFDA5A1E7}"/>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83761C06-BDD2-CFFE-75D1-42838651DDE9}"/>
              </a:ext>
            </a:extLst>
          </p:cNvPr>
          <p:cNvPicPr>
            <a:picLocks noChangeAspect="1"/>
          </p:cNvPicPr>
          <p:nvPr/>
        </p:nvPicPr>
        <p:blipFill>
          <a:blip r:embed="rId5"/>
          <a:stretch>
            <a:fillRect/>
          </a:stretch>
        </p:blipFill>
        <p:spPr>
          <a:xfrm>
            <a:off x="6223379" y="1293717"/>
            <a:ext cx="5407147" cy="4734755"/>
          </a:xfrm>
          <a:prstGeom prst="rect">
            <a:avLst/>
          </a:prstGeom>
        </p:spPr>
      </p:pic>
      <p:sp>
        <p:nvSpPr>
          <p:cNvPr id="11" name="TextBox 10">
            <a:extLst>
              <a:ext uri="{FF2B5EF4-FFF2-40B4-BE49-F238E27FC236}">
                <a16:creationId xmlns:a16="http://schemas.microsoft.com/office/drawing/2014/main" id="{121CD947-31DA-7755-EFE6-F13F465472D7}"/>
              </a:ext>
            </a:extLst>
          </p:cNvPr>
          <p:cNvSpPr txBox="1"/>
          <p:nvPr/>
        </p:nvSpPr>
        <p:spPr>
          <a:xfrm>
            <a:off x="7895498" y="5715614"/>
            <a:ext cx="2062907"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799386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Database Implementation: Infrastructure, Security, Disaster Recovery, etc.</a:t>
            </a:r>
          </a:p>
        </p:txBody>
      </p:sp>
      <p:sp>
        <p:nvSpPr>
          <p:cNvPr id="7" name="Content Placeholder 1">
            <a:extLst>
              <a:ext uri="{FF2B5EF4-FFF2-40B4-BE49-F238E27FC236}">
                <a16:creationId xmlns:a16="http://schemas.microsoft.com/office/drawing/2014/main" id="{F3922012-D343-6DA0-507D-236635D337F6}"/>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09797143-331D-8533-F473-0FB7F0B86BB9}"/>
              </a:ext>
            </a:extLst>
          </p:cNvPr>
          <p:cNvPicPr>
            <a:picLocks noChangeAspect="1"/>
          </p:cNvPicPr>
          <p:nvPr/>
        </p:nvPicPr>
        <p:blipFill>
          <a:blip r:embed="rId5"/>
          <a:stretch>
            <a:fillRect/>
          </a:stretch>
        </p:blipFill>
        <p:spPr>
          <a:xfrm>
            <a:off x="4940300" y="2642991"/>
            <a:ext cx="2932807" cy="2932807"/>
          </a:xfrm>
          <a:prstGeom prst="rect">
            <a:avLst/>
          </a:prstGeom>
        </p:spPr>
      </p:pic>
      <p:sp>
        <p:nvSpPr>
          <p:cNvPr id="11" name="TextBox 10">
            <a:extLst>
              <a:ext uri="{FF2B5EF4-FFF2-40B4-BE49-F238E27FC236}">
                <a16:creationId xmlns:a16="http://schemas.microsoft.com/office/drawing/2014/main" id="{450AC2F4-C95E-257F-954E-65C9353C69F9}"/>
              </a:ext>
            </a:extLst>
          </p:cNvPr>
          <p:cNvSpPr txBox="1"/>
          <p:nvPr/>
        </p:nvSpPr>
        <p:spPr>
          <a:xfrm>
            <a:off x="4594808" y="5708309"/>
            <a:ext cx="3375562"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macrovector</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loud computing system architecture diagram template, server generic, file, database generic, cloud, Azure Cache including Redis,">
            <a:extLst>
              <a:ext uri="{FF2B5EF4-FFF2-40B4-BE49-F238E27FC236}">
                <a16:creationId xmlns:a16="http://schemas.microsoft.com/office/drawing/2014/main" id="{F4C18154-D7B3-72E3-E1B8-A8005C76F3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826" y="2818236"/>
            <a:ext cx="4424022" cy="25991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0BA14BB-0CDF-7427-D25B-EB5C84E2CEB7}"/>
              </a:ext>
            </a:extLst>
          </p:cNvPr>
          <p:cNvSpPr txBox="1"/>
          <p:nvPr/>
        </p:nvSpPr>
        <p:spPr>
          <a:xfrm>
            <a:off x="269732" y="5483605"/>
            <a:ext cx="4561764"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a:latin typeface="Open Sans" panose="020B0606030504020204" pitchFamily="34" charset="0"/>
                <a:ea typeface="Open Sans" panose="020B0606030504020204" pitchFamily="34" charset="0"/>
                <a:cs typeface="Open Sans" panose="020B0606030504020204" pitchFamily="34" charset="0"/>
                <a:hlinkClick r:id="rId8"/>
              </a:rPr>
              <a:t>Concept Draw</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6F8C02C-E145-81C8-B42C-DBFB3EA54675}"/>
              </a:ext>
            </a:extLst>
          </p:cNvPr>
          <p:cNvSpPr txBox="1"/>
          <p:nvPr/>
        </p:nvSpPr>
        <p:spPr>
          <a:xfrm>
            <a:off x="8565463" y="5464252"/>
            <a:ext cx="2932807"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a:latin typeface="Open Sans" panose="020B0606030504020204" pitchFamily="34" charset="0"/>
                <a:ea typeface="Open Sans" panose="020B0606030504020204" pitchFamily="34" charset="0"/>
                <a:cs typeface="Open Sans" panose="020B0606030504020204" pitchFamily="34" charset="0"/>
                <a:hlinkClick r:id="rId9"/>
              </a:rPr>
              <a:t>vector4stock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9"/>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3A82C8A6-811B-D69A-0296-FFB0B566158B}"/>
              </a:ext>
            </a:extLst>
          </p:cNvPr>
          <p:cNvPicPr>
            <a:picLocks noChangeAspect="1"/>
          </p:cNvPicPr>
          <p:nvPr/>
        </p:nvPicPr>
        <p:blipFill>
          <a:blip r:embed="rId10"/>
          <a:stretch>
            <a:fillRect/>
          </a:stretch>
        </p:blipFill>
        <p:spPr>
          <a:xfrm>
            <a:off x="8256586" y="2688037"/>
            <a:ext cx="3373940" cy="2795568"/>
          </a:xfrm>
          <a:prstGeom prst="rect">
            <a:avLst/>
          </a:prstGeom>
        </p:spPr>
      </p:pic>
    </p:spTree>
    <p:extLst>
      <p:ext uri="{BB962C8B-B14F-4D97-AF65-F5344CB8AC3E}">
        <p14:creationId xmlns:p14="http://schemas.microsoft.com/office/powerpoint/2010/main" val="106015739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620005"/>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Procedures, Behaviour, and Change Management</a:t>
            </a:r>
          </a:p>
        </p:txBody>
      </p:sp>
      <p:sp>
        <p:nvSpPr>
          <p:cNvPr id="7" name="Content Placeholder 1">
            <a:extLst>
              <a:ext uri="{FF2B5EF4-FFF2-40B4-BE49-F238E27FC236}">
                <a16:creationId xmlns:a16="http://schemas.microsoft.com/office/drawing/2014/main" id="{045F2DA2-F401-5982-0B9B-0168E337F3F1}"/>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77DE9B5C-4098-2399-C0CE-69CDE4D77AAC}"/>
              </a:ext>
            </a:extLst>
          </p:cNvPr>
          <p:cNvPicPr>
            <a:picLocks noChangeAspect="1"/>
          </p:cNvPicPr>
          <p:nvPr/>
        </p:nvPicPr>
        <p:blipFill>
          <a:blip r:embed="rId5"/>
          <a:stretch>
            <a:fillRect/>
          </a:stretch>
        </p:blipFill>
        <p:spPr>
          <a:xfrm>
            <a:off x="473815" y="2525297"/>
            <a:ext cx="3659604" cy="3659604"/>
          </a:xfrm>
          <a:prstGeom prst="rect">
            <a:avLst/>
          </a:prstGeom>
        </p:spPr>
      </p:pic>
      <p:sp>
        <p:nvSpPr>
          <p:cNvPr id="11" name="TextBox 10">
            <a:extLst>
              <a:ext uri="{FF2B5EF4-FFF2-40B4-BE49-F238E27FC236}">
                <a16:creationId xmlns:a16="http://schemas.microsoft.com/office/drawing/2014/main" id="{8233FCD2-7F5E-D242-1A7B-A33650031334}"/>
              </a:ext>
            </a:extLst>
          </p:cNvPr>
          <p:cNvSpPr txBox="1"/>
          <p:nvPr/>
        </p:nvSpPr>
        <p:spPr>
          <a:xfrm>
            <a:off x="618694" y="5907902"/>
            <a:ext cx="3514725"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storyset</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Data integrity is reached when your data is accurate, consistent and in context. Data integrity is based on 4 pillars: data integration, data quality, location intelligence and data enrichment.">
            <a:extLst>
              <a:ext uri="{FF2B5EF4-FFF2-40B4-BE49-F238E27FC236}">
                <a16:creationId xmlns:a16="http://schemas.microsoft.com/office/drawing/2014/main" id="{939F64AB-9476-D0C5-4421-2D3EDC8EB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9903" y="2524645"/>
            <a:ext cx="3405371" cy="34053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100D4F3-8A70-6AB7-FCED-5F8FF587E2EE}"/>
              </a:ext>
            </a:extLst>
          </p:cNvPr>
          <p:cNvSpPr txBox="1"/>
          <p:nvPr/>
        </p:nvSpPr>
        <p:spPr>
          <a:xfrm>
            <a:off x="4994464" y="6005394"/>
            <a:ext cx="2576248"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a:latin typeface="Open Sans" panose="020B0606030504020204" pitchFamily="34" charset="0"/>
                <a:ea typeface="Open Sans" panose="020B0606030504020204" pitchFamily="34" charset="0"/>
                <a:cs typeface="Open Sans" panose="020B0606030504020204" pitchFamily="34" charset="0"/>
                <a:hlinkClick r:id="rId8"/>
              </a:rPr>
              <a:t>precisely.com</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10CB52A6-C24C-863A-9E1D-218E42BD69C0}"/>
              </a:ext>
            </a:extLst>
          </p:cNvPr>
          <p:cNvPicPr>
            <a:picLocks noChangeAspect="1"/>
          </p:cNvPicPr>
          <p:nvPr/>
        </p:nvPicPr>
        <p:blipFill>
          <a:blip r:embed="rId9"/>
          <a:stretch>
            <a:fillRect/>
          </a:stretch>
        </p:blipFill>
        <p:spPr>
          <a:xfrm>
            <a:off x="8374006" y="2911919"/>
            <a:ext cx="3213230" cy="2142153"/>
          </a:xfrm>
          <a:prstGeom prst="rect">
            <a:avLst/>
          </a:prstGeom>
        </p:spPr>
      </p:pic>
      <p:sp>
        <p:nvSpPr>
          <p:cNvPr id="19" name="TextBox 18">
            <a:extLst>
              <a:ext uri="{FF2B5EF4-FFF2-40B4-BE49-F238E27FC236}">
                <a16:creationId xmlns:a16="http://schemas.microsoft.com/office/drawing/2014/main" id="{693F37F6-FE42-5C10-EA2E-D52E43005F4B}"/>
              </a:ext>
            </a:extLst>
          </p:cNvPr>
          <p:cNvSpPr txBox="1"/>
          <p:nvPr/>
        </p:nvSpPr>
        <p:spPr>
          <a:xfrm>
            <a:off x="8681772" y="5199457"/>
            <a:ext cx="2597697"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10"/>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3C592056-CE45-72BF-D409-1FE9CBDE0C2F}"/>
              </a:ext>
            </a:extLst>
          </p:cNvPr>
          <p:cNvSpPr txBox="1"/>
          <p:nvPr/>
        </p:nvSpPr>
        <p:spPr>
          <a:xfrm>
            <a:off x="1595006" y="2281438"/>
            <a:ext cx="1562100" cy="400110"/>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Procedures</a:t>
            </a:r>
          </a:p>
        </p:txBody>
      </p:sp>
      <p:sp>
        <p:nvSpPr>
          <p:cNvPr id="25" name="TextBox 24">
            <a:extLst>
              <a:ext uri="{FF2B5EF4-FFF2-40B4-BE49-F238E27FC236}">
                <a16:creationId xmlns:a16="http://schemas.microsoft.com/office/drawing/2014/main" id="{EF266833-1EE6-7920-67FF-BB95FF6D90A9}"/>
              </a:ext>
            </a:extLst>
          </p:cNvPr>
          <p:cNvSpPr txBox="1"/>
          <p:nvPr/>
        </p:nvSpPr>
        <p:spPr>
          <a:xfrm>
            <a:off x="5502761" y="2231709"/>
            <a:ext cx="1466668" cy="400110"/>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Behaviour</a:t>
            </a:r>
          </a:p>
        </p:txBody>
      </p:sp>
      <p:sp>
        <p:nvSpPr>
          <p:cNvPr id="26" name="TextBox 25">
            <a:extLst>
              <a:ext uri="{FF2B5EF4-FFF2-40B4-BE49-F238E27FC236}">
                <a16:creationId xmlns:a16="http://schemas.microsoft.com/office/drawing/2014/main" id="{9A5F70E5-047C-4348-4B92-233D3B6F6705}"/>
              </a:ext>
            </a:extLst>
          </p:cNvPr>
          <p:cNvSpPr txBox="1"/>
          <p:nvPr/>
        </p:nvSpPr>
        <p:spPr>
          <a:xfrm>
            <a:off x="8621444" y="2231709"/>
            <a:ext cx="2853721" cy="400110"/>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Change Management</a:t>
            </a:r>
          </a:p>
        </p:txBody>
      </p:sp>
    </p:spTree>
    <p:extLst>
      <p:ext uri="{BB962C8B-B14F-4D97-AF65-F5344CB8AC3E}">
        <p14:creationId xmlns:p14="http://schemas.microsoft.com/office/powerpoint/2010/main" val="2889749319"/>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9F02BD-4F1A-4B58-99DF-C62069D4F0EA}">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2020</TotalTime>
  <Words>3156</Words>
  <Application>Microsoft Office PowerPoint</Application>
  <PresentationFormat>Widescreen</PresentationFormat>
  <Paragraphs>224</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Inter</vt:lpstr>
      <vt:lpstr>Open Sans</vt:lpstr>
      <vt:lpstr>Open Sans </vt:lpstr>
      <vt:lpstr>Open Sans ExtraBold</vt:lpstr>
      <vt:lpstr>Söhne</vt:lpstr>
      <vt:lpstr>Office Theme</vt:lpstr>
      <vt:lpstr>LECTURE 6  INTRODUCTION TO SPATIAL DATA INFRASTRUCTURES - BEST PRACTICES FOR DEVELOPING DATA GOVERNANCE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Helena Walters</cp:lastModifiedBy>
  <cp:revision>218</cp:revision>
  <dcterms:created xsi:type="dcterms:W3CDTF">2021-02-10T16:48:02Z</dcterms:created>
  <dcterms:modified xsi:type="dcterms:W3CDTF">2023-10-11T13:29:09Z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