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5"/>
  </p:notesMasterIdLst>
  <p:sldIdLst>
    <p:sldId id="268"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92" autoAdjust="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Walters" userId="0082c520-c2c8-4944-9e5a-2aa07d58029d" providerId="ADAL" clId="{E5178029-E9A7-4ABC-94EC-2C76CD7BF73E}"/>
    <pc:docChg chg="undo custSel addSld delSld modSld">
      <pc:chgData name="Helena Walters" userId="0082c520-c2c8-4944-9e5a-2aa07d58029d" providerId="ADAL" clId="{E5178029-E9A7-4ABC-94EC-2C76CD7BF73E}" dt="2023-10-11T13:31:22.781" v="21" actId="20577"/>
      <pc:docMkLst>
        <pc:docMk/>
      </pc:docMkLst>
      <pc:sldChg chg="add del">
        <pc:chgData name="Helena Walters" userId="0082c520-c2c8-4944-9e5a-2aa07d58029d" providerId="ADAL" clId="{E5178029-E9A7-4ABC-94EC-2C76CD7BF73E}" dt="2023-10-11T11:50:46.067" v="10" actId="47"/>
        <pc:sldMkLst>
          <pc:docMk/>
          <pc:sldMk cId="0" sldId="256"/>
        </pc:sldMkLst>
      </pc:sldChg>
      <pc:sldChg chg="addSp delSp modSp mod">
        <pc:chgData name="Helena Walters" userId="0082c520-c2c8-4944-9e5a-2aa07d58029d" providerId="ADAL" clId="{E5178029-E9A7-4ABC-94EC-2C76CD7BF73E}" dt="2023-10-11T10:32:23.309" v="4"/>
        <pc:sldMkLst>
          <pc:docMk/>
          <pc:sldMk cId="0" sldId="267"/>
        </pc:sldMkLst>
        <pc:spChg chg="mod">
          <ac:chgData name="Helena Walters" userId="0082c520-c2c8-4944-9e5a-2aa07d58029d" providerId="ADAL" clId="{E5178029-E9A7-4ABC-94EC-2C76CD7BF73E}" dt="2023-10-10T13:46:00.240" v="1"/>
          <ac:spMkLst>
            <pc:docMk/>
            <pc:sldMk cId="0" sldId="267"/>
            <ac:spMk id="3" creationId="{E33503F4-E290-0DFF-7961-D9F0C2D60347}"/>
          </ac:spMkLst>
        </pc:spChg>
        <pc:spChg chg="mod">
          <ac:chgData name="Helena Walters" userId="0082c520-c2c8-4944-9e5a-2aa07d58029d" providerId="ADAL" clId="{E5178029-E9A7-4ABC-94EC-2C76CD7BF73E}" dt="2023-10-10T13:46:00.240" v="1"/>
          <ac:spMkLst>
            <pc:docMk/>
            <pc:sldMk cId="0" sldId="267"/>
            <ac:spMk id="4" creationId="{5C42E909-3B10-83A3-5A9E-0A20374B5890}"/>
          </ac:spMkLst>
        </pc:spChg>
        <pc:spChg chg="mod">
          <ac:chgData name="Helena Walters" userId="0082c520-c2c8-4944-9e5a-2aa07d58029d" providerId="ADAL" clId="{E5178029-E9A7-4ABC-94EC-2C76CD7BF73E}" dt="2023-10-10T13:46:00.240" v="1"/>
          <ac:spMkLst>
            <pc:docMk/>
            <pc:sldMk cId="0" sldId="267"/>
            <ac:spMk id="6" creationId="{5BB6D4C1-5142-30BC-D540-ADB0FCF37D0A}"/>
          </ac:spMkLst>
        </pc:spChg>
        <pc:spChg chg="mod">
          <ac:chgData name="Helena Walters" userId="0082c520-c2c8-4944-9e5a-2aa07d58029d" providerId="ADAL" clId="{E5178029-E9A7-4ABC-94EC-2C76CD7BF73E}" dt="2023-10-10T13:46:00.240" v="1"/>
          <ac:spMkLst>
            <pc:docMk/>
            <pc:sldMk cId="0" sldId="267"/>
            <ac:spMk id="8" creationId="{DDC2D8FB-90B5-9631-D186-EB6763D6F2A5}"/>
          </ac:spMkLst>
        </pc:spChg>
        <pc:spChg chg="mod">
          <ac:chgData name="Helena Walters" userId="0082c520-c2c8-4944-9e5a-2aa07d58029d" providerId="ADAL" clId="{E5178029-E9A7-4ABC-94EC-2C76CD7BF73E}" dt="2023-10-10T13:46:00.240" v="1"/>
          <ac:spMkLst>
            <pc:docMk/>
            <pc:sldMk cId="0" sldId="267"/>
            <ac:spMk id="10" creationId="{B6E19922-FA06-1BD5-2454-E302EBF404E1}"/>
          </ac:spMkLst>
        </pc:spChg>
        <pc:spChg chg="mod">
          <ac:chgData name="Helena Walters" userId="0082c520-c2c8-4944-9e5a-2aa07d58029d" providerId="ADAL" clId="{E5178029-E9A7-4ABC-94EC-2C76CD7BF73E}" dt="2023-10-11T10:32:23.309" v="4"/>
          <ac:spMkLst>
            <pc:docMk/>
            <pc:sldMk cId="0" sldId="267"/>
            <ac:spMk id="13" creationId="{E30C9D45-AD45-32FD-5329-C5660395D963}"/>
          </ac:spMkLst>
        </pc:spChg>
        <pc:spChg chg="mod">
          <ac:chgData name="Helena Walters" userId="0082c520-c2c8-4944-9e5a-2aa07d58029d" providerId="ADAL" clId="{E5178029-E9A7-4ABC-94EC-2C76CD7BF73E}" dt="2023-10-11T10:32:23.309" v="4"/>
          <ac:spMkLst>
            <pc:docMk/>
            <pc:sldMk cId="0" sldId="267"/>
            <ac:spMk id="15" creationId="{8012B747-796C-EA1D-84A5-F0A851C649E7}"/>
          </ac:spMkLst>
        </pc:spChg>
        <pc:spChg chg="mod">
          <ac:chgData name="Helena Walters" userId="0082c520-c2c8-4944-9e5a-2aa07d58029d" providerId="ADAL" clId="{E5178029-E9A7-4ABC-94EC-2C76CD7BF73E}" dt="2023-10-11T10:32:23.309" v="4"/>
          <ac:spMkLst>
            <pc:docMk/>
            <pc:sldMk cId="0" sldId="267"/>
            <ac:spMk id="17" creationId="{D4B397CC-5267-F4E3-BB1C-F49F2776037C}"/>
          </ac:spMkLst>
        </pc:spChg>
        <pc:grpChg chg="add del mod">
          <ac:chgData name="Helena Walters" userId="0082c520-c2c8-4944-9e5a-2aa07d58029d" providerId="ADAL" clId="{E5178029-E9A7-4ABC-94EC-2C76CD7BF73E}" dt="2023-10-11T10:32:21.975" v="3" actId="478"/>
          <ac:grpSpMkLst>
            <pc:docMk/>
            <pc:sldMk cId="0" sldId="267"/>
            <ac:grpSpMk id="2" creationId="{EF633905-C2B2-B1E0-798E-8CF1F9E9683A}"/>
          </ac:grpSpMkLst>
        </pc:grpChg>
        <pc:grpChg chg="add mod">
          <ac:chgData name="Helena Walters" userId="0082c520-c2c8-4944-9e5a-2aa07d58029d" providerId="ADAL" clId="{E5178029-E9A7-4ABC-94EC-2C76CD7BF73E}" dt="2023-10-11T10:32:23.309" v="4"/>
          <ac:grpSpMkLst>
            <pc:docMk/>
            <pc:sldMk cId="0" sldId="267"/>
            <ac:grpSpMk id="11" creationId="{428694D0-DF88-994E-744D-C14C2E0CE86E}"/>
          </ac:grpSpMkLst>
        </pc:grpChg>
        <pc:picChg chg="mod">
          <ac:chgData name="Helena Walters" userId="0082c520-c2c8-4944-9e5a-2aa07d58029d" providerId="ADAL" clId="{E5178029-E9A7-4ABC-94EC-2C76CD7BF73E}" dt="2023-10-10T13:46:00.240" v="1"/>
          <ac:picMkLst>
            <pc:docMk/>
            <pc:sldMk cId="0" sldId="267"/>
            <ac:picMk id="5" creationId="{ABBF65DD-FDE9-F658-685B-A402CF0A9FD3}"/>
          </ac:picMkLst>
        </pc:picChg>
        <pc:picChg chg="mod">
          <ac:chgData name="Helena Walters" userId="0082c520-c2c8-4944-9e5a-2aa07d58029d" providerId="ADAL" clId="{E5178029-E9A7-4ABC-94EC-2C76CD7BF73E}" dt="2023-10-10T13:46:00.240" v="1"/>
          <ac:picMkLst>
            <pc:docMk/>
            <pc:sldMk cId="0" sldId="267"/>
            <ac:picMk id="7" creationId="{099465B7-10E3-3540-2A86-6B628E4FEDE2}"/>
          </ac:picMkLst>
        </pc:picChg>
        <pc:picChg chg="mod">
          <ac:chgData name="Helena Walters" userId="0082c520-c2c8-4944-9e5a-2aa07d58029d" providerId="ADAL" clId="{E5178029-E9A7-4ABC-94EC-2C76CD7BF73E}" dt="2023-10-10T13:46:00.240" v="1"/>
          <ac:picMkLst>
            <pc:docMk/>
            <pc:sldMk cId="0" sldId="267"/>
            <ac:picMk id="9" creationId="{3F6DAE10-BC81-FFE5-6A66-7924E18BC4E7}"/>
          </ac:picMkLst>
        </pc:picChg>
        <pc:picChg chg="mod">
          <ac:chgData name="Helena Walters" userId="0082c520-c2c8-4944-9e5a-2aa07d58029d" providerId="ADAL" clId="{E5178029-E9A7-4ABC-94EC-2C76CD7BF73E}" dt="2023-10-11T10:32:23.309" v="4"/>
          <ac:picMkLst>
            <pc:docMk/>
            <pc:sldMk cId="0" sldId="267"/>
            <ac:picMk id="12" creationId="{CE159841-BD28-A36B-EA8C-2B90B7C1AA38}"/>
          </ac:picMkLst>
        </pc:picChg>
        <pc:picChg chg="mod">
          <ac:chgData name="Helena Walters" userId="0082c520-c2c8-4944-9e5a-2aa07d58029d" providerId="ADAL" clId="{E5178029-E9A7-4ABC-94EC-2C76CD7BF73E}" dt="2023-10-11T10:32:23.309" v="4"/>
          <ac:picMkLst>
            <pc:docMk/>
            <pc:sldMk cId="0" sldId="267"/>
            <ac:picMk id="14" creationId="{0DD4F698-9B40-57CE-83A6-B48834F67214}"/>
          </ac:picMkLst>
        </pc:picChg>
        <pc:picChg chg="mod">
          <ac:chgData name="Helena Walters" userId="0082c520-c2c8-4944-9e5a-2aa07d58029d" providerId="ADAL" clId="{E5178029-E9A7-4ABC-94EC-2C76CD7BF73E}" dt="2023-10-11T10:32:23.309" v="4"/>
          <ac:picMkLst>
            <pc:docMk/>
            <pc:sldMk cId="0" sldId="267"/>
            <ac:picMk id="16" creationId="{19257FBA-2859-A067-D38B-D428D28E4D98}"/>
          </ac:picMkLst>
        </pc:picChg>
        <pc:picChg chg="del">
          <ac:chgData name="Helena Walters" userId="0082c520-c2c8-4944-9e5a-2aa07d58029d" providerId="ADAL" clId="{E5178029-E9A7-4ABC-94EC-2C76CD7BF73E}" dt="2023-10-10T13:45:59.234" v="0" actId="478"/>
          <ac:picMkLst>
            <pc:docMk/>
            <pc:sldMk cId="0" sldId="267"/>
            <ac:picMk id="151" creationId="{00000000-0000-0000-0000-000000000000}"/>
          </ac:picMkLst>
        </pc:picChg>
      </pc:sldChg>
      <pc:sldChg chg="modSp add mod">
        <pc:chgData name="Helena Walters" userId="0082c520-c2c8-4944-9e5a-2aa07d58029d" providerId="ADAL" clId="{E5178029-E9A7-4ABC-94EC-2C76CD7BF73E}" dt="2023-10-11T13:31:22.781" v="21" actId="20577"/>
        <pc:sldMkLst>
          <pc:docMk/>
          <pc:sldMk cId="3049800406" sldId="268"/>
        </pc:sldMkLst>
        <pc:spChg chg="mod">
          <ac:chgData name="Helena Walters" userId="0082c520-c2c8-4944-9e5a-2aa07d58029d" providerId="ADAL" clId="{E5178029-E9A7-4ABC-94EC-2C76CD7BF73E}" dt="2023-10-11T11:50:34.247" v="9" actId="20577"/>
          <ac:spMkLst>
            <pc:docMk/>
            <pc:sldMk cId="3049800406" sldId="268"/>
            <ac:spMk id="2" creationId="{5D3F1E9C-79C5-E84E-B08F-06797F27B6F6}"/>
          </ac:spMkLst>
        </pc:spChg>
        <pc:spChg chg="mod">
          <ac:chgData name="Helena Walters" userId="0082c520-c2c8-4944-9e5a-2aa07d58029d" providerId="ADAL" clId="{E5178029-E9A7-4ABC-94EC-2C76CD7BF73E}" dt="2023-10-11T13:31:22.781" v="21" actId="20577"/>
          <ac:spMkLst>
            <pc:docMk/>
            <pc:sldMk cId="3049800406" sldId="268"/>
            <ac:spMk id="6" creationId="{8EF35676-49DE-E547-B19F-0A8B69E1FA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rgbClr val="000000"/>
                </a:solidFill>
                <a:latin typeface="Calibri"/>
              </a:rPr>
              <a:t>Click to move the slide</a:t>
            </a:r>
          </a:p>
        </p:txBody>
      </p:sp>
      <p:sp>
        <p:nvSpPr>
          <p:cNvPr id="8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ZA" sz="2000" b="0" strike="noStrike" spc="-1">
                <a:solidFill>
                  <a:srgbClr val="000000"/>
                </a:solidFill>
                <a:latin typeface="Arial"/>
              </a:rPr>
              <a:t>Click to edit the notes format</a:t>
            </a:r>
          </a:p>
        </p:txBody>
      </p:sp>
      <p:sp>
        <p:nvSpPr>
          <p:cNvPr id="8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ZA" sz="1400" b="0" strike="noStrike" spc="-1">
                <a:solidFill>
                  <a:srgbClr val="000000"/>
                </a:solidFill>
                <a:latin typeface="Times New Roman"/>
              </a:rPr>
              <a:t>&lt;header&gt;</a:t>
            </a:r>
          </a:p>
        </p:txBody>
      </p:sp>
      <p:sp>
        <p:nvSpPr>
          <p:cNvPr id="86" name="PlaceHolder 4"/>
          <p:cNvSpPr>
            <a:spLocks noGrp="1"/>
          </p:cNvSpPr>
          <p:nvPr>
            <p:ph type="dt" idx="6"/>
          </p:nvPr>
        </p:nvSpPr>
        <p:spPr>
          <a:xfrm>
            <a:off x="4278960" y="0"/>
            <a:ext cx="3280680" cy="534240"/>
          </a:xfrm>
          <a:prstGeom prst="rect">
            <a:avLst/>
          </a:prstGeom>
          <a:noFill/>
          <a:ln w="0">
            <a:noFill/>
          </a:ln>
        </p:spPr>
        <p:txBody>
          <a:bodyPr lIns="0" tIns="0" rIns="0" bIns="0" anchor="t">
            <a:noAutofit/>
          </a:bodyPr>
          <a:lstStyle>
            <a:lvl1pPr indent="0" algn="r">
              <a:buNone/>
              <a:defRPr lang="en-ZA" sz="1400" b="0" strike="noStrike" spc="-1">
                <a:solidFill>
                  <a:srgbClr val="000000"/>
                </a:solidFill>
                <a:latin typeface="Times New Roman"/>
              </a:defRPr>
            </a:lvl1pPr>
          </a:lstStyle>
          <a:p>
            <a:pPr indent="0" algn="r">
              <a:buNone/>
            </a:pPr>
            <a:r>
              <a:rPr lang="en-ZA" sz="1400" b="0" strike="noStrike" spc="-1">
                <a:solidFill>
                  <a:srgbClr val="000000"/>
                </a:solidFill>
                <a:latin typeface="Times New Roman"/>
              </a:rPr>
              <a:t>&lt;date/time&gt;</a:t>
            </a:r>
          </a:p>
        </p:txBody>
      </p:sp>
      <p:sp>
        <p:nvSpPr>
          <p:cNvPr id="87" name="PlaceHolder 5"/>
          <p:cNvSpPr>
            <a:spLocks noGrp="1"/>
          </p:cNvSpPr>
          <p:nvPr>
            <p:ph type="ftr" idx="7"/>
          </p:nvPr>
        </p:nvSpPr>
        <p:spPr>
          <a:xfrm>
            <a:off x="0" y="10157400"/>
            <a:ext cx="3280680" cy="534240"/>
          </a:xfrm>
          <a:prstGeom prst="rect">
            <a:avLst/>
          </a:prstGeom>
          <a:noFill/>
          <a:ln w="0">
            <a:noFill/>
          </a:ln>
        </p:spPr>
        <p:txBody>
          <a:bodyPr lIns="0" tIns="0" rIns="0" bIns="0" anchor="b">
            <a:noAutofit/>
          </a:bodyPr>
          <a:lstStyle>
            <a:lvl1pPr indent="0">
              <a:buNone/>
              <a:defRPr lang="en-ZA" sz="1400" b="0" strike="noStrike" spc="-1">
                <a:solidFill>
                  <a:srgbClr val="000000"/>
                </a:solidFill>
                <a:latin typeface="Times New Roman"/>
              </a:defRPr>
            </a:lvl1pPr>
          </a:lstStyle>
          <a:p>
            <a:pPr indent="0">
              <a:buNone/>
            </a:pPr>
            <a:r>
              <a:rPr lang="en-ZA" sz="1400" b="0" strike="noStrike" spc="-1">
                <a:solidFill>
                  <a:srgbClr val="000000"/>
                </a:solidFill>
                <a:latin typeface="Times New Roman"/>
              </a:rPr>
              <a:t>&lt;footer&gt;</a:t>
            </a:r>
          </a:p>
        </p:txBody>
      </p:sp>
      <p:sp>
        <p:nvSpPr>
          <p:cNvPr id="88" name="PlaceHolder 6"/>
          <p:cNvSpPr>
            <a:spLocks noGrp="1"/>
          </p:cNvSpPr>
          <p:nvPr>
            <p:ph type="sldNum" idx="8"/>
          </p:nvPr>
        </p:nvSpPr>
        <p:spPr>
          <a:xfrm>
            <a:off x="4278960" y="10157400"/>
            <a:ext cx="3280680" cy="534240"/>
          </a:xfrm>
          <a:prstGeom prst="rect">
            <a:avLst/>
          </a:prstGeom>
          <a:noFill/>
          <a:ln w="0">
            <a:noFill/>
          </a:ln>
        </p:spPr>
        <p:txBody>
          <a:bodyPr lIns="0" tIns="0" rIns="0" bIns="0" anchor="b">
            <a:noAutofit/>
          </a:bodyPr>
          <a:lstStyle>
            <a:lvl1pPr indent="0" algn="r">
              <a:buNone/>
              <a:defRPr lang="en-ZA" sz="1400" b="0" strike="noStrike" spc="-1">
                <a:solidFill>
                  <a:srgbClr val="000000"/>
                </a:solidFill>
                <a:latin typeface="Times New Roman"/>
              </a:defRPr>
            </a:lvl1pPr>
          </a:lstStyle>
          <a:p>
            <a:pPr indent="0" algn="r">
              <a:buNone/>
            </a:pPr>
            <a:fld id="{05B982B8-35A3-4F52-86DC-65DD993F8A54}" type="slidenum">
              <a:rPr lang="en-ZA" sz="1400" b="0" strike="noStrike" spc="-1">
                <a:solidFill>
                  <a:srgbClr val="000000"/>
                </a:solidFill>
                <a:latin typeface="Times New Roman"/>
              </a:rPr>
              <a:t>‹#›</a:t>
            </a:fld>
            <a:endParaRPr lang="en-ZA"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urses.spatialthoughts.com/spatial-data-viz.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qgistutorials.com/en/docs/3/advanced_raster_analysi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laceHolder 1"/>
          <p:cNvSpPr>
            <a:spLocks noGrp="1" noRot="1" noChangeAspect="1"/>
          </p:cNvSpPr>
          <p:nvPr>
            <p:ph type="sldImg"/>
          </p:nvPr>
        </p:nvSpPr>
        <p:spPr>
          <a:xfrm>
            <a:off x="685800" y="1143000"/>
            <a:ext cx="5486040" cy="3085920"/>
          </a:xfrm>
          <a:prstGeom prst="rect">
            <a:avLst/>
          </a:prstGeom>
          <a:ln w="0">
            <a:noFill/>
          </a:ln>
        </p:spPr>
      </p:sp>
      <p:sp>
        <p:nvSpPr>
          <p:cNvPr id="15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159"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02AE189F-B666-4196-B782-8936CF2C3465}" type="slidenum">
              <a:rPr lang="en-US" sz="1200" b="0" strike="noStrike" spc="-1">
                <a:solidFill>
                  <a:srgbClr val="000000"/>
                </a:solidFill>
                <a:latin typeface="Times New Roman"/>
              </a:rPr>
              <a:t>2</a:t>
            </a:fld>
            <a:endParaRPr lang="en-ZA"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noRot="1" noChangeAspect="1"/>
          </p:cNvSpPr>
          <p:nvPr>
            <p:ph type="sldImg"/>
          </p:nvPr>
        </p:nvSpPr>
        <p:spPr>
          <a:xfrm>
            <a:off x="685800" y="1143000"/>
            <a:ext cx="5486040" cy="3085920"/>
          </a:xfrm>
          <a:prstGeom prst="rect">
            <a:avLst/>
          </a:prstGeom>
          <a:ln w="0">
            <a:noFill/>
          </a:ln>
        </p:spPr>
      </p:sp>
      <p:sp>
        <p:nvSpPr>
          <p:cNvPr id="18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186" name="PlaceHolder 3"/>
          <p:cNvSpPr>
            <a:spLocks noGrp="1"/>
          </p:cNvSpPr>
          <p:nvPr>
            <p:ph type="sldNum" idx="19"/>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5276F9EE-ECAC-4D2F-99DA-3D9E1260E17C}" type="slidenum">
              <a:rPr lang="en-US" sz="1200" b="0" strike="noStrike" spc="-1">
                <a:solidFill>
                  <a:srgbClr val="000000"/>
                </a:solidFill>
                <a:latin typeface="Times New Roman"/>
              </a:rPr>
              <a:t>11</a:t>
            </a:fld>
            <a:endParaRPr lang="en-ZA" sz="12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noRot="1" noChangeAspect="1"/>
          </p:cNvSpPr>
          <p:nvPr>
            <p:ph type="sldImg"/>
          </p:nvPr>
        </p:nvSpPr>
        <p:spPr>
          <a:xfrm>
            <a:off x="685800" y="1143000"/>
            <a:ext cx="5486400" cy="3086100"/>
          </a:xfrm>
          <a:prstGeom prst="rect">
            <a:avLst/>
          </a:prstGeom>
          <a:ln w="0">
            <a:noFill/>
          </a:ln>
        </p:spPr>
      </p:sp>
      <p:sp>
        <p:nvSpPr>
          <p:cNvPr id="18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189" name="PlaceHolder 3"/>
          <p:cNvSpPr>
            <a:spLocks noGrp="1"/>
          </p:cNvSpPr>
          <p:nvPr>
            <p:ph type="sldNum" idx="2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132D5510-4162-4120-9EB9-A075A713B7BE}" type="slidenum">
              <a:rPr lang="en-US" sz="1200" b="0" strike="noStrike" spc="-1">
                <a:solidFill>
                  <a:srgbClr val="000000"/>
                </a:solidFill>
                <a:latin typeface="Times New Roman"/>
              </a:rPr>
              <a:t>12</a:t>
            </a:fld>
            <a:endParaRPr lang="en-ZA"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laceHolder 1"/>
          <p:cNvSpPr>
            <a:spLocks noGrp="1" noRot="1" noChangeAspect="1"/>
          </p:cNvSpPr>
          <p:nvPr>
            <p:ph type="sldImg"/>
          </p:nvPr>
        </p:nvSpPr>
        <p:spPr>
          <a:xfrm>
            <a:off x="685800" y="1143000"/>
            <a:ext cx="5486400" cy="3086100"/>
          </a:xfrm>
          <a:prstGeom prst="rect">
            <a:avLst/>
          </a:prstGeom>
          <a:ln w="0">
            <a:noFill/>
          </a:ln>
        </p:spPr>
      </p:sp>
      <p:sp>
        <p:nvSpPr>
          <p:cNvPr id="16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50000"/>
              </a:lnSpc>
              <a:buNone/>
              <a:tabLst>
                <a:tab pos="0" algn="l"/>
              </a:tabLst>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Visualisation is one of the simplest tasks in GIS, it is essential to make geographic data visually informative. This can be achieved by changing geographic data's visual properties (i.e., styling).</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50000"/>
              </a:lnSpc>
              <a:buNone/>
              <a:tabLst>
                <a:tab pos="0" algn="l"/>
              </a:tabLst>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There are different </a:t>
            </a:r>
            <a:r>
              <a:rPr lang="en-GB" sz="1200" b="0" u="sng" strike="noStrike" spc="-1" dirty="0">
                <a:solidFill>
                  <a:srgbClr val="000000"/>
                </a:solidFill>
                <a:uFillTx/>
                <a:latin typeface="Open Sans" panose="020B0606030504020204" pitchFamily="34" charset="0"/>
                <a:ea typeface="Open Sans" panose="020B0606030504020204" pitchFamily="34" charset="0"/>
                <a:cs typeface="Open Sans" panose="020B0606030504020204" pitchFamily="34" charset="0"/>
                <a:hlinkClick r:id="rId3"/>
              </a:rPr>
              <a:t>techniques for visualising </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mapping data and deriving insights from them.</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tabLst>
                <a:tab pos="0" algn="l"/>
              </a:tabLst>
            </a:pPr>
            <a:endParaRPr lang="en-ZA" sz="1200" b="0" strike="noStrike" spc="-1" dirty="0">
              <a:solidFill>
                <a:srgbClr val="000000"/>
              </a:solidFill>
              <a:latin typeface="Arial"/>
            </a:endParaRPr>
          </a:p>
        </p:txBody>
      </p:sp>
      <p:sp>
        <p:nvSpPr>
          <p:cNvPr id="162"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424BAC8D-DD0C-485B-A751-607F26E53D4A}" type="slidenum">
              <a:rPr lang="en-US" sz="1200" b="0" strike="noStrike" spc="-1">
                <a:solidFill>
                  <a:srgbClr val="000000"/>
                </a:solidFill>
                <a:latin typeface="Times New Roman"/>
              </a:rPr>
              <a:t>3</a:t>
            </a:fld>
            <a:endParaRPr lang="en-ZA"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noRot="1" noChangeAspect="1"/>
          </p:cNvSpPr>
          <p:nvPr>
            <p:ph type="sldImg"/>
          </p:nvPr>
        </p:nvSpPr>
        <p:spPr>
          <a:xfrm>
            <a:off x="685800" y="1143000"/>
            <a:ext cx="5486400" cy="3086100"/>
          </a:xfrm>
          <a:prstGeom prst="rect">
            <a:avLst/>
          </a:prstGeom>
          <a:ln w="0">
            <a:noFill/>
          </a:ln>
        </p:spPr>
      </p:sp>
      <p:sp>
        <p:nvSpPr>
          <p:cNvPr id="164"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It is also important to mention that the visualisation style highly depends on the information you want to expose, but to some extent, it is also a matter of creativity and experimenting with it.</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5"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40E9E6BC-78D7-4F7B-9464-B625D51F2D7B}" type="slidenum">
              <a:rPr lang="en-US" sz="1200" b="0" strike="noStrike" spc="-1">
                <a:solidFill>
                  <a:srgbClr val="000000"/>
                </a:solidFill>
                <a:latin typeface="Times New Roman"/>
              </a:rPr>
              <a:t>4</a:t>
            </a:fld>
            <a:endParaRPr lang="en-ZA"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laceHolder 1"/>
          <p:cNvSpPr>
            <a:spLocks noGrp="1" noRot="1" noChangeAspect="1"/>
          </p:cNvSpPr>
          <p:nvPr>
            <p:ph type="sldImg"/>
          </p:nvPr>
        </p:nvSpPr>
        <p:spPr>
          <a:xfrm>
            <a:off x="685800" y="1143000"/>
            <a:ext cx="5486400" cy="3086100"/>
          </a:xfrm>
          <a:prstGeom prst="rect">
            <a:avLst/>
          </a:prstGeom>
          <a:ln w="0">
            <a:noFill/>
          </a:ln>
        </p:spPr>
      </p:sp>
      <p:sp>
        <p:nvSpPr>
          <p:cNvPr id="16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It can be used out of the box to perform analysis and create visualisations, geoportals, dashboards, </a:t>
            </a:r>
            <a:r>
              <a:rPr lang="en-GB" sz="12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GeoStories</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and web applications sourcing data from your preferred geospatial server.</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8"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ECE6E8AE-A18C-4E97-B9B1-D7AF5F2F5DF4}" type="slidenum">
              <a:rPr lang="en-US" sz="1200" b="0" strike="noStrike" spc="-1">
                <a:solidFill>
                  <a:srgbClr val="000000"/>
                </a:solidFill>
                <a:latin typeface="Times New Roman"/>
              </a:rPr>
              <a:t>5</a:t>
            </a:fld>
            <a:endParaRPr lang="en-ZA"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noRot="1" noChangeAspect="1"/>
          </p:cNvSpPr>
          <p:nvPr>
            <p:ph type="sldImg"/>
          </p:nvPr>
        </p:nvSpPr>
        <p:spPr>
          <a:xfrm>
            <a:off x="685800" y="1143000"/>
            <a:ext cx="5486400" cy="3086100"/>
          </a:xfrm>
          <a:prstGeom prst="rect">
            <a:avLst/>
          </a:prstGeom>
          <a:ln w="0">
            <a:noFill/>
          </a:ln>
        </p:spPr>
      </p:sp>
      <p:sp>
        <p:nvSpPr>
          <p:cNvPr id="17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Some features on </a:t>
            </a:r>
            <a:r>
              <a:rPr lang="en-GB" sz="2000" b="1"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MapStore</a:t>
            </a:r>
            <a:r>
              <a:rPr lang="en-GB" sz="20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lang="en-ZA" sz="20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28560" lvl="1" indent="-171360">
              <a:lnSpc>
                <a:spcPct val="100000"/>
              </a:lnSpc>
              <a:buClr>
                <a:srgbClr val="000000"/>
              </a:buClr>
              <a:buFont typeface="Arial"/>
              <a:buChar char="•"/>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It does not depend explicitly on any mapping engine.</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28560" lvl="1" indent="-171360">
              <a:lnSpc>
                <a:spcPct val="100000"/>
              </a:lnSpc>
              <a:buClr>
                <a:srgbClr val="000000"/>
              </a:buClr>
              <a:buFont typeface="Arial"/>
              <a:buChar char="•"/>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It can work with </a:t>
            </a:r>
            <a:r>
              <a:rPr lang="en-GB" sz="20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OpenLayers</a:t>
            </a: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Leaflet and </a:t>
            </a:r>
            <a:r>
              <a:rPr lang="en-GB" sz="20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Cesium</a:t>
            </a: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ensuring the greatest flexibility when it is used as a framework to develop custom projects.</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28560" lvl="1" indent="-171360">
              <a:lnSpc>
                <a:spcPct val="100000"/>
              </a:lnSpc>
              <a:buClr>
                <a:srgbClr val="000000"/>
              </a:buClr>
              <a:buFont typeface="Arial"/>
              <a:buChar char="•"/>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It automatically adapts to different screen size of portable devices.</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28560" lvl="1" indent="-171360">
              <a:lnSpc>
                <a:spcPct val="100000"/>
              </a:lnSpc>
              <a:buClr>
                <a:srgbClr val="000000"/>
              </a:buClr>
              <a:buFont typeface="Arial"/>
              <a:buChar char="•"/>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It allows users to manage maps, dashboards and </a:t>
            </a:r>
            <a:r>
              <a:rPr lang="en-GB" sz="20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GeoStories</a:t>
            </a: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to help convey the key highlights of a geospatial context.</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Arial"/>
            </a:endParaRPr>
          </a:p>
        </p:txBody>
      </p:sp>
      <p:sp>
        <p:nvSpPr>
          <p:cNvPr id="171"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24FD7EB7-6073-4ED4-A99C-57A389310FD7}" type="slidenum">
              <a:rPr lang="en-US" sz="1200" b="0" strike="noStrike" spc="-1">
                <a:solidFill>
                  <a:srgbClr val="000000"/>
                </a:solidFill>
                <a:latin typeface="Times New Roman"/>
              </a:rPr>
              <a:t>6</a:t>
            </a:fld>
            <a:endParaRPr lang="en-ZA"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685800" y="1143000"/>
            <a:ext cx="5486040" cy="3085920"/>
          </a:xfrm>
          <a:prstGeom prst="rect">
            <a:avLst/>
          </a:prstGeom>
          <a:ln w="0">
            <a:noFill/>
          </a:ln>
        </p:spPr>
      </p:sp>
      <p:sp>
        <p:nvSpPr>
          <p:cNvPr id="17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GB" sz="1200" b="0" strike="noStrike" spc="-1">
                <a:solidFill>
                  <a:srgbClr val="000000"/>
                </a:solidFill>
                <a:latin typeface="Open Sans"/>
              </a:rPr>
              <a:t>The objectives of </a:t>
            </a:r>
            <a:r>
              <a:rPr lang="en-GB" sz="1200" b="0" u="sng" strike="noStrike" spc="-1">
                <a:solidFill>
                  <a:srgbClr val="000000"/>
                </a:solidFill>
                <a:uFillTx/>
                <a:latin typeface="Open Sans"/>
                <a:hlinkClick r:id="rId3"/>
              </a:rPr>
              <a:t>advanced data analysis </a:t>
            </a:r>
            <a:r>
              <a:rPr lang="en-GB" sz="1200" b="0" strike="noStrike" spc="-1">
                <a:solidFill>
                  <a:srgbClr val="000000"/>
                </a:solidFill>
                <a:latin typeface="Open Sans"/>
              </a:rPr>
              <a:t>in QGIS are to:</a:t>
            </a:r>
            <a:endParaRPr lang="en-ZA" sz="12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GB" sz="1200" b="0" strike="noStrike" spc="-1">
                <a:solidFill>
                  <a:srgbClr val="000000"/>
                </a:solidFill>
                <a:latin typeface="Open Sans"/>
              </a:rPr>
              <a:t>Highlight the usability of a GIS to perform basic, advanced geospatial analysis and solve complex spatial analysis problems</a:t>
            </a:r>
            <a:endParaRPr lang="en-ZA" sz="12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GB" sz="1200" b="0" strike="noStrike" spc="-1">
                <a:solidFill>
                  <a:srgbClr val="000000"/>
                </a:solidFill>
                <a:latin typeface="Open Sans"/>
              </a:rPr>
              <a:t>Understand the advanced functionalities and concepts available in QGIS</a:t>
            </a:r>
            <a:endParaRPr lang="en-ZA" sz="12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GB" sz="1200" b="0" strike="noStrike" spc="-1">
                <a:solidFill>
                  <a:srgbClr val="000000"/>
                </a:solidFill>
                <a:latin typeface="Open Sans"/>
              </a:rPr>
              <a:t>Learn key GIS tools using QGIS tools that may help you with your analysis moving forward</a:t>
            </a:r>
            <a:endParaRPr lang="en-ZA" sz="12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GB" sz="1200" b="0" strike="noStrike" spc="-1">
                <a:solidFill>
                  <a:srgbClr val="000000"/>
                </a:solidFill>
                <a:latin typeface="Open Sans"/>
              </a:rPr>
              <a:t>Learn techniques for the automation of GIS workflows.</a:t>
            </a:r>
            <a:endParaRPr lang="en-ZA" sz="12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GB" sz="1200" b="0" strike="noStrike" spc="-1">
                <a:solidFill>
                  <a:srgbClr val="000000"/>
                </a:solidFill>
                <a:latin typeface="Open Sans"/>
              </a:rPr>
              <a:t>Learn techniques that will help with creating visualisations.</a:t>
            </a:r>
            <a:endParaRPr lang="en-ZA" sz="1200" b="0" strike="noStrike" spc="-1">
              <a:solidFill>
                <a:srgbClr val="000000"/>
              </a:solidFill>
              <a:latin typeface="Arial"/>
            </a:endParaRPr>
          </a:p>
          <a:p>
            <a:pPr indent="0">
              <a:lnSpc>
                <a:spcPct val="100000"/>
              </a:lnSpc>
              <a:buNone/>
              <a:tabLst>
                <a:tab pos="0" algn="l"/>
              </a:tabLst>
            </a:pPr>
            <a:endParaRPr lang="en-ZA" sz="1200" b="0" strike="noStrike" spc="-1">
              <a:solidFill>
                <a:srgbClr val="000000"/>
              </a:solidFill>
              <a:latin typeface="Arial"/>
            </a:endParaRPr>
          </a:p>
        </p:txBody>
      </p:sp>
      <p:sp>
        <p:nvSpPr>
          <p:cNvPr id="174"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37D9C755-76B7-4BB1-AC6E-F873ACE5BA92}" type="slidenum">
              <a:rPr lang="en-US" sz="1200" b="0" strike="noStrike" spc="-1">
                <a:solidFill>
                  <a:srgbClr val="000000"/>
                </a:solidFill>
                <a:latin typeface="Times New Roman"/>
              </a:rPr>
              <a:t>7</a:t>
            </a:fld>
            <a:endParaRPr lang="en-ZA"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ceHolder 1"/>
          <p:cNvSpPr>
            <a:spLocks noGrp="1" noRot="1" noChangeAspect="1"/>
          </p:cNvSpPr>
          <p:nvPr>
            <p:ph type="sldImg"/>
          </p:nvPr>
        </p:nvSpPr>
        <p:spPr>
          <a:xfrm>
            <a:off x="685800" y="1143000"/>
            <a:ext cx="5486400" cy="3086100"/>
          </a:xfrm>
          <a:prstGeom prst="rect">
            <a:avLst/>
          </a:prstGeom>
          <a:ln w="0">
            <a:noFill/>
          </a:ln>
        </p:spPr>
      </p:sp>
      <p:sp>
        <p:nvSpPr>
          <p:cNvPr id="17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combination of PostgreSQL and applications such as R provide users with the ability to leverage the power and efficiency of PostgreSQL. When further combined with PostGIS, the geospatial extender for PostgreSQL, users can perform powerful spatial analytics within the PostgreSQL database.</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7"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EC477BB5-0A20-464E-A1DF-F83C5398193E}" type="slidenum">
              <a:rPr lang="en-US" sz="1200" b="0" strike="noStrike" spc="-1">
                <a:solidFill>
                  <a:srgbClr val="000000"/>
                </a:solidFill>
                <a:latin typeface="Times New Roman"/>
              </a:rPr>
              <a:t>8</a:t>
            </a:fld>
            <a:endParaRPr lang="en-ZA"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noRot="1" noChangeAspect="1"/>
          </p:cNvSpPr>
          <p:nvPr>
            <p:ph type="sldImg"/>
          </p:nvPr>
        </p:nvSpPr>
        <p:spPr>
          <a:xfrm>
            <a:off x="685800" y="1143000"/>
            <a:ext cx="5486400" cy="3086100"/>
          </a:xfrm>
          <a:prstGeom prst="rect">
            <a:avLst/>
          </a:prstGeom>
          <a:ln w="0">
            <a:noFill/>
          </a:ln>
        </p:spPr>
      </p:sp>
      <p:sp>
        <p:nvSpPr>
          <p:cNvPr id="17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Take a moment to explore and access a plethora of energy-related datasets by visiting the following websites: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tabLst>
                <a:tab pos="0" algn="l"/>
              </a:tabLst>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tabLst>
                <a:tab pos="0" algn="l"/>
              </a:tabLst>
            </a:pPr>
            <a:r>
              <a:rPr lang="en-US" sz="12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OnStove</a:t>
            </a:r>
            <a:r>
              <a:rPr lang="en-US"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https://github.com/Open-Source-Spatial-Clean-Cooking-Tool/OnStove</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tabLst>
                <a:tab pos="0" algn="l"/>
              </a:tabLst>
            </a:pPr>
            <a:r>
              <a:rPr lang="en-US" sz="12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OnSSET</a:t>
            </a:r>
            <a:r>
              <a:rPr lang="en-US"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http://www.onsset.org/</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tabLst>
                <a:tab pos="0" algn="l"/>
              </a:tabLst>
            </a:pPr>
            <a:r>
              <a:rPr lang="en-US"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Energy Access Explorer: https://www.wri.org/initiatives/energy-access-explorer</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tabLst>
                <a:tab pos="0" algn="l"/>
              </a:tabLst>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tabLst>
                <a:tab pos="0" algn="l"/>
              </a:tabLst>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tabLst>
                <a:tab pos="0" algn="l"/>
              </a:tabLst>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Once you've acquired these datasets, leverage their richness to conduct in-depth analyses and create visualisations that bring about energy-related insights.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tabLst>
                <a:tab pos="0" algn="l"/>
              </a:tabLst>
            </a:pPr>
            <a:endParaRPr lang="en-ZA" sz="1200" b="0" strike="noStrike" spc="-1" dirty="0">
              <a:solidFill>
                <a:srgbClr val="000000"/>
              </a:solidFill>
              <a:latin typeface="Arial"/>
            </a:endParaRPr>
          </a:p>
        </p:txBody>
      </p:sp>
      <p:sp>
        <p:nvSpPr>
          <p:cNvPr id="180"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5FFF49B2-8F0C-4AC1-B739-E05DBB92D656}" type="slidenum">
              <a:rPr lang="en-US" sz="1200" b="0" strike="noStrike" spc="-1">
                <a:solidFill>
                  <a:srgbClr val="000000"/>
                </a:solidFill>
                <a:latin typeface="Times New Roman"/>
              </a:rPr>
              <a:t>9</a:t>
            </a:fld>
            <a:endParaRPr lang="en-ZA"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noRot="1" noChangeAspect="1"/>
          </p:cNvSpPr>
          <p:nvPr>
            <p:ph type="sldImg"/>
          </p:nvPr>
        </p:nvSpPr>
        <p:spPr>
          <a:xfrm>
            <a:off x="685800" y="1143000"/>
            <a:ext cx="5486040" cy="3085920"/>
          </a:xfrm>
          <a:prstGeom prst="rect">
            <a:avLst/>
          </a:prstGeom>
          <a:ln w="0">
            <a:noFill/>
          </a:ln>
        </p:spPr>
      </p:sp>
      <p:sp>
        <p:nvSpPr>
          <p:cNvPr id="18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183" name="PlaceHolder 3"/>
          <p:cNvSpPr>
            <a:spLocks noGrp="1"/>
          </p:cNvSpPr>
          <p:nvPr>
            <p:ph type="sldNum" idx="18"/>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E0BE3AD6-8213-45A8-90DB-22A41E4CD50F}" type="slidenum">
              <a:rPr lang="en-US" sz="1200" b="0" strike="noStrike" spc="-1">
                <a:solidFill>
                  <a:srgbClr val="000000"/>
                </a:solidFill>
                <a:latin typeface="Times New Roman"/>
              </a:rPr>
              <a:t>10</a:t>
            </a:fld>
            <a:endParaRPr lang="en-ZA"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131151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71A025A9-70F4-42C3-A01A-4E217D1A7072}"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4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ZA"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1E391DD9-A05F-46F6-81E9-D14F7606220E}"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7488FEAC-2C7D-4115-A8AA-E6DEA4668CA6}"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67CD14AA-F081-4911-80F3-D380E6A17842}"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7F2184A1-7783-4972-927F-D76231CF485C}"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en-ZA" sz="32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EB45AE0A-28F3-4897-97B5-CC1F98468805}"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ZA"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B50EF7F7-E4C9-41F3-80A0-314F43ED5C02}"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AE515806-1049-4051-AE97-6D2EAA0E97D4}"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99BA2658-4655-4A17-8AAD-CDDBF6AA147D}"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38E0622B-76C8-4C54-A58D-D15463BF69AC}"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97E260A6-5DC8-48DF-91C9-11D8C182C2F1}"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A2D4B6E5-20C3-4875-9BA5-3374FCD43BFD}"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en-ZA"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indent="0" algn="ctr">
              <a:lnSpc>
                <a:spcPct val="90000"/>
              </a:lnSpc>
              <a:buNone/>
            </a:pPr>
            <a:r>
              <a:rPr lang="en-GB"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7"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&lt;date/time&gt;</a:t>
            </a:r>
            <a:endParaRPr lang="en-ZA" sz="1200" b="0" strike="noStrike" spc="-1">
              <a:solidFill>
                <a:srgbClr val="000000"/>
              </a:solidFill>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lang="en-ZA" sz="1400" b="0" strike="noStrike" spc="-1">
                <a:solidFill>
                  <a:srgbClr val="000000"/>
                </a:solidFill>
                <a:latin typeface="Times New Roman"/>
              </a:defRPr>
            </a:lvl1pPr>
          </a:lstStyle>
          <a:p>
            <a:pPr indent="0" algn="ctr">
              <a:buNone/>
            </a:pPr>
            <a:r>
              <a:rPr lang="en-ZA" sz="1400" b="0" strike="noStrike" spc="-1">
                <a:solidFill>
                  <a:srgbClr val="000000"/>
                </a:solidFill>
                <a:latin typeface="Times New Roman"/>
              </a:rPr>
              <a:t>&lt;footer&gt;</a:t>
            </a:r>
          </a:p>
        </p:txBody>
      </p:sp>
      <p:sp>
        <p:nvSpPr>
          <p:cNvPr id="3" name="Slide Number Placeholder 5"/>
          <p:cNvSpPr/>
          <p:nvPr/>
        </p:nvSpPr>
        <p:spPr>
          <a:xfrm>
            <a:off x="11701800" y="6455880"/>
            <a:ext cx="45288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fld id="{8C15FA66-CE98-4C7A-9BF3-0B204D84A890}" type="slidenum">
              <a:rPr lang="en-US" sz="1400" b="1" strike="noStrike" spc="-1">
                <a:solidFill>
                  <a:srgbClr val="FFFFFF"/>
                </a:solidFill>
                <a:latin typeface="Open Sans ExtraBold"/>
                <a:ea typeface="Open Sans ExtraBold"/>
              </a:rPr>
              <a:t>‹#›</a:t>
            </a:fld>
            <a:endParaRPr lang="en-ZA" sz="1400" b="0" strike="noStrike" spc="-1">
              <a:solidFill>
                <a:srgbClr val="000000"/>
              </a:solidFill>
              <a:latin typeface="Arial"/>
            </a:endParaRPr>
          </a:p>
        </p:txBody>
      </p:sp>
      <p:sp>
        <p:nvSpPr>
          <p:cNvPr id="4" name="Slide Number Placeholder 5"/>
          <p:cNvSpPr/>
          <p:nvPr/>
        </p:nvSpPr>
        <p:spPr>
          <a:xfrm>
            <a:off x="11798640" y="64929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pPr>
            <a:fld id="{CE82CC3F-F471-40D3-880B-2C8A8D51AE98}" type="slidenum">
              <a:rPr lang="en-US" sz="1200" b="0" strike="noStrike" spc="-1">
                <a:solidFill>
                  <a:srgbClr val="8B8B8B"/>
                </a:solidFill>
                <a:latin typeface="Calibri"/>
              </a:rPr>
              <a:t>‹#›</a:t>
            </a:fld>
            <a:endParaRPr lang="en-ZA" sz="1200" b="0" strike="noStrike" spc="-1">
              <a:solidFill>
                <a:srgbClr val="000000"/>
              </a:solidFill>
              <a:latin typeface="Arial"/>
            </a:endParaRPr>
          </a:p>
        </p:txBody>
      </p:sp>
      <p:sp>
        <p:nvSpPr>
          <p:cNvPr id="5" name="PlaceHolder 4"/>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en-GB"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43" name="PlaceHolder 2"/>
          <p:cNvSpPr>
            <a:spLocks noGrp="1"/>
          </p:cNvSpPr>
          <p:nvPr>
            <p:ph type="body"/>
          </p:nvPr>
        </p:nvSpPr>
        <p:spPr>
          <a:xfrm>
            <a:off x="838080" y="1825560"/>
            <a:ext cx="10515240" cy="4350960"/>
          </a:xfrm>
          <a:prstGeom prst="rect">
            <a:avLst/>
          </a:prstGeom>
          <a:noFill/>
          <a:ln w="0">
            <a:noFill/>
          </a:ln>
        </p:spPr>
        <p:txBody>
          <a:bodyPr anchor="t">
            <a:noAutofit/>
          </a:bodyPr>
          <a:lstStyle/>
          <a:p>
            <a:pPr marL="228600" indent="-228600">
              <a:lnSpc>
                <a:spcPct val="90000"/>
              </a:lnSpc>
              <a:spcBef>
                <a:spcPts val="1001"/>
              </a:spcBef>
              <a:buClr>
                <a:srgbClr val="000000"/>
              </a:buClr>
              <a:buFont typeface="Arial"/>
              <a:buChar char="•"/>
            </a:pPr>
            <a:r>
              <a:rPr lang="en-GB" sz="2800" b="0" strike="noStrike" spc="-1">
                <a:solidFill>
                  <a:srgbClr val="000000"/>
                </a:solidFill>
                <a:latin typeface="Calibri"/>
              </a:rPr>
              <a:t>Click to edit Master text styles</a:t>
            </a:r>
            <a:endParaRPr lang="en-US" sz="2800" b="0" strike="noStrike" spc="-1">
              <a:solidFill>
                <a:srgbClr val="000000"/>
              </a:solidFill>
              <a:latin typeface="Calibri"/>
            </a:endParaRPr>
          </a:p>
          <a:p>
            <a:pPr marL="685800" lvl="1" indent="-228600">
              <a:lnSpc>
                <a:spcPct val="90000"/>
              </a:lnSpc>
              <a:spcBef>
                <a:spcPts val="499"/>
              </a:spcBef>
              <a:buClr>
                <a:srgbClr val="000000"/>
              </a:buClr>
              <a:buFont typeface="Arial"/>
              <a:buChar char="•"/>
            </a:pPr>
            <a:r>
              <a:rPr lang="en-GB" sz="2400" b="0" strike="noStrike" spc="-1">
                <a:solidFill>
                  <a:srgbClr val="000000"/>
                </a:solidFill>
                <a:latin typeface="Calibri"/>
              </a:rPr>
              <a:t>Second level</a:t>
            </a:r>
            <a:endParaRPr lang="en-US" sz="2400" b="0" strike="noStrike" spc="-1">
              <a:solidFill>
                <a:srgbClr val="000000"/>
              </a:solidFill>
              <a:latin typeface="Calibri"/>
            </a:endParaRPr>
          </a:p>
          <a:p>
            <a:pPr marL="1143000" lvl="2" indent="-228600">
              <a:lnSpc>
                <a:spcPct val="90000"/>
              </a:lnSpc>
              <a:spcBef>
                <a:spcPts val="499"/>
              </a:spcBef>
              <a:buClr>
                <a:srgbClr val="000000"/>
              </a:buClr>
              <a:buFont typeface="Arial"/>
              <a:buChar char="•"/>
            </a:pPr>
            <a:r>
              <a:rPr lang="en-GB" sz="2000" b="0" strike="noStrike" spc="-1">
                <a:solidFill>
                  <a:srgbClr val="000000"/>
                </a:solidFill>
                <a:latin typeface="Calibri"/>
              </a:rPr>
              <a:t>Third level</a:t>
            </a:r>
            <a:endParaRPr lang="en-US" sz="2000" b="0" strike="noStrike" spc="-1">
              <a:solidFill>
                <a:srgbClr val="000000"/>
              </a:solidFill>
              <a:latin typeface="Calibri"/>
            </a:endParaRPr>
          </a:p>
          <a:p>
            <a:pPr marL="1600200" lvl="3" indent="-228600">
              <a:lnSpc>
                <a:spcPct val="90000"/>
              </a:lnSpc>
              <a:spcBef>
                <a:spcPts val="499"/>
              </a:spcBef>
              <a:buClr>
                <a:srgbClr val="000000"/>
              </a:buClr>
              <a:buFont typeface="Arial"/>
              <a:buChar char="•"/>
            </a:pPr>
            <a:r>
              <a:rPr lang="en-GB" sz="1800" b="0" strike="noStrike" spc="-1">
                <a:solidFill>
                  <a:srgbClr val="000000"/>
                </a:solidFill>
                <a:latin typeface="Calibri"/>
              </a:rPr>
              <a:t>Fourth level</a:t>
            </a:r>
            <a:endParaRPr lang="en-US" sz="1800" b="0" strike="noStrike" spc="-1">
              <a:solidFill>
                <a:srgbClr val="000000"/>
              </a:solidFill>
              <a:latin typeface="Calibri"/>
            </a:endParaRPr>
          </a:p>
          <a:p>
            <a:pPr marL="2057400" lvl="4" indent="-228600">
              <a:lnSpc>
                <a:spcPct val="90000"/>
              </a:lnSpc>
              <a:spcBef>
                <a:spcPts val="499"/>
              </a:spcBef>
              <a:buClr>
                <a:srgbClr val="000000"/>
              </a:buClr>
              <a:buFont typeface="Arial"/>
              <a:buChar char="•"/>
            </a:pPr>
            <a:r>
              <a:rPr lang="en-GB" sz="1800" b="0" strike="noStrike" spc="-1">
                <a:solidFill>
                  <a:srgbClr val="000000"/>
                </a:solidFill>
                <a:latin typeface="Calibri"/>
              </a:rPr>
              <a:t>Fifth level</a:t>
            </a:r>
            <a:endParaRPr lang="en-US" sz="1800" b="0" strike="noStrike" spc="-1">
              <a:solidFill>
                <a:srgbClr val="000000"/>
              </a:solidFill>
              <a:latin typeface="Calibri"/>
            </a:endParaRPr>
          </a:p>
        </p:txBody>
      </p:sp>
      <p:sp>
        <p:nvSpPr>
          <p:cNvPr id="44" name="PlaceHolder 3"/>
          <p:cNvSpPr>
            <a:spLocks noGrp="1"/>
          </p:cNvSpPr>
          <p:nvPr>
            <p:ph type="dt" idx="3"/>
          </p:nvPr>
        </p:nvSpPr>
        <p:spPr>
          <a:xfrm>
            <a:off x="838080" y="6356520"/>
            <a:ext cx="274284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&lt;date/time&gt;</a:t>
            </a:r>
            <a:endParaRPr lang="en-ZA" sz="1200" b="0" strike="noStrike" spc="-1">
              <a:solidFill>
                <a:srgbClr val="000000"/>
              </a:solidFill>
              <a:latin typeface="Times New Roman"/>
            </a:endParaRPr>
          </a:p>
        </p:txBody>
      </p:sp>
      <p:sp>
        <p:nvSpPr>
          <p:cNvPr id="45" name="PlaceHolder 4"/>
          <p:cNvSpPr>
            <a:spLocks noGrp="1"/>
          </p:cNvSpPr>
          <p:nvPr>
            <p:ph type="ftr" idx="4"/>
          </p:nvPr>
        </p:nvSpPr>
        <p:spPr>
          <a:xfrm>
            <a:off x="4038480" y="6356520"/>
            <a:ext cx="4114440" cy="364680"/>
          </a:xfrm>
          <a:prstGeom prst="rect">
            <a:avLst/>
          </a:prstGeom>
          <a:noFill/>
          <a:ln w="0">
            <a:noFill/>
          </a:ln>
        </p:spPr>
        <p:txBody>
          <a:bodyPr anchor="ctr">
            <a:noAutofit/>
          </a:bodyPr>
          <a:lstStyle>
            <a:lvl1pPr indent="0" algn="ctr">
              <a:buNone/>
              <a:defRPr lang="en-ZA" sz="1400" b="0" strike="noStrike" spc="-1">
                <a:solidFill>
                  <a:srgbClr val="000000"/>
                </a:solidFill>
                <a:latin typeface="Times New Roman"/>
              </a:defRPr>
            </a:lvl1pPr>
          </a:lstStyle>
          <a:p>
            <a:pPr indent="0" algn="ctr">
              <a:buNone/>
            </a:pPr>
            <a:r>
              <a:rPr lang="en-ZA" sz="1400" b="0" strike="noStrike" spc="-1">
                <a:solidFill>
                  <a:srgbClr val="000000"/>
                </a:solidFill>
                <a:latin typeface="Times New Roman"/>
              </a:rPr>
              <a:t>&lt;footer&gt;</a:t>
            </a:r>
          </a:p>
        </p:txBody>
      </p:sp>
      <p:sp>
        <p:nvSpPr>
          <p:cNvPr id="46" name="PlaceHolder 5"/>
          <p:cNvSpPr>
            <a:spLocks noGrp="1"/>
          </p:cNvSpPr>
          <p:nvPr>
            <p:ph type="sldNum" idx="5"/>
          </p:nvPr>
        </p:nvSpPr>
        <p:spPr>
          <a:xfrm>
            <a:off x="11786400" y="6498000"/>
            <a:ext cx="405360" cy="364680"/>
          </a:xfrm>
          <a:prstGeom prst="rect">
            <a:avLst/>
          </a:prstGeom>
          <a:noFill/>
          <a:ln w="0">
            <a:noFill/>
          </a:ln>
        </p:spPr>
        <p:txBody>
          <a:bodyPr anchor="ctr">
            <a:noAutofit/>
          </a:bodyPr>
          <a:lstStyle>
            <a:lvl1pPr indent="0" algn="r">
              <a:lnSpc>
                <a:spcPct val="100000"/>
              </a:lnSpc>
              <a:buNone/>
              <a:defRPr lang="en-US" sz="1200" b="0" strike="noStrike" spc="-1">
                <a:solidFill>
                  <a:srgbClr val="8B8B8B"/>
                </a:solidFill>
                <a:latin typeface="Calibri"/>
              </a:defRPr>
            </a:lvl1pPr>
          </a:lstStyle>
          <a:p>
            <a:pPr indent="0" algn="r">
              <a:lnSpc>
                <a:spcPct val="100000"/>
              </a:lnSpc>
              <a:buNone/>
            </a:pPr>
            <a:fld id="{B1C37DA8-2512-4D04-A4D9-CE092DA51658}" type="slidenum">
              <a:rPr lang="en-US" sz="1200" b="0" strike="noStrike" spc="-1">
                <a:solidFill>
                  <a:srgbClr val="8B8B8B"/>
                </a:solidFill>
                <a:latin typeface="Calibri"/>
              </a:rPr>
              <a:t>‹#›</a:t>
            </a:fld>
            <a:endParaRPr lang="en-ZA"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courses.spatialthoughts.com/advanced-qgis.html"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https://mapscaping.com/podcast/mapstore/" TargetMode="External"/><Relationship Id="rId5" Type="http://schemas.openxmlformats.org/officeDocument/2006/relationships/hyperlink" Target="https://www.geosolutionsgroup.com/technologies/mapstore/" TargetMode="External"/><Relationship Id="rId4" Type="http://schemas.openxmlformats.org/officeDocument/2006/relationships/hyperlink" Target="https://www.crunchydata.com/blog/spatial-analytics-with-postgres-postgis-pl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hyperlink" Target="https://gis4schools.readthedocs.io/en/latest/part1/1_8.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s://courses.spatialthoughts.com/images/spatial_data_viz/aq34.png"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hyperlink" Target="https://www.geosolutionsgroup.com/technologies/mapstore/" TargetMode="External"/><Relationship Id="rId4" Type="http://schemas.openxmlformats.org/officeDocument/2006/relationships/hyperlink" Target="https://mapscaping.com/podcast/mapsto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hyperlink" Target="https://mapstore.geosolutionsgroup.com/mapstore/#/viewer/openlayers/790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hyperlink" Target="https://changelog.qgis.org/en/qgis/lesson/analysis-17/detail/161/?q=8.7"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https://www.crunchydata.com/blog/spatial-analytics-with-postgres-postgis-pl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1" y="4301317"/>
            <a:ext cx="6968649" cy="2140757"/>
          </a:xfrm>
        </p:spPr>
        <p:txBody>
          <a:bodyPr>
            <a:normAutofit/>
          </a:bodyPr>
          <a:lstStyle/>
          <a:p>
            <a:pPr>
              <a:lnSpc>
                <a:spcPct val="100000"/>
              </a:lnSpc>
            </a:pPr>
            <a:r>
              <a:rPr lang="en-ZA" sz="4900" b="1" strike="noStrike" spc="-1" dirty="0">
                <a:solidFill>
                  <a:srgbClr val="FFFFFF"/>
                </a:solidFill>
                <a:latin typeface="Open Sans ExtraBold"/>
                <a:ea typeface="Open Sans ExtraBold"/>
              </a:rPr>
              <a:t>LECTURE 9</a:t>
            </a:r>
            <a:br>
              <a:rPr lang="en-ZA" sz="7200" b="0" spc="-1" dirty="0">
                <a:solidFill>
                  <a:srgbClr val="000000"/>
                </a:solidFill>
                <a:latin typeface="Arial"/>
                <a:ea typeface="Open Sans ExtraBold"/>
              </a:rPr>
            </a:br>
            <a:r>
              <a:rPr lang="en-GB" sz="2800" b="1" strike="noStrike" spc="-1" dirty="0">
                <a:solidFill>
                  <a:srgbClr val="000000"/>
                </a:solidFill>
                <a:latin typeface="Open Sans ExtraBold"/>
                <a:ea typeface="Open Sans ExtraBold"/>
              </a:rPr>
              <a:t>INTEGRATION OF DATA AND METADATA INTO VISUALISATION PLATFORMS/TOOLS</a:t>
            </a:r>
            <a:endParaRPr lang="en-US" sz="2800" dirty="0"/>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374796"/>
            <a:ext cx="4187869" cy="954803"/>
          </a:xfrm>
        </p:spPr>
        <p:txBody>
          <a:bodyPr/>
          <a:lstStyle/>
          <a:p>
            <a:r>
              <a:rPr lang="en-GB" sz="1800" b="1" strike="noStrike" spc="-1" dirty="0">
                <a:solidFill>
                  <a:srgbClr val="000000"/>
                </a:solidFill>
                <a:latin typeface="Open Sans ExtraBold"/>
                <a:ea typeface="Open Sans ExtraBold"/>
              </a:rPr>
              <a:t>GEOSPATIAL DATA MANAGEMENT FOR ENERGY ACCESS</a:t>
            </a:r>
            <a:endParaRPr lang="en-ZA" sz="1800" b="0" strike="noStrike" spc="-1" dirty="0">
              <a:solidFill>
                <a:srgbClr val="000000"/>
              </a:solidFill>
              <a:latin typeface="Arial"/>
            </a:endParaRP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7" y="3367815"/>
            <a:ext cx="1690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Sustainable Energy for All. Consolidated by </a:t>
            </a:r>
            <a:r>
              <a:rPr lang="en-US" sz="900" b="1" dirty="0" err="1">
                <a:solidFill>
                  <a:schemeClr val="bg1"/>
                </a:solidFill>
                <a:latin typeface="Open Sans"/>
                <a:ea typeface="+mn-lt"/>
                <a:cs typeface="+mn-lt"/>
              </a:rPr>
              <a:t>Kartoza</a:t>
            </a:r>
            <a:endParaRPr lang="en-US" sz="900" b="1" dirty="0">
              <a:solidFill>
                <a:schemeClr val="bg1"/>
              </a:solidFill>
              <a:latin typeface="Open Sans"/>
              <a:ea typeface="+mn-lt"/>
              <a:cs typeface="+mn-lt"/>
            </a:endParaRPr>
          </a:p>
        </p:txBody>
      </p:sp>
      <p:pic>
        <p:nvPicPr>
          <p:cNvPr id="5" name="Picture 4" descr="A white circle with white text&#10;&#10;Description automatically generated">
            <a:extLst>
              <a:ext uri="{FF2B5EF4-FFF2-40B4-BE49-F238E27FC236}">
                <a16:creationId xmlns:a16="http://schemas.microsoft.com/office/drawing/2014/main" id="{E8CE809F-6383-B2A8-E93B-406A533528A1}"/>
              </a:ext>
            </a:extLst>
          </p:cNvPr>
          <p:cNvPicPr>
            <a:picLocks noChangeAspect="1"/>
          </p:cNvPicPr>
          <p:nvPr/>
        </p:nvPicPr>
        <p:blipFill>
          <a:blip r:embed="rId2"/>
          <a:stretch>
            <a:fillRect/>
          </a:stretch>
        </p:blipFill>
        <p:spPr>
          <a:xfrm>
            <a:off x="10479687" y="3481710"/>
            <a:ext cx="482722" cy="485636"/>
          </a:xfrm>
          <a:prstGeom prst="rect">
            <a:avLst/>
          </a:prstGeom>
        </p:spPr>
      </p:pic>
      <p:pic>
        <p:nvPicPr>
          <p:cNvPr id="4" name="Picture 3">
            <a:extLst>
              <a:ext uri="{FF2B5EF4-FFF2-40B4-BE49-F238E27FC236}">
                <a16:creationId xmlns:a16="http://schemas.microsoft.com/office/drawing/2014/main" id="{C02E67CB-982E-6D45-B9CA-2193599570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76962" y="3621295"/>
            <a:ext cx="747893" cy="243500"/>
          </a:xfrm>
          <a:prstGeom prst="rect">
            <a:avLst/>
          </a:prstGeom>
        </p:spPr>
      </p:pic>
    </p:spTree>
    <p:extLst>
      <p:ext uri="{BB962C8B-B14F-4D97-AF65-F5344CB8AC3E}">
        <p14:creationId xmlns:p14="http://schemas.microsoft.com/office/powerpoint/2010/main" val="304980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3" descr="Graphical user interface, sunburst chart&#10;&#10;Description automatically generated"/>
          <p:cNvPicPr/>
          <p:nvPr/>
        </p:nvPicPr>
        <p:blipFill>
          <a:blip r:embed="rId3"/>
          <a:stretch/>
        </p:blipFill>
        <p:spPr>
          <a:xfrm>
            <a:off x="1440" y="34560"/>
            <a:ext cx="12188880" cy="6854760"/>
          </a:xfrm>
          <a:prstGeom prst="rect">
            <a:avLst/>
          </a:prstGeom>
          <a:ln w="0">
            <a:noFill/>
          </a:ln>
        </p:spPr>
      </p:pic>
      <p:sp>
        <p:nvSpPr>
          <p:cNvPr id="143"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9</a:t>
            </a:r>
            <a:endParaRPr lang="en-ZA" sz="1400" b="0" strike="noStrike" spc="-1">
              <a:solidFill>
                <a:srgbClr val="000000"/>
              </a:solidFill>
              <a:latin typeface="Arial"/>
            </a:endParaRPr>
          </a:p>
        </p:txBody>
      </p:sp>
      <p:sp>
        <p:nvSpPr>
          <p:cNvPr id="144"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Summary</a:t>
            </a:r>
            <a:endParaRPr lang="en-ZA" sz="4400" b="0" strike="noStrike" spc="-1">
              <a:solidFill>
                <a:srgbClr val="000000"/>
              </a:solidFill>
              <a:latin typeface="Arial"/>
            </a:endParaRPr>
          </a:p>
        </p:txBody>
      </p:sp>
      <p:sp>
        <p:nvSpPr>
          <p:cNvPr id="145" name="PlaceHolder 1"/>
          <p:cNvSpPr>
            <a:spLocks noGrp="1"/>
          </p:cNvSpPr>
          <p:nvPr>
            <p:ph/>
          </p:nvPr>
        </p:nvSpPr>
        <p:spPr>
          <a:xfrm>
            <a:off x="838080" y="2084400"/>
            <a:ext cx="10535400" cy="3954960"/>
          </a:xfrm>
          <a:prstGeom prst="rect">
            <a:avLst/>
          </a:prstGeom>
          <a:noFill/>
          <a:ln w="0">
            <a:noFill/>
          </a:ln>
        </p:spPr>
        <p:txBody>
          <a:bodyPr anchor="t">
            <a:noAutofit/>
          </a:bodyPr>
          <a:lstStyle/>
          <a:p>
            <a:pPr indent="0">
              <a:lnSpc>
                <a:spcPct val="150000"/>
              </a:lnSpc>
              <a:spcBef>
                <a:spcPts val="1001"/>
              </a:spcBef>
              <a:buNone/>
              <a:tabLst>
                <a:tab pos="0" algn="l"/>
              </a:tabLst>
            </a:pPr>
            <a:r>
              <a:rPr lang="en-GB" sz="2000" b="0" strike="noStrike" spc="-1">
                <a:solidFill>
                  <a:srgbClr val="000000"/>
                </a:solidFill>
                <a:latin typeface="Open Sans"/>
              </a:rPr>
              <a:t>In this lecture, you continued with setting up an SDI ecosystem by integrating data and metadata into visualisation platforms or tools. The lecture demonstrated the following:</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Visualisation of data and charts in QGIS and MapStore</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Advanced data analysis in QGIS and PostGIS to generate new insights that you can publish in GeoNode or your QGIS layouts.</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Further development of your project through the incorporation of OnSSET, OnStove or EAE data</a:t>
            </a:r>
            <a:endParaRPr lang="en-US" sz="2000" b="0" strike="noStrike" spc="-1">
              <a:solidFill>
                <a:srgbClr val="000000"/>
              </a:solidFill>
              <a:latin typeface="Calibri"/>
            </a:endParaRPr>
          </a:p>
          <a:p>
            <a:pPr indent="0">
              <a:lnSpc>
                <a:spcPct val="150000"/>
              </a:lnSpc>
              <a:spcBef>
                <a:spcPts val="1001"/>
              </a:spcBef>
              <a:buNone/>
              <a:tabLst>
                <a:tab pos="0" algn="l"/>
              </a:tabLst>
            </a:pPr>
            <a:endParaRPr lang="en-US" sz="2000" b="0" strike="noStrike" spc="-1">
              <a:solidFill>
                <a:srgbClr val="000000"/>
              </a:solidFill>
              <a:latin typeface="Calibri"/>
            </a:endParaRPr>
          </a:p>
        </p:txBody>
      </p:sp>
      <p:sp>
        <p:nvSpPr>
          <p:cNvPr id="146" name="TextBox 4"/>
          <p:cNvSpPr/>
          <p:nvPr/>
        </p:nvSpPr>
        <p:spPr>
          <a:xfrm>
            <a:off x="887040" y="1373760"/>
            <a:ext cx="61844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Key Concepts of the Lecture</a:t>
            </a:r>
            <a:endParaRPr lang="en-ZA" sz="2000" b="0" strike="noStrike" spc="-1">
              <a:solidFill>
                <a:srgbClr val="000000"/>
              </a:solidFill>
              <a:latin typeface="Arial"/>
            </a:endParaRPr>
          </a:p>
        </p:txBody>
      </p:sp>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3" descr="Graphical user interface, sunburst chart&#10;&#10;Description automatically generated"/>
          <p:cNvPicPr/>
          <p:nvPr/>
        </p:nvPicPr>
        <p:blipFill>
          <a:blip r:embed="rId3"/>
          <a:stretch/>
        </p:blipFill>
        <p:spPr>
          <a:xfrm>
            <a:off x="1440" y="34560"/>
            <a:ext cx="12188880" cy="6854760"/>
          </a:xfrm>
          <a:prstGeom prst="rect">
            <a:avLst/>
          </a:prstGeom>
          <a:ln w="0">
            <a:noFill/>
          </a:ln>
        </p:spPr>
      </p:pic>
      <p:sp>
        <p:nvSpPr>
          <p:cNvPr id="148"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10</a:t>
            </a:r>
            <a:endParaRPr lang="en-ZA" sz="1400" b="0" strike="noStrike" spc="-1">
              <a:solidFill>
                <a:srgbClr val="000000"/>
              </a:solidFill>
              <a:latin typeface="Arial"/>
            </a:endParaRPr>
          </a:p>
        </p:txBody>
      </p:sp>
      <p:sp>
        <p:nvSpPr>
          <p:cNvPr id="149"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Reference</a:t>
            </a:r>
            <a:endParaRPr lang="en-ZA" sz="4400" b="0" strike="noStrike" spc="-1">
              <a:solidFill>
                <a:srgbClr val="000000"/>
              </a:solidFill>
              <a:latin typeface="Arial"/>
            </a:endParaRPr>
          </a:p>
        </p:txBody>
      </p:sp>
      <p:sp>
        <p:nvSpPr>
          <p:cNvPr id="150" name="PlaceHolder 1"/>
          <p:cNvSpPr>
            <a:spLocks noGrp="1"/>
          </p:cNvSpPr>
          <p:nvPr>
            <p:ph/>
          </p:nvPr>
        </p:nvSpPr>
        <p:spPr>
          <a:xfrm>
            <a:off x="828000" y="1451160"/>
            <a:ext cx="10888560" cy="4772520"/>
          </a:xfrm>
          <a:prstGeom prst="rect">
            <a:avLst/>
          </a:prstGeom>
          <a:noFill/>
          <a:ln w="0">
            <a:noFill/>
          </a:ln>
        </p:spPr>
        <p:txBody>
          <a:bodyPr anchor="t">
            <a:noAutofit/>
          </a:bodyPr>
          <a:lstStyle/>
          <a:p>
            <a:pPr indent="0">
              <a:lnSpc>
                <a:spcPct val="200000"/>
              </a:lnSpc>
              <a:spcBef>
                <a:spcPts val="1001"/>
              </a:spcBef>
              <a:buNone/>
              <a:tabLst>
                <a:tab pos="0" algn="l"/>
              </a:tabLst>
            </a:pPr>
            <a:r>
              <a:rPr lang="en-ZA" sz="2000" b="0" strike="noStrike" spc="-1">
                <a:solidFill>
                  <a:srgbClr val="000000"/>
                </a:solidFill>
                <a:latin typeface="Open Sans"/>
              </a:rPr>
              <a:t>Crunchydata 2017. </a:t>
            </a:r>
            <a:r>
              <a:rPr lang="en-GB" sz="2000" b="0" strike="noStrike" spc="-1">
                <a:solidFill>
                  <a:srgbClr val="000000"/>
                </a:solidFill>
                <a:latin typeface="Open Sans"/>
              </a:rPr>
              <a:t>Spatial Analytics with PostGIS, PL/R and R. URL </a:t>
            </a:r>
            <a:r>
              <a:rPr lang="en-GB" sz="2000" b="0" u="sng" strike="noStrike" spc="-1">
                <a:solidFill>
                  <a:srgbClr val="0563C1"/>
                </a:solidFill>
                <a:uFillTx/>
                <a:latin typeface="Open Sans"/>
                <a:hlinkClick r:id="rId4"/>
              </a:rPr>
              <a:t>https://www.crunchydata.com/blog/spatial-analytics-with-postgres-postgis-plr</a:t>
            </a:r>
            <a:r>
              <a:rPr lang="en-GB" sz="2000" b="0" strike="noStrike" spc="-1">
                <a:solidFill>
                  <a:srgbClr val="000000"/>
                </a:solidFill>
                <a:latin typeface="Open Sans"/>
              </a:rPr>
              <a:t> </a:t>
            </a:r>
            <a:endParaRPr lang="en-US" sz="2000" b="0" strike="noStrike" spc="-1">
              <a:solidFill>
                <a:srgbClr val="000000"/>
              </a:solidFill>
              <a:latin typeface="Calibri"/>
            </a:endParaRPr>
          </a:p>
          <a:p>
            <a:pPr indent="0">
              <a:lnSpc>
                <a:spcPct val="200000"/>
              </a:lnSpc>
              <a:spcBef>
                <a:spcPts val="1001"/>
              </a:spcBef>
              <a:buNone/>
              <a:tabLst>
                <a:tab pos="0" algn="l"/>
              </a:tabLst>
            </a:pPr>
            <a:r>
              <a:rPr lang="en-ZA" sz="2000" b="0" strike="noStrike" spc="-1">
                <a:solidFill>
                  <a:srgbClr val="000000"/>
                </a:solidFill>
                <a:latin typeface="Open Sans"/>
              </a:rPr>
              <a:t>GeoSolutions. MapStore. URL </a:t>
            </a:r>
            <a:r>
              <a:rPr lang="en-ZA" sz="2000" b="0" u="sng" strike="noStrike" spc="-1">
                <a:solidFill>
                  <a:srgbClr val="0563C1"/>
                </a:solidFill>
                <a:uFillTx/>
                <a:latin typeface="Open Sans"/>
                <a:hlinkClick r:id="rId5"/>
              </a:rPr>
              <a:t>https://www.geosolutionsgroup.com/technologies/mapstore/</a:t>
            </a:r>
            <a:r>
              <a:rPr lang="en-ZA" sz="2000" b="0" strike="noStrike" spc="-1">
                <a:solidFill>
                  <a:srgbClr val="000000"/>
                </a:solidFill>
                <a:latin typeface="Open Sans"/>
              </a:rPr>
              <a:t> </a:t>
            </a:r>
            <a:endParaRPr lang="en-US" sz="2000" b="0" strike="noStrike" spc="-1">
              <a:solidFill>
                <a:srgbClr val="000000"/>
              </a:solidFill>
              <a:latin typeface="Calibri"/>
            </a:endParaRPr>
          </a:p>
          <a:p>
            <a:pPr indent="0">
              <a:lnSpc>
                <a:spcPct val="200000"/>
              </a:lnSpc>
              <a:spcBef>
                <a:spcPts val="1001"/>
              </a:spcBef>
              <a:buNone/>
              <a:tabLst>
                <a:tab pos="0" algn="l"/>
              </a:tabLst>
            </a:pPr>
            <a:r>
              <a:rPr lang="en-ZA" sz="2000" b="0" strike="noStrike" spc="-1">
                <a:solidFill>
                  <a:srgbClr val="000000"/>
                </a:solidFill>
                <a:latin typeface="Open Sans"/>
              </a:rPr>
              <a:t>MapScaping 2021. MapStore. URL </a:t>
            </a:r>
            <a:r>
              <a:rPr lang="en-ZA" sz="2000" b="0" u="sng" strike="noStrike" spc="-1">
                <a:solidFill>
                  <a:srgbClr val="0563C1"/>
                </a:solidFill>
                <a:uFillTx/>
                <a:latin typeface="Open Sans"/>
                <a:hlinkClick r:id="rId6"/>
              </a:rPr>
              <a:t>https://mapscaping.com/podcast/mapstore/</a:t>
            </a:r>
            <a:r>
              <a:rPr lang="en-ZA" sz="2000" b="0" strike="noStrike" spc="-1">
                <a:solidFill>
                  <a:srgbClr val="000000"/>
                </a:solidFill>
                <a:latin typeface="Open Sans"/>
              </a:rPr>
              <a:t> </a:t>
            </a:r>
            <a:endParaRPr lang="en-US" sz="2000" b="0" strike="noStrike" spc="-1">
              <a:solidFill>
                <a:srgbClr val="000000"/>
              </a:solidFill>
              <a:latin typeface="Calibri"/>
            </a:endParaRPr>
          </a:p>
          <a:p>
            <a:pPr indent="0">
              <a:lnSpc>
                <a:spcPct val="200000"/>
              </a:lnSpc>
              <a:spcBef>
                <a:spcPts val="1001"/>
              </a:spcBef>
              <a:buNone/>
              <a:tabLst>
                <a:tab pos="0" algn="l"/>
              </a:tabLst>
            </a:pPr>
            <a:r>
              <a:rPr lang="en-ZA" sz="2000" b="0" strike="noStrike" spc="-1">
                <a:solidFill>
                  <a:srgbClr val="000000"/>
                </a:solidFill>
                <a:latin typeface="Open Sans"/>
              </a:rPr>
              <a:t>Spatial Thoughts 2021. Advanced QGIS. URL </a:t>
            </a:r>
            <a:r>
              <a:rPr lang="en-ZA" sz="2000" b="0" u="sng" strike="noStrike" spc="-1">
                <a:solidFill>
                  <a:srgbClr val="0563C1"/>
                </a:solidFill>
                <a:uFillTx/>
                <a:latin typeface="Open Sans"/>
                <a:hlinkClick r:id="rId7"/>
              </a:rPr>
              <a:t>https://courses.spatialthoughts.com/advanced-qgis.html</a:t>
            </a:r>
            <a:r>
              <a:rPr lang="en-ZA" sz="2000" b="0" strike="noStrike" spc="-1">
                <a:solidFill>
                  <a:srgbClr val="000000"/>
                </a:solidFill>
                <a:latin typeface="Open Sans"/>
              </a:rPr>
              <a:t> </a:t>
            </a:r>
            <a:endParaRPr lang="en-US" sz="2000" b="0" strike="noStrike" spc="-1">
              <a:solidFill>
                <a:srgbClr val="000000"/>
              </a:solidFill>
              <a:latin typeface="Calibri"/>
            </a:endParaRPr>
          </a:p>
        </p:txBody>
      </p:sp>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Box 4"/>
          <p:cNvSpPr/>
          <p:nvPr/>
        </p:nvSpPr>
        <p:spPr>
          <a:xfrm>
            <a:off x="9919440" y="5892480"/>
            <a:ext cx="1866600" cy="5778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b">
            <a:spAutoFit/>
          </a:bodyPr>
          <a:lstStyle/>
          <a:p>
            <a:pPr>
              <a:lnSpc>
                <a:spcPct val="100000"/>
              </a:lnSpc>
            </a:pPr>
            <a:r>
              <a:rPr lang="en-US" sz="800" b="0" strike="noStrike" spc="-1">
                <a:solidFill>
                  <a:srgbClr val="FFFFFF"/>
                </a:solidFill>
                <a:latin typeface="Open Sans "/>
              </a:rPr>
              <a:t>CCG courses (this will take </a:t>
            </a:r>
            <a:br>
              <a:rPr sz="800"/>
            </a:br>
            <a:r>
              <a:rPr lang="en-US" sz="800" b="0" strike="noStrike" spc="-1">
                <a:solidFill>
                  <a:srgbClr val="FFFFFF"/>
                </a:solidFill>
                <a:latin typeface="Open Sans "/>
              </a:rPr>
              <a:t>you to the website link http://www.ClimateCompatibleGrowth.com/teachingmaterials)</a:t>
            </a:r>
            <a:endParaRPr lang="en-ZA" sz="800" b="0" strike="noStrike" spc="-1">
              <a:solidFill>
                <a:srgbClr val="000000"/>
              </a:solidFill>
              <a:latin typeface="Arial"/>
            </a:endParaRPr>
          </a:p>
        </p:txBody>
      </p:sp>
      <p:sp>
        <p:nvSpPr>
          <p:cNvPr id="153" name="TextBox 5"/>
          <p:cNvSpPr/>
          <p:nvPr/>
        </p:nvSpPr>
        <p:spPr>
          <a:xfrm>
            <a:off x="9108360" y="4845960"/>
            <a:ext cx="2371680" cy="8211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gn="ctr">
              <a:lnSpc>
                <a:spcPct val="100000"/>
              </a:lnSpc>
            </a:pPr>
            <a:r>
              <a:rPr lang="en-ZA" sz="800" b="0" strike="noStrike" spc="-1">
                <a:solidFill>
                  <a:srgbClr val="FFFFFF"/>
                </a:solidFill>
                <a:latin typeface="Open Sans"/>
                <a:ea typeface="Calibri"/>
              </a:rPr>
              <a:t>Moksnes N., Sahlberg A., Khavari B. 2021.</a:t>
            </a:r>
            <a:br>
              <a:rPr sz="800"/>
            </a:br>
            <a:r>
              <a:rPr lang="en-ZA" sz="800" b="0" strike="noStrike" spc="-1">
                <a:solidFill>
                  <a:srgbClr val="FFFFFF"/>
                </a:solidFill>
                <a:latin typeface="Open Sans"/>
                <a:ea typeface="Calibri"/>
              </a:rPr>
              <a:t>Lecture 1: OnSSET/Global Electrification</a:t>
            </a:r>
            <a:br>
              <a:rPr sz="800"/>
            </a:br>
            <a:r>
              <a:rPr lang="en-ZA" sz="800" b="0" strike="noStrike" spc="-1">
                <a:solidFill>
                  <a:srgbClr val="FFFFFF"/>
                </a:solidFill>
                <a:latin typeface="Open Sans"/>
                <a:ea typeface="Calibri"/>
              </a:rPr>
              <a:t>Platform. Release Version 1.0. [online</a:t>
            </a:r>
            <a:br>
              <a:rPr sz="800"/>
            </a:br>
            <a:r>
              <a:rPr lang="en-ZA" sz="800" b="0" strike="noStrike" spc="-1">
                <a:solidFill>
                  <a:srgbClr val="FFFFFF"/>
                </a:solidFill>
                <a:latin typeface="Open Sans"/>
                <a:ea typeface="Calibri"/>
              </a:rPr>
              <a:t>presentation]. Climate Compatible Growth</a:t>
            </a:r>
            <a:br>
              <a:rPr sz="800"/>
            </a:br>
            <a:r>
              <a:rPr lang="en-ZA" sz="800" b="0" strike="noStrike" spc="-1">
                <a:solidFill>
                  <a:srgbClr val="FFFFFF"/>
                </a:solidFill>
                <a:latin typeface="Open Sans"/>
                <a:ea typeface="Calibri"/>
              </a:rPr>
              <a:t>Programme, Energy Sector Management Assistance Program and World Bank Group</a:t>
            </a:r>
            <a:endParaRPr lang="en-ZA" sz="800" b="0" strike="noStrike" spc="-1">
              <a:solidFill>
                <a:srgbClr val="000000"/>
              </a:solidFill>
              <a:latin typeface="Arial"/>
            </a:endParaRPr>
          </a:p>
        </p:txBody>
      </p:sp>
      <p:grpSp>
        <p:nvGrpSpPr>
          <p:cNvPr id="11" name="Group 10">
            <a:extLst>
              <a:ext uri="{FF2B5EF4-FFF2-40B4-BE49-F238E27FC236}">
                <a16:creationId xmlns:a16="http://schemas.microsoft.com/office/drawing/2014/main" id="{428694D0-DF88-994E-744D-C14C2E0CE86E}"/>
              </a:ext>
            </a:extLst>
          </p:cNvPr>
          <p:cNvGrpSpPr/>
          <p:nvPr/>
        </p:nvGrpSpPr>
        <p:grpSpPr>
          <a:xfrm>
            <a:off x="0" y="0"/>
            <a:ext cx="12192000" cy="6858000"/>
            <a:chOff x="0" y="0"/>
            <a:chExt cx="12192000" cy="6858000"/>
          </a:xfrm>
        </p:grpSpPr>
        <p:pic>
          <p:nvPicPr>
            <p:cNvPr id="12" name="Picture 21">
              <a:extLst>
                <a:ext uri="{FF2B5EF4-FFF2-40B4-BE49-F238E27FC236}">
                  <a16:creationId xmlns:a16="http://schemas.microsoft.com/office/drawing/2014/main" id="{CE159841-BD28-A36B-EA8C-2B90B7C1A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30C9D45-AD45-32FD-5329-C5660395D963}"/>
                </a:ext>
              </a:extLst>
            </p:cNvPr>
            <p:cNvSpPr txBox="1"/>
            <p:nvPr/>
          </p:nvSpPr>
          <p:spPr>
            <a:xfrm>
              <a:off x="9013602" y="2439464"/>
              <a:ext cx="2831431" cy="923330"/>
            </a:xfrm>
            <a:prstGeom prst="rect">
              <a:avLst/>
            </a:prstGeom>
            <a:noFill/>
          </p:spPr>
          <p:txBody>
            <a:bodyPr wrap="square">
              <a:spAutoFit/>
            </a:bodyPr>
            <a:lstStyle/>
            <a:p>
              <a:pPr algn="ctr" rtl="0">
                <a:spcBef>
                  <a:spcPts val="0"/>
                </a:spcBef>
                <a:spcAft>
                  <a:spcPts val="0"/>
                </a:spcAft>
              </a:pPr>
              <a:r>
                <a:rPr lang="en-GB" sz="900" b="1" i="1" u="none" strike="noStrike" dirty="0">
                  <a:solidFill>
                    <a:srgbClr val="FFFFFF"/>
                  </a:solidFill>
                  <a:effectLst/>
                  <a:latin typeface="Open Sans" panose="020B0606030504020204" pitchFamily="34" charset="0"/>
                </a:rPr>
                <a:t>Supported by and in collaboration with </a:t>
              </a:r>
              <a:endParaRPr lang="en-GB" b="0" dirty="0">
                <a:effectLst/>
              </a:endParaRPr>
            </a:p>
            <a:p>
              <a:pPr algn="ctr" rtl="0">
                <a:spcBef>
                  <a:spcPts val="0"/>
                </a:spcBef>
                <a:spcAft>
                  <a:spcPts val="0"/>
                </a:spcAft>
              </a:pPr>
              <a:r>
                <a:rPr lang="en-GB" sz="900" b="1" i="1" u="none" strike="noStrike" dirty="0">
                  <a:solidFill>
                    <a:srgbClr val="FFFFFF"/>
                  </a:solidFill>
                  <a:effectLst/>
                  <a:latin typeface="Open Sans" panose="020B0606030504020204" pitchFamily="34" charset="0"/>
                </a:rPr>
                <a:t>Sustainable Energy for All</a:t>
              </a:r>
              <a:endParaRPr lang="en-GB" b="0" dirty="0">
                <a:effectLst/>
              </a:endParaRPr>
            </a:p>
            <a:p>
              <a:br>
                <a:rPr lang="en-GB" dirty="0"/>
              </a:br>
              <a:endParaRPr lang="en-GB" dirty="0"/>
            </a:p>
          </p:txBody>
        </p:sp>
        <p:pic>
          <p:nvPicPr>
            <p:cNvPr id="14" name="Picture 25" descr="A white circle with white text&#10;&#10;Description automatically generated">
              <a:extLst>
                <a:ext uri="{FF2B5EF4-FFF2-40B4-BE49-F238E27FC236}">
                  <a16:creationId xmlns:a16="http://schemas.microsoft.com/office/drawing/2014/main" id="{0DD4F698-9B40-57CE-83A6-B48834F672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649" y="2912648"/>
              <a:ext cx="945982" cy="9519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012B747-796C-EA1D-84A5-F0A851C649E7}"/>
                </a:ext>
              </a:extLst>
            </p:cNvPr>
            <p:cNvSpPr txBox="1"/>
            <p:nvPr/>
          </p:nvSpPr>
          <p:spPr>
            <a:xfrm>
              <a:off x="9189625" y="4020847"/>
              <a:ext cx="2518611" cy="1015663"/>
            </a:xfrm>
            <a:prstGeom prst="rect">
              <a:avLst/>
            </a:prstGeom>
            <a:noFill/>
          </p:spPr>
          <p:txBody>
            <a:bodyPr wrap="square">
              <a:spAutoFit/>
            </a:bodyPr>
            <a:lstStyle/>
            <a:p>
              <a:pPr algn="ctr" rtl="0">
                <a:spcBef>
                  <a:spcPts val="0"/>
                </a:spcBef>
                <a:spcAft>
                  <a:spcPts val="0"/>
                </a:spcAft>
              </a:pPr>
              <a:r>
                <a:rPr lang="en-GB" sz="800" b="0" i="0" u="none" strike="noStrike" dirty="0">
                  <a:solidFill>
                    <a:srgbClr val="FFFFFF"/>
                  </a:solidFill>
                  <a:effectLst/>
                  <a:latin typeface="Open Sans" panose="020B0606030504020204" pitchFamily="34" charset="0"/>
                </a:rPr>
                <a:t>Consolidated by Admire </a:t>
              </a:r>
              <a:r>
                <a:rPr lang="en-GB" sz="800" b="0" i="0" u="none" strike="noStrike" dirty="0" err="1">
                  <a:solidFill>
                    <a:srgbClr val="FFFFFF"/>
                  </a:solidFill>
                  <a:effectLst/>
                  <a:latin typeface="Open Sans" panose="020B0606030504020204" pitchFamily="34" charset="0"/>
                </a:rPr>
                <a:t>Nyakudya</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Seabilwe</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Tilodi</a:t>
              </a:r>
              <a:r>
                <a:rPr lang="en-GB" sz="800" b="0" i="0" u="none" strike="noStrike" dirty="0">
                  <a:solidFill>
                    <a:srgbClr val="FFFFFF"/>
                  </a:solidFill>
                  <a:effectLst/>
                  <a:latin typeface="Open Sans" panose="020B0606030504020204" pitchFamily="34" charset="0"/>
                </a:rPr>
                <a:t> and </a:t>
              </a:r>
              <a:r>
                <a:rPr lang="en-GB" sz="800" b="0" i="0" u="none" strike="noStrike" dirty="0" err="1">
                  <a:solidFill>
                    <a:srgbClr val="FFFFFF"/>
                  </a:solidFill>
                  <a:effectLst/>
                  <a:latin typeface="Open Sans" panose="020B0606030504020204" pitchFamily="34" charset="0"/>
                </a:rPr>
                <a:t>Thiasha</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Vythilingam</a:t>
              </a:r>
              <a:endParaRPr lang="en-GB" b="0" dirty="0">
                <a:effectLst/>
              </a:endParaRPr>
            </a:p>
            <a:p>
              <a:pPr algn="ctr" rtl="0">
                <a:spcBef>
                  <a:spcPts val="0"/>
                </a:spcBef>
                <a:spcAft>
                  <a:spcPts val="0"/>
                </a:spcAft>
              </a:pPr>
              <a:r>
                <a:rPr lang="en-GB" sz="800" b="0" i="0" u="none" strike="noStrike" dirty="0">
                  <a:solidFill>
                    <a:srgbClr val="FFFFFF"/>
                  </a:solidFill>
                  <a:effectLst/>
                  <a:latin typeface="Open Sans" panose="020B0606030504020204" pitchFamily="34" charset="0"/>
                </a:rPr>
                <a:t> from </a:t>
              </a:r>
              <a:r>
                <a:rPr lang="en-GB" sz="800" b="0" i="0" u="none" strike="noStrike" dirty="0" err="1">
                  <a:solidFill>
                    <a:srgbClr val="FFFFFF"/>
                  </a:solidFill>
                  <a:effectLst/>
                  <a:latin typeface="Open Sans" panose="020B0606030504020204" pitchFamily="34" charset="0"/>
                </a:rPr>
                <a:t>Kartoza</a:t>
              </a:r>
              <a:endParaRPr lang="en-GB" b="0" dirty="0">
                <a:effectLst/>
              </a:endParaRPr>
            </a:p>
            <a:p>
              <a:br>
                <a:rPr lang="en-GB" dirty="0"/>
              </a:br>
              <a:endParaRPr lang="en-GB" dirty="0"/>
            </a:p>
          </p:txBody>
        </p:sp>
        <p:pic>
          <p:nvPicPr>
            <p:cNvPr id="16" name="Picture 29">
              <a:extLst>
                <a:ext uri="{FF2B5EF4-FFF2-40B4-BE49-F238E27FC236}">
                  <a16:creationId xmlns:a16="http://schemas.microsoft.com/office/drawing/2014/main" id="{19257FBA-2859-A067-D38B-D428D28E4D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2330" y="4522633"/>
              <a:ext cx="1513974" cy="49292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4B397CC-5267-F4E3-BB1C-F49F2776037C}"/>
                </a:ext>
              </a:extLst>
            </p:cNvPr>
            <p:cNvSpPr txBox="1"/>
            <p:nvPr/>
          </p:nvSpPr>
          <p:spPr>
            <a:xfrm>
              <a:off x="8845408" y="5160411"/>
              <a:ext cx="3224463" cy="1261884"/>
            </a:xfrm>
            <a:prstGeom prst="rect">
              <a:avLst/>
            </a:prstGeom>
            <a:noFill/>
          </p:spPr>
          <p:txBody>
            <a:bodyPr wrap="square">
              <a:spAutoFit/>
            </a:bodyPr>
            <a:lstStyle/>
            <a:p>
              <a:pPr algn="ctr" rtl="0">
                <a:spcBef>
                  <a:spcPts val="0"/>
                </a:spcBef>
                <a:spcAft>
                  <a:spcPts val="0"/>
                </a:spcAft>
              </a:pPr>
              <a:r>
                <a:rPr lang="en-GB" sz="800" b="0" i="0" u="none" strike="noStrike" dirty="0" err="1">
                  <a:solidFill>
                    <a:srgbClr val="FFFFFF"/>
                  </a:solidFill>
                  <a:effectLst/>
                  <a:latin typeface="Open Sans" panose="020B0606030504020204" pitchFamily="34" charset="0"/>
                </a:rPr>
                <a:t>Nyakudya</a:t>
              </a:r>
              <a:r>
                <a:rPr lang="en-GB" sz="800" b="0" i="0" u="none" strike="noStrike" dirty="0">
                  <a:solidFill>
                    <a:srgbClr val="FFFFFF"/>
                  </a:solidFill>
                  <a:effectLst/>
                  <a:latin typeface="Open Sans" panose="020B0606030504020204" pitchFamily="34" charset="0"/>
                </a:rPr>
                <a:t> A., </a:t>
              </a:r>
              <a:r>
                <a:rPr lang="en-GB" sz="800" b="0" i="0" u="none" strike="noStrike" dirty="0" err="1">
                  <a:solidFill>
                    <a:srgbClr val="FFFFFF"/>
                  </a:solidFill>
                  <a:effectLst/>
                  <a:latin typeface="Open Sans" panose="020B0606030504020204" pitchFamily="34" charset="0"/>
                </a:rPr>
                <a:t>Tilodi</a:t>
              </a:r>
              <a:r>
                <a:rPr lang="en-GB" sz="800" b="0" i="0" u="none" strike="noStrike" dirty="0">
                  <a:solidFill>
                    <a:srgbClr val="FFFFFF"/>
                  </a:solidFill>
                  <a:effectLst/>
                  <a:latin typeface="Open Sans" panose="020B0606030504020204" pitchFamily="34" charset="0"/>
                </a:rPr>
                <a:t> S., </a:t>
              </a:r>
              <a:r>
                <a:rPr lang="en-GB" sz="800" b="0" i="0" u="none" strike="noStrike" dirty="0" err="1">
                  <a:solidFill>
                    <a:srgbClr val="FFFFFF"/>
                  </a:solidFill>
                  <a:effectLst/>
                  <a:latin typeface="Open Sans" panose="020B0606030504020204" pitchFamily="34" charset="0"/>
                </a:rPr>
                <a:t>Vythilingam</a:t>
              </a:r>
              <a:r>
                <a:rPr lang="en-GB" sz="800" b="0" i="0" u="none" strike="noStrike" dirty="0">
                  <a:solidFill>
                    <a:srgbClr val="FFFFFF"/>
                  </a:solidFill>
                  <a:effectLst/>
                  <a:latin typeface="Open Sans" panose="020B0606030504020204" pitchFamily="34" charset="0"/>
                </a:rPr>
                <a:t> T., 2023.</a:t>
              </a:r>
              <a:br>
                <a:rPr lang="en-GB" sz="800" b="0" i="0" u="none" strike="noStrike" dirty="0">
                  <a:solidFill>
                    <a:srgbClr val="FFFFFF"/>
                  </a:solidFill>
                  <a:effectLst/>
                  <a:latin typeface="Open Sans" panose="020B0606030504020204" pitchFamily="34" charset="0"/>
                </a:rPr>
              </a:br>
              <a:r>
                <a:rPr lang="en-GB" sz="800" b="0" i="0" u="none" strike="noStrike" dirty="0">
                  <a:solidFill>
                    <a:srgbClr val="FFFFFF"/>
                  </a:solidFill>
                  <a:effectLst/>
                  <a:latin typeface="Open Sans" panose="020B0606030504020204" pitchFamily="34" charset="0"/>
                </a:rPr>
                <a:t>Lecture </a:t>
              </a:r>
              <a:r>
                <a:rPr lang="en-GB" sz="800" dirty="0">
                  <a:solidFill>
                    <a:srgbClr val="FFFFFF"/>
                  </a:solidFill>
                  <a:latin typeface="Open Sans" panose="020B0606030504020204" pitchFamily="34" charset="0"/>
                </a:rPr>
                <a:t>9</a:t>
              </a:r>
              <a:r>
                <a:rPr lang="en-GB" sz="800" b="0" i="0" u="none" strike="noStrike" dirty="0">
                  <a:solidFill>
                    <a:srgbClr val="FFFFFF"/>
                  </a:solidFill>
                  <a:effectLst/>
                  <a:latin typeface="Open Sans" panose="020B0606030504020204" pitchFamily="34" charset="0"/>
                </a:rPr>
                <a:t>: Geospatial Data Management for Energy Access. Release Version 1.0</a:t>
              </a:r>
              <a:br>
                <a:rPr lang="en-GB" sz="800" b="0" i="0" u="none" strike="noStrike" dirty="0">
                  <a:solidFill>
                    <a:srgbClr val="FFFFFF"/>
                  </a:solidFill>
                  <a:effectLst/>
                  <a:latin typeface="Open Sans" panose="020B0606030504020204" pitchFamily="34" charset="0"/>
                </a:rPr>
              </a:br>
              <a:r>
                <a:rPr lang="en-GB" sz="800" b="0" i="0" u="none" strike="noStrike" dirty="0">
                  <a:solidFill>
                    <a:srgbClr val="FFFFFF"/>
                  </a:solidFill>
                  <a:effectLst/>
                  <a:latin typeface="Open Sans" panose="020B0606030504020204" pitchFamily="34" charset="0"/>
                </a:rPr>
                <a:t>[online presentation]. Climate Compatible Growth Programme, Sustainable Energy for All, </a:t>
              </a:r>
              <a:r>
                <a:rPr lang="en-GB" sz="800" b="0" i="0" u="none" strike="noStrike" dirty="0" err="1">
                  <a:solidFill>
                    <a:srgbClr val="FFFFFF"/>
                  </a:solidFill>
                  <a:effectLst/>
                  <a:latin typeface="Open Sans" panose="020B0606030504020204" pitchFamily="34" charset="0"/>
                </a:rPr>
                <a:t>Kartoza</a:t>
              </a:r>
              <a:endParaRPr lang="en-GB" b="0" dirty="0">
                <a:effectLst/>
              </a:endParaRPr>
            </a:p>
            <a:p>
              <a:br>
                <a:rPr lang="en-GB" dirty="0"/>
              </a:br>
              <a:endParaRPr lang="en-GB" dirty="0"/>
            </a:p>
          </p:txBody>
        </p:sp>
      </p:gr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9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a:t>
            </a:r>
            <a:endParaRPr lang="en-ZA" sz="1400" b="0" strike="noStrike" spc="-1">
              <a:solidFill>
                <a:srgbClr val="000000"/>
              </a:solidFill>
              <a:latin typeface="Arial"/>
            </a:endParaRPr>
          </a:p>
        </p:txBody>
      </p:sp>
      <p:sp>
        <p:nvSpPr>
          <p:cNvPr id="95" name="Title 10"/>
          <p:cNvSpPr/>
          <p:nvPr/>
        </p:nvSpPr>
        <p:spPr>
          <a:xfrm>
            <a:off x="887040" y="4680"/>
            <a:ext cx="765108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Learning Outcome</a:t>
            </a:r>
            <a:endParaRPr lang="en-ZA" sz="4400" b="0" strike="noStrike" spc="-1">
              <a:solidFill>
                <a:srgbClr val="000000"/>
              </a:solidFill>
              <a:latin typeface="Arial"/>
            </a:endParaRPr>
          </a:p>
        </p:txBody>
      </p:sp>
      <p:sp>
        <p:nvSpPr>
          <p:cNvPr id="96" name="PlaceHolder 1"/>
          <p:cNvSpPr>
            <a:spLocks noGrp="1"/>
          </p:cNvSpPr>
          <p:nvPr>
            <p:ph/>
          </p:nvPr>
        </p:nvSpPr>
        <p:spPr>
          <a:xfrm>
            <a:off x="838080" y="1825560"/>
            <a:ext cx="10775880" cy="4350240"/>
          </a:xfrm>
          <a:prstGeom prst="rect">
            <a:avLst/>
          </a:prstGeom>
          <a:noFill/>
          <a:ln w="0">
            <a:noFill/>
          </a:ln>
        </p:spPr>
        <p:txBody>
          <a:bodyPr anchor="t">
            <a:normAutofit/>
          </a:bodyPr>
          <a:lstStyle/>
          <a:p>
            <a:pPr indent="0">
              <a:lnSpc>
                <a:spcPct val="150000"/>
              </a:lnSpc>
              <a:spcBef>
                <a:spcPts val="1001"/>
              </a:spcBef>
              <a:buNone/>
              <a:tabLst>
                <a:tab pos="0" algn="l"/>
              </a:tabLst>
            </a:pPr>
            <a:r>
              <a:rPr lang="en-GB" sz="2000" b="0" strike="noStrike" spc="-1" dirty="0">
                <a:solidFill>
                  <a:srgbClr val="000000"/>
                </a:solidFill>
                <a:latin typeface="Open Sans"/>
              </a:rPr>
              <a:t>In this lecture, you will continue with setting up an SDI ecosystem by integrating data and metadata into visualisation platforms or tools. The following actions will be performed:</a:t>
            </a:r>
            <a:endParaRPr lang="en-US" sz="2000" b="0" strike="noStrike" spc="-1" dirty="0">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dirty="0">
                <a:solidFill>
                  <a:srgbClr val="000000"/>
                </a:solidFill>
                <a:latin typeface="Open Sans"/>
              </a:rPr>
              <a:t>Visualisation of data and charts in QGIS and </a:t>
            </a:r>
            <a:r>
              <a:rPr lang="en-GB" sz="2000" b="0" strike="noStrike" spc="-1" dirty="0" err="1">
                <a:solidFill>
                  <a:srgbClr val="000000"/>
                </a:solidFill>
                <a:latin typeface="Open Sans"/>
              </a:rPr>
              <a:t>MapStore</a:t>
            </a:r>
            <a:endParaRPr lang="en-US" sz="2000" b="0" strike="noStrike" spc="-1" dirty="0">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dirty="0">
                <a:solidFill>
                  <a:srgbClr val="000000"/>
                </a:solidFill>
                <a:latin typeface="Open Sans"/>
              </a:rPr>
              <a:t>Advanced data analysis in QGIS and PostGIS to generate new insights that you can publish in </a:t>
            </a:r>
            <a:r>
              <a:rPr lang="en-GB" sz="2000" b="0" strike="noStrike" spc="-1" dirty="0" err="1">
                <a:solidFill>
                  <a:srgbClr val="000000"/>
                </a:solidFill>
                <a:latin typeface="Open Sans"/>
              </a:rPr>
              <a:t>GeoNode</a:t>
            </a:r>
            <a:r>
              <a:rPr lang="en-GB" sz="2000" b="0" strike="noStrike" spc="-1" dirty="0">
                <a:solidFill>
                  <a:srgbClr val="000000"/>
                </a:solidFill>
                <a:latin typeface="Open Sans"/>
              </a:rPr>
              <a:t> or your QGIS layouts.</a:t>
            </a:r>
            <a:endParaRPr lang="en-US" sz="2000" b="0" strike="noStrike" spc="-1" dirty="0">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dirty="0">
                <a:solidFill>
                  <a:srgbClr val="000000"/>
                </a:solidFill>
                <a:latin typeface="Open Sans"/>
              </a:rPr>
              <a:t>Further development of your project through the incorporation of </a:t>
            </a:r>
            <a:r>
              <a:rPr lang="en-GB" sz="2000" b="0" strike="noStrike" spc="-1" dirty="0" err="1">
                <a:solidFill>
                  <a:srgbClr val="000000"/>
                </a:solidFill>
                <a:latin typeface="Open Sans"/>
              </a:rPr>
              <a:t>OnSSET</a:t>
            </a:r>
            <a:r>
              <a:rPr lang="en-GB" sz="2000" b="0" strike="noStrike" spc="-1" dirty="0">
                <a:solidFill>
                  <a:srgbClr val="000000"/>
                </a:solidFill>
                <a:latin typeface="Open Sans"/>
              </a:rPr>
              <a:t>, </a:t>
            </a:r>
            <a:r>
              <a:rPr lang="en-GB" sz="2000" b="0" strike="noStrike" spc="-1" dirty="0" err="1">
                <a:solidFill>
                  <a:srgbClr val="000000"/>
                </a:solidFill>
                <a:latin typeface="Open Sans"/>
              </a:rPr>
              <a:t>OnStove</a:t>
            </a:r>
            <a:r>
              <a:rPr lang="en-GB" sz="2000" b="0" strike="noStrike" spc="-1" dirty="0">
                <a:solidFill>
                  <a:srgbClr val="000000"/>
                </a:solidFill>
                <a:latin typeface="Open Sans"/>
              </a:rPr>
              <a:t> or EAE data</a:t>
            </a:r>
            <a:endParaRPr lang="en-US" sz="2000" b="0" strike="noStrike" spc="-1" dirty="0">
              <a:solidFill>
                <a:srgbClr val="000000"/>
              </a:solidFill>
              <a:latin typeface="Calibri"/>
            </a:endParaRPr>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98"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2</a:t>
            </a:r>
            <a:endParaRPr lang="en-ZA" sz="1400" b="0" strike="noStrike" spc="-1">
              <a:solidFill>
                <a:srgbClr val="000000"/>
              </a:solidFill>
              <a:latin typeface="Arial"/>
            </a:endParaRPr>
          </a:p>
        </p:txBody>
      </p:sp>
      <p:sp>
        <p:nvSpPr>
          <p:cNvPr id="99"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fontScale="99000"/>
          </a:bodyPr>
          <a:lstStyle/>
          <a:p>
            <a:pPr>
              <a:lnSpc>
                <a:spcPct val="90000"/>
              </a:lnSpc>
            </a:pPr>
            <a:r>
              <a:rPr lang="en-GB" sz="4400" b="0" strike="noStrike" spc="-1">
                <a:solidFill>
                  <a:srgbClr val="000000"/>
                </a:solidFill>
                <a:latin typeface="Open Sans"/>
                <a:ea typeface="Open Sans"/>
              </a:rPr>
              <a:t>9.1 Charts and Other Visualisations in QGIS and MapStore</a:t>
            </a:r>
            <a:endParaRPr lang="en-ZA" sz="4400" b="0" strike="noStrike" spc="-1">
              <a:solidFill>
                <a:srgbClr val="000000"/>
              </a:solidFill>
              <a:latin typeface="Arial"/>
            </a:endParaRPr>
          </a:p>
        </p:txBody>
      </p:sp>
      <p:sp>
        <p:nvSpPr>
          <p:cNvPr id="100" name="PlaceHolder 1"/>
          <p:cNvSpPr>
            <a:spLocks noGrp="1"/>
          </p:cNvSpPr>
          <p:nvPr>
            <p:ph/>
          </p:nvPr>
        </p:nvSpPr>
        <p:spPr>
          <a:xfrm>
            <a:off x="838080" y="2084400"/>
            <a:ext cx="3831120" cy="4061520"/>
          </a:xfrm>
          <a:prstGeom prst="rect">
            <a:avLst/>
          </a:prstGeom>
          <a:noFill/>
          <a:ln w="0">
            <a:noFill/>
          </a:ln>
        </p:spPr>
        <p:txBody>
          <a:bodyPr anchor="t">
            <a:noAutofit/>
          </a:bodyPr>
          <a:lstStyle/>
          <a:p>
            <a:pPr indent="0">
              <a:lnSpc>
                <a:spcPct val="150000"/>
              </a:lnSpc>
              <a:spcBef>
                <a:spcPts val="1001"/>
              </a:spcBef>
              <a:buNone/>
              <a:tabLst>
                <a:tab pos="0" algn="l"/>
              </a:tabLst>
            </a:pPr>
            <a:r>
              <a:rPr lang="en-GB" sz="2400" b="0" strike="noStrike" spc="-1">
                <a:solidFill>
                  <a:srgbClr val="000000"/>
                </a:solidFill>
                <a:latin typeface="Open Sans"/>
              </a:rPr>
              <a:t>Visualisation is one of the simplest tasks in GIS, it is essential to make geographic data visually informative. </a:t>
            </a:r>
            <a:endParaRPr lang="en-US" sz="2400" b="0" strike="noStrike" spc="-1">
              <a:solidFill>
                <a:srgbClr val="000000"/>
              </a:solidFill>
              <a:latin typeface="Calibri"/>
            </a:endParaRPr>
          </a:p>
        </p:txBody>
      </p:sp>
      <p:sp>
        <p:nvSpPr>
          <p:cNvPr id="101" name="TextBox 4"/>
          <p:cNvSpPr/>
          <p:nvPr/>
        </p:nvSpPr>
        <p:spPr>
          <a:xfrm>
            <a:off x="838080" y="1528920"/>
            <a:ext cx="6224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2000" b="1" strike="noStrike" spc="-1">
                <a:solidFill>
                  <a:schemeClr val="accent5">
                    <a:lumMod val="60000"/>
                    <a:lumOff val="40000"/>
                  </a:schemeClr>
                </a:solidFill>
                <a:latin typeface="Open Sans"/>
                <a:ea typeface="Open Sans"/>
              </a:rPr>
              <a:t>Spatial Data Visualisation in QGIS</a:t>
            </a:r>
            <a:endParaRPr lang="en-ZA" sz="2000" b="0" strike="noStrike" spc="-1">
              <a:solidFill>
                <a:srgbClr val="000000"/>
              </a:solidFill>
              <a:latin typeface="Arial"/>
            </a:endParaRPr>
          </a:p>
        </p:txBody>
      </p:sp>
      <p:sp>
        <p:nvSpPr>
          <p:cNvPr id="102" name="TextBox 6"/>
          <p:cNvSpPr/>
          <p:nvPr/>
        </p:nvSpPr>
        <p:spPr>
          <a:xfrm>
            <a:off x="5429160" y="6085800"/>
            <a:ext cx="61844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QGIS visualization for vectors</a:t>
            </a:r>
            <a:endParaRPr lang="en-ZA" sz="1200" b="0" strike="noStrike" spc="-1">
              <a:solidFill>
                <a:srgbClr val="000000"/>
              </a:solidFill>
              <a:latin typeface="Arial"/>
            </a:endParaRPr>
          </a:p>
        </p:txBody>
      </p:sp>
      <p:pic>
        <p:nvPicPr>
          <p:cNvPr id="103" name="Picture 16"/>
          <p:cNvPicPr/>
          <p:nvPr/>
        </p:nvPicPr>
        <p:blipFill>
          <a:blip r:embed="rId5"/>
          <a:stretch/>
        </p:blipFill>
        <p:spPr>
          <a:xfrm>
            <a:off x="4980240" y="2040120"/>
            <a:ext cx="6373080" cy="3594600"/>
          </a:xfrm>
          <a:prstGeom prst="rect">
            <a:avLst/>
          </a:prstGeom>
          <a:ln w="0">
            <a:noFill/>
          </a:ln>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05"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3</a:t>
            </a:r>
            <a:endParaRPr lang="en-ZA" sz="1400" b="0" strike="noStrike" spc="-1">
              <a:solidFill>
                <a:srgbClr val="000000"/>
              </a:solidFill>
              <a:latin typeface="Arial"/>
            </a:endParaRPr>
          </a:p>
        </p:txBody>
      </p:sp>
      <p:sp>
        <p:nvSpPr>
          <p:cNvPr id="106"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fontScale="99000"/>
          </a:bodyPr>
          <a:lstStyle/>
          <a:p>
            <a:pPr>
              <a:lnSpc>
                <a:spcPct val="90000"/>
              </a:lnSpc>
            </a:pPr>
            <a:r>
              <a:rPr lang="en-GB" sz="4400" b="0" strike="noStrike" spc="-1">
                <a:solidFill>
                  <a:srgbClr val="000000"/>
                </a:solidFill>
                <a:latin typeface="Open Sans"/>
                <a:ea typeface="Open Sans"/>
              </a:rPr>
              <a:t>9.1 Charts and Other Visualisations in QGIS and MapStore</a:t>
            </a:r>
            <a:endParaRPr lang="en-ZA" sz="4400" b="0" strike="noStrike" spc="-1">
              <a:solidFill>
                <a:srgbClr val="000000"/>
              </a:solidFill>
              <a:latin typeface="Arial"/>
            </a:endParaRPr>
          </a:p>
        </p:txBody>
      </p:sp>
      <p:sp>
        <p:nvSpPr>
          <p:cNvPr id="107" name="TextBox 4"/>
          <p:cNvSpPr/>
          <p:nvPr/>
        </p:nvSpPr>
        <p:spPr>
          <a:xfrm>
            <a:off x="887040" y="1373760"/>
            <a:ext cx="6224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2000" b="1" strike="noStrike" spc="-1">
                <a:solidFill>
                  <a:schemeClr val="accent5">
                    <a:lumMod val="60000"/>
                    <a:lumOff val="40000"/>
                  </a:schemeClr>
                </a:solidFill>
                <a:latin typeface="Open Sans"/>
                <a:ea typeface="Open Sans"/>
              </a:rPr>
              <a:t>Spatial Data Visualisation in QGIS</a:t>
            </a:r>
            <a:endParaRPr lang="en-ZA" sz="2000" b="0" strike="noStrike" spc="-1">
              <a:solidFill>
                <a:srgbClr val="000000"/>
              </a:solidFill>
              <a:latin typeface="Arial"/>
            </a:endParaRPr>
          </a:p>
        </p:txBody>
      </p:sp>
      <p:pic>
        <p:nvPicPr>
          <p:cNvPr id="108" name="Picture 9"/>
          <p:cNvPicPr/>
          <p:nvPr/>
        </p:nvPicPr>
        <p:blipFill>
          <a:blip r:embed="rId4"/>
          <a:stretch/>
        </p:blipFill>
        <p:spPr>
          <a:xfrm>
            <a:off x="1892880" y="1734480"/>
            <a:ext cx="6602760" cy="4602960"/>
          </a:xfrm>
          <a:prstGeom prst="rect">
            <a:avLst/>
          </a:prstGeom>
          <a:ln w="0">
            <a:noFill/>
          </a:ln>
        </p:spPr>
      </p:pic>
      <p:sp>
        <p:nvSpPr>
          <p:cNvPr id="109" name="TextBox 11"/>
          <p:cNvSpPr/>
          <p:nvPr/>
        </p:nvSpPr>
        <p:spPr>
          <a:xfrm>
            <a:off x="8496360" y="5924160"/>
            <a:ext cx="295740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GB" sz="1200" b="0" i="1" strike="noStrike" spc="-1">
                <a:solidFill>
                  <a:srgbClr val="000000"/>
                </a:solidFill>
                <a:latin typeface="Open Sans"/>
                <a:ea typeface="Open Sans"/>
              </a:rPr>
              <a:t>Picture Source: </a:t>
            </a:r>
            <a:r>
              <a:rPr lang="en-GB" sz="1200" b="0" i="1" u="sng" strike="noStrike" spc="-1">
                <a:solidFill>
                  <a:srgbClr val="0563C1"/>
                </a:solidFill>
                <a:uFillTx/>
                <a:latin typeface="Open Sans"/>
                <a:ea typeface="Open Sans"/>
                <a:hlinkClick r:id="rId5"/>
              </a:rPr>
              <a:t>Spatial Data Visualisation</a:t>
            </a:r>
            <a:endParaRPr lang="en-ZA" sz="1200" b="0" strike="noStrike" spc="-1">
              <a:solidFill>
                <a:srgbClr val="000000"/>
              </a:solidFill>
              <a:latin typeface="Arial"/>
            </a:endParaRP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3" descr="Graphical user interface, sunburst chart&#10;&#10;Description automatically generated"/>
          <p:cNvPicPr/>
          <p:nvPr/>
        </p:nvPicPr>
        <p:blipFill>
          <a:blip r:embed="rId3"/>
          <a:stretch/>
        </p:blipFill>
        <p:spPr>
          <a:xfrm>
            <a:off x="1440" y="34560"/>
            <a:ext cx="12188880" cy="6854760"/>
          </a:xfrm>
          <a:prstGeom prst="rect">
            <a:avLst/>
          </a:prstGeom>
          <a:ln w="0">
            <a:noFill/>
          </a:ln>
        </p:spPr>
      </p:pic>
      <p:sp>
        <p:nvSpPr>
          <p:cNvPr id="111"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4</a:t>
            </a:r>
            <a:endParaRPr lang="en-ZA" sz="1400" b="0" strike="noStrike" spc="-1">
              <a:solidFill>
                <a:srgbClr val="000000"/>
              </a:solidFill>
              <a:latin typeface="Arial"/>
            </a:endParaRPr>
          </a:p>
        </p:txBody>
      </p:sp>
      <p:sp>
        <p:nvSpPr>
          <p:cNvPr id="112"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fontScale="99000"/>
          </a:bodyPr>
          <a:lstStyle/>
          <a:p>
            <a:pPr>
              <a:lnSpc>
                <a:spcPct val="90000"/>
              </a:lnSpc>
            </a:pPr>
            <a:r>
              <a:rPr lang="en-GB" sz="4400" b="0" strike="noStrike" spc="-1">
                <a:solidFill>
                  <a:srgbClr val="000000"/>
                </a:solidFill>
                <a:latin typeface="Open Sans"/>
                <a:ea typeface="Open Sans"/>
              </a:rPr>
              <a:t>9.1 Charts and Other Visualisations in QGIS and MapStore</a:t>
            </a:r>
            <a:endParaRPr lang="en-ZA" sz="4400" b="0" strike="noStrike" spc="-1">
              <a:solidFill>
                <a:srgbClr val="000000"/>
              </a:solidFill>
              <a:latin typeface="Arial"/>
            </a:endParaRPr>
          </a:p>
        </p:txBody>
      </p:sp>
      <p:sp>
        <p:nvSpPr>
          <p:cNvPr id="113" name="PlaceHolder 1"/>
          <p:cNvSpPr>
            <a:spLocks noGrp="1"/>
          </p:cNvSpPr>
          <p:nvPr>
            <p:ph/>
          </p:nvPr>
        </p:nvSpPr>
        <p:spPr>
          <a:xfrm>
            <a:off x="293760" y="2560680"/>
            <a:ext cx="4122360" cy="3141720"/>
          </a:xfrm>
          <a:prstGeom prst="rect">
            <a:avLst/>
          </a:prstGeom>
          <a:noFill/>
          <a:ln w="0">
            <a:noFill/>
          </a:ln>
        </p:spPr>
        <p:txBody>
          <a:bodyPr anchor="t">
            <a:noAutofit/>
          </a:bodyPr>
          <a:lstStyle/>
          <a:p>
            <a:pPr indent="0">
              <a:lnSpc>
                <a:spcPct val="150000"/>
              </a:lnSpc>
              <a:spcBef>
                <a:spcPts val="1001"/>
              </a:spcBef>
              <a:buNone/>
              <a:tabLst>
                <a:tab pos="0" algn="l"/>
              </a:tabLst>
            </a:pPr>
            <a:r>
              <a:rPr lang="en-GB" sz="2400" b="0" u="sng" strike="noStrike" spc="-1">
                <a:solidFill>
                  <a:srgbClr val="0563C1"/>
                </a:solidFill>
                <a:uFillTx/>
                <a:latin typeface="Open Sans"/>
                <a:hlinkClick r:id="rId4"/>
              </a:rPr>
              <a:t>MapStore</a:t>
            </a:r>
            <a:r>
              <a:rPr lang="en-GB" sz="2400" b="0" strike="noStrike" spc="-1">
                <a:solidFill>
                  <a:srgbClr val="000000"/>
                </a:solidFill>
                <a:latin typeface="Open Sans"/>
              </a:rPr>
              <a:t> is a front-end, open-source, client-side web GIS application. It can be described as both a product and a framework.</a:t>
            </a:r>
            <a:endParaRPr lang="en-US" sz="2400" b="0" strike="noStrike" spc="-1">
              <a:solidFill>
                <a:srgbClr val="000000"/>
              </a:solidFill>
              <a:latin typeface="Calibri"/>
            </a:endParaRPr>
          </a:p>
        </p:txBody>
      </p:sp>
      <p:sp>
        <p:nvSpPr>
          <p:cNvPr id="114" name="TextBox 4"/>
          <p:cNvSpPr/>
          <p:nvPr/>
        </p:nvSpPr>
        <p:spPr>
          <a:xfrm>
            <a:off x="838080" y="1528920"/>
            <a:ext cx="6224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2000" b="1" strike="noStrike" spc="-1">
                <a:solidFill>
                  <a:schemeClr val="accent5">
                    <a:lumMod val="60000"/>
                    <a:lumOff val="40000"/>
                  </a:schemeClr>
                </a:solidFill>
                <a:latin typeface="Open Sans"/>
                <a:ea typeface="Open Sans"/>
              </a:rPr>
              <a:t>Visualisations in MapStore</a:t>
            </a:r>
            <a:endParaRPr lang="en-ZA" sz="2000" b="0" strike="noStrike" spc="-1">
              <a:solidFill>
                <a:srgbClr val="000000"/>
              </a:solidFill>
              <a:latin typeface="Arial"/>
            </a:endParaRPr>
          </a:p>
        </p:txBody>
      </p:sp>
      <p:sp>
        <p:nvSpPr>
          <p:cNvPr id="115" name="TextBox 6"/>
          <p:cNvSpPr/>
          <p:nvPr/>
        </p:nvSpPr>
        <p:spPr>
          <a:xfrm>
            <a:off x="5422320" y="6039720"/>
            <a:ext cx="62240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MapScaping – MapStore</a:t>
            </a:r>
            <a:r>
              <a:rPr lang="en-GB" sz="1200" b="0" i="1" strike="noStrike" spc="-1">
                <a:solidFill>
                  <a:srgbClr val="000000"/>
                </a:solidFill>
                <a:latin typeface="Open Sans"/>
                <a:ea typeface="Open Sans"/>
              </a:rPr>
              <a:t> and </a:t>
            </a:r>
            <a:r>
              <a:rPr lang="en-GB" sz="1200" b="0" i="1" u="sng" strike="noStrike" spc="-1">
                <a:solidFill>
                  <a:srgbClr val="0563C1"/>
                </a:solidFill>
                <a:uFillTx/>
                <a:latin typeface="Open Sans"/>
                <a:ea typeface="Open Sans"/>
                <a:hlinkClick r:id="rId5"/>
              </a:rPr>
              <a:t>GeoSolutions - MapStore</a:t>
            </a:r>
            <a:endParaRPr lang="en-ZA" sz="1200" b="0" strike="noStrike" spc="-1">
              <a:solidFill>
                <a:srgbClr val="000000"/>
              </a:solidFill>
              <a:latin typeface="Arial"/>
            </a:endParaRPr>
          </a:p>
        </p:txBody>
      </p:sp>
      <p:pic>
        <p:nvPicPr>
          <p:cNvPr id="116" name="Picture 7"/>
          <p:cNvPicPr/>
          <p:nvPr/>
        </p:nvPicPr>
        <p:blipFill>
          <a:blip r:embed="rId6"/>
          <a:srcRect t="2247" r="1744"/>
          <a:stretch/>
        </p:blipFill>
        <p:spPr>
          <a:xfrm>
            <a:off x="4709160" y="2342160"/>
            <a:ext cx="6644520" cy="3141720"/>
          </a:xfrm>
          <a:prstGeom prst="rect">
            <a:avLst/>
          </a:prstGeom>
          <a:ln w="0">
            <a:noFill/>
          </a:ln>
        </p:spPr>
      </p:pic>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3" descr="Graphical user interface, sunburst chart&#10;&#10;Description automatically generated"/>
          <p:cNvPicPr/>
          <p:nvPr/>
        </p:nvPicPr>
        <p:blipFill>
          <a:blip r:embed="rId3"/>
          <a:stretch/>
        </p:blipFill>
        <p:spPr>
          <a:xfrm>
            <a:off x="1440" y="34560"/>
            <a:ext cx="12188880" cy="6854760"/>
          </a:xfrm>
          <a:prstGeom prst="rect">
            <a:avLst/>
          </a:prstGeom>
          <a:ln w="0">
            <a:noFill/>
          </a:ln>
        </p:spPr>
      </p:pic>
      <p:sp>
        <p:nvSpPr>
          <p:cNvPr id="118"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5</a:t>
            </a:r>
            <a:endParaRPr lang="en-ZA" sz="1400" b="0" strike="noStrike" spc="-1">
              <a:solidFill>
                <a:srgbClr val="000000"/>
              </a:solidFill>
              <a:latin typeface="Arial"/>
            </a:endParaRPr>
          </a:p>
        </p:txBody>
      </p:sp>
      <p:sp>
        <p:nvSpPr>
          <p:cNvPr id="119"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fontScale="99000"/>
          </a:bodyPr>
          <a:lstStyle/>
          <a:p>
            <a:pPr>
              <a:lnSpc>
                <a:spcPct val="90000"/>
              </a:lnSpc>
            </a:pPr>
            <a:r>
              <a:rPr lang="en-GB" sz="4400" b="0" strike="noStrike" spc="-1">
                <a:solidFill>
                  <a:srgbClr val="000000"/>
                </a:solidFill>
                <a:latin typeface="Open Sans"/>
                <a:ea typeface="Open Sans"/>
              </a:rPr>
              <a:t>9.1 Charts and Other Visualisations in QGIS and MapStore</a:t>
            </a:r>
            <a:endParaRPr lang="en-ZA" sz="4400" b="0" strike="noStrike" spc="-1">
              <a:solidFill>
                <a:srgbClr val="000000"/>
              </a:solidFill>
              <a:latin typeface="Arial"/>
            </a:endParaRPr>
          </a:p>
        </p:txBody>
      </p:sp>
      <p:sp>
        <p:nvSpPr>
          <p:cNvPr id="120" name="TextBox 4"/>
          <p:cNvSpPr/>
          <p:nvPr/>
        </p:nvSpPr>
        <p:spPr>
          <a:xfrm>
            <a:off x="838080" y="1528920"/>
            <a:ext cx="6224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2000" b="1" strike="noStrike" spc="-1">
                <a:solidFill>
                  <a:schemeClr val="accent5">
                    <a:lumMod val="60000"/>
                    <a:lumOff val="40000"/>
                  </a:schemeClr>
                </a:solidFill>
                <a:latin typeface="Open Sans"/>
                <a:ea typeface="Open Sans"/>
              </a:rPr>
              <a:t>Visualisations in MapStore</a:t>
            </a:r>
            <a:endParaRPr lang="en-ZA" sz="2000" b="0" strike="noStrike" spc="-1">
              <a:solidFill>
                <a:srgbClr val="000000"/>
              </a:solidFill>
              <a:latin typeface="Arial"/>
            </a:endParaRPr>
          </a:p>
        </p:txBody>
      </p:sp>
      <p:sp>
        <p:nvSpPr>
          <p:cNvPr id="121" name="TextBox 6"/>
          <p:cNvSpPr/>
          <p:nvPr/>
        </p:nvSpPr>
        <p:spPr>
          <a:xfrm>
            <a:off x="2053440" y="6048360"/>
            <a:ext cx="62240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GB" sz="1200" b="0" i="1" strike="noStrike" spc="-1">
                <a:solidFill>
                  <a:srgbClr val="000000"/>
                </a:solidFill>
                <a:latin typeface="Open Sans"/>
                <a:ea typeface="Open Sans"/>
              </a:rPr>
              <a:t>Picture Source: </a:t>
            </a:r>
            <a:r>
              <a:rPr lang="en-GB" sz="1200" b="0" i="1" u="sng" strike="noStrike" spc="-1">
                <a:solidFill>
                  <a:srgbClr val="0563C1"/>
                </a:solidFill>
                <a:uFillTx/>
                <a:latin typeface="Open Sans"/>
                <a:ea typeface="Open Sans"/>
                <a:hlinkClick r:id="rId4"/>
              </a:rPr>
              <a:t>MapStore Demo</a:t>
            </a:r>
            <a:endParaRPr lang="en-ZA" sz="1200" b="0" strike="noStrike" spc="-1">
              <a:solidFill>
                <a:srgbClr val="000000"/>
              </a:solidFill>
              <a:latin typeface="Arial"/>
            </a:endParaRPr>
          </a:p>
        </p:txBody>
      </p:sp>
      <p:pic>
        <p:nvPicPr>
          <p:cNvPr id="122" name="Picture 11"/>
          <p:cNvPicPr/>
          <p:nvPr/>
        </p:nvPicPr>
        <p:blipFill>
          <a:blip r:embed="rId5"/>
          <a:stretch/>
        </p:blipFill>
        <p:spPr>
          <a:xfrm>
            <a:off x="1572120" y="1949760"/>
            <a:ext cx="8566200" cy="4068360"/>
          </a:xfrm>
          <a:prstGeom prst="rect">
            <a:avLst/>
          </a:prstGeom>
          <a:ln w="0">
            <a:noFill/>
          </a:ln>
        </p:spPr>
      </p:pic>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3" descr="Graphical user interface, sunburst chart&#10;&#10;Description automatically generated"/>
          <p:cNvPicPr/>
          <p:nvPr/>
        </p:nvPicPr>
        <p:blipFill>
          <a:blip r:embed="rId3"/>
          <a:stretch/>
        </p:blipFill>
        <p:spPr>
          <a:xfrm>
            <a:off x="1440" y="34560"/>
            <a:ext cx="12188880" cy="6854760"/>
          </a:xfrm>
          <a:prstGeom prst="rect">
            <a:avLst/>
          </a:prstGeom>
          <a:ln w="0">
            <a:noFill/>
          </a:ln>
        </p:spPr>
      </p:pic>
      <p:sp>
        <p:nvSpPr>
          <p:cNvPr id="12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6</a:t>
            </a:r>
            <a:endParaRPr lang="en-ZA" sz="1400" b="0" strike="noStrike" spc="-1">
              <a:solidFill>
                <a:srgbClr val="000000"/>
              </a:solidFill>
              <a:latin typeface="Arial"/>
            </a:endParaRPr>
          </a:p>
        </p:txBody>
      </p:sp>
      <p:sp>
        <p:nvSpPr>
          <p:cNvPr id="125"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9.2 Advanced Data Analysis in QGIS and PostGIS</a:t>
            </a:r>
            <a:endParaRPr lang="en-ZA" sz="4400" b="0" strike="noStrike" spc="-1">
              <a:solidFill>
                <a:srgbClr val="000000"/>
              </a:solidFill>
              <a:latin typeface="Arial"/>
            </a:endParaRPr>
          </a:p>
        </p:txBody>
      </p:sp>
      <p:sp>
        <p:nvSpPr>
          <p:cNvPr id="126" name="PlaceHolder 1"/>
          <p:cNvSpPr>
            <a:spLocks noGrp="1"/>
          </p:cNvSpPr>
          <p:nvPr>
            <p:ph/>
          </p:nvPr>
        </p:nvSpPr>
        <p:spPr>
          <a:xfrm>
            <a:off x="838080" y="2084400"/>
            <a:ext cx="3269880" cy="4239000"/>
          </a:xfrm>
          <a:prstGeom prst="rect">
            <a:avLst/>
          </a:prstGeom>
          <a:noFill/>
          <a:ln w="0">
            <a:noFill/>
          </a:ln>
        </p:spPr>
        <p:txBody>
          <a:bodyPr anchor="t">
            <a:noAutofit/>
          </a:bodyPr>
          <a:lstStyle/>
          <a:p>
            <a:pPr indent="0">
              <a:lnSpc>
                <a:spcPct val="100000"/>
              </a:lnSpc>
              <a:spcBef>
                <a:spcPts val="1001"/>
              </a:spcBef>
              <a:buNone/>
              <a:tabLst>
                <a:tab pos="0" algn="l"/>
              </a:tabLst>
            </a:pPr>
            <a:r>
              <a:rPr lang="en-GB" sz="2400" b="0" strike="noStrike" spc="-1">
                <a:solidFill>
                  <a:srgbClr val="000000"/>
                </a:solidFill>
                <a:latin typeface="Open Sans"/>
              </a:rPr>
              <a:t>Using the graphical modeller in QGIS for easy automation of processes.</a:t>
            </a:r>
            <a:endParaRPr lang="en-US" sz="2400" b="0" strike="noStrike" spc="-1">
              <a:solidFill>
                <a:srgbClr val="000000"/>
              </a:solidFill>
              <a:latin typeface="Calibri"/>
            </a:endParaRPr>
          </a:p>
        </p:txBody>
      </p:sp>
      <p:sp>
        <p:nvSpPr>
          <p:cNvPr id="127" name="TextBox 4"/>
          <p:cNvSpPr/>
          <p:nvPr/>
        </p:nvSpPr>
        <p:spPr>
          <a:xfrm>
            <a:off x="838080" y="1528920"/>
            <a:ext cx="6224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Advanced Data Analysis in QGIS</a:t>
            </a:r>
            <a:endParaRPr lang="en-ZA" sz="2000" b="0" strike="noStrike" spc="-1">
              <a:solidFill>
                <a:srgbClr val="000000"/>
              </a:solidFill>
              <a:latin typeface="Arial"/>
            </a:endParaRPr>
          </a:p>
        </p:txBody>
      </p:sp>
      <p:pic>
        <p:nvPicPr>
          <p:cNvPr id="128" name="Picture 2"/>
          <p:cNvPicPr/>
          <p:nvPr/>
        </p:nvPicPr>
        <p:blipFill>
          <a:blip r:embed="rId4"/>
          <a:stretch/>
        </p:blipFill>
        <p:spPr>
          <a:xfrm>
            <a:off x="4536360" y="2072880"/>
            <a:ext cx="6816960" cy="3951360"/>
          </a:xfrm>
          <a:prstGeom prst="rect">
            <a:avLst/>
          </a:prstGeom>
          <a:ln w="0">
            <a:noFill/>
          </a:ln>
        </p:spPr>
      </p:pic>
      <p:sp>
        <p:nvSpPr>
          <p:cNvPr id="129" name="Content Placeholder 1"/>
          <p:cNvSpPr/>
          <p:nvPr/>
        </p:nvSpPr>
        <p:spPr>
          <a:xfrm>
            <a:off x="4945320" y="6058440"/>
            <a:ext cx="5886000" cy="26496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a:lnSpc>
                <a:spcPct val="100000"/>
              </a:lnSpc>
              <a:spcBef>
                <a:spcPts val="1001"/>
              </a:spcBef>
              <a:tabLst>
                <a:tab pos="0" algn="l"/>
              </a:tabLst>
            </a:pPr>
            <a:r>
              <a:rPr lang="en-GB" sz="1100" b="0" i="1" strike="noStrike" spc="-1">
                <a:solidFill>
                  <a:srgbClr val="000000"/>
                </a:solidFill>
                <a:latin typeface="Open Sans"/>
              </a:rPr>
              <a:t>Picture source: </a:t>
            </a:r>
            <a:r>
              <a:rPr lang="en-GB" sz="1100" b="0" i="1" u="sng" strike="noStrike" spc="-1">
                <a:solidFill>
                  <a:srgbClr val="0563C1"/>
                </a:solidFill>
                <a:uFillTx/>
                <a:latin typeface="Open Sans"/>
                <a:hlinkClick r:id="rId5"/>
              </a:rPr>
              <a:t>QGIS Changelog</a:t>
            </a:r>
            <a:endParaRPr lang="en-ZA" sz="1100" b="0" strike="noStrike" spc="-1">
              <a:solidFill>
                <a:srgbClr val="000000"/>
              </a:solidFill>
              <a:latin typeface="Arial"/>
            </a:endParaRP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3" descr="Graphical user interface, sunburst chart&#10;&#10;Description automatically generated"/>
          <p:cNvPicPr/>
          <p:nvPr/>
        </p:nvPicPr>
        <p:blipFill>
          <a:blip r:embed="rId3"/>
          <a:stretch/>
        </p:blipFill>
        <p:spPr>
          <a:xfrm>
            <a:off x="1440" y="34560"/>
            <a:ext cx="12188880" cy="6854760"/>
          </a:xfrm>
          <a:prstGeom prst="rect">
            <a:avLst/>
          </a:prstGeom>
          <a:ln w="0">
            <a:noFill/>
          </a:ln>
        </p:spPr>
      </p:pic>
      <p:sp>
        <p:nvSpPr>
          <p:cNvPr id="131"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7</a:t>
            </a:r>
            <a:endParaRPr lang="en-ZA" sz="1400" b="0" strike="noStrike" spc="-1">
              <a:solidFill>
                <a:srgbClr val="000000"/>
              </a:solidFill>
              <a:latin typeface="Arial"/>
            </a:endParaRPr>
          </a:p>
        </p:txBody>
      </p:sp>
      <p:sp>
        <p:nvSpPr>
          <p:cNvPr id="132"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9.2 Advanced Data Analysis in QGIS and PostGIS</a:t>
            </a:r>
            <a:endParaRPr lang="en-ZA" sz="4400" b="0" strike="noStrike" spc="-1">
              <a:solidFill>
                <a:srgbClr val="000000"/>
              </a:solidFill>
              <a:latin typeface="Arial"/>
            </a:endParaRPr>
          </a:p>
        </p:txBody>
      </p:sp>
      <p:sp>
        <p:nvSpPr>
          <p:cNvPr id="133" name="PlaceHolder 1"/>
          <p:cNvSpPr>
            <a:spLocks noGrp="1"/>
          </p:cNvSpPr>
          <p:nvPr>
            <p:ph/>
          </p:nvPr>
        </p:nvSpPr>
        <p:spPr>
          <a:xfrm>
            <a:off x="838080" y="2084400"/>
            <a:ext cx="10535400" cy="3954960"/>
          </a:xfrm>
          <a:prstGeom prst="rect">
            <a:avLst/>
          </a:prstGeom>
          <a:noFill/>
          <a:ln w="0">
            <a:noFill/>
          </a:ln>
        </p:spPr>
        <p:txBody>
          <a:bodyPr anchor="t">
            <a:noAutofit/>
          </a:bodyPr>
          <a:lstStyle/>
          <a:p>
            <a:pPr indent="0">
              <a:lnSpc>
                <a:spcPct val="150000"/>
              </a:lnSpc>
              <a:spcBef>
                <a:spcPts val="1001"/>
              </a:spcBef>
              <a:buNone/>
              <a:tabLst>
                <a:tab pos="0" algn="l"/>
              </a:tabLst>
            </a:pPr>
            <a:r>
              <a:rPr lang="en-GB" sz="2400" b="0" strike="noStrike" spc="-1" dirty="0">
                <a:solidFill>
                  <a:srgbClr val="000000"/>
                </a:solidFill>
                <a:latin typeface="Open Sans"/>
              </a:rPr>
              <a:t>While PostgreSQL is known for and widely popular as a transactional database due to its SQL compliance, reliability, data integrity and ease of use, it is less commonly associated with analytic applications.</a:t>
            </a:r>
            <a:endParaRPr lang="en-US" sz="2400" b="0" strike="noStrike" spc="-1" dirty="0">
              <a:solidFill>
                <a:srgbClr val="000000"/>
              </a:solidFill>
              <a:latin typeface="Calibri"/>
            </a:endParaRPr>
          </a:p>
          <a:p>
            <a:pPr indent="0">
              <a:lnSpc>
                <a:spcPct val="150000"/>
              </a:lnSpc>
              <a:spcBef>
                <a:spcPts val="1001"/>
              </a:spcBef>
              <a:buNone/>
              <a:tabLst>
                <a:tab pos="0" algn="l"/>
              </a:tabLst>
            </a:pPr>
            <a:r>
              <a:rPr lang="en-GB" sz="2400" b="0" strike="noStrike" spc="-1" dirty="0">
                <a:solidFill>
                  <a:srgbClr val="000000"/>
                </a:solidFill>
                <a:latin typeface="Open Sans"/>
              </a:rPr>
              <a:t>The </a:t>
            </a:r>
            <a:r>
              <a:rPr lang="en-GB" sz="2400" b="0" u="sng" strike="noStrike" spc="-1" dirty="0">
                <a:solidFill>
                  <a:srgbClr val="0563C1"/>
                </a:solidFill>
                <a:uFillTx/>
                <a:latin typeface="Open Sans"/>
                <a:hlinkClick r:id="rId4"/>
              </a:rPr>
              <a:t>blog</a:t>
            </a:r>
            <a:r>
              <a:rPr lang="en-GB" sz="2400" b="0" strike="noStrike" spc="-1" dirty="0">
                <a:solidFill>
                  <a:srgbClr val="000000"/>
                </a:solidFill>
                <a:latin typeface="Open Sans"/>
              </a:rPr>
              <a:t> from Crunchy Data provides more insight into how PostGIS can be leveraged for advanced data analysis.</a:t>
            </a:r>
            <a:endParaRPr lang="en-US" sz="2400" b="0" strike="noStrike" spc="-1" dirty="0">
              <a:solidFill>
                <a:srgbClr val="000000"/>
              </a:solidFill>
              <a:latin typeface="Calibri"/>
            </a:endParaRPr>
          </a:p>
        </p:txBody>
      </p:sp>
      <p:sp>
        <p:nvSpPr>
          <p:cNvPr id="134" name="TextBox 4"/>
          <p:cNvSpPr/>
          <p:nvPr/>
        </p:nvSpPr>
        <p:spPr>
          <a:xfrm>
            <a:off x="838080" y="1528920"/>
            <a:ext cx="6224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Advanced Data Analysis in PostGIS</a:t>
            </a:r>
            <a:endParaRPr lang="en-ZA" sz="2000" b="0" strike="noStrike" spc="-1">
              <a:solidFill>
                <a:srgbClr val="000000"/>
              </a:solidFill>
              <a:latin typeface="Arial"/>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3" descr="Graphical user interface, sunburst chart&#10;&#10;Description automatically generated"/>
          <p:cNvPicPr/>
          <p:nvPr/>
        </p:nvPicPr>
        <p:blipFill>
          <a:blip r:embed="rId3"/>
          <a:stretch/>
        </p:blipFill>
        <p:spPr>
          <a:xfrm>
            <a:off x="1440" y="34560"/>
            <a:ext cx="12188880" cy="6854760"/>
          </a:xfrm>
          <a:prstGeom prst="rect">
            <a:avLst/>
          </a:prstGeom>
          <a:ln w="0">
            <a:noFill/>
          </a:ln>
        </p:spPr>
      </p:pic>
      <p:sp>
        <p:nvSpPr>
          <p:cNvPr id="136"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8</a:t>
            </a:r>
            <a:endParaRPr lang="en-ZA" sz="1400" b="0" strike="noStrike" spc="-1">
              <a:solidFill>
                <a:srgbClr val="000000"/>
              </a:solidFill>
              <a:latin typeface="Arial"/>
            </a:endParaRPr>
          </a:p>
        </p:txBody>
      </p:sp>
      <p:sp>
        <p:nvSpPr>
          <p:cNvPr id="137"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fontScale="84000" lnSpcReduction="10000"/>
          </a:bodyPr>
          <a:lstStyle/>
          <a:p>
            <a:pPr>
              <a:lnSpc>
                <a:spcPct val="110000"/>
              </a:lnSpc>
            </a:pPr>
            <a:r>
              <a:rPr lang="en-GB" sz="4400" b="0" strike="noStrike" spc="-1">
                <a:solidFill>
                  <a:srgbClr val="000000"/>
                </a:solidFill>
                <a:latin typeface="Open Sans"/>
                <a:ea typeface="Open Sans"/>
              </a:rPr>
              <a:t>9.3 Further, developing your project through the incorporation of OnSSET, OnStove or EAE data</a:t>
            </a:r>
            <a:endParaRPr lang="en-ZA" sz="4400" b="0" strike="noStrike" spc="-1">
              <a:solidFill>
                <a:srgbClr val="000000"/>
              </a:solidFill>
              <a:latin typeface="Arial"/>
            </a:endParaRPr>
          </a:p>
        </p:txBody>
      </p:sp>
      <p:sp>
        <p:nvSpPr>
          <p:cNvPr id="138" name="TextBox 4"/>
          <p:cNvSpPr/>
          <p:nvPr/>
        </p:nvSpPr>
        <p:spPr>
          <a:xfrm>
            <a:off x="1002960" y="1373760"/>
            <a:ext cx="10656720" cy="405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0" strike="noStrike" spc="-1">
                <a:solidFill>
                  <a:srgbClr val="000000"/>
                </a:solidFill>
                <a:latin typeface="Open Sans"/>
                <a:ea typeface="Open Sans"/>
              </a:rPr>
              <a:t>Take a moment to explore and access a plethora of energy-related datasets by visiting the following websites:</a:t>
            </a:r>
            <a:endParaRPr lang="en-ZA" sz="2000" b="0" strike="noStrike" spc="-1">
              <a:solidFill>
                <a:srgbClr val="000000"/>
              </a:solidFill>
              <a:latin typeface="Arial"/>
            </a:endParaRPr>
          </a:p>
          <a:p>
            <a:pPr>
              <a:lnSpc>
                <a:spcPct val="100000"/>
              </a:lnSpc>
            </a:pPr>
            <a:endParaRPr lang="en-ZA" sz="2000" b="0" strike="noStrike" spc="-1">
              <a:solidFill>
                <a:srgbClr val="000000"/>
              </a:solidFill>
              <a:latin typeface="Arial"/>
            </a:endParaRPr>
          </a:p>
          <a:p>
            <a:pPr>
              <a:lnSpc>
                <a:spcPct val="100000"/>
              </a:lnSpc>
            </a:pPr>
            <a:r>
              <a:rPr lang="en-GB" sz="2000" b="0" strike="noStrike" spc="-1">
                <a:solidFill>
                  <a:srgbClr val="000000"/>
                </a:solidFill>
                <a:latin typeface="Open Sans"/>
                <a:ea typeface="Open Sans"/>
              </a:rPr>
              <a:t>OnStove: Delve into this platform to discover a diverse array of energy datasets ripe for downloading and analysis.</a:t>
            </a:r>
            <a:endParaRPr lang="en-ZA" sz="2000" b="0" strike="noStrike" spc="-1">
              <a:solidFill>
                <a:srgbClr val="000000"/>
              </a:solidFill>
              <a:latin typeface="Arial"/>
            </a:endParaRPr>
          </a:p>
          <a:p>
            <a:pPr>
              <a:lnSpc>
                <a:spcPct val="100000"/>
              </a:lnSpc>
            </a:pPr>
            <a:endParaRPr lang="en-ZA" sz="2000" b="0" strike="noStrike" spc="-1">
              <a:solidFill>
                <a:srgbClr val="000000"/>
              </a:solidFill>
              <a:latin typeface="Arial"/>
            </a:endParaRPr>
          </a:p>
          <a:p>
            <a:pPr>
              <a:lnSpc>
                <a:spcPct val="100000"/>
              </a:lnSpc>
            </a:pPr>
            <a:r>
              <a:rPr lang="en-GB" sz="2000" b="0" strike="noStrike" spc="-1">
                <a:solidFill>
                  <a:srgbClr val="000000"/>
                </a:solidFill>
                <a:latin typeface="Open Sans"/>
                <a:ea typeface="Open Sans"/>
              </a:rPr>
              <a:t>OnSSET (OnSSET - Open Source Spatial Electrification Tool): Uncover valuable energy data resources within OnSSET, offering comprehensive insights for your analytical endeavours.</a:t>
            </a:r>
            <a:endParaRPr lang="en-ZA" sz="2000" b="0" strike="noStrike" spc="-1">
              <a:solidFill>
                <a:srgbClr val="000000"/>
              </a:solidFill>
              <a:latin typeface="Arial"/>
            </a:endParaRPr>
          </a:p>
          <a:p>
            <a:pPr>
              <a:lnSpc>
                <a:spcPct val="100000"/>
              </a:lnSpc>
            </a:pPr>
            <a:endParaRPr lang="en-ZA" sz="2000" b="0" strike="noStrike" spc="-1">
              <a:solidFill>
                <a:srgbClr val="000000"/>
              </a:solidFill>
              <a:latin typeface="Arial"/>
            </a:endParaRPr>
          </a:p>
          <a:p>
            <a:pPr>
              <a:lnSpc>
                <a:spcPct val="100000"/>
              </a:lnSpc>
            </a:pPr>
            <a:r>
              <a:rPr lang="en-GB" sz="2000" b="0" strike="noStrike" spc="-1">
                <a:solidFill>
                  <a:srgbClr val="000000"/>
                </a:solidFill>
                <a:latin typeface="Open Sans"/>
                <a:ea typeface="Open Sans"/>
              </a:rPr>
              <a:t>Energy Access Explorer: Embark on a data-driven journey with the Energy Access Explorer, where a wealth of energy datasets awaits your exploration and utilization.</a:t>
            </a:r>
            <a:endParaRPr lang="en-ZA" sz="2000" b="0" strike="noStrike" spc="-1">
              <a:solidFill>
                <a:srgbClr val="000000"/>
              </a:solidFill>
              <a:latin typeface="Arial"/>
            </a:endParaRPr>
          </a:p>
          <a:p>
            <a:pPr>
              <a:lnSpc>
                <a:spcPct val="100000"/>
              </a:lnSpc>
            </a:pPr>
            <a:endParaRPr lang="en-ZA" sz="2000" b="0" strike="noStrike" spc="-1">
              <a:solidFill>
                <a:srgbClr val="000000"/>
              </a:solidFill>
              <a:latin typeface="Arial"/>
            </a:endParaRPr>
          </a:p>
        </p:txBody>
      </p:sp>
      <p:pic>
        <p:nvPicPr>
          <p:cNvPr id="139" name="Picture 10"/>
          <p:cNvPicPr/>
          <p:nvPr/>
        </p:nvPicPr>
        <p:blipFill>
          <a:blip r:embed="rId4"/>
          <a:stretch/>
        </p:blipFill>
        <p:spPr>
          <a:xfrm>
            <a:off x="472680" y="5251680"/>
            <a:ext cx="2891520" cy="1071360"/>
          </a:xfrm>
          <a:prstGeom prst="rect">
            <a:avLst/>
          </a:prstGeom>
          <a:ln w="0">
            <a:noFill/>
          </a:ln>
        </p:spPr>
      </p:pic>
      <p:pic>
        <p:nvPicPr>
          <p:cNvPr id="140" name="Picture 12"/>
          <p:cNvPicPr/>
          <p:nvPr/>
        </p:nvPicPr>
        <p:blipFill>
          <a:blip r:embed="rId5"/>
          <a:stretch/>
        </p:blipFill>
        <p:spPr>
          <a:xfrm>
            <a:off x="4190760" y="5291280"/>
            <a:ext cx="2967840" cy="1048680"/>
          </a:xfrm>
          <a:prstGeom prst="rect">
            <a:avLst/>
          </a:prstGeom>
          <a:ln w="0">
            <a:noFill/>
          </a:ln>
        </p:spPr>
      </p:pic>
      <p:pic>
        <p:nvPicPr>
          <p:cNvPr id="141" name="Picture 14"/>
          <p:cNvPicPr/>
          <p:nvPr/>
        </p:nvPicPr>
        <p:blipFill>
          <a:blip r:embed="rId6"/>
          <a:stretch/>
        </p:blipFill>
        <p:spPr>
          <a:xfrm>
            <a:off x="7784280" y="5291280"/>
            <a:ext cx="3780720" cy="1047240"/>
          </a:xfrm>
          <a:prstGeom prst="rect">
            <a:avLst/>
          </a:prstGeom>
          <a:ln w="0">
            <a:noFill/>
          </a:ln>
        </p:spPr>
      </p:pic>
    </p:spTree>
  </p:cSld>
  <p:clrMapOvr>
    <a:masterClrMapping/>
  </p:clrMapOvr>
  <p:transition spd="slow">
    <p:push dir="r"/>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1767</TotalTime>
  <Words>1145</Words>
  <Application>Microsoft Office PowerPoint</Application>
  <PresentationFormat>Widescreen</PresentationFormat>
  <Paragraphs>105</Paragraphs>
  <Slides>12</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Arial</vt:lpstr>
      <vt:lpstr>Calibri</vt:lpstr>
      <vt:lpstr>Calibri Light</vt:lpstr>
      <vt:lpstr>Open Sans</vt:lpstr>
      <vt:lpstr>Open Sans </vt:lpstr>
      <vt:lpstr>Open Sans ExtraBold</vt:lpstr>
      <vt:lpstr>Symbol</vt:lpstr>
      <vt:lpstr>Times New Roman</vt:lpstr>
      <vt:lpstr>Wingdings</vt:lpstr>
      <vt:lpstr>Office Theme</vt:lpstr>
      <vt:lpstr>Office Theme</vt:lpstr>
      <vt:lpstr>LECTURE 9 INTEGRATION OF DATA AND METADATA INTO VISUALISATION PLATFORMS/TOOLS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Sarel Greyling</dc:creator>
  <dc:description/>
  <cp:lastModifiedBy>Helena Walters</cp:lastModifiedBy>
  <cp:revision>194</cp:revision>
  <dcterms:created xsi:type="dcterms:W3CDTF">2021-02-10T16:48:02Z</dcterms:created>
  <dcterms:modified xsi:type="dcterms:W3CDTF">2023-10-11T13:31:44Z</dcterms:modified>
  <dc:language>en-ZA</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Notes">
    <vt:i4>12</vt:i4>
  </property>
  <property fmtid="{D5CDD505-2E9C-101B-9397-08002B2CF9AE}" pid="4" name="PresentationFormat">
    <vt:lpwstr>Widescreen</vt:lpwstr>
  </property>
  <property fmtid="{D5CDD505-2E9C-101B-9397-08002B2CF9AE}" pid="5" name="Slides">
    <vt:i4>12</vt:i4>
  </property>
</Properties>
</file>