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Open Sans ExtraBold"/>
      <p:bold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iSakNTvCNlxwDl7QCamIV1Tes7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ExtraBold-bold.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OpenSansExtraBold-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01648968161"/>
          <c:y val="0.1089325646529473"/>
          <c:w val="0.35534841667146033"/>
          <c:h val="0.76199780594313316"/>
        </c:manualLayout>
      </c:layout>
      <c:pieChart>
        <c:varyColors val="1"/>
        <c:ser>
          <c:idx val="0"/>
          <c:order val="0"/>
          <c:tx>
            <c:strRef>
              <c:f>Sheet1!$B$1</c:f>
              <c:strCache>
                <c:ptCount val="1"/>
                <c:pt idx="0">
                  <c:v>Sales</c:v>
                </c:pt>
              </c:strCache>
            </c:strRef>
          </c:tx>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2-FA7A-42BF-A7B8-50F25A74E4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A1-443F-B616-5B00861F08C8}"/>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FA7A-42BF-A7B8-50F25A74E4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A1-443F-B616-5B00861F08C8}"/>
              </c:ext>
            </c:extLst>
          </c:dPt>
          <c:cat>
            <c:strRef>
              <c:f>Sheet1!$A$2:$A$5</c:f>
              <c:strCache>
                <c:ptCount val="4"/>
                <c:pt idx="0">
                  <c:v>High Income</c:v>
                </c:pt>
                <c:pt idx="1">
                  <c:v>Middle-High Income</c:v>
                </c:pt>
                <c:pt idx="2">
                  <c:v>Middle-Low Income</c:v>
                </c:pt>
                <c:pt idx="3">
                  <c:v>Low Income</c:v>
                </c:pt>
              </c:strCache>
            </c:strRef>
          </c:cat>
          <c:val>
            <c:numRef>
              <c:f>Sheet1!$B$2:$B$5</c:f>
              <c:numCache>
                <c:formatCode>General</c:formatCode>
                <c:ptCount val="4"/>
                <c:pt idx="0">
                  <c:v>350</c:v>
                </c:pt>
                <c:pt idx="1">
                  <c:v>400</c:v>
                </c:pt>
                <c:pt idx="2">
                  <c:v>500</c:v>
                </c:pt>
                <c:pt idx="3">
                  <c:v>250</c:v>
                </c:pt>
              </c:numCache>
            </c:numRef>
          </c:val>
          <c:extLst>
            <c:ext xmlns:c16="http://schemas.microsoft.com/office/drawing/2014/chart" uri="{C3380CC4-5D6E-409C-BE32-E72D297353CC}">
              <c16:uniqueId val="{00000000-FA7A-42BF-A7B8-50F25A74E48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7668102045796557"/>
          <c:y val="0.20091937671471932"/>
          <c:w val="0.52331897954203443"/>
          <c:h val="0.596321764587829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jpg"/><Relationship Id="rId3" Type="http://schemas.openxmlformats.org/officeDocument/2006/relationships/image" Target="../media/image3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0"/>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0"/>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0"/>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p:nvPr>
            <p:ph idx="2" type="pic"/>
          </p:nvPr>
        </p:nvSpPr>
        <p:spPr>
          <a:xfrm>
            <a:off x="5183188" y="987425"/>
            <a:ext cx="6172200" cy="4873625"/>
          </a:xfrm>
          <a:prstGeom prst="rect">
            <a:avLst/>
          </a:prstGeom>
          <a:noFill/>
          <a:ln>
            <a:noFill/>
          </a:ln>
        </p:spPr>
      </p:sp>
      <p:sp>
        <p:nvSpPr>
          <p:cNvPr id="75" name="Google Shape;75;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 name="Google Shape;33;p22"/>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3.png"/><Relationship Id="rId9"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31.png"/><Relationship Id="rId7" Type="http://schemas.openxmlformats.org/officeDocument/2006/relationships/image" Target="../media/image16.png"/><Relationship Id="rId8"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26.png"/><Relationship Id="rId5" Type="http://schemas.openxmlformats.org/officeDocument/2006/relationships/image" Target="../media/image19.png"/><Relationship Id="rId6" Type="http://schemas.openxmlformats.org/officeDocument/2006/relationships/image" Target="../media/image50.jpg"/><Relationship Id="rId7" Type="http://schemas.openxmlformats.org/officeDocument/2006/relationships/chart" Target="../charts/chart1.xml"/><Relationship Id="rId8"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1.png"/><Relationship Id="rId5" Type="http://schemas.openxmlformats.org/officeDocument/2006/relationships/image" Target="../media/image52.png"/><Relationship Id="rId6" Type="http://schemas.openxmlformats.org/officeDocument/2006/relationships/image" Target="../media/image43.png"/><Relationship Id="rId7" Type="http://schemas.openxmlformats.org/officeDocument/2006/relationships/image" Target="../media/image27.png"/><Relationship Id="rId8"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28.png"/><Relationship Id="rId5" Type="http://schemas.openxmlformats.org/officeDocument/2006/relationships/image" Target="../media/image35.png"/><Relationship Id="rId6" Type="http://schemas.openxmlformats.org/officeDocument/2006/relationships/image" Target="../media/image34.png"/></Relationships>
</file>

<file path=ppt/slides/_rels/slide15.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32.png"/><Relationship Id="rId9" Type="http://schemas.openxmlformats.org/officeDocument/2006/relationships/image" Target="../media/image49.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7.png"/><Relationship Id="rId8"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hyperlink" Target="https://doi.org/10.1016/j.esr.2018.02.006" TargetMode="External"/><Relationship Id="rId5" Type="http://schemas.openxmlformats.org/officeDocument/2006/relationships/hyperlink" Target="https://doi.org/10.1016/j.energy.2011.10.044" TargetMode="External"/><Relationship Id="rId6" Type="http://schemas.openxmlformats.org/officeDocument/2006/relationships/hyperlink" Target="https://doi.org/10.1016/j.energy.2019.04.09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6.jp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5.png"/><Relationship Id="rId6" Type="http://schemas.openxmlformats.org/officeDocument/2006/relationships/image" Target="../media/image33.png"/><Relationship Id="rId7" Type="http://schemas.openxmlformats.org/officeDocument/2006/relationships/image" Target="../media/image7.png"/><Relationship Id="rId8" Type="http://schemas.openxmlformats.org/officeDocument/2006/relationships/image" Target="../media/image5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54.png"/><Relationship Id="rId6"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8788856" y="3367815"/>
            <a:ext cx="2028079" cy="519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a:t>
            </a:r>
            <a:endParaRPr/>
          </a:p>
          <a:p>
            <a:pPr indent="0" lvl="0" marL="0" marR="0" rtl="0" algn="l">
              <a:spcBef>
                <a:spcPts val="0"/>
              </a:spcBef>
              <a:spcAft>
                <a:spcPts val="0"/>
              </a:spcAft>
              <a:buNone/>
            </a:pPr>
            <a:r>
              <a:rPr b="1" lang="en-GB" sz="900">
                <a:solidFill>
                  <a:schemeClr val="lt1"/>
                </a:solidFill>
                <a:latin typeface="Open Sans"/>
                <a:ea typeface="Open Sans"/>
                <a:cs typeface="Open Sans"/>
                <a:sym typeface="Open Sans"/>
              </a:rPr>
              <a:t>Politecnico di Milano</a:t>
            </a:r>
            <a:endParaRPr b="1" sz="900">
              <a:solidFill>
                <a:schemeClr val="lt1"/>
              </a:solidFill>
              <a:latin typeface="Open Sans"/>
              <a:ea typeface="Open Sans"/>
              <a:cs typeface="Open Sans"/>
              <a:sym typeface="Open Sans"/>
            </a:endParaRPr>
          </a:p>
        </p:txBody>
      </p:sp>
      <p:sp>
        <p:nvSpPr>
          <p:cNvPr id="96" name="Google Shape;96;p1"/>
          <p:cNvSpPr txBox="1"/>
          <p:nvPr/>
        </p:nvSpPr>
        <p:spPr>
          <a:xfrm>
            <a:off x="747853" y="4181483"/>
            <a:ext cx="4374112"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Open Sans ExtraBold"/>
                <a:ea typeface="Open Sans ExtraBold"/>
                <a:cs typeface="Open Sans ExtraBold"/>
                <a:sym typeface="Open Sans ExtraBold"/>
              </a:rPr>
              <a:t>Off-Grid Energy Systems Modelling with MicroGridsPy</a:t>
            </a:r>
            <a:endParaRPr b="1" sz="1800">
              <a:solidFill>
                <a:schemeClr val="dk1"/>
              </a:solidFill>
              <a:latin typeface="Open Sans ExtraBold"/>
              <a:ea typeface="Open Sans ExtraBold"/>
              <a:cs typeface="Open Sans ExtraBold"/>
              <a:sym typeface="Open Sans ExtraBold"/>
            </a:endParaRPr>
          </a:p>
        </p:txBody>
      </p:sp>
      <p:sp>
        <p:nvSpPr>
          <p:cNvPr id="97" name="Google Shape;97;p1"/>
          <p:cNvSpPr txBox="1"/>
          <p:nvPr/>
        </p:nvSpPr>
        <p:spPr>
          <a:xfrm>
            <a:off x="728631" y="4892994"/>
            <a:ext cx="7146742" cy="144655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5 </a:t>
            </a:r>
            <a:endParaRPr/>
          </a:p>
          <a:p>
            <a:pPr indent="0" lvl="0" marL="0" marR="0" rtl="0" algn="l">
              <a:spcBef>
                <a:spcPts val="0"/>
              </a:spcBef>
              <a:spcAft>
                <a:spcPts val="0"/>
              </a:spcAft>
              <a:buNone/>
            </a:pPr>
            <a:r>
              <a:rPr b="1" lang="en-GB" sz="4400">
                <a:solidFill>
                  <a:schemeClr val="dk1"/>
                </a:solidFill>
                <a:latin typeface="Open Sans ExtraBold"/>
                <a:ea typeface="Open Sans ExtraBold"/>
                <a:cs typeface="Open Sans ExtraBold"/>
                <a:sym typeface="Open Sans ExtraBold"/>
              </a:rPr>
              <a:t>Load Demand</a:t>
            </a:r>
            <a:endParaRPr b="1" sz="4400">
              <a:solidFill>
                <a:schemeClr val="dk1"/>
              </a:solidFill>
              <a:latin typeface="Open Sans ExtraBold"/>
              <a:ea typeface="Open Sans ExtraBold"/>
              <a:cs typeface="Open Sans ExtraBold"/>
              <a:sym typeface="Open Sans ExtraBold"/>
            </a:endParaRPr>
          </a:p>
        </p:txBody>
      </p:sp>
      <p:sp>
        <p:nvSpPr>
          <p:cNvPr id="98" name="Google Shape;98;p1"/>
          <p:cNvSpPr txBox="1"/>
          <p:nvPr/>
        </p:nvSpPr>
        <p:spPr>
          <a:xfrm>
            <a:off x="8991223"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pic>
        <p:nvPicPr>
          <p:cNvPr id="99" name="Google Shape;99;p1"/>
          <p:cNvPicPr preferRelativeResize="0"/>
          <p:nvPr/>
        </p:nvPicPr>
        <p:blipFill rotWithShape="1">
          <a:blip r:embed="rId3">
            <a:alphaModFix/>
          </a:blip>
          <a:srcRect b="0" l="0" r="0" t="0"/>
          <a:stretch/>
        </p:blipFill>
        <p:spPr>
          <a:xfrm>
            <a:off x="10674758" y="3159998"/>
            <a:ext cx="1335674" cy="10379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Graphical user interface, sunburst chart&#10;&#10;Description automatically generated" id="283" name="Google Shape;283;p10"/>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84" name="Google Shape;284;p10"/>
          <p:cNvSpPr/>
          <p:nvPr/>
        </p:nvSpPr>
        <p:spPr>
          <a:xfrm>
            <a:off x="183686" y="3761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8</a:t>
            </a:r>
            <a:endParaRPr b="1" sz="1400">
              <a:solidFill>
                <a:schemeClr val="lt1"/>
              </a:solidFill>
              <a:latin typeface="Open Sans ExtraBold"/>
              <a:ea typeface="Open Sans ExtraBold"/>
              <a:cs typeface="Open Sans ExtraBold"/>
              <a:sym typeface="Open Sans ExtraBold"/>
            </a:endParaRPr>
          </a:p>
        </p:txBody>
      </p:sp>
      <p:sp>
        <p:nvSpPr>
          <p:cNvPr id="286" name="Google Shape;286;p10"/>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Basic Approach</a:t>
            </a:r>
            <a:endParaRPr/>
          </a:p>
        </p:txBody>
      </p:sp>
      <p:cxnSp>
        <p:nvCxnSpPr>
          <p:cNvPr id="287" name="Google Shape;287;p10"/>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288" name="Google Shape;288;p10"/>
          <p:cNvSpPr txBox="1"/>
          <p:nvPr/>
        </p:nvSpPr>
        <p:spPr>
          <a:xfrm>
            <a:off x="386473" y="1031921"/>
            <a:ext cx="1111981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002060"/>
                </a:solidFill>
                <a:latin typeface="Open Sans"/>
                <a:ea typeface="Open Sans"/>
                <a:cs typeface="Open Sans"/>
                <a:sym typeface="Open Sans"/>
              </a:rPr>
              <a:t>Basic Approach</a:t>
            </a:r>
            <a:r>
              <a:rPr lang="en-GB" sz="1400">
                <a:solidFill>
                  <a:schemeClr val="dk1"/>
                </a:solidFill>
                <a:latin typeface="Open Sans"/>
                <a:ea typeface="Open Sans"/>
                <a:cs typeface="Open Sans"/>
                <a:sym typeface="Open Sans"/>
              </a:rPr>
              <a:t>: involves aggregating the energy consumption from various </a:t>
            </a:r>
            <a:r>
              <a:rPr b="1" lang="en-GB" sz="1400">
                <a:solidFill>
                  <a:schemeClr val="dk1"/>
                </a:solidFill>
                <a:latin typeface="Open Sans"/>
                <a:ea typeface="Open Sans"/>
                <a:cs typeface="Open Sans"/>
                <a:sym typeface="Open Sans"/>
              </a:rPr>
              <a:t>user classes </a:t>
            </a:r>
            <a:r>
              <a:rPr lang="en-GB" sz="1400">
                <a:solidFill>
                  <a:schemeClr val="dk1"/>
                </a:solidFill>
                <a:latin typeface="Open Sans"/>
                <a:ea typeface="Open Sans"/>
                <a:cs typeface="Open Sans"/>
                <a:sym typeface="Open Sans"/>
              </a:rPr>
              <a:t>and </a:t>
            </a:r>
            <a:r>
              <a:rPr b="1" lang="en-GB" sz="1400">
                <a:solidFill>
                  <a:schemeClr val="dk1"/>
                </a:solidFill>
                <a:latin typeface="Open Sans"/>
                <a:ea typeface="Open Sans"/>
                <a:cs typeface="Open Sans"/>
                <a:sym typeface="Open Sans"/>
              </a:rPr>
              <a:t>their respective appliances </a:t>
            </a:r>
            <a:r>
              <a:rPr lang="en-GB" sz="1400">
                <a:solidFill>
                  <a:schemeClr val="dk1"/>
                </a:solidFill>
                <a:latin typeface="Open Sans"/>
                <a:ea typeface="Open Sans"/>
                <a:cs typeface="Open Sans"/>
                <a:sym typeface="Open Sans"/>
              </a:rPr>
              <a:t>over specific </a:t>
            </a:r>
            <a:r>
              <a:rPr b="1" lang="en-GB" sz="1400">
                <a:solidFill>
                  <a:schemeClr val="dk1"/>
                </a:solidFill>
                <a:latin typeface="Open Sans"/>
                <a:ea typeface="Open Sans"/>
                <a:cs typeface="Open Sans"/>
                <a:sym typeface="Open Sans"/>
              </a:rPr>
              <a:t>usage time windows</a:t>
            </a:r>
            <a:r>
              <a:rPr lang="en-GB" sz="1400">
                <a:solidFill>
                  <a:schemeClr val="dk1"/>
                </a:solidFill>
                <a:latin typeface="Open Sans"/>
                <a:ea typeface="Open Sans"/>
                <a:cs typeface="Open Sans"/>
                <a:sym typeface="Open Sans"/>
              </a:rPr>
              <a:t>. The energy consumption is operated based on the </a:t>
            </a:r>
            <a:r>
              <a:rPr b="1" lang="en-GB" sz="1400">
                <a:solidFill>
                  <a:schemeClr val="dk1"/>
                </a:solidFill>
                <a:latin typeface="Open Sans"/>
                <a:ea typeface="Open Sans"/>
                <a:cs typeface="Open Sans"/>
                <a:sym typeface="Open Sans"/>
              </a:rPr>
              <a:t>average power </a:t>
            </a:r>
            <a:r>
              <a:rPr lang="en-GB" sz="1400">
                <a:solidFill>
                  <a:schemeClr val="dk1"/>
                </a:solidFill>
                <a:latin typeface="Open Sans"/>
                <a:ea typeface="Open Sans"/>
                <a:cs typeface="Open Sans"/>
                <a:sym typeface="Open Sans"/>
              </a:rPr>
              <a:t>used over the time the appliance is actually on within the functioning window</a:t>
            </a:r>
            <a:endParaRPr/>
          </a:p>
        </p:txBody>
      </p:sp>
      <p:sp>
        <p:nvSpPr>
          <p:cNvPr id="289" name="Google Shape;289;p10"/>
          <p:cNvSpPr txBox="1"/>
          <p:nvPr/>
        </p:nvSpPr>
        <p:spPr>
          <a:xfrm>
            <a:off x="545305" y="1935274"/>
            <a:ext cx="3827396" cy="1635063"/>
          </a:xfrm>
          <a:prstGeom prst="rect">
            <a:avLst/>
          </a:prstGeom>
          <a:blipFill rotWithShape="1">
            <a:blip r:embed="rId4">
              <a:alphaModFix/>
            </a:blip>
            <a:stretch>
              <a:fillRect b="-3716" l="-795" r="0" t="-222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grpSp>
        <p:nvGrpSpPr>
          <p:cNvPr id="290" name="Google Shape;290;p10"/>
          <p:cNvGrpSpPr/>
          <p:nvPr/>
        </p:nvGrpSpPr>
        <p:grpSpPr>
          <a:xfrm>
            <a:off x="1122930" y="4195921"/>
            <a:ext cx="3785533" cy="1915286"/>
            <a:chOff x="6589901" y="2091976"/>
            <a:chExt cx="3785533" cy="1915286"/>
          </a:xfrm>
        </p:grpSpPr>
        <p:grpSp>
          <p:nvGrpSpPr>
            <p:cNvPr id="291" name="Google Shape;291;p10"/>
            <p:cNvGrpSpPr/>
            <p:nvPr/>
          </p:nvGrpSpPr>
          <p:grpSpPr>
            <a:xfrm>
              <a:off x="6589901" y="2091976"/>
              <a:ext cx="3785533" cy="1598567"/>
              <a:chOff x="6131312" y="4045174"/>
              <a:chExt cx="2842440" cy="1013240"/>
            </a:xfrm>
          </p:grpSpPr>
          <p:cxnSp>
            <p:nvCxnSpPr>
              <p:cNvPr id="292" name="Google Shape;292;p10"/>
              <p:cNvCxnSpPr/>
              <p:nvPr/>
            </p:nvCxnSpPr>
            <p:spPr>
              <a:xfrm>
                <a:off x="6140174" y="4845340"/>
                <a:ext cx="2662153" cy="0"/>
              </a:xfrm>
              <a:prstGeom prst="straightConnector1">
                <a:avLst/>
              </a:prstGeom>
              <a:noFill/>
              <a:ln cap="flat" cmpd="sng" w="12700">
                <a:solidFill>
                  <a:schemeClr val="accent1"/>
                </a:solidFill>
                <a:prstDash val="solid"/>
                <a:miter lim="800000"/>
                <a:headEnd len="sm" w="sm" type="none"/>
                <a:tailEnd len="sm" w="sm" type="none"/>
              </a:ln>
            </p:spPr>
          </p:cxnSp>
          <p:cxnSp>
            <p:nvCxnSpPr>
              <p:cNvPr id="293" name="Google Shape;293;p10"/>
              <p:cNvCxnSpPr/>
              <p:nvPr/>
            </p:nvCxnSpPr>
            <p:spPr>
              <a:xfrm>
                <a:off x="6131312" y="4864672"/>
                <a:ext cx="2785834" cy="0"/>
              </a:xfrm>
              <a:prstGeom prst="straightConnector1">
                <a:avLst/>
              </a:prstGeom>
              <a:noFill/>
              <a:ln cap="flat" cmpd="sng" w="12700">
                <a:solidFill>
                  <a:schemeClr val="dk1"/>
                </a:solidFill>
                <a:prstDash val="solid"/>
                <a:miter lim="800000"/>
                <a:headEnd len="sm" w="sm" type="none"/>
                <a:tailEnd len="med" w="med" type="stealth"/>
              </a:ln>
            </p:spPr>
          </p:cxnSp>
          <p:cxnSp>
            <p:nvCxnSpPr>
              <p:cNvPr id="294" name="Google Shape;294;p10"/>
              <p:cNvCxnSpPr/>
              <p:nvPr/>
            </p:nvCxnSpPr>
            <p:spPr>
              <a:xfrm rot="10800000">
                <a:off x="6137996" y="4045174"/>
                <a:ext cx="0" cy="826182"/>
              </a:xfrm>
              <a:prstGeom prst="straightConnector1">
                <a:avLst/>
              </a:prstGeom>
              <a:noFill/>
              <a:ln cap="flat" cmpd="sng" w="12700">
                <a:solidFill>
                  <a:schemeClr val="dk1"/>
                </a:solidFill>
                <a:prstDash val="solid"/>
                <a:miter lim="800000"/>
                <a:headEnd len="sm" w="sm" type="none"/>
                <a:tailEnd len="med" w="med" type="stealth"/>
              </a:ln>
            </p:spPr>
          </p:cxnSp>
          <p:cxnSp>
            <p:nvCxnSpPr>
              <p:cNvPr id="295" name="Google Shape;295;p10"/>
              <p:cNvCxnSpPr/>
              <p:nvPr/>
            </p:nvCxnSpPr>
            <p:spPr>
              <a:xfrm>
                <a:off x="6407353" y="4125032"/>
                <a:ext cx="0" cy="803733"/>
              </a:xfrm>
              <a:prstGeom prst="straightConnector1">
                <a:avLst/>
              </a:prstGeom>
              <a:noFill/>
              <a:ln cap="flat" cmpd="sng" w="12700">
                <a:solidFill>
                  <a:schemeClr val="accent2"/>
                </a:solidFill>
                <a:prstDash val="dash"/>
                <a:miter lim="800000"/>
                <a:headEnd len="sm" w="sm" type="none"/>
                <a:tailEnd len="sm" w="sm" type="none"/>
              </a:ln>
            </p:spPr>
          </p:cxnSp>
          <p:cxnSp>
            <p:nvCxnSpPr>
              <p:cNvPr id="296" name="Google Shape;296;p10"/>
              <p:cNvCxnSpPr/>
              <p:nvPr/>
            </p:nvCxnSpPr>
            <p:spPr>
              <a:xfrm>
                <a:off x="7336911" y="4125032"/>
                <a:ext cx="0" cy="803733"/>
              </a:xfrm>
              <a:prstGeom prst="straightConnector1">
                <a:avLst/>
              </a:prstGeom>
              <a:noFill/>
              <a:ln cap="flat" cmpd="sng" w="12700">
                <a:solidFill>
                  <a:schemeClr val="accent2"/>
                </a:solidFill>
                <a:prstDash val="dash"/>
                <a:miter lim="800000"/>
                <a:headEnd len="sm" w="sm" type="none"/>
                <a:tailEnd len="sm" w="sm" type="none"/>
              </a:ln>
            </p:spPr>
          </p:cxnSp>
          <p:sp>
            <p:nvSpPr>
              <p:cNvPr id="297" name="Google Shape;297;p10"/>
              <p:cNvSpPr/>
              <p:nvPr/>
            </p:nvSpPr>
            <p:spPr>
              <a:xfrm>
                <a:off x="6436467" y="4212382"/>
                <a:ext cx="873213" cy="631505"/>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76">
                  <a:solidFill>
                    <a:schemeClr val="lt1"/>
                  </a:solidFill>
                  <a:latin typeface="Trebuchet MS"/>
                  <a:ea typeface="Trebuchet MS"/>
                  <a:cs typeface="Trebuchet MS"/>
                  <a:sym typeface="Trebuchet MS"/>
                </a:endParaRPr>
              </a:p>
            </p:txBody>
          </p:sp>
          <p:sp>
            <p:nvSpPr>
              <p:cNvPr id="298" name="Google Shape;298;p10"/>
              <p:cNvSpPr txBox="1"/>
              <p:nvPr/>
            </p:nvSpPr>
            <p:spPr>
              <a:xfrm>
                <a:off x="8558254" y="4831108"/>
                <a:ext cx="415498" cy="2273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77">
                    <a:solidFill>
                      <a:schemeClr val="dk1"/>
                    </a:solidFill>
                    <a:latin typeface="Trebuchet MS"/>
                    <a:ea typeface="Trebuchet MS"/>
                    <a:cs typeface="Trebuchet MS"/>
                    <a:sym typeface="Trebuchet MS"/>
                  </a:rPr>
                  <a:t>time</a:t>
                </a:r>
                <a:endParaRPr/>
              </a:p>
            </p:txBody>
          </p:sp>
          <p:cxnSp>
            <p:nvCxnSpPr>
              <p:cNvPr id="299" name="Google Shape;299;p10"/>
              <p:cNvCxnSpPr/>
              <p:nvPr/>
            </p:nvCxnSpPr>
            <p:spPr>
              <a:xfrm>
                <a:off x="8056003" y="4125032"/>
                <a:ext cx="0" cy="803733"/>
              </a:xfrm>
              <a:prstGeom prst="straightConnector1">
                <a:avLst/>
              </a:prstGeom>
              <a:noFill/>
              <a:ln cap="flat" cmpd="sng" w="12700">
                <a:solidFill>
                  <a:schemeClr val="accent2"/>
                </a:solidFill>
                <a:prstDash val="dash"/>
                <a:miter lim="800000"/>
                <a:headEnd len="sm" w="sm" type="none"/>
                <a:tailEnd len="sm" w="sm" type="none"/>
              </a:ln>
            </p:spPr>
          </p:cxnSp>
          <p:cxnSp>
            <p:nvCxnSpPr>
              <p:cNvPr id="300" name="Google Shape;300;p10"/>
              <p:cNvCxnSpPr/>
              <p:nvPr/>
            </p:nvCxnSpPr>
            <p:spPr>
              <a:xfrm>
                <a:off x="8285641" y="4125032"/>
                <a:ext cx="0" cy="803733"/>
              </a:xfrm>
              <a:prstGeom prst="straightConnector1">
                <a:avLst/>
              </a:prstGeom>
              <a:noFill/>
              <a:ln cap="flat" cmpd="sng" w="12700">
                <a:solidFill>
                  <a:schemeClr val="accent2"/>
                </a:solidFill>
                <a:prstDash val="dash"/>
                <a:miter lim="800000"/>
                <a:headEnd len="sm" w="sm" type="none"/>
                <a:tailEnd len="sm" w="sm" type="none"/>
              </a:ln>
            </p:spPr>
          </p:cxnSp>
          <p:sp>
            <p:nvSpPr>
              <p:cNvPr id="301" name="Google Shape;301;p10"/>
              <p:cNvSpPr/>
              <p:nvPr/>
            </p:nvSpPr>
            <p:spPr>
              <a:xfrm>
                <a:off x="8080248" y="4208811"/>
                <a:ext cx="178773" cy="631505"/>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76">
                  <a:solidFill>
                    <a:schemeClr val="lt1"/>
                  </a:solidFill>
                  <a:latin typeface="Trebuchet MS"/>
                  <a:ea typeface="Trebuchet MS"/>
                  <a:cs typeface="Trebuchet MS"/>
                  <a:sym typeface="Trebuchet MS"/>
                </a:endParaRPr>
              </a:p>
            </p:txBody>
          </p:sp>
          <p:sp>
            <p:nvSpPr>
              <p:cNvPr id="302" name="Google Shape;302;p10"/>
              <p:cNvSpPr txBox="1"/>
              <p:nvPr/>
            </p:nvSpPr>
            <p:spPr>
              <a:xfrm>
                <a:off x="7300648" y="4570656"/>
                <a:ext cx="386644" cy="2273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77">
                    <a:solidFill>
                      <a:schemeClr val="accent2"/>
                    </a:solidFill>
                    <a:latin typeface="Trebuchet MS"/>
                    <a:ea typeface="Trebuchet MS"/>
                    <a:cs typeface="Trebuchet MS"/>
                    <a:sym typeface="Trebuchet MS"/>
                  </a:rPr>
                  <a:t>Fw1</a:t>
                </a:r>
                <a:endParaRPr baseline="30000" sz="877">
                  <a:solidFill>
                    <a:schemeClr val="accent2"/>
                  </a:solidFill>
                  <a:latin typeface="Trebuchet MS"/>
                  <a:ea typeface="Trebuchet MS"/>
                  <a:cs typeface="Trebuchet MS"/>
                  <a:sym typeface="Trebuchet MS"/>
                </a:endParaRPr>
              </a:p>
            </p:txBody>
          </p:sp>
          <p:sp>
            <p:nvSpPr>
              <p:cNvPr id="303" name="Google Shape;303;p10"/>
              <p:cNvSpPr txBox="1"/>
              <p:nvPr/>
            </p:nvSpPr>
            <p:spPr>
              <a:xfrm>
                <a:off x="8236020" y="4578445"/>
                <a:ext cx="386644" cy="2273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77">
                    <a:solidFill>
                      <a:schemeClr val="accent2"/>
                    </a:solidFill>
                    <a:latin typeface="Trebuchet MS"/>
                    <a:ea typeface="Trebuchet MS"/>
                    <a:cs typeface="Trebuchet MS"/>
                    <a:sym typeface="Trebuchet MS"/>
                  </a:rPr>
                  <a:t>Fw2</a:t>
                </a:r>
                <a:endParaRPr baseline="30000" sz="877">
                  <a:solidFill>
                    <a:schemeClr val="accent2"/>
                  </a:solidFill>
                  <a:latin typeface="Trebuchet MS"/>
                  <a:ea typeface="Trebuchet MS"/>
                  <a:cs typeface="Trebuchet MS"/>
                  <a:sym typeface="Trebuchet MS"/>
                </a:endParaRPr>
              </a:p>
            </p:txBody>
          </p:sp>
          <p:pic>
            <p:nvPicPr>
              <p:cNvPr id="304" name="Google Shape;304;p10"/>
              <p:cNvPicPr preferRelativeResize="0"/>
              <p:nvPr/>
            </p:nvPicPr>
            <p:blipFill rotWithShape="1">
              <a:blip r:embed="rId5">
                <a:alphaModFix/>
              </a:blip>
              <a:srcRect b="0" l="0" r="0" t="0"/>
              <a:stretch/>
            </p:blipFill>
            <p:spPr>
              <a:xfrm>
                <a:off x="6196192" y="4085936"/>
                <a:ext cx="171443" cy="216604"/>
              </a:xfrm>
              <a:prstGeom prst="rect">
                <a:avLst/>
              </a:prstGeom>
              <a:noFill/>
              <a:ln>
                <a:noFill/>
              </a:ln>
            </p:spPr>
          </p:pic>
          <p:sp>
            <p:nvSpPr>
              <p:cNvPr id="305" name="Google Shape;305;p10"/>
              <p:cNvSpPr/>
              <p:nvPr/>
            </p:nvSpPr>
            <p:spPr>
              <a:xfrm>
                <a:off x="6449405" y="4681897"/>
                <a:ext cx="854026" cy="52191"/>
              </a:xfrm>
              <a:prstGeom prst="leftRightArrow">
                <a:avLst>
                  <a:gd fmla="val 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76">
                  <a:solidFill>
                    <a:schemeClr val="lt1"/>
                  </a:solidFill>
                  <a:latin typeface="Trebuchet MS"/>
                  <a:ea typeface="Trebuchet MS"/>
                  <a:cs typeface="Trebuchet MS"/>
                  <a:sym typeface="Trebuchet MS"/>
                </a:endParaRPr>
              </a:p>
            </p:txBody>
          </p:sp>
          <p:sp>
            <p:nvSpPr>
              <p:cNvPr id="306" name="Google Shape;306;p10"/>
              <p:cNvSpPr/>
              <p:nvPr/>
            </p:nvSpPr>
            <p:spPr>
              <a:xfrm>
                <a:off x="8067517" y="4681897"/>
                <a:ext cx="204447" cy="52191"/>
              </a:xfrm>
              <a:prstGeom prst="leftRightArrow">
                <a:avLst>
                  <a:gd fmla="val 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76">
                  <a:solidFill>
                    <a:schemeClr val="lt1"/>
                  </a:solidFill>
                  <a:latin typeface="Trebuchet MS"/>
                  <a:ea typeface="Trebuchet MS"/>
                  <a:cs typeface="Trebuchet MS"/>
                  <a:sym typeface="Trebuchet MS"/>
                </a:endParaRPr>
              </a:p>
            </p:txBody>
          </p:sp>
        </p:grpSp>
        <p:sp>
          <p:nvSpPr>
            <p:cNvPr id="307" name="Google Shape;307;p10"/>
            <p:cNvSpPr txBox="1"/>
            <p:nvPr/>
          </p:nvSpPr>
          <p:spPr>
            <a:xfrm>
              <a:off x="8868652" y="3544787"/>
              <a:ext cx="1504986" cy="462475"/>
            </a:xfrm>
            <a:prstGeom prst="rect">
              <a:avLst/>
            </a:prstGeom>
            <a:blipFill rotWithShape="1">
              <a:blip r:embed="rId6">
                <a:alphaModFix/>
              </a:blip>
              <a:stretch>
                <a:fillRect b="-243407" l="-38862" r="-8904" t="-16446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08" name="Google Shape;308;p10"/>
            <p:cNvSpPr txBox="1"/>
            <p:nvPr/>
          </p:nvSpPr>
          <p:spPr>
            <a:xfrm>
              <a:off x="6676308" y="3620375"/>
              <a:ext cx="21313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002060"/>
                  </a:solidFill>
                  <a:latin typeface="Open Sans"/>
                  <a:ea typeface="Open Sans"/>
                  <a:cs typeface="Open Sans"/>
                  <a:sym typeface="Open Sans"/>
                </a:rPr>
                <a:t>Functioning windows </a:t>
              </a:r>
              <a:r>
                <a:rPr lang="en-GB" sz="1200">
                  <a:solidFill>
                    <a:schemeClr val="dk1"/>
                  </a:solidFill>
                  <a:latin typeface="Open Sans"/>
                  <a:ea typeface="Open Sans"/>
                  <a:cs typeface="Open Sans"/>
                  <a:sym typeface="Open Sans"/>
                </a:rPr>
                <a:t>(Fw)</a:t>
              </a:r>
              <a:endParaRPr/>
            </a:p>
          </p:txBody>
        </p:sp>
      </p:grpSp>
      <p:grpSp>
        <p:nvGrpSpPr>
          <p:cNvPr id="309" name="Google Shape;309;p10"/>
          <p:cNvGrpSpPr/>
          <p:nvPr/>
        </p:nvGrpSpPr>
        <p:grpSpPr>
          <a:xfrm>
            <a:off x="6503451" y="4214400"/>
            <a:ext cx="3548024" cy="2252413"/>
            <a:chOff x="6352386" y="4797152"/>
            <a:chExt cx="2620596" cy="1317071"/>
          </a:xfrm>
        </p:grpSpPr>
        <p:cxnSp>
          <p:nvCxnSpPr>
            <p:cNvPr id="310" name="Google Shape;310;p10"/>
            <p:cNvCxnSpPr/>
            <p:nvPr/>
          </p:nvCxnSpPr>
          <p:spPr>
            <a:xfrm>
              <a:off x="7553562" y="5772632"/>
              <a:ext cx="1152128" cy="0"/>
            </a:xfrm>
            <a:prstGeom prst="straightConnector1">
              <a:avLst/>
            </a:prstGeom>
            <a:noFill/>
            <a:ln cap="flat" cmpd="sng" w="12700">
              <a:solidFill>
                <a:schemeClr val="accent1"/>
              </a:solidFill>
              <a:prstDash val="solid"/>
              <a:miter lim="800000"/>
              <a:headEnd len="sm" w="sm" type="none"/>
              <a:tailEnd len="sm" w="sm" type="none"/>
            </a:ln>
          </p:spPr>
        </p:cxnSp>
        <p:cxnSp>
          <p:nvCxnSpPr>
            <p:cNvPr id="311" name="Google Shape;311;p10"/>
            <p:cNvCxnSpPr/>
            <p:nvPr/>
          </p:nvCxnSpPr>
          <p:spPr>
            <a:xfrm>
              <a:off x="6694388" y="5796880"/>
              <a:ext cx="2088232" cy="0"/>
            </a:xfrm>
            <a:prstGeom prst="straightConnector1">
              <a:avLst/>
            </a:prstGeom>
            <a:noFill/>
            <a:ln cap="flat" cmpd="sng" w="12700">
              <a:solidFill>
                <a:schemeClr val="dk1"/>
              </a:solidFill>
              <a:prstDash val="solid"/>
              <a:miter lim="800000"/>
              <a:headEnd len="sm" w="sm" type="none"/>
              <a:tailEnd len="med" w="med" type="stealth"/>
            </a:ln>
          </p:spPr>
        </p:cxnSp>
        <p:cxnSp>
          <p:nvCxnSpPr>
            <p:cNvPr id="312" name="Google Shape;312;p10"/>
            <p:cNvCxnSpPr/>
            <p:nvPr/>
          </p:nvCxnSpPr>
          <p:spPr>
            <a:xfrm rot="10800000">
              <a:off x="6702772" y="4797152"/>
              <a:ext cx="0" cy="1008112"/>
            </a:xfrm>
            <a:prstGeom prst="straightConnector1">
              <a:avLst/>
            </a:prstGeom>
            <a:noFill/>
            <a:ln cap="flat" cmpd="sng" w="12700">
              <a:solidFill>
                <a:schemeClr val="dk1"/>
              </a:solidFill>
              <a:prstDash val="solid"/>
              <a:miter lim="800000"/>
              <a:headEnd len="sm" w="sm" type="none"/>
              <a:tailEnd len="med" w="med" type="stealth"/>
            </a:ln>
          </p:spPr>
        </p:cxnSp>
        <p:cxnSp>
          <p:nvCxnSpPr>
            <p:cNvPr id="313" name="Google Shape;313;p10"/>
            <p:cNvCxnSpPr/>
            <p:nvPr/>
          </p:nvCxnSpPr>
          <p:spPr>
            <a:xfrm>
              <a:off x="7054428" y="4869160"/>
              <a:ext cx="0" cy="1008112"/>
            </a:xfrm>
            <a:prstGeom prst="straightConnector1">
              <a:avLst/>
            </a:prstGeom>
            <a:noFill/>
            <a:ln cap="flat" cmpd="sng" w="12700">
              <a:solidFill>
                <a:schemeClr val="accent2"/>
              </a:solidFill>
              <a:prstDash val="dash"/>
              <a:miter lim="800000"/>
              <a:headEnd len="sm" w="sm" type="none"/>
              <a:tailEnd len="sm" w="sm" type="none"/>
            </a:ln>
          </p:spPr>
        </p:cxnSp>
        <p:cxnSp>
          <p:nvCxnSpPr>
            <p:cNvPr id="314" name="Google Shape;314;p10"/>
            <p:cNvCxnSpPr/>
            <p:nvPr/>
          </p:nvCxnSpPr>
          <p:spPr>
            <a:xfrm>
              <a:off x="8206556" y="4869160"/>
              <a:ext cx="0" cy="1008112"/>
            </a:xfrm>
            <a:prstGeom prst="straightConnector1">
              <a:avLst/>
            </a:prstGeom>
            <a:noFill/>
            <a:ln cap="flat" cmpd="sng" w="12700">
              <a:solidFill>
                <a:schemeClr val="accent2"/>
              </a:solidFill>
              <a:prstDash val="dash"/>
              <a:miter lim="800000"/>
              <a:headEnd len="sm" w="sm" type="none"/>
              <a:tailEnd len="sm" w="sm" type="none"/>
            </a:ln>
          </p:spPr>
        </p:cxnSp>
        <p:sp>
          <p:nvSpPr>
            <p:cNvPr id="315" name="Google Shape;315;p10"/>
            <p:cNvSpPr/>
            <p:nvPr/>
          </p:nvSpPr>
          <p:spPr>
            <a:xfrm>
              <a:off x="7082840" y="5517233"/>
              <a:ext cx="1093803" cy="252152"/>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Calibri"/>
                <a:ea typeface="Calibri"/>
                <a:cs typeface="Calibri"/>
                <a:sym typeface="Calibri"/>
              </a:endParaRPr>
            </a:p>
          </p:txBody>
        </p:sp>
        <p:sp>
          <p:nvSpPr>
            <p:cNvPr id="316" name="Google Shape;316;p10"/>
            <p:cNvSpPr txBox="1"/>
            <p:nvPr/>
          </p:nvSpPr>
          <p:spPr>
            <a:xfrm>
              <a:off x="8453838" y="5813675"/>
              <a:ext cx="519144" cy="3005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57">
                  <a:solidFill>
                    <a:schemeClr val="dk1"/>
                  </a:solidFill>
                  <a:latin typeface="Calibri"/>
                  <a:ea typeface="Calibri"/>
                  <a:cs typeface="Calibri"/>
                  <a:sym typeface="Calibri"/>
                </a:rPr>
                <a:t>time</a:t>
              </a:r>
              <a:endParaRPr/>
            </a:p>
          </p:txBody>
        </p:sp>
        <p:cxnSp>
          <p:nvCxnSpPr>
            <p:cNvPr id="317" name="Google Shape;317;p10"/>
            <p:cNvCxnSpPr/>
            <p:nvPr/>
          </p:nvCxnSpPr>
          <p:spPr>
            <a:xfrm>
              <a:off x="6694388" y="5770810"/>
              <a:ext cx="1152128" cy="0"/>
            </a:xfrm>
            <a:prstGeom prst="straightConnector1">
              <a:avLst/>
            </a:prstGeom>
            <a:noFill/>
            <a:ln cap="flat" cmpd="sng" w="12700">
              <a:solidFill>
                <a:schemeClr val="accent1"/>
              </a:solidFill>
              <a:prstDash val="solid"/>
              <a:miter lim="800000"/>
              <a:headEnd len="sm" w="sm" type="none"/>
              <a:tailEnd len="sm" w="sm" type="none"/>
            </a:ln>
          </p:spPr>
        </p:cxnSp>
        <p:pic>
          <p:nvPicPr>
            <p:cNvPr id="318" name="Google Shape;318;p10"/>
            <p:cNvPicPr preferRelativeResize="0"/>
            <p:nvPr/>
          </p:nvPicPr>
          <p:blipFill rotWithShape="1">
            <a:blip r:embed="rId7">
              <a:alphaModFix/>
            </a:blip>
            <a:srcRect b="0" l="0" r="0" t="0"/>
            <a:stretch/>
          </p:blipFill>
          <p:spPr>
            <a:xfrm>
              <a:off x="6352386" y="5427731"/>
              <a:ext cx="260010" cy="186354"/>
            </a:xfrm>
            <a:prstGeom prst="rect">
              <a:avLst/>
            </a:prstGeom>
            <a:noFill/>
            <a:ln>
              <a:noFill/>
            </a:ln>
          </p:spPr>
        </p:pic>
        <p:pic>
          <p:nvPicPr>
            <p:cNvPr id="319" name="Google Shape;319;p10"/>
            <p:cNvPicPr preferRelativeResize="0"/>
            <p:nvPr/>
          </p:nvPicPr>
          <p:blipFill rotWithShape="1">
            <a:blip r:embed="rId5">
              <a:alphaModFix/>
            </a:blip>
            <a:srcRect b="0" l="0" r="0" t="0"/>
            <a:stretch/>
          </p:blipFill>
          <p:spPr>
            <a:xfrm>
              <a:off x="6478364" y="4832042"/>
              <a:ext cx="134647" cy="170116"/>
            </a:xfrm>
            <a:prstGeom prst="rect">
              <a:avLst/>
            </a:prstGeom>
            <a:noFill/>
            <a:ln>
              <a:noFill/>
            </a:ln>
          </p:spPr>
        </p:pic>
      </p:grpSp>
      <p:cxnSp>
        <p:nvCxnSpPr>
          <p:cNvPr id="320" name="Google Shape;320;p10"/>
          <p:cNvCxnSpPr/>
          <p:nvPr/>
        </p:nvCxnSpPr>
        <p:spPr>
          <a:xfrm rot="10800000">
            <a:off x="1103121" y="3781077"/>
            <a:ext cx="9843518" cy="0"/>
          </a:xfrm>
          <a:prstGeom prst="straightConnector1">
            <a:avLst/>
          </a:prstGeom>
          <a:noFill/>
          <a:ln cap="flat" cmpd="sng" w="9525">
            <a:solidFill>
              <a:srgbClr val="D0CECE"/>
            </a:solidFill>
            <a:prstDash val="dash"/>
            <a:miter lim="800000"/>
            <a:headEnd len="sm" w="sm" type="none"/>
            <a:tailEnd len="sm" w="sm" type="none"/>
          </a:ln>
        </p:spPr>
      </p:cxnSp>
      <p:grpSp>
        <p:nvGrpSpPr>
          <p:cNvPr id="321" name="Google Shape;321;p10"/>
          <p:cNvGrpSpPr/>
          <p:nvPr/>
        </p:nvGrpSpPr>
        <p:grpSpPr>
          <a:xfrm>
            <a:off x="5525011" y="3926659"/>
            <a:ext cx="175275" cy="2252413"/>
            <a:chOff x="7901056" y="196794"/>
            <a:chExt cx="88215" cy="5796498"/>
          </a:xfrm>
        </p:grpSpPr>
        <p:cxnSp>
          <p:nvCxnSpPr>
            <p:cNvPr id="322" name="Google Shape;322;p10"/>
            <p:cNvCxnSpPr/>
            <p:nvPr/>
          </p:nvCxnSpPr>
          <p:spPr>
            <a:xfrm>
              <a:off x="7923293" y="196794"/>
              <a:ext cx="0" cy="5796498"/>
            </a:xfrm>
            <a:prstGeom prst="straightConnector1">
              <a:avLst/>
            </a:prstGeom>
            <a:noFill/>
            <a:ln cap="flat" cmpd="sng" w="9525">
              <a:solidFill>
                <a:schemeClr val="dk1"/>
              </a:solidFill>
              <a:prstDash val="dash"/>
              <a:miter lim="800000"/>
              <a:headEnd len="sm" w="sm" type="none"/>
              <a:tailEnd len="sm" w="sm" type="none"/>
            </a:ln>
          </p:spPr>
        </p:cxnSp>
        <p:sp>
          <p:nvSpPr>
            <p:cNvPr id="323" name="Google Shape;323;p10"/>
            <p:cNvSpPr/>
            <p:nvPr/>
          </p:nvSpPr>
          <p:spPr>
            <a:xfrm>
              <a:off x="7901056" y="2574397"/>
              <a:ext cx="88215" cy="1041289"/>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4" name="Google Shape;324;p10"/>
          <p:cNvSpPr txBox="1"/>
          <p:nvPr/>
        </p:nvSpPr>
        <p:spPr>
          <a:xfrm>
            <a:off x="9271850" y="4841919"/>
            <a:ext cx="1123982" cy="284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002060"/>
                </a:solidFill>
                <a:latin typeface="Open Sans"/>
                <a:ea typeface="Open Sans"/>
                <a:cs typeface="Open Sans"/>
                <a:sym typeface="Open Sans"/>
              </a:rPr>
              <a:t>Load factor</a:t>
            </a:r>
            <a:endParaRPr sz="1200">
              <a:solidFill>
                <a:schemeClr val="dk1"/>
              </a:solidFill>
              <a:latin typeface="Open Sans"/>
              <a:ea typeface="Open Sans"/>
              <a:cs typeface="Open Sans"/>
              <a:sym typeface="Open Sans"/>
            </a:endParaRPr>
          </a:p>
        </p:txBody>
      </p:sp>
      <p:sp>
        <p:nvSpPr>
          <p:cNvPr id="325" name="Google Shape;325;p10"/>
          <p:cNvSpPr txBox="1"/>
          <p:nvPr/>
        </p:nvSpPr>
        <p:spPr>
          <a:xfrm>
            <a:off x="10305711" y="4704579"/>
            <a:ext cx="1444551" cy="5848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26" name="Google Shape;326;p10"/>
          <p:cNvSpPr txBox="1"/>
          <p:nvPr/>
        </p:nvSpPr>
        <p:spPr>
          <a:xfrm>
            <a:off x="5290063" y="2252991"/>
            <a:ext cx="4970720" cy="891719"/>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27" name="Google Shape;327;p10"/>
          <p:cNvSpPr/>
          <p:nvPr/>
        </p:nvSpPr>
        <p:spPr>
          <a:xfrm rot="-5400000">
            <a:off x="8699945" y="1827786"/>
            <a:ext cx="126114" cy="2811080"/>
          </a:xfrm>
          <a:prstGeom prst="leftBrace">
            <a:avLst>
              <a:gd fmla="val 8333" name="adj1"/>
              <a:gd fmla="val 50000" name="adj2"/>
            </a:avLst>
          </a:prstGeom>
          <a:no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rgbClr val="C55A11"/>
              </a:solidFill>
              <a:latin typeface="Calibri"/>
              <a:ea typeface="Calibri"/>
              <a:cs typeface="Calibri"/>
              <a:sym typeface="Calibri"/>
            </a:endParaRPr>
          </a:p>
        </p:txBody>
      </p:sp>
      <p:sp>
        <p:nvSpPr>
          <p:cNvPr id="328" name="Google Shape;328;p10"/>
          <p:cNvSpPr txBox="1"/>
          <p:nvPr/>
        </p:nvSpPr>
        <p:spPr>
          <a:xfrm>
            <a:off x="7259019" y="3341684"/>
            <a:ext cx="3101471"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16">
                <a:solidFill>
                  <a:srgbClr val="C55A11"/>
                </a:solidFill>
                <a:latin typeface="Open Sans"/>
                <a:ea typeface="Open Sans"/>
                <a:cs typeface="Open Sans"/>
                <a:sym typeface="Open Sans"/>
              </a:rPr>
              <a:t>Energy consumed by a single user</a:t>
            </a:r>
            <a:endParaRPr/>
          </a:p>
        </p:txBody>
      </p:sp>
      <p:sp>
        <p:nvSpPr>
          <p:cNvPr id="329" name="Google Shape;329;p10"/>
          <p:cNvSpPr/>
          <p:nvPr/>
        </p:nvSpPr>
        <p:spPr>
          <a:xfrm flipH="1" rot="-5400000">
            <a:off x="7998346" y="53326"/>
            <a:ext cx="170569" cy="4117501"/>
          </a:xfrm>
          <a:prstGeom prst="leftBrace">
            <a:avLst>
              <a:gd fmla="val 8333" name="adj1"/>
              <a:gd fmla="val 50000" name="adj2"/>
            </a:avLst>
          </a:prstGeom>
          <a:no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rgbClr val="002060"/>
              </a:solidFill>
              <a:latin typeface="Calibri"/>
              <a:ea typeface="Calibri"/>
              <a:cs typeface="Calibri"/>
              <a:sym typeface="Calibri"/>
            </a:endParaRPr>
          </a:p>
        </p:txBody>
      </p:sp>
      <p:sp>
        <p:nvSpPr>
          <p:cNvPr id="330" name="Google Shape;330;p10"/>
          <p:cNvSpPr txBox="1"/>
          <p:nvPr/>
        </p:nvSpPr>
        <p:spPr>
          <a:xfrm>
            <a:off x="6502256" y="1674378"/>
            <a:ext cx="3075043"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16">
                <a:solidFill>
                  <a:srgbClr val="002060"/>
                </a:solidFill>
                <a:latin typeface="Open Sans"/>
                <a:ea typeface="Open Sans"/>
                <a:cs typeface="Open Sans"/>
                <a:sym typeface="Open Sans"/>
              </a:rPr>
              <a:t>Energy consumed by a single class</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Graphical user interface, sunburst chart&#10;&#10;Description automatically generated" id="336" name="Google Shape;336;p11"/>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37" name="Google Shape;337;p11"/>
          <p:cNvSpPr/>
          <p:nvPr/>
        </p:nvSpPr>
        <p:spPr>
          <a:xfrm>
            <a:off x="0" y="0"/>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9</a:t>
            </a:r>
            <a:endParaRPr b="1" sz="1400">
              <a:solidFill>
                <a:schemeClr val="lt1"/>
              </a:solidFill>
              <a:latin typeface="Open Sans ExtraBold"/>
              <a:ea typeface="Open Sans ExtraBold"/>
              <a:cs typeface="Open Sans ExtraBold"/>
              <a:sym typeface="Open Sans ExtraBold"/>
            </a:endParaRPr>
          </a:p>
        </p:txBody>
      </p:sp>
      <p:sp>
        <p:nvSpPr>
          <p:cNvPr id="339" name="Google Shape;339;p11"/>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Basic Approach</a:t>
            </a:r>
            <a:endParaRPr/>
          </a:p>
        </p:txBody>
      </p:sp>
      <p:cxnSp>
        <p:nvCxnSpPr>
          <p:cNvPr id="340" name="Google Shape;340;p11"/>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341" name="Google Shape;341;p11"/>
          <p:cNvPicPr preferRelativeResize="0"/>
          <p:nvPr/>
        </p:nvPicPr>
        <p:blipFill rotWithShape="1">
          <a:blip r:embed="rId4">
            <a:alphaModFix/>
          </a:blip>
          <a:srcRect b="0" l="0" r="0" t="0"/>
          <a:stretch/>
        </p:blipFill>
        <p:spPr>
          <a:xfrm>
            <a:off x="1111825" y="3809430"/>
            <a:ext cx="9178433" cy="1142801"/>
          </a:xfrm>
          <a:prstGeom prst="rect">
            <a:avLst/>
          </a:prstGeom>
          <a:noFill/>
          <a:ln>
            <a:noFill/>
          </a:ln>
        </p:spPr>
      </p:pic>
      <p:sp>
        <p:nvSpPr>
          <p:cNvPr id="342" name="Google Shape;342;p11"/>
          <p:cNvSpPr txBox="1"/>
          <p:nvPr/>
        </p:nvSpPr>
        <p:spPr>
          <a:xfrm>
            <a:off x="386473" y="1031921"/>
            <a:ext cx="1111981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One basic approach for estimating a load curve involves using </a:t>
            </a:r>
            <a:r>
              <a:rPr b="1" lang="en-GB" sz="1400">
                <a:solidFill>
                  <a:schemeClr val="dk1"/>
                </a:solidFill>
                <a:latin typeface="Open Sans"/>
                <a:ea typeface="Open Sans"/>
                <a:cs typeface="Open Sans"/>
                <a:sym typeface="Open Sans"/>
              </a:rPr>
              <a:t>Excel</a:t>
            </a:r>
            <a:r>
              <a:rPr lang="en-GB" sz="1400">
                <a:solidFill>
                  <a:schemeClr val="dk1"/>
                </a:solidFill>
                <a:latin typeface="Open Sans"/>
                <a:ea typeface="Open Sans"/>
                <a:cs typeface="Open Sans"/>
                <a:sym typeface="Open Sans"/>
              </a:rPr>
              <a:t> to characterize users and appliances, define functioning windows, apply load factors, and calculate total energy consumption on an hourly basis, resulting in a detailed energy usage profile.</a:t>
            </a:r>
            <a:endParaRPr/>
          </a:p>
        </p:txBody>
      </p:sp>
      <p:sp>
        <p:nvSpPr>
          <p:cNvPr id="343" name="Google Shape;343;p11"/>
          <p:cNvSpPr txBox="1"/>
          <p:nvPr/>
        </p:nvSpPr>
        <p:spPr>
          <a:xfrm>
            <a:off x="507726" y="1770077"/>
            <a:ext cx="5270860" cy="19082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rgbClr val="002060"/>
                </a:solidFill>
                <a:latin typeface="Open Sans"/>
                <a:ea typeface="Open Sans"/>
                <a:cs typeface="Open Sans"/>
                <a:sym typeface="Open Sans"/>
              </a:rPr>
              <a:t>Characterize the rural village</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b="1" lang="en-GB" sz="1200">
                <a:solidFill>
                  <a:schemeClr val="dk1"/>
                </a:solidFill>
                <a:latin typeface="Open Sans"/>
                <a:ea typeface="Open Sans"/>
                <a:cs typeface="Open Sans"/>
                <a:sym typeface="Open Sans"/>
              </a:rPr>
              <a:t>Example</a:t>
            </a:r>
            <a:r>
              <a:rPr i="1" lang="en-GB" sz="1200">
                <a:solidFill>
                  <a:schemeClr val="dk1"/>
                </a:solidFill>
                <a:latin typeface="Open Sans"/>
                <a:ea typeface="Open Sans"/>
                <a:cs typeface="Open Sans"/>
                <a:sym typeface="Open Sans"/>
              </a:rPr>
              <a:t>: 1500 households: 350 high income, 400 middle-high income, 500 middle-low income, 250 low income</a:t>
            </a:r>
            <a:endParaRPr/>
          </a:p>
          <a:p>
            <a:pPr indent="-95250" lvl="0" marL="171450" marR="0" rtl="0" algn="just">
              <a:spcBef>
                <a:spcPts val="0"/>
              </a:spcBef>
              <a:spcAft>
                <a:spcPts val="0"/>
              </a:spcAft>
              <a:buClr>
                <a:schemeClr val="dk1"/>
              </a:buClr>
              <a:buSzPts val="1200"/>
              <a:buFont typeface="Arial"/>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rgbClr val="002060"/>
                </a:solidFill>
                <a:latin typeface="Open Sans"/>
                <a:ea typeface="Open Sans"/>
                <a:cs typeface="Open Sans"/>
                <a:sym typeface="Open Sans"/>
              </a:rPr>
              <a:t>Characterize the users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Estimate the number of appliances, their ratings and usage</a:t>
            </a:r>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Operate the energy consumption related to each user class </a:t>
            </a:r>
            <a:endParaRPr/>
          </a:p>
          <a:p>
            <a:pPr indent="-95250" lvl="0" marL="171450" marR="0" rtl="0" algn="just">
              <a:spcBef>
                <a:spcPts val="0"/>
              </a:spcBef>
              <a:spcAft>
                <a:spcPts val="0"/>
              </a:spcAft>
              <a:buClr>
                <a:schemeClr val="dk1"/>
              </a:buClr>
              <a:buSzPts val="1200"/>
              <a:buFont typeface="Arial"/>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p:txBody>
      </p:sp>
      <p:pic>
        <p:nvPicPr>
          <p:cNvPr id="344" name="Google Shape;344;p11"/>
          <p:cNvPicPr preferRelativeResize="0"/>
          <p:nvPr/>
        </p:nvPicPr>
        <p:blipFill rotWithShape="1">
          <a:blip r:embed="rId5">
            <a:alphaModFix/>
          </a:blip>
          <a:srcRect b="0" l="0" r="0" t="0"/>
          <a:stretch/>
        </p:blipFill>
        <p:spPr>
          <a:xfrm>
            <a:off x="1126576" y="4952231"/>
            <a:ext cx="9156791" cy="1018911"/>
          </a:xfrm>
          <a:prstGeom prst="rect">
            <a:avLst/>
          </a:prstGeom>
          <a:noFill/>
          <a:ln>
            <a:noFill/>
          </a:ln>
        </p:spPr>
      </p:pic>
      <p:cxnSp>
        <p:nvCxnSpPr>
          <p:cNvPr id="345" name="Google Shape;345;p11"/>
          <p:cNvCxnSpPr/>
          <p:nvPr/>
        </p:nvCxnSpPr>
        <p:spPr>
          <a:xfrm rot="10800000">
            <a:off x="6284939" y="1850571"/>
            <a:ext cx="0" cy="1578429"/>
          </a:xfrm>
          <a:prstGeom prst="straightConnector1">
            <a:avLst/>
          </a:prstGeom>
          <a:noFill/>
          <a:ln cap="flat" cmpd="sng" w="9525">
            <a:solidFill>
              <a:srgbClr val="D0CECE"/>
            </a:solidFill>
            <a:prstDash val="dash"/>
            <a:miter lim="800000"/>
            <a:headEnd len="sm" w="sm" type="none"/>
            <a:tailEnd len="sm" w="sm" type="none"/>
          </a:ln>
        </p:spPr>
      </p:cxnSp>
      <p:pic>
        <p:nvPicPr>
          <p:cNvPr descr="2,979 Excel download icon Images, Stock Photos &amp; Vectors | Shutterstock" id="346" name="Google Shape;346;p11"/>
          <p:cNvPicPr preferRelativeResize="0"/>
          <p:nvPr/>
        </p:nvPicPr>
        <p:blipFill rotWithShape="1">
          <a:blip r:embed="rId6">
            <a:alphaModFix/>
          </a:blip>
          <a:srcRect b="7550" l="0" r="0" t="0"/>
          <a:stretch/>
        </p:blipFill>
        <p:spPr>
          <a:xfrm>
            <a:off x="10019085" y="3608372"/>
            <a:ext cx="758882" cy="755546"/>
          </a:xfrm>
          <a:prstGeom prst="rect">
            <a:avLst/>
          </a:prstGeom>
          <a:noFill/>
          <a:ln>
            <a:noFill/>
          </a:ln>
        </p:spPr>
      </p:pic>
      <p:graphicFrame>
        <p:nvGraphicFramePr>
          <p:cNvPr id="347" name="Google Shape;347;p11"/>
          <p:cNvGraphicFramePr/>
          <p:nvPr/>
        </p:nvGraphicFramePr>
        <p:xfrm>
          <a:off x="6479168" y="1644974"/>
          <a:ext cx="4222333" cy="1887229"/>
        </p:xfrm>
        <a:graphic>
          <a:graphicData uri="http://schemas.openxmlformats.org/drawingml/2006/chart">
            <c:chart r:id="rId7"/>
          </a:graphicData>
        </a:graphic>
      </p:graphicFrame>
      <p:pic>
        <p:nvPicPr>
          <p:cNvPr descr=" " id="348" name="Google Shape;348;p11"/>
          <p:cNvPicPr preferRelativeResize="0"/>
          <p:nvPr/>
        </p:nvPicPr>
        <p:blipFill rotWithShape="1">
          <a:blip r:embed="rId8">
            <a:alphaModFix/>
          </a:blip>
          <a:srcRect b="0" l="0" r="0" t="0"/>
          <a:stretch/>
        </p:blipFill>
        <p:spPr>
          <a:xfrm rot="1915053">
            <a:off x="10171621" y="1596451"/>
            <a:ext cx="808116" cy="808116"/>
          </a:xfrm>
          <a:prstGeom prst="rect">
            <a:avLst/>
          </a:prstGeom>
          <a:noFill/>
          <a:ln>
            <a:noFill/>
          </a:ln>
        </p:spPr>
      </p:pic>
      <p:sp>
        <p:nvSpPr>
          <p:cNvPr id="349" name="Google Shape;349;p11"/>
          <p:cNvSpPr txBox="1"/>
          <p:nvPr/>
        </p:nvSpPr>
        <p:spPr>
          <a:xfrm>
            <a:off x="3407946" y="6031201"/>
            <a:ext cx="507686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Example of a Basic Approach Excel implementation for load curve estimation using load factors </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Graphical user interface, sunburst chart&#10;&#10;Description automatically generated" id="355" name="Google Shape;355;p1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56" name="Google Shape;356;p12"/>
          <p:cNvSpPr/>
          <p:nvPr/>
        </p:nvSpPr>
        <p:spPr>
          <a:xfrm>
            <a:off x="0" y="0"/>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358" name="Google Shape;358;p12"/>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Advanced Approach</a:t>
            </a:r>
            <a:endParaRPr/>
          </a:p>
        </p:txBody>
      </p:sp>
      <p:cxnSp>
        <p:nvCxnSpPr>
          <p:cNvPr id="359" name="Google Shape;359;p12"/>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360" name="Google Shape;360;p12"/>
          <p:cNvSpPr txBox="1"/>
          <p:nvPr/>
        </p:nvSpPr>
        <p:spPr>
          <a:xfrm>
            <a:off x="386473" y="1031921"/>
            <a:ext cx="1111981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002060"/>
                </a:solidFill>
                <a:latin typeface="Open Sans"/>
                <a:ea typeface="Open Sans"/>
                <a:cs typeface="Open Sans"/>
                <a:sym typeface="Open Sans"/>
              </a:rPr>
              <a:t>Advanced approach </a:t>
            </a:r>
            <a:r>
              <a:rPr lang="en-GB" sz="1400">
                <a:solidFill>
                  <a:schemeClr val="dk1"/>
                </a:solidFill>
                <a:latin typeface="Open Sans"/>
                <a:ea typeface="Open Sans"/>
                <a:cs typeface="Open Sans"/>
                <a:sym typeface="Open Sans"/>
              </a:rPr>
              <a:t>creating load curves employs RAMP, an </a:t>
            </a:r>
            <a:r>
              <a:rPr b="1" lang="en-GB" sz="1400">
                <a:solidFill>
                  <a:schemeClr val="dk1"/>
                </a:solidFill>
                <a:latin typeface="Open Sans"/>
                <a:ea typeface="Open Sans"/>
                <a:cs typeface="Open Sans"/>
                <a:sym typeface="Open Sans"/>
              </a:rPr>
              <a:t>open-source software </a:t>
            </a:r>
            <a:r>
              <a:rPr lang="en-GB" sz="1400">
                <a:solidFill>
                  <a:schemeClr val="dk1"/>
                </a:solidFill>
                <a:latin typeface="Open Sans"/>
                <a:ea typeface="Open Sans"/>
                <a:cs typeface="Open Sans"/>
                <a:sym typeface="Open Sans"/>
              </a:rPr>
              <a:t>designed for scenarios where only rudimentary information on user behaviour is available, allowing for the </a:t>
            </a:r>
            <a:r>
              <a:rPr b="1" lang="en-GB" sz="1400">
                <a:solidFill>
                  <a:schemeClr val="dk1"/>
                </a:solidFill>
                <a:latin typeface="Open Sans"/>
                <a:ea typeface="Open Sans"/>
                <a:cs typeface="Open Sans"/>
                <a:sym typeface="Open Sans"/>
              </a:rPr>
              <a:t>characterization of users and appliances</a:t>
            </a:r>
            <a:r>
              <a:rPr lang="en-GB" sz="1400">
                <a:solidFill>
                  <a:schemeClr val="dk1"/>
                </a:solidFill>
                <a:latin typeface="Open Sans"/>
                <a:ea typeface="Open Sans"/>
                <a:cs typeface="Open Sans"/>
                <a:sym typeface="Open Sans"/>
              </a:rPr>
              <a:t>, the definition of operating windows, and the application of load factors to yield a finely </a:t>
            </a:r>
            <a:r>
              <a:rPr b="1" lang="en-GB" sz="1400">
                <a:solidFill>
                  <a:schemeClr val="dk1"/>
                </a:solidFill>
                <a:latin typeface="Open Sans"/>
                <a:ea typeface="Open Sans"/>
                <a:cs typeface="Open Sans"/>
                <a:sym typeface="Open Sans"/>
              </a:rPr>
              <a:t>detailed energy usage profile on a minute basis</a:t>
            </a:r>
            <a:r>
              <a:rPr lang="en-GB" sz="1400">
                <a:solidFill>
                  <a:schemeClr val="dk1"/>
                </a:solidFill>
                <a:latin typeface="Open Sans"/>
                <a:ea typeface="Open Sans"/>
                <a:cs typeface="Open Sans"/>
                <a:sym typeface="Open Sans"/>
              </a:rPr>
              <a:t>.</a:t>
            </a:r>
            <a:endParaRPr/>
          </a:p>
        </p:txBody>
      </p:sp>
      <p:pic>
        <p:nvPicPr>
          <p:cNvPr id="361" name="Google Shape;361;p12"/>
          <p:cNvPicPr preferRelativeResize="0"/>
          <p:nvPr/>
        </p:nvPicPr>
        <p:blipFill rotWithShape="1">
          <a:blip r:embed="rId4">
            <a:alphaModFix/>
          </a:blip>
          <a:srcRect b="0" l="0" r="0" t="0"/>
          <a:stretch/>
        </p:blipFill>
        <p:spPr>
          <a:xfrm>
            <a:off x="1099691" y="1728434"/>
            <a:ext cx="1761200" cy="855755"/>
          </a:xfrm>
          <a:prstGeom prst="rect">
            <a:avLst/>
          </a:prstGeom>
          <a:noFill/>
          <a:ln>
            <a:noFill/>
          </a:ln>
        </p:spPr>
      </p:pic>
      <p:pic>
        <p:nvPicPr>
          <p:cNvPr id="362" name="Google Shape;362;p12"/>
          <p:cNvPicPr preferRelativeResize="0"/>
          <p:nvPr/>
        </p:nvPicPr>
        <p:blipFill rotWithShape="1">
          <a:blip r:embed="rId5">
            <a:alphaModFix/>
          </a:blip>
          <a:srcRect b="0" l="0" r="0" t="9798"/>
          <a:stretch/>
        </p:blipFill>
        <p:spPr>
          <a:xfrm>
            <a:off x="956440" y="2801132"/>
            <a:ext cx="3573200" cy="2742364"/>
          </a:xfrm>
          <a:prstGeom prst="rect">
            <a:avLst/>
          </a:prstGeom>
          <a:noFill/>
          <a:ln>
            <a:noFill/>
          </a:ln>
        </p:spPr>
      </p:pic>
      <p:sp>
        <p:nvSpPr>
          <p:cNvPr id="363" name="Google Shape;363;p12"/>
          <p:cNvSpPr txBox="1"/>
          <p:nvPr/>
        </p:nvSpPr>
        <p:spPr>
          <a:xfrm>
            <a:off x="3071544" y="2083404"/>
            <a:ext cx="7759742"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A </a:t>
            </a:r>
            <a:r>
              <a:rPr b="1" i="1" lang="en-GB" sz="1400">
                <a:solidFill>
                  <a:schemeClr val="dk1"/>
                </a:solidFill>
                <a:latin typeface="Open Sans"/>
                <a:ea typeface="Open Sans"/>
                <a:cs typeface="Open Sans"/>
                <a:sym typeface="Open Sans"/>
              </a:rPr>
              <a:t>bottom-up stochastic model </a:t>
            </a:r>
            <a:r>
              <a:rPr i="1" lang="en-GB" sz="1400">
                <a:solidFill>
                  <a:schemeClr val="dk1"/>
                </a:solidFill>
                <a:latin typeface="Open Sans"/>
                <a:ea typeface="Open Sans"/>
                <a:cs typeface="Open Sans"/>
                <a:sym typeface="Open Sans"/>
              </a:rPr>
              <a:t>for the generation of </a:t>
            </a:r>
            <a:r>
              <a:rPr b="1" i="1" lang="en-GB" sz="1400">
                <a:solidFill>
                  <a:schemeClr val="dk1"/>
                </a:solidFill>
                <a:latin typeface="Open Sans"/>
                <a:ea typeface="Open Sans"/>
                <a:cs typeface="Open Sans"/>
                <a:sym typeface="Open Sans"/>
              </a:rPr>
              <a:t>high-resolution multi-energy profiles </a:t>
            </a:r>
            <a:r>
              <a:rPr lang="en-GB" sz="1400">
                <a:solidFill>
                  <a:schemeClr val="dk1"/>
                </a:solidFill>
                <a:latin typeface="Open Sans"/>
                <a:ea typeface="Open Sans"/>
                <a:cs typeface="Open Sans"/>
                <a:sym typeface="Open Sans"/>
              </a:rPr>
              <a:t> </a:t>
            </a:r>
            <a:endParaRPr/>
          </a:p>
        </p:txBody>
      </p:sp>
      <p:grpSp>
        <p:nvGrpSpPr>
          <p:cNvPr id="364" name="Google Shape;364;p12"/>
          <p:cNvGrpSpPr/>
          <p:nvPr/>
        </p:nvGrpSpPr>
        <p:grpSpPr>
          <a:xfrm>
            <a:off x="5287510" y="3235732"/>
            <a:ext cx="175275" cy="2252413"/>
            <a:chOff x="7890023" y="196794"/>
            <a:chExt cx="88215" cy="5796498"/>
          </a:xfrm>
        </p:grpSpPr>
        <p:cxnSp>
          <p:nvCxnSpPr>
            <p:cNvPr id="365" name="Google Shape;365;p12"/>
            <p:cNvCxnSpPr/>
            <p:nvPr/>
          </p:nvCxnSpPr>
          <p:spPr>
            <a:xfrm>
              <a:off x="7923293" y="196794"/>
              <a:ext cx="0" cy="5796498"/>
            </a:xfrm>
            <a:prstGeom prst="straightConnector1">
              <a:avLst/>
            </a:prstGeom>
            <a:noFill/>
            <a:ln cap="flat" cmpd="sng" w="9525">
              <a:solidFill>
                <a:schemeClr val="dk1"/>
              </a:solidFill>
              <a:prstDash val="dash"/>
              <a:miter lim="800000"/>
              <a:headEnd len="sm" w="sm" type="none"/>
              <a:tailEnd len="sm" w="sm" type="none"/>
            </a:ln>
          </p:spPr>
        </p:cxnSp>
        <p:sp>
          <p:nvSpPr>
            <p:cNvPr id="366" name="Google Shape;366;p12"/>
            <p:cNvSpPr/>
            <p:nvPr/>
          </p:nvSpPr>
          <p:spPr>
            <a:xfrm>
              <a:off x="7890023" y="2574397"/>
              <a:ext cx="88215" cy="1041289"/>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7" name="Google Shape;367;p12"/>
          <p:cNvGrpSpPr/>
          <p:nvPr/>
        </p:nvGrpSpPr>
        <p:grpSpPr>
          <a:xfrm>
            <a:off x="6118289" y="2782373"/>
            <a:ext cx="4683291" cy="2793096"/>
            <a:chOff x="5896627" y="2782373"/>
            <a:chExt cx="4683291" cy="2793096"/>
          </a:xfrm>
        </p:grpSpPr>
        <p:pic>
          <p:nvPicPr>
            <p:cNvPr id="368" name="Google Shape;368;p12"/>
            <p:cNvPicPr preferRelativeResize="0"/>
            <p:nvPr/>
          </p:nvPicPr>
          <p:blipFill rotWithShape="1">
            <a:blip r:embed="rId6">
              <a:alphaModFix/>
            </a:blip>
            <a:srcRect b="0" l="0" r="0" t="0"/>
            <a:stretch/>
          </p:blipFill>
          <p:spPr>
            <a:xfrm>
              <a:off x="6698544" y="3726323"/>
              <a:ext cx="3881374" cy="1849146"/>
            </a:xfrm>
            <a:prstGeom prst="rect">
              <a:avLst/>
            </a:prstGeom>
            <a:noFill/>
            <a:ln>
              <a:noFill/>
            </a:ln>
          </p:spPr>
        </p:pic>
        <p:pic>
          <p:nvPicPr>
            <p:cNvPr id="369" name="Google Shape;369;p12"/>
            <p:cNvPicPr preferRelativeResize="0"/>
            <p:nvPr/>
          </p:nvPicPr>
          <p:blipFill rotWithShape="1">
            <a:blip r:embed="rId7">
              <a:alphaModFix/>
            </a:blip>
            <a:srcRect b="0" l="0" r="0" t="0"/>
            <a:stretch/>
          </p:blipFill>
          <p:spPr>
            <a:xfrm>
              <a:off x="5896627" y="2782373"/>
              <a:ext cx="3488005" cy="1752294"/>
            </a:xfrm>
            <a:prstGeom prst="rect">
              <a:avLst/>
            </a:prstGeom>
            <a:noFill/>
            <a:ln>
              <a:noFill/>
            </a:ln>
          </p:spPr>
        </p:pic>
      </p:grpSp>
      <p:sp>
        <p:nvSpPr>
          <p:cNvPr id="370" name="Google Shape;370;p12"/>
          <p:cNvSpPr txBox="1"/>
          <p:nvPr/>
        </p:nvSpPr>
        <p:spPr>
          <a:xfrm>
            <a:off x="5921502" y="5686849"/>
            <a:ext cx="507686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Examples of load curve demands estimated using RAMP software</a:t>
            </a:r>
            <a:endParaRPr/>
          </a:p>
        </p:txBody>
      </p:sp>
      <p:sp>
        <p:nvSpPr>
          <p:cNvPr id="371" name="Google Shape;371;p12"/>
          <p:cNvSpPr txBox="1"/>
          <p:nvPr/>
        </p:nvSpPr>
        <p:spPr>
          <a:xfrm>
            <a:off x="698375" y="5691355"/>
            <a:ext cx="432503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Graphical sketch of the modelling layers constituting the simulation process. Source of Image: [4]</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Graphical user interface, sunburst chart&#10;&#10;Description automatically generated" id="377" name="Google Shape;377;p13"/>
          <p:cNvPicPr preferRelativeResize="0"/>
          <p:nvPr/>
        </p:nvPicPr>
        <p:blipFill rotWithShape="1">
          <a:blip r:embed="rId3">
            <a:alphaModFix/>
          </a:blip>
          <a:srcRect b="0" l="0" r="0" t="0"/>
          <a:stretch/>
        </p:blipFill>
        <p:spPr>
          <a:xfrm>
            <a:off x="22650" y="-11742"/>
            <a:ext cx="12189254" cy="6855250"/>
          </a:xfrm>
          <a:prstGeom prst="rect">
            <a:avLst/>
          </a:prstGeom>
          <a:noFill/>
          <a:ln>
            <a:noFill/>
          </a:ln>
        </p:spPr>
      </p:pic>
      <p:sp>
        <p:nvSpPr>
          <p:cNvPr id="378" name="Google Shape;378;p13"/>
          <p:cNvSpPr/>
          <p:nvPr/>
        </p:nvSpPr>
        <p:spPr>
          <a:xfrm>
            <a:off x="0" y="0"/>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380" name="Google Shape;380;p13"/>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Load demand Archetypes</a:t>
            </a:r>
            <a:endParaRPr/>
          </a:p>
        </p:txBody>
      </p:sp>
      <p:cxnSp>
        <p:nvCxnSpPr>
          <p:cNvPr id="381" name="Google Shape;381;p13"/>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382" name="Google Shape;382;p13"/>
          <p:cNvSpPr txBox="1"/>
          <p:nvPr/>
        </p:nvSpPr>
        <p:spPr>
          <a:xfrm>
            <a:off x="386473" y="1031921"/>
            <a:ext cx="1111981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C55A11"/>
                </a:solidFill>
                <a:latin typeface="Open Sans"/>
                <a:ea typeface="Open Sans"/>
                <a:cs typeface="Open Sans"/>
                <a:sym typeface="Open Sans"/>
              </a:rPr>
              <a:t>Load curve archetypes </a:t>
            </a:r>
            <a:r>
              <a:rPr lang="en-GB" sz="1400">
                <a:solidFill>
                  <a:schemeClr val="dk1"/>
                </a:solidFill>
                <a:latin typeface="Open Sans"/>
                <a:ea typeface="Open Sans"/>
                <a:cs typeface="Open Sans"/>
                <a:sym typeface="Open Sans"/>
              </a:rPr>
              <a:t>in off-grid rural areas are </a:t>
            </a:r>
            <a:r>
              <a:rPr b="1" lang="en-GB" sz="1400">
                <a:solidFill>
                  <a:schemeClr val="dk1"/>
                </a:solidFill>
                <a:latin typeface="Open Sans"/>
                <a:ea typeface="Open Sans"/>
                <a:cs typeface="Open Sans"/>
                <a:sym typeface="Open Sans"/>
              </a:rPr>
              <a:t>typical patterns of electricity usage </a:t>
            </a:r>
            <a:r>
              <a:rPr lang="en-GB" sz="1400">
                <a:solidFill>
                  <a:schemeClr val="dk1"/>
                </a:solidFill>
                <a:latin typeface="Open Sans"/>
                <a:ea typeface="Open Sans"/>
                <a:cs typeface="Open Sans"/>
                <a:sym typeface="Open Sans"/>
              </a:rPr>
              <a:t>that represent the collective energy consumption behaviours of the community. The proposed approach in [5] it has been developed </a:t>
            </a:r>
            <a:r>
              <a:rPr b="1" lang="en-GB" sz="1400">
                <a:solidFill>
                  <a:srgbClr val="C55A11"/>
                </a:solidFill>
                <a:latin typeface="Open Sans"/>
                <a:ea typeface="Open Sans"/>
                <a:cs typeface="Open Sans"/>
                <a:sym typeface="Open Sans"/>
              </a:rPr>
              <a:t>100 archetypes </a:t>
            </a:r>
            <a:r>
              <a:rPr lang="en-GB" sz="1400">
                <a:solidFill>
                  <a:schemeClr val="dk1"/>
                </a:solidFill>
                <a:latin typeface="Open Sans"/>
                <a:ea typeface="Open Sans"/>
                <a:cs typeface="Open Sans"/>
                <a:sym typeface="Open Sans"/>
              </a:rPr>
              <a:t>of household users in </a:t>
            </a:r>
            <a:r>
              <a:rPr b="1" lang="en-GB" sz="1400">
                <a:solidFill>
                  <a:schemeClr val="dk1"/>
                </a:solidFill>
                <a:latin typeface="Open Sans"/>
                <a:ea typeface="Open Sans"/>
                <a:cs typeface="Open Sans"/>
                <a:sym typeface="Open Sans"/>
              </a:rPr>
              <a:t>Sub-Sahara Africa (SSA)</a:t>
            </a:r>
            <a:r>
              <a:rPr lang="en-GB" sz="1400">
                <a:solidFill>
                  <a:schemeClr val="dk1"/>
                </a:solidFill>
                <a:latin typeface="Open Sans"/>
                <a:ea typeface="Open Sans"/>
                <a:cs typeface="Open Sans"/>
                <a:sym typeface="Open Sans"/>
              </a:rPr>
              <a:t>, characterized by different set of appliances (wealth parameter), seasonal variations in the time of use of the appliances (latitude parameter) and different seasonal use of ambient cooling devices (climate zone parameter).</a:t>
            </a:r>
            <a:endParaRPr/>
          </a:p>
        </p:txBody>
      </p:sp>
      <p:pic>
        <p:nvPicPr>
          <p:cNvPr descr="Feature Generic Outline Color icon" id="383" name="Google Shape;383;p13"/>
          <p:cNvPicPr preferRelativeResize="0"/>
          <p:nvPr/>
        </p:nvPicPr>
        <p:blipFill rotWithShape="1">
          <a:blip r:embed="rId4">
            <a:alphaModFix/>
          </a:blip>
          <a:srcRect b="0" l="0" r="0" t="0"/>
          <a:stretch/>
        </p:blipFill>
        <p:spPr>
          <a:xfrm>
            <a:off x="620485" y="5058418"/>
            <a:ext cx="914400" cy="914400"/>
          </a:xfrm>
          <a:prstGeom prst="rect">
            <a:avLst/>
          </a:prstGeom>
          <a:noFill/>
          <a:ln>
            <a:noFill/>
          </a:ln>
        </p:spPr>
      </p:pic>
      <p:sp>
        <p:nvSpPr>
          <p:cNvPr id="384" name="Google Shape;384;p13"/>
          <p:cNvSpPr txBox="1"/>
          <p:nvPr/>
        </p:nvSpPr>
        <p:spPr>
          <a:xfrm>
            <a:off x="1790070" y="5207841"/>
            <a:ext cx="6895586"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rgbClr val="FFC000"/>
                </a:solidFill>
                <a:latin typeface="Open Sans"/>
                <a:ea typeface="Open Sans"/>
                <a:cs typeface="Open Sans"/>
                <a:sym typeface="Open Sans"/>
              </a:rPr>
              <a:t>Built-In Feature in MicroGridsPy:</a:t>
            </a:r>
            <a:endParaRPr/>
          </a:p>
          <a:p>
            <a:pPr indent="0" lvl="0" marL="0" marR="0" rtl="0" algn="just">
              <a:spcBef>
                <a:spcPts val="0"/>
              </a:spcBef>
              <a:spcAft>
                <a:spcPts val="0"/>
              </a:spcAft>
              <a:buNone/>
            </a:pPr>
            <a:r>
              <a:rPr lang="en-GB" sz="1600">
                <a:solidFill>
                  <a:schemeClr val="dk1"/>
                </a:solidFill>
                <a:latin typeface="Open Sans"/>
                <a:ea typeface="Open Sans"/>
                <a:cs typeface="Open Sans"/>
                <a:sym typeface="Open Sans"/>
              </a:rPr>
              <a:t>Load demand estimation with archetypes of Sub-Saharan rural villages</a:t>
            </a:r>
            <a:endParaRPr i="1" sz="1800">
              <a:solidFill>
                <a:schemeClr val="dk1"/>
              </a:solidFill>
              <a:latin typeface="Open Sans"/>
              <a:ea typeface="Open Sans"/>
              <a:cs typeface="Open Sans"/>
              <a:sym typeface="Open Sans"/>
            </a:endParaRPr>
          </a:p>
        </p:txBody>
      </p:sp>
      <p:cxnSp>
        <p:nvCxnSpPr>
          <p:cNvPr id="385" name="Google Shape;385;p13"/>
          <p:cNvCxnSpPr/>
          <p:nvPr/>
        </p:nvCxnSpPr>
        <p:spPr>
          <a:xfrm rot="10800000">
            <a:off x="1029788" y="4901596"/>
            <a:ext cx="9843518" cy="0"/>
          </a:xfrm>
          <a:prstGeom prst="straightConnector1">
            <a:avLst/>
          </a:prstGeom>
          <a:noFill/>
          <a:ln cap="flat" cmpd="sng" w="9525">
            <a:solidFill>
              <a:srgbClr val="D0CECE"/>
            </a:solidFill>
            <a:prstDash val="dash"/>
            <a:miter lim="800000"/>
            <a:headEnd len="sm" w="sm" type="none"/>
            <a:tailEnd len="sm" w="sm" type="none"/>
          </a:ln>
        </p:spPr>
      </p:cxnSp>
      <p:sp>
        <p:nvSpPr>
          <p:cNvPr id="386" name="Google Shape;386;p13"/>
          <p:cNvSpPr txBox="1"/>
          <p:nvPr/>
        </p:nvSpPr>
        <p:spPr>
          <a:xfrm>
            <a:off x="1359010" y="2173848"/>
            <a:ext cx="5910944"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55A11"/>
                </a:solidFill>
                <a:latin typeface="Open Sans"/>
                <a:ea typeface="Open Sans"/>
                <a:cs typeface="Open Sans"/>
                <a:sym typeface="Open Sans"/>
              </a:rPr>
              <a:t>5 Wealth (Tiers)</a:t>
            </a:r>
            <a:endParaRPr/>
          </a:p>
          <a:p>
            <a:pPr indent="0" lvl="0" marL="0" marR="0" rtl="0" algn="l">
              <a:spcBef>
                <a:spcPts val="0"/>
              </a:spcBef>
              <a:spcAft>
                <a:spcPts val="0"/>
              </a:spcAft>
              <a:buNone/>
            </a:pPr>
            <a:r>
              <a:t/>
            </a:r>
            <a:endParaRPr b="1" sz="5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Each level is considered to own a </a:t>
            </a:r>
            <a:r>
              <a:rPr b="1" i="1" lang="en-GB" sz="1200">
                <a:solidFill>
                  <a:schemeClr val="dk1"/>
                </a:solidFill>
                <a:latin typeface="Open Sans"/>
                <a:ea typeface="Open Sans"/>
                <a:cs typeface="Open Sans"/>
                <a:sym typeface="Open Sans"/>
              </a:rPr>
              <a:t>different basket of appliances</a:t>
            </a:r>
            <a:r>
              <a:rPr i="1" lang="en-GB" sz="1200">
                <a:solidFill>
                  <a:schemeClr val="dk1"/>
                </a:solidFill>
                <a:latin typeface="Open Sans"/>
                <a:ea typeface="Open Sans"/>
                <a:cs typeface="Open Sans"/>
                <a:sym typeface="Open Sans"/>
              </a:rPr>
              <a:t>, created starting from a </a:t>
            </a:r>
            <a:r>
              <a:rPr b="1" i="1" lang="en-GB" sz="1200">
                <a:solidFill>
                  <a:schemeClr val="dk1"/>
                </a:solidFill>
                <a:latin typeface="Open Sans"/>
                <a:ea typeface="Open Sans"/>
                <a:cs typeface="Open Sans"/>
                <a:sym typeface="Open Sans"/>
              </a:rPr>
              <a:t>systematic review of the literature </a:t>
            </a:r>
            <a:r>
              <a:rPr i="1" lang="en-GB" sz="1200">
                <a:solidFill>
                  <a:schemeClr val="dk1"/>
                </a:solidFill>
                <a:latin typeface="Open Sans"/>
                <a:ea typeface="Open Sans"/>
                <a:cs typeface="Open Sans"/>
                <a:sym typeface="Open Sans"/>
              </a:rPr>
              <a:t>on electricity use in rural SSA</a:t>
            </a:r>
            <a:endParaRPr i="1" sz="1200">
              <a:solidFill>
                <a:schemeClr val="dk1"/>
              </a:solidFill>
              <a:latin typeface="Open Sans"/>
              <a:ea typeface="Open Sans"/>
              <a:cs typeface="Open Sans"/>
              <a:sym typeface="Open Sans"/>
            </a:endParaRPr>
          </a:p>
        </p:txBody>
      </p:sp>
      <p:sp>
        <p:nvSpPr>
          <p:cNvPr id="387" name="Google Shape;387;p13"/>
          <p:cNvSpPr txBox="1"/>
          <p:nvPr/>
        </p:nvSpPr>
        <p:spPr>
          <a:xfrm>
            <a:off x="1359010" y="3077660"/>
            <a:ext cx="5910944"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accent4"/>
                </a:solidFill>
                <a:latin typeface="Open Sans"/>
                <a:ea typeface="Open Sans"/>
                <a:cs typeface="Open Sans"/>
                <a:sym typeface="Open Sans"/>
              </a:rPr>
              <a:t>5 Latitude zones</a:t>
            </a:r>
            <a:endParaRPr/>
          </a:p>
          <a:p>
            <a:pPr indent="0" lvl="0" marL="0" marR="0" rtl="0" algn="l">
              <a:spcBef>
                <a:spcPts val="0"/>
              </a:spcBef>
              <a:spcAft>
                <a:spcPts val="0"/>
              </a:spcAft>
              <a:buNone/>
            </a:pPr>
            <a:r>
              <a:t/>
            </a:r>
            <a:endParaRPr b="1" sz="5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Latitude will determine different sunrise and sunset hours so that this parameter determines a seasonal change in appliances times of use</a:t>
            </a:r>
            <a:endParaRPr i="1" sz="1200">
              <a:solidFill>
                <a:schemeClr val="dk1"/>
              </a:solidFill>
              <a:latin typeface="Open Sans"/>
              <a:ea typeface="Open Sans"/>
              <a:cs typeface="Open Sans"/>
              <a:sym typeface="Open Sans"/>
            </a:endParaRPr>
          </a:p>
        </p:txBody>
      </p:sp>
      <p:sp>
        <p:nvSpPr>
          <p:cNvPr id="388" name="Google Shape;388;p13"/>
          <p:cNvSpPr txBox="1"/>
          <p:nvPr/>
        </p:nvSpPr>
        <p:spPr>
          <a:xfrm>
            <a:off x="1359009" y="3978834"/>
            <a:ext cx="5910944"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2060"/>
                </a:solidFill>
                <a:latin typeface="Open Sans"/>
                <a:ea typeface="Open Sans"/>
                <a:cs typeface="Open Sans"/>
                <a:sym typeface="Open Sans"/>
              </a:rPr>
              <a:t>4 Climate zones</a:t>
            </a:r>
            <a:endParaRPr/>
          </a:p>
          <a:p>
            <a:pPr indent="0" lvl="0" marL="0" marR="0" rtl="0" algn="l">
              <a:spcBef>
                <a:spcPts val="0"/>
              </a:spcBef>
              <a:spcAft>
                <a:spcPts val="0"/>
              </a:spcAft>
              <a:buNone/>
            </a:pPr>
            <a:r>
              <a:t/>
            </a:r>
            <a:endParaRPr b="1" sz="5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Different climates can be found in different areas of SSA, and the need for cooling in the households will happen in different moments of the years</a:t>
            </a:r>
            <a:endParaRPr i="1" sz="1200">
              <a:solidFill>
                <a:schemeClr val="dk1"/>
              </a:solidFill>
              <a:latin typeface="Open Sans"/>
              <a:ea typeface="Open Sans"/>
              <a:cs typeface="Open Sans"/>
              <a:sym typeface="Open Sans"/>
            </a:endParaRPr>
          </a:p>
        </p:txBody>
      </p:sp>
      <p:pic>
        <p:nvPicPr>
          <p:cNvPr descr=" " id="389" name="Google Shape;389;p13"/>
          <p:cNvPicPr preferRelativeResize="0"/>
          <p:nvPr/>
        </p:nvPicPr>
        <p:blipFill rotWithShape="1">
          <a:blip r:embed="rId5">
            <a:alphaModFix/>
          </a:blip>
          <a:srcRect b="0" l="0" r="0" t="0"/>
          <a:stretch/>
        </p:blipFill>
        <p:spPr>
          <a:xfrm>
            <a:off x="631792" y="2268752"/>
            <a:ext cx="562645" cy="562645"/>
          </a:xfrm>
          <a:prstGeom prst="rect">
            <a:avLst/>
          </a:prstGeom>
          <a:noFill/>
          <a:ln>
            <a:noFill/>
          </a:ln>
        </p:spPr>
      </p:pic>
      <p:pic>
        <p:nvPicPr>
          <p:cNvPr descr=" " id="390" name="Google Shape;390;p13"/>
          <p:cNvPicPr preferRelativeResize="0"/>
          <p:nvPr/>
        </p:nvPicPr>
        <p:blipFill rotWithShape="1">
          <a:blip r:embed="rId6">
            <a:alphaModFix/>
          </a:blip>
          <a:srcRect b="0" l="0" r="0" t="0"/>
          <a:stretch/>
        </p:blipFill>
        <p:spPr>
          <a:xfrm>
            <a:off x="631792" y="3215270"/>
            <a:ext cx="562645" cy="562645"/>
          </a:xfrm>
          <a:prstGeom prst="rect">
            <a:avLst/>
          </a:prstGeom>
          <a:noFill/>
          <a:ln>
            <a:noFill/>
          </a:ln>
        </p:spPr>
      </p:pic>
      <p:pic>
        <p:nvPicPr>
          <p:cNvPr descr="Sobreexplotación forestal - Mind Map" id="391" name="Google Shape;391;p13"/>
          <p:cNvPicPr preferRelativeResize="0"/>
          <p:nvPr/>
        </p:nvPicPr>
        <p:blipFill rotWithShape="1">
          <a:blip r:embed="rId7">
            <a:alphaModFix/>
          </a:blip>
          <a:srcRect b="0" l="0" r="0" t="0"/>
          <a:stretch/>
        </p:blipFill>
        <p:spPr>
          <a:xfrm>
            <a:off x="631792" y="4064735"/>
            <a:ext cx="562645" cy="562645"/>
          </a:xfrm>
          <a:prstGeom prst="rect">
            <a:avLst/>
          </a:prstGeom>
          <a:noFill/>
          <a:ln>
            <a:noFill/>
          </a:ln>
        </p:spPr>
      </p:pic>
      <p:grpSp>
        <p:nvGrpSpPr>
          <p:cNvPr id="392" name="Google Shape;392;p13"/>
          <p:cNvGrpSpPr/>
          <p:nvPr/>
        </p:nvGrpSpPr>
        <p:grpSpPr>
          <a:xfrm>
            <a:off x="7488951" y="2268752"/>
            <a:ext cx="175275" cy="2461377"/>
            <a:chOff x="7901057" y="-480368"/>
            <a:chExt cx="88215" cy="6334258"/>
          </a:xfrm>
        </p:grpSpPr>
        <p:cxnSp>
          <p:nvCxnSpPr>
            <p:cNvPr id="393" name="Google Shape;393;p13"/>
            <p:cNvCxnSpPr/>
            <p:nvPr/>
          </p:nvCxnSpPr>
          <p:spPr>
            <a:xfrm>
              <a:off x="7923293" y="-480368"/>
              <a:ext cx="0" cy="6334258"/>
            </a:xfrm>
            <a:prstGeom prst="straightConnector1">
              <a:avLst/>
            </a:prstGeom>
            <a:noFill/>
            <a:ln cap="flat" cmpd="sng" w="9525">
              <a:solidFill>
                <a:schemeClr val="dk1"/>
              </a:solidFill>
              <a:prstDash val="dash"/>
              <a:miter lim="800000"/>
              <a:headEnd len="sm" w="sm" type="none"/>
              <a:tailEnd len="sm" w="sm" type="none"/>
            </a:ln>
          </p:spPr>
        </p:cxnSp>
        <p:sp>
          <p:nvSpPr>
            <p:cNvPr id="394" name="Google Shape;394;p13"/>
            <p:cNvSpPr/>
            <p:nvPr/>
          </p:nvSpPr>
          <p:spPr>
            <a:xfrm>
              <a:off x="7901057" y="2130148"/>
              <a:ext cx="88215" cy="1041289"/>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5" name="Google Shape;395;p13"/>
          <p:cNvSpPr txBox="1"/>
          <p:nvPr/>
        </p:nvSpPr>
        <p:spPr>
          <a:xfrm>
            <a:off x="7927404" y="2495972"/>
            <a:ext cx="35585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C55A11"/>
                </a:solidFill>
                <a:latin typeface="Open Sans"/>
                <a:ea typeface="Open Sans"/>
                <a:cs typeface="Open Sans"/>
                <a:sym typeface="Open Sans"/>
              </a:rPr>
              <a:t>5 </a:t>
            </a:r>
            <a:r>
              <a:rPr lang="en-GB" sz="2000">
                <a:solidFill>
                  <a:schemeClr val="dk1"/>
                </a:solidFill>
                <a:latin typeface="Open Sans"/>
                <a:ea typeface="Open Sans"/>
                <a:cs typeface="Open Sans"/>
                <a:sym typeface="Open Sans"/>
              </a:rPr>
              <a:t>x</a:t>
            </a:r>
            <a:r>
              <a:rPr lang="en-GB" sz="2400">
                <a:solidFill>
                  <a:schemeClr val="dk1"/>
                </a:solidFill>
                <a:latin typeface="Open Sans"/>
                <a:ea typeface="Open Sans"/>
                <a:cs typeface="Open Sans"/>
                <a:sym typeface="Open Sans"/>
              </a:rPr>
              <a:t> </a:t>
            </a:r>
            <a:r>
              <a:rPr b="1" lang="en-GB" sz="2400">
                <a:solidFill>
                  <a:srgbClr val="FFC000"/>
                </a:solidFill>
                <a:latin typeface="Open Sans"/>
                <a:ea typeface="Open Sans"/>
                <a:cs typeface="Open Sans"/>
                <a:sym typeface="Open Sans"/>
              </a:rPr>
              <a:t>5 </a:t>
            </a:r>
            <a:r>
              <a:rPr lang="en-GB" sz="2000">
                <a:solidFill>
                  <a:schemeClr val="dk1"/>
                </a:solidFill>
                <a:latin typeface="Open Sans"/>
                <a:ea typeface="Open Sans"/>
                <a:cs typeface="Open Sans"/>
                <a:sym typeface="Open Sans"/>
              </a:rPr>
              <a:t>x </a:t>
            </a:r>
            <a:r>
              <a:rPr b="1" lang="en-GB" sz="2000">
                <a:solidFill>
                  <a:srgbClr val="002060"/>
                </a:solidFill>
                <a:latin typeface="Open Sans"/>
                <a:ea typeface="Open Sans"/>
                <a:cs typeface="Open Sans"/>
                <a:sym typeface="Open Sans"/>
              </a:rPr>
              <a:t>4 </a:t>
            </a:r>
            <a:r>
              <a:rPr lang="en-GB" sz="2000">
                <a:solidFill>
                  <a:schemeClr val="dk1"/>
                </a:solidFill>
                <a:latin typeface="Open Sans"/>
                <a:ea typeface="Open Sans"/>
                <a:cs typeface="Open Sans"/>
                <a:sym typeface="Open Sans"/>
              </a:rPr>
              <a:t>= </a:t>
            </a:r>
            <a:r>
              <a:rPr b="1" lang="en-GB" sz="2000">
                <a:solidFill>
                  <a:schemeClr val="dk1"/>
                </a:solidFill>
                <a:latin typeface="Open Sans"/>
                <a:ea typeface="Open Sans"/>
                <a:cs typeface="Open Sans"/>
                <a:sym typeface="Open Sans"/>
              </a:rPr>
              <a:t>100 </a:t>
            </a:r>
            <a:r>
              <a:rPr lang="en-GB" sz="1100">
                <a:solidFill>
                  <a:schemeClr val="dk1"/>
                </a:solidFill>
                <a:latin typeface="Open Sans"/>
                <a:ea typeface="Open Sans"/>
                <a:cs typeface="Open Sans"/>
                <a:sym typeface="Open Sans"/>
              </a:rPr>
              <a:t>households archetypes</a:t>
            </a:r>
            <a:r>
              <a:rPr lang="en-GB" sz="1200">
                <a:solidFill>
                  <a:schemeClr val="dk1"/>
                </a:solidFill>
                <a:latin typeface="Open Sans"/>
                <a:ea typeface="Open Sans"/>
                <a:cs typeface="Open Sans"/>
                <a:sym typeface="Open Sans"/>
              </a:rPr>
              <a:t>  </a:t>
            </a:r>
            <a:endParaRPr sz="2400">
              <a:solidFill>
                <a:schemeClr val="dk1"/>
              </a:solidFill>
              <a:latin typeface="Open Sans"/>
              <a:ea typeface="Open Sans"/>
              <a:cs typeface="Open Sans"/>
              <a:sym typeface="Open Sans"/>
            </a:endParaRPr>
          </a:p>
        </p:txBody>
      </p:sp>
      <p:sp>
        <p:nvSpPr>
          <p:cNvPr id="396" name="Google Shape;396;p13"/>
          <p:cNvSpPr txBox="1"/>
          <p:nvPr/>
        </p:nvSpPr>
        <p:spPr>
          <a:xfrm>
            <a:off x="8685658" y="3287769"/>
            <a:ext cx="204207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Open Sans"/>
                <a:ea typeface="Open Sans"/>
                <a:cs typeface="Open Sans"/>
                <a:sym typeface="Open Sans"/>
              </a:rPr>
              <a:t>5 </a:t>
            </a:r>
            <a:r>
              <a:rPr lang="en-GB" sz="1100">
                <a:solidFill>
                  <a:schemeClr val="dk1"/>
                </a:solidFill>
                <a:latin typeface="Open Sans"/>
                <a:ea typeface="Open Sans"/>
                <a:cs typeface="Open Sans"/>
                <a:sym typeface="Open Sans"/>
              </a:rPr>
              <a:t>health center archetypes</a:t>
            </a:r>
            <a:r>
              <a:rPr lang="en-GB" sz="1200">
                <a:solidFill>
                  <a:schemeClr val="dk1"/>
                </a:solidFill>
                <a:latin typeface="Open Sans"/>
                <a:ea typeface="Open Sans"/>
                <a:cs typeface="Open Sans"/>
                <a:sym typeface="Open Sans"/>
              </a:rPr>
              <a:t>  </a:t>
            </a:r>
            <a:endParaRPr sz="2400">
              <a:solidFill>
                <a:schemeClr val="dk1"/>
              </a:solidFill>
              <a:latin typeface="Open Sans"/>
              <a:ea typeface="Open Sans"/>
              <a:cs typeface="Open Sans"/>
              <a:sym typeface="Open Sans"/>
            </a:endParaRPr>
          </a:p>
        </p:txBody>
      </p:sp>
      <p:sp>
        <p:nvSpPr>
          <p:cNvPr id="397" name="Google Shape;397;p13"/>
          <p:cNvSpPr txBox="1"/>
          <p:nvPr/>
        </p:nvSpPr>
        <p:spPr>
          <a:xfrm>
            <a:off x="8896395" y="4015903"/>
            <a:ext cx="16206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Open Sans"/>
                <a:ea typeface="Open Sans"/>
                <a:cs typeface="Open Sans"/>
                <a:sym typeface="Open Sans"/>
              </a:rPr>
              <a:t>1 </a:t>
            </a:r>
            <a:r>
              <a:rPr lang="en-GB" sz="1100">
                <a:solidFill>
                  <a:schemeClr val="dk1"/>
                </a:solidFill>
                <a:latin typeface="Open Sans"/>
                <a:ea typeface="Open Sans"/>
                <a:cs typeface="Open Sans"/>
                <a:sym typeface="Open Sans"/>
              </a:rPr>
              <a:t>school archetype</a:t>
            </a:r>
            <a:r>
              <a:rPr lang="en-GB" sz="1200">
                <a:solidFill>
                  <a:schemeClr val="dk1"/>
                </a:solidFill>
                <a:latin typeface="Open Sans"/>
                <a:ea typeface="Open Sans"/>
                <a:cs typeface="Open Sans"/>
                <a:sym typeface="Open Sans"/>
              </a:rPr>
              <a:t>  </a:t>
            </a:r>
            <a:endParaRPr sz="2400">
              <a:solidFill>
                <a:schemeClr val="dk1"/>
              </a:solidFill>
              <a:latin typeface="Open Sans"/>
              <a:ea typeface="Open Sans"/>
              <a:cs typeface="Open Sans"/>
              <a:sym typeface="Open Sans"/>
            </a:endParaRPr>
          </a:p>
        </p:txBody>
      </p:sp>
      <p:sp>
        <p:nvSpPr>
          <p:cNvPr id="398" name="Google Shape;398;p13"/>
          <p:cNvSpPr txBox="1"/>
          <p:nvPr/>
        </p:nvSpPr>
        <p:spPr>
          <a:xfrm>
            <a:off x="9586059" y="2978165"/>
            <a:ext cx="2412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sp>
        <p:nvSpPr>
          <p:cNvPr id="399" name="Google Shape;399;p13"/>
          <p:cNvSpPr txBox="1"/>
          <p:nvPr/>
        </p:nvSpPr>
        <p:spPr>
          <a:xfrm>
            <a:off x="9586059" y="3693751"/>
            <a:ext cx="2412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sp>
        <p:nvSpPr>
          <p:cNvPr id="400" name="Google Shape;400;p13"/>
          <p:cNvSpPr txBox="1"/>
          <p:nvPr/>
        </p:nvSpPr>
        <p:spPr>
          <a:xfrm>
            <a:off x="8958788" y="5432332"/>
            <a:ext cx="2068286" cy="36933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01" name="Google Shape;401;p13"/>
          <p:cNvSpPr/>
          <p:nvPr/>
        </p:nvSpPr>
        <p:spPr>
          <a:xfrm>
            <a:off x="9307286" y="5323114"/>
            <a:ext cx="1420446" cy="550089"/>
          </a:xfrm>
          <a:prstGeom prst="rect">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Graphical user interface, sunburst chart&#10;&#10;Description automatically generated" id="407" name="Google Shape;407;p1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08" name="Google Shape;408;p14"/>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410" name="Google Shape;410;p14"/>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Endogenous Load Demand Estimation</a:t>
            </a:r>
            <a:endParaRPr/>
          </a:p>
        </p:txBody>
      </p:sp>
      <p:cxnSp>
        <p:nvCxnSpPr>
          <p:cNvPr id="411" name="Google Shape;411;p14"/>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412" name="Google Shape;412;p14"/>
          <p:cNvPicPr preferRelativeResize="0"/>
          <p:nvPr/>
        </p:nvPicPr>
        <p:blipFill rotWithShape="1">
          <a:blip r:embed="rId4">
            <a:alphaModFix/>
          </a:blip>
          <a:srcRect b="0" l="1" r="480" t="0"/>
          <a:stretch/>
        </p:blipFill>
        <p:spPr>
          <a:xfrm>
            <a:off x="4880694" y="1061816"/>
            <a:ext cx="6683827" cy="5181841"/>
          </a:xfrm>
          <a:prstGeom prst="roundRect">
            <a:avLst>
              <a:gd fmla="val 4277" name="adj"/>
            </a:avLst>
          </a:prstGeom>
          <a:noFill/>
          <a:ln>
            <a:noFill/>
          </a:ln>
        </p:spPr>
      </p:pic>
      <p:pic>
        <p:nvPicPr>
          <p:cNvPr descr=" " id="413" name="Google Shape;413;p14"/>
          <p:cNvPicPr preferRelativeResize="0"/>
          <p:nvPr/>
        </p:nvPicPr>
        <p:blipFill rotWithShape="1">
          <a:blip r:embed="rId5">
            <a:alphaModFix/>
          </a:blip>
          <a:srcRect b="0" l="0" r="0" t="0"/>
          <a:stretch/>
        </p:blipFill>
        <p:spPr>
          <a:xfrm rot="-941047">
            <a:off x="6825163" y="2155010"/>
            <a:ext cx="501106" cy="501106"/>
          </a:xfrm>
          <a:prstGeom prst="rect">
            <a:avLst/>
          </a:prstGeom>
          <a:noFill/>
          <a:ln>
            <a:noFill/>
          </a:ln>
        </p:spPr>
      </p:pic>
      <p:grpSp>
        <p:nvGrpSpPr>
          <p:cNvPr id="414" name="Google Shape;414;p14"/>
          <p:cNvGrpSpPr/>
          <p:nvPr/>
        </p:nvGrpSpPr>
        <p:grpSpPr>
          <a:xfrm>
            <a:off x="1114695" y="5766695"/>
            <a:ext cx="2720521" cy="478971"/>
            <a:chOff x="754199" y="5830745"/>
            <a:chExt cx="2720521" cy="478971"/>
          </a:xfrm>
        </p:grpSpPr>
        <p:sp>
          <p:nvSpPr>
            <p:cNvPr id="415" name="Google Shape;415;p14"/>
            <p:cNvSpPr txBox="1"/>
            <p:nvPr/>
          </p:nvSpPr>
          <p:spPr>
            <a:xfrm>
              <a:off x="1165574" y="5877338"/>
              <a:ext cx="2309146"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Code/Demand_archetypes</a:t>
              </a:r>
              <a:endParaRPr b="1" i="1" sz="1400">
                <a:solidFill>
                  <a:schemeClr val="dk1"/>
                </a:solidFill>
                <a:latin typeface="Open Sans"/>
                <a:ea typeface="Open Sans"/>
                <a:cs typeface="Open Sans"/>
                <a:sym typeface="Open Sans"/>
              </a:endParaRPr>
            </a:p>
          </p:txBody>
        </p:sp>
        <p:pic>
          <p:nvPicPr>
            <p:cNvPr descr=" " id="416" name="Google Shape;416;p14"/>
            <p:cNvPicPr preferRelativeResize="0"/>
            <p:nvPr/>
          </p:nvPicPr>
          <p:blipFill rotWithShape="1">
            <a:blip r:embed="rId6">
              <a:alphaModFix/>
            </a:blip>
            <a:srcRect b="0" l="0" r="0" t="0"/>
            <a:stretch/>
          </p:blipFill>
          <p:spPr>
            <a:xfrm>
              <a:off x="754199" y="5830745"/>
              <a:ext cx="478971" cy="478971"/>
            </a:xfrm>
            <a:prstGeom prst="rect">
              <a:avLst/>
            </a:prstGeom>
            <a:noFill/>
            <a:ln>
              <a:noFill/>
            </a:ln>
          </p:spPr>
        </p:pic>
      </p:grpSp>
      <p:sp>
        <p:nvSpPr>
          <p:cNvPr id="417" name="Google Shape;417;p14"/>
          <p:cNvSpPr txBox="1"/>
          <p:nvPr/>
        </p:nvSpPr>
        <p:spPr>
          <a:xfrm>
            <a:off x="583271" y="1113272"/>
            <a:ext cx="3767879"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400">
                <a:solidFill>
                  <a:srgbClr val="595959"/>
                </a:solidFill>
                <a:latin typeface="Open Sans"/>
                <a:ea typeface="Open Sans"/>
                <a:cs typeface="Open Sans"/>
                <a:sym typeface="Open Sans"/>
              </a:rPr>
              <a:t>Demand drivers</a:t>
            </a:r>
            <a:endParaRPr/>
          </a:p>
          <a:p>
            <a:pPr indent="0" lvl="0" marL="0" marR="0" rtl="0" algn="ctr">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Estimate the demand growth as a percentage change expected annually and select the cooling period to consider seasonal variations in energy usage:</a:t>
            </a:r>
            <a:endParaRPr/>
          </a:p>
          <a:p>
            <a:pPr indent="-171450" lvl="0" marL="171450" marR="0" rtl="0" algn="just">
              <a:spcBef>
                <a:spcPts val="0"/>
              </a:spcBef>
              <a:spcAft>
                <a:spcPts val="0"/>
              </a:spcAft>
              <a:buClr>
                <a:schemeClr val="dk1"/>
              </a:buClr>
              <a:buSzPts val="1200"/>
              <a:buFont typeface="Arial"/>
              <a:buChar char="•"/>
            </a:pPr>
            <a:r>
              <a:rPr b="1" i="1" lang="en-GB" sz="1200">
                <a:solidFill>
                  <a:schemeClr val="dk1"/>
                </a:solidFill>
                <a:latin typeface="Open Sans"/>
                <a:ea typeface="Open Sans"/>
                <a:cs typeface="Open Sans"/>
                <a:sym typeface="Open Sans"/>
              </a:rPr>
              <a:t>NC</a:t>
            </a:r>
            <a:r>
              <a:rPr i="1" lang="en-GB" sz="1200">
                <a:solidFill>
                  <a:schemeClr val="dk1"/>
                </a:solidFill>
                <a:latin typeface="Open Sans"/>
                <a:ea typeface="Open Sans"/>
                <a:cs typeface="Open Sans"/>
                <a:sym typeface="Open Sans"/>
              </a:rPr>
              <a:t> = No Cooling is required</a:t>
            </a:r>
            <a:endParaRPr/>
          </a:p>
          <a:p>
            <a:pPr indent="-171450" lvl="0" marL="171450" marR="0" rtl="0" algn="just">
              <a:spcBef>
                <a:spcPts val="0"/>
              </a:spcBef>
              <a:spcAft>
                <a:spcPts val="0"/>
              </a:spcAft>
              <a:buClr>
                <a:schemeClr val="dk1"/>
              </a:buClr>
              <a:buSzPts val="1200"/>
              <a:buFont typeface="Arial"/>
              <a:buChar char="•"/>
            </a:pPr>
            <a:r>
              <a:rPr b="1" i="1" lang="en-GB" sz="1200">
                <a:solidFill>
                  <a:schemeClr val="dk1"/>
                </a:solidFill>
                <a:latin typeface="Open Sans"/>
                <a:ea typeface="Open Sans"/>
                <a:cs typeface="Open Sans"/>
                <a:sym typeface="Open Sans"/>
              </a:rPr>
              <a:t>AY</a:t>
            </a:r>
            <a:r>
              <a:rPr i="1" lang="en-GB" sz="1200">
                <a:solidFill>
                  <a:schemeClr val="dk1"/>
                </a:solidFill>
                <a:latin typeface="Open Sans"/>
                <a:ea typeface="Open Sans"/>
                <a:cs typeface="Open Sans"/>
                <a:sym typeface="Open Sans"/>
              </a:rPr>
              <a:t> = Cooling is required All Year</a:t>
            </a:r>
            <a:endParaRPr/>
          </a:p>
          <a:p>
            <a:pPr indent="-171450" lvl="0" marL="171450" marR="0" rtl="0" algn="just">
              <a:spcBef>
                <a:spcPts val="0"/>
              </a:spcBef>
              <a:spcAft>
                <a:spcPts val="0"/>
              </a:spcAft>
              <a:buClr>
                <a:schemeClr val="dk1"/>
              </a:buClr>
              <a:buSzPts val="1200"/>
              <a:buFont typeface="Arial"/>
              <a:buChar char="•"/>
            </a:pPr>
            <a:r>
              <a:rPr b="1" i="1" lang="en-GB" sz="1200">
                <a:solidFill>
                  <a:schemeClr val="dk1"/>
                </a:solidFill>
                <a:latin typeface="Open Sans"/>
                <a:ea typeface="Open Sans"/>
                <a:cs typeface="Open Sans"/>
                <a:sym typeface="Open Sans"/>
              </a:rPr>
              <a:t>OM</a:t>
            </a:r>
            <a:r>
              <a:rPr i="1" lang="en-GB" sz="1200">
                <a:solidFill>
                  <a:schemeClr val="dk1"/>
                </a:solidFill>
                <a:latin typeface="Open Sans"/>
                <a:ea typeface="Open Sans"/>
                <a:cs typeface="Open Sans"/>
                <a:sym typeface="Open Sans"/>
              </a:rPr>
              <a:t> = Cooling is required from October to March</a:t>
            </a:r>
            <a:endParaRPr/>
          </a:p>
          <a:p>
            <a:pPr indent="-171450" lvl="0" marL="171450" marR="0" rtl="0" algn="just">
              <a:spcBef>
                <a:spcPts val="0"/>
              </a:spcBef>
              <a:spcAft>
                <a:spcPts val="0"/>
              </a:spcAft>
              <a:buClr>
                <a:schemeClr val="dk1"/>
              </a:buClr>
              <a:buSzPts val="1200"/>
              <a:buFont typeface="Arial"/>
              <a:buChar char="•"/>
            </a:pPr>
            <a:r>
              <a:rPr b="1" i="1" lang="en-GB" sz="1200">
                <a:solidFill>
                  <a:schemeClr val="dk1"/>
                </a:solidFill>
                <a:latin typeface="Open Sans"/>
                <a:ea typeface="Open Sans"/>
                <a:cs typeface="Open Sans"/>
                <a:sym typeface="Open Sans"/>
              </a:rPr>
              <a:t>AS</a:t>
            </a:r>
            <a:r>
              <a:rPr i="1" lang="en-GB" sz="1200">
                <a:solidFill>
                  <a:schemeClr val="dk1"/>
                </a:solidFill>
                <a:latin typeface="Open Sans"/>
                <a:ea typeface="Open Sans"/>
                <a:cs typeface="Open Sans"/>
                <a:sym typeface="Open Sans"/>
              </a:rPr>
              <a:t> = Cooling is required from April to September</a:t>
            </a:r>
            <a:endParaRPr/>
          </a:p>
        </p:txBody>
      </p:sp>
      <p:sp>
        <p:nvSpPr>
          <p:cNvPr id="418" name="Google Shape;418;p14"/>
          <p:cNvSpPr txBox="1"/>
          <p:nvPr/>
        </p:nvSpPr>
        <p:spPr>
          <a:xfrm>
            <a:off x="583271" y="2883814"/>
            <a:ext cx="3767879"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400">
                <a:solidFill>
                  <a:srgbClr val="595959"/>
                </a:solidFill>
                <a:latin typeface="Open Sans"/>
                <a:ea typeface="Open Sans"/>
                <a:cs typeface="Open Sans"/>
                <a:sym typeface="Open Sans"/>
              </a:rPr>
              <a:t>Households</a:t>
            </a:r>
            <a:endParaRPr/>
          </a:p>
          <a:p>
            <a:pPr indent="0" lvl="0" marL="0" marR="0" rtl="0" algn="ctr">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Number of households across various wealth tiers, reflecting the socioeconomic diversity of the village. The wealthier classes own more energy intensive appliances and in larger number.</a:t>
            </a:r>
            <a:endParaRPr/>
          </a:p>
        </p:txBody>
      </p:sp>
      <p:sp>
        <p:nvSpPr>
          <p:cNvPr id="419" name="Google Shape;419;p14"/>
          <p:cNvSpPr txBox="1"/>
          <p:nvPr/>
        </p:nvSpPr>
        <p:spPr>
          <a:xfrm>
            <a:off x="583271" y="4211703"/>
            <a:ext cx="376787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400">
                <a:solidFill>
                  <a:srgbClr val="595959"/>
                </a:solidFill>
                <a:latin typeface="Open Sans"/>
                <a:ea typeface="Open Sans"/>
                <a:cs typeface="Open Sans"/>
                <a:sym typeface="Open Sans"/>
              </a:rPr>
              <a:t>Public Services</a:t>
            </a:r>
            <a:endParaRPr/>
          </a:p>
          <a:p>
            <a:pPr indent="0" lvl="0" marL="0" marR="0" rtl="0" algn="ctr">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 Number of educational and healthcare facilities in the village. It includes 5 tiers of health facilities, ranging from rural dispensaries (Tier 1) to sub-county hospitals (Tier 5). Similarly, it adopts an archetypical load for a rural primary school.</a:t>
            </a:r>
            <a:endParaRPr/>
          </a:p>
        </p:txBody>
      </p:sp>
      <p:sp>
        <p:nvSpPr>
          <p:cNvPr id="420" name="Google Shape;420;p14"/>
          <p:cNvSpPr/>
          <p:nvPr/>
        </p:nvSpPr>
        <p:spPr>
          <a:xfrm>
            <a:off x="4880694" y="2329997"/>
            <a:ext cx="2579286" cy="316083"/>
          </a:xfrm>
          <a:prstGeom prst="rect">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21" name="Google Shape;421;p14"/>
          <p:cNvCxnSpPr/>
          <p:nvPr/>
        </p:nvCxnSpPr>
        <p:spPr>
          <a:xfrm>
            <a:off x="4608901" y="1278886"/>
            <a:ext cx="0" cy="1435634"/>
          </a:xfrm>
          <a:prstGeom prst="straightConnector1">
            <a:avLst/>
          </a:prstGeom>
          <a:noFill/>
          <a:ln cap="flat" cmpd="sng" w="12700">
            <a:solidFill>
              <a:srgbClr val="C55A11"/>
            </a:solidFill>
            <a:prstDash val="solid"/>
            <a:miter lim="800000"/>
            <a:headEnd len="sm" w="sm" type="none"/>
            <a:tailEnd len="sm" w="sm" type="none"/>
          </a:ln>
        </p:spPr>
      </p:cxnSp>
      <p:cxnSp>
        <p:nvCxnSpPr>
          <p:cNvPr id="422" name="Google Shape;422;p14"/>
          <p:cNvCxnSpPr/>
          <p:nvPr/>
        </p:nvCxnSpPr>
        <p:spPr>
          <a:xfrm>
            <a:off x="4608901" y="2139493"/>
            <a:ext cx="271791" cy="307777"/>
          </a:xfrm>
          <a:prstGeom prst="straightConnector1">
            <a:avLst/>
          </a:prstGeom>
          <a:noFill/>
          <a:ln cap="flat" cmpd="sng" w="12700">
            <a:solidFill>
              <a:srgbClr val="C55A11"/>
            </a:solidFill>
            <a:prstDash val="solid"/>
            <a:miter lim="800000"/>
            <a:headEnd len="sm" w="sm" type="none"/>
            <a:tailEnd len="sm" w="sm" type="none"/>
          </a:ln>
        </p:spPr>
      </p:cxnSp>
      <p:sp>
        <p:nvSpPr>
          <p:cNvPr id="423" name="Google Shape;423;p14"/>
          <p:cNvSpPr/>
          <p:nvPr/>
        </p:nvSpPr>
        <p:spPr>
          <a:xfrm>
            <a:off x="4880694" y="2664783"/>
            <a:ext cx="2579286" cy="860164"/>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24" name="Google Shape;424;p14"/>
          <p:cNvCxnSpPr/>
          <p:nvPr/>
        </p:nvCxnSpPr>
        <p:spPr>
          <a:xfrm>
            <a:off x="4622942" y="2948940"/>
            <a:ext cx="0" cy="1073647"/>
          </a:xfrm>
          <a:prstGeom prst="straightConnector1">
            <a:avLst/>
          </a:prstGeom>
          <a:noFill/>
          <a:ln cap="flat" cmpd="sng" w="12700">
            <a:solidFill>
              <a:srgbClr val="FFC000"/>
            </a:solidFill>
            <a:prstDash val="solid"/>
            <a:miter lim="800000"/>
            <a:headEnd len="sm" w="sm" type="none"/>
            <a:tailEnd len="sm" w="sm" type="none"/>
          </a:ln>
        </p:spPr>
      </p:cxnSp>
      <p:cxnSp>
        <p:nvCxnSpPr>
          <p:cNvPr id="425" name="Google Shape;425;p14"/>
          <p:cNvCxnSpPr/>
          <p:nvPr/>
        </p:nvCxnSpPr>
        <p:spPr>
          <a:xfrm flipH="1" rot="10800000">
            <a:off x="4622942" y="3091499"/>
            <a:ext cx="257750" cy="483628"/>
          </a:xfrm>
          <a:prstGeom prst="straightConnector1">
            <a:avLst/>
          </a:prstGeom>
          <a:noFill/>
          <a:ln cap="flat" cmpd="sng" w="12700">
            <a:solidFill>
              <a:srgbClr val="FFC000"/>
            </a:solidFill>
            <a:prstDash val="solid"/>
            <a:miter lim="800000"/>
            <a:headEnd len="sm" w="sm" type="none"/>
            <a:tailEnd len="sm" w="sm" type="none"/>
          </a:ln>
        </p:spPr>
      </p:cxnSp>
      <p:sp>
        <p:nvSpPr>
          <p:cNvPr id="426" name="Google Shape;426;p14"/>
          <p:cNvSpPr/>
          <p:nvPr/>
        </p:nvSpPr>
        <p:spPr>
          <a:xfrm>
            <a:off x="4880694" y="3564361"/>
            <a:ext cx="2579286" cy="1073646"/>
          </a:xfrm>
          <a:prstGeom prst="rect">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27" name="Google Shape;427;p14"/>
          <p:cNvCxnSpPr/>
          <p:nvPr/>
        </p:nvCxnSpPr>
        <p:spPr>
          <a:xfrm flipH="1">
            <a:off x="4622942" y="4253634"/>
            <a:ext cx="1" cy="1141326"/>
          </a:xfrm>
          <a:prstGeom prst="straightConnector1">
            <a:avLst/>
          </a:prstGeom>
          <a:noFill/>
          <a:ln cap="flat" cmpd="sng" w="12700">
            <a:solidFill>
              <a:srgbClr val="002060"/>
            </a:solidFill>
            <a:prstDash val="solid"/>
            <a:miter lim="800000"/>
            <a:headEnd len="sm" w="sm" type="none"/>
            <a:tailEnd len="sm" w="sm" type="none"/>
          </a:ln>
        </p:spPr>
      </p:cxnSp>
      <p:cxnSp>
        <p:nvCxnSpPr>
          <p:cNvPr id="428" name="Google Shape;428;p14"/>
          <p:cNvCxnSpPr>
            <a:endCxn id="426" idx="1"/>
          </p:cNvCxnSpPr>
          <p:nvPr/>
        </p:nvCxnSpPr>
        <p:spPr>
          <a:xfrm flipH="1" rot="10800000">
            <a:off x="4622994" y="4101184"/>
            <a:ext cx="257700" cy="778500"/>
          </a:xfrm>
          <a:prstGeom prst="straightConnector1">
            <a:avLst/>
          </a:prstGeom>
          <a:noFill/>
          <a:ln cap="flat" cmpd="sng" w="12700">
            <a:solidFill>
              <a:srgbClr val="002060"/>
            </a:solidFill>
            <a:prstDash val="solid"/>
            <a:miter lim="800000"/>
            <a:headEnd len="sm" w="sm" type="none"/>
            <a:tailEnd len="sm" w="sm" type="none"/>
          </a:ln>
        </p:spPr>
      </p:cxn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descr="Graphical user interface, sunburst chart&#10;&#10;Description automatically generated" id="434" name="Google Shape;434;p1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35" name="Google Shape;435;p15"/>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36" name="Google Shape;436;p15"/>
          <p:cNvPicPr preferRelativeResize="0"/>
          <p:nvPr/>
        </p:nvPicPr>
        <p:blipFill rotWithShape="1">
          <a:blip r:embed="rId4">
            <a:alphaModFix amt="50000"/>
          </a:blip>
          <a:srcRect b="0" l="0" r="7390" t="0"/>
          <a:stretch/>
        </p:blipFill>
        <p:spPr>
          <a:xfrm>
            <a:off x="882018" y="2511018"/>
            <a:ext cx="2285849" cy="2998903"/>
          </a:xfrm>
          <a:prstGeom prst="rect">
            <a:avLst/>
          </a:prstGeom>
          <a:noFill/>
          <a:ln>
            <a:noFill/>
          </a:ln>
        </p:spPr>
      </p:pic>
      <p:sp>
        <p:nvSpPr>
          <p:cNvPr id="437" name="Google Shape;437;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13</a:t>
            </a:r>
            <a:endParaRPr b="1" sz="1400">
              <a:solidFill>
                <a:schemeClr val="lt1"/>
              </a:solidFill>
              <a:latin typeface="Open Sans ExtraBold"/>
              <a:ea typeface="Open Sans ExtraBold"/>
              <a:cs typeface="Open Sans ExtraBold"/>
              <a:sym typeface="Open Sans ExtraBold"/>
            </a:endParaRPr>
          </a:p>
        </p:txBody>
      </p:sp>
      <p:sp>
        <p:nvSpPr>
          <p:cNvPr id="438" name="Google Shape;438;p15"/>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Exogenous Load Demand</a:t>
            </a:r>
            <a:endParaRPr/>
          </a:p>
        </p:txBody>
      </p:sp>
      <p:cxnSp>
        <p:nvCxnSpPr>
          <p:cNvPr id="439" name="Google Shape;439;p15"/>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grpSp>
        <p:nvGrpSpPr>
          <p:cNvPr id="440" name="Google Shape;440;p15"/>
          <p:cNvGrpSpPr/>
          <p:nvPr/>
        </p:nvGrpSpPr>
        <p:grpSpPr>
          <a:xfrm>
            <a:off x="790385" y="5714731"/>
            <a:ext cx="2789846" cy="478971"/>
            <a:chOff x="378021" y="5805695"/>
            <a:chExt cx="2789846" cy="478971"/>
          </a:xfrm>
        </p:grpSpPr>
        <p:sp>
          <p:nvSpPr>
            <p:cNvPr id="441" name="Google Shape;441;p15"/>
            <p:cNvSpPr txBox="1"/>
            <p:nvPr/>
          </p:nvSpPr>
          <p:spPr>
            <a:xfrm>
              <a:off x="789396" y="5852288"/>
              <a:ext cx="2378471"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Code/Inputs/Demand.csv</a:t>
              </a:r>
              <a:endParaRPr b="1" i="1" sz="1400">
                <a:solidFill>
                  <a:schemeClr val="dk1"/>
                </a:solidFill>
                <a:latin typeface="Open Sans"/>
                <a:ea typeface="Open Sans"/>
                <a:cs typeface="Open Sans"/>
                <a:sym typeface="Open Sans"/>
              </a:endParaRPr>
            </a:p>
          </p:txBody>
        </p:sp>
        <p:pic>
          <p:nvPicPr>
            <p:cNvPr descr=" " id="442" name="Google Shape;442;p15"/>
            <p:cNvPicPr preferRelativeResize="0"/>
            <p:nvPr/>
          </p:nvPicPr>
          <p:blipFill rotWithShape="1">
            <a:blip r:embed="rId5">
              <a:alphaModFix/>
            </a:blip>
            <a:srcRect b="0" l="0" r="0" t="0"/>
            <a:stretch/>
          </p:blipFill>
          <p:spPr>
            <a:xfrm>
              <a:off x="378021" y="5805695"/>
              <a:ext cx="478971" cy="478971"/>
            </a:xfrm>
            <a:prstGeom prst="rect">
              <a:avLst/>
            </a:prstGeom>
            <a:noFill/>
            <a:ln>
              <a:noFill/>
            </a:ln>
          </p:spPr>
        </p:pic>
      </p:grpSp>
      <p:pic>
        <p:nvPicPr>
          <p:cNvPr descr=" " id="443" name="Google Shape;443;p15"/>
          <p:cNvPicPr preferRelativeResize="0"/>
          <p:nvPr/>
        </p:nvPicPr>
        <p:blipFill rotWithShape="1">
          <a:blip r:embed="rId6">
            <a:alphaModFix/>
          </a:blip>
          <a:srcRect b="0" l="0" r="0" t="0"/>
          <a:stretch/>
        </p:blipFill>
        <p:spPr>
          <a:xfrm rot="-941047">
            <a:off x="1963369" y="2846808"/>
            <a:ext cx="501106" cy="501106"/>
          </a:xfrm>
          <a:prstGeom prst="rect">
            <a:avLst/>
          </a:prstGeom>
          <a:noFill/>
          <a:ln>
            <a:noFill/>
          </a:ln>
        </p:spPr>
      </p:pic>
      <p:grpSp>
        <p:nvGrpSpPr>
          <p:cNvPr id="444" name="Google Shape;444;p15"/>
          <p:cNvGrpSpPr/>
          <p:nvPr/>
        </p:nvGrpSpPr>
        <p:grpSpPr>
          <a:xfrm>
            <a:off x="3866301" y="1434233"/>
            <a:ext cx="293185" cy="3989531"/>
            <a:chOff x="7896699" y="141940"/>
            <a:chExt cx="67361" cy="5796498"/>
          </a:xfrm>
        </p:grpSpPr>
        <p:cxnSp>
          <p:nvCxnSpPr>
            <p:cNvPr id="445" name="Google Shape;445;p15"/>
            <p:cNvCxnSpPr/>
            <p:nvPr/>
          </p:nvCxnSpPr>
          <p:spPr>
            <a:xfrm>
              <a:off x="7930379" y="141940"/>
              <a:ext cx="0" cy="5796498"/>
            </a:xfrm>
            <a:prstGeom prst="straightConnector1">
              <a:avLst/>
            </a:prstGeom>
            <a:noFill/>
            <a:ln cap="flat" cmpd="sng" w="9525">
              <a:solidFill>
                <a:schemeClr val="dk1"/>
              </a:solidFill>
              <a:prstDash val="dash"/>
              <a:miter lim="800000"/>
              <a:headEnd len="sm" w="sm" type="none"/>
              <a:tailEnd len="sm" w="sm" type="none"/>
            </a:ln>
          </p:spPr>
        </p:cxnSp>
        <p:sp>
          <p:nvSpPr>
            <p:cNvPr id="446" name="Google Shape;446;p15"/>
            <p:cNvSpPr/>
            <p:nvPr/>
          </p:nvSpPr>
          <p:spPr>
            <a:xfrm>
              <a:off x="7896699" y="2406225"/>
              <a:ext cx="67361" cy="915654"/>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7" name="Google Shape;447;p15"/>
          <p:cNvSpPr/>
          <p:nvPr/>
        </p:nvSpPr>
        <p:spPr>
          <a:xfrm>
            <a:off x="4781741" y="1650528"/>
            <a:ext cx="729205" cy="398953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2</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3</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4</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5</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6</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7</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8</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9</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10</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11</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12</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13</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a:t>
            </a:r>
            <a:endParaRPr/>
          </a:p>
        </p:txBody>
      </p:sp>
      <p:sp>
        <p:nvSpPr>
          <p:cNvPr id="448" name="Google Shape;448;p15"/>
          <p:cNvSpPr/>
          <p:nvPr/>
        </p:nvSpPr>
        <p:spPr>
          <a:xfrm>
            <a:off x="5544868" y="1650528"/>
            <a:ext cx="1947854" cy="398953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15"/>
          <p:cNvSpPr/>
          <p:nvPr/>
        </p:nvSpPr>
        <p:spPr>
          <a:xfrm>
            <a:off x="5544868" y="1296585"/>
            <a:ext cx="1947854" cy="309117"/>
          </a:xfrm>
          <a:prstGeom prst="rect">
            <a:avLst/>
          </a:prstGeom>
          <a:no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rgbClr val="C55A11"/>
                </a:solidFill>
                <a:latin typeface="Calibri"/>
                <a:ea typeface="Calibri"/>
                <a:cs typeface="Calibri"/>
                <a:sym typeface="Calibri"/>
              </a:rPr>
              <a:t>1         2       …</a:t>
            </a:r>
            <a:endParaRPr/>
          </a:p>
        </p:txBody>
      </p:sp>
      <p:sp>
        <p:nvSpPr>
          <p:cNvPr id="450" name="Google Shape;450;p15"/>
          <p:cNvSpPr txBox="1"/>
          <p:nvPr/>
        </p:nvSpPr>
        <p:spPr>
          <a:xfrm>
            <a:off x="4594628" y="5640058"/>
            <a:ext cx="1286121"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500">
              <a:solidFill>
                <a:srgbClr val="595959"/>
              </a:solidFill>
              <a:latin typeface="Open Sans"/>
              <a:ea typeface="Open Sans"/>
              <a:cs typeface="Open Sans"/>
              <a:sym typeface="Open Sans"/>
            </a:endParaRPr>
          </a:p>
          <a:p>
            <a:pPr indent="0" lvl="0" marL="0" marR="0" rtl="0" algn="just">
              <a:spcBef>
                <a:spcPts val="0"/>
              </a:spcBef>
              <a:spcAft>
                <a:spcPts val="0"/>
              </a:spcAft>
              <a:buNone/>
            </a:pPr>
            <a:r>
              <a:rPr b="0" i="1" lang="en-GB" sz="1200" u="none" cap="none" strike="noStrike">
                <a:solidFill>
                  <a:srgbClr val="000000"/>
                </a:solidFill>
                <a:latin typeface="Open Sans"/>
                <a:ea typeface="Open Sans"/>
                <a:cs typeface="Open Sans"/>
                <a:sym typeface="Open Sans"/>
              </a:rPr>
              <a:t>Hours in a year</a:t>
            </a:r>
            <a:endParaRPr i="1" sz="1400">
              <a:solidFill>
                <a:srgbClr val="595959"/>
              </a:solidFill>
              <a:latin typeface="Open Sans"/>
              <a:ea typeface="Open Sans"/>
              <a:cs typeface="Open Sans"/>
              <a:sym typeface="Open Sans"/>
            </a:endParaRPr>
          </a:p>
        </p:txBody>
      </p:sp>
      <p:sp>
        <p:nvSpPr>
          <p:cNvPr id="451" name="Google Shape;451;p15"/>
          <p:cNvSpPr txBox="1"/>
          <p:nvPr/>
        </p:nvSpPr>
        <p:spPr>
          <a:xfrm>
            <a:off x="4491032" y="888480"/>
            <a:ext cx="3154210"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1" sz="500">
              <a:solidFill>
                <a:srgbClr val="595959"/>
              </a:solidFill>
              <a:latin typeface="Open Sans"/>
              <a:ea typeface="Open Sans"/>
              <a:cs typeface="Open Sans"/>
              <a:sym typeface="Open Sans"/>
            </a:endParaRPr>
          </a:p>
          <a:p>
            <a:pPr indent="0" lvl="0" marL="0" marR="0" rtl="0" algn="l">
              <a:spcBef>
                <a:spcPts val="0"/>
              </a:spcBef>
              <a:spcAft>
                <a:spcPts val="0"/>
              </a:spcAft>
              <a:buNone/>
            </a:pPr>
            <a:r>
              <a:rPr b="0" i="1" lang="en-GB" sz="1200" u="none" cap="none" strike="noStrike">
                <a:solidFill>
                  <a:srgbClr val="000000"/>
                </a:solidFill>
                <a:latin typeface="Open Sans"/>
                <a:ea typeface="Open Sans"/>
                <a:cs typeface="Open Sans"/>
                <a:sym typeface="Open Sans"/>
              </a:rPr>
              <a:t>Numbered columns equal to the number of  years</a:t>
            </a:r>
            <a:endParaRPr i="1" sz="1400">
              <a:solidFill>
                <a:srgbClr val="595959"/>
              </a:solidFill>
              <a:latin typeface="Open Sans"/>
              <a:ea typeface="Open Sans"/>
              <a:cs typeface="Open Sans"/>
              <a:sym typeface="Open Sans"/>
            </a:endParaRPr>
          </a:p>
        </p:txBody>
      </p:sp>
      <p:sp>
        <p:nvSpPr>
          <p:cNvPr id="452" name="Google Shape;452;p15"/>
          <p:cNvSpPr txBox="1"/>
          <p:nvPr/>
        </p:nvSpPr>
        <p:spPr>
          <a:xfrm>
            <a:off x="5602500" y="3091499"/>
            <a:ext cx="1677976"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1" sz="500">
              <a:solidFill>
                <a:srgbClr val="595959"/>
              </a:solidFill>
              <a:latin typeface="Open Sans"/>
              <a:ea typeface="Open Sans"/>
              <a:cs typeface="Open Sans"/>
              <a:sym typeface="Open Sans"/>
            </a:endParaRPr>
          </a:p>
          <a:p>
            <a:pPr indent="0" lvl="0" marL="0" marR="0" rtl="0" algn="l">
              <a:spcBef>
                <a:spcPts val="0"/>
              </a:spcBef>
              <a:spcAft>
                <a:spcPts val="0"/>
              </a:spcAft>
              <a:buNone/>
            </a:pPr>
            <a:r>
              <a:rPr i="1" lang="en-GB" sz="1200">
                <a:solidFill>
                  <a:srgbClr val="000000"/>
                </a:solidFill>
                <a:latin typeface="Open Sans"/>
                <a:ea typeface="Open Sans"/>
                <a:cs typeface="Open Sans"/>
                <a:sym typeface="Open Sans"/>
              </a:rPr>
              <a:t>Hourly electricity demand in W for year of the time horizon</a:t>
            </a:r>
            <a:endParaRPr i="1" sz="1400">
              <a:solidFill>
                <a:srgbClr val="595959"/>
              </a:solidFill>
              <a:latin typeface="Open Sans"/>
              <a:ea typeface="Open Sans"/>
              <a:cs typeface="Open Sans"/>
              <a:sym typeface="Open Sans"/>
            </a:endParaRPr>
          </a:p>
        </p:txBody>
      </p:sp>
      <p:pic>
        <p:nvPicPr>
          <p:cNvPr id="453" name="Google Shape;453;p15"/>
          <p:cNvPicPr preferRelativeResize="0"/>
          <p:nvPr/>
        </p:nvPicPr>
        <p:blipFill rotWithShape="1">
          <a:blip r:embed="rId7">
            <a:alphaModFix/>
          </a:blip>
          <a:srcRect b="0" l="6554" r="25298" t="0"/>
          <a:stretch/>
        </p:blipFill>
        <p:spPr>
          <a:xfrm>
            <a:off x="8244917" y="1821726"/>
            <a:ext cx="2988891" cy="3304767"/>
          </a:xfrm>
          <a:prstGeom prst="rect">
            <a:avLst/>
          </a:prstGeom>
          <a:noFill/>
          <a:ln>
            <a:noFill/>
          </a:ln>
        </p:spPr>
      </p:pic>
      <p:pic>
        <p:nvPicPr>
          <p:cNvPr descr="Cerca nella barra laterale" id="454" name="Google Shape;454;p15"/>
          <p:cNvPicPr preferRelativeResize="0"/>
          <p:nvPr/>
        </p:nvPicPr>
        <p:blipFill rotWithShape="1">
          <a:blip r:embed="rId8">
            <a:alphaModFix/>
          </a:blip>
          <a:srcRect b="0" l="0" r="0" t="0"/>
          <a:stretch/>
        </p:blipFill>
        <p:spPr>
          <a:xfrm rot="1728409">
            <a:off x="10581391" y="1264693"/>
            <a:ext cx="1023786" cy="1023786"/>
          </a:xfrm>
          <a:prstGeom prst="rect">
            <a:avLst/>
          </a:prstGeom>
          <a:noFill/>
          <a:ln>
            <a:noFill/>
          </a:ln>
        </p:spPr>
      </p:pic>
      <p:sp>
        <p:nvSpPr>
          <p:cNvPr id="455" name="Google Shape;455;p15"/>
          <p:cNvSpPr/>
          <p:nvPr/>
        </p:nvSpPr>
        <p:spPr>
          <a:xfrm>
            <a:off x="7834547" y="1524456"/>
            <a:ext cx="326571" cy="3899308"/>
          </a:xfrm>
          <a:prstGeom prst="rightBrace">
            <a:avLst>
              <a:gd fmla="val 8333" name="adj1"/>
              <a:gd fmla="val 50000" name="adj2"/>
            </a:avLst>
          </a:prstGeom>
          <a:no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Cerca nella barra laterale" id="456" name="Google Shape;456;p15"/>
          <p:cNvPicPr preferRelativeResize="0"/>
          <p:nvPr/>
        </p:nvPicPr>
        <p:blipFill rotWithShape="1">
          <a:blip r:embed="rId9">
            <a:alphaModFix/>
          </a:blip>
          <a:srcRect b="0" l="0" r="0" t="0"/>
          <a:stretch/>
        </p:blipFill>
        <p:spPr>
          <a:xfrm>
            <a:off x="10706038" y="4699712"/>
            <a:ext cx="904531" cy="904531"/>
          </a:xfrm>
          <a:prstGeom prst="rect">
            <a:avLst/>
          </a:prstGeom>
          <a:noFill/>
          <a:ln>
            <a:noFill/>
          </a:ln>
        </p:spPr>
      </p:pic>
      <p:pic>
        <p:nvPicPr>
          <p:cNvPr id="457" name="Google Shape;457;p15"/>
          <p:cNvPicPr preferRelativeResize="0"/>
          <p:nvPr/>
        </p:nvPicPr>
        <p:blipFill rotWithShape="1">
          <a:blip r:embed="rId10">
            <a:alphaModFix/>
          </a:blip>
          <a:srcRect b="0" l="0" r="0" t="0"/>
          <a:stretch/>
        </p:blipFill>
        <p:spPr>
          <a:xfrm>
            <a:off x="473437" y="1081381"/>
            <a:ext cx="3431460" cy="904140"/>
          </a:xfrm>
          <a:prstGeom prst="rect">
            <a:avLst/>
          </a:prstGeom>
          <a:noFill/>
          <a:ln>
            <a:noFill/>
          </a:ln>
        </p:spPr>
      </p:pic>
      <p:cxnSp>
        <p:nvCxnSpPr>
          <p:cNvPr id="458" name="Google Shape;458;p15"/>
          <p:cNvCxnSpPr/>
          <p:nvPr/>
        </p:nvCxnSpPr>
        <p:spPr>
          <a:xfrm>
            <a:off x="2009380" y="1254331"/>
            <a:ext cx="0" cy="1891886"/>
          </a:xfrm>
          <a:prstGeom prst="straightConnector1">
            <a:avLst/>
          </a:prstGeom>
          <a:noFill/>
          <a:ln cap="flat" cmpd="sng" w="9525">
            <a:solidFill>
              <a:schemeClr val="dk1"/>
            </a:solidFill>
            <a:prstDash val="dash"/>
            <a:miter lim="800000"/>
            <a:headEnd len="sm" w="sm" type="none"/>
            <a:tailEnd len="sm" w="sm" type="none"/>
          </a:ln>
        </p:spPr>
      </p:cxnSp>
      <p:pic>
        <p:nvPicPr>
          <p:cNvPr descr="Cerca nella barra laterale" id="459" name="Google Shape;459;p15"/>
          <p:cNvPicPr preferRelativeResize="0"/>
          <p:nvPr/>
        </p:nvPicPr>
        <p:blipFill rotWithShape="1">
          <a:blip r:embed="rId11">
            <a:alphaModFix/>
          </a:blip>
          <a:srcRect b="0" l="0" r="0" t="0"/>
          <a:stretch/>
        </p:blipFill>
        <p:spPr>
          <a:xfrm>
            <a:off x="1906186" y="2079886"/>
            <a:ext cx="279122" cy="279122"/>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descr="Graphical user interface, sunburst chart&#10;&#10;Description automatically generated" id="465" name="Google Shape;465;p1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66" name="Google Shape;466;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14</a:t>
            </a:r>
            <a:endParaRPr b="1" sz="1400">
              <a:solidFill>
                <a:schemeClr val="lt1"/>
              </a:solidFill>
              <a:latin typeface="Open Sans ExtraBold"/>
              <a:ea typeface="Open Sans ExtraBold"/>
              <a:cs typeface="Open Sans ExtraBold"/>
              <a:sym typeface="Open Sans ExtraBold"/>
            </a:endParaRPr>
          </a:p>
        </p:txBody>
      </p:sp>
      <p:sp>
        <p:nvSpPr>
          <p:cNvPr id="467" name="Google Shape;467;p16"/>
          <p:cNvSpPr txBox="1"/>
          <p:nvPr/>
        </p:nvSpPr>
        <p:spPr>
          <a:xfrm>
            <a:off x="887215" y="4640"/>
            <a:ext cx="936334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References</a:t>
            </a:r>
            <a:endParaRPr/>
          </a:p>
        </p:txBody>
      </p:sp>
      <p:sp>
        <p:nvSpPr>
          <p:cNvPr id="468" name="Google Shape;468;p16"/>
          <p:cNvSpPr txBox="1"/>
          <p:nvPr>
            <p:ph idx="1" type="body"/>
          </p:nvPr>
        </p:nvSpPr>
        <p:spPr>
          <a:xfrm>
            <a:off x="838200" y="1545771"/>
            <a:ext cx="9906000" cy="43288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GB" sz="2000">
                <a:latin typeface="Open Sans"/>
                <a:ea typeface="Open Sans"/>
                <a:cs typeface="Open Sans"/>
                <a:sym typeface="Open Sans"/>
              </a:rPr>
              <a:t>[1] ESMAP, Mini-Grids for Half a Billion People, 2022</a:t>
            </a:r>
            <a:endParaRPr/>
          </a:p>
          <a:p>
            <a:pPr indent="0" lvl="0" marL="0" rtl="0" algn="l">
              <a:lnSpc>
                <a:spcPct val="90000"/>
              </a:lnSpc>
              <a:spcBef>
                <a:spcPts val="1000"/>
              </a:spcBef>
              <a:spcAft>
                <a:spcPts val="0"/>
              </a:spcAft>
              <a:buClr>
                <a:schemeClr val="dk1"/>
              </a:buClr>
              <a:buSzPts val="2000"/>
              <a:buNone/>
            </a:pPr>
            <a:r>
              <a:rPr lang="en-GB" sz="2000">
                <a:latin typeface="Open Sans"/>
                <a:ea typeface="Open Sans"/>
                <a:cs typeface="Open Sans"/>
                <a:sym typeface="Open Sans"/>
              </a:rPr>
              <a:t>[2] Riva et al., Long-term energy planning and demand forecast in remote areas of developing countries: Classification of case studies and insights from a modelling perspective, Energy Strategy Reviews, </a:t>
            </a:r>
            <a:r>
              <a:rPr lang="en-GB" sz="2000" u="sng">
                <a:solidFill>
                  <a:schemeClr val="hlink"/>
                </a:solidFill>
                <a:latin typeface="Open Sans"/>
                <a:ea typeface="Open Sans"/>
                <a:cs typeface="Open Sans"/>
                <a:sym typeface="Open Sans"/>
                <a:hlinkClick r:id="rId4"/>
              </a:rPr>
              <a:t>https://doi.org/10.1016/j.esr.2018.02.006</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rPr lang="en-GB" sz="2000">
                <a:latin typeface="Open Sans"/>
                <a:ea typeface="Open Sans"/>
                <a:cs typeface="Open Sans"/>
                <a:sym typeface="Open Sans"/>
              </a:rPr>
              <a:t>[3] Daioglou et al., Model projections for household energy use in developing countries, Energy, </a:t>
            </a:r>
            <a:r>
              <a:rPr lang="en-GB" sz="2000" u="sng">
                <a:solidFill>
                  <a:schemeClr val="hlink"/>
                </a:solidFill>
                <a:latin typeface="Open Sans"/>
                <a:ea typeface="Open Sans"/>
                <a:cs typeface="Open Sans"/>
                <a:sym typeface="Open Sans"/>
                <a:hlinkClick r:id="rId5"/>
              </a:rPr>
              <a:t>https://doi.org/10.1016/j.energy.2011.10.044</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rPr lang="en-GB" sz="2000">
                <a:latin typeface="Open Sans"/>
                <a:ea typeface="Open Sans"/>
                <a:cs typeface="Open Sans"/>
                <a:sym typeface="Open Sans"/>
              </a:rPr>
              <a:t>[4] Lombardi et al., Generating high-resolution multi-energy load profiles for remote areas with an open-source stochastic model, Energy, </a:t>
            </a:r>
            <a:r>
              <a:rPr lang="en-GB" sz="2000" u="sng">
                <a:solidFill>
                  <a:schemeClr val="hlink"/>
                </a:solidFill>
                <a:latin typeface="Open Sans"/>
                <a:ea typeface="Open Sans"/>
                <a:cs typeface="Open Sans"/>
                <a:sym typeface="Open Sans"/>
                <a:hlinkClick r:id="rId6"/>
              </a:rPr>
              <a:t>https://doi.org/10.1016/j.energy.2019.04.097</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rPr lang="en-GB" sz="2000">
                <a:latin typeface="Open Sans"/>
                <a:ea typeface="Open Sans"/>
                <a:cs typeface="Open Sans"/>
                <a:sym typeface="Open Sans"/>
              </a:rPr>
              <a:t>[5] Stevanato et al., Archetypes of Rural Users in Sub-Saharan Africa for Load Demand Estimation, IEEE PES/IAS PowerAfrica, Marrakech, Morocco, 2023, doi: 10.1109/PowerAfrica57932.2023.10363287</a:t>
            </a:r>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475" name="Google Shape;475;p17"/>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pic>
        <p:nvPicPr>
          <p:cNvPr id="476" name="Google Shape;47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7" name="Google Shape;477;p17"/>
          <p:cNvSpPr txBox="1"/>
          <p:nvPr/>
        </p:nvSpPr>
        <p:spPr>
          <a:xfrm>
            <a:off x="9027736" y="4884302"/>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GB" sz="800">
                <a:solidFill>
                  <a:schemeClr val="lt1"/>
                </a:solidFill>
                <a:latin typeface="Open Sans"/>
                <a:ea typeface="Open Sans"/>
                <a:cs typeface="Open Sans"/>
                <a:sym typeface="Open Sans"/>
              </a:rPr>
              <a:t>Stevanato, N., Onori, A. &amp; Mereu, R., 2024.</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5: Off-Grid Energy Systems Modelling with MicroGridsPy. Release Version 1.0</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 [online presentation]. Climate Compatible Growth Programme, Politecnico di Milano</a:t>
            </a:r>
            <a:endParaRPr/>
          </a:p>
        </p:txBody>
      </p:sp>
      <p:sp>
        <p:nvSpPr>
          <p:cNvPr id="478" name="Google Shape;478;p17"/>
          <p:cNvSpPr txBox="1"/>
          <p:nvPr/>
        </p:nvSpPr>
        <p:spPr>
          <a:xfrm>
            <a:off x="9266839" y="2702496"/>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Politecnico di Milano</a:t>
            </a:r>
            <a:endParaRPr b="1" i="1" sz="900">
              <a:solidFill>
                <a:schemeClr val="lt1"/>
              </a:solidFill>
              <a:latin typeface="Open Sans"/>
              <a:ea typeface="Open Sans"/>
              <a:cs typeface="Open Sans"/>
              <a:sym typeface="Open Sans"/>
            </a:endParaRPr>
          </a:p>
        </p:txBody>
      </p:sp>
      <p:pic>
        <p:nvPicPr>
          <p:cNvPr id="479" name="Google Shape;479;p17"/>
          <p:cNvPicPr preferRelativeResize="0"/>
          <p:nvPr/>
        </p:nvPicPr>
        <p:blipFill rotWithShape="1">
          <a:blip r:embed="rId4">
            <a:alphaModFix/>
          </a:blip>
          <a:srcRect b="0" l="0" r="0" t="0"/>
          <a:stretch/>
        </p:blipFill>
        <p:spPr>
          <a:xfrm>
            <a:off x="9527971" y="2915634"/>
            <a:ext cx="1849753" cy="1437412"/>
          </a:xfrm>
          <a:prstGeom prst="rect">
            <a:avLst/>
          </a:prstGeom>
          <a:noFill/>
          <a:ln>
            <a:noFill/>
          </a:ln>
        </p:spPr>
      </p:pic>
      <p:sp>
        <p:nvSpPr>
          <p:cNvPr id="480" name="Google Shape;480;p17"/>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481" name="Google Shape;481;p17"/>
          <p:cNvSpPr txBox="1"/>
          <p:nvPr/>
        </p:nvSpPr>
        <p:spPr>
          <a:xfrm>
            <a:off x="9266839" y="4204033"/>
            <a:ext cx="24613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GB" sz="800">
                <a:solidFill>
                  <a:schemeClr val="lt1"/>
                </a:solidFill>
                <a:latin typeface="Open Sans"/>
                <a:ea typeface="Open Sans"/>
                <a:cs typeface="Open Sans"/>
                <a:sym typeface="Open Sans"/>
              </a:rPr>
              <a:t>Consolidated by Nicolò Stevanato, Alessandro Onori and Riccardo Mereu from Politecnico di Milano</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descr="Graphical user interface, text" id="486" name="Google Shape;486;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87" name="Google Shape;487;p1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Graphical user interface, sunburst chart&#10;&#10;Description automatically generated" id="105" name="Google Shape;105;p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06" name="Google Shape;106;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a:t>
            </a:r>
            <a:endParaRPr b="1" sz="1400">
              <a:solidFill>
                <a:schemeClr val="lt1"/>
              </a:solidFill>
              <a:latin typeface="Open Sans ExtraBold"/>
              <a:ea typeface="Open Sans ExtraBold"/>
              <a:cs typeface="Open Sans ExtraBold"/>
              <a:sym typeface="Open Sans ExtraBold"/>
            </a:endParaRPr>
          </a:p>
        </p:txBody>
      </p:sp>
      <p:sp>
        <p:nvSpPr>
          <p:cNvPr id="107" name="Google Shape;107;p2"/>
          <p:cNvSpPr txBox="1"/>
          <p:nvPr/>
        </p:nvSpPr>
        <p:spPr>
          <a:xfrm>
            <a:off x="887215" y="4640"/>
            <a:ext cx="913852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 of the Lesson</a:t>
            </a:r>
            <a:endParaRPr/>
          </a:p>
        </p:txBody>
      </p:sp>
      <p:sp>
        <p:nvSpPr>
          <p:cNvPr id="108" name="Google Shape;108;p2"/>
          <p:cNvSpPr txBox="1"/>
          <p:nvPr>
            <p:ph idx="1" type="body"/>
          </p:nvPr>
        </p:nvSpPr>
        <p:spPr>
          <a:xfrm>
            <a:off x="838200" y="1825625"/>
            <a:ext cx="8175171" cy="40489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Understanding Load Demand Significance</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Grasp the critical role of load demand in designing efficient and reliable off-grid energy systems, including how it influences system sizing and capacity planning</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Energy End-Use Analysis</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Learn to identify and analyse the various energy end-uses in rural communities, such as lighting, appliances, and heating, and understand their impact on overall load demand</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Load Estimation Techniques</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Acquire knowledge of different load estimation methods (top-down, hybrid, bottom-up) and their applications in practical scenarios for accurate demand prediction in off-grid systems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Load Demand Assessment within MicroGridsPy</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Master the use of the MicroGridsPy interface page and features, learning to input and analyse field data </a:t>
            </a:r>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descr="Checklist - Free education icons" id="109" name="Google Shape;109;p2"/>
          <p:cNvPicPr preferRelativeResize="0"/>
          <p:nvPr/>
        </p:nvPicPr>
        <p:blipFill rotWithShape="1">
          <a:blip r:embed="rId4">
            <a:alphaModFix/>
          </a:blip>
          <a:srcRect b="0" l="0" r="0" t="0"/>
          <a:stretch/>
        </p:blipFill>
        <p:spPr>
          <a:xfrm>
            <a:off x="10166573" y="4829562"/>
            <a:ext cx="1045027" cy="1045027"/>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Graphical user interface, sunburst chart&#10;&#10;Description automatically generated" id="115" name="Google Shape;115;p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16" name="Google Shape;116;p3"/>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118" name="Google Shape;118;p3"/>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Load Demand</a:t>
            </a:r>
            <a:endParaRPr/>
          </a:p>
        </p:txBody>
      </p:sp>
      <p:cxnSp>
        <p:nvCxnSpPr>
          <p:cNvPr id="119" name="Google Shape;119;p3"/>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120" name="Google Shape;120;p3"/>
          <p:cNvSpPr txBox="1"/>
          <p:nvPr/>
        </p:nvSpPr>
        <p:spPr>
          <a:xfrm>
            <a:off x="386473" y="1031921"/>
            <a:ext cx="1111981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Load demand represents the </a:t>
            </a:r>
            <a:r>
              <a:rPr b="1" lang="en-GB" sz="1400">
                <a:solidFill>
                  <a:schemeClr val="dk1"/>
                </a:solidFill>
                <a:latin typeface="Open Sans"/>
                <a:ea typeface="Open Sans"/>
                <a:cs typeface="Open Sans"/>
                <a:sym typeface="Open Sans"/>
              </a:rPr>
              <a:t>total power consumption </a:t>
            </a:r>
            <a:r>
              <a:rPr lang="en-GB" sz="1400">
                <a:solidFill>
                  <a:schemeClr val="dk1"/>
                </a:solidFill>
                <a:latin typeface="Open Sans"/>
                <a:ea typeface="Open Sans"/>
                <a:cs typeface="Open Sans"/>
                <a:sym typeface="Open Sans"/>
              </a:rPr>
              <a:t>of all the </a:t>
            </a:r>
            <a:r>
              <a:rPr b="1" lang="en-GB" sz="1400">
                <a:solidFill>
                  <a:schemeClr val="dk1"/>
                </a:solidFill>
                <a:latin typeface="Open Sans"/>
                <a:ea typeface="Open Sans"/>
                <a:cs typeface="Open Sans"/>
                <a:sym typeface="Open Sans"/>
              </a:rPr>
              <a:t>electrical appliances, equipment, and devices </a:t>
            </a:r>
            <a:r>
              <a:rPr lang="en-GB" sz="1400">
                <a:solidFill>
                  <a:schemeClr val="dk1"/>
                </a:solidFill>
                <a:latin typeface="Open Sans"/>
                <a:ea typeface="Open Sans"/>
                <a:cs typeface="Open Sans"/>
                <a:sym typeface="Open Sans"/>
              </a:rPr>
              <a:t>that need to be powered by the off-grid system. In the context of off-grid energy systems, load demand is a </a:t>
            </a:r>
            <a:r>
              <a:rPr b="1" lang="en-GB" sz="1400">
                <a:solidFill>
                  <a:srgbClr val="FFC000"/>
                </a:solidFill>
                <a:latin typeface="Open Sans"/>
                <a:ea typeface="Open Sans"/>
                <a:cs typeface="Open Sans"/>
                <a:sym typeface="Open Sans"/>
              </a:rPr>
              <a:t>critical factor </a:t>
            </a:r>
            <a:r>
              <a:rPr lang="en-GB" sz="1400">
                <a:solidFill>
                  <a:schemeClr val="dk1"/>
                </a:solidFill>
                <a:latin typeface="Open Sans"/>
                <a:ea typeface="Open Sans"/>
                <a:cs typeface="Open Sans"/>
                <a:sym typeface="Open Sans"/>
              </a:rPr>
              <a:t>in determining the size and capacity of the system for a set of different aspects of the system planning:</a:t>
            </a:r>
            <a:endParaRPr/>
          </a:p>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 </a:t>
            </a:r>
            <a:endParaRPr/>
          </a:p>
        </p:txBody>
      </p:sp>
      <p:sp>
        <p:nvSpPr>
          <p:cNvPr id="121" name="Google Shape;121;p3"/>
          <p:cNvSpPr txBox="1"/>
          <p:nvPr/>
        </p:nvSpPr>
        <p:spPr>
          <a:xfrm>
            <a:off x="459872" y="1986028"/>
            <a:ext cx="5163005" cy="40780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C55A11"/>
                </a:solidFill>
                <a:latin typeface="Open Sans"/>
                <a:ea typeface="Open Sans"/>
                <a:cs typeface="Open Sans"/>
                <a:sym typeface="Open Sans"/>
              </a:rPr>
              <a:t>Preventing System Overload or Underutilization</a:t>
            </a:r>
            <a:endParaRPr/>
          </a:p>
          <a:p>
            <a:pPr indent="0" lvl="0" marL="0" marR="0" rtl="0" algn="l">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l">
              <a:spcBef>
                <a:spcPts val="0"/>
              </a:spcBef>
              <a:spcAft>
                <a:spcPts val="0"/>
              </a:spcAft>
              <a:buNone/>
            </a:pPr>
            <a:r>
              <a:rPr i="1" lang="en-GB" sz="1200">
                <a:solidFill>
                  <a:schemeClr val="dk1"/>
                </a:solidFill>
                <a:latin typeface="Open Sans"/>
                <a:ea typeface="Open Sans"/>
                <a:cs typeface="Open Sans"/>
                <a:sym typeface="Open Sans"/>
              </a:rPr>
              <a:t>Determining load demand aids in choosing the right capacity for each component. An undersized off-grid system might fail to meet energy needs, causing power shortages and user inconvenience. Conversely, an oversized system may lead to wasted investment and resource inefficiency.</a:t>
            </a:r>
            <a:endParaRPr/>
          </a:p>
          <a:p>
            <a:pPr indent="0" lvl="0" marL="0" marR="0" rtl="0" algn="l">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400">
                <a:solidFill>
                  <a:srgbClr val="C55A11"/>
                </a:solidFill>
                <a:latin typeface="Open Sans"/>
                <a:ea typeface="Open Sans"/>
                <a:cs typeface="Open Sans"/>
                <a:sym typeface="Open Sans"/>
              </a:rPr>
              <a:t>Battery Sizing</a:t>
            </a:r>
            <a:endParaRPr/>
          </a:p>
          <a:p>
            <a:pPr indent="0" lvl="0" marL="0" marR="0" rtl="0" algn="l">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Analysing energy usage patterns is crucial for deciding on the necessary battery storage size to harness surplus energy during high solar output for use when sunlight is low or absent.</a:t>
            </a:r>
            <a:endParaRPr/>
          </a:p>
          <a:p>
            <a:pPr indent="0" lvl="0" marL="0" marR="0" rtl="0" algn="l">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400">
                <a:solidFill>
                  <a:srgbClr val="C55A11"/>
                </a:solidFill>
                <a:latin typeface="Open Sans"/>
                <a:ea typeface="Open Sans"/>
                <a:cs typeface="Open Sans"/>
                <a:sym typeface="Open Sans"/>
              </a:rPr>
              <a:t>System Performance and Reliability</a:t>
            </a:r>
            <a:endParaRPr/>
          </a:p>
          <a:p>
            <a:pPr indent="0" lvl="0" marL="0" marR="0" rtl="0" algn="l">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l">
              <a:spcBef>
                <a:spcPts val="0"/>
              </a:spcBef>
              <a:spcAft>
                <a:spcPts val="0"/>
              </a:spcAft>
              <a:buNone/>
            </a:pPr>
            <a:r>
              <a:rPr i="1" lang="en-GB" sz="1200">
                <a:solidFill>
                  <a:schemeClr val="dk1"/>
                </a:solidFill>
                <a:latin typeface="Open Sans"/>
                <a:ea typeface="Open Sans"/>
                <a:cs typeface="Open Sans"/>
                <a:sym typeface="Open Sans"/>
              </a:rPr>
              <a:t>Properly sizing the off-grid system based on load demand ensures that it can provide a reliable and continuous power supply</a:t>
            </a:r>
            <a:endParaRPr/>
          </a:p>
          <a:p>
            <a:pPr indent="0" lvl="0" marL="0" marR="0" rtl="0" algn="l">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400">
                <a:solidFill>
                  <a:srgbClr val="C55A11"/>
                </a:solidFill>
                <a:latin typeface="Open Sans"/>
                <a:ea typeface="Open Sans"/>
                <a:cs typeface="Open Sans"/>
                <a:sym typeface="Open Sans"/>
              </a:rPr>
              <a:t>Cost Efficiency</a:t>
            </a:r>
            <a:endParaRPr/>
          </a:p>
          <a:p>
            <a:pPr indent="0" lvl="0" marL="0" marR="0" rtl="0" algn="l">
              <a:spcBef>
                <a:spcPts val="0"/>
              </a:spcBef>
              <a:spcAft>
                <a:spcPts val="0"/>
              </a:spcAft>
              <a:buNone/>
            </a:pPr>
            <a:r>
              <a:t/>
            </a:r>
            <a:endParaRPr i="1" sz="500">
              <a:solidFill>
                <a:srgbClr val="C55A11"/>
              </a:solidFill>
              <a:latin typeface="Open Sans"/>
              <a:ea typeface="Open Sans"/>
              <a:cs typeface="Open Sans"/>
              <a:sym typeface="Open Sans"/>
            </a:endParaRPr>
          </a:p>
          <a:p>
            <a:pPr indent="0" lvl="0" marL="0" marR="0" rtl="0" algn="l">
              <a:spcBef>
                <a:spcPts val="0"/>
              </a:spcBef>
              <a:spcAft>
                <a:spcPts val="0"/>
              </a:spcAft>
              <a:buNone/>
            </a:pPr>
            <a:r>
              <a:rPr i="1" lang="en-GB" sz="1200">
                <a:solidFill>
                  <a:schemeClr val="dk1"/>
                </a:solidFill>
                <a:latin typeface="Open Sans"/>
                <a:ea typeface="Open Sans"/>
                <a:cs typeface="Open Sans"/>
                <a:sym typeface="Open Sans"/>
              </a:rPr>
              <a:t>Proper system sizing to match load demand can optimize costs; oversizing incurs unnecessary costs, while undersizing may necessitate regular maintenance and system enhancements.</a:t>
            </a:r>
            <a:endParaRPr/>
          </a:p>
        </p:txBody>
      </p:sp>
      <p:sp>
        <p:nvSpPr>
          <p:cNvPr id="122" name="Google Shape;122;p3"/>
          <p:cNvSpPr/>
          <p:nvPr/>
        </p:nvSpPr>
        <p:spPr>
          <a:xfrm>
            <a:off x="6364261" y="4756436"/>
            <a:ext cx="5090159" cy="1238238"/>
          </a:xfrm>
          <a:prstGeom prst="roundRect">
            <a:avLst>
              <a:gd fmla="val 3249" name="adj"/>
            </a:avLst>
          </a:prstGeom>
          <a:noFill/>
          <a:ln cap="flat" cmpd="sng" w="19050">
            <a:solidFill>
              <a:srgbClr val="FCB6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3"/>
          <p:cNvSpPr txBox="1"/>
          <p:nvPr/>
        </p:nvSpPr>
        <p:spPr>
          <a:xfrm>
            <a:off x="7080164" y="4881831"/>
            <a:ext cx="4326582" cy="9387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100">
                <a:solidFill>
                  <a:schemeClr val="dk1"/>
                </a:solidFill>
                <a:latin typeface="Open Sans"/>
                <a:ea typeface="Open Sans"/>
                <a:cs typeface="Open Sans"/>
                <a:sym typeface="Open Sans"/>
              </a:rPr>
              <a:t>Regardless of how refined the energy model is, in terms of technological characterization and resolution, </a:t>
            </a:r>
            <a:r>
              <a:rPr b="1" lang="en-GB" sz="1100">
                <a:solidFill>
                  <a:schemeClr val="dk1"/>
                </a:solidFill>
                <a:latin typeface="Open Sans"/>
                <a:ea typeface="Open Sans"/>
                <a:cs typeface="Open Sans"/>
                <a:sym typeface="Open Sans"/>
              </a:rPr>
              <a:t>low-quality input data for demand will affect the entire model </a:t>
            </a:r>
            <a:r>
              <a:rPr lang="en-GB" sz="1100">
                <a:solidFill>
                  <a:schemeClr val="dk1"/>
                </a:solidFill>
                <a:latin typeface="Open Sans"/>
                <a:ea typeface="Open Sans"/>
                <a:cs typeface="Open Sans"/>
                <a:sym typeface="Open Sans"/>
              </a:rPr>
              <a:t>and its outcomes. As a core component and primary goal of these models, </a:t>
            </a:r>
            <a:r>
              <a:rPr b="1" lang="en-GB" sz="1100">
                <a:solidFill>
                  <a:schemeClr val="dk1"/>
                </a:solidFill>
                <a:latin typeface="Open Sans"/>
                <a:ea typeface="Open Sans"/>
                <a:cs typeface="Open Sans"/>
                <a:sym typeface="Open Sans"/>
              </a:rPr>
              <a:t>demand data significantly impacts the results</a:t>
            </a:r>
            <a:r>
              <a:rPr lang="en-GB" sz="1100">
                <a:solidFill>
                  <a:schemeClr val="dk1"/>
                </a:solidFill>
                <a:latin typeface="Open Sans"/>
                <a:ea typeface="Open Sans"/>
                <a:cs typeface="Open Sans"/>
                <a:sym typeface="Open Sans"/>
              </a:rPr>
              <a:t>.</a:t>
            </a:r>
            <a:endParaRPr/>
          </a:p>
        </p:txBody>
      </p:sp>
      <p:cxnSp>
        <p:nvCxnSpPr>
          <p:cNvPr id="124" name="Google Shape;124;p3"/>
          <p:cNvCxnSpPr/>
          <p:nvPr/>
        </p:nvCxnSpPr>
        <p:spPr>
          <a:xfrm rot="10800000">
            <a:off x="5827740" y="2051754"/>
            <a:ext cx="0" cy="4125845"/>
          </a:xfrm>
          <a:prstGeom prst="straightConnector1">
            <a:avLst/>
          </a:prstGeom>
          <a:noFill/>
          <a:ln cap="flat" cmpd="sng" w="9525">
            <a:solidFill>
              <a:srgbClr val="D0CECE"/>
            </a:solidFill>
            <a:prstDash val="dash"/>
            <a:miter lim="800000"/>
            <a:headEnd len="sm" w="sm" type="none"/>
            <a:tailEnd len="sm" w="sm" type="none"/>
          </a:ln>
        </p:spPr>
      </p:cxnSp>
      <p:pic>
        <p:nvPicPr>
          <p:cNvPr descr="Free Icon | Triangular warning sign" id="125" name="Google Shape;125;p3"/>
          <p:cNvPicPr preferRelativeResize="0"/>
          <p:nvPr/>
        </p:nvPicPr>
        <p:blipFill rotWithShape="1">
          <a:blip r:embed="rId4">
            <a:alphaModFix/>
          </a:blip>
          <a:srcRect b="0" l="0" r="0" t="0"/>
          <a:stretch/>
        </p:blipFill>
        <p:spPr>
          <a:xfrm>
            <a:off x="6489552" y="5067028"/>
            <a:ext cx="542938" cy="542938"/>
          </a:xfrm>
          <a:prstGeom prst="rect">
            <a:avLst/>
          </a:prstGeom>
          <a:noFill/>
          <a:ln>
            <a:noFill/>
          </a:ln>
        </p:spPr>
      </p:pic>
      <p:pic>
        <p:nvPicPr>
          <p:cNvPr id="126" name="Google Shape;126;p3"/>
          <p:cNvPicPr preferRelativeResize="0"/>
          <p:nvPr/>
        </p:nvPicPr>
        <p:blipFill rotWithShape="1">
          <a:blip r:embed="rId5">
            <a:alphaModFix/>
          </a:blip>
          <a:srcRect b="0" l="0" r="0" t="0"/>
          <a:stretch/>
        </p:blipFill>
        <p:spPr>
          <a:xfrm>
            <a:off x="6976306" y="1985690"/>
            <a:ext cx="3815377" cy="2587821"/>
          </a:xfrm>
          <a:prstGeom prst="rect">
            <a:avLst/>
          </a:prstGeom>
          <a:noFill/>
          <a:ln>
            <a:noFill/>
          </a:ln>
        </p:spPr>
      </p:pic>
      <p:sp>
        <p:nvSpPr>
          <p:cNvPr id="127" name="Google Shape;127;p3"/>
          <p:cNvSpPr txBox="1"/>
          <p:nvPr/>
        </p:nvSpPr>
        <p:spPr>
          <a:xfrm>
            <a:off x="6722026" y="1936338"/>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Average Mini-grid load profiles for a typical rural village  [1]</a:t>
            </a:r>
            <a:endParaRPr i="1" sz="900">
              <a:solidFill>
                <a:srgbClr val="595959"/>
              </a:solidFill>
              <a:latin typeface="Open Sans"/>
              <a:ea typeface="Open Sans"/>
              <a:cs typeface="Open Sans"/>
              <a:sym typeface="Open Sans"/>
            </a:endParaRPr>
          </a:p>
        </p:txBody>
      </p:sp>
      <p:sp>
        <p:nvSpPr>
          <p:cNvPr id="128" name="Google Shape;128;p3"/>
          <p:cNvSpPr txBox="1"/>
          <p:nvPr/>
        </p:nvSpPr>
        <p:spPr>
          <a:xfrm>
            <a:off x="7313189" y="6095046"/>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Source for Image: [1] State of the Global Mini-grids Market – Report 2020</a:t>
            </a:r>
            <a:endParaRPr i="1" sz="900">
              <a:solidFill>
                <a:srgbClr val="595959"/>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Graphical user interface, sunburst chart&#10;&#10;Description automatically generated" id="134" name="Google Shape;134;p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35" name="Google Shape;135;p4"/>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3</a:t>
            </a:r>
            <a:endParaRPr b="1" sz="1400">
              <a:solidFill>
                <a:schemeClr val="lt1"/>
              </a:solidFill>
              <a:latin typeface="Open Sans ExtraBold"/>
              <a:ea typeface="Open Sans ExtraBold"/>
              <a:cs typeface="Open Sans ExtraBold"/>
              <a:sym typeface="Open Sans ExtraBold"/>
            </a:endParaRPr>
          </a:p>
        </p:txBody>
      </p:sp>
      <p:sp>
        <p:nvSpPr>
          <p:cNvPr id="137" name="Google Shape;137;p4"/>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Energy end-uses</a:t>
            </a:r>
            <a:endParaRPr/>
          </a:p>
        </p:txBody>
      </p:sp>
      <p:cxnSp>
        <p:nvCxnSpPr>
          <p:cNvPr id="138" name="Google Shape;138;p4"/>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139" name="Google Shape;139;p4"/>
          <p:cNvSpPr txBox="1"/>
          <p:nvPr/>
        </p:nvSpPr>
        <p:spPr>
          <a:xfrm>
            <a:off x="386473" y="1031921"/>
            <a:ext cx="1111981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To assess the energy demand of rural off-grid communities, it is essential to know their potential energy end-uses, including the alternative solutions that are commonly used to cover the existing energy needs. </a:t>
            </a:r>
            <a:endParaRPr/>
          </a:p>
        </p:txBody>
      </p:sp>
      <p:sp>
        <p:nvSpPr>
          <p:cNvPr id="140" name="Google Shape;140;p4"/>
          <p:cNvSpPr txBox="1"/>
          <p:nvPr/>
        </p:nvSpPr>
        <p:spPr>
          <a:xfrm>
            <a:off x="1238797" y="1827350"/>
            <a:ext cx="5888639" cy="40780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rgbClr val="C55A11"/>
                </a:solidFill>
                <a:latin typeface="Open Sans"/>
                <a:ea typeface="Open Sans"/>
                <a:cs typeface="Open Sans"/>
                <a:sym typeface="Open Sans"/>
              </a:rPr>
              <a:t>Lighting</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In rural areas, lighting is a key use of energy, often the only use for those without high-power devices. Conventional fuel expenditures, such as kerosene and candles, often gauge lighting needs, but solar lamp use is increasing, particularly in sub-Saharan Africa. </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rgbClr val="C55A11"/>
                </a:solidFill>
                <a:latin typeface="Open Sans"/>
                <a:ea typeface="Open Sans"/>
                <a:cs typeface="Open Sans"/>
                <a:sym typeface="Open Sans"/>
              </a:rPr>
              <a:t>Electrical Appliances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Low-power radios and phones are common in rural homes, with more power-intensive appliances like TVs and refrigerators acquired as socioeconomic conditions improve. Usage depends on electricity access reliability.</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rgbClr val="C55A11"/>
                </a:solidFill>
                <a:latin typeface="Open Sans"/>
                <a:ea typeface="Open Sans"/>
                <a:cs typeface="Open Sans"/>
                <a:sym typeface="Open Sans"/>
              </a:rPr>
              <a:t>Productive Uses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Energy powers labour-saving machinery, boosting income and productivity, with usage reliant on stable electricity for high-power demand.</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rgbClr val="C55A11"/>
                </a:solidFill>
                <a:latin typeface="Open Sans"/>
                <a:ea typeface="Open Sans"/>
                <a:cs typeface="Open Sans"/>
                <a:sym typeface="Open Sans"/>
              </a:rPr>
              <a:t>Cooking and Heating</a:t>
            </a:r>
            <a:endParaRPr/>
          </a:p>
          <a:p>
            <a:pPr indent="0" lvl="0" marL="0" marR="0" rtl="0" algn="just">
              <a:spcBef>
                <a:spcPts val="0"/>
              </a:spcBef>
              <a:spcAft>
                <a:spcPts val="0"/>
              </a:spcAft>
              <a:buNone/>
            </a:pPr>
            <a:r>
              <a:t/>
            </a:r>
            <a:endParaRPr i="1" sz="5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Energy for cooking and water heating dominates rural household use, with many still using biomass fuels. High-power electric appliances for these needs are restricted to areas with reliable electricity access.</a:t>
            </a:r>
            <a:endParaRPr/>
          </a:p>
        </p:txBody>
      </p:sp>
      <p:pic>
        <p:nvPicPr>
          <p:cNvPr descr="Cerca nella barra laterale" id="141" name="Google Shape;141;p4"/>
          <p:cNvPicPr preferRelativeResize="0"/>
          <p:nvPr/>
        </p:nvPicPr>
        <p:blipFill rotWithShape="1">
          <a:blip r:embed="rId4">
            <a:alphaModFix/>
          </a:blip>
          <a:srcRect b="0" l="0" r="0" t="0"/>
          <a:stretch/>
        </p:blipFill>
        <p:spPr>
          <a:xfrm>
            <a:off x="386473" y="2033053"/>
            <a:ext cx="597071" cy="597071"/>
          </a:xfrm>
          <a:prstGeom prst="rect">
            <a:avLst/>
          </a:prstGeom>
          <a:noFill/>
          <a:ln>
            <a:noFill/>
          </a:ln>
        </p:spPr>
      </p:pic>
      <p:pic>
        <p:nvPicPr>
          <p:cNvPr descr="Cerca nella barra laterale" id="142" name="Google Shape;142;p4"/>
          <p:cNvPicPr preferRelativeResize="0"/>
          <p:nvPr/>
        </p:nvPicPr>
        <p:blipFill rotWithShape="1">
          <a:blip r:embed="rId5">
            <a:alphaModFix/>
          </a:blip>
          <a:srcRect b="0" l="0" r="0" t="0"/>
          <a:stretch/>
        </p:blipFill>
        <p:spPr>
          <a:xfrm>
            <a:off x="386473" y="3029672"/>
            <a:ext cx="597071" cy="597071"/>
          </a:xfrm>
          <a:prstGeom prst="rect">
            <a:avLst/>
          </a:prstGeom>
          <a:noFill/>
          <a:ln>
            <a:noFill/>
          </a:ln>
        </p:spPr>
      </p:pic>
      <p:pic>
        <p:nvPicPr>
          <p:cNvPr descr="Ícone de Roda dentada Pause08 Lineal" id="143" name="Google Shape;143;p4"/>
          <p:cNvPicPr preferRelativeResize="0"/>
          <p:nvPr/>
        </p:nvPicPr>
        <p:blipFill rotWithShape="1">
          <a:blip r:embed="rId6">
            <a:alphaModFix/>
          </a:blip>
          <a:srcRect b="0" l="0" r="0" t="0"/>
          <a:stretch/>
        </p:blipFill>
        <p:spPr>
          <a:xfrm>
            <a:off x="386473" y="4026291"/>
            <a:ext cx="597071" cy="597071"/>
          </a:xfrm>
          <a:prstGeom prst="rect">
            <a:avLst/>
          </a:prstGeom>
          <a:noFill/>
          <a:ln>
            <a:noFill/>
          </a:ln>
        </p:spPr>
      </p:pic>
      <p:pic>
        <p:nvPicPr>
          <p:cNvPr descr=" " id="144" name="Google Shape;144;p4"/>
          <p:cNvPicPr preferRelativeResize="0"/>
          <p:nvPr/>
        </p:nvPicPr>
        <p:blipFill rotWithShape="1">
          <a:blip r:embed="rId7">
            <a:alphaModFix/>
          </a:blip>
          <a:srcRect b="0" l="0" r="0" t="0"/>
          <a:stretch/>
        </p:blipFill>
        <p:spPr>
          <a:xfrm>
            <a:off x="386473" y="4895428"/>
            <a:ext cx="597071" cy="597071"/>
          </a:xfrm>
          <a:prstGeom prst="rect">
            <a:avLst/>
          </a:prstGeom>
          <a:noFill/>
          <a:ln>
            <a:noFill/>
          </a:ln>
        </p:spPr>
      </p:pic>
      <p:cxnSp>
        <p:nvCxnSpPr>
          <p:cNvPr id="145" name="Google Shape;145;p4"/>
          <p:cNvCxnSpPr/>
          <p:nvPr/>
        </p:nvCxnSpPr>
        <p:spPr>
          <a:xfrm rot="10800000">
            <a:off x="7329968" y="1779544"/>
            <a:ext cx="0" cy="4125845"/>
          </a:xfrm>
          <a:prstGeom prst="straightConnector1">
            <a:avLst/>
          </a:prstGeom>
          <a:noFill/>
          <a:ln cap="flat" cmpd="sng" w="9525">
            <a:solidFill>
              <a:srgbClr val="D0CECE"/>
            </a:solidFill>
            <a:prstDash val="dash"/>
            <a:miter lim="800000"/>
            <a:headEnd len="sm" w="sm" type="none"/>
            <a:tailEnd len="sm" w="sm" type="none"/>
          </a:ln>
        </p:spPr>
      </p:cxnSp>
      <p:sp>
        <p:nvSpPr>
          <p:cNvPr id="146" name="Google Shape;146;p4"/>
          <p:cNvSpPr txBox="1"/>
          <p:nvPr/>
        </p:nvSpPr>
        <p:spPr>
          <a:xfrm>
            <a:off x="7715365" y="5674557"/>
            <a:ext cx="3843578"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On-field pictures of electrical appliances</a:t>
            </a:r>
            <a:endParaRPr/>
          </a:p>
        </p:txBody>
      </p:sp>
      <p:pic>
        <p:nvPicPr>
          <p:cNvPr descr="A wooden shack with a solar panel and pans&#10;&#10;Description automatically generated" id="147" name="Google Shape;147;p4"/>
          <p:cNvPicPr preferRelativeResize="0"/>
          <p:nvPr/>
        </p:nvPicPr>
        <p:blipFill rotWithShape="1">
          <a:blip r:embed="rId8">
            <a:alphaModFix/>
          </a:blip>
          <a:srcRect b="0" l="0" r="18835" t="0"/>
          <a:stretch/>
        </p:blipFill>
        <p:spPr>
          <a:xfrm>
            <a:off x="7702747" y="1917502"/>
            <a:ext cx="3868814" cy="3574997"/>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Graphical user interface, sunburst chart&#10;&#10;Description automatically generated" id="153" name="Google Shape;153;p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54" name="Google Shape;154;p5"/>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24</a:t>
            </a:r>
            <a:endParaRPr b="1" sz="1400">
              <a:solidFill>
                <a:schemeClr val="lt1"/>
              </a:solidFill>
              <a:latin typeface="Open Sans ExtraBold"/>
              <a:ea typeface="Open Sans ExtraBold"/>
              <a:cs typeface="Open Sans ExtraBold"/>
              <a:sym typeface="Open Sans ExtraBold"/>
            </a:endParaRPr>
          </a:p>
        </p:txBody>
      </p:sp>
      <p:sp>
        <p:nvSpPr>
          <p:cNvPr id="156" name="Google Shape;156;p5"/>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Demand Side Management</a:t>
            </a:r>
            <a:endParaRPr/>
          </a:p>
        </p:txBody>
      </p:sp>
      <p:cxnSp>
        <p:nvCxnSpPr>
          <p:cNvPr id="157" name="Google Shape;157;p5"/>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158" name="Google Shape;158;p5"/>
          <p:cNvPicPr preferRelativeResize="0"/>
          <p:nvPr/>
        </p:nvPicPr>
        <p:blipFill rotWithShape="1">
          <a:blip r:embed="rId4">
            <a:alphaModFix/>
          </a:blip>
          <a:srcRect b="0" l="0" r="0" t="0"/>
          <a:stretch/>
        </p:blipFill>
        <p:spPr>
          <a:xfrm>
            <a:off x="4778694" y="1855942"/>
            <a:ext cx="6417944" cy="3607510"/>
          </a:xfrm>
          <a:prstGeom prst="rect">
            <a:avLst/>
          </a:prstGeom>
          <a:noFill/>
          <a:ln>
            <a:noFill/>
          </a:ln>
        </p:spPr>
      </p:pic>
      <p:sp>
        <p:nvSpPr>
          <p:cNvPr id="159" name="Google Shape;159;p5"/>
          <p:cNvSpPr txBox="1"/>
          <p:nvPr/>
        </p:nvSpPr>
        <p:spPr>
          <a:xfrm>
            <a:off x="386471" y="1031921"/>
            <a:ext cx="1077597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Literature indicates that the combination of </a:t>
            </a:r>
            <a:r>
              <a:rPr b="1" lang="en-GB" sz="1400">
                <a:solidFill>
                  <a:schemeClr val="dk1"/>
                </a:solidFill>
                <a:latin typeface="Open Sans"/>
                <a:ea typeface="Open Sans"/>
                <a:cs typeface="Open Sans"/>
                <a:sym typeface="Open Sans"/>
              </a:rPr>
              <a:t>increased productive uses </a:t>
            </a:r>
            <a:r>
              <a:rPr lang="en-GB" sz="1400">
                <a:solidFill>
                  <a:schemeClr val="dk1"/>
                </a:solidFill>
                <a:latin typeface="Open Sans"/>
                <a:ea typeface="Open Sans"/>
                <a:cs typeface="Open Sans"/>
                <a:sym typeface="Open Sans"/>
              </a:rPr>
              <a:t>and </a:t>
            </a:r>
            <a:r>
              <a:rPr b="1" lang="en-GB" sz="1400">
                <a:solidFill>
                  <a:schemeClr val="dk1"/>
                </a:solidFill>
                <a:latin typeface="Open Sans"/>
                <a:ea typeface="Open Sans"/>
                <a:cs typeface="Open Sans"/>
                <a:sym typeface="Open Sans"/>
              </a:rPr>
              <a:t>strategic time-allocation of energy intensive </a:t>
            </a:r>
            <a:r>
              <a:rPr lang="en-GB" sz="1400">
                <a:solidFill>
                  <a:schemeClr val="dk1"/>
                </a:solidFill>
                <a:latin typeface="Open Sans"/>
                <a:ea typeface="Open Sans"/>
                <a:cs typeface="Open Sans"/>
                <a:sym typeface="Open Sans"/>
              </a:rPr>
              <a:t>activities can lead to significantly decrease the Levelized Cost of Electricity </a:t>
            </a:r>
            <a:r>
              <a:rPr b="1" lang="en-GB" sz="1400">
                <a:solidFill>
                  <a:schemeClr val="dk1"/>
                </a:solidFill>
                <a:latin typeface="Open Sans"/>
                <a:ea typeface="Open Sans"/>
                <a:cs typeface="Open Sans"/>
                <a:sym typeface="Open Sans"/>
              </a:rPr>
              <a:t>(LCOE) </a:t>
            </a:r>
            <a:r>
              <a:rPr lang="en-GB" sz="1400">
                <a:solidFill>
                  <a:schemeClr val="dk1"/>
                </a:solidFill>
                <a:latin typeface="Open Sans"/>
                <a:ea typeface="Open Sans"/>
                <a:cs typeface="Open Sans"/>
                <a:sym typeface="Open Sans"/>
              </a:rPr>
              <a:t>of the system</a:t>
            </a:r>
            <a:endParaRPr/>
          </a:p>
        </p:txBody>
      </p:sp>
      <p:sp>
        <p:nvSpPr>
          <p:cNvPr id="160" name="Google Shape;160;p5"/>
          <p:cNvSpPr txBox="1"/>
          <p:nvPr/>
        </p:nvSpPr>
        <p:spPr>
          <a:xfrm>
            <a:off x="533106" y="2559263"/>
            <a:ext cx="3942815" cy="21852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C55A11"/>
                </a:solidFill>
                <a:latin typeface="Open Sans"/>
                <a:ea typeface="Open Sans"/>
                <a:cs typeface="Open Sans"/>
                <a:sym typeface="Open Sans"/>
              </a:rPr>
              <a:t>Increasing productive uses of mini grid electricity brings to:</a:t>
            </a:r>
            <a:endParaRPr/>
          </a:p>
          <a:p>
            <a:pPr indent="0" lvl="0" marL="0" marR="0" rtl="0" algn="l">
              <a:spcBef>
                <a:spcPts val="0"/>
              </a:spcBef>
              <a:spcAft>
                <a:spcPts val="0"/>
              </a:spcAft>
              <a:buNone/>
            </a:pPr>
            <a:r>
              <a:t/>
            </a:r>
            <a:endParaRPr sz="1600">
              <a:solidFill>
                <a:srgbClr val="C55A11"/>
              </a:solidFill>
              <a:latin typeface="Open Sans"/>
              <a:ea typeface="Open Sans"/>
              <a:cs typeface="Open Sans"/>
              <a:sym typeface="Open Sans"/>
            </a:endParaRPr>
          </a:p>
          <a:p>
            <a:pPr indent="0" lvl="0" marL="0" marR="0" rtl="0" algn="l">
              <a:spcBef>
                <a:spcPts val="0"/>
              </a:spcBef>
              <a:spcAft>
                <a:spcPts val="0"/>
              </a:spcAft>
              <a:buNone/>
            </a:pPr>
            <a:r>
              <a:t/>
            </a:r>
            <a:endParaRPr sz="600">
              <a:solidFill>
                <a:srgbClr val="C55A11"/>
              </a:solidFill>
              <a:latin typeface="Open Sans"/>
              <a:ea typeface="Open Sans"/>
              <a:cs typeface="Open Sans"/>
              <a:sym typeface="Open Sans"/>
            </a:endParaRPr>
          </a:p>
          <a:p>
            <a:pPr indent="-171450" lvl="0" marL="171450" marR="0" rtl="0" algn="l">
              <a:spcBef>
                <a:spcPts val="0"/>
              </a:spcBef>
              <a:spcAft>
                <a:spcPts val="0"/>
              </a:spcAft>
              <a:buClr>
                <a:schemeClr val="dk1"/>
              </a:buClr>
              <a:buSzPts val="1400"/>
              <a:buFont typeface="Arial"/>
              <a:buChar char="•"/>
            </a:pPr>
            <a:r>
              <a:rPr i="1" lang="en-GB" sz="1400">
                <a:solidFill>
                  <a:schemeClr val="dk1"/>
                </a:solidFill>
                <a:latin typeface="Open Sans"/>
                <a:ea typeface="Open Sans"/>
                <a:cs typeface="Open Sans"/>
                <a:sym typeface="Open Sans"/>
              </a:rPr>
              <a:t>Reduction in LCOE</a:t>
            </a:r>
            <a:endParaRPr/>
          </a:p>
          <a:p>
            <a:pPr indent="-171450" lvl="0" marL="171450" marR="0" rtl="0" algn="l">
              <a:spcBef>
                <a:spcPts val="0"/>
              </a:spcBef>
              <a:spcAft>
                <a:spcPts val="0"/>
              </a:spcAft>
              <a:buClr>
                <a:schemeClr val="dk1"/>
              </a:buClr>
              <a:buSzPts val="1400"/>
              <a:buFont typeface="Arial"/>
              <a:buChar char="•"/>
            </a:pPr>
            <a:r>
              <a:rPr i="1" lang="en-GB" sz="1400">
                <a:solidFill>
                  <a:schemeClr val="dk1"/>
                </a:solidFill>
                <a:latin typeface="Open Sans"/>
                <a:ea typeface="Open Sans"/>
                <a:cs typeface="Open Sans"/>
                <a:sym typeface="Open Sans"/>
              </a:rPr>
              <a:t>Increased finance viability</a:t>
            </a:r>
            <a:endParaRPr/>
          </a:p>
          <a:p>
            <a:pPr indent="-171450" lvl="0" marL="171450" marR="0" rtl="0" algn="l">
              <a:spcBef>
                <a:spcPts val="0"/>
              </a:spcBef>
              <a:spcAft>
                <a:spcPts val="0"/>
              </a:spcAft>
              <a:buClr>
                <a:schemeClr val="dk1"/>
              </a:buClr>
              <a:buSzPts val="1400"/>
              <a:buFont typeface="Arial"/>
              <a:buChar char="•"/>
            </a:pPr>
            <a:r>
              <a:rPr i="1" lang="en-GB" sz="1400">
                <a:solidFill>
                  <a:schemeClr val="dk1"/>
                </a:solidFill>
                <a:latin typeface="Open Sans"/>
                <a:ea typeface="Open Sans"/>
                <a:cs typeface="Open Sans"/>
                <a:sym typeface="Open Sans"/>
              </a:rPr>
              <a:t>New jobs and increased economic activity</a:t>
            </a:r>
            <a:endParaRPr/>
          </a:p>
          <a:p>
            <a:pPr indent="-171450" lvl="0" marL="171450" marR="0" rtl="0" algn="l">
              <a:spcBef>
                <a:spcPts val="0"/>
              </a:spcBef>
              <a:spcAft>
                <a:spcPts val="0"/>
              </a:spcAft>
              <a:buClr>
                <a:schemeClr val="dk1"/>
              </a:buClr>
              <a:buSzPts val="1400"/>
              <a:buFont typeface="Arial"/>
              <a:buChar char="•"/>
            </a:pPr>
            <a:r>
              <a:rPr i="1" lang="en-GB" sz="1400">
                <a:solidFill>
                  <a:schemeClr val="dk1"/>
                </a:solidFill>
                <a:latin typeface="Open Sans"/>
                <a:ea typeface="Open Sans"/>
                <a:cs typeface="Open Sans"/>
                <a:sym typeface="Open Sans"/>
              </a:rPr>
              <a:t>Benefits for national utilities since it increases customers’ ability to pay higher tariffs.</a:t>
            </a:r>
            <a:endParaRPr i="1" sz="1400">
              <a:solidFill>
                <a:schemeClr val="dk1"/>
              </a:solidFill>
              <a:latin typeface="Open Sans"/>
              <a:ea typeface="Open Sans"/>
              <a:cs typeface="Open Sans"/>
              <a:sym typeface="Open Sans"/>
            </a:endParaRPr>
          </a:p>
          <a:p>
            <a:pPr indent="-95250" lvl="0" marL="171450" marR="0" rtl="0" algn="l">
              <a:lnSpc>
                <a:spcPct val="100000"/>
              </a:lnSpc>
              <a:spcBef>
                <a:spcPts val="0"/>
              </a:spcBef>
              <a:spcAft>
                <a:spcPts val="0"/>
              </a:spcAft>
              <a:buClr>
                <a:schemeClr val="dk1"/>
              </a:buClr>
              <a:buSzPts val="1200"/>
              <a:buFont typeface="Arial"/>
              <a:buNone/>
            </a:pPr>
            <a:r>
              <a:t/>
            </a:r>
            <a:endParaRPr b="0" i="1" sz="1200" u="none" cap="none" strike="noStrike">
              <a:solidFill>
                <a:srgbClr val="000000"/>
              </a:solidFill>
              <a:latin typeface="Open Sans"/>
              <a:ea typeface="Open Sans"/>
              <a:cs typeface="Open Sans"/>
              <a:sym typeface="Open Sans"/>
            </a:endParaRPr>
          </a:p>
        </p:txBody>
      </p:sp>
      <p:sp>
        <p:nvSpPr>
          <p:cNvPr id="161" name="Google Shape;161;p5"/>
          <p:cNvSpPr txBox="1"/>
          <p:nvPr/>
        </p:nvSpPr>
        <p:spPr>
          <a:xfrm>
            <a:off x="5250602" y="5710663"/>
            <a:ext cx="577975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The impact of productive electricity uses on the daily load profile and levelized cost of energy [1]</a:t>
            </a:r>
            <a:endParaRPr i="1" sz="900">
              <a:solidFill>
                <a:srgbClr val="595959"/>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Graphical user interface, sunburst chart&#10;&#10;Description automatically generated" id="167" name="Google Shape;167;p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68" name="Google Shape;168;p6"/>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170" name="Google Shape;170;p6"/>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Load Curve</a:t>
            </a:r>
            <a:endParaRPr/>
          </a:p>
        </p:txBody>
      </p:sp>
      <p:cxnSp>
        <p:nvCxnSpPr>
          <p:cNvPr id="171" name="Google Shape;171;p6"/>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172" name="Google Shape;172;p6"/>
          <p:cNvSpPr txBox="1"/>
          <p:nvPr/>
        </p:nvSpPr>
        <p:spPr>
          <a:xfrm>
            <a:off x="386473" y="1031921"/>
            <a:ext cx="1111981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It provides information about </a:t>
            </a:r>
            <a:r>
              <a:rPr b="1" lang="en-GB" sz="1400">
                <a:solidFill>
                  <a:schemeClr val="dk1"/>
                </a:solidFill>
                <a:latin typeface="Open Sans"/>
                <a:ea typeface="Open Sans"/>
                <a:cs typeface="Open Sans"/>
                <a:sym typeface="Open Sans"/>
              </a:rPr>
              <a:t>electric use</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on consumers side </a:t>
            </a:r>
            <a:r>
              <a:rPr lang="en-GB" sz="1400">
                <a:solidFill>
                  <a:schemeClr val="dk1"/>
                </a:solidFill>
                <a:latin typeface="Open Sans"/>
                <a:ea typeface="Open Sans"/>
                <a:cs typeface="Open Sans"/>
                <a:sym typeface="Open Sans"/>
              </a:rPr>
              <a:t>in terms of energy consumed and/or power required by a single device, a single consumer, a group of consumers, several different groups within an area.</a:t>
            </a:r>
            <a:endParaRPr/>
          </a:p>
        </p:txBody>
      </p:sp>
      <p:pic>
        <p:nvPicPr>
          <p:cNvPr id="173" name="Google Shape;173;p6"/>
          <p:cNvPicPr preferRelativeResize="0"/>
          <p:nvPr/>
        </p:nvPicPr>
        <p:blipFill rotWithShape="1">
          <a:blip r:embed="rId4">
            <a:alphaModFix/>
          </a:blip>
          <a:srcRect b="0" l="0" r="0" t="40090"/>
          <a:stretch/>
        </p:blipFill>
        <p:spPr>
          <a:xfrm>
            <a:off x="4420020" y="2457543"/>
            <a:ext cx="6752575" cy="3025083"/>
          </a:xfrm>
          <a:prstGeom prst="rect">
            <a:avLst/>
          </a:prstGeom>
          <a:noFill/>
          <a:ln>
            <a:noFill/>
          </a:ln>
        </p:spPr>
      </p:pic>
      <p:sp>
        <p:nvSpPr>
          <p:cNvPr id="174" name="Google Shape;174;p6"/>
          <p:cNvSpPr/>
          <p:nvPr/>
        </p:nvSpPr>
        <p:spPr>
          <a:xfrm>
            <a:off x="7152302" y="2523780"/>
            <a:ext cx="216000" cy="2160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5" name="Google Shape;175;p6"/>
          <p:cNvCxnSpPr>
            <a:stCxn id="176" idx="2"/>
            <a:endCxn id="174" idx="0"/>
          </p:cNvCxnSpPr>
          <p:nvPr/>
        </p:nvCxnSpPr>
        <p:spPr>
          <a:xfrm>
            <a:off x="6009023" y="2363382"/>
            <a:ext cx="1251300" cy="160500"/>
          </a:xfrm>
          <a:prstGeom prst="straightConnector1">
            <a:avLst/>
          </a:prstGeom>
          <a:noFill/>
          <a:ln cap="flat" cmpd="sng" w="9525">
            <a:solidFill>
              <a:srgbClr val="C00000"/>
            </a:solidFill>
            <a:prstDash val="solid"/>
            <a:miter lim="800000"/>
            <a:headEnd len="sm" w="sm" type="none"/>
            <a:tailEnd len="sm" w="sm" type="none"/>
          </a:ln>
        </p:spPr>
      </p:cxnSp>
      <p:sp>
        <p:nvSpPr>
          <p:cNvPr id="176" name="Google Shape;176;p6"/>
          <p:cNvSpPr txBox="1"/>
          <p:nvPr/>
        </p:nvSpPr>
        <p:spPr>
          <a:xfrm>
            <a:off x="5390256" y="2055605"/>
            <a:ext cx="123753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Open Sans"/>
                <a:ea typeface="Open Sans"/>
                <a:cs typeface="Open Sans"/>
                <a:sym typeface="Open Sans"/>
              </a:rPr>
              <a:t>Peak Power</a:t>
            </a:r>
            <a:endParaRPr/>
          </a:p>
        </p:txBody>
      </p:sp>
      <p:cxnSp>
        <p:nvCxnSpPr>
          <p:cNvPr id="177" name="Google Shape;177;p6"/>
          <p:cNvCxnSpPr/>
          <p:nvPr/>
        </p:nvCxnSpPr>
        <p:spPr>
          <a:xfrm>
            <a:off x="5984092" y="3810586"/>
            <a:ext cx="4571429" cy="0"/>
          </a:xfrm>
          <a:prstGeom prst="straightConnector1">
            <a:avLst/>
          </a:prstGeom>
          <a:noFill/>
          <a:ln cap="flat" cmpd="sng" w="12700">
            <a:solidFill>
              <a:srgbClr val="C00000"/>
            </a:solidFill>
            <a:prstDash val="solid"/>
            <a:miter lim="800000"/>
            <a:headEnd len="sm" w="sm" type="none"/>
            <a:tailEnd len="sm" w="sm" type="none"/>
          </a:ln>
        </p:spPr>
      </p:cxnSp>
      <p:sp>
        <p:nvSpPr>
          <p:cNvPr id="178" name="Google Shape;178;p6"/>
          <p:cNvSpPr txBox="1"/>
          <p:nvPr/>
        </p:nvSpPr>
        <p:spPr>
          <a:xfrm>
            <a:off x="5984092" y="3502809"/>
            <a:ext cx="10095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Open Sans"/>
                <a:ea typeface="Open Sans"/>
                <a:cs typeface="Open Sans"/>
                <a:sym typeface="Open Sans"/>
              </a:rPr>
              <a:t>Baseload</a:t>
            </a:r>
            <a:endParaRPr/>
          </a:p>
        </p:txBody>
      </p:sp>
      <p:cxnSp>
        <p:nvCxnSpPr>
          <p:cNvPr id="179" name="Google Shape;179;p6"/>
          <p:cNvCxnSpPr/>
          <p:nvPr/>
        </p:nvCxnSpPr>
        <p:spPr>
          <a:xfrm flipH="1">
            <a:off x="6776603" y="2860665"/>
            <a:ext cx="591699" cy="2069432"/>
          </a:xfrm>
          <a:prstGeom prst="straightConnector1">
            <a:avLst/>
          </a:prstGeom>
          <a:noFill/>
          <a:ln cap="flat" cmpd="sng" w="19050">
            <a:solidFill>
              <a:srgbClr val="FEE599"/>
            </a:solidFill>
            <a:prstDash val="solid"/>
            <a:miter lim="800000"/>
            <a:headEnd len="sm" w="sm" type="none"/>
            <a:tailEnd len="sm" w="sm" type="none"/>
          </a:ln>
        </p:spPr>
      </p:cxnSp>
      <p:cxnSp>
        <p:nvCxnSpPr>
          <p:cNvPr id="180" name="Google Shape;180;p6"/>
          <p:cNvCxnSpPr/>
          <p:nvPr/>
        </p:nvCxnSpPr>
        <p:spPr>
          <a:xfrm flipH="1">
            <a:off x="6993599" y="3254844"/>
            <a:ext cx="472915" cy="1687280"/>
          </a:xfrm>
          <a:prstGeom prst="straightConnector1">
            <a:avLst/>
          </a:prstGeom>
          <a:noFill/>
          <a:ln cap="flat" cmpd="sng" w="19050">
            <a:solidFill>
              <a:srgbClr val="FEE599"/>
            </a:solidFill>
            <a:prstDash val="solid"/>
            <a:miter lim="800000"/>
            <a:headEnd len="sm" w="sm" type="none"/>
            <a:tailEnd len="sm" w="sm" type="none"/>
          </a:ln>
        </p:spPr>
      </p:cxnSp>
      <p:cxnSp>
        <p:nvCxnSpPr>
          <p:cNvPr id="181" name="Google Shape;181;p6"/>
          <p:cNvCxnSpPr/>
          <p:nvPr/>
        </p:nvCxnSpPr>
        <p:spPr>
          <a:xfrm flipH="1">
            <a:off x="7180951" y="3523970"/>
            <a:ext cx="404347" cy="1454529"/>
          </a:xfrm>
          <a:prstGeom prst="straightConnector1">
            <a:avLst/>
          </a:prstGeom>
          <a:noFill/>
          <a:ln cap="flat" cmpd="sng" w="19050">
            <a:solidFill>
              <a:srgbClr val="FEE599"/>
            </a:solidFill>
            <a:prstDash val="solid"/>
            <a:miter lim="800000"/>
            <a:headEnd len="sm" w="sm" type="none"/>
            <a:tailEnd len="sm" w="sm" type="none"/>
          </a:ln>
        </p:spPr>
      </p:cxnSp>
      <p:cxnSp>
        <p:nvCxnSpPr>
          <p:cNvPr id="182" name="Google Shape;182;p6"/>
          <p:cNvCxnSpPr/>
          <p:nvPr/>
        </p:nvCxnSpPr>
        <p:spPr>
          <a:xfrm flipH="1">
            <a:off x="7435844" y="3715427"/>
            <a:ext cx="333892" cy="1230934"/>
          </a:xfrm>
          <a:prstGeom prst="straightConnector1">
            <a:avLst/>
          </a:prstGeom>
          <a:noFill/>
          <a:ln cap="flat" cmpd="sng" w="19050">
            <a:solidFill>
              <a:srgbClr val="FEE599"/>
            </a:solidFill>
            <a:prstDash val="solid"/>
            <a:miter lim="800000"/>
            <a:headEnd len="sm" w="sm" type="none"/>
            <a:tailEnd len="sm" w="sm" type="none"/>
          </a:ln>
        </p:spPr>
      </p:cxnSp>
      <p:cxnSp>
        <p:nvCxnSpPr>
          <p:cNvPr id="183" name="Google Shape;183;p6"/>
          <p:cNvCxnSpPr/>
          <p:nvPr/>
        </p:nvCxnSpPr>
        <p:spPr>
          <a:xfrm flipH="1">
            <a:off x="9350182" y="3194218"/>
            <a:ext cx="532522" cy="1747906"/>
          </a:xfrm>
          <a:prstGeom prst="straightConnector1">
            <a:avLst/>
          </a:prstGeom>
          <a:noFill/>
          <a:ln cap="flat" cmpd="sng" w="19050">
            <a:solidFill>
              <a:srgbClr val="FEE599"/>
            </a:solidFill>
            <a:prstDash val="solid"/>
            <a:miter lim="800000"/>
            <a:headEnd len="sm" w="sm" type="none"/>
            <a:tailEnd len="sm" w="sm" type="none"/>
          </a:ln>
        </p:spPr>
      </p:cxnSp>
      <p:cxnSp>
        <p:nvCxnSpPr>
          <p:cNvPr id="184" name="Google Shape;184;p6"/>
          <p:cNvCxnSpPr/>
          <p:nvPr/>
        </p:nvCxnSpPr>
        <p:spPr>
          <a:xfrm flipH="1">
            <a:off x="9567178" y="3346618"/>
            <a:ext cx="467926" cy="1631881"/>
          </a:xfrm>
          <a:prstGeom prst="straightConnector1">
            <a:avLst/>
          </a:prstGeom>
          <a:noFill/>
          <a:ln cap="flat" cmpd="sng" w="19050">
            <a:solidFill>
              <a:srgbClr val="FEE599"/>
            </a:solidFill>
            <a:prstDash val="solid"/>
            <a:miter lim="800000"/>
            <a:headEnd len="sm" w="sm" type="none"/>
            <a:tailEnd len="sm" w="sm" type="none"/>
          </a:ln>
        </p:spPr>
      </p:cxnSp>
      <p:cxnSp>
        <p:nvCxnSpPr>
          <p:cNvPr id="185" name="Google Shape;185;p6"/>
          <p:cNvCxnSpPr/>
          <p:nvPr/>
        </p:nvCxnSpPr>
        <p:spPr>
          <a:xfrm flipH="1">
            <a:off x="9751616" y="3656697"/>
            <a:ext cx="374081" cy="1289452"/>
          </a:xfrm>
          <a:prstGeom prst="straightConnector1">
            <a:avLst/>
          </a:prstGeom>
          <a:noFill/>
          <a:ln cap="flat" cmpd="sng" w="19050">
            <a:solidFill>
              <a:srgbClr val="FEE599"/>
            </a:solidFill>
            <a:prstDash val="solid"/>
            <a:miter lim="800000"/>
            <a:headEnd len="sm" w="sm" type="none"/>
            <a:tailEnd len="sm" w="sm" type="none"/>
          </a:ln>
        </p:spPr>
      </p:cxnSp>
      <p:cxnSp>
        <p:nvCxnSpPr>
          <p:cNvPr id="186" name="Google Shape;186;p6"/>
          <p:cNvCxnSpPr/>
          <p:nvPr/>
        </p:nvCxnSpPr>
        <p:spPr>
          <a:xfrm flipH="1">
            <a:off x="9962751" y="4004303"/>
            <a:ext cx="273897" cy="990371"/>
          </a:xfrm>
          <a:prstGeom prst="straightConnector1">
            <a:avLst/>
          </a:prstGeom>
          <a:noFill/>
          <a:ln cap="flat" cmpd="sng" w="19050">
            <a:solidFill>
              <a:srgbClr val="FEE599"/>
            </a:solidFill>
            <a:prstDash val="solid"/>
            <a:miter lim="800000"/>
            <a:headEnd len="sm" w="sm" type="none"/>
            <a:tailEnd len="sm" w="sm" type="none"/>
          </a:ln>
        </p:spPr>
      </p:cxnSp>
      <p:cxnSp>
        <p:nvCxnSpPr>
          <p:cNvPr id="187" name="Google Shape;187;p6"/>
          <p:cNvCxnSpPr/>
          <p:nvPr/>
        </p:nvCxnSpPr>
        <p:spPr>
          <a:xfrm flipH="1">
            <a:off x="10203075" y="4397290"/>
            <a:ext cx="157406" cy="585161"/>
          </a:xfrm>
          <a:prstGeom prst="straightConnector1">
            <a:avLst/>
          </a:prstGeom>
          <a:noFill/>
          <a:ln cap="flat" cmpd="sng" w="19050">
            <a:solidFill>
              <a:srgbClr val="FEE599"/>
            </a:solidFill>
            <a:prstDash val="solid"/>
            <a:miter lim="800000"/>
            <a:headEnd len="sm" w="sm" type="none"/>
            <a:tailEnd len="sm" w="sm" type="none"/>
          </a:ln>
        </p:spPr>
      </p:cxnSp>
      <p:cxnSp>
        <p:nvCxnSpPr>
          <p:cNvPr id="188" name="Google Shape;188;p6"/>
          <p:cNvCxnSpPr/>
          <p:nvPr/>
        </p:nvCxnSpPr>
        <p:spPr>
          <a:xfrm flipH="1">
            <a:off x="10423692" y="4609274"/>
            <a:ext cx="90593" cy="385400"/>
          </a:xfrm>
          <a:prstGeom prst="straightConnector1">
            <a:avLst/>
          </a:prstGeom>
          <a:noFill/>
          <a:ln cap="flat" cmpd="sng" w="19050">
            <a:solidFill>
              <a:srgbClr val="FEE599"/>
            </a:solidFill>
            <a:prstDash val="solid"/>
            <a:miter lim="800000"/>
            <a:headEnd len="sm" w="sm" type="none"/>
            <a:tailEnd len="sm" w="sm" type="none"/>
          </a:ln>
        </p:spPr>
      </p:cxnSp>
      <p:cxnSp>
        <p:nvCxnSpPr>
          <p:cNvPr id="189" name="Google Shape;189;p6"/>
          <p:cNvCxnSpPr/>
          <p:nvPr/>
        </p:nvCxnSpPr>
        <p:spPr>
          <a:xfrm flipH="1">
            <a:off x="9103154" y="3346618"/>
            <a:ext cx="487769" cy="1595506"/>
          </a:xfrm>
          <a:prstGeom prst="straightConnector1">
            <a:avLst/>
          </a:prstGeom>
          <a:noFill/>
          <a:ln cap="flat" cmpd="sng" w="19050">
            <a:solidFill>
              <a:srgbClr val="FEE599"/>
            </a:solidFill>
            <a:prstDash val="solid"/>
            <a:miter lim="800000"/>
            <a:headEnd len="sm" w="sm" type="none"/>
            <a:tailEnd len="sm" w="sm" type="none"/>
          </a:ln>
        </p:spPr>
      </p:cxnSp>
      <p:cxnSp>
        <p:nvCxnSpPr>
          <p:cNvPr id="190" name="Google Shape;190;p6"/>
          <p:cNvCxnSpPr/>
          <p:nvPr/>
        </p:nvCxnSpPr>
        <p:spPr>
          <a:xfrm flipH="1">
            <a:off x="8854243" y="3655902"/>
            <a:ext cx="404912" cy="1307833"/>
          </a:xfrm>
          <a:prstGeom prst="straightConnector1">
            <a:avLst/>
          </a:prstGeom>
          <a:noFill/>
          <a:ln cap="flat" cmpd="sng" w="19050">
            <a:solidFill>
              <a:srgbClr val="FEE599"/>
            </a:solidFill>
            <a:prstDash val="solid"/>
            <a:miter lim="800000"/>
            <a:headEnd len="sm" w="sm" type="none"/>
            <a:tailEnd len="sm" w="sm" type="none"/>
          </a:ln>
        </p:spPr>
      </p:cxnSp>
      <p:cxnSp>
        <p:nvCxnSpPr>
          <p:cNvPr id="191" name="Google Shape;191;p6"/>
          <p:cNvCxnSpPr/>
          <p:nvPr/>
        </p:nvCxnSpPr>
        <p:spPr>
          <a:xfrm flipH="1">
            <a:off x="8620362" y="3670666"/>
            <a:ext cx="361162" cy="1307833"/>
          </a:xfrm>
          <a:prstGeom prst="straightConnector1">
            <a:avLst/>
          </a:prstGeom>
          <a:noFill/>
          <a:ln cap="flat" cmpd="sng" w="19050">
            <a:solidFill>
              <a:srgbClr val="FEE599"/>
            </a:solidFill>
            <a:prstDash val="solid"/>
            <a:miter lim="800000"/>
            <a:headEnd len="sm" w="sm" type="none"/>
            <a:tailEnd len="sm" w="sm" type="none"/>
          </a:ln>
        </p:spPr>
      </p:cxnSp>
      <p:cxnSp>
        <p:nvCxnSpPr>
          <p:cNvPr id="192" name="Google Shape;192;p6"/>
          <p:cNvCxnSpPr/>
          <p:nvPr/>
        </p:nvCxnSpPr>
        <p:spPr>
          <a:xfrm flipH="1">
            <a:off x="7849469" y="3715427"/>
            <a:ext cx="382523" cy="1279834"/>
          </a:xfrm>
          <a:prstGeom prst="straightConnector1">
            <a:avLst/>
          </a:prstGeom>
          <a:noFill/>
          <a:ln cap="flat" cmpd="sng" w="19050">
            <a:solidFill>
              <a:srgbClr val="FEE599"/>
            </a:solidFill>
            <a:prstDash val="solid"/>
            <a:miter lim="800000"/>
            <a:headEnd len="sm" w="sm" type="none"/>
            <a:tailEnd len="sm" w="sm" type="none"/>
          </a:ln>
        </p:spPr>
      </p:cxnSp>
      <p:cxnSp>
        <p:nvCxnSpPr>
          <p:cNvPr id="193" name="Google Shape;193;p6"/>
          <p:cNvCxnSpPr/>
          <p:nvPr/>
        </p:nvCxnSpPr>
        <p:spPr>
          <a:xfrm flipH="1">
            <a:off x="8094161" y="3715427"/>
            <a:ext cx="404912" cy="1307833"/>
          </a:xfrm>
          <a:prstGeom prst="straightConnector1">
            <a:avLst/>
          </a:prstGeom>
          <a:noFill/>
          <a:ln cap="flat" cmpd="sng" w="19050">
            <a:solidFill>
              <a:srgbClr val="FEE599"/>
            </a:solidFill>
            <a:prstDash val="solid"/>
            <a:miter lim="800000"/>
            <a:headEnd len="sm" w="sm" type="none"/>
            <a:tailEnd len="sm" w="sm" type="none"/>
          </a:ln>
        </p:spPr>
      </p:cxnSp>
      <p:cxnSp>
        <p:nvCxnSpPr>
          <p:cNvPr id="194" name="Google Shape;194;p6"/>
          <p:cNvCxnSpPr/>
          <p:nvPr/>
        </p:nvCxnSpPr>
        <p:spPr>
          <a:xfrm flipH="1">
            <a:off x="8356024" y="3622264"/>
            <a:ext cx="431790" cy="1365811"/>
          </a:xfrm>
          <a:prstGeom prst="straightConnector1">
            <a:avLst/>
          </a:prstGeom>
          <a:noFill/>
          <a:ln cap="flat" cmpd="sng" w="19050">
            <a:solidFill>
              <a:srgbClr val="FEE599"/>
            </a:solidFill>
            <a:prstDash val="solid"/>
            <a:miter lim="800000"/>
            <a:headEnd len="sm" w="sm" type="none"/>
            <a:tailEnd len="sm" w="sm" type="none"/>
          </a:ln>
        </p:spPr>
      </p:cxnSp>
      <p:cxnSp>
        <p:nvCxnSpPr>
          <p:cNvPr id="195" name="Google Shape;195;p6"/>
          <p:cNvCxnSpPr/>
          <p:nvPr/>
        </p:nvCxnSpPr>
        <p:spPr>
          <a:xfrm flipH="1">
            <a:off x="7643816" y="3799906"/>
            <a:ext cx="337055" cy="1194768"/>
          </a:xfrm>
          <a:prstGeom prst="straightConnector1">
            <a:avLst/>
          </a:prstGeom>
          <a:noFill/>
          <a:ln cap="flat" cmpd="sng" w="19050">
            <a:solidFill>
              <a:srgbClr val="FEE599"/>
            </a:solidFill>
            <a:prstDash val="solid"/>
            <a:miter lim="800000"/>
            <a:headEnd len="sm" w="sm" type="none"/>
            <a:tailEnd len="sm" w="sm" type="none"/>
          </a:ln>
        </p:spPr>
      </p:cxnSp>
      <p:cxnSp>
        <p:nvCxnSpPr>
          <p:cNvPr id="196" name="Google Shape;196;p6"/>
          <p:cNvCxnSpPr/>
          <p:nvPr/>
        </p:nvCxnSpPr>
        <p:spPr>
          <a:xfrm flipH="1">
            <a:off x="6529575" y="4694016"/>
            <a:ext cx="98214" cy="284483"/>
          </a:xfrm>
          <a:prstGeom prst="straightConnector1">
            <a:avLst/>
          </a:prstGeom>
          <a:noFill/>
          <a:ln cap="flat" cmpd="sng" w="19050">
            <a:solidFill>
              <a:srgbClr val="FEE599"/>
            </a:solidFill>
            <a:prstDash val="solid"/>
            <a:miter lim="800000"/>
            <a:headEnd len="sm" w="sm" type="none"/>
            <a:tailEnd len="sm" w="sm" type="none"/>
          </a:ln>
        </p:spPr>
      </p:cxnSp>
      <p:cxnSp>
        <p:nvCxnSpPr>
          <p:cNvPr id="197" name="Google Shape;197;p6"/>
          <p:cNvCxnSpPr/>
          <p:nvPr/>
        </p:nvCxnSpPr>
        <p:spPr>
          <a:xfrm flipH="1">
            <a:off x="6276591" y="4812133"/>
            <a:ext cx="65940" cy="175942"/>
          </a:xfrm>
          <a:prstGeom prst="straightConnector1">
            <a:avLst/>
          </a:prstGeom>
          <a:noFill/>
          <a:ln cap="flat" cmpd="sng" w="19050">
            <a:solidFill>
              <a:srgbClr val="FEE599"/>
            </a:solidFill>
            <a:prstDash val="solid"/>
            <a:miter lim="800000"/>
            <a:headEnd len="sm" w="sm" type="none"/>
            <a:tailEnd len="sm" w="sm" type="none"/>
          </a:ln>
        </p:spPr>
      </p:cxnSp>
      <p:cxnSp>
        <p:nvCxnSpPr>
          <p:cNvPr id="198" name="Google Shape;198;p6"/>
          <p:cNvCxnSpPr/>
          <p:nvPr/>
        </p:nvCxnSpPr>
        <p:spPr>
          <a:xfrm flipH="1">
            <a:off x="6051462" y="4855852"/>
            <a:ext cx="67477" cy="128857"/>
          </a:xfrm>
          <a:prstGeom prst="straightConnector1">
            <a:avLst/>
          </a:prstGeom>
          <a:noFill/>
          <a:ln cap="flat" cmpd="sng" w="19050">
            <a:solidFill>
              <a:srgbClr val="FEE599"/>
            </a:solidFill>
            <a:prstDash val="solid"/>
            <a:miter lim="800000"/>
            <a:headEnd len="sm" w="sm" type="none"/>
            <a:tailEnd len="sm" w="sm" type="none"/>
          </a:ln>
        </p:spPr>
      </p:cxnSp>
      <p:cxnSp>
        <p:nvCxnSpPr>
          <p:cNvPr id="199" name="Google Shape;199;p6"/>
          <p:cNvCxnSpPr/>
          <p:nvPr/>
        </p:nvCxnSpPr>
        <p:spPr>
          <a:xfrm flipH="1">
            <a:off x="5757179" y="4900104"/>
            <a:ext cx="33029" cy="94421"/>
          </a:xfrm>
          <a:prstGeom prst="straightConnector1">
            <a:avLst/>
          </a:prstGeom>
          <a:noFill/>
          <a:ln cap="flat" cmpd="sng" w="19050">
            <a:solidFill>
              <a:srgbClr val="FEE599"/>
            </a:solidFill>
            <a:prstDash val="solid"/>
            <a:miter lim="800000"/>
            <a:headEnd len="sm" w="sm" type="none"/>
            <a:tailEnd len="sm" w="sm" type="none"/>
          </a:ln>
        </p:spPr>
      </p:cxnSp>
      <p:sp>
        <p:nvSpPr>
          <p:cNvPr id="200" name="Google Shape;200;p6"/>
          <p:cNvSpPr txBox="1"/>
          <p:nvPr/>
        </p:nvSpPr>
        <p:spPr>
          <a:xfrm>
            <a:off x="8001775" y="4402414"/>
            <a:ext cx="232839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Open Sans"/>
                <a:ea typeface="Open Sans"/>
                <a:cs typeface="Open Sans"/>
                <a:sym typeface="Open Sans"/>
              </a:rPr>
              <a:t>Energy Consumption </a:t>
            </a:r>
            <a:r>
              <a:rPr lang="en-GB" sz="1000">
                <a:solidFill>
                  <a:schemeClr val="dk1"/>
                </a:solidFill>
                <a:latin typeface="Open Sans"/>
                <a:ea typeface="Open Sans"/>
                <a:cs typeface="Open Sans"/>
                <a:sym typeface="Open Sans"/>
              </a:rPr>
              <a:t>[kWh]</a:t>
            </a:r>
            <a:endParaRPr sz="1400">
              <a:solidFill>
                <a:schemeClr val="dk1"/>
              </a:solidFill>
              <a:latin typeface="Open Sans"/>
              <a:ea typeface="Open Sans"/>
              <a:cs typeface="Open Sans"/>
              <a:sym typeface="Open Sans"/>
            </a:endParaRPr>
          </a:p>
        </p:txBody>
      </p:sp>
      <p:pic>
        <p:nvPicPr>
          <p:cNvPr id="201" name="Google Shape;201;p6"/>
          <p:cNvPicPr preferRelativeResize="0"/>
          <p:nvPr/>
        </p:nvPicPr>
        <p:blipFill rotWithShape="1">
          <a:blip r:embed="rId4">
            <a:alphaModFix/>
          </a:blip>
          <a:srcRect b="65734" l="0" r="48508" t="4529"/>
          <a:stretch/>
        </p:blipFill>
        <p:spPr>
          <a:xfrm>
            <a:off x="861535" y="1895496"/>
            <a:ext cx="2135057" cy="922000"/>
          </a:xfrm>
          <a:prstGeom prst="rect">
            <a:avLst/>
          </a:prstGeom>
          <a:noFill/>
          <a:ln>
            <a:noFill/>
          </a:ln>
        </p:spPr>
      </p:pic>
      <p:pic>
        <p:nvPicPr>
          <p:cNvPr id="202" name="Google Shape;202;p6"/>
          <p:cNvPicPr preferRelativeResize="0"/>
          <p:nvPr/>
        </p:nvPicPr>
        <p:blipFill rotWithShape="1">
          <a:blip r:embed="rId4">
            <a:alphaModFix/>
          </a:blip>
          <a:srcRect b="65494" l="51779" r="536" t="4769"/>
          <a:stretch/>
        </p:blipFill>
        <p:spPr>
          <a:xfrm>
            <a:off x="1019405" y="3244758"/>
            <a:ext cx="1977187" cy="922000"/>
          </a:xfrm>
          <a:prstGeom prst="rect">
            <a:avLst/>
          </a:prstGeom>
          <a:noFill/>
          <a:ln>
            <a:noFill/>
          </a:ln>
        </p:spPr>
      </p:pic>
      <p:sp>
        <p:nvSpPr>
          <p:cNvPr id="203" name="Google Shape;203;p6"/>
          <p:cNvSpPr/>
          <p:nvPr/>
        </p:nvSpPr>
        <p:spPr>
          <a:xfrm>
            <a:off x="3788911" y="1711933"/>
            <a:ext cx="401101" cy="4383033"/>
          </a:xfrm>
          <a:prstGeom prst="rightBrace">
            <a:avLst>
              <a:gd fmla="val 8333" name="adj1"/>
              <a:gd fmla="val 46758" name="adj2"/>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6"/>
          <p:cNvSpPr txBox="1"/>
          <p:nvPr/>
        </p:nvSpPr>
        <p:spPr>
          <a:xfrm>
            <a:off x="1631952" y="1616732"/>
            <a:ext cx="107940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Open Sans"/>
                <a:ea typeface="Open Sans"/>
                <a:cs typeface="Open Sans"/>
                <a:sym typeface="Open Sans"/>
              </a:rPr>
              <a:t>Households</a:t>
            </a:r>
            <a:endParaRPr/>
          </a:p>
        </p:txBody>
      </p:sp>
      <p:sp>
        <p:nvSpPr>
          <p:cNvPr id="205" name="Google Shape;205;p6"/>
          <p:cNvSpPr txBox="1"/>
          <p:nvPr/>
        </p:nvSpPr>
        <p:spPr>
          <a:xfrm>
            <a:off x="1544395" y="2963815"/>
            <a:ext cx="11660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Open Sans"/>
                <a:ea typeface="Open Sans"/>
                <a:cs typeface="Open Sans"/>
                <a:sym typeface="Open Sans"/>
              </a:rPr>
              <a:t>Commercials</a:t>
            </a:r>
            <a:endParaRPr/>
          </a:p>
        </p:txBody>
      </p:sp>
      <p:sp>
        <p:nvSpPr>
          <p:cNvPr id="206" name="Google Shape;206;p6"/>
          <p:cNvSpPr txBox="1"/>
          <p:nvPr/>
        </p:nvSpPr>
        <p:spPr>
          <a:xfrm>
            <a:off x="1625295" y="4427808"/>
            <a:ext cx="823149"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Open Sans"/>
                <a:ea typeface="Open Sans"/>
                <a:cs typeface="Open Sans"/>
                <a:sym typeface="Open Sans"/>
              </a:rPr>
              <a:t>Schools</a:t>
            </a:r>
            <a:endParaRPr/>
          </a:p>
        </p:txBody>
      </p:sp>
      <p:sp>
        <p:nvSpPr>
          <p:cNvPr id="207" name="Google Shape;207;p6"/>
          <p:cNvSpPr txBox="1"/>
          <p:nvPr/>
        </p:nvSpPr>
        <p:spPr>
          <a:xfrm>
            <a:off x="1543508" y="4860731"/>
            <a:ext cx="100249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Open Sans"/>
                <a:ea typeface="Open Sans"/>
                <a:cs typeface="Open Sans"/>
                <a:sym typeface="Open Sans"/>
              </a:rPr>
              <a:t>Hospitals</a:t>
            </a:r>
            <a:endParaRPr/>
          </a:p>
        </p:txBody>
      </p:sp>
      <p:sp>
        <p:nvSpPr>
          <p:cNvPr id="208" name="Google Shape;208;p6"/>
          <p:cNvSpPr txBox="1"/>
          <p:nvPr/>
        </p:nvSpPr>
        <p:spPr>
          <a:xfrm>
            <a:off x="1363274" y="5293654"/>
            <a:ext cx="1347189"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Open Sans"/>
                <a:ea typeface="Open Sans"/>
                <a:cs typeface="Open Sans"/>
                <a:sym typeface="Open Sans"/>
              </a:rPr>
              <a:t>Street Lightning</a:t>
            </a:r>
            <a:endParaRPr/>
          </a:p>
        </p:txBody>
      </p:sp>
      <p:pic>
        <p:nvPicPr>
          <p:cNvPr descr=" " id="209" name="Google Shape;209;p6"/>
          <p:cNvPicPr preferRelativeResize="0"/>
          <p:nvPr/>
        </p:nvPicPr>
        <p:blipFill rotWithShape="1">
          <a:blip r:embed="rId5">
            <a:alphaModFix/>
          </a:blip>
          <a:srcRect b="0" l="0" r="0" t="0"/>
          <a:stretch/>
        </p:blipFill>
        <p:spPr>
          <a:xfrm>
            <a:off x="922157" y="4337045"/>
            <a:ext cx="390249" cy="390249"/>
          </a:xfrm>
          <a:prstGeom prst="rect">
            <a:avLst/>
          </a:prstGeom>
          <a:noFill/>
          <a:ln>
            <a:noFill/>
          </a:ln>
        </p:spPr>
      </p:pic>
      <p:pic>
        <p:nvPicPr>
          <p:cNvPr descr=" " id="210" name="Google Shape;210;p6"/>
          <p:cNvPicPr preferRelativeResize="0"/>
          <p:nvPr/>
        </p:nvPicPr>
        <p:blipFill rotWithShape="1">
          <a:blip r:embed="rId6">
            <a:alphaModFix/>
          </a:blip>
          <a:srcRect b="0" l="0" r="0" t="0"/>
          <a:stretch/>
        </p:blipFill>
        <p:spPr>
          <a:xfrm>
            <a:off x="922157" y="4790985"/>
            <a:ext cx="401101" cy="401101"/>
          </a:xfrm>
          <a:prstGeom prst="rect">
            <a:avLst/>
          </a:prstGeom>
          <a:noFill/>
          <a:ln>
            <a:noFill/>
          </a:ln>
        </p:spPr>
      </p:pic>
      <p:pic>
        <p:nvPicPr>
          <p:cNvPr descr="Cerca nella barra laterale" id="211" name="Google Shape;211;p6"/>
          <p:cNvPicPr preferRelativeResize="0"/>
          <p:nvPr/>
        </p:nvPicPr>
        <p:blipFill rotWithShape="1">
          <a:blip r:embed="rId7">
            <a:alphaModFix/>
          </a:blip>
          <a:srcRect b="0" l="0" r="0" t="0"/>
          <a:stretch/>
        </p:blipFill>
        <p:spPr>
          <a:xfrm>
            <a:off x="962365" y="5314789"/>
            <a:ext cx="328517" cy="328517"/>
          </a:xfrm>
          <a:prstGeom prst="rect">
            <a:avLst/>
          </a:prstGeom>
          <a:noFill/>
          <a:ln>
            <a:noFill/>
          </a:ln>
        </p:spPr>
      </p:pic>
      <p:sp>
        <p:nvSpPr>
          <p:cNvPr id="212" name="Google Shape;212;p6"/>
          <p:cNvSpPr txBox="1"/>
          <p:nvPr/>
        </p:nvSpPr>
        <p:spPr>
          <a:xfrm>
            <a:off x="1371968" y="5735626"/>
            <a:ext cx="1347189"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Open Sans"/>
                <a:ea typeface="Open Sans"/>
                <a:cs typeface="Open Sans"/>
                <a:sym typeface="Open Sans"/>
              </a:rPr>
              <a:t>…….</a:t>
            </a:r>
            <a:endParaRPr/>
          </a:p>
        </p:txBody>
      </p:sp>
      <p:sp>
        <p:nvSpPr>
          <p:cNvPr id="213" name="Google Shape;213;p6"/>
          <p:cNvSpPr txBox="1"/>
          <p:nvPr/>
        </p:nvSpPr>
        <p:spPr>
          <a:xfrm>
            <a:off x="5493265" y="5988368"/>
            <a:ext cx="615730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900">
                <a:solidFill>
                  <a:srgbClr val="595959"/>
                </a:solidFill>
                <a:latin typeface="Open Sans"/>
                <a:ea typeface="Open Sans"/>
                <a:cs typeface="Open Sans"/>
                <a:sym typeface="Open Sans"/>
              </a:rPr>
              <a:t> Source for Image: [1] Stevanato et al., Access to Electricity in Informal Settlements: Literature Review and Load Curve Estimation, IEEE PES/IAS PowerAfrica, Marrakech, Morocco, 2023, doi: 10.1109/PowerAfrica57932.2023.10363327</a:t>
            </a:r>
            <a:endParaRPr/>
          </a:p>
        </p:txBody>
      </p:sp>
      <p:sp>
        <p:nvSpPr>
          <p:cNvPr id="214" name="Google Shape;214;p6"/>
          <p:cNvSpPr txBox="1"/>
          <p:nvPr/>
        </p:nvSpPr>
        <p:spPr>
          <a:xfrm>
            <a:off x="5651799" y="5519477"/>
            <a:ext cx="4395339"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Example of aggregated load curve for an informal settlement in Nairobi [1] </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Graphical user interface, sunburst chart&#10;&#10;Description automatically generated" id="220" name="Google Shape;220;p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21" name="Google Shape;221;p7"/>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5</a:t>
            </a:r>
            <a:endParaRPr b="1" sz="1400">
              <a:solidFill>
                <a:schemeClr val="lt1"/>
              </a:solidFill>
              <a:latin typeface="Open Sans ExtraBold"/>
              <a:ea typeface="Open Sans ExtraBold"/>
              <a:cs typeface="Open Sans ExtraBold"/>
              <a:sym typeface="Open Sans ExtraBold"/>
            </a:endParaRPr>
          </a:p>
        </p:txBody>
      </p:sp>
      <p:sp>
        <p:nvSpPr>
          <p:cNvPr id="223" name="Google Shape;223;p7"/>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 Load Estimation Methods</a:t>
            </a:r>
            <a:endParaRPr/>
          </a:p>
        </p:txBody>
      </p:sp>
      <p:cxnSp>
        <p:nvCxnSpPr>
          <p:cNvPr id="224" name="Google Shape;224;p7"/>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225" name="Google Shape;225;p7"/>
          <p:cNvSpPr txBox="1"/>
          <p:nvPr/>
        </p:nvSpPr>
        <p:spPr>
          <a:xfrm>
            <a:off x="386473" y="1031921"/>
            <a:ext cx="1111981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There are different methods that have been proposed by academic researchers [2] in the field for estimating off-grid electricity demand with the purpose of improving and facilitating the mini grids’  design process:</a:t>
            </a:r>
            <a:endParaRPr/>
          </a:p>
        </p:txBody>
      </p:sp>
      <p:sp>
        <p:nvSpPr>
          <p:cNvPr id="226" name="Google Shape;226;p7"/>
          <p:cNvSpPr/>
          <p:nvPr/>
        </p:nvSpPr>
        <p:spPr>
          <a:xfrm>
            <a:off x="720700" y="1895603"/>
            <a:ext cx="642257" cy="1360715"/>
          </a:xfrm>
          <a:prstGeom prst="downArrow">
            <a:avLst>
              <a:gd fmla="val 50000" name="adj1"/>
              <a:gd fmla="val 50000" name="adj2"/>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7"/>
          <p:cNvSpPr/>
          <p:nvPr/>
        </p:nvSpPr>
        <p:spPr>
          <a:xfrm rot="10800000">
            <a:off x="720700" y="4211102"/>
            <a:ext cx="642257" cy="1360715"/>
          </a:xfrm>
          <a:prstGeom prst="downArrow">
            <a:avLst>
              <a:gd fmla="val 50000" name="adj1"/>
              <a:gd fmla="val 50000" name="adj2"/>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7"/>
          <p:cNvSpPr txBox="1"/>
          <p:nvPr/>
        </p:nvSpPr>
        <p:spPr>
          <a:xfrm>
            <a:off x="1430800" y="1870825"/>
            <a:ext cx="4460614"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002060"/>
                </a:solidFill>
                <a:latin typeface="Open Sans"/>
                <a:ea typeface="Open Sans"/>
                <a:cs typeface="Open Sans"/>
                <a:sym typeface="Open Sans"/>
              </a:rPr>
              <a:t>Top-Down Approach</a:t>
            </a:r>
            <a:endParaRPr/>
          </a:p>
          <a:p>
            <a:pPr indent="0" lvl="0" marL="0" marR="0" rtl="0" algn="just">
              <a:spcBef>
                <a:spcPts val="0"/>
              </a:spcBef>
              <a:spcAft>
                <a:spcPts val="0"/>
              </a:spcAft>
              <a:buNone/>
            </a:pPr>
            <a:r>
              <a:t/>
            </a:r>
            <a:endParaRPr b="1" sz="600">
              <a:solidFill>
                <a:srgbClr val="002060"/>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It assign estimated peak power and energy consumption to user categories annually or daily, using </a:t>
            </a:r>
            <a:r>
              <a:rPr b="1" i="1" lang="en-GB" sz="1200">
                <a:solidFill>
                  <a:srgbClr val="002060"/>
                </a:solidFill>
                <a:latin typeface="Open Sans"/>
                <a:ea typeface="Open Sans"/>
                <a:cs typeface="Open Sans"/>
                <a:sym typeface="Open Sans"/>
              </a:rPr>
              <a:t>macroeconomic parameters </a:t>
            </a:r>
            <a:r>
              <a:rPr i="1" lang="en-GB" sz="1200">
                <a:solidFill>
                  <a:schemeClr val="dk1"/>
                </a:solidFill>
                <a:latin typeface="Open Sans"/>
                <a:ea typeface="Open Sans"/>
                <a:cs typeface="Open Sans"/>
                <a:sym typeface="Open Sans"/>
              </a:rPr>
              <a:t>and </a:t>
            </a:r>
            <a:r>
              <a:rPr b="1" i="1" lang="en-GB" sz="1200">
                <a:solidFill>
                  <a:srgbClr val="002060"/>
                </a:solidFill>
                <a:latin typeface="Open Sans"/>
                <a:ea typeface="Open Sans"/>
                <a:cs typeface="Open Sans"/>
                <a:sym typeface="Open Sans"/>
              </a:rPr>
              <a:t>wealth indices</a:t>
            </a:r>
            <a:r>
              <a:rPr i="1" lang="en-GB" sz="1200">
                <a:solidFill>
                  <a:schemeClr val="dk1"/>
                </a:solidFill>
                <a:latin typeface="Open Sans"/>
                <a:ea typeface="Open Sans"/>
                <a:cs typeface="Open Sans"/>
                <a:sym typeface="Open Sans"/>
              </a:rPr>
              <a:t>. These are suitable for </a:t>
            </a:r>
            <a:r>
              <a:rPr b="1" i="1" lang="en-GB" sz="1200">
                <a:solidFill>
                  <a:schemeClr val="dk1"/>
                </a:solidFill>
                <a:latin typeface="Open Sans"/>
                <a:ea typeface="Open Sans"/>
                <a:cs typeface="Open Sans"/>
                <a:sym typeface="Open Sans"/>
              </a:rPr>
              <a:t>large-scale applications </a:t>
            </a:r>
            <a:r>
              <a:rPr i="1" lang="en-GB" sz="1200">
                <a:solidFill>
                  <a:schemeClr val="dk1"/>
                </a:solidFill>
                <a:latin typeface="Open Sans"/>
                <a:ea typeface="Open Sans"/>
                <a:cs typeface="Open Sans"/>
                <a:sym typeface="Open Sans"/>
              </a:rPr>
              <a:t>and usually investigate </a:t>
            </a:r>
            <a:r>
              <a:rPr b="1" i="1" lang="en-GB" sz="1200">
                <a:solidFill>
                  <a:schemeClr val="dk1"/>
                </a:solidFill>
                <a:latin typeface="Open Sans"/>
                <a:ea typeface="Open Sans"/>
                <a:cs typeface="Open Sans"/>
                <a:sym typeface="Open Sans"/>
              </a:rPr>
              <a:t>evolve demand forecasts </a:t>
            </a:r>
            <a:r>
              <a:rPr i="1" lang="en-GB" sz="1200">
                <a:solidFill>
                  <a:schemeClr val="dk1"/>
                </a:solidFill>
                <a:latin typeface="Open Sans"/>
                <a:ea typeface="Open Sans"/>
                <a:cs typeface="Open Sans"/>
                <a:sym typeface="Open Sans"/>
              </a:rPr>
              <a:t>over time.</a:t>
            </a:r>
            <a:endParaRPr i="1" sz="1200">
              <a:solidFill>
                <a:schemeClr val="dk1"/>
              </a:solidFill>
              <a:latin typeface="Open Sans"/>
              <a:ea typeface="Open Sans"/>
              <a:cs typeface="Open Sans"/>
              <a:sym typeface="Open Sans"/>
            </a:endParaRPr>
          </a:p>
        </p:txBody>
      </p:sp>
      <p:sp>
        <p:nvSpPr>
          <p:cNvPr id="229" name="Google Shape;229;p7"/>
          <p:cNvSpPr txBox="1"/>
          <p:nvPr/>
        </p:nvSpPr>
        <p:spPr>
          <a:xfrm>
            <a:off x="1430800" y="4322072"/>
            <a:ext cx="4460614"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002060"/>
                </a:solidFill>
                <a:latin typeface="Open Sans"/>
                <a:ea typeface="Open Sans"/>
                <a:cs typeface="Open Sans"/>
                <a:sym typeface="Open Sans"/>
              </a:rPr>
              <a:t>Bottom-up Approach</a:t>
            </a:r>
            <a:endParaRPr/>
          </a:p>
          <a:p>
            <a:pPr indent="0" lvl="0" marL="0" marR="0" rtl="0" algn="just">
              <a:spcBef>
                <a:spcPts val="0"/>
              </a:spcBef>
              <a:spcAft>
                <a:spcPts val="0"/>
              </a:spcAft>
              <a:buNone/>
            </a:pPr>
            <a:r>
              <a:t/>
            </a:r>
            <a:endParaRPr b="1" sz="600">
              <a:solidFill>
                <a:srgbClr val="002060"/>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It detail individual energy use to create a community-level load curve, requiring extensive data on appliance ownership and usage, typically gathered through </a:t>
            </a:r>
            <a:r>
              <a:rPr b="1" i="1" lang="en-GB" sz="1200">
                <a:solidFill>
                  <a:srgbClr val="002060"/>
                </a:solidFill>
                <a:latin typeface="Open Sans"/>
                <a:ea typeface="Open Sans"/>
                <a:cs typeface="Open Sans"/>
                <a:sym typeface="Open Sans"/>
              </a:rPr>
              <a:t>surveys</a:t>
            </a:r>
            <a:r>
              <a:rPr i="1" lang="en-GB" sz="1200">
                <a:solidFill>
                  <a:schemeClr val="dk1"/>
                </a:solidFill>
                <a:latin typeface="Open Sans"/>
                <a:ea typeface="Open Sans"/>
                <a:cs typeface="Open Sans"/>
                <a:sym typeface="Open Sans"/>
              </a:rPr>
              <a:t>. These are suitable for </a:t>
            </a:r>
            <a:r>
              <a:rPr b="1" i="1" lang="en-GB" sz="1200">
                <a:solidFill>
                  <a:srgbClr val="002060"/>
                </a:solidFill>
                <a:latin typeface="Open Sans"/>
                <a:ea typeface="Open Sans"/>
                <a:cs typeface="Open Sans"/>
                <a:sym typeface="Open Sans"/>
              </a:rPr>
              <a:t>community-level applications </a:t>
            </a:r>
            <a:r>
              <a:rPr i="1" lang="en-GB" sz="1200">
                <a:solidFill>
                  <a:schemeClr val="dk1"/>
                </a:solidFill>
                <a:latin typeface="Open Sans"/>
                <a:ea typeface="Open Sans"/>
                <a:cs typeface="Open Sans"/>
                <a:sym typeface="Open Sans"/>
              </a:rPr>
              <a:t>but it may be </a:t>
            </a:r>
            <a:r>
              <a:rPr b="1" i="1" lang="en-GB" sz="1200">
                <a:solidFill>
                  <a:schemeClr val="dk1"/>
                </a:solidFill>
                <a:latin typeface="Open Sans"/>
                <a:ea typeface="Open Sans"/>
                <a:cs typeface="Open Sans"/>
                <a:sym typeface="Open Sans"/>
              </a:rPr>
              <a:t>imprecise in terms of demand prediction effectiveness</a:t>
            </a:r>
            <a:r>
              <a:rPr i="1" lang="en-GB" sz="1200">
                <a:solidFill>
                  <a:schemeClr val="dk1"/>
                </a:solidFill>
                <a:latin typeface="Open Sans"/>
                <a:ea typeface="Open Sans"/>
                <a:cs typeface="Open Sans"/>
                <a:sym typeface="Open Sans"/>
              </a:rPr>
              <a:t>.</a:t>
            </a:r>
            <a:endParaRPr/>
          </a:p>
        </p:txBody>
      </p:sp>
      <p:sp>
        <p:nvSpPr>
          <p:cNvPr id="230" name="Google Shape;230;p7"/>
          <p:cNvSpPr/>
          <p:nvPr/>
        </p:nvSpPr>
        <p:spPr>
          <a:xfrm>
            <a:off x="5959256" y="1870825"/>
            <a:ext cx="401101" cy="4383033"/>
          </a:xfrm>
          <a:prstGeom prst="rightBrace">
            <a:avLst>
              <a:gd fmla="val 8333" name="adj1"/>
              <a:gd fmla="val 32105" name="adj2"/>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1" name="Google Shape;231;p7"/>
          <p:cNvCxnSpPr/>
          <p:nvPr/>
        </p:nvCxnSpPr>
        <p:spPr>
          <a:xfrm rot="10800000">
            <a:off x="1008490" y="3538327"/>
            <a:ext cx="4379939" cy="0"/>
          </a:xfrm>
          <a:prstGeom prst="straightConnector1">
            <a:avLst/>
          </a:prstGeom>
          <a:noFill/>
          <a:ln cap="flat" cmpd="sng" w="9525">
            <a:solidFill>
              <a:srgbClr val="D0CECE"/>
            </a:solidFill>
            <a:prstDash val="dash"/>
            <a:miter lim="800000"/>
            <a:headEnd len="sm" w="sm" type="none"/>
            <a:tailEnd len="sm" w="sm" type="none"/>
          </a:ln>
        </p:spPr>
      </p:cxnSp>
      <p:sp>
        <p:nvSpPr>
          <p:cNvPr id="232" name="Google Shape;232;p7"/>
          <p:cNvSpPr/>
          <p:nvPr/>
        </p:nvSpPr>
        <p:spPr>
          <a:xfrm>
            <a:off x="6725186" y="1922493"/>
            <a:ext cx="430183" cy="1230086"/>
          </a:xfrm>
          <a:prstGeom prst="upDownArrow">
            <a:avLst>
              <a:gd fmla="val 50000" name="adj1"/>
              <a:gd fmla="val 50000" name="adj2"/>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7"/>
          <p:cNvSpPr txBox="1"/>
          <p:nvPr/>
        </p:nvSpPr>
        <p:spPr>
          <a:xfrm>
            <a:off x="7267343" y="1932879"/>
            <a:ext cx="3966799"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002060"/>
                </a:solidFill>
                <a:latin typeface="Open Sans"/>
                <a:ea typeface="Open Sans"/>
                <a:cs typeface="Open Sans"/>
                <a:sym typeface="Open Sans"/>
              </a:rPr>
              <a:t>Hybrid Approach</a:t>
            </a:r>
            <a:endParaRPr/>
          </a:p>
          <a:p>
            <a:pPr indent="0" lvl="0" marL="0" marR="0" rtl="0" algn="just">
              <a:spcBef>
                <a:spcPts val="0"/>
              </a:spcBef>
              <a:spcAft>
                <a:spcPts val="0"/>
              </a:spcAft>
              <a:buNone/>
            </a:pPr>
            <a:r>
              <a:t/>
            </a:r>
            <a:endParaRPr b="1" sz="600">
              <a:solidFill>
                <a:srgbClr val="002060"/>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It address the limitations of the first two by integrating </a:t>
            </a:r>
            <a:r>
              <a:rPr b="1" i="1" lang="en-GB" sz="1200">
                <a:solidFill>
                  <a:schemeClr val="dk1"/>
                </a:solidFill>
                <a:latin typeface="Open Sans"/>
                <a:ea typeface="Open Sans"/>
                <a:cs typeface="Open Sans"/>
                <a:sym typeface="Open Sans"/>
              </a:rPr>
              <a:t>survey data </a:t>
            </a:r>
            <a:r>
              <a:rPr i="1" lang="en-GB" sz="1200">
                <a:solidFill>
                  <a:schemeClr val="dk1"/>
                </a:solidFill>
                <a:latin typeface="Open Sans"/>
                <a:ea typeface="Open Sans"/>
                <a:cs typeface="Open Sans"/>
                <a:sym typeface="Open Sans"/>
              </a:rPr>
              <a:t>with broader methods to account for the </a:t>
            </a:r>
            <a:r>
              <a:rPr b="1" i="1" lang="en-GB" sz="1200">
                <a:solidFill>
                  <a:schemeClr val="dk1"/>
                </a:solidFill>
                <a:latin typeface="Open Sans"/>
                <a:ea typeface="Open Sans"/>
                <a:cs typeface="Open Sans"/>
                <a:sym typeface="Open Sans"/>
              </a:rPr>
              <a:t>dynamic nature of energy access </a:t>
            </a:r>
            <a:r>
              <a:rPr i="1" lang="en-GB" sz="1200">
                <a:solidFill>
                  <a:schemeClr val="dk1"/>
                </a:solidFill>
                <a:latin typeface="Open Sans"/>
                <a:ea typeface="Open Sans"/>
                <a:cs typeface="Open Sans"/>
                <a:sym typeface="Open Sans"/>
              </a:rPr>
              <a:t>and the potential for load profile changes due to project success or </a:t>
            </a:r>
            <a:r>
              <a:rPr b="1" i="1" lang="en-GB" sz="1200">
                <a:solidFill>
                  <a:schemeClr val="dk1"/>
                </a:solidFill>
                <a:latin typeface="Open Sans"/>
                <a:ea typeface="Open Sans"/>
                <a:cs typeface="Open Sans"/>
                <a:sym typeface="Open Sans"/>
              </a:rPr>
              <a:t>appliance acquisition trends</a:t>
            </a:r>
            <a:r>
              <a:rPr i="1" lang="en-GB" sz="1200">
                <a:solidFill>
                  <a:schemeClr val="dk1"/>
                </a:solidFill>
                <a:latin typeface="Open Sans"/>
                <a:ea typeface="Open Sans"/>
                <a:cs typeface="Open Sans"/>
                <a:sym typeface="Open Sans"/>
              </a:rPr>
              <a:t>.</a:t>
            </a:r>
            <a:endParaRPr i="1" sz="1200">
              <a:solidFill>
                <a:schemeClr val="dk1"/>
              </a:solidFill>
              <a:latin typeface="Open Sans"/>
              <a:ea typeface="Open Sans"/>
              <a:cs typeface="Open Sans"/>
              <a:sym typeface="Open Sans"/>
            </a:endParaRPr>
          </a:p>
        </p:txBody>
      </p:sp>
      <p:pic>
        <p:nvPicPr>
          <p:cNvPr id="234" name="Google Shape;234;p7"/>
          <p:cNvPicPr preferRelativeResize="0"/>
          <p:nvPr/>
        </p:nvPicPr>
        <p:blipFill rotWithShape="1">
          <a:blip r:embed="rId4">
            <a:alphaModFix/>
          </a:blip>
          <a:srcRect b="0" l="0" r="0" t="11885"/>
          <a:stretch/>
        </p:blipFill>
        <p:spPr>
          <a:xfrm>
            <a:off x="6560890" y="3379900"/>
            <a:ext cx="4835108" cy="2343236"/>
          </a:xfrm>
          <a:prstGeom prst="rect">
            <a:avLst/>
          </a:prstGeom>
          <a:noFill/>
          <a:ln>
            <a:noFill/>
          </a:ln>
        </p:spPr>
      </p:pic>
      <p:sp>
        <p:nvSpPr>
          <p:cNvPr id="235" name="Google Shape;235;p7"/>
          <p:cNvSpPr/>
          <p:nvPr/>
        </p:nvSpPr>
        <p:spPr>
          <a:xfrm>
            <a:off x="522514" y="3888963"/>
            <a:ext cx="5436742" cy="1937116"/>
          </a:xfrm>
          <a:prstGeom prst="rect">
            <a:avLst/>
          </a:prstGeom>
          <a:no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7"/>
          <p:cNvSpPr txBox="1"/>
          <p:nvPr/>
        </p:nvSpPr>
        <p:spPr>
          <a:xfrm>
            <a:off x="6780774" y="5710663"/>
            <a:ext cx="4395339"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Relationship between drivers and energy functions [3] </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Graphical user interface, sunburst chart&#10;&#10;Description automatically generated" id="242" name="Google Shape;242;p8"/>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43" name="Google Shape;243;p8"/>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6</a:t>
            </a:r>
            <a:endParaRPr b="1" sz="1400">
              <a:solidFill>
                <a:schemeClr val="lt1"/>
              </a:solidFill>
              <a:latin typeface="Open Sans ExtraBold"/>
              <a:ea typeface="Open Sans ExtraBold"/>
              <a:cs typeface="Open Sans ExtraBold"/>
              <a:sym typeface="Open Sans ExtraBold"/>
            </a:endParaRPr>
          </a:p>
        </p:txBody>
      </p:sp>
      <p:sp>
        <p:nvSpPr>
          <p:cNvPr id="245" name="Google Shape;245;p8"/>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 On-field Survey Data Collection</a:t>
            </a:r>
            <a:endParaRPr/>
          </a:p>
        </p:txBody>
      </p:sp>
      <p:cxnSp>
        <p:nvCxnSpPr>
          <p:cNvPr id="246" name="Google Shape;246;p8"/>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247" name="Google Shape;247;p8"/>
          <p:cNvSpPr txBox="1"/>
          <p:nvPr/>
        </p:nvSpPr>
        <p:spPr>
          <a:xfrm>
            <a:off x="386473" y="1031921"/>
            <a:ext cx="1111981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A way of providing the demand input is on field visits to the </a:t>
            </a:r>
            <a:r>
              <a:rPr b="1" lang="en-GB" sz="1400">
                <a:solidFill>
                  <a:schemeClr val="dk1"/>
                </a:solidFill>
                <a:latin typeface="Open Sans"/>
                <a:ea typeface="Open Sans"/>
                <a:cs typeface="Open Sans"/>
                <a:sym typeface="Open Sans"/>
              </a:rPr>
              <a:t>beneficiary community</a:t>
            </a:r>
            <a:r>
              <a:rPr lang="en-GB" sz="1400">
                <a:solidFill>
                  <a:schemeClr val="dk1"/>
                </a:solidFill>
                <a:latin typeface="Open Sans"/>
                <a:ea typeface="Open Sans"/>
                <a:cs typeface="Open Sans"/>
                <a:sym typeface="Open Sans"/>
              </a:rPr>
              <a:t>. This is normally done through deployment of </a:t>
            </a:r>
            <a:r>
              <a:rPr b="1" lang="en-GB" sz="1400">
                <a:solidFill>
                  <a:schemeClr val="dk1"/>
                </a:solidFill>
                <a:latin typeface="Open Sans"/>
                <a:ea typeface="Open Sans"/>
                <a:cs typeface="Open Sans"/>
                <a:sym typeface="Open Sans"/>
              </a:rPr>
              <a:t>on-site data collection campaigns </a:t>
            </a:r>
            <a:r>
              <a:rPr lang="en-GB" sz="1400">
                <a:solidFill>
                  <a:schemeClr val="dk1"/>
                </a:solidFill>
                <a:latin typeface="Open Sans"/>
                <a:ea typeface="Open Sans"/>
                <a:cs typeface="Open Sans"/>
                <a:sym typeface="Open Sans"/>
              </a:rPr>
              <a:t>in the specific areas of interest, for then deriving potential loads, which can increase considerably the project’s investment costs.</a:t>
            </a:r>
            <a:endParaRPr/>
          </a:p>
        </p:txBody>
      </p:sp>
      <p:sp>
        <p:nvSpPr>
          <p:cNvPr id="248" name="Google Shape;248;p8"/>
          <p:cNvSpPr txBox="1"/>
          <p:nvPr/>
        </p:nvSpPr>
        <p:spPr>
          <a:xfrm>
            <a:off x="509454" y="1825763"/>
            <a:ext cx="5888639"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rgbClr val="002060"/>
                </a:solidFill>
                <a:latin typeface="Open Sans"/>
                <a:ea typeface="Open Sans"/>
                <a:cs typeface="Open Sans"/>
                <a:sym typeface="Open Sans"/>
              </a:rPr>
              <a:t>Participatory Rural Appraisal (PRA)</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Engage with community members through interactive sessions</a:t>
            </a:r>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Collect qualitative and quantitative information on energy usage</a:t>
            </a:r>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Activities: Resource mapping, seasonality analysis, and daily routine charting</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rgbClr val="002060"/>
                </a:solidFill>
                <a:latin typeface="Open Sans"/>
                <a:ea typeface="Open Sans"/>
                <a:cs typeface="Open Sans"/>
                <a:sym typeface="Open Sans"/>
              </a:rPr>
              <a:t>Focused Group Discussions (FGDs)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Facilitate discussions with specific user groups (e.g., businesses, schools)</a:t>
            </a:r>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Identify collective energy needs and peak demand times</a:t>
            </a:r>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In-depth understanding of communal energy dynamics</a:t>
            </a:r>
            <a:endParaRPr/>
          </a:p>
          <a:p>
            <a:pPr indent="-95250" lvl="0" marL="171450" marR="0" rtl="0" algn="just">
              <a:spcBef>
                <a:spcPts val="0"/>
              </a:spcBef>
              <a:spcAft>
                <a:spcPts val="0"/>
              </a:spcAft>
              <a:buClr>
                <a:schemeClr val="dk1"/>
              </a:buClr>
              <a:buSzPts val="1200"/>
              <a:buFont typeface="Arial"/>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rgbClr val="002060"/>
                </a:solidFill>
                <a:latin typeface="Open Sans"/>
                <a:ea typeface="Open Sans"/>
                <a:cs typeface="Open Sans"/>
                <a:sym typeface="Open Sans"/>
              </a:rPr>
              <a:t>Workshops with Local Authorities and Energy Providers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Collaborate to access existing energy consumption data</a:t>
            </a:r>
            <a:endParaRPr/>
          </a:p>
          <a:p>
            <a:pPr indent="-171450" lvl="0" marL="171450" marR="0" rtl="0" algn="just">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Understand infrastructure capabilities and constraints.</a:t>
            </a:r>
            <a:endParaRPr/>
          </a:p>
        </p:txBody>
      </p:sp>
      <p:cxnSp>
        <p:nvCxnSpPr>
          <p:cNvPr id="249" name="Google Shape;249;p8"/>
          <p:cNvCxnSpPr/>
          <p:nvPr/>
        </p:nvCxnSpPr>
        <p:spPr>
          <a:xfrm rot="10800000">
            <a:off x="6284939" y="1850571"/>
            <a:ext cx="0" cy="2667000"/>
          </a:xfrm>
          <a:prstGeom prst="straightConnector1">
            <a:avLst/>
          </a:prstGeom>
          <a:noFill/>
          <a:ln cap="flat" cmpd="sng" w="9525">
            <a:solidFill>
              <a:srgbClr val="D0CECE"/>
            </a:solidFill>
            <a:prstDash val="dash"/>
            <a:miter lim="800000"/>
            <a:headEnd len="sm" w="sm" type="none"/>
            <a:tailEnd len="sm" w="sm" type="none"/>
          </a:ln>
        </p:spPr>
      </p:cxnSp>
      <p:sp>
        <p:nvSpPr>
          <p:cNvPr id="250" name="Google Shape;250;p8"/>
          <p:cNvSpPr/>
          <p:nvPr/>
        </p:nvSpPr>
        <p:spPr>
          <a:xfrm>
            <a:off x="1968296" y="4902690"/>
            <a:ext cx="8255407" cy="1151153"/>
          </a:xfrm>
          <a:prstGeom prst="roundRect">
            <a:avLst>
              <a:gd fmla="val 3249" name="adj"/>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8"/>
          <p:cNvSpPr txBox="1"/>
          <p:nvPr/>
        </p:nvSpPr>
        <p:spPr>
          <a:xfrm>
            <a:off x="3250133" y="4984786"/>
            <a:ext cx="6789012"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200">
                <a:solidFill>
                  <a:schemeClr val="dk1"/>
                </a:solidFill>
                <a:latin typeface="Open Sans"/>
                <a:ea typeface="Open Sans"/>
                <a:cs typeface="Open Sans"/>
                <a:sym typeface="Open Sans"/>
              </a:rPr>
              <a:t>Possible issues and challenges:</a:t>
            </a:r>
            <a:endParaRPr/>
          </a:p>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Open Sans"/>
                <a:ea typeface="Open Sans"/>
                <a:cs typeface="Open Sans"/>
                <a:sym typeface="Open Sans"/>
              </a:rPr>
              <a:t>Cost</a:t>
            </a:r>
            <a:r>
              <a:rPr lang="en-GB" sz="1200">
                <a:solidFill>
                  <a:schemeClr val="dk1"/>
                </a:solidFill>
                <a:latin typeface="Open Sans"/>
                <a:ea typeface="Open Sans"/>
                <a:cs typeface="Open Sans"/>
                <a:sym typeface="Open Sans"/>
              </a:rPr>
              <a:t> and budget constraints</a:t>
            </a:r>
            <a:endParaRPr/>
          </a:p>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Open Sans"/>
                <a:ea typeface="Open Sans"/>
                <a:cs typeface="Open Sans"/>
                <a:sym typeface="Open Sans"/>
              </a:rPr>
              <a:t>Language and Cultural Barriers </a:t>
            </a:r>
            <a:r>
              <a:rPr lang="en-GB" sz="1200">
                <a:solidFill>
                  <a:schemeClr val="dk1"/>
                </a:solidFill>
                <a:latin typeface="Open Sans"/>
                <a:ea typeface="Open Sans"/>
                <a:cs typeface="Open Sans"/>
                <a:sym typeface="Open Sans"/>
              </a:rPr>
              <a:t>can lead to misinterpretation of questions or responses</a:t>
            </a:r>
            <a:endParaRPr/>
          </a:p>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Open Sans"/>
                <a:ea typeface="Open Sans"/>
                <a:cs typeface="Open Sans"/>
                <a:sym typeface="Open Sans"/>
              </a:rPr>
              <a:t>Reluctance to Participate </a:t>
            </a:r>
            <a:r>
              <a:rPr lang="en-GB" sz="1200">
                <a:solidFill>
                  <a:schemeClr val="dk1"/>
                </a:solidFill>
                <a:latin typeface="Open Sans"/>
                <a:ea typeface="Open Sans"/>
                <a:cs typeface="Open Sans"/>
                <a:sym typeface="Open Sans"/>
              </a:rPr>
              <a:t>due to privacy concerns or distrust towards outsiders  </a:t>
            </a:r>
            <a:endParaRPr/>
          </a:p>
          <a:p>
            <a:pPr indent="-171450" lvl="0" marL="171450" marR="0" rtl="0" algn="just">
              <a:spcBef>
                <a:spcPts val="0"/>
              </a:spcBef>
              <a:spcAft>
                <a:spcPts val="0"/>
              </a:spcAft>
              <a:buClr>
                <a:schemeClr val="dk1"/>
              </a:buClr>
              <a:buSzPts val="1200"/>
              <a:buFont typeface="Arial"/>
              <a:buChar char="•"/>
            </a:pPr>
            <a:r>
              <a:rPr b="1" lang="en-GB" sz="1200">
                <a:solidFill>
                  <a:schemeClr val="dk1"/>
                </a:solidFill>
                <a:latin typeface="Open Sans"/>
                <a:ea typeface="Open Sans"/>
                <a:cs typeface="Open Sans"/>
                <a:sym typeface="Open Sans"/>
              </a:rPr>
              <a:t>Time Constraints</a:t>
            </a:r>
            <a:endParaRPr/>
          </a:p>
          <a:p>
            <a:pPr indent="-95250" lvl="0" marL="171450" marR="0" rtl="0" algn="just">
              <a:spcBef>
                <a:spcPts val="0"/>
              </a:spcBef>
              <a:spcAft>
                <a:spcPts val="0"/>
              </a:spcAft>
              <a:buClr>
                <a:schemeClr val="dk1"/>
              </a:buClr>
              <a:buSzPts val="1200"/>
              <a:buFont typeface="Arial"/>
              <a:buNone/>
            </a:pPr>
            <a:r>
              <a:t/>
            </a:r>
            <a:endParaRPr sz="1200">
              <a:solidFill>
                <a:schemeClr val="dk1"/>
              </a:solidFill>
              <a:latin typeface="Open Sans"/>
              <a:ea typeface="Open Sans"/>
              <a:cs typeface="Open Sans"/>
              <a:sym typeface="Open Sans"/>
            </a:endParaRPr>
          </a:p>
        </p:txBody>
      </p:sp>
      <p:pic>
        <p:nvPicPr>
          <p:cNvPr descr="Free Icon | Triangular warning sign" id="252" name="Google Shape;252;p8"/>
          <p:cNvPicPr preferRelativeResize="0"/>
          <p:nvPr/>
        </p:nvPicPr>
        <p:blipFill rotWithShape="1">
          <a:blip r:embed="rId4">
            <a:alphaModFix/>
          </a:blip>
          <a:srcRect b="0" l="0" r="0" t="0"/>
          <a:stretch/>
        </p:blipFill>
        <p:spPr>
          <a:xfrm>
            <a:off x="2271065" y="5181118"/>
            <a:ext cx="676299" cy="676299"/>
          </a:xfrm>
          <a:prstGeom prst="rect">
            <a:avLst/>
          </a:prstGeom>
          <a:noFill/>
          <a:ln>
            <a:noFill/>
          </a:ln>
        </p:spPr>
      </p:pic>
      <p:sp>
        <p:nvSpPr>
          <p:cNvPr id="253" name="Google Shape;253;p8"/>
          <p:cNvSpPr txBox="1"/>
          <p:nvPr/>
        </p:nvSpPr>
        <p:spPr>
          <a:xfrm>
            <a:off x="6838331" y="4402155"/>
            <a:ext cx="4395339"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On-field picture of workshops and data collection activities</a:t>
            </a:r>
            <a:endParaRPr/>
          </a:p>
        </p:txBody>
      </p:sp>
      <p:pic>
        <p:nvPicPr>
          <p:cNvPr id="254" name="Google Shape;254;p8"/>
          <p:cNvPicPr preferRelativeResize="0"/>
          <p:nvPr/>
        </p:nvPicPr>
        <p:blipFill rotWithShape="1">
          <a:blip r:embed="rId5">
            <a:alphaModFix/>
          </a:blip>
          <a:srcRect b="0" l="0" r="0" t="0"/>
          <a:stretch/>
        </p:blipFill>
        <p:spPr>
          <a:xfrm>
            <a:off x="7122225" y="1912407"/>
            <a:ext cx="3624942" cy="2366698"/>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descr="Graphical user interface, sunburst chart&#10;&#10;Description automatically generated" id="260" name="Google Shape;260;p9"/>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61" name="Google Shape;261;p9"/>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7</a:t>
            </a:r>
            <a:endParaRPr b="1" sz="1400">
              <a:solidFill>
                <a:schemeClr val="lt1"/>
              </a:solidFill>
              <a:latin typeface="Open Sans ExtraBold"/>
              <a:ea typeface="Open Sans ExtraBold"/>
              <a:cs typeface="Open Sans ExtraBold"/>
              <a:sym typeface="Open Sans ExtraBold"/>
            </a:endParaRPr>
          </a:p>
        </p:txBody>
      </p:sp>
      <p:sp>
        <p:nvSpPr>
          <p:cNvPr id="263" name="Google Shape;263;p9"/>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Bottom-up Approach</a:t>
            </a:r>
            <a:endParaRPr/>
          </a:p>
        </p:txBody>
      </p:sp>
      <p:cxnSp>
        <p:nvCxnSpPr>
          <p:cNvPr id="264" name="Google Shape;264;p9"/>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265" name="Google Shape;265;p9"/>
          <p:cNvSpPr txBox="1"/>
          <p:nvPr/>
        </p:nvSpPr>
        <p:spPr>
          <a:xfrm>
            <a:off x="386473" y="1031921"/>
            <a:ext cx="1111981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Off-grid load curves are significantly influenced by </a:t>
            </a:r>
            <a:r>
              <a:rPr b="1" lang="en-GB" sz="1400">
                <a:solidFill>
                  <a:schemeClr val="dk1"/>
                </a:solidFill>
                <a:latin typeface="Open Sans"/>
                <a:ea typeface="Open Sans"/>
                <a:cs typeface="Open Sans"/>
                <a:sym typeface="Open Sans"/>
              </a:rPr>
              <a:t>usage patterns </a:t>
            </a:r>
            <a:r>
              <a:rPr lang="en-GB" sz="1400">
                <a:solidFill>
                  <a:schemeClr val="dk1"/>
                </a:solidFill>
                <a:latin typeface="Open Sans"/>
                <a:ea typeface="Open Sans"/>
                <a:cs typeface="Open Sans"/>
                <a:sym typeface="Open Sans"/>
              </a:rPr>
              <a:t>that reflect the specific behaviours, needs, and resources of a community. In particular:</a:t>
            </a:r>
            <a:endParaRPr/>
          </a:p>
        </p:txBody>
      </p:sp>
      <p:sp>
        <p:nvSpPr>
          <p:cNvPr id="266" name="Google Shape;266;p9"/>
          <p:cNvSpPr txBox="1"/>
          <p:nvPr/>
        </p:nvSpPr>
        <p:spPr>
          <a:xfrm>
            <a:off x="1269363" y="1768338"/>
            <a:ext cx="4038282" cy="31854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C55A11"/>
                </a:solidFill>
                <a:latin typeface="Open Sans"/>
                <a:ea typeface="Open Sans"/>
                <a:cs typeface="Open Sans"/>
                <a:sym typeface="Open Sans"/>
              </a:rPr>
              <a:t>Which appliances?</a:t>
            </a:r>
            <a:endParaRPr/>
          </a:p>
          <a:p>
            <a:pPr indent="0" lvl="0" marL="0" marR="0" rtl="0" algn="l">
              <a:spcBef>
                <a:spcPts val="0"/>
              </a:spcBef>
              <a:spcAft>
                <a:spcPts val="0"/>
              </a:spcAft>
              <a:buNone/>
            </a:pPr>
            <a:r>
              <a:t/>
            </a:r>
            <a:endParaRPr sz="600">
              <a:solidFill>
                <a:srgbClr val="C55A11"/>
              </a:solidFill>
              <a:latin typeface="Open Sans"/>
              <a:ea typeface="Open Sans"/>
              <a:cs typeface="Open Sans"/>
              <a:sym typeface="Open Sans"/>
            </a:endParaRPr>
          </a:p>
          <a:p>
            <a:pPr indent="-171450" lvl="0" marL="171450" marR="0" rtl="0" algn="l">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Number and types of appliances</a:t>
            </a:r>
            <a:endParaRPr/>
          </a:p>
          <a:p>
            <a:pPr indent="-171450" lvl="0" marL="171450" marR="0" rtl="0" algn="l">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Power ratings</a:t>
            </a:r>
            <a:endParaRPr/>
          </a:p>
          <a:p>
            <a:pPr indent="0" lvl="0" marL="0" marR="0" rtl="0" algn="l">
              <a:spcBef>
                <a:spcPts val="0"/>
              </a:spcBef>
              <a:spcAft>
                <a:spcPts val="0"/>
              </a:spcAft>
              <a:buNone/>
            </a:pPr>
            <a:r>
              <a:t/>
            </a:r>
            <a:endParaRPr i="1" sz="11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600">
                <a:solidFill>
                  <a:srgbClr val="C55A11"/>
                </a:solidFill>
                <a:latin typeface="Open Sans"/>
                <a:ea typeface="Open Sans"/>
                <a:cs typeface="Open Sans"/>
                <a:sym typeface="Open Sans"/>
              </a:rPr>
              <a:t>When?</a:t>
            </a:r>
            <a:endParaRPr/>
          </a:p>
          <a:p>
            <a:pPr indent="0" lvl="0" marL="0" marR="0" rtl="0" algn="l">
              <a:spcBef>
                <a:spcPts val="0"/>
              </a:spcBef>
              <a:spcAft>
                <a:spcPts val="0"/>
              </a:spcAft>
              <a:buNone/>
            </a:pPr>
            <a:r>
              <a:t/>
            </a:r>
            <a:endParaRPr sz="600">
              <a:solidFill>
                <a:srgbClr val="C55A11"/>
              </a:solidFill>
              <a:latin typeface="Open Sans"/>
              <a:ea typeface="Open Sans"/>
              <a:cs typeface="Open Sans"/>
              <a:sym typeface="Open Sans"/>
            </a:endParaRPr>
          </a:p>
          <a:p>
            <a:pPr indent="-171450" lvl="0" marL="171450" marR="0" rtl="0" algn="l">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Typical times when each appliance is used</a:t>
            </a:r>
            <a:endParaRPr/>
          </a:p>
          <a:p>
            <a:pPr indent="-171450" lvl="0" marL="171450" marR="0" rtl="0" algn="l">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Specific peak usage times for heavy appliances</a:t>
            </a:r>
            <a:endParaRPr/>
          </a:p>
          <a:p>
            <a:pPr indent="-171450" lvl="0" marL="171450" marR="0" rtl="0" algn="l">
              <a:spcBef>
                <a:spcPts val="0"/>
              </a:spcBef>
              <a:spcAft>
                <a:spcPts val="0"/>
              </a:spcAft>
              <a:buClr>
                <a:schemeClr val="dk1"/>
              </a:buClr>
              <a:buSzPts val="1200"/>
              <a:buFont typeface="Arial"/>
              <a:buChar char="•"/>
            </a:pPr>
            <a:r>
              <a:rPr i="1" lang="en-GB" sz="1200">
                <a:solidFill>
                  <a:schemeClr val="dk1"/>
                </a:solidFill>
                <a:latin typeface="Open Sans"/>
                <a:ea typeface="Open Sans"/>
                <a:cs typeface="Open Sans"/>
                <a:sym typeface="Open Sans"/>
              </a:rPr>
              <a:t>Frequency of use</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C55A11"/>
              </a:buClr>
              <a:buSzPts val="1600"/>
              <a:buFont typeface="Open Sans"/>
              <a:buNone/>
            </a:pPr>
            <a:r>
              <a:rPr b="0" i="0" lang="en-GB" sz="1600" u="none" cap="none" strike="noStrike">
                <a:solidFill>
                  <a:srgbClr val="C55A11"/>
                </a:solidFill>
                <a:latin typeface="Open Sans"/>
                <a:ea typeface="Open Sans"/>
                <a:cs typeface="Open Sans"/>
                <a:sym typeface="Open Sans"/>
              </a:rPr>
              <a:t>For how much time?</a:t>
            </a:r>
            <a:endParaRPr/>
          </a:p>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171450" lvl="0" marL="171450" marR="0" rtl="0" algn="l">
              <a:lnSpc>
                <a:spcPct val="100000"/>
              </a:lnSpc>
              <a:spcBef>
                <a:spcPts val="0"/>
              </a:spcBef>
              <a:spcAft>
                <a:spcPts val="0"/>
              </a:spcAft>
              <a:buClr>
                <a:srgbClr val="000000"/>
              </a:buClr>
              <a:buSzPts val="1200"/>
              <a:buFont typeface="Arial"/>
              <a:buChar char="•"/>
            </a:pPr>
            <a:r>
              <a:rPr b="0" i="1" lang="en-GB" sz="1200" u="none" cap="none" strike="noStrike">
                <a:solidFill>
                  <a:srgbClr val="000000"/>
                </a:solidFill>
                <a:latin typeface="Open Sans"/>
                <a:ea typeface="Open Sans"/>
                <a:cs typeface="Open Sans"/>
                <a:sym typeface="Open Sans"/>
              </a:rPr>
              <a:t>Average usage duration for each appliance per day</a:t>
            </a:r>
            <a:endParaRPr/>
          </a:p>
          <a:p>
            <a:pPr indent="-171450" lvl="0" marL="171450" marR="0" rtl="0" algn="l">
              <a:spcBef>
                <a:spcPts val="0"/>
              </a:spcBef>
              <a:spcAft>
                <a:spcPts val="0"/>
              </a:spcAft>
              <a:buClr>
                <a:srgbClr val="000000"/>
              </a:buClr>
              <a:buSzPts val="1200"/>
              <a:buFont typeface="Arial"/>
              <a:buChar char="•"/>
            </a:pPr>
            <a:r>
              <a:rPr i="1" lang="en-GB" sz="1200">
                <a:solidFill>
                  <a:srgbClr val="000000"/>
                </a:solidFill>
                <a:latin typeface="Open Sans"/>
                <a:ea typeface="Open Sans"/>
                <a:cs typeface="Open Sans"/>
                <a:sym typeface="Open Sans"/>
              </a:rPr>
              <a:t>Total operating hours for critical appliances that run continuously</a:t>
            </a:r>
            <a:endParaRPr/>
          </a:p>
          <a:p>
            <a:pPr indent="0" lvl="0" marL="0" marR="0" rtl="0" algn="l">
              <a:spcBef>
                <a:spcPts val="0"/>
              </a:spcBef>
              <a:spcAft>
                <a:spcPts val="0"/>
              </a:spcAft>
              <a:buNone/>
            </a:pPr>
            <a:r>
              <a:t/>
            </a:r>
            <a:endParaRPr i="1" sz="1200">
              <a:solidFill>
                <a:srgbClr val="000000"/>
              </a:solidFill>
              <a:latin typeface="Open Sans"/>
              <a:ea typeface="Open Sans"/>
              <a:cs typeface="Open Sans"/>
              <a:sym typeface="Open Sans"/>
            </a:endParaRPr>
          </a:p>
        </p:txBody>
      </p:sp>
      <p:cxnSp>
        <p:nvCxnSpPr>
          <p:cNvPr id="267" name="Google Shape;267;p9"/>
          <p:cNvCxnSpPr/>
          <p:nvPr/>
        </p:nvCxnSpPr>
        <p:spPr>
          <a:xfrm rot="10800000">
            <a:off x="5695660" y="1728577"/>
            <a:ext cx="0" cy="3336605"/>
          </a:xfrm>
          <a:prstGeom prst="straightConnector1">
            <a:avLst/>
          </a:prstGeom>
          <a:noFill/>
          <a:ln cap="flat" cmpd="sng" w="9525">
            <a:solidFill>
              <a:srgbClr val="D0CECE"/>
            </a:solidFill>
            <a:prstDash val="dash"/>
            <a:miter lim="800000"/>
            <a:headEnd len="sm" w="sm" type="none"/>
            <a:tailEnd len="sm" w="sm" type="none"/>
          </a:ln>
        </p:spPr>
      </p:cxnSp>
      <p:grpSp>
        <p:nvGrpSpPr>
          <p:cNvPr id="268" name="Google Shape;268;p9"/>
          <p:cNvGrpSpPr/>
          <p:nvPr/>
        </p:nvGrpSpPr>
        <p:grpSpPr>
          <a:xfrm>
            <a:off x="5462152" y="2934393"/>
            <a:ext cx="467016" cy="399016"/>
            <a:chOff x="5680002" y="3139440"/>
            <a:chExt cx="619755" cy="503717"/>
          </a:xfrm>
        </p:grpSpPr>
        <p:sp>
          <p:nvSpPr>
            <p:cNvPr id="269" name="Google Shape;269;p9"/>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9"/>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 " id="271" name="Google Shape;271;p9"/>
          <p:cNvPicPr preferRelativeResize="0"/>
          <p:nvPr/>
        </p:nvPicPr>
        <p:blipFill rotWithShape="1">
          <a:blip r:embed="rId4">
            <a:alphaModFix/>
          </a:blip>
          <a:srcRect b="0" l="0" r="0" t="0"/>
          <a:stretch/>
        </p:blipFill>
        <p:spPr>
          <a:xfrm>
            <a:off x="701024" y="1927077"/>
            <a:ext cx="419338" cy="419338"/>
          </a:xfrm>
          <a:prstGeom prst="rect">
            <a:avLst/>
          </a:prstGeom>
          <a:noFill/>
          <a:ln>
            <a:noFill/>
          </a:ln>
        </p:spPr>
      </p:pic>
      <p:sp>
        <p:nvSpPr>
          <p:cNvPr id="272" name="Google Shape;272;p9"/>
          <p:cNvSpPr txBox="1"/>
          <p:nvPr/>
        </p:nvSpPr>
        <p:spPr>
          <a:xfrm>
            <a:off x="6206222" y="1574319"/>
            <a:ext cx="4895169" cy="35240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02060"/>
                </a:solidFill>
                <a:latin typeface="Open Sans"/>
                <a:ea typeface="Open Sans"/>
                <a:cs typeface="Open Sans"/>
                <a:sym typeface="Open Sans"/>
              </a:rPr>
              <a:t>Seasonal variations</a:t>
            </a:r>
            <a:endParaRPr/>
          </a:p>
          <a:p>
            <a:pPr indent="0" lvl="0" marL="0" marR="0" rtl="0" algn="l">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l">
              <a:spcBef>
                <a:spcPts val="0"/>
              </a:spcBef>
              <a:spcAft>
                <a:spcPts val="0"/>
              </a:spcAft>
              <a:buNone/>
            </a:pPr>
            <a:r>
              <a:rPr i="1" lang="en-GB" sz="1200">
                <a:solidFill>
                  <a:schemeClr val="dk1"/>
                </a:solidFill>
                <a:latin typeface="Open Sans"/>
                <a:ea typeface="Open Sans"/>
                <a:cs typeface="Open Sans"/>
                <a:sym typeface="Open Sans"/>
              </a:rPr>
              <a:t>Changes in appliance usage with seasons (e.g., more use of fans in summer, heaters in winter)</a:t>
            </a:r>
            <a:endParaRPr/>
          </a:p>
          <a:p>
            <a:pPr indent="-101600" lvl="0" marL="171450" marR="0" rtl="0" algn="l">
              <a:spcBef>
                <a:spcPts val="0"/>
              </a:spcBef>
              <a:spcAft>
                <a:spcPts val="0"/>
              </a:spcAft>
              <a:buClr>
                <a:schemeClr val="dk1"/>
              </a:buClr>
              <a:buSzPts val="1100"/>
              <a:buFont typeface="Arial"/>
              <a:buNone/>
            </a:pPr>
            <a:r>
              <a:t/>
            </a:r>
            <a:endParaRPr i="1" sz="11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600">
                <a:solidFill>
                  <a:srgbClr val="002060"/>
                </a:solidFill>
                <a:latin typeface="Open Sans"/>
                <a:ea typeface="Open Sans"/>
                <a:cs typeface="Open Sans"/>
                <a:sym typeface="Open Sans"/>
              </a:rPr>
              <a:t>Cultural and community events</a:t>
            </a:r>
            <a:endParaRPr/>
          </a:p>
          <a:p>
            <a:pPr indent="0" lvl="0" marL="0" marR="0" rtl="0" algn="l">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l">
              <a:spcBef>
                <a:spcPts val="0"/>
              </a:spcBef>
              <a:spcAft>
                <a:spcPts val="0"/>
              </a:spcAft>
              <a:buNone/>
            </a:pPr>
            <a:r>
              <a:rPr i="1" lang="en-GB" sz="1200">
                <a:solidFill>
                  <a:schemeClr val="dk1"/>
                </a:solidFill>
                <a:latin typeface="Open Sans"/>
                <a:ea typeface="Open Sans"/>
                <a:cs typeface="Open Sans"/>
                <a:sym typeface="Open Sans"/>
              </a:rPr>
              <a:t>Special events that lead to atypical usage patterns (e.g., festivals, community gatherings)</a:t>
            </a:r>
            <a:endParaRPr/>
          </a:p>
          <a:p>
            <a:pPr indent="-69850" lvl="0" marL="171450" marR="0" rtl="0" algn="l">
              <a:spcBef>
                <a:spcPts val="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2060"/>
              </a:buClr>
              <a:buSzPts val="1600"/>
              <a:buFont typeface="Open Sans"/>
              <a:buNone/>
            </a:pPr>
            <a:r>
              <a:rPr lang="en-GB" sz="1600">
                <a:solidFill>
                  <a:srgbClr val="002060"/>
                </a:solidFill>
                <a:latin typeface="Open Sans"/>
                <a:ea typeface="Open Sans"/>
                <a:cs typeface="Open Sans"/>
                <a:sym typeface="Open Sans"/>
              </a:rPr>
              <a:t>Behavioral Patterns</a:t>
            </a:r>
            <a:endParaRPr/>
          </a:p>
          <a:p>
            <a:pPr indent="0" lvl="0" marL="0" marR="0" rtl="0" algn="l">
              <a:lnSpc>
                <a:spcPct val="100000"/>
              </a:lnSpc>
              <a:spcBef>
                <a:spcPts val="0"/>
              </a:spcBef>
              <a:spcAft>
                <a:spcPts val="0"/>
              </a:spcAft>
              <a:buClr>
                <a:schemeClr val="dk1"/>
              </a:buClr>
              <a:buSzPts val="600"/>
              <a:buFont typeface="Calibri"/>
              <a:buNone/>
            </a:pPr>
            <a:r>
              <a:t/>
            </a:r>
            <a:endParaRPr sz="600">
              <a:solidFill>
                <a:srgbClr val="002060"/>
              </a:solidFill>
              <a:latin typeface="Open Sans"/>
              <a:ea typeface="Open Sans"/>
              <a:cs typeface="Open Sans"/>
              <a:sym typeface="Open Sans"/>
            </a:endParaRPr>
          </a:p>
          <a:p>
            <a:pPr indent="0" lvl="0" marL="0" marR="0" rtl="0" algn="l">
              <a:lnSpc>
                <a:spcPct val="100000"/>
              </a:lnSpc>
              <a:spcBef>
                <a:spcPts val="0"/>
              </a:spcBef>
              <a:spcAft>
                <a:spcPts val="0"/>
              </a:spcAft>
              <a:buNone/>
            </a:pPr>
            <a:r>
              <a:rPr b="0" i="1" lang="en-GB" sz="1200" u="none" cap="none" strike="noStrike">
                <a:solidFill>
                  <a:srgbClr val="000000"/>
                </a:solidFill>
                <a:latin typeface="Open Sans"/>
                <a:ea typeface="Open Sans"/>
                <a:cs typeface="Open Sans"/>
                <a:sym typeface="Open Sans"/>
              </a:rPr>
              <a:t>Daily routines that influence energy consumption (e.g., meal preparation times, school hours, business operating hours)</a:t>
            </a:r>
            <a:endParaRPr/>
          </a:p>
          <a:p>
            <a:pPr indent="0" lvl="0" marL="0" marR="0" rtl="0" algn="l">
              <a:lnSpc>
                <a:spcPct val="100000"/>
              </a:lnSpc>
              <a:spcBef>
                <a:spcPts val="0"/>
              </a:spcBef>
              <a:spcAft>
                <a:spcPts val="0"/>
              </a:spcAft>
              <a:buNone/>
            </a:pPr>
            <a:r>
              <a:t/>
            </a:r>
            <a:endParaRPr i="1" sz="1200">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2060"/>
              </a:buClr>
              <a:buSzPts val="1600"/>
              <a:buFont typeface="Open Sans"/>
              <a:buNone/>
            </a:pPr>
            <a:r>
              <a:rPr b="0" i="0" lang="en-GB" sz="1600" u="none" cap="none" strike="noStrike">
                <a:solidFill>
                  <a:srgbClr val="002060"/>
                </a:solidFill>
                <a:latin typeface="Open Sans"/>
                <a:ea typeface="Open Sans"/>
                <a:cs typeface="Open Sans"/>
                <a:sym typeface="Open Sans"/>
              </a:rPr>
              <a:t>Energy Access Policies</a:t>
            </a:r>
            <a:endParaRPr/>
          </a:p>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rgbClr val="00206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Open Sans"/>
              <a:buNone/>
            </a:pPr>
            <a:r>
              <a:rPr b="0" i="1" lang="en-GB" sz="1200" u="none" cap="none" strike="noStrike">
                <a:solidFill>
                  <a:srgbClr val="000000"/>
                </a:solidFill>
                <a:latin typeface="Open Sans"/>
                <a:ea typeface="Open Sans"/>
                <a:cs typeface="Open Sans"/>
                <a:sym typeface="Open Sans"/>
              </a:rPr>
              <a:t>Any rules or agreements within the community about energy rationing or prioritization of certain appliances</a:t>
            </a:r>
            <a:endParaRPr i="1" sz="1200">
              <a:solidFill>
                <a:srgbClr val="000000"/>
              </a:solidFill>
              <a:latin typeface="Open Sans"/>
              <a:ea typeface="Open Sans"/>
              <a:cs typeface="Open Sans"/>
              <a:sym typeface="Open Sans"/>
            </a:endParaRPr>
          </a:p>
        </p:txBody>
      </p:sp>
      <p:pic>
        <p:nvPicPr>
          <p:cNvPr descr="Cerca nella barra laterale" id="273" name="Google Shape;273;p9"/>
          <p:cNvPicPr preferRelativeResize="0"/>
          <p:nvPr/>
        </p:nvPicPr>
        <p:blipFill rotWithShape="1">
          <a:blip r:embed="rId5">
            <a:alphaModFix/>
          </a:blip>
          <a:srcRect b="0" l="0" r="0" t="0"/>
          <a:stretch/>
        </p:blipFill>
        <p:spPr>
          <a:xfrm>
            <a:off x="645950" y="2968746"/>
            <a:ext cx="523220" cy="523220"/>
          </a:xfrm>
          <a:prstGeom prst="rect">
            <a:avLst/>
          </a:prstGeom>
          <a:noFill/>
          <a:ln>
            <a:noFill/>
          </a:ln>
        </p:spPr>
      </p:pic>
      <p:pic>
        <p:nvPicPr>
          <p:cNvPr descr=" " id="274" name="Google Shape;274;p9"/>
          <p:cNvPicPr preferRelativeResize="0"/>
          <p:nvPr/>
        </p:nvPicPr>
        <p:blipFill rotWithShape="1">
          <a:blip r:embed="rId6">
            <a:alphaModFix/>
          </a:blip>
          <a:srcRect b="0" l="0" r="0" t="0"/>
          <a:stretch/>
        </p:blipFill>
        <p:spPr>
          <a:xfrm>
            <a:off x="653235" y="3903305"/>
            <a:ext cx="523220" cy="523220"/>
          </a:xfrm>
          <a:prstGeom prst="rect">
            <a:avLst/>
          </a:prstGeom>
          <a:noFill/>
          <a:ln>
            <a:noFill/>
          </a:ln>
        </p:spPr>
      </p:pic>
      <p:sp>
        <p:nvSpPr>
          <p:cNvPr id="275" name="Google Shape;275;p9"/>
          <p:cNvSpPr/>
          <p:nvPr/>
        </p:nvSpPr>
        <p:spPr>
          <a:xfrm>
            <a:off x="1349921" y="5480720"/>
            <a:ext cx="6407868" cy="650603"/>
          </a:xfrm>
          <a:prstGeom prst="rightArrow">
            <a:avLst>
              <a:gd fmla="val 58508" name="adj1"/>
              <a:gd fmla="val 79778" name="adj2"/>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rgbClr val="C55A11"/>
                </a:solidFill>
                <a:latin typeface="Open Sans"/>
                <a:ea typeface="Open Sans"/>
                <a:cs typeface="Open Sans"/>
                <a:sym typeface="Open Sans"/>
              </a:rPr>
              <a:t>From </a:t>
            </a:r>
            <a:r>
              <a:rPr b="1" lang="en-GB" sz="1200">
                <a:solidFill>
                  <a:srgbClr val="C55A11"/>
                </a:solidFill>
                <a:latin typeface="Open Sans"/>
                <a:ea typeface="Open Sans"/>
                <a:cs typeface="Open Sans"/>
                <a:sym typeface="Open Sans"/>
              </a:rPr>
              <a:t>Appliances ownership </a:t>
            </a:r>
            <a:r>
              <a:rPr lang="en-GB" sz="1200">
                <a:solidFill>
                  <a:srgbClr val="C55A11"/>
                </a:solidFill>
                <a:latin typeface="Open Sans"/>
                <a:ea typeface="Open Sans"/>
                <a:cs typeface="Open Sans"/>
                <a:sym typeface="Open Sans"/>
              </a:rPr>
              <a:t>to Estimating load curves</a:t>
            </a:r>
            <a:endParaRPr/>
          </a:p>
        </p:txBody>
      </p:sp>
      <p:cxnSp>
        <p:nvCxnSpPr>
          <p:cNvPr id="276" name="Google Shape;276;p9"/>
          <p:cNvCxnSpPr/>
          <p:nvPr/>
        </p:nvCxnSpPr>
        <p:spPr>
          <a:xfrm rot="10800000">
            <a:off x="1349921" y="5247872"/>
            <a:ext cx="8971197" cy="0"/>
          </a:xfrm>
          <a:prstGeom prst="straightConnector1">
            <a:avLst/>
          </a:prstGeom>
          <a:noFill/>
          <a:ln cap="flat" cmpd="sng" w="9525">
            <a:solidFill>
              <a:srgbClr val="D0CECE"/>
            </a:solidFill>
            <a:prstDash val="dash"/>
            <a:miter lim="800000"/>
            <a:headEnd len="sm" w="sm" type="none"/>
            <a:tailEnd len="sm" w="sm" type="none"/>
          </a:ln>
        </p:spPr>
      </p:cxnSp>
      <p:sp>
        <p:nvSpPr>
          <p:cNvPr id="277" name="Google Shape;277;p9"/>
          <p:cNvSpPr txBox="1"/>
          <p:nvPr/>
        </p:nvSpPr>
        <p:spPr>
          <a:xfrm>
            <a:off x="7825632" y="5544411"/>
            <a:ext cx="2514600" cy="5232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Basic</a:t>
            </a:r>
            <a:r>
              <a:rPr lang="en-GB" sz="1400">
                <a:solidFill>
                  <a:schemeClr val="dk1"/>
                </a:solidFill>
                <a:latin typeface="Open Sans"/>
                <a:ea typeface="Open Sans"/>
                <a:cs typeface="Open Sans"/>
                <a:sym typeface="Open Sans"/>
              </a:rPr>
              <a:t> Approach</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Advanced</a:t>
            </a:r>
            <a:r>
              <a:rPr lang="en-GB" sz="1400">
                <a:solidFill>
                  <a:schemeClr val="dk1"/>
                </a:solidFill>
                <a:latin typeface="Open Sans"/>
                <a:ea typeface="Open Sans"/>
                <a:cs typeface="Open Sans"/>
                <a:sym typeface="Open Sans"/>
              </a:rPr>
              <a:t> Approach</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