
<file path=[Content_Types].xml><?xml version="1.0" encoding="utf-8"?>
<Types xmlns="http://schemas.openxmlformats.org/package/2006/content-types">
  <Default Extension="bin" ContentType="application/vnd.openxmlformats-officedocument.oleObject"/>
  <Default Extension="emf" ContentType="image/x-emf"/>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ags/tag1.xml" ContentType="application/vnd.openxmlformats-officedocument.presentationml.tags+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notesSlides/notesSlide10.xml" ContentType="application/vnd.openxmlformats-officedocument.presentationml.notesSlide+xml"/>
  <Override PartName="/ppt/tags/tag13.xml" ContentType="application/vnd.openxmlformats-officedocument.presentationml.tags+xml"/>
  <Override PartName="/ppt/notesSlides/notesSlide11.xml" ContentType="application/vnd.openxmlformats-officedocument.presentationml.notesSlide+xml"/>
  <Override PartName="/ppt/tags/tag14.xml" ContentType="application/vnd.openxmlformats-officedocument.presentationml.tags+xml"/>
  <Override PartName="/ppt/notesSlides/notesSlide12.xml" ContentType="application/vnd.openxmlformats-officedocument.presentationml.notesSlide+xml"/>
  <Override PartName="/ppt/tags/tag15.xml" ContentType="application/vnd.openxmlformats-officedocument.presentationml.tags+xml"/>
  <Override PartName="/ppt/notesSlides/notesSlide13.xml" ContentType="application/vnd.openxmlformats-officedocument.presentationml.notesSlide+xml"/>
  <Override PartName="/ppt/tags/tag16.xml" ContentType="application/vnd.openxmlformats-officedocument.presentationml.tags+xml"/>
  <Override PartName="/ppt/notesSlides/notesSlide14.xml" ContentType="application/vnd.openxmlformats-officedocument.presentationml.notesSlide+xml"/>
  <Override PartName="/ppt/tags/tag17.xml" ContentType="application/vnd.openxmlformats-officedocument.presentationml.tags+xml"/>
  <Override PartName="/ppt/notesSlides/notesSlide15.xml" ContentType="application/vnd.openxmlformats-officedocument.presentationml.notesSlide+xml"/>
  <Override PartName="/ppt/tags/tag18.xml" ContentType="application/vnd.openxmlformats-officedocument.presentationml.tags+xml"/>
  <Override PartName="/ppt/notesSlides/notesSlide16.xml" ContentType="application/vnd.openxmlformats-officedocument.presentationml.notesSlide+xml"/>
  <Override PartName="/ppt/tags/tag19.xml" ContentType="application/vnd.openxmlformats-officedocument.presentationml.tags+xml"/>
  <Override PartName="/ppt/notesSlides/notesSlide17.xml" ContentType="application/vnd.openxmlformats-officedocument.presentationml.notesSlide+xml"/>
  <Override PartName="/ppt/tags/tag20.xml" ContentType="application/vnd.openxmlformats-officedocument.presentationml.tags+xml"/>
  <Override PartName="/ppt/notesSlides/notesSlide18.xml" ContentType="application/vnd.openxmlformats-officedocument.presentationml.notesSlide+xml"/>
  <Override PartName="/ppt/tags/tag21.xml" ContentType="application/vnd.openxmlformats-officedocument.presentationml.tags+xml"/>
  <Override PartName="/ppt/notesSlides/notesSlide19.xml" ContentType="application/vnd.openxmlformats-officedocument.presentationml.notesSlide+xml"/>
  <Override PartName="/ppt/tags/tag22.xml" ContentType="application/vnd.openxmlformats-officedocument.presentationml.tags+xml"/>
  <Override PartName="/ppt/notesSlides/notesSlide20.xml" ContentType="application/vnd.openxmlformats-officedocument.presentationml.notesSlide+xml"/>
  <Override PartName="/ppt/tags/tag23.xml" ContentType="application/vnd.openxmlformats-officedocument.presentationml.tags+xml"/>
  <Override PartName="/ppt/notesSlides/notesSlide21.xml" ContentType="application/vnd.openxmlformats-officedocument.presentationml.notesSlide+xml"/>
  <Override PartName="/ppt/tags/tag24.xml" ContentType="application/vnd.openxmlformats-officedocument.presentationml.tags+xml"/>
  <Override PartName="/ppt/notesSlides/notesSlide22.xml" ContentType="application/vnd.openxmlformats-officedocument.presentationml.notesSlide+xml"/>
  <Override PartName="/ppt/tags/tag25.xml" ContentType="application/vnd.openxmlformats-officedocument.presentationml.tags+xml"/>
  <Override PartName="/ppt/notesSlides/notesSlide23.xml" ContentType="application/vnd.openxmlformats-officedocument.presentationml.notesSlide+xml"/>
  <Override PartName="/ppt/tags/tag26.xml" ContentType="application/vnd.openxmlformats-officedocument.presentationml.tags+xml"/>
  <Override PartName="/ppt/notesSlides/notesSlide24.xml" ContentType="application/vnd.openxmlformats-officedocument.presentationml.notesSlide+xml"/>
  <Override PartName="/ppt/tags/tag27.xml" ContentType="application/vnd.openxmlformats-officedocument.presentationml.tags+xml"/>
  <Override PartName="/ppt/notesSlides/notesSlide25.xml" ContentType="application/vnd.openxmlformats-officedocument.presentationml.notesSlide+xml"/>
  <Override PartName="/ppt/tags/tag28.xml" ContentType="application/vnd.openxmlformats-officedocument.presentationml.tags+xml"/>
  <Override PartName="/ppt/notesSlides/notesSlide26.xml" ContentType="application/vnd.openxmlformats-officedocument.presentationml.notesSlide+xml"/>
  <Override PartName="/ppt/tags/tag29.xml" ContentType="application/vnd.openxmlformats-officedocument.presentationml.tags+xml"/>
  <Override PartName="/ppt/notesSlides/notesSlide27.xml" ContentType="application/vnd.openxmlformats-officedocument.presentationml.notesSlide+xml"/>
  <Override PartName="/ppt/tags/tag30.xml" ContentType="application/vnd.openxmlformats-officedocument.presentationml.tags+xml"/>
  <Override PartName="/ppt/notesSlides/notesSlide28.xml" ContentType="application/vnd.openxmlformats-officedocument.presentationml.notesSlide+xml"/>
  <Override PartName="/ppt/tags/tag31.xml" ContentType="application/vnd.openxmlformats-officedocument.presentationml.tags+xml"/>
  <Override PartName="/ppt/notesSlides/notesSlide29.xml" ContentType="application/vnd.openxmlformats-officedocument.presentationml.notesSlide+xml"/>
  <Override PartName="/ppt/tags/tag32.xml" ContentType="application/vnd.openxmlformats-officedocument.presentationml.tags+xml"/>
  <Override PartName="/ppt/notesSlides/notesSlide30.xml" ContentType="application/vnd.openxmlformats-officedocument.presentationml.notesSlide+xml"/>
  <Override PartName="/ppt/tags/tag33.xml" ContentType="application/vnd.openxmlformats-officedocument.presentationml.tags+xml"/>
  <Override PartName="/ppt/notesSlides/notesSlide31.xml" ContentType="application/vnd.openxmlformats-officedocument.presentationml.notesSlide+xml"/>
  <Override PartName="/ppt/tags/tag34.xml" ContentType="application/vnd.openxmlformats-officedocument.presentationml.tags+xml"/>
  <Override PartName="/ppt/notesSlides/notesSlide32.xml" ContentType="application/vnd.openxmlformats-officedocument.presentationml.notesSlide+xml"/>
  <Override PartName="/ppt/tags/tag35.xml" ContentType="application/vnd.openxmlformats-officedocument.presentationml.tags+xml"/>
  <Override PartName="/ppt/notesSlides/notesSlide33.xml" ContentType="application/vnd.openxmlformats-officedocument.presentationml.notesSlide+xml"/>
  <Override PartName="/ppt/tags/tag36.xml" ContentType="application/vnd.openxmlformats-officedocument.presentationml.tags+xml"/>
  <Override PartName="/ppt/notesSlides/notesSlide34.xml" ContentType="application/vnd.openxmlformats-officedocument.presentationml.notesSlide+xml"/>
  <Override PartName="/ppt/tags/tag37.xml" ContentType="application/vnd.openxmlformats-officedocument.presentationml.tags+xml"/>
  <Override PartName="/ppt/notesSlides/notesSlide35.xml" ContentType="application/vnd.openxmlformats-officedocument.presentationml.notesSlide+xml"/>
  <Override PartName="/ppt/tags/tag38.xml" ContentType="application/vnd.openxmlformats-officedocument.presentationml.tags+xml"/>
  <Override PartName="/ppt/notesSlides/notesSlide36.xml" ContentType="application/vnd.openxmlformats-officedocument.presentationml.notesSlide+xml"/>
  <Override PartName="/ppt/tags/tag39.xml" ContentType="application/vnd.openxmlformats-officedocument.presentationml.tags+xml"/>
  <Override PartName="/ppt/notesSlides/notesSlide37.xml" ContentType="application/vnd.openxmlformats-officedocument.presentationml.notesSlide+xml"/>
  <Override PartName="/ppt/tags/tag40.xml" ContentType="application/vnd.openxmlformats-officedocument.presentationml.tags+xml"/>
  <Override PartName="/ppt/notesSlides/notesSlide38.xml" ContentType="application/vnd.openxmlformats-officedocument.presentationml.notesSlide+xml"/>
  <Override PartName="/ppt/tags/tag41.xml" ContentType="application/vnd.openxmlformats-officedocument.presentationml.tags+xml"/>
  <Override PartName="/ppt/notesSlides/notesSlide39.xml" ContentType="application/vnd.openxmlformats-officedocument.presentationml.notesSlide+xml"/>
  <Override PartName="/ppt/tags/tag42.xml" ContentType="application/vnd.openxmlformats-officedocument.presentationml.tags+xml"/>
  <Override PartName="/ppt/notesSlides/notesSlide40.xml" ContentType="application/vnd.openxmlformats-officedocument.presentationml.notesSlide+xml"/>
  <Override PartName="/ppt/tags/tag43.xml" ContentType="application/vnd.openxmlformats-officedocument.presentationml.tags+xml"/>
  <Override PartName="/ppt/notesSlides/notesSlide4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autoCompressPictures="0">
  <p:sldMasterIdLst>
    <p:sldMasterId id="2147483648" r:id="rId1"/>
    <p:sldMasterId id="2147483654" r:id="rId2"/>
  </p:sldMasterIdLst>
  <p:notesMasterIdLst>
    <p:notesMasterId r:id="rId47"/>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modifyVerifier cryptProviderType="rsaAES" cryptAlgorithmClass="hash" cryptAlgorithmType="typeAny" cryptAlgorithmSid="14" spinCount="100000" saltData="Oy6UGqRnSHSu4w3TuQNWAg==" hashData="iZH7ksZIwirwGaEIDOqkzbndy70FNK0vzpUL59lU7CBjYm7xUYNHNzAcitw75lPK4SMnxmma3vbOVmmBUaoS/Q=="/>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E9FF"/>
    <a:srgbClr val="A76B76"/>
    <a:srgbClr val="D98B9B"/>
    <a:srgbClr val="60ED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66"/>
    <p:restoredTop sz="75806"/>
  </p:normalViewPr>
  <p:slideViewPr>
    <p:cSldViewPr snapToGrid="0">
      <p:cViewPr varScale="1">
        <p:scale>
          <a:sx n="84" d="100"/>
          <a:sy n="84" d="100"/>
        </p:scale>
        <p:origin x="1590"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shutosh.Bhagurkar" userId="e54b5c48-fd92-480c-8e66-acef16c1a8d2" providerId="ADAL" clId="{464E5BDF-A48B-46C3-A151-F01D6EE31A87}"/>
    <pc:docChg chg="modSld">
      <pc:chgData name="Ashutosh.Bhagurkar" userId="e54b5c48-fd92-480c-8e66-acef16c1a8d2" providerId="ADAL" clId="{464E5BDF-A48B-46C3-A151-F01D6EE31A87}" dt="2025-03-31T07:45:00.521" v="57" actId="20577"/>
      <pc:docMkLst>
        <pc:docMk/>
      </pc:docMkLst>
      <pc:sldChg chg="modSp mod">
        <pc:chgData name="Ashutosh.Bhagurkar" userId="e54b5c48-fd92-480c-8e66-acef16c1a8d2" providerId="ADAL" clId="{464E5BDF-A48B-46C3-A151-F01D6EE31A87}" dt="2025-03-31T07:45:00.521" v="57" actId="20577"/>
        <pc:sldMkLst>
          <pc:docMk/>
          <pc:sldMk cId="338364833" sldId="299"/>
        </pc:sldMkLst>
        <pc:spChg chg="mod">
          <ac:chgData name="Ashutosh.Bhagurkar" userId="e54b5c48-fd92-480c-8e66-acef16c1a8d2" providerId="ADAL" clId="{464E5BDF-A48B-46C3-A151-F01D6EE31A87}" dt="2025-03-31T07:45:00.521" v="57" actId="20577"/>
          <ac:spMkLst>
            <pc:docMk/>
            <pc:sldMk cId="338364833" sldId="299"/>
            <ac:spMk id="4" creationId="{3FEC9508-3EFD-E560-5C48-DEC9F38F239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zenodo.org/records/10948724"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C0294196-C3B8-11E8-7518-052A92BFD1EA}"/>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39D1C804-F999-3129-051A-C36DFDD9DA6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0BCC48AF-B00C-BD2B-6D2B-C11E620DE84D}"/>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dirty="0"/>
              <a:t>Transport is a significant player in global energy systems, accounting for about </a:t>
            </a:r>
            <a:r>
              <a:rPr lang="en-US" b="1" dirty="0"/>
              <a:t>30% of global energy use</a:t>
            </a:r>
            <a:r>
              <a:rPr lang="en-US" dirty="0"/>
              <a:t>. This makes it one of the largest sectors in terms of energy consumption. The energy demand from transport comes from various modes such as road vehicles, aviation, shipping, and rail, all of which contribute to overall energy consumption in different ways. The sector’s energy consumption has been growing steadily, driven by population growth, urbanization, and increased demand for mobility, especially in developing countries. As economies grow, so does the demand for transport services, whether for people or goods.</a:t>
            </a:r>
          </a:p>
          <a:p>
            <a:pPr marL="0" lvl="0" indent="0" algn="l" rtl="0">
              <a:lnSpc>
                <a:spcPct val="100000"/>
              </a:lnSpc>
              <a:spcBef>
                <a:spcPts val="0"/>
              </a:spcBef>
              <a:spcAft>
                <a:spcPts val="0"/>
              </a:spcAft>
              <a:buClr>
                <a:schemeClr val="dk1"/>
              </a:buClr>
              <a:buSzPts val="1200"/>
              <a:buFont typeface="Calibri"/>
              <a:buNone/>
            </a:pPr>
            <a:endParaRPr lang="en-US" dirty="0"/>
          </a:p>
          <a:p>
            <a:pPr marL="0" lvl="0" indent="0" algn="l" rtl="0">
              <a:lnSpc>
                <a:spcPct val="100000"/>
              </a:lnSpc>
              <a:spcBef>
                <a:spcPts val="0"/>
              </a:spcBef>
              <a:spcAft>
                <a:spcPts val="0"/>
              </a:spcAft>
              <a:buClr>
                <a:schemeClr val="dk1"/>
              </a:buClr>
              <a:buSzPts val="1200"/>
              <a:buFont typeface="Calibri"/>
              <a:buNone/>
            </a:pPr>
            <a:r>
              <a:rPr lang="en-US" dirty="0"/>
              <a:t>A key challenge in the transport sector is its </a:t>
            </a:r>
            <a:r>
              <a:rPr lang="en-US" b="1" dirty="0"/>
              <a:t>high dependency on fossil fuels</a:t>
            </a:r>
            <a:r>
              <a:rPr lang="en-US" dirty="0"/>
              <a:t>. Approximately </a:t>
            </a:r>
            <a:r>
              <a:rPr lang="en-US" b="1" dirty="0"/>
              <a:t>95% of the energy consumed by the transport sector comes from fossil fuels</a:t>
            </a:r>
            <a:r>
              <a:rPr lang="en-US" dirty="0"/>
              <a:t>, primarily gasoline, diesel, and jet fuel. This heavy reliance on fossil fuels has significant implications for both energy security and environmental sustainability. The transportation sector’s dependence on fossil fuels makes it vulnerable to price volatility, supply disruptions, and geopolitical risks associated with the global oil markets. Additionally, this dependence undermines efforts to transition to a low-carbon energy system and to achieve climate goals.</a:t>
            </a:r>
          </a:p>
          <a:p>
            <a:pPr marL="0" lvl="0" indent="0" algn="l" rtl="0">
              <a:lnSpc>
                <a:spcPct val="100000"/>
              </a:lnSpc>
              <a:spcBef>
                <a:spcPts val="0"/>
              </a:spcBef>
              <a:spcAft>
                <a:spcPts val="0"/>
              </a:spcAft>
              <a:buClr>
                <a:schemeClr val="dk1"/>
              </a:buClr>
              <a:buSzPts val="1200"/>
              <a:buFont typeface="Calibri"/>
              <a:buNone/>
            </a:pPr>
            <a:endParaRPr lang="en-US" dirty="0"/>
          </a:p>
          <a:p>
            <a:pPr marL="0" lvl="0" indent="0" algn="l" rtl="0">
              <a:lnSpc>
                <a:spcPct val="100000"/>
              </a:lnSpc>
              <a:spcBef>
                <a:spcPts val="0"/>
              </a:spcBef>
              <a:spcAft>
                <a:spcPts val="0"/>
              </a:spcAft>
              <a:buClr>
                <a:schemeClr val="dk1"/>
              </a:buClr>
              <a:buSzPts val="1200"/>
              <a:buFont typeface="Calibri"/>
              <a:buNone/>
            </a:pPr>
            <a:r>
              <a:rPr lang="en-US" dirty="0"/>
              <a:t>The transport sector is responsible for a substantial share of global greenhouse gas emissions, contributing around </a:t>
            </a:r>
            <a:r>
              <a:rPr lang="en-US" b="1" dirty="0"/>
              <a:t>25% of global emissions</a:t>
            </a:r>
            <a:r>
              <a:rPr lang="en-US" dirty="0"/>
              <a:t>. This makes it a major source of carbon dioxide (CO₂) emissions, especially in urban areas where road transport and air travel are prevalent. In addition to CO₂, the sector also emits other pollutants, such as nitrogen oxides (NOx) and particulate matter, which contribute to air quality problems and health risks, especially in densely populated regions.</a:t>
            </a:r>
            <a:br>
              <a:rPr lang="en-US" dirty="0"/>
            </a:br>
            <a:br>
              <a:rPr lang="en-US" dirty="0"/>
            </a:br>
            <a:r>
              <a:rPr lang="en-US" b="1" dirty="0"/>
              <a:t>Transport is one of the hardest sectors to decarbonize</a:t>
            </a:r>
            <a:r>
              <a:rPr lang="en-US" dirty="0"/>
              <a:t> due to several factors. Unlike the electricity sector, where renewable energy sources such as solar and wind can be rapidly deployed, transport requires a much more complex shift in infrastructure, technology, and behavior.</a:t>
            </a:r>
            <a:endParaRPr dirty="0"/>
          </a:p>
        </p:txBody>
      </p:sp>
      <p:sp>
        <p:nvSpPr>
          <p:cNvPr id="165" name="Google Shape;165;p13:notes">
            <a:extLst>
              <a:ext uri="{FF2B5EF4-FFF2-40B4-BE49-F238E27FC236}">
                <a16:creationId xmlns:a16="http://schemas.microsoft.com/office/drawing/2014/main" id="{06930B14-8D02-7BAF-BC53-59DF47D186DE}"/>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a:t>
            </a:fld>
            <a:endParaRPr/>
          </a:p>
        </p:txBody>
      </p:sp>
    </p:spTree>
    <p:extLst>
      <p:ext uri="{BB962C8B-B14F-4D97-AF65-F5344CB8AC3E}">
        <p14:creationId xmlns:p14="http://schemas.microsoft.com/office/powerpoint/2010/main" val="13048996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1D4C5314-FCC7-E242-1BDF-CC1272CFF548}"/>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FB27416F-84AE-049D-BF49-43636470369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F602AC10-677B-53E7-C6AE-9470B144EEC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dirty="0"/>
              <a:t>There are numerous benefits of modelling transport in </a:t>
            </a:r>
            <a:r>
              <a:rPr lang="en-GB" dirty="0" err="1"/>
              <a:t>OSeMOSYS</a:t>
            </a:r>
            <a:r>
              <a:rPr lang="en-GB" dirty="0"/>
              <a:t>.</a:t>
            </a:r>
          </a:p>
          <a:p>
            <a:pPr marL="0" lvl="0" indent="0" algn="l" rtl="0">
              <a:lnSpc>
                <a:spcPct val="100000"/>
              </a:lnSpc>
              <a:spcBef>
                <a:spcPts val="0"/>
              </a:spcBef>
              <a:spcAft>
                <a:spcPts val="0"/>
              </a:spcAft>
              <a:buClr>
                <a:schemeClr val="dk1"/>
              </a:buClr>
              <a:buSzPts val="1200"/>
              <a:buFont typeface="Calibri"/>
              <a:buNone/>
            </a:pPr>
            <a:endParaRPr lang="en-GB" dirty="0"/>
          </a:p>
          <a:p>
            <a:pPr>
              <a:buAutoNum type="arabicPeriod"/>
            </a:pPr>
            <a:r>
              <a:rPr lang="en-US" b="0" dirty="0"/>
              <a:t>It has an </a:t>
            </a:r>
            <a:r>
              <a:rPr lang="en-US" b="1" dirty="0"/>
              <a:t>Integrated Energy System Approach</a:t>
            </a:r>
            <a:r>
              <a:rPr lang="en-US" b="0" dirty="0"/>
              <a:t>, which captures interactions between transport, power, and fuel supply systems, helping to understand how changes in one sector affect the others.</a:t>
            </a:r>
          </a:p>
          <a:p>
            <a:pPr>
              <a:buAutoNum type="arabicPeriod"/>
            </a:pPr>
            <a:endParaRPr lang="en-US" b="0" dirty="0"/>
          </a:p>
          <a:p>
            <a:r>
              <a:rPr lang="en-US" b="0" dirty="0"/>
              <a:t>2. It includes </a:t>
            </a:r>
            <a:r>
              <a:rPr lang="en-US" b="1" dirty="0"/>
              <a:t>Cost-Optimal Pathways</a:t>
            </a:r>
            <a:r>
              <a:rPr lang="en-US" b="0" dirty="0"/>
              <a:t>, which identify least-cost technologies and fuel choices for decarbonizing transport, helping policymakers and businesses make cost-effective decisions.</a:t>
            </a:r>
          </a:p>
          <a:p>
            <a:endParaRPr lang="en-US" b="0" dirty="0"/>
          </a:p>
          <a:p>
            <a:r>
              <a:rPr lang="en-US" b="0" dirty="0"/>
              <a:t>3. It is </a:t>
            </a:r>
            <a:r>
              <a:rPr lang="en-US" b="1" dirty="0"/>
              <a:t>Flexible &amp; Open-Source, </a:t>
            </a:r>
            <a:r>
              <a:rPr lang="en-US" b="0" dirty="0"/>
              <a:t>which enables scenario analysis with customizable assumptions and open data, making it adaptable to different contexts and accessible to a wide range of users.</a:t>
            </a:r>
          </a:p>
          <a:p>
            <a:endParaRPr lang="en-US" b="0" dirty="0"/>
          </a:p>
          <a:p>
            <a:r>
              <a:rPr lang="en-US" b="0" dirty="0"/>
              <a:t>4. It gives </a:t>
            </a:r>
            <a:r>
              <a:rPr lang="en-US" b="1" dirty="0"/>
              <a:t>Policy &amp; Investment Insights</a:t>
            </a:r>
            <a:r>
              <a:rPr lang="en-US" b="0" dirty="0"/>
              <a:t>, which provides decision-support on policies and investments related to EV adoption, biofuels, and transport infrastructure planning.</a:t>
            </a:r>
          </a:p>
          <a:p>
            <a:endParaRPr lang="en-US" b="0" dirty="0"/>
          </a:p>
          <a:p>
            <a:r>
              <a:rPr lang="en-US" b="0" dirty="0"/>
              <a:t>5. It supports </a:t>
            </a:r>
            <a:r>
              <a:rPr lang="en-US" b="1" dirty="0"/>
              <a:t>Long-Term Scenario Analysis</a:t>
            </a:r>
            <a:r>
              <a:rPr lang="en-US" b="0" dirty="0"/>
              <a:t>, which projects future transport energy demand, emissions, and costs over decades, helping to plan for sustainable transport systems in the long run.</a:t>
            </a:r>
          </a:p>
          <a:p>
            <a:endParaRPr lang="en-US" b="0" dirty="0"/>
          </a:p>
          <a:p>
            <a:r>
              <a:rPr lang="en-US" b="0" dirty="0"/>
              <a:t>6. It allows </a:t>
            </a:r>
            <a:r>
              <a:rPr lang="en-US" b="1" dirty="0"/>
              <a:t>Technology Representation</a:t>
            </a:r>
            <a:r>
              <a:rPr lang="en-US" b="0" dirty="0"/>
              <a:t>, which models various vehicle types, fuels, and efficiency improvements, allowing for a thorough assessment of technology options for transport decarbonization.</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D94B345E-3CDD-70C3-64FA-0BF1B0EF83A4}"/>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12</a:t>
            </a:fld>
            <a:endParaRPr/>
          </a:p>
        </p:txBody>
      </p:sp>
    </p:spTree>
    <p:extLst>
      <p:ext uri="{BB962C8B-B14F-4D97-AF65-F5344CB8AC3E}">
        <p14:creationId xmlns:p14="http://schemas.microsoft.com/office/powerpoint/2010/main" val="3938320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78BAFB4B-0DEB-01E4-773C-48AD0359D9D9}"/>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57BD9D73-ED22-A406-31E6-1F456001FC2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F548942A-EE04-F739-2D84-5F53729D6D68}"/>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dirty="0"/>
              <a:t>There are also a few challenges, namely:</a:t>
            </a:r>
          </a:p>
          <a:p>
            <a:pPr marL="0" lvl="0" indent="0" algn="l" rtl="0">
              <a:lnSpc>
                <a:spcPct val="100000"/>
              </a:lnSpc>
              <a:spcBef>
                <a:spcPts val="0"/>
              </a:spcBef>
              <a:spcAft>
                <a:spcPts val="0"/>
              </a:spcAft>
              <a:buClr>
                <a:schemeClr val="dk1"/>
              </a:buClr>
              <a:buSzPts val="1200"/>
              <a:buFont typeface="Calibri"/>
              <a:buNone/>
            </a:pPr>
            <a:endParaRPr lang="en-GB" dirty="0"/>
          </a:p>
          <a:p>
            <a:pPr>
              <a:buAutoNum type="arabicPeriod"/>
            </a:pPr>
            <a:r>
              <a:rPr lang="en-US" b="1" dirty="0"/>
              <a:t>Data Gaps and Uncertainty: </a:t>
            </a:r>
            <a:r>
              <a:rPr lang="en-US" dirty="0"/>
              <a:t>There is a scarcity of detailed data on </a:t>
            </a:r>
            <a:r>
              <a:rPr lang="en-US" b="1" dirty="0"/>
              <a:t>transport activity</a:t>
            </a:r>
            <a:r>
              <a:rPr lang="en-US" dirty="0"/>
              <a:t>, </a:t>
            </a:r>
            <a:r>
              <a:rPr lang="en-US" b="1" dirty="0"/>
              <a:t>vehicle stock</a:t>
            </a:r>
            <a:r>
              <a:rPr lang="en-US" dirty="0"/>
              <a:t>, </a:t>
            </a:r>
            <a:r>
              <a:rPr lang="en-US" b="1" dirty="0"/>
              <a:t>load factors</a:t>
            </a:r>
            <a:r>
              <a:rPr lang="en-US" dirty="0"/>
              <a:t>, </a:t>
            </a:r>
            <a:r>
              <a:rPr lang="en-US" b="1" dirty="0"/>
              <a:t>efficiency</a:t>
            </a:r>
            <a:r>
              <a:rPr lang="en-US" dirty="0"/>
              <a:t>, and other relevant variables, especially in </a:t>
            </a:r>
            <a:r>
              <a:rPr lang="en-US" b="1" dirty="0"/>
              <a:t>developing regions</a:t>
            </a:r>
            <a:r>
              <a:rPr lang="en-US" dirty="0"/>
              <a:t>. Missing or incomplete data creates </a:t>
            </a:r>
            <a:r>
              <a:rPr lang="en-US" b="1" dirty="0"/>
              <a:t>uncertainty</a:t>
            </a:r>
            <a:r>
              <a:rPr lang="en-US" dirty="0"/>
              <a:t> in modelling, affecting the accuracy of results and decision-making.</a:t>
            </a:r>
          </a:p>
          <a:p>
            <a:pPr>
              <a:buAutoNum type="arabicPeriod"/>
            </a:pPr>
            <a:endParaRPr lang="en-US" dirty="0"/>
          </a:p>
          <a:p>
            <a:r>
              <a:rPr lang="en-US" b="1" dirty="0"/>
              <a:t>2. Complexity of Transport Systems: </a:t>
            </a:r>
            <a:r>
              <a:rPr lang="en-US" dirty="0"/>
              <a:t>The transport system involves various modes (e.g., road, rail, air, maritime), each requiring different data and </a:t>
            </a:r>
            <a:r>
              <a:rPr lang="en-US" dirty="0" err="1"/>
              <a:t>parameters.Transport</a:t>
            </a:r>
            <a:r>
              <a:rPr lang="en-US" dirty="0"/>
              <a:t> demand, infrastructure, and operations are complex and often simplified in models, which can lead to oversights or inaccurate predictions.</a:t>
            </a:r>
          </a:p>
          <a:p>
            <a:endParaRPr lang="en-US" dirty="0"/>
          </a:p>
          <a:p>
            <a:r>
              <a:rPr lang="en-US" b="1" dirty="0"/>
              <a:t>3. Dynamic </a:t>
            </a:r>
            <a:r>
              <a:rPr lang="en-US" b="1" dirty="0" err="1"/>
              <a:t>Behavioural</a:t>
            </a:r>
            <a:r>
              <a:rPr lang="en-US" b="1" dirty="0"/>
              <a:t> Changes: </a:t>
            </a:r>
            <a:r>
              <a:rPr lang="en-US" dirty="0"/>
              <a:t>Modelling changes in </a:t>
            </a:r>
            <a:r>
              <a:rPr lang="en-US" b="1" dirty="0"/>
              <a:t>consumer </a:t>
            </a:r>
            <a:r>
              <a:rPr lang="en-US" b="1" dirty="0" err="1"/>
              <a:t>behaviour</a:t>
            </a:r>
            <a:r>
              <a:rPr lang="en-US" dirty="0"/>
              <a:t>, such as a shift to </a:t>
            </a:r>
            <a:r>
              <a:rPr lang="en-US" b="1" dirty="0"/>
              <a:t>public transport</a:t>
            </a:r>
            <a:r>
              <a:rPr lang="en-US" dirty="0"/>
              <a:t> or the adoption of </a:t>
            </a:r>
            <a:r>
              <a:rPr lang="en-US" b="1" dirty="0"/>
              <a:t>electric vehicles (EVs)</a:t>
            </a:r>
            <a:r>
              <a:rPr lang="en-US" dirty="0"/>
              <a:t>, is difficult as it depends on socio-economic factors and policy influences. Predicting how </a:t>
            </a:r>
            <a:r>
              <a:rPr lang="en-US" dirty="0" err="1"/>
              <a:t>behaviour</a:t>
            </a:r>
            <a:r>
              <a:rPr lang="en-US" dirty="0"/>
              <a:t> will evolve over time adds an extra layer of complexity.</a:t>
            </a:r>
          </a:p>
          <a:p>
            <a:endParaRPr lang="en-US" dirty="0"/>
          </a:p>
          <a:p>
            <a:r>
              <a:rPr lang="en-US" b="1" dirty="0"/>
              <a:t>4. Scenario Assumptions: </a:t>
            </a:r>
            <a:r>
              <a:rPr lang="en-US" dirty="0"/>
              <a:t>Many transport models depend on assumptions about </a:t>
            </a:r>
            <a:r>
              <a:rPr lang="en-US" b="1" dirty="0"/>
              <a:t>future trends</a:t>
            </a:r>
            <a:r>
              <a:rPr lang="en-US" dirty="0"/>
              <a:t>, such as </a:t>
            </a:r>
            <a:r>
              <a:rPr lang="en-US" b="1" dirty="0"/>
              <a:t>fuel prices</a:t>
            </a:r>
            <a:r>
              <a:rPr lang="en-US" dirty="0"/>
              <a:t> or technological advancements, which may not unfold as expected. If assumptions are not carefully validated, they can lead to </a:t>
            </a:r>
            <a:r>
              <a:rPr lang="en-US" b="1" dirty="0"/>
              <a:t>misleading outcomes</a:t>
            </a:r>
            <a:r>
              <a:rPr lang="en-US" dirty="0"/>
              <a:t>, impacting decision-making and policy advice.</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D4D2C3CA-8F07-9A03-0113-B88B24089122}"/>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13</a:t>
            </a:fld>
            <a:endParaRPr/>
          </a:p>
        </p:txBody>
      </p:sp>
    </p:spTree>
    <p:extLst>
      <p:ext uri="{BB962C8B-B14F-4D97-AF65-F5344CB8AC3E}">
        <p14:creationId xmlns:p14="http://schemas.microsoft.com/office/powerpoint/2010/main" val="15219345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0F3B2206-4A19-6D58-3B45-7AF9CAA01108}"/>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5AB10576-EFA5-A183-30DA-0D964765DA9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946AF0F1-F177-07BA-6791-01AEE76DE1ED}"/>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a:t>A </a:t>
            </a:r>
            <a:r>
              <a:rPr lang="en-GB" sz="1200" b="1" dirty="0"/>
              <a:t>Reference Energy System (RES) </a:t>
            </a:r>
            <a:r>
              <a:rPr lang="en-GB" sz="1200" dirty="0"/>
              <a:t>is a visual or conceptual representation of an energy system that illustrates the flow of energy from </a:t>
            </a:r>
            <a:r>
              <a:rPr lang="en-GB" sz="1200" b="1" dirty="0"/>
              <a:t>primary sources </a:t>
            </a:r>
            <a:r>
              <a:rPr lang="en-GB" sz="1200" dirty="0"/>
              <a:t>(e.g., coal, oil, renewables) through various processes (e.g., conversion, transmission, distribution) to meet </a:t>
            </a:r>
            <a:r>
              <a:rPr lang="en-GB" sz="1200" b="1" dirty="0"/>
              <a:t>end-use demands</a:t>
            </a:r>
            <a:r>
              <a:rPr lang="en-GB" sz="1200" dirty="0"/>
              <a:t> (e.g., transport, residential, industrial, commercial). </a:t>
            </a:r>
          </a:p>
          <a:p>
            <a:pPr marL="0" lvl="0" indent="0" algn="l" rtl="0">
              <a:lnSpc>
                <a:spcPct val="100000"/>
              </a:lnSpc>
              <a:spcBef>
                <a:spcPts val="0"/>
              </a:spcBef>
              <a:spcAft>
                <a:spcPts val="0"/>
              </a:spcAft>
              <a:buClr>
                <a:schemeClr val="dk1"/>
              </a:buClr>
              <a:buSzPts val="1200"/>
              <a:buFont typeface="Calibri"/>
              <a:buNone/>
            </a:pPr>
            <a:endParaRPr lang="en-GB" dirty="0"/>
          </a:p>
          <a:p>
            <a:pPr marL="0" lvl="0" indent="0" algn="l" rtl="0">
              <a:lnSpc>
                <a:spcPct val="100000"/>
              </a:lnSpc>
              <a:spcBef>
                <a:spcPts val="0"/>
              </a:spcBef>
              <a:spcAft>
                <a:spcPts val="0"/>
              </a:spcAft>
              <a:buClr>
                <a:schemeClr val="dk1"/>
              </a:buClr>
              <a:buSzPts val="1200"/>
              <a:buFont typeface="Calibri"/>
              <a:buNone/>
            </a:pPr>
            <a:r>
              <a:rPr lang="en-US" dirty="0"/>
              <a:t>In this diagram, we can see that the sources, which are primary energy, on the left hand side. These include fossil, nuclear, renewables, as well as imports and exports. These are linked to conversion technologies, which are secondary energy, and include power plants, heat production, oil products, biofuels, synthetic fuels, hydrogen, liquified gas, imports and exports. Altogether, the sources and conversion technologies are part of ‘energy supply’.</a:t>
            </a:r>
          </a:p>
          <a:p>
            <a:pPr marL="0" lvl="0" indent="0" algn="l" rtl="0">
              <a:lnSpc>
                <a:spcPct val="100000"/>
              </a:lnSpc>
              <a:spcBef>
                <a:spcPts val="0"/>
              </a:spcBef>
              <a:spcAft>
                <a:spcPts val="0"/>
              </a:spcAft>
              <a:buClr>
                <a:schemeClr val="dk1"/>
              </a:buClr>
              <a:buSzPts val="1200"/>
              <a:buFont typeface="Calibri"/>
              <a:buNone/>
            </a:pPr>
            <a:endParaRPr lang="en-US" dirty="0"/>
          </a:p>
          <a:p>
            <a:pPr marL="0" lvl="0" indent="0" algn="l" rtl="0">
              <a:lnSpc>
                <a:spcPct val="100000"/>
              </a:lnSpc>
              <a:spcBef>
                <a:spcPts val="0"/>
              </a:spcBef>
              <a:spcAft>
                <a:spcPts val="0"/>
              </a:spcAft>
              <a:buClr>
                <a:schemeClr val="dk1"/>
              </a:buClr>
              <a:buSzPts val="1200"/>
              <a:buFont typeface="Calibri"/>
              <a:buNone/>
            </a:pPr>
            <a:r>
              <a:rPr lang="en-US" dirty="0"/>
              <a:t>From conversion technologies, the energy flows to technologies of demand, which cover the residential, commercial, agriculture, industry and transport sector. Technologies included are electric cars, diesel buses, charcoal cookstoves, and so on. This then flows to energy services, where the same sectors are represented as demands. Technologies of demand and energy services are grouped as ‘demands sectors’.</a:t>
            </a:r>
          </a:p>
        </p:txBody>
      </p:sp>
      <p:sp>
        <p:nvSpPr>
          <p:cNvPr id="165" name="Google Shape;165;p13:notes">
            <a:extLst>
              <a:ext uri="{FF2B5EF4-FFF2-40B4-BE49-F238E27FC236}">
                <a16:creationId xmlns:a16="http://schemas.microsoft.com/office/drawing/2014/main" id="{CCB97425-B439-5D0F-21E6-182439E46CAA}"/>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14</a:t>
            </a:fld>
            <a:endParaRPr/>
          </a:p>
        </p:txBody>
      </p:sp>
    </p:spTree>
    <p:extLst>
      <p:ext uri="{BB962C8B-B14F-4D97-AF65-F5344CB8AC3E}">
        <p14:creationId xmlns:p14="http://schemas.microsoft.com/office/powerpoint/2010/main" val="8379073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868608E9-77D4-2B7D-9729-52B103D34B58}"/>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178F2191-D0AE-3B63-FD95-03D06B6D188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EF5C4083-D338-BDE0-32AE-901A6A944ECB}"/>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spcBef>
                <a:spcPts val="0"/>
              </a:spcBef>
              <a:buClr>
                <a:schemeClr val="dk1"/>
              </a:buClr>
              <a:buSzPts val="2800"/>
              <a:buFont typeface="Arial" panose="020B0604020202020204" pitchFamily="34" charset="0"/>
              <a:buNone/>
            </a:pPr>
            <a:r>
              <a:rPr lang="en-GB" dirty="0"/>
              <a:t>There are 5 main components of a reference energy system. Following the diagram below, these are:</a:t>
            </a:r>
          </a:p>
          <a:p>
            <a:pPr marL="0" indent="0">
              <a:spcBef>
                <a:spcPts val="0"/>
              </a:spcBef>
              <a:buClr>
                <a:schemeClr val="dk1"/>
              </a:buClr>
              <a:buSzPts val="2800"/>
              <a:buFont typeface="Arial" panose="020B0604020202020204" pitchFamily="34" charset="0"/>
              <a:buNone/>
            </a:pPr>
            <a:endParaRPr lang="en-GB" dirty="0"/>
          </a:p>
          <a:p>
            <a:pPr marL="171450" indent="-171450">
              <a:spcBef>
                <a:spcPts val="0"/>
              </a:spcBef>
              <a:buClr>
                <a:schemeClr val="dk1"/>
              </a:buClr>
              <a:buSzPts val="2800"/>
              <a:buFont typeface="Arial" panose="020B0604020202020204" pitchFamily="34" charset="0"/>
              <a:buChar char="•"/>
            </a:pPr>
            <a:r>
              <a:rPr lang="en-GB" sz="1200" b="1" dirty="0"/>
              <a:t>Primary energy resources </a:t>
            </a:r>
            <a:r>
              <a:rPr lang="en-GB" sz="1200" b="0" dirty="0"/>
              <a:t>such as fossil </a:t>
            </a:r>
            <a:r>
              <a:rPr lang="en-GB" sz="1200" dirty="0"/>
              <a:t>fuels (coal, gas), renewables (solar, wind)</a:t>
            </a:r>
          </a:p>
          <a:p>
            <a:pPr marL="171450" indent="-171450">
              <a:spcBef>
                <a:spcPts val="0"/>
              </a:spcBef>
              <a:buClr>
                <a:schemeClr val="dk1"/>
              </a:buClr>
              <a:buSzPts val="2800"/>
              <a:buFont typeface="Arial" panose="020B0604020202020204" pitchFamily="34" charset="0"/>
              <a:buChar char="•"/>
            </a:pPr>
            <a:r>
              <a:rPr lang="en-GB" sz="1200" b="1" dirty="0"/>
              <a:t>Energy conversion technologies: </a:t>
            </a:r>
            <a:r>
              <a:rPr lang="en-GB" sz="1200" b="0" dirty="0"/>
              <a:t>such as electricity </a:t>
            </a:r>
            <a:r>
              <a:rPr lang="en-GB" sz="1200" dirty="0"/>
              <a:t>generation (power plants), T&amp;D</a:t>
            </a:r>
          </a:p>
          <a:p>
            <a:pPr marL="171450" indent="-171450">
              <a:spcBef>
                <a:spcPts val="0"/>
              </a:spcBef>
              <a:buClr>
                <a:schemeClr val="dk1"/>
              </a:buClr>
              <a:buSzPts val="2800"/>
              <a:buFont typeface="Arial" panose="020B0604020202020204" pitchFamily="34" charset="0"/>
              <a:buChar char="•"/>
            </a:pPr>
            <a:r>
              <a:rPr lang="en-GB" sz="1200" b="1" dirty="0"/>
              <a:t>Energy carriers </a:t>
            </a:r>
            <a:r>
              <a:rPr lang="en-GB" sz="1200" b="0" dirty="0"/>
              <a:t>such as</a:t>
            </a:r>
            <a:r>
              <a:rPr lang="en-GB" sz="1200" b="1" dirty="0"/>
              <a:t> </a:t>
            </a:r>
            <a:r>
              <a:rPr lang="en-GB" sz="1200" dirty="0"/>
              <a:t>coal/gas, solar/wind/hydro, electricity after power plants</a:t>
            </a:r>
          </a:p>
          <a:p>
            <a:pPr marL="171450" indent="-171450">
              <a:spcBef>
                <a:spcPts val="0"/>
              </a:spcBef>
              <a:buClr>
                <a:schemeClr val="dk1"/>
              </a:buClr>
              <a:buSzPts val="2800"/>
              <a:buFont typeface="Arial" panose="020B0604020202020204" pitchFamily="34" charset="0"/>
              <a:buChar char="•"/>
            </a:pPr>
            <a:r>
              <a:rPr lang="en-GB" sz="1200" b="1" dirty="0"/>
              <a:t>End-use technologies </a:t>
            </a:r>
            <a:r>
              <a:rPr lang="en-GB" sz="1200" b="0" dirty="0"/>
              <a:t>such as </a:t>
            </a:r>
            <a:r>
              <a:rPr lang="en-GB" sz="1200" dirty="0"/>
              <a:t>electric motorcycle, petrol motorcycle, petrol car</a:t>
            </a:r>
          </a:p>
          <a:p>
            <a:pPr marL="171450" indent="-171450">
              <a:spcBef>
                <a:spcPts val="0"/>
              </a:spcBef>
              <a:buClr>
                <a:schemeClr val="dk1"/>
              </a:buClr>
              <a:buSzPts val="2800"/>
              <a:buFont typeface="Arial" panose="020B0604020202020204" pitchFamily="34" charset="0"/>
              <a:buChar char="•"/>
            </a:pPr>
            <a:r>
              <a:rPr lang="en-GB" sz="1200" b="1" dirty="0"/>
              <a:t>Energy service demands </a:t>
            </a:r>
            <a:r>
              <a:rPr lang="en-GB" sz="1200" b="0" dirty="0"/>
              <a:t>such as </a:t>
            </a:r>
            <a:r>
              <a:rPr lang="en-GB" sz="1200" dirty="0"/>
              <a:t>motorcycle transport demand, car transport demand</a:t>
            </a:r>
            <a:br>
              <a:rPr lang="en-GB" sz="1200" dirty="0"/>
            </a:br>
            <a:endParaRPr lang="en-GB" sz="1200" dirty="0"/>
          </a:p>
          <a:p>
            <a:pPr marL="0" indent="0">
              <a:spcBef>
                <a:spcPts val="0"/>
              </a:spcBef>
              <a:buClr>
                <a:schemeClr val="dk1"/>
              </a:buClr>
              <a:buSzPts val="2800"/>
              <a:buFont typeface="Arial" panose="020B0604020202020204" pitchFamily="34" charset="0"/>
              <a:buNone/>
            </a:pPr>
            <a:r>
              <a:rPr lang="en-GB" sz="1200" dirty="0"/>
              <a:t>We can also see from the diagram that the RES starts from resources on the left, then conversion, then end-use technologies, finishing at energy service demands on the right.</a:t>
            </a:r>
          </a:p>
          <a:p>
            <a:pPr marL="0" lvl="0" indent="0" algn="l" rtl="0">
              <a:lnSpc>
                <a:spcPct val="100000"/>
              </a:lnSpc>
              <a:spcBef>
                <a:spcPts val="0"/>
              </a:spcBef>
              <a:spcAft>
                <a:spcPts val="0"/>
              </a:spcAft>
              <a:buClr>
                <a:schemeClr val="dk1"/>
              </a:buClr>
              <a:buSzPts val="1200"/>
              <a:buFont typeface="Calibri"/>
              <a:buNone/>
            </a:pPr>
            <a:endParaRPr lang="en-GB" dirty="0"/>
          </a:p>
        </p:txBody>
      </p:sp>
      <p:sp>
        <p:nvSpPr>
          <p:cNvPr id="165" name="Google Shape;165;p13:notes">
            <a:extLst>
              <a:ext uri="{FF2B5EF4-FFF2-40B4-BE49-F238E27FC236}">
                <a16:creationId xmlns:a16="http://schemas.microsoft.com/office/drawing/2014/main" id="{94F3FAE7-C65D-9A87-E2F0-2475A58FF2B4}"/>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15</a:t>
            </a:fld>
            <a:endParaRPr/>
          </a:p>
        </p:txBody>
      </p:sp>
    </p:spTree>
    <p:extLst>
      <p:ext uri="{BB962C8B-B14F-4D97-AF65-F5344CB8AC3E}">
        <p14:creationId xmlns:p14="http://schemas.microsoft.com/office/powerpoint/2010/main" val="8247271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29989005-7DE7-0862-715E-4E9FDCBBB239}"/>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498D73A9-C23A-7E84-A791-226AA6206B0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CE8FA434-B2F6-7B59-A6AC-E6B6C6CDDF4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a:t>Transport modes in the RES are modelled as energy-consuming technologies that convert fuels into mobility services (passenger-km or tonne-km).</a:t>
            </a:r>
          </a:p>
          <a:p>
            <a:pPr marL="0" lvl="0" indent="0" algn="l" rtl="0">
              <a:lnSpc>
                <a:spcPct val="100000"/>
              </a:lnSpc>
              <a:spcBef>
                <a:spcPts val="0"/>
              </a:spcBef>
              <a:spcAft>
                <a:spcPts val="0"/>
              </a:spcAft>
              <a:buClr>
                <a:schemeClr val="dk1"/>
              </a:buClr>
              <a:buSzPts val="1200"/>
              <a:buFont typeface="Calibri"/>
              <a:buNone/>
            </a:pPr>
            <a:endParaRPr lang="en-GB" dirty="0"/>
          </a:p>
          <a:p>
            <a:pPr marL="0" lvl="0" indent="0" algn="l" rtl="0">
              <a:lnSpc>
                <a:spcPct val="100000"/>
              </a:lnSpc>
              <a:spcBef>
                <a:spcPts val="0"/>
              </a:spcBef>
              <a:spcAft>
                <a:spcPts val="0"/>
              </a:spcAft>
              <a:buClr>
                <a:schemeClr val="dk1"/>
              </a:buClr>
              <a:buSzPts val="1200"/>
              <a:buFont typeface="Calibri"/>
              <a:buNone/>
            </a:pPr>
            <a:r>
              <a:rPr lang="en-US" dirty="0"/>
              <a:t>In this example for transport,  we can see that the resource is in PJ or MW. The former for fuel types and the latter for solar and wind potential capacities. End-use technologies is normally represented in passenger-km, when measuring demand, or in 1,000 vehicles, when measuring capacity. End service demands, as mentioned earlier, will be in passenger-km for passenger transport, or freight-km for freight transport.</a:t>
            </a:r>
            <a:endParaRPr dirty="0"/>
          </a:p>
        </p:txBody>
      </p:sp>
      <p:sp>
        <p:nvSpPr>
          <p:cNvPr id="165" name="Google Shape;165;p13:notes">
            <a:extLst>
              <a:ext uri="{FF2B5EF4-FFF2-40B4-BE49-F238E27FC236}">
                <a16:creationId xmlns:a16="http://schemas.microsoft.com/office/drawing/2014/main" id="{5E4EC2CF-8F69-9E0E-AE0A-23E0FFE8CF47}"/>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16</a:t>
            </a:fld>
            <a:endParaRPr/>
          </a:p>
        </p:txBody>
      </p:sp>
    </p:spTree>
    <p:extLst>
      <p:ext uri="{BB962C8B-B14F-4D97-AF65-F5344CB8AC3E}">
        <p14:creationId xmlns:p14="http://schemas.microsoft.com/office/powerpoint/2010/main" val="40091807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257E06A1-82F4-2740-81F5-76F5FA704E04}"/>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AA6F16EE-8E53-0949-EFBE-5E83F2E7A21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50E597D2-7132-9333-3A17-DBD5E4EBEA8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spcBef>
                <a:spcPts val="0"/>
              </a:spcBef>
              <a:buClr>
                <a:schemeClr val="dk1"/>
              </a:buClr>
              <a:buSzPts val="2800"/>
            </a:pPr>
            <a:r>
              <a:rPr lang="en-GB" sz="1200" dirty="0"/>
              <a:t>In the RES, transport modes (end-use techs) are categorized by mode and fuel type, with the level of detail depending on the desired model granularity.</a:t>
            </a:r>
          </a:p>
          <a:p>
            <a:pPr>
              <a:spcBef>
                <a:spcPts val="0"/>
              </a:spcBef>
              <a:buClr>
                <a:schemeClr val="dk1"/>
              </a:buClr>
              <a:buSzPts val="2800"/>
            </a:pPr>
            <a:endParaRPr lang="en-GB" sz="1200" dirty="0"/>
          </a:p>
          <a:p>
            <a:pPr marL="0" lvl="0" indent="0" algn="l" rtl="0">
              <a:lnSpc>
                <a:spcPct val="100000"/>
              </a:lnSpc>
              <a:spcBef>
                <a:spcPts val="0"/>
              </a:spcBef>
              <a:spcAft>
                <a:spcPts val="0"/>
              </a:spcAft>
              <a:buClr>
                <a:schemeClr val="dk1"/>
              </a:buClr>
              <a:buSzPts val="1200"/>
              <a:buFont typeface="Calibri"/>
              <a:buNone/>
            </a:pPr>
            <a:r>
              <a:rPr lang="en-GB" dirty="0"/>
              <a:t>In this example, we have 5 different modes – motorcycle, car, bus, passenger rail and freight rail. Hence we have 5 different energy service demands – motorcycle transport demand, car transport demand, bus transport demand, rail passenger transport demand, and rail freight transport demand.</a:t>
            </a:r>
          </a:p>
          <a:p>
            <a:pPr marL="0" lvl="0" indent="0" algn="l" rtl="0">
              <a:lnSpc>
                <a:spcPct val="100000"/>
              </a:lnSpc>
              <a:spcBef>
                <a:spcPts val="0"/>
              </a:spcBef>
              <a:spcAft>
                <a:spcPts val="0"/>
              </a:spcAft>
              <a:buClr>
                <a:schemeClr val="dk1"/>
              </a:buClr>
              <a:buSzPts val="1200"/>
              <a:buFont typeface="Calibri"/>
              <a:buNone/>
            </a:pPr>
            <a:r>
              <a:rPr lang="en-GB" dirty="0"/>
              <a:t>We also have 5 different fuel types – electricity, petrol, diesel, liquified petroleum gas, and compressed natural gas.</a:t>
            </a:r>
          </a:p>
          <a:p>
            <a:pPr marL="0" lvl="0" indent="0" algn="l" rtl="0">
              <a:lnSpc>
                <a:spcPct val="100000"/>
              </a:lnSpc>
              <a:spcBef>
                <a:spcPts val="0"/>
              </a:spcBef>
              <a:spcAft>
                <a:spcPts val="0"/>
              </a:spcAft>
              <a:buClr>
                <a:schemeClr val="dk1"/>
              </a:buClr>
              <a:buSzPts val="1200"/>
              <a:buFont typeface="Calibri"/>
              <a:buNone/>
            </a:pPr>
            <a:r>
              <a:rPr lang="en-GB" dirty="0"/>
              <a:t>Thus,  the end-use techs for each demand are disaggregated by their fuel type. For the motorcycle demand, for example, we have electric motorcycle and petrol motorcycle.</a:t>
            </a:r>
            <a:endParaRPr dirty="0"/>
          </a:p>
        </p:txBody>
      </p:sp>
      <p:sp>
        <p:nvSpPr>
          <p:cNvPr id="165" name="Google Shape;165;p13:notes">
            <a:extLst>
              <a:ext uri="{FF2B5EF4-FFF2-40B4-BE49-F238E27FC236}">
                <a16:creationId xmlns:a16="http://schemas.microsoft.com/office/drawing/2014/main" id="{3B37619D-B649-840D-00A1-F97E3BBED6E4}"/>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17</a:t>
            </a:fld>
            <a:endParaRPr/>
          </a:p>
        </p:txBody>
      </p:sp>
    </p:spTree>
    <p:extLst>
      <p:ext uri="{BB962C8B-B14F-4D97-AF65-F5344CB8AC3E}">
        <p14:creationId xmlns:p14="http://schemas.microsoft.com/office/powerpoint/2010/main" val="12870657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B20DE521-6D2D-4DA3-FA66-41E3377F3784}"/>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87D62057-B033-40A8-DEFE-BA07EED2B44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BA115789-40A6-22B2-1D2C-6623FF453729}"/>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b="0" dirty="0"/>
              <a:t>The Purpose of a Reference Energy System comes down to four key points:</a:t>
            </a:r>
          </a:p>
          <a:p>
            <a:pPr>
              <a:buFont typeface="+mj-lt"/>
              <a:buAutoNum type="arabicPeriod"/>
            </a:pPr>
            <a:r>
              <a:rPr lang="en-US" b="1" dirty="0"/>
              <a:t>Simplification</a:t>
            </a:r>
            <a:r>
              <a:rPr lang="en-US" dirty="0"/>
              <a:t>: Provides a simplified yet comprehensive overview of the energy system for easier analysis.</a:t>
            </a:r>
          </a:p>
          <a:p>
            <a:pPr>
              <a:buFont typeface="+mj-lt"/>
              <a:buAutoNum type="arabicPeriod"/>
            </a:pPr>
            <a:r>
              <a:rPr lang="en-US" b="1" dirty="0"/>
              <a:t>Scenario Building</a:t>
            </a:r>
            <a:r>
              <a:rPr lang="en-US" dirty="0"/>
              <a:t>: Serves as a baseline for modeling various scenarios, such as energy efficiency improvements, fuel switching, or renewable energy integration.</a:t>
            </a:r>
          </a:p>
          <a:p>
            <a:pPr>
              <a:buFont typeface="+mj-lt"/>
              <a:buAutoNum type="arabicPeriod"/>
            </a:pPr>
            <a:r>
              <a:rPr lang="en-US" b="1" dirty="0"/>
              <a:t>Decision Support</a:t>
            </a:r>
            <a:r>
              <a:rPr lang="en-US" dirty="0"/>
              <a:t>: Helps policymakers, planners, and researchers understand the impacts of different energy policies and investments.</a:t>
            </a:r>
          </a:p>
          <a:p>
            <a:pPr>
              <a:buFont typeface="+mj-lt"/>
              <a:buAutoNum type="arabicPeriod"/>
            </a:pPr>
            <a:r>
              <a:rPr lang="en-US" b="1" dirty="0"/>
              <a:t>Flexibility</a:t>
            </a:r>
            <a:r>
              <a:rPr lang="en-US" dirty="0"/>
              <a:t>: Can be adapted to include new technologies or shifts in energy demand.</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35A314AA-4649-4D70-9A0B-FD924261E51E}"/>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18</a:t>
            </a:fld>
            <a:endParaRPr/>
          </a:p>
        </p:txBody>
      </p:sp>
    </p:spTree>
    <p:extLst>
      <p:ext uri="{BB962C8B-B14F-4D97-AF65-F5344CB8AC3E}">
        <p14:creationId xmlns:p14="http://schemas.microsoft.com/office/powerpoint/2010/main" val="14078989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1983953F-3B57-3DDE-F9AC-2B067AF7594F}"/>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E6E9BE39-6ABD-A0F5-83EA-2F06C72E6BB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33959F2C-50B9-7AED-6B8A-D2DD8BEE4925}"/>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dirty="0"/>
              <a:t>A RES is important to inform </a:t>
            </a:r>
            <a:r>
              <a:rPr lang="en-GB" dirty="0" err="1"/>
              <a:t>OSeMOSYS</a:t>
            </a:r>
            <a:r>
              <a:rPr lang="en-GB" dirty="0"/>
              <a:t> inputs.</a:t>
            </a:r>
          </a:p>
          <a:p>
            <a:pPr marL="0" lvl="0" indent="0" algn="l" rtl="0">
              <a:lnSpc>
                <a:spcPct val="100000"/>
              </a:lnSpc>
              <a:spcBef>
                <a:spcPts val="0"/>
              </a:spcBef>
              <a:spcAft>
                <a:spcPts val="0"/>
              </a:spcAft>
              <a:buClr>
                <a:schemeClr val="dk1"/>
              </a:buClr>
              <a:buSzPts val="1200"/>
              <a:buFont typeface="Calibri"/>
              <a:buNone/>
            </a:pPr>
            <a:endParaRPr lang="en-GB" dirty="0"/>
          </a:p>
          <a:p>
            <a:pPr marL="0" lvl="0" indent="0" algn="l" rtl="0">
              <a:lnSpc>
                <a:spcPct val="100000"/>
              </a:lnSpc>
              <a:spcBef>
                <a:spcPts val="0"/>
              </a:spcBef>
              <a:spcAft>
                <a:spcPts val="0"/>
              </a:spcAft>
              <a:buClr>
                <a:schemeClr val="dk1"/>
              </a:buClr>
              <a:buSzPts val="1200"/>
              <a:buFont typeface="Calibri"/>
              <a:buNone/>
            </a:pPr>
            <a:r>
              <a:rPr lang="en-GB" sz="1200" b="0" dirty="0"/>
              <a:t>The RES defines the available energy sources (e.g., coal, gas, renewables) and the technologies for converting those resources into usable energy (e.g., power plants, gas turbines, solar PV, wind turbines). These are used as input data for </a:t>
            </a:r>
            <a:r>
              <a:rPr lang="en-GB" sz="1200" b="0" dirty="0" err="1"/>
              <a:t>OSeMOSYS</a:t>
            </a:r>
            <a:r>
              <a:rPr lang="en-GB" sz="1200" b="0" dirty="0"/>
              <a:t> to simulate the supply and conversion sectors</a:t>
            </a:r>
          </a:p>
          <a:p>
            <a:pPr marL="0" lvl="0" indent="0" algn="l" rtl="0">
              <a:lnSpc>
                <a:spcPct val="100000"/>
              </a:lnSpc>
              <a:spcBef>
                <a:spcPts val="0"/>
              </a:spcBef>
              <a:spcAft>
                <a:spcPts val="0"/>
              </a:spcAft>
              <a:buClr>
                <a:schemeClr val="dk1"/>
              </a:buClr>
              <a:buSzPts val="1200"/>
              <a:buFont typeface="Calibri"/>
              <a:buNone/>
            </a:pPr>
            <a:br>
              <a:rPr lang="en-GB" sz="1200" b="0" dirty="0"/>
            </a:br>
            <a:r>
              <a:rPr lang="en-GB" sz="1200" b="0" dirty="0">
                <a:highlight>
                  <a:srgbClr val="DFE9FF"/>
                </a:highlight>
              </a:rPr>
              <a:t>T</a:t>
            </a:r>
            <a:r>
              <a:rPr lang="en-GB" sz="1200" b="0" dirty="0"/>
              <a:t>he RES specifies the energy demand across various sectors (e.g., residential, industrial, transportation). These demand profiles are used as inputs to </a:t>
            </a:r>
            <a:r>
              <a:rPr lang="en-GB" sz="1200" b="0" dirty="0" err="1"/>
              <a:t>OSeMOSYS</a:t>
            </a:r>
            <a:r>
              <a:rPr lang="en-GB" sz="1200" b="0" dirty="0"/>
              <a:t>, helping the model determine how to meet energy needs through different technologies and strategies</a:t>
            </a:r>
          </a:p>
          <a:p>
            <a:pPr marL="0" lvl="0" indent="0" algn="l" rtl="0">
              <a:lnSpc>
                <a:spcPct val="100000"/>
              </a:lnSpc>
              <a:spcBef>
                <a:spcPts val="0"/>
              </a:spcBef>
              <a:spcAft>
                <a:spcPts val="0"/>
              </a:spcAft>
              <a:buClr>
                <a:schemeClr val="dk1"/>
              </a:buClr>
              <a:buSzPts val="1200"/>
              <a:buFont typeface="Calibri"/>
              <a:buNone/>
            </a:pPr>
            <a:br>
              <a:rPr lang="en-GB" sz="1200" b="0" dirty="0"/>
            </a:br>
            <a:r>
              <a:rPr lang="en-GB" sz="1200" b="0" dirty="0">
                <a:highlight>
                  <a:srgbClr val="DFE9FF"/>
                </a:highlight>
              </a:rPr>
              <a:t>T</a:t>
            </a:r>
            <a:r>
              <a:rPr lang="en-GB" sz="1200" b="0" dirty="0"/>
              <a:t>he </a:t>
            </a:r>
            <a:r>
              <a:rPr lang="en-GB" sz="1200" dirty="0"/>
              <a:t>RES outlines the infrastructure, such as grids, pipelines, and storage systems, that supports the transportation and storage of energy. This informs </a:t>
            </a:r>
            <a:r>
              <a:rPr lang="en-GB" sz="1200" dirty="0" err="1"/>
              <a:t>OSeMOSYS</a:t>
            </a:r>
            <a:r>
              <a:rPr lang="en-GB" sz="1200" dirty="0"/>
              <a:t> inputs related to capacity expansion, transmission, and storage systems</a:t>
            </a:r>
          </a:p>
          <a:p>
            <a:pPr marL="342900" indent="-342900">
              <a:spcBef>
                <a:spcPts val="0"/>
              </a:spcBef>
              <a:buClr>
                <a:schemeClr val="dk1"/>
              </a:buClr>
              <a:buSzPts val="2800"/>
              <a:buFont typeface="Arial" panose="020B0604020202020204" pitchFamily="34" charset="0"/>
              <a:buChar char="•"/>
            </a:pPr>
            <a:endParaRPr lang="en-GB" sz="1200" dirty="0"/>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F5FBBA61-A739-37BB-15B8-F8960ED978D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19</a:t>
            </a:fld>
            <a:endParaRPr/>
          </a:p>
        </p:txBody>
      </p:sp>
    </p:spTree>
    <p:extLst>
      <p:ext uri="{BB962C8B-B14F-4D97-AF65-F5344CB8AC3E}">
        <p14:creationId xmlns:p14="http://schemas.microsoft.com/office/powerpoint/2010/main" val="40433833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BF55D882-400B-6154-6D9E-CD003ECC778E}"/>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335BB5DD-8E95-E510-A6A1-3B0D31B1111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672CD5C1-EBE9-27BD-D0AC-9EA713F945A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dirty="0"/>
              <a:t>To build a RES for the transport, we first have to define the system boundaries and scope.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t>The first question is what is </a:t>
            </a:r>
            <a:r>
              <a:rPr lang="en-GB" sz="1200" dirty="0"/>
              <a:t>the region and time frame the RES will cover? Will it be on a country or city scale? Will it cover the short, medium, or long-term?</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a:t>The second question is what sectors will be included? Will it only focus on the transport sector? Or will it include the industrial, residential, and/or agriculture sectors?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a:t>The third question is what components of the energy system will be represented? Will it cover energy generation, storage, demand, and/or transmission?</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a:t>As an example, I want to model the Viet Nam </a:t>
            </a:r>
            <a:r>
              <a:rPr lang="en-GB" sz="1200" dirty="0">
                <a:highlight>
                  <a:srgbClr val="DFE9FF"/>
                </a:highlight>
              </a:rPr>
              <a:t>transport and power sector </a:t>
            </a:r>
            <a:r>
              <a:rPr lang="en-GB" sz="1200" dirty="0"/>
              <a:t>on a </a:t>
            </a:r>
            <a:r>
              <a:rPr lang="en-GB" sz="1200" dirty="0">
                <a:highlight>
                  <a:srgbClr val="DFE9FF"/>
                </a:highlight>
              </a:rPr>
              <a:t>country-scale</a:t>
            </a:r>
            <a:r>
              <a:rPr lang="en-GB" sz="1200" dirty="0"/>
              <a:t> and </a:t>
            </a:r>
            <a:r>
              <a:rPr lang="en-GB" sz="1200" dirty="0">
                <a:highlight>
                  <a:srgbClr val="DFE9FF"/>
                </a:highlight>
              </a:rPr>
              <a:t>long-term</a:t>
            </a:r>
            <a:r>
              <a:rPr lang="en-GB" sz="1200" dirty="0"/>
              <a:t>. It will include </a:t>
            </a:r>
            <a:r>
              <a:rPr lang="en-GB" sz="1200" dirty="0">
                <a:highlight>
                  <a:srgbClr val="DFE9FF"/>
                </a:highlight>
              </a:rPr>
              <a:t>energy generation, storage</a:t>
            </a:r>
            <a:r>
              <a:rPr lang="en-GB" sz="1200" dirty="0"/>
              <a:t>, and </a:t>
            </a:r>
            <a:r>
              <a:rPr lang="en-GB" sz="1200" dirty="0">
                <a:highlight>
                  <a:srgbClr val="DFE9FF"/>
                </a:highlight>
              </a:rPr>
              <a:t>transmission</a:t>
            </a:r>
            <a:r>
              <a:rPr lang="en-GB" sz="1200" dirty="0"/>
              <a:t> technologies, as well as </a:t>
            </a:r>
            <a:r>
              <a:rPr lang="en-GB" sz="1200" dirty="0">
                <a:highlight>
                  <a:srgbClr val="DFE9FF"/>
                </a:highlight>
              </a:rPr>
              <a:t>transport demand</a:t>
            </a:r>
            <a:r>
              <a:rPr lang="en-GB" sz="1200" dirty="0"/>
              <a: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dirty="0"/>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D5E1CDC2-2276-F37F-94B9-FD8B2E9E5B21}"/>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20</a:t>
            </a:fld>
            <a:endParaRPr/>
          </a:p>
        </p:txBody>
      </p:sp>
    </p:spTree>
    <p:extLst>
      <p:ext uri="{BB962C8B-B14F-4D97-AF65-F5344CB8AC3E}">
        <p14:creationId xmlns:p14="http://schemas.microsoft.com/office/powerpoint/2010/main" val="36867098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B6D4EA79-292B-6E35-C036-651582DAE913}"/>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D318174A-D808-E059-F2C6-D7944E373D6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88B161CC-5EE8-720E-3EAC-C36B73F85CB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dirty="0"/>
              <a:t>Step 2 is to identify and categorize the energy resources.</a:t>
            </a:r>
          </a:p>
          <a:p>
            <a:pPr marL="0" lvl="0" indent="0" algn="l" rtl="0">
              <a:lnSpc>
                <a:spcPct val="100000"/>
              </a:lnSpc>
              <a:spcBef>
                <a:spcPts val="0"/>
              </a:spcBef>
              <a:spcAft>
                <a:spcPts val="0"/>
              </a:spcAft>
              <a:buClr>
                <a:schemeClr val="dk1"/>
              </a:buClr>
              <a:buSzPts val="1200"/>
              <a:buFont typeface="Calibri"/>
              <a:buNone/>
            </a:pP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t>First, </a:t>
            </a:r>
            <a:r>
              <a:rPr lang="en-GB" sz="1200" dirty="0"/>
              <a:t>list the available natural resource that will be in your model. This could be coal, natural gas, oil, biomass, solar, wind, hydropower, uranium, and/or others.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a:t>Secondly, identify the technologies that convert primary energy into usable forms. This could be coal-fired power plants, wind turbines, solar panels, nuclear power plant, and/or others.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a:t>As an example, I want to only include </a:t>
            </a:r>
            <a:r>
              <a:rPr lang="en-GB" sz="1200" dirty="0">
                <a:highlight>
                  <a:srgbClr val="DFE9FF"/>
                </a:highlight>
              </a:rPr>
              <a:t>coal, oil, biomass, solar, wind, and hydropower</a:t>
            </a:r>
            <a:r>
              <a:rPr lang="en-GB" sz="1200" dirty="0"/>
              <a:t> in my model. I will also include </a:t>
            </a:r>
            <a:r>
              <a:rPr lang="en-GB" sz="1200" dirty="0">
                <a:highlight>
                  <a:srgbClr val="DFE9FF"/>
                </a:highlight>
              </a:rPr>
              <a:t>coal, biomass, solar, wind and hydro power plants</a:t>
            </a:r>
            <a:r>
              <a:rPr lang="en-GB" sz="1200" dirty="0"/>
              <a: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dirty="0"/>
          </a:p>
        </p:txBody>
      </p:sp>
      <p:sp>
        <p:nvSpPr>
          <p:cNvPr id="165" name="Google Shape;165;p13:notes">
            <a:extLst>
              <a:ext uri="{FF2B5EF4-FFF2-40B4-BE49-F238E27FC236}">
                <a16:creationId xmlns:a16="http://schemas.microsoft.com/office/drawing/2014/main" id="{CDA6C54E-50D4-60DE-E15E-E54D01A991C2}"/>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21</a:t>
            </a:fld>
            <a:endParaRPr/>
          </a:p>
        </p:txBody>
      </p:sp>
    </p:spTree>
    <p:extLst>
      <p:ext uri="{BB962C8B-B14F-4D97-AF65-F5344CB8AC3E}">
        <p14:creationId xmlns:p14="http://schemas.microsoft.com/office/powerpoint/2010/main" val="34800503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BFFFF15D-4707-E534-A805-9E90AB145047}"/>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CBA27BF8-6F16-BDE4-EC59-E8A9D580C80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855720FE-1BCE-ECD4-2DEF-AA1CF3242056}"/>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l"/>
            <a:r>
              <a:rPr lang="en-US" dirty="0"/>
              <a:t>Decarbonizing transport presents several challenges due to the sector's heavy reliance on fossil fuels, infrastructure  constraints, and behavioral factors. Here are key challenges:</a:t>
            </a:r>
          </a:p>
          <a:p>
            <a:endParaRPr lang="en-US" dirty="0"/>
          </a:p>
          <a:p>
            <a:r>
              <a:rPr lang="en-US" b="1" dirty="0"/>
              <a:t>1. High Reliance on Fossil Fuels.</a:t>
            </a:r>
          </a:p>
          <a:p>
            <a:pPr>
              <a:buFont typeface="Arial" panose="020B0604020202020204" pitchFamily="34" charset="0"/>
              <a:buChar char="•"/>
            </a:pPr>
            <a:r>
              <a:rPr lang="en-US" dirty="0"/>
              <a:t>The transport sector is still predominantly powered by petroleum-based fuels (gasoline, diesel, jet fuel).</a:t>
            </a:r>
          </a:p>
          <a:p>
            <a:pPr>
              <a:buFont typeface="Arial" panose="020B0604020202020204" pitchFamily="34" charset="0"/>
              <a:buChar char="•"/>
            </a:pPr>
            <a:r>
              <a:rPr lang="en-US" dirty="0"/>
              <a:t>Transitioning away from fossil fuels requires major investments in alternative fuels and vehicle technologies.</a:t>
            </a:r>
          </a:p>
          <a:p>
            <a:pPr>
              <a:buFont typeface="Arial" panose="020B0604020202020204" pitchFamily="34" charset="0"/>
              <a:buChar char="•"/>
            </a:pPr>
            <a:endParaRPr lang="en-US" dirty="0"/>
          </a:p>
          <a:p>
            <a:r>
              <a:rPr lang="en-US" b="1" dirty="0"/>
              <a:t>2. Slow Fleet Turnover.</a:t>
            </a:r>
          </a:p>
          <a:p>
            <a:pPr>
              <a:buFont typeface="Arial" panose="020B0604020202020204" pitchFamily="34" charset="0"/>
              <a:buChar char="•"/>
            </a:pPr>
            <a:r>
              <a:rPr lang="en-US" dirty="0"/>
              <a:t>Vehicles have long lifespans (10–30 years), meaning it takes time for cleaner technologies to replace older, polluting vehicles.</a:t>
            </a:r>
          </a:p>
          <a:p>
            <a:pPr>
              <a:buFont typeface="Arial" panose="020B0604020202020204" pitchFamily="34" charset="0"/>
              <a:buChar char="•"/>
            </a:pPr>
            <a:r>
              <a:rPr lang="en-US" dirty="0"/>
              <a:t>Policies must address both new vehicle adoption and retrofitting or phasing out existing fleets.</a:t>
            </a:r>
          </a:p>
          <a:p>
            <a:pPr>
              <a:buFont typeface="Arial" panose="020B0604020202020204" pitchFamily="34" charset="0"/>
              <a:buChar char="•"/>
            </a:pPr>
            <a:endParaRPr lang="en-US" dirty="0"/>
          </a:p>
          <a:p>
            <a:r>
              <a:rPr lang="en-US" b="1" dirty="0"/>
              <a:t>3. Lack of Charging and Refueling Infrastructure.</a:t>
            </a:r>
          </a:p>
          <a:p>
            <a:pPr>
              <a:buFont typeface="Arial" panose="020B0604020202020204" pitchFamily="34" charset="0"/>
              <a:buChar char="•"/>
            </a:pPr>
            <a:r>
              <a:rPr lang="en-US" dirty="0"/>
              <a:t>Scaling up infrastructure for electric vehicles (EVs), hydrogen fuel cells, and alternative fuels is expensive and complex.</a:t>
            </a:r>
          </a:p>
          <a:p>
            <a:pPr>
              <a:buFont typeface="Arial" panose="020B0604020202020204" pitchFamily="34" charset="0"/>
              <a:buChar char="•"/>
            </a:pPr>
            <a:r>
              <a:rPr lang="en-US" dirty="0"/>
              <a:t>Grid capacity and charging availability can be a barrier to EV adoption.</a:t>
            </a:r>
          </a:p>
          <a:p>
            <a:endParaRPr lang="en-US" b="1" dirty="0"/>
          </a:p>
          <a:p>
            <a:r>
              <a:rPr lang="en-US" b="1" dirty="0"/>
              <a:t>4. High Upfront Costs of Low-Carbon Technologies.</a:t>
            </a:r>
          </a:p>
          <a:p>
            <a:pPr>
              <a:buFont typeface="Arial" panose="020B0604020202020204" pitchFamily="34" charset="0"/>
              <a:buChar char="•"/>
            </a:pPr>
            <a:r>
              <a:rPr lang="en-US" dirty="0"/>
              <a:t>EVs, hydrogen trucks, and sustainable aviation fuels remain more expensive than conventional options.</a:t>
            </a:r>
          </a:p>
          <a:p>
            <a:pPr>
              <a:buFont typeface="Arial" panose="020B0604020202020204" pitchFamily="34" charset="0"/>
              <a:buChar char="•"/>
            </a:pPr>
            <a:r>
              <a:rPr lang="en-US" dirty="0"/>
              <a:t>Many consumers and businesses hesitate to invest due to the high initial cost.</a:t>
            </a:r>
          </a:p>
          <a:p>
            <a:endParaRPr lang="en-US" b="1" dirty="0"/>
          </a:p>
          <a:p>
            <a:r>
              <a:rPr lang="en-US" b="1" dirty="0"/>
              <a:t>5. Energy System Integration Challenges.</a:t>
            </a:r>
          </a:p>
          <a:p>
            <a:pPr>
              <a:buFont typeface="Arial" panose="020B0604020202020204" pitchFamily="34" charset="0"/>
              <a:buChar char="•"/>
            </a:pPr>
            <a:r>
              <a:rPr lang="en-US" dirty="0"/>
              <a:t>Decarbonizing transport must align with clean electricity and fuel production.</a:t>
            </a:r>
          </a:p>
          <a:p>
            <a:pPr>
              <a:buFont typeface="Arial" panose="020B0604020202020204" pitchFamily="34" charset="0"/>
              <a:buChar char="•"/>
            </a:pPr>
            <a:r>
              <a:rPr lang="en-US" dirty="0"/>
              <a:t>A surge in EV adoption increases electricity demand, requiring grid upgrades and renewable energy expansion.</a:t>
            </a:r>
          </a:p>
          <a:p>
            <a:endParaRPr lang="en-US" b="1" dirty="0"/>
          </a:p>
          <a:p>
            <a:r>
              <a:rPr lang="en-US" b="1" dirty="0"/>
              <a:t>6. Difficult-to-Decarbonize Transport Modes.</a:t>
            </a:r>
          </a:p>
          <a:p>
            <a:pPr>
              <a:buFont typeface="Arial" panose="020B0604020202020204" pitchFamily="34" charset="0"/>
              <a:buChar char="•"/>
            </a:pPr>
            <a:r>
              <a:rPr lang="en-US" dirty="0"/>
              <a:t>Aviation, shipping, and heavy-duty freight face technological and economic hurdles in adopting zero-carbon solutions.</a:t>
            </a:r>
          </a:p>
          <a:p>
            <a:pPr>
              <a:buFont typeface="Arial" panose="020B0604020202020204" pitchFamily="34" charset="0"/>
              <a:buChar char="•"/>
            </a:pPr>
            <a:r>
              <a:rPr lang="en-US" dirty="0"/>
              <a:t>Long-haul transport requires high energy density fuels, making electrification challenging.</a:t>
            </a:r>
          </a:p>
          <a:p>
            <a:endParaRPr lang="en-US" b="1" dirty="0"/>
          </a:p>
          <a:p>
            <a:r>
              <a:rPr lang="en-US" b="1" dirty="0"/>
              <a:t>7. Behavioral and Cultural Barriers.</a:t>
            </a:r>
          </a:p>
          <a:p>
            <a:pPr>
              <a:buFont typeface="Arial" panose="020B0604020202020204" pitchFamily="34" charset="0"/>
              <a:buChar char="•"/>
            </a:pPr>
            <a:r>
              <a:rPr lang="en-US" dirty="0"/>
              <a:t>Consumer preferences for larger, more powerful vehicles (e.g., SUVs) increase emissions.</a:t>
            </a:r>
          </a:p>
          <a:p>
            <a:pPr>
              <a:buFont typeface="Arial" panose="020B0604020202020204" pitchFamily="34" charset="0"/>
              <a:buChar char="•"/>
            </a:pPr>
            <a:r>
              <a:rPr lang="en-US" dirty="0"/>
              <a:t>Mode shift policies (e.g., encouraging public transport, cycling) require behavioral change and urban planning adjustments.</a:t>
            </a:r>
          </a:p>
          <a:p>
            <a:endParaRPr lang="en-US" b="1" dirty="0"/>
          </a:p>
          <a:p>
            <a:r>
              <a:rPr lang="en-US" b="1" dirty="0"/>
              <a:t>8. Policy and Regulatory Uncertainty.</a:t>
            </a:r>
          </a:p>
          <a:p>
            <a:pPr>
              <a:buFont typeface="Arial" panose="020B0604020202020204" pitchFamily="34" charset="0"/>
              <a:buChar char="•"/>
            </a:pPr>
            <a:r>
              <a:rPr lang="en-US" dirty="0"/>
              <a:t>Governments need stable, long-term policies (e.g., fuel standards, incentives, bans on combustion engine vehicles) to drive change.</a:t>
            </a:r>
          </a:p>
          <a:p>
            <a:pPr>
              <a:buFont typeface="Arial" panose="020B0604020202020204" pitchFamily="34" charset="0"/>
              <a:buChar char="•"/>
            </a:pPr>
            <a:r>
              <a:rPr lang="en-US" dirty="0"/>
              <a:t>Inconsistent policies and political shifts create uncertainty for investors and manufacturers.</a:t>
            </a:r>
          </a:p>
          <a:p>
            <a:endParaRPr lang="en-US" b="1" dirty="0"/>
          </a:p>
          <a:p>
            <a:r>
              <a:rPr lang="en-US" b="1" dirty="0"/>
              <a:t>9. Supply Chain and Resource Constraints.</a:t>
            </a:r>
          </a:p>
          <a:p>
            <a:pPr>
              <a:buFont typeface="Arial" panose="020B0604020202020204" pitchFamily="34" charset="0"/>
              <a:buChar char="•"/>
            </a:pPr>
            <a:r>
              <a:rPr lang="en-US" dirty="0"/>
              <a:t>EV batteries rely on critical minerals like lithium, cobalt, and nickel, which have supply chain and geopolitical risks.</a:t>
            </a:r>
          </a:p>
          <a:p>
            <a:pPr>
              <a:buFont typeface="Arial" panose="020B0604020202020204" pitchFamily="34" charset="0"/>
              <a:buChar char="•"/>
            </a:pPr>
            <a:r>
              <a:rPr lang="en-US" dirty="0"/>
              <a:t>Sustainable mining and recycling of materials need to be scaled up.</a:t>
            </a:r>
          </a:p>
          <a:p>
            <a:endParaRPr lang="en-US" b="1" dirty="0"/>
          </a:p>
          <a:p>
            <a:r>
              <a:rPr lang="en-US" b="1" dirty="0"/>
              <a:t>10. Global Disparities in Transport Decarbonization.</a:t>
            </a:r>
          </a:p>
          <a:p>
            <a:pPr>
              <a:buFont typeface="Arial" panose="020B0604020202020204" pitchFamily="34" charset="0"/>
              <a:buChar char="•"/>
            </a:pPr>
            <a:r>
              <a:rPr lang="en-US" dirty="0"/>
              <a:t>Low- and middle-income countries face additional barriers such as affordability, infrastructure gaps, and reliance on older vehicle imports.</a:t>
            </a:r>
          </a:p>
          <a:p>
            <a:pPr>
              <a:buFont typeface="Arial" panose="020B0604020202020204" pitchFamily="34" charset="0"/>
              <a:buChar char="•"/>
            </a:pPr>
            <a:r>
              <a:rPr lang="en-US" dirty="0"/>
              <a:t>Solutions must be tailored to different economic and geographic contexts.</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0589777E-086F-9FF9-DCC5-720D6D0628E6}"/>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4</a:t>
            </a:fld>
            <a:endParaRPr/>
          </a:p>
        </p:txBody>
      </p:sp>
    </p:spTree>
    <p:extLst>
      <p:ext uri="{BB962C8B-B14F-4D97-AF65-F5344CB8AC3E}">
        <p14:creationId xmlns:p14="http://schemas.microsoft.com/office/powerpoint/2010/main" val="17309587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BB5643F6-0579-49CF-8405-FDB76AFD0C7B}"/>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48BE6CD6-049F-54E2-CEFF-9C51DA122A4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C452655C-CC99-6D9F-41F1-89AA80C09D66}"/>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dirty="0"/>
              <a:t>Step 3 is to identify any imports and exports with your region. Are there any </a:t>
            </a:r>
            <a:r>
              <a:rPr lang="en-GB" sz="1200" dirty="0"/>
              <a:t>diesel imports, fuel oil imports, electricity exports, biomass imports, coal exports, and/or others?</a:t>
            </a:r>
          </a:p>
          <a:p>
            <a:pPr marL="0" lvl="0" indent="0" algn="l" rtl="0">
              <a:lnSpc>
                <a:spcPct val="100000"/>
              </a:lnSpc>
              <a:spcBef>
                <a:spcPts val="0"/>
              </a:spcBef>
              <a:spcAft>
                <a:spcPts val="0"/>
              </a:spcAft>
              <a:buClr>
                <a:schemeClr val="dk1"/>
              </a:buClr>
              <a:buSzPts val="1200"/>
              <a:buFont typeface="Calibri"/>
              <a:buNone/>
            </a:pPr>
            <a:endParaRPr lang="en-GB" sz="120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a:t>For example, in my model, I want only to include </a:t>
            </a:r>
            <a:r>
              <a:rPr lang="en-GB" sz="1200" dirty="0">
                <a:highlight>
                  <a:srgbClr val="DFE9FF"/>
                </a:highlight>
              </a:rPr>
              <a:t>coal, diesel, and electricity imports.</a:t>
            </a:r>
            <a:endParaRPr lang="en-GB" sz="1200" dirty="0"/>
          </a:p>
          <a:p>
            <a:pPr marL="0" lvl="0" indent="0" algn="l" rtl="0">
              <a:lnSpc>
                <a:spcPct val="100000"/>
              </a:lnSpc>
              <a:spcBef>
                <a:spcPts val="0"/>
              </a:spcBef>
              <a:spcAft>
                <a:spcPts val="0"/>
              </a:spcAft>
              <a:buClr>
                <a:schemeClr val="dk1"/>
              </a:buClr>
              <a:buSzPts val="1200"/>
              <a:buFont typeface="Calibri"/>
              <a:buNone/>
            </a:pPr>
            <a:endParaRPr lang="en-GB" dirty="0"/>
          </a:p>
        </p:txBody>
      </p:sp>
      <p:sp>
        <p:nvSpPr>
          <p:cNvPr id="165" name="Google Shape;165;p13:notes">
            <a:extLst>
              <a:ext uri="{FF2B5EF4-FFF2-40B4-BE49-F238E27FC236}">
                <a16:creationId xmlns:a16="http://schemas.microsoft.com/office/drawing/2014/main" id="{6266DC74-7239-AC58-C41F-D7877AFCBEF9}"/>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22</a:t>
            </a:fld>
            <a:endParaRPr/>
          </a:p>
        </p:txBody>
      </p:sp>
    </p:spTree>
    <p:extLst>
      <p:ext uri="{BB962C8B-B14F-4D97-AF65-F5344CB8AC3E}">
        <p14:creationId xmlns:p14="http://schemas.microsoft.com/office/powerpoint/2010/main" val="15752939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DF39E1C7-36B2-4CB9-8027-BC20E69079A0}"/>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B518EC1B-9E95-04BD-791D-3D2DF637929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5175DECC-D7CD-B9F6-2F5F-F018EC2B0DB7}"/>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dirty="0"/>
              <a:t>Step 4 is to define end-use sectors, demands, and technologies.</a:t>
            </a:r>
          </a:p>
          <a:p>
            <a:pPr marL="0" lvl="0" indent="0" algn="l" rtl="0">
              <a:lnSpc>
                <a:spcPct val="100000"/>
              </a:lnSpc>
              <a:spcBef>
                <a:spcPts val="0"/>
              </a:spcBef>
              <a:spcAft>
                <a:spcPts val="0"/>
              </a:spcAft>
              <a:buClr>
                <a:schemeClr val="dk1"/>
              </a:buClr>
              <a:buSzPts val="1200"/>
              <a:buFont typeface="Calibri"/>
              <a:buNone/>
            </a:pP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t>Firstly, determine </a:t>
            </a:r>
            <a:r>
              <a:rPr lang="en-GB" sz="1200" dirty="0"/>
              <a:t>the energy demand for different sectors and its granularity. Will it have a transportation demand segregated into motorcycle transport demand and car transport demand and others, or will it just be transportation demand itself only? Will it include heating demand, cooling demand, and others, or no?</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a:t>Secondly, determine the energy demand technologies and their granularity. Will it be motorcycle itself only, or will it be petrol motorcycle, electric motorcycle, petrol car, and so on?</a:t>
            </a:r>
          </a:p>
          <a:p>
            <a:pPr marL="0" lvl="0" indent="0" algn="l" rtl="0">
              <a:lnSpc>
                <a:spcPct val="100000"/>
              </a:lnSpc>
              <a:spcBef>
                <a:spcPts val="0"/>
              </a:spcBef>
              <a:spcAft>
                <a:spcPts val="0"/>
              </a:spcAft>
              <a:buClr>
                <a:schemeClr val="dk1"/>
              </a:buClr>
              <a:buSzPts val="1200"/>
              <a:buFont typeface="Calibri"/>
              <a:buNone/>
            </a:pPr>
            <a:endParaRPr lang="en-GB" sz="1200" dirty="0"/>
          </a:p>
          <a:p>
            <a:pPr marL="0" lvl="0" indent="0" algn="l" rtl="0">
              <a:lnSpc>
                <a:spcPct val="100000"/>
              </a:lnSpc>
              <a:spcBef>
                <a:spcPts val="0"/>
              </a:spcBef>
              <a:spcAft>
                <a:spcPts val="0"/>
              </a:spcAft>
              <a:buClr>
                <a:schemeClr val="dk1"/>
              </a:buClr>
              <a:buSzPts val="1200"/>
              <a:buFont typeface="Calibri"/>
              <a:buNone/>
            </a:pPr>
            <a:r>
              <a:rPr lang="en-GB" sz="1200" dirty="0"/>
              <a:t>As an example, I want to include </a:t>
            </a:r>
            <a:r>
              <a:rPr lang="en-GB" sz="1200" dirty="0">
                <a:highlight>
                  <a:srgbClr val="DFE9FF"/>
                </a:highlight>
              </a:rPr>
              <a:t>motorcycles (petrol, electricity), car (petrol, diesel, electricity), bus (diesel, electricity), passenger and freight railway (diesel, electricity), and trucks (diesel, electricity)</a:t>
            </a:r>
          </a:p>
          <a:p>
            <a:pPr>
              <a:spcBef>
                <a:spcPts val="0"/>
              </a:spcBef>
              <a:buClr>
                <a:schemeClr val="dk1"/>
              </a:buClr>
              <a:buSzPts val="2800"/>
            </a:pPr>
            <a:endParaRPr lang="en-GB" sz="1200" dirty="0"/>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513E538A-F290-4AF5-896C-5B9ED7511E04}"/>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23</a:t>
            </a:fld>
            <a:endParaRPr/>
          </a:p>
        </p:txBody>
      </p:sp>
    </p:spTree>
    <p:extLst>
      <p:ext uri="{BB962C8B-B14F-4D97-AF65-F5344CB8AC3E}">
        <p14:creationId xmlns:p14="http://schemas.microsoft.com/office/powerpoint/2010/main" val="23737599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3D6E64B7-A091-6BDA-B90A-35921AF87F18}"/>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C6557062-4927-A628-A196-A2AA7C8AF77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B7D78E44-5AC8-FFB3-4CBE-AB5AB181B7C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dirty="0"/>
              <a:t>Step 5 is creating the visualization by mapping the energy flows and interactions. We will need to illustrate how energy flows from primary sources through to conversion processes.</a:t>
            </a:r>
          </a:p>
          <a:p>
            <a:pPr marL="0" lvl="0" indent="0" algn="l" rtl="0">
              <a:lnSpc>
                <a:spcPct val="100000"/>
              </a:lnSpc>
              <a:spcBef>
                <a:spcPts val="0"/>
              </a:spcBef>
              <a:spcAft>
                <a:spcPts val="0"/>
              </a:spcAft>
              <a:buClr>
                <a:schemeClr val="dk1"/>
              </a:buClr>
              <a:buSzPts val="1200"/>
              <a:buFont typeface="Calibri"/>
              <a:buNone/>
            </a:pPr>
            <a:endParaRPr lang="en-GB" dirty="0"/>
          </a:p>
          <a:p>
            <a:pPr marL="0" lvl="0" indent="0" algn="l" rtl="0">
              <a:lnSpc>
                <a:spcPct val="100000"/>
              </a:lnSpc>
              <a:spcBef>
                <a:spcPts val="0"/>
              </a:spcBef>
              <a:spcAft>
                <a:spcPts val="0"/>
              </a:spcAft>
              <a:buClr>
                <a:schemeClr val="dk1"/>
              </a:buClr>
              <a:buSzPts val="1200"/>
              <a:buFont typeface="Calibri"/>
              <a:buNone/>
            </a:pPr>
            <a:r>
              <a:rPr lang="en-GB" dirty="0"/>
              <a:t>In this example, with the scope noted in the earlier slides, my resources include coal mining, coal imports, oil, biomass, solar, wind, and hydropower. They are on the left side of the RES as this is the source. I will also include coal power plant, biomass power plant, solar power plant, wind power plant, and hydro power plant as they are the conversion technologies I want to include in my model. To link my the resources and conversion technologies, draw an arrow to show the energy flow. From coal mining and coal imports, there is an arrow each linking the resources to the coal power plant conversion. This is the same for biomass and biomass power plant, and so on.</a:t>
            </a:r>
          </a:p>
          <a:p>
            <a:pPr marL="0" lvl="0" indent="0" algn="l" rtl="0">
              <a:lnSpc>
                <a:spcPct val="100000"/>
              </a:lnSpc>
              <a:spcBef>
                <a:spcPts val="0"/>
              </a:spcBef>
              <a:spcAft>
                <a:spcPts val="0"/>
              </a:spcAft>
              <a:buClr>
                <a:schemeClr val="dk1"/>
              </a:buClr>
              <a:buSzPts val="1200"/>
              <a:buFont typeface="Calibri"/>
              <a:buNone/>
            </a:pPr>
            <a:endParaRPr lang="en-GB" dirty="0"/>
          </a:p>
        </p:txBody>
      </p:sp>
      <p:sp>
        <p:nvSpPr>
          <p:cNvPr id="165" name="Google Shape;165;p13:notes">
            <a:extLst>
              <a:ext uri="{FF2B5EF4-FFF2-40B4-BE49-F238E27FC236}">
                <a16:creationId xmlns:a16="http://schemas.microsoft.com/office/drawing/2014/main" id="{0ECC4E5F-8D0F-A654-7AE7-A9C11F5C9C83}"/>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24</a:t>
            </a:fld>
            <a:endParaRPr/>
          </a:p>
        </p:txBody>
      </p:sp>
    </p:spTree>
    <p:extLst>
      <p:ext uri="{BB962C8B-B14F-4D97-AF65-F5344CB8AC3E}">
        <p14:creationId xmlns:p14="http://schemas.microsoft.com/office/powerpoint/2010/main" val="26660876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F1468C3C-1D73-7988-7CCD-2BE002515F0C}"/>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55503843-6963-FF44-B68E-0FEFD21DC87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B9FC4D14-DCC7-8F60-6C17-319C8205C3E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dirty="0"/>
              <a:t>As I want to model the transport sector, fuel types such as petrol, diesel, ethanol and biodiesel will be important. To represent this, I will include refineries and distilleries. From the oil resource, I will draw an arrow to the oil refinery conversion technology. Outputs from these (as arrows) are petrol and diesel. Likewise, from the biomass resource, I will draw an additional arrow to the biomass plant / distillery conversion technology. Outputs from these (as arrows) are ethanol and biodiesel.</a:t>
            </a:r>
            <a:endParaRPr dirty="0"/>
          </a:p>
        </p:txBody>
      </p:sp>
      <p:sp>
        <p:nvSpPr>
          <p:cNvPr id="165" name="Google Shape;165;p13:notes">
            <a:extLst>
              <a:ext uri="{FF2B5EF4-FFF2-40B4-BE49-F238E27FC236}">
                <a16:creationId xmlns:a16="http://schemas.microsoft.com/office/drawing/2014/main" id="{846B8EA6-DE81-7029-7C45-4811371F831A}"/>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25</a:t>
            </a:fld>
            <a:endParaRPr/>
          </a:p>
        </p:txBody>
      </p:sp>
    </p:spTree>
    <p:extLst>
      <p:ext uri="{BB962C8B-B14F-4D97-AF65-F5344CB8AC3E}">
        <p14:creationId xmlns:p14="http://schemas.microsoft.com/office/powerpoint/2010/main" val="507166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8DE47CED-3897-9FAE-AD32-9D6108E2FC01}"/>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A67BD81D-3AC1-5E82-ADD7-A2284DF5A74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7BBF4988-636C-98DA-E68C-A80751EFAFBA}"/>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dirty="0"/>
              <a:t>Now, with these fuel types, I need to ensure there is fuel blending for the biofuels. Thus, two new conversion technologies are introduced into the diagram. These are ‘blending petrol &amp; ethanol’ and ‘blending diesel &amp; biodiesel’. The energy carriers that go into ‘blending petrol &amp; ethanol’ are petrol and ethanol, from the oil refinery and biomass plant / distillery conversion technologies. likewise, the energy carriers that go into ‘blending diesel &amp; biodiesel’ are diesel and biodiesel, from the oil refinery and biomass plant / distillery conversion technologies. ‘</a:t>
            </a:r>
            <a:endParaRPr dirty="0"/>
          </a:p>
        </p:txBody>
      </p:sp>
      <p:sp>
        <p:nvSpPr>
          <p:cNvPr id="165" name="Google Shape;165;p13:notes">
            <a:extLst>
              <a:ext uri="{FF2B5EF4-FFF2-40B4-BE49-F238E27FC236}">
                <a16:creationId xmlns:a16="http://schemas.microsoft.com/office/drawing/2014/main" id="{3D33623F-A169-64BE-848E-4E940F72705D}"/>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26</a:t>
            </a:fld>
            <a:endParaRPr/>
          </a:p>
        </p:txBody>
      </p:sp>
    </p:spTree>
    <p:extLst>
      <p:ext uri="{BB962C8B-B14F-4D97-AF65-F5344CB8AC3E}">
        <p14:creationId xmlns:p14="http://schemas.microsoft.com/office/powerpoint/2010/main" val="31773971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670F9DDE-DA24-FF52-B346-39C240A788E8}"/>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18567B3F-D182-249F-98AB-83F10AEB2B0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3AE78BEE-E797-CF79-F180-9B77BC28C5BB}"/>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dirty="0"/>
              <a:t>Let’s include the systems that transport energy now. I have now added in the transmission conversion technology, with the electricity from power plants feeding into this. The electricity from transmission then feeds into a new conversion technology, the distribution technology. The electricity from distribution then feeds into EV charging technology, or it is electricity for use. This represents the transmission and distribution system, as well as charging stations for electric vehicles. Electricity imports are also included in this stage, feeding into transmission technology.</a:t>
            </a:r>
            <a:endParaRPr dirty="0"/>
          </a:p>
        </p:txBody>
      </p:sp>
      <p:sp>
        <p:nvSpPr>
          <p:cNvPr id="165" name="Google Shape;165;p13:notes">
            <a:extLst>
              <a:ext uri="{FF2B5EF4-FFF2-40B4-BE49-F238E27FC236}">
                <a16:creationId xmlns:a16="http://schemas.microsoft.com/office/drawing/2014/main" id="{40B4ACC4-87DB-4A07-5E87-D81DCDCC15F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27</a:t>
            </a:fld>
            <a:endParaRPr/>
          </a:p>
        </p:txBody>
      </p:sp>
    </p:spTree>
    <p:extLst>
      <p:ext uri="{BB962C8B-B14F-4D97-AF65-F5344CB8AC3E}">
        <p14:creationId xmlns:p14="http://schemas.microsoft.com/office/powerpoint/2010/main" val="16512124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9CA136E5-04E8-0BD8-87CB-3F0BB3726B35}"/>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A244143D-D9D1-E9B7-3C3C-4B95CAFC0B3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8DC39F2B-6848-44EB-9949-C2B262FBB00D}"/>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dirty="0"/>
              <a:t>My model might want to have storage technologies, such as batteries. in this case, I will add 3 technologies: ‘technology to storage, storage technology, and technology from storage’ to the RES. These technologies are linked to each other, as well as the distribution technology.</a:t>
            </a:r>
            <a:endParaRPr dirty="0"/>
          </a:p>
        </p:txBody>
      </p:sp>
      <p:sp>
        <p:nvSpPr>
          <p:cNvPr id="165" name="Google Shape;165;p13:notes">
            <a:extLst>
              <a:ext uri="{FF2B5EF4-FFF2-40B4-BE49-F238E27FC236}">
                <a16:creationId xmlns:a16="http://schemas.microsoft.com/office/drawing/2014/main" id="{3719A218-D6DB-87C6-DC4B-020F6FA44277}"/>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28</a:t>
            </a:fld>
            <a:endParaRPr/>
          </a:p>
        </p:txBody>
      </p:sp>
    </p:spTree>
    <p:extLst>
      <p:ext uri="{BB962C8B-B14F-4D97-AF65-F5344CB8AC3E}">
        <p14:creationId xmlns:p14="http://schemas.microsoft.com/office/powerpoint/2010/main" val="36327452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12FC87C8-7A61-A078-58F7-E4E9DED2EC58}"/>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CE82C089-0076-FD9D-BAC6-68F5A29B0B7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C4870722-A610-D72D-C3AC-8A77AC727F8F}"/>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dirty="0"/>
              <a:t>It is now time to finish the RES by including in end-use technologies and the energy service demand. In this example, I have electric motorcycle and petrol motorcycle as end-use technologies, which take in electricity from the EV charging technology, and petrol from the oil refinery, respectively. Both the electric motorcycle and petrol motorcycle feed into the motorcycle transport demand.</a:t>
            </a:r>
            <a:endParaRPr dirty="0"/>
          </a:p>
        </p:txBody>
      </p:sp>
      <p:sp>
        <p:nvSpPr>
          <p:cNvPr id="165" name="Google Shape;165;p13:notes">
            <a:extLst>
              <a:ext uri="{FF2B5EF4-FFF2-40B4-BE49-F238E27FC236}">
                <a16:creationId xmlns:a16="http://schemas.microsoft.com/office/drawing/2014/main" id="{D6A647BE-2B25-06EF-B681-8A4D4307B192}"/>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29</a:t>
            </a:fld>
            <a:endParaRPr/>
          </a:p>
        </p:txBody>
      </p:sp>
    </p:spTree>
    <p:extLst>
      <p:ext uri="{BB962C8B-B14F-4D97-AF65-F5344CB8AC3E}">
        <p14:creationId xmlns:p14="http://schemas.microsoft.com/office/powerpoint/2010/main" val="30739970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417E3EBF-8141-C00D-6F9E-4EA459ADD89A}"/>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B04F518F-E94C-E9DC-521D-DD79567F13F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DDF35C2B-9390-CEBF-2205-99051BA2B146}"/>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t>In this example, I have electric car and petrol car, which take in electricity from the EV charging technology, petrol from the oil refinery, respectively. I also have a diesel car, which I am also assuming takes in biofuel. Since a diesel car can take in pure diesel and blended diesel &amp; biodiesel, there are links from the oil refinery, the ‘blending diesel &amp; biodiesel’ technology, and diesel imports. All these cars, electric, petrol, and diesel, feed into the car transport demand.</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6C70B20C-945B-AB47-DBA0-A379282D6DAD}"/>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30</a:t>
            </a:fld>
            <a:endParaRPr/>
          </a:p>
        </p:txBody>
      </p:sp>
    </p:spTree>
    <p:extLst>
      <p:ext uri="{BB962C8B-B14F-4D97-AF65-F5344CB8AC3E}">
        <p14:creationId xmlns:p14="http://schemas.microsoft.com/office/powerpoint/2010/main" val="21730128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8897412B-8CAC-B1AD-41A0-574F4FD04B44}"/>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E18DCC02-6F51-F81A-7EE1-8E823622C49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F42CCC33-A3F6-50E9-1EA8-FA3C14D37038}"/>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dirty="0"/>
              <a:t>In this example, I have electric bus and diesel bus as end-use technologies, which take in electricity from the EV charging technology, and diesel from the oil refinery and imports, respectively. Both the electric bus and diesel bus feed into the bus transport demand.</a:t>
            </a:r>
            <a:endParaRPr dirty="0"/>
          </a:p>
        </p:txBody>
      </p:sp>
      <p:sp>
        <p:nvSpPr>
          <p:cNvPr id="165" name="Google Shape;165;p13:notes">
            <a:extLst>
              <a:ext uri="{FF2B5EF4-FFF2-40B4-BE49-F238E27FC236}">
                <a16:creationId xmlns:a16="http://schemas.microsoft.com/office/drawing/2014/main" id="{C48EDF73-2CA3-D0DE-27B6-45E8DFFE81A2}"/>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31</a:t>
            </a:fld>
            <a:endParaRPr/>
          </a:p>
        </p:txBody>
      </p:sp>
    </p:spTree>
    <p:extLst>
      <p:ext uri="{BB962C8B-B14F-4D97-AF65-F5344CB8AC3E}">
        <p14:creationId xmlns:p14="http://schemas.microsoft.com/office/powerpoint/2010/main" val="10095349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5587B477-E553-7B50-4993-0FB65652269D}"/>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08315147-3FAD-0FB0-F347-A1A523C84F4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15B28910-A678-68FC-8A80-5F827403C79F}"/>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dirty="0"/>
              <a:t>The transport sector and power sector are increasingly interconnected, especially as the transition to clean energy accelerates. The growing electrification of transport and the integration of renewable energy sources are driving deeper interactions between these two sectors. Below are key points on how they interact:</a:t>
            </a:r>
          </a:p>
          <a:p>
            <a:pPr marL="0" lvl="0" indent="0" algn="l" rtl="0">
              <a:lnSpc>
                <a:spcPct val="100000"/>
              </a:lnSpc>
              <a:spcBef>
                <a:spcPts val="0"/>
              </a:spcBef>
              <a:spcAft>
                <a:spcPts val="0"/>
              </a:spcAft>
              <a:buClr>
                <a:schemeClr val="dk1"/>
              </a:buClr>
              <a:buSzPts val="1200"/>
              <a:buFont typeface="Calibri"/>
              <a:buNone/>
            </a:pPr>
            <a:endParaRPr lang="en-US" dirty="0"/>
          </a:p>
          <a:p>
            <a:pPr marL="228600" lvl="0" indent="-228600" algn="l" rtl="0">
              <a:lnSpc>
                <a:spcPct val="100000"/>
              </a:lnSpc>
              <a:spcBef>
                <a:spcPts val="0"/>
              </a:spcBef>
              <a:spcAft>
                <a:spcPts val="0"/>
              </a:spcAft>
              <a:buClr>
                <a:schemeClr val="dk1"/>
              </a:buClr>
              <a:buSzPts val="1200"/>
              <a:buFont typeface="+mj-lt"/>
              <a:buAutoNum type="arabicPeriod"/>
            </a:pPr>
            <a:r>
              <a:rPr lang="en-US" b="1" dirty="0"/>
              <a:t>Electrification of transport: </a:t>
            </a:r>
            <a:r>
              <a:rPr lang="en-US" dirty="0"/>
              <a:t>As the transport sector moves towards electrification to reduce emissions and dependence on fossil fuels, new technologies such as </a:t>
            </a:r>
            <a:r>
              <a:rPr lang="en-US" b="1" dirty="0"/>
              <a:t>electric vehicles (EVs)</a:t>
            </a:r>
            <a:r>
              <a:rPr lang="en-US" dirty="0"/>
              <a:t>, </a:t>
            </a:r>
            <a:r>
              <a:rPr lang="en-US" b="1" dirty="0"/>
              <a:t>electric buses</a:t>
            </a:r>
            <a:r>
              <a:rPr lang="en-US" dirty="0"/>
              <a:t>, and </a:t>
            </a:r>
            <a:r>
              <a:rPr lang="en-US" b="1" dirty="0"/>
              <a:t>electric railways</a:t>
            </a:r>
            <a:r>
              <a:rPr lang="en-US" dirty="0"/>
              <a:t> are becoming more widespread. This shift results in an </a:t>
            </a:r>
            <a:r>
              <a:rPr lang="en-US" b="1" dirty="0"/>
              <a:t>increase in electricity demand</a:t>
            </a:r>
            <a:r>
              <a:rPr lang="en-US" dirty="0"/>
              <a:t>.</a:t>
            </a:r>
          </a:p>
          <a:p>
            <a:pPr marL="228600" lvl="0" indent="-228600" algn="l" rtl="0">
              <a:lnSpc>
                <a:spcPct val="100000"/>
              </a:lnSpc>
              <a:spcBef>
                <a:spcPts val="0"/>
              </a:spcBef>
              <a:spcAft>
                <a:spcPts val="0"/>
              </a:spcAft>
              <a:buClr>
                <a:schemeClr val="dk1"/>
              </a:buClr>
              <a:buSzPts val="1200"/>
              <a:buFont typeface="+mj-lt"/>
              <a:buAutoNum type="arabicPeriod"/>
            </a:pPr>
            <a:endParaRPr lang="en-US" dirty="0"/>
          </a:p>
          <a:p>
            <a:pPr marL="228600" lvl="0" indent="-228600" algn="l" rtl="0">
              <a:lnSpc>
                <a:spcPct val="100000"/>
              </a:lnSpc>
              <a:spcBef>
                <a:spcPts val="0"/>
              </a:spcBef>
              <a:spcAft>
                <a:spcPts val="0"/>
              </a:spcAft>
              <a:buClr>
                <a:schemeClr val="dk1"/>
              </a:buClr>
              <a:buSzPts val="1200"/>
              <a:buFont typeface="+mj-lt"/>
              <a:buAutoNum type="arabicPeriod"/>
            </a:pPr>
            <a:r>
              <a:rPr lang="en-US" b="1" dirty="0"/>
              <a:t>Grid load and stability: </a:t>
            </a:r>
            <a:r>
              <a:rPr lang="en-US" dirty="0"/>
              <a:t>As the number of electric vehicles (EVs) increases, </a:t>
            </a:r>
            <a:r>
              <a:rPr lang="en-US" b="1" dirty="0"/>
              <a:t>charging patterns</a:t>
            </a:r>
            <a:r>
              <a:rPr lang="en-US" dirty="0"/>
              <a:t> play a crucial role in determining how the additional load impacts the grid.</a:t>
            </a:r>
          </a:p>
          <a:p>
            <a:pPr marL="228600" lvl="0" indent="-228600" algn="l" rtl="0">
              <a:lnSpc>
                <a:spcPct val="100000"/>
              </a:lnSpc>
              <a:spcBef>
                <a:spcPts val="0"/>
              </a:spcBef>
              <a:spcAft>
                <a:spcPts val="0"/>
              </a:spcAft>
              <a:buClr>
                <a:schemeClr val="dk1"/>
              </a:buClr>
              <a:buSzPts val="1200"/>
              <a:buFont typeface="+mj-lt"/>
              <a:buAutoNum type="arabicPeriod"/>
            </a:pPr>
            <a:endParaRPr lang="en-US" dirty="0"/>
          </a:p>
          <a:p>
            <a:pPr marL="228600" lvl="0" indent="-228600" algn="l" rtl="0">
              <a:lnSpc>
                <a:spcPct val="100000"/>
              </a:lnSpc>
              <a:spcBef>
                <a:spcPts val="0"/>
              </a:spcBef>
              <a:spcAft>
                <a:spcPts val="0"/>
              </a:spcAft>
              <a:buClr>
                <a:schemeClr val="dk1"/>
              </a:buClr>
              <a:buSzPts val="1200"/>
              <a:buFont typeface="+mj-lt"/>
              <a:buAutoNum type="arabicPeriod"/>
            </a:pPr>
            <a:r>
              <a:rPr lang="en-US" b="1" dirty="0"/>
              <a:t>Renewable integration: </a:t>
            </a:r>
            <a:r>
              <a:rPr lang="en-US" dirty="0"/>
              <a:t>The integration of renewable energy sources, such as solar and wind, with the electricity grid introduces variability and intermittency. In this context, </a:t>
            </a:r>
            <a:r>
              <a:rPr lang="en-US" b="1" dirty="0"/>
              <a:t>smart charging</a:t>
            </a:r>
            <a:r>
              <a:rPr lang="en-US" dirty="0"/>
              <a:t> and </a:t>
            </a:r>
            <a:r>
              <a:rPr lang="en-US" b="1" dirty="0"/>
              <a:t>vehicle-to-grid (V2G)</a:t>
            </a:r>
            <a:r>
              <a:rPr lang="en-US" dirty="0"/>
              <a:t> technologies can help balance supply and demand, supporting grid flexibility.</a:t>
            </a:r>
            <a:endParaRPr dirty="0"/>
          </a:p>
        </p:txBody>
      </p:sp>
      <p:sp>
        <p:nvSpPr>
          <p:cNvPr id="165" name="Google Shape;165;p13:notes">
            <a:extLst>
              <a:ext uri="{FF2B5EF4-FFF2-40B4-BE49-F238E27FC236}">
                <a16:creationId xmlns:a16="http://schemas.microsoft.com/office/drawing/2014/main" id="{D0B8B273-DFAD-8151-93EB-D035CCAFB260}"/>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5</a:t>
            </a:fld>
            <a:endParaRPr/>
          </a:p>
        </p:txBody>
      </p:sp>
    </p:spTree>
    <p:extLst>
      <p:ext uri="{BB962C8B-B14F-4D97-AF65-F5344CB8AC3E}">
        <p14:creationId xmlns:p14="http://schemas.microsoft.com/office/powerpoint/2010/main" val="42463052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983B1250-AF62-CF81-871F-CD471CF21C61}"/>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E3ECA650-1AC5-4D33-8F4C-AD3093A9240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C89B874E-EA5D-F4AF-33BE-2FCE5A5EDE72}"/>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dirty="0"/>
              <a:t>In this example, I have electric rail and diesel rail as end-use technologies, which take in electricity from the EV charging technology, and petrol from the oil refinery, respectively. However, note that there are 4 different end-use technologies for rail because 2 are for passenger and 2 are for freight. When there is a transport mode that serves both passenger and freight demand, it is important to model these separately, as the units and characteristics are different. The electric passenger rail and diesel passenger rail end-use technologies feed into the rail passenger transport demand, whilst the electric freight rail and diesel freight rail end-use technologies feed into the rail freight transport demand.</a:t>
            </a:r>
            <a:endParaRPr dirty="0"/>
          </a:p>
        </p:txBody>
      </p:sp>
      <p:sp>
        <p:nvSpPr>
          <p:cNvPr id="165" name="Google Shape;165;p13:notes">
            <a:extLst>
              <a:ext uri="{FF2B5EF4-FFF2-40B4-BE49-F238E27FC236}">
                <a16:creationId xmlns:a16="http://schemas.microsoft.com/office/drawing/2014/main" id="{50695488-DC95-5B8B-1E0F-C649C03511CE}"/>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32</a:t>
            </a:fld>
            <a:endParaRPr/>
          </a:p>
        </p:txBody>
      </p:sp>
    </p:spTree>
    <p:extLst>
      <p:ext uri="{BB962C8B-B14F-4D97-AF65-F5344CB8AC3E}">
        <p14:creationId xmlns:p14="http://schemas.microsoft.com/office/powerpoint/2010/main" val="4041940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E39ACDA7-02D9-76F4-34F0-CCEF3FEBECAF}"/>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003EB9BB-E5C5-A09F-0B8C-5A4DCA4024C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CA4F372F-E232-99FA-9AE9-C87FC1033DCD}"/>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t>In this example, I have electric truck and diesel truck as end-use technologies, which take in electricity from the EV charging technology, and diesel from the oil refinery and imports, respectively. Both the electric truck and diesel truck feed into the bus transport demand.</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5E53BDE2-CFEE-FDC9-145D-25D89DEF35DE}"/>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33</a:t>
            </a:fld>
            <a:endParaRPr/>
          </a:p>
        </p:txBody>
      </p:sp>
    </p:spTree>
    <p:extLst>
      <p:ext uri="{BB962C8B-B14F-4D97-AF65-F5344CB8AC3E}">
        <p14:creationId xmlns:p14="http://schemas.microsoft.com/office/powerpoint/2010/main" val="997413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8DF287BB-13E5-2B6F-5A52-8FCF89E47841}"/>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52E9225A-91A2-2CFA-7757-4CC435786A3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C088A12C-22C7-37C2-E90B-44887036488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a:t>Building a RES depends on multiple factors. As a guide and for a detailed transport RES, please see: </a:t>
            </a:r>
            <a:r>
              <a:rPr lang="en-GB" sz="1200" dirty="0">
                <a:hlinkClick r:id="rId3"/>
              </a:rPr>
              <a:t>https://zenodo.org/records/10948724</a:t>
            </a:r>
            <a:r>
              <a:rPr lang="en-GB" sz="1200" dirty="0"/>
              <a:t>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C9D211C5-E00C-600B-5D71-885B73DE7A97}"/>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34</a:t>
            </a:fld>
            <a:endParaRPr/>
          </a:p>
        </p:txBody>
      </p:sp>
    </p:spTree>
    <p:extLst>
      <p:ext uri="{BB962C8B-B14F-4D97-AF65-F5344CB8AC3E}">
        <p14:creationId xmlns:p14="http://schemas.microsoft.com/office/powerpoint/2010/main" val="14951047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AAB3A297-48F7-EC0A-5183-ADB6FB1D46A6}"/>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C9975E7F-56D8-1EB9-F2FA-C9F178D8DE6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11867A7E-17F9-B5BB-7BE4-F881D7057FCF}"/>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dirty="0"/>
              <a:t>There are 10 key data needed for transport modelling in </a:t>
            </a:r>
            <a:r>
              <a:rPr lang="en-GB" dirty="0" err="1"/>
              <a:t>OSeMOSYS</a:t>
            </a:r>
            <a:r>
              <a:rPr lang="en-GB" dirty="0"/>
              <a:t>.</a:t>
            </a:r>
          </a:p>
          <a:p>
            <a:pPr marL="0" lvl="0" indent="0" algn="l" rtl="0">
              <a:lnSpc>
                <a:spcPct val="100000"/>
              </a:lnSpc>
              <a:spcBef>
                <a:spcPts val="0"/>
              </a:spcBef>
              <a:spcAft>
                <a:spcPts val="0"/>
              </a:spcAft>
              <a:buClr>
                <a:schemeClr val="dk1"/>
              </a:buClr>
              <a:buSzPts val="1200"/>
              <a:buFont typeface="Calibri"/>
              <a:buNone/>
            </a:pPr>
            <a:endParaRPr lang="en-GB" dirty="0"/>
          </a:p>
          <a:p>
            <a:pPr marL="228600" lvl="0" indent="-228600" algn="l" rtl="0">
              <a:lnSpc>
                <a:spcPct val="100000"/>
              </a:lnSpc>
              <a:spcBef>
                <a:spcPts val="0"/>
              </a:spcBef>
              <a:spcAft>
                <a:spcPts val="0"/>
              </a:spcAft>
              <a:buClr>
                <a:schemeClr val="dk1"/>
              </a:buClr>
              <a:buSzPts val="1200"/>
              <a:buFont typeface="+mj-lt"/>
              <a:buAutoNum type="arabicPeriod"/>
            </a:pPr>
            <a:r>
              <a:rPr lang="en-GB" sz="1200" b="1" dirty="0"/>
              <a:t>Accumulated Annual Demand</a:t>
            </a:r>
          </a:p>
          <a:p>
            <a:pPr marL="228600" lvl="0" indent="-228600" algn="l" rtl="0">
              <a:lnSpc>
                <a:spcPct val="100000"/>
              </a:lnSpc>
              <a:spcBef>
                <a:spcPts val="0"/>
              </a:spcBef>
              <a:spcAft>
                <a:spcPts val="0"/>
              </a:spcAft>
              <a:buClr>
                <a:schemeClr val="dk1"/>
              </a:buClr>
              <a:buSzPts val="1200"/>
              <a:buFont typeface="+mj-lt"/>
              <a:buAutoNum type="arabicPeriod"/>
            </a:pPr>
            <a:r>
              <a:rPr lang="en-GB" sz="1200" b="1" dirty="0"/>
              <a:t>Capacity to Activity Unit</a:t>
            </a:r>
          </a:p>
          <a:p>
            <a:pPr marL="228600" lvl="0" indent="-228600" algn="l" rtl="0">
              <a:lnSpc>
                <a:spcPct val="100000"/>
              </a:lnSpc>
              <a:spcBef>
                <a:spcPts val="0"/>
              </a:spcBef>
              <a:spcAft>
                <a:spcPts val="0"/>
              </a:spcAft>
              <a:buClr>
                <a:schemeClr val="dk1"/>
              </a:buClr>
              <a:buSzPts val="1200"/>
              <a:buFont typeface="+mj-lt"/>
              <a:buAutoNum type="arabicPeriod"/>
            </a:pPr>
            <a:r>
              <a:rPr lang="en-GB" sz="1200" b="1" dirty="0"/>
              <a:t>Output Activity Ratio</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mj-lt"/>
              <a:buAutoNum type="arabicPeriod"/>
              <a:tabLst/>
              <a:defRPr/>
            </a:pPr>
            <a:r>
              <a:rPr lang="en-GB" sz="1200" b="1" dirty="0"/>
              <a:t>Input Activity Ratio</a:t>
            </a:r>
          </a:p>
          <a:p>
            <a:pPr marL="228600" lvl="0" indent="-228600" algn="l" rtl="0">
              <a:lnSpc>
                <a:spcPct val="100000"/>
              </a:lnSpc>
              <a:spcBef>
                <a:spcPts val="0"/>
              </a:spcBef>
              <a:spcAft>
                <a:spcPts val="0"/>
              </a:spcAft>
              <a:buClr>
                <a:schemeClr val="dk1"/>
              </a:buClr>
              <a:buSzPts val="1200"/>
              <a:buFont typeface="+mj-lt"/>
              <a:buAutoNum type="arabicPeriod"/>
            </a:pPr>
            <a:r>
              <a:rPr lang="en-GB" sz="1200" b="1" dirty="0"/>
              <a:t>Residual Capacity</a:t>
            </a:r>
          </a:p>
          <a:p>
            <a:pPr marL="228600" lvl="0" indent="-228600" algn="l" rtl="0">
              <a:lnSpc>
                <a:spcPct val="100000"/>
              </a:lnSpc>
              <a:spcBef>
                <a:spcPts val="0"/>
              </a:spcBef>
              <a:spcAft>
                <a:spcPts val="0"/>
              </a:spcAft>
              <a:buClr>
                <a:schemeClr val="dk1"/>
              </a:buClr>
              <a:buSzPts val="1200"/>
              <a:buFont typeface="+mj-lt"/>
              <a:buAutoNum type="arabicPeriod"/>
            </a:pPr>
            <a:r>
              <a:rPr lang="en-GB" sz="1200" b="1" dirty="0"/>
              <a:t>Operational Life</a:t>
            </a:r>
          </a:p>
          <a:p>
            <a:pPr marL="228600" lvl="0" indent="-228600" algn="l" rtl="0">
              <a:lnSpc>
                <a:spcPct val="100000"/>
              </a:lnSpc>
              <a:spcBef>
                <a:spcPts val="0"/>
              </a:spcBef>
              <a:spcAft>
                <a:spcPts val="0"/>
              </a:spcAft>
              <a:buClr>
                <a:schemeClr val="dk1"/>
              </a:buClr>
              <a:buSzPts val="1200"/>
              <a:buFont typeface="+mj-lt"/>
              <a:buAutoNum type="arabicPeriod"/>
            </a:pPr>
            <a:r>
              <a:rPr lang="en-GB" sz="1200" b="1" dirty="0"/>
              <a:t>Capital Cost</a:t>
            </a:r>
          </a:p>
          <a:p>
            <a:pPr marL="228600" lvl="0" indent="-228600" algn="l" rtl="0">
              <a:lnSpc>
                <a:spcPct val="100000"/>
              </a:lnSpc>
              <a:spcBef>
                <a:spcPts val="0"/>
              </a:spcBef>
              <a:spcAft>
                <a:spcPts val="0"/>
              </a:spcAft>
              <a:buClr>
                <a:schemeClr val="dk1"/>
              </a:buClr>
              <a:buSzPts val="1200"/>
              <a:buFont typeface="+mj-lt"/>
              <a:buAutoNum type="arabicPeriod"/>
            </a:pPr>
            <a:r>
              <a:rPr lang="en-GB" sz="1200" b="1" dirty="0"/>
              <a:t>Fixed Cost</a:t>
            </a:r>
          </a:p>
          <a:p>
            <a:pPr marL="228600" lvl="0" indent="-228600" algn="l" rtl="0">
              <a:lnSpc>
                <a:spcPct val="100000"/>
              </a:lnSpc>
              <a:spcBef>
                <a:spcPts val="0"/>
              </a:spcBef>
              <a:spcAft>
                <a:spcPts val="0"/>
              </a:spcAft>
              <a:buClr>
                <a:schemeClr val="dk1"/>
              </a:buClr>
              <a:buSzPts val="1200"/>
              <a:buFont typeface="+mj-lt"/>
              <a:buAutoNum type="arabicPeriod"/>
            </a:pPr>
            <a:r>
              <a:rPr lang="en-GB" sz="1200" b="1" dirty="0"/>
              <a:t>Variable Cost</a:t>
            </a:r>
          </a:p>
          <a:p>
            <a:pPr marL="228600" lvl="0" indent="-228600" algn="l" rtl="0">
              <a:lnSpc>
                <a:spcPct val="100000"/>
              </a:lnSpc>
              <a:spcBef>
                <a:spcPts val="0"/>
              </a:spcBef>
              <a:spcAft>
                <a:spcPts val="0"/>
              </a:spcAft>
              <a:buClr>
                <a:schemeClr val="dk1"/>
              </a:buClr>
              <a:buSzPts val="1200"/>
              <a:buFont typeface="+mj-lt"/>
              <a:buAutoNum type="arabicPeriod"/>
            </a:pPr>
            <a:r>
              <a:rPr lang="en-GB" sz="1200" b="1" dirty="0"/>
              <a:t>Emission Activity Ratio</a:t>
            </a:r>
            <a:endParaRPr dirty="0"/>
          </a:p>
        </p:txBody>
      </p:sp>
      <p:sp>
        <p:nvSpPr>
          <p:cNvPr id="165" name="Google Shape;165;p13:notes">
            <a:extLst>
              <a:ext uri="{FF2B5EF4-FFF2-40B4-BE49-F238E27FC236}">
                <a16:creationId xmlns:a16="http://schemas.microsoft.com/office/drawing/2014/main" id="{12714DA2-46E6-C5CF-4188-F04201E215F1}"/>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35</a:t>
            </a:fld>
            <a:endParaRPr/>
          </a:p>
        </p:txBody>
      </p:sp>
    </p:spTree>
    <p:extLst>
      <p:ext uri="{BB962C8B-B14F-4D97-AF65-F5344CB8AC3E}">
        <p14:creationId xmlns:p14="http://schemas.microsoft.com/office/powerpoint/2010/main" val="13703857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5247243B-EADD-A695-CE25-9FBBBAFB9079}"/>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003F301A-FB68-43E6-7CA0-F67A858AF7B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EB173AF6-6441-B57A-ED85-E14CBFF3089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dirty="0"/>
              <a:t>When modelling transport in </a:t>
            </a:r>
            <a:r>
              <a:rPr lang="en-US" b="1" dirty="0" err="1"/>
              <a:t>OSeMOSYS</a:t>
            </a:r>
            <a:r>
              <a:rPr lang="en-US" dirty="0"/>
              <a:t>, it is essential to define the </a:t>
            </a:r>
            <a:r>
              <a:rPr lang="en-US" b="1" dirty="0"/>
              <a:t>scope and boundaries</a:t>
            </a:r>
            <a:r>
              <a:rPr lang="en-US" dirty="0"/>
              <a:t> clearly. This ensures that the model accurately represents transport demand, energy use, and emissions.</a:t>
            </a:r>
          </a:p>
          <a:p>
            <a:pPr marL="0" lvl="0" indent="0" algn="l" rtl="0">
              <a:lnSpc>
                <a:spcPct val="100000"/>
              </a:lnSpc>
              <a:spcBef>
                <a:spcPts val="0"/>
              </a:spcBef>
              <a:spcAft>
                <a:spcPts val="0"/>
              </a:spcAft>
              <a:buClr>
                <a:schemeClr val="dk1"/>
              </a:buClr>
              <a:buSzPts val="1200"/>
              <a:buFont typeface="Calibri"/>
              <a:buNone/>
            </a:pPr>
            <a:endParaRPr lang="en-US" dirty="0"/>
          </a:p>
          <a:p>
            <a:pPr marL="228600" lvl="0" indent="-228600" algn="l" rtl="0">
              <a:lnSpc>
                <a:spcPct val="100000"/>
              </a:lnSpc>
              <a:spcBef>
                <a:spcPts val="0"/>
              </a:spcBef>
              <a:spcAft>
                <a:spcPts val="0"/>
              </a:spcAft>
              <a:buClr>
                <a:schemeClr val="dk1"/>
              </a:buClr>
              <a:buSzPts val="1200"/>
              <a:buFont typeface="+mj-lt"/>
              <a:buAutoNum type="arabicPeriod"/>
            </a:pPr>
            <a:r>
              <a:rPr lang="en-GB" b="1" dirty="0"/>
              <a:t>Time horizon: </a:t>
            </a:r>
            <a:r>
              <a:rPr lang="en-US" dirty="0"/>
              <a:t>Choose the </a:t>
            </a:r>
            <a:r>
              <a:rPr lang="en-US" b="1" dirty="0"/>
              <a:t>years</a:t>
            </a:r>
            <a:r>
              <a:rPr lang="en-US" dirty="0"/>
              <a:t> to be modelled, such as </a:t>
            </a:r>
            <a:r>
              <a:rPr lang="en-US" b="1" dirty="0"/>
              <a:t>2020–2050</a:t>
            </a:r>
            <a:r>
              <a:rPr lang="en-US" dirty="0"/>
              <a:t>. A </a:t>
            </a:r>
            <a:r>
              <a:rPr lang="en-US" b="1" dirty="0"/>
              <a:t>longer horizon</a:t>
            </a:r>
            <a:r>
              <a:rPr lang="en-US" dirty="0"/>
              <a:t> allows for assessing long-term transitions, while a </a:t>
            </a:r>
            <a:r>
              <a:rPr lang="en-US" b="1" dirty="0"/>
              <a:t>shorter horizon</a:t>
            </a:r>
            <a:r>
              <a:rPr lang="en-US" dirty="0"/>
              <a:t> focuses on near-term policy impacts.</a:t>
            </a:r>
          </a:p>
          <a:p>
            <a:pPr marL="228600" lvl="0" indent="-228600" algn="l" rtl="0">
              <a:lnSpc>
                <a:spcPct val="100000"/>
              </a:lnSpc>
              <a:spcBef>
                <a:spcPts val="0"/>
              </a:spcBef>
              <a:spcAft>
                <a:spcPts val="0"/>
              </a:spcAft>
              <a:buClr>
                <a:schemeClr val="dk1"/>
              </a:buClr>
              <a:buSzPts val="1200"/>
              <a:buFont typeface="+mj-lt"/>
              <a:buAutoNum type="arabicPeriod"/>
            </a:pPr>
            <a:endParaRPr lang="en-GB" dirty="0"/>
          </a:p>
          <a:p>
            <a:pPr marL="228600" lvl="0" indent="-228600" algn="l" rtl="0">
              <a:lnSpc>
                <a:spcPct val="100000"/>
              </a:lnSpc>
              <a:spcBef>
                <a:spcPts val="0"/>
              </a:spcBef>
              <a:spcAft>
                <a:spcPts val="0"/>
              </a:spcAft>
              <a:buClr>
                <a:schemeClr val="dk1"/>
              </a:buClr>
              <a:buSzPts val="1200"/>
              <a:buFont typeface="+mj-lt"/>
              <a:buAutoNum type="arabicPeriod"/>
            </a:pPr>
            <a:r>
              <a:rPr lang="en-GB" b="1" dirty="0"/>
              <a:t>Geographical scope: </a:t>
            </a:r>
            <a:r>
              <a:rPr lang="en-US" dirty="0"/>
              <a:t>Define whether the model will represent a </a:t>
            </a:r>
            <a:r>
              <a:rPr lang="en-US" b="1" dirty="0"/>
              <a:t>national</a:t>
            </a:r>
            <a:r>
              <a:rPr lang="en-US" dirty="0"/>
              <a:t>, </a:t>
            </a:r>
            <a:r>
              <a:rPr lang="en-US" b="1" dirty="0"/>
              <a:t>regional</a:t>
            </a:r>
            <a:r>
              <a:rPr lang="en-US" dirty="0"/>
              <a:t>, or </a:t>
            </a:r>
            <a:r>
              <a:rPr lang="en-US" b="1" dirty="0"/>
              <a:t>subnational</a:t>
            </a:r>
            <a:r>
              <a:rPr lang="en-US" dirty="0"/>
              <a:t> transport system. The choice affects data availability, infrastructure considerations, and policy analysis.</a:t>
            </a:r>
          </a:p>
          <a:p>
            <a:pPr marL="228600" lvl="0" indent="-228600" algn="l" rtl="0">
              <a:lnSpc>
                <a:spcPct val="100000"/>
              </a:lnSpc>
              <a:spcBef>
                <a:spcPts val="0"/>
              </a:spcBef>
              <a:spcAft>
                <a:spcPts val="0"/>
              </a:spcAft>
              <a:buClr>
                <a:schemeClr val="dk1"/>
              </a:buClr>
              <a:buSzPts val="1200"/>
              <a:buFont typeface="+mj-lt"/>
              <a:buAutoNum type="arabicPeriod"/>
            </a:pPr>
            <a:endParaRPr lang="en-GB" dirty="0"/>
          </a:p>
          <a:p>
            <a:pPr marL="228600" lvl="0" indent="-228600" algn="l" rtl="0">
              <a:lnSpc>
                <a:spcPct val="100000"/>
              </a:lnSpc>
              <a:spcBef>
                <a:spcPts val="0"/>
              </a:spcBef>
              <a:spcAft>
                <a:spcPts val="0"/>
              </a:spcAft>
              <a:buClr>
                <a:schemeClr val="dk1"/>
              </a:buClr>
              <a:buSzPts val="1200"/>
              <a:buFont typeface="+mj-lt"/>
              <a:buAutoNum type="arabicPeriod"/>
            </a:pPr>
            <a:r>
              <a:rPr lang="en-GB" b="1" dirty="0"/>
              <a:t>Transport modes: </a:t>
            </a:r>
            <a:r>
              <a:rPr lang="en-US" dirty="0"/>
              <a:t>Include different modes such as </a:t>
            </a:r>
            <a:r>
              <a:rPr lang="en-US" b="1" dirty="0"/>
              <a:t>Road transport</a:t>
            </a:r>
            <a:r>
              <a:rPr lang="en-US" dirty="0"/>
              <a:t> (cars, buses, trucks, motorcycles), </a:t>
            </a:r>
            <a:r>
              <a:rPr lang="en-US" b="1" dirty="0"/>
              <a:t>Rail transport</a:t>
            </a:r>
            <a:r>
              <a:rPr lang="en-US" dirty="0"/>
              <a:t> (passenger and freight trains), </a:t>
            </a:r>
            <a:r>
              <a:rPr lang="en-US" b="1" dirty="0"/>
              <a:t>Aviation</a:t>
            </a:r>
            <a:r>
              <a:rPr lang="en-US" dirty="0"/>
              <a:t> (domestic and international flights), </a:t>
            </a:r>
            <a:r>
              <a:rPr lang="en-US" b="1" dirty="0"/>
              <a:t>Maritime transport</a:t>
            </a:r>
            <a:r>
              <a:rPr lang="en-US" dirty="0"/>
              <a:t> (ships, ferries), </a:t>
            </a:r>
            <a:r>
              <a:rPr lang="en-US" b="1" dirty="0"/>
              <a:t>Inland waterways</a:t>
            </a:r>
            <a:r>
              <a:rPr lang="en-US" dirty="0"/>
              <a:t> (barges, river transport)</a:t>
            </a:r>
          </a:p>
          <a:p>
            <a:pPr marL="228600" lvl="0" indent="-228600" algn="l" rtl="0">
              <a:lnSpc>
                <a:spcPct val="100000"/>
              </a:lnSpc>
              <a:spcBef>
                <a:spcPts val="0"/>
              </a:spcBef>
              <a:spcAft>
                <a:spcPts val="0"/>
              </a:spcAft>
              <a:buClr>
                <a:schemeClr val="dk1"/>
              </a:buClr>
              <a:buSzPts val="1200"/>
              <a:buFont typeface="+mj-lt"/>
              <a:buAutoNum type="arabicPeriod"/>
            </a:pPr>
            <a:endParaRPr lang="en-GB" b="1" dirty="0"/>
          </a:p>
          <a:p>
            <a:pPr marL="228600" lvl="0" indent="-228600" algn="l" rtl="0">
              <a:lnSpc>
                <a:spcPct val="100000"/>
              </a:lnSpc>
              <a:spcBef>
                <a:spcPts val="0"/>
              </a:spcBef>
              <a:spcAft>
                <a:spcPts val="0"/>
              </a:spcAft>
              <a:buClr>
                <a:schemeClr val="dk1"/>
              </a:buClr>
              <a:buSzPts val="1200"/>
              <a:buFont typeface="+mj-lt"/>
              <a:buAutoNum type="arabicPeriod"/>
            </a:pPr>
            <a:r>
              <a:rPr lang="en-GB" b="1" dirty="0"/>
              <a:t>Vehicle types: </a:t>
            </a:r>
            <a:r>
              <a:rPr lang="en-US" dirty="0"/>
              <a:t>Specify vehicle types within each mode such as </a:t>
            </a:r>
            <a:r>
              <a:rPr lang="en-US" b="1" dirty="0"/>
              <a:t>Passenger vehicles</a:t>
            </a:r>
            <a:r>
              <a:rPr lang="en-US" dirty="0"/>
              <a:t> (cars, buses, trains, planes), </a:t>
            </a:r>
            <a:r>
              <a:rPr lang="en-US" b="1" dirty="0"/>
              <a:t>Freight transport</a:t>
            </a:r>
            <a:r>
              <a:rPr lang="en-US" dirty="0"/>
              <a:t> (trucks, cargo ships, freight trains), </a:t>
            </a:r>
            <a:r>
              <a:rPr lang="en-US" b="1" dirty="0"/>
              <a:t>Specialized vehicles</a:t>
            </a:r>
            <a:r>
              <a:rPr lang="en-US" dirty="0"/>
              <a:t> (two-wheelers, electric buses, high-speed rail)</a:t>
            </a:r>
          </a:p>
          <a:p>
            <a:pPr marL="228600" lvl="0" indent="-228600" algn="l" rtl="0">
              <a:lnSpc>
                <a:spcPct val="100000"/>
              </a:lnSpc>
              <a:spcBef>
                <a:spcPts val="0"/>
              </a:spcBef>
              <a:spcAft>
                <a:spcPts val="0"/>
              </a:spcAft>
              <a:buClr>
                <a:schemeClr val="dk1"/>
              </a:buClr>
              <a:buSzPts val="1200"/>
              <a:buFont typeface="+mj-lt"/>
              <a:buAutoNum type="arabicPeriod"/>
            </a:pPr>
            <a:endParaRPr lang="en-GB" dirty="0"/>
          </a:p>
          <a:p>
            <a:pPr marL="228600" lvl="0" indent="-228600" algn="l" rtl="0">
              <a:lnSpc>
                <a:spcPct val="100000"/>
              </a:lnSpc>
              <a:spcBef>
                <a:spcPts val="0"/>
              </a:spcBef>
              <a:spcAft>
                <a:spcPts val="0"/>
              </a:spcAft>
              <a:buClr>
                <a:schemeClr val="dk1"/>
              </a:buClr>
              <a:buSzPts val="1200"/>
              <a:buFont typeface="+mj-lt"/>
              <a:buAutoNum type="arabicPeriod"/>
            </a:pPr>
            <a:r>
              <a:rPr lang="en-GB" b="1" dirty="0"/>
              <a:t>Energy carriers</a:t>
            </a:r>
            <a:r>
              <a:rPr lang="en-GB" dirty="0"/>
              <a:t>: Mo</a:t>
            </a:r>
            <a:r>
              <a:rPr lang="en-US" dirty="0"/>
              <a:t>del the fuels and energy sources used in transport, such as </a:t>
            </a:r>
            <a:r>
              <a:rPr lang="en-US" b="1" dirty="0"/>
              <a:t>Fossil fuels</a:t>
            </a:r>
            <a:r>
              <a:rPr lang="en-US" dirty="0"/>
              <a:t> (gasoline, diesel), </a:t>
            </a:r>
            <a:r>
              <a:rPr lang="en-US" b="1" dirty="0"/>
              <a:t>Electricity</a:t>
            </a:r>
            <a:r>
              <a:rPr lang="en-US" dirty="0"/>
              <a:t> (for EVs, rail), </a:t>
            </a:r>
            <a:r>
              <a:rPr lang="en-US" b="1" dirty="0"/>
              <a:t>Hydrogen</a:t>
            </a:r>
            <a:r>
              <a:rPr lang="en-US" dirty="0"/>
              <a:t> (for fuel-cell vehicles), </a:t>
            </a:r>
            <a:r>
              <a:rPr lang="en-US" b="1" dirty="0"/>
              <a:t>Biofuels</a:t>
            </a:r>
            <a:r>
              <a:rPr lang="en-US" dirty="0"/>
              <a:t> (ethanol, biodiesel)</a:t>
            </a:r>
            <a:endParaRPr dirty="0"/>
          </a:p>
        </p:txBody>
      </p:sp>
      <p:sp>
        <p:nvSpPr>
          <p:cNvPr id="165" name="Google Shape;165;p13:notes">
            <a:extLst>
              <a:ext uri="{FF2B5EF4-FFF2-40B4-BE49-F238E27FC236}">
                <a16:creationId xmlns:a16="http://schemas.microsoft.com/office/drawing/2014/main" id="{66BB5A6D-AB2B-2BDD-5814-1E2598528B19}"/>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36</a:t>
            </a:fld>
            <a:endParaRPr/>
          </a:p>
        </p:txBody>
      </p:sp>
    </p:spTree>
    <p:extLst>
      <p:ext uri="{BB962C8B-B14F-4D97-AF65-F5344CB8AC3E}">
        <p14:creationId xmlns:p14="http://schemas.microsoft.com/office/powerpoint/2010/main" val="27168136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17A177A5-5847-751D-FA45-7DF212B33D03}"/>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6D784CDF-C886-F60A-B5CD-CB7B6145C40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7EBA7D19-EE2E-B664-8D09-4472C39BFF19}"/>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dirty="0"/>
              <a:t>To model transport in </a:t>
            </a:r>
            <a:r>
              <a:rPr lang="en-US" b="1" dirty="0" err="1"/>
              <a:t>OSeMOSYS</a:t>
            </a:r>
            <a:r>
              <a:rPr lang="en-US" dirty="0"/>
              <a:t>, it is crucial to gather and prepare high-quality input data. This ensures that the model accurately represents energy demand, technology costs, and emissions. This includes:</a:t>
            </a:r>
          </a:p>
          <a:p>
            <a:pPr marL="0" lvl="0" indent="0" algn="l" rtl="0">
              <a:lnSpc>
                <a:spcPct val="100000"/>
              </a:lnSpc>
              <a:spcBef>
                <a:spcPts val="0"/>
              </a:spcBef>
              <a:spcAft>
                <a:spcPts val="0"/>
              </a:spcAft>
              <a:buClr>
                <a:schemeClr val="dk1"/>
              </a:buClr>
              <a:buSzPts val="1200"/>
              <a:buFont typeface="Calibri"/>
              <a:buNone/>
            </a:pPr>
            <a:endParaRPr lang="en-US" dirty="0"/>
          </a:p>
          <a:p>
            <a:pPr marL="228600" lvl="0" indent="-228600" algn="l" rtl="0">
              <a:lnSpc>
                <a:spcPct val="100000"/>
              </a:lnSpc>
              <a:spcBef>
                <a:spcPts val="0"/>
              </a:spcBef>
              <a:spcAft>
                <a:spcPts val="0"/>
              </a:spcAft>
              <a:buClr>
                <a:schemeClr val="dk1"/>
              </a:buClr>
              <a:buSzPts val="1200"/>
              <a:buFont typeface="+mj-lt"/>
              <a:buAutoNum type="arabicPeriod"/>
            </a:pPr>
            <a:r>
              <a:rPr lang="en-US" b="1" dirty="0"/>
              <a:t>Demand projections </a:t>
            </a:r>
            <a:r>
              <a:rPr lang="en-US" dirty="0"/>
              <a:t>in passenger-km and </a:t>
            </a:r>
            <a:r>
              <a:rPr lang="en-US" dirty="0" err="1"/>
              <a:t>tonne</a:t>
            </a:r>
            <a:r>
              <a:rPr lang="en-US" dirty="0"/>
              <a:t>-km</a:t>
            </a:r>
          </a:p>
          <a:p>
            <a:pPr marL="228600" lvl="0" indent="-228600" algn="l" rtl="0">
              <a:lnSpc>
                <a:spcPct val="100000"/>
              </a:lnSpc>
              <a:spcBef>
                <a:spcPts val="0"/>
              </a:spcBef>
              <a:spcAft>
                <a:spcPts val="0"/>
              </a:spcAft>
              <a:buClr>
                <a:schemeClr val="dk1"/>
              </a:buClr>
              <a:buSzPts val="1200"/>
              <a:buFont typeface="+mj-lt"/>
              <a:buAutoNum type="arabicPeriod"/>
            </a:pPr>
            <a:r>
              <a:rPr lang="en-US" b="1" dirty="0"/>
              <a:t>Technology costs </a:t>
            </a:r>
            <a:r>
              <a:rPr lang="en-US" dirty="0"/>
              <a:t>including the investment costs and fixed costs of transport technologies</a:t>
            </a:r>
          </a:p>
          <a:p>
            <a:pPr marL="228600" lvl="0" indent="-228600" algn="l" rtl="0">
              <a:lnSpc>
                <a:spcPct val="100000"/>
              </a:lnSpc>
              <a:spcBef>
                <a:spcPts val="0"/>
              </a:spcBef>
              <a:spcAft>
                <a:spcPts val="0"/>
              </a:spcAft>
              <a:buClr>
                <a:schemeClr val="dk1"/>
              </a:buClr>
              <a:buSzPts val="1200"/>
              <a:buFont typeface="+mj-lt"/>
              <a:buAutoNum type="arabicPeriod"/>
            </a:pPr>
            <a:r>
              <a:rPr lang="en-US" b="1" dirty="0"/>
              <a:t>Fuel </a:t>
            </a:r>
            <a:r>
              <a:rPr lang="en-GB" sz="1200" b="1" dirty="0">
                <a:highlight>
                  <a:srgbClr val="DFE9FF"/>
                </a:highlight>
              </a:rPr>
              <a:t>costs </a:t>
            </a:r>
            <a:r>
              <a:rPr lang="en-GB" sz="1200" b="0" dirty="0">
                <a:highlight>
                  <a:srgbClr val="DFE9FF"/>
                </a:highlight>
              </a:rPr>
              <a:t>such as i</a:t>
            </a:r>
            <a:r>
              <a:rPr lang="en-GB" sz="1200" b="0" dirty="0"/>
              <a:t>mport </a:t>
            </a:r>
            <a:r>
              <a:rPr lang="en-GB" sz="1200" dirty="0"/>
              <a:t>prices, local production costs</a:t>
            </a:r>
          </a:p>
          <a:p>
            <a:pPr marL="228600" lvl="0" indent="-228600" algn="l" rtl="0">
              <a:lnSpc>
                <a:spcPct val="100000"/>
              </a:lnSpc>
              <a:spcBef>
                <a:spcPts val="0"/>
              </a:spcBef>
              <a:spcAft>
                <a:spcPts val="0"/>
              </a:spcAft>
              <a:buClr>
                <a:schemeClr val="dk1"/>
              </a:buClr>
              <a:buSzPts val="1200"/>
              <a:buFont typeface="+mj-lt"/>
              <a:buAutoNum type="arabicPeriod"/>
            </a:pPr>
            <a:r>
              <a:rPr lang="en-GB" sz="1200" b="1" dirty="0">
                <a:highlight>
                  <a:srgbClr val="DFE9FF"/>
                </a:highlight>
              </a:rPr>
              <a:t>Load factors </a:t>
            </a:r>
            <a:r>
              <a:rPr lang="en-GB" sz="1200" b="0" dirty="0">
                <a:highlight>
                  <a:srgbClr val="DFE9FF"/>
                </a:highlight>
              </a:rPr>
              <a:t>like</a:t>
            </a:r>
            <a:r>
              <a:rPr lang="en-GB" sz="1200" b="1" dirty="0">
                <a:highlight>
                  <a:srgbClr val="DFE9FF"/>
                </a:highlight>
              </a:rPr>
              <a:t> </a:t>
            </a:r>
            <a:r>
              <a:rPr lang="en-GB" sz="1200" dirty="0"/>
              <a:t>Occupancy rates (passengers) and/or load (freight) for different vehicles</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mj-lt"/>
              <a:buAutoNum type="arabicPeriod"/>
              <a:tabLst/>
              <a:defRPr/>
            </a:pPr>
            <a:r>
              <a:rPr lang="en-GB" sz="1200" b="1" dirty="0">
                <a:highlight>
                  <a:srgbClr val="DFE9FF"/>
                </a:highlight>
              </a:rPr>
              <a:t>Energy intensities </a:t>
            </a:r>
            <a:r>
              <a:rPr lang="en-GB" sz="1200" b="0" dirty="0">
                <a:highlight>
                  <a:srgbClr val="DFE9FF"/>
                </a:highlight>
              </a:rPr>
              <a:t>including</a:t>
            </a:r>
            <a:r>
              <a:rPr lang="en-GB" sz="1200" b="1" dirty="0">
                <a:highlight>
                  <a:srgbClr val="DFE9FF"/>
                </a:highlight>
              </a:rPr>
              <a:t> e</a:t>
            </a:r>
            <a:r>
              <a:rPr lang="en-GB" sz="1200" dirty="0"/>
              <a:t>nergy use per unit of activity (MJ/pkm or MJ/tkm)</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mj-lt"/>
              <a:buAutoNum type="arabicPeriod"/>
              <a:tabLst/>
              <a:defRPr/>
            </a:pPr>
            <a:r>
              <a:rPr lang="en-GB" sz="1200" b="1" dirty="0">
                <a:highlight>
                  <a:srgbClr val="DFE9FF"/>
                </a:highlight>
              </a:rPr>
              <a:t>Emission factors </a:t>
            </a:r>
            <a:r>
              <a:rPr lang="en-GB" sz="1200" b="0" dirty="0">
                <a:highlight>
                  <a:srgbClr val="DFE9FF"/>
                </a:highlight>
              </a:rPr>
              <a:t>such as </a:t>
            </a:r>
            <a:r>
              <a:rPr lang="en-GB" sz="1200" dirty="0"/>
              <a:t>CO2, NOX, PM, and other pollutants </a:t>
            </a:r>
            <a:endParaRPr lang="en-GB" sz="1000"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mj-lt"/>
              <a:buAutoNum type="arabicPeriod"/>
              <a:tabLst/>
              <a:defRPr/>
            </a:pPr>
            <a:endParaRPr lang="en-GB" sz="1200" dirty="0"/>
          </a:p>
          <a:p>
            <a:pPr marL="228600" lvl="0" indent="-228600" algn="l" rtl="0">
              <a:lnSpc>
                <a:spcPct val="100000"/>
              </a:lnSpc>
              <a:spcBef>
                <a:spcPts val="0"/>
              </a:spcBef>
              <a:spcAft>
                <a:spcPts val="0"/>
              </a:spcAft>
              <a:buClr>
                <a:schemeClr val="dk1"/>
              </a:buClr>
              <a:buSzPts val="1200"/>
              <a:buFont typeface="+mj-lt"/>
              <a:buAutoNum type="arabicPeriod"/>
            </a:pPr>
            <a:endParaRPr lang="en-US" dirty="0"/>
          </a:p>
          <a:p>
            <a:pPr marL="228600" lvl="0" indent="-228600" algn="l" rtl="0">
              <a:lnSpc>
                <a:spcPct val="100000"/>
              </a:lnSpc>
              <a:spcBef>
                <a:spcPts val="0"/>
              </a:spcBef>
              <a:spcAft>
                <a:spcPts val="0"/>
              </a:spcAft>
              <a:buClr>
                <a:schemeClr val="dk1"/>
              </a:buClr>
              <a:buSzPts val="1200"/>
              <a:buFont typeface="+mj-lt"/>
              <a:buAutoNum type="arabicPeriod"/>
            </a:pPr>
            <a:endParaRPr lang="en-US" dirty="0"/>
          </a:p>
        </p:txBody>
      </p:sp>
      <p:sp>
        <p:nvSpPr>
          <p:cNvPr id="165" name="Google Shape;165;p13:notes">
            <a:extLst>
              <a:ext uri="{FF2B5EF4-FFF2-40B4-BE49-F238E27FC236}">
                <a16:creationId xmlns:a16="http://schemas.microsoft.com/office/drawing/2014/main" id="{074CEE8A-59E5-B162-AB36-A528F0F63B4B}"/>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37</a:t>
            </a:fld>
            <a:endParaRPr/>
          </a:p>
        </p:txBody>
      </p:sp>
    </p:spTree>
    <p:extLst>
      <p:ext uri="{BB962C8B-B14F-4D97-AF65-F5344CB8AC3E}">
        <p14:creationId xmlns:p14="http://schemas.microsoft.com/office/powerpoint/2010/main" val="29744107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04BF1D5C-0FA9-A50E-35EF-66F8659B2839}"/>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4695FC27-747D-69C7-17AA-5A1626A9ACC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07C14A1A-98AB-229B-4609-DDF094DC560A}"/>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dirty="0" err="1"/>
              <a:t>OSeMOSYS</a:t>
            </a:r>
            <a:r>
              <a:rPr lang="en-US" dirty="0"/>
              <a:t> uses </a:t>
            </a:r>
            <a:r>
              <a:rPr lang="en-US" b="1" dirty="0"/>
              <a:t>sets</a:t>
            </a:r>
            <a:r>
              <a:rPr lang="en-US" dirty="0"/>
              <a:t> to structure transport technologies, fuels, and demand categories, enabling flexible and detailed representation of energy use in the transport sector.</a:t>
            </a:r>
          </a:p>
          <a:p>
            <a:pPr marL="0" lvl="0" indent="0" algn="l" rtl="0">
              <a:lnSpc>
                <a:spcPct val="100000"/>
              </a:lnSpc>
              <a:spcBef>
                <a:spcPts val="0"/>
              </a:spcBef>
              <a:spcAft>
                <a:spcPts val="0"/>
              </a:spcAft>
              <a:buClr>
                <a:schemeClr val="dk1"/>
              </a:buClr>
              <a:buSzPts val="1200"/>
              <a:buFont typeface="Calibri"/>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When defining technologies, </a:t>
            </a:r>
            <a:r>
              <a:rPr lang="en-GB" sz="1200" dirty="0"/>
              <a:t>each vehicle type is modelled as a separate technology</a:t>
            </a:r>
            <a:r>
              <a:rPr lang="en-GB" dirty="0"/>
              <a:t> such as </a:t>
            </a:r>
            <a:r>
              <a:rPr lang="en-GB" sz="1200" dirty="0"/>
              <a:t>petrol car, diesel car, electric car, diesel bus for passenger transport, and diesel truck, electric truck, heavy fuel oil ship for freight transport.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a:t>When defining fuels such as energy carriers, note that </a:t>
            </a:r>
            <a:r>
              <a:rPr lang="en-US" dirty="0" err="1"/>
              <a:t>OSeMOSYS</a:t>
            </a:r>
            <a:r>
              <a:rPr lang="en-US" dirty="0"/>
              <a:t> assigns specific </a:t>
            </a:r>
            <a:r>
              <a:rPr lang="en-US" b="1" dirty="0"/>
              <a:t>fuels (energy carriers)</a:t>
            </a:r>
            <a:r>
              <a:rPr lang="en-US" dirty="0"/>
              <a:t> to each transport technology, allowing analysis of fuel demand and shifts due to electrification or alternative fuels. Common transport fuels are gasoline, diesel, </a:t>
            </a:r>
            <a:r>
              <a:rPr lang="en-GB" sz="1200" dirty="0"/>
              <a:t>electricity, hydrogen, natural gas, biofuels.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When setting up demand categories, the transport demand is categorized into </a:t>
            </a:r>
            <a:r>
              <a:rPr lang="en-US" b="1" dirty="0"/>
              <a:t>passenger</a:t>
            </a:r>
            <a:r>
              <a:rPr lang="en-US" dirty="0"/>
              <a:t> and </a:t>
            </a:r>
            <a:r>
              <a:rPr lang="en-US" b="1" dirty="0"/>
              <a:t>freight</a:t>
            </a:r>
            <a:r>
              <a:rPr lang="en-US" dirty="0"/>
              <a:t> segments, enabling the model to reflect different mobility needs and vehicle utilization rates. Passenger demand include motorcycle demand, car demand, rail passenger demand. Freight demand include </a:t>
            </a:r>
            <a:r>
              <a:rPr lang="en-GB" sz="1200" dirty="0"/>
              <a:t>truck demand, rail freight demand, maritime demand.</a:t>
            </a:r>
            <a:endParaRPr dirty="0"/>
          </a:p>
        </p:txBody>
      </p:sp>
      <p:sp>
        <p:nvSpPr>
          <p:cNvPr id="165" name="Google Shape;165;p13:notes">
            <a:extLst>
              <a:ext uri="{FF2B5EF4-FFF2-40B4-BE49-F238E27FC236}">
                <a16:creationId xmlns:a16="http://schemas.microsoft.com/office/drawing/2014/main" id="{92CA5D46-6BAA-12FF-1740-1B0736F867F1}"/>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38</a:t>
            </a:fld>
            <a:endParaRPr/>
          </a:p>
        </p:txBody>
      </p:sp>
    </p:spTree>
    <p:extLst>
      <p:ext uri="{BB962C8B-B14F-4D97-AF65-F5344CB8AC3E}">
        <p14:creationId xmlns:p14="http://schemas.microsoft.com/office/powerpoint/2010/main" val="2319680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45CE6805-66DF-FA53-9237-7F01C305C7DE}"/>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91FBC48E-775F-B951-D3C6-72EF930520B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07CC7E9E-28C2-6D54-817D-445EA6EF0A7A}"/>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dirty="0"/>
              <a:t>When modeling transport in </a:t>
            </a:r>
            <a:r>
              <a:rPr lang="en-US" dirty="0" err="1"/>
              <a:t>OSeMOSYS</a:t>
            </a:r>
            <a:r>
              <a:rPr lang="en-US" dirty="0"/>
              <a:t>, several key parameters define the relationship between energy use, costs, emissions, and transport activity. These parameters ensure an accurate representation of </a:t>
            </a:r>
            <a:r>
              <a:rPr lang="en-US" b="1" dirty="0"/>
              <a:t>fuel consumption, costs, and emissions</a:t>
            </a:r>
            <a:r>
              <a:rPr lang="en-US" dirty="0"/>
              <a:t> across different vehicle technologies.</a:t>
            </a:r>
          </a:p>
          <a:p>
            <a:pPr marL="0" lvl="0" indent="0" algn="l" rtl="0">
              <a:lnSpc>
                <a:spcPct val="100000"/>
              </a:lnSpc>
              <a:spcBef>
                <a:spcPts val="0"/>
              </a:spcBef>
              <a:spcAft>
                <a:spcPts val="0"/>
              </a:spcAft>
              <a:buClr>
                <a:schemeClr val="dk1"/>
              </a:buClr>
              <a:buSzPts val="1200"/>
              <a:buFont typeface="Calibri"/>
              <a:buNone/>
            </a:pPr>
            <a:endParaRPr lang="en-US" dirty="0"/>
          </a:p>
          <a:p>
            <a:pPr marL="228600" lvl="0" indent="-228600" algn="l" rtl="0">
              <a:lnSpc>
                <a:spcPct val="100000"/>
              </a:lnSpc>
              <a:spcBef>
                <a:spcPts val="0"/>
              </a:spcBef>
              <a:spcAft>
                <a:spcPts val="0"/>
              </a:spcAft>
              <a:buClr>
                <a:schemeClr val="dk1"/>
              </a:buClr>
              <a:buSzPts val="1200"/>
              <a:buFont typeface="+mj-lt"/>
              <a:buAutoNum type="arabicPeriod"/>
            </a:pPr>
            <a:r>
              <a:rPr lang="en-GB" b="1" dirty="0"/>
              <a:t>InputActivityRatio:</a:t>
            </a:r>
            <a:r>
              <a:rPr lang="en-GB" dirty="0"/>
              <a:t> d</a:t>
            </a:r>
            <a:r>
              <a:rPr lang="en-GB" sz="1200" dirty="0"/>
              <a:t>efines how much fuel is used per unit of transport demand</a:t>
            </a:r>
          </a:p>
          <a:p>
            <a:pPr marL="228600" lvl="0" indent="-228600" algn="l" rtl="0">
              <a:lnSpc>
                <a:spcPct val="100000"/>
              </a:lnSpc>
              <a:spcBef>
                <a:spcPts val="0"/>
              </a:spcBef>
              <a:spcAft>
                <a:spcPts val="0"/>
              </a:spcAft>
              <a:buClr>
                <a:schemeClr val="dk1"/>
              </a:buClr>
              <a:buSzPts val="1200"/>
              <a:buFont typeface="+mj-lt"/>
              <a:buAutoNum type="arabicPeriod"/>
            </a:pPr>
            <a:endParaRPr lang="en-GB" sz="1200" dirty="0"/>
          </a:p>
          <a:p>
            <a:pPr marL="228600" lvl="0" indent="-228600" algn="l" rtl="0">
              <a:lnSpc>
                <a:spcPct val="100000"/>
              </a:lnSpc>
              <a:spcBef>
                <a:spcPts val="0"/>
              </a:spcBef>
              <a:spcAft>
                <a:spcPts val="0"/>
              </a:spcAft>
              <a:buClr>
                <a:schemeClr val="dk1"/>
              </a:buClr>
              <a:buSzPts val="1200"/>
              <a:buFont typeface="+mj-lt"/>
              <a:buAutoNum type="arabicPeriod"/>
            </a:pPr>
            <a:r>
              <a:rPr lang="en-GB" sz="1200" b="1" dirty="0" err="1">
                <a:highlight>
                  <a:srgbClr val="DFE9FF"/>
                </a:highlight>
              </a:rPr>
              <a:t>OutputActivityRatio</a:t>
            </a:r>
            <a:r>
              <a:rPr lang="en-GB" sz="1200" b="1" dirty="0">
                <a:highlight>
                  <a:srgbClr val="DFE9FF"/>
                </a:highlight>
              </a:rPr>
              <a:t>: </a:t>
            </a:r>
            <a:r>
              <a:rPr lang="en-GB" sz="1200" dirty="0"/>
              <a:t>Ensures 1 unit of demand is met by 1 unit of activity</a:t>
            </a:r>
          </a:p>
          <a:p>
            <a:pPr marL="228600" lvl="0" indent="-228600" algn="l" rtl="0">
              <a:lnSpc>
                <a:spcPct val="100000"/>
              </a:lnSpc>
              <a:spcBef>
                <a:spcPts val="0"/>
              </a:spcBef>
              <a:spcAft>
                <a:spcPts val="0"/>
              </a:spcAft>
              <a:buClr>
                <a:schemeClr val="dk1"/>
              </a:buClr>
              <a:buSzPts val="1200"/>
              <a:buFont typeface="+mj-lt"/>
              <a:buAutoNum type="arabicPeriod"/>
            </a:pPr>
            <a:endParaRPr lang="en-GB" sz="1200" dirty="0"/>
          </a:p>
          <a:p>
            <a:pPr marL="228600" lvl="0" indent="-228600" algn="l" rtl="0">
              <a:lnSpc>
                <a:spcPct val="100000"/>
              </a:lnSpc>
              <a:spcBef>
                <a:spcPts val="0"/>
              </a:spcBef>
              <a:spcAft>
                <a:spcPts val="0"/>
              </a:spcAft>
              <a:buClr>
                <a:schemeClr val="dk1"/>
              </a:buClr>
              <a:buSzPts val="1200"/>
              <a:buFont typeface="+mj-lt"/>
              <a:buAutoNum type="arabicPeriod"/>
            </a:pPr>
            <a:r>
              <a:rPr lang="en-GB" sz="1200" b="1" dirty="0" err="1">
                <a:highlight>
                  <a:srgbClr val="DFE9FF"/>
                </a:highlight>
              </a:rPr>
              <a:t>CapitalCost</a:t>
            </a:r>
            <a:r>
              <a:rPr lang="en-GB" sz="1200" b="1" dirty="0">
                <a:highlight>
                  <a:srgbClr val="DFE9FF"/>
                </a:highlight>
              </a:rPr>
              <a:t>, </a:t>
            </a:r>
            <a:r>
              <a:rPr lang="en-GB" sz="1200" b="1" dirty="0" err="1">
                <a:highlight>
                  <a:srgbClr val="DFE9FF"/>
                </a:highlight>
              </a:rPr>
              <a:t>FixedCost</a:t>
            </a:r>
            <a:r>
              <a:rPr lang="en-GB" sz="1200" b="1" dirty="0">
                <a:highlight>
                  <a:srgbClr val="DFE9FF"/>
                </a:highlight>
              </a:rPr>
              <a:t>, </a:t>
            </a:r>
            <a:r>
              <a:rPr lang="en-GB" sz="1200" b="1" dirty="0" err="1">
                <a:highlight>
                  <a:srgbClr val="DFE9FF"/>
                </a:highlight>
              </a:rPr>
              <a:t>VariableCost</a:t>
            </a:r>
            <a:r>
              <a:rPr lang="en-GB" sz="1200" b="1" dirty="0">
                <a:highlight>
                  <a:srgbClr val="DFE9FF"/>
                </a:highlight>
              </a:rPr>
              <a:t>: </a:t>
            </a:r>
            <a:r>
              <a:rPr lang="en-GB" sz="1200" dirty="0"/>
              <a:t>Investment and operating costs of vehicles, as well as fuel costs</a:t>
            </a:r>
          </a:p>
          <a:p>
            <a:pPr marL="228600" lvl="0" indent="-228600" algn="l" rtl="0">
              <a:lnSpc>
                <a:spcPct val="100000"/>
              </a:lnSpc>
              <a:spcBef>
                <a:spcPts val="0"/>
              </a:spcBef>
              <a:spcAft>
                <a:spcPts val="0"/>
              </a:spcAft>
              <a:buClr>
                <a:schemeClr val="dk1"/>
              </a:buClr>
              <a:buSzPts val="1200"/>
              <a:buFont typeface="+mj-lt"/>
              <a:buAutoNum type="arabicPeriod"/>
            </a:pPr>
            <a:endParaRPr lang="en-GB" sz="1200" dirty="0"/>
          </a:p>
          <a:p>
            <a:pPr marL="228600" lvl="0" indent="-228600" algn="l" rtl="0">
              <a:lnSpc>
                <a:spcPct val="100000"/>
              </a:lnSpc>
              <a:spcBef>
                <a:spcPts val="0"/>
              </a:spcBef>
              <a:spcAft>
                <a:spcPts val="0"/>
              </a:spcAft>
              <a:buClr>
                <a:schemeClr val="dk1"/>
              </a:buClr>
              <a:buSzPts val="1200"/>
              <a:buFont typeface="+mj-lt"/>
              <a:buAutoNum type="arabicPeriod"/>
            </a:pPr>
            <a:r>
              <a:rPr lang="en-GB" sz="1200" b="1" dirty="0" err="1">
                <a:highlight>
                  <a:srgbClr val="DFE9FF"/>
                </a:highlight>
              </a:rPr>
              <a:t>EmissionActivityRatio</a:t>
            </a:r>
            <a:r>
              <a:rPr lang="en-GB" sz="1200" b="1" dirty="0">
                <a:highlight>
                  <a:srgbClr val="DFE9FF"/>
                </a:highlight>
              </a:rPr>
              <a:t>: </a:t>
            </a:r>
            <a:r>
              <a:rPr lang="en-GB" sz="1200" dirty="0"/>
              <a:t>Emission factors for each technology</a:t>
            </a:r>
          </a:p>
          <a:p>
            <a:pPr marL="228600" lvl="0" indent="-228600" algn="l" rtl="0">
              <a:lnSpc>
                <a:spcPct val="100000"/>
              </a:lnSpc>
              <a:spcBef>
                <a:spcPts val="0"/>
              </a:spcBef>
              <a:spcAft>
                <a:spcPts val="0"/>
              </a:spcAft>
              <a:buClr>
                <a:schemeClr val="dk1"/>
              </a:buClr>
              <a:buSzPts val="1200"/>
              <a:buFont typeface="+mj-lt"/>
              <a:buAutoNum type="arabicPeriod"/>
            </a:pPr>
            <a:endParaRPr lang="en-GB" sz="1200"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mj-lt"/>
              <a:buAutoNum type="arabicPeriod"/>
              <a:tabLst/>
              <a:defRPr/>
            </a:pPr>
            <a:r>
              <a:rPr lang="en-GB" sz="1200" b="1" dirty="0" err="1">
                <a:highlight>
                  <a:srgbClr val="DFE9FF"/>
                </a:highlight>
              </a:rPr>
              <a:t>CapacityToActivityUnit</a:t>
            </a:r>
            <a:r>
              <a:rPr lang="en-GB" sz="1200" b="1" dirty="0">
                <a:highlight>
                  <a:srgbClr val="DFE9FF"/>
                </a:highlight>
              </a:rPr>
              <a:t>: </a:t>
            </a:r>
            <a:r>
              <a:rPr lang="en-GB" sz="1200" dirty="0"/>
              <a:t>Defines how much demand a unit of vehicle capacity serves</a:t>
            </a:r>
            <a:br>
              <a:rPr lang="en-GB" sz="1200" dirty="0"/>
            </a:br>
            <a:endParaRPr lang="en-GB" sz="1200" dirty="0"/>
          </a:p>
          <a:p>
            <a:pPr marL="228600" lvl="0" indent="-228600" algn="l" rtl="0">
              <a:lnSpc>
                <a:spcPct val="100000"/>
              </a:lnSpc>
              <a:spcBef>
                <a:spcPts val="0"/>
              </a:spcBef>
              <a:spcAft>
                <a:spcPts val="0"/>
              </a:spcAft>
              <a:buClr>
                <a:schemeClr val="dk1"/>
              </a:buClr>
              <a:buSzPts val="1200"/>
              <a:buFont typeface="+mj-lt"/>
              <a:buAutoNum type="arabicPeriod"/>
            </a:pPr>
            <a:endParaRPr dirty="0"/>
          </a:p>
        </p:txBody>
      </p:sp>
      <p:sp>
        <p:nvSpPr>
          <p:cNvPr id="165" name="Google Shape;165;p13:notes">
            <a:extLst>
              <a:ext uri="{FF2B5EF4-FFF2-40B4-BE49-F238E27FC236}">
                <a16:creationId xmlns:a16="http://schemas.microsoft.com/office/drawing/2014/main" id="{5FB0DA02-4796-5ABB-2009-44914C4EBED8}"/>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39</a:t>
            </a:fld>
            <a:endParaRPr/>
          </a:p>
        </p:txBody>
      </p:sp>
    </p:spTree>
    <p:extLst>
      <p:ext uri="{BB962C8B-B14F-4D97-AF65-F5344CB8AC3E}">
        <p14:creationId xmlns:p14="http://schemas.microsoft.com/office/powerpoint/2010/main" val="3622735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5FFA4FDA-84DB-977F-8E42-CD5B551E1BD5}"/>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227C1D34-BC01-6302-238F-BDE704C375A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FD32CABE-2E1D-0579-535E-B855A5223F8C}"/>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dirty="0"/>
              <a:t>To improve the realism of transport modelling and assess the impact of different strategies, the model can be extended to include </a:t>
            </a:r>
            <a:r>
              <a:rPr lang="en-US" b="1" dirty="0"/>
              <a:t>policy measures, mode shifts, infrastructure needs, and behavioral changes</a:t>
            </a:r>
            <a:r>
              <a:rPr lang="en-US" dirty="0"/>
              <a:t>. These additions help capture the evolving dynamics of transport systems and their interactions with the energy sector.</a:t>
            </a:r>
          </a:p>
          <a:p>
            <a:pPr marL="0" lvl="0" indent="0" algn="l" rtl="0">
              <a:lnSpc>
                <a:spcPct val="100000"/>
              </a:lnSpc>
              <a:spcBef>
                <a:spcPts val="0"/>
              </a:spcBef>
              <a:spcAft>
                <a:spcPts val="0"/>
              </a:spcAft>
              <a:buClr>
                <a:schemeClr val="dk1"/>
              </a:buClr>
              <a:buSzPts val="1200"/>
              <a:buFont typeface="Calibri"/>
              <a:buNone/>
            </a:pPr>
            <a:endParaRPr lang="en-US" dirty="0"/>
          </a:p>
          <a:p>
            <a:pPr marL="228600" lvl="0" indent="-228600" algn="l" rtl="0">
              <a:lnSpc>
                <a:spcPct val="100000"/>
              </a:lnSpc>
              <a:spcBef>
                <a:spcPts val="0"/>
              </a:spcBef>
              <a:spcAft>
                <a:spcPts val="0"/>
              </a:spcAft>
              <a:buClr>
                <a:schemeClr val="dk1"/>
              </a:buClr>
              <a:buSzPts val="1200"/>
              <a:buFont typeface="+mj-lt"/>
              <a:buAutoNum type="arabicPeriod"/>
            </a:pPr>
            <a:r>
              <a:rPr lang="en-GB" b="1" dirty="0"/>
              <a:t>Incorporating policy measures </a:t>
            </a:r>
            <a:r>
              <a:rPr lang="en-GB" dirty="0"/>
              <a:t>such as </a:t>
            </a:r>
            <a:r>
              <a:rPr lang="en-US" dirty="0"/>
              <a:t>Reducing the upfront cost of electric vehicles to accelerate adoption, Increasing the cost of fossil fuels to encourage a shift to cleaner alternatives, and Applying carbon pricing mechanisms to internalize the environmental cost of transport emissions. These measures influence technology choices, fuel demand, and emissions trajectories in transport scenarios</a:t>
            </a:r>
          </a:p>
          <a:p>
            <a:pPr marL="228600" lvl="0" indent="-228600" algn="l" rtl="0">
              <a:lnSpc>
                <a:spcPct val="100000"/>
              </a:lnSpc>
              <a:spcBef>
                <a:spcPts val="0"/>
              </a:spcBef>
              <a:spcAft>
                <a:spcPts val="0"/>
              </a:spcAft>
              <a:buClr>
                <a:schemeClr val="dk1"/>
              </a:buClr>
              <a:buSzPts val="1200"/>
              <a:buFont typeface="+mj-lt"/>
              <a:buAutoNum type="arabicPeriod"/>
            </a:pPr>
            <a:r>
              <a:rPr lang="en-GB" b="1" dirty="0"/>
              <a:t>Integrate mode shifts </a:t>
            </a:r>
            <a:r>
              <a:rPr lang="en-GB" dirty="0"/>
              <a:t>such as </a:t>
            </a:r>
            <a:r>
              <a:rPr lang="en-US" dirty="0"/>
              <a:t>Policies encouraging a shift from private vehicles to buses, metro, and rail, Promoting walking and cycling infrastructure to reduce short-distance car trips, and Increasing rail and maritime transport for long-distance freight to reduce road transport emissions. Mode shifts can reduce energy consumption, emissions, and infrastructure strain while improving efficiency.</a:t>
            </a:r>
          </a:p>
          <a:p>
            <a:pPr marL="228600" lvl="0" indent="-228600" algn="l" rtl="0">
              <a:lnSpc>
                <a:spcPct val="100000"/>
              </a:lnSpc>
              <a:spcBef>
                <a:spcPts val="0"/>
              </a:spcBef>
              <a:spcAft>
                <a:spcPts val="0"/>
              </a:spcAft>
              <a:buClr>
                <a:schemeClr val="dk1"/>
              </a:buClr>
              <a:buSzPts val="1200"/>
              <a:buFont typeface="+mj-lt"/>
              <a:buAutoNum type="arabicPeriod"/>
            </a:pPr>
            <a:r>
              <a:rPr lang="en-US" b="1" dirty="0"/>
              <a:t>Add charging infrastructure </a:t>
            </a:r>
            <a:r>
              <a:rPr lang="en-US" dirty="0"/>
              <a:t>like Expanding fast-charging stations for electric vehicles, Supporting fuel-cell vehicle adoption, and Ensuring the electricity system can handle increased demand from EVs. Without adequate infrastructure, electrification strategies may face adoption barriers and energy security risks</a:t>
            </a:r>
          </a:p>
          <a:p>
            <a:pPr marL="228600" lvl="0" indent="-228600" algn="l" rtl="0">
              <a:lnSpc>
                <a:spcPct val="100000"/>
              </a:lnSpc>
              <a:spcBef>
                <a:spcPts val="0"/>
              </a:spcBef>
              <a:spcAft>
                <a:spcPts val="0"/>
              </a:spcAft>
              <a:buClr>
                <a:schemeClr val="dk1"/>
              </a:buClr>
              <a:buSzPts val="1200"/>
              <a:buFont typeface="+mj-lt"/>
              <a:buAutoNum type="arabicPeriod"/>
            </a:pPr>
            <a:r>
              <a:rPr lang="en-US" b="1" dirty="0"/>
              <a:t>Consider </a:t>
            </a:r>
            <a:r>
              <a:rPr lang="en-US" b="1" dirty="0" err="1"/>
              <a:t>behavioural</a:t>
            </a:r>
            <a:r>
              <a:rPr lang="en-US" b="1" dirty="0"/>
              <a:t> changes </a:t>
            </a:r>
            <a:r>
              <a:rPr lang="en-US" dirty="0"/>
              <a:t>like Reducing travel demand for commuting, Implementing congestion pricing, low-emission zones, and car-free areas, and Encouraging carpooling, ride-sharing, and micro-mobility solutions like e-scooters. Behavioral changes can significantly influence transport energy demand, congestion, and emissions.</a:t>
            </a:r>
            <a:endParaRPr dirty="0"/>
          </a:p>
        </p:txBody>
      </p:sp>
      <p:sp>
        <p:nvSpPr>
          <p:cNvPr id="165" name="Google Shape;165;p13:notes">
            <a:extLst>
              <a:ext uri="{FF2B5EF4-FFF2-40B4-BE49-F238E27FC236}">
                <a16:creationId xmlns:a16="http://schemas.microsoft.com/office/drawing/2014/main" id="{C76D56C0-1BDA-C421-3769-BD4337A5D6B8}"/>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40</a:t>
            </a:fld>
            <a:endParaRPr/>
          </a:p>
        </p:txBody>
      </p:sp>
    </p:spTree>
    <p:extLst>
      <p:ext uri="{BB962C8B-B14F-4D97-AF65-F5344CB8AC3E}">
        <p14:creationId xmlns:p14="http://schemas.microsoft.com/office/powerpoint/2010/main" val="34586304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C7DDF9B0-BFD8-B2DB-D119-1D47DA9984E1}"/>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C3EA92A2-8B01-BDB5-CE85-7CAF8153F23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77B13085-77F9-7D75-7065-007000CCD947}"/>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dirty="0"/>
              <a:t>Understanding the key outputs of a transport model in </a:t>
            </a:r>
            <a:r>
              <a:rPr lang="en-US" dirty="0" err="1"/>
              <a:t>OSeMOSYS</a:t>
            </a:r>
            <a:r>
              <a:rPr lang="en-US" dirty="0"/>
              <a:t> is essential for analyzing the sector’s energy demand, emissions, costs, and technology evolution. These outputs help assess the impact of different policy measures, technology shifts, and investment strategies.</a:t>
            </a:r>
          </a:p>
          <a:p>
            <a:pPr marL="0" lvl="0" indent="0" algn="l" rtl="0">
              <a:lnSpc>
                <a:spcPct val="100000"/>
              </a:lnSpc>
              <a:spcBef>
                <a:spcPts val="0"/>
              </a:spcBef>
              <a:spcAft>
                <a:spcPts val="0"/>
              </a:spcAft>
              <a:buClr>
                <a:schemeClr val="dk1"/>
              </a:buClr>
              <a:buSzPts val="1200"/>
              <a:buFont typeface="Calibri"/>
              <a:buNone/>
            </a:pPr>
            <a:endParaRPr lang="en-US" dirty="0"/>
          </a:p>
          <a:p>
            <a:pPr marL="228600" lvl="0" indent="-228600" algn="l" rtl="0">
              <a:lnSpc>
                <a:spcPct val="100000"/>
              </a:lnSpc>
              <a:spcBef>
                <a:spcPts val="0"/>
              </a:spcBef>
              <a:spcAft>
                <a:spcPts val="0"/>
              </a:spcAft>
              <a:buClr>
                <a:schemeClr val="dk1"/>
              </a:buClr>
              <a:buSzPts val="1200"/>
              <a:buFont typeface="Calibri"/>
              <a:buAutoNum type="arabicPeriod"/>
            </a:pPr>
            <a:r>
              <a:rPr lang="en-US" dirty="0"/>
              <a:t>Energy consumption, including </a:t>
            </a:r>
            <a:r>
              <a:rPr lang="en-GB" sz="1200" dirty="0"/>
              <a:t>Breakdown of fuel use by transport mode and energy carrier, </a:t>
            </a:r>
            <a:r>
              <a:rPr lang="en-US" dirty="0"/>
              <a:t>Provides insights into fuel demand trends and helps plan for infrastructure needs (e.g., charging stations, fuel supply chains).</a:t>
            </a:r>
            <a:endParaRPr lang="en-GB" sz="1200"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dirty="0"/>
              <a:t>Emissions, such as CO₂ and other pollutants from different transport technologies, </a:t>
            </a:r>
            <a:r>
              <a:rPr lang="en-US" dirty="0"/>
              <a:t>Supports climate policy alignment by assessing how different scenarios contribute to net-zero targets and air pollution reduction.</a:t>
            </a:r>
            <a:endParaRPr lang="en-GB" sz="1200"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Costs, including </a:t>
            </a:r>
            <a:r>
              <a:rPr lang="en-GB" sz="1200" dirty="0"/>
              <a:t>Total system costs, investment costs, and operational expenses, </a:t>
            </a:r>
            <a:r>
              <a:rPr lang="en-US" dirty="0"/>
              <a:t>Helps policymakers and investors compare cost-optimal pathways for transport decarbonization.</a:t>
            </a:r>
            <a:endParaRPr lang="en-GB" sz="1200"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dirty="0"/>
              <a:t>Technology shares, such as Adoption of various vehicle types over time, </a:t>
            </a:r>
            <a:r>
              <a:rPr lang="en-US" dirty="0"/>
              <a:t>Helps evaluate the effectiveness of policies such as EV subsidies and fuel taxes in shifting transport technology.</a:t>
            </a:r>
            <a:endParaRPr lang="en-GB" sz="1200"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dirty="0"/>
              <a:t>Capacity utilization, including Efficiency of vehicle use and infrastructure, </a:t>
            </a:r>
            <a:r>
              <a:rPr lang="en-US" dirty="0"/>
              <a:t>Ensures that transport infrastructure investments align with projected demand and technology adoption rates.</a:t>
            </a:r>
            <a:endParaRPr lang="en-GB" sz="1200" dirty="0"/>
          </a:p>
          <a:p>
            <a:pPr marL="342900" indent="-342900">
              <a:spcBef>
                <a:spcPts val="0"/>
              </a:spcBef>
              <a:buClr>
                <a:schemeClr val="dk1"/>
              </a:buClr>
              <a:buSzPts val="2800"/>
              <a:buFont typeface="Arial" panose="020B0604020202020204" pitchFamily="34" charset="0"/>
              <a:buChar char="•"/>
            </a:pPr>
            <a:endParaRPr lang="en-GB" sz="1200" dirty="0"/>
          </a:p>
          <a:p>
            <a:pPr marL="228600" lvl="0" indent="-228600" algn="l" rtl="0">
              <a:lnSpc>
                <a:spcPct val="100000"/>
              </a:lnSpc>
              <a:spcBef>
                <a:spcPts val="0"/>
              </a:spcBef>
              <a:spcAft>
                <a:spcPts val="0"/>
              </a:spcAft>
              <a:buClr>
                <a:schemeClr val="dk1"/>
              </a:buClr>
              <a:buSzPts val="1200"/>
              <a:buFont typeface="Calibri"/>
              <a:buAutoNum type="arabicPeriod"/>
            </a:pPr>
            <a:endParaRPr lang="en-GB" dirty="0"/>
          </a:p>
        </p:txBody>
      </p:sp>
      <p:sp>
        <p:nvSpPr>
          <p:cNvPr id="165" name="Google Shape;165;p13:notes">
            <a:extLst>
              <a:ext uri="{FF2B5EF4-FFF2-40B4-BE49-F238E27FC236}">
                <a16:creationId xmlns:a16="http://schemas.microsoft.com/office/drawing/2014/main" id="{2D36817C-C159-A092-ECD4-5A47942D33AA}"/>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41</a:t>
            </a:fld>
            <a:endParaRPr/>
          </a:p>
        </p:txBody>
      </p:sp>
    </p:spTree>
    <p:extLst>
      <p:ext uri="{BB962C8B-B14F-4D97-AF65-F5344CB8AC3E}">
        <p14:creationId xmlns:p14="http://schemas.microsoft.com/office/powerpoint/2010/main" val="30087653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E947AE38-EA01-F4D5-038E-6891C5D1C4BD}"/>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2736B335-79E0-1098-60B7-B429AC776E2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E4D9C5AD-5114-ACAF-12A7-2312CFB929A6}"/>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dirty="0"/>
              <a:t>The transport sector and industry sector are intricately linked, as the movement of goods, manufacturing processes, and fuel demand are all tightly interconnected. The transition to cleaner technologies and more efficient systems in both sectors can lead to cost savings, emission reductions, and greater operational synergies. Below are key points on how these sectors interact:</a:t>
            </a:r>
          </a:p>
          <a:p>
            <a:pPr marL="0" lvl="0" indent="0" algn="l" rtl="0">
              <a:lnSpc>
                <a:spcPct val="100000"/>
              </a:lnSpc>
              <a:spcBef>
                <a:spcPts val="0"/>
              </a:spcBef>
              <a:spcAft>
                <a:spcPts val="0"/>
              </a:spcAft>
              <a:buClr>
                <a:schemeClr val="dk1"/>
              </a:buClr>
              <a:buSzPts val="1200"/>
              <a:buFont typeface="Calibri"/>
              <a:buNone/>
            </a:pPr>
            <a:endParaRPr lang="en-US" dirty="0"/>
          </a:p>
          <a:p>
            <a:pPr marL="228600" lvl="0" indent="-228600" algn="l" rtl="0">
              <a:lnSpc>
                <a:spcPct val="100000"/>
              </a:lnSpc>
              <a:spcBef>
                <a:spcPts val="0"/>
              </a:spcBef>
              <a:spcAft>
                <a:spcPts val="0"/>
              </a:spcAft>
              <a:buClr>
                <a:schemeClr val="dk1"/>
              </a:buClr>
              <a:buSzPts val="1200"/>
              <a:buFont typeface="+mj-lt"/>
              <a:buAutoNum type="arabicPeriod"/>
            </a:pPr>
            <a:r>
              <a:rPr lang="en-GB" b="1" dirty="0"/>
              <a:t>Fuel demand: </a:t>
            </a:r>
            <a:r>
              <a:rPr lang="en-US" dirty="0"/>
              <a:t>The industrial sector, particularly heavy industries such as </a:t>
            </a:r>
            <a:r>
              <a:rPr lang="en-US" b="1" dirty="0"/>
              <a:t>mining</a:t>
            </a:r>
            <a:r>
              <a:rPr lang="en-US" dirty="0"/>
              <a:t>, </a:t>
            </a:r>
            <a:r>
              <a:rPr lang="en-US" b="1" dirty="0"/>
              <a:t>steel</a:t>
            </a:r>
            <a:r>
              <a:rPr lang="en-US" dirty="0"/>
              <a:t>, and </a:t>
            </a:r>
            <a:r>
              <a:rPr lang="en-US" b="1" dirty="0"/>
              <a:t>cement production</a:t>
            </a:r>
            <a:r>
              <a:rPr lang="en-US" dirty="0"/>
              <a:t>, relies heavily on the transport sector for </a:t>
            </a:r>
            <a:r>
              <a:rPr lang="en-US" b="1" dirty="0"/>
              <a:t>raw materials</a:t>
            </a:r>
            <a:r>
              <a:rPr lang="en-US" dirty="0"/>
              <a:t> and </a:t>
            </a:r>
            <a:r>
              <a:rPr lang="en-US" b="1" dirty="0"/>
              <a:t>product logistics</a:t>
            </a:r>
            <a:r>
              <a:rPr lang="en-US" dirty="0"/>
              <a:t>.</a:t>
            </a:r>
          </a:p>
          <a:p>
            <a:pPr marL="228600" lvl="0" indent="-228600" algn="l" rtl="0">
              <a:lnSpc>
                <a:spcPct val="100000"/>
              </a:lnSpc>
              <a:spcBef>
                <a:spcPts val="0"/>
              </a:spcBef>
              <a:spcAft>
                <a:spcPts val="0"/>
              </a:spcAft>
              <a:buClr>
                <a:schemeClr val="dk1"/>
              </a:buClr>
              <a:buSzPts val="1200"/>
              <a:buFont typeface="+mj-lt"/>
              <a:buAutoNum type="arabicPeriod"/>
            </a:pPr>
            <a:endParaRPr lang="en-GB" dirty="0"/>
          </a:p>
          <a:p>
            <a:pPr marL="228600" lvl="0" indent="-228600" algn="l" rtl="0">
              <a:lnSpc>
                <a:spcPct val="100000"/>
              </a:lnSpc>
              <a:spcBef>
                <a:spcPts val="0"/>
              </a:spcBef>
              <a:spcAft>
                <a:spcPts val="0"/>
              </a:spcAft>
              <a:buClr>
                <a:schemeClr val="dk1"/>
              </a:buClr>
              <a:buSzPts val="1200"/>
              <a:buFont typeface="+mj-lt"/>
              <a:buAutoNum type="arabicPeriod"/>
            </a:pPr>
            <a:r>
              <a:rPr lang="en-GB" b="1" dirty="0"/>
              <a:t>Vehicle manufacturing: </a:t>
            </a:r>
            <a:r>
              <a:rPr lang="en-US" dirty="0"/>
              <a:t>As the world moves toward </a:t>
            </a:r>
            <a:r>
              <a:rPr lang="en-US" b="1" dirty="0"/>
              <a:t>electric vehicles (EVs)</a:t>
            </a:r>
            <a:r>
              <a:rPr lang="en-US" dirty="0"/>
              <a:t> to decarbonize the transport sector, the </a:t>
            </a:r>
            <a:r>
              <a:rPr lang="en-US" b="1" dirty="0"/>
              <a:t>vehicle manufacturing</a:t>
            </a:r>
            <a:r>
              <a:rPr lang="en-US" dirty="0"/>
              <a:t> process is undergoing a significant shift. This transition has important implications for the industry sector, especially in energy demand and material production.</a:t>
            </a:r>
          </a:p>
          <a:p>
            <a:pPr marL="228600" lvl="0" indent="-228600" algn="l" rtl="0">
              <a:lnSpc>
                <a:spcPct val="100000"/>
              </a:lnSpc>
              <a:spcBef>
                <a:spcPts val="0"/>
              </a:spcBef>
              <a:spcAft>
                <a:spcPts val="0"/>
              </a:spcAft>
              <a:buClr>
                <a:schemeClr val="dk1"/>
              </a:buClr>
              <a:buSzPts val="1200"/>
              <a:buFont typeface="+mj-lt"/>
              <a:buAutoNum type="arabicPeriod"/>
            </a:pPr>
            <a:endParaRPr lang="en-GB" dirty="0"/>
          </a:p>
          <a:p>
            <a:pPr marL="228600" lvl="0" indent="-228600" algn="l" rtl="0">
              <a:lnSpc>
                <a:spcPct val="100000"/>
              </a:lnSpc>
              <a:spcBef>
                <a:spcPts val="0"/>
              </a:spcBef>
              <a:spcAft>
                <a:spcPts val="0"/>
              </a:spcAft>
              <a:buClr>
                <a:schemeClr val="dk1"/>
              </a:buClr>
              <a:buSzPts val="1200"/>
              <a:buFont typeface="+mj-lt"/>
              <a:buAutoNum type="arabicPeriod"/>
            </a:pPr>
            <a:r>
              <a:rPr lang="en-GB" b="1" dirty="0"/>
              <a:t>Freight &amp; logistics: </a:t>
            </a:r>
            <a:r>
              <a:rPr lang="en-US" dirty="0"/>
              <a:t>The </a:t>
            </a:r>
            <a:r>
              <a:rPr lang="en-US" b="1" dirty="0"/>
              <a:t>freight and logistics</a:t>
            </a:r>
            <a:r>
              <a:rPr lang="en-US" dirty="0"/>
              <a:t> sector plays a crucial role in the wider industrial ecosystem by enabling the movement of goods between factories, warehouses, and distribution points</a:t>
            </a:r>
            <a:endParaRPr dirty="0"/>
          </a:p>
        </p:txBody>
      </p:sp>
      <p:sp>
        <p:nvSpPr>
          <p:cNvPr id="165" name="Google Shape;165;p13:notes">
            <a:extLst>
              <a:ext uri="{FF2B5EF4-FFF2-40B4-BE49-F238E27FC236}">
                <a16:creationId xmlns:a16="http://schemas.microsoft.com/office/drawing/2014/main" id="{0FDC0738-8F1B-847A-7E69-00E1FED3A05D}"/>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6</a:t>
            </a:fld>
            <a:endParaRPr/>
          </a:p>
        </p:txBody>
      </p:sp>
    </p:spTree>
    <p:extLst>
      <p:ext uri="{BB962C8B-B14F-4D97-AF65-F5344CB8AC3E}">
        <p14:creationId xmlns:p14="http://schemas.microsoft.com/office/powerpoint/2010/main" val="39300243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27A8750B-C873-F5AA-1294-E4BA329DDCD4}"/>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06F12044-1C4C-D2BA-FDC2-5E5061EE97A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BCE6A377-9F6B-C670-FF6F-7C589F7BAB0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dirty="0"/>
              <a:t>A thorough analysis of model results is essential for guiding policy and investment decisions toward a </a:t>
            </a:r>
            <a:r>
              <a:rPr lang="en-US" b="1" dirty="0"/>
              <a:t>sustainable and efficient</a:t>
            </a:r>
            <a:r>
              <a:rPr lang="en-US" dirty="0"/>
              <a:t> transport future. Key checks include evaluating energy use, emissions, costs, and scenario variations to ensure that the model provides realistic and actionable insights.</a:t>
            </a:r>
          </a:p>
          <a:p>
            <a:pPr marL="0" lvl="0" indent="0" algn="l" rtl="0">
              <a:lnSpc>
                <a:spcPct val="100000"/>
              </a:lnSpc>
              <a:spcBef>
                <a:spcPts val="0"/>
              </a:spcBef>
              <a:spcAft>
                <a:spcPts val="0"/>
              </a:spcAft>
              <a:buClr>
                <a:schemeClr val="dk1"/>
              </a:buClr>
              <a:buSzPts val="1200"/>
              <a:buFont typeface="Calibri"/>
              <a:buNone/>
            </a:pPr>
            <a:endParaRPr lang="en-US" dirty="0"/>
          </a:p>
          <a:p>
            <a:pPr marL="228600" lvl="0" indent="-228600" algn="l" rtl="0">
              <a:lnSpc>
                <a:spcPct val="100000"/>
              </a:lnSpc>
              <a:spcBef>
                <a:spcPts val="0"/>
              </a:spcBef>
              <a:spcAft>
                <a:spcPts val="0"/>
              </a:spcAft>
              <a:buClr>
                <a:schemeClr val="dk1"/>
              </a:buClr>
              <a:buSzPts val="1200"/>
              <a:buFont typeface="+mj-lt"/>
              <a:buAutoNum type="arabicPeriod"/>
            </a:pPr>
            <a:r>
              <a:rPr lang="en-GB" b="1" dirty="0"/>
              <a:t>Checking fuel use </a:t>
            </a:r>
            <a:r>
              <a:rPr lang="en-US" dirty="0"/>
              <a:t>Ensures the model accurately represents fuel use across different transport modes and identifies potential infrastructure needs (e.g., refueling stations, EV charging networks).</a:t>
            </a:r>
          </a:p>
          <a:p>
            <a:pPr marL="228600" lvl="0" indent="-228600" algn="l" rtl="0">
              <a:lnSpc>
                <a:spcPct val="100000"/>
              </a:lnSpc>
              <a:spcBef>
                <a:spcPts val="0"/>
              </a:spcBef>
              <a:spcAft>
                <a:spcPts val="0"/>
              </a:spcAft>
              <a:buClr>
                <a:schemeClr val="dk1"/>
              </a:buClr>
              <a:buSzPts val="1200"/>
              <a:buFont typeface="+mj-lt"/>
              <a:buAutoNum type="arabicPeriod"/>
            </a:pPr>
            <a:r>
              <a:rPr lang="en-US" b="1" dirty="0"/>
              <a:t>Comparing emissions </a:t>
            </a:r>
            <a:r>
              <a:rPr lang="en-US" dirty="0"/>
              <a:t>Validates whether policy measures (e.g., EV adoption, fuel switching) effectively reduce transport-related emissions and contribute to net-zero goals.</a:t>
            </a:r>
          </a:p>
          <a:p>
            <a:pPr marL="228600" lvl="0" indent="-228600" algn="l" rtl="0">
              <a:lnSpc>
                <a:spcPct val="100000"/>
              </a:lnSpc>
              <a:spcBef>
                <a:spcPts val="0"/>
              </a:spcBef>
              <a:spcAft>
                <a:spcPts val="0"/>
              </a:spcAft>
              <a:buClr>
                <a:schemeClr val="dk1"/>
              </a:buClr>
              <a:buSzPts val="1200"/>
              <a:buFont typeface="+mj-lt"/>
              <a:buAutoNum type="arabicPeriod"/>
            </a:pPr>
            <a:r>
              <a:rPr lang="en-US" b="1" dirty="0"/>
              <a:t>Assessing costs </a:t>
            </a:r>
            <a:r>
              <a:rPr lang="en-US" b="0" dirty="0"/>
              <a:t>h</a:t>
            </a:r>
            <a:r>
              <a:rPr lang="en-US" dirty="0"/>
              <a:t>elps policymakers and investors identify the most cost-effective pathways for transport decarbonization while considering affordability and feasibility.</a:t>
            </a:r>
          </a:p>
          <a:p>
            <a:pPr marL="228600" lvl="0" indent="-228600" algn="l" rtl="0">
              <a:lnSpc>
                <a:spcPct val="100000"/>
              </a:lnSpc>
              <a:spcBef>
                <a:spcPts val="0"/>
              </a:spcBef>
              <a:spcAft>
                <a:spcPts val="0"/>
              </a:spcAft>
              <a:buClr>
                <a:schemeClr val="dk1"/>
              </a:buClr>
              <a:buSzPts val="1200"/>
              <a:buFont typeface="+mj-lt"/>
              <a:buAutoNum type="arabicPeriod"/>
            </a:pPr>
            <a:r>
              <a:rPr lang="en-US" b="1" dirty="0"/>
              <a:t>Analyzing scenarios </a:t>
            </a:r>
            <a:r>
              <a:rPr lang="en-US" dirty="0"/>
              <a:t>Enhances the model’s robustness by testing how sensitive results are to changes in key inputs, ensuring reliable decision-making under uncertainty.</a:t>
            </a:r>
          </a:p>
        </p:txBody>
      </p:sp>
      <p:sp>
        <p:nvSpPr>
          <p:cNvPr id="165" name="Google Shape;165;p13:notes">
            <a:extLst>
              <a:ext uri="{FF2B5EF4-FFF2-40B4-BE49-F238E27FC236}">
                <a16:creationId xmlns:a16="http://schemas.microsoft.com/office/drawing/2014/main" id="{0AD88E87-CBE6-416F-992A-6FA617881A82}"/>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42</a:t>
            </a:fld>
            <a:endParaRPr/>
          </a:p>
        </p:txBody>
      </p:sp>
    </p:spTree>
    <p:extLst>
      <p:ext uri="{BB962C8B-B14F-4D97-AF65-F5344CB8AC3E}">
        <p14:creationId xmlns:p14="http://schemas.microsoft.com/office/powerpoint/2010/main" val="17715309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FBEB83ED-533E-1ED9-FDF5-F9DEBF754D74}"/>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C01D8737-3E94-2367-1D23-9D69CC7148A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F4AC34A4-9A03-5F93-62F1-DDE7B81E3CB6}"/>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spcBef>
                <a:spcPts val="0"/>
              </a:spcBef>
              <a:buClr>
                <a:schemeClr val="dk1"/>
              </a:buClr>
              <a:buSzPts val="2800"/>
            </a:pPr>
            <a:r>
              <a:rPr lang="en-GB" sz="1200" dirty="0"/>
              <a:t>When developing a transport modelling, thorough documentation and transparency are essential. This ensures clarity, reproducibility, and enables collaboration while fostering trust in the model’s results.</a:t>
            </a:r>
          </a:p>
          <a:p>
            <a:pPr>
              <a:spcBef>
                <a:spcPts val="0"/>
              </a:spcBef>
              <a:buClr>
                <a:schemeClr val="dk1"/>
              </a:buClr>
              <a:buSzPts val="2800"/>
            </a:pPr>
            <a:endParaRPr lang="en-GB" sz="1200" dirty="0"/>
          </a:p>
          <a:p>
            <a:pPr>
              <a:spcBef>
                <a:spcPts val="0"/>
              </a:spcBef>
              <a:buClr>
                <a:schemeClr val="dk1"/>
              </a:buClr>
              <a:buSzPts val="2800"/>
            </a:pPr>
            <a:r>
              <a:rPr lang="en-GB" sz="1200" dirty="0"/>
              <a:t>The</a:t>
            </a:r>
            <a:r>
              <a:rPr lang="en-GB" sz="1200" b="1" dirty="0"/>
              <a:t> U4RIA</a:t>
            </a:r>
            <a:r>
              <a:rPr lang="en-GB" sz="1200" dirty="0"/>
              <a:t> goals extend best practices and advances in transparency through a set of guidelines:</a:t>
            </a:r>
          </a:p>
          <a:p>
            <a:endParaRPr lang="en-US" dirty="0"/>
          </a:p>
          <a:p>
            <a:r>
              <a:rPr lang="en-US" dirty="0"/>
              <a:t>Ubuntu. This is a concept borrowed from African philosophy regarding our shared humanity. Here this refers to the fact that communities should be involved with energy modelling.</a:t>
            </a:r>
          </a:p>
          <a:p>
            <a:endParaRPr lang="en-US" dirty="0"/>
          </a:p>
          <a:p>
            <a:r>
              <a:rPr lang="en-US" dirty="0"/>
              <a:t>Retrievability. It is often the case that it is difficult to find data. However, it should be the case that data are easily accessed and found.</a:t>
            </a:r>
          </a:p>
          <a:p>
            <a:endParaRPr lang="en-US" dirty="0"/>
          </a:p>
          <a:p>
            <a:r>
              <a:rPr lang="en-US" dirty="0"/>
              <a:t>Reusability. The model should be re-usable, no matter the amount of times the model is licensed.</a:t>
            </a:r>
          </a:p>
          <a:p>
            <a:endParaRPr lang="en-US" dirty="0"/>
          </a:p>
          <a:p>
            <a:r>
              <a:rPr lang="en-US" dirty="0"/>
              <a:t>Repeatability. The model should be repeatable and user friendly in a digital workflow.</a:t>
            </a:r>
          </a:p>
          <a:p>
            <a:endParaRPr lang="en-US" dirty="0"/>
          </a:p>
          <a:p>
            <a:r>
              <a:rPr lang="en-US" dirty="0" err="1"/>
              <a:t>Reconstructability</a:t>
            </a:r>
            <a:r>
              <a:rPr lang="en-US" dirty="0"/>
              <a:t>. This extends the concept of repeatability to include the instructions for how to rebuild the energy modelling elements. For example, input data, model relations, and resulting scenarios.</a:t>
            </a:r>
          </a:p>
          <a:p>
            <a:endParaRPr lang="en-US" dirty="0"/>
          </a:p>
          <a:p>
            <a:r>
              <a:rPr lang="en-US" dirty="0"/>
              <a:t>Interoperability. This allows for scenarios to be tested by other models or approaches and integrate with other sub-sectors and more broadly in general.</a:t>
            </a:r>
            <a:endParaRPr lang="en-US" dirty="0">
              <a:cs typeface="Calibri"/>
            </a:endParaRPr>
          </a:p>
          <a:p>
            <a:endParaRPr lang="en-US" dirty="0"/>
          </a:p>
          <a:p>
            <a:r>
              <a:rPr lang="en-US" dirty="0"/>
              <a:t>Auditability. This means that there should be direct accountability to the internal or external funders of the energy modelling for policy support, as well as to society more broadly.</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131370C9-9802-40C7-3E1C-CD83279E86DB}"/>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43</a:t>
            </a:fld>
            <a:endParaRPr/>
          </a:p>
        </p:txBody>
      </p:sp>
    </p:spTree>
    <p:extLst>
      <p:ext uri="{BB962C8B-B14F-4D97-AF65-F5344CB8AC3E}">
        <p14:creationId xmlns:p14="http://schemas.microsoft.com/office/powerpoint/2010/main" val="13800305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9935F9C6-538E-EE26-D0D5-6E20C07BC39F}"/>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9DC0EBE6-F6F7-5E98-0AAA-742A5FB8993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BA4EA340-1DE7-ABB9-236F-F8F08CD6565A}"/>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dirty="0"/>
              <a:t>The interaction between the transport sector and the residential sector plays a crucial role in shaping urban mobility, energy demand, and emissions patterns. Urban design, the choice between car ownership and public transport, and the shared demand for fuels across heating and transport all link the two sectors closely. Below are key points on how they interact:</a:t>
            </a:r>
          </a:p>
          <a:p>
            <a:pPr marL="0" lvl="0" indent="0" algn="l" rtl="0">
              <a:lnSpc>
                <a:spcPct val="100000"/>
              </a:lnSpc>
              <a:spcBef>
                <a:spcPts val="0"/>
              </a:spcBef>
              <a:spcAft>
                <a:spcPts val="0"/>
              </a:spcAft>
              <a:buClr>
                <a:schemeClr val="dk1"/>
              </a:buClr>
              <a:buSzPts val="1200"/>
              <a:buFont typeface="Calibri"/>
              <a:buNone/>
            </a:pPr>
            <a:endParaRPr lang="en-US" b="1" dirty="0"/>
          </a:p>
          <a:p>
            <a:pPr marL="228600" lvl="0" indent="-228600" algn="l" rtl="0">
              <a:lnSpc>
                <a:spcPct val="100000"/>
              </a:lnSpc>
              <a:spcBef>
                <a:spcPts val="0"/>
              </a:spcBef>
              <a:spcAft>
                <a:spcPts val="0"/>
              </a:spcAft>
              <a:buClr>
                <a:schemeClr val="dk1"/>
              </a:buClr>
              <a:buSzPts val="1200"/>
              <a:buFont typeface="Calibri"/>
              <a:buAutoNum type="arabicPeriod"/>
            </a:pPr>
            <a:r>
              <a:rPr lang="en-US" b="1" dirty="0"/>
              <a:t>Urban planning &amp; transport access: </a:t>
            </a:r>
            <a:r>
              <a:rPr lang="en-US" dirty="0"/>
              <a:t>Urban planning directly impacts the </a:t>
            </a:r>
            <a:r>
              <a:rPr lang="en-US" b="1" dirty="0"/>
              <a:t>accessibility</a:t>
            </a:r>
            <a:r>
              <a:rPr lang="en-US" dirty="0"/>
              <a:t> of transport systems for residential areas. Poorly developed or insufficient transport infrastructure can limit access to essential services such as </a:t>
            </a:r>
            <a:r>
              <a:rPr lang="en-US" b="1" dirty="0"/>
              <a:t>jobs</a:t>
            </a:r>
            <a:r>
              <a:rPr lang="en-US" dirty="0"/>
              <a:t>, </a:t>
            </a:r>
            <a:r>
              <a:rPr lang="en-US" b="1" dirty="0"/>
              <a:t>healthcare</a:t>
            </a:r>
            <a:r>
              <a:rPr lang="en-US" dirty="0"/>
              <a:t>, and </a:t>
            </a:r>
            <a:r>
              <a:rPr lang="en-US" b="1" dirty="0"/>
              <a:t>education</a:t>
            </a:r>
            <a:r>
              <a:rPr lang="en-US" dirty="0"/>
              <a:t>, particularly in low-income or peripheral areas.</a:t>
            </a:r>
          </a:p>
          <a:p>
            <a:pPr marL="228600" lvl="0" indent="-228600" algn="l" rtl="0">
              <a:lnSpc>
                <a:spcPct val="100000"/>
              </a:lnSpc>
              <a:spcBef>
                <a:spcPts val="0"/>
              </a:spcBef>
              <a:spcAft>
                <a:spcPts val="0"/>
              </a:spcAft>
              <a:buClr>
                <a:schemeClr val="dk1"/>
              </a:buClr>
              <a:buSzPts val="1200"/>
              <a:buFont typeface="Calibri"/>
              <a:buAutoNum type="arabicPeriod"/>
            </a:pPr>
            <a:endParaRPr lang="en-US" dirty="0"/>
          </a:p>
          <a:p>
            <a:pPr marL="228600" lvl="0" indent="-228600" algn="l" rtl="0">
              <a:lnSpc>
                <a:spcPct val="100000"/>
              </a:lnSpc>
              <a:spcBef>
                <a:spcPts val="0"/>
              </a:spcBef>
              <a:spcAft>
                <a:spcPts val="0"/>
              </a:spcAft>
              <a:buClr>
                <a:schemeClr val="dk1"/>
              </a:buClr>
              <a:buSzPts val="1200"/>
              <a:buFont typeface="Calibri"/>
              <a:buAutoNum type="arabicPeriod"/>
            </a:pPr>
            <a:r>
              <a:rPr lang="en-US" b="1" dirty="0"/>
              <a:t>Car ownership vs. public transport: </a:t>
            </a:r>
            <a:r>
              <a:rPr lang="en-US" dirty="0"/>
              <a:t>The decision between </a:t>
            </a:r>
            <a:r>
              <a:rPr lang="en-US" b="1" dirty="0"/>
              <a:t>car ownership</a:t>
            </a:r>
            <a:r>
              <a:rPr lang="en-US" dirty="0"/>
              <a:t> and </a:t>
            </a:r>
            <a:r>
              <a:rPr lang="en-US" b="1" dirty="0"/>
              <a:t>public transport</a:t>
            </a:r>
            <a:r>
              <a:rPr lang="en-US" dirty="0"/>
              <a:t> significantly affects </a:t>
            </a:r>
            <a:r>
              <a:rPr lang="en-US" b="1" dirty="0"/>
              <a:t>residential energy demand</a:t>
            </a:r>
            <a:r>
              <a:rPr lang="en-US" dirty="0"/>
              <a:t>. </a:t>
            </a:r>
            <a:r>
              <a:rPr lang="en-US" b="1" dirty="0"/>
              <a:t>Personal vehicles</a:t>
            </a:r>
            <a:r>
              <a:rPr lang="en-US" dirty="0"/>
              <a:t> increase the energy consumption of households, as private cars run on fossil fuels and are often less energy-efficient than public transport.</a:t>
            </a:r>
          </a:p>
          <a:p>
            <a:pPr marL="228600" lvl="0" indent="-228600" algn="l" rtl="0">
              <a:lnSpc>
                <a:spcPct val="100000"/>
              </a:lnSpc>
              <a:spcBef>
                <a:spcPts val="0"/>
              </a:spcBef>
              <a:spcAft>
                <a:spcPts val="0"/>
              </a:spcAft>
              <a:buClr>
                <a:schemeClr val="dk1"/>
              </a:buClr>
              <a:buSzPts val="1200"/>
              <a:buFont typeface="Calibri"/>
              <a:buAutoNum type="arabicPeriod"/>
            </a:pPr>
            <a:endParaRPr lang="en-US" dirty="0"/>
          </a:p>
          <a:p>
            <a:pPr marL="228600" lvl="0" indent="-228600" algn="l" rtl="0">
              <a:lnSpc>
                <a:spcPct val="100000"/>
              </a:lnSpc>
              <a:spcBef>
                <a:spcPts val="0"/>
              </a:spcBef>
              <a:spcAft>
                <a:spcPts val="0"/>
              </a:spcAft>
              <a:buClr>
                <a:schemeClr val="dk1"/>
              </a:buClr>
              <a:buSzPts val="1200"/>
              <a:buFont typeface="Calibri"/>
              <a:buAutoNum type="arabicPeriod"/>
            </a:pPr>
            <a:r>
              <a:rPr lang="en-US" b="1" dirty="0"/>
              <a:t>Fuel demand for heating &amp; transport: </a:t>
            </a:r>
            <a:r>
              <a:rPr lang="en-US" dirty="0"/>
              <a:t>Both </a:t>
            </a:r>
            <a:r>
              <a:rPr lang="en-US" b="1" dirty="0"/>
              <a:t>residential heating</a:t>
            </a:r>
            <a:r>
              <a:rPr lang="en-US" dirty="0"/>
              <a:t> and </a:t>
            </a:r>
            <a:r>
              <a:rPr lang="en-US" b="1" dirty="0"/>
              <a:t>private transport</a:t>
            </a:r>
            <a:r>
              <a:rPr lang="en-US" dirty="0"/>
              <a:t> have significant impacts on </a:t>
            </a:r>
            <a:r>
              <a:rPr lang="en-US" b="1" dirty="0"/>
              <a:t>fuel consumption patterns</a:t>
            </a:r>
            <a:r>
              <a:rPr lang="en-US" dirty="0"/>
              <a:t>. In colder climates, </a:t>
            </a:r>
            <a:r>
              <a:rPr lang="en-US" b="1" dirty="0"/>
              <a:t>residential heating</a:t>
            </a:r>
            <a:r>
              <a:rPr lang="en-US" dirty="0"/>
              <a:t> (especially using fossil fuels such as natural gas, coal, or oil) can be a major contributor to overall energy demand, while </a:t>
            </a:r>
            <a:r>
              <a:rPr lang="en-US" b="1" dirty="0"/>
              <a:t>private transport</a:t>
            </a:r>
            <a:r>
              <a:rPr lang="en-US" dirty="0"/>
              <a:t> is another major driver of fuel consumption.</a:t>
            </a:r>
            <a:endParaRPr dirty="0"/>
          </a:p>
        </p:txBody>
      </p:sp>
      <p:sp>
        <p:nvSpPr>
          <p:cNvPr id="165" name="Google Shape;165;p13:notes">
            <a:extLst>
              <a:ext uri="{FF2B5EF4-FFF2-40B4-BE49-F238E27FC236}">
                <a16:creationId xmlns:a16="http://schemas.microsoft.com/office/drawing/2014/main" id="{C242847C-A7D2-EB49-F190-7BB23BF8A473}"/>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7</a:t>
            </a:fld>
            <a:endParaRPr/>
          </a:p>
        </p:txBody>
      </p:sp>
    </p:spTree>
    <p:extLst>
      <p:ext uri="{BB962C8B-B14F-4D97-AF65-F5344CB8AC3E}">
        <p14:creationId xmlns:p14="http://schemas.microsoft.com/office/powerpoint/2010/main" val="37590551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D6C3C037-38E8-DB0C-74DF-FB30C8E827D2}"/>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5BDA178B-4CEA-E584-C2D1-298F8AD8960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AB795540-E5C6-EB0D-C6EF-3E6AD101CF3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dirty="0"/>
              <a:t>The transport sector has significant interactions with the services sector, encompassing public services, retail, and tourism. These relationships are essential to maintaining economic productivity, driving consumer behavior, and supporting cultural and social activities. Below are key points highlighting these interactions:</a:t>
            </a:r>
          </a:p>
          <a:p>
            <a:pPr marL="0" lvl="0" indent="0" algn="l" rtl="0">
              <a:lnSpc>
                <a:spcPct val="100000"/>
              </a:lnSpc>
              <a:spcBef>
                <a:spcPts val="0"/>
              </a:spcBef>
              <a:spcAft>
                <a:spcPts val="0"/>
              </a:spcAft>
              <a:buClr>
                <a:schemeClr val="dk1"/>
              </a:buClr>
              <a:buSzPts val="1200"/>
              <a:buFont typeface="Calibri"/>
              <a:buNone/>
            </a:pPr>
            <a:endParaRPr lang="en-US" dirty="0"/>
          </a:p>
          <a:p>
            <a:pPr marL="228600" lvl="0" indent="-228600" algn="l" rtl="0">
              <a:lnSpc>
                <a:spcPct val="100000"/>
              </a:lnSpc>
              <a:spcBef>
                <a:spcPts val="0"/>
              </a:spcBef>
              <a:spcAft>
                <a:spcPts val="0"/>
              </a:spcAft>
              <a:buClr>
                <a:schemeClr val="dk1"/>
              </a:buClr>
              <a:buSzPts val="1200"/>
              <a:buFont typeface="+mj-lt"/>
              <a:buAutoNum type="arabicPeriod"/>
            </a:pPr>
            <a:r>
              <a:rPr lang="en-GB" b="1" dirty="0"/>
              <a:t>Public transport: </a:t>
            </a:r>
            <a:r>
              <a:rPr lang="en-US" dirty="0"/>
              <a:t>Public transport plays a central role in enabling </a:t>
            </a:r>
            <a:r>
              <a:rPr lang="en-US" b="1" dirty="0"/>
              <a:t>workforce mobility</a:t>
            </a:r>
            <a:r>
              <a:rPr lang="en-US" dirty="0"/>
              <a:t>, which is crucial for </a:t>
            </a:r>
            <a:r>
              <a:rPr lang="en-US" b="1" dirty="0"/>
              <a:t>economic productivity</a:t>
            </a:r>
            <a:r>
              <a:rPr lang="en-US" dirty="0"/>
              <a:t> across various service sectors, including </a:t>
            </a:r>
            <a:r>
              <a:rPr lang="en-US" b="1" dirty="0"/>
              <a:t>healthcare</a:t>
            </a:r>
            <a:r>
              <a:rPr lang="en-US" dirty="0"/>
              <a:t>, </a:t>
            </a:r>
            <a:r>
              <a:rPr lang="en-US" b="1" dirty="0"/>
              <a:t>education</a:t>
            </a:r>
            <a:r>
              <a:rPr lang="en-US" dirty="0"/>
              <a:t>, and </a:t>
            </a:r>
            <a:r>
              <a:rPr lang="en-US" b="1" dirty="0"/>
              <a:t>retail</a:t>
            </a:r>
            <a:r>
              <a:rPr lang="en-US" dirty="0"/>
              <a:t>.</a:t>
            </a:r>
          </a:p>
          <a:p>
            <a:pPr marL="228600" lvl="0" indent="-228600" algn="l" rtl="0">
              <a:lnSpc>
                <a:spcPct val="100000"/>
              </a:lnSpc>
              <a:spcBef>
                <a:spcPts val="0"/>
              </a:spcBef>
              <a:spcAft>
                <a:spcPts val="0"/>
              </a:spcAft>
              <a:buClr>
                <a:schemeClr val="dk1"/>
              </a:buClr>
              <a:buSzPts val="1200"/>
              <a:buFont typeface="+mj-lt"/>
              <a:buAutoNum type="arabicPeriod"/>
            </a:pPr>
            <a:endParaRPr lang="en-GB" dirty="0"/>
          </a:p>
          <a:p>
            <a:pPr marL="228600" lvl="0" indent="-228600" algn="l" rtl="0">
              <a:lnSpc>
                <a:spcPct val="100000"/>
              </a:lnSpc>
              <a:spcBef>
                <a:spcPts val="0"/>
              </a:spcBef>
              <a:spcAft>
                <a:spcPts val="0"/>
              </a:spcAft>
              <a:buClr>
                <a:schemeClr val="dk1"/>
              </a:buClr>
              <a:buSzPts val="1200"/>
              <a:buFont typeface="+mj-lt"/>
              <a:buAutoNum type="arabicPeriod"/>
            </a:pPr>
            <a:r>
              <a:rPr lang="en-GB" b="1" dirty="0"/>
              <a:t>Freight &amp; delivery services: </a:t>
            </a:r>
            <a:r>
              <a:rPr lang="en-US" dirty="0"/>
              <a:t>The rise of </a:t>
            </a:r>
            <a:r>
              <a:rPr lang="en-US" b="1" dirty="0"/>
              <a:t>e-commerce</a:t>
            </a:r>
            <a:r>
              <a:rPr lang="en-US" dirty="0"/>
              <a:t> has placed increased demands on </a:t>
            </a:r>
            <a:r>
              <a:rPr lang="en-US" b="1" dirty="0"/>
              <a:t>freight</a:t>
            </a:r>
            <a:r>
              <a:rPr lang="en-US" dirty="0"/>
              <a:t> and </a:t>
            </a:r>
            <a:r>
              <a:rPr lang="en-US" b="1" dirty="0"/>
              <a:t>delivery services</a:t>
            </a:r>
            <a:r>
              <a:rPr lang="en-US" dirty="0"/>
              <a:t>, creating a need for </a:t>
            </a:r>
            <a:r>
              <a:rPr lang="en-US" b="1" dirty="0"/>
              <a:t>efficient transport networks</a:t>
            </a:r>
            <a:r>
              <a:rPr lang="en-US" dirty="0"/>
              <a:t> to ensure timely deliveries and smooth logistics.</a:t>
            </a:r>
          </a:p>
          <a:p>
            <a:pPr marL="228600" lvl="0" indent="-228600" algn="l" rtl="0">
              <a:lnSpc>
                <a:spcPct val="100000"/>
              </a:lnSpc>
              <a:spcBef>
                <a:spcPts val="0"/>
              </a:spcBef>
              <a:spcAft>
                <a:spcPts val="0"/>
              </a:spcAft>
              <a:buClr>
                <a:schemeClr val="dk1"/>
              </a:buClr>
              <a:buSzPts val="1200"/>
              <a:buFont typeface="+mj-lt"/>
              <a:buAutoNum type="arabicPeriod"/>
            </a:pPr>
            <a:endParaRPr lang="en-GB" dirty="0"/>
          </a:p>
          <a:p>
            <a:pPr marL="228600" lvl="0" indent="-228600" algn="l" rtl="0">
              <a:lnSpc>
                <a:spcPct val="100000"/>
              </a:lnSpc>
              <a:spcBef>
                <a:spcPts val="0"/>
              </a:spcBef>
              <a:spcAft>
                <a:spcPts val="0"/>
              </a:spcAft>
              <a:buClr>
                <a:schemeClr val="dk1"/>
              </a:buClr>
              <a:buSzPts val="1200"/>
              <a:buFont typeface="+mj-lt"/>
              <a:buAutoNum type="arabicPeriod"/>
            </a:pPr>
            <a:r>
              <a:rPr lang="en-GB" b="1" dirty="0"/>
              <a:t>Tourism &amp; aviation: </a:t>
            </a:r>
            <a:r>
              <a:rPr lang="en-US" dirty="0"/>
              <a:t>The </a:t>
            </a:r>
            <a:r>
              <a:rPr lang="en-US" b="1" dirty="0"/>
              <a:t>tourism industry</a:t>
            </a:r>
            <a:r>
              <a:rPr lang="en-US" dirty="0"/>
              <a:t>, including </a:t>
            </a:r>
            <a:r>
              <a:rPr lang="en-US" b="1" dirty="0"/>
              <a:t>hotels</a:t>
            </a:r>
            <a:r>
              <a:rPr lang="en-US" dirty="0"/>
              <a:t>, </a:t>
            </a:r>
            <a:r>
              <a:rPr lang="en-US" b="1" dirty="0"/>
              <a:t>restaurants</a:t>
            </a:r>
            <a:r>
              <a:rPr lang="en-US" dirty="0"/>
              <a:t>, and </a:t>
            </a:r>
            <a:r>
              <a:rPr lang="en-US" b="1" dirty="0"/>
              <a:t>cultural attractions</a:t>
            </a:r>
            <a:r>
              <a:rPr lang="en-US" dirty="0"/>
              <a:t>, is heavily reliant on </a:t>
            </a:r>
            <a:r>
              <a:rPr lang="en-US" b="1" dirty="0"/>
              <a:t>air</a:t>
            </a:r>
            <a:r>
              <a:rPr lang="en-US" dirty="0"/>
              <a:t> and </a:t>
            </a:r>
            <a:r>
              <a:rPr lang="en-US" b="1" dirty="0"/>
              <a:t>land transport</a:t>
            </a:r>
            <a:r>
              <a:rPr lang="en-US" dirty="0"/>
              <a:t> to bring visitors to destinations. Efficient transport systems are key enablers of the tourism economy, facilitating movement of tourists across regions and countries.</a:t>
            </a:r>
            <a:endParaRPr lang="en-GB" dirty="0"/>
          </a:p>
        </p:txBody>
      </p:sp>
      <p:sp>
        <p:nvSpPr>
          <p:cNvPr id="165" name="Google Shape;165;p13:notes">
            <a:extLst>
              <a:ext uri="{FF2B5EF4-FFF2-40B4-BE49-F238E27FC236}">
                <a16:creationId xmlns:a16="http://schemas.microsoft.com/office/drawing/2014/main" id="{48BD1E61-9D43-129A-3C61-8C7FE34F6C08}"/>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8</a:t>
            </a:fld>
            <a:endParaRPr/>
          </a:p>
        </p:txBody>
      </p:sp>
    </p:spTree>
    <p:extLst>
      <p:ext uri="{BB962C8B-B14F-4D97-AF65-F5344CB8AC3E}">
        <p14:creationId xmlns:p14="http://schemas.microsoft.com/office/powerpoint/2010/main" val="476244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CB6E8547-42A7-F503-21BD-2F20057EF7F2}"/>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7C8657B6-80BA-0DF0-0191-EE681ADF572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E950ABA9-86BC-F502-FFBD-5300E7730DB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dirty="0"/>
              <a:t>The transport sector plays a vital role in the agriculture sector, particularly in facilitating the movement of goods, providing energy for agricultural machinery, and supporting biofuels production. The synergy between transport and agriculture affects food production, supply chains, and land use. Below are key points on how these two sectors interact:</a:t>
            </a:r>
          </a:p>
          <a:p>
            <a:pPr marL="0" lvl="0" indent="0" algn="l" rtl="0">
              <a:lnSpc>
                <a:spcPct val="100000"/>
              </a:lnSpc>
              <a:spcBef>
                <a:spcPts val="0"/>
              </a:spcBef>
              <a:spcAft>
                <a:spcPts val="0"/>
              </a:spcAft>
              <a:buClr>
                <a:schemeClr val="dk1"/>
              </a:buClr>
              <a:buSzPts val="1200"/>
              <a:buFont typeface="Calibri"/>
              <a:buNone/>
            </a:pPr>
            <a:endParaRPr lang="en-US" dirty="0"/>
          </a:p>
          <a:p>
            <a:pPr marL="228600" lvl="0" indent="-228600" algn="l" rtl="0">
              <a:lnSpc>
                <a:spcPct val="100000"/>
              </a:lnSpc>
              <a:spcBef>
                <a:spcPts val="0"/>
              </a:spcBef>
              <a:spcAft>
                <a:spcPts val="0"/>
              </a:spcAft>
              <a:buClr>
                <a:schemeClr val="dk1"/>
              </a:buClr>
              <a:buSzPts val="1200"/>
              <a:buFont typeface="+mj-lt"/>
              <a:buAutoNum type="arabicPeriod"/>
            </a:pPr>
            <a:r>
              <a:rPr lang="en-GB" b="1" dirty="0"/>
              <a:t>Farm machinery &amp; transport: </a:t>
            </a:r>
            <a:r>
              <a:rPr lang="en-US" dirty="0"/>
              <a:t>Agricultural </a:t>
            </a:r>
            <a:r>
              <a:rPr lang="en-US" b="1" dirty="0"/>
              <a:t>machinery</a:t>
            </a:r>
            <a:r>
              <a:rPr lang="en-US" dirty="0"/>
              <a:t> such as </a:t>
            </a:r>
            <a:r>
              <a:rPr lang="en-US" b="1" dirty="0"/>
              <a:t>tractors</a:t>
            </a:r>
            <a:r>
              <a:rPr lang="en-US" dirty="0"/>
              <a:t>, </a:t>
            </a:r>
            <a:r>
              <a:rPr lang="en-US" b="1" dirty="0"/>
              <a:t>harvesters</a:t>
            </a:r>
            <a:r>
              <a:rPr lang="en-US" dirty="0"/>
              <a:t>, and </a:t>
            </a:r>
            <a:r>
              <a:rPr lang="en-US" b="1" dirty="0"/>
              <a:t>irrigation pumps</a:t>
            </a:r>
            <a:r>
              <a:rPr lang="en-US" dirty="0"/>
              <a:t> often rely on either </a:t>
            </a:r>
            <a:r>
              <a:rPr lang="en-US" b="1" dirty="0"/>
              <a:t>diesel</a:t>
            </a:r>
            <a:r>
              <a:rPr lang="en-US" dirty="0"/>
              <a:t> or </a:t>
            </a:r>
            <a:r>
              <a:rPr lang="en-US" b="1" dirty="0"/>
              <a:t>electricity</a:t>
            </a:r>
            <a:r>
              <a:rPr lang="en-US" dirty="0"/>
              <a:t> to function, which ties them directly to the transport sector’s energy demand.</a:t>
            </a:r>
          </a:p>
          <a:p>
            <a:pPr marL="228600" lvl="0" indent="-228600" algn="l" rtl="0">
              <a:lnSpc>
                <a:spcPct val="100000"/>
              </a:lnSpc>
              <a:spcBef>
                <a:spcPts val="0"/>
              </a:spcBef>
              <a:spcAft>
                <a:spcPts val="0"/>
              </a:spcAft>
              <a:buClr>
                <a:schemeClr val="dk1"/>
              </a:buClr>
              <a:buSzPts val="1200"/>
              <a:buFont typeface="+mj-lt"/>
              <a:buAutoNum type="arabicPeriod"/>
            </a:pPr>
            <a:endParaRPr lang="en-GB" dirty="0"/>
          </a:p>
          <a:p>
            <a:pPr marL="228600" lvl="0" indent="-228600" algn="l" rtl="0">
              <a:lnSpc>
                <a:spcPct val="100000"/>
              </a:lnSpc>
              <a:spcBef>
                <a:spcPts val="0"/>
              </a:spcBef>
              <a:spcAft>
                <a:spcPts val="0"/>
              </a:spcAft>
              <a:buClr>
                <a:schemeClr val="dk1"/>
              </a:buClr>
              <a:buSzPts val="1200"/>
              <a:buFont typeface="+mj-lt"/>
              <a:buAutoNum type="arabicPeriod"/>
            </a:pPr>
            <a:r>
              <a:rPr lang="en-GB" b="1" dirty="0"/>
              <a:t>Food supply chains: </a:t>
            </a:r>
            <a:r>
              <a:rPr lang="en-US" dirty="0"/>
              <a:t>Transport networks are central to ensuring the smooth operation of </a:t>
            </a:r>
            <a:r>
              <a:rPr lang="en-US" b="1" dirty="0"/>
              <a:t>food supply chains</a:t>
            </a:r>
            <a:r>
              <a:rPr lang="en-US" dirty="0"/>
              <a:t>, affecting everything from </a:t>
            </a:r>
            <a:r>
              <a:rPr lang="en-US" b="1" dirty="0"/>
              <a:t>cold storage</a:t>
            </a:r>
            <a:r>
              <a:rPr lang="en-US" dirty="0"/>
              <a:t> to </a:t>
            </a:r>
            <a:r>
              <a:rPr lang="en-US" b="1" dirty="0"/>
              <a:t>distribution</a:t>
            </a:r>
            <a:r>
              <a:rPr lang="en-US" dirty="0"/>
              <a:t> and ultimately, </a:t>
            </a:r>
            <a:r>
              <a:rPr lang="en-US" b="1" dirty="0"/>
              <a:t>food prices</a:t>
            </a:r>
            <a:r>
              <a:rPr lang="en-US" dirty="0"/>
              <a:t>.</a:t>
            </a:r>
          </a:p>
          <a:p>
            <a:pPr marL="228600" lvl="0" indent="-228600" algn="l" rtl="0">
              <a:lnSpc>
                <a:spcPct val="100000"/>
              </a:lnSpc>
              <a:spcBef>
                <a:spcPts val="0"/>
              </a:spcBef>
              <a:spcAft>
                <a:spcPts val="0"/>
              </a:spcAft>
              <a:buClr>
                <a:schemeClr val="dk1"/>
              </a:buClr>
              <a:buSzPts val="1200"/>
              <a:buFont typeface="+mj-lt"/>
              <a:buAutoNum type="arabicPeriod"/>
            </a:pPr>
            <a:endParaRPr lang="en-GB" b="1"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mj-lt"/>
              <a:buAutoNum type="arabicPeriod"/>
              <a:tabLst/>
              <a:defRPr/>
            </a:pPr>
            <a:r>
              <a:rPr lang="en-GB" b="1" dirty="0"/>
              <a:t>Biofuels production: </a:t>
            </a:r>
            <a:r>
              <a:rPr lang="en-US" dirty="0"/>
              <a:t>The </a:t>
            </a:r>
            <a:r>
              <a:rPr lang="en-US" b="1" dirty="0"/>
              <a:t>agriculture sector</a:t>
            </a:r>
            <a:r>
              <a:rPr lang="en-US" dirty="0"/>
              <a:t> provides the </a:t>
            </a:r>
            <a:r>
              <a:rPr lang="en-US" b="1" dirty="0"/>
              <a:t>feedstocks</a:t>
            </a:r>
            <a:r>
              <a:rPr lang="en-US" dirty="0"/>
              <a:t> (e.g., </a:t>
            </a:r>
            <a:r>
              <a:rPr lang="en-US" b="1" dirty="0"/>
              <a:t>corn</a:t>
            </a:r>
            <a:r>
              <a:rPr lang="en-US" dirty="0"/>
              <a:t>, </a:t>
            </a:r>
            <a:r>
              <a:rPr lang="en-US" b="1" dirty="0"/>
              <a:t>sugarcane</a:t>
            </a:r>
            <a:r>
              <a:rPr lang="en-US" dirty="0"/>
              <a:t>) required for </a:t>
            </a:r>
            <a:r>
              <a:rPr lang="en-US" b="1" dirty="0"/>
              <a:t>biofuels</a:t>
            </a:r>
            <a:r>
              <a:rPr lang="en-US" dirty="0"/>
              <a:t> production, which creates a direct link between agriculture and the transport sector.</a:t>
            </a:r>
          </a:p>
          <a:p>
            <a:pPr marL="228600" lvl="0" indent="-228600" algn="l" rtl="0">
              <a:lnSpc>
                <a:spcPct val="100000"/>
              </a:lnSpc>
              <a:spcBef>
                <a:spcPts val="0"/>
              </a:spcBef>
              <a:spcAft>
                <a:spcPts val="0"/>
              </a:spcAft>
              <a:buClr>
                <a:schemeClr val="dk1"/>
              </a:buClr>
              <a:buSzPts val="1200"/>
              <a:buFont typeface="+mj-lt"/>
              <a:buAutoNum type="arabicPeriod"/>
            </a:pPr>
            <a:endParaRPr lang="en-GB" dirty="0"/>
          </a:p>
        </p:txBody>
      </p:sp>
      <p:sp>
        <p:nvSpPr>
          <p:cNvPr id="165" name="Google Shape;165;p13:notes">
            <a:extLst>
              <a:ext uri="{FF2B5EF4-FFF2-40B4-BE49-F238E27FC236}">
                <a16:creationId xmlns:a16="http://schemas.microsoft.com/office/drawing/2014/main" id="{6745E2DC-8C20-C2D6-BB8C-198730388C8D}"/>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9</a:t>
            </a:fld>
            <a:endParaRPr/>
          </a:p>
        </p:txBody>
      </p:sp>
    </p:spTree>
    <p:extLst>
      <p:ext uri="{BB962C8B-B14F-4D97-AF65-F5344CB8AC3E}">
        <p14:creationId xmlns:p14="http://schemas.microsoft.com/office/powerpoint/2010/main" val="131288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9426E43F-E2EA-FC6E-BFC3-58306C80D811}"/>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D864F5B3-32A3-3BEF-71D9-1CC9229A10A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C4783911-6E63-3287-6A6B-C5A334300E5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spcBef>
                <a:spcPts val="0"/>
              </a:spcBef>
              <a:buClr>
                <a:schemeClr val="dk1"/>
              </a:buClr>
              <a:buSzPts val="2800"/>
              <a:buFont typeface="Arial" panose="020B0604020202020204" pitchFamily="34" charset="0"/>
              <a:buNone/>
            </a:pPr>
            <a:r>
              <a:rPr lang="en-GB" dirty="0"/>
              <a:t>The transport sector </a:t>
            </a:r>
            <a:r>
              <a:rPr lang="en-GB" sz="1200" dirty="0"/>
              <a:t>accounts for a large share of total energy demand, mainly from fossil fuels, and affects power demand (EVs), industry (vehicle manufacturing), agriculture (biofuels), and other sectors.</a:t>
            </a:r>
          </a:p>
          <a:p>
            <a:pPr>
              <a:spcBef>
                <a:spcPts val="0"/>
              </a:spcBef>
              <a:buClr>
                <a:schemeClr val="dk1"/>
              </a:buClr>
              <a:buSzPts val="2800"/>
            </a:pPr>
            <a:endParaRPr lang="en-GB" sz="1200" dirty="0"/>
          </a:p>
          <a:p>
            <a:pPr lvl="0">
              <a:spcBef>
                <a:spcPts val="0"/>
              </a:spcBef>
              <a:buClr>
                <a:schemeClr val="dk1"/>
              </a:buClr>
              <a:buSzPts val="2800"/>
            </a:pPr>
            <a:r>
              <a:rPr lang="en-GB" sz="1200" dirty="0"/>
              <a:t>Thus, modelling the transport sector:</a:t>
            </a:r>
          </a:p>
          <a:p>
            <a:pPr marL="342900" indent="-342900">
              <a:spcBef>
                <a:spcPts val="0"/>
              </a:spcBef>
              <a:buClr>
                <a:schemeClr val="dk1"/>
              </a:buClr>
              <a:buSzPts val="2800"/>
              <a:buFont typeface="Arial" panose="020B0604020202020204" pitchFamily="34" charset="0"/>
              <a:buChar char="•"/>
            </a:pPr>
            <a:r>
              <a:rPr lang="en-GB" sz="1200" dirty="0"/>
              <a:t>Helps assess pathways for electrification, biofuels, hydrogen, and efficiency improvements</a:t>
            </a:r>
          </a:p>
          <a:p>
            <a:pPr marL="342900" indent="-342900">
              <a:spcBef>
                <a:spcPts val="0"/>
              </a:spcBef>
              <a:buClr>
                <a:schemeClr val="dk1"/>
              </a:buClr>
              <a:buSzPts val="2800"/>
              <a:buFont typeface="Arial" panose="020B0604020202020204" pitchFamily="34" charset="0"/>
              <a:buChar char="•"/>
            </a:pPr>
            <a:r>
              <a:rPr lang="en-GB" sz="1200" dirty="0"/>
              <a:t>Supports investment decisions for EV charging, fuel supply, and public transport expansion</a:t>
            </a:r>
          </a:p>
          <a:p>
            <a:pPr marL="342900" indent="-342900">
              <a:spcBef>
                <a:spcPts val="0"/>
              </a:spcBef>
              <a:buClr>
                <a:schemeClr val="dk1"/>
              </a:buClr>
              <a:buSzPts val="2800"/>
              <a:buFont typeface="Arial" panose="020B0604020202020204" pitchFamily="34" charset="0"/>
              <a:buChar char="•"/>
            </a:pPr>
            <a:r>
              <a:rPr lang="en-GB" sz="1200" dirty="0"/>
              <a:t>Helps align transport policies with national climate commitments and net-zero targets</a:t>
            </a:r>
          </a:p>
          <a:p>
            <a:pPr marL="342900" indent="-342900">
              <a:spcBef>
                <a:spcPts val="0"/>
              </a:spcBef>
              <a:buClr>
                <a:schemeClr val="dk1"/>
              </a:buClr>
              <a:buSzPts val="2800"/>
              <a:buFont typeface="Arial" panose="020B0604020202020204" pitchFamily="34" charset="0"/>
              <a:buChar char="•"/>
            </a:pPr>
            <a:r>
              <a:rPr lang="en-GB" sz="1200" dirty="0"/>
              <a:t>Enables testing of different policies, technology shifts, and behavioural changes</a:t>
            </a:r>
          </a:p>
          <a:p>
            <a:pPr marL="342900" indent="-342900">
              <a:spcBef>
                <a:spcPts val="0"/>
              </a:spcBef>
              <a:buClr>
                <a:schemeClr val="dk1"/>
              </a:buClr>
              <a:buSzPts val="2800"/>
              <a:buFont typeface="Arial" panose="020B0604020202020204" pitchFamily="34" charset="0"/>
              <a:buChar char="•"/>
            </a:pPr>
            <a:endParaRPr lang="en-GB" sz="1200" dirty="0"/>
          </a:p>
          <a:p>
            <a:pPr marL="0" marR="0" lvl="0" indent="0" algn="l" defTabSz="914400" rtl="0" eaLnBrk="1" fontAlgn="auto" latinLnBrk="0" hangingPunct="1">
              <a:lnSpc>
                <a:spcPct val="100000"/>
              </a:lnSpc>
              <a:spcBef>
                <a:spcPts val="0"/>
              </a:spcBef>
              <a:spcAft>
                <a:spcPts val="0"/>
              </a:spcAft>
              <a:buClr>
                <a:schemeClr val="dk1"/>
              </a:buClr>
              <a:buSzPts val="2800"/>
              <a:buFont typeface="Arial" panose="020B0604020202020204" pitchFamily="34" charset="0"/>
              <a:buNone/>
              <a:tabLst/>
              <a:defRPr/>
            </a:pPr>
            <a:r>
              <a:rPr lang="en-GB" sz="1200" dirty="0"/>
              <a:t>Including transport in energy modelling is essential for accurately assessing energy demand, emissions, infrastructure needs, and decarbonization pathways while ensuring alignment with climate and policy goals.</a:t>
            </a:r>
          </a:p>
          <a:p>
            <a:pPr marL="0" indent="0">
              <a:spcBef>
                <a:spcPts val="0"/>
              </a:spcBef>
              <a:buClr>
                <a:schemeClr val="dk1"/>
              </a:buClr>
              <a:buSzPts val="2800"/>
              <a:buFont typeface="Arial" panose="020B0604020202020204" pitchFamily="34" charset="0"/>
              <a:buNone/>
            </a:pPr>
            <a:endParaRPr lang="en-GB" sz="1200" dirty="0"/>
          </a:p>
          <a:p>
            <a:pPr marL="0" indent="0">
              <a:spcBef>
                <a:spcPts val="0"/>
              </a:spcBef>
              <a:buClr>
                <a:schemeClr val="dk1"/>
              </a:buClr>
              <a:buSzPts val="2800"/>
              <a:buFont typeface="Arial" panose="020B0604020202020204" pitchFamily="34" charset="0"/>
              <a:buNone/>
            </a:pPr>
            <a:endParaRPr lang="en-GB" sz="1200" dirty="0"/>
          </a:p>
          <a:p>
            <a:pPr marL="0" indent="0">
              <a:spcBef>
                <a:spcPts val="0"/>
              </a:spcBef>
              <a:buClr>
                <a:schemeClr val="dk1"/>
              </a:buClr>
              <a:buSzPts val="2800"/>
              <a:buFont typeface="Arial" panose="020B0604020202020204" pitchFamily="34" charset="0"/>
              <a:buNone/>
            </a:pPr>
            <a:endParaRPr lang="en-GB" sz="1200" dirty="0"/>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B164EA71-134F-B335-72BC-504ABE9C7963}"/>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10</a:t>
            </a:fld>
            <a:endParaRPr/>
          </a:p>
        </p:txBody>
      </p:sp>
    </p:spTree>
    <p:extLst>
      <p:ext uri="{BB962C8B-B14F-4D97-AF65-F5344CB8AC3E}">
        <p14:creationId xmlns:p14="http://schemas.microsoft.com/office/powerpoint/2010/main" val="15224535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F91DAFA1-B950-7AC3-F029-11DCF54D6AE2}"/>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A026FD82-7E34-42AB-8ADD-B6640504D1D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48BAA362-D732-30CA-3154-E5D48BEDE8C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spcBef>
                <a:spcPts val="0"/>
              </a:spcBef>
              <a:buClr>
                <a:schemeClr val="dk1"/>
              </a:buClr>
              <a:buSzPts val="2800"/>
            </a:pPr>
            <a:r>
              <a:rPr lang="en-GB" sz="1200" b="1" dirty="0" err="1"/>
              <a:t>OSeMOSYS</a:t>
            </a:r>
            <a:r>
              <a:rPr lang="en-GB" sz="1200" b="1" dirty="0"/>
              <a:t> (Open Source Energy Modelling System) </a:t>
            </a:r>
            <a:r>
              <a:rPr lang="en-GB" sz="1200" dirty="0"/>
              <a:t>is a </a:t>
            </a:r>
            <a:r>
              <a:rPr lang="en-GB" sz="1200" dirty="0">
                <a:highlight>
                  <a:srgbClr val="DFE9FF"/>
                </a:highlight>
              </a:rPr>
              <a:t>free, open-source, and long-term energy system optimization model</a:t>
            </a:r>
            <a:r>
              <a:rPr lang="en-GB" sz="1200" dirty="0"/>
              <a:t> designed to support energy planning by identifying </a:t>
            </a:r>
            <a:r>
              <a:rPr lang="en-GB" sz="1200" dirty="0">
                <a:highlight>
                  <a:srgbClr val="DFE9FF"/>
                </a:highlight>
              </a:rPr>
              <a:t>cost-optimal investment </a:t>
            </a:r>
            <a:r>
              <a:rPr lang="en-GB" sz="1200" dirty="0"/>
              <a:t>and operation strategies across multiple sectors.</a:t>
            </a:r>
          </a:p>
          <a:p>
            <a:pPr>
              <a:spcBef>
                <a:spcPts val="0"/>
              </a:spcBef>
              <a:buClr>
                <a:schemeClr val="dk1"/>
              </a:buClr>
              <a:buSzPts val="2800"/>
            </a:pPr>
            <a:endParaRPr lang="en-GB" sz="1200" dirty="0"/>
          </a:p>
          <a:p>
            <a:pPr>
              <a:spcBef>
                <a:spcPts val="0"/>
              </a:spcBef>
              <a:buClr>
                <a:schemeClr val="dk1"/>
              </a:buClr>
              <a:buSzPts val="2800"/>
            </a:pPr>
            <a:r>
              <a:rPr lang="en-GB" sz="1200" dirty="0"/>
              <a:t>Modelling the transport sector in </a:t>
            </a:r>
            <a:r>
              <a:rPr lang="en-GB" sz="1200" dirty="0" err="1"/>
              <a:t>OSeMOSYS</a:t>
            </a:r>
            <a:r>
              <a:rPr lang="en-GB" sz="1200" dirty="0"/>
              <a:t> allows for a </a:t>
            </a:r>
            <a:r>
              <a:rPr lang="en-GB" sz="1200" dirty="0">
                <a:highlight>
                  <a:srgbClr val="DFE9FF"/>
                </a:highlight>
              </a:rPr>
              <a:t>cost-optimal assessment</a:t>
            </a:r>
            <a:r>
              <a:rPr lang="en-GB" sz="1200" dirty="0"/>
              <a:t> of energy demand, technology choices, and decarbonization pathways, while ensuring consistency with the broader energy system, including power generation, industry, and fuel supply.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65C99274-A516-6E53-89A2-07A53F70BA4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11</a:t>
            </a:fld>
            <a:endParaRPr/>
          </a:p>
        </p:txBody>
      </p:sp>
    </p:spTree>
    <p:extLst>
      <p:ext uri="{BB962C8B-B14F-4D97-AF65-F5344CB8AC3E}">
        <p14:creationId xmlns:p14="http://schemas.microsoft.com/office/powerpoint/2010/main" val="37494883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userDrawn="1">
  <p:cSld name="OBJECT">
    <p:spTree>
      <p:nvGrpSpPr>
        <p:cNvPr id="1" name="Shape 40"/>
        <p:cNvGrpSpPr/>
        <p:nvPr/>
      </p:nvGrpSpPr>
      <p:grpSpPr>
        <a:xfrm>
          <a:off x="0" y="0"/>
          <a:ext cx="0" cy="0"/>
          <a:chOff x="0" y="0"/>
          <a:chExt cx="0" cy="0"/>
        </a:xfrm>
      </p:grpSpPr>
      <p:sp>
        <p:nvSpPr>
          <p:cNvPr id="5" name="Google Shape;14;p16">
            <a:extLst>
              <a:ext uri="{FF2B5EF4-FFF2-40B4-BE49-F238E27FC236}">
                <a16:creationId xmlns:a16="http://schemas.microsoft.com/office/drawing/2014/main" id="{CC7370BD-D26C-52B9-5360-A8F985E01E49}"/>
              </a:ext>
            </a:extLst>
          </p:cNvPr>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a:pPr/>
              <a:t>‹#›</a:t>
            </a:fld>
            <a:endParaRPr lang="sv-SE" dirty="0"/>
          </a:p>
        </p:txBody>
      </p:sp>
      <p:sp>
        <p:nvSpPr>
          <p:cNvPr id="7" name="Text Placeholder 4">
            <a:extLst>
              <a:ext uri="{FF2B5EF4-FFF2-40B4-BE49-F238E27FC236}">
                <a16:creationId xmlns:a16="http://schemas.microsoft.com/office/drawing/2014/main" id="{381328E2-BBCC-9942-F175-B550123AD180}"/>
              </a:ext>
            </a:extLst>
          </p:cNvPr>
          <p:cNvSpPr>
            <a:spLocks noGrp="1"/>
          </p:cNvSpPr>
          <p:nvPr>
            <p:ph idx="1"/>
          </p:nvPr>
        </p:nvSpPr>
        <p:spPr>
          <a:xfrm>
            <a:off x="838200" y="1239210"/>
            <a:ext cx="10515600" cy="493775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Google Shape;34;p20">
            <a:extLst>
              <a:ext uri="{FF2B5EF4-FFF2-40B4-BE49-F238E27FC236}">
                <a16:creationId xmlns:a16="http://schemas.microsoft.com/office/drawing/2014/main" id="{5B5801FF-0DBD-D7A6-73AC-CAA38C2CFB6D}"/>
              </a:ext>
            </a:extLst>
          </p:cNvPr>
          <p:cNvSpPr txBox="1">
            <a:spLocks noGrp="1"/>
          </p:cNvSpPr>
          <p:nvPr>
            <p:ph type="title"/>
          </p:nvPr>
        </p:nvSpPr>
        <p:spPr>
          <a:xfrm>
            <a:off x="838200" y="0"/>
            <a:ext cx="10515600" cy="10787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pic>
        <p:nvPicPr>
          <p:cNvPr id="11" name="Picture 10">
            <a:extLst>
              <a:ext uri="{FF2B5EF4-FFF2-40B4-BE49-F238E27FC236}">
                <a16:creationId xmlns:a16="http://schemas.microsoft.com/office/drawing/2014/main" id="{D090E1FC-79C0-474F-8864-ABEE6EC45374}"/>
              </a:ext>
            </a:extLst>
          </p:cNvPr>
          <p:cNvPicPr>
            <a:picLocks noChangeAspect="1"/>
          </p:cNvPicPr>
          <p:nvPr userDrawn="1"/>
        </p:nvPicPr>
        <p:blipFill rotWithShape="1">
          <a:blip r:embed="rId2"/>
          <a:srcRect l="53717" t="15856" r="8276" b="19640"/>
          <a:stretch/>
        </p:blipFill>
        <p:spPr>
          <a:xfrm>
            <a:off x="6549080" y="1087395"/>
            <a:ext cx="4633785" cy="4423720"/>
          </a:xfrm>
          <a:prstGeom prst="rect">
            <a:avLst/>
          </a:prstGeom>
        </p:spPr>
      </p:pic>
      <p:sp>
        <p:nvSpPr>
          <p:cNvPr id="2" name="Slide Number Placeholder 1">
            <a:extLst>
              <a:ext uri="{FF2B5EF4-FFF2-40B4-BE49-F238E27FC236}">
                <a16:creationId xmlns:a16="http://schemas.microsoft.com/office/drawing/2014/main" id="{4055AD5F-CC06-3A70-CBC8-BED05A2F0731}"/>
              </a:ext>
            </a:extLst>
          </p:cNvPr>
          <p:cNvSpPr>
            <a:spLocks noGrp="1"/>
          </p:cNvSpPr>
          <p:nvPr>
            <p:ph type="sldNum" idx="11"/>
          </p:nvPr>
        </p:nvSpPr>
        <p:spPr/>
        <p:txBody>
          <a:bodyPr/>
          <a:lstStyle/>
          <a:p>
            <a:fld id="{00000000-1234-1234-1234-123412341234}" type="slidenum">
              <a:rPr lang="sv-SE"/>
              <a:pPr/>
              <a:t>‹#›</a:t>
            </a:fld>
            <a:endParaRPr lang="sv-SE" dirty="0"/>
          </a:p>
        </p:txBody>
      </p:sp>
      <p:sp>
        <p:nvSpPr>
          <p:cNvPr id="5" name="Google Shape;35;p20">
            <a:extLst>
              <a:ext uri="{FF2B5EF4-FFF2-40B4-BE49-F238E27FC236}">
                <a16:creationId xmlns:a16="http://schemas.microsoft.com/office/drawing/2014/main" id="{3F56D5FE-8BBC-E95A-76D4-D1938A0E3A78}"/>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a:latin typeface="Arial" panose="020B0604020202020204" pitchFamily="34" charset="0"/>
                <a:ea typeface="Helvetica Neue"/>
                <a:cs typeface="Arial" panose="020B0604020202020204" pitchFamily="34" charset="0"/>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4;p20">
            <a:extLst>
              <a:ext uri="{FF2B5EF4-FFF2-40B4-BE49-F238E27FC236}">
                <a16:creationId xmlns:a16="http://schemas.microsoft.com/office/drawing/2014/main" id="{7FF2A8CD-3CE5-A92B-4009-D09EC2A0050B}"/>
              </a:ext>
            </a:extLst>
          </p:cNvPr>
          <p:cNvSpPr txBox="1">
            <a:spLocks noGrp="1"/>
          </p:cNvSpPr>
          <p:nvPr>
            <p:ph type="title"/>
          </p:nvPr>
        </p:nvSpPr>
        <p:spPr>
          <a:xfrm>
            <a:off x="838200" y="0"/>
            <a:ext cx="10515600" cy="107712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4206053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15"/>
        <p:cNvGrpSpPr/>
        <p:nvPr/>
      </p:nvGrpSpPr>
      <p:grpSpPr>
        <a:xfrm>
          <a:off x="0" y="0"/>
          <a:ext cx="0" cy="0"/>
          <a:chOff x="0" y="0"/>
          <a:chExt cx="0" cy="0"/>
        </a:xfrm>
      </p:grpSpPr>
      <p:pic>
        <p:nvPicPr>
          <p:cNvPr id="3" name="Picture 2">
            <a:extLst>
              <a:ext uri="{FF2B5EF4-FFF2-40B4-BE49-F238E27FC236}">
                <a16:creationId xmlns:a16="http://schemas.microsoft.com/office/drawing/2014/main" id="{C65EA376-651F-B818-AF38-9F429FDC5AFB}"/>
              </a:ext>
            </a:extLst>
          </p:cNvPr>
          <p:cNvPicPr>
            <a:picLocks noChangeAspect="1"/>
          </p:cNvPicPr>
          <p:nvPr userDrawn="1"/>
        </p:nvPicPr>
        <p:blipFill>
          <a:blip r:embed="rId2"/>
          <a:srcRect/>
          <a:stretch/>
        </p:blipFill>
        <p:spPr>
          <a:xfrm>
            <a:off x="0" y="0"/>
            <a:ext cx="12192000" cy="6858000"/>
          </a:xfrm>
          <a:prstGeom prst="rect">
            <a:avLst/>
          </a:prstGeom>
        </p:spPr>
      </p:pic>
      <p:sp>
        <p:nvSpPr>
          <p:cNvPr id="16" name="Google Shape;16;p17"/>
          <p:cNvSpPr txBox="1">
            <a:spLocks noGrp="1"/>
          </p:cNvSpPr>
          <p:nvPr>
            <p:ph type="ctrTitle" hasCustomPrompt="1"/>
          </p:nvPr>
        </p:nvSpPr>
        <p:spPr>
          <a:xfrm>
            <a:off x="0" y="1"/>
            <a:ext cx="8894617" cy="403761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800"/>
              <a:buFont typeface="Helvetica Neue"/>
              <a:buNone/>
              <a:defRPr sz="3200" b="1" i="0" cap="none" baseline="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dirty="0"/>
              <a:t>Click To Edit Master Title Style</a:t>
            </a:r>
            <a:endParaRPr lang="en-ZA" dirty="0"/>
          </a:p>
        </p:txBody>
      </p:sp>
      <p:sp>
        <p:nvSpPr>
          <p:cNvPr id="2" name="Rectangle 1">
            <a:extLst>
              <a:ext uri="{FF2B5EF4-FFF2-40B4-BE49-F238E27FC236}">
                <a16:creationId xmlns:a16="http://schemas.microsoft.com/office/drawing/2014/main" id="{BF8CC5E2-ACC9-BB54-E15D-C4D3833AFF4C}"/>
              </a:ext>
            </a:extLst>
          </p:cNvPr>
          <p:cNvSpPr/>
          <p:nvPr userDrawn="1"/>
        </p:nvSpPr>
        <p:spPr>
          <a:xfrm>
            <a:off x="2285999" y="4370120"/>
            <a:ext cx="4322618" cy="1828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9002201"/>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0" y="0"/>
            <a:ext cx="12192000" cy="6858000"/>
          </a:xfrm>
          <a:prstGeom prst="rect">
            <a:avLst/>
          </a:prstGeom>
        </p:spPr>
      </p:pic>
      <p:sp>
        <p:nvSpPr>
          <p:cNvPr id="16" name="Google Shape;16;p17"/>
          <p:cNvSpPr txBox="1">
            <a:spLocks noGrp="1"/>
          </p:cNvSpPr>
          <p:nvPr>
            <p:ph type="ctrTitle"/>
          </p:nvPr>
        </p:nvSpPr>
        <p:spPr>
          <a:xfrm>
            <a:off x="2979507" y="739739"/>
            <a:ext cx="5368965" cy="1736334"/>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 name="Google Shape;17;p17"/>
          <p:cNvSpPr txBox="1">
            <a:spLocks noGrp="1"/>
          </p:cNvSpPr>
          <p:nvPr>
            <p:ph type="subTitle" idx="1"/>
          </p:nvPr>
        </p:nvSpPr>
        <p:spPr>
          <a:xfrm>
            <a:off x="2979507" y="2476073"/>
            <a:ext cx="5368965" cy="104796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extLst>
      <p:ext uri="{BB962C8B-B14F-4D97-AF65-F5344CB8AC3E}">
        <p14:creationId xmlns:p14="http://schemas.microsoft.com/office/powerpoint/2010/main" val="13563972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3.xml"/><Relationship Id="rId7"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oleObject" Target="../embeddings/oleObject1.bin"/><Relationship Id="rId5" Type="http://schemas.openxmlformats.org/officeDocument/2006/relationships/tags" Target="../tags/tag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0EBA4EDC-7A86-4FED-75CA-7A06EA48542C}"/>
              </a:ext>
            </a:extLst>
          </p:cNvPr>
          <p:cNvGraphicFramePr>
            <a:graphicFrameLocks noChangeAspect="1"/>
          </p:cNvGraphicFramePr>
          <p:nvPr userDrawn="1">
            <p:custDataLst>
              <p:tags r:id="rId5"/>
            </p:custDataLst>
            <p:extLst>
              <p:ext uri="{D42A27DB-BD31-4B8C-83A1-F6EECF244321}">
                <p14:modId xmlns:p14="http://schemas.microsoft.com/office/powerpoint/2010/main" val="271820968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6" imgW="7772400" imgH="10058400" progId="TCLayout.ActiveDocument.1">
                  <p:embed/>
                </p:oleObj>
              </mc:Choice>
              <mc:Fallback>
                <p:oleObj name="think-cell Slide" r:id="rId6" imgW="7772400" imgH="10058400" progId="TCLayout.ActiveDocument.1">
                  <p:embed/>
                  <p:pic>
                    <p:nvPicPr>
                      <p:cNvPr id="6" name="think-cell data - do not delete" hidden="1">
                        <a:extLst>
                          <a:ext uri="{FF2B5EF4-FFF2-40B4-BE49-F238E27FC236}">
                            <a16:creationId xmlns:a16="http://schemas.microsoft.com/office/drawing/2014/main" id="{0EBA4EDC-7A86-4FED-75CA-7A06EA48542C}"/>
                          </a:ext>
                        </a:extLst>
                      </p:cNvPr>
                      <p:cNvPicPr/>
                      <p:nvPr/>
                    </p:nvPicPr>
                    <p:blipFill>
                      <a:blip r:embed="rId7"/>
                      <a:stretch>
                        <a:fillRect/>
                      </a:stretch>
                    </p:blipFill>
                    <p:spPr>
                      <a:xfrm>
                        <a:off x="1588" y="1588"/>
                        <a:ext cx="1227" cy="1588"/>
                      </a:xfrm>
                      <a:prstGeom prst="rect">
                        <a:avLst/>
                      </a:prstGeom>
                    </p:spPr>
                  </p:pic>
                </p:oleObj>
              </mc:Fallback>
            </mc:AlternateContent>
          </a:graphicData>
        </a:graphic>
      </p:graphicFrame>
      <p:pic>
        <p:nvPicPr>
          <p:cNvPr id="2" name="Picture 1">
            <a:extLst>
              <a:ext uri="{FF2B5EF4-FFF2-40B4-BE49-F238E27FC236}">
                <a16:creationId xmlns:a16="http://schemas.microsoft.com/office/drawing/2014/main" id="{B562CDF7-E817-0727-B23A-E4C37F6C9239}"/>
              </a:ext>
            </a:extLst>
          </p:cNvPr>
          <p:cNvPicPr>
            <a:picLocks noChangeAspect="1"/>
          </p:cNvPicPr>
          <p:nvPr userDrawn="1"/>
        </p:nvPicPr>
        <p:blipFill>
          <a:blip r:embed="rId8"/>
          <a:srcRect/>
          <a:stretch/>
        </p:blipFill>
        <p:spPr>
          <a:xfrm>
            <a:off x="0" y="0"/>
            <a:ext cx="12192000" cy="6858000"/>
          </a:xfrm>
          <a:prstGeom prst="rect">
            <a:avLst/>
          </a:prstGeom>
        </p:spPr>
      </p:pic>
      <p:sp>
        <p:nvSpPr>
          <p:cNvPr id="14" name="Google Shape;14;p16"/>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a:pPr/>
              <a:t>‹#›</a:t>
            </a:fld>
            <a:endParaRPr lang="sv-SE" dirty="0"/>
          </a:p>
        </p:txBody>
      </p:sp>
      <p:sp>
        <p:nvSpPr>
          <p:cNvPr id="4" name="Title Placeholder 3">
            <a:extLst>
              <a:ext uri="{FF2B5EF4-FFF2-40B4-BE49-F238E27FC236}">
                <a16:creationId xmlns:a16="http://schemas.microsoft.com/office/drawing/2014/main" id="{C79A8CD2-D56A-87BC-2FE1-F2C2AB9AD1B4}"/>
              </a:ext>
            </a:extLst>
          </p:cNvPr>
          <p:cNvSpPr>
            <a:spLocks noGrp="1"/>
          </p:cNvSpPr>
          <p:nvPr>
            <p:ph type="title"/>
          </p:nvPr>
        </p:nvSpPr>
        <p:spPr>
          <a:xfrm>
            <a:off x="838200" y="365125"/>
            <a:ext cx="10515600" cy="708763"/>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5" name="Text Placeholder 4">
            <a:extLst>
              <a:ext uri="{FF2B5EF4-FFF2-40B4-BE49-F238E27FC236}">
                <a16:creationId xmlns:a16="http://schemas.microsoft.com/office/drawing/2014/main" id="{7390672E-6204-3245-DC87-0A176B5878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1" i="0" u="none" strike="noStrike" cap="none" baseline="0">
          <a:solidFill>
            <a:schemeClr val="tx1"/>
          </a:solidFill>
          <a:latin typeface="+mn-lt"/>
          <a:ea typeface="Open Sans" panose="020B0606030504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A3625F-660E-6B5E-350E-CA1FD85495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B1D0B106-7870-037D-24E4-C3E57FFD25D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4E56B38-DE8A-A5F6-3DD0-56A735FAEF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ED3FFC7-62ED-4176-B41D-E7776B6B7BB4}" type="datetimeFigureOut">
              <a:rPr lang="en-GB"/>
              <a:t>31/03/2025</a:t>
            </a:fld>
            <a:endParaRPr lang="en-GB"/>
          </a:p>
        </p:txBody>
      </p:sp>
      <p:sp>
        <p:nvSpPr>
          <p:cNvPr id="5" name="Footer Placeholder 4">
            <a:extLst>
              <a:ext uri="{FF2B5EF4-FFF2-40B4-BE49-F238E27FC236}">
                <a16:creationId xmlns:a16="http://schemas.microsoft.com/office/drawing/2014/main" id="{586D999B-0A04-C416-B78C-46ECC6F3E6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CD29909A-3E3E-5F81-7A4B-9EC88BFA66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400E854-C9EB-4766-9A46-7A76CBE86B67}" type="slidenum">
              <a:rPr lang="en-GB"/>
              <a:t>‹#›</a:t>
            </a:fld>
            <a:endParaRPr lang="en-GB"/>
          </a:p>
        </p:txBody>
      </p:sp>
    </p:spTree>
    <p:extLst>
      <p:ext uri="{BB962C8B-B14F-4D97-AF65-F5344CB8AC3E}">
        <p14:creationId xmlns:p14="http://schemas.microsoft.com/office/powerpoint/2010/main" val="3559416802"/>
      </p:ext>
    </p:extLst>
  </p:cSld>
  <p:clrMap bg1="lt1" tx1="dk1" bg2="lt2" tx2="dk2" accent1="accent1" accent2="accent2" accent3="accent3" accent4="accent4" accent5="accent5" accent6="accent6" hlink="hlink" folHlink="folHlink"/>
  <p:sldLayoutIdLst>
    <p:sldLayoutId id="214748365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media8.mp3"/><Relationship Id="rId7" Type="http://schemas.openxmlformats.org/officeDocument/2006/relationships/image" Target="../media/image8.emf"/><Relationship Id="rId2" Type="http://schemas.microsoft.com/office/2007/relationships/media" Target="../media/media8.mp3"/><Relationship Id="rId1" Type="http://schemas.openxmlformats.org/officeDocument/2006/relationships/tags" Target="../tags/tag10.xml"/><Relationship Id="rId6" Type="http://schemas.openxmlformats.org/officeDocument/2006/relationships/oleObject" Target="../embeddings/oleObject10.bin"/><Relationship Id="rId5" Type="http://schemas.openxmlformats.org/officeDocument/2006/relationships/notesSlide" Target="../notesSlides/notesSlide8.xml"/><Relationship Id="rId4"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hyperlink" Target="https://www.sciencedirect.com/science/article/pii/S0301421511004897" TargetMode="External"/><Relationship Id="rId3" Type="http://schemas.openxmlformats.org/officeDocument/2006/relationships/audio" Target="../media/media9.mp3"/><Relationship Id="rId7" Type="http://schemas.openxmlformats.org/officeDocument/2006/relationships/image" Target="../media/image8.emf"/><Relationship Id="rId2" Type="http://schemas.microsoft.com/office/2007/relationships/media" Target="../media/media9.mp3"/><Relationship Id="rId1" Type="http://schemas.openxmlformats.org/officeDocument/2006/relationships/tags" Target="../tags/tag11.xml"/><Relationship Id="rId6" Type="http://schemas.openxmlformats.org/officeDocument/2006/relationships/oleObject" Target="../embeddings/oleObject11.bin"/><Relationship Id="rId5" Type="http://schemas.openxmlformats.org/officeDocument/2006/relationships/notesSlide" Target="../notesSlides/notesSlide9.xml"/><Relationship Id="rId10" Type="http://schemas.openxmlformats.org/officeDocument/2006/relationships/image" Target="../media/image15.png"/><Relationship Id="rId4" Type="http://schemas.openxmlformats.org/officeDocument/2006/relationships/slideLayout" Target="../slideLayouts/slideLayout1.xml"/><Relationship Id="rId9" Type="http://schemas.openxmlformats.org/officeDocument/2006/relationships/image" Target="../media/image44.jpg"/></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media10.mp3"/><Relationship Id="rId7" Type="http://schemas.openxmlformats.org/officeDocument/2006/relationships/image" Target="../media/image8.emf"/><Relationship Id="rId2" Type="http://schemas.microsoft.com/office/2007/relationships/media" Target="../media/media10.mp3"/><Relationship Id="rId1" Type="http://schemas.openxmlformats.org/officeDocument/2006/relationships/tags" Target="../tags/tag12.xml"/><Relationship Id="rId6" Type="http://schemas.openxmlformats.org/officeDocument/2006/relationships/oleObject" Target="../embeddings/oleObject12.bin"/><Relationship Id="rId5" Type="http://schemas.openxmlformats.org/officeDocument/2006/relationships/notesSlide" Target="../notesSlides/notesSlide10.xml"/><Relationship Id="rId4"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media11.mp3"/><Relationship Id="rId7" Type="http://schemas.openxmlformats.org/officeDocument/2006/relationships/image" Target="../media/image8.emf"/><Relationship Id="rId2" Type="http://schemas.microsoft.com/office/2007/relationships/media" Target="../media/media11.mp3"/><Relationship Id="rId1" Type="http://schemas.openxmlformats.org/officeDocument/2006/relationships/tags" Target="../tags/tag13.xml"/><Relationship Id="rId6" Type="http://schemas.openxmlformats.org/officeDocument/2006/relationships/oleObject" Target="../embeddings/oleObject13.bin"/><Relationship Id="rId5" Type="http://schemas.openxmlformats.org/officeDocument/2006/relationships/notesSlide" Target="../notesSlides/notesSlide11.xml"/><Relationship Id="rId4"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audio" Target="../media/media12.mp3"/><Relationship Id="rId7" Type="http://schemas.openxmlformats.org/officeDocument/2006/relationships/image" Target="../media/image8.emf"/><Relationship Id="rId2" Type="http://schemas.microsoft.com/office/2007/relationships/media" Target="../media/media12.mp3"/><Relationship Id="rId1" Type="http://schemas.openxmlformats.org/officeDocument/2006/relationships/tags" Target="../tags/tag14.xml"/><Relationship Id="rId6" Type="http://schemas.openxmlformats.org/officeDocument/2006/relationships/oleObject" Target="../embeddings/oleObject14.bin"/><Relationship Id="rId5" Type="http://schemas.openxmlformats.org/officeDocument/2006/relationships/notesSlide" Target="../notesSlides/notesSlide12.xml"/><Relationship Id="rId10" Type="http://schemas.openxmlformats.org/officeDocument/2006/relationships/image" Target="../media/image15.png"/><Relationship Id="rId4" Type="http://schemas.openxmlformats.org/officeDocument/2006/relationships/slideLayout" Target="../slideLayouts/slideLayout1.xml"/><Relationship Id="rId9" Type="http://schemas.openxmlformats.org/officeDocument/2006/relationships/hyperlink" Target="https://www.researchgate.net/figure/Reference-Energy-System_fig1_352724795"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media13.mp3"/><Relationship Id="rId7" Type="http://schemas.openxmlformats.org/officeDocument/2006/relationships/image" Target="../media/image8.emf"/><Relationship Id="rId2" Type="http://schemas.microsoft.com/office/2007/relationships/media" Target="../media/media13.mp3"/><Relationship Id="rId1" Type="http://schemas.openxmlformats.org/officeDocument/2006/relationships/tags" Target="../tags/tag15.xml"/><Relationship Id="rId6" Type="http://schemas.openxmlformats.org/officeDocument/2006/relationships/oleObject" Target="../embeddings/oleObject15.bin"/><Relationship Id="rId5" Type="http://schemas.openxmlformats.org/officeDocument/2006/relationships/notesSlide" Target="../notesSlides/notesSlide13.xml"/><Relationship Id="rId4"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media14.mp3"/><Relationship Id="rId7" Type="http://schemas.openxmlformats.org/officeDocument/2006/relationships/image" Target="../media/image8.emf"/><Relationship Id="rId2" Type="http://schemas.microsoft.com/office/2007/relationships/media" Target="../media/media14.mp3"/><Relationship Id="rId1" Type="http://schemas.openxmlformats.org/officeDocument/2006/relationships/tags" Target="../tags/tag16.xml"/><Relationship Id="rId6" Type="http://schemas.openxmlformats.org/officeDocument/2006/relationships/oleObject" Target="../embeddings/oleObject16.bin"/><Relationship Id="rId5" Type="http://schemas.openxmlformats.org/officeDocument/2006/relationships/notesSlide" Target="../notesSlides/notesSlide14.xml"/><Relationship Id="rId4"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media15.mp3"/><Relationship Id="rId7" Type="http://schemas.openxmlformats.org/officeDocument/2006/relationships/image" Target="../media/image8.emf"/><Relationship Id="rId2" Type="http://schemas.microsoft.com/office/2007/relationships/media" Target="../media/media15.mp3"/><Relationship Id="rId1" Type="http://schemas.openxmlformats.org/officeDocument/2006/relationships/tags" Target="../tags/tag17.xml"/><Relationship Id="rId6" Type="http://schemas.openxmlformats.org/officeDocument/2006/relationships/oleObject" Target="../embeddings/oleObject17.bin"/><Relationship Id="rId5" Type="http://schemas.openxmlformats.org/officeDocument/2006/relationships/notesSlide" Target="../notesSlides/notesSlide15.xml"/><Relationship Id="rId4"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media16.mp3"/><Relationship Id="rId7" Type="http://schemas.openxmlformats.org/officeDocument/2006/relationships/image" Target="../media/image8.emf"/><Relationship Id="rId2" Type="http://schemas.microsoft.com/office/2007/relationships/media" Target="../media/media16.mp3"/><Relationship Id="rId1" Type="http://schemas.openxmlformats.org/officeDocument/2006/relationships/tags" Target="../tags/tag18.xml"/><Relationship Id="rId6" Type="http://schemas.openxmlformats.org/officeDocument/2006/relationships/oleObject" Target="../embeddings/oleObject18.bin"/><Relationship Id="rId5" Type="http://schemas.openxmlformats.org/officeDocument/2006/relationships/notesSlide" Target="../notesSlides/notesSlide16.xml"/><Relationship Id="rId4"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media17.mp3"/><Relationship Id="rId7" Type="http://schemas.openxmlformats.org/officeDocument/2006/relationships/image" Target="../media/image8.emf"/><Relationship Id="rId2" Type="http://schemas.microsoft.com/office/2007/relationships/media" Target="../media/media17.mp3"/><Relationship Id="rId1" Type="http://schemas.openxmlformats.org/officeDocument/2006/relationships/tags" Target="../tags/tag19.xml"/><Relationship Id="rId6" Type="http://schemas.openxmlformats.org/officeDocument/2006/relationships/oleObject" Target="../embeddings/oleObject19.bin"/><Relationship Id="rId5" Type="http://schemas.openxmlformats.org/officeDocument/2006/relationships/notesSlide" Target="../notesSlides/notesSlide17.xml"/><Relationship Id="rId4"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7.emf"/></Relationships>
</file>

<file path=ppt/slides/_rels/slide2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audio" Target="../media/media18.mp3"/><Relationship Id="rId7" Type="http://schemas.openxmlformats.org/officeDocument/2006/relationships/image" Target="../media/image8.emf"/><Relationship Id="rId2" Type="http://schemas.microsoft.com/office/2007/relationships/media" Target="../media/media18.mp3"/><Relationship Id="rId1" Type="http://schemas.openxmlformats.org/officeDocument/2006/relationships/tags" Target="../tags/tag20.xml"/><Relationship Id="rId6" Type="http://schemas.openxmlformats.org/officeDocument/2006/relationships/oleObject" Target="../embeddings/oleObject20.bin"/><Relationship Id="rId5" Type="http://schemas.openxmlformats.org/officeDocument/2006/relationships/notesSlide" Target="../notesSlides/notesSlide18.xml"/><Relationship Id="rId4" Type="http://schemas.openxmlformats.org/officeDocument/2006/relationships/slideLayout" Target="../slideLayouts/slideLayout1.xml"/><Relationship Id="rId9" Type="http://schemas.openxmlformats.org/officeDocument/2006/relationships/image" Target="../media/image15.png"/></Relationships>
</file>

<file path=ppt/slides/_rels/slide21.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svg"/><Relationship Id="rId18" Type="http://schemas.openxmlformats.org/officeDocument/2006/relationships/image" Target="../media/image57.png"/><Relationship Id="rId3" Type="http://schemas.openxmlformats.org/officeDocument/2006/relationships/audio" Target="../media/media19.mp3"/><Relationship Id="rId7" Type="http://schemas.openxmlformats.org/officeDocument/2006/relationships/image" Target="../media/image8.emf"/><Relationship Id="rId12" Type="http://schemas.openxmlformats.org/officeDocument/2006/relationships/image" Target="../media/image51.png"/><Relationship Id="rId17" Type="http://schemas.openxmlformats.org/officeDocument/2006/relationships/image" Target="../media/image56.svg"/><Relationship Id="rId2" Type="http://schemas.microsoft.com/office/2007/relationships/media" Target="../media/media19.mp3"/><Relationship Id="rId16" Type="http://schemas.openxmlformats.org/officeDocument/2006/relationships/image" Target="../media/image55.png"/><Relationship Id="rId20" Type="http://schemas.openxmlformats.org/officeDocument/2006/relationships/image" Target="../media/image15.png"/><Relationship Id="rId1" Type="http://schemas.openxmlformats.org/officeDocument/2006/relationships/tags" Target="../tags/tag21.xml"/><Relationship Id="rId6" Type="http://schemas.openxmlformats.org/officeDocument/2006/relationships/oleObject" Target="../embeddings/oleObject21.bin"/><Relationship Id="rId11" Type="http://schemas.openxmlformats.org/officeDocument/2006/relationships/image" Target="../media/image50.svg"/><Relationship Id="rId5" Type="http://schemas.openxmlformats.org/officeDocument/2006/relationships/notesSlide" Target="../notesSlides/notesSlide19.xml"/><Relationship Id="rId15" Type="http://schemas.openxmlformats.org/officeDocument/2006/relationships/image" Target="../media/image54.svg"/><Relationship Id="rId10" Type="http://schemas.openxmlformats.org/officeDocument/2006/relationships/image" Target="../media/image49.png"/><Relationship Id="rId19" Type="http://schemas.openxmlformats.org/officeDocument/2006/relationships/image" Target="../media/image58.svg"/><Relationship Id="rId4" Type="http://schemas.openxmlformats.org/officeDocument/2006/relationships/slideLayout" Target="../slideLayouts/slideLayout1.xml"/><Relationship Id="rId9" Type="http://schemas.openxmlformats.org/officeDocument/2006/relationships/image" Target="../media/image48.svg"/><Relationship Id="rId14" Type="http://schemas.openxmlformats.org/officeDocument/2006/relationships/image" Target="../media/image53.png"/></Relationships>
</file>

<file path=ppt/slides/_rels/slide22.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62.svg"/><Relationship Id="rId3" Type="http://schemas.openxmlformats.org/officeDocument/2006/relationships/audio" Target="../media/media20.mp3"/><Relationship Id="rId7" Type="http://schemas.openxmlformats.org/officeDocument/2006/relationships/image" Target="../media/image8.emf"/><Relationship Id="rId12" Type="http://schemas.openxmlformats.org/officeDocument/2006/relationships/image" Target="../media/image61.png"/><Relationship Id="rId2" Type="http://schemas.microsoft.com/office/2007/relationships/media" Target="../media/media20.mp3"/><Relationship Id="rId1" Type="http://schemas.openxmlformats.org/officeDocument/2006/relationships/tags" Target="../tags/tag22.xml"/><Relationship Id="rId6" Type="http://schemas.openxmlformats.org/officeDocument/2006/relationships/oleObject" Target="../embeddings/oleObject22.bin"/><Relationship Id="rId11" Type="http://schemas.openxmlformats.org/officeDocument/2006/relationships/image" Target="../media/image60.svg"/><Relationship Id="rId5" Type="http://schemas.openxmlformats.org/officeDocument/2006/relationships/notesSlide" Target="../notesSlides/notesSlide20.xml"/><Relationship Id="rId10" Type="http://schemas.openxmlformats.org/officeDocument/2006/relationships/image" Target="../media/image59.png"/><Relationship Id="rId4" Type="http://schemas.openxmlformats.org/officeDocument/2006/relationships/slideLayout" Target="../slideLayouts/slideLayout1.xml"/><Relationship Id="rId9" Type="http://schemas.openxmlformats.org/officeDocument/2006/relationships/image" Target="../media/image48.svg"/><Relationship Id="rId14" Type="http://schemas.openxmlformats.org/officeDocument/2006/relationships/image" Target="../media/image15.png"/></Relationships>
</file>

<file path=ppt/slides/_rels/slide23.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svg"/><Relationship Id="rId18" Type="http://schemas.openxmlformats.org/officeDocument/2006/relationships/image" Target="../media/image15.png"/><Relationship Id="rId3" Type="http://schemas.openxmlformats.org/officeDocument/2006/relationships/audio" Target="../media/media21.mp3"/><Relationship Id="rId7" Type="http://schemas.openxmlformats.org/officeDocument/2006/relationships/image" Target="../media/image8.emf"/><Relationship Id="rId12" Type="http://schemas.openxmlformats.org/officeDocument/2006/relationships/image" Target="../media/image67.png"/><Relationship Id="rId17" Type="http://schemas.openxmlformats.org/officeDocument/2006/relationships/image" Target="../media/image72.svg"/><Relationship Id="rId2" Type="http://schemas.microsoft.com/office/2007/relationships/media" Target="../media/media21.mp3"/><Relationship Id="rId16" Type="http://schemas.openxmlformats.org/officeDocument/2006/relationships/image" Target="../media/image71.png"/><Relationship Id="rId1" Type="http://schemas.openxmlformats.org/officeDocument/2006/relationships/tags" Target="../tags/tag23.xml"/><Relationship Id="rId6" Type="http://schemas.openxmlformats.org/officeDocument/2006/relationships/oleObject" Target="../embeddings/oleObject23.bin"/><Relationship Id="rId11" Type="http://schemas.openxmlformats.org/officeDocument/2006/relationships/image" Target="../media/image66.svg"/><Relationship Id="rId5" Type="http://schemas.openxmlformats.org/officeDocument/2006/relationships/notesSlide" Target="../notesSlides/notesSlide21.xml"/><Relationship Id="rId15" Type="http://schemas.openxmlformats.org/officeDocument/2006/relationships/image" Target="../media/image70.svg"/><Relationship Id="rId10" Type="http://schemas.openxmlformats.org/officeDocument/2006/relationships/image" Target="../media/image65.png"/><Relationship Id="rId4" Type="http://schemas.openxmlformats.org/officeDocument/2006/relationships/slideLayout" Target="../slideLayouts/slideLayout1.xml"/><Relationship Id="rId9" Type="http://schemas.openxmlformats.org/officeDocument/2006/relationships/image" Target="../media/image64.svg"/><Relationship Id="rId14" Type="http://schemas.openxmlformats.org/officeDocument/2006/relationships/image" Target="../media/image69.png"/></Relationships>
</file>

<file path=ppt/slides/_rels/slide2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media22.mp3"/><Relationship Id="rId7" Type="http://schemas.openxmlformats.org/officeDocument/2006/relationships/image" Target="../media/image8.emf"/><Relationship Id="rId2" Type="http://schemas.microsoft.com/office/2007/relationships/media" Target="../media/media22.mp3"/><Relationship Id="rId1" Type="http://schemas.openxmlformats.org/officeDocument/2006/relationships/tags" Target="../tags/tag24.xml"/><Relationship Id="rId6" Type="http://schemas.openxmlformats.org/officeDocument/2006/relationships/oleObject" Target="../embeddings/oleObject24.bin"/><Relationship Id="rId5" Type="http://schemas.openxmlformats.org/officeDocument/2006/relationships/notesSlide" Target="../notesSlides/notesSlide22.xml"/><Relationship Id="rId4"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media23.mp3"/><Relationship Id="rId7" Type="http://schemas.openxmlformats.org/officeDocument/2006/relationships/image" Target="../media/image8.emf"/><Relationship Id="rId2" Type="http://schemas.microsoft.com/office/2007/relationships/media" Target="../media/media23.mp3"/><Relationship Id="rId1" Type="http://schemas.openxmlformats.org/officeDocument/2006/relationships/tags" Target="../tags/tag25.xml"/><Relationship Id="rId6" Type="http://schemas.openxmlformats.org/officeDocument/2006/relationships/oleObject" Target="../embeddings/oleObject25.bin"/><Relationship Id="rId5" Type="http://schemas.openxmlformats.org/officeDocument/2006/relationships/notesSlide" Target="../notesSlides/notesSlide23.xml"/><Relationship Id="rId4"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media24.mp3"/><Relationship Id="rId7" Type="http://schemas.openxmlformats.org/officeDocument/2006/relationships/image" Target="../media/image8.emf"/><Relationship Id="rId2" Type="http://schemas.microsoft.com/office/2007/relationships/media" Target="../media/media24.mp3"/><Relationship Id="rId1" Type="http://schemas.openxmlformats.org/officeDocument/2006/relationships/tags" Target="../tags/tag26.xml"/><Relationship Id="rId6" Type="http://schemas.openxmlformats.org/officeDocument/2006/relationships/oleObject" Target="../embeddings/oleObject26.bin"/><Relationship Id="rId5" Type="http://schemas.openxmlformats.org/officeDocument/2006/relationships/notesSlide" Target="../notesSlides/notesSlide24.xml"/><Relationship Id="rId4"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media25.mp3"/><Relationship Id="rId7" Type="http://schemas.openxmlformats.org/officeDocument/2006/relationships/image" Target="../media/image8.emf"/><Relationship Id="rId2" Type="http://schemas.microsoft.com/office/2007/relationships/media" Target="../media/media25.mp3"/><Relationship Id="rId1" Type="http://schemas.openxmlformats.org/officeDocument/2006/relationships/tags" Target="../tags/tag27.xml"/><Relationship Id="rId6" Type="http://schemas.openxmlformats.org/officeDocument/2006/relationships/oleObject" Target="../embeddings/oleObject27.bin"/><Relationship Id="rId5" Type="http://schemas.openxmlformats.org/officeDocument/2006/relationships/notesSlide" Target="../notesSlides/notesSlide25.xml"/><Relationship Id="rId4"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media26.mp3"/><Relationship Id="rId7" Type="http://schemas.openxmlformats.org/officeDocument/2006/relationships/image" Target="../media/image8.emf"/><Relationship Id="rId2" Type="http://schemas.microsoft.com/office/2007/relationships/media" Target="../media/media26.mp3"/><Relationship Id="rId1" Type="http://schemas.openxmlformats.org/officeDocument/2006/relationships/tags" Target="../tags/tag28.xml"/><Relationship Id="rId6" Type="http://schemas.openxmlformats.org/officeDocument/2006/relationships/oleObject" Target="../embeddings/oleObject28.bin"/><Relationship Id="rId5" Type="http://schemas.openxmlformats.org/officeDocument/2006/relationships/notesSlide" Target="../notesSlides/notesSlide26.xml"/><Relationship Id="rId4"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media27.mp3"/><Relationship Id="rId7" Type="http://schemas.openxmlformats.org/officeDocument/2006/relationships/image" Target="../media/image8.emf"/><Relationship Id="rId2" Type="http://schemas.microsoft.com/office/2007/relationships/media" Target="../media/media27.mp3"/><Relationship Id="rId1" Type="http://schemas.openxmlformats.org/officeDocument/2006/relationships/tags" Target="../tags/tag29.xml"/><Relationship Id="rId6" Type="http://schemas.openxmlformats.org/officeDocument/2006/relationships/oleObject" Target="../embeddings/oleObject29.bin"/><Relationship Id="rId5" Type="http://schemas.openxmlformats.org/officeDocument/2006/relationships/notesSlide" Target="../notesSlides/notesSlide27.xml"/><Relationship Id="rId4"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hyperlink" Target="https://www.un.org/sites/un2.un.org/files/media_gstc/FACT_SHEET_Climate_Change.pdf" TargetMode="External"/><Relationship Id="rId13" Type="http://schemas.openxmlformats.org/officeDocument/2006/relationships/image" Target="../media/image13.png"/><Relationship Id="rId3" Type="http://schemas.openxmlformats.org/officeDocument/2006/relationships/audio" Target="../media/media1.mp3"/><Relationship Id="rId7" Type="http://schemas.openxmlformats.org/officeDocument/2006/relationships/image" Target="../media/image8.emf"/><Relationship Id="rId12" Type="http://schemas.openxmlformats.org/officeDocument/2006/relationships/image" Target="../media/image12.svg"/><Relationship Id="rId2" Type="http://schemas.microsoft.com/office/2007/relationships/media" Target="../media/media1.mp3"/><Relationship Id="rId1" Type="http://schemas.openxmlformats.org/officeDocument/2006/relationships/tags" Target="../tags/tag3.xml"/><Relationship Id="rId6" Type="http://schemas.openxmlformats.org/officeDocument/2006/relationships/oleObject" Target="../embeddings/oleObject3.bin"/><Relationship Id="rId11" Type="http://schemas.openxmlformats.org/officeDocument/2006/relationships/image" Target="../media/image11.png"/><Relationship Id="rId5" Type="http://schemas.openxmlformats.org/officeDocument/2006/relationships/notesSlide" Target="../notesSlides/notesSlide1.xml"/><Relationship Id="rId15" Type="http://schemas.openxmlformats.org/officeDocument/2006/relationships/image" Target="../media/image15.png"/><Relationship Id="rId10" Type="http://schemas.openxmlformats.org/officeDocument/2006/relationships/image" Target="../media/image10.svg"/><Relationship Id="rId4" Type="http://schemas.openxmlformats.org/officeDocument/2006/relationships/slideLayout" Target="../slideLayouts/slideLayout1.xml"/><Relationship Id="rId9" Type="http://schemas.openxmlformats.org/officeDocument/2006/relationships/image" Target="../media/image9.png"/><Relationship Id="rId14" Type="http://schemas.openxmlformats.org/officeDocument/2006/relationships/image" Target="../media/image14.svg"/></Relationships>
</file>

<file path=ppt/slides/_rels/slide3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media28.mp3"/><Relationship Id="rId7" Type="http://schemas.openxmlformats.org/officeDocument/2006/relationships/image" Target="../media/image8.emf"/><Relationship Id="rId2" Type="http://schemas.microsoft.com/office/2007/relationships/media" Target="../media/media28.mp3"/><Relationship Id="rId1" Type="http://schemas.openxmlformats.org/officeDocument/2006/relationships/tags" Target="../tags/tag30.xml"/><Relationship Id="rId6" Type="http://schemas.openxmlformats.org/officeDocument/2006/relationships/oleObject" Target="../embeddings/oleObject30.bin"/><Relationship Id="rId5" Type="http://schemas.openxmlformats.org/officeDocument/2006/relationships/notesSlide" Target="../notesSlides/notesSlide28.xml"/><Relationship Id="rId4"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media29.mp3"/><Relationship Id="rId7" Type="http://schemas.openxmlformats.org/officeDocument/2006/relationships/image" Target="../media/image8.emf"/><Relationship Id="rId2" Type="http://schemas.microsoft.com/office/2007/relationships/media" Target="../media/media29.mp3"/><Relationship Id="rId1" Type="http://schemas.openxmlformats.org/officeDocument/2006/relationships/tags" Target="../tags/tag31.xml"/><Relationship Id="rId6" Type="http://schemas.openxmlformats.org/officeDocument/2006/relationships/oleObject" Target="../embeddings/oleObject31.bin"/><Relationship Id="rId5" Type="http://schemas.openxmlformats.org/officeDocument/2006/relationships/notesSlide" Target="../notesSlides/notesSlide29.xml"/><Relationship Id="rId4"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media30.mp3"/><Relationship Id="rId7" Type="http://schemas.openxmlformats.org/officeDocument/2006/relationships/image" Target="../media/image8.emf"/><Relationship Id="rId2" Type="http://schemas.microsoft.com/office/2007/relationships/media" Target="../media/media30.mp3"/><Relationship Id="rId1" Type="http://schemas.openxmlformats.org/officeDocument/2006/relationships/tags" Target="../tags/tag32.xml"/><Relationship Id="rId6" Type="http://schemas.openxmlformats.org/officeDocument/2006/relationships/oleObject" Target="../embeddings/oleObject32.bin"/><Relationship Id="rId5" Type="http://schemas.openxmlformats.org/officeDocument/2006/relationships/notesSlide" Target="../notesSlides/notesSlide30.xml"/><Relationship Id="rId4"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media31.mp3"/><Relationship Id="rId7" Type="http://schemas.openxmlformats.org/officeDocument/2006/relationships/image" Target="../media/image8.emf"/><Relationship Id="rId2" Type="http://schemas.microsoft.com/office/2007/relationships/media" Target="../media/media31.mp3"/><Relationship Id="rId1" Type="http://schemas.openxmlformats.org/officeDocument/2006/relationships/tags" Target="../tags/tag33.xml"/><Relationship Id="rId6" Type="http://schemas.openxmlformats.org/officeDocument/2006/relationships/oleObject" Target="../embeddings/oleObject33.bin"/><Relationship Id="rId5" Type="http://schemas.openxmlformats.org/officeDocument/2006/relationships/notesSlide" Target="../notesSlides/notesSlide31.xml"/><Relationship Id="rId4"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8" Type="http://schemas.openxmlformats.org/officeDocument/2006/relationships/hyperlink" Target="https://zenodo.org/records/10948724" TargetMode="External"/><Relationship Id="rId3" Type="http://schemas.openxmlformats.org/officeDocument/2006/relationships/audio" Target="../media/media32.mp3"/><Relationship Id="rId7" Type="http://schemas.openxmlformats.org/officeDocument/2006/relationships/image" Target="../media/image8.emf"/><Relationship Id="rId2" Type="http://schemas.microsoft.com/office/2007/relationships/media" Target="../media/media32.mp3"/><Relationship Id="rId1" Type="http://schemas.openxmlformats.org/officeDocument/2006/relationships/tags" Target="../tags/tag34.xml"/><Relationship Id="rId6" Type="http://schemas.openxmlformats.org/officeDocument/2006/relationships/oleObject" Target="../embeddings/oleObject34.bin"/><Relationship Id="rId5" Type="http://schemas.openxmlformats.org/officeDocument/2006/relationships/notesSlide" Target="../notesSlides/notesSlide32.xml"/><Relationship Id="rId10" Type="http://schemas.openxmlformats.org/officeDocument/2006/relationships/image" Target="../media/image15.png"/><Relationship Id="rId4" Type="http://schemas.openxmlformats.org/officeDocument/2006/relationships/slideLayout" Target="../slideLayouts/slideLayout1.xml"/><Relationship Id="rId9" Type="http://schemas.openxmlformats.org/officeDocument/2006/relationships/image" Target="../media/image73.png"/></Relationships>
</file>

<file path=ppt/slides/_rels/slide3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media33.mp3"/><Relationship Id="rId7" Type="http://schemas.openxmlformats.org/officeDocument/2006/relationships/image" Target="../media/image8.emf"/><Relationship Id="rId2" Type="http://schemas.microsoft.com/office/2007/relationships/media" Target="../media/media33.mp3"/><Relationship Id="rId1" Type="http://schemas.openxmlformats.org/officeDocument/2006/relationships/tags" Target="../tags/tag35.xml"/><Relationship Id="rId6" Type="http://schemas.openxmlformats.org/officeDocument/2006/relationships/oleObject" Target="../embeddings/oleObject35.bin"/><Relationship Id="rId5" Type="http://schemas.openxmlformats.org/officeDocument/2006/relationships/notesSlide" Target="../notesSlides/notesSlide33.xml"/><Relationship Id="rId4"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media34.mp3"/><Relationship Id="rId7" Type="http://schemas.openxmlformats.org/officeDocument/2006/relationships/image" Target="../media/image8.emf"/><Relationship Id="rId2" Type="http://schemas.microsoft.com/office/2007/relationships/media" Target="../media/media34.mp3"/><Relationship Id="rId1" Type="http://schemas.openxmlformats.org/officeDocument/2006/relationships/tags" Target="../tags/tag36.xml"/><Relationship Id="rId6" Type="http://schemas.openxmlformats.org/officeDocument/2006/relationships/oleObject" Target="../embeddings/oleObject36.bin"/><Relationship Id="rId5" Type="http://schemas.openxmlformats.org/officeDocument/2006/relationships/notesSlide" Target="../notesSlides/notesSlide34.xml"/><Relationship Id="rId4"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media35.mp3"/><Relationship Id="rId7" Type="http://schemas.openxmlformats.org/officeDocument/2006/relationships/image" Target="../media/image8.emf"/><Relationship Id="rId2" Type="http://schemas.microsoft.com/office/2007/relationships/media" Target="../media/media35.mp3"/><Relationship Id="rId1" Type="http://schemas.openxmlformats.org/officeDocument/2006/relationships/tags" Target="../tags/tag37.xml"/><Relationship Id="rId6" Type="http://schemas.openxmlformats.org/officeDocument/2006/relationships/oleObject" Target="../embeddings/oleObject37.bin"/><Relationship Id="rId5" Type="http://schemas.openxmlformats.org/officeDocument/2006/relationships/notesSlide" Target="../notesSlides/notesSlide35.xml"/><Relationship Id="rId4"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media36.mp3"/><Relationship Id="rId7" Type="http://schemas.openxmlformats.org/officeDocument/2006/relationships/image" Target="../media/image8.emf"/><Relationship Id="rId2" Type="http://schemas.microsoft.com/office/2007/relationships/media" Target="../media/media36.mp3"/><Relationship Id="rId1" Type="http://schemas.openxmlformats.org/officeDocument/2006/relationships/tags" Target="../tags/tag38.xml"/><Relationship Id="rId6" Type="http://schemas.openxmlformats.org/officeDocument/2006/relationships/oleObject" Target="../embeddings/oleObject38.bin"/><Relationship Id="rId5" Type="http://schemas.openxmlformats.org/officeDocument/2006/relationships/notesSlide" Target="../notesSlides/notesSlide36.xml"/><Relationship Id="rId4"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media37.mp3"/><Relationship Id="rId7" Type="http://schemas.openxmlformats.org/officeDocument/2006/relationships/image" Target="../media/image8.emf"/><Relationship Id="rId2" Type="http://schemas.microsoft.com/office/2007/relationships/media" Target="../media/media37.mp3"/><Relationship Id="rId1" Type="http://schemas.openxmlformats.org/officeDocument/2006/relationships/tags" Target="../tags/tag39.xml"/><Relationship Id="rId6" Type="http://schemas.openxmlformats.org/officeDocument/2006/relationships/oleObject" Target="../embeddings/oleObject39.bin"/><Relationship Id="rId5" Type="http://schemas.openxmlformats.org/officeDocument/2006/relationships/notesSlide" Target="../notesSlides/notesSlide37.xml"/><Relationship Id="rId4"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9.svg"/><Relationship Id="rId18" Type="http://schemas.openxmlformats.org/officeDocument/2006/relationships/image" Target="../media/image24.png"/><Relationship Id="rId26" Type="http://schemas.openxmlformats.org/officeDocument/2006/relationships/image" Target="../media/image32.png"/><Relationship Id="rId3" Type="http://schemas.openxmlformats.org/officeDocument/2006/relationships/audio" Target="../media/media2.mp3"/><Relationship Id="rId21" Type="http://schemas.openxmlformats.org/officeDocument/2006/relationships/image" Target="../media/image27.svg"/><Relationship Id="rId7" Type="http://schemas.openxmlformats.org/officeDocument/2006/relationships/image" Target="../media/image8.emf"/><Relationship Id="rId12" Type="http://schemas.openxmlformats.org/officeDocument/2006/relationships/image" Target="../media/image18.png"/><Relationship Id="rId17" Type="http://schemas.openxmlformats.org/officeDocument/2006/relationships/image" Target="../media/image23.svg"/><Relationship Id="rId25" Type="http://schemas.openxmlformats.org/officeDocument/2006/relationships/image" Target="../media/image31.svg"/><Relationship Id="rId2" Type="http://schemas.microsoft.com/office/2007/relationships/media" Target="../media/media2.mp3"/><Relationship Id="rId16" Type="http://schemas.openxmlformats.org/officeDocument/2006/relationships/image" Target="../media/image22.png"/><Relationship Id="rId20" Type="http://schemas.openxmlformats.org/officeDocument/2006/relationships/image" Target="../media/image26.png"/><Relationship Id="rId1" Type="http://schemas.openxmlformats.org/officeDocument/2006/relationships/tags" Target="../tags/tag4.xml"/><Relationship Id="rId6" Type="http://schemas.openxmlformats.org/officeDocument/2006/relationships/oleObject" Target="../embeddings/oleObject4.bin"/><Relationship Id="rId11" Type="http://schemas.openxmlformats.org/officeDocument/2006/relationships/image" Target="../media/image17.svg"/><Relationship Id="rId24" Type="http://schemas.openxmlformats.org/officeDocument/2006/relationships/image" Target="../media/image30.png"/><Relationship Id="rId5" Type="http://schemas.openxmlformats.org/officeDocument/2006/relationships/notesSlide" Target="../notesSlides/notesSlide2.xml"/><Relationship Id="rId15" Type="http://schemas.openxmlformats.org/officeDocument/2006/relationships/image" Target="../media/image21.svg"/><Relationship Id="rId23" Type="http://schemas.openxmlformats.org/officeDocument/2006/relationships/image" Target="../media/image29.svg"/><Relationship Id="rId28" Type="http://schemas.openxmlformats.org/officeDocument/2006/relationships/image" Target="../media/image15.png"/><Relationship Id="rId10" Type="http://schemas.openxmlformats.org/officeDocument/2006/relationships/image" Target="../media/image16.png"/><Relationship Id="rId19" Type="http://schemas.openxmlformats.org/officeDocument/2006/relationships/image" Target="../media/image25.svg"/><Relationship Id="rId4" Type="http://schemas.openxmlformats.org/officeDocument/2006/relationships/slideLayout" Target="../slideLayouts/slideLayout1.xml"/><Relationship Id="rId9" Type="http://schemas.openxmlformats.org/officeDocument/2006/relationships/image" Target="../media/image12.svg"/><Relationship Id="rId14" Type="http://schemas.openxmlformats.org/officeDocument/2006/relationships/image" Target="../media/image20.png"/><Relationship Id="rId22" Type="http://schemas.openxmlformats.org/officeDocument/2006/relationships/image" Target="../media/image28.png"/><Relationship Id="rId27" Type="http://schemas.openxmlformats.org/officeDocument/2006/relationships/image" Target="../media/image33.svg"/></Relationships>
</file>

<file path=ppt/slides/_rels/slide4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media38.mp3"/><Relationship Id="rId7" Type="http://schemas.openxmlformats.org/officeDocument/2006/relationships/image" Target="../media/image8.emf"/><Relationship Id="rId2" Type="http://schemas.microsoft.com/office/2007/relationships/media" Target="../media/media38.mp3"/><Relationship Id="rId1" Type="http://schemas.openxmlformats.org/officeDocument/2006/relationships/tags" Target="../tags/tag40.xml"/><Relationship Id="rId6" Type="http://schemas.openxmlformats.org/officeDocument/2006/relationships/oleObject" Target="../embeddings/oleObject40.bin"/><Relationship Id="rId5" Type="http://schemas.openxmlformats.org/officeDocument/2006/relationships/notesSlide" Target="../notesSlides/notesSlide38.xml"/><Relationship Id="rId4"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media39.mp3"/><Relationship Id="rId7" Type="http://schemas.openxmlformats.org/officeDocument/2006/relationships/image" Target="../media/image8.emf"/><Relationship Id="rId2" Type="http://schemas.microsoft.com/office/2007/relationships/media" Target="../media/media39.mp3"/><Relationship Id="rId1" Type="http://schemas.openxmlformats.org/officeDocument/2006/relationships/tags" Target="../tags/tag41.xml"/><Relationship Id="rId6" Type="http://schemas.openxmlformats.org/officeDocument/2006/relationships/oleObject" Target="../embeddings/oleObject41.bin"/><Relationship Id="rId5" Type="http://schemas.openxmlformats.org/officeDocument/2006/relationships/notesSlide" Target="../notesSlides/notesSlide39.xml"/><Relationship Id="rId4"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media40.mp3"/><Relationship Id="rId7" Type="http://schemas.openxmlformats.org/officeDocument/2006/relationships/image" Target="../media/image8.emf"/><Relationship Id="rId2" Type="http://schemas.microsoft.com/office/2007/relationships/media" Target="../media/media40.mp3"/><Relationship Id="rId1" Type="http://schemas.openxmlformats.org/officeDocument/2006/relationships/tags" Target="../tags/tag42.xml"/><Relationship Id="rId6" Type="http://schemas.openxmlformats.org/officeDocument/2006/relationships/oleObject" Target="../embeddings/oleObject42.bin"/><Relationship Id="rId5" Type="http://schemas.openxmlformats.org/officeDocument/2006/relationships/notesSlide" Target="../notesSlides/notesSlide40.xml"/><Relationship Id="rId4"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media41.mp3"/><Relationship Id="rId7" Type="http://schemas.openxmlformats.org/officeDocument/2006/relationships/image" Target="../media/image8.emf"/><Relationship Id="rId2" Type="http://schemas.microsoft.com/office/2007/relationships/media" Target="../media/media41.mp3"/><Relationship Id="rId1" Type="http://schemas.openxmlformats.org/officeDocument/2006/relationships/tags" Target="../tags/tag43.xml"/><Relationship Id="rId6" Type="http://schemas.openxmlformats.org/officeDocument/2006/relationships/oleObject" Target="../embeddings/oleObject43.bin"/><Relationship Id="rId5" Type="http://schemas.openxmlformats.org/officeDocument/2006/relationships/notesSlide" Target="../notesSlides/notesSlide41.xml"/><Relationship Id="rId4"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audio" Target="../media/media3.mp3"/><Relationship Id="rId7" Type="http://schemas.openxmlformats.org/officeDocument/2006/relationships/image" Target="../media/image8.emf"/><Relationship Id="rId2" Type="http://schemas.microsoft.com/office/2007/relationships/media" Target="../media/media3.mp3"/><Relationship Id="rId1" Type="http://schemas.openxmlformats.org/officeDocument/2006/relationships/tags" Target="../tags/tag5.xml"/><Relationship Id="rId6" Type="http://schemas.openxmlformats.org/officeDocument/2006/relationships/oleObject" Target="../embeddings/oleObject5.bin"/><Relationship Id="rId5" Type="http://schemas.openxmlformats.org/officeDocument/2006/relationships/notesSlide" Target="../notesSlides/notesSlide3.xml"/><Relationship Id="rId10" Type="http://schemas.openxmlformats.org/officeDocument/2006/relationships/image" Target="../media/image15.png"/><Relationship Id="rId4" Type="http://schemas.openxmlformats.org/officeDocument/2006/relationships/slideLayout" Target="../slideLayouts/slideLayout1.xml"/><Relationship Id="rId9" Type="http://schemas.openxmlformats.org/officeDocument/2006/relationships/image" Target="../media/image35.svg"/></Relationships>
</file>

<file path=ppt/slides/_rels/slide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media4.mp3"/><Relationship Id="rId7" Type="http://schemas.openxmlformats.org/officeDocument/2006/relationships/image" Target="../media/image8.emf"/><Relationship Id="rId2" Type="http://schemas.microsoft.com/office/2007/relationships/media" Target="../media/media4.mp3"/><Relationship Id="rId1" Type="http://schemas.openxmlformats.org/officeDocument/2006/relationships/tags" Target="../tags/tag6.xml"/><Relationship Id="rId6" Type="http://schemas.openxmlformats.org/officeDocument/2006/relationships/oleObject" Target="../embeddings/oleObject6.bin"/><Relationship Id="rId5" Type="http://schemas.openxmlformats.org/officeDocument/2006/relationships/notesSlide" Target="../notesSlides/notesSlide4.xml"/><Relationship Id="rId10" Type="http://schemas.openxmlformats.org/officeDocument/2006/relationships/image" Target="../media/image15.png"/><Relationship Id="rId4" Type="http://schemas.openxmlformats.org/officeDocument/2006/relationships/slideLayout" Target="../slideLayouts/slideLayout1.xml"/><Relationship Id="rId9" Type="http://schemas.openxmlformats.org/officeDocument/2006/relationships/image" Target="../media/image37.svg"/></Relationships>
</file>

<file path=ppt/slides/_rels/slide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audio" Target="../media/media5.mp3"/><Relationship Id="rId7" Type="http://schemas.openxmlformats.org/officeDocument/2006/relationships/image" Target="../media/image8.emf"/><Relationship Id="rId2" Type="http://schemas.microsoft.com/office/2007/relationships/media" Target="../media/media5.mp3"/><Relationship Id="rId1" Type="http://schemas.openxmlformats.org/officeDocument/2006/relationships/tags" Target="../tags/tag7.xml"/><Relationship Id="rId6" Type="http://schemas.openxmlformats.org/officeDocument/2006/relationships/oleObject" Target="../embeddings/oleObject7.bin"/><Relationship Id="rId5" Type="http://schemas.openxmlformats.org/officeDocument/2006/relationships/notesSlide" Target="../notesSlides/notesSlide5.xml"/><Relationship Id="rId10" Type="http://schemas.openxmlformats.org/officeDocument/2006/relationships/image" Target="../media/image15.png"/><Relationship Id="rId4" Type="http://schemas.openxmlformats.org/officeDocument/2006/relationships/slideLayout" Target="../slideLayouts/slideLayout1.xml"/><Relationship Id="rId9" Type="http://schemas.openxmlformats.org/officeDocument/2006/relationships/image" Target="../media/image39.svg"/></Relationships>
</file>

<file path=ppt/slides/_rels/slide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audio" Target="../media/media6.mp3"/><Relationship Id="rId7" Type="http://schemas.openxmlformats.org/officeDocument/2006/relationships/image" Target="../media/image8.emf"/><Relationship Id="rId2" Type="http://schemas.microsoft.com/office/2007/relationships/media" Target="../media/media6.mp3"/><Relationship Id="rId1" Type="http://schemas.openxmlformats.org/officeDocument/2006/relationships/tags" Target="../tags/tag8.xml"/><Relationship Id="rId6" Type="http://schemas.openxmlformats.org/officeDocument/2006/relationships/oleObject" Target="../embeddings/oleObject8.bin"/><Relationship Id="rId5" Type="http://schemas.openxmlformats.org/officeDocument/2006/relationships/notesSlide" Target="../notesSlides/notesSlide6.xml"/><Relationship Id="rId10" Type="http://schemas.openxmlformats.org/officeDocument/2006/relationships/image" Target="../media/image15.png"/><Relationship Id="rId4" Type="http://schemas.openxmlformats.org/officeDocument/2006/relationships/slideLayout" Target="../slideLayouts/slideLayout1.xml"/><Relationship Id="rId9" Type="http://schemas.openxmlformats.org/officeDocument/2006/relationships/image" Target="../media/image41.svg"/></Relationships>
</file>

<file path=ppt/slides/_rels/slide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audio" Target="../media/media7.mp3"/><Relationship Id="rId7" Type="http://schemas.openxmlformats.org/officeDocument/2006/relationships/image" Target="../media/image8.emf"/><Relationship Id="rId2" Type="http://schemas.microsoft.com/office/2007/relationships/media" Target="../media/media7.mp3"/><Relationship Id="rId1" Type="http://schemas.openxmlformats.org/officeDocument/2006/relationships/tags" Target="../tags/tag9.xml"/><Relationship Id="rId6" Type="http://schemas.openxmlformats.org/officeDocument/2006/relationships/oleObject" Target="../embeddings/oleObject9.bin"/><Relationship Id="rId5" Type="http://schemas.openxmlformats.org/officeDocument/2006/relationships/notesSlide" Target="../notesSlides/notesSlide7.xml"/><Relationship Id="rId10" Type="http://schemas.openxmlformats.org/officeDocument/2006/relationships/image" Target="../media/image15.png"/><Relationship Id="rId4" Type="http://schemas.openxmlformats.org/officeDocument/2006/relationships/slideLayout" Target="../slideLayouts/slideLayout1.xml"/><Relationship Id="rId9" Type="http://schemas.openxmlformats.org/officeDocument/2006/relationships/image" Target="../media/image4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309B39-5BAA-CC9D-6E86-6AD70BC49B4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93089C5-856C-D4FA-29BE-F5F1D2CFA937}"/>
              </a:ext>
            </a:extLst>
          </p:cNvPr>
          <p:cNvPicPr>
            <a:picLocks noChangeAspect="1"/>
          </p:cNvPicPr>
          <p:nvPr/>
        </p:nvPicPr>
        <p:blipFill>
          <a:blip r:embed="rId2"/>
          <a:srcRect/>
          <a:stretch/>
        </p:blipFill>
        <p:spPr>
          <a:xfrm>
            <a:off x="2357612" y="4367478"/>
            <a:ext cx="4175390" cy="1837316"/>
          </a:xfrm>
          <a:prstGeom prst="rect">
            <a:avLst/>
          </a:prstGeom>
        </p:spPr>
      </p:pic>
      <p:sp>
        <p:nvSpPr>
          <p:cNvPr id="6" name="Title 1">
            <a:extLst>
              <a:ext uri="{FF2B5EF4-FFF2-40B4-BE49-F238E27FC236}">
                <a16:creationId xmlns:a16="http://schemas.microsoft.com/office/drawing/2014/main" id="{E41731F7-B7CD-A989-47AE-1C3269A72A79}"/>
              </a:ext>
            </a:extLst>
          </p:cNvPr>
          <p:cNvSpPr>
            <a:spLocks noGrp="1"/>
          </p:cNvSpPr>
          <p:nvPr>
            <p:ph type="ctrTitle"/>
          </p:nvPr>
        </p:nvSpPr>
        <p:spPr>
          <a:xfrm>
            <a:off x="0" y="1165860"/>
            <a:ext cx="9607824" cy="2387600"/>
          </a:xfrm>
        </p:spPr>
        <p:txBody>
          <a:bodyPr vert="horz"/>
          <a:lstStyle/>
          <a:p>
            <a:pPr algn="l"/>
            <a:r>
              <a:rPr lang="en-US" dirty="0"/>
              <a:t>LECTURE 5</a:t>
            </a:r>
            <a:br>
              <a:rPr lang="en-US" dirty="0"/>
            </a:br>
            <a:r>
              <a:rPr lang="en-US" dirty="0"/>
              <a:t>TRANSPORT MODELLING IN </a:t>
            </a:r>
            <a:r>
              <a:rPr lang="en-US" dirty="0" err="1"/>
              <a:t>OSeMOSYS</a:t>
            </a:r>
            <a:r>
              <a:rPr lang="en-US" dirty="0"/>
              <a:t>: BUILDING A MODEL</a:t>
            </a:r>
            <a:br>
              <a:rPr lang="en-US" dirty="0"/>
            </a:br>
            <a:endParaRPr lang="en-US" dirty="0"/>
          </a:p>
        </p:txBody>
      </p:sp>
      <p:sp>
        <p:nvSpPr>
          <p:cNvPr id="7" name="Subtitle 2">
            <a:extLst>
              <a:ext uri="{FF2B5EF4-FFF2-40B4-BE49-F238E27FC236}">
                <a16:creationId xmlns:a16="http://schemas.microsoft.com/office/drawing/2014/main" id="{800E2929-1C9A-DCC1-FED6-C5961278AF94}"/>
              </a:ext>
            </a:extLst>
          </p:cNvPr>
          <p:cNvSpPr txBox="1">
            <a:spLocks/>
          </p:cNvSpPr>
          <p:nvPr/>
        </p:nvSpPr>
        <p:spPr>
          <a:xfrm>
            <a:off x="0" y="687496"/>
            <a:ext cx="6700345" cy="626433"/>
          </a:xfrm>
          <a:prstGeom prst="rect">
            <a:avLst/>
          </a:prstGeom>
        </p:spPr>
        <p:txBody>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solidFill>
                  <a:schemeClr val="bg1"/>
                </a:solidFill>
              </a:rPr>
              <a:t>Transport Decarbonization and Data-to-Deal</a:t>
            </a:r>
          </a:p>
        </p:txBody>
      </p:sp>
    </p:spTree>
    <p:extLst>
      <p:ext uri="{BB962C8B-B14F-4D97-AF65-F5344CB8AC3E}">
        <p14:creationId xmlns:p14="http://schemas.microsoft.com/office/powerpoint/2010/main" val="9613115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85033AC6-64B0-B1D4-1E53-F78B47DAE619}"/>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1D7E3528-AFFD-22DF-9294-C6217D0FD874}"/>
              </a:ext>
            </a:extLst>
          </p:cNvPr>
          <p:cNvGraphicFramePr>
            <a:graphicFrameLocks noChangeAspect="1"/>
          </p:cNvGraphicFramePr>
          <p:nvPr>
            <p:custDataLst>
              <p:tags r:id="rId1"/>
            </p:custDataLst>
            <p:extLst>
              <p:ext uri="{D42A27DB-BD31-4B8C-83A1-F6EECF244321}">
                <p14:modId xmlns:p14="http://schemas.microsoft.com/office/powerpoint/2010/main" val="193098818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6" imgW="7772400" imgH="10058400" progId="TCLayout.ActiveDocument.1">
                  <p:embed/>
                </p:oleObj>
              </mc:Choice>
              <mc:Fallback>
                <p:oleObj name="think-cell Slide" r:id="rId6" imgW="7772400" imgH="10058400" progId="TCLayout.ActiveDocument.1">
                  <p:embed/>
                  <p:pic>
                    <p:nvPicPr>
                      <p:cNvPr id="2" name="think-cell data - do not delete" hidden="1">
                        <a:extLst>
                          <a:ext uri="{FF2B5EF4-FFF2-40B4-BE49-F238E27FC236}">
                            <a16:creationId xmlns:a16="http://schemas.microsoft.com/office/drawing/2014/main" id="{1D7E3528-AFFD-22DF-9294-C6217D0FD874}"/>
                          </a:ext>
                        </a:extLst>
                      </p:cNvPr>
                      <p:cNvPicPr/>
                      <p:nvPr/>
                    </p:nvPicPr>
                    <p:blipFill>
                      <a:blip r:embed="rId7"/>
                      <a:stretch>
                        <a:fillRect/>
                      </a:stretch>
                    </p:blipFill>
                    <p:spPr>
                      <a:xfrm>
                        <a:off x="1588" y="1588"/>
                        <a:ext cx="1227" cy="1588"/>
                      </a:xfrm>
                      <a:prstGeom prst="rect">
                        <a:avLst/>
                      </a:prstGeom>
                    </p:spPr>
                  </p:pic>
                </p:oleObj>
              </mc:Fallback>
            </mc:AlternateContent>
          </a:graphicData>
        </a:graphic>
      </p:graphicFrame>
      <p:sp>
        <p:nvSpPr>
          <p:cNvPr id="8" name="Rectangle 7">
            <a:extLst>
              <a:ext uri="{FF2B5EF4-FFF2-40B4-BE49-F238E27FC236}">
                <a16:creationId xmlns:a16="http://schemas.microsoft.com/office/drawing/2014/main" id="{923E4EB2-C1F7-D990-7F2A-5D04C05A22F2}"/>
              </a:ext>
            </a:extLst>
          </p:cNvPr>
          <p:cNvSpPr/>
          <p:nvPr/>
        </p:nvSpPr>
        <p:spPr>
          <a:xfrm>
            <a:off x="10925332" y="159532"/>
            <a:ext cx="812800" cy="8128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id="{53E9CF3D-C5F3-166F-F5A7-7C03B05A0431}"/>
              </a:ext>
            </a:extLst>
          </p:cNvPr>
          <p:cNvSpPr/>
          <p:nvPr/>
        </p:nvSpPr>
        <p:spPr>
          <a:xfrm>
            <a:off x="665922" y="5161950"/>
            <a:ext cx="10320130" cy="1159337"/>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Google Shape;167;p13">
            <a:extLst>
              <a:ext uri="{FF2B5EF4-FFF2-40B4-BE49-F238E27FC236}">
                <a16:creationId xmlns:a16="http://schemas.microsoft.com/office/drawing/2014/main" id="{E93A8E57-7C3C-3E6F-D1CB-029B7DE470D9}"/>
              </a:ext>
            </a:extLst>
          </p:cNvPr>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 The </a:t>
            </a:r>
            <a:r>
              <a:rPr lang="sv-SE" dirty="0" err="1">
                <a:solidFill>
                  <a:srgbClr val="C00000"/>
                </a:solidFill>
              </a:rPr>
              <a:t>Role</a:t>
            </a:r>
            <a:r>
              <a:rPr lang="sv-SE" dirty="0">
                <a:solidFill>
                  <a:srgbClr val="C00000"/>
                </a:solidFill>
              </a:rPr>
              <a:t> </a:t>
            </a:r>
            <a:r>
              <a:rPr lang="sv-SE" dirty="0" err="1">
                <a:solidFill>
                  <a:srgbClr val="C00000"/>
                </a:solidFill>
              </a:rPr>
              <a:t>of</a:t>
            </a:r>
            <a:r>
              <a:rPr lang="sv-SE" dirty="0">
                <a:solidFill>
                  <a:srgbClr val="C00000"/>
                </a:solidFill>
              </a:rPr>
              <a:t> T</a:t>
            </a:r>
            <a:r>
              <a:rPr lang="sv-SE" sz="2800" dirty="0">
                <a:solidFill>
                  <a:srgbClr val="C00000"/>
                </a:solidFill>
              </a:rPr>
              <a:t>ransport in Energy </a:t>
            </a:r>
            <a:r>
              <a:rPr lang="sv-SE" sz="2800" dirty="0" err="1">
                <a:solidFill>
                  <a:srgbClr val="C00000"/>
                </a:solidFill>
              </a:rPr>
              <a:t>Modelling</a:t>
            </a:r>
            <a:r>
              <a:rPr lang="sv-SE" sz="2800" dirty="0">
                <a:solidFill>
                  <a:srgbClr val="C00000"/>
                </a:solidFill>
              </a:rPr>
              <a:t> </a:t>
            </a:r>
            <a:endParaRPr sz="2800" dirty="0">
              <a:solidFill>
                <a:srgbClr val="C00000"/>
              </a:solidFill>
            </a:endParaRPr>
          </a:p>
        </p:txBody>
      </p:sp>
      <p:sp>
        <p:nvSpPr>
          <p:cNvPr id="3" name="Slide Number Placeholder 1">
            <a:extLst>
              <a:ext uri="{FF2B5EF4-FFF2-40B4-BE49-F238E27FC236}">
                <a16:creationId xmlns:a16="http://schemas.microsoft.com/office/drawing/2014/main" id="{8F9011E2-48FD-BFDE-D286-2D4BCD5DA0A7}"/>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a:solidFill>
                  <a:schemeClr val="bg1"/>
                </a:solidFill>
              </a:rPr>
              <a:pPr algn="ctr"/>
              <a:t>10</a:t>
            </a:fld>
            <a:endParaRPr lang="sv-SE" sz="1000" b="1" dirty="0">
              <a:solidFill>
                <a:schemeClr val="bg1"/>
              </a:solidFill>
            </a:endParaRPr>
          </a:p>
        </p:txBody>
      </p:sp>
      <p:sp>
        <p:nvSpPr>
          <p:cNvPr id="4" name="Google Shape;168;p13">
            <a:extLst>
              <a:ext uri="{FF2B5EF4-FFF2-40B4-BE49-F238E27FC236}">
                <a16:creationId xmlns:a16="http://schemas.microsoft.com/office/drawing/2014/main" id="{A6D02F10-AF45-A752-5D79-00557A91CA11}"/>
              </a:ext>
            </a:extLst>
          </p:cNvPr>
          <p:cNvSpPr txBox="1">
            <a:spLocks/>
          </p:cNvSpPr>
          <p:nvPr/>
        </p:nvSpPr>
        <p:spPr>
          <a:xfrm>
            <a:off x="838200" y="1073888"/>
            <a:ext cx="10515600" cy="408071"/>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dirty="0">
                <a:solidFill>
                  <a:schemeClr val="accent2"/>
                </a:solidFill>
              </a:rPr>
              <a:t>Why Include Transport in Energy Modelling?</a:t>
            </a:r>
          </a:p>
        </p:txBody>
      </p:sp>
      <p:sp>
        <p:nvSpPr>
          <p:cNvPr id="5" name="Google Shape;168;p13">
            <a:extLst>
              <a:ext uri="{FF2B5EF4-FFF2-40B4-BE49-F238E27FC236}">
                <a16:creationId xmlns:a16="http://schemas.microsoft.com/office/drawing/2014/main" id="{FB289292-A192-96D3-E60C-50088D9EC7A4}"/>
              </a:ext>
            </a:extLst>
          </p:cNvPr>
          <p:cNvSpPr txBox="1">
            <a:spLocks/>
          </p:cNvSpPr>
          <p:nvPr/>
        </p:nvSpPr>
        <p:spPr>
          <a:xfrm>
            <a:off x="838200" y="1608083"/>
            <a:ext cx="10515600" cy="3427743"/>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dirty="0"/>
              <a:t>The transport sector:</a:t>
            </a:r>
          </a:p>
          <a:p>
            <a:pPr marL="342900" indent="-342900">
              <a:spcBef>
                <a:spcPts val="0"/>
              </a:spcBef>
              <a:buClr>
                <a:schemeClr val="dk1"/>
              </a:buClr>
              <a:buSzPts val="2800"/>
              <a:buFont typeface="Arial" panose="020B0604020202020204" pitchFamily="34" charset="0"/>
              <a:buChar char="•"/>
            </a:pPr>
            <a:r>
              <a:rPr lang="en-GB" sz="2000" dirty="0"/>
              <a:t>Accounts for a large share of total energy demand, mainly from fossil fuels</a:t>
            </a:r>
          </a:p>
          <a:p>
            <a:pPr marL="342900" indent="-342900">
              <a:spcBef>
                <a:spcPts val="0"/>
              </a:spcBef>
              <a:buClr>
                <a:schemeClr val="dk1"/>
              </a:buClr>
              <a:buSzPts val="2800"/>
              <a:buFont typeface="Arial" panose="020B0604020202020204" pitchFamily="34" charset="0"/>
              <a:buChar char="•"/>
            </a:pPr>
            <a:r>
              <a:rPr lang="en-GB" sz="2000" dirty="0"/>
              <a:t>Affects power demand (EVs), industry (vehicle manufacturing), agriculture (biofuels), and others</a:t>
            </a:r>
          </a:p>
          <a:p>
            <a:pPr marL="342900" indent="-342900">
              <a:spcBef>
                <a:spcPts val="0"/>
              </a:spcBef>
              <a:buClr>
                <a:schemeClr val="dk1"/>
              </a:buClr>
              <a:buSzPts val="2800"/>
              <a:buFont typeface="Arial" panose="020B0604020202020204" pitchFamily="34" charset="0"/>
              <a:buChar char="•"/>
            </a:pPr>
            <a:endParaRPr lang="en-GB" sz="2000" dirty="0"/>
          </a:p>
          <a:p>
            <a:pPr>
              <a:spcBef>
                <a:spcPts val="0"/>
              </a:spcBef>
              <a:buClr>
                <a:schemeClr val="dk1"/>
              </a:buClr>
              <a:buSzPts val="2800"/>
            </a:pPr>
            <a:r>
              <a:rPr lang="en-GB" sz="2000" dirty="0"/>
              <a:t>Thus, modelling the transport sector:</a:t>
            </a:r>
          </a:p>
          <a:p>
            <a:pPr marL="342900" indent="-342900">
              <a:spcBef>
                <a:spcPts val="0"/>
              </a:spcBef>
              <a:buClr>
                <a:schemeClr val="dk1"/>
              </a:buClr>
              <a:buSzPts val="2800"/>
              <a:buFont typeface="Arial" panose="020B0604020202020204" pitchFamily="34" charset="0"/>
              <a:buChar char="•"/>
            </a:pPr>
            <a:r>
              <a:rPr lang="en-GB" sz="2000" dirty="0"/>
              <a:t>Helps assess pathways for electrification, biofuels, hydrogen, and efficiency improvements</a:t>
            </a:r>
          </a:p>
          <a:p>
            <a:pPr marL="342900" indent="-342900">
              <a:spcBef>
                <a:spcPts val="0"/>
              </a:spcBef>
              <a:buClr>
                <a:schemeClr val="dk1"/>
              </a:buClr>
              <a:buSzPts val="2800"/>
              <a:buFont typeface="Arial" panose="020B0604020202020204" pitchFamily="34" charset="0"/>
              <a:buChar char="•"/>
            </a:pPr>
            <a:r>
              <a:rPr lang="en-GB" sz="2000" dirty="0"/>
              <a:t>Supports investment decisions for EV charging, fuel supply, and public transport expansion</a:t>
            </a:r>
          </a:p>
          <a:p>
            <a:pPr marL="342900" indent="-342900">
              <a:spcBef>
                <a:spcPts val="0"/>
              </a:spcBef>
              <a:buClr>
                <a:schemeClr val="dk1"/>
              </a:buClr>
              <a:buSzPts val="2800"/>
              <a:buFont typeface="Arial" panose="020B0604020202020204" pitchFamily="34" charset="0"/>
              <a:buChar char="•"/>
            </a:pPr>
            <a:r>
              <a:rPr lang="en-GB" sz="2000" dirty="0"/>
              <a:t>Helps align transport policies with national climate commitments and net-zero targets</a:t>
            </a:r>
          </a:p>
          <a:p>
            <a:pPr marL="342900" indent="-342900">
              <a:spcBef>
                <a:spcPts val="0"/>
              </a:spcBef>
              <a:buClr>
                <a:schemeClr val="dk1"/>
              </a:buClr>
              <a:buSzPts val="2800"/>
              <a:buFont typeface="Arial" panose="020B0604020202020204" pitchFamily="34" charset="0"/>
              <a:buChar char="•"/>
            </a:pPr>
            <a:r>
              <a:rPr lang="en-GB" sz="2000" dirty="0"/>
              <a:t>Enables testing of different policies, technology shifts, and behavioural changes</a:t>
            </a:r>
            <a:br>
              <a:rPr lang="en-GB" sz="2000" dirty="0"/>
            </a:br>
            <a:r>
              <a:rPr lang="en-GB" sz="2000" dirty="0"/>
              <a:t> </a:t>
            </a:r>
          </a:p>
          <a:p>
            <a:pPr>
              <a:spcBef>
                <a:spcPts val="0"/>
              </a:spcBef>
              <a:buClr>
                <a:schemeClr val="dk1"/>
              </a:buClr>
              <a:buSzPts val="2800"/>
            </a:pPr>
            <a:endParaRPr lang="en-GB" sz="2000" dirty="0"/>
          </a:p>
        </p:txBody>
      </p:sp>
      <p:sp>
        <p:nvSpPr>
          <p:cNvPr id="6" name="Google Shape;168;p13">
            <a:extLst>
              <a:ext uri="{FF2B5EF4-FFF2-40B4-BE49-F238E27FC236}">
                <a16:creationId xmlns:a16="http://schemas.microsoft.com/office/drawing/2014/main" id="{0F0208C7-12AA-E9C4-AF2E-821AF9666DF2}"/>
              </a:ext>
            </a:extLst>
          </p:cNvPr>
          <p:cNvSpPr txBox="1">
            <a:spLocks/>
          </p:cNvSpPr>
          <p:nvPr/>
        </p:nvSpPr>
        <p:spPr>
          <a:xfrm>
            <a:off x="838200" y="5249917"/>
            <a:ext cx="10515600" cy="974496"/>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dirty="0"/>
              <a:t>Including transport in energy modelling is essential for accurately assessing energy demand, emissions, infrastructure needs, and decarbonization pathways while ensuring alignment with climate and policy goals.</a:t>
            </a:r>
          </a:p>
          <a:p>
            <a:pPr>
              <a:spcBef>
                <a:spcPts val="0"/>
              </a:spcBef>
              <a:buClr>
                <a:schemeClr val="dk1"/>
              </a:buClr>
              <a:buSzPts val="2800"/>
            </a:pPr>
            <a:endParaRPr lang="en-GB" sz="2000" dirty="0"/>
          </a:p>
        </p:txBody>
      </p:sp>
      <p:pic>
        <p:nvPicPr>
          <p:cNvPr id="9" name="luvvoice.com-20250130-5A97Jo">
            <a:hlinkClick r:id="" action="ppaction://media"/>
            <a:extLst>
              <a:ext uri="{FF2B5EF4-FFF2-40B4-BE49-F238E27FC236}">
                <a16:creationId xmlns:a16="http://schemas.microsoft.com/office/drawing/2014/main" id="{14313B54-0DE1-D386-454F-77F28A269368}"/>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0925332" y="159532"/>
            <a:ext cx="812800" cy="812800"/>
          </a:xfrm>
          <a:prstGeom prst="rect">
            <a:avLst/>
          </a:prstGeom>
        </p:spPr>
      </p:pic>
    </p:spTree>
    <p:extLst>
      <p:ext uri="{BB962C8B-B14F-4D97-AF65-F5344CB8AC3E}">
        <p14:creationId xmlns:p14="http://schemas.microsoft.com/office/powerpoint/2010/main" val="3829104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43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44C59940-36BC-A34C-50BC-9D12FC22359C}"/>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C75D8CB9-821A-51E4-68E0-A8D016A7D9ED}"/>
              </a:ext>
            </a:extLst>
          </p:cNvPr>
          <p:cNvGraphicFramePr>
            <a:graphicFrameLocks noChangeAspect="1"/>
          </p:cNvGraphicFramePr>
          <p:nvPr>
            <p:custDataLst>
              <p:tags r:id="rId1"/>
            </p:custDataLst>
            <p:extLst>
              <p:ext uri="{D42A27DB-BD31-4B8C-83A1-F6EECF244321}">
                <p14:modId xmlns:p14="http://schemas.microsoft.com/office/powerpoint/2010/main" val="268693102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6" imgW="7772400" imgH="10058400" progId="TCLayout.ActiveDocument.1">
                  <p:embed/>
                </p:oleObj>
              </mc:Choice>
              <mc:Fallback>
                <p:oleObj name="think-cell Slide" r:id="rId6" imgW="7772400" imgH="10058400" progId="TCLayout.ActiveDocument.1">
                  <p:embed/>
                  <p:pic>
                    <p:nvPicPr>
                      <p:cNvPr id="2" name="think-cell data - do not delete" hidden="1">
                        <a:extLst>
                          <a:ext uri="{FF2B5EF4-FFF2-40B4-BE49-F238E27FC236}">
                            <a16:creationId xmlns:a16="http://schemas.microsoft.com/office/drawing/2014/main" id="{C75D8CB9-821A-51E4-68E0-A8D016A7D9ED}"/>
                          </a:ext>
                        </a:extLst>
                      </p:cNvPr>
                      <p:cNvPicPr/>
                      <p:nvPr/>
                    </p:nvPicPr>
                    <p:blipFill>
                      <a:blip r:embed="rId7"/>
                      <a:stretch>
                        <a:fillRect/>
                      </a:stretch>
                    </p:blipFill>
                    <p:spPr>
                      <a:xfrm>
                        <a:off x="1588" y="1588"/>
                        <a:ext cx="1227" cy="1588"/>
                      </a:xfrm>
                      <a:prstGeom prst="rect">
                        <a:avLst/>
                      </a:prstGeom>
                    </p:spPr>
                  </p:pic>
                </p:oleObj>
              </mc:Fallback>
            </mc:AlternateContent>
          </a:graphicData>
        </a:graphic>
      </p:graphicFrame>
      <p:sp>
        <p:nvSpPr>
          <p:cNvPr id="6" name="Rectangle 5">
            <a:extLst>
              <a:ext uri="{FF2B5EF4-FFF2-40B4-BE49-F238E27FC236}">
                <a16:creationId xmlns:a16="http://schemas.microsoft.com/office/drawing/2014/main" id="{9416E08F-A9BF-F63B-10B9-697CDED59BD0}"/>
              </a:ext>
            </a:extLst>
          </p:cNvPr>
          <p:cNvSpPr/>
          <p:nvPr/>
        </p:nvSpPr>
        <p:spPr>
          <a:xfrm>
            <a:off x="10925332" y="159532"/>
            <a:ext cx="812800" cy="8128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Google Shape;167;p13">
            <a:extLst>
              <a:ext uri="{FF2B5EF4-FFF2-40B4-BE49-F238E27FC236}">
                <a16:creationId xmlns:a16="http://schemas.microsoft.com/office/drawing/2014/main" id="{510141AF-BF5E-4BCB-959F-7F41A7946FB2}"/>
              </a:ext>
            </a:extLst>
          </p:cNvPr>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 The </a:t>
            </a:r>
            <a:r>
              <a:rPr lang="sv-SE" dirty="0" err="1">
                <a:solidFill>
                  <a:srgbClr val="C00000"/>
                </a:solidFill>
              </a:rPr>
              <a:t>Role</a:t>
            </a:r>
            <a:r>
              <a:rPr lang="sv-SE" dirty="0">
                <a:solidFill>
                  <a:srgbClr val="C00000"/>
                </a:solidFill>
              </a:rPr>
              <a:t> </a:t>
            </a:r>
            <a:r>
              <a:rPr lang="sv-SE" dirty="0" err="1">
                <a:solidFill>
                  <a:srgbClr val="C00000"/>
                </a:solidFill>
              </a:rPr>
              <a:t>of</a:t>
            </a:r>
            <a:r>
              <a:rPr lang="sv-SE" dirty="0">
                <a:solidFill>
                  <a:srgbClr val="C00000"/>
                </a:solidFill>
              </a:rPr>
              <a:t> T</a:t>
            </a:r>
            <a:r>
              <a:rPr lang="sv-SE" sz="2800" dirty="0">
                <a:solidFill>
                  <a:srgbClr val="C00000"/>
                </a:solidFill>
              </a:rPr>
              <a:t>ransport in Energy </a:t>
            </a:r>
            <a:r>
              <a:rPr lang="sv-SE" sz="2800" dirty="0" err="1">
                <a:solidFill>
                  <a:srgbClr val="C00000"/>
                </a:solidFill>
              </a:rPr>
              <a:t>Modelling</a:t>
            </a:r>
            <a:r>
              <a:rPr lang="sv-SE" sz="2800" dirty="0">
                <a:solidFill>
                  <a:srgbClr val="C00000"/>
                </a:solidFill>
              </a:rPr>
              <a:t> </a:t>
            </a:r>
            <a:endParaRPr sz="2800" dirty="0">
              <a:solidFill>
                <a:srgbClr val="C00000"/>
              </a:solidFill>
            </a:endParaRPr>
          </a:p>
        </p:txBody>
      </p:sp>
      <p:sp>
        <p:nvSpPr>
          <p:cNvPr id="3" name="Slide Number Placeholder 1">
            <a:extLst>
              <a:ext uri="{FF2B5EF4-FFF2-40B4-BE49-F238E27FC236}">
                <a16:creationId xmlns:a16="http://schemas.microsoft.com/office/drawing/2014/main" id="{39F63FB7-5C6D-918C-4BB6-F1B966843BF2}"/>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a:solidFill>
                  <a:schemeClr val="bg1"/>
                </a:solidFill>
              </a:rPr>
              <a:pPr algn="ctr"/>
              <a:t>11</a:t>
            </a:fld>
            <a:endParaRPr lang="sv-SE" sz="1000" b="1" dirty="0">
              <a:solidFill>
                <a:schemeClr val="bg1"/>
              </a:solidFill>
            </a:endParaRPr>
          </a:p>
        </p:txBody>
      </p:sp>
      <p:sp>
        <p:nvSpPr>
          <p:cNvPr id="4" name="Google Shape;168;p13">
            <a:extLst>
              <a:ext uri="{FF2B5EF4-FFF2-40B4-BE49-F238E27FC236}">
                <a16:creationId xmlns:a16="http://schemas.microsoft.com/office/drawing/2014/main" id="{DD8AB097-98FB-0D0C-27EF-953F81B91DA8}"/>
              </a:ext>
            </a:extLst>
          </p:cNvPr>
          <p:cNvSpPr txBox="1">
            <a:spLocks/>
          </p:cNvSpPr>
          <p:nvPr/>
        </p:nvSpPr>
        <p:spPr>
          <a:xfrm>
            <a:off x="838200" y="1073888"/>
            <a:ext cx="10515600" cy="408071"/>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dirty="0">
                <a:solidFill>
                  <a:schemeClr val="accent2"/>
                </a:solidFill>
              </a:rPr>
              <a:t>Why Model Transport in </a:t>
            </a:r>
            <a:r>
              <a:rPr lang="en-GB" sz="2000" dirty="0" err="1">
                <a:solidFill>
                  <a:schemeClr val="accent2"/>
                </a:solidFill>
              </a:rPr>
              <a:t>OSeMOSYS</a:t>
            </a:r>
            <a:r>
              <a:rPr lang="en-GB" sz="2000" dirty="0">
                <a:solidFill>
                  <a:schemeClr val="accent2"/>
                </a:solidFill>
              </a:rPr>
              <a:t>?</a:t>
            </a:r>
          </a:p>
        </p:txBody>
      </p:sp>
      <p:sp>
        <p:nvSpPr>
          <p:cNvPr id="5" name="Google Shape;168;p13">
            <a:extLst>
              <a:ext uri="{FF2B5EF4-FFF2-40B4-BE49-F238E27FC236}">
                <a16:creationId xmlns:a16="http://schemas.microsoft.com/office/drawing/2014/main" id="{E0202352-8C1B-CA00-C7BB-1A37F77B3D3B}"/>
              </a:ext>
            </a:extLst>
          </p:cNvPr>
          <p:cNvSpPr txBox="1">
            <a:spLocks/>
          </p:cNvSpPr>
          <p:nvPr/>
        </p:nvSpPr>
        <p:spPr>
          <a:xfrm>
            <a:off x="838200" y="1608083"/>
            <a:ext cx="5774635" cy="4335975"/>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b="1" dirty="0" err="1"/>
              <a:t>OSeMOSYS</a:t>
            </a:r>
            <a:r>
              <a:rPr lang="en-GB" sz="2000" b="1" dirty="0"/>
              <a:t> (Open Source Energy Modelling System) </a:t>
            </a:r>
            <a:r>
              <a:rPr lang="en-GB" sz="2000" dirty="0"/>
              <a:t>is a </a:t>
            </a:r>
            <a:r>
              <a:rPr lang="en-GB" sz="2000" dirty="0">
                <a:highlight>
                  <a:srgbClr val="DFE9FF"/>
                </a:highlight>
              </a:rPr>
              <a:t>free, open-source, and long-term energy system optimization model</a:t>
            </a:r>
            <a:r>
              <a:rPr lang="en-GB" sz="2000" dirty="0"/>
              <a:t> designed to support energy planning by identifying </a:t>
            </a:r>
            <a:r>
              <a:rPr lang="en-GB" sz="2000" dirty="0">
                <a:highlight>
                  <a:srgbClr val="DFE9FF"/>
                </a:highlight>
              </a:rPr>
              <a:t>cost-optimal investment </a:t>
            </a:r>
            <a:r>
              <a:rPr lang="en-GB" sz="2000" dirty="0"/>
              <a:t>and operation strategies across multiple sectors.</a:t>
            </a:r>
          </a:p>
          <a:p>
            <a:pPr>
              <a:spcBef>
                <a:spcPts val="0"/>
              </a:spcBef>
              <a:buClr>
                <a:schemeClr val="dk1"/>
              </a:buClr>
              <a:buSzPts val="2800"/>
            </a:pPr>
            <a:endParaRPr lang="en-GB" sz="2000" dirty="0"/>
          </a:p>
          <a:p>
            <a:pPr>
              <a:spcBef>
                <a:spcPts val="0"/>
              </a:spcBef>
              <a:buClr>
                <a:schemeClr val="dk1"/>
              </a:buClr>
              <a:buSzPts val="2800"/>
            </a:pPr>
            <a:r>
              <a:rPr lang="en-GB" sz="2000" dirty="0"/>
              <a:t>Modelling the transport sector in </a:t>
            </a:r>
            <a:r>
              <a:rPr lang="en-GB" sz="2000" dirty="0" err="1"/>
              <a:t>OSeMOSYS</a:t>
            </a:r>
            <a:r>
              <a:rPr lang="en-GB" sz="2000" dirty="0"/>
              <a:t> allows for a </a:t>
            </a:r>
            <a:r>
              <a:rPr lang="en-GB" sz="2000" dirty="0">
                <a:highlight>
                  <a:srgbClr val="DFE9FF"/>
                </a:highlight>
              </a:rPr>
              <a:t>cost-optimal assessment</a:t>
            </a:r>
            <a:r>
              <a:rPr lang="en-GB" sz="2000" dirty="0"/>
              <a:t> of energy demand, technology choices, and decarbonization pathways, while ensuring consistency with the broader energy system, including power generation, industry, and fuel supply. </a:t>
            </a:r>
          </a:p>
          <a:p>
            <a:pPr>
              <a:spcBef>
                <a:spcPts val="0"/>
              </a:spcBef>
              <a:buClr>
                <a:schemeClr val="dk1"/>
              </a:buClr>
              <a:buSzPts val="2800"/>
            </a:pPr>
            <a:endParaRPr lang="en-GB" sz="2000" dirty="0"/>
          </a:p>
        </p:txBody>
      </p:sp>
      <p:sp>
        <p:nvSpPr>
          <p:cNvPr id="7" name="TextBox 6">
            <a:extLst>
              <a:ext uri="{FF2B5EF4-FFF2-40B4-BE49-F238E27FC236}">
                <a16:creationId xmlns:a16="http://schemas.microsoft.com/office/drawing/2014/main" id="{C7B3EB2D-4FF8-0AF7-E04B-6F3C54760163}"/>
              </a:ext>
            </a:extLst>
          </p:cNvPr>
          <p:cNvSpPr txBox="1"/>
          <p:nvPr/>
        </p:nvSpPr>
        <p:spPr>
          <a:xfrm>
            <a:off x="838200" y="6070182"/>
            <a:ext cx="1771639" cy="246221"/>
          </a:xfrm>
          <a:prstGeom prst="rect">
            <a:avLst/>
          </a:prstGeom>
          <a:noFill/>
        </p:spPr>
        <p:txBody>
          <a:bodyPr wrap="none" rtlCol="0">
            <a:spAutoFit/>
          </a:bodyPr>
          <a:lstStyle/>
          <a:p>
            <a:r>
              <a:rPr lang="en-US" sz="1000" dirty="0"/>
              <a:t>Source: </a:t>
            </a:r>
            <a:r>
              <a:rPr lang="en-US" sz="1000" dirty="0">
                <a:hlinkClick r:id="rId8"/>
              </a:rPr>
              <a:t>Howells et al., 2011</a:t>
            </a:r>
            <a:endParaRPr lang="en-US" sz="1000" dirty="0"/>
          </a:p>
        </p:txBody>
      </p:sp>
      <p:pic>
        <p:nvPicPr>
          <p:cNvPr id="1026" name="Picture 2">
            <a:extLst>
              <a:ext uri="{FF2B5EF4-FFF2-40B4-BE49-F238E27FC236}">
                <a16:creationId xmlns:a16="http://schemas.microsoft.com/office/drawing/2014/main" id="{139EB223-EF7F-11C7-0949-6B1FEFC13B9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87547" y="1980871"/>
            <a:ext cx="5245111" cy="2896257"/>
          </a:xfrm>
          <a:prstGeom prst="rect">
            <a:avLst/>
          </a:prstGeom>
          <a:noFill/>
          <a:extLst>
            <a:ext uri="{909E8E84-426E-40DD-AFC4-6F175D3DCCD1}">
              <a14:hiddenFill xmlns:a14="http://schemas.microsoft.com/office/drawing/2010/main">
                <a:solidFill>
                  <a:srgbClr val="FFFFFF"/>
                </a:solidFill>
              </a14:hiddenFill>
            </a:ext>
          </a:extLst>
        </p:spPr>
      </p:pic>
      <p:pic>
        <p:nvPicPr>
          <p:cNvPr id="8" name="luvvoice.com-20250130-KaOL84">
            <a:hlinkClick r:id="" action="ppaction://media"/>
            <a:extLst>
              <a:ext uri="{FF2B5EF4-FFF2-40B4-BE49-F238E27FC236}">
                <a16:creationId xmlns:a16="http://schemas.microsoft.com/office/drawing/2014/main" id="{6A472A58-9607-1E66-BA66-2B2E286F6953}"/>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0925332" y="159532"/>
            <a:ext cx="812800" cy="812800"/>
          </a:xfrm>
          <a:prstGeom prst="rect">
            <a:avLst/>
          </a:prstGeom>
        </p:spPr>
      </p:pic>
    </p:spTree>
    <p:extLst>
      <p:ext uri="{BB962C8B-B14F-4D97-AF65-F5344CB8AC3E}">
        <p14:creationId xmlns:p14="http://schemas.microsoft.com/office/powerpoint/2010/main" val="2383731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05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70221A34-5150-7034-34F1-01741836BAFC}"/>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132D4828-F965-9353-D8E5-E19E681931DC}"/>
              </a:ext>
            </a:extLst>
          </p:cNvPr>
          <p:cNvGraphicFramePr>
            <a:graphicFrameLocks noChangeAspect="1"/>
          </p:cNvGraphicFramePr>
          <p:nvPr>
            <p:custDataLst>
              <p:tags r:id="rId1"/>
            </p:custDataLst>
            <p:extLst>
              <p:ext uri="{D42A27DB-BD31-4B8C-83A1-F6EECF244321}">
                <p14:modId xmlns:p14="http://schemas.microsoft.com/office/powerpoint/2010/main" val="267507002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6" imgW="7772400" imgH="10058400" progId="TCLayout.ActiveDocument.1">
                  <p:embed/>
                </p:oleObj>
              </mc:Choice>
              <mc:Fallback>
                <p:oleObj name="think-cell Slide" r:id="rId6" imgW="7772400" imgH="10058400" progId="TCLayout.ActiveDocument.1">
                  <p:embed/>
                  <p:pic>
                    <p:nvPicPr>
                      <p:cNvPr id="2" name="think-cell data - do not delete" hidden="1">
                        <a:extLst>
                          <a:ext uri="{FF2B5EF4-FFF2-40B4-BE49-F238E27FC236}">
                            <a16:creationId xmlns:a16="http://schemas.microsoft.com/office/drawing/2014/main" id="{132D4828-F965-9353-D8E5-E19E681931DC}"/>
                          </a:ext>
                        </a:extLst>
                      </p:cNvPr>
                      <p:cNvPicPr/>
                      <p:nvPr/>
                    </p:nvPicPr>
                    <p:blipFill>
                      <a:blip r:embed="rId7"/>
                      <a:stretch>
                        <a:fillRect/>
                      </a:stretch>
                    </p:blipFill>
                    <p:spPr>
                      <a:xfrm>
                        <a:off x="1588" y="1588"/>
                        <a:ext cx="1227" cy="1588"/>
                      </a:xfrm>
                      <a:prstGeom prst="rect">
                        <a:avLst/>
                      </a:prstGeom>
                    </p:spPr>
                  </p:pic>
                </p:oleObj>
              </mc:Fallback>
            </mc:AlternateContent>
          </a:graphicData>
        </a:graphic>
      </p:graphicFrame>
      <p:sp>
        <p:nvSpPr>
          <p:cNvPr id="6" name="Rectangle 5">
            <a:extLst>
              <a:ext uri="{FF2B5EF4-FFF2-40B4-BE49-F238E27FC236}">
                <a16:creationId xmlns:a16="http://schemas.microsoft.com/office/drawing/2014/main" id="{BAC814D3-B534-B82F-DABC-4B3094608C31}"/>
              </a:ext>
            </a:extLst>
          </p:cNvPr>
          <p:cNvSpPr/>
          <p:nvPr/>
        </p:nvSpPr>
        <p:spPr>
          <a:xfrm>
            <a:off x="10925332" y="159532"/>
            <a:ext cx="812800" cy="8128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Google Shape;167;p13">
            <a:extLst>
              <a:ext uri="{FF2B5EF4-FFF2-40B4-BE49-F238E27FC236}">
                <a16:creationId xmlns:a16="http://schemas.microsoft.com/office/drawing/2014/main" id="{A5F2AB0C-E82C-6655-6E03-E503993070F6}"/>
              </a:ext>
            </a:extLst>
          </p:cNvPr>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 The </a:t>
            </a:r>
            <a:r>
              <a:rPr lang="sv-SE" dirty="0" err="1">
                <a:solidFill>
                  <a:srgbClr val="C00000"/>
                </a:solidFill>
              </a:rPr>
              <a:t>Role</a:t>
            </a:r>
            <a:r>
              <a:rPr lang="sv-SE" dirty="0">
                <a:solidFill>
                  <a:srgbClr val="C00000"/>
                </a:solidFill>
              </a:rPr>
              <a:t> </a:t>
            </a:r>
            <a:r>
              <a:rPr lang="sv-SE" dirty="0" err="1">
                <a:solidFill>
                  <a:srgbClr val="C00000"/>
                </a:solidFill>
              </a:rPr>
              <a:t>of</a:t>
            </a:r>
            <a:r>
              <a:rPr lang="sv-SE" dirty="0">
                <a:solidFill>
                  <a:srgbClr val="C00000"/>
                </a:solidFill>
              </a:rPr>
              <a:t> T</a:t>
            </a:r>
            <a:r>
              <a:rPr lang="sv-SE" sz="2800" dirty="0">
                <a:solidFill>
                  <a:srgbClr val="C00000"/>
                </a:solidFill>
              </a:rPr>
              <a:t>ransport in Energy </a:t>
            </a:r>
            <a:r>
              <a:rPr lang="sv-SE" sz="2800" dirty="0" err="1">
                <a:solidFill>
                  <a:srgbClr val="C00000"/>
                </a:solidFill>
              </a:rPr>
              <a:t>Modelling</a:t>
            </a:r>
            <a:r>
              <a:rPr lang="sv-SE" sz="2800" dirty="0">
                <a:solidFill>
                  <a:srgbClr val="C00000"/>
                </a:solidFill>
              </a:rPr>
              <a:t> </a:t>
            </a:r>
            <a:endParaRPr sz="2800" dirty="0">
              <a:solidFill>
                <a:srgbClr val="C00000"/>
              </a:solidFill>
            </a:endParaRPr>
          </a:p>
        </p:txBody>
      </p:sp>
      <p:sp>
        <p:nvSpPr>
          <p:cNvPr id="3" name="Slide Number Placeholder 1">
            <a:extLst>
              <a:ext uri="{FF2B5EF4-FFF2-40B4-BE49-F238E27FC236}">
                <a16:creationId xmlns:a16="http://schemas.microsoft.com/office/drawing/2014/main" id="{20D75C10-175A-D61C-2F32-7BF2E1955AEA}"/>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a:solidFill>
                  <a:schemeClr val="bg1"/>
                </a:solidFill>
              </a:rPr>
              <a:pPr algn="ctr"/>
              <a:t>12</a:t>
            </a:fld>
            <a:endParaRPr lang="sv-SE" sz="1000" b="1" dirty="0">
              <a:solidFill>
                <a:schemeClr val="bg1"/>
              </a:solidFill>
            </a:endParaRPr>
          </a:p>
        </p:txBody>
      </p:sp>
      <p:sp>
        <p:nvSpPr>
          <p:cNvPr id="4" name="Google Shape;168;p13">
            <a:extLst>
              <a:ext uri="{FF2B5EF4-FFF2-40B4-BE49-F238E27FC236}">
                <a16:creationId xmlns:a16="http://schemas.microsoft.com/office/drawing/2014/main" id="{91DF4A48-C272-9558-07CB-6D5FCD10F556}"/>
              </a:ext>
            </a:extLst>
          </p:cNvPr>
          <p:cNvSpPr txBox="1">
            <a:spLocks/>
          </p:cNvSpPr>
          <p:nvPr/>
        </p:nvSpPr>
        <p:spPr>
          <a:xfrm>
            <a:off x="838200" y="1073888"/>
            <a:ext cx="10515600" cy="408071"/>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dirty="0">
                <a:solidFill>
                  <a:schemeClr val="accent2"/>
                </a:solidFill>
              </a:rPr>
              <a:t>Benefits of Modelling Transport in </a:t>
            </a:r>
            <a:r>
              <a:rPr lang="en-GB" sz="2000" dirty="0" err="1">
                <a:solidFill>
                  <a:schemeClr val="accent2"/>
                </a:solidFill>
              </a:rPr>
              <a:t>OSeMOSYS</a:t>
            </a:r>
            <a:endParaRPr lang="en-GB" sz="2000" dirty="0">
              <a:solidFill>
                <a:schemeClr val="accent2"/>
              </a:solidFill>
            </a:endParaRPr>
          </a:p>
        </p:txBody>
      </p:sp>
      <p:sp>
        <p:nvSpPr>
          <p:cNvPr id="5" name="Google Shape;168;p13">
            <a:extLst>
              <a:ext uri="{FF2B5EF4-FFF2-40B4-BE49-F238E27FC236}">
                <a16:creationId xmlns:a16="http://schemas.microsoft.com/office/drawing/2014/main" id="{6E5C9C64-9AB5-4BB5-E57E-93A8A30E301D}"/>
              </a:ext>
            </a:extLst>
          </p:cNvPr>
          <p:cNvSpPr txBox="1">
            <a:spLocks/>
          </p:cNvSpPr>
          <p:nvPr/>
        </p:nvSpPr>
        <p:spPr>
          <a:xfrm>
            <a:off x="838200" y="1608083"/>
            <a:ext cx="10515600" cy="4884792"/>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dirty="0"/>
              <a:t>1	</a:t>
            </a:r>
            <a:r>
              <a:rPr lang="en-GB" sz="2000" b="1" dirty="0">
                <a:highlight>
                  <a:srgbClr val="DFE9FF"/>
                </a:highlight>
              </a:rPr>
              <a:t>Integrated energy system approach</a:t>
            </a:r>
            <a:br>
              <a:rPr lang="en-GB" sz="2000" dirty="0"/>
            </a:br>
            <a:r>
              <a:rPr lang="en-GB" sz="2000" dirty="0"/>
              <a:t>	Captures interactions between transport, power, and fuel supply</a:t>
            </a:r>
          </a:p>
          <a:p>
            <a:pPr>
              <a:spcBef>
                <a:spcPts val="0"/>
              </a:spcBef>
              <a:buClr>
                <a:schemeClr val="dk1"/>
              </a:buClr>
              <a:buSzPts val="2800"/>
            </a:pPr>
            <a:endParaRPr lang="en-GB" sz="2000" dirty="0"/>
          </a:p>
          <a:p>
            <a:pPr>
              <a:spcBef>
                <a:spcPts val="0"/>
              </a:spcBef>
              <a:buClr>
                <a:schemeClr val="dk1"/>
              </a:buClr>
              <a:buSzPts val="2800"/>
            </a:pPr>
            <a:r>
              <a:rPr lang="en-GB" sz="2000" dirty="0"/>
              <a:t>2	</a:t>
            </a:r>
            <a:r>
              <a:rPr lang="en-GB" sz="2000" b="1" dirty="0">
                <a:highlight>
                  <a:srgbClr val="DFE9FF"/>
                </a:highlight>
              </a:rPr>
              <a:t>Cost-optimal pathways</a:t>
            </a:r>
            <a:br>
              <a:rPr lang="en-GB" sz="2000" b="1" dirty="0">
                <a:highlight>
                  <a:srgbClr val="DFE9FF"/>
                </a:highlight>
              </a:rPr>
            </a:br>
            <a:r>
              <a:rPr lang="en-GB" sz="2000" b="1" dirty="0"/>
              <a:t>	</a:t>
            </a:r>
            <a:r>
              <a:rPr lang="en-GB" sz="2000" dirty="0"/>
              <a:t>Identify least-cost technology and fuel choices for transport decarbonization</a:t>
            </a:r>
            <a:br>
              <a:rPr lang="en-GB" sz="2000" dirty="0">
                <a:highlight>
                  <a:srgbClr val="DFE9FF"/>
                </a:highlight>
              </a:rPr>
            </a:br>
            <a:endParaRPr lang="en-GB" sz="2000" dirty="0">
              <a:highlight>
                <a:srgbClr val="DFE9FF"/>
              </a:highlight>
            </a:endParaRPr>
          </a:p>
          <a:p>
            <a:pPr>
              <a:spcBef>
                <a:spcPts val="0"/>
              </a:spcBef>
              <a:buClr>
                <a:schemeClr val="dk1"/>
              </a:buClr>
              <a:buSzPts val="2800"/>
            </a:pPr>
            <a:r>
              <a:rPr lang="en-GB" sz="2000" dirty="0"/>
              <a:t>3	</a:t>
            </a:r>
            <a:r>
              <a:rPr lang="en-GB" sz="2000" b="1" dirty="0">
                <a:highlight>
                  <a:srgbClr val="DFE9FF"/>
                </a:highlight>
              </a:rPr>
              <a:t>Flexible &amp; open-source</a:t>
            </a:r>
            <a:br>
              <a:rPr lang="en-GB" sz="2000" b="1" dirty="0">
                <a:highlight>
                  <a:srgbClr val="DFE9FF"/>
                </a:highlight>
              </a:rPr>
            </a:br>
            <a:r>
              <a:rPr lang="en-GB" sz="2000" b="1" dirty="0"/>
              <a:t>	</a:t>
            </a:r>
            <a:r>
              <a:rPr lang="en-GB" sz="2000" dirty="0"/>
              <a:t>Allows scenario analysis with customizable assumptions and open data</a:t>
            </a:r>
            <a:br>
              <a:rPr lang="en-GB" sz="2000" dirty="0">
                <a:highlight>
                  <a:srgbClr val="DFE9FF"/>
                </a:highlight>
              </a:rPr>
            </a:br>
            <a:endParaRPr lang="en-GB" sz="2000" dirty="0"/>
          </a:p>
          <a:p>
            <a:pPr>
              <a:spcBef>
                <a:spcPts val="0"/>
              </a:spcBef>
              <a:buClr>
                <a:schemeClr val="dk1"/>
              </a:buClr>
              <a:buSzPts val="2800"/>
            </a:pPr>
            <a:r>
              <a:rPr lang="en-GB" sz="2000" dirty="0"/>
              <a:t>4	</a:t>
            </a:r>
            <a:r>
              <a:rPr lang="en-GB" sz="2000" b="1" dirty="0">
                <a:highlight>
                  <a:srgbClr val="DFE9FF"/>
                </a:highlight>
              </a:rPr>
              <a:t>Policy &amp; investment insights</a:t>
            </a:r>
            <a:br>
              <a:rPr lang="en-GB" sz="2000" b="1" dirty="0">
                <a:highlight>
                  <a:srgbClr val="DFE9FF"/>
                </a:highlight>
              </a:rPr>
            </a:br>
            <a:r>
              <a:rPr lang="en-GB" sz="2000" b="1" dirty="0"/>
              <a:t>	</a:t>
            </a:r>
            <a:r>
              <a:rPr lang="en-GB" sz="2000" dirty="0"/>
              <a:t>Supports decision-making on EV adoption, biofuels, and infrastructure planning</a:t>
            </a:r>
            <a:br>
              <a:rPr lang="en-GB" sz="2000" dirty="0">
                <a:highlight>
                  <a:srgbClr val="DFE9FF"/>
                </a:highlight>
              </a:rPr>
            </a:br>
            <a:br>
              <a:rPr lang="en-GB" sz="2000" b="1" dirty="0">
                <a:highlight>
                  <a:srgbClr val="DFE9FF"/>
                </a:highlight>
              </a:rPr>
            </a:br>
            <a:r>
              <a:rPr lang="en-GB" sz="2000" dirty="0"/>
              <a:t>5</a:t>
            </a:r>
            <a:r>
              <a:rPr lang="en-GB" sz="2000" b="1" dirty="0"/>
              <a:t>	</a:t>
            </a:r>
            <a:r>
              <a:rPr lang="en-GB" sz="2000" b="1" dirty="0">
                <a:highlight>
                  <a:srgbClr val="DFE9FF"/>
                </a:highlight>
              </a:rPr>
              <a:t>Long-term scenario analysis</a:t>
            </a:r>
            <a:br>
              <a:rPr lang="en-GB" sz="2000" b="1" dirty="0">
                <a:highlight>
                  <a:srgbClr val="DFE9FF"/>
                </a:highlight>
              </a:rPr>
            </a:br>
            <a:r>
              <a:rPr lang="en-GB" sz="2000" b="1" dirty="0"/>
              <a:t>	</a:t>
            </a:r>
            <a:r>
              <a:rPr lang="en-GB" sz="2000" dirty="0"/>
              <a:t>Projects transport energy demand, emissions, and costs over decades</a:t>
            </a:r>
            <a:br>
              <a:rPr lang="en-GB" sz="2000" dirty="0">
                <a:highlight>
                  <a:srgbClr val="DFE9FF"/>
                </a:highlight>
              </a:rPr>
            </a:br>
            <a:br>
              <a:rPr lang="en-GB" sz="2000" b="1" dirty="0">
                <a:highlight>
                  <a:srgbClr val="DFE9FF"/>
                </a:highlight>
              </a:rPr>
            </a:br>
            <a:r>
              <a:rPr lang="en-GB" sz="2000" dirty="0"/>
              <a:t>6</a:t>
            </a:r>
            <a:r>
              <a:rPr lang="en-GB" sz="2000" b="1" dirty="0"/>
              <a:t>	</a:t>
            </a:r>
            <a:r>
              <a:rPr lang="en-GB" sz="2000" b="1" dirty="0">
                <a:highlight>
                  <a:srgbClr val="DFE9FF"/>
                </a:highlight>
              </a:rPr>
              <a:t>Technology representation</a:t>
            </a:r>
            <a:br>
              <a:rPr lang="en-GB" sz="2000" b="1" dirty="0">
                <a:highlight>
                  <a:srgbClr val="DFE9FF"/>
                </a:highlight>
              </a:rPr>
            </a:br>
            <a:r>
              <a:rPr lang="en-GB" sz="2000" b="1" dirty="0"/>
              <a:t>	</a:t>
            </a:r>
            <a:r>
              <a:rPr lang="en-GB" sz="2000" dirty="0"/>
              <a:t>Models different vehicle types, fuels, and efficiency improvements</a:t>
            </a:r>
          </a:p>
          <a:p>
            <a:pPr>
              <a:spcBef>
                <a:spcPts val="0"/>
              </a:spcBef>
              <a:buClr>
                <a:schemeClr val="dk1"/>
              </a:buClr>
              <a:buSzPts val="2800"/>
            </a:pPr>
            <a:endParaRPr lang="en-GB" sz="2000" dirty="0"/>
          </a:p>
        </p:txBody>
      </p:sp>
      <p:cxnSp>
        <p:nvCxnSpPr>
          <p:cNvPr id="8" name="Straight Connector 7">
            <a:extLst>
              <a:ext uri="{FF2B5EF4-FFF2-40B4-BE49-F238E27FC236}">
                <a16:creationId xmlns:a16="http://schemas.microsoft.com/office/drawing/2014/main" id="{1FD42ED1-8199-549D-A296-CFCF655A3B98}"/>
              </a:ext>
            </a:extLst>
          </p:cNvPr>
          <p:cNvCxnSpPr>
            <a:cxnSpLocks/>
          </p:cNvCxnSpPr>
          <p:nvPr/>
        </p:nvCxnSpPr>
        <p:spPr>
          <a:xfrm>
            <a:off x="1298713" y="1656522"/>
            <a:ext cx="0" cy="516835"/>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96A2DC1-0FFC-F816-F643-E6ED7412F995}"/>
              </a:ext>
            </a:extLst>
          </p:cNvPr>
          <p:cNvCxnSpPr>
            <a:cxnSpLocks/>
          </p:cNvCxnSpPr>
          <p:nvPr/>
        </p:nvCxnSpPr>
        <p:spPr>
          <a:xfrm>
            <a:off x="1298713" y="2482133"/>
            <a:ext cx="0" cy="516835"/>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EF45A09-D3A2-0F2A-1C87-1778AB01C7C9}"/>
              </a:ext>
            </a:extLst>
          </p:cNvPr>
          <p:cNvCxnSpPr>
            <a:cxnSpLocks/>
          </p:cNvCxnSpPr>
          <p:nvPr/>
        </p:nvCxnSpPr>
        <p:spPr>
          <a:xfrm>
            <a:off x="1298713" y="3307744"/>
            <a:ext cx="0" cy="51683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CC4F004-0FB0-B4F6-A636-DB551C7AD713}"/>
              </a:ext>
            </a:extLst>
          </p:cNvPr>
          <p:cNvCxnSpPr>
            <a:cxnSpLocks/>
          </p:cNvCxnSpPr>
          <p:nvPr/>
        </p:nvCxnSpPr>
        <p:spPr>
          <a:xfrm>
            <a:off x="1298713" y="4133355"/>
            <a:ext cx="0" cy="516835"/>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052F526-305B-9E75-2FF3-4E7FF4BE860D}"/>
              </a:ext>
            </a:extLst>
          </p:cNvPr>
          <p:cNvCxnSpPr>
            <a:cxnSpLocks/>
          </p:cNvCxnSpPr>
          <p:nvPr/>
        </p:nvCxnSpPr>
        <p:spPr>
          <a:xfrm>
            <a:off x="1298713" y="4958966"/>
            <a:ext cx="0" cy="516835"/>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E6C0C7B-68A6-0881-3E37-25E3D986C5CB}"/>
              </a:ext>
            </a:extLst>
          </p:cNvPr>
          <p:cNvCxnSpPr>
            <a:cxnSpLocks/>
          </p:cNvCxnSpPr>
          <p:nvPr/>
        </p:nvCxnSpPr>
        <p:spPr>
          <a:xfrm>
            <a:off x="1298713" y="5784575"/>
            <a:ext cx="0" cy="516835"/>
          </a:xfrm>
          <a:prstGeom prst="line">
            <a:avLst/>
          </a:prstGeom>
        </p:spPr>
        <p:style>
          <a:lnRef idx="1">
            <a:schemeClr val="accent1"/>
          </a:lnRef>
          <a:fillRef idx="0">
            <a:schemeClr val="accent1"/>
          </a:fillRef>
          <a:effectRef idx="0">
            <a:schemeClr val="accent1"/>
          </a:effectRef>
          <a:fontRef idx="minor">
            <a:schemeClr val="tx1"/>
          </a:fontRef>
        </p:style>
      </p:cxnSp>
      <p:pic>
        <p:nvPicPr>
          <p:cNvPr id="9" name="luvvoice.com-20250130-YisVnG">
            <a:hlinkClick r:id="" action="ppaction://media"/>
            <a:extLst>
              <a:ext uri="{FF2B5EF4-FFF2-40B4-BE49-F238E27FC236}">
                <a16:creationId xmlns:a16="http://schemas.microsoft.com/office/drawing/2014/main" id="{4FAC8CE2-AF6D-9DE8-D1E2-C93B062747D0}"/>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0947400" y="134964"/>
            <a:ext cx="812800" cy="812800"/>
          </a:xfrm>
          <a:prstGeom prst="rect">
            <a:avLst/>
          </a:prstGeom>
        </p:spPr>
      </p:pic>
    </p:spTree>
    <p:extLst>
      <p:ext uri="{BB962C8B-B14F-4D97-AF65-F5344CB8AC3E}">
        <p14:creationId xmlns:p14="http://schemas.microsoft.com/office/powerpoint/2010/main" val="4197245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25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32301B0C-1AED-C937-26C6-E2D9FE648034}"/>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2FBC7F32-735B-96AE-AC02-3A15BCC30415}"/>
              </a:ext>
            </a:extLst>
          </p:cNvPr>
          <p:cNvGraphicFramePr>
            <a:graphicFrameLocks noChangeAspect="1"/>
          </p:cNvGraphicFramePr>
          <p:nvPr>
            <p:custDataLst>
              <p:tags r:id="rId1"/>
            </p:custDataLst>
            <p:extLst>
              <p:ext uri="{D42A27DB-BD31-4B8C-83A1-F6EECF244321}">
                <p14:modId xmlns:p14="http://schemas.microsoft.com/office/powerpoint/2010/main" val="2340869663"/>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6" imgW="7772400" imgH="10058400" progId="TCLayout.ActiveDocument.1">
                  <p:embed/>
                </p:oleObj>
              </mc:Choice>
              <mc:Fallback>
                <p:oleObj name="think-cell Slide" r:id="rId6" imgW="7772400" imgH="10058400" progId="TCLayout.ActiveDocument.1">
                  <p:embed/>
                  <p:pic>
                    <p:nvPicPr>
                      <p:cNvPr id="2" name="think-cell data - do not delete" hidden="1">
                        <a:extLst>
                          <a:ext uri="{FF2B5EF4-FFF2-40B4-BE49-F238E27FC236}">
                            <a16:creationId xmlns:a16="http://schemas.microsoft.com/office/drawing/2014/main" id="{2FBC7F32-735B-96AE-AC02-3A15BCC30415}"/>
                          </a:ext>
                        </a:extLst>
                      </p:cNvPr>
                      <p:cNvPicPr/>
                      <p:nvPr/>
                    </p:nvPicPr>
                    <p:blipFill>
                      <a:blip r:embed="rId7"/>
                      <a:stretch>
                        <a:fillRect/>
                      </a:stretch>
                    </p:blipFill>
                    <p:spPr>
                      <a:xfrm>
                        <a:off x="1588" y="1588"/>
                        <a:ext cx="1227" cy="1588"/>
                      </a:xfrm>
                      <a:prstGeom prst="rect">
                        <a:avLst/>
                      </a:prstGeom>
                    </p:spPr>
                  </p:pic>
                </p:oleObj>
              </mc:Fallback>
            </mc:AlternateContent>
          </a:graphicData>
        </a:graphic>
      </p:graphicFrame>
      <p:sp>
        <p:nvSpPr>
          <p:cNvPr id="6" name="Rectangle 5">
            <a:extLst>
              <a:ext uri="{FF2B5EF4-FFF2-40B4-BE49-F238E27FC236}">
                <a16:creationId xmlns:a16="http://schemas.microsoft.com/office/drawing/2014/main" id="{AB64EB8B-D015-79A8-80C4-DE67F9923192}"/>
              </a:ext>
            </a:extLst>
          </p:cNvPr>
          <p:cNvSpPr/>
          <p:nvPr/>
        </p:nvSpPr>
        <p:spPr>
          <a:xfrm>
            <a:off x="10925332" y="159532"/>
            <a:ext cx="812800" cy="8128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Google Shape;167;p13">
            <a:extLst>
              <a:ext uri="{FF2B5EF4-FFF2-40B4-BE49-F238E27FC236}">
                <a16:creationId xmlns:a16="http://schemas.microsoft.com/office/drawing/2014/main" id="{54CE3A16-0529-F0EC-DC10-4FCA72E67059}"/>
              </a:ext>
            </a:extLst>
          </p:cNvPr>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 The </a:t>
            </a:r>
            <a:r>
              <a:rPr lang="sv-SE" dirty="0" err="1">
                <a:solidFill>
                  <a:srgbClr val="C00000"/>
                </a:solidFill>
              </a:rPr>
              <a:t>Role</a:t>
            </a:r>
            <a:r>
              <a:rPr lang="sv-SE" dirty="0">
                <a:solidFill>
                  <a:srgbClr val="C00000"/>
                </a:solidFill>
              </a:rPr>
              <a:t> </a:t>
            </a:r>
            <a:r>
              <a:rPr lang="sv-SE" dirty="0" err="1">
                <a:solidFill>
                  <a:srgbClr val="C00000"/>
                </a:solidFill>
              </a:rPr>
              <a:t>of</a:t>
            </a:r>
            <a:r>
              <a:rPr lang="sv-SE" dirty="0">
                <a:solidFill>
                  <a:srgbClr val="C00000"/>
                </a:solidFill>
              </a:rPr>
              <a:t> T</a:t>
            </a:r>
            <a:r>
              <a:rPr lang="sv-SE" sz="2800" dirty="0">
                <a:solidFill>
                  <a:srgbClr val="C00000"/>
                </a:solidFill>
              </a:rPr>
              <a:t>ransport in Energy </a:t>
            </a:r>
            <a:r>
              <a:rPr lang="sv-SE" sz="2800" dirty="0" err="1">
                <a:solidFill>
                  <a:srgbClr val="C00000"/>
                </a:solidFill>
              </a:rPr>
              <a:t>Modelling</a:t>
            </a:r>
            <a:r>
              <a:rPr lang="sv-SE" sz="2800" dirty="0">
                <a:solidFill>
                  <a:srgbClr val="C00000"/>
                </a:solidFill>
              </a:rPr>
              <a:t> </a:t>
            </a:r>
            <a:endParaRPr sz="2800" dirty="0">
              <a:solidFill>
                <a:srgbClr val="C00000"/>
              </a:solidFill>
            </a:endParaRPr>
          </a:p>
        </p:txBody>
      </p:sp>
      <p:sp>
        <p:nvSpPr>
          <p:cNvPr id="3" name="Slide Number Placeholder 1">
            <a:extLst>
              <a:ext uri="{FF2B5EF4-FFF2-40B4-BE49-F238E27FC236}">
                <a16:creationId xmlns:a16="http://schemas.microsoft.com/office/drawing/2014/main" id="{E8D497FB-76BA-0B02-A327-5CDCBBAE7482}"/>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a:solidFill>
                  <a:schemeClr val="bg1"/>
                </a:solidFill>
              </a:rPr>
              <a:pPr algn="ctr"/>
              <a:t>13</a:t>
            </a:fld>
            <a:endParaRPr lang="sv-SE" sz="1000" b="1" dirty="0">
              <a:solidFill>
                <a:schemeClr val="bg1"/>
              </a:solidFill>
            </a:endParaRPr>
          </a:p>
        </p:txBody>
      </p:sp>
      <p:sp>
        <p:nvSpPr>
          <p:cNvPr id="4" name="Google Shape;168;p13">
            <a:extLst>
              <a:ext uri="{FF2B5EF4-FFF2-40B4-BE49-F238E27FC236}">
                <a16:creationId xmlns:a16="http://schemas.microsoft.com/office/drawing/2014/main" id="{171B50DA-0D9D-C7DE-152E-1A8EAD7E3C12}"/>
              </a:ext>
            </a:extLst>
          </p:cNvPr>
          <p:cNvSpPr txBox="1">
            <a:spLocks/>
          </p:cNvSpPr>
          <p:nvPr/>
        </p:nvSpPr>
        <p:spPr>
          <a:xfrm>
            <a:off x="838200" y="1073888"/>
            <a:ext cx="10515600" cy="408071"/>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dirty="0">
                <a:solidFill>
                  <a:schemeClr val="accent2"/>
                </a:solidFill>
              </a:rPr>
              <a:t>Challenges of Modelling Transport in </a:t>
            </a:r>
            <a:r>
              <a:rPr lang="en-GB" sz="2000" dirty="0" err="1">
                <a:solidFill>
                  <a:schemeClr val="accent2"/>
                </a:solidFill>
              </a:rPr>
              <a:t>OSeMOSYS</a:t>
            </a:r>
            <a:endParaRPr lang="en-GB" sz="2000" dirty="0">
              <a:solidFill>
                <a:schemeClr val="accent2"/>
              </a:solidFill>
            </a:endParaRPr>
          </a:p>
        </p:txBody>
      </p:sp>
      <p:sp>
        <p:nvSpPr>
          <p:cNvPr id="5" name="Google Shape;168;p13">
            <a:extLst>
              <a:ext uri="{FF2B5EF4-FFF2-40B4-BE49-F238E27FC236}">
                <a16:creationId xmlns:a16="http://schemas.microsoft.com/office/drawing/2014/main" id="{BBD2E83D-9E54-6279-DCF7-D1C79A1D863F}"/>
              </a:ext>
            </a:extLst>
          </p:cNvPr>
          <p:cNvSpPr txBox="1">
            <a:spLocks/>
          </p:cNvSpPr>
          <p:nvPr/>
        </p:nvSpPr>
        <p:spPr>
          <a:xfrm>
            <a:off x="838200" y="1608083"/>
            <a:ext cx="10515600" cy="4335975"/>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dirty="0"/>
              <a:t>1	</a:t>
            </a:r>
            <a:r>
              <a:rPr lang="en-GB" sz="2000" b="1" dirty="0">
                <a:highlight>
                  <a:srgbClr val="DFE9FF"/>
                </a:highlight>
              </a:rPr>
              <a:t>Data gaps and uncertainty</a:t>
            </a:r>
            <a:br>
              <a:rPr lang="en-GB" sz="2000" dirty="0"/>
            </a:br>
            <a:r>
              <a:rPr lang="en-GB" sz="2000" dirty="0"/>
              <a:t>	Lack of granular data and challenges in obtaining transport activity, vehicle stock, 	load factors, </a:t>
            </a:r>
            <a:r>
              <a:rPr lang="en-GB" sz="2000" dirty="0" err="1"/>
              <a:t>efficienciy</a:t>
            </a:r>
            <a:r>
              <a:rPr lang="en-GB" sz="2000" dirty="0"/>
              <a:t> data, and others, particularly for developing regions.</a:t>
            </a:r>
          </a:p>
          <a:p>
            <a:pPr>
              <a:spcBef>
                <a:spcPts val="0"/>
              </a:spcBef>
              <a:buClr>
                <a:schemeClr val="dk1"/>
              </a:buClr>
              <a:buSzPts val="2800"/>
            </a:pPr>
            <a:endParaRPr lang="en-GB" sz="2000" dirty="0"/>
          </a:p>
          <a:p>
            <a:pPr>
              <a:spcBef>
                <a:spcPts val="0"/>
              </a:spcBef>
              <a:buClr>
                <a:schemeClr val="dk1"/>
              </a:buClr>
              <a:buSzPts val="2800"/>
            </a:pPr>
            <a:r>
              <a:rPr lang="en-GB" sz="2000" dirty="0"/>
              <a:t>2	</a:t>
            </a:r>
            <a:r>
              <a:rPr lang="en-GB" sz="2000" b="1" dirty="0">
                <a:highlight>
                  <a:srgbClr val="DFE9FF"/>
                </a:highlight>
              </a:rPr>
              <a:t>Complexity of transport systems</a:t>
            </a:r>
          </a:p>
          <a:p>
            <a:pPr>
              <a:spcBef>
                <a:spcPts val="0"/>
              </a:spcBef>
              <a:buClr>
                <a:schemeClr val="dk1"/>
              </a:buClr>
              <a:buSzPts val="2800"/>
            </a:pPr>
            <a:r>
              <a:rPr lang="en-GB" sz="2000" dirty="0"/>
              <a:t>	Capturing the diverse modes requires detailed parametrization, and interactions 	between transport demand, infrastructure and often simplified.</a:t>
            </a:r>
          </a:p>
          <a:p>
            <a:pPr>
              <a:spcBef>
                <a:spcPts val="0"/>
              </a:spcBef>
              <a:buClr>
                <a:schemeClr val="dk1"/>
              </a:buClr>
              <a:buSzPts val="2800"/>
            </a:pPr>
            <a:endParaRPr lang="en-GB" sz="2000" dirty="0"/>
          </a:p>
          <a:p>
            <a:pPr>
              <a:spcBef>
                <a:spcPts val="0"/>
              </a:spcBef>
              <a:buClr>
                <a:schemeClr val="dk1"/>
              </a:buClr>
              <a:buSzPts val="2800"/>
            </a:pPr>
            <a:r>
              <a:rPr lang="en-GB" sz="2000" dirty="0"/>
              <a:t>3	</a:t>
            </a:r>
            <a:r>
              <a:rPr lang="en-GB" sz="2000" b="1" dirty="0">
                <a:highlight>
                  <a:srgbClr val="DFE9FF"/>
                </a:highlight>
              </a:rPr>
              <a:t>Dynamic behavioural changes</a:t>
            </a:r>
            <a:br>
              <a:rPr lang="en-GB" sz="2000" dirty="0"/>
            </a:br>
            <a:r>
              <a:rPr lang="en-GB" sz="2000" dirty="0"/>
              <a:t>	Difficulty in modelling changes in consumer behaviour, such as shifts toward public 	transport or electric vehicles.</a:t>
            </a:r>
          </a:p>
          <a:p>
            <a:pPr>
              <a:spcBef>
                <a:spcPts val="0"/>
              </a:spcBef>
              <a:buClr>
                <a:schemeClr val="dk1"/>
              </a:buClr>
              <a:buSzPts val="2800"/>
            </a:pPr>
            <a:endParaRPr lang="en-GB" sz="2000" dirty="0"/>
          </a:p>
          <a:p>
            <a:pPr>
              <a:spcBef>
                <a:spcPts val="0"/>
              </a:spcBef>
              <a:buClr>
                <a:schemeClr val="dk1"/>
              </a:buClr>
              <a:buSzPts val="2800"/>
            </a:pPr>
            <a:r>
              <a:rPr lang="en-GB" sz="2000" dirty="0"/>
              <a:t>4	</a:t>
            </a:r>
            <a:r>
              <a:rPr lang="en-GB" sz="2000" b="1" dirty="0">
                <a:highlight>
                  <a:srgbClr val="DFE9FF"/>
                </a:highlight>
              </a:rPr>
              <a:t>Scenario assumptions</a:t>
            </a:r>
            <a:br>
              <a:rPr lang="en-GB" sz="2000" dirty="0"/>
            </a:br>
            <a:r>
              <a:rPr lang="en-GB" sz="2000" dirty="0"/>
              <a:t>	Scenarios often rely on assumptions about future trends (e.g., fuel prices) that are 	uncertain, which may lead to misleading outcomes if not validated.</a:t>
            </a:r>
          </a:p>
          <a:p>
            <a:pPr>
              <a:spcBef>
                <a:spcPts val="0"/>
              </a:spcBef>
              <a:buClr>
                <a:schemeClr val="dk1"/>
              </a:buClr>
              <a:buSzPts val="2800"/>
            </a:pPr>
            <a:endParaRPr lang="en-GB" sz="2000" dirty="0"/>
          </a:p>
        </p:txBody>
      </p:sp>
      <p:cxnSp>
        <p:nvCxnSpPr>
          <p:cNvPr id="8" name="Straight Connector 7">
            <a:extLst>
              <a:ext uri="{FF2B5EF4-FFF2-40B4-BE49-F238E27FC236}">
                <a16:creationId xmlns:a16="http://schemas.microsoft.com/office/drawing/2014/main" id="{055F7FA2-CD04-2332-1BFA-AB145AD1B46A}"/>
              </a:ext>
            </a:extLst>
          </p:cNvPr>
          <p:cNvCxnSpPr>
            <a:cxnSpLocks/>
          </p:cNvCxnSpPr>
          <p:nvPr/>
        </p:nvCxnSpPr>
        <p:spPr>
          <a:xfrm>
            <a:off x="1298713" y="1656522"/>
            <a:ext cx="0" cy="755374"/>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01203FC-53E8-1D72-3EC5-540293680615}"/>
              </a:ext>
            </a:extLst>
          </p:cNvPr>
          <p:cNvCxnSpPr>
            <a:cxnSpLocks/>
          </p:cNvCxnSpPr>
          <p:nvPr/>
        </p:nvCxnSpPr>
        <p:spPr>
          <a:xfrm>
            <a:off x="1298713" y="2754244"/>
            <a:ext cx="0" cy="755374"/>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A8B08B5-D227-5CBA-BB36-72602F9E3E00}"/>
              </a:ext>
            </a:extLst>
          </p:cNvPr>
          <p:cNvCxnSpPr>
            <a:cxnSpLocks/>
          </p:cNvCxnSpPr>
          <p:nvPr/>
        </p:nvCxnSpPr>
        <p:spPr>
          <a:xfrm>
            <a:off x="1298713" y="3851966"/>
            <a:ext cx="0" cy="75537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3F8EB17-03D2-5587-EAD7-8B86743E8F5C}"/>
              </a:ext>
            </a:extLst>
          </p:cNvPr>
          <p:cNvCxnSpPr>
            <a:cxnSpLocks/>
          </p:cNvCxnSpPr>
          <p:nvPr/>
        </p:nvCxnSpPr>
        <p:spPr>
          <a:xfrm>
            <a:off x="1298713" y="4949687"/>
            <a:ext cx="0" cy="755374"/>
          </a:xfrm>
          <a:prstGeom prst="line">
            <a:avLst/>
          </a:prstGeom>
        </p:spPr>
        <p:style>
          <a:lnRef idx="1">
            <a:schemeClr val="accent1"/>
          </a:lnRef>
          <a:fillRef idx="0">
            <a:schemeClr val="accent1"/>
          </a:fillRef>
          <a:effectRef idx="0">
            <a:schemeClr val="accent1"/>
          </a:effectRef>
          <a:fontRef idx="minor">
            <a:schemeClr val="tx1"/>
          </a:fontRef>
        </p:style>
      </p:cxnSp>
      <p:pic>
        <p:nvPicPr>
          <p:cNvPr id="7" name="luvvoice.com-20250130-QCVf0n">
            <a:hlinkClick r:id="" action="ppaction://media"/>
            <a:extLst>
              <a:ext uri="{FF2B5EF4-FFF2-40B4-BE49-F238E27FC236}">
                <a16:creationId xmlns:a16="http://schemas.microsoft.com/office/drawing/2014/main" id="{9809E05B-576F-F552-A440-60979E2D5443}"/>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0925332" y="134964"/>
            <a:ext cx="812800" cy="812800"/>
          </a:xfrm>
          <a:prstGeom prst="rect">
            <a:avLst/>
          </a:prstGeom>
        </p:spPr>
      </p:pic>
    </p:spTree>
    <p:extLst>
      <p:ext uri="{BB962C8B-B14F-4D97-AF65-F5344CB8AC3E}">
        <p14:creationId xmlns:p14="http://schemas.microsoft.com/office/powerpoint/2010/main" val="833156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98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7297FF4F-6482-8373-5CEE-5A7F642E57D0}"/>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459D1FC0-7DC0-B23A-C823-1512A0705E75}"/>
              </a:ext>
            </a:extLst>
          </p:cNvPr>
          <p:cNvGraphicFramePr>
            <a:graphicFrameLocks noChangeAspect="1"/>
          </p:cNvGraphicFramePr>
          <p:nvPr>
            <p:custDataLst>
              <p:tags r:id="rId1"/>
            </p:custDataLst>
            <p:extLst>
              <p:ext uri="{D42A27DB-BD31-4B8C-83A1-F6EECF244321}">
                <p14:modId xmlns:p14="http://schemas.microsoft.com/office/powerpoint/2010/main" val="309705170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6" imgW="7772400" imgH="10058400" progId="TCLayout.ActiveDocument.1">
                  <p:embed/>
                </p:oleObj>
              </mc:Choice>
              <mc:Fallback>
                <p:oleObj name="think-cell Slide" r:id="rId6" imgW="7772400" imgH="10058400" progId="TCLayout.ActiveDocument.1">
                  <p:embed/>
                  <p:pic>
                    <p:nvPicPr>
                      <p:cNvPr id="2" name="think-cell data - do not delete" hidden="1">
                        <a:extLst>
                          <a:ext uri="{FF2B5EF4-FFF2-40B4-BE49-F238E27FC236}">
                            <a16:creationId xmlns:a16="http://schemas.microsoft.com/office/drawing/2014/main" id="{459D1FC0-7DC0-B23A-C823-1512A0705E75}"/>
                          </a:ext>
                        </a:extLst>
                      </p:cNvPr>
                      <p:cNvPicPr/>
                      <p:nvPr/>
                    </p:nvPicPr>
                    <p:blipFill>
                      <a:blip r:embed="rId7"/>
                      <a:stretch>
                        <a:fillRect/>
                      </a:stretch>
                    </p:blipFill>
                    <p:spPr>
                      <a:xfrm>
                        <a:off x="1588" y="1588"/>
                        <a:ext cx="1227" cy="1588"/>
                      </a:xfrm>
                      <a:prstGeom prst="rect">
                        <a:avLst/>
                      </a:prstGeom>
                    </p:spPr>
                  </p:pic>
                </p:oleObj>
              </mc:Fallback>
            </mc:AlternateContent>
          </a:graphicData>
        </a:graphic>
      </p:graphicFrame>
      <p:sp>
        <p:nvSpPr>
          <p:cNvPr id="9" name="Rectangle 8">
            <a:extLst>
              <a:ext uri="{FF2B5EF4-FFF2-40B4-BE49-F238E27FC236}">
                <a16:creationId xmlns:a16="http://schemas.microsoft.com/office/drawing/2014/main" id="{9632563F-A13F-64C6-3CE9-4095893C0B0B}"/>
              </a:ext>
            </a:extLst>
          </p:cNvPr>
          <p:cNvSpPr/>
          <p:nvPr/>
        </p:nvSpPr>
        <p:spPr>
          <a:xfrm>
            <a:off x="10925332" y="159532"/>
            <a:ext cx="812800" cy="8128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5B5D09C-6A3F-2476-7BC0-0DDEA95708B1}"/>
              </a:ext>
            </a:extLst>
          </p:cNvPr>
          <p:cNvPicPr>
            <a:picLocks noChangeAspect="1"/>
          </p:cNvPicPr>
          <p:nvPr/>
        </p:nvPicPr>
        <p:blipFill>
          <a:blip r:embed="rId8"/>
          <a:stretch>
            <a:fillRect/>
          </a:stretch>
        </p:blipFill>
        <p:spPr>
          <a:xfrm>
            <a:off x="2286660" y="2747733"/>
            <a:ext cx="7360922" cy="3403343"/>
          </a:xfrm>
          <a:prstGeom prst="rect">
            <a:avLst/>
          </a:prstGeom>
        </p:spPr>
      </p:pic>
      <p:sp>
        <p:nvSpPr>
          <p:cNvPr id="167" name="Google Shape;167;p13">
            <a:extLst>
              <a:ext uri="{FF2B5EF4-FFF2-40B4-BE49-F238E27FC236}">
                <a16:creationId xmlns:a16="http://schemas.microsoft.com/office/drawing/2014/main" id="{F1BDA40F-E6DA-8D04-093E-91B82FF54460}"/>
              </a:ext>
            </a:extLst>
          </p:cNvPr>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2</a:t>
            </a:r>
            <a:r>
              <a:rPr lang="sv-SE" sz="2800" dirty="0">
                <a:solidFill>
                  <a:srgbClr val="C00000"/>
                </a:solidFill>
              </a:rPr>
              <a:t>. </a:t>
            </a:r>
            <a:r>
              <a:rPr lang="sv-SE" dirty="0">
                <a:solidFill>
                  <a:srgbClr val="C00000"/>
                </a:solidFill>
              </a:rPr>
              <a:t>Understand the </a:t>
            </a:r>
            <a:r>
              <a:rPr lang="sv-SE" sz="2800" dirty="0" err="1">
                <a:solidFill>
                  <a:srgbClr val="C00000"/>
                </a:solidFill>
              </a:rPr>
              <a:t>Reference</a:t>
            </a:r>
            <a:r>
              <a:rPr lang="sv-SE" sz="2800" dirty="0">
                <a:solidFill>
                  <a:srgbClr val="C00000"/>
                </a:solidFill>
              </a:rPr>
              <a:t> Energy System</a:t>
            </a:r>
            <a:endParaRPr sz="2800" dirty="0">
              <a:solidFill>
                <a:srgbClr val="C00000"/>
              </a:solidFill>
            </a:endParaRPr>
          </a:p>
        </p:txBody>
      </p:sp>
      <p:sp>
        <p:nvSpPr>
          <p:cNvPr id="3" name="Slide Number Placeholder 1">
            <a:extLst>
              <a:ext uri="{FF2B5EF4-FFF2-40B4-BE49-F238E27FC236}">
                <a16:creationId xmlns:a16="http://schemas.microsoft.com/office/drawing/2014/main" id="{8E0FC7F8-82E3-B265-22AE-67203048F929}"/>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a:solidFill>
                  <a:schemeClr val="bg1"/>
                </a:solidFill>
              </a:rPr>
              <a:pPr algn="ctr"/>
              <a:t>14</a:t>
            </a:fld>
            <a:endParaRPr lang="sv-SE" sz="1000" b="1" dirty="0">
              <a:solidFill>
                <a:schemeClr val="bg1"/>
              </a:solidFill>
            </a:endParaRPr>
          </a:p>
        </p:txBody>
      </p:sp>
      <p:sp>
        <p:nvSpPr>
          <p:cNvPr id="4" name="Google Shape;168;p13">
            <a:extLst>
              <a:ext uri="{FF2B5EF4-FFF2-40B4-BE49-F238E27FC236}">
                <a16:creationId xmlns:a16="http://schemas.microsoft.com/office/drawing/2014/main" id="{910AA296-78E8-A5CA-4276-AE7A28497970}"/>
              </a:ext>
            </a:extLst>
          </p:cNvPr>
          <p:cNvSpPr txBox="1">
            <a:spLocks/>
          </p:cNvSpPr>
          <p:nvPr/>
        </p:nvSpPr>
        <p:spPr>
          <a:xfrm>
            <a:off x="838200" y="1073888"/>
            <a:ext cx="10515600" cy="408071"/>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dirty="0">
                <a:solidFill>
                  <a:schemeClr val="accent2"/>
                </a:solidFill>
              </a:rPr>
              <a:t>What is a Reference Energy System?</a:t>
            </a:r>
          </a:p>
        </p:txBody>
      </p:sp>
      <p:sp>
        <p:nvSpPr>
          <p:cNvPr id="5" name="Google Shape;168;p13">
            <a:extLst>
              <a:ext uri="{FF2B5EF4-FFF2-40B4-BE49-F238E27FC236}">
                <a16:creationId xmlns:a16="http://schemas.microsoft.com/office/drawing/2014/main" id="{8004B1C0-9827-2395-2758-5AED5491ADA2}"/>
              </a:ext>
            </a:extLst>
          </p:cNvPr>
          <p:cNvSpPr txBox="1">
            <a:spLocks/>
          </p:cNvSpPr>
          <p:nvPr/>
        </p:nvSpPr>
        <p:spPr>
          <a:xfrm>
            <a:off x="838200" y="1608083"/>
            <a:ext cx="10515600" cy="1294143"/>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dirty="0"/>
              <a:t>A </a:t>
            </a:r>
            <a:r>
              <a:rPr lang="en-GB" sz="2000" b="1" dirty="0"/>
              <a:t>Reference Energy System (RES) </a:t>
            </a:r>
            <a:r>
              <a:rPr lang="en-GB" sz="2000" dirty="0"/>
              <a:t>is a visual/conceptual representation of an energy system that illustrates the flow of energy from </a:t>
            </a:r>
            <a:r>
              <a:rPr lang="en-GB" sz="2000" b="1" dirty="0"/>
              <a:t>primary sources </a:t>
            </a:r>
            <a:r>
              <a:rPr lang="en-GB" sz="2000" dirty="0"/>
              <a:t>(e.g., coal, oil, renewables) through various processes (e.g., conversion, transmission, distribution) to meet </a:t>
            </a:r>
            <a:r>
              <a:rPr lang="en-GB" sz="2000" b="1" dirty="0"/>
              <a:t>end-use demands</a:t>
            </a:r>
            <a:r>
              <a:rPr lang="en-GB" sz="2000" dirty="0"/>
              <a:t> (e.g., transport, residential, industrial, commercial). </a:t>
            </a:r>
          </a:p>
          <a:p>
            <a:pPr>
              <a:spcBef>
                <a:spcPts val="0"/>
              </a:spcBef>
              <a:buClr>
                <a:schemeClr val="dk1"/>
              </a:buClr>
              <a:buSzPts val="2800"/>
            </a:pPr>
            <a:endParaRPr lang="en-GB" sz="2000" dirty="0"/>
          </a:p>
        </p:txBody>
      </p:sp>
      <p:sp>
        <p:nvSpPr>
          <p:cNvPr id="7" name="TextBox 6">
            <a:extLst>
              <a:ext uri="{FF2B5EF4-FFF2-40B4-BE49-F238E27FC236}">
                <a16:creationId xmlns:a16="http://schemas.microsoft.com/office/drawing/2014/main" id="{E245C55A-8FED-D817-12A4-270978325A8B}"/>
              </a:ext>
            </a:extLst>
          </p:cNvPr>
          <p:cNvSpPr txBox="1"/>
          <p:nvPr/>
        </p:nvSpPr>
        <p:spPr>
          <a:xfrm>
            <a:off x="838200" y="6277743"/>
            <a:ext cx="2007281" cy="246221"/>
          </a:xfrm>
          <a:prstGeom prst="rect">
            <a:avLst/>
          </a:prstGeom>
          <a:noFill/>
        </p:spPr>
        <p:txBody>
          <a:bodyPr wrap="none" rtlCol="0">
            <a:spAutoFit/>
          </a:bodyPr>
          <a:lstStyle/>
          <a:p>
            <a:r>
              <a:rPr lang="en-US" sz="1000" dirty="0"/>
              <a:t>Source: </a:t>
            </a:r>
            <a:r>
              <a:rPr lang="en-US" sz="1000" dirty="0" err="1">
                <a:hlinkClick r:id="rId9"/>
              </a:rPr>
              <a:t>Babonneau</a:t>
            </a:r>
            <a:r>
              <a:rPr lang="en-US" sz="1000" dirty="0">
                <a:hlinkClick r:id="rId9"/>
              </a:rPr>
              <a:t> et al., 2021 </a:t>
            </a:r>
            <a:endParaRPr lang="en-US" sz="1000" dirty="0"/>
          </a:p>
        </p:txBody>
      </p:sp>
      <p:pic>
        <p:nvPicPr>
          <p:cNvPr id="8" name="luvvoice.com-20250130-Ja7e1u">
            <a:hlinkClick r:id="" action="ppaction://media"/>
            <a:extLst>
              <a:ext uri="{FF2B5EF4-FFF2-40B4-BE49-F238E27FC236}">
                <a16:creationId xmlns:a16="http://schemas.microsoft.com/office/drawing/2014/main" id="{8C39B577-98BE-2F32-9616-7C47A4E35F5C}"/>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0925332" y="134964"/>
            <a:ext cx="812800" cy="812800"/>
          </a:xfrm>
          <a:prstGeom prst="rect">
            <a:avLst/>
          </a:prstGeom>
        </p:spPr>
      </p:pic>
    </p:spTree>
    <p:extLst>
      <p:ext uri="{BB962C8B-B14F-4D97-AF65-F5344CB8AC3E}">
        <p14:creationId xmlns:p14="http://schemas.microsoft.com/office/powerpoint/2010/main" val="592808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91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FFFCBFD2-84E7-8965-F711-195F618ACEFF}"/>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4DF24A35-BD50-EED1-E053-4163593C98A7}"/>
              </a:ext>
            </a:extLst>
          </p:cNvPr>
          <p:cNvGraphicFramePr>
            <a:graphicFrameLocks noChangeAspect="1"/>
          </p:cNvGraphicFramePr>
          <p:nvPr>
            <p:custDataLst>
              <p:tags r:id="rId1"/>
            </p:custDataLst>
            <p:extLst>
              <p:ext uri="{D42A27DB-BD31-4B8C-83A1-F6EECF244321}">
                <p14:modId xmlns:p14="http://schemas.microsoft.com/office/powerpoint/2010/main" val="172846876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6" imgW="7772400" imgH="10058400" progId="TCLayout.ActiveDocument.1">
                  <p:embed/>
                </p:oleObj>
              </mc:Choice>
              <mc:Fallback>
                <p:oleObj name="think-cell Slide" r:id="rId6" imgW="7772400" imgH="10058400" progId="TCLayout.ActiveDocument.1">
                  <p:embed/>
                  <p:pic>
                    <p:nvPicPr>
                      <p:cNvPr id="2" name="think-cell data - do not delete" hidden="1">
                        <a:extLst>
                          <a:ext uri="{FF2B5EF4-FFF2-40B4-BE49-F238E27FC236}">
                            <a16:creationId xmlns:a16="http://schemas.microsoft.com/office/drawing/2014/main" id="{4DF24A35-BD50-EED1-E053-4163593C98A7}"/>
                          </a:ext>
                        </a:extLst>
                      </p:cNvPr>
                      <p:cNvPicPr/>
                      <p:nvPr/>
                    </p:nvPicPr>
                    <p:blipFill>
                      <a:blip r:embed="rId7"/>
                      <a:stretch>
                        <a:fillRect/>
                      </a:stretch>
                    </p:blipFill>
                    <p:spPr>
                      <a:xfrm>
                        <a:off x="1588" y="1588"/>
                        <a:ext cx="1227" cy="1588"/>
                      </a:xfrm>
                      <a:prstGeom prst="rect">
                        <a:avLst/>
                      </a:prstGeom>
                    </p:spPr>
                  </p:pic>
                </p:oleObj>
              </mc:Fallback>
            </mc:AlternateContent>
          </a:graphicData>
        </a:graphic>
      </p:graphicFrame>
      <p:sp>
        <p:nvSpPr>
          <p:cNvPr id="23" name="Rectangle 22">
            <a:extLst>
              <a:ext uri="{FF2B5EF4-FFF2-40B4-BE49-F238E27FC236}">
                <a16:creationId xmlns:a16="http://schemas.microsoft.com/office/drawing/2014/main" id="{9183AA76-48BB-1EE6-8CBE-E08BD9CAED08}"/>
              </a:ext>
            </a:extLst>
          </p:cNvPr>
          <p:cNvSpPr/>
          <p:nvPr/>
        </p:nvSpPr>
        <p:spPr>
          <a:xfrm>
            <a:off x="10925332" y="159532"/>
            <a:ext cx="812800" cy="8128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Google Shape;167;p13">
            <a:extLst>
              <a:ext uri="{FF2B5EF4-FFF2-40B4-BE49-F238E27FC236}">
                <a16:creationId xmlns:a16="http://schemas.microsoft.com/office/drawing/2014/main" id="{87DC740C-D100-4C86-E830-C5C587AC2314}"/>
              </a:ext>
            </a:extLst>
          </p:cNvPr>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2</a:t>
            </a:r>
            <a:r>
              <a:rPr lang="sv-SE" sz="2800" dirty="0">
                <a:solidFill>
                  <a:srgbClr val="C00000"/>
                </a:solidFill>
              </a:rPr>
              <a:t>. Understand the </a:t>
            </a:r>
            <a:r>
              <a:rPr lang="sv-SE" sz="2800" dirty="0" err="1">
                <a:solidFill>
                  <a:srgbClr val="C00000"/>
                </a:solidFill>
              </a:rPr>
              <a:t>Reference</a:t>
            </a:r>
            <a:r>
              <a:rPr lang="sv-SE" sz="2800" dirty="0">
                <a:solidFill>
                  <a:srgbClr val="C00000"/>
                </a:solidFill>
              </a:rPr>
              <a:t> Energy System</a:t>
            </a:r>
            <a:endParaRPr sz="2800" dirty="0">
              <a:solidFill>
                <a:srgbClr val="C00000"/>
              </a:solidFill>
            </a:endParaRPr>
          </a:p>
        </p:txBody>
      </p:sp>
      <p:sp>
        <p:nvSpPr>
          <p:cNvPr id="3" name="Slide Number Placeholder 1">
            <a:extLst>
              <a:ext uri="{FF2B5EF4-FFF2-40B4-BE49-F238E27FC236}">
                <a16:creationId xmlns:a16="http://schemas.microsoft.com/office/drawing/2014/main" id="{53FD299B-353B-7651-764A-ABA293AD4393}"/>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a:solidFill>
                  <a:schemeClr val="bg1"/>
                </a:solidFill>
              </a:rPr>
              <a:pPr algn="ctr"/>
              <a:t>15</a:t>
            </a:fld>
            <a:endParaRPr lang="sv-SE" sz="1000" b="1" dirty="0">
              <a:solidFill>
                <a:schemeClr val="bg1"/>
              </a:solidFill>
            </a:endParaRPr>
          </a:p>
        </p:txBody>
      </p:sp>
      <p:sp>
        <p:nvSpPr>
          <p:cNvPr id="4" name="Google Shape;168;p13">
            <a:extLst>
              <a:ext uri="{FF2B5EF4-FFF2-40B4-BE49-F238E27FC236}">
                <a16:creationId xmlns:a16="http://schemas.microsoft.com/office/drawing/2014/main" id="{EBDA43FD-7B74-3AB7-9642-BF4371189D43}"/>
              </a:ext>
            </a:extLst>
          </p:cNvPr>
          <p:cNvSpPr txBox="1">
            <a:spLocks/>
          </p:cNvSpPr>
          <p:nvPr/>
        </p:nvSpPr>
        <p:spPr>
          <a:xfrm>
            <a:off x="838200" y="1073888"/>
            <a:ext cx="10515600" cy="408071"/>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dirty="0">
                <a:solidFill>
                  <a:schemeClr val="accent2"/>
                </a:solidFill>
              </a:rPr>
              <a:t>Components of a Reference Energy System</a:t>
            </a:r>
          </a:p>
        </p:txBody>
      </p:sp>
      <p:sp>
        <p:nvSpPr>
          <p:cNvPr id="5" name="Google Shape;168;p13">
            <a:extLst>
              <a:ext uri="{FF2B5EF4-FFF2-40B4-BE49-F238E27FC236}">
                <a16:creationId xmlns:a16="http://schemas.microsoft.com/office/drawing/2014/main" id="{7A6EA9C4-737F-F4FA-6DA7-99C2C5F8A6E6}"/>
              </a:ext>
            </a:extLst>
          </p:cNvPr>
          <p:cNvSpPr txBox="1">
            <a:spLocks/>
          </p:cNvSpPr>
          <p:nvPr/>
        </p:nvSpPr>
        <p:spPr>
          <a:xfrm>
            <a:off x="838200" y="1608084"/>
            <a:ext cx="10515600" cy="1506178"/>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spcBef>
                <a:spcPts val="0"/>
              </a:spcBef>
              <a:buClr>
                <a:schemeClr val="dk1"/>
              </a:buClr>
              <a:buSzPts val="2800"/>
              <a:buFont typeface="Arial" panose="020B0604020202020204" pitchFamily="34" charset="0"/>
              <a:buChar char="•"/>
            </a:pPr>
            <a:r>
              <a:rPr lang="en-GB" sz="2000" b="1" dirty="0"/>
              <a:t>Primary energy resources: </a:t>
            </a:r>
            <a:r>
              <a:rPr lang="en-GB" sz="2000" dirty="0"/>
              <a:t>fossil fuels (coal, gas), renewables (solar, wind)</a:t>
            </a:r>
          </a:p>
          <a:p>
            <a:pPr marL="342900" indent="-342900">
              <a:spcBef>
                <a:spcPts val="0"/>
              </a:spcBef>
              <a:buClr>
                <a:schemeClr val="dk1"/>
              </a:buClr>
              <a:buSzPts val="2800"/>
              <a:buFont typeface="Arial" panose="020B0604020202020204" pitchFamily="34" charset="0"/>
              <a:buChar char="•"/>
            </a:pPr>
            <a:r>
              <a:rPr lang="en-GB" sz="2000" b="1" dirty="0"/>
              <a:t>Energy conversion technologies: </a:t>
            </a:r>
            <a:r>
              <a:rPr lang="en-GB" sz="2000" dirty="0"/>
              <a:t>electricity generation (power plants), T&amp;D</a:t>
            </a:r>
          </a:p>
          <a:p>
            <a:pPr marL="342900" indent="-342900">
              <a:spcBef>
                <a:spcPts val="0"/>
              </a:spcBef>
              <a:buClr>
                <a:schemeClr val="dk1"/>
              </a:buClr>
              <a:buSzPts val="2800"/>
              <a:buFont typeface="Arial" panose="020B0604020202020204" pitchFamily="34" charset="0"/>
              <a:buChar char="•"/>
            </a:pPr>
            <a:r>
              <a:rPr lang="en-GB" sz="2000" b="1" dirty="0"/>
              <a:t>Energy carriers: </a:t>
            </a:r>
            <a:r>
              <a:rPr lang="en-GB" sz="2000" dirty="0"/>
              <a:t>coal/gas, solar/wind/hydro, electricity after power plants</a:t>
            </a:r>
          </a:p>
          <a:p>
            <a:pPr marL="342900" indent="-342900">
              <a:spcBef>
                <a:spcPts val="0"/>
              </a:spcBef>
              <a:buClr>
                <a:schemeClr val="dk1"/>
              </a:buClr>
              <a:buSzPts val="2800"/>
              <a:buFont typeface="Arial" panose="020B0604020202020204" pitchFamily="34" charset="0"/>
              <a:buChar char="•"/>
            </a:pPr>
            <a:r>
              <a:rPr lang="en-GB" sz="2000" b="1" dirty="0"/>
              <a:t>End-use technologies: </a:t>
            </a:r>
            <a:r>
              <a:rPr lang="en-GB" sz="2000" dirty="0"/>
              <a:t>electric motorcycle, petrol motorcycle, petrol car</a:t>
            </a:r>
          </a:p>
          <a:p>
            <a:pPr marL="342900" indent="-342900">
              <a:spcBef>
                <a:spcPts val="0"/>
              </a:spcBef>
              <a:buClr>
                <a:schemeClr val="dk1"/>
              </a:buClr>
              <a:buSzPts val="2800"/>
              <a:buFont typeface="Arial" panose="020B0604020202020204" pitchFamily="34" charset="0"/>
              <a:buChar char="•"/>
            </a:pPr>
            <a:r>
              <a:rPr lang="en-GB" sz="2000" b="1" dirty="0"/>
              <a:t>Energy service demands: </a:t>
            </a:r>
            <a:r>
              <a:rPr lang="en-GB" sz="2000" dirty="0"/>
              <a:t>motorcycle transport demand, car transport demand</a:t>
            </a:r>
          </a:p>
          <a:p>
            <a:pPr>
              <a:spcBef>
                <a:spcPts val="0"/>
              </a:spcBef>
              <a:buClr>
                <a:schemeClr val="dk1"/>
              </a:buClr>
              <a:buSzPts val="2800"/>
            </a:pPr>
            <a:endParaRPr lang="en-GB" sz="2000" dirty="0"/>
          </a:p>
        </p:txBody>
      </p:sp>
      <p:sp>
        <p:nvSpPr>
          <p:cNvPr id="7" name="Rectangle 6">
            <a:extLst>
              <a:ext uri="{FF2B5EF4-FFF2-40B4-BE49-F238E27FC236}">
                <a16:creationId xmlns:a16="http://schemas.microsoft.com/office/drawing/2014/main" id="{CE9FEF3C-EDF3-F048-B172-D843B4AF9863}"/>
              </a:ext>
            </a:extLst>
          </p:cNvPr>
          <p:cNvSpPr/>
          <p:nvPr/>
        </p:nvSpPr>
        <p:spPr>
          <a:xfrm>
            <a:off x="583095" y="4130160"/>
            <a:ext cx="1219200" cy="390939"/>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Fossil</a:t>
            </a:r>
          </a:p>
        </p:txBody>
      </p:sp>
      <p:sp>
        <p:nvSpPr>
          <p:cNvPr id="8" name="Rectangle 7">
            <a:extLst>
              <a:ext uri="{FF2B5EF4-FFF2-40B4-BE49-F238E27FC236}">
                <a16:creationId xmlns:a16="http://schemas.microsoft.com/office/drawing/2014/main" id="{673622E1-90BB-0588-ED59-26576A45D59A}"/>
              </a:ext>
            </a:extLst>
          </p:cNvPr>
          <p:cNvSpPr/>
          <p:nvPr/>
        </p:nvSpPr>
        <p:spPr>
          <a:xfrm>
            <a:off x="583095" y="4754656"/>
            <a:ext cx="1219200" cy="390939"/>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Renewables</a:t>
            </a:r>
          </a:p>
        </p:txBody>
      </p:sp>
      <p:sp>
        <p:nvSpPr>
          <p:cNvPr id="9" name="Rectangle 8">
            <a:extLst>
              <a:ext uri="{FF2B5EF4-FFF2-40B4-BE49-F238E27FC236}">
                <a16:creationId xmlns:a16="http://schemas.microsoft.com/office/drawing/2014/main" id="{1468E7C3-9DBF-20B8-DF94-EB615118905D}"/>
              </a:ext>
            </a:extLst>
          </p:cNvPr>
          <p:cNvSpPr/>
          <p:nvPr/>
        </p:nvSpPr>
        <p:spPr>
          <a:xfrm>
            <a:off x="583095" y="5887563"/>
            <a:ext cx="1404731" cy="390939"/>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Diesel imports</a:t>
            </a:r>
          </a:p>
        </p:txBody>
      </p:sp>
      <p:sp>
        <p:nvSpPr>
          <p:cNvPr id="10" name="Rectangle 9">
            <a:extLst>
              <a:ext uri="{FF2B5EF4-FFF2-40B4-BE49-F238E27FC236}">
                <a16:creationId xmlns:a16="http://schemas.microsoft.com/office/drawing/2014/main" id="{F6EFB079-DF7F-700F-8C22-8958BDD7AE64}"/>
              </a:ext>
            </a:extLst>
          </p:cNvPr>
          <p:cNvSpPr/>
          <p:nvPr/>
        </p:nvSpPr>
        <p:spPr>
          <a:xfrm>
            <a:off x="7993425" y="3742227"/>
            <a:ext cx="1826435" cy="390939"/>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Electric motorcycle</a:t>
            </a:r>
          </a:p>
        </p:txBody>
      </p:sp>
      <p:sp>
        <p:nvSpPr>
          <p:cNvPr id="11" name="Rectangle 10">
            <a:extLst>
              <a:ext uri="{FF2B5EF4-FFF2-40B4-BE49-F238E27FC236}">
                <a16:creationId xmlns:a16="http://schemas.microsoft.com/office/drawing/2014/main" id="{E00EA3FA-B79C-EF0D-AD27-9B9AFDAF4789}"/>
              </a:ext>
            </a:extLst>
          </p:cNvPr>
          <p:cNvSpPr/>
          <p:nvPr/>
        </p:nvSpPr>
        <p:spPr>
          <a:xfrm>
            <a:off x="7993425" y="4278561"/>
            <a:ext cx="1826435" cy="390939"/>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Petrol motorcycle</a:t>
            </a:r>
          </a:p>
        </p:txBody>
      </p:sp>
      <p:sp>
        <p:nvSpPr>
          <p:cNvPr id="12" name="Rectangle 11">
            <a:extLst>
              <a:ext uri="{FF2B5EF4-FFF2-40B4-BE49-F238E27FC236}">
                <a16:creationId xmlns:a16="http://schemas.microsoft.com/office/drawing/2014/main" id="{4095CD25-EDC6-0EF2-842F-43784BD27DCD}"/>
              </a:ext>
            </a:extLst>
          </p:cNvPr>
          <p:cNvSpPr/>
          <p:nvPr/>
        </p:nvSpPr>
        <p:spPr>
          <a:xfrm>
            <a:off x="7993425" y="4814895"/>
            <a:ext cx="1826435" cy="390939"/>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Petrol car</a:t>
            </a:r>
          </a:p>
        </p:txBody>
      </p:sp>
      <p:sp>
        <p:nvSpPr>
          <p:cNvPr id="13" name="Rectangle 12">
            <a:extLst>
              <a:ext uri="{FF2B5EF4-FFF2-40B4-BE49-F238E27FC236}">
                <a16:creationId xmlns:a16="http://schemas.microsoft.com/office/drawing/2014/main" id="{50CA1A69-C1DF-B4EC-8045-4D00B5D74B43}"/>
              </a:ext>
            </a:extLst>
          </p:cNvPr>
          <p:cNvSpPr/>
          <p:nvPr/>
        </p:nvSpPr>
        <p:spPr>
          <a:xfrm>
            <a:off x="7993425" y="5351229"/>
            <a:ext cx="1826435" cy="390939"/>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Electric car</a:t>
            </a:r>
          </a:p>
        </p:txBody>
      </p:sp>
      <p:sp>
        <p:nvSpPr>
          <p:cNvPr id="14" name="Rectangle 13">
            <a:extLst>
              <a:ext uri="{FF2B5EF4-FFF2-40B4-BE49-F238E27FC236}">
                <a16:creationId xmlns:a16="http://schemas.microsoft.com/office/drawing/2014/main" id="{B4A243F7-040F-B3AA-B728-F06849096E94}"/>
              </a:ext>
            </a:extLst>
          </p:cNvPr>
          <p:cNvSpPr/>
          <p:nvPr/>
        </p:nvSpPr>
        <p:spPr>
          <a:xfrm>
            <a:off x="7993425" y="5887563"/>
            <a:ext cx="1826435" cy="390939"/>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Diesel car</a:t>
            </a:r>
          </a:p>
        </p:txBody>
      </p:sp>
      <p:sp>
        <p:nvSpPr>
          <p:cNvPr id="15" name="Rectangle 14">
            <a:extLst>
              <a:ext uri="{FF2B5EF4-FFF2-40B4-BE49-F238E27FC236}">
                <a16:creationId xmlns:a16="http://schemas.microsoft.com/office/drawing/2014/main" id="{3DC17744-2673-DB63-F920-5A97FDA2ED07}"/>
              </a:ext>
            </a:extLst>
          </p:cNvPr>
          <p:cNvSpPr/>
          <p:nvPr/>
        </p:nvSpPr>
        <p:spPr>
          <a:xfrm>
            <a:off x="10247888" y="3742228"/>
            <a:ext cx="1118553" cy="913144"/>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Motorcycle transport demand</a:t>
            </a:r>
          </a:p>
        </p:txBody>
      </p:sp>
      <p:sp>
        <p:nvSpPr>
          <p:cNvPr id="16" name="Rectangle 15">
            <a:extLst>
              <a:ext uri="{FF2B5EF4-FFF2-40B4-BE49-F238E27FC236}">
                <a16:creationId xmlns:a16="http://schemas.microsoft.com/office/drawing/2014/main" id="{E80A483D-7758-8DEC-94BE-884F75C3EF19}"/>
              </a:ext>
            </a:extLst>
          </p:cNvPr>
          <p:cNvSpPr/>
          <p:nvPr/>
        </p:nvSpPr>
        <p:spPr>
          <a:xfrm>
            <a:off x="10257390" y="4815652"/>
            <a:ext cx="1118553" cy="1462850"/>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Car transport demand</a:t>
            </a:r>
          </a:p>
        </p:txBody>
      </p:sp>
      <p:sp>
        <p:nvSpPr>
          <p:cNvPr id="17" name="Rectangle 16">
            <a:extLst>
              <a:ext uri="{FF2B5EF4-FFF2-40B4-BE49-F238E27FC236}">
                <a16:creationId xmlns:a16="http://schemas.microsoft.com/office/drawing/2014/main" id="{1B29E63D-F305-5CAC-BADB-AE5276E8EFD8}"/>
              </a:ext>
            </a:extLst>
          </p:cNvPr>
          <p:cNvSpPr/>
          <p:nvPr/>
        </p:nvSpPr>
        <p:spPr>
          <a:xfrm>
            <a:off x="4564204" y="4460490"/>
            <a:ext cx="1219201" cy="390939"/>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T&amp;D</a:t>
            </a:r>
          </a:p>
        </p:txBody>
      </p:sp>
      <p:sp>
        <p:nvSpPr>
          <p:cNvPr id="18" name="Rectangle 17">
            <a:extLst>
              <a:ext uri="{FF2B5EF4-FFF2-40B4-BE49-F238E27FC236}">
                <a16:creationId xmlns:a16="http://schemas.microsoft.com/office/drawing/2014/main" id="{7DED265F-5668-42F6-164C-9EC70BF968FA}"/>
              </a:ext>
            </a:extLst>
          </p:cNvPr>
          <p:cNvSpPr/>
          <p:nvPr/>
        </p:nvSpPr>
        <p:spPr>
          <a:xfrm>
            <a:off x="6175632" y="4415529"/>
            <a:ext cx="1219201" cy="479684"/>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Electric charging</a:t>
            </a:r>
          </a:p>
        </p:txBody>
      </p:sp>
      <p:sp>
        <p:nvSpPr>
          <p:cNvPr id="19" name="Rectangle 18">
            <a:extLst>
              <a:ext uri="{FF2B5EF4-FFF2-40B4-BE49-F238E27FC236}">
                <a16:creationId xmlns:a16="http://schemas.microsoft.com/office/drawing/2014/main" id="{F1C4AF55-37B4-5AFB-30EE-ACC58BEEBC03}"/>
              </a:ext>
            </a:extLst>
          </p:cNvPr>
          <p:cNvSpPr/>
          <p:nvPr/>
        </p:nvSpPr>
        <p:spPr>
          <a:xfrm>
            <a:off x="2625870" y="4384456"/>
            <a:ext cx="1444884" cy="553006"/>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Electricity generation</a:t>
            </a:r>
          </a:p>
        </p:txBody>
      </p:sp>
      <p:cxnSp>
        <p:nvCxnSpPr>
          <p:cNvPr id="21" name="Elbow Connector 20">
            <a:extLst>
              <a:ext uri="{FF2B5EF4-FFF2-40B4-BE49-F238E27FC236}">
                <a16:creationId xmlns:a16="http://schemas.microsoft.com/office/drawing/2014/main" id="{E74C577F-5840-422A-10B6-2CABE77A340B}"/>
              </a:ext>
            </a:extLst>
          </p:cNvPr>
          <p:cNvCxnSpPr>
            <a:stCxn id="7" idx="3"/>
            <a:endCxn id="19" idx="1"/>
          </p:cNvCxnSpPr>
          <p:nvPr/>
        </p:nvCxnSpPr>
        <p:spPr>
          <a:xfrm>
            <a:off x="1802295" y="4325630"/>
            <a:ext cx="823575" cy="335329"/>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Elbow Connector 21">
            <a:extLst>
              <a:ext uri="{FF2B5EF4-FFF2-40B4-BE49-F238E27FC236}">
                <a16:creationId xmlns:a16="http://schemas.microsoft.com/office/drawing/2014/main" id="{850C752C-86D9-BF9E-3611-B851EB56220B}"/>
              </a:ext>
            </a:extLst>
          </p:cNvPr>
          <p:cNvCxnSpPr>
            <a:cxnSpLocks/>
            <a:stCxn id="8" idx="3"/>
            <a:endCxn id="19" idx="1"/>
          </p:cNvCxnSpPr>
          <p:nvPr/>
        </p:nvCxnSpPr>
        <p:spPr>
          <a:xfrm flipV="1">
            <a:off x="1802295" y="4660959"/>
            <a:ext cx="823575" cy="289167"/>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76DBA05C-DFBF-9BD9-A636-FE5435F8C685}"/>
              </a:ext>
            </a:extLst>
          </p:cNvPr>
          <p:cNvCxnSpPr>
            <a:stCxn id="19" idx="3"/>
            <a:endCxn id="17" idx="1"/>
          </p:cNvCxnSpPr>
          <p:nvPr/>
        </p:nvCxnSpPr>
        <p:spPr>
          <a:xfrm flipV="1">
            <a:off x="4070754" y="4655960"/>
            <a:ext cx="493450" cy="499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61D3548A-CB1E-F05F-668E-72C82C529C11}"/>
              </a:ext>
            </a:extLst>
          </p:cNvPr>
          <p:cNvCxnSpPr>
            <a:cxnSpLocks/>
            <a:stCxn id="17" idx="3"/>
            <a:endCxn id="18" idx="1"/>
          </p:cNvCxnSpPr>
          <p:nvPr/>
        </p:nvCxnSpPr>
        <p:spPr>
          <a:xfrm flipV="1">
            <a:off x="5783405" y="4655371"/>
            <a:ext cx="392227" cy="58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C863465E-AE6D-EAD9-B1AE-A85CB2BF2CDB}"/>
              </a:ext>
            </a:extLst>
          </p:cNvPr>
          <p:cNvCxnSpPr>
            <a:cxnSpLocks/>
            <a:stCxn id="10" idx="3"/>
          </p:cNvCxnSpPr>
          <p:nvPr/>
        </p:nvCxnSpPr>
        <p:spPr>
          <a:xfrm>
            <a:off x="9819860" y="3937697"/>
            <a:ext cx="42802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Elbow Connector 49">
            <a:extLst>
              <a:ext uri="{FF2B5EF4-FFF2-40B4-BE49-F238E27FC236}">
                <a16:creationId xmlns:a16="http://schemas.microsoft.com/office/drawing/2014/main" id="{9EE05353-32F2-30B0-E245-1CFF67E55137}"/>
              </a:ext>
            </a:extLst>
          </p:cNvPr>
          <p:cNvCxnSpPr>
            <a:cxnSpLocks/>
            <a:stCxn id="18" idx="3"/>
            <a:endCxn id="10" idx="1"/>
          </p:cNvCxnSpPr>
          <p:nvPr/>
        </p:nvCxnSpPr>
        <p:spPr>
          <a:xfrm flipV="1">
            <a:off x="7394833" y="3937697"/>
            <a:ext cx="598592" cy="717674"/>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Elbow Connector 52">
            <a:extLst>
              <a:ext uri="{FF2B5EF4-FFF2-40B4-BE49-F238E27FC236}">
                <a16:creationId xmlns:a16="http://schemas.microsoft.com/office/drawing/2014/main" id="{C95AE5E2-E6B1-251A-3631-C8954203FF70}"/>
              </a:ext>
            </a:extLst>
          </p:cNvPr>
          <p:cNvCxnSpPr>
            <a:cxnSpLocks/>
            <a:stCxn id="18" idx="3"/>
            <a:endCxn id="13" idx="1"/>
          </p:cNvCxnSpPr>
          <p:nvPr/>
        </p:nvCxnSpPr>
        <p:spPr>
          <a:xfrm>
            <a:off x="7394833" y="4655371"/>
            <a:ext cx="598592" cy="891328"/>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B410C233-09C0-3B7B-1DDC-8FA725364315}"/>
              </a:ext>
            </a:extLst>
          </p:cNvPr>
          <p:cNvCxnSpPr>
            <a:cxnSpLocks/>
          </p:cNvCxnSpPr>
          <p:nvPr/>
        </p:nvCxnSpPr>
        <p:spPr>
          <a:xfrm>
            <a:off x="9819860" y="4460490"/>
            <a:ext cx="42802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2A717130-2E75-2EC3-C70E-5919D10E62A7}"/>
              </a:ext>
            </a:extLst>
          </p:cNvPr>
          <p:cNvCxnSpPr>
            <a:cxnSpLocks/>
          </p:cNvCxnSpPr>
          <p:nvPr/>
        </p:nvCxnSpPr>
        <p:spPr>
          <a:xfrm>
            <a:off x="9819860" y="5003134"/>
            <a:ext cx="42802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415B8235-A77F-B075-1764-8A9A3A9FF2D1}"/>
              </a:ext>
            </a:extLst>
          </p:cNvPr>
          <p:cNvCxnSpPr>
            <a:cxnSpLocks/>
          </p:cNvCxnSpPr>
          <p:nvPr/>
        </p:nvCxnSpPr>
        <p:spPr>
          <a:xfrm>
            <a:off x="9829362" y="5518479"/>
            <a:ext cx="42802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63D5901F-0A6F-0C03-51BC-47977A3E49C4}"/>
              </a:ext>
            </a:extLst>
          </p:cNvPr>
          <p:cNvCxnSpPr>
            <a:cxnSpLocks/>
          </p:cNvCxnSpPr>
          <p:nvPr/>
        </p:nvCxnSpPr>
        <p:spPr>
          <a:xfrm>
            <a:off x="9819860" y="6069934"/>
            <a:ext cx="42802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Straight Arrow Connector 127">
            <a:extLst>
              <a:ext uri="{FF2B5EF4-FFF2-40B4-BE49-F238E27FC236}">
                <a16:creationId xmlns:a16="http://schemas.microsoft.com/office/drawing/2014/main" id="{5495D2DE-A231-B755-3A7F-12834ECC0F50}"/>
              </a:ext>
            </a:extLst>
          </p:cNvPr>
          <p:cNvCxnSpPr>
            <a:cxnSpLocks/>
            <a:stCxn id="9" idx="3"/>
            <a:endCxn id="14" idx="1"/>
          </p:cNvCxnSpPr>
          <p:nvPr/>
        </p:nvCxnSpPr>
        <p:spPr>
          <a:xfrm>
            <a:off x="1987826" y="6083033"/>
            <a:ext cx="600559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2" name="TextBox 131">
            <a:extLst>
              <a:ext uri="{FF2B5EF4-FFF2-40B4-BE49-F238E27FC236}">
                <a16:creationId xmlns:a16="http://schemas.microsoft.com/office/drawing/2014/main" id="{8787B7E8-2B1E-CC67-A2E9-D296C791D84A}"/>
              </a:ext>
            </a:extLst>
          </p:cNvPr>
          <p:cNvSpPr txBox="1"/>
          <p:nvPr/>
        </p:nvSpPr>
        <p:spPr>
          <a:xfrm>
            <a:off x="1763508" y="3608726"/>
            <a:ext cx="652743" cy="307777"/>
          </a:xfrm>
          <a:prstGeom prst="rect">
            <a:avLst/>
          </a:prstGeom>
          <a:noFill/>
        </p:spPr>
        <p:txBody>
          <a:bodyPr wrap="none" rtlCol="0">
            <a:spAutoFit/>
          </a:bodyPr>
          <a:lstStyle/>
          <a:p>
            <a:r>
              <a:rPr lang="en-US" i="1" dirty="0">
                <a:solidFill>
                  <a:srgbClr val="A76B76"/>
                </a:solidFill>
              </a:rPr>
              <a:t>Petrol</a:t>
            </a:r>
          </a:p>
        </p:txBody>
      </p:sp>
      <p:cxnSp>
        <p:nvCxnSpPr>
          <p:cNvPr id="133" name="Elbow Connector 132">
            <a:extLst>
              <a:ext uri="{FF2B5EF4-FFF2-40B4-BE49-F238E27FC236}">
                <a16:creationId xmlns:a16="http://schemas.microsoft.com/office/drawing/2014/main" id="{08E26A01-DF8A-4225-C7BB-6902E5898E5B}"/>
              </a:ext>
            </a:extLst>
          </p:cNvPr>
          <p:cNvCxnSpPr>
            <a:cxnSpLocks/>
            <a:stCxn id="7" idx="0"/>
            <a:endCxn id="11" idx="1"/>
          </p:cNvCxnSpPr>
          <p:nvPr/>
        </p:nvCxnSpPr>
        <p:spPr>
          <a:xfrm rot="16200000" flipH="1">
            <a:off x="4421124" y="901730"/>
            <a:ext cx="343871" cy="6800730"/>
          </a:xfrm>
          <a:prstGeom prst="bentConnector4">
            <a:avLst>
              <a:gd name="adj1" fmla="val -66478"/>
              <a:gd name="adj2" fmla="val 93260"/>
            </a:avLst>
          </a:prstGeom>
          <a:ln>
            <a:solidFill>
              <a:srgbClr val="A76B76"/>
            </a:solidFill>
            <a:tailEnd type="triangle"/>
          </a:ln>
        </p:spPr>
        <p:style>
          <a:lnRef idx="1">
            <a:schemeClr val="accent1"/>
          </a:lnRef>
          <a:fillRef idx="0">
            <a:schemeClr val="accent1"/>
          </a:fillRef>
          <a:effectRef idx="0">
            <a:schemeClr val="accent1"/>
          </a:effectRef>
          <a:fontRef idx="minor">
            <a:schemeClr val="tx1"/>
          </a:fontRef>
        </p:style>
      </p:cxnSp>
      <p:cxnSp>
        <p:nvCxnSpPr>
          <p:cNvPr id="137" name="Elbow Connector 136">
            <a:extLst>
              <a:ext uri="{FF2B5EF4-FFF2-40B4-BE49-F238E27FC236}">
                <a16:creationId xmlns:a16="http://schemas.microsoft.com/office/drawing/2014/main" id="{9C500985-F7F6-7288-701E-04B9814C2C77}"/>
              </a:ext>
            </a:extLst>
          </p:cNvPr>
          <p:cNvCxnSpPr>
            <a:cxnSpLocks/>
            <a:stCxn id="7" idx="0"/>
            <a:endCxn id="12" idx="1"/>
          </p:cNvCxnSpPr>
          <p:nvPr/>
        </p:nvCxnSpPr>
        <p:spPr>
          <a:xfrm rot="16200000" flipH="1">
            <a:off x="4152957" y="1169897"/>
            <a:ext cx="880205" cy="6800730"/>
          </a:xfrm>
          <a:prstGeom prst="bentConnector4">
            <a:avLst>
              <a:gd name="adj1" fmla="val -25971"/>
              <a:gd name="adj2" fmla="val 93260"/>
            </a:avLst>
          </a:prstGeom>
          <a:ln>
            <a:solidFill>
              <a:srgbClr val="A76B76"/>
            </a:solidFill>
            <a:tailEnd type="triangle"/>
          </a:ln>
        </p:spPr>
        <p:style>
          <a:lnRef idx="1">
            <a:schemeClr val="accent1"/>
          </a:lnRef>
          <a:fillRef idx="0">
            <a:schemeClr val="accent1"/>
          </a:fillRef>
          <a:effectRef idx="0">
            <a:schemeClr val="accent1"/>
          </a:effectRef>
          <a:fontRef idx="minor">
            <a:schemeClr val="tx1"/>
          </a:fontRef>
        </p:style>
      </p:cxnSp>
      <p:sp>
        <p:nvSpPr>
          <p:cNvPr id="142" name="TextBox 141">
            <a:extLst>
              <a:ext uri="{FF2B5EF4-FFF2-40B4-BE49-F238E27FC236}">
                <a16:creationId xmlns:a16="http://schemas.microsoft.com/office/drawing/2014/main" id="{27449375-5D8F-B7CA-52FB-8ED8E9D742AF}"/>
              </a:ext>
            </a:extLst>
          </p:cNvPr>
          <p:cNvSpPr txBox="1"/>
          <p:nvPr/>
        </p:nvSpPr>
        <p:spPr>
          <a:xfrm>
            <a:off x="4337882" y="5775255"/>
            <a:ext cx="683200" cy="307777"/>
          </a:xfrm>
          <a:prstGeom prst="rect">
            <a:avLst/>
          </a:prstGeom>
          <a:noFill/>
        </p:spPr>
        <p:txBody>
          <a:bodyPr wrap="none" rtlCol="0">
            <a:spAutoFit/>
          </a:bodyPr>
          <a:lstStyle/>
          <a:p>
            <a:r>
              <a:rPr lang="en-US" i="1" dirty="0">
                <a:solidFill>
                  <a:schemeClr val="tx1"/>
                </a:solidFill>
              </a:rPr>
              <a:t>Diesel</a:t>
            </a:r>
          </a:p>
        </p:txBody>
      </p:sp>
      <p:sp>
        <p:nvSpPr>
          <p:cNvPr id="143" name="TextBox 142">
            <a:extLst>
              <a:ext uri="{FF2B5EF4-FFF2-40B4-BE49-F238E27FC236}">
                <a16:creationId xmlns:a16="http://schemas.microsoft.com/office/drawing/2014/main" id="{3AB7320C-9435-BA90-B3EB-DCF86D6894E4}"/>
              </a:ext>
            </a:extLst>
          </p:cNvPr>
          <p:cNvSpPr txBox="1"/>
          <p:nvPr/>
        </p:nvSpPr>
        <p:spPr>
          <a:xfrm>
            <a:off x="1802295" y="4988088"/>
            <a:ext cx="1588897" cy="307777"/>
          </a:xfrm>
          <a:prstGeom prst="rect">
            <a:avLst/>
          </a:prstGeom>
          <a:noFill/>
        </p:spPr>
        <p:txBody>
          <a:bodyPr wrap="none" rtlCol="0">
            <a:spAutoFit/>
          </a:bodyPr>
          <a:lstStyle/>
          <a:p>
            <a:r>
              <a:rPr lang="en-US" i="1" dirty="0">
                <a:solidFill>
                  <a:schemeClr val="tx1"/>
                </a:solidFill>
              </a:rPr>
              <a:t>Solar/Wind/Hydro</a:t>
            </a:r>
          </a:p>
        </p:txBody>
      </p:sp>
      <p:sp>
        <p:nvSpPr>
          <p:cNvPr id="144" name="TextBox 143">
            <a:extLst>
              <a:ext uri="{FF2B5EF4-FFF2-40B4-BE49-F238E27FC236}">
                <a16:creationId xmlns:a16="http://schemas.microsoft.com/office/drawing/2014/main" id="{A7C98316-716A-3741-A6ED-7E8EC2520B13}"/>
              </a:ext>
            </a:extLst>
          </p:cNvPr>
          <p:cNvSpPr txBox="1"/>
          <p:nvPr/>
        </p:nvSpPr>
        <p:spPr>
          <a:xfrm>
            <a:off x="1802295" y="4024824"/>
            <a:ext cx="931665" cy="307777"/>
          </a:xfrm>
          <a:prstGeom prst="rect">
            <a:avLst/>
          </a:prstGeom>
          <a:noFill/>
        </p:spPr>
        <p:txBody>
          <a:bodyPr wrap="none" rtlCol="0">
            <a:spAutoFit/>
          </a:bodyPr>
          <a:lstStyle/>
          <a:p>
            <a:r>
              <a:rPr lang="en-US" i="1" dirty="0">
                <a:solidFill>
                  <a:schemeClr val="tx1"/>
                </a:solidFill>
              </a:rPr>
              <a:t>Coal/Gas</a:t>
            </a:r>
          </a:p>
        </p:txBody>
      </p:sp>
      <p:sp>
        <p:nvSpPr>
          <p:cNvPr id="145" name="TextBox 144">
            <a:extLst>
              <a:ext uri="{FF2B5EF4-FFF2-40B4-BE49-F238E27FC236}">
                <a16:creationId xmlns:a16="http://schemas.microsoft.com/office/drawing/2014/main" id="{A862FB91-DE08-E115-D15F-4746C3AA5A31}"/>
              </a:ext>
            </a:extLst>
          </p:cNvPr>
          <p:cNvSpPr txBox="1"/>
          <p:nvPr/>
        </p:nvSpPr>
        <p:spPr>
          <a:xfrm>
            <a:off x="3872049" y="4932038"/>
            <a:ext cx="1417906" cy="523220"/>
          </a:xfrm>
          <a:prstGeom prst="rect">
            <a:avLst/>
          </a:prstGeom>
          <a:noFill/>
        </p:spPr>
        <p:txBody>
          <a:bodyPr wrap="square" rtlCol="0">
            <a:spAutoFit/>
          </a:bodyPr>
          <a:lstStyle/>
          <a:p>
            <a:r>
              <a:rPr lang="en-US" i="1" dirty="0">
                <a:solidFill>
                  <a:schemeClr val="tx1"/>
                </a:solidFill>
              </a:rPr>
              <a:t>Electricity after power plants</a:t>
            </a:r>
          </a:p>
        </p:txBody>
      </p:sp>
      <p:sp>
        <p:nvSpPr>
          <p:cNvPr id="146" name="TextBox 145">
            <a:extLst>
              <a:ext uri="{FF2B5EF4-FFF2-40B4-BE49-F238E27FC236}">
                <a16:creationId xmlns:a16="http://schemas.microsoft.com/office/drawing/2014/main" id="{8CBA45B8-5374-CAC8-B42D-BCFD6C65AD47}"/>
              </a:ext>
            </a:extLst>
          </p:cNvPr>
          <p:cNvSpPr txBox="1"/>
          <p:nvPr/>
        </p:nvSpPr>
        <p:spPr>
          <a:xfrm>
            <a:off x="5367326" y="4919908"/>
            <a:ext cx="1417906" cy="523220"/>
          </a:xfrm>
          <a:prstGeom prst="rect">
            <a:avLst/>
          </a:prstGeom>
          <a:noFill/>
        </p:spPr>
        <p:txBody>
          <a:bodyPr wrap="square" rtlCol="0">
            <a:spAutoFit/>
          </a:bodyPr>
          <a:lstStyle/>
          <a:p>
            <a:r>
              <a:rPr lang="en-US" i="1" dirty="0">
                <a:solidFill>
                  <a:schemeClr val="tx1"/>
                </a:solidFill>
              </a:rPr>
              <a:t>Electricity for use</a:t>
            </a:r>
          </a:p>
        </p:txBody>
      </p:sp>
      <p:sp>
        <p:nvSpPr>
          <p:cNvPr id="147" name="TextBox 146">
            <a:extLst>
              <a:ext uri="{FF2B5EF4-FFF2-40B4-BE49-F238E27FC236}">
                <a16:creationId xmlns:a16="http://schemas.microsoft.com/office/drawing/2014/main" id="{E60914D1-9599-FB47-17C7-11058FE70EC0}"/>
              </a:ext>
            </a:extLst>
          </p:cNvPr>
          <p:cNvSpPr txBox="1"/>
          <p:nvPr/>
        </p:nvSpPr>
        <p:spPr>
          <a:xfrm>
            <a:off x="583095" y="3275112"/>
            <a:ext cx="1099981" cy="307777"/>
          </a:xfrm>
          <a:prstGeom prst="rect">
            <a:avLst/>
          </a:prstGeom>
          <a:noFill/>
        </p:spPr>
        <p:txBody>
          <a:bodyPr wrap="none" rtlCol="0">
            <a:spAutoFit/>
          </a:bodyPr>
          <a:lstStyle/>
          <a:p>
            <a:r>
              <a:rPr lang="en-US" b="1" dirty="0"/>
              <a:t>Resources</a:t>
            </a:r>
          </a:p>
        </p:txBody>
      </p:sp>
      <p:sp>
        <p:nvSpPr>
          <p:cNvPr id="148" name="TextBox 147">
            <a:extLst>
              <a:ext uri="{FF2B5EF4-FFF2-40B4-BE49-F238E27FC236}">
                <a16:creationId xmlns:a16="http://schemas.microsoft.com/office/drawing/2014/main" id="{277D424B-279E-CAB4-C98F-18D289AEFF66}"/>
              </a:ext>
            </a:extLst>
          </p:cNvPr>
          <p:cNvSpPr txBox="1"/>
          <p:nvPr/>
        </p:nvSpPr>
        <p:spPr>
          <a:xfrm>
            <a:off x="2775362" y="3275112"/>
            <a:ext cx="1168910" cy="307777"/>
          </a:xfrm>
          <a:prstGeom prst="rect">
            <a:avLst/>
          </a:prstGeom>
          <a:noFill/>
        </p:spPr>
        <p:txBody>
          <a:bodyPr wrap="none" rtlCol="0">
            <a:spAutoFit/>
          </a:bodyPr>
          <a:lstStyle/>
          <a:p>
            <a:r>
              <a:rPr lang="en-US" b="1" dirty="0"/>
              <a:t>Conversion</a:t>
            </a:r>
          </a:p>
        </p:txBody>
      </p:sp>
      <p:sp>
        <p:nvSpPr>
          <p:cNvPr id="149" name="TextBox 148">
            <a:extLst>
              <a:ext uri="{FF2B5EF4-FFF2-40B4-BE49-F238E27FC236}">
                <a16:creationId xmlns:a16="http://schemas.microsoft.com/office/drawing/2014/main" id="{4BD70CEA-56BD-BA43-B478-A4B3CA450393}"/>
              </a:ext>
            </a:extLst>
          </p:cNvPr>
          <p:cNvSpPr txBox="1"/>
          <p:nvPr/>
        </p:nvSpPr>
        <p:spPr>
          <a:xfrm>
            <a:off x="8203565" y="3275112"/>
            <a:ext cx="1406154" cy="307777"/>
          </a:xfrm>
          <a:prstGeom prst="rect">
            <a:avLst/>
          </a:prstGeom>
          <a:noFill/>
        </p:spPr>
        <p:txBody>
          <a:bodyPr wrap="none" rtlCol="0">
            <a:spAutoFit/>
          </a:bodyPr>
          <a:lstStyle/>
          <a:p>
            <a:r>
              <a:rPr lang="en-US" b="1" dirty="0"/>
              <a:t>End-use techs</a:t>
            </a:r>
          </a:p>
        </p:txBody>
      </p:sp>
      <p:sp>
        <p:nvSpPr>
          <p:cNvPr id="150" name="TextBox 149">
            <a:extLst>
              <a:ext uri="{FF2B5EF4-FFF2-40B4-BE49-F238E27FC236}">
                <a16:creationId xmlns:a16="http://schemas.microsoft.com/office/drawing/2014/main" id="{1D05A6D0-8911-4845-2029-0C7BDADA7249}"/>
              </a:ext>
            </a:extLst>
          </p:cNvPr>
          <p:cNvSpPr txBox="1"/>
          <p:nvPr/>
        </p:nvSpPr>
        <p:spPr>
          <a:xfrm>
            <a:off x="9874108" y="3167390"/>
            <a:ext cx="1746037" cy="523220"/>
          </a:xfrm>
          <a:prstGeom prst="rect">
            <a:avLst/>
          </a:prstGeom>
          <a:noFill/>
        </p:spPr>
        <p:txBody>
          <a:bodyPr wrap="square" rtlCol="0">
            <a:spAutoFit/>
          </a:bodyPr>
          <a:lstStyle/>
          <a:p>
            <a:pPr algn="ctr"/>
            <a:r>
              <a:rPr lang="en-US" b="1" dirty="0"/>
              <a:t>Energy service demands</a:t>
            </a:r>
          </a:p>
        </p:txBody>
      </p:sp>
      <p:pic>
        <p:nvPicPr>
          <p:cNvPr id="20" name="luvvoice.com-20250203-MNunNT">
            <a:hlinkClick r:id="" action="ppaction://media"/>
            <a:extLst>
              <a:ext uri="{FF2B5EF4-FFF2-40B4-BE49-F238E27FC236}">
                <a16:creationId xmlns:a16="http://schemas.microsoft.com/office/drawing/2014/main" id="{7A283CD6-1929-9C39-5114-59FBC3C82F66}"/>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0925332" y="154933"/>
            <a:ext cx="812800" cy="812800"/>
          </a:xfrm>
          <a:prstGeom prst="rect">
            <a:avLst/>
          </a:prstGeom>
        </p:spPr>
      </p:pic>
    </p:spTree>
    <p:extLst>
      <p:ext uri="{BB962C8B-B14F-4D97-AF65-F5344CB8AC3E}">
        <p14:creationId xmlns:p14="http://schemas.microsoft.com/office/powerpoint/2010/main" val="3539824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240"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78851CBA-09A9-54AE-DAD5-0675D05716D2}"/>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C41A55F2-F473-A3AB-66BC-5FA2C3E021D2}"/>
              </a:ext>
            </a:extLst>
          </p:cNvPr>
          <p:cNvGraphicFramePr>
            <a:graphicFrameLocks noChangeAspect="1"/>
          </p:cNvGraphicFramePr>
          <p:nvPr>
            <p:custDataLst>
              <p:tags r:id="rId1"/>
            </p:custDataLst>
            <p:extLst>
              <p:ext uri="{D42A27DB-BD31-4B8C-83A1-F6EECF244321}">
                <p14:modId xmlns:p14="http://schemas.microsoft.com/office/powerpoint/2010/main" val="346777168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6" imgW="7772400" imgH="10058400" progId="TCLayout.ActiveDocument.1">
                  <p:embed/>
                </p:oleObj>
              </mc:Choice>
              <mc:Fallback>
                <p:oleObj name="think-cell Slide" r:id="rId6" imgW="7772400" imgH="10058400" progId="TCLayout.ActiveDocument.1">
                  <p:embed/>
                  <p:pic>
                    <p:nvPicPr>
                      <p:cNvPr id="2" name="think-cell data - do not delete" hidden="1">
                        <a:extLst>
                          <a:ext uri="{FF2B5EF4-FFF2-40B4-BE49-F238E27FC236}">
                            <a16:creationId xmlns:a16="http://schemas.microsoft.com/office/drawing/2014/main" id="{C41A55F2-F473-A3AB-66BC-5FA2C3E021D2}"/>
                          </a:ext>
                        </a:extLst>
                      </p:cNvPr>
                      <p:cNvPicPr/>
                      <p:nvPr/>
                    </p:nvPicPr>
                    <p:blipFill>
                      <a:blip r:embed="rId7"/>
                      <a:stretch>
                        <a:fillRect/>
                      </a:stretch>
                    </p:blipFill>
                    <p:spPr>
                      <a:xfrm>
                        <a:off x="1588" y="1588"/>
                        <a:ext cx="1227" cy="1588"/>
                      </a:xfrm>
                      <a:prstGeom prst="rect">
                        <a:avLst/>
                      </a:prstGeom>
                    </p:spPr>
                  </p:pic>
                </p:oleObj>
              </mc:Fallback>
            </mc:AlternateContent>
          </a:graphicData>
        </a:graphic>
      </p:graphicFrame>
      <p:sp>
        <p:nvSpPr>
          <p:cNvPr id="48" name="Rectangle 47">
            <a:extLst>
              <a:ext uri="{FF2B5EF4-FFF2-40B4-BE49-F238E27FC236}">
                <a16:creationId xmlns:a16="http://schemas.microsoft.com/office/drawing/2014/main" id="{D8AEBE6D-C821-01D2-1185-FDC590E0F107}"/>
              </a:ext>
            </a:extLst>
          </p:cNvPr>
          <p:cNvSpPr/>
          <p:nvPr/>
        </p:nvSpPr>
        <p:spPr>
          <a:xfrm>
            <a:off x="10925332" y="159532"/>
            <a:ext cx="812800" cy="8128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Google Shape;167;p13">
            <a:extLst>
              <a:ext uri="{FF2B5EF4-FFF2-40B4-BE49-F238E27FC236}">
                <a16:creationId xmlns:a16="http://schemas.microsoft.com/office/drawing/2014/main" id="{C961BB51-29A0-6911-D3BE-1E25773561C0}"/>
              </a:ext>
            </a:extLst>
          </p:cNvPr>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2</a:t>
            </a:r>
            <a:r>
              <a:rPr lang="sv-SE" sz="2800" dirty="0">
                <a:solidFill>
                  <a:srgbClr val="C00000"/>
                </a:solidFill>
              </a:rPr>
              <a:t>. Understand the </a:t>
            </a:r>
            <a:r>
              <a:rPr lang="sv-SE" sz="2800" dirty="0" err="1">
                <a:solidFill>
                  <a:srgbClr val="C00000"/>
                </a:solidFill>
              </a:rPr>
              <a:t>Reference</a:t>
            </a:r>
            <a:r>
              <a:rPr lang="sv-SE" sz="2800" dirty="0">
                <a:solidFill>
                  <a:srgbClr val="C00000"/>
                </a:solidFill>
              </a:rPr>
              <a:t> Energy System</a:t>
            </a:r>
            <a:endParaRPr sz="2800" dirty="0">
              <a:solidFill>
                <a:srgbClr val="C00000"/>
              </a:solidFill>
            </a:endParaRPr>
          </a:p>
        </p:txBody>
      </p:sp>
      <p:sp>
        <p:nvSpPr>
          <p:cNvPr id="3" name="Slide Number Placeholder 1">
            <a:extLst>
              <a:ext uri="{FF2B5EF4-FFF2-40B4-BE49-F238E27FC236}">
                <a16:creationId xmlns:a16="http://schemas.microsoft.com/office/drawing/2014/main" id="{AEB3D2E8-38E7-9246-09D9-C0AD5249B517}"/>
              </a:ext>
            </a:extLst>
          </p:cNvPr>
          <p:cNvSpPr txBox="1">
            <a:spLocks/>
          </p:cNvSpPr>
          <p:nvPr/>
        </p:nvSpPr>
        <p:spPr>
          <a:xfrm>
            <a:off x="11798300" y="59556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a:solidFill>
                  <a:schemeClr val="bg1"/>
                </a:solidFill>
              </a:rPr>
              <a:pPr algn="ctr"/>
              <a:t>16</a:t>
            </a:fld>
            <a:endParaRPr lang="sv-SE" sz="1000" b="1" dirty="0">
              <a:solidFill>
                <a:schemeClr val="bg1"/>
              </a:solidFill>
            </a:endParaRPr>
          </a:p>
        </p:txBody>
      </p:sp>
      <p:sp>
        <p:nvSpPr>
          <p:cNvPr id="4" name="Google Shape;168;p13">
            <a:extLst>
              <a:ext uri="{FF2B5EF4-FFF2-40B4-BE49-F238E27FC236}">
                <a16:creationId xmlns:a16="http://schemas.microsoft.com/office/drawing/2014/main" id="{B6AECFF7-5944-0126-9B6D-90AEF7043CD7}"/>
              </a:ext>
            </a:extLst>
          </p:cNvPr>
          <p:cNvSpPr txBox="1">
            <a:spLocks/>
          </p:cNvSpPr>
          <p:nvPr/>
        </p:nvSpPr>
        <p:spPr>
          <a:xfrm>
            <a:off x="838200" y="1073888"/>
            <a:ext cx="10515600" cy="408071"/>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dirty="0">
                <a:solidFill>
                  <a:schemeClr val="accent2"/>
                </a:solidFill>
              </a:rPr>
              <a:t>Representation of Transport Modes in the Reference Energy System</a:t>
            </a:r>
          </a:p>
        </p:txBody>
      </p:sp>
      <p:sp>
        <p:nvSpPr>
          <p:cNvPr id="5" name="Google Shape;168;p13">
            <a:extLst>
              <a:ext uri="{FF2B5EF4-FFF2-40B4-BE49-F238E27FC236}">
                <a16:creationId xmlns:a16="http://schemas.microsoft.com/office/drawing/2014/main" id="{ED753448-53A6-F237-39F8-5A29E6244D50}"/>
              </a:ext>
            </a:extLst>
          </p:cNvPr>
          <p:cNvSpPr txBox="1">
            <a:spLocks/>
          </p:cNvSpPr>
          <p:nvPr/>
        </p:nvSpPr>
        <p:spPr>
          <a:xfrm>
            <a:off x="838200" y="1608083"/>
            <a:ext cx="10515600" cy="822883"/>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dirty="0"/>
              <a:t>Transport modes in the RES are modelled as energy-consuming technologies that convert fuels into mobility services (passenger-km or tonne-km).</a:t>
            </a:r>
          </a:p>
          <a:p>
            <a:pPr>
              <a:spcBef>
                <a:spcPts val="0"/>
              </a:spcBef>
              <a:buClr>
                <a:schemeClr val="dk1"/>
              </a:buClr>
              <a:buSzPts val="2800"/>
            </a:pPr>
            <a:endParaRPr lang="en-GB" sz="2000" dirty="0"/>
          </a:p>
          <a:p>
            <a:pPr>
              <a:spcBef>
                <a:spcPts val="0"/>
              </a:spcBef>
              <a:buClr>
                <a:schemeClr val="dk1"/>
              </a:buClr>
              <a:buSzPts val="2800"/>
            </a:pPr>
            <a:endParaRPr lang="en-GB" sz="2000" dirty="0"/>
          </a:p>
          <a:p>
            <a:pPr>
              <a:spcBef>
                <a:spcPts val="0"/>
              </a:spcBef>
              <a:buClr>
                <a:schemeClr val="dk1"/>
              </a:buClr>
              <a:buSzPts val="2800"/>
            </a:pPr>
            <a:endParaRPr lang="en-GB" sz="2000" dirty="0"/>
          </a:p>
        </p:txBody>
      </p:sp>
      <p:sp>
        <p:nvSpPr>
          <p:cNvPr id="6" name="Rectangle 5">
            <a:extLst>
              <a:ext uri="{FF2B5EF4-FFF2-40B4-BE49-F238E27FC236}">
                <a16:creationId xmlns:a16="http://schemas.microsoft.com/office/drawing/2014/main" id="{808C19CC-3423-C21F-F8BC-6F37B03CB83C}"/>
              </a:ext>
            </a:extLst>
          </p:cNvPr>
          <p:cNvSpPr/>
          <p:nvPr/>
        </p:nvSpPr>
        <p:spPr>
          <a:xfrm>
            <a:off x="583095" y="3371005"/>
            <a:ext cx="1219200" cy="390939"/>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Fossil</a:t>
            </a:r>
          </a:p>
        </p:txBody>
      </p:sp>
      <p:sp>
        <p:nvSpPr>
          <p:cNvPr id="7" name="Rectangle 6">
            <a:extLst>
              <a:ext uri="{FF2B5EF4-FFF2-40B4-BE49-F238E27FC236}">
                <a16:creationId xmlns:a16="http://schemas.microsoft.com/office/drawing/2014/main" id="{B27949DA-674F-14B2-3A83-DB27E69DD7F1}"/>
              </a:ext>
            </a:extLst>
          </p:cNvPr>
          <p:cNvSpPr/>
          <p:nvPr/>
        </p:nvSpPr>
        <p:spPr>
          <a:xfrm>
            <a:off x="583095" y="3995501"/>
            <a:ext cx="1219200" cy="390939"/>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Renewables</a:t>
            </a:r>
          </a:p>
        </p:txBody>
      </p:sp>
      <p:sp>
        <p:nvSpPr>
          <p:cNvPr id="8" name="Rectangle 7">
            <a:extLst>
              <a:ext uri="{FF2B5EF4-FFF2-40B4-BE49-F238E27FC236}">
                <a16:creationId xmlns:a16="http://schemas.microsoft.com/office/drawing/2014/main" id="{97993841-E118-37AF-4B42-4277AB84FEB8}"/>
              </a:ext>
            </a:extLst>
          </p:cNvPr>
          <p:cNvSpPr/>
          <p:nvPr/>
        </p:nvSpPr>
        <p:spPr>
          <a:xfrm>
            <a:off x="583095" y="5128408"/>
            <a:ext cx="1404731" cy="390939"/>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Diesel imports</a:t>
            </a:r>
          </a:p>
        </p:txBody>
      </p:sp>
      <p:sp>
        <p:nvSpPr>
          <p:cNvPr id="9" name="Rectangle 8">
            <a:extLst>
              <a:ext uri="{FF2B5EF4-FFF2-40B4-BE49-F238E27FC236}">
                <a16:creationId xmlns:a16="http://schemas.microsoft.com/office/drawing/2014/main" id="{F1765948-C382-8273-E922-88B2B609B7D7}"/>
              </a:ext>
            </a:extLst>
          </p:cNvPr>
          <p:cNvSpPr/>
          <p:nvPr/>
        </p:nvSpPr>
        <p:spPr>
          <a:xfrm>
            <a:off x="7993425" y="2983072"/>
            <a:ext cx="1826435" cy="390939"/>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Electric motorcycle</a:t>
            </a:r>
          </a:p>
        </p:txBody>
      </p:sp>
      <p:sp>
        <p:nvSpPr>
          <p:cNvPr id="10" name="Rectangle 9">
            <a:extLst>
              <a:ext uri="{FF2B5EF4-FFF2-40B4-BE49-F238E27FC236}">
                <a16:creationId xmlns:a16="http://schemas.microsoft.com/office/drawing/2014/main" id="{C8526B65-D6E0-1C7C-74AB-AC914723F85F}"/>
              </a:ext>
            </a:extLst>
          </p:cNvPr>
          <p:cNvSpPr/>
          <p:nvPr/>
        </p:nvSpPr>
        <p:spPr>
          <a:xfrm>
            <a:off x="7993425" y="3519406"/>
            <a:ext cx="1826435" cy="390939"/>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Petrol motorcycle</a:t>
            </a:r>
          </a:p>
        </p:txBody>
      </p:sp>
      <p:sp>
        <p:nvSpPr>
          <p:cNvPr id="11" name="Rectangle 10">
            <a:extLst>
              <a:ext uri="{FF2B5EF4-FFF2-40B4-BE49-F238E27FC236}">
                <a16:creationId xmlns:a16="http://schemas.microsoft.com/office/drawing/2014/main" id="{E134C214-7C21-6C84-36DE-7F8D947C5196}"/>
              </a:ext>
            </a:extLst>
          </p:cNvPr>
          <p:cNvSpPr/>
          <p:nvPr/>
        </p:nvSpPr>
        <p:spPr>
          <a:xfrm>
            <a:off x="7993425" y="4055740"/>
            <a:ext cx="1826435" cy="390939"/>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Petrol car</a:t>
            </a:r>
          </a:p>
        </p:txBody>
      </p:sp>
      <p:sp>
        <p:nvSpPr>
          <p:cNvPr id="12" name="Rectangle 11">
            <a:extLst>
              <a:ext uri="{FF2B5EF4-FFF2-40B4-BE49-F238E27FC236}">
                <a16:creationId xmlns:a16="http://schemas.microsoft.com/office/drawing/2014/main" id="{D27C6C93-69C2-DBDC-3D60-CE12B0FC5E09}"/>
              </a:ext>
            </a:extLst>
          </p:cNvPr>
          <p:cNvSpPr/>
          <p:nvPr/>
        </p:nvSpPr>
        <p:spPr>
          <a:xfrm>
            <a:off x="7993425" y="4592074"/>
            <a:ext cx="1826435" cy="390939"/>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Electric car</a:t>
            </a:r>
          </a:p>
        </p:txBody>
      </p:sp>
      <p:sp>
        <p:nvSpPr>
          <p:cNvPr id="13" name="Rectangle 12">
            <a:extLst>
              <a:ext uri="{FF2B5EF4-FFF2-40B4-BE49-F238E27FC236}">
                <a16:creationId xmlns:a16="http://schemas.microsoft.com/office/drawing/2014/main" id="{3A2DBD6C-9B00-DFC5-0B20-94E0A8D0EDBE}"/>
              </a:ext>
            </a:extLst>
          </p:cNvPr>
          <p:cNvSpPr/>
          <p:nvPr/>
        </p:nvSpPr>
        <p:spPr>
          <a:xfrm>
            <a:off x="7993425" y="5128408"/>
            <a:ext cx="1826435" cy="390939"/>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Diesel car</a:t>
            </a:r>
          </a:p>
        </p:txBody>
      </p:sp>
      <p:sp>
        <p:nvSpPr>
          <p:cNvPr id="14" name="Rectangle 13">
            <a:extLst>
              <a:ext uri="{FF2B5EF4-FFF2-40B4-BE49-F238E27FC236}">
                <a16:creationId xmlns:a16="http://schemas.microsoft.com/office/drawing/2014/main" id="{AD72851C-AF4F-B7E5-7D68-E0E847F47F15}"/>
              </a:ext>
            </a:extLst>
          </p:cNvPr>
          <p:cNvSpPr/>
          <p:nvPr/>
        </p:nvSpPr>
        <p:spPr>
          <a:xfrm>
            <a:off x="10247888" y="2983073"/>
            <a:ext cx="1118553" cy="913144"/>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Motorcycle transport demand</a:t>
            </a:r>
          </a:p>
        </p:txBody>
      </p:sp>
      <p:sp>
        <p:nvSpPr>
          <p:cNvPr id="15" name="Rectangle 14">
            <a:extLst>
              <a:ext uri="{FF2B5EF4-FFF2-40B4-BE49-F238E27FC236}">
                <a16:creationId xmlns:a16="http://schemas.microsoft.com/office/drawing/2014/main" id="{E7AE0087-6E50-DF1F-1EFA-80B723C14B80}"/>
              </a:ext>
            </a:extLst>
          </p:cNvPr>
          <p:cNvSpPr/>
          <p:nvPr/>
        </p:nvSpPr>
        <p:spPr>
          <a:xfrm>
            <a:off x="10257390" y="4056497"/>
            <a:ext cx="1118553" cy="1462850"/>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Car transport demand</a:t>
            </a:r>
          </a:p>
        </p:txBody>
      </p:sp>
      <p:sp>
        <p:nvSpPr>
          <p:cNvPr id="16" name="Rectangle 15">
            <a:extLst>
              <a:ext uri="{FF2B5EF4-FFF2-40B4-BE49-F238E27FC236}">
                <a16:creationId xmlns:a16="http://schemas.microsoft.com/office/drawing/2014/main" id="{E4C79197-6864-AF8D-501E-7F05CD9B9966}"/>
              </a:ext>
            </a:extLst>
          </p:cNvPr>
          <p:cNvSpPr/>
          <p:nvPr/>
        </p:nvSpPr>
        <p:spPr>
          <a:xfrm>
            <a:off x="4564204" y="3701335"/>
            <a:ext cx="1219201" cy="390939"/>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T&amp;D</a:t>
            </a:r>
          </a:p>
        </p:txBody>
      </p:sp>
      <p:sp>
        <p:nvSpPr>
          <p:cNvPr id="17" name="Rectangle 16">
            <a:extLst>
              <a:ext uri="{FF2B5EF4-FFF2-40B4-BE49-F238E27FC236}">
                <a16:creationId xmlns:a16="http://schemas.microsoft.com/office/drawing/2014/main" id="{F0E57EA4-FD54-87B5-70D9-0C74E5F1BB0B}"/>
              </a:ext>
            </a:extLst>
          </p:cNvPr>
          <p:cNvSpPr/>
          <p:nvPr/>
        </p:nvSpPr>
        <p:spPr>
          <a:xfrm>
            <a:off x="6175632" y="3656374"/>
            <a:ext cx="1219201" cy="479684"/>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Electric charging</a:t>
            </a:r>
          </a:p>
        </p:txBody>
      </p:sp>
      <p:sp>
        <p:nvSpPr>
          <p:cNvPr id="18" name="Rectangle 17">
            <a:extLst>
              <a:ext uri="{FF2B5EF4-FFF2-40B4-BE49-F238E27FC236}">
                <a16:creationId xmlns:a16="http://schemas.microsoft.com/office/drawing/2014/main" id="{9C49CCF2-7243-2850-406D-60831E965786}"/>
              </a:ext>
            </a:extLst>
          </p:cNvPr>
          <p:cNvSpPr/>
          <p:nvPr/>
        </p:nvSpPr>
        <p:spPr>
          <a:xfrm>
            <a:off x="2625870" y="3625301"/>
            <a:ext cx="1444884" cy="553006"/>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Electricity generation</a:t>
            </a:r>
          </a:p>
        </p:txBody>
      </p:sp>
      <p:cxnSp>
        <p:nvCxnSpPr>
          <p:cNvPr id="19" name="Elbow Connector 18">
            <a:extLst>
              <a:ext uri="{FF2B5EF4-FFF2-40B4-BE49-F238E27FC236}">
                <a16:creationId xmlns:a16="http://schemas.microsoft.com/office/drawing/2014/main" id="{94933F4E-848F-7B38-B672-6012FD6C43B7}"/>
              </a:ext>
            </a:extLst>
          </p:cNvPr>
          <p:cNvCxnSpPr>
            <a:stCxn id="6" idx="3"/>
            <a:endCxn id="18" idx="1"/>
          </p:cNvCxnSpPr>
          <p:nvPr/>
        </p:nvCxnSpPr>
        <p:spPr>
          <a:xfrm>
            <a:off x="1802295" y="3566475"/>
            <a:ext cx="823575" cy="335329"/>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Elbow Connector 19">
            <a:extLst>
              <a:ext uri="{FF2B5EF4-FFF2-40B4-BE49-F238E27FC236}">
                <a16:creationId xmlns:a16="http://schemas.microsoft.com/office/drawing/2014/main" id="{420DB3CF-7F05-5C7E-600D-0000B0F863AF}"/>
              </a:ext>
            </a:extLst>
          </p:cNvPr>
          <p:cNvCxnSpPr>
            <a:cxnSpLocks/>
            <a:stCxn id="7" idx="3"/>
            <a:endCxn id="18" idx="1"/>
          </p:cNvCxnSpPr>
          <p:nvPr/>
        </p:nvCxnSpPr>
        <p:spPr>
          <a:xfrm flipV="1">
            <a:off x="1802295" y="3901804"/>
            <a:ext cx="823575" cy="289167"/>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144929FE-E221-BABE-1938-49461315FE18}"/>
              </a:ext>
            </a:extLst>
          </p:cNvPr>
          <p:cNvCxnSpPr>
            <a:stCxn id="18" idx="3"/>
            <a:endCxn id="16" idx="1"/>
          </p:cNvCxnSpPr>
          <p:nvPr/>
        </p:nvCxnSpPr>
        <p:spPr>
          <a:xfrm flipV="1">
            <a:off x="4070754" y="3896805"/>
            <a:ext cx="493450" cy="499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6DF757BE-8D5E-5C72-BCA3-0FCC404D4D1A}"/>
              </a:ext>
            </a:extLst>
          </p:cNvPr>
          <p:cNvCxnSpPr>
            <a:cxnSpLocks/>
            <a:stCxn id="16" idx="3"/>
            <a:endCxn id="17" idx="1"/>
          </p:cNvCxnSpPr>
          <p:nvPr/>
        </p:nvCxnSpPr>
        <p:spPr>
          <a:xfrm flipV="1">
            <a:off x="5783405" y="3896216"/>
            <a:ext cx="392227" cy="58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36EFAD39-4AE0-C7F1-EC8D-0B4D2D534010}"/>
              </a:ext>
            </a:extLst>
          </p:cNvPr>
          <p:cNvCxnSpPr>
            <a:cxnSpLocks/>
            <a:stCxn id="9" idx="3"/>
          </p:cNvCxnSpPr>
          <p:nvPr/>
        </p:nvCxnSpPr>
        <p:spPr>
          <a:xfrm>
            <a:off x="9819860" y="3178542"/>
            <a:ext cx="42802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Elbow Connector 23">
            <a:extLst>
              <a:ext uri="{FF2B5EF4-FFF2-40B4-BE49-F238E27FC236}">
                <a16:creationId xmlns:a16="http://schemas.microsoft.com/office/drawing/2014/main" id="{E0BE0072-4989-4BB6-04A8-090A5FCB9E59}"/>
              </a:ext>
            </a:extLst>
          </p:cNvPr>
          <p:cNvCxnSpPr>
            <a:cxnSpLocks/>
            <a:stCxn id="17" idx="3"/>
            <a:endCxn id="9" idx="1"/>
          </p:cNvCxnSpPr>
          <p:nvPr/>
        </p:nvCxnSpPr>
        <p:spPr>
          <a:xfrm flipV="1">
            <a:off x="7394833" y="3178542"/>
            <a:ext cx="598592" cy="717674"/>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Elbow Connector 24">
            <a:extLst>
              <a:ext uri="{FF2B5EF4-FFF2-40B4-BE49-F238E27FC236}">
                <a16:creationId xmlns:a16="http://schemas.microsoft.com/office/drawing/2014/main" id="{45207442-5C71-EB68-B86E-B4F6A0F0DC7A}"/>
              </a:ext>
            </a:extLst>
          </p:cNvPr>
          <p:cNvCxnSpPr>
            <a:cxnSpLocks/>
            <a:stCxn id="17" idx="3"/>
            <a:endCxn id="12" idx="1"/>
          </p:cNvCxnSpPr>
          <p:nvPr/>
        </p:nvCxnSpPr>
        <p:spPr>
          <a:xfrm>
            <a:off x="7394833" y="3896216"/>
            <a:ext cx="598592" cy="891328"/>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6693037D-CB99-95B3-37E3-FF4A1561ADDA}"/>
              </a:ext>
            </a:extLst>
          </p:cNvPr>
          <p:cNvCxnSpPr>
            <a:cxnSpLocks/>
          </p:cNvCxnSpPr>
          <p:nvPr/>
        </p:nvCxnSpPr>
        <p:spPr>
          <a:xfrm>
            <a:off x="9819860" y="3701335"/>
            <a:ext cx="42802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5BCEA174-150A-C9A8-3321-9C0A41433177}"/>
              </a:ext>
            </a:extLst>
          </p:cNvPr>
          <p:cNvCxnSpPr>
            <a:cxnSpLocks/>
          </p:cNvCxnSpPr>
          <p:nvPr/>
        </p:nvCxnSpPr>
        <p:spPr>
          <a:xfrm>
            <a:off x="9819860" y="4243979"/>
            <a:ext cx="42802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01080E4A-76A6-DEBC-3D14-8B9AB6EB35E0}"/>
              </a:ext>
            </a:extLst>
          </p:cNvPr>
          <p:cNvCxnSpPr>
            <a:cxnSpLocks/>
          </p:cNvCxnSpPr>
          <p:nvPr/>
        </p:nvCxnSpPr>
        <p:spPr>
          <a:xfrm>
            <a:off x="9829362" y="4759324"/>
            <a:ext cx="42802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C9C1AAA5-1C20-CA9C-F4D7-2CDCF23D1B20}"/>
              </a:ext>
            </a:extLst>
          </p:cNvPr>
          <p:cNvCxnSpPr>
            <a:cxnSpLocks/>
          </p:cNvCxnSpPr>
          <p:nvPr/>
        </p:nvCxnSpPr>
        <p:spPr>
          <a:xfrm>
            <a:off x="9819860" y="5310779"/>
            <a:ext cx="42802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3B643AE7-C7A1-377B-140C-7F1F0A83268C}"/>
              </a:ext>
            </a:extLst>
          </p:cNvPr>
          <p:cNvCxnSpPr>
            <a:cxnSpLocks/>
            <a:stCxn id="8" idx="3"/>
            <a:endCxn id="13" idx="1"/>
          </p:cNvCxnSpPr>
          <p:nvPr/>
        </p:nvCxnSpPr>
        <p:spPr>
          <a:xfrm>
            <a:off x="1987826" y="5323878"/>
            <a:ext cx="600559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72084496-520A-1345-0A4E-E2C61293C376}"/>
              </a:ext>
            </a:extLst>
          </p:cNvPr>
          <p:cNvSpPr txBox="1"/>
          <p:nvPr/>
        </p:nvSpPr>
        <p:spPr>
          <a:xfrm>
            <a:off x="1763508" y="2849571"/>
            <a:ext cx="652743" cy="307777"/>
          </a:xfrm>
          <a:prstGeom prst="rect">
            <a:avLst/>
          </a:prstGeom>
          <a:noFill/>
        </p:spPr>
        <p:txBody>
          <a:bodyPr wrap="none" rtlCol="0">
            <a:spAutoFit/>
          </a:bodyPr>
          <a:lstStyle/>
          <a:p>
            <a:r>
              <a:rPr lang="en-US" i="1" dirty="0">
                <a:solidFill>
                  <a:srgbClr val="A76B76"/>
                </a:solidFill>
              </a:rPr>
              <a:t>Petrol</a:t>
            </a:r>
          </a:p>
        </p:txBody>
      </p:sp>
      <p:cxnSp>
        <p:nvCxnSpPr>
          <p:cNvPr id="32" name="Elbow Connector 31">
            <a:extLst>
              <a:ext uri="{FF2B5EF4-FFF2-40B4-BE49-F238E27FC236}">
                <a16:creationId xmlns:a16="http://schemas.microsoft.com/office/drawing/2014/main" id="{70BCF68A-F501-3A8A-AAB4-D2A718E4968F}"/>
              </a:ext>
            </a:extLst>
          </p:cNvPr>
          <p:cNvCxnSpPr>
            <a:cxnSpLocks/>
            <a:stCxn id="6" idx="0"/>
            <a:endCxn id="10" idx="1"/>
          </p:cNvCxnSpPr>
          <p:nvPr/>
        </p:nvCxnSpPr>
        <p:spPr>
          <a:xfrm rot="16200000" flipH="1">
            <a:off x="4421124" y="142575"/>
            <a:ext cx="343871" cy="6800730"/>
          </a:xfrm>
          <a:prstGeom prst="bentConnector4">
            <a:avLst>
              <a:gd name="adj1" fmla="val -66478"/>
              <a:gd name="adj2" fmla="val 93260"/>
            </a:avLst>
          </a:prstGeom>
          <a:ln>
            <a:solidFill>
              <a:srgbClr val="A76B76"/>
            </a:solidFill>
            <a:tailEnd type="triangle"/>
          </a:ln>
        </p:spPr>
        <p:style>
          <a:lnRef idx="1">
            <a:schemeClr val="accent1"/>
          </a:lnRef>
          <a:fillRef idx="0">
            <a:schemeClr val="accent1"/>
          </a:fillRef>
          <a:effectRef idx="0">
            <a:schemeClr val="accent1"/>
          </a:effectRef>
          <a:fontRef idx="minor">
            <a:schemeClr val="tx1"/>
          </a:fontRef>
        </p:style>
      </p:cxnSp>
      <p:cxnSp>
        <p:nvCxnSpPr>
          <p:cNvPr id="33" name="Elbow Connector 32">
            <a:extLst>
              <a:ext uri="{FF2B5EF4-FFF2-40B4-BE49-F238E27FC236}">
                <a16:creationId xmlns:a16="http://schemas.microsoft.com/office/drawing/2014/main" id="{4766D406-AC6B-563D-285B-734097B02737}"/>
              </a:ext>
            </a:extLst>
          </p:cNvPr>
          <p:cNvCxnSpPr>
            <a:cxnSpLocks/>
            <a:stCxn id="6" idx="0"/>
            <a:endCxn id="11" idx="1"/>
          </p:cNvCxnSpPr>
          <p:nvPr/>
        </p:nvCxnSpPr>
        <p:spPr>
          <a:xfrm rot="16200000" flipH="1">
            <a:off x="4152957" y="410742"/>
            <a:ext cx="880205" cy="6800730"/>
          </a:xfrm>
          <a:prstGeom prst="bentConnector4">
            <a:avLst>
              <a:gd name="adj1" fmla="val -25971"/>
              <a:gd name="adj2" fmla="val 93260"/>
            </a:avLst>
          </a:prstGeom>
          <a:ln>
            <a:solidFill>
              <a:srgbClr val="A76B76"/>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7D16F8FE-8959-1588-A007-ECE2D7CB6484}"/>
              </a:ext>
            </a:extLst>
          </p:cNvPr>
          <p:cNvSpPr txBox="1"/>
          <p:nvPr/>
        </p:nvSpPr>
        <p:spPr>
          <a:xfrm>
            <a:off x="4337882" y="5016100"/>
            <a:ext cx="683200" cy="307777"/>
          </a:xfrm>
          <a:prstGeom prst="rect">
            <a:avLst/>
          </a:prstGeom>
          <a:noFill/>
        </p:spPr>
        <p:txBody>
          <a:bodyPr wrap="none" rtlCol="0">
            <a:spAutoFit/>
          </a:bodyPr>
          <a:lstStyle/>
          <a:p>
            <a:r>
              <a:rPr lang="en-US" i="1" dirty="0">
                <a:solidFill>
                  <a:schemeClr val="tx1"/>
                </a:solidFill>
              </a:rPr>
              <a:t>Diesel</a:t>
            </a:r>
          </a:p>
        </p:txBody>
      </p:sp>
      <p:sp>
        <p:nvSpPr>
          <p:cNvPr id="35" name="TextBox 34">
            <a:extLst>
              <a:ext uri="{FF2B5EF4-FFF2-40B4-BE49-F238E27FC236}">
                <a16:creationId xmlns:a16="http://schemas.microsoft.com/office/drawing/2014/main" id="{B5E2F5A5-14B3-99D4-AC10-C809CCCA3826}"/>
              </a:ext>
            </a:extLst>
          </p:cNvPr>
          <p:cNvSpPr txBox="1"/>
          <p:nvPr/>
        </p:nvSpPr>
        <p:spPr>
          <a:xfrm>
            <a:off x="1802295" y="4228933"/>
            <a:ext cx="1588897" cy="307777"/>
          </a:xfrm>
          <a:prstGeom prst="rect">
            <a:avLst/>
          </a:prstGeom>
          <a:noFill/>
        </p:spPr>
        <p:txBody>
          <a:bodyPr wrap="none" rtlCol="0">
            <a:spAutoFit/>
          </a:bodyPr>
          <a:lstStyle/>
          <a:p>
            <a:r>
              <a:rPr lang="en-US" i="1" dirty="0">
                <a:solidFill>
                  <a:schemeClr val="tx1"/>
                </a:solidFill>
              </a:rPr>
              <a:t>Solar/Wind/Hydro</a:t>
            </a:r>
          </a:p>
        </p:txBody>
      </p:sp>
      <p:sp>
        <p:nvSpPr>
          <p:cNvPr id="36" name="TextBox 35">
            <a:extLst>
              <a:ext uri="{FF2B5EF4-FFF2-40B4-BE49-F238E27FC236}">
                <a16:creationId xmlns:a16="http://schemas.microsoft.com/office/drawing/2014/main" id="{3C16A8BF-42B4-3F7A-B381-28E1307B63BD}"/>
              </a:ext>
            </a:extLst>
          </p:cNvPr>
          <p:cNvSpPr txBox="1"/>
          <p:nvPr/>
        </p:nvSpPr>
        <p:spPr>
          <a:xfrm>
            <a:off x="1802295" y="3265669"/>
            <a:ext cx="931665" cy="307777"/>
          </a:xfrm>
          <a:prstGeom prst="rect">
            <a:avLst/>
          </a:prstGeom>
          <a:noFill/>
        </p:spPr>
        <p:txBody>
          <a:bodyPr wrap="none" rtlCol="0">
            <a:spAutoFit/>
          </a:bodyPr>
          <a:lstStyle/>
          <a:p>
            <a:r>
              <a:rPr lang="en-US" i="1" dirty="0">
                <a:solidFill>
                  <a:schemeClr val="tx1"/>
                </a:solidFill>
              </a:rPr>
              <a:t>Coal/Gas</a:t>
            </a:r>
          </a:p>
        </p:txBody>
      </p:sp>
      <p:sp>
        <p:nvSpPr>
          <p:cNvPr id="37" name="TextBox 36">
            <a:extLst>
              <a:ext uri="{FF2B5EF4-FFF2-40B4-BE49-F238E27FC236}">
                <a16:creationId xmlns:a16="http://schemas.microsoft.com/office/drawing/2014/main" id="{A9390B65-1B52-214F-28B8-AAEDCEF9E549}"/>
              </a:ext>
            </a:extLst>
          </p:cNvPr>
          <p:cNvSpPr txBox="1"/>
          <p:nvPr/>
        </p:nvSpPr>
        <p:spPr>
          <a:xfrm>
            <a:off x="3872049" y="4172883"/>
            <a:ext cx="1417906" cy="523220"/>
          </a:xfrm>
          <a:prstGeom prst="rect">
            <a:avLst/>
          </a:prstGeom>
          <a:noFill/>
        </p:spPr>
        <p:txBody>
          <a:bodyPr wrap="square" rtlCol="0">
            <a:spAutoFit/>
          </a:bodyPr>
          <a:lstStyle/>
          <a:p>
            <a:r>
              <a:rPr lang="en-US" i="1" dirty="0">
                <a:solidFill>
                  <a:schemeClr val="tx1"/>
                </a:solidFill>
              </a:rPr>
              <a:t>Electricity after power plants</a:t>
            </a:r>
          </a:p>
        </p:txBody>
      </p:sp>
      <p:sp>
        <p:nvSpPr>
          <p:cNvPr id="38" name="TextBox 37">
            <a:extLst>
              <a:ext uri="{FF2B5EF4-FFF2-40B4-BE49-F238E27FC236}">
                <a16:creationId xmlns:a16="http://schemas.microsoft.com/office/drawing/2014/main" id="{BBD537E0-1959-7DFB-D693-9228963559CF}"/>
              </a:ext>
            </a:extLst>
          </p:cNvPr>
          <p:cNvSpPr txBox="1"/>
          <p:nvPr/>
        </p:nvSpPr>
        <p:spPr>
          <a:xfrm>
            <a:off x="5367326" y="4160753"/>
            <a:ext cx="1417906" cy="523220"/>
          </a:xfrm>
          <a:prstGeom prst="rect">
            <a:avLst/>
          </a:prstGeom>
          <a:noFill/>
        </p:spPr>
        <p:txBody>
          <a:bodyPr wrap="square" rtlCol="0">
            <a:spAutoFit/>
          </a:bodyPr>
          <a:lstStyle/>
          <a:p>
            <a:r>
              <a:rPr lang="en-US" i="1" dirty="0">
                <a:solidFill>
                  <a:schemeClr val="tx1"/>
                </a:solidFill>
              </a:rPr>
              <a:t>Electricity for use</a:t>
            </a:r>
          </a:p>
        </p:txBody>
      </p:sp>
      <p:sp>
        <p:nvSpPr>
          <p:cNvPr id="39" name="TextBox 38">
            <a:extLst>
              <a:ext uri="{FF2B5EF4-FFF2-40B4-BE49-F238E27FC236}">
                <a16:creationId xmlns:a16="http://schemas.microsoft.com/office/drawing/2014/main" id="{2E2B6DDE-BC99-D78C-D628-5CAF76BF2934}"/>
              </a:ext>
            </a:extLst>
          </p:cNvPr>
          <p:cNvSpPr txBox="1"/>
          <p:nvPr/>
        </p:nvSpPr>
        <p:spPr>
          <a:xfrm>
            <a:off x="583095" y="2515957"/>
            <a:ext cx="1099981" cy="307777"/>
          </a:xfrm>
          <a:prstGeom prst="rect">
            <a:avLst/>
          </a:prstGeom>
          <a:noFill/>
        </p:spPr>
        <p:txBody>
          <a:bodyPr wrap="none" rtlCol="0">
            <a:spAutoFit/>
          </a:bodyPr>
          <a:lstStyle/>
          <a:p>
            <a:r>
              <a:rPr lang="en-US" b="1" dirty="0"/>
              <a:t>Resources</a:t>
            </a:r>
          </a:p>
        </p:txBody>
      </p:sp>
      <p:sp>
        <p:nvSpPr>
          <p:cNvPr id="40" name="TextBox 39">
            <a:extLst>
              <a:ext uri="{FF2B5EF4-FFF2-40B4-BE49-F238E27FC236}">
                <a16:creationId xmlns:a16="http://schemas.microsoft.com/office/drawing/2014/main" id="{E9E5607D-0124-8825-A238-C99B11D3C60A}"/>
              </a:ext>
            </a:extLst>
          </p:cNvPr>
          <p:cNvSpPr txBox="1"/>
          <p:nvPr/>
        </p:nvSpPr>
        <p:spPr>
          <a:xfrm>
            <a:off x="2775362" y="2515957"/>
            <a:ext cx="1168910" cy="307777"/>
          </a:xfrm>
          <a:prstGeom prst="rect">
            <a:avLst/>
          </a:prstGeom>
          <a:noFill/>
        </p:spPr>
        <p:txBody>
          <a:bodyPr wrap="none" rtlCol="0">
            <a:spAutoFit/>
          </a:bodyPr>
          <a:lstStyle/>
          <a:p>
            <a:r>
              <a:rPr lang="en-US" b="1" dirty="0"/>
              <a:t>Conversion</a:t>
            </a:r>
          </a:p>
        </p:txBody>
      </p:sp>
      <p:sp>
        <p:nvSpPr>
          <p:cNvPr id="41" name="TextBox 40">
            <a:extLst>
              <a:ext uri="{FF2B5EF4-FFF2-40B4-BE49-F238E27FC236}">
                <a16:creationId xmlns:a16="http://schemas.microsoft.com/office/drawing/2014/main" id="{CD3CED56-8ECC-0F10-11C2-0C1FB64BB0B2}"/>
              </a:ext>
            </a:extLst>
          </p:cNvPr>
          <p:cNvSpPr txBox="1"/>
          <p:nvPr/>
        </p:nvSpPr>
        <p:spPr>
          <a:xfrm>
            <a:off x="8203565" y="2515957"/>
            <a:ext cx="1406154" cy="307777"/>
          </a:xfrm>
          <a:prstGeom prst="rect">
            <a:avLst/>
          </a:prstGeom>
          <a:noFill/>
        </p:spPr>
        <p:txBody>
          <a:bodyPr wrap="none" rtlCol="0">
            <a:spAutoFit/>
          </a:bodyPr>
          <a:lstStyle/>
          <a:p>
            <a:r>
              <a:rPr lang="en-US" b="1" dirty="0"/>
              <a:t>End-use techs</a:t>
            </a:r>
          </a:p>
        </p:txBody>
      </p:sp>
      <p:sp>
        <p:nvSpPr>
          <p:cNvPr id="42" name="TextBox 41">
            <a:extLst>
              <a:ext uri="{FF2B5EF4-FFF2-40B4-BE49-F238E27FC236}">
                <a16:creationId xmlns:a16="http://schemas.microsoft.com/office/drawing/2014/main" id="{F5F422C3-3207-5FAE-BBA5-3CBE3F7C712A}"/>
              </a:ext>
            </a:extLst>
          </p:cNvPr>
          <p:cNvSpPr txBox="1"/>
          <p:nvPr/>
        </p:nvSpPr>
        <p:spPr>
          <a:xfrm>
            <a:off x="9874108" y="2408235"/>
            <a:ext cx="1746037" cy="523220"/>
          </a:xfrm>
          <a:prstGeom prst="rect">
            <a:avLst/>
          </a:prstGeom>
          <a:noFill/>
        </p:spPr>
        <p:txBody>
          <a:bodyPr wrap="square" rtlCol="0">
            <a:spAutoFit/>
          </a:bodyPr>
          <a:lstStyle/>
          <a:p>
            <a:pPr algn="ctr"/>
            <a:r>
              <a:rPr lang="en-US" b="1" dirty="0"/>
              <a:t>Energy service demands</a:t>
            </a:r>
          </a:p>
        </p:txBody>
      </p:sp>
      <p:sp>
        <p:nvSpPr>
          <p:cNvPr id="43" name="TextBox 42">
            <a:extLst>
              <a:ext uri="{FF2B5EF4-FFF2-40B4-BE49-F238E27FC236}">
                <a16:creationId xmlns:a16="http://schemas.microsoft.com/office/drawing/2014/main" id="{83667336-35CA-BCD5-DD76-BDD4AAF0C8D2}"/>
              </a:ext>
            </a:extLst>
          </p:cNvPr>
          <p:cNvSpPr txBox="1"/>
          <p:nvPr/>
        </p:nvSpPr>
        <p:spPr>
          <a:xfrm>
            <a:off x="10111986" y="5840669"/>
            <a:ext cx="1409360" cy="307777"/>
          </a:xfrm>
          <a:prstGeom prst="rect">
            <a:avLst/>
          </a:prstGeom>
          <a:noFill/>
        </p:spPr>
        <p:txBody>
          <a:bodyPr wrap="none" rtlCol="0">
            <a:spAutoFit/>
          </a:bodyPr>
          <a:lstStyle/>
          <a:p>
            <a:pPr algn="ctr"/>
            <a:r>
              <a:rPr lang="en-US" b="1" dirty="0">
                <a:solidFill>
                  <a:schemeClr val="tx1"/>
                </a:solidFill>
                <a:highlight>
                  <a:srgbClr val="DFE9FF"/>
                </a:highlight>
              </a:rPr>
              <a:t>Passenger-km</a:t>
            </a:r>
          </a:p>
        </p:txBody>
      </p:sp>
      <p:sp>
        <p:nvSpPr>
          <p:cNvPr id="44" name="TextBox 43">
            <a:extLst>
              <a:ext uri="{FF2B5EF4-FFF2-40B4-BE49-F238E27FC236}">
                <a16:creationId xmlns:a16="http://schemas.microsoft.com/office/drawing/2014/main" id="{C06B2615-AAE0-3885-2054-11CF11725150}"/>
              </a:ext>
            </a:extLst>
          </p:cNvPr>
          <p:cNvSpPr txBox="1"/>
          <p:nvPr/>
        </p:nvSpPr>
        <p:spPr>
          <a:xfrm>
            <a:off x="631986" y="5840669"/>
            <a:ext cx="1002198" cy="307777"/>
          </a:xfrm>
          <a:prstGeom prst="rect">
            <a:avLst/>
          </a:prstGeom>
          <a:noFill/>
        </p:spPr>
        <p:txBody>
          <a:bodyPr wrap="none" rtlCol="0">
            <a:spAutoFit/>
          </a:bodyPr>
          <a:lstStyle/>
          <a:p>
            <a:pPr algn="ctr"/>
            <a:r>
              <a:rPr lang="en-US" b="1" dirty="0">
                <a:highlight>
                  <a:srgbClr val="DFE9FF"/>
                </a:highlight>
              </a:rPr>
              <a:t>PJ or MW</a:t>
            </a:r>
          </a:p>
        </p:txBody>
      </p:sp>
      <p:sp>
        <p:nvSpPr>
          <p:cNvPr id="45" name="TextBox 44">
            <a:extLst>
              <a:ext uri="{FF2B5EF4-FFF2-40B4-BE49-F238E27FC236}">
                <a16:creationId xmlns:a16="http://schemas.microsoft.com/office/drawing/2014/main" id="{51A475D4-54D0-7CD8-F3F2-547C657F1840}"/>
              </a:ext>
            </a:extLst>
          </p:cNvPr>
          <p:cNvSpPr txBox="1"/>
          <p:nvPr/>
        </p:nvSpPr>
        <p:spPr>
          <a:xfrm>
            <a:off x="7982434" y="5732947"/>
            <a:ext cx="1826435" cy="523220"/>
          </a:xfrm>
          <a:prstGeom prst="rect">
            <a:avLst/>
          </a:prstGeom>
          <a:noFill/>
        </p:spPr>
        <p:txBody>
          <a:bodyPr wrap="square" rtlCol="0">
            <a:spAutoFit/>
          </a:bodyPr>
          <a:lstStyle/>
          <a:p>
            <a:pPr algn="ctr"/>
            <a:r>
              <a:rPr lang="en-US" b="1" dirty="0">
                <a:highlight>
                  <a:srgbClr val="DFE9FF"/>
                </a:highlight>
              </a:rPr>
              <a:t>Passenger-km or 1000 vehicles</a:t>
            </a:r>
          </a:p>
        </p:txBody>
      </p:sp>
      <p:pic>
        <p:nvPicPr>
          <p:cNvPr id="47" name="luvvoice.com-20250203-Cy7gBi">
            <a:hlinkClick r:id="" action="ppaction://media"/>
            <a:extLst>
              <a:ext uri="{FF2B5EF4-FFF2-40B4-BE49-F238E27FC236}">
                <a16:creationId xmlns:a16="http://schemas.microsoft.com/office/drawing/2014/main" id="{0EC8706F-8048-9DC7-E751-4F211826B450}"/>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0925332" y="140828"/>
            <a:ext cx="812800" cy="812800"/>
          </a:xfrm>
          <a:prstGeom prst="rect">
            <a:avLst/>
          </a:prstGeom>
        </p:spPr>
      </p:pic>
    </p:spTree>
    <p:extLst>
      <p:ext uri="{BB962C8B-B14F-4D97-AF65-F5344CB8AC3E}">
        <p14:creationId xmlns:p14="http://schemas.microsoft.com/office/powerpoint/2010/main" val="4260111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344" fill="hold"/>
                                        <p:tgtEl>
                                          <p:spTgt spid="4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714528EF-F59A-2E8B-0AAE-1B9D00BD77D6}"/>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A875F959-D913-BDDA-45B7-DCDE0C1EB808}"/>
              </a:ext>
            </a:extLst>
          </p:cNvPr>
          <p:cNvGraphicFramePr>
            <a:graphicFrameLocks noChangeAspect="1"/>
          </p:cNvGraphicFramePr>
          <p:nvPr>
            <p:custDataLst>
              <p:tags r:id="rId1"/>
            </p:custDataLst>
            <p:extLst>
              <p:ext uri="{D42A27DB-BD31-4B8C-83A1-F6EECF244321}">
                <p14:modId xmlns:p14="http://schemas.microsoft.com/office/powerpoint/2010/main" val="38729494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6" imgW="7772400" imgH="10058400" progId="TCLayout.ActiveDocument.1">
                  <p:embed/>
                </p:oleObj>
              </mc:Choice>
              <mc:Fallback>
                <p:oleObj name="think-cell Slide" r:id="rId6" imgW="7772400" imgH="10058400" progId="TCLayout.ActiveDocument.1">
                  <p:embed/>
                  <p:pic>
                    <p:nvPicPr>
                      <p:cNvPr id="2" name="think-cell data - do not delete" hidden="1">
                        <a:extLst>
                          <a:ext uri="{FF2B5EF4-FFF2-40B4-BE49-F238E27FC236}">
                            <a16:creationId xmlns:a16="http://schemas.microsoft.com/office/drawing/2014/main" id="{A875F959-D913-BDDA-45B7-DCDE0C1EB808}"/>
                          </a:ext>
                        </a:extLst>
                      </p:cNvPr>
                      <p:cNvPicPr/>
                      <p:nvPr/>
                    </p:nvPicPr>
                    <p:blipFill>
                      <a:blip r:embed="rId7"/>
                      <a:stretch>
                        <a:fillRect/>
                      </a:stretch>
                    </p:blipFill>
                    <p:spPr>
                      <a:xfrm>
                        <a:off x="1588" y="1588"/>
                        <a:ext cx="1227" cy="1588"/>
                      </a:xfrm>
                      <a:prstGeom prst="rect">
                        <a:avLst/>
                      </a:prstGeom>
                    </p:spPr>
                  </p:pic>
                </p:oleObj>
              </mc:Fallback>
            </mc:AlternateContent>
          </a:graphicData>
        </a:graphic>
      </p:graphicFrame>
      <p:sp>
        <p:nvSpPr>
          <p:cNvPr id="8" name="Rectangle 7">
            <a:extLst>
              <a:ext uri="{FF2B5EF4-FFF2-40B4-BE49-F238E27FC236}">
                <a16:creationId xmlns:a16="http://schemas.microsoft.com/office/drawing/2014/main" id="{F62355C2-B66A-3C9A-450E-A328AC1C7F0D}"/>
              </a:ext>
            </a:extLst>
          </p:cNvPr>
          <p:cNvSpPr/>
          <p:nvPr/>
        </p:nvSpPr>
        <p:spPr>
          <a:xfrm>
            <a:off x="10925332" y="159532"/>
            <a:ext cx="812800" cy="8128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ectangle 165">
            <a:extLst>
              <a:ext uri="{FF2B5EF4-FFF2-40B4-BE49-F238E27FC236}">
                <a16:creationId xmlns:a16="http://schemas.microsoft.com/office/drawing/2014/main" id="{A250A3C2-D608-A63C-8D1B-AD544FEAD91A}"/>
              </a:ext>
            </a:extLst>
          </p:cNvPr>
          <p:cNvSpPr/>
          <p:nvPr/>
        </p:nvSpPr>
        <p:spPr>
          <a:xfrm>
            <a:off x="6094725" y="5361483"/>
            <a:ext cx="4140200" cy="1105992"/>
          </a:xfrm>
          <a:prstGeom prst="rect">
            <a:avLst/>
          </a:prstGeom>
          <a:solidFill>
            <a:schemeClr val="accent4">
              <a:lumMod val="20000"/>
              <a:lumOff val="80000"/>
            </a:schemeClr>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Rectangle 164">
            <a:extLst>
              <a:ext uri="{FF2B5EF4-FFF2-40B4-BE49-F238E27FC236}">
                <a16:creationId xmlns:a16="http://schemas.microsoft.com/office/drawing/2014/main" id="{B7A74AC7-5E66-E8E2-E37F-77CEAAE1C540}"/>
              </a:ext>
            </a:extLst>
          </p:cNvPr>
          <p:cNvSpPr/>
          <p:nvPr/>
        </p:nvSpPr>
        <p:spPr>
          <a:xfrm>
            <a:off x="6098953" y="4257958"/>
            <a:ext cx="4140200" cy="1040783"/>
          </a:xfrm>
          <a:prstGeom prst="rect">
            <a:avLst/>
          </a:prstGeom>
          <a:solidFill>
            <a:schemeClr val="accent4">
              <a:lumMod val="20000"/>
              <a:lumOff val="80000"/>
            </a:schemeClr>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ectangle 163">
            <a:extLst>
              <a:ext uri="{FF2B5EF4-FFF2-40B4-BE49-F238E27FC236}">
                <a16:creationId xmlns:a16="http://schemas.microsoft.com/office/drawing/2014/main" id="{15C67903-EF1F-8990-F9B9-7DD520997B4F}"/>
              </a:ext>
            </a:extLst>
          </p:cNvPr>
          <p:cNvSpPr/>
          <p:nvPr/>
        </p:nvSpPr>
        <p:spPr>
          <a:xfrm>
            <a:off x="6096000" y="2642014"/>
            <a:ext cx="4140200" cy="1556378"/>
          </a:xfrm>
          <a:prstGeom prst="rect">
            <a:avLst/>
          </a:prstGeom>
          <a:solidFill>
            <a:schemeClr val="accent4">
              <a:lumMod val="20000"/>
              <a:lumOff val="80000"/>
            </a:schemeClr>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a:extLst>
              <a:ext uri="{FF2B5EF4-FFF2-40B4-BE49-F238E27FC236}">
                <a16:creationId xmlns:a16="http://schemas.microsoft.com/office/drawing/2014/main" id="{49503396-E35B-B1C6-4CE4-A594F7FB4ACA}"/>
              </a:ext>
            </a:extLst>
          </p:cNvPr>
          <p:cNvSpPr/>
          <p:nvPr/>
        </p:nvSpPr>
        <p:spPr>
          <a:xfrm>
            <a:off x="1203446" y="4166187"/>
            <a:ext cx="4140200" cy="2176571"/>
          </a:xfrm>
          <a:prstGeom prst="rect">
            <a:avLst/>
          </a:prstGeom>
          <a:solidFill>
            <a:schemeClr val="accent4">
              <a:lumMod val="20000"/>
              <a:lumOff val="80000"/>
            </a:schemeClr>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161">
            <a:extLst>
              <a:ext uri="{FF2B5EF4-FFF2-40B4-BE49-F238E27FC236}">
                <a16:creationId xmlns:a16="http://schemas.microsoft.com/office/drawing/2014/main" id="{9D823A9E-6F3E-51CD-F22C-4E97ED202705}"/>
              </a:ext>
            </a:extLst>
          </p:cNvPr>
          <p:cNvSpPr/>
          <p:nvPr/>
        </p:nvSpPr>
        <p:spPr>
          <a:xfrm>
            <a:off x="1203446" y="2948841"/>
            <a:ext cx="4140200" cy="1118553"/>
          </a:xfrm>
          <a:prstGeom prst="rect">
            <a:avLst/>
          </a:prstGeom>
          <a:solidFill>
            <a:schemeClr val="accent4">
              <a:lumMod val="20000"/>
              <a:lumOff val="80000"/>
            </a:schemeClr>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Google Shape;167;p13">
            <a:extLst>
              <a:ext uri="{FF2B5EF4-FFF2-40B4-BE49-F238E27FC236}">
                <a16:creationId xmlns:a16="http://schemas.microsoft.com/office/drawing/2014/main" id="{B51B0A9E-C0C8-2F88-9443-26E3B01F20B9}"/>
              </a:ext>
            </a:extLst>
          </p:cNvPr>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2</a:t>
            </a:r>
            <a:r>
              <a:rPr lang="sv-SE" sz="2800" dirty="0">
                <a:solidFill>
                  <a:srgbClr val="C00000"/>
                </a:solidFill>
              </a:rPr>
              <a:t>. Understand the </a:t>
            </a:r>
            <a:r>
              <a:rPr lang="sv-SE" sz="2800" dirty="0" err="1">
                <a:solidFill>
                  <a:srgbClr val="C00000"/>
                </a:solidFill>
              </a:rPr>
              <a:t>Reference</a:t>
            </a:r>
            <a:r>
              <a:rPr lang="sv-SE" sz="2800" dirty="0">
                <a:solidFill>
                  <a:srgbClr val="C00000"/>
                </a:solidFill>
              </a:rPr>
              <a:t> Energy System</a:t>
            </a:r>
            <a:endParaRPr sz="2800" dirty="0">
              <a:solidFill>
                <a:srgbClr val="C00000"/>
              </a:solidFill>
            </a:endParaRPr>
          </a:p>
        </p:txBody>
      </p:sp>
      <p:sp>
        <p:nvSpPr>
          <p:cNvPr id="3" name="Slide Number Placeholder 1">
            <a:extLst>
              <a:ext uri="{FF2B5EF4-FFF2-40B4-BE49-F238E27FC236}">
                <a16:creationId xmlns:a16="http://schemas.microsoft.com/office/drawing/2014/main" id="{A14AC484-ED5C-E8FE-0A4C-7B7AAD7AFC8D}"/>
              </a:ext>
            </a:extLst>
          </p:cNvPr>
          <p:cNvSpPr txBox="1">
            <a:spLocks/>
          </p:cNvSpPr>
          <p:nvPr/>
        </p:nvSpPr>
        <p:spPr>
          <a:xfrm>
            <a:off x="11798300" y="59556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a:solidFill>
                  <a:schemeClr val="bg1"/>
                </a:solidFill>
              </a:rPr>
              <a:pPr algn="ctr"/>
              <a:t>17</a:t>
            </a:fld>
            <a:endParaRPr lang="sv-SE" sz="1000" b="1" dirty="0">
              <a:solidFill>
                <a:schemeClr val="bg1"/>
              </a:solidFill>
            </a:endParaRPr>
          </a:p>
        </p:txBody>
      </p:sp>
      <p:sp>
        <p:nvSpPr>
          <p:cNvPr id="4" name="Google Shape;168;p13">
            <a:extLst>
              <a:ext uri="{FF2B5EF4-FFF2-40B4-BE49-F238E27FC236}">
                <a16:creationId xmlns:a16="http://schemas.microsoft.com/office/drawing/2014/main" id="{7C67A560-8A80-F21C-6685-19385603001D}"/>
              </a:ext>
            </a:extLst>
          </p:cNvPr>
          <p:cNvSpPr txBox="1">
            <a:spLocks/>
          </p:cNvSpPr>
          <p:nvPr/>
        </p:nvSpPr>
        <p:spPr>
          <a:xfrm>
            <a:off x="838200" y="1073888"/>
            <a:ext cx="10515600" cy="408071"/>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dirty="0">
                <a:solidFill>
                  <a:schemeClr val="accent2"/>
                </a:solidFill>
              </a:rPr>
              <a:t>Representation of Transport Modes in the Reference Energy System</a:t>
            </a:r>
          </a:p>
        </p:txBody>
      </p:sp>
      <p:sp>
        <p:nvSpPr>
          <p:cNvPr id="5" name="Google Shape;168;p13">
            <a:extLst>
              <a:ext uri="{FF2B5EF4-FFF2-40B4-BE49-F238E27FC236}">
                <a16:creationId xmlns:a16="http://schemas.microsoft.com/office/drawing/2014/main" id="{99DAB3C6-5C1A-B784-F202-97EBCE5093E9}"/>
              </a:ext>
            </a:extLst>
          </p:cNvPr>
          <p:cNvSpPr txBox="1">
            <a:spLocks/>
          </p:cNvSpPr>
          <p:nvPr/>
        </p:nvSpPr>
        <p:spPr>
          <a:xfrm>
            <a:off x="838200" y="1608083"/>
            <a:ext cx="10515600" cy="822883"/>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dirty="0"/>
              <a:t>In the RES, transport modes (end-use techs) are categorized by mode and fuel type, with the level of detail depending on the desired model granularity.</a:t>
            </a:r>
          </a:p>
          <a:p>
            <a:pPr>
              <a:spcBef>
                <a:spcPts val="0"/>
              </a:spcBef>
              <a:buClr>
                <a:schemeClr val="dk1"/>
              </a:buClr>
              <a:buSzPts val="2800"/>
            </a:pPr>
            <a:endParaRPr lang="en-GB" sz="2000" dirty="0"/>
          </a:p>
          <a:p>
            <a:pPr>
              <a:spcBef>
                <a:spcPts val="0"/>
              </a:spcBef>
              <a:buClr>
                <a:schemeClr val="dk1"/>
              </a:buClr>
              <a:buSzPts val="2800"/>
            </a:pPr>
            <a:endParaRPr lang="en-GB" sz="2000" dirty="0"/>
          </a:p>
        </p:txBody>
      </p:sp>
      <p:sp>
        <p:nvSpPr>
          <p:cNvPr id="9" name="Rectangle 8">
            <a:extLst>
              <a:ext uri="{FF2B5EF4-FFF2-40B4-BE49-F238E27FC236}">
                <a16:creationId xmlns:a16="http://schemas.microsoft.com/office/drawing/2014/main" id="{1530B548-0BE9-1F7F-A337-426D2E95D77F}"/>
              </a:ext>
            </a:extLst>
          </p:cNvPr>
          <p:cNvSpPr/>
          <p:nvPr/>
        </p:nvSpPr>
        <p:spPr>
          <a:xfrm>
            <a:off x="1859057" y="3048434"/>
            <a:ext cx="1826435" cy="390939"/>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Electric motorcycle</a:t>
            </a:r>
          </a:p>
        </p:txBody>
      </p:sp>
      <p:sp>
        <p:nvSpPr>
          <p:cNvPr id="10" name="Rectangle 9">
            <a:extLst>
              <a:ext uri="{FF2B5EF4-FFF2-40B4-BE49-F238E27FC236}">
                <a16:creationId xmlns:a16="http://schemas.microsoft.com/office/drawing/2014/main" id="{1602E0EA-7EF5-19EF-0CFD-9388FD8959F0}"/>
              </a:ext>
            </a:extLst>
          </p:cNvPr>
          <p:cNvSpPr/>
          <p:nvPr/>
        </p:nvSpPr>
        <p:spPr>
          <a:xfrm>
            <a:off x="1859057" y="3567079"/>
            <a:ext cx="1826435" cy="390939"/>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Petrol motorcycle</a:t>
            </a:r>
          </a:p>
        </p:txBody>
      </p:sp>
      <p:sp>
        <p:nvSpPr>
          <p:cNvPr id="11" name="Rectangle 10">
            <a:extLst>
              <a:ext uri="{FF2B5EF4-FFF2-40B4-BE49-F238E27FC236}">
                <a16:creationId xmlns:a16="http://schemas.microsoft.com/office/drawing/2014/main" id="{9B3615AF-1CA5-ECB1-08A8-84D15121E00F}"/>
              </a:ext>
            </a:extLst>
          </p:cNvPr>
          <p:cNvSpPr/>
          <p:nvPr/>
        </p:nvSpPr>
        <p:spPr>
          <a:xfrm>
            <a:off x="1846943" y="4246414"/>
            <a:ext cx="1826435" cy="390939"/>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Petrol car</a:t>
            </a:r>
          </a:p>
        </p:txBody>
      </p:sp>
      <p:sp>
        <p:nvSpPr>
          <p:cNvPr id="12" name="Rectangle 11">
            <a:extLst>
              <a:ext uri="{FF2B5EF4-FFF2-40B4-BE49-F238E27FC236}">
                <a16:creationId xmlns:a16="http://schemas.microsoft.com/office/drawing/2014/main" id="{A4F0A3A7-1EC9-26AD-906C-5A9FABC19CAD}"/>
              </a:ext>
            </a:extLst>
          </p:cNvPr>
          <p:cNvSpPr/>
          <p:nvPr/>
        </p:nvSpPr>
        <p:spPr>
          <a:xfrm>
            <a:off x="1846943" y="5318326"/>
            <a:ext cx="1826435" cy="390939"/>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Electric car</a:t>
            </a:r>
          </a:p>
        </p:txBody>
      </p:sp>
      <p:sp>
        <p:nvSpPr>
          <p:cNvPr id="13" name="Rectangle 12">
            <a:extLst>
              <a:ext uri="{FF2B5EF4-FFF2-40B4-BE49-F238E27FC236}">
                <a16:creationId xmlns:a16="http://schemas.microsoft.com/office/drawing/2014/main" id="{972CADC1-ACB9-FA4B-64AB-C823FC0CCCD0}"/>
              </a:ext>
            </a:extLst>
          </p:cNvPr>
          <p:cNvSpPr/>
          <p:nvPr/>
        </p:nvSpPr>
        <p:spPr>
          <a:xfrm>
            <a:off x="1846943" y="4782370"/>
            <a:ext cx="1826435" cy="390939"/>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Diesel car</a:t>
            </a:r>
          </a:p>
        </p:txBody>
      </p:sp>
      <p:sp>
        <p:nvSpPr>
          <p:cNvPr id="14" name="Rectangle 13">
            <a:extLst>
              <a:ext uri="{FF2B5EF4-FFF2-40B4-BE49-F238E27FC236}">
                <a16:creationId xmlns:a16="http://schemas.microsoft.com/office/drawing/2014/main" id="{F2BE4C52-2433-7C22-A076-2B68AEE6D1C0}"/>
              </a:ext>
            </a:extLst>
          </p:cNvPr>
          <p:cNvSpPr/>
          <p:nvPr/>
        </p:nvSpPr>
        <p:spPr>
          <a:xfrm>
            <a:off x="4113520" y="3044874"/>
            <a:ext cx="1118553" cy="906608"/>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Motorcycle transport demand</a:t>
            </a:r>
          </a:p>
        </p:txBody>
      </p:sp>
      <p:sp>
        <p:nvSpPr>
          <p:cNvPr id="15" name="Rectangle 14">
            <a:extLst>
              <a:ext uri="{FF2B5EF4-FFF2-40B4-BE49-F238E27FC236}">
                <a16:creationId xmlns:a16="http://schemas.microsoft.com/office/drawing/2014/main" id="{424CB0D1-EAE2-1C98-BE64-08FD09FF19B8}"/>
              </a:ext>
            </a:extLst>
          </p:cNvPr>
          <p:cNvSpPr/>
          <p:nvPr/>
        </p:nvSpPr>
        <p:spPr>
          <a:xfrm>
            <a:off x="4101406" y="4246414"/>
            <a:ext cx="1118553" cy="1998797"/>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Car transport demand</a:t>
            </a:r>
          </a:p>
        </p:txBody>
      </p:sp>
      <p:cxnSp>
        <p:nvCxnSpPr>
          <p:cNvPr id="23" name="Straight Arrow Connector 22">
            <a:extLst>
              <a:ext uri="{FF2B5EF4-FFF2-40B4-BE49-F238E27FC236}">
                <a16:creationId xmlns:a16="http://schemas.microsoft.com/office/drawing/2014/main" id="{361CF773-1E7D-D364-1478-979D5239F93F}"/>
              </a:ext>
            </a:extLst>
          </p:cNvPr>
          <p:cNvCxnSpPr>
            <a:cxnSpLocks/>
            <a:stCxn id="9" idx="3"/>
          </p:cNvCxnSpPr>
          <p:nvPr/>
        </p:nvCxnSpPr>
        <p:spPr>
          <a:xfrm>
            <a:off x="3685492" y="3243904"/>
            <a:ext cx="42802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73A0F879-9F30-181C-A3F9-9099D5A03797}"/>
              </a:ext>
            </a:extLst>
          </p:cNvPr>
          <p:cNvCxnSpPr>
            <a:cxnSpLocks/>
            <a:stCxn id="46" idx="3"/>
          </p:cNvCxnSpPr>
          <p:nvPr/>
        </p:nvCxnSpPr>
        <p:spPr>
          <a:xfrm>
            <a:off x="8445365" y="2921141"/>
            <a:ext cx="518154" cy="355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5B8D1CB1-29B4-B907-0BAA-E2F54B8F03A6}"/>
              </a:ext>
            </a:extLst>
          </p:cNvPr>
          <p:cNvSpPr txBox="1"/>
          <p:nvPr/>
        </p:nvSpPr>
        <p:spPr>
          <a:xfrm>
            <a:off x="2069197" y="2552500"/>
            <a:ext cx="1406154" cy="307777"/>
          </a:xfrm>
          <a:prstGeom prst="rect">
            <a:avLst/>
          </a:prstGeom>
          <a:noFill/>
        </p:spPr>
        <p:txBody>
          <a:bodyPr wrap="none" rtlCol="0">
            <a:spAutoFit/>
          </a:bodyPr>
          <a:lstStyle/>
          <a:p>
            <a:r>
              <a:rPr lang="en-US" b="1" dirty="0"/>
              <a:t>End-use techs</a:t>
            </a:r>
          </a:p>
        </p:txBody>
      </p:sp>
      <p:sp>
        <p:nvSpPr>
          <p:cNvPr id="42" name="TextBox 41">
            <a:extLst>
              <a:ext uri="{FF2B5EF4-FFF2-40B4-BE49-F238E27FC236}">
                <a16:creationId xmlns:a16="http://schemas.microsoft.com/office/drawing/2014/main" id="{128BAED4-6AB0-FAF5-E9D8-2A8D1BD1DA16}"/>
              </a:ext>
            </a:extLst>
          </p:cNvPr>
          <p:cNvSpPr txBox="1"/>
          <p:nvPr/>
        </p:nvSpPr>
        <p:spPr>
          <a:xfrm>
            <a:off x="3799777" y="2409406"/>
            <a:ext cx="1746037" cy="523220"/>
          </a:xfrm>
          <a:prstGeom prst="rect">
            <a:avLst/>
          </a:prstGeom>
          <a:noFill/>
        </p:spPr>
        <p:txBody>
          <a:bodyPr wrap="square" rtlCol="0">
            <a:spAutoFit/>
          </a:bodyPr>
          <a:lstStyle/>
          <a:p>
            <a:pPr algn="ctr"/>
            <a:r>
              <a:rPr lang="en-US" b="1" dirty="0"/>
              <a:t>Energy service demands</a:t>
            </a:r>
          </a:p>
        </p:txBody>
      </p:sp>
      <p:sp>
        <p:nvSpPr>
          <p:cNvPr id="46" name="Rectangle 45">
            <a:extLst>
              <a:ext uri="{FF2B5EF4-FFF2-40B4-BE49-F238E27FC236}">
                <a16:creationId xmlns:a16="http://schemas.microsoft.com/office/drawing/2014/main" id="{2FA0C1D3-1B14-902F-99FD-1B92EC0AAB40}"/>
              </a:ext>
            </a:extLst>
          </p:cNvPr>
          <p:cNvSpPr/>
          <p:nvPr/>
        </p:nvSpPr>
        <p:spPr>
          <a:xfrm>
            <a:off x="6618930" y="2725671"/>
            <a:ext cx="1826435" cy="390939"/>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Diesel bus</a:t>
            </a:r>
          </a:p>
        </p:txBody>
      </p:sp>
      <p:sp>
        <p:nvSpPr>
          <p:cNvPr id="47" name="Rectangle 46">
            <a:extLst>
              <a:ext uri="{FF2B5EF4-FFF2-40B4-BE49-F238E27FC236}">
                <a16:creationId xmlns:a16="http://schemas.microsoft.com/office/drawing/2014/main" id="{A7CE224F-4499-28D7-2BD2-59335686D3A4}"/>
              </a:ext>
            </a:extLst>
          </p:cNvPr>
          <p:cNvSpPr/>
          <p:nvPr/>
        </p:nvSpPr>
        <p:spPr>
          <a:xfrm>
            <a:off x="6618930" y="3228917"/>
            <a:ext cx="1826435" cy="390939"/>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Electric bus</a:t>
            </a:r>
          </a:p>
        </p:txBody>
      </p:sp>
      <p:sp>
        <p:nvSpPr>
          <p:cNvPr id="48" name="Rectangle 47">
            <a:extLst>
              <a:ext uri="{FF2B5EF4-FFF2-40B4-BE49-F238E27FC236}">
                <a16:creationId xmlns:a16="http://schemas.microsoft.com/office/drawing/2014/main" id="{8D49F9DD-8250-357C-342D-7FEA00C8E5FA}"/>
              </a:ext>
            </a:extLst>
          </p:cNvPr>
          <p:cNvSpPr/>
          <p:nvPr/>
        </p:nvSpPr>
        <p:spPr>
          <a:xfrm>
            <a:off x="6618929" y="3727985"/>
            <a:ext cx="1826435" cy="390939"/>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CNG bus</a:t>
            </a:r>
          </a:p>
        </p:txBody>
      </p:sp>
      <p:sp>
        <p:nvSpPr>
          <p:cNvPr id="49" name="Rectangle 48">
            <a:extLst>
              <a:ext uri="{FF2B5EF4-FFF2-40B4-BE49-F238E27FC236}">
                <a16:creationId xmlns:a16="http://schemas.microsoft.com/office/drawing/2014/main" id="{7AD22B19-AA93-98B1-3AD0-6A3812CF01EF}"/>
              </a:ext>
            </a:extLst>
          </p:cNvPr>
          <p:cNvSpPr/>
          <p:nvPr/>
        </p:nvSpPr>
        <p:spPr>
          <a:xfrm>
            <a:off x="6618929" y="4341822"/>
            <a:ext cx="1826435" cy="390939"/>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Diesel rail</a:t>
            </a:r>
          </a:p>
        </p:txBody>
      </p:sp>
      <p:sp>
        <p:nvSpPr>
          <p:cNvPr id="50" name="Rectangle 49">
            <a:extLst>
              <a:ext uri="{FF2B5EF4-FFF2-40B4-BE49-F238E27FC236}">
                <a16:creationId xmlns:a16="http://schemas.microsoft.com/office/drawing/2014/main" id="{42A56C9A-56A4-B9F3-624D-E6DE7C3DC6B9}"/>
              </a:ext>
            </a:extLst>
          </p:cNvPr>
          <p:cNvSpPr/>
          <p:nvPr/>
        </p:nvSpPr>
        <p:spPr>
          <a:xfrm>
            <a:off x="6618928" y="4829268"/>
            <a:ext cx="1826435" cy="390939"/>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Electric rail</a:t>
            </a:r>
          </a:p>
        </p:txBody>
      </p:sp>
      <p:sp>
        <p:nvSpPr>
          <p:cNvPr id="51" name="Rectangle 50">
            <a:extLst>
              <a:ext uri="{FF2B5EF4-FFF2-40B4-BE49-F238E27FC236}">
                <a16:creationId xmlns:a16="http://schemas.microsoft.com/office/drawing/2014/main" id="{C3105BF3-901D-3977-E48C-2C640578E912}"/>
              </a:ext>
            </a:extLst>
          </p:cNvPr>
          <p:cNvSpPr/>
          <p:nvPr/>
        </p:nvSpPr>
        <p:spPr>
          <a:xfrm>
            <a:off x="6617226" y="5478734"/>
            <a:ext cx="1826435" cy="390939"/>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Diesel rail</a:t>
            </a:r>
          </a:p>
        </p:txBody>
      </p:sp>
      <p:sp>
        <p:nvSpPr>
          <p:cNvPr id="52" name="Rectangle 51">
            <a:extLst>
              <a:ext uri="{FF2B5EF4-FFF2-40B4-BE49-F238E27FC236}">
                <a16:creationId xmlns:a16="http://schemas.microsoft.com/office/drawing/2014/main" id="{A3805E76-6FAC-BCC3-53C5-85114CE7C39E}"/>
              </a:ext>
            </a:extLst>
          </p:cNvPr>
          <p:cNvSpPr/>
          <p:nvPr/>
        </p:nvSpPr>
        <p:spPr>
          <a:xfrm>
            <a:off x="6617225" y="5966180"/>
            <a:ext cx="1826435" cy="390939"/>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Electric rail</a:t>
            </a:r>
          </a:p>
        </p:txBody>
      </p:sp>
      <p:sp>
        <p:nvSpPr>
          <p:cNvPr id="53" name="Rectangle 52">
            <a:extLst>
              <a:ext uri="{FF2B5EF4-FFF2-40B4-BE49-F238E27FC236}">
                <a16:creationId xmlns:a16="http://schemas.microsoft.com/office/drawing/2014/main" id="{74DFBB6E-1AB6-E15C-9AD2-D78B73744A1F}"/>
              </a:ext>
            </a:extLst>
          </p:cNvPr>
          <p:cNvSpPr/>
          <p:nvPr/>
        </p:nvSpPr>
        <p:spPr>
          <a:xfrm>
            <a:off x="1846943" y="5854282"/>
            <a:ext cx="1826435" cy="390939"/>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LPG car</a:t>
            </a:r>
          </a:p>
        </p:txBody>
      </p:sp>
      <p:cxnSp>
        <p:nvCxnSpPr>
          <p:cNvPr id="55" name="Straight Arrow Connector 54">
            <a:extLst>
              <a:ext uri="{FF2B5EF4-FFF2-40B4-BE49-F238E27FC236}">
                <a16:creationId xmlns:a16="http://schemas.microsoft.com/office/drawing/2014/main" id="{B2E97210-E9E6-2134-96BB-85E87DD4E103}"/>
              </a:ext>
            </a:extLst>
          </p:cNvPr>
          <p:cNvCxnSpPr>
            <a:cxnSpLocks/>
            <a:stCxn id="10" idx="3"/>
          </p:cNvCxnSpPr>
          <p:nvPr/>
        </p:nvCxnSpPr>
        <p:spPr>
          <a:xfrm flipV="1">
            <a:off x="3685492" y="3762548"/>
            <a:ext cx="428028" cy="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D0A70137-C827-64DF-FF68-97CFC3933E90}"/>
              </a:ext>
            </a:extLst>
          </p:cNvPr>
          <p:cNvCxnSpPr>
            <a:cxnSpLocks/>
            <a:stCxn id="11" idx="3"/>
          </p:cNvCxnSpPr>
          <p:nvPr/>
        </p:nvCxnSpPr>
        <p:spPr>
          <a:xfrm>
            <a:off x="3673378" y="4441884"/>
            <a:ext cx="42802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E3FD2F13-6C91-15E2-273E-2F7C6D2F3165}"/>
              </a:ext>
            </a:extLst>
          </p:cNvPr>
          <p:cNvCxnSpPr>
            <a:cxnSpLocks/>
            <a:stCxn id="13" idx="3"/>
          </p:cNvCxnSpPr>
          <p:nvPr/>
        </p:nvCxnSpPr>
        <p:spPr>
          <a:xfrm>
            <a:off x="3673378" y="4977840"/>
            <a:ext cx="42802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DF59307C-A87D-DA53-DACF-B2CB405AFA32}"/>
              </a:ext>
            </a:extLst>
          </p:cNvPr>
          <p:cNvCxnSpPr>
            <a:cxnSpLocks/>
            <a:stCxn id="12" idx="3"/>
          </p:cNvCxnSpPr>
          <p:nvPr/>
        </p:nvCxnSpPr>
        <p:spPr>
          <a:xfrm flipV="1">
            <a:off x="3673378" y="5513795"/>
            <a:ext cx="428028" cy="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Straight Arrow Connector 127">
            <a:extLst>
              <a:ext uri="{FF2B5EF4-FFF2-40B4-BE49-F238E27FC236}">
                <a16:creationId xmlns:a16="http://schemas.microsoft.com/office/drawing/2014/main" id="{178603FF-E1E1-5DE5-5347-B3563E9B7033}"/>
              </a:ext>
            </a:extLst>
          </p:cNvPr>
          <p:cNvCxnSpPr>
            <a:cxnSpLocks/>
            <a:stCxn id="53" idx="3"/>
          </p:cNvCxnSpPr>
          <p:nvPr/>
        </p:nvCxnSpPr>
        <p:spPr>
          <a:xfrm flipV="1">
            <a:off x="3673378" y="6049751"/>
            <a:ext cx="428028" cy="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4" name="Rectangle 133">
            <a:extLst>
              <a:ext uri="{FF2B5EF4-FFF2-40B4-BE49-F238E27FC236}">
                <a16:creationId xmlns:a16="http://schemas.microsoft.com/office/drawing/2014/main" id="{AD28A3CB-E66E-1D7F-8B9D-556AD704BBDB}"/>
              </a:ext>
            </a:extLst>
          </p:cNvPr>
          <p:cNvSpPr/>
          <p:nvPr/>
        </p:nvSpPr>
        <p:spPr>
          <a:xfrm>
            <a:off x="8963520" y="2720198"/>
            <a:ext cx="1118553" cy="1398715"/>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Bus transport demand</a:t>
            </a:r>
          </a:p>
        </p:txBody>
      </p:sp>
      <p:sp>
        <p:nvSpPr>
          <p:cNvPr id="135" name="Rectangle 134">
            <a:extLst>
              <a:ext uri="{FF2B5EF4-FFF2-40B4-BE49-F238E27FC236}">
                <a16:creationId xmlns:a16="http://schemas.microsoft.com/office/drawing/2014/main" id="{9ED02665-8D49-772E-DC69-9E7DCA1D2FD1}"/>
              </a:ext>
            </a:extLst>
          </p:cNvPr>
          <p:cNvSpPr/>
          <p:nvPr/>
        </p:nvSpPr>
        <p:spPr>
          <a:xfrm>
            <a:off x="8963520" y="4347316"/>
            <a:ext cx="1118553" cy="872891"/>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Rail passenger transport demand</a:t>
            </a:r>
          </a:p>
        </p:txBody>
      </p:sp>
      <p:sp>
        <p:nvSpPr>
          <p:cNvPr id="136" name="Rectangle 135">
            <a:extLst>
              <a:ext uri="{FF2B5EF4-FFF2-40B4-BE49-F238E27FC236}">
                <a16:creationId xmlns:a16="http://schemas.microsoft.com/office/drawing/2014/main" id="{152CD781-B998-687B-411D-8BC719930570}"/>
              </a:ext>
            </a:extLst>
          </p:cNvPr>
          <p:cNvSpPr/>
          <p:nvPr/>
        </p:nvSpPr>
        <p:spPr>
          <a:xfrm>
            <a:off x="8963519" y="5484228"/>
            <a:ext cx="1118553" cy="872891"/>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Rail freight transport demand</a:t>
            </a:r>
          </a:p>
        </p:txBody>
      </p:sp>
      <p:cxnSp>
        <p:nvCxnSpPr>
          <p:cNvPr id="139" name="Straight Arrow Connector 138">
            <a:extLst>
              <a:ext uri="{FF2B5EF4-FFF2-40B4-BE49-F238E27FC236}">
                <a16:creationId xmlns:a16="http://schemas.microsoft.com/office/drawing/2014/main" id="{8822C59C-D44F-7A25-D40C-CE7A2B045076}"/>
              </a:ext>
            </a:extLst>
          </p:cNvPr>
          <p:cNvCxnSpPr>
            <a:cxnSpLocks/>
            <a:stCxn id="47" idx="3"/>
            <a:endCxn id="134" idx="1"/>
          </p:cNvCxnSpPr>
          <p:nvPr/>
        </p:nvCxnSpPr>
        <p:spPr>
          <a:xfrm flipV="1">
            <a:off x="8445365" y="3419556"/>
            <a:ext cx="518155" cy="483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1" name="Straight Arrow Connector 140">
            <a:extLst>
              <a:ext uri="{FF2B5EF4-FFF2-40B4-BE49-F238E27FC236}">
                <a16:creationId xmlns:a16="http://schemas.microsoft.com/office/drawing/2014/main" id="{9E4A323B-AC99-C79D-ECDD-0E79E5B620A4}"/>
              </a:ext>
            </a:extLst>
          </p:cNvPr>
          <p:cNvCxnSpPr>
            <a:cxnSpLocks/>
            <a:stCxn id="48" idx="3"/>
          </p:cNvCxnSpPr>
          <p:nvPr/>
        </p:nvCxnSpPr>
        <p:spPr>
          <a:xfrm>
            <a:off x="8445364" y="3923455"/>
            <a:ext cx="516451" cy="385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3" name="Straight Arrow Connector 142">
            <a:extLst>
              <a:ext uri="{FF2B5EF4-FFF2-40B4-BE49-F238E27FC236}">
                <a16:creationId xmlns:a16="http://schemas.microsoft.com/office/drawing/2014/main" id="{5FC4EE3C-D44A-BA29-21F5-31E737F33202}"/>
              </a:ext>
            </a:extLst>
          </p:cNvPr>
          <p:cNvCxnSpPr>
            <a:cxnSpLocks/>
            <a:stCxn id="49" idx="3"/>
          </p:cNvCxnSpPr>
          <p:nvPr/>
        </p:nvCxnSpPr>
        <p:spPr>
          <a:xfrm flipV="1">
            <a:off x="8445364" y="4533836"/>
            <a:ext cx="516451" cy="345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5" name="Straight Arrow Connector 144">
            <a:extLst>
              <a:ext uri="{FF2B5EF4-FFF2-40B4-BE49-F238E27FC236}">
                <a16:creationId xmlns:a16="http://schemas.microsoft.com/office/drawing/2014/main" id="{6A78F8BF-4F4F-11D9-73CD-DD7EF72948C4}"/>
              </a:ext>
            </a:extLst>
          </p:cNvPr>
          <p:cNvCxnSpPr>
            <a:cxnSpLocks/>
            <a:stCxn id="50" idx="3"/>
          </p:cNvCxnSpPr>
          <p:nvPr/>
        </p:nvCxnSpPr>
        <p:spPr>
          <a:xfrm>
            <a:off x="8445363" y="5024738"/>
            <a:ext cx="516452"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7" name="Straight Arrow Connector 146">
            <a:extLst>
              <a:ext uri="{FF2B5EF4-FFF2-40B4-BE49-F238E27FC236}">
                <a16:creationId xmlns:a16="http://schemas.microsoft.com/office/drawing/2014/main" id="{387B00DF-BCED-A4A8-06DD-6F56783FE0BB}"/>
              </a:ext>
            </a:extLst>
          </p:cNvPr>
          <p:cNvCxnSpPr>
            <a:cxnSpLocks/>
          </p:cNvCxnSpPr>
          <p:nvPr/>
        </p:nvCxnSpPr>
        <p:spPr>
          <a:xfrm>
            <a:off x="8443661" y="5660442"/>
            <a:ext cx="51815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9" name="Straight Arrow Connector 148">
            <a:extLst>
              <a:ext uri="{FF2B5EF4-FFF2-40B4-BE49-F238E27FC236}">
                <a16:creationId xmlns:a16="http://schemas.microsoft.com/office/drawing/2014/main" id="{17171066-E5A0-9C03-5B23-B82C80B6F21F}"/>
              </a:ext>
            </a:extLst>
          </p:cNvPr>
          <p:cNvCxnSpPr>
            <a:cxnSpLocks/>
          </p:cNvCxnSpPr>
          <p:nvPr/>
        </p:nvCxnSpPr>
        <p:spPr>
          <a:xfrm>
            <a:off x="8443660" y="6176499"/>
            <a:ext cx="51815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7" name="TextBox 156">
            <a:extLst>
              <a:ext uri="{FF2B5EF4-FFF2-40B4-BE49-F238E27FC236}">
                <a16:creationId xmlns:a16="http://schemas.microsoft.com/office/drawing/2014/main" id="{A38FE4F8-CC7F-6D85-7E77-7FC6D883F692}"/>
              </a:ext>
            </a:extLst>
          </p:cNvPr>
          <p:cNvSpPr txBox="1"/>
          <p:nvPr/>
        </p:nvSpPr>
        <p:spPr>
          <a:xfrm rot="16200000">
            <a:off x="958038" y="3354230"/>
            <a:ext cx="1118553" cy="307777"/>
          </a:xfrm>
          <a:prstGeom prst="rect">
            <a:avLst/>
          </a:prstGeom>
          <a:noFill/>
        </p:spPr>
        <p:txBody>
          <a:bodyPr wrap="square" rtlCol="0">
            <a:spAutoFit/>
          </a:bodyPr>
          <a:lstStyle/>
          <a:p>
            <a:pPr algn="ctr"/>
            <a:r>
              <a:rPr lang="en-US" b="1" dirty="0"/>
              <a:t>Motorcycle</a:t>
            </a:r>
          </a:p>
        </p:txBody>
      </p:sp>
      <p:sp>
        <p:nvSpPr>
          <p:cNvPr id="158" name="TextBox 157">
            <a:extLst>
              <a:ext uri="{FF2B5EF4-FFF2-40B4-BE49-F238E27FC236}">
                <a16:creationId xmlns:a16="http://schemas.microsoft.com/office/drawing/2014/main" id="{45A9776B-5290-FB81-08F4-6AF0363FC92A}"/>
              </a:ext>
            </a:extLst>
          </p:cNvPr>
          <p:cNvSpPr txBox="1"/>
          <p:nvPr/>
        </p:nvSpPr>
        <p:spPr>
          <a:xfrm rot="16200000">
            <a:off x="935085" y="5042741"/>
            <a:ext cx="1118553" cy="307777"/>
          </a:xfrm>
          <a:prstGeom prst="rect">
            <a:avLst/>
          </a:prstGeom>
          <a:noFill/>
        </p:spPr>
        <p:txBody>
          <a:bodyPr wrap="square" rtlCol="0">
            <a:spAutoFit/>
          </a:bodyPr>
          <a:lstStyle/>
          <a:p>
            <a:pPr algn="ctr"/>
            <a:r>
              <a:rPr lang="en-US" b="1" dirty="0"/>
              <a:t>Car</a:t>
            </a:r>
          </a:p>
        </p:txBody>
      </p:sp>
      <p:sp>
        <p:nvSpPr>
          <p:cNvPr id="159" name="TextBox 158">
            <a:extLst>
              <a:ext uri="{FF2B5EF4-FFF2-40B4-BE49-F238E27FC236}">
                <a16:creationId xmlns:a16="http://schemas.microsoft.com/office/drawing/2014/main" id="{834EA441-5B16-FD8F-AB89-F2609DBB83D8}"/>
              </a:ext>
            </a:extLst>
          </p:cNvPr>
          <p:cNvSpPr txBox="1"/>
          <p:nvPr/>
        </p:nvSpPr>
        <p:spPr>
          <a:xfrm rot="16200000">
            <a:off x="5778526" y="3265666"/>
            <a:ext cx="1118553" cy="307777"/>
          </a:xfrm>
          <a:prstGeom prst="rect">
            <a:avLst/>
          </a:prstGeom>
          <a:noFill/>
        </p:spPr>
        <p:txBody>
          <a:bodyPr wrap="square" rtlCol="0">
            <a:spAutoFit/>
          </a:bodyPr>
          <a:lstStyle/>
          <a:p>
            <a:pPr algn="ctr"/>
            <a:r>
              <a:rPr lang="en-US" b="1" dirty="0"/>
              <a:t>Bus</a:t>
            </a:r>
          </a:p>
        </p:txBody>
      </p:sp>
      <p:sp>
        <p:nvSpPr>
          <p:cNvPr id="160" name="TextBox 159">
            <a:extLst>
              <a:ext uri="{FF2B5EF4-FFF2-40B4-BE49-F238E27FC236}">
                <a16:creationId xmlns:a16="http://schemas.microsoft.com/office/drawing/2014/main" id="{AA0275AF-6E82-6D40-E8E4-0C6D5EECEE0F}"/>
              </a:ext>
            </a:extLst>
          </p:cNvPr>
          <p:cNvSpPr txBox="1"/>
          <p:nvPr/>
        </p:nvSpPr>
        <p:spPr>
          <a:xfrm rot="16200000">
            <a:off x="5775381" y="4513469"/>
            <a:ext cx="1118553" cy="523220"/>
          </a:xfrm>
          <a:prstGeom prst="rect">
            <a:avLst/>
          </a:prstGeom>
          <a:noFill/>
        </p:spPr>
        <p:txBody>
          <a:bodyPr wrap="square" rtlCol="0">
            <a:spAutoFit/>
          </a:bodyPr>
          <a:lstStyle/>
          <a:p>
            <a:pPr algn="ctr"/>
            <a:r>
              <a:rPr lang="en-US" b="1" dirty="0"/>
              <a:t>Passenger rail</a:t>
            </a:r>
          </a:p>
        </p:txBody>
      </p:sp>
      <p:sp>
        <p:nvSpPr>
          <p:cNvPr id="161" name="TextBox 160">
            <a:extLst>
              <a:ext uri="{FF2B5EF4-FFF2-40B4-BE49-F238E27FC236}">
                <a16:creationId xmlns:a16="http://schemas.microsoft.com/office/drawing/2014/main" id="{6E8F8D18-60A9-A850-631A-FBC5FDB75C61}"/>
              </a:ext>
            </a:extLst>
          </p:cNvPr>
          <p:cNvSpPr txBox="1"/>
          <p:nvPr/>
        </p:nvSpPr>
        <p:spPr>
          <a:xfrm rot="16200000">
            <a:off x="5792952" y="5666253"/>
            <a:ext cx="1118553" cy="523220"/>
          </a:xfrm>
          <a:prstGeom prst="rect">
            <a:avLst/>
          </a:prstGeom>
          <a:noFill/>
        </p:spPr>
        <p:txBody>
          <a:bodyPr wrap="square" rtlCol="0">
            <a:spAutoFit/>
          </a:bodyPr>
          <a:lstStyle/>
          <a:p>
            <a:pPr algn="ctr"/>
            <a:r>
              <a:rPr lang="en-US" b="1" dirty="0"/>
              <a:t>Freight </a:t>
            </a:r>
          </a:p>
          <a:p>
            <a:pPr algn="ctr"/>
            <a:r>
              <a:rPr lang="en-US" b="1" dirty="0"/>
              <a:t>rail</a:t>
            </a:r>
          </a:p>
        </p:txBody>
      </p:sp>
      <p:sp>
        <p:nvSpPr>
          <p:cNvPr id="168" name="TextBox 167">
            <a:extLst>
              <a:ext uri="{FF2B5EF4-FFF2-40B4-BE49-F238E27FC236}">
                <a16:creationId xmlns:a16="http://schemas.microsoft.com/office/drawing/2014/main" id="{F80A49A7-E0B5-4D2F-4B54-7A8DFB6040FA}"/>
              </a:ext>
            </a:extLst>
          </p:cNvPr>
          <p:cNvSpPr txBox="1"/>
          <p:nvPr/>
        </p:nvSpPr>
        <p:spPr>
          <a:xfrm>
            <a:off x="6918535" y="2259640"/>
            <a:ext cx="1406154" cy="307777"/>
          </a:xfrm>
          <a:prstGeom prst="rect">
            <a:avLst/>
          </a:prstGeom>
          <a:noFill/>
        </p:spPr>
        <p:txBody>
          <a:bodyPr wrap="none" rtlCol="0">
            <a:spAutoFit/>
          </a:bodyPr>
          <a:lstStyle/>
          <a:p>
            <a:r>
              <a:rPr lang="en-US" b="1" dirty="0"/>
              <a:t>End-use techs</a:t>
            </a:r>
          </a:p>
        </p:txBody>
      </p:sp>
      <p:sp>
        <p:nvSpPr>
          <p:cNvPr id="169" name="TextBox 168">
            <a:extLst>
              <a:ext uri="{FF2B5EF4-FFF2-40B4-BE49-F238E27FC236}">
                <a16:creationId xmlns:a16="http://schemas.microsoft.com/office/drawing/2014/main" id="{F9806F8F-954E-40D8-A802-84D712F5C548}"/>
              </a:ext>
            </a:extLst>
          </p:cNvPr>
          <p:cNvSpPr txBox="1"/>
          <p:nvPr/>
        </p:nvSpPr>
        <p:spPr>
          <a:xfrm>
            <a:off x="8649115" y="2116546"/>
            <a:ext cx="1746037" cy="523220"/>
          </a:xfrm>
          <a:prstGeom prst="rect">
            <a:avLst/>
          </a:prstGeom>
          <a:noFill/>
        </p:spPr>
        <p:txBody>
          <a:bodyPr wrap="square" rtlCol="0">
            <a:spAutoFit/>
          </a:bodyPr>
          <a:lstStyle/>
          <a:p>
            <a:pPr algn="ctr"/>
            <a:r>
              <a:rPr lang="en-US" b="1" dirty="0"/>
              <a:t>Energy service demands</a:t>
            </a:r>
          </a:p>
        </p:txBody>
      </p:sp>
      <p:pic>
        <p:nvPicPr>
          <p:cNvPr id="7" name="luvvoice.com-20250203-wGWkIq">
            <a:hlinkClick r:id="" action="ppaction://media"/>
            <a:extLst>
              <a:ext uri="{FF2B5EF4-FFF2-40B4-BE49-F238E27FC236}">
                <a16:creationId xmlns:a16="http://schemas.microsoft.com/office/drawing/2014/main" id="{18CB87C9-45A6-554D-C0A3-D18E77C543B6}"/>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0925332" y="154077"/>
            <a:ext cx="812800" cy="812800"/>
          </a:xfrm>
          <a:prstGeom prst="rect">
            <a:avLst/>
          </a:prstGeom>
        </p:spPr>
      </p:pic>
    </p:spTree>
    <p:extLst>
      <p:ext uri="{BB962C8B-B14F-4D97-AF65-F5344CB8AC3E}">
        <p14:creationId xmlns:p14="http://schemas.microsoft.com/office/powerpoint/2010/main" val="3549980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38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645D52CB-477F-9B0B-9938-A3A68C9746EE}"/>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2B4D009B-A687-C170-8201-762DF66241C9}"/>
              </a:ext>
            </a:extLst>
          </p:cNvPr>
          <p:cNvGraphicFramePr>
            <a:graphicFrameLocks noChangeAspect="1"/>
          </p:cNvGraphicFramePr>
          <p:nvPr>
            <p:custDataLst>
              <p:tags r:id="rId1"/>
            </p:custDataLst>
            <p:extLst>
              <p:ext uri="{D42A27DB-BD31-4B8C-83A1-F6EECF244321}">
                <p14:modId xmlns:p14="http://schemas.microsoft.com/office/powerpoint/2010/main" val="150998234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6" imgW="7772400" imgH="10058400" progId="TCLayout.ActiveDocument.1">
                  <p:embed/>
                </p:oleObj>
              </mc:Choice>
              <mc:Fallback>
                <p:oleObj name="think-cell Slide" r:id="rId6" imgW="7772400" imgH="10058400" progId="TCLayout.ActiveDocument.1">
                  <p:embed/>
                  <p:pic>
                    <p:nvPicPr>
                      <p:cNvPr id="2" name="think-cell data - do not delete" hidden="1">
                        <a:extLst>
                          <a:ext uri="{FF2B5EF4-FFF2-40B4-BE49-F238E27FC236}">
                            <a16:creationId xmlns:a16="http://schemas.microsoft.com/office/drawing/2014/main" id="{2B4D009B-A687-C170-8201-762DF66241C9}"/>
                          </a:ext>
                        </a:extLst>
                      </p:cNvPr>
                      <p:cNvPicPr/>
                      <p:nvPr/>
                    </p:nvPicPr>
                    <p:blipFill>
                      <a:blip r:embed="rId7"/>
                      <a:stretch>
                        <a:fillRect/>
                      </a:stretch>
                    </p:blipFill>
                    <p:spPr>
                      <a:xfrm>
                        <a:off x="1588" y="1588"/>
                        <a:ext cx="1227" cy="1588"/>
                      </a:xfrm>
                      <a:prstGeom prst="rect">
                        <a:avLst/>
                      </a:prstGeom>
                    </p:spPr>
                  </p:pic>
                </p:oleObj>
              </mc:Fallback>
            </mc:AlternateContent>
          </a:graphicData>
        </a:graphic>
      </p:graphicFrame>
      <p:sp>
        <p:nvSpPr>
          <p:cNvPr id="9" name="Rectangle 8">
            <a:extLst>
              <a:ext uri="{FF2B5EF4-FFF2-40B4-BE49-F238E27FC236}">
                <a16:creationId xmlns:a16="http://schemas.microsoft.com/office/drawing/2014/main" id="{AFCAFCC5-C5C4-6560-E3C4-14BFF3616008}"/>
              </a:ext>
            </a:extLst>
          </p:cNvPr>
          <p:cNvSpPr/>
          <p:nvPr/>
        </p:nvSpPr>
        <p:spPr>
          <a:xfrm>
            <a:off x="10925332" y="159532"/>
            <a:ext cx="812800" cy="8128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Google Shape;167;p13">
            <a:extLst>
              <a:ext uri="{FF2B5EF4-FFF2-40B4-BE49-F238E27FC236}">
                <a16:creationId xmlns:a16="http://schemas.microsoft.com/office/drawing/2014/main" id="{5A664635-39C6-4E1F-C4BD-FBA2BBF45E9E}"/>
              </a:ext>
            </a:extLst>
          </p:cNvPr>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2.</a:t>
            </a:r>
            <a:r>
              <a:rPr lang="sv-SE" sz="2800" dirty="0">
                <a:solidFill>
                  <a:srgbClr val="C00000"/>
                </a:solidFill>
              </a:rPr>
              <a:t> Understand the </a:t>
            </a:r>
            <a:r>
              <a:rPr lang="sv-SE" sz="2800" dirty="0" err="1">
                <a:solidFill>
                  <a:srgbClr val="C00000"/>
                </a:solidFill>
              </a:rPr>
              <a:t>Reference</a:t>
            </a:r>
            <a:r>
              <a:rPr lang="sv-SE" sz="2800" dirty="0">
                <a:solidFill>
                  <a:srgbClr val="C00000"/>
                </a:solidFill>
              </a:rPr>
              <a:t> Energy System</a:t>
            </a:r>
            <a:endParaRPr sz="2800" dirty="0">
              <a:solidFill>
                <a:srgbClr val="C00000"/>
              </a:solidFill>
            </a:endParaRPr>
          </a:p>
        </p:txBody>
      </p:sp>
      <p:sp>
        <p:nvSpPr>
          <p:cNvPr id="3" name="Slide Number Placeholder 1">
            <a:extLst>
              <a:ext uri="{FF2B5EF4-FFF2-40B4-BE49-F238E27FC236}">
                <a16:creationId xmlns:a16="http://schemas.microsoft.com/office/drawing/2014/main" id="{4C3AF4C2-243B-852D-D768-E4476C48449D}"/>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a:solidFill>
                  <a:schemeClr val="bg1"/>
                </a:solidFill>
              </a:rPr>
              <a:pPr algn="ctr"/>
              <a:t>18</a:t>
            </a:fld>
            <a:endParaRPr lang="sv-SE" sz="1000" b="1" dirty="0">
              <a:solidFill>
                <a:schemeClr val="bg1"/>
              </a:solidFill>
            </a:endParaRPr>
          </a:p>
        </p:txBody>
      </p:sp>
      <p:sp>
        <p:nvSpPr>
          <p:cNvPr id="4" name="Google Shape;168;p13">
            <a:extLst>
              <a:ext uri="{FF2B5EF4-FFF2-40B4-BE49-F238E27FC236}">
                <a16:creationId xmlns:a16="http://schemas.microsoft.com/office/drawing/2014/main" id="{41EC951B-0A29-8B6C-1418-4C15077F428A}"/>
              </a:ext>
            </a:extLst>
          </p:cNvPr>
          <p:cNvSpPr txBox="1">
            <a:spLocks/>
          </p:cNvSpPr>
          <p:nvPr/>
        </p:nvSpPr>
        <p:spPr>
          <a:xfrm>
            <a:off x="838200" y="1608083"/>
            <a:ext cx="10515600" cy="4335975"/>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spcBef>
                <a:spcPts val="0"/>
              </a:spcBef>
              <a:buClr>
                <a:schemeClr val="dk1"/>
              </a:buClr>
              <a:buSzPts val="2800"/>
              <a:buFont typeface="Arial" panose="020B0604020202020204" pitchFamily="34" charset="0"/>
              <a:buChar char="•"/>
            </a:pPr>
            <a:r>
              <a:rPr lang="en-GB" sz="2000" b="1" dirty="0">
                <a:solidFill>
                  <a:schemeClr val="tx1"/>
                </a:solidFill>
                <a:highlight>
                  <a:srgbClr val="DFE9FF"/>
                </a:highlight>
              </a:rPr>
              <a:t>Simplification</a:t>
            </a:r>
          </a:p>
          <a:p>
            <a:pPr marL="365760">
              <a:spcBef>
                <a:spcPts val="0"/>
              </a:spcBef>
              <a:buClr>
                <a:schemeClr val="dk1"/>
              </a:buClr>
              <a:buSzPts val="2800"/>
            </a:pPr>
            <a:r>
              <a:rPr lang="en-GB" sz="2000" dirty="0"/>
              <a:t>Provides a simplified yet comprehensive overview of the energy system for easier analysis.</a:t>
            </a:r>
          </a:p>
          <a:p>
            <a:pPr marL="342900" indent="-342900">
              <a:spcBef>
                <a:spcPts val="0"/>
              </a:spcBef>
              <a:buClr>
                <a:schemeClr val="dk1"/>
              </a:buClr>
              <a:buSzPts val="2800"/>
              <a:buFont typeface="Arial" panose="020B0604020202020204" pitchFamily="34" charset="0"/>
              <a:buChar char="•"/>
            </a:pPr>
            <a:endParaRPr lang="en-GB" sz="2000" dirty="0"/>
          </a:p>
          <a:p>
            <a:pPr marL="342900" indent="-342900">
              <a:spcBef>
                <a:spcPts val="0"/>
              </a:spcBef>
              <a:buClr>
                <a:schemeClr val="dk1"/>
              </a:buClr>
              <a:buSzPts val="2800"/>
              <a:buFont typeface="Arial" panose="020B0604020202020204" pitchFamily="34" charset="0"/>
              <a:buChar char="•"/>
            </a:pPr>
            <a:r>
              <a:rPr lang="en-GB" sz="2000" b="1" dirty="0">
                <a:solidFill>
                  <a:schemeClr val="tx1"/>
                </a:solidFill>
                <a:highlight>
                  <a:srgbClr val="DFE9FF"/>
                </a:highlight>
              </a:rPr>
              <a:t>Scenario Building</a:t>
            </a:r>
          </a:p>
          <a:p>
            <a:pPr marL="365760">
              <a:spcBef>
                <a:spcPts val="0"/>
              </a:spcBef>
              <a:buClr>
                <a:schemeClr val="dk1"/>
              </a:buClr>
              <a:buSzPts val="2800"/>
            </a:pPr>
            <a:r>
              <a:rPr lang="en-GB" sz="2000" dirty="0"/>
              <a:t>Serves as a baseline for modelling various scenarios, such as energy efficiency improvements, fuel switching, or renewable energy integration.</a:t>
            </a:r>
          </a:p>
          <a:p>
            <a:pPr marL="342900" indent="-342900">
              <a:spcBef>
                <a:spcPts val="0"/>
              </a:spcBef>
              <a:buClr>
                <a:schemeClr val="dk1"/>
              </a:buClr>
              <a:buSzPts val="2800"/>
              <a:buFont typeface="Arial" panose="020B0604020202020204" pitchFamily="34" charset="0"/>
              <a:buChar char="•"/>
            </a:pPr>
            <a:endParaRPr lang="en-GB" sz="2000" dirty="0"/>
          </a:p>
          <a:p>
            <a:pPr marL="342900" indent="-342900">
              <a:spcBef>
                <a:spcPts val="0"/>
              </a:spcBef>
              <a:buClr>
                <a:schemeClr val="dk1"/>
              </a:buClr>
              <a:buSzPts val="2800"/>
              <a:buFont typeface="Arial" panose="020B0604020202020204" pitchFamily="34" charset="0"/>
              <a:buChar char="•"/>
            </a:pPr>
            <a:r>
              <a:rPr lang="en-GB" sz="2000" b="1" dirty="0">
                <a:highlight>
                  <a:srgbClr val="DFE9FF"/>
                </a:highlight>
              </a:rPr>
              <a:t>Decision Support</a:t>
            </a:r>
          </a:p>
          <a:p>
            <a:pPr marL="365760">
              <a:spcBef>
                <a:spcPts val="0"/>
              </a:spcBef>
              <a:buClr>
                <a:schemeClr val="dk1"/>
              </a:buClr>
              <a:buSzPts val="2800"/>
            </a:pPr>
            <a:r>
              <a:rPr lang="en-GB" sz="2000" dirty="0"/>
              <a:t>Helps policymakers, planners, and researchers understand the impacts of different energy policies and investments.</a:t>
            </a:r>
          </a:p>
          <a:p>
            <a:pPr marL="342900" indent="-342900">
              <a:spcBef>
                <a:spcPts val="0"/>
              </a:spcBef>
              <a:buClr>
                <a:schemeClr val="dk1"/>
              </a:buClr>
              <a:buSzPts val="2800"/>
              <a:buFont typeface="Arial" panose="020B0604020202020204" pitchFamily="34" charset="0"/>
              <a:buChar char="•"/>
            </a:pPr>
            <a:endParaRPr lang="en-GB" sz="2000" dirty="0"/>
          </a:p>
          <a:p>
            <a:pPr marL="342900" indent="-342900">
              <a:spcBef>
                <a:spcPts val="0"/>
              </a:spcBef>
              <a:buClr>
                <a:schemeClr val="dk1"/>
              </a:buClr>
              <a:buSzPts val="2800"/>
              <a:buFont typeface="Arial" panose="020B0604020202020204" pitchFamily="34" charset="0"/>
              <a:buChar char="•"/>
            </a:pPr>
            <a:r>
              <a:rPr lang="en-GB" sz="2000" b="1" dirty="0">
                <a:highlight>
                  <a:srgbClr val="DFE9FF"/>
                </a:highlight>
              </a:rPr>
              <a:t>Flexibility</a:t>
            </a:r>
          </a:p>
          <a:p>
            <a:pPr marL="365760">
              <a:spcBef>
                <a:spcPts val="0"/>
              </a:spcBef>
              <a:buClr>
                <a:schemeClr val="dk1"/>
              </a:buClr>
              <a:buSzPts val="2800"/>
            </a:pPr>
            <a:r>
              <a:rPr lang="en-GB" sz="2000" dirty="0"/>
              <a:t>Can be adapted to include new technologies or shifts in energy demand.</a:t>
            </a:r>
          </a:p>
        </p:txBody>
      </p:sp>
      <p:sp>
        <p:nvSpPr>
          <p:cNvPr id="5" name="Slide Number Placeholder 1">
            <a:extLst>
              <a:ext uri="{FF2B5EF4-FFF2-40B4-BE49-F238E27FC236}">
                <a16:creationId xmlns:a16="http://schemas.microsoft.com/office/drawing/2014/main" id="{454B2BCC-74E8-9C21-DCA8-EC0F6188A5A3}"/>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a:solidFill>
                  <a:schemeClr val="bg1"/>
                </a:solidFill>
              </a:rPr>
              <a:pPr algn="ctr"/>
              <a:t>18</a:t>
            </a:fld>
            <a:endParaRPr lang="sv-SE" sz="1000" b="1" dirty="0">
              <a:solidFill>
                <a:schemeClr val="bg1"/>
              </a:solidFill>
            </a:endParaRPr>
          </a:p>
        </p:txBody>
      </p:sp>
      <p:sp>
        <p:nvSpPr>
          <p:cNvPr id="6" name="Google Shape;168;p13">
            <a:extLst>
              <a:ext uri="{FF2B5EF4-FFF2-40B4-BE49-F238E27FC236}">
                <a16:creationId xmlns:a16="http://schemas.microsoft.com/office/drawing/2014/main" id="{BE9AD6A3-F091-2364-44E8-632C1A97D85F}"/>
              </a:ext>
            </a:extLst>
          </p:cNvPr>
          <p:cNvSpPr txBox="1">
            <a:spLocks/>
          </p:cNvSpPr>
          <p:nvPr/>
        </p:nvSpPr>
        <p:spPr>
          <a:xfrm>
            <a:off x="838200" y="1073888"/>
            <a:ext cx="10515600" cy="408071"/>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dirty="0">
                <a:solidFill>
                  <a:schemeClr val="accent2"/>
                </a:solidFill>
              </a:rPr>
              <a:t>Purpose of a Reference Energy System</a:t>
            </a:r>
          </a:p>
        </p:txBody>
      </p:sp>
      <p:pic>
        <p:nvPicPr>
          <p:cNvPr id="8" name="luvvoice.com-20250203-LGIxhw">
            <a:hlinkClick r:id="" action="ppaction://media"/>
            <a:extLst>
              <a:ext uri="{FF2B5EF4-FFF2-40B4-BE49-F238E27FC236}">
                <a16:creationId xmlns:a16="http://schemas.microsoft.com/office/drawing/2014/main" id="{01311B4B-C9A2-8146-2655-21C9E3B6F657}"/>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0925332" y="159532"/>
            <a:ext cx="812800" cy="812800"/>
          </a:xfrm>
          <a:prstGeom prst="rect">
            <a:avLst/>
          </a:prstGeom>
        </p:spPr>
      </p:pic>
    </p:spTree>
    <p:extLst>
      <p:ext uri="{BB962C8B-B14F-4D97-AF65-F5344CB8AC3E}">
        <p14:creationId xmlns:p14="http://schemas.microsoft.com/office/powerpoint/2010/main" val="1289521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76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C07A7F8A-906C-AAA5-0419-77EC80D8AFF7}"/>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1E02A6E6-73ED-DFF0-B492-465581DE0647}"/>
              </a:ext>
            </a:extLst>
          </p:cNvPr>
          <p:cNvGraphicFramePr>
            <a:graphicFrameLocks noChangeAspect="1"/>
          </p:cNvGraphicFramePr>
          <p:nvPr>
            <p:custDataLst>
              <p:tags r:id="rId1"/>
            </p:custDataLst>
            <p:extLst>
              <p:ext uri="{D42A27DB-BD31-4B8C-83A1-F6EECF244321}">
                <p14:modId xmlns:p14="http://schemas.microsoft.com/office/powerpoint/2010/main" val="353846050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6" imgW="7772400" imgH="10058400" progId="TCLayout.ActiveDocument.1">
                  <p:embed/>
                </p:oleObj>
              </mc:Choice>
              <mc:Fallback>
                <p:oleObj name="think-cell Slide" r:id="rId6" imgW="7772400" imgH="10058400" progId="TCLayout.ActiveDocument.1">
                  <p:embed/>
                  <p:pic>
                    <p:nvPicPr>
                      <p:cNvPr id="2" name="think-cell data - do not delete" hidden="1">
                        <a:extLst>
                          <a:ext uri="{FF2B5EF4-FFF2-40B4-BE49-F238E27FC236}">
                            <a16:creationId xmlns:a16="http://schemas.microsoft.com/office/drawing/2014/main" id="{1E02A6E6-73ED-DFF0-B492-465581DE0647}"/>
                          </a:ext>
                        </a:extLst>
                      </p:cNvPr>
                      <p:cNvPicPr/>
                      <p:nvPr/>
                    </p:nvPicPr>
                    <p:blipFill>
                      <a:blip r:embed="rId7"/>
                      <a:stretch>
                        <a:fillRect/>
                      </a:stretch>
                    </p:blipFill>
                    <p:spPr>
                      <a:xfrm>
                        <a:off x="1588" y="1588"/>
                        <a:ext cx="1227" cy="1588"/>
                      </a:xfrm>
                      <a:prstGeom prst="rect">
                        <a:avLst/>
                      </a:prstGeom>
                    </p:spPr>
                  </p:pic>
                </p:oleObj>
              </mc:Fallback>
            </mc:AlternateContent>
          </a:graphicData>
        </a:graphic>
      </p:graphicFrame>
      <p:sp>
        <p:nvSpPr>
          <p:cNvPr id="8" name="Rectangle 7">
            <a:extLst>
              <a:ext uri="{FF2B5EF4-FFF2-40B4-BE49-F238E27FC236}">
                <a16:creationId xmlns:a16="http://schemas.microsoft.com/office/drawing/2014/main" id="{FDCDBD86-5F44-D599-1C56-56C3B977ED40}"/>
              </a:ext>
            </a:extLst>
          </p:cNvPr>
          <p:cNvSpPr/>
          <p:nvPr/>
        </p:nvSpPr>
        <p:spPr>
          <a:xfrm>
            <a:off x="10925332" y="159532"/>
            <a:ext cx="812800" cy="8128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Google Shape;167;p13">
            <a:extLst>
              <a:ext uri="{FF2B5EF4-FFF2-40B4-BE49-F238E27FC236}">
                <a16:creationId xmlns:a16="http://schemas.microsoft.com/office/drawing/2014/main" id="{8D2BF4ED-8DDD-F137-87A8-877ADE66D49A}"/>
              </a:ext>
            </a:extLst>
          </p:cNvPr>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2</a:t>
            </a:r>
            <a:r>
              <a:rPr lang="sv-SE" sz="2800" dirty="0">
                <a:solidFill>
                  <a:srgbClr val="C00000"/>
                </a:solidFill>
              </a:rPr>
              <a:t>. Understand the </a:t>
            </a:r>
            <a:r>
              <a:rPr lang="sv-SE" sz="2800" dirty="0" err="1">
                <a:solidFill>
                  <a:srgbClr val="C00000"/>
                </a:solidFill>
              </a:rPr>
              <a:t>Reference</a:t>
            </a:r>
            <a:r>
              <a:rPr lang="sv-SE" sz="2800" dirty="0">
                <a:solidFill>
                  <a:srgbClr val="C00000"/>
                </a:solidFill>
              </a:rPr>
              <a:t> Energy System</a:t>
            </a:r>
            <a:endParaRPr sz="2800" dirty="0">
              <a:solidFill>
                <a:srgbClr val="C00000"/>
              </a:solidFill>
            </a:endParaRPr>
          </a:p>
        </p:txBody>
      </p:sp>
      <p:sp>
        <p:nvSpPr>
          <p:cNvPr id="3" name="Slide Number Placeholder 1">
            <a:extLst>
              <a:ext uri="{FF2B5EF4-FFF2-40B4-BE49-F238E27FC236}">
                <a16:creationId xmlns:a16="http://schemas.microsoft.com/office/drawing/2014/main" id="{4138BF19-1C17-93D0-52E9-39BD78229EA0}"/>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a:solidFill>
                  <a:schemeClr val="bg1"/>
                </a:solidFill>
              </a:rPr>
              <a:pPr algn="ctr"/>
              <a:t>19</a:t>
            </a:fld>
            <a:endParaRPr lang="sv-SE" sz="1000" b="1" dirty="0">
              <a:solidFill>
                <a:schemeClr val="bg1"/>
              </a:solidFill>
            </a:endParaRPr>
          </a:p>
        </p:txBody>
      </p:sp>
      <p:sp>
        <p:nvSpPr>
          <p:cNvPr id="4" name="Google Shape;168;p13">
            <a:extLst>
              <a:ext uri="{FF2B5EF4-FFF2-40B4-BE49-F238E27FC236}">
                <a16:creationId xmlns:a16="http://schemas.microsoft.com/office/drawing/2014/main" id="{96A32C22-C441-8C29-1111-A2D24BE75B90}"/>
              </a:ext>
            </a:extLst>
          </p:cNvPr>
          <p:cNvSpPr txBox="1">
            <a:spLocks/>
          </p:cNvSpPr>
          <p:nvPr/>
        </p:nvSpPr>
        <p:spPr>
          <a:xfrm>
            <a:off x="838200" y="1073888"/>
            <a:ext cx="10515600" cy="408071"/>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dirty="0">
                <a:solidFill>
                  <a:schemeClr val="accent2"/>
                </a:solidFill>
              </a:rPr>
              <a:t>How does a Reference Energy System inform </a:t>
            </a:r>
            <a:r>
              <a:rPr lang="en-GB" sz="2000" dirty="0" err="1">
                <a:solidFill>
                  <a:schemeClr val="accent2"/>
                </a:solidFill>
              </a:rPr>
              <a:t>OSeMOSYS</a:t>
            </a:r>
            <a:r>
              <a:rPr lang="en-GB" sz="2000" dirty="0">
                <a:solidFill>
                  <a:schemeClr val="accent2"/>
                </a:solidFill>
              </a:rPr>
              <a:t> inputs?</a:t>
            </a:r>
          </a:p>
        </p:txBody>
      </p:sp>
      <p:sp>
        <p:nvSpPr>
          <p:cNvPr id="5" name="Google Shape;168;p13">
            <a:extLst>
              <a:ext uri="{FF2B5EF4-FFF2-40B4-BE49-F238E27FC236}">
                <a16:creationId xmlns:a16="http://schemas.microsoft.com/office/drawing/2014/main" id="{5AB2505A-D455-E3EC-E90B-B90CDE8A6D04}"/>
              </a:ext>
            </a:extLst>
          </p:cNvPr>
          <p:cNvSpPr txBox="1">
            <a:spLocks/>
          </p:cNvSpPr>
          <p:nvPr/>
        </p:nvSpPr>
        <p:spPr>
          <a:xfrm>
            <a:off x="838200" y="1608083"/>
            <a:ext cx="10515600" cy="4335975"/>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spcBef>
                <a:spcPts val="0"/>
              </a:spcBef>
              <a:buClr>
                <a:schemeClr val="dk1"/>
              </a:buClr>
              <a:buSzPts val="2800"/>
              <a:buFont typeface="Arial" panose="020B0604020202020204" pitchFamily="34" charset="0"/>
              <a:buChar char="•"/>
            </a:pPr>
            <a:r>
              <a:rPr lang="en-GB" sz="2000" b="1" dirty="0">
                <a:highlight>
                  <a:srgbClr val="DFE9FF"/>
                </a:highlight>
              </a:rPr>
              <a:t>Energy supply and conversion technologies</a:t>
            </a:r>
            <a:br>
              <a:rPr lang="en-GB" sz="2000" dirty="0"/>
            </a:br>
            <a:r>
              <a:rPr lang="en-GB" sz="2000" dirty="0"/>
              <a:t>The RES defines the available energy sources (e.g., coal, gas, renewables) and the technologies for converting those resources into usable energy (e.g., power plants, gas turbines, solar PV, wind turbines). These are used as input data for </a:t>
            </a:r>
            <a:r>
              <a:rPr lang="en-GB" sz="2000" dirty="0" err="1"/>
              <a:t>OSeMOSYS</a:t>
            </a:r>
            <a:r>
              <a:rPr lang="en-GB" sz="2000" dirty="0"/>
              <a:t> to simulate the supply and conversion sectors</a:t>
            </a:r>
            <a:br>
              <a:rPr lang="en-GB" sz="2000" dirty="0"/>
            </a:br>
            <a:endParaRPr lang="en-GB" sz="2000" dirty="0"/>
          </a:p>
          <a:p>
            <a:pPr marL="342900" indent="-342900">
              <a:spcBef>
                <a:spcPts val="0"/>
              </a:spcBef>
              <a:buClr>
                <a:schemeClr val="dk1"/>
              </a:buClr>
              <a:buSzPts val="2800"/>
              <a:buFont typeface="Arial" panose="020B0604020202020204" pitchFamily="34" charset="0"/>
              <a:buChar char="•"/>
            </a:pPr>
            <a:r>
              <a:rPr lang="en-GB" sz="2000" b="1" dirty="0">
                <a:highlight>
                  <a:srgbClr val="DFE9FF"/>
                </a:highlight>
              </a:rPr>
              <a:t>Energy demand</a:t>
            </a:r>
            <a:br>
              <a:rPr lang="en-GB" sz="2000" dirty="0"/>
            </a:br>
            <a:r>
              <a:rPr lang="en-GB" sz="2000" dirty="0"/>
              <a:t>The RES specifies the energy demand across various sectors (e.g., residential, industrial, transportation). These demand profiles are used as inputs to </a:t>
            </a:r>
            <a:r>
              <a:rPr lang="en-GB" sz="2000" dirty="0" err="1"/>
              <a:t>OSeMOSYS</a:t>
            </a:r>
            <a:r>
              <a:rPr lang="en-GB" sz="2000" dirty="0"/>
              <a:t>, helping the model determine how to meet energy needs through different technologies and strategies</a:t>
            </a:r>
            <a:br>
              <a:rPr lang="en-GB" sz="2000" dirty="0"/>
            </a:br>
            <a:endParaRPr lang="en-GB" sz="2000" b="1" dirty="0">
              <a:highlight>
                <a:srgbClr val="DFE9FF"/>
              </a:highlight>
            </a:endParaRPr>
          </a:p>
          <a:p>
            <a:pPr marL="342900" indent="-342900">
              <a:spcBef>
                <a:spcPts val="0"/>
              </a:spcBef>
              <a:buClr>
                <a:schemeClr val="dk1"/>
              </a:buClr>
              <a:buSzPts val="2800"/>
              <a:buFont typeface="Arial" panose="020B0604020202020204" pitchFamily="34" charset="0"/>
              <a:buChar char="•"/>
            </a:pPr>
            <a:r>
              <a:rPr lang="en-GB" sz="2000" b="1" dirty="0">
                <a:highlight>
                  <a:srgbClr val="DFE9FF"/>
                </a:highlight>
              </a:rPr>
              <a:t>Infrastructure</a:t>
            </a:r>
            <a:br>
              <a:rPr lang="en-GB" sz="2000" dirty="0"/>
            </a:br>
            <a:r>
              <a:rPr lang="en-GB" sz="2000" dirty="0"/>
              <a:t>The RES outlines the infrastructure, such as grids, pipelines, and storage systems, that supports the transportation and storage of energy. This informs </a:t>
            </a:r>
            <a:r>
              <a:rPr lang="en-GB" sz="2000" dirty="0" err="1"/>
              <a:t>OSeMOSYS</a:t>
            </a:r>
            <a:r>
              <a:rPr lang="en-GB" sz="2000" dirty="0"/>
              <a:t> inputs related to capacity expansion, transmission, and storage systems</a:t>
            </a:r>
          </a:p>
          <a:p>
            <a:pPr marL="342900" indent="-342900">
              <a:spcBef>
                <a:spcPts val="0"/>
              </a:spcBef>
              <a:buClr>
                <a:schemeClr val="dk1"/>
              </a:buClr>
              <a:buSzPts val="2800"/>
              <a:buFont typeface="Arial" panose="020B0604020202020204" pitchFamily="34" charset="0"/>
              <a:buChar char="•"/>
            </a:pPr>
            <a:endParaRPr lang="en-GB" sz="2000" dirty="0"/>
          </a:p>
          <a:p>
            <a:pPr>
              <a:spcBef>
                <a:spcPts val="0"/>
              </a:spcBef>
              <a:buClr>
                <a:schemeClr val="dk1"/>
              </a:buClr>
              <a:buSzPts val="2800"/>
            </a:pPr>
            <a:endParaRPr lang="en-GB" sz="2000" dirty="0"/>
          </a:p>
        </p:txBody>
      </p:sp>
      <p:pic>
        <p:nvPicPr>
          <p:cNvPr id="7" name="luvvoice.com-20250203-bfbPQM">
            <a:hlinkClick r:id="" action="ppaction://media"/>
            <a:extLst>
              <a:ext uri="{FF2B5EF4-FFF2-40B4-BE49-F238E27FC236}">
                <a16:creationId xmlns:a16="http://schemas.microsoft.com/office/drawing/2014/main" id="{AE7AFF59-6132-7D4F-391E-790428F309B9}"/>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0925332" y="159532"/>
            <a:ext cx="812800" cy="812800"/>
          </a:xfrm>
          <a:prstGeom prst="rect">
            <a:avLst/>
          </a:prstGeom>
        </p:spPr>
      </p:pic>
    </p:spTree>
    <p:extLst>
      <p:ext uri="{BB962C8B-B14F-4D97-AF65-F5344CB8AC3E}">
        <p14:creationId xmlns:p14="http://schemas.microsoft.com/office/powerpoint/2010/main" val="291084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33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461511EE-CC14-11F3-2FD6-F274C400CFA9}"/>
              </a:ext>
            </a:extLst>
          </p:cNvPr>
          <p:cNvGraphicFramePr>
            <a:graphicFrameLocks noChangeAspect="1"/>
          </p:cNvGraphicFramePr>
          <p:nvPr>
            <p:custDataLst>
              <p:tags r:id="rId1"/>
            </p:custDataLst>
            <p:extLst>
              <p:ext uri="{D42A27DB-BD31-4B8C-83A1-F6EECF244321}">
                <p14:modId xmlns:p14="http://schemas.microsoft.com/office/powerpoint/2010/main" val="271925717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think-cell data - do not delete" hidden="1">
                        <a:extLst>
                          <a:ext uri="{FF2B5EF4-FFF2-40B4-BE49-F238E27FC236}">
                            <a16:creationId xmlns:a16="http://schemas.microsoft.com/office/drawing/2014/main" id="{461511EE-CC14-11F3-2FD6-F274C400CFA9}"/>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4" name="Google Shape;167;p13">
            <a:extLst>
              <a:ext uri="{FF2B5EF4-FFF2-40B4-BE49-F238E27FC236}">
                <a16:creationId xmlns:a16="http://schemas.microsoft.com/office/drawing/2014/main" id="{C4B0B664-4B55-7B75-4C8F-5BCE180D7950}"/>
              </a:ext>
            </a:extLst>
          </p:cNvPr>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Learning </a:t>
            </a:r>
            <a:r>
              <a:rPr lang="sv-SE" sz="2800" dirty="0" err="1">
                <a:solidFill>
                  <a:srgbClr val="C00000"/>
                </a:solidFill>
              </a:rPr>
              <a:t>Outcomes</a:t>
            </a:r>
            <a:endParaRPr sz="2800" dirty="0">
              <a:solidFill>
                <a:srgbClr val="C00000"/>
              </a:solidFill>
            </a:endParaRPr>
          </a:p>
        </p:txBody>
      </p:sp>
      <p:sp>
        <p:nvSpPr>
          <p:cNvPr id="5" name="Google Shape;168;p13">
            <a:extLst>
              <a:ext uri="{FF2B5EF4-FFF2-40B4-BE49-F238E27FC236}">
                <a16:creationId xmlns:a16="http://schemas.microsoft.com/office/drawing/2014/main" id="{91CBC9E8-A56F-B0AC-54FE-B068E52EF14A}"/>
              </a:ext>
            </a:extLst>
          </p:cNvPr>
          <p:cNvSpPr txBox="1">
            <a:spLocks/>
          </p:cNvSpPr>
          <p:nvPr/>
        </p:nvSpPr>
        <p:spPr>
          <a:xfrm>
            <a:off x="838200" y="1231900"/>
            <a:ext cx="10515600" cy="4712158"/>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dirty="0"/>
              <a:t>By the end of this lecture, you will:</a:t>
            </a:r>
          </a:p>
          <a:p>
            <a:pPr>
              <a:spcBef>
                <a:spcPts val="0"/>
              </a:spcBef>
              <a:buClr>
                <a:schemeClr val="dk1"/>
              </a:buClr>
              <a:buSzPts val="2800"/>
            </a:pPr>
            <a:endParaRPr lang="en-GB" sz="2000" dirty="0"/>
          </a:p>
          <a:p>
            <a:pPr marL="514350" indent="-514350">
              <a:spcBef>
                <a:spcPts val="0"/>
              </a:spcBef>
              <a:buClr>
                <a:schemeClr val="dk1"/>
              </a:buClr>
              <a:buSzPct val="100000"/>
              <a:buFont typeface="+mj-lt"/>
              <a:buAutoNum type="arabicPeriod"/>
            </a:pPr>
            <a:r>
              <a:rPr lang="en-GB" sz="2000" dirty="0"/>
              <a:t>Understand the role of the transport sector in energy modelling.</a:t>
            </a:r>
          </a:p>
          <a:p>
            <a:pPr marL="514350" indent="-514350">
              <a:spcBef>
                <a:spcPts val="0"/>
              </a:spcBef>
              <a:buClr>
                <a:schemeClr val="dk1"/>
              </a:buClr>
              <a:buSzPct val="100000"/>
              <a:buFont typeface="+mj-lt"/>
              <a:buAutoNum type="arabicPeriod"/>
            </a:pPr>
            <a:endParaRPr lang="en-GB" sz="2000" dirty="0"/>
          </a:p>
          <a:p>
            <a:pPr marL="514350" indent="-514350">
              <a:spcBef>
                <a:spcPts val="0"/>
              </a:spcBef>
              <a:buClr>
                <a:schemeClr val="dk1"/>
              </a:buClr>
              <a:buSzPct val="100000"/>
              <a:buFont typeface="+mj-lt"/>
              <a:buAutoNum type="arabicPeriod"/>
            </a:pPr>
            <a:r>
              <a:rPr lang="en-GB" sz="2000" dirty="0"/>
              <a:t>Understand the Reference Energy System (RES) and its role in modelling.</a:t>
            </a:r>
          </a:p>
          <a:p>
            <a:pPr marL="514350" indent="-514350">
              <a:spcBef>
                <a:spcPts val="0"/>
              </a:spcBef>
              <a:buClr>
                <a:schemeClr val="dk1"/>
              </a:buClr>
              <a:buSzPct val="100000"/>
              <a:buFont typeface="+mj-lt"/>
              <a:buAutoNum type="arabicPeriod"/>
            </a:pPr>
            <a:endParaRPr lang="en-GB" sz="2000" dirty="0"/>
          </a:p>
          <a:p>
            <a:pPr marL="514350" indent="-514350">
              <a:spcBef>
                <a:spcPts val="0"/>
              </a:spcBef>
              <a:buClr>
                <a:schemeClr val="dk1"/>
              </a:buClr>
              <a:buSzPct val="100000"/>
              <a:buFont typeface="+mj-lt"/>
              <a:buAutoNum type="arabicPeriod"/>
            </a:pPr>
            <a:r>
              <a:rPr lang="en-GB" sz="2000" dirty="0"/>
              <a:t>Build your own Reference Energy System (RES)</a:t>
            </a:r>
          </a:p>
          <a:p>
            <a:pPr marL="514350" indent="-514350">
              <a:spcBef>
                <a:spcPts val="0"/>
              </a:spcBef>
              <a:buClr>
                <a:schemeClr val="dk1"/>
              </a:buClr>
              <a:buSzPct val="100000"/>
              <a:buFont typeface="+mj-lt"/>
              <a:buAutoNum type="arabicPeriod"/>
            </a:pPr>
            <a:endParaRPr lang="en-GB" sz="2000" dirty="0"/>
          </a:p>
          <a:p>
            <a:pPr marL="514350" indent="-514350">
              <a:spcBef>
                <a:spcPts val="0"/>
              </a:spcBef>
              <a:buClr>
                <a:schemeClr val="dk1"/>
              </a:buClr>
              <a:buSzPct val="100000"/>
              <a:buFont typeface="+mj-lt"/>
              <a:buAutoNum type="arabicPeriod"/>
            </a:pPr>
            <a:r>
              <a:rPr lang="en-GB" sz="2000" dirty="0"/>
              <a:t>Integrate the transport sector into an </a:t>
            </a:r>
            <a:r>
              <a:rPr lang="en-GB" sz="2000" dirty="0" err="1"/>
              <a:t>OSeMOSYS</a:t>
            </a:r>
            <a:r>
              <a:rPr lang="en-GB" sz="2000" dirty="0"/>
              <a:t> model.</a:t>
            </a:r>
          </a:p>
          <a:p>
            <a:pPr marL="514350" indent="-514350">
              <a:spcBef>
                <a:spcPts val="0"/>
              </a:spcBef>
              <a:buClr>
                <a:schemeClr val="dk1"/>
              </a:buClr>
              <a:buSzPct val="100000"/>
              <a:buFont typeface="+mj-lt"/>
              <a:buAutoNum type="arabicPeriod"/>
            </a:pPr>
            <a:endParaRPr lang="en-GB" sz="2000" dirty="0"/>
          </a:p>
          <a:p>
            <a:pPr marL="514350" indent="-514350">
              <a:spcBef>
                <a:spcPts val="0"/>
              </a:spcBef>
              <a:buClr>
                <a:schemeClr val="dk1"/>
              </a:buClr>
              <a:buSzPct val="100000"/>
              <a:buFont typeface="+mj-lt"/>
              <a:buAutoNum type="arabicPeriod"/>
            </a:pPr>
            <a:r>
              <a:rPr lang="en-GB" sz="2000" dirty="0" err="1"/>
              <a:t>Analyze</a:t>
            </a:r>
            <a:r>
              <a:rPr lang="en-GB" sz="2000" dirty="0"/>
              <a:t> and interpret transport scenarios in </a:t>
            </a:r>
            <a:r>
              <a:rPr lang="en-GB" sz="2000" dirty="0" err="1"/>
              <a:t>OSeMOSYS</a:t>
            </a:r>
            <a:r>
              <a:rPr lang="en-GB" sz="2000" dirty="0"/>
              <a:t> modelling.</a:t>
            </a:r>
          </a:p>
          <a:p>
            <a:pPr marL="514350" indent="-514350">
              <a:spcBef>
                <a:spcPts val="0"/>
              </a:spcBef>
              <a:buClr>
                <a:schemeClr val="dk1"/>
              </a:buClr>
              <a:buSzPct val="100000"/>
              <a:buFont typeface="+mj-lt"/>
              <a:buAutoNum type="arabicPeriod"/>
            </a:pPr>
            <a:endParaRPr lang="en-GB" sz="2000" dirty="0"/>
          </a:p>
          <a:p>
            <a:pPr marL="514350" indent="-514350">
              <a:spcBef>
                <a:spcPts val="0"/>
              </a:spcBef>
              <a:buClr>
                <a:schemeClr val="dk1"/>
              </a:buClr>
              <a:buSzPct val="100000"/>
              <a:buFont typeface="+mj-lt"/>
              <a:buAutoNum type="arabicPeriod"/>
            </a:pPr>
            <a:r>
              <a:rPr lang="en-GB" sz="2000" dirty="0"/>
              <a:t>Apply best practices for transport modelling.</a:t>
            </a:r>
          </a:p>
          <a:p>
            <a:pPr marL="342900" indent="-342900">
              <a:spcBef>
                <a:spcPts val="0"/>
              </a:spcBef>
              <a:buClr>
                <a:schemeClr val="dk1"/>
              </a:buClr>
              <a:buSzPts val="2800"/>
              <a:buFont typeface="Arial" panose="020B0604020202020204" pitchFamily="34" charset="0"/>
              <a:buChar char="•"/>
            </a:pPr>
            <a:endParaRPr lang="en-GB" sz="2000" dirty="0"/>
          </a:p>
          <a:p>
            <a:pPr>
              <a:spcBef>
                <a:spcPts val="0"/>
              </a:spcBef>
              <a:buClr>
                <a:schemeClr val="dk1"/>
              </a:buClr>
              <a:buSzPts val="2800"/>
            </a:pPr>
            <a:endParaRPr lang="en-GB" sz="2000" dirty="0"/>
          </a:p>
        </p:txBody>
      </p:sp>
    </p:spTree>
    <p:extLst>
      <p:ext uri="{BB962C8B-B14F-4D97-AF65-F5344CB8AC3E}">
        <p14:creationId xmlns:p14="http://schemas.microsoft.com/office/powerpoint/2010/main" val="40357735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2867D4BB-6BCB-5A3E-CD70-BECAE9BB231E}"/>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60243C30-D2F5-F888-9538-599F40F184EA}"/>
              </a:ext>
            </a:extLst>
          </p:cNvPr>
          <p:cNvGraphicFramePr>
            <a:graphicFrameLocks noChangeAspect="1"/>
          </p:cNvGraphicFramePr>
          <p:nvPr>
            <p:custDataLst>
              <p:tags r:id="rId1"/>
            </p:custDataLst>
            <p:extLst>
              <p:ext uri="{D42A27DB-BD31-4B8C-83A1-F6EECF244321}">
                <p14:modId xmlns:p14="http://schemas.microsoft.com/office/powerpoint/2010/main" val="65813833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6" imgW="7772400" imgH="10058400" progId="TCLayout.ActiveDocument.1">
                  <p:embed/>
                </p:oleObj>
              </mc:Choice>
              <mc:Fallback>
                <p:oleObj name="think-cell Slide" r:id="rId6" imgW="7772400" imgH="10058400" progId="TCLayout.ActiveDocument.1">
                  <p:embed/>
                  <p:pic>
                    <p:nvPicPr>
                      <p:cNvPr id="2" name="think-cell data - do not delete" hidden="1">
                        <a:extLst>
                          <a:ext uri="{FF2B5EF4-FFF2-40B4-BE49-F238E27FC236}">
                            <a16:creationId xmlns:a16="http://schemas.microsoft.com/office/drawing/2014/main" id="{60243C30-D2F5-F888-9538-599F40F184EA}"/>
                          </a:ext>
                        </a:extLst>
                      </p:cNvPr>
                      <p:cNvPicPr/>
                      <p:nvPr/>
                    </p:nvPicPr>
                    <p:blipFill>
                      <a:blip r:embed="rId7"/>
                      <a:stretch>
                        <a:fillRect/>
                      </a:stretch>
                    </p:blipFill>
                    <p:spPr>
                      <a:xfrm>
                        <a:off x="1588" y="1588"/>
                        <a:ext cx="1227" cy="1588"/>
                      </a:xfrm>
                      <a:prstGeom prst="rect">
                        <a:avLst/>
                      </a:prstGeom>
                    </p:spPr>
                  </p:pic>
                </p:oleObj>
              </mc:Fallback>
            </mc:AlternateContent>
          </a:graphicData>
        </a:graphic>
      </p:graphicFrame>
      <p:sp>
        <p:nvSpPr>
          <p:cNvPr id="9" name="Rectangle 8">
            <a:extLst>
              <a:ext uri="{FF2B5EF4-FFF2-40B4-BE49-F238E27FC236}">
                <a16:creationId xmlns:a16="http://schemas.microsoft.com/office/drawing/2014/main" id="{276C8A09-D13E-074C-E991-ED67EA789946}"/>
              </a:ext>
            </a:extLst>
          </p:cNvPr>
          <p:cNvSpPr/>
          <p:nvPr/>
        </p:nvSpPr>
        <p:spPr>
          <a:xfrm>
            <a:off x="10925332" y="159532"/>
            <a:ext cx="812800" cy="8128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Google Shape;167;p13">
            <a:extLst>
              <a:ext uri="{FF2B5EF4-FFF2-40B4-BE49-F238E27FC236}">
                <a16:creationId xmlns:a16="http://schemas.microsoft.com/office/drawing/2014/main" id="{C400BCE6-1D3C-88AE-A521-40A0E839716A}"/>
              </a:ext>
            </a:extLst>
          </p:cNvPr>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3. </a:t>
            </a:r>
            <a:r>
              <a:rPr lang="sv-SE" dirty="0" err="1">
                <a:solidFill>
                  <a:srgbClr val="C00000"/>
                </a:solidFill>
              </a:rPr>
              <a:t>Building</a:t>
            </a:r>
            <a:r>
              <a:rPr lang="sv-SE" dirty="0">
                <a:solidFill>
                  <a:srgbClr val="C00000"/>
                </a:solidFill>
              </a:rPr>
              <a:t> a </a:t>
            </a:r>
            <a:r>
              <a:rPr lang="sv-SE" sz="2800" dirty="0" err="1">
                <a:solidFill>
                  <a:srgbClr val="C00000"/>
                </a:solidFill>
              </a:rPr>
              <a:t>Reference</a:t>
            </a:r>
            <a:r>
              <a:rPr lang="sv-SE" sz="2800" dirty="0">
                <a:solidFill>
                  <a:srgbClr val="C00000"/>
                </a:solidFill>
              </a:rPr>
              <a:t> Energy System</a:t>
            </a:r>
            <a:endParaRPr sz="2800" dirty="0">
              <a:solidFill>
                <a:srgbClr val="C00000"/>
              </a:solidFill>
            </a:endParaRPr>
          </a:p>
        </p:txBody>
      </p:sp>
      <p:sp>
        <p:nvSpPr>
          <p:cNvPr id="3" name="Slide Number Placeholder 1">
            <a:extLst>
              <a:ext uri="{FF2B5EF4-FFF2-40B4-BE49-F238E27FC236}">
                <a16:creationId xmlns:a16="http://schemas.microsoft.com/office/drawing/2014/main" id="{853679F0-00DA-7C41-080A-47CCC4578C29}"/>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a:solidFill>
                  <a:schemeClr val="bg1"/>
                </a:solidFill>
              </a:rPr>
              <a:pPr algn="ctr"/>
              <a:t>20</a:t>
            </a:fld>
            <a:endParaRPr lang="sv-SE" sz="1000" b="1" dirty="0">
              <a:solidFill>
                <a:schemeClr val="bg1"/>
              </a:solidFill>
            </a:endParaRPr>
          </a:p>
        </p:txBody>
      </p:sp>
      <p:sp>
        <p:nvSpPr>
          <p:cNvPr id="5" name="Slide Number Placeholder 1">
            <a:extLst>
              <a:ext uri="{FF2B5EF4-FFF2-40B4-BE49-F238E27FC236}">
                <a16:creationId xmlns:a16="http://schemas.microsoft.com/office/drawing/2014/main" id="{68899A12-5A59-9E16-CD4C-777455850AFC}"/>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a:solidFill>
                  <a:schemeClr val="bg1"/>
                </a:solidFill>
              </a:rPr>
              <a:pPr algn="ctr"/>
              <a:t>20</a:t>
            </a:fld>
            <a:endParaRPr lang="sv-SE" sz="1000" b="1" dirty="0">
              <a:solidFill>
                <a:schemeClr val="bg1"/>
              </a:solidFill>
            </a:endParaRPr>
          </a:p>
        </p:txBody>
      </p:sp>
      <p:sp>
        <p:nvSpPr>
          <p:cNvPr id="6" name="Google Shape;168;p13">
            <a:extLst>
              <a:ext uri="{FF2B5EF4-FFF2-40B4-BE49-F238E27FC236}">
                <a16:creationId xmlns:a16="http://schemas.microsoft.com/office/drawing/2014/main" id="{399D9F32-023F-ECB0-6B82-72A0A2B59388}"/>
              </a:ext>
            </a:extLst>
          </p:cNvPr>
          <p:cNvSpPr txBox="1">
            <a:spLocks/>
          </p:cNvSpPr>
          <p:nvPr/>
        </p:nvSpPr>
        <p:spPr>
          <a:xfrm>
            <a:off x="838200" y="1073888"/>
            <a:ext cx="10515600" cy="408071"/>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dirty="0">
                <a:solidFill>
                  <a:schemeClr val="accent2"/>
                </a:solidFill>
              </a:rPr>
              <a:t>Building a Reference Energy System for the Transport Sector</a:t>
            </a:r>
          </a:p>
        </p:txBody>
      </p:sp>
      <p:sp>
        <p:nvSpPr>
          <p:cNvPr id="8" name="Google Shape;168;p13">
            <a:extLst>
              <a:ext uri="{FF2B5EF4-FFF2-40B4-BE49-F238E27FC236}">
                <a16:creationId xmlns:a16="http://schemas.microsoft.com/office/drawing/2014/main" id="{FEDCAEB0-D6FE-D93D-429A-85BF032A057E}"/>
              </a:ext>
            </a:extLst>
          </p:cNvPr>
          <p:cNvSpPr txBox="1">
            <a:spLocks/>
          </p:cNvSpPr>
          <p:nvPr/>
        </p:nvSpPr>
        <p:spPr>
          <a:xfrm>
            <a:off x="838200" y="1608083"/>
            <a:ext cx="10515600" cy="4408669"/>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b="1" dirty="0">
                <a:highlight>
                  <a:srgbClr val="DFE9FF"/>
                </a:highlight>
              </a:rPr>
              <a:t>Step 1:	Define the system boundaries and scope</a:t>
            </a:r>
            <a:br>
              <a:rPr lang="en-GB" sz="2000" dirty="0"/>
            </a:br>
            <a:endParaRPr lang="en-GB" sz="2000" dirty="0"/>
          </a:p>
          <a:p>
            <a:pPr>
              <a:spcBef>
                <a:spcPts val="0"/>
              </a:spcBef>
              <a:buClr>
                <a:schemeClr val="dk1"/>
              </a:buClr>
              <a:buSzPts val="2800"/>
            </a:pPr>
            <a:r>
              <a:rPr lang="en-GB" sz="2000" dirty="0"/>
              <a:t>What is the region and time frame the RES will cover?</a:t>
            </a:r>
          </a:p>
          <a:p>
            <a:pPr>
              <a:spcBef>
                <a:spcPts val="0"/>
              </a:spcBef>
              <a:buClr>
                <a:schemeClr val="dk1"/>
              </a:buClr>
              <a:buSzPts val="2800"/>
            </a:pPr>
            <a:r>
              <a:rPr lang="en-GB" sz="2000" dirty="0"/>
              <a:t>	e.g. country / city </a:t>
            </a:r>
          </a:p>
          <a:p>
            <a:pPr>
              <a:spcBef>
                <a:spcPts val="0"/>
              </a:spcBef>
              <a:buClr>
                <a:schemeClr val="dk1"/>
              </a:buClr>
              <a:buSzPts val="2800"/>
            </a:pPr>
            <a:r>
              <a:rPr lang="en-GB" sz="2000" dirty="0"/>
              <a:t>	e.g. short-term / medium-term / long-term</a:t>
            </a:r>
          </a:p>
          <a:p>
            <a:pPr>
              <a:spcBef>
                <a:spcPts val="0"/>
              </a:spcBef>
              <a:buClr>
                <a:schemeClr val="dk1"/>
              </a:buClr>
              <a:buSzPts val="2800"/>
            </a:pPr>
            <a:endParaRPr lang="en-GB" sz="2000" dirty="0"/>
          </a:p>
          <a:p>
            <a:pPr>
              <a:spcBef>
                <a:spcPts val="0"/>
              </a:spcBef>
              <a:buClr>
                <a:schemeClr val="dk1"/>
              </a:buClr>
              <a:buSzPts val="2800"/>
            </a:pPr>
            <a:r>
              <a:rPr lang="en-GB" sz="2000" dirty="0"/>
              <a:t>What sectors will be included? </a:t>
            </a:r>
          </a:p>
          <a:p>
            <a:pPr>
              <a:spcBef>
                <a:spcPts val="0"/>
              </a:spcBef>
              <a:buClr>
                <a:schemeClr val="dk1"/>
              </a:buClr>
              <a:buSzPts val="2800"/>
            </a:pPr>
            <a:r>
              <a:rPr lang="en-GB" sz="2000" dirty="0"/>
              <a:t>	e.g. transportation / industrial / residential / agriculture</a:t>
            </a:r>
          </a:p>
          <a:p>
            <a:pPr>
              <a:spcBef>
                <a:spcPts val="0"/>
              </a:spcBef>
              <a:buClr>
                <a:schemeClr val="dk1"/>
              </a:buClr>
              <a:buSzPts val="2800"/>
            </a:pPr>
            <a:endParaRPr lang="en-GB" sz="2000" dirty="0"/>
          </a:p>
          <a:p>
            <a:pPr>
              <a:spcBef>
                <a:spcPts val="0"/>
              </a:spcBef>
              <a:buClr>
                <a:schemeClr val="dk1"/>
              </a:buClr>
              <a:buSzPts val="2800"/>
            </a:pPr>
            <a:r>
              <a:rPr lang="en-GB" sz="2000" dirty="0"/>
              <a:t>What components of the energy system will be represented?</a:t>
            </a:r>
          </a:p>
          <a:p>
            <a:pPr>
              <a:spcBef>
                <a:spcPts val="0"/>
              </a:spcBef>
              <a:buClr>
                <a:schemeClr val="dk1"/>
              </a:buClr>
              <a:buSzPts val="2800"/>
            </a:pPr>
            <a:r>
              <a:rPr lang="en-GB" sz="2000" dirty="0"/>
              <a:t>	e.g. electricity generation / energy storage / demand / transmission</a:t>
            </a:r>
          </a:p>
          <a:p>
            <a:pPr>
              <a:spcBef>
                <a:spcPts val="0"/>
              </a:spcBef>
              <a:buClr>
                <a:schemeClr val="dk1"/>
              </a:buClr>
              <a:buSzPts val="2800"/>
            </a:pPr>
            <a:endParaRPr lang="en-GB" sz="2000" dirty="0"/>
          </a:p>
          <a:p>
            <a:pPr>
              <a:spcBef>
                <a:spcPts val="0"/>
              </a:spcBef>
              <a:buClr>
                <a:schemeClr val="dk1"/>
              </a:buClr>
              <a:buSzPts val="2800"/>
            </a:pPr>
            <a:r>
              <a:rPr lang="en-GB" sz="2000" u="sng" dirty="0"/>
              <a:t>Example:</a:t>
            </a:r>
            <a:br>
              <a:rPr lang="en-GB" sz="2000" dirty="0"/>
            </a:br>
            <a:r>
              <a:rPr lang="en-GB" sz="2000" dirty="0"/>
              <a:t>I want to model the Viet Nam </a:t>
            </a:r>
            <a:r>
              <a:rPr lang="en-GB" sz="2000" dirty="0">
                <a:highlight>
                  <a:srgbClr val="DFE9FF"/>
                </a:highlight>
              </a:rPr>
              <a:t>transport and power sector </a:t>
            </a:r>
            <a:r>
              <a:rPr lang="en-GB" sz="2000" dirty="0"/>
              <a:t>on a </a:t>
            </a:r>
            <a:r>
              <a:rPr lang="en-GB" sz="2000" dirty="0">
                <a:highlight>
                  <a:srgbClr val="DFE9FF"/>
                </a:highlight>
              </a:rPr>
              <a:t>country-scale</a:t>
            </a:r>
            <a:r>
              <a:rPr lang="en-GB" sz="2000" dirty="0"/>
              <a:t> and </a:t>
            </a:r>
            <a:r>
              <a:rPr lang="en-GB" sz="2000" dirty="0">
                <a:highlight>
                  <a:srgbClr val="DFE9FF"/>
                </a:highlight>
              </a:rPr>
              <a:t>long-term</a:t>
            </a:r>
            <a:r>
              <a:rPr lang="en-GB" sz="2000" dirty="0"/>
              <a:t>. It will include </a:t>
            </a:r>
            <a:r>
              <a:rPr lang="en-GB" sz="2000" dirty="0">
                <a:highlight>
                  <a:srgbClr val="DFE9FF"/>
                </a:highlight>
              </a:rPr>
              <a:t>electricity generation, storage</a:t>
            </a:r>
            <a:r>
              <a:rPr lang="en-GB" sz="2000" dirty="0"/>
              <a:t>, and </a:t>
            </a:r>
            <a:r>
              <a:rPr lang="en-GB" sz="2000" dirty="0">
                <a:highlight>
                  <a:srgbClr val="DFE9FF"/>
                </a:highlight>
              </a:rPr>
              <a:t>transmission</a:t>
            </a:r>
            <a:r>
              <a:rPr lang="en-GB" sz="2000" dirty="0"/>
              <a:t> technologies, as well as </a:t>
            </a:r>
            <a:r>
              <a:rPr lang="en-GB" sz="2000" dirty="0">
                <a:highlight>
                  <a:srgbClr val="DFE9FF"/>
                </a:highlight>
              </a:rPr>
              <a:t>transport demand</a:t>
            </a:r>
            <a:r>
              <a:rPr lang="en-GB" sz="2000" dirty="0"/>
              <a:t>.</a:t>
            </a:r>
          </a:p>
          <a:p>
            <a:pPr>
              <a:spcBef>
                <a:spcPts val="0"/>
              </a:spcBef>
              <a:buClr>
                <a:schemeClr val="dk1"/>
              </a:buClr>
              <a:buSzPts val="2800"/>
            </a:pPr>
            <a:endParaRPr lang="en-GB" sz="2000" dirty="0"/>
          </a:p>
        </p:txBody>
      </p:sp>
      <p:pic>
        <p:nvPicPr>
          <p:cNvPr id="2050" name="Picture 2" descr="Boundaries Special Flat icon">
            <a:extLst>
              <a:ext uri="{FF2B5EF4-FFF2-40B4-BE49-F238E27FC236}">
                <a16:creationId xmlns:a16="http://schemas.microsoft.com/office/drawing/2014/main" id="{897C4939-847F-E080-3541-0382B760010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40928" y="1481959"/>
            <a:ext cx="2912872" cy="2912872"/>
          </a:xfrm>
          <a:prstGeom prst="rect">
            <a:avLst/>
          </a:prstGeom>
          <a:noFill/>
          <a:extLst>
            <a:ext uri="{909E8E84-426E-40DD-AFC4-6F175D3DCCD1}">
              <a14:hiddenFill xmlns:a14="http://schemas.microsoft.com/office/drawing/2010/main">
                <a:solidFill>
                  <a:srgbClr val="FFFFFF"/>
                </a:solidFill>
              </a14:hiddenFill>
            </a:ext>
          </a:extLst>
        </p:spPr>
      </p:pic>
      <p:pic>
        <p:nvPicPr>
          <p:cNvPr id="7" name="luvvoice.com-20250203-jFNsyS">
            <a:hlinkClick r:id="" action="ppaction://media"/>
            <a:extLst>
              <a:ext uri="{FF2B5EF4-FFF2-40B4-BE49-F238E27FC236}">
                <a16:creationId xmlns:a16="http://schemas.microsoft.com/office/drawing/2014/main" id="{19E14545-C2FD-316C-21E9-28D0AC05DF8D}"/>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0925332" y="134964"/>
            <a:ext cx="812800" cy="812800"/>
          </a:xfrm>
          <a:prstGeom prst="rect">
            <a:avLst/>
          </a:prstGeom>
        </p:spPr>
      </p:pic>
    </p:spTree>
    <p:extLst>
      <p:ext uri="{BB962C8B-B14F-4D97-AF65-F5344CB8AC3E}">
        <p14:creationId xmlns:p14="http://schemas.microsoft.com/office/powerpoint/2010/main" val="3268286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06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C47C0E6A-D6D8-0D1A-3211-1530BD361B6F}"/>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E9463494-61ED-EC05-4530-045C0326E0DE}"/>
              </a:ext>
            </a:extLst>
          </p:cNvPr>
          <p:cNvGraphicFramePr>
            <a:graphicFrameLocks noChangeAspect="1"/>
          </p:cNvGraphicFramePr>
          <p:nvPr>
            <p:custDataLst>
              <p:tags r:id="rId1"/>
            </p:custDataLst>
            <p:extLst>
              <p:ext uri="{D42A27DB-BD31-4B8C-83A1-F6EECF244321}">
                <p14:modId xmlns:p14="http://schemas.microsoft.com/office/powerpoint/2010/main" val="168314421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6" imgW="7772400" imgH="10058400" progId="TCLayout.ActiveDocument.1">
                  <p:embed/>
                </p:oleObj>
              </mc:Choice>
              <mc:Fallback>
                <p:oleObj name="think-cell Slide" r:id="rId6" imgW="7772400" imgH="10058400" progId="TCLayout.ActiveDocument.1">
                  <p:embed/>
                  <p:pic>
                    <p:nvPicPr>
                      <p:cNvPr id="2" name="think-cell data - do not delete" hidden="1">
                        <a:extLst>
                          <a:ext uri="{FF2B5EF4-FFF2-40B4-BE49-F238E27FC236}">
                            <a16:creationId xmlns:a16="http://schemas.microsoft.com/office/drawing/2014/main" id="{E9463494-61ED-EC05-4530-045C0326E0DE}"/>
                          </a:ext>
                        </a:extLst>
                      </p:cNvPr>
                      <p:cNvPicPr/>
                      <p:nvPr/>
                    </p:nvPicPr>
                    <p:blipFill>
                      <a:blip r:embed="rId7"/>
                      <a:stretch>
                        <a:fillRect/>
                      </a:stretch>
                    </p:blipFill>
                    <p:spPr>
                      <a:xfrm>
                        <a:off x="1588" y="1588"/>
                        <a:ext cx="1227" cy="1588"/>
                      </a:xfrm>
                      <a:prstGeom prst="rect">
                        <a:avLst/>
                      </a:prstGeom>
                    </p:spPr>
                  </p:pic>
                </p:oleObj>
              </mc:Fallback>
            </mc:AlternateContent>
          </a:graphicData>
        </a:graphic>
      </p:graphicFrame>
      <p:sp>
        <p:nvSpPr>
          <p:cNvPr id="9" name="Rectangle 8">
            <a:extLst>
              <a:ext uri="{FF2B5EF4-FFF2-40B4-BE49-F238E27FC236}">
                <a16:creationId xmlns:a16="http://schemas.microsoft.com/office/drawing/2014/main" id="{178A5D7D-2F18-4BD8-834D-10278F698E83}"/>
              </a:ext>
            </a:extLst>
          </p:cNvPr>
          <p:cNvSpPr/>
          <p:nvPr/>
        </p:nvSpPr>
        <p:spPr>
          <a:xfrm>
            <a:off x="10925332" y="159532"/>
            <a:ext cx="812800" cy="8128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Google Shape;167;p13">
            <a:extLst>
              <a:ext uri="{FF2B5EF4-FFF2-40B4-BE49-F238E27FC236}">
                <a16:creationId xmlns:a16="http://schemas.microsoft.com/office/drawing/2014/main" id="{BC43F512-264A-99A1-5AAF-508079BC2F51}"/>
              </a:ext>
            </a:extLst>
          </p:cNvPr>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3. </a:t>
            </a:r>
            <a:r>
              <a:rPr lang="sv-SE" dirty="0" err="1">
                <a:solidFill>
                  <a:srgbClr val="C00000"/>
                </a:solidFill>
              </a:rPr>
              <a:t>Building</a:t>
            </a:r>
            <a:r>
              <a:rPr lang="sv-SE" dirty="0">
                <a:solidFill>
                  <a:srgbClr val="C00000"/>
                </a:solidFill>
              </a:rPr>
              <a:t> a </a:t>
            </a:r>
            <a:r>
              <a:rPr lang="sv-SE" sz="2800" dirty="0" err="1">
                <a:solidFill>
                  <a:srgbClr val="C00000"/>
                </a:solidFill>
              </a:rPr>
              <a:t>Reference</a:t>
            </a:r>
            <a:r>
              <a:rPr lang="sv-SE" sz="2800" dirty="0">
                <a:solidFill>
                  <a:srgbClr val="C00000"/>
                </a:solidFill>
              </a:rPr>
              <a:t> Energy System</a:t>
            </a:r>
            <a:endParaRPr sz="2800" dirty="0">
              <a:solidFill>
                <a:srgbClr val="C00000"/>
              </a:solidFill>
            </a:endParaRPr>
          </a:p>
        </p:txBody>
      </p:sp>
      <p:sp>
        <p:nvSpPr>
          <p:cNvPr id="3" name="Slide Number Placeholder 1">
            <a:extLst>
              <a:ext uri="{FF2B5EF4-FFF2-40B4-BE49-F238E27FC236}">
                <a16:creationId xmlns:a16="http://schemas.microsoft.com/office/drawing/2014/main" id="{6D00F669-C9A0-443F-98F6-795819B18960}"/>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a:solidFill>
                  <a:schemeClr val="bg1"/>
                </a:solidFill>
              </a:rPr>
              <a:pPr algn="ctr"/>
              <a:t>21</a:t>
            </a:fld>
            <a:endParaRPr lang="sv-SE" sz="1000" b="1" dirty="0">
              <a:solidFill>
                <a:schemeClr val="bg1"/>
              </a:solidFill>
            </a:endParaRPr>
          </a:p>
        </p:txBody>
      </p:sp>
      <p:sp>
        <p:nvSpPr>
          <p:cNvPr id="5" name="Slide Number Placeholder 1">
            <a:extLst>
              <a:ext uri="{FF2B5EF4-FFF2-40B4-BE49-F238E27FC236}">
                <a16:creationId xmlns:a16="http://schemas.microsoft.com/office/drawing/2014/main" id="{5470F321-418A-A958-4C0E-072D14903DB9}"/>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a:solidFill>
                  <a:schemeClr val="bg1"/>
                </a:solidFill>
              </a:rPr>
              <a:pPr algn="ctr"/>
              <a:t>21</a:t>
            </a:fld>
            <a:endParaRPr lang="sv-SE" sz="1000" b="1" dirty="0">
              <a:solidFill>
                <a:schemeClr val="bg1"/>
              </a:solidFill>
            </a:endParaRPr>
          </a:p>
        </p:txBody>
      </p:sp>
      <p:sp>
        <p:nvSpPr>
          <p:cNvPr id="6" name="Google Shape;168;p13">
            <a:extLst>
              <a:ext uri="{FF2B5EF4-FFF2-40B4-BE49-F238E27FC236}">
                <a16:creationId xmlns:a16="http://schemas.microsoft.com/office/drawing/2014/main" id="{8557BFCB-5D75-1979-7AD5-EAD9BCA69608}"/>
              </a:ext>
            </a:extLst>
          </p:cNvPr>
          <p:cNvSpPr txBox="1">
            <a:spLocks/>
          </p:cNvSpPr>
          <p:nvPr/>
        </p:nvSpPr>
        <p:spPr>
          <a:xfrm>
            <a:off x="838200" y="1073888"/>
            <a:ext cx="10515600" cy="408071"/>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dirty="0">
                <a:solidFill>
                  <a:schemeClr val="accent2"/>
                </a:solidFill>
              </a:rPr>
              <a:t>Building a Reference Energy System for the Transport Sector</a:t>
            </a:r>
          </a:p>
        </p:txBody>
      </p:sp>
      <p:sp>
        <p:nvSpPr>
          <p:cNvPr id="8" name="Google Shape;168;p13">
            <a:extLst>
              <a:ext uri="{FF2B5EF4-FFF2-40B4-BE49-F238E27FC236}">
                <a16:creationId xmlns:a16="http://schemas.microsoft.com/office/drawing/2014/main" id="{A3926724-759C-9B9D-DDF9-28FEE94BDEA6}"/>
              </a:ext>
            </a:extLst>
          </p:cNvPr>
          <p:cNvSpPr txBox="1">
            <a:spLocks/>
          </p:cNvSpPr>
          <p:nvPr/>
        </p:nvSpPr>
        <p:spPr>
          <a:xfrm>
            <a:off x="838200" y="1608083"/>
            <a:ext cx="10515600" cy="3751697"/>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b="1" dirty="0">
                <a:highlight>
                  <a:srgbClr val="DFE9FF"/>
                </a:highlight>
              </a:rPr>
              <a:t>Step 2:	Identify and categorize energy sources</a:t>
            </a:r>
            <a:br>
              <a:rPr lang="en-GB" sz="2000" dirty="0"/>
            </a:br>
            <a:br>
              <a:rPr lang="en-GB" sz="2000" dirty="0"/>
            </a:br>
            <a:r>
              <a:rPr lang="en-GB" sz="2000" dirty="0"/>
              <a:t>List the available natural resources</a:t>
            </a:r>
          </a:p>
          <a:p>
            <a:pPr>
              <a:spcBef>
                <a:spcPts val="0"/>
              </a:spcBef>
              <a:buClr>
                <a:schemeClr val="dk1"/>
              </a:buClr>
              <a:buSzPts val="2800"/>
            </a:pPr>
            <a:r>
              <a:rPr lang="en-GB" sz="2000" dirty="0"/>
              <a:t>	e.g. coal, natural gas, oil, biomass, solar, wind, hydropower, uranium, etc. </a:t>
            </a:r>
          </a:p>
          <a:p>
            <a:pPr>
              <a:spcBef>
                <a:spcPts val="0"/>
              </a:spcBef>
              <a:buClr>
                <a:schemeClr val="dk1"/>
              </a:buClr>
              <a:buSzPts val="2800"/>
            </a:pPr>
            <a:endParaRPr lang="en-GB" sz="2000" dirty="0"/>
          </a:p>
          <a:p>
            <a:pPr>
              <a:spcBef>
                <a:spcPts val="0"/>
              </a:spcBef>
              <a:buClr>
                <a:schemeClr val="dk1"/>
              </a:buClr>
              <a:buSzPts val="2800"/>
            </a:pPr>
            <a:r>
              <a:rPr lang="en-GB" sz="2000" dirty="0"/>
              <a:t>Identify the technologies that convert primary energy into usable forms</a:t>
            </a:r>
          </a:p>
          <a:p>
            <a:pPr>
              <a:spcBef>
                <a:spcPts val="0"/>
              </a:spcBef>
              <a:buClr>
                <a:schemeClr val="dk1"/>
              </a:buClr>
              <a:buSzPts val="2800"/>
            </a:pPr>
            <a:r>
              <a:rPr lang="en-GB" sz="2000" dirty="0"/>
              <a:t>	e.g. coal-fired power plants, wind turbines, solar panels, nuclear power plant, etc.</a:t>
            </a:r>
          </a:p>
          <a:p>
            <a:pPr>
              <a:spcBef>
                <a:spcPts val="0"/>
              </a:spcBef>
              <a:buClr>
                <a:schemeClr val="dk1"/>
              </a:buClr>
              <a:buSzPts val="2800"/>
            </a:pPr>
            <a:endParaRPr lang="en-GB" sz="2000" dirty="0"/>
          </a:p>
          <a:p>
            <a:pPr>
              <a:spcBef>
                <a:spcPts val="0"/>
              </a:spcBef>
              <a:buClr>
                <a:schemeClr val="dk1"/>
              </a:buClr>
              <a:buSzPts val="2800"/>
            </a:pPr>
            <a:r>
              <a:rPr lang="en-GB" sz="2000" u="sng" dirty="0"/>
              <a:t>Example:</a:t>
            </a:r>
          </a:p>
          <a:p>
            <a:pPr>
              <a:spcBef>
                <a:spcPts val="0"/>
              </a:spcBef>
              <a:buClr>
                <a:schemeClr val="dk1"/>
              </a:buClr>
              <a:buSzPts val="2800"/>
            </a:pPr>
            <a:r>
              <a:rPr lang="en-GB" sz="2000" dirty="0"/>
              <a:t>I want to only include </a:t>
            </a:r>
            <a:r>
              <a:rPr lang="en-GB" sz="2000" dirty="0">
                <a:highlight>
                  <a:srgbClr val="DFE9FF"/>
                </a:highlight>
              </a:rPr>
              <a:t>coal, oil, biomass, solar, wind, and hydropower</a:t>
            </a:r>
            <a:r>
              <a:rPr lang="en-GB" sz="2000" dirty="0"/>
              <a:t> in my model. I will also include </a:t>
            </a:r>
            <a:r>
              <a:rPr lang="en-GB" sz="2000" dirty="0">
                <a:highlight>
                  <a:srgbClr val="DFE9FF"/>
                </a:highlight>
              </a:rPr>
              <a:t>coal, biomass, solar, wind and hydro power plants</a:t>
            </a:r>
            <a:r>
              <a:rPr lang="en-GB" sz="2000" dirty="0"/>
              <a:t>.</a:t>
            </a:r>
          </a:p>
          <a:p>
            <a:pPr>
              <a:spcBef>
                <a:spcPts val="0"/>
              </a:spcBef>
              <a:buClr>
                <a:schemeClr val="dk1"/>
              </a:buClr>
              <a:buSzPts val="2800"/>
            </a:pPr>
            <a:endParaRPr lang="en-GB" sz="2000" dirty="0"/>
          </a:p>
        </p:txBody>
      </p:sp>
      <p:pic>
        <p:nvPicPr>
          <p:cNvPr id="7" name="Graphic 6" descr="Raw Materials with solid fill">
            <a:extLst>
              <a:ext uri="{FF2B5EF4-FFF2-40B4-BE49-F238E27FC236}">
                <a16:creationId xmlns:a16="http://schemas.microsoft.com/office/drawing/2014/main" id="{F3B7601C-2594-3111-412A-8B7FA60EEF7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943100" y="5051980"/>
            <a:ext cx="914400" cy="914400"/>
          </a:xfrm>
          <a:prstGeom prst="rect">
            <a:avLst/>
          </a:prstGeom>
        </p:spPr>
      </p:pic>
      <p:pic>
        <p:nvPicPr>
          <p:cNvPr id="12" name="Graphic 11" descr="The lulav with solid fill">
            <a:extLst>
              <a:ext uri="{FF2B5EF4-FFF2-40B4-BE49-F238E27FC236}">
                <a16:creationId xmlns:a16="http://schemas.microsoft.com/office/drawing/2014/main" id="{5A18F976-4DC6-4E03-482A-FA2EF89B9A9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616450" y="5051980"/>
            <a:ext cx="914400" cy="914400"/>
          </a:xfrm>
          <a:prstGeom prst="rect">
            <a:avLst/>
          </a:prstGeom>
        </p:spPr>
      </p:pic>
      <p:pic>
        <p:nvPicPr>
          <p:cNvPr id="14" name="Graphic 13" descr="Water with solid fill">
            <a:extLst>
              <a:ext uri="{FF2B5EF4-FFF2-40B4-BE49-F238E27FC236}">
                <a16:creationId xmlns:a16="http://schemas.microsoft.com/office/drawing/2014/main" id="{C2A47C6C-CEBB-7EE9-3647-5ECDC05FB30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626475" y="5051980"/>
            <a:ext cx="914400" cy="914400"/>
          </a:xfrm>
          <a:prstGeom prst="rect">
            <a:avLst/>
          </a:prstGeom>
        </p:spPr>
      </p:pic>
      <p:pic>
        <p:nvPicPr>
          <p:cNvPr id="16" name="Graphic 15" descr="Wind Turbines with solid fill">
            <a:extLst>
              <a:ext uri="{FF2B5EF4-FFF2-40B4-BE49-F238E27FC236}">
                <a16:creationId xmlns:a16="http://schemas.microsoft.com/office/drawing/2014/main" id="{7DE4A9F9-727D-6123-536A-5AB8A378DB5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289800" y="5051980"/>
            <a:ext cx="914400" cy="914400"/>
          </a:xfrm>
          <a:prstGeom prst="rect">
            <a:avLst/>
          </a:prstGeom>
        </p:spPr>
      </p:pic>
      <p:pic>
        <p:nvPicPr>
          <p:cNvPr id="18" name="Graphic 17" descr="Solar Panels with solid fill">
            <a:extLst>
              <a:ext uri="{FF2B5EF4-FFF2-40B4-BE49-F238E27FC236}">
                <a16:creationId xmlns:a16="http://schemas.microsoft.com/office/drawing/2014/main" id="{4052BE0B-6198-11FD-6BA4-9FD1B4B55DBF}"/>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953125" y="5051980"/>
            <a:ext cx="914400" cy="914400"/>
          </a:xfrm>
          <a:prstGeom prst="rect">
            <a:avLst/>
          </a:prstGeom>
        </p:spPr>
      </p:pic>
      <p:pic>
        <p:nvPicPr>
          <p:cNvPr id="20" name="Graphic 19" descr="Oil Rig with solid fill">
            <a:extLst>
              <a:ext uri="{FF2B5EF4-FFF2-40B4-BE49-F238E27FC236}">
                <a16:creationId xmlns:a16="http://schemas.microsoft.com/office/drawing/2014/main" id="{3B64C4B9-E7CC-8E1F-66D6-B13F6FB0208B}"/>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3279775" y="5051980"/>
            <a:ext cx="914400" cy="914400"/>
          </a:xfrm>
          <a:prstGeom prst="rect">
            <a:avLst/>
          </a:prstGeom>
        </p:spPr>
      </p:pic>
      <p:pic>
        <p:nvPicPr>
          <p:cNvPr id="4" name="luvvoice.com-20250203-Jj3zLu">
            <a:hlinkClick r:id="" action="ppaction://media"/>
            <a:extLst>
              <a:ext uri="{FF2B5EF4-FFF2-40B4-BE49-F238E27FC236}">
                <a16:creationId xmlns:a16="http://schemas.microsoft.com/office/drawing/2014/main" id="{7261B493-44A8-28A7-F068-BBA2BD2A4388}"/>
              </a:ext>
            </a:extLst>
          </p:cNvPr>
          <p:cNvPicPr>
            <a:picLocks noChangeAspect="1"/>
          </p:cNvPicPr>
          <p:nvPr>
            <a:audioFile r:link="rId3"/>
            <p:extLst>
              <p:ext uri="{DAA4B4D4-6D71-4841-9C94-3DE7FCFB9230}">
                <p14:media xmlns:p14="http://schemas.microsoft.com/office/powerpoint/2010/main" r:embed="rId2"/>
              </p:ext>
            </p:extLst>
          </p:nvPr>
        </p:nvPicPr>
        <p:blipFill>
          <a:blip r:embed="rId20"/>
          <a:stretch>
            <a:fillRect/>
          </a:stretch>
        </p:blipFill>
        <p:spPr>
          <a:xfrm>
            <a:off x="10925332" y="134964"/>
            <a:ext cx="812800" cy="812800"/>
          </a:xfrm>
          <a:prstGeom prst="rect">
            <a:avLst/>
          </a:prstGeom>
        </p:spPr>
      </p:pic>
    </p:spTree>
    <p:extLst>
      <p:ext uri="{BB962C8B-B14F-4D97-AF65-F5344CB8AC3E}">
        <p14:creationId xmlns:p14="http://schemas.microsoft.com/office/powerpoint/2010/main" val="749404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0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51FDE0A5-E8DD-E414-9889-BEF4C9048075}"/>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7B0F7476-A5F2-DBBD-90AD-D75B593AD0D2}"/>
              </a:ext>
            </a:extLst>
          </p:cNvPr>
          <p:cNvGraphicFramePr>
            <a:graphicFrameLocks noChangeAspect="1"/>
          </p:cNvGraphicFramePr>
          <p:nvPr>
            <p:custDataLst>
              <p:tags r:id="rId1"/>
            </p:custDataLst>
            <p:extLst>
              <p:ext uri="{D42A27DB-BD31-4B8C-83A1-F6EECF244321}">
                <p14:modId xmlns:p14="http://schemas.microsoft.com/office/powerpoint/2010/main" val="36961953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6" imgW="7772400" imgH="10058400" progId="TCLayout.ActiveDocument.1">
                  <p:embed/>
                </p:oleObj>
              </mc:Choice>
              <mc:Fallback>
                <p:oleObj name="think-cell Slide" r:id="rId6" imgW="7772400" imgH="10058400" progId="TCLayout.ActiveDocument.1">
                  <p:embed/>
                  <p:pic>
                    <p:nvPicPr>
                      <p:cNvPr id="2" name="think-cell data - do not delete" hidden="1">
                        <a:extLst>
                          <a:ext uri="{FF2B5EF4-FFF2-40B4-BE49-F238E27FC236}">
                            <a16:creationId xmlns:a16="http://schemas.microsoft.com/office/drawing/2014/main" id="{7B0F7476-A5F2-DBBD-90AD-D75B593AD0D2}"/>
                          </a:ext>
                        </a:extLst>
                      </p:cNvPr>
                      <p:cNvPicPr/>
                      <p:nvPr/>
                    </p:nvPicPr>
                    <p:blipFill>
                      <a:blip r:embed="rId7"/>
                      <a:stretch>
                        <a:fillRect/>
                      </a:stretch>
                    </p:blipFill>
                    <p:spPr>
                      <a:xfrm>
                        <a:off x="1588" y="1588"/>
                        <a:ext cx="1227" cy="1588"/>
                      </a:xfrm>
                      <a:prstGeom prst="rect">
                        <a:avLst/>
                      </a:prstGeom>
                    </p:spPr>
                  </p:pic>
                </p:oleObj>
              </mc:Fallback>
            </mc:AlternateContent>
          </a:graphicData>
        </a:graphic>
      </p:graphicFrame>
      <p:sp>
        <p:nvSpPr>
          <p:cNvPr id="10" name="Rectangle 9">
            <a:extLst>
              <a:ext uri="{FF2B5EF4-FFF2-40B4-BE49-F238E27FC236}">
                <a16:creationId xmlns:a16="http://schemas.microsoft.com/office/drawing/2014/main" id="{D64D7E34-F3B2-103E-311B-D317D02DBE06}"/>
              </a:ext>
            </a:extLst>
          </p:cNvPr>
          <p:cNvSpPr/>
          <p:nvPr/>
        </p:nvSpPr>
        <p:spPr>
          <a:xfrm>
            <a:off x="10925332" y="159532"/>
            <a:ext cx="812800" cy="8128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Google Shape;167;p13">
            <a:extLst>
              <a:ext uri="{FF2B5EF4-FFF2-40B4-BE49-F238E27FC236}">
                <a16:creationId xmlns:a16="http://schemas.microsoft.com/office/drawing/2014/main" id="{3B457A9F-9E92-116E-ACC3-1C5948075427}"/>
              </a:ext>
            </a:extLst>
          </p:cNvPr>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3. </a:t>
            </a:r>
            <a:r>
              <a:rPr lang="sv-SE" dirty="0" err="1">
                <a:solidFill>
                  <a:srgbClr val="C00000"/>
                </a:solidFill>
              </a:rPr>
              <a:t>Building</a:t>
            </a:r>
            <a:r>
              <a:rPr lang="sv-SE" dirty="0">
                <a:solidFill>
                  <a:srgbClr val="C00000"/>
                </a:solidFill>
              </a:rPr>
              <a:t> a </a:t>
            </a:r>
            <a:r>
              <a:rPr lang="sv-SE" sz="2800" dirty="0" err="1">
                <a:solidFill>
                  <a:srgbClr val="C00000"/>
                </a:solidFill>
              </a:rPr>
              <a:t>Reference</a:t>
            </a:r>
            <a:r>
              <a:rPr lang="sv-SE" sz="2800" dirty="0">
                <a:solidFill>
                  <a:srgbClr val="C00000"/>
                </a:solidFill>
              </a:rPr>
              <a:t> Energy System</a:t>
            </a:r>
            <a:endParaRPr sz="2800" dirty="0">
              <a:solidFill>
                <a:srgbClr val="C00000"/>
              </a:solidFill>
            </a:endParaRPr>
          </a:p>
        </p:txBody>
      </p:sp>
      <p:sp>
        <p:nvSpPr>
          <p:cNvPr id="3" name="Slide Number Placeholder 1">
            <a:extLst>
              <a:ext uri="{FF2B5EF4-FFF2-40B4-BE49-F238E27FC236}">
                <a16:creationId xmlns:a16="http://schemas.microsoft.com/office/drawing/2014/main" id="{52664B7C-1F8B-4C2E-B6AC-277A5BF2EE3B}"/>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a:solidFill>
                  <a:schemeClr val="bg1"/>
                </a:solidFill>
              </a:rPr>
              <a:pPr algn="ctr"/>
              <a:t>22</a:t>
            </a:fld>
            <a:endParaRPr lang="sv-SE" sz="1000" b="1" dirty="0">
              <a:solidFill>
                <a:schemeClr val="bg1"/>
              </a:solidFill>
            </a:endParaRPr>
          </a:p>
        </p:txBody>
      </p:sp>
      <p:sp>
        <p:nvSpPr>
          <p:cNvPr id="5" name="Slide Number Placeholder 1">
            <a:extLst>
              <a:ext uri="{FF2B5EF4-FFF2-40B4-BE49-F238E27FC236}">
                <a16:creationId xmlns:a16="http://schemas.microsoft.com/office/drawing/2014/main" id="{39E8A63A-18BA-88FF-E39D-5A21A5C0DC06}"/>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a:solidFill>
                  <a:schemeClr val="bg1"/>
                </a:solidFill>
              </a:rPr>
              <a:pPr algn="ctr"/>
              <a:t>22</a:t>
            </a:fld>
            <a:endParaRPr lang="sv-SE" sz="1000" b="1" dirty="0">
              <a:solidFill>
                <a:schemeClr val="bg1"/>
              </a:solidFill>
            </a:endParaRPr>
          </a:p>
        </p:txBody>
      </p:sp>
      <p:sp>
        <p:nvSpPr>
          <p:cNvPr id="6" name="Google Shape;168;p13">
            <a:extLst>
              <a:ext uri="{FF2B5EF4-FFF2-40B4-BE49-F238E27FC236}">
                <a16:creationId xmlns:a16="http://schemas.microsoft.com/office/drawing/2014/main" id="{2E4DB273-518A-BE33-8191-852D02525A38}"/>
              </a:ext>
            </a:extLst>
          </p:cNvPr>
          <p:cNvSpPr txBox="1">
            <a:spLocks/>
          </p:cNvSpPr>
          <p:nvPr/>
        </p:nvSpPr>
        <p:spPr>
          <a:xfrm>
            <a:off x="838200" y="1073888"/>
            <a:ext cx="10515600" cy="408071"/>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dirty="0">
                <a:solidFill>
                  <a:schemeClr val="accent2"/>
                </a:solidFill>
              </a:rPr>
              <a:t>Building a Reference Energy System for the Transport Sector</a:t>
            </a:r>
          </a:p>
        </p:txBody>
      </p:sp>
      <p:sp>
        <p:nvSpPr>
          <p:cNvPr id="8" name="Google Shape;168;p13">
            <a:extLst>
              <a:ext uri="{FF2B5EF4-FFF2-40B4-BE49-F238E27FC236}">
                <a16:creationId xmlns:a16="http://schemas.microsoft.com/office/drawing/2014/main" id="{2A3DCB30-480D-95F6-315E-600162EFAAAD}"/>
              </a:ext>
            </a:extLst>
          </p:cNvPr>
          <p:cNvSpPr txBox="1">
            <a:spLocks/>
          </p:cNvSpPr>
          <p:nvPr/>
        </p:nvSpPr>
        <p:spPr>
          <a:xfrm>
            <a:off x="838200" y="1608083"/>
            <a:ext cx="10515600" cy="2430517"/>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b="1" dirty="0">
                <a:highlight>
                  <a:srgbClr val="DFE9FF"/>
                </a:highlight>
              </a:rPr>
              <a:t>Step 3:	Identify any imports and exports</a:t>
            </a:r>
            <a:br>
              <a:rPr lang="en-GB" sz="2000" dirty="0"/>
            </a:br>
            <a:endParaRPr lang="en-GB" sz="2000" dirty="0"/>
          </a:p>
          <a:p>
            <a:pPr>
              <a:spcBef>
                <a:spcPts val="0"/>
              </a:spcBef>
              <a:buClr>
                <a:schemeClr val="dk1"/>
              </a:buClr>
              <a:buSzPts val="2800"/>
            </a:pPr>
            <a:r>
              <a:rPr lang="en-GB" sz="2000" dirty="0"/>
              <a:t>Identify if there are any imports and exports</a:t>
            </a:r>
          </a:p>
          <a:p>
            <a:pPr>
              <a:spcBef>
                <a:spcPts val="0"/>
              </a:spcBef>
              <a:buClr>
                <a:schemeClr val="dk1"/>
              </a:buClr>
              <a:buSzPts val="2800"/>
            </a:pPr>
            <a:r>
              <a:rPr lang="en-GB" sz="2000" dirty="0"/>
              <a:t>	e.g. diesel imports, fuel oil imports, electricity exports, biomass imports, coal 	   	       exports, etc.</a:t>
            </a:r>
          </a:p>
          <a:p>
            <a:pPr>
              <a:spcBef>
                <a:spcPts val="0"/>
              </a:spcBef>
              <a:buClr>
                <a:schemeClr val="dk1"/>
              </a:buClr>
              <a:buSzPts val="2800"/>
            </a:pPr>
            <a:endParaRPr lang="en-GB" sz="2000" dirty="0"/>
          </a:p>
          <a:p>
            <a:pPr>
              <a:spcBef>
                <a:spcPts val="0"/>
              </a:spcBef>
              <a:buClr>
                <a:schemeClr val="dk1"/>
              </a:buClr>
              <a:buSzPts val="2800"/>
            </a:pPr>
            <a:r>
              <a:rPr lang="en-GB" sz="2000" u="sng" dirty="0"/>
              <a:t>Example:</a:t>
            </a:r>
          </a:p>
          <a:p>
            <a:pPr>
              <a:spcBef>
                <a:spcPts val="0"/>
              </a:spcBef>
              <a:buClr>
                <a:schemeClr val="dk1"/>
              </a:buClr>
              <a:buSzPts val="2800"/>
            </a:pPr>
            <a:r>
              <a:rPr lang="en-GB" sz="2000" dirty="0"/>
              <a:t>I want only to include </a:t>
            </a:r>
            <a:r>
              <a:rPr lang="en-GB" sz="2000" dirty="0">
                <a:highlight>
                  <a:srgbClr val="DFE9FF"/>
                </a:highlight>
              </a:rPr>
              <a:t>coal, diesel, and electricity imports</a:t>
            </a:r>
            <a:endParaRPr lang="en-GB" sz="2000" dirty="0"/>
          </a:p>
          <a:p>
            <a:pPr>
              <a:spcBef>
                <a:spcPts val="0"/>
              </a:spcBef>
              <a:buClr>
                <a:schemeClr val="dk1"/>
              </a:buClr>
              <a:buSzPts val="2800"/>
            </a:pPr>
            <a:endParaRPr lang="en-GB" sz="2000" dirty="0"/>
          </a:p>
        </p:txBody>
      </p:sp>
      <p:pic>
        <p:nvPicPr>
          <p:cNvPr id="7" name="Graphic 6" descr="Raw Materials with solid fill">
            <a:extLst>
              <a:ext uri="{FF2B5EF4-FFF2-40B4-BE49-F238E27FC236}">
                <a16:creationId xmlns:a16="http://schemas.microsoft.com/office/drawing/2014/main" id="{C699766A-D0A7-0482-D763-B808D097892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670300" y="4455080"/>
            <a:ext cx="914400" cy="914400"/>
          </a:xfrm>
          <a:prstGeom prst="rect">
            <a:avLst/>
          </a:prstGeom>
        </p:spPr>
      </p:pic>
      <p:pic>
        <p:nvPicPr>
          <p:cNvPr id="9" name="Graphic 8" descr="Fuel with solid fill">
            <a:extLst>
              <a:ext uri="{FF2B5EF4-FFF2-40B4-BE49-F238E27FC236}">
                <a16:creationId xmlns:a16="http://schemas.microsoft.com/office/drawing/2014/main" id="{8E82E84C-2E82-1C41-1FB8-CD9B3488F99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271245" y="4455080"/>
            <a:ext cx="914400" cy="914400"/>
          </a:xfrm>
          <a:prstGeom prst="rect">
            <a:avLst/>
          </a:prstGeom>
        </p:spPr>
      </p:pic>
      <p:pic>
        <p:nvPicPr>
          <p:cNvPr id="11" name="Graphic 10" descr="Electric Tower with solid fill">
            <a:extLst>
              <a:ext uri="{FF2B5EF4-FFF2-40B4-BE49-F238E27FC236}">
                <a16:creationId xmlns:a16="http://schemas.microsoft.com/office/drawing/2014/main" id="{6E4CEF4B-43FF-8D5C-96EB-986A8EEA297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680202" y="4455080"/>
            <a:ext cx="914400" cy="914400"/>
          </a:xfrm>
          <a:prstGeom prst="rect">
            <a:avLst/>
          </a:prstGeom>
        </p:spPr>
      </p:pic>
      <p:pic>
        <p:nvPicPr>
          <p:cNvPr id="4" name="luvvoice.com-20250203-1QT9Vy">
            <a:hlinkClick r:id="" action="ppaction://media"/>
            <a:extLst>
              <a:ext uri="{FF2B5EF4-FFF2-40B4-BE49-F238E27FC236}">
                <a16:creationId xmlns:a16="http://schemas.microsoft.com/office/drawing/2014/main" id="{818CB9C0-08C5-ABDE-ABBD-C39D86DC2759}"/>
              </a:ext>
            </a:extLst>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10925332" y="134964"/>
            <a:ext cx="812800" cy="812800"/>
          </a:xfrm>
          <a:prstGeom prst="rect">
            <a:avLst/>
          </a:prstGeom>
        </p:spPr>
      </p:pic>
    </p:spTree>
    <p:extLst>
      <p:ext uri="{BB962C8B-B14F-4D97-AF65-F5344CB8AC3E}">
        <p14:creationId xmlns:p14="http://schemas.microsoft.com/office/powerpoint/2010/main" val="2288552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7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5648526D-A12F-C533-CBDA-C9DCD62C0D86}"/>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C711642A-BCDE-CB6F-428E-0AA4FE7D1AA8}"/>
              </a:ext>
            </a:extLst>
          </p:cNvPr>
          <p:cNvGraphicFramePr>
            <a:graphicFrameLocks noChangeAspect="1"/>
          </p:cNvGraphicFramePr>
          <p:nvPr>
            <p:custDataLst>
              <p:tags r:id="rId1"/>
            </p:custDataLst>
            <p:extLst>
              <p:ext uri="{D42A27DB-BD31-4B8C-83A1-F6EECF244321}">
                <p14:modId xmlns:p14="http://schemas.microsoft.com/office/powerpoint/2010/main" val="238838518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6" imgW="7772400" imgH="10058400" progId="TCLayout.ActiveDocument.1">
                  <p:embed/>
                </p:oleObj>
              </mc:Choice>
              <mc:Fallback>
                <p:oleObj name="think-cell Slide" r:id="rId6" imgW="7772400" imgH="10058400" progId="TCLayout.ActiveDocument.1">
                  <p:embed/>
                  <p:pic>
                    <p:nvPicPr>
                      <p:cNvPr id="2" name="think-cell data - do not delete" hidden="1">
                        <a:extLst>
                          <a:ext uri="{FF2B5EF4-FFF2-40B4-BE49-F238E27FC236}">
                            <a16:creationId xmlns:a16="http://schemas.microsoft.com/office/drawing/2014/main" id="{C711642A-BCDE-CB6F-428E-0AA4FE7D1AA8}"/>
                          </a:ext>
                        </a:extLst>
                      </p:cNvPr>
                      <p:cNvPicPr/>
                      <p:nvPr/>
                    </p:nvPicPr>
                    <p:blipFill>
                      <a:blip r:embed="rId7"/>
                      <a:stretch>
                        <a:fillRect/>
                      </a:stretch>
                    </p:blipFill>
                    <p:spPr>
                      <a:xfrm>
                        <a:off x="1588" y="1588"/>
                        <a:ext cx="1227" cy="1588"/>
                      </a:xfrm>
                      <a:prstGeom prst="rect">
                        <a:avLst/>
                      </a:prstGeom>
                    </p:spPr>
                  </p:pic>
                </p:oleObj>
              </mc:Fallback>
            </mc:AlternateContent>
          </a:graphicData>
        </a:graphic>
      </p:graphicFrame>
      <p:sp>
        <p:nvSpPr>
          <p:cNvPr id="9" name="Rectangle 8">
            <a:extLst>
              <a:ext uri="{FF2B5EF4-FFF2-40B4-BE49-F238E27FC236}">
                <a16:creationId xmlns:a16="http://schemas.microsoft.com/office/drawing/2014/main" id="{4B754223-EDC4-4578-3A7E-D38E5AF8C1AC}"/>
              </a:ext>
            </a:extLst>
          </p:cNvPr>
          <p:cNvSpPr/>
          <p:nvPr/>
        </p:nvSpPr>
        <p:spPr>
          <a:xfrm>
            <a:off x="10925332" y="159532"/>
            <a:ext cx="812800" cy="8128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Google Shape;167;p13">
            <a:extLst>
              <a:ext uri="{FF2B5EF4-FFF2-40B4-BE49-F238E27FC236}">
                <a16:creationId xmlns:a16="http://schemas.microsoft.com/office/drawing/2014/main" id="{FBED9CEC-7016-9E50-BD82-47C298A305C5}"/>
              </a:ext>
            </a:extLst>
          </p:cNvPr>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3. </a:t>
            </a:r>
            <a:r>
              <a:rPr lang="sv-SE" dirty="0" err="1">
                <a:solidFill>
                  <a:srgbClr val="C00000"/>
                </a:solidFill>
              </a:rPr>
              <a:t>Building</a:t>
            </a:r>
            <a:r>
              <a:rPr lang="sv-SE" dirty="0">
                <a:solidFill>
                  <a:srgbClr val="C00000"/>
                </a:solidFill>
              </a:rPr>
              <a:t> a </a:t>
            </a:r>
            <a:r>
              <a:rPr lang="sv-SE" sz="2800" dirty="0" err="1">
                <a:solidFill>
                  <a:srgbClr val="C00000"/>
                </a:solidFill>
              </a:rPr>
              <a:t>Reference</a:t>
            </a:r>
            <a:r>
              <a:rPr lang="sv-SE" sz="2800" dirty="0">
                <a:solidFill>
                  <a:srgbClr val="C00000"/>
                </a:solidFill>
              </a:rPr>
              <a:t> Energy System</a:t>
            </a:r>
            <a:endParaRPr sz="2800" dirty="0">
              <a:solidFill>
                <a:srgbClr val="C00000"/>
              </a:solidFill>
            </a:endParaRPr>
          </a:p>
        </p:txBody>
      </p:sp>
      <p:sp>
        <p:nvSpPr>
          <p:cNvPr id="3" name="Slide Number Placeholder 1">
            <a:extLst>
              <a:ext uri="{FF2B5EF4-FFF2-40B4-BE49-F238E27FC236}">
                <a16:creationId xmlns:a16="http://schemas.microsoft.com/office/drawing/2014/main" id="{5E0F33AB-E5A6-6D35-7840-449F53CBA1B3}"/>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a:solidFill>
                  <a:schemeClr val="bg1"/>
                </a:solidFill>
              </a:rPr>
              <a:pPr algn="ctr"/>
              <a:t>23</a:t>
            </a:fld>
            <a:endParaRPr lang="sv-SE" sz="1000" b="1" dirty="0">
              <a:solidFill>
                <a:schemeClr val="bg1"/>
              </a:solidFill>
            </a:endParaRPr>
          </a:p>
        </p:txBody>
      </p:sp>
      <p:sp>
        <p:nvSpPr>
          <p:cNvPr id="5" name="Slide Number Placeholder 1">
            <a:extLst>
              <a:ext uri="{FF2B5EF4-FFF2-40B4-BE49-F238E27FC236}">
                <a16:creationId xmlns:a16="http://schemas.microsoft.com/office/drawing/2014/main" id="{76FF890D-45EF-73D2-94FD-6EA78364E607}"/>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a:solidFill>
                  <a:schemeClr val="bg1"/>
                </a:solidFill>
              </a:rPr>
              <a:pPr algn="ctr"/>
              <a:t>23</a:t>
            </a:fld>
            <a:endParaRPr lang="sv-SE" sz="1000" b="1" dirty="0">
              <a:solidFill>
                <a:schemeClr val="bg1"/>
              </a:solidFill>
            </a:endParaRPr>
          </a:p>
        </p:txBody>
      </p:sp>
      <p:sp>
        <p:nvSpPr>
          <p:cNvPr id="6" name="Google Shape;168;p13">
            <a:extLst>
              <a:ext uri="{FF2B5EF4-FFF2-40B4-BE49-F238E27FC236}">
                <a16:creationId xmlns:a16="http://schemas.microsoft.com/office/drawing/2014/main" id="{60429524-1023-56B4-268F-AC27BA961772}"/>
              </a:ext>
            </a:extLst>
          </p:cNvPr>
          <p:cNvSpPr txBox="1">
            <a:spLocks/>
          </p:cNvSpPr>
          <p:nvPr/>
        </p:nvSpPr>
        <p:spPr>
          <a:xfrm>
            <a:off x="838200" y="1073888"/>
            <a:ext cx="10515600" cy="408071"/>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dirty="0">
                <a:solidFill>
                  <a:schemeClr val="accent2"/>
                </a:solidFill>
              </a:rPr>
              <a:t>Building a Reference Energy System for the Transport Sector</a:t>
            </a:r>
          </a:p>
        </p:txBody>
      </p:sp>
      <p:sp>
        <p:nvSpPr>
          <p:cNvPr id="8" name="Google Shape;168;p13">
            <a:extLst>
              <a:ext uri="{FF2B5EF4-FFF2-40B4-BE49-F238E27FC236}">
                <a16:creationId xmlns:a16="http://schemas.microsoft.com/office/drawing/2014/main" id="{3A235663-D333-3594-DC7C-26581D4DEC55}"/>
              </a:ext>
            </a:extLst>
          </p:cNvPr>
          <p:cNvSpPr txBox="1">
            <a:spLocks/>
          </p:cNvSpPr>
          <p:nvPr/>
        </p:nvSpPr>
        <p:spPr>
          <a:xfrm>
            <a:off x="838200" y="1608083"/>
            <a:ext cx="10515600" cy="4310117"/>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b="1" dirty="0">
                <a:highlight>
                  <a:srgbClr val="DFE9FF"/>
                </a:highlight>
              </a:rPr>
              <a:t>Step 4:	Define end-use sectors, demands, and technologies</a:t>
            </a:r>
          </a:p>
          <a:p>
            <a:pPr>
              <a:spcBef>
                <a:spcPts val="0"/>
              </a:spcBef>
              <a:buClr>
                <a:schemeClr val="dk1"/>
              </a:buClr>
              <a:buSzPts val="2800"/>
            </a:pPr>
            <a:endParaRPr lang="en-GB" sz="2000" dirty="0"/>
          </a:p>
          <a:p>
            <a:pPr>
              <a:spcBef>
                <a:spcPts val="0"/>
              </a:spcBef>
              <a:buClr>
                <a:schemeClr val="dk1"/>
              </a:buClr>
              <a:buSzPts val="2800"/>
            </a:pPr>
            <a:r>
              <a:rPr lang="en-GB" sz="2000" dirty="0"/>
              <a:t>Determine the energy demand for different sectors and its granularity</a:t>
            </a:r>
          </a:p>
          <a:p>
            <a:pPr>
              <a:spcBef>
                <a:spcPts val="0"/>
              </a:spcBef>
              <a:buClr>
                <a:schemeClr val="dk1"/>
              </a:buClr>
              <a:buSzPts val="2800"/>
            </a:pPr>
            <a:r>
              <a:rPr lang="en-GB" sz="2000" dirty="0"/>
              <a:t>	e.g. transportation demand (motorcycle transport demand, car transport demand), 	       heating demand, cooling demand, etc.</a:t>
            </a:r>
          </a:p>
          <a:p>
            <a:pPr>
              <a:spcBef>
                <a:spcPts val="0"/>
              </a:spcBef>
              <a:buClr>
                <a:schemeClr val="dk1"/>
              </a:buClr>
              <a:buSzPts val="2800"/>
            </a:pPr>
            <a:br>
              <a:rPr lang="en-GB" sz="2000" dirty="0"/>
            </a:br>
            <a:r>
              <a:rPr lang="en-GB" sz="2000" dirty="0"/>
              <a:t>Determine the energy demand technologies and their granularity</a:t>
            </a:r>
          </a:p>
          <a:p>
            <a:pPr>
              <a:spcBef>
                <a:spcPts val="0"/>
              </a:spcBef>
              <a:buClr>
                <a:schemeClr val="dk1"/>
              </a:buClr>
              <a:buSzPts val="2800"/>
            </a:pPr>
            <a:r>
              <a:rPr lang="en-GB" sz="2000" dirty="0"/>
              <a:t>	e.g. motorcycle (petrol, electricity), car (petrol, diesel, electricity), bus (diesel, 	       electricity), etc.</a:t>
            </a:r>
            <a:br>
              <a:rPr lang="en-GB" sz="2000" dirty="0"/>
            </a:br>
            <a:br>
              <a:rPr lang="en-GB" sz="2000" dirty="0"/>
            </a:br>
            <a:r>
              <a:rPr lang="en-GB" sz="2000" u="sng" dirty="0"/>
              <a:t>Example:</a:t>
            </a:r>
          </a:p>
          <a:p>
            <a:pPr>
              <a:spcBef>
                <a:spcPts val="0"/>
              </a:spcBef>
              <a:buClr>
                <a:schemeClr val="dk1"/>
              </a:buClr>
              <a:buSzPts val="2800"/>
            </a:pPr>
            <a:r>
              <a:rPr lang="en-GB" sz="2000" dirty="0"/>
              <a:t>I want to include </a:t>
            </a:r>
            <a:r>
              <a:rPr lang="en-GB" sz="2000" dirty="0">
                <a:highlight>
                  <a:srgbClr val="DFE9FF"/>
                </a:highlight>
              </a:rPr>
              <a:t>motorcycles (petrol, electricity), car (petrol, diesel, electricity), bus (diesel, electricity), passenger and freight railway (diesel, electricity), and trucks (diesel, electricity)</a:t>
            </a:r>
          </a:p>
          <a:p>
            <a:pPr>
              <a:spcBef>
                <a:spcPts val="0"/>
              </a:spcBef>
              <a:buClr>
                <a:schemeClr val="dk1"/>
              </a:buClr>
              <a:buSzPts val="2800"/>
            </a:pPr>
            <a:endParaRPr lang="en-GB" sz="2000" dirty="0"/>
          </a:p>
          <a:p>
            <a:pPr>
              <a:spcBef>
                <a:spcPts val="0"/>
              </a:spcBef>
              <a:buClr>
                <a:schemeClr val="dk1"/>
              </a:buClr>
              <a:buSzPts val="2800"/>
            </a:pPr>
            <a:endParaRPr lang="en-GB" sz="2000" dirty="0"/>
          </a:p>
        </p:txBody>
      </p:sp>
      <p:pic>
        <p:nvPicPr>
          <p:cNvPr id="7" name="Graphic 6" descr="Car with solid fill">
            <a:extLst>
              <a:ext uri="{FF2B5EF4-FFF2-40B4-BE49-F238E27FC236}">
                <a16:creationId xmlns:a16="http://schemas.microsoft.com/office/drawing/2014/main" id="{9F69630D-B94B-036D-ABC7-9BDDD467A15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957639" y="5410200"/>
            <a:ext cx="914400" cy="914400"/>
          </a:xfrm>
          <a:prstGeom prst="rect">
            <a:avLst/>
          </a:prstGeom>
        </p:spPr>
      </p:pic>
      <p:pic>
        <p:nvPicPr>
          <p:cNvPr id="10" name="Graphic 9" descr="Toy Train with solid fill">
            <a:extLst>
              <a:ext uri="{FF2B5EF4-FFF2-40B4-BE49-F238E27FC236}">
                <a16:creationId xmlns:a16="http://schemas.microsoft.com/office/drawing/2014/main" id="{EF476A8F-79E7-563A-8F70-5663C3A03E5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970717" y="5410200"/>
            <a:ext cx="914400" cy="914400"/>
          </a:xfrm>
          <a:prstGeom prst="rect">
            <a:avLst/>
          </a:prstGeom>
        </p:spPr>
      </p:pic>
      <p:pic>
        <p:nvPicPr>
          <p:cNvPr id="12" name="Graphic 11" descr="Truck with solid fill">
            <a:extLst>
              <a:ext uri="{FF2B5EF4-FFF2-40B4-BE49-F238E27FC236}">
                <a16:creationId xmlns:a16="http://schemas.microsoft.com/office/drawing/2014/main" id="{EC3F4722-1122-ED04-71B1-E45A2ACCD9C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477255" y="5410200"/>
            <a:ext cx="914400" cy="914400"/>
          </a:xfrm>
          <a:prstGeom prst="rect">
            <a:avLst/>
          </a:prstGeom>
        </p:spPr>
      </p:pic>
      <p:pic>
        <p:nvPicPr>
          <p:cNvPr id="14" name="Graphic 13" descr="Scooter with solid fill">
            <a:extLst>
              <a:ext uri="{FF2B5EF4-FFF2-40B4-BE49-F238E27FC236}">
                <a16:creationId xmlns:a16="http://schemas.microsoft.com/office/drawing/2014/main" id="{781E274F-0F7C-292D-8248-FB187DD13987}"/>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451100" y="5410200"/>
            <a:ext cx="914400" cy="914400"/>
          </a:xfrm>
          <a:prstGeom prst="rect">
            <a:avLst/>
          </a:prstGeom>
        </p:spPr>
      </p:pic>
      <p:pic>
        <p:nvPicPr>
          <p:cNvPr id="16" name="Graphic 15" descr="Bus with solid fill">
            <a:extLst>
              <a:ext uri="{FF2B5EF4-FFF2-40B4-BE49-F238E27FC236}">
                <a16:creationId xmlns:a16="http://schemas.microsoft.com/office/drawing/2014/main" id="{544FFABC-2123-E0E9-8048-B919FFE50113}"/>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464178" y="5410200"/>
            <a:ext cx="914400" cy="914400"/>
          </a:xfrm>
          <a:prstGeom prst="rect">
            <a:avLst/>
          </a:prstGeom>
        </p:spPr>
      </p:pic>
      <p:pic>
        <p:nvPicPr>
          <p:cNvPr id="4" name="luvvoice.com-20250203-Z8piDV">
            <a:hlinkClick r:id="" action="ppaction://media"/>
            <a:extLst>
              <a:ext uri="{FF2B5EF4-FFF2-40B4-BE49-F238E27FC236}">
                <a16:creationId xmlns:a16="http://schemas.microsoft.com/office/drawing/2014/main" id="{81A731CC-D9CB-0579-059C-9D32B6EA293E}"/>
              </a:ext>
            </a:extLst>
          </p:cNvPr>
          <p:cNvPicPr>
            <a:picLocks noChangeAspect="1"/>
          </p:cNvPicPr>
          <p:nvPr>
            <a:audioFile r:link="rId3"/>
            <p:extLst>
              <p:ext uri="{DAA4B4D4-6D71-4841-9C94-3DE7FCFB9230}">
                <p14:media xmlns:p14="http://schemas.microsoft.com/office/powerpoint/2010/main" r:embed="rId2"/>
              </p:ext>
            </p:extLst>
          </p:nvPr>
        </p:nvPicPr>
        <p:blipFill>
          <a:blip r:embed="rId18"/>
          <a:stretch>
            <a:fillRect/>
          </a:stretch>
        </p:blipFill>
        <p:spPr>
          <a:xfrm>
            <a:off x="10925332" y="127000"/>
            <a:ext cx="812800" cy="812800"/>
          </a:xfrm>
          <a:prstGeom prst="rect">
            <a:avLst/>
          </a:prstGeom>
        </p:spPr>
      </p:pic>
    </p:spTree>
    <p:extLst>
      <p:ext uri="{BB962C8B-B14F-4D97-AF65-F5344CB8AC3E}">
        <p14:creationId xmlns:p14="http://schemas.microsoft.com/office/powerpoint/2010/main" val="4078402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4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D8628A46-CDE6-EF2B-7F7B-B593A49481A2}"/>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4B8F2C7D-B534-B827-92C7-B8466818A4E5}"/>
              </a:ext>
            </a:extLst>
          </p:cNvPr>
          <p:cNvGraphicFramePr>
            <a:graphicFrameLocks noChangeAspect="1"/>
          </p:cNvGraphicFramePr>
          <p:nvPr>
            <p:custDataLst>
              <p:tags r:id="rId1"/>
            </p:custDataLst>
            <p:extLst>
              <p:ext uri="{D42A27DB-BD31-4B8C-83A1-F6EECF244321}">
                <p14:modId xmlns:p14="http://schemas.microsoft.com/office/powerpoint/2010/main" val="63657225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6" imgW="7772400" imgH="10058400" progId="TCLayout.ActiveDocument.1">
                  <p:embed/>
                </p:oleObj>
              </mc:Choice>
              <mc:Fallback>
                <p:oleObj name="think-cell Slide" r:id="rId6" imgW="7772400" imgH="10058400" progId="TCLayout.ActiveDocument.1">
                  <p:embed/>
                  <p:pic>
                    <p:nvPicPr>
                      <p:cNvPr id="2" name="think-cell data - do not delete" hidden="1">
                        <a:extLst>
                          <a:ext uri="{FF2B5EF4-FFF2-40B4-BE49-F238E27FC236}">
                            <a16:creationId xmlns:a16="http://schemas.microsoft.com/office/drawing/2014/main" id="{4B8F2C7D-B534-B827-92C7-B8466818A4E5}"/>
                          </a:ext>
                        </a:extLst>
                      </p:cNvPr>
                      <p:cNvPicPr/>
                      <p:nvPr/>
                    </p:nvPicPr>
                    <p:blipFill>
                      <a:blip r:embed="rId7"/>
                      <a:stretch>
                        <a:fillRect/>
                      </a:stretch>
                    </p:blipFill>
                    <p:spPr>
                      <a:xfrm>
                        <a:off x="1588" y="1588"/>
                        <a:ext cx="1227" cy="1588"/>
                      </a:xfrm>
                      <a:prstGeom prst="rect">
                        <a:avLst/>
                      </a:prstGeom>
                    </p:spPr>
                  </p:pic>
                </p:oleObj>
              </mc:Fallback>
            </mc:AlternateContent>
          </a:graphicData>
        </a:graphic>
      </p:graphicFrame>
      <p:sp>
        <p:nvSpPr>
          <p:cNvPr id="7" name="Rectangle 6">
            <a:extLst>
              <a:ext uri="{FF2B5EF4-FFF2-40B4-BE49-F238E27FC236}">
                <a16:creationId xmlns:a16="http://schemas.microsoft.com/office/drawing/2014/main" id="{1CAE6A1A-1ECD-6DFA-43D7-FB20A95FFCA7}"/>
              </a:ext>
            </a:extLst>
          </p:cNvPr>
          <p:cNvSpPr/>
          <p:nvPr/>
        </p:nvSpPr>
        <p:spPr>
          <a:xfrm>
            <a:off x="10925332" y="159532"/>
            <a:ext cx="812800" cy="8128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Google Shape;167;p13">
            <a:extLst>
              <a:ext uri="{FF2B5EF4-FFF2-40B4-BE49-F238E27FC236}">
                <a16:creationId xmlns:a16="http://schemas.microsoft.com/office/drawing/2014/main" id="{8C96363A-DEBA-57C9-EAF3-1A0AA4E72D11}"/>
              </a:ext>
            </a:extLst>
          </p:cNvPr>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3. </a:t>
            </a:r>
            <a:r>
              <a:rPr lang="sv-SE" dirty="0" err="1">
                <a:solidFill>
                  <a:srgbClr val="C00000"/>
                </a:solidFill>
              </a:rPr>
              <a:t>Building</a:t>
            </a:r>
            <a:r>
              <a:rPr lang="sv-SE" dirty="0">
                <a:solidFill>
                  <a:srgbClr val="C00000"/>
                </a:solidFill>
              </a:rPr>
              <a:t> a </a:t>
            </a:r>
            <a:r>
              <a:rPr lang="sv-SE" sz="2800" dirty="0" err="1">
                <a:solidFill>
                  <a:srgbClr val="C00000"/>
                </a:solidFill>
              </a:rPr>
              <a:t>Reference</a:t>
            </a:r>
            <a:r>
              <a:rPr lang="sv-SE" sz="2800" dirty="0">
                <a:solidFill>
                  <a:srgbClr val="C00000"/>
                </a:solidFill>
              </a:rPr>
              <a:t> Energy System</a:t>
            </a:r>
            <a:endParaRPr sz="2800" dirty="0">
              <a:solidFill>
                <a:srgbClr val="C00000"/>
              </a:solidFill>
            </a:endParaRPr>
          </a:p>
        </p:txBody>
      </p:sp>
      <p:sp>
        <p:nvSpPr>
          <p:cNvPr id="3" name="Slide Number Placeholder 1">
            <a:extLst>
              <a:ext uri="{FF2B5EF4-FFF2-40B4-BE49-F238E27FC236}">
                <a16:creationId xmlns:a16="http://schemas.microsoft.com/office/drawing/2014/main" id="{B311B76F-8BC8-7D10-84AD-36BE8E3932EA}"/>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a:solidFill>
                  <a:schemeClr val="bg1"/>
                </a:solidFill>
              </a:rPr>
              <a:pPr algn="ctr"/>
              <a:t>24</a:t>
            </a:fld>
            <a:endParaRPr lang="sv-SE" sz="1000" b="1" dirty="0">
              <a:solidFill>
                <a:schemeClr val="bg1"/>
              </a:solidFill>
            </a:endParaRPr>
          </a:p>
        </p:txBody>
      </p:sp>
      <p:sp>
        <p:nvSpPr>
          <p:cNvPr id="5" name="Slide Number Placeholder 1">
            <a:extLst>
              <a:ext uri="{FF2B5EF4-FFF2-40B4-BE49-F238E27FC236}">
                <a16:creationId xmlns:a16="http://schemas.microsoft.com/office/drawing/2014/main" id="{5D82907A-C497-31F6-DEC1-DFD158643D2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a:solidFill>
                  <a:schemeClr val="bg1"/>
                </a:solidFill>
              </a:rPr>
              <a:pPr algn="ctr"/>
              <a:t>24</a:t>
            </a:fld>
            <a:endParaRPr lang="sv-SE" sz="1000" b="1" dirty="0">
              <a:solidFill>
                <a:schemeClr val="bg1"/>
              </a:solidFill>
            </a:endParaRPr>
          </a:p>
        </p:txBody>
      </p:sp>
      <p:sp>
        <p:nvSpPr>
          <p:cNvPr id="6" name="Google Shape;168;p13">
            <a:extLst>
              <a:ext uri="{FF2B5EF4-FFF2-40B4-BE49-F238E27FC236}">
                <a16:creationId xmlns:a16="http://schemas.microsoft.com/office/drawing/2014/main" id="{DE34D774-8F06-BF47-4719-54F294445194}"/>
              </a:ext>
            </a:extLst>
          </p:cNvPr>
          <p:cNvSpPr txBox="1">
            <a:spLocks/>
          </p:cNvSpPr>
          <p:nvPr/>
        </p:nvSpPr>
        <p:spPr>
          <a:xfrm>
            <a:off x="838200" y="1073888"/>
            <a:ext cx="10515600" cy="408071"/>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dirty="0">
                <a:solidFill>
                  <a:schemeClr val="accent2"/>
                </a:solidFill>
              </a:rPr>
              <a:t>Building a Reference Energy System for the Transport Sector</a:t>
            </a:r>
          </a:p>
        </p:txBody>
      </p:sp>
      <p:sp>
        <p:nvSpPr>
          <p:cNvPr id="8" name="Google Shape;168;p13">
            <a:extLst>
              <a:ext uri="{FF2B5EF4-FFF2-40B4-BE49-F238E27FC236}">
                <a16:creationId xmlns:a16="http://schemas.microsoft.com/office/drawing/2014/main" id="{069ADD84-C3C8-FB86-2260-B3EAF126E1F9}"/>
              </a:ext>
            </a:extLst>
          </p:cNvPr>
          <p:cNvSpPr txBox="1">
            <a:spLocks/>
          </p:cNvSpPr>
          <p:nvPr/>
        </p:nvSpPr>
        <p:spPr>
          <a:xfrm>
            <a:off x="838200" y="1608084"/>
            <a:ext cx="10515600" cy="1044818"/>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b="1" dirty="0">
                <a:highlight>
                  <a:srgbClr val="DFE9FF"/>
                </a:highlight>
              </a:rPr>
              <a:t>Step 5:	Map energy flows and interactions</a:t>
            </a:r>
          </a:p>
          <a:p>
            <a:pPr>
              <a:spcBef>
                <a:spcPts val="0"/>
              </a:spcBef>
              <a:buClr>
                <a:schemeClr val="dk1"/>
              </a:buClr>
              <a:buSzPts val="2800"/>
            </a:pPr>
            <a:endParaRPr lang="en-GB" sz="2000" dirty="0"/>
          </a:p>
          <a:p>
            <a:pPr>
              <a:spcBef>
                <a:spcPts val="0"/>
              </a:spcBef>
              <a:buClr>
                <a:schemeClr val="dk1"/>
              </a:buClr>
              <a:buSzPts val="2800"/>
            </a:pPr>
            <a:r>
              <a:rPr lang="en-GB" sz="2000" dirty="0"/>
              <a:t>Illustrate how energy flows from primary sources through to conversion processes</a:t>
            </a:r>
            <a:br>
              <a:rPr lang="en-GB" sz="2000" dirty="0"/>
            </a:br>
            <a:br>
              <a:rPr lang="en-GB" sz="2000" dirty="0"/>
            </a:br>
            <a:endParaRPr lang="en-GB" sz="2000" dirty="0"/>
          </a:p>
          <a:p>
            <a:pPr>
              <a:spcBef>
                <a:spcPts val="0"/>
              </a:spcBef>
              <a:buClr>
                <a:schemeClr val="dk1"/>
              </a:buClr>
              <a:buSzPts val="2800"/>
            </a:pPr>
            <a:endParaRPr lang="en-GB" sz="2000" dirty="0"/>
          </a:p>
          <a:p>
            <a:pPr>
              <a:spcBef>
                <a:spcPts val="0"/>
              </a:spcBef>
              <a:buClr>
                <a:schemeClr val="dk1"/>
              </a:buClr>
              <a:buSzPts val="2800"/>
            </a:pPr>
            <a:endParaRPr lang="en-GB" sz="2000" dirty="0"/>
          </a:p>
        </p:txBody>
      </p:sp>
      <p:sp>
        <p:nvSpPr>
          <p:cNvPr id="187" name="Rectangle 186">
            <a:extLst>
              <a:ext uri="{FF2B5EF4-FFF2-40B4-BE49-F238E27FC236}">
                <a16:creationId xmlns:a16="http://schemas.microsoft.com/office/drawing/2014/main" id="{533E3D4A-D368-F870-B534-7DD1F33A2E54}"/>
              </a:ext>
            </a:extLst>
          </p:cNvPr>
          <p:cNvSpPr/>
          <p:nvPr/>
        </p:nvSpPr>
        <p:spPr>
          <a:xfrm>
            <a:off x="838200" y="2980523"/>
            <a:ext cx="1219200" cy="390939"/>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Coal mining</a:t>
            </a:r>
          </a:p>
        </p:txBody>
      </p:sp>
      <p:sp>
        <p:nvSpPr>
          <p:cNvPr id="188" name="Rectangle 187">
            <a:extLst>
              <a:ext uri="{FF2B5EF4-FFF2-40B4-BE49-F238E27FC236}">
                <a16:creationId xmlns:a16="http://schemas.microsoft.com/office/drawing/2014/main" id="{7E9A3D08-5289-BD0E-5F39-9BDBBE0DBBF2}"/>
              </a:ext>
            </a:extLst>
          </p:cNvPr>
          <p:cNvSpPr/>
          <p:nvPr/>
        </p:nvSpPr>
        <p:spPr>
          <a:xfrm>
            <a:off x="838200" y="4480520"/>
            <a:ext cx="1219200" cy="390939"/>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Biomass</a:t>
            </a:r>
          </a:p>
        </p:txBody>
      </p:sp>
      <p:sp>
        <p:nvSpPr>
          <p:cNvPr id="189" name="Rectangle 188">
            <a:extLst>
              <a:ext uri="{FF2B5EF4-FFF2-40B4-BE49-F238E27FC236}">
                <a16:creationId xmlns:a16="http://schemas.microsoft.com/office/drawing/2014/main" id="{02E60B37-BD28-563A-7EA4-B7AEA8A946AE}"/>
              </a:ext>
            </a:extLst>
          </p:cNvPr>
          <p:cNvSpPr/>
          <p:nvPr/>
        </p:nvSpPr>
        <p:spPr>
          <a:xfrm>
            <a:off x="3158837" y="2986503"/>
            <a:ext cx="2143829" cy="884958"/>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Coal power plant</a:t>
            </a:r>
          </a:p>
        </p:txBody>
      </p:sp>
      <p:cxnSp>
        <p:nvCxnSpPr>
          <p:cNvPr id="190" name="Straight Arrow Connector 189">
            <a:extLst>
              <a:ext uri="{FF2B5EF4-FFF2-40B4-BE49-F238E27FC236}">
                <a16:creationId xmlns:a16="http://schemas.microsoft.com/office/drawing/2014/main" id="{6CD79954-5AE7-69CC-2C90-1B12B5A536F5}"/>
              </a:ext>
            </a:extLst>
          </p:cNvPr>
          <p:cNvCxnSpPr>
            <a:cxnSpLocks/>
            <a:stCxn id="187" idx="3"/>
          </p:cNvCxnSpPr>
          <p:nvPr/>
        </p:nvCxnSpPr>
        <p:spPr>
          <a:xfrm>
            <a:off x="2057400" y="3175993"/>
            <a:ext cx="1101437"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1" name="TextBox 190">
            <a:extLst>
              <a:ext uri="{FF2B5EF4-FFF2-40B4-BE49-F238E27FC236}">
                <a16:creationId xmlns:a16="http://schemas.microsoft.com/office/drawing/2014/main" id="{EE5402D0-8C9A-938C-0C13-071B4FBFB2FD}"/>
              </a:ext>
            </a:extLst>
          </p:cNvPr>
          <p:cNvSpPr txBox="1"/>
          <p:nvPr/>
        </p:nvSpPr>
        <p:spPr>
          <a:xfrm>
            <a:off x="2349072" y="2888814"/>
            <a:ext cx="518091" cy="276999"/>
          </a:xfrm>
          <a:prstGeom prst="rect">
            <a:avLst/>
          </a:prstGeom>
          <a:noFill/>
        </p:spPr>
        <p:txBody>
          <a:bodyPr wrap="none" rtlCol="0">
            <a:spAutoFit/>
          </a:bodyPr>
          <a:lstStyle/>
          <a:p>
            <a:r>
              <a:rPr lang="en-US" sz="1200" i="1" dirty="0">
                <a:solidFill>
                  <a:schemeClr val="tx1"/>
                </a:solidFill>
              </a:rPr>
              <a:t>COA</a:t>
            </a:r>
          </a:p>
        </p:txBody>
      </p:sp>
      <p:sp>
        <p:nvSpPr>
          <p:cNvPr id="192" name="TextBox 191">
            <a:extLst>
              <a:ext uri="{FF2B5EF4-FFF2-40B4-BE49-F238E27FC236}">
                <a16:creationId xmlns:a16="http://schemas.microsoft.com/office/drawing/2014/main" id="{AFE25BA9-3C2D-3697-FEA3-1E147AB0B357}"/>
              </a:ext>
            </a:extLst>
          </p:cNvPr>
          <p:cNvSpPr txBox="1"/>
          <p:nvPr/>
        </p:nvSpPr>
        <p:spPr>
          <a:xfrm>
            <a:off x="897809" y="2573658"/>
            <a:ext cx="1099981" cy="307777"/>
          </a:xfrm>
          <a:prstGeom prst="rect">
            <a:avLst/>
          </a:prstGeom>
          <a:noFill/>
        </p:spPr>
        <p:txBody>
          <a:bodyPr wrap="none" rtlCol="0">
            <a:spAutoFit/>
          </a:bodyPr>
          <a:lstStyle/>
          <a:p>
            <a:r>
              <a:rPr lang="en-US" b="1" dirty="0"/>
              <a:t>Resources</a:t>
            </a:r>
          </a:p>
        </p:txBody>
      </p:sp>
      <p:sp>
        <p:nvSpPr>
          <p:cNvPr id="193" name="TextBox 192">
            <a:extLst>
              <a:ext uri="{FF2B5EF4-FFF2-40B4-BE49-F238E27FC236}">
                <a16:creationId xmlns:a16="http://schemas.microsoft.com/office/drawing/2014/main" id="{482DC13B-A5DE-6ADC-4E40-DF2415287FAE}"/>
              </a:ext>
            </a:extLst>
          </p:cNvPr>
          <p:cNvSpPr txBox="1"/>
          <p:nvPr/>
        </p:nvSpPr>
        <p:spPr>
          <a:xfrm>
            <a:off x="3646296" y="2573659"/>
            <a:ext cx="1168910" cy="307777"/>
          </a:xfrm>
          <a:prstGeom prst="rect">
            <a:avLst/>
          </a:prstGeom>
          <a:noFill/>
        </p:spPr>
        <p:txBody>
          <a:bodyPr wrap="none" rtlCol="0">
            <a:spAutoFit/>
          </a:bodyPr>
          <a:lstStyle/>
          <a:p>
            <a:r>
              <a:rPr lang="en-US" b="1" dirty="0"/>
              <a:t>Conversion</a:t>
            </a:r>
          </a:p>
        </p:txBody>
      </p:sp>
      <p:sp>
        <p:nvSpPr>
          <p:cNvPr id="194" name="Rectangle 193">
            <a:extLst>
              <a:ext uri="{FF2B5EF4-FFF2-40B4-BE49-F238E27FC236}">
                <a16:creationId xmlns:a16="http://schemas.microsoft.com/office/drawing/2014/main" id="{05FB7CCD-C9D4-66B9-DA38-0032E8866707}"/>
              </a:ext>
            </a:extLst>
          </p:cNvPr>
          <p:cNvSpPr/>
          <p:nvPr/>
        </p:nvSpPr>
        <p:spPr>
          <a:xfrm>
            <a:off x="838200" y="3980521"/>
            <a:ext cx="1219200" cy="390939"/>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Oil</a:t>
            </a:r>
          </a:p>
        </p:txBody>
      </p:sp>
      <p:sp>
        <p:nvSpPr>
          <p:cNvPr id="195" name="Rectangle 194">
            <a:extLst>
              <a:ext uri="{FF2B5EF4-FFF2-40B4-BE49-F238E27FC236}">
                <a16:creationId xmlns:a16="http://schemas.microsoft.com/office/drawing/2014/main" id="{CB3F0CD8-5B32-89D6-6A94-1BDAA2EF1F6A}"/>
              </a:ext>
            </a:extLst>
          </p:cNvPr>
          <p:cNvSpPr/>
          <p:nvPr/>
        </p:nvSpPr>
        <p:spPr>
          <a:xfrm>
            <a:off x="838200" y="4980519"/>
            <a:ext cx="1219200" cy="390939"/>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Solar</a:t>
            </a:r>
          </a:p>
        </p:txBody>
      </p:sp>
      <p:sp>
        <p:nvSpPr>
          <p:cNvPr id="196" name="Rectangle 195">
            <a:extLst>
              <a:ext uri="{FF2B5EF4-FFF2-40B4-BE49-F238E27FC236}">
                <a16:creationId xmlns:a16="http://schemas.microsoft.com/office/drawing/2014/main" id="{36F6E09F-5232-C1C9-334D-867FF6A75F0D}"/>
              </a:ext>
            </a:extLst>
          </p:cNvPr>
          <p:cNvSpPr/>
          <p:nvPr/>
        </p:nvSpPr>
        <p:spPr>
          <a:xfrm>
            <a:off x="838200" y="5480518"/>
            <a:ext cx="1219200" cy="390939"/>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Wind</a:t>
            </a:r>
          </a:p>
        </p:txBody>
      </p:sp>
      <p:sp>
        <p:nvSpPr>
          <p:cNvPr id="197" name="Rectangle 196">
            <a:extLst>
              <a:ext uri="{FF2B5EF4-FFF2-40B4-BE49-F238E27FC236}">
                <a16:creationId xmlns:a16="http://schemas.microsoft.com/office/drawing/2014/main" id="{1E0BEB25-22C0-EE73-84D1-0BC4C58C2A97}"/>
              </a:ext>
            </a:extLst>
          </p:cNvPr>
          <p:cNvSpPr/>
          <p:nvPr/>
        </p:nvSpPr>
        <p:spPr>
          <a:xfrm>
            <a:off x="838200" y="5980519"/>
            <a:ext cx="1219200" cy="390939"/>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Hydropower</a:t>
            </a:r>
          </a:p>
        </p:txBody>
      </p:sp>
      <p:sp>
        <p:nvSpPr>
          <p:cNvPr id="198" name="Rectangle 197">
            <a:extLst>
              <a:ext uri="{FF2B5EF4-FFF2-40B4-BE49-F238E27FC236}">
                <a16:creationId xmlns:a16="http://schemas.microsoft.com/office/drawing/2014/main" id="{4F06A63B-6C04-8D45-E864-B0DEE9F1464B}"/>
              </a:ext>
            </a:extLst>
          </p:cNvPr>
          <p:cNvSpPr/>
          <p:nvPr/>
        </p:nvSpPr>
        <p:spPr>
          <a:xfrm>
            <a:off x="3145684" y="4486567"/>
            <a:ext cx="2143829" cy="390939"/>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Biomass power plant</a:t>
            </a:r>
          </a:p>
        </p:txBody>
      </p:sp>
      <p:sp>
        <p:nvSpPr>
          <p:cNvPr id="199" name="Rectangle 198">
            <a:extLst>
              <a:ext uri="{FF2B5EF4-FFF2-40B4-BE49-F238E27FC236}">
                <a16:creationId xmlns:a16="http://schemas.microsoft.com/office/drawing/2014/main" id="{7F40960A-718F-8B1D-232C-F2F2F2B3EF74}"/>
              </a:ext>
            </a:extLst>
          </p:cNvPr>
          <p:cNvSpPr/>
          <p:nvPr/>
        </p:nvSpPr>
        <p:spPr>
          <a:xfrm>
            <a:off x="3147349" y="4987624"/>
            <a:ext cx="2143829" cy="390939"/>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Solar power plant</a:t>
            </a:r>
          </a:p>
        </p:txBody>
      </p:sp>
      <p:sp>
        <p:nvSpPr>
          <p:cNvPr id="200" name="Rectangle 199">
            <a:extLst>
              <a:ext uri="{FF2B5EF4-FFF2-40B4-BE49-F238E27FC236}">
                <a16:creationId xmlns:a16="http://schemas.microsoft.com/office/drawing/2014/main" id="{5FF101E8-826A-E2DC-4B94-972E85E00AD0}"/>
              </a:ext>
            </a:extLst>
          </p:cNvPr>
          <p:cNvSpPr/>
          <p:nvPr/>
        </p:nvSpPr>
        <p:spPr>
          <a:xfrm>
            <a:off x="3158837" y="5472078"/>
            <a:ext cx="2143829" cy="390939"/>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Wind power plant</a:t>
            </a:r>
          </a:p>
        </p:txBody>
      </p:sp>
      <p:sp>
        <p:nvSpPr>
          <p:cNvPr id="201" name="Rectangle 200">
            <a:extLst>
              <a:ext uri="{FF2B5EF4-FFF2-40B4-BE49-F238E27FC236}">
                <a16:creationId xmlns:a16="http://schemas.microsoft.com/office/drawing/2014/main" id="{6E7791EF-E321-DCBE-8E74-8788800049C5}"/>
              </a:ext>
            </a:extLst>
          </p:cNvPr>
          <p:cNvSpPr/>
          <p:nvPr/>
        </p:nvSpPr>
        <p:spPr>
          <a:xfrm>
            <a:off x="3149217" y="5981575"/>
            <a:ext cx="2143829" cy="390939"/>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Hydro power plant</a:t>
            </a:r>
          </a:p>
        </p:txBody>
      </p:sp>
      <p:sp>
        <p:nvSpPr>
          <p:cNvPr id="202" name="Rectangle 201">
            <a:extLst>
              <a:ext uri="{FF2B5EF4-FFF2-40B4-BE49-F238E27FC236}">
                <a16:creationId xmlns:a16="http://schemas.microsoft.com/office/drawing/2014/main" id="{349218E6-C39A-5E6F-5F35-98AE2F6C7BB4}"/>
              </a:ext>
            </a:extLst>
          </p:cNvPr>
          <p:cNvSpPr/>
          <p:nvPr/>
        </p:nvSpPr>
        <p:spPr>
          <a:xfrm>
            <a:off x="838200" y="3480522"/>
            <a:ext cx="1219200" cy="390939"/>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Coal imports</a:t>
            </a:r>
          </a:p>
        </p:txBody>
      </p:sp>
      <p:cxnSp>
        <p:nvCxnSpPr>
          <p:cNvPr id="203" name="Straight Arrow Connector 202">
            <a:extLst>
              <a:ext uri="{FF2B5EF4-FFF2-40B4-BE49-F238E27FC236}">
                <a16:creationId xmlns:a16="http://schemas.microsoft.com/office/drawing/2014/main" id="{783A2E0B-2974-88C7-3442-A242C16F5A33}"/>
              </a:ext>
            </a:extLst>
          </p:cNvPr>
          <p:cNvCxnSpPr>
            <a:cxnSpLocks/>
            <a:stCxn id="202" idx="3"/>
          </p:cNvCxnSpPr>
          <p:nvPr/>
        </p:nvCxnSpPr>
        <p:spPr>
          <a:xfrm>
            <a:off x="2057400" y="3675992"/>
            <a:ext cx="108828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4" name="Straight Arrow Connector 203">
            <a:extLst>
              <a:ext uri="{FF2B5EF4-FFF2-40B4-BE49-F238E27FC236}">
                <a16:creationId xmlns:a16="http://schemas.microsoft.com/office/drawing/2014/main" id="{05679E52-6567-02C0-0E8B-60FBBA640AD3}"/>
              </a:ext>
            </a:extLst>
          </p:cNvPr>
          <p:cNvCxnSpPr>
            <a:cxnSpLocks/>
            <a:stCxn id="188" idx="3"/>
            <a:endCxn id="198" idx="1"/>
          </p:cNvCxnSpPr>
          <p:nvPr/>
        </p:nvCxnSpPr>
        <p:spPr>
          <a:xfrm>
            <a:off x="2057400" y="4675990"/>
            <a:ext cx="1088284" cy="604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5" name="Straight Arrow Connector 204">
            <a:extLst>
              <a:ext uri="{FF2B5EF4-FFF2-40B4-BE49-F238E27FC236}">
                <a16:creationId xmlns:a16="http://schemas.microsoft.com/office/drawing/2014/main" id="{971D67DE-0718-1E47-ACDC-108BCC75369F}"/>
              </a:ext>
            </a:extLst>
          </p:cNvPr>
          <p:cNvCxnSpPr>
            <a:cxnSpLocks/>
            <a:stCxn id="195" idx="3"/>
            <a:endCxn id="199" idx="1"/>
          </p:cNvCxnSpPr>
          <p:nvPr/>
        </p:nvCxnSpPr>
        <p:spPr>
          <a:xfrm>
            <a:off x="2057400" y="5175989"/>
            <a:ext cx="1089949" cy="710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6" name="Straight Arrow Connector 205">
            <a:extLst>
              <a:ext uri="{FF2B5EF4-FFF2-40B4-BE49-F238E27FC236}">
                <a16:creationId xmlns:a16="http://schemas.microsoft.com/office/drawing/2014/main" id="{A1F32040-2B71-5415-9E98-4E470BF4918D}"/>
              </a:ext>
            </a:extLst>
          </p:cNvPr>
          <p:cNvCxnSpPr>
            <a:cxnSpLocks/>
            <a:stCxn id="196" idx="3"/>
            <a:endCxn id="200" idx="1"/>
          </p:cNvCxnSpPr>
          <p:nvPr/>
        </p:nvCxnSpPr>
        <p:spPr>
          <a:xfrm flipV="1">
            <a:off x="2057400" y="5667548"/>
            <a:ext cx="1101437" cy="844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7" name="Straight Arrow Connector 206">
            <a:extLst>
              <a:ext uri="{FF2B5EF4-FFF2-40B4-BE49-F238E27FC236}">
                <a16:creationId xmlns:a16="http://schemas.microsoft.com/office/drawing/2014/main" id="{4CECBABB-8103-75AE-8327-83865D8A40DC}"/>
              </a:ext>
            </a:extLst>
          </p:cNvPr>
          <p:cNvCxnSpPr>
            <a:cxnSpLocks/>
            <a:stCxn id="197" idx="3"/>
            <a:endCxn id="201" idx="1"/>
          </p:cNvCxnSpPr>
          <p:nvPr/>
        </p:nvCxnSpPr>
        <p:spPr>
          <a:xfrm>
            <a:off x="2057400" y="6175989"/>
            <a:ext cx="1091817" cy="105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8" name="TextBox 207">
            <a:extLst>
              <a:ext uri="{FF2B5EF4-FFF2-40B4-BE49-F238E27FC236}">
                <a16:creationId xmlns:a16="http://schemas.microsoft.com/office/drawing/2014/main" id="{CC3C82B0-7AB6-CFAA-C2F3-9417271C7D4D}"/>
              </a:ext>
            </a:extLst>
          </p:cNvPr>
          <p:cNvSpPr txBox="1"/>
          <p:nvPr/>
        </p:nvSpPr>
        <p:spPr>
          <a:xfrm>
            <a:off x="2315408" y="3412966"/>
            <a:ext cx="518091" cy="276999"/>
          </a:xfrm>
          <a:prstGeom prst="rect">
            <a:avLst/>
          </a:prstGeom>
          <a:noFill/>
        </p:spPr>
        <p:txBody>
          <a:bodyPr wrap="none" rtlCol="0">
            <a:spAutoFit/>
          </a:bodyPr>
          <a:lstStyle/>
          <a:p>
            <a:r>
              <a:rPr lang="en-US" sz="1200" i="1" dirty="0">
                <a:solidFill>
                  <a:schemeClr val="tx1"/>
                </a:solidFill>
              </a:rPr>
              <a:t>COA</a:t>
            </a:r>
          </a:p>
        </p:txBody>
      </p:sp>
      <p:sp>
        <p:nvSpPr>
          <p:cNvPr id="209" name="TextBox 208">
            <a:extLst>
              <a:ext uri="{FF2B5EF4-FFF2-40B4-BE49-F238E27FC236}">
                <a16:creationId xmlns:a16="http://schemas.microsoft.com/office/drawing/2014/main" id="{3D3DD256-2C91-9FB2-7DCE-D12515448D82}"/>
              </a:ext>
            </a:extLst>
          </p:cNvPr>
          <p:cNvSpPr txBox="1"/>
          <p:nvPr/>
        </p:nvSpPr>
        <p:spPr>
          <a:xfrm>
            <a:off x="2310702" y="4641294"/>
            <a:ext cx="450764" cy="276999"/>
          </a:xfrm>
          <a:prstGeom prst="rect">
            <a:avLst/>
          </a:prstGeom>
          <a:noFill/>
        </p:spPr>
        <p:txBody>
          <a:bodyPr wrap="none" rtlCol="0">
            <a:spAutoFit/>
          </a:bodyPr>
          <a:lstStyle/>
          <a:p>
            <a:r>
              <a:rPr lang="en-US" sz="1200" i="1" dirty="0">
                <a:solidFill>
                  <a:schemeClr val="tx1"/>
                </a:solidFill>
              </a:rPr>
              <a:t>BIO</a:t>
            </a:r>
          </a:p>
        </p:txBody>
      </p:sp>
      <p:sp>
        <p:nvSpPr>
          <p:cNvPr id="210" name="TextBox 209">
            <a:extLst>
              <a:ext uri="{FF2B5EF4-FFF2-40B4-BE49-F238E27FC236}">
                <a16:creationId xmlns:a16="http://schemas.microsoft.com/office/drawing/2014/main" id="{9EF24291-617C-044A-A125-ECDB8E334727}"/>
              </a:ext>
            </a:extLst>
          </p:cNvPr>
          <p:cNvSpPr txBox="1"/>
          <p:nvPr/>
        </p:nvSpPr>
        <p:spPr>
          <a:xfrm>
            <a:off x="2314765" y="4925246"/>
            <a:ext cx="492443" cy="276999"/>
          </a:xfrm>
          <a:prstGeom prst="rect">
            <a:avLst/>
          </a:prstGeom>
          <a:noFill/>
        </p:spPr>
        <p:txBody>
          <a:bodyPr wrap="none" rtlCol="0">
            <a:spAutoFit/>
          </a:bodyPr>
          <a:lstStyle/>
          <a:p>
            <a:r>
              <a:rPr lang="en-US" sz="1200" i="1" dirty="0">
                <a:solidFill>
                  <a:schemeClr val="tx1"/>
                </a:solidFill>
              </a:rPr>
              <a:t>SOL</a:t>
            </a:r>
          </a:p>
        </p:txBody>
      </p:sp>
      <p:sp>
        <p:nvSpPr>
          <p:cNvPr id="211" name="TextBox 210">
            <a:extLst>
              <a:ext uri="{FF2B5EF4-FFF2-40B4-BE49-F238E27FC236}">
                <a16:creationId xmlns:a16="http://schemas.microsoft.com/office/drawing/2014/main" id="{D93F2697-99A2-A361-7AB2-0623E5A2D96F}"/>
              </a:ext>
            </a:extLst>
          </p:cNvPr>
          <p:cNvSpPr txBox="1"/>
          <p:nvPr/>
        </p:nvSpPr>
        <p:spPr>
          <a:xfrm>
            <a:off x="2314765" y="5419198"/>
            <a:ext cx="551754" cy="276999"/>
          </a:xfrm>
          <a:prstGeom prst="rect">
            <a:avLst/>
          </a:prstGeom>
          <a:noFill/>
        </p:spPr>
        <p:txBody>
          <a:bodyPr wrap="none" rtlCol="0">
            <a:spAutoFit/>
          </a:bodyPr>
          <a:lstStyle/>
          <a:p>
            <a:r>
              <a:rPr lang="en-US" sz="1200" i="1" dirty="0">
                <a:solidFill>
                  <a:schemeClr val="tx1"/>
                </a:solidFill>
              </a:rPr>
              <a:t>WND</a:t>
            </a:r>
          </a:p>
        </p:txBody>
      </p:sp>
      <p:sp>
        <p:nvSpPr>
          <p:cNvPr id="212" name="TextBox 211">
            <a:extLst>
              <a:ext uri="{FF2B5EF4-FFF2-40B4-BE49-F238E27FC236}">
                <a16:creationId xmlns:a16="http://schemas.microsoft.com/office/drawing/2014/main" id="{4ED0334B-9631-35C9-3BEF-3E7631287C77}"/>
              </a:ext>
            </a:extLst>
          </p:cNvPr>
          <p:cNvSpPr txBox="1"/>
          <p:nvPr/>
        </p:nvSpPr>
        <p:spPr>
          <a:xfrm>
            <a:off x="2314765" y="5927490"/>
            <a:ext cx="508473" cy="276999"/>
          </a:xfrm>
          <a:prstGeom prst="rect">
            <a:avLst/>
          </a:prstGeom>
          <a:noFill/>
        </p:spPr>
        <p:txBody>
          <a:bodyPr wrap="none" rtlCol="0">
            <a:spAutoFit/>
          </a:bodyPr>
          <a:lstStyle/>
          <a:p>
            <a:r>
              <a:rPr lang="en-US" sz="1200" i="1" dirty="0">
                <a:solidFill>
                  <a:schemeClr val="tx1"/>
                </a:solidFill>
              </a:rPr>
              <a:t>HYD</a:t>
            </a:r>
          </a:p>
        </p:txBody>
      </p:sp>
      <p:pic>
        <p:nvPicPr>
          <p:cNvPr id="4" name="luvvoice.com-20250203-Ll199c">
            <a:hlinkClick r:id="" action="ppaction://media"/>
            <a:extLst>
              <a:ext uri="{FF2B5EF4-FFF2-40B4-BE49-F238E27FC236}">
                <a16:creationId xmlns:a16="http://schemas.microsoft.com/office/drawing/2014/main" id="{786A46C5-12CD-4CCA-7DF4-1E85BB43AF89}"/>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0925332" y="144397"/>
            <a:ext cx="812800" cy="812800"/>
          </a:xfrm>
          <a:prstGeom prst="rect">
            <a:avLst/>
          </a:prstGeom>
        </p:spPr>
      </p:pic>
    </p:spTree>
    <p:extLst>
      <p:ext uri="{BB962C8B-B14F-4D97-AF65-F5344CB8AC3E}">
        <p14:creationId xmlns:p14="http://schemas.microsoft.com/office/powerpoint/2010/main" val="3099609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3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8909309F-BEB4-8A21-5AE2-78B682D17C05}"/>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42F3E7F3-7CE3-F16C-ACCC-9CAED95E82E2}"/>
              </a:ext>
            </a:extLst>
          </p:cNvPr>
          <p:cNvGraphicFramePr>
            <a:graphicFrameLocks noChangeAspect="1"/>
          </p:cNvGraphicFramePr>
          <p:nvPr>
            <p:custDataLst>
              <p:tags r:id="rId1"/>
            </p:custDataLst>
            <p:extLst>
              <p:ext uri="{D42A27DB-BD31-4B8C-83A1-F6EECF244321}">
                <p14:modId xmlns:p14="http://schemas.microsoft.com/office/powerpoint/2010/main" val="155605662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6" imgW="7772400" imgH="10058400" progId="TCLayout.ActiveDocument.1">
                  <p:embed/>
                </p:oleObj>
              </mc:Choice>
              <mc:Fallback>
                <p:oleObj name="think-cell Slide" r:id="rId6" imgW="7772400" imgH="10058400" progId="TCLayout.ActiveDocument.1">
                  <p:embed/>
                  <p:pic>
                    <p:nvPicPr>
                      <p:cNvPr id="2" name="think-cell data - do not delete" hidden="1">
                        <a:extLst>
                          <a:ext uri="{FF2B5EF4-FFF2-40B4-BE49-F238E27FC236}">
                            <a16:creationId xmlns:a16="http://schemas.microsoft.com/office/drawing/2014/main" id="{42F3E7F3-7CE3-F16C-ACCC-9CAED95E82E2}"/>
                          </a:ext>
                        </a:extLst>
                      </p:cNvPr>
                      <p:cNvPicPr/>
                      <p:nvPr/>
                    </p:nvPicPr>
                    <p:blipFill>
                      <a:blip r:embed="rId7"/>
                      <a:stretch>
                        <a:fillRect/>
                      </a:stretch>
                    </p:blipFill>
                    <p:spPr>
                      <a:xfrm>
                        <a:off x="1588" y="1588"/>
                        <a:ext cx="1227" cy="1588"/>
                      </a:xfrm>
                      <a:prstGeom prst="rect">
                        <a:avLst/>
                      </a:prstGeom>
                    </p:spPr>
                  </p:pic>
                </p:oleObj>
              </mc:Fallback>
            </mc:AlternateContent>
          </a:graphicData>
        </a:graphic>
      </p:graphicFrame>
      <p:sp>
        <p:nvSpPr>
          <p:cNvPr id="36" name="Rectangle 35">
            <a:extLst>
              <a:ext uri="{FF2B5EF4-FFF2-40B4-BE49-F238E27FC236}">
                <a16:creationId xmlns:a16="http://schemas.microsoft.com/office/drawing/2014/main" id="{A68168D5-21D3-3489-2BAA-2088884F692F}"/>
              </a:ext>
            </a:extLst>
          </p:cNvPr>
          <p:cNvSpPr/>
          <p:nvPr/>
        </p:nvSpPr>
        <p:spPr>
          <a:xfrm>
            <a:off x="10925332" y="159532"/>
            <a:ext cx="812800" cy="8128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Google Shape;167;p13">
            <a:extLst>
              <a:ext uri="{FF2B5EF4-FFF2-40B4-BE49-F238E27FC236}">
                <a16:creationId xmlns:a16="http://schemas.microsoft.com/office/drawing/2014/main" id="{A9012133-FDC2-195A-CF52-C82914CE9587}"/>
              </a:ext>
            </a:extLst>
          </p:cNvPr>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3. </a:t>
            </a:r>
            <a:r>
              <a:rPr lang="sv-SE" dirty="0" err="1">
                <a:solidFill>
                  <a:srgbClr val="C00000"/>
                </a:solidFill>
              </a:rPr>
              <a:t>Building</a:t>
            </a:r>
            <a:r>
              <a:rPr lang="sv-SE" dirty="0">
                <a:solidFill>
                  <a:srgbClr val="C00000"/>
                </a:solidFill>
              </a:rPr>
              <a:t> a </a:t>
            </a:r>
            <a:r>
              <a:rPr lang="sv-SE" sz="2800" dirty="0" err="1">
                <a:solidFill>
                  <a:srgbClr val="C00000"/>
                </a:solidFill>
              </a:rPr>
              <a:t>Reference</a:t>
            </a:r>
            <a:r>
              <a:rPr lang="sv-SE" sz="2800" dirty="0">
                <a:solidFill>
                  <a:srgbClr val="C00000"/>
                </a:solidFill>
              </a:rPr>
              <a:t> Energy System</a:t>
            </a:r>
            <a:endParaRPr sz="2800" dirty="0">
              <a:solidFill>
                <a:srgbClr val="C00000"/>
              </a:solidFill>
            </a:endParaRPr>
          </a:p>
        </p:txBody>
      </p:sp>
      <p:sp>
        <p:nvSpPr>
          <p:cNvPr id="3" name="Slide Number Placeholder 1">
            <a:extLst>
              <a:ext uri="{FF2B5EF4-FFF2-40B4-BE49-F238E27FC236}">
                <a16:creationId xmlns:a16="http://schemas.microsoft.com/office/drawing/2014/main" id="{28F9E4DA-AE5E-4147-89B8-95D8DA6238D2}"/>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a:solidFill>
                  <a:schemeClr val="bg1"/>
                </a:solidFill>
              </a:rPr>
              <a:pPr algn="ctr"/>
              <a:t>25</a:t>
            </a:fld>
            <a:endParaRPr lang="sv-SE" sz="1000" b="1" dirty="0">
              <a:solidFill>
                <a:schemeClr val="bg1"/>
              </a:solidFill>
            </a:endParaRPr>
          </a:p>
        </p:txBody>
      </p:sp>
      <p:sp>
        <p:nvSpPr>
          <p:cNvPr id="5" name="Slide Number Placeholder 1">
            <a:extLst>
              <a:ext uri="{FF2B5EF4-FFF2-40B4-BE49-F238E27FC236}">
                <a16:creationId xmlns:a16="http://schemas.microsoft.com/office/drawing/2014/main" id="{6AF018E6-8A5C-9CFE-E29E-5716599F0403}"/>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a:solidFill>
                  <a:schemeClr val="bg1"/>
                </a:solidFill>
              </a:rPr>
              <a:pPr algn="ctr"/>
              <a:t>25</a:t>
            </a:fld>
            <a:endParaRPr lang="sv-SE" sz="1000" b="1" dirty="0">
              <a:solidFill>
                <a:schemeClr val="bg1"/>
              </a:solidFill>
            </a:endParaRPr>
          </a:p>
        </p:txBody>
      </p:sp>
      <p:sp>
        <p:nvSpPr>
          <p:cNvPr id="6" name="Google Shape;168;p13">
            <a:extLst>
              <a:ext uri="{FF2B5EF4-FFF2-40B4-BE49-F238E27FC236}">
                <a16:creationId xmlns:a16="http://schemas.microsoft.com/office/drawing/2014/main" id="{874667F4-C3E1-75DD-EF2D-F121A4CD8087}"/>
              </a:ext>
            </a:extLst>
          </p:cNvPr>
          <p:cNvSpPr txBox="1">
            <a:spLocks/>
          </p:cNvSpPr>
          <p:nvPr/>
        </p:nvSpPr>
        <p:spPr>
          <a:xfrm>
            <a:off x="838200" y="1073888"/>
            <a:ext cx="10515600" cy="408071"/>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dirty="0">
                <a:solidFill>
                  <a:schemeClr val="accent2"/>
                </a:solidFill>
              </a:rPr>
              <a:t>Building a Reference Energy System for the Transport Sector</a:t>
            </a:r>
          </a:p>
        </p:txBody>
      </p:sp>
      <p:sp>
        <p:nvSpPr>
          <p:cNvPr id="8" name="Google Shape;168;p13">
            <a:extLst>
              <a:ext uri="{FF2B5EF4-FFF2-40B4-BE49-F238E27FC236}">
                <a16:creationId xmlns:a16="http://schemas.microsoft.com/office/drawing/2014/main" id="{D7F6C436-05C7-C8AA-7657-54EECE375389}"/>
              </a:ext>
            </a:extLst>
          </p:cNvPr>
          <p:cNvSpPr txBox="1">
            <a:spLocks/>
          </p:cNvSpPr>
          <p:nvPr/>
        </p:nvSpPr>
        <p:spPr>
          <a:xfrm>
            <a:off x="838200" y="1608084"/>
            <a:ext cx="10515600" cy="914774"/>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b="1" dirty="0">
                <a:highlight>
                  <a:srgbClr val="DFE9FF"/>
                </a:highlight>
              </a:rPr>
              <a:t>Step 5:	Map energy flows and interactions</a:t>
            </a:r>
          </a:p>
          <a:p>
            <a:pPr>
              <a:spcBef>
                <a:spcPts val="0"/>
              </a:spcBef>
              <a:buClr>
                <a:schemeClr val="dk1"/>
              </a:buClr>
              <a:buSzPts val="2800"/>
            </a:pPr>
            <a:endParaRPr lang="en-GB" sz="2000" dirty="0"/>
          </a:p>
          <a:p>
            <a:pPr>
              <a:spcBef>
                <a:spcPts val="0"/>
              </a:spcBef>
              <a:buClr>
                <a:schemeClr val="dk1"/>
              </a:buClr>
              <a:buSzPts val="2800"/>
            </a:pPr>
            <a:r>
              <a:rPr lang="en-GB" sz="2000" dirty="0"/>
              <a:t>Include refineries and distilleries, which is essential when modelling the transport sector</a:t>
            </a:r>
            <a:br>
              <a:rPr lang="en-GB" sz="2000" dirty="0"/>
            </a:br>
            <a:br>
              <a:rPr lang="en-GB" sz="2000" dirty="0"/>
            </a:br>
            <a:endParaRPr lang="en-GB" sz="2000" dirty="0"/>
          </a:p>
          <a:p>
            <a:pPr>
              <a:spcBef>
                <a:spcPts val="0"/>
              </a:spcBef>
              <a:buClr>
                <a:schemeClr val="dk1"/>
              </a:buClr>
              <a:buSzPts val="2800"/>
            </a:pPr>
            <a:endParaRPr lang="en-GB" sz="2000" dirty="0"/>
          </a:p>
          <a:p>
            <a:pPr>
              <a:spcBef>
                <a:spcPts val="0"/>
              </a:spcBef>
              <a:buClr>
                <a:schemeClr val="dk1"/>
              </a:buClr>
              <a:buSzPts val="2800"/>
            </a:pPr>
            <a:endParaRPr lang="en-GB" sz="2000" dirty="0"/>
          </a:p>
        </p:txBody>
      </p:sp>
      <p:sp>
        <p:nvSpPr>
          <p:cNvPr id="4" name="Rectangle 3">
            <a:extLst>
              <a:ext uri="{FF2B5EF4-FFF2-40B4-BE49-F238E27FC236}">
                <a16:creationId xmlns:a16="http://schemas.microsoft.com/office/drawing/2014/main" id="{CDED7445-1811-6F74-74A8-9E84FD4722BD}"/>
              </a:ext>
            </a:extLst>
          </p:cNvPr>
          <p:cNvSpPr/>
          <p:nvPr/>
        </p:nvSpPr>
        <p:spPr>
          <a:xfrm>
            <a:off x="838200" y="2980523"/>
            <a:ext cx="1219200" cy="390939"/>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Coal mining</a:t>
            </a:r>
          </a:p>
        </p:txBody>
      </p:sp>
      <p:sp>
        <p:nvSpPr>
          <p:cNvPr id="7" name="Rectangle 6">
            <a:extLst>
              <a:ext uri="{FF2B5EF4-FFF2-40B4-BE49-F238E27FC236}">
                <a16:creationId xmlns:a16="http://schemas.microsoft.com/office/drawing/2014/main" id="{AEDA44F5-B675-8A7D-E627-8A45D3BAAB20}"/>
              </a:ext>
            </a:extLst>
          </p:cNvPr>
          <p:cNvSpPr/>
          <p:nvPr/>
        </p:nvSpPr>
        <p:spPr>
          <a:xfrm>
            <a:off x="838200" y="4480520"/>
            <a:ext cx="1219200" cy="390939"/>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Biomass</a:t>
            </a:r>
          </a:p>
        </p:txBody>
      </p:sp>
      <p:sp>
        <p:nvSpPr>
          <p:cNvPr id="9" name="Rectangle 8">
            <a:extLst>
              <a:ext uri="{FF2B5EF4-FFF2-40B4-BE49-F238E27FC236}">
                <a16:creationId xmlns:a16="http://schemas.microsoft.com/office/drawing/2014/main" id="{BFE829C1-2ED8-9589-AD79-80FE57E7A237}"/>
              </a:ext>
            </a:extLst>
          </p:cNvPr>
          <p:cNvSpPr/>
          <p:nvPr/>
        </p:nvSpPr>
        <p:spPr>
          <a:xfrm>
            <a:off x="3158837" y="2986503"/>
            <a:ext cx="2143829" cy="884958"/>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Coal power plant</a:t>
            </a:r>
          </a:p>
        </p:txBody>
      </p:sp>
      <p:cxnSp>
        <p:nvCxnSpPr>
          <p:cNvPr id="10" name="Straight Arrow Connector 9">
            <a:extLst>
              <a:ext uri="{FF2B5EF4-FFF2-40B4-BE49-F238E27FC236}">
                <a16:creationId xmlns:a16="http://schemas.microsoft.com/office/drawing/2014/main" id="{F94FF5A0-2704-883A-AD43-C7DA1EA16850}"/>
              </a:ext>
            </a:extLst>
          </p:cNvPr>
          <p:cNvCxnSpPr>
            <a:cxnSpLocks/>
            <a:stCxn id="4" idx="3"/>
          </p:cNvCxnSpPr>
          <p:nvPr/>
        </p:nvCxnSpPr>
        <p:spPr>
          <a:xfrm>
            <a:off x="2057400" y="3175993"/>
            <a:ext cx="1101437"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B98989A-8A57-11BF-9E75-B2DF3C6AA8FD}"/>
              </a:ext>
            </a:extLst>
          </p:cNvPr>
          <p:cNvSpPr txBox="1"/>
          <p:nvPr/>
        </p:nvSpPr>
        <p:spPr>
          <a:xfrm>
            <a:off x="2349072" y="2888814"/>
            <a:ext cx="518091" cy="276999"/>
          </a:xfrm>
          <a:prstGeom prst="rect">
            <a:avLst/>
          </a:prstGeom>
          <a:noFill/>
        </p:spPr>
        <p:txBody>
          <a:bodyPr wrap="none" rtlCol="0">
            <a:spAutoFit/>
          </a:bodyPr>
          <a:lstStyle/>
          <a:p>
            <a:r>
              <a:rPr lang="en-US" sz="1200" i="1" dirty="0">
                <a:solidFill>
                  <a:schemeClr val="tx1"/>
                </a:solidFill>
              </a:rPr>
              <a:t>COA</a:t>
            </a:r>
          </a:p>
        </p:txBody>
      </p:sp>
      <p:sp>
        <p:nvSpPr>
          <p:cNvPr id="12" name="TextBox 11">
            <a:extLst>
              <a:ext uri="{FF2B5EF4-FFF2-40B4-BE49-F238E27FC236}">
                <a16:creationId xmlns:a16="http://schemas.microsoft.com/office/drawing/2014/main" id="{543246A3-E32B-78AC-CE84-88C8DF7B78FC}"/>
              </a:ext>
            </a:extLst>
          </p:cNvPr>
          <p:cNvSpPr txBox="1"/>
          <p:nvPr/>
        </p:nvSpPr>
        <p:spPr>
          <a:xfrm>
            <a:off x="897809" y="2573658"/>
            <a:ext cx="1099981" cy="307777"/>
          </a:xfrm>
          <a:prstGeom prst="rect">
            <a:avLst/>
          </a:prstGeom>
          <a:noFill/>
        </p:spPr>
        <p:txBody>
          <a:bodyPr wrap="none" rtlCol="0">
            <a:spAutoFit/>
          </a:bodyPr>
          <a:lstStyle/>
          <a:p>
            <a:r>
              <a:rPr lang="en-US" b="1" dirty="0"/>
              <a:t>Resources</a:t>
            </a:r>
          </a:p>
        </p:txBody>
      </p:sp>
      <p:sp>
        <p:nvSpPr>
          <p:cNvPr id="13" name="TextBox 12">
            <a:extLst>
              <a:ext uri="{FF2B5EF4-FFF2-40B4-BE49-F238E27FC236}">
                <a16:creationId xmlns:a16="http://schemas.microsoft.com/office/drawing/2014/main" id="{FBA26E49-627A-AB8B-8CBA-330256975753}"/>
              </a:ext>
            </a:extLst>
          </p:cNvPr>
          <p:cNvSpPr txBox="1"/>
          <p:nvPr/>
        </p:nvSpPr>
        <p:spPr>
          <a:xfrm>
            <a:off x="3646296" y="2573659"/>
            <a:ext cx="1168910" cy="307777"/>
          </a:xfrm>
          <a:prstGeom prst="rect">
            <a:avLst/>
          </a:prstGeom>
          <a:noFill/>
        </p:spPr>
        <p:txBody>
          <a:bodyPr wrap="none" rtlCol="0">
            <a:spAutoFit/>
          </a:bodyPr>
          <a:lstStyle/>
          <a:p>
            <a:r>
              <a:rPr lang="en-US" b="1" dirty="0"/>
              <a:t>Conversion</a:t>
            </a:r>
          </a:p>
        </p:txBody>
      </p:sp>
      <p:sp>
        <p:nvSpPr>
          <p:cNvPr id="14" name="Rectangle 13">
            <a:extLst>
              <a:ext uri="{FF2B5EF4-FFF2-40B4-BE49-F238E27FC236}">
                <a16:creationId xmlns:a16="http://schemas.microsoft.com/office/drawing/2014/main" id="{DC0749FC-3AAE-5496-4C26-FD3D63BE4BA4}"/>
              </a:ext>
            </a:extLst>
          </p:cNvPr>
          <p:cNvSpPr/>
          <p:nvPr/>
        </p:nvSpPr>
        <p:spPr>
          <a:xfrm>
            <a:off x="838200" y="3980521"/>
            <a:ext cx="1219200" cy="390939"/>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Oil</a:t>
            </a:r>
          </a:p>
        </p:txBody>
      </p:sp>
      <p:sp>
        <p:nvSpPr>
          <p:cNvPr id="15" name="Rectangle 14">
            <a:extLst>
              <a:ext uri="{FF2B5EF4-FFF2-40B4-BE49-F238E27FC236}">
                <a16:creationId xmlns:a16="http://schemas.microsoft.com/office/drawing/2014/main" id="{29E80E5F-23F7-9B94-10DE-82AB8A53A77B}"/>
              </a:ext>
            </a:extLst>
          </p:cNvPr>
          <p:cNvSpPr/>
          <p:nvPr/>
        </p:nvSpPr>
        <p:spPr>
          <a:xfrm>
            <a:off x="838200" y="4980519"/>
            <a:ext cx="1219200" cy="390939"/>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Solar</a:t>
            </a:r>
          </a:p>
        </p:txBody>
      </p:sp>
      <p:sp>
        <p:nvSpPr>
          <p:cNvPr id="16" name="Rectangle 15">
            <a:extLst>
              <a:ext uri="{FF2B5EF4-FFF2-40B4-BE49-F238E27FC236}">
                <a16:creationId xmlns:a16="http://schemas.microsoft.com/office/drawing/2014/main" id="{304A4733-3DAC-BD89-2890-5A124770C78E}"/>
              </a:ext>
            </a:extLst>
          </p:cNvPr>
          <p:cNvSpPr/>
          <p:nvPr/>
        </p:nvSpPr>
        <p:spPr>
          <a:xfrm>
            <a:off x="838200" y="5480518"/>
            <a:ext cx="1219200" cy="390939"/>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Wind</a:t>
            </a:r>
          </a:p>
        </p:txBody>
      </p:sp>
      <p:sp>
        <p:nvSpPr>
          <p:cNvPr id="17" name="Rectangle 16">
            <a:extLst>
              <a:ext uri="{FF2B5EF4-FFF2-40B4-BE49-F238E27FC236}">
                <a16:creationId xmlns:a16="http://schemas.microsoft.com/office/drawing/2014/main" id="{80654A6A-529B-1EA5-3779-82FF344A5FDD}"/>
              </a:ext>
            </a:extLst>
          </p:cNvPr>
          <p:cNvSpPr/>
          <p:nvPr/>
        </p:nvSpPr>
        <p:spPr>
          <a:xfrm>
            <a:off x="838200" y="5980519"/>
            <a:ext cx="1219200" cy="390939"/>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Hydropower</a:t>
            </a:r>
          </a:p>
        </p:txBody>
      </p:sp>
      <p:sp>
        <p:nvSpPr>
          <p:cNvPr id="18" name="Rectangle 17">
            <a:extLst>
              <a:ext uri="{FF2B5EF4-FFF2-40B4-BE49-F238E27FC236}">
                <a16:creationId xmlns:a16="http://schemas.microsoft.com/office/drawing/2014/main" id="{B74240EB-755F-2DB5-16E8-2F39A55AC164}"/>
              </a:ext>
            </a:extLst>
          </p:cNvPr>
          <p:cNvSpPr/>
          <p:nvPr/>
        </p:nvSpPr>
        <p:spPr>
          <a:xfrm>
            <a:off x="3145684" y="4486567"/>
            <a:ext cx="2143829" cy="390939"/>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Biomass power plant</a:t>
            </a:r>
          </a:p>
        </p:txBody>
      </p:sp>
      <p:sp>
        <p:nvSpPr>
          <p:cNvPr id="19" name="Rectangle 18">
            <a:extLst>
              <a:ext uri="{FF2B5EF4-FFF2-40B4-BE49-F238E27FC236}">
                <a16:creationId xmlns:a16="http://schemas.microsoft.com/office/drawing/2014/main" id="{D01E9B8A-0104-D68F-2615-E73EEA19596A}"/>
              </a:ext>
            </a:extLst>
          </p:cNvPr>
          <p:cNvSpPr/>
          <p:nvPr/>
        </p:nvSpPr>
        <p:spPr>
          <a:xfrm>
            <a:off x="3147349" y="4987624"/>
            <a:ext cx="2143829" cy="390939"/>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Solar power plant</a:t>
            </a:r>
          </a:p>
        </p:txBody>
      </p:sp>
      <p:sp>
        <p:nvSpPr>
          <p:cNvPr id="20" name="Rectangle 19">
            <a:extLst>
              <a:ext uri="{FF2B5EF4-FFF2-40B4-BE49-F238E27FC236}">
                <a16:creationId xmlns:a16="http://schemas.microsoft.com/office/drawing/2014/main" id="{5B9153AE-CE0E-B4CC-ADA7-B932FE1D5C8E}"/>
              </a:ext>
            </a:extLst>
          </p:cNvPr>
          <p:cNvSpPr/>
          <p:nvPr/>
        </p:nvSpPr>
        <p:spPr>
          <a:xfrm>
            <a:off x="3158837" y="5472078"/>
            <a:ext cx="2143829" cy="390939"/>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Wind power plant</a:t>
            </a:r>
          </a:p>
        </p:txBody>
      </p:sp>
      <p:sp>
        <p:nvSpPr>
          <p:cNvPr id="21" name="Rectangle 20">
            <a:extLst>
              <a:ext uri="{FF2B5EF4-FFF2-40B4-BE49-F238E27FC236}">
                <a16:creationId xmlns:a16="http://schemas.microsoft.com/office/drawing/2014/main" id="{14DF53BB-B9A4-F48A-6E86-D9D55545ED93}"/>
              </a:ext>
            </a:extLst>
          </p:cNvPr>
          <p:cNvSpPr/>
          <p:nvPr/>
        </p:nvSpPr>
        <p:spPr>
          <a:xfrm>
            <a:off x="3149217" y="5981575"/>
            <a:ext cx="2143829" cy="390939"/>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Hydro power plant</a:t>
            </a:r>
          </a:p>
        </p:txBody>
      </p:sp>
      <p:sp>
        <p:nvSpPr>
          <p:cNvPr id="22" name="Rectangle 21">
            <a:extLst>
              <a:ext uri="{FF2B5EF4-FFF2-40B4-BE49-F238E27FC236}">
                <a16:creationId xmlns:a16="http://schemas.microsoft.com/office/drawing/2014/main" id="{3E3BAE98-FC53-3893-AEA0-94A8D359CCFA}"/>
              </a:ext>
            </a:extLst>
          </p:cNvPr>
          <p:cNvSpPr/>
          <p:nvPr/>
        </p:nvSpPr>
        <p:spPr>
          <a:xfrm>
            <a:off x="838200" y="3480522"/>
            <a:ext cx="1219200" cy="390939"/>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Coal imports</a:t>
            </a:r>
          </a:p>
        </p:txBody>
      </p:sp>
      <p:cxnSp>
        <p:nvCxnSpPr>
          <p:cNvPr id="23" name="Straight Arrow Connector 22">
            <a:extLst>
              <a:ext uri="{FF2B5EF4-FFF2-40B4-BE49-F238E27FC236}">
                <a16:creationId xmlns:a16="http://schemas.microsoft.com/office/drawing/2014/main" id="{23D94BEF-F0C8-51B6-D646-A655400B110D}"/>
              </a:ext>
            </a:extLst>
          </p:cNvPr>
          <p:cNvCxnSpPr>
            <a:cxnSpLocks/>
            <a:stCxn id="22" idx="3"/>
          </p:cNvCxnSpPr>
          <p:nvPr/>
        </p:nvCxnSpPr>
        <p:spPr>
          <a:xfrm>
            <a:off x="2057400" y="3675992"/>
            <a:ext cx="108828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F4718CA-BEA0-2272-5DE0-2E980F437997}"/>
              </a:ext>
            </a:extLst>
          </p:cNvPr>
          <p:cNvCxnSpPr>
            <a:cxnSpLocks/>
            <a:stCxn id="7" idx="3"/>
            <a:endCxn id="18" idx="1"/>
          </p:cNvCxnSpPr>
          <p:nvPr/>
        </p:nvCxnSpPr>
        <p:spPr>
          <a:xfrm>
            <a:off x="2057400" y="4675990"/>
            <a:ext cx="1088284" cy="604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FD8E778C-E186-5885-3096-CBC787A6BCC3}"/>
              </a:ext>
            </a:extLst>
          </p:cNvPr>
          <p:cNvCxnSpPr>
            <a:cxnSpLocks/>
            <a:stCxn id="15" idx="3"/>
            <a:endCxn id="19" idx="1"/>
          </p:cNvCxnSpPr>
          <p:nvPr/>
        </p:nvCxnSpPr>
        <p:spPr>
          <a:xfrm>
            <a:off x="2057400" y="5175989"/>
            <a:ext cx="1089949" cy="710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67F28758-E014-AFE0-2800-763D996EAEEC}"/>
              </a:ext>
            </a:extLst>
          </p:cNvPr>
          <p:cNvCxnSpPr>
            <a:cxnSpLocks/>
            <a:stCxn id="16" idx="3"/>
            <a:endCxn id="20" idx="1"/>
          </p:cNvCxnSpPr>
          <p:nvPr/>
        </p:nvCxnSpPr>
        <p:spPr>
          <a:xfrm flipV="1">
            <a:off x="2057400" y="5667548"/>
            <a:ext cx="1101437" cy="844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D0B72C46-6DD4-2392-F7DD-9AF4940A9B4D}"/>
              </a:ext>
            </a:extLst>
          </p:cNvPr>
          <p:cNvCxnSpPr>
            <a:cxnSpLocks/>
            <a:stCxn id="17" idx="3"/>
            <a:endCxn id="21" idx="1"/>
          </p:cNvCxnSpPr>
          <p:nvPr/>
        </p:nvCxnSpPr>
        <p:spPr>
          <a:xfrm>
            <a:off x="2057400" y="6175989"/>
            <a:ext cx="1091817" cy="105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51F10CC5-493E-7F2C-DDF5-EF9BDA5B9A4F}"/>
              </a:ext>
            </a:extLst>
          </p:cNvPr>
          <p:cNvSpPr txBox="1"/>
          <p:nvPr/>
        </p:nvSpPr>
        <p:spPr>
          <a:xfrm>
            <a:off x="2315408" y="3412966"/>
            <a:ext cx="518091" cy="276999"/>
          </a:xfrm>
          <a:prstGeom prst="rect">
            <a:avLst/>
          </a:prstGeom>
          <a:noFill/>
        </p:spPr>
        <p:txBody>
          <a:bodyPr wrap="none" rtlCol="0">
            <a:spAutoFit/>
          </a:bodyPr>
          <a:lstStyle/>
          <a:p>
            <a:r>
              <a:rPr lang="en-US" sz="1200" i="1" dirty="0">
                <a:solidFill>
                  <a:schemeClr val="tx1"/>
                </a:solidFill>
              </a:rPr>
              <a:t>COA</a:t>
            </a:r>
          </a:p>
        </p:txBody>
      </p:sp>
      <p:sp>
        <p:nvSpPr>
          <p:cNvPr id="29" name="TextBox 28">
            <a:extLst>
              <a:ext uri="{FF2B5EF4-FFF2-40B4-BE49-F238E27FC236}">
                <a16:creationId xmlns:a16="http://schemas.microsoft.com/office/drawing/2014/main" id="{45BE03F4-6881-E1C1-0ECC-4E3BD00A5672}"/>
              </a:ext>
            </a:extLst>
          </p:cNvPr>
          <p:cNvSpPr txBox="1"/>
          <p:nvPr/>
        </p:nvSpPr>
        <p:spPr>
          <a:xfrm>
            <a:off x="2310702" y="4641294"/>
            <a:ext cx="450764" cy="276999"/>
          </a:xfrm>
          <a:prstGeom prst="rect">
            <a:avLst/>
          </a:prstGeom>
          <a:noFill/>
        </p:spPr>
        <p:txBody>
          <a:bodyPr wrap="none" rtlCol="0">
            <a:spAutoFit/>
          </a:bodyPr>
          <a:lstStyle/>
          <a:p>
            <a:r>
              <a:rPr lang="en-US" sz="1200" i="1" dirty="0">
                <a:solidFill>
                  <a:schemeClr val="tx1"/>
                </a:solidFill>
              </a:rPr>
              <a:t>BIO</a:t>
            </a:r>
          </a:p>
        </p:txBody>
      </p:sp>
      <p:sp>
        <p:nvSpPr>
          <p:cNvPr id="30" name="TextBox 29">
            <a:extLst>
              <a:ext uri="{FF2B5EF4-FFF2-40B4-BE49-F238E27FC236}">
                <a16:creationId xmlns:a16="http://schemas.microsoft.com/office/drawing/2014/main" id="{63AB4BFD-367C-30BE-8D93-E1F2CFA3ABFE}"/>
              </a:ext>
            </a:extLst>
          </p:cNvPr>
          <p:cNvSpPr txBox="1"/>
          <p:nvPr/>
        </p:nvSpPr>
        <p:spPr>
          <a:xfrm>
            <a:off x="2314765" y="4925246"/>
            <a:ext cx="492443" cy="276999"/>
          </a:xfrm>
          <a:prstGeom prst="rect">
            <a:avLst/>
          </a:prstGeom>
          <a:noFill/>
        </p:spPr>
        <p:txBody>
          <a:bodyPr wrap="none" rtlCol="0">
            <a:spAutoFit/>
          </a:bodyPr>
          <a:lstStyle/>
          <a:p>
            <a:r>
              <a:rPr lang="en-US" sz="1200" i="1" dirty="0">
                <a:solidFill>
                  <a:schemeClr val="tx1"/>
                </a:solidFill>
              </a:rPr>
              <a:t>SOL</a:t>
            </a:r>
          </a:p>
        </p:txBody>
      </p:sp>
      <p:sp>
        <p:nvSpPr>
          <p:cNvPr id="31" name="TextBox 30">
            <a:extLst>
              <a:ext uri="{FF2B5EF4-FFF2-40B4-BE49-F238E27FC236}">
                <a16:creationId xmlns:a16="http://schemas.microsoft.com/office/drawing/2014/main" id="{C59FA808-95E8-9A0A-A9DE-041A0479A773}"/>
              </a:ext>
            </a:extLst>
          </p:cNvPr>
          <p:cNvSpPr txBox="1"/>
          <p:nvPr/>
        </p:nvSpPr>
        <p:spPr>
          <a:xfrm>
            <a:off x="2314765" y="5419198"/>
            <a:ext cx="551754" cy="276999"/>
          </a:xfrm>
          <a:prstGeom prst="rect">
            <a:avLst/>
          </a:prstGeom>
          <a:noFill/>
        </p:spPr>
        <p:txBody>
          <a:bodyPr wrap="none" rtlCol="0">
            <a:spAutoFit/>
          </a:bodyPr>
          <a:lstStyle/>
          <a:p>
            <a:r>
              <a:rPr lang="en-US" sz="1200" i="1" dirty="0">
                <a:solidFill>
                  <a:schemeClr val="tx1"/>
                </a:solidFill>
              </a:rPr>
              <a:t>WND</a:t>
            </a:r>
          </a:p>
        </p:txBody>
      </p:sp>
      <p:sp>
        <p:nvSpPr>
          <p:cNvPr id="32" name="TextBox 31">
            <a:extLst>
              <a:ext uri="{FF2B5EF4-FFF2-40B4-BE49-F238E27FC236}">
                <a16:creationId xmlns:a16="http://schemas.microsoft.com/office/drawing/2014/main" id="{2870143A-9CD2-2D46-DEA4-EC7E9C809B92}"/>
              </a:ext>
            </a:extLst>
          </p:cNvPr>
          <p:cNvSpPr txBox="1"/>
          <p:nvPr/>
        </p:nvSpPr>
        <p:spPr>
          <a:xfrm>
            <a:off x="2314765" y="5927490"/>
            <a:ext cx="508473" cy="276999"/>
          </a:xfrm>
          <a:prstGeom prst="rect">
            <a:avLst/>
          </a:prstGeom>
          <a:noFill/>
        </p:spPr>
        <p:txBody>
          <a:bodyPr wrap="none" rtlCol="0">
            <a:spAutoFit/>
          </a:bodyPr>
          <a:lstStyle/>
          <a:p>
            <a:r>
              <a:rPr lang="en-US" sz="1200" i="1" dirty="0">
                <a:solidFill>
                  <a:schemeClr val="tx1"/>
                </a:solidFill>
              </a:rPr>
              <a:t>HYD</a:t>
            </a:r>
          </a:p>
        </p:txBody>
      </p:sp>
      <p:sp>
        <p:nvSpPr>
          <p:cNvPr id="33" name="Rectangle 32">
            <a:extLst>
              <a:ext uri="{FF2B5EF4-FFF2-40B4-BE49-F238E27FC236}">
                <a16:creationId xmlns:a16="http://schemas.microsoft.com/office/drawing/2014/main" id="{4C723C37-5504-C1F6-FD6F-0717281342E6}"/>
              </a:ext>
            </a:extLst>
          </p:cNvPr>
          <p:cNvSpPr/>
          <p:nvPr/>
        </p:nvSpPr>
        <p:spPr>
          <a:xfrm>
            <a:off x="5812816" y="3257890"/>
            <a:ext cx="1397745" cy="884958"/>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Oil refinery</a:t>
            </a:r>
          </a:p>
        </p:txBody>
      </p:sp>
      <p:sp>
        <p:nvSpPr>
          <p:cNvPr id="34" name="Rectangle 33">
            <a:extLst>
              <a:ext uri="{FF2B5EF4-FFF2-40B4-BE49-F238E27FC236}">
                <a16:creationId xmlns:a16="http://schemas.microsoft.com/office/drawing/2014/main" id="{685A856F-880A-83E0-5101-1ADD3DC1BD6C}"/>
              </a:ext>
            </a:extLst>
          </p:cNvPr>
          <p:cNvSpPr/>
          <p:nvPr/>
        </p:nvSpPr>
        <p:spPr>
          <a:xfrm>
            <a:off x="5812816" y="4307385"/>
            <a:ext cx="1397745" cy="991808"/>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Biomass plant / distillery</a:t>
            </a:r>
          </a:p>
        </p:txBody>
      </p:sp>
      <p:cxnSp>
        <p:nvCxnSpPr>
          <p:cNvPr id="42" name="Elbow Connector 41">
            <a:extLst>
              <a:ext uri="{FF2B5EF4-FFF2-40B4-BE49-F238E27FC236}">
                <a16:creationId xmlns:a16="http://schemas.microsoft.com/office/drawing/2014/main" id="{BC7527C1-DF2D-8DAD-F8C7-89FF136E24AB}"/>
              </a:ext>
            </a:extLst>
          </p:cNvPr>
          <p:cNvCxnSpPr>
            <a:cxnSpLocks/>
            <a:stCxn id="14" idx="3"/>
            <a:endCxn id="33" idx="1"/>
          </p:cNvCxnSpPr>
          <p:nvPr/>
        </p:nvCxnSpPr>
        <p:spPr>
          <a:xfrm flipV="1">
            <a:off x="2057400" y="3700369"/>
            <a:ext cx="3755416" cy="475622"/>
          </a:xfrm>
          <a:prstGeom prst="bentConnector3">
            <a:avLst>
              <a:gd name="adj1" fmla="val 91596"/>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Elbow Connector 45">
            <a:extLst>
              <a:ext uri="{FF2B5EF4-FFF2-40B4-BE49-F238E27FC236}">
                <a16:creationId xmlns:a16="http://schemas.microsoft.com/office/drawing/2014/main" id="{62C5D2FD-C7BB-6000-617C-75511ACEF786}"/>
              </a:ext>
            </a:extLst>
          </p:cNvPr>
          <p:cNvCxnSpPr>
            <a:cxnSpLocks/>
          </p:cNvCxnSpPr>
          <p:nvPr/>
        </p:nvCxnSpPr>
        <p:spPr>
          <a:xfrm flipV="1">
            <a:off x="2057400" y="4374141"/>
            <a:ext cx="3755416" cy="179226"/>
          </a:xfrm>
          <a:prstGeom prst="bentConnector3">
            <a:avLst>
              <a:gd name="adj1" fmla="val 2565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BE5A3F2C-BF35-BC2A-9345-EA11ED84F0A0}"/>
              </a:ext>
            </a:extLst>
          </p:cNvPr>
          <p:cNvSpPr txBox="1"/>
          <p:nvPr/>
        </p:nvSpPr>
        <p:spPr>
          <a:xfrm>
            <a:off x="2310702" y="4325254"/>
            <a:ext cx="450764" cy="276999"/>
          </a:xfrm>
          <a:prstGeom prst="rect">
            <a:avLst/>
          </a:prstGeom>
          <a:noFill/>
        </p:spPr>
        <p:txBody>
          <a:bodyPr wrap="none" rtlCol="0">
            <a:spAutoFit/>
          </a:bodyPr>
          <a:lstStyle/>
          <a:p>
            <a:r>
              <a:rPr lang="en-US" sz="1200" i="1" dirty="0">
                <a:solidFill>
                  <a:schemeClr val="tx1"/>
                </a:solidFill>
              </a:rPr>
              <a:t>BIO</a:t>
            </a:r>
          </a:p>
        </p:txBody>
      </p:sp>
      <p:sp>
        <p:nvSpPr>
          <p:cNvPr id="51" name="TextBox 50">
            <a:extLst>
              <a:ext uri="{FF2B5EF4-FFF2-40B4-BE49-F238E27FC236}">
                <a16:creationId xmlns:a16="http://schemas.microsoft.com/office/drawing/2014/main" id="{958EBDB6-A6F4-5A7D-F1F3-628FE2B5AD88}"/>
              </a:ext>
            </a:extLst>
          </p:cNvPr>
          <p:cNvSpPr txBox="1"/>
          <p:nvPr/>
        </p:nvSpPr>
        <p:spPr>
          <a:xfrm>
            <a:off x="2310702" y="3918512"/>
            <a:ext cx="433132" cy="276999"/>
          </a:xfrm>
          <a:prstGeom prst="rect">
            <a:avLst/>
          </a:prstGeom>
          <a:noFill/>
        </p:spPr>
        <p:txBody>
          <a:bodyPr wrap="none" rtlCol="0">
            <a:spAutoFit/>
          </a:bodyPr>
          <a:lstStyle/>
          <a:p>
            <a:r>
              <a:rPr lang="en-US" sz="1200" i="1" dirty="0">
                <a:solidFill>
                  <a:schemeClr val="tx1"/>
                </a:solidFill>
              </a:rPr>
              <a:t>OIL</a:t>
            </a:r>
          </a:p>
        </p:txBody>
      </p:sp>
      <p:cxnSp>
        <p:nvCxnSpPr>
          <p:cNvPr id="53" name="Straight Arrow Connector 52">
            <a:extLst>
              <a:ext uri="{FF2B5EF4-FFF2-40B4-BE49-F238E27FC236}">
                <a16:creationId xmlns:a16="http://schemas.microsoft.com/office/drawing/2014/main" id="{366DC1B3-4EB5-EC89-D565-E31B2EEF44AB}"/>
              </a:ext>
            </a:extLst>
          </p:cNvPr>
          <p:cNvCxnSpPr>
            <a:cxnSpLocks/>
          </p:cNvCxnSpPr>
          <p:nvPr/>
        </p:nvCxnSpPr>
        <p:spPr>
          <a:xfrm>
            <a:off x="5302666" y="3127713"/>
            <a:ext cx="324171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BB32EA08-8394-20D9-D6B0-844184DF57B9}"/>
              </a:ext>
            </a:extLst>
          </p:cNvPr>
          <p:cNvCxnSpPr>
            <a:cxnSpLocks/>
          </p:cNvCxnSpPr>
          <p:nvPr/>
        </p:nvCxnSpPr>
        <p:spPr>
          <a:xfrm>
            <a:off x="5289513" y="6175989"/>
            <a:ext cx="324171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5A7416F1-83BB-055C-5EC4-D4AAA830AC86}"/>
              </a:ext>
            </a:extLst>
          </p:cNvPr>
          <p:cNvCxnSpPr>
            <a:cxnSpLocks/>
          </p:cNvCxnSpPr>
          <p:nvPr/>
        </p:nvCxnSpPr>
        <p:spPr>
          <a:xfrm>
            <a:off x="5289513" y="5696197"/>
            <a:ext cx="324171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Elbow Connector 57">
            <a:extLst>
              <a:ext uri="{FF2B5EF4-FFF2-40B4-BE49-F238E27FC236}">
                <a16:creationId xmlns:a16="http://schemas.microsoft.com/office/drawing/2014/main" id="{27B8A0EF-6662-3295-D5FD-5666BB8D1564}"/>
              </a:ext>
            </a:extLst>
          </p:cNvPr>
          <p:cNvCxnSpPr>
            <a:cxnSpLocks/>
            <a:stCxn id="18" idx="3"/>
          </p:cNvCxnSpPr>
          <p:nvPr/>
        </p:nvCxnSpPr>
        <p:spPr>
          <a:xfrm>
            <a:off x="5289513" y="4682037"/>
            <a:ext cx="3241716" cy="710671"/>
          </a:xfrm>
          <a:prstGeom prst="bentConnector3">
            <a:avLst>
              <a:gd name="adj1" fmla="val 1082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Elbow Connector 60">
            <a:extLst>
              <a:ext uri="{FF2B5EF4-FFF2-40B4-BE49-F238E27FC236}">
                <a16:creationId xmlns:a16="http://schemas.microsoft.com/office/drawing/2014/main" id="{34172D2C-53A6-5842-B239-8871871E3CBD}"/>
              </a:ext>
            </a:extLst>
          </p:cNvPr>
          <p:cNvCxnSpPr>
            <a:cxnSpLocks/>
            <a:stCxn id="19" idx="3"/>
          </p:cNvCxnSpPr>
          <p:nvPr/>
        </p:nvCxnSpPr>
        <p:spPr>
          <a:xfrm>
            <a:off x="5291178" y="5183094"/>
            <a:ext cx="3240051" cy="404028"/>
          </a:xfrm>
          <a:prstGeom prst="bentConnector3">
            <a:avLst>
              <a:gd name="adj1" fmla="val 5708"/>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4" name="Straight Arrow Connector 133">
            <a:extLst>
              <a:ext uri="{FF2B5EF4-FFF2-40B4-BE49-F238E27FC236}">
                <a16:creationId xmlns:a16="http://schemas.microsoft.com/office/drawing/2014/main" id="{65CE1BCA-3310-F9A8-CC27-3373BB321D1F}"/>
              </a:ext>
            </a:extLst>
          </p:cNvPr>
          <p:cNvCxnSpPr>
            <a:cxnSpLocks/>
          </p:cNvCxnSpPr>
          <p:nvPr/>
        </p:nvCxnSpPr>
        <p:spPr>
          <a:xfrm>
            <a:off x="7210561" y="3495952"/>
            <a:ext cx="132066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6" name="Straight Arrow Connector 135">
            <a:extLst>
              <a:ext uri="{FF2B5EF4-FFF2-40B4-BE49-F238E27FC236}">
                <a16:creationId xmlns:a16="http://schemas.microsoft.com/office/drawing/2014/main" id="{B6B406D9-791A-62E2-B17F-CE56D717A6A2}"/>
              </a:ext>
            </a:extLst>
          </p:cNvPr>
          <p:cNvCxnSpPr>
            <a:cxnSpLocks/>
          </p:cNvCxnSpPr>
          <p:nvPr/>
        </p:nvCxnSpPr>
        <p:spPr>
          <a:xfrm>
            <a:off x="7210561" y="4980519"/>
            <a:ext cx="132066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7" name="Straight Arrow Connector 136">
            <a:extLst>
              <a:ext uri="{FF2B5EF4-FFF2-40B4-BE49-F238E27FC236}">
                <a16:creationId xmlns:a16="http://schemas.microsoft.com/office/drawing/2014/main" id="{DB8971CD-8ABA-A5F8-53EA-5F29ADD05C6E}"/>
              </a:ext>
            </a:extLst>
          </p:cNvPr>
          <p:cNvCxnSpPr>
            <a:cxnSpLocks/>
          </p:cNvCxnSpPr>
          <p:nvPr/>
        </p:nvCxnSpPr>
        <p:spPr>
          <a:xfrm>
            <a:off x="7210561" y="3866438"/>
            <a:ext cx="132066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0" name="Straight Arrow Connector 139">
            <a:extLst>
              <a:ext uri="{FF2B5EF4-FFF2-40B4-BE49-F238E27FC236}">
                <a16:creationId xmlns:a16="http://schemas.microsoft.com/office/drawing/2014/main" id="{405B28F1-C4EB-74C1-BC47-199D0241B820}"/>
              </a:ext>
            </a:extLst>
          </p:cNvPr>
          <p:cNvCxnSpPr>
            <a:cxnSpLocks/>
          </p:cNvCxnSpPr>
          <p:nvPr/>
        </p:nvCxnSpPr>
        <p:spPr>
          <a:xfrm>
            <a:off x="7210561" y="4553367"/>
            <a:ext cx="132066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2" name="TextBox 141">
            <a:extLst>
              <a:ext uri="{FF2B5EF4-FFF2-40B4-BE49-F238E27FC236}">
                <a16:creationId xmlns:a16="http://schemas.microsoft.com/office/drawing/2014/main" id="{B8DBD5CD-3C6E-8713-C3B9-8ED544411B27}"/>
              </a:ext>
            </a:extLst>
          </p:cNvPr>
          <p:cNvSpPr txBox="1"/>
          <p:nvPr/>
        </p:nvSpPr>
        <p:spPr>
          <a:xfrm>
            <a:off x="7969176" y="2875194"/>
            <a:ext cx="482824" cy="276999"/>
          </a:xfrm>
          <a:prstGeom prst="rect">
            <a:avLst/>
          </a:prstGeom>
          <a:noFill/>
        </p:spPr>
        <p:txBody>
          <a:bodyPr wrap="none" rtlCol="0">
            <a:spAutoFit/>
          </a:bodyPr>
          <a:lstStyle/>
          <a:p>
            <a:r>
              <a:rPr lang="en-US" sz="1200" i="1" dirty="0">
                <a:solidFill>
                  <a:schemeClr val="tx1"/>
                </a:solidFill>
              </a:rPr>
              <a:t>ELC</a:t>
            </a:r>
          </a:p>
        </p:txBody>
      </p:sp>
      <p:sp>
        <p:nvSpPr>
          <p:cNvPr id="143" name="TextBox 142">
            <a:extLst>
              <a:ext uri="{FF2B5EF4-FFF2-40B4-BE49-F238E27FC236}">
                <a16:creationId xmlns:a16="http://schemas.microsoft.com/office/drawing/2014/main" id="{9E389855-3F1A-5434-316C-1BDC48C37A86}"/>
              </a:ext>
            </a:extLst>
          </p:cNvPr>
          <p:cNvSpPr txBox="1"/>
          <p:nvPr/>
        </p:nvSpPr>
        <p:spPr>
          <a:xfrm>
            <a:off x="7744163" y="3267974"/>
            <a:ext cx="800219" cy="276999"/>
          </a:xfrm>
          <a:prstGeom prst="rect">
            <a:avLst/>
          </a:prstGeom>
          <a:noFill/>
        </p:spPr>
        <p:txBody>
          <a:bodyPr wrap="none" rtlCol="0">
            <a:spAutoFit/>
          </a:bodyPr>
          <a:lstStyle/>
          <a:p>
            <a:r>
              <a:rPr lang="en-US" sz="1200" i="1" dirty="0">
                <a:solidFill>
                  <a:schemeClr val="tx1"/>
                </a:solidFill>
              </a:rPr>
              <a:t>PETROL</a:t>
            </a:r>
          </a:p>
        </p:txBody>
      </p:sp>
      <p:sp>
        <p:nvSpPr>
          <p:cNvPr id="144" name="TextBox 143">
            <a:extLst>
              <a:ext uri="{FF2B5EF4-FFF2-40B4-BE49-F238E27FC236}">
                <a16:creationId xmlns:a16="http://schemas.microsoft.com/office/drawing/2014/main" id="{AB4891BE-68F0-AF47-00D5-41FBF33510D5}"/>
              </a:ext>
            </a:extLst>
          </p:cNvPr>
          <p:cNvSpPr txBox="1"/>
          <p:nvPr/>
        </p:nvSpPr>
        <p:spPr>
          <a:xfrm>
            <a:off x="7778627" y="3625411"/>
            <a:ext cx="731290" cy="276999"/>
          </a:xfrm>
          <a:prstGeom prst="rect">
            <a:avLst/>
          </a:prstGeom>
          <a:noFill/>
        </p:spPr>
        <p:txBody>
          <a:bodyPr wrap="none" rtlCol="0">
            <a:spAutoFit/>
          </a:bodyPr>
          <a:lstStyle/>
          <a:p>
            <a:r>
              <a:rPr lang="en-US" sz="1200" i="1" dirty="0">
                <a:solidFill>
                  <a:schemeClr val="tx1"/>
                </a:solidFill>
              </a:rPr>
              <a:t>DIESEL</a:t>
            </a:r>
          </a:p>
        </p:txBody>
      </p:sp>
      <p:sp>
        <p:nvSpPr>
          <p:cNvPr id="145" name="TextBox 144">
            <a:extLst>
              <a:ext uri="{FF2B5EF4-FFF2-40B4-BE49-F238E27FC236}">
                <a16:creationId xmlns:a16="http://schemas.microsoft.com/office/drawing/2014/main" id="{87E3D328-80B1-62BC-4993-F14C3DE89EC4}"/>
              </a:ext>
            </a:extLst>
          </p:cNvPr>
          <p:cNvSpPr txBox="1"/>
          <p:nvPr/>
        </p:nvSpPr>
        <p:spPr>
          <a:xfrm>
            <a:off x="7620402" y="4311281"/>
            <a:ext cx="910827" cy="276999"/>
          </a:xfrm>
          <a:prstGeom prst="rect">
            <a:avLst/>
          </a:prstGeom>
          <a:noFill/>
        </p:spPr>
        <p:txBody>
          <a:bodyPr wrap="none" rtlCol="0">
            <a:spAutoFit/>
          </a:bodyPr>
          <a:lstStyle/>
          <a:p>
            <a:r>
              <a:rPr lang="en-US" sz="1200" i="1" dirty="0">
                <a:solidFill>
                  <a:schemeClr val="tx1"/>
                </a:solidFill>
              </a:rPr>
              <a:t>ETHANOL</a:t>
            </a:r>
          </a:p>
        </p:txBody>
      </p:sp>
      <p:sp>
        <p:nvSpPr>
          <p:cNvPr id="146" name="TextBox 145">
            <a:extLst>
              <a:ext uri="{FF2B5EF4-FFF2-40B4-BE49-F238E27FC236}">
                <a16:creationId xmlns:a16="http://schemas.microsoft.com/office/drawing/2014/main" id="{F9F15C0A-74F4-C039-1213-D33A2429777C}"/>
              </a:ext>
            </a:extLst>
          </p:cNvPr>
          <p:cNvSpPr txBox="1"/>
          <p:nvPr/>
        </p:nvSpPr>
        <p:spPr>
          <a:xfrm>
            <a:off x="7533840" y="4729926"/>
            <a:ext cx="997389" cy="276999"/>
          </a:xfrm>
          <a:prstGeom prst="rect">
            <a:avLst/>
          </a:prstGeom>
          <a:noFill/>
        </p:spPr>
        <p:txBody>
          <a:bodyPr wrap="none" rtlCol="0">
            <a:spAutoFit/>
          </a:bodyPr>
          <a:lstStyle/>
          <a:p>
            <a:r>
              <a:rPr lang="en-US" sz="1200" i="1" dirty="0">
                <a:solidFill>
                  <a:schemeClr val="tx1"/>
                </a:solidFill>
              </a:rPr>
              <a:t>BIODIESEL</a:t>
            </a:r>
          </a:p>
        </p:txBody>
      </p:sp>
      <p:sp>
        <p:nvSpPr>
          <p:cNvPr id="147" name="TextBox 146">
            <a:extLst>
              <a:ext uri="{FF2B5EF4-FFF2-40B4-BE49-F238E27FC236}">
                <a16:creationId xmlns:a16="http://schemas.microsoft.com/office/drawing/2014/main" id="{45369DB1-CCF1-D2C2-DE7B-BFC4749C3E05}"/>
              </a:ext>
            </a:extLst>
          </p:cNvPr>
          <p:cNvSpPr txBox="1"/>
          <p:nvPr/>
        </p:nvSpPr>
        <p:spPr>
          <a:xfrm>
            <a:off x="8011914" y="5135195"/>
            <a:ext cx="482824" cy="276999"/>
          </a:xfrm>
          <a:prstGeom prst="rect">
            <a:avLst/>
          </a:prstGeom>
          <a:noFill/>
        </p:spPr>
        <p:txBody>
          <a:bodyPr wrap="none" rtlCol="0">
            <a:spAutoFit/>
          </a:bodyPr>
          <a:lstStyle/>
          <a:p>
            <a:r>
              <a:rPr lang="en-US" sz="1200" i="1" dirty="0">
                <a:solidFill>
                  <a:schemeClr val="tx1"/>
                </a:solidFill>
              </a:rPr>
              <a:t>ELC</a:t>
            </a:r>
          </a:p>
        </p:txBody>
      </p:sp>
      <p:sp>
        <p:nvSpPr>
          <p:cNvPr id="148" name="TextBox 147">
            <a:extLst>
              <a:ext uri="{FF2B5EF4-FFF2-40B4-BE49-F238E27FC236}">
                <a16:creationId xmlns:a16="http://schemas.microsoft.com/office/drawing/2014/main" id="{CCD60910-A5B2-95F9-CCBA-928A63014510}"/>
              </a:ext>
            </a:extLst>
          </p:cNvPr>
          <p:cNvSpPr txBox="1"/>
          <p:nvPr/>
        </p:nvSpPr>
        <p:spPr>
          <a:xfrm>
            <a:off x="7998812" y="5927489"/>
            <a:ext cx="482824" cy="276999"/>
          </a:xfrm>
          <a:prstGeom prst="rect">
            <a:avLst/>
          </a:prstGeom>
          <a:noFill/>
        </p:spPr>
        <p:txBody>
          <a:bodyPr wrap="none" rtlCol="0">
            <a:spAutoFit/>
          </a:bodyPr>
          <a:lstStyle/>
          <a:p>
            <a:r>
              <a:rPr lang="en-US" sz="1200" i="1" dirty="0">
                <a:solidFill>
                  <a:schemeClr val="tx1"/>
                </a:solidFill>
              </a:rPr>
              <a:t>ELC</a:t>
            </a:r>
          </a:p>
        </p:txBody>
      </p:sp>
      <p:sp>
        <p:nvSpPr>
          <p:cNvPr id="149" name="TextBox 148">
            <a:extLst>
              <a:ext uri="{FF2B5EF4-FFF2-40B4-BE49-F238E27FC236}">
                <a16:creationId xmlns:a16="http://schemas.microsoft.com/office/drawing/2014/main" id="{768113E5-658F-0578-33E8-80CF766315B6}"/>
              </a:ext>
            </a:extLst>
          </p:cNvPr>
          <p:cNvSpPr txBox="1"/>
          <p:nvPr/>
        </p:nvSpPr>
        <p:spPr>
          <a:xfrm>
            <a:off x="8011914" y="5664007"/>
            <a:ext cx="482824" cy="276999"/>
          </a:xfrm>
          <a:prstGeom prst="rect">
            <a:avLst/>
          </a:prstGeom>
          <a:noFill/>
        </p:spPr>
        <p:txBody>
          <a:bodyPr wrap="square" rtlCol="0">
            <a:spAutoFit/>
          </a:bodyPr>
          <a:lstStyle/>
          <a:p>
            <a:r>
              <a:rPr lang="en-US" sz="1200" i="1" dirty="0">
                <a:solidFill>
                  <a:schemeClr val="tx1"/>
                </a:solidFill>
              </a:rPr>
              <a:t>ELC</a:t>
            </a:r>
          </a:p>
        </p:txBody>
      </p:sp>
      <p:pic>
        <p:nvPicPr>
          <p:cNvPr id="35" name="luvvoice.com-20250203-0iN7Ir">
            <a:hlinkClick r:id="" action="ppaction://media"/>
            <a:extLst>
              <a:ext uri="{FF2B5EF4-FFF2-40B4-BE49-F238E27FC236}">
                <a16:creationId xmlns:a16="http://schemas.microsoft.com/office/drawing/2014/main" id="{2EDA7999-DC5B-FE3A-A4D1-4A9E5C0BAFDB}"/>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0925332" y="159532"/>
            <a:ext cx="812800" cy="812800"/>
          </a:xfrm>
          <a:prstGeom prst="rect">
            <a:avLst/>
          </a:prstGeom>
        </p:spPr>
      </p:pic>
    </p:spTree>
    <p:extLst>
      <p:ext uri="{BB962C8B-B14F-4D97-AF65-F5344CB8AC3E}">
        <p14:creationId xmlns:p14="http://schemas.microsoft.com/office/powerpoint/2010/main" val="1411329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800"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FCB74E8A-54A9-E9CA-E86D-80168D55FC0F}"/>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5A6EB72B-1429-B086-6339-D6EA33B48371}"/>
              </a:ext>
            </a:extLst>
          </p:cNvPr>
          <p:cNvGraphicFramePr>
            <a:graphicFrameLocks noChangeAspect="1"/>
          </p:cNvGraphicFramePr>
          <p:nvPr>
            <p:custDataLst>
              <p:tags r:id="rId1"/>
            </p:custDataLst>
            <p:extLst>
              <p:ext uri="{D42A27DB-BD31-4B8C-83A1-F6EECF244321}">
                <p14:modId xmlns:p14="http://schemas.microsoft.com/office/powerpoint/2010/main" val="184883234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6" imgW="7772400" imgH="10058400" progId="TCLayout.ActiveDocument.1">
                  <p:embed/>
                </p:oleObj>
              </mc:Choice>
              <mc:Fallback>
                <p:oleObj name="think-cell Slide" r:id="rId6" imgW="7772400" imgH="10058400" progId="TCLayout.ActiveDocument.1">
                  <p:embed/>
                  <p:pic>
                    <p:nvPicPr>
                      <p:cNvPr id="2" name="think-cell data - do not delete" hidden="1">
                        <a:extLst>
                          <a:ext uri="{FF2B5EF4-FFF2-40B4-BE49-F238E27FC236}">
                            <a16:creationId xmlns:a16="http://schemas.microsoft.com/office/drawing/2014/main" id="{5A6EB72B-1429-B086-6339-D6EA33B48371}"/>
                          </a:ext>
                        </a:extLst>
                      </p:cNvPr>
                      <p:cNvPicPr/>
                      <p:nvPr/>
                    </p:nvPicPr>
                    <p:blipFill>
                      <a:blip r:embed="rId7"/>
                      <a:stretch>
                        <a:fillRect/>
                      </a:stretch>
                    </p:blipFill>
                    <p:spPr>
                      <a:xfrm>
                        <a:off x="1588" y="1588"/>
                        <a:ext cx="1227" cy="1588"/>
                      </a:xfrm>
                      <a:prstGeom prst="rect">
                        <a:avLst/>
                      </a:prstGeom>
                    </p:spPr>
                  </p:pic>
                </p:oleObj>
              </mc:Fallback>
            </mc:AlternateContent>
          </a:graphicData>
        </a:graphic>
      </p:graphicFrame>
      <p:sp>
        <p:nvSpPr>
          <p:cNvPr id="6" name="Google Shape;168;p13">
            <a:extLst>
              <a:ext uri="{FF2B5EF4-FFF2-40B4-BE49-F238E27FC236}">
                <a16:creationId xmlns:a16="http://schemas.microsoft.com/office/drawing/2014/main" id="{BCB0B5CD-A548-CFE5-E0EE-61BFDC07198D}"/>
              </a:ext>
            </a:extLst>
          </p:cNvPr>
          <p:cNvSpPr txBox="1">
            <a:spLocks/>
          </p:cNvSpPr>
          <p:nvPr/>
        </p:nvSpPr>
        <p:spPr>
          <a:xfrm>
            <a:off x="838200" y="1073888"/>
            <a:ext cx="10515600" cy="408071"/>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dirty="0">
                <a:solidFill>
                  <a:schemeClr val="accent2"/>
                </a:solidFill>
              </a:rPr>
              <a:t>Building a Reference Energy System for the Transport Sector</a:t>
            </a:r>
          </a:p>
        </p:txBody>
      </p:sp>
      <p:sp>
        <p:nvSpPr>
          <p:cNvPr id="38" name="Rectangle 37">
            <a:extLst>
              <a:ext uri="{FF2B5EF4-FFF2-40B4-BE49-F238E27FC236}">
                <a16:creationId xmlns:a16="http://schemas.microsoft.com/office/drawing/2014/main" id="{5387F794-4C13-30D7-4EDD-673C9C41A628}"/>
              </a:ext>
            </a:extLst>
          </p:cNvPr>
          <p:cNvSpPr/>
          <p:nvPr/>
        </p:nvSpPr>
        <p:spPr>
          <a:xfrm>
            <a:off x="10925332" y="159532"/>
            <a:ext cx="812800" cy="8128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Google Shape;167;p13">
            <a:extLst>
              <a:ext uri="{FF2B5EF4-FFF2-40B4-BE49-F238E27FC236}">
                <a16:creationId xmlns:a16="http://schemas.microsoft.com/office/drawing/2014/main" id="{6AA00975-D543-C359-BE7C-3CE12B89AAF4}"/>
              </a:ext>
            </a:extLst>
          </p:cNvPr>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3. </a:t>
            </a:r>
            <a:r>
              <a:rPr lang="sv-SE" dirty="0" err="1">
                <a:solidFill>
                  <a:srgbClr val="C00000"/>
                </a:solidFill>
              </a:rPr>
              <a:t>Building</a:t>
            </a:r>
            <a:r>
              <a:rPr lang="sv-SE" dirty="0">
                <a:solidFill>
                  <a:srgbClr val="C00000"/>
                </a:solidFill>
              </a:rPr>
              <a:t> a </a:t>
            </a:r>
            <a:r>
              <a:rPr lang="sv-SE" sz="2800" dirty="0" err="1">
                <a:solidFill>
                  <a:srgbClr val="C00000"/>
                </a:solidFill>
              </a:rPr>
              <a:t>Reference</a:t>
            </a:r>
            <a:r>
              <a:rPr lang="sv-SE" sz="2800" dirty="0">
                <a:solidFill>
                  <a:srgbClr val="C00000"/>
                </a:solidFill>
              </a:rPr>
              <a:t> Energy System</a:t>
            </a:r>
            <a:endParaRPr sz="2800" dirty="0">
              <a:solidFill>
                <a:srgbClr val="C00000"/>
              </a:solidFill>
            </a:endParaRPr>
          </a:p>
        </p:txBody>
      </p:sp>
      <p:sp>
        <p:nvSpPr>
          <p:cNvPr id="3" name="Slide Number Placeholder 1">
            <a:extLst>
              <a:ext uri="{FF2B5EF4-FFF2-40B4-BE49-F238E27FC236}">
                <a16:creationId xmlns:a16="http://schemas.microsoft.com/office/drawing/2014/main" id="{601DFF59-0685-5C83-41CB-E0991169F519}"/>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a:solidFill>
                  <a:schemeClr val="bg1"/>
                </a:solidFill>
              </a:rPr>
              <a:pPr algn="ctr"/>
              <a:t>26</a:t>
            </a:fld>
            <a:endParaRPr lang="sv-SE" sz="1000" b="1" dirty="0">
              <a:solidFill>
                <a:schemeClr val="bg1"/>
              </a:solidFill>
            </a:endParaRPr>
          </a:p>
        </p:txBody>
      </p:sp>
      <p:sp>
        <p:nvSpPr>
          <p:cNvPr id="5" name="Slide Number Placeholder 1">
            <a:extLst>
              <a:ext uri="{FF2B5EF4-FFF2-40B4-BE49-F238E27FC236}">
                <a16:creationId xmlns:a16="http://schemas.microsoft.com/office/drawing/2014/main" id="{29FBED76-6A36-6450-A4B4-82E13329A75B}"/>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a:solidFill>
                  <a:schemeClr val="bg1"/>
                </a:solidFill>
              </a:rPr>
              <a:pPr algn="ctr"/>
              <a:t>26</a:t>
            </a:fld>
            <a:endParaRPr lang="sv-SE" sz="1000" b="1" dirty="0">
              <a:solidFill>
                <a:schemeClr val="bg1"/>
              </a:solidFill>
            </a:endParaRPr>
          </a:p>
        </p:txBody>
      </p:sp>
      <p:sp>
        <p:nvSpPr>
          <p:cNvPr id="8" name="Google Shape;168;p13">
            <a:extLst>
              <a:ext uri="{FF2B5EF4-FFF2-40B4-BE49-F238E27FC236}">
                <a16:creationId xmlns:a16="http://schemas.microsoft.com/office/drawing/2014/main" id="{CD749CD1-3942-D30D-1616-74539CEDB998}"/>
              </a:ext>
            </a:extLst>
          </p:cNvPr>
          <p:cNvSpPr txBox="1">
            <a:spLocks/>
          </p:cNvSpPr>
          <p:nvPr/>
        </p:nvSpPr>
        <p:spPr>
          <a:xfrm>
            <a:off x="838200" y="1608084"/>
            <a:ext cx="10515600" cy="914774"/>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b="1" dirty="0">
                <a:highlight>
                  <a:srgbClr val="DFE9FF"/>
                </a:highlight>
              </a:rPr>
              <a:t>Step 5:	Map energy flows and interactions</a:t>
            </a:r>
          </a:p>
          <a:p>
            <a:pPr>
              <a:spcBef>
                <a:spcPts val="0"/>
              </a:spcBef>
              <a:buClr>
                <a:schemeClr val="dk1"/>
              </a:buClr>
              <a:buSzPts val="2800"/>
            </a:pPr>
            <a:endParaRPr lang="en-GB" sz="2000" dirty="0"/>
          </a:p>
          <a:p>
            <a:pPr>
              <a:spcBef>
                <a:spcPts val="0"/>
              </a:spcBef>
              <a:buClr>
                <a:schemeClr val="dk1"/>
              </a:buClr>
              <a:buSzPts val="2800"/>
            </a:pPr>
            <a:r>
              <a:rPr lang="en-GB" sz="2000" dirty="0"/>
              <a:t>Ensure there is a technology to ‘blend’ the petrol &amp; ethanol and diesel &amp; biodiesel.</a:t>
            </a:r>
            <a:br>
              <a:rPr lang="en-GB" sz="2000" dirty="0"/>
            </a:br>
            <a:br>
              <a:rPr lang="en-GB" sz="2000" dirty="0"/>
            </a:br>
            <a:endParaRPr lang="en-GB" sz="2000" dirty="0"/>
          </a:p>
          <a:p>
            <a:pPr>
              <a:spcBef>
                <a:spcPts val="0"/>
              </a:spcBef>
              <a:buClr>
                <a:schemeClr val="dk1"/>
              </a:buClr>
              <a:buSzPts val="2800"/>
            </a:pPr>
            <a:endParaRPr lang="en-GB" sz="2000" dirty="0"/>
          </a:p>
          <a:p>
            <a:pPr>
              <a:spcBef>
                <a:spcPts val="0"/>
              </a:spcBef>
              <a:buClr>
                <a:schemeClr val="dk1"/>
              </a:buClr>
              <a:buSzPts val="2800"/>
            </a:pPr>
            <a:endParaRPr lang="en-GB" sz="2000" dirty="0"/>
          </a:p>
        </p:txBody>
      </p:sp>
      <p:sp>
        <p:nvSpPr>
          <p:cNvPr id="4" name="Rectangle 3">
            <a:extLst>
              <a:ext uri="{FF2B5EF4-FFF2-40B4-BE49-F238E27FC236}">
                <a16:creationId xmlns:a16="http://schemas.microsoft.com/office/drawing/2014/main" id="{70238241-47D0-594B-DC5D-C68A5D8FF7D2}"/>
              </a:ext>
            </a:extLst>
          </p:cNvPr>
          <p:cNvSpPr/>
          <p:nvPr/>
        </p:nvSpPr>
        <p:spPr>
          <a:xfrm>
            <a:off x="838200" y="2980523"/>
            <a:ext cx="1219200" cy="390939"/>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Coal mining</a:t>
            </a:r>
          </a:p>
        </p:txBody>
      </p:sp>
      <p:sp>
        <p:nvSpPr>
          <p:cNvPr id="7" name="Rectangle 6">
            <a:extLst>
              <a:ext uri="{FF2B5EF4-FFF2-40B4-BE49-F238E27FC236}">
                <a16:creationId xmlns:a16="http://schemas.microsoft.com/office/drawing/2014/main" id="{1C675F27-AD01-0953-D07E-B9E937B55C7D}"/>
              </a:ext>
            </a:extLst>
          </p:cNvPr>
          <p:cNvSpPr/>
          <p:nvPr/>
        </p:nvSpPr>
        <p:spPr>
          <a:xfrm>
            <a:off x="838200" y="4480520"/>
            <a:ext cx="1219200" cy="390939"/>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Biomass</a:t>
            </a:r>
          </a:p>
        </p:txBody>
      </p:sp>
      <p:sp>
        <p:nvSpPr>
          <p:cNvPr id="9" name="Rectangle 8">
            <a:extLst>
              <a:ext uri="{FF2B5EF4-FFF2-40B4-BE49-F238E27FC236}">
                <a16:creationId xmlns:a16="http://schemas.microsoft.com/office/drawing/2014/main" id="{F84DCDAA-E04D-5721-F7CA-8FC603E94DCF}"/>
              </a:ext>
            </a:extLst>
          </p:cNvPr>
          <p:cNvSpPr/>
          <p:nvPr/>
        </p:nvSpPr>
        <p:spPr>
          <a:xfrm>
            <a:off x="3158837" y="2986503"/>
            <a:ext cx="2143829" cy="884958"/>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Coal power plant</a:t>
            </a:r>
          </a:p>
        </p:txBody>
      </p:sp>
      <p:cxnSp>
        <p:nvCxnSpPr>
          <p:cNvPr id="10" name="Straight Arrow Connector 9">
            <a:extLst>
              <a:ext uri="{FF2B5EF4-FFF2-40B4-BE49-F238E27FC236}">
                <a16:creationId xmlns:a16="http://schemas.microsoft.com/office/drawing/2014/main" id="{F989837B-EE77-D64D-0E1A-381254A2A1D4}"/>
              </a:ext>
            </a:extLst>
          </p:cNvPr>
          <p:cNvCxnSpPr>
            <a:cxnSpLocks/>
            <a:stCxn id="4" idx="3"/>
          </p:cNvCxnSpPr>
          <p:nvPr/>
        </p:nvCxnSpPr>
        <p:spPr>
          <a:xfrm>
            <a:off x="2057400" y="3175993"/>
            <a:ext cx="1101437"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5D7EB34-A816-7950-8875-4599FFC69975}"/>
              </a:ext>
            </a:extLst>
          </p:cNvPr>
          <p:cNvSpPr txBox="1"/>
          <p:nvPr/>
        </p:nvSpPr>
        <p:spPr>
          <a:xfrm>
            <a:off x="2349072" y="2888814"/>
            <a:ext cx="518091" cy="276999"/>
          </a:xfrm>
          <a:prstGeom prst="rect">
            <a:avLst/>
          </a:prstGeom>
          <a:noFill/>
        </p:spPr>
        <p:txBody>
          <a:bodyPr wrap="none" rtlCol="0">
            <a:spAutoFit/>
          </a:bodyPr>
          <a:lstStyle/>
          <a:p>
            <a:r>
              <a:rPr lang="en-US" sz="1200" i="1" dirty="0">
                <a:solidFill>
                  <a:schemeClr val="tx1"/>
                </a:solidFill>
              </a:rPr>
              <a:t>COA</a:t>
            </a:r>
          </a:p>
        </p:txBody>
      </p:sp>
      <p:sp>
        <p:nvSpPr>
          <p:cNvPr id="12" name="TextBox 11">
            <a:extLst>
              <a:ext uri="{FF2B5EF4-FFF2-40B4-BE49-F238E27FC236}">
                <a16:creationId xmlns:a16="http://schemas.microsoft.com/office/drawing/2014/main" id="{42D3E032-CBC9-5017-1580-713944825705}"/>
              </a:ext>
            </a:extLst>
          </p:cNvPr>
          <p:cNvSpPr txBox="1"/>
          <p:nvPr/>
        </p:nvSpPr>
        <p:spPr>
          <a:xfrm>
            <a:off x="897809" y="2573658"/>
            <a:ext cx="1099981" cy="307777"/>
          </a:xfrm>
          <a:prstGeom prst="rect">
            <a:avLst/>
          </a:prstGeom>
          <a:noFill/>
        </p:spPr>
        <p:txBody>
          <a:bodyPr wrap="none" rtlCol="0">
            <a:spAutoFit/>
          </a:bodyPr>
          <a:lstStyle/>
          <a:p>
            <a:r>
              <a:rPr lang="en-US" b="1" dirty="0"/>
              <a:t>Resources</a:t>
            </a:r>
          </a:p>
        </p:txBody>
      </p:sp>
      <p:sp>
        <p:nvSpPr>
          <p:cNvPr id="13" name="TextBox 12">
            <a:extLst>
              <a:ext uri="{FF2B5EF4-FFF2-40B4-BE49-F238E27FC236}">
                <a16:creationId xmlns:a16="http://schemas.microsoft.com/office/drawing/2014/main" id="{50F82671-6D6F-A12C-A9A4-E2FAC6A05E1B}"/>
              </a:ext>
            </a:extLst>
          </p:cNvPr>
          <p:cNvSpPr txBox="1"/>
          <p:nvPr/>
        </p:nvSpPr>
        <p:spPr>
          <a:xfrm>
            <a:off x="3646296" y="2573659"/>
            <a:ext cx="1168910" cy="307777"/>
          </a:xfrm>
          <a:prstGeom prst="rect">
            <a:avLst/>
          </a:prstGeom>
          <a:noFill/>
        </p:spPr>
        <p:txBody>
          <a:bodyPr wrap="none" rtlCol="0">
            <a:spAutoFit/>
          </a:bodyPr>
          <a:lstStyle/>
          <a:p>
            <a:r>
              <a:rPr lang="en-US" b="1" dirty="0"/>
              <a:t>Conversion</a:t>
            </a:r>
          </a:p>
        </p:txBody>
      </p:sp>
      <p:sp>
        <p:nvSpPr>
          <p:cNvPr id="14" name="Rectangle 13">
            <a:extLst>
              <a:ext uri="{FF2B5EF4-FFF2-40B4-BE49-F238E27FC236}">
                <a16:creationId xmlns:a16="http://schemas.microsoft.com/office/drawing/2014/main" id="{BE725DC6-F738-6B79-B988-1DEFF2ABA68E}"/>
              </a:ext>
            </a:extLst>
          </p:cNvPr>
          <p:cNvSpPr/>
          <p:nvPr/>
        </p:nvSpPr>
        <p:spPr>
          <a:xfrm>
            <a:off x="838200" y="3980521"/>
            <a:ext cx="1219200" cy="390939"/>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Oil</a:t>
            </a:r>
          </a:p>
        </p:txBody>
      </p:sp>
      <p:sp>
        <p:nvSpPr>
          <p:cNvPr id="15" name="Rectangle 14">
            <a:extLst>
              <a:ext uri="{FF2B5EF4-FFF2-40B4-BE49-F238E27FC236}">
                <a16:creationId xmlns:a16="http://schemas.microsoft.com/office/drawing/2014/main" id="{8F0A6826-DDD8-3843-1E12-5B070CBB5A53}"/>
              </a:ext>
            </a:extLst>
          </p:cNvPr>
          <p:cNvSpPr/>
          <p:nvPr/>
        </p:nvSpPr>
        <p:spPr>
          <a:xfrm>
            <a:off x="838200" y="4980519"/>
            <a:ext cx="1219200" cy="390939"/>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Solar</a:t>
            </a:r>
          </a:p>
        </p:txBody>
      </p:sp>
      <p:sp>
        <p:nvSpPr>
          <p:cNvPr id="16" name="Rectangle 15">
            <a:extLst>
              <a:ext uri="{FF2B5EF4-FFF2-40B4-BE49-F238E27FC236}">
                <a16:creationId xmlns:a16="http://schemas.microsoft.com/office/drawing/2014/main" id="{F1D59027-B02B-6CE7-61DC-BCD5FBD86CDE}"/>
              </a:ext>
            </a:extLst>
          </p:cNvPr>
          <p:cNvSpPr/>
          <p:nvPr/>
        </p:nvSpPr>
        <p:spPr>
          <a:xfrm>
            <a:off x="838200" y="5480518"/>
            <a:ext cx="1219200" cy="390939"/>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Wind</a:t>
            </a:r>
          </a:p>
        </p:txBody>
      </p:sp>
      <p:sp>
        <p:nvSpPr>
          <p:cNvPr id="17" name="Rectangle 16">
            <a:extLst>
              <a:ext uri="{FF2B5EF4-FFF2-40B4-BE49-F238E27FC236}">
                <a16:creationId xmlns:a16="http://schemas.microsoft.com/office/drawing/2014/main" id="{99282058-D0D2-A1DB-FC88-60713CF436F7}"/>
              </a:ext>
            </a:extLst>
          </p:cNvPr>
          <p:cNvSpPr/>
          <p:nvPr/>
        </p:nvSpPr>
        <p:spPr>
          <a:xfrm>
            <a:off x="838200" y="5980519"/>
            <a:ext cx="1219200" cy="390939"/>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Hydropower</a:t>
            </a:r>
          </a:p>
        </p:txBody>
      </p:sp>
      <p:sp>
        <p:nvSpPr>
          <p:cNvPr id="18" name="Rectangle 17">
            <a:extLst>
              <a:ext uri="{FF2B5EF4-FFF2-40B4-BE49-F238E27FC236}">
                <a16:creationId xmlns:a16="http://schemas.microsoft.com/office/drawing/2014/main" id="{E16A960C-CEEF-42DD-5030-7E5268A9FEB7}"/>
              </a:ext>
            </a:extLst>
          </p:cNvPr>
          <p:cNvSpPr/>
          <p:nvPr/>
        </p:nvSpPr>
        <p:spPr>
          <a:xfrm>
            <a:off x="3145684" y="4486567"/>
            <a:ext cx="2143829" cy="390939"/>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Biomass power plant</a:t>
            </a:r>
          </a:p>
        </p:txBody>
      </p:sp>
      <p:sp>
        <p:nvSpPr>
          <p:cNvPr id="19" name="Rectangle 18">
            <a:extLst>
              <a:ext uri="{FF2B5EF4-FFF2-40B4-BE49-F238E27FC236}">
                <a16:creationId xmlns:a16="http://schemas.microsoft.com/office/drawing/2014/main" id="{874ED475-B046-8C34-04DC-39B408E91E3D}"/>
              </a:ext>
            </a:extLst>
          </p:cNvPr>
          <p:cNvSpPr/>
          <p:nvPr/>
        </p:nvSpPr>
        <p:spPr>
          <a:xfrm>
            <a:off x="3147349" y="4987624"/>
            <a:ext cx="2143829" cy="390939"/>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Solar power plant</a:t>
            </a:r>
          </a:p>
        </p:txBody>
      </p:sp>
      <p:sp>
        <p:nvSpPr>
          <p:cNvPr id="20" name="Rectangle 19">
            <a:extLst>
              <a:ext uri="{FF2B5EF4-FFF2-40B4-BE49-F238E27FC236}">
                <a16:creationId xmlns:a16="http://schemas.microsoft.com/office/drawing/2014/main" id="{23C76A87-05A4-DC1F-4893-4BFC876948B6}"/>
              </a:ext>
            </a:extLst>
          </p:cNvPr>
          <p:cNvSpPr/>
          <p:nvPr/>
        </p:nvSpPr>
        <p:spPr>
          <a:xfrm>
            <a:off x="3158837" y="5472078"/>
            <a:ext cx="2143829" cy="390939"/>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Wind power plant</a:t>
            </a:r>
          </a:p>
        </p:txBody>
      </p:sp>
      <p:sp>
        <p:nvSpPr>
          <p:cNvPr id="21" name="Rectangle 20">
            <a:extLst>
              <a:ext uri="{FF2B5EF4-FFF2-40B4-BE49-F238E27FC236}">
                <a16:creationId xmlns:a16="http://schemas.microsoft.com/office/drawing/2014/main" id="{9756778B-904F-95DB-5F9D-2D312CC14227}"/>
              </a:ext>
            </a:extLst>
          </p:cNvPr>
          <p:cNvSpPr/>
          <p:nvPr/>
        </p:nvSpPr>
        <p:spPr>
          <a:xfrm>
            <a:off x="3149217" y="5981575"/>
            <a:ext cx="2143829" cy="390939"/>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Hydro power plant</a:t>
            </a:r>
          </a:p>
        </p:txBody>
      </p:sp>
      <p:sp>
        <p:nvSpPr>
          <p:cNvPr id="22" name="Rectangle 21">
            <a:extLst>
              <a:ext uri="{FF2B5EF4-FFF2-40B4-BE49-F238E27FC236}">
                <a16:creationId xmlns:a16="http://schemas.microsoft.com/office/drawing/2014/main" id="{675B14D5-8165-C81C-43F4-0AE1F2C434B8}"/>
              </a:ext>
            </a:extLst>
          </p:cNvPr>
          <p:cNvSpPr/>
          <p:nvPr/>
        </p:nvSpPr>
        <p:spPr>
          <a:xfrm>
            <a:off x="838200" y="3480522"/>
            <a:ext cx="1219200" cy="390939"/>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Coal imports</a:t>
            </a:r>
          </a:p>
        </p:txBody>
      </p:sp>
      <p:cxnSp>
        <p:nvCxnSpPr>
          <p:cNvPr id="23" name="Straight Arrow Connector 22">
            <a:extLst>
              <a:ext uri="{FF2B5EF4-FFF2-40B4-BE49-F238E27FC236}">
                <a16:creationId xmlns:a16="http://schemas.microsoft.com/office/drawing/2014/main" id="{7BED251C-05FD-9E3F-3CA3-801D7D956454}"/>
              </a:ext>
            </a:extLst>
          </p:cNvPr>
          <p:cNvCxnSpPr>
            <a:cxnSpLocks/>
            <a:stCxn id="22" idx="3"/>
          </p:cNvCxnSpPr>
          <p:nvPr/>
        </p:nvCxnSpPr>
        <p:spPr>
          <a:xfrm>
            <a:off x="2057400" y="3675992"/>
            <a:ext cx="108828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5ED206A1-A1D7-8F35-C371-99B3C3B39D80}"/>
              </a:ext>
            </a:extLst>
          </p:cNvPr>
          <p:cNvCxnSpPr>
            <a:cxnSpLocks/>
            <a:stCxn id="7" idx="3"/>
            <a:endCxn id="18" idx="1"/>
          </p:cNvCxnSpPr>
          <p:nvPr/>
        </p:nvCxnSpPr>
        <p:spPr>
          <a:xfrm>
            <a:off x="2057400" y="4675990"/>
            <a:ext cx="1088284" cy="604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612A0550-F688-6452-71ED-C0A12BF7F27C}"/>
              </a:ext>
            </a:extLst>
          </p:cNvPr>
          <p:cNvCxnSpPr>
            <a:cxnSpLocks/>
            <a:stCxn id="15" idx="3"/>
            <a:endCxn id="19" idx="1"/>
          </p:cNvCxnSpPr>
          <p:nvPr/>
        </p:nvCxnSpPr>
        <p:spPr>
          <a:xfrm>
            <a:off x="2057400" y="5175989"/>
            <a:ext cx="1089949" cy="710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E079D57E-63EE-C47E-B403-0E26689DD915}"/>
              </a:ext>
            </a:extLst>
          </p:cNvPr>
          <p:cNvCxnSpPr>
            <a:cxnSpLocks/>
            <a:stCxn id="16" idx="3"/>
            <a:endCxn id="20" idx="1"/>
          </p:cNvCxnSpPr>
          <p:nvPr/>
        </p:nvCxnSpPr>
        <p:spPr>
          <a:xfrm flipV="1">
            <a:off x="2057400" y="5667548"/>
            <a:ext cx="1101437" cy="844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8886D114-21F0-A386-1177-1CFD1374ACB2}"/>
              </a:ext>
            </a:extLst>
          </p:cNvPr>
          <p:cNvCxnSpPr>
            <a:cxnSpLocks/>
            <a:stCxn id="17" idx="3"/>
            <a:endCxn id="21" idx="1"/>
          </p:cNvCxnSpPr>
          <p:nvPr/>
        </p:nvCxnSpPr>
        <p:spPr>
          <a:xfrm>
            <a:off x="2057400" y="6175989"/>
            <a:ext cx="1091817" cy="105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0E97012D-14C5-6293-4082-48F336EDCFCC}"/>
              </a:ext>
            </a:extLst>
          </p:cNvPr>
          <p:cNvSpPr txBox="1"/>
          <p:nvPr/>
        </p:nvSpPr>
        <p:spPr>
          <a:xfrm>
            <a:off x="2315408" y="3412966"/>
            <a:ext cx="518091" cy="276999"/>
          </a:xfrm>
          <a:prstGeom prst="rect">
            <a:avLst/>
          </a:prstGeom>
          <a:noFill/>
        </p:spPr>
        <p:txBody>
          <a:bodyPr wrap="none" rtlCol="0">
            <a:spAutoFit/>
          </a:bodyPr>
          <a:lstStyle/>
          <a:p>
            <a:r>
              <a:rPr lang="en-US" sz="1200" i="1" dirty="0">
                <a:solidFill>
                  <a:schemeClr val="tx1"/>
                </a:solidFill>
              </a:rPr>
              <a:t>COA</a:t>
            </a:r>
          </a:p>
        </p:txBody>
      </p:sp>
      <p:sp>
        <p:nvSpPr>
          <p:cNvPr id="29" name="TextBox 28">
            <a:extLst>
              <a:ext uri="{FF2B5EF4-FFF2-40B4-BE49-F238E27FC236}">
                <a16:creationId xmlns:a16="http://schemas.microsoft.com/office/drawing/2014/main" id="{D3E79CC5-692C-A519-ABF5-9B1319A0C5D0}"/>
              </a:ext>
            </a:extLst>
          </p:cNvPr>
          <p:cNvSpPr txBox="1"/>
          <p:nvPr/>
        </p:nvSpPr>
        <p:spPr>
          <a:xfrm>
            <a:off x="2310702" y="4641294"/>
            <a:ext cx="450764" cy="276999"/>
          </a:xfrm>
          <a:prstGeom prst="rect">
            <a:avLst/>
          </a:prstGeom>
          <a:noFill/>
        </p:spPr>
        <p:txBody>
          <a:bodyPr wrap="none" rtlCol="0">
            <a:spAutoFit/>
          </a:bodyPr>
          <a:lstStyle/>
          <a:p>
            <a:r>
              <a:rPr lang="en-US" sz="1200" i="1" dirty="0">
                <a:solidFill>
                  <a:schemeClr val="tx1"/>
                </a:solidFill>
              </a:rPr>
              <a:t>BIO</a:t>
            </a:r>
          </a:p>
        </p:txBody>
      </p:sp>
      <p:sp>
        <p:nvSpPr>
          <p:cNvPr id="30" name="TextBox 29">
            <a:extLst>
              <a:ext uri="{FF2B5EF4-FFF2-40B4-BE49-F238E27FC236}">
                <a16:creationId xmlns:a16="http://schemas.microsoft.com/office/drawing/2014/main" id="{3BE02535-A0A9-C72E-745F-EB9AEA70EA0F}"/>
              </a:ext>
            </a:extLst>
          </p:cNvPr>
          <p:cNvSpPr txBox="1"/>
          <p:nvPr/>
        </p:nvSpPr>
        <p:spPr>
          <a:xfrm>
            <a:off x="2314765" y="4925246"/>
            <a:ext cx="492443" cy="276999"/>
          </a:xfrm>
          <a:prstGeom prst="rect">
            <a:avLst/>
          </a:prstGeom>
          <a:noFill/>
        </p:spPr>
        <p:txBody>
          <a:bodyPr wrap="none" rtlCol="0">
            <a:spAutoFit/>
          </a:bodyPr>
          <a:lstStyle/>
          <a:p>
            <a:r>
              <a:rPr lang="en-US" sz="1200" i="1" dirty="0">
                <a:solidFill>
                  <a:schemeClr val="tx1"/>
                </a:solidFill>
              </a:rPr>
              <a:t>SOL</a:t>
            </a:r>
          </a:p>
        </p:txBody>
      </p:sp>
      <p:sp>
        <p:nvSpPr>
          <p:cNvPr id="31" name="TextBox 30">
            <a:extLst>
              <a:ext uri="{FF2B5EF4-FFF2-40B4-BE49-F238E27FC236}">
                <a16:creationId xmlns:a16="http://schemas.microsoft.com/office/drawing/2014/main" id="{40D76BF6-2535-4552-0456-E80496E41B9D}"/>
              </a:ext>
            </a:extLst>
          </p:cNvPr>
          <p:cNvSpPr txBox="1"/>
          <p:nvPr/>
        </p:nvSpPr>
        <p:spPr>
          <a:xfrm>
            <a:off x="2314765" y="5419198"/>
            <a:ext cx="551754" cy="276999"/>
          </a:xfrm>
          <a:prstGeom prst="rect">
            <a:avLst/>
          </a:prstGeom>
          <a:noFill/>
        </p:spPr>
        <p:txBody>
          <a:bodyPr wrap="none" rtlCol="0">
            <a:spAutoFit/>
          </a:bodyPr>
          <a:lstStyle/>
          <a:p>
            <a:r>
              <a:rPr lang="en-US" sz="1200" i="1" dirty="0">
                <a:solidFill>
                  <a:schemeClr val="tx1"/>
                </a:solidFill>
              </a:rPr>
              <a:t>WND</a:t>
            </a:r>
          </a:p>
        </p:txBody>
      </p:sp>
      <p:sp>
        <p:nvSpPr>
          <p:cNvPr id="32" name="TextBox 31">
            <a:extLst>
              <a:ext uri="{FF2B5EF4-FFF2-40B4-BE49-F238E27FC236}">
                <a16:creationId xmlns:a16="http://schemas.microsoft.com/office/drawing/2014/main" id="{3CC9BAE7-CF11-EAEA-BE6B-A4C911F73A5F}"/>
              </a:ext>
            </a:extLst>
          </p:cNvPr>
          <p:cNvSpPr txBox="1"/>
          <p:nvPr/>
        </p:nvSpPr>
        <p:spPr>
          <a:xfrm>
            <a:off x="2314765" y="5927490"/>
            <a:ext cx="508473" cy="276999"/>
          </a:xfrm>
          <a:prstGeom prst="rect">
            <a:avLst/>
          </a:prstGeom>
          <a:noFill/>
        </p:spPr>
        <p:txBody>
          <a:bodyPr wrap="none" rtlCol="0">
            <a:spAutoFit/>
          </a:bodyPr>
          <a:lstStyle/>
          <a:p>
            <a:r>
              <a:rPr lang="en-US" sz="1200" i="1" dirty="0">
                <a:solidFill>
                  <a:schemeClr val="tx1"/>
                </a:solidFill>
              </a:rPr>
              <a:t>HYD</a:t>
            </a:r>
          </a:p>
        </p:txBody>
      </p:sp>
      <p:sp>
        <p:nvSpPr>
          <p:cNvPr id="33" name="Rectangle 32">
            <a:extLst>
              <a:ext uri="{FF2B5EF4-FFF2-40B4-BE49-F238E27FC236}">
                <a16:creationId xmlns:a16="http://schemas.microsoft.com/office/drawing/2014/main" id="{35A8ADA3-8F5F-0B18-8EDD-3FA1DE43BD6C}"/>
              </a:ext>
            </a:extLst>
          </p:cNvPr>
          <p:cNvSpPr/>
          <p:nvPr/>
        </p:nvSpPr>
        <p:spPr>
          <a:xfrm>
            <a:off x="5812816" y="3257890"/>
            <a:ext cx="1397745" cy="884958"/>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Oil refinery</a:t>
            </a:r>
          </a:p>
        </p:txBody>
      </p:sp>
      <p:sp>
        <p:nvSpPr>
          <p:cNvPr id="34" name="Rectangle 33">
            <a:extLst>
              <a:ext uri="{FF2B5EF4-FFF2-40B4-BE49-F238E27FC236}">
                <a16:creationId xmlns:a16="http://schemas.microsoft.com/office/drawing/2014/main" id="{FBF36C14-F36C-FC9A-324E-0AFF2BF628A6}"/>
              </a:ext>
            </a:extLst>
          </p:cNvPr>
          <p:cNvSpPr/>
          <p:nvPr/>
        </p:nvSpPr>
        <p:spPr>
          <a:xfrm>
            <a:off x="5812816" y="4307385"/>
            <a:ext cx="1397745" cy="991808"/>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Biomass plant / distillery</a:t>
            </a:r>
          </a:p>
        </p:txBody>
      </p:sp>
      <p:cxnSp>
        <p:nvCxnSpPr>
          <p:cNvPr id="42" name="Elbow Connector 41">
            <a:extLst>
              <a:ext uri="{FF2B5EF4-FFF2-40B4-BE49-F238E27FC236}">
                <a16:creationId xmlns:a16="http://schemas.microsoft.com/office/drawing/2014/main" id="{A05F3E4F-C50F-F207-9EEA-6CAF634EA209}"/>
              </a:ext>
            </a:extLst>
          </p:cNvPr>
          <p:cNvCxnSpPr>
            <a:cxnSpLocks/>
            <a:stCxn id="14" idx="3"/>
            <a:endCxn id="33" idx="1"/>
          </p:cNvCxnSpPr>
          <p:nvPr/>
        </p:nvCxnSpPr>
        <p:spPr>
          <a:xfrm flipV="1">
            <a:off x="2057400" y="3700369"/>
            <a:ext cx="3755416" cy="475622"/>
          </a:xfrm>
          <a:prstGeom prst="bentConnector3">
            <a:avLst>
              <a:gd name="adj1" fmla="val 91596"/>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Elbow Connector 45">
            <a:extLst>
              <a:ext uri="{FF2B5EF4-FFF2-40B4-BE49-F238E27FC236}">
                <a16:creationId xmlns:a16="http://schemas.microsoft.com/office/drawing/2014/main" id="{BDAF2119-8803-3509-6AA2-DEEE260011F8}"/>
              </a:ext>
            </a:extLst>
          </p:cNvPr>
          <p:cNvCxnSpPr>
            <a:cxnSpLocks/>
          </p:cNvCxnSpPr>
          <p:nvPr/>
        </p:nvCxnSpPr>
        <p:spPr>
          <a:xfrm flipV="1">
            <a:off x="2057400" y="4374141"/>
            <a:ext cx="3755416" cy="179226"/>
          </a:xfrm>
          <a:prstGeom prst="bentConnector3">
            <a:avLst>
              <a:gd name="adj1" fmla="val 2565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7A5FD547-0C6F-CC79-DD15-403CCF9C1F32}"/>
              </a:ext>
            </a:extLst>
          </p:cNvPr>
          <p:cNvSpPr txBox="1"/>
          <p:nvPr/>
        </p:nvSpPr>
        <p:spPr>
          <a:xfrm>
            <a:off x="2310702" y="4325254"/>
            <a:ext cx="450764" cy="276999"/>
          </a:xfrm>
          <a:prstGeom prst="rect">
            <a:avLst/>
          </a:prstGeom>
          <a:noFill/>
        </p:spPr>
        <p:txBody>
          <a:bodyPr wrap="none" rtlCol="0">
            <a:spAutoFit/>
          </a:bodyPr>
          <a:lstStyle/>
          <a:p>
            <a:r>
              <a:rPr lang="en-US" sz="1200" i="1" dirty="0">
                <a:solidFill>
                  <a:schemeClr val="tx1"/>
                </a:solidFill>
              </a:rPr>
              <a:t>BIO</a:t>
            </a:r>
          </a:p>
        </p:txBody>
      </p:sp>
      <p:sp>
        <p:nvSpPr>
          <p:cNvPr id="51" name="TextBox 50">
            <a:extLst>
              <a:ext uri="{FF2B5EF4-FFF2-40B4-BE49-F238E27FC236}">
                <a16:creationId xmlns:a16="http://schemas.microsoft.com/office/drawing/2014/main" id="{06414AD5-2CDD-902C-2110-D578FDEDF1F8}"/>
              </a:ext>
            </a:extLst>
          </p:cNvPr>
          <p:cNvSpPr txBox="1"/>
          <p:nvPr/>
        </p:nvSpPr>
        <p:spPr>
          <a:xfrm>
            <a:off x="2310702" y="3918512"/>
            <a:ext cx="433132" cy="276999"/>
          </a:xfrm>
          <a:prstGeom prst="rect">
            <a:avLst/>
          </a:prstGeom>
          <a:noFill/>
        </p:spPr>
        <p:txBody>
          <a:bodyPr wrap="none" rtlCol="0">
            <a:spAutoFit/>
          </a:bodyPr>
          <a:lstStyle/>
          <a:p>
            <a:r>
              <a:rPr lang="en-US" sz="1200" i="1" dirty="0">
                <a:solidFill>
                  <a:schemeClr val="tx1"/>
                </a:solidFill>
              </a:rPr>
              <a:t>OIL</a:t>
            </a:r>
          </a:p>
        </p:txBody>
      </p:sp>
      <p:cxnSp>
        <p:nvCxnSpPr>
          <p:cNvPr id="53" name="Straight Arrow Connector 52">
            <a:extLst>
              <a:ext uri="{FF2B5EF4-FFF2-40B4-BE49-F238E27FC236}">
                <a16:creationId xmlns:a16="http://schemas.microsoft.com/office/drawing/2014/main" id="{CCD38039-C902-1680-1CCA-99C6F01D0BD4}"/>
              </a:ext>
            </a:extLst>
          </p:cNvPr>
          <p:cNvCxnSpPr>
            <a:cxnSpLocks/>
          </p:cNvCxnSpPr>
          <p:nvPr/>
        </p:nvCxnSpPr>
        <p:spPr>
          <a:xfrm>
            <a:off x="5302666" y="3127713"/>
            <a:ext cx="324171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80A0586E-054C-6073-7F9B-FE2471579C8D}"/>
              </a:ext>
            </a:extLst>
          </p:cNvPr>
          <p:cNvCxnSpPr>
            <a:cxnSpLocks/>
          </p:cNvCxnSpPr>
          <p:nvPr/>
        </p:nvCxnSpPr>
        <p:spPr>
          <a:xfrm>
            <a:off x="5289513" y="6175989"/>
            <a:ext cx="324171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368A447F-D298-231C-F98D-8A203C34CF52}"/>
              </a:ext>
            </a:extLst>
          </p:cNvPr>
          <p:cNvCxnSpPr>
            <a:cxnSpLocks/>
          </p:cNvCxnSpPr>
          <p:nvPr/>
        </p:nvCxnSpPr>
        <p:spPr>
          <a:xfrm>
            <a:off x="5289513" y="5696197"/>
            <a:ext cx="324171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Elbow Connector 57">
            <a:extLst>
              <a:ext uri="{FF2B5EF4-FFF2-40B4-BE49-F238E27FC236}">
                <a16:creationId xmlns:a16="http://schemas.microsoft.com/office/drawing/2014/main" id="{0FBB53A4-941A-5D8A-27D0-636640679615}"/>
              </a:ext>
            </a:extLst>
          </p:cNvPr>
          <p:cNvCxnSpPr>
            <a:cxnSpLocks/>
            <a:stCxn id="18" idx="3"/>
          </p:cNvCxnSpPr>
          <p:nvPr/>
        </p:nvCxnSpPr>
        <p:spPr>
          <a:xfrm>
            <a:off x="5289513" y="4682037"/>
            <a:ext cx="3241716" cy="710671"/>
          </a:xfrm>
          <a:prstGeom prst="bentConnector3">
            <a:avLst>
              <a:gd name="adj1" fmla="val 1082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Elbow Connector 60">
            <a:extLst>
              <a:ext uri="{FF2B5EF4-FFF2-40B4-BE49-F238E27FC236}">
                <a16:creationId xmlns:a16="http://schemas.microsoft.com/office/drawing/2014/main" id="{7763F00B-D675-615C-E730-64C8C99CFDBD}"/>
              </a:ext>
            </a:extLst>
          </p:cNvPr>
          <p:cNvCxnSpPr>
            <a:cxnSpLocks/>
            <a:stCxn id="19" idx="3"/>
          </p:cNvCxnSpPr>
          <p:nvPr/>
        </p:nvCxnSpPr>
        <p:spPr>
          <a:xfrm>
            <a:off x="5291178" y="5183094"/>
            <a:ext cx="3240051" cy="404028"/>
          </a:xfrm>
          <a:prstGeom prst="bentConnector3">
            <a:avLst>
              <a:gd name="adj1" fmla="val 5708"/>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4" name="Straight Arrow Connector 133">
            <a:extLst>
              <a:ext uri="{FF2B5EF4-FFF2-40B4-BE49-F238E27FC236}">
                <a16:creationId xmlns:a16="http://schemas.microsoft.com/office/drawing/2014/main" id="{7920C613-E785-3AD6-8087-DE0A0E2E2CBE}"/>
              </a:ext>
            </a:extLst>
          </p:cNvPr>
          <p:cNvCxnSpPr>
            <a:cxnSpLocks/>
          </p:cNvCxnSpPr>
          <p:nvPr/>
        </p:nvCxnSpPr>
        <p:spPr>
          <a:xfrm>
            <a:off x="7210561" y="3495952"/>
            <a:ext cx="165879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6" name="Straight Arrow Connector 135">
            <a:extLst>
              <a:ext uri="{FF2B5EF4-FFF2-40B4-BE49-F238E27FC236}">
                <a16:creationId xmlns:a16="http://schemas.microsoft.com/office/drawing/2014/main" id="{BCEFE23B-98BE-BA03-BA77-A8FE18E0FD9A}"/>
              </a:ext>
            </a:extLst>
          </p:cNvPr>
          <p:cNvCxnSpPr>
            <a:cxnSpLocks/>
          </p:cNvCxnSpPr>
          <p:nvPr/>
        </p:nvCxnSpPr>
        <p:spPr>
          <a:xfrm>
            <a:off x="7210561" y="4980519"/>
            <a:ext cx="1671237"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2" name="TextBox 141">
            <a:extLst>
              <a:ext uri="{FF2B5EF4-FFF2-40B4-BE49-F238E27FC236}">
                <a16:creationId xmlns:a16="http://schemas.microsoft.com/office/drawing/2014/main" id="{069AFF98-B8AA-A436-DE97-86FB47F541A4}"/>
              </a:ext>
            </a:extLst>
          </p:cNvPr>
          <p:cNvSpPr txBox="1"/>
          <p:nvPr/>
        </p:nvSpPr>
        <p:spPr>
          <a:xfrm>
            <a:off x="7969176" y="2875194"/>
            <a:ext cx="482824" cy="276999"/>
          </a:xfrm>
          <a:prstGeom prst="rect">
            <a:avLst/>
          </a:prstGeom>
          <a:noFill/>
        </p:spPr>
        <p:txBody>
          <a:bodyPr wrap="none" rtlCol="0">
            <a:spAutoFit/>
          </a:bodyPr>
          <a:lstStyle/>
          <a:p>
            <a:r>
              <a:rPr lang="en-US" sz="1200" i="1" dirty="0">
                <a:solidFill>
                  <a:schemeClr val="tx1"/>
                </a:solidFill>
              </a:rPr>
              <a:t>ELC</a:t>
            </a:r>
          </a:p>
        </p:txBody>
      </p:sp>
      <p:sp>
        <p:nvSpPr>
          <p:cNvPr id="143" name="TextBox 142">
            <a:extLst>
              <a:ext uri="{FF2B5EF4-FFF2-40B4-BE49-F238E27FC236}">
                <a16:creationId xmlns:a16="http://schemas.microsoft.com/office/drawing/2014/main" id="{0DB27260-000D-F518-E58C-53DC2C185C07}"/>
              </a:ext>
            </a:extLst>
          </p:cNvPr>
          <p:cNvSpPr txBox="1"/>
          <p:nvPr/>
        </p:nvSpPr>
        <p:spPr>
          <a:xfrm>
            <a:off x="7744163" y="3267974"/>
            <a:ext cx="800219" cy="276999"/>
          </a:xfrm>
          <a:prstGeom prst="rect">
            <a:avLst/>
          </a:prstGeom>
          <a:noFill/>
        </p:spPr>
        <p:txBody>
          <a:bodyPr wrap="none" rtlCol="0">
            <a:spAutoFit/>
          </a:bodyPr>
          <a:lstStyle/>
          <a:p>
            <a:r>
              <a:rPr lang="en-US" sz="1200" i="1" dirty="0">
                <a:solidFill>
                  <a:schemeClr val="tx1"/>
                </a:solidFill>
              </a:rPr>
              <a:t>PETROL</a:t>
            </a:r>
          </a:p>
        </p:txBody>
      </p:sp>
      <p:sp>
        <p:nvSpPr>
          <p:cNvPr id="144" name="TextBox 143">
            <a:extLst>
              <a:ext uri="{FF2B5EF4-FFF2-40B4-BE49-F238E27FC236}">
                <a16:creationId xmlns:a16="http://schemas.microsoft.com/office/drawing/2014/main" id="{533ABD32-D57F-53B5-5CB9-EA4807F44F37}"/>
              </a:ext>
            </a:extLst>
          </p:cNvPr>
          <p:cNvSpPr txBox="1"/>
          <p:nvPr/>
        </p:nvSpPr>
        <p:spPr>
          <a:xfrm>
            <a:off x="7778627" y="3625411"/>
            <a:ext cx="731290" cy="276999"/>
          </a:xfrm>
          <a:prstGeom prst="rect">
            <a:avLst/>
          </a:prstGeom>
          <a:noFill/>
        </p:spPr>
        <p:txBody>
          <a:bodyPr wrap="none" rtlCol="0">
            <a:spAutoFit/>
          </a:bodyPr>
          <a:lstStyle/>
          <a:p>
            <a:r>
              <a:rPr lang="en-US" sz="1200" i="1" dirty="0">
                <a:solidFill>
                  <a:schemeClr val="tx1"/>
                </a:solidFill>
              </a:rPr>
              <a:t>DIESEL</a:t>
            </a:r>
          </a:p>
        </p:txBody>
      </p:sp>
      <p:sp>
        <p:nvSpPr>
          <p:cNvPr id="145" name="TextBox 144">
            <a:extLst>
              <a:ext uri="{FF2B5EF4-FFF2-40B4-BE49-F238E27FC236}">
                <a16:creationId xmlns:a16="http://schemas.microsoft.com/office/drawing/2014/main" id="{6E4A1E8C-CE98-C6A1-AA85-9CB4E80FCD9C}"/>
              </a:ext>
            </a:extLst>
          </p:cNvPr>
          <p:cNvSpPr txBox="1"/>
          <p:nvPr/>
        </p:nvSpPr>
        <p:spPr>
          <a:xfrm>
            <a:off x="7620402" y="4311281"/>
            <a:ext cx="910827" cy="276999"/>
          </a:xfrm>
          <a:prstGeom prst="rect">
            <a:avLst/>
          </a:prstGeom>
          <a:noFill/>
        </p:spPr>
        <p:txBody>
          <a:bodyPr wrap="none" rtlCol="0">
            <a:spAutoFit/>
          </a:bodyPr>
          <a:lstStyle/>
          <a:p>
            <a:r>
              <a:rPr lang="en-US" sz="1200" i="1" dirty="0">
                <a:solidFill>
                  <a:schemeClr val="tx1"/>
                </a:solidFill>
              </a:rPr>
              <a:t>ETHANOL</a:t>
            </a:r>
          </a:p>
        </p:txBody>
      </p:sp>
      <p:sp>
        <p:nvSpPr>
          <p:cNvPr id="146" name="TextBox 145">
            <a:extLst>
              <a:ext uri="{FF2B5EF4-FFF2-40B4-BE49-F238E27FC236}">
                <a16:creationId xmlns:a16="http://schemas.microsoft.com/office/drawing/2014/main" id="{BA9DAAA9-2E52-954F-EE94-BACB72FB0CBF}"/>
              </a:ext>
            </a:extLst>
          </p:cNvPr>
          <p:cNvSpPr txBox="1"/>
          <p:nvPr/>
        </p:nvSpPr>
        <p:spPr>
          <a:xfrm>
            <a:off x="7533840" y="4729926"/>
            <a:ext cx="997389" cy="276999"/>
          </a:xfrm>
          <a:prstGeom prst="rect">
            <a:avLst/>
          </a:prstGeom>
          <a:noFill/>
        </p:spPr>
        <p:txBody>
          <a:bodyPr wrap="none" rtlCol="0">
            <a:spAutoFit/>
          </a:bodyPr>
          <a:lstStyle/>
          <a:p>
            <a:r>
              <a:rPr lang="en-US" sz="1200" i="1" dirty="0">
                <a:solidFill>
                  <a:schemeClr val="tx1"/>
                </a:solidFill>
              </a:rPr>
              <a:t>BIODIESEL</a:t>
            </a:r>
          </a:p>
        </p:txBody>
      </p:sp>
      <p:sp>
        <p:nvSpPr>
          <p:cNvPr id="147" name="TextBox 146">
            <a:extLst>
              <a:ext uri="{FF2B5EF4-FFF2-40B4-BE49-F238E27FC236}">
                <a16:creationId xmlns:a16="http://schemas.microsoft.com/office/drawing/2014/main" id="{A34301C1-32A5-5DCA-5A4A-CC48853D0C72}"/>
              </a:ext>
            </a:extLst>
          </p:cNvPr>
          <p:cNvSpPr txBox="1"/>
          <p:nvPr/>
        </p:nvSpPr>
        <p:spPr>
          <a:xfrm>
            <a:off x="8011914" y="5135195"/>
            <a:ext cx="482824" cy="276999"/>
          </a:xfrm>
          <a:prstGeom prst="rect">
            <a:avLst/>
          </a:prstGeom>
          <a:noFill/>
        </p:spPr>
        <p:txBody>
          <a:bodyPr wrap="none" rtlCol="0">
            <a:spAutoFit/>
          </a:bodyPr>
          <a:lstStyle/>
          <a:p>
            <a:r>
              <a:rPr lang="en-US" sz="1200" i="1" dirty="0">
                <a:solidFill>
                  <a:schemeClr val="tx1"/>
                </a:solidFill>
              </a:rPr>
              <a:t>ELC</a:t>
            </a:r>
          </a:p>
        </p:txBody>
      </p:sp>
      <p:sp>
        <p:nvSpPr>
          <p:cNvPr id="148" name="TextBox 147">
            <a:extLst>
              <a:ext uri="{FF2B5EF4-FFF2-40B4-BE49-F238E27FC236}">
                <a16:creationId xmlns:a16="http://schemas.microsoft.com/office/drawing/2014/main" id="{68FBFCDE-91DF-E60D-5B54-BB08829E93FA}"/>
              </a:ext>
            </a:extLst>
          </p:cNvPr>
          <p:cNvSpPr txBox="1"/>
          <p:nvPr/>
        </p:nvSpPr>
        <p:spPr>
          <a:xfrm>
            <a:off x="7998812" y="5927489"/>
            <a:ext cx="482824" cy="276999"/>
          </a:xfrm>
          <a:prstGeom prst="rect">
            <a:avLst/>
          </a:prstGeom>
          <a:noFill/>
        </p:spPr>
        <p:txBody>
          <a:bodyPr wrap="none" rtlCol="0">
            <a:spAutoFit/>
          </a:bodyPr>
          <a:lstStyle/>
          <a:p>
            <a:r>
              <a:rPr lang="en-US" sz="1200" i="1" dirty="0">
                <a:solidFill>
                  <a:schemeClr val="tx1"/>
                </a:solidFill>
              </a:rPr>
              <a:t>ELC</a:t>
            </a:r>
          </a:p>
        </p:txBody>
      </p:sp>
      <p:sp>
        <p:nvSpPr>
          <p:cNvPr id="149" name="TextBox 148">
            <a:extLst>
              <a:ext uri="{FF2B5EF4-FFF2-40B4-BE49-F238E27FC236}">
                <a16:creationId xmlns:a16="http://schemas.microsoft.com/office/drawing/2014/main" id="{919FC8FC-95ED-B883-8497-CE2206D57E85}"/>
              </a:ext>
            </a:extLst>
          </p:cNvPr>
          <p:cNvSpPr txBox="1"/>
          <p:nvPr/>
        </p:nvSpPr>
        <p:spPr>
          <a:xfrm>
            <a:off x="8011914" y="5664007"/>
            <a:ext cx="482824" cy="276999"/>
          </a:xfrm>
          <a:prstGeom prst="rect">
            <a:avLst/>
          </a:prstGeom>
          <a:noFill/>
        </p:spPr>
        <p:txBody>
          <a:bodyPr wrap="square" rtlCol="0">
            <a:spAutoFit/>
          </a:bodyPr>
          <a:lstStyle/>
          <a:p>
            <a:r>
              <a:rPr lang="en-US" sz="1200" i="1" dirty="0">
                <a:solidFill>
                  <a:schemeClr val="tx1"/>
                </a:solidFill>
              </a:rPr>
              <a:t>ELC</a:t>
            </a:r>
          </a:p>
        </p:txBody>
      </p:sp>
      <p:sp>
        <p:nvSpPr>
          <p:cNvPr id="35" name="Rectangle 34">
            <a:extLst>
              <a:ext uri="{FF2B5EF4-FFF2-40B4-BE49-F238E27FC236}">
                <a16:creationId xmlns:a16="http://schemas.microsoft.com/office/drawing/2014/main" id="{198D223E-8B1F-2467-4AE0-47ABCA3D1DBC}"/>
              </a:ext>
            </a:extLst>
          </p:cNvPr>
          <p:cNvSpPr/>
          <p:nvPr/>
        </p:nvSpPr>
        <p:spPr>
          <a:xfrm>
            <a:off x="8869359" y="3267973"/>
            <a:ext cx="1397745" cy="874873"/>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Blending petrol &amp; ethanol</a:t>
            </a:r>
          </a:p>
        </p:txBody>
      </p:sp>
      <p:sp>
        <p:nvSpPr>
          <p:cNvPr id="36" name="Rectangle 35">
            <a:extLst>
              <a:ext uri="{FF2B5EF4-FFF2-40B4-BE49-F238E27FC236}">
                <a16:creationId xmlns:a16="http://schemas.microsoft.com/office/drawing/2014/main" id="{A1B770C6-9098-5616-B1DF-43A42E03ABE3}"/>
              </a:ext>
            </a:extLst>
          </p:cNvPr>
          <p:cNvSpPr/>
          <p:nvPr/>
        </p:nvSpPr>
        <p:spPr>
          <a:xfrm>
            <a:off x="8881798" y="4323817"/>
            <a:ext cx="1397745" cy="991808"/>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Blending diesel &amp; biodiesel</a:t>
            </a:r>
          </a:p>
        </p:txBody>
      </p:sp>
      <p:cxnSp>
        <p:nvCxnSpPr>
          <p:cNvPr id="40" name="Elbow Connector 39">
            <a:extLst>
              <a:ext uri="{FF2B5EF4-FFF2-40B4-BE49-F238E27FC236}">
                <a16:creationId xmlns:a16="http://schemas.microsoft.com/office/drawing/2014/main" id="{EFB30C87-D855-3FE9-29DE-A62030E672E6}"/>
              </a:ext>
            </a:extLst>
          </p:cNvPr>
          <p:cNvCxnSpPr/>
          <p:nvPr/>
        </p:nvCxnSpPr>
        <p:spPr>
          <a:xfrm>
            <a:off x="7210561" y="3918512"/>
            <a:ext cx="1671237" cy="562008"/>
          </a:xfrm>
          <a:prstGeom prst="bentConnector3">
            <a:avLst>
              <a:gd name="adj1" fmla="val 87996"/>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Elbow Connector 42">
            <a:extLst>
              <a:ext uri="{FF2B5EF4-FFF2-40B4-BE49-F238E27FC236}">
                <a16:creationId xmlns:a16="http://schemas.microsoft.com/office/drawing/2014/main" id="{AF2713FB-2FBF-D824-59B8-B744BF42932C}"/>
              </a:ext>
            </a:extLst>
          </p:cNvPr>
          <p:cNvCxnSpPr>
            <a:cxnSpLocks/>
          </p:cNvCxnSpPr>
          <p:nvPr/>
        </p:nvCxnSpPr>
        <p:spPr>
          <a:xfrm flipV="1">
            <a:off x="7210561" y="3876091"/>
            <a:ext cx="1671237" cy="665625"/>
          </a:xfrm>
          <a:prstGeom prst="bentConnector3">
            <a:avLst>
              <a:gd name="adj1" fmla="val 91795"/>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3A311B8D-B1BD-2998-A4BC-CCEE31EF9C1D}"/>
              </a:ext>
            </a:extLst>
          </p:cNvPr>
          <p:cNvCxnSpPr>
            <a:cxnSpLocks/>
            <a:stCxn id="35" idx="3"/>
          </p:cNvCxnSpPr>
          <p:nvPr/>
        </p:nvCxnSpPr>
        <p:spPr>
          <a:xfrm>
            <a:off x="10267104" y="3705410"/>
            <a:ext cx="54059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FA9B30A9-25C5-55C6-9B3F-782E7131D6E8}"/>
              </a:ext>
            </a:extLst>
          </p:cNvPr>
          <p:cNvCxnSpPr>
            <a:cxnSpLocks/>
            <a:stCxn id="36" idx="3"/>
          </p:cNvCxnSpPr>
          <p:nvPr/>
        </p:nvCxnSpPr>
        <p:spPr>
          <a:xfrm>
            <a:off x="10279543" y="4819721"/>
            <a:ext cx="528157"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CAE39FAA-D10F-F7A4-41EB-CC182E146C79}"/>
              </a:ext>
            </a:extLst>
          </p:cNvPr>
          <p:cNvSpPr txBox="1"/>
          <p:nvPr/>
        </p:nvSpPr>
        <p:spPr>
          <a:xfrm>
            <a:off x="10481709" y="3425043"/>
            <a:ext cx="968535" cy="276999"/>
          </a:xfrm>
          <a:prstGeom prst="rect">
            <a:avLst/>
          </a:prstGeom>
          <a:noFill/>
        </p:spPr>
        <p:txBody>
          <a:bodyPr wrap="none" rtlCol="0">
            <a:spAutoFit/>
          </a:bodyPr>
          <a:lstStyle/>
          <a:p>
            <a:r>
              <a:rPr lang="en-US" sz="1200" i="1" dirty="0">
                <a:solidFill>
                  <a:schemeClr val="tx1"/>
                </a:solidFill>
              </a:rPr>
              <a:t>PET + ETH</a:t>
            </a:r>
          </a:p>
        </p:txBody>
      </p:sp>
      <p:sp>
        <p:nvSpPr>
          <p:cNvPr id="62" name="TextBox 61">
            <a:extLst>
              <a:ext uri="{FF2B5EF4-FFF2-40B4-BE49-F238E27FC236}">
                <a16:creationId xmlns:a16="http://schemas.microsoft.com/office/drawing/2014/main" id="{91085C7F-A994-7C6F-0C6E-27650023B221}"/>
              </a:ext>
            </a:extLst>
          </p:cNvPr>
          <p:cNvSpPr txBox="1"/>
          <p:nvPr/>
        </p:nvSpPr>
        <p:spPr>
          <a:xfrm>
            <a:off x="10537911" y="4528979"/>
            <a:ext cx="883575" cy="276999"/>
          </a:xfrm>
          <a:prstGeom prst="rect">
            <a:avLst/>
          </a:prstGeom>
          <a:noFill/>
        </p:spPr>
        <p:txBody>
          <a:bodyPr wrap="none" rtlCol="0">
            <a:spAutoFit/>
          </a:bodyPr>
          <a:lstStyle/>
          <a:p>
            <a:r>
              <a:rPr lang="en-US" sz="1200" i="1" dirty="0">
                <a:solidFill>
                  <a:schemeClr val="tx1"/>
                </a:solidFill>
              </a:rPr>
              <a:t>DIE + BIO</a:t>
            </a:r>
          </a:p>
        </p:txBody>
      </p:sp>
      <p:pic>
        <p:nvPicPr>
          <p:cNvPr id="37" name="luvvoice.com-20250203-pwVB9I">
            <a:hlinkClick r:id="" action="ppaction://media"/>
            <a:extLst>
              <a:ext uri="{FF2B5EF4-FFF2-40B4-BE49-F238E27FC236}">
                <a16:creationId xmlns:a16="http://schemas.microsoft.com/office/drawing/2014/main" id="{D20921FE-938C-C43E-F40C-C3BC68555529}"/>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0925332" y="145789"/>
            <a:ext cx="812800" cy="812800"/>
          </a:xfrm>
          <a:prstGeom prst="rect">
            <a:avLst/>
          </a:prstGeom>
        </p:spPr>
      </p:pic>
    </p:spTree>
    <p:extLst>
      <p:ext uri="{BB962C8B-B14F-4D97-AF65-F5344CB8AC3E}">
        <p14:creationId xmlns:p14="http://schemas.microsoft.com/office/powerpoint/2010/main" val="2739251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800"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044981BB-71D0-0CAB-3499-502A6124AD6D}"/>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D0439901-6E4F-2AE1-7F85-67AD4A3AF04B}"/>
              </a:ext>
            </a:extLst>
          </p:cNvPr>
          <p:cNvGraphicFramePr>
            <a:graphicFrameLocks noChangeAspect="1"/>
          </p:cNvGraphicFramePr>
          <p:nvPr>
            <p:custDataLst>
              <p:tags r:id="rId1"/>
            </p:custDataLst>
            <p:extLst>
              <p:ext uri="{D42A27DB-BD31-4B8C-83A1-F6EECF244321}">
                <p14:modId xmlns:p14="http://schemas.microsoft.com/office/powerpoint/2010/main" val="343130463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6" imgW="7772400" imgH="10058400" progId="TCLayout.ActiveDocument.1">
                  <p:embed/>
                </p:oleObj>
              </mc:Choice>
              <mc:Fallback>
                <p:oleObj name="think-cell Slide" r:id="rId6" imgW="7772400" imgH="10058400" progId="TCLayout.ActiveDocument.1">
                  <p:embed/>
                  <p:pic>
                    <p:nvPicPr>
                      <p:cNvPr id="2" name="think-cell data - do not delete" hidden="1">
                        <a:extLst>
                          <a:ext uri="{FF2B5EF4-FFF2-40B4-BE49-F238E27FC236}">
                            <a16:creationId xmlns:a16="http://schemas.microsoft.com/office/drawing/2014/main" id="{D0439901-6E4F-2AE1-7F85-67AD4A3AF04B}"/>
                          </a:ext>
                        </a:extLst>
                      </p:cNvPr>
                      <p:cNvPicPr/>
                      <p:nvPr/>
                    </p:nvPicPr>
                    <p:blipFill>
                      <a:blip r:embed="rId7"/>
                      <a:stretch>
                        <a:fillRect/>
                      </a:stretch>
                    </p:blipFill>
                    <p:spPr>
                      <a:xfrm>
                        <a:off x="1588" y="1588"/>
                        <a:ext cx="1227" cy="1588"/>
                      </a:xfrm>
                      <a:prstGeom prst="rect">
                        <a:avLst/>
                      </a:prstGeom>
                    </p:spPr>
                  </p:pic>
                </p:oleObj>
              </mc:Fallback>
            </mc:AlternateContent>
          </a:graphicData>
        </a:graphic>
      </p:graphicFrame>
      <p:sp>
        <p:nvSpPr>
          <p:cNvPr id="7" name="Rectangle 6">
            <a:extLst>
              <a:ext uri="{FF2B5EF4-FFF2-40B4-BE49-F238E27FC236}">
                <a16:creationId xmlns:a16="http://schemas.microsoft.com/office/drawing/2014/main" id="{32AE74E7-10EF-DABB-3441-EDEB5D021999}"/>
              </a:ext>
            </a:extLst>
          </p:cNvPr>
          <p:cNvSpPr/>
          <p:nvPr/>
        </p:nvSpPr>
        <p:spPr>
          <a:xfrm>
            <a:off x="10925332" y="159532"/>
            <a:ext cx="812800" cy="8128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Google Shape;167;p13">
            <a:extLst>
              <a:ext uri="{FF2B5EF4-FFF2-40B4-BE49-F238E27FC236}">
                <a16:creationId xmlns:a16="http://schemas.microsoft.com/office/drawing/2014/main" id="{D05D035E-7E83-B606-873F-358C0F657F10}"/>
              </a:ext>
            </a:extLst>
          </p:cNvPr>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3. </a:t>
            </a:r>
            <a:r>
              <a:rPr lang="sv-SE" dirty="0" err="1">
                <a:solidFill>
                  <a:srgbClr val="C00000"/>
                </a:solidFill>
              </a:rPr>
              <a:t>Building</a:t>
            </a:r>
            <a:r>
              <a:rPr lang="sv-SE" dirty="0">
                <a:solidFill>
                  <a:srgbClr val="C00000"/>
                </a:solidFill>
              </a:rPr>
              <a:t> a </a:t>
            </a:r>
            <a:r>
              <a:rPr lang="sv-SE" sz="2800" dirty="0" err="1">
                <a:solidFill>
                  <a:srgbClr val="C00000"/>
                </a:solidFill>
              </a:rPr>
              <a:t>Reference</a:t>
            </a:r>
            <a:r>
              <a:rPr lang="sv-SE" sz="2800" dirty="0">
                <a:solidFill>
                  <a:srgbClr val="C00000"/>
                </a:solidFill>
              </a:rPr>
              <a:t> Energy System</a:t>
            </a:r>
            <a:endParaRPr sz="2800" dirty="0">
              <a:solidFill>
                <a:srgbClr val="C00000"/>
              </a:solidFill>
            </a:endParaRPr>
          </a:p>
        </p:txBody>
      </p:sp>
      <p:sp>
        <p:nvSpPr>
          <p:cNvPr id="3" name="Slide Number Placeholder 1">
            <a:extLst>
              <a:ext uri="{FF2B5EF4-FFF2-40B4-BE49-F238E27FC236}">
                <a16:creationId xmlns:a16="http://schemas.microsoft.com/office/drawing/2014/main" id="{B6EFE034-F56E-48A2-44CE-78C60BC315B9}"/>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a:solidFill>
                  <a:schemeClr val="bg1"/>
                </a:solidFill>
              </a:rPr>
              <a:pPr algn="ctr"/>
              <a:t>27</a:t>
            </a:fld>
            <a:endParaRPr lang="sv-SE" sz="1000" b="1" dirty="0">
              <a:solidFill>
                <a:schemeClr val="bg1"/>
              </a:solidFill>
            </a:endParaRPr>
          </a:p>
        </p:txBody>
      </p:sp>
      <p:sp>
        <p:nvSpPr>
          <p:cNvPr id="5" name="Slide Number Placeholder 1">
            <a:extLst>
              <a:ext uri="{FF2B5EF4-FFF2-40B4-BE49-F238E27FC236}">
                <a16:creationId xmlns:a16="http://schemas.microsoft.com/office/drawing/2014/main" id="{DA4BE6E3-A2E0-F09F-F467-B9CB3B70782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a:solidFill>
                  <a:schemeClr val="bg1"/>
                </a:solidFill>
              </a:rPr>
              <a:pPr algn="ctr"/>
              <a:t>27</a:t>
            </a:fld>
            <a:endParaRPr lang="sv-SE" sz="1000" b="1" dirty="0">
              <a:solidFill>
                <a:schemeClr val="bg1"/>
              </a:solidFill>
            </a:endParaRPr>
          </a:p>
        </p:txBody>
      </p:sp>
      <p:sp>
        <p:nvSpPr>
          <p:cNvPr id="6" name="Google Shape;168;p13">
            <a:extLst>
              <a:ext uri="{FF2B5EF4-FFF2-40B4-BE49-F238E27FC236}">
                <a16:creationId xmlns:a16="http://schemas.microsoft.com/office/drawing/2014/main" id="{D07247D0-D359-4DBF-3CC7-2E954A42B4C1}"/>
              </a:ext>
            </a:extLst>
          </p:cNvPr>
          <p:cNvSpPr txBox="1">
            <a:spLocks/>
          </p:cNvSpPr>
          <p:nvPr/>
        </p:nvSpPr>
        <p:spPr>
          <a:xfrm>
            <a:off x="838200" y="1073888"/>
            <a:ext cx="10515600" cy="408071"/>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dirty="0">
                <a:solidFill>
                  <a:schemeClr val="accent2"/>
                </a:solidFill>
              </a:rPr>
              <a:t>Building a Reference Energy System for the Transport Sector</a:t>
            </a:r>
          </a:p>
        </p:txBody>
      </p:sp>
      <p:sp>
        <p:nvSpPr>
          <p:cNvPr id="8" name="Google Shape;168;p13">
            <a:extLst>
              <a:ext uri="{FF2B5EF4-FFF2-40B4-BE49-F238E27FC236}">
                <a16:creationId xmlns:a16="http://schemas.microsoft.com/office/drawing/2014/main" id="{D359E3F6-967E-84DA-20F8-2C117B697292}"/>
              </a:ext>
            </a:extLst>
          </p:cNvPr>
          <p:cNvSpPr txBox="1">
            <a:spLocks/>
          </p:cNvSpPr>
          <p:nvPr/>
        </p:nvSpPr>
        <p:spPr>
          <a:xfrm>
            <a:off x="838200" y="1608083"/>
            <a:ext cx="10515600" cy="960263"/>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b="1" dirty="0">
                <a:highlight>
                  <a:srgbClr val="DFE9FF"/>
                </a:highlight>
              </a:rPr>
              <a:t>Step 5:	Map energy flows and interactions</a:t>
            </a:r>
          </a:p>
          <a:p>
            <a:pPr>
              <a:spcBef>
                <a:spcPts val="0"/>
              </a:spcBef>
              <a:buClr>
                <a:schemeClr val="dk1"/>
              </a:buClr>
              <a:buSzPts val="2800"/>
            </a:pPr>
            <a:endParaRPr lang="en-GB" sz="2000" dirty="0"/>
          </a:p>
          <a:p>
            <a:pPr>
              <a:spcBef>
                <a:spcPts val="0"/>
              </a:spcBef>
              <a:buClr>
                <a:schemeClr val="dk1"/>
              </a:buClr>
              <a:buSzPts val="2800"/>
            </a:pPr>
            <a:r>
              <a:rPr lang="en-GB" sz="2000" dirty="0"/>
              <a:t>Include the systems that transport energy</a:t>
            </a:r>
            <a:br>
              <a:rPr lang="en-GB" sz="2000" dirty="0"/>
            </a:br>
            <a:br>
              <a:rPr lang="en-GB" sz="2000" dirty="0"/>
            </a:br>
            <a:endParaRPr lang="en-GB" sz="2000" dirty="0"/>
          </a:p>
          <a:p>
            <a:pPr>
              <a:spcBef>
                <a:spcPts val="0"/>
              </a:spcBef>
              <a:buClr>
                <a:schemeClr val="dk1"/>
              </a:buClr>
              <a:buSzPts val="2800"/>
            </a:pPr>
            <a:endParaRPr lang="en-GB" sz="2000" dirty="0"/>
          </a:p>
          <a:p>
            <a:pPr>
              <a:spcBef>
                <a:spcPts val="0"/>
              </a:spcBef>
              <a:buClr>
                <a:schemeClr val="dk1"/>
              </a:buClr>
              <a:buSzPts val="2800"/>
            </a:pPr>
            <a:endParaRPr lang="en-GB" sz="2000" dirty="0"/>
          </a:p>
        </p:txBody>
      </p:sp>
      <p:sp>
        <p:nvSpPr>
          <p:cNvPr id="56" name="Rectangle 55">
            <a:extLst>
              <a:ext uri="{FF2B5EF4-FFF2-40B4-BE49-F238E27FC236}">
                <a16:creationId xmlns:a16="http://schemas.microsoft.com/office/drawing/2014/main" id="{E3859271-38FC-547E-A4F4-5168C10C0518}"/>
              </a:ext>
            </a:extLst>
          </p:cNvPr>
          <p:cNvSpPr/>
          <p:nvPr/>
        </p:nvSpPr>
        <p:spPr>
          <a:xfrm>
            <a:off x="7885471" y="3026134"/>
            <a:ext cx="620786" cy="3390935"/>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dirty="0">
                <a:solidFill>
                  <a:schemeClr val="tx1"/>
                </a:solidFill>
              </a:rPr>
              <a:t>Transmission</a:t>
            </a:r>
          </a:p>
          <a:p>
            <a:pPr algn="ctr"/>
            <a:r>
              <a:rPr lang="en-US" dirty="0">
                <a:solidFill>
                  <a:schemeClr val="tx1"/>
                </a:solidFill>
              </a:rPr>
              <a:t>technology</a:t>
            </a:r>
          </a:p>
        </p:txBody>
      </p:sp>
      <p:sp>
        <p:nvSpPr>
          <p:cNvPr id="57" name="Rectangle 56">
            <a:extLst>
              <a:ext uri="{FF2B5EF4-FFF2-40B4-BE49-F238E27FC236}">
                <a16:creationId xmlns:a16="http://schemas.microsoft.com/office/drawing/2014/main" id="{6F6461C0-2EC4-41D5-149C-361FA7D1B46B}"/>
              </a:ext>
            </a:extLst>
          </p:cNvPr>
          <p:cNvSpPr/>
          <p:nvPr/>
        </p:nvSpPr>
        <p:spPr>
          <a:xfrm>
            <a:off x="838200" y="2980523"/>
            <a:ext cx="1219200" cy="390939"/>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Coal mining</a:t>
            </a:r>
          </a:p>
        </p:txBody>
      </p:sp>
      <p:sp>
        <p:nvSpPr>
          <p:cNvPr id="58" name="Rectangle 57">
            <a:extLst>
              <a:ext uri="{FF2B5EF4-FFF2-40B4-BE49-F238E27FC236}">
                <a16:creationId xmlns:a16="http://schemas.microsoft.com/office/drawing/2014/main" id="{158FDB6C-F89A-996B-CF30-5652C8D07E43}"/>
              </a:ext>
            </a:extLst>
          </p:cNvPr>
          <p:cNvSpPr/>
          <p:nvPr/>
        </p:nvSpPr>
        <p:spPr>
          <a:xfrm>
            <a:off x="838200" y="4480520"/>
            <a:ext cx="1219200" cy="390939"/>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Biomass</a:t>
            </a:r>
          </a:p>
        </p:txBody>
      </p:sp>
      <p:sp>
        <p:nvSpPr>
          <p:cNvPr id="59" name="Rectangle 58">
            <a:extLst>
              <a:ext uri="{FF2B5EF4-FFF2-40B4-BE49-F238E27FC236}">
                <a16:creationId xmlns:a16="http://schemas.microsoft.com/office/drawing/2014/main" id="{62364ACE-5640-CC6A-6213-2958C72DE691}"/>
              </a:ext>
            </a:extLst>
          </p:cNvPr>
          <p:cNvSpPr/>
          <p:nvPr/>
        </p:nvSpPr>
        <p:spPr>
          <a:xfrm>
            <a:off x="3158837" y="2986503"/>
            <a:ext cx="2143829" cy="884958"/>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Coal power plant</a:t>
            </a:r>
          </a:p>
        </p:txBody>
      </p:sp>
      <p:cxnSp>
        <p:nvCxnSpPr>
          <p:cNvPr id="60" name="Straight Arrow Connector 59">
            <a:extLst>
              <a:ext uri="{FF2B5EF4-FFF2-40B4-BE49-F238E27FC236}">
                <a16:creationId xmlns:a16="http://schemas.microsoft.com/office/drawing/2014/main" id="{11170ABC-BC08-821B-ACCC-473E06B4C850}"/>
              </a:ext>
            </a:extLst>
          </p:cNvPr>
          <p:cNvCxnSpPr>
            <a:cxnSpLocks/>
            <a:stCxn id="57" idx="3"/>
          </p:cNvCxnSpPr>
          <p:nvPr/>
        </p:nvCxnSpPr>
        <p:spPr>
          <a:xfrm>
            <a:off x="2057400" y="3175993"/>
            <a:ext cx="1101437"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35DCE58B-7417-4D03-ECA6-67BE8436FBCD}"/>
              </a:ext>
            </a:extLst>
          </p:cNvPr>
          <p:cNvSpPr txBox="1"/>
          <p:nvPr/>
        </p:nvSpPr>
        <p:spPr>
          <a:xfrm>
            <a:off x="2349072" y="2888814"/>
            <a:ext cx="518091" cy="276999"/>
          </a:xfrm>
          <a:prstGeom prst="rect">
            <a:avLst/>
          </a:prstGeom>
          <a:noFill/>
        </p:spPr>
        <p:txBody>
          <a:bodyPr wrap="none" rtlCol="0">
            <a:spAutoFit/>
          </a:bodyPr>
          <a:lstStyle/>
          <a:p>
            <a:r>
              <a:rPr lang="en-US" sz="1200" i="1" dirty="0">
                <a:solidFill>
                  <a:schemeClr val="tx1"/>
                </a:solidFill>
              </a:rPr>
              <a:t>COA</a:t>
            </a:r>
          </a:p>
        </p:txBody>
      </p:sp>
      <p:sp>
        <p:nvSpPr>
          <p:cNvPr id="62" name="TextBox 61">
            <a:extLst>
              <a:ext uri="{FF2B5EF4-FFF2-40B4-BE49-F238E27FC236}">
                <a16:creationId xmlns:a16="http://schemas.microsoft.com/office/drawing/2014/main" id="{B831CF4A-DE0C-0C70-3E69-B56373E4CFDC}"/>
              </a:ext>
            </a:extLst>
          </p:cNvPr>
          <p:cNvSpPr txBox="1"/>
          <p:nvPr/>
        </p:nvSpPr>
        <p:spPr>
          <a:xfrm>
            <a:off x="897809" y="2573658"/>
            <a:ext cx="1099981" cy="307777"/>
          </a:xfrm>
          <a:prstGeom prst="rect">
            <a:avLst/>
          </a:prstGeom>
          <a:noFill/>
        </p:spPr>
        <p:txBody>
          <a:bodyPr wrap="none" rtlCol="0">
            <a:spAutoFit/>
          </a:bodyPr>
          <a:lstStyle/>
          <a:p>
            <a:r>
              <a:rPr lang="en-US" b="1" dirty="0"/>
              <a:t>Resources</a:t>
            </a:r>
          </a:p>
        </p:txBody>
      </p:sp>
      <p:sp>
        <p:nvSpPr>
          <p:cNvPr id="63" name="TextBox 62">
            <a:extLst>
              <a:ext uri="{FF2B5EF4-FFF2-40B4-BE49-F238E27FC236}">
                <a16:creationId xmlns:a16="http://schemas.microsoft.com/office/drawing/2014/main" id="{22965BBB-347E-3150-85A4-1599B6062130}"/>
              </a:ext>
            </a:extLst>
          </p:cNvPr>
          <p:cNvSpPr txBox="1"/>
          <p:nvPr/>
        </p:nvSpPr>
        <p:spPr>
          <a:xfrm>
            <a:off x="3646296" y="2573659"/>
            <a:ext cx="1168910" cy="307777"/>
          </a:xfrm>
          <a:prstGeom prst="rect">
            <a:avLst/>
          </a:prstGeom>
          <a:noFill/>
        </p:spPr>
        <p:txBody>
          <a:bodyPr wrap="none" rtlCol="0">
            <a:spAutoFit/>
          </a:bodyPr>
          <a:lstStyle/>
          <a:p>
            <a:r>
              <a:rPr lang="en-US" b="1" dirty="0"/>
              <a:t>Conversion</a:t>
            </a:r>
          </a:p>
        </p:txBody>
      </p:sp>
      <p:sp>
        <p:nvSpPr>
          <p:cNvPr id="128" name="Rectangle 127">
            <a:extLst>
              <a:ext uri="{FF2B5EF4-FFF2-40B4-BE49-F238E27FC236}">
                <a16:creationId xmlns:a16="http://schemas.microsoft.com/office/drawing/2014/main" id="{5A0182A5-BBE6-6D1B-87AE-83799B6013C0}"/>
              </a:ext>
            </a:extLst>
          </p:cNvPr>
          <p:cNvSpPr/>
          <p:nvPr/>
        </p:nvSpPr>
        <p:spPr>
          <a:xfrm>
            <a:off x="838200" y="3980521"/>
            <a:ext cx="1219200" cy="390939"/>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Oil</a:t>
            </a:r>
          </a:p>
        </p:txBody>
      </p:sp>
      <p:sp>
        <p:nvSpPr>
          <p:cNvPr id="129" name="Rectangle 128">
            <a:extLst>
              <a:ext uri="{FF2B5EF4-FFF2-40B4-BE49-F238E27FC236}">
                <a16:creationId xmlns:a16="http://schemas.microsoft.com/office/drawing/2014/main" id="{FAA2272F-AAB7-BCE6-081F-A8E18153F837}"/>
              </a:ext>
            </a:extLst>
          </p:cNvPr>
          <p:cNvSpPr/>
          <p:nvPr/>
        </p:nvSpPr>
        <p:spPr>
          <a:xfrm>
            <a:off x="838200" y="4980519"/>
            <a:ext cx="1219200" cy="390939"/>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Solar</a:t>
            </a:r>
          </a:p>
        </p:txBody>
      </p:sp>
      <p:sp>
        <p:nvSpPr>
          <p:cNvPr id="130" name="Rectangle 129">
            <a:extLst>
              <a:ext uri="{FF2B5EF4-FFF2-40B4-BE49-F238E27FC236}">
                <a16:creationId xmlns:a16="http://schemas.microsoft.com/office/drawing/2014/main" id="{BAD4C0A1-B19B-B473-B79E-8FBB52E8CB18}"/>
              </a:ext>
            </a:extLst>
          </p:cNvPr>
          <p:cNvSpPr/>
          <p:nvPr/>
        </p:nvSpPr>
        <p:spPr>
          <a:xfrm>
            <a:off x="838200" y="5480518"/>
            <a:ext cx="1219200" cy="390939"/>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Wind</a:t>
            </a:r>
          </a:p>
        </p:txBody>
      </p:sp>
      <p:sp>
        <p:nvSpPr>
          <p:cNvPr id="131" name="Rectangle 130">
            <a:extLst>
              <a:ext uri="{FF2B5EF4-FFF2-40B4-BE49-F238E27FC236}">
                <a16:creationId xmlns:a16="http://schemas.microsoft.com/office/drawing/2014/main" id="{96F486C8-DA72-1B4F-43B1-352DDE7735D1}"/>
              </a:ext>
            </a:extLst>
          </p:cNvPr>
          <p:cNvSpPr/>
          <p:nvPr/>
        </p:nvSpPr>
        <p:spPr>
          <a:xfrm>
            <a:off x="838200" y="5980519"/>
            <a:ext cx="1219200" cy="390939"/>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Hydropower</a:t>
            </a:r>
          </a:p>
        </p:txBody>
      </p:sp>
      <p:sp>
        <p:nvSpPr>
          <p:cNvPr id="132" name="Rectangle 131">
            <a:extLst>
              <a:ext uri="{FF2B5EF4-FFF2-40B4-BE49-F238E27FC236}">
                <a16:creationId xmlns:a16="http://schemas.microsoft.com/office/drawing/2014/main" id="{7A54EF6F-0682-7BE3-90D9-D86F4667B1CE}"/>
              </a:ext>
            </a:extLst>
          </p:cNvPr>
          <p:cNvSpPr/>
          <p:nvPr/>
        </p:nvSpPr>
        <p:spPr>
          <a:xfrm>
            <a:off x="3145684" y="4486567"/>
            <a:ext cx="2143829" cy="390939"/>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Biomass power plant</a:t>
            </a:r>
          </a:p>
        </p:txBody>
      </p:sp>
      <p:sp>
        <p:nvSpPr>
          <p:cNvPr id="133" name="Rectangle 132">
            <a:extLst>
              <a:ext uri="{FF2B5EF4-FFF2-40B4-BE49-F238E27FC236}">
                <a16:creationId xmlns:a16="http://schemas.microsoft.com/office/drawing/2014/main" id="{7022617B-83F2-6F1F-ECF6-4764AD22A905}"/>
              </a:ext>
            </a:extLst>
          </p:cNvPr>
          <p:cNvSpPr/>
          <p:nvPr/>
        </p:nvSpPr>
        <p:spPr>
          <a:xfrm>
            <a:off x="3147349" y="4987624"/>
            <a:ext cx="2143829" cy="390939"/>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Solar power plant</a:t>
            </a:r>
          </a:p>
        </p:txBody>
      </p:sp>
      <p:sp>
        <p:nvSpPr>
          <p:cNvPr id="134" name="Rectangle 133">
            <a:extLst>
              <a:ext uri="{FF2B5EF4-FFF2-40B4-BE49-F238E27FC236}">
                <a16:creationId xmlns:a16="http://schemas.microsoft.com/office/drawing/2014/main" id="{A91E54A8-A2C5-EAA4-CFC0-B6FE04870EC3}"/>
              </a:ext>
            </a:extLst>
          </p:cNvPr>
          <p:cNvSpPr/>
          <p:nvPr/>
        </p:nvSpPr>
        <p:spPr>
          <a:xfrm>
            <a:off x="3158837" y="5472078"/>
            <a:ext cx="2143829" cy="390939"/>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Wind power plant</a:t>
            </a:r>
          </a:p>
        </p:txBody>
      </p:sp>
      <p:sp>
        <p:nvSpPr>
          <p:cNvPr id="135" name="Rectangle 134">
            <a:extLst>
              <a:ext uri="{FF2B5EF4-FFF2-40B4-BE49-F238E27FC236}">
                <a16:creationId xmlns:a16="http://schemas.microsoft.com/office/drawing/2014/main" id="{9274E156-2271-295F-EB9E-4013E0447550}"/>
              </a:ext>
            </a:extLst>
          </p:cNvPr>
          <p:cNvSpPr/>
          <p:nvPr/>
        </p:nvSpPr>
        <p:spPr>
          <a:xfrm>
            <a:off x="3149217" y="5981575"/>
            <a:ext cx="2143829" cy="390939"/>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Hydro power plant</a:t>
            </a:r>
          </a:p>
        </p:txBody>
      </p:sp>
      <p:sp>
        <p:nvSpPr>
          <p:cNvPr id="136" name="Rectangle 135">
            <a:extLst>
              <a:ext uri="{FF2B5EF4-FFF2-40B4-BE49-F238E27FC236}">
                <a16:creationId xmlns:a16="http://schemas.microsoft.com/office/drawing/2014/main" id="{4067DFEA-2A5B-9C91-8929-2961847DD7CE}"/>
              </a:ext>
            </a:extLst>
          </p:cNvPr>
          <p:cNvSpPr/>
          <p:nvPr/>
        </p:nvSpPr>
        <p:spPr>
          <a:xfrm>
            <a:off x="838200" y="3480522"/>
            <a:ext cx="1219200" cy="390939"/>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Coal imports</a:t>
            </a:r>
          </a:p>
        </p:txBody>
      </p:sp>
      <p:cxnSp>
        <p:nvCxnSpPr>
          <p:cNvPr id="137" name="Straight Arrow Connector 136">
            <a:extLst>
              <a:ext uri="{FF2B5EF4-FFF2-40B4-BE49-F238E27FC236}">
                <a16:creationId xmlns:a16="http://schemas.microsoft.com/office/drawing/2014/main" id="{743BD7FD-A60F-6CEE-B0E9-4BFD7C0D6884}"/>
              </a:ext>
            </a:extLst>
          </p:cNvPr>
          <p:cNvCxnSpPr>
            <a:cxnSpLocks/>
            <a:stCxn id="136" idx="3"/>
          </p:cNvCxnSpPr>
          <p:nvPr/>
        </p:nvCxnSpPr>
        <p:spPr>
          <a:xfrm>
            <a:off x="2057400" y="3675992"/>
            <a:ext cx="108828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8" name="Straight Arrow Connector 137">
            <a:extLst>
              <a:ext uri="{FF2B5EF4-FFF2-40B4-BE49-F238E27FC236}">
                <a16:creationId xmlns:a16="http://schemas.microsoft.com/office/drawing/2014/main" id="{9AAB40B6-476C-318A-3B99-68394D8ED893}"/>
              </a:ext>
            </a:extLst>
          </p:cNvPr>
          <p:cNvCxnSpPr>
            <a:cxnSpLocks/>
            <a:stCxn id="58" idx="3"/>
            <a:endCxn id="132" idx="1"/>
          </p:cNvCxnSpPr>
          <p:nvPr/>
        </p:nvCxnSpPr>
        <p:spPr>
          <a:xfrm>
            <a:off x="2057400" y="4675990"/>
            <a:ext cx="1088284" cy="604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9" name="Straight Arrow Connector 138">
            <a:extLst>
              <a:ext uri="{FF2B5EF4-FFF2-40B4-BE49-F238E27FC236}">
                <a16:creationId xmlns:a16="http://schemas.microsoft.com/office/drawing/2014/main" id="{D5EDABC4-7D92-773E-239D-CFFF5F9BE249}"/>
              </a:ext>
            </a:extLst>
          </p:cNvPr>
          <p:cNvCxnSpPr>
            <a:cxnSpLocks/>
            <a:stCxn id="129" idx="3"/>
            <a:endCxn id="133" idx="1"/>
          </p:cNvCxnSpPr>
          <p:nvPr/>
        </p:nvCxnSpPr>
        <p:spPr>
          <a:xfrm>
            <a:off x="2057400" y="5175989"/>
            <a:ext cx="1089949" cy="710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0" name="Straight Arrow Connector 139">
            <a:extLst>
              <a:ext uri="{FF2B5EF4-FFF2-40B4-BE49-F238E27FC236}">
                <a16:creationId xmlns:a16="http://schemas.microsoft.com/office/drawing/2014/main" id="{254729D2-17A1-3D00-0060-93656EA6B67A}"/>
              </a:ext>
            </a:extLst>
          </p:cNvPr>
          <p:cNvCxnSpPr>
            <a:cxnSpLocks/>
            <a:stCxn id="130" idx="3"/>
            <a:endCxn id="134" idx="1"/>
          </p:cNvCxnSpPr>
          <p:nvPr/>
        </p:nvCxnSpPr>
        <p:spPr>
          <a:xfrm flipV="1">
            <a:off x="2057400" y="5667548"/>
            <a:ext cx="1101437" cy="844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1" name="Straight Arrow Connector 140">
            <a:extLst>
              <a:ext uri="{FF2B5EF4-FFF2-40B4-BE49-F238E27FC236}">
                <a16:creationId xmlns:a16="http://schemas.microsoft.com/office/drawing/2014/main" id="{E8A1A4D6-B45F-33CA-9BD9-70CE0DECA527}"/>
              </a:ext>
            </a:extLst>
          </p:cNvPr>
          <p:cNvCxnSpPr>
            <a:cxnSpLocks/>
            <a:stCxn id="131" idx="3"/>
            <a:endCxn id="135" idx="1"/>
          </p:cNvCxnSpPr>
          <p:nvPr/>
        </p:nvCxnSpPr>
        <p:spPr>
          <a:xfrm>
            <a:off x="2057400" y="6175989"/>
            <a:ext cx="1091817" cy="105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2" name="TextBox 141">
            <a:extLst>
              <a:ext uri="{FF2B5EF4-FFF2-40B4-BE49-F238E27FC236}">
                <a16:creationId xmlns:a16="http://schemas.microsoft.com/office/drawing/2014/main" id="{84E59E78-1768-B8F8-8E26-B259272F5D57}"/>
              </a:ext>
            </a:extLst>
          </p:cNvPr>
          <p:cNvSpPr txBox="1"/>
          <p:nvPr/>
        </p:nvSpPr>
        <p:spPr>
          <a:xfrm>
            <a:off x="2315408" y="3412966"/>
            <a:ext cx="518091" cy="276999"/>
          </a:xfrm>
          <a:prstGeom prst="rect">
            <a:avLst/>
          </a:prstGeom>
          <a:noFill/>
        </p:spPr>
        <p:txBody>
          <a:bodyPr wrap="none" rtlCol="0">
            <a:spAutoFit/>
          </a:bodyPr>
          <a:lstStyle/>
          <a:p>
            <a:r>
              <a:rPr lang="en-US" sz="1200" i="1" dirty="0">
                <a:solidFill>
                  <a:schemeClr val="tx1"/>
                </a:solidFill>
              </a:rPr>
              <a:t>COA</a:t>
            </a:r>
          </a:p>
        </p:txBody>
      </p:sp>
      <p:sp>
        <p:nvSpPr>
          <p:cNvPr id="143" name="TextBox 142">
            <a:extLst>
              <a:ext uri="{FF2B5EF4-FFF2-40B4-BE49-F238E27FC236}">
                <a16:creationId xmlns:a16="http://schemas.microsoft.com/office/drawing/2014/main" id="{2840EB9E-EC60-4E7C-3658-37DFD66DF51F}"/>
              </a:ext>
            </a:extLst>
          </p:cNvPr>
          <p:cNvSpPr txBox="1"/>
          <p:nvPr/>
        </p:nvSpPr>
        <p:spPr>
          <a:xfrm>
            <a:off x="2310702" y="4641294"/>
            <a:ext cx="450764" cy="276999"/>
          </a:xfrm>
          <a:prstGeom prst="rect">
            <a:avLst/>
          </a:prstGeom>
          <a:noFill/>
        </p:spPr>
        <p:txBody>
          <a:bodyPr wrap="none" rtlCol="0">
            <a:spAutoFit/>
          </a:bodyPr>
          <a:lstStyle/>
          <a:p>
            <a:r>
              <a:rPr lang="en-US" sz="1200" i="1" dirty="0">
                <a:solidFill>
                  <a:schemeClr val="tx1"/>
                </a:solidFill>
              </a:rPr>
              <a:t>BIO</a:t>
            </a:r>
          </a:p>
        </p:txBody>
      </p:sp>
      <p:sp>
        <p:nvSpPr>
          <p:cNvPr id="144" name="TextBox 143">
            <a:extLst>
              <a:ext uri="{FF2B5EF4-FFF2-40B4-BE49-F238E27FC236}">
                <a16:creationId xmlns:a16="http://schemas.microsoft.com/office/drawing/2014/main" id="{D2BD8DAD-B597-113F-F55E-BEA3A02B469B}"/>
              </a:ext>
            </a:extLst>
          </p:cNvPr>
          <p:cNvSpPr txBox="1"/>
          <p:nvPr/>
        </p:nvSpPr>
        <p:spPr>
          <a:xfrm>
            <a:off x="2314765" y="4925246"/>
            <a:ext cx="492443" cy="276999"/>
          </a:xfrm>
          <a:prstGeom prst="rect">
            <a:avLst/>
          </a:prstGeom>
          <a:noFill/>
        </p:spPr>
        <p:txBody>
          <a:bodyPr wrap="none" rtlCol="0">
            <a:spAutoFit/>
          </a:bodyPr>
          <a:lstStyle/>
          <a:p>
            <a:r>
              <a:rPr lang="en-US" sz="1200" i="1" dirty="0">
                <a:solidFill>
                  <a:schemeClr val="tx1"/>
                </a:solidFill>
              </a:rPr>
              <a:t>SOL</a:t>
            </a:r>
          </a:p>
        </p:txBody>
      </p:sp>
      <p:sp>
        <p:nvSpPr>
          <p:cNvPr id="145" name="TextBox 144">
            <a:extLst>
              <a:ext uri="{FF2B5EF4-FFF2-40B4-BE49-F238E27FC236}">
                <a16:creationId xmlns:a16="http://schemas.microsoft.com/office/drawing/2014/main" id="{28DA297C-D89B-5A17-886D-9D4D1B57A435}"/>
              </a:ext>
            </a:extLst>
          </p:cNvPr>
          <p:cNvSpPr txBox="1"/>
          <p:nvPr/>
        </p:nvSpPr>
        <p:spPr>
          <a:xfrm>
            <a:off x="2314765" y="5419198"/>
            <a:ext cx="551754" cy="276999"/>
          </a:xfrm>
          <a:prstGeom prst="rect">
            <a:avLst/>
          </a:prstGeom>
          <a:noFill/>
        </p:spPr>
        <p:txBody>
          <a:bodyPr wrap="none" rtlCol="0">
            <a:spAutoFit/>
          </a:bodyPr>
          <a:lstStyle/>
          <a:p>
            <a:r>
              <a:rPr lang="en-US" sz="1200" i="1" dirty="0">
                <a:solidFill>
                  <a:schemeClr val="tx1"/>
                </a:solidFill>
              </a:rPr>
              <a:t>WND</a:t>
            </a:r>
          </a:p>
        </p:txBody>
      </p:sp>
      <p:sp>
        <p:nvSpPr>
          <p:cNvPr id="146" name="TextBox 145">
            <a:extLst>
              <a:ext uri="{FF2B5EF4-FFF2-40B4-BE49-F238E27FC236}">
                <a16:creationId xmlns:a16="http://schemas.microsoft.com/office/drawing/2014/main" id="{BCC5FBC5-BCAF-5CCB-0592-50BE737CD940}"/>
              </a:ext>
            </a:extLst>
          </p:cNvPr>
          <p:cNvSpPr txBox="1"/>
          <p:nvPr/>
        </p:nvSpPr>
        <p:spPr>
          <a:xfrm>
            <a:off x="2314765" y="5927490"/>
            <a:ext cx="508473" cy="276999"/>
          </a:xfrm>
          <a:prstGeom prst="rect">
            <a:avLst/>
          </a:prstGeom>
          <a:noFill/>
        </p:spPr>
        <p:txBody>
          <a:bodyPr wrap="none" rtlCol="0">
            <a:spAutoFit/>
          </a:bodyPr>
          <a:lstStyle/>
          <a:p>
            <a:r>
              <a:rPr lang="en-US" sz="1200" i="1" dirty="0">
                <a:solidFill>
                  <a:schemeClr val="tx1"/>
                </a:solidFill>
              </a:rPr>
              <a:t>HYD</a:t>
            </a:r>
          </a:p>
        </p:txBody>
      </p:sp>
      <p:sp>
        <p:nvSpPr>
          <p:cNvPr id="147" name="Rectangle 146">
            <a:extLst>
              <a:ext uri="{FF2B5EF4-FFF2-40B4-BE49-F238E27FC236}">
                <a16:creationId xmlns:a16="http://schemas.microsoft.com/office/drawing/2014/main" id="{3ACB700F-5FD2-8CDF-9C84-B1DB83D91A62}"/>
              </a:ext>
            </a:extLst>
          </p:cNvPr>
          <p:cNvSpPr/>
          <p:nvPr/>
        </p:nvSpPr>
        <p:spPr>
          <a:xfrm>
            <a:off x="5812817" y="3257890"/>
            <a:ext cx="865254" cy="884958"/>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Oil refinery</a:t>
            </a:r>
          </a:p>
        </p:txBody>
      </p:sp>
      <p:sp>
        <p:nvSpPr>
          <p:cNvPr id="148" name="Rectangle 147">
            <a:extLst>
              <a:ext uri="{FF2B5EF4-FFF2-40B4-BE49-F238E27FC236}">
                <a16:creationId xmlns:a16="http://schemas.microsoft.com/office/drawing/2014/main" id="{DA3F430A-B621-1ECC-91AA-E9B077F1EE63}"/>
              </a:ext>
            </a:extLst>
          </p:cNvPr>
          <p:cNvSpPr/>
          <p:nvPr/>
        </p:nvSpPr>
        <p:spPr>
          <a:xfrm>
            <a:off x="5812817" y="4307385"/>
            <a:ext cx="865254" cy="991808"/>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Biomass plant / distillery</a:t>
            </a:r>
          </a:p>
        </p:txBody>
      </p:sp>
      <p:cxnSp>
        <p:nvCxnSpPr>
          <p:cNvPr id="149" name="Elbow Connector 148">
            <a:extLst>
              <a:ext uri="{FF2B5EF4-FFF2-40B4-BE49-F238E27FC236}">
                <a16:creationId xmlns:a16="http://schemas.microsoft.com/office/drawing/2014/main" id="{D37CBE0B-BFF1-EE92-69A6-D82692657ADD}"/>
              </a:ext>
            </a:extLst>
          </p:cNvPr>
          <p:cNvCxnSpPr>
            <a:cxnSpLocks/>
            <a:stCxn id="128" idx="3"/>
            <a:endCxn id="147" idx="1"/>
          </p:cNvCxnSpPr>
          <p:nvPr/>
        </p:nvCxnSpPr>
        <p:spPr>
          <a:xfrm flipV="1">
            <a:off x="2057400" y="3700369"/>
            <a:ext cx="3755417" cy="475622"/>
          </a:xfrm>
          <a:prstGeom prst="bentConnector3">
            <a:avLst>
              <a:gd name="adj1" fmla="val 92949"/>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0" name="Elbow Connector 149">
            <a:extLst>
              <a:ext uri="{FF2B5EF4-FFF2-40B4-BE49-F238E27FC236}">
                <a16:creationId xmlns:a16="http://schemas.microsoft.com/office/drawing/2014/main" id="{28E8107E-362E-1BB0-26FB-E415D1C3935B}"/>
              </a:ext>
            </a:extLst>
          </p:cNvPr>
          <p:cNvCxnSpPr>
            <a:cxnSpLocks/>
          </p:cNvCxnSpPr>
          <p:nvPr/>
        </p:nvCxnSpPr>
        <p:spPr>
          <a:xfrm flipV="1">
            <a:off x="2057400" y="4374141"/>
            <a:ext cx="3755416" cy="179226"/>
          </a:xfrm>
          <a:prstGeom prst="bentConnector3">
            <a:avLst>
              <a:gd name="adj1" fmla="val 2565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1" name="TextBox 150">
            <a:extLst>
              <a:ext uri="{FF2B5EF4-FFF2-40B4-BE49-F238E27FC236}">
                <a16:creationId xmlns:a16="http://schemas.microsoft.com/office/drawing/2014/main" id="{71F6E8E3-F780-3D1F-597A-1825EFEB6F8F}"/>
              </a:ext>
            </a:extLst>
          </p:cNvPr>
          <p:cNvSpPr txBox="1"/>
          <p:nvPr/>
        </p:nvSpPr>
        <p:spPr>
          <a:xfrm>
            <a:off x="2310702" y="4325254"/>
            <a:ext cx="450764" cy="276999"/>
          </a:xfrm>
          <a:prstGeom prst="rect">
            <a:avLst/>
          </a:prstGeom>
          <a:noFill/>
        </p:spPr>
        <p:txBody>
          <a:bodyPr wrap="none" rtlCol="0">
            <a:spAutoFit/>
          </a:bodyPr>
          <a:lstStyle/>
          <a:p>
            <a:r>
              <a:rPr lang="en-US" sz="1200" i="1" dirty="0">
                <a:solidFill>
                  <a:schemeClr val="tx1"/>
                </a:solidFill>
              </a:rPr>
              <a:t>BIO</a:t>
            </a:r>
          </a:p>
        </p:txBody>
      </p:sp>
      <p:sp>
        <p:nvSpPr>
          <p:cNvPr id="152" name="TextBox 151">
            <a:extLst>
              <a:ext uri="{FF2B5EF4-FFF2-40B4-BE49-F238E27FC236}">
                <a16:creationId xmlns:a16="http://schemas.microsoft.com/office/drawing/2014/main" id="{27A241BA-C23D-817D-ADE7-5C3FC036B71B}"/>
              </a:ext>
            </a:extLst>
          </p:cNvPr>
          <p:cNvSpPr txBox="1"/>
          <p:nvPr/>
        </p:nvSpPr>
        <p:spPr>
          <a:xfrm>
            <a:off x="2310702" y="3918512"/>
            <a:ext cx="433132" cy="276999"/>
          </a:xfrm>
          <a:prstGeom prst="rect">
            <a:avLst/>
          </a:prstGeom>
          <a:noFill/>
        </p:spPr>
        <p:txBody>
          <a:bodyPr wrap="none" rtlCol="0">
            <a:spAutoFit/>
          </a:bodyPr>
          <a:lstStyle/>
          <a:p>
            <a:r>
              <a:rPr lang="en-US" sz="1200" i="1" dirty="0">
                <a:solidFill>
                  <a:schemeClr val="tx1"/>
                </a:solidFill>
              </a:rPr>
              <a:t>OIL</a:t>
            </a:r>
          </a:p>
        </p:txBody>
      </p:sp>
      <p:cxnSp>
        <p:nvCxnSpPr>
          <p:cNvPr id="154" name="Straight Arrow Connector 153">
            <a:extLst>
              <a:ext uri="{FF2B5EF4-FFF2-40B4-BE49-F238E27FC236}">
                <a16:creationId xmlns:a16="http://schemas.microsoft.com/office/drawing/2014/main" id="{06757219-732F-623B-6F3A-0DC970F62C84}"/>
              </a:ext>
            </a:extLst>
          </p:cNvPr>
          <p:cNvCxnSpPr>
            <a:cxnSpLocks/>
          </p:cNvCxnSpPr>
          <p:nvPr/>
        </p:nvCxnSpPr>
        <p:spPr>
          <a:xfrm flipV="1">
            <a:off x="5289513" y="6043057"/>
            <a:ext cx="2593006" cy="738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5" name="Straight Arrow Connector 154">
            <a:extLst>
              <a:ext uri="{FF2B5EF4-FFF2-40B4-BE49-F238E27FC236}">
                <a16:creationId xmlns:a16="http://schemas.microsoft.com/office/drawing/2014/main" id="{571B256B-3F42-1C57-25A1-02CFE1681284}"/>
              </a:ext>
            </a:extLst>
          </p:cNvPr>
          <p:cNvCxnSpPr>
            <a:cxnSpLocks/>
          </p:cNvCxnSpPr>
          <p:nvPr/>
        </p:nvCxnSpPr>
        <p:spPr>
          <a:xfrm>
            <a:off x="5289513" y="5696197"/>
            <a:ext cx="259300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6" name="Elbow Connector 155">
            <a:extLst>
              <a:ext uri="{FF2B5EF4-FFF2-40B4-BE49-F238E27FC236}">
                <a16:creationId xmlns:a16="http://schemas.microsoft.com/office/drawing/2014/main" id="{2690BBBE-617E-5CA7-30AB-59CB3AF798CE}"/>
              </a:ext>
            </a:extLst>
          </p:cNvPr>
          <p:cNvCxnSpPr>
            <a:cxnSpLocks/>
            <a:stCxn id="132" idx="3"/>
          </p:cNvCxnSpPr>
          <p:nvPr/>
        </p:nvCxnSpPr>
        <p:spPr>
          <a:xfrm>
            <a:off x="5289513" y="4682037"/>
            <a:ext cx="2613589" cy="710671"/>
          </a:xfrm>
          <a:prstGeom prst="bentConnector3">
            <a:avLst>
              <a:gd name="adj1" fmla="val 1161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7" name="Elbow Connector 156">
            <a:extLst>
              <a:ext uri="{FF2B5EF4-FFF2-40B4-BE49-F238E27FC236}">
                <a16:creationId xmlns:a16="http://schemas.microsoft.com/office/drawing/2014/main" id="{14EA5A70-2E1D-C1BB-5E37-C3093AA15DFE}"/>
              </a:ext>
            </a:extLst>
          </p:cNvPr>
          <p:cNvCxnSpPr>
            <a:cxnSpLocks/>
            <a:stCxn id="133" idx="3"/>
          </p:cNvCxnSpPr>
          <p:nvPr/>
        </p:nvCxnSpPr>
        <p:spPr>
          <a:xfrm>
            <a:off x="5291178" y="5183094"/>
            <a:ext cx="2590704" cy="353215"/>
          </a:xfrm>
          <a:prstGeom prst="bentConnector3">
            <a:avLst>
              <a:gd name="adj1" fmla="val 637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8" name="Straight Arrow Connector 157">
            <a:extLst>
              <a:ext uri="{FF2B5EF4-FFF2-40B4-BE49-F238E27FC236}">
                <a16:creationId xmlns:a16="http://schemas.microsoft.com/office/drawing/2014/main" id="{92DBBAFB-6F26-409F-BE21-BFF2527B588B}"/>
              </a:ext>
            </a:extLst>
          </p:cNvPr>
          <p:cNvCxnSpPr>
            <a:cxnSpLocks/>
          </p:cNvCxnSpPr>
          <p:nvPr/>
        </p:nvCxnSpPr>
        <p:spPr>
          <a:xfrm>
            <a:off x="6660842" y="3495952"/>
            <a:ext cx="86525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9" name="Straight Arrow Connector 158">
            <a:extLst>
              <a:ext uri="{FF2B5EF4-FFF2-40B4-BE49-F238E27FC236}">
                <a16:creationId xmlns:a16="http://schemas.microsoft.com/office/drawing/2014/main" id="{215A5D71-174E-986F-41AF-5498A226274E}"/>
              </a:ext>
            </a:extLst>
          </p:cNvPr>
          <p:cNvCxnSpPr>
            <a:cxnSpLocks/>
          </p:cNvCxnSpPr>
          <p:nvPr/>
        </p:nvCxnSpPr>
        <p:spPr>
          <a:xfrm>
            <a:off x="6660842" y="4980519"/>
            <a:ext cx="86525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0" name="Straight Arrow Connector 159">
            <a:extLst>
              <a:ext uri="{FF2B5EF4-FFF2-40B4-BE49-F238E27FC236}">
                <a16:creationId xmlns:a16="http://schemas.microsoft.com/office/drawing/2014/main" id="{DF8E196F-C672-4347-5839-307ADAF4691C}"/>
              </a:ext>
            </a:extLst>
          </p:cNvPr>
          <p:cNvCxnSpPr>
            <a:cxnSpLocks/>
          </p:cNvCxnSpPr>
          <p:nvPr/>
        </p:nvCxnSpPr>
        <p:spPr>
          <a:xfrm>
            <a:off x="6660842" y="3866438"/>
            <a:ext cx="89250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1" name="Straight Arrow Connector 160">
            <a:extLst>
              <a:ext uri="{FF2B5EF4-FFF2-40B4-BE49-F238E27FC236}">
                <a16:creationId xmlns:a16="http://schemas.microsoft.com/office/drawing/2014/main" id="{FC552A2A-6045-0FC8-37A3-0D8CECB8C9AB}"/>
              </a:ext>
            </a:extLst>
          </p:cNvPr>
          <p:cNvCxnSpPr>
            <a:cxnSpLocks/>
          </p:cNvCxnSpPr>
          <p:nvPr/>
        </p:nvCxnSpPr>
        <p:spPr>
          <a:xfrm>
            <a:off x="6660842" y="4553367"/>
            <a:ext cx="86525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2" name="TextBox 161">
            <a:extLst>
              <a:ext uri="{FF2B5EF4-FFF2-40B4-BE49-F238E27FC236}">
                <a16:creationId xmlns:a16="http://schemas.microsoft.com/office/drawing/2014/main" id="{80EC8E58-CFBC-C2E8-8095-E33C7D19F1B5}"/>
              </a:ext>
            </a:extLst>
          </p:cNvPr>
          <p:cNvSpPr txBox="1"/>
          <p:nvPr/>
        </p:nvSpPr>
        <p:spPr>
          <a:xfrm>
            <a:off x="7402103" y="2865217"/>
            <a:ext cx="482824" cy="276999"/>
          </a:xfrm>
          <a:prstGeom prst="rect">
            <a:avLst/>
          </a:prstGeom>
          <a:noFill/>
        </p:spPr>
        <p:txBody>
          <a:bodyPr wrap="none" rtlCol="0">
            <a:spAutoFit/>
          </a:bodyPr>
          <a:lstStyle/>
          <a:p>
            <a:r>
              <a:rPr lang="en-US" sz="1200" i="1" dirty="0">
                <a:solidFill>
                  <a:schemeClr val="tx1"/>
                </a:solidFill>
              </a:rPr>
              <a:t>ELC</a:t>
            </a:r>
          </a:p>
        </p:txBody>
      </p:sp>
      <p:sp>
        <p:nvSpPr>
          <p:cNvPr id="163" name="TextBox 162">
            <a:extLst>
              <a:ext uri="{FF2B5EF4-FFF2-40B4-BE49-F238E27FC236}">
                <a16:creationId xmlns:a16="http://schemas.microsoft.com/office/drawing/2014/main" id="{1DD958C0-0AA4-73FE-B4E0-DC85AD220C50}"/>
              </a:ext>
            </a:extLst>
          </p:cNvPr>
          <p:cNvSpPr txBox="1"/>
          <p:nvPr/>
        </p:nvSpPr>
        <p:spPr>
          <a:xfrm>
            <a:off x="6753129" y="3239919"/>
            <a:ext cx="800219" cy="276999"/>
          </a:xfrm>
          <a:prstGeom prst="rect">
            <a:avLst/>
          </a:prstGeom>
          <a:noFill/>
        </p:spPr>
        <p:txBody>
          <a:bodyPr wrap="none" rtlCol="0">
            <a:spAutoFit/>
          </a:bodyPr>
          <a:lstStyle/>
          <a:p>
            <a:r>
              <a:rPr lang="en-US" sz="1200" i="1" dirty="0">
                <a:solidFill>
                  <a:schemeClr val="tx1"/>
                </a:solidFill>
              </a:rPr>
              <a:t>PETROL</a:t>
            </a:r>
          </a:p>
        </p:txBody>
      </p:sp>
      <p:sp>
        <p:nvSpPr>
          <p:cNvPr id="164" name="TextBox 163">
            <a:extLst>
              <a:ext uri="{FF2B5EF4-FFF2-40B4-BE49-F238E27FC236}">
                <a16:creationId xmlns:a16="http://schemas.microsoft.com/office/drawing/2014/main" id="{52C91AB1-41B8-6F91-E043-AECC79D06D0D}"/>
              </a:ext>
            </a:extLst>
          </p:cNvPr>
          <p:cNvSpPr txBox="1"/>
          <p:nvPr/>
        </p:nvSpPr>
        <p:spPr>
          <a:xfrm>
            <a:off x="6822058" y="3634451"/>
            <a:ext cx="731290" cy="276999"/>
          </a:xfrm>
          <a:prstGeom prst="rect">
            <a:avLst/>
          </a:prstGeom>
          <a:noFill/>
        </p:spPr>
        <p:txBody>
          <a:bodyPr wrap="square" rtlCol="0">
            <a:spAutoFit/>
          </a:bodyPr>
          <a:lstStyle/>
          <a:p>
            <a:r>
              <a:rPr lang="en-US" sz="1200" i="1" dirty="0">
                <a:solidFill>
                  <a:schemeClr val="tx1"/>
                </a:solidFill>
              </a:rPr>
              <a:t>DIESEL</a:t>
            </a:r>
          </a:p>
        </p:txBody>
      </p:sp>
      <p:sp>
        <p:nvSpPr>
          <p:cNvPr id="165" name="TextBox 164">
            <a:extLst>
              <a:ext uri="{FF2B5EF4-FFF2-40B4-BE49-F238E27FC236}">
                <a16:creationId xmlns:a16="http://schemas.microsoft.com/office/drawing/2014/main" id="{26DF0E69-D6A3-4B60-7738-DEA8ED3D86C4}"/>
              </a:ext>
            </a:extLst>
          </p:cNvPr>
          <p:cNvSpPr txBox="1"/>
          <p:nvPr/>
        </p:nvSpPr>
        <p:spPr>
          <a:xfrm>
            <a:off x="6701560" y="4311587"/>
            <a:ext cx="910827" cy="276999"/>
          </a:xfrm>
          <a:prstGeom prst="rect">
            <a:avLst/>
          </a:prstGeom>
          <a:noFill/>
        </p:spPr>
        <p:txBody>
          <a:bodyPr wrap="none" rtlCol="0">
            <a:spAutoFit/>
          </a:bodyPr>
          <a:lstStyle/>
          <a:p>
            <a:r>
              <a:rPr lang="en-US" sz="1200" i="1" dirty="0">
                <a:solidFill>
                  <a:schemeClr val="tx1"/>
                </a:solidFill>
              </a:rPr>
              <a:t>ETHANOL</a:t>
            </a:r>
          </a:p>
        </p:txBody>
      </p:sp>
      <p:sp>
        <p:nvSpPr>
          <p:cNvPr id="166" name="TextBox 165">
            <a:extLst>
              <a:ext uri="{FF2B5EF4-FFF2-40B4-BE49-F238E27FC236}">
                <a16:creationId xmlns:a16="http://schemas.microsoft.com/office/drawing/2014/main" id="{461FA2EA-7279-A296-8EEC-EBFCDA3D8B32}"/>
              </a:ext>
            </a:extLst>
          </p:cNvPr>
          <p:cNvSpPr txBox="1"/>
          <p:nvPr/>
        </p:nvSpPr>
        <p:spPr>
          <a:xfrm>
            <a:off x="6660842" y="4721602"/>
            <a:ext cx="997389" cy="276999"/>
          </a:xfrm>
          <a:prstGeom prst="rect">
            <a:avLst/>
          </a:prstGeom>
          <a:noFill/>
        </p:spPr>
        <p:txBody>
          <a:bodyPr wrap="none" rtlCol="0">
            <a:spAutoFit/>
          </a:bodyPr>
          <a:lstStyle/>
          <a:p>
            <a:r>
              <a:rPr lang="en-US" sz="1200" i="1" dirty="0">
                <a:solidFill>
                  <a:schemeClr val="tx1"/>
                </a:solidFill>
              </a:rPr>
              <a:t>BIODIESEL</a:t>
            </a:r>
          </a:p>
        </p:txBody>
      </p:sp>
      <p:sp>
        <p:nvSpPr>
          <p:cNvPr id="169" name="TextBox 168">
            <a:extLst>
              <a:ext uri="{FF2B5EF4-FFF2-40B4-BE49-F238E27FC236}">
                <a16:creationId xmlns:a16="http://schemas.microsoft.com/office/drawing/2014/main" id="{2872092E-E67C-6760-F359-575DED982C7E}"/>
              </a:ext>
            </a:extLst>
          </p:cNvPr>
          <p:cNvSpPr txBox="1"/>
          <p:nvPr/>
        </p:nvSpPr>
        <p:spPr>
          <a:xfrm>
            <a:off x="7420278" y="6246138"/>
            <a:ext cx="482824" cy="276999"/>
          </a:xfrm>
          <a:prstGeom prst="rect">
            <a:avLst/>
          </a:prstGeom>
          <a:noFill/>
        </p:spPr>
        <p:txBody>
          <a:bodyPr wrap="none" rtlCol="0">
            <a:spAutoFit/>
          </a:bodyPr>
          <a:lstStyle/>
          <a:p>
            <a:r>
              <a:rPr lang="en-US" sz="1200" i="1" dirty="0">
                <a:solidFill>
                  <a:schemeClr val="tx1"/>
                </a:solidFill>
              </a:rPr>
              <a:t>ELC</a:t>
            </a:r>
          </a:p>
        </p:txBody>
      </p:sp>
      <p:sp>
        <p:nvSpPr>
          <p:cNvPr id="170" name="TextBox 169">
            <a:extLst>
              <a:ext uri="{FF2B5EF4-FFF2-40B4-BE49-F238E27FC236}">
                <a16:creationId xmlns:a16="http://schemas.microsoft.com/office/drawing/2014/main" id="{B6E32E7C-D159-7233-FAF3-A3B28102CDAA}"/>
              </a:ext>
            </a:extLst>
          </p:cNvPr>
          <p:cNvSpPr txBox="1"/>
          <p:nvPr/>
        </p:nvSpPr>
        <p:spPr>
          <a:xfrm>
            <a:off x="7420278" y="5140577"/>
            <a:ext cx="482824" cy="276999"/>
          </a:xfrm>
          <a:prstGeom prst="rect">
            <a:avLst/>
          </a:prstGeom>
          <a:noFill/>
        </p:spPr>
        <p:txBody>
          <a:bodyPr wrap="square" rtlCol="0">
            <a:spAutoFit/>
          </a:bodyPr>
          <a:lstStyle/>
          <a:p>
            <a:r>
              <a:rPr lang="en-US" sz="1200" i="1" dirty="0">
                <a:solidFill>
                  <a:schemeClr val="tx1"/>
                </a:solidFill>
              </a:rPr>
              <a:t>ELC</a:t>
            </a:r>
          </a:p>
        </p:txBody>
      </p:sp>
      <p:sp>
        <p:nvSpPr>
          <p:cNvPr id="171" name="Rectangle 170">
            <a:extLst>
              <a:ext uri="{FF2B5EF4-FFF2-40B4-BE49-F238E27FC236}">
                <a16:creationId xmlns:a16="http://schemas.microsoft.com/office/drawing/2014/main" id="{54780E7D-8BA0-5BD6-973B-8973F44BBC44}"/>
              </a:ext>
            </a:extLst>
          </p:cNvPr>
          <p:cNvSpPr/>
          <p:nvPr/>
        </p:nvSpPr>
        <p:spPr>
          <a:xfrm>
            <a:off x="8965804" y="3017945"/>
            <a:ext cx="527968" cy="3390935"/>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dirty="0">
                <a:solidFill>
                  <a:schemeClr val="tx1"/>
                </a:solidFill>
              </a:rPr>
              <a:t>Distribution</a:t>
            </a:r>
          </a:p>
          <a:p>
            <a:pPr algn="ctr"/>
            <a:r>
              <a:rPr lang="en-US" dirty="0">
                <a:solidFill>
                  <a:schemeClr val="tx1"/>
                </a:solidFill>
              </a:rPr>
              <a:t>technology</a:t>
            </a:r>
          </a:p>
        </p:txBody>
      </p:sp>
      <p:cxnSp>
        <p:nvCxnSpPr>
          <p:cNvPr id="179" name="Straight Arrow Connector 178">
            <a:extLst>
              <a:ext uri="{FF2B5EF4-FFF2-40B4-BE49-F238E27FC236}">
                <a16:creationId xmlns:a16="http://schemas.microsoft.com/office/drawing/2014/main" id="{A2EEB170-C191-590D-C7F8-95966E68D114}"/>
              </a:ext>
            </a:extLst>
          </p:cNvPr>
          <p:cNvCxnSpPr>
            <a:cxnSpLocks/>
          </p:cNvCxnSpPr>
          <p:nvPr/>
        </p:nvCxnSpPr>
        <p:spPr>
          <a:xfrm>
            <a:off x="5302666" y="3127713"/>
            <a:ext cx="257921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5" name="TextBox 194">
            <a:extLst>
              <a:ext uri="{FF2B5EF4-FFF2-40B4-BE49-F238E27FC236}">
                <a16:creationId xmlns:a16="http://schemas.microsoft.com/office/drawing/2014/main" id="{142C4DC1-A18B-B3C8-CD1E-0E0FC772A469}"/>
              </a:ext>
            </a:extLst>
          </p:cNvPr>
          <p:cNvSpPr txBox="1"/>
          <p:nvPr/>
        </p:nvSpPr>
        <p:spPr>
          <a:xfrm>
            <a:off x="7445927" y="5679452"/>
            <a:ext cx="482824" cy="276999"/>
          </a:xfrm>
          <a:prstGeom prst="rect">
            <a:avLst/>
          </a:prstGeom>
          <a:noFill/>
        </p:spPr>
        <p:txBody>
          <a:bodyPr wrap="square" rtlCol="0">
            <a:spAutoFit/>
          </a:bodyPr>
          <a:lstStyle/>
          <a:p>
            <a:r>
              <a:rPr lang="en-US" sz="1200" i="1" dirty="0">
                <a:solidFill>
                  <a:schemeClr val="tx1"/>
                </a:solidFill>
              </a:rPr>
              <a:t>ELC</a:t>
            </a:r>
          </a:p>
        </p:txBody>
      </p:sp>
      <p:cxnSp>
        <p:nvCxnSpPr>
          <p:cNvPr id="196" name="Straight Arrow Connector 195">
            <a:extLst>
              <a:ext uri="{FF2B5EF4-FFF2-40B4-BE49-F238E27FC236}">
                <a16:creationId xmlns:a16="http://schemas.microsoft.com/office/drawing/2014/main" id="{BE36F5D7-0150-2A64-1B5C-38FFFE817C72}"/>
              </a:ext>
            </a:extLst>
          </p:cNvPr>
          <p:cNvCxnSpPr>
            <a:cxnSpLocks/>
            <a:stCxn id="56" idx="3"/>
            <a:endCxn id="171" idx="1"/>
          </p:cNvCxnSpPr>
          <p:nvPr/>
        </p:nvCxnSpPr>
        <p:spPr>
          <a:xfrm flipV="1">
            <a:off x="8506257" y="4713413"/>
            <a:ext cx="459547" cy="818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9" name="Straight Arrow Connector 198">
            <a:extLst>
              <a:ext uri="{FF2B5EF4-FFF2-40B4-BE49-F238E27FC236}">
                <a16:creationId xmlns:a16="http://schemas.microsoft.com/office/drawing/2014/main" id="{96F8A87D-98F5-272F-AF86-4BFD26DF0F18}"/>
              </a:ext>
            </a:extLst>
          </p:cNvPr>
          <p:cNvCxnSpPr>
            <a:cxnSpLocks/>
            <a:endCxn id="230" idx="1"/>
          </p:cNvCxnSpPr>
          <p:nvPr/>
        </p:nvCxnSpPr>
        <p:spPr>
          <a:xfrm flipV="1">
            <a:off x="9493772" y="3468971"/>
            <a:ext cx="459547" cy="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2" name="TextBox 201">
            <a:extLst>
              <a:ext uri="{FF2B5EF4-FFF2-40B4-BE49-F238E27FC236}">
                <a16:creationId xmlns:a16="http://schemas.microsoft.com/office/drawing/2014/main" id="{81C6FEF5-22DA-159C-E355-B6F5F338967A}"/>
              </a:ext>
            </a:extLst>
          </p:cNvPr>
          <p:cNvSpPr txBox="1"/>
          <p:nvPr/>
        </p:nvSpPr>
        <p:spPr>
          <a:xfrm>
            <a:off x="10871057" y="3191972"/>
            <a:ext cx="1085147" cy="276999"/>
          </a:xfrm>
          <a:prstGeom prst="rect">
            <a:avLst/>
          </a:prstGeom>
          <a:noFill/>
        </p:spPr>
        <p:txBody>
          <a:bodyPr wrap="square" rtlCol="0">
            <a:spAutoFit/>
          </a:bodyPr>
          <a:lstStyle/>
          <a:p>
            <a:r>
              <a:rPr lang="en-US" sz="1200" i="1" dirty="0">
                <a:solidFill>
                  <a:schemeClr val="tx1"/>
                </a:solidFill>
              </a:rPr>
              <a:t>ELC for EVs</a:t>
            </a:r>
          </a:p>
        </p:txBody>
      </p:sp>
      <p:sp>
        <p:nvSpPr>
          <p:cNvPr id="230" name="Rectangle 229">
            <a:extLst>
              <a:ext uri="{FF2B5EF4-FFF2-40B4-BE49-F238E27FC236}">
                <a16:creationId xmlns:a16="http://schemas.microsoft.com/office/drawing/2014/main" id="{F0863A20-7ADA-6EBC-EF83-0F6A157A9EE9}"/>
              </a:ext>
            </a:extLst>
          </p:cNvPr>
          <p:cNvSpPr/>
          <p:nvPr/>
        </p:nvSpPr>
        <p:spPr>
          <a:xfrm>
            <a:off x="9953319" y="3026492"/>
            <a:ext cx="921730" cy="884958"/>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EV charging</a:t>
            </a:r>
          </a:p>
        </p:txBody>
      </p:sp>
      <p:cxnSp>
        <p:nvCxnSpPr>
          <p:cNvPr id="234" name="Straight Arrow Connector 233">
            <a:extLst>
              <a:ext uri="{FF2B5EF4-FFF2-40B4-BE49-F238E27FC236}">
                <a16:creationId xmlns:a16="http://schemas.microsoft.com/office/drawing/2014/main" id="{F74BF308-ED8C-A0B2-7C34-F38145F761E3}"/>
              </a:ext>
            </a:extLst>
          </p:cNvPr>
          <p:cNvCxnSpPr>
            <a:cxnSpLocks/>
            <a:stCxn id="230" idx="3"/>
          </p:cNvCxnSpPr>
          <p:nvPr/>
        </p:nvCxnSpPr>
        <p:spPr>
          <a:xfrm>
            <a:off x="10875049" y="3468971"/>
            <a:ext cx="47875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9" name="Straight Arrow Connector 238">
            <a:extLst>
              <a:ext uri="{FF2B5EF4-FFF2-40B4-BE49-F238E27FC236}">
                <a16:creationId xmlns:a16="http://schemas.microsoft.com/office/drawing/2014/main" id="{6D16E531-3AFE-DA24-F771-78EC04BEF431}"/>
              </a:ext>
            </a:extLst>
          </p:cNvPr>
          <p:cNvCxnSpPr>
            <a:cxnSpLocks/>
          </p:cNvCxnSpPr>
          <p:nvPr/>
        </p:nvCxnSpPr>
        <p:spPr>
          <a:xfrm>
            <a:off x="9493772" y="4195511"/>
            <a:ext cx="1860028" cy="1378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1" name="TextBox 240">
            <a:extLst>
              <a:ext uri="{FF2B5EF4-FFF2-40B4-BE49-F238E27FC236}">
                <a16:creationId xmlns:a16="http://schemas.microsoft.com/office/drawing/2014/main" id="{9D9CF841-2E99-850B-B04B-AD4F6D5734A9}"/>
              </a:ext>
            </a:extLst>
          </p:cNvPr>
          <p:cNvSpPr txBox="1"/>
          <p:nvPr/>
        </p:nvSpPr>
        <p:spPr>
          <a:xfrm>
            <a:off x="10796621" y="3933644"/>
            <a:ext cx="1085147" cy="276999"/>
          </a:xfrm>
          <a:prstGeom prst="rect">
            <a:avLst/>
          </a:prstGeom>
          <a:noFill/>
        </p:spPr>
        <p:txBody>
          <a:bodyPr wrap="square" rtlCol="0">
            <a:spAutoFit/>
          </a:bodyPr>
          <a:lstStyle/>
          <a:p>
            <a:r>
              <a:rPr lang="en-US" sz="1200" i="1" dirty="0">
                <a:solidFill>
                  <a:schemeClr val="tx1"/>
                </a:solidFill>
              </a:rPr>
              <a:t>ELC for use</a:t>
            </a:r>
          </a:p>
        </p:txBody>
      </p:sp>
      <p:sp>
        <p:nvSpPr>
          <p:cNvPr id="242" name="Rectangle 241">
            <a:extLst>
              <a:ext uri="{FF2B5EF4-FFF2-40B4-BE49-F238E27FC236}">
                <a16:creationId xmlns:a16="http://schemas.microsoft.com/office/drawing/2014/main" id="{E9F28114-4D0B-288E-9323-36F60C18441F}"/>
              </a:ext>
            </a:extLst>
          </p:cNvPr>
          <p:cNvSpPr/>
          <p:nvPr/>
        </p:nvSpPr>
        <p:spPr>
          <a:xfrm>
            <a:off x="5812816" y="6107691"/>
            <a:ext cx="1580012" cy="390939"/>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Electricity imports</a:t>
            </a:r>
          </a:p>
        </p:txBody>
      </p:sp>
      <p:cxnSp>
        <p:nvCxnSpPr>
          <p:cNvPr id="243" name="Straight Arrow Connector 242">
            <a:extLst>
              <a:ext uri="{FF2B5EF4-FFF2-40B4-BE49-F238E27FC236}">
                <a16:creationId xmlns:a16="http://schemas.microsoft.com/office/drawing/2014/main" id="{29410CC6-82AB-4FD2-0741-9AFC6EB4E539}"/>
              </a:ext>
            </a:extLst>
          </p:cNvPr>
          <p:cNvCxnSpPr>
            <a:cxnSpLocks/>
          </p:cNvCxnSpPr>
          <p:nvPr/>
        </p:nvCxnSpPr>
        <p:spPr>
          <a:xfrm>
            <a:off x="7394645" y="6270820"/>
            <a:ext cx="487237"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 name="luvvoice.com-20250203-qEaojx">
            <a:hlinkClick r:id="" action="ppaction://media"/>
            <a:extLst>
              <a:ext uri="{FF2B5EF4-FFF2-40B4-BE49-F238E27FC236}">
                <a16:creationId xmlns:a16="http://schemas.microsoft.com/office/drawing/2014/main" id="{A768B06B-563B-E338-8A65-B8D4D30B7DC1}"/>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0925332" y="142641"/>
            <a:ext cx="812800" cy="812800"/>
          </a:xfrm>
          <a:prstGeom prst="rect">
            <a:avLst/>
          </a:prstGeom>
        </p:spPr>
      </p:pic>
    </p:spTree>
    <p:extLst>
      <p:ext uri="{BB962C8B-B14F-4D97-AF65-F5344CB8AC3E}">
        <p14:creationId xmlns:p14="http://schemas.microsoft.com/office/powerpoint/2010/main" val="1904692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4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F3874919-3E92-430D-8B60-3CD16C0C210E}"/>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09026C63-8F0C-6E4D-78DB-B97A8735E27D}"/>
              </a:ext>
            </a:extLst>
          </p:cNvPr>
          <p:cNvGraphicFramePr>
            <a:graphicFrameLocks noChangeAspect="1"/>
          </p:cNvGraphicFramePr>
          <p:nvPr>
            <p:custDataLst>
              <p:tags r:id="rId1"/>
            </p:custDataLst>
            <p:extLst>
              <p:ext uri="{D42A27DB-BD31-4B8C-83A1-F6EECF244321}">
                <p14:modId xmlns:p14="http://schemas.microsoft.com/office/powerpoint/2010/main" val="100015607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6" imgW="7772400" imgH="10058400" progId="TCLayout.ActiveDocument.1">
                  <p:embed/>
                </p:oleObj>
              </mc:Choice>
              <mc:Fallback>
                <p:oleObj name="think-cell Slide" r:id="rId6" imgW="7772400" imgH="10058400" progId="TCLayout.ActiveDocument.1">
                  <p:embed/>
                  <p:pic>
                    <p:nvPicPr>
                      <p:cNvPr id="2" name="think-cell data - do not delete" hidden="1">
                        <a:extLst>
                          <a:ext uri="{FF2B5EF4-FFF2-40B4-BE49-F238E27FC236}">
                            <a16:creationId xmlns:a16="http://schemas.microsoft.com/office/drawing/2014/main" id="{09026C63-8F0C-6E4D-78DB-B97A8735E27D}"/>
                          </a:ext>
                        </a:extLst>
                      </p:cNvPr>
                      <p:cNvPicPr/>
                      <p:nvPr/>
                    </p:nvPicPr>
                    <p:blipFill>
                      <a:blip r:embed="rId7"/>
                      <a:stretch>
                        <a:fillRect/>
                      </a:stretch>
                    </p:blipFill>
                    <p:spPr>
                      <a:xfrm>
                        <a:off x="1588" y="1588"/>
                        <a:ext cx="1227" cy="1588"/>
                      </a:xfrm>
                      <a:prstGeom prst="rect">
                        <a:avLst/>
                      </a:prstGeom>
                    </p:spPr>
                  </p:pic>
                </p:oleObj>
              </mc:Fallback>
            </mc:AlternateContent>
          </a:graphicData>
        </a:graphic>
      </p:graphicFrame>
      <p:sp>
        <p:nvSpPr>
          <p:cNvPr id="9" name="Rectangle 8">
            <a:extLst>
              <a:ext uri="{FF2B5EF4-FFF2-40B4-BE49-F238E27FC236}">
                <a16:creationId xmlns:a16="http://schemas.microsoft.com/office/drawing/2014/main" id="{BCEA65FE-6F1E-09B3-4391-F9C260E17FC0}"/>
              </a:ext>
            </a:extLst>
          </p:cNvPr>
          <p:cNvSpPr/>
          <p:nvPr/>
        </p:nvSpPr>
        <p:spPr>
          <a:xfrm>
            <a:off x="10925332" y="159532"/>
            <a:ext cx="812800" cy="8128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Google Shape;167;p13">
            <a:extLst>
              <a:ext uri="{FF2B5EF4-FFF2-40B4-BE49-F238E27FC236}">
                <a16:creationId xmlns:a16="http://schemas.microsoft.com/office/drawing/2014/main" id="{4507EF8B-F414-DDD7-20A5-E49763BA0E45}"/>
              </a:ext>
            </a:extLst>
          </p:cNvPr>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3. </a:t>
            </a:r>
            <a:r>
              <a:rPr lang="sv-SE" dirty="0" err="1">
                <a:solidFill>
                  <a:srgbClr val="C00000"/>
                </a:solidFill>
              </a:rPr>
              <a:t>Building</a:t>
            </a:r>
            <a:r>
              <a:rPr lang="sv-SE" dirty="0">
                <a:solidFill>
                  <a:srgbClr val="C00000"/>
                </a:solidFill>
              </a:rPr>
              <a:t> a </a:t>
            </a:r>
            <a:r>
              <a:rPr lang="sv-SE" sz="2800" dirty="0" err="1">
                <a:solidFill>
                  <a:srgbClr val="C00000"/>
                </a:solidFill>
              </a:rPr>
              <a:t>Reference</a:t>
            </a:r>
            <a:r>
              <a:rPr lang="sv-SE" sz="2800" dirty="0">
                <a:solidFill>
                  <a:srgbClr val="C00000"/>
                </a:solidFill>
              </a:rPr>
              <a:t> Energy System</a:t>
            </a:r>
            <a:endParaRPr sz="2800" dirty="0">
              <a:solidFill>
                <a:srgbClr val="C00000"/>
              </a:solidFill>
            </a:endParaRPr>
          </a:p>
        </p:txBody>
      </p:sp>
      <p:sp>
        <p:nvSpPr>
          <p:cNvPr id="3" name="Slide Number Placeholder 1">
            <a:extLst>
              <a:ext uri="{FF2B5EF4-FFF2-40B4-BE49-F238E27FC236}">
                <a16:creationId xmlns:a16="http://schemas.microsoft.com/office/drawing/2014/main" id="{A26FFB24-ADFC-62B2-6C05-97E13214CF69}"/>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a:solidFill>
                  <a:schemeClr val="bg1"/>
                </a:solidFill>
              </a:rPr>
              <a:pPr algn="ctr"/>
              <a:t>28</a:t>
            </a:fld>
            <a:endParaRPr lang="sv-SE" sz="1000" b="1" dirty="0">
              <a:solidFill>
                <a:schemeClr val="bg1"/>
              </a:solidFill>
            </a:endParaRPr>
          </a:p>
        </p:txBody>
      </p:sp>
      <p:sp>
        <p:nvSpPr>
          <p:cNvPr id="5" name="Slide Number Placeholder 1">
            <a:extLst>
              <a:ext uri="{FF2B5EF4-FFF2-40B4-BE49-F238E27FC236}">
                <a16:creationId xmlns:a16="http://schemas.microsoft.com/office/drawing/2014/main" id="{B8B01D6E-0EAA-424D-E406-E76E928CEC62}"/>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a:solidFill>
                  <a:schemeClr val="bg1"/>
                </a:solidFill>
              </a:rPr>
              <a:pPr algn="ctr"/>
              <a:t>28</a:t>
            </a:fld>
            <a:endParaRPr lang="sv-SE" sz="1000" b="1" dirty="0">
              <a:solidFill>
                <a:schemeClr val="bg1"/>
              </a:solidFill>
            </a:endParaRPr>
          </a:p>
        </p:txBody>
      </p:sp>
      <p:sp>
        <p:nvSpPr>
          <p:cNvPr id="6" name="Google Shape;168;p13">
            <a:extLst>
              <a:ext uri="{FF2B5EF4-FFF2-40B4-BE49-F238E27FC236}">
                <a16:creationId xmlns:a16="http://schemas.microsoft.com/office/drawing/2014/main" id="{E26A4D91-00FB-3986-5A9F-078827B528D2}"/>
              </a:ext>
            </a:extLst>
          </p:cNvPr>
          <p:cNvSpPr txBox="1">
            <a:spLocks/>
          </p:cNvSpPr>
          <p:nvPr/>
        </p:nvSpPr>
        <p:spPr>
          <a:xfrm>
            <a:off x="838200" y="1073888"/>
            <a:ext cx="10515600" cy="408071"/>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dirty="0">
                <a:solidFill>
                  <a:schemeClr val="accent2"/>
                </a:solidFill>
              </a:rPr>
              <a:t>Building a Reference Energy System for the Transport Sector</a:t>
            </a:r>
          </a:p>
        </p:txBody>
      </p:sp>
      <p:sp>
        <p:nvSpPr>
          <p:cNvPr id="8" name="Google Shape;168;p13">
            <a:extLst>
              <a:ext uri="{FF2B5EF4-FFF2-40B4-BE49-F238E27FC236}">
                <a16:creationId xmlns:a16="http://schemas.microsoft.com/office/drawing/2014/main" id="{08EBABC7-B4F0-D559-238D-E260AC413C6A}"/>
              </a:ext>
            </a:extLst>
          </p:cNvPr>
          <p:cNvSpPr txBox="1">
            <a:spLocks/>
          </p:cNvSpPr>
          <p:nvPr/>
        </p:nvSpPr>
        <p:spPr>
          <a:xfrm>
            <a:off x="838200" y="1608083"/>
            <a:ext cx="10515600" cy="945189"/>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b="1" dirty="0">
                <a:highlight>
                  <a:srgbClr val="DFE9FF"/>
                </a:highlight>
              </a:rPr>
              <a:t>Step 5:	Map energy flows and interactions</a:t>
            </a:r>
          </a:p>
          <a:p>
            <a:pPr>
              <a:spcBef>
                <a:spcPts val="0"/>
              </a:spcBef>
              <a:buClr>
                <a:schemeClr val="dk1"/>
              </a:buClr>
              <a:buSzPts val="2800"/>
            </a:pPr>
            <a:endParaRPr lang="en-GB" sz="2000" dirty="0"/>
          </a:p>
          <a:p>
            <a:pPr>
              <a:spcBef>
                <a:spcPts val="0"/>
              </a:spcBef>
              <a:buClr>
                <a:schemeClr val="dk1"/>
              </a:buClr>
              <a:buSzPts val="2800"/>
            </a:pPr>
            <a:r>
              <a:rPr lang="en-GB" sz="2000" dirty="0"/>
              <a:t>Represent storage technologies such as batteries if applicable</a:t>
            </a:r>
            <a:br>
              <a:rPr lang="en-GB" sz="2000" dirty="0"/>
            </a:br>
            <a:br>
              <a:rPr lang="en-GB" sz="2000" dirty="0"/>
            </a:br>
            <a:endParaRPr lang="en-GB" sz="2000" dirty="0"/>
          </a:p>
          <a:p>
            <a:pPr>
              <a:spcBef>
                <a:spcPts val="0"/>
              </a:spcBef>
              <a:buClr>
                <a:schemeClr val="dk1"/>
              </a:buClr>
              <a:buSzPts val="2800"/>
            </a:pPr>
            <a:endParaRPr lang="en-GB" sz="2000" dirty="0"/>
          </a:p>
          <a:p>
            <a:pPr>
              <a:spcBef>
                <a:spcPts val="0"/>
              </a:spcBef>
              <a:buClr>
                <a:schemeClr val="dk1"/>
              </a:buClr>
              <a:buSzPts val="2800"/>
            </a:pPr>
            <a:endParaRPr lang="en-GB" sz="2000" dirty="0"/>
          </a:p>
        </p:txBody>
      </p:sp>
      <p:sp>
        <p:nvSpPr>
          <p:cNvPr id="4" name="Rectangle 3">
            <a:extLst>
              <a:ext uri="{FF2B5EF4-FFF2-40B4-BE49-F238E27FC236}">
                <a16:creationId xmlns:a16="http://schemas.microsoft.com/office/drawing/2014/main" id="{B61F31BF-6D1F-DCE6-2535-996D28528AD8}"/>
              </a:ext>
            </a:extLst>
          </p:cNvPr>
          <p:cNvSpPr/>
          <p:nvPr/>
        </p:nvSpPr>
        <p:spPr>
          <a:xfrm>
            <a:off x="2449871" y="3026134"/>
            <a:ext cx="620786" cy="3390935"/>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dirty="0">
                <a:solidFill>
                  <a:schemeClr val="tx1"/>
                </a:solidFill>
              </a:rPr>
              <a:t>Transmission</a:t>
            </a:r>
          </a:p>
          <a:p>
            <a:pPr algn="ctr"/>
            <a:r>
              <a:rPr lang="en-US" dirty="0">
                <a:solidFill>
                  <a:schemeClr val="tx1"/>
                </a:solidFill>
              </a:rPr>
              <a:t>technology</a:t>
            </a:r>
          </a:p>
        </p:txBody>
      </p:sp>
      <p:sp>
        <p:nvSpPr>
          <p:cNvPr id="48" name="TextBox 47">
            <a:extLst>
              <a:ext uri="{FF2B5EF4-FFF2-40B4-BE49-F238E27FC236}">
                <a16:creationId xmlns:a16="http://schemas.microsoft.com/office/drawing/2014/main" id="{E7CD7CA2-1B8B-6C2F-41F7-4301086267C5}"/>
              </a:ext>
            </a:extLst>
          </p:cNvPr>
          <p:cNvSpPr txBox="1"/>
          <p:nvPr/>
        </p:nvSpPr>
        <p:spPr>
          <a:xfrm>
            <a:off x="1999521" y="4475314"/>
            <a:ext cx="482824" cy="276999"/>
          </a:xfrm>
          <a:prstGeom prst="rect">
            <a:avLst/>
          </a:prstGeom>
          <a:noFill/>
        </p:spPr>
        <p:txBody>
          <a:bodyPr wrap="none" rtlCol="0">
            <a:spAutoFit/>
          </a:bodyPr>
          <a:lstStyle/>
          <a:p>
            <a:r>
              <a:rPr lang="en-US" sz="1200" i="1" dirty="0">
                <a:solidFill>
                  <a:schemeClr val="tx1"/>
                </a:solidFill>
              </a:rPr>
              <a:t>ELC</a:t>
            </a:r>
          </a:p>
        </p:txBody>
      </p:sp>
      <p:sp>
        <p:nvSpPr>
          <p:cNvPr id="55" name="Rectangle 54">
            <a:extLst>
              <a:ext uri="{FF2B5EF4-FFF2-40B4-BE49-F238E27FC236}">
                <a16:creationId xmlns:a16="http://schemas.microsoft.com/office/drawing/2014/main" id="{F42D86B1-2B59-58C0-5C99-B583CAE27971}"/>
              </a:ext>
            </a:extLst>
          </p:cNvPr>
          <p:cNvSpPr/>
          <p:nvPr/>
        </p:nvSpPr>
        <p:spPr>
          <a:xfrm>
            <a:off x="3530204" y="3017945"/>
            <a:ext cx="527968" cy="3390935"/>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dirty="0">
                <a:solidFill>
                  <a:schemeClr val="tx1"/>
                </a:solidFill>
              </a:rPr>
              <a:t>Distribution</a:t>
            </a:r>
          </a:p>
          <a:p>
            <a:pPr algn="ctr"/>
            <a:r>
              <a:rPr lang="en-US" dirty="0">
                <a:solidFill>
                  <a:schemeClr val="tx1"/>
                </a:solidFill>
              </a:rPr>
              <a:t>technology</a:t>
            </a:r>
          </a:p>
        </p:txBody>
      </p:sp>
      <p:cxnSp>
        <p:nvCxnSpPr>
          <p:cNvPr id="56" name="Straight Arrow Connector 55">
            <a:extLst>
              <a:ext uri="{FF2B5EF4-FFF2-40B4-BE49-F238E27FC236}">
                <a16:creationId xmlns:a16="http://schemas.microsoft.com/office/drawing/2014/main" id="{26AE97F9-997E-DB7C-B909-3FEEC9FF1994}"/>
              </a:ext>
            </a:extLst>
          </p:cNvPr>
          <p:cNvCxnSpPr>
            <a:cxnSpLocks/>
            <a:stCxn id="149" idx="3"/>
            <a:endCxn id="4" idx="1"/>
          </p:cNvCxnSpPr>
          <p:nvPr/>
        </p:nvCxnSpPr>
        <p:spPr>
          <a:xfrm flipV="1">
            <a:off x="1996294" y="4721602"/>
            <a:ext cx="453577" cy="622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C2F20119-CA0C-BC48-F907-A6D74F75AE0F}"/>
              </a:ext>
            </a:extLst>
          </p:cNvPr>
          <p:cNvCxnSpPr>
            <a:cxnSpLocks/>
            <a:stCxn id="4" idx="3"/>
            <a:endCxn id="55" idx="1"/>
          </p:cNvCxnSpPr>
          <p:nvPr/>
        </p:nvCxnSpPr>
        <p:spPr>
          <a:xfrm flipV="1">
            <a:off x="3070657" y="4713413"/>
            <a:ext cx="459547" cy="818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34AFD93E-8072-BA08-2E67-95DAC53BA4F2}"/>
              </a:ext>
            </a:extLst>
          </p:cNvPr>
          <p:cNvCxnSpPr>
            <a:cxnSpLocks/>
            <a:endCxn id="61" idx="1"/>
          </p:cNvCxnSpPr>
          <p:nvPr/>
        </p:nvCxnSpPr>
        <p:spPr>
          <a:xfrm flipV="1">
            <a:off x="4058172" y="3468971"/>
            <a:ext cx="459547" cy="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FD86B6EB-39AA-383A-6A2B-1FE49E107C0B}"/>
              </a:ext>
            </a:extLst>
          </p:cNvPr>
          <p:cNvSpPr txBox="1"/>
          <p:nvPr/>
        </p:nvSpPr>
        <p:spPr>
          <a:xfrm>
            <a:off x="5435457" y="3191972"/>
            <a:ext cx="1085147" cy="276999"/>
          </a:xfrm>
          <a:prstGeom prst="rect">
            <a:avLst/>
          </a:prstGeom>
          <a:noFill/>
        </p:spPr>
        <p:txBody>
          <a:bodyPr wrap="square" rtlCol="0">
            <a:spAutoFit/>
          </a:bodyPr>
          <a:lstStyle/>
          <a:p>
            <a:r>
              <a:rPr lang="en-US" sz="1200" i="1" dirty="0">
                <a:solidFill>
                  <a:schemeClr val="tx1"/>
                </a:solidFill>
              </a:rPr>
              <a:t>ELC for EVs</a:t>
            </a:r>
          </a:p>
        </p:txBody>
      </p:sp>
      <p:sp>
        <p:nvSpPr>
          <p:cNvPr id="61" name="Rectangle 60">
            <a:extLst>
              <a:ext uri="{FF2B5EF4-FFF2-40B4-BE49-F238E27FC236}">
                <a16:creationId xmlns:a16="http://schemas.microsoft.com/office/drawing/2014/main" id="{6C5956B8-DD1A-D0E0-B3A8-C5E634A36B15}"/>
              </a:ext>
            </a:extLst>
          </p:cNvPr>
          <p:cNvSpPr/>
          <p:nvPr/>
        </p:nvSpPr>
        <p:spPr>
          <a:xfrm>
            <a:off x="4517719" y="3026492"/>
            <a:ext cx="921730" cy="884958"/>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EV charging</a:t>
            </a:r>
          </a:p>
        </p:txBody>
      </p:sp>
      <p:cxnSp>
        <p:nvCxnSpPr>
          <p:cNvPr id="62" name="Straight Arrow Connector 61">
            <a:extLst>
              <a:ext uri="{FF2B5EF4-FFF2-40B4-BE49-F238E27FC236}">
                <a16:creationId xmlns:a16="http://schemas.microsoft.com/office/drawing/2014/main" id="{C4788374-2412-E06E-9801-6312365360FD}"/>
              </a:ext>
            </a:extLst>
          </p:cNvPr>
          <p:cNvCxnSpPr>
            <a:cxnSpLocks/>
            <a:stCxn id="61" idx="3"/>
          </p:cNvCxnSpPr>
          <p:nvPr/>
        </p:nvCxnSpPr>
        <p:spPr>
          <a:xfrm>
            <a:off x="5439449" y="3468971"/>
            <a:ext cx="47875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84C8C8B9-53AC-A891-CFC5-75CA46EEEE02}"/>
              </a:ext>
            </a:extLst>
          </p:cNvPr>
          <p:cNvCxnSpPr>
            <a:cxnSpLocks/>
          </p:cNvCxnSpPr>
          <p:nvPr/>
        </p:nvCxnSpPr>
        <p:spPr>
          <a:xfrm>
            <a:off x="4058172" y="4333062"/>
            <a:ext cx="186002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8" name="TextBox 127">
            <a:extLst>
              <a:ext uri="{FF2B5EF4-FFF2-40B4-BE49-F238E27FC236}">
                <a16:creationId xmlns:a16="http://schemas.microsoft.com/office/drawing/2014/main" id="{36BB8F8A-2A5F-2F2E-BE24-4268C207F92A}"/>
              </a:ext>
            </a:extLst>
          </p:cNvPr>
          <p:cNvSpPr txBox="1"/>
          <p:nvPr/>
        </p:nvSpPr>
        <p:spPr>
          <a:xfrm>
            <a:off x="5361021" y="4057414"/>
            <a:ext cx="1085147" cy="276999"/>
          </a:xfrm>
          <a:prstGeom prst="rect">
            <a:avLst/>
          </a:prstGeom>
          <a:noFill/>
        </p:spPr>
        <p:txBody>
          <a:bodyPr wrap="square" rtlCol="0">
            <a:spAutoFit/>
          </a:bodyPr>
          <a:lstStyle/>
          <a:p>
            <a:r>
              <a:rPr lang="en-US" sz="1200" i="1" dirty="0">
                <a:solidFill>
                  <a:schemeClr val="tx1"/>
                </a:solidFill>
              </a:rPr>
              <a:t>ELC for use</a:t>
            </a:r>
          </a:p>
        </p:txBody>
      </p:sp>
      <p:sp>
        <p:nvSpPr>
          <p:cNvPr id="131" name="Rectangle 130">
            <a:extLst>
              <a:ext uri="{FF2B5EF4-FFF2-40B4-BE49-F238E27FC236}">
                <a16:creationId xmlns:a16="http://schemas.microsoft.com/office/drawing/2014/main" id="{A0184C13-471B-AD92-35ED-B70AD8C9C48D}"/>
              </a:ext>
            </a:extLst>
          </p:cNvPr>
          <p:cNvSpPr/>
          <p:nvPr/>
        </p:nvSpPr>
        <p:spPr>
          <a:xfrm>
            <a:off x="4969347" y="4613814"/>
            <a:ext cx="2253306" cy="563803"/>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Technology to storage</a:t>
            </a:r>
          </a:p>
        </p:txBody>
      </p:sp>
      <p:sp>
        <p:nvSpPr>
          <p:cNvPr id="133" name="Rectangle 132">
            <a:extLst>
              <a:ext uri="{FF2B5EF4-FFF2-40B4-BE49-F238E27FC236}">
                <a16:creationId xmlns:a16="http://schemas.microsoft.com/office/drawing/2014/main" id="{91608DCE-0CDB-3182-CCAF-352D6457FDCC}"/>
              </a:ext>
            </a:extLst>
          </p:cNvPr>
          <p:cNvSpPr/>
          <p:nvPr/>
        </p:nvSpPr>
        <p:spPr>
          <a:xfrm>
            <a:off x="4963915" y="5408189"/>
            <a:ext cx="2253306" cy="563803"/>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Technology from storage</a:t>
            </a:r>
          </a:p>
        </p:txBody>
      </p:sp>
      <p:sp>
        <p:nvSpPr>
          <p:cNvPr id="134" name="Rectangle 133">
            <a:extLst>
              <a:ext uri="{FF2B5EF4-FFF2-40B4-BE49-F238E27FC236}">
                <a16:creationId xmlns:a16="http://schemas.microsoft.com/office/drawing/2014/main" id="{9CA8817E-9D04-229E-3C66-C3DB70461380}"/>
              </a:ext>
            </a:extLst>
          </p:cNvPr>
          <p:cNvSpPr/>
          <p:nvPr/>
        </p:nvSpPr>
        <p:spPr>
          <a:xfrm>
            <a:off x="8122964" y="4838919"/>
            <a:ext cx="2253306" cy="945188"/>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Storage technology</a:t>
            </a:r>
          </a:p>
        </p:txBody>
      </p:sp>
      <p:cxnSp>
        <p:nvCxnSpPr>
          <p:cNvPr id="135" name="Straight Arrow Connector 134">
            <a:extLst>
              <a:ext uri="{FF2B5EF4-FFF2-40B4-BE49-F238E27FC236}">
                <a16:creationId xmlns:a16="http://schemas.microsoft.com/office/drawing/2014/main" id="{A533A85F-0031-91B8-26DE-3D29697052B8}"/>
              </a:ext>
            </a:extLst>
          </p:cNvPr>
          <p:cNvCxnSpPr>
            <a:cxnSpLocks/>
          </p:cNvCxnSpPr>
          <p:nvPr/>
        </p:nvCxnSpPr>
        <p:spPr>
          <a:xfrm>
            <a:off x="7217221" y="5021504"/>
            <a:ext cx="90574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7" name="Straight Arrow Connector 136">
            <a:extLst>
              <a:ext uri="{FF2B5EF4-FFF2-40B4-BE49-F238E27FC236}">
                <a16:creationId xmlns:a16="http://schemas.microsoft.com/office/drawing/2014/main" id="{94FCCB33-18BF-A368-A7B8-B2BE0416E0A9}"/>
              </a:ext>
            </a:extLst>
          </p:cNvPr>
          <p:cNvCxnSpPr>
            <a:cxnSpLocks/>
          </p:cNvCxnSpPr>
          <p:nvPr/>
        </p:nvCxnSpPr>
        <p:spPr>
          <a:xfrm flipH="1">
            <a:off x="7217221" y="5573289"/>
            <a:ext cx="90574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2" name="Straight Arrow Connector 141">
            <a:extLst>
              <a:ext uri="{FF2B5EF4-FFF2-40B4-BE49-F238E27FC236}">
                <a16:creationId xmlns:a16="http://schemas.microsoft.com/office/drawing/2014/main" id="{533D69EA-A275-7E80-E64A-0F67F226895D}"/>
              </a:ext>
            </a:extLst>
          </p:cNvPr>
          <p:cNvCxnSpPr>
            <a:cxnSpLocks/>
          </p:cNvCxnSpPr>
          <p:nvPr/>
        </p:nvCxnSpPr>
        <p:spPr>
          <a:xfrm>
            <a:off x="4058172" y="4884101"/>
            <a:ext cx="90574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4" name="Straight Arrow Connector 143">
            <a:extLst>
              <a:ext uri="{FF2B5EF4-FFF2-40B4-BE49-F238E27FC236}">
                <a16:creationId xmlns:a16="http://schemas.microsoft.com/office/drawing/2014/main" id="{A5E4A5BB-1763-D268-9400-3DCAB6138333}"/>
              </a:ext>
            </a:extLst>
          </p:cNvPr>
          <p:cNvCxnSpPr>
            <a:cxnSpLocks/>
          </p:cNvCxnSpPr>
          <p:nvPr/>
        </p:nvCxnSpPr>
        <p:spPr>
          <a:xfrm flipH="1">
            <a:off x="4058172" y="5687589"/>
            <a:ext cx="90574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5" name="TextBox 144">
            <a:extLst>
              <a:ext uri="{FF2B5EF4-FFF2-40B4-BE49-F238E27FC236}">
                <a16:creationId xmlns:a16="http://schemas.microsoft.com/office/drawing/2014/main" id="{5F109FA7-D6A5-3598-7963-CE863208D1BB}"/>
              </a:ext>
            </a:extLst>
          </p:cNvPr>
          <p:cNvSpPr txBox="1"/>
          <p:nvPr/>
        </p:nvSpPr>
        <p:spPr>
          <a:xfrm>
            <a:off x="5094369" y="2573659"/>
            <a:ext cx="1168910" cy="307777"/>
          </a:xfrm>
          <a:prstGeom prst="rect">
            <a:avLst/>
          </a:prstGeom>
          <a:noFill/>
        </p:spPr>
        <p:txBody>
          <a:bodyPr wrap="none" rtlCol="0">
            <a:spAutoFit/>
          </a:bodyPr>
          <a:lstStyle/>
          <a:p>
            <a:r>
              <a:rPr lang="en-US" b="1" dirty="0"/>
              <a:t>Conversion</a:t>
            </a:r>
          </a:p>
        </p:txBody>
      </p:sp>
      <p:sp>
        <p:nvSpPr>
          <p:cNvPr id="146" name="TextBox 145">
            <a:extLst>
              <a:ext uri="{FF2B5EF4-FFF2-40B4-BE49-F238E27FC236}">
                <a16:creationId xmlns:a16="http://schemas.microsoft.com/office/drawing/2014/main" id="{F56036FD-6613-2DD8-EB6A-6D3B61D41BB2}"/>
              </a:ext>
            </a:extLst>
          </p:cNvPr>
          <p:cNvSpPr txBox="1"/>
          <p:nvPr/>
        </p:nvSpPr>
        <p:spPr>
          <a:xfrm>
            <a:off x="1999521" y="5289551"/>
            <a:ext cx="482824" cy="276999"/>
          </a:xfrm>
          <a:prstGeom prst="rect">
            <a:avLst/>
          </a:prstGeom>
          <a:noFill/>
        </p:spPr>
        <p:txBody>
          <a:bodyPr wrap="none" rtlCol="0">
            <a:spAutoFit/>
          </a:bodyPr>
          <a:lstStyle/>
          <a:p>
            <a:r>
              <a:rPr lang="en-US" sz="1200" i="1" dirty="0">
                <a:solidFill>
                  <a:schemeClr val="tx1"/>
                </a:solidFill>
              </a:rPr>
              <a:t>ELC</a:t>
            </a:r>
          </a:p>
        </p:txBody>
      </p:sp>
      <p:sp>
        <p:nvSpPr>
          <p:cNvPr id="147" name="Rectangle 146">
            <a:extLst>
              <a:ext uri="{FF2B5EF4-FFF2-40B4-BE49-F238E27FC236}">
                <a16:creationId xmlns:a16="http://schemas.microsoft.com/office/drawing/2014/main" id="{A449F5A5-5FAE-4579-AA89-E9E26FFC2BC4}"/>
              </a:ext>
            </a:extLst>
          </p:cNvPr>
          <p:cNvSpPr/>
          <p:nvPr/>
        </p:nvSpPr>
        <p:spPr>
          <a:xfrm>
            <a:off x="392059" y="5151104"/>
            <a:ext cx="1580012" cy="390939"/>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Electricity imports</a:t>
            </a:r>
          </a:p>
        </p:txBody>
      </p:sp>
      <p:cxnSp>
        <p:nvCxnSpPr>
          <p:cNvPr id="148" name="Straight Arrow Connector 147">
            <a:extLst>
              <a:ext uri="{FF2B5EF4-FFF2-40B4-BE49-F238E27FC236}">
                <a16:creationId xmlns:a16="http://schemas.microsoft.com/office/drawing/2014/main" id="{934F4D48-4E3A-194C-79E4-23084CFCBA18}"/>
              </a:ext>
            </a:extLst>
          </p:cNvPr>
          <p:cNvCxnSpPr>
            <a:cxnSpLocks/>
          </p:cNvCxnSpPr>
          <p:nvPr/>
        </p:nvCxnSpPr>
        <p:spPr>
          <a:xfrm>
            <a:off x="1973888" y="5314233"/>
            <a:ext cx="487237"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9" name="Rectangle 148">
            <a:extLst>
              <a:ext uri="{FF2B5EF4-FFF2-40B4-BE49-F238E27FC236}">
                <a16:creationId xmlns:a16="http://schemas.microsoft.com/office/drawing/2014/main" id="{31FEB9AD-ACB4-DC7A-1627-0DA334BA7DB8}"/>
              </a:ext>
            </a:extLst>
          </p:cNvPr>
          <p:cNvSpPr/>
          <p:nvPr/>
        </p:nvSpPr>
        <p:spPr>
          <a:xfrm>
            <a:off x="416282" y="4532356"/>
            <a:ext cx="1580012" cy="390939"/>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Power plants</a:t>
            </a:r>
          </a:p>
        </p:txBody>
      </p:sp>
      <p:pic>
        <p:nvPicPr>
          <p:cNvPr id="7" name="luvvoice.com-20250203-CROPwf">
            <a:hlinkClick r:id="" action="ppaction://media"/>
            <a:extLst>
              <a:ext uri="{FF2B5EF4-FFF2-40B4-BE49-F238E27FC236}">
                <a16:creationId xmlns:a16="http://schemas.microsoft.com/office/drawing/2014/main" id="{71E0E9B1-90B1-CB42-A8DA-7C64AFE9C2A6}"/>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0925332" y="174038"/>
            <a:ext cx="812800" cy="812800"/>
          </a:xfrm>
          <a:prstGeom prst="rect">
            <a:avLst/>
          </a:prstGeom>
        </p:spPr>
      </p:pic>
    </p:spTree>
    <p:extLst>
      <p:ext uri="{BB962C8B-B14F-4D97-AF65-F5344CB8AC3E}">
        <p14:creationId xmlns:p14="http://schemas.microsoft.com/office/powerpoint/2010/main" val="1729193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15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3958A9CE-4348-18F9-2FB1-BAA9248A9D3F}"/>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7C9CDE55-B766-7957-0DA7-FC93169D0718}"/>
              </a:ext>
            </a:extLst>
          </p:cNvPr>
          <p:cNvGraphicFramePr>
            <a:graphicFrameLocks noChangeAspect="1"/>
          </p:cNvGraphicFramePr>
          <p:nvPr>
            <p:custDataLst>
              <p:tags r:id="rId1"/>
            </p:custDataLst>
            <p:extLst>
              <p:ext uri="{D42A27DB-BD31-4B8C-83A1-F6EECF244321}">
                <p14:modId xmlns:p14="http://schemas.microsoft.com/office/powerpoint/2010/main" val="205118291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6" imgW="7772400" imgH="10058400" progId="TCLayout.ActiveDocument.1">
                  <p:embed/>
                </p:oleObj>
              </mc:Choice>
              <mc:Fallback>
                <p:oleObj name="think-cell Slide" r:id="rId6" imgW="7772400" imgH="10058400" progId="TCLayout.ActiveDocument.1">
                  <p:embed/>
                  <p:pic>
                    <p:nvPicPr>
                      <p:cNvPr id="2" name="think-cell data - do not delete" hidden="1">
                        <a:extLst>
                          <a:ext uri="{FF2B5EF4-FFF2-40B4-BE49-F238E27FC236}">
                            <a16:creationId xmlns:a16="http://schemas.microsoft.com/office/drawing/2014/main" id="{7C9CDE55-B766-7957-0DA7-FC93169D0718}"/>
                          </a:ext>
                        </a:extLst>
                      </p:cNvPr>
                      <p:cNvPicPr/>
                      <p:nvPr/>
                    </p:nvPicPr>
                    <p:blipFill>
                      <a:blip r:embed="rId7"/>
                      <a:stretch>
                        <a:fillRect/>
                      </a:stretch>
                    </p:blipFill>
                    <p:spPr>
                      <a:xfrm>
                        <a:off x="1588" y="1588"/>
                        <a:ext cx="1227" cy="1588"/>
                      </a:xfrm>
                      <a:prstGeom prst="rect">
                        <a:avLst/>
                      </a:prstGeom>
                    </p:spPr>
                  </p:pic>
                </p:oleObj>
              </mc:Fallback>
            </mc:AlternateContent>
          </a:graphicData>
        </a:graphic>
      </p:graphicFrame>
      <p:sp>
        <p:nvSpPr>
          <p:cNvPr id="167" name="Google Shape;167;p13">
            <a:extLst>
              <a:ext uri="{FF2B5EF4-FFF2-40B4-BE49-F238E27FC236}">
                <a16:creationId xmlns:a16="http://schemas.microsoft.com/office/drawing/2014/main" id="{6442DC97-FEE8-F7B1-C9A9-AE96899F7A15}"/>
              </a:ext>
            </a:extLst>
          </p:cNvPr>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3. </a:t>
            </a:r>
            <a:r>
              <a:rPr lang="sv-SE" dirty="0" err="1">
                <a:solidFill>
                  <a:srgbClr val="C00000"/>
                </a:solidFill>
              </a:rPr>
              <a:t>Building</a:t>
            </a:r>
            <a:r>
              <a:rPr lang="sv-SE" dirty="0">
                <a:solidFill>
                  <a:srgbClr val="C00000"/>
                </a:solidFill>
              </a:rPr>
              <a:t> a </a:t>
            </a:r>
            <a:r>
              <a:rPr lang="sv-SE" sz="2800" dirty="0" err="1">
                <a:solidFill>
                  <a:srgbClr val="C00000"/>
                </a:solidFill>
              </a:rPr>
              <a:t>Reference</a:t>
            </a:r>
            <a:r>
              <a:rPr lang="sv-SE" sz="2800" dirty="0">
                <a:solidFill>
                  <a:srgbClr val="C00000"/>
                </a:solidFill>
              </a:rPr>
              <a:t> Energy System</a:t>
            </a:r>
            <a:endParaRPr sz="2800" dirty="0">
              <a:solidFill>
                <a:srgbClr val="C00000"/>
              </a:solidFill>
            </a:endParaRPr>
          </a:p>
        </p:txBody>
      </p:sp>
      <p:sp>
        <p:nvSpPr>
          <p:cNvPr id="3" name="Slide Number Placeholder 1">
            <a:extLst>
              <a:ext uri="{FF2B5EF4-FFF2-40B4-BE49-F238E27FC236}">
                <a16:creationId xmlns:a16="http://schemas.microsoft.com/office/drawing/2014/main" id="{27C34C0E-C4B5-9582-8AEE-EC71C5B3C567}"/>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a:solidFill>
                  <a:schemeClr val="bg1"/>
                </a:solidFill>
              </a:rPr>
              <a:pPr algn="ctr"/>
              <a:t>29</a:t>
            </a:fld>
            <a:endParaRPr lang="sv-SE" sz="1000" b="1" dirty="0">
              <a:solidFill>
                <a:schemeClr val="bg1"/>
              </a:solidFill>
            </a:endParaRPr>
          </a:p>
        </p:txBody>
      </p:sp>
      <p:sp>
        <p:nvSpPr>
          <p:cNvPr id="5" name="Slide Number Placeholder 1">
            <a:extLst>
              <a:ext uri="{FF2B5EF4-FFF2-40B4-BE49-F238E27FC236}">
                <a16:creationId xmlns:a16="http://schemas.microsoft.com/office/drawing/2014/main" id="{80736F65-EB08-AB7D-22B8-1973D2651E09}"/>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a:solidFill>
                  <a:schemeClr val="bg1"/>
                </a:solidFill>
              </a:rPr>
              <a:pPr algn="ctr"/>
              <a:t>29</a:t>
            </a:fld>
            <a:endParaRPr lang="sv-SE" sz="1000" b="1" dirty="0">
              <a:solidFill>
                <a:schemeClr val="bg1"/>
              </a:solidFill>
            </a:endParaRPr>
          </a:p>
        </p:txBody>
      </p:sp>
      <p:sp>
        <p:nvSpPr>
          <p:cNvPr id="6" name="Google Shape;168;p13">
            <a:extLst>
              <a:ext uri="{FF2B5EF4-FFF2-40B4-BE49-F238E27FC236}">
                <a16:creationId xmlns:a16="http://schemas.microsoft.com/office/drawing/2014/main" id="{DDFB1DDD-276E-6BB9-0C75-C9B4AFFAE352}"/>
              </a:ext>
            </a:extLst>
          </p:cNvPr>
          <p:cNvSpPr txBox="1">
            <a:spLocks/>
          </p:cNvSpPr>
          <p:nvPr/>
        </p:nvSpPr>
        <p:spPr>
          <a:xfrm>
            <a:off x="838200" y="1073888"/>
            <a:ext cx="10515600" cy="408071"/>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dirty="0">
                <a:solidFill>
                  <a:schemeClr val="accent2"/>
                </a:solidFill>
              </a:rPr>
              <a:t>Building a Reference Energy System for the Transport Sector</a:t>
            </a:r>
          </a:p>
        </p:txBody>
      </p:sp>
      <p:sp>
        <p:nvSpPr>
          <p:cNvPr id="8" name="Google Shape;168;p13">
            <a:extLst>
              <a:ext uri="{FF2B5EF4-FFF2-40B4-BE49-F238E27FC236}">
                <a16:creationId xmlns:a16="http://schemas.microsoft.com/office/drawing/2014/main" id="{ADF15A6C-48E3-0000-FE9B-2039EFDE859C}"/>
              </a:ext>
            </a:extLst>
          </p:cNvPr>
          <p:cNvSpPr txBox="1">
            <a:spLocks/>
          </p:cNvSpPr>
          <p:nvPr/>
        </p:nvSpPr>
        <p:spPr>
          <a:xfrm>
            <a:off x="838200" y="1608084"/>
            <a:ext cx="10515600" cy="941088"/>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b="1" dirty="0">
                <a:highlight>
                  <a:srgbClr val="DFE9FF"/>
                </a:highlight>
              </a:rPr>
              <a:t>Step 5:	Map energy flows and interactions</a:t>
            </a:r>
          </a:p>
          <a:p>
            <a:pPr>
              <a:spcBef>
                <a:spcPts val="0"/>
              </a:spcBef>
              <a:buClr>
                <a:schemeClr val="dk1"/>
              </a:buClr>
              <a:buSzPts val="2800"/>
            </a:pPr>
            <a:endParaRPr lang="en-GB" sz="2000" dirty="0"/>
          </a:p>
          <a:p>
            <a:pPr>
              <a:spcBef>
                <a:spcPts val="0"/>
              </a:spcBef>
              <a:buClr>
                <a:schemeClr val="dk1"/>
              </a:buClr>
              <a:buSzPts val="2800"/>
            </a:pPr>
            <a:r>
              <a:rPr lang="en-GB" sz="2000" dirty="0"/>
              <a:t>Show how the energy is finally used in different sectors – motorcycles </a:t>
            </a:r>
            <a:br>
              <a:rPr lang="en-GB" sz="2000" dirty="0"/>
            </a:br>
            <a:br>
              <a:rPr lang="en-GB" sz="2000" dirty="0"/>
            </a:br>
            <a:endParaRPr lang="en-GB" sz="2000" dirty="0"/>
          </a:p>
          <a:p>
            <a:pPr>
              <a:spcBef>
                <a:spcPts val="0"/>
              </a:spcBef>
              <a:buClr>
                <a:schemeClr val="dk1"/>
              </a:buClr>
              <a:buSzPts val="2800"/>
            </a:pPr>
            <a:endParaRPr lang="en-GB" sz="2000" dirty="0"/>
          </a:p>
          <a:p>
            <a:pPr>
              <a:spcBef>
                <a:spcPts val="0"/>
              </a:spcBef>
              <a:buClr>
                <a:schemeClr val="dk1"/>
              </a:buClr>
              <a:buSzPts val="2800"/>
            </a:pPr>
            <a:endParaRPr lang="en-GB" sz="2000" dirty="0"/>
          </a:p>
        </p:txBody>
      </p:sp>
      <p:sp>
        <p:nvSpPr>
          <p:cNvPr id="13" name="TextBox 12">
            <a:extLst>
              <a:ext uri="{FF2B5EF4-FFF2-40B4-BE49-F238E27FC236}">
                <a16:creationId xmlns:a16="http://schemas.microsoft.com/office/drawing/2014/main" id="{154C5CDB-554D-F69A-2A90-86B3A712B1C7}"/>
              </a:ext>
            </a:extLst>
          </p:cNvPr>
          <p:cNvSpPr txBox="1"/>
          <p:nvPr/>
        </p:nvSpPr>
        <p:spPr>
          <a:xfrm>
            <a:off x="5923438" y="3109640"/>
            <a:ext cx="1085147" cy="276999"/>
          </a:xfrm>
          <a:prstGeom prst="rect">
            <a:avLst/>
          </a:prstGeom>
          <a:noFill/>
        </p:spPr>
        <p:txBody>
          <a:bodyPr wrap="square" rtlCol="0">
            <a:spAutoFit/>
          </a:bodyPr>
          <a:lstStyle/>
          <a:p>
            <a:r>
              <a:rPr lang="en-US" sz="1200" i="1" dirty="0">
                <a:solidFill>
                  <a:schemeClr val="tx1"/>
                </a:solidFill>
              </a:rPr>
              <a:t>ELC for EVs</a:t>
            </a:r>
          </a:p>
        </p:txBody>
      </p:sp>
      <p:sp>
        <p:nvSpPr>
          <p:cNvPr id="14" name="Rectangle 13">
            <a:extLst>
              <a:ext uri="{FF2B5EF4-FFF2-40B4-BE49-F238E27FC236}">
                <a16:creationId xmlns:a16="http://schemas.microsoft.com/office/drawing/2014/main" id="{A90F14A5-B3C1-4D73-DE12-C881B0CDE962}"/>
              </a:ext>
            </a:extLst>
          </p:cNvPr>
          <p:cNvSpPr/>
          <p:nvPr/>
        </p:nvSpPr>
        <p:spPr>
          <a:xfrm>
            <a:off x="936319" y="3026492"/>
            <a:ext cx="1085146" cy="687666"/>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EV charging</a:t>
            </a:r>
          </a:p>
        </p:txBody>
      </p:sp>
      <p:cxnSp>
        <p:nvCxnSpPr>
          <p:cNvPr id="15" name="Straight Arrow Connector 14">
            <a:extLst>
              <a:ext uri="{FF2B5EF4-FFF2-40B4-BE49-F238E27FC236}">
                <a16:creationId xmlns:a16="http://schemas.microsoft.com/office/drawing/2014/main" id="{BDB178E5-65B1-A139-7C21-428C9B6C05AB}"/>
              </a:ext>
            </a:extLst>
          </p:cNvPr>
          <p:cNvCxnSpPr>
            <a:cxnSpLocks/>
            <a:stCxn id="14" idx="3"/>
          </p:cNvCxnSpPr>
          <p:nvPr/>
        </p:nvCxnSpPr>
        <p:spPr>
          <a:xfrm>
            <a:off x="2021465" y="3370325"/>
            <a:ext cx="498712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1213E928-0738-87D0-DF5F-0D1D8CB7B268}"/>
              </a:ext>
            </a:extLst>
          </p:cNvPr>
          <p:cNvSpPr txBox="1"/>
          <p:nvPr/>
        </p:nvSpPr>
        <p:spPr>
          <a:xfrm>
            <a:off x="1512969" y="2573659"/>
            <a:ext cx="1168910" cy="307777"/>
          </a:xfrm>
          <a:prstGeom prst="rect">
            <a:avLst/>
          </a:prstGeom>
          <a:noFill/>
        </p:spPr>
        <p:txBody>
          <a:bodyPr wrap="none" rtlCol="0">
            <a:spAutoFit/>
          </a:bodyPr>
          <a:lstStyle/>
          <a:p>
            <a:r>
              <a:rPr lang="en-US" b="1" dirty="0"/>
              <a:t>Conversion</a:t>
            </a:r>
          </a:p>
        </p:txBody>
      </p:sp>
      <p:sp>
        <p:nvSpPr>
          <p:cNvPr id="36" name="Rectangle 35">
            <a:extLst>
              <a:ext uri="{FF2B5EF4-FFF2-40B4-BE49-F238E27FC236}">
                <a16:creationId xmlns:a16="http://schemas.microsoft.com/office/drawing/2014/main" id="{DD92CBD8-BD84-4128-3633-299BD092A8BC}"/>
              </a:ext>
            </a:extLst>
          </p:cNvPr>
          <p:cNvSpPr/>
          <p:nvPr/>
        </p:nvSpPr>
        <p:spPr>
          <a:xfrm>
            <a:off x="936319" y="3820717"/>
            <a:ext cx="1072768" cy="687660"/>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Oil refinery</a:t>
            </a:r>
          </a:p>
        </p:txBody>
      </p:sp>
      <p:sp>
        <p:nvSpPr>
          <p:cNvPr id="37" name="Rectangle 36">
            <a:extLst>
              <a:ext uri="{FF2B5EF4-FFF2-40B4-BE49-F238E27FC236}">
                <a16:creationId xmlns:a16="http://schemas.microsoft.com/office/drawing/2014/main" id="{48616292-5DF0-8D0C-6841-4B1B657BD0AE}"/>
              </a:ext>
            </a:extLst>
          </p:cNvPr>
          <p:cNvSpPr/>
          <p:nvPr/>
        </p:nvSpPr>
        <p:spPr>
          <a:xfrm>
            <a:off x="936319" y="4602703"/>
            <a:ext cx="1072767" cy="915756"/>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Biomass plant / distillery</a:t>
            </a:r>
          </a:p>
        </p:txBody>
      </p:sp>
      <p:sp>
        <p:nvSpPr>
          <p:cNvPr id="40" name="TextBox 39">
            <a:extLst>
              <a:ext uri="{FF2B5EF4-FFF2-40B4-BE49-F238E27FC236}">
                <a16:creationId xmlns:a16="http://schemas.microsoft.com/office/drawing/2014/main" id="{3D79CE4D-F2CD-B2F3-8C13-3B08D5DA4121}"/>
              </a:ext>
            </a:extLst>
          </p:cNvPr>
          <p:cNvSpPr txBox="1"/>
          <p:nvPr/>
        </p:nvSpPr>
        <p:spPr>
          <a:xfrm>
            <a:off x="6208366" y="3711083"/>
            <a:ext cx="800219" cy="276999"/>
          </a:xfrm>
          <a:prstGeom prst="rect">
            <a:avLst/>
          </a:prstGeom>
          <a:noFill/>
        </p:spPr>
        <p:txBody>
          <a:bodyPr wrap="none" rtlCol="0">
            <a:spAutoFit/>
          </a:bodyPr>
          <a:lstStyle/>
          <a:p>
            <a:r>
              <a:rPr lang="en-US" sz="1200" i="1" dirty="0">
                <a:solidFill>
                  <a:schemeClr val="tx1"/>
                </a:solidFill>
              </a:rPr>
              <a:t>PETROL</a:t>
            </a:r>
          </a:p>
        </p:txBody>
      </p:sp>
      <p:sp>
        <p:nvSpPr>
          <p:cNvPr id="41" name="TextBox 40">
            <a:extLst>
              <a:ext uri="{FF2B5EF4-FFF2-40B4-BE49-F238E27FC236}">
                <a16:creationId xmlns:a16="http://schemas.microsoft.com/office/drawing/2014/main" id="{03FAE7B4-ACE0-CE9C-E29C-CE5E4D931ACE}"/>
              </a:ext>
            </a:extLst>
          </p:cNvPr>
          <p:cNvSpPr txBox="1"/>
          <p:nvPr/>
        </p:nvSpPr>
        <p:spPr>
          <a:xfrm>
            <a:off x="5455357" y="4079234"/>
            <a:ext cx="731290" cy="276999"/>
          </a:xfrm>
          <a:prstGeom prst="rect">
            <a:avLst/>
          </a:prstGeom>
          <a:noFill/>
        </p:spPr>
        <p:txBody>
          <a:bodyPr wrap="none" rtlCol="0">
            <a:spAutoFit/>
          </a:bodyPr>
          <a:lstStyle/>
          <a:p>
            <a:r>
              <a:rPr lang="en-US" sz="1200" i="1" dirty="0">
                <a:solidFill>
                  <a:schemeClr val="tx1"/>
                </a:solidFill>
              </a:rPr>
              <a:t>DIESEL</a:t>
            </a:r>
          </a:p>
        </p:txBody>
      </p:sp>
      <p:sp>
        <p:nvSpPr>
          <p:cNvPr id="42" name="TextBox 41">
            <a:extLst>
              <a:ext uri="{FF2B5EF4-FFF2-40B4-BE49-F238E27FC236}">
                <a16:creationId xmlns:a16="http://schemas.microsoft.com/office/drawing/2014/main" id="{E0236CA9-E1FF-A00D-1639-91B5F9347B87}"/>
              </a:ext>
            </a:extLst>
          </p:cNvPr>
          <p:cNvSpPr txBox="1"/>
          <p:nvPr/>
        </p:nvSpPr>
        <p:spPr>
          <a:xfrm>
            <a:off x="2840356" y="4553687"/>
            <a:ext cx="910827" cy="276999"/>
          </a:xfrm>
          <a:prstGeom prst="rect">
            <a:avLst/>
          </a:prstGeom>
          <a:noFill/>
        </p:spPr>
        <p:txBody>
          <a:bodyPr wrap="none" rtlCol="0">
            <a:spAutoFit/>
          </a:bodyPr>
          <a:lstStyle/>
          <a:p>
            <a:r>
              <a:rPr lang="en-US" sz="1200" i="1" dirty="0">
                <a:solidFill>
                  <a:schemeClr val="tx1"/>
                </a:solidFill>
              </a:rPr>
              <a:t>ETHANOL</a:t>
            </a:r>
          </a:p>
        </p:txBody>
      </p:sp>
      <p:sp>
        <p:nvSpPr>
          <p:cNvPr id="43" name="TextBox 42">
            <a:extLst>
              <a:ext uri="{FF2B5EF4-FFF2-40B4-BE49-F238E27FC236}">
                <a16:creationId xmlns:a16="http://schemas.microsoft.com/office/drawing/2014/main" id="{4AB24EE4-38E7-FF7E-4135-C46D04954AA6}"/>
              </a:ext>
            </a:extLst>
          </p:cNvPr>
          <p:cNvSpPr txBox="1"/>
          <p:nvPr/>
        </p:nvSpPr>
        <p:spPr>
          <a:xfrm>
            <a:off x="2788378" y="5418420"/>
            <a:ext cx="997389" cy="276999"/>
          </a:xfrm>
          <a:prstGeom prst="rect">
            <a:avLst/>
          </a:prstGeom>
          <a:noFill/>
        </p:spPr>
        <p:txBody>
          <a:bodyPr wrap="none" rtlCol="0">
            <a:spAutoFit/>
          </a:bodyPr>
          <a:lstStyle/>
          <a:p>
            <a:r>
              <a:rPr lang="en-US" sz="1200" i="1" dirty="0">
                <a:solidFill>
                  <a:schemeClr val="tx1"/>
                </a:solidFill>
              </a:rPr>
              <a:t>BIODIESEL</a:t>
            </a:r>
          </a:p>
        </p:txBody>
      </p:sp>
      <p:sp>
        <p:nvSpPr>
          <p:cNvPr id="44" name="Rectangle 43">
            <a:extLst>
              <a:ext uri="{FF2B5EF4-FFF2-40B4-BE49-F238E27FC236}">
                <a16:creationId xmlns:a16="http://schemas.microsoft.com/office/drawing/2014/main" id="{5138B838-2C83-047C-9167-3E0FED78926B}"/>
              </a:ext>
            </a:extLst>
          </p:cNvPr>
          <p:cNvSpPr/>
          <p:nvPr/>
        </p:nvSpPr>
        <p:spPr>
          <a:xfrm>
            <a:off x="3753901" y="4213576"/>
            <a:ext cx="1397745" cy="742116"/>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Blending petrol &amp; ethanol</a:t>
            </a:r>
          </a:p>
        </p:txBody>
      </p:sp>
      <p:sp>
        <p:nvSpPr>
          <p:cNvPr id="45" name="Rectangle 44">
            <a:extLst>
              <a:ext uri="{FF2B5EF4-FFF2-40B4-BE49-F238E27FC236}">
                <a16:creationId xmlns:a16="http://schemas.microsoft.com/office/drawing/2014/main" id="{2B63EA13-C057-F5E3-DE25-B671E1262ABE}"/>
              </a:ext>
            </a:extLst>
          </p:cNvPr>
          <p:cNvSpPr/>
          <p:nvPr/>
        </p:nvSpPr>
        <p:spPr>
          <a:xfrm>
            <a:off x="3753901" y="5099779"/>
            <a:ext cx="1397745" cy="831054"/>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Blending diesel &amp; biodiesel</a:t>
            </a:r>
          </a:p>
        </p:txBody>
      </p:sp>
      <p:cxnSp>
        <p:nvCxnSpPr>
          <p:cNvPr id="47" name="Elbow Connector 46">
            <a:extLst>
              <a:ext uri="{FF2B5EF4-FFF2-40B4-BE49-F238E27FC236}">
                <a16:creationId xmlns:a16="http://schemas.microsoft.com/office/drawing/2014/main" id="{124841FE-F118-2CE9-48FE-E8159E723FA0}"/>
              </a:ext>
            </a:extLst>
          </p:cNvPr>
          <p:cNvCxnSpPr>
            <a:cxnSpLocks/>
          </p:cNvCxnSpPr>
          <p:nvPr/>
        </p:nvCxnSpPr>
        <p:spPr>
          <a:xfrm>
            <a:off x="2021465" y="4408113"/>
            <a:ext cx="1695252" cy="841803"/>
          </a:xfrm>
          <a:prstGeom prst="bentConnector3">
            <a:avLst>
              <a:gd name="adj1" fmla="val 11044"/>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C6C7A817-D330-CA35-4924-66732958EEEE}"/>
              </a:ext>
            </a:extLst>
          </p:cNvPr>
          <p:cNvCxnSpPr>
            <a:cxnSpLocks/>
            <a:stCxn id="44" idx="3"/>
          </p:cNvCxnSpPr>
          <p:nvPr/>
        </p:nvCxnSpPr>
        <p:spPr>
          <a:xfrm>
            <a:off x="5151646" y="4584634"/>
            <a:ext cx="103500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2BB6AEC1-0A52-D6E7-E6F1-FE3EFDB80F2C}"/>
              </a:ext>
            </a:extLst>
          </p:cNvPr>
          <p:cNvCxnSpPr>
            <a:cxnSpLocks/>
          </p:cNvCxnSpPr>
          <p:nvPr/>
        </p:nvCxnSpPr>
        <p:spPr>
          <a:xfrm>
            <a:off x="1994572" y="4779516"/>
            <a:ext cx="172486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21A351AC-9DF8-4D49-7AC9-52DB80B9992E}"/>
              </a:ext>
            </a:extLst>
          </p:cNvPr>
          <p:cNvSpPr txBox="1"/>
          <p:nvPr/>
        </p:nvSpPr>
        <p:spPr>
          <a:xfrm>
            <a:off x="5174688" y="4327178"/>
            <a:ext cx="968535" cy="276999"/>
          </a:xfrm>
          <a:prstGeom prst="rect">
            <a:avLst/>
          </a:prstGeom>
          <a:noFill/>
        </p:spPr>
        <p:txBody>
          <a:bodyPr wrap="square" rtlCol="0">
            <a:spAutoFit/>
          </a:bodyPr>
          <a:lstStyle/>
          <a:p>
            <a:r>
              <a:rPr lang="en-US" sz="1200" i="1" dirty="0">
                <a:solidFill>
                  <a:schemeClr val="tx1"/>
                </a:solidFill>
              </a:rPr>
              <a:t>PET + ETH</a:t>
            </a:r>
          </a:p>
        </p:txBody>
      </p:sp>
      <p:sp>
        <p:nvSpPr>
          <p:cNvPr id="51" name="TextBox 50">
            <a:extLst>
              <a:ext uri="{FF2B5EF4-FFF2-40B4-BE49-F238E27FC236}">
                <a16:creationId xmlns:a16="http://schemas.microsoft.com/office/drawing/2014/main" id="{ADF06390-178F-C302-A3BA-B782414DE573}"/>
              </a:ext>
            </a:extLst>
          </p:cNvPr>
          <p:cNvSpPr txBox="1"/>
          <p:nvPr/>
        </p:nvSpPr>
        <p:spPr>
          <a:xfrm>
            <a:off x="5116745" y="5218765"/>
            <a:ext cx="883575" cy="276999"/>
          </a:xfrm>
          <a:prstGeom prst="rect">
            <a:avLst/>
          </a:prstGeom>
          <a:noFill/>
        </p:spPr>
        <p:txBody>
          <a:bodyPr wrap="none" rtlCol="0">
            <a:spAutoFit/>
          </a:bodyPr>
          <a:lstStyle/>
          <a:p>
            <a:r>
              <a:rPr lang="en-US" sz="1200" i="1" dirty="0">
                <a:solidFill>
                  <a:schemeClr val="tx1"/>
                </a:solidFill>
              </a:rPr>
              <a:t>DIE + BIO</a:t>
            </a:r>
          </a:p>
        </p:txBody>
      </p:sp>
      <p:sp>
        <p:nvSpPr>
          <p:cNvPr id="53" name="Rectangle 52">
            <a:extLst>
              <a:ext uri="{FF2B5EF4-FFF2-40B4-BE49-F238E27FC236}">
                <a16:creationId xmlns:a16="http://schemas.microsoft.com/office/drawing/2014/main" id="{331F5926-7AA7-1B94-6EB2-7E1329733FED}"/>
              </a:ext>
            </a:extLst>
          </p:cNvPr>
          <p:cNvSpPr/>
          <p:nvPr/>
        </p:nvSpPr>
        <p:spPr>
          <a:xfrm>
            <a:off x="936319" y="5616412"/>
            <a:ext cx="1085146" cy="665623"/>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Diesel imports</a:t>
            </a:r>
          </a:p>
        </p:txBody>
      </p:sp>
      <p:cxnSp>
        <p:nvCxnSpPr>
          <p:cNvPr id="59" name="Straight Arrow Connector 58">
            <a:extLst>
              <a:ext uri="{FF2B5EF4-FFF2-40B4-BE49-F238E27FC236}">
                <a16:creationId xmlns:a16="http://schemas.microsoft.com/office/drawing/2014/main" id="{0F79772D-BC27-624C-C4DE-F709CDC99250}"/>
              </a:ext>
            </a:extLst>
          </p:cNvPr>
          <p:cNvCxnSpPr>
            <a:cxnSpLocks/>
          </p:cNvCxnSpPr>
          <p:nvPr/>
        </p:nvCxnSpPr>
        <p:spPr>
          <a:xfrm>
            <a:off x="1994573" y="4272142"/>
            <a:ext cx="1724862" cy="428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B110E1A9-9BEF-3B01-10A0-2F6C39679EED}"/>
              </a:ext>
            </a:extLst>
          </p:cNvPr>
          <p:cNvCxnSpPr>
            <a:cxnSpLocks/>
          </p:cNvCxnSpPr>
          <p:nvPr/>
        </p:nvCxnSpPr>
        <p:spPr>
          <a:xfrm flipV="1">
            <a:off x="1994573" y="4104524"/>
            <a:ext cx="4101427" cy="97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08CDDD8E-D195-EEF1-FD88-DD2A4DE8E166}"/>
              </a:ext>
            </a:extLst>
          </p:cNvPr>
          <p:cNvCxnSpPr>
            <a:cxnSpLocks/>
          </p:cNvCxnSpPr>
          <p:nvPr/>
        </p:nvCxnSpPr>
        <p:spPr>
          <a:xfrm>
            <a:off x="1994572" y="3969788"/>
            <a:ext cx="501401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6" name="Straight Arrow Connector 135">
            <a:extLst>
              <a:ext uri="{FF2B5EF4-FFF2-40B4-BE49-F238E27FC236}">
                <a16:creationId xmlns:a16="http://schemas.microsoft.com/office/drawing/2014/main" id="{C0000838-2618-11EC-712E-EF9180C7EE68}"/>
              </a:ext>
            </a:extLst>
          </p:cNvPr>
          <p:cNvCxnSpPr>
            <a:cxnSpLocks/>
          </p:cNvCxnSpPr>
          <p:nvPr/>
        </p:nvCxnSpPr>
        <p:spPr>
          <a:xfrm>
            <a:off x="1994572" y="5451089"/>
            <a:ext cx="175932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9" name="Straight Arrow Connector 138">
            <a:extLst>
              <a:ext uri="{FF2B5EF4-FFF2-40B4-BE49-F238E27FC236}">
                <a16:creationId xmlns:a16="http://schemas.microsoft.com/office/drawing/2014/main" id="{CF6982C9-616C-7A2C-7492-37DF95DADC82}"/>
              </a:ext>
            </a:extLst>
          </p:cNvPr>
          <p:cNvCxnSpPr>
            <a:cxnSpLocks/>
          </p:cNvCxnSpPr>
          <p:nvPr/>
        </p:nvCxnSpPr>
        <p:spPr>
          <a:xfrm>
            <a:off x="5137393" y="5515306"/>
            <a:ext cx="862927"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8" name="TextBox 147">
            <a:extLst>
              <a:ext uri="{FF2B5EF4-FFF2-40B4-BE49-F238E27FC236}">
                <a16:creationId xmlns:a16="http://schemas.microsoft.com/office/drawing/2014/main" id="{3AB0F318-B8EF-BDE9-3687-D4778B27127B}"/>
              </a:ext>
            </a:extLst>
          </p:cNvPr>
          <p:cNvSpPr txBox="1"/>
          <p:nvPr/>
        </p:nvSpPr>
        <p:spPr>
          <a:xfrm>
            <a:off x="2958333" y="4246683"/>
            <a:ext cx="800219" cy="276999"/>
          </a:xfrm>
          <a:prstGeom prst="rect">
            <a:avLst/>
          </a:prstGeom>
          <a:noFill/>
        </p:spPr>
        <p:txBody>
          <a:bodyPr wrap="none" rtlCol="0">
            <a:spAutoFit/>
          </a:bodyPr>
          <a:lstStyle/>
          <a:p>
            <a:r>
              <a:rPr lang="en-US" sz="1200" i="1" dirty="0">
                <a:solidFill>
                  <a:schemeClr val="tx1"/>
                </a:solidFill>
              </a:rPr>
              <a:t>PETROL</a:t>
            </a:r>
          </a:p>
        </p:txBody>
      </p:sp>
      <p:sp>
        <p:nvSpPr>
          <p:cNvPr id="149" name="TextBox 148">
            <a:extLst>
              <a:ext uri="{FF2B5EF4-FFF2-40B4-BE49-F238E27FC236}">
                <a16:creationId xmlns:a16="http://schemas.microsoft.com/office/drawing/2014/main" id="{066ED487-D205-8668-47EB-C668E4AFDC36}"/>
              </a:ext>
            </a:extLst>
          </p:cNvPr>
          <p:cNvSpPr txBox="1"/>
          <p:nvPr/>
        </p:nvSpPr>
        <p:spPr>
          <a:xfrm>
            <a:off x="3043597" y="5019986"/>
            <a:ext cx="731290" cy="276999"/>
          </a:xfrm>
          <a:prstGeom prst="rect">
            <a:avLst/>
          </a:prstGeom>
          <a:noFill/>
        </p:spPr>
        <p:txBody>
          <a:bodyPr wrap="none" rtlCol="0">
            <a:spAutoFit/>
          </a:bodyPr>
          <a:lstStyle/>
          <a:p>
            <a:r>
              <a:rPr lang="en-US" sz="1200" i="1" dirty="0">
                <a:solidFill>
                  <a:schemeClr val="tx1"/>
                </a:solidFill>
              </a:rPr>
              <a:t>DIESEL</a:t>
            </a:r>
          </a:p>
        </p:txBody>
      </p:sp>
      <p:sp>
        <p:nvSpPr>
          <p:cNvPr id="152" name="Rectangle 151">
            <a:extLst>
              <a:ext uri="{FF2B5EF4-FFF2-40B4-BE49-F238E27FC236}">
                <a16:creationId xmlns:a16="http://schemas.microsoft.com/office/drawing/2014/main" id="{A932624C-AA38-0BE8-9F21-FD9DEAAD0C28}"/>
              </a:ext>
            </a:extLst>
          </p:cNvPr>
          <p:cNvSpPr/>
          <p:nvPr/>
        </p:nvSpPr>
        <p:spPr>
          <a:xfrm>
            <a:off x="7008585" y="3185801"/>
            <a:ext cx="2922814" cy="358382"/>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Electric motorcycle</a:t>
            </a:r>
          </a:p>
        </p:txBody>
      </p:sp>
      <p:sp>
        <p:nvSpPr>
          <p:cNvPr id="154" name="Rectangle 153">
            <a:extLst>
              <a:ext uri="{FF2B5EF4-FFF2-40B4-BE49-F238E27FC236}">
                <a16:creationId xmlns:a16="http://schemas.microsoft.com/office/drawing/2014/main" id="{802D6EF3-1C5D-BD1E-D8B3-AD02245572FE}"/>
              </a:ext>
            </a:extLst>
          </p:cNvPr>
          <p:cNvSpPr/>
          <p:nvPr/>
        </p:nvSpPr>
        <p:spPr>
          <a:xfrm>
            <a:off x="7008584" y="3794064"/>
            <a:ext cx="2922815" cy="358382"/>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Petrol motorcycle</a:t>
            </a:r>
          </a:p>
        </p:txBody>
      </p:sp>
      <p:cxnSp>
        <p:nvCxnSpPr>
          <p:cNvPr id="162" name="Straight Arrow Connector 161">
            <a:extLst>
              <a:ext uri="{FF2B5EF4-FFF2-40B4-BE49-F238E27FC236}">
                <a16:creationId xmlns:a16="http://schemas.microsoft.com/office/drawing/2014/main" id="{C201BEFE-456E-5CBA-8E27-C2FDCBD2A84E}"/>
              </a:ext>
            </a:extLst>
          </p:cNvPr>
          <p:cNvCxnSpPr>
            <a:cxnSpLocks/>
          </p:cNvCxnSpPr>
          <p:nvPr/>
        </p:nvCxnSpPr>
        <p:spPr>
          <a:xfrm>
            <a:off x="2021465" y="6100825"/>
            <a:ext cx="498712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3" name="TextBox 162">
            <a:extLst>
              <a:ext uri="{FF2B5EF4-FFF2-40B4-BE49-F238E27FC236}">
                <a16:creationId xmlns:a16="http://schemas.microsoft.com/office/drawing/2014/main" id="{3FB56745-8FE4-BA32-1ABB-ADFF06479EB4}"/>
              </a:ext>
            </a:extLst>
          </p:cNvPr>
          <p:cNvSpPr txBox="1"/>
          <p:nvPr/>
        </p:nvSpPr>
        <p:spPr>
          <a:xfrm>
            <a:off x="6286417" y="5825577"/>
            <a:ext cx="731290" cy="276999"/>
          </a:xfrm>
          <a:prstGeom prst="rect">
            <a:avLst/>
          </a:prstGeom>
          <a:noFill/>
        </p:spPr>
        <p:txBody>
          <a:bodyPr wrap="none" rtlCol="0">
            <a:spAutoFit/>
          </a:bodyPr>
          <a:lstStyle/>
          <a:p>
            <a:r>
              <a:rPr lang="en-US" sz="1200" i="1" dirty="0">
                <a:solidFill>
                  <a:schemeClr val="tx1"/>
                </a:solidFill>
              </a:rPr>
              <a:t>DIESEL</a:t>
            </a:r>
          </a:p>
        </p:txBody>
      </p:sp>
      <p:cxnSp>
        <p:nvCxnSpPr>
          <p:cNvPr id="164" name="Straight Arrow Connector 163">
            <a:extLst>
              <a:ext uri="{FF2B5EF4-FFF2-40B4-BE49-F238E27FC236}">
                <a16:creationId xmlns:a16="http://schemas.microsoft.com/office/drawing/2014/main" id="{30CC82A1-EB4B-47D1-0720-EB1EB8523CDC}"/>
              </a:ext>
            </a:extLst>
          </p:cNvPr>
          <p:cNvCxnSpPr>
            <a:cxnSpLocks/>
          </p:cNvCxnSpPr>
          <p:nvPr/>
        </p:nvCxnSpPr>
        <p:spPr>
          <a:xfrm>
            <a:off x="9931399" y="3355798"/>
            <a:ext cx="39370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5" name="Straight Arrow Connector 164">
            <a:extLst>
              <a:ext uri="{FF2B5EF4-FFF2-40B4-BE49-F238E27FC236}">
                <a16:creationId xmlns:a16="http://schemas.microsoft.com/office/drawing/2014/main" id="{4B6F115A-5809-3A12-A961-DA1846BE1830}"/>
              </a:ext>
            </a:extLst>
          </p:cNvPr>
          <p:cNvCxnSpPr>
            <a:cxnSpLocks/>
          </p:cNvCxnSpPr>
          <p:nvPr/>
        </p:nvCxnSpPr>
        <p:spPr>
          <a:xfrm>
            <a:off x="9931399" y="3966188"/>
            <a:ext cx="39370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9" name="TextBox 168">
            <a:extLst>
              <a:ext uri="{FF2B5EF4-FFF2-40B4-BE49-F238E27FC236}">
                <a16:creationId xmlns:a16="http://schemas.microsoft.com/office/drawing/2014/main" id="{0DB9C67B-2DC5-CE43-2564-156E17C1FE5C}"/>
              </a:ext>
            </a:extLst>
          </p:cNvPr>
          <p:cNvSpPr txBox="1"/>
          <p:nvPr/>
        </p:nvSpPr>
        <p:spPr>
          <a:xfrm>
            <a:off x="10448165" y="3330849"/>
            <a:ext cx="1397745" cy="738664"/>
          </a:xfrm>
          <a:prstGeom prst="rect">
            <a:avLst/>
          </a:prstGeom>
          <a:noFill/>
        </p:spPr>
        <p:txBody>
          <a:bodyPr wrap="square" rtlCol="0">
            <a:spAutoFit/>
          </a:bodyPr>
          <a:lstStyle/>
          <a:p>
            <a:r>
              <a:rPr lang="en-US" b="1" dirty="0">
                <a:solidFill>
                  <a:schemeClr val="tx1"/>
                </a:solidFill>
              </a:rPr>
              <a:t>Motorcycle transport demand</a:t>
            </a:r>
          </a:p>
        </p:txBody>
      </p:sp>
      <p:cxnSp>
        <p:nvCxnSpPr>
          <p:cNvPr id="171" name="Straight Connector 170">
            <a:extLst>
              <a:ext uri="{FF2B5EF4-FFF2-40B4-BE49-F238E27FC236}">
                <a16:creationId xmlns:a16="http://schemas.microsoft.com/office/drawing/2014/main" id="{5F2DA02B-DDBE-7812-820D-D4218434F8D7}"/>
              </a:ext>
            </a:extLst>
          </p:cNvPr>
          <p:cNvCxnSpPr/>
          <p:nvPr/>
        </p:nvCxnSpPr>
        <p:spPr>
          <a:xfrm>
            <a:off x="10325100" y="3153680"/>
            <a:ext cx="0" cy="10930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4" name="TextBox 173">
            <a:extLst>
              <a:ext uri="{FF2B5EF4-FFF2-40B4-BE49-F238E27FC236}">
                <a16:creationId xmlns:a16="http://schemas.microsoft.com/office/drawing/2014/main" id="{6417CD10-480E-7E00-6F28-E7CE38C42F29}"/>
              </a:ext>
            </a:extLst>
          </p:cNvPr>
          <p:cNvSpPr txBox="1"/>
          <p:nvPr/>
        </p:nvSpPr>
        <p:spPr>
          <a:xfrm>
            <a:off x="7766913" y="2549172"/>
            <a:ext cx="1406154" cy="307777"/>
          </a:xfrm>
          <a:prstGeom prst="rect">
            <a:avLst/>
          </a:prstGeom>
          <a:noFill/>
        </p:spPr>
        <p:txBody>
          <a:bodyPr wrap="none" rtlCol="0">
            <a:spAutoFit/>
          </a:bodyPr>
          <a:lstStyle/>
          <a:p>
            <a:r>
              <a:rPr lang="en-US" b="1" dirty="0"/>
              <a:t>End-use techs</a:t>
            </a:r>
          </a:p>
        </p:txBody>
      </p:sp>
      <p:sp>
        <p:nvSpPr>
          <p:cNvPr id="175" name="TextBox 174">
            <a:extLst>
              <a:ext uri="{FF2B5EF4-FFF2-40B4-BE49-F238E27FC236}">
                <a16:creationId xmlns:a16="http://schemas.microsoft.com/office/drawing/2014/main" id="{9F6004C2-DA1A-1ED9-A69A-E01901A53EB6}"/>
              </a:ext>
            </a:extLst>
          </p:cNvPr>
          <p:cNvSpPr txBox="1"/>
          <p:nvPr/>
        </p:nvSpPr>
        <p:spPr>
          <a:xfrm>
            <a:off x="9968671" y="2367149"/>
            <a:ext cx="1670045" cy="523220"/>
          </a:xfrm>
          <a:prstGeom prst="rect">
            <a:avLst/>
          </a:prstGeom>
          <a:noFill/>
        </p:spPr>
        <p:txBody>
          <a:bodyPr wrap="square" rtlCol="0">
            <a:spAutoFit/>
          </a:bodyPr>
          <a:lstStyle/>
          <a:p>
            <a:pPr algn="ctr"/>
            <a:r>
              <a:rPr lang="en-US" b="1" dirty="0"/>
              <a:t>Energy service demand</a:t>
            </a:r>
          </a:p>
        </p:txBody>
      </p:sp>
      <p:sp>
        <p:nvSpPr>
          <p:cNvPr id="7" name="Rectangle 6">
            <a:extLst>
              <a:ext uri="{FF2B5EF4-FFF2-40B4-BE49-F238E27FC236}">
                <a16:creationId xmlns:a16="http://schemas.microsoft.com/office/drawing/2014/main" id="{12A6E928-B005-8EAD-647C-530BAC81D4A8}"/>
              </a:ext>
            </a:extLst>
          </p:cNvPr>
          <p:cNvSpPr/>
          <p:nvPr/>
        </p:nvSpPr>
        <p:spPr>
          <a:xfrm>
            <a:off x="10925332" y="159532"/>
            <a:ext cx="812800" cy="8128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luvvoice.com-20250203-w8Xox5">
            <a:hlinkClick r:id="" action="ppaction://media"/>
            <a:extLst>
              <a:ext uri="{FF2B5EF4-FFF2-40B4-BE49-F238E27FC236}">
                <a16:creationId xmlns:a16="http://schemas.microsoft.com/office/drawing/2014/main" id="{CF8170E4-352D-8B44-9E8E-3046A8AC427A}"/>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0925332" y="148654"/>
            <a:ext cx="812800" cy="812800"/>
          </a:xfrm>
          <a:prstGeom prst="rect">
            <a:avLst/>
          </a:prstGeom>
        </p:spPr>
      </p:pic>
    </p:spTree>
    <p:extLst>
      <p:ext uri="{BB962C8B-B14F-4D97-AF65-F5344CB8AC3E}">
        <p14:creationId xmlns:p14="http://schemas.microsoft.com/office/powerpoint/2010/main" val="2132943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5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B8D84FFF-5737-277B-D512-DBBC66FDC701}"/>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BEF70A56-0D7F-6B7E-7066-D5763533B682}"/>
              </a:ext>
            </a:extLst>
          </p:cNvPr>
          <p:cNvGraphicFramePr>
            <a:graphicFrameLocks noChangeAspect="1"/>
          </p:cNvGraphicFramePr>
          <p:nvPr>
            <p:custDataLst>
              <p:tags r:id="rId1"/>
            </p:custDataLst>
            <p:extLst>
              <p:ext uri="{D42A27DB-BD31-4B8C-83A1-F6EECF244321}">
                <p14:modId xmlns:p14="http://schemas.microsoft.com/office/powerpoint/2010/main" val="58413775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6" imgW="7772400" imgH="10058400" progId="TCLayout.ActiveDocument.1">
                  <p:embed/>
                </p:oleObj>
              </mc:Choice>
              <mc:Fallback>
                <p:oleObj name="think-cell Slide" r:id="rId6" imgW="7772400" imgH="10058400" progId="TCLayout.ActiveDocument.1">
                  <p:embed/>
                  <p:pic>
                    <p:nvPicPr>
                      <p:cNvPr id="2" name="think-cell data - do not delete" hidden="1">
                        <a:extLst>
                          <a:ext uri="{FF2B5EF4-FFF2-40B4-BE49-F238E27FC236}">
                            <a16:creationId xmlns:a16="http://schemas.microsoft.com/office/drawing/2014/main" id="{BEF70A56-0D7F-6B7E-7066-D5763533B682}"/>
                          </a:ext>
                        </a:extLst>
                      </p:cNvPr>
                      <p:cNvPicPr/>
                      <p:nvPr/>
                    </p:nvPicPr>
                    <p:blipFill>
                      <a:blip r:embed="rId7"/>
                      <a:stretch>
                        <a:fillRect/>
                      </a:stretch>
                    </p:blipFill>
                    <p:spPr>
                      <a:xfrm>
                        <a:off x="1588" y="1588"/>
                        <a:ext cx="1227" cy="1588"/>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ADFD20C3-9D72-22E0-113B-4B86AD5FCFD5}"/>
              </a:ext>
            </a:extLst>
          </p:cNvPr>
          <p:cNvSpPr/>
          <p:nvPr/>
        </p:nvSpPr>
        <p:spPr>
          <a:xfrm>
            <a:off x="10925332" y="159532"/>
            <a:ext cx="812800" cy="8128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a:extLst>
              <a:ext uri="{FF2B5EF4-FFF2-40B4-BE49-F238E27FC236}">
                <a16:creationId xmlns:a16="http://schemas.microsoft.com/office/drawing/2014/main" id="{8F5626F0-7559-7353-59F4-72B48C8BDD9E}"/>
              </a:ext>
            </a:extLst>
          </p:cNvPr>
          <p:cNvSpPr/>
          <p:nvPr/>
        </p:nvSpPr>
        <p:spPr>
          <a:xfrm>
            <a:off x="912389" y="5131133"/>
            <a:ext cx="10190921" cy="841971"/>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Google Shape;167;p13">
            <a:extLst>
              <a:ext uri="{FF2B5EF4-FFF2-40B4-BE49-F238E27FC236}">
                <a16:creationId xmlns:a16="http://schemas.microsoft.com/office/drawing/2014/main" id="{7323DD1C-2578-D652-C517-F1575A0C1882}"/>
              </a:ext>
            </a:extLst>
          </p:cNvPr>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 The </a:t>
            </a:r>
            <a:r>
              <a:rPr lang="sv-SE" dirty="0" err="1">
                <a:solidFill>
                  <a:srgbClr val="C00000"/>
                </a:solidFill>
              </a:rPr>
              <a:t>Role</a:t>
            </a:r>
            <a:r>
              <a:rPr lang="sv-SE" dirty="0">
                <a:solidFill>
                  <a:srgbClr val="C00000"/>
                </a:solidFill>
              </a:rPr>
              <a:t> </a:t>
            </a:r>
            <a:r>
              <a:rPr lang="sv-SE" dirty="0" err="1">
                <a:solidFill>
                  <a:srgbClr val="C00000"/>
                </a:solidFill>
              </a:rPr>
              <a:t>of</a:t>
            </a:r>
            <a:r>
              <a:rPr lang="sv-SE" dirty="0">
                <a:solidFill>
                  <a:srgbClr val="C00000"/>
                </a:solidFill>
              </a:rPr>
              <a:t> T</a:t>
            </a:r>
            <a:r>
              <a:rPr lang="sv-SE" sz="2800" dirty="0">
                <a:solidFill>
                  <a:srgbClr val="C00000"/>
                </a:solidFill>
              </a:rPr>
              <a:t>ransport in Energy </a:t>
            </a:r>
            <a:r>
              <a:rPr lang="sv-SE" sz="2800" dirty="0" err="1">
                <a:solidFill>
                  <a:srgbClr val="C00000"/>
                </a:solidFill>
              </a:rPr>
              <a:t>Modelling</a:t>
            </a:r>
            <a:r>
              <a:rPr lang="sv-SE" sz="2800" dirty="0">
                <a:solidFill>
                  <a:srgbClr val="C00000"/>
                </a:solidFill>
              </a:rPr>
              <a:t> </a:t>
            </a:r>
            <a:endParaRPr sz="2800" dirty="0">
              <a:solidFill>
                <a:srgbClr val="C00000"/>
              </a:solidFill>
            </a:endParaRPr>
          </a:p>
        </p:txBody>
      </p:sp>
      <p:sp>
        <p:nvSpPr>
          <p:cNvPr id="3" name="Slide Number Placeholder 1">
            <a:extLst>
              <a:ext uri="{FF2B5EF4-FFF2-40B4-BE49-F238E27FC236}">
                <a16:creationId xmlns:a16="http://schemas.microsoft.com/office/drawing/2014/main" id="{E90950D9-E7DF-B6C9-2A9C-B769DEED7019}"/>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a:solidFill>
                  <a:schemeClr val="bg1"/>
                </a:solidFill>
              </a:rPr>
              <a:pPr algn="ctr"/>
              <a:t>3</a:t>
            </a:fld>
            <a:endParaRPr lang="sv-SE" sz="1000" b="1" dirty="0">
              <a:solidFill>
                <a:schemeClr val="bg1"/>
              </a:solidFill>
            </a:endParaRPr>
          </a:p>
        </p:txBody>
      </p:sp>
      <p:sp>
        <p:nvSpPr>
          <p:cNvPr id="4" name="Google Shape;168;p13">
            <a:extLst>
              <a:ext uri="{FF2B5EF4-FFF2-40B4-BE49-F238E27FC236}">
                <a16:creationId xmlns:a16="http://schemas.microsoft.com/office/drawing/2014/main" id="{8070969F-75E6-A64D-86FE-8B25E9FBF02E}"/>
              </a:ext>
            </a:extLst>
          </p:cNvPr>
          <p:cNvSpPr txBox="1">
            <a:spLocks/>
          </p:cNvSpPr>
          <p:nvPr/>
        </p:nvSpPr>
        <p:spPr>
          <a:xfrm>
            <a:off x="838200" y="1073888"/>
            <a:ext cx="10515600" cy="408071"/>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dirty="0">
                <a:solidFill>
                  <a:schemeClr val="accent2"/>
                </a:solidFill>
              </a:rPr>
              <a:t>Importance of Transport in Energy Systems</a:t>
            </a:r>
          </a:p>
        </p:txBody>
      </p:sp>
      <p:sp>
        <p:nvSpPr>
          <p:cNvPr id="15" name="Google Shape;168;p13">
            <a:extLst>
              <a:ext uri="{FF2B5EF4-FFF2-40B4-BE49-F238E27FC236}">
                <a16:creationId xmlns:a16="http://schemas.microsoft.com/office/drawing/2014/main" id="{89F30FF0-B8DE-7F16-B9B3-311B0B215C03}"/>
              </a:ext>
            </a:extLst>
          </p:cNvPr>
          <p:cNvSpPr txBox="1">
            <a:spLocks/>
          </p:cNvSpPr>
          <p:nvPr/>
        </p:nvSpPr>
        <p:spPr>
          <a:xfrm>
            <a:off x="1087980" y="5232689"/>
            <a:ext cx="9909313" cy="841971"/>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Bef>
                <a:spcPts val="0"/>
              </a:spcBef>
              <a:buClr>
                <a:schemeClr val="dk1"/>
              </a:buClr>
              <a:buSzPts val="2800"/>
            </a:pPr>
            <a:r>
              <a:rPr lang="en-GB" sz="2000" b="1" dirty="0"/>
              <a:t>Transport is one of the hardest sectors to decarbonize and impacts other sectors like electricity and fuels (e.g., electric vehicles, biofuels).</a:t>
            </a:r>
          </a:p>
          <a:p>
            <a:pPr>
              <a:spcBef>
                <a:spcPts val="0"/>
              </a:spcBef>
              <a:buClr>
                <a:schemeClr val="dk1"/>
              </a:buClr>
              <a:buSzPts val="2800"/>
            </a:pPr>
            <a:endParaRPr lang="en-GB" sz="2000" dirty="0"/>
          </a:p>
        </p:txBody>
      </p:sp>
      <p:sp>
        <p:nvSpPr>
          <p:cNvPr id="16" name="Google Shape;168;p13">
            <a:extLst>
              <a:ext uri="{FF2B5EF4-FFF2-40B4-BE49-F238E27FC236}">
                <a16:creationId xmlns:a16="http://schemas.microsoft.com/office/drawing/2014/main" id="{21610F85-A53D-835B-CEBA-1A6C0205F2E0}"/>
              </a:ext>
            </a:extLst>
          </p:cNvPr>
          <p:cNvSpPr txBox="1">
            <a:spLocks/>
          </p:cNvSpPr>
          <p:nvPr/>
        </p:nvSpPr>
        <p:spPr>
          <a:xfrm>
            <a:off x="838200" y="3315277"/>
            <a:ext cx="3045276" cy="1540428"/>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Bef>
                <a:spcPts val="0"/>
              </a:spcBef>
              <a:buClr>
                <a:schemeClr val="dk1"/>
              </a:buClr>
              <a:buSzPts val="2800"/>
            </a:pPr>
            <a:r>
              <a:rPr lang="en-GB" sz="2000" b="1" dirty="0"/>
              <a:t>Key contributor to energy demand</a:t>
            </a:r>
          </a:p>
          <a:p>
            <a:pPr algn="ctr">
              <a:spcBef>
                <a:spcPts val="0"/>
              </a:spcBef>
              <a:buClr>
                <a:schemeClr val="dk1"/>
              </a:buClr>
              <a:buSzPts val="2800"/>
            </a:pPr>
            <a:r>
              <a:rPr lang="en-GB" sz="2000" dirty="0"/>
              <a:t>Transport accounts for ~30% of global energy use</a:t>
            </a:r>
          </a:p>
          <a:p>
            <a:pPr>
              <a:spcBef>
                <a:spcPts val="0"/>
              </a:spcBef>
              <a:buClr>
                <a:schemeClr val="dk1"/>
              </a:buClr>
              <a:buSzPts val="2800"/>
            </a:pPr>
            <a:endParaRPr lang="en-GB" sz="2000" dirty="0"/>
          </a:p>
        </p:txBody>
      </p:sp>
      <p:sp>
        <p:nvSpPr>
          <p:cNvPr id="17" name="Google Shape;168;p13">
            <a:extLst>
              <a:ext uri="{FF2B5EF4-FFF2-40B4-BE49-F238E27FC236}">
                <a16:creationId xmlns:a16="http://schemas.microsoft.com/office/drawing/2014/main" id="{EA093D3F-BA2B-0EAD-2F75-42D00610FC2E}"/>
              </a:ext>
            </a:extLst>
          </p:cNvPr>
          <p:cNvSpPr txBox="1">
            <a:spLocks/>
          </p:cNvSpPr>
          <p:nvPr/>
        </p:nvSpPr>
        <p:spPr>
          <a:xfrm>
            <a:off x="4485212" y="3315277"/>
            <a:ext cx="3045276" cy="914515"/>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Bef>
                <a:spcPts val="0"/>
              </a:spcBef>
              <a:buClr>
                <a:schemeClr val="dk1"/>
              </a:buClr>
              <a:buSzPts val="2800"/>
            </a:pPr>
            <a:r>
              <a:rPr lang="en-GB" sz="2000" b="1" dirty="0"/>
              <a:t>Dependency on fossil fuels</a:t>
            </a:r>
          </a:p>
          <a:p>
            <a:pPr algn="ctr">
              <a:spcBef>
                <a:spcPts val="0"/>
              </a:spcBef>
              <a:buClr>
                <a:schemeClr val="dk1"/>
              </a:buClr>
              <a:buSzPts val="2800"/>
            </a:pPr>
            <a:r>
              <a:rPr lang="en-GB" sz="2000" dirty="0"/>
              <a:t>95% of transport comes from fossil fuels</a:t>
            </a:r>
          </a:p>
          <a:p>
            <a:pPr algn="ctr">
              <a:spcBef>
                <a:spcPts val="0"/>
              </a:spcBef>
              <a:buClr>
                <a:schemeClr val="dk1"/>
              </a:buClr>
              <a:buSzPts val="2800"/>
            </a:pPr>
            <a:endParaRPr lang="en-GB" sz="2000" dirty="0"/>
          </a:p>
        </p:txBody>
      </p:sp>
      <p:sp>
        <p:nvSpPr>
          <p:cNvPr id="22" name="TextBox 21">
            <a:extLst>
              <a:ext uri="{FF2B5EF4-FFF2-40B4-BE49-F238E27FC236}">
                <a16:creationId xmlns:a16="http://schemas.microsoft.com/office/drawing/2014/main" id="{95A4FB95-D580-36EE-398B-B6E6ABA55594}"/>
              </a:ext>
            </a:extLst>
          </p:cNvPr>
          <p:cNvSpPr txBox="1"/>
          <p:nvPr/>
        </p:nvSpPr>
        <p:spPr>
          <a:xfrm>
            <a:off x="838200" y="6277743"/>
            <a:ext cx="1197764" cy="246221"/>
          </a:xfrm>
          <a:prstGeom prst="rect">
            <a:avLst/>
          </a:prstGeom>
          <a:noFill/>
        </p:spPr>
        <p:txBody>
          <a:bodyPr wrap="none" rtlCol="0">
            <a:spAutoFit/>
          </a:bodyPr>
          <a:lstStyle/>
          <a:p>
            <a:r>
              <a:rPr lang="en-US" sz="1000" dirty="0"/>
              <a:t>Source: </a:t>
            </a:r>
            <a:r>
              <a:rPr lang="en-US" sz="1000" dirty="0">
                <a:hlinkClick r:id="rId8"/>
              </a:rPr>
              <a:t>UN, 2021</a:t>
            </a:r>
            <a:endParaRPr lang="en-US" sz="1000" dirty="0"/>
          </a:p>
        </p:txBody>
      </p:sp>
      <p:sp>
        <p:nvSpPr>
          <p:cNvPr id="23" name="Google Shape;168;p13">
            <a:extLst>
              <a:ext uri="{FF2B5EF4-FFF2-40B4-BE49-F238E27FC236}">
                <a16:creationId xmlns:a16="http://schemas.microsoft.com/office/drawing/2014/main" id="{5AC617F3-EA3F-19F0-29C0-2A8FA615E3D5}"/>
              </a:ext>
            </a:extLst>
          </p:cNvPr>
          <p:cNvSpPr txBox="1">
            <a:spLocks/>
          </p:cNvSpPr>
          <p:nvPr/>
        </p:nvSpPr>
        <p:spPr>
          <a:xfrm>
            <a:off x="7977991" y="3315277"/>
            <a:ext cx="3353741" cy="2645066"/>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Bef>
                <a:spcPts val="0"/>
              </a:spcBef>
              <a:buClr>
                <a:schemeClr val="dk1"/>
              </a:buClr>
              <a:buSzPts val="2800"/>
            </a:pPr>
            <a:r>
              <a:rPr lang="en-GB" sz="2000" b="1" dirty="0"/>
              <a:t>Large emitter of emissions</a:t>
            </a:r>
          </a:p>
          <a:p>
            <a:pPr algn="ctr">
              <a:spcBef>
                <a:spcPts val="0"/>
              </a:spcBef>
              <a:buClr>
                <a:schemeClr val="dk1"/>
              </a:buClr>
              <a:buSzPts val="2800"/>
            </a:pPr>
            <a:r>
              <a:rPr lang="en-GB" sz="2000" dirty="0"/>
              <a:t>The transport sector is responsible for ~25% of greenhouse gas emissions</a:t>
            </a:r>
          </a:p>
          <a:p>
            <a:pPr algn="ctr">
              <a:spcBef>
                <a:spcPts val="0"/>
              </a:spcBef>
              <a:buClr>
                <a:schemeClr val="dk1"/>
              </a:buClr>
              <a:buSzPts val="2800"/>
            </a:pPr>
            <a:endParaRPr lang="en-GB" sz="2000" dirty="0"/>
          </a:p>
        </p:txBody>
      </p:sp>
      <p:sp>
        <p:nvSpPr>
          <p:cNvPr id="24" name="Oval 23">
            <a:extLst>
              <a:ext uri="{FF2B5EF4-FFF2-40B4-BE49-F238E27FC236}">
                <a16:creationId xmlns:a16="http://schemas.microsoft.com/office/drawing/2014/main" id="{71FC4E49-F983-995F-4AC3-F919C9AC22A4}"/>
              </a:ext>
            </a:extLst>
          </p:cNvPr>
          <p:cNvSpPr>
            <a:spLocks noChangeAspect="1"/>
          </p:cNvSpPr>
          <p:nvPr/>
        </p:nvSpPr>
        <p:spPr>
          <a:xfrm>
            <a:off x="1682412" y="1782651"/>
            <a:ext cx="1356852" cy="135331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AE5F9A71-9560-9ADB-23F8-16B2FA688868}"/>
              </a:ext>
            </a:extLst>
          </p:cNvPr>
          <p:cNvSpPr>
            <a:spLocks noChangeAspect="1"/>
          </p:cNvSpPr>
          <p:nvPr/>
        </p:nvSpPr>
        <p:spPr>
          <a:xfrm>
            <a:off x="5329424" y="1782651"/>
            <a:ext cx="1356852" cy="135331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D6B80451-3F56-D31A-B550-E3389654149B}"/>
              </a:ext>
            </a:extLst>
          </p:cNvPr>
          <p:cNvSpPr>
            <a:spLocks noChangeAspect="1"/>
          </p:cNvSpPr>
          <p:nvPr/>
        </p:nvSpPr>
        <p:spPr>
          <a:xfrm>
            <a:off x="8976436" y="1782651"/>
            <a:ext cx="1356852" cy="135331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Graphic 27" descr="Linear Graph with solid fill">
            <a:extLst>
              <a:ext uri="{FF2B5EF4-FFF2-40B4-BE49-F238E27FC236}">
                <a16:creationId xmlns:a16="http://schemas.microsoft.com/office/drawing/2014/main" id="{C94A8AEE-7768-E3F4-025D-4DD14D0F4D0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903638" y="1997758"/>
            <a:ext cx="914400" cy="914400"/>
          </a:xfrm>
          <a:prstGeom prst="rect">
            <a:avLst/>
          </a:prstGeom>
        </p:spPr>
      </p:pic>
      <p:pic>
        <p:nvPicPr>
          <p:cNvPr id="30" name="Graphic 29" descr="Fuel with solid fill">
            <a:extLst>
              <a:ext uri="{FF2B5EF4-FFF2-40B4-BE49-F238E27FC236}">
                <a16:creationId xmlns:a16="http://schemas.microsoft.com/office/drawing/2014/main" id="{E9727A4A-7292-E31D-4A95-771F61850F3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550650" y="1987488"/>
            <a:ext cx="914400" cy="914400"/>
          </a:xfrm>
          <a:prstGeom prst="rect">
            <a:avLst/>
          </a:prstGeom>
        </p:spPr>
      </p:pic>
      <p:pic>
        <p:nvPicPr>
          <p:cNvPr id="32" name="Graphic 31" descr="Cloud with solid fill">
            <a:extLst>
              <a:ext uri="{FF2B5EF4-FFF2-40B4-BE49-F238E27FC236}">
                <a16:creationId xmlns:a16="http://schemas.microsoft.com/office/drawing/2014/main" id="{3BD9D508-5741-D540-F89C-89CE98229D2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165669" y="1965765"/>
            <a:ext cx="978386" cy="978386"/>
          </a:xfrm>
          <a:prstGeom prst="rect">
            <a:avLst/>
          </a:prstGeom>
        </p:spPr>
      </p:pic>
      <p:sp>
        <p:nvSpPr>
          <p:cNvPr id="33" name="TextBox 32">
            <a:extLst>
              <a:ext uri="{FF2B5EF4-FFF2-40B4-BE49-F238E27FC236}">
                <a16:creationId xmlns:a16="http://schemas.microsoft.com/office/drawing/2014/main" id="{6E4C89FC-C048-20AD-6F7E-5AA404D69586}"/>
              </a:ext>
            </a:extLst>
          </p:cNvPr>
          <p:cNvSpPr txBox="1"/>
          <p:nvPr/>
        </p:nvSpPr>
        <p:spPr>
          <a:xfrm>
            <a:off x="9294878" y="2416780"/>
            <a:ext cx="593432" cy="307777"/>
          </a:xfrm>
          <a:prstGeom prst="rect">
            <a:avLst/>
          </a:prstGeom>
          <a:noFill/>
        </p:spPr>
        <p:txBody>
          <a:bodyPr wrap="none" rtlCol="0">
            <a:spAutoFit/>
          </a:bodyPr>
          <a:lstStyle/>
          <a:p>
            <a:r>
              <a:rPr lang="en-US" b="1" dirty="0">
                <a:solidFill>
                  <a:schemeClr val="accent1"/>
                </a:solidFill>
              </a:rPr>
              <a:t>GHG</a:t>
            </a:r>
          </a:p>
        </p:txBody>
      </p:sp>
      <p:pic>
        <p:nvPicPr>
          <p:cNvPr id="6" name="luvvoice.com-20250130-0GlRZx">
            <a:hlinkClick r:id="" action="ppaction://media"/>
            <a:extLst>
              <a:ext uri="{FF2B5EF4-FFF2-40B4-BE49-F238E27FC236}">
                <a16:creationId xmlns:a16="http://schemas.microsoft.com/office/drawing/2014/main" id="{DC8CF5F7-9395-C04E-E95A-F1E010BE1B24}"/>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10925332" y="159532"/>
            <a:ext cx="812800" cy="812800"/>
          </a:xfrm>
          <a:prstGeom prst="rect">
            <a:avLst/>
          </a:prstGeom>
        </p:spPr>
      </p:pic>
    </p:spTree>
    <p:extLst>
      <p:ext uri="{BB962C8B-B14F-4D97-AF65-F5344CB8AC3E}">
        <p14:creationId xmlns:p14="http://schemas.microsoft.com/office/powerpoint/2010/main" val="1116336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69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AB6FA190-88FF-4A92-65B3-6E6A05DF449C}"/>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152D1C7B-1BCA-05D5-39E6-024FECB8B8E2}"/>
              </a:ext>
            </a:extLst>
          </p:cNvPr>
          <p:cNvGraphicFramePr>
            <a:graphicFrameLocks noChangeAspect="1"/>
          </p:cNvGraphicFramePr>
          <p:nvPr>
            <p:custDataLst>
              <p:tags r:id="rId1"/>
            </p:custDataLst>
            <p:extLst>
              <p:ext uri="{D42A27DB-BD31-4B8C-83A1-F6EECF244321}">
                <p14:modId xmlns:p14="http://schemas.microsoft.com/office/powerpoint/2010/main" val="330893932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6" imgW="7772400" imgH="10058400" progId="TCLayout.ActiveDocument.1">
                  <p:embed/>
                </p:oleObj>
              </mc:Choice>
              <mc:Fallback>
                <p:oleObj name="think-cell Slide" r:id="rId6" imgW="7772400" imgH="10058400" progId="TCLayout.ActiveDocument.1">
                  <p:embed/>
                  <p:pic>
                    <p:nvPicPr>
                      <p:cNvPr id="2" name="think-cell data - do not delete" hidden="1">
                        <a:extLst>
                          <a:ext uri="{FF2B5EF4-FFF2-40B4-BE49-F238E27FC236}">
                            <a16:creationId xmlns:a16="http://schemas.microsoft.com/office/drawing/2014/main" id="{152D1C7B-1BCA-05D5-39E6-024FECB8B8E2}"/>
                          </a:ext>
                        </a:extLst>
                      </p:cNvPr>
                      <p:cNvPicPr/>
                      <p:nvPr/>
                    </p:nvPicPr>
                    <p:blipFill>
                      <a:blip r:embed="rId7"/>
                      <a:stretch>
                        <a:fillRect/>
                      </a:stretch>
                    </p:blipFill>
                    <p:spPr>
                      <a:xfrm>
                        <a:off x="1588" y="1588"/>
                        <a:ext cx="1227" cy="1588"/>
                      </a:xfrm>
                      <a:prstGeom prst="rect">
                        <a:avLst/>
                      </a:prstGeom>
                    </p:spPr>
                  </p:pic>
                </p:oleObj>
              </mc:Fallback>
            </mc:AlternateContent>
          </a:graphicData>
        </a:graphic>
      </p:graphicFrame>
      <p:sp>
        <p:nvSpPr>
          <p:cNvPr id="12" name="Rectangle 11">
            <a:extLst>
              <a:ext uri="{FF2B5EF4-FFF2-40B4-BE49-F238E27FC236}">
                <a16:creationId xmlns:a16="http://schemas.microsoft.com/office/drawing/2014/main" id="{FDE41170-7CD4-0B2E-86CD-1D30C47A9BD4}"/>
              </a:ext>
            </a:extLst>
          </p:cNvPr>
          <p:cNvSpPr/>
          <p:nvPr/>
        </p:nvSpPr>
        <p:spPr>
          <a:xfrm>
            <a:off x="10925332" y="159532"/>
            <a:ext cx="812800" cy="8128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Google Shape;167;p13">
            <a:extLst>
              <a:ext uri="{FF2B5EF4-FFF2-40B4-BE49-F238E27FC236}">
                <a16:creationId xmlns:a16="http://schemas.microsoft.com/office/drawing/2014/main" id="{E4774868-6C87-1EAB-BABA-3FCE0BB1EB64}"/>
              </a:ext>
            </a:extLst>
          </p:cNvPr>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3. </a:t>
            </a:r>
            <a:r>
              <a:rPr lang="sv-SE" dirty="0" err="1">
                <a:solidFill>
                  <a:srgbClr val="C00000"/>
                </a:solidFill>
              </a:rPr>
              <a:t>Building</a:t>
            </a:r>
            <a:r>
              <a:rPr lang="sv-SE" dirty="0">
                <a:solidFill>
                  <a:srgbClr val="C00000"/>
                </a:solidFill>
              </a:rPr>
              <a:t> a </a:t>
            </a:r>
            <a:r>
              <a:rPr lang="sv-SE" sz="2800" dirty="0" err="1">
                <a:solidFill>
                  <a:srgbClr val="C00000"/>
                </a:solidFill>
              </a:rPr>
              <a:t>Reference</a:t>
            </a:r>
            <a:r>
              <a:rPr lang="sv-SE" sz="2800" dirty="0">
                <a:solidFill>
                  <a:srgbClr val="C00000"/>
                </a:solidFill>
              </a:rPr>
              <a:t> Energy System</a:t>
            </a:r>
            <a:endParaRPr sz="2800" dirty="0">
              <a:solidFill>
                <a:srgbClr val="C00000"/>
              </a:solidFill>
            </a:endParaRPr>
          </a:p>
        </p:txBody>
      </p:sp>
      <p:sp>
        <p:nvSpPr>
          <p:cNvPr id="3" name="Slide Number Placeholder 1">
            <a:extLst>
              <a:ext uri="{FF2B5EF4-FFF2-40B4-BE49-F238E27FC236}">
                <a16:creationId xmlns:a16="http://schemas.microsoft.com/office/drawing/2014/main" id="{BC5A88F6-9BBA-77D6-A149-E82FCA95C391}"/>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a:solidFill>
                  <a:schemeClr val="bg1"/>
                </a:solidFill>
              </a:rPr>
              <a:pPr algn="ctr"/>
              <a:t>30</a:t>
            </a:fld>
            <a:endParaRPr lang="sv-SE" sz="1000" b="1" dirty="0">
              <a:solidFill>
                <a:schemeClr val="bg1"/>
              </a:solidFill>
            </a:endParaRPr>
          </a:p>
        </p:txBody>
      </p:sp>
      <p:sp>
        <p:nvSpPr>
          <p:cNvPr id="5" name="Slide Number Placeholder 1">
            <a:extLst>
              <a:ext uri="{FF2B5EF4-FFF2-40B4-BE49-F238E27FC236}">
                <a16:creationId xmlns:a16="http://schemas.microsoft.com/office/drawing/2014/main" id="{90BB003F-141B-5A60-122F-5CFDB7C91BF3}"/>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a:solidFill>
                  <a:schemeClr val="bg1"/>
                </a:solidFill>
              </a:rPr>
              <a:pPr algn="ctr"/>
              <a:t>30</a:t>
            </a:fld>
            <a:endParaRPr lang="sv-SE" sz="1000" b="1" dirty="0">
              <a:solidFill>
                <a:schemeClr val="bg1"/>
              </a:solidFill>
            </a:endParaRPr>
          </a:p>
        </p:txBody>
      </p:sp>
      <p:sp>
        <p:nvSpPr>
          <p:cNvPr id="6" name="Google Shape;168;p13">
            <a:extLst>
              <a:ext uri="{FF2B5EF4-FFF2-40B4-BE49-F238E27FC236}">
                <a16:creationId xmlns:a16="http://schemas.microsoft.com/office/drawing/2014/main" id="{3BC4531E-7990-018C-8785-C6BFF5CA8F62}"/>
              </a:ext>
            </a:extLst>
          </p:cNvPr>
          <p:cNvSpPr txBox="1">
            <a:spLocks/>
          </p:cNvSpPr>
          <p:nvPr/>
        </p:nvSpPr>
        <p:spPr>
          <a:xfrm>
            <a:off x="838200" y="1073888"/>
            <a:ext cx="10515600" cy="408071"/>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dirty="0">
                <a:solidFill>
                  <a:schemeClr val="accent2"/>
                </a:solidFill>
              </a:rPr>
              <a:t>Building a Reference Energy System for the Transport Sector</a:t>
            </a:r>
          </a:p>
        </p:txBody>
      </p:sp>
      <p:sp>
        <p:nvSpPr>
          <p:cNvPr id="8" name="Google Shape;168;p13">
            <a:extLst>
              <a:ext uri="{FF2B5EF4-FFF2-40B4-BE49-F238E27FC236}">
                <a16:creationId xmlns:a16="http://schemas.microsoft.com/office/drawing/2014/main" id="{FC4673D2-097A-97C6-9C14-D8C18E897500}"/>
              </a:ext>
            </a:extLst>
          </p:cNvPr>
          <p:cNvSpPr txBox="1">
            <a:spLocks/>
          </p:cNvSpPr>
          <p:nvPr/>
        </p:nvSpPr>
        <p:spPr>
          <a:xfrm>
            <a:off x="838200" y="1608084"/>
            <a:ext cx="10515600" cy="941088"/>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b="1" dirty="0">
                <a:highlight>
                  <a:srgbClr val="DFE9FF"/>
                </a:highlight>
              </a:rPr>
              <a:t>Step 5:	Map energy flows and interactions</a:t>
            </a:r>
          </a:p>
          <a:p>
            <a:pPr>
              <a:spcBef>
                <a:spcPts val="0"/>
              </a:spcBef>
              <a:buClr>
                <a:schemeClr val="dk1"/>
              </a:buClr>
              <a:buSzPts val="2800"/>
            </a:pPr>
            <a:endParaRPr lang="en-GB" sz="2000" dirty="0"/>
          </a:p>
          <a:p>
            <a:pPr>
              <a:spcBef>
                <a:spcPts val="0"/>
              </a:spcBef>
              <a:buClr>
                <a:schemeClr val="dk1"/>
              </a:buClr>
              <a:buSzPts val="2800"/>
            </a:pPr>
            <a:r>
              <a:rPr lang="en-GB" sz="2000" dirty="0"/>
              <a:t>Show how the energy is finally used in different sectors – cars </a:t>
            </a:r>
            <a:br>
              <a:rPr lang="en-GB" sz="2000" dirty="0"/>
            </a:br>
            <a:br>
              <a:rPr lang="en-GB" sz="2000" dirty="0"/>
            </a:br>
            <a:endParaRPr lang="en-GB" sz="2000" dirty="0"/>
          </a:p>
          <a:p>
            <a:pPr>
              <a:spcBef>
                <a:spcPts val="0"/>
              </a:spcBef>
              <a:buClr>
                <a:schemeClr val="dk1"/>
              </a:buClr>
              <a:buSzPts val="2800"/>
            </a:pPr>
            <a:endParaRPr lang="en-GB" sz="2000" dirty="0"/>
          </a:p>
          <a:p>
            <a:pPr>
              <a:spcBef>
                <a:spcPts val="0"/>
              </a:spcBef>
              <a:buClr>
                <a:schemeClr val="dk1"/>
              </a:buClr>
              <a:buSzPts val="2800"/>
            </a:pPr>
            <a:endParaRPr lang="en-GB" sz="2000" dirty="0"/>
          </a:p>
        </p:txBody>
      </p:sp>
      <p:sp>
        <p:nvSpPr>
          <p:cNvPr id="13" name="TextBox 12">
            <a:extLst>
              <a:ext uri="{FF2B5EF4-FFF2-40B4-BE49-F238E27FC236}">
                <a16:creationId xmlns:a16="http://schemas.microsoft.com/office/drawing/2014/main" id="{09AA1DBA-8672-3006-75F0-A0552B258B33}"/>
              </a:ext>
            </a:extLst>
          </p:cNvPr>
          <p:cNvSpPr txBox="1"/>
          <p:nvPr/>
        </p:nvSpPr>
        <p:spPr>
          <a:xfrm>
            <a:off x="5923438" y="3109640"/>
            <a:ext cx="1085147" cy="276999"/>
          </a:xfrm>
          <a:prstGeom prst="rect">
            <a:avLst/>
          </a:prstGeom>
          <a:noFill/>
        </p:spPr>
        <p:txBody>
          <a:bodyPr wrap="square" rtlCol="0">
            <a:spAutoFit/>
          </a:bodyPr>
          <a:lstStyle/>
          <a:p>
            <a:r>
              <a:rPr lang="en-US" sz="1200" i="1" dirty="0">
                <a:solidFill>
                  <a:schemeClr val="tx1"/>
                </a:solidFill>
              </a:rPr>
              <a:t>ELC for EVs</a:t>
            </a:r>
          </a:p>
        </p:txBody>
      </p:sp>
      <p:sp>
        <p:nvSpPr>
          <p:cNvPr id="14" name="Rectangle 13">
            <a:extLst>
              <a:ext uri="{FF2B5EF4-FFF2-40B4-BE49-F238E27FC236}">
                <a16:creationId xmlns:a16="http://schemas.microsoft.com/office/drawing/2014/main" id="{358C67C8-4338-772B-7A16-380A6AB81103}"/>
              </a:ext>
            </a:extLst>
          </p:cNvPr>
          <p:cNvSpPr/>
          <p:nvPr/>
        </p:nvSpPr>
        <p:spPr>
          <a:xfrm>
            <a:off x="936319" y="3026492"/>
            <a:ext cx="1085146" cy="687666"/>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EV charging</a:t>
            </a:r>
          </a:p>
        </p:txBody>
      </p:sp>
      <p:cxnSp>
        <p:nvCxnSpPr>
          <p:cNvPr id="15" name="Straight Arrow Connector 14">
            <a:extLst>
              <a:ext uri="{FF2B5EF4-FFF2-40B4-BE49-F238E27FC236}">
                <a16:creationId xmlns:a16="http://schemas.microsoft.com/office/drawing/2014/main" id="{5A25973F-3CE3-F4C1-2B1C-71B59E5ACF23}"/>
              </a:ext>
            </a:extLst>
          </p:cNvPr>
          <p:cNvCxnSpPr>
            <a:cxnSpLocks/>
            <a:stCxn id="14" idx="3"/>
          </p:cNvCxnSpPr>
          <p:nvPr/>
        </p:nvCxnSpPr>
        <p:spPr>
          <a:xfrm>
            <a:off x="2021465" y="3370325"/>
            <a:ext cx="498712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27F016CC-9E89-62B5-8D1C-09D4624491A2}"/>
              </a:ext>
            </a:extLst>
          </p:cNvPr>
          <p:cNvSpPr txBox="1"/>
          <p:nvPr/>
        </p:nvSpPr>
        <p:spPr>
          <a:xfrm>
            <a:off x="1512969" y="2573659"/>
            <a:ext cx="1168910" cy="307777"/>
          </a:xfrm>
          <a:prstGeom prst="rect">
            <a:avLst/>
          </a:prstGeom>
          <a:noFill/>
        </p:spPr>
        <p:txBody>
          <a:bodyPr wrap="none" rtlCol="0">
            <a:spAutoFit/>
          </a:bodyPr>
          <a:lstStyle/>
          <a:p>
            <a:r>
              <a:rPr lang="en-US" b="1" dirty="0"/>
              <a:t>Conversion</a:t>
            </a:r>
          </a:p>
        </p:txBody>
      </p:sp>
      <p:sp>
        <p:nvSpPr>
          <p:cNvPr id="36" name="Rectangle 35">
            <a:extLst>
              <a:ext uri="{FF2B5EF4-FFF2-40B4-BE49-F238E27FC236}">
                <a16:creationId xmlns:a16="http://schemas.microsoft.com/office/drawing/2014/main" id="{DFCC5025-B356-45A7-59DA-256AB82506EC}"/>
              </a:ext>
            </a:extLst>
          </p:cNvPr>
          <p:cNvSpPr/>
          <p:nvPr/>
        </p:nvSpPr>
        <p:spPr>
          <a:xfrm>
            <a:off x="936319" y="3820717"/>
            <a:ext cx="1072768" cy="687660"/>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Oil refinery</a:t>
            </a:r>
          </a:p>
        </p:txBody>
      </p:sp>
      <p:sp>
        <p:nvSpPr>
          <p:cNvPr id="37" name="Rectangle 36">
            <a:extLst>
              <a:ext uri="{FF2B5EF4-FFF2-40B4-BE49-F238E27FC236}">
                <a16:creationId xmlns:a16="http://schemas.microsoft.com/office/drawing/2014/main" id="{4EE0C98B-6DDB-4C06-CA5D-100D4A301F20}"/>
              </a:ext>
            </a:extLst>
          </p:cNvPr>
          <p:cNvSpPr/>
          <p:nvPr/>
        </p:nvSpPr>
        <p:spPr>
          <a:xfrm>
            <a:off x="936319" y="4602703"/>
            <a:ext cx="1072767" cy="915756"/>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Biomass plant / distillery</a:t>
            </a:r>
          </a:p>
        </p:txBody>
      </p:sp>
      <p:sp>
        <p:nvSpPr>
          <p:cNvPr id="40" name="TextBox 39">
            <a:extLst>
              <a:ext uri="{FF2B5EF4-FFF2-40B4-BE49-F238E27FC236}">
                <a16:creationId xmlns:a16="http://schemas.microsoft.com/office/drawing/2014/main" id="{2A8311E7-AC41-34BE-499E-6C503F1206B0}"/>
              </a:ext>
            </a:extLst>
          </p:cNvPr>
          <p:cNvSpPr txBox="1"/>
          <p:nvPr/>
        </p:nvSpPr>
        <p:spPr>
          <a:xfrm>
            <a:off x="6208366" y="3711083"/>
            <a:ext cx="800219" cy="276999"/>
          </a:xfrm>
          <a:prstGeom prst="rect">
            <a:avLst/>
          </a:prstGeom>
          <a:noFill/>
        </p:spPr>
        <p:txBody>
          <a:bodyPr wrap="none" rtlCol="0">
            <a:spAutoFit/>
          </a:bodyPr>
          <a:lstStyle/>
          <a:p>
            <a:r>
              <a:rPr lang="en-US" sz="1200" i="1" dirty="0">
                <a:solidFill>
                  <a:schemeClr val="tx1"/>
                </a:solidFill>
              </a:rPr>
              <a:t>PETROL</a:t>
            </a:r>
          </a:p>
        </p:txBody>
      </p:sp>
      <p:sp>
        <p:nvSpPr>
          <p:cNvPr id="41" name="TextBox 40">
            <a:extLst>
              <a:ext uri="{FF2B5EF4-FFF2-40B4-BE49-F238E27FC236}">
                <a16:creationId xmlns:a16="http://schemas.microsoft.com/office/drawing/2014/main" id="{1B74E373-E9C3-307B-2F63-809A4829A677}"/>
              </a:ext>
            </a:extLst>
          </p:cNvPr>
          <p:cNvSpPr txBox="1"/>
          <p:nvPr/>
        </p:nvSpPr>
        <p:spPr>
          <a:xfrm>
            <a:off x="6123743" y="4078095"/>
            <a:ext cx="731290" cy="276999"/>
          </a:xfrm>
          <a:prstGeom prst="rect">
            <a:avLst/>
          </a:prstGeom>
          <a:noFill/>
        </p:spPr>
        <p:txBody>
          <a:bodyPr wrap="none" rtlCol="0">
            <a:spAutoFit/>
          </a:bodyPr>
          <a:lstStyle/>
          <a:p>
            <a:r>
              <a:rPr lang="en-US" sz="1200" i="1" dirty="0">
                <a:solidFill>
                  <a:schemeClr val="tx1"/>
                </a:solidFill>
              </a:rPr>
              <a:t>DIESEL</a:t>
            </a:r>
          </a:p>
        </p:txBody>
      </p:sp>
      <p:sp>
        <p:nvSpPr>
          <p:cNvPr id="42" name="TextBox 41">
            <a:extLst>
              <a:ext uri="{FF2B5EF4-FFF2-40B4-BE49-F238E27FC236}">
                <a16:creationId xmlns:a16="http://schemas.microsoft.com/office/drawing/2014/main" id="{3F498A04-EF29-C819-59CF-50AB2F31974C}"/>
              </a:ext>
            </a:extLst>
          </p:cNvPr>
          <p:cNvSpPr txBox="1"/>
          <p:nvPr/>
        </p:nvSpPr>
        <p:spPr>
          <a:xfrm>
            <a:off x="2840356" y="4553687"/>
            <a:ext cx="910827" cy="276999"/>
          </a:xfrm>
          <a:prstGeom prst="rect">
            <a:avLst/>
          </a:prstGeom>
          <a:noFill/>
        </p:spPr>
        <p:txBody>
          <a:bodyPr wrap="none" rtlCol="0">
            <a:spAutoFit/>
          </a:bodyPr>
          <a:lstStyle/>
          <a:p>
            <a:r>
              <a:rPr lang="en-US" sz="1200" i="1" dirty="0">
                <a:solidFill>
                  <a:schemeClr val="tx1"/>
                </a:solidFill>
              </a:rPr>
              <a:t>ETHANOL</a:t>
            </a:r>
          </a:p>
        </p:txBody>
      </p:sp>
      <p:sp>
        <p:nvSpPr>
          <p:cNvPr id="43" name="TextBox 42">
            <a:extLst>
              <a:ext uri="{FF2B5EF4-FFF2-40B4-BE49-F238E27FC236}">
                <a16:creationId xmlns:a16="http://schemas.microsoft.com/office/drawing/2014/main" id="{2BB105BE-E08B-C402-51D1-97A6F16B170F}"/>
              </a:ext>
            </a:extLst>
          </p:cNvPr>
          <p:cNvSpPr txBox="1"/>
          <p:nvPr/>
        </p:nvSpPr>
        <p:spPr>
          <a:xfrm>
            <a:off x="2788378" y="5418420"/>
            <a:ext cx="997389" cy="276999"/>
          </a:xfrm>
          <a:prstGeom prst="rect">
            <a:avLst/>
          </a:prstGeom>
          <a:noFill/>
        </p:spPr>
        <p:txBody>
          <a:bodyPr wrap="none" rtlCol="0">
            <a:spAutoFit/>
          </a:bodyPr>
          <a:lstStyle/>
          <a:p>
            <a:r>
              <a:rPr lang="en-US" sz="1200" i="1" dirty="0">
                <a:solidFill>
                  <a:schemeClr val="tx1"/>
                </a:solidFill>
              </a:rPr>
              <a:t>BIODIESEL</a:t>
            </a:r>
          </a:p>
        </p:txBody>
      </p:sp>
      <p:sp>
        <p:nvSpPr>
          <p:cNvPr id="44" name="Rectangle 43">
            <a:extLst>
              <a:ext uri="{FF2B5EF4-FFF2-40B4-BE49-F238E27FC236}">
                <a16:creationId xmlns:a16="http://schemas.microsoft.com/office/drawing/2014/main" id="{9AFFB8C1-9548-DA40-FBC0-6FB1CBE522E2}"/>
              </a:ext>
            </a:extLst>
          </p:cNvPr>
          <p:cNvSpPr/>
          <p:nvPr/>
        </p:nvSpPr>
        <p:spPr>
          <a:xfrm>
            <a:off x="3753901" y="4213576"/>
            <a:ext cx="1397745" cy="742116"/>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Blending petrol &amp; ethanol</a:t>
            </a:r>
          </a:p>
        </p:txBody>
      </p:sp>
      <p:sp>
        <p:nvSpPr>
          <p:cNvPr id="45" name="Rectangle 44">
            <a:extLst>
              <a:ext uri="{FF2B5EF4-FFF2-40B4-BE49-F238E27FC236}">
                <a16:creationId xmlns:a16="http://schemas.microsoft.com/office/drawing/2014/main" id="{AA56973B-9BDE-4229-5529-8863B578EC5C}"/>
              </a:ext>
            </a:extLst>
          </p:cNvPr>
          <p:cNvSpPr/>
          <p:nvPr/>
        </p:nvSpPr>
        <p:spPr>
          <a:xfrm>
            <a:off x="3753901" y="5099779"/>
            <a:ext cx="1397745" cy="831054"/>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Blending diesel &amp; biodiesel</a:t>
            </a:r>
          </a:p>
        </p:txBody>
      </p:sp>
      <p:cxnSp>
        <p:nvCxnSpPr>
          <p:cNvPr id="47" name="Elbow Connector 46">
            <a:extLst>
              <a:ext uri="{FF2B5EF4-FFF2-40B4-BE49-F238E27FC236}">
                <a16:creationId xmlns:a16="http://schemas.microsoft.com/office/drawing/2014/main" id="{B85CC425-F71B-538A-6C23-6226C699E08B}"/>
              </a:ext>
            </a:extLst>
          </p:cNvPr>
          <p:cNvCxnSpPr>
            <a:cxnSpLocks/>
          </p:cNvCxnSpPr>
          <p:nvPr/>
        </p:nvCxnSpPr>
        <p:spPr>
          <a:xfrm>
            <a:off x="2021465" y="4408113"/>
            <a:ext cx="1695252" cy="841803"/>
          </a:xfrm>
          <a:prstGeom prst="bentConnector3">
            <a:avLst>
              <a:gd name="adj1" fmla="val 11044"/>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F5E7E60F-9B95-57CB-386E-222781973CA9}"/>
              </a:ext>
            </a:extLst>
          </p:cNvPr>
          <p:cNvCxnSpPr>
            <a:cxnSpLocks/>
            <a:stCxn id="44" idx="3"/>
          </p:cNvCxnSpPr>
          <p:nvPr/>
        </p:nvCxnSpPr>
        <p:spPr>
          <a:xfrm>
            <a:off x="5151646" y="4584634"/>
            <a:ext cx="103500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7287214D-FD52-1288-0157-6C82CAA5C250}"/>
              </a:ext>
            </a:extLst>
          </p:cNvPr>
          <p:cNvCxnSpPr>
            <a:cxnSpLocks/>
          </p:cNvCxnSpPr>
          <p:nvPr/>
        </p:nvCxnSpPr>
        <p:spPr>
          <a:xfrm>
            <a:off x="1994572" y="4779516"/>
            <a:ext cx="172486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DF42D922-E5C9-79FC-B24A-81E9BA80A797}"/>
              </a:ext>
            </a:extLst>
          </p:cNvPr>
          <p:cNvSpPr txBox="1"/>
          <p:nvPr/>
        </p:nvSpPr>
        <p:spPr>
          <a:xfrm>
            <a:off x="5174688" y="4327178"/>
            <a:ext cx="968535" cy="276999"/>
          </a:xfrm>
          <a:prstGeom prst="rect">
            <a:avLst/>
          </a:prstGeom>
          <a:noFill/>
        </p:spPr>
        <p:txBody>
          <a:bodyPr wrap="square" rtlCol="0">
            <a:spAutoFit/>
          </a:bodyPr>
          <a:lstStyle/>
          <a:p>
            <a:r>
              <a:rPr lang="en-US" sz="1200" i="1" dirty="0">
                <a:solidFill>
                  <a:schemeClr val="tx1"/>
                </a:solidFill>
              </a:rPr>
              <a:t>PET + ETH</a:t>
            </a:r>
          </a:p>
        </p:txBody>
      </p:sp>
      <p:sp>
        <p:nvSpPr>
          <p:cNvPr id="51" name="TextBox 50">
            <a:extLst>
              <a:ext uri="{FF2B5EF4-FFF2-40B4-BE49-F238E27FC236}">
                <a16:creationId xmlns:a16="http://schemas.microsoft.com/office/drawing/2014/main" id="{1D435A1E-991F-8AA5-51A4-0913BDA804E0}"/>
              </a:ext>
            </a:extLst>
          </p:cNvPr>
          <p:cNvSpPr txBox="1"/>
          <p:nvPr/>
        </p:nvSpPr>
        <p:spPr>
          <a:xfrm>
            <a:off x="5116745" y="5218765"/>
            <a:ext cx="883575" cy="276999"/>
          </a:xfrm>
          <a:prstGeom prst="rect">
            <a:avLst/>
          </a:prstGeom>
          <a:noFill/>
        </p:spPr>
        <p:txBody>
          <a:bodyPr wrap="none" rtlCol="0">
            <a:spAutoFit/>
          </a:bodyPr>
          <a:lstStyle/>
          <a:p>
            <a:r>
              <a:rPr lang="en-US" sz="1200" i="1" dirty="0">
                <a:solidFill>
                  <a:schemeClr val="tx1"/>
                </a:solidFill>
              </a:rPr>
              <a:t>DIE + BIO</a:t>
            </a:r>
          </a:p>
        </p:txBody>
      </p:sp>
      <p:sp>
        <p:nvSpPr>
          <p:cNvPr id="53" name="Rectangle 52">
            <a:extLst>
              <a:ext uri="{FF2B5EF4-FFF2-40B4-BE49-F238E27FC236}">
                <a16:creationId xmlns:a16="http://schemas.microsoft.com/office/drawing/2014/main" id="{DDD2561A-8353-C19D-2D77-5FDB4CB4895F}"/>
              </a:ext>
            </a:extLst>
          </p:cNvPr>
          <p:cNvSpPr/>
          <p:nvPr/>
        </p:nvSpPr>
        <p:spPr>
          <a:xfrm>
            <a:off x="936319" y="5616412"/>
            <a:ext cx="1085146" cy="665623"/>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Diesel imports</a:t>
            </a:r>
          </a:p>
        </p:txBody>
      </p:sp>
      <p:cxnSp>
        <p:nvCxnSpPr>
          <p:cNvPr id="59" name="Straight Arrow Connector 58">
            <a:extLst>
              <a:ext uri="{FF2B5EF4-FFF2-40B4-BE49-F238E27FC236}">
                <a16:creationId xmlns:a16="http://schemas.microsoft.com/office/drawing/2014/main" id="{D49EE037-A0BF-0809-BFC2-68B0A5177E8A}"/>
              </a:ext>
            </a:extLst>
          </p:cNvPr>
          <p:cNvCxnSpPr>
            <a:cxnSpLocks/>
          </p:cNvCxnSpPr>
          <p:nvPr/>
        </p:nvCxnSpPr>
        <p:spPr>
          <a:xfrm>
            <a:off x="1994573" y="4272142"/>
            <a:ext cx="1724862" cy="428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DCA5DA62-F792-CA7F-C8D2-B882974AF9E2}"/>
              </a:ext>
            </a:extLst>
          </p:cNvPr>
          <p:cNvCxnSpPr>
            <a:cxnSpLocks/>
          </p:cNvCxnSpPr>
          <p:nvPr/>
        </p:nvCxnSpPr>
        <p:spPr>
          <a:xfrm>
            <a:off x="1994572" y="3969788"/>
            <a:ext cx="501401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6" name="Straight Arrow Connector 135">
            <a:extLst>
              <a:ext uri="{FF2B5EF4-FFF2-40B4-BE49-F238E27FC236}">
                <a16:creationId xmlns:a16="http://schemas.microsoft.com/office/drawing/2014/main" id="{BB48757C-1AFB-CE31-8B4C-14A8A7BCB134}"/>
              </a:ext>
            </a:extLst>
          </p:cNvPr>
          <p:cNvCxnSpPr>
            <a:cxnSpLocks/>
          </p:cNvCxnSpPr>
          <p:nvPr/>
        </p:nvCxnSpPr>
        <p:spPr>
          <a:xfrm>
            <a:off x="1994572" y="5451089"/>
            <a:ext cx="175932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8" name="TextBox 147">
            <a:extLst>
              <a:ext uri="{FF2B5EF4-FFF2-40B4-BE49-F238E27FC236}">
                <a16:creationId xmlns:a16="http://schemas.microsoft.com/office/drawing/2014/main" id="{102D86B8-3556-E3EC-AAF4-72FA9BB05B63}"/>
              </a:ext>
            </a:extLst>
          </p:cNvPr>
          <p:cNvSpPr txBox="1"/>
          <p:nvPr/>
        </p:nvSpPr>
        <p:spPr>
          <a:xfrm>
            <a:off x="2958333" y="4246683"/>
            <a:ext cx="800219" cy="276999"/>
          </a:xfrm>
          <a:prstGeom prst="rect">
            <a:avLst/>
          </a:prstGeom>
          <a:noFill/>
        </p:spPr>
        <p:txBody>
          <a:bodyPr wrap="none" rtlCol="0">
            <a:spAutoFit/>
          </a:bodyPr>
          <a:lstStyle/>
          <a:p>
            <a:r>
              <a:rPr lang="en-US" sz="1200" i="1" dirty="0">
                <a:solidFill>
                  <a:schemeClr val="tx1"/>
                </a:solidFill>
              </a:rPr>
              <a:t>PETROL</a:t>
            </a:r>
          </a:p>
        </p:txBody>
      </p:sp>
      <p:sp>
        <p:nvSpPr>
          <p:cNvPr id="149" name="TextBox 148">
            <a:extLst>
              <a:ext uri="{FF2B5EF4-FFF2-40B4-BE49-F238E27FC236}">
                <a16:creationId xmlns:a16="http://schemas.microsoft.com/office/drawing/2014/main" id="{8107FEB0-9D77-FCB2-50DC-FF6E058EE7E9}"/>
              </a:ext>
            </a:extLst>
          </p:cNvPr>
          <p:cNvSpPr txBox="1"/>
          <p:nvPr/>
        </p:nvSpPr>
        <p:spPr>
          <a:xfrm>
            <a:off x="3043597" y="5019986"/>
            <a:ext cx="731290" cy="276999"/>
          </a:xfrm>
          <a:prstGeom prst="rect">
            <a:avLst/>
          </a:prstGeom>
          <a:noFill/>
        </p:spPr>
        <p:txBody>
          <a:bodyPr wrap="none" rtlCol="0">
            <a:spAutoFit/>
          </a:bodyPr>
          <a:lstStyle/>
          <a:p>
            <a:r>
              <a:rPr lang="en-US" sz="1200" i="1" dirty="0">
                <a:solidFill>
                  <a:schemeClr val="tx1"/>
                </a:solidFill>
              </a:rPr>
              <a:t>DIESEL</a:t>
            </a:r>
          </a:p>
        </p:txBody>
      </p:sp>
      <p:sp>
        <p:nvSpPr>
          <p:cNvPr id="152" name="Rectangle 151">
            <a:extLst>
              <a:ext uri="{FF2B5EF4-FFF2-40B4-BE49-F238E27FC236}">
                <a16:creationId xmlns:a16="http://schemas.microsoft.com/office/drawing/2014/main" id="{6642CB1A-3852-7037-29A7-2B19931C2782}"/>
              </a:ext>
            </a:extLst>
          </p:cNvPr>
          <p:cNvSpPr/>
          <p:nvPr/>
        </p:nvSpPr>
        <p:spPr>
          <a:xfrm>
            <a:off x="7008585" y="3185801"/>
            <a:ext cx="2922814" cy="358382"/>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Electric car</a:t>
            </a:r>
          </a:p>
        </p:txBody>
      </p:sp>
      <p:sp>
        <p:nvSpPr>
          <p:cNvPr id="154" name="Rectangle 153">
            <a:extLst>
              <a:ext uri="{FF2B5EF4-FFF2-40B4-BE49-F238E27FC236}">
                <a16:creationId xmlns:a16="http://schemas.microsoft.com/office/drawing/2014/main" id="{6EF6826B-F986-55E6-C45D-55E9634DF298}"/>
              </a:ext>
            </a:extLst>
          </p:cNvPr>
          <p:cNvSpPr/>
          <p:nvPr/>
        </p:nvSpPr>
        <p:spPr>
          <a:xfrm>
            <a:off x="7008584" y="3794064"/>
            <a:ext cx="2922815" cy="358382"/>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Petrol car</a:t>
            </a:r>
          </a:p>
        </p:txBody>
      </p:sp>
      <p:sp>
        <p:nvSpPr>
          <p:cNvPr id="163" name="TextBox 162">
            <a:extLst>
              <a:ext uri="{FF2B5EF4-FFF2-40B4-BE49-F238E27FC236}">
                <a16:creationId xmlns:a16="http://schemas.microsoft.com/office/drawing/2014/main" id="{23EDB189-B387-1384-A4A9-7E44F0584860}"/>
              </a:ext>
            </a:extLst>
          </p:cNvPr>
          <p:cNvSpPr txBox="1"/>
          <p:nvPr/>
        </p:nvSpPr>
        <p:spPr>
          <a:xfrm>
            <a:off x="6130884" y="5838277"/>
            <a:ext cx="731290" cy="276999"/>
          </a:xfrm>
          <a:prstGeom prst="rect">
            <a:avLst/>
          </a:prstGeom>
          <a:noFill/>
        </p:spPr>
        <p:txBody>
          <a:bodyPr wrap="none" rtlCol="0">
            <a:spAutoFit/>
          </a:bodyPr>
          <a:lstStyle/>
          <a:p>
            <a:r>
              <a:rPr lang="en-US" sz="1200" i="1" dirty="0">
                <a:solidFill>
                  <a:schemeClr val="tx1"/>
                </a:solidFill>
              </a:rPr>
              <a:t>DIESEL</a:t>
            </a:r>
          </a:p>
        </p:txBody>
      </p:sp>
      <p:cxnSp>
        <p:nvCxnSpPr>
          <p:cNvPr id="164" name="Straight Arrow Connector 163">
            <a:extLst>
              <a:ext uri="{FF2B5EF4-FFF2-40B4-BE49-F238E27FC236}">
                <a16:creationId xmlns:a16="http://schemas.microsoft.com/office/drawing/2014/main" id="{31D19C5B-8551-7D1B-5E8A-67D6CB5A5B05}"/>
              </a:ext>
            </a:extLst>
          </p:cNvPr>
          <p:cNvCxnSpPr>
            <a:cxnSpLocks/>
          </p:cNvCxnSpPr>
          <p:nvPr/>
        </p:nvCxnSpPr>
        <p:spPr>
          <a:xfrm>
            <a:off x="9931399" y="3355798"/>
            <a:ext cx="39370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5" name="Straight Arrow Connector 164">
            <a:extLst>
              <a:ext uri="{FF2B5EF4-FFF2-40B4-BE49-F238E27FC236}">
                <a16:creationId xmlns:a16="http://schemas.microsoft.com/office/drawing/2014/main" id="{811E05D4-1464-C7B2-52F3-97FD57A187C3}"/>
              </a:ext>
            </a:extLst>
          </p:cNvPr>
          <p:cNvCxnSpPr>
            <a:cxnSpLocks/>
          </p:cNvCxnSpPr>
          <p:nvPr/>
        </p:nvCxnSpPr>
        <p:spPr>
          <a:xfrm>
            <a:off x="9931399" y="3966188"/>
            <a:ext cx="39370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9" name="TextBox 168">
            <a:extLst>
              <a:ext uri="{FF2B5EF4-FFF2-40B4-BE49-F238E27FC236}">
                <a16:creationId xmlns:a16="http://schemas.microsoft.com/office/drawing/2014/main" id="{DE116ABC-4E4A-79DF-2DFA-76193B3E9761}"/>
              </a:ext>
            </a:extLst>
          </p:cNvPr>
          <p:cNvSpPr txBox="1"/>
          <p:nvPr/>
        </p:nvSpPr>
        <p:spPr>
          <a:xfrm>
            <a:off x="10350498" y="3727013"/>
            <a:ext cx="1290460" cy="738664"/>
          </a:xfrm>
          <a:prstGeom prst="rect">
            <a:avLst/>
          </a:prstGeom>
          <a:noFill/>
        </p:spPr>
        <p:txBody>
          <a:bodyPr wrap="square" rtlCol="0">
            <a:spAutoFit/>
          </a:bodyPr>
          <a:lstStyle/>
          <a:p>
            <a:r>
              <a:rPr lang="en-US" b="1" dirty="0">
                <a:solidFill>
                  <a:schemeClr val="tx1"/>
                </a:solidFill>
              </a:rPr>
              <a:t>Car transport demand</a:t>
            </a:r>
          </a:p>
        </p:txBody>
      </p:sp>
      <p:cxnSp>
        <p:nvCxnSpPr>
          <p:cNvPr id="171" name="Straight Connector 170">
            <a:extLst>
              <a:ext uri="{FF2B5EF4-FFF2-40B4-BE49-F238E27FC236}">
                <a16:creationId xmlns:a16="http://schemas.microsoft.com/office/drawing/2014/main" id="{BE7A1A95-D070-26BC-40F3-C14EEC0F8BD5}"/>
              </a:ext>
            </a:extLst>
          </p:cNvPr>
          <p:cNvCxnSpPr>
            <a:cxnSpLocks/>
          </p:cNvCxnSpPr>
          <p:nvPr/>
        </p:nvCxnSpPr>
        <p:spPr>
          <a:xfrm>
            <a:off x="10325100" y="3153680"/>
            <a:ext cx="0" cy="16753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B26DD9F2-A35E-AB6B-86C6-7EC31521B79B}"/>
              </a:ext>
            </a:extLst>
          </p:cNvPr>
          <p:cNvSpPr/>
          <p:nvPr/>
        </p:nvSpPr>
        <p:spPr>
          <a:xfrm>
            <a:off x="7008583" y="4391134"/>
            <a:ext cx="2922815" cy="358382"/>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Diesel car</a:t>
            </a:r>
          </a:p>
        </p:txBody>
      </p:sp>
      <p:cxnSp>
        <p:nvCxnSpPr>
          <p:cNvPr id="7" name="Elbow Connector 6">
            <a:extLst>
              <a:ext uri="{FF2B5EF4-FFF2-40B4-BE49-F238E27FC236}">
                <a16:creationId xmlns:a16="http://schemas.microsoft.com/office/drawing/2014/main" id="{05C55F50-4B5F-A105-6398-6F5057C000F8}"/>
              </a:ext>
            </a:extLst>
          </p:cNvPr>
          <p:cNvCxnSpPr>
            <a:cxnSpLocks/>
            <a:endCxn id="4" idx="1"/>
          </p:cNvCxnSpPr>
          <p:nvPr/>
        </p:nvCxnSpPr>
        <p:spPr>
          <a:xfrm>
            <a:off x="2009086" y="4116574"/>
            <a:ext cx="4999497" cy="453751"/>
          </a:xfrm>
          <a:prstGeom prst="bentConnector3">
            <a:avLst>
              <a:gd name="adj1" fmla="val 95725"/>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Elbow Connector 10">
            <a:extLst>
              <a:ext uri="{FF2B5EF4-FFF2-40B4-BE49-F238E27FC236}">
                <a16:creationId xmlns:a16="http://schemas.microsoft.com/office/drawing/2014/main" id="{4AC7B285-84CD-C67A-A176-1C1ADC7A0944}"/>
              </a:ext>
            </a:extLst>
          </p:cNvPr>
          <p:cNvCxnSpPr>
            <a:cxnSpLocks/>
          </p:cNvCxnSpPr>
          <p:nvPr/>
        </p:nvCxnSpPr>
        <p:spPr>
          <a:xfrm flipV="1">
            <a:off x="1994572" y="4684523"/>
            <a:ext cx="5014011" cy="1418053"/>
          </a:xfrm>
          <a:prstGeom prst="bentConnector3">
            <a:avLst>
              <a:gd name="adj1" fmla="val 96099"/>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5E21CC3C-6D01-BBD7-01A2-035F7420DA7B}"/>
              </a:ext>
            </a:extLst>
          </p:cNvPr>
          <p:cNvCxnSpPr>
            <a:cxnSpLocks/>
          </p:cNvCxnSpPr>
          <p:nvPr/>
        </p:nvCxnSpPr>
        <p:spPr>
          <a:xfrm>
            <a:off x="9931399" y="4561413"/>
            <a:ext cx="39370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E019078B-08F1-5657-90EB-6E2075C93691}"/>
              </a:ext>
            </a:extLst>
          </p:cNvPr>
          <p:cNvSpPr txBox="1"/>
          <p:nvPr/>
        </p:nvSpPr>
        <p:spPr>
          <a:xfrm>
            <a:off x="7766913" y="2549172"/>
            <a:ext cx="1406154" cy="307777"/>
          </a:xfrm>
          <a:prstGeom prst="rect">
            <a:avLst/>
          </a:prstGeom>
          <a:noFill/>
        </p:spPr>
        <p:txBody>
          <a:bodyPr wrap="none" rtlCol="0">
            <a:spAutoFit/>
          </a:bodyPr>
          <a:lstStyle/>
          <a:p>
            <a:r>
              <a:rPr lang="en-US" b="1" dirty="0"/>
              <a:t>End-use techs</a:t>
            </a:r>
          </a:p>
        </p:txBody>
      </p:sp>
      <p:sp>
        <p:nvSpPr>
          <p:cNvPr id="23" name="TextBox 22">
            <a:extLst>
              <a:ext uri="{FF2B5EF4-FFF2-40B4-BE49-F238E27FC236}">
                <a16:creationId xmlns:a16="http://schemas.microsoft.com/office/drawing/2014/main" id="{E94FC828-B9F3-CD02-4471-C6D113E65BAC}"/>
              </a:ext>
            </a:extLst>
          </p:cNvPr>
          <p:cNvSpPr txBox="1"/>
          <p:nvPr/>
        </p:nvSpPr>
        <p:spPr>
          <a:xfrm>
            <a:off x="9968671" y="2367149"/>
            <a:ext cx="1670045" cy="523220"/>
          </a:xfrm>
          <a:prstGeom prst="rect">
            <a:avLst/>
          </a:prstGeom>
          <a:noFill/>
        </p:spPr>
        <p:txBody>
          <a:bodyPr wrap="square" rtlCol="0">
            <a:spAutoFit/>
          </a:bodyPr>
          <a:lstStyle/>
          <a:p>
            <a:pPr algn="ctr"/>
            <a:r>
              <a:rPr lang="en-US" b="1" dirty="0"/>
              <a:t>Energy service demand</a:t>
            </a:r>
          </a:p>
        </p:txBody>
      </p:sp>
      <p:cxnSp>
        <p:nvCxnSpPr>
          <p:cNvPr id="10" name="Elbow Connector 9">
            <a:extLst>
              <a:ext uri="{FF2B5EF4-FFF2-40B4-BE49-F238E27FC236}">
                <a16:creationId xmlns:a16="http://schemas.microsoft.com/office/drawing/2014/main" id="{FC2BE4D3-7EA6-82CA-6C86-4481EE55CA1B}"/>
              </a:ext>
            </a:extLst>
          </p:cNvPr>
          <p:cNvCxnSpPr>
            <a:cxnSpLocks/>
            <a:stCxn id="45" idx="3"/>
          </p:cNvCxnSpPr>
          <p:nvPr/>
        </p:nvCxnSpPr>
        <p:spPr>
          <a:xfrm flipV="1">
            <a:off x="5151646" y="4684523"/>
            <a:ext cx="1856937" cy="830783"/>
          </a:xfrm>
          <a:prstGeom prst="bentConnector3">
            <a:avLst>
              <a:gd name="adj1" fmla="val 78509"/>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9" name="luvvoice.com-20250203-RDy3sG">
            <a:hlinkClick r:id="" action="ppaction://media"/>
            <a:extLst>
              <a:ext uri="{FF2B5EF4-FFF2-40B4-BE49-F238E27FC236}">
                <a16:creationId xmlns:a16="http://schemas.microsoft.com/office/drawing/2014/main" id="{C0BA19B5-AF80-59FA-CF58-66C3D160C9CE}"/>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0925332" y="125865"/>
            <a:ext cx="812800" cy="812800"/>
          </a:xfrm>
          <a:prstGeom prst="rect">
            <a:avLst/>
          </a:prstGeom>
        </p:spPr>
      </p:pic>
    </p:spTree>
    <p:extLst>
      <p:ext uri="{BB962C8B-B14F-4D97-AF65-F5344CB8AC3E}">
        <p14:creationId xmlns:p14="http://schemas.microsoft.com/office/powerpoint/2010/main" val="2788210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32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BD91867A-DD03-CD73-A71A-F3ACE5ACEC45}"/>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22EAD0AC-4525-F120-E7A7-28BE1E9200AB}"/>
              </a:ext>
            </a:extLst>
          </p:cNvPr>
          <p:cNvGraphicFramePr>
            <a:graphicFrameLocks noChangeAspect="1"/>
          </p:cNvGraphicFramePr>
          <p:nvPr>
            <p:custDataLst>
              <p:tags r:id="rId1"/>
            </p:custDataLst>
            <p:extLst>
              <p:ext uri="{D42A27DB-BD31-4B8C-83A1-F6EECF244321}">
                <p14:modId xmlns:p14="http://schemas.microsoft.com/office/powerpoint/2010/main" val="284037388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6" imgW="7772400" imgH="10058400" progId="TCLayout.ActiveDocument.1">
                  <p:embed/>
                </p:oleObj>
              </mc:Choice>
              <mc:Fallback>
                <p:oleObj name="think-cell Slide" r:id="rId6" imgW="7772400" imgH="10058400" progId="TCLayout.ActiveDocument.1">
                  <p:embed/>
                  <p:pic>
                    <p:nvPicPr>
                      <p:cNvPr id="2" name="think-cell data - do not delete" hidden="1">
                        <a:extLst>
                          <a:ext uri="{FF2B5EF4-FFF2-40B4-BE49-F238E27FC236}">
                            <a16:creationId xmlns:a16="http://schemas.microsoft.com/office/drawing/2014/main" id="{22EAD0AC-4525-F120-E7A7-28BE1E9200AB}"/>
                          </a:ext>
                        </a:extLst>
                      </p:cNvPr>
                      <p:cNvPicPr/>
                      <p:nvPr/>
                    </p:nvPicPr>
                    <p:blipFill>
                      <a:blip r:embed="rId7"/>
                      <a:stretch>
                        <a:fillRect/>
                      </a:stretch>
                    </p:blipFill>
                    <p:spPr>
                      <a:xfrm>
                        <a:off x="1588" y="1588"/>
                        <a:ext cx="1227" cy="1588"/>
                      </a:xfrm>
                      <a:prstGeom prst="rect">
                        <a:avLst/>
                      </a:prstGeom>
                    </p:spPr>
                  </p:pic>
                </p:oleObj>
              </mc:Fallback>
            </mc:AlternateContent>
          </a:graphicData>
        </a:graphic>
      </p:graphicFrame>
      <p:sp>
        <p:nvSpPr>
          <p:cNvPr id="10" name="Rectangle 9">
            <a:extLst>
              <a:ext uri="{FF2B5EF4-FFF2-40B4-BE49-F238E27FC236}">
                <a16:creationId xmlns:a16="http://schemas.microsoft.com/office/drawing/2014/main" id="{3336C2D2-EACA-3609-BB23-5188FC244568}"/>
              </a:ext>
            </a:extLst>
          </p:cNvPr>
          <p:cNvSpPr/>
          <p:nvPr/>
        </p:nvSpPr>
        <p:spPr>
          <a:xfrm>
            <a:off x="10925332" y="159532"/>
            <a:ext cx="812800" cy="8128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Google Shape;167;p13">
            <a:extLst>
              <a:ext uri="{FF2B5EF4-FFF2-40B4-BE49-F238E27FC236}">
                <a16:creationId xmlns:a16="http://schemas.microsoft.com/office/drawing/2014/main" id="{670A8E16-49F8-59E0-DE5A-5DA87EEC79CF}"/>
              </a:ext>
            </a:extLst>
          </p:cNvPr>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3. </a:t>
            </a:r>
            <a:r>
              <a:rPr lang="sv-SE" dirty="0" err="1">
                <a:solidFill>
                  <a:srgbClr val="C00000"/>
                </a:solidFill>
              </a:rPr>
              <a:t>Building</a:t>
            </a:r>
            <a:r>
              <a:rPr lang="sv-SE" dirty="0">
                <a:solidFill>
                  <a:srgbClr val="C00000"/>
                </a:solidFill>
              </a:rPr>
              <a:t> a </a:t>
            </a:r>
            <a:r>
              <a:rPr lang="sv-SE" sz="2800" dirty="0" err="1">
                <a:solidFill>
                  <a:srgbClr val="C00000"/>
                </a:solidFill>
              </a:rPr>
              <a:t>Reference</a:t>
            </a:r>
            <a:r>
              <a:rPr lang="sv-SE" sz="2800" dirty="0">
                <a:solidFill>
                  <a:srgbClr val="C00000"/>
                </a:solidFill>
              </a:rPr>
              <a:t> Energy System</a:t>
            </a:r>
            <a:endParaRPr sz="2800" dirty="0">
              <a:solidFill>
                <a:srgbClr val="C00000"/>
              </a:solidFill>
            </a:endParaRPr>
          </a:p>
        </p:txBody>
      </p:sp>
      <p:sp>
        <p:nvSpPr>
          <p:cNvPr id="3" name="Slide Number Placeholder 1">
            <a:extLst>
              <a:ext uri="{FF2B5EF4-FFF2-40B4-BE49-F238E27FC236}">
                <a16:creationId xmlns:a16="http://schemas.microsoft.com/office/drawing/2014/main" id="{63F26A71-0093-BF96-90E7-1702F36F2DFE}"/>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a:solidFill>
                  <a:schemeClr val="bg1"/>
                </a:solidFill>
              </a:rPr>
              <a:pPr algn="ctr"/>
              <a:t>31</a:t>
            </a:fld>
            <a:endParaRPr lang="sv-SE" sz="1000" b="1" dirty="0">
              <a:solidFill>
                <a:schemeClr val="bg1"/>
              </a:solidFill>
            </a:endParaRPr>
          </a:p>
        </p:txBody>
      </p:sp>
      <p:sp>
        <p:nvSpPr>
          <p:cNvPr id="5" name="Slide Number Placeholder 1">
            <a:extLst>
              <a:ext uri="{FF2B5EF4-FFF2-40B4-BE49-F238E27FC236}">
                <a16:creationId xmlns:a16="http://schemas.microsoft.com/office/drawing/2014/main" id="{311E3C38-8884-24C6-6E6C-FBCB22611CB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a:solidFill>
                  <a:schemeClr val="bg1"/>
                </a:solidFill>
              </a:rPr>
              <a:pPr algn="ctr"/>
              <a:t>31</a:t>
            </a:fld>
            <a:endParaRPr lang="sv-SE" sz="1000" b="1" dirty="0">
              <a:solidFill>
                <a:schemeClr val="bg1"/>
              </a:solidFill>
            </a:endParaRPr>
          </a:p>
        </p:txBody>
      </p:sp>
      <p:sp>
        <p:nvSpPr>
          <p:cNvPr id="6" name="Google Shape;168;p13">
            <a:extLst>
              <a:ext uri="{FF2B5EF4-FFF2-40B4-BE49-F238E27FC236}">
                <a16:creationId xmlns:a16="http://schemas.microsoft.com/office/drawing/2014/main" id="{64FD0A6F-3DB7-A9C4-5BBE-CBD9D60753FE}"/>
              </a:ext>
            </a:extLst>
          </p:cNvPr>
          <p:cNvSpPr txBox="1">
            <a:spLocks/>
          </p:cNvSpPr>
          <p:nvPr/>
        </p:nvSpPr>
        <p:spPr>
          <a:xfrm>
            <a:off x="838200" y="1073888"/>
            <a:ext cx="10515600" cy="408071"/>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dirty="0">
                <a:solidFill>
                  <a:schemeClr val="accent2"/>
                </a:solidFill>
              </a:rPr>
              <a:t>Building a Reference Energy System for the Transport Sector</a:t>
            </a:r>
          </a:p>
        </p:txBody>
      </p:sp>
      <p:sp>
        <p:nvSpPr>
          <p:cNvPr id="8" name="Google Shape;168;p13">
            <a:extLst>
              <a:ext uri="{FF2B5EF4-FFF2-40B4-BE49-F238E27FC236}">
                <a16:creationId xmlns:a16="http://schemas.microsoft.com/office/drawing/2014/main" id="{0D3D3D84-BBA0-6BBC-E734-3E6DE211D3D3}"/>
              </a:ext>
            </a:extLst>
          </p:cNvPr>
          <p:cNvSpPr txBox="1">
            <a:spLocks/>
          </p:cNvSpPr>
          <p:nvPr/>
        </p:nvSpPr>
        <p:spPr>
          <a:xfrm>
            <a:off x="838200" y="1608084"/>
            <a:ext cx="10515600" cy="941088"/>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b="1" dirty="0">
                <a:highlight>
                  <a:srgbClr val="DFE9FF"/>
                </a:highlight>
              </a:rPr>
              <a:t>Step 5:	Map energy flows and interactions</a:t>
            </a:r>
          </a:p>
          <a:p>
            <a:pPr>
              <a:spcBef>
                <a:spcPts val="0"/>
              </a:spcBef>
              <a:buClr>
                <a:schemeClr val="dk1"/>
              </a:buClr>
              <a:buSzPts val="2800"/>
            </a:pPr>
            <a:endParaRPr lang="en-GB" sz="2000" dirty="0"/>
          </a:p>
          <a:p>
            <a:pPr>
              <a:spcBef>
                <a:spcPts val="0"/>
              </a:spcBef>
              <a:buClr>
                <a:schemeClr val="dk1"/>
              </a:buClr>
              <a:buSzPts val="2800"/>
            </a:pPr>
            <a:r>
              <a:rPr lang="en-GB" sz="2000" dirty="0"/>
              <a:t>Show how the energy is finally used in different sectors – buses </a:t>
            </a:r>
            <a:br>
              <a:rPr lang="en-GB" sz="2000" dirty="0"/>
            </a:br>
            <a:br>
              <a:rPr lang="en-GB" sz="2000" dirty="0"/>
            </a:br>
            <a:endParaRPr lang="en-GB" sz="2000" dirty="0"/>
          </a:p>
          <a:p>
            <a:pPr>
              <a:spcBef>
                <a:spcPts val="0"/>
              </a:spcBef>
              <a:buClr>
                <a:schemeClr val="dk1"/>
              </a:buClr>
              <a:buSzPts val="2800"/>
            </a:pPr>
            <a:endParaRPr lang="en-GB" sz="2000" dirty="0"/>
          </a:p>
          <a:p>
            <a:pPr>
              <a:spcBef>
                <a:spcPts val="0"/>
              </a:spcBef>
              <a:buClr>
                <a:schemeClr val="dk1"/>
              </a:buClr>
              <a:buSzPts val="2800"/>
            </a:pPr>
            <a:endParaRPr lang="en-GB" sz="2000" dirty="0"/>
          </a:p>
        </p:txBody>
      </p:sp>
      <p:sp>
        <p:nvSpPr>
          <p:cNvPr id="13" name="TextBox 12">
            <a:extLst>
              <a:ext uri="{FF2B5EF4-FFF2-40B4-BE49-F238E27FC236}">
                <a16:creationId xmlns:a16="http://schemas.microsoft.com/office/drawing/2014/main" id="{0BCF6F60-E0DB-09E3-DFE5-35515ADA6232}"/>
              </a:ext>
            </a:extLst>
          </p:cNvPr>
          <p:cNvSpPr txBox="1"/>
          <p:nvPr/>
        </p:nvSpPr>
        <p:spPr>
          <a:xfrm>
            <a:off x="5923438" y="3109640"/>
            <a:ext cx="1085147" cy="276999"/>
          </a:xfrm>
          <a:prstGeom prst="rect">
            <a:avLst/>
          </a:prstGeom>
          <a:noFill/>
        </p:spPr>
        <p:txBody>
          <a:bodyPr wrap="square" rtlCol="0">
            <a:spAutoFit/>
          </a:bodyPr>
          <a:lstStyle/>
          <a:p>
            <a:r>
              <a:rPr lang="en-US" sz="1200" i="1" dirty="0">
                <a:solidFill>
                  <a:schemeClr val="tx1"/>
                </a:solidFill>
              </a:rPr>
              <a:t>ELC for EVs</a:t>
            </a:r>
          </a:p>
        </p:txBody>
      </p:sp>
      <p:sp>
        <p:nvSpPr>
          <p:cNvPr id="14" name="Rectangle 13">
            <a:extLst>
              <a:ext uri="{FF2B5EF4-FFF2-40B4-BE49-F238E27FC236}">
                <a16:creationId xmlns:a16="http://schemas.microsoft.com/office/drawing/2014/main" id="{CF0AA74D-9A86-DBD7-50F2-DC1CFACBDAEA}"/>
              </a:ext>
            </a:extLst>
          </p:cNvPr>
          <p:cNvSpPr/>
          <p:nvPr/>
        </p:nvSpPr>
        <p:spPr>
          <a:xfrm>
            <a:off x="936319" y="3026492"/>
            <a:ext cx="1085146" cy="687666"/>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EV charging</a:t>
            </a:r>
          </a:p>
        </p:txBody>
      </p:sp>
      <p:cxnSp>
        <p:nvCxnSpPr>
          <p:cNvPr id="15" name="Straight Arrow Connector 14">
            <a:extLst>
              <a:ext uri="{FF2B5EF4-FFF2-40B4-BE49-F238E27FC236}">
                <a16:creationId xmlns:a16="http://schemas.microsoft.com/office/drawing/2014/main" id="{F3889529-E2B7-C074-3D07-B0F2FDAFE084}"/>
              </a:ext>
            </a:extLst>
          </p:cNvPr>
          <p:cNvCxnSpPr>
            <a:cxnSpLocks/>
            <a:stCxn id="14" idx="3"/>
          </p:cNvCxnSpPr>
          <p:nvPr/>
        </p:nvCxnSpPr>
        <p:spPr>
          <a:xfrm>
            <a:off x="2021465" y="3370325"/>
            <a:ext cx="498712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256ADA88-EEFB-53CE-C0A6-543098C77CE1}"/>
              </a:ext>
            </a:extLst>
          </p:cNvPr>
          <p:cNvSpPr txBox="1"/>
          <p:nvPr/>
        </p:nvSpPr>
        <p:spPr>
          <a:xfrm>
            <a:off x="1512969" y="2573659"/>
            <a:ext cx="1168910" cy="307777"/>
          </a:xfrm>
          <a:prstGeom prst="rect">
            <a:avLst/>
          </a:prstGeom>
          <a:noFill/>
        </p:spPr>
        <p:txBody>
          <a:bodyPr wrap="none" rtlCol="0">
            <a:spAutoFit/>
          </a:bodyPr>
          <a:lstStyle/>
          <a:p>
            <a:r>
              <a:rPr lang="en-US" b="1" dirty="0"/>
              <a:t>Conversion</a:t>
            </a:r>
          </a:p>
        </p:txBody>
      </p:sp>
      <p:sp>
        <p:nvSpPr>
          <p:cNvPr id="36" name="Rectangle 35">
            <a:extLst>
              <a:ext uri="{FF2B5EF4-FFF2-40B4-BE49-F238E27FC236}">
                <a16:creationId xmlns:a16="http://schemas.microsoft.com/office/drawing/2014/main" id="{DFB6E839-70A6-0C78-1C0B-7441F3021E72}"/>
              </a:ext>
            </a:extLst>
          </p:cNvPr>
          <p:cNvSpPr/>
          <p:nvPr/>
        </p:nvSpPr>
        <p:spPr>
          <a:xfrm>
            <a:off x="936319" y="3820717"/>
            <a:ext cx="1072768" cy="687660"/>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Oil refinery</a:t>
            </a:r>
          </a:p>
        </p:txBody>
      </p:sp>
      <p:sp>
        <p:nvSpPr>
          <p:cNvPr id="37" name="Rectangle 36">
            <a:extLst>
              <a:ext uri="{FF2B5EF4-FFF2-40B4-BE49-F238E27FC236}">
                <a16:creationId xmlns:a16="http://schemas.microsoft.com/office/drawing/2014/main" id="{23988547-90F8-5A01-749C-890FA384B764}"/>
              </a:ext>
            </a:extLst>
          </p:cNvPr>
          <p:cNvSpPr/>
          <p:nvPr/>
        </p:nvSpPr>
        <p:spPr>
          <a:xfrm>
            <a:off x="936319" y="4602703"/>
            <a:ext cx="1072767" cy="915756"/>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Biomass plant / distillery</a:t>
            </a:r>
          </a:p>
        </p:txBody>
      </p:sp>
      <p:sp>
        <p:nvSpPr>
          <p:cNvPr id="40" name="TextBox 39">
            <a:extLst>
              <a:ext uri="{FF2B5EF4-FFF2-40B4-BE49-F238E27FC236}">
                <a16:creationId xmlns:a16="http://schemas.microsoft.com/office/drawing/2014/main" id="{6F5E98A7-3071-D4DC-E6FF-1356D7D01578}"/>
              </a:ext>
            </a:extLst>
          </p:cNvPr>
          <p:cNvSpPr txBox="1"/>
          <p:nvPr/>
        </p:nvSpPr>
        <p:spPr>
          <a:xfrm>
            <a:off x="5343004" y="3701048"/>
            <a:ext cx="800219" cy="276999"/>
          </a:xfrm>
          <a:prstGeom prst="rect">
            <a:avLst/>
          </a:prstGeom>
          <a:noFill/>
        </p:spPr>
        <p:txBody>
          <a:bodyPr wrap="none" rtlCol="0">
            <a:spAutoFit/>
          </a:bodyPr>
          <a:lstStyle/>
          <a:p>
            <a:r>
              <a:rPr lang="en-US" sz="1200" i="1" dirty="0">
                <a:solidFill>
                  <a:schemeClr val="tx1"/>
                </a:solidFill>
              </a:rPr>
              <a:t>PETROL</a:t>
            </a:r>
          </a:p>
        </p:txBody>
      </p:sp>
      <p:sp>
        <p:nvSpPr>
          <p:cNvPr id="41" name="TextBox 40">
            <a:extLst>
              <a:ext uri="{FF2B5EF4-FFF2-40B4-BE49-F238E27FC236}">
                <a16:creationId xmlns:a16="http://schemas.microsoft.com/office/drawing/2014/main" id="{65DD7946-90BF-E013-CDCB-9A7B5854A3C5}"/>
              </a:ext>
            </a:extLst>
          </p:cNvPr>
          <p:cNvSpPr txBox="1"/>
          <p:nvPr/>
        </p:nvSpPr>
        <p:spPr>
          <a:xfrm>
            <a:off x="6123743" y="4078095"/>
            <a:ext cx="731290" cy="276999"/>
          </a:xfrm>
          <a:prstGeom prst="rect">
            <a:avLst/>
          </a:prstGeom>
          <a:noFill/>
        </p:spPr>
        <p:txBody>
          <a:bodyPr wrap="none" rtlCol="0">
            <a:spAutoFit/>
          </a:bodyPr>
          <a:lstStyle/>
          <a:p>
            <a:r>
              <a:rPr lang="en-US" sz="1200" i="1" dirty="0">
                <a:solidFill>
                  <a:schemeClr val="tx1"/>
                </a:solidFill>
              </a:rPr>
              <a:t>DIESEL</a:t>
            </a:r>
          </a:p>
        </p:txBody>
      </p:sp>
      <p:sp>
        <p:nvSpPr>
          <p:cNvPr id="42" name="TextBox 41">
            <a:extLst>
              <a:ext uri="{FF2B5EF4-FFF2-40B4-BE49-F238E27FC236}">
                <a16:creationId xmlns:a16="http://schemas.microsoft.com/office/drawing/2014/main" id="{D482C19D-F45E-BAAE-13B9-74588CE79709}"/>
              </a:ext>
            </a:extLst>
          </p:cNvPr>
          <p:cNvSpPr txBox="1"/>
          <p:nvPr/>
        </p:nvSpPr>
        <p:spPr>
          <a:xfrm>
            <a:off x="2840356" y="4553687"/>
            <a:ext cx="910827" cy="276999"/>
          </a:xfrm>
          <a:prstGeom prst="rect">
            <a:avLst/>
          </a:prstGeom>
          <a:noFill/>
        </p:spPr>
        <p:txBody>
          <a:bodyPr wrap="none" rtlCol="0">
            <a:spAutoFit/>
          </a:bodyPr>
          <a:lstStyle/>
          <a:p>
            <a:r>
              <a:rPr lang="en-US" sz="1200" i="1" dirty="0">
                <a:solidFill>
                  <a:schemeClr val="tx1"/>
                </a:solidFill>
              </a:rPr>
              <a:t>ETHANOL</a:t>
            </a:r>
          </a:p>
        </p:txBody>
      </p:sp>
      <p:sp>
        <p:nvSpPr>
          <p:cNvPr id="43" name="TextBox 42">
            <a:extLst>
              <a:ext uri="{FF2B5EF4-FFF2-40B4-BE49-F238E27FC236}">
                <a16:creationId xmlns:a16="http://schemas.microsoft.com/office/drawing/2014/main" id="{810544F2-1CB2-7BBB-A7EF-69D96D92BCA2}"/>
              </a:ext>
            </a:extLst>
          </p:cNvPr>
          <p:cNvSpPr txBox="1"/>
          <p:nvPr/>
        </p:nvSpPr>
        <p:spPr>
          <a:xfrm>
            <a:off x="2788378" y="5418420"/>
            <a:ext cx="997389" cy="276999"/>
          </a:xfrm>
          <a:prstGeom prst="rect">
            <a:avLst/>
          </a:prstGeom>
          <a:noFill/>
        </p:spPr>
        <p:txBody>
          <a:bodyPr wrap="none" rtlCol="0">
            <a:spAutoFit/>
          </a:bodyPr>
          <a:lstStyle/>
          <a:p>
            <a:r>
              <a:rPr lang="en-US" sz="1200" i="1" dirty="0">
                <a:solidFill>
                  <a:schemeClr val="tx1"/>
                </a:solidFill>
              </a:rPr>
              <a:t>BIODIESEL</a:t>
            </a:r>
          </a:p>
        </p:txBody>
      </p:sp>
      <p:sp>
        <p:nvSpPr>
          <p:cNvPr id="44" name="Rectangle 43">
            <a:extLst>
              <a:ext uri="{FF2B5EF4-FFF2-40B4-BE49-F238E27FC236}">
                <a16:creationId xmlns:a16="http://schemas.microsoft.com/office/drawing/2014/main" id="{08688451-22C8-94FC-62E9-523CD3C580D9}"/>
              </a:ext>
            </a:extLst>
          </p:cNvPr>
          <p:cNvSpPr/>
          <p:nvPr/>
        </p:nvSpPr>
        <p:spPr>
          <a:xfrm>
            <a:off x="3753901" y="4213576"/>
            <a:ext cx="1397745" cy="742116"/>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Blending petrol &amp; ethanol</a:t>
            </a:r>
          </a:p>
        </p:txBody>
      </p:sp>
      <p:sp>
        <p:nvSpPr>
          <p:cNvPr id="45" name="Rectangle 44">
            <a:extLst>
              <a:ext uri="{FF2B5EF4-FFF2-40B4-BE49-F238E27FC236}">
                <a16:creationId xmlns:a16="http://schemas.microsoft.com/office/drawing/2014/main" id="{4079AC43-325B-95A4-73F6-F87DC725D22D}"/>
              </a:ext>
            </a:extLst>
          </p:cNvPr>
          <p:cNvSpPr/>
          <p:nvPr/>
        </p:nvSpPr>
        <p:spPr>
          <a:xfrm>
            <a:off x="3753901" y="5099779"/>
            <a:ext cx="1397745" cy="831054"/>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Blending diesel &amp; biodiesel</a:t>
            </a:r>
          </a:p>
        </p:txBody>
      </p:sp>
      <p:cxnSp>
        <p:nvCxnSpPr>
          <p:cNvPr id="47" name="Elbow Connector 46">
            <a:extLst>
              <a:ext uri="{FF2B5EF4-FFF2-40B4-BE49-F238E27FC236}">
                <a16:creationId xmlns:a16="http://schemas.microsoft.com/office/drawing/2014/main" id="{B08ED6C8-0788-41B6-C05B-49381DF08030}"/>
              </a:ext>
            </a:extLst>
          </p:cNvPr>
          <p:cNvCxnSpPr>
            <a:cxnSpLocks/>
          </p:cNvCxnSpPr>
          <p:nvPr/>
        </p:nvCxnSpPr>
        <p:spPr>
          <a:xfrm>
            <a:off x="2021465" y="4408113"/>
            <a:ext cx="1695252" cy="841803"/>
          </a:xfrm>
          <a:prstGeom prst="bentConnector3">
            <a:avLst>
              <a:gd name="adj1" fmla="val 11044"/>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60133953-5B5E-7954-5217-7B9479E0963A}"/>
              </a:ext>
            </a:extLst>
          </p:cNvPr>
          <p:cNvCxnSpPr>
            <a:cxnSpLocks/>
            <a:stCxn id="44" idx="3"/>
          </p:cNvCxnSpPr>
          <p:nvPr/>
        </p:nvCxnSpPr>
        <p:spPr>
          <a:xfrm>
            <a:off x="5151646" y="4584634"/>
            <a:ext cx="103500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DE2F861A-105E-D312-34A5-8F21E9A398D5}"/>
              </a:ext>
            </a:extLst>
          </p:cNvPr>
          <p:cNvCxnSpPr>
            <a:cxnSpLocks/>
          </p:cNvCxnSpPr>
          <p:nvPr/>
        </p:nvCxnSpPr>
        <p:spPr>
          <a:xfrm>
            <a:off x="1994572" y="4779516"/>
            <a:ext cx="172486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43EA6596-A2AA-37E6-E290-6ECB0C06C20A}"/>
              </a:ext>
            </a:extLst>
          </p:cNvPr>
          <p:cNvSpPr txBox="1"/>
          <p:nvPr/>
        </p:nvSpPr>
        <p:spPr>
          <a:xfrm>
            <a:off x="5174688" y="4327178"/>
            <a:ext cx="968535" cy="276999"/>
          </a:xfrm>
          <a:prstGeom prst="rect">
            <a:avLst/>
          </a:prstGeom>
          <a:noFill/>
        </p:spPr>
        <p:txBody>
          <a:bodyPr wrap="square" rtlCol="0">
            <a:spAutoFit/>
          </a:bodyPr>
          <a:lstStyle/>
          <a:p>
            <a:r>
              <a:rPr lang="en-US" sz="1200" i="1" dirty="0">
                <a:solidFill>
                  <a:schemeClr val="tx1"/>
                </a:solidFill>
              </a:rPr>
              <a:t>PET + ETH</a:t>
            </a:r>
          </a:p>
        </p:txBody>
      </p:sp>
      <p:sp>
        <p:nvSpPr>
          <p:cNvPr id="51" name="TextBox 50">
            <a:extLst>
              <a:ext uri="{FF2B5EF4-FFF2-40B4-BE49-F238E27FC236}">
                <a16:creationId xmlns:a16="http://schemas.microsoft.com/office/drawing/2014/main" id="{28D3BEFD-47C8-2A6F-2953-B09E7CEE0496}"/>
              </a:ext>
            </a:extLst>
          </p:cNvPr>
          <p:cNvSpPr txBox="1"/>
          <p:nvPr/>
        </p:nvSpPr>
        <p:spPr>
          <a:xfrm>
            <a:off x="5116745" y="5218765"/>
            <a:ext cx="883575" cy="276999"/>
          </a:xfrm>
          <a:prstGeom prst="rect">
            <a:avLst/>
          </a:prstGeom>
          <a:noFill/>
        </p:spPr>
        <p:txBody>
          <a:bodyPr wrap="none" rtlCol="0">
            <a:spAutoFit/>
          </a:bodyPr>
          <a:lstStyle/>
          <a:p>
            <a:r>
              <a:rPr lang="en-US" sz="1200" i="1" dirty="0">
                <a:solidFill>
                  <a:schemeClr val="tx1"/>
                </a:solidFill>
              </a:rPr>
              <a:t>DIE + BIO</a:t>
            </a:r>
          </a:p>
        </p:txBody>
      </p:sp>
      <p:sp>
        <p:nvSpPr>
          <p:cNvPr id="53" name="Rectangle 52">
            <a:extLst>
              <a:ext uri="{FF2B5EF4-FFF2-40B4-BE49-F238E27FC236}">
                <a16:creationId xmlns:a16="http://schemas.microsoft.com/office/drawing/2014/main" id="{F3E6B24E-7107-5B37-8249-5349E72DC49F}"/>
              </a:ext>
            </a:extLst>
          </p:cNvPr>
          <p:cNvSpPr/>
          <p:nvPr/>
        </p:nvSpPr>
        <p:spPr>
          <a:xfrm>
            <a:off x="936319" y="5616412"/>
            <a:ext cx="1085146" cy="665623"/>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Diesel imports</a:t>
            </a:r>
          </a:p>
        </p:txBody>
      </p:sp>
      <p:cxnSp>
        <p:nvCxnSpPr>
          <p:cNvPr id="59" name="Straight Arrow Connector 58">
            <a:extLst>
              <a:ext uri="{FF2B5EF4-FFF2-40B4-BE49-F238E27FC236}">
                <a16:creationId xmlns:a16="http://schemas.microsoft.com/office/drawing/2014/main" id="{6B214D6C-60E0-27BC-E9DE-3F71665CFA17}"/>
              </a:ext>
            </a:extLst>
          </p:cNvPr>
          <p:cNvCxnSpPr>
            <a:cxnSpLocks/>
          </p:cNvCxnSpPr>
          <p:nvPr/>
        </p:nvCxnSpPr>
        <p:spPr>
          <a:xfrm>
            <a:off x="1994573" y="4272142"/>
            <a:ext cx="1724862" cy="428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3105DD4B-F443-B4E1-77C7-CFD1F252F2D6}"/>
              </a:ext>
            </a:extLst>
          </p:cNvPr>
          <p:cNvCxnSpPr>
            <a:cxnSpLocks/>
          </p:cNvCxnSpPr>
          <p:nvPr/>
        </p:nvCxnSpPr>
        <p:spPr>
          <a:xfrm flipV="1">
            <a:off x="1994572" y="3962696"/>
            <a:ext cx="419207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6" name="Straight Arrow Connector 135">
            <a:extLst>
              <a:ext uri="{FF2B5EF4-FFF2-40B4-BE49-F238E27FC236}">
                <a16:creationId xmlns:a16="http://schemas.microsoft.com/office/drawing/2014/main" id="{C9C248A2-5469-11D8-55C3-056A6C0A1E46}"/>
              </a:ext>
            </a:extLst>
          </p:cNvPr>
          <p:cNvCxnSpPr>
            <a:cxnSpLocks/>
          </p:cNvCxnSpPr>
          <p:nvPr/>
        </p:nvCxnSpPr>
        <p:spPr>
          <a:xfrm>
            <a:off x="1994572" y="5451089"/>
            <a:ext cx="175932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9" name="Straight Arrow Connector 138">
            <a:extLst>
              <a:ext uri="{FF2B5EF4-FFF2-40B4-BE49-F238E27FC236}">
                <a16:creationId xmlns:a16="http://schemas.microsoft.com/office/drawing/2014/main" id="{35B424E4-5B2B-C35E-07A6-6984C04BE32C}"/>
              </a:ext>
            </a:extLst>
          </p:cNvPr>
          <p:cNvCxnSpPr>
            <a:cxnSpLocks/>
          </p:cNvCxnSpPr>
          <p:nvPr/>
        </p:nvCxnSpPr>
        <p:spPr>
          <a:xfrm>
            <a:off x="5137393" y="5515306"/>
            <a:ext cx="862927"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8" name="TextBox 147">
            <a:extLst>
              <a:ext uri="{FF2B5EF4-FFF2-40B4-BE49-F238E27FC236}">
                <a16:creationId xmlns:a16="http://schemas.microsoft.com/office/drawing/2014/main" id="{CADDA28C-E796-98D4-1479-8F953B34FA83}"/>
              </a:ext>
            </a:extLst>
          </p:cNvPr>
          <p:cNvSpPr txBox="1"/>
          <p:nvPr/>
        </p:nvSpPr>
        <p:spPr>
          <a:xfrm>
            <a:off x="2958333" y="4246683"/>
            <a:ext cx="800219" cy="276999"/>
          </a:xfrm>
          <a:prstGeom prst="rect">
            <a:avLst/>
          </a:prstGeom>
          <a:noFill/>
        </p:spPr>
        <p:txBody>
          <a:bodyPr wrap="none" rtlCol="0">
            <a:spAutoFit/>
          </a:bodyPr>
          <a:lstStyle/>
          <a:p>
            <a:r>
              <a:rPr lang="en-US" sz="1200" i="1" dirty="0">
                <a:solidFill>
                  <a:schemeClr val="tx1"/>
                </a:solidFill>
              </a:rPr>
              <a:t>PETROL</a:t>
            </a:r>
          </a:p>
        </p:txBody>
      </p:sp>
      <p:sp>
        <p:nvSpPr>
          <p:cNvPr id="149" name="TextBox 148">
            <a:extLst>
              <a:ext uri="{FF2B5EF4-FFF2-40B4-BE49-F238E27FC236}">
                <a16:creationId xmlns:a16="http://schemas.microsoft.com/office/drawing/2014/main" id="{A9EE7477-0B5B-CB45-AD8E-A6131DE7FF1A}"/>
              </a:ext>
            </a:extLst>
          </p:cNvPr>
          <p:cNvSpPr txBox="1"/>
          <p:nvPr/>
        </p:nvSpPr>
        <p:spPr>
          <a:xfrm>
            <a:off x="3043597" y="5019986"/>
            <a:ext cx="731290" cy="276999"/>
          </a:xfrm>
          <a:prstGeom prst="rect">
            <a:avLst/>
          </a:prstGeom>
          <a:noFill/>
        </p:spPr>
        <p:txBody>
          <a:bodyPr wrap="none" rtlCol="0">
            <a:spAutoFit/>
          </a:bodyPr>
          <a:lstStyle/>
          <a:p>
            <a:r>
              <a:rPr lang="en-US" sz="1200" i="1" dirty="0">
                <a:solidFill>
                  <a:schemeClr val="tx1"/>
                </a:solidFill>
              </a:rPr>
              <a:t>DIESEL</a:t>
            </a:r>
          </a:p>
        </p:txBody>
      </p:sp>
      <p:sp>
        <p:nvSpPr>
          <p:cNvPr id="152" name="Rectangle 151">
            <a:extLst>
              <a:ext uri="{FF2B5EF4-FFF2-40B4-BE49-F238E27FC236}">
                <a16:creationId xmlns:a16="http://schemas.microsoft.com/office/drawing/2014/main" id="{30CC3136-F3D4-BF73-E887-119EBBC6C141}"/>
              </a:ext>
            </a:extLst>
          </p:cNvPr>
          <p:cNvSpPr/>
          <p:nvPr/>
        </p:nvSpPr>
        <p:spPr>
          <a:xfrm>
            <a:off x="7008585" y="3185801"/>
            <a:ext cx="2922814" cy="358382"/>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Electric bus</a:t>
            </a:r>
          </a:p>
        </p:txBody>
      </p:sp>
      <p:sp>
        <p:nvSpPr>
          <p:cNvPr id="163" name="TextBox 162">
            <a:extLst>
              <a:ext uri="{FF2B5EF4-FFF2-40B4-BE49-F238E27FC236}">
                <a16:creationId xmlns:a16="http://schemas.microsoft.com/office/drawing/2014/main" id="{23176ED6-4B87-C83F-9E55-893A2B55C0ED}"/>
              </a:ext>
            </a:extLst>
          </p:cNvPr>
          <p:cNvSpPr txBox="1"/>
          <p:nvPr/>
        </p:nvSpPr>
        <p:spPr>
          <a:xfrm>
            <a:off x="6130884" y="5838277"/>
            <a:ext cx="731290" cy="276999"/>
          </a:xfrm>
          <a:prstGeom prst="rect">
            <a:avLst/>
          </a:prstGeom>
          <a:noFill/>
        </p:spPr>
        <p:txBody>
          <a:bodyPr wrap="none" rtlCol="0">
            <a:spAutoFit/>
          </a:bodyPr>
          <a:lstStyle/>
          <a:p>
            <a:r>
              <a:rPr lang="en-US" sz="1200" i="1" dirty="0">
                <a:solidFill>
                  <a:schemeClr val="tx1"/>
                </a:solidFill>
              </a:rPr>
              <a:t>DIESEL</a:t>
            </a:r>
          </a:p>
        </p:txBody>
      </p:sp>
      <p:cxnSp>
        <p:nvCxnSpPr>
          <p:cNvPr id="164" name="Straight Arrow Connector 163">
            <a:extLst>
              <a:ext uri="{FF2B5EF4-FFF2-40B4-BE49-F238E27FC236}">
                <a16:creationId xmlns:a16="http://schemas.microsoft.com/office/drawing/2014/main" id="{0EED0967-8F86-2E65-46A4-82467B9DF76E}"/>
              </a:ext>
            </a:extLst>
          </p:cNvPr>
          <p:cNvCxnSpPr>
            <a:cxnSpLocks/>
          </p:cNvCxnSpPr>
          <p:nvPr/>
        </p:nvCxnSpPr>
        <p:spPr>
          <a:xfrm>
            <a:off x="9931399" y="3355798"/>
            <a:ext cx="39370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9" name="TextBox 168">
            <a:extLst>
              <a:ext uri="{FF2B5EF4-FFF2-40B4-BE49-F238E27FC236}">
                <a16:creationId xmlns:a16="http://schemas.microsoft.com/office/drawing/2014/main" id="{FE89727B-B514-F7B8-A4C5-C6B6C3029D52}"/>
              </a:ext>
            </a:extLst>
          </p:cNvPr>
          <p:cNvSpPr txBox="1"/>
          <p:nvPr/>
        </p:nvSpPr>
        <p:spPr>
          <a:xfrm>
            <a:off x="10348256" y="3669449"/>
            <a:ext cx="1290460" cy="738664"/>
          </a:xfrm>
          <a:prstGeom prst="rect">
            <a:avLst/>
          </a:prstGeom>
          <a:noFill/>
        </p:spPr>
        <p:txBody>
          <a:bodyPr wrap="square" rtlCol="0">
            <a:spAutoFit/>
          </a:bodyPr>
          <a:lstStyle/>
          <a:p>
            <a:r>
              <a:rPr lang="en-US" b="1" dirty="0">
                <a:solidFill>
                  <a:schemeClr val="tx1"/>
                </a:solidFill>
              </a:rPr>
              <a:t>Bus transport demand</a:t>
            </a:r>
          </a:p>
        </p:txBody>
      </p:sp>
      <p:cxnSp>
        <p:nvCxnSpPr>
          <p:cNvPr id="171" name="Straight Connector 170">
            <a:extLst>
              <a:ext uri="{FF2B5EF4-FFF2-40B4-BE49-F238E27FC236}">
                <a16:creationId xmlns:a16="http://schemas.microsoft.com/office/drawing/2014/main" id="{C4D54E43-6258-39B6-2E3C-FBA0DC7A2123}"/>
              </a:ext>
            </a:extLst>
          </p:cNvPr>
          <p:cNvCxnSpPr>
            <a:cxnSpLocks/>
          </p:cNvCxnSpPr>
          <p:nvPr/>
        </p:nvCxnSpPr>
        <p:spPr>
          <a:xfrm>
            <a:off x="10325100" y="3153680"/>
            <a:ext cx="0" cy="16753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DFC4D80B-9D81-FC6E-B2F8-F904350F6E9F}"/>
              </a:ext>
            </a:extLst>
          </p:cNvPr>
          <p:cNvSpPr/>
          <p:nvPr/>
        </p:nvSpPr>
        <p:spPr>
          <a:xfrm>
            <a:off x="7008583" y="4391134"/>
            <a:ext cx="2922815" cy="358382"/>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Diesel bus</a:t>
            </a:r>
          </a:p>
        </p:txBody>
      </p:sp>
      <p:cxnSp>
        <p:nvCxnSpPr>
          <p:cNvPr id="7" name="Elbow Connector 6">
            <a:extLst>
              <a:ext uri="{FF2B5EF4-FFF2-40B4-BE49-F238E27FC236}">
                <a16:creationId xmlns:a16="http://schemas.microsoft.com/office/drawing/2014/main" id="{FBAB9BFC-80DF-E104-E5D0-ACB80412AF21}"/>
              </a:ext>
            </a:extLst>
          </p:cNvPr>
          <p:cNvCxnSpPr>
            <a:cxnSpLocks/>
            <a:endCxn id="4" idx="1"/>
          </p:cNvCxnSpPr>
          <p:nvPr/>
        </p:nvCxnSpPr>
        <p:spPr>
          <a:xfrm>
            <a:off x="2009086" y="4116574"/>
            <a:ext cx="4999497" cy="453751"/>
          </a:xfrm>
          <a:prstGeom prst="bentConnector3">
            <a:avLst>
              <a:gd name="adj1" fmla="val 95725"/>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Elbow Connector 10">
            <a:extLst>
              <a:ext uri="{FF2B5EF4-FFF2-40B4-BE49-F238E27FC236}">
                <a16:creationId xmlns:a16="http://schemas.microsoft.com/office/drawing/2014/main" id="{4ABEF90E-13E1-77A0-1C06-D074599390DE}"/>
              </a:ext>
            </a:extLst>
          </p:cNvPr>
          <p:cNvCxnSpPr>
            <a:cxnSpLocks/>
          </p:cNvCxnSpPr>
          <p:nvPr/>
        </p:nvCxnSpPr>
        <p:spPr>
          <a:xfrm flipV="1">
            <a:off x="1994572" y="4684523"/>
            <a:ext cx="5014011" cy="1418053"/>
          </a:xfrm>
          <a:prstGeom prst="bentConnector3">
            <a:avLst>
              <a:gd name="adj1" fmla="val 96099"/>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185A818-28ED-0B83-2662-373CA03E925D}"/>
              </a:ext>
            </a:extLst>
          </p:cNvPr>
          <p:cNvCxnSpPr>
            <a:cxnSpLocks/>
          </p:cNvCxnSpPr>
          <p:nvPr/>
        </p:nvCxnSpPr>
        <p:spPr>
          <a:xfrm>
            <a:off x="9931399" y="4561413"/>
            <a:ext cx="39370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9737ACD3-5454-0237-0266-6431DE6EAE06}"/>
              </a:ext>
            </a:extLst>
          </p:cNvPr>
          <p:cNvSpPr txBox="1"/>
          <p:nvPr/>
        </p:nvSpPr>
        <p:spPr>
          <a:xfrm>
            <a:off x="7766913" y="2549172"/>
            <a:ext cx="1406154" cy="307777"/>
          </a:xfrm>
          <a:prstGeom prst="rect">
            <a:avLst/>
          </a:prstGeom>
          <a:noFill/>
        </p:spPr>
        <p:txBody>
          <a:bodyPr wrap="none" rtlCol="0">
            <a:spAutoFit/>
          </a:bodyPr>
          <a:lstStyle/>
          <a:p>
            <a:r>
              <a:rPr lang="en-US" b="1" dirty="0"/>
              <a:t>End-use techs</a:t>
            </a:r>
          </a:p>
        </p:txBody>
      </p:sp>
      <p:sp>
        <p:nvSpPr>
          <p:cNvPr id="17" name="TextBox 16">
            <a:extLst>
              <a:ext uri="{FF2B5EF4-FFF2-40B4-BE49-F238E27FC236}">
                <a16:creationId xmlns:a16="http://schemas.microsoft.com/office/drawing/2014/main" id="{436F46DE-2832-1915-A141-E0CA141522B3}"/>
              </a:ext>
            </a:extLst>
          </p:cNvPr>
          <p:cNvSpPr txBox="1"/>
          <p:nvPr/>
        </p:nvSpPr>
        <p:spPr>
          <a:xfrm>
            <a:off x="9968671" y="2367149"/>
            <a:ext cx="1670045" cy="523220"/>
          </a:xfrm>
          <a:prstGeom prst="rect">
            <a:avLst/>
          </a:prstGeom>
          <a:noFill/>
        </p:spPr>
        <p:txBody>
          <a:bodyPr wrap="square" rtlCol="0">
            <a:spAutoFit/>
          </a:bodyPr>
          <a:lstStyle/>
          <a:p>
            <a:pPr algn="ctr"/>
            <a:r>
              <a:rPr lang="en-US" b="1" dirty="0"/>
              <a:t>Energy service demand</a:t>
            </a:r>
          </a:p>
        </p:txBody>
      </p:sp>
      <p:pic>
        <p:nvPicPr>
          <p:cNvPr id="9" name="luvvoice.com-20250203-VJ1XXy">
            <a:hlinkClick r:id="" action="ppaction://media"/>
            <a:extLst>
              <a:ext uri="{FF2B5EF4-FFF2-40B4-BE49-F238E27FC236}">
                <a16:creationId xmlns:a16="http://schemas.microsoft.com/office/drawing/2014/main" id="{B18AAFC1-E4DA-35D3-7F6F-9C7655B7F876}"/>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0947400" y="163708"/>
            <a:ext cx="812800" cy="812800"/>
          </a:xfrm>
          <a:prstGeom prst="rect">
            <a:avLst/>
          </a:prstGeom>
        </p:spPr>
      </p:pic>
    </p:spTree>
    <p:extLst>
      <p:ext uri="{BB962C8B-B14F-4D97-AF65-F5344CB8AC3E}">
        <p14:creationId xmlns:p14="http://schemas.microsoft.com/office/powerpoint/2010/main" val="2777321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42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71C8DBD6-58C6-09C1-5615-F56CF6331055}"/>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77FB0A6E-4C68-FE54-C8F4-FD43893F7858}"/>
              </a:ext>
            </a:extLst>
          </p:cNvPr>
          <p:cNvGraphicFramePr>
            <a:graphicFrameLocks noChangeAspect="1"/>
          </p:cNvGraphicFramePr>
          <p:nvPr>
            <p:custDataLst>
              <p:tags r:id="rId1"/>
            </p:custDataLst>
            <p:extLst>
              <p:ext uri="{D42A27DB-BD31-4B8C-83A1-F6EECF244321}">
                <p14:modId xmlns:p14="http://schemas.microsoft.com/office/powerpoint/2010/main" val="309701461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6" imgW="7772400" imgH="10058400" progId="TCLayout.ActiveDocument.1">
                  <p:embed/>
                </p:oleObj>
              </mc:Choice>
              <mc:Fallback>
                <p:oleObj name="think-cell Slide" r:id="rId6" imgW="7772400" imgH="10058400" progId="TCLayout.ActiveDocument.1">
                  <p:embed/>
                  <p:pic>
                    <p:nvPicPr>
                      <p:cNvPr id="2" name="think-cell data - do not delete" hidden="1">
                        <a:extLst>
                          <a:ext uri="{FF2B5EF4-FFF2-40B4-BE49-F238E27FC236}">
                            <a16:creationId xmlns:a16="http://schemas.microsoft.com/office/drawing/2014/main" id="{77FB0A6E-4C68-FE54-C8F4-FD43893F7858}"/>
                          </a:ext>
                        </a:extLst>
                      </p:cNvPr>
                      <p:cNvPicPr/>
                      <p:nvPr/>
                    </p:nvPicPr>
                    <p:blipFill>
                      <a:blip r:embed="rId7"/>
                      <a:stretch>
                        <a:fillRect/>
                      </a:stretch>
                    </p:blipFill>
                    <p:spPr>
                      <a:xfrm>
                        <a:off x="1588" y="1588"/>
                        <a:ext cx="1227" cy="1588"/>
                      </a:xfrm>
                      <a:prstGeom prst="rect">
                        <a:avLst/>
                      </a:prstGeom>
                    </p:spPr>
                  </p:pic>
                </p:oleObj>
              </mc:Fallback>
            </mc:AlternateContent>
          </a:graphicData>
        </a:graphic>
      </p:graphicFrame>
      <p:sp>
        <p:nvSpPr>
          <p:cNvPr id="18" name="Rectangle 17">
            <a:extLst>
              <a:ext uri="{FF2B5EF4-FFF2-40B4-BE49-F238E27FC236}">
                <a16:creationId xmlns:a16="http://schemas.microsoft.com/office/drawing/2014/main" id="{7B5EFB81-A7B1-55A6-98B1-8C73A04E9313}"/>
              </a:ext>
            </a:extLst>
          </p:cNvPr>
          <p:cNvSpPr/>
          <p:nvPr/>
        </p:nvSpPr>
        <p:spPr>
          <a:xfrm>
            <a:off x="10925332" y="159532"/>
            <a:ext cx="812800" cy="8128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Google Shape;167;p13">
            <a:extLst>
              <a:ext uri="{FF2B5EF4-FFF2-40B4-BE49-F238E27FC236}">
                <a16:creationId xmlns:a16="http://schemas.microsoft.com/office/drawing/2014/main" id="{D6C22A9B-D057-107A-C51B-3E2214BADA80}"/>
              </a:ext>
            </a:extLst>
          </p:cNvPr>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3. </a:t>
            </a:r>
            <a:r>
              <a:rPr lang="sv-SE" dirty="0" err="1">
                <a:solidFill>
                  <a:srgbClr val="C00000"/>
                </a:solidFill>
              </a:rPr>
              <a:t>Building</a:t>
            </a:r>
            <a:r>
              <a:rPr lang="sv-SE" dirty="0">
                <a:solidFill>
                  <a:srgbClr val="C00000"/>
                </a:solidFill>
              </a:rPr>
              <a:t> a </a:t>
            </a:r>
            <a:r>
              <a:rPr lang="sv-SE" sz="2800" dirty="0" err="1">
                <a:solidFill>
                  <a:srgbClr val="C00000"/>
                </a:solidFill>
              </a:rPr>
              <a:t>Reference</a:t>
            </a:r>
            <a:r>
              <a:rPr lang="sv-SE" sz="2800" dirty="0">
                <a:solidFill>
                  <a:srgbClr val="C00000"/>
                </a:solidFill>
              </a:rPr>
              <a:t> Energy System</a:t>
            </a:r>
            <a:endParaRPr sz="2800" dirty="0">
              <a:solidFill>
                <a:srgbClr val="C00000"/>
              </a:solidFill>
            </a:endParaRPr>
          </a:p>
        </p:txBody>
      </p:sp>
      <p:sp>
        <p:nvSpPr>
          <p:cNvPr id="3" name="Slide Number Placeholder 1">
            <a:extLst>
              <a:ext uri="{FF2B5EF4-FFF2-40B4-BE49-F238E27FC236}">
                <a16:creationId xmlns:a16="http://schemas.microsoft.com/office/drawing/2014/main" id="{1B251324-D398-D0A5-0504-6DC085F19C13}"/>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a:solidFill>
                  <a:schemeClr val="bg1"/>
                </a:solidFill>
              </a:rPr>
              <a:pPr algn="ctr"/>
              <a:t>32</a:t>
            </a:fld>
            <a:endParaRPr lang="sv-SE" sz="1000" b="1" dirty="0">
              <a:solidFill>
                <a:schemeClr val="bg1"/>
              </a:solidFill>
            </a:endParaRPr>
          </a:p>
        </p:txBody>
      </p:sp>
      <p:sp>
        <p:nvSpPr>
          <p:cNvPr id="5" name="Slide Number Placeholder 1">
            <a:extLst>
              <a:ext uri="{FF2B5EF4-FFF2-40B4-BE49-F238E27FC236}">
                <a16:creationId xmlns:a16="http://schemas.microsoft.com/office/drawing/2014/main" id="{65F836D6-3DC6-9436-A8C9-A023BD20050A}"/>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a:solidFill>
                  <a:schemeClr val="bg1"/>
                </a:solidFill>
              </a:rPr>
              <a:pPr algn="ctr"/>
              <a:t>32</a:t>
            </a:fld>
            <a:endParaRPr lang="sv-SE" sz="1000" b="1" dirty="0">
              <a:solidFill>
                <a:schemeClr val="bg1"/>
              </a:solidFill>
            </a:endParaRPr>
          </a:p>
        </p:txBody>
      </p:sp>
      <p:sp>
        <p:nvSpPr>
          <p:cNvPr id="6" name="Google Shape;168;p13">
            <a:extLst>
              <a:ext uri="{FF2B5EF4-FFF2-40B4-BE49-F238E27FC236}">
                <a16:creationId xmlns:a16="http://schemas.microsoft.com/office/drawing/2014/main" id="{D09B3A80-95F0-5220-9744-CF2273A7DA15}"/>
              </a:ext>
            </a:extLst>
          </p:cNvPr>
          <p:cNvSpPr txBox="1">
            <a:spLocks/>
          </p:cNvSpPr>
          <p:nvPr/>
        </p:nvSpPr>
        <p:spPr>
          <a:xfrm>
            <a:off x="838200" y="1073888"/>
            <a:ext cx="10515600" cy="408071"/>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dirty="0">
                <a:solidFill>
                  <a:schemeClr val="accent2"/>
                </a:solidFill>
              </a:rPr>
              <a:t>Building a Reference Energy System for the Transport Sector</a:t>
            </a:r>
          </a:p>
        </p:txBody>
      </p:sp>
      <p:sp>
        <p:nvSpPr>
          <p:cNvPr id="8" name="Google Shape;168;p13">
            <a:extLst>
              <a:ext uri="{FF2B5EF4-FFF2-40B4-BE49-F238E27FC236}">
                <a16:creationId xmlns:a16="http://schemas.microsoft.com/office/drawing/2014/main" id="{D7C41784-EF5A-DE64-7343-B436971A71A4}"/>
              </a:ext>
            </a:extLst>
          </p:cNvPr>
          <p:cNvSpPr txBox="1">
            <a:spLocks/>
          </p:cNvSpPr>
          <p:nvPr/>
        </p:nvSpPr>
        <p:spPr>
          <a:xfrm>
            <a:off x="838200" y="1608084"/>
            <a:ext cx="10515600" cy="941088"/>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b="1" dirty="0">
                <a:highlight>
                  <a:srgbClr val="DFE9FF"/>
                </a:highlight>
              </a:rPr>
              <a:t>Step 5:	Map energy flows and interactions</a:t>
            </a:r>
          </a:p>
          <a:p>
            <a:pPr>
              <a:spcBef>
                <a:spcPts val="0"/>
              </a:spcBef>
              <a:buClr>
                <a:schemeClr val="dk1"/>
              </a:buClr>
              <a:buSzPts val="2800"/>
            </a:pPr>
            <a:endParaRPr lang="en-GB" sz="2000" dirty="0"/>
          </a:p>
          <a:p>
            <a:pPr>
              <a:spcBef>
                <a:spcPts val="0"/>
              </a:spcBef>
              <a:buClr>
                <a:schemeClr val="dk1"/>
              </a:buClr>
              <a:buSzPts val="2800"/>
            </a:pPr>
            <a:r>
              <a:rPr lang="en-GB" sz="2000" dirty="0"/>
              <a:t>Show how the energy is finally used in different sectors – railway </a:t>
            </a:r>
            <a:br>
              <a:rPr lang="en-GB" sz="2000" dirty="0"/>
            </a:br>
            <a:br>
              <a:rPr lang="en-GB" sz="2000" dirty="0"/>
            </a:br>
            <a:endParaRPr lang="en-GB" sz="2000" dirty="0"/>
          </a:p>
          <a:p>
            <a:pPr>
              <a:spcBef>
                <a:spcPts val="0"/>
              </a:spcBef>
              <a:buClr>
                <a:schemeClr val="dk1"/>
              </a:buClr>
              <a:buSzPts val="2800"/>
            </a:pPr>
            <a:endParaRPr lang="en-GB" sz="2000" dirty="0"/>
          </a:p>
          <a:p>
            <a:pPr>
              <a:spcBef>
                <a:spcPts val="0"/>
              </a:spcBef>
              <a:buClr>
                <a:schemeClr val="dk1"/>
              </a:buClr>
              <a:buSzPts val="2800"/>
            </a:pPr>
            <a:endParaRPr lang="en-GB" sz="2000" dirty="0"/>
          </a:p>
        </p:txBody>
      </p:sp>
      <p:sp>
        <p:nvSpPr>
          <p:cNvPr id="13" name="TextBox 12">
            <a:extLst>
              <a:ext uri="{FF2B5EF4-FFF2-40B4-BE49-F238E27FC236}">
                <a16:creationId xmlns:a16="http://schemas.microsoft.com/office/drawing/2014/main" id="{D13A64CA-E304-B9E8-41ED-F891AE23E7EF}"/>
              </a:ext>
            </a:extLst>
          </p:cNvPr>
          <p:cNvSpPr txBox="1"/>
          <p:nvPr/>
        </p:nvSpPr>
        <p:spPr>
          <a:xfrm>
            <a:off x="5923438" y="2957279"/>
            <a:ext cx="1085147" cy="276999"/>
          </a:xfrm>
          <a:prstGeom prst="rect">
            <a:avLst/>
          </a:prstGeom>
          <a:noFill/>
        </p:spPr>
        <p:txBody>
          <a:bodyPr wrap="square" rtlCol="0">
            <a:spAutoFit/>
          </a:bodyPr>
          <a:lstStyle/>
          <a:p>
            <a:r>
              <a:rPr lang="en-US" sz="1200" i="1" dirty="0">
                <a:solidFill>
                  <a:schemeClr val="tx1"/>
                </a:solidFill>
              </a:rPr>
              <a:t>ELC for EVs</a:t>
            </a:r>
          </a:p>
        </p:txBody>
      </p:sp>
      <p:sp>
        <p:nvSpPr>
          <p:cNvPr id="14" name="Rectangle 13">
            <a:extLst>
              <a:ext uri="{FF2B5EF4-FFF2-40B4-BE49-F238E27FC236}">
                <a16:creationId xmlns:a16="http://schemas.microsoft.com/office/drawing/2014/main" id="{18F5AFAB-7E6A-F6AF-AE0D-A611A0CDB0E3}"/>
              </a:ext>
            </a:extLst>
          </p:cNvPr>
          <p:cNvSpPr/>
          <p:nvPr/>
        </p:nvSpPr>
        <p:spPr>
          <a:xfrm>
            <a:off x="936319" y="3026492"/>
            <a:ext cx="1085146" cy="687666"/>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EV charging</a:t>
            </a:r>
          </a:p>
        </p:txBody>
      </p:sp>
      <p:cxnSp>
        <p:nvCxnSpPr>
          <p:cNvPr id="15" name="Straight Arrow Connector 14">
            <a:extLst>
              <a:ext uri="{FF2B5EF4-FFF2-40B4-BE49-F238E27FC236}">
                <a16:creationId xmlns:a16="http://schemas.microsoft.com/office/drawing/2014/main" id="{E1225082-9F50-A646-05AF-463F8FE4ECCC}"/>
              </a:ext>
            </a:extLst>
          </p:cNvPr>
          <p:cNvCxnSpPr>
            <a:cxnSpLocks/>
          </p:cNvCxnSpPr>
          <p:nvPr/>
        </p:nvCxnSpPr>
        <p:spPr>
          <a:xfrm>
            <a:off x="2021465" y="3217964"/>
            <a:ext cx="498712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44785C14-7F07-F337-7800-4E98B9745AA3}"/>
              </a:ext>
            </a:extLst>
          </p:cNvPr>
          <p:cNvSpPr txBox="1"/>
          <p:nvPr/>
        </p:nvSpPr>
        <p:spPr>
          <a:xfrm>
            <a:off x="1512969" y="2573659"/>
            <a:ext cx="1168910" cy="307777"/>
          </a:xfrm>
          <a:prstGeom prst="rect">
            <a:avLst/>
          </a:prstGeom>
          <a:noFill/>
        </p:spPr>
        <p:txBody>
          <a:bodyPr wrap="none" rtlCol="0">
            <a:spAutoFit/>
          </a:bodyPr>
          <a:lstStyle/>
          <a:p>
            <a:r>
              <a:rPr lang="en-US" b="1" dirty="0"/>
              <a:t>Conversion</a:t>
            </a:r>
          </a:p>
        </p:txBody>
      </p:sp>
      <p:sp>
        <p:nvSpPr>
          <p:cNvPr id="36" name="Rectangle 35">
            <a:extLst>
              <a:ext uri="{FF2B5EF4-FFF2-40B4-BE49-F238E27FC236}">
                <a16:creationId xmlns:a16="http://schemas.microsoft.com/office/drawing/2014/main" id="{31B60FFC-6F3E-E565-1C35-3846D47685E9}"/>
              </a:ext>
            </a:extLst>
          </p:cNvPr>
          <p:cNvSpPr/>
          <p:nvPr/>
        </p:nvSpPr>
        <p:spPr>
          <a:xfrm>
            <a:off x="936319" y="3820717"/>
            <a:ext cx="1072768" cy="687660"/>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Oil refinery</a:t>
            </a:r>
          </a:p>
        </p:txBody>
      </p:sp>
      <p:sp>
        <p:nvSpPr>
          <p:cNvPr id="37" name="Rectangle 36">
            <a:extLst>
              <a:ext uri="{FF2B5EF4-FFF2-40B4-BE49-F238E27FC236}">
                <a16:creationId xmlns:a16="http://schemas.microsoft.com/office/drawing/2014/main" id="{07A3F149-FA9E-204B-8FA4-53A8BDF99C51}"/>
              </a:ext>
            </a:extLst>
          </p:cNvPr>
          <p:cNvSpPr/>
          <p:nvPr/>
        </p:nvSpPr>
        <p:spPr>
          <a:xfrm>
            <a:off x="936319" y="4602703"/>
            <a:ext cx="1072767" cy="915756"/>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Biomass plant / distillery</a:t>
            </a:r>
          </a:p>
        </p:txBody>
      </p:sp>
      <p:sp>
        <p:nvSpPr>
          <p:cNvPr id="40" name="TextBox 39">
            <a:extLst>
              <a:ext uri="{FF2B5EF4-FFF2-40B4-BE49-F238E27FC236}">
                <a16:creationId xmlns:a16="http://schemas.microsoft.com/office/drawing/2014/main" id="{8EF563FB-609E-BD93-9333-F04B73D8EFBA}"/>
              </a:ext>
            </a:extLst>
          </p:cNvPr>
          <p:cNvSpPr txBox="1"/>
          <p:nvPr/>
        </p:nvSpPr>
        <p:spPr>
          <a:xfrm>
            <a:off x="5343004" y="3701048"/>
            <a:ext cx="800219" cy="276999"/>
          </a:xfrm>
          <a:prstGeom prst="rect">
            <a:avLst/>
          </a:prstGeom>
          <a:noFill/>
        </p:spPr>
        <p:txBody>
          <a:bodyPr wrap="none" rtlCol="0">
            <a:spAutoFit/>
          </a:bodyPr>
          <a:lstStyle/>
          <a:p>
            <a:r>
              <a:rPr lang="en-US" sz="1200" i="1" dirty="0">
                <a:solidFill>
                  <a:schemeClr val="tx1"/>
                </a:solidFill>
              </a:rPr>
              <a:t>PETROL</a:t>
            </a:r>
          </a:p>
        </p:txBody>
      </p:sp>
      <p:sp>
        <p:nvSpPr>
          <p:cNvPr id="41" name="TextBox 40">
            <a:extLst>
              <a:ext uri="{FF2B5EF4-FFF2-40B4-BE49-F238E27FC236}">
                <a16:creationId xmlns:a16="http://schemas.microsoft.com/office/drawing/2014/main" id="{4759A6E3-B816-4CF6-20A3-00AF1B279CC7}"/>
              </a:ext>
            </a:extLst>
          </p:cNvPr>
          <p:cNvSpPr txBox="1"/>
          <p:nvPr/>
        </p:nvSpPr>
        <p:spPr>
          <a:xfrm>
            <a:off x="6000320" y="4078094"/>
            <a:ext cx="731290" cy="276999"/>
          </a:xfrm>
          <a:prstGeom prst="rect">
            <a:avLst/>
          </a:prstGeom>
          <a:noFill/>
        </p:spPr>
        <p:txBody>
          <a:bodyPr wrap="none" rtlCol="0">
            <a:spAutoFit/>
          </a:bodyPr>
          <a:lstStyle/>
          <a:p>
            <a:r>
              <a:rPr lang="en-US" sz="1200" i="1" dirty="0">
                <a:solidFill>
                  <a:schemeClr val="tx1"/>
                </a:solidFill>
              </a:rPr>
              <a:t>DIESEL</a:t>
            </a:r>
          </a:p>
        </p:txBody>
      </p:sp>
      <p:sp>
        <p:nvSpPr>
          <p:cNvPr id="42" name="TextBox 41">
            <a:extLst>
              <a:ext uri="{FF2B5EF4-FFF2-40B4-BE49-F238E27FC236}">
                <a16:creationId xmlns:a16="http://schemas.microsoft.com/office/drawing/2014/main" id="{94927D97-CA8E-28A6-3705-5BBE1CC17006}"/>
              </a:ext>
            </a:extLst>
          </p:cNvPr>
          <p:cNvSpPr txBox="1"/>
          <p:nvPr/>
        </p:nvSpPr>
        <p:spPr>
          <a:xfrm>
            <a:off x="2840356" y="4553687"/>
            <a:ext cx="910827" cy="276999"/>
          </a:xfrm>
          <a:prstGeom prst="rect">
            <a:avLst/>
          </a:prstGeom>
          <a:noFill/>
        </p:spPr>
        <p:txBody>
          <a:bodyPr wrap="none" rtlCol="0">
            <a:spAutoFit/>
          </a:bodyPr>
          <a:lstStyle/>
          <a:p>
            <a:r>
              <a:rPr lang="en-US" sz="1200" i="1" dirty="0">
                <a:solidFill>
                  <a:schemeClr val="tx1"/>
                </a:solidFill>
              </a:rPr>
              <a:t>ETHANOL</a:t>
            </a:r>
          </a:p>
        </p:txBody>
      </p:sp>
      <p:sp>
        <p:nvSpPr>
          <p:cNvPr id="43" name="TextBox 42">
            <a:extLst>
              <a:ext uri="{FF2B5EF4-FFF2-40B4-BE49-F238E27FC236}">
                <a16:creationId xmlns:a16="http://schemas.microsoft.com/office/drawing/2014/main" id="{F254DB30-D7E9-1B03-1E5A-93BFDD8E8FBA}"/>
              </a:ext>
            </a:extLst>
          </p:cNvPr>
          <p:cNvSpPr txBox="1"/>
          <p:nvPr/>
        </p:nvSpPr>
        <p:spPr>
          <a:xfrm>
            <a:off x="2788378" y="5418420"/>
            <a:ext cx="997389" cy="276999"/>
          </a:xfrm>
          <a:prstGeom prst="rect">
            <a:avLst/>
          </a:prstGeom>
          <a:noFill/>
        </p:spPr>
        <p:txBody>
          <a:bodyPr wrap="none" rtlCol="0">
            <a:spAutoFit/>
          </a:bodyPr>
          <a:lstStyle/>
          <a:p>
            <a:r>
              <a:rPr lang="en-US" sz="1200" i="1" dirty="0">
                <a:solidFill>
                  <a:schemeClr val="tx1"/>
                </a:solidFill>
              </a:rPr>
              <a:t>BIODIESEL</a:t>
            </a:r>
          </a:p>
        </p:txBody>
      </p:sp>
      <p:sp>
        <p:nvSpPr>
          <p:cNvPr id="44" name="Rectangle 43">
            <a:extLst>
              <a:ext uri="{FF2B5EF4-FFF2-40B4-BE49-F238E27FC236}">
                <a16:creationId xmlns:a16="http://schemas.microsoft.com/office/drawing/2014/main" id="{A704A056-85CA-59D6-677C-636F161DED5A}"/>
              </a:ext>
            </a:extLst>
          </p:cNvPr>
          <p:cNvSpPr/>
          <p:nvPr/>
        </p:nvSpPr>
        <p:spPr>
          <a:xfrm>
            <a:off x="3753901" y="4213576"/>
            <a:ext cx="1397745" cy="742116"/>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Blending petrol &amp; ethanol</a:t>
            </a:r>
          </a:p>
        </p:txBody>
      </p:sp>
      <p:sp>
        <p:nvSpPr>
          <p:cNvPr id="45" name="Rectangle 44">
            <a:extLst>
              <a:ext uri="{FF2B5EF4-FFF2-40B4-BE49-F238E27FC236}">
                <a16:creationId xmlns:a16="http://schemas.microsoft.com/office/drawing/2014/main" id="{992101AC-8B35-F207-959C-521E3A9C4AC3}"/>
              </a:ext>
            </a:extLst>
          </p:cNvPr>
          <p:cNvSpPr/>
          <p:nvPr/>
        </p:nvSpPr>
        <p:spPr>
          <a:xfrm>
            <a:off x="3753901" y="5099779"/>
            <a:ext cx="1397745" cy="831054"/>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Blending diesel &amp; biodiesel</a:t>
            </a:r>
          </a:p>
        </p:txBody>
      </p:sp>
      <p:cxnSp>
        <p:nvCxnSpPr>
          <p:cNvPr id="47" name="Elbow Connector 46">
            <a:extLst>
              <a:ext uri="{FF2B5EF4-FFF2-40B4-BE49-F238E27FC236}">
                <a16:creationId xmlns:a16="http://schemas.microsoft.com/office/drawing/2014/main" id="{D4ABD93A-A719-26FE-6253-F2C5B24F72D3}"/>
              </a:ext>
            </a:extLst>
          </p:cNvPr>
          <p:cNvCxnSpPr>
            <a:cxnSpLocks/>
          </p:cNvCxnSpPr>
          <p:nvPr/>
        </p:nvCxnSpPr>
        <p:spPr>
          <a:xfrm>
            <a:off x="2021465" y="4408113"/>
            <a:ext cx="1695252" cy="841803"/>
          </a:xfrm>
          <a:prstGeom prst="bentConnector3">
            <a:avLst>
              <a:gd name="adj1" fmla="val 11044"/>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1938C0E2-9F2D-494E-FDCB-3BBD7F4AB3A6}"/>
              </a:ext>
            </a:extLst>
          </p:cNvPr>
          <p:cNvCxnSpPr>
            <a:cxnSpLocks/>
            <a:stCxn id="44" idx="3"/>
          </p:cNvCxnSpPr>
          <p:nvPr/>
        </p:nvCxnSpPr>
        <p:spPr>
          <a:xfrm>
            <a:off x="5151646" y="4584634"/>
            <a:ext cx="103500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322D82EE-A509-3622-9A17-1C8F905BFF80}"/>
              </a:ext>
            </a:extLst>
          </p:cNvPr>
          <p:cNvCxnSpPr>
            <a:cxnSpLocks/>
          </p:cNvCxnSpPr>
          <p:nvPr/>
        </p:nvCxnSpPr>
        <p:spPr>
          <a:xfrm>
            <a:off x="1994572" y="4779516"/>
            <a:ext cx="172486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6181CE7B-D9A0-8E7D-55E1-66C142888E38}"/>
              </a:ext>
            </a:extLst>
          </p:cNvPr>
          <p:cNvSpPr txBox="1"/>
          <p:nvPr/>
        </p:nvSpPr>
        <p:spPr>
          <a:xfrm>
            <a:off x="5174688" y="4327178"/>
            <a:ext cx="968535" cy="276999"/>
          </a:xfrm>
          <a:prstGeom prst="rect">
            <a:avLst/>
          </a:prstGeom>
          <a:noFill/>
        </p:spPr>
        <p:txBody>
          <a:bodyPr wrap="square" rtlCol="0">
            <a:spAutoFit/>
          </a:bodyPr>
          <a:lstStyle/>
          <a:p>
            <a:r>
              <a:rPr lang="en-US" sz="1200" i="1" dirty="0">
                <a:solidFill>
                  <a:schemeClr val="tx1"/>
                </a:solidFill>
              </a:rPr>
              <a:t>PET + ETH</a:t>
            </a:r>
          </a:p>
        </p:txBody>
      </p:sp>
      <p:sp>
        <p:nvSpPr>
          <p:cNvPr id="51" name="TextBox 50">
            <a:extLst>
              <a:ext uri="{FF2B5EF4-FFF2-40B4-BE49-F238E27FC236}">
                <a16:creationId xmlns:a16="http://schemas.microsoft.com/office/drawing/2014/main" id="{DB6AE6CC-1C58-1693-F07E-342F001703B1}"/>
              </a:ext>
            </a:extLst>
          </p:cNvPr>
          <p:cNvSpPr txBox="1"/>
          <p:nvPr/>
        </p:nvSpPr>
        <p:spPr>
          <a:xfrm>
            <a:off x="5116745" y="5218765"/>
            <a:ext cx="883575" cy="276999"/>
          </a:xfrm>
          <a:prstGeom prst="rect">
            <a:avLst/>
          </a:prstGeom>
          <a:noFill/>
        </p:spPr>
        <p:txBody>
          <a:bodyPr wrap="none" rtlCol="0">
            <a:spAutoFit/>
          </a:bodyPr>
          <a:lstStyle/>
          <a:p>
            <a:r>
              <a:rPr lang="en-US" sz="1200" i="1" dirty="0">
                <a:solidFill>
                  <a:schemeClr val="tx1"/>
                </a:solidFill>
              </a:rPr>
              <a:t>DIE + BIO</a:t>
            </a:r>
          </a:p>
        </p:txBody>
      </p:sp>
      <p:sp>
        <p:nvSpPr>
          <p:cNvPr id="53" name="Rectangle 52">
            <a:extLst>
              <a:ext uri="{FF2B5EF4-FFF2-40B4-BE49-F238E27FC236}">
                <a16:creationId xmlns:a16="http://schemas.microsoft.com/office/drawing/2014/main" id="{64BBB730-25AA-4161-57BA-5484B8BC3AAF}"/>
              </a:ext>
            </a:extLst>
          </p:cNvPr>
          <p:cNvSpPr/>
          <p:nvPr/>
        </p:nvSpPr>
        <p:spPr>
          <a:xfrm>
            <a:off x="936319" y="5616412"/>
            <a:ext cx="1085146" cy="665623"/>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Diesel imports</a:t>
            </a:r>
          </a:p>
        </p:txBody>
      </p:sp>
      <p:cxnSp>
        <p:nvCxnSpPr>
          <p:cNvPr id="59" name="Straight Arrow Connector 58">
            <a:extLst>
              <a:ext uri="{FF2B5EF4-FFF2-40B4-BE49-F238E27FC236}">
                <a16:creationId xmlns:a16="http://schemas.microsoft.com/office/drawing/2014/main" id="{2ED5F170-3723-5ACD-91F1-F9A125349B60}"/>
              </a:ext>
            </a:extLst>
          </p:cNvPr>
          <p:cNvCxnSpPr>
            <a:cxnSpLocks/>
          </p:cNvCxnSpPr>
          <p:nvPr/>
        </p:nvCxnSpPr>
        <p:spPr>
          <a:xfrm>
            <a:off x="1994573" y="4272142"/>
            <a:ext cx="1724862" cy="428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A4A38D2A-5214-13EE-37E7-BA0101DD2685}"/>
              </a:ext>
            </a:extLst>
          </p:cNvPr>
          <p:cNvCxnSpPr>
            <a:cxnSpLocks/>
          </p:cNvCxnSpPr>
          <p:nvPr/>
        </p:nvCxnSpPr>
        <p:spPr>
          <a:xfrm flipV="1">
            <a:off x="1994572" y="3962696"/>
            <a:ext cx="419207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6" name="Straight Arrow Connector 135">
            <a:extLst>
              <a:ext uri="{FF2B5EF4-FFF2-40B4-BE49-F238E27FC236}">
                <a16:creationId xmlns:a16="http://schemas.microsoft.com/office/drawing/2014/main" id="{A0AAB69E-CACF-5593-E04F-42CEFF92C9A4}"/>
              </a:ext>
            </a:extLst>
          </p:cNvPr>
          <p:cNvCxnSpPr>
            <a:cxnSpLocks/>
          </p:cNvCxnSpPr>
          <p:nvPr/>
        </p:nvCxnSpPr>
        <p:spPr>
          <a:xfrm>
            <a:off x="1994572" y="5451089"/>
            <a:ext cx="175932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9" name="Straight Arrow Connector 138">
            <a:extLst>
              <a:ext uri="{FF2B5EF4-FFF2-40B4-BE49-F238E27FC236}">
                <a16:creationId xmlns:a16="http://schemas.microsoft.com/office/drawing/2014/main" id="{DB5044CE-CBFA-9CA6-4C79-F9E742936763}"/>
              </a:ext>
            </a:extLst>
          </p:cNvPr>
          <p:cNvCxnSpPr>
            <a:cxnSpLocks/>
          </p:cNvCxnSpPr>
          <p:nvPr/>
        </p:nvCxnSpPr>
        <p:spPr>
          <a:xfrm>
            <a:off x="5137393" y="5515306"/>
            <a:ext cx="862927"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8" name="TextBox 147">
            <a:extLst>
              <a:ext uri="{FF2B5EF4-FFF2-40B4-BE49-F238E27FC236}">
                <a16:creationId xmlns:a16="http://schemas.microsoft.com/office/drawing/2014/main" id="{7460B887-96AC-EB32-0398-D9CD39C4B804}"/>
              </a:ext>
            </a:extLst>
          </p:cNvPr>
          <p:cNvSpPr txBox="1"/>
          <p:nvPr/>
        </p:nvSpPr>
        <p:spPr>
          <a:xfrm>
            <a:off x="2958333" y="4246683"/>
            <a:ext cx="800219" cy="276999"/>
          </a:xfrm>
          <a:prstGeom prst="rect">
            <a:avLst/>
          </a:prstGeom>
          <a:noFill/>
        </p:spPr>
        <p:txBody>
          <a:bodyPr wrap="none" rtlCol="0">
            <a:spAutoFit/>
          </a:bodyPr>
          <a:lstStyle/>
          <a:p>
            <a:r>
              <a:rPr lang="en-US" sz="1200" i="1" dirty="0">
                <a:solidFill>
                  <a:schemeClr val="tx1"/>
                </a:solidFill>
              </a:rPr>
              <a:t>PETROL</a:t>
            </a:r>
          </a:p>
        </p:txBody>
      </p:sp>
      <p:sp>
        <p:nvSpPr>
          <p:cNvPr id="149" name="TextBox 148">
            <a:extLst>
              <a:ext uri="{FF2B5EF4-FFF2-40B4-BE49-F238E27FC236}">
                <a16:creationId xmlns:a16="http://schemas.microsoft.com/office/drawing/2014/main" id="{2794676C-FE79-D4FF-1C5F-EE3FDD321CC0}"/>
              </a:ext>
            </a:extLst>
          </p:cNvPr>
          <p:cNvSpPr txBox="1"/>
          <p:nvPr/>
        </p:nvSpPr>
        <p:spPr>
          <a:xfrm>
            <a:off x="3043597" y="5019986"/>
            <a:ext cx="731290" cy="276999"/>
          </a:xfrm>
          <a:prstGeom prst="rect">
            <a:avLst/>
          </a:prstGeom>
          <a:noFill/>
        </p:spPr>
        <p:txBody>
          <a:bodyPr wrap="none" rtlCol="0">
            <a:spAutoFit/>
          </a:bodyPr>
          <a:lstStyle/>
          <a:p>
            <a:r>
              <a:rPr lang="en-US" sz="1200" i="1" dirty="0">
                <a:solidFill>
                  <a:schemeClr val="tx1"/>
                </a:solidFill>
              </a:rPr>
              <a:t>DIESEL</a:t>
            </a:r>
          </a:p>
        </p:txBody>
      </p:sp>
      <p:sp>
        <p:nvSpPr>
          <p:cNvPr id="152" name="Rectangle 151">
            <a:extLst>
              <a:ext uri="{FF2B5EF4-FFF2-40B4-BE49-F238E27FC236}">
                <a16:creationId xmlns:a16="http://schemas.microsoft.com/office/drawing/2014/main" id="{528FA023-3BC7-CDCD-3542-F6AFD5F6C84B}"/>
              </a:ext>
            </a:extLst>
          </p:cNvPr>
          <p:cNvSpPr/>
          <p:nvPr/>
        </p:nvSpPr>
        <p:spPr>
          <a:xfrm>
            <a:off x="7008584" y="3032800"/>
            <a:ext cx="2922814" cy="358382"/>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Electric passenger rail</a:t>
            </a:r>
          </a:p>
        </p:txBody>
      </p:sp>
      <p:sp>
        <p:nvSpPr>
          <p:cNvPr id="163" name="TextBox 162">
            <a:extLst>
              <a:ext uri="{FF2B5EF4-FFF2-40B4-BE49-F238E27FC236}">
                <a16:creationId xmlns:a16="http://schemas.microsoft.com/office/drawing/2014/main" id="{25E4EC4D-5340-311A-18D4-A925D60B702E}"/>
              </a:ext>
            </a:extLst>
          </p:cNvPr>
          <p:cNvSpPr txBox="1"/>
          <p:nvPr/>
        </p:nvSpPr>
        <p:spPr>
          <a:xfrm>
            <a:off x="6130884" y="5838277"/>
            <a:ext cx="731290" cy="276999"/>
          </a:xfrm>
          <a:prstGeom prst="rect">
            <a:avLst/>
          </a:prstGeom>
          <a:noFill/>
        </p:spPr>
        <p:txBody>
          <a:bodyPr wrap="none" rtlCol="0">
            <a:spAutoFit/>
          </a:bodyPr>
          <a:lstStyle/>
          <a:p>
            <a:r>
              <a:rPr lang="en-US" sz="1200" i="1" dirty="0">
                <a:solidFill>
                  <a:schemeClr val="tx1"/>
                </a:solidFill>
              </a:rPr>
              <a:t>DIESEL</a:t>
            </a:r>
          </a:p>
        </p:txBody>
      </p:sp>
      <p:cxnSp>
        <p:nvCxnSpPr>
          <p:cNvPr id="164" name="Straight Arrow Connector 163">
            <a:extLst>
              <a:ext uri="{FF2B5EF4-FFF2-40B4-BE49-F238E27FC236}">
                <a16:creationId xmlns:a16="http://schemas.microsoft.com/office/drawing/2014/main" id="{F9242BA5-A842-64A8-B3F5-ADF9718E50F5}"/>
              </a:ext>
            </a:extLst>
          </p:cNvPr>
          <p:cNvCxnSpPr>
            <a:cxnSpLocks/>
          </p:cNvCxnSpPr>
          <p:nvPr/>
        </p:nvCxnSpPr>
        <p:spPr>
          <a:xfrm>
            <a:off x="9931399" y="3211991"/>
            <a:ext cx="39370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9" name="TextBox 168">
            <a:extLst>
              <a:ext uri="{FF2B5EF4-FFF2-40B4-BE49-F238E27FC236}">
                <a16:creationId xmlns:a16="http://schemas.microsoft.com/office/drawing/2014/main" id="{07E7648F-77FB-BF1E-8664-DCFF0184FA06}"/>
              </a:ext>
            </a:extLst>
          </p:cNvPr>
          <p:cNvSpPr txBox="1"/>
          <p:nvPr/>
        </p:nvSpPr>
        <p:spPr>
          <a:xfrm>
            <a:off x="9679869" y="2003172"/>
            <a:ext cx="1290460" cy="954107"/>
          </a:xfrm>
          <a:prstGeom prst="rect">
            <a:avLst/>
          </a:prstGeom>
          <a:noFill/>
        </p:spPr>
        <p:txBody>
          <a:bodyPr wrap="square" rtlCol="0">
            <a:spAutoFit/>
          </a:bodyPr>
          <a:lstStyle/>
          <a:p>
            <a:pPr algn="ctr"/>
            <a:r>
              <a:rPr lang="en-US" b="1" dirty="0">
                <a:solidFill>
                  <a:schemeClr val="tx1"/>
                </a:solidFill>
              </a:rPr>
              <a:t>Rail passenger transport demand</a:t>
            </a:r>
          </a:p>
        </p:txBody>
      </p:sp>
      <p:cxnSp>
        <p:nvCxnSpPr>
          <p:cNvPr id="171" name="Straight Connector 170">
            <a:extLst>
              <a:ext uri="{FF2B5EF4-FFF2-40B4-BE49-F238E27FC236}">
                <a16:creationId xmlns:a16="http://schemas.microsoft.com/office/drawing/2014/main" id="{4D9BFE24-84D0-5DEC-4E4C-2AB4EB7A6B42}"/>
              </a:ext>
            </a:extLst>
          </p:cNvPr>
          <p:cNvCxnSpPr>
            <a:cxnSpLocks/>
          </p:cNvCxnSpPr>
          <p:nvPr/>
        </p:nvCxnSpPr>
        <p:spPr>
          <a:xfrm flipH="1">
            <a:off x="10325099" y="2957279"/>
            <a:ext cx="1" cy="23397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444C389C-CB00-7733-B77F-4FC1C56653DA}"/>
              </a:ext>
            </a:extLst>
          </p:cNvPr>
          <p:cNvSpPr/>
          <p:nvPr/>
        </p:nvSpPr>
        <p:spPr>
          <a:xfrm>
            <a:off x="7008583" y="4391134"/>
            <a:ext cx="2922815" cy="358382"/>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Diesel passenger rail</a:t>
            </a:r>
          </a:p>
        </p:txBody>
      </p:sp>
      <p:cxnSp>
        <p:nvCxnSpPr>
          <p:cNvPr id="7" name="Elbow Connector 6">
            <a:extLst>
              <a:ext uri="{FF2B5EF4-FFF2-40B4-BE49-F238E27FC236}">
                <a16:creationId xmlns:a16="http://schemas.microsoft.com/office/drawing/2014/main" id="{4E9331B9-6667-37E8-D823-E1D6FDEC03CD}"/>
              </a:ext>
            </a:extLst>
          </p:cNvPr>
          <p:cNvCxnSpPr>
            <a:cxnSpLocks/>
            <a:endCxn id="4" idx="1"/>
          </p:cNvCxnSpPr>
          <p:nvPr/>
        </p:nvCxnSpPr>
        <p:spPr>
          <a:xfrm>
            <a:off x="2009086" y="4116574"/>
            <a:ext cx="4999497" cy="453751"/>
          </a:xfrm>
          <a:prstGeom prst="bentConnector3">
            <a:avLst>
              <a:gd name="adj1" fmla="val 93185"/>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Elbow Connector 10">
            <a:extLst>
              <a:ext uri="{FF2B5EF4-FFF2-40B4-BE49-F238E27FC236}">
                <a16:creationId xmlns:a16="http://schemas.microsoft.com/office/drawing/2014/main" id="{FCAF2A0E-3ECF-45C6-AD3C-638EA006478B}"/>
              </a:ext>
            </a:extLst>
          </p:cNvPr>
          <p:cNvCxnSpPr>
            <a:cxnSpLocks/>
          </p:cNvCxnSpPr>
          <p:nvPr/>
        </p:nvCxnSpPr>
        <p:spPr>
          <a:xfrm flipV="1">
            <a:off x="2007272" y="5019986"/>
            <a:ext cx="5014011" cy="1082590"/>
          </a:xfrm>
          <a:prstGeom prst="bentConnector3">
            <a:avLst>
              <a:gd name="adj1" fmla="val 96099"/>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E411ED98-1C33-4C8C-E3BA-386A30F792C3}"/>
              </a:ext>
            </a:extLst>
          </p:cNvPr>
          <p:cNvCxnSpPr>
            <a:cxnSpLocks/>
          </p:cNvCxnSpPr>
          <p:nvPr/>
        </p:nvCxnSpPr>
        <p:spPr>
          <a:xfrm>
            <a:off x="9931399" y="4561413"/>
            <a:ext cx="39370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BB7A4758-D50E-96B7-5E25-6A0AEAABE36A}"/>
              </a:ext>
            </a:extLst>
          </p:cNvPr>
          <p:cNvSpPr/>
          <p:nvPr/>
        </p:nvSpPr>
        <p:spPr>
          <a:xfrm>
            <a:off x="7008584" y="3500948"/>
            <a:ext cx="2922814" cy="358382"/>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Electric freight rail</a:t>
            </a:r>
          </a:p>
        </p:txBody>
      </p:sp>
      <p:sp>
        <p:nvSpPr>
          <p:cNvPr id="10" name="Rectangle 9">
            <a:extLst>
              <a:ext uri="{FF2B5EF4-FFF2-40B4-BE49-F238E27FC236}">
                <a16:creationId xmlns:a16="http://schemas.microsoft.com/office/drawing/2014/main" id="{0AED8E94-CCD5-EAFE-3D9D-DDE99292236D}"/>
              </a:ext>
            </a:extLst>
          </p:cNvPr>
          <p:cNvSpPr/>
          <p:nvPr/>
        </p:nvSpPr>
        <p:spPr>
          <a:xfrm>
            <a:off x="7008583" y="4840795"/>
            <a:ext cx="2922815" cy="358382"/>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Diesel freight rail</a:t>
            </a:r>
          </a:p>
        </p:txBody>
      </p:sp>
      <p:sp>
        <p:nvSpPr>
          <p:cNvPr id="12" name="TextBox 11">
            <a:extLst>
              <a:ext uri="{FF2B5EF4-FFF2-40B4-BE49-F238E27FC236}">
                <a16:creationId xmlns:a16="http://schemas.microsoft.com/office/drawing/2014/main" id="{80F47CCD-1DFB-653B-DD0D-7EC5B35E9C30}"/>
              </a:ext>
            </a:extLst>
          </p:cNvPr>
          <p:cNvSpPr txBox="1"/>
          <p:nvPr/>
        </p:nvSpPr>
        <p:spPr>
          <a:xfrm>
            <a:off x="5923438" y="3340315"/>
            <a:ext cx="1085147" cy="276999"/>
          </a:xfrm>
          <a:prstGeom prst="rect">
            <a:avLst/>
          </a:prstGeom>
          <a:noFill/>
        </p:spPr>
        <p:txBody>
          <a:bodyPr wrap="square" rtlCol="0">
            <a:spAutoFit/>
          </a:bodyPr>
          <a:lstStyle/>
          <a:p>
            <a:r>
              <a:rPr lang="en-US" sz="1200" i="1" dirty="0">
                <a:solidFill>
                  <a:schemeClr val="tx1"/>
                </a:solidFill>
              </a:rPr>
              <a:t>ELC for EVs</a:t>
            </a:r>
          </a:p>
        </p:txBody>
      </p:sp>
      <p:cxnSp>
        <p:nvCxnSpPr>
          <p:cNvPr id="16" name="Straight Arrow Connector 15">
            <a:extLst>
              <a:ext uri="{FF2B5EF4-FFF2-40B4-BE49-F238E27FC236}">
                <a16:creationId xmlns:a16="http://schemas.microsoft.com/office/drawing/2014/main" id="{296F1907-CDCF-71BF-C7B8-D0D3B1C5A07B}"/>
              </a:ext>
            </a:extLst>
          </p:cNvPr>
          <p:cNvCxnSpPr>
            <a:cxnSpLocks/>
          </p:cNvCxnSpPr>
          <p:nvPr/>
        </p:nvCxnSpPr>
        <p:spPr>
          <a:xfrm>
            <a:off x="2021465" y="3601000"/>
            <a:ext cx="498712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Elbow Connector 18">
            <a:extLst>
              <a:ext uri="{FF2B5EF4-FFF2-40B4-BE49-F238E27FC236}">
                <a16:creationId xmlns:a16="http://schemas.microsoft.com/office/drawing/2014/main" id="{392EE5E1-B06E-524B-3740-AACE13C8ECE4}"/>
              </a:ext>
            </a:extLst>
          </p:cNvPr>
          <p:cNvCxnSpPr>
            <a:cxnSpLocks/>
          </p:cNvCxnSpPr>
          <p:nvPr/>
        </p:nvCxnSpPr>
        <p:spPr>
          <a:xfrm flipV="1">
            <a:off x="2036357" y="4689922"/>
            <a:ext cx="4984926" cy="1418828"/>
          </a:xfrm>
          <a:prstGeom prst="bentConnector3">
            <a:avLst>
              <a:gd name="adj1" fmla="val 95858"/>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Elbow Connector 23">
            <a:extLst>
              <a:ext uri="{FF2B5EF4-FFF2-40B4-BE49-F238E27FC236}">
                <a16:creationId xmlns:a16="http://schemas.microsoft.com/office/drawing/2014/main" id="{8C30B1EF-3061-840B-6063-197C33A41790}"/>
              </a:ext>
            </a:extLst>
          </p:cNvPr>
          <p:cNvCxnSpPr>
            <a:cxnSpLocks/>
          </p:cNvCxnSpPr>
          <p:nvPr/>
        </p:nvCxnSpPr>
        <p:spPr>
          <a:xfrm>
            <a:off x="2009085" y="4116573"/>
            <a:ext cx="4999497" cy="774730"/>
          </a:xfrm>
          <a:prstGeom prst="bentConnector3">
            <a:avLst>
              <a:gd name="adj1" fmla="val 93184"/>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FC9461DD-4DC7-D82B-BBD0-D8E1AE7F281D}"/>
              </a:ext>
            </a:extLst>
          </p:cNvPr>
          <p:cNvCxnSpPr>
            <a:cxnSpLocks/>
          </p:cNvCxnSpPr>
          <p:nvPr/>
        </p:nvCxnSpPr>
        <p:spPr>
          <a:xfrm>
            <a:off x="9931398" y="3681040"/>
            <a:ext cx="132428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CCCCF31D-98E0-2A16-C459-652BFC2B38CD}"/>
              </a:ext>
            </a:extLst>
          </p:cNvPr>
          <p:cNvCxnSpPr>
            <a:cxnSpLocks/>
          </p:cNvCxnSpPr>
          <p:nvPr/>
        </p:nvCxnSpPr>
        <p:spPr>
          <a:xfrm>
            <a:off x="9931398" y="5059472"/>
            <a:ext cx="1324283" cy="110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A3BD63B-18C5-40AE-DBDE-A0B90A3763A6}"/>
              </a:ext>
            </a:extLst>
          </p:cNvPr>
          <p:cNvCxnSpPr>
            <a:cxnSpLocks/>
          </p:cNvCxnSpPr>
          <p:nvPr/>
        </p:nvCxnSpPr>
        <p:spPr>
          <a:xfrm flipH="1">
            <a:off x="11263266" y="2946720"/>
            <a:ext cx="1" cy="23397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E4FB05A8-26A9-F55C-83E7-748C1F9AEED5}"/>
              </a:ext>
            </a:extLst>
          </p:cNvPr>
          <p:cNvSpPr txBox="1"/>
          <p:nvPr/>
        </p:nvSpPr>
        <p:spPr>
          <a:xfrm>
            <a:off x="10741770" y="2015356"/>
            <a:ext cx="1081113" cy="954107"/>
          </a:xfrm>
          <a:prstGeom prst="rect">
            <a:avLst/>
          </a:prstGeom>
          <a:noFill/>
        </p:spPr>
        <p:txBody>
          <a:bodyPr wrap="square" rtlCol="0">
            <a:spAutoFit/>
          </a:bodyPr>
          <a:lstStyle/>
          <a:p>
            <a:pPr algn="ctr"/>
            <a:r>
              <a:rPr lang="en-US" b="1" dirty="0">
                <a:solidFill>
                  <a:schemeClr val="tx1"/>
                </a:solidFill>
              </a:rPr>
              <a:t>Rail freight transport demand</a:t>
            </a:r>
          </a:p>
        </p:txBody>
      </p:sp>
      <p:sp>
        <p:nvSpPr>
          <p:cNvPr id="55" name="TextBox 54">
            <a:extLst>
              <a:ext uri="{FF2B5EF4-FFF2-40B4-BE49-F238E27FC236}">
                <a16:creationId xmlns:a16="http://schemas.microsoft.com/office/drawing/2014/main" id="{C494E666-5BAD-C3BE-ED04-7A9C8D5D4C73}"/>
              </a:ext>
            </a:extLst>
          </p:cNvPr>
          <p:cNvSpPr txBox="1"/>
          <p:nvPr/>
        </p:nvSpPr>
        <p:spPr>
          <a:xfrm>
            <a:off x="7766913" y="2549172"/>
            <a:ext cx="1406154" cy="307777"/>
          </a:xfrm>
          <a:prstGeom prst="rect">
            <a:avLst/>
          </a:prstGeom>
          <a:noFill/>
        </p:spPr>
        <p:txBody>
          <a:bodyPr wrap="none" rtlCol="0">
            <a:spAutoFit/>
          </a:bodyPr>
          <a:lstStyle/>
          <a:p>
            <a:r>
              <a:rPr lang="en-US" b="1" dirty="0"/>
              <a:t>End-use techs</a:t>
            </a:r>
          </a:p>
        </p:txBody>
      </p:sp>
      <p:sp>
        <p:nvSpPr>
          <p:cNvPr id="56" name="TextBox 55">
            <a:extLst>
              <a:ext uri="{FF2B5EF4-FFF2-40B4-BE49-F238E27FC236}">
                <a16:creationId xmlns:a16="http://schemas.microsoft.com/office/drawing/2014/main" id="{D4BFAD5E-3912-4F09-C116-C1E8DE943B0E}"/>
              </a:ext>
            </a:extLst>
          </p:cNvPr>
          <p:cNvSpPr txBox="1"/>
          <p:nvPr/>
        </p:nvSpPr>
        <p:spPr>
          <a:xfrm>
            <a:off x="9931398" y="1402967"/>
            <a:ext cx="1670045" cy="523220"/>
          </a:xfrm>
          <a:prstGeom prst="rect">
            <a:avLst/>
          </a:prstGeom>
          <a:noFill/>
        </p:spPr>
        <p:txBody>
          <a:bodyPr wrap="square" rtlCol="0">
            <a:spAutoFit/>
          </a:bodyPr>
          <a:lstStyle/>
          <a:p>
            <a:pPr algn="ctr"/>
            <a:r>
              <a:rPr lang="en-US" b="1" dirty="0"/>
              <a:t>Energy service demand</a:t>
            </a:r>
          </a:p>
        </p:txBody>
      </p:sp>
      <p:pic>
        <p:nvPicPr>
          <p:cNvPr id="17" name="luvvoice.com-20250203-YEFQTu">
            <a:hlinkClick r:id="" action="ppaction://media"/>
            <a:extLst>
              <a:ext uri="{FF2B5EF4-FFF2-40B4-BE49-F238E27FC236}">
                <a16:creationId xmlns:a16="http://schemas.microsoft.com/office/drawing/2014/main" id="{98BD2CEC-9110-EF0B-0A34-38773590DE46}"/>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0925332" y="154360"/>
            <a:ext cx="812800" cy="812800"/>
          </a:xfrm>
          <a:prstGeom prst="rect">
            <a:avLst/>
          </a:prstGeom>
        </p:spPr>
      </p:pic>
    </p:spTree>
    <p:extLst>
      <p:ext uri="{BB962C8B-B14F-4D97-AF65-F5344CB8AC3E}">
        <p14:creationId xmlns:p14="http://schemas.microsoft.com/office/powerpoint/2010/main" val="2187676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192"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745194D3-A05E-9935-40FA-EF753CB653AE}"/>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5171C804-2828-84C1-3403-584F07FF75D0}"/>
              </a:ext>
            </a:extLst>
          </p:cNvPr>
          <p:cNvGraphicFramePr>
            <a:graphicFrameLocks noChangeAspect="1"/>
          </p:cNvGraphicFramePr>
          <p:nvPr>
            <p:custDataLst>
              <p:tags r:id="rId1"/>
            </p:custDataLst>
            <p:extLst>
              <p:ext uri="{D42A27DB-BD31-4B8C-83A1-F6EECF244321}">
                <p14:modId xmlns:p14="http://schemas.microsoft.com/office/powerpoint/2010/main" val="216455500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6" imgW="7772400" imgH="10058400" progId="TCLayout.ActiveDocument.1">
                  <p:embed/>
                </p:oleObj>
              </mc:Choice>
              <mc:Fallback>
                <p:oleObj name="think-cell Slide" r:id="rId6" imgW="7772400" imgH="10058400" progId="TCLayout.ActiveDocument.1">
                  <p:embed/>
                  <p:pic>
                    <p:nvPicPr>
                      <p:cNvPr id="2" name="think-cell data - do not delete" hidden="1">
                        <a:extLst>
                          <a:ext uri="{FF2B5EF4-FFF2-40B4-BE49-F238E27FC236}">
                            <a16:creationId xmlns:a16="http://schemas.microsoft.com/office/drawing/2014/main" id="{5171C804-2828-84C1-3403-584F07FF75D0}"/>
                          </a:ext>
                        </a:extLst>
                      </p:cNvPr>
                      <p:cNvPicPr/>
                      <p:nvPr/>
                    </p:nvPicPr>
                    <p:blipFill>
                      <a:blip r:embed="rId7"/>
                      <a:stretch>
                        <a:fillRect/>
                      </a:stretch>
                    </p:blipFill>
                    <p:spPr>
                      <a:xfrm>
                        <a:off x="1588" y="1588"/>
                        <a:ext cx="1227" cy="1588"/>
                      </a:xfrm>
                      <a:prstGeom prst="rect">
                        <a:avLst/>
                      </a:prstGeom>
                    </p:spPr>
                  </p:pic>
                </p:oleObj>
              </mc:Fallback>
            </mc:AlternateContent>
          </a:graphicData>
        </a:graphic>
      </p:graphicFrame>
      <p:sp>
        <p:nvSpPr>
          <p:cNvPr id="16" name="Rectangle 15">
            <a:extLst>
              <a:ext uri="{FF2B5EF4-FFF2-40B4-BE49-F238E27FC236}">
                <a16:creationId xmlns:a16="http://schemas.microsoft.com/office/drawing/2014/main" id="{FF9125F0-2AA2-8C34-4CD8-8F21F9C0D16D}"/>
              </a:ext>
            </a:extLst>
          </p:cNvPr>
          <p:cNvSpPr/>
          <p:nvPr/>
        </p:nvSpPr>
        <p:spPr>
          <a:xfrm>
            <a:off x="10925332" y="159532"/>
            <a:ext cx="812800" cy="8128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Google Shape;167;p13">
            <a:extLst>
              <a:ext uri="{FF2B5EF4-FFF2-40B4-BE49-F238E27FC236}">
                <a16:creationId xmlns:a16="http://schemas.microsoft.com/office/drawing/2014/main" id="{6034BAC9-13B6-13FE-D120-CAAC01E63EAD}"/>
              </a:ext>
            </a:extLst>
          </p:cNvPr>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3. </a:t>
            </a:r>
            <a:r>
              <a:rPr lang="sv-SE" dirty="0" err="1">
                <a:solidFill>
                  <a:srgbClr val="C00000"/>
                </a:solidFill>
              </a:rPr>
              <a:t>Building</a:t>
            </a:r>
            <a:r>
              <a:rPr lang="sv-SE" dirty="0">
                <a:solidFill>
                  <a:srgbClr val="C00000"/>
                </a:solidFill>
              </a:rPr>
              <a:t> a </a:t>
            </a:r>
            <a:r>
              <a:rPr lang="sv-SE" sz="2800" dirty="0" err="1">
                <a:solidFill>
                  <a:srgbClr val="C00000"/>
                </a:solidFill>
              </a:rPr>
              <a:t>Reference</a:t>
            </a:r>
            <a:r>
              <a:rPr lang="sv-SE" sz="2800" dirty="0">
                <a:solidFill>
                  <a:srgbClr val="C00000"/>
                </a:solidFill>
              </a:rPr>
              <a:t> Energy System</a:t>
            </a:r>
            <a:endParaRPr sz="2800" dirty="0">
              <a:solidFill>
                <a:srgbClr val="C00000"/>
              </a:solidFill>
            </a:endParaRPr>
          </a:p>
        </p:txBody>
      </p:sp>
      <p:sp>
        <p:nvSpPr>
          <p:cNvPr id="3" name="Slide Number Placeholder 1">
            <a:extLst>
              <a:ext uri="{FF2B5EF4-FFF2-40B4-BE49-F238E27FC236}">
                <a16:creationId xmlns:a16="http://schemas.microsoft.com/office/drawing/2014/main" id="{87ABC4AE-E9D2-0198-CB49-CDC5829CCDD5}"/>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a:solidFill>
                  <a:schemeClr val="bg1"/>
                </a:solidFill>
              </a:rPr>
              <a:pPr algn="ctr"/>
              <a:t>33</a:t>
            </a:fld>
            <a:endParaRPr lang="sv-SE" sz="1000" b="1" dirty="0">
              <a:solidFill>
                <a:schemeClr val="bg1"/>
              </a:solidFill>
            </a:endParaRPr>
          </a:p>
        </p:txBody>
      </p:sp>
      <p:sp>
        <p:nvSpPr>
          <p:cNvPr id="5" name="Slide Number Placeholder 1">
            <a:extLst>
              <a:ext uri="{FF2B5EF4-FFF2-40B4-BE49-F238E27FC236}">
                <a16:creationId xmlns:a16="http://schemas.microsoft.com/office/drawing/2014/main" id="{65059CDE-653E-8F64-37B5-C206EBB2508B}"/>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a:solidFill>
                  <a:schemeClr val="bg1"/>
                </a:solidFill>
              </a:rPr>
              <a:pPr algn="ctr"/>
              <a:t>33</a:t>
            </a:fld>
            <a:endParaRPr lang="sv-SE" sz="1000" b="1" dirty="0">
              <a:solidFill>
                <a:schemeClr val="bg1"/>
              </a:solidFill>
            </a:endParaRPr>
          </a:p>
        </p:txBody>
      </p:sp>
      <p:sp>
        <p:nvSpPr>
          <p:cNvPr id="6" name="Google Shape;168;p13">
            <a:extLst>
              <a:ext uri="{FF2B5EF4-FFF2-40B4-BE49-F238E27FC236}">
                <a16:creationId xmlns:a16="http://schemas.microsoft.com/office/drawing/2014/main" id="{D034CAE6-41F5-3CBE-5CB7-D8DF01CF54D2}"/>
              </a:ext>
            </a:extLst>
          </p:cNvPr>
          <p:cNvSpPr txBox="1">
            <a:spLocks/>
          </p:cNvSpPr>
          <p:nvPr/>
        </p:nvSpPr>
        <p:spPr>
          <a:xfrm>
            <a:off x="838200" y="1073888"/>
            <a:ext cx="10515600" cy="408071"/>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dirty="0">
                <a:solidFill>
                  <a:schemeClr val="accent2"/>
                </a:solidFill>
              </a:rPr>
              <a:t>Building a Reference Energy System for the Transport Sector</a:t>
            </a:r>
          </a:p>
        </p:txBody>
      </p:sp>
      <p:sp>
        <p:nvSpPr>
          <p:cNvPr id="8" name="Google Shape;168;p13">
            <a:extLst>
              <a:ext uri="{FF2B5EF4-FFF2-40B4-BE49-F238E27FC236}">
                <a16:creationId xmlns:a16="http://schemas.microsoft.com/office/drawing/2014/main" id="{FF689886-A4E0-D242-F608-50C345C37D70}"/>
              </a:ext>
            </a:extLst>
          </p:cNvPr>
          <p:cNvSpPr txBox="1">
            <a:spLocks/>
          </p:cNvSpPr>
          <p:nvPr/>
        </p:nvSpPr>
        <p:spPr>
          <a:xfrm>
            <a:off x="838200" y="1608084"/>
            <a:ext cx="10515600" cy="941088"/>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b="1" dirty="0">
                <a:highlight>
                  <a:srgbClr val="DFE9FF"/>
                </a:highlight>
              </a:rPr>
              <a:t>Step 5:	Map energy flows and interactions</a:t>
            </a:r>
          </a:p>
          <a:p>
            <a:pPr>
              <a:spcBef>
                <a:spcPts val="0"/>
              </a:spcBef>
              <a:buClr>
                <a:schemeClr val="dk1"/>
              </a:buClr>
              <a:buSzPts val="2800"/>
            </a:pPr>
            <a:endParaRPr lang="en-GB" sz="2000" dirty="0"/>
          </a:p>
          <a:p>
            <a:pPr>
              <a:spcBef>
                <a:spcPts val="0"/>
              </a:spcBef>
              <a:buClr>
                <a:schemeClr val="dk1"/>
              </a:buClr>
              <a:buSzPts val="2800"/>
            </a:pPr>
            <a:r>
              <a:rPr lang="en-GB" sz="2000" dirty="0"/>
              <a:t>Show how the energy is finally used in different sectors – trucks </a:t>
            </a:r>
            <a:br>
              <a:rPr lang="en-GB" sz="2000" dirty="0"/>
            </a:br>
            <a:br>
              <a:rPr lang="en-GB" sz="2000" dirty="0"/>
            </a:br>
            <a:endParaRPr lang="en-GB" sz="2000" dirty="0"/>
          </a:p>
          <a:p>
            <a:pPr>
              <a:spcBef>
                <a:spcPts val="0"/>
              </a:spcBef>
              <a:buClr>
                <a:schemeClr val="dk1"/>
              </a:buClr>
              <a:buSzPts val="2800"/>
            </a:pPr>
            <a:endParaRPr lang="en-GB" sz="2000" dirty="0"/>
          </a:p>
          <a:p>
            <a:pPr>
              <a:spcBef>
                <a:spcPts val="0"/>
              </a:spcBef>
              <a:buClr>
                <a:schemeClr val="dk1"/>
              </a:buClr>
              <a:buSzPts val="2800"/>
            </a:pPr>
            <a:endParaRPr lang="en-GB" sz="2000" dirty="0"/>
          </a:p>
        </p:txBody>
      </p:sp>
      <p:sp>
        <p:nvSpPr>
          <p:cNvPr id="13" name="TextBox 12">
            <a:extLst>
              <a:ext uri="{FF2B5EF4-FFF2-40B4-BE49-F238E27FC236}">
                <a16:creationId xmlns:a16="http://schemas.microsoft.com/office/drawing/2014/main" id="{15B584BE-6190-3582-9DCC-38E67B957BFA}"/>
              </a:ext>
            </a:extLst>
          </p:cNvPr>
          <p:cNvSpPr txBox="1"/>
          <p:nvPr/>
        </p:nvSpPr>
        <p:spPr>
          <a:xfrm>
            <a:off x="5923438" y="3109640"/>
            <a:ext cx="1085147" cy="276999"/>
          </a:xfrm>
          <a:prstGeom prst="rect">
            <a:avLst/>
          </a:prstGeom>
          <a:noFill/>
        </p:spPr>
        <p:txBody>
          <a:bodyPr wrap="square" rtlCol="0">
            <a:spAutoFit/>
          </a:bodyPr>
          <a:lstStyle/>
          <a:p>
            <a:r>
              <a:rPr lang="en-US" sz="1200" i="1" dirty="0">
                <a:solidFill>
                  <a:schemeClr val="tx1"/>
                </a:solidFill>
              </a:rPr>
              <a:t>ELC for EVs</a:t>
            </a:r>
          </a:p>
        </p:txBody>
      </p:sp>
      <p:sp>
        <p:nvSpPr>
          <p:cNvPr id="14" name="Rectangle 13">
            <a:extLst>
              <a:ext uri="{FF2B5EF4-FFF2-40B4-BE49-F238E27FC236}">
                <a16:creationId xmlns:a16="http://schemas.microsoft.com/office/drawing/2014/main" id="{62A608F4-754E-0038-13C1-974B56876EEA}"/>
              </a:ext>
            </a:extLst>
          </p:cNvPr>
          <p:cNvSpPr/>
          <p:nvPr/>
        </p:nvSpPr>
        <p:spPr>
          <a:xfrm>
            <a:off x="936319" y="3026492"/>
            <a:ext cx="1085146" cy="687666"/>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EV charging</a:t>
            </a:r>
          </a:p>
        </p:txBody>
      </p:sp>
      <p:cxnSp>
        <p:nvCxnSpPr>
          <p:cNvPr id="15" name="Straight Arrow Connector 14">
            <a:extLst>
              <a:ext uri="{FF2B5EF4-FFF2-40B4-BE49-F238E27FC236}">
                <a16:creationId xmlns:a16="http://schemas.microsoft.com/office/drawing/2014/main" id="{0A9B0115-C985-7AB0-ABFB-F893C49F015B}"/>
              </a:ext>
            </a:extLst>
          </p:cNvPr>
          <p:cNvCxnSpPr>
            <a:cxnSpLocks/>
            <a:stCxn id="14" idx="3"/>
          </p:cNvCxnSpPr>
          <p:nvPr/>
        </p:nvCxnSpPr>
        <p:spPr>
          <a:xfrm>
            <a:off x="2021465" y="3370325"/>
            <a:ext cx="498712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677BC615-7B78-135C-D49C-3C9B4830189E}"/>
              </a:ext>
            </a:extLst>
          </p:cNvPr>
          <p:cNvSpPr txBox="1"/>
          <p:nvPr/>
        </p:nvSpPr>
        <p:spPr>
          <a:xfrm>
            <a:off x="1512969" y="2573659"/>
            <a:ext cx="1168910" cy="307777"/>
          </a:xfrm>
          <a:prstGeom prst="rect">
            <a:avLst/>
          </a:prstGeom>
          <a:noFill/>
        </p:spPr>
        <p:txBody>
          <a:bodyPr wrap="none" rtlCol="0">
            <a:spAutoFit/>
          </a:bodyPr>
          <a:lstStyle/>
          <a:p>
            <a:r>
              <a:rPr lang="en-US" b="1" dirty="0"/>
              <a:t>Conversion</a:t>
            </a:r>
          </a:p>
        </p:txBody>
      </p:sp>
      <p:sp>
        <p:nvSpPr>
          <p:cNvPr id="36" name="Rectangle 35">
            <a:extLst>
              <a:ext uri="{FF2B5EF4-FFF2-40B4-BE49-F238E27FC236}">
                <a16:creationId xmlns:a16="http://schemas.microsoft.com/office/drawing/2014/main" id="{D6AABC75-248D-3184-1DF8-1AFD3A6B6CF5}"/>
              </a:ext>
            </a:extLst>
          </p:cNvPr>
          <p:cNvSpPr/>
          <p:nvPr/>
        </p:nvSpPr>
        <p:spPr>
          <a:xfrm>
            <a:off x="936319" y="3820717"/>
            <a:ext cx="1072768" cy="687660"/>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Oil refinery</a:t>
            </a:r>
          </a:p>
        </p:txBody>
      </p:sp>
      <p:sp>
        <p:nvSpPr>
          <p:cNvPr id="37" name="Rectangle 36">
            <a:extLst>
              <a:ext uri="{FF2B5EF4-FFF2-40B4-BE49-F238E27FC236}">
                <a16:creationId xmlns:a16="http://schemas.microsoft.com/office/drawing/2014/main" id="{FBDE5EB4-4AD9-B7FE-BE96-D8599B92FDE8}"/>
              </a:ext>
            </a:extLst>
          </p:cNvPr>
          <p:cNvSpPr/>
          <p:nvPr/>
        </p:nvSpPr>
        <p:spPr>
          <a:xfrm>
            <a:off x="936319" y="4602703"/>
            <a:ext cx="1072767" cy="915756"/>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Biomass plant / distillery</a:t>
            </a:r>
          </a:p>
        </p:txBody>
      </p:sp>
      <p:sp>
        <p:nvSpPr>
          <p:cNvPr id="40" name="TextBox 39">
            <a:extLst>
              <a:ext uri="{FF2B5EF4-FFF2-40B4-BE49-F238E27FC236}">
                <a16:creationId xmlns:a16="http://schemas.microsoft.com/office/drawing/2014/main" id="{B75A325E-F504-6DB4-BFB2-5194430C6FDC}"/>
              </a:ext>
            </a:extLst>
          </p:cNvPr>
          <p:cNvSpPr txBox="1"/>
          <p:nvPr/>
        </p:nvSpPr>
        <p:spPr>
          <a:xfrm>
            <a:off x="5343004" y="3701048"/>
            <a:ext cx="800219" cy="276999"/>
          </a:xfrm>
          <a:prstGeom prst="rect">
            <a:avLst/>
          </a:prstGeom>
          <a:noFill/>
        </p:spPr>
        <p:txBody>
          <a:bodyPr wrap="none" rtlCol="0">
            <a:spAutoFit/>
          </a:bodyPr>
          <a:lstStyle/>
          <a:p>
            <a:r>
              <a:rPr lang="en-US" sz="1200" i="1" dirty="0">
                <a:solidFill>
                  <a:schemeClr val="tx1"/>
                </a:solidFill>
              </a:rPr>
              <a:t>PETROL</a:t>
            </a:r>
          </a:p>
        </p:txBody>
      </p:sp>
      <p:sp>
        <p:nvSpPr>
          <p:cNvPr id="41" name="TextBox 40">
            <a:extLst>
              <a:ext uri="{FF2B5EF4-FFF2-40B4-BE49-F238E27FC236}">
                <a16:creationId xmlns:a16="http://schemas.microsoft.com/office/drawing/2014/main" id="{C1C9507A-9996-06FA-416B-C2210BBF540F}"/>
              </a:ext>
            </a:extLst>
          </p:cNvPr>
          <p:cNvSpPr txBox="1"/>
          <p:nvPr/>
        </p:nvSpPr>
        <p:spPr>
          <a:xfrm>
            <a:off x="6123743" y="4078095"/>
            <a:ext cx="731290" cy="276999"/>
          </a:xfrm>
          <a:prstGeom prst="rect">
            <a:avLst/>
          </a:prstGeom>
          <a:noFill/>
        </p:spPr>
        <p:txBody>
          <a:bodyPr wrap="none" rtlCol="0">
            <a:spAutoFit/>
          </a:bodyPr>
          <a:lstStyle/>
          <a:p>
            <a:r>
              <a:rPr lang="en-US" sz="1200" i="1" dirty="0">
                <a:solidFill>
                  <a:schemeClr val="tx1"/>
                </a:solidFill>
              </a:rPr>
              <a:t>DIESEL</a:t>
            </a:r>
          </a:p>
        </p:txBody>
      </p:sp>
      <p:sp>
        <p:nvSpPr>
          <p:cNvPr id="42" name="TextBox 41">
            <a:extLst>
              <a:ext uri="{FF2B5EF4-FFF2-40B4-BE49-F238E27FC236}">
                <a16:creationId xmlns:a16="http://schemas.microsoft.com/office/drawing/2014/main" id="{1653D3D4-D8AA-6CEE-959D-44D124A831C6}"/>
              </a:ext>
            </a:extLst>
          </p:cNvPr>
          <p:cNvSpPr txBox="1"/>
          <p:nvPr/>
        </p:nvSpPr>
        <p:spPr>
          <a:xfrm>
            <a:off x="2840356" y="4553687"/>
            <a:ext cx="910827" cy="276999"/>
          </a:xfrm>
          <a:prstGeom prst="rect">
            <a:avLst/>
          </a:prstGeom>
          <a:noFill/>
        </p:spPr>
        <p:txBody>
          <a:bodyPr wrap="none" rtlCol="0">
            <a:spAutoFit/>
          </a:bodyPr>
          <a:lstStyle/>
          <a:p>
            <a:r>
              <a:rPr lang="en-US" sz="1200" i="1" dirty="0">
                <a:solidFill>
                  <a:schemeClr val="tx1"/>
                </a:solidFill>
              </a:rPr>
              <a:t>ETHANOL</a:t>
            </a:r>
          </a:p>
        </p:txBody>
      </p:sp>
      <p:sp>
        <p:nvSpPr>
          <p:cNvPr id="43" name="TextBox 42">
            <a:extLst>
              <a:ext uri="{FF2B5EF4-FFF2-40B4-BE49-F238E27FC236}">
                <a16:creationId xmlns:a16="http://schemas.microsoft.com/office/drawing/2014/main" id="{612B927E-EF2A-0C3B-FB81-AF37C2309E62}"/>
              </a:ext>
            </a:extLst>
          </p:cNvPr>
          <p:cNvSpPr txBox="1"/>
          <p:nvPr/>
        </p:nvSpPr>
        <p:spPr>
          <a:xfrm>
            <a:off x="2788378" y="5418420"/>
            <a:ext cx="997389" cy="276999"/>
          </a:xfrm>
          <a:prstGeom prst="rect">
            <a:avLst/>
          </a:prstGeom>
          <a:noFill/>
        </p:spPr>
        <p:txBody>
          <a:bodyPr wrap="none" rtlCol="0">
            <a:spAutoFit/>
          </a:bodyPr>
          <a:lstStyle/>
          <a:p>
            <a:r>
              <a:rPr lang="en-US" sz="1200" i="1" dirty="0">
                <a:solidFill>
                  <a:schemeClr val="tx1"/>
                </a:solidFill>
              </a:rPr>
              <a:t>BIODIESEL</a:t>
            </a:r>
          </a:p>
        </p:txBody>
      </p:sp>
      <p:sp>
        <p:nvSpPr>
          <p:cNvPr id="44" name="Rectangle 43">
            <a:extLst>
              <a:ext uri="{FF2B5EF4-FFF2-40B4-BE49-F238E27FC236}">
                <a16:creationId xmlns:a16="http://schemas.microsoft.com/office/drawing/2014/main" id="{4B73278F-F1F9-C016-0FA5-9F887AC88D2F}"/>
              </a:ext>
            </a:extLst>
          </p:cNvPr>
          <p:cNvSpPr/>
          <p:nvPr/>
        </p:nvSpPr>
        <p:spPr>
          <a:xfrm>
            <a:off x="3753901" y="4213576"/>
            <a:ext cx="1397745" cy="742116"/>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Blending petrol &amp; ethanol</a:t>
            </a:r>
          </a:p>
        </p:txBody>
      </p:sp>
      <p:sp>
        <p:nvSpPr>
          <p:cNvPr id="45" name="Rectangle 44">
            <a:extLst>
              <a:ext uri="{FF2B5EF4-FFF2-40B4-BE49-F238E27FC236}">
                <a16:creationId xmlns:a16="http://schemas.microsoft.com/office/drawing/2014/main" id="{092AF95B-56A9-6C10-63A3-168F76959B59}"/>
              </a:ext>
            </a:extLst>
          </p:cNvPr>
          <p:cNvSpPr/>
          <p:nvPr/>
        </p:nvSpPr>
        <p:spPr>
          <a:xfrm>
            <a:off x="3753901" y="5099779"/>
            <a:ext cx="1397745" cy="831054"/>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Blending diesel &amp; biodiesel</a:t>
            </a:r>
          </a:p>
        </p:txBody>
      </p:sp>
      <p:cxnSp>
        <p:nvCxnSpPr>
          <p:cNvPr id="47" name="Elbow Connector 46">
            <a:extLst>
              <a:ext uri="{FF2B5EF4-FFF2-40B4-BE49-F238E27FC236}">
                <a16:creationId xmlns:a16="http://schemas.microsoft.com/office/drawing/2014/main" id="{52C3A5B5-5C3C-CF1C-0D35-99E11D46273F}"/>
              </a:ext>
            </a:extLst>
          </p:cNvPr>
          <p:cNvCxnSpPr>
            <a:cxnSpLocks/>
          </p:cNvCxnSpPr>
          <p:nvPr/>
        </p:nvCxnSpPr>
        <p:spPr>
          <a:xfrm>
            <a:off x="2021465" y="4408113"/>
            <a:ext cx="1695252" cy="841803"/>
          </a:xfrm>
          <a:prstGeom prst="bentConnector3">
            <a:avLst>
              <a:gd name="adj1" fmla="val 11044"/>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D082165C-2369-6C92-9AA2-DF4C3E5862C7}"/>
              </a:ext>
            </a:extLst>
          </p:cNvPr>
          <p:cNvCxnSpPr>
            <a:cxnSpLocks/>
            <a:stCxn id="44" idx="3"/>
          </p:cNvCxnSpPr>
          <p:nvPr/>
        </p:nvCxnSpPr>
        <p:spPr>
          <a:xfrm>
            <a:off x="5151646" y="4584634"/>
            <a:ext cx="103500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4197E166-5518-97B5-66A3-96FA95D45260}"/>
              </a:ext>
            </a:extLst>
          </p:cNvPr>
          <p:cNvCxnSpPr>
            <a:cxnSpLocks/>
          </p:cNvCxnSpPr>
          <p:nvPr/>
        </p:nvCxnSpPr>
        <p:spPr>
          <a:xfrm>
            <a:off x="1994572" y="4779516"/>
            <a:ext cx="172486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80EC60A1-C37C-EEDD-C20E-5C83847BC90D}"/>
              </a:ext>
            </a:extLst>
          </p:cNvPr>
          <p:cNvSpPr txBox="1"/>
          <p:nvPr/>
        </p:nvSpPr>
        <p:spPr>
          <a:xfrm>
            <a:off x="5174688" y="4327178"/>
            <a:ext cx="968535" cy="276999"/>
          </a:xfrm>
          <a:prstGeom prst="rect">
            <a:avLst/>
          </a:prstGeom>
          <a:noFill/>
        </p:spPr>
        <p:txBody>
          <a:bodyPr wrap="square" rtlCol="0">
            <a:spAutoFit/>
          </a:bodyPr>
          <a:lstStyle/>
          <a:p>
            <a:r>
              <a:rPr lang="en-US" sz="1200" i="1" dirty="0">
                <a:solidFill>
                  <a:schemeClr val="tx1"/>
                </a:solidFill>
              </a:rPr>
              <a:t>PET + ETH</a:t>
            </a:r>
          </a:p>
        </p:txBody>
      </p:sp>
      <p:sp>
        <p:nvSpPr>
          <p:cNvPr id="51" name="TextBox 50">
            <a:extLst>
              <a:ext uri="{FF2B5EF4-FFF2-40B4-BE49-F238E27FC236}">
                <a16:creationId xmlns:a16="http://schemas.microsoft.com/office/drawing/2014/main" id="{93403601-7085-8CDF-07A0-25AF3BBB1B4A}"/>
              </a:ext>
            </a:extLst>
          </p:cNvPr>
          <p:cNvSpPr txBox="1"/>
          <p:nvPr/>
        </p:nvSpPr>
        <p:spPr>
          <a:xfrm>
            <a:off x="5116745" y="5218765"/>
            <a:ext cx="883575" cy="276999"/>
          </a:xfrm>
          <a:prstGeom prst="rect">
            <a:avLst/>
          </a:prstGeom>
          <a:noFill/>
        </p:spPr>
        <p:txBody>
          <a:bodyPr wrap="none" rtlCol="0">
            <a:spAutoFit/>
          </a:bodyPr>
          <a:lstStyle/>
          <a:p>
            <a:r>
              <a:rPr lang="en-US" sz="1200" i="1" dirty="0">
                <a:solidFill>
                  <a:schemeClr val="tx1"/>
                </a:solidFill>
              </a:rPr>
              <a:t>DIE + BIO</a:t>
            </a:r>
          </a:p>
        </p:txBody>
      </p:sp>
      <p:sp>
        <p:nvSpPr>
          <p:cNvPr id="53" name="Rectangle 52">
            <a:extLst>
              <a:ext uri="{FF2B5EF4-FFF2-40B4-BE49-F238E27FC236}">
                <a16:creationId xmlns:a16="http://schemas.microsoft.com/office/drawing/2014/main" id="{425F5CBC-5D72-1509-1126-5381FD024728}"/>
              </a:ext>
            </a:extLst>
          </p:cNvPr>
          <p:cNvSpPr/>
          <p:nvPr/>
        </p:nvSpPr>
        <p:spPr>
          <a:xfrm>
            <a:off x="936319" y="5616412"/>
            <a:ext cx="1085146" cy="665623"/>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Diesel imports</a:t>
            </a:r>
          </a:p>
        </p:txBody>
      </p:sp>
      <p:cxnSp>
        <p:nvCxnSpPr>
          <p:cNvPr id="59" name="Straight Arrow Connector 58">
            <a:extLst>
              <a:ext uri="{FF2B5EF4-FFF2-40B4-BE49-F238E27FC236}">
                <a16:creationId xmlns:a16="http://schemas.microsoft.com/office/drawing/2014/main" id="{23A73CBE-D396-2747-9876-C8F106C359AF}"/>
              </a:ext>
            </a:extLst>
          </p:cNvPr>
          <p:cNvCxnSpPr>
            <a:cxnSpLocks/>
          </p:cNvCxnSpPr>
          <p:nvPr/>
        </p:nvCxnSpPr>
        <p:spPr>
          <a:xfrm>
            <a:off x="1994573" y="4272142"/>
            <a:ext cx="1724862" cy="428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22B5C70D-3CFE-72EE-9C45-DEEA71A5D929}"/>
              </a:ext>
            </a:extLst>
          </p:cNvPr>
          <p:cNvCxnSpPr>
            <a:cxnSpLocks/>
          </p:cNvCxnSpPr>
          <p:nvPr/>
        </p:nvCxnSpPr>
        <p:spPr>
          <a:xfrm flipV="1">
            <a:off x="1994572" y="3962696"/>
            <a:ext cx="419207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6" name="Straight Arrow Connector 135">
            <a:extLst>
              <a:ext uri="{FF2B5EF4-FFF2-40B4-BE49-F238E27FC236}">
                <a16:creationId xmlns:a16="http://schemas.microsoft.com/office/drawing/2014/main" id="{0AEF7CB4-FF4C-7043-83CD-8F1CAC26984E}"/>
              </a:ext>
            </a:extLst>
          </p:cNvPr>
          <p:cNvCxnSpPr>
            <a:cxnSpLocks/>
          </p:cNvCxnSpPr>
          <p:nvPr/>
        </p:nvCxnSpPr>
        <p:spPr>
          <a:xfrm>
            <a:off x="1994572" y="5451089"/>
            <a:ext cx="175932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9" name="Straight Arrow Connector 138">
            <a:extLst>
              <a:ext uri="{FF2B5EF4-FFF2-40B4-BE49-F238E27FC236}">
                <a16:creationId xmlns:a16="http://schemas.microsoft.com/office/drawing/2014/main" id="{E2FD6846-3979-59AF-3140-464DA1454DFD}"/>
              </a:ext>
            </a:extLst>
          </p:cNvPr>
          <p:cNvCxnSpPr>
            <a:cxnSpLocks/>
          </p:cNvCxnSpPr>
          <p:nvPr/>
        </p:nvCxnSpPr>
        <p:spPr>
          <a:xfrm>
            <a:off x="5137393" y="5515306"/>
            <a:ext cx="862927"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8" name="TextBox 147">
            <a:extLst>
              <a:ext uri="{FF2B5EF4-FFF2-40B4-BE49-F238E27FC236}">
                <a16:creationId xmlns:a16="http://schemas.microsoft.com/office/drawing/2014/main" id="{B6DF48F4-2A9D-0F1D-C447-B4DD55742619}"/>
              </a:ext>
            </a:extLst>
          </p:cNvPr>
          <p:cNvSpPr txBox="1"/>
          <p:nvPr/>
        </p:nvSpPr>
        <p:spPr>
          <a:xfrm>
            <a:off x="2958333" y="4246683"/>
            <a:ext cx="800219" cy="276999"/>
          </a:xfrm>
          <a:prstGeom prst="rect">
            <a:avLst/>
          </a:prstGeom>
          <a:noFill/>
        </p:spPr>
        <p:txBody>
          <a:bodyPr wrap="none" rtlCol="0">
            <a:spAutoFit/>
          </a:bodyPr>
          <a:lstStyle/>
          <a:p>
            <a:r>
              <a:rPr lang="en-US" sz="1200" i="1" dirty="0">
                <a:solidFill>
                  <a:schemeClr val="tx1"/>
                </a:solidFill>
              </a:rPr>
              <a:t>PETROL</a:t>
            </a:r>
          </a:p>
        </p:txBody>
      </p:sp>
      <p:sp>
        <p:nvSpPr>
          <p:cNvPr id="149" name="TextBox 148">
            <a:extLst>
              <a:ext uri="{FF2B5EF4-FFF2-40B4-BE49-F238E27FC236}">
                <a16:creationId xmlns:a16="http://schemas.microsoft.com/office/drawing/2014/main" id="{6C240055-BCDD-C3E9-7E11-3607940D78C2}"/>
              </a:ext>
            </a:extLst>
          </p:cNvPr>
          <p:cNvSpPr txBox="1"/>
          <p:nvPr/>
        </p:nvSpPr>
        <p:spPr>
          <a:xfrm>
            <a:off x="3043597" y="5019986"/>
            <a:ext cx="731290" cy="276999"/>
          </a:xfrm>
          <a:prstGeom prst="rect">
            <a:avLst/>
          </a:prstGeom>
          <a:noFill/>
        </p:spPr>
        <p:txBody>
          <a:bodyPr wrap="none" rtlCol="0">
            <a:spAutoFit/>
          </a:bodyPr>
          <a:lstStyle/>
          <a:p>
            <a:r>
              <a:rPr lang="en-US" sz="1200" i="1" dirty="0">
                <a:solidFill>
                  <a:schemeClr val="tx1"/>
                </a:solidFill>
              </a:rPr>
              <a:t>DIESEL</a:t>
            </a:r>
          </a:p>
        </p:txBody>
      </p:sp>
      <p:sp>
        <p:nvSpPr>
          <p:cNvPr id="152" name="Rectangle 151">
            <a:extLst>
              <a:ext uri="{FF2B5EF4-FFF2-40B4-BE49-F238E27FC236}">
                <a16:creationId xmlns:a16="http://schemas.microsoft.com/office/drawing/2014/main" id="{6C44B7B3-E3DB-4F3B-9548-0FC78B385341}"/>
              </a:ext>
            </a:extLst>
          </p:cNvPr>
          <p:cNvSpPr/>
          <p:nvPr/>
        </p:nvSpPr>
        <p:spPr>
          <a:xfrm>
            <a:off x="7008585" y="3185801"/>
            <a:ext cx="2922814" cy="358382"/>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Electric truck</a:t>
            </a:r>
          </a:p>
        </p:txBody>
      </p:sp>
      <p:sp>
        <p:nvSpPr>
          <p:cNvPr id="163" name="TextBox 162">
            <a:extLst>
              <a:ext uri="{FF2B5EF4-FFF2-40B4-BE49-F238E27FC236}">
                <a16:creationId xmlns:a16="http://schemas.microsoft.com/office/drawing/2014/main" id="{128D6E99-8D3D-3D46-7CBB-9073B3D9ECDD}"/>
              </a:ext>
            </a:extLst>
          </p:cNvPr>
          <p:cNvSpPr txBox="1"/>
          <p:nvPr/>
        </p:nvSpPr>
        <p:spPr>
          <a:xfrm>
            <a:off x="6130884" y="5838277"/>
            <a:ext cx="731290" cy="276999"/>
          </a:xfrm>
          <a:prstGeom prst="rect">
            <a:avLst/>
          </a:prstGeom>
          <a:noFill/>
        </p:spPr>
        <p:txBody>
          <a:bodyPr wrap="none" rtlCol="0">
            <a:spAutoFit/>
          </a:bodyPr>
          <a:lstStyle/>
          <a:p>
            <a:r>
              <a:rPr lang="en-US" sz="1200" i="1" dirty="0">
                <a:solidFill>
                  <a:schemeClr val="tx1"/>
                </a:solidFill>
              </a:rPr>
              <a:t>DIESEL</a:t>
            </a:r>
          </a:p>
        </p:txBody>
      </p:sp>
      <p:cxnSp>
        <p:nvCxnSpPr>
          <p:cNvPr id="164" name="Straight Arrow Connector 163">
            <a:extLst>
              <a:ext uri="{FF2B5EF4-FFF2-40B4-BE49-F238E27FC236}">
                <a16:creationId xmlns:a16="http://schemas.microsoft.com/office/drawing/2014/main" id="{9E147D93-B332-67A8-7823-BD1644F79E23}"/>
              </a:ext>
            </a:extLst>
          </p:cNvPr>
          <p:cNvCxnSpPr>
            <a:cxnSpLocks/>
          </p:cNvCxnSpPr>
          <p:nvPr/>
        </p:nvCxnSpPr>
        <p:spPr>
          <a:xfrm>
            <a:off x="9931399" y="3355798"/>
            <a:ext cx="39370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9" name="TextBox 168">
            <a:extLst>
              <a:ext uri="{FF2B5EF4-FFF2-40B4-BE49-F238E27FC236}">
                <a16:creationId xmlns:a16="http://schemas.microsoft.com/office/drawing/2014/main" id="{9F74F3A0-45E4-D282-BE5B-9E15CD11336C}"/>
              </a:ext>
            </a:extLst>
          </p:cNvPr>
          <p:cNvSpPr txBox="1"/>
          <p:nvPr/>
        </p:nvSpPr>
        <p:spPr>
          <a:xfrm>
            <a:off x="10348256" y="3669449"/>
            <a:ext cx="1290460" cy="738664"/>
          </a:xfrm>
          <a:prstGeom prst="rect">
            <a:avLst/>
          </a:prstGeom>
          <a:noFill/>
        </p:spPr>
        <p:txBody>
          <a:bodyPr wrap="square" rtlCol="0">
            <a:spAutoFit/>
          </a:bodyPr>
          <a:lstStyle/>
          <a:p>
            <a:r>
              <a:rPr lang="en-US" b="1" dirty="0">
                <a:solidFill>
                  <a:schemeClr val="tx1"/>
                </a:solidFill>
              </a:rPr>
              <a:t>Truck transport demand</a:t>
            </a:r>
          </a:p>
        </p:txBody>
      </p:sp>
      <p:cxnSp>
        <p:nvCxnSpPr>
          <p:cNvPr id="171" name="Straight Connector 170">
            <a:extLst>
              <a:ext uri="{FF2B5EF4-FFF2-40B4-BE49-F238E27FC236}">
                <a16:creationId xmlns:a16="http://schemas.microsoft.com/office/drawing/2014/main" id="{CDAAC842-3F9D-96CA-F146-674C0F902F10}"/>
              </a:ext>
            </a:extLst>
          </p:cNvPr>
          <p:cNvCxnSpPr>
            <a:cxnSpLocks/>
          </p:cNvCxnSpPr>
          <p:nvPr/>
        </p:nvCxnSpPr>
        <p:spPr>
          <a:xfrm>
            <a:off x="10325100" y="3153680"/>
            <a:ext cx="0" cy="16753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419C6EFF-79CE-81D1-D263-8B9A7337D01C}"/>
              </a:ext>
            </a:extLst>
          </p:cNvPr>
          <p:cNvSpPr/>
          <p:nvPr/>
        </p:nvSpPr>
        <p:spPr>
          <a:xfrm>
            <a:off x="7008583" y="4391134"/>
            <a:ext cx="2922815" cy="358382"/>
          </a:xfrm>
          <a:prstGeom prst="rect">
            <a:avLst/>
          </a:prstGeom>
          <a:solidFill>
            <a:schemeClr val="bg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Diesel truck</a:t>
            </a:r>
          </a:p>
        </p:txBody>
      </p:sp>
      <p:cxnSp>
        <p:nvCxnSpPr>
          <p:cNvPr id="7" name="Elbow Connector 6">
            <a:extLst>
              <a:ext uri="{FF2B5EF4-FFF2-40B4-BE49-F238E27FC236}">
                <a16:creationId xmlns:a16="http://schemas.microsoft.com/office/drawing/2014/main" id="{264C6C93-60D6-A97F-1F49-312EE02C998B}"/>
              </a:ext>
            </a:extLst>
          </p:cNvPr>
          <p:cNvCxnSpPr>
            <a:cxnSpLocks/>
            <a:endCxn id="4" idx="1"/>
          </p:cNvCxnSpPr>
          <p:nvPr/>
        </p:nvCxnSpPr>
        <p:spPr>
          <a:xfrm>
            <a:off x="2009086" y="4116574"/>
            <a:ext cx="4999497" cy="453751"/>
          </a:xfrm>
          <a:prstGeom prst="bentConnector3">
            <a:avLst>
              <a:gd name="adj1" fmla="val 95725"/>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Elbow Connector 10">
            <a:extLst>
              <a:ext uri="{FF2B5EF4-FFF2-40B4-BE49-F238E27FC236}">
                <a16:creationId xmlns:a16="http://schemas.microsoft.com/office/drawing/2014/main" id="{BECA92C4-4C33-0CE9-F6DF-A52D1B2B7FC6}"/>
              </a:ext>
            </a:extLst>
          </p:cNvPr>
          <p:cNvCxnSpPr>
            <a:cxnSpLocks/>
          </p:cNvCxnSpPr>
          <p:nvPr/>
        </p:nvCxnSpPr>
        <p:spPr>
          <a:xfrm flipV="1">
            <a:off x="1994572" y="4684523"/>
            <a:ext cx="5014011" cy="1418053"/>
          </a:xfrm>
          <a:prstGeom prst="bentConnector3">
            <a:avLst>
              <a:gd name="adj1" fmla="val 96099"/>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61F2D9F2-2A77-12DD-501F-6E62E3609C3A}"/>
              </a:ext>
            </a:extLst>
          </p:cNvPr>
          <p:cNvCxnSpPr>
            <a:cxnSpLocks/>
          </p:cNvCxnSpPr>
          <p:nvPr/>
        </p:nvCxnSpPr>
        <p:spPr>
          <a:xfrm>
            <a:off x="9931399" y="4561413"/>
            <a:ext cx="39370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9245851-809C-E49D-692F-0E294D06C425}"/>
              </a:ext>
            </a:extLst>
          </p:cNvPr>
          <p:cNvSpPr txBox="1"/>
          <p:nvPr/>
        </p:nvSpPr>
        <p:spPr>
          <a:xfrm>
            <a:off x="7766913" y="2549172"/>
            <a:ext cx="1406154" cy="307777"/>
          </a:xfrm>
          <a:prstGeom prst="rect">
            <a:avLst/>
          </a:prstGeom>
          <a:noFill/>
        </p:spPr>
        <p:txBody>
          <a:bodyPr wrap="none" rtlCol="0">
            <a:spAutoFit/>
          </a:bodyPr>
          <a:lstStyle/>
          <a:p>
            <a:r>
              <a:rPr lang="en-US" b="1" dirty="0"/>
              <a:t>End-use techs</a:t>
            </a:r>
          </a:p>
        </p:txBody>
      </p:sp>
      <p:sp>
        <p:nvSpPr>
          <p:cNvPr id="10" name="TextBox 9">
            <a:extLst>
              <a:ext uri="{FF2B5EF4-FFF2-40B4-BE49-F238E27FC236}">
                <a16:creationId xmlns:a16="http://schemas.microsoft.com/office/drawing/2014/main" id="{2F1295FF-119D-50C6-6D8C-9C4CD2A374C8}"/>
              </a:ext>
            </a:extLst>
          </p:cNvPr>
          <p:cNvSpPr txBox="1"/>
          <p:nvPr/>
        </p:nvSpPr>
        <p:spPr>
          <a:xfrm>
            <a:off x="9968671" y="2367149"/>
            <a:ext cx="1670045" cy="523220"/>
          </a:xfrm>
          <a:prstGeom prst="rect">
            <a:avLst/>
          </a:prstGeom>
          <a:noFill/>
        </p:spPr>
        <p:txBody>
          <a:bodyPr wrap="square" rtlCol="0">
            <a:spAutoFit/>
          </a:bodyPr>
          <a:lstStyle/>
          <a:p>
            <a:pPr algn="ctr"/>
            <a:r>
              <a:rPr lang="en-US" b="1" dirty="0"/>
              <a:t>Energy service demand</a:t>
            </a:r>
          </a:p>
        </p:txBody>
      </p:sp>
      <p:pic>
        <p:nvPicPr>
          <p:cNvPr id="12" name="luvvoice.com-20250203-goXh2F">
            <a:hlinkClick r:id="" action="ppaction://media"/>
            <a:extLst>
              <a:ext uri="{FF2B5EF4-FFF2-40B4-BE49-F238E27FC236}">
                <a16:creationId xmlns:a16="http://schemas.microsoft.com/office/drawing/2014/main" id="{0142B3A1-A30B-A649-E878-68FC2546FA50}"/>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0925332" y="163708"/>
            <a:ext cx="812800" cy="812800"/>
          </a:xfrm>
          <a:prstGeom prst="rect">
            <a:avLst/>
          </a:prstGeom>
        </p:spPr>
      </p:pic>
    </p:spTree>
    <p:extLst>
      <p:ext uri="{BB962C8B-B14F-4D97-AF65-F5344CB8AC3E}">
        <p14:creationId xmlns:p14="http://schemas.microsoft.com/office/powerpoint/2010/main" val="3380845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688"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F4F8D98B-E285-A590-B79D-5DCD00317CDE}"/>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5ED6A034-A7DA-D8D0-087D-1C144AB8F42F}"/>
              </a:ext>
            </a:extLst>
          </p:cNvPr>
          <p:cNvGraphicFramePr>
            <a:graphicFrameLocks noChangeAspect="1"/>
          </p:cNvGraphicFramePr>
          <p:nvPr>
            <p:custDataLst>
              <p:tags r:id="rId1"/>
            </p:custDataLst>
            <p:extLst>
              <p:ext uri="{D42A27DB-BD31-4B8C-83A1-F6EECF244321}">
                <p14:modId xmlns:p14="http://schemas.microsoft.com/office/powerpoint/2010/main" val="84551053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6" imgW="7772400" imgH="10058400" progId="TCLayout.ActiveDocument.1">
                  <p:embed/>
                </p:oleObj>
              </mc:Choice>
              <mc:Fallback>
                <p:oleObj name="think-cell Slide" r:id="rId6" imgW="7772400" imgH="10058400" progId="TCLayout.ActiveDocument.1">
                  <p:embed/>
                  <p:pic>
                    <p:nvPicPr>
                      <p:cNvPr id="2" name="think-cell data - do not delete" hidden="1">
                        <a:extLst>
                          <a:ext uri="{FF2B5EF4-FFF2-40B4-BE49-F238E27FC236}">
                            <a16:creationId xmlns:a16="http://schemas.microsoft.com/office/drawing/2014/main" id="{5ED6A034-A7DA-D8D0-087D-1C144AB8F42F}"/>
                          </a:ext>
                        </a:extLst>
                      </p:cNvPr>
                      <p:cNvPicPr/>
                      <p:nvPr/>
                    </p:nvPicPr>
                    <p:blipFill>
                      <a:blip r:embed="rId7"/>
                      <a:stretch>
                        <a:fillRect/>
                      </a:stretch>
                    </p:blipFill>
                    <p:spPr>
                      <a:xfrm>
                        <a:off x="1588" y="1588"/>
                        <a:ext cx="1227" cy="1588"/>
                      </a:xfrm>
                      <a:prstGeom prst="rect">
                        <a:avLst/>
                      </a:prstGeom>
                    </p:spPr>
                  </p:pic>
                </p:oleObj>
              </mc:Fallback>
            </mc:AlternateContent>
          </a:graphicData>
        </a:graphic>
      </p:graphicFrame>
      <p:sp>
        <p:nvSpPr>
          <p:cNvPr id="167" name="Google Shape;167;p13">
            <a:extLst>
              <a:ext uri="{FF2B5EF4-FFF2-40B4-BE49-F238E27FC236}">
                <a16:creationId xmlns:a16="http://schemas.microsoft.com/office/drawing/2014/main" id="{8F33291D-BAE6-EFDD-E333-E343D8FA8DCF}"/>
              </a:ext>
            </a:extLst>
          </p:cNvPr>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3. </a:t>
            </a:r>
            <a:r>
              <a:rPr lang="sv-SE" dirty="0" err="1">
                <a:solidFill>
                  <a:srgbClr val="C00000"/>
                </a:solidFill>
              </a:rPr>
              <a:t>Building</a:t>
            </a:r>
            <a:r>
              <a:rPr lang="sv-SE" dirty="0">
                <a:solidFill>
                  <a:srgbClr val="C00000"/>
                </a:solidFill>
              </a:rPr>
              <a:t> a </a:t>
            </a:r>
            <a:r>
              <a:rPr lang="sv-SE" sz="2800" dirty="0" err="1">
                <a:solidFill>
                  <a:srgbClr val="C00000"/>
                </a:solidFill>
              </a:rPr>
              <a:t>Reference</a:t>
            </a:r>
            <a:r>
              <a:rPr lang="sv-SE" sz="2800" dirty="0">
                <a:solidFill>
                  <a:srgbClr val="C00000"/>
                </a:solidFill>
              </a:rPr>
              <a:t> Energy System</a:t>
            </a:r>
            <a:endParaRPr sz="2800" dirty="0">
              <a:solidFill>
                <a:srgbClr val="C00000"/>
              </a:solidFill>
            </a:endParaRPr>
          </a:p>
        </p:txBody>
      </p:sp>
      <p:sp>
        <p:nvSpPr>
          <p:cNvPr id="3" name="Slide Number Placeholder 1">
            <a:extLst>
              <a:ext uri="{FF2B5EF4-FFF2-40B4-BE49-F238E27FC236}">
                <a16:creationId xmlns:a16="http://schemas.microsoft.com/office/drawing/2014/main" id="{268B0F96-C745-DCDE-976C-0B405C64EF09}"/>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a:solidFill>
                  <a:schemeClr val="bg1"/>
                </a:solidFill>
              </a:rPr>
              <a:pPr algn="ctr"/>
              <a:t>34</a:t>
            </a:fld>
            <a:endParaRPr lang="sv-SE" sz="1000" b="1" dirty="0">
              <a:solidFill>
                <a:schemeClr val="bg1"/>
              </a:solidFill>
            </a:endParaRPr>
          </a:p>
        </p:txBody>
      </p:sp>
      <p:sp>
        <p:nvSpPr>
          <p:cNvPr id="5" name="Slide Number Placeholder 1">
            <a:extLst>
              <a:ext uri="{FF2B5EF4-FFF2-40B4-BE49-F238E27FC236}">
                <a16:creationId xmlns:a16="http://schemas.microsoft.com/office/drawing/2014/main" id="{55EC3264-E3A4-4897-6496-37500CB2E09E}"/>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a:solidFill>
                  <a:schemeClr val="bg1"/>
                </a:solidFill>
              </a:rPr>
              <a:pPr algn="ctr"/>
              <a:t>34</a:t>
            </a:fld>
            <a:endParaRPr lang="sv-SE" sz="1000" b="1" dirty="0">
              <a:solidFill>
                <a:schemeClr val="bg1"/>
              </a:solidFill>
            </a:endParaRPr>
          </a:p>
        </p:txBody>
      </p:sp>
      <p:sp>
        <p:nvSpPr>
          <p:cNvPr id="6" name="Google Shape;168;p13">
            <a:extLst>
              <a:ext uri="{FF2B5EF4-FFF2-40B4-BE49-F238E27FC236}">
                <a16:creationId xmlns:a16="http://schemas.microsoft.com/office/drawing/2014/main" id="{3D01BA8C-8E39-9DA9-E418-DEF9FB0BE096}"/>
              </a:ext>
            </a:extLst>
          </p:cNvPr>
          <p:cNvSpPr txBox="1">
            <a:spLocks/>
          </p:cNvSpPr>
          <p:nvPr/>
        </p:nvSpPr>
        <p:spPr>
          <a:xfrm>
            <a:off x="838200" y="1073888"/>
            <a:ext cx="10515600" cy="408071"/>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dirty="0">
                <a:solidFill>
                  <a:schemeClr val="accent2"/>
                </a:solidFill>
              </a:rPr>
              <a:t>Building a Reference Energy System for the Transport Sector</a:t>
            </a:r>
          </a:p>
        </p:txBody>
      </p:sp>
      <p:sp>
        <p:nvSpPr>
          <p:cNvPr id="8" name="Google Shape;168;p13">
            <a:extLst>
              <a:ext uri="{FF2B5EF4-FFF2-40B4-BE49-F238E27FC236}">
                <a16:creationId xmlns:a16="http://schemas.microsoft.com/office/drawing/2014/main" id="{C76E583E-B685-D276-4837-21BE5B329619}"/>
              </a:ext>
            </a:extLst>
          </p:cNvPr>
          <p:cNvSpPr txBox="1">
            <a:spLocks/>
          </p:cNvSpPr>
          <p:nvPr/>
        </p:nvSpPr>
        <p:spPr>
          <a:xfrm>
            <a:off x="838200" y="1608083"/>
            <a:ext cx="10515600" cy="1325617"/>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b="1" dirty="0">
                <a:highlight>
                  <a:srgbClr val="DFE9FF"/>
                </a:highlight>
              </a:rPr>
              <a:t>Additional support:</a:t>
            </a:r>
          </a:p>
          <a:p>
            <a:pPr>
              <a:spcBef>
                <a:spcPts val="0"/>
              </a:spcBef>
              <a:buClr>
                <a:schemeClr val="dk1"/>
              </a:buClr>
              <a:buSzPts val="2800"/>
            </a:pPr>
            <a:endParaRPr lang="en-GB" sz="2000" dirty="0"/>
          </a:p>
          <a:p>
            <a:pPr>
              <a:spcBef>
                <a:spcPts val="0"/>
              </a:spcBef>
              <a:buClr>
                <a:schemeClr val="dk1"/>
              </a:buClr>
              <a:buSzPts val="2800"/>
            </a:pPr>
            <a:r>
              <a:rPr lang="en-GB" sz="2000" dirty="0"/>
              <a:t>Building a RES depends on multiple factors. As a guide and for a detailed transport RES, please see: </a:t>
            </a:r>
            <a:r>
              <a:rPr lang="en-GB" sz="2000" dirty="0">
                <a:hlinkClick r:id="rId8"/>
              </a:rPr>
              <a:t>https://zenodo.org/records/10948724</a:t>
            </a:r>
            <a:r>
              <a:rPr lang="en-GB" sz="2000" dirty="0"/>
              <a:t> </a:t>
            </a:r>
          </a:p>
          <a:p>
            <a:pPr>
              <a:spcBef>
                <a:spcPts val="0"/>
              </a:spcBef>
              <a:buClr>
                <a:schemeClr val="dk1"/>
              </a:buClr>
              <a:buSzPts val="2800"/>
            </a:pPr>
            <a:endParaRPr lang="en-GB" sz="2000" dirty="0"/>
          </a:p>
          <a:p>
            <a:pPr>
              <a:spcBef>
                <a:spcPts val="0"/>
              </a:spcBef>
              <a:buClr>
                <a:schemeClr val="dk1"/>
              </a:buClr>
              <a:buSzPts val="2800"/>
            </a:pPr>
            <a:endParaRPr lang="en-GB" sz="2000" dirty="0"/>
          </a:p>
        </p:txBody>
      </p:sp>
      <p:pic>
        <p:nvPicPr>
          <p:cNvPr id="4" name="Picture 3">
            <a:extLst>
              <a:ext uri="{FF2B5EF4-FFF2-40B4-BE49-F238E27FC236}">
                <a16:creationId xmlns:a16="http://schemas.microsoft.com/office/drawing/2014/main" id="{49D581D5-0BB2-287D-3545-15B1F3FBDDB4}"/>
              </a:ext>
            </a:extLst>
          </p:cNvPr>
          <p:cNvPicPr>
            <a:picLocks noChangeAspect="1"/>
          </p:cNvPicPr>
          <p:nvPr/>
        </p:nvPicPr>
        <p:blipFill>
          <a:blip r:embed="rId9"/>
          <a:srcRect l="697" b="46261"/>
          <a:stretch/>
        </p:blipFill>
        <p:spPr>
          <a:xfrm>
            <a:off x="722302" y="3059824"/>
            <a:ext cx="10479035" cy="3239376"/>
          </a:xfrm>
          <a:prstGeom prst="rect">
            <a:avLst/>
          </a:prstGeom>
        </p:spPr>
      </p:pic>
      <p:sp>
        <p:nvSpPr>
          <p:cNvPr id="9" name="Rectangle 8">
            <a:extLst>
              <a:ext uri="{FF2B5EF4-FFF2-40B4-BE49-F238E27FC236}">
                <a16:creationId xmlns:a16="http://schemas.microsoft.com/office/drawing/2014/main" id="{3620A5B7-3F0B-6412-6849-5BE2341ED47E}"/>
              </a:ext>
            </a:extLst>
          </p:cNvPr>
          <p:cNvSpPr/>
          <p:nvPr/>
        </p:nvSpPr>
        <p:spPr>
          <a:xfrm>
            <a:off x="10925332" y="159532"/>
            <a:ext cx="812800" cy="8128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luvvoice.com-20250203-JF8RLM">
            <a:hlinkClick r:id="" action="ppaction://media"/>
            <a:extLst>
              <a:ext uri="{FF2B5EF4-FFF2-40B4-BE49-F238E27FC236}">
                <a16:creationId xmlns:a16="http://schemas.microsoft.com/office/drawing/2014/main" id="{F21A26D3-C26D-AB2F-3E18-E34B81754B9A}"/>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0925332" y="134964"/>
            <a:ext cx="812800" cy="812800"/>
          </a:xfrm>
          <a:prstGeom prst="rect">
            <a:avLst/>
          </a:prstGeom>
        </p:spPr>
      </p:pic>
    </p:spTree>
    <p:extLst>
      <p:ext uri="{BB962C8B-B14F-4D97-AF65-F5344CB8AC3E}">
        <p14:creationId xmlns:p14="http://schemas.microsoft.com/office/powerpoint/2010/main" val="2494960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8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6ECF44B4-EEE5-CB98-2DF5-7855862B8CF3}"/>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9788C2FC-053C-F824-21CB-B6A1AB5BD8B2}"/>
              </a:ext>
            </a:extLst>
          </p:cNvPr>
          <p:cNvGraphicFramePr>
            <a:graphicFrameLocks noChangeAspect="1"/>
          </p:cNvGraphicFramePr>
          <p:nvPr>
            <p:custDataLst>
              <p:tags r:id="rId1"/>
            </p:custDataLst>
            <p:extLst>
              <p:ext uri="{D42A27DB-BD31-4B8C-83A1-F6EECF244321}">
                <p14:modId xmlns:p14="http://schemas.microsoft.com/office/powerpoint/2010/main" val="85759515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6" imgW="7772400" imgH="10058400" progId="TCLayout.ActiveDocument.1">
                  <p:embed/>
                </p:oleObj>
              </mc:Choice>
              <mc:Fallback>
                <p:oleObj name="think-cell Slide" r:id="rId6" imgW="7772400" imgH="10058400" progId="TCLayout.ActiveDocument.1">
                  <p:embed/>
                  <p:pic>
                    <p:nvPicPr>
                      <p:cNvPr id="2" name="think-cell data - do not delete" hidden="1">
                        <a:extLst>
                          <a:ext uri="{FF2B5EF4-FFF2-40B4-BE49-F238E27FC236}">
                            <a16:creationId xmlns:a16="http://schemas.microsoft.com/office/drawing/2014/main" id="{9788C2FC-053C-F824-21CB-B6A1AB5BD8B2}"/>
                          </a:ext>
                        </a:extLst>
                      </p:cNvPr>
                      <p:cNvPicPr/>
                      <p:nvPr/>
                    </p:nvPicPr>
                    <p:blipFill>
                      <a:blip r:embed="rId7"/>
                      <a:stretch>
                        <a:fillRect/>
                      </a:stretch>
                    </p:blipFill>
                    <p:spPr>
                      <a:xfrm>
                        <a:off x="1588" y="1588"/>
                        <a:ext cx="1227" cy="1588"/>
                      </a:xfrm>
                      <a:prstGeom prst="rect">
                        <a:avLst/>
                      </a:prstGeom>
                    </p:spPr>
                  </p:pic>
                </p:oleObj>
              </mc:Fallback>
            </mc:AlternateContent>
          </a:graphicData>
        </a:graphic>
      </p:graphicFrame>
      <p:sp>
        <p:nvSpPr>
          <p:cNvPr id="18" name="Rectangle 17">
            <a:extLst>
              <a:ext uri="{FF2B5EF4-FFF2-40B4-BE49-F238E27FC236}">
                <a16:creationId xmlns:a16="http://schemas.microsoft.com/office/drawing/2014/main" id="{0987E60D-39FF-8FB1-F7A8-5F5D21F05960}"/>
              </a:ext>
            </a:extLst>
          </p:cNvPr>
          <p:cNvSpPr/>
          <p:nvPr/>
        </p:nvSpPr>
        <p:spPr>
          <a:xfrm>
            <a:off x="10925332" y="159532"/>
            <a:ext cx="812800" cy="8128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Google Shape;167;p13">
            <a:extLst>
              <a:ext uri="{FF2B5EF4-FFF2-40B4-BE49-F238E27FC236}">
                <a16:creationId xmlns:a16="http://schemas.microsoft.com/office/drawing/2014/main" id="{2D401509-E37A-066C-0C7B-CA4CB92CD8A3}"/>
              </a:ext>
            </a:extLst>
          </p:cNvPr>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4. Transport </a:t>
            </a:r>
            <a:r>
              <a:rPr lang="sv-SE" sz="2800" dirty="0" err="1">
                <a:solidFill>
                  <a:srgbClr val="C00000"/>
                </a:solidFill>
              </a:rPr>
              <a:t>Modelling</a:t>
            </a:r>
            <a:r>
              <a:rPr lang="sv-SE" sz="2800" dirty="0">
                <a:solidFill>
                  <a:srgbClr val="C00000"/>
                </a:solidFill>
              </a:rPr>
              <a:t> in </a:t>
            </a:r>
            <a:r>
              <a:rPr lang="sv-SE" sz="2800" dirty="0" err="1">
                <a:solidFill>
                  <a:srgbClr val="C00000"/>
                </a:solidFill>
              </a:rPr>
              <a:t>OSeMOSYS</a:t>
            </a:r>
            <a:endParaRPr sz="2800" dirty="0">
              <a:solidFill>
                <a:srgbClr val="C00000"/>
              </a:solidFill>
            </a:endParaRPr>
          </a:p>
        </p:txBody>
      </p:sp>
      <p:sp>
        <p:nvSpPr>
          <p:cNvPr id="3" name="Slide Number Placeholder 1">
            <a:extLst>
              <a:ext uri="{FF2B5EF4-FFF2-40B4-BE49-F238E27FC236}">
                <a16:creationId xmlns:a16="http://schemas.microsoft.com/office/drawing/2014/main" id="{132DD197-CA6D-248D-C9AE-8524F667634E}"/>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a:solidFill>
                  <a:schemeClr val="bg1"/>
                </a:solidFill>
              </a:rPr>
              <a:pPr algn="ctr"/>
              <a:t>35</a:t>
            </a:fld>
            <a:endParaRPr lang="sv-SE" sz="1000" b="1" dirty="0">
              <a:solidFill>
                <a:schemeClr val="bg1"/>
              </a:solidFill>
            </a:endParaRPr>
          </a:p>
        </p:txBody>
      </p:sp>
      <p:sp>
        <p:nvSpPr>
          <p:cNvPr id="5" name="Google Shape;168;p13">
            <a:extLst>
              <a:ext uri="{FF2B5EF4-FFF2-40B4-BE49-F238E27FC236}">
                <a16:creationId xmlns:a16="http://schemas.microsoft.com/office/drawing/2014/main" id="{01286E08-2232-489C-CCE6-516C851ED2A5}"/>
              </a:ext>
            </a:extLst>
          </p:cNvPr>
          <p:cNvSpPr txBox="1">
            <a:spLocks/>
          </p:cNvSpPr>
          <p:nvPr/>
        </p:nvSpPr>
        <p:spPr>
          <a:xfrm>
            <a:off x="838200" y="1073888"/>
            <a:ext cx="10515600" cy="408071"/>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dirty="0">
                <a:solidFill>
                  <a:schemeClr val="accent2"/>
                </a:solidFill>
              </a:rPr>
              <a:t>Key Data for Transport Modelling in </a:t>
            </a:r>
            <a:r>
              <a:rPr lang="en-GB" sz="2000" dirty="0" err="1">
                <a:solidFill>
                  <a:schemeClr val="accent2"/>
                </a:solidFill>
              </a:rPr>
              <a:t>OSeMOSYS</a:t>
            </a:r>
            <a:endParaRPr lang="en-GB" sz="2000" dirty="0">
              <a:solidFill>
                <a:schemeClr val="accent2"/>
              </a:solidFill>
            </a:endParaRPr>
          </a:p>
        </p:txBody>
      </p:sp>
      <p:sp>
        <p:nvSpPr>
          <p:cNvPr id="6" name="Google Shape;168;p13">
            <a:extLst>
              <a:ext uri="{FF2B5EF4-FFF2-40B4-BE49-F238E27FC236}">
                <a16:creationId xmlns:a16="http://schemas.microsoft.com/office/drawing/2014/main" id="{CEF323A3-6A4C-7696-31D5-F1AE01BEBF74}"/>
              </a:ext>
            </a:extLst>
          </p:cNvPr>
          <p:cNvSpPr txBox="1">
            <a:spLocks/>
          </p:cNvSpPr>
          <p:nvPr/>
        </p:nvSpPr>
        <p:spPr>
          <a:xfrm>
            <a:off x="838199" y="1608083"/>
            <a:ext cx="4995665" cy="4335975"/>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00000"/>
              </a:lnSpc>
              <a:spcBef>
                <a:spcPts val="0"/>
              </a:spcBef>
              <a:buClr>
                <a:schemeClr val="dk1"/>
              </a:buClr>
              <a:buSzPts val="2800"/>
            </a:pPr>
            <a:r>
              <a:rPr lang="en-GB" sz="2000" b="1" dirty="0"/>
              <a:t>1	Accumulated Annual Demand</a:t>
            </a:r>
          </a:p>
          <a:p>
            <a:pPr>
              <a:lnSpc>
                <a:spcPct val="100000"/>
              </a:lnSpc>
              <a:spcBef>
                <a:spcPts val="0"/>
              </a:spcBef>
              <a:buClr>
                <a:schemeClr val="dk1"/>
              </a:buClr>
              <a:buSzPts val="2800"/>
            </a:pPr>
            <a:endParaRPr lang="en-GB" sz="2000" b="1" dirty="0"/>
          </a:p>
          <a:p>
            <a:pPr>
              <a:lnSpc>
                <a:spcPct val="100000"/>
              </a:lnSpc>
              <a:spcBef>
                <a:spcPts val="0"/>
              </a:spcBef>
              <a:buClr>
                <a:schemeClr val="dk1"/>
              </a:buClr>
              <a:buSzPts val="2800"/>
            </a:pPr>
            <a:r>
              <a:rPr lang="en-GB" sz="2000" b="1" dirty="0"/>
              <a:t>2	Capacity to Activity Unit</a:t>
            </a:r>
          </a:p>
          <a:p>
            <a:pPr>
              <a:lnSpc>
                <a:spcPct val="100000"/>
              </a:lnSpc>
              <a:spcBef>
                <a:spcPts val="0"/>
              </a:spcBef>
              <a:buClr>
                <a:schemeClr val="dk1"/>
              </a:buClr>
              <a:buSzPts val="2800"/>
            </a:pPr>
            <a:endParaRPr lang="en-GB" sz="2000" b="1" dirty="0"/>
          </a:p>
          <a:p>
            <a:pPr>
              <a:lnSpc>
                <a:spcPct val="100000"/>
              </a:lnSpc>
              <a:spcBef>
                <a:spcPts val="0"/>
              </a:spcBef>
              <a:buClr>
                <a:schemeClr val="dk1"/>
              </a:buClr>
              <a:buSzPts val="2800"/>
            </a:pPr>
            <a:r>
              <a:rPr lang="en-GB" sz="2000" b="1" dirty="0"/>
              <a:t>3	Output Activity Ratio</a:t>
            </a:r>
          </a:p>
          <a:p>
            <a:pPr marL="342900" indent="-342900">
              <a:lnSpc>
                <a:spcPct val="100000"/>
              </a:lnSpc>
              <a:spcBef>
                <a:spcPts val="0"/>
              </a:spcBef>
              <a:buClr>
                <a:schemeClr val="dk1"/>
              </a:buClr>
              <a:buSzPts val="2800"/>
              <a:buFont typeface="Arial" panose="020B0604020202020204" pitchFamily="34" charset="0"/>
              <a:buChar char="•"/>
            </a:pPr>
            <a:endParaRPr lang="en-GB" sz="2000" b="1" dirty="0"/>
          </a:p>
          <a:p>
            <a:pPr>
              <a:lnSpc>
                <a:spcPct val="100000"/>
              </a:lnSpc>
              <a:spcBef>
                <a:spcPts val="0"/>
              </a:spcBef>
              <a:buClr>
                <a:schemeClr val="dk1"/>
              </a:buClr>
              <a:buSzPts val="2800"/>
            </a:pPr>
            <a:r>
              <a:rPr lang="en-GB" sz="2000" b="1" dirty="0"/>
              <a:t>4	Input Activity Ratio</a:t>
            </a:r>
          </a:p>
          <a:p>
            <a:pPr>
              <a:lnSpc>
                <a:spcPct val="100000"/>
              </a:lnSpc>
              <a:spcBef>
                <a:spcPts val="0"/>
              </a:spcBef>
              <a:buClr>
                <a:schemeClr val="dk1"/>
              </a:buClr>
              <a:buSzPts val="2800"/>
            </a:pPr>
            <a:endParaRPr lang="en-GB" sz="2000" b="1" dirty="0"/>
          </a:p>
          <a:p>
            <a:pPr>
              <a:lnSpc>
                <a:spcPct val="100000"/>
              </a:lnSpc>
              <a:spcBef>
                <a:spcPts val="0"/>
              </a:spcBef>
              <a:buClr>
                <a:schemeClr val="dk1"/>
              </a:buClr>
              <a:buSzPts val="2800"/>
            </a:pPr>
            <a:r>
              <a:rPr lang="en-GB" sz="2000" b="1" dirty="0"/>
              <a:t>5	Residual Capacity</a:t>
            </a:r>
          </a:p>
          <a:p>
            <a:pPr>
              <a:lnSpc>
                <a:spcPct val="100000"/>
              </a:lnSpc>
              <a:spcBef>
                <a:spcPts val="0"/>
              </a:spcBef>
              <a:buClr>
                <a:schemeClr val="dk1"/>
              </a:buClr>
              <a:buSzPts val="2800"/>
            </a:pPr>
            <a:endParaRPr lang="en-GB" sz="2000" b="1" dirty="0"/>
          </a:p>
          <a:p>
            <a:pPr>
              <a:lnSpc>
                <a:spcPct val="100000"/>
              </a:lnSpc>
              <a:spcBef>
                <a:spcPts val="0"/>
              </a:spcBef>
              <a:buClr>
                <a:schemeClr val="dk1"/>
              </a:buClr>
              <a:buSzPts val="2800"/>
            </a:pPr>
            <a:r>
              <a:rPr lang="en-GB" sz="2000" b="1" dirty="0"/>
              <a:t>6	Operational Life</a:t>
            </a:r>
          </a:p>
          <a:p>
            <a:pPr>
              <a:lnSpc>
                <a:spcPct val="100000"/>
              </a:lnSpc>
              <a:spcBef>
                <a:spcPts val="0"/>
              </a:spcBef>
              <a:buClr>
                <a:schemeClr val="dk1"/>
              </a:buClr>
              <a:buSzPts val="2800"/>
            </a:pPr>
            <a:endParaRPr lang="en-GB" sz="2000" b="1" dirty="0"/>
          </a:p>
          <a:p>
            <a:pPr>
              <a:lnSpc>
                <a:spcPct val="100000"/>
              </a:lnSpc>
              <a:spcBef>
                <a:spcPts val="0"/>
              </a:spcBef>
              <a:buClr>
                <a:schemeClr val="dk1"/>
              </a:buClr>
              <a:buSzPts val="2800"/>
            </a:pPr>
            <a:r>
              <a:rPr lang="en-GB" sz="2000" b="1" dirty="0"/>
              <a:t>7	Capital Cost</a:t>
            </a:r>
          </a:p>
        </p:txBody>
      </p:sp>
      <p:cxnSp>
        <p:nvCxnSpPr>
          <p:cNvPr id="7" name="Straight Connector 6">
            <a:extLst>
              <a:ext uri="{FF2B5EF4-FFF2-40B4-BE49-F238E27FC236}">
                <a16:creationId xmlns:a16="http://schemas.microsoft.com/office/drawing/2014/main" id="{5BF1F4B2-CEB5-A6C5-3895-9B68912B9A8C}"/>
              </a:ext>
            </a:extLst>
          </p:cNvPr>
          <p:cNvCxnSpPr>
            <a:cxnSpLocks/>
          </p:cNvCxnSpPr>
          <p:nvPr/>
        </p:nvCxnSpPr>
        <p:spPr>
          <a:xfrm>
            <a:off x="1333500" y="1589795"/>
            <a:ext cx="0" cy="45846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C3EA724-1802-B8CB-4EC5-671C6CC64920}"/>
              </a:ext>
            </a:extLst>
          </p:cNvPr>
          <p:cNvCxnSpPr>
            <a:cxnSpLocks/>
          </p:cNvCxnSpPr>
          <p:nvPr/>
        </p:nvCxnSpPr>
        <p:spPr>
          <a:xfrm>
            <a:off x="1333500" y="2198770"/>
            <a:ext cx="0" cy="45846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1DA34FB-B7DD-1672-0E23-2CA7C27688A2}"/>
              </a:ext>
            </a:extLst>
          </p:cNvPr>
          <p:cNvCxnSpPr>
            <a:cxnSpLocks/>
          </p:cNvCxnSpPr>
          <p:nvPr/>
        </p:nvCxnSpPr>
        <p:spPr>
          <a:xfrm>
            <a:off x="1333500" y="2807745"/>
            <a:ext cx="0" cy="45846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513367E-E923-8F1C-E4CD-F84DAA801915}"/>
              </a:ext>
            </a:extLst>
          </p:cNvPr>
          <p:cNvCxnSpPr>
            <a:cxnSpLocks/>
          </p:cNvCxnSpPr>
          <p:nvPr/>
        </p:nvCxnSpPr>
        <p:spPr>
          <a:xfrm>
            <a:off x="1333500" y="3416720"/>
            <a:ext cx="0" cy="45846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3108295-A58D-4B25-EEB6-A217EC26D759}"/>
              </a:ext>
            </a:extLst>
          </p:cNvPr>
          <p:cNvCxnSpPr>
            <a:cxnSpLocks/>
          </p:cNvCxnSpPr>
          <p:nvPr/>
        </p:nvCxnSpPr>
        <p:spPr>
          <a:xfrm>
            <a:off x="1333500" y="4025695"/>
            <a:ext cx="0" cy="45846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929A690-5209-0274-BCE0-7A43401C6BF1}"/>
              </a:ext>
            </a:extLst>
          </p:cNvPr>
          <p:cNvCxnSpPr>
            <a:cxnSpLocks/>
          </p:cNvCxnSpPr>
          <p:nvPr/>
        </p:nvCxnSpPr>
        <p:spPr>
          <a:xfrm>
            <a:off x="1333500" y="4634670"/>
            <a:ext cx="0" cy="458461"/>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3" name="Google Shape;168;p13">
            <a:extLst>
              <a:ext uri="{FF2B5EF4-FFF2-40B4-BE49-F238E27FC236}">
                <a16:creationId xmlns:a16="http://schemas.microsoft.com/office/drawing/2014/main" id="{D4DD26F3-F245-D3D7-4289-DB2734BC58BF}"/>
              </a:ext>
            </a:extLst>
          </p:cNvPr>
          <p:cNvSpPr txBox="1">
            <a:spLocks/>
          </p:cNvSpPr>
          <p:nvPr/>
        </p:nvSpPr>
        <p:spPr>
          <a:xfrm>
            <a:off x="6260592" y="1589795"/>
            <a:ext cx="4666488" cy="4335975"/>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00000"/>
              </a:lnSpc>
              <a:spcBef>
                <a:spcPts val="0"/>
              </a:spcBef>
              <a:buClr>
                <a:schemeClr val="dk1"/>
              </a:buClr>
              <a:buSzPts val="2800"/>
            </a:pPr>
            <a:r>
              <a:rPr lang="en-GB" sz="2000" b="1" dirty="0"/>
              <a:t>8	Fixed Cost</a:t>
            </a:r>
          </a:p>
          <a:p>
            <a:pPr>
              <a:lnSpc>
                <a:spcPct val="100000"/>
              </a:lnSpc>
              <a:spcBef>
                <a:spcPts val="0"/>
              </a:spcBef>
              <a:buClr>
                <a:schemeClr val="dk1"/>
              </a:buClr>
              <a:buSzPts val="2800"/>
            </a:pPr>
            <a:endParaRPr lang="en-GB" sz="2000" b="1" dirty="0"/>
          </a:p>
          <a:p>
            <a:pPr>
              <a:lnSpc>
                <a:spcPct val="100000"/>
              </a:lnSpc>
              <a:spcBef>
                <a:spcPts val="0"/>
              </a:spcBef>
              <a:buClr>
                <a:schemeClr val="dk1"/>
              </a:buClr>
              <a:buSzPts val="2800"/>
            </a:pPr>
            <a:r>
              <a:rPr lang="en-GB" sz="2000" b="1" dirty="0"/>
              <a:t>9	Variable Cost</a:t>
            </a:r>
          </a:p>
          <a:p>
            <a:pPr>
              <a:lnSpc>
                <a:spcPct val="100000"/>
              </a:lnSpc>
              <a:spcBef>
                <a:spcPts val="0"/>
              </a:spcBef>
              <a:buClr>
                <a:schemeClr val="dk1"/>
              </a:buClr>
              <a:buSzPts val="2800"/>
            </a:pPr>
            <a:endParaRPr lang="en-GB" sz="2000" b="1" dirty="0"/>
          </a:p>
          <a:p>
            <a:pPr>
              <a:lnSpc>
                <a:spcPct val="100000"/>
              </a:lnSpc>
              <a:spcBef>
                <a:spcPts val="0"/>
              </a:spcBef>
              <a:buClr>
                <a:schemeClr val="dk1"/>
              </a:buClr>
              <a:buSzPts val="2800"/>
            </a:pPr>
            <a:r>
              <a:rPr lang="en-GB" sz="2000" b="1" dirty="0"/>
              <a:t>10	Emission Activity Ratio</a:t>
            </a:r>
          </a:p>
          <a:p>
            <a:pPr>
              <a:spcBef>
                <a:spcPts val="0"/>
              </a:spcBef>
              <a:buClr>
                <a:schemeClr val="dk1"/>
              </a:buClr>
              <a:buSzPts val="2800"/>
            </a:pPr>
            <a:endParaRPr lang="en-GB" sz="2000" b="1" dirty="0"/>
          </a:p>
        </p:txBody>
      </p:sp>
      <p:cxnSp>
        <p:nvCxnSpPr>
          <p:cNvPr id="14" name="Straight Connector 13">
            <a:extLst>
              <a:ext uri="{FF2B5EF4-FFF2-40B4-BE49-F238E27FC236}">
                <a16:creationId xmlns:a16="http://schemas.microsoft.com/office/drawing/2014/main" id="{828FE94C-BF48-5415-5477-8EB054AE02A3}"/>
              </a:ext>
            </a:extLst>
          </p:cNvPr>
          <p:cNvCxnSpPr>
            <a:cxnSpLocks/>
          </p:cNvCxnSpPr>
          <p:nvPr/>
        </p:nvCxnSpPr>
        <p:spPr>
          <a:xfrm>
            <a:off x="1333500" y="5243645"/>
            <a:ext cx="0" cy="45846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109524E-AE29-E130-7AF4-B73E15C3E17F}"/>
              </a:ext>
            </a:extLst>
          </p:cNvPr>
          <p:cNvCxnSpPr>
            <a:cxnSpLocks/>
          </p:cNvCxnSpPr>
          <p:nvPr/>
        </p:nvCxnSpPr>
        <p:spPr>
          <a:xfrm>
            <a:off x="6780276" y="1586116"/>
            <a:ext cx="0" cy="45846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3F0E6F8-7D43-7C4D-592A-A5297998DAD1}"/>
              </a:ext>
            </a:extLst>
          </p:cNvPr>
          <p:cNvCxnSpPr>
            <a:cxnSpLocks/>
          </p:cNvCxnSpPr>
          <p:nvPr/>
        </p:nvCxnSpPr>
        <p:spPr>
          <a:xfrm>
            <a:off x="6780276" y="2196930"/>
            <a:ext cx="0" cy="45846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BBBF366-3428-E686-5B3A-8857E99DF143}"/>
              </a:ext>
            </a:extLst>
          </p:cNvPr>
          <p:cNvCxnSpPr>
            <a:cxnSpLocks/>
          </p:cNvCxnSpPr>
          <p:nvPr/>
        </p:nvCxnSpPr>
        <p:spPr>
          <a:xfrm>
            <a:off x="6780276" y="2807745"/>
            <a:ext cx="0" cy="458461"/>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4" name="luvvoice.com-20250203-z8nRp5">
            <a:hlinkClick r:id="" action="ppaction://media"/>
            <a:extLst>
              <a:ext uri="{FF2B5EF4-FFF2-40B4-BE49-F238E27FC236}">
                <a16:creationId xmlns:a16="http://schemas.microsoft.com/office/drawing/2014/main" id="{F16CCB61-26EA-D282-155B-E695C07815F2}"/>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0925332" y="153252"/>
            <a:ext cx="812800" cy="812800"/>
          </a:xfrm>
          <a:prstGeom prst="rect">
            <a:avLst/>
          </a:prstGeom>
        </p:spPr>
      </p:pic>
    </p:spTree>
    <p:extLst>
      <p:ext uri="{BB962C8B-B14F-4D97-AF65-F5344CB8AC3E}">
        <p14:creationId xmlns:p14="http://schemas.microsoft.com/office/powerpoint/2010/main" val="3401681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6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AA653DDA-BC7E-623D-1FC5-8B83EAF7A383}"/>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7EEA14DF-7E28-C888-F6AC-61B64668DDCC}"/>
              </a:ext>
            </a:extLst>
          </p:cNvPr>
          <p:cNvGraphicFramePr>
            <a:graphicFrameLocks noChangeAspect="1"/>
          </p:cNvGraphicFramePr>
          <p:nvPr>
            <p:custDataLst>
              <p:tags r:id="rId1"/>
            </p:custDataLst>
            <p:extLst>
              <p:ext uri="{D42A27DB-BD31-4B8C-83A1-F6EECF244321}">
                <p14:modId xmlns:p14="http://schemas.microsoft.com/office/powerpoint/2010/main" val="195231913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6" imgW="7772400" imgH="10058400" progId="TCLayout.ActiveDocument.1">
                  <p:embed/>
                </p:oleObj>
              </mc:Choice>
              <mc:Fallback>
                <p:oleObj name="think-cell Slide" r:id="rId6" imgW="7772400" imgH="10058400" progId="TCLayout.ActiveDocument.1">
                  <p:embed/>
                  <p:pic>
                    <p:nvPicPr>
                      <p:cNvPr id="2" name="think-cell data - do not delete" hidden="1">
                        <a:extLst>
                          <a:ext uri="{FF2B5EF4-FFF2-40B4-BE49-F238E27FC236}">
                            <a16:creationId xmlns:a16="http://schemas.microsoft.com/office/drawing/2014/main" id="{7EEA14DF-7E28-C888-F6AC-61B64668DDCC}"/>
                          </a:ext>
                        </a:extLst>
                      </p:cNvPr>
                      <p:cNvPicPr/>
                      <p:nvPr/>
                    </p:nvPicPr>
                    <p:blipFill>
                      <a:blip r:embed="rId7"/>
                      <a:stretch>
                        <a:fillRect/>
                      </a:stretch>
                    </p:blipFill>
                    <p:spPr>
                      <a:xfrm>
                        <a:off x="1588" y="1588"/>
                        <a:ext cx="1227" cy="1588"/>
                      </a:xfrm>
                      <a:prstGeom prst="rect">
                        <a:avLst/>
                      </a:prstGeom>
                    </p:spPr>
                  </p:pic>
                </p:oleObj>
              </mc:Fallback>
            </mc:AlternateContent>
          </a:graphicData>
        </a:graphic>
      </p:graphicFrame>
      <p:sp>
        <p:nvSpPr>
          <p:cNvPr id="6" name="Rectangle 5">
            <a:extLst>
              <a:ext uri="{FF2B5EF4-FFF2-40B4-BE49-F238E27FC236}">
                <a16:creationId xmlns:a16="http://schemas.microsoft.com/office/drawing/2014/main" id="{43B0408C-6D94-6A55-4A6F-AB039D0FB8C9}"/>
              </a:ext>
            </a:extLst>
          </p:cNvPr>
          <p:cNvSpPr/>
          <p:nvPr/>
        </p:nvSpPr>
        <p:spPr>
          <a:xfrm>
            <a:off x="10925332" y="159532"/>
            <a:ext cx="812800" cy="8128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Google Shape;167;p13">
            <a:extLst>
              <a:ext uri="{FF2B5EF4-FFF2-40B4-BE49-F238E27FC236}">
                <a16:creationId xmlns:a16="http://schemas.microsoft.com/office/drawing/2014/main" id="{B77EC24C-6560-8889-4AC9-91717F03B073}"/>
              </a:ext>
            </a:extLst>
          </p:cNvPr>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4. Transport </a:t>
            </a:r>
            <a:r>
              <a:rPr lang="sv-SE" sz="2800" dirty="0" err="1">
                <a:solidFill>
                  <a:srgbClr val="C00000"/>
                </a:solidFill>
              </a:rPr>
              <a:t>Modelling</a:t>
            </a:r>
            <a:r>
              <a:rPr lang="sv-SE" sz="2800" dirty="0">
                <a:solidFill>
                  <a:srgbClr val="C00000"/>
                </a:solidFill>
              </a:rPr>
              <a:t> in </a:t>
            </a:r>
            <a:r>
              <a:rPr lang="sv-SE" sz="2800" dirty="0" err="1">
                <a:solidFill>
                  <a:srgbClr val="C00000"/>
                </a:solidFill>
              </a:rPr>
              <a:t>OSeMOSYS</a:t>
            </a:r>
            <a:endParaRPr sz="2800" dirty="0">
              <a:solidFill>
                <a:srgbClr val="C00000"/>
              </a:solidFill>
            </a:endParaRPr>
          </a:p>
        </p:txBody>
      </p:sp>
      <p:sp>
        <p:nvSpPr>
          <p:cNvPr id="3" name="Slide Number Placeholder 1">
            <a:extLst>
              <a:ext uri="{FF2B5EF4-FFF2-40B4-BE49-F238E27FC236}">
                <a16:creationId xmlns:a16="http://schemas.microsoft.com/office/drawing/2014/main" id="{66D5878C-F0AC-C3D7-BE81-175D9A9C3A6E}"/>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a:solidFill>
                  <a:schemeClr val="bg1"/>
                </a:solidFill>
              </a:rPr>
              <a:pPr algn="ctr"/>
              <a:t>36</a:t>
            </a:fld>
            <a:endParaRPr lang="sv-SE" sz="1000" b="1" dirty="0">
              <a:solidFill>
                <a:schemeClr val="bg1"/>
              </a:solidFill>
            </a:endParaRPr>
          </a:p>
        </p:txBody>
      </p:sp>
      <p:sp>
        <p:nvSpPr>
          <p:cNvPr id="5" name="Google Shape;168;p13">
            <a:extLst>
              <a:ext uri="{FF2B5EF4-FFF2-40B4-BE49-F238E27FC236}">
                <a16:creationId xmlns:a16="http://schemas.microsoft.com/office/drawing/2014/main" id="{2DFC9E08-A8DB-6959-9D8F-6DF3CFE957B1}"/>
              </a:ext>
            </a:extLst>
          </p:cNvPr>
          <p:cNvSpPr txBox="1">
            <a:spLocks/>
          </p:cNvSpPr>
          <p:nvPr/>
        </p:nvSpPr>
        <p:spPr>
          <a:xfrm>
            <a:off x="838200" y="1073888"/>
            <a:ext cx="10515600" cy="408071"/>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dirty="0">
                <a:solidFill>
                  <a:schemeClr val="accent2"/>
                </a:solidFill>
              </a:rPr>
              <a:t>Define the Scope and Boundaries</a:t>
            </a:r>
          </a:p>
        </p:txBody>
      </p:sp>
      <p:sp>
        <p:nvSpPr>
          <p:cNvPr id="8" name="Google Shape;168;p13">
            <a:extLst>
              <a:ext uri="{FF2B5EF4-FFF2-40B4-BE49-F238E27FC236}">
                <a16:creationId xmlns:a16="http://schemas.microsoft.com/office/drawing/2014/main" id="{A4BC02D1-105E-D2B5-1F7A-DDDD4BEAF113}"/>
              </a:ext>
            </a:extLst>
          </p:cNvPr>
          <p:cNvSpPr txBox="1">
            <a:spLocks/>
          </p:cNvSpPr>
          <p:nvPr/>
        </p:nvSpPr>
        <p:spPr>
          <a:xfrm>
            <a:off x="849086" y="1481959"/>
            <a:ext cx="10515600" cy="4335975"/>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spcBef>
                <a:spcPts val="0"/>
              </a:spcBef>
              <a:buClr>
                <a:schemeClr val="dk1"/>
              </a:buClr>
              <a:buSzPts val="2800"/>
              <a:buFont typeface="Arial" panose="020B0604020202020204" pitchFamily="34" charset="0"/>
              <a:buChar char="•"/>
            </a:pPr>
            <a:r>
              <a:rPr lang="en-GB" sz="2000" b="1" dirty="0">
                <a:highlight>
                  <a:srgbClr val="DFE9FF"/>
                </a:highlight>
              </a:rPr>
              <a:t>Time horizon: </a:t>
            </a:r>
            <a:br>
              <a:rPr lang="en-GB" sz="2000" dirty="0"/>
            </a:br>
            <a:r>
              <a:rPr lang="en-GB" sz="2000" dirty="0"/>
              <a:t>Choose the years you want to model (e.g., 2020-2050)</a:t>
            </a:r>
            <a:br>
              <a:rPr lang="en-GB" sz="2000" dirty="0"/>
            </a:br>
            <a:endParaRPr lang="en-GB" sz="2000" dirty="0"/>
          </a:p>
          <a:p>
            <a:pPr marL="342900" indent="-342900">
              <a:spcBef>
                <a:spcPts val="0"/>
              </a:spcBef>
              <a:buClr>
                <a:schemeClr val="dk1"/>
              </a:buClr>
              <a:buSzPts val="2800"/>
              <a:buFont typeface="Arial" panose="020B0604020202020204" pitchFamily="34" charset="0"/>
              <a:buChar char="•"/>
            </a:pPr>
            <a:r>
              <a:rPr lang="en-GB" sz="2000" b="1" dirty="0">
                <a:highlight>
                  <a:srgbClr val="DFE9FF"/>
                </a:highlight>
              </a:rPr>
              <a:t>Geographical scope:</a:t>
            </a:r>
            <a:br>
              <a:rPr lang="en-GB" sz="2000" dirty="0"/>
            </a:br>
            <a:r>
              <a:rPr lang="en-GB" sz="2000" dirty="0"/>
              <a:t>National or regional level?</a:t>
            </a:r>
            <a:br>
              <a:rPr lang="en-GB" sz="2000" dirty="0"/>
            </a:br>
            <a:endParaRPr lang="en-GB" sz="2000" dirty="0"/>
          </a:p>
          <a:p>
            <a:pPr marL="342900" indent="-342900">
              <a:spcBef>
                <a:spcPts val="0"/>
              </a:spcBef>
              <a:buClr>
                <a:schemeClr val="dk1"/>
              </a:buClr>
              <a:buSzPts val="2800"/>
              <a:buFont typeface="Arial" panose="020B0604020202020204" pitchFamily="34" charset="0"/>
              <a:buChar char="•"/>
            </a:pPr>
            <a:r>
              <a:rPr lang="en-GB" sz="2000" b="1" dirty="0">
                <a:highlight>
                  <a:srgbClr val="DFE9FF"/>
                </a:highlight>
              </a:rPr>
              <a:t>Transport modes:</a:t>
            </a:r>
            <a:br>
              <a:rPr lang="en-GB" sz="2000" dirty="0"/>
            </a:br>
            <a:r>
              <a:rPr lang="en-GB" sz="2000" dirty="0"/>
              <a:t>Road, rail, aviation, maritime, inland waterways</a:t>
            </a:r>
            <a:br>
              <a:rPr lang="en-GB" sz="2000" dirty="0"/>
            </a:br>
            <a:endParaRPr lang="en-GB" sz="2000" dirty="0"/>
          </a:p>
          <a:p>
            <a:pPr marL="342900" indent="-342900">
              <a:spcBef>
                <a:spcPts val="0"/>
              </a:spcBef>
              <a:buClr>
                <a:schemeClr val="dk1"/>
              </a:buClr>
              <a:buSzPts val="2800"/>
              <a:buFont typeface="Arial" panose="020B0604020202020204" pitchFamily="34" charset="0"/>
              <a:buChar char="•"/>
            </a:pPr>
            <a:r>
              <a:rPr lang="en-GB" sz="2000" b="1" dirty="0">
                <a:highlight>
                  <a:srgbClr val="DFE9FF"/>
                </a:highlight>
              </a:rPr>
              <a:t>Vehicle types:</a:t>
            </a:r>
            <a:br>
              <a:rPr lang="en-GB" sz="2000" dirty="0"/>
            </a:br>
            <a:r>
              <a:rPr lang="en-GB" sz="2000" dirty="0"/>
              <a:t>Passenger cars, buses, trucks, motorcycles, trains, planes, ships, etc.</a:t>
            </a:r>
            <a:br>
              <a:rPr lang="en-GB" sz="2000" dirty="0"/>
            </a:br>
            <a:endParaRPr lang="en-GB" sz="2000" dirty="0"/>
          </a:p>
          <a:p>
            <a:pPr marL="342900" indent="-342900">
              <a:spcBef>
                <a:spcPts val="0"/>
              </a:spcBef>
              <a:buClr>
                <a:schemeClr val="dk1"/>
              </a:buClr>
              <a:buSzPts val="2800"/>
              <a:buFont typeface="Arial" panose="020B0604020202020204" pitchFamily="34" charset="0"/>
              <a:buChar char="•"/>
            </a:pPr>
            <a:r>
              <a:rPr lang="en-GB" sz="2000" b="1" dirty="0">
                <a:highlight>
                  <a:srgbClr val="DFE9FF"/>
                </a:highlight>
              </a:rPr>
              <a:t>Energy carriers:</a:t>
            </a:r>
            <a:br>
              <a:rPr lang="en-GB" sz="2000" dirty="0"/>
            </a:br>
            <a:r>
              <a:rPr lang="en-GB" sz="2000" dirty="0"/>
              <a:t>Gasoline, diesel, electricity hydrogen, biofuels, etc.</a:t>
            </a:r>
          </a:p>
        </p:txBody>
      </p:sp>
      <p:pic>
        <p:nvPicPr>
          <p:cNvPr id="4" name="luvvoice.com-20250203-FxQlEd">
            <a:hlinkClick r:id="" action="ppaction://media"/>
            <a:extLst>
              <a:ext uri="{FF2B5EF4-FFF2-40B4-BE49-F238E27FC236}">
                <a16:creationId xmlns:a16="http://schemas.microsoft.com/office/drawing/2014/main" id="{687E2F0D-21EC-86AC-BDA3-373DE47B3B99}"/>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0925332" y="159532"/>
            <a:ext cx="812800" cy="812800"/>
          </a:xfrm>
          <a:prstGeom prst="rect">
            <a:avLst/>
          </a:prstGeom>
        </p:spPr>
      </p:pic>
    </p:spTree>
    <p:extLst>
      <p:ext uri="{BB962C8B-B14F-4D97-AF65-F5344CB8AC3E}">
        <p14:creationId xmlns:p14="http://schemas.microsoft.com/office/powerpoint/2010/main" val="3824277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5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DAE21E2A-B2F0-6CA7-957D-1417FBFB3C57}"/>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6BEE1351-0D27-6CCF-CED8-2AA918ABABBD}"/>
              </a:ext>
            </a:extLst>
          </p:cNvPr>
          <p:cNvGraphicFramePr>
            <a:graphicFrameLocks noChangeAspect="1"/>
          </p:cNvGraphicFramePr>
          <p:nvPr>
            <p:custDataLst>
              <p:tags r:id="rId1"/>
            </p:custDataLst>
            <p:extLst>
              <p:ext uri="{D42A27DB-BD31-4B8C-83A1-F6EECF244321}">
                <p14:modId xmlns:p14="http://schemas.microsoft.com/office/powerpoint/2010/main" val="379429561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6" imgW="7772400" imgH="10058400" progId="TCLayout.ActiveDocument.1">
                  <p:embed/>
                </p:oleObj>
              </mc:Choice>
              <mc:Fallback>
                <p:oleObj name="think-cell Slide" r:id="rId6" imgW="7772400" imgH="10058400" progId="TCLayout.ActiveDocument.1">
                  <p:embed/>
                  <p:pic>
                    <p:nvPicPr>
                      <p:cNvPr id="2" name="think-cell data - do not delete" hidden="1">
                        <a:extLst>
                          <a:ext uri="{FF2B5EF4-FFF2-40B4-BE49-F238E27FC236}">
                            <a16:creationId xmlns:a16="http://schemas.microsoft.com/office/drawing/2014/main" id="{6BEE1351-0D27-6CCF-CED8-2AA918ABABBD}"/>
                          </a:ext>
                        </a:extLst>
                      </p:cNvPr>
                      <p:cNvPicPr/>
                      <p:nvPr/>
                    </p:nvPicPr>
                    <p:blipFill>
                      <a:blip r:embed="rId7"/>
                      <a:stretch>
                        <a:fillRect/>
                      </a:stretch>
                    </p:blipFill>
                    <p:spPr>
                      <a:xfrm>
                        <a:off x="1588" y="1588"/>
                        <a:ext cx="1227" cy="1588"/>
                      </a:xfrm>
                      <a:prstGeom prst="rect">
                        <a:avLst/>
                      </a:prstGeom>
                    </p:spPr>
                  </p:pic>
                </p:oleObj>
              </mc:Fallback>
            </mc:AlternateContent>
          </a:graphicData>
        </a:graphic>
      </p:graphicFrame>
      <p:sp>
        <p:nvSpPr>
          <p:cNvPr id="7" name="Rectangle 6">
            <a:extLst>
              <a:ext uri="{FF2B5EF4-FFF2-40B4-BE49-F238E27FC236}">
                <a16:creationId xmlns:a16="http://schemas.microsoft.com/office/drawing/2014/main" id="{ECB90EC1-10B8-A6D4-6488-48B6FC8E0026}"/>
              </a:ext>
            </a:extLst>
          </p:cNvPr>
          <p:cNvSpPr/>
          <p:nvPr/>
        </p:nvSpPr>
        <p:spPr>
          <a:xfrm>
            <a:off x="10925332" y="159532"/>
            <a:ext cx="812800" cy="8128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Google Shape;167;p13">
            <a:extLst>
              <a:ext uri="{FF2B5EF4-FFF2-40B4-BE49-F238E27FC236}">
                <a16:creationId xmlns:a16="http://schemas.microsoft.com/office/drawing/2014/main" id="{0411EDAC-02C5-963A-0454-10263CE86214}"/>
              </a:ext>
            </a:extLst>
          </p:cNvPr>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4. Transport </a:t>
            </a:r>
            <a:r>
              <a:rPr lang="sv-SE" sz="2800" dirty="0" err="1">
                <a:solidFill>
                  <a:srgbClr val="C00000"/>
                </a:solidFill>
              </a:rPr>
              <a:t>Modelling</a:t>
            </a:r>
            <a:r>
              <a:rPr lang="sv-SE" sz="2800" dirty="0">
                <a:solidFill>
                  <a:srgbClr val="C00000"/>
                </a:solidFill>
              </a:rPr>
              <a:t> in </a:t>
            </a:r>
            <a:r>
              <a:rPr lang="sv-SE" sz="2800" dirty="0" err="1">
                <a:solidFill>
                  <a:srgbClr val="C00000"/>
                </a:solidFill>
              </a:rPr>
              <a:t>OSeMOSYS</a:t>
            </a:r>
            <a:endParaRPr sz="2800" dirty="0">
              <a:solidFill>
                <a:srgbClr val="C00000"/>
              </a:solidFill>
            </a:endParaRPr>
          </a:p>
        </p:txBody>
      </p:sp>
      <p:sp>
        <p:nvSpPr>
          <p:cNvPr id="3" name="Slide Number Placeholder 1">
            <a:extLst>
              <a:ext uri="{FF2B5EF4-FFF2-40B4-BE49-F238E27FC236}">
                <a16:creationId xmlns:a16="http://schemas.microsoft.com/office/drawing/2014/main" id="{B26C3E18-EF2B-5C40-B6A5-D3E734B15FAD}"/>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a:solidFill>
                  <a:schemeClr val="bg1"/>
                </a:solidFill>
              </a:rPr>
              <a:pPr algn="ctr"/>
              <a:t>37</a:t>
            </a:fld>
            <a:endParaRPr lang="sv-SE" sz="1000" b="1" dirty="0">
              <a:solidFill>
                <a:schemeClr val="bg1"/>
              </a:solidFill>
            </a:endParaRPr>
          </a:p>
        </p:txBody>
      </p:sp>
      <p:sp>
        <p:nvSpPr>
          <p:cNvPr id="5" name="Google Shape;168;p13">
            <a:extLst>
              <a:ext uri="{FF2B5EF4-FFF2-40B4-BE49-F238E27FC236}">
                <a16:creationId xmlns:a16="http://schemas.microsoft.com/office/drawing/2014/main" id="{6FD6BAF1-4DC7-D2D6-DCFE-39D4ABCE863D}"/>
              </a:ext>
            </a:extLst>
          </p:cNvPr>
          <p:cNvSpPr txBox="1">
            <a:spLocks/>
          </p:cNvSpPr>
          <p:nvPr/>
        </p:nvSpPr>
        <p:spPr>
          <a:xfrm>
            <a:off x="838200" y="1073888"/>
            <a:ext cx="10515600" cy="408071"/>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dirty="0">
                <a:solidFill>
                  <a:schemeClr val="accent2"/>
                </a:solidFill>
              </a:rPr>
              <a:t>Gather and Prepare Input Data</a:t>
            </a:r>
          </a:p>
        </p:txBody>
      </p:sp>
      <p:sp>
        <p:nvSpPr>
          <p:cNvPr id="6" name="Google Shape;168;p13">
            <a:extLst>
              <a:ext uri="{FF2B5EF4-FFF2-40B4-BE49-F238E27FC236}">
                <a16:creationId xmlns:a16="http://schemas.microsoft.com/office/drawing/2014/main" id="{3C3E538A-C73A-19DE-0755-F6D7349E4BD4}"/>
              </a:ext>
            </a:extLst>
          </p:cNvPr>
          <p:cNvSpPr txBox="1">
            <a:spLocks/>
          </p:cNvSpPr>
          <p:nvPr/>
        </p:nvSpPr>
        <p:spPr>
          <a:xfrm>
            <a:off x="849086" y="1481959"/>
            <a:ext cx="10515600" cy="5010916"/>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spcBef>
                <a:spcPts val="0"/>
              </a:spcBef>
              <a:buClr>
                <a:schemeClr val="dk1"/>
              </a:buClr>
              <a:buSzPts val="2800"/>
              <a:buFont typeface="Arial" panose="020B0604020202020204" pitchFamily="34" charset="0"/>
              <a:buChar char="•"/>
            </a:pPr>
            <a:r>
              <a:rPr lang="en-GB" sz="2000" b="1" dirty="0">
                <a:highlight>
                  <a:srgbClr val="DFE9FF"/>
                </a:highlight>
              </a:rPr>
              <a:t>Demand projections:</a:t>
            </a:r>
            <a:br>
              <a:rPr lang="en-GB" sz="2000" dirty="0"/>
            </a:br>
            <a:r>
              <a:rPr lang="en-GB" sz="2000" dirty="0"/>
              <a:t>Passenger-km (pkm) and tonne-km (tkm)</a:t>
            </a:r>
            <a:br>
              <a:rPr lang="en-GB" sz="2000" dirty="0"/>
            </a:br>
            <a:endParaRPr lang="en-GB" sz="2000" dirty="0"/>
          </a:p>
          <a:p>
            <a:pPr marL="342900" indent="-342900">
              <a:spcBef>
                <a:spcPts val="0"/>
              </a:spcBef>
              <a:buClr>
                <a:schemeClr val="dk1"/>
              </a:buClr>
              <a:buSzPts val="2800"/>
              <a:buFont typeface="Arial" panose="020B0604020202020204" pitchFamily="34" charset="0"/>
              <a:buChar char="•"/>
            </a:pPr>
            <a:r>
              <a:rPr lang="en-GB" sz="2000" b="1" dirty="0">
                <a:highlight>
                  <a:srgbClr val="DFE9FF"/>
                </a:highlight>
              </a:rPr>
              <a:t>Technology costs:</a:t>
            </a:r>
            <a:br>
              <a:rPr lang="en-GB" sz="2000" dirty="0"/>
            </a:br>
            <a:r>
              <a:rPr lang="en-GB" sz="2000" dirty="0"/>
              <a:t>Investment and fixed costs of transport technologies</a:t>
            </a:r>
          </a:p>
          <a:p>
            <a:pPr marL="342900" indent="-342900">
              <a:spcBef>
                <a:spcPts val="0"/>
              </a:spcBef>
              <a:buClr>
                <a:schemeClr val="dk1"/>
              </a:buClr>
              <a:buSzPts val="2800"/>
              <a:buFont typeface="Arial" panose="020B0604020202020204" pitchFamily="34" charset="0"/>
              <a:buChar char="•"/>
            </a:pPr>
            <a:endParaRPr lang="en-GB" sz="2000" dirty="0"/>
          </a:p>
          <a:p>
            <a:pPr marL="342900" indent="-342900">
              <a:spcBef>
                <a:spcPts val="0"/>
              </a:spcBef>
              <a:buClr>
                <a:schemeClr val="dk1"/>
              </a:buClr>
              <a:buSzPts val="2800"/>
              <a:buFont typeface="Arial" panose="020B0604020202020204" pitchFamily="34" charset="0"/>
              <a:buChar char="•"/>
            </a:pPr>
            <a:r>
              <a:rPr lang="en-GB" sz="2000" b="1" dirty="0">
                <a:highlight>
                  <a:srgbClr val="DFE9FF"/>
                </a:highlight>
              </a:rPr>
              <a:t>Fuel costs:</a:t>
            </a:r>
            <a:br>
              <a:rPr lang="en-GB" sz="2000" dirty="0"/>
            </a:br>
            <a:r>
              <a:rPr lang="en-GB" sz="2000" dirty="0"/>
              <a:t>Import prices, local production costs</a:t>
            </a:r>
            <a:br>
              <a:rPr lang="en-GB" sz="2000" dirty="0"/>
            </a:br>
            <a:endParaRPr lang="en-GB" sz="2000" dirty="0"/>
          </a:p>
          <a:p>
            <a:pPr marL="342900" indent="-342900">
              <a:spcBef>
                <a:spcPts val="0"/>
              </a:spcBef>
              <a:buClr>
                <a:schemeClr val="dk1"/>
              </a:buClr>
              <a:buSzPts val="2800"/>
              <a:buFont typeface="Arial" panose="020B0604020202020204" pitchFamily="34" charset="0"/>
              <a:buChar char="•"/>
            </a:pPr>
            <a:r>
              <a:rPr lang="en-GB" sz="2000" b="1" dirty="0">
                <a:highlight>
                  <a:srgbClr val="DFE9FF"/>
                </a:highlight>
              </a:rPr>
              <a:t>Load factors:</a:t>
            </a:r>
            <a:br>
              <a:rPr lang="en-GB" sz="2000" dirty="0"/>
            </a:br>
            <a:r>
              <a:rPr lang="en-GB" sz="2000" dirty="0"/>
              <a:t>Occupancy rates (passengers) and/or load (freight) for different vehicles</a:t>
            </a:r>
            <a:br>
              <a:rPr lang="en-GB" sz="2000" dirty="0"/>
            </a:br>
            <a:endParaRPr lang="en-GB" sz="2000" dirty="0"/>
          </a:p>
          <a:p>
            <a:pPr marL="342900" indent="-342900">
              <a:spcBef>
                <a:spcPts val="0"/>
              </a:spcBef>
              <a:buClr>
                <a:schemeClr val="dk1"/>
              </a:buClr>
              <a:buSzPts val="2800"/>
              <a:buFont typeface="Arial" panose="020B0604020202020204" pitchFamily="34" charset="0"/>
              <a:buChar char="•"/>
            </a:pPr>
            <a:r>
              <a:rPr lang="en-GB" sz="2000" b="1" dirty="0">
                <a:highlight>
                  <a:srgbClr val="DFE9FF"/>
                </a:highlight>
              </a:rPr>
              <a:t>Energy intensities:</a:t>
            </a:r>
            <a:br>
              <a:rPr lang="en-GB" sz="2000" dirty="0"/>
            </a:br>
            <a:r>
              <a:rPr lang="en-GB" sz="2000" dirty="0"/>
              <a:t>Energy use per unit of activity (MJ/pkm or MJ/tkm)</a:t>
            </a:r>
          </a:p>
          <a:p>
            <a:pPr marL="342900" indent="-342900">
              <a:spcBef>
                <a:spcPts val="0"/>
              </a:spcBef>
              <a:buClr>
                <a:schemeClr val="dk1"/>
              </a:buClr>
              <a:buSzPts val="2800"/>
              <a:buFont typeface="Arial" panose="020B0604020202020204" pitchFamily="34" charset="0"/>
              <a:buChar char="•"/>
            </a:pPr>
            <a:endParaRPr lang="en-GB" sz="2000" dirty="0"/>
          </a:p>
          <a:p>
            <a:pPr marL="342900" indent="-342900">
              <a:spcBef>
                <a:spcPts val="0"/>
              </a:spcBef>
              <a:buClr>
                <a:schemeClr val="dk1"/>
              </a:buClr>
              <a:buSzPts val="2800"/>
              <a:buFont typeface="Arial" panose="020B0604020202020204" pitchFamily="34" charset="0"/>
              <a:buChar char="•"/>
            </a:pPr>
            <a:r>
              <a:rPr lang="en-GB" sz="2000" b="1" dirty="0">
                <a:highlight>
                  <a:srgbClr val="DFE9FF"/>
                </a:highlight>
              </a:rPr>
              <a:t>Emission factors:</a:t>
            </a:r>
            <a:br>
              <a:rPr lang="en-GB" sz="2000" dirty="0"/>
            </a:br>
            <a:r>
              <a:rPr lang="en-GB" sz="2000" dirty="0"/>
              <a:t>CO2, NOX, PM, and other pollutants </a:t>
            </a:r>
            <a:endParaRPr lang="en-GB" sz="1400" dirty="0"/>
          </a:p>
        </p:txBody>
      </p:sp>
      <p:pic>
        <p:nvPicPr>
          <p:cNvPr id="4" name="luvvoice.com-20250203-qJKOKP">
            <a:hlinkClick r:id="" action="ppaction://media"/>
            <a:extLst>
              <a:ext uri="{FF2B5EF4-FFF2-40B4-BE49-F238E27FC236}">
                <a16:creationId xmlns:a16="http://schemas.microsoft.com/office/drawing/2014/main" id="{E607C22A-1C81-F374-7F24-51D398B2A25C}"/>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0925332" y="159532"/>
            <a:ext cx="812800" cy="812800"/>
          </a:xfrm>
          <a:prstGeom prst="rect">
            <a:avLst/>
          </a:prstGeom>
        </p:spPr>
      </p:pic>
    </p:spTree>
    <p:extLst>
      <p:ext uri="{BB962C8B-B14F-4D97-AF65-F5344CB8AC3E}">
        <p14:creationId xmlns:p14="http://schemas.microsoft.com/office/powerpoint/2010/main" val="1861357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3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1FEB7075-A150-73A2-EF79-4AD1F128A7B8}"/>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2EE4D655-F981-DA32-59D8-A315EA697381}"/>
              </a:ext>
            </a:extLst>
          </p:cNvPr>
          <p:cNvGraphicFramePr>
            <a:graphicFrameLocks noChangeAspect="1"/>
          </p:cNvGraphicFramePr>
          <p:nvPr>
            <p:custDataLst>
              <p:tags r:id="rId1"/>
            </p:custDataLst>
            <p:extLst>
              <p:ext uri="{D42A27DB-BD31-4B8C-83A1-F6EECF244321}">
                <p14:modId xmlns:p14="http://schemas.microsoft.com/office/powerpoint/2010/main" val="357439126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6" imgW="7772400" imgH="10058400" progId="TCLayout.ActiveDocument.1">
                  <p:embed/>
                </p:oleObj>
              </mc:Choice>
              <mc:Fallback>
                <p:oleObj name="think-cell Slide" r:id="rId6" imgW="7772400" imgH="10058400" progId="TCLayout.ActiveDocument.1">
                  <p:embed/>
                  <p:pic>
                    <p:nvPicPr>
                      <p:cNvPr id="2" name="think-cell data - do not delete" hidden="1">
                        <a:extLst>
                          <a:ext uri="{FF2B5EF4-FFF2-40B4-BE49-F238E27FC236}">
                            <a16:creationId xmlns:a16="http://schemas.microsoft.com/office/drawing/2014/main" id="{2EE4D655-F981-DA32-59D8-A315EA697381}"/>
                          </a:ext>
                        </a:extLst>
                      </p:cNvPr>
                      <p:cNvPicPr/>
                      <p:nvPr/>
                    </p:nvPicPr>
                    <p:blipFill>
                      <a:blip r:embed="rId7"/>
                      <a:stretch>
                        <a:fillRect/>
                      </a:stretch>
                    </p:blipFill>
                    <p:spPr>
                      <a:xfrm>
                        <a:off x="1588" y="1588"/>
                        <a:ext cx="1227" cy="1588"/>
                      </a:xfrm>
                      <a:prstGeom prst="rect">
                        <a:avLst/>
                      </a:prstGeom>
                    </p:spPr>
                  </p:pic>
                </p:oleObj>
              </mc:Fallback>
            </mc:AlternateContent>
          </a:graphicData>
        </a:graphic>
      </p:graphicFrame>
      <p:sp>
        <p:nvSpPr>
          <p:cNvPr id="7" name="Rectangle 6">
            <a:extLst>
              <a:ext uri="{FF2B5EF4-FFF2-40B4-BE49-F238E27FC236}">
                <a16:creationId xmlns:a16="http://schemas.microsoft.com/office/drawing/2014/main" id="{979CA1BF-2FE4-2DA2-4D07-9084583D517F}"/>
              </a:ext>
            </a:extLst>
          </p:cNvPr>
          <p:cNvSpPr/>
          <p:nvPr/>
        </p:nvSpPr>
        <p:spPr>
          <a:xfrm>
            <a:off x="10925332" y="159532"/>
            <a:ext cx="812800" cy="8128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Google Shape;167;p13">
            <a:extLst>
              <a:ext uri="{FF2B5EF4-FFF2-40B4-BE49-F238E27FC236}">
                <a16:creationId xmlns:a16="http://schemas.microsoft.com/office/drawing/2014/main" id="{7DEB6A1F-F755-1F0D-6862-C8D63699F400}"/>
              </a:ext>
            </a:extLst>
          </p:cNvPr>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4. Transport </a:t>
            </a:r>
            <a:r>
              <a:rPr lang="sv-SE" sz="2800" dirty="0" err="1">
                <a:solidFill>
                  <a:srgbClr val="C00000"/>
                </a:solidFill>
              </a:rPr>
              <a:t>Modelling</a:t>
            </a:r>
            <a:r>
              <a:rPr lang="sv-SE" sz="2800" dirty="0">
                <a:solidFill>
                  <a:srgbClr val="C00000"/>
                </a:solidFill>
              </a:rPr>
              <a:t> in </a:t>
            </a:r>
            <a:r>
              <a:rPr lang="sv-SE" sz="2800" dirty="0" err="1">
                <a:solidFill>
                  <a:srgbClr val="C00000"/>
                </a:solidFill>
              </a:rPr>
              <a:t>OSeMOSYS</a:t>
            </a:r>
            <a:endParaRPr sz="2800" dirty="0">
              <a:solidFill>
                <a:srgbClr val="C00000"/>
              </a:solidFill>
            </a:endParaRPr>
          </a:p>
        </p:txBody>
      </p:sp>
      <p:sp>
        <p:nvSpPr>
          <p:cNvPr id="3" name="Slide Number Placeholder 1">
            <a:extLst>
              <a:ext uri="{FF2B5EF4-FFF2-40B4-BE49-F238E27FC236}">
                <a16:creationId xmlns:a16="http://schemas.microsoft.com/office/drawing/2014/main" id="{51810731-38A0-8DE7-A254-8EF521ADF28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a:solidFill>
                  <a:schemeClr val="bg1"/>
                </a:solidFill>
              </a:rPr>
              <a:pPr algn="ctr"/>
              <a:t>38</a:t>
            </a:fld>
            <a:endParaRPr lang="sv-SE" sz="1000" b="1" dirty="0">
              <a:solidFill>
                <a:schemeClr val="bg1"/>
              </a:solidFill>
            </a:endParaRPr>
          </a:p>
        </p:txBody>
      </p:sp>
      <p:sp>
        <p:nvSpPr>
          <p:cNvPr id="5" name="Google Shape;168;p13">
            <a:extLst>
              <a:ext uri="{FF2B5EF4-FFF2-40B4-BE49-F238E27FC236}">
                <a16:creationId xmlns:a16="http://schemas.microsoft.com/office/drawing/2014/main" id="{9627535F-6203-E9FD-7B79-12FF60391F6E}"/>
              </a:ext>
            </a:extLst>
          </p:cNvPr>
          <p:cNvSpPr txBox="1">
            <a:spLocks/>
          </p:cNvSpPr>
          <p:nvPr/>
        </p:nvSpPr>
        <p:spPr>
          <a:xfrm>
            <a:off x="838200" y="1073888"/>
            <a:ext cx="10515600" cy="408071"/>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dirty="0">
                <a:solidFill>
                  <a:schemeClr val="accent2"/>
                </a:solidFill>
              </a:rPr>
              <a:t>Define Sets in </a:t>
            </a:r>
            <a:r>
              <a:rPr lang="en-GB" sz="2000" dirty="0" err="1">
                <a:solidFill>
                  <a:schemeClr val="accent2"/>
                </a:solidFill>
              </a:rPr>
              <a:t>OSeMOSYS</a:t>
            </a:r>
            <a:endParaRPr lang="en-GB" sz="2000" dirty="0">
              <a:solidFill>
                <a:schemeClr val="accent2"/>
              </a:solidFill>
            </a:endParaRPr>
          </a:p>
        </p:txBody>
      </p:sp>
      <p:sp>
        <p:nvSpPr>
          <p:cNvPr id="6" name="Google Shape;168;p13">
            <a:extLst>
              <a:ext uri="{FF2B5EF4-FFF2-40B4-BE49-F238E27FC236}">
                <a16:creationId xmlns:a16="http://schemas.microsoft.com/office/drawing/2014/main" id="{5F7139FB-25C9-5AED-BB20-A5F2AB791222}"/>
              </a:ext>
            </a:extLst>
          </p:cNvPr>
          <p:cNvSpPr txBox="1">
            <a:spLocks/>
          </p:cNvSpPr>
          <p:nvPr/>
        </p:nvSpPr>
        <p:spPr>
          <a:xfrm>
            <a:off x="849086" y="1481959"/>
            <a:ext cx="10515600" cy="4335975"/>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dirty="0" err="1"/>
              <a:t>OSeMOSYS</a:t>
            </a:r>
            <a:r>
              <a:rPr lang="en-GB" sz="2000" dirty="0"/>
              <a:t> uses sets to define technologies and fuels</a:t>
            </a:r>
          </a:p>
          <a:p>
            <a:pPr>
              <a:spcBef>
                <a:spcPts val="0"/>
              </a:spcBef>
              <a:buClr>
                <a:schemeClr val="dk1"/>
              </a:buClr>
              <a:buSzPts val="2800"/>
            </a:pPr>
            <a:endParaRPr lang="en-GB" sz="2000" dirty="0"/>
          </a:p>
          <a:p>
            <a:pPr>
              <a:spcBef>
                <a:spcPts val="0"/>
              </a:spcBef>
              <a:buClr>
                <a:schemeClr val="dk1"/>
              </a:buClr>
              <a:buSzPts val="2800"/>
            </a:pPr>
            <a:r>
              <a:rPr lang="en-GB" sz="2000" b="1" dirty="0">
                <a:highlight>
                  <a:srgbClr val="DFE9FF"/>
                </a:highlight>
              </a:rPr>
              <a:t>Define technologies:</a:t>
            </a:r>
          </a:p>
          <a:p>
            <a:pPr>
              <a:spcBef>
                <a:spcPts val="0"/>
              </a:spcBef>
              <a:buClr>
                <a:schemeClr val="dk1"/>
              </a:buClr>
              <a:buSzPts val="2800"/>
            </a:pPr>
            <a:r>
              <a:rPr lang="en-GB" sz="2000" dirty="0"/>
              <a:t>Each vehicle type is modelled as a separate technology</a:t>
            </a:r>
          </a:p>
          <a:p>
            <a:pPr marL="342900" indent="-342900">
              <a:spcBef>
                <a:spcPts val="0"/>
              </a:spcBef>
              <a:buClr>
                <a:schemeClr val="dk1"/>
              </a:buClr>
              <a:buSzPts val="2800"/>
              <a:buFont typeface="Arial" panose="020B0604020202020204" pitchFamily="34" charset="0"/>
              <a:buChar char="•"/>
            </a:pPr>
            <a:r>
              <a:rPr lang="en-GB" sz="2000" dirty="0"/>
              <a:t>Passenger transport: petrol car, diesel car, electric car, diesel bus, etc.</a:t>
            </a:r>
          </a:p>
          <a:p>
            <a:pPr marL="342900" indent="-342900">
              <a:spcBef>
                <a:spcPts val="0"/>
              </a:spcBef>
              <a:buClr>
                <a:schemeClr val="dk1"/>
              </a:buClr>
              <a:buSzPts val="2800"/>
              <a:buFont typeface="Arial" panose="020B0604020202020204" pitchFamily="34" charset="0"/>
              <a:buChar char="•"/>
            </a:pPr>
            <a:r>
              <a:rPr lang="en-GB" sz="2000" dirty="0"/>
              <a:t>Freight transport: diesel truck, electric truck, heavy fuel oil ship, etc.</a:t>
            </a:r>
          </a:p>
          <a:p>
            <a:pPr marL="342900" indent="-342900">
              <a:spcBef>
                <a:spcPts val="0"/>
              </a:spcBef>
              <a:buClr>
                <a:schemeClr val="dk1"/>
              </a:buClr>
              <a:buSzPts val="2800"/>
              <a:buFont typeface="Arial" panose="020B0604020202020204" pitchFamily="34" charset="0"/>
              <a:buChar char="•"/>
            </a:pPr>
            <a:endParaRPr lang="en-GB" sz="2000" b="1" dirty="0">
              <a:highlight>
                <a:srgbClr val="DFE9FF"/>
              </a:highlight>
            </a:endParaRPr>
          </a:p>
          <a:p>
            <a:pPr>
              <a:spcBef>
                <a:spcPts val="0"/>
              </a:spcBef>
              <a:buClr>
                <a:schemeClr val="dk1"/>
              </a:buClr>
              <a:buSzPts val="2800"/>
            </a:pPr>
            <a:r>
              <a:rPr lang="en-GB" sz="2000" b="1" dirty="0">
                <a:highlight>
                  <a:srgbClr val="DFE9FF"/>
                </a:highlight>
              </a:rPr>
              <a:t>Define fuels (e.g., energy carriers):</a:t>
            </a:r>
          </a:p>
          <a:p>
            <a:pPr marL="342900" indent="-342900">
              <a:spcBef>
                <a:spcPts val="0"/>
              </a:spcBef>
              <a:buClr>
                <a:schemeClr val="dk1"/>
              </a:buClr>
              <a:buSzPts val="2800"/>
              <a:buFont typeface="Arial" panose="020B0604020202020204" pitchFamily="34" charset="0"/>
              <a:buChar char="•"/>
            </a:pPr>
            <a:r>
              <a:rPr lang="en-GB" sz="2000" dirty="0"/>
              <a:t>Gasoline, diesel, electricity, hydrogen, natural gas, biofuels, etc.</a:t>
            </a:r>
          </a:p>
          <a:p>
            <a:pPr>
              <a:spcBef>
                <a:spcPts val="0"/>
              </a:spcBef>
              <a:buClr>
                <a:schemeClr val="dk1"/>
              </a:buClr>
              <a:buSzPts val="2800"/>
            </a:pPr>
            <a:endParaRPr lang="en-GB" sz="2000" dirty="0"/>
          </a:p>
          <a:p>
            <a:pPr>
              <a:spcBef>
                <a:spcPts val="0"/>
              </a:spcBef>
              <a:buClr>
                <a:schemeClr val="dk1"/>
              </a:buClr>
              <a:buSzPts val="2800"/>
            </a:pPr>
            <a:r>
              <a:rPr lang="en-GB" sz="2000" b="1" dirty="0">
                <a:highlight>
                  <a:srgbClr val="DFE9FF"/>
                </a:highlight>
              </a:rPr>
              <a:t>Set up demand categories:</a:t>
            </a:r>
          </a:p>
          <a:p>
            <a:pPr marL="342900" indent="-342900">
              <a:spcBef>
                <a:spcPts val="0"/>
              </a:spcBef>
              <a:buClr>
                <a:schemeClr val="dk1"/>
              </a:buClr>
              <a:buSzPts val="2800"/>
              <a:buFont typeface="Arial" panose="020B0604020202020204" pitchFamily="34" charset="0"/>
              <a:buChar char="•"/>
            </a:pPr>
            <a:r>
              <a:rPr lang="en-GB" sz="2000" dirty="0"/>
              <a:t>Passenger demand: motorcycle demand, car demand, rail passenger demand, etc.</a:t>
            </a:r>
          </a:p>
          <a:p>
            <a:pPr marL="342900" indent="-342900">
              <a:spcBef>
                <a:spcPts val="0"/>
              </a:spcBef>
              <a:buClr>
                <a:schemeClr val="dk1"/>
              </a:buClr>
              <a:buSzPts val="2800"/>
              <a:buFont typeface="Arial" panose="020B0604020202020204" pitchFamily="34" charset="0"/>
              <a:buChar char="•"/>
            </a:pPr>
            <a:r>
              <a:rPr lang="en-GB" sz="2000" dirty="0"/>
              <a:t>Freight demand: truck demand, rail freight demand, maritime demand, etc.</a:t>
            </a:r>
          </a:p>
          <a:p>
            <a:pPr>
              <a:spcBef>
                <a:spcPts val="0"/>
              </a:spcBef>
              <a:buClr>
                <a:schemeClr val="dk1"/>
              </a:buClr>
              <a:buSzPts val="2800"/>
            </a:pPr>
            <a:endParaRPr lang="en-GB" sz="2000" dirty="0"/>
          </a:p>
          <a:p>
            <a:pPr marL="342900" indent="-342900">
              <a:spcBef>
                <a:spcPts val="0"/>
              </a:spcBef>
              <a:buClr>
                <a:schemeClr val="dk1"/>
              </a:buClr>
              <a:buSzPts val="2800"/>
              <a:buFont typeface="Arial" panose="020B0604020202020204" pitchFamily="34" charset="0"/>
              <a:buChar char="•"/>
            </a:pPr>
            <a:endParaRPr lang="en-GB" sz="2000" dirty="0"/>
          </a:p>
        </p:txBody>
      </p:sp>
      <p:pic>
        <p:nvPicPr>
          <p:cNvPr id="4" name="luvvoice.com-20250203-Tj0ZY6">
            <a:hlinkClick r:id="" action="ppaction://media"/>
            <a:extLst>
              <a:ext uri="{FF2B5EF4-FFF2-40B4-BE49-F238E27FC236}">
                <a16:creationId xmlns:a16="http://schemas.microsoft.com/office/drawing/2014/main" id="{BE55A266-F807-FD18-A009-831BAD26B87D}"/>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0947400" y="159532"/>
            <a:ext cx="812800" cy="812800"/>
          </a:xfrm>
          <a:prstGeom prst="rect">
            <a:avLst/>
          </a:prstGeom>
        </p:spPr>
      </p:pic>
    </p:spTree>
    <p:extLst>
      <p:ext uri="{BB962C8B-B14F-4D97-AF65-F5344CB8AC3E}">
        <p14:creationId xmlns:p14="http://schemas.microsoft.com/office/powerpoint/2010/main" val="2336484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6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EF4A381F-07E4-F77B-16DB-5CC2E5058146}"/>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BACF7179-72E5-911E-ED52-F0E7745AF2A2}"/>
              </a:ext>
            </a:extLst>
          </p:cNvPr>
          <p:cNvGraphicFramePr>
            <a:graphicFrameLocks noChangeAspect="1"/>
          </p:cNvGraphicFramePr>
          <p:nvPr>
            <p:custDataLst>
              <p:tags r:id="rId1"/>
            </p:custDataLst>
            <p:extLst>
              <p:ext uri="{D42A27DB-BD31-4B8C-83A1-F6EECF244321}">
                <p14:modId xmlns:p14="http://schemas.microsoft.com/office/powerpoint/2010/main" val="374219348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6" imgW="7772400" imgH="10058400" progId="TCLayout.ActiveDocument.1">
                  <p:embed/>
                </p:oleObj>
              </mc:Choice>
              <mc:Fallback>
                <p:oleObj name="think-cell Slide" r:id="rId6" imgW="7772400" imgH="10058400" progId="TCLayout.ActiveDocument.1">
                  <p:embed/>
                  <p:pic>
                    <p:nvPicPr>
                      <p:cNvPr id="2" name="think-cell data - do not delete" hidden="1">
                        <a:extLst>
                          <a:ext uri="{FF2B5EF4-FFF2-40B4-BE49-F238E27FC236}">
                            <a16:creationId xmlns:a16="http://schemas.microsoft.com/office/drawing/2014/main" id="{BACF7179-72E5-911E-ED52-F0E7745AF2A2}"/>
                          </a:ext>
                        </a:extLst>
                      </p:cNvPr>
                      <p:cNvPicPr/>
                      <p:nvPr/>
                    </p:nvPicPr>
                    <p:blipFill>
                      <a:blip r:embed="rId7"/>
                      <a:stretch>
                        <a:fillRect/>
                      </a:stretch>
                    </p:blipFill>
                    <p:spPr>
                      <a:xfrm>
                        <a:off x="1588" y="1588"/>
                        <a:ext cx="1227" cy="1588"/>
                      </a:xfrm>
                      <a:prstGeom prst="rect">
                        <a:avLst/>
                      </a:prstGeom>
                    </p:spPr>
                  </p:pic>
                </p:oleObj>
              </mc:Fallback>
            </mc:AlternateContent>
          </a:graphicData>
        </a:graphic>
      </p:graphicFrame>
      <p:sp>
        <p:nvSpPr>
          <p:cNvPr id="7" name="Rectangle 6">
            <a:extLst>
              <a:ext uri="{FF2B5EF4-FFF2-40B4-BE49-F238E27FC236}">
                <a16:creationId xmlns:a16="http://schemas.microsoft.com/office/drawing/2014/main" id="{C98CAEED-3B9A-787A-DD19-1C92651C2407}"/>
              </a:ext>
            </a:extLst>
          </p:cNvPr>
          <p:cNvSpPr/>
          <p:nvPr/>
        </p:nvSpPr>
        <p:spPr>
          <a:xfrm>
            <a:off x="10925332" y="159532"/>
            <a:ext cx="812800" cy="8128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Google Shape;167;p13">
            <a:extLst>
              <a:ext uri="{FF2B5EF4-FFF2-40B4-BE49-F238E27FC236}">
                <a16:creationId xmlns:a16="http://schemas.microsoft.com/office/drawing/2014/main" id="{50FBC1D6-7418-3AB6-F6CC-72E6C51EAEA3}"/>
              </a:ext>
            </a:extLst>
          </p:cNvPr>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4. Transport </a:t>
            </a:r>
            <a:r>
              <a:rPr lang="sv-SE" sz="2800" dirty="0" err="1">
                <a:solidFill>
                  <a:srgbClr val="C00000"/>
                </a:solidFill>
              </a:rPr>
              <a:t>Modelling</a:t>
            </a:r>
            <a:r>
              <a:rPr lang="sv-SE" sz="2800" dirty="0">
                <a:solidFill>
                  <a:srgbClr val="C00000"/>
                </a:solidFill>
              </a:rPr>
              <a:t> in </a:t>
            </a:r>
            <a:r>
              <a:rPr lang="sv-SE" sz="2800" dirty="0" err="1">
                <a:solidFill>
                  <a:srgbClr val="C00000"/>
                </a:solidFill>
              </a:rPr>
              <a:t>OSeMOSYS</a:t>
            </a:r>
            <a:endParaRPr sz="2800" dirty="0">
              <a:solidFill>
                <a:srgbClr val="C00000"/>
              </a:solidFill>
            </a:endParaRPr>
          </a:p>
        </p:txBody>
      </p:sp>
      <p:sp>
        <p:nvSpPr>
          <p:cNvPr id="3" name="Slide Number Placeholder 1">
            <a:extLst>
              <a:ext uri="{FF2B5EF4-FFF2-40B4-BE49-F238E27FC236}">
                <a16:creationId xmlns:a16="http://schemas.microsoft.com/office/drawing/2014/main" id="{387B87BB-3248-535B-AD71-1111C053CDA0}"/>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a:solidFill>
                  <a:schemeClr val="bg1"/>
                </a:solidFill>
              </a:rPr>
              <a:pPr algn="ctr"/>
              <a:t>39</a:t>
            </a:fld>
            <a:endParaRPr lang="sv-SE" sz="1000" b="1" dirty="0">
              <a:solidFill>
                <a:schemeClr val="bg1"/>
              </a:solidFill>
            </a:endParaRPr>
          </a:p>
        </p:txBody>
      </p:sp>
      <p:sp>
        <p:nvSpPr>
          <p:cNvPr id="5" name="Google Shape;168;p13">
            <a:extLst>
              <a:ext uri="{FF2B5EF4-FFF2-40B4-BE49-F238E27FC236}">
                <a16:creationId xmlns:a16="http://schemas.microsoft.com/office/drawing/2014/main" id="{9E3F61F6-B5FC-D1B8-EA46-92975DAB380C}"/>
              </a:ext>
            </a:extLst>
          </p:cNvPr>
          <p:cNvSpPr txBox="1">
            <a:spLocks/>
          </p:cNvSpPr>
          <p:nvPr/>
        </p:nvSpPr>
        <p:spPr>
          <a:xfrm>
            <a:off x="838200" y="1073888"/>
            <a:ext cx="10515600" cy="408071"/>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dirty="0">
                <a:solidFill>
                  <a:schemeClr val="accent2"/>
                </a:solidFill>
              </a:rPr>
              <a:t>Define Parameters in </a:t>
            </a:r>
            <a:r>
              <a:rPr lang="en-GB" sz="2000" dirty="0" err="1">
                <a:solidFill>
                  <a:schemeClr val="accent2"/>
                </a:solidFill>
              </a:rPr>
              <a:t>OSeMOSYS</a:t>
            </a:r>
            <a:endParaRPr lang="en-GB" sz="2000" dirty="0">
              <a:solidFill>
                <a:schemeClr val="accent2"/>
              </a:solidFill>
            </a:endParaRPr>
          </a:p>
        </p:txBody>
      </p:sp>
      <p:sp>
        <p:nvSpPr>
          <p:cNvPr id="6" name="Google Shape;168;p13">
            <a:extLst>
              <a:ext uri="{FF2B5EF4-FFF2-40B4-BE49-F238E27FC236}">
                <a16:creationId xmlns:a16="http://schemas.microsoft.com/office/drawing/2014/main" id="{4EA99B0D-F5D3-D18B-D6D4-340C878238E5}"/>
              </a:ext>
            </a:extLst>
          </p:cNvPr>
          <p:cNvSpPr txBox="1">
            <a:spLocks/>
          </p:cNvSpPr>
          <p:nvPr/>
        </p:nvSpPr>
        <p:spPr>
          <a:xfrm>
            <a:off x="849086" y="1481959"/>
            <a:ext cx="10515600" cy="4335975"/>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dirty="0"/>
              <a:t>Key parameters are:</a:t>
            </a:r>
            <a:br>
              <a:rPr lang="en-GB" sz="2000" dirty="0"/>
            </a:br>
            <a:endParaRPr lang="en-GB" sz="2000" dirty="0"/>
          </a:p>
          <a:p>
            <a:pPr marL="342900" indent="-342900">
              <a:spcBef>
                <a:spcPts val="0"/>
              </a:spcBef>
              <a:buClr>
                <a:schemeClr val="dk1"/>
              </a:buClr>
              <a:buSzPts val="2800"/>
              <a:buFont typeface="Arial" panose="020B0604020202020204" pitchFamily="34" charset="0"/>
              <a:buChar char="•"/>
            </a:pPr>
            <a:r>
              <a:rPr lang="en-GB" sz="2000" b="1" dirty="0">
                <a:highlight>
                  <a:srgbClr val="DFE9FF"/>
                </a:highlight>
              </a:rPr>
              <a:t>InputActivityRatio: </a:t>
            </a:r>
            <a:br>
              <a:rPr lang="en-GB" sz="2000" dirty="0"/>
            </a:br>
            <a:r>
              <a:rPr lang="en-GB" sz="2000" dirty="0"/>
              <a:t>Defines how much fuel is used per unit of transport demand</a:t>
            </a:r>
            <a:br>
              <a:rPr lang="en-GB" sz="2000" dirty="0"/>
            </a:br>
            <a:endParaRPr lang="en-GB" sz="2000" dirty="0"/>
          </a:p>
          <a:p>
            <a:pPr marL="342900" indent="-342900">
              <a:spcBef>
                <a:spcPts val="0"/>
              </a:spcBef>
              <a:buClr>
                <a:schemeClr val="dk1"/>
              </a:buClr>
              <a:buSzPts val="2800"/>
              <a:buFont typeface="Arial" panose="020B0604020202020204" pitchFamily="34" charset="0"/>
              <a:buChar char="•"/>
            </a:pPr>
            <a:r>
              <a:rPr lang="en-GB" sz="2000" b="1" dirty="0" err="1">
                <a:highlight>
                  <a:srgbClr val="DFE9FF"/>
                </a:highlight>
              </a:rPr>
              <a:t>OutputActivityRatio</a:t>
            </a:r>
            <a:r>
              <a:rPr lang="en-GB" sz="2000" b="1" dirty="0">
                <a:highlight>
                  <a:srgbClr val="DFE9FF"/>
                </a:highlight>
              </a:rPr>
              <a:t>: </a:t>
            </a:r>
            <a:br>
              <a:rPr lang="en-GB" sz="2000" dirty="0"/>
            </a:br>
            <a:r>
              <a:rPr lang="en-GB" sz="2000" dirty="0"/>
              <a:t>Ensures 1 unit of demand is met by 1 unit of activity</a:t>
            </a:r>
            <a:br>
              <a:rPr lang="en-GB" sz="2000" dirty="0"/>
            </a:br>
            <a:endParaRPr lang="en-GB" sz="2000" dirty="0"/>
          </a:p>
          <a:p>
            <a:pPr marL="342900" indent="-342900">
              <a:spcBef>
                <a:spcPts val="0"/>
              </a:spcBef>
              <a:buClr>
                <a:schemeClr val="dk1"/>
              </a:buClr>
              <a:buSzPts val="2800"/>
              <a:buFont typeface="Arial" panose="020B0604020202020204" pitchFamily="34" charset="0"/>
              <a:buChar char="•"/>
            </a:pPr>
            <a:r>
              <a:rPr lang="en-GB" sz="2000" b="1" dirty="0" err="1">
                <a:highlight>
                  <a:srgbClr val="DFE9FF"/>
                </a:highlight>
              </a:rPr>
              <a:t>CapitalCost</a:t>
            </a:r>
            <a:r>
              <a:rPr lang="en-GB" sz="2000" b="1" dirty="0">
                <a:highlight>
                  <a:srgbClr val="DFE9FF"/>
                </a:highlight>
              </a:rPr>
              <a:t>, </a:t>
            </a:r>
            <a:r>
              <a:rPr lang="en-GB" sz="2000" b="1" dirty="0" err="1">
                <a:highlight>
                  <a:srgbClr val="DFE9FF"/>
                </a:highlight>
              </a:rPr>
              <a:t>FixedCost</a:t>
            </a:r>
            <a:r>
              <a:rPr lang="en-GB" sz="2000" b="1" dirty="0">
                <a:highlight>
                  <a:srgbClr val="DFE9FF"/>
                </a:highlight>
              </a:rPr>
              <a:t>, </a:t>
            </a:r>
            <a:r>
              <a:rPr lang="en-GB" sz="2000" b="1" dirty="0" err="1">
                <a:highlight>
                  <a:srgbClr val="DFE9FF"/>
                </a:highlight>
              </a:rPr>
              <a:t>VariableCost</a:t>
            </a:r>
            <a:r>
              <a:rPr lang="en-GB" sz="2000" b="1" dirty="0">
                <a:highlight>
                  <a:srgbClr val="DFE9FF"/>
                </a:highlight>
              </a:rPr>
              <a:t>: </a:t>
            </a:r>
            <a:br>
              <a:rPr lang="en-GB" sz="2000" dirty="0"/>
            </a:br>
            <a:r>
              <a:rPr lang="en-GB" sz="2000" dirty="0"/>
              <a:t>Investment and operating costs of vehicles, as well as fuel costs</a:t>
            </a:r>
            <a:br>
              <a:rPr lang="en-GB" sz="2000" dirty="0"/>
            </a:br>
            <a:endParaRPr lang="en-GB" sz="2000" dirty="0"/>
          </a:p>
          <a:p>
            <a:pPr marL="342900" indent="-342900">
              <a:spcBef>
                <a:spcPts val="0"/>
              </a:spcBef>
              <a:buClr>
                <a:schemeClr val="dk1"/>
              </a:buClr>
              <a:buSzPts val="2800"/>
              <a:buFont typeface="Arial" panose="020B0604020202020204" pitchFamily="34" charset="0"/>
              <a:buChar char="•"/>
            </a:pPr>
            <a:r>
              <a:rPr lang="en-GB" sz="2000" b="1" dirty="0" err="1">
                <a:highlight>
                  <a:srgbClr val="DFE9FF"/>
                </a:highlight>
              </a:rPr>
              <a:t>EmissionActivityRatio</a:t>
            </a:r>
            <a:r>
              <a:rPr lang="en-GB" sz="2000" b="1" dirty="0">
                <a:highlight>
                  <a:srgbClr val="DFE9FF"/>
                </a:highlight>
              </a:rPr>
              <a:t>: </a:t>
            </a:r>
            <a:br>
              <a:rPr lang="en-GB" sz="2000" dirty="0"/>
            </a:br>
            <a:r>
              <a:rPr lang="en-GB" sz="2000" dirty="0"/>
              <a:t>Emission factors for each technology</a:t>
            </a:r>
            <a:br>
              <a:rPr lang="en-GB" sz="2000" dirty="0"/>
            </a:br>
            <a:endParaRPr lang="en-GB" sz="2000" dirty="0"/>
          </a:p>
          <a:p>
            <a:pPr marL="342900" indent="-342900">
              <a:spcBef>
                <a:spcPts val="0"/>
              </a:spcBef>
              <a:buClr>
                <a:schemeClr val="dk1"/>
              </a:buClr>
              <a:buSzPts val="2800"/>
              <a:buFont typeface="Arial" panose="020B0604020202020204" pitchFamily="34" charset="0"/>
              <a:buChar char="•"/>
            </a:pPr>
            <a:r>
              <a:rPr lang="en-GB" sz="2000" b="1" dirty="0" err="1">
                <a:highlight>
                  <a:srgbClr val="DFE9FF"/>
                </a:highlight>
              </a:rPr>
              <a:t>CapacityToActivityUnit</a:t>
            </a:r>
            <a:r>
              <a:rPr lang="en-GB" sz="2000" b="1" dirty="0">
                <a:highlight>
                  <a:srgbClr val="DFE9FF"/>
                </a:highlight>
              </a:rPr>
              <a:t>: </a:t>
            </a:r>
            <a:br>
              <a:rPr lang="en-GB" sz="2000" dirty="0"/>
            </a:br>
            <a:r>
              <a:rPr lang="en-GB" sz="2000" dirty="0"/>
              <a:t>Defines how much demand a unit of vehicle capacity serves</a:t>
            </a:r>
            <a:br>
              <a:rPr lang="en-GB" sz="2000" dirty="0"/>
            </a:br>
            <a:endParaRPr lang="en-GB" sz="2000" dirty="0"/>
          </a:p>
          <a:p>
            <a:pPr marL="342900" indent="-342900">
              <a:spcBef>
                <a:spcPts val="0"/>
              </a:spcBef>
              <a:buClr>
                <a:schemeClr val="dk1"/>
              </a:buClr>
              <a:buSzPts val="2800"/>
              <a:buFont typeface="Arial" panose="020B0604020202020204" pitchFamily="34" charset="0"/>
              <a:buChar char="•"/>
            </a:pPr>
            <a:endParaRPr lang="en-GB" sz="2000" dirty="0"/>
          </a:p>
        </p:txBody>
      </p:sp>
      <p:pic>
        <p:nvPicPr>
          <p:cNvPr id="4" name="luvvoice.com-20250203-uSVeTR">
            <a:hlinkClick r:id="" action="ppaction://media"/>
            <a:extLst>
              <a:ext uri="{FF2B5EF4-FFF2-40B4-BE49-F238E27FC236}">
                <a16:creationId xmlns:a16="http://schemas.microsoft.com/office/drawing/2014/main" id="{4AC022EA-1CFE-0388-DA70-E5F9FD0354A8}"/>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0925332" y="159532"/>
            <a:ext cx="812800" cy="812800"/>
          </a:xfrm>
          <a:prstGeom prst="rect">
            <a:avLst/>
          </a:prstGeom>
        </p:spPr>
      </p:pic>
    </p:spTree>
    <p:extLst>
      <p:ext uri="{BB962C8B-B14F-4D97-AF65-F5344CB8AC3E}">
        <p14:creationId xmlns:p14="http://schemas.microsoft.com/office/powerpoint/2010/main" val="3087179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4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3FE41BBA-92FE-8325-663F-453C40379794}"/>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5C18AF0F-70F1-FE02-FB3A-E2132948599B}"/>
              </a:ext>
            </a:extLst>
          </p:cNvPr>
          <p:cNvGraphicFramePr>
            <a:graphicFrameLocks noChangeAspect="1"/>
          </p:cNvGraphicFramePr>
          <p:nvPr>
            <p:custDataLst>
              <p:tags r:id="rId1"/>
            </p:custDataLst>
            <p:extLst>
              <p:ext uri="{D42A27DB-BD31-4B8C-83A1-F6EECF244321}">
                <p14:modId xmlns:p14="http://schemas.microsoft.com/office/powerpoint/2010/main" val="300806947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6" imgW="7772400" imgH="10058400" progId="TCLayout.ActiveDocument.1">
                  <p:embed/>
                </p:oleObj>
              </mc:Choice>
              <mc:Fallback>
                <p:oleObj name="think-cell Slide" r:id="rId6" imgW="7772400" imgH="10058400" progId="TCLayout.ActiveDocument.1">
                  <p:embed/>
                  <p:pic>
                    <p:nvPicPr>
                      <p:cNvPr id="2" name="think-cell data - do not delete" hidden="1">
                        <a:extLst>
                          <a:ext uri="{FF2B5EF4-FFF2-40B4-BE49-F238E27FC236}">
                            <a16:creationId xmlns:a16="http://schemas.microsoft.com/office/drawing/2014/main" id="{5C18AF0F-70F1-FE02-FB3A-E2132948599B}"/>
                          </a:ext>
                        </a:extLst>
                      </p:cNvPr>
                      <p:cNvPicPr/>
                      <p:nvPr/>
                    </p:nvPicPr>
                    <p:blipFill>
                      <a:blip r:embed="rId7"/>
                      <a:stretch>
                        <a:fillRect/>
                      </a:stretch>
                    </p:blipFill>
                    <p:spPr>
                      <a:xfrm>
                        <a:off x="1588" y="1588"/>
                        <a:ext cx="1227" cy="1588"/>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C2ED4201-2528-691B-DDEA-AD86738C1FE5}"/>
              </a:ext>
            </a:extLst>
          </p:cNvPr>
          <p:cNvSpPr/>
          <p:nvPr/>
        </p:nvSpPr>
        <p:spPr>
          <a:xfrm>
            <a:off x="10925332" y="159532"/>
            <a:ext cx="812800" cy="8128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Google Shape;167;p13">
            <a:extLst>
              <a:ext uri="{FF2B5EF4-FFF2-40B4-BE49-F238E27FC236}">
                <a16:creationId xmlns:a16="http://schemas.microsoft.com/office/drawing/2014/main" id="{90450C95-88B1-A907-CF10-AB62C129BF39}"/>
              </a:ext>
            </a:extLst>
          </p:cNvPr>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 The </a:t>
            </a:r>
            <a:r>
              <a:rPr lang="sv-SE" dirty="0" err="1">
                <a:solidFill>
                  <a:srgbClr val="C00000"/>
                </a:solidFill>
              </a:rPr>
              <a:t>Role</a:t>
            </a:r>
            <a:r>
              <a:rPr lang="sv-SE" dirty="0">
                <a:solidFill>
                  <a:srgbClr val="C00000"/>
                </a:solidFill>
              </a:rPr>
              <a:t> </a:t>
            </a:r>
            <a:r>
              <a:rPr lang="sv-SE" dirty="0" err="1">
                <a:solidFill>
                  <a:srgbClr val="C00000"/>
                </a:solidFill>
              </a:rPr>
              <a:t>of</a:t>
            </a:r>
            <a:r>
              <a:rPr lang="sv-SE" dirty="0">
                <a:solidFill>
                  <a:srgbClr val="C00000"/>
                </a:solidFill>
              </a:rPr>
              <a:t> T</a:t>
            </a:r>
            <a:r>
              <a:rPr lang="sv-SE" sz="2800" dirty="0">
                <a:solidFill>
                  <a:srgbClr val="C00000"/>
                </a:solidFill>
              </a:rPr>
              <a:t>ransport in Energy </a:t>
            </a:r>
            <a:r>
              <a:rPr lang="sv-SE" sz="2800" dirty="0" err="1">
                <a:solidFill>
                  <a:srgbClr val="C00000"/>
                </a:solidFill>
              </a:rPr>
              <a:t>Modelling</a:t>
            </a:r>
            <a:r>
              <a:rPr lang="sv-SE" sz="2800" dirty="0">
                <a:solidFill>
                  <a:srgbClr val="C00000"/>
                </a:solidFill>
              </a:rPr>
              <a:t> </a:t>
            </a:r>
            <a:endParaRPr sz="2800" dirty="0">
              <a:solidFill>
                <a:srgbClr val="C00000"/>
              </a:solidFill>
            </a:endParaRPr>
          </a:p>
        </p:txBody>
      </p:sp>
      <p:sp>
        <p:nvSpPr>
          <p:cNvPr id="3" name="Slide Number Placeholder 1">
            <a:extLst>
              <a:ext uri="{FF2B5EF4-FFF2-40B4-BE49-F238E27FC236}">
                <a16:creationId xmlns:a16="http://schemas.microsoft.com/office/drawing/2014/main" id="{F7A455C4-8ED4-F6C0-6146-6D994F0CA63A}"/>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a:solidFill>
                  <a:schemeClr val="bg1"/>
                </a:solidFill>
              </a:rPr>
              <a:pPr algn="ctr"/>
              <a:t>4</a:t>
            </a:fld>
            <a:endParaRPr lang="sv-SE" sz="1000" b="1" dirty="0">
              <a:solidFill>
                <a:schemeClr val="bg1"/>
              </a:solidFill>
            </a:endParaRPr>
          </a:p>
        </p:txBody>
      </p:sp>
      <p:sp>
        <p:nvSpPr>
          <p:cNvPr id="4" name="Google Shape;168;p13">
            <a:extLst>
              <a:ext uri="{FF2B5EF4-FFF2-40B4-BE49-F238E27FC236}">
                <a16:creationId xmlns:a16="http://schemas.microsoft.com/office/drawing/2014/main" id="{93C74DB6-A294-B86E-0E69-515B73B1EF57}"/>
              </a:ext>
            </a:extLst>
          </p:cNvPr>
          <p:cNvSpPr txBox="1">
            <a:spLocks/>
          </p:cNvSpPr>
          <p:nvPr/>
        </p:nvSpPr>
        <p:spPr>
          <a:xfrm>
            <a:off x="838200" y="1073888"/>
            <a:ext cx="10515600" cy="408071"/>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dirty="0">
                <a:solidFill>
                  <a:schemeClr val="accent2"/>
                </a:solidFill>
              </a:rPr>
              <a:t>Challenges of Decarbonizing Transport</a:t>
            </a:r>
          </a:p>
        </p:txBody>
      </p:sp>
      <p:sp>
        <p:nvSpPr>
          <p:cNvPr id="6" name="Oval 5">
            <a:extLst>
              <a:ext uri="{FF2B5EF4-FFF2-40B4-BE49-F238E27FC236}">
                <a16:creationId xmlns:a16="http://schemas.microsoft.com/office/drawing/2014/main" id="{E9AC0605-3E5E-C3F3-34E6-F13072179621}"/>
              </a:ext>
            </a:extLst>
          </p:cNvPr>
          <p:cNvSpPr>
            <a:spLocks noChangeAspect="1"/>
          </p:cNvSpPr>
          <p:nvPr/>
        </p:nvSpPr>
        <p:spPr>
          <a:xfrm>
            <a:off x="838200" y="1709010"/>
            <a:ext cx="1030357" cy="102766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DAFDF41A-28FA-7B6A-EE14-4B7E75583D5C}"/>
              </a:ext>
            </a:extLst>
          </p:cNvPr>
          <p:cNvSpPr>
            <a:spLocks noChangeAspect="1"/>
          </p:cNvSpPr>
          <p:nvPr/>
        </p:nvSpPr>
        <p:spPr>
          <a:xfrm>
            <a:off x="838198" y="4227141"/>
            <a:ext cx="1030357" cy="102766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AC196E0-B773-FD35-55A8-DB9D49F95904}"/>
              </a:ext>
            </a:extLst>
          </p:cNvPr>
          <p:cNvSpPr>
            <a:spLocks noChangeAspect="1"/>
          </p:cNvSpPr>
          <p:nvPr/>
        </p:nvSpPr>
        <p:spPr>
          <a:xfrm>
            <a:off x="3163128" y="1709010"/>
            <a:ext cx="1030357" cy="102766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BF52720-5B3F-D757-F7B0-8CEFEBFCD552}"/>
              </a:ext>
            </a:extLst>
          </p:cNvPr>
          <p:cNvSpPr>
            <a:spLocks noChangeAspect="1"/>
          </p:cNvSpPr>
          <p:nvPr/>
        </p:nvSpPr>
        <p:spPr>
          <a:xfrm>
            <a:off x="5488056" y="1709010"/>
            <a:ext cx="1030357" cy="102766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DF629C3-7D31-F358-11AB-5ABC302E7D37}"/>
              </a:ext>
            </a:extLst>
          </p:cNvPr>
          <p:cNvSpPr>
            <a:spLocks noChangeAspect="1"/>
          </p:cNvSpPr>
          <p:nvPr/>
        </p:nvSpPr>
        <p:spPr>
          <a:xfrm>
            <a:off x="7812984" y="1709010"/>
            <a:ext cx="1030357" cy="102766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61DA968F-AADA-C630-D741-C76E38225748}"/>
              </a:ext>
            </a:extLst>
          </p:cNvPr>
          <p:cNvSpPr>
            <a:spLocks noChangeAspect="1"/>
          </p:cNvSpPr>
          <p:nvPr/>
        </p:nvSpPr>
        <p:spPr>
          <a:xfrm>
            <a:off x="10137911" y="1709010"/>
            <a:ext cx="1030357" cy="102766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DE9BAB4-F115-C637-798E-EB1D216E7891}"/>
              </a:ext>
            </a:extLst>
          </p:cNvPr>
          <p:cNvSpPr>
            <a:spLocks noChangeAspect="1"/>
          </p:cNvSpPr>
          <p:nvPr/>
        </p:nvSpPr>
        <p:spPr>
          <a:xfrm>
            <a:off x="5488055" y="4227139"/>
            <a:ext cx="1030357" cy="102766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0D73E09-04B6-8F54-5B88-600021E21CFE}"/>
              </a:ext>
            </a:extLst>
          </p:cNvPr>
          <p:cNvSpPr>
            <a:spLocks noChangeAspect="1"/>
          </p:cNvSpPr>
          <p:nvPr/>
        </p:nvSpPr>
        <p:spPr>
          <a:xfrm>
            <a:off x="3163127" y="4227140"/>
            <a:ext cx="1030357" cy="102766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7F44F6A-9CCA-0F97-C44D-E7BA517E7233}"/>
              </a:ext>
            </a:extLst>
          </p:cNvPr>
          <p:cNvSpPr>
            <a:spLocks noChangeAspect="1"/>
          </p:cNvSpPr>
          <p:nvPr/>
        </p:nvSpPr>
        <p:spPr>
          <a:xfrm>
            <a:off x="7812983" y="4227139"/>
            <a:ext cx="1030357" cy="102766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0A716A6-0034-6D2E-2699-5B57AE982D3B}"/>
              </a:ext>
            </a:extLst>
          </p:cNvPr>
          <p:cNvSpPr>
            <a:spLocks noChangeAspect="1"/>
          </p:cNvSpPr>
          <p:nvPr/>
        </p:nvSpPr>
        <p:spPr>
          <a:xfrm>
            <a:off x="10137910" y="4227139"/>
            <a:ext cx="1030357" cy="102766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6AEEBDAC-EA9A-B4D1-6AA3-F4D1FCD4AE68}"/>
              </a:ext>
            </a:extLst>
          </p:cNvPr>
          <p:cNvSpPr txBox="1"/>
          <p:nvPr/>
        </p:nvSpPr>
        <p:spPr>
          <a:xfrm>
            <a:off x="289464" y="2757523"/>
            <a:ext cx="2058229" cy="707887"/>
          </a:xfrm>
          <a:prstGeom prst="rect">
            <a:avLst/>
          </a:prstGeom>
          <a:noFill/>
        </p:spPr>
        <p:txBody>
          <a:bodyPr wrap="square" rtlCol="0">
            <a:spAutoFit/>
          </a:bodyPr>
          <a:lstStyle/>
          <a:p>
            <a:pPr algn="ctr"/>
            <a:r>
              <a:rPr lang="en-US" sz="2000" b="1" dirty="0"/>
              <a:t>High reliance on fossil fuels</a:t>
            </a:r>
          </a:p>
        </p:txBody>
      </p:sp>
      <p:sp>
        <p:nvSpPr>
          <p:cNvPr id="17" name="TextBox 16">
            <a:extLst>
              <a:ext uri="{FF2B5EF4-FFF2-40B4-BE49-F238E27FC236}">
                <a16:creationId xmlns:a16="http://schemas.microsoft.com/office/drawing/2014/main" id="{6DF0AD28-D9E8-2CC2-B552-CB4E95E746ED}"/>
              </a:ext>
            </a:extLst>
          </p:cNvPr>
          <p:cNvSpPr txBox="1"/>
          <p:nvPr/>
        </p:nvSpPr>
        <p:spPr>
          <a:xfrm>
            <a:off x="2614392" y="2771487"/>
            <a:ext cx="2058229" cy="707886"/>
          </a:xfrm>
          <a:prstGeom prst="rect">
            <a:avLst/>
          </a:prstGeom>
          <a:noFill/>
        </p:spPr>
        <p:txBody>
          <a:bodyPr wrap="square" rtlCol="0">
            <a:spAutoFit/>
          </a:bodyPr>
          <a:lstStyle/>
          <a:p>
            <a:pPr algn="ctr"/>
            <a:r>
              <a:rPr lang="en-US" sz="2000" b="1" dirty="0"/>
              <a:t>Slow fleet turnover</a:t>
            </a:r>
          </a:p>
        </p:txBody>
      </p:sp>
      <p:sp>
        <p:nvSpPr>
          <p:cNvPr id="18" name="TextBox 17">
            <a:extLst>
              <a:ext uri="{FF2B5EF4-FFF2-40B4-BE49-F238E27FC236}">
                <a16:creationId xmlns:a16="http://schemas.microsoft.com/office/drawing/2014/main" id="{E49F2A24-C764-F959-8868-E9BF85027AEB}"/>
              </a:ext>
            </a:extLst>
          </p:cNvPr>
          <p:cNvSpPr txBox="1"/>
          <p:nvPr/>
        </p:nvSpPr>
        <p:spPr>
          <a:xfrm>
            <a:off x="4941809" y="2778649"/>
            <a:ext cx="2058229" cy="1015663"/>
          </a:xfrm>
          <a:prstGeom prst="rect">
            <a:avLst/>
          </a:prstGeom>
          <a:noFill/>
        </p:spPr>
        <p:txBody>
          <a:bodyPr wrap="square" rtlCol="0">
            <a:spAutoFit/>
          </a:bodyPr>
          <a:lstStyle/>
          <a:p>
            <a:pPr algn="ctr"/>
            <a:r>
              <a:rPr lang="en-US" sz="2000" b="1" dirty="0"/>
              <a:t>Lack of charging infrastructure</a:t>
            </a:r>
          </a:p>
        </p:txBody>
      </p:sp>
      <p:sp>
        <p:nvSpPr>
          <p:cNvPr id="19" name="TextBox 18">
            <a:extLst>
              <a:ext uri="{FF2B5EF4-FFF2-40B4-BE49-F238E27FC236}">
                <a16:creationId xmlns:a16="http://schemas.microsoft.com/office/drawing/2014/main" id="{1311751F-9C3B-5CA5-71D6-6051A0F9211A}"/>
              </a:ext>
            </a:extLst>
          </p:cNvPr>
          <p:cNvSpPr txBox="1"/>
          <p:nvPr/>
        </p:nvSpPr>
        <p:spPr>
          <a:xfrm>
            <a:off x="7299046" y="2778649"/>
            <a:ext cx="2058229" cy="1015663"/>
          </a:xfrm>
          <a:prstGeom prst="rect">
            <a:avLst/>
          </a:prstGeom>
          <a:noFill/>
        </p:spPr>
        <p:txBody>
          <a:bodyPr wrap="square" rtlCol="0">
            <a:spAutoFit/>
          </a:bodyPr>
          <a:lstStyle/>
          <a:p>
            <a:pPr algn="ctr"/>
            <a:r>
              <a:rPr lang="en-US" sz="2000" b="1" dirty="0"/>
              <a:t>High upfront costs of low-carbon techs</a:t>
            </a:r>
          </a:p>
        </p:txBody>
      </p:sp>
      <p:sp>
        <p:nvSpPr>
          <p:cNvPr id="20" name="TextBox 19">
            <a:extLst>
              <a:ext uri="{FF2B5EF4-FFF2-40B4-BE49-F238E27FC236}">
                <a16:creationId xmlns:a16="http://schemas.microsoft.com/office/drawing/2014/main" id="{F897EB6C-5A20-8A5D-1909-542778173627}"/>
              </a:ext>
            </a:extLst>
          </p:cNvPr>
          <p:cNvSpPr txBox="1"/>
          <p:nvPr/>
        </p:nvSpPr>
        <p:spPr>
          <a:xfrm>
            <a:off x="9623972" y="2778648"/>
            <a:ext cx="2058229" cy="1015663"/>
          </a:xfrm>
          <a:prstGeom prst="rect">
            <a:avLst/>
          </a:prstGeom>
          <a:noFill/>
        </p:spPr>
        <p:txBody>
          <a:bodyPr wrap="square" rtlCol="0">
            <a:spAutoFit/>
          </a:bodyPr>
          <a:lstStyle/>
          <a:p>
            <a:pPr algn="ctr"/>
            <a:r>
              <a:rPr lang="en-US" sz="2000" b="1" dirty="0"/>
              <a:t>Energy system integration challenges</a:t>
            </a:r>
          </a:p>
        </p:txBody>
      </p:sp>
      <p:sp>
        <p:nvSpPr>
          <p:cNvPr id="21" name="TextBox 20">
            <a:extLst>
              <a:ext uri="{FF2B5EF4-FFF2-40B4-BE49-F238E27FC236}">
                <a16:creationId xmlns:a16="http://schemas.microsoft.com/office/drawing/2014/main" id="{4FD6DD7C-CCF7-EDB5-7729-77FCA70F0C78}"/>
              </a:ext>
            </a:extLst>
          </p:cNvPr>
          <p:cNvSpPr txBox="1"/>
          <p:nvPr/>
        </p:nvSpPr>
        <p:spPr>
          <a:xfrm>
            <a:off x="289465" y="5264268"/>
            <a:ext cx="2058229" cy="1015663"/>
          </a:xfrm>
          <a:prstGeom prst="rect">
            <a:avLst/>
          </a:prstGeom>
          <a:noFill/>
        </p:spPr>
        <p:txBody>
          <a:bodyPr wrap="square" rtlCol="0">
            <a:spAutoFit/>
          </a:bodyPr>
          <a:lstStyle/>
          <a:p>
            <a:pPr algn="ctr"/>
            <a:r>
              <a:rPr lang="en-US" sz="2000" b="1" dirty="0"/>
              <a:t>Difficult-to-decarbonize transport mode</a:t>
            </a:r>
          </a:p>
        </p:txBody>
      </p:sp>
      <p:sp>
        <p:nvSpPr>
          <p:cNvPr id="22" name="TextBox 21">
            <a:extLst>
              <a:ext uri="{FF2B5EF4-FFF2-40B4-BE49-F238E27FC236}">
                <a16:creationId xmlns:a16="http://schemas.microsoft.com/office/drawing/2014/main" id="{8E041C90-4129-C968-E0F6-BC613C64BB3D}"/>
              </a:ext>
            </a:extLst>
          </p:cNvPr>
          <p:cNvSpPr txBox="1"/>
          <p:nvPr/>
        </p:nvSpPr>
        <p:spPr>
          <a:xfrm>
            <a:off x="2598655" y="5264268"/>
            <a:ext cx="2058229" cy="1015663"/>
          </a:xfrm>
          <a:prstGeom prst="rect">
            <a:avLst/>
          </a:prstGeom>
          <a:noFill/>
        </p:spPr>
        <p:txBody>
          <a:bodyPr wrap="square" rtlCol="0">
            <a:spAutoFit/>
          </a:bodyPr>
          <a:lstStyle/>
          <a:p>
            <a:pPr algn="ctr"/>
            <a:r>
              <a:rPr lang="en-US" sz="2000" b="1" dirty="0" err="1"/>
              <a:t>Behavioural</a:t>
            </a:r>
            <a:r>
              <a:rPr lang="en-US" sz="2000" b="1" dirty="0"/>
              <a:t> and cultural barriers</a:t>
            </a:r>
          </a:p>
        </p:txBody>
      </p:sp>
      <p:sp>
        <p:nvSpPr>
          <p:cNvPr id="23" name="TextBox 22">
            <a:extLst>
              <a:ext uri="{FF2B5EF4-FFF2-40B4-BE49-F238E27FC236}">
                <a16:creationId xmlns:a16="http://schemas.microsoft.com/office/drawing/2014/main" id="{30FCC4E9-9F6A-21FD-0DE8-F134BD9E6211}"/>
              </a:ext>
            </a:extLst>
          </p:cNvPr>
          <p:cNvSpPr txBox="1"/>
          <p:nvPr/>
        </p:nvSpPr>
        <p:spPr>
          <a:xfrm>
            <a:off x="4974118" y="5264268"/>
            <a:ext cx="2058229" cy="1015663"/>
          </a:xfrm>
          <a:prstGeom prst="rect">
            <a:avLst/>
          </a:prstGeom>
          <a:noFill/>
        </p:spPr>
        <p:txBody>
          <a:bodyPr wrap="square" rtlCol="0">
            <a:spAutoFit/>
          </a:bodyPr>
          <a:lstStyle/>
          <a:p>
            <a:pPr algn="ctr"/>
            <a:r>
              <a:rPr lang="en-US" sz="2000" b="1" dirty="0"/>
              <a:t>Policy and regulatory uncertainty</a:t>
            </a:r>
          </a:p>
        </p:txBody>
      </p:sp>
      <p:sp>
        <p:nvSpPr>
          <p:cNvPr id="24" name="TextBox 23">
            <a:extLst>
              <a:ext uri="{FF2B5EF4-FFF2-40B4-BE49-F238E27FC236}">
                <a16:creationId xmlns:a16="http://schemas.microsoft.com/office/drawing/2014/main" id="{94658F6D-75A0-239C-9ED2-B3DDBDF64F51}"/>
              </a:ext>
            </a:extLst>
          </p:cNvPr>
          <p:cNvSpPr txBox="1"/>
          <p:nvPr/>
        </p:nvSpPr>
        <p:spPr>
          <a:xfrm>
            <a:off x="7248514" y="5264268"/>
            <a:ext cx="2058229" cy="1015663"/>
          </a:xfrm>
          <a:prstGeom prst="rect">
            <a:avLst/>
          </a:prstGeom>
          <a:noFill/>
        </p:spPr>
        <p:txBody>
          <a:bodyPr wrap="square" rtlCol="0">
            <a:spAutoFit/>
          </a:bodyPr>
          <a:lstStyle/>
          <a:p>
            <a:pPr algn="ctr"/>
            <a:r>
              <a:rPr lang="en-US" sz="2000" b="1" dirty="0"/>
              <a:t>Supply chain and resource constraints</a:t>
            </a:r>
          </a:p>
        </p:txBody>
      </p:sp>
      <p:sp>
        <p:nvSpPr>
          <p:cNvPr id="25" name="TextBox 24">
            <a:extLst>
              <a:ext uri="{FF2B5EF4-FFF2-40B4-BE49-F238E27FC236}">
                <a16:creationId xmlns:a16="http://schemas.microsoft.com/office/drawing/2014/main" id="{DA6A8D3C-02AD-991C-73B4-04443EA9B6A2}"/>
              </a:ext>
            </a:extLst>
          </p:cNvPr>
          <p:cNvSpPr txBox="1"/>
          <p:nvPr/>
        </p:nvSpPr>
        <p:spPr>
          <a:xfrm>
            <a:off x="9474887" y="5268204"/>
            <a:ext cx="2356401" cy="1015663"/>
          </a:xfrm>
          <a:prstGeom prst="rect">
            <a:avLst/>
          </a:prstGeom>
          <a:noFill/>
        </p:spPr>
        <p:txBody>
          <a:bodyPr wrap="square" rtlCol="0">
            <a:spAutoFit/>
          </a:bodyPr>
          <a:lstStyle/>
          <a:p>
            <a:pPr algn="ctr"/>
            <a:r>
              <a:rPr lang="en-US" sz="2000" b="1" dirty="0"/>
              <a:t>Global disparities in transport decarbonization</a:t>
            </a:r>
          </a:p>
        </p:txBody>
      </p:sp>
      <p:pic>
        <p:nvPicPr>
          <p:cNvPr id="27" name="Graphic 26" descr="Fuel with solid fill">
            <a:extLst>
              <a:ext uri="{FF2B5EF4-FFF2-40B4-BE49-F238E27FC236}">
                <a16:creationId xmlns:a16="http://schemas.microsoft.com/office/drawing/2014/main" id="{833271B5-5851-0332-4631-1B843686BF9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96176" y="1748453"/>
            <a:ext cx="914400" cy="914400"/>
          </a:xfrm>
          <a:prstGeom prst="rect">
            <a:avLst/>
          </a:prstGeom>
        </p:spPr>
      </p:pic>
      <p:pic>
        <p:nvPicPr>
          <p:cNvPr id="29" name="Graphic 28" descr="Freight with solid fill">
            <a:extLst>
              <a:ext uri="{FF2B5EF4-FFF2-40B4-BE49-F238E27FC236}">
                <a16:creationId xmlns:a16="http://schemas.microsoft.com/office/drawing/2014/main" id="{0492BF86-1229-CB9D-1164-40BCB36B2AF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250085" y="1812361"/>
            <a:ext cx="914400" cy="914400"/>
          </a:xfrm>
          <a:prstGeom prst="rect">
            <a:avLst/>
          </a:prstGeom>
        </p:spPr>
      </p:pic>
      <p:pic>
        <p:nvPicPr>
          <p:cNvPr id="31" name="Graphic 30" descr="Electric car with solid fill">
            <a:extLst>
              <a:ext uri="{FF2B5EF4-FFF2-40B4-BE49-F238E27FC236}">
                <a16:creationId xmlns:a16="http://schemas.microsoft.com/office/drawing/2014/main" id="{CA31CAD7-2092-6EC2-1E45-714CCE5DFD3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546032" y="1812361"/>
            <a:ext cx="914400" cy="914400"/>
          </a:xfrm>
          <a:prstGeom prst="rect">
            <a:avLst/>
          </a:prstGeom>
        </p:spPr>
      </p:pic>
      <p:pic>
        <p:nvPicPr>
          <p:cNvPr id="33" name="Graphic 32" descr="Dollar with solid fill">
            <a:extLst>
              <a:ext uri="{FF2B5EF4-FFF2-40B4-BE49-F238E27FC236}">
                <a16:creationId xmlns:a16="http://schemas.microsoft.com/office/drawing/2014/main" id="{838E8C14-212C-5A2B-B879-8AD919AD017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870960" y="1765644"/>
            <a:ext cx="914400" cy="914400"/>
          </a:xfrm>
          <a:prstGeom prst="rect">
            <a:avLst/>
          </a:prstGeom>
        </p:spPr>
      </p:pic>
      <p:pic>
        <p:nvPicPr>
          <p:cNvPr id="35" name="Graphic 34" descr="Electric Tower with solid fill">
            <a:extLst>
              <a:ext uri="{FF2B5EF4-FFF2-40B4-BE49-F238E27FC236}">
                <a16:creationId xmlns:a16="http://schemas.microsoft.com/office/drawing/2014/main" id="{EB0CE1C7-80FA-6766-08F1-73A6F6F34AE1}"/>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0195886" y="1748453"/>
            <a:ext cx="914400" cy="914400"/>
          </a:xfrm>
          <a:prstGeom prst="rect">
            <a:avLst/>
          </a:prstGeom>
        </p:spPr>
      </p:pic>
      <p:pic>
        <p:nvPicPr>
          <p:cNvPr id="37" name="Graphic 36" descr="Group with solid fill">
            <a:extLst>
              <a:ext uri="{FF2B5EF4-FFF2-40B4-BE49-F238E27FC236}">
                <a16:creationId xmlns:a16="http://schemas.microsoft.com/office/drawing/2014/main" id="{6B75B0F3-8F56-36BC-F9FC-7080DCF99B0B}"/>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3221104" y="4283773"/>
            <a:ext cx="914400" cy="914400"/>
          </a:xfrm>
          <a:prstGeom prst="rect">
            <a:avLst/>
          </a:prstGeom>
        </p:spPr>
      </p:pic>
      <p:pic>
        <p:nvPicPr>
          <p:cNvPr id="39" name="Graphic 38" descr="Bank with solid fill">
            <a:extLst>
              <a:ext uri="{FF2B5EF4-FFF2-40B4-BE49-F238E27FC236}">
                <a16:creationId xmlns:a16="http://schemas.microsoft.com/office/drawing/2014/main" id="{8B42D7C2-C885-A083-409C-1F9FB82F22A8}"/>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5546032" y="4234590"/>
            <a:ext cx="914400" cy="914400"/>
          </a:xfrm>
          <a:prstGeom prst="rect">
            <a:avLst/>
          </a:prstGeom>
        </p:spPr>
      </p:pic>
      <p:pic>
        <p:nvPicPr>
          <p:cNvPr id="41" name="Graphic 40" descr="Link with solid fill">
            <a:extLst>
              <a:ext uri="{FF2B5EF4-FFF2-40B4-BE49-F238E27FC236}">
                <a16:creationId xmlns:a16="http://schemas.microsoft.com/office/drawing/2014/main" id="{073EEEEF-FFD2-B24C-0367-0E5538B41BC1}"/>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7870960" y="4340408"/>
            <a:ext cx="914400" cy="914400"/>
          </a:xfrm>
          <a:prstGeom prst="rect">
            <a:avLst/>
          </a:prstGeom>
        </p:spPr>
      </p:pic>
      <p:pic>
        <p:nvPicPr>
          <p:cNvPr id="45" name="Graphic 44" descr="Earth globe: Africa and Europe with solid fill">
            <a:extLst>
              <a:ext uri="{FF2B5EF4-FFF2-40B4-BE49-F238E27FC236}">
                <a16:creationId xmlns:a16="http://schemas.microsoft.com/office/drawing/2014/main" id="{7C3FCC57-C8D5-150F-9745-422D9C0C5054}"/>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0203331" y="4283773"/>
            <a:ext cx="914400" cy="914400"/>
          </a:xfrm>
          <a:prstGeom prst="rect">
            <a:avLst/>
          </a:prstGeom>
        </p:spPr>
      </p:pic>
      <p:pic>
        <p:nvPicPr>
          <p:cNvPr id="47" name="Graphic 46" descr="Dump truck with solid fill">
            <a:extLst>
              <a:ext uri="{FF2B5EF4-FFF2-40B4-BE49-F238E27FC236}">
                <a16:creationId xmlns:a16="http://schemas.microsoft.com/office/drawing/2014/main" id="{F9DA4A51-CB68-8F87-0DC8-BA54C4A17B68}"/>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916882" y="4327156"/>
            <a:ext cx="914400" cy="914400"/>
          </a:xfrm>
          <a:prstGeom prst="rect">
            <a:avLst/>
          </a:prstGeom>
        </p:spPr>
      </p:pic>
      <p:pic>
        <p:nvPicPr>
          <p:cNvPr id="26" name="luvvoice.com-20250130-nVOfN7">
            <a:hlinkClick r:id="" action="ppaction://media"/>
            <a:extLst>
              <a:ext uri="{FF2B5EF4-FFF2-40B4-BE49-F238E27FC236}">
                <a16:creationId xmlns:a16="http://schemas.microsoft.com/office/drawing/2014/main" id="{DF59147E-45E8-830F-9829-E5BDE12B7611}"/>
              </a:ext>
            </a:extLst>
          </p:cNvPr>
          <p:cNvPicPr>
            <a:picLocks noChangeAspect="1"/>
          </p:cNvPicPr>
          <p:nvPr>
            <a:audioFile r:link="rId3"/>
            <p:extLst>
              <p:ext uri="{DAA4B4D4-6D71-4841-9C94-3DE7FCFB9230}">
                <p14:media xmlns:p14="http://schemas.microsoft.com/office/powerpoint/2010/main" r:embed="rId2"/>
              </p:ext>
            </p:extLst>
          </p:nvPr>
        </p:nvPicPr>
        <p:blipFill>
          <a:blip r:embed="rId28"/>
          <a:stretch>
            <a:fillRect/>
          </a:stretch>
        </p:blipFill>
        <p:spPr>
          <a:xfrm>
            <a:off x="10937919" y="159264"/>
            <a:ext cx="812800" cy="812800"/>
          </a:xfrm>
          <a:prstGeom prst="rect">
            <a:avLst/>
          </a:prstGeom>
        </p:spPr>
      </p:pic>
    </p:spTree>
    <p:extLst>
      <p:ext uri="{BB962C8B-B14F-4D97-AF65-F5344CB8AC3E}">
        <p14:creationId xmlns:p14="http://schemas.microsoft.com/office/powerpoint/2010/main" val="3358882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1656"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6"/>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A079893C-81F0-5E2B-98B3-55736FEB3C56}"/>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1B5A7C4A-92A5-2834-9EA9-E9DC8B7FEDF0}"/>
              </a:ext>
            </a:extLst>
          </p:cNvPr>
          <p:cNvGraphicFramePr>
            <a:graphicFrameLocks noChangeAspect="1"/>
          </p:cNvGraphicFramePr>
          <p:nvPr>
            <p:custDataLst>
              <p:tags r:id="rId1"/>
            </p:custDataLst>
            <p:extLst>
              <p:ext uri="{D42A27DB-BD31-4B8C-83A1-F6EECF244321}">
                <p14:modId xmlns:p14="http://schemas.microsoft.com/office/powerpoint/2010/main" val="279175913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6" imgW="7772400" imgH="10058400" progId="TCLayout.ActiveDocument.1">
                  <p:embed/>
                </p:oleObj>
              </mc:Choice>
              <mc:Fallback>
                <p:oleObj name="think-cell Slide" r:id="rId6" imgW="7772400" imgH="10058400" progId="TCLayout.ActiveDocument.1">
                  <p:embed/>
                  <p:pic>
                    <p:nvPicPr>
                      <p:cNvPr id="2" name="think-cell data - do not delete" hidden="1">
                        <a:extLst>
                          <a:ext uri="{FF2B5EF4-FFF2-40B4-BE49-F238E27FC236}">
                            <a16:creationId xmlns:a16="http://schemas.microsoft.com/office/drawing/2014/main" id="{1B5A7C4A-92A5-2834-9EA9-E9DC8B7FEDF0}"/>
                          </a:ext>
                        </a:extLst>
                      </p:cNvPr>
                      <p:cNvPicPr/>
                      <p:nvPr/>
                    </p:nvPicPr>
                    <p:blipFill>
                      <a:blip r:embed="rId7"/>
                      <a:stretch>
                        <a:fillRect/>
                      </a:stretch>
                    </p:blipFill>
                    <p:spPr>
                      <a:xfrm>
                        <a:off x="1588" y="1588"/>
                        <a:ext cx="1227" cy="1588"/>
                      </a:xfrm>
                      <a:prstGeom prst="rect">
                        <a:avLst/>
                      </a:prstGeom>
                    </p:spPr>
                  </p:pic>
                </p:oleObj>
              </mc:Fallback>
            </mc:AlternateContent>
          </a:graphicData>
        </a:graphic>
      </p:graphicFrame>
      <p:sp>
        <p:nvSpPr>
          <p:cNvPr id="7" name="Rectangle 6">
            <a:extLst>
              <a:ext uri="{FF2B5EF4-FFF2-40B4-BE49-F238E27FC236}">
                <a16:creationId xmlns:a16="http://schemas.microsoft.com/office/drawing/2014/main" id="{0890086C-9FB6-AA44-C4C1-7EA691548274}"/>
              </a:ext>
            </a:extLst>
          </p:cNvPr>
          <p:cNvSpPr/>
          <p:nvPr/>
        </p:nvSpPr>
        <p:spPr>
          <a:xfrm>
            <a:off x="10925332" y="159532"/>
            <a:ext cx="812800" cy="8128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Google Shape;167;p13">
            <a:extLst>
              <a:ext uri="{FF2B5EF4-FFF2-40B4-BE49-F238E27FC236}">
                <a16:creationId xmlns:a16="http://schemas.microsoft.com/office/drawing/2014/main" id="{1D25E0C7-DC68-6AE5-6FC9-AE8A89B8DA0C}"/>
              </a:ext>
            </a:extLst>
          </p:cNvPr>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4. Transport </a:t>
            </a:r>
            <a:r>
              <a:rPr lang="sv-SE" sz="2800" dirty="0" err="1">
                <a:solidFill>
                  <a:srgbClr val="C00000"/>
                </a:solidFill>
              </a:rPr>
              <a:t>Modelling</a:t>
            </a:r>
            <a:r>
              <a:rPr lang="sv-SE" sz="2800" dirty="0">
                <a:solidFill>
                  <a:srgbClr val="C00000"/>
                </a:solidFill>
              </a:rPr>
              <a:t> in </a:t>
            </a:r>
            <a:r>
              <a:rPr lang="sv-SE" sz="2800" dirty="0" err="1">
                <a:solidFill>
                  <a:srgbClr val="C00000"/>
                </a:solidFill>
              </a:rPr>
              <a:t>OSeMOSYS</a:t>
            </a:r>
            <a:endParaRPr sz="2800" dirty="0">
              <a:solidFill>
                <a:srgbClr val="C00000"/>
              </a:solidFill>
            </a:endParaRPr>
          </a:p>
        </p:txBody>
      </p:sp>
      <p:sp>
        <p:nvSpPr>
          <p:cNvPr id="3" name="Slide Number Placeholder 1">
            <a:extLst>
              <a:ext uri="{FF2B5EF4-FFF2-40B4-BE49-F238E27FC236}">
                <a16:creationId xmlns:a16="http://schemas.microsoft.com/office/drawing/2014/main" id="{4CA6A93E-BC4B-DBBF-4775-5410016B3117}"/>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a:solidFill>
                  <a:schemeClr val="bg1"/>
                </a:solidFill>
              </a:rPr>
              <a:pPr algn="ctr"/>
              <a:t>40</a:t>
            </a:fld>
            <a:endParaRPr lang="sv-SE" sz="1000" b="1" dirty="0">
              <a:solidFill>
                <a:schemeClr val="bg1"/>
              </a:solidFill>
            </a:endParaRPr>
          </a:p>
        </p:txBody>
      </p:sp>
      <p:sp>
        <p:nvSpPr>
          <p:cNvPr id="5" name="Google Shape;168;p13">
            <a:extLst>
              <a:ext uri="{FF2B5EF4-FFF2-40B4-BE49-F238E27FC236}">
                <a16:creationId xmlns:a16="http://schemas.microsoft.com/office/drawing/2014/main" id="{DE569076-3294-29BB-F412-C152D0ED7C88}"/>
              </a:ext>
            </a:extLst>
          </p:cNvPr>
          <p:cNvSpPr txBox="1">
            <a:spLocks/>
          </p:cNvSpPr>
          <p:nvPr/>
        </p:nvSpPr>
        <p:spPr>
          <a:xfrm>
            <a:off x="838200" y="1073888"/>
            <a:ext cx="10515600" cy="408071"/>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dirty="0">
                <a:solidFill>
                  <a:schemeClr val="accent2"/>
                </a:solidFill>
              </a:rPr>
              <a:t>Enhance a Model in </a:t>
            </a:r>
            <a:r>
              <a:rPr lang="en-GB" sz="2000" dirty="0" err="1">
                <a:solidFill>
                  <a:schemeClr val="accent2"/>
                </a:solidFill>
              </a:rPr>
              <a:t>OSeMOSYS</a:t>
            </a:r>
            <a:endParaRPr lang="en-GB" sz="2000" dirty="0">
              <a:solidFill>
                <a:schemeClr val="accent2"/>
              </a:solidFill>
            </a:endParaRPr>
          </a:p>
        </p:txBody>
      </p:sp>
      <p:sp>
        <p:nvSpPr>
          <p:cNvPr id="6" name="Google Shape;168;p13">
            <a:extLst>
              <a:ext uri="{FF2B5EF4-FFF2-40B4-BE49-F238E27FC236}">
                <a16:creationId xmlns:a16="http://schemas.microsoft.com/office/drawing/2014/main" id="{4011065B-8BC4-DDC9-4AD5-F161731639B9}"/>
              </a:ext>
            </a:extLst>
          </p:cNvPr>
          <p:cNvSpPr txBox="1">
            <a:spLocks/>
          </p:cNvSpPr>
          <p:nvPr/>
        </p:nvSpPr>
        <p:spPr>
          <a:xfrm>
            <a:off x="849086" y="1481959"/>
            <a:ext cx="10515600" cy="4335975"/>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dirty="0"/>
              <a:t>Extend the model by incorporating policy measures, mode shift, charging infrastructure, and behavioural changes to improve realism and assess the impact of different transport strategies</a:t>
            </a:r>
          </a:p>
          <a:p>
            <a:pPr>
              <a:spcBef>
                <a:spcPts val="0"/>
              </a:spcBef>
              <a:buClr>
                <a:schemeClr val="dk1"/>
              </a:buClr>
              <a:buSzPts val="2800"/>
            </a:pPr>
            <a:endParaRPr lang="en-GB" sz="2000" dirty="0"/>
          </a:p>
          <a:p>
            <a:pPr marL="342900" indent="-342900">
              <a:spcBef>
                <a:spcPts val="0"/>
              </a:spcBef>
              <a:buClr>
                <a:schemeClr val="dk1"/>
              </a:buClr>
              <a:buSzPts val="2800"/>
              <a:buFont typeface="Arial" panose="020B0604020202020204" pitchFamily="34" charset="0"/>
              <a:buChar char="•"/>
            </a:pPr>
            <a:r>
              <a:rPr lang="en-GB" sz="2000" b="1" dirty="0">
                <a:highlight>
                  <a:srgbClr val="DFE9FF"/>
                </a:highlight>
              </a:rPr>
              <a:t>Include policy measures:</a:t>
            </a:r>
            <a:br>
              <a:rPr lang="en-GB" sz="2000" dirty="0"/>
            </a:br>
            <a:r>
              <a:rPr lang="en-GB" sz="2000" dirty="0"/>
              <a:t>EV subsidies, fuel taxes, CO₂ pricing</a:t>
            </a:r>
            <a:br>
              <a:rPr lang="en-GB" sz="2000" dirty="0"/>
            </a:br>
            <a:endParaRPr lang="en-GB" sz="2000" dirty="0"/>
          </a:p>
          <a:p>
            <a:pPr marL="342900" indent="-342900">
              <a:spcBef>
                <a:spcPts val="0"/>
              </a:spcBef>
              <a:buClr>
                <a:schemeClr val="dk1"/>
              </a:buClr>
              <a:buSzPts val="2800"/>
              <a:buFont typeface="Arial" panose="020B0604020202020204" pitchFamily="34" charset="0"/>
              <a:buChar char="•"/>
            </a:pPr>
            <a:r>
              <a:rPr lang="en-GB" sz="2000" b="1" dirty="0">
                <a:highlight>
                  <a:srgbClr val="DFE9FF"/>
                </a:highlight>
              </a:rPr>
              <a:t>Integrate mode shifts: </a:t>
            </a:r>
            <a:br>
              <a:rPr lang="en-GB" sz="2000" dirty="0"/>
            </a:br>
            <a:r>
              <a:rPr lang="en-GB" sz="2000" dirty="0"/>
              <a:t>Shift demand between modes based on policy assumptions</a:t>
            </a:r>
            <a:br>
              <a:rPr lang="en-GB" sz="2000" dirty="0"/>
            </a:br>
            <a:endParaRPr lang="en-GB" sz="2000" dirty="0"/>
          </a:p>
          <a:p>
            <a:pPr marL="342900" indent="-342900">
              <a:spcBef>
                <a:spcPts val="0"/>
              </a:spcBef>
              <a:buClr>
                <a:schemeClr val="dk1"/>
              </a:buClr>
              <a:buSzPts val="2800"/>
              <a:buFont typeface="Arial" panose="020B0604020202020204" pitchFamily="34" charset="0"/>
              <a:buChar char="•"/>
            </a:pPr>
            <a:r>
              <a:rPr lang="en-GB" sz="2000" b="1" dirty="0">
                <a:highlight>
                  <a:srgbClr val="DFE9FF"/>
                </a:highlight>
              </a:rPr>
              <a:t>Add charging infrastructure: </a:t>
            </a:r>
            <a:br>
              <a:rPr lang="en-GB" sz="2000" dirty="0"/>
            </a:br>
            <a:r>
              <a:rPr lang="en-GB" sz="2000" dirty="0"/>
              <a:t>For electric vehicles, hydrogen cell vehicles</a:t>
            </a:r>
            <a:br>
              <a:rPr lang="en-GB" sz="2000" dirty="0"/>
            </a:br>
            <a:endParaRPr lang="en-GB" sz="2000" dirty="0"/>
          </a:p>
          <a:p>
            <a:pPr marL="342900" indent="-342900">
              <a:spcBef>
                <a:spcPts val="0"/>
              </a:spcBef>
              <a:buClr>
                <a:schemeClr val="dk1"/>
              </a:buClr>
              <a:buSzPts val="2800"/>
              <a:buFont typeface="Arial" panose="020B0604020202020204" pitchFamily="34" charset="0"/>
              <a:buChar char="•"/>
            </a:pPr>
            <a:r>
              <a:rPr lang="en-GB" sz="2000" b="1" dirty="0">
                <a:highlight>
                  <a:srgbClr val="DFE9FF"/>
                </a:highlight>
              </a:rPr>
              <a:t>Consider behavioural changes: </a:t>
            </a:r>
            <a:br>
              <a:rPr lang="en-GB" sz="2000" dirty="0"/>
            </a:br>
            <a:r>
              <a:rPr lang="en-GB" sz="2000" dirty="0"/>
              <a:t>Telecommuting, urban transport policies.</a:t>
            </a:r>
            <a:br>
              <a:rPr lang="en-GB" sz="2000" dirty="0"/>
            </a:br>
            <a:endParaRPr lang="en-GB" sz="2000" dirty="0"/>
          </a:p>
          <a:p>
            <a:pPr marL="342900" indent="-342900">
              <a:spcBef>
                <a:spcPts val="0"/>
              </a:spcBef>
              <a:buClr>
                <a:schemeClr val="dk1"/>
              </a:buClr>
              <a:buSzPts val="2800"/>
              <a:buFont typeface="Arial" panose="020B0604020202020204" pitchFamily="34" charset="0"/>
              <a:buChar char="•"/>
            </a:pPr>
            <a:endParaRPr lang="en-GB" sz="2000" dirty="0"/>
          </a:p>
        </p:txBody>
      </p:sp>
      <p:pic>
        <p:nvPicPr>
          <p:cNvPr id="4" name="luvvoice.com-20250203-g6i6YY">
            <a:hlinkClick r:id="" action="ppaction://media"/>
            <a:extLst>
              <a:ext uri="{FF2B5EF4-FFF2-40B4-BE49-F238E27FC236}">
                <a16:creationId xmlns:a16="http://schemas.microsoft.com/office/drawing/2014/main" id="{2AA58847-D0CB-3BF5-69D5-D37EFF25396C}"/>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0925332" y="177863"/>
            <a:ext cx="812800" cy="812800"/>
          </a:xfrm>
          <a:prstGeom prst="rect">
            <a:avLst/>
          </a:prstGeom>
        </p:spPr>
      </p:pic>
    </p:spTree>
    <p:extLst>
      <p:ext uri="{BB962C8B-B14F-4D97-AF65-F5344CB8AC3E}">
        <p14:creationId xmlns:p14="http://schemas.microsoft.com/office/powerpoint/2010/main" val="838405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0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16A0713E-2BAC-0C65-B603-759CE4D5AB86}"/>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9167A5E6-9D5B-9BA8-7959-EC0DC275F054}"/>
              </a:ext>
            </a:extLst>
          </p:cNvPr>
          <p:cNvGraphicFramePr>
            <a:graphicFrameLocks noChangeAspect="1"/>
          </p:cNvGraphicFramePr>
          <p:nvPr>
            <p:custDataLst>
              <p:tags r:id="rId1"/>
            </p:custDataLst>
            <p:extLst>
              <p:ext uri="{D42A27DB-BD31-4B8C-83A1-F6EECF244321}">
                <p14:modId xmlns:p14="http://schemas.microsoft.com/office/powerpoint/2010/main" val="183263186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6" imgW="7772400" imgH="10058400" progId="TCLayout.ActiveDocument.1">
                  <p:embed/>
                </p:oleObj>
              </mc:Choice>
              <mc:Fallback>
                <p:oleObj name="think-cell Slide" r:id="rId6" imgW="7772400" imgH="10058400" progId="TCLayout.ActiveDocument.1">
                  <p:embed/>
                  <p:pic>
                    <p:nvPicPr>
                      <p:cNvPr id="2" name="think-cell data - do not delete" hidden="1">
                        <a:extLst>
                          <a:ext uri="{FF2B5EF4-FFF2-40B4-BE49-F238E27FC236}">
                            <a16:creationId xmlns:a16="http://schemas.microsoft.com/office/drawing/2014/main" id="{9167A5E6-9D5B-9BA8-7959-EC0DC275F054}"/>
                          </a:ext>
                        </a:extLst>
                      </p:cNvPr>
                      <p:cNvPicPr/>
                      <p:nvPr/>
                    </p:nvPicPr>
                    <p:blipFill>
                      <a:blip r:embed="rId7"/>
                      <a:stretch>
                        <a:fillRect/>
                      </a:stretch>
                    </p:blipFill>
                    <p:spPr>
                      <a:xfrm>
                        <a:off x="1588" y="1588"/>
                        <a:ext cx="1227" cy="1588"/>
                      </a:xfrm>
                      <a:prstGeom prst="rect">
                        <a:avLst/>
                      </a:prstGeom>
                    </p:spPr>
                  </p:pic>
                </p:oleObj>
              </mc:Fallback>
            </mc:AlternateContent>
          </a:graphicData>
        </a:graphic>
      </p:graphicFrame>
      <p:sp>
        <p:nvSpPr>
          <p:cNvPr id="7" name="Rectangle 6">
            <a:extLst>
              <a:ext uri="{FF2B5EF4-FFF2-40B4-BE49-F238E27FC236}">
                <a16:creationId xmlns:a16="http://schemas.microsoft.com/office/drawing/2014/main" id="{505EBE60-E061-A8C4-22D6-DF2A090FC79F}"/>
              </a:ext>
            </a:extLst>
          </p:cNvPr>
          <p:cNvSpPr/>
          <p:nvPr/>
        </p:nvSpPr>
        <p:spPr>
          <a:xfrm>
            <a:off x="10925332" y="159532"/>
            <a:ext cx="812800" cy="8128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Google Shape;167;p13">
            <a:extLst>
              <a:ext uri="{FF2B5EF4-FFF2-40B4-BE49-F238E27FC236}">
                <a16:creationId xmlns:a16="http://schemas.microsoft.com/office/drawing/2014/main" id="{140FB7C1-792E-1B01-B00D-855E0D28655A}"/>
              </a:ext>
            </a:extLst>
          </p:cNvPr>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5. </a:t>
            </a:r>
            <a:r>
              <a:rPr lang="sv-SE" sz="2800" dirty="0" err="1">
                <a:solidFill>
                  <a:srgbClr val="C00000"/>
                </a:solidFill>
              </a:rPr>
              <a:t>Interpreting</a:t>
            </a:r>
            <a:r>
              <a:rPr lang="sv-SE" sz="2800" dirty="0">
                <a:solidFill>
                  <a:srgbClr val="C00000"/>
                </a:solidFill>
              </a:rPr>
              <a:t> a Transport </a:t>
            </a:r>
            <a:r>
              <a:rPr lang="sv-SE" sz="2800" dirty="0" err="1">
                <a:solidFill>
                  <a:srgbClr val="C00000"/>
                </a:solidFill>
              </a:rPr>
              <a:t>Model</a:t>
            </a:r>
            <a:r>
              <a:rPr lang="sv-SE" sz="2800" dirty="0">
                <a:solidFill>
                  <a:srgbClr val="C00000"/>
                </a:solidFill>
              </a:rPr>
              <a:t> in </a:t>
            </a:r>
            <a:r>
              <a:rPr lang="sv-SE" sz="2800" dirty="0" err="1">
                <a:solidFill>
                  <a:srgbClr val="C00000"/>
                </a:solidFill>
              </a:rPr>
              <a:t>OSeMOSYS</a:t>
            </a:r>
            <a:endParaRPr sz="2800" dirty="0">
              <a:solidFill>
                <a:srgbClr val="C00000"/>
              </a:solidFill>
            </a:endParaRPr>
          </a:p>
        </p:txBody>
      </p:sp>
      <p:sp>
        <p:nvSpPr>
          <p:cNvPr id="3" name="Slide Number Placeholder 1">
            <a:extLst>
              <a:ext uri="{FF2B5EF4-FFF2-40B4-BE49-F238E27FC236}">
                <a16:creationId xmlns:a16="http://schemas.microsoft.com/office/drawing/2014/main" id="{63A56064-20CF-AF4D-4A55-73C35C14A040}"/>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a:solidFill>
                  <a:schemeClr val="bg1"/>
                </a:solidFill>
              </a:rPr>
              <a:pPr algn="ctr"/>
              <a:t>41</a:t>
            </a:fld>
            <a:endParaRPr lang="sv-SE" sz="1000" b="1" dirty="0">
              <a:solidFill>
                <a:schemeClr val="bg1"/>
              </a:solidFill>
            </a:endParaRPr>
          </a:p>
        </p:txBody>
      </p:sp>
      <p:sp>
        <p:nvSpPr>
          <p:cNvPr id="4" name="Google Shape;168;p13">
            <a:extLst>
              <a:ext uri="{FF2B5EF4-FFF2-40B4-BE49-F238E27FC236}">
                <a16:creationId xmlns:a16="http://schemas.microsoft.com/office/drawing/2014/main" id="{5ECEB6A2-D341-172C-92BF-247339514670}"/>
              </a:ext>
            </a:extLst>
          </p:cNvPr>
          <p:cNvSpPr txBox="1">
            <a:spLocks/>
          </p:cNvSpPr>
          <p:nvPr/>
        </p:nvSpPr>
        <p:spPr>
          <a:xfrm>
            <a:off x="838200" y="1608083"/>
            <a:ext cx="10515600" cy="4335975"/>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spcBef>
                <a:spcPts val="0"/>
              </a:spcBef>
              <a:buClr>
                <a:schemeClr val="dk1"/>
              </a:buClr>
              <a:buSzPts val="2800"/>
              <a:buFont typeface="Arial" panose="020B0604020202020204" pitchFamily="34" charset="0"/>
              <a:buChar char="•"/>
            </a:pPr>
            <a:r>
              <a:rPr lang="en-GB" sz="2000" b="1" dirty="0">
                <a:highlight>
                  <a:srgbClr val="DFE9FF"/>
                </a:highlight>
              </a:rPr>
              <a:t>Energy consumption: </a:t>
            </a:r>
            <a:br>
              <a:rPr lang="en-GB" sz="2000" dirty="0"/>
            </a:br>
            <a:r>
              <a:rPr lang="en-GB" sz="2000" dirty="0"/>
              <a:t>Breakdown of fuel use by transport mode and energy carrier</a:t>
            </a:r>
          </a:p>
          <a:p>
            <a:pPr marL="342900" indent="-342900">
              <a:spcBef>
                <a:spcPts val="0"/>
              </a:spcBef>
              <a:buClr>
                <a:schemeClr val="dk1"/>
              </a:buClr>
              <a:buSzPts val="2800"/>
              <a:buFont typeface="Arial" panose="020B0604020202020204" pitchFamily="34" charset="0"/>
              <a:buChar char="•"/>
            </a:pPr>
            <a:endParaRPr lang="en-GB" sz="2000" dirty="0"/>
          </a:p>
          <a:p>
            <a:pPr marL="342900" indent="-342900">
              <a:spcBef>
                <a:spcPts val="0"/>
              </a:spcBef>
              <a:buClr>
                <a:schemeClr val="dk1"/>
              </a:buClr>
              <a:buSzPts val="2800"/>
              <a:buFont typeface="Arial" panose="020B0604020202020204" pitchFamily="34" charset="0"/>
              <a:buChar char="•"/>
            </a:pPr>
            <a:r>
              <a:rPr lang="en-GB" sz="2000" b="1" dirty="0">
                <a:highlight>
                  <a:srgbClr val="DFE9FF"/>
                </a:highlight>
              </a:rPr>
              <a:t>Emissions: </a:t>
            </a:r>
            <a:br>
              <a:rPr lang="en-GB" sz="2000" dirty="0"/>
            </a:br>
            <a:r>
              <a:rPr lang="en-GB" sz="2000" dirty="0"/>
              <a:t>CO₂ and other pollutants from different transport technologies</a:t>
            </a:r>
          </a:p>
          <a:p>
            <a:pPr marL="342900" indent="-342900">
              <a:spcBef>
                <a:spcPts val="0"/>
              </a:spcBef>
              <a:buClr>
                <a:schemeClr val="dk1"/>
              </a:buClr>
              <a:buSzPts val="2800"/>
              <a:buFont typeface="Arial" panose="020B0604020202020204" pitchFamily="34" charset="0"/>
              <a:buChar char="•"/>
            </a:pPr>
            <a:endParaRPr lang="en-GB" sz="2000" dirty="0"/>
          </a:p>
          <a:p>
            <a:pPr marL="342900" indent="-342900">
              <a:spcBef>
                <a:spcPts val="0"/>
              </a:spcBef>
              <a:buClr>
                <a:schemeClr val="dk1"/>
              </a:buClr>
              <a:buSzPts val="2800"/>
              <a:buFont typeface="Arial" panose="020B0604020202020204" pitchFamily="34" charset="0"/>
              <a:buChar char="•"/>
            </a:pPr>
            <a:r>
              <a:rPr lang="en-GB" sz="2000" b="1" dirty="0">
                <a:highlight>
                  <a:srgbClr val="DFE9FF"/>
                </a:highlight>
              </a:rPr>
              <a:t>Costs: </a:t>
            </a:r>
            <a:br>
              <a:rPr lang="en-GB" sz="2000" dirty="0"/>
            </a:br>
            <a:r>
              <a:rPr lang="en-GB" sz="2000" dirty="0"/>
              <a:t>Total system costs, investment costs, and operational expenses</a:t>
            </a:r>
          </a:p>
          <a:p>
            <a:pPr marL="342900" indent="-342900">
              <a:spcBef>
                <a:spcPts val="0"/>
              </a:spcBef>
              <a:buClr>
                <a:schemeClr val="dk1"/>
              </a:buClr>
              <a:buSzPts val="2800"/>
              <a:buFont typeface="Arial" panose="020B0604020202020204" pitchFamily="34" charset="0"/>
              <a:buChar char="•"/>
            </a:pPr>
            <a:endParaRPr lang="en-GB" sz="2000" dirty="0"/>
          </a:p>
          <a:p>
            <a:pPr marL="342900" indent="-342900">
              <a:spcBef>
                <a:spcPts val="0"/>
              </a:spcBef>
              <a:buClr>
                <a:schemeClr val="dk1"/>
              </a:buClr>
              <a:buSzPts val="2800"/>
              <a:buFont typeface="Arial" panose="020B0604020202020204" pitchFamily="34" charset="0"/>
              <a:buChar char="•"/>
            </a:pPr>
            <a:r>
              <a:rPr lang="en-GB" sz="2000" b="1" dirty="0">
                <a:highlight>
                  <a:srgbClr val="DFE9FF"/>
                </a:highlight>
              </a:rPr>
              <a:t>Technology shares: </a:t>
            </a:r>
            <a:br>
              <a:rPr lang="en-GB" sz="2000" dirty="0"/>
            </a:br>
            <a:r>
              <a:rPr lang="en-GB" sz="2000" dirty="0"/>
              <a:t>Adoption of various vehicle types over time</a:t>
            </a:r>
          </a:p>
          <a:p>
            <a:pPr marL="342900" indent="-342900">
              <a:spcBef>
                <a:spcPts val="0"/>
              </a:spcBef>
              <a:buClr>
                <a:schemeClr val="dk1"/>
              </a:buClr>
              <a:buSzPts val="2800"/>
              <a:buFont typeface="Arial" panose="020B0604020202020204" pitchFamily="34" charset="0"/>
              <a:buChar char="•"/>
            </a:pPr>
            <a:endParaRPr lang="en-GB" sz="2000" dirty="0"/>
          </a:p>
          <a:p>
            <a:pPr marL="342900" indent="-342900">
              <a:spcBef>
                <a:spcPts val="0"/>
              </a:spcBef>
              <a:buClr>
                <a:schemeClr val="dk1"/>
              </a:buClr>
              <a:buSzPts val="2800"/>
              <a:buFont typeface="Arial" panose="020B0604020202020204" pitchFamily="34" charset="0"/>
              <a:buChar char="•"/>
            </a:pPr>
            <a:r>
              <a:rPr lang="en-GB" sz="2000" b="1" dirty="0">
                <a:highlight>
                  <a:srgbClr val="DFE9FF"/>
                </a:highlight>
              </a:rPr>
              <a:t>Capacity utilization: </a:t>
            </a:r>
            <a:br>
              <a:rPr lang="en-GB" sz="2000" dirty="0"/>
            </a:br>
            <a:r>
              <a:rPr lang="en-GB" sz="2000" dirty="0"/>
              <a:t>Efficiency of vehicle use and infrastructure</a:t>
            </a:r>
          </a:p>
        </p:txBody>
      </p:sp>
      <p:sp>
        <p:nvSpPr>
          <p:cNvPr id="5" name="Google Shape;168;p13">
            <a:extLst>
              <a:ext uri="{FF2B5EF4-FFF2-40B4-BE49-F238E27FC236}">
                <a16:creationId xmlns:a16="http://schemas.microsoft.com/office/drawing/2014/main" id="{0B9502BD-5CC6-004B-1FC3-44980E79D732}"/>
              </a:ext>
            </a:extLst>
          </p:cNvPr>
          <p:cNvSpPr txBox="1">
            <a:spLocks/>
          </p:cNvSpPr>
          <p:nvPr/>
        </p:nvSpPr>
        <p:spPr>
          <a:xfrm>
            <a:off x="838200" y="1073888"/>
            <a:ext cx="10515600" cy="408071"/>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dirty="0">
                <a:solidFill>
                  <a:schemeClr val="accent2"/>
                </a:solidFill>
              </a:rPr>
              <a:t>Understanding Key Outputs in a Transport Model</a:t>
            </a:r>
          </a:p>
        </p:txBody>
      </p:sp>
      <p:pic>
        <p:nvPicPr>
          <p:cNvPr id="6" name="luvvoice.com-20250203-dri04p">
            <a:hlinkClick r:id="" action="ppaction://media"/>
            <a:extLst>
              <a:ext uri="{FF2B5EF4-FFF2-40B4-BE49-F238E27FC236}">
                <a16:creationId xmlns:a16="http://schemas.microsoft.com/office/drawing/2014/main" id="{278BFE11-BB44-E36D-1722-645836711516}"/>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0925332" y="159532"/>
            <a:ext cx="812800" cy="812800"/>
          </a:xfrm>
          <a:prstGeom prst="rect">
            <a:avLst/>
          </a:prstGeom>
        </p:spPr>
      </p:pic>
    </p:spTree>
    <p:extLst>
      <p:ext uri="{BB962C8B-B14F-4D97-AF65-F5344CB8AC3E}">
        <p14:creationId xmlns:p14="http://schemas.microsoft.com/office/powerpoint/2010/main" val="1746112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2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ECA3FD31-5D21-00FA-A9F9-F6FBA7BE55C7}"/>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88B94D4E-356B-30FE-C778-811F4F9EBF25}"/>
              </a:ext>
            </a:extLst>
          </p:cNvPr>
          <p:cNvGraphicFramePr>
            <a:graphicFrameLocks noChangeAspect="1"/>
          </p:cNvGraphicFramePr>
          <p:nvPr>
            <p:custDataLst>
              <p:tags r:id="rId1"/>
            </p:custDataLst>
            <p:extLst>
              <p:ext uri="{D42A27DB-BD31-4B8C-83A1-F6EECF244321}">
                <p14:modId xmlns:p14="http://schemas.microsoft.com/office/powerpoint/2010/main" val="226567023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6" imgW="7772400" imgH="10058400" progId="TCLayout.ActiveDocument.1">
                  <p:embed/>
                </p:oleObj>
              </mc:Choice>
              <mc:Fallback>
                <p:oleObj name="think-cell Slide" r:id="rId6" imgW="7772400" imgH="10058400" progId="TCLayout.ActiveDocument.1">
                  <p:embed/>
                  <p:pic>
                    <p:nvPicPr>
                      <p:cNvPr id="2" name="think-cell data - do not delete" hidden="1">
                        <a:extLst>
                          <a:ext uri="{FF2B5EF4-FFF2-40B4-BE49-F238E27FC236}">
                            <a16:creationId xmlns:a16="http://schemas.microsoft.com/office/drawing/2014/main" id="{88B94D4E-356B-30FE-C778-811F4F9EBF25}"/>
                          </a:ext>
                        </a:extLst>
                      </p:cNvPr>
                      <p:cNvPicPr/>
                      <p:nvPr/>
                    </p:nvPicPr>
                    <p:blipFill>
                      <a:blip r:embed="rId7"/>
                      <a:stretch>
                        <a:fillRect/>
                      </a:stretch>
                    </p:blipFill>
                    <p:spPr>
                      <a:xfrm>
                        <a:off x="1588" y="1588"/>
                        <a:ext cx="1227" cy="1588"/>
                      </a:xfrm>
                      <a:prstGeom prst="rect">
                        <a:avLst/>
                      </a:prstGeom>
                    </p:spPr>
                  </p:pic>
                </p:oleObj>
              </mc:Fallback>
            </mc:AlternateContent>
          </a:graphicData>
        </a:graphic>
      </p:graphicFrame>
      <p:sp>
        <p:nvSpPr>
          <p:cNvPr id="7" name="Rectangle 6">
            <a:extLst>
              <a:ext uri="{FF2B5EF4-FFF2-40B4-BE49-F238E27FC236}">
                <a16:creationId xmlns:a16="http://schemas.microsoft.com/office/drawing/2014/main" id="{5CCA5ECB-0D74-5C7C-B2D3-79DBA87895E9}"/>
              </a:ext>
            </a:extLst>
          </p:cNvPr>
          <p:cNvSpPr/>
          <p:nvPr/>
        </p:nvSpPr>
        <p:spPr>
          <a:xfrm>
            <a:off x="10925332" y="159532"/>
            <a:ext cx="812800" cy="8128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Google Shape;167;p13">
            <a:extLst>
              <a:ext uri="{FF2B5EF4-FFF2-40B4-BE49-F238E27FC236}">
                <a16:creationId xmlns:a16="http://schemas.microsoft.com/office/drawing/2014/main" id="{FF4EF8C4-4873-F2AD-639B-B65E21686157}"/>
              </a:ext>
            </a:extLst>
          </p:cNvPr>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5. </a:t>
            </a:r>
            <a:r>
              <a:rPr lang="sv-SE" sz="2800" dirty="0" err="1">
                <a:solidFill>
                  <a:srgbClr val="C00000"/>
                </a:solidFill>
              </a:rPr>
              <a:t>Interpreting</a:t>
            </a:r>
            <a:r>
              <a:rPr lang="sv-SE" sz="2800" dirty="0">
                <a:solidFill>
                  <a:srgbClr val="C00000"/>
                </a:solidFill>
              </a:rPr>
              <a:t> a Transport </a:t>
            </a:r>
            <a:r>
              <a:rPr lang="sv-SE" sz="2800" dirty="0" err="1">
                <a:solidFill>
                  <a:srgbClr val="C00000"/>
                </a:solidFill>
              </a:rPr>
              <a:t>Model</a:t>
            </a:r>
            <a:r>
              <a:rPr lang="sv-SE" sz="2800" dirty="0">
                <a:solidFill>
                  <a:srgbClr val="C00000"/>
                </a:solidFill>
              </a:rPr>
              <a:t> in </a:t>
            </a:r>
            <a:r>
              <a:rPr lang="sv-SE" sz="2800" dirty="0" err="1">
                <a:solidFill>
                  <a:srgbClr val="C00000"/>
                </a:solidFill>
              </a:rPr>
              <a:t>OSeMOSYS</a:t>
            </a:r>
            <a:endParaRPr sz="2800" dirty="0">
              <a:solidFill>
                <a:srgbClr val="C00000"/>
              </a:solidFill>
            </a:endParaRPr>
          </a:p>
        </p:txBody>
      </p:sp>
      <p:sp>
        <p:nvSpPr>
          <p:cNvPr id="3" name="Slide Number Placeholder 1">
            <a:extLst>
              <a:ext uri="{FF2B5EF4-FFF2-40B4-BE49-F238E27FC236}">
                <a16:creationId xmlns:a16="http://schemas.microsoft.com/office/drawing/2014/main" id="{28E2A943-9483-ACBD-3361-9CF90BDF3129}"/>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a:solidFill>
                  <a:schemeClr val="bg1"/>
                </a:solidFill>
              </a:rPr>
              <a:pPr algn="ctr"/>
              <a:t>42</a:t>
            </a:fld>
            <a:endParaRPr lang="sv-SE" sz="1000" b="1" dirty="0">
              <a:solidFill>
                <a:schemeClr val="bg1"/>
              </a:solidFill>
            </a:endParaRPr>
          </a:p>
        </p:txBody>
      </p:sp>
      <p:sp>
        <p:nvSpPr>
          <p:cNvPr id="4" name="Google Shape;168;p13">
            <a:extLst>
              <a:ext uri="{FF2B5EF4-FFF2-40B4-BE49-F238E27FC236}">
                <a16:creationId xmlns:a16="http://schemas.microsoft.com/office/drawing/2014/main" id="{905D9CA5-D55A-0AB4-1100-02F0A7F85AE1}"/>
              </a:ext>
            </a:extLst>
          </p:cNvPr>
          <p:cNvSpPr txBox="1">
            <a:spLocks/>
          </p:cNvSpPr>
          <p:nvPr/>
        </p:nvSpPr>
        <p:spPr>
          <a:xfrm>
            <a:off x="838200" y="1608083"/>
            <a:ext cx="10515600" cy="4335975"/>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dirty="0"/>
              <a:t>A thorough analysis of the results ensures that the model provides meaningful insights into transport system performance, guiding policy and investment decisions for a sustainable and efficient future</a:t>
            </a:r>
          </a:p>
          <a:p>
            <a:pPr marL="342900" indent="-342900">
              <a:spcBef>
                <a:spcPts val="0"/>
              </a:spcBef>
              <a:buClr>
                <a:schemeClr val="dk1"/>
              </a:buClr>
              <a:buSzPts val="2800"/>
              <a:buFont typeface="Arial" panose="020B0604020202020204" pitchFamily="34" charset="0"/>
              <a:buChar char="•"/>
            </a:pPr>
            <a:endParaRPr lang="en-GB" sz="2000" b="1" dirty="0">
              <a:highlight>
                <a:srgbClr val="DFE9FF"/>
              </a:highlight>
            </a:endParaRPr>
          </a:p>
          <a:p>
            <a:pPr marL="342900" indent="-342900">
              <a:spcBef>
                <a:spcPts val="0"/>
              </a:spcBef>
              <a:buClr>
                <a:schemeClr val="dk1"/>
              </a:buClr>
              <a:buSzPts val="2800"/>
              <a:buFont typeface="Arial" panose="020B0604020202020204" pitchFamily="34" charset="0"/>
              <a:buChar char="•"/>
            </a:pPr>
            <a:r>
              <a:rPr lang="en-GB" sz="2000" b="1" dirty="0">
                <a:highlight>
                  <a:srgbClr val="DFE9FF"/>
                </a:highlight>
              </a:rPr>
              <a:t>Check Fuel Use: </a:t>
            </a:r>
            <a:br>
              <a:rPr lang="en-GB" sz="2000" dirty="0"/>
            </a:br>
            <a:r>
              <a:rPr lang="en-GB" sz="2000" dirty="0"/>
              <a:t>Does the energy consumption match expected values?</a:t>
            </a:r>
            <a:br>
              <a:rPr lang="en-GB" sz="2000" dirty="0"/>
            </a:br>
            <a:endParaRPr lang="en-GB" sz="2000" dirty="0"/>
          </a:p>
          <a:p>
            <a:pPr marL="342900" indent="-342900">
              <a:spcBef>
                <a:spcPts val="0"/>
              </a:spcBef>
              <a:buClr>
                <a:schemeClr val="dk1"/>
              </a:buClr>
              <a:buSzPts val="2800"/>
              <a:buFont typeface="Arial" panose="020B0604020202020204" pitchFamily="34" charset="0"/>
              <a:buChar char="•"/>
            </a:pPr>
            <a:r>
              <a:rPr lang="en-GB" sz="2000" b="1" dirty="0">
                <a:highlight>
                  <a:srgbClr val="DFE9FF"/>
                </a:highlight>
              </a:rPr>
              <a:t>Compare Emissions: </a:t>
            </a:r>
            <a:br>
              <a:rPr lang="en-GB" sz="2000" dirty="0"/>
            </a:br>
            <a:r>
              <a:rPr lang="en-GB" sz="2000" dirty="0"/>
              <a:t>Are emissions reductions achieved under different scenarios?</a:t>
            </a:r>
            <a:br>
              <a:rPr lang="en-GB" sz="2000" dirty="0"/>
            </a:br>
            <a:endParaRPr lang="en-GB" sz="2000" dirty="0"/>
          </a:p>
          <a:p>
            <a:pPr marL="342900" indent="-342900">
              <a:spcBef>
                <a:spcPts val="0"/>
              </a:spcBef>
              <a:buClr>
                <a:schemeClr val="dk1"/>
              </a:buClr>
              <a:buSzPts val="2800"/>
              <a:buFont typeface="Arial" panose="020B0604020202020204" pitchFamily="34" charset="0"/>
              <a:buChar char="•"/>
            </a:pPr>
            <a:r>
              <a:rPr lang="en-GB" sz="2000" b="1" dirty="0">
                <a:highlight>
                  <a:srgbClr val="DFE9FF"/>
                </a:highlight>
              </a:rPr>
              <a:t>Assess Costs: </a:t>
            </a:r>
            <a:br>
              <a:rPr lang="en-GB" sz="2000" b="1" dirty="0">
                <a:highlight>
                  <a:srgbClr val="DFE9FF"/>
                </a:highlight>
              </a:rPr>
            </a:br>
            <a:r>
              <a:rPr lang="en-GB" sz="2000" dirty="0"/>
              <a:t>Which technologies are cost-optimal?</a:t>
            </a:r>
            <a:br>
              <a:rPr lang="en-GB" sz="2000" dirty="0"/>
            </a:br>
            <a:endParaRPr lang="en-GB" sz="2000" dirty="0"/>
          </a:p>
          <a:p>
            <a:pPr marL="342900" indent="-342900">
              <a:spcBef>
                <a:spcPts val="0"/>
              </a:spcBef>
              <a:buClr>
                <a:schemeClr val="dk1"/>
              </a:buClr>
              <a:buSzPts val="2800"/>
              <a:buFont typeface="Arial" panose="020B0604020202020204" pitchFamily="34" charset="0"/>
              <a:buChar char="•"/>
            </a:pPr>
            <a:r>
              <a:rPr lang="en-GB" sz="2000" b="1" dirty="0">
                <a:highlight>
                  <a:srgbClr val="DFE9FF"/>
                </a:highlight>
              </a:rPr>
              <a:t>Scenario Analysis: </a:t>
            </a:r>
            <a:br>
              <a:rPr lang="en-GB" sz="2000" dirty="0"/>
            </a:br>
            <a:r>
              <a:rPr lang="en-GB" sz="2000" dirty="0"/>
              <a:t>Vary transport policies, fuel costs, and technology assumptions.</a:t>
            </a:r>
          </a:p>
        </p:txBody>
      </p:sp>
      <p:sp>
        <p:nvSpPr>
          <p:cNvPr id="5" name="Google Shape;168;p13">
            <a:extLst>
              <a:ext uri="{FF2B5EF4-FFF2-40B4-BE49-F238E27FC236}">
                <a16:creationId xmlns:a16="http://schemas.microsoft.com/office/drawing/2014/main" id="{4641A190-7C6C-82DB-C406-3A29FFE01DF4}"/>
              </a:ext>
            </a:extLst>
          </p:cNvPr>
          <p:cNvSpPr txBox="1">
            <a:spLocks/>
          </p:cNvSpPr>
          <p:nvPr/>
        </p:nvSpPr>
        <p:spPr>
          <a:xfrm>
            <a:off x="838200" y="1073888"/>
            <a:ext cx="10515600" cy="408071"/>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dirty="0">
                <a:solidFill>
                  <a:schemeClr val="accent2"/>
                </a:solidFill>
              </a:rPr>
              <a:t>Run and </a:t>
            </a:r>
            <a:r>
              <a:rPr lang="en-GB" sz="2000" dirty="0" err="1">
                <a:solidFill>
                  <a:schemeClr val="accent2"/>
                </a:solidFill>
              </a:rPr>
              <a:t>Analyze</a:t>
            </a:r>
            <a:r>
              <a:rPr lang="en-GB" sz="2000" dirty="0">
                <a:solidFill>
                  <a:schemeClr val="accent2"/>
                </a:solidFill>
              </a:rPr>
              <a:t> Results</a:t>
            </a:r>
          </a:p>
        </p:txBody>
      </p:sp>
      <p:pic>
        <p:nvPicPr>
          <p:cNvPr id="6" name="luvvoice.com-20250203-BTcZo5">
            <a:hlinkClick r:id="" action="ppaction://media"/>
            <a:extLst>
              <a:ext uri="{FF2B5EF4-FFF2-40B4-BE49-F238E27FC236}">
                <a16:creationId xmlns:a16="http://schemas.microsoft.com/office/drawing/2014/main" id="{6EFFADE4-AA45-0277-AE5C-F228438C9644}"/>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0911332" y="159532"/>
            <a:ext cx="812800" cy="812800"/>
          </a:xfrm>
          <a:prstGeom prst="rect">
            <a:avLst/>
          </a:prstGeom>
        </p:spPr>
      </p:pic>
    </p:spTree>
    <p:extLst>
      <p:ext uri="{BB962C8B-B14F-4D97-AF65-F5344CB8AC3E}">
        <p14:creationId xmlns:p14="http://schemas.microsoft.com/office/powerpoint/2010/main" val="73965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71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8C4D9DC2-43CF-01EB-5376-2B591F852017}"/>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1999296B-F7FC-D645-1C61-66BE65885397}"/>
              </a:ext>
            </a:extLst>
          </p:cNvPr>
          <p:cNvGraphicFramePr>
            <a:graphicFrameLocks noChangeAspect="1"/>
          </p:cNvGraphicFramePr>
          <p:nvPr>
            <p:custDataLst>
              <p:tags r:id="rId1"/>
            </p:custDataLst>
            <p:extLst>
              <p:ext uri="{D42A27DB-BD31-4B8C-83A1-F6EECF244321}">
                <p14:modId xmlns:p14="http://schemas.microsoft.com/office/powerpoint/2010/main" val="222484741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6" imgW="7772400" imgH="10058400" progId="TCLayout.ActiveDocument.1">
                  <p:embed/>
                </p:oleObj>
              </mc:Choice>
              <mc:Fallback>
                <p:oleObj name="think-cell Slide" r:id="rId6" imgW="7772400" imgH="10058400" progId="TCLayout.ActiveDocument.1">
                  <p:embed/>
                  <p:pic>
                    <p:nvPicPr>
                      <p:cNvPr id="2" name="think-cell data - do not delete" hidden="1">
                        <a:extLst>
                          <a:ext uri="{FF2B5EF4-FFF2-40B4-BE49-F238E27FC236}">
                            <a16:creationId xmlns:a16="http://schemas.microsoft.com/office/drawing/2014/main" id="{1999296B-F7FC-D645-1C61-66BE65885397}"/>
                          </a:ext>
                        </a:extLst>
                      </p:cNvPr>
                      <p:cNvPicPr/>
                      <p:nvPr/>
                    </p:nvPicPr>
                    <p:blipFill>
                      <a:blip r:embed="rId7"/>
                      <a:stretch>
                        <a:fillRect/>
                      </a:stretch>
                    </p:blipFill>
                    <p:spPr>
                      <a:xfrm>
                        <a:off x="1588" y="1588"/>
                        <a:ext cx="1227" cy="1588"/>
                      </a:xfrm>
                      <a:prstGeom prst="rect">
                        <a:avLst/>
                      </a:prstGeom>
                    </p:spPr>
                  </p:pic>
                </p:oleObj>
              </mc:Fallback>
            </mc:AlternateContent>
          </a:graphicData>
        </a:graphic>
      </p:graphicFrame>
      <p:sp>
        <p:nvSpPr>
          <p:cNvPr id="9" name="Rectangle 8">
            <a:extLst>
              <a:ext uri="{FF2B5EF4-FFF2-40B4-BE49-F238E27FC236}">
                <a16:creationId xmlns:a16="http://schemas.microsoft.com/office/drawing/2014/main" id="{35C0EC71-CA1A-3DB0-EB59-9DC1ED31B35A}"/>
              </a:ext>
            </a:extLst>
          </p:cNvPr>
          <p:cNvSpPr/>
          <p:nvPr/>
        </p:nvSpPr>
        <p:spPr>
          <a:xfrm>
            <a:off x="10925332" y="159532"/>
            <a:ext cx="812800" cy="8128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ular Callout 9">
            <a:extLst>
              <a:ext uri="{FF2B5EF4-FFF2-40B4-BE49-F238E27FC236}">
                <a16:creationId xmlns:a16="http://schemas.microsoft.com/office/drawing/2014/main" id="{AA8E4217-BEF7-7080-4962-BEEC30437B5F}"/>
              </a:ext>
            </a:extLst>
          </p:cNvPr>
          <p:cNvSpPr/>
          <p:nvPr/>
        </p:nvSpPr>
        <p:spPr>
          <a:xfrm>
            <a:off x="4585252" y="1481958"/>
            <a:ext cx="6639339" cy="4720059"/>
          </a:xfrm>
          <a:prstGeom prst="wedgeRectCallout">
            <a:avLst>
              <a:gd name="adj1" fmla="val -63878"/>
              <a:gd name="adj2" fmla="val 32806"/>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Google Shape;167;p13">
            <a:extLst>
              <a:ext uri="{FF2B5EF4-FFF2-40B4-BE49-F238E27FC236}">
                <a16:creationId xmlns:a16="http://schemas.microsoft.com/office/drawing/2014/main" id="{67AD56A0-41F4-19B0-3364-F6A036274275}"/>
              </a:ext>
            </a:extLst>
          </p:cNvPr>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6</a:t>
            </a:r>
            <a:r>
              <a:rPr lang="sv-SE" sz="2800" dirty="0">
                <a:solidFill>
                  <a:srgbClr val="C00000"/>
                </a:solidFill>
              </a:rPr>
              <a:t>. Best </a:t>
            </a:r>
            <a:r>
              <a:rPr lang="sv-SE" sz="2800" dirty="0" err="1">
                <a:solidFill>
                  <a:srgbClr val="C00000"/>
                </a:solidFill>
              </a:rPr>
              <a:t>Practices</a:t>
            </a:r>
            <a:r>
              <a:rPr lang="sv-SE" sz="2800" dirty="0">
                <a:solidFill>
                  <a:srgbClr val="C00000"/>
                </a:solidFill>
              </a:rPr>
              <a:t> for Transport </a:t>
            </a:r>
            <a:r>
              <a:rPr lang="sv-SE" sz="2800" dirty="0" err="1">
                <a:solidFill>
                  <a:srgbClr val="C00000"/>
                </a:solidFill>
              </a:rPr>
              <a:t>Modelling</a:t>
            </a:r>
            <a:endParaRPr sz="2800" dirty="0">
              <a:solidFill>
                <a:srgbClr val="C00000"/>
              </a:solidFill>
            </a:endParaRPr>
          </a:p>
        </p:txBody>
      </p:sp>
      <p:sp>
        <p:nvSpPr>
          <p:cNvPr id="3" name="Slide Number Placeholder 1">
            <a:extLst>
              <a:ext uri="{FF2B5EF4-FFF2-40B4-BE49-F238E27FC236}">
                <a16:creationId xmlns:a16="http://schemas.microsoft.com/office/drawing/2014/main" id="{AEB135D8-A28F-8385-5145-FE085F47155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a:solidFill>
                  <a:schemeClr val="bg1"/>
                </a:solidFill>
              </a:rPr>
              <a:pPr algn="ctr"/>
              <a:t>43</a:t>
            </a:fld>
            <a:endParaRPr lang="sv-SE" sz="1000" b="1" dirty="0">
              <a:solidFill>
                <a:schemeClr val="bg1"/>
              </a:solidFill>
            </a:endParaRPr>
          </a:p>
        </p:txBody>
      </p:sp>
      <p:sp>
        <p:nvSpPr>
          <p:cNvPr id="4" name="Google Shape;168;p13">
            <a:extLst>
              <a:ext uri="{FF2B5EF4-FFF2-40B4-BE49-F238E27FC236}">
                <a16:creationId xmlns:a16="http://schemas.microsoft.com/office/drawing/2014/main" id="{59C52D30-00A1-DEB6-6EC6-6F6DAD4ABAD6}"/>
              </a:ext>
            </a:extLst>
          </p:cNvPr>
          <p:cNvSpPr txBox="1">
            <a:spLocks/>
          </p:cNvSpPr>
          <p:nvPr/>
        </p:nvSpPr>
        <p:spPr>
          <a:xfrm>
            <a:off x="838200" y="1481959"/>
            <a:ext cx="3004930" cy="4462099"/>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dirty="0"/>
              <a:t>When developing a transport modelling, thorough documentation and transparency are essential. This ensures clarity, reproducibility, and enables collaboration while fostering trust in the model’s results.</a:t>
            </a:r>
          </a:p>
          <a:p>
            <a:pPr>
              <a:spcBef>
                <a:spcPts val="0"/>
              </a:spcBef>
              <a:buClr>
                <a:schemeClr val="dk1"/>
              </a:buClr>
              <a:buSzPts val="2800"/>
            </a:pPr>
            <a:endParaRPr lang="en-GB" sz="2000" dirty="0"/>
          </a:p>
          <a:p>
            <a:pPr>
              <a:spcBef>
                <a:spcPts val="0"/>
              </a:spcBef>
              <a:buClr>
                <a:schemeClr val="dk1"/>
              </a:buClr>
              <a:buSzPts val="2800"/>
            </a:pPr>
            <a:r>
              <a:rPr lang="en-GB" sz="2000" dirty="0"/>
              <a:t>The</a:t>
            </a:r>
            <a:r>
              <a:rPr lang="en-GB" sz="2000" b="1" dirty="0"/>
              <a:t> U4RIA</a:t>
            </a:r>
            <a:r>
              <a:rPr lang="en-GB" sz="2000" dirty="0"/>
              <a:t> goals extend best practices and advances in transparency through a set of guidelines:</a:t>
            </a:r>
          </a:p>
          <a:p>
            <a:pPr>
              <a:spcBef>
                <a:spcPts val="0"/>
              </a:spcBef>
              <a:buClr>
                <a:schemeClr val="dk1"/>
              </a:buClr>
              <a:buSzPts val="2800"/>
            </a:pPr>
            <a:endParaRPr lang="en-GB" sz="2000" dirty="0"/>
          </a:p>
          <a:p>
            <a:pPr>
              <a:spcBef>
                <a:spcPts val="0"/>
              </a:spcBef>
              <a:buClr>
                <a:schemeClr val="dk1"/>
              </a:buClr>
              <a:buSzPts val="2800"/>
            </a:pPr>
            <a:endParaRPr lang="en-GB" sz="2000" dirty="0"/>
          </a:p>
        </p:txBody>
      </p:sp>
      <p:sp>
        <p:nvSpPr>
          <p:cNvPr id="5" name="Google Shape;168;p13">
            <a:extLst>
              <a:ext uri="{FF2B5EF4-FFF2-40B4-BE49-F238E27FC236}">
                <a16:creationId xmlns:a16="http://schemas.microsoft.com/office/drawing/2014/main" id="{21904A2E-CE0F-6CE3-9C26-A301346A7500}"/>
              </a:ext>
            </a:extLst>
          </p:cNvPr>
          <p:cNvSpPr txBox="1">
            <a:spLocks/>
          </p:cNvSpPr>
          <p:nvPr/>
        </p:nvSpPr>
        <p:spPr>
          <a:xfrm>
            <a:off x="838200" y="1073888"/>
            <a:ext cx="10515600" cy="408071"/>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dirty="0">
                <a:solidFill>
                  <a:schemeClr val="accent2"/>
                </a:solidFill>
              </a:rPr>
              <a:t>The U4RIA Goals</a:t>
            </a:r>
          </a:p>
        </p:txBody>
      </p:sp>
      <p:sp>
        <p:nvSpPr>
          <p:cNvPr id="6" name="TextBox 5">
            <a:extLst>
              <a:ext uri="{FF2B5EF4-FFF2-40B4-BE49-F238E27FC236}">
                <a16:creationId xmlns:a16="http://schemas.microsoft.com/office/drawing/2014/main" id="{DF9029F6-FC5B-9F97-96A6-445B8D2679EE}"/>
              </a:ext>
            </a:extLst>
          </p:cNvPr>
          <p:cNvSpPr txBox="1"/>
          <p:nvPr/>
        </p:nvSpPr>
        <p:spPr>
          <a:xfrm>
            <a:off x="838200" y="6086031"/>
            <a:ext cx="6097772" cy="246221"/>
          </a:xfrm>
          <a:prstGeom prst="rect">
            <a:avLst/>
          </a:prstGeom>
          <a:noFill/>
        </p:spPr>
        <p:txBody>
          <a:bodyPr wrap="square">
            <a:spAutoFit/>
          </a:bodyPr>
          <a:lstStyle/>
          <a:p>
            <a:r>
              <a:rPr lang="es-CO" sz="1000" b="1" dirty="0" err="1">
                <a:latin typeface="Arial" panose="020B0604020202020204" pitchFamily="34" charset="0"/>
                <a:ea typeface="Open Sans" panose="020B0606030504020204" pitchFamily="34" charset="0"/>
                <a:cs typeface="Arial" panose="020B0604020202020204" pitchFamily="34" charset="0"/>
              </a:rPr>
              <a:t>Source</a:t>
            </a:r>
            <a:r>
              <a:rPr lang="es-CO" sz="1000" b="1" dirty="0">
                <a:latin typeface="Arial" panose="020B0604020202020204" pitchFamily="34" charset="0"/>
                <a:ea typeface="Open Sans" panose="020B0606030504020204" pitchFamily="34" charset="0"/>
                <a:cs typeface="Arial" panose="020B0604020202020204" pitchFamily="34" charset="0"/>
              </a:rPr>
              <a:t>: </a:t>
            </a:r>
            <a:r>
              <a:rPr lang="es-CO" sz="1000" dirty="0">
                <a:latin typeface="Arial" panose="020B0604020202020204" pitchFamily="34" charset="0"/>
                <a:ea typeface="Open Sans" panose="020B0606030504020204" pitchFamily="34" charset="0"/>
                <a:cs typeface="Arial" panose="020B0604020202020204" pitchFamily="34" charset="0"/>
              </a:rPr>
              <a:t>Howells et al., 2021</a:t>
            </a:r>
          </a:p>
        </p:txBody>
      </p:sp>
      <p:sp>
        <p:nvSpPr>
          <p:cNvPr id="7" name="Google Shape;168;p13">
            <a:extLst>
              <a:ext uri="{FF2B5EF4-FFF2-40B4-BE49-F238E27FC236}">
                <a16:creationId xmlns:a16="http://schemas.microsoft.com/office/drawing/2014/main" id="{F294A14F-E199-15EE-EE1F-3CCB38D5B712}"/>
              </a:ext>
            </a:extLst>
          </p:cNvPr>
          <p:cNvSpPr txBox="1">
            <a:spLocks/>
          </p:cNvSpPr>
          <p:nvPr/>
        </p:nvSpPr>
        <p:spPr>
          <a:xfrm>
            <a:off x="4987672" y="1600767"/>
            <a:ext cx="6097772" cy="4462099"/>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spcBef>
                <a:spcPts val="0"/>
              </a:spcBef>
              <a:buClr>
                <a:schemeClr val="dk1"/>
              </a:buClr>
              <a:buSzPts val="2800"/>
              <a:buFont typeface="Arial" panose="020B0604020202020204" pitchFamily="34" charset="0"/>
              <a:buChar char="•"/>
            </a:pPr>
            <a:r>
              <a:rPr lang="en-GB" sz="2000" b="1" dirty="0"/>
              <a:t>Ubuntu</a:t>
            </a:r>
            <a:r>
              <a:rPr lang="en-GB" sz="2000" dirty="0"/>
              <a:t> – modelling should engage communities.</a:t>
            </a:r>
          </a:p>
          <a:p>
            <a:pPr marL="342900" indent="-342900">
              <a:spcBef>
                <a:spcPts val="0"/>
              </a:spcBef>
              <a:buClr>
                <a:schemeClr val="dk1"/>
              </a:buClr>
              <a:buSzPts val="2800"/>
              <a:buFont typeface="Arial" panose="020B0604020202020204" pitchFamily="34" charset="0"/>
              <a:buChar char="•"/>
            </a:pPr>
            <a:r>
              <a:rPr lang="en-GB" sz="2000" b="1" dirty="0"/>
              <a:t>Retrievability</a:t>
            </a:r>
            <a:r>
              <a:rPr lang="en-GB" sz="2000" dirty="0"/>
              <a:t> – should be easy to find and access data.</a:t>
            </a:r>
          </a:p>
          <a:p>
            <a:pPr marL="342900" indent="-342900">
              <a:spcBef>
                <a:spcPts val="0"/>
              </a:spcBef>
              <a:buClr>
                <a:schemeClr val="dk1"/>
              </a:buClr>
              <a:buSzPts val="2800"/>
              <a:buFont typeface="Arial" panose="020B0604020202020204" pitchFamily="34" charset="0"/>
              <a:buChar char="•"/>
            </a:pPr>
            <a:r>
              <a:rPr lang="en-GB" sz="2000" b="1" dirty="0"/>
              <a:t>Reusability</a:t>
            </a:r>
            <a:r>
              <a:rPr lang="en-GB" sz="2000" dirty="0"/>
              <a:t> – should be re-usable.</a:t>
            </a:r>
          </a:p>
          <a:p>
            <a:pPr marL="342900" indent="-342900">
              <a:spcBef>
                <a:spcPts val="0"/>
              </a:spcBef>
              <a:buClr>
                <a:schemeClr val="dk1"/>
              </a:buClr>
              <a:buSzPts val="2800"/>
              <a:buFont typeface="Arial" panose="020B0604020202020204" pitchFamily="34" charset="0"/>
              <a:buChar char="•"/>
            </a:pPr>
            <a:r>
              <a:rPr lang="en-GB" sz="2000" b="1" dirty="0"/>
              <a:t>Repeatability</a:t>
            </a:r>
            <a:r>
              <a:rPr lang="en-GB" sz="2000" dirty="0"/>
              <a:t> - should be repeatable and user friendly.</a:t>
            </a:r>
          </a:p>
          <a:p>
            <a:pPr marL="342900" indent="-342900">
              <a:spcBef>
                <a:spcPts val="0"/>
              </a:spcBef>
              <a:buClr>
                <a:schemeClr val="dk1"/>
              </a:buClr>
              <a:buSzPts val="2800"/>
              <a:buFont typeface="Arial" panose="020B0604020202020204" pitchFamily="34" charset="0"/>
              <a:buChar char="•"/>
            </a:pPr>
            <a:r>
              <a:rPr lang="en-GB" sz="2000" b="1" dirty="0" err="1"/>
              <a:t>Reconstructability</a:t>
            </a:r>
            <a:r>
              <a:rPr lang="en-GB" sz="2000" dirty="0"/>
              <a:t> – should include instructions to rebuild the energy modelling elements.</a:t>
            </a:r>
          </a:p>
          <a:p>
            <a:pPr marL="342900" indent="-342900">
              <a:spcBef>
                <a:spcPts val="0"/>
              </a:spcBef>
              <a:buClr>
                <a:schemeClr val="dk1"/>
              </a:buClr>
              <a:buSzPts val="2800"/>
              <a:buFont typeface="Arial" panose="020B0604020202020204" pitchFamily="34" charset="0"/>
              <a:buChar char="•"/>
            </a:pPr>
            <a:r>
              <a:rPr lang="en-GB" sz="2000" b="1" dirty="0"/>
              <a:t>Interoperability</a:t>
            </a:r>
            <a:r>
              <a:rPr lang="en-GB" sz="2000" dirty="0"/>
              <a:t> – should allow for scenarios to be tested by other models or approaches and their compatibility to sub-sector or broader integration.</a:t>
            </a:r>
          </a:p>
          <a:p>
            <a:pPr marL="342900" indent="-342900">
              <a:spcBef>
                <a:spcPts val="0"/>
              </a:spcBef>
              <a:buClr>
                <a:schemeClr val="dk1"/>
              </a:buClr>
              <a:buSzPts val="2800"/>
              <a:buFont typeface="Arial" panose="020B0604020202020204" pitchFamily="34" charset="0"/>
              <a:buChar char="•"/>
            </a:pPr>
            <a:r>
              <a:rPr lang="en-GB" sz="2000" b="1" dirty="0"/>
              <a:t>Auditability</a:t>
            </a:r>
            <a:r>
              <a:rPr lang="en-GB" sz="2000" dirty="0"/>
              <a:t> – should provide direct accountability to the funder of the energy modelling for policy support, as well as to society more broadly. </a:t>
            </a:r>
          </a:p>
          <a:p>
            <a:pPr>
              <a:spcBef>
                <a:spcPts val="0"/>
              </a:spcBef>
              <a:buClr>
                <a:schemeClr val="dk1"/>
              </a:buClr>
              <a:buSzPts val="2800"/>
            </a:pPr>
            <a:endParaRPr lang="en-GB" sz="2000" dirty="0"/>
          </a:p>
        </p:txBody>
      </p:sp>
      <p:pic>
        <p:nvPicPr>
          <p:cNvPr id="8" name="luvvoice.com-20250203-RkBZr2">
            <a:hlinkClick r:id="" action="ppaction://media"/>
            <a:extLst>
              <a:ext uri="{FF2B5EF4-FFF2-40B4-BE49-F238E27FC236}">
                <a16:creationId xmlns:a16="http://schemas.microsoft.com/office/drawing/2014/main" id="{0F743214-EADD-90B0-DE8F-BD79AC0DA68A}"/>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0925332" y="159531"/>
            <a:ext cx="812800" cy="812800"/>
          </a:xfrm>
          <a:prstGeom prst="rect">
            <a:avLst/>
          </a:prstGeom>
        </p:spPr>
      </p:pic>
    </p:spTree>
    <p:extLst>
      <p:ext uri="{BB962C8B-B14F-4D97-AF65-F5344CB8AC3E}">
        <p14:creationId xmlns:p14="http://schemas.microsoft.com/office/powerpoint/2010/main" val="1905128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98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05A4FC-4086-71CF-F726-9699E7CC02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195B2D-3536-215B-C42F-8A0AEC0F8948}"/>
              </a:ext>
            </a:extLst>
          </p:cNvPr>
          <p:cNvSpPr>
            <a:spLocks noGrp="1"/>
          </p:cNvSpPr>
          <p:nvPr>
            <p:ph type="ctrTitle"/>
          </p:nvPr>
        </p:nvSpPr>
        <p:spPr>
          <a:xfrm flipH="1">
            <a:off x="3652887" y="1"/>
            <a:ext cx="3647976" cy="6857999"/>
          </a:xfrm>
        </p:spPr>
        <p:txBody>
          <a:bodyPr anchor="ctr"/>
          <a:lstStyle/>
          <a:p>
            <a:pPr algn="ctr"/>
            <a:r>
              <a:rPr lang="en-US" dirty="0"/>
              <a:t>Thank you</a:t>
            </a:r>
          </a:p>
        </p:txBody>
      </p:sp>
      <p:sp>
        <p:nvSpPr>
          <p:cNvPr id="3" name="Subtitle 2">
            <a:extLst>
              <a:ext uri="{FF2B5EF4-FFF2-40B4-BE49-F238E27FC236}">
                <a16:creationId xmlns:a16="http://schemas.microsoft.com/office/drawing/2014/main" id="{E3EC9E9A-2A89-656B-D975-0836A3378ABF}"/>
              </a:ext>
            </a:extLst>
          </p:cNvPr>
          <p:cNvSpPr>
            <a:spLocks noGrp="1"/>
          </p:cNvSpPr>
          <p:nvPr>
            <p:ph type="subTitle" idx="1"/>
          </p:nvPr>
        </p:nvSpPr>
        <p:spPr>
          <a:xfrm>
            <a:off x="2945937" y="3700417"/>
            <a:ext cx="5404776" cy="1062083"/>
          </a:xfrm>
        </p:spPr>
        <p:txBody>
          <a:bodyPr/>
          <a:lstStyle/>
          <a:p>
            <a:pPr algn="ctr"/>
            <a:r>
              <a:rPr lang="en-US" dirty="0" err="1"/>
              <a:t>www.climatecompatiblegrowth.com</a:t>
            </a:r>
            <a:endParaRPr lang="en-US" dirty="0"/>
          </a:p>
        </p:txBody>
      </p:sp>
      <p:sp>
        <p:nvSpPr>
          <p:cNvPr id="11" name="Rectangle 10">
            <a:extLst>
              <a:ext uri="{FF2B5EF4-FFF2-40B4-BE49-F238E27FC236}">
                <a16:creationId xmlns:a16="http://schemas.microsoft.com/office/drawing/2014/main" id="{65045030-E3FB-960F-0DB4-54933BCAE702}"/>
              </a:ext>
            </a:extLst>
          </p:cNvPr>
          <p:cNvSpPr/>
          <p:nvPr/>
        </p:nvSpPr>
        <p:spPr>
          <a:xfrm>
            <a:off x="8905876" y="4625787"/>
            <a:ext cx="3006724" cy="15867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F3631A4E-64F7-75E4-D007-380D334F8BB4}"/>
              </a:ext>
            </a:extLst>
          </p:cNvPr>
          <p:cNvPicPr>
            <a:picLocks noChangeAspect="1"/>
          </p:cNvPicPr>
          <p:nvPr/>
        </p:nvPicPr>
        <p:blipFill>
          <a:blip r:embed="rId2"/>
          <a:srcRect/>
          <a:stretch/>
        </p:blipFill>
        <p:spPr>
          <a:xfrm>
            <a:off x="8932002" y="4762500"/>
            <a:ext cx="2965505" cy="1304925"/>
          </a:xfrm>
          <a:prstGeom prst="rect">
            <a:avLst/>
          </a:prstGeom>
        </p:spPr>
      </p:pic>
      <p:sp>
        <p:nvSpPr>
          <p:cNvPr id="4" name="TextBox 3">
            <a:extLst>
              <a:ext uri="{FF2B5EF4-FFF2-40B4-BE49-F238E27FC236}">
                <a16:creationId xmlns:a16="http://schemas.microsoft.com/office/drawing/2014/main" id="{3FEC9508-3EFD-E560-5C48-DEC9F38F239C}"/>
              </a:ext>
            </a:extLst>
          </p:cNvPr>
          <p:cNvSpPr txBox="1"/>
          <p:nvPr/>
        </p:nvSpPr>
        <p:spPr>
          <a:xfrm>
            <a:off x="9162208" y="3078316"/>
            <a:ext cx="2839844" cy="1015663"/>
          </a:xfrm>
          <a:prstGeom prst="rect">
            <a:avLst/>
          </a:prstGeom>
          <a:noFill/>
        </p:spPr>
        <p:txBody>
          <a:bodyPr wrap="square" rtlCol="0" anchor="b">
            <a:spAutoFit/>
          </a:bodyPr>
          <a:lstStyle/>
          <a:p>
            <a:r>
              <a:rPr lang="en-US" sz="1200" dirty="0">
                <a:solidFill>
                  <a:schemeClr val="bg1"/>
                </a:solidFill>
              </a:rPr>
              <a:t>Consolidated by:</a:t>
            </a:r>
          </a:p>
          <a:p>
            <a:r>
              <a:rPr lang="en-GB" sz="1200" dirty="0">
                <a:solidFill>
                  <a:schemeClr val="bg1"/>
                </a:solidFill>
              </a:rPr>
              <a:t>Naomi Tan</a:t>
            </a:r>
          </a:p>
          <a:p>
            <a:r>
              <a:rPr lang="en-GB" sz="1200" dirty="0">
                <a:solidFill>
                  <a:schemeClr val="bg1"/>
                </a:solidFill>
              </a:rPr>
              <a:t>Imperial College London/Loughborough University </a:t>
            </a:r>
          </a:p>
          <a:p>
            <a:endParaRPr lang="nn-NO" sz="1200" dirty="0">
              <a:solidFill>
                <a:schemeClr val="bg1"/>
              </a:solidFill>
            </a:endParaRPr>
          </a:p>
        </p:txBody>
      </p:sp>
    </p:spTree>
    <p:extLst>
      <p:ext uri="{BB962C8B-B14F-4D97-AF65-F5344CB8AC3E}">
        <p14:creationId xmlns:p14="http://schemas.microsoft.com/office/powerpoint/2010/main" val="3383648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850BB159-9708-2561-E2A1-7A5A94B20865}"/>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C327D132-603E-431E-2DA0-EEBCF82803C3}"/>
              </a:ext>
            </a:extLst>
          </p:cNvPr>
          <p:cNvGraphicFramePr>
            <a:graphicFrameLocks noChangeAspect="1"/>
          </p:cNvGraphicFramePr>
          <p:nvPr>
            <p:custDataLst>
              <p:tags r:id="rId1"/>
            </p:custDataLst>
            <p:extLst>
              <p:ext uri="{D42A27DB-BD31-4B8C-83A1-F6EECF244321}">
                <p14:modId xmlns:p14="http://schemas.microsoft.com/office/powerpoint/2010/main" val="211001916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6" imgW="7772400" imgH="10058400" progId="TCLayout.ActiveDocument.1">
                  <p:embed/>
                </p:oleObj>
              </mc:Choice>
              <mc:Fallback>
                <p:oleObj name="think-cell Slide" r:id="rId6" imgW="7772400" imgH="10058400" progId="TCLayout.ActiveDocument.1">
                  <p:embed/>
                  <p:pic>
                    <p:nvPicPr>
                      <p:cNvPr id="2" name="think-cell data - do not delete" hidden="1">
                        <a:extLst>
                          <a:ext uri="{FF2B5EF4-FFF2-40B4-BE49-F238E27FC236}">
                            <a16:creationId xmlns:a16="http://schemas.microsoft.com/office/drawing/2014/main" id="{C327D132-603E-431E-2DA0-EEBCF82803C3}"/>
                          </a:ext>
                        </a:extLst>
                      </p:cNvPr>
                      <p:cNvPicPr/>
                      <p:nvPr/>
                    </p:nvPicPr>
                    <p:blipFill>
                      <a:blip r:embed="rId7"/>
                      <a:stretch>
                        <a:fillRect/>
                      </a:stretch>
                    </p:blipFill>
                    <p:spPr>
                      <a:xfrm>
                        <a:off x="1588" y="1588"/>
                        <a:ext cx="1227" cy="1588"/>
                      </a:xfrm>
                      <a:prstGeom prst="rect">
                        <a:avLst/>
                      </a:prstGeom>
                    </p:spPr>
                  </p:pic>
                </p:oleObj>
              </mc:Fallback>
            </mc:AlternateContent>
          </a:graphicData>
        </a:graphic>
      </p:graphicFrame>
      <p:sp>
        <p:nvSpPr>
          <p:cNvPr id="6" name="Rectangle 5">
            <a:extLst>
              <a:ext uri="{FF2B5EF4-FFF2-40B4-BE49-F238E27FC236}">
                <a16:creationId xmlns:a16="http://schemas.microsoft.com/office/drawing/2014/main" id="{B7BD5207-BCBC-2823-96E7-BF7E3F6EFBC1}"/>
              </a:ext>
            </a:extLst>
          </p:cNvPr>
          <p:cNvSpPr/>
          <p:nvPr/>
        </p:nvSpPr>
        <p:spPr>
          <a:xfrm>
            <a:off x="10925332" y="159532"/>
            <a:ext cx="812800" cy="8128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Google Shape;167;p13">
            <a:extLst>
              <a:ext uri="{FF2B5EF4-FFF2-40B4-BE49-F238E27FC236}">
                <a16:creationId xmlns:a16="http://schemas.microsoft.com/office/drawing/2014/main" id="{3161638D-690B-934A-9786-ED5797DEED13}"/>
              </a:ext>
            </a:extLst>
          </p:cNvPr>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 The </a:t>
            </a:r>
            <a:r>
              <a:rPr lang="sv-SE" dirty="0" err="1">
                <a:solidFill>
                  <a:srgbClr val="C00000"/>
                </a:solidFill>
              </a:rPr>
              <a:t>Role</a:t>
            </a:r>
            <a:r>
              <a:rPr lang="sv-SE" dirty="0">
                <a:solidFill>
                  <a:srgbClr val="C00000"/>
                </a:solidFill>
              </a:rPr>
              <a:t> </a:t>
            </a:r>
            <a:r>
              <a:rPr lang="sv-SE" dirty="0" err="1">
                <a:solidFill>
                  <a:srgbClr val="C00000"/>
                </a:solidFill>
              </a:rPr>
              <a:t>of</a:t>
            </a:r>
            <a:r>
              <a:rPr lang="sv-SE" dirty="0">
                <a:solidFill>
                  <a:srgbClr val="C00000"/>
                </a:solidFill>
              </a:rPr>
              <a:t> T</a:t>
            </a:r>
            <a:r>
              <a:rPr lang="sv-SE" sz="2800" dirty="0">
                <a:solidFill>
                  <a:srgbClr val="C00000"/>
                </a:solidFill>
              </a:rPr>
              <a:t>ransport in Energy </a:t>
            </a:r>
            <a:r>
              <a:rPr lang="sv-SE" sz="2800" dirty="0" err="1">
                <a:solidFill>
                  <a:srgbClr val="C00000"/>
                </a:solidFill>
              </a:rPr>
              <a:t>Modelling</a:t>
            </a:r>
            <a:r>
              <a:rPr lang="sv-SE" sz="2800" dirty="0">
                <a:solidFill>
                  <a:srgbClr val="C00000"/>
                </a:solidFill>
              </a:rPr>
              <a:t> </a:t>
            </a:r>
            <a:endParaRPr sz="2800" dirty="0">
              <a:solidFill>
                <a:srgbClr val="C00000"/>
              </a:solidFill>
            </a:endParaRPr>
          </a:p>
        </p:txBody>
      </p:sp>
      <p:sp>
        <p:nvSpPr>
          <p:cNvPr id="3" name="Slide Number Placeholder 1">
            <a:extLst>
              <a:ext uri="{FF2B5EF4-FFF2-40B4-BE49-F238E27FC236}">
                <a16:creationId xmlns:a16="http://schemas.microsoft.com/office/drawing/2014/main" id="{801B2A24-EFF6-E60A-C544-B71A6D84CB32}"/>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a:solidFill>
                  <a:schemeClr val="bg1"/>
                </a:solidFill>
              </a:rPr>
              <a:pPr algn="ctr"/>
              <a:t>5</a:t>
            </a:fld>
            <a:endParaRPr lang="sv-SE" sz="1000" b="1" dirty="0">
              <a:solidFill>
                <a:schemeClr val="bg1"/>
              </a:solidFill>
            </a:endParaRPr>
          </a:p>
        </p:txBody>
      </p:sp>
      <p:sp>
        <p:nvSpPr>
          <p:cNvPr id="4" name="Google Shape;168;p13">
            <a:extLst>
              <a:ext uri="{FF2B5EF4-FFF2-40B4-BE49-F238E27FC236}">
                <a16:creationId xmlns:a16="http://schemas.microsoft.com/office/drawing/2014/main" id="{7C892367-087D-326D-E26D-D6D380C9FFDD}"/>
              </a:ext>
            </a:extLst>
          </p:cNvPr>
          <p:cNvSpPr txBox="1">
            <a:spLocks/>
          </p:cNvSpPr>
          <p:nvPr/>
        </p:nvSpPr>
        <p:spPr>
          <a:xfrm>
            <a:off x="838200" y="1073888"/>
            <a:ext cx="10515600" cy="408071"/>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dirty="0">
                <a:solidFill>
                  <a:schemeClr val="accent2"/>
                </a:solidFill>
              </a:rPr>
              <a:t>Interactions Between Transport and Other Sectors – Power </a:t>
            </a:r>
          </a:p>
        </p:txBody>
      </p:sp>
      <p:sp>
        <p:nvSpPr>
          <p:cNvPr id="5" name="Google Shape;168;p13">
            <a:extLst>
              <a:ext uri="{FF2B5EF4-FFF2-40B4-BE49-F238E27FC236}">
                <a16:creationId xmlns:a16="http://schemas.microsoft.com/office/drawing/2014/main" id="{6E480642-E729-462D-FA77-CF66ECA4D583}"/>
              </a:ext>
            </a:extLst>
          </p:cNvPr>
          <p:cNvSpPr txBox="1">
            <a:spLocks/>
          </p:cNvSpPr>
          <p:nvPr/>
        </p:nvSpPr>
        <p:spPr>
          <a:xfrm>
            <a:off x="838200" y="1608083"/>
            <a:ext cx="10515600" cy="4335975"/>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dirty="0"/>
              <a:t>The transport sector interacts deeply with the </a:t>
            </a:r>
            <a:r>
              <a:rPr lang="en-GB" sz="2000" b="1" dirty="0"/>
              <a:t>power sector </a:t>
            </a:r>
            <a:r>
              <a:rPr lang="en-GB" sz="2000" dirty="0"/>
              <a:t>(electricity generation &amp; distribution)</a:t>
            </a:r>
          </a:p>
          <a:p>
            <a:pPr>
              <a:spcBef>
                <a:spcPts val="0"/>
              </a:spcBef>
              <a:buClr>
                <a:schemeClr val="dk1"/>
              </a:buClr>
              <a:buSzPts val="2800"/>
            </a:pPr>
            <a:endParaRPr lang="en-GB" sz="2000" dirty="0"/>
          </a:p>
          <a:p>
            <a:pPr>
              <a:spcBef>
                <a:spcPts val="0"/>
              </a:spcBef>
              <a:buClr>
                <a:schemeClr val="dk1"/>
              </a:buClr>
              <a:buSzPts val="2800"/>
            </a:pPr>
            <a:r>
              <a:rPr lang="en-GB" sz="2000" b="1" dirty="0"/>
              <a:t>1</a:t>
            </a:r>
            <a:r>
              <a:rPr lang="en-GB" sz="2000" dirty="0"/>
              <a:t>	</a:t>
            </a:r>
            <a:r>
              <a:rPr lang="en-GB" sz="2000" b="1" dirty="0">
                <a:highlight>
                  <a:srgbClr val="DFE9FF"/>
                </a:highlight>
              </a:rPr>
              <a:t>Electrification of transport: </a:t>
            </a:r>
            <a:br>
              <a:rPr lang="en-GB" sz="2000" dirty="0">
                <a:highlight>
                  <a:srgbClr val="DFE9FF"/>
                </a:highlight>
              </a:rPr>
            </a:br>
            <a:r>
              <a:rPr lang="en-GB" sz="2000" dirty="0"/>
              <a:t>	EVs, electric buses, and railways increase electricity demand</a:t>
            </a:r>
            <a:br>
              <a:rPr lang="en-GB" sz="2000" dirty="0"/>
            </a:br>
            <a:br>
              <a:rPr lang="en-GB" sz="2000" dirty="0"/>
            </a:br>
            <a:r>
              <a:rPr lang="en-GB" sz="2000" b="1" dirty="0"/>
              <a:t>2</a:t>
            </a:r>
            <a:r>
              <a:rPr lang="en-GB" sz="2000" dirty="0"/>
              <a:t>	</a:t>
            </a:r>
            <a:r>
              <a:rPr lang="en-GB" sz="2000" b="1" dirty="0">
                <a:highlight>
                  <a:srgbClr val="DFE9FF"/>
                </a:highlight>
              </a:rPr>
              <a:t>Grid load and stability:</a:t>
            </a:r>
            <a:br>
              <a:rPr lang="en-GB" sz="2000" dirty="0"/>
            </a:br>
            <a:r>
              <a:rPr lang="en-GB" sz="2000" dirty="0"/>
              <a:t>	Charging patterns affect peak demand and grid stability</a:t>
            </a:r>
            <a:br>
              <a:rPr lang="en-GB" sz="2000" dirty="0"/>
            </a:br>
            <a:br>
              <a:rPr lang="en-GB" sz="2000" dirty="0"/>
            </a:br>
            <a:r>
              <a:rPr lang="en-GB" sz="2000" b="1" dirty="0"/>
              <a:t>3</a:t>
            </a:r>
            <a:r>
              <a:rPr lang="en-GB" sz="2000" dirty="0"/>
              <a:t>	</a:t>
            </a:r>
            <a:r>
              <a:rPr lang="en-GB" sz="2000" b="1" dirty="0">
                <a:highlight>
                  <a:srgbClr val="DFE9FF"/>
                </a:highlight>
              </a:rPr>
              <a:t>Renewable integration:</a:t>
            </a:r>
            <a:br>
              <a:rPr lang="en-GB" sz="2000" dirty="0"/>
            </a:br>
            <a:r>
              <a:rPr lang="en-GB" sz="2000" dirty="0"/>
              <a:t>	Smart charging and vehicle-to-grid (V2G) can support grid flexibility	</a:t>
            </a:r>
          </a:p>
          <a:p>
            <a:pPr>
              <a:spcBef>
                <a:spcPts val="0"/>
              </a:spcBef>
              <a:buClr>
                <a:schemeClr val="dk1"/>
              </a:buClr>
              <a:buSzPts val="2800"/>
            </a:pPr>
            <a:endParaRPr lang="en-GB" sz="2000" dirty="0"/>
          </a:p>
          <a:p>
            <a:pPr>
              <a:spcBef>
                <a:spcPts val="0"/>
              </a:spcBef>
              <a:buClr>
                <a:schemeClr val="dk1"/>
              </a:buClr>
              <a:buSzPts val="2800"/>
            </a:pPr>
            <a:endParaRPr lang="en-GB" sz="2000" dirty="0"/>
          </a:p>
        </p:txBody>
      </p:sp>
      <p:cxnSp>
        <p:nvCxnSpPr>
          <p:cNvPr id="7" name="Straight Connector 6">
            <a:extLst>
              <a:ext uri="{FF2B5EF4-FFF2-40B4-BE49-F238E27FC236}">
                <a16:creationId xmlns:a16="http://schemas.microsoft.com/office/drawing/2014/main" id="{F939053C-AFE7-A492-C6E7-D35A1ABCF3F5}"/>
              </a:ext>
            </a:extLst>
          </p:cNvPr>
          <p:cNvCxnSpPr/>
          <p:nvPr/>
        </p:nvCxnSpPr>
        <p:spPr>
          <a:xfrm>
            <a:off x="1431235" y="2491409"/>
            <a:ext cx="0" cy="530086"/>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FB73AA2-71C5-5D53-FB17-7E30A34B6D17}"/>
              </a:ext>
            </a:extLst>
          </p:cNvPr>
          <p:cNvCxnSpPr/>
          <p:nvPr/>
        </p:nvCxnSpPr>
        <p:spPr>
          <a:xfrm>
            <a:off x="1431235" y="3298992"/>
            <a:ext cx="0" cy="530086"/>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5191151-9E5D-C81F-8256-D4325A1A2633}"/>
              </a:ext>
            </a:extLst>
          </p:cNvPr>
          <p:cNvCxnSpPr/>
          <p:nvPr/>
        </p:nvCxnSpPr>
        <p:spPr>
          <a:xfrm>
            <a:off x="1424609" y="4154556"/>
            <a:ext cx="0" cy="530086"/>
          </a:xfrm>
          <a:prstGeom prst="line">
            <a:avLst/>
          </a:prstGeom>
        </p:spPr>
        <p:style>
          <a:lnRef idx="1">
            <a:schemeClr val="accent1"/>
          </a:lnRef>
          <a:fillRef idx="0">
            <a:schemeClr val="accent1"/>
          </a:fillRef>
          <a:effectRef idx="0">
            <a:schemeClr val="accent1"/>
          </a:effectRef>
          <a:fontRef idx="minor">
            <a:schemeClr val="tx1"/>
          </a:fontRef>
        </p:style>
      </p:cxnSp>
      <p:pic>
        <p:nvPicPr>
          <p:cNvPr id="11" name="Graphic 10" descr="Electric Tower with solid fill">
            <a:extLst>
              <a:ext uri="{FF2B5EF4-FFF2-40B4-BE49-F238E27FC236}">
                <a16:creationId xmlns:a16="http://schemas.microsoft.com/office/drawing/2014/main" id="{BA7C2B63-0B86-5B7A-0873-2B9F610EB78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479157" y="5220951"/>
            <a:ext cx="1126322" cy="1126322"/>
          </a:xfrm>
          <a:prstGeom prst="rect">
            <a:avLst/>
          </a:prstGeom>
        </p:spPr>
      </p:pic>
      <p:pic>
        <p:nvPicPr>
          <p:cNvPr id="10" name="luvvoice.com-20250130-l0CLqh">
            <a:hlinkClick r:id="" action="ppaction://media"/>
            <a:extLst>
              <a:ext uri="{FF2B5EF4-FFF2-40B4-BE49-F238E27FC236}">
                <a16:creationId xmlns:a16="http://schemas.microsoft.com/office/drawing/2014/main" id="{C8AA4344-1BAB-B884-AADD-A0B5615F5E74}"/>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0947400" y="134964"/>
            <a:ext cx="812800" cy="812800"/>
          </a:xfrm>
          <a:prstGeom prst="rect">
            <a:avLst/>
          </a:prstGeom>
        </p:spPr>
      </p:pic>
    </p:spTree>
    <p:extLst>
      <p:ext uri="{BB962C8B-B14F-4D97-AF65-F5344CB8AC3E}">
        <p14:creationId xmlns:p14="http://schemas.microsoft.com/office/powerpoint/2010/main" val="491057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94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2FC1588F-0237-3BE2-C269-55E438A9BFCA}"/>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643AF70A-1BE6-52D4-44C7-8ED9499C5F60}"/>
              </a:ext>
            </a:extLst>
          </p:cNvPr>
          <p:cNvGraphicFramePr>
            <a:graphicFrameLocks noChangeAspect="1"/>
          </p:cNvGraphicFramePr>
          <p:nvPr>
            <p:custDataLst>
              <p:tags r:id="rId1"/>
            </p:custDataLst>
            <p:extLst>
              <p:ext uri="{D42A27DB-BD31-4B8C-83A1-F6EECF244321}">
                <p14:modId xmlns:p14="http://schemas.microsoft.com/office/powerpoint/2010/main" val="87237047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6" imgW="7772400" imgH="10058400" progId="TCLayout.ActiveDocument.1">
                  <p:embed/>
                </p:oleObj>
              </mc:Choice>
              <mc:Fallback>
                <p:oleObj name="think-cell Slide" r:id="rId6" imgW="7772400" imgH="10058400" progId="TCLayout.ActiveDocument.1">
                  <p:embed/>
                  <p:pic>
                    <p:nvPicPr>
                      <p:cNvPr id="2" name="think-cell data - do not delete" hidden="1">
                        <a:extLst>
                          <a:ext uri="{FF2B5EF4-FFF2-40B4-BE49-F238E27FC236}">
                            <a16:creationId xmlns:a16="http://schemas.microsoft.com/office/drawing/2014/main" id="{643AF70A-1BE6-52D4-44C7-8ED9499C5F60}"/>
                          </a:ext>
                        </a:extLst>
                      </p:cNvPr>
                      <p:cNvPicPr/>
                      <p:nvPr/>
                    </p:nvPicPr>
                    <p:blipFill>
                      <a:blip r:embed="rId7"/>
                      <a:stretch>
                        <a:fillRect/>
                      </a:stretch>
                    </p:blipFill>
                    <p:spPr>
                      <a:xfrm>
                        <a:off x="1588" y="1588"/>
                        <a:ext cx="1227" cy="1588"/>
                      </a:xfrm>
                      <a:prstGeom prst="rect">
                        <a:avLst/>
                      </a:prstGeom>
                    </p:spPr>
                  </p:pic>
                </p:oleObj>
              </mc:Fallback>
            </mc:AlternateContent>
          </a:graphicData>
        </a:graphic>
      </p:graphicFrame>
      <p:sp>
        <p:nvSpPr>
          <p:cNvPr id="167" name="Google Shape;167;p13">
            <a:extLst>
              <a:ext uri="{FF2B5EF4-FFF2-40B4-BE49-F238E27FC236}">
                <a16:creationId xmlns:a16="http://schemas.microsoft.com/office/drawing/2014/main" id="{95E66334-FE4A-8834-8CEE-8EF51A696209}"/>
              </a:ext>
            </a:extLst>
          </p:cNvPr>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 The </a:t>
            </a:r>
            <a:r>
              <a:rPr lang="sv-SE" dirty="0" err="1">
                <a:solidFill>
                  <a:srgbClr val="C00000"/>
                </a:solidFill>
              </a:rPr>
              <a:t>Role</a:t>
            </a:r>
            <a:r>
              <a:rPr lang="sv-SE" dirty="0">
                <a:solidFill>
                  <a:srgbClr val="C00000"/>
                </a:solidFill>
              </a:rPr>
              <a:t> </a:t>
            </a:r>
            <a:r>
              <a:rPr lang="sv-SE" dirty="0" err="1">
                <a:solidFill>
                  <a:srgbClr val="C00000"/>
                </a:solidFill>
              </a:rPr>
              <a:t>of</a:t>
            </a:r>
            <a:r>
              <a:rPr lang="sv-SE" dirty="0">
                <a:solidFill>
                  <a:srgbClr val="C00000"/>
                </a:solidFill>
              </a:rPr>
              <a:t> T</a:t>
            </a:r>
            <a:r>
              <a:rPr lang="sv-SE" sz="2800" dirty="0">
                <a:solidFill>
                  <a:srgbClr val="C00000"/>
                </a:solidFill>
              </a:rPr>
              <a:t>ransport in Energy </a:t>
            </a:r>
            <a:r>
              <a:rPr lang="sv-SE" sz="2800" dirty="0" err="1">
                <a:solidFill>
                  <a:srgbClr val="C00000"/>
                </a:solidFill>
              </a:rPr>
              <a:t>Modelling</a:t>
            </a:r>
            <a:r>
              <a:rPr lang="sv-SE" sz="2800" dirty="0">
                <a:solidFill>
                  <a:srgbClr val="C00000"/>
                </a:solidFill>
              </a:rPr>
              <a:t> </a:t>
            </a:r>
            <a:endParaRPr sz="2800" dirty="0">
              <a:solidFill>
                <a:srgbClr val="C00000"/>
              </a:solidFill>
            </a:endParaRPr>
          </a:p>
        </p:txBody>
      </p:sp>
      <p:sp>
        <p:nvSpPr>
          <p:cNvPr id="3" name="Slide Number Placeholder 1">
            <a:extLst>
              <a:ext uri="{FF2B5EF4-FFF2-40B4-BE49-F238E27FC236}">
                <a16:creationId xmlns:a16="http://schemas.microsoft.com/office/drawing/2014/main" id="{21BE7C31-F8D2-AF4A-E59D-97E8DA53337B}"/>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a:solidFill>
                  <a:schemeClr val="bg1"/>
                </a:solidFill>
              </a:rPr>
              <a:pPr algn="ctr"/>
              <a:t>6</a:t>
            </a:fld>
            <a:endParaRPr lang="sv-SE" sz="1000" b="1" dirty="0">
              <a:solidFill>
                <a:schemeClr val="bg1"/>
              </a:solidFill>
            </a:endParaRPr>
          </a:p>
        </p:txBody>
      </p:sp>
      <p:sp>
        <p:nvSpPr>
          <p:cNvPr id="4" name="Google Shape;168;p13">
            <a:extLst>
              <a:ext uri="{FF2B5EF4-FFF2-40B4-BE49-F238E27FC236}">
                <a16:creationId xmlns:a16="http://schemas.microsoft.com/office/drawing/2014/main" id="{A1FC7DEC-FA87-43BB-7303-94D8408F1640}"/>
              </a:ext>
            </a:extLst>
          </p:cNvPr>
          <p:cNvSpPr txBox="1">
            <a:spLocks/>
          </p:cNvSpPr>
          <p:nvPr/>
        </p:nvSpPr>
        <p:spPr>
          <a:xfrm>
            <a:off x="838200" y="1073888"/>
            <a:ext cx="10515600" cy="408071"/>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dirty="0">
                <a:solidFill>
                  <a:schemeClr val="accent2"/>
                </a:solidFill>
              </a:rPr>
              <a:t>Interactions Between Transport and Other Sectors – Industry </a:t>
            </a:r>
          </a:p>
        </p:txBody>
      </p:sp>
      <p:sp>
        <p:nvSpPr>
          <p:cNvPr id="6" name="Google Shape;168;p13">
            <a:extLst>
              <a:ext uri="{FF2B5EF4-FFF2-40B4-BE49-F238E27FC236}">
                <a16:creationId xmlns:a16="http://schemas.microsoft.com/office/drawing/2014/main" id="{CCCCEEFC-CD67-3A01-66D8-010501923987}"/>
              </a:ext>
            </a:extLst>
          </p:cNvPr>
          <p:cNvSpPr txBox="1">
            <a:spLocks/>
          </p:cNvSpPr>
          <p:nvPr/>
        </p:nvSpPr>
        <p:spPr>
          <a:xfrm>
            <a:off x="838200" y="1608083"/>
            <a:ext cx="10515600" cy="4335975"/>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dirty="0"/>
              <a:t>The transport sector interacts deeply with the </a:t>
            </a:r>
            <a:r>
              <a:rPr lang="en-GB" sz="2000" b="1" dirty="0"/>
              <a:t>industry sector </a:t>
            </a:r>
            <a:r>
              <a:rPr lang="en-GB" sz="2000" dirty="0"/>
              <a:t>(manufacturing &amp; supply chains)</a:t>
            </a:r>
          </a:p>
          <a:p>
            <a:pPr>
              <a:spcBef>
                <a:spcPts val="0"/>
              </a:spcBef>
              <a:buClr>
                <a:schemeClr val="dk1"/>
              </a:buClr>
              <a:buSzPts val="2800"/>
            </a:pPr>
            <a:endParaRPr lang="en-GB" sz="2000" dirty="0"/>
          </a:p>
          <a:p>
            <a:pPr>
              <a:spcBef>
                <a:spcPts val="0"/>
              </a:spcBef>
              <a:buClr>
                <a:schemeClr val="dk1"/>
              </a:buClr>
              <a:buSzPts val="2800"/>
            </a:pPr>
            <a:r>
              <a:rPr lang="en-GB" sz="2000" b="1" dirty="0"/>
              <a:t>1</a:t>
            </a:r>
            <a:r>
              <a:rPr lang="en-GB" sz="2000" dirty="0"/>
              <a:t>	</a:t>
            </a:r>
            <a:r>
              <a:rPr lang="en-GB" sz="2000" b="1" dirty="0">
                <a:highlight>
                  <a:srgbClr val="DFE9FF"/>
                </a:highlight>
              </a:rPr>
              <a:t>Fuel demand: </a:t>
            </a:r>
            <a:br>
              <a:rPr lang="en-GB" sz="2000" b="1" dirty="0">
                <a:highlight>
                  <a:srgbClr val="DFE9FF"/>
                </a:highlight>
              </a:rPr>
            </a:br>
            <a:r>
              <a:rPr lang="en-GB" sz="2000" dirty="0"/>
              <a:t>	Heavy industry relies on transport for raw materials and product logistics</a:t>
            </a:r>
            <a:br>
              <a:rPr lang="en-GB" sz="2000" dirty="0"/>
            </a:br>
            <a:br>
              <a:rPr lang="en-GB" sz="2000" dirty="0"/>
            </a:br>
            <a:r>
              <a:rPr lang="en-GB" sz="2000" b="1" dirty="0"/>
              <a:t>2</a:t>
            </a:r>
            <a:r>
              <a:rPr lang="en-GB" sz="2000" dirty="0"/>
              <a:t>	</a:t>
            </a:r>
            <a:r>
              <a:rPr lang="en-GB" sz="2000" b="1" dirty="0">
                <a:highlight>
                  <a:srgbClr val="DFE9FF"/>
                </a:highlight>
              </a:rPr>
              <a:t>Vehicle manufacturing:</a:t>
            </a:r>
            <a:br>
              <a:rPr lang="en-GB" sz="2000" b="1" dirty="0">
                <a:highlight>
                  <a:srgbClr val="DFE9FF"/>
                </a:highlight>
              </a:rPr>
            </a:br>
            <a:r>
              <a:rPr lang="en-GB" sz="2000" b="1" dirty="0"/>
              <a:t>	</a:t>
            </a:r>
            <a:r>
              <a:rPr lang="en-GB" sz="2000" dirty="0"/>
              <a:t>Transition to EVs shifts industrial demand from oil refining to battery production</a:t>
            </a:r>
            <a:br>
              <a:rPr lang="en-GB" sz="2000" dirty="0"/>
            </a:br>
            <a:br>
              <a:rPr lang="en-GB" sz="2000" dirty="0"/>
            </a:br>
            <a:r>
              <a:rPr lang="en-GB" sz="2000" b="1" dirty="0"/>
              <a:t>3</a:t>
            </a:r>
            <a:r>
              <a:rPr lang="en-GB" sz="2000" dirty="0"/>
              <a:t>	</a:t>
            </a:r>
            <a:r>
              <a:rPr lang="en-GB" sz="2000" b="1" dirty="0">
                <a:highlight>
                  <a:srgbClr val="DFE9FF"/>
                </a:highlight>
              </a:rPr>
              <a:t>Freight &amp; logistics:</a:t>
            </a:r>
            <a:br>
              <a:rPr lang="en-GB" sz="2000" b="1" dirty="0">
                <a:highlight>
                  <a:srgbClr val="DFE9FF"/>
                </a:highlight>
              </a:rPr>
            </a:br>
            <a:r>
              <a:rPr lang="en-GB" sz="2000" b="1" dirty="0"/>
              <a:t>	</a:t>
            </a:r>
            <a:r>
              <a:rPr lang="en-GB" sz="2000" dirty="0"/>
              <a:t>Efficient transport networks reduce industrial costs and emissions</a:t>
            </a:r>
          </a:p>
          <a:p>
            <a:pPr>
              <a:spcBef>
                <a:spcPts val="0"/>
              </a:spcBef>
              <a:buClr>
                <a:schemeClr val="dk1"/>
              </a:buClr>
              <a:buSzPts val="2800"/>
            </a:pPr>
            <a:endParaRPr lang="en-GB" sz="2000" dirty="0"/>
          </a:p>
        </p:txBody>
      </p:sp>
      <p:cxnSp>
        <p:nvCxnSpPr>
          <p:cNvPr id="7" name="Straight Connector 6">
            <a:extLst>
              <a:ext uri="{FF2B5EF4-FFF2-40B4-BE49-F238E27FC236}">
                <a16:creationId xmlns:a16="http://schemas.microsoft.com/office/drawing/2014/main" id="{15116653-C2D6-21EE-F1C3-BE27B8AF7CF8}"/>
              </a:ext>
            </a:extLst>
          </p:cNvPr>
          <p:cNvCxnSpPr/>
          <p:nvPr/>
        </p:nvCxnSpPr>
        <p:spPr>
          <a:xfrm>
            <a:off x="1431235" y="2491409"/>
            <a:ext cx="0" cy="530086"/>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0B6C93D-1267-246D-9484-76E369B43CA9}"/>
              </a:ext>
            </a:extLst>
          </p:cNvPr>
          <p:cNvCxnSpPr/>
          <p:nvPr/>
        </p:nvCxnSpPr>
        <p:spPr>
          <a:xfrm>
            <a:off x="1431235" y="3298992"/>
            <a:ext cx="0" cy="530086"/>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0A4EA0A-8C0E-2D5C-D81F-15143FEA22B3}"/>
              </a:ext>
            </a:extLst>
          </p:cNvPr>
          <p:cNvCxnSpPr/>
          <p:nvPr/>
        </p:nvCxnSpPr>
        <p:spPr>
          <a:xfrm>
            <a:off x="1424609" y="4154556"/>
            <a:ext cx="0" cy="530086"/>
          </a:xfrm>
          <a:prstGeom prst="line">
            <a:avLst/>
          </a:prstGeom>
        </p:spPr>
        <p:style>
          <a:lnRef idx="1">
            <a:schemeClr val="accent1"/>
          </a:lnRef>
          <a:fillRef idx="0">
            <a:schemeClr val="accent1"/>
          </a:fillRef>
          <a:effectRef idx="0">
            <a:schemeClr val="accent1"/>
          </a:effectRef>
          <a:fontRef idx="minor">
            <a:schemeClr val="tx1"/>
          </a:fontRef>
        </p:style>
      </p:cxnSp>
      <p:pic>
        <p:nvPicPr>
          <p:cNvPr id="11" name="Graphic 10" descr="Factory with solid fill">
            <a:extLst>
              <a:ext uri="{FF2B5EF4-FFF2-40B4-BE49-F238E27FC236}">
                <a16:creationId xmlns:a16="http://schemas.microsoft.com/office/drawing/2014/main" id="{EBF5348A-2526-3144-D4A4-589757663B2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515599" y="5249917"/>
            <a:ext cx="1159561" cy="1159561"/>
          </a:xfrm>
          <a:prstGeom prst="rect">
            <a:avLst/>
          </a:prstGeom>
        </p:spPr>
      </p:pic>
      <p:sp>
        <p:nvSpPr>
          <p:cNvPr id="5" name="Rectangle 4">
            <a:extLst>
              <a:ext uri="{FF2B5EF4-FFF2-40B4-BE49-F238E27FC236}">
                <a16:creationId xmlns:a16="http://schemas.microsoft.com/office/drawing/2014/main" id="{7EBC716E-5D4D-074E-A6E0-710500078A4A}"/>
              </a:ext>
            </a:extLst>
          </p:cNvPr>
          <p:cNvSpPr/>
          <p:nvPr/>
        </p:nvSpPr>
        <p:spPr>
          <a:xfrm>
            <a:off x="10925332" y="159532"/>
            <a:ext cx="812800" cy="8128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luvvoice.com-20250130-e1uHHc">
            <a:hlinkClick r:id="" action="ppaction://media"/>
            <a:extLst>
              <a:ext uri="{FF2B5EF4-FFF2-40B4-BE49-F238E27FC236}">
                <a16:creationId xmlns:a16="http://schemas.microsoft.com/office/drawing/2014/main" id="{380BDCC9-3B7F-3E8E-BADB-BE668D16CB94}"/>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0925332" y="134964"/>
            <a:ext cx="812800" cy="812800"/>
          </a:xfrm>
          <a:prstGeom prst="rect">
            <a:avLst/>
          </a:prstGeom>
        </p:spPr>
      </p:pic>
    </p:spTree>
    <p:extLst>
      <p:ext uri="{BB962C8B-B14F-4D97-AF65-F5344CB8AC3E}">
        <p14:creationId xmlns:p14="http://schemas.microsoft.com/office/powerpoint/2010/main" val="1210397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66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205B8892-F78C-BA0A-465B-CD64A3B85884}"/>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71D835AE-D338-1CBB-5266-596D8027328A}"/>
              </a:ext>
            </a:extLst>
          </p:cNvPr>
          <p:cNvGraphicFramePr>
            <a:graphicFrameLocks noChangeAspect="1"/>
          </p:cNvGraphicFramePr>
          <p:nvPr>
            <p:custDataLst>
              <p:tags r:id="rId1"/>
            </p:custDataLst>
            <p:extLst>
              <p:ext uri="{D42A27DB-BD31-4B8C-83A1-F6EECF244321}">
                <p14:modId xmlns:p14="http://schemas.microsoft.com/office/powerpoint/2010/main" val="120164670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6" imgW="7772400" imgH="10058400" progId="TCLayout.ActiveDocument.1">
                  <p:embed/>
                </p:oleObj>
              </mc:Choice>
              <mc:Fallback>
                <p:oleObj name="think-cell Slide" r:id="rId6" imgW="7772400" imgH="10058400" progId="TCLayout.ActiveDocument.1">
                  <p:embed/>
                  <p:pic>
                    <p:nvPicPr>
                      <p:cNvPr id="2" name="think-cell data - do not delete" hidden="1">
                        <a:extLst>
                          <a:ext uri="{FF2B5EF4-FFF2-40B4-BE49-F238E27FC236}">
                            <a16:creationId xmlns:a16="http://schemas.microsoft.com/office/drawing/2014/main" id="{71D835AE-D338-1CBB-5266-596D8027328A}"/>
                          </a:ext>
                        </a:extLst>
                      </p:cNvPr>
                      <p:cNvPicPr/>
                      <p:nvPr/>
                    </p:nvPicPr>
                    <p:blipFill>
                      <a:blip r:embed="rId7"/>
                      <a:stretch>
                        <a:fillRect/>
                      </a:stretch>
                    </p:blipFill>
                    <p:spPr>
                      <a:xfrm>
                        <a:off x="1588" y="1588"/>
                        <a:ext cx="1227" cy="1588"/>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6BD392A9-2466-F51D-FD46-924415B2F8A7}"/>
              </a:ext>
            </a:extLst>
          </p:cNvPr>
          <p:cNvSpPr/>
          <p:nvPr/>
        </p:nvSpPr>
        <p:spPr>
          <a:xfrm>
            <a:off x="10925332" y="159532"/>
            <a:ext cx="812800" cy="8128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Google Shape;167;p13">
            <a:extLst>
              <a:ext uri="{FF2B5EF4-FFF2-40B4-BE49-F238E27FC236}">
                <a16:creationId xmlns:a16="http://schemas.microsoft.com/office/drawing/2014/main" id="{99167E67-0F6B-F9E0-9637-95C4DDA4BB12}"/>
              </a:ext>
            </a:extLst>
          </p:cNvPr>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 The </a:t>
            </a:r>
            <a:r>
              <a:rPr lang="sv-SE" dirty="0" err="1">
                <a:solidFill>
                  <a:srgbClr val="C00000"/>
                </a:solidFill>
              </a:rPr>
              <a:t>Role</a:t>
            </a:r>
            <a:r>
              <a:rPr lang="sv-SE" dirty="0">
                <a:solidFill>
                  <a:srgbClr val="C00000"/>
                </a:solidFill>
              </a:rPr>
              <a:t> </a:t>
            </a:r>
            <a:r>
              <a:rPr lang="sv-SE" dirty="0" err="1">
                <a:solidFill>
                  <a:srgbClr val="C00000"/>
                </a:solidFill>
              </a:rPr>
              <a:t>of</a:t>
            </a:r>
            <a:r>
              <a:rPr lang="sv-SE" dirty="0">
                <a:solidFill>
                  <a:srgbClr val="C00000"/>
                </a:solidFill>
              </a:rPr>
              <a:t> T</a:t>
            </a:r>
            <a:r>
              <a:rPr lang="sv-SE" sz="2800" dirty="0">
                <a:solidFill>
                  <a:srgbClr val="C00000"/>
                </a:solidFill>
              </a:rPr>
              <a:t>ransport in Energy </a:t>
            </a:r>
            <a:r>
              <a:rPr lang="sv-SE" sz="2800" dirty="0" err="1">
                <a:solidFill>
                  <a:srgbClr val="C00000"/>
                </a:solidFill>
              </a:rPr>
              <a:t>Modelling</a:t>
            </a:r>
            <a:r>
              <a:rPr lang="sv-SE" sz="2800" dirty="0">
                <a:solidFill>
                  <a:srgbClr val="C00000"/>
                </a:solidFill>
              </a:rPr>
              <a:t> </a:t>
            </a:r>
            <a:endParaRPr sz="2800" dirty="0">
              <a:solidFill>
                <a:srgbClr val="C00000"/>
              </a:solidFill>
            </a:endParaRPr>
          </a:p>
        </p:txBody>
      </p:sp>
      <p:sp>
        <p:nvSpPr>
          <p:cNvPr id="3" name="Slide Number Placeholder 1">
            <a:extLst>
              <a:ext uri="{FF2B5EF4-FFF2-40B4-BE49-F238E27FC236}">
                <a16:creationId xmlns:a16="http://schemas.microsoft.com/office/drawing/2014/main" id="{80755D4A-A20E-AAF4-D188-6F41635405B8}"/>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a:solidFill>
                  <a:schemeClr val="bg1"/>
                </a:solidFill>
              </a:rPr>
              <a:pPr algn="ctr"/>
              <a:t>7</a:t>
            </a:fld>
            <a:endParaRPr lang="sv-SE" sz="1000" b="1" dirty="0">
              <a:solidFill>
                <a:schemeClr val="bg1"/>
              </a:solidFill>
            </a:endParaRPr>
          </a:p>
        </p:txBody>
      </p:sp>
      <p:sp>
        <p:nvSpPr>
          <p:cNvPr id="4" name="Google Shape;168;p13">
            <a:extLst>
              <a:ext uri="{FF2B5EF4-FFF2-40B4-BE49-F238E27FC236}">
                <a16:creationId xmlns:a16="http://schemas.microsoft.com/office/drawing/2014/main" id="{EA296BBE-71FC-DF49-F799-A439543868AB}"/>
              </a:ext>
            </a:extLst>
          </p:cNvPr>
          <p:cNvSpPr txBox="1">
            <a:spLocks/>
          </p:cNvSpPr>
          <p:nvPr/>
        </p:nvSpPr>
        <p:spPr>
          <a:xfrm>
            <a:off x="838200" y="1073888"/>
            <a:ext cx="10515600" cy="408071"/>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dirty="0">
                <a:solidFill>
                  <a:schemeClr val="accent2"/>
                </a:solidFill>
              </a:rPr>
              <a:t>Interactions Between Transport and Other Sectors – Residential </a:t>
            </a:r>
          </a:p>
        </p:txBody>
      </p:sp>
      <p:sp>
        <p:nvSpPr>
          <p:cNvPr id="6" name="Google Shape;168;p13">
            <a:extLst>
              <a:ext uri="{FF2B5EF4-FFF2-40B4-BE49-F238E27FC236}">
                <a16:creationId xmlns:a16="http://schemas.microsoft.com/office/drawing/2014/main" id="{E9AE721A-5EF1-FAE1-C855-F1F2CA04B13C}"/>
              </a:ext>
            </a:extLst>
          </p:cNvPr>
          <p:cNvSpPr txBox="1">
            <a:spLocks/>
          </p:cNvSpPr>
          <p:nvPr/>
        </p:nvSpPr>
        <p:spPr>
          <a:xfrm>
            <a:off x="838200" y="1608083"/>
            <a:ext cx="10515600" cy="4335975"/>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dirty="0"/>
              <a:t>The transport sector interacts deeply with the </a:t>
            </a:r>
            <a:r>
              <a:rPr lang="en-GB" sz="2000" b="1" dirty="0"/>
              <a:t>residential sector </a:t>
            </a:r>
            <a:r>
              <a:rPr lang="en-GB" sz="2000" dirty="0"/>
              <a:t>(housing &amp; urban mobility)</a:t>
            </a:r>
          </a:p>
          <a:p>
            <a:pPr>
              <a:spcBef>
                <a:spcPts val="0"/>
              </a:spcBef>
              <a:buClr>
                <a:schemeClr val="dk1"/>
              </a:buClr>
              <a:buSzPts val="2800"/>
            </a:pPr>
            <a:endParaRPr lang="en-GB" sz="2000" dirty="0"/>
          </a:p>
          <a:p>
            <a:pPr>
              <a:spcBef>
                <a:spcPts val="0"/>
              </a:spcBef>
              <a:buClr>
                <a:schemeClr val="dk1"/>
              </a:buClr>
              <a:buSzPts val="2800"/>
            </a:pPr>
            <a:r>
              <a:rPr lang="en-GB" sz="2000" b="1" dirty="0"/>
              <a:t>1</a:t>
            </a:r>
            <a:r>
              <a:rPr lang="en-GB" sz="2000" dirty="0"/>
              <a:t>	</a:t>
            </a:r>
            <a:r>
              <a:rPr lang="en-GB" sz="2000" b="1" dirty="0">
                <a:highlight>
                  <a:srgbClr val="DFE9FF"/>
                </a:highlight>
              </a:rPr>
              <a:t>Urban planning &amp; transport access: </a:t>
            </a:r>
            <a:br>
              <a:rPr lang="en-GB" sz="2000" b="1" dirty="0">
                <a:highlight>
                  <a:srgbClr val="DFE9FF"/>
                </a:highlight>
              </a:rPr>
            </a:br>
            <a:r>
              <a:rPr lang="en-GB" sz="2000" b="1" dirty="0"/>
              <a:t>	</a:t>
            </a:r>
            <a:r>
              <a:rPr lang="en-GB" sz="2000" dirty="0"/>
              <a:t>Poor transport infrastructure limits access to jobs, healthcare, and education</a:t>
            </a:r>
            <a:br>
              <a:rPr lang="en-GB" sz="2000" dirty="0"/>
            </a:br>
            <a:br>
              <a:rPr lang="en-GB" sz="2000" dirty="0"/>
            </a:br>
            <a:r>
              <a:rPr lang="en-GB" sz="2000" b="1" dirty="0"/>
              <a:t>2</a:t>
            </a:r>
            <a:r>
              <a:rPr lang="en-GB" sz="2000" dirty="0"/>
              <a:t>	</a:t>
            </a:r>
            <a:r>
              <a:rPr lang="en-GB" sz="2000" b="1" dirty="0">
                <a:highlight>
                  <a:srgbClr val="DFE9FF"/>
                </a:highlight>
              </a:rPr>
              <a:t>Car ownership vs. public transport: </a:t>
            </a:r>
            <a:br>
              <a:rPr lang="en-GB" sz="2000" b="1" dirty="0">
                <a:highlight>
                  <a:srgbClr val="DFE9FF"/>
                </a:highlight>
              </a:rPr>
            </a:br>
            <a:r>
              <a:rPr lang="en-GB" sz="2000" b="1" dirty="0"/>
              <a:t>	</a:t>
            </a:r>
            <a:r>
              <a:rPr lang="en-GB" sz="2000" dirty="0"/>
              <a:t>Personal vehicles increase residential energy demand, while public transport 	reduces congestion and emissions</a:t>
            </a:r>
            <a:br>
              <a:rPr lang="en-GB" sz="2000" b="1" dirty="0">
                <a:highlight>
                  <a:srgbClr val="DFE9FF"/>
                </a:highlight>
              </a:rPr>
            </a:br>
            <a:br>
              <a:rPr lang="en-GB" sz="2000" dirty="0">
                <a:highlight>
                  <a:srgbClr val="DFE9FF"/>
                </a:highlight>
              </a:rPr>
            </a:br>
            <a:r>
              <a:rPr lang="en-GB" sz="2000" b="1" dirty="0"/>
              <a:t>3</a:t>
            </a:r>
            <a:r>
              <a:rPr lang="en-GB" sz="2000" dirty="0"/>
              <a:t>	</a:t>
            </a:r>
            <a:r>
              <a:rPr lang="en-GB" sz="2000" b="1" dirty="0">
                <a:highlight>
                  <a:srgbClr val="DFE9FF"/>
                </a:highlight>
              </a:rPr>
              <a:t>Fuel demand for heating &amp; transport: </a:t>
            </a:r>
            <a:br>
              <a:rPr lang="en-GB" sz="2000" b="1" dirty="0">
                <a:highlight>
                  <a:srgbClr val="DFE9FF"/>
                </a:highlight>
              </a:rPr>
            </a:br>
            <a:r>
              <a:rPr lang="en-GB" sz="2000" b="1" dirty="0"/>
              <a:t>	</a:t>
            </a:r>
            <a:r>
              <a:rPr lang="en-GB" sz="2000" dirty="0"/>
              <a:t>Residential heating and private transport both impact fuel consumption patterns.</a:t>
            </a:r>
          </a:p>
        </p:txBody>
      </p:sp>
      <p:cxnSp>
        <p:nvCxnSpPr>
          <p:cNvPr id="7" name="Straight Connector 6">
            <a:extLst>
              <a:ext uri="{FF2B5EF4-FFF2-40B4-BE49-F238E27FC236}">
                <a16:creationId xmlns:a16="http://schemas.microsoft.com/office/drawing/2014/main" id="{ADF54F7D-4638-2F54-3A99-49411126D049}"/>
              </a:ext>
            </a:extLst>
          </p:cNvPr>
          <p:cNvCxnSpPr/>
          <p:nvPr/>
        </p:nvCxnSpPr>
        <p:spPr>
          <a:xfrm>
            <a:off x="1431235" y="2199861"/>
            <a:ext cx="0" cy="530086"/>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F072C70-30BC-BDC2-7F7F-89E4ACCF94DE}"/>
              </a:ext>
            </a:extLst>
          </p:cNvPr>
          <p:cNvCxnSpPr>
            <a:cxnSpLocks/>
          </p:cNvCxnSpPr>
          <p:nvPr/>
        </p:nvCxnSpPr>
        <p:spPr>
          <a:xfrm>
            <a:off x="1431235" y="3007444"/>
            <a:ext cx="0" cy="822434"/>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C82A243-9DA2-7D8D-A77C-CA889A395196}"/>
              </a:ext>
            </a:extLst>
          </p:cNvPr>
          <p:cNvCxnSpPr/>
          <p:nvPr/>
        </p:nvCxnSpPr>
        <p:spPr>
          <a:xfrm>
            <a:off x="1431235" y="4114800"/>
            <a:ext cx="0" cy="530086"/>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Graphic 11" descr="House with solid fill">
            <a:extLst>
              <a:ext uri="{FF2B5EF4-FFF2-40B4-BE49-F238E27FC236}">
                <a16:creationId xmlns:a16="http://schemas.microsoft.com/office/drawing/2014/main" id="{5A5D7C2A-211A-2782-18EE-EC06BB66A08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475844" y="5212612"/>
            <a:ext cx="1143000" cy="1143000"/>
          </a:xfrm>
          <a:prstGeom prst="rect">
            <a:avLst/>
          </a:prstGeom>
        </p:spPr>
      </p:pic>
      <p:pic>
        <p:nvPicPr>
          <p:cNvPr id="10" name="luvvoice.com-20250130-HUeAuL">
            <a:hlinkClick r:id="" action="ppaction://media"/>
            <a:extLst>
              <a:ext uri="{FF2B5EF4-FFF2-40B4-BE49-F238E27FC236}">
                <a16:creationId xmlns:a16="http://schemas.microsoft.com/office/drawing/2014/main" id="{1C6C6094-CAAC-5DFE-66CD-309D07AEB0A2}"/>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0947400" y="159532"/>
            <a:ext cx="812800" cy="812800"/>
          </a:xfrm>
          <a:prstGeom prst="rect">
            <a:avLst/>
          </a:prstGeom>
        </p:spPr>
      </p:pic>
    </p:spTree>
    <p:extLst>
      <p:ext uri="{BB962C8B-B14F-4D97-AF65-F5344CB8AC3E}">
        <p14:creationId xmlns:p14="http://schemas.microsoft.com/office/powerpoint/2010/main" val="2490454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05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7EDDD0EE-60CD-4BF5-8A2F-2F0075C51A19}"/>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2EF179F5-1504-22EC-66D4-7252409F479B}"/>
              </a:ext>
            </a:extLst>
          </p:cNvPr>
          <p:cNvGraphicFramePr>
            <a:graphicFrameLocks noChangeAspect="1"/>
          </p:cNvGraphicFramePr>
          <p:nvPr>
            <p:custDataLst>
              <p:tags r:id="rId1"/>
            </p:custDataLst>
            <p:extLst>
              <p:ext uri="{D42A27DB-BD31-4B8C-83A1-F6EECF244321}">
                <p14:modId xmlns:p14="http://schemas.microsoft.com/office/powerpoint/2010/main" val="155083781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6" imgW="7772400" imgH="10058400" progId="TCLayout.ActiveDocument.1">
                  <p:embed/>
                </p:oleObj>
              </mc:Choice>
              <mc:Fallback>
                <p:oleObj name="think-cell Slide" r:id="rId6" imgW="7772400" imgH="10058400" progId="TCLayout.ActiveDocument.1">
                  <p:embed/>
                  <p:pic>
                    <p:nvPicPr>
                      <p:cNvPr id="2" name="think-cell data - do not delete" hidden="1">
                        <a:extLst>
                          <a:ext uri="{FF2B5EF4-FFF2-40B4-BE49-F238E27FC236}">
                            <a16:creationId xmlns:a16="http://schemas.microsoft.com/office/drawing/2014/main" id="{2EF179F5-1504-22EC-66D4-7252409F479B}"/>
                          </a:ext>
                        </a:extLst>
                      </p:cNvPr>
                      <p:cNvPicPr/>
                      <p:nvPr/>
                    </p:nvPicPr>
                    <p:blipFill>
                      <a:blip r:embed="rId7"/>
                      <a:stretch>
                        <a:fillRect/>
                      </a:stretch>
                    </p:blipFill>
                    <p:spPr>
                      <a:xfrm>
                        <a:off x="1588" y="1588"/>
                        <a:ext cx="1227" cy="1588"/>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00FF0751-D662-5639-625B-6987F5102640}"/>
              </a:ext>
            </a:extLst>
          </p:cNvPr>
          <p:cNvSpPr/>
          <p:nvPr/>
        </p:nvSpPr>
        <p:spPr>
          <a:xfrm>
            <a:off x="10925332" y="159532"/>
            <a:ext cx="812800" cy="8128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Google Shape;167;p13">
            <a:extLst>
              <a:ext uri="{FF2B5EF4-FFF2-40B4-BE49-F238E27FC236}">
                <a16:creationId xmlns:a16="http://schemas.microsoft.com/office/drawing/2014/main" id="{C39DE4B3-C0A7-AE35-9CCC-488D7B2E8CD9}"/>
              </a:ext>
            </a:extLst>
          </p:cNvPr>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 The </a:t>
            </a:r>
            <a:r>
              <a:rPr lang="sv-SE" dirty="0" err="1">
                <a:solidFill>
                  <a:srgbClr val="C00000"/>
                </a:solidFill>
              </a:rPr>
              <a:t>Role</a:t>
            </a:r>
            <a:r>
              <a:rPr lang="sv-SE" dirty="0">
                <a:solidFill>
                  <a:srgbClr val="C00000"/>
                </a:solidFill>
              </a:rPr>
              <a:t> </a:t>
            </a:r>
            <a:r>
              <a:rPr lang="sv-SE" dirty="0" err="1">
                <a:solidFill>
                  <a:srgbClr val="C00000"/>
                </a:solidFill>
              </a:rPr>
              <a:t>of</a:t>
            </a:r>
            <a:r>
              <a:rPr lang="sv-SE" dirty="0">
                <a:solidFill>
                  <a:srgbClr val="C00000"/>
                </a:solidFill>
              </a:rPr>
              <a:t> T</a:t>
            </a:r>
            <a:r>
              <a:rPr lang="sv-SE" sz="2800" dirty="0">
                <a:solidFill>
                  <a:srgbClr val="C00000"/>
                </a:solidFill>
              </a:rPr>
              <a:t>ransport in Energy </a:t>
            </a:r>
            <a:r>
              <a:rPr lang="sv-SE" sz="2800" dirty="0" err="1">
                <a:solidFill>
                  <a:srgbClr val="C00000"/>
                </a:solidFill>
              </a:rPr>
              <a:t>Modelling</a:t>
            </a:r>
            <a:r>
              <a:rPr lang="sv-SE" sz="2800" dirty="0">
                <a:solidFill>
                  <a:srgbClr val="C00000"/>
                </a:solidFill>
              </a:rPr>
              <a:t> </a:t>
            </a:r>
            <a:endParaRPr sz="2800" dirty="0">
              <a:solidFill>
                <a:srgbClr val="C00000"/>
              </a:solidFill>
            </a:endParaRPr>
          </a:p>
        </p:txBody>
      </p:sp>
      <p:sp>
        <p:nvSpPr>
          <p:cNvPr id="3" name="Slide Number Placeholder 1">
            <a:extLst>
              <a:ext uri="{FF2B5EF4-FFF2-40B4-BE49-F238E27FC236}">
                <a16:creationId xmlns:a16="http://schemas.microsoft.com/office/drawing/2014/main" id="{15CA3D71-2FD7-5741-B372-4924C176C08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a:solidFill>
                  <a:schemeClr val="bg1"/>
                </a:solidFill>
              </a:rPr>
              <a:pPr algn="ctr"/>
              <a:t>8</a:t>
            </a:fld>
            <a:endParaRPr lang="sv-SE" sz="1000" b="1" dirty="0">
              <a:solidFill>
                <a:schemeClr val="bg1"/>
              </a:solidFill>
            </a:endParaRPr>
          </a:p>
        </p:txBody>
      </p:sp>
      <p:sp>
        <p:nvSpPr>
          <p:cNvPr id="4" name="Google Shape;168;p13">
            <a:extLst>
              <a:ext uri="{FF2B5EF4-FFF2-40B4-BE49-F238E27FC236}">
                <a16:creationId xmlns:a16="http://schemas.microsoft.com/office/drawing/2014/main" id="{7BECE243-19A9-71FA-E785-8283EA7C71EB}"/>
              </a:ext>
            </a:extLst>
          </p:cNvPr>
          <p:cNvSpPr txBox="1">
            <a:spLocks/>
          </p:cNvSpPr>
          <p:nvPr/>
        </p:nvSpPr>
        <p:spPr>
          <a:xfrm>
            <a:off x="838200" y="1073888"/>
            <a:ext cx="10515600" cy="408071"/>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dirty="0">
                <a:solidFill>
                  <a:schemeClr val="accent2"/>
                </a:solidFill>
              </a:rPr>
              <a:t>Interactions Between Transport and Other Sectors – Services </a:t>
            </a:r>
          </a:p>
        </p:txBody>
      </p:sp>
      <p:sp>
        <p:nvSpPr>
          <p:cNvPr id="6" name="Google Shape;168;p13">
            <a:extLst>
              <a:ext uri="{FF2B5EF4-FFF2-40B4-BE49-F238E27FC236}">
                <a16:creationId xmlns:a16="http://schemas.microsoft.com/office/drawing/2014/main" id="{489A3230-FC61-C5A7-CCA4-77C2C1CCDB78}"/>
              </a:ext>
            </a:extLst>
          </p:cNvPr>
          <p:cNvSpPr txBox="1">
            <a:spLocks/>
          </p:cNvSpPr>
          <p:nvPr/>
        </p:nvSpPr>
        <p:spPr>
          <a:xfrm>
            <a:off x="838200" y="1608083"/>
            <a:ext cx="10515600" cy="4335975"/>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dirty="0"/>
              <a:t>The transport sector interacts deeply with the </a:t>
            </a:r>
            <a:r>
              <a:rPr lang="en-GB" sz="2000" b="1" dirty="0"/>
              <a:t>services sector </a:t>
            </a:r>
            <a:r>
              <a:rPr lang="en-GB" sz="2000" dirty="0"/>
              <a:t>(public services, retail, tourism)</a:t>
            </a:r>
          </a:p>
          <a:p>
            <a:pPr>
              <a:spcBef>
                <a:spcPts val="0"/>
              </a:spcBef>
              <a:buClr>
                <a:schemeClr val="dk1"/>
              </a:buClr>
              <a:buSzPts val="2800"/>
            </a:pPr>
            <a:endParaRPr lang="en-GB" sz="2000" dirty="0"/>
          </a:p>
          <a:p>
            <a:pPr>
              <a:spcBef>
                <a:spcPts val="0"/>
              </a:spcBef>
              <a:buClr>
                <a:schemeClr val="dk1"/>
              </a:buClr>
              <a:buSzPts val="2800"/>
            </a:pPr>
            <a:r>
              <a:rPr lang="en-GB" sz="2000" b="1" dirty="0"/>
              <a:t>1</a:t>
            </a:r>
            <a:r>
              <a:rPr lang="en-GB" sz="2000" dirty="0"/>
              <a:t>	</a:t>
            </a:r>
            <a:r>
              <a:rPr lang="en-GB" sz="2000" b="1" dirty="0">
                <a:highlight>
                  <a:srgbClr val="DFE9FF"/>
                </a:highlight>
              </a:rPr>
              <a:t>Public transport: </a:t>
            </a:r>
            <a:br>
              <a:rPr lang="en-GB" sz="2000" b="1" dirty="0">
                <a:highlight>
                  <a:srgbClr val="DFE9FF"/>
                </a:highlight>
              </a:rPr>
            </a:br>
            <a:r>
              <a:rPr lang="en-GB" sz="2000" dirty="0"/>
              <a:t>	Supports workforce mobility and economic productivity</a:t>
            </a:r>
            <a:br>
              <a:rPr lang="en-GB" sz="2000" dirty="0"/>
            </a:br>
            <a:br>
              <a:rPr lang="en-GB" sz="2000" dirty="0"/>
            </a:br>
            <a:r>
              <a:rPr lang="en-GB" sz="2000" b="1" dirty="0"/>
              <a:t>2</a:t>
            </a:r>
            <a:r>
              <a:rPr lang="en-GB" sz="2000" dirty="0"/>
              <a:t>	</a:t>
            </a:r>
            <a:r>
              <a:rPr lang="en-GB" sz="2000" b="1" dirty="0">
                <a:highlight>
                  <a:srgbClr val="DFE9FF"/>
                </a:highlight>
              </a:rPr>
              <a:t>Freight &amp; delivery services: </a:t>
            </a:r>
            <a:br>
              <a:rPr lang="en-GB" sz="2000" b="1" dirty="0">
                <a:highlight>
                  <a:srgbClr val="DFE9FF"/>
                </a:highlight>
              </a:rPr>
            </a:br>
            <a:r>
              <a:rPr lang="en-GB" sz="2000" dirty="0">
                <a:solidFill>
                  <a:schemeClr val="tx1"/>
                </a:solidFill>
              </a:rPr>
              <a:t>	E-commerce and logistics rely on efficient transport networks</a:t>
            </a:r>
            <a:br>
              <a:rPr lang="en-GB" sz="2000" b="1" dirty="0">
                <a:highlight>
                  <a:srgbClr val="DFE9FF"/>
                </a:highlight>
              </a:rPr>
            </a:br>
            <a:br>
              <a:rPr lang="en-GB" sz="2000" b="1" dirty="0">
                <a:highlight>
                  <a:srgbClr val="DFE9FF"/>
                </a:highlight>
              </a:rPr>
            </a:br>
            <a:r>
              <a:rPr lang="en-GB" sz="2000" b="1" dirty="0"/>
              <a:t>3</a:t>
            </a:r>
            <a:r>
              <a:rPr lang="en-GB" sz="2000" dirty="0"/>
              <a:t>	</a:t>
            </a:r>
            <a:r>
              <a:rPr lang="en-GB" sz="2000" b="1" dirty="0">
                <a:highlight>
                  <a:srgbClr val="DFE9FF"/>
                </a:highlight>
              </a:rPr>
              <a:t>Tourism &amp; aviation: </a:t>
            </a:r>
            <a:br>
              <a:rPr lang="en-GB" sz="2000" b="1" dirty="0">
                <a:highlight>
                  <a:srgbClr val="DFE9FF"/>
                </a:highlight>
              </a:rPr>
            </a:br>
            <a:r>
              <a:rPr lang="en-GB" sz="2000" dirty="0"/>
              <a:t>	Hotels, restaurants, and cultural attractions depend on air and land transport</a:t>
            </a:r>
          </a:p>
        </p:txBody>
      </p:sp>
      <p:cxnSp>
        <p:nvCxnSpPr>
          <p:cNvPr id="7" name="Straight Connector 6">
            <a:extLst>
              <a:ext uri="{FF2B5EF4-FFF2-40B4-BE49-F238E27FC236}">
                <a16:creationId xmlns:a16="http://schemas.microsoft.com/office/drawing/2014/main" id="{7A29D8B6-6518-A3E2-0AA9-14A064A2B2CD}"/>
              </a:ext>
            </a:extLst>
          </p:cNvPr>
          <p:cNvCxnSpPr/>
          <p:nvPr/>
        </p:nvCxnSpPr>
        <p:spPr>
          <a:xfrm>
            <a:off x="1431235" y="2438400"/>
            <a:ext cx="0" cy="530086"/>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7166286-3C3E-068E-EA49-FDDE11FD2802}"/>
              </a:ext>
            </a:extLst>
          </p:cNvPr>
          <p:cNvCxnSpPr>
            <a:cxnSpLocks/>
          </p:cNvCxnSpPr>
          <p:nvPr/>
        </p:nvCxnSpPr>
        <p:spPr>
          <a:xfrm>
            <a:off x="1431235" y="3245983"/>
            <a:ext cx="0" cy="530087"/>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EFE8D00-FFCD-52A0-BCAA-469D509DC6DB}"/>
              </a:ext>
            </a:extLst>
          </p:cNvPr>
          <p:cNvCxnSpPr/>
          <p:nvPr/>
        </p:nvCxnSpPr>
        <p:spPr>
          <a:xfrm>
            <a:off x="1431235" y="4128052"/>
            <a:ext cx="0" cy="530086"/>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Graphic 11" descr="Store with solid fill">
            <a:extLst>
              <a:ext uri="{FF2B5EF4-FFF2-40B4-BE49-F238E27FC236}">
                <a16:creationId xmlns:a16="http://schemas.microsoft.com/office/drawing/2014/main" id="{CB89CD2B-E9E3-26F4-F3DC-4F0AE02C250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422833" y="5183424"/>
            <a:ext cx="1255643" cy="1255643"/>
          </a:xfrm>
          <a:prstGeom prst="rect">
            <a:avLst/>
          </a:prstGeom>
        </p:spPr>
      </p:pic>
      <p:pic>
        <p:nvPicPr>
          <p:cNvPr id="10" name="luvvoice.com-20250130-bRiqDs">
            <a:hlinkClick r:id="" action="ppaction://media"/>
            <a:extLst>
              <a:ext uri="{FF2B5EF4-FFF2-40B4-BE49-F238E27FC236}">
                <a16:creationId xmlns:a16="http://schemas.microsoft.com/office/drawing/2014/main" id="{4A84B684-427C-4176-7943-387B73AD9FA5}"/>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0947400" y="159532"/>
            <a:ext cx="812800" cy="812800"/>
          </a:xfrm>
          <a:prstGeom prst="rect">
            <a:avLst/>
          </a:prstGeom>
        </p:spPr>
      </p:pic>
    </p:spTree>
    <p:extLst>
      <p:ext uri="{BB962C8B-B14F-4D97-AF65-F5344CB8AC3E}">
        <p14:creationId xmlns:p14="http://schemas.microsoft.com/office/powerpoint/2010/main" val="678792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72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8EEC9B71-1665-45FF-DA2A-AD1C88402E55}"/>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CEDBE607-C238-0F88-83CD-A9D04EEF0ED3}"/>
              </a:ext>
            </a:extLst>
          </p:cNvPr>
          <p:cNvGraphicFramePr>
            <a:graphicFrameLocks noChangeAspect="1"/>
          </p:cNvGraphicFramePr>
          <p:nvPr>
            <p:custDataLst>
              <p:tags r:id="rId1"/>
            </p:custDataLst>
            <p:extLst>
              <p:ext uri="{D42A27DB-BD31-4B8C-83A1-F6EECF244321}">
                <p14:modId xmlns:p14="http://schemas.microsoft.com/office/powerpoint/2010/main" val="136811302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6" imgW="7772400" imgH="10058400" progId="TCLayout.ActiveDocument.1">
                  <p:embed/>
                </p:oleObj>
              </mc:Choice>
              <mc:Fallback>
                <p:oleObj name="think-cell Slide" r:id="rId6" imgW="7772400" imgH="10058400" progId="TCLayout.ActiveDocument.1">
                  <p:embed/>
                  <p:pic>
                    <p:nvPicPr>
                      <p:cNvPr id="2" name="think-cell data - do not delete" hidden="1">
                        <a:extLst>
                          <a:ext uri="{FF2B5EF4-FFF2-40B4-BE49-F238E27FC236}">
                            <a16:creationId xmlns:a16="http://schemas.microsoft.com/office/drawing/2014/main" id="{CEDBE607-C238-0F88-83CD-A9D04EEF0ED3}"/>
                          </a:ext>
                        </a:extLst>
                      </p:cNvPr>
                      <p:cNvPicPr/>
                      <p:nvPr/>
                    </p:nvPicPr>
                    <p:blipFill>
                      <a:blip r:embed="rId7"/>
                      <a:stretch>
                        <a:fillRect/>
                      </a:stretch>
                    </p:blipFill>
                    <p:spPr>
                      <a:xfrm>
                        <a:off x="1588" y="1588"/>
                        <a:ext cx="1227" cy="1588"/>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2B289007-BCF3-C064-A65A-F9399E397690}"/>
              </a:ext>
            </a:extLst>
          </p:cNvPr>
          <p:cNvSpPr/>
          <p:nvPr/>
        </p:nvSpPr>
        <p:spPr>
          <a:xfrm>
            <a:off x="10925332" y="159532"/>
            <a:ext cx="812800" cy="8128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Google Shape;167;p13">
            <a:extLst>
              <a:ext uri="{FF2B5EF4-FFF2-40B4-BE49-F238E27FC236}">
                <a16:creationId xmlns:a16="http://schemas.microsoft.com/office/drawing/2014/main" id="{B93A3C1E-798A-9A79-3867-80C6AF90819B}"/>
              </a:ext>
            </a:extLst>
          </p:cNvPr>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 The </a:t>
            </a:r>
            <a:r>
              <a:rPr lang="sv-SE" dirty="0" err="1">
                <a:solidFill>
                  <a:srgbClr val="C00000"/>
                </a:solidFill>
              </a:rPr>
              <a:t>Role</a:t>
            </a:r>
            <a:r>
              <a:rPr lang="sv-SE" dirty="0">
                <a:solidFill>
                  <a:srgbClr val="C00000"/>
                </a:solidFill>
              </a:rPr>
              <a:t> </a:t>
            </a:r>
            <a:r>
              <a:rPr lang="sv-SE" dirty="0" err="1">
                <a:solidFill>
                  <a:srgbClr val="C00000"/>
                </a:solidFill>
              </a:rPr>
              <a:t>of</a:t>
            </a:r>
            <a:r>
              <a:rPr lang="sv-SE" dirty="0">
                <a:solidFill>
                  <a:srgbClr val="C00000"/>
                </a:solidFill>
              </a:rPr>
              <a:t> T</a:t>
            </a:r>
            <a:r>
              <a:rPr lang="sv-SE" sz="2800" dirty="0">
                <a:solidFill>
                  <a:srgbClr val="C00000"/>
                </a:solidFill>
              </a:rPr>
              <a:t>ransport in Energy </a:t>
            </a:r>
            <a:r>
              <a:rPr lang="sv-SE" sz="2800" dirty="0" err="1">
                <a:solidFill>
                  <a:srgbClr val="C00000"/>
                </a:solidFill>
              </a:rPr>
              <a:t>Modelling</a:t>
            </a:r>
            <a:r>
              <a:rPr lang="sv-SE" sz="2800" dirty="0">
                <a:solidFill>
                  <a:srgbClr val="C00000"/>
                </a:solidFill>
              </a:rPr>
              <a:t> </a:t>
            </a:r>
            <a:endParaRPr sz="2800" dirty="0">
              <a:solidFill>
                <a:srgbClr val="C00000"/>
              </a:solidFill>
            </a:endParaRPr>
          </a:p>
        </p:txBody>
      </p:sp>
      <p:sp>
        <p:nvSpPr>
          <p:cNvPr id="3" name="Slide Number Placeholder 1">
            <a:extLst>
              <a:ext uri="{FF2B5EF4-FFF2-40B4-BE49-F238E27FC236}">
                <a16:creationId xmlns:a16="http://schemas.microsoft.com/office/drawing/2014/main" id="{8B95BFC4-A95B-534A-9537-66151C0DA8E0}"/>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a:solidFill>
                  <a:schemeClr val="bg1"/>
                </a:solidFill>
              </a:rPr>
              <a:pPr algn="ctr"/>
              <a:t>9</a:t>
            </a:fld>
            <a:endParaRPr lang="sv-SE" sz="1000" b="1" dirty="0">
              <a:solidFill>
                <a:schemeClr val="bg1"/>
              </a:solidFill>
            </a:endParaRPr>
          </a:p>
        </p:txBody>
      </p:sp>
      <p:sp>
        <p:nvSpPr>
          <p:cNvPr id="4" name="Google Shape;168;p13">
            <a:extLst>
              <a:ext uri="{FF2B5EF4-FFF2-40B4-BE49-F238E27FC236}">
                <a16:creationId xmlns:a16="http://schemas.microsoft.com/office/drawing/2014/main" id="{94130774-850B-0BB6-859E-AA2DE09788D4}"/>
              </a:ext>
            </a:extLst>
          </p:cNvPr>
          <p:cNvSpPr txBox="1">
            <a:spLocks/>
          </p:cNvSpPr>
          <p:nvPr/>
        </p:nvSpPr>
        <p:spPr>
          <a:xfrm>
            <a:off x="838200" y="1073888"/>
            <a:ext cx="10515600" cy="408071"/>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dirty="0">
                <a:solidFill>
                  <a:schemeClr val="accent2"/>
                </a:solidFill>
              </a:rPr>
              <a:t>Interactions Between Transport and Other Sectors – Agriculture </a:t>
            </a:r>
          </a:p>
        </p:txBody>
      </p:sp>
      <p:sp>
        <p:nvSpPr>
          <p:cNvPr id="6" name="Google Shape;168;p13">
            <a:extLst>
              <a:ext uri="{FF2B5EF4-FFF2-40B4-BE49-F238E27FC236}">
                <a16:creationId xmlns:a16="http://schemas.microsoft.com/office/drawing/2014/main" id="{CBB0A71C-C99C-516A-10C8-D8FF6DCD9D0C}"/>
              </a:ext>
            </a:extLst>
          </p:cNvPr>
          <p:cNvSpPr txBox="1">
            <a:spLocks/>
          </p:cNvSpPr>
          <p:nvPr/>
        </p:nvSpPr>
        <p:spPr>
          <a:xfrm>
            <a:off x="838200" y="1608082"/>
            <a:ext cx="10515600" cy="4335975"/>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dirty="0"/>
              <a:t>The transport sector interacts deeply with the </a:t>
            </a:r>
            <a:r>
              <a:rPr lang="en-GB" sz="2000" b="1" dirty="0"/>
              <a:t>agriculture sector </a:t>
            </a:r>
            <a:r>
              <a:rPr lang="en-GB" sz="2000" dirty="0"/>
              <a:t>(food production &amp; supply chains)</a:t>
            </a:r>
          </a:p>
          <a:p>
            <a:pPr>
              <a:spcBef>
                <a:spcPts val="0"/>
              </a:spcBef>
              <a:buClr>
                <a:schemeClr val="dk1"/>
              </a:buClr>
              <a:buSzPts val="2800"/>
            </a:pPr>
            <a:endParaRPr lang="en-GB" sz="2000" dirty="0"/>
          </a:p>
          <a:p>
            <a:pPr>
              <a:spcBef>
                <a:spcPts val="0"/>
              </a:spcBef>
              <a:buClr>
                <a:schemeClr val="dk1"/>
              </a:buClr>
              <a:buSzPts val="2800"/>
            </a:pPr>
            <a:r>
              <a:rPr lang="en-GB" sz="2000" b="1" dirty="0"/>
              <a:t>1</a:t>
            </a:r>
            <a:r>
              <a:rPr lang="en-GB" sz="2000" dirty="0"/>
              <a:t>	</a:t>
            </a:r>
            <a:r>
              <a:rPr lang="en-GB" sz="2000" b="1" dirty="0">
                <a:highlight>
                  <a:srgbClr val="DFE9FF"/>
                </a:highlight>
              </a:rPr>
              <a:t>Farm machinery &amp; transport: </a:t>
            </a:r>
            <a:br>
              <a:rPr lang="en-GB" sz="2000" b="1" dirty="0">
                <a:highlight>
                  <a:srgbClr val="DFE9FF"/>
                </a:highlight>
              </a:rPr>
            </a:br>
            <a:r>
              <a:rPr lang="en-GB" sz="2000" dirty="0"/>
              <a:t>	Tractors, harvesters, and irrigation pumps rely on diesel or electricity</a:t>
            </a:r>
            <a:br>
              <a:rPr lang="en-GB" sz="2000" dirty="0"/>
            </a:br>
            <a:br>
              <a:rPr lang="en-GB" sz="2000" dirty="0"/>
            </a:br>
            <a:r>
              <a:rPr lang="en-GB" sz="2000" b="1" dirty="0"/>
              <a:t>2</a:t>
            </a:r>
            <a:r>
              <a:rPr lang="en-GB" sz="2000" dirty="0"/>
              <a:t>	</a:t>
            </a:r>
            <a:r>
              <a:rPr lang="en-GB" sz="2000" b="1" dirty="0">
                <a:highlight>
                  <a:srgbClr val="DFE9FF"/>
                </a:highlight>
              </a:rPr>
              <a:t>Food supply chains: </a:t>
            </a:r>
            <a:br>
              <a:rPr lang="en-GB" sz="2000" b="1" dirty="0">
                <a:highlight>
                  <a:srgbClr val="DFE9FF"/>
                </a:highlight>
              </a:rPr>
            </a:br>
            <a:r>
              <a:rPr lang="en-GB" sz="2000" dirty="0"/>
              <a:t>	Transport affects cold storage, distribution, and food prices</a:t>
            </a:r>
            <a:br>
              <a:rPr lang="en-GB" sz="2000" b="1" dirty="0">
                <a:highlight>
                  <a:srgbClr val="DFE9FF"/>
                </a:highlight>
              </a:rPr>
            </a:br>
            <a:br>
              <a:rPr lang="en-GB" sz="2000" b="1" dirty="0">
                <a:highlight>
                  <a:srgbClr val="DFE9FF"/>
                </a:highlight>
              </a:rPr>
            </a:br>
            <a:r>
              <a:rPr lang="en-GB" sz="2000" b="1" dirty="0"/>
              <a:t>3</a:t>
            </a:r>
            <a:r>
              <a:rPr lang="en-GB" sz="2000" dirty="0"/>
              <a:t>	</a:t>
            </a:r>
            <a:r>
              <a:rPr lang="en-GB" sz="2000" b="1" dirty="0">
                <a:highlight>
                  <a:srgbClr val="DFE9FF"/>
                </a:highlight>
              </a:rPr>
              <a:t>Biofuels production: </a:t>
            </a:r>
            <a:br>
              <a:rPr lang="en-GB" sz="2000" b="1" dirty="0">
                <a:highlight>
                  <a:srgbClr val="DFE9FF"/>
                </a:highlight>
              </a:rPr>
            </a:br>
            <a:r>
              <a:rPr lang="en-GB" sz="2000" dirty="0"/>
              <a:t>	Agriculture provides feedstocks (e.g., corn, sugarcane) for biofuels, impacting land 	use</a:t>
            </a:r>
          </a:p>
        </p:txBody>
      </p:sp>
      <p:cxnSp>
        <p:nvCxnSpPr>
          <p:cNvPr id="7" name="Straight Connector 6">
            <a:extLst>
              <a:ext uri="{FF2B5EF4-FFF2-40B4-BE49-F238E27FC236}">
                <a16:creationId xmlns:a16="http://schemas.microsoft.com/office/drawing/2014/main" id="{76C9AA48-5894-3769-CC38-2653B4DE5095}"/>
              </a:ext>
            </a:extLst>
          </p:cNvPr>
          <p:cNvCxnSpPr/>
          <p:nvPr/>
        </p:nvCxnSpPr>
        <p:spPr>
          <a:xfrm>
            <a:off x="1431235" y="2438400"/>
            <a:ext cx="0" cy="530086"/>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D17FA15-3416-BBE3-3628-40E37829EFB1}"/>
              </a:ext>
            </a:extLst>
          </p:cNvPr>
          <p:cNvCxnSpPr>
            <a:cxnSpLocks/>
          </p:cNvCxnSpPr>
          <p:nvPr/>
        </p:nvCxnSpPr>
        <p:spPr>
          <a:xfrm>
            <a:off x="1431235" y="3245983"/>
            <a:ext cx="0" cy="530087"/>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8909813-3425-4766-9B4E-983550D7427C}"/>
              </a:ext>
            </a:extLst>
          </p:cNvPr>
          <p:cNvCxnSpPr>
            <a:cxnSpLocks/>
          </p:cNvCxnSpPr>
          <p:nvPr/>
        </p:nvCxnSpPr>
        <p:spPr>
          <a:xfrm>
            <a:off x="1431235" y="4128052"/>
            <a:ext cx="0" cy="76200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Graphic 11" descr="Agriculture with solid fill">
            <a:extLst>
              <a:ext uri="{FF2B5EF4-FFF2-40B4-BE49-F238E27FC236}">
                <a16:creationId xmlns:a16="http://schemas.microsoft.com/office/drawing/2014/main" id="{B9E7F244-DC56-A4F9-832B-2EFF7B1C534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416209" y="5241693"/>
            <a:ext cx="1159565" cy="1159565"/>
          </a:xfrm>
          <a:prstGeom prst="rect">
            <a:avLst/>
          </a:prstGeom>
        </p:spPr>
      </p:pic>
      <p:pic>
        <p:nvPicPr>
          <p:cNvPr id="10" name="luvvoice.com-20250130-i6hYMC">
            <a:hlinkClick r:id="" action="ppaction://media"/>
            <a:extLst>
              <a:ext uri="{FF2B5EF4-FFF2-40B4-BE49-F238E27FC236}">
                <a16:creationId xmlns:a16="http://schemas.microsoft.com/office/drawing/2014/main" id="{418EB0B0-71A0-A200-F9EC-0045E8A7FA68}"/>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0925332" y="134965"/>
            <a:ext cx="812800" cy="812800"/>
          </a:xfrm>
          <a:prstGeom prst="rect">
            <a:avLst/>
          </a:prstGeom>
        </p:spPr>
      </p:pic>
    </p:spTree>
    <p:extLst>
      <p:ext uri="{BB962C8B-B14F-4D97-AF65-F5344CB8AC3E}">
        <p14:creationId xmlns:p14="http://schemas.microsoft.com/office/powerpoint/2010/main" val="311665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63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CCG Colours">
      <a:dk1>
        <a:srgbClr val="000000"/>
      </a:dk1>
      <a:lt1>
        <a:srgbClr val="FFFFFF"/>
      </a:lt1>
      <a:dk2>
        <a:srgbClr val="44546A"/>
      </a:dk2>
      <a:lt2>
        <a:srgbClr val="E7E6E6"/>
      </a:lt2>
      <a:accent1>
        <a:srgbClr val="012069"/>
      </a:accent1>
      <a:accent2>
        <a:srgbClr val="C8102E"/>
      </a:accent2>
      <a:accent3>
        <a:srgbClr val="AFC7FE"/>
      </a:accent3>
      <a:accent4>
        <a:srgbClr val="5F8EFD"/>
      </a:accent4>
      <a:accent5>
        <a:srgbClr val="0F56FD"/>
      </a:accent5>
      <a:accent6>
        <a:srgbClr val="910C22"/>
      </a:accent6>
      <a:hlink>
        <a:srgbClr val="4151C3"/>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10427</TotalTime>
  <Words>10394</Words>
  <Application>Microsoft Office PowerPoint</Application>
  <PresentationFormat>Widescreen</PresentationFormat>
  <Paragraphs>1043</Paragraphs>
  <Slides>44</Slides>
  <Notes>41</Notes>
  <HiddenSlides>0</HiddenSlides>
  <MMClips>41</MMClips>
  <ScaleCrop>false</ScaleCrop>
  <HeadingPairs>
    <vt:vector size="8" baseType="variant">
      <vt:variant>
        <vt:lpstr>Fonts Used</vt:lpstr>
      </vt:variant>
      <vt:variant>
        <vt:i4>5</vt:i4>
      </vt:variant>
      <vt:variant>
        <vt:lpstr>Theme</vt:lpstr>
      </vt:variant>
      <vt:variant>
        <vt:i4>2</vt:i4>
      </vt:variant>
      <vt:variant>
        <vt:lpstr>Embedded OLE Servers</vt:lpstr>
      </vt:variant>
      <vt:variant>
        <vt:i4>1</vt:i4>
      </vt:variant>
      <vt:variant>
        <vt:lpstr>Slide Titles</vt:lpstr>
      </vt:variant>
      <vt:variant>
        <vt:i4>44</vt:i4>
      </vt:variant>
    </vt:vector>
  </HeadingPairs>
  <TitlesOfParts>
    <vt:vector size="52" baseType="lpstr">
      <vt:lpstr>Aptos</vt:lpstr>
      <vt:lpstr>Aptos Display</vt:lpstr>
      <vt:lpstr>Arial</vt:lpstr>
      <vt:lpstr>Calibri</vt:lpstr>
      <vt:lpstr>Helvetica Neue</vt:lpstr>
      <vt:lpstr>Office Theme</vt:lpstr>
      <vt:lpstr>Office Theme</vt:lpstr>
      <vt:lpstr>think-cell Slide</vt:lpstr>
      <vt:lpstr>LECTURE 5 TRANSPORT MODELLING IN OSeMOSYS: BUILDING A MODEL </vt:lpstr>
      <vt:lpstr>Learning Outcomes</vt:lpstr>
      <vt:lpstr>1. The Role of Transport in Energy Modelling </vt:lpstr>
      <vt:lpstr>1. The Role of Transport in Energy Modelling </vt:lpstr>
      <vt:lpstr>1. The Role of Transport in Energy Modelling </vt:lpstr>
      <vt:lpstr>1. The Role of Transport in Energy Modelling </vt:lpstr>
      <vt:lpstr>1. The Role of Transport in Energy Modelling </vt:lpstr>
      <vt:lpstr>1. The Role of Transport in Energy Modelling </vt:lpstr>
      <vt:lpstr>1. The Role of Transport in Energy Modelling </vt:lpstr>
      <vt:lpstr>1. The Role of Transport in Energy Modelling </vt:lpstr>
      <vt:lpstr>1. The Role of Transport in Energy Modelling </vt:lpstr>
      <vt:lpstr>1. The Role of Transport in Energy Modelling </vt:lpstr>
      <vt:lpstr>1. The Role of Transport in Energy Modelling </vt:lpstr>
      <vt:lpstr>2. Understand the Reference Energy System</vt:lpstr>
      <vt:lpstr>2. Understand the Reference Energy System</vt:lpstr>
      <vt:lpstr>2. Understand the Reference Energy System</vt:lpstr>
      <vt:lpstr>2. Understand the Reference Energy System</vt:lpstr>
      <vt:lpstr>2. Understand the Reference Energy System</vt:lpstr>
      <vt:lpstr>2. Understand the Reference Energy System</vt:lpstr>
      <vt:lpstr>3. Building a Reference Energy System</vt:lpstr>
      <vt:lpstr>3. Building a Reference Energy System</vt:lpstr>
      <vt:lpstr>3. Building a Reference Energy System</vt:lpstr>
      <vt:lpstr>3. Building a Reference Energy System</vt:lpstr>
      <vt:lpstr>3. Building a Reference Energy System</vt:lpstr>
      <vt:lpstr>3. Building a Reference Energy System</vt:lpstr>
      <vt:lpstr>3. Building a Reference Energy System</vt:lpstr>
      <vt:lpstr>3. Building a Reference Energy System</vt:lpstr>
      <vt:lpstr>3. Building a Reference Energy System</vt:lpstr>
      <vt:lpstr>3. Building a Reference Energy System</vt:lpstr>
      <vt:lpstr>3. Building a Reference Energy System</vt:lpstr>
      <vt:lpstr>3. Building a Reference Energy System</vt:lpstr>
      <vt:lpstr>3. Building a Reference Energy System</vt:lpstr>
      <vt:lpstr>3. Building a Reference Energy System</vt:lpstr>
      <vt:lpstr>3. Building a Reference Energy System</vt:lpstr>
      <vt:lpstr>4. Transport Modelling in OSeMOSYS</vt:lpstr>
      <vt:lpstr>4. Transport Modelling in OSeMOSYS</vt:lpstr>
      <vt:lpstr>4. Transport Modelling in OSeMOSYS</vt:lpstr>
      <vt:lpstr>4. Transport Modelling in OSeMOSYS</vt:lpstr>
      <vt:lpstr>4. Transport Modelling in OSeMOSYS</vt:lpstr>
      <vt:lpstr>4. Transport Modelling in OSeMOSYS</vt:lpstr>
      <vt:lpstr>5. Interpreting a Transport Model in OSeMOSYS</vt:lpstr>
      <vt:lpstr>5. Interpreting a Transport Model in OSeMOSYS</vt:lpstr>
      <vt:lpstr>6. Best Practices for Transport Modelling</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[Descriptive Title]</dc:title>
  <dc:creator>Eunice Ramos</dc:creator>
  <cp:lastModifiedBy>Ashutosh.Bhagurkar</cp:lastModifiedBy>
  <cp:revision>65</cp:revision>
  <dcterms:created xsi:type="dcterms:W3CDTF">2019-06-09T10:25:43Z</dcterms:created>
  <dcterms:modified xsi:type="dcterms:W3CDTF">2025-03-31T07:45:38Z</dcterms:modified>
</cp:coreProperties>
</file>