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Open Sans ExtraBold"/>
      <p:bold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iUHuh/LqwrNZromCFfV8LK6TM1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OpenSansExtraBold-bold.fntdata"/><Relationship Id="rId43" Type="http://schemas.openxmlformats.org/officeDocument/2006/relationships/slide" Target="slides/slide38.xml"/><Relationship Id="rId46" Type="http://schemas.openxmlformats.org/officeDocument/2006/relationships/font" Target="fonts/OpenSans-regular.fntdata"/><Relationship Id="rId45" Type="http://schemas.openxmlformats.org/officeDocument/2006/relationships/font" Target="fonts/OpenSansExtra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1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GPS (Global Positioning System):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GPS technology is often an integral part of field surveys. It enables precise location data to be collected, enhancing the accuracy and geospatial context of the collected information. GPS can be used for:</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Geospatial Data: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GPS provides latitude, longitude, and elevation coordinates, which are crucial for mapping, georeferencing, and spatial analysis.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Navigation: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GPS aids in navigation, allowing researchers to move efficiently within a study area and locate specific points of interest.</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Tracking: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GPS tracking is valuable for monitoring the movement of objects or organisms, such as wildlife tracking, vehicle tracking, or asset management.</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Data Integration: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GPS data can be integrated with other collected data to provide a comprehensive understanding of the study area.</a:t>
            </a:r>
            <a:endParaRPr/>
          </a:p>
        </p:txBody>
      </p:sp>
      <p:sp>
        <p:nvSpPr>
          <p:cNvPr id="282" name="Google Shape;282;p1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1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Small Planes: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Aerial surveys conducted by small planes involve the use of aircraft, such as fixed-wing airplanes, to capture data from above the ground or water. These surveys are often used for a range of applications, including land mapping, environmental monitoring, urban planning, and agriculture.</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Drones (Unmanned Aerial Vehicles - UAVs):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Drones have become increasingly popular for aerial surveys due to their flexibility, affordability, and ease of use. They can be equipped with various sensors, cameras, and instruments to capture high-resolution imagery and collect data from the air. Drones are especially valuable for tasks like mapping, disaster response, wildlife monitoring, and infrastructure inspections.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Survey Area: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area covered in aerial surveys can vary widely based on the instruments and technology used:</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Small Areas: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Aerial surveys can be conducted over relatively small areas, such as a construction site, archaeological site, or a specific section of a forest. In these cases, high-resolution imagery and detailed data collection are often required.</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Large Areas:</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Aerial surveys are also effective for covering vast expanses, such as agricultural regions, national parks, or even entire cities. In these scenarios, the focus may be on broad-scale mapping, monitoring, or assessing changes over time.</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Instruments: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Aerial surveys can incorporate a range of instruments and sensors, including cameras (RGB, multispectral, thermal), LiDAR (Light Detection and Ranging), and other specialized equipment. The choice of instruments depends on the specific objectives of the survey and the type of data required.</a:t>
            </a:r>
            <a:endParaRPr/>
          </a:p>
        </p:txBody>
      </p:sp>
      <p:sp>
        <p:nvSpPr>
          <p:cNvPr id="294" name="Google Shape;294;p1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1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 </a:t>
            </a:r>
            <a:r>
              <a:rPr b="1" lang="en-GB" sz="1200" strike="noStrike">
                <a:solidFill>
                  <a:srgbClr val="000000"/>
                </a:solidFill>
                <a:latin typeface="Open Sans"/>
                <a:ea typeface="Open Sans"/>
                <a:cs typeface="Open Sans"/>
                <a:sym typeface="Open Sans"/>
              </a:rPr>
              <a:t>drone survey </a:t>
            </a:r>
            <a:r>
              <a:rPr b="0" lang="en-GB" sz="1200" strike="noStrike">
                <a:solidFill>
                  <a:srgbClr val="000000"/>
                </a:solidFill>
                <a:latin typeface="Open Sans"/>
                <a:ea typeface="Open Sans"/>
                <a:cs typeface="Open Sans"/>
                <a:sym typeface="Open Sans"/>
              </a:rPr>
              <a:t>refers to the use of a </a:t>
            </a:r>
            <a:r>
              <a:rPr b="1" lang="en-GB" sz="1200" strike="noStrike">
                <a:solidFill>
                  <a:srgbClr val="000000"/>
                </a:solidFill>
                <a:latin typeface="Open Sans"/>
                <a:ea typeface="Open Sans"/>
                <a:cs typeface="Open Sans"/>
                <a:sym typeface="Open Sans"/>
              </a:rPr>
              <a:t>drone</a:t>
            </a:r>
            <a:r>
              <a:rPr b="0" lang="en-GB" sz="1200" strike="noStrike">
                <a:solidFill>
                  <a:srgbClr val="000000"/>
                </a:solidFill>
                <a:latin typeface="Open Sans"/>
                <a:ea typeface="Open Sans"/>
                <a:cs typeface="Open Sans"/>
                <a:sym typeface="Open Sans"/>
              </a:rPr>
              <a:t>, or </a:t>
            </a:r>
            <a:r>
              <a:rPr b="1" lang="en-GB" sz="1200" strike="noStrike">
                <a:solidFill>
                  <a:srgbClr val="000000"/>
                </a:solidFill>
                <a:latin typeface="Open Sans"/>
                <a:ea typeface="Open Sans"/>
                <a:cs typeface="Open Sans"/>
                <a:sym typeface="Open Sans"/>
              </a:rPr>
              <a:t>unmanned aerial vehicle </a:t>
            </a:r>
            <a:r>
              <a:rPr b="0" lang="en-GB" sz="1200" strike="noStrike">
                <a:solidFill>
                  <a:srgbClr val="000000"/>
                </a:solidFill>
                <a:latin typeface="Open Sans"/>
                <a:ea typeface="Open Sans"/>
                <a:cs typeface="Open Sans"/>
                <a:sym typeface="Open Sans"/>
              </a:rPr>
              <a:t>(UAV), to </a:t>
            </a:r>
            <a:r>
              <a:rPr b="1" lang="en-GB" sz="1200" strike="noStrike">
                <a:solidFill>
                  <a:srgbClr val="000000"/>
                </a:solidFill>
                <a:latin typeface="Open Sans"/>
                <a:ea typeface="Open Sans"/>
                <a:cs typeface="Open Sans"/>
                <a:sym typeface="Open Sans"/>
              </a:rPr>
              <a:t>capture</a:t>
            </a:r>
            <a:r>
              <a:rPr b="0" lang="en-GB" sz="1200" strike="noStrike">
                <a:solidFill>
                  <a:srgbClr val="000000"/>
                </a:solidFill>
                <a:latin typeface="Open Sans"/>
                <a:ea typeface="Open Sans"/>
                <a:cs typeface="Open Sans"/>
                <a:sym typeface="Open Sans"/>
              </a:rPr>
              <a:t> aerial data with downward-facing sensors, such as RGB or multispectral cameras, and LIDAR payloads. During a drone survey with an RGB camera, the </a:t>
            </a:r>
            <a:r>
              <a:rPr b="1" lang="en-GB" sz="1200" strike="noStrike">
                <a:solidFill>
                  <a:srgbClr val="000000"/>
                </a:solidFill>
                <a:latin typeface="Open Sans"/>
                <a:ea typeface="Open Sans"/>
                <a:cs typeface="Open Sans"/>
                <a:sym typeface="Open Sans"/>
              </a:rPr>
              <a:t>ground is photographed several times</a:t>
            </a:r>
            <a:r>
              <a:rPr b="0" lang="en-GB" sz="1200" strike="noStrike">
                <a:solidFill>
                  <a:srgbClr val="000000"/>
                </a:solidFill>
                <a:latin typeface="Open Sans"/>
                <a:ea typeface="Open Sans"/>
                <a:cs typeface="Open Sans"/>
                <a:sym typeface="Open Sans"/>
              </a:rPr>
              <a:t> from </a:t>
            </a:r>
            <a:r>
              <a:rPr b="1" lang="en-GB" sz="1200" strike="noStrike">
                <a:solidFill>
                  <a:srgbClr val="000000"/>
                </a:solidFill>
                <a:latin typeface="Open Sans"/>
                <a:ea typeface="Open Sans"/>
                <a:cs typeface="Open Sans"/>
                <a:sym typeface="Open Sans"/>
              </a:rPr>
              <a:t>different angles</a:t>
            </a:r>
            <a:r>
              <a:rPr b="0" lang="en-GB" sz="1200" strike="noStrike">
                <a:solidFill>
                  <a:srgbClr val="000000"/>
                </a:solidFill>
                <a:latin typeface="Open Sans"/>
                <a:ea typeface="Open Sans"/>
                <a:cs typeface="Open Sans"/>
                <a:sym typeface="Open Sans"/>
              </a:rPr>
              <a:t>, and each image is tagged with coordinates.</a:t>
            </a:r>
            <a:endParaRPr b="0" sz="1200" strike="noStrike">
              <a:solidFill>
                <a:srgbClr val="000000"/>
              </a:solidFill>
              <a:latin typeface="Arial"/>
              <a:ea typeface="Arial"/>
              <a:cs typeface="Arial"/>
              <a:sym typeface="Arial"/>
            </a:endParaRPr>
          </a:p>
        </p:txBody>
      </p:sp>
      <p:sp>
        <p:nvSpPr>
          <p:cNvPr id="305" name="Google Shape;305;p1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
        <p:nvSpPr>
          <p:cNvPr id="306" name="Google Shape;306;p12:notes"/>
          <p:cNvSpPr/>
          <p:nvPr/>
        </p:nvSpPr>
        <p:spPr>
          <a:xfrm>
            <a:off x="5560200" y="2218680"/>
            <a:ext cx="6086160" cy="37472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p1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Uses of drones in surveying</a:t>
            </a:r>
            <a:endParaRPr/>
          </a:p>
          <a:p>
            <a:pPr indent="0" lvl="0" marL="0" rtl="0" algn="l">
              <a:lnSpc>
                <a:spcPct val="15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Land Surveying / Cartography:</a:t>
            </a:r>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Generate high-resolution orthomosaics and detailed 3D models of areas. </a:t>
            </a:r>
            <a:endParaRPr/>
          </a:p>
          <a:p>
            <a:pPr indent="0" lvl="0" marL="0" rtl="0" algn="l">
              <a:lnSpc>
                <a:spcPct val="15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Land Management:</a:t>
            </a:r>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Aerial images accelerate and simplify topographic surveys for land management and planning</a:t>
            </a:r>
            <a:endParaRPr/>
          </a:p>
          <a:p>
            <a:pPr indent="0" lvl="0" marL="0" rtl="0" algn="l">
              <a:lnSpc>
                <a:spcPct val="15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Precise measurements:</a:t>
            </a:r>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High-resolution orthophotos enable surveyors to perform highly accurate distance and surface measurements</a:t>
            </a:r>
            <a:endParaRPr/>
          </a:p>
          <a:p>
            <a:pPr indent="0" lvl="0" marL="0" rtl="0" algn="l">
              <a:lnSpc>
                <a:spcPct val="15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p:txBody>
      </p:sp>
      <p:sp>
        <p:nvSpPr>
          <p:cNvPr id="317" name="Google Shape;317;p1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1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28" name="Google Shape;328;p1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1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40" name="Google Shape;340;p1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1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sensor emits radiation which is directed toward the target to be investigated. The radiation reflected from that target is detected and measured by the sensor.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52" name="Google Shape;352;p1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p1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Weather Examples:</a:t>
            </a:r>
            <a:endParaRPr b="1"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Weather radars</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Meteorological satellite</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Monitoring cyclones</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Detecting Winds</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Rainfall Intensity and quality</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200"/>
              <a:buFont typeface="Open Sans"/>
              <a:buNone/>
            </a:pPr>
            <a:r>
              <a:rPr b="1" i="0" lang="en-GB" sz="1200" strike="noStrike">
                <a:solidFill>
                  <a:srgbClr val="000000"/>
                </a:solidFill>
                <a:latin typeface="Open Sans"/>
                <a:ea typeface="Open Sans"/>
                <a:cs typeface="Open Sans"/>
                <a:sym typeface="Open Sans"/>
              </a:rPr>
              <a:t>Agriculture Examples:</a:t>
            </a:r>
            <a:endParaRPr b="1" i="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Normalized Difference Vegetation Index (NDVI)</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Normalized Difference Water Index (NDWI)</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Modified Soil-adjusted Vegetation Index (MSAVI2)</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Modified Triangular Vegetation Index (MTVI2)</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Forestry Examples:</a:t>
            </a:r>
            <a:endParaRPr b="1"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Environmental monitoring</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Commercial forestry</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Reconnaissance mapping</a:t>
            </a:r>
            <a:endParaRPr b="0" sz="18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64" name="Google Shape;364;p1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p1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Satellite products refer to the various types of data and information obtained from remote sensing satellites like Landsat and Sentinel-2A. These products are derived from the observations made by these satellites and can be used for a wide range of applications, including environmental monitoring, land use planning, and disaster management.</a:t>
            </a:r>
            <a:endParaRPr/>
          </a:p>
          <a:p>
            <a:pPr indent="0" lvl="0" marL="216000" rtl="0" algn="l">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term "bands" in this context refers to the different spectral bands or channels in which these satellites collect data. Both Landsat and Sentinel-2A have multiple spectral bands, each capturing specific ranges of the electromagnetic spectrum. These bands are typically used to detect and record different characteristics of the Earth's surface, such as vegetation health, water quality, and land cover.</a:t>
            </a:r>
            <a:endParaRPr b="0" sz="1200" strike="noStrike">
              <a:solidFill>
                <a:srgbClr val="000000"/>
              </a:solidFill>
              <a:latin typeface="Open Sans"/>
              <a:ea typeface="Open Sans"/>
              <a:cs typeface="Open Sans"/>
              <a:sym typeface="Open Sans"/>
            </a:endParaRPr>
          </a:p>
        </p:txBody>
      </p:sp>
      <p:sp>
        <p:nvSpPr>
          <p:cNvPr id="382" name="Google Shape;382;p1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1" name="Google Shape;391;p1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provided image displays the distinct characteristics or data captured by a Landsat satellite band. These bands are part of the satellite's sensor system, each designed to capture unique information about the Earth's surface, such as vegetation health, land use patterns, or other environmental attributes. </a:t>
            </a:r>
            <a:endParaRPr b="0" sz="1200" strike="noStrike">
              <a:solidFill>
                <a:srgbClr val="000000"/>
              </a:solidFill>
              <a:latin typeface="Open Sans"/>
              <a:ea typeface="Open Sans"/>
              <a:cs typeface="Open Sans"/>
              <a:sym typeface="Open Sans"/>
            </a:endParaRPr>
          </a:p>
        </p:txBody>
      </p:sp>
      <p:sp>
        <p:nvSpPr>
          <p:cNvPr id="392" name="Google Shape;392;p1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03" name="Google Shape;203;p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2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Landsat and Sentinel data differ in terms of their origins, frequency of observations, sensor types, and other characteristics, but both are valuable resources for Earth observation and remote sensing applications. The choice between them depends on the specific needs of a given project or study.</a:t>
            </a:r>
            <a:endParaRPr b="0" sz="1200" strike="noStrike">
              <a:solidFill>
                <a:srgbClr val="000000"/>
              </a:solidFill>
              <a:latin typeface="Open Sans"/>
              <a:ea typeface="Open Sans"/>
              <a:cs typeface="Open Sans"/>
              <a:sym typeface="Open Sans"/>
            </a:endParaRPr>
          </a:p>
        </p:txBody>
      </p:sp>
      <p:sp>
        <p:nvSpPr>
          <p:cNvPr id="402" name="Google Shape;402;p2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p2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12" name="Google Shape;412;p2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2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22" name="Google Shape;422;p2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2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31" name="Google Shape;431;p2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p2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41" name="Google Shape;441;p2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p2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51" name="Google Shape;451;p2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2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9CC2E5"/>
              </a:buClr>
              <a:buSzPts val="1200"/>
              <a:buFont typeface="Open Sans"/>
              <a:buNone/>
            </a:pPr>
            <a:r>
              <a:rPr b="1" lang="en-GB" sz="1200" strike="noStrike">
                <a:solidFill>
                  <a:srgbClr val="9CC2E5"/>
                </a:solidFill>
                <a:latin typeface="Open Sans"/>
                <a:ea typeface="Open Sans"/>
                <a:cs typeface="Open Sans"/>
                <a:sym typeface="Open Sans"/>
              </a:rPr>
              <a:t>Secondary Data Collection Methods Key Concepts</a:t>
            </a:r>
            <a:endParaRPr b="0" sz="1200" strike="noStrike">
              <a:solidFill>
                <a:srgbClr val="000000"/>
              </a:solidFill>
              <a:latin typeface="Open Sans"/>
              <a:ea typeface="Open Sans"/>
              <a:cs typeface="Open Sans"/>
              <a:sym typeface="Open Sans"/>
            </a:endParaRPr>
          </a:p>
          <a:p>
            <a:pPr indent="-343080" lvl="0" marL="3430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Existing Databases and Records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Utilizing existing GIS databases and records.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acquisition from government agencies, organizations, and public sources.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Quality assessment and data validation techniques.</a:t>
            </a:r>
            <a:endParaRPr b="0" sz="1200" strike="noStrike">
              <a:solidFill>
                <a:srgbClr val="000000"/>
              </a:solidFill>
              <a:latin typeface="Open Sans"/>
              <a:ea typeface="Open Sans"/>
              <a:cs typeface="Open Sans"/>
              <a:sym typeface="Open Sans"/>
            </a:endParaRPr>
          </a:p>
          <a:p>
            <a:pPr indent="-343080" lvl="0" marL="3430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Online and Web-Based Sources.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Introduction to online and web-based data sources.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Accessing data from geospatial portals, government websites, and open data platforms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downloading and integration into GIS</a:t>
            </a:r>
            <a:endParaRPr b="0" sz="1200" strike="noStrike">
              <a:solidFill>
                <a:srgbClr val="000000"/>
              </a:solidFill>
              <a:latin typeface="Open Sans"/>
              <a:ea typeface="Open Sans"/>
              <a:cs typeface="Open Sans"/>
              <a:sym typeface="Open Sans"/>
            </a:endParaRPr>
          </a:p>
          <a:p>
            <a:pPr indent="-343079" lvl="1" marL="80028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Considerations for data quality and reliability</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9CC2E5"/>
              </a:buClr>
              <a:buSzPts val="1200"/>
              <a:buFont typeface="Open Sans"/>
              <a:buNone/>
            </a:pPr>
            <a:r>
              <a:rPr b="1" lang="en-GB" sz="1200" strike="noStrike">
                <a:solidFill>
                  <a:srgbClr val="9CC2E5"/>
                </a:solidFill>
                <a:latin typeface="Open Sans"/>
                <a:ea typeface="Open Sans"/>
                <a:cs typeface="Open Sans"/>
                <a:sym typeface="Open Sans"/>
              </a:rPr>
              <a:t>GIS Data Collection Principles Key Concepts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285840" lvl="0" marL="28584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Accuracy</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Definition and significance of data accuracy in GIS</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Techniques for improving data accuracy, including ground truthing and verification</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Quality control measures and error detection methods</a:t>
            </a:r>
            <a:endParaRPr b="0" sz="1200" strike="noStrike">
              <a:solidFill>
                <a:srgbClr val="000000"/>
              </a:solidFill>
              <a:latin typeface="Open Sans"/>
              <a:ea typeface="Open Sans"/>
              <a:cs typeface="Open Sans"/>
              <a:sym typeface="Open Sans"/>
            </a:endParaRPr>
          </a:p>
          <a:p>
            <a:pPr indent="-285840" lvl="0" marL="28584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Precision</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Understanding precision and its role in GIS data collection</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Tools and techniques for achieving high precision, such as high-resolution imagery and advanced surveying instruments</a:t>
            </a:r>
            <a:endParaRPr b="0" sz="1200" strike="noStrike">
              <a:solidFill>
                <a:srgbClr val="000000"/>
              </a:solidFill>
              <a:latin typeface="Open Sans"/>
              <a:ea typeface="Open Sans"/>
              <a:cs typeface="Open Sans"/>
              <a:sym typeface="Open Sans"/>
            </a:endParaRPr>
          </a:p>
          <a:p>
            <a:pPr indent="-285840" lvl="0" marL="28584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Completeness</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Importance of collecting complete data for GIS applications</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Strategies for ensuring data completeness, including comprehensive surveys and data validation procedures</a:t>
            </a:r>
            <a:endParaRPr b="0" sz="1200" strike="noStrike">
              <a:solidFill>
                <a:srgbClr val="000000"/>
              </a:solidFill>
              <a:latin typeface="Open Sans"/>
              <a:ea typeface="Open Sans"/>
              <a:cs typeface="Open Sans"/>
              <a:sym typeface="Open Sans"/>
            </a:endParaRPr>
          </a:p>
          <a:p>
            <a:pPr indent="-285840" lvl="0" marL="28584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Timeliness</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Significance of timely data collection for decision-making</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Methods for efficient data acquisition, including real-time data feeds and continuous monitoring</a:t>
            </a:r>
            <a:endParaRPr b="0" sz="1200" strike="noStrike">
              <a:solidFill>
                <a:srgbClr val="000000"/>
              </a:solidFill>
              <a:latin typeface="Open Sans"/>
              <a:ea typeface="Open Sans"/>
              <a:cs typeface="Open Sans"/>
              <a:sym typeface="Open Sans"/>
            </a:endParaRPr>
          </a:p>
          <a:p>
            <a:pPr indent="-285840" lvl="0" marL="28584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Consistency</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Maintaining data consistency across different sources and time periods</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Standardization techniques, data normalization, and quality assurance practices</a:t>
            </a:r>
            <a:endParaRPr b="0" sz="1200" strike="noStrike">
              <a:solidFill>
                <a:srgbClr val="000000"/>
              </a:solidFill>
              <a:latin typeface="Open Sans"/>
              <a:ea typeface="Open Sans"/>
              <a:cs typeface="Open Sans"/>
              <a:sym typeface="Open Sans"/>
            </a:endParaRPr>
          </a:p>
          <a:p>
            <a:pPr indent="-285840" lvl="0" marL="28584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Data Security and Privacy</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Safeguarding GIS data against unauthorized access and data breaches</a:t>
            </a:r>
            <a:endParaRPr b="0" sz="1200" strike="noStrike">
              <a:solidFill>
                <a:srgbClr val="000000"/>
              </a:solidFill>
              <a:latin typeface="Open Sans"/>
              <a:ea typeface="Open Sans"/>
              <a:cs typeface="Open Sans"/>
              <a:sym typeface="Open Sans"/>
            </a:endParaRPr>
          </a:p>
          <a:p>
            <a:pPr indent="-285840" lvl="1" marL="74304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Compliance with privacy regulations and ethical considerations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b="0" sz="1400" strike="noStrike">
              <a:solidFill>
                <a:srgbClr val="000000"/>
              </a:solidFill>
              <a:latin typeface="Arial"/>
              <a:ea typeface="Arial"/>
              <a:cs typeface="Arial"/>
              <a:sym typeface="Arial"/>
            </a:endParaRPr>
          </a:p>
        </p:txBody>
      </p:sp>
      <p:sp>
        <p:nvSpPr>
          <p:cNvPr id="462" name="Google Shape;462;p2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7: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0" name="Google Shape;470;p2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71" name="Google Shape;471;p2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8: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9" name="Google Shape;479;p2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80" name="Google Shape;480;p2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9: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0" name="Google Shape;490;p2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91" name="Google Shape;491;p2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Primary Data Collection Methods: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Primary data collection methods involve gathering data directly from original sources or firsthand information. These methods are used when the data needed does not already exist or is not readily available from existing sources.</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Common primary data collection methods include surveys, interviews, observations, experiments, and fieldwork.</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These methods are often time-consuming and can be resource-intensive, as they require researchers to collect data from scratch.</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Primary data collection methods are highly customizable and allow researchers to tailor data collection to their specific research objectives.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Secondary Data Collection Methods: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Secondary data collection methods involve the use of existing data that has been collected by others or is available from previously published sources.</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Researchers use secondary data when the information they need can be obtained from existing datasets, reports, publications, or databases.</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Common sources of secondary data include government records, academic publications, industry reports, and historical records.</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Secondary data collection methods are generally more cost-effective and less time-consuming compared to primary methods, as the data already exists.</a:t>
            </a:r>
            <a:endParaRPr/>
          </a:p>
          <a:p>
            <a:pPr indent="-171450" lvl="1" marL="8446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However, researchers must ensure the quality, relevance, and reliability of the secondary data they use.</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 summary, primary data collection methods involve gathering data directly from original sources, while secondary data collection methods involve using existing data from external sources. The choice between these methods depends on the research objectives, available resources, and the nature of the data needed for a particular study.</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13" name="Google Shape;213;p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1" name="Google Shape;501;p3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02" name="Google Shape;502;p3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3" name="Google Shape;513;p31:notes"/>
          <p:cNvSpPr txBox="1"/>
          <p:nvPr>
            <p:ph idx="1" type="body"/>
          </p:nvPr>
        </p:nvSpPr>
        <p:spPr>
          <a:xfrm>
            <a:off x="360000" y="4400640"/>
            <a:ext cx="612000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9CC2E5"/>
              </a:buClr>
              <a:buSzPts val="1200"/>
              <a:buFont typeface="Open Sans"/>
              <a:buNone/>
            </a:pPr>
            <a:r>
              <a:rPr b="1" lang="en-GB" sz="1200" strike="noStrike">
                <a:solidFill>
                  <a:srgbClr val="9CC2E5"/>
                </a:solidFill>
                <a:latin typeface="Open Sans"/>
                <a:ea typeface="Open Sans"/>
                <a:cs typeface="Open Sans"/>
                <a:sym typeface="Open Sans"/>
              </a:rPr>
              <a:t>Metadata in GIS Key Concepts</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Metadata in GIS</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Definition of metadata</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Purpose and objectives of metadata</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Components of metadata</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description and identification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quality and accuracy</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source and acquisition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processing and analysis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limitations and constraints</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Metadata standards and formats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FGDC (Federal Geographic Data Committee) metadata standard</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ISO 19115 metadata standard</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Other metadata formats and templates</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Best practices for metadata creation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Capturing comprehensive information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Using standardized vocabulary and terms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Regular updates and maintenance</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Documenting GIS Best Practices</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Importance of documenting best practices</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Types of GIS best practices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collection and validation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processing and analysis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Visualization and map design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Workflow optimization</a:t>
            </a:r>
            <a:endParaRPr b="0" sz="1200" strike="noStrike">
              <a:solidFill>
                <a:srgbClr val="000000"/>
              </a:solidFill>
              <a:latin typeface="Open Sans"/>
              <a:ea typeface="Open Sans"/>
              <a:cs typeface="Open Sans"/>
              <a:sym typeface="Open Sans"/>
            </a:endParaRPr>
          </a:p>
          <a:p>
            <a:pPr indent="0" lvl="0" marL="17136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Documenting best practices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Writing clear and concise documentation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Including step-by-step instructions and screenshots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Providing real-world examples and use cases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Incorporating diagrams or flowcharts to illustrate processes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Organizing and categorizing best practices documentation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Creating a hierarchical structure or taxonomy</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Tagging or labelling for easy search and retrieval</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Version control and revision history</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Tracking changes and updates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Maintaining a history of revisions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Accessibility and availability</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Storing documentation in a centralized location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Sharing documentation within the organization or with the wider GIS community</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Sharing GIS Best Practices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Benefits of sharing GIS best practices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Platforms and mediums for sharing</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Internal sharing within the organization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Public platforms and communities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Conferences, workshops, and seminars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Online forums and discussion groups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Licensing and intellectual property considerations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Choosing an appropriate license for sharing best practices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Protecting intellectual property rights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Engaging with the GIS community</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Participating in discussions and knowledge exchange</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Collaborating on shared projects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Feedback and improvement</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Encouraging feedback on shared best practices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Incorporating feedback into documentation updates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514" name="Google Shape;514;p3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5" name="Google Shape;525;p3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26" name="Google Shape;526;p3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5" name="Google Shape;535;p3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36" name="Google Shape;536;p3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6" name="Google Shape;546;p3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Open Geospatial Consortium (OGC) standards are fundamental in the field of Geographic Information Systems (GIS) and geospatial data interoperability. These standards ensure that geospatial data, software, and systems from different providers can work together seamlessly. Here are some key OGC standards in GIS: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Web Map Service (WMS): WMS is a standard for requesting and serving map images over the internet. It allows users to access and display maps from various servers in a consistent way, making it easier to combine and visualize geospatial data from different sources.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Web Feature Service (WFS): WFS provides a standard interface for querying and retrieving geospatial feature data (vector data) over the web. It enables the exchange of vector data between different GIS systems, making data sharing and integration more straightforward.</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Keyhole Markup Language (KML): KML is an XML-based format for representing geographic information, including 2D and 3D maps, annotations, and visualizations. It is commonly used for creating geospatial content for Google Earth and other virtual globes.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Geography Markup Language (GML): GML is an XML-based format for describing geographical features and their properties. It provides a standardized way to encode and exchange geographic data, ensuring compatibility between different GIS applications.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Sensor Web Enablement (SWE): SWE standards enable the integration of sensor data into GIS systems. They define protocols and data formats for accessing and exchanging real-time sensor data, which is crucial for environmental monitoring, weather forecasting, and IoT applications.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Catalog Services for the Web (CSW): CSW standards define how geospatial metadata and catalogs can be published and discovered on the web. They facilitate the search and retrieval of geospatial data and services, helping users find the information they need.</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Geospatial Linked Data (GeoSPARQL): GeoSPARQL extends the SPARQL query language to support geospatial data and queries. It allows for the semantic querying of geospatial data stored in RDF (Resource Description Framework) format, promoting interoperability between geospatial and linked data systems.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These OGC standards, among others, provide a framework for consistent and interoperable geospatial data and services, ensuring that GIS professionals can work with data from various sources and systems effectively.</a:t>
            </a:r>
            <a:endParaRPr/>
          </a:p>
        </p:txBody>
      </p:sp>
      <p:sp>
        <p:nvSpPr>
          <p:cNvPr id="547" name="Google Shape;547;p3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8" name="Google Shape;558;p3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171450" lvl="0" marL="171450" rtl="0" algn="l">
              <a:lnSpc>
                <a:spcPct val="15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International Organization for Standardization (ISO) Role:</a:t>
            </a:r>
            <a:endParaRPr b="1" sz="1200" strike="noStrike">
              <a:solidFill>
                <a:srgbClr val="000000"/>
              </a:solidFill>
              <a:latin typeface="Open Sans"/>
              <a:ea typeface="Open Sans"/>
              <a:cs typeface="Open Sans"/>
              <a:sym typeface="Open Sans"/>
            </a:endParaRPr>
          </a:p>
          <a:p>
            <a:pPr indent="-171450" lvl="1" marL="387450" rtl="0" algn="l">
              <a:lnSpc>
                <a:spcPct val="150000"/>
              </a:lnSpc>
              <a:spcBef>
                <a:spcPts val="1001"/>
              </a:spcBef>
              <a:spcAft>
                <a:spcPts val="0"/>
              </a:spcAft>
              <a:buClr>
                <a:srgbClr val="000000"/>
              </a:buClr>
              <a:buSzPts val="540"/>
              <a:buFont typeface="Arial"/>
              <a:buChar char="•"/>
            </a:pPr>
            <a:r>
              <a:rPr b="0" lang="en-GB" sz="1200" strike="noStrike">
                <a:solidFill>
                  <a:srgbClr val="000000"/>
                </a:solidFill>
                <a:latin typeface="Open Sans"/>
                <a:ea typeface="Open Sans"/>
                <a:cs typeface="Open Sans"/>
                <a:sym typeface="Open Sans"/>
              </a:rPr>
              <a:t>ISO 19100 series standards for geospatial information.</a:t>
            </a:r>
            <a:endParaRPr b="0" sz="1200" strike="noStrike">
              <a:solidFill>
                <a:srgbClr val="000000"/>
              </a:solidFill>
              <a:latin typeface="Open Sans"/>
              <a:ea typeface="Open Sans"/>
              <a:cs typeface="Open Sans"/>
              <a:sym typeface="Open Sans"/>
            </a:endParaRPr>
          </a:p>
          <a:p>
            <a:pPr indent="-171450" lvl="1" marL="387450" rtl="0" algn="l">
              <a:lnSpc>
                <a:spcPct val="150000"/>
              </a:lnSpc>
              <a:spcBef>
                <a:spcPts val="1001"/>
              </a:spcBef>
              <a:spcAft>
                <a:spcPts val="0"/>
              </a:spcAft>
              <a:buClr>
                <a:srgbClr val="000000"/>
              </a:buClr>
              <a:buSzPts val="540"/>
              <a:buFont typeface="Arial"/>
              <a:buChar char="•"/>
            </a:pPr>
            <a:r>
              <a:rPr b="0" lang="en-GB" sz="1200" strike="noStrike">
                <a:solidFill>
                  <a:srgbClr val="000000"/>
                </a:solidFill>
                <a:latin typeface="Open Sans"/>
                <a:ea typeface="Open Sans"/>
                <a:cs typeface="Open Sans"/>
                <a:sym typeface="Open Sans"/>
              </a:rPr>
              <a:t>ISO 19115 for metadata.</a:t>
            </a:r>
            <a:endParaRPr b="0" sz="1200" strike="noStrike">
              <a:solidFill>
                <a:srgbClr val="000000"/>
              </a:solidFill>
              <a:latin typeface="Open Sans"/>
              <a:ea typeface="Open Sans"/>
              <a:cs typeface="Open Sans"/>
              <a:sym typeface="Open Sans"/>
            </a:endParaRPr>
          </a:p>
          <a:p>
            <a:pPr indent="-171450" lvl="1" marL="387450" rtl="0" algn="l">
              <a:lnSpc>
                <a:spcPct val="150000"/>
              </a:lnSpc>
              <a:spcBef>
                <a:spcPts val="1001"/>
              </a:spcBef>
              <a:spcAft>
                <a:spcPts val="0"/>
              </a:spcAft>
              <a:buClr>
                <a:srgbClr val="000000"/>
              </a:buClr>
              <a:buSzPts val="540"/>
              <a:buFont typeface="Arial"/>
              <a:buChar char="•"/>
            </a:pPr>
            <a:r>
              <a:rPr b="0" lang="en-GB" sz="1200" strike="noStrike">
                <a:solidFill>
                  <a:srgbClr val="000000"/>
                </a:solidFill>
                <a:latin typeface="Open Sans"/>
                <a:ea typeface="Open Sans"/>
                <a:cs typeface="Open Sans"/>
                <a:sym typeface="Open Sans"/>
              </a:rPr>
              <a:t>ISO 19139 for encoding metadata in XML.</a:t>
            </a:r>
            <a:endParaRPr b="0" sz="1200" strike="noStrike">
              <a:solidFill>
                <a:srgbClr val="000000"/>
              </a:solidFill>
              <a:latin typeface="Open Sans"/>
              <a:ea typeface="Open Sans"/>
              <a:cs typeface="Open Sans"/>
              <a:sym typeface="Open Sans"/>
            </a:endParaRPr>
          </a:p>
          <a:p>
            <a:pPr indent="-171450" lvl="0" marL="387450" rtl="0" algn="l">
              <a:lnSpc>
                <a:spcPct val="150000"/>
              </a:lnSpc>
              <a:spcBef>
                <a:spcPts val="1001"/>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Geographic Information Systems Certification Institute (GISCI) Role:</a:t>
            </a:r>
            <a:endParaRPr b="1" sz="1200" strike="noStrike">
              <a:solidFill>
                <a:srgbClr val="000000"/>
              </a:solidFill>
              <a:latin typeface="Open Sans"/>
              <a:ea typeface="Open Sans"/>
              <a:cs typeface="Open Sans"/>
              <a:sym typeface="Open Sans"/>
            </a:endParaRPr>
          </a:p>
          <a:p>
            <a:pPr indent="-171450" lvl="1" marL="387450" rtl="0" algn="l">
              <a:lnSpc>
                <a:spcPct val="150000"/>
              </a:lnSpc>
              <a:spcBef>
                <a:spcPts val="1001"/>
              </a:spcBef>
              <a:spcAft>
                <a:spcPts val="0"/>
              </a:spcAft>
              <a:buClr>
                <a:srgbClr val="000000"/>
              </a:buClr>
              <a:buSzPts val="540"/>
              <a:buFont typeface="Arial"/>
              <a:buChar char="•"/>
            </a:pPr>
            <a:r>
              <a:rPr b="0" lang="en-GB" sz="1200" strike="noStrike">
                <a:solidFill>
                  <a:srgbClr val="000000"/>
                </a:solidFill>
                <a:latin typeface="Open Sans"/>
                <a:ea typeface="Open Sans"/>
                <a:cs typeface="Open Sans"/>
                <a:sym typeface="Open Sans"/>
              </a:rPr>
              <a:t>Certification programs and standards for GIS professionals.</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1001"/>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Core competencies and ethical standards.</a:t>
            </a:r>
            <a:endParaRPr b="0" sz="1200" strike="noStrike">
              <a:solidFill>
                <a:srgbClr val="000000"/>
              </a:solidFill>
              <a:latin typeface="Open Sans"/>
              <a:ea typeface="Open Sans"/>
              <a:cs typeface="Open Sans"/>
              <a:sym typeface="Open Sans"/>
            </a:endParaRPr>
          </a:p>
          <a:p>
            <a:pPr indent="-171450" lvl="0" marL="171450" rtl="0" algn="l">
              <a:lnSpc>
                <a:spcPct val="150000"/>
              </a:lnSpc>
              <a:spcBef>
                <a:spcPts val="1001"/>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National Institute of Standards and Technology (NIST) Role:</a:t>
            </a:r>
            <a:endParaRPr b="1" sz="1200" strike="noStrike">
              <a:solidFill>
                <a:srgbClr val="000000"/>
              </a:solidFill>
              <a:latin typeface="Open Sans"/>
              <a:ea typeface="Open Sans"/>
              <a:cs typeface="Open Sans"/>
              <a:sym typeface="Open Sans"/>
            </a:endParaRPr>
          </a:p>
          <a:p>
            <a:pPr indent="-171450" lvl="1" marL="387450" rtl="0" algn="l">
              <a:lnSpc>
                <a:spcPct val="150000"/>
              </a:lnSpc>
              <a:spcBef>
                <a:spcPts val="1001"/>
              </a:spcBef>
              <a:spcAft>
                <a:spcPts val="0"/>
              </a:spcAft>
              <a:buClr>
                <a:srgbClr val="000000"/>
              </a:buClr>
              <a:buSzPts val="540"/>
              <a:buFont typeface="Arial"/>
              <a:buChar char="•"/>
            </a:pPr>
            <a:r>
              <a:rPr b="0" lang="en-GB" sz="1200" strike="noStrike">
                <a:solidFill>
                  <a:srgbClr val="000000"/>
                </a:solidFill>
                <a:latin typeface="Open Sans"/>
                <a:ea typeface="Open Sans"/>
                <a:cs typeface="Open Sans"/>
                <a:sym typeface="Open Sans"/>
              </a:rPr>
              <a:t>Standards and guidelines for spatial data interoperability.</a:t>
            </a:r>
            <a:endParaRPr b="0" sz="1200" strike="noStrike">
              <a:solidFill>
                <a:srgbClr val="000000"/>
              </a:solidFill>
              <a:latin typeface="Open Sans"/>
              <a:ea typeface="Open Sans"/>
              <a:cs typeface="Open Sans"/>
              <a:sym typeface="Open Sans"/>
            </a:endParaRPr>
          </a:p>
          <a:p>
            <a:pPr indent="-171450" lvl="1" marL="387450" rtl="0" algn="l">
              <a:lnSpc>
                <a:spcPct val="150000"/>
              </a:lnSpc>
              <a:spcBef>
                <a:spcPts val="1001"/>
              </a:spcBef>
              <a:spcAft>
                <a:spcPts val="0"/>
              </a:spcAft>
              <a:buClr>
                <a:srgbClr val="000000"/>
              </a:buClr>
              <a:buSzPts val="540"/>
              <a:buFont typeface="Arial"/>
              <a:buChar char="•"/>
            </a:pPr>
            <a:r>
              <a:rPr b="0" lang="en-GB" sz="1200" strike="noStrike">
                <a:solidFill>
                  <a:srgbClr val="000000"/>
                </a:solidFill>
                <a:latin typeface="Open Sans"/>
                <a:ea typeface="Open Sans"/>
                <a:cs typeface="Open Sans"/>
                <a:sym typeface="Open Sans"/>
              </a:rPr>
              <a:t>NIST's role in developing and promoting GIS standards</a:t>
            </a:r>
            <a:endParaRPr b="0" sz="1200" strike="noStrike">
              <a:solidFill>
                <a:srgbClr val="000000"/>
              </a:solidFill>
              <a:latin typeface="Open Sans"/>
              <a:ea typeface="Open Sans"/>
              <a:cs typeface="Open Sans"/>
              <a:sym typeface="Open Sans"/>
            </a:endParaRPr>
          </a:p>
          <a:p>
            <a:pPr indent="-95250" lvl="1" marL="603450" rtl="0" algn="l">
              <a:lnSpc>
                <a:spcPct val="150000"/>
              </a:lnSpc>
              <a:spcBef>
                <a:spcPts val="1001"/>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59" name="Google Shape;559;p3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0" name="Google Shape;570;p3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Overview</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Introduction to GIS Standards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Importance of GIS standards for interoperability and data exchange</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Overview of Open Geospatial Consortium (OGC) and its role in GIS standards development</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Other relevant standards organizations and their contributions to GIS standards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Examples of a Standards body</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Open Geospatial Consortium (OGC) Standards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Overview</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Introduction to OGC as a global standards organization</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OGC's mission and objectives in the GIS domain</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Key OGC Standards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Simple Features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Definition and components of Simple Features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Geometry types and operations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Spatial referencing systems and coordinate transformations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Web Services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Overview of OGC Web Services (OWS)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Key OGC Web Service standards, such as WMS, WFS, WCS, and WPS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Functionality and use cases of each standard</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GeoPackage</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Introduction to GeoPackage as a geospatial data exchange format</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Structure and capabilities of GeoPackage</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Benefits and applications of GeoPackage</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Sensor Web Enablement (SWE)</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Overview of Sensor Web Enablement (SWE)</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Standards and specifications for managing sensor data and observations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Integration of sensor data with GIS applications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CityGML</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Introduction to CityGML for representing 3D urban models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CityGML data structure and encoding</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Applications of CityGML in urban planning and visualization</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Other Relevant GIS Standards Organizations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International Organization for Standardization (ISO)</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ISO 19100 series standards for geospatial information</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ISO 19115 for metadata</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ISO 19139 for encoding metadata in XML</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Geographic Information Systems Certification Institute (GISCI)</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Certification programs and standards for GIS professionals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Core competencies and ethical standards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International Electrotechnical Commission (IEC)</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Standards for electrical, electronic, and related technologies in GIS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Relevant IEC standards for geospatial data and equipment</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National Institute of Standards and Technology (NIST)</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Standards and guidelines for spatial data interoperability</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NIST's role in developing and promoting GIS standards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Implementing GIS Standards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Benefits of implementing GIS standards.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Challenges and considerations in adopting standards.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Tools and technologies for implementing GIS standards.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Software support for OGC-compliant services and data formats.</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 transformation and conversion tools.</a:t>
            </a:r>
            <a:endParaRPr b="0" sz="12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Compliance testing and certification.</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Importance of compliance testing for ensuring interoperability.</a:t>
            </a:r>
            <a:endParaRPr b="0" sz="1200" strike="noStrike">
              <a:solidFill>
                <a:srgbClr val="000000"/>
              </a:solidFill>
              <a:latin typeface="Open Sans"/>
              <a:ea typeface="Open Sans"/>
              <a:cs typeface="Open Sans"/>
              <a:sym typeface="Open Sans"/>
            </a:endParaRPr>
          </a:p>
          <a:p>
            <a:pPr indent="-171359" lvl="2" marL="10857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OGC Compliance Program and certification process.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571" name="Google Shape;571;p3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0" name="Google Shape;580;p3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81" name="Google Shape;581;p3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4" name="Google Shape;594;p3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22" name="Google Shape;222;p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Field Survey: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Field surveys involve gathering data directly from the physical environment or specific study area. This method typically includes: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Measurements: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Accurate measurements of physical attributes such as dimensions, distances, elevations, or quantities of substances. For example, surveyors might measure land parcels, building dimensions, or natural features.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Observations: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Systematic observations of natural or man-made phenomena. Researchers can observe behaviours, patterns, or changes in the environment. This could involve wildlife observations, traffic flow monitoring, or environmental assessments.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Recordings: </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Capturing data through various recording methods. This might include audio recordings for bird calls, video recordings for behaviour studies, or photographic documentation of conditions or objects.</a:t>
            </a:r>
            <a:endParaRPr b="0" sz="1200" strike="noStrike">
              <a:solidFill>
                <a:srgbClr val="000000"/>
              </a:solidFill>
              <a:latin typeface="Open Sans"/>
              <a:ea typeface="Open Sans"/>
              <a:cs typeface="Open Sans"/>
              <a:sym typeface="Open Sans"/>
            </a:endParaRPr>
          </a:p>
        </p:txBody>
      </p:sp>
      <p:sp>
        <p:nvSpPr>
          <p:cNvPr id="231" name="Google Shape;231;p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41" name="Google Shape;241;p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Mobile data collection applications are software tools or apps designed to facilitate the collection of various types of data using mobile devices such as smartphones and tablets. They offer several advantages, including real-time data collection, accuracy, and efficiency.</a:t>
            </a:r>
            <a:endParaRPr b="0" sz="1200" strike="noStrike">
              <a:solidFill>
                <a:srgbClr val="000000"/>
              </a:solidFill>
              <a:latin typeface="Open Sans"/>
              <a:ea typeface="Open Sans"/>
              <a:cs typeface="Open Sans"/>
              <a:sym typeface="Open Sans"/>
            </a:endParaRPr>
          </a:p>
        </p:txBody>
      </p:sp>
      <p:sp>
        <p:nvSpPr>
          <p:cNvPr id="251" name="Google Shape;251;p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61" name="Google Shape;261;p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71" name="Google Shape;271;p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40"/>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0"/>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0"/>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62" name="Shape 62"/>
        <p:cNvGrpSpPr/>
        <p:nvPr/>
      </p:nvGrpSpPr>
      <p:grpSpPr>
        <a:xfrm>
          <a:off x="0" y="0"/>
          <a:ext cx="0" cy="0"/>
          <a:chOff x="0" y="0"/>
          <a:chExt cx="0" cy="0"/>
        </a:xfrm>
      </p:grpSpPr>
      <p:sp>
        <p:nvSpPr>
          <p:cNvPr id="63" name="Google Shape;63;p5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51"/>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5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9" name="Shape 69"/>
        <p:cNvGrpSpPr/>
        <p:nvPr/>
      </p:nvGrpSpPr>
      <p:grpSpPr>
        <a:xfrm>
          <a:off x="0" y="0"/>
          <a:ext cx="0" cy="0"/>
          <a:chOff x="0" y="0"/>
          <a:chExt cx="0" cy="0"/>
        </a:xfrm>
      </p:grpSpPr>
      <p:sp>
        <p:nvSpPr>
          <p:cNvPr id="70" name="Google Shape;70;p5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2"/>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5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5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3"/>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3"/>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5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2" name="Shape 82"/>
        <p:cNvGrpSpPr/>
        <p:nvPr/>
      </p:nvGrpSpPr>
      <p:grpSpPr>
        <a:xfrm>
          <a:off x="0" y="0"/>
          <a:ext cx="0" cy="0"/>
          <a:chOff x="0" y="0"/>
          <a:chExt cx="0" cy="0"/>
        </a:xfrm>
      </p:grpSpPr>
      <p:sp>
        <p:nvSpPr>
          <p:cNvPr id="83" name="Google Shape;83;p5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4"/>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5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55"/>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55"/>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5"/>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55"/>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55"/>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5"/>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5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5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56"/>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3" name="Google Shape;113;p5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5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5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5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5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5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5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5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5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8"/>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5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5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5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5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4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3"/>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4" name="Shape 134"/>
        <p:cNvGrpSpPr/>
        <p:nvPr/>
      </p:nvGrpSpPr>
      <p:grpSpPr>
        <a:xfrm>
          <a:off x="0" y="0"/>
          <a:ext cx="0" cy="0"/>
          <a:chOff x="0" y="0"/>
          <a:chExt cx="0" cy="0"/>
        </a:xfrm>
      </p:grpSpPr>
      <p:sp>
        <p:nvSpPr>
          <p:cNvPr id="135" name="Google Shape;135;p60"/>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36" name="Google Shape;136;p6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6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6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6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6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6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6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7" name="Shape 147"/>
        <p:cNvGrpSpPr/>
        <p:nvPr/>
      </p:nvGrpSpPr>
      <p:grpSpPr>
        <a:xfrm>
          <a:off x="0" y="0"/>
          <a:ext cx="0" cy="0"/>
          <a:chOff x="0" y="0"/>
          <a:chExt cx="0" cy="0"/>
        </a:xfrm>
      </p:grpSpPr>
      <p:sp>
        <p:nvSpPr>
          <p:cNvPr id="148" name="Google Shape;148;p6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6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62"/>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6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6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6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5" name="Shape 155"/>
        <p:cNvGrpSpPr/>
        <p:nvPr/>
      </p:nvGrpSpPr>
      <p:grpSpPr>
        <a:xfrm>
          <a:off x="0" y="0"/>
          <a:ext cx="0" cy="0"/>
          <a:chOff x="0" y="0"/>
          <a:chExt cx="0" cy="0"/>
        </a:xfrm>
      </p:grpSpPr>
      <p:sp>
        <p:nvSpPr>
          <p:cNvPr id="156" name="Google Shape;156;p6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63"/>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6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63"/>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6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6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6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6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64"/>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64"/>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6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6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6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0" name="Shape 170"/>
        <p:cNvGrpSpPr/>
        <p:nvPr/>
      </p:nvGrpSpPr>
      <p:grpSpPr>
        <a:xfrm>
          <a:off x="0" y="0"/>
          <a:ext cx="0" cy="0"/>
          <a:chOff x="0" y="0"/>
          <a:chExt cx="0" cy="0"/>
        </a:xfrm>
      </p:grpSpPr>
      <p:sp>
        <p:nvSpPr>
          <p:cNvPr id="171" name="Google Shape;171;p6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6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6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6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65"/>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6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6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6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9" name="Shape 179"/>
        <p:cNvGrpSpPr/>
        <p:nvPr/>
      </p:nvGrpSpPr>
      <p:grpSpPr>
        <a:xfrm>
          <a:off x="0" y="0"/>
          <a:ext cx="0" cy="0"/>
          <a:chOff x="0" y="0"/>
          <a:chExt cx="0" cy="0"/>
        </a:xfrm>
      </p:grpSpPr>
      <p:sp>
        <p:nvSpPr>
          <p:cNvPr id="180" name="Google Shape;180;p6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66"/>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66"/>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66"/>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66"/>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66"/>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66"/>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6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6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4"/>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3" name="Shape 33"/>
        <p:cNvGrpSpPr/>
        <p:nvPr/>
      </p:nvGrpSpPr>
      <p:grpSpPr>
        <a:xfrm>
          <a:off x="0" y="0"/>
          <a:ext cx="0" cy="0"/>
          <a:chOff x="0" y="0"/>
          <a:chExt cx="0" cy="0"/>
        </a:xfrm>
      </p:grpSpPr>
      <p:sp>
        <p:nvSpPr>
          <p:cNvPr id="34" name="Google Shape;34;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6" name="Shape 36"/>
        <p:cNvGrpSpPr/>
        <p:nvPr/>
      </p:nvGrpSpPr>
      <p:grpSpPr>
        <a:xfrm>
          <a:off x="0" y="0"/>
          <a:ext cx="0" cy="0"/>
          <a:chOff x="0" y="0"/>
          <a:chExt cx="0" cy="0"/>
        </a:xfrm>
      </p:grpSpPr>
      <p:sp>
        <p:nvSpPr>
          <p:cNvPr id="37" name="Google Shape;37;p4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6"/>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1" name="Shape 41"/>
        <p:cNvGrpSpPr/>
        <p:nvPr/>
      </p:nvGrpSpPr>
      <p:grpSpPr>
        <a:xfrm>
          <a:off x="0" y="0"/>
          <a:ext cx="0" cy="0"/>
          <a:chOff x="0" y="0"/>
          <a:chExt cx="0" cy="0"/>
        </a:xfrm>
      </p:grpSpPr>
      <p:sp>
        <p:nvSpPr>
          <p:cNvPr id="42" name="Google Shape;42;p4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7"/>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4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51" name="Shape 51"/>
        <p:cNvGrpSpPr/>
        <p:nvPr/>
      </p:nvGrpSpPr>
      <p:grpSpPr>
        <a:xfrm>
          <a:off x="0" y="0"/>
          <a:ext cx="0" cy="0"/>
          <a:chOff x="0" y="0"/>
          <a:chExt cx="0" cy="0"/>
        </a:xfrm>
      </p:grpSpPr>
      <p:sp>
        <p:nvSpPr>
          <p:cNvPr id="52" name="Google Shape;52;p49"/>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3" name="Google Shape;53;p4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5" name="Shape 55"/>
        <p:cNvGrpSpPr/>
        <p:nvPr/>
      </p:nvGrpSpPr>
      <p:grpSpPr>
        <a:xfrm>
          <a:off x="0" y="0"/>
          <a:ext cx="0" cy="0"/>
          <a:chOff x="0" y="0"/>
          <a:chExt cx="0" cy="0"/>
        </a:xfrm>
      </p:grpSpPr>
      <p:sp>
        <p:nvSpPr>
          <p:cNvPr id="56" name="Google Shape;56;p5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0"/>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2.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9"/>
          <p:cNvSpPr/>
          <p:nvPr/>
        </p:nvSpPr>
        <p:spPr>
          <a:xfrm>
            <a:off x="11701800" y="6455880"/>
            <a:ext cx="45288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1" i="0" lang="en-GB" sz="1400" u="none" cap="none" strike="noStrike">
                <a:solidFill>
                  <a:srgbClr val="FFFFFF"/>
                </a:solidFill>
                <a:latin typeface="Open Sans ExtraBold"/>
                <a:ea typeface="Open Sans ExtraBold"/>
                <a:cs typeface="Open Sans ExtraBold"/>
                <a:sym typeface="Open Sans ExtraBold"/>
              </a:rPr>
              <a:t>‹#›</a:t>
            </a:fld>
            <a:endParaRPr b="0" i="0" sz="1400" u="none" cap="none" strike="noStrike">
              <a:solidFill>
                <a:srgbClr val="000000"/>
              </a:solidFill>
              <a:latin typeface="Arial"/>
              <a:ea typeface="Arial"/>
              <a:cs typeface="Arial"/>
              <a:sym typeface="Arial"/>
            </a:endParaRPr>
          </a:p>
        </p:txBody>
      </p:sp>
      <p:sp>
        <p:nvSpPr>
          <p:cNvPr id="14" name="Google Shape;14;p39"/>
          <p:cNvSpPr/>
          <p:nvPr/>
        </p:nvSpPr>
        <p:spPr>
          <a:xfrm>
            <a:off x="11798640" y="6492960"/>
            <a:ext cx="393120" cy="3646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8B8B8B"/>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
        <p:nvSpPr>
          <p:cNvPr id="15" name="Google Shape;15;p39"/>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41"/>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41"/>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sz="1200"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4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hyperlink" Target="https://github.com/mikeroyal/Photogrammetry-Gui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hyperlink" Target="https://www.diamondaircraft.com/en/about-diamond/newsroom/news/article/da42mpp-geostar-successfully-deliver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hyperlink" Target="https://www.baltic-transcoast.uni-rostock.de/news/news-2020-2017/remote-sensing-class-201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https://www.researchgate.net/publication/339726853_The_Mexican_Water_Forest_benefits_of_using_remote_sensing_techniques_to_assess_changes_in_land_use_and_land_cover" TargetMode="External"/><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hyperlink" Target="https://www.flickr.com/photos/mypubliclands/20878881316" TargetMode="External"/><Relationship Id="rId7" Type="http://schemas.openxmlformats.org/officeDocument/2006/relationships/image" Target="../media/image18.png"/><Relationship Id="rId8" Type="http://schemas.openxmlformats.org/officeDocument/2006/relationships/hyperlink" Target="https://www.flickr.com/photos/cifor/3587268313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youtu.be/zBhh58thFL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24.png"/><Relationship Id="rId5"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jpg"/><Relationship Id="rId4" Type="http://schemas.openxmlformats.org/officeDocument/2006/relationships/image" Target="../media/image27.png"/><Relationship Id="rId5"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651352" y="4301318"/>
            <a:ext cx="7029608" cy="22328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1000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3</a:t>
            </a:r>
            <a:r>
              <a:rPr b="1" lang="en-GB" sz="7200" strike="noStrike">
                <a:solidFill>
                  <a:srgbClr val="FFFFFF"/>
                </a:solidFill>
                <a:latin typeface="Open Sans ExtraBold"/>
                <a:ea typeface="Open Sans ExtraBold"/>
                <a:cs typeface="Open Sans ExtraBold"/>
                <a:sym typeface="Open Sans ExtraBold"/>
              </a:rPr>
              <a:t> </a:t>
            </a:r>
            <a:br>
              <a:rPr b="0" lang="en-GB" sz="7200" strike="noStrike">
                <a:solidFill>
                  <a:srgbClr val="000000"/>
                </a:solidFill>
                <a:latin typeface="Arial"/>
                <a:ea typeface="Arial"/>
                <a:cs typeface="Arial"/>
                <a:sym typeface="Arial"/>
              </a:rPr>
            </a:br>
            <a:r>
              <a:rPr b="1" lang="en-GB" sz="2700" strike="noStrike">
                <a:solidFill>
                  <a:srgbClr val="000000"/>
                </a:solidFill>
                <a:latin typeface="Open Sans ExtraBold"/>
                <a:ea typeface="Open Sans ExtraBold"/>
                <a:cs typeface="Open Sans ExtraBold"/>
                <a:sym typeface="Open Sans ExtraBold"/>
              </a:rPr>
              <a:t>DATA COLLECTION, QUALITY STANDARDS &amp; BEST PRACTICES FOR DOCUMENTATION (METADATA) AND SHARING</a:t>
            </a:r>
            <a:br>
              <a:rPr b="0" lang="en-GB" sz="4400" strike="noStrike">
                <a:solidFill>
                  <a:srgbClr val="000000"/>
                </a:solidFill>
                <a:latin typeface="Arial"/>
                <a:ea typeface="Arial"/>
                <a:cs typeface="Arial"/>
                <a:sym typeface="Arial"/>
              </a:rPr>
            </a:br>
            <a:r>
              <a:rPr b="1" lang="en-GB" sz="2700" strike="noStrike">
                <a:solidFill>
                  <a:srgbClr val="FFFFFF"/>
                </a:solidFill>
                <a:latin typeface="Open Sans ExtraBold"/>
                <a:ea typeface="Open Sans ExtraBold"/>
                <a:cs typeface="Open Sans ExtraBold"/>
                <a:sym typeface="Open Sans ExtraBold"/>
              </a:rPr>
              <a:t>Part A</a:t>
            </a:r>
            <a:endParaRPr/>
          </a:p>
        </p:txBody>
      </p:sp>
      <p:sp>
        <p:nvSpPr>
          <p:cNvPr id="195" name="Google Shape;195;p1"/>
          <p:cNvSpPr txBox="1"/>
          <p:nvPr>
            <p:ph idx="1" type="subTitle"/>
          </p:nvPr>
        </p:nvSpPr>
        <p:spPr>
          <a:xfrm>
            <a:off x="688931" y="3374796"/>
            <a:ext cx="4187869" cy="95480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196" name="Google Shape;196;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97" name="Google Shape;197;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198" name="Google Shape;198;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99" name="Google Shape;199;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Graphical user interface, sunburst chart&#10;&#10;Description automatically generated" id="284" name="Google Shape;284;p1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85" name="Google Shape;285;p1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9</a:t>
            </a:r>
            <a:endParaRPr b="0" sz="1400" strike="noStrike">
              <a:solidFill>
                <a:srgbClr val="000000"/>
              </a:solidFill>
              <a:latin typeface="Arial"/>
              <a:ea typeface="Arial"/>
              <a:cs typeface="Arial"/>
              <a:sym typeface="Arial"/>
            </a:endParaRPr>
          </a:p>
        </p:txBody>
      </p:sp>
      <p:sp>
        <p:nvSpPr>
          <p:cNvPr id="286" name="Google Shape;286;p10"/>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87" name="Google Shape;287;p10"/>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GPS Connectivity in GIS</a:t>
            </a:r>
            <a:endParaRPr b="0" sz="2000" strike="noStrike">
              <a:solidFill>
                <a:srgbClr val="000000"/>
              </a:solidFill>
              <a:latin typeface="Arial"/>
              <a:ea typeface="Arial"/>
              <a:cs typeface="Arial"/>
              <a:sym typeface="Arial"/>
            </a:endParaRPr>
          </a:p>
        </p:txBody>
      </p:sp>
      <p:sp>
        <p:nvSpPr>
          <p:cNvPr id="288" name="Google Shape;288;p10"/>
          <p:cNvSpPr/>
          <p:nvPr/>
        </p:nvSpPr>
        <p:spPr>
          <a:xfrm>
            <a:off x="887040" y="1910160"/>
            <a:ext cx="7758360" cy="19184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The </a:t>
            </a:r>
            <a:r>
              <a:rPr b="1" lang="en-GB" sz="2000" strike="noStrike">
                <a:solidFill>
                  <a:srgbClr val="000000"/>
                </a:solidFill>
                <a:latin typeface="Open Sans"/>
                <a:ea typeface="Open Sans"/>
                <a:cs typeface="Open Sans"/>
                <a:sym typeface="Open Sans"/>
              </a:rPr>
              <a:t>three basic feature types </a:t>
            </a:r>
            <a:r>
              <a:rPr b="0" lang="en-GB" sz="2000" strike="noStrike">
                <a:solidFill>
                  <a:srgbClr val="000000"/>
                </a:solidFill>
                <a:latin typeface="Open Sans"/>
                <a:ea typeface="Open Sans"/>
                <a:cs typeface="Open Sans"/>
                <a:sym typeface="Open Sans"/>
              </a:rPr>
              <a:t>in GPS data are:</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locations (known as waypoints)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sequences of locations that make up a planned route</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a track log of the receiver’s movement over time.</a:t>
            </a:r>
            <a:endParaRPr b="0" sz="2000" strike="noStrike">
              <a:solidFill>
                <a:srgbClr val="000000"/>
              </a:solidFill>
              <a:latin typeface="Arial"/>
              <a:ea typeface="Arial"/>
              <a:cs typeface="Arial"/>
              <a:sym typeface="Arial"/>
            </a:endParaRPr>
          </a:p>
        </p:txBody>
      </p:sp>
      <p:pic>
        <p:nvPicPr>
          <p:cNvPr id="289" name="Google Shape;289;p10"/>
          <p:cNvPicPr preferRelativeResize="0"/>
          <p:nvPr/>
        </p:nvPicPr>
        <p:blipFill rotWithShape="1">
          <a:blip r:embed="rId4">
            <a:alphaModFix/>
          </a:blip>
          <a:srcRect b="0" l="0" r="0" t="0"/>
          <a:stretch/>
        </p:blipFill>
        <p:spPr>
          <a:xfrm>
            <a:off x="2093400" y="3767400"/>
            <a:ext cx="6552360" cy="2608920"/>
          </a:xfrm>
          <a:prstGeom prst="rect">
            <a:avLst/>
          </a:prstGeom>
          <a:noFill/>
          <a:ln cap="flat" cmpd="sng" w="9525">
            <a:solidFill>
              <a:srgbClr val="000000"/>
            </a:solidFill>
            <a:prstDash val="solid"/>
            <a:round/>
            <a:headEnd len="sm" w="sm" type="none"/>
            <a:tailEnd len="sm" w="sm" type="none"/>
          </a:ln>
        </p:spPr>
      </p:pic>
      <p:pic>
        <p:nvPicPr>
          <p:cNvPr id="290" name="Google Shape;290;p10"/>
          <p:cNvPicPr preferRelativeResize="0"/>
          <p:nvPr/>
        </p:nvPicPr>
        <p:blipFill rotWithShape="1">
          <a:blip r:embed="rId5">
            <a:alphaModFix/>
          </a:blip>
          <a:srcRect b="0" l="0" r="0" t="0"/>
          <a:stretch/>
        </p:blipFill>
        <p:spPr>
          <a:xfrm>
            <a:off x="8646120" y="1480320"/>
            <a:ext cx="2122920" cy="4895640"/>
          </a:xfrm>
          <a:prstGeom prst="rect">
            <a:avLst/>
          </a:prstGeom>
          <a:noFill/>
          <a:ln cap="flat" cmpd="sng" w="9525">
            <a:solidFill>
              <a:srgbClr val="000000"/>
            </a:solidFill>
            <a:prstDash val="solid"/>
            <a:round/>
            <a:headEnd len="sm" w="sm" type="none"/>
            <a:tailEnd len="sm" w="sm" type="none"/>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Graphical user interface, sunburst chart&#10;&#10;Description automatically generated" id="296" name="Google Shape;296;p11"/>
          <p:cNvPicPr preferRelativeResize="0"/>
          <p:nvPr/>
        </p:nvPicPr>
        <p:blipFill rotWithShape="1">
          <a:blip r:embed="rId3">
            <a:alphaModFix/>
          </a:blip>
          <a:srcRect b="0" l="0" r="0" t="0"/>
          <a:stretch/>
        </p:blipFill>
        <p:spPr>
          <a:xfrm>
            <a:off x="1440" y="-1800"/>
            <a:ext cx="12188880" cy="6854760"/>
          </a:xfrm>
          <a:prstGeom prst="rect">
            <a:avLst/>
          </a:prstGeom>
          <a:noFill/>
          <a:ln>
            <a:noFill/>
          </a:ln>
        </p:spPr>
      </p:pic>
      <p:sp>
        <p:nvSpPr>
          <p:cNvPr id="297" name="Google Shape;297;p1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10</a:t>
            </a:r>
            <a:endParaRPr b="0" sz="1400" strike="noStrike">
              <a:solidFill>
                <a:srgbClr val="000000"/>
              </a:solidFill>
              <a:latin typeface="Arial"/>
              <a:ea typeface="Arial"/>
              <a:cs typeface="Arial"/>
              <a:sym typeface="Arial"/>
            </a:endParaRPr>
          </a:p>
        </p:txBody>
      </p:sp>
      <p:sp>
        <p:nvSpPr>
          <p:cNvPr id="298" name="Google Shape;298;p11"/>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99" name="Google Shape;299;p11"/>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Aerial Surveys </a:t>
            </a:r>
            <a:endParaRPr b="0" sz="2000" strike="noStrike">
              <a:solidFill>
                <a:srgbClr val="000000"/>
              </a:solidFill>
              <a:latin typeface="Arial"/>
              <a:ea typeface="Arial"/>
              <a:cs typeface="Arial"/>
              <a:sym typeface="Arial"/>
            </a:endParaRPr>
          </a:p>
        </p:txBody>
      </p:sp>
      <p:sp>
        <p:nvSpPr>
          <p:cNvPr id="300" name="Google Shape;300;p11"/>
          <p:cNvSpPr/>
          <p:nvPr/>
        </p:nvSpPr>
        <p:spPr>
          <a:xfrm>
            <a:off x="664200" y="2417040"/>
            <a:ext cx="5431320" cy="39301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2400" strike="noStrike">
                <a:solidFill>
                  <a:srgbClr val="000000"/>
                </a:solidFill>
                <a:latin typeface="Open Sans"/>
                <a:ea typeface="Open Sans"/>
                <a:cs typeface="Open Sans"/>
                <a:sym typeface="Open Sans"/>
              </a:rPr>
              <a:t>Overview:</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Done by small planes.</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Can be done using drones.</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The area surveyed can range from small to large areas depending on the instruments used.</a:t>
            </a:r>
            <a:endParaRPr b="0" sz="2400" strike="noStrike">
              <a:solidFill>
                <a:srgbClr val="000000"/>
              </a:solidFill>
              <a:latin typeface="Arial"/>
              <a:ea typeface="Arial"/>
              <a:cs typeface="Arial"/>
              <a:sym typeface="Arial"/>
            </a:endParaRPr>
          </a:p>
        </p:txBody>
      </p:sp>
      <p:sp>
        <p:nvSpPr>
          <p:cNvPr id="301" name="Google Shape;301;p11"/>
          <p:cNvSpPr/>
          <p:nvPr/>
        </p:nvSpPr>
        <p:spPr>
          <a:xfrm>
            <a:off x="6449040" y="2417040"/>
            <a:ext cx="5197320" cy="39301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400" strike="noStrike">
                <a:solidFill>
                  <a:srgbClr val="000000"/>
                </a:solidFill>
                <a:latin typeface="Open Sans"/>
                <a:ea typeface="Open Sans"/>
                <a:cs typeface="Open Sans"/>
                <a:sym typeface="Open Sans"/>
              </a:rPr>
              <a:t>Outputs of Drone Survey:</a:t>
            </a:r>
            <a:endParaRPr b="0" sz="2400"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Aerial Photography</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3D point cloud</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Digital Surface Models (DSM)</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Digital Terrain Models (DTM)</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3D Textured Mesh</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Contour lines</a:t>
            </a:r>
            <a:endParaRPr b="0" i="0" sz="2400" u="none" cap="none"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Graphical user interface, sunburst chart&#10;&#10;Description automatically generated" id="308" name="Google Shape;308;p12"/>
          <p:cNvPicPr preferRelativeResize="0"/>
          <p:nvPr/>
        </p:nvPicPr>
        <p:blipFill rotWithShape="1">
          <a:blip r:embed="rId3">
            <a:alphaModFix/>
          </a:blip>
          <a:srcRect b="0" l="0" r="0" t="0"/>
          <a:stretch/>
        </p:blipFill>
        <p:spPr>
          <a:xfrm>
            <a:off x="1440" y="-1800"/>
            <a:ext cx="12188880" cy="6854760"/>
          </a:xfrm>
          <a:prstGeom prst="rect">
            <a:avLst/>
          </a:prstGeom>
          <a:noFill/>
          <a:ln>
            <a:noFill/>
          </a:ln>
        </p:spPr>
      </p:pic>
      <p:sp>
        <p:nvSpPr>
          <p:cNvPr id="309" name="Google Shape;309;p1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11</a:t>
            </a:r>
            <a:endParaRPr b="0" sz="1400" strike="noStrike">
              <a:solidFill>
                <a:srgbClr val="000000"/>
              </a:solidFill>
              <a:latin typeface="Arial"/>
              <a:ea typeface="Arial"/>
              <a:cs typeface="Arial"/>
              <a:sym typeface="Arial"/>
            </a:endParaRPr>
          </a:p>
        </p:txBody>
      </p:sp>
      <p:sp>
        <p:nvSpPr>
          <p:cNvPr id="310" name="Google Shape;310;p12"/>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311" name="Google Shape;311;p12"/>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Drone Surveys</a:t>
            </a:r>
            <a:endParaRPr b="0" sz="2000" strike="noStrike">
              <a:solidFill>
                <a:srgbClr val="000000"/>
              </a:solidFill>
              <a:latin typeface="Arial"/>
              <a:ea typeface="Arial"/>
              <a:cs typeface="Arial"/>
              <a:sym typeface="Arial"/>
            </a:endParaRPr>
          </a:p>
        </p:txBody>
      </p:sp>
      <p:pic>
        <p:nvPicPr>
          <p:cNvPr id="312" name="Google Shape;312;p12"/>
          <p:cNvPicPr preferRelativeResize="0"/>
          <p:nvPr/>
        </p:nvPicPr>
        <p:blipFill rotWithShape="1">
          <a:blip r:embed="rId4">
            <a:alphaModFix/>
          </a:blip>
          <a:srcRect b="0" l="0" r="0" t="0"/>
          <a:stretch/>
        </p:blipFill>
        <p:spPr>
          <a:xfrm>
            <a:off x="3734280" y="1980000"/>
            <a:ext cx="4723200" cy="3719160"/>
          </a:xfrm>
          <a:prstGeom prst="rect">
            <a:avLst/>
          </a:prstGeom>
          <a:noFill/>
          <a:ln>
            <a:noFill/>
          </a:ln>
        </p:spPr>
      </p:pic>
      <p:sp>
        <p:nvSpPr>
          <p:cNvPr id="313" name="Google Shape;313;p12"/>
          <p:cNvSpPr/>
          <p:nvPr/>
        </p:nvSpPr>
        <p:spPr>
          <a:xfrm>
            <a:off x="4418280" y="6033600"/>
            <a:ext cx="369648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Photogrammetry Guide</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Graphical user interface, sunburst chart&#10;&#10;Description automatically generated" id="319" name="Google Shape;319;p13"/>
          <p:cNvPicPr preferRelativeResize="0"/>
          <p:nvPr/>
        </p:nvPicPr>
        <p:blipFill rotWithShape="1">
          <a:blip r:embed="rId3">
            <a:alphaModFix/>
          </a:blip>
          <a:srcRect b="0" l="0" r="0" t="0"/>
          <a:stretch/>
        </p:blipFill>
        <p:spPr>
          <a:xfrm>
            <a:off x="1440" y="-1800"/>
            <a:ext cx="12188880" cy="6859440"/>
          </a:xfrm>
          <a:prstGeom prst="rect">
            <a:avLst/>
          </a:prstGeom>
          <a:noFill/>
          <a:ln>
            <a:noFill/>
          </a:ln>
        </p:spPr>
      </p:pic>
      <p:sp>
        <p:nvSpPr>
          <p:cNvPr id="320" name="Google Shape;320;p1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12</a:t>
            </a:r>
            <a:endParaRPr b="0" sz="1400" strike="noStrike">
              <a:solidFill>
                <a:srgbClr val="000000"/>
              </a:solidFill>
              <a:latin typeface="Arial"/>
              <a:ea typeface="Arial"/>
              <a:cs typeface="Arial"/>
              <a:sym typeface="Arial"/>
            </a:endParaRPr>
          </a:p>
        </p:txBody>
      </p:sp>
      <p:sp>
        <p:nvSpPr>
          <p:cNvPr id="321" name="Google Shape;321;p13"/>
          <p:cNvSpPr/>
          <p:nvPr/>
        </p:nvSpPr>
        <p:spPr>
          <a:xfrm>
            <a:off x="545400" y="514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322" name="Google Shape;322;p13"/>
          <p:cNvSpPr/>
          <p:nvPr/>
        </p:nvSpPr>
        <p:spPr>
          <a:xfrm>
            <a:off x="54540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Benefits of Drones in Surveying</a:t>
            </a:r>
            <a:endParaRPr b="0" sz="2000" strike="noStrike">
              <a:solidFill>
                <a:srgbClr val="000000"/>
              </a:solidFill>
              <a:latin typeface="Arial"/>
              <a:ea typeface="Arial"/>
              <a:cs typeface="Arial"/>
              <a:sym typeface="Arial"/>
            </a:endParaRPr>
          </a:p>
        </p:txBody>
      </p:sp>
      <p:sp>
        <p:nvSpPr>
          <p:cNvPr id="323" name="Google Shape;323;p13"/>
          <p:cNvSpPr/>
          <p:nvPr/>
        </p:nvSpPr>
        <p:spPr>
          <a:xfrm>
            <a:off x="245520" y="2276640"/>
            <a:ext cx="5144760" cy="19184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Benefits: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Reduce field time and survey costs.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Provide accurate and exhaustive data.</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Map otherwise inaccessible areas</a:t>
            </a:r>
            <a:endParaRPr b="0" sz="2000" strike="noStrike">
              <a:solidFill>
                <a:srgbClr val="000000"/>
              </a:solidFill>
              <a:latin typeface="Arial"/>
              <a:ea typeface="Arial"/>
              <a:cs typeface="Arial"/>
              <a:sym typeface="Arial"/>
            </a:endParaRPr>
          </a:p>
        </p:txBody>
      </p:sp>
      <p:sp>
        <p:nvSpPr>
          <p:cNvPr id="324" name="Google Shape;324;p13"/>
          <p:cNvSpPr/>
          <p:nvPr/>
        </p:nvSpPr>
        <p:spPr>
          <a:xfrm>
            <a:off x="6300000" y="2340000"/>
            <a:ext cx="5040000" cy="191916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Uses of drones in surveying:</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Land Surveying / Cartography </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Land Management </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Precise measurements </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Graphical user interface, sunburst chart&#10;&#10;Description automatically generated" id="330" name="Google Shape;330;p14"/>
          <p:cNvPicPr preferRelativeResize="0"/>
          <p:nvPr/>
        </p:nvPicPr>
        <p:blipFill rotWithShape="1">
          <a:blip r:embed="rId3">
            <a:alphaModFix/>
          </a:blip>
          <a:srcRect b="0" l="0" r="0" t="0"/>
          <a:stretch/>
        </p:blipFill>
        <p:spPr>
          <a:xfrm>
            <a:off x="1440" y="-1800"/>
            <a:ext cx="12188880" cy="6854760"/>
          </a:xfrm>
          <a:prstGeom prst="rect">
            <a:avLst/>
          </a:prstGeom>
          <a:noFill/>
          <a:ln>
            <a:noFill/>
          </a:ln>
        </p:spPr>
      </p:pic>
      <p:sp>
        <p:nvSpPr>
          <p:cNvPr id="331" name="Google Shape;331;p1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13</a:t>
            </a:r>
            <a:endParaRPr b="0" sz="1400" strike="noStrike">
              <a:solidFill>
                <a:srgbClr val="000000"/>
              </a:solidFill>
              <a:latin typeface="Arial"/>
              <a:ea typeface="Arial"/>
              <a:cs typeface="Arial"/>
              <a:sym typeface="Arial"/>
            </a:endParaRPr>
          </a:p>
        </p:txBody>
      </p:sp>
      <p:sp>
        <p:nvSpPr>
          <p:cNvPr id="332" name="Google Shape;332;p14"/>
          <p:cNvSpPr/>
          <p:nvPr/>
        </p:nvSpPr>
        <p:spPr>
          <a:xfrm>
            <a:off x="545400" y="514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333" name="Google Shape;333;p14"/>
          <p:cNvSpPr/>
          <p:nvPr/>
        </p:nvSpPr>
        <p:spPr>
          <a:xfrm>
            <a:off x="54540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Aerial Surveys</a:t>
            </a:r>
            <a:endParaRPr b="0" sz="2000" strike="noStrike">
              <a:solidFill>
                <a:srgbClr val="000000"/>
              </a:solidFill>
              <a:latin typeface="Arial"/>
              <a:ea typeface="Arial"/>
              <a:cs typeface="Arial"/>
              <a:sym typeface="Arial"/>
            </a:endParaRPr>
          </a:p>
        </p:txBody>
      </p:sp>
      <p:sp>
        <p:nvSpPr>
          <p:cNvPr id="334" name="Google Shape;334;p14"/>
          <p:cNvSpPr/>
          <p:nvPr/>
        </p:nvSpPr>
        <p:spPr>
          <a:xfrm>
            <a:off x="5924880" y="2466000"/>
            <a:ext cx="5716080" cy="3138480"/>
          </a:xfrm>
          <a:prstGeom prst="rect">
            <a:avLst/>
          </a:prstGeom>
          <a:noFill/>
          <a:ln>
            <a:noFill/>
          </a:ln>
        </p:spPr>
        <p:txBody>
          <a:bodyPr anchorCtr="0" anchor="ctr" bIns="45000" lIns="90000" spcFirstLastPara="1" rIns="90000" wrap="square" tIns="45000">
            <a:spAutoFit/>
          </a:bodyPr>
          <a:lstStyle/>
          <a:p>
            <a:pPr indent="0" lvl="0" marL="0" marR="0" rtl="0" algn="l">
              <a:lnSpc>
                <a:spcPct val="200000"/>
              </a:lnSpc>
              <a:spcBef>
                <a:spcPts val="0"/>
              </a:spcBef>
              <a:spcAft>
                <a:spcPts val="0"/>
              </a:spcAft>
              <a:buNone/>
            </a:pPr>
            <a:r>
              <a:rPr b="0" lang="en-GB" sz="2000" strike="noStrike">
                <a:solidFill>
                  <a:srgbClr val="000000"/>
                </a:solidFill>
                <a:latin typeface="Open Sans"/>
                <a:ea typeface="Open Sans"/>
                <a:cs typeface="Open Sans"/>
                <a:sym typeface="Open Sans"/>
              </a:rPr>
              <a:t>Aerial Imaging - Remote Sensing from aircraft that fly i.e. 2km above mean terrain.</a:t>
            </a:r>
            <a:endParaRPr b="0" sz="2000"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None/>
            </a:pPr>
            <a:r>
              <a:rPr b="0" lang="en-GB" sz="2000" strike="noStrike">
                <a:solidFill>
                  <a:srgbClr val="000000"/>
                </a:solidFill>
                <a:latin typeface="Open Sans"/>
                <a:ea typeface="Open Sans"/>
                <a:cs typeface="Open Sans"/>
                <a:sym typeface="Open Sans"/>
              </a:rPr>
              <a:t>Examples of jobs using fixed-wing aircraft</a:t>
            </a:r>
            <a:endParaRPr b="0" sz="2000" strike="noStrike">
              <a:solidFill>
                <a:srgbClr val="000000"/>
              </a:solidFill>
              <a:latin typeface="Arial"/>
              <a:ea typeface="Arial"/>
              <a:cs typeface="Arial"/>
              <a:sym typeface="Arial"/>
            </a:endParaRPr>
          </a:p>
          <a:p>
            <a:pPr indent="-343079" lvl="1" marL="800280" marR="0" rtl="0" algn="l">
              <a:lnSpc>
                <a:spcPct val="20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Agricultural Mapping</a:t>
            </a:r>
            <a:endParaRPr b="0" i="0" sz="2000" u="none" cap="none" strike="noStrike">
              <a:solidFill>
                <a:srgbClr val="000000"/>
              </a:solidFill>
              <a:latin typeface="Arial"/>
              <a:ea typeface="Arial"/>
              <a:cs typeface="Arial"/>
              <a:sym typeface="Arial"/>
            </a:endParaRPr>
          </a:p>
          <a:p>
            <a:pPr indent="-343079" lvl="1" marL="800280" marR="0" rtl="0" algn="l">
              <a:lnSpc>
                <a:spcPct val="20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Emergency and Disaster Mapping</a:t>
            </a:r>
            <a:endParaRPr b="0" i="0" sz="2000" u="none" cap="none" strike="noStrike">
              <a:solidFill>
                <a:srgbClr val="000000"/>
              </a:solidFill>
              <a:latin typeface="Arial"/>
              <a:ea typeface="Arial"/>
              <a:cs typeface="Arial"/>
              <a:sym typeface="Arial"/>
            </a:endParaRPr>
          </a:p>
        </p:txBody>
      </p:sp>
      <p:pic>
        <p:nvPicPr>
          <p:cNvPr id="335" name="Google Shape;335;p14"/>
          <p:cNvPicPr preferRelativeResize="0"/>
          <p:nvPr/>
        </p:nvPicPr>
        <p:blipFill rotWithShape="1">
          <a:blip r:embed="rId4">
            <a:alphaModFix/>
          </a:blip>
          <a:srcRect b="0" l="0" r="0" t="0"/>
          <a:stretch/>
        </p:blipFill>
        <p:spPr>
          <a:xfrm>
            <a:off x="952920" y="2034720"/>
            <a:ext cx="4699800" cy="4001040"/>
          </a:xfrm>
          <a:prstGeom prst="rect">
            <a:avLst/>
          </a:prstGeom>
          <a:noFill/>
          <a:ln>
            <a:noFill/>
          </a:ln>
        </p:spPr>
      </p:pic>
      <p:sp>
        <p:nvSpPr>
          <p:cNvPr id="336" name="Google Shape;336;p14"/>
          <p:cNvSpPr/>
          <p:nvPr/>
        </p:nvSpPr>
        <p:spPr>
          <a:xfrm>
            <a:off x="952920" y="6124680"/>
            <a:ext cx="439668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DA42 MPP GeoStar successfully delivered</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Graphical user interface, sunburst chart&#10;&#10;Description automatically generated" id="342" name="Google Shape;342;p15"/>
          <p:cNvPicPr preferRelativeResize="0"/>
          <p:nvPr/>
        </p:nvPicPr>
        <p:blipFill rotWithShape="1">
          <a:blip r:embed="rId3">
            <a:alphaModFix/>
          </a:blip>
          <a:srcRect b="0" l="0" r="0" t="0"/>
          <a:stretch/>
        </p:blipFill>
        <p:spPr>
          <a:xfrm>
            <a:off x="1440" y="-48600"/>
            <a:ext cx="12188880" cy="6854760"/>
          </a:xfrm>
          <a:prstGeom prst="rect">
            <a:avLst/>
          </a:prstGeom>
          <a:noFill/>
          <a:ln>
            <a:noFill/>
          </a:ln>
        </p:spPr>
      </p:pic>
      <p:sp>
        <p:nvSpPr>
          <p:cNvPr id="343" name="Google Shape;343;p1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14</a:t>
            </a:r>
            <a:endParaRPr b="0" sz="1400" strike="noStrike">
              <a:solidFill>
                <a:srgbClr val="000000"/>
              </a:solidFill>
              <a:latin typeface="Arial"/>
              <a:ea typeface="Arial"/>
              <a:cs typeface="Arial"/>
              <a:sym typeface="Arial"/>
            </a:endParaRPr>
          </a:p>
        </p:txBody>
      </p:sp>
      <p:sp>
        <p:nvSpPr>
          <p:cNvPr id="344" name="Google Shape;344;p15"/>
          <p:cNvSpPr/>
          <p:nvPr/>
        </p:nvSpPr>
        <p:spPr>
          <a:xfrm>
            <a:off x="545400" y="514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345" name="Google Shape;345;p15"/>
          <p:cNvSpPr/>
          <p:nvPr/>
        </p:nvSpPr>
        <p:spPr>
          <a:xfrm>
            <a:off x="54540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Remote Sensing</a:t>
            </a:r>
            <a:endParaRPr b="0" sz="2000" strike="noStrike">
              <a:solidFill>
                <a:srgbClr val="000000"/>
              </a:solidFill>
              <a:latin typeface="Arial"/>
              <a:ea typeface="Arial"/>
              <a:cs typeface="Arial"/>
              <a:sym typeface="Arial"/>
            </a:endParaRPr>
          </a:p>
        </p:txBody>
      </p:sp>
      <p:sp>
        <p:nvSpPr>
          <p:cNvPr id="346" name="Google Shape;346;p15"/>
          <p:cNvSpPr/>
          <p:nvPr/>
        </p:nvSpPr>
        <p:spPr>
          <a:xfrm>
            <a:off x="5589360" y="1503000"/>
            <a:ext cx="6080760" cy="4685791"/>
          </a:xfrm>
          <a:prstGeom prst="rect">
            <a:avLst/>
          </a:prstGeom>
          <a:noFill/>
          <a:ln>
            <a:noFill/>
          </a:ln>
        </p:spPr>
        <p:txBody>
          <a:bodyPr anchorCtr="0" anchor="t" bIns="45000" lIns="90000" spcFirstLastPara="1" rIns="90000" wrap="square" tIns="45000">
            <a:spAutoFit/>
          </a:bodyPr>
          <a:lstStyle/>
          <a:p>
            <a:pPr indent="0" lvl="0" marL="0" marR="0" rtl="0" algn="l">
              <a:lnSpc>
                <a:spcPct val="200000"/>
              </a:lnSpc>
              <a:spcBef>
                <a:spcPts val="0"/>
              </a:spcBef>
              <a:spcAft>
                <a:spcPts val="0"/>
              </a:spcAft>
              <a:buNone/>
            </a:pPr>
            <a:r>
              <a:rPr b="1" lang="en-GB" sz="1900" strike="noStrike">
                <a:solidFill>
                  <a:srgbClr val="000000"/>
                </a:solidFill>
                <a:latin typeface="Open Sans"/>
                <a:ea typeface="Open Sans"/>
                <a:cs typeface="Open Sans"/>
                <a:sym typeface="Open Sans"/>
              </a:rPr>
              <a:t>Definition: </a:t>
            </a:r>
            <a:r>
              <a:rPr b="0" lang="en-GB" sz="1900" strike="noStrike">
                <a:solidFill>
                  <a:srgbClr val="000000"/>
                </a:solidFill>
                <a:latin typeface="Open Sans"/>
                <a:ea typeface="Open Sans"/>
                <a:cs typeface="Open Sans"/>
                <a:sym typeface="Open Sans"/>
              </a:rPr>
              <a:t>Science of obtaining information about objects or areas from a distance, typically from aircrafts or satellites.</a:t>
            </a:r>
            <a:endParaRPr b="0" sz="1900" strike="noStrike">
              <a:solidFill>
                <a:srgbClr val="000000"/>
              </a:solidFill>
              <a:latin typeface="Open Sans"/>
              <a:ea typeface="Open Sans"/>
              <a:cs typeface="Open Sans"/>
              <a:sym typeface="Open Sans"/>
            </a:endParaRPr>
          </a:p>
          <a:p>
            <a:pPr indent="0" lvl="0" marL="0" marR="0" rtl="0" algn="l">
              <a:lnSpc>
                <a:spcPct val="200000"/>
              </a:lnSpc>
              <a:spcBef>
                <a:spcPts val="0"/>
              </a:spcBef>
              <a:spcAft>
                <a:spcPts val="0"/>
              </a:spcAft>
              <a:buNone/>
            </a:pPr>
            <a:r>
              <a:rPr b="0" lang="en-GB" sz="1900" strike="noStrike">
                <a:solidFill>
                  <a:srgbClr val="000000"/>
                </a:solidFill>
                <a:latin typeface="Open Sans"/>
                <a:ea typeface="Open Sans"/>
                <a:cs typeface="Open Sans"/>
                <a:sym typeface="Open Sans"/>
              </a:rPr>
              <a:t>Types of Remote Sensing:</a:t>
            </a:r>
            <a:endParaRPr b="0" sz="1900" strike="noStrike">
              <a:solidFill>
                <a:srgbClr val="000000"/>
              </a:solidFill>
              <a:latin typeface="Open Sans"/>
              <a:ea typeface="Open Sans"/>
              <a:cs typeface="Open Sans"/>
              <a:sym typeface="Open Sans"/>
            </a:endParaRPr>
          </a:p>
          <a:p>
            <a:pPr indent="-343079" lvl="1" marL="800280" marR="0" rtl="0" algn="l">
              <a:lnSpc>
                <a:spcPct val="200000"/>
              </a:lnSpc>
              <a:spcBef>
                <a:spcPts val="0"/>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Active Remote Sensing</a:t>
            </a:r>
            <a:endParaRPr b="0" i="0" sz="1900" u="none" cap="none" strike="noStrike">
              <a:solidFill>
                <a:srgbClr val="000000"/>
              </a:solidFill>
              <a:latin typeface="Open Sans"/>
              <a:ea typeface="Open Sans"/>
              <a:cs typeface="Open Sans"/>
              <a:sym typeface="Open Sans"/>
            </a:endParaRPr>
          </a:p>
          <a:p>
            <a:pPr indent="-343079" lvl="1" marL="800280" marR="0" rtl="0" algn="l">
              <a:lnSpc>
                <a:spcPct val="200000"/>
              </a:lnSpc>
              <a:spcBef>
                <a:spcPts val="0"/>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Passive remote Sensing</a:t>
            </a:r>
            <a:endParaRPr b="0" i="0" sz="1900" u="none" cap="none" strike="noStrike">
              <a:solidFill>
                <a:srgbClr val="000000"/>
              </a:solidFill>
              <a:latin typeface="Open Sans"/>
              <a:ea typeface="Open Sans"/>
              <a:cs typeface="Open Sans"/>
              <a:sym typeface="Open Sans"/>
            </a:endParaRPr>
          </a:p>
          <a:p>
            <a:pPr indent="0" lvl="0" marL="0" marR="0" rtl="0" algn="l">
              <a:lnSpc>
                <a:spcPct val="200000"/>
              </a:lnSpc>
              <a:spcBef>
                <a:spcPts val="0"/>
              </a:spcBef>
              <a:spcAft>
                <a:spcPts val="0"/>
              </a:spcAft>
              <a:buNone/>
            </a:pPr>
            <a:r>
              <a:rPr b="0" lang="en-GB" sz="1900" strike="noStrike">
                <a:solidFill>
                  <a:srgbClr val="000000"/>
                </a:solidFill>
                <a:latin typeface="Open Sans"/>
                <a:ea typeface="Open Sans"/>
                <a:cs typeface="Open Sans"/>
                <a:sym typeface="Open Sans"/>
              </a:rPr>
              <a:t>Classification is mainly based on the source of signal used to explore the object.</a:t>
            </a:r>
            <a:endParaRPr b="0" sz="1900" strike="noStrike">
              <a:solidFill>
                <a:srgbClr val="000000"/>
              </a:solidFill>
              <a:latin typeface="Open Sans"/>
              <a:ea typeface="Open Sans"/>
              <a:cs typeface="Open Sans"/>
              <a:sym typeface="Open Sans"/>
            </a:endParaRPr>
          </a:p>
        </p:txBody>
      </p:sp>
      <p:pic>
        <p:nvPicPr>
          <p:cNvPr id="347" name="Google Shape;347;p15"/>
          <p:cNvPicPr preferRelativeResize="0"/>
          <p:nvPr/>
        </p:nvPicPr>
        <p:blipFill rotWithShape="1">
          <a:blip r:embed="rId4">
            <a:alphaModFix/>
          </a:blip>
          <a:srcRect b="0" l="0" r="0" t="0"/>
          <a:stretch/>
        </p:blipFill>
        <p:spPr>
          <a:xfrm>
            <a:off x="545400" y="2166480"/>
            <a:ext cx="4908600" cy="3785040"/>
          </a:xfrm>
          <a:prstGeom prst="rect">
            <a:avLst/>
          </a:prstGeom>
          <a:noFill/>
          <a:ln>
            <a:noFill/>
          </a:ln>
        </p:spPr>
      </p:pic>
      <p:sp>
        <p:nvSpPr>
          <p:cNvPr id="348" name="Google Shape;348;p15"/>
          <p:cNvSpPr/>
          <p:nvPr/>
        </p:nvSpPr>
        <p:spPr>
          <a:xfrm>
            <a:off x="1026720" y="5951520"/>
            <a:ext cx="404208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Universitat Rostock</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Graphical user interface, sunburst chart&#10;&#10;Description automatically generated" id="354" name="Google Shape;354;p16"/>
          <p:cNvPicPr preferRelativeResize="0"/>
          <p:nvPr/>
        </p:nvPicPr>
        <p:blipFill rotWithShape="1">
          <a:blip r:embed="rId3">
            <a:alphaModFix/>
          </a:blip>
          <a:srcRect b="0" l="0" r="0" t="0"/>
          <a:stretch/>
        </p:blipFill>
        <p:spPr>
          <a:xfrm>
            <a:off x="1440" y="-48600"/>
            <a:ext cx="12188880" cy="6854760"/>
          </a:xfrm>
          <a:prstGeom prst="rect">
            <a:avLst/>
          </a:prstGeom>
          <a:noFill/>
          <a:ln>
            <a:noFill/>
          </a:ln>
        </p:spPr>
      </p:pic>
      <p:sp>
        <p:nvSpPr>
          <p:cNvPr id="355" name="Google Shape;355;p1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15</a:t>
            </a:r>
            <a:endParaRPr b="0" sz="1400" strike="noStrike">
              <a:solidFill>
                <a:srgbClr val="000000"/>
              </a:solidFill>
              <a:latin typeface="Arial"/>
              <a:ea typeface="Arial"/>
              <a:cs typeface="Arial"/>
              <a:sym typeface="Arial"/>
            </a:endParaRPr>
          </a:p>
        </p:txBody>
      </p:sp>
      <p:sp>
        <p:nvSpPr>
          <p:cNvPr id="356" name="Google Shape;356;p16"/>
          <p:cNvSpPr/>
          <p:nvPr/>
        </p:nvSpPr>
        <p:spPr>
          <a:xfrm>
            <a:off x="545400" y="514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357" name="Google Shape;357;p16"/>
          <p:cNvSpPr/>
          <p:nvPr/>
        </p:nvSpPr>
        <p:spPr>
          <a:xfrm>
            <a:off x="54540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Active Remote Sensing</a:t>
            </a:r>
            <a:endParaRPr b="0" sz="2000" strike="noStrike">
              <a:solidFill>
                <a:srgbClr val="000000"/>
              </a:solidFill>
              <a:latin typeface="Arial"/>
              <a:ea typeface="Arial"/>
              <a:cs typeface="Arial"/>
              <a:sym typeface="Arial"/>
            </a:endParaRPr>
          </a:p>
        </p:txBody>
      </p:sp>
      <p:sp>
        <p:nvSpPr>
          <p:cNvPr id="358" name="Google Shape;358;p16"/>
          <p:cNvSpPr/>
          <p:nvPr/>
        </p:nvSpPr>
        <p:spPr>
          <a:xfrm>
            <a:off x="5565600" y="1537560"/>
            <a:ext cx="6080760" cy="42044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Definition: </a:t>
            </a:r>
            <a:r>
              <a:rPr b="0" lang="en-GB" sz="1800" strike="noStrike">
                <a:solidFill>
                  <a:srgbClr val="000000"/>
                </a:solidFill>
                <a:latin typeface="Open Sans"/>
                <a:ea typeface="Open Sans"/>
                <a:cs typeface="Open Sans"/>
                <a:sym typeface="Open Sans"/>
              </a:rPr>
              <a:t>Active sensors provide their own energy source for illumination. </a:t>
            </a:r>
            <a:endParaRPr b="0" sz="18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1800" strike="noStrike">
                <a:solidFill>
                  <a:srgbClr val="000000"/>
                </a:solidFill>
                <a:latin typeface="Open Sans"/>
                <a:ea typeface="Open Sans"/>
                <a:cs typeface="Open Sans"/>
                <a:sym typeface="Open Sans"/>
              </a:rPr>
              <a:t>Examples of sensors:</a:t>
            </a:r>
            <a:endParaRPr b="0" sz="1800" strike="noStrike">
              <a:solidFill>
                <a:srgbClr val="000000"/>
              </a:solidFill>
              <a:latin typeface="Arial"/>
              <a:ea typeface="Arial"/>
              <a:cs typeface="Arial"/>
              <a:sym typeface="Arial"/>
            </a:endParaRPr>
          </a:p>
          <a:p>
            <a:pPr indent="-285840" lvl="1" marL="743040" marR="0" rtl="0" algn="l">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Radar</a:t>
            </a:r>
            <a:endParaRPr b="0" i="0" sz="1800" u="none" cap="none" strike="noStrike">
              <a:solidFill>
                <a:srgbClr val="000000"/>
              </a:solidFill>
              <a:latin typeface="Arial"/>
              <a:ea typeface="Arial"/>
              <a:cs typeface="Arial"/>
              <a:sym typeface="Arial"/>
            </a:endParaRPr>
          </a:p>
          <a:p>
            <a:pPr indent="-285840" lvl="1" marL="743040" marR="0" rtl="0" algn="l">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Lidar</a:t>
            </a:r>
            <a:endParaRPr b="0" i="0" sz="1800" u="none" cap="none" strike="noStrike">
              <a:solidFill>
                <a:srgbClr val="000000"/>
              </a:solidFill>
              <a:latin typeface="Arial"/>
              <a:ea typeface="Arial"/>
              <a:cs typeface="Arial"/>
              <a:sym typeface="Arial"/>
            </a:endParaRPr>
          </a:p>
          <a:p>
            <a:pPr indent="-285840" lvl="1" marL="743040" marR="0" rtl="0" algn="l">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Laser Altimeter</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1800" strike="noStrike">
                <a:solidFill>
                  <a:srgbClr val="000000"/>
                </a:solidFill>
                <a:latin typeface="Open Sans"/>
                <a:ea typeface="Open Sans"/>
                <a:cs typeface="Open Sans"/>
                <a:sym typeface="Open Sans"/>
              </a:rPr>
              <a:t>Advantages:</a:t>
            </a:r>
            <a:endParaRPr b="0" sz="1800" strike="noStrike">
              <a:solidFill>
                <a:srgbClr val="000000"/>
              </a:solidFill>
              <a:latin typeface="Arial"/>
              <a:ea typeface="Arial"/>
              <a:cs typeface="Arial"/>
              <a:sym typeface="Arial"/>
            </a:endParaRPr>
          </a:p>
          <a:p>
            <a:pPr indent="-285840" lvl="1" marL="743040" marR="0" rtl="0" algn="l">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Examining wavelengths that are not sufficiently provided by the sun</a:t>
            </a:r>
            <a:endParaRPr b="0" i="0" sz="1800" u="none" cap="none" strike="noStrike">
              <a:solidFill>
                <a:srgbClr val="000000"/>
              </a:solidFill>
              <a:latin typeface="Arial"/>
              <a:ea typeface="Arial"/>
              <a:cs typeface="Arial"/>
              <a:sym typeface="Arial"/>
            </a:endParaRPr>
          </a:p>
          <a:p>
            <a:pPr indent="-285840" lvl="1" marL="743040" marR="0" rtl="0" algn="l">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Better control the way a target is illuminated</a:t>
            </a:r>
            <a:endParaRPr b="0" i="0" sz="1800" u="none" cap="none" strike="noStrike">
              <a:solidFill>
                <a:srgbClr val="000000"/>
              </a:solidFill>
              <a:latin typeface="Arial"/>
              <a:ea typeface="Arial"/>
              <a:cs typeface="Arial"/>
              <a:sym typeface="Arial"/>
            </a:endParaRPr>
          </a:p>
        </p:txBody>
      </p:sp>
      <p:sp>
        <p:nvSpPr>
          <p:cNvPr id="359" name="Google Shape;359;p16"/>
          <p:cNvSpPr/>
          <p:nvPr/>
        </p:nvSpPr>
        <p:spPr>
          <a:xfrm>
            <a:off x="0" y="5866560"/>
            <a:ext cx="6207840" cy="63720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The Mexican Water Forest: benefits of using remote sensing techniques to assess changes in land use and land cover</a:t>
            </a:r>
            <a:endParaRPr b="0" sz="1200"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sz="1200" strike="noStrike">
              <a:solidFill>
                <a:srgbClr val="000000"/>
              </a:solidFill>
              <a:latin typeface="Arial"/>
              <a:ea typeface="Arial"/>
              <a:cs typeface="Arial"/>
              <a:sym typeface="Arial"/>
            </a:endParaRPr>
          </a:p>
        </p:txBody>
      </p:sp>
      <p:pic>
        <p:nvPicPr>
          <p:cNvPr id="360" name="Google Shape;360;p16"/>
          <p:cNvPicPr preferRelativeResize="0"/>
          <p:nvPr/>
        </p:nvPicPr>
        <p:blipFill rotWithShape="1">
          <a:blip r:embed="rId5">
            <a:alphaModFix/>
          </a:blip>
          <a:srcRect b="0" l="0" r="0" t="0"/>
          <a:stretch/>
        </p:blipFill>
        <p:spPr>
          <a:xfrm>
            <a:off x="545400" y="2077200"/>
            <a:ext cx="4855320" cy="3537360"/>
          </a:xfrm>
          <a:prstGeom prst="rect">
            <a:avLst/>
          </a:prstGeom>
          <a:noFill/>
          <a:ln>
            <a:noFill/>
          </a:ln>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Graphical user interface, sunburst chart&#10;&#10;Description automatically generated" id="366" name="Google Shape;366;p17"/>
          <p:cNvPicPr preferRelativeResize="0"/>
          <p:nvPr/>
        </p:nvPicPr>
        <p:blipFill rotWithShape="1">
          <a:blip r:embed="rId3">
            <a:alphaModFix/>
          </a:blip>
          <a:srcRect b="0" l="0" r="0" t="0"/>
          <a:stretch/>
        </p:blipFill>
        <p:spPr>
          <a:xfrm>
            <a:off x="0" y="3240"/>
            <a:ext cx="12188880" cy="6854760"/>
          </a:xfrm>
          <a:prstGeom prst="rect">
            <a:avLst/>
          </a:prstGeom>
          <a:noFill/>
          <a:ln>
            <a:noFill/>
          </a:ln>
        </p:spPr>
      </p:pic>
      <p:sp>
        <p:nvSpPr>
          <p:cNvPr id="367" name="Google Shape;367;p1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16</a:t>
            </a:r>
            <a:endParaRPr b="0" sz="1400" strike="noStrike">
              <a:solidFill>
                <a:srgbClr val="000000"/>
              </a:solidFill>
              <a:latin typeface="Arial"/>
              <a:ea typeface="Arial"/>
              <a:cs typeface="Arial"/>
              <a:sym typeface="Arial"/>
            </a:endParaRPr>
          </a:p>
        </p:txBody>
      </p:sp>
      <p:sp>
        <p:nvSpPr>
          <p:cNvPr id="368" name="Google Shape;368;p17"/>
          <p:cNvSpPr/>
          <p:nvPr/>
        </p:nvSpPr>
        <p:spPr>
          <a:xfrm>
            <a:off x="545400" y="514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369" name="Google Shape;369;p17"/>
          <p:cNvSpPr/>
          <p:nvPr/>
        </p:nvSpPr>
        <p:spPr>
          <a:xfrm>
            <a:off x="54540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Remote Sensing Applications</a:t>
            </a:r>
            <a:endParaRPr b="0" sz="2000" strike="noStrike">
              <a:solidFill>
                <a:srgbClr val="000000"/>
              </a:solidFill>
              <a:latin typeface="Arial"/>
              <a:ea typeface="Arial"/>
              <a:cs typeface="Arial"/>
              <a:sym typeface="Arial"/>
            </a:endParaRPr>
          </a:p>
        </p:txBody>
      </p:sp>
      <p:sp>
        <p:nvSpPr>
          <p:cNvPr id="370" name="Google Shape;370;p17"/>
          <p:cNvSpPr/>
          <p:nvPr/>
        </p:nvSpPr>
        <p:spPr>
          <a:xfrm>
            <a:off x="1368000" y="2219040"/>
            <a:ext cx="1332000" cy="9133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Weather </a:t>
            </a:r>
            <a:endParaRPr b="0" sz="18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1" name="Google Shape;371;p17"/>
          <p:cNvSpPr/>
          <p:nvPr/>
        </p:nvSpPr>
        <p:spPr>
          <a:xfrm>
            <a:off x="5040720" y="2219040"/>
            <a:ext cx="1750320" cy="9133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Agriculture </a:t>
            </a:r>
            <a:endParaRPr b="0" sz="18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2" name="Google Shape;372;p17"/>
          <p:cNvSpPr/>
          <p:nvPr/>
        </p:nvSpPr>
        <p:spPr>
          <a:xfrm>
            <a:off x="9034200" y="2219040"/>
            <a:ext cx="1765800" cy="9133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Forestry</a:t>
            </a:r>
            <a:endParaRPr b="0" sz="18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373" name="Google Shape;373;p17"/>
          <p:cNvPicPr preferRelativeResize="0"/>
          <p:nvPr/>
        </p:nvPicPr>
        <p:blipFill rotWithShape="1">
          <a:blip r:embed="rId4">
            <a:alphaModFix/>
          </a:blip>
          <a:srcRect b="0" l="0" r="0" t="0"/>
          <a:stretch/>
        </p:blipFill>
        <p:spPr>
          <a:xfrm>
            <a:off x="4190760" y="3060000"/>
            <a:ext cx="3261240" cy="2327760"/>
          </a:xfrm>
          <a:prstGeom prst="rect">
            <a:avLst/>
          </a:prstGeom>
          <a:noFill/>
          <a:ln>
            <a:noFill/>
          </a:ln>
        </p:spPr>
      </p:pic>
      <p:sp>
        <p:nvSpPr>
          <p:cNvPr id="374" name="Google Shape;374;p17"/>
          <p:cNvSpPr txBox="1"/>
          <p:nvPr/>
        </p:nvSpPr>
        <p:spPr>
          <a:xfrm>
            <a:off x="5229720" y="5387760"/>
            <a:ext cx="1358280" cy="2617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strike="noStrike">
                <a:solidFill>
                  <a:srgbClr val="000000"/>
                </a:solidFill>
                <a:latin typeface="Arial"/>
                <a:ea typeface="Arial"/>
                <a:cs typeface="Arial"/>
                <a:sym typeface="Arial"/>
              </a:rPr>
              <a:t>Free image from rawpixel.com</a:t>
            </a:r>
            <a:endParaRPr/>
          </a:p>
        </p:txBody>
      </p:sp>
      <p:pic>
        <p:nvPicPr>
          <p:cNvPr id="375" name="Google Shape;375;p17"/>
          <p:cNvPicPr preferRelativeResize="0"/>
          <p:nvPr/>
        </p:nvPicPr>
        <p:blipFill rotWithShape="1">
          <a:blip r:embed="rId5">
            <a:alphaModFix/>
          </a:blip>
          <a:srcRect b="0" l="0" r="0" t="0"/>
          <a:stretch/>
        </p:blipFill>
        <p:spPr>
          <a:xfrm>
            <a:off x="540000" y="3060000"/>
            <a:ext cx="3120120" cy="2340000"/>
          </a:xfrm>
          <a:prstGeom prst="rect">
            <a:avLst/>
          </a:prstGeom>
          <a:noFill/>
          <a:ln>
            <a:noFill/>
          </a:ln>
        </p:spPr>
      </p:pic>
      <p:sp>
        <p:nvSpPr>
          <p:cNvPr id="376" name="Google Shape;376;p17"/>
          <p:cNvSpPr txBox="1"/>
          <p:nvPr/>
        </p:nvSpPr>
        <p:spPr>
          <a:xfrm>
            <a:off x="1008000" y="5400000"/>
            <a:ext cx="1980000" cy="2617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strike="noStrike">
                <a:solidFill>
                  <a:srgbClr val="000000"/>
                </a:solidFill>
                <a:latin typeface="Arial"/>
                <a:ea typeface="Arial"/>
                <a:cs typeface="Arial"/>
                <a:sym typeface="Arial"/>
              </a:rPr>
              <a:t>Flickr image from the </a:t>
            </a:r>
            <a:r>
              <a:rPr b="0" lang="en-GB" sz="600" u="sng" strike="noStrike">
                <a:solidFill>
                  <a:srgbClr val="000000"/>
                </a:solidFill>
                <a:latin typeface="Arial"/>
                <a:ea typeface="Arial"/>
                <a:cs typeface="Arial"/>
                <a:sym typeface="Arial"/>
                <a:hlinkClick r:id="rId6">
                  <a:extLst>
                    <a:ext uri="{A12FA001-AC4F-418D-AE19-62706E023703}">
                      <ahyp:hlinkClr val="tx"/>
                    </a:ext>
                  </a:extLst>
                </a:hlinkClick>
              </a:rPr>
              <a:t> Bureau of Land Management</a:t>
            </a:r>
            <a:endParaRPr b="0" sz="600" strike="noStrike">
              <a:solidFill>
                <a:srgbClr val="000000"/>
              </a:solidFill>
              <a:latin typeface="Arial"/>
              <a:ea typeface="Arial"/>
              <a:cs typeface="Arial"/>
              <a:sym typeface="Arial"/>
            </a:endParaRPr>
          </a:p>
        </p:txBody>
      </p:sp>
      <p:pic>
        <p:nvPicPr>
          <p:cNvPr id="377" name="Google Shape;377;p17"/>
          <p:cNvPicPr preferRelativeResize="0"/>
          <p:nvPr/>
        </p:nvPicPr>
        <p:blipFill rotWithShape="1">
          <a:blip r:embed="rId7">
            <a:alphaModFix/>
          </a:blip>
          <a:srcRect b="0" l="0" r="0" t="0"/>
          <a:stretch/>
        </p:blipFill>
        <p:spPr>
          <a:xfrm>
            <a:off x="7920000" y="3060000"/>
            <a:ext cx="3524040" cy="2340000"/>
          </a:xfrm>
          <a:prstGeom prst="rect">
            <a:avLst/>
          </a:prstGeom>
          <a:noFill/>
          <a:ln>
            <a:noFill/>
          </a:ln>
        </p:spPr>
      </p:pic>
      <p:sp>
        <p:nvSpPr>
          <p:cNvPr id="378" name="Google Shape;378;p17"/>
          <p:cNvSpPr txBox="1"/>
          <p:nvPr/>
        </p:nvSpPr>
        <p:spPr>
          <a:xfrm>
            <a:off x="8964000" y="5426280"/>
            <a:ext cx="1260000" cy="2617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strike="noStrike">
                <a:solidFill>
                  <a:srgbClr val="000000"/>
                </a:solidFill>
                <a:latin typeface="Arial"/>
                <a:ea typeface="Arial"/>
                <a:cs typeface="Arial"/>
                <a:sym typeface="Arial"/>
              </a:rPr>
              <a:t>Flickr image from the </a:t>
            </a:r>
            <a:r>
              <a:rPr b="0" lang="en-GB" sz="600" u="sng" strike="noStrike">
                <a:solidFill>
                  <a:srgbClr val="000000"/>
                </a:solidFill>
                <a:latin typeface="Arial"/>
                <a:ea typeface="Arial"/>
                <a:cs typeface="Arial"/>
                <a:sym typeface="Arial"/>
                <a:hlinkClick r:id="rId8">
                  <a:extLst>
                    <a:ext uri="{A12FA001-AC4F-418D-AE19-62706E023703}">
                      <ahyp:hlinkClr val="tx"/>
                    </a:ext>
                  </a:extLst>
                </a:hlinkClick>
              </a:rPr>
              <a:t>CIFOR</a:t>
            </a:r>
            <a:endParaRPr b="0" sz="6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Graphical user interface, sunburst chart&#10;&#10;Description automatically generated" id="384" name="Google Shape;384;p18"/>
          <p:cNvPicPr preferRelativeResize="0"/>
          <p:nvPr/>
        </p:nvPicPr>
        <p:blipFill rotWithShape="1">
          <a:blip r:embed="rId3">
            <a:alphaModFix/>
          </a:blip>
          <a:srcRect b="0" l="0" r="0" t="0"/>
          <a:stretch/>
        </p:blipFill>
        <p:spPr>
          <a:xfrm>
            <a:off x="1440" y="-48600"/>
            <a:ext cx="12188880" cy="6854760"/>
          </a:xfrm>
          <a:prstGeom prst="rect">
            <a:avLst/>
          </a:prstGeom>
          <a:noFill/>
          <a:ln>
            <a:noFill/>
          </a:ln>
        </p:spPr>
      </p:pic>
      <p:sp>
        <p:nvSpPr>
          <p:cNvPr id="385" name="Google Shape;385;p1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17</a:t>
            </a:r>
            <a:endParaRPr b="0" sz="1400" strike="noStrike">
              <a:solidFill>
                <a:srgbClr val="000000"/>
              </a:solidFill>
              <a:latin typeface="Arial"/>
              <a:ea typeface="Arial"/>
              <a:cs typeface="Arial"/>
              <a:sym typeface="Arial"/>
            </a:endParaRPr>
          </a:p>
        </p:txBody>
      </p:sp>
      <p:pic>
        <p:nvPicPr>
          <p:cNvPr id="386" name="Google Shape;386;p18"/>
          <p:cNvPicPr preferRelativeResize="0"/>
          <p:nvPr/>
        </p:nvPicPr>
        <p:blipFill rotWithShape="1">
          <a:blip r:embed="rId4">
            <a:alphaModFix/>
          </a:blip>
          <a:srcRect b="0" l="0" r="0" t="0"/>
          <a:stretch/>
        </p:blipFill>
        <p:spPr>
          <a:xfrm>
            <a:off x="1466973" y="1963859"/>
            <a:ext cx="9680638" cy="4210669"/>
          </a:xfrm>
          <a:prstGeom prst="rect">
            <a:avLst/>
          </a:prstGeom>
          <a:noFill/>
          <a:ln>
            <a:noFill/>
          </a:ln>
        </p:spPr>
      </p:pic>
      <p:sp>
        <p:nvSpPr>
          <p:cNvPr id="387" name="Google Shape;387;p18"/>
          <p:cNvSpPr/>
          <p:nvPr/>
        </p:nvSpPr>
        <p:spPr>
          <a:xfrm>
            <a:off x="586652" y="1474446"/>
            <a:ext cx="8732954" cy="39865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Satellite Products  and their Bands</a:t>
            </a:r>
            <a:endParaRPr b="0" sz="2000" strike="noStrike">
              <a:solidFill>
                <a:srgbClr val="000000"/>
              </a:solidFill>
              <a:latin typeface="Arial"/>
              <a:ea typeface="Arial"/>
              <a:cs typeface="Arial"/>
              <a:sym typeface="Arial"/>
            </a:endParaRPr>
          </a:p>
        </p:txBody>
      </p:sp>
      <p:sp>
        <p:nvSpPr>
          <p:cNvPr id="388" name="Google Shape;388;p18"/>
          <p:cNvSpPr/>
          <p:nvPr/>
        </p:nvSpPr>
        <p:spPr>
          <a:xfrm>
            <a:off x="586652" y="-36492"/>
            <a:ext cx="11018456"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3.1 Primary Data Collection Methods </a:t>
            </a:r>
            <a:endParaRPr b="0" sz="4356"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Graphical user interface, sunburst chart&#10;&#10;Description automatically generated" id="394" name="Google Shape;394;p19"/>
          <p:cNvPicPr preferRelativeResize="0"/>
          <p:nvPr/>
        </p:nvPicPr>
        <p:blipFill rotWithShape="1">
          <a:blip r:embed="rId3">
            <a:alphaModFix/>
          </a:blip>
          <a:srcRect b="0" l="0" r="0" t="0"/>
          <a:stretch/>
        </p:blipFill>
        <p:spPr>
          <a:xfrm>
            <a:off x="-19800" y="-34920"/>
            <a:ext cx="12188880" cy="6854760"/>
          </a:xfrm>
          <a:prstGeom prst="rect">
            <a:avLst/>
          </a:prstGeom>
          <a:noFill/>
          <a:ln>
            <a:noFill/>
          </a:ln>
        </p:spPr>
      </p:pic>
      <p:sp>
        <p:nvSpPr>
          <p:cNvPr id="395" name="Google Shape;395;p1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18</a:t>
            </a:r>
            <a:endParaRPr b="0" sz="1400" strike="noStrike">
              <a:solidFill>
                <a:srgbClr val="000000"/>
              </a:solidFill>
              <a:latin typeface="Arial"/>
              <a:ea typeface="Arial"/>
              <a:cs typeface="Arial"/>
              <a:sym typeface="Arial"/>
            </a:endParaRPr>
          </a:p>
        </p:txBody>
      </p:sp>
      <p:pic>
        <p:nvPicPr>
          <p:cNvPr id="396" name="Google Shape;396;p19"/>
          <p:cNvPicPr preferRelativeResize="0"/>
          <p:nvPr/>
        </p:nvPicPr>
        <p:blipFill rotWithShape="1">
          <a:blip r:embed="rId4">
            <a:alphaModFix/>
          </a:blip>
          <a:srcRect b="0" l="0" r="0" t="0"/>
          <a:stretch/>
        </p:blipFill>
        <p:spPr>
          <a:xfrm>
            <a:off x="1204663" y="2035229"/>
            <a:ext cx="9782673" cy="4136971"/>
          </a:xfrm>
          <a:prstGeom prst="rect">
            <a:avLst/>
          </a:prstGeom>
          <a:noFill/>
          <a:ln>
            <a:noFill/>
          </a:ln>
        </p:spPr>
      </p:pic>
      <p:sp>
        <p:nvSpPr>
          <p:cNvPr id="397" name="Google Shape;397;p19"/>
          <p:cNvSpPr/>
          <p:nvPr/>
        </p:nvSpPr>
        <p:spPr>
          <a:xfrm>
            <a:off x="525070" y="1485187"/>
            <a:ext cx="8335609" cy="39865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Satellite Products  and their Bands</a:t>
            </a:r>
            <a:endParaRPr b="0" sz="2000" strike="noStrike">
              <a:solidFill>
                <a:srgbClr val="000000"/>
              </a:solidFill>
              <a:latin typeface="Arial"/>
              <a:ea typeface="Arial"/>
              <a:cs typeface="Arial"/>
              <a:sym typeface="Arial"/>
            </a:endParaRPr>
          </a:p>
        </p:txBody>
      </p:sp>
      <p:sp>
        <p:nvSpPr>
          <p:cNvPr id="398" name="Google Shape;398;p19"/>
          <p:cNvSpPr/>
          <p:nvPr/>
        </p:nvSpPr>
        <p:spPr>
          <a:xfrm>
            <a:off x="525070" y="-34920"/>
            <a:ext cx="110991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3.1 Primary Data Collection Methods </a:t>
            </a:r>
            <a:endParaRPr b="0" sz="4356"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sunburst chart&#10;&#10;Description automatically generated" id="205" name="Google Shape;205;p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06" name="Google Shape;206;p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a:t>
            </a:r>
            <a:endParaRPr b="0" sz="1400" strike="noStrike">
              <a:solidFill>
                <a:srgbClr val="000000"/>
              </a:solidFill>
              <a:latin typeface="Arial"/>
              <a:ea typeface="Arial"/>
              <a:cs typeface="Arial"/>
              <a:sym typeface="Arial"/>
            </a:endParaRPr>
          </a:p>
        </p:txBody>
      </p:sp>
      <p:sp>
        <p:nvSpPr>
          <p:cNvPr id="207" name="Google Shape;207;p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Learning Outcome</a:t>
            </a:r>
            <a:endParaRPr b="0" sz="4400" strike="noStrike">
              <a:solidFill>
                <a:srgbClr val="000000"/>
              </a:solidFill>
              <a:latin typeface="Arial"/>
              <a:ea typeface="Arial"/>
              <a:cs typeface="Arial"/>
              <a:sym typeface="Arial"/>
            </a:endParaRPr>
          </a:p>
        </p:txBody>
      </p:sp>
      <p:sp>
        <p:nvSpPr>
          <p:cNvPr id="208" name="Google Shape;208;p2"/>
          <p:cNvSpPr txBox="1"/>
          <p:nvPr>
            <p:ph idx="4294967295" type="body"/>
          </p:nvPr>
        </p:nvSpPr>
        <p:spPr>
          <a:xfrm>
            <a:off x="168120" y="1402454"/>
            <a:ext cx="5927880" cy="4933906"/>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0"/>
              </a:spcBef>
              <a:spcAft>
                <a:spcPts val="0"/>
              </a:spcAft>
              <a:buClr>
                <a:srgbClr val="9CC2E5"/>
              </a:buClr>
              <a:buSzPts val="1400"/>
              <a:buFont typeface="Arial"/>
              <a:buNone/>
            </a:pPr>
            <a:r>
              <a:rPr b="1" i="0" lang="en-GB" sz="1400" u="none" cap="none" strike="noStrike">
                <a:solidFill>
                  <a:srgbClr val="9CC2E5"/>
                </a:solidFill>
                <a:latin typeface="Open Sans"/>
                <a:ea typeface="Open Sans"/>
                <a:cs typeface="Open Sans"/>
                <a:sym typeface="Open Sans"/>
              </a:rPr>
              <a:t>About this Lecture</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rgbClr val="000000"/>
              </a:buClr>
              <a:buSzPts val="1400"/>
              <a:buFont typeface="Arial"/>
              <a:buNone/>
            </a:pPr>
            <a:r>
              <a:rPr b="0" i="0" lang="en-GB" sz="1400" u="none" cap="none" strike="noStrike">
                <a:solidFill>
                  <a:srgbClr val="000000"/>
                </a:solidFill>
                <a:latin typeface="Open Sans"/>
                <a:ea typeface="Open Sans"/>
                <a:cs typeface="Open Sans"/>
                <a:sym typeface="Open Sans"/>
              </a:rPr>
              <a:t>In this lecture, you will cover the following themes: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GIS Data Collection and Methods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GIS Data Collection Principles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Metadata in GIS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OGC and other standards applicable in GIS</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rgbClr val="9CC2E5"/>
              </a:buClr>
              <a:buSzPts val="1400"/>
              <a:buFont typeface="Arial"/>
              <a:buNone/>
            </a:pPr>
            <a:r>
              <a:rPr b="1" i="0" lang="en-GB" sz="1400" u="none" cap="none" strike="noStrike">
                <a:solidFill>
                  <a:srgbClr val="9CC2E5"/>
                </a:solidFill>
                <a:latin typeface="Open Sans"/>
                <a:ea typeface="Open Sans"/>
                <a:cs typeface="Open Sans"/>
                <a:sym typeface="Open Sans"/>
              </a:rPr>
              <a:t>Topic Covered</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rgbClr val="000000"/>
              </a:buClr>
              <a:buSzPts val="1400"/>
              <a:buFont typeface="Arial"/>
              <a:buNone/>
            </a:pPr>
            <a:r>
              <a:rPr b="0" i="0" lang="en-GB" sz="1400" u="none" cap="none" strike="noStrike">
                <a:solidFill>
                  <a:srgbClr val="000000"/>
                </a:solidFill>
                <a:latin typeface="Open Sans"/>
                <a:ea typeface="Open Sans"/>
                <a:cs typeface="Open Sans"/>
                <a:sym typeface="Open Sans"/>
              </a:rPr>
              <a:t>In this lecture, you will cover the following themes:</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rgbClr val="000000"/>
              </a:buClr>
              <a:buSzPts val="1400"/>
              <a:buFont typeface="Arial"/>
              <a:buNone/>
            </a:pPr>
            <a:r>
              <a:rPr b="1" i="0" lang="en-GB" sz="1400" u="none" cap="none" strike="noStrike">
                <a:solidFill>
                  <a:srgbClr val="000000"/>
                </a:solidFill>
                <a:latin typeface="Open Sans"/>
                <a:ea typeface="Open Sans"/>
                <a:cs typeface="Open Sans"/>
                <a:sym typeface="Open Sans"/>
              </a:rPr>
              <a:t>GIS Data Collection and Methods</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rgbClr val="000000"/>
              </a:buClr>
              <a:buSzPts val="1400"/>
              <a:buFont typeface="Arial"/>
              <a:buNone/>
            </a:pPr>
            <a:r>
              <a:rPr b="1" i="0" lang="en-GB" sz="1400" u="none" cap="none" strike="noStrike">
                <a:solidFill>
                  <a:srgbClr val="000000"/>
                </a:solidFill>
                <a:latin typeface="Open Sans"/>
                <a:ea typeface="Open Sans"/>
                <a:cs typeface="Open Sans"/>
                <a:sym typeface="Open Sans"/>
              </a:rPr>
              <a:t>3.1 Primary Data Collection Methods </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rgbClr val="000000"/>
              </a:buClr>
              <a:buSzPts val="1400"/>
              <a:buFont typeface="Arial"/>
              <a:buNone/>
            </a:pPr>
            <a:r>
              <a:rPr b="1" i="0" lang="en-GB" sz="1400" u="none" cap="none" strike="noStrike">
                <a:solidFill>
                  <a:srgbClr val="000000"/>
                </a:solidFill>
                <a:latin typeface="Open Sans"/>
                <a:ea typeface="Open Sans"/>
                <a:cs typeface="Open Sans"/>
                <a:sym typeface="Open Sans"/>
              </a:rPr>
              <a:t>3.2 Secondary Data Collection Methods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Importance of accuracy and reliable data collection methods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Overview of GIS data collection methods and principles</a:t>
            </a:r>
            <a:endParaRPr b="0" i="0" sz="1400" u="none" cap="none" strike="noStrike">
              <a:solidFill>
                <a:srgbClr val="000000"/>
              </a:solidFill>
              <a:latin typeface="Open Sans"/>
              <a:ea typeface="Open Sans"/>
              <a:cs typeface="Open Sans"/>
              <a:sym typeface="Open Sans"/>
            </a:endParaRPr>
          </a:p>
          <a:p>
            <a:pPr indent="-228600" lvl="1" marL="6858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GIS Data Collection Principles</a:t>
            </a:r>
            <a:endParaRPr b="0" i="0" sz="1400" u="none" cap="none" strike="noStrike">
              <a:solidFill>
                <a:srgbClr val="000000"/>
              </a:solidFill>
              <a:latin typeface="Open Sans"/>
              <a:ea typeface="Open Sans"/>
              <a:cs typeface="Open Sans"/>
              <a:sym typeface="Open Sans"/>
            </a:endParaRPr>
          </a:p>
          <a:p>
            <a:pPr indent="0" lvl="0" marL="228600" marR="0" rtl="0" algn="l">
              <a:lnSpc>
                <a:spcPct val="90000"/>
              </a:lnSpc>
              <a:spcBef>
                <a:spcPts val="1001"/>
              </a:spcBef>
              <a:spcAft>
                <a:spcPts val="0"/>
              </a:spcAft>
              <a:buClr>
                <a:schemeClr val="dk1"/>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09" name="Google Shape;209;p2"/>
          <p:cNvSpPr/>
          <p:nvPr/>
        </p:nvSpPr>
        <p:spPr>
          <a:xfrm>
            <a:off x="6225988" y="1479176"/>
            <a:ext cx="5420372" cy="48571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GB" sz="1400" strike="noStrike">
                <a:solidFill>
                  <a:srgbClr val="000000"/>
                </a:solidFill>
                <a:latin typeface="Open Sans"/>
                <a:ea typeface="Open Sans"/>
                <a:cs typeface="Open Sans"/>
                <a:sym typeface="Open Sans"/>
              </a:rPr>
              <a:t>3.3 Metadata in GIS</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Components of metadata</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Metadata Standards</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Best Practices for Metadata Creation</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Documenting GIS Best Practices</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Sharing GIS Best Practices</a:t>
            </a:r>
            <a:endParaRPr b="0" sz="1400" strike="noStrike">
              <a:solidFill>
                <a:srgbClr val="000000"/>
              </a:solidFill>
              <a:latin typeface="Open Sans"/>
              <a:ea typeface="Open Sans"/>
              <a:cs typeface="Open Sans"/>
              <a:sym typeface="Open Sans"/>
            </a:endParaRPr>
          </a:p>
          <a:p>
            <a:pPr indent="0" lvl="0" marL="0" marR="0" rtl="0" algn="l">
              <a:lnSpc>
                <a:spcPct val="90000"/>
              </a:lnSpc>
              <a:spcBef>
                <a:spcPts val="1001"/>
              </a:spcBef>
              <a:spcAft>
                <a:spcPts val="0"/>
              </a:spcAft>
              <a:buNone/>
            </a:pPr>
            <a:r>
              <a:rPr b="1" lang="en-GB" sz="1400" strike="noStrike">
                <a:solidFill>
                  <a:srgbClr val="000000"/>
                </a:solidFill>
                <a:latin typeface="Open Sans"/>
                <a:ea typeface="Open Sans"/>
                <a:cs typeface="Open Sans"/>
                <a:sym typeface="Open Sans"/>
              </a:rPr>
              <a:t>3.4 OGC and other standards applicable in GIS</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Introduction to GIS Standards</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Importance of GIS standards for interoperability and data exchange</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Overview of Open Geospatial Consortium (OGC) and its role in GIS standards development</a:t>
            </a:r>
            <a:endParaRPr b="0" sz="1400" strike="noStrike">
              <a:solidFill>
                <a:srgbClr val="000000"/>
              </a:solidFill>
              <a:latin typeface="Open Sans"/>
              <a:ea typeface="Open Sans"/>
              <a:cs typeface="Open Sans"/>
              <a:sym typeface="Open Sans"/>
            </a:endParaRPr>
          </a:p>
          <a:p>
            <a:pPr indent="-228600" lvl="0" marL="228600" marR="0" rtl="0" algn="l">
              <a:lnSpc>
                <a:spcPct val="90000"/>
              </a:lnSpc>
              <a:spcBef>
                <a:spcPts val="1001"/>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Other relevant standards organizations and their contributions to GIS standards</a:t>
            </a:r>
            <a:endParaRPr b="0" sz="1400" strike="noStrike">
              <a:solidFill>
                <a:srgbClr val="000000"/>
              </a:solidFill>
              <a:latin typeface="Open Sans"/>
              <a:ea typeface="Open Sans"/>
              <a:cs typeface="Open Sans"/>
              <a:sym typeface="Open Sans"/>
            </a:endParaRPr>
          </a:p>
          <a:p>
            <a:pPr indent="0" lvl="0" marL="0" marR="0" rtl="0" algn="l">
              <a:lnSpc>
                <a:spcPct val="90000"/>
              </a:lnSpc>
              <a:spcBef>
                <a:spcPts val="1001"/>
              </a:spcBef>
              <a:spcAft>
                <a:spcPts val="0"/>
              </a:spcAft>
              <a:buNone/>
            </a:pPr>
            <a:r>
              <a:t/>
            </a:r>
            <a:endParaRPr b="0" sz="1400" strike="noStrike">
              <a:solidFill>
                <a:srgbClr val="000000"/>
              </a:solidFill>
              <a:latin typeface="Open Sans"/>
              <a:ea typeface="Open Sans"/>
              <a:cs typeface="Open Sans"/>
              <a:sym typeface="Open Sans"/>
            </a:endParaRPr>
          </a:p>
          <a:p>
            <a:pPr indent="0" lvl="0" marL="0" marR="0" rtl="0" algn="l">
              <a:lnSpc>
                <a:spcPct val="90000"/>
              </a:lnSpc>
              <a:spcBef>
                <a:spcPts val="1001"/>
              </a:spcBef>
              <a:spcAft>
                <a:spcPts val="0"/>
              </a:spcAft>
              <a:buNone/>
            </a:pPr>
            <a:r>
              <a:rPr b="1" lang="en-GB" sz="1400" strike="noStrike">
                <a:solidFill>
                  <a:srgbClr val="000000"/>
                </a:solidFill>
                <a:latin typeface="Open Sans"/>
                <a:ea typeface="Open Sans"/>
                <a:cs typeface="Open Sans"/>
                <a:sym typeface="Open Sans"/>
              </a:rPr>
              <a:t>Lecture Recording: </a:t>
            </a:r>
            <a:r>
              <a:rPr b="0" lang="en-GB" sz="1400" u="sng" strike="noStrike">
                <a:solidFill>
                  <a:srgbClr val="0563C1"/>
                </a:solidFill>
                <a:latin typeface="Open Sans"/>
                <a:ea typeface="Open Sans"/>
                <a:cs typeface="Open Sans"/>
                <a:sym typeface="Open Sans"/>
                <a:hlinkClick r:id="rId4">
                  <a:extLst>
                    <a:ext uri="{A12FA001-AC4F-418D-AE19-62706E023703}">
                      <ahyp:hlinkClr val="tx"/>
                    </a:ext>
                  </a:extLst>
                </a:hlinkClick>
              </a:rPr>
              <a:t>https://youtu.be/zBhh58thFLM</a:t>
            </a:r>
            <a:r>
              <a:rPr b="0" lang="en-GB" sz="1400" strike="noStrike">
                <a:solidFill>
                  <a:srgbClr val="000000"/>
                </a:solidFill>
                <a:latin typeface="Open Sans"/>
                <a:ea typeface="Open Sans"/>
                <a:cs typeface="Open Sans"/>
                <a:sym typeface="Open Sans"/>
              </a:rPr>
              <a:t> </a:t>
            </a:r>
            <a:endParaRPr b="0" sz="1400" strike="noStrike">
              <a:solidFill>
                <a:srgbClr val="000000"/>
              </a:solidFill>
              <a:latin typeface="Open Sans"/>
              <a:ea typeface="Open Sans"/>
              <a:cs typeface="Open Sans"/>
              <a:sym typeface="Open Sans"/>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Graphical user interface, sunburst chart&#10;&#10;Description automatically generated" id="404" name="Google Shape;404;p20"/>
          <p:cNvPicPr preferRelativeResize="0"/>
          <p:nvPr/>
        </p:nvPicPr>
        <p:blipFill rotWithShape="1">
          <a:blip r:embed="rId3">
            <a:alphaModFix/>
          </a:blip>
          <a:srcRect b="0" l="0" r="0" t="0"/>
          <a:stretch/>
        </p:blipFill>
        <p:spPr>
          <a:xfrm>
            <a:off x="1440" y="-48600"/>
            <a:ext cx="12188880" cy="6854760"/>
          </a:xfrm>
          <a:prstGeom prst="rect">
            <a:avLst/>
          </a:prstGeom>
          <a:noFill/>
          <a:ln>
            <a:noFill/>
          </a:ln>
        </p:spPr>
      </p:pic>
      <p:sp>
        <p:nvSpPr>
          <p:cNvPr id="405" name="Google Shape;405;p2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pic>
        <p:nvPicPr>
          <p:cNvPr id="406" name="Google Shape;406;p20"/>
          <p:cNvPicPr preferRelativeResize="0"/>
          <p:nvPr/>
        </p:nvPicPr>
        <p:blipFill rotWithShape="1">
          <a:blip r:embed="rId4">
            <a:alphaModFix/>
          </a:blip>
          <a:srcRect b="0" l="0" r="0" t="0"/>
          <a:stretch/>
        </p:blipFill>
        <p:spPr>
          <a:xfrm>
            <a:off x="1718982" y="2086059"/>
            <a:ext cx="8754035" cy="4180270"/>
          </a:xfrm>
          <a:prstGeom prst="rect">
            <a:avLst/>
          </a:prstGeom>
          <a:noFill/>
          <a:ln>
            <a:noFill/>
          </a:ln>
        </p:spPr>
      </p:pic>
      <p:sp>
        <p:nvSpPr>
          <p:cNvPr id="407" name="Google Shape;407;p20"/>
          <p:cNvSpPr/>
          <p:nvPr/>
        </p:nvSpPr>
        <p:spPr>
          <a:xfrm>
            <a:off x="519416" y="1506917"/>
            <a:ext cx="9875160" cy="39865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Satellite Products  and their Bands</a:t>
            </a:r>
            <a:endParaRPr b="0" sz="2000" strike="noStrike">
              <a:solidFill>
                <a:srgbClr val="000000"/>
              </a:solidFill>
              <a:latin typeface="Arial"/>
              <a:ea typeface="Arial"/>
              <a:cs typeface="Arial"/>
              <a:sym typeface="Arial"/>
            </a:endParaRPr>
          </a:p>
        </p:txBody>
      </p:sp>
      <p:sp>
        <p:nvSpPr>
          <p:cNvPr id="408" name="Google Shape;408;p20"/>
          <p:cNvSpPr/>
          <p:nvPr/>
        </p:nvSpPr>
        <p:spPr>
          <a:xfrm>
            <a:off x="519416" y="51840"/>
            <a:ext cx="11152927"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3.1 Primary Data Collection Methods </a:t>
            </a:r>
            <a:endParaRPr b="0" sz="4356"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Graphical user interface, sunburst chart&#10;&#10;Description automatically generated" id="414" name="Google Shape;414;p21"/>
          <p:cNvPicPr preferRelativeResize="0"/>
          <p:nvPr/>
        </p:nvPicPr>
        <p:blipFill rotWithShape="1">
          <a:blip r:embed="rId3">
            <a:alphaModFix/>
          </a:blip>
          <a:srcRect b="0" l="0" r="0" t="0"/>
          <a:stretch/>
        </p:blipFill>
        <p:spPr>
          <a:xfrm>
            <a:off x="1440" y="-48600"/>
            <a:ext cx="12188880" cy="6906240"/>
          </a:xfrm>
          <a:prstGeom prst="rect">
            <a:avLst/>
          </a:prstGeom>
          <a:noFill/>
          <a:ln>
            <a:noFill/>
          </a:ln>
        </p:spPr>
      </p:pic>
      <p:sp>
        <p:nvSpPr>
          <p:cNvPr id="415" name="Google Shape;415;p2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a:solidFill>
                  <a:srgbClr val="FFFFFF"/>
                </a:solidFill>
                <a:latin typeface="Open Sans ExtraBold"/>
                <a:ea typeface="Open Sans ExtraBold"/>
                <a:cs typeface="Open Sans ExtraBold"/>
                <a:sym typeface="Open Sans ExtraBold"/>
              </a:rPr>
              <a:t>20</a:t>
            </a:r>
            <a:endParaRPr b="0" sz="1400" strike="noStrike">
              <a:solidFill>
                <a:srgbClr val="000000"/>
              </a:solidFill>
              <a:latin typeface="Arial"/>
              <a:ea typeface="Arial"/>
              <a:cs typeface="Arial"/>
              <a:sym typeface="Arial"/>
            </a:endParaRPr>
          </a:p>
        </p:txBody>
      </p:sp>
      <p:sp>
        <p:nvSpPr>
          <p:cNvPr id="416" name="Google Shape;416;p21"/>
          <p:cNvSpPr/>
          <p:nvPr/>
        </p:nvSpPr>
        <p:spPr>
          <a:xfrm>
            <a:off x="318240" y="1311957"/>
            <a:ext cx="6001878" cy="5261525"/>
          </a:xfrm>
          <a:prstGeom prst="rect">
            <a:avLst/>
          </a:prstGeom>
          <a:noFill/>
          <a:ln>
            <a:noFill/>
          </a:ln>
        </p:spPr>
        <p:txBody>
          <a:bodyPr anchorCtr="0" anchor="ctr" bIns="45000" lIns="90000" spcFirstLastPara="1" rIns="90000" wrap="square" tIns="45000">
            <a:spAutoFit/>
          </a:bodyPr>
          <a:lstStyle/>
          <a:p>
            <a:pPr indent="0" lvl="0" marL="0" marR="0" rtl="0" algn="l">
              <a:lnSpc>
                <a:spcPct val="100000"/>
              </a:lnSpc>
              <a:spcBef>
                <a:spcPts val="0"/>
              </a:spcBef>
              <a:spcAft>
                <a:spcPts val="0"/>
              </a:spcAft>
              <a:buNone/>
            </a:pPr>
            <a:r>
              <a:rPr b="1" lang="en-GB" sz="1600" strike="noStrike">
                <a:solidFill>
                  <a:srgbClr val="9CC2E5"/>
                </a:solidFill>
                <a:latin typeface="Open Sans"/>
                <a:ea typeface="Open Sans"/>
                <a:cs typeface="Open Sans"/>
                <a:sym typeface="Open Sans"/>
              </a:rPr>
              <a:t>Primary Data Collection Methods Key Concepts</a:t>
            </a:r>
            <a:endParaRPr b="0" sz="1600"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sz="1600"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GB" sz="1600" strike="noStrike">
                <a:solidFill>
                  <a:srgbClr val="000000"/>
                </a:solidFill>
                <a:latin typeface="Open Sans"/>
                <a:ea typeface="Open Sans"/>
                <a:cs typeface="Open Sans"/>
                <a:sym typeface="Open Sans"/>
              </a:rPr>
              <a:t>Field Surveys and GPS (Global Positioning Systems)</a:t>
            </a:r>
            <a:endParaRPr b="0" sz="1600"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Introduction to field surveys and their role in GIS data collection.</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Introduction to field surveys and their role in GIS data collection.</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Overview of GPS and interactions in GIS.</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Procedures for conducting Field surveys using GPS.</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Data Collection techniques include point, line and area features.</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sz="1600"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GB" sz="1600" strike="noStrike">
                <a:solidFill>
                  <a:srgbClr val="000000"/>
                </a:solidFill>
                <a:latin typeface="Open Sans"/>
                <a:ea typeface="Open Sans"/>
                <a:cs typeface="Open Sans"/>
                <a:sym typeface="Open Sans"/>
              </a:rPr>
              <a:t>Aerial and Satellite Imagery</a:t>
            </a:r>
            <a:endParaRPr b="0" sz="1600"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Introduction to aerial and satellite imagery in GIS data collection</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Types of imagery, such as orthophotos and satellite images</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Image acquisition methods, including aerial photography and satellite sensors</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Image interpretation and extraction of GIS features</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sz="1600" strike="noStrike">
              <a:solidFill>
                <a:srgbClr val="000000"/>
              </a:solidFill>
              <a:latin typeface="Open Sans"/>
              <a:ea typeface="Open Sans"/>
              <a:cs typeface="Open Sans"/>
              <a:sym typeface="Open Sans"/>
            </a:endParaRPr>
          </a:p>
        </p:txBody>
      </p:sp>
      <p:sp>
        <p:nvSpPr>
          <p:cNvPr id="417" name="Google Shape;417;p21"/>
          <p:cNvSpPr/>
          <p:nvPr/>
        </p:nvSpPr>
        <p:spPr>
          <a:xfrm>
            <a:off x="673920" y="-62280"/>
            <a:ext cx="10747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418" name="Google Shape;418;p21"/>
          <p:cNvSpPr/>
          <p:nvPr/>
        </p:nvSpPr>
        <p:spPr>
          <a:xfrm>
            <a:off x="6464139" y="1720839"/>
            <a:ext cx="5167800" cy="2060649"/>
          </a:xfrm>
          <a:prstGeom prst="rect">
            <a:avLst/>
          </a:prstGeom>
          <a:noFill/>
          <a:ln>
            <a:noFill/>
          </a:ln>
        </p:spPr>
        <p:txBody>
          <a:bodyPr anchorCtr="0" anchor="ctr" bIns="45000" lIns="90000" spcFirstLastPara="1" rIns="90000" wrap="square" tIns="45000">
            <a:spAutoFit/>
          </a:bodyPr>
          <a:lstStyle/>
          <a:p>
            <a:pPr indent="0" lvl="0" marL="0" marR="0" rtl="0" algn="l">
              <a:lnSpc>
                <a:spcPct val="100000"/>
              </a:lnSpc>
              <a:spcBef>
                <a:spcPts val="0"/>
              </a:spcBef>
              <a:spcAft>
                <a:spcPts val="0"/>
              </a:spcAft>
              <a:buNone/>
            </a:pPr>
            <a:r>
              <a:rPr b="1" lang="en-GB" sz="1600" strike="noStrike">
                <a:solidFill>
                  <a:srgbClr val="000000"/>
                </a:solidFill>
                <a:latin typeface="Open Sans"/>
                <a:ea typeface="Open Sans"/>
                <a:cs typeface="Open Sans"/>
                <a:sym typeface="Open Sans"/>
              </a:rPr>
              <a:t>Remote Sensing</a:t>
            </a:r>
            <a:endParaRPr b="0" sz="1600"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Definition and applications of remote sensing in GIS data collection</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Remote sensing platforms, such as satellites and aircraft</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Sensors and data acquisition techniques</a:t>
            </a:r>
            <a:endParaRPr b="0" i="0" sz="1600" u="none" cap="none" strike="noStrike">
              <a:solidFill>
                <a:srgbClr val="000000"/>
              </a:solidFill>
              <a:latin typeface="Open Sans"/>
              <a:ea typeface="Open Sans"/>
              <a:cs typeface="Open Sans"/>
              <a:sym typeface="Open Sans"/>
            </a:endParaRPr>
          </a:p>
          <a:p>
            <a:pPr indent="-285840" lvl="1" marL="74304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Image analysis and interpretation for GIS data extraction</a:t>
            </a:r>
            <a:endParaRPr b="0" i="0" sz="1600" u="none" cap="none" strike="noStrike">
              <a:solidFill>
                <a:srgbClr val="000000"/>
              </a:solidFill>
              <a:latin typeface="Open Sans"/>
              <a:ea typeface="Open Sans"/>
              <a:cs typeface="Open Sans"/>
              <a:sym typeface="Open Sans"/>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descr="Graphical user interface, sunburst chart&#10;&#10;Description automatically generated" id="424" name="Google Shape;424;p2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25" name="Google Shape;425;p2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21</a:t>
            </a:r>
            <a:endParaRPr b="0" sz="1400" strike="noStrike">
              <a:solidFill>
                <a:srgbClr val="000000"/>
              </a:solidFill>
              <a:latin typeface="Arial"/>
              <a:ea typeface="Arial"/>
              <a:cs typeface="Arial"/>
              <a:sym typeface="Arial"/>
            </a:endParaRPr>
          </a:p>
        </p:txBody>
      </p:sp>
      <p:sp>
        <p:nvSpPr>
          <p:cNvPr id="426" name="Google Shape;426;p22"/>
          <p:cNvSpPr/>
          <p:nvPr/>
        </p:nvSpPr>
        <p:spPr>
          <a:xfrm>
            <a:off x="434064" y="0"/>
            <a:ext cx="11323631"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3.2 Secondary Data Collection Methods</a:t>
            </a:r>
            <a:endParaRPr b="0" sz="4400" strike="noStrike">
              <a:solidFill>
                <a:srgbClr val="000000"/>
              </a:solidFill>
              <a:latin typeface="Arial"/>
              <a:ea typeface="Arial"/>
              <a:cs typeface="Arial"/>
              <a:sym typeface="Arial"/>
            </a:endParaRPr>
          </a:p>
        </p:txBody>
      </p:sp>
      <p:sp>
        <p:nvSpPr>
          <p:cNvPr id="427" name="Google Shape;427;p22"/>
          <p:cNvSpPr txBox="1"/>
          <p:nvPr>
            <p:ph idx="4294967295" type="body"/>
          </p:nvPr>
        </p:nvSpPr>
        <p:spPr>
          <a:xfrm>
            <a:off x="887040" y="2098440"/>
            <a:ext cx="10758960" cy="4192920"/>
          </a:xfrm>
          <a:prstGeom prst="rect">
            <a:avLst/>
          </a:prstGeom>
          <a:noFill/>
          <a:ln>
            <a:noFill/>
          </a:ln>
        </p:spPr>
        <p:txBody>
          <a:bodyPr anchorCtr="0" anchor="ctr"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800"/>
              <a:buFont typeface="Arial"/>
              <a:buNone/>
            </a:pPr>
            <a:r>
              <a:rPr b="0" i="0" lang="en-GB" sz="2800" u="none" cap="none" strike="noStrike">
                <a:solidFill>
                  <a:srgbClr val="000000"/>
                </a:solidFill>
                <a:latin typeface="Open Sans"/>
                <a:ea typeface="Open Sans"/>
                <a:cs typeface="Open Sans"/>
                <a:sym typeface="Open Sans"/>
              </a:rPr>
              <a:t>The methods include the following:</a:t>
            </a:r>
            <a:endParaRPr b="0" i="0" sz="28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Existing Database and records.</a:t>
            </a:r>
            <a:endParaRPr b="0" i="0" sz="24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Online and Web-based Sources (Web Scraping).</a:t>
            </a:r>
            <a:endParaRPr b="0" i="0" sz="24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descr="Graphical user interface, sunburst chart&#10;&#10;Description automatically generated" id="433" name="Google Shape;433;p2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34" name="Google Shape;434;p2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22</a:t>
            </a:r>
            <a:endParaRPr b="0" sz="1400" strike="noStrike">
              <a:solidFill>
                <a:srgbClr val="000000"/>
              </a:solidFill>
              <a:latin typeface="Arial"/>
              <a:ea typeface="Arial"/>
              <a:cs typeface="Arial"/>
              <a:sym typeface="Arial"/>
            </a:endParaRPr>
          </a:p>
        </p:txBody>
      </p:sp>
      <p:sp>
        <p:nvSpPr>
          <p:cNvPr id="435" name="Google Shape;435;p23"/>
          <p:cNvSpPr/>
          <p:nvPr/>
        </p:nvSpPr>
        <p:spPr>
          <a:xfrm>
            <a:off x="353880" y="0"/>
            <a:ext cx="114217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3.2 Secondary Data Collection Methods</a:t>
            </a:r>
            <a:endParaRPr b="0" sz="4400" strike="noStrike">
              <a:solidFill>
                <a:srgbClr val="000000"/>
              </a:solidFill>
              <a:latin typeface="Arial"/>
              <a:ea typeface="Arial"/>
              <a:cs typeface="Arial"/>
              <a:sym typeface="Arial"/>
            </a:endParaRPr>
          </a:p>
        </p:txBody>
      </p:sp>
      <p:sp>
        <p:nvSpPr>
          <p:cNvPr id="436" name="Google Shape;436;p23"/>
          <p:cNvSpPr txBox="1"/>
          <p:nvPr>
            <p:ph idx="4294967295" type="body"/>
          </p:nvPr>
        </p:nvSpPr>
        <p:spPr>
          <a:xfrm>
            <a:off x="353879" y="1945006"/>
            <a:ext cx="9691073" cy="435636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1" i="0" lang="en-GB" sz="2400" u="none" cap="none" strike="noStrike">
                <a:solidFill>
                  <a:srgbClr val="000000"/>
                </a:solidFill>
                <a:latin typeface="Open Sans"/>
                <a:ea typeface="Open Sans"/>
                <a:cs typeface="Open Sans"/>
                <a:sym typeface="Open Sans"/>
              </a:rPr>
              <a:t> Data Collection QA Principles</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We need to consider the following:</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Accuracy of Data</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 Precision</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 Completeness</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Timeliness</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 Consistency</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 Security and Privacy</a:t>
            </a:r>
            <a:endParaRPr b="0" i="0" sz="2000" u="none" cap="none" strike="noStrike">
              <a:solidFill>
                <a:srgbClr val="000000"/>
              </a:solidFill>
              <a:latin typeface="Calibri"/>
              <a:ea typeface="Calibri"/>
              <a:cs typeface="Calibri"/>
              <a:sym typeface="Calibri"/>
            </a:endParaRPr>
          </a:p>
        </p:txBody>
      </p:sp>
      <p:sp>
        <p:nvSpPr>
          <p:cNvPr id="437" name="Google Shape;437;p23"/>
          <p:cNvSpPr/>
          <p:nvPr/>
        </p:nvSpPr>
        <p:spPr>
          <a:xfrm>
            <a:off x="353879" y="15363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Data Collection Quality Control</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Graphical user interface, sunburst chart&#10;&#10;Description automatically generated" id="443" name="Google Shape;443;p2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44" name="Google Shape;444;p2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23</a:t>
            </a:r>
            <a:endParaRPr b="0" sz="1400" strike="noStrike">
              <a:solidFill>
                <a:srgbClr val="000000"/>
              </a:solidFill>
              <a:latin typeface="Arial"/>
              <a:ea typeface="Arial"/>
              <a:cs typeface="Arial"/>
              <a:sym typeface="Arial"/>
            </a:endParaRPr>
          </a:p>
        </p:txBody>
      </p:sp>
      <p:sp>
        <p:nvSpPr>
          <p:cNvPr id="445" name="Google Shape;445;p24"/>
          <p:cNvSpPr/>
          <p:nvPr/>
        </p:nvSpPr>
        <p:spPr>
          <a:xfrm>
            <a:off x="353880" y="0"/>
            <a:ext cx="114217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3.2 Secondary Data Collection Methods</a:t>
            </a:r>
            <a:endParaRPr b="0" sz="4400" strike="noStrike">
              <a:solidFill>
                <a:srgbClr val="000000"/>
              </a:solidFill>
              <a:latin typeface="Arial"/>
              <a:ea typeface="Arial"/>
              <a:cs typeface="Arial"/>
              <a:sym typeface="Arial"/>
            </a:endParaRPr>
          </a:p>
        </p:txBody>
      </p:sp>
      <p:sp>
        <p:nvSpPr>
          <p:cNvPr id="446" name="Google Shape;446;p24"/>
          <p:cNvSpPr txBox="1"/>
          <p:nvPr>
            <p:ph idx="4294967295" type="body"/>
          </p:nvPr>
        </p:nvSpPr>
        <p:spPr>
          <a:xfrm>
            <a:off x="353880" y="1933920"/>
            <a:ext cx="9321840" cy="435636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1" i="0" lang="en-GB" sz="2400" u="none" cap="none" strike="noStrike">
                <a:solidFill>
                  <a:srgbClr val="000000"/>
                </a:solidFill>
                <a:latin typeface="Open Sans"/>
                <a:ea typeface="Open Sans"/>
                <a:cs typeface="Open Sans"/>
                <a:sym typeface="Open Sans"/>
              </a:rPr>
              <a:t>Data Collection QA Checks</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Things to check:</a:t>
            </a:r>
            <a:endParaRPr b="0" i="0" sz="24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Choose a GPS receiver with high accuracy</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Weather conditions for capturing data i.e. No cloud cover for aircraft.</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Field Validation on data capture forms.</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Access and how the final data is stored.</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 verification after surveys</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 Security and Privacy</a:t>
            </a:r>
            <a:endParaRPr b="0" i="0" sz="2000" u="none" cap="none" strike="noStrike">
              <a:solidFill>
                <a:srgbClr val="000000"/>
              </a:solidFill>
              <a:latin typeface="Calibri"/>
              <a:ea typeface="Calibri"/>
              <a:cs typeface="Calibri"/>
              <a:sym typeface="Calibri"/>
            </a:endParaRPr>
          </a:p>
        </p:txBody>
      </p:sp>
      <p:sp>
        <p:nvSpPr>
          <p:cNvPr id="447" name="Google Shape;447;p24"/>
          <p:cNvSpPr/>
          <p:nvPr/>
        </p:nvSpPr>
        <p:spPr>
          <a:xfrm>
            <a:off x="35388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Data Collection Quality Control</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Graphical user interface, sunburst chart&#10;&#10;Description automatically generated" id="453" name="Google Shape;453;p2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54" name="Google Shape;454;p2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24</a:t>
            </a:r>
            <a:endParaRPr b="0" sz="1400" strike="noStrike">
              <a:solidFill>
                <a:srgbClr val="000000"/>
              </a:solidFill>
              <a:latin typeface="Arial"/>
              <a:ea typeface="Arial"/>
              <a:cs typeface="Arial"/>
              <a:sym typeface="Arial"/>
            </a:endParaRPr>
          </a:p>
        </p:txBody>
      </p:sp>
      <p:sp>
        <p:nvSpPr>
          <p:cNvPr id="455" name="Google Shape;455;p25"/>
          <p:cNvSpPr/>
          <p:nvPr/>
        </p:nvSpPr>
        <p:spPr>
          <a:xfrm>
            <a:off x="353880" y="0"/>
            <a:ext cx="114217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3.2 Secondary Data Collection Methods</a:t>
            </a:r>
            <a:endParaRPr b="0" sz="4400" strike="noStrike">
              <a:solidFill>
                <a:srgbClr val="000000"/>
              </a:solidFill>
              <a:latin typeface="Arial"/>
              <a:ea typeface="Arial"/>
              <a:cs typeface="Arial"/>
              <a:sym typeface="Arial"/>
            </a:endParaRPr>
          </a:p>
        </p:txBody>
      </p:sp>
      <p:sp>
        <p:nvSpPr>
          <p:cNvPr id="456" name="Google Shape;456;p25"/>
          <p:cNvSpPr txBox="1"/>
          <p:nvPr>
            <p:ph idx="4294967295" type="body"/>
          </p:nvPr>
        </p:nvSpPr>
        <p:spPr>
          <a:xfrm>
            <a:off x="353880" y="1933920"/>
            <a:ext cx="11229120" cy="10818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The National Land Cover Database hierarchical classes shown below in the first level have less precision, while the next level has a great deal more thematic precision.</a:t>
            </a:r>
            <a:endParaRPr b="0" i="0" sz="2000" u="none" cap="none" strike="noStrike">
              <a:solidFill>
                <a:srgbClr val="000000"/>
              </a:solidFill>
              <a:latin typeface="Calibri"/>
              <a:ea typeface="Calibri"/>
              <a:cs typeface="Calibri"/>
              <a:sym typeface="Calibri"/>
            </a:endParaRPr>
          </a:p>
        </p:txBody>
      </p:sp>
      <p:sp>
        <p:nvSpPr>
          <p:cNvPr id="457" name="Google Shape;457;p25"/>
          <p:cNvSpPr/>
          <p:nvPr/>
        </p:nvSpPr>
        <p:spPr>
          <a:xfrm>
            <a:off x="35388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Data Precision</a:t>
            </a:r>
            <a:endParaRPr b="0" sz="2000" strike="noStrike">
              <a:solidFill>
                <a:srgbClr val="000000"/>
              </a:solidFill>
              <a:latin typeface="Arial"/>
              <a:ea typeface="Arial"/>
              <a:cs typeface="Arial"/>
              <a:sym typeface="Arial"/>
            </a:endParaRPr>
          </a:p>
        </p:txBody>
      </p:sp>
      <p:pic>
        <p:nvPicPr>
          <p:cNvPr id="458" name="Google Shape;458;p25"/>
          <p:cNvPicPr preferRelativeResize="0"/>
          <p:nvPr/>
        </p:nvPicPr>
        <p:blipFill rotWithShape="1">
          <a:blip r:embed="rId4">
            <a:alphaModFix/>
          </a:blip>
          <a:srcRect b="0" l="0" r="0" t="0"/>
          <a:stretch/>
        </p:blipFill>
        <p:spPr>
          <a:xfrm>
            <a:off x="1526400" y="3016080"/>
            <a:ext cx="9493560" cy="3225960"/>
          </a:xfrm>
          <a:prstGeom prst="rect">
            <a:avLst/>
          </a:prstGeom>
          <a:noFill/>
          <a:ln>
            <a:noFill/>
          </a:ln>
        </p:spPr>
      </p:pic>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descr="Graphical user interface, sunburst chart&#10;&#10;Description automatically generated" id="464" name="Google Shape;464;p26"/>
          <p:cNvPicPr preferRelativeResize="0"/>
          <p:nvPr/>
        </p:nvPicPr>
        <p:blipFill rotWithShape="1">
          <a:blip r:embed="rId3">
            <a:alphaModFix/>
          </a:blip>
          <a:srcRect b="0" l="0" r="0" t="0"/>
          <a:stretch/>
        </p:blipFill>
        <p:spPr>
          <a:xfrm>
            <a:off x="1440" y="-48600"/>
            <a:ext cx="12188880" cy="6854760"/>
          </a:xfrm>
          <a:prstGeom prst="rect">
            <a:avLst/>
          </a:prstGeom>
          <a:noFill/>
          <a:ln>
            <a:noFill/>
          </a:ln>
        </p:spPr>
      </p:pic>
      <p:sp>
        <p:nvSpPr>
          <p:cNvPr id="465" name="Google Shape;465;p2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25</a:t>
            </a:r>
            <a:endParaRPr b="0" sz="1400" strike="noStrike">
              <a:solidFill>
                <a:srgbClr val="000000"/>
              </a:solidFill>
              <a:latin typeface="Arial"/>
              <a:ea typeface="Arial"/>
              <a:cs typeface="Arial"/>
              <a:sym typeface="Arial"/>
            </a:endParaRPr>
          </a:p>
        </p:txBody>
      </p:sp>
      <p:sp>
        <p:nvSpPr>
          <p:cNvPr id="466" name="Google Shape;466;p26"/>
          <p:cNvSpPr/>
          <p:nvPr/>
        </p:nvSpPr>
        <p:spPr>
          <a:xfrm>
            <a:off x="721800" y="1881000"/>
            <a:ext cx="10747800" cy="42044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2000" strike="noStrike">
                <a:solidFill>
                  <a:srgbClr val="9CC2E5"/>
                </a:solidFill>
                <a:latin typeface="Open Sans"/>
                <a:ea typeface="Open Sans"/>
                <a:cs typeface="Open Sans"/>
                <a:sym typeface="Open Sans"/>
              </a:rPr>
              <a:t>Secondary Data Collection Methods Key Concepts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Existing Databases and Records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Online and Web-Based Sources.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Accuracy</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Precision</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Completeness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Timeliness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Consistency</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Data Security and Privacy</a:t>
            </a:r>
            <a:endParaRPr b="0" sz="2000" strike="noStrike">
              <a:solidFill>
                <a:srgbClr val="000000"/>
              </a:solidFill>
              <a:latin typeface="Arial"/>
              <a:ea typeface="Arial"/>
              <a:cs typeface="Arial"/>
              <a:sym typeface="Arial"/>
            </a:endParaRPr>
          </a:p>
        </p:txBody>
      </p:sp>
      <p:sp>
        <p:nvSpPr>
          <p:cNvPr id="467" name="Google Shape;467;p26"/>
          <p:cNvSpPr/>
          <p:nvPr/>
        </p:nvSpPr>
        <p:spPr>
          <a:xfrm>
            <a:off x="673920" y="306360"/>
            <a:ext cx="10747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Graphical user interface, sunburst chart&#10;&#10;Description automatically generated" id="473" name="Google Shape;473;p27"/>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74" name="Google Shape;474;p2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26</a:t>
            </a:r>
            <a:endParaRPr b="0" sz="1400" strike="noStrike">
              <a:solidFill>
                <a:srgbClr val="000000"/>
              </a:solidFill>
              <a:latin typeface="Arial"/>
              <a:ea typeface="Arial"/>
              <a:cs typeface="Arial"/>
              <a:sym typeface="Arial"/>
            </a:endParaRPr>
          </a:p>
        </p:txBody>
      </p:sp>
      <p:sp>
        <p:nvSpPr>
          <p:cNvPr id="475" name="Google Shape;475;p27"/>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3.3 Metadata in GIS</a:t>
            </a:r>
            <a:endParaRPr b="0" sz="4400" strike="noStrike">
              <a:solidFill>
                <a:srgbClr val="000000"/>
              </a:solidFill>
              <a:latin typeface="Arial"/>
              <a:ea typeface="Arial"/>
              <a:cs typeface="Arial"/>
              <a:sym typeface="Arial"/>
            </a:endParaRPr>
          </a:p>
        </p:txBody>
      </p:sp>
      <p:sp>
        <p:nvSpPr>
          <p:cNvPr id="476" name="Google Shape;476;p27"/>
          <p:cNvSpPr txBox="1"/>
          <p:nvPr>
            <p:ph idx="4294967295" type="body"/>
          </p:nvPr>
        </p:nvSpPr>
        <p:spPr>
          <a:xfrm>
            <a:off x="762840" y="1604160"/>
            <a:ext cx="10820160" cy="46998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300"/>
              <a:buFont typeface="Arial"/>
              <a:buNone/>
            </a:pPr>
            <a:r>
              <a:rPr b="1" i="0" lang="en-GB" sz="2300" u="none" cap="none" strike="noStrike">
                <a:solidFill>
                  <a:srgbClr val="000000"/>
                </a:solidFill>
                <a:latin typeface="Open Sans"/>
                <a:ea typeface="Open Sans"/>
                <a:cs typeface="Open Sans"/>
                <a:sym typeface="Open Sans"/>
              </a:rPr>
              <a:t>Definition: </a:t>
            </a:r>
            <a:endParaRPr b="0" i="0" sz="23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300"/>
              <a:buFont typeface="Arial"/>
              <a:buNone/>
            </a:pPr>
            <a:r>
              <a:rPr b="0" i="0" lang="en-GB" sz="2300" u="none" cap="none" strike="noStrike">
                <a:solidFill>
                  <a:srgbClr val="000000"/>
                </a:solidFill>
                <a:latin typeface="Open Sans"/>
                <a:ea typeface="Open Sans"/>
                <a:cs typeface="Open Sans"/>
                <a:sym typeface="Open Sans"/>
              </a:rPr>
              <a:t>GIS Metadata refers to the </a:t>
            </a:r>
            <a:r>
              <a:rPr b="1" i="0" lang="en-GB" sz="2300" u="none" cap="none" strike="noStrike">
                <a:solidFill>
                  <a:srgbClr val="000000"/>
                </a:solidFill>
                <a:latin typeface="Open Sans"/>
                <a:ea typeface="Open Sans"/>
                <a:cs typeface="Open Sans"/>
                <a:sym typeface="Open Sans"/>
              </a:rPr>
              <a:t>information</a:t>
            </a:r>
            <a:r>
              <a:rPr b="0" i="0" lang="en-GB" sz="2300" u="none" cap="none" strike="noStrike">
                <a:solidFill>
                  <a:srgbClr val="000000"/>
                </a:solidFill>
                <a:latin typeface="Open Sans"/>
                <a:ea typeface="Open Sans"/>
                <a:cs typeface="Open Sans"/>
                <a:sym typeface="Open Sans"/>
              </a:rPr>
              <a:t> about the </a:t>
            </a:r>
            <a:r>
              <a:rPr b="1" i="0" lang="en-GB" sz="2300" u="none" cap="none" strike="noStrike">
                <a:solidFill>
                  <a:srgbClr val="000000"/>
                </a:solidFill>
                <a:latin typeface="Open Sans"/>
                <a:ea typeface="Open Sans"/>
                <a:cs typeface="Open Sans"/>
                <a:sym typeface="Open Sans"/>
              </a:rPr>
              <a:t>characteristics of spatial data</a:t>
            </a:r>
            <a:r>
              <a:rPr b="0" i="0" lang="en-GB" sz="2300" u="none" cap="none" strike="noStrike">
                <a:solidFill>
                  <a:srgbClr val="000000"/>
                </a:solidFill>
                <a:latin typeface="Open Sans"/>
                <a:ea typeface="Open Sans"/>
                <a:cs typeface="Open Sans"/>
                <a:sym typeface="Open Sans"/>
              </a:rPr>
              <a:t>. </a:t>
            </a:r>
            <a:endParaRPr b="0" i="0" sz="23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300"/>
              <a:buFont typeface="Arial"/>
              <a:buNone/>
            </a:pPr>
            <a:r>
              <a:rPr b="0" i="0" lang="en-GB" sz="2300" u="none" cap="none" strike="noStrike">
                <a:solidFill>
                  <a:srgbClr val="000000"/>
                </a:solidFill>
                <a:latin typeface="Open Sans"/>
                <a:ea typeface="Open Sans"/>
                <a:cs typeface="Open Sans"/>
                <a:sym typeface="Open Sans"/>
              </a:rPr>
              <a:t>It is a set of data that describes the </a:t>
            </a:r>
            <a:r>
              <a:rPr b="1" i="0" lang="en-GB" sz="2300" u="none" cap="none" strike="noStrike">
                <a:solidFill>
                  <a:srgbClr val="000000"/>
                </a:solidFill>
                <a:latin typeface="Open Sans"/>
                <a:ea typeface="Open Sans"/>
                <a:cs typeface="Open Sans"/>
                <a:sym typeface="Open Sans"/>
              </a:rPr>
              <a:t>contents</a:t>
            </a:r>
            <a:r>
              <a:rPr b="0" i="0" lang="en-GB" sz="2300" u="none" cap="none" strike="noStrike">
                <a:solidFill>
                  <a:srgbClr val="000000"/>
                </a:solidFill>
                <a:latin typeface="Open Sans"/>
                <a:ea typeface="Open Sans"/>
                <a:cs typeface="Open Sans"/>
                <a:sym typeface="Open Sans"/>
              </a:rPr>
              <a:t>, </a:t>
            </a:r>
            <a:r>
              <a:rPr b="1" i="0" lang="en-GB" sz="2300" u="none" cap="none" strike="noStrike">
                <a:solidFill>
                  <a:srgbClr val="000000"/>
                </a:solidFill>
                <a:latin typeface="Open Sans"/>
                <a:ea typeface="Open Sans"/>
                <a:cs typeface="Open Sans"/>
                <a:sym typeface="Open Sans"/>
              </a:rPr>
              <a:t>quality</a:t>
            </a:r>
            <a:r>
              <a:rPr b="0" i="0" lang="en-GB" sz="2300" u="none" cap="none" strike="noStrike">
                <a:solidFill>
                  <a:srgbClr val="000000"/>
                </a:solidFill>
                <a:latin typeface="Open Sans"/>
                <a:ea typeface="Open Sans"/>
                <a:cs typeface="Open Sans"/>
                <a:sym typeface="Open Sans"/>
              </a:rPr>
              <a:t>, and </a:t>
            </a:r>
            <a:r>
              <a:rPr b="1" i="0" lang="en-GB" sz="2300" u="none" cap="none" strike="noStrike">
                <a:solidFill>
                  <a:srgbClr val="000000"/>
                </a:solidFill>
                <a:latin typeface="Open Sans"/>
                <a:ea typeface="Open Sans"/>
                <a:cs typeface="Open Sans"/>
                <a:sym typeface="Open Sans"/>
              </a:rPr>
              <a:t>condition of geographic data</a:t>
            </a:r>
            <a:r>
              <a:rPr b="0" i="0" lang="en-GB" sz="2300" u="none" cap="none" strike="noStrike">
                <a:solidFill>
                  <a:srgbClr val="000000"/>
                </a:solidFill>
                <a:latin typeface="Open Sans"/>
                <a:ea typeface="Open Sans"/>
                <a:cs typeface="Open Sans"/>
                <a:sym typeface="Open Sans"/>
              </a:rPr>
              <a:t>. </a:t>
            </a:r>
            <a:endParaRPr b="0" i="0" sz="23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300"/>
              <a:buFont typeface="Arial"/>
              <a:buNone/>
            </a:pPr>
            <a:r>
              <a:rPr b="0" i="0" lang="en-GB" sz="2300" u="none" cap="none" strike="noStrike">
                <a:solidFill>
                  <a:srgbClr val="000000"/>
                </a:solidFill>
                <a:latin typeface="Open Sans"/>
                <a:ea typeface="Open Sans"/>
                <a:cs typeface="Open Sans"/>
                <a:sym typeface="Open Sans"/>
              </a:rPr>
              <a:t>Metadata provides a detailed description of the data, such as the </a:t>
            </a:r>
            <a:r>
              <a:rPr b="1" i="0" lang="en-GB" sz="2300" u="none" cap="none" strike="noStrike">
                <a:solidFill>
                  <a:srgbClr val="000000"/>
                </a:solidFill>
                <a:latin typeface="Open Sans"/>
                <a:ea typeface="Open Sans"/>
                <a:cs typeface="Open Sans"/>
                <a:sym typeface="Open Sans"/>
              </a:rPr>
              <a:t>title</a:t>
            </a:r>
            <a:r>
              <a:rPr b="0" i="0" lang="en-GB" sz="2300" u="none" cap="none" strike="noStrike">
                <a:solidFill>
                  <a:srgbClr val="000000"/>
                </a:solidFill>
                <a:latin typeface="Open Sans"/>
                <a:ea typeface="Open Sans"/>
                <a:cs typeface="Open Sans"/>
                <a:sym typeface="Open Sans"/>
              </a:rPr>
              <a:t>, </a:t>
            </a:r>
            <a:r>
              <a:rPr b="1" i="0" lang="en-GB" sz="2300" u="none" cap="none" strike="noStrike">
                <a:solidFill>
                  <a:srgbClr val="000000"/>
                </a:solidFill>
                <a:latin typeface="Open Sans"/>
                <a:ea typeface="Open Sans"/>
                <a:cs typeface="Open Sans"/>
                <a:sym typeface="Open Sans"/>
              </a:rPr>
              <a:t>abstract</a:t>
            </a:r>
            <a:r>
              <a:rPr b="0" i="0" lang="en-GB" sz="2300" u="none" cap="none" strike="noStrike">
                <a:solidFill>
                  <a:srgbClr val="000000"/>
                </a:solidFill>
                <a:latin typeface="Open Sans"/>
                <a:ea typeface="Open Sans"/>
                <a:cs typeface="Open Sans"/>
                <a:sym typeface="Open Sans"/>
              </a:rPr>
              <a:t>, </a:t>
            </a:r>
            <a:r>
              <a:rPr b="1" i="0" lang="en-GB" sz="2300" u="none" cap="none" strike="noStrike">
                <a:solidFill>
                  <a:srgbClr val="000000"/>
                </a:solidFill>
                <a:latin typeface="Open Sans"/>
                <a:ea typeface="Open Sans"/>
                <a:cs typeface="Open Sans"/>
                <a:sym typeface="Open Sans"/>
              </a:rPr>
              <a:t>keywords</a:t>
            </a:r>
            <a:r>
              <a:rPr b="0" i="0" lang="en-GB" sz="2300" u="none" cap="none" strike="noStrike">
                <a:solidFill>
                  <a:srgbClr val="000000"/>
                </a:solidFill>
                <a:latin typeface="Open Sans"/>
                <a:ea typeface="Open Sans"/>
                <a:cs typeface="Open Sans"/>
                <a:sym typeface="Open Sans"/>
              </a:rPr>
              <a:t>, </a:t>
            </a:r>
            <a:r>
              <a:rPr b="1" i="0" lang="en-GB" sz="2300" u="none" cap="none" strike="noStrike">
                <a:solidFill>
                  <a:srgbClr val="000000"/>
                </a:solidFill>
                <a:latin typeface="Open Sans"/>
                <a:ea typeface="Open Sans"/>
                <a:cs typeface="Open Sans"/>
                <a:sym typeface="Open Sans"/>
              </a:rPr>
              <a:t>projection information</a:t>
            </a:r>
            <a:r>
              <a:rPr b="0" i="0" lang="en-GB" sz="2300" u="none" cap="none" strike="noStrike">
                <a:solidFill>
                  <a:srgbClr val="000000"/>
                </a:solidFill>
                <a:latin typeface="Open Sans"/>
                <a:ea typeface="Open Sans"/>
                <a:cs typeface="Open Sans"/>
                <a:sym typeface="Open Sans"/>
              </a:rPr>
              <a:t>, and </a:t>
            </a:r>
            <a:r>
              <a:rPr b="1" i="0" lang="en-GB" sz="2300" u="none" cap="none" strike="noStrike">
                <a:solidFill>
                  <a:srgbClr val="000000"/>
                </a:solidFill>
                <a:latin typeface="Open Sans"/>
                <a:ea typeface="Open Sans"/>
                <a:cs typeface="Open Sans"/>
                <a:sym typeface="Open Sans"/>
              </a:rPr>
              <a:t>data quality information</a:t>
            </a:r>
            <a:r>
              <a:rPr b="0" i="0" lang="en-GB" sz="2300" u="none" cap="none" strike="noStrike">
                <a:solidFill>
                  <a:srgbClr val="000000"/>
                </a:solidFill>
                <a:latin typeface="Open Sans"/>
                <a:ea typeface="Open Sans"/>
                <a:cs typeface="Open Sans"/>
                <a:sym typeface="Open Sans"/>
              </a:rPr>
              <a:t>.</a:t>
            </a:r>
            <a:endParaRPr b="0" i="0" sz="23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descr="Graphical user interface, sunburst chart&#10;&#10;Description automatically generated" id="482" name="Google Shape;482;p28"/>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83" name="Google Shape;483;p2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27</a:t>
            </a:r>
            <a:endParaRPr b="0" sz="1400" strike="noStrike">
              <a:solidFill>
                <a:srgbClr val="000000"/>
              </a:solidFill>
              <a:latin typeface="Arial"/>
              <a:ea typeface="Arial"/>
              <a:cs typeface="Arial"/>
              <a:sym typeface="Arial"/>
            </a:endParaRPr>
          </a:p>
        </p:txBody>
      </p:sp>
      <p:sp>
        <p:nvSpPr>
          <p:cNvPr id="484" name="Google Shape;484;p28"/>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3.3 Metadata in GIS</a:t>
            </a:r>
            <a:endParaRPr b="0" sz="4400" strike="noStrike">
              <a:solidFill>
                <a:srgbClr val="000000"/>
              </a:solidFill>
              <a:latin typeface="Arial"/>
              <a:ea typeface="Arial"/>
              <a:cs typeface="Arial"/>
              <a:sym typeface="Arial"/>
            </a:endParaRPr>
          </a:p>
        </p:txBody>
      </p:sp>
      <p:sp>
        <p:nvSpPr>
          <p:cNvPr id="485" name="Google Shape;485;p28"/>
          <p:cNvSpPr txBox="1"/>
          <p:nvPr>
            <p:ph idx="4294967295" type="body"/>
          </p:nvPr>
        </p:nvSpPr>
        <p:spPr>
          <a:xfrm>
            <a:off x="762840" y="2089080"/>
            <a:ext cx="5445000" cy="38941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Uses of metadata in GIS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Discoverability and Accessibility</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Data Sharing</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Data Quality</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Data Integration</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Decision Making</a:t>
            </a:r>
            <a:endParaRPr b="0" i="0" sz="2400" u="none" cap="none" strike="noStrike">
              <a:solidFill>
                <a:srgbClr val="000000"/>
              </a:solidFill>
              <a:latin typeface="Calibri"/>
              <a:ea typeface="Calibri"/>
              <a:cs typeface="Calibri"/>
              <a:sym typeface="Calibri"/>
            </a:endParaRPr>
          </a:p>
        </p:txBody>
      </p:sp>
      <p:sp>
        <p:nvSpPr>
          <p:cNvPr id="486" name="Google Shape;486;p28"/>
          <p:cNvSpPr/>
          <p:nvPr/>
        </p:nvSpPr>
        <p:spPr>
          <a:xfrm>
            <a:off x="76284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Metadata Use In GIS Applications</a:t>
            </a:r>
            <a:endParaRPr b="0" sz="2000" strike="noStrike">
              <a:solidFill>
                <a:srgbClr val="000000"/>
              </a:solidFill>
              <a:latin typeface="Arial"/>
              <a:ea typeface="Arial"/>
              <a:cs typeface="Arial"/>
              <a:sym typeface="Arial"/>
            </a:endParaRPr>
          </a:p>
        </p:txBody>
      </p:sp>
      <p:pic>
        <p:nvPicPr>
          <p:cNvPr id="487" name="Google Shape;487;p28"/>
          <p:cNvPicPr preferRelativeResize="0"/>
          <p:nvPr/>
        </p:nvPicPr>
        <p:blipFill rotWithShape="1">
          <a:blip r:embed="rId4">
            <a:alphaModFix/>
          </a:blip>
          <a:srcRect b="0" l="0" r="0" t="0"/>
          <a:stretch/>
        </p:blipFill>
        <p:spPr>
          <a:xfrm>
            <a:off x="6085080" y="1748520"/>
            <a:ext cx="5059080" cy="4234680"/>
          </a:xfrm>
          <a:prstGeom prst="rect">
            <a:avLst/>
          </a:prstGeom>
          <a:noFill/>
          <a:ln>
            <a:noFill/>
          </a:ln>
        </p:spPr>
      </p:pic>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descr="Graphical user interface, sunburst chart&#10;&#10;Description automatically generated" id="493" name="Google Shape;493;p2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94" name="Google Shape;494;p2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28</a:t>
            </a:r>
            <a:endParaRPr b="0" sz="1400" strike="noStrike">
              <a:solidFill>
                <a:srgbClr val="000000"/>
              </a:solidFill>
              <a:latin typeface="Arial"/>
              <a:ea typeface="Arial"/>
              <a:cs typeface="Arial"/>
              <a:sym typeface="Arial"/>
            </a:endParaRPr>
          </a:p>
        </p:txBody>
      </p:sp>
      <p:sp>
        <p:nvSpPr>
          <p:cNvPr id="495" name="Google Shape;495;p29"/>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3.3 Metadata in GIS</a:t>
            </a:r>
            <a:endParaRPr b="0" sz="4400" strike="noStrike">
              <a:solidFill>
                <a:srgbClr val="000000"/>
              </a:solidFill>
              <a:latin typeface="Arial"/>
              <a:ea typeface="Arial"/>
              <a:cs typeface="Arial"/>
              <a:sym typeface="Arial"/>
            </a:endParaRPr>
          </a:p>
        </p:txBody>
      </p:sp>
      <p:sp>
        <p:nvSpPr>
          <p:cNvPr id="496" name="Google Shape;496;p29"/>
          <p:cNvSpPr txBox="1"/>
          <p:nvPr>
            <p:ph idx="4294967295" type="body"/>
          </p:nvPr>
        </p:nvSpPr>
        <p:spPr>
          <a:xfrm>
            <a:off x="325440" y="2074680"/>
            <a:ext cx="5445000" cy="38941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Descriptive Metadata</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Describes the content of spatial data.</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Includes information like title, keywords, abstract, geographic extent, projection and coordinate reference system.</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Useful for data discovery and retrieval</a:t>
            </a:r>
            <a:endParaRPr b="0" i="0" sz="2000" u="none" cap="none" strike="noStrike">
              <a:solidFill>
                <a:srgbClr val="000000"/>
              </a:solidFill>
              <a:latin typeface="Calibri"/>
              <a:ea typeface="Calibri"/>
              <a:cs typeface="Calibri"/>
              <a:sym typeface="Calibri"/>
            </a:endParaRPr>
          </a:p>
        </p:txBody>
      </p:sp>
      <p:sp>
        <p:nvSpPr>
          <p:cNvPr id="497" name="Google Shape;497;p29"/>
          <p:cNvSpPr/>
          <p:nvPr/>
        </p:nvSpPr>
        <p:spPr>
          <a:xfrm>
            <a:off x="76284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Types Of Metadata</a:t>
            </a:r>
            <a:endParaRPr b="0" sz="2000" strike="noStrike">
              <a:solidFill>
                <a:srgbClr val="000000"/>
              </a:solidFill>
              <a:latin typeface="Arial"/>
              <a:ea typeface="Arial"/>
              <a:cs typeface="Arial"/>
              <a:sym typeface="Arial"/>
            </a:endParaRPr>
          </a:p>
        </p:txBody>
      </p:sp>
      <p:sp>
        <p:nvSpPr>
          <p:cNvPr id="498" name="Google Shape;498;p29"/>
          <p:cNvSpPr/>
          <p:nvPr/>
        </p:nvSpPr>
        <p:spPr>
          <a:xfrm>
            <a:off x="6258240" y="1906920"/>
            <a:ext cx="5445000" cy="38941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GB" sz="2000" strike="noStrike">
                <a:solidFill>
                  <a:srgbClr val="000000"/>
                </a:solidFill>
                <a:latin typeface="Open Sans"/>
                <a:ea typeface="Open Sans"/>
                <a:cs typeface="Open Sans"/>
                <a:sym typeface="Open Sans"/>
              </a:rPr>
              <a:t>Structural Metadata</a:t>
            </a:r>
            <a:endParaRPr b="0" sz="2000" strike="noStrike">
              <a:solidFill>
                <a:srgbClr val="000000"/>
              </a:solidFill>
              <a:latin typeface="Arial"/>
              <a:ea typeface="Arial"/>
              <a:cs typeface="Arial"/>
              <a:sym typeface="Arial"/>
            </a:endParaRPr>
          </a:p>
          <a:p>
            <a:pPr indent="-228600" lvl="0" marL="228600" marR="0" rtl="0" algn="l">
              <a:lnSpc>
                <a:spcPct val="150000"/>
              </a:lnSpc>
              <a:spcBef>
                <a:spcPts val="1001"/>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Provides information about the structure and format of the spatial data.</a:t>
            </a:r>
            <a:endParaRPr b="0" sz="2000" strike="noStrike">
              <a:solidFill>
                <a:srgbClr val="000000"/>
              </a:solidFill>
              <a:latin typeface="Arial"/>
              <a:ea typeface="Arial"/>
              <a:cs typeface="Arial"/>
              <a:sym typeface="Arial"/>
            </a:endParaRPr>
          </a:p>
          <a:p>
            <a:pPr indent="-228600" lvl="0" marL="228600" marR="0" rtl="0" algn="l">
              <a:lnSpc>
                <a:spcPct val="150000"/>
              </a:lnSpc>
              <a:spcBef>
                <a:spcPts val="1001"/>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Includes information like file formats, schema and database management system.</a:t>
            </a:r>
            <a:endParaRPr b="0" sz="2000" strike="noStrike">
              <a:solidFill>
                <a:srgbClr val="000000"/>
              </a:solidFill>
              <a:latin typeface="Arial"/>
              <a:ea typeface="Arial"/>
              <a:cs typeface="Arial"/>
              <a:sym typeface="Arial"/>
            </a:endParaRPr>
          </a:p>
          <a:p>
            <a:pPr indent="-228600" lvl="0" marL="228600" marR="0" rtl="0" algn="l">
              <a:lnSpc>
                <a:spcPct val="150000"/>
              </a:lnSpc>
              <a:spcBef>
                <a:spcPts val="1001"/>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Useful for data integration and analysis.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Graphical user interface, sunburst chart&#10;&#10;Description automatically generated" id="215" name="Google Shape;215;p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16" name="Google Shape;216;p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a:t>
            </a:r>
            <a:endParaRPr b="0" sz="1400" strike="noStrike">
              <a:solidFill>
                <a:srgbClr val="000000"/>
              </a:solidFill>
              <a:latin typeface="Arial"/>
              <a:ea typeface="Arial"/>
              <a:cs typeface="Arial"/>
              <a:sym typeface="Arial"/>
            </a:endParaRPr>
          </a:p>
        </p:txBody>
      </p:sp>
      <p:sp>
        <p:nvSpPr>
          <p:cNvPr id="217" name="Google Shape;217;p3"/>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GIS Data Collection And Methods </a:t>
            </a:r>
            <a:endParaRPr b="0" sz="4400" strike="noStrike">
              <a:solidFill>
                <a:srgbClr val="000000"/>
              </a:solidFill>
              <a:latin typeface="Arial"/>
              <a:ea typeface="Arial"/>
              <a:cs typeface="Arial"/>
              <a:sym typeface="Arial"/>
            </a:endParaRPr>
          </a:p>
        </p:txBody>
      </p:sp>
      <p:sp>
        <p:nvSpPr>
          <p:cNvPr id="218" name="Google Shape;218;p3"/>
          <p:cNvSpPr txBox="1"/>
          <p:nvPr>
            <p:ph idx="4294967295" type="body"/>
          </p:nvPr>
        </p:nvSpPr>
        <p:spPr>
          <a:xfrm>
            <a:off x="838080" y="1825560"/>
            <a:ext cx="10807920" cy="4411080"/>
          </a:xfrm>
          <a:prstGeom prst="rect">
            <a:avLst/>
          </a:prstGeom>
          <a:noFill/>
          <a:ln>
            <a:noFill/>
          </a:ln>
        </p:spPr>
        <p:txBody>
          <a:bodyPr anchorCtr="0" anchor="ctr"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800"/>
              <a:buFont typeface="Arial"/>
              <a:buNone/>
            </a:pPr>
            <a:r>
              <a:rPr b="0" i="0" lang="en-GB" sz="2800" u="none" cap="none" strike="noStrike">
                <a:solidFill>
                  <a:srgbClr val="000000"/>
                </a:solidFill>
                <a:latin typeface="Open Sans"/>
                <a:ea typeface="Open Sans"/>
                <a:cs typeface="Open Sans"/>
                <a:sym typeface="Open Sans"/>
              </a:rPr>
              <a:t>Methods can be categorised as:</a:t>
            </a:r>
            <a:endParaRPr b="0" i="0" sz="28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Primary Data Collection methods.</a:t>
            </a:r>
            <a:endParaRPr b="0" i="0" sz="24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Secondary Data Collection methods.</a:t>
            </a:r>
            <a:endParaRPr b="0" i="0" sz="24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descr="Graphical user interface, sunburst chart&#10;&#10;Description automatically generated" id="504" name="Google Shape;504;p3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05" name="Google Shape;505;p3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29</a:t>
            </a:r>
            <a:endParaRPr b="0" sz="1400" strike="noStrike">
              <a:solidFill>
                <a:srgbClr val="000000"/>
              </a:solidFill>
              <a:latin typeface="Arial"/>
              <a:ea typeface="Arial"/>
              <a:cs typeface="Arial"/>
              <a:sym typeface="Arial"/>
            </a:endParaRPr>
          </a:p>
        </p:txBody>
      </p:sp>
      <p:sp>
        <p:nvSpPr>
          <p:cNvPr id="506" name="Google Shape;506;p30"/>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3.3 Metadata in GIS</a:t>
            </a:r>
            <a:endParaRPr b="0" sz="4400" strike="noStrike">
              <a:solidFill>
                <a:srgbClr val="000000"/>
              </a:solidFill>
              <a:latin typeface="Arial"/>
              <a:ea typeface="Arial"/>
              <a:cs typeface="Arial"/>
              <a:sym typeface="Arial"/>
            </a:endParaRPr>
          </a:p>
        </p:txBody>
      </p:sp>
      <p:sp>
        <p:nvSpPr>
          <p:cNvPr id="507" name="Google Shape;507;p30"/>
          <p:cNvSpPr txBox="1"/>
          <p:nvPr>
            <p:ph idx="4294967295" type="body"/>
          </p:nvPr>
        </p:nvSpPr>
        <p:spPr>
          <a:xfrm>
            <a:off x="762840" y="1928160"/>
            <a:ext cx="6006240" cy="43801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Metadata practices</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Define the Purpose and Scope.</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Choose the Metadata Standard.</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Gather Information.</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Organize the Information.</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Use Standardized Vocabulary</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Provide Accurate and Complete Information.</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Include Contact Information.</a:t>
            </a:r>
            <a:endParaRPr b="0" i="0" sz="19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499"/>
              </a:spcBef>
              <a:spcAft>
                <a:spcPts val="0"/>
              </a:spcAft>
              <a:buClr>
                <a:srgbClr val="000000"/>
              </a:buClr>
              <a:buSzPts val="1900"/>
              <a:buFont typeface="Arial"/>
              <a:buChar char="•"/>
            </a:pPr>
            <a:r>
              <a:rPr b="0" i="0" lang="en-GB" sz="1900" u="none" cap="none" strike="noStrike">
                <a:solidFill>
                  <a:srgbClr val="000000"/>
                </a:solidFill>
                <a:latin typeface="Open Sans"/>
                <a:ea typeface="Open Sans"/>
                <a:cs typeface="Open Sans"/>
                <a:sym typeface="Open Sans"/>
              </a:rPr>
              <a:t>Update Metadata Regularly.</a:t>
            </a:r>
            <a:endParaRPr b="0" i="0" sz="1900" u="none" cap="none" strike="noStrike">
              <a:solidFill>
                <a:srgbClr val="000000"/>
              </a:solidFill>
              <a:latin typeface="Open Sans"/>
              <a:ea typeface="Open Sans"/>
              <a:cs typeface="Open Sans"/>
              <a:sym typeface="Open Sans"/>
            </a:endParaRPr>
          </a:p>
        </p:txBody>
      </p:sp>
      <p:sp>
        <p:nvSpPr>
          <p:cNvPr id="508" name="Google Shape;508;p30"/>
          <p:cNvSpPr/>
          <p:nvPr/>
        </p:nvSpPr>
        <p:spPr>
          <a:xfrm>
            <a:off x="76284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Best Practices for Creating Metadata</a:t>
            </a:r>
            <a:endParaRPr b="0" sz="2000" strike="noStrike">
              <a:solidFill>
                <a:srgbClr val="000000"/>
              </a:solidFill>
              <a:latin typeface="Arial"/>
              <a:ea typeface="Arial"/>
              <a:cs typeface="Arial"/>
              <a:sym typeface="Arial"/>
            </a:endParaRPr>
          </a:p>
        </p:txBody>
      </p:sp>
      <p:pic>
        <p:nvPicPr>
          <p:cNvPr id="509" name="Google Shape;509;p30"/>
          <p:cNvPicPr preferRelativeResize="0"/>
          <p:nvPr/>
        </p:nvPicPr>
        <p:blipFill rotWithShape="1">
          <a:blip r:embed="rId4">
            <a:alphaModFix/>
          </a:blip>
          <a:srcRect b="0" l="0" r="0" t="0"/>
          <a:stretch/>
        </p:blipFill>
        <p:spPr>
          <a:xfrm>
            <a:off x="7059600" y="1204560"/>
            <a:ext cx="4251600" cy="2395800"/>
          </a:xfrm>
          <a:prstGeom prst="rect">
            <a:avLst/>
          </a:prstGeom>
          <a:noFill/>
          <a:ln>
            <a:noFill/>
          </a:ln>
        </p:spPr>
      </p:pic>
      <p:pic>
        <p:nvPicPr>
          <p:cNvPr id="510" name="Google Shape;510;p30"/>
          <p:cNvPicPr preferRelativeResize="0"/>
          <p:nvPr/>
        </p:nvPicPr>
        <p:blipFill rotWithShape="1">
          <a:blip r:embed="rId5">
            <a:alphaModFix/>
          </a:blip>
          <a:srcRect b="0" l="0" r="0" t="0"/>
          <a:stretch/>
        </p:blipFill>
        <p:spPr>
          <a:xfrm>
            <a:off x="7059600" y="3801600"/>
            <a:ext cx="4251600" cy="2395800"/>
          </a:xfrm>
          <a:prstGeom prst="rect">
            <a:avLst/>
          </a:prstGeom>
          <a:noFill/>
          <a:ln>
            <a:noFill/>
          </a:ln>
        </p:spPr>
      </p:pic>
    </p:spTree>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descr="Graphical user interface, sunburst chart&#10;&#10;Description automatically generated" id="516" name="Google Shape;516;p31"/>
          <p:cNvPicPr preferRelativeResize="0"/>
          <p:nvPr/>
        </p:nvPicPr>
        <p:blipFill rotWithShape="1">
          <a:blip r:embed="rId3">
            <a:alphaModFix/>
          </a:blip>
          <a:srcRect b="0" l="0" r="0" t="0"/>
          <a:stretch/>
        </p:blipFill>
        <p:spPr>
          <a:xfrm>
            <a:off x="-19800" y="2880"/>
            <a:ext cx="12188880" cy="6854760"/>
          </a:xfrm>
          <a:prstGeom prst="rect">
            <a:avLst/>
          </a:prstGeom>
          <a:noFill/>
          <a:ln>
            <a:noFill/>
          </a:ln>
        </p:spPr>
      </p:pic>
      <p:sp>
        <p:nvSpPr>
          <p:cNvPr id="517" name="Google Shape;517;p3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30</a:t>
            </a:r>
            <a:endParaRPr b="0" sz="1400" strike="noStrike">
              <a:solidFill>
                <a:srgbClr val="000000"/>
              </a:solidFill>
              <a:latin typeface="Arial"/>
              <a:ea typeface="Arial"/>
              <a:cs typeface="Arial"/>
              <a:sym typeface="Arial"/>
            </a:endParaRPr>
          </a:p>
        </p:txBody>
      </p:sp>
      <p:sp>
        <p:nvSpPr>
          <p:cNvPr id="518" name="Google Shape;518;p31"/>
          <p:cNvSpPr/>
          <p:nvPr/>
        </p:nvSpPr>
        <p:spPr>
          <a:xfrm>
            <a:off x="231120" y="1807560"/>
            <a:ext cx="3408120" cy="297000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Metadata in GIS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Definition of metadata</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Components of metadata</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Metadata standards and formats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Best practices for metadata creation</a:t>
            </a:r>
            <a:endParaRPr b="0" sz="1800" strike="noStrike">
              <a:solidFill>
                <a:srgbClr val="000000"/>
              </a:solidFill>
              <a:latin typeface="Arial"/>
              <a:ea typeface="Arial"/>
              <a:cs typeface="Arial"/>
              <a:sym typeface="Arial"/>
            </a:endParaRPr>
          </a:p>
        </p:txBody>
      </p:sp>
      <p:sp>
        <p:nvSpPr>
          <p:cNvPr id="519" name="Google Shape;519;p31"/>
          <p:cNvSpPr/>
          <p:nvPr/>
        </p:nvSpPr>
        <p:spPr>
          <a:xfrm>
            <a:off x="673920" y="0"/>
            <a:ext cx="10747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520" name="Google Shape;520;p31"/>
          <p:cNvSpPr/>
          <p:nvPr/>
        </p:nvSpPr>
        <p:spPr>
          <a:xfrm>
            <a:off x="3728880" y="1807560"/>
            <a:ext cx="3865320" cy="42044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Documenting GIS Best Practices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Importance of documenting best practices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Documenting best practices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Organizing and categorizing best practices documentation</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Version control and revision history</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Accessibility and availability</a:t>
            </a:r>
            <a:endParaRPr b="0" sz="1800" strike="noStrike">
              <a:solidFill>
                <a:srgbClr val="000000"/>
              </a:solidFill>
              <a:latin typeface="Arial"/>
              <a:ea typeface="Arial"/>
              <a:cs typeface="Arial"/>
              <a:sym typeface="Arial"/>
            </a:endParaRPr>
          </a:p>
        </p:txBody>
      </p:sp>
      <p:sp>
        <p:nvSpPr>
          <p:cNvPr id="521" name="Google Shape;521;p31"/>
          <p:cNvSpPr/>
          <p:nvPr/>
        </p:nvSpPr>
        <p:spPr>
          <a:xfrm>
            <a:off x="7977240" y="1799280"/>
            <a:ext cx="3809160" cy="42044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000000"/>
                </a:solidFill>
                <a:latin typeface="Open Sans"/>
                <a:ea typeface="Open Sans"/>
                <a:cs typeface="Open Sans"/>
                <a:sym typeface="Open Sans"/>
              </a:rPr>
              <a:t>Sharing GIS Best Practices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Benefits of sharing GIS best practices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Platforms and mediums for sharing</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Licensing and intellectual property considerations</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Engaging with the GIS community </a:t>
            </a:r>
            <a:endParaRPr b="0" sz="1800" strike="noStrike">
              <a:solidFill>
                <a:srgbClr val="000000"/>
              </a:solidFill>
              <a:latin typeface="Arial"/>
              <a:ea typeface="Arial"/>
              <a:cs typeface="Arial"/>
              <a:sym typeface="Arial"/>
            </a:endParaRPr>
          </a:p>
          <a:p>
            <a:pPr indent="-285840" lvl="0" marL="28584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Feedback and improvement</a:t>
            </a:r>
            <a:endParaRPr b="0" sz="1800" strike="noStrike">
              <a:solidFill>
                <a:srgbClr val="000000"/>
              </a:solidFill>
              <a:latin typeface="Arial"/>
              <a:ea typeface="Arial"/>
              <a:cs typeface="Arial"/>
              <a:sym typeface="Arial"/>
            </a:endParaRPr>
          </a:p>
        </p:txBody>
      </p:sp>
      <p:sp>
        <p:nvSpPr>
          <p:cNvPr id="522" name="Google Shape;522;p31"/>
          <p:cNvSpPr/>
          <p:nvPr/>
        </p:nvSpPr>
        <p:spPr>
          <a:xfrm>
            <a:off x="610200" y="1228680"/>
            <a:ext cx="6184440" cy="5011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800" strike="noStrike">
                <a:solidFill>
                  <a:srgbClr val="9CC2E5"/>
                </a:solidFill>
                <a:latin typeface="Open Sans"/>
                <a:ea typeface="Open Sans"/>
                <a:cs typeface="Open Sans"/>
                <a:sym typeface="Open Sans"/>
              </a:rPr>
              <a:t>Metadata in GIS Key Concepts</a:t>
            </a:r>
            <a:endParaRPr b="0" sz="18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Graphical user interface, sunburst chart&#10;&#10;Description automatically generated" id="528" name="Google Shape;528;p3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29" name="Google Shape;529;p3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31</a:t>
            </a:r>
            <a:endParaRPr b="0" sz="1400" strike="noStrike">
              <a:solidFill>
                <a:srgbClr val="000000"/>
              </a:solidFill>
              <a:latin typeface="Arial"/>
              <a:ea typeface="Arial"/>
              <a:cs typeface="Arial"/>
              <a:sym typeface="Arial"/>
            </a:endParaRPr>
          </a:p>
        </p:txBody>
      </p:sp>
      <p:sp>
        <p:nvSpPr>
          <p:cNvPr id="530" name="Google Shape;530;p32"/>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3.4 OGC and Other Standards in GIS</a:t>
            </a:r>
            <a:endParaRPr b="0" sz="4400" strike="noStrike">
              <a:solidFill>
                <a:srgbClr val="000000"/>
              </a:solidFill>
              <a:latin typeface="Arial"/>
              <a:ea typeface="Arial"/>
              <a:cs typeface="Arial"/>
              <a:sym typeface="Arial"/>
            </a:endParaRPr>
          </a:p>
        </p:txBody>
      </p:sp>
      <p:sp>
        <p:nvSpPr>
          <p:cNvPr id="531" name="Google Shape;531;p32"/>
          <p:cNvSpPr txBox="1"/>
          <p:nvPr>
            <p:ph idx="4294967295" type="body"/>
          </p:nvPr>
        </p:nvSpPr>
        <p:spPr>
          <a:xfrm>
            <a:off x="880560" y="2177280"/>
            <a:ext cx="10332360" cy="3894120"/>
          </a:xfrm>
          <a:prstGeom prst="rect">
            <a:avLst/>
          </a:prstGeom>
          <a:noFill/>
          <a:ln>
            <a:noFill/>
          </a:ln>
        </p:spPr>
        <p:txBody>
          <a:bodyPr anchorCtr="0" anchor="ctr"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200"/>
              <a:buFont typeface="Arial"/>
              <a:buNone/>
            </a:pPr>
            <a:r>
              <a:rPr b="0" i="0" lang="en-GB" sz="2200" u="none" cap="none" strike="noStrike">
                <a:solidFill>
                  <a:srgbClr val="000000"/>
                </a:solidFill>
                <a:latin typeface="Open Sans"/>
                <a:ea typeface="Open Sans"/>
                <a:cs typeface="Open Sans"/>
                <a:sym typeface="Open Sans"/>
              </a:rPr>
              <a:t>A standard is an agreed specification of rules and guidelines about how to implement software interfaces and data encodings. </a:t>
            </a:r>
            <a:endParaRPr b="0" i="0" sz="22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1001"/>
              </a:spcBef>
              <a:spcAft>
                <a:spcPts val="0"/>
              </a:spcAft>
              <a:buClr>
                <a:srgbClr val="000000"/>
              </a:buClr>
              <a:buSzPts val="2200"/>
              <a:buFont typeface="Arial"/>
              <a:buChar char="•"/>
            </a:pPr>
            <a:r>
              <a:rPr b="0" i="0" lang="en-GB" sz="2200" u="none" cap="none" strike="noStrike">
                <a:solidFill>
                  <a:srgbClr val="000000"/>
                </a:solidFill>
                <a:latin typeface="Open Sans"/>
                <a:ea typeface="Open Sans"/>
                <a:cs typeface="Open Sans"/>
                <a:sym typeface="Open Sans"/>
              </a:rPr>
              <a:t>OGC’s consensus process is to develop and agree on standards that enable information systems to exchange geospatial information and instructions for geoprocessing. </a:t>
            </a:r>
            <a:endParaRPr b="0" i="0" sz="2200" u="none" cap="none" strike="noStrike">
              <a:solidFill>
                <a:srgbClr val="000000"/>
              </a:solidFill>
              <a:latin typeface="Open Sans"/>
              <a:ea typeface="Open Sans"/>
              <a:cs typeface="Open Sans"/>
              <a:sym typeface="Open Sans"/>
            </a:endParaRPr>
          </a:p>
          <a:p>
            <a:pPr indent="-228600" lvl="1" marL="685800" marR="0" rtl="0" algn="l">
              <a:lnSpc>
                <a:spcPct val="150000"/>
              </a:lnSpc>
              <a:spcBef>
                <a:spcPts val="1001"/>
              </a:spcBef>
              <a:spcAft>
                <a:spcPts val="0"/>
              </a:spcAft>
              <a:buClr>
                <a:srgbClr val="000000"/>
              </a:buClr>
              <a:buSzPts val="2200"/>
              <a:buFont typeface="Arial"/>
              <a:buChar char="•"/>
            </a:pPr>
            <a:r>
              <a:rPr b="0" i="0" lang="en-GB" sz="2200" u="none" cap="none" strike="noStrike">
                <a:solidFill>
                  <a:srgbClr val="000000"/>
                </a:solidFill>
                <a:latin typeface="Open Sans"/>
                <a:ea typeface="Open Sans"/>
                <a:cs typeface="Open Sans"/>
                <a:sym typeface="Open Sans"/>
              </a:rPr>
              <a:t>OGC standards are open standards.</a:t>
            </a:r>
            <a:endParaRPr b="0" i="0" sz="2200" u="none" cap="none" strike="noStrike">
              <a:solidFill>
                <a:srgbClr val="000000"/>
              </a:solidFill>
              <a:latin typeface="Open Sans"/>
              <a:ea typeface="Open Sans"/>
              <a:cs typeface="Open Sans"/>
              <a:sym typeface="Open Sans"/>
            </a:endParaRPr>
          </a:p>
        </p:txBody>
      </p:sp>
      <p:sp>
        <p:nvSpPr>
          <p:cNvPr id="532" name="Google Shape;532;p32"/>
          <p:cNvSpPr/>
          <p:nvPr/>
        </p:nvSpPr>
        <p:spPr>
          <a:xfrm>
            <a:off x="76284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OGC Standards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Graphical user interface, sunburst chart&#10;&#10;Description automatically generated" id="538" name="Google Shape;538;p3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39" name="Google Shape;539;p3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32</a:t>
            </a:r>
            <a:endParaRPr b="0" sz="1400" strike="noStrike">
              <a:solidFill>
                <a:srgbClr val="000000"/>
              </a:solidFill>
              <a:latin typeface="Arial"/>
              <a:ea typeface="Arial"/>
              <a:cs typeface="Arial"/>
              <a:sym typeface="Arial"/>
            </a:endParaRPr>
          </a:p>
        </p:txBody>
      </p:sp>
      <p:sp>
        <p:nvSpPr>
          <p:cNvPr id="540" name="Google Shape;540;p33"/>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3.4 OGC and Other Standards in GIS</a:t>
            </a:r>
            <a:endParaRPr b="0" sz="4400" strike="noStrike">
              <a:solidFill>
                <a:srgbClr val="000000"/>
              </a:solidFill>
              <a:latin typeface="Arial"/>
              <a:ea typeface="Arial"/>
              <a:cs typeface="Arial"/>
              <a:sym typeface="Arial"/>
            </a:endParaRPr>
          </a:p>
        </p:txBody>
      </p:sp>
      <p:sp>
        <p:nvSpPr>
          <p:cNvPr id="541" name="Google Shape;541;p33"/>
          <p:cNvSpPr txBox="1"/>
          <p:nvPr>
            <p:ph idx="4294967295" type="body"/>
          </p:nvPr>
        </p:nvSpPr>
        <p:spPr>
          <a:xfrm>
            <a:off x="762840" y="1984680"/>
            <a:ext cx="10332360" cy="13687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200"/>
              <a:buFont typeface="Arial"/>
              <a:buNone/>
            </a:pPr>
            <a:r>
              <a:rPr b="0" i="0" lang="en-GB" sz="2200" u="none" cap="none" strike="noStrike">
                <a:solidFill>
                  <a:srgbClr val="000000"/>
                </a:solidFill>
                <a:latin typeface="Open Sans"/>
                <a:ea typeface="Open Sans"/>
                <a:cs typeface="Open Sans"/>
                <a:sym typeface="Open Sans"/>
              </a:rPr>
              <a:t>This standard provides a definition for handling spatial data within software applications and file formats, including spatial databases</a:t>
            </a:r>
            <a:endParaRPr b="0" i="0" sz="2200" u="none" cap="none" strike="noStrike">
              <a:solidFill>
                <a:srgbClr val="000000"/>
              </a:solidFill>
              <a:latin typeface="Calibri"/>
              <a:ea typeface="Calibri"/>
              <a:cs typeface="Calibri"/>
              <a:sym typeface="Calibri"/>
            </a:endParaRPr>
          </a:p>
        </p:txBody>
      </p:sp>
      <p:sp>
        <p:nvSpPr>
          <p:cNvPr id="542" name="Google Shape;542;p33"/>
          <p:cNvSpPr/>
          <p:nvPr/>
        </p:nvSpPr>
        <p:spPr>
          <a:xfrm>
            <a:off x="762840" y="153360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OGC Simple Features</a:t>
            </a:r>
            <a:endParaRPr b="0" sz="2000" strike="noStrike">
              <a:solidFill>
                <a:srgbClr val="000000"/>
              </a:solidFill>
              <a:latin typeface="Arial"/>
              <a:ea typeface="Arial"/>
              <a:cs typeface="Arial"/>
              <a:sym typeface="Arial"/>
            </a:endParaRPr>
          </a:p>
        </p:txBody>
      </p:sp>
      <p:pic>
        <p:nvPicPr>
          <p:cNvPr id="543" name="Google Shape;543;p33"/>
          <p:cNvPicPr preferRelativeResize="0"/>
          <p:nvPr/>
        </p:nvPicPr>
        <p:blipFill rotWithShape="1">
          <a:blip r:embed="rId4">
            <a:alphaModFix/>
          </a:blip>
          <a:srcRect b="0" l="0" r="0" t="0"/>
          <a:stretch/>
        </p:blipFill>
        <p:spPr>
          <a:xfrm>
            <a:off x="2085480" y="2985480"/>
            <a:ext cx="8020800" cy="3244680"/>
          </a:xfrm>
          <a:prstGeom prst="rect">
            <a:avLst/>
          </a:prstGeom>
          <a:noFill/>
          <a:ln>
            <a:noFill/>
          </a:ln>
        </p:spPr>
      </p:pic>
    </p:spTree>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Graphical user interface, sunburst chart&#10;&#10;Description automatically generated" id="549" name="Google Shape;549;p3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50" name="Google Shape;550;p3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33</a:t>
            </a:r>
            <a:endParaRPr b="0" sz="1400" strike="noStrike">
              <a:solidFill>
                <a:srgbClr val="000000"/>
              </a:solidFill>
              <a:latin typeface="Arial"/>
              <a:ea typeface="Arial"/>
              <a:cs typeface="Arial"/>
              <a:sym typeface="Arial"/>
            </a:endParaRPr>
          </a:p>
        </p:txBody>
      </p:sp>
      <p:sp>
        <p:nvSpPr>
          <p:cNvPr id="551" name="Google Shape;551;p34"/>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3.4 OGC and Other Standards in GIS</a:t>
            </a:r>
            <a:endParaRPr b="0" sz="4400" strike="noStrike">
              <a:solidFill>
                <a:srgbClr val="000000"/>
              </a:solidFill>
              <a:latin typeface="Arial"/>
              <a:ea typeface="Arial"/>
              <a:cs typeface="Arial"/>
              <a:sym typeface="Arial"/>
            </a:endParaRPr>
          </a:p>
        </p:txBody>
      </p:sp>
      <p:sp>
        <p:nvSpPr>
          <p:cNvPr id="552" name="Google Shape;552;p34"/>
          <p:cNvSpPr txBox="1"/>
          <p:nvPr>
            <p:ph idx="4294967295" type="body"/>
          </p:nvPr>
        </p:nvSpPr>
        <p:spPr>
          <a:xfrm>
            <a:off x="300239" y="2279160"/>
            <a:ext cx="5583725" cy="3244680"/>
          </a:xfrm>
          <a:prstGeom prst="rect">
            <a:avLst/>
          </a:prstGeom>
          <a:noFill/>
          <a:ln>
            <a:noFill/>
          </a:ln>
        </p:spPr>
        <p:txBody>
          <a:bodyPr anchorCtr="0" anchor="ctr"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200"/>
              <a:buFont typeface="Arial"/>
              <a:buNone/>
            </a:pPr>
            <a:r>
              <a:rPr b="0" i="0" lang="en-GB" sz="2200" u="none" cap="none" strike="noStrike">
                <a:solidFill>
                  <a:srgbClr val="000000"/>
                </a:solidFill>
                <a:latin typeface="Open Sans"/>
                <a:ea typeface="Open Sans"/>
                <a:cs typeface="Open Sans"/>
                <a:sym typeface="Open Sans"/>
              </a:rPr>
              <a:t>This standard provides a definition for handling spatial data within software applications and file formats, including spatial databases</a:t>
            </a:r>
            <a:endParaRPr b="0" i="0" sz="2200" u="none" cap="none" strike="noStrike">
              <a:solidFill>
                <a:srgbClr val="000000"/>
              </a:solidFill>
              <a:latin typeface="Calibri"/>
              <a:ea typeface="Calibri"/>
              <a:cs typeface="Calibri"/>
              <a:sym typeface="Calibri"/>
            </a:endParaRPr>
          </a:p>
        </p:txBody>
      </p:sp>
      <p:sp>
        <p:nvSpPr>
          <p:cNvPr id="553" name="Google Shape;553;p34"/>
          <p:cNvSpPr/>
          <p:nvPr/>
        </p:nvSpPr>
        <p:spPr>
          <a:xfrm>
            <a:off x="417240" y="15843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OGC Simple Features</a:t>
            </a:r>
            <a:endParaRPr b="0" sz="2000" strike="noStrike">
              <a:solidFill>
                <a:srgbClr val="000000"/>
              </a:solidFill>
              <a:latin typeface="Arial"/>
              <a:ea typeface="Arial"/>
              <a:cs typeface="Arial"/>
              <a:sym typeface="Arial"/>
            </a:endParaRPr>
          </a:p>
        </p:txBody>
      </p:sp>
      <p:pic>
        <p:nvPicPr>
          <p:cNvPr id="554" name="Google Shape;554;p34"/>
          <p:cNvPicPr preferRelativeResize="0"/>
          <p:nvPr/>
        </p:nvPicPr>
        <p:blipFill rotWithShape="1">
          <a:blip r:embed="rId4">
            <a:alphaModFix/>
          </a:blip>
          <a:srcRect b="0" l="0" r="0" t="0"/>
          <a:stretch/>
        </p:blipFill>
        <p:spPr>
          <a:xfrm>
            <a:off x="5999040" y="1584360"/>
            <a:ext cx="3900960" cy="3900960"/>
          </a:xfrm>
          <a:prstGeom prst="rect">
            <a:avLst/>
          </a:prstGeom>
          <a:noFill/>
          <a:ln>
            <a:noFill/>
          </a:ln>
        </p:spPr>
      </p:pic>
      <p:sp>
        <p:nvSpPr>
          <p:cNvPr id="555" name="Google Shape;555;p34"/>
          <p:cNvSpPr txBox="1"/>
          <p:nvPr/>
        </p:nvSpPr>
        <p:spPr>
          <a:xfrm>
            <a:off x="7641720" y="5485320"/>
            <a:ext cx="1358280" cy="2617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strike="noStrike">
                <a:solidFill>
                  <a:srgbClr val="000000"/>
                </a:solidFill>
                <a:latin typeface="Arial"/>
                <a:ea typeface="Arial"/>
                <a:cs typeface="Arial"/>
                <a:sym typeface="Arial"/>
              </a:rPr>
              <a:t>Free image from flaticon.com</a:t>
            </a:r>
            <a:endParaRPr/>
          </a:p>
        </p:txBody>
      </p:sp>
    </p:spTree>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descr="Graphical user interface, sunburst chart&#10;&#10;Description automatically generated" id="561" name="Google Shape;561;p3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62" name="Google Shape;562;p3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34</a:t>
            </a:r>
            <a:endParaRPr b="0" sz="1400" strike="noStrike">
              <a:solidFill>
                <a:srgbClr val="000000"/>
              </a:solidFill>
              <a:latin typeface="Arial"/>
              <a:ea typeface="Arial"/>
              <a:cs typeface="Arial"/>
              <a:sym typeface="Arial"/>
            </a:endParaRPr>
          </a:p>
        </p:txBody>
      </p:sp>
      <p:sp>
        <p:nvSpPr>
          <p:cNvPr id="563" name="Google Shape;563;p35"/>
          <p:cNvSpPr/>
          <p:nvPr/>
        </p:nvSpPr>
        <p:spPr>
          <a:xfrm>
            <a:off x="762840" y="23760"/>
            <a:ext cx="10666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3.4 OGC and Other Standards in GIS</a:t>
            </a:r>
            <a:endParaRPr b="0" sz="4400" strike="noStrike">
              <a:solidFill>
                <a:srgbClr val="000000"/>
              </a:solidFill>
              <a:latin typeface="Arial"/>
              <a:ea typeface="Arial"/>
              <a:cs typeface="Arial"/>
              <a:sym typeface="Arial"/>
            </a:endParaRPr>
          </a:p>
        </p:txBody>
      </p:sp>
      <p:sp>
        <p:nvSpPr>
          <p:cNvPr id="564" name="Google Shape;564;p35"/>
          <p:cNvSpPr txBox="1"/>
          <p:nvPr>
            <p:ph idx="4294967295" type="body"/>
          </p:nvPr>
        </p:nvSpPr>
        <p:spPr>
          <a:xfrm>
            <a:off x="360000" y="2644200"/>
            <a:ext cx="3768120" cy="18558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1. International Organization for Standardization (ISO) </a:t>
            </a:r>
            <a:endParaRPr b="0" i="0" sz="18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35"/>
          <p:cNvSpPr/>
          <p:nvPr/>
        </p:nvSpPr>
        <p:spPr>
          <a:xfrm>
            <a:off x="417240" y="15843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GIS Standards Organisations</a:t>
            </a:r>
            <a:endParaRPr b="0" sz="2000" strike="noStrike">
              <a:solidFill>
                <a:srgbClr val="000000"/>
              </a:solidFill>
              <a:latin typeface="Arial"/>
              <a:ea typeface="Arial"/>
              <a:cs typeface="Arial"/>
              <a:sym typeface="Arial"/>
            </a:endParaRPr>
          </a:p>
        </p:txBody>
      </p:sp>
      <p:sp>
        <p:nvSpPr>
          <p:cNvPr id="566" name="Google Shape;566;p35"/>
          <p:cNvSpPr/>
          <p:nvPr/>
        </p:nvSpPr>
        <p:spPr>
          <a:xfrm>
            <a:off x="4212000" y="2664000"/>
            <a:ext cx="3768120" cy="1620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lang="en-GB" sz="1800" strike="noStrike">
                <a:solidFill>
                  <a:srgbClr val="000000"/>
                </a:solidFill>
                <a:latin typeface="Open Sans"/>
                <a:ea typeface="Open Sans"/>
                <a:cs typeface="Open Sans"/>
                <a:sym typeface="Open Sans"/>
              </a:rPr>
              <a:t>2. Geographic Information Systems Certification Institute (GISCI) </a:t>
            </a:r>
            <a:endParaRPr b="0" sz="1800" strike="noStrike">
              <a:solidFill>
                <a:srgbClr val="000000"/>
              </a:solidFill>
              <a:latin typeface="Arial"/>
              <a:ea typeface="Arial"/>
              <a:cs typeface="Arial"/>
              <a:sym typeface="Arial"/>
            </a:endParaRPr>
          </a:p>
          <a:p>
            <a:pPr indent="0" lvl="0" marL="0" marR="0" rtl="0" algn="l">
              <a:lnSpc>
                <a:spcPct val="150000"/>
              </a:lnSpc>
              <a:spcBef>
                <a:spcPts val="1001"/>
              </a:spcBef>
              <a:spcAft>
                <a:spcPts val="0"/>
              </a:spcAft>
              <a:buNone/>
            </a:pPr>
            <a:r>
              <a:t/>
            </a:r>
            <a:endParaRPr b="0" sz="1800" strike="noStrike">
              <a:solidFill>
                <a:srgbClr val="000000"/>
              </a:solidFill>
              <a:latin typeface="Arial"/>
              <a:ea typeface="Arial"/>
              <a:cs typeface="Arial"/>
              <a:sym typeface="Arial"/>
            </a:endParaRPr>
          </a:p>
        </p:txBody>
      </p:sp>
      <p:sp>
        <p:nvSpPr>
          <p:cNvPr id="567" name="Google Shape;567;p35"/>
          <p:cNvSpPr/>
          <p:nvPr/>
        </p:nvSpPr>
        <p:spPr>
          <a:xfrm>
            <a:off x="7920000" y="2664000"/>
            <a:ext cx="3733200" cy="1666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lang="en-GB" sz="1800" strike="noStrike">
                <a:solidFill>
                  <a:srgbClr val="000000"/>
                </a:solidFill>
                <a:latin typeface="Open Sans"/>
                <a:ea typeface="Open Sans"/>
                <a:cs typeface="Open Sans"/>
                <a:sym typeface="Open Sans"/>
              </a:rPr>
              <a:t>3. National Institute of Standards and Technology (NIST)</a:t>
            </a:r>
            <a:endParaRPr b="0" sz="1800" strike="noStrike">
              <a:solidFill>
                <a:srgbClr val="000000"/>
              </a:solidFill>
              <a:latin typeface="Arial"/>
              <a:ea typeface="Arial"/>
              <a:cs typeface="Arial"/>
              <a:sym typeface="Arial"/>
            </a:endParaRPr>
          </a:p>
          <a:p>
            <a:pPr indent="0" lvl="0" marL="0" marR="0" rtl="0" algn="l">
              <a:lnSpc>
                <a:spcPct val="150000"/>
              </a:lnSpc>
              <a:spcBef>
                <a:spcPts val="1001"/>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descr="Graphical user interface, sunburst chart&#10;&#10;Description automatically generated" id="573" name="Google Shape;573;p36"/>
          <p:cNvPicPr preferRelativeResize="0"/>
          <p:nvPr/>
        </p:nvPicPr>
        <p:blipFill rotWithShape="1">
          <a:blip r:embed="rId3">
            <a:alphaModFix/>
          </a:blip>
          <a:srcRect b="0" l="0" r="0" t="0"/>
          <a:stretch/>
        </p:blipFill>
        <p:spPr>
          <a:xfrm>
            <a:off x="-19800" y="0"/>
            <a:ext cx="12188880" cy="6854760"/>
          </a:xfrm>
          <a:prstGeom prst="rect">
            <a:avLst/>
          </a:prstGeom>
          <a:noFill/>
          <a:ln>
            <a:noFill/>
          </a:ln>
        </p:spPr>
      </p:pic>
      <p:sp>
        <p:nvSpPr>
          <p:cNvPr id="574" name="Google Shape;574;p3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35</a:t>
            </a:r>
            <a:endParaRPr b="0" sz="1400" strike="noStrike">
              <a:solidFill>
                <a:srgbClr val="000000"/>
              </a:solidFill>
              <a:latin typeface="Arial"/>
              <a:ea typeface="Arial"/>
              <a:cs typeface="Arial"/>
              <a:sym typeface="Arial"/>
            </a:endParaRPr>
          </a:p>
        </p:txBody>
      </p:sp>
      <p:sp>
        <p:nvSpPr>
          <p:cNvPr id="575" name="Google Shape;575;p36"/>
          <p:cNvSpPr/>
          <p:nvPr/>
        </p:nvSpPr>
        <p:spPr>
          <a:xfrm>
            <a:off x="673920" y="1830240"/>
            <a:ext cx="925596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in OGC and Other Standards in GIS</a:t>
            </a:r>
            <a:endParaRPr b="0" sz="2000" strike="noStrike">
              <a:solidFill>
                <a:srgbClr val="000000"/>
              </a:solidFill>
              <a:latin typeface="Arial"/>
              <a:ea typeface="Arial"/>
              <a:cs typeface="Arial"/>
              <a:sym typeface="Arial"/>
            </a:endParaRPr>
          </a:p>
        </p:txBody>
      </p:sp>
      <p:sp>
        <p:nvSpPr>
          <p:cNvPr id="576" name="Google Shape;576;p36"/>
          <p:cNvSpPr/>
          <p:nvPr/>
        </p:nvSpPr>
        <p:spPr>
          <a:xfrm>
            <a:off x="673920" y="306360"/>
            <a:ext cx="10747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577" name="Google Shape;577;p36"/>
          <p:cNvSpPr/>
          <p:nvPr/>
        </p:nvSpPr>
        <p:spPr>
          <a:xfrm>
            <a:off x="673920" y="2385000"/>
            <a:ext cx="9255960" cy="338148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Overview </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Examples of a Standards body.</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Open Geospatial Consortium (OGC) Standards</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Key OGC Standards</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Other Relevant GIS Standards Organizations</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Implementing GIS Standards</a:t>
            </a:r>
            <a:endParaRPr b="0" sz="24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7"/>
          <p:cNvSpPr/>
          <p:nvPr/>
        </p:nvSpPr>
        <p:spPr>
          <a:xfrm>
            <a:off x="9919440" y="5892480"/>
            <a:ext cx="1866600" cy="577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CCG courses (this will take </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you to the website link http://www.ClimateCompatibleGrowth.com/teachingmaterials)</a:t>
            </a:r>
            <a:endParaRPr b="0" sz="800" strike="noStrike">
              <a:solidFill>
                <a:srgbClr val="000000"/>
              </a:solidFill>
              <a:latin typeface="Arial"/>
              <a:ea typeface="Arial"/>
              <a:cs typeface="Arial"/>
              <a:sym typeface="Arial"/>
            </a:endParaRPr>
          </a:p>
        </p:txBody>
      </p:sp>
      <p:sp>
        <p:nvSpPr>
          <p:cNvPr id="584" name="Google Shape;584;p37"/>
          <p:cNvSpPr/>
          <p:nvPr/>
        </p:nvSpPr>
        <p:spPr>
          <a:xfrm>
            <a:off x="9108360" y="4845960"/>
            <a:ext cx="2371680" cy="821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Moksnes N., Sahlberg A., Khavari B. 2021.</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Lecture 1: OnSSET/Global Electrification</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Platform. Release Version 1.0. [online</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presentation]. Climate Compatible Growth</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Programme, Energy Sector Management Assistance Program and World Bank Group</a:t>
            </a:r>
            <a:endParaRPr b="0" sz="800" strike="noStrike">
              <a:solidFill>
                <a:srgbClr val="000000"/>
              </a:solidFill>
              <a:latin typeface="Arial"/>
              <a:ea typeface="Arial"/>
              <a:cs typeface="Arial"/>
              <a:sym typeface="Arial"/>
            </a:endParaRPr>
          </a:p>
        </p:txBody>
      </p:sp>
      <p:grpSp>
        <p:nvGrpSpPr>
          <p:cNvPr id="585" name="Google Shape;585;p37"/>
          <p:cNvGrpSpPr/>
          <p:nvPr/>
        </p:nvGrpSpPr>
        <p:grpSpPr>
          <a:xfrm>
            <a:off x="0" y="0"/>
            <a:ext cx="12192000" cy="6858000"/>
            <a:chOff x="0" y="0"/>
            <a:chExt cx="12192000" cy="6858000"/>
          </a:xfrm>
        </p:grpSpPr>
        <p:pic>
          <p:nvPicPr>
            <p:cNvPr id="586" name="Google Shape;586;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87" name="Google Shape;587;p37"/>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white circle with white text&#10;&#10;Description automatically generated" id="588" name="Google Shape;588;p37"/>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589" name="Google Shape;589;p37"/>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590" name="Google Shape;590;p37"/>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591" name="Google Shape;591;p37"/>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a:t>
              </a:r>
              <a:r>
                <a:rPr lang="en-GB" sz="800">
                  <a:solidFill>
                    <a:srgbClr val="FFFFFF"/>
                  </a:solidFill>
                  <a:latin typeface="Open Sans"/>
                  <a:ea typeface="Open Sans"/>
                  <a:cs typeface="Open Sans"/>
                  <a:sym typeface="Open Sans"/>
                </a:rPr>
                <a:t>3</a:t>
              </a:r>
              <a:r>
                <a:rPr b="0" i="0" lang="en-GB" sz="800" u="none" strike="noStrike">
                  <a:solidFill>
                    <a:srgbClr val="FFFFFF"/>
                  </a:solidFill>
                  <a:latin typeface="Open Sans"/>
                  <a:ea typeface="Open Sans"/>
                  <a:cs typeface="Open Sans"/>
                  <a:sym typeface="Open Sans"/>
                </a:rPr>
                <a:t>: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pSp>
    </p:spTree>
  </p:cSld>
  <p:clrMapOvr>
    <a:masterClrMapping/>
  </p:clrMapOvr>
  <p:transition spd="slow">
    <p:push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descr="Graphical user interface, text" id="596" name="Google Shape;596;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97" name="Google Shape;597;p3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Graphical user interface, sunburst chart&#10;&#10;Description automatically generated" id="224" name="Google Shape;224;p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25" name="Google Shape;225;p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26" name="Google Shape;226;p4"/>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27" name="Google Shape;227;p4"/>
          <p:cNvSpPr txBox="1"/>
          <p:nvPr>
            <p:ph idx="4294967295" type="body"/>
          </p:nvPr>
        </p:nvSpPr>
        <p:spPr>
          <a:xfrm>
            <a:off x="887040" y="2098440"/>
            <a:ext cx="10517040" cy="3984480"/>
          </a:xfrm>
          <a:prstGeom prst="rect">
            <a:avLst/>
          </a:prstGeom>
          <a:noFill/>
          <a:ln>
            <a:noFill/>
          </a:ln>
        </p:spPr>
        <p:txBody>
          <a:bodyPr anchorCtr="0" anchor="ctr"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800"/>
              <a:buFont typeface="Arial"/>
              <a:buNone/>
            </a:pPr>
            <a:r>
              <a:rPr b="0" i="0" lang="en-GB" sz="2800" u="none" cap="none" strike="noStrike">
                <a:solidFill>
                  <a:srgbClr val="000000"/>
                </a:solidFill>
                <a:latin typeface="Open Sans"/>
                <a:ea typeface="Open Sans"/>
                <a:cs typeface="Open Sans"/>
                <a:sym typeface="Open Sans"/>
              </a:rPr>
              <a:t>The methods include the following:</a:t>
            </a:r>
            <a:endParaRPr b="0" i="0" sz="28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Field Surveys and GPS (Global Positioning systems).</a:t>
            </a:r>
            <a:endParaRPr b="0" i="0" sz="24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Aerial photography and surveys.</a:t>
            </a:r>
            <a:endParaRPr b="0" i="0" sz="24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Remote Sensing.</a:t>
            </a:r>
            <a:endParaRPr b="0" i="0" sz="24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Graphical user interface, sunburst chart&#10;&#10;Description automatically generated" id="233" name="Google Shape;233;p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34" name="Google Shape;234;p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4</a:t>
            </a:r>
            <a:endParaRPr b="0" sz="1400" strike="noStrike">
              <a:solidFill>
                <a:srgbClr val="000000"/>
              </a:solidFill>
              <a:latin typeface="Arial"/>
              <a:ea typeface="Arial"/>
              <a:cs typeface="Arial"/>
              <a:sym typeface="Arial"/>
            </a:endParaRPr>
          </a:p>
        </p:txBody>
      </p:sp>
      <p:sp>
        <p:nvSpPr>
          <p:cNvPr id="235" name="Google Shape;235;p5"/>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36" name="Google Shape;236;p5"/>
          <p:cNvSpPr txBox="1"/>
          <p:nvPr>
            <p:ph idx="4294967295" type="body"/>
          </p:nvPr>
        </p:nvSpPr>
        <p:spPr>
          <a:xfrm>
            <a:off x="887040" y="2098440"/>
            <a:ext cx="10758960" cy="4029120"/>
          </a:xfrm>
          <a:prstGeom prst="rect">
            <a:avLst/>
          </a:prstGeom>
          <a:noFill/>
          <a:ln>
            <a:noFill/>
          </a:ln>
        </p:spPr>
        <p:txBody>
          <a:bodyPr anchorCtr="0" anchor="t"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800"/>
              <a:buFont typeface="Arial"/>
              <a:buNone/>
            </a:pPr>
            <a:r>
              <a:rPr b="0" i="0" lang="en-GB" sz="2800" u="none" cap="none" strike="noStrike">
                <a:solidFill>
                  <a:srgbClr val="000000"/>
                </a:solidFill>
                <a:latin typeface="Open Sans"/>
                <a:ea typeface="Open Sans"/>
                <a:cs typeface="Open Sans"/>
                <a:sym typeface="Open Sans"/>
              </a:rPr>
              <a:t>Fieldwork involves collecting data, including:</a:t>
            </a:r>
            <a:endParaRPr b="0" i="0" sz="28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800"/>
              <a:buFont typeface="Arial"/>
              <a:buChar char="•"/>
            </a:pPr>
            <a:r>
              <a:rPr b="0" i="0" lang="en-GB" sz="2800" u="none" cap="none" strike="noStrike">
                <a:solidFill>
                  <a:srgbClr val="000000"/>
                </a:solidFill>
                <a:latin typeface="Open Sans"/>
                <a:ea typeface="Open Sans"/>
                <a:cs typeface="Open Sans"/>
                <a:sym typeface="Open Sans"/>
              </a:rPr>
              <a:t>Measurements</a:t>
            </a:r>
            <a:endParaRPr b="0" i="0" sz="28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800"/>
              <a:buFont typeface="Arial"/>
              <a:buChar char="•"/>
            </a:pPr>
            <a:r>
              <a:rPr b="0" i="0" lang="en-GB" sz="2800" u="none" cap="none" strike="noStrike">
                <a:solidFill>
                  <a:srgbClr val="000000"/>
                </a:solidFill>
                <a:latin typeface="Open Sans"/>
                <a:ea typeface="Open Sans"/>
                <a:cs typeface="Open Sans"/>
                <a:sym typeface="Open Sans"/>
              </a:rPr>
              <a:t>Observations</a:t>
            </a:r>
            <a:endParaRPr b="0" i="0" sz="28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800"/>
              <a:buFont typeface="Arial"/>
              <a:buChar char="•"/>
            </a:pPr>
            <a:r>
              <a:rPr b="0" i="0" lang="en-GB" sz="2800" u="none" cap="none" strike="noStrike">
                <a:solidFill>
                  <a:srgbClr val="000000"/>
                </a:solidFill>
                <a:latin typeface="Open Sans"/>
                <a:ea typeface="Open Sans"/>
                <a:cs typeface="Open Sans"/>
                <a:sym typeface="Open Sans"/>
              </a:rPr>
              <a:t>Recordings</a:t>
            </a:r>
            <a:endParaRPr b="0" i="0" sz="2800" u="none" cap="none" strike="noStrike">
              <a:solidFill>
                <a:srgbClr val="000000"/>
              </a:solidFill>
              <a:latin typeface="Calibri"/>
              <a:ea typeface="Calibri"/>
              <a:cs typeface="Calibri"/>
              <a:sym typeface="Calibri"/>
            </a:endParaRPr>
          </a:p>
        </p:txBody>
      </p:sp>
      <p:sp>
        <p:nvSpPr>
          <p:cNvPr id="237" name="Google Shape;237;p5"/>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Field Survey </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Graphical user interface, sunburst chart&#10;&#10;Description automatically generated" id="243" name="Google Shape;243;p6"/>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44" name="Google Shape;244;p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5</a:t>
            </a:r>
            <a:endParaRPr b="0" sz="1400" strike="noStrike">
              <a:solidFill>
                <a:srgbClr val="000000"/>
              </a:solidFill>
              <a:latin typeface="Arial"/>
              <a:ea typeface="Arial"/>
              <a:cs typeface="Arial"/>
              <a:sym typeface="Arial"/>
            </a:endParaRPr>
          </a:p>
        </p:txBody>
      </p:sp>
      <p:sp>
        <p:nvSpPr>
          <p:cNvPr id="245" name="Google Shape;245;p6"/>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46" name="Google Shape;246;p6"/>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Field Survey </a:t>
            </a:r>
            <a:endParaRPr b="0" sz="2000" strike="noStrike">
              <a:solidFill>
                <a:srgbClr val="000000"/>
              </a:solidFill>
              <a:latin typeface="Arial"/>
              <a:ea typeface="Arial"/>
              <a:cs typeface="Arial"/>
              <a:sym typeface="Arial"/>
            </a:endParaRPr>
          </a:p>
        </p:txBody>
      </p:sp>
      <p:sp>
        <p:nvSpPr>
          <p:cNvPr id="247" name="Google Shape;247;p6"/>
          <p:cNvSpPr/>
          <p:nvPr/>
        </p:nvSpPr>
        <p:spPr>
          <a:xfrm>
            <a:off x="768599" y="2456005"/>
            <a:ext cx="10365565" cy="1691830"/>
          </a:xfrm>
          <a:prstGeom prst="rect">
            <a:avLst/>
          </a:prstGeom>
          <a:noFill/>
          <a:ln>
            <a:noFill/>
          </a:ln>
        </p:spPr>
        <p:txBody>
          <a:bodyPr anchorCtr="0" anchor="ctr" bIns="45000" lIns="90000" spcFirstLastPara="1" rIns="90000" wrap="square" tIns="45000">
            <a:spAutoFit/>
          </a:bodyPr>
          <a:lstStyle/>
          <a:p>
            <a:pPr indent="0" lvl="0" marL="0" marR="0" rtl="0" algn="l">
              <a:lnSpc>
                <a:spcPct val="150000"/>
              </a:lnSpc>
              <a:spcBef>
                <a:spcPts val="0"/>
              </a:spcBef>
              <a:spcAft>
                <a:spcPts val="0"/>
              </a:spcAft>
              <a:buNone/>
            </a:pPr>
            <a:r>
              <a:rPr b="0" lang="en-GB" sz="2400" strike="noStrike">
                <a:solidFill>
                  <a:srgbClr val="000000"/>
                </a:solidFill>
                <a:latin typeface="Open Sans"/>
                <a:ea typeface="Open Sans"/>
                <a:cs typeface="Open Sans"/>
                <a:sym typeface="Open Sans"/>
              </a:rPr>
              <a:t>Collected data is categorised as:</a:t>
            </a:r>
            <a:endParaRPr b="0" sz="2400"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Vector Data (Point, Line and Polygon)</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Raster Data</a:t>
            </a:r>
            <a:endParaRPr b="0" i="0" sz="2400" u="none" cap="none"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Graphical user interface, sunburst chart&#10;&#10;Description automatically generated" id="253" name="Google Shape;253;p7"/>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54" name="Google Shape;254;p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6</a:t>
            </a:r>
            <a:endParaRPr b="0" sz="1400" strike="noStrike">
              <a:solidFill>
                <a:srgbClr val="000000"/>
              </a:solidFill>
              <a:latin typeface="Arial"/>
              <a:ea typeface="Arial"/>
              <a:cs typeface="Arial"/>
              <a:sym typeface="Arial"/>
            </a:endParaRPr>
          </a:p>
        </p:txBody>
      </p:sp>
      <p:sp>
        <p:nvSpPr>
          <p:cNvPr id="255" name="Google Shape;255;p7"/>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56" name="Google Shape;256;p7"/>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Field Survey </a:t>
            </a:r>
            <a:endParaRPr b="0" sz="2000" strike="noStrike">
              <a:solidFill>
                <a:srgbClr val="000000"/>
              </a:solidFill>
              <a:latin typeface="Arial"/>
              <a:ea typeface="Arial"/>
              <a:cs typeface="Arial"/>
              <a:sym typeface="Arial"/>
            </a:endParaRPr>
          </a:p>
        </p:txBody>
      </p:sp>
      <p:pic>
        <p:nvPicPr>
          <p:cNvPr id="257" name="Google Shape;257;p7"/>
          <p:cNvPicPr preferRelativeResize="0"/>
          <p:nvPr/>
        </p:nvPicPr>
        <p:blipFill rotWithShape="1">
          <a:blip r:embed="rId4">
            <a:alphaModFix/>
          </a:blip>
          <a:srcRect b="0" l="0" r="0" t="0"/>
          <a:stretch/>
        </p:blipFill>
        <p:spPr>
          <a:xfrm>
            <a:off x="2462400" y="2129040"/>
            <a:ext cx="7266600" cy="4095000"/>
          </a:xfrm>
          <a:prstGeom prst="rect">
            <a:avLst/>
          </a:prstGeom>
          <a:noFill/>
          <a:ln cap="flat" cmpd="sng" w="9525">
            <a:solidFill>
              <a:srgbClr val="000000"/>
            </a:solidFill>
            <a:prstDash val="solid"/>
            <a:round/>
            <a:headEnd len="sm" w="sm" type="none"/>
            <a:tailEnd len="sm" w="sm" type="none"/>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Graphical user interface, sunburst chart&#10;&#10;Description automatically generated" id="263" name="Google Shape;263;p8"/>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64" name="Google Shape;264;p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7</a:t>
            </a:r>
            <a:endParaRPr b="0" sz="1400" strike="noStrike">
              <a:solidFill>
                <a:srgbClr val="000000"/>
              </a:solidFill>
              <a:latin typeface="Arial"/>
              <a:ea typeface="Arial"/>
              <a:cs typeface="Arial"/>
              <a:sym typeface="Arial"/>
            </a:endParaRPr>
          </a:p>
        </p:txBody>
      </p:sp>
      <p:sp>
        <p:nvSpPr>
          <p:cNvPr id="265" name="Google Shape;265;p8"/>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66" name="Google Shape;266;p8"/>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 GIS Survey Results</a:t>
            </a:r>
            <a:endParaRPr b="0" sz="2000" strike="noStrike">
              <a:solidFill>
                <a:srgbClr val="000000"/>
              </a:solidFill>
              <a:latin typeface="Arial"/>
              <a:ea typeface="Arial"/>
              <a:cs typeface="Arial"/>
              <a:sym typeface="Arial"/>
            </a:endParaRPr>
          </a:p>
        </p:txBody>
      </p:sp>
      <p:pic>
        <p:nvPicPr>
          <p:cNvPr id="267" name="Google Shape;267;p8"/>
          <p:cNvPicPr preferRelativeResize="0"/>
          <p:nvPr/>
        </p:nvPicPr>
        <p:blipFill rotWithShape="1">
          <a:blip r:embed="rId4">
            <a:alphaModFix/>
          </a:blip>
          <a:srcRect b="0" l="785" r="1304" t="1992"/>
          <a:stretch/>
        </p:blipFill>
        <p:spPr>
          <a:xfrm>
            <a:off x="1549440" y="2035440"/>
            <a:ext cx="8534160" cy="4124160"/>
          </a:xfrm>
          <a:prstGeom prst="rect">
            <a:avLst/>
          </a:prstGeom>
          <a:noFill/>
          <a:ln cap="flat" cmpd="sng" w="9525">
            <a:solidFill>
              <a:srgbClr val="000000"/>
            </a:solidFill>
            <a:prstDash val="solid"/>
            <a:round/>
            <a:headEnd len="sm" w="sm" type="none"/>
            <a:tailEnd len="sm" w="sm" type="none"/>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Graphical user interface, sunburst chart&#10;&#10;Description automatically generated" id="273" name="Google Shape;273;p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74" name="Google Shape;274;p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8</a:t>
            </a:r>
            <a:endParaRPr b="0" sz="1400" strike="noStrike">
              <a:solidFill>
                <a:srgbClr val="000000"/>
              </a:solidFill>
              <a:latin typeface="Arial"/>
              <a:ea typeface="Arial"/>
              <a:cs typeface="Arial"/>
              <a:sym typeface="Arial"/>
            </a:endParaRPr>
          </a:p>
        </p:txBody>
      </p:sp>
      <p:sp>
        <p:nvSpPr>
          <p:cNvPr id="275" name="Google Shape;275;p9"/>
          <p:cNvSpPr/>
          <p:nvPr/>
        </p:nvSpPr>
        <p:spPr>
          <a:xfrm>
            <a:off x="887040" y="4680"/>
            <a:ext cx="107589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3.1 Primary Data Collection Methods </a:t>
            </a:r>
            <a:endParaRPr b="0" sz="4400" strike="noStrike">
              <a:solidFill>
                <a:srgbClr val="000000"/>
              </a:solidFill>
              <a:latin typeface="Arial"/>
              <a:ea typeface="Arial"/>
              <a:cs typeface="Arial"/>
              <a:sym typeface="Arial"/>
            </a:endParaRPr>
          </a:p>
        </p:txBody>
      </p:sp>
      <p:sp>
        <p:nvSpPr>
          <p:cNvPr id="276" name="Google Shape;276;p9"/>
          <p:cNvSpPr/>
          <p:nvPr/>
        </p:nvSpPr>
        <p:spPr>
          <a:xfrm>
            <a:off x="887040" y="155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 GPS</a:t>
            </a:r>
            <a:endParaRPr b="0" sz="2000" strike="noStrike">
              <a:solidFill>
                <a:srgbClr val="000000"/>
              </a:solidFill>
              <a:latin typeface="Arial"/>
              <a:ea typeface="Arial"/>
              <a:cs typeface="Arial"/>
              <a:sym typeface="Arial"/>
            </a:endParaRPr>
          </a:p>
        </p:txBody>
      </p:sp>
      <p:sp>
        <p:nvSpPr>
          <p:cNvPr id="277" name="Google Shape;277;p9"/>
          <p:cNvSpPr/>
          <p:nvPr/>
        </p:nvSpPr>
        <p:spPr>
          <a:xfrm>
            <a:off x="739122" y="2239793"/>
            <a:ext cx="4680000" cy="28328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2000" strike="noStrike">
                <a:solidFill>
                  <a:srgbClr val="000000"/>
                </a:solidFill>
                <a:latin typeface="Open Sans"/>
                <a:ea typeface="Open Sans"/>
                <a:cs typeface="Open Sans"/>
                <a:sym typeface="Open Sans"/>
              </a:rPr>
              <a:t>Definition:</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A navigation system using satellites, a receiver and algorithms to synchronize location, velocity and time data for air, sea and land travel.</a:t>
            </a:r>
            <a:endParaRPr b="0" sz="2000" strike="noStrike">
              <a:solidFill>
                <a:srgbClr val="000000"/>
              </a:solidFill>
              <a:latin typeface="Arial"/>
              <a:ea typeface="Arial"/>
              <a:cs typeface="Arial"/>
              <a:sym typeface="Arial"/>
            </a:endParaRPr>
          </a:p>
        </p:txBody>
      </p:sp>
      <p:sp>
        <p:nvSpPr>
          <p:cNvPr id="278" name="Google Shape;278;p9"/>
          <p:cNvSpPr/>
          <p:nvPr/>
        </p:nvSpPr>
        <p:spPr>
          <a:xfrm>
            <a:off x="5438160" y="2123640"/>
            <a:ext cx="6207840" cy="37472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GPS is made up of the following components: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1" lang="en-GB" sz="2000" strike="noStrike">
                <a:solidFill>
                  <a:srgbClr val="000000"/>
                </a:solidFill>
                <a:latin typeface="Open Sans"/>
                <a:ea typeface="Open Sans"/>
                <a:cs typeface="Open Sans"/>
                <a:sym typeface="Open Sans"/>
              </a:rPr>
              <a:t>Space(Satellites) </a:t>
            </a:r>
            <a:r>
              <a:rPr b="0" lang="en-GB" sz="2000" strike="noStrike">
                <a:solidFill>
                  <a:srgbClr val="000000"/>
                </a:solidFill>
                <a:latin typeface="Open Sans"/>
                <a:ea typeface="Open Sans"/>
                <a:cs typeface="Open Sans"/>
                <a:sym typeface="Open Sans"/>
              </a:rPr>
              <a:t>- Circle the earth transmitting signals to the users on geographical position and time of day</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1" lang="en-GB" sz="2000" strike="noStrike">
                <a:solidFill>
                  <a:srgbClr val="000000"/>
                </a:solidFill>
                <a:latin typeface="Open Sans"/>
                <a:ea typeface="Open Sans"/>
                <a:cs typeface="Open Sans"/>
                <a:sym typeface="Open Sans"/>
              </a:rPr>
              <a:t>Ground control </a:t>
            </a:r>
            <a:r>
              <a:rPr b="0" lang="en-GB" sz="2000" strike="noStrike">
                <a:solidFill>
                  <a:srgbClr val="000000"/>
                </a:solidFill>
                <a:latin typeface="Open Sans"/>
                <a:ea typeface="Open Sans"/>
                <a:cs typeface="Open Sans"/>
                <a:sym typeface="Open Sans"/>
              </a:rPr>
              <a:t>- Monitor control stations</a:t>
            </a:r>
            <a:endParaRPr b="0" sz="20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1" lang="en-GB" sz="2000" strike="noStrike">
                <a:solidFill>
                  <a:srgbClr val="000000"/>
                </a:solidFill>
                <a:latin typeface="Open Sans"/>
                <a:ea typeface="Open Sans"/>
                <a:cs typeface="Open Sans"/>
                <a:sym typeface="Open Sans"/>
              </a:rPr>
              <a:t>User equipment </a:t>
            </a:r>
            <a:r>
              <a:rPr b="0" lang="en-GB" sz="2000" strike="noStrike">
                <a:solidFill>
                  <a:srgbClr val="000000"/>
                </a:solidFill>
                <a:latin typeface="Open Sans"/>
                <a:ea typeface="Open Sans"/>
                <a:cs typeface="Open Sans"/>
                <a:sym typeface="Open Sans"/>
              </a:rPr>
              <a:t>- GPS receivers and transmitters including items like smartphones, watches etc</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35</vt:i4>
  </property>
  <property fmtid="{D5CDD505-2E9C-101B-9397-08002B2CF9AE}" pid="4" name="PresentationFormat">
    <vt:lpwstr>Widescreen</vt:lpwstr>
  </property>
  <property fmtid="{D5CDD505-2E9C-101B-9397-08002B2CF9AE}" pid="5" name="Slides">
    <vt:i4>35</vt:i4>
  </property>
</Properties>
</file>