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5"/>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1875"/>
  </p:normalViewPr>
  <p:slideViewPr>
    <p:cSldViewPr snapToGrid="0" snapToObjects="1">
      <p:cViewPr varScale="1">
        <p:scale>
          <a:sx n="119" d="100"/>
          <a:sy n="119" d="100"/>
        </p:scale>
        <p:origin x="187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Discussion / Demonstration / Polls / Whiteboard </a:t>
            </a: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00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47" name="Google Shape;1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6333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55" name="Google Shape;1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306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226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0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What is the difference between a webinar and a seminar? What would you need to consider for each?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About connection and in particular about interaction. Connecting people from different locations. So not just a presentation with Q&amp;A but about engaging audience with activities and content. </a:t>
            </a:r>
            <a:endParaRPr dirty="0"/>
          </a:p>
        </p:txBody>
      </p:sp>
      <p:sp>
        <p:nvSpPr>
          <p:cNvPr id="95" name="Google Shape;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845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One example of webinar software – live demonstration of main features from back end. </a:t>
            </a:r>
            <a:endParaRPr/>
          </a:p>
          <a:p>
            <a:pPr marL="457200" marR="0" lvl="0" indent="-228600" algn="l" rtl="0">
              <a:lnSpc>
                <a:spcPct val="100000"/>
              </a:lnSpc>
              <a:spcBef>
                <a:spcPts val="0"/>
              </a:spcBef>
              <a:spcAft>
                <a:spcPts val="0"/>
              </a:spcAft>
              <a:buSzPts val="1400"/>
              <a:buNone/>
            </a:pPr>
            <a:r>
              <a:rPr lang="en-US"/>
              <a:t>Content, features, environment (BlackBoard Collaborate, ClickMeeting)</a:t>
            </a:r>
            <a:endParaRPr/>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6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This activity asks participants to review a series of very short videos of webinars. </a:t>
            </a:r>
            <a:endParaRPr/>
          </a:p>
        </p:txBody>
      </p:sp>
      <p:sp>
        <p:nvSpPr>
          <p:cNvPr id="111" name="Google Shape;1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742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19" name="Google Shape;1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292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Training of Trainer piece (approx. 5 – 10 mins) Here we will hear from one of our 2018 cohort on running the Finding OER session with Yin for the 2019 cohort in October 2019. </a:t>
            </a:r>
            <a:endParaRPr/>
          </a:p>
        </p:txBody>
      </p:sp>
      <p:sp>
        <p:nvSpPr>
          <p:cNvPr id="125" name="Google Shape;1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073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Focus will be on slides as usually your audience can’t see you! </a:t>
            </a:r>
            <a:endParaRPr/>
          </a:p>
          <a:p>
            <a:pPr marL="457200" marR="0" lvl="0" indent="-228600" algn="l" rtl="0">
              <a:lnSpc>
                <a:spcPct val="100000"/>
              </a:lnSpc>
              <a:spcBef>
                <a:spcPts val="0"/>
              </a:spcBef>
              <a:spcAft>
                <a:spcPts val="0"/>
              </a:spcAft>
              <a:buSzPts val="1400"/>
              <a:buNone/>
            </a:pPr>
            <a:r>
              <a:rPr lang="en-US"/>
              <a:t>Ask participants for other suggestions</a:t>
            </a:r>
            <a:endParaRPr/>
          </a:p>
        </p:txBody>
      </p:sp>
      <p:sp>
        <p:nvSpPr>
          <p:cNvPr id="133" name="Google Shape;1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0575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4"/>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6057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390704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flickr.com/photos/henrybloomfield/1268081514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ccessibility.jiscinvolve.org/wp/2016/09/12/webinar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www.searchenginejournal.com/webinar-planning-best-practices-guide/231301/#close" TargetMode="External"/><Relationship Id="rId4" Type="http://schemas.openxmlformats.org/officeDocument/2006/relationships/hyperlink" Target="http://www.ala.org/llama/sites/ala.org.llama/files/content/The-Secret-Formula-for-Webinar-Presentations-that-Work-Every-Time.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ictionary.com/browse/webinar"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dictionary.cambridge.org/dictionary/english/webin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andersabrahamsson/6730125037/in/photolist-bfHDGz-GwZ9bN-eaArfj-9zSuSo-KY5PG-77wATv-8zxcK3-8zx1mJ-6QEEL8-63pDjp-8F7FsL-avxWHN-DWLYT-5EeTEM-bfHCxi-mWecmw-2fK9A3a-VD5VVm-ihhmYc-MgG2z-8Dp1Zy-7N85e6-ebvinJ-ebpFdX-7ckkU2-eWvyRD-9SSNKY-qFna8i-dZdc9k-dabgpF-p4Ty1U-dZiUaA-goP196-fuowFa-eWGT5u-25H2txc-9JwaxR-efbcMU-bzUDuJ-cm2kEh-3diAkq-8T8AKv-9E2sMK-8eA1D2-dYmNN5-bVUQXy-owXWqS-4m85kr-6ZtNSN-diJwk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skunkpiks/9203428464/in/photolist-f2gYD7-5aPMfT-BEoZYL-dCwpfP-V1K9RS-s7hDZJ-mDdVMP-5aU3bh-5aPMPa-8VtsNo-5aU45m-rN6EBa-84Nc9n-28PM1Y-TQpP37-TumGvU-9TFXzh-TQpPSy-c15XEL-gYyFX-5aPNFn-TuUybN-5aU3C1-bqJJRu-acreAy-gYxyZ-75XhvU-8h4g3v-8uiezK-raqLUb-DVndj-cTVrd-XgCAF4-DVo6q-34p92D-DVoSY-6noTfd-saYfQe-5aPLtM-7qcGRY-8uien8-fP2Brz-aVKcgK-82o9y1-gQNJwj-5aU36E-dT5bfE-aZvZxK-fmR3NY-L2x1U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How to Design &amp; </a:t>
            </a:r>
            <a:br>
              <a:rPr lang="en-US" sz="4000" dirty="0">
                <a:solidFill>
                  <a:schemeClr val="bg1"/>
                </a:solidFill>
              </a:rPr>
            </a:br>
            <a:r>
              <a:rPr lang="en-US" sz="4000" dirty="0">
                <a:solidFill>
                  <a:schemeClr val="bg1"/>
                </a:solidFill>
              </a:rPr>
              <a:t>Deliver a Webinar</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p:nvPr/>
        </p:nvSpPr>
        <p:spPr>
          <a:xfrm>
            <a:off x="126102" y="1"/>
            <a:ext cx="8712431" cy="830580"/>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dirty="0">
                <a:solidFill>
                  <a:schemeClr val="dk1"/>
                </a:solidFill>
                <a:latin typeface="Calibri"/>
                <a:ea typeface="Calibri"/>
                <a:cs typeface="Calibri"/>
                <a:sym typeface="Calibri"/>
              </a:rPr>
              <a:t>Activity 4: Design a Webinar!  </a:t>
            </a:r>
            <a:endParaRPr sz="4950" b="1" dirty="0">
              <a:solidFill>
                <a:schemeClr val="dk1"/>
              </a:solidFill>
              <a:latin typeface="Calibri"/>
              <a:ea typeface="Calibri"/>
              <a:cs typeface="Calibri"/>
              <a:sym typeface="Calibri"/>
            </a:endParaRPr>
          </a:p>
        </p:txBody>
      </p:sp>
      <p:sp>
        <p:nvSpPr>
          <p:cNvPr id="143" name="Google Shape;143;p10"/>
          <p:cNvSpPr txBox="1"/>
          <p:nvPr/>
        </p:nvSpPr>
        <p:spPr>
          <a:xfrm>
            <a:off x="407002" y="1598285"/>
            <a:ext cx="7967750" cy="1800463"/>
          </a:xfrm>
          <a:prstGeom prst="rect">
            <a:avLst/>
          </a:prstGeom>
          <a:noFill/>
          <a:ln>
            <a:noFill/>
          </a:ln>
        </p:spPr>
        <p:txBody>
          <a:bodyPr spcFirstLastPara="1" wrap="square" lIns="68569" tIns="34275" rIns="68569" bIns="34275" anchor="t" anchorCtr="0">
            <a:spAutoFit/>
          </a:bodyPr>
          <a:lstStyle/>
          <a:p>
            <a:pPr marL="342900" indent="-342900">
              <a:buClr>
                <a:srgbClr val="000000"/>
              </a:buClr>
              <a:buSzPts val="3000"/>
              <a:buFont typeface="Arial"/>
              <a:buChar char="•"/>
            </a:pPr>
            <a:r>
              <a:rPr lang="en-US" sz="2250" dirty="0">
                <a:solidFill>
                  <a:srgbClr val="000000"/>
                </a:solidFill>
                <a:latin typeface="Calibri" panose="020F0502020204030204" pitchFamily="34" charset="0"/>
                <a:cs typeface="Calibri" panose="020F0502020204030204" pitchFamily="34" charset="0"/>
                <a:sym typeface="Arial"/>
              </a:rPr>
              <a:t>Your will be given 5 slides of content by your facilitator</a:t>
            </a:r>
            <a:endParaRPr sz="1013" dirty="0">
              <a:latin typeface="Calibri" panose="020F0502020204030204" pitchFamily="34" charset="0"/>
              <a:cs typeface="Calibri" panose="020F0502020204030204" pitchFamily="34" charset="0"/>
            </a:endParaRPr>
          </a:p>
          <a:p>
            <a:pPr marL="342900" indent="-342900">
              <a:buClr>
                <a:srgbClr val="000000"/>
              </a:buClr>
              <a:buSzPts val="3000"/>
              <a:buFont typeface="Arial"/>
              <a:buChar char="•"/>
            </a:pPr>
            <a:r>
              <a:rPr lang="en-US" sz="2250" dirty="0">
                <a:solidFill>
                  <a:srgbClr val="000000"/>
                </a:solidFill>
                <a:latin typeface="Calibri" panose="020F0502020204030204" pitchFamily="34" charset="0"/>
                <a:cs typeface="Calibri" panose="020F0502020204030204" pitchFamily="34" charset="0"/>
                <a:sym typeface="Arial"/>
              </a:rPr>
              <a:t>In your groups spend 20 minutes thinking about how you could make the slides more interesting and interactive. </a:t>
            </a:r>
            <a:endParaRPr sz="1013" dirty="0">
              <a:latin typeface="Calibri" panose="020F0502020204030204" pitchFamily="34" charset="0"/>
              <a:cs typeface="Calibri" panose="020F0502020204030204" pitchFamily="34" charset="0"/>
            </a:endParaRPr>
          </a:p>
          <a:p>
            <a:pPr marL="342900" indent="-342900">
              <a:buClr>
                <a:srgbClr val="000000"/>
              </a:buClr>
              <a:buSzPts val="3000"/>
              <a:buFont typeface="Arial"/>
              <a:buChar char="•"/>
            </a:pPr>
            <a:r>
              <a:rPr lang="en-US" sz="2250" dirty="0">
                <a:solidFill>
                  <a:srgbClr val="000000"/>
                </a:solidFill>
                <a:latin typeface="Calibri" panose="020F0502020204030204" pitchFamily="34" charset="0"/>
                <a:cs typeface="Calibri" panose="020F0502020204030204" pitchFamily="34" charset="0"/>
                <a:sym typeface="Arial"/>
              </a:rPr>
              <a:t>Share your ideas with the group… prizes will be given for the most innovative and interesting webinar ideas!</a:t>
            </a:r>
            <a:endParaRPr sz="225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07444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p:nvPr/>
        </p:nvSpPr>
        <p:spPr>
          <a:xfrm rot="-5400000">
            <a:off x="-1367531" y="1396289"/>
            <a:ext cx="4385290" cy="1592713"/>
          </a:xfrm>
          <a:prstGeom prst="rect">
            <a:avLst/>
          </a:prstGeom>
          <a:noFill/>
          <a:ln>
            <a:noFill/>
          </a:ln>
        </p:spPr>
        <p:txBody>
          <a:bodyPr spcFirstLastPara="1" wrap="square" lIns="68569" tIns="34275" rIns="68569" bIns="34275" anchor="t" anchorCtr="0">
            <a:spAutoFit/>
          </a:bodyPr>
          <a:lstStyle/>
          <a:p>
            <a:r>
              <a:rPr lang="en-US" sz="4950" b="1" dirty="0">
                <a:solidFill>
                  <a:srgbClr val="000000"/>
                </a:solidFill>
                <a:latin typeface="Arial"/>
                <a:ea typeface="Arial"/>
                <a:cs typeface="Arial"/>
                <a:sym typeface="Arial"/>
              </a:rPr>
              <a:t>Any Questions? </a:t>
            </a:r>
            <a:endParaRPr sz="1013" dirty="0"/>
          </a:p>
        </p:txBody>
      </p:sp>
      <p:pic>
        <p:nvPicPr>
          <p:cNvPr id="150" name="Google Shape;150;p11"/>
          <p:cNvPicPr preferRelativeResize="0"/>
          <p:nvPr/>
        </p:nvPicPr>
        <p:blipFill rotWithShape="1">
          <a:blip r:embed="rId3">
            <a:alphaModFix/>
          </a:blip>
          <a:srcRect/>
          <a:stretch/>
        </p:blipFill>
        <p:spPr>
          <a:xfrm>
            <a:off x="3375660" y="333424"/>
            <a:ext cx="4261585" cy="4023360"/>
          </a:xfrm>
          <a:prstGeom prst="rect">
            <a:avLst/>
          </a:prstGeom>
          <a:noFill/>
          <a:ln>
            <a:noFill/>
          </a:ln>
        </p:spPr>
      </p:pic>
      <p:sp>
        <p:nvSpPr>
          <p:cNvPr id="151" name="Google Shape;151;p11"/>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Question everything! by Henry… is licensed CC BY-NC-ND </a:t>
            </a:r>
            <a:r>
              <a:rPr lang="en-US" sz="600" u="sng">
                <a:solidFill>
                  <a:srgbClr val="000000"/>
                </a:solidFill>
                <a:latin typeface="Arial"/>
                <a:ea typeface="Arial"/>
                <a:cs typeface="Arial"/>
                <a:sym typeface="Arial"/>
                <a:hlinkClick r:id="rId4"/>
              </a:rPr>
              <a:t>https://www.flickr.com/photos/henrybloomfield/12680815144/</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259637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p:nvPr/>
        </p:nvSpPr>
        <p:spPr>
          <a:xfrm>
            <a:off x="280590" y="160666"/>
            <a:ext cx="68565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dirty="0">
                <a:solidFill>
                  <a:schemeClr val="dk1"/>
                </a:solidFill>
                <a:latin typeface="Calibri"/>
                <a:ea typeface="Calibri"/>
                <a:cs typeface="Calibri"/>
                <a:sym typeface="Calibri"/>
              </a:rPr>
              <a:t>Useful Resources</a:t>
            </a:r>
            <a:endParaRPr sz="4950" b="1" dirty="0">
              <a:solidFill>
                <a:schemeClr val="dk1"/>
              </a:solidFill>
              <a:latin typeface="Calibri"/>
              <a:ea typeface="Calibri"/>
              <a:cs typeface="Calibri"/>
              <a:sym typeface="Calibri"/>
            </a:endParaRPr>
          </a:p>
        </p:txBody>
      </p:sp>
      <p:sp>
        <p:nvSpPr>
          <p:cNvPr id="158" name="Google Shape;158;p12"/>
          <p:cNvSpPr txBox="1"/>
          <p:nvPr/>
        </p:nvSpPr>
        <p:spPr>
          <a:xfrm>
            <a:off x="333929" y="1213986"/>
            <a:ext cx="8240649" cy="3370123"/>
          </a:xfrm>
          <a:prstGeom prst="rect">
            <a:avLst/>
          </a:prstGeom>
          <a:noFill/>
          <a:ln>
            <a:noFill/>
          </a:ln>
        </p:spPr>
        <p:txBody>
          <a:bodyPr spcFirstLastPara="1" wrap="square" lIns="68569" tIns="34275" rIns="68569" bIns="34275" anchor="t" anchorCtr="0">
            <a:spAutoFit/>
          </a:bodyPr>
          <a:lstStyle/>
          <a:p>
            <a:r>
              <a:rPr lang="en-US" sz="1650" i="1" dirty="0">
                <a:solidFill>
                  <a:srgbClr val="000000"/>
                </a:solidFill>
                <a:latin typeface="Calibri" panose="020F0502020204030204" pitchFamily="34" charset="0"/>
                <a:cs typeface="Calibri" panose="020F0502020204030204" pitchFamily="34" charset="0"/>
                <a:sym typeface="Arial"/>
              </a:rPr>
              <a:t>Accessible webinars; making online work for everyone </a:t>
            </a:r>
            <a:r>
              <a:rPr lang="en-US" sz="1650" dirty="0">
                <a:solidFill>
                  <a:srgbClr val="000000"/>
                </a:solidFill>
                <a:latin typeface="Calibri" panose="020F0502020204030204" pitchFamily="34" charset="0"/>
                <a:cs typeface="Calibri" panose="020F0502020204030204" pitchFamily="34" charset="0"/>
                <a:sym typeface="Arial"/>
              </a:rPr>
              <a:t>(JISC) </a:t>
            </a:r>
            <a:r>
              <a:rPr lang="en-US" sz="1650" u="sng" dirty="0">
                <a:solidFill>
                  <a:srgbClr val="000000"/>
                </a:solidFill>
                <a:latin typeface="Calibri" panose="020F0502020204030204" pitchFamily="34" charset="0"/>
                <a:cs typeface="Calibri" panose="020F0502020204030204" pitchFamily="34" charset="0"/>
                <a:sym typeface="Arial"/>
                <a:hlinkClick r:id="rId3"/>
              </a:rPr>
              <a:t>https://accessibility.jiscinvolve.org/wp/2016/09/12/webinars/</a:t>
            </a:r>
            <a:r>
              <a:rPr lang="en-US" sz="1650" dirty="0">
                <a:solidFill>
                  <a:srgbClr val="000000"/>
                </a:solidFill>
                <a:latin typeface="Calibri" panose="020F0502020204030204" pitchFamily="34" charset="0"/>
                <a:cs typeface="Calibri" panose="020F0502020204030204" pitchFamily="34" charset="0"/>
                <a:sym typeface="Arial"/>
              </a:rPr>
              <a:t> (highlights a </a:t>
            </a:r>
            <a:r>
              <a:rPr lang="en-US" sz="1650" dirty="0" err="1">
                <a:solidFill>
                  <a:srgbClr val="000000"/>
                </a:solidFill>
                <a:latin typeface="Calibri" panose="020F0502020204030204" pitchFamily="34" charset="0"/>
                <a:cs typeface="Calibri" panose="020F0502020204030204" pitchFamily="34" charset="0"/>
                <a:sym typeface="Arial"/>
              </a:rPr>
              <a:t>FutureLearn</a:t>
            </a:r>
            <a:r>
              <a:rPr lang="en-US" sz="1650" dirty="0">
                <a:solidFill>
                  <a:srgbClr val="000000"/>
                </a:solidFill>
                <a:latin typeface="Calibri" panose="020F0502020204030204" pitchFamily="34" charset="0"/>
                <a:cs typeface="Calibri" panose="020F0502020204030204" pitchFamily="34" charset="0"/>
                <a:sym typeface="Arial"/>
              </a:rPr>
              <a:t> MOOC on Accessibility which might also be of interest)</a:t>
            </a:r>
            <a:endParaRPr sz="1013" dirty="0">
              <a:latin typeface="Calibri" panose="020F0502020204030204" pitchFamily="34" charset="0"/>
              <a:cs typeface="Calibri" panose="020F0502020204030204" pitchFamily="34" charset="0"/>
            </a:endParaRPr>
          </a:p>
          <a:p>
            <a:endParaRPr sz="1650" dirty="0">
              <a:solidFill>
                <a:srgbClr val="000000"/>
              </a:solidFill>
              <a:latin typeface="Calibri" panose="020F0502020204030204" pitchFamily="34" charset="0"/>
              <a:cs typeface="Calibri" panose="020F0502020204030204" pitchFamily="34" charset="0"/>
              <a:sym typeface="Arial"/>
            </a:endParaRPr>
          </a:p>
          <a:p>
            <a:r>
              <a:rPr lang="en-US" sz="1650" dirty="0">
                <a:solidFill>
                  <a:srgbClr val="000000"/>
                </a:solidFill>
                <a:latin typeface="Calibri" panose="020F0502020204030204" pitchFamily="34" charset="0"/>
                <a:cs typeface="Calibri" panose="020F0502020204030204" pitchFamily="34" charset="0"/>
                <a:sym typeface="Arial"/>
              </a:rPr>
              <a:t>There are also lots of marketing websites which have useful information on running successful webinars. For example: </a:t>
            </a:r>
            <a:endParaRPr sz="1013" dirty="0">
              <a:latin typeface="Calibri" panose="020F0502020204030204" pitchFamily="34" charset="0"/>
              <a:cs typeface="Calibri" panose="020F0502020204030204" pitchFamily="34" charset="0"/>
            </a:endParaRPr>
          </a:p>
          <a:p>
            <a:endParaRPr sz="1650" dirty="0">
              <a:solidFill>
                <a:srgbClr val="000000"/>
              </a:solidFill>
              <a:latin typeface="Calibri" panose="020F0502020204030204" pitchFamily="34" charset="0"/>
              <a:cs typeface="Calibri" panose="020F0502020204030204" pitchFamily="34" charset="0"/>
              <a:sym typeface="Arial"/>
            </a:endParaRPr>
          </a:p>
          <a:p>
            <a:r>
              <a:rPr lang="en-US" sz="1650" i="1" dirty="0">
                <a:solidFill>
                  <a:srgbClr val="000000"/>
                </a:solidFill>
                <a:latin typeface="Calibri" panose="020F0502020204030204" pitchFamily="34" charset="0"/>
                <a:cs typeface="Calibri" panose="020F0502020204030204" pitchFamily="34" charset="0"/>
                <a:sym typeface="Arial"/>
              </a:rPr>
              <a:t>The Secret Formula for Webinar Presentations That Work Every Time </a:t>
            </a:r>
            <a:r>
              <a:rPr lang="en-US" sz="1650" u="sng" dirty="0">
                <a:solidFill>
                  <a:srgbClr val="000000"/>
                </a:solidFill>
                <a:latin typeface="Calibri" panose="020F0502020204030204" pitchFamily="34" charset="0"/>
                <a:cs typeface="Calibri" panose="020F0502020204030204" pitchFamily="34" charset="0"/>
                <a:sym typeface="Arial"/>
                <a:hlinkClick r:id="rId4"/>
              </a:rPr>
              <a:t>http://www.ala.org/llama/sites/ala.org.llama/files/content/The-Secret-Formula-for-Webinar-Presentations-that-Work-Every-Time.pdf</a:t>
            </a:r>
            <a:r>
              <a:rPr lang="en-US" sz="1650" dirty="0">
                <a:solidFill>
                  <a:srgbClr val="000000"/>
                </a:solidFill>
                <a:latin typeface="Calibri" panose="020F0502020204030204" pitchFamily="34" charset="0"/>
                <a:cs typeface="Calibri" panose="020F0502020204030204" pitchFamily="34" charset="0"/>
                <a:sym typeface="Arial"/>
              </a:rPr>
              <a:t> </a:t>
            </a:r>
            <a:endParaRPr sz="1013" dirty="0">
              <a:latin typeface="Calibri" panose="020F0502020204030204" pitchFamily="34" charset="0"/>
              <a:cs typeface="Calibri" panose="020F0502020204030204" pitchFamily="34" charset="0"/>
            </a:endParaRPr>
          </a:p>
          <a:p>
            <a:r>
              <a:rPr lang="en-US" sz="1650" i="1" dirty="0">
                <a:solidFill>
                  <a:srgbClr val="000000"/>
                </a:solidFill>
                <a:latin typeface="Calibri" panose="020F0502020204030204" pitchFamily="34" charset="0"/>
                <a:cs typeface="Calibri" panose="020F0502020204030204" pitchFamily="34" charset="0"/>
                <a:sym typeface="Arial"/>
              </a:rPr>
              <a:t>The Ultimate Guide to Webinars: 37 Tips for Successful Webinars </a:t>
            </a:r>
            <a:r>
              <a:rPr lang="en-US" sz="1650" u="sng" dirty="0">
                <a:solidFill>
                  <a:srgbClr val="000000"/>
                </a:solidFill>
                <a:latin typeface="Calibri" panose="020F0502020204030204" pitchFamily="34" charset="0"/>
                <a:cs typeface="Calibri" panose="020F0502020204030204" pitchFamily="34" charset="0"/>
                <a:sym typeface="Arial"/>
                <a:hlinkClick r:id="rId5"/>
              </a:rPr>
              <a:t>https://www.searchenginejournal.com/webinar-planning-best-practices-guide/231301/#close</a:t>
            </a:r>
            <a:r>
              <a:rPr lang="en-US" sz="1650" dirty="0">
                <a:solidFill>
                  <a:srgbClr val="000000"/>
                </a:solidFill>
                <a:latin typeface="Calibri" panose="020F0502020204030204" pitchFamily="34" charset="0"/>
                <a:cs typeface="Calibri" panose="020F0502020204030204" pitchFamily="34" charset="0"/>
                <a:sym typeface="Arial"/>
              </a:rPr>
              <a:t>  </a:t>
            </a:r>
            <a:endParaRPr sz="1013" dirty="0">
              <a:latin typeface="Calibri" panose="020F0502020204030204" pitchFamily="34" charset="0"/>
              <a:cs typeface="Calibri" panose="020F0502020204030204" pitchFamily="34" charset="0"/>
            </a:endParaRPr>
          </a:p>
          <a:p>
            <a:endParaRPr sz="165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3052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body" idx="1"/>
          </p:nvPr>
        </p:nvSpPr>
        <p:spPr>
          <a:xfrm>
            <a:off x="628649" y="61430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dirty="0"/>
          </a:p>
          <a:p>
            <a:pPr marL="0" indent="0">
              <a:buSzPts val="7200"/>
              <a:buNone/>
            </a:pPr>
            <a:r>
              <a:rPr lang="en-US" sz="5400" b="1" dirty="0"/>
              <a:t>How to Design &amp; Deliver a Webinar</a:t>
            </a:r>
            <a:endParaRPr dirty="0"/>
          </a:p>
          <a:p>
            <a:pPr marL="0" indent="0">
              <a:buNone/>
            </a:pPr>
            <a:endParaRPr dirty="0"/>
          </a:p>
        </p:txBody>
      </p:sp>
      <p:pic>
        <p:nvPicPr>
          <p:cNvPr id="82" name="Google Shape;82;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3" name="Google Shape;83;p2"/>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dirty="0">
                <a:solidFill>
                  <a:srgbClr val="000000"/>
                </a:solidFill>
                <a:latin typeface="Calibri"/>
                <a:ea typeface="Calibri"/>
                <a:cs typeface="Calibri"/>
                <a:sym typeface="Calibri"/>
              </a:rPr>
              <a:t>This work was created as part of the TIDE project and is licensed under the </a:t>
            </a:r>
            <a:r>
              <a:rPr lang="en-US" sz="900" u="sng" dirty="0">
                <a:solidFill>
                  <a:schemeClr val="hlink"/>
                </a:solidFill>
                <a:latin typeface="Calibri"/>
                <a:ea typeface="Calibri"/>
                <a:cs typeface="Calibri"/>
                <a:sym typeface="Calibri"/>
                <a:hlinkClick r:id="rId3"/>
              </a:rPr>
              <a:t>Creative Commons Attribution 4.0 International License</a:t>
            </a:r>
            <a:r>
              <a:rPr lang="en-US" sz="900" dirty="0">
                <a:solidFill>
                  <a:srgbClr val="000000"/>
                </a:solidFill>
                <a:latin typeface="Calibri"/>
                <a:ea typeface="Calibri"/>
                <a:cs typeface="Calibri"/>
                <a:sym typeface="Calibri"/>
              </a:rPr>
              <a:t> unless otherwise stated.</a:t>
            </a:r>
          </a:p>
          <a:p>
            <a:pPr>
              <a:buClr>
                <a:srgbClr val="000000"/>
              </a:buClr>
              <a:buSzPts val="1200"/>
            </a:pPr>
            <a:r>
              <a:rPr lang="en-GB" sz="900" dirty="0">
                <a:latin typeface="Calibri"/>
                <a:ea typeface="Calibri"/>
                <a:cs typeface="Calibri"/>
                <a:sym typeface="Calibri"/>
              </a:rPr>
              <a:t>Minor amends were carried out to the slides in May 2021.</a:t>
            </a:r>
            <a:r>
              <a:rPr lang="en-US" sz="900" dirty="0">
                <a:solidFill>
                  <a:srgbClr val="000000"/>
                </a:solidFill>
                <a:latin typeface="Calibri"/>
                <a:ea typeface="Calibri"/>
                <a:cs typeface="Calibri"/>
                <a:sym typeface="Calibri"/>
              </a:rPr>
              <a:t> </a:t>
            </a:r>
            <a:endParaRPr sz="9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773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body" idx="4294967295"/>
          </p:nvPr>
        </p:nvSpPr>
        <p:spPr>
          <a:xfrm>
            <a:off x="220980" y="1311559"/>
            <a:ext cx="3998119" cy="3263504"/>
          </a:xfrm>
          <a:prstGeom prst="rect">
            <a:avLst/>
          </a:prstGeom>
          <a:noFill/>
          <a:ln>
            <a:noFill/>
          </a:ln>
        </p:spPr>
        <p:txBody>
          <a:bodyPr spcFirstLastPara="1" wrap="square" lIns="68569" tIns="34275" rIns="68569" bIns="34275" anchor="t" anchorCtr="0">
            <a:noAutofit/>
          </a:bodyPr>
          <a:lstStyle/>
          <a:p>
            <a:pPr marL="0" indent="0">
              <a:spcBef>
                <a:spcPts val="0"/>
              </a:spcBef>
              <a:buClr>
                <a:schemeClr val="dk1"/>
              </a:buClr>
              <a:buSzPts val="3500"/>
              <a:buNone/>
            </a:pPr>
            <a:r>
              <a:rPr lang="en-US" sz="2400" dirty="0">
                <a:solidFill>
                  <a:schemeClr val="dk1"/>
                </a:solidFill>
              </a:rPr>
              <a:t>By the end of this session you will</a:t>
            </a:r>
            <a:r>
              <a:rPr lang="en-US" sz="2400" dirty="0"/>
              <a:t>:</a:t>
            </a:r>
            <a:endParaRPr sz="2400" dirty="0">
              <a:solidFill>
                <a:schemeClr val="dk1"/>
              </a:solidFill>
            </a:endParaRPr>
          </a:p>
          <a:p>
            <a:pPr marL="0" indent="0">
              <a:spcBef>
                <a:spcPts val="0"/>
              </a:spcBef>
              <a:buClr>
                <a:schemeClr val="dk1"/>
              </a:buClr>
              <a:buSzPts val="3500"/>
              <a:buNone/>
            </a:pPr>
            <a:endParaRPr sz="2400" dirty="0"/>
          </a:p>
          <a:p>
            <a:pPr marL="342900" indent="-342900">
              <a:spcBef>
                <a:spcPts val="0"/>
              </a:spcBef>
              <a:buSzPts val="3500"/>
            </a:pPr>
            <a:r>
              <a:rPr lang="en-US" sz="2400" dirty="0"/>
              <a:t>Be familiar with webinar software</a:t>
            </a:r>
            <a:endParaRPr dirty="0"/>
          </a:p>
          <a:p>
            <a:pPr marL="342900" indent="-342900">
              <a:spcBef>
                <a:spcPts val="0"/>
              </a:spcBef>
              <a:buSzPts val="3500"/>
            </a:pPr>
            <a:r>
              <a:rPr lang="en-US" sz="2400" dirty="0"/>
              <a:t>Be aware of what to consider when designing &amp; delivering an effective webinar</a:t>
            </a:r>
            <a:endParaRPr dirty="0"/>
          </a:p>
        </p:txBody>
      </p:sp>
      <p:sp>
        <p:nvSpPr>
          <p:cNvPr id="89" name="Google Shape;89;p3"/>
          <p:cNvSpPr txBox="1"/>
          <p:nvPr/>
        </p:nvSpPr>
        <p:spPr>
          <a:xfrm>
            <a:off x="137308" y="108957"/>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050" b="1" dirty="0">
                <a:solidFill>
                  <a:schemeClr val="dk1"/>
                </a:solidFill>
                <a:latin typeface="Calibri"/>
                <a:ea typeface="Calibri"/>
                <a:cs typeface="Calibri"/>
                <a:sym typeface="Calibri"/>
              </a:rPr>
              <a:t>Learning Outcomes </a:t>
            </a:r>
            <a:endParaRPr sz="4050" b="1"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68D2D54A-F987-4C4E-8968-7AC42AF979AD}"/>
              </a:ext>
            </a:extLst>
          </p:cNvPr>
          <p:cNvPicPr>
            <a:picLocks noChangeAspect="1"/>
          </p:cNvPicPr>
          <p:nvPr/>
        </p:nvPicPr>
        <p:blipFill>
          <a:blip r:embed="rId3"/>
          <a:stretch>
            <a:fillRect/>
          </a:stretch>
        </p:blipFill>
        <p:spPr>
          <a:xfrm>
            <a:off x="5141346" y="1949761"/>
            <a:ext cx="3577283" cy="2682962"/>
          </a:xfrm>
          <a:prstGeom prst="rect">
            <a:avLst/>
          </a:prstGeom>
        </p:spPr>
      </p:pic>
      <p:sp>
        <p:nvSpPr>
          <p:cNvPr id="7" name="TextBox 6">
            <a:extLst>
              <a:ext uri="{FF2B5EF4-FFF2-40B4-BE49-F238E27FC236}">
                <a16:creationId xmlns:a16="http://schemas.microsoft.com/office/drawing/2014/main" id="{37CDA0A9-C224-614E-BF3F-BF516D0E101C}"/>
              </a:ext>
            </a:extLst>
          </p:cNvPr>
          <p:cNvSpPr txBox="1"/>
          <p:nvPr/>
        </p:nvSpPr>
        <p:spPr>
          <a:xfrm rot="16200000">
            <a:off x="7452615" y="3121964"/>
            <a:ext cx="2870583" cy="338554"/>
          </a:xfrm>
          <a:prstGeom prst="rect">
            <a:avLst/>
          </a:prstGeom>
          <a:noFill/>
        </p:spPr>
        <p:txBody>
          <a:bodyPr wrap="square" rtlCol="0">
            <a:spAutoFit/>
          </a:bodyPr>
          <a:lstStyle/>
          <a:p>
            <a:r>
              <a:rPr lang="en-US" sz="800" dirty="0"/>
              <a:t>Photo credit: </a:t>
            </a:r>
            <a:r>
              <a:rPr lang="en-US" sz="800" dirty="0">
                <a:hlinkClick r:id="rId4"/>
              </a:rPr>
              <a:t>Mobile on the circular train, Yangon, Myanmar II </a:t>
            </a:r>
            <a:r>
              <a:rPr lang="en-US" sz="800" dirty="0"/>
              <a:t>by Beck Pitt is licensed </a:t>
            </a:r>
            <a:r>
              <a:rPr lang="en-US" sz="800" dirty="0">
                <a:hlinkClick r:id="rId5"/>
              </a:rPr>
              <a:t>CC BY 2.0</a:t>
            </a:r>
            <a:r>
              <a:rPr lang="en-US" sz="800" dirty="0"/>
              <a:t> </a:t>
            </a:r>
          </a:p>
        </p:txBody>
      </p:sp>
    </p:spTree>
    <p:extLst>
      <p:ext uri="{BB962C8B-B14F-4D97-AF65-F5344CB8AC3E}">
        <p14:creationId xmlns:p14="http://schemas.microsoft.com/office/powerpoint/2010/main" val="35855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316094" y="220321"/>
            <a:ext cx="7886972" cy="1029359"/>
          </a:xfrm>
          <a:prstGeom prst="rect">
            <a:avLst/>
          </a:prstGeom>
          <a:noFill/>
          <a:ln>
            <a:noFill/>
          </a:ln>
        </p:spPr>
        <p:txBody>
          <a:bodyPr spcFirstLastPara="1" wrap="square" lIns="68569" tIns="68569" rIns="68569" bIns="68569" anchor="t" anchorCtr="0">
            <a:noAutofit/>
          </a:bodyPr>
          <a:lstStyle/>
          <a:p>
            <a:pPr>
              <a:spcBef>
                <a:spcPts val="0"/>
              </a:spcBef>
              <a:buClr>
                <a:schemeClr val="dk1"/>
              </a:buClr>
              <a:buSzPts val="4400"/>
            </a:pPr>
            <a:r>
              <a:rPr lang="en-US" sz="3750" dirty="0">
                <a:latin typeface="Calibri" panose="020F0502020204030204" pitchFamily="34" charset="0"/>
                <a:cs typeface="Calibri" panose="020F0502020204030204" pitchFamily="34" charset="0"/>
              </a:rPr>
              <a:t>What is a webinar and why might </a:t>
            </a:r>
            <a:br>
              <a:rPr lang="en-US" sz="3750" dirty="0">
                <a:latin typeface="Calibri" panose="020F0502020204030204" pitchFamily="34" charset="0"/>
                <a:cs typeface="Calibri" panose="020F0502020204030204" pitchFamily="34" charset="0"/>
              </a:rPr>
            </a:br>
            <a:r>
              <a:rPr lang="en-US" sz="3750" dirty="0">
                <a:latin typeface="Calibri" panose="020F0502020204030204" pitchFamily="34" charset="0"/>
                <a:cs typeface="Calibri" panose="020F0502020204030204" pitchFamily="34" charset="0"/>
              </a:rPr>
              <a:t>you want to run one?</a:t>
            </a:r>
            <a:endParaRPr sz="3750" dirty="0">
              <a:latin typeface="Calibri" panose="020F0502020204030204" pitchFamily="34" charset="0"/>
              <a:cs typeface="Calibri" panose="020F0502020204030204" pitchFamily="34" charset="0"/>
            </a:endParaRPr>
          </a:p>
        </p:txBody>
      </p:sp>
      <p:sp>
        <p:nvSpPr>
          <p:cNvPr id="98" name="Google Shape;98;p4"/>
          <p:cNvSpPr txBox="1">
            <a:spLocks noGrp="1"/>
          </p:cNvSpPr>
          <p:nvPr>
            <p:ph type="body" idx="4294967295"/>
          </p:nvPr>
        </p:nvSpPr>
        <p:spPr>
          <a:xfrm>
            <a:off x="373380" y="1551622"/>
            <a:ext cx="3886200" cy="2906078"/>
          </a:xfrm>
          <a:prstGeom prst="rect">
            <a:avLst/>
          </a:prstGeom>
          <a:noFill/>
          <a:ln>
            <a:noFill/>
          </a:ln>
        </p:spPr>
        <p:txBody>
          <a:bodyPr spcFirstLastPara="1" wrap="square" lIns="68569" tIns="68569" rIns="68569" bIns="68569" anchor="t" anchorCtr="0">
            <a:noAutofit/>
          </a:bodyPr>
          <a:lstStyle/>
          <a:p>
            <a:pPr marL="38100" indent="0">
              <a:spcBef>
                <a:spcPts val="750"/>
              </a:spcBef>
              <a:buSzPts val="2800"/>
              <a:buNone/>
            </a:pPr>
            <a:endParaRPr sz="2100" dirty="0">
              <a:latin typeface="Calibri" panose="020F0502020204030204" pitchFamily="34" charset="0"/>
              <a:cs typeface="Calibri" panose="020F0502020204030204" pitchFamily="34" charset="0"/>
            </a:endParaRPr>
          </a:p>
          <a:p>
            <a:pPr marL="38100" indent="0">
              <a:spcBef>
                <a:spcPts val="750"/>
              </a:spcBef>
              <a:buSzPts val="2800"/>
              <a:buNone/>
            </a:pPr>
            <a:r>
              <a:rPr lang="en-US" sz="2100" dirty="0">
                <a:latin typeface="Calibri" panose="020F0502020204030204" pitchFamily="34" charset="0"/>
                <a:cs typeface="Calibri" panose="020F0502020204030204" pitchFamily="34" charset="0"/>
              </a:rPr>
              <a:t>“A </a:t>
            </a:r>
            <a:r>
              <a:rPr lang="en-US" sz="2100" dirty="0">
                <a:solidFill>
                  <a:srgbClr val="FF0000"/>
                </a:solidFill>
                <a:latin typeface="Calibri" panose="020F0502020204030204" pitchFamily="34" charset="0"/>
                <a:cs typeface="Calibri" panose="020F0502020204030204" pitchFamily="34" charset="0"/>
              </a:rPr>
              <a:t>seminar</a:t>
            </a:r>
            <a:r>
              <a:rPr lang="en-US" sz="2100" dirty="0">
                <a:latin typeface="Calibri" panose="020F0502020204030204" pitchFamily="34" charset="0"/>
                <a:cs typeface="Calibri" panose="020F0502020204030204" pitchFamily="34" charset="0"/>
              </a:rPr>
              <a:t> or other presentation that </a:t>
            </a:r>
            <a:r>
              <a:rPr lang="en-US" sz="2100" dirty="0">
                <a:solidFill>
                  <a:srgbClr val="FF0000"/>
                </a:solidFill>
                <a:latin typeface="Calibri" panose="020F0502020204030204" pitchFamily="34" charset="0"/>
                <a:cs typeface="Calibri" panose="020F0502020204030204" pitchFamily="34" charset="0"/>
              </a:rPr>
              <a:t>takes place over the Internet</a:t>
            </a:r>
            <a:r>
              <a:rPr lang="en-US" sz="2100" dirty="0">
                <a:latin typeface="Calibri" panose="020F0502020204030204" pitchFamily="34" charset="0"/>
                <a:cs typeface="Calibri" panose="020F0502020204030204" pitchFamily="34" charset="0"/>
              </a:rPr>
              <a:t>, allowing participants in </a:t>
            </a:r>
            <a:r>
              <a:rPr lang="en-US" sz="2100" dirty="0">
                <a:solidFill>
                  <a:srgbClr val="FF0000"/>
                </a:solidFill>
                <a:latin typeface="Calibri" panose="020F0502020204030204" pitchFamily="34" charset="0"/>
                <a:cs typeface="Calibri" panose="020F0502020204030204" pitchFamily="34" charset="0"/>
              </a:rPr>
              <a:t>different locations</a:t>
            </a:r>
            <a:r>
              <a:rPr lang="en-US" sz="2100" dirty="0">
                <a:latin typeface="Calibri" panose="020F0502020204030204" pitchFamily="34" charset="0"/>
                <a:cs typeface="Calibri" panose="020F0502020204030204" pitchFamily="34" charset="0"/>
              </a:rPr>
              <a:t> to see and hear the presenter, ask questions, and sometimes answer polls”</a:t>
            </a:r>
            <a:endParaRPr sz="2100" dirty="0">
              <a:latin typeface="Calibri" panose="020F0502020204030204" pitchFamily="34" charset="0"/>
              <a:cs typeface="Calibri" panose="020F0502020204030204" pitchFamily="34" charset="0"/>
            </a:endParaRPr>
          </a:p>
          <a:p>
            <a:pPr marL="38100" indent="0">
              <a:spcBef>
                <a:spcPts val="750"/>
              </a:spcBef>
              <a:buSzPts val="2800"/>
              <a:buNone/>
            </a:pPr>
            <a:r>
              <a:rPr lang="en-US" sz="2100" dirty="0">
                <a:latin typeface="Calibri" panose="020F0502020204030204" pitchFamily="34" charset="0"/>
                <a:cs typeface="Calibri" panose="020F0502020204030204" pitchFamily="34" charset="0"/>
              </a:rPr>
              <a:t> (</a:t>
            </a:r>
            <a:r>
              <a:rPr lang="en-US" sz="2100" u="sng" dirty="0">
                <a:solidFill>
                  <a:schemeClr val="hlink"/>
                </a:solidFill>
                <a:latin typeface="Calibri" panose="020F0502020204030204" pitchFamily="34" charset="0"/>
                <a:cs typeface="Calibri" panose="020F0502020204030204" pitchFamily="34" charset="0"/>
                <a:hlinkClick r:id="rId3"/>
              </a:rPr>
              <a:t>Dictionary.com</a:t>
            </a:r>
            <a:r>
              <a:rPr lang="en-US" sz="2100" dirty="0">
                <a:latin typeface="Calibri" panose="020F0502020204030204" pitchFamily="34" charset="0"/>
                <a:cs typeface="Calibri" panose="020F0502020204030204" pitchFamily="34" charset="0"/>
              </a:rPr>
              <a:t>)</a:t>
            </a:r>
            <a:endParaRPr sz="2100" dirty="0">
              <a:latin typeface="Calibri" panose="020F0502020204030204" pitchFamily="34" charset="0"/>
              <a:cs typeface="Calibri" panose="020F0502020204030204" pitchFamily="34" charset="0"/>
            </a:endParaRPr>
          </a:p>
        </p:txBody>
      </p:sp>
      <p:sp>
        <p:nvSpPr>
          <p:cNvPr id="99" name="Google Shape;99;p4"/>
          <p:cNvSpPr txBox="1">
            <a:spLocks noGrp="1"/>
          </p:cNvSpPr>
          <p:nvPr>
            <p:ph type="body" idx="4294967295"/>
          </p:nvPr>
        </p:nvSpPr>
        <p:spPr>
          <a:xfrm>
            <a:off x="4884422" y="1620679"/>
            <a:ext cx="3886200" cy="2120741"/>
          </a:xfrm>
          <a:prstGeom prst="rect">
            <a:avLst/>
          </a:prstGeom>
          <a:noFill/>
          <a:ln>
            <a:noFill/>
          </a:ln>
        </p:spPr>
        <p:txBody>
          <a:bodyPr spcFirstLastPara="1" wrap="square" lIns="68569" tIns="68569" rIns="68569" bIns="68569" anchor="t" anchorCtr="0">
            <a:noAutofit/>
          </a:bodyPr>
          <a:lstStyle/>
          <a:p>
            <a:pPr marL="38100" indent="0">
              <a:spcBef>
                <a:spcPts val="750"/>
              </a:spcBef>
              <a:buSzPts val="2800"/>
              <a:buNone/>
            </a:pPr>
            <a:endParaRPr sz="2100" dirty="0">
              <a:latin typeface="Calibri" panose="020F0502020204030204" pitchFamily="34" charset="0"/>
              <a:cs typeface="Calibri" panose="020F0502020204030204" pitchFamily="34" charset="0"/>
            </a:endParaRPr>
          </a:p>
          <a:p>
            <a:pPr marL="38100" indent="0">
              <a:spcBef>
                <a:spcPts val="750"/>
              </a:spcBef>
              <a:buSzPts val="2800"/>
              <a:buNone/>
            </a:pPr>
            <a:r>
              <a:rPr lang="en-US" sz="2100" dirty="0">
                <a:latin typeface="Calibri" panose="020F0502020204030204" pitchFamily="34" charset="0"/>
                <a:cs typeface="Calibri" panose="020F0502020204030204" pitchFamily="34" charset="0"/>
              </a:rPr>
              <a:t>“an occasion when a group of people go </a:t>
            </a:r>
            <a:r>
              <a:rPr lang="en-US" sz="2100" dirty="0">
                <a:solidFill>
                  <a:srgbClr val="FF0000"/>
                </a:solidFill>
                <a:latin typeface="Calibri" panose="020F0502020204030204" pitchFamily="34" charset="0"/>
                <a:cs typeface="Calibri" panose="020F0502020204030204" pitchFamily="34" charset="0"/>
              </a:rPr>
              <a:t>online at the same time to study or discuss something</a:t>
            </a:r>
            <a:r>
              <a:rPr lang="en-US" sz="2100" dirty="0">
                <a:latin typeface="Calibri" panose="020F0502020204030204" pitchFamily="34" charset="0"/>
                <a:cs typeface="Calibri" panose="020F0502020204030204" pitchFamily="34" charset="0"/>
              </a:rPr>
              <a:t>”</a:t>
            </a:r>
            <a:endParaRPr sz="2100" dirty="0">
              <a:latin typeface="Calibri" panose="020F0502020204030204" pitchFamily="34" charset="0"/>
              <a:cs typeface="Calibri" panose="020F0502020204030204" pitchFamily="34" charset="0"/>
            </a:endParaRPr>
          </a:p>
          <a:p>
            <a:pPr marL="38100" indent="0">
              <a:spcBef>
                <a:spcPts val="750"/>
              </a:spcBef>
              <a:buSzPts val="2800"/>
              <a:buNone/>
            </a:pPr>
            <a:r>
              <a:rPr lang="en-US" sz="2100" dirty="0">
                <a:latin typeface="Calibri" panose="020F0502020204030204" pitchFamily="34" charset="0"/>
                <a:cs typeface="Calibri" panose="020F0502020204030204" pitchFamily="34" charset="0"/>
              </a:rPr>
              <a:t>(</a:t>
            </a:r>
            <a:r>
              <a:rPr lang="en-US" sz="2100" u="sng" dirty="0">
                <a:solidFill>
                  <a:schemeClr val="hlink"/>
                </a:solidFill>
                <a:latin typeface="Calibri" panose="020F0502020204030204" pitchFamily="34" charset="0"/>
                <a:cs typeface="Calibri" panose="020F0502020204030204" pitchFamily="34" charset="0"/>
                <a:hlinkClick r:id="rId4"/>
              </a:rPr>
              <a:t>Cambridge Dictionary</a:t>
            </a:r>
            <a:r>
              <a:rPr lang="en-US" sz="2100" dirty="0">
                <a:latin typeface="Calibri" panose="020F0502020204030204" pitchFamily="34" charset="0"/>
                <a:cs typeface="Calibri" panose="020F0502020204030204" pitchFamily="34" charset="0"/>
              </a:rPr>
              <a:t>) </a:t>
            </a:r>
            <a:endParaRPr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864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p:nvPr/>
        </p:nvSpPr>
        <p:spPr>
          <a:xfrm>
            <a:off x="274092" y="1390930"/>
            <a:ext cx="4102927" cy="577081"/>
          </a:xfrm>
          <a:prstGeom prst="rect">
            <a:avLst/>
          </a:prstGeom>
          <a:noFill/>
          <a:ln>
            <a:noFill/>
          </a:ln>
        </p:spPr>
        <p:txBody>
          <a:bodyPr spcFirstLastPara="1" wrap="square" lIns="68569" tIns="34275" rIns="68569" bIns="34275" anchor="t" anchorCtr="0">
            <a:noAutofit/>
          </a:bodyPr>
          <a:lstStyle/>
          <a:p>
            <a:pPr>
              <a:buClr>
                <a:srgbClr val="000000"/>
              </a:buClr>
              <a:buSzPts val="5600"/>
            </a:pPr>
            <a:r>
              <a:rPr lang="en-US" sz="4200" b="1" dirty="0">
                <a:solidFill>
                  <a:schemeClr val="dk1"/>
                </a:solidFill>
                <a:latin typeface="Calibri"/>
                <a:ea typeface="Calibri"/>
                <a:cs typeface="Calibri"/>
                <a:sym typeface="Calibri"/>
              </a:rPr>
              <a:t>Activity 1: Demonstration of </a:t>
            </a:r>
            <a:endParaRPr sz="1013" dirty="0"/>
          </a:p>
          <a:p>
            <a:pPr>
              <a:buClr>
                <a:srgbClr val="000000"/>
              </a:buClr>
              <a:buSzPts val="5600"/>
            </a:pPr>
            <a:r>
              <a:rPr lang="en-US" sz="4200" b="1" dirty="0">
                <a:solidFill>
                  <a:schemeClr val="dk1"/>
                </a:solidFill>
                <a:latin typeface="Calibri"/>
                <a:ea typeface="Calibri"/>
                <a:cs typeface="Calibri"/>
                <a:sym typeface="Calibri"/>
              </a:rPr>
              <a:t>Webinar Software</a:t>
            </a:r>
            <a:endParaRPr sz="1013" dirty="0"/>
          </a:p>
          <a:p>
            <a:pPr>
              <a:buClr>
                <a:srgbClr val="000000"/>
              </a:buClr>
              <a:buSzPts val="5600"/>
            </a:pPr>
            <a:r>
              <a:rPr lang="en-US" sz="4200" b="1" dirty="0">
                <a:solidFill>
                  <a:schemeClr val="dk1"/>
                </a:solidFill>
                <a:latin typeface="Calibri"/>
                <a:ea typeface="Calibri"/>
                <a:cs typeface="Calibri"/>
                <a:sym typeface="Calibri"/>
              </a:rPr>
              <a:t>  </a:t>
            </a:r>
            <a:endParaRPr sz="4200" b="1" dirty="0">
              <a:solidFill>
                <a:schemeClr val="dk1"/>
              </a:solidFill>
              <a:latin typeface="Calibri"/>
              <a:ea typeface="Calibri"/>
              <a:cs typeface="Calibri"/>
              <a:sym typeface="Calibri"/>
            </a:endParaRPr>
          </a:p>
        </p:txBody>
      </p:sp>
      <p:pic>
        <p:nvPicPr>
          <p:cNvPr id="106" name="Google Shape;106;p5"/>
          <p:cNvPicPr preferRelativeResize="0"/>
          <p:nvPr/>
        </p:nvPicPr>
        <p:blipFill rotWithShape="1">
          <a:blip r:embed="rId3">
            <a:alphaModFix/>
          </a:blip>
          <a:srcRect/>
          <a:stretch/>
        </p:blipFill>
        <p:spPr>
          <a:xfrm>
            <a:off x="4514851" y="1078285"/>
            <a:ext cx="4384862" cy="3288647"/>
          </a:xfrm>
          <a:prstGeom prst="rect">
            <a:avLst/>
          </a:prstGeom>
          <a:noFill/>
          <a:ln>
            <a:noFill/>
          </a:ln>
        </p:spPr>
      </p:pic>
      <p:sp>
        <p:nvSpPr>
          <p:cNvPr id="107" name="Google Shape;107;p5"/>
          <p:cNvSpPr txBox="1"/>
          <p:nvPr/>
        </p:nvSpPr>
        <p:spPr>
          <a:xfrm rot="-5400000">
            <a:off x="6845114" y="2111655"/>
            <a:ext cx="4384862"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Picture Credit: </a:t>
            </a:r>
            <a:r>
              <a:rPr lang="en-US" sz="600" u="sng">
                <a:solidFill>
                  <a:srgbClr val="000000"/>
                </a:solidFill>
                <a:latin typeface="Arial"/>
                <a:ea typeface="Arial"/>
                <a:cs typeface="Arial"/>
                <a:sym typeface="Arial"/>
                <a:hlinkClick r:id="rId4"/>
              </a:rPr>
              <a:t>webinar-red</a:t>
            </a:r>
            <a:r>
              <a:rPr lang="en-US" sz="600">
                <a:solidFill>
                  <a:srgbClr val="000000"/>
                </a:solidFill>
                <a:latin typeface="Arial"/>
                <a:ea typeface="Arial"/>
                <a:cs typeface="Arial"/>
                <a:sym typeface="Arial"/>
              </a:rPr>
              <a:t> by Anders Abrahamsson is licensed </a:t>
            </a:r>
            <a:r>
              <a:rPr lang="en-US" sz="600" u="sng">
                <a:solidFill>
                  <a:srgbClr val="000000"/>
                </a:solidFill>
                <a:latin typeface="Arial"/>
                <a:ea typeface="Arial"/>
                <a:cs typeface="Arial"/>
                <a:sym typeface="Arial"/>
                <a:hlinkClick r:id="rId5"/>
              </a:rPr>
              <a:t>CC BY-SA 2.0</a:t>
            </a:r>
            <a:endParaRPr sz="600">
              <a:solidFill>
                <a:srgbClr val="000000"/>
              </a:solidFill>
              <a:latin typeface="Arial"/>
              <a:ea typeface="Arial"/>
              <a:cs typeface="Arial"/>
              <a:sym typeface="Arial"/>
            </a:endParaRPr>
          </a:p>
        </p:txBody>
      </p:sp>
    </p:spTree>
    <p:extLst>
      <p:ext uri="{BB962C8B-B14F-4D97-AF65-F5344CB8AC3E}">
        <p14:creationId xmlns:p14="http://schemas.microsoft.com/office/powerpoint/2010/main" val="110286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p:nvPr/>
        </p:nvSpPr>
        <p:spPr>
          <a:xfrm>
            <a:off x="274092" y="1703574"/>
            <a:ext cx="4102927" cy="577081"/>
          </a:xfrm>
          <a:prstGeom prst="rect">
            <a:avLst/>
          </a:prstGeom>
          <a:noFill/>
          <a:ln>
            <a:noFill/>
          </a:ln>
        </p:spPr>
        <p:txBody>
          <a:bodyPr spcFirstLastPara="1" wrap="square" lIns="68569" tIns="34275" rIns="68569" bIns="34275" anchor="t" anchorCtr="0">
            <a:noAutofit/>
          </a:bodyPr>
          <a:lstStyle/>
          <a:p>
            <a:pPr>
              <a:buClr>
                <a:srgbClr val="000000"/>
              </a:buClr>
              <a:buSzPts val="5600"/>
            </a:pPr>
            <a:r>
              <a:rPr lang="en-US" sz="4200" b="1">
                <a:solidFill>
                  <a:schemeClr val="dk1"/>
                </a:solidFill>
                <a:latin typeface="Calibri"/>
                <a:ea typeface="Calibri"/>
                <a:cs typeface="Calibri"/>
                <a:sym typeface="Calibri"/>
              </a:rPr>
              <a:t>Activity 2: Good  Practice…</a:t>
            </a:r>
            <a:endParaRPr sz="1013"/>
          </a:p>
          <a:p>
            <a:pPr>
              <a:buClr>
                <a:srgbClr val="000000"/>
              </a:buClr>
              <a:buSzPts val="5600"/>
            </a:pPr>
            <a:r>
              <a:rPr lang="en-US" sz="4200" b="1">
                <a:solidFill>
                  <a:schemeClr val="dk1"/>
                </a:solidFill>
                <a:latin typeface="Calibri"/>
                <a:ea typeface="Calibri"/>
                <a:cs typeface="Calibri"/>
                <a:sym typeface="Calibri"/>
              </a:rPr>
              <a:t>Yes or No? </a:t>
            </a:r>
            <a:endParaRPr sz="1013"/>
          </a:p>
          <a:p>
            <a:pPr>
              <a:buClr>
                <a:srgbClr val="000000"/>
              </a:buClr>
              <a:buSzPts val="5600"/>
            </a:pPr>
            <a:r>
              <a:rPr lang="en-US" sz="4200" b="1">
                <a:solidFill>
                  <a:schemeClr val="dk1"/>
                </a:solidFill>
                <a:latin typeface="Calibri"/>
                <a:ea typeface="Calibri"/>
                <a:cs typeface="Calibri"/>
                <a:sym typeface="Calibri"/>
              </a:rPr>
              <a:t>  </a:t>
            </a:r>
            <a:endParaRPr sz="4200" b="1">
              <a:solidFill>
                <a:schemeClr val="dk1"/>
              </a:solidFill>
              <a:latin typeface="Calibri"/>
              <a:ea typeface="Calibri"/>
              <a:cs typeface="Calibri"/>
              <a:sym typeface="Calibri"/>
            </a:endParaRPr>
          </a:p>
        </p:txBody>
      </p:sp>
      <p:pic>
        <p:nvPicPr>
          <p:cNvPr id="114" name="Google Shape;114;p6"/>
          <p:cNvPicPr preferRelativeResize="0"/>
          <p:nvPr/>
        </p:nvPicPr>
        <p:blipFill rotWithShape="1">
          <a:blip r:embed="rId3">
            <a:alphaModFix/>
          </a:blip>
          <a:srcRect/>
          <a:stretch/>
        </p:blipFill>
        <p:spPr>
          <a:xfrm>
            <a:off x="4714982" y="868681"/>
            <a:ext cx="3765848" cy="3669254"/>
          </a:xfrm>
          <a:prstGeom prst="rect">
            <a:avLst/>
          </a:prstGeom>
          <a:noFill/>
          <a:ln>
            <a:noFill/>
          </a:ln>
        </p:spPr>
      </p:pic>
      <p:sp>
        <p:nvSpPr>
          <p:cNvPr id="115" name="Google Shape;115;p6"/>
          <p:cNvSpPr txBox="1"/>
          <p:nvPr/>
        </p:nvSpPr>
        <p:spPr>
          <a:xfrm rot="-5400000">
            <a:off x="7255691" y="3237395"/>
            <a:ext cx="3447383"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a:t>
            </a:r>
            <a:r>
              <a:rPr lang="en-US" sz="600" u="sng">
                <a:solidFill>
                  <a:srgbClr val="000000"/>
                </a:solidFill>
                <a:latin typeface="Arial"/>
                <a:ea typeface="Arial"/>
                <a:cs typeface="Arial"/>
                <a:sym typeface="Arial"/>
                <a:hlinkClick r:id="rId4"/>
              </a:rPr>
              <a:t>Practice…</a:t>
            </a:r>
            <a:r>
              <a:rPr lang="en-US" sz="600">
                <a:solidFill>
                  <a:srgbClr val="000000"/>
                </a:solidFill>
                <a:latin typeface="Arial"/>
                <a:ea typeface="Arial"/>
                <a:cs typeface="Arial"/>
                <a:sym typeface="Arial"/>
              </a:rPr>
              <a:t> by Morgan is licensed </a:t>
            </a:r>
            <a:r>
              <a:rPr lang="en-US" sz="600" u="sng">
                <a:solidFill>
                  <a:srgbClr val="000000"/>
                </a:solidFill>
                <a:latin typeface="Arial"/>
                <a:ea typeface="Arial"/>
                <a:cs typeface="Arial"/>
                <a:sym typeface="Arial"/>
                <a:hlinkClick r:id="rId5"/>
              </a:rPr>
              <a:t>CC BY-NC-ND 2.0 </a:t>
            </a:r>
            <a:endParaRPr sz="600">
              <a:solidFill>
                <a:srgbClr val="000000"/>
              </a:solidFill>
              <a:latin typeface="Arial"/>
              <a:ea typeface="Arial"/>
              <a:cs typeface="Arial"/>
              <a:sym typeface="Arial"/>
            </a:endParaRPr>
          </a:p>
        </p:txBody>
      </p:sp>
    </p:spTree>
    <p:extLst>
      <p:ext uri="{BB962C8B-B14F-4D97-AF65-F5344CB8AC3E}">
        <p14:creationId xmlns:p14="http://schemas.microsoft.com/office/powerpoint/2010/main" val="416363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body" idx="4294967295"/>
          </p:nvPr>
        </p:nvSpPr>
        <p:spPr>
          <a:xfrm>
            <a:off x="731044" y="1053228"/>
            <a:ext cx="7681913" cy="3263503"/>
          </a:xfrm>
          <a:prstGeom prst="rect">
            <a:avLst/>
          </a:prstGeom>
          <a:noFill/>
          <a:ln>
            <a:noFill/>
          </a:ln>
        </p:spPr>
        <p:txBody>
          <a:bodyPr spcFirstLastPara="1" wrap="square" lIns="68569" tIns="68569" rIns="68569" bIns="68569" anchor="t" anchorCtr="0">
            <a:noAutofit/>
          </a:bodyPr>
          <a:lstStyle/>
          <a:p>
            <a:pPr marL="38100" indent="0">
              <a:spcBef>
                <a:spcPts val="750"/>
              </a:spcBef>
              <a:buSzPts val="2800"/>
              <a:buNone/>
            </a:pPr>
            <a:endParaRPr sz="3300" dirty="0">
              <a:latin typeface="Calibri" panose="020F0502020204030204" pitchFamily="34" charset="0"/>
              <a:cs typeface="Calibri" panose="020F0502020204030204" pitchFamily="34" charset="0"/>
            </a:endParaRPr>
          </a:p>
          <a:p>
            <a:pPr marL="342900" indent="-304800">
              <a:spcBef>
                <a:spcPts val="750"/>
              </a:spcBef>
              <a:buClr>
                <a:schemeClr val="dk1"/>
              </a:buClr>
              <a:buSzPts val="2800"/>
              <a:buFont typeface="Arial"/>
              <a:buChar char="•"/>
            </a:pPr>
            <a:r>
              <a:rPr lang="en-US" sz="3300" dirty="0">
                <a:latin typeface="Calibri" panose="020F0502020204030204" pitchFamily="34" charset="0"/>
                <a:cs typeface="Calibri" panose="020F0502020204030204" pitchFamily="34" charset="0"/>
              </a:rPr>
              <a:t>What worked well? </a:t>
            </a:r>
            <a:endParaRPr dirty="0">
              <a:latin typeface="Calibri" panose="020F0502020204030204" pitchFamily="34" charset="0"/>
              <a:cs typeface="Calibri" panose="020F0502020204030204" pitchFamily="34" charset="0"/>
            </a:endParaRPr>
          </a:p>
          <a:p>
            <a:pPr marL="342900" indent="-304800">
              <a:spcBef>
                <a:spcPts val="750"/>
              </a:spcBef>
              <a:buClr>
                <a:schemeClr val="dk1"/>
              </a:buClr>
              <a:buSzPts val="2800"/>
              <a:buFont typeface="Arial"/>
              <a:buChar char="•"/>
            </a:pPr>
            <a:r>
              <a:rPr lang="en-US" sz="3300" dirty="0">
                <a:latin typeface="Calibri" panose="020F0502020204030204" pitchFamily="34" charset="0"/>
                <a:cs typeface="Calibri" panose="020F0502020204030204" pitchFamily="34" charset="0"/>
              </a:rPr>
              <a:t>What didn’t work so well?</a:t>
            </a:r>
            <a:endParaRPr dirty="0">
              <a:latin typeface="Calibri" panose="020F0502020204030204" pitchFamily="34" charset="0"/>
              <a:cs typeface="Calibri" panose="020F0502020204030204" pitchFamily="34" charset="0"/>
            </a:endParaRPr>
          </a:p>
          <a:p>
            <a:pPr marL="342900" indent="-304800">
              <a:spcBef>
                <a:spcPts val="750"/>
              </a:spcBef>
              <a:buClr>
                <a:schemeClr val="dk1"/>
              </a:buClr>
              <a:buSzPts val="2800"/>
              <a:buFont typeface="Arial"/>
              <a:buChar char="•"/>
            </a:pPr>
            <a:r>
              <a:rPr lang="en-US" sz="3300" dirty="0">
                <a:latin typeface="Calibri" panose="020F0502020204030204" pitchFamily="34" charset="0"/>
                <a:cs typeface="Calibri" panose="020F0502020204030204" pitchFamily="34" charset="0"/>
              </a:rPr>
              <a:t>How could the webinar be improved?</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92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p:nvPr/>
        </p:nvSpPr>
        <p:spPr>
          <a:xfrm>
            <a:off x="526222" y="984019"/>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a:solidFill>
                  <a:schemeClr val="dk1"/>
                </a:solidFill>
                <a:latin typeface="Calibri"/>
                <a:ea typeface="Calibri"/>
                <a:cs typeface="Calibri"/>
                <a:sym typeface="Calibri"/>
              </a:rPr>
              <a:t>Activity 3:</a:t>
            </a:r>
            <a:endParaRPr sz="1013"/>
          </a:p>
          <a:p>
            <a:pPr>
              <a:buClr>
                <a:srgbClr val="000000"/>
              </a:buClr>
              <a:buSzPts val="6600"/>
            </a:pPr>
            <a:r>
              <a:rPr lang="en-US" sz="4950" b="1">
                <a:solidFill>
                  <a:schemeClr val="dk1"/>
                </a:solidFill>
                <a:latin typeface="Calibri"/>
                <a:ea typeface="Calibri"/>
                <a:cs typeface="Calibri"/>
                <a:sym typeface="Calibri"/>
              </a:rPr>
              <a:t>Your Experiences:</a:t>
            </a:r>
            <a:endParaRPr sz="1013"/>
          </a:p>
          <a:p>
            <a:pPr>
              <a:buClr>
                <a:srgbClr val="000000"/>
              </a:buClr>
              <a:buSzPts val="6600"/>
            </a:pPr>
            <a:r>
              <a:rPr lang="en-US" sz="4950" b="1" i="1">
                <a:solidFill>
                  <a:schemeClr val="dk1"/>
                </a:solidFill>
                <a:latin typeface="Calibri"/>
                <a:ea typeface="Calibri"/>
                <a:cs typeface="Calibri"/>
                <a:sym typeface="Calibri"/>
              </a:rPr>
              <a:t>Finding and Evaluating OER </a:t>
            </a:r>
            <a:r>
              <a:rPr lang="en-US" sz="4950" b="1">
                <a:solidFill>
                  <a:schemeClr val="dk1"/>
                </a:solidFill>
                <a:latin typeface="Calibri"/>
                <a:ea typeface="Calibri"/>
                <a:cs typeface="Calibri"/>
                <a:sym typeface="Calibri"/>
              </a:rPr>
              <a:t>webinar</a:t>
            </a:r>
            <a:endParaRPr sz="4950" b="1">
              <a:solidFill>
                <a:schemeClr val="dk1"/>
              </a:solidFill>
              <a:latin typeface="Calibri"/>
              <a:ea typeface="Calibri"/>
              <a:cs typeface="Calibri"/>
              <a:sym typeface="Calibri"/>
            </a:endParaRPr>
          </a:p>
        </p:txBody>
      </p:sp>
      <p:pic>
        <p:nvPicPr>
          <p:cNvPr id="128" name="Google Shape;128;p8"/>
          <p:cNvPicPr preferRelativeResize="0"/>
          <p:nvPr/>
        </p:nvPicPr>
        <p:blipFill rotWithShape="1">
          <a:blip r:embed="rId3">
            <a:alphaModFix/>
          </a:blip>
          <a:srcRect/>
          <a:stretch/>
        </p:blipFill>
        <p:spPr>
          <a:xfrm rot="-5400000">
            <a:off x="5840054" y="769547"/>
            <a:ext cx="3776870" cy="2237775"/>
          </a:xfrm>
          <a:prstGeom prst="rect">
            <a:avLst/>
          </a:prstGeom>
          <a:noFill/>
          <a:ln>
            <a:noFill/>
          </a:ln>
        </p:spPr>
      </p:pic>
      <p:sp>
        <p:nvSpPr>
          <p:cNvPr id="129" name="Google Shape;129;p8"/>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a:solidFill>
                  <a:srgbClr val="000000"/>
                </a:solidFill>
                <a:latin typeface="Calibri"/>
                <a:ea typeface="Calibri"/>
                <a:cs typeface="Calibri"/>
                <a:sym typeface="Calibri"/>
              </a:rPr>
              <a:t>Picture Credit: </a:t>
            </a:r>
            <a:r>
              <a:rPr lang="en-US" sz="600" u="sng">
                <a:solidFill>
                  <a:schemeClr val="hlink"/>
                </a:solidFill>
                <a:latin typeface="Calibri"/>
                <a:ea typeface="Calibri"/>
                <a:cs typeface="Calibri"/>
                <a:sym typeface="Calibri"/>
                <a:hlinkClick r:id="rId4"/>
              </a:rPr>
              <a:t>Creative Commons – cc stickers</a:t>
            </a:r>
            <a:r>
              <a:rPr lang="en-US" sz="600">
                <a:solidFill>
                  <a:srgbClr val="000000"/>
                </a:solidFill>
                <a:latin typeface="Calibri"/>
                <a:ea typeface="Calibri"/>
                <a:cs typeface="Calibri"/>
                <a:sym typeface="Calibri"/>
              </a:rPr>
              <a:t> by </a:t>
            </a:r>
            <a:r>
              <a:rPr lang="en-US" sz="600" u="sng">
                <a:solidFill>
                  <a:schemeClr val="hlink"/>
                </a:solidFill>
                <a:latin typeface="Calibri"/>
                <a:ea typeface="Calibri"/>
                <a:cs typeface="Calibri"/>
                <a:sym typeface="Calibri"/>
                <a:hlinkClick r:id="rId5"/>
              </a:rPr>
              <a:t>Kristina Alexanderson</a:t>
            </a:r>
            <a:r>
              <a:rPr lang="en-US" sz="600">
                <a:solidFill>
                  <a:srgbClr val="000000"/>
                </a:solidFill>
                <a:latin typeface="Calibri"/>
                <a:ea typeface="Calibri"/>
                <a:cs typeface="Calibri"/>
                <a:sym typeface="Calibri"/>
              </a:rPr>
              <a:t> is licensed  </a:t>
            </a:r>
            <a:r>
              <a:rPr lang="en-US" sz="600" u="sng">
                <a:solidFill>
                  <a:schemeClr val="hlink"/>
                </a:solidFill>
                <a:latin typeface="Calibri"/>
                <a:ea typeface="Calibri"/>
                <a:cs typeface="Calibri"/>
                <a:sym typeface="Calibri"/>
                <a:hlinkClick r:id="rId6"/>
              </a:rPr>
              <a:t>CC BY 2.0</a:t>
            </a:r>
            <a:r>
              <a:rPr lang="en-US" sz="600">
                <a:solidFill>
                  <a:srgbClr val="000000"/>
                </a:solidFill>
                <a:latin typeface="Calibri"/>
                <a:ea typeface="Calibri"/>
                <a:cs typeface="Calibri"/>
                <a:sym typeface="Calibri"/>
              </a:rPr>
              <a:t>  </a:t>
            </a:r>
            <a:endParaRPr sz="6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1973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prstGeom prst="rect">
            <a:avLst/>
          </a:prstGeom>
          <a:noFill/>
          <a:ln>
            <a:noFill/>
          </a:ln>
        </p:spPr>
        <p:txBody>
          <a:bodyPr spcFirstLastPara="1" wrap="square" lIns="68569" tIns="68569" rIns="68569" bIns="68569" anchor="t" anchorCtr="0">
            <a:noAutofit/>
          </a:bodyPr>
          <a:lstStyle/>
          <a:p>
            <a:pPr>
              <a:spcBef>
                <a:spcPts val="0"/>
              </a:spcBef>
              <a:buClr>
                <a:schemeClr val="dk1"/>
              </a:buClr>
              <a:buSzPts val="4400"/>
            </a:pPr>
            <a:r>
              <a:rPr lang="en-US" sz="3375" b="1" dirty="0">
                <a:latin typeface="Calibri" panose="020F0502020204030204" pitchFamily="34" charset="0"/>
                <a:cs typeface="Calibri" panose="020F0502020204030204" pitchFamily="34" charset="0"/>
              </a:rPr>
              <a:t>Some things to consider… </a:t>
            </a:r>
            <a:endParaRPr sz="3375" dirty="0">
              <a:latin typeface="Calibri" panose="020F0502020204030204" pitchFamily="34" charset="0"/>
              <a:cs typeface="Calibri" panose="020F0502020204030204" pitchFamily="34" charset="0"/>
            </a:endParaRPr>
          </a:p>
        </p:txBody>
      </p:sp>
      <p:sp>
        <p:nvSpPr>
          <p:cNvPr id="136" name="Google Shape;136;p9"/>
          <p:cNvSpPr txBox="1">
            <a:spLocks noGrp="1"/>
          </p:cNvSpPr>
          <p:nvPr>
            <p:ph type="body" idx="4294967295"/>
          </p:nvPr>
        </p:nvSpPr>
        <p:spPr>
          <a:xfrm>
            <a:off x="369231" y="866405"/>
            <a:ext cx="8146256" cy="4003433"/>
          </a:xfrm>
          <a:prstGeom prst="rect">
            <a:avLst/>
          </a:prstGeom>
          <a:noFill/>
          <a:ln>
            <a:noFill/>
          </a:ln>
        </p:spPr>
        <p:txBody>
          <a:bodyPr spcFirstLastPara="1" wrap="square" lIns="68569" tIns="68569" rIns="68569" bIns="68569" anchor="t" anchorCtr="0">
            <a:noAutofit/>
          </a:bodyPr>
          <a:lstStyle/>
          <a:p>
            <a:pPr marL="342900" indent="-280988">
              <a:spcBef>
                <a:spcPts val="750"/>
              </a:spcBef>
              <a:buClr>
                <a:schemeClr val="dk1"/>
              </a:buClr>
              <a:buSzPts val="2300"/>
              <a:buFont typeface="Arial"/>
              <a:buChar char="•"/>
            </a:pPr>
            <a:r>
              <a:rPr lang="en-US" sz="1725" dirty="0"/>
              <a:t>What are you trying to achieve with your webinar? </a:t>
            </a:r>
            <a:endParaRPr sz="1725" dirty="0"/>
          </a:p>
          <a:p>
            <a:pPr marL="342900" indent="-280988">
              <a:spcBef>
                <a:spcPts val="750"/>
              </a:spcBef>
              <a:buClr>
                <a:schemeClr val="dk1"/>
              </a:buClr>
              <a:buSzPts val="2300"/>
              <a:buFont typeface="Arial"/>
              <a:buChar char="•"/>
            </a:pPr>
            <a:r>
              <a:rPr lang="en-US" sz="1725" dirty="0"/>
              <a:t>Who is your audience?</a:t>
            </a:r>
            <a:endParaRPr sz="1725" dirty="0"/>
          </a:p>
          <a:p>
            <a:pPr marL="342900" indent="-280988">
              <a:spcBef>
                <a:spcPts val="750"/>
              </a:spcBef>
              <a:buClr>
                <a:schemeClr val="dk1"/>
              </a:buClr>
              <a:buSzPts val="2300"/>
              <a:buFont typeface="Arial"/>
              <a:buChar char="•"/>
            </a:pPr>
            <a:r>
              <a:rPr lang="en-US" sz="1725" dirty="0"/>
              <a:t>How will you structure your webinar? Check the order and content of presentation slides</a:t>
            </a:r>
            <a:endParaRPr sz="1725" dirty="0"/>
          </a:p>
          <a:p>
            <a:pPr marL="342900" indent="-280988">
              <a:spcBef>
                <a:spcPts val="750"/>
              </a:spcBef>
              <a:buClr>
                <a:schemeClr val="dk1"/>
              </a:buClr>
              <a:buSzPts val="2300"/>
              <a:buFont typeface="Arial"/>
              <a:buChar char="•"/>
            </a:pPr>
            <a:r>
              <a:rPr lang="en-US" sz="1725" dirty="0"/>
              <a:t>What points will you cover throughout the webinar? What is the connection between what is on the slides and what you will say?</a:t>
            </a:r>
            <a:endParaRPr sz="1725" dirty="0"/>
          </a:p>
          <a:p>
            <a:pPr marL="342900" indent="-280988">
              <a:spcBef>
                <a:spcPts val="750"/>
              </a:spcBef>
              <a:buClr>
                <a:schemeClr val="dk1"/>
              </a:buClr>
              <a:buSzPts val="2300"/>
              <a:buFont typeface="Arial"/>
              <a:buChar char="•"/>
            </a:pPr>
            <a:r>
              <a:rPr lang="en-US" sz="1725" dirty="0"/>
              <a:t>Are your slides and presentation accessible to your audience (e.g. are your slides legible and not overcrowded? What about people accessing the webinar on mobile devices? Can you be heard clearly by participants?)</a:t>
            </a:r>
            <a:endParaRPr sz="1725" dirty="0"/>
          </a:p>
          <a:p>
            <a:pPr marL="342900" indent="-280988">
              <a:spcBef>
                <a:spcPts val="750"/>
              </a:spcBef>
              <a:buClr>
                <a:schemeClr val="dk1"/>
              </a:buClr>
              <a:buSzPts val="2300"/>
              <a:buFont typeface="Arial"/>
              <a:buChar char="•"/>
            </a:pPr>
            <a:r>
              <a:rPr lang="en-US" sz="1725" dirty="0"/>
              <a:t>How will you ensure people know about your webinar?</a:t>
            </a:r>
            <a:endParaRPr sz="1725" dirty="0"/>
          </a:p>
          <a:p>
            <a:pPr marL="342900" indent="-280988">
              <a:spcBef>
                <a:spcPts val="750"/>
              </a:spcBef>
              <a:buClr>
                <a:schemeClr val="dk1"/>
              </a:buClr>
              <a:buSzPts val="2300"/>
              <a:buFont typeface="Arial"/>
              <a:buChar char="•"/>
            </a:pPr>
            <a:r>
              <a:rPr lang="en-US" sz="1725" dirty="0"/>
              <a:t>How you will you engage with your audience (e.g. </a:t>
            </a:r>
            <a:r>
              <a:rPr lang="en-US" sz="1725" dirty="0" err="1"/>
              <a:t>chatbox</a:t>
            </a:r>
            <a:r>
              <a:rPr lang="en-US" sz="1725" dirty="0"/>
              <a:t>, polls, questions on social media during/before/after webinar)</a:t>
            </a:r>
            <a:endParaRPr sz="1725" dirty="0"/>
          </a:p>
          <a:p>
            <a:pPr marL="342900" indent="-280988">
              <a:spcBef>
                <a:spcPts val="750"/>
              </a:spcBef>
              <a:buClr>
                <a:schemeClr val="dk1"/>
              </a:buClr>
              <a:buSzPts val="2300"/>
              <a:buFont typeface="Arial"/>
              <a:buChar char="•"/>
            </a:pPr>
            <a:r>
              <a:rPr lang="en-US" sz="1725" dirty="0"/>
              <a:t>Anything else? </a:t>
            </a:r>
            <a:endParaRPr sz="1725" dirty="0"/>
          </a:p>
        </p:txBody>
      </p:sp>
    </p:spTree>
    <p:extLst>
      <p:ext uri="{BB962C8B-B14F-4D97-AF65-F5344CB8AC3E}">
        <p14:creationId xmlns:p14="http://schemas.microsoft.com/office/powerpoint/2010/main" val="12872408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5520</TotalTime>
  <Words>887</Words>
  <Application>Microsoft Macintosh PowerPoint</Application>
  <PresentationFormat>On-screen Show (16:9)</PresentationFormat>
  <Paragraphs>79</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Helvetica</vt:lpstr>
      <vt:lpstr>Lucida Grande</vt:lpstr>
      <vt:lpstr>Custom Design</vt:lpstr>
      <vt:lpstr>1_Office Theme</vt:lpstr>
      <vt:lpstr>How to Design &amp;  Deliver a Webinar</vt:lpstr>
      <vt:lpstr>PowerPoint Presentation</vt:lpstr>
      <vt:lpstr>PowerPoint Presentation</vt:lpstr>
      <vt:lpstr>What is a webinar and why might  you want to run one?</vt:lpstr>
      <vt:lpstr>PowerPoint Presentation</vt:lpstr>
      <vt:lpstr>PowerPoint Presentation</vt:lpstr>
      <vt:lpstr>PowerPoint Presentation</vt:lpstr>
      <vt:lpstr>PowerPoint Presentation</vt:lpstr>
      <vt:lpstr>Some things to consider…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2021-05-21T17:32:40Z</dcterms:modified>
</cp:coreProperties>
</file>