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6858000" cx="12192000"/>
  <p:notesSz cx="6858000" cy="9144000"/>
  <p:embeddedFontLst>
    <p:embeddedFont>
      <p:font typeface="Open Sans ExtraBold"/>
      <p:bold r:id="rId30"/>
      <p:boldItalic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6" roundtripDataSignature="AMtx7miHD2R3Pfb1V4C6zpbGalMGgoM5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ExtraBold-boldItalic.fntdata"/><Relationship Id="rId30" Type="http://schemas.openxmlformats.org/officeDocument/2006/relationships/font" Target="fonts/OpenSansExtraBold-bold.fntdata"/><Relationship Id="rId11" Type="http://schemas.openxmlformats.org/officeDocument/2006/relationships/slide" Target="slides/slide6.xml"/><Relationship Id="rId33" Type="http://schemas.openxmlformats.org/officeDocument/2006/relationships/font" Target="fonts/OpenSans-bold.fntdata"/><Relationship Id="rId10" Type="http://schemas.openxmlformats.org/officeDocument/2006/relationships/slide" Target="slides/slide5.xml"/><Relationship Id="rId32" Type="http://schemas.openxmlformats.org/officeDocument/2006/relationships/font" Target="fonts/OpenSans-regular.fntdata"/><Relationship Id="rId13" Type="http://schemas.openxmlformats.org/officeDocument/2006/relationships/slide" Target="slides/slide8.xml"/><Relationship Id="rId35" Type="http://schemas.openxmlformats.org/officeDocument/2006/relationships/font" Target="fonts/OpenSans-boldItalic.fntdata"/><Relationship Id="rId12" Type="http://schemas.openxmlformats.org/officeDocument/2006/relationships/slide" Target="slides/slide7.xml"/><Relationship Id="rId34" Type="http://schemas.openxmlformats.org/officeDocument/2006/relationships/font" Target="fonts/OpenSans-italic.fntdata"/><Relationship Id="rId15" Type="http://schemas.openxmlformats.org/officeDocument/2006/relationships/slide" Target="slides/slide10.xml"/><Relationship Id="rId14" Type="http://schemas.openxmlformats.org/officeDocument/2006/relationships/slide" Target="slides/slide9.xml"/><Relationship Id="rId36" Type="http://customschemas.google.com/relationships/presentationmetadata" Target="meta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7" name="Google Shape;8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Welcome back to e-learning course on financing and I.A.E.A financing model FINPLAN. This training course will provide basic knowledge on financial theory, how financing is done in power sector across the world, with primary focus in developing countries, and finally, will demonstrate how to carry out financial analysis of power project using FINPLAN. Please note that this course is meant for preliminary training on finance and use of FIN PLAN and, therefore, is kept simple. Complex issues will be addressed in the face-to-face training course. Next slide elaborates the contents of the course.</a:t>
            </a:r>
            <a:endParaRPr/>
          </a:p>
          <a:p>
            <a:pPr indent="0" lvl="0" marL="0" rtl="0" algn="l">
              <a:spcBef>
                <a:spcPts val="0"/>
              </a:spcBef>
              <a:spcAft>
                <a:spcPts val="0"/>
              </a:spcAft>
              <a:buNone/>
            </a:pPr>
            <a:r>
              <a:t/>
            </a:r>
            <a:endParaRPr/>
          </a:p>
        </p:txBody>
      </p:sp>
      <p:sp>
        <p:nvSpPr>
          <p:cNvPr id="88" name="Google Shape;88;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Build, own, operate, transfer, or B.O.O.T for short, is a form of project financing, wherein a private entity receives a contract from the public entity to provide an infrastructure service for a certain period of time at an agreed price. </a:t>
            </a:r>
            <a:endParaRPr/>
          </a:p>
          <a:p>
            <a:pPr indent="0" lvl="0" marL="0" rtl="0" algn="l">
              <a:lnSpc>
                <a:spcPct val="114999"/>
              </a:lnSpc>
              <a:spcBef>
                <a:spcPts val="1000"/>
              </a:spcBef>
              <a:spcAft>
                <a:spcPts val="0"/>
              </a:spcAft>
              <a:buNone/>
            </a:pPr>
            <a:r>
              <a:rPr lang="en-GB"/>
              <a:t>The contract is also called concession, and is won based on negotiation or competitive bidding process. The company, receives the contract and is responsible for financing, designing, constructing, and operating the facility, as stated in the contract, and recovers its investment over the concession period. </a:t>
            </a:r>
            <a:endParaRPr/>
          </a:p>
          <a:p>
            <a:pPr indent="0" lvl="0" marL="0" rtl="0" algn="l">
              <a:lnSpc>
                <a:spcPct val="114999"/>
              </a:lnSpc>
              <a:spcBef>
                <a:spcPts val="1000"/>
              </a:spcBef>
              <a:spcAft>
                <a:spcPts val="0"/>
              </a:spcAft>
              <a:buNone/>
            </a:pPr>
            <a:r>
              <a:rPr lang="en-GB"/>
              <a:t>The Asset or infrastructure service has to be returned to the public entity when the concession period expires. Over the past two decades, the B.O.O.T concept has become more flexible, allowing the private sector to retain ownership of facilities, through build, operate, and own schemes, or, in short, B.O.O schemes. B.O.T is used to develop a specific asset rather than a whole project and is generally entirely new (sometimes involves refurbishment). In a B.O.T scheme the private company or private operator usually obtains its revenues by a fee charged to the utility/ government rather than charge tariffs to consumers.</a:t>
            </a:r>
            <a:endParaRPr/>
          </a:p>
          <a:p>
            <a:pPr indent="0" lvl="0" marL="0" rtl="0" algn="l">
              <a:lnSpc>
                <a:spcPct val="114999"/>
              </a:lnSpc>
              <a:spcBef>
                <a:spcPts val="1000"/>
              </a:spcBef>
              <a:spcAft>
                <a:spcPts val="0"/>
              </a:spcAft>
              <a:buNone/>
            </a:pPr>
            <a:r>
              <a:t/>
            </a:r>
            <a:endParaRPr/>
          </a:p>
        </p:txBody>
      </p:sp>
      <p:sp>
        <p:nvSpPr>
          <p:cNvPr id="198" name="Google Shape;198;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9" name="Google Shape;209;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This slide shows the traditional financing of power projects in developing countries. Traditionally, power project financing in developing countries has involved the raising of funds by public utilities through government budgets, or through government backed or guaranteed official borrowing. Official borrowing, was financed by multilateral and bilateral agencies and some commercial sources.</a:t>
            </a:r>
            <a:endParaRPr/>
          </a:p>
          <a:p>
            <a:pPr indent="0" lvl="0" marL="0" rtl="0" algn="l">
              <a:lnSpc>
                <a:spcPct val="114999"/>
              </a:lnSpc>
              <a:spcBef>
                <a:spcPts val="0"/>
              </a:spcBef>
              <a:spcAft>
                <a:spcPts val="0"/>
              </a:spcAft>
              <a:buNone/>
            </a:pPr>
            <a:r>
              <a:t/>
            </a:r>
            <a:endParaRPr/>
          </a:p>
        </p:txBody>
      </p:sp>
      <p:sp>
        <p:nvSpPr>
          <p:cNvPr id="210" name="Google Shape;210;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1" name="Google Shape;221;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In the 1990s, the governments of most countries decided to limit their involvement and obligations to fund the power sector by allowing the private sector to undertake part of the required investments. That saw the appearance of the Independent Power Producers or, I.P.Ps. </a:t>
            </a:r>
            <a:endParaRPr/>
          </a:p>
          <a:p>
            <a:pPr indent="0" lvl="0" marL="0" rtl="0" algn="l">
              <a:lnSpc>
                <a:spcPct val="114999"/>
              </a:lnSpc>
              <a:spcBef>
                <a:spcPts val="1000"/>
              </a:spcBef>
              <a:spcAft>
                <a:spcPts val="0"/>
              </a:spcAft>
              <a:buNone/>
            </a:pPr>
            <a:r>
              <a:rPr lang="en-GB"/>
              <a:t>Governments also encouraged state public utilities to raise private equity and finance. As a result, a number of power plants were financed with private funds, although many power plants were still built by state facilities. </a:t>
            </a:r>
            <a:endParaRPr/>
          </a:p>
          <a:p>
            <a:pPr indent="0" lvl="0" marL="0" rtl="0" algn="l">
              <a:lnSpc>
                <a:spcPct val="114999"/>
              </a:lnSpc>
              <a:spcBef>
                <a:spcPts val="1000"/>
              </a:spcBef>
              <a:spcAft>
                <a:spcPts val="0"/>
              </a:spcAft>
              <a:buNone/>
            </a:pPr>
            <a:r>
              <a:rPr lang="en-GB"/>
              <a:t>Public-sector ownerships and investment are expected to remain dominant in the power sector, while private-sector participation is encouraged, where suitable. This approach has widened the sources and methods of financing. </a:t>
            </a:r>
            <a:endParaRPr/>
          </a:p>
          <a:p>
            <a:pPr indent="0" lvl="0" marL="0" rtl="0" algn="l">
              <a:lnSpc>
                <a:spcPct val="114999"/>
              </a:lnSpc>
              <a:spcBef>
                <a:spcPts val="1000"/>
              </a:spcBef>
              <a:spcAft>
                <a:spcPts val="0"/>
              </a:spcAft>
              <a:buNone/>
            </a:pPr>
            <a:r>
              <a:rPr lang="en-GB"/>
              <a:t>However, the methods of financing power investments have become more sophisticated. Government-owned utilities tap various sources of finance and the same is true for the IPPs. The various sources of financing will be discussed in the next section.</a:t>
            </a:r>
            <a:endParaRPr/>
          </a:p>
          <a:p>
            <a:pPr indent="0" lvl="0" marL="0" rtl="0" algn="l">
              <a:spcBef>
                <a:spcPts val="1000"/>
              </a:spcBef>
              <a:spcAft>
                <a:spcPts val="0"/>
              </a:spcAft>
              <a:buNone/>
            </a:pPr>
            <a:r>
              <a:t/>
            </a:r>
            <a:endParaRPr/>
          </a:p>
        </p:txBody>
      </p:sp>
      <p:sp>
        <p:nvSpPr>
          <p:cNvPr id="222" name="Google Shape;222;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1" name="Google Shape;251;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One of the basic problems of financing is that investment is made today, whereas revenue will be earned in the future. This is also spanned over several years. The phrase 'time value of money' refers to the fact that a dollar in hand today is worth more than a dollar promised at some point in the future. </a:t>
            </a:r>
            <a:endParaRPr/>
          </a:p>
          <a:p>
            <a:pPr indent="0" lvl="0" marL="0" rtl="0" algn="l">
              <a:lnSpc>
                <a:spcPct val="114999"/>
              </a:lnSpc>
              <a:spcBef>
                <a:spcPts val="1000"/>
              </a:spcBef>
              <a:spcAft>
                <a:spcPts val="0"/>
              </a:spcAft>
              <a:buNone/>
            </a:pPr>
            <a:r>
              <a:rPr lang="en-GB"/>
              <a:t>To compensate for this waiting period, one earns interest; so a dollar today would grow to more than a dollar later. The trade-off between money now and money later thus depends on, among other things, the rate you can earn by investing. This section therefore evaluates this trade-off between dollars today, and dollars at some future time.</a:t>
            </a:r>
            <a:endParaRPr/>
          </a:p>
          <a:p>
            <a:pPr indent="0" lvl="0" marL="0" rtl="0" algn="l">
              <a:lnSpc>
                <a:spcPct val="114999"/>
              </a:lnSpc>
              <a:spcBef>
                <a:spcPts val="1000"/>
              </a:spcBef>
              <a:spcAft>
                <a:spcPts val="0"/>
              </a:spcAft>
              <a:buNone/>
            </a:pPr>
            <a:r>
              <a:t/>
            </a:r>
            <a:endParaRPr/>
          </a:p>
          <a:p>
            <a:pPr indent="0" lvl="0" marL="0" rtl="0" algn="l">
              <a:lnSpc>
                <a:spcPct val="114999"/>
              </a:lnSpc>
              <a:spcBef>
                <a:spcPts val="1000"/>
              </a:spcBef>
              <a:spcAft>
                <a:spcPts val="0"/>
              </a:spcAft>
              <a:buNone/>
            </a:pPr>
            <a:r>
              <a:rPr lang="en-GB"/>
              <a:t>Not used here, but worth knowing that a discount rate is used to translate future cash flows into current dollars by taking into account factors (such as expected inflation and the ability to earn interest), which make one dollar tomorrow worth less than one dollar today. The discount rate allows intertemporal trade-offs and represents the risk adjusted time value of money.</a:t>
            </a:r>
            <a:endParaRPr/>
          </a:p>
          <a:p>
            <a:pPr indent="0" lvl="0" marL="0" rtl="0" algn="l">
              <a:lnSpc>
                <a:spcPct val="114999"/>
              </a:lnSpc>
              <a:spcBef>
                <a:spcPts val="1000"/>
              </a:spcBef>
              <a:spcAft>
                <a:spcPts val="0"/>
              </a:spcAft>
              <a:buNone/>
            </a:pPr>
            <a:r>
              <a:t/>
            </a:r>
            <a:endParaRPr/>
          </a:p>
        </p:txBody>
      </p:sp>
      <p:sp>
        <p:nvSpPr>
          <p:cNvPr id="252" name="Google Shape;252;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Suppose you have 10,000 dollars at your disposal. You want to invest that amount in a way that maximizes the earning. One simple way is to deposit it in the bank and earn the prevailing interest rate. There are also many other options available. For example, you can build a business of your own. You have narrowed down the choices to two business options. To make your investment decision, you need to know which business will bring the maximum earning. Let us call these two business opportunities as project 1, and project 2. </a:t>
            </a:r>
            <a:endParaRPr/>
          </a:p>
          <a:p>
            <a:pPr indent="0" lvl="0" marL="0" rtl="0" algn="l">
              <a:lnSpc>
                <a:spcPct val="114999"/>
              </a:lnSpc>
              <a:spcBef>
                <a:spcPts val="1000"/>
              </a:spcBef>
              <a:spcAft>
                <a:spcPts val="0"/>
              </a:spcAft>
              <a:buNone/>
            </a:pPr>
            <a:r>
              <a:rPr lang="en-GB"/>
              <a:t>Cash flow of a project is a revenue and expense stream over a given period. Cash inflows arise due to earning such as revenue, whereas cash outflows result from expenses or investments. This table presents the cash flow of two projects over a 6 year span. Both the projects need investment of 10,000 dollars, which will be spent over one year of construction. Revenue starts from year 2, and lasts the next five years. However, the revenue patterns are different. For the first project, initial revenue is higher and then it starts declining, whereas, the pattern is opposite for the second project. If the revenue is added up over the lifetime, the first project earns 19,000 dollars, whereas the second project earns 20,000. As both the projects cost 10,000 dollars, the natural conclusion is that the second project is more profitable and should be undertaken. However, it is not that simple, as will be explained in the following slide.</a:t>
            </a:r>
            <a:endParaRPr/>
          </a:p>
          <a:p>
            <a:pPr indent="0" lvl="0" marL="0" rtl="0" algn="l">
              <a:spcBef>
                <a:spcPts val="1000"/>
              </a:spcBef>
              <a:spcAft>
                <a:spcPts val="0"/>
              </a:spcAft>
              <a:buNone/>
            </a:pPr>
            <a:r>
              <a:t/>
            </a:r>
            <a:endParaRPr/>
          </a:p>
          <a:p>
            <a:pPr indent="0" lvl="0" marL="0" rtl="0" algn="l">
              <a:lnSpc>
                <a:spcPct val="114999"/>
              </a:lnSpc>
              <a:spcBef>
                <a:spcPts val="0"/>
              </a:spcBef>
              <a:spcAft>
                <a:spcPts val="0"/>
              </a:spcAft>
              <a:buNone/>
            </a:pPr>
            <a:r>
              <a:t/>
            </a:r>
            <a:endParaRPr/>
          </a:p>
        </p:txBody>
      </p:sp>
      <p:sp>
        <p:nvSpPr>
          <p:cNvPr id="264" name="Google Shape;264;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5" name="Google Shape;275;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This slide shows how the US dollar has lost its value over the years. 1 dollar in 1913 is worth just a few cents in 2011. In other words, what could be bought for 1 dollar in 2011 could have been bought with less than a few cents in 1913. </a:t>
            </a:r>
            <a:endParaRPr/>
          </a:p>
          <a:p>
            <a:pPr indent="0" lvl="0" marL="0" rtl="0" algn="l">
              <a:lnSpc>
                <a:spcPct val="114999"/>
              </a:lnSpc>
              <a:spcBef>
                <a:spcPts val="1000"/>
              </a:spcBef>
              <a:spcAft>
                <a:spcPts val="0"/>
              </a:spcAft>
              <a:buNone/>
            </a:pPr>
            <a:r>
              <a:rPr lang="en-GB"/>
              <a:t>This we encounter in our daily life. A loaf of bread which would cost about a dollar today will cost more than one dollar the next year, perhaps 1.1 or 1.2 dollars. In other words, the dollar loses its purchasing power over time. This is due to inflation, an economic phenomenon. </a:t>
            </a:r>
            <a:endParaRPr/>
          </a:p>
          <a:p>
            <a:pPr indent="0" lvl="0" marL="0" rtl="0" algn="l">
              <a:spcBef>
                <a:spcPts val="1000"/>
              </a:spcBef>
              <a:spcAft>
                <a:spcPts val="0"/>
              </a:spcAft>
              <a:buNone/>
            </a:pPr>
            <a:r>
              <a:t/>
            </a:r>
            <a:endParaRPr/>
          </a:p>
          <a:p>
            <a:pPr indent="0" lvl="0" marL="0" rtl="0" algn="l">
              <a:lnSpc>
                <a:spcPct val="114999"/>
              </a:lnSpc>
              <a:spcBef>
                <a:spcPts val="0"/>
              </a:spcBef>
              <a:spcAft>
                <a:spcPts val="0"/>
              </a:spcAft>
              <a:buNone/>
            </a:pPr>
            <a:r>
              <a:t/>
            </a:r>
            <a:endParaRPr/>
          </a:p>
        </p:txBody>
      </p:sp>
      <p:sp>
        <p:nvSpPr>
          <p:cNvPr id="276" name="Google Shape;276;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7" name="Google Shape;287;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The Time value concept arises as money loses its purchasing power over time. Also, because of the normal nature of human beings, people prefer to have money today rather than in the future. Someone can forgo having money today, and have it in the future and be compensated for that wait. That compensation is actually interest. This also protects the purchasing power of money, so that it could be used to buy at least the same amount of goods in future. </a:t>
            </a:r>
            <a:endParaRPr/>
          </a:p>
          <a:p>
            <a:pPr indent="0" lvl="0" marL="0" rtl="0" algn="l">
              <a:lnSpc>
                <a:spcPct val="114999"/>
              </a:lnSpc>
              <a:spcBef>
                <a:spcPts val="1000"/>
              </a:spcBef>
              <a:spcAft>
                <a:spcPts val="0"/>
              </a:spcAft>
              <a:buNone/>
            </a:pPr>
            <a:r>
              <a:rPr lang="en-GB"/>
              <a:t>Therefore, a dollar today is not same as one dollar received one year from now. Actually, one dollar received today is more valuable than if it is received one year from now. This is the time value concept of money.</a:t>
            </a:r>
            <a:endParaRPr/>
          </a:p>
          <a:p>
            <a:pPr indent="0" lvl="0" marL="0" rtl="0" algn="l">
              <a:lnSpc>
                <a:spcPct val="114999"/>
              </a:lnSpc>
              <a:spcBef>
                <a:spcPts val="1000"/>
              </a:spcBef>
              <a:spcAft>
                <a:spcPts val="0"/>
              </a:spcAft>
              <a:buNone/>
            </a:pPr>
            <a:r>
              <a:rPr lang="en-GB"/>
              <a:t>In financial analysis, investment takes place at one point of time, whereas, revenue earning spans over many years in future. If you go back to the cash flow of the project presented in the earlier slide, you invest 10000 dollars today, but you receive the income only from next year, spanning over next five years. So a mechanism is needed, so that cash flow in different point of time could be compared, added or subtracted. We explain this mechanism in the next couple of slides.</a:t>
            </a:r>
            <a:endParaRPr/>
          </a:p>
          <a:p>
            <a:pPr indent="0" lvl="0" marL="0" rtl="0" algn="l">
              <a:lnSpc>
                <a:spcPct val="114999"/>
              </a:lnSpc>
              <a:spcBef>
                <a:spcPts val="1000"/>
              </a:spcBef>
              <a:spcAft>
                <a:spcPts val="0"/>
              </a:spcAft>
              <a:buNone/>
            </a:pPr>
            <a:r>
              <a:t/>
            </a:r>
            <a:endParaRPr/>
          </a:p>
        </p:txBody>
      </p:sp>
      <p:sp>
        <p:nvSpPr>
          <p:cNvPr id="288" name="Google Shape;288;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7" name="Shape 297"/>
        <p:cNvGrpSpPr/>
        <p:nvPr/>
      </p:nvGrpSpPr>
      <p:grpSpPr>
        <a:xfrm>
          <a:off x="0" y="0"/>
          <a:ext cx="0" cy="0"/>
          <a:chOff x="0" y="0"/>
          <a:chExt cx="0" cy="0"/>
        </a:xfrm>
      </p:grpSpPr>
      <p:sp>
        <p:nvSpPr>
          <p:cNvPr id="298" name="Google Shape;298;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9" name="Google Shape;299;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To illustrate the time value concept, we start with the future value of the dollar. If you have 100 dollars and keep them in a bank at an interest rate r%, after one year, you receive 100 dollars plus one year's interest on 100 dollars. So you receive 100 plus 100 multiplied by r, or 100 multiplied by  (1+r). </a:t>
            </a:r>
            <a:endParaRPr/>
          </a:p>
          <a:p>
            <a:pPr indent="0" lvl="0" marL="0" rtl="0" algn="l">
              <a:lnSpc>
                <a:spcPct val="114999"/>
              </a:lnSpc>
              <a:spcBef>
                <a:spcPts val="1000"/>
              </a:spcBef>
              <a:spcAft>
                <a:spcPts val="0"/>
              </a:spcAft>
              <a:buNone/>
            </a:pPr>
            <a:r>
              <a:rPr lang="en-GB"/>
              <a:t>In general terms, 100 dollar after n years becomes 100 multiplied by (1+r)n</a:t>
            </a:r>
            <a:endParaRPr/>
          </a:p>
          <a:p>
            <a:pPr indent="0" lvl="0" marL="0" rtl="0" algn="l">
              <a:lnSpc>
                <a:spcPct val="114999"/>
              </a:lnSpc>
              <a:spcBef>
                <a:spcPts val="1000"/>
              </a:spcBef>
              <a:spcAft>
                <a:spcPts val="0"/>
              </a:spcAft>
              <a:buNone/>
            </a:pPr>
            <a:r>
              <a:rPr lang="en-GB"/>
              <a:t>100 dollars, or the amount we have today is called Present Value (P.V.). Its value in future after one year, or n year, is called Future Value (F.V). So the future value of today's money, or present value, after n years is obtained by this formula.</a:t>
            </a:r>
            <a:endParaRPr/>
          </a:p>
          <a:p>
            <a:pPr indent="0" lvl="0" marL="0" rtl="0" algn="l">
              <a:lnSpc>
                <a:spcPct val="114999"/>
              </a:lnSpc>
              <a:spcBef>
                <a:spcPts val="1000"/>
              </a:spcBef>
              <a:spcAft>
                <a:spcPts val="0"/>
              </a:spcAft>
              <a:buNone/>
            </a:pPr>
            <a:r>
              <a:rPr lang="en-GB"/>
              <a:t>This process is called compounding. So, we have a method to calculate the future value of some amount of money which we have today. </a:t>
            </a:r>
            <a:endParaRPr/>
          </a:p>
          <a:p>
            <a:pPr indent="0" lvl="0" marL="0" rtl="0" algn="l">
              <a:lnSpc>
                <a:spcPct val="114999"/>
              </a:lnSpc>
              <a:spcBef>
                <a:spcPts val="1000"/>
              </a:spcBef>
              <a:spcAft>
                <a:spcPts val="0"/>
              </a:spcAft>
              <a:buNone/>
            </a:pPr>
            <a:r>
              <a:t/>
            </a:r>
            <a:endParaRPr/>
          </a:p>
        </p:txBody>
      </p:sp>
      <p:sp>
        <p:nvSpPr>
          <p:cNvPr id="300" name="Google Shape;300;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Based on the Future Value equation from the previous section, let us take interest rate r as 10% per year and that interest is paid annually. If we have 100 dollars today, it becomes 110 dollars after one year. After two years, it becomes 121 dollars. After 5 years it becomes 161 dollars. Therefore, if one gets 161 dollars 5 years from now, that is the same as receiving 100 dollars today. In other words, today's value, or the present value, of 161 dollars is 100 dollars. </a:t>
            </a:r>
            <a:endParaRPr/>
          </a:p>
          <a:p>
            <a:pPr indent="0" lvl="0" marL="0" rtl="0" algn="l">
              <a:lnSpc>
                <a:spcPct val="114999"/>
              </a:lnSpc>
              <a:spcBef>
                <a:spcPts val="1000"/>
              </a:spcBef>
              <a:spcAft>
                <a:spcPts val="0"/>
              </a:spcAft>
              <a:buNone/>
            </a:pPr>
            <a:r>
              <a:rPr lang="en-GB"/>
              <a:t>In financial analysis, cash is received in future years, and one needs to know what is the value of that earning at present. </a:t>
            </a:r>
            <a:endParaRPr/>
          </a:p>
          <a:p>
            <a:pPr indent="0" lvl="0" marL="0" rtl="0" algn="l">
              <a:lnSpc>
                <a:spcPct val="114999"/>
              </a:lnSpc>
              <a:spcBef>
                <a:spcPts val="1000"/>
              </a:spcBef>
              <a:spcAft>
                <a:spcPts val="0"/>
              </a:spcAft>
              <a:buNone/>
            </a:pPr>
            <a:r>
              <a:rPr lang="en-GB"/>
              <a:t>Going back to our project cash flow from slide 3.3.2, in the second project we get 5000 dollars after 5 years. If the interest rate is 10% and one keeps 3105 dollars in bank, after 5 years it becomes 5000 dollars.  So if the prevailing interest rate is 10%, getting 3105 dollars today is same as getting 5000 dollars five years from now. That means the present value of 5000 dollars received 5 years from now is 3105 dollars. Therefore, by reversing the process of compounding, we can devise a mechanism to get the present value of a future cash flow. In the next slide we discuss that.</a:t>
            </a:r>
            <a:endParaRPr/>
          </a:p>
          <a:p>
            <a:pPr indent="0" lvl="0" marL="0" rtl="0" algn="l">
              <a:lnSpc>
                <a:spcPct val="114999"/>
              </a:lnSpc>
              <a:spcBef>
                <a:spcPts val="1000"/>
              </a:spcBef>
              <a:spcAft>
                <a:spcPts val="0"/>
              </a:spcAft>
              <a:buNone/>
            </a:pPr>
            <a:r>
              <a:t/>
            </a:r>
            <a:endParaRPr/>
          </a:p>
        </p:txBody>
      </p:sp>
      <p:sp>
        <p:nvSpPr>
          <p:cNvPr id="315" name="Google Shape;31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26" name="Google Shape;326;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When we make an investment decision today and cash flow occurs in the future, we are interested in knowing what the value of said cash flow is today, or its present value. </a:t>
            </a:r>
            <a:endParaRPr/>
          </a:p>
          <a:p>
            <a:pPr indent="0" lvl="0" marL="0" rtl="0" algn="l">
              <a:lnSpc>
                <a:spcPct val="114999"/>
              </a:lnSpc>
              <a:spcBef>
                <a:spcPts val="1000"/>
              </a:spcBef>
              <a:spcAft>
                <a:spcPts val="0"/>
              </a:spcAft>
              <a:buNone/>
            </a:pPr>
            <a:r>
              <a:rPr lang="en-GB"/>
              <a:t>In this slide, we demonstrate a mechanism to calculate present value of future cash flow.</a:t>
            </a:r>
            <a:endParaRPr/>
          </a:p>
          <a:p>
            <a:pPr indent="0" lvl="0" marL="0" rtl="0" algn="l">
              <a:lnSpc>
                <a:spcPct val="114999"/>
              </a:lnSpc>
              <a:spcBef>
                <a:spcPts val="1000"/>
              </a:spcBef>
              <a:spcAft>
                <a:spcPts val="0"/>
              </a:spcAft>
              <a:buNone/>
            </a:pPr>
            <a:r>
              <a:rPr lang="en-GB"/>
              <a:t>The previous slides showed the formula for computing future value (or F.V.) of today's money, which is also called compounding. For the process of discounting in the reverse direction, when the future value is known, the second formula for Present Value (or PV) calculation is used.</a:t>
            </a:r>
            <a:endParaRPr/>
          </a:p>
          <a:p>
            <a:pPr indent="0" lvl="0" marL="0" rtl="0" algn="l">
              <a:lnSpc>
                <a:spcPct val="114999"/>
              </a:lnSpc>
              <a:spcBef>
                <a:spcPts val="1000"/>
              </a:spcBef>
              <a:spcAft>
                <a:spcPts val="0"/>
              </a:spcAft>
              <a:buNone/>
            </a:pPr>
            <a:r>
              <a:rPr lang="en-GB"/>
              <a:t>r is called discount rate. So if we know the discount rate, we can find the present value of the future revenue, as appeared in the cash flow</a:t>
            </a:r>
            <a:endParaRPr/>
          </a:p>
          <a:p>
            <a:pPr indent="0" lvl="0" marL="0" rtl="0" algn="l">
              <a:lnSpc>
                <a:spcPct val="114999"/>
              </a:lnSpc>
              <a:spcBef>
                <a:spcPts val="1000"/>
              </a:spcBef>
              <a:spcAft>
                <a:spcPts val="0"/>
              </a:spcAft>
              <a:buNone/>
            </a:pPr>
            <a:r>
              <a:t/>
            </a:r>
            <a:endParaRPr/>
          </a:p>
        </p:txBody>
      </p:sp>
      <p:sp>
        <p:nvSpPr>
          <p:cNvPr id="327" name="Google Shape;327;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8" name="Google Shape;9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This module will explain the history of the power industry along with focusing on the different modes of contract to enable alternate finance. The lecture also covers concepts around the time value of money to build a understanding of the returns on investment.</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99" name="Google Shape;9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0" name="Google Shape;340;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In this slide, we go back to the cash flow of two hypothetical projects given to us. </a:t>
            </a:r>
            <a:endParaRPr/>
          </a:p>
          <a:p>
            <a:pPr indent="0" lvl="0" marL="0" rtl="0" algn="l">
              <a:lnSpc>
                <a:spcPct val="114999"/>
              </a:lnSpc>
              <a:spcBef>
                <a:spcPts val="1000"/>
              </a:spcBef>
              <a:spcAft>
                <a:spcPts val="0"/>
              </a:spcAft>
              <a:buNone/>
            </a:pPr>
            <a:r>
              <a:rPr lang="en-GB"/>
              <a:t>Now we have a formula which could help to translate all cash flow occurring at different points of time into today's value, which we could then add or subtract to compute the net benefit. However, we need a discount rate for that. Let us assume the discount rate is 10%. </a:t>
            </a:r>
            <a:endParaRPr/>
          </a:p>
          <a:p>
            <a:pPr indent="0" lvl="0" marL="0" rtl="0" algn="l">
              <a:lnSpc>
                <a:spcPct val="114999"/>
              </a:lnSpc>
              <a:spcBef>
                <a:spcPts val="1000"/>
              </a:spcBef>
              <a:spcAft>
                <a:spcPts val="0"/>
              </a:spcAft>
              <a:buNone/>
            </a:pPr>
            <a:r>
              <a:t/>
            </a:r>
            <a:endParaRPr/>
          </a:p>
          <a:p>
            <a:pPr indent="0" lvl="0" marL="0" rtl="0" algn="l">
              <a:lnSpc>
                <a:spcPct val="114999"/>
              </a:lnSpc>
              <a:spcBef>
                <a:spcPts val="1000"/>
              </a:spcBef>
              <a:spcAft>
                <a:spcPts val="0"/>
              </a:spcAft>
              <a:buNone/>
            </a:pPr>
            <a:r>
              <a:rPr lang="en-GB"/>
              <a:t>1. For project 1, the present value of 5000 dollars, which would be received one year from now, is 4545 dollars. The present value of 5000 dollars, which would be received two years from now, is 4132 dollars.</a:t>
            </a:r>
            <a:endParaRPr/>
          </a:p>
          <a:p>
            <a:pPr indent="0" lvl="0" marL="0" rtl="0" algn="l">
              <a:lnSpc>
                <a:spcPct val="114999"/>
              </a:lnSpc>
              <a:spcBef>
                <a:spcPts val="1000"/>
              </a:spcBef>
              <a:spcAft>
                <a:spcPts val="0"/>
              </a:spcAft>
              <a:buNone/>
            </a:pPr>
            <a:r>
              <a:rPr lang="en-GB"/>
              <a:t>In this way, we calculate the present value of the entire cash flow of project 1, as well as project 2. This is shown in the table. </a:t>
            </a:r>
            <a:endParaRPr/>
          </a:p>
          <a:p>
            <a:pPr indent="0" lvl="0" marL="0" rtl="0" algn="l">
              <a:lnSpc>
                <a:spcPct val="114999"/>
              </a:lnSpc>
              <a:spcBef>
                <a:spcPts val="1000"/>
              </a:spcBef>
              <a:spcAft>
                <a:spcPts val="0"/>
              </a:spcAft>
              <a:buNone/>
            </a:pPr>
            <a:r>
              <a:rPr lang="en-GB"/>
              <a:t>2. Since they have the same reference points, they can be compared and they can be added as well. So the present value of cash flow earning of the first project is 14,974 dollars, and second project is, 14,732 dollars. </a:t>
            </a:r>
            <a:endParaRPr/>
          </a:p>
          <a:p>
            <a:pPr indent="0" lvl="0" marL="0" rtl="0" algn="l">
              <a:lnSpc>
                <a:spcPct val="114999"/>
              </a:lnSpc>
              <a:spcBef>
                <a:spcPts val="1000"/>
              </a:spcBef>
              <a:spcAft>
                <a:spcPts val="0"/>
              </a:spcAft>
              <a:buNone/>
            </a:pPr>
            <a:r>
              <a:t/>
            </a:r>
            <a:endParaRPr/>
          </a:p>
          <a:p>
            <a:pPr indent="0" lvl="0" marL="0" rtl="0" algn="l">
              <a:lnSpc>
                <a:spcPct val="114999"/>
              </a:lnSpc>
              <a:spcBef>
                <a:spcPts val="1000"/>
              </a:spcBef>
              <a:spcAft>
                <a:spcPts val="0"/>
              </a:spcAft>
              <a:buNone/>
            </a:pPr>
            <a:r>
              <a:rPr lang="en-GB"/>
              <a:t>Thus, when considering present value at a 10% discount rate, the first project brings higher earnings than the second one, and it is therefore preferable. This would not be the case if the present value method is not applied. So now we have a mechanism which can bring the future cash flow of any project to same reference point, and make projects comparable.</a:t>
            </a:r>
            <a:endParaRPr/>
          </a:p>
          <a:p>
            <a:pPr indent="0" lvl="0" marL="0" rtl="0" algn="l">
              <a:lnSpc>
                <a:spcPct val="114999"/>
              </a:lnSpc>
              <a:spcBef>
                <a:spcPts val="1000"/>
              </a:spcBef>
              <a:spcAft>
                <a:spcPts val="0"/>
              </a:spcAft>
              <a:buNone/>
            </a:pPr>
            <a:r>
              <a:t/>
            </a:r>
            <a:endParaRPr/>
          </a:p>
          <a:p>
            <a:pPr indent="0" lvl="0" marL="0" rtl="0" algn="l">
              <a:lnSpc>
                <a:spcPct val="114999"/>
              </a:lnSpc>
              <a:spcBef>
                <a:spcPts val="1000"/>
              </a:spcBef>
              <a:spcAft>
                <a:spcPts val="0"/>
              </a:spcAft>
              <a:buNone/>
            </a:pPr>
            <a:r>
              <a:t/>
            </a:r>
            <a:endParaRPr/>
          </a:p>
        </p:txBody>
      </p:sp>
      <p:sp>
        <p:nvSpPr>
          <p:cNvPr id="341" name="Google Shape;341;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However, the present value method is sensitive to the discount rate chosen. The present value of the same amount of money is different for different discount rates. This slide shows the present value of one dollar, received at different years, at different discount rates. </a:t>
            </a:r>
            <a:endParaRPr/>
          </a:p>
          <a:p>
            <a:pPr indent="0" lvl="0" marL="0" rtl="0" algn="l">
              <a:lnSpc>
                <a:spcPct val="114999"/>
              </a:lnSpc>
              <a:spcBef>
                <a:spcPts val="1000"/>
              </a:spcBef>
              <a:spcAft>
                <a:spcPts val="0"/>
              </a:spcAft>
              <a:buNone/>
            </a:pPr>
            <a:r>
              <a:rPr lang="en-GB"/>
              <a:t>There are a few points to note:</a:t>
            </a:r>
            <a:endParaRPr/>
          </a:p>
          <a:p>
            <a:pPr indent="0" lvl="0" marL="0" rtl="0" algn="l">
              <a:lnSpc>
                <a:spcPct val="114999"/>
              </a:lnSpc>
              <a:spcBef>
                <a:spcPts val="1000"/>
              </a:spcBef>
              <a:spcAft>
                <a:spcPts val="0"/>
              </a:spcAft>
              <a:buNone/>
            </a:pPr>
            <a:r>
              <a:rPr lang="en-GB"/>
              <a:t>The higher the discount rate, the lower the present value. The longer the time period, the lower the present value. The present value of one dollar received 60 years from now, is almost zero. This is important for projects like hydro and nuclear projects, which have long lifetimes. In such cases, revenue can occur even after 50 years; however, the present value is small.</a:t>
            </a:r>
            <a:endParaRPr/>
          </a:p>
          <a:p>
            <a:pPr indent="0" lvl="0" marL="0" rtl="0" algn="l">
              <a:lnSpc>
                <a:spcPct val="114999"/>
              </a:lnSpc>
              <a:spcBef>
                <a:spcPts val="1000"/>
              </a:spcBef>
              <a:spcAft>
                <a:spcPts val="0"/>
              </a:spcAft>
              <a:buNone/>
            </a:pPr>
            <a:r>
              <a:t/>
            </a:r>
            <a:endParaRPr/>
          </a:p>
          <a:p>
            <a:pPr indent="0" lvl="0" marL="0" rtl="0" algn="l">
              <a:lnSpc>
                <a:spcPct val="114999"/>
              </a:lnSpc>
              <a:spcBef>
                <a:spcPts val="1000"/>
              </a:spcBef>
              <a:spcAft>
                <a:spcPts val="0"/>
              </a:spcAft>
              <a:buNone/>
            </a:pPr>
            <a:r>
              <a:t/>
            </a:r>
            <a:endParaRPr/>
          </a:p>
        </p:txBody>
      </p:sp>
      <p:sp>
        <p:nvSpPr>
          <p:cNvPr id="357" name="Google Shape;357;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9" name="Google Shape;369;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In conclusion, present value analysis is a tool which allows the correction of the time value aspects of cash flow which occur at different point of time. This method makes different cash flows comparable. However, it is sensitive to the choice of discount factor.</a:t>
            </a:r>
            <a:endParaRPr/>
          </a:p>
          <a:p>
            <a:pPr indent="0" lvl="0" marL="0" rtl="0" algn="l">
              <a:lnSpc>
                <a:spcPct val="114999"/>
              </a:lnSpc>
              <a:spcBef>
                <a:spcPts val="0"/>
              </a:spcBef>
              <a:spcAft>
                <a:spcPts val="0"/>
              </a:spcAft>
              <a:buNone/>
            </a:pPr>
            <a:r>
              <a:t/>
            </a:r>
            <a:endParaRPr/>
          </a:p>
        </p:txBody>
      </p:sp>
      <p:sp>
        <p:nvSpPr>
          <p:cNvPr id="370" name="Google Shape;370;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1" name="Google Shape;38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1" name="Shape 391"/>
        <p:cNvGrpSpPr/>
        <p:nvPr/>
      </p:nvGrpSpPr>
      <p:grpSpPr>
        <a:xfrm>
          <a:off x="0" y="0"/>
          <a:ext cx="0" cy="0"/>
          <a:chOff x="0" y="0"/>
          <a:chExt cx="0" cy="0"/>
        </a:xfrm>
      </p:grpSpPr>
      <p:sp>
        <p:nvSpPr>
          <p:cNvPr id="392" name="Google Shape;392;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3" name="Google Shape;393;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The importance of electricity in socio-economic development has long been recognized. Consequently, power supply has been considered a socio-economic and strategic matter. </a:t>
            </a:r>
            <a:endParaRPr/>
          </a:p>
          <a:p>
            <a:pPr indent="0" lvl="0" marL="0" rtl="0" algn="l">
              <a:lnSpc>
                <a:spcPct val="114999"/>
              </a:lnSpc>
              <a:spcBef>
                <a:spcPts val="1000"/>
              </a:spcBef>
              <a:spcAft>
                <a:spcPts val="0"/>
              </a:spcAft>
              <a:buNone/>
            </a:pPr>
            <a:r>
              <a:rPr lang="en-GB"/>
              <a:t>The power industry has natural monopoly characteristics, and also specific technical characteristics. Natural monopoly means that the cost of producing the product is lower when produced at large scale by a single producer, rather than if there are several competing producers. </a:t>
            </a:r>
            <a:endParaRPr/>
          </a:p>
          <a:p>
            <a:pPr indent="0" lvl="0" marL="0" rtl="0" algn="l">
              <a:lnSpc>
                <a:spcPct val="114999"/>
              </a:lnSpc>
              <a:spcBef>
                <a:spcPts val="1000"/>
              </a:spcBef>
              <a:spcAft>
                <a:spcPts val="0"/>
              </a:spcAft>
              <a:buNone/>
            </a:pPr>
            <a:r>
              <a:rPr lang="en-GB"/>
              <a:t>Also, the power supply industry is highly capital intensive. Large capital needs make it difficult to have many producers. The long construction period also makes the financing risky.</a:t>
            </a:r>
            <a:endParaRPr/>
          </a:p>
          <a:p>
            <a:pPr indent="0" lvl="0" marL="0" rtl="0" algn="l">
              <a:lnSpc>
                <a:spcPct val="114999"/>
              </a:lnSpc>
              <a:spcBef>
                <a:spcPts val="1000"/>
              </a:spcBef>
              <a:spcAft>
                <a:spcPts val="0"/>
              </a:spcAft>
              <a:buNone/>
            </a:pPr>
            <a:r>
              <a:rPr lang="en-GB"/>
              <a:t>It has some technical characteristics. Power cannot be stored and should be produced only when needed. In addition, as well as the supply of energy, the capacity also needs to be ensured. This calls for having reserve capacity in the system, which is expensive to retain. So sophisticated coordination is needed between the supply and demand.</a:t>
            </a:r>
            <a:endParaRPr/>
          </a:p>
          <a:p>
            <a:pPr indent="0" lvl="0" marL="0" rtl="0" algn="l">
              <a:lnSpc>
                <a:spcPct val="114999"/>
              </a:lnSpc>
              <a:spcBef>
                <a:spcPts val="1000"/>
              </a:spcBef>
              <a:spcAft>
                <a:spcPts val="0"/>
              </a:spcAft>
              <a:buNone/>
            </a:pPr>
            <a:r>
              <a:rPr lang="en-GB"/>
              <a:t>Therefore, traditionally the power industry has consisted of vertically integrated State-owned utilities, responsible for power generation, transmission, and distribution.</a:t>
            </a:r>
            <a:endParaRPr/>
          </a:p>
          <a:p>
            <a:pPr indent="0" lvl="0" marL="0" rtl="0" algn="l">
              <a:lnSpc>
                <a:spcPct val="114999"/>
              </a:lnSpc>
              <a:spcBef>
                <a:spcPts val="1000"/>
              </a:spcBef>
              <a:spcAft>
                <a:spcPts val="0"/>
              </a:spcAft>
              <a:buNone/>
            </a:pPr>
            <a:r>
              <a:rPr lang="en-GB"/>
              <a:t>Required investments are generally funded through the utilities' internal resources and government guaranteed borrowings from multilateral and bilateral agencies. In addition, in many instances, utilities' funds are supplemented by government budgets.</a:t>
            </a:r>
            <a:endParaRPr/>
          </a:p>
          <a:p>
            <a:pPr indent="0" lvl="0" marL="0" rtl="0" algn="l">
              <a:spcBef>
                <a:spcPts val="1000"/>
              </a:spcBef>
              <a:spcAft>
                <a:spcPts val="0"/>
              </a:spcAft>
              <a:buNone/>
            </a:pPr>
            <a:r>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5" name="Google Shape;12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Increasing capital intensity of the power infrastructure and lack of finance within the public sector has led to restructuring of the power sector world-wide. Roles formerly played by governments, through state-owned companies, are increasingly being shifted to the private sector. </a:t>
            </a:r>
            <a:endParaRPr/>
          </a:p>
          <a:p>
            <a:pPr indent="0" lvl="0" marL="0" rtl="0" algn="l">
              <a:lnSpc>
                <a:spcPct val="114999"/>
              </a:lnSpc>
              <a:spcBef>
                <a:spcPts val="1000"/>
              </a:spcBef>
              <a:spcAft>
                <a:spcPts val="0"/>
              </a:spcAft>
              <a:buNone/>
            </a:pPr>
            <a:r>
              <a:rPr lang="en-GB"/>
              <a:t>The main purpose of this shift, aside from achieving greater efficiency, in this sector, is to introduce alternate sources of financing, to ease the strain on public budgets.</a:t>
            </a:r>
            <a:endParaRPr/>
          </a:p>
          <a:p>
            <a:pPr indent="0" lvl="0" marL="0" rtl="0" algn="l">
              <a:lnSpc>
                <a:spcPct val="114999"/>
              </a:lnSpc>
              <a:spcBef>
                <a:spcPts val="1000"/>
              </a:spcBef>
              <a:spcAft>
                <a:spcPts val="0"/>
              </a:spcAft>
              <a:buNone/>
            </a:pPr>
            <a:r>
              <a:rPr lang="en-GB"/>
              <a:t>In some countries, power sector assets are being privatized. In others, power utilities remain government corporations, but the private sector has been invited to build new power projects.</a:t>
            </a:r>
            <a:endParaRPr/>
          </a:p>
          <a:p>
            <a:pPr indent="0" lvl="0" marL="0" rtl="0" algn="l">
              <a:spcBef>
                <a:spcPts val="1000"/>
              </a:spcBef>
              <a:spcAft>
                <a:spcPts val="0"/>
              </a:spcAft>
              <a:buNone/>
            </a:pPr>
            <a:r>
              <a:rPr lang="en-GB"/>
              <a:t>Often the private sector builds a power generating plant, known as independent power producer, or I.P.P for short. The I.P.P sells its output to the public utility, which retains control of power transmission and distribution facilities. Given the complexity and importance of the sector, power facilities would remain subject to both public and private ownership in the foreseeable future.</a:t>
            </a:r>
            <a:endParaRPr/>
          </a:p>
          <a:p>
            <a:pPr indent="0" lvl="0" marL="0" rtl="0" algn="l">
              <a:lnSpc>
                <a:spcPct val="114999"/>
              </a:lnSpc>
              <a:spcBef>
                <a:spcPts val="0"/>
              </a:spcBef>
              <a:spcAft>
                <a:spcPts val="0"/>
              </a:spcAft>
              <a:buNone/>
            </a:pPr>
            <a:r>
              <a:t/>
            </a:r>
            <a:endParaRPr/>
          </a:p>
        </p:txBody>
      </p:sp>
      <p:sp>
        <p:nvSpPr>
          <p:cNvPr id="126" name="Google Shape;12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7" name="Google Shape;13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a:t>Ownership has strong implications for financing of power infrastructure. There are two types of ownership observed, State Ownership and Public–Private Partnership . </a:t>
            </a:r>
            <a:endParaRPr/>
          </a:p>
        </p:txBody>
      </p:sp>
      <p:sp>
        <p:nvSpPr>
          <p:cNvPr id="138" name="Google Shape;13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State ownership is most convenient mechanism. In many countries, including developed countries, a large chunk of power producing facilities is under state ownerships. </a:t>
            </a:r>
            <a:endParaRPr/>
          </a:p>
          <a:p>
            <a:pPr indent="0" lvl="0" marL="0" rtl="0" algn="l">
              <a:lnSpc>
                <a:spcPct val="114999"/>
              </a:lnSpc>
              <a:spcBef>
                <a:spcPts val="1000"/>
              </a:spcBef>
              <a:spcAft>
                <a:spcPts val="0"/>
              </a:spcAft>
              <a:buNone/>
            </a:pPr>
            <a:r>
              <a:rPr lang="en-GB"/>
              <a:t>Power projects have been financed from public, private, and bilateral/multilateral sources with implicit or explicit state guarantees. </a:t>
            </a:r>
            <a:endParaRPr/>
          </a:p>
          <a:p>
            <a:pPr indent="0" lvl="0" marL="0" rtl="0" algn="l">
              <a:lnSpc>
                <a:spcPct val="114999"/>
              </a:lnSpc>
              <a:spcBef>
                <a:spcPts val="1000"/>
              </a:spcBef>
              <a:spcAft>
                <a:spcPts val="0"/>
              </a:spcAft>
              <a:buNone/>
            </a:pPr>
            <a:r>
              <a:rPr lang="en-GB"/>
              <a:t>However, inefficiencies of most state-owned utilities, in terms of over-run of construction costs and schedules, as well as plant operation and maintenance, have been a concern. Such concerns resulted in many financiers hesitating to fund projects fully owned by the state. The magnitude and consequence of this hesitation varies according to the host country circumstances and the type of power project.  </a:t>
            </a:r>
            <a:endParaRPr/>
          </a:p>
          <a:p>
            <a:pPr indent="0" lvl="0" marL="0" rtl="0" algn="l">
              <a:lnSpc>
                <a:spcPct val="114999"/>
              </a:lnSpc>
              <a:spcBef>
                <a:spcPts val="1000"/>
              </a:spcBef>
              <a:spcAft>
                <a:spcPts val="0"/>
              </a:spcAft>
              <a:buNone/>
            </a:pPr>
            <a:r>
              <a:rPr lang="en-GB"/>
              <a:t>Most bilateral and multilateral financiers discourage full state ownership of energy projects and emphasize private sector participation.</a:t>
            </a:r>
            <a:endParaRPr/>
          </a:p>
          <a:p>
            <a:pPr indent="0" lvl="0" marL="0" rtl="0" algn="l">
              <a:spcBef>
                <a:spcPts val="1000"/>
              </a:spcBef>
              <a:spcAft>
                <a:spcPts val="0"/>
              </a:spcAft>
              <a:buNone/>
            </a:pPr>
            <a:r>
              <a:t/>
            </a:r>
            <a:endParaRPr/>
          </a:p>
          <a:p>
            <a:pPr indent="0" lvl="0" marL="0" rtl="0" algn="l">
              <a:spcBef>
                <a:spcPts val="0"/>
              </a:spcBef>
              <a:spcAft>
                <a:spcPts val="0"/>
              </a:spcAft>
              <a:buNone/>
            </a:pPr>
            <a:r>
              <a:t/>
            </a:r>
            <a:endParaRPr/>
          </a:p>
        </p:txBody>
      </p:sp>
      <p:sp>
        <p:nvSpPr>
          <p:cNvPr id="150" name="Google Shape;150;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1" name="Google Shape;161;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Public–Private Partnership (or P.P.P) involves a contract between a public sector authority and a private party, in which the private party provides a public service, or project, and assumes substantial financial, technical, and operational risk in the project. P.P.P can be further divided into two categories. Private ownership and Joint ownership that includes state and private parties. We will explain the two categories in the next section.</a:t>
            </a:r>
            <a:endParaRPr/>
          </a:p>
          <a:p>
            <a:pPr indent="0" lvl="0" marL="0" rtl="0" algn="l">
              <a:spcBef>
                <a:spcPts val="1000"/>
              </a:spcBef>
              <a:spcAft>
                <a:spcPts val="0"/>
              </a:spcAft>
              <a:buNone/>
            </a:pPr>
            <a:r>
              <a:t/>
            </a:r>
            <a:endParaRPr/>
          </a:p>
          <a:p>
            <a:pPr indent="0" lvl="0" marL="0" rtl="0" algn="l">
              <a:lnSpc>
                <a:spcPct val="114999"/>
              </a:lnSpc>
              <a:spcBef>
                <a:spcPts val="0"/>
              </a:spcBef>
              <a:spcAft>
                <a:spcPts val="0"/>
              </a:spcAft>
              <a:buNone/>
            </a:pPr>
            <a:r>
              <a:t/>
            </a:r>
            <a:endParaRPr/>
          </a:p>
        </p:txBody>
      </p:sp>
      <p:sp>
        <p:nvSpPr>
          <p:cNvPr id="162" name="Google Shape;162;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An Independent Power Producer, or popularly known as an I.P.P, is a private entity completely owned by a special purpose company or credible corporations, local or foreign. An I.P.P owns and/or operates facilities to generate electric power for sale to a utility, a central government buyer, and/or to end users under a long-term power purchase agreement, or P.P.A.</a:t>
            </a:r>
            <a:endParaRPr/>
          </a:p>
          <a:p>
            <a:pPr indent="0" lvl="0" marL="0" rtl="0" algn="l">
              <a:lnSpc>
                <a:spcPct val="114999"/>
              </a:lnSpc>
              <a:spcBef>
                <a:spcPts val="1000"/>
              </a:spcBef>
              <a:spcAft>
                <a:spcPts val="0"/>
              </a:spcAft>
              <a:buNone/>
            </a:pPr>
            <a:r>
              <a:rPr lang="en-GB"/>
              <a:t>I.P.Ps also are involved in B.O.O.T, or B.O.O, type arrangements, which are explained in an upcoming slide, 3.2.3.</a:t>
            </a:r>
            <a:endParaRPr/>
          </a:p>
          <a:p>
            <a:pPr indent="0" lvl="0" marL="0" rtl="0" algn="l">
              <a:spcBef>
                <a:spcPts val="1000"/>
              </a:spcBef>
              <a:spcAft>
                <a:spcPts val="0"/>
              </a:spcAft>
              <a:buNone/>
            </a:pPr>
            <a:r>
              <a:t/>
            </a:r>
            <a:endParaRPr/>
          </a:p>
          <a:p>
            <a:pPr indent="0" lvl="0" marL="0" rtl="0" algn="l">
              <a:lnSpc>
                <a:spcPct val="114999"/>
              </a:lnSpc>
              <a:spcBef>
                <a:spcPts val="0"/>
              </a:spcBef>
              <a:spcAft>
                <a:spcPts val="0"/>
              </a:spcAft>
              <a:buNone/>
            </a:pPr>
            <a:r>
              <a:t/>
            </a:r>
            <a:endParaRPr/>
          </a:p>
        </p:txBody>
      </p:sp>
      <p:sp>
        <p:nvSpPr>
          <p:cNvPr id="174" name="Google Shape;174;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5" name="Google Shape;185;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14999"/>
              </a:lnSpc>
              <a:spcBef>
                <a:spcPts val="0"/>
              </a:spcBef>
              <a:spcAft>
                <a:spcPts val="0"/>
              </a:spcAft>
              <a:buNone/>
            </a:pPr>
            <a:r>
              <a:rPr lang="en-GB"/>
              <a:t>Power is a political subject; therefore risk is high. It also needs multiple government clearances for fuel, water, environment, etc. </a:t>
            </a:r>
            <a:endParaRPr/>
          </a:p>
          <a:p>
            <a:pPr indent="0" lvl="0" marL="0" rtl="0" algn="l">
              <a:lnSpc>
                <a:spcPct val="114999"/>
              </a:lnSpc>
              <a:spcBef>
                <a:spcPts val="1000"/>
              </a:spcBef>
              <a:spcAft>
                <a:spcPts val="0"/>
              </a:spcAft>
              <a:buNone/>
            </a:pPr>
            <a:r>
              <a:rPr lang="en-GB"/>
              <a:t>A possible solution is to integrate private capital and expertise into projects intended to perform public-sector functions. </a:t>
            </a:r>
            <a:endParaRPr/>
          </a:p>
          <a:p>
            <a:pPr indent="0" lvl="0" marL="0" rtl="0" algn="l">
              <a:lnSpc>
                <a:spcPct val="114999"/>
              </a:lnSpc>
              <a:spcBef>
                <a:spcPts val="1000"/>
              </a:spcBef>
              <a:spcAft>
                <a:spcPts val="0"/>
              </a:spcAft>
              <a:buNone/>
            </a:pPr>
            <a:r>
              <a:rPr lang="en-GB"/>
              <a:t>Private-Public Partnership (P.P.P) projects are thus carried out jointly by public authorities and private companies. Public authorities may or may not have financial contributions.</a:t>
            </a:r>
            <a:endParaRPr/>
          </a:p>
          <a:p>
            <a:pPr indent="0" lvl="0" marL="0" rtl="0" algn="l">
              <a:lnSpc>
                <a:spcPct val="114999"/>
              </a:lnSpc>
              <a:spcBef>
                <a:spcPts val="1000"/>
              </a:spcBef>
              <a:spcAft>
                <a:spcPts val="0"/>
              </a:spcAft>
              <a:buNone/>
            </a:pPr>
            <a:r>
              <a:rPr lang="en-GB"/>
              <a:t>This type of ownership is becoming increasingly popular, because it provides a flexible framework for sharing project risks and a wide range of options for equity and debt financing.</a:t>
            </a:r>
            <a:endParaRPr/>
          </a:p>
          <a:p>
            <a:pPr indent="0" lvl="0" marL="0" rtl="0" algn="l">
              <a:lnSpc>
                <a:spcPct val="114999"/>
              </a:lnSpc>
              <a:spcBef>
                <a:spcPts val="1000"/>
              </a:spcBef>
              <a:spcAft>
                <a:spcPts val="0"/>
              </a:spcAft>
              <a:buNone/>
            </a:pPr>
            <a:r>
              <a:t/>
            </a:r>
            <a:endParaRPr/>
          </a:p>
        </p:txBody>
      </p:sp>
      <p:sp>
        <p:nvSpPr>
          <p:cNvPr id="186" name="Google Shape;186;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6"/>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26"/>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26"/>
          <p:cNvSpPr txBox="1"/>
          <p:nvPr/>
        </p:nvSpPr>
        <p:spPr>
          <a:xfrm>
            <a:off x="11701849" y="6455804"/>
            <a:ext cx="453080"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i="0" lang="en-GB" sz="1400" u="none" cap="none" strike="noStrike">
                <a:solidFill>
                  <a:schemeClr val="lt1"/>
                </a:solidFill>
                <a:latin typeface="Open Sans ExtraBold"/>
                <a:ea typeface="Open Sans ExtraBold"/>
                <a:cs typeface="Open Sans ExtraBold"/>
                <a:sym typeface="Open Sans ExtraBold"/>
              </a:rPr>
              <a:t>‹#›</a:t>
            </a:fld>
            <a:endParaRPr b="1" i="0" sz="1400" u="none" cap="none" strike="noStrike">
              <a:solidFill>
                <a:schemeClr val="lt1"/>
              </a:solidFill>
              <a:latin typeface="Open Sans ExtraBold"/>
              <a:ea typeface="Open Sans ExtraBold"/>
              <a:cs typeface="Open Sans ExtraBold"/>
              <a:sym typeface="Open Sans ExtraBold"/>
            </a:endParaRPr>
          </a:p>
        </p:txBody>
      </p:sp>
      <p:sp>
        <p:nvSpPr>
          <p:cNvPr id="21" name="Google Shape;21;p26"/>
          <p:cNvSpPr txBox="1"/>
          <p:nvPr/>
        </p:nvSpPr>
        <p:spPr>
          <a:xfrm>
            <a:off x="11798644" y="6492875"/>
            <a:ext cx="393356"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rgbClr val="888888"/>
                </a:solidFill>
                <a:latin typeface="Calibri"/>
                <a:ea typeface="Calibri"/>
                <a:cs typeface="Calibri"/>
                <a:sym typeface="Calibri"/>
              </a:rPr>
              <a:t>‹#›</a:t>
            </a:fld>
            <a:endParaRPr b="0" i="0" sz="1200" u="none" cap="none" strike="noStrik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5"/>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36"/>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36"/>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2" name="Shape 22"/>
        <p:cNvGrpSpPr/>
        <p:nvPr/>
      </p:nvGrpSpPr>
      <p:grpSpPr>
        <a:xfrm>
          <a:off x="0" y="0"/>
          <a:ext cx="0" cy="0"/>
          <a:chOff x="0" y="0"/>
          <a:chExt cx="0" cy="0"/>
        </a:xfrm>
      </p:grpSpPr>
      <p:sp>
        <p:nvSpPr>
          <p:cNvPr id="23" name="Google Shape;23;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2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2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7"/>
          <p:cNvSpPr txBox="1"/>
          <p:nvPr>
            <p:ph idx="12" type="sldNum"/>
          </p:nvPr>
        </p:nvSpPr>
        <p:spPr>
          <a:xfrm>
            <a:off x="11786286" y="6497852"/>
            <a:ext cx="405714"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28"/>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28"/>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1" name="Google Shape;31;p2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2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2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2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1" name="Shape 41"/>
        <p:cNvGrpSpPr/>
        <p:nvPr/>
      </p:nvGrpSpPr>
      <p:grpSpPr>
        <a:xfrm>
          <a:off x="0" y="0"/>
          <a:ext cx="0" cy="0"/>
          <a:chOff x="0" y="0"/>
          <a:chExt cx="0" cy="0"/>
        </a:xfrm>
      </p:grpSpPr>
      <p:sp>
        <p:nvSpPr>
          <p:cNvPr id="42" name="Google Shape;42;p30"/>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0"/>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4" name="Google Shape;44;p30"/>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0"/>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6" name="Google Shape;46;p30"/>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3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0" name="Shape 50"/>
        <p:cNvGrpSpPr/>
        <p:nvPr/>
      </p:nvGrpSpPr>
      <p:grpSpPr>
        <a:xfrm>
          <a:off x="0" y="0"/>
          <a:ext cx="0" cy="0"/>
          <a:chOff x="0" y="0"/>
          <a:chExt cx="0" cy="0"/>
        </a:xfrm>
      </p:grpSpPr>
      <p:sp>
        <p:nvSpPr>
          <p:cNvPr id="51" name="Google Shape;51;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5" name="Shape 55"/>
        <p:cNvGrpSpPr/>
        <p:nvPr/>
      </p:nvGrpSpPr>
      <p:grpSpPr>
        <a:xfrm>
          <a:off x="0" y="0"/>
          <a:ext cx="0" cy="0"/>
          <a:chOff x="0" y="0"/>
          <a:chExt cx="0" cy="0"/>
        </a:xfrm>
      </p:grpSpPr>
      <p:sp>
        <p:nvSpPr>
          <p:cNvPr id="56" name="Google Shape;56;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33"/>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33"/>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2" name="Google Shape;62;p33"/>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3" name="Google Shape;63;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3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34"/>
          <p:cNvSpPr/>
          <p:nvPr>
            <p:ph idx="2" type="pic"/>
          </p:nvPr>
        </p:nvSpPr>
        <p:spPr>
          <a:xfrm>
            <a:off x="5183188" y="987425"/>
            <a:ext cx="6172200" cy="4873625"/>
          </a:xfrm>
          <a:prstGeom prst="rect">
            <a:avLst/>
          </a:prstGeom>
          <a:noFill/>
          <a:ln>
            <a:noFill/>
          </a:ln>
        </p:spPr>
      </p:sp>
      <p:sp>
        <p:nvSpPr>
          <p:cNvPr id="69" name="Google Shape;69;p3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2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2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2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jpg"/><Relationship Id="rId4" Type="http://schemas.openxmlformats.org/officeDocument/2006/relationships/image" Target="../media/image4.jpg"/><Relationship Id="rId5"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4.jpg"/><Relationship Id="rId4" Type="http://schemas.openxmlformats.org/officeDocument/2006/relationships/image" Target="../media/image5.jpg"/><Relationship Id="rId5"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4.jpg"/><Relationship Id="rId4" Type="http://schemas.openxmlformats.org/officeDocument/2006/relationships/image" Target="../media/image3.png"/><Relationship Id="rId5"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4.jp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jp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4.jpg"/><Relationship Id="rId4" Type="http://schemas.openxmlformats.org/officeDocument/2006/relationships/image" Target="../media/image9.jpg"/><Relationship Id="rId5"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4.jpg"/><Relationship Id="rId4" Type="http://schemas.openxmlformats.org/officeDocument/2006/relationships/image" Target="../media/image8.png"/><Relationship Id="rId5" Type="http://schemas.openxmlformats.org/officeDocument/2006/relationships/image" Target="../media/image11.png"/><Relationship Id="rId6"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0.jp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jpg"/><Relationship Id="rId4" Type="http://schemas.openxmlformats.org/officeDocument/2006/relationships/image" Target="../media/image17.jpg"/><Relationship Id="rId5"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4.jpg"/><Relationship Id="rId4" Type="http://schemas.openxmlformats.org/officeDocument/2006/relationships/image" Target="../media/image16.png"/><Relationship Id="rId5"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4.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8.png"/><Relationship Id="rId4" Type="http://schemas.openxmlformats.org/officeDocument/2006/relationships/hyperlink" Target="http://www.google.com/" TargetMode="External"/><Relationship Id="rId5" Type="http://schemas.openxmlformats.org/officeDocument/2006/relationships/hyperlink" Target="https://www.open.edu/openlearncreate/mod/quiz/view.php?id=173449"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4.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jp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4.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4.jp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jp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pic>
        <p:nvPicPr>
          <p:cNvPr descr="A picture containing background pattern&#10;&#10;Description automatically generated" id="90" name="Google Shape;90;p1"/>
          <p:cNvPicPr preferRelativeResize="0"/>
          <p:nvPr/>
        </p:nvPicPr>
        <p:blipFill rotWithShape="1">
          <a:blip r:embed="rId3">
            <a:alphaModFix/>
          </a:blip>
          <a:srcRect b="0" l="0" r="0" t="0"/>
          <a:stretch/>
        </p:blipFill>
        <p:spPr>
          <a:xfrm>
            <a:off x="-30726" y="1444"/>
            <a:ext cx="12225067" cy="6869861"/>
          </a:xfrm>
          <a:prstGeom prst="rect">
            <a:avLst/>
          </a:prstGeom>
          <a:noFill/>
          <a:ln>
            <a:noFill/>
          </a:ln>
        </p:spPr>
      </p:pic>
      <p:sp>
        <p:nvSpPr>
          <p:cNvPr id="91" name="Google Shape;91;p1"/>
          <p:cNvSpPr txBox="1"/>
          <p:nvPr/>
        </p:nvSpPr>
        <p:spPr>
          <a:xfrm>
            <a:off x="8836380" y="6161156"/>
            <a:ext cx="2966960" cy="307777"/>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GB" sz="1400" u="none" cap="none" strike="noStrike">
                <a:solidFill>
                  <a:schemeClr val="lt1"/>
                </a:solidFill>
                <a:latin typeface="Open Sans"/>
                <a:ea typeface="Open Sans"/>
                <a:cs typeface="Open Sans"/>
                <a:sym typeface="Open Sans"/>
              </a:rPr>
              <a:t>Version 1.1</a:t>
            </a:r>
            <a:endParaRPr b="0" i="0" sz="1050" u="none" cap="none" strike="noStrike">
              <a:solidFill>
                <a:schemeClr val="lt1"/>
              </a:solidFill>
              <a:latin typeface="Open Sans"/>
              <a:ea typeface="Open Sans"/>
              <a:cs typeface="Open Sans"/>
              <a:sym typeface="Open Sans"/>
            </a:endParaRPr>
          </a:p>
        </p:txBody>
      </p:sp>
      <p:sp>
        <p:nvSpPr>
          <p:cNvPr id="92" name="Google Shape;92;p1"/>
          <p:cNvSpPr txBox="1"/>
          <p:nvPr/>
        </p:nvSpPr>
        <p:spPr>
          <a:xfrm>
            <a:off x="778091" y="394369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0" lang="en-GB" sz="1800" u="none" cap="none" strike="noStrike">
                <a:solidFill>
                  <a:schemeClr val="dk1"/>
                </a:solidFill>
                <a:latin typeface="Open Sans ExtraBold"/>
                <a:ea typeface="Open Sans ExtraBold"/>
                <a:cs typeface="Open Sans ExtraBold"/>
                <a:sym typeface="Open Sans ExtraBold"/>
              </a:rPr>
              <a:t>FINPLAN</a:t>
            </a:r>
            <a:endParaRPr/>
          </a:p>
        </p:txBody>
      </p:sp>
      <p:sp>
        <p:nvSpPr>
          <p:cNvPr id="93" name="Google Shape;93;p1"/>
          <p:cNvSpPr txBox="1"/>
          <p:nvPr/>
        </p:nvSpPr>
        <p:spPr>
          <a:xfrm>
            <a:off x="750292" y="4249861"/>
            <a:ext cx="6639842" cy="2123658"/>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400">
                <a:solidFill>
                  <a:schemeClr val="lt1"/>
                </a:solidFill>
                <a:latin typeface="Open Sans ExtraBold"/>
                <a:ea typeface="Open Sans ExtraBold"/>
                <a:cs typeface="Open Sans ExtraBold"/>
                <a:sym typeface="Open Sans ExtraBold"/>
              </a:rPr>
              <a:t>LECTURE 3 </a:t>
            </a:r>
            <a:br>
              <a:rPr b="1" lang="en-GB" sz="4400">
                <a:solidFill>
                  <a:schemeClr val="dk1"/>
                </a:solidFill>
                <a:latin typeface="Open Sans ExtraBold"/>
                <a:ea typeface="Open Sans ExtraBold"/>
                <a:cs typeface="Open Sans ExtraBold"/>
                <a:sym typeface="Open Sans ExtraBold"/>
              </a:rPr>
            </a:br>
            <a:r>
              <a:rPr b="1" lang="en-GB" sz="4400">
                <a:solidFill>
                  <a:schemeClr val="dk1"/>
                </a:solidFill>
                <a:latin typeface="Open Sans ExtraBold"/>
                <a:ea typeface="Open Sans ExtraBold"/>
                <a:cs typeface="Open Sans ExtraBold"/>
                <a:sym typeface="Open Sans ExtraBold"/>
              </a:rPr>
              <a:t>FINANCING POWER PROJECTS</a:t>
            </a:r>
            <a:endParaRPr b="1" sz="4400">
              <a:solidFill>
                <a:schemeClr val="lt1"/>
              </a:solidFill>
              <a:latin typeface="Open Sans ExtraBold"/>
              <a:ea typeface="Open Sans ExtraBold"/>
              <a:cs typeface="Open Sans ExtraBold"/>
              <a:sym typeface="Open Sans ExtraBold"/>
            </a:endParaRPr>
          </a:p>
        </p:txBody>
      </p:sp>
      <p:sp>
        <p:nvSpPr>
          <p:cNvPr id="94" name="Google Shape;94;p1"/>
          <p:cNvSpPr/>
          <p:nvPr/>
        </p:nvSpPr>
        <p:spPr>
          <a:xfrm>
            <a:off x="6535684" y="5186288"/>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1.mp3" id="95" name="Google Shape;95;p1"/>
          <p:cNvPicPr preferRelativeResize="0"/>
          <p:nvPr/>
        </p:nvPicPr>
        <p:blipFill rotWithShape="1">
          <a:blip r:embed="rId4">
            <a:alphaModFix/>
          </a:blip>
          <a:srcRect b="0" l="0" r="0" t="0"/>
          <a:stretch/>
        </p:blipFill>
        <p:spPr>
          <a:xfrm>
            <a:off x="6607049" y="5257653"/>
            <a:ext cx="812800" cy="8128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4231"/>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descr="Graphical user interface, text&#10;&#10;Description automatically generated" id="200" name="Google Shape;200;p10"/>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01" name="Google Shape;201;p1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02" name="Google Shape;202;p10"/>
          <p:cNvSpPr/>
          <p:nvPr/>
        </p:nvSpPr>
        <p:spPr>
          <a:xfrm>
            <a:off x="887215" y="1397013"/>
            <a:ext cx="8058221"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3.2.3 Main Public–Private Partnership Contractual scheme: BOOT/BOO/BOT</a:t>
            </a:r>
            <a:endParaRPr/>
          </a:p>
        </p:txBody>
      </p:sp>
      <p:sp>
        <p:nvSpPr>
          <p:cNvPr id="203" name="Google Shape;203;p10"/>
          <p:cNvSpPr txBox="1"/>
          <p:nvPr/>
        </p:nvSpPr>
        <p:spPr>
          <a:xfrm>
            <a:off x="901593" y="11897"/>
            <a:ext cx="5993193"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3.2 Contractual schemes &amp; financing </a:t>
            </a:r>
            <a:endParaRPr/>
          </a:p>
        </p:txBody>
      </p:sp>
      <p:sp>
        <p:nvSpPr>
          <p:cNvPr id="204" name="Google Shape;204;p10"/>
          <p:cNvSpPr/>
          <p:nvPr/>
        </p:nvSpPr>
        <p:spPr>
          <a:xfrm>
            <a:off x="1002234" y="2288410"/>
            <a:ext cx="8537192" cy="224676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Build-Own-Operate-Transfer (BOOT) / Build-Own-Operate (BOO) / Build-Operate-Transfer (BOT) schemes</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Private company receives a contract to provide an infrastructure service for a certain period of time at an agreed price</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Won based on negotiation or a competitive bidding process </a:t>
            </a:r>
            <a:endParaRPr/>
          </a:p>
        </p:txBody>
      </p:sp>
      <p:sp>
        <p:nvSpPr>
          <p:cNvPr id="205" name="Google Shape;205;p10"/>
          <p:cNvSpPr/>
          <p:nvPr/>
        </p:nvSpPr>
        <p:spPr>
          <a:xfrm>
            <a:off x="6744320" y="29525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10.mp3" id="206" name="Google Shape;206;p10"/>
          <p:cNvPicPr preferRelativeResize="0"/>
          <p:nvPr/>
        </p:nvPicPr>
        <p:blipFill rotWithShape="1">
          <a:blip r:embed="rId4">
            <a:alphaModFix/>
          </a:blip>
          <a:srcRect b="0" l="0" r="0" t="0"/>
          <a:stretch/>
        </p:blipFill>
        <p:spPr>
          <a:xfrm>
            <a:off x="6815685" y="36661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6"/>
                                        </p:tgtEl>
                                        <p:attrNameLst>
                                          <p:attrName>style.visibility</p:attrName>
                                        </p:attrNameLst>
                                      </p:cBhvr>
                                      <p:to>
                                        <p:strVal val="visible"/>
                                      </p:to>
                                    </p:set>
                                    <p:animEffect filter="fade" transition="in">
                                      <p:cBhvr>
                                        <p:cTn dur="5000"/>
                                        <p:tgtEl>
                                          <p:spTgt spid="2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pic>
        <p:nvPicPr>
          <p:cNvPr descr="Graphical user interface, text&#10;&#10;Description automatically generated" id="212" name="Google Shape;212;p11"/>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13" name="Google Shape;213;p1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14" name="Google Shape;214;p11"/>
          <p:cNvSpPr/>
          <p:nvPr/>
        </p:nvSpPr>
        <p:spPr>
          <a:xfrm>
            <a:off x="887215" y="1397013"/>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3.2.4 Traditional financing of power projects</a:t>
            </a:r>
            <a:endParaRPr/>
          </a:p>
        </p:txBody>
      </p:sp>
      <p:sp>
        <p:nvSpPr>
          <p:cNvPr id="215" name="Google Shape;215;p11"/>
          <p:cNvSpPr txBox="1"/>
          <p:nvPr/>
        </p:nvSpPr>
        <p:spPr>
          <a:xfrm>
            <a:off x="901593" y="11897"/>
            <a:ext cx="6098297"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3.2 Contractual schemes &amp; financing </a:t>
            </a:r>
            <a:endParaRPr/>
          </a:p>
        </p:txBody>
      </p:sp>
      <p:pic>
        <p:nvPicPr>
          <p:cNvPr descr="Diagram&#10;&#10;Description automatically generated" id="216" name="Google Shape;216;p11"/>
          <p:cNvPicPr preferRelativeResize="0"/>
          <p:nvPr/>
        </p:nvPicPr>
        <p:blipFill rotWithShape="1">
          <a:blip r:embed="rId4">
            <a:alphaModFix/>
          </a:blip>
          <a:srcRect b="0" l="0" r="0" t="0"/>
          <a:stretch/>
        </p:blipFill>
        <p:spPr>
          <a:xfrm>
            <a:off x="2309004" y="2235882"/>
            <a:ext cx="8048443" cy="3637066"/>
          </a:xfrm>
          <a:prstGeom prst="rect">
            <a:avLst/>
          </a:prstGeom>
          <a:noFill/>
          <a:ln>
            <a:noFill/>
          </a:ln>
        </p:spPr>
      </p:pic>
      <p:sp>
        <p:nvSpPr>
          <p:cNvPr id="217" name="Google Shape;217;p11"/>
          <p:cNvSpPr/>
          <p:nvPr/>
        </p:nvSpPr>
        <p:spPr>
          <a:xfrm>
            <a:off x="6744320" y="29525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11.mp3" id="218" name="Google Shape;218;p11"/>
          <p:cNvPicPr preferRelativeResize="0"/>
          <p:nvPr/>
        </p:nvPicPr>
        <p:blipFill rotWithShape="1">
          <a:blip r:embed="rId5">
            <a:alphaModFix/>
          </a:blip>
          <a:srcRect b="0" l="0" r="0" t="0"/>
          <a:stretch/>
        </p:blipFill>
        <p:spPr>
          <a:xfrm>
            <a:off x="6815685" y="36483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8"/>
                                        </p:tgtEl>
                                        <p:attrNameLst>
                                          <p:attrName>style.visibility</p:attrName>
                                        </p:attrNameLst>
                                      </p:cBhvr>
                                      <p:to>
                                        <p:strVal val="visible"/>
                                      </p:to>
                                    </p:set>
                                    <p:animEffect filter="fade" transition="in">
                                      <p:cBhvr>
                                        <p:cTn dur="5000"/>
                                        <p:tgtEl>
                                          <p:spTgt spid="21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Graphical user interface, text&#10;&#10;Description automatically generated" id="224" name="Google Shape;224;p12"/>
          <p:cNvPicPr preferRelativeResize="0"/>
          <p:nvPr/>
        </p:nvPicPr>
        <p:blipFill rotWithShape="1">
          <a:blip r:embed="rId3">
            <a:alphaModFix/>
          </a:blip>
          <a:srcRect b="0" l="0" r="0" t="0"/>
          <a:stretch/>
        </p:blipFill>
        <p:spPr>
          <a:xfrm>
            <a:off x="0" y="-37669"/>
            <a:ext cx="12192000" cy="6858000"/>
          </a:xfrm>
          <a:prstGeom prst="rect">
            <a:avLst/>
          </a:prstGeom>
          <a:noFill/>
          <a:ln>
            <a:noFill/>
          </a:ln>
        </p:spPr>
      </p:pic>
      <p:sp>
        <p:nvSpPr>
          <p:cNvPr id="225" name="Google Shape;225;p1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26" name="Google Shape;226;p12"/>
          <p:cNvSpPr/>
          <p:nvPr/>
        </p:nvSpPr>
        <p:spPr>
          <a:xfrm>
            <a:off x="887215" y="1397013"/>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3.2.5 Complexity in financing power projects</a:t>
            </a:r>
            <a:endParaRPr/>
          </a:p>
        </p:txBody>
      </p:sp>
      <p:sp>
        <p:nvSpPr>
          <p:cNvPr id="227" name="Google Shape;227;p12"/>
          <p:cNvSpPr txBox="1"/>
          <p:nvPr/>
        </p:nvSpPr>
        <p:spPr>
          <a:xfrm>
            <a:off x="901594" y="11897"/>
            <a:ext cx="6319014"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3.2 Contractual schemes &amp; financing </a:t>
            </a:r>
            <a:endParaRPr/>
          </a:p>
        </p:txBody>
      </p:sp>
      <p:sp>
        <p:nvSpPr>
          <p:cNvPr id="228" name="Google Shape;228;p12"/>
          <p:cNvSpPr/>
          <p:nvPr/>
        </p:nvSpPr>
        <p:spPr>
          <a:xfrm>
            <a:off x="7420056" y="29525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12.mp3" id="229" name="Google Shape;229;p12"/>
          <p:cNvPicPr preferRelativeResize="0"/>
          <p:nvPr/>
        </p:nvPicPr>
        <p:blipFill rotWithShape="1">
          <a:blip r:embed="rId4">
            <a:alphaModFix/>
          </a:blip>
          <a:srcRect b="0" l="0" r="0" t="0"/>
          <a:stretch/>
        </p:blipFill>
        <p:spPr>
          <a:xfrm>
            <a:off x="7504321" y="366618"/>
            <a:ext cx="812800" cy="812800"/>
          </a:xfrm>
          <a:prstGeom prst="rect">
            <a:avLst/>
          </a:prstGeom>
          <a:noFill/>
          <a:ln>
            <a:noFill/>
          </a:ln>
        </p:spPr>
      </p:pic>
      <p:sp>
        <p:nvSpPr>
          <p:cNvPr id="230" name="Google Shape;230;p12"/>
          <p:cNvSpPr txBox="1"/>
          <p:nvPr/>
        </p:nvSpPr>
        <p:spPr>
          <a:xfrm>
            <a:off x="1115005" y="1886108"/>
            <a:ext cx="1712890" cy="33855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Calibri"/>
                <a:ea typeface="Calibri"/>
                <a:cs typeface="Calibri"/>
                <a:sym typeface="Calibri"/>
              </a:rPr>
              <a:t>Government</a:t>
            </a:r>
            <a:endParaRPr/>
          </a:p>
        </p:txBody>
      </p:sp>
      <p:sp>
        <p:nvSpPr>
          <p:cNvPr id="231" name="Google Shape;231;p12"/>
          <p:cNvSpPr txBox="1"/>
          <p:nvPr/>
        </p:nvSpPr>
        <p:spPr>
          <a:xfrm>
            <a:off x="2081111" y="2468993"/>
            <a:ext cx="1313836" cy="584775"/>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Calibri"/>
                <a:ea typeface="Calibri"/>
                <a:cs typeface="Calibri"/>
                <a:sym typeface="Calibri"/>
              </a:rPr>
              <a:t>Official Borrowing</a:t>
            </a:r>
            <a:endParaRPr/>
          </a:p>
        </p:txBody>
      </p:sp>
      <p:sp>
        <p:nvSpPr>
          <p:cNvPr id="232" name="Google Shape;232;p12"/>
          <p:cNvSpPr txBox="1"/>
          <p:nvPr/>
        </p:nvSpPr>
        <p:spPr>
          <a:xfrm>
            <a:off x="5049487" y="2455025"/>
            <a:ext cx="2454834" cy="584775"/>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Calibri"/>
                <a:ea typeface="Calibri"/>
                <a:cs typeface="Calibri"/>
                <a:sym typeface="Calibri"/>
              </a:rPr>
              <a:t>Multilateral and Bilateral Agencies</a:t>
            </a:r>
            <a:endParaRPr/>
          </a:p>
        </p:txBody>
      </p:sp>
      <p:sp>
        <p:nvSpPr>
          <p:cNvPr id="233" name="Google Shape;233;p12"/>
          <p:cNvSpPr txBox="1"/>
          <p:nvPr/>
        </p:nvSpPr>
        <p:spPr>
          <a:xfrm>
            <a:off x="2471862" y="3655965"/>
            <a:ext cx="1712890" cy="584775"/>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Calibri"/>
                <a:ea typeface="Calibri"/>
                <a:cs typeface="Calibri"/>
                <a:sym typeface="Calibri"/>
              </a:rPr>
              <a:t>Public utility</a:t>
            </a:r>
            <a:endParaRPr/>
          </a:p>
          <a:p>
            <a:pPr indent="0" lvl="0" marL="0" marR="0" rtl="0" algn="ctr">
              <a:spcBef>
                <a:spcPts val="0"/>
              </a:spcBef>
              <a:spcAft>
                <a:spcPts val="0"/>
              </a:spcAft>
              <a:buNone/>
            </a:pPr>
            <a:r>
              <a:t/>
            </a:r>
            <a:endParaRPr sz="1600">
              <a:solidFill>
                <a:schemeClr val="dk1"/>
              </a:solidFill>
              <a:latin typeface="Calibri"/>
              <a:ea typeface="Calibri"/>
              <a:cs typeface="Calibri"/>
              <a:sym typeface="Calibri"/>
            </a:endParaRPr>
          </a:p>
        </p:txBody>
      </p:sp>
      <p:sp>
        <p:nvSpPr>
          <p:cNvPr id="234" name="Google Shape;234;p12"/>
          <p:cNvSpPr txBox="1"/>
          <p:nvPr/>
        </p:nvSpPr>
        <p:spPr>
          <a:xfrm>
            <a:off x="367369" y="4687257"/>
            <a:ext cx="1712890" cy="33855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Calibri"/>
                <a:ea typeface="Calibri"/>
                <a:cs typeface="Calibri"/>
                <a:sym typeface="Calibri"/>
              </a:rPr>
              <a:t>Project 1</a:t>
            </a:r>
            <a:endParaRPr/>
          </a:p>
        </p:txBody>
      </p:sp>
      <p:sp>
        <p:nvSpPr>
          <p:cNvPr id="235" name="Google Shape;235;p12"/>
          <p:cNvSpPr txBox="1"/>
          <p:nvPr/>
        </p:nvSpPr>
        <p:spPr>
          <a:xfrm>
            <a:off x="2471862" y="4694023"/>
            <a:ext cx="1712890" cy="338554"/>
          </a:xfrm>
          <a:prstGeom prst="rect">
            <a:avLst/>
          </a:prstGeom>
          <a:solidFill>
            <a:schemeClr val="accent1"/>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Calibri"/>
                <a:ea typeface="Calibri"/>
                <a:cs typeface="Calibri"/>
                <a:sym typeface="Calibri"/>
              </a:rPr>
              <a:t>Project 2</a:t>
            </a:r>
            <a:endParaRPr/>
          </a:p>
        </p:txBody>
      </p:sp>
      <p:sp>
        <p:nvSpPr>
          <p:cNvPr id="236" name="Google Shape;236;p12"/>
          <p:cNvSpPr txBox="1"/>
          <p:nvPr/>
        </p:nvSpPr>
        <p:spPr>
          <a:xfrm>
            <a:off x="405787" y="2487145"/>
            <a:ext cx="1418437" cy="830997"/>
          </a:xfrm>
          <a:prstGeom prst="rect">
            <a:avLst/>
          </a:prstGeom>
          <a:solidFill>
            <a:schemeClr val="accent5"/>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Calibri"/>
                <a:ea typeface="Calibri"/>
                <a:cs typeface="Calibri"/>
                <a:sym typeface="Calibri"/>
              </a:rPr>
              <a:t>Government Development Budget</a:t>
            </a:r>
            <a:endParaRPr/>
          </a:p>
        </p:txBody>
      </p:sp>
      <p:sp>
        <p:nvSpPr>
          <p:cNvPr id="237" name="Google Shape;237;p12"/>
          <p:cNvSpPr txBox="1"/>
          <p:nvPr/>
        </p:nvSpPr>
        <p:spPr>
          <a:xfrm>
            <a:off x="5294220" y="3873673"/>
            <a:ext cx="1712890" cy="584775"/>
          </a:xfrm>
          <a:prstGeom prst="rect">
            <a:avLst/>
          </a:prstGeom>
          <a:solidFill>
            <a:schemeClr val="accent2"/>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chemeClr val="dk1"/>
                </a:solidFill>
                <a:latin typeface="Calibri"/>
                <a:ea typeface="Calibri"/>
                <a:cs typeface="Calibri"/>
                <a:sym typeface="Calibri"/>
              </a:rPr>
              <a:t>Project 3</a:t>
            </a:r>
            <a:endParaRPr/>
          </a:p>
          <a:p>
            <a:pPr indent="0" lvl="0" marL="0" marR="0" rtl="0" algn="ctr">
              <a:spcBef>
                <a:spcPts val="0"/>
              </a:spcBef>
              <a:spcAft>
                <a:spcPts val="0"/>
              </a:spcAft>
              <a:buNone/>
            </a:pPr>
            <a:r>
              <a:rPr lang="en-GB" sz="1600">
                <a:solidFill>
                  <a:schemeClr val="dk1"/>
                </a:solidFill>
                <a:latin typeface="Calibri"/>
                <a:ea typeface="Calibri"/>
                <a:cs typeface="Calibri"/>
                <a:sym typeface="Calibri"/>
              </a:rPr>
              <a:t>IPP</a:t>
            </a:r>
            <a:endParaRPr/>
          </a:p>
        </p:txBody>
      </p:sp>
      <p:sp>
        <p:nvSpPr>
          <p:cNvPr id="238" name="Google Shape;238;p12"/>
          <p:cNvSpPr txBox="1"/>
          <p:nvPr/>
        </p:nvSpPr>
        <p:spPr>
          <a:xfrm>
            <a:off x="4405036" y="4676156"/>
            <a:ext cx="3626778" cy="1569660"/>
          </a:xfrm>
          <a:prstGeom prst="rect">
            <a:avLst/>
          </a:prstGeom>
          <a:solidFill>
            <a:schemeClr val="accent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Sources of equity</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Sponsors’ Capital</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Local/International stock markets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Investment funds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International Finance Corporation</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Regional Development Banks</a:t>
            </a:r>
            <a:endParaRPr/>
          </a:p>
        </p:txBody>
      </p:sp>
      <p:sp>
        <p:nvSpPr>
          <p:cNvPr id="239" name="Google Shape;239;p12"/>
          <p:cNvSpPr txBox="1"/>
          <p:nvPr/>
        </p:nvSpPr>
        <p:spPr>
          <a:xfrm>
            <a:off x="8252098" y="2878141"/>
            <a:ext cx="3330040" cy="1815882"/>
          </a:xfrm>
          <a:prstGeom prst="rect">
            <a:avLst/>
          </a:prstGeom>
          <a:solidFill>
            <a:schemeClr val="accent4"/>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Sources of debt</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International Commercial Banks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Bonds Market</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Supplier’s Credit</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International Finance Corporation</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Regional Development Banks</a:t>
            </a:r>
            <a:endParaRPr/>
          </a:p>
          <a:p>
            <a:pPr indent="-285750" lvl="0" marL="285750" marR="0" rtl="0" algn="l">
              <a:spcBef>
                <a:spcPts val="0"/>
              </a:spcBef>
              <a:spcAft>
                <a:spcPts val="0"/>
              </a:spcAft>
              <a:buClr>
                <a:schemeClr val="dk1"/>
              </a:buClr>
              <a:buSzPts val="1600"/>
              <a:buFont typeface="Arial"/>
              <a:buChar char="•"/>
            </a:pPr>
            <a:r>
              <a:rPr lang="en-GB" sz="1600">
                <a:solidFill>
                  <a:schemeClr val="dk1"/>
                </a:solidFill>
                <a:latin typeface="Calibri"/>
                <a:ea typeface="Calibri"/>
                <a:cs typeface="Calibri"/>
                <a:sym typeface="Calibri"/>
              </a:rPr>
              <a:t>Local Banks</a:t>
            </a:r>
            <a:endParaRPr/>
          </a:p>
        </p:txBody>
      </p:sp>
      <p:sp>
        <p:nvSpPr>
          <p:cNvPr id="240" name="Google Shape;240;p12"/>
          <p:cNvSpPr/>
          <p:nvPr/>
        </p:nvSpPr>
        <p:spPr>
          <a:xfrm>
            <a:off x="214220" y="2359121"/>
            <a:ext cx="3330040" cy="1110431"/>
          </a:xfrm>
          <a:prstGeom prst="rect">
            <a:avLst/>
          </a:prstGeom>
          <a:noFill/>
          <a:ln cap="flat" cmpd="sng" w="28575">
            <a:solidFill>
              <a:schemeClr val="dk1"/>
            </a:solidFill>
            <a:prstDash val="dash"/>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41" name="Google Shape;241;p12"/>
          <p:cNvCxnSpPr/>
          <p:nvPr/>
        </p:nvCxnSpPr>
        <p:spPr>
          <a:xfrm flipH="1">
            <a:off x="3544260" y="2784619"/>
            <a:ext cx="1505227" cy="13967"/>
          </a:xfrm>
          <a:prstGeom prst="straightConnector1">
            <a:avLst/>
          </a:prstGeom>
          <a:noFill/>
          <a:ln cap="flat" cmpd="sng" w="28575">
            <a:solidFill>
              <a:schemeClr val="dk1"/>
            </a:solidFill>
            <a:prstDash val="solid"/>
            <a:miter lim="800000"/>
            <a:headEnd len="sm" w="sm" type="none"/>
            <a:tailEnd len="med" w="med" type="triangle"/>
          </a:ln>
        </p:spPr>
      </p:cxnSp>
      <p:cxnSp>
        <p:nvCxnSpPr>
          <p:cNvPr id="242" name="Google Shape;242;p12"/>
          <p:cNvCxnSpPr>
            <a:stCxn id="240" idx="2"/>
            <a:endCxn id="233" idx="1"/>
          </p:cNvCxnSpPr>
          <p:nvPr/>
        </p:nvCxnSpPr>
        <p:spPr>
          <a:xfrm>
            <a:off x="1879240" y="3469552"/>
            <a:ext cx="592500" cy="478800"/>
          </a:xfrm>
          <a:prstGeom prst="straightConnector1">
            <a:avLst/>
          </a:prstGeom>
          <a:noFill/>
          <a:ln cap="flat" cmpd="sng" w="28575">
            <a:solidFill>
              <a:schemeClr val="dk1"/>
            </a:solidFill>
            <a:prstDash val="solid"/>
            <a:miter lim="800000"/>
            <a:headEnd len="sm" w="sm" type="none"/>
            <a:tailEnd len="med" w="med" type="triangle"/>
          </a:ln>
        </p:spPr>
      </p:cxnSp>
      <p:cxnSp>
        <p:nvCxnSpPr>
          <p:cNvPr id="243" name="Google Shape;243;p12"/>
          <p:cNvCxnSpPr/>
          <p:nvPr/>
        </p:nvCxnSpPr>
        <p:spPr>
          <a:xfrm flipH="1">
            <a:off x="1223814" y="4031550"/>
            <a:ext cx="1248048" cy="644606"/>
          </a:xfrm>
          <a:prstGeom prst="straightConnector1">
            <a:avLst/>
          </a:prstGeom>
          <a:noFill/>
          <a:ln cap="flat" cmpd="sng" w="28575">
            <a:solidFill>
              <a:schemeClr val="dk1"/>
            </a:solidFill>
            <a:prstDash val="solid"/>
            <a:miter lim="800000"/>
            <a:headEnd len="sm" w="sm" type="none"/>
            <a:tailEnd len="med" w="med" type="triangle"/>
          </a:ln>
        </p:spPr>
      </p:cxnSp>
      <p:cxnSp>
        <p:nvCxnSpPr>
          <p:cNvPr id="244" name="Google Shape;244;p12"/>
          <p:cNvCxnSpPr>
            <a:stCxn id="233" idx="2"/>
            <a:endCxn id="235" idx="0"/>
          </p:cNvCxnSpPr>
          <p:nvPr/>
        </p:nvCxnSpPr>
        <p:spPr>
          <a:xfrm>
            <a:off x="3328307" y="4240740"/>
            <a:ext cx="0" cy="453300"/>
          </a:xfrm>
          <a:prstGeom prst="straightConnector1">
            <a:avLst/>
          </a:prstGeom>
          <a:noFill/>
          <a:ln cap="flat" cmpd="sng" w="28575">
            <a:solidFill>
              <a:schemeClr val="dk1"/>
            </a:solidFill>
            <a:prstDash val="solid"/>
            <a:miter lim="800000"/>
            <a:headEnd len="sm" w="sm" type="none"/>
            <a:tailEnd len="med" w="med" type="triangle"/>
          </a:ln>
        </p:spPr>
      </p:cxnSp>
      <p:cxnSp>
        <p:nvCxnSpPr>
          <p:cNvPr id="245" name="Google Shape;245;p12"/>
          <p:cNvCxnSpPr/>
          <p:nvPr/>
        </p:nvCxnSpPr>
        <p:spPr>
          <a:xfrm rot="10800000">
            <a:off x="4184752" y="3786082"/>
            <a:ext cx="4067346" cy="0"/>
          </a:xfrm>
          <a:prstGeom prst="straightConnector1">
            <a:avLst/>
          </a:prstGeom>
          <a:noFill/>
          <a:ln cap="flat" cmpd="sng" w="28575">
            <a:solidFill>
              <a:schemeClr val="dk1"/>
            </a:solidFill>
            <a:prstDash val="solid"/>
            <a:miter lim="800000"/>
            <a:headEnd len="sm" w="sm" type="none"/>
            <a:tailEnd len="med" w="med" type="triangle"/>
          </a:ln>
        </p:spPr>
      </p:cxnSp>
      <p:cxnSp>
        <p:nvCxnSpPr>
          <p:cNvPr id="246" name="Google Shape;246;p12"/>
          <p:cNvCxnSpPr/>
          <p:nvPr/>
        </p:nvCxnSpPr>
        <p:spPr>
          <a:xfrm rot="10800000">
            <a:off x="7021765" y="4101641"/>
            <a:ext cx="1230333" cy="0"/>
          </a:xfrm>
          <a:prstGeom prst="straightConnector1">
            <a:avLst/>
          </a:prstGeom>
          <a:noFill/>
          <a:ln cap="flat" cmpd="sng" w="28575">
            <a:solidFill>
              <a:schemeClr val="dk1"/>
            </a:solidFill>
            <a:prstDash val="solid"/>
            <a:miter lim="800000"/>
            <a:headEnd len="sm" w="sm" type="none"/>
            <a:tailEnd len="med" w="med" type="triangle"/>
          </a:ln>
        </p:spPr>
      </p:cxnSp>
      <p:cxnSp>
        <p:nvCxnSpPr>
          <p:cNvPr id="247" name="Google Shape;247;p12"/>
          <p:cNvCxnSpPr>
            <a:stCxn id="238" idx="0"/>
          </p:cNvCxnSpPr>
          <p:nvPr/>
        </p:nvCxnSpPr>
        <p:spPr>
          <a:xfrm rot="10800000">
            <a:off x="6218425" y="4458356"/>
            <a:ext cx="0" cy="217800"/>
          </a:xfrm>
          <a:prstGeom prst="straightConnector1">
            <a:avLst/>
          </a:prstGeom>
          <a:noFill/>
          <a:ln cap="flat" cmpd="sng" w="28575">
            <a:solidFill>
              <a:schemeClr val="dk1"/>
            </a:solidFill>
            <a:prstDash val="solid"/>
            <a:miter lim="800000"/>
            <a:headEnd len="sm" w="sm" type="none"/>
            <a:tailEnd len="med" w="med" type="triangle"/>
          </a:ln>
        </p:spPr>
      </p:cxnSp>
      <p:cxnSp>
        <p:nvCxnSpPr>
          <p:cNvPr id="248" name="Google Shape;248;p12"/>
          <p:cNvCxnSpPr/>
          <p:nvPr/>
        </p:nvCxnSpPr>
        <p:spPr>
          <a:xfrm>
            <a:off x="4184752" y="4101641"/>
            <a:ext cx="1109468" cy="0"/>
          </a:xfrm>
          <a:prstGeom prst="straightConnector1">
            <a:avLst/>
          </a:prstGeom>
          <a:noFill/>
          <a:ln cap="flat" cmpd="sng" w="28575">
            <a:solidFill>
              <a:schemeClr val="dk1"/>
            </a:solidFill>
            <a:prstDash val="solid"/>
            <a:miter lim="800000"/>
            <a:headEnd len="sm" w="sm" type="none"/>
            <a:tailEnd len="med" w="med" type="triangle"/>
          </a:ln>
        </p:spPr>
      </p:cxnSp>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5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Graphical user interface, text&#10;&#10;Description automatically generated" id="254" name="Google Shape;254;p13"/>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55" name="Google Shape;255;p1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56" name="Google Shape;256;p13"/>
          <p:cNvSpPr/>
          <p:nvPr/>
        </p:nvSpPr>
        <p:spPr>
          <a:xfrm>
            <a:off x="887215" y="1397013"/>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3.3.1 Problem of Financing</a:t>
            </a:r>
            <a:endParaRPr/>
          </a:p>
        </p:txBody>
      </p:sp>
      <p:sp>
        <p:nvSpPr>
          <p:cNvPr id="257" name="Google Shape;257;p13"/>
          <p:cNvSpPr txBox="1"/>
          <p:nvPr/>
        </p:nvSpPr>
        <p:spPr>
          <a:xfrm>
            <a:off x="901593" y="11897"/>
            <a:ext cx="9448473"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3.3 Time Value Concept </a:t>
            </a:r>
            <a:endParaRPr/>
          </a:p>
        </p:txBody>
      </p:sp>
      <p:sp>
        <p:nvSpPr>
          <p:cNvPr id="258" name="Google Shape;258;p13"/>
          <p:cNvSpPr/>
          <p:nvPr/>
        </p:nvSpPr>
        <p:spPr>
          <a:xfrm>
            <a:off x="1002234" y="1943353"/>
            <a:ext cx="8471878" cy="209288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Investment is made today; revenue will be earned in the future (over several years)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Time value of money</a:t>
            </a:r>
            <a:endParaRPr/>
          </a:p>
          <a:p>
            <a:pPr indent="0" lvl="0" marL="0" marR="0" rtl="0" algn="l">
              <a:spcBef>
                <a:spcPts val="1200"/>
              </a:spcBef>
              <a:spcAft>
                <a:spcPts val="0"/>
              </a:spcAft>
              <a:buNone/>
            </a:pPr>
            <a:r>
              <a:t/>
            </a:r>
            <a:endParaRPr sz="2000">
              <a:solidFill>
                <a:schemeClr val="dk1"/>
              </a:solidFill>
              <a:latin typeface="Open Sans"/>
              <a:ea typeface="Open Sans"/>
              <a:cs typeface="Open Sans"/>
              <a:sym typeface="Open Sans"/>
            </a:endParaRPr>
          </a:p>
          <a:p>
            <a:pPr indent="0" lvl="0" marL="0" marR="0" rtl="0" algn="l">
              <a:spcBef>
                <a:spcPts val="1200"/>
              </a:spcBef>
              <a:spcAft>
                <a:spcPts val="0"/>
              </a:spcAft>
              <a:buNone/>
            </a:pPr>
            <a:r>
              <a:rPr lang="en-GB" sz="2000">
                <a:solidFill>
                  <a:schemeClr val="dk1"/>
                </a:solidFill>
                <a:latin typeface="Open Sans"/>
                <a:ea typeface="Open Sans"/>
                <a:cs typeface="Open Sans"/>
                <a:sym typeface="Open Sans"/>
              </a:rPr>
              <a:t>Trade-off evaluation needed between dollars today vs some future time</a:t>
            </a:r>
            <a:endParaRPr/>
          </a:p>
        </p:txBody>
      </p:sp>
      <p:sp>
        <p:nvSpPr>
          <p:cNvPr id="259" name="Google Shape;259;p13"/>
          <p:cNvSpPr/>
          <p:nvPr/>
        </p:nvSpPr>
        <p:spPr>
          <a:xfrm>
            <a:off x="7406471" y="70362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13.mp3" id="260" name="Google Shape;260;p13"/>
          <p:cNvPicPr preferRelativeResize="0"/>
          <p:nvPr/>
        </p:nvPicPr>
        <p:blipFill rotWithShape="1">
          <a:blip r:embed="rId4">
            <a:alphaModFix/>
          </a:blip>
          <a:srcRect b="0" l="0" r="0" t="0"/>
          <a:stretch/>
        </p:blipFill>
        <p:spPr>
          <a:xfrm>
            <a:off x="7477836" y="77498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0"/>
                                        </p:tgtEl>
                                        <p:attrNameLst>
                                          <p:attrName>style.visibility</p:attrName>
                                        </p:attrNameLst>
                                      </p:cBhvr>
                                      <p:to>
                                        <p:strVal val="visible"/>
                                      </p:to>
                                    </p:set>
                                    <p:animEffect filter="fade" transition="in">
                                      <p:cBhvr>
                                        <p:cTn dur="5000"/>
                                        <p:tgtEl>
                                          <p:spTgt spid="26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descr="Graphical user interface, text&#10;&#10;Description automatically generated" id="266" name="Google Shape;266;p14"/>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67" name="Google Shape;267;p1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68" name="Google Shape;268;p14"/>
          <p:cNvSpPr/>
          <p:nvPr/>
        </p:nvSpPr>
        <p:spPr>
          <a:xfrm>
            <a:off x="887215" y="1397013"/>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3.3.2 What to do with 10,000 dollars?</a:t>
            </a:r>
            <a:endParaRPr/>
          </a:p>
        </p:txBody>
      </p:sp>
      <p:sp>
        <p:nvSpPr>
          <p:cNvPr id="269" name="Google Shape;269;p14"/>
          <p:cNvSpPr txBox="1"/>
          <p:nvPr/>
        </p:nvSpPr>
        <p:spPr>
          <a:xfrm>
            <a:off x="901593" y="11897"/>
            <a:ext cx="9448473"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3.3 Time Value Concept </a:t>
            </a:r>
            <a:endParaRPr/>
          </a:p>
        </p:txBody>
      </p:sp>
      <p:pic>
        <p:nvPicPr>
          <p:cNvPr descr="Table&#10;&#10;Description automatically generated" id="270" name="Google Shape;270;p14"/>
          <p:cNvPicPr preferRelativeResize="0"/>
          <p:nvPr/>
        </p:nvPicPr>
        <p:blipFill rotWithShape="1">
          <a:blip r:embed="rId4">
            <a:alphaModFix/>
          </a:blip>
          <a:srcRect b="0" l="0" r="0" t="0"/>
          <a:stretch/>
        </p:blipFill>
        <p:spPr>
          <a:xfrm>
            <a:off x="1130061" y="2177705"/>
            <a:ext cx="6351916" cy="3278969"/>
          </a:xfrm>
          <a:prstGeom prst="rect">
            <a:avLst/>
          </a:prstGeom>
          <a:noFill/>
          <a:ln>
            <a:noFill/>
          </a:ln>
        </p:spPr>
      </p:pic>
      <p:sp>
        <p:nvSpPr>
          <p:cNvPr id="271" name="Google Shape;271;p14"/>
          <p:cNvSpPr/>
          <p:nvPr/>
        </p:nvSpPr>
        <p:spPr>
          <a:xfrm>
            <a:off x="7406471" y="70362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14.mp3" id="272" name="Google Shape;272;p14"/>
          <p:cNvPicPr preferRelativeResize="0"/>
          <p:nvPr/>
        </p:nvPicPr>
        <p:blipFill rotWithShape="1">
          <a:blip r:embed="rId5">
            <a:alphaModFix/>
          </a:blip>
          <a:srcRect b="0" l="0" r="0" t="0"/>
          <a:stretch/>
        </p:blipFill>
        <p:spPr>
          <a:xfrm>
            <a:off x="7478587" y="77798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gtEl>
                                        <p:attrNameLst>
                                          <p:attrName>style.visibility</p:attrName>
                                        </p:attrNameLst>
                                      </p:cBhvr>
                                      <p:to>
                                        <p:strVal val="visible"/>
                                      </p:to>
                                    </p:set>
                                    <p:animEffect filter="fade" transition="in">
                                      <p:cBhvr>
                                        <p:cTn dur="5000"/>
                                        <p:tgtEl>
                                          <p:spTgt spid="2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pic>
        <p:nvPicPr>
          <p:cNvPr descr="Graphical user interface, text&#10;&#10;Description automatically generated" id="278" name="Google Shape;278;p15"/>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79" name="Google Shape;279;p1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80" name="Google Shape;280;p15"/>
          <p:cNvSpPr/>
          <p:nvPr/>
        </p:nvSpPr>
        <p:spPr>
          <a:xfrm>
            <a:off x="887215" y="1397013"/>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3.3.3 Shifts in value of money</a:t>
            </a:r>
            <a:endParaRPr/>
          </a:p>
        </p:txBody>
      </p:sp>
      <p:sp>
        <p:nvSpPr>
          <p:cNvPr id="281" name="Google Shape;281;p15"/>
          <p:cNvSpPr txBox="1"/>
          <p:nvPr/>
        </p:nvSpPr>
        <p:spPr>
          <a:xfrm>
            <a:off x="901593" y="11897"/>
            <a:ext cx="9448473"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3.3 Time Value Concept </a:t>
            </a:r>
            <a:endParaRPr/>
          </a:p>
        </p:txBody>
      </p:sp>
      <p:pic>
        <p:nvPicPr>
          <p:cNvPr descr="Chart, line chart&#10;&#10;Description automatically generated" id="282" name="Google Shape;282;p15"/>
          <p:cNvPicPr preferRelativeResize="0"/>
          <p:nvPr/>
        </p:nvPicPr>
        <p:blipFill rotWithShape="1">
          <a:blip r:embed="rId4">
            <a:alphaModFix/>
          </a:blip>
          <a:srcRect b="0" l="0" r="0" t="0"/>
          <a:stretch/>
        </p:blipFill>
        <p:spPr>
          <a:xfrm>
            <a:off x="1295401" y="1979070"/>
            <a:ext cx="8989827" cy="3475790"/>
          </a:xfrm>
          <a:prstGeom prst="rect">
            <a:avLst/>
          </a:prstGeom>
          <a:noFill/>
          <a:ln>
            <a:noFill/>
          </a:ln>
        </p:spPr>
      </p:pic>
      <p:sp>
        <p:nvSpPr>
          <p:cNvPr id="283" name="Google Shape;283;p15"/>
          <p:cNvSpPr/>
          <p:nvPr/>
        </p:nvSpPr>
        <p:spPr>
          <a:xfrm>
            <a:off x="7406471" y="70362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15.mp3" id="284" name="Google Shape;284;p15"/>
          <p:cNvPicPr preferRelativeResize="0"/>
          <p:nvPr/>
        </p:nvPicPr>
        <p:blipFill rotWithShape="1">
          <a:blip r:embed="rId5">
            <a:alphaModFix/>
          </a:blip>
          <a:srcRect b="0" l="0" r="0" t="0"/>
          <a:stretch/>
        </p:blipFill>
        <p:spPr>
          <a:xfrm>
            <a:off x="7445536" y="764495"/>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4"/>
                                        </p:tgtEl>
                                        <p:attrNameLst>
                                          <p:attrName>style.visibility</p:attrName>
                                        </p:attrNameLst>
                                      </p:cBhvr>
                                      <p:to>
                                        <p:strVal val="visible"/>
                                      </p:to>
                                    </p:set>
                                    <p:animEffect filter="fade" transition="in">
                                      <p:cBhvr>
                                        <p:cTn dur="5000"/>
                                        <p:tgtEl>
                                          <p:spTgt spid="2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descr="Graphical user interface, text&#10;&#10;Description automatically generated" id="290" name="Google Shape;290;p16"/>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291" name="Google Shape;291;p1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292" name="Google Shape;292;p16"/>
          <p:cNvSpPr/>
          <p:nvPr/>
        </p:nvSpPr>
        <p:spPr>
          <a:xfrm>
            <a:off x="887215" y="1397013"/>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3.3.4 The Importance of the Time Value Concept </a:t>
            </a:r>
            <a:endParaRPr/>
          </a:p>
        </p:txBody>
      </p:sp>
      <p:sp>
        <p:nvSpPr>
          <p:cNvPr id="293" name="Google Shape;293;p16"/>
          <p:cNvSpPr txBox="1"/>
          <p:nvPr/>
        </p:nvSpPr>
        <p:spPr>
          <a:xfrm>
            <a:off x="901593" y="11897"/>
            <a:ext cx="9448473"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3.3 Time Value Concept </a:t>
            </a:r>
            <a:endParaRPr/>
          </a:p>
        </p:txBody>
      </p:sp>
      <p:sp>
        <p:nvSpPr>
          <p:cNvPr id="294" name="Google Shape;294;p16"/>
          <p:cNvSpPr/>
          <p:nvPr/>
        </p:nvSpPr>
        <p:spPr>
          <a:xfrm>
            <a:off x="1002234" y="1943353"/>
            <a:ext cx="8058221" cy="27084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Open Sans"/>
                <a:ea typeface="Open Sans"/>
                <a:cs typeface="Open Sans"/>
                <a:sym typeface="Open Sans"/>
              </a:rPr>
              <a:t>The Time Value Concept affects the:</a:t>
            </a:r>
            <a:br>
              <a:rPr lang="en-GB" sz="2000">
                <a:solidFill>
                  <a:schemeClr val="dk1"/>
                </a:solidFill>
                <a:latin typeface="Open Sans"/>
                <a:ea typeface="Open Sans"/>
                <a:cs typeface="Open Sans"/>
                <a:sym typeface="Open Sans"/>
              </a:rPr>
            </a:br>
            <a:endParaRPr sz="2000">
              <a:solidFill>
                <a:schemeClr val="dk1"/>
              </a:solidFill>
              <a:latin typeface="Open Sans"/>
              <a:ea typeface="Open Sans"/>
              <a:cs typeface="Open Sans"/>
              <a:sym typeface="Open Sans"/>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Purchasing power of money</a:t>
            </a:r>
            <a:endParaRPr sz="1800">
              <a:solidFill>
                <a:schemeClr val="dk1"/>
              </a:solidFill>
              <a:latin typeface="Calibri"/>
              <a:ea typeface="Calibri"/>
              <a:cs typeface="Calibri"/>
              <a:sym typeface="Calibri"/>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Ability of money to earn interest</a:t>
            </a:r>
            <a:br>
              <a:rPr lang="en-GB" sz="2000">
                <a:solidFill>
                  <a:schemeClr val="dk1"/>
                </a:solidFill>
                <a:latin typeface="Open Sans"/>
                <a:ea typeface="Open Sans"/>
                <a:cs typeface="Open Sans"/>
                <a:sym typeface="Open Sans"/>
              </a:rPr>
            </a:br>
            <a:endParaRPr sz="2000">
              <a:solidFill>
                <a:schemeClr val="dk1"/>
              </a:solidFill>
              <a:latin typeface="Open Sans"/>
              <a:ea typeface="Open Sans"/>
              <a:cs typeface="Open Sans"/>
              <a:sym typeface="Open Sans"/>
            </a:endParaRPr>
          </a:p>
          <a:p>
            <a:pPr indent="0" lvl="0" marL="0" marR="0" rtl="0" algn="l">
              <a:spcBef>
                <a:spcPts val="1200"/>
              </a:spcBef>
              <a:spcAft>
                <a:spcPts val="0"/>
              </a:spcAft>
              <a:buNone/>
            </a:pPr>
            <a:r>
              <a:rPr lang="en-GB" sz="2000">
                <a:solidFill>
                  <a:schemeClr val="dk1"/>
                </a:solidFill>
                <a:latin typeface="Open Sans"/>
                <a:ea typeface="Open Sans"/>
                <a:cs typeface="Open Sans"/>
                <a:sym typeface="Open Sans"/>
              </a:rPr>
              <a:t>A dollar in hand today is worth more than a dollar promised in the future</a:t>
            </a:r>
            <a:endParaRPr/>
          </a:p>
        </p:txBody>
      </p:sp>
      <p:sp>
        <p:nvSpPr>
          <p:cNvPr id="295" name="Google Shape;295;p16"/>
          <p:cNvSpPr/>
          <p:nvPr/>
        </p:nvSpPr>
        <p:spPr>
          <a:xfrm>
            <a:off x="7406471" y="70362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16.mp3" id="296" name="Google Shape;296;p16"/>
          <p:cNvPicPr preferRelativeResize="0"/>
          <p:nvPr/>
        </p:nvPicPr>
        <p:blipFill rotWithShape="1">
          <a:blip r:embed="rId4">
            <a:alphaModFix/>
          </a:blip>
          <a:srcRect b="0" l="0" r="0" t="0"/>
          <a:stretch/>
        </p:blipFill>
        <p:spPr>
          <a:xfrm>
            <a:off x="7477836" y="77498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96"/>
                                        </p:tgtEl>
                                        <p:attrNameLst>
                                          <p:attrName>style.visibility</p:attrName>
                                        </p:attrNameLst>
                                      </p:cBhvr>
                                      <p:to>
                                        <p:strVal val="visible"/>
                                      </p:to>
                                    </p:set>
                                    <p:animEffect filter="fade" transition="in">
                                      <p:cBhvr>
                                        <p:cTn dur="5000"/>
                                        <p:tgtEl>
                                          <p:spTgt spid="2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pic>
        <p:nvPicPr>
          <p:cNvPr descr="Graphical user interface, text&#10;&#10;Description automatically generated" id="302" name="Google Shape;302;p17"/>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303" name="Google Shape;303;p1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04" name="Google Shape;304;p17"/>
          <p:cNvSpPr/>
          <p:nvPr/>
        </p:nvSpPr>
        <p:spPr>
          <a:xfrm>
            <a:off x="887215" y="1397013"/>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3.3.5 Future Value of Present 100 Dollar</a:t>
            </a:r>
            <a:endParaRPr/>
          </a:p>
        </p:txBody>
      </p:sp>
      <p:sp>
        <p:nvSpPr>
          <p:cNvPr id="305" name="Google Shape;305;p17"/>
          <p:cNvSpPr txBox="1"/>
          <p:nvPr/>
        </p:nvSpPr>
        <p:spPr>
          <a:xfrm>
            <a:off x="901593" y="11897"/>
            <a:ext cx="9448473"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3.3 Time Value Concept </a:t>
            </a:r>
            <a:endParaRPr/>
          </a:p>
        </p:txBody>
      </p:sp>
      <p:sp>
        <p:nvSpPr>
          <p:cNvPr id="306" name="Google Shape;306;p17"/>
          <p:cNvSpPr txBox="1"/>
          <p:nvPr/>
        </p:nvSpPr>
        <p:spPr>
          <a:xfrm>
            <a:off x="934720" y="2174240"/>
            <a:ext cx="8788400" cy="230832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At r % interest rate, future value of today’s 100 dollars​ </a:t>
            </a:r>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After 1 year you get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After 2 years you get           </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After 10 years you get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After n years you get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descr="A picture containing logo&#10;&#10;Description automatically generated" id="307" name="Google Shape;307;p17"/>
          <p:cNvPicPr preferRelativeResize="0"/>
          <p:nvPr/>
        </p:nvPicPr>
        <p:blipFill rotWithShape="1">
          <a:blip r:embed="rId4">
            <a:alphaModFix/>
          </a:blip>
          <a:srcRect b="0" l="0" r="0" t="0"/>
          <a:stretch/>
        </p:blipFill>
        <p:spPr>
          <a:xfrm>
            <a:off x="6071282" y="2191034"/>
            <a:ext cx="1442720" cy="350065"/>
          </a:xfrm>
          <a:prstGeom prst="rect">
            <a:avLst/>
          </a:prstGeom>
          <a:noFill/>
          <a:ln>
            <a:noFill/>
          </a:ln>
        </p:spPr>
      </p:pic>
      <p:pic>
        <p:nvPicPr>
          <p:cNvPr descr="Logo&#10;&#10;Description automatically generated" id="308" name="Google Shape;308;p17"/>
          <p:cNvPicPr preferRelativeResize="0"/>
          <p:nvPr/>
        </p:nvPicPr>
        <p:blipFill rotWithShape="1">
          <a:blip r:embed="rId5">
            <a:alphaModFix/>
          </a:blip>
          <a:srcRect b="0" l="0" r="0" t="0"/>
          <a:stretch/>
        </p:blipFill>
        <p:spPr>
          <a:xfrm>
            <a:off x="3370998" y="2744089"/>
            <a:ext cx="3835021" cy="1085493"/>
          </a:xfrm>
          <a:prstGeom prst="rect">
            <a:avLst/>
          </a:prstGeom>
          <a:noFill/>
          <a:ln>
            <a:noFill/>
          </a:ln>
        </p:spPr>
      </p:pic>
      <p:pic>
        <p:nvPicPr>
          <p:cNvPr id="309" name="Google Shape;309;p17"/>
          <p:cNvPicPr preferRelativeResize="0"/>
          <p:nvPr/>
        </p:nvPicPr>
        <p:blipFill rotWithShape="1">
          <a:blip r:embed="rId6">
            <a:alphaModFix/>
          </a:blip>
          <a:srcRect b="0" l="0" r="0" t="0"/>
          <a:stretch/>
        </p:blipFill>
        <p:spPr>
          <a:xfrm>
            <a:off x="1232848" y="4076982"/>
            <a:ext cx="2743200" cy="614723"/>
          </a:xfrm>
          <a:prstGeom prst="rect">
            <a:avLst/>
          </a:prstGeom>
          <a:noFill/>
          <a:ln>
            <a:noFill/>
          </a:ln>
        </p:spPr>
      </p:pic>
      <p:sp>
        <p:nvSpPr>
          <p:cNvPr id="310" name="Google Shape;310;p17"/>
          <p:cNvSpPr/>
          <p:nvPr/>
        </p:nvSpPr>
        <p:spPr>
          <a:xfrm>
            <a:off x="7406471" y="70362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17.mp3" id="311" name="Google Shape;311;p17"/>
          <p:cNvPicPr preferRelativeResize="0"/>
          <p:nvPr/>
        </p:nvPicPr>
        <p:blipFill rotWithShape="1">
          <a:blip r:embed="rId7">
            <a:alphaModFix/>
          </a:blip>
          <a:srcRect b="0" l="0" r="0" t="0"/>
          <a:stretch/>
        </p:blipFill>
        <p:spPr>
          <a:xfrm>
            <a:off x="7477836" y="761461"/>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11"/>
                                        </p:tgtEl>
                                        <p:attrNameLst>
                                          <p:attrName>style.visibility</p:attrName>
                                        </p:attrNameLst>
                                      </p:cBhvr>
                                      <p:to>
                                        <p:strVal val="visible"/>
                                      </p:to>
                                    </p:set>
                                    <p:animEffect filter="fade" transition="in">
                                      <p:cBhvr>
                                        <p:cTn dur="5000"/>
                                        <p:tgtEl>
                                          <p:spTgt spid="31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descr="Graphical user interface, text&#10;&#10;Description automatically generated" id="317" name="Google Shape;317;p18"/>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318" name="Google Shape;318;p1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19" name="Google Shape;319;p18"/>
          <p:cNvSpPr/>
          <p:nvPr/>
        </p:nvSpPr>
        <p:spPr>
          <a:xfrm>
            <a:off x="887215" y="1397013"/>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3.4.1 From FV to PV</a:t>
            </a:r>
            <a:endParaRPr/>
          </a:p>
        </p:txBody>
      </p:sp>
      <p:sp>
        <p:nvSpPr>
          <p:cNvPr id="320" name="Google Shape;320;p18"/>
          <p:cNvSpPr txBox="1"/>
          <p:nvPr/>
        </p:nvSpPr>
        <p:spPr>
          <a:xfrm>
            <a:off x="901593" y="11897"/>
            <a:ext cx="9448473"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3.4 Present value of money </a:t>
            </a:r>
            <a:endParaRPr/>
          </a:p>
        </p:txBody>
      </p:sp>
      <p:pic>
        <p:nvPicPr>
          <p:cNvPr descr="Table&#10;&#10;Description automatically generated" id="321" name="Google Shape;321;p18"/>
          <p:cNvPicPr preferRelativeResize="0"/>
          <p:nvPr/>
        </p:nvPicPr>
        <p:blipFill rotWithShape="1">
          <a:blip r:embed="rId4">
            <a:alphaModFix/>
          </a:blip>
          <a:srcRect b="0" l="0" r="0" t="0"/>
          <a:stretch/>
        </p:blipFill>
        <p:spPr>
          <a:xfrm>
            <a:off x="1187570" y="2433707"/>
            <a:ext cx="6811992" cy="2738210"/>
          </a:xfrm>
          <a:prstGeom prst="rect">
            <a:avLst/>
          </a:prstGeom>
          <a:noFill/>
          <a:ln>
            <a:noFill/>
          </a:ln>
        </p:spPr>
      </p:pic>
      <p:sp>
        <p:nvSpPr>
          <p:cNvPr id="322" name="Google Shape;322;p18"/>
          <p:cNvSpPr/>
          <p:nvPr/>
        </p:nvSpPr>
        <p:spPr>
          <a:xfrm>
            <a:off x="8431325" y="70362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18.mp3" id="323" name="Google Shape;323;p18"/>
          <p:cNvPicPr preferRelativeResize="0"/>
          <p:nvPr/>
        </p:nvPicPr>
        <p:blipFill rotWithShape="1">
          <a:blip r:embed="rId5">
            <a:alphaModFix/>
          </a:blip>
          <a:srcRect b="0" l="0" r="0" t="0"/>
          <a:stretch/>
        </p:blipFill>
        <p:spPr>
          <a:xfrm>
            <a:off x="8502690" y="77498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23"/>
                                        </p:tgtEl>
                                        <p:attrNameLst>
                                          <p:attrName>style.visibility</p:attrName>
                                        </p:attrNameLst>
                                      </p:cBhvr>
                                      <p:to>
                                        <p:strVal val="visible"/>
                                      </p:to>
                                    </p:set>
                                    <p:animEffect filter="fade" transition="in">
                                      <p:cBhvr>
                                        <p:cTn dur="50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pic>
        <p:nvPicPr>
          <p:cNvPr descr="Graphical user interface, text&#10;&#10;Description automatically generated" id="329" name="Google Shape;329;p19"/>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330" name="Google Shape;330;p1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31" name="Google Shape;331;p19"/>
          <p:cNvSpPr/>
          <p:nvPr/>
        </p:nvSpPr>
        <p:spPr>
          <a:xfrm>
            <a:off x="887215" y="1397013"/>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3.4.2 Present Value of Money and Discounting </a:t>
            </a:r>
            <a:endParaRPr/>
          </a:p>
        </p:txBody>
      </p:sp>
      <p:sp>
        <p:nvSpPr>
          <p:cNvPr id="332" name="Google Shape;332;p19"/>
          <p:cNvSpPr txBox="1"/>
          <p:nvPr/>
        </p:nvSpPr>
        <p:spPr>
          <a:xfrm>
            <a:off x="901593" y="11897"/>
            <a:ext cx="9448473"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3.4 Present value of money </a:t>
            </a:r>
            <a:endParaRPr/>
          </a:p>
        </p:txBody>
      </p:sp>
      <p:sp>
        <p:nvSpPr>
          <p:cNvPr id="333" name="Google Shape;333;p19"/>
          <p:cNvSpPr/>
          <p:nvPr/>
        </p:nvSpPr>
        <p:spPr>
          <a:xfrm>
            <a:off x="901593" y="2676598"/>
            <a:ext cx="8058221" cy="138499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aseline="30000" sz="3200">
              <a:solidFill>
                <a:schemeClr val="dk1"/>
              </a:solidFill>
              <a:latin typeface="Open Sans"/>
              <a:ea typeface="Open Sans"/>
              <a:cs typeface="Open Sans"/>
              <a:sym typeface="Open Sans"/>
            </a:endParaRPr>
          </a:p>
          <a:p>
            <a:pPr indent="0" lvl="0" marL="0" marR="0" rtl="0" algn="l">
              <a:spcBef>
                <a:spcPts val="1200"/>
              </a:spcBef>
              <a:spcAft>
                <a:spcPts val="0"/>
              </a:spcAft>
              <a:buNone/>
            </a:pPr>
            <a:r>
              <a:t/>
            </a:r>
            <a:endParaRPr baseline="30000" sz="3200">
              <a:solidFill>
                <a:schemeClr val="dk1"/>
              </a:solidFill>
              <a:latin typeface="Open Sans"/>
              <a:ea typeface="Open Sans"/>
              <a:cs typeface="Open Sans"/>
              <a:sym typeface="Open Sans"/>
            </a:endParaRPr>
          </a:p>
          <a:p>
            <a:pPr indent="0" lvl="0" marL="0" marR="0" rtl="0" algn="l">
              <a:spcBef>
                <a:spcPts val="1200"/>
              </a:spcBef>
              <a:spcAft>
                <a:spcPts val="0"/>
              </a:spcAft>
              <a:buNone/>
            </a:pPr>
            <a:r>
              <a:t/>
            </a:r>
            <a:endParaRPr baseline="30000" sz="3200">
              <a:solidFill>
                <a:schemeClr val="dk1"/>
              </a:solidFill>
              <a:latin typeface="Open Sans"/>
              <a:ea typeface="Open Sans"/>
              <a:cs typeface="Open Sans"/>
              <a:sym typeface="Open Sans"/>
            </a:endParaRPr>
          </a:p>
        </p:txBody>
      </p:sp>
      <p:pic>
        <p:nvPicPr>
          <p:cNvPr descr="Black text on a white background&#10;&#10;Description automatically generated" id="334" name="Google Shape;334;p19"/>
          <p:cNvPicPr preferRelativeResize="0"/>
          <p:nvPr/>
        </p:nvPicPr>
        <p:blipFill rotWithShape="1">
          <a:blip r:embed="rId4">
            <a:alphaModFix/>
          </a:blip>
          <a:srcRect b="0" l="0" r="0" t="0"/>
          <a:stretch/>
        </p:blipFill>
        <p:spPr>
          <a:xfrm>
            <a:off x="891655" y="2564356"/>
            <a:ext cx="3653049" cy="796693"/>
          </a:xfrm>
          <a:prstGeom prst="rect">
            <a:avLst/>
          </a:prstGeom>
          <a:noFill/>
          <a:ln>
            <a:noFill/>
          </a:ln>
        </p:spPr>
      </p:pic>
      <p:pic>
        <p:nvPicPr>
          <p:cNvPr descr="Text&#10;&#10;Description automatically generated" id="335" name="Google Shape;335;p19"/>
          <p:cNvPicPr preferRelativeResize="0"/>
          <p:nvPr/>
        </p:nvPicPr>
        <p:blipFill rotWithShape="1">
          <a:blip r:embed="rId5">
            <a:alphaModFix/>
          </a:blip>
          <a:srcRect b="0" l="0" r="0" t="0"/>
          <a:stretch/>
        </p:blipFill>
        <p:spPr>
          <a:xfrm>
            <a:off x="903027" y="3749409"/>
            <a:ext cx="2743200" cy="1156138"/>
          </a:xfrm>
          <a:prstGeom prst="rect">
            <a:avLst/>
          </a:prstGeom>
          <a:noFill/>
          <a:ln>
            <a:noFill/>
          </a:ln>
        </p:spPr>
      </p:pic>
      <p:sp>
        <p:nvSpPr>
          <p:cNvPr id="336" name="Google Shape;336;p19"/>
          <p:cNvSpPr/>
          <p:nvPr/>
        </p:nvSpPr>
        <p:spPr>
          <a:xfrm>
            <a:off x="8431325" y="70362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19.mp3" id="337" name="Google Shape;337;p19"/>
          <p:cNvPicPr preferRelativeResize="0"/>
          <p:nvPr/>
        </p:nvPicPr>
        <p:blipFill rotWithShape="1">
          <a:blip r:embed="rId6">
            <a:alphaModFix/>
          </a:blip>
          <a:srcRect b="0" l="0" r="0" t="0"/>
          <a:stretch/>
        </p:blipFill>
        <p:spPr>
          <a:xfrm>
            <a:off x="8502690" y="77498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37"/>
                                        </p:tgtEl>
                                        <p:attrNameLst>
                                          <p:attrName>style.visibility</p:attrName>
                                        </p:attrNameLst>
                                      </p:cBhvr>
                                      <p:to>
                                        <p:strVal val="visible"/>
                                      </p:to>
                                    </p:set>
                                    <p:animEffect filter="fade" transition="in">
                                      <p:cBhvr>
                                        <p:cTn dur="5000"/>
                                        <p:tgtEl>
                                          <p:spTgt spid="3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
          <p:cNvSpPr txBox="1"/>
          <p:nvPr/>
        </p:nvSpPr>
        <p:spPr>
          <a:xfrm>
            <a:off x="747853" y="4067268"/>
            <a:ext cx="8050696" cy="369332"/>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1800">
                <a:solidFill>
                  <a:schemeClr val="lt1"/>
                </a:solidFill>
                <a:latin typeface="Open Sans ExtraBold"/>
                <a:ea typeface="Open Sans ExtraBold"/>
                <a:cs typeface="Open Sans ExtraBold"/>
                <a:sym typeface="Open Sans ExtraBold"/>
              </a:rPr>
              <a:t>Course Name</a:t>
            </a:r>
            <a:endParaRPr b="1" sz="1800">
              <a:solidFill>
                <a:schemeClr val="lt1"/>
              </a:solidFill>
              <a:latin typeface="Open Sans ExtraBold"/>
              <a:ea typeface="Open Sans ExtraBold"/>
              <a:cs typeface="Open Sans ExtraBold"/>
              <a:sym typeface="Open Sans ExtraBold"/>
            </a:endParaRPr>
          </a:p>
        </p:txBody>
      </p:sp>
      <p:sp>
        <p:nvSpPr>
          <p:cNvPr id="102" name="Google Shape;102;p2"/>
          <p:cNvSpPr txBox="1"/>
          <p:nvPr/>
        </p:nvSpPr>
        <p:spPr>
          <a:xfrm>
            <a:off x="735496" y="4391402"/>
            <a:ext cx="5801228" cy="1323439"/>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lang="en-GB" sz="4000">
                <a:solidFill>
                  <a:schemeClr val="dk1"/>
                </a:solidFill>
                <a:latin typeface="Open Sans ExtraBold"/>
                <a:ea typeface="Open Sans ExtraBold"/>
                <a:cs typeface="Open Sans ExtraBold"/>
                <a:sym typeface="Open Sans ExtraBold"/>
              </a:rPr>
              <a:t>MINI LECTURE NUMBER &amp; NAME</a:t>
            </a:r>
            <a:endParaRPr b="1" sz="8800">
              <a:solidFill>
                <a:schemeClr val="dk1"/>
              </a:solidFill>
              <a:latin typeface="Open Sans ExtraBold"/>
              <a:ea typeface="Open Sans ExtraBold"/>
              <a:cs typeface="Open Sans ExtraBold"/>
              <a:sym typeface="Open Sans ExtraBold"/>
            </a:endParaRPr>
          </a:p>
        </p:txBody>
      </p:sp>
      <p:sp>
        <p:nvSpPr>
          <p:cNvPr id="103" name="Google Shape;103;p2"/>
          <p:cNvSpPr txBox="1"/>
          <p:nvPr/>
        </p:nvSpPr>
        <p:spPr>
          <a:xfrm>
            <a:off x="735496" y="5628342"/>
            <a:ext cx="8050696" cy="523220"/>
          </a:xfrm>
          <a:prstGeom prst="rect">
            <a:avLst/>
          </a:prstGeom>
          <a:noFill/>
          <a:ln>
            <a:noFill/>
          </a:ln>
        </p:spPr>
        <p:txBody>
          <a:bodyPr anchorCtr="0" anchor="b" bIns="45700" lIns="91425" spcFirstLastPara="1" rIns="91425" wrap="square" tIns="45700">
            <a:spAutoFit/>
          </a:bodyPr>
          <a:lstStyle/>
          <a:p>
            <a:pPr indent="0" lvl="0" marL="0" marR="0" rtl="0" algn="l">
              <a:spcBef>
                <a:spcPts val="0"/>
              </a:spcBef>
              <a:spcAft>
                <a:spcPts val="0"/>
              </a:spcAft>
              <a:buNone/>
            </a:pPr>
            <a:r>
              <a:rPr b="1" i="1" lang="en-GB" sz="2800">
                <a:solidFill>
                  <a:schemeClr val="lt1"/>
                </a:solidFill>
                <a:latin typeface="Open Sans"/>
                <a:ea typeface="Open Sans"/>
                <a:cs typeface="Open Sans"/>
                <a:sym typeface="Open Sans"/>
              </a:rPr>
              <a:t>Mini Lecture Learning Objective</a:t>
            </a:r>
            <a:endParaRPr b="1" i="1" sz="2800">
              <a:solidFill>
                <a:schemeClr val="lt1"/>
              </a:solidFill>
              <a:latin typeface="Open Sans"/>
              <a:ea typeface="Open Sans"/>
              <a:cs typeface="Open Sans"/>
              <a:sym typeface="Open Sans"/>
            </a:endParaRPr>
          </a:p>
        </p:txBody>
      </p:sp>
      <p:pic>
        <p:nvPicPr>
          <p:cNvPr id="104" name="Google Shape;104;p2"/>
          <p:cNvPicPr preferRelativeResize="0"/>
          <p:nvPr/>
        </p:nvPicPr>
        <p:blipFill rotWithShape="1">
          <a:blip r:embed="rId3">
            <a:alphaModFix/>
          </a:blip>
          <a:srcRect b="0" l="0" r="0" t="0"/>
          <a:stretch/>
        </p:blipFill>
        <p:spPr>
          <a:xfrm>
            <a:off x="0" y="679"/>
            <a:ext cx="12192000" cy="6858000"/>
          </a:xfrm>
          <a:prstGeom prst="rect">
            <a:avLst/>
          </a:prstGeom>
          <a:noFill/>
          <a:ln>
            <a:noFill/>
          </a:ln>
        </p:spPr>
      </p:pic>
      <p:sp>
        <p:nvSpPr>
          <p:cNvPr id="105" name="Google Shape;105;p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06" name="Google Shape;106;p2"/>
          <p:cNvSpPr/>
          <p:nvPr/>
        </p:nvSpPr>
        <p:spPr>
          <a:xfrm>
            <a:off x="887215" y="1820940"/>
            <a:ext cx="6217920" cy="107721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b="1" sz="1800">
              <a:solidFill>
                <a:schemeClr val="dk1"/>
              </a:solidFill>
              <a:latin typeface="Open Sans"/>
              <a:ea typeface="Open Sans"/>
              <a:cs typeface="Open Sans"/>
              <a:sym typeface="Open Sans"/>
            </a:endParaRPr>
          </a:p>
          <a:p>
            <a:pPr indent="0" lvl="0" marL="0" marR="0" rtl="0" algn="l">
              <a:spcBef>
                <a:spcPts val="1200"/>
              </a:spcBef>
              <a:spcAft>
                <a:spcPts val="0"/>
              </a:spcAft>
              <a:buNone/>
            </a:pPr>
            <a:br>
              <a:rPr lang="en-GB" sz="1800">
                <a:solidFill>
                  <a:schemeClr val="dk1"/>
                </a:solidFill>
                <a:latin typeface="Calibri"/>
                <a:ea typeface="Calibri"/>
                <a:cs typeface="Calibri"/>
                <a:sym typeface="Calibri"/>
              </a:rPr>
            </a:br>
            <a:endParaRPr sz="1800">
              <a:solidFill>
                <a:schemeClr val="dk1"/>
              </a:solidFill>
              <a:latin typeface="Calibri"/>
              <a:ea typeface="Calibri"/>
              <a:cs typeface="Calibri"/>
              <a:sym typeface="Calibri"/>
            </a:endParaRPr>
          </a:p>
        </p:txBody>
      </p:sp>
      <p:sp>
        <p:nvSpPr>
          <p:cNvPr id="107" name="Google Shape;107;p2"/>
          <p:cNvSpPr txBox="1"/>
          <p:nvPr/>
        </p:nvSpPr>
        <p:spPr>
          <a:xfrm>
            <a:off x="835429" y="46372"/>
            <a:ext cx="7651304" cy="1361676"/>
          </a:xfrm>
          <a:prstGeom prst="rect">
            <a:avLst/>
          </a:prstGeom>
          <a:noFill/>
          <a:ln>
            <a:noFill/>
          </a:ln>
        </p:spPr>
        <p:txBody>
          <a:bodyPr anchorCtr="0" anchor="b" bIns="45700" lIns="91425" spcFirstLastPara="1" rIns="91425" wrap="square" tIns="45700">
            <a:normAutofit/>
          </a:bodyPr>
          <a:lstStyle/>
          <a:p>
            <a:pPr indent="0" lvl="0" marL="0" marR="0" rtl="0" algn="l">
              <a:spcBef>
                <a:spcPts val="0"/>
              </a:spcBef>
              <a:spcAft>
                <a:spcPts val="0"/>
              </a:spcAft>
              <a:buNone/>
            </a:pPr>
            <a:r>
              <a:rPr lang="en-GB" sz="4400">
                <a:solidFill>
                  <a:schemeClr val="dk1"/>
                </a:solidFill>
                <a:latin typeface="Open Sans"/>
                <a:ea typeface="Open Sans"/>
                <a:cs typeface="Open Sans"/>
                <a:sym typeface="Open Sans"/>
              </a:rPr>
              <a:t>Learning Outcomes</a:t>
            </a:r>
            <a:endParaRPr/>
          </a:p>
        </p:txBody>
      </p:sp>
      <p:sp>
        <p:nvSpPr>
          <p:cNvPr id="108" name="Google Shape;108;p2"/>
          <p:cNvSpPr txBox="1"/>
          <p:nvPr/>
        </p:nvSpPr>
        <p:spPr>
          <a:xfrm>
            <a:off x="865021" y="1425005"/>
            <a:ext cx="5993532" cy="3490271"/>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None/>
            </a:pPr>
            <a:r>
              <a:rPr b="1" lang="en-GB" sz="2000">
                <a:solidFill>
                  <a:srgbClr val="9CC2E5"/>
                </a:solidFill>
                <a:latin typeface="Open Sans"/>
                <a:ea typeface="Open Sans"/>
                <a:cs typeface="Open Sans"/>
                <a:sym typeface="Open Sans"/>
              </a:rPr>
              <a:t>By the end of this lecture, you will be able to:</a:t>
            </a:r>
            <a:endParaRPr b="1" sz="2000">
              <a:solidFill>
                <a:srgbClr val="9CC2E5"/>
              </a:solidFill>
              <a:latin typeface="Open Sans"/>
              <a:ea typeface="Open Sans"/>
              <a:cs typeface="Open Sans"/>
              <a:sym typeface="Open Sans"/>
            </a:endParaRPr>
          </a:p>
          <a:p>
            <a:pPr indent="-342900" lvl="0" marL="342900" marR="0" rtl="0" algn="l">
              <a:spcBef>
                <a:spcPts val="1000"/>
              </a:spcBef>
              <a:spcAft>
                <a:spcPts val="0"/>
              </a:spcAft>
              <a:buClr>
                <a:schemeClr val="dk1"/>
              </a:buClr>
              <a:buSzPts val="2000"/>
              <a:buFont typeface="Open Sans"/>
              <a:buAutoNum type="arabicPeriod"/>
            </a:pPr>
            <a:r>
              <a:rPr lang="en-GB" sz="2000">
                <a:solidFill>
                  <a:schemeClr val="dk1"/>
                </a:solidFill>
                <a:latin typeface="Open Sans"/>
                <a:ea typeface="Open Sans"/>
                <a:cs typeface="Open Sans"/>
                <a:sym typeface="Open Sans"/>
              </a:rPr>
              <a:t>ILO1: Understand </a:t>
            </a:r>
            <a:r>
              <a:rPr b="1" lang="en-GB" sz="2000">
                <a:solidFill>
                  <a:schemeClr val="dk1"/>
                </a:solidFill>
                <a:latin typeface="Open Sans"/>
                <a:ea typeface="Open Sans"/>
                <a:cs typeface="Open Sans"/>
                <a:sym typeface="Open Sans"/>
              </a:rPr>
              <a:t>history &amp; ownership structure </a:t>
            </a:r>
            <a:r>
              <a:rPr lang="en-GB" sz="2000">
                <a:solidFill>
                  <a:schemeClr val="dk1"/>
                </a:solidFill>
                <a:latin typeface="Open Sans"/>
                <a:ea typeface="Open Sans"/>
                <a:cs typeface="Open Sans"/>
                <a:sym typeface="Open Sans"/>
              </a:rPr>
              <a:t>in the power industry</a:t>
            </a:r>
            <a:endParaRPr/>
          </a:p>
          <a:p>
            <a:pPr indent="-342900" lvl="0" marL="342900" marR="0" rtl="0" algn="l">
              <a:spcBef>
                <a:spcPts val="1000"/>
              </a:spcBef>
              <a:spcAft>
                <a:spcPts val="0"/>
              </a:spcAft>
              <a:buClr>
                <a:schemeClr val="dk1"/>
              </a:buClr>
              <a:buSzPts val="2000"/>
              <a:buFont typeface="Open Sans"/>
              <a:buAutoNum type="arabicPeriod"/>
            </a:pPr>
            <a:r>
              <a:rPr lang="en-GB" sz="2000">
                <a:solidFill>
                  <a:schemeClr val="dk1"/>
                </a:solidFill>
                <a:latin typeface="Open Sans"/>
                <a:ea typeface="Open Sans"/>
                <a:cs typeface="Open Sans"/>
                <a:sym typeface="Open Sans"/>
              </a:rPr>
              <a:t>ILO2: Explore </a:t>
            </a:r>
            <a:r>
              <a:rPr b="1" lang="en-GB" sz="2000">
                <a:solidFill>
                  <a:schemeClr val="dk1"/>
                </a:solidFill>
                <a:latin typeface="Open Sans"/>
                <a:ea typeface="Open Sans"/>
                <a:cs typeface="Open Sans"/>
                <a:sym typeface="Open Sans"/>
              </a:rPr>
              <a:t>contractual schemes and financing</a:t>
            </a:r>
            <a:endParaRPr b="1" sz="1800">
              <a:solidFill>
                <a:schemeClr val="dk1"/>
              </a:solidFill>
              <a:latin typeface="Calibri"/>
              <a:ea typeface="Calibri"/>
              <a:cs typeface="Calibri"/>
              <a:sym typeface="Calibri"/>
            </a:endParaRPr>
          </a:p>
          <a:p>
            <a:pPr indent="-342900" lvl="0" marL="342900" marR="0" rtl="0" algn="l">
              <a:spcBef>
                <a:spcPts val="1000"/>
              </a:spcBef>
              <a:spcAft>
                <a:spcPts val="0"/>
              </a:spcAft>
              <a:buClr>
                <a:schemeClr val="dk1"/>
              </a:buClr>
              <a:buSzPts val="2000"/>
              <a:buFont typeface="Open Sans"/>
              <a:buAutoNum type="arabicPeriod"/>
            </a:pPr>
            <a:r>
              <a:rPr lang="en-GB" sz="2000">
                <a:solidFill>
                  <a:schemeClr val="dk1"/>
                </a:solidFill>
                <a:latin typeface="Open Sans"/>
                <a:ea typeface="Open Sans"/>
                <a:cs typeface="Open Sans"/>
                <a:sym typeface="Open Sans"/>
              </a:rPr>
              <a:t>ILO3: Understand the </a:t>
            </a:r>
            <a:r>
              <a:rPr b="1" lang="en-GB" sz="2000">
                <a:solidFill>
                  <a:schemeClr val="dk1"/>
                </a:solidFill>
                <a:latin typeface="Open Sans"/>
                <a:ea typeface="Open Sans"/>
                <a:cs typeface="Open Sans"/>
                <a:sym typeface="Open Sans"/>
              </a:rPr>
              <a:t>Time Value Concept</a:t>
            </a:r>
            <a:endParaRPr/>
          </a:p>
          <a:p>
            <a:pPr indent="-342900" lvl="0" marL="342900" marR="0" rtl="0" algn="l">
              <a:spcBef>
                <a:spcPts val="1000"/>
              </a:spcBef>
              <a:spcAft>
                <a:spcPts val="0"/>
              </a:spcAft>
              <a:buClr>
                <a:schemeClr val="dk1"/>
              </a:buClr>
              <a:buSzPts val="2000"/>
              <a:buFont typeface="Open Sans"/>
              <a:buAutoNum type="arabicPeriod"/>
            </a:pPr>
            <a:r>
              <a:rPr lang="en-GB" sz="2000">
                <a:solidFill>
                  <a:schemeClr val="dk1"/>
                </a:solidFill>
                <a:latin typeface="Open Sans"/>
                <a:ea typeface="Open Sans"/>
                <a:cs typeface="Open Sans"/>
                <a:sym typeface="Open Sans"/>
              </a:rPr>
              <a:t>ILO4: Understand the </a:t>
            </a:r>
            <a:r>
              <a:rPr b="1" lang="en-GB" sz="2000">
                <a:solidFill>
                  <a:schemeClr val="dk1"/>
                </a:solidFill>
                <a:latin typeface="Open Sans"/>
                <a:ea typeface="Open Sans"/>
                <a:cs typeface="Open Sans"/>
                <a:sym typeface="Open Sans"/>
              </a:rPr>
              <a:t>Present Value of Money </a:t>
            </a:r>
            <a:endParaRPr b="1" sz="2000">
              <a:solidFill>
                <a:schemeClr val="dk1"/>
              </a:solidFill>
              <a:latin typeface="Open Sans"/>
              <a:ea typeface="Open Sans"/>
              <a:cs typeface="Open Sans"/>
              <a:sym typeface="Open Sans"/>
            </a:endParaRPr>
          </a:p>
        </p:txBody>
      </p:sp>
      <p:sp>
        <p:nvSpPr>
          <p:cNvPr id="109" name="Google Shape;109;p2"/>
          <p:cNvSpPr/>
          <p:nvPr/>
        </p:nvSpPr>
        <p:spPr>
          <a:xfrm>
            <a:off x="6873021" y="7979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2.mp3" id="110" name="Google Shape;110;p2"/>
          <p:cNvPicPr preferRelativeResize="0"/>
          <p:nvPr/>
        </p:nvPicPr>
        <p:blipFill rotWithShape="1">
          <a:blip r:embed="rId4">
            <a:alphaModFix/>
          </a:blip>
          <a:srcRect b="0" l="0" r="0" t="0"/>
          <a:stretch/>
        </p:blipFill>
        <p:spPr>
          <a:xfrm>
            <a:off x="6910774" y="8693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0"/>
                                        </p:tgtEl>
                                        <p:attrNameLst>
                                          <p:attrName>style.visibility</p:attrName>
                                        </p:attrNameLst>
                                      </p:cBhvr>
                                      <p:to>
                                        <p:strVal val="visible"/>
                                      </p:to>
                                    </p:set>
                                    <p:animEffect filter="fade" transition="in">
                                      <p:cBhvr>
                                        <p:cTn dur="5000"/>
                                        <p:tgtEl>
                                          <p:spTgt spid="11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2" name="Shape 342"/>
        <p:cNvGrpSpPr/>
        <p:nvPr/>
      </p:nvGrpSpPr>
      <p:grpSpPr>
        <a:xfrm>
          <a:off x="0" y="0"/>
          <a:ext cx="0" cy="0"/>
          <a:chOff x="0" y="0"/>
          <a:chExt cx="0" cy="0"/>
        </a:xfrm>
      </p:grpSpPr>
      <p:pic>
        <p:nvPicPr>
          <p:cNvPr descr="Graphical user interface, text&#10;&#10;Description automatically generated" id="343" name="Google Shape;343;p20"/>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344" name="Google Shape;344;p20"/>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45" name="Google Shape;345;p20"/>
          <p:cNvSpPr/>
          <p:nvPr/>
        </p:nvSpPr>
        <p:spPr>
          <a:xfrm>
            <a:off x="887215" y="1397013"/>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3.4.3 Discounted Revenue Flow </a:t>
            </a:r>
            <a:endParaRPr/>
          </a:p>
        </p:txBody>
      </p:sp>
      <p:sp>
        <p:nvSpPr>
          <p:cNvPr id="346" name="Google Shape;346;p20"/>
          <p:cNvSpPr txBox="1"/>
          <p:nvPr/>
        </p:nvSpPr>
        <p:spPr>
          <a:xfrm>
            <a:off x="901593" y="11897"/>
            <a:ext cx="9448473"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3.4 Present value of money </a:t>
            </a:r>
            <a:endParaRPr/>
          </a:p>
        </p:txBody>
      </p:sp>
      <p:pic>
        <p:nvPicPr>
          <p:cNvPr descr="Table&#10;&#10;Description automatically generated" id="347" name="Google Shape;347;p20"/>
          <p:cNvPicPr preferRelativeResize="0"/>
          <p:nvPr/>
        </p:nvPicPr>
        <p:blipFill rotWithShape="1">
          <a:blip r:embed="rId4">
            <a:alphaModFix/>
          </a:blip>
          <a:srcRect b="0" l="0" r="0" t="0"/>
          <a:stretch/>
        </p:blipFill>
        <p:spPr>
          <a:xfrm>
            <a:off x="1216325" y="2325649"/>
            <a:ext cx="7415841" cy="3126852"/>
          </a:xfrm>
          <a:prstGeom prst="rect">
            <a:avLst/>
          </a:prstGeom>
          <a:noFill/>
          <a:ln>
            <a:noFill/>
          </a:ln>
        </p:spPr>
      </p:pic>
      <p:sp>
        <p:nvSpPr>
          <p:cNvPr id="348" name="Google Shape;348;p20"/>
          <p:cNvSpPr/>
          <p:nvPr/>
        </p:nvSpPr>
        <p:spPr>
          <a:xfrm>
            <a:off x="8431325" y="70362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20"/>
          <p:cNvSpPr/>
          <p:nvPr/>
        </p:nvSpPr>
        <p:spPr>
          <a:xfrm>
            <a:off x="6096000" y="3657600"/>
            <a:ext cx="1167685" cy="579549"/>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20"/>
          <p:cNvSpPr/>
          <p:nvPr/>
        </p:nvSpPr>
        <p:spPr>
          <a:xfrm>
            <a:off x="6092435" y="5125791"/>
            <a:ext cx="2539731" cy="313831"/>
          </a:xfrm>
          <a:prstGeom prst="rect">
            <a:avLst/>
          </a:prstGeom>
          <a:noFill/>
          <a:ln cap="flat" cmpd="sng" w="28575">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20"/>
          <p:cNvSpPr txBox="1"/>
          <p:nvPr/>
        </p:nvSpPr>
        <p:spPr>
          <a:xfrm>
            <a:off x="5840223" y="3370986"/>
            <a:ext cx="3681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FF0000"/>
                </a:solidFill>
                <a:latin typeface="Calibri"/>
                <a:ea typeface="Calibri"/>
                <a:cs typeface="Calibri"/>
                <a:sym typeface="Calibri"/>
              </a:rPr>
              <a:t>1</a:t>
            </a:r>
            <a:endParaRPr/>
          </a:p>
        </p:txBody>
      </p:sp>
      <p:sp>
        <p:nvSpPr>
          <p:cNvPr id="352" name="Google Shape;352;p20"/>
          <p:cNvSpPr txBox="1"/>
          <p:nvPr/>
        </p:nvSpPr>
        <p:spPr>
          <a:xfrm>
            <a:off x="5851839" y="4794459"/>
            <a:ext cx="36812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rgbClr val="FF0000"/>
                </a:solidFill>
                <a:latin typeface="Calibri"/>
                <a:ea typeface="Calibri"/>
                <a:cs typeface="Calibri"/>
                <a:sym typeface="Calibri"/>
              </a:rPr>
              <a:t>2</a:t>
            </a:r>
            <a:endParaRPr/>
          </a:p>
        </p:txBody>
      </p:sp>
      <p:pic>
        <p:nvPicPr>
          <p:cNvPr descr="Volume with solid fill" id="353" name="Google Shape;353;p20"/>
          <p:cNvPicPr preferRelativeResize="0"/>
          <p:nvPr/>
        </p:nvPicPr>
        <p:blipFill rotWithShape="1">
          <a:blip r:embed="rId5">
            <a:alphaModFix/>
          </a:blip>
          <a:srcRect b="0" l="0" r="0" t="0"/>
          <a:stretch/>
        </p:blipFill>
        <p:spPr>
          <a:xfrm>
            <a:off x="8559881" y="795832"/>
            <a:ext cx="771110" cy="77111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3"/>
                                        </p:tgtEl>
                                        <p:attrNameLst>
                                          <p:attrName>style.visibility</p:attrName>
                                        </p:attrNameLst>
                                      </p:cBhvr>
                                      <p:to>
                                        <p:strVal val="visible"/>
                                      </p:to>
                                    </p:set>
                                    <p:animEffect filter="fade" transition="in">
                                      <p:cBhvr>
                                        <p:cTn dur="5000"/>
                                        <p:tgtEl>
                                          <p:spTgt spid="35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descr="Graphical user interface, text&#10;&#10;Description automatically generated" id="359" name="Google Shape;359;p21"/>
          <p:cNvPicPr preferRelativeResize="0"/>
          <p:nvPr/>
        </p:nvPicPr>
        <p:blipFill rotWithShape="1">
          <a:blip r:embed="rId3">
            <a:alphaModFix/>
          </a:blip>
          <a:srcRect b="0" l="0" r="0" t="0"/>
          <a:stretch/>
        </p:blipFill>
        <p:spPr>
          <a:xfrm>
            <a:off x="-45817" y="11897"/>
            <a:ext cx="12237817" cy="6883772"/>
          </a:xfrm>
          <a:prstGeom prst="rect">
            <a:avLst/>
          </a:prstGeom>
          <a:noFill/>
          <a:ln>
            <a:noFill/>
          </a:ln>
        </p:spPr>
      </p:pic>
      <p:sp>
        <p:nvSpPr>
          <p:cNvPr id="360" name="Google Shape;360;p21"/>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61" name="Google Shape;361;p21"/>
          <p:cNvSpPr/>
          <p:nvPr/>
        </p:nvSpPr>
        <p:spPr>
          <a:xfrm>
            <a:off x="887215" y="1397013"/>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3.4.4 Properties of Present Value </a:t>
            </a:r>
            <a:endParaRPr/>
          </a:p>
        </p:txBody>
      </p:sp>
      <p:sp>
        <p:nvSpPr>
          <p:cNvPr id="362" name="Google Shape;362;p21"/>
          <p:cNvSpPr txBox="1"/>
          <p:nvPr/>
        </p:nvSpPr>
        <p:spPr>
          <a:xfrm>
            <a:off x="901593" y="11897"/>
            <a:ext cx="9448473"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3.4. Present value of money </a:t>
            </a:r>
            <a:endParaRPr/>
          </a:p>
        </p:txBody>
      </p:sp>
      <p:pic>
        <p:nvPicPr>
          <p:cNvPr descr="Chart, line chart&#10;&#10;Description automatically generated" id="363" name="Google Shape;363;p21"/>
          <p:cNvPicPr preferRelativeResize="0"/>
          <p:nvPr/>
        </p:nvPicPr>
        <p:blipFill rotWithShape="1">
          <a:blip r:embed="rId4">
            <a:alphaModFix/>
          </a:blip>
          <a:srcRect b="0" l="0" r="0" t="0"/>
          <a:stretch/>
        </p:blipFill>
        <p:spPr>
          <a:xfrm>
            <a:off x="4609383" y="1938897"/>
            <a:ext cx="6064368" cy="3756581"/>
          </a:xfrm>
          <a:prstGeom prst="rect">
            <a:avLst/>
          </a:prstGeom>
          <a:noFill/>
          <a:ln>
            <a:noFill/>
          </a:ln>
        </p:spPr>
      </p:pic>
      <p:sp>
        <p:nvSpPr>
          <p:cNvPr id="364" name="Google Shape;364;p21"/>
          <p:cNvSpPr/>
          <p:nvPr/>
        </p:nvSpPr>
        <p:spPr>
          <a:xfrm>
            <a:off x="1002234" y="1937306"/>
            <a:ext cx="3395623" cy="317614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The higher the discount rate, the lower the present value</a:t>
            </a:r>
            <a:endParaRPr sz="1800">
              <a:solidFill>
                <a:schemeClr val="dk1"/>
              </a:solidFill>
              <a:latin typeface="Calibri"/>
              <a:ea typeface="Calibri"/>
              <a:cs typeface="Calibri"/>
              <a:sym typeface="Calibri"/>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As the length of time until payment grows, present value declines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When the time period is long enough, present value approaches zero</a:t>
            </a:r>
            <a:endParaRPr/>
          </a:p>
        </p:txBody>
      </p:sp>
      <p:sp>
        <p:nvSpPr>
          <p:cNvPr id="365" name="Google Shape;365;p21"/>
          <p:cNvSpPr/>
          <p:nvPr/>
        </p:nvSpPr>
        <p:spPr>
          <a:xfrm>
            <a:off x="8431325" y="70362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21.mp3" id="366" name="Google Shape;366;p21"/>
          <p:cNvPicPr preferRelativeResize="0"/>
          <p:nvPr/>
        </p:nvPicPr>
        <p:blipFill rotWithShape="1">
          <a:blip r:embed="rId5">
            <a:alphaModFix/>
          </a:blip>
          <a:srcRect b="0" l="0" r="0" t="0"/>
          <a:stretch/>
        </p:blipFill>
        <p:spPr>
          <a:xfrm>
            <a:off x="8502690" y="772123"/>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6"/>
                                        </p:tgtEl>
                                        <p:attrNameLst>
                                          <p:attrName>style.visibility</p:attrName>
                                        </p:attrNameLst>
                                      </p:cBhvr>
                                      <p:to>
                                        <p:strVal val="visible"/>
                                      </p:to>
                                    </p:set>
                                    <p:animEffect filter="fade" transition="in">
                                      <p:cBhvr>
                                        <p:cTn dur="5000"/>
                                        <p:tgtEl>
                                          <p:spTgt spid="3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pic>
        <p:nvPicPr>
          <p:cNvPr descr="Graphical user interface, text&#10;&#10;Description automatically generated" id="372" name="Google Shape;372;p22"/>
          <p:cNvPicPr preferRelativeResize="0"/>
          <p:nvPr/>
        </p:nvPicPr>
        <p:blipFill rotWithShape="1">
          <a:blip r:embed="rId3">
            <a:alphaModFix/>
          </a:blip>
          <a:srcRect b="0" l="0" r="0" t="0"/>
          <a:stretch/>
        </p:blipFill>
        <p:spPr>
          <a:xfrm>
            <a:off x="-9280" y="0"/>
            <a:ext cx="12208732" cy="6867412"/>
          </a:xfrm>
          <a:prstGeom prst="rect">
            <a:avLst/>
          </a:prstGeom>
          <a:noFill/>
          <a:ln>
            <a:noFill/>
          </a:ln>
        </p:spPr>
      </p:pic>
      <p:sp>
        <p:nvSpPr>
          <p:cNvPr id="373" name="Google Shape;373;p22"/>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374" name="Google Shape;374;p22"/>
          <p:cNvSpPr/>
          <p:nvPr/>
        </p:nvSpPr>
        <p:spPr>
          <a:xfrm>
            <a:off x="887215" y="1397013"/>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3.4.5 Present Value Analysis </a:t>
            </a:r>
            <a:endParaRPr/>
          </a:p>
        </p:txBody>
      </p:sp>
      <p:sp>
        <p:nvSpPr>
          <p:cNvPr id="375" name="Google Shape;375;p22"/>
          <p:cNvSpPr txBox="1"/>
          <p:nvPr/>
        </p:nvSpPr>
        <p:spPr>
          <a:xfrm>
            <a:off x="901593" y="11897"/>
            <a:ext cx="9448473"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3.4 Present value of money </a:t>
            </a:r>
            <a:endParaRPr/>
          </a:p>
        </p:txBody>
      </p:sp>
      <p:sp>
        <p:nvSpPr>
          <p:cNvPr id="376" name="Google Shape;376;p22"/>
          <p:cNvSpPr/>
          <p:nvPr/>
        </p:nvSpPr>
        <p:spPr>
          <a:xfrm>
            <a:off x="1002234" y="1943353"/>
            <a:ext cx="8058222" cy="116955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All cash flows are converted to the present value at the same point in time</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Dependent on choice of the discount factor</a:t>
            </a:r>
            <a:endParaRPr sz="2000">
              <a:solidFill>
                <a:schemeClr val="dk1"/>
              </a:solidFill>
              <a:latin typeface="Open Sans"/>
              <a:ea typeface="Open Sans"/>
              <a:cs typeface="Open Sans"/>
              <a:sym typeface="Open Sans"/>
            </a:endParaRPr>
          </a:p>
        </p:txBody>
      </p:sp>
      <p:sp>
        <p:nvSpPr>
          <p:cNvPr id="377" name="Google Shape;377;p22"/>
          <p:cNvSpPr/>
          <p:nvPr/>
        </p:nvSpPr>
        <p:spPr>
          <a:xfrm>
            <a:off x="8431325" y="70362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22.mp3" id="378" name="Google Shape;378;p22"/>
          <p:cNvPicPr preferRelativeResize="0"/>
          <p:nvPr/>
        </p:nvPicPr>
        <p:blipFill rotWithShape="1">
          <a:blip r:embed="rId4">
            <a:alphaModFix/>
          </a:blip>
          <a:srcRect b="0" l="0" r="0" t="0"/>
          <a:stretch/>
        </p:blipFill>
        <p:spPr>
          <a:xfrm>
            <a:off x="8502690" y="77498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gtEl>
                                        <p:attrNameLst>
                                          <p:attrName>style.visibility</p:attrName>
                                        </p:attrNameLst>
                                      </p:cBhvr>
                                      <p:to>
                                        <p:strVal val="visible"/>
                                      </p:to>
                                    </p:set>
                                    <p:animEffect filter="fade" transition="in">
                                      <p:cBhvr>
                                        <p:cTn dur="5000"/>
                                        <p:tgtEl>
                                          <p:spTgt spid="3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pic>
        <p:nvPicPr>
          <p:cNvPr descr="Graphical user interface, website&#10;&#10;Description automatically generated" id="384" name="Google Shape;384;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85" name="Google Shape;385;p23"/>
          <p:cNvSpPr txBox="1"/>
          <p:nvPr/>
        </p:nvSpPr>
        <p:spPr>
          <a:xfrm>
            <a:off x="9199448" y="4589947"/>
            <a:ext cx="2407883" cy="1077218"/>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800">
                <a:solidFill>
                  <a:schemeClr val="lt1"/>
                </a:solidFill>
                <a:latin typeface="Open Sans"/>
                <a:ea typeface="Open Sans"/>
                <a:cs typeface="Open Sans"/>
                <a:sym typeface="Open Sans"/>
              </a:rPr>
              <a:t>Money A., Fanaian S. Pop M., Berdellans I., Hasanovic S., Gritsevskyi A, Stankeviciute L.,</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Tot M., Welsch M., Tan N., 2021. Lecture 3: Financing Power Projects, </a:t>
            </a:r>
            <a:r>
              <a:rPr i="1" lang="en-GB" sz="800">
                <a:solidFill>
                  <a:schemeClr val="lt1"/>
                </a:solidFill>
                <a:latin typeface="Open Sans"/>
                <a:ea typeface="Open Sans"/>
                <a:cs typeface="Open Sans"/>
                <a:sym typeface="Open Sans"/>
              </a:rPr>
              <a:t>FinPlan.</a:t>
            </a:r>
            <a:r>
              <a:rPr lang="en-GB" sz="800">
                <a:solidFill>
                  <a:schemeClr val="lt1"/>
                </a:solidFill>
                <a:latin typeface="Open Sans"/>
                <a:ea typeface="Open Sans"/>
                <a:cs typeface="Open Sans"/>
                <a:sym typeface="Open Sans"/>
              </a:rPr>
              <a:t> Release Version 1.0.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[online presentation]. Climate Compatible Growth Programme and International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Atomic Energy Agency.</a:t>
            </a:r>
            <a:endParaRPr sz="1800">
              <a:solidFill>
                <a:schemeClr val="lt1"/>
              </a:solidFill>
              <a:latin typeface="Calibri"/>
              <a:ea typeface="Calibri"/>
              <a:cs typeface="Calibri"/>
              <a:sym typeface="Calibri"/>
            </a:endParaRPr>
          </a:p>
        </p:txBody>
      </p:sp>
      <p:sp>
        <p:nvSpPr>
          <p:cNvPr id="386" name="Google Shape;386;p23"/>
          <p:cNvSpPr txBox="1"/>
          <p:nvPr/>
        </p:nvSpPr>
        <p:spPr>
          <a:xfrm>
            <a:off x="9903081" y="5884672"/>
            <a:ext cx="2050220"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800">
                <a:solidFill>
                  <a:schemeClr val="lt1"/>
                </a:solidFill>
                <a:latin typeface="Open Sans"/>
                <a:ea typeface="Open Sans"/>
                <a:cs typeface="Open Sans"/>
                <a:sym typeface="Open Sans"/>
              </a:rPr>
              <a:t>CCG courses (this will take </a:t>
            </a:r>
            <a:br>
              <a:rPr lang="en-GB" sz="800">
                <a:solidFill>
                  <a:schemeClr val="lt1"/>
                </a:solidFill>
                <a:latin typeface="Open Sans"/>
                <a:ea typeface="Open Sans"/>
                <a:cs typeface="Open Sans"/>
                <a:sym typeface="Open Sans"/>
              </a:rPr>
            </a:br>
            <a:r>
              <a:rPr lang="en-GB" sz="800">
                <a:solidFill>
                  <a:schemeClr val="lt1"/>
                </a:solidFill>
                <a:latin typeface="Open Sans"/>
                <a:ea typeface="Open Sans"/>
                <a:cs typeface="Open Sans"/>
                <a:sym typeface="Open Sans"/>
              </a:rPr>
              <a:t>you to the website link http://www.ClimateCompatibleGrowth.com/teachingmaterials)</a:t>
            </a:r>
            <a:endParaRPr/>
          </a:p>
        </p:txBody>
      </p:sp>
      <p:grpSp>
        <p:nvGrpSpPr>
          <p:cNvPr id="387" name="Google Shape;387;p23"/>
          <p:cNvGrpSpPr/>
          <p:nvPr/>
        </p:nvGrpSpPr>
        <p:grpSpPr>
          <a:xfrm>
            <a:off x="3339465" y="4105009"/>
            <a:ext cx="1877504" cy="558800"/>
            <a:chOff x="929196" y="5461000"/>
            <a:chExt cx="1877504" cy="558800"/>
          </a:xfrm>
        </p:grpSpPr>
        <p:sp>
          <p:nvSpPr>
            <p:cNvPr id="388" name="Google Shape;388;p23">
              <a:hlinkClick r:id="rId4"/>
            </p:cNvPr>
            <p:cNvSpPr/>
            <p:nvPr/>
          </p:nvSpPr>
          <p:spPr>
            <a:xfrm>
              <a:off x="929196" y="5461000"/>
              <a:ext cx="1877504" cy="558800"/>
            </a:xfrm>
            <a:prstGeom prst="roundRect">
              <a:avLst>
                <a:gd fmla="val 16667" name="adj"/>
              </a:avLst>
            </a:prstGeom>
            <a:solidFill>
              <a:schemeClr val="accent1"/>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23"/>
            <p:cNvSpPr txBox="1"/>
            <p:nvPr/>
          </p:nvSpPr>
          <p:spPr>
            <a:xfrm>
              <a:off x="951053" y="5551169"/>
              <a:ext cx="1792147"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Take Quiz</a:t>
              </a:r>
              <a:endParaRPr/>
            </a:p>
          </p:txBody>
        </p:sp>
        <p:sp>
          <p:nvSpPr>
            <p:cNvPr id="390" name="Google Shape;390;p23">
              <a:hlinkClick r:id="rId5"/>
            </p:cNvPr>
            <p:cNvSpPr/>
            <p:nvPr/>
          </p:nvSpPr>
          <p:spPr>
            <a:xfrm>
              <a:off x="929196" y="5461000"/>
              <a:ext cx="1877504" cy="558800"/>
            </a:xfrm>
            <a:prstGeom prst="roundRect">
              <a:avLst>
                <a:gd fmla="val 16667" name="adj"/>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4" name="Shape 394"/>
        <p:cNvGrpSpPr/>
        <p:nvPr/>
      </p:nvGrpSpPr>
      <p:grpSpPr>
        <a:xfrm>
          <a:off x="0" y="0"/>
          <a:ext cx="0" cy="0"/>
          <a:chOff x="0" y="0"/>
          <a:chExt cx="0" cy="0"/>
        </a:xfrm>
      </p:grpSpPr>
      <p:pic>
        <p:nvPicPr>
          <p:cNvPr descr="Graphical user interface, text" id="395" name="Google Shape;395;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396" name="Google Shape;396;p24"/>
          <p:cNvSpPr txBox="1"/>
          <p:nvPr/>
        </p:nvSpPr>
        <p:spPr>
          <a:xfrm>
            <a:off x="2992660" y="2859574"/>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Calibri"/>
                <a:ea typeface="Calibri"/>
                <a:cs typeface="Calibri"/>
                <a:sym typeface="Calibri"/>
              </a:rPr>
              <a:t>This document was updated on 11.10.2025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pic>
        <p:nvPicPr>
          <p:cNvPr descr="Graphical user interface, text&#10;&#10;Description automatically generated" id="116" name="Google Shape;116;p3"/>
          <p:cNvPicPr preferRelativeResize="0"/>
          <p:nvPr/>
        </p:nvPicPr>
        <p:blipFill rotWithShape="1">
          <a:blip r:embed="rId3">
            <a:alphaModFix/>
          </a:blip>
          <a:srcRect b="0" l="0" r="0" t="0"/>
          <a:stretch/>
        </p:blipFill>
        <p:spPr>
          <a:xfrm>
            <a:off x="0" y="5220"/>
            <a:ext cx="12199452" cy="6862192"/>
          </a:xfrm>
          <a:prstGeom prst="rect">
            <a:avLst/>
          </a:prstGeom>
          <a:noFill/>
          <a:ln>
            <a:noFill/>
          </a:ln>
        </p:spPr>
      </p:pic>
      <p:sp>
        <p:nvSpPr>
          <p:cNvPr id="117" name="Google Shape;117;p3"/>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18" name="Google Shape;118;p3"/>
          <p:cNvSpPr/>
          <p:nvPr/>
        </p:nvSpPr>
        <p:spPr>
          <a:xfrm>
            <a:off x="887215" y="1397013"/>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3.1.1 Power supply is a socio-economic and strategic matter </a:t>
            </a:r>
            <a:endParaRPr/>
          </a:p>
        </p:txBody>
      </p:sp>
      <p:sp>
        <p:nvSpPr>
          <p:cNvPr id="119" name="Google Shape;119;p3"/>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3.1 History &amp; Ownership </a:t>
            </a:r>
            <a:endParaRPr/>
          </a:p>
        </p:txBody>
      </p:sp>
      <p:sp>
        <p:nvSpPr>
          <p:cNvPr id="120" name="Google Shape;120;p3"/>
          <p:cNvSpPr/>
          <p:nvPr/>
        </p:nvSpPr>
        <p:spPr>
          <a:xfrm>
            <a:off x="1002234" y="1943353"/>
            <a:ext cx="8058221" cy="4093428"/>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Power industry is characterized by:</a:t>
            </a:r>
            <a:endParaRPr/>
          </a:p>
          <a:p>
            <a:pPr indent="-342900" lvl="1" marL="800100" marR="0" rtl="0" algn="l">
              <a:spcBef>
                <a:spcPts val="120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Natural monopoly</a:t>
            </a:r>
            <a:endParaRPr/>
          </a:p>
          <a:p>
            <a:pPr indent="-342900" lvl="1" marL="800100" marR="0" rtl="0" algn="l">
              <a:spcBef>
                <a:spcPts val="120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High capital intensity, long construction period</a:t>
            </a:r>
            <a:endParaRPr/>
          </a:p>
          <a:p>
            <a:pPr indent="-342900" lvl="1" marL="800100" marR="0" rtl="0" algn="l">
              <a:spcBef>
                <a:spcPts val="120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Needs technical coordination</a:t>
            </a:r>
            <a:endParaRPr/>
          </a:p>
          <a:p>
            <a:pPr indent="-342900" lvl="0" marL="342900" marR="0" rtl="0" algn="l">
              <a:spcBef>
                <a:spcPts val="1200"/>
              </a:spcBef>
              <a:spcAft>
                <a:spcPts val="0"/>
              </a:spcAft>
              <a:buClr>
                <a:srgbClr val="000000"/>
              </a:buClr>
              <a:buSzPts val="2000"/>
              <a:buFont typeface="Arial"/>
              <a:buChar char="•"/>
            </a:pPr>
            <a:r>
              <a:rPr lang="en-GB" sz="2000">
                <a:solidFill>
                  <a:srgbClr val="000000"/>
                </a:solidFill>
                <a:latin typeface="Open Sans"/>
                <a:ea typeface="Open Sans"/>
                <a:cs typeface="Open Sans"/>
                <a:sym typeface="Open Sans"/>
              </a:rPr>
              <a:t>Traditionally vertically integrated utility</a:t>
            </a:r>
            <a:endParaRPr/>
          </a:p>
          <a:p>
            <a:pPr indent="-342900" lvl="0" marL="342900" marR="0" rtl="0" algn="l">
              <a:spcBef>
                <a:spcPts val="1200"/>
              </a:spcBef>
              <a:spcAft>
                <a:spcPts val="0"/>
              </a:spcAft>
              <a:buClr>
                <a:srgbClr val="000000"/>
              </a:buClr>
              <a:buSzPts val="2000"/>
              <a:buFont typeface="Arial"/>
              <a:buChar char="•"/>
            </a:pPr>
            <a:r>
              <a:rPr lang="en-GB" sz="2000">
                <a:solidFill>
                  <a:srgbClr val="000000"/>
                </a:solidFill>
                <a:latin typeface="Open Sans"/>
                <a:ea typeface="Open Sans"/>
                <a:cs typeface="Open Sans"/>
                <a:sym typeface="Open Sans"/>
              </a:rPr>
              <a:t>Investments are funded through:</a:t>
            </a:r>
            <a:endParaRPr/>
          </a:p>
          <a:p>
            <a:pPr indent="-342900" lvl="1" marL="800100" marR="0" rtl="0" algn="l">
              <a:spcBef>
                <a:spcPts val="120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Utilities' internal resources</a:t>
            </a:r>
            <a:endParaRPr/>
          </a:p>
          <a:p>
            <a:pPr indent="-342900" lvl="1" marL="800100" marR="0" rtl="0" algn="l">
              <a:spcBef>
                <a:spcPts val="120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Official borrowings from multilateral and bilateral agencies</a:t>
            </a:r>
            <a:endParaRPr/>
          </a:p>
          <a:p>
            <a:pPr indent="-342900" lvl="1" marL="800100" marR="0" rtl="0" algn="l">
              <a:spcBef>
                <a:spcPts val="1200"/>
              </a:spcBef>
              <a:spcAft>
                <a:spcPts val="0"/>
              </a:spcAft>
              <a:buClr>
                <a:srgbClr val="000000"/>
              </a:buClr>
              <a:buSzPts val="2000"/>
              <a:buFont typeface="Arial"/>
              <a:buChar char="•"/>
            </a:pPr>
            <a:r>
              <a:rPr b="0" i="0" lang="en-GB" sz="2000" u="none" cap="none" strike="noStrike">
                <a:solidFill>
                  <a:srgbClr val="000000"/>
                </a:solidFill>
                <a:latin typeface="Open Sans"/>
                <a:ea typeface="Open Sans"/>
                <a:cs typeface="Open Sans"/>
                <a:sym typeface="Open Sans"/>
              </a:rPr>
              <a:t>Government budgets</a:t>
            </a:r>
            <a:endParaRPr/>
          </a:p>
        </p:txBody>
      </p:sp>
      <p:sp>
        <p:nvSpPr>
          <p:cNvPr id="121" name="Google Shape;121;p3"/>
          <p:cNvSpPr/>
          <p:nvPr/>
        </p:nvSpPr>
        <p:spPr>
          <a:xfrm>
            <a:off x="8743862" y="7979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3.mp3" id="122" name="Google Shape;122;p3"/>
          <p:cNvPicPr preferRelativeResize="0"/>
          <p:nvPr/>
        </p:nvPicPr>
        <p:blipFill rotWithShape="1">
          <a:blip r:embed="rId4">
            <a:alphaModFix/>
          </a:blip>
          <a:srcRect b="0" l="0" r="0" t="0"/>
          <a:stretch/>
        </p:blipFill>
        <p:spPr>
          <a:xfrm>
            <a:off x="8815227" y="8693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5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pic>
        <p:nvPicPr>
          <p:cNvPr descr="Graphical user interface, text&#10;&#10;Description automatically generated" id="128" name="Google Shape;128;p4"/>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29" name="Google Shape;129;p4"/>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30" name="Google Shape;130;p4"/>
          <p:cNvSpPr/>
          <p:nvPr/>
        </p:nvSpPr>
        <p:spPr>
          <a:xfrm>
            <a:off x="887215" y="1397013"/>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3.1.2 Transitions in the Power Industry </a:t>
            </a:r>
            <a:endParaRPr/>
          </a:p>
        </p:txBody>
      </p:sp>
      <p:sp>
        <p:nvSpPr>
          <p:cNvPr id="131" name="Google Shape;131;p4"/>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3.1 History &amp; Ownership </a:t>
            </a:r>
            <a:endParaRPr/>
          </a:p>
        </p:txBody>
      </p:sp>
      <p:sp>
        <p:nvSpPr>
          <p:cNvPr id="132" name="Google Shape;132;p4"/>
          <p:cNvSpPr/>
          <p:nvPr/>
        </p:nvSpPr>
        <p:spPr>
          <a:xfrm>
            <a:off x="1002234" y="1943353"/>
            <a:ext cx="8058221" cy="193899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Restructuring the power sector</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Privatizing to improve efficiency and introduce alternate sources of financing to supplement state budget</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Power utilities remain government corporations, but the private sector has been invited to build new power projects </a:t>
            </a:r>
            <a:endParaRPr/>
          </a:p>
        </p:txBody>
      </p:sp>
      <p:sp>
        <p:nvSpPr>
          <p:cNvPr id="133" name="Google Shape;133;p4"/>
          <p:cNvSpPr/>
          <p:nvPr/>
        </p:nvSpPr>
        <p:spPr>
          <a:xfrm>
            <a:off x="7582989" y="7979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4.mp3" id="134" name="Google Shape;134;p4"/>
          <p:cNvPicPr preferRelativeResize="0"/>
          <p:nvPr/>
        </p:nvPicPr>
        <p:blipFill rotWithShape="1">
          <a:blip r:embed="rId4">
            <a:alphaModFix/>
          </a:blip>
          <a:srcRect b="0" l="0" r="0" t="0"/>
          <a:stretch/>
        </p:blipFill>
        <p:spPr>
          <a:xfrm>
            <a:off x="7654354" y="8693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5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descr="Graphical user interface, text&#10;&#10;Description automatically generated" id="140" name="Google Shape;140;p5"/>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41" name="Google Shape;141;p5"/>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42" name="Google Shape;142;p5"/>
          <p:cNvSpPr/>
          <p:nvPr/>
        </p:nvSpPr>
        <p:spPr>
          <a:xfrm>
            <a:off x="887215" y="1397013"/>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3.1.3 Ownership structures </a:t>
            </a:r>
            <a:endParaRPr/>
          </a:p>
        </p:txBody>
      </p:sp>
      <p:sp>
        <p:nvSpPr>
          <p:cNvPr id="143" name="Google Shape;143;p5"/>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3.1 History &amp; Ownership </a:t>
            </a:r>
            <a:endParaRPr/>
          </a:p>
        </p:txBody>
      </p:sp>
      <p:sp>
        <p:nvSpPr>
          <p:cNvPr id="144" name="Google Shape;144;p5"/>
          <p:cNvSpPr/>
          <p:nvPr/>
        </p:nvSpPr>
        <p:spPr>
          <a:xfrm>
            <a:off x="1002234" y="1943353"/>
            <a:ext cx="8058221" cy="132343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000">
                <a:solidFill>
                  <a:schemeClr val="dk1"/>
                </a:solidFill>
                <a:latin typeface="Calibri"/>
                <a:ea typeface="Calibri"/>
                <a:cs typeface="Calibri"/>
                <a:sym typeface="Calibri"/>
              </a:rPr>
              <a:t>There two types of ownership structures:</a:t>
            </a:r>
            <a:endParaRPr sz="1800">
              <a:solidFill>
                <a:schemeClr val="dk1"/>
              </a:solidFill>
              <a:latin typeface="Calibri"/>
              <a:ea typeface="Calibri"/>
              <a:cs typeface="Calibri"/>
              <a:sym typeface="Calibri"/>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State Ownership</a:t>
            </a:r>
            <a:endParaRPr sz="1800">
              <a:solidFill>
                <a:schemeClr val="dk1"/>
              </a:solidFill>
              <a:latin typeface="Calibri"/>
              <a:ea typeface="Calibri"/>
              <a:cs typeface="Calibri"/>
              <a:sym typeface="Calibri"/>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Public–private partnership (PPP) </a:t>
            </a:r>
            <a:endParaRPr/>
          </a:p>
        </p:txBody>
      </p:sp>
      <p:sp>
        <p:nvSpPr>
          <p:cNvPr id="145" name="Google Shape;145;p5"/>
          <p:cNvSpPr/>
          <p:nvPr/>
        </p:nvSpPr>
        <p:spPr>
          <a:xfrm>
            <a:off x="7582989" y="797939"/>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5.mp3" id="146" name="Google Shape;146;p5"/>
          <p:cNvPicPr preferRelativeResize="0"/>
          <p:nvPr/>
        </p:nvPicPr>
        <p:blipFill rotWithShape="1">
          <a:blip r:embed="rId4">
            <a:alphaModFix/>
          </a:blip>
          <a:srcRect b="0" l="0" r="0" t="0"/>
          <a:stretch/>
        </p:blipFill>
        <p:spPr>
          <a:xfrm>
            <a:off x="7654354" y="869304"/>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6"/>
                                        </p:tgtEl>
                                        <p:attrNameLst>
                                          <p:attrName>style.visibility</p:attrName>
                                        </p:attrNameLst>
                                      </p:cBhvr>
                                      <p:to>
                                        <p:strVal val="visible"/>
                                      </p:to>
                                    </p:set>
                                    <p:animEffect filter="fade" transition="in">
                                      <p:cBhvr>
                                        <p:cTn dur="5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pic>
        <p:nvPicPr>
          <p:cNvPr descr="Graphical user interface, text&#10;&#10;Description automatically generated" id="152" name="Google Shape;152;p6"/>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53" name="Google Shape;153;p6"/>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54" name="Google Shape;154;p6"/>
          <p:cNvSpPr/>
          <p:nvPr/>
        </p:nvSpPr>
        <p:spPr>
          <a:xfrm>
            <a:off x="887215" y="1397013"/>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3.1.4 State Ownership </a:t>
            </a:r>
            <a:endParaRPr/>
          </a:p>
        </p:txBody>
      </p:sp>
      <p:sp>
        <p:nvSpPr>
          <p:cNvPr id="155" name="Google Shape;155;p6"/>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3.1 History &amp; Ownership </a:t>
            </a:r>
            <a:endParaRPr/>
          </a:p>
        </p:txBody>
      </p:sp>
      <p:sp>
        <p:nvSpPr>
          <p:cNvPr id="156" name="Google Shape;156;p6"/>
          <p:cNvSpPr/>
          <p:nvPr/>
        </p:nvSpPr>
        <p:spPr>
          <a:xfrm>
            <a:off x="1002234" y="1943353"/>
            <a:ext cx="8058221" cy="2554545"/>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Most convenient</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Funded from public, private and bilateral/multilateral sources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Drawbacks:</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Inefficiency </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Many financiers hesitate to fund projects fully owned by the state</a:t>
            </a:r>
            <a:endParaRPr/>
          </a:p>
        </p:txBody>
      </p:sp>
      <p:sp>
        <p:nvSpPr>
          <p:cNvPr id="157" name="Google Shape;157;p6"/>
          <p:cNvSpPr/>
          <p:nvPr/>
        </p:nvSpPr>
        <p:spPr>
          <a:xfrm>
            <a:off x="7582989" y="74259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6.mp3" id="158" name="Google Shape;158;p6"/>
          <p:cNvPicPr preferRelativeResize="0"/>
          <p:nvPr/>
        </p:nvPicPr>
        <p:blipFill rotWithShape="1">
          <a:blip r:embed="rId4">
            <a:alphaModFix/>
          </a:blip>
          <a:srcRect b="0" l="0" r="0" t="0"/>
          <a:stretch/>
        </p:blipFill>
        <p:spPr>
          <a:xfrm>
            <a:off x="7652762" y="81395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5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descr="Graphical user interface, text&#10;&#10;Description automatically generated" id="164" name="Google Shape;164;p7"/>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65" name="Google Shape;165;p7"/>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66" name="Google Shape;166;p7"/>
          <p:cNvSpPr/>
          <p:nvPr/>
        </p:nvSpPr>
        <p:spPr>
          <a:xfrm>
            <a:off x="887215" y="1397013"/>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3.1.5 Public–Private Partnership</a:t>
            </a:r>
            <a:endParaRPr/>
          </a:p>
        </p:txBody>
      </p:sp>
      <p:sp>
        <p:nvSpPr>
          <p:cNvPr id="167" name="Google Shape;167;p7"/>
          <p:cNvSpPr txBox="1"/>
          <p:nvPr/>
        </p:nvSpPr>
        <p:spPr>
          <a:xfrm>
            <a:off x="887215" y="11897"/>
            <a:ext cx="7651304" cy="1369074"/>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3.1 History &amp; Ownership </a:t>
            </a:r>
            <a:endParaRPr/>
          </a:p>
        </p:txBody>
      </p:sp>
      <p:sp>
        <p:nvSpPr>
          <p:cNvPr id="168" name="Google Shape;168;p7"/>
          <p:cNvSpPr/>
          <p:nvPr/>
        </p:nvSpPr>
        <p:spPr>
          <a:xfrm>
            <a:off x="1002234" y="1943353"/>
            <a:ext cx="8058221" cy="2246769"/>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Involves public sector authority and a private party</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Risks are shared</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Divided into</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Private ownership</a:t>
            </a:r>
            <a:endParaRPr/>
          </a:p>
          <a:p>
            <a:pPr indent="-342900" lvl="1" marL="800100" marR="0" rtl="0" algn="l">
              <a:spcBef>
                <a:spcPts val="1200"/>
              </a:spcBef>
              <a:spcAft>
                <a:spcPts val="0"/>
              </a:spcAft>
              <a:buClr>
                <a:schemeClr val="dk1"/>
              </a:buClr>
              <a:buSzPts val="2000"/>
              <a:buFont typeface="Arial"/>
              <a:buChar char="•"/>
            </a:pPr>
            <a:r>
              <a:rPr b="0" i="0" lang="en-GB" sz="2000" u="none" cap="none" strike="noStrike">
                <a:solidFill>
                  <a:schemeClr val="dk1"/>
                </a:solidFill>
                <a:latin typeface="Open Sans"/>
                <a:ea typeface="Open Sans"/>
                <a:cs typeface="Open Sans"/>
                <a:sym typeface="Open Sans"/>
              </a:rPr>
              <a:t>Joint ownership of state and private parties</a:t>
            </a:r>
            <a:endParaRPr/>
          </a:p>
        </p:txBody>
      </p:sp>
      <p:sp>
        <p:nvSpPr>
          <p:cNvPr id="169" name="Google Shape;169;p7"/>
          <p:cNvSpPr/>
          <p:nvPr/>
        </p:nvSpPr>
        <p:spPr>
          <a:xfrm>
            <a:off x="7582989" y="742591"/>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7.mp3" id="170" name="Google Shape;170;p7"/>
          <p:cNvPicPr preferRelativeResize="0"/>
          <p:nvPr/>
        </p:nvPicPr>
        <p:blipFill rotWithShape="1">
          <a:blip r:embed="rId4">
            <a:alphaModFix/>
          </a:blip>
          <a:srcRect b="0" l="0" r="0" t="0"/>
          <a:stretch/>
        </p:blipFill>
        <p:spPr>
          <a:xfrm>
            <a:off x="7654354" y="813956"/>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5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descr="Graphical user interface, text&#10;&#10;Description automatically generated" id="176" name="Google Shape;176;p8"/>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77" name="Google Shape;177;p8"/>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78" name="Google Shape;178;p8"/>
          <p:cNvSpPr/>
          <p:nvPr/>
        </p:nvSpPr>
        <p:spPr>
          <a:xfrm>
            <a:off x="887215" y="1397013"/>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3.2.1 PPP: Public–Private Partnership</a:t>
            </a:r>
            <a:endParaRPr/>
          </a:p>
        </p:txBody>
      </p:sp>
      <p:sp>
        <p:nvSpPr>
          <p:cNvPr id="179" name="Google Shape;179;p8"/>
          <p:cNvSpPr txBox="1"/>
          <p:nvPr/>
        </p:nvSpPr>
        <p:spPr>
          <a:xfrm>
            <a:off x="901594" y="11897"/>
            <a:ext cx="6508200"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3.2 Contractual schemes &amp; financing </a:t>
            </a:r>
            <a:endParaRPr/>
          </a:p>
        </p:txBody>
      </p:sp>
      <p:sp>
        <p:nvSpPr>
          <p:cNvPr id="180" name="Google Shape;180;p8"/>
          <p:cNvSpPr/>
          <p:nvPr/>
        </p:nvSpPr>
        <p:spPr>
          <a:xfrm>
            <a:off x="1002234" y="1943353"/>
            <a:ext cx="8058221" cy="2092881"/>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Independent Power Producer (IPP)</a:t>
            </a:r>
            <a:endParaRPr sz="1800">
              <a:solidFill>
                <a:schemeClr val="dk1"/>
              </a:solidFill>
              <a:latin typeface="Calibri"/>
              <a:ea typeface="Calibri"/>
              <a:cs typeface="Calibri"/>
              <a:sym typeface="Calibri"/>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Completely owned by special purpose company or credible corporation (local or foreign or both)</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Power purchase agreement (PPA) arrangements</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IPPs are also involved in BOOT or BOO type arrangements</a:t>
            </a:r>
            <a:endParaRPr/>
          </a:p>
        </p:txBody>
      </p:sp>
      <p:sp>
        <p:nvSpPr>
          <p:cNvPr id="181" name="Google Shape;181;p8"/>
          <p:cNvSpPr/>
          <p:nvPr/>
        </p:nvSpPr>
        <p:spPr>
          <a:xfrm>
            <a:off x="7635716" y="352762"/>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8.mp3" id="182" name="Google Shape;182;p8"/>
          <p:cNvPicPr preferRelativeResize="0"/>
          <p:nvPr/>
        </p:nvPicPr>
        <p:blipFill rotWithShape="1">
          <a:blip r:embed="rId4">
            <a:alphaModFix/>
          </a:blip>
          <a:srcRect b="0" l="0" r="0" t="0"/>
          <a:stretch/>
        </p:blipFill>
        <p:spPr>
          <a:xfrm>
            <a:off x="7707081" y="424127"/>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2"/>
                                        </p:tgtEl>
                                        <p:attrNameLst>
                                          <p:attrName>style.visibility</p:attrName>
                                        </p:attrNameLst>
                                      </p:cBhvr>
                                      <p:to>
                                        <p:strVal val="visible"/>
                                      </p:to>
                                    </p:set>
                                    <p:animEffect filter="fade" transition="in">
                                      <p:cBhvr>
                                        <p:cTn dur="5000"/>
                                        <p:tgtEl>
                                          <p:spTgt spid="1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pic>
        <p:nvPicPr>
          <p:cNvPr descr="Graphical user interface, text&#10;&#10;Description automatically generated" id="188" name="Google Shape;188;p9"/>
          <p:cNvPicPr preferRelativeResize="0"/>
          <p:nvPr/>
        </p:nvPicPr>
        <p:blipFill rotWithShape="1">
          <a:blip r:embed="rId3">
            <a:alphaModFix/>
          </a:blip>
          <a:srcRect b="0" l="0" r="0" t="0"/>
          <a:stretch/>
        </p:blipFill>
        <p:spPr>
          <a:xfrm>
            <a:off x="-3565" y="-1605"/>
            <a:ext cx="12192000" cy="6858000"/>
          </a:xfrm>
          <a:prstGeom prst="rect">
            <a:avLst/>
          </a:prstGeom>
          <a:noFill/>
          <a:ln>
            <a:noFill/>
          </a:ln>
        </p:spPr>
      </p:pic>
      <p:sp>
        <p:nvSpPr>
          <p:cNvPr id="189" name="Google Shape;189;p9"/>
          <p:cNvSpPr txBox="1"/>
          <p:nvPr/>
        </p:nvSpPr>
        <p:spPr>
          <a:xfrm>
            <a:off x="11775994" y="6455206"/>
            <a:ext cx="393356" cy="365125"/>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1" lang="en-GB" sz="1400">
                <a:solidFill>
                  <a:schemeClr val="lt1"/>
                </a:solidFill>
                <a:latin typeface="Open Sans ExtraBold"/>
                <a:ea typeface="Open Sans ExtraBold"/>
                <a:cs typeface="Open Sans ExtraBold"/>
                <a:sym typeface="Open Sans ExtraBold"/>
              </a:rPr>
              <a:t>‹#›</a:t>
            </a:fld>
            <a:endParaRPr b="1" sz="1400">
              <a:solidFill>
                <a:schemeClr val="lt1"/>
              </a:solidFill>
              <a:latin typeface="Open Sans ExtraBold"/>
              <a:ea typeface="Open Sans ExtraBold"/>
              <a:cs typeface="Open Sans ExtraBold"/>
              <a:sym typeface="Open Sans ExtraBold"/>
            </a:endParaRPr>
          </a:p>
        </p:txBody>
      </p:sp>
      <p:sp>
        <p:nvSpPr>
          <p:cNvPr id="190" name="Google Shape;190;p9"/>
          <p:cNvSpPr/>
          <p:nvPr/>
        </p:nvSpPr>
        <p:spPr>
          <a:xfrm>
            <a:off x="887215" y="1397013"/>
            <a:ext cx="8058221"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9CC2E5"/>
                </a:solidFill>
                <a:latin typeface="Open Sans"/>
                <a:ea typeface="Open Sans"/>
                <a:cs typeface="Open Sans"/>
                <a:sym typeface="Open Sans"/>
              </a:rPr>
              <a:t>3.2.2 PPP: Private–Public Partnership</a:t>
            </a:r>
            <a:endParaRPr/>
          </a:p>
        </p:txBody>
      </p:sp>
      <p:sp>
        <p:nvSpPr>
          <p:cNvPr id="191" name="Google Shape;191;p9"/>
          <p:cNvSpPr txBox="1"/>
          <p:nvPr/>
        </p:nvSpPr>
        <p:spPr>
          <a:xfrm>
            <a:off x="901593" y="11897"/>
            <a:ext cx="5842727" cy="1383451"/>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Clr>
                <a:schemeClr val="dk1"/>
              </a:buClr>
              <a:buSzPts val="4400"/>
              <a:buFont typeface="Open Sans"/>
              <a:buNone/>
            </a:pPr>
            <a:r>
              <a:rPr lang="en-GB" sz="4400">
                <a:solidFill>
                  <a:schemeClr val="dk1"/>
                </a:solidFill>
                <a:latin typeface="Open Sans"/>
                <a:ea typeface="Open Sans"/>
                <a:cs typeface="Open Sans"/>
                <a:sym typeface="Open Sans"/>
              </a:rPr>
              <a:t>3.2 Contractual schemes &amp; financing </a:t>
            </a:r>
            <a:endParaRPr/>
          </a:p>
        </p:txBody>
      </p:sp>
      <p:sp>
        <p:nvSpPr>
          <p:cNvPr id="192" name="Google Shape;192;p9"/>
          <p:cNvSpPr/>
          <p:nvPr/>
        </p:nvSpPr>
        <p:spPr>
          <a:xfrm>
            <a:off x="1002234" y="1943353"/>
            <a:ext cx="8058221" cy="1938992"/>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Power projects need multiple government clearances</a:t>
            </a:r>
            <a:endParaRPr sz="1800">
              <a:solidFill>
                <a:schemeClr val="dk1"/>
              </a:solidFill>
              <a:latin typeface="Calibri"/>
              <a:ea typeface="Calibri"/>
              <a:cs typeface="Calibri"/>
              <a:sym typeface="Calibri"/>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A contract between public sector authority and a private sector authority</a:t>
            </a:r>
            <a:endParaRPr/>
          </a:p>
          <a:p>
            <a:pPr indent="-342900" lvl="0" marL="342900" marR="0" rtl="0" algn="l">
              <a:spcBef>
                <a:spcPts val="1200"/>
              </a:spcBef>
              <a:spcAft>
                <a:spcPts val="0"/>
              </a:spcAft>
              <a:buClr>
                <a:schemeClr val="dk1"/>
              </a:buClr>
              <a:buSzPts val="2000"/>
              <a:buFont typeface="Arial"/>
              <a:buChar char="•"/>
            </a:pPr>
            <a:r>
              <a:rPr lang="en-GB" sz="2000">
                <a:solidFill>
                  <a:schemeClr val="dk1"/>
                </a:solidFill>
                <a:latin typeface="Open Sans"/>
                <a:ea typeface="Open Sans"/>
                <a:cs typeface="Open Sans"/>
                <a:sym typeface="Open Sans"/>
              </a:rPr>
              <a:t>Flexible framework for sharing project risks and a wide range of options for equity and debt financing </a:t>
            </a:r>
            <a:endParaRPr/>
          </a:p>
        </p:txBody>
      </p:sp>
      <p:sp>
        <p:nvSpPr>
          <p:cNvPr id="193" name="Google Shape;193;p9"/>
          <p:cNvSpPr/>
          <p:nvPr/>
        </p:nvSpPr>
        <p:spPr>
          <a:xfrm>
            <a:off x="6744320" y="295253"/>
            <a:ext cx="955530" cy="955530"/>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Track5_Lecture3_Slide9.mp3" id="194" name="Google Shape;194;p9"/>
          <p:cNvPicPr preferRelativeResize="0"/>
          <p:nvPr/>
        </p:nvPicPr>
        <p:blipFill rotWithShape="1">
          <a:blip r:embed="rId4">
            <a:alphaModFix/>
          </a:blip>
          <a:srcRect b="0" l="0" r="0" t="0"/>
          <a:stretch/>
        </p:blipFill>
        <p:spPr>
          <a:xfrm>
            <a:off x="6815685" y="366618"/>
            <a:ext cx="812800" cy="81280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4"/>
                                        </p:tgtEl>
                                        <p:attrNameLst>
                                          <p:attrName>style.visibility</p:attrName>
                                        </p:attrNameLst>
                                      </p:cBhvr>
                                      <p:to>
                                        <p:strVal val="visible"/>
                                      </p:to>
                                    </p:set>
                                    <p:animEffect filter="fade" transition="in">
                                      <p:cBhvr>
                                        <p:cTn dur="5000"/>
                                        <p:tgtEl>
                                          <p:spTgt spid="1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ies>
</file>