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6"/>
  </p:notesMasterIdLst>
  <p:sldIdLst>
    <p:sldId id="266" r:id="rId5"/>
    <p:sldId id="264" r:id="rId6"/>
    <p:sldId id="272" r:id="rId7"/>
    <p:sldId id="273" r:id="rId8"/>
    <p:sldId id="295" r:id="rId9"/>
    <p:sldId id="296" r:id="rId10"/>
    <p:sldId id="297" r:id="rId11"/>
    <p:sldId id="277" r:id="rId12"/>
    <p:sldId id="278" r:id="rId13"/>
    <p:sldId id="298" r:id="rId14"/>
    <p:sldId id="299" r:id="rId15"/>
    <p:sldId id="300" r:id="rId16"/>
    <p:sldId id="301" r:id="rId17"/>
    <p:sldId id="285" r:id="rId18"/>
    <p:sldId id="280" r:id="rId19"/>
    <p:sldId id="302" r:id="rId20"/>
    <p:sldId id="303" r:id="rId21"/>
    <p:sldId id="304" r:id="rId22"/>
    <p:sldId id="305" r:id="rId23"/>
    <p:sldId id="289" r:id="rId24"/>
    <p:sldId id="269"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UcJrCUyy+K3Awgda4U4WA==" hashData="CDVxRHFIdMUD/GD0NJ3zEbdB0jtIdhNgag7DOmT0+HqEljCG7x6b7RG6Umij8x93YnQUI4D9ZG+TeWB2AXNynA=="/>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0"/>
    <p:restoredTop sz="83141" autoAdjust="0"/>
  </p:normalViewPr>
  <p:slideViewPr>
    <p:cSldViewPr snapToGrid="0">
      <p:cViewPr>
        <p:scale>
          <a:sx n="100" d="100"/>
          <a:sy n="100" d="100"/>
        </p:scale>
        <p:origin x="123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5"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4_2" csCatId="accent4" phldr="1"/>
      <dgm:spPr/>
      <dgm:t>
        <a:bodyPr/>
        <a:lstStyle/>
        <a:p>
          <a:endParaRPr lang="en-GB"/>
        </a:p>
      </dgm:t>
    </dgm:pt>
    <dgm:pt modelId="{63F5FC2B-C783-48A2-8E67-1179C68C4869}">
      <dgm:prSet phldrT="[Text]" phldr="0"/>
      <dgm:spPr>
        <a:xfrm>
          <a:off x="2893325" y="255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Uso de materiais tóxicos</a:t>
          </a:r>
          <a:endParaRPr lang="en-GB" b="1" dirty="0">
            <a:solidFill>
              <a:sysClr val="window" lastClr="FFFFFF"/>
            </a:solidFill>
            <a:latin typeface="Calibri" panose="020F0502020204030204"/>
            <a:ea typeface="+mn-ea"/>
            <a:cs typeface="+mn-cs"/>
          </a:endParaRPr>
        </a:p>
      </dgm:t>
    </dgm:pt>
    <dgm:pt modelId="{E95B5AAF-2D6B-4D53-BB2F-DAA439644F48}" type="parTrans" cxnId="{0EEA321E-584D-4AFC-B076-547298FAFF09}">
      <dgm:prSet/>
      <dgm:spPr/>
      <dgm:t>
        <a:bodyPr/>
        <a:lstStyle/>
        <a:p>
          <a:endParaRPr lang="en-GB" b="1"/>
        </a:p>
      </dgm:t>
    </dgm:pt>
    <dgm:pt modelId="{33E48B29-D106-489F-BDDC-9C00B01B92EA}" type="sibTrans" cxnId="{0EEA321E-584D-4AFC-B076-547298FAFF09}">
      <dgm:prSet/>
      <dgm:spPr>
        <a:xfrm>
          <a:off x="1603534" y="527632"/>
          <a:ext cx="4195217" cy="4195217"/>
        </a:xfrm>
        <a:custGeom>
          <a:avLst/>
          <a:gdLst/>
          <a:ahLst/>
          <a:cxnLst/>
          <a:rect l="0" t="0" r="0" b="0"/>
          <a:pathLst>
            <a:path>
              <a:moveTo>
                <a:pt x="2916519" y="166456"/>
              </a:moveTo>
              <a:arcTo wR="2097608" hR="2097608" stAng="17578770" swAng="1960894"/>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7117FB73-6018-4257-9D1A-C10AFF604E69}">
      <dgm:prSet phldrT="[Text]" phldr="0"/>
      <dgm:spPr>
        <a:xfrm>
          <a:off x="4888269"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Intensivo em recursos</a:t>
          </a:r>
          <a:endParaRPr lang="en-GB" b="1" dirty="0">
            <a:solidFill>
              <a:sysClr val="window" lastClr="FFFFFF"/>
            </a:solidFill>
            <a:latin typeface="Calibri" panose="020F0502020204030204"/>
            <a:ea typeface="+mn-ea"/>
            <a:cs typeface="+mn-cs"/>
          </a:endParaRPr>
        </a:p>
      </dgm:t>
    </dgm:pt>
    <dgm:pt modelId="{9AD0136E-CB33-499F-BB30-2B084781D7A3}" type="parTrans" cxnId="{F79B6562-97EA-4AF2-AAFC-125CF9695172}">
      <dgm:prSet/>
      <dgm:spPr/>
      <dgm:t>
        <a:bodyPr/>
        <a:lstStyle/>
        <a:p>
          <a:endParaRPr lang="en-GB" b="1"/>
        </a:p>
      </dgm:t>
    </dgm:pt>
    <dgm:pt modelId="{D32DA6E9-2030-4A3C-A5F2-192362D23E47}" type="sibTrans" cxnId="{F79B6562-97EA-4AF2-AAFC-125CF9695172}">
      <dgm:prSet/>
      <dgm:spPr>
        <a:xfrm>
          <a:off x="1603534" y="527632"/>
          <a:ext cx="4195217" cy="4195217"/>
        </a:xfrm>
        <a:custGeom>
          <a:avLst/>
          <a:gdLst/>
          <a:ahLst/>
          <a:cxnLst/>
          <a:rect l="0" t="0" r="0" b="0"/>
          <a:pathLst>
            <a:path>
              <a:moveTo>
                <a:pt x="4192346" y="1987899"/>
              </a:moveTo>
              <a:arcTo wR="2097608" hR="2097608" stAng="21420116" swAng="219580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0C3D9F7A-E837-40FE-BBBB-10C77AF0D87D}">
      <dgm:prSet phldrT="[Text]" phldr="0"/>
      <dgm:spPr>
        <a:xfrm>
          <a:off x="4126268"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Paisagens em transformação</a:t>
          </a:r>
          <a:endParaRPr lang="en-GB" b="1" dirty="0">
            <a:solidFill>
              <a:sysClr val="window" lastClr="FFFFFF"/>
            </a:solidFill>
            <a:latin typeface="Calibri" panose="020F0502020204030204"/>
            <a:ea typeface="+mn-ea"/>
            <a:cs typeface="+mn-cs"/>
          </a:endParaRPr>
        </a:p>
      </dgm:t>
    </dgm:pt>
    <dgm:pt modelId="{0A1CEB20-8EF6-4FCE-B7B7-2D0794565C0C}" type="parTrans" cxnId="{30E2F2F7-D3E1-4BE9-BDDB-41C2F304B5AD}">
      <dgm:prSet/>
      <dgm:spPr/>
      <dgm:t>
        <a:bodyPr/>
        <a:lstStyle/>
        <a:p>
          <a:endParaRPr lang="en-GB" b="1"/>
        </a:p>
      </dgm:t>
    </dgm:pt>
    <dgm:pt modelId="{89141FD7-E968-4248-9142-D2C87212A22E}" type="sibTrans" cxnId="{30E2F2F7-D3E1-4BE9-BDDB-41C2F304B5AD}">
      <dgm:prSet/>
      <dgm:spPr>
        <a:xfrm>
          <a:off x="1603534" y="527632"/>
          <a:ext cx="4195217" cy="4195217"/>
        </a:xfrm>
        <a:custGeom>
          <a:avLst/>
          <a:gdLst/>
          <a:ahLst/>
          <a:cxnLst/>
          <a:rect l="0" t="0" r="0" b="0"/>
          <a:pathLst>
            <a:path>
              <a:moveTo>
                <a:pt x="2514404" y="4153391"/>
              </a:moveTo>
              <a:arcTo wR="2097608" hR="2097608" stAng="4712341" swAng="137531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C74CA7FA-533B-4369-B801-7699FBA22A16}">
      <dgm:prSet phldrT="[Text]" phldr="0"/>
      <dgm:spPr>
        <a:xfrm>
          <a:off x="1660381"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Uso potencialmente alto de água</a:t>
          </a:r>
          <a:endParaRPr lang="en-GB" b="1" dirty="0">
            <a:solidFill>
              <a:sysClr val="window" lastClr="FFFFFF"/>
            </a:solidFill>
            <a:latin typeface="Calibri" panose="020F0502020204030204"/>
            <a:ea typeface="+mn-ea"/>
            <a:cs typeface="+mn-cs"/>
          </a:endParaRPr>
        </a:p>
      </dgm:t>
    </dgm:pt>
    <dgm:pt modelId="{54F133CE-E72B-4293-A630-D44599125F68}" type="parTrans" cxnId="{591425E5-C59C-4A08-8EDC-EF8DEF5A1447}">
      <dgm:prSet/>
      <dgm:spPr/>
      <dgm:t>
        <a:bodyPr/>
        <a:lstStyle/>
        <a:p>
          <a:endParaRPr lang="en-GB" b="1"/>
        </a:p>
      </dgm:t>
    </dgm:pt>
    <dgm:pt modelId="{3F89E8C1-11C8-413C-9FF9-D79A35AB7DDC}" type="sibTrans" cxnId="{591425E5-C59C-4A08-8EDC-EF8DEF5A1447}">
      <dgm:prSet/>
      <dgm:spPr>
        <a:xfrm>
          <a:off x="1603534" y="527632"/>
          <a:ext cx="4195217" cy="4195217"/>
        </a:xfrm>
        <a:custGeom>
          <a:avLst/>
          <a:gdLst/>
          <a:ahLst/>
          <a:cxnLst/>
          <a:rect l="0" t="0" r="0" b="0"/>
          <a:pathLst>
            <a:path>
              <a:moveTo>
                <a:pt x="350440" y="3258368"/>
              </a:moveTo>
              <a:arcTo wR="2097608" hR="2097608" stAng="8784076" swAng="219580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C7E15029-2554-4E57-83BA-7EED56D10439}">
      <dgm:prSet phldrT="[Text]" phldr="0"/>
      <dgm:spPr>
        <a:xfrm>
          <a:off x="898380"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Efeitos sobre a biodiversidade</a:t>
          </a:r>
          <a:endParaRPr lang="en-GB" b="1" dirty="0">
            <a:solidFill>
              <a:sysClr val="window" lastClr="FFFFFF"/>
            </a:solidFill>
            <a:latin typeface="Calibri" panose="020F0502020204030204"/>
            <a:ea typeface="+mn-ea"/>
            <a:cs typeface="+mn-cs"/>
          </a:endParaRPr>
        </a:p>
      </dgm:t>
    </dgm:pt>
    <dgm:pt modelId="{A9504072-6E62-4EAA-AB1B-E764527ACD17}" type="parTrans" cxnId="{57953C66-B0F5-4DBF-AFD9-5CF2A9FDEF13}">
      <dgm:prSet/>
      <dgm:spPr/>
      <dgm:t>
        <a:bodyPr/>
        <a:lstStyle/>
        <a:p>
          <a:endParaRPr lang="en-GB" b="1"/>
        </a:p>
      </dgm:t>
    </dgm:pt>
    <dgm:pt modelId="{449E1AF9-0205-4DDF-8656-71DF8B8156D7}" type="sibTrans" cxnId="{57953C66-B0F5-4DBF-AFD9-5CF2A9FDEF13}">
      <dgm:prSet/>
      <dgm:spPr>
        <a:xfrm>
          <a:off x="1603534" y="527632"/>
          <a:ext cx="4195217" cy="4195217"/>
        </a:xfrm>
        <a:custGeom>
          <a:avLst/>
          <a:gdLst/>
          <a:ahLst/>
          <a:cxnLst/>
          <a:rect l="0" t="0" r="0" b="0"/>
          <a:pathLst>
            <a:path>
              <a:moveTo>
                <a:pt x="365581" y="914374"/>
              </a:moveTo>
              <a:arcTo wR="2097608" hR="2097608" stAng="12860336" swAng="1960894"/>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905A850-4C06-47AF-B6B7-F7A9B973A5F3}" type="presOf" srcId="{449E1AF9-0205-4DDF-8656-71DF8B8156D7}" destId="{2B4A141B-A88D-48C3-9B4F-B4CAF1B49E3E}"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63F5FC2B-C783-48A2-8E67-1179C68C4869}">
      <dgm:prSet phldrT="[Text]" phldr="0"/>
      <dgm:spPr>
        <a:xfrm>
          <a:off x="2514456" y="1383"/>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Danos ao habitat local</a:t>
          </a:r>
          <a:endParaRPr lang="en-GB" b="1" dirty="0">
            <a:solidFill>
              <a:sysClr val="window" lastClr="FFFFFF"/>
            </a:solidFill>
            <a:latin typeface="Calibri" panose="020F0502020204030204"/>
            <a:ea typeface="+mn-ea"/>
            <a:cs typeface="+mn-cs"/>
          </a:endParaRPr>
        </a:p>
      </dgm:t>
    </dgm:pt>
    <dgm:pt modelId="{E95B5AAF-2D6B-4D53-BB2F-DAA439644F48}" type="parTrans" cxnId="{0EEA321E-584D-4AFC-B076-547298FAFF09}">
      <dgm:prSet/>
      <dgm:spPr/>
      <dgm:t>
        <a:bodyPr/>
        <a:lstStyle/>
        <a:p>
          <a:endParaRPr lang="en-GB" b="1"/>
        </a:p>
      </dgm:t>
    </dgm:pt>
    <dgm:pt modelId="{33E48B29-D106-489F-BDDC-9C00B01B92EA}" type="sibTrans" cxnId="{0EEA321E-584D-4AFC-B076-547298FAFF09}">
      <dgm:prSet/>
      <dgm:spPr>
        <a:xfrm>
          <a:off x="1281741" y="503070"/>
          <a:ext cx="4009085" cy="4009085"/>
        </a:xfrm>
        <a:custGeom>
          <a:avLst/>
          <a:gdLst/>
          <a:ahLst/>
          <a:cxnLst/>
          <a:rect l="0" t="0" r="0" b="0"/>
          <a:pathLst>
            <a:path>
              <a:moveTo>
                <a:pt x="2786973" y="159009"/>
              </a:moveTo>
              <a:arcTo wR="2004542" hR="2004542" stAng="17578497" swAng="1961363"/>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7117FB73-6018-4257-9D1A-C10AFF604E69}">
      <dgm:prSet phldrT="[Text]" phldr="0"/>
      <dgm:spPr>
        <a:xfrm>
          <a:off x="4420890"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Fragmentação da paisagem</a:t>
          </a:r>
          <a:endParaRPr lang="en-GB" b="1" dirty="0">
            <a:solidFill>
              <a:sysClr val="window" lastClr="FFFFFF"/>
            </a:solidFill>
            <a:latin typeface="Calibri" panose="020F0502020204030204"/>
            <a:ea typeface="+mn-ea"/>
            <a:cs typeface="+mn-cs"/>
          </a:endParaRPr>
        </a:p>
      </dgm:t>
    </dgm:pt>
    <dgm:pt modelId="{9AD0136E-CB33-499F-BB30-2B084781D7A3}" type="parTrans" cxnId="{F79B6562-97EA-4AF2-AAFC-125CF9695172}">
      <dgm:prSet/>
      <dgm:spPr/>
      <dgm:t>
        <a:bodyPr/>
        <a:lstStyle/>
        <a:p>
          <a:endParaRPr lang="en-GB" b="1"/>
        </a:p>
      </dgm:t>
    </dgm:pt>
    <dgm:pt modelId="{D32DA6E9-2030-4A3C-A5F2-192362D23E47}" type="sibTrans" cxnId="{F79B6562-97EA-4AF2-AAFC-125CF9695172}">
      <dgm:prSet/>
      <dgm:spPr>
        <a:xfrm>
          <a:off x="1281741" y="503070"/>
          <a:ext cx="4009085" cy="4009085"/>
        </a:xfrm>
        <a:custGeom>
          <a:avLst/>
          <a:gdLst/>
          <a:ahLst/>
          <a:cxnLst/>
          <a:rect l="0" t="0" r="0" b="0"/>
          <a:pathLst>
            <a:path>
              <a:moveTo>
                <a:pt x="4006336" y="1899605"/>
              </a:moveTo>
              <a:arcTo wR="2004542" hR="2004542" stAng="21419953" swAng="2196168"/>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0C3D9F7A-E837-40FE-BBBB-10C77AF0D87D}">
      <dgm:prSet phldrT="[Text]" phldr="0"/>
      <dgm:spPr>
        <a:xfrm>
          <a:off x="3692697"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Impactos na migração de aves</a:t>
          </a:r>
          <a:endParaRPr lang="en-GB" b="1" dirty="0">
            <a:solidFill>
              <a:sysClr val="window" lastClr="FFFFFF"/>
            </a:solidFill>
            <a:latin typeface="Calibri" panose="020F0502020204030204"/>
            <a:ea typeface="+mn-ea"/>
            <a:cs typeface="+mn-cs"/>
          </a:endParaRPr>
        </a:p>
      </dgm:t>
    </dgm:pt>
    <dgm:pt modelId="{0A1CEB20-8EF6-4FCE-B7B7-2D0794565C0C}" type="parTrans" cxnId="{30E2F2F7-D3E1-4BE9-BDDB-41C2F304B5AD}">
      <dgm:prSet/>
      <dgm:spPr/>
      <dgm:t>
        <a:bodyPr/>
        <a:lstStyle/>
        <a:p>
          <a:endParaRPr lang="en-GB" b="1"/>
        </a:p>
      </dgm:t>
    </dgm:pt>
    <dgm:pt modelId="{89141FD7-E968-4248-9142-D2C87212A22E}" type="sibTrans" cxnId="{30E2F2F7-D3E1-4BE9-BDDB-41C2F304B5AD}">
      <dgm:prSet/>
      <dgm:spPr>
        <a:xfrm>
          <a:off x="1281741" y="503070"/>
          <a:ext cx="4009085" cy="4009085"/>
        </a:xfrm>
        <a:custGeom>
          <a:avLst/>
          <a:gdLst/>
          <a:ahLst/>
          <a:cxnLst/>
          <a:rect l="0" t="0" r="0" b="0"/>
          <a:pathLst>
            <a:path>
              <a:moveTo>
                <a:pt x="2402992" y="3969085"/>
              </a:moveTo>
              <a:arcTo wR="2004542" hR="2004542" stAng="4712085" swAng="1375831"/>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C74CA7FA-533B-4369-B801-7699FBA22A16}">
      <dgm:prSet phldrT="[Text]" phldr="0"/>
      <dgm:spPr>
        <a:xfrm>
          <a:off x="1336216"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Percepção visual</a:t>
          </a:r>
          <a:endParaRPr lang="en-GB" b="1" dirty="0">
            <a:solidFill>
              <a:sysClr val="window" lastClr="FFFFFF"/>
            </a:solidFill>
            <a:latin typeface="Calibri" panose="020F0502020204030204"/>
            <a:ea typeface="+mn-ea"/>
            <a:cs typeface="+mn-cs"/>
          </a:endParaRPr>
        </a:p>
      </dgm:t>
    </dgm:pt>
    <dgm:pt modelId="{54F133CE-E72B-4293-A630-D44599125F68}" type="parTrans" cxnId="{591425E5-C59C-4A08-8EDC-EF8DEF5A1447}">
      <dgm:prSet/>
      <dgm:spPr/>
      <dgm:t>
        <a:bodyPr/>
        <a:lstStyle/>
        <a:p>
          <a:endParaRPr lang="en-GB" b="1"/>
        </a:p>
      </dgm:t>
    </dgm:pt>
    <dgm:pt modelId="{3F89E8C1-11C8-413C-9FF9-D79A35AB7DDC}" type="sibTrans" cxnId="{591425E5-C59C-4A08-8EDC-EF8DEF5A1447}">
      <dgm:prSet/>
      <dgm:spPr>
        <a:xfrm>
          <a:off x="1281741" y="503070"/>
          <a:ext cx="4009085" cy="4009085"/>
        </a:xfrm>
        <a:custGeom>
          <a:avLst/>
          <a:gdLst/>
          <a:ahLst/>
          <a:cxnLst/>
          <a:rect l="0" t="0" r="0" b="0"/>
          <a:pathLst>
            <a:path>
              <a:moveTo>
                <a:pt x="334955" y="3113898"/>
              </a:moveTo>
              <a:arcTo wR="2004542" hR="2004542" stAng="8783879" swAng="2196168"/>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C7E15029-2554-4E57-83BA-7EED56D10439}">
      <dgm:prSet phldrT="[Text]" phldr="0"/>
      <dgm:spPr>
        <a:xfrm>
          <a:off x="608023"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Ruído</a:t>
          </a:r>
          <a:endParaRPr lang="en-GB" b="1" dirty="0">
            <a:solidFill>
              <a:sysClr val="window" lastClr="FFFFFF"/>
            </a:solidFill>
            <a:latin typeface="Calibri" panose="020F0502020204030204"/>
            <a:ea typeface="+mn-ea"/>
            <a:cs typeface="+mn-cs"/>
          </a:endParaRPr>
        </a:p>
      </dgm:t>
    </dgm:pt>
    <dgm:pt modelId="{A9504072-6E62-4EAA-AB1B-E764527ACD17}" type="parTrans" cxnId="{57953C66-B0F5-4DBF-AFD9-5CF2A9FDEF13}">
      <dgm:prSet/>
      <dgm:spPr/>
      <dgm:t>
        <a:bodyPr/>
        <a:lstStyle/>
        <a:p>
          <a:endParaRPr lang="en-GB" b="1"/>
        </a:p>
      </dgm:t>
    </dgm:pt>
    <dgm:pt modelId="{449E1AF9-0205-4DDF-8656-71DF8B8156D7}" type="sibTrans" cxnId="{57953C66-B0F5-4DBF-AFD9-5CF2A9FDEF13}">
      <dgm:prSet/>
      <dgm:spPr>
        <a:xfrm>
          <a:off x="1281741" y="503070"/>
          <a:ext cx="4009085" cy="4009085"/>
        </a:xfrm>
        <a:custGeom>
          <a:avLst/>
          <a:gdLst/>
          <a:ahLst/>
          <a:cxnLst/>
          <a:rect l="0" t="0" r="0" b="0"/>
          <a:pathLst>
            <a:path>
              <a:moveTo>
                <a:pt x="349296" y="873900"/>
              </a:moveTo>
              <a:arcTo wR="2004542" hR="2004542" stAng="12860140" swAng="1961363"/>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905A850-4C06-47AF-B6B7-F7A9B973A5F3}" type="presOf" srcId="{449E1AF9-0205-4DDF-8656-71DF8B8156D7}" destId="{2B4A141B-A88D-48C3-9B4F-B4CAF1B49E3E}"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893325" y="255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1" kern="1200" dirty="0">
              <a:solidFill>
                <a:sysClr val="window" lastClr="FFFFFF"/>
              </a:solidFill>
              <a:latin typeface="Calibri Light" panose="020F0302020204030204"/>
              <a:ea typeface="+mn-ea"/>
              <a:cs typeface="+mn-cs"/>
            </a:rPr>
            <a:t>Uso de materiais tóxicos</a:t>
          </a:r>
          <a:endParaRPr lang="en-GB" sz="1600" b="1" kern="1200" dirty="0">
            <a:solidFill>
              <a:sysClr val="window" lastClr="FFFFFF"/>
            </a:solidFill>
            <a:latin typeface="Calibri" panose="020F0502020204030204"/>
            <a:ea typeface="+mn-ea"/>
            <a:cs typeface="+mn-cs"/>
          </a:endParaRPr>
        </a:p>
      </dsp:txBody>
      <dsp:txXfrm>
        <a:off x="2944590" y="53816"/>
        <a:ext cx="1513105" cy="947633"/>
      </dsp:txXfrm>
    </dsp:sp>
    <dsp:sp modelId="{7076D680-82F1-47B9-BFA2-DB20E5B7AC9B}">
      <dsp:nvSpPr>
        <dsp:cNvPr id="0" name=""/>
        <dsp:cNvSpPr/>
      </dsp:nvSpPr>
      <dsp:spPr>
        <a:xfrm>
          <a:off x="1603534" y="527632"/>
          <a:ext cx="4195217" cy="4195217"/>
        </a:xfrm>
        <a:custGeom>
          <a:avLst/>
          <a:gdLst/>
          <a:ahLst/>
          <a:cxnLst/>
          <a:rect l="0" t="0" r="0" b="0"/>
          <a:pathLst>
            <a:path>
              <a:moveTo>
                <a:pt x="2916519" y="166456"/>
              </a:moveTo>
              <a:arcTo wR="2097608" hR="2097608" stAng="17578770" swAng="1960894"/>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4888269"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1" kern="1200" dirty="0">
              <a:solidFill>
                <a:sysClr val="window" lastClr="FFFFFF"/>
              </a:solidFill>
              <a:latin typeface="Calibri Light" panose="020F0302020204030204"/>
              <a:ea typeface="+mn-ea"/>
              <a:cs typeface="+mn-cs"/>
            </a:rPr>
            <a:t>Intensivo em recursos</a:t>
          </a:r>
          <a:endParaRPr lang="en-GB" sz="1600" b="1" kern="1200" dirty="0">
            <a:solidFill>
              <a:sysClr val="window" lastClr="FFFFFF"/>
            </a:solidFill>
            <a:latin typeface="Calibri" panose="020F0502020204030204"/>
            <a:ea typeface="+mn-ea"/>
            <a:cs typeface="+mn-cs"/>
          </a:endParaRPr>
        </a:p>
      </dsp:txBody>
      <dsp:txXfrm>
        <a:off x="4939534" y="1503228"/>
        <a:ext cx="1513105" cy="947633"/>
      </dsp:txXfrm>
    </dsp:sp>
    <dsp:sp modelId="{FB6D3404-5317-4279-883C-E98A3F4A2030}">
      <dsp:nvSpPr>
        <dsp:cNvPr id="0" name=""/>
        <dsp:cNvSpPr/>
      </dsp:nvSpPr>
      <dsp:spPr>
        <a:xfrm>
          <a:off x="1603534" y="527632"/>
          <a:ext cx="4195217" cy="4195217"/>
        </a:xfrm>
        <a:custGeom>
          <a:avLst/>
          <a:gdLst/>
          <a:ahLst/>
          <a:cxnLst/>
          <a:rect l="0" t="0" r="0" b="0"/>
          <a:pathLst>
            <a:path>
              <a:moveTo>
                <a:pt x="4192346" y="1987899"/>
              </a:moveTo>
              <a:arcTo wR="2097608" hR="2097608" stAng="21420116" swAng="219580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4126268"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1" kern="1200" dirty="0">
              <a:solidFill>
                <a:sysClr val="window" lastClr="FFFFFF"/>
              </a:solidFill>
              <a:latin typeface="Calibri Light" panose="020F0302020204030204"/>
              <a:ea typeface="+mn-ea"/>
              <a:cs typeface="+mn-cs"/>
            </a:rPr>
            <a:t>Paisagens em transformação</a:t>
          </a:r>
          <a:endParaRPr lang="en-GB" sz="1600" b="1" kern="1200" dirty="0">
            <a:solidFill>
              <a:sysClr val="window" lastClr="FFFFFF"/>
            </a:solidFill>
            <a:latin typeface="Calibri" panose="020F0502020204030204"/>
            <a:ea typeface="+mn-ea"/>
            <a:cs typeface="+mn-cs"/>
          </a:endParaRPr>
        </a:p>
      </dsp:txBody>
      <dsp:txXfrm>
        <a:off x="4177533" y="3848426"/>
        <a:ext cx="1513105" cy="947633"/>
      </dsp:txXfrm>
    </dsp:sp>
    <dsp:sp modelId="{E65FB760-1510-403F-8C2B-A988E0BBE60C}">
      <dsp:nvSpPr>
        <dsp:cNvPr id="0" name=""/>
        <dsp:cNvSpPr/>
      </dsp:nvSpPr>
      <dsp:spPr>
        <a:xfrm>
          <a:off x="1603534" y="527632"/>
          <a:ext cx="4195217" cy="4195217"/>
        </a:xfrm>
        <a:custGeom>
          <a:avLst/>
          <a:gdLst/>
          <a:ahLst/>
          <a:cxnLst/>
          <a:rect l="0" t="0" r="0" b="0"/>
          <a:pathLst>
            <a:path>
              <a:moveTo>
                <a:pt x="2514404" y="4153391"/>
              </a:moveTo>
              <a:arcTo wR="2097608" hR="2097608" stAng="4712341" swAng="137531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660381"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1" kern="1200" dirty="0">
              <a:solidFill>
                <a:sysClr val="window" lastClr="FFFFFF"/>
              </a:solidFill>
              <a:latin typeface="Calibri Light" panose="020F0302020204030204"/>
              <a:ea typeface="+mn-ea"/>
              <a:cs typeface="+mn-cs"/>
            </a:rPr>
            <a:t>Uso potencialmente alto de água</a:t>
          </a:r>
          <a:endParaRPr lang="en-GB" sz="1600" b="1" kern="1200" dirty="0">
            <a:solidFill>
              <a:sysClr val="window" lastClr="FFFFFF"/>
            </a:solidFill>
            <a:latin typeface="Calibri" panose="020F0502020204030204"/>
            <a:ea typeface="+mn-ea"/>
            <a:cs typeface="+mn-cs"/>
          </a:endParaRPr>
        </a:p>
      </dsp:txBody>
      <dsp:txXfrm>
        <a:off x="1711646" y="3848426"/>
        <a:ext cx="1513105" cy="947633"/>
      </dsp:txXfrm>
    </dsp:sp>
    <dsp:sp modelId="{6284886A-284D-45D4-95D0-26B619045C96}">
      <dsp:nvSpPr>
        <dsp:cNvPr id="0" name=""/>
        <dsp:cNvSpPr/>
      </dsp:nvSpPr>
      <dsp:spPr>
        <a:xfrm>
          <a:off x="1603534" y="527632"/>
          <a:ext cx="4195217" cy="4195217"/>
        </a:xfrm>
        <a:custGeom>
          <a:avLst/>
          <a:gdLst/>
          <a:ahLst/>
          <a:cxnLst/>
          <a:rect l="0" t="0" r="0" b="0"/>
          <a:pathLst>
            <a:path>
              <a:moveTo>
                <a:pt x="350440" y="3258368"/>
              </a:moveTo>
              <a:arcTo wR="2097608" hR="2097608" stAng="8784076" swAng="219580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898380"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b="1" kern="1200" dirty="0">
              <a:solidFill>
                <a:sysClr val="window" lastClr="FFFFFF"/>
              </a:solidFill>
              <a:latin typeface="Calibri Light" panose="020F0302020204030204"/>
              <a:ea typeface="+mn-ea"/>
              <a:cs typeface="+mn-cs"/>
            </a:rPr>
            <a:t>Efeitos sobre a biodiversidade</a:t>
          </a:r>
          <a:endParaRPr lang="en-GB" sz="1600" b="1" kern="1200" dirty="0">
            <a:solidFill>
              <a:sysClr val="window" lastClr="FFFFFF"/>
            </a:solidFill>
            <a:latin typeface="Calibri" panose="020F0502020204030204"/>
            <a:ea typeface="+mn-ea"/>
            <a:cs typeface="+mn-cs"/>
          </a:endParaRPr>
        </a:p>
      </dsp:txBody>
      <dsp:txXfrm>
        <a:off x="949645" y="1503228"/>
        <a:ext cx="1513105" cy="947633"/>
      </dsp:txXfrm>
    </dsp:sp>
    <dsp:sp modelId="{2B4A141B-A88D-48C3-9B4F-B4CAF1B49E3E}">
      <dsp:nvSpPr>
        <dsp:cNvPr id="0" name=""/>
        <dsp:cNvSpPr/>
      </dsp:nvSpPr>
      <dsp:spPr>
        <a:xfrm>
          <a:off x="1603534" y="527632"/>
          <a:ext cx="4195217" cy="4195217"/>
        </a:xfrm>
        <a:custGeom>
          <a:avLst/>
          <a:gdLst/>
          <a:ahLst/>
          <a:cxnLst/>
          <a:rect l="0" t="0" r="0" b="0"/>
          <a:pathLst>
            <a:path>
              <a:moveTo>
                <a:pt x="365581" y="914374"/>
              </a:moveTo>
              <a:arcTo wR="2097608" hR="2097608" stAng="12860336" swAng="1960894"/>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514456" y="1383"/>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Danos ao habitat local</a:t>
          </a:r>
          <a:endParaRPr lang="en-GB" sz="1700" b="1" kern="1200" dirty="0">
            <a:solidFill>
              <a:sysClr val="window" lastClr="FFFFFF"/>
            </a:solidFill>
            <a:latin typeface="Calibri" panose="020F0502020204030204"/>
            <a:ea typeface="+mn-ea"/>
            <a:cs typeface="+mn-cs"/>
          </a:endParaRPr>
        </a:p>
      </dsp:txBody>
      <dsp:txXfrm>
        <a:off x="2563437" y="50364"/>
        <a:ext cx="1445693" cy="905413"/>
      </dsp:txXfrm>
    </dsp:sp>
    <dsp:sp modelId="{7076D680-82F1-47B9-BFA2-DB20E5B7AC9B}">
      <dsp:nvSpPr>
        <dsp:cNvPr id="0" name=""/>
        <dsp:cNvSpPr/>
      </dsp:nvSpPr>
      <dsp:spPr>
        <a:xfrm>
          <a:off x="1281741" y="503070"/>
          <a:ext cx="4009085" cy="4009085"/>
        </a:xfrm>
        <a:custGeom>
          <a:avLst/>
          <a:gdLst/>
          <a:ahLst/>
          <a:cxnLst/>
          <a:rect l="0" t="0" r="0" b="0"/>
          <a:pathLst>
            <a:path>
              <a:moveTo>
                <a:pt x="2786973" y="159009"/>
              </a:moveTo>
              <a:arcTo wR="2004542" hR="2004542" stAng="17578497" swAng="1961363"/>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4420890"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Fragmentação da paisagem</a:t>
          </a:r>
          <a:endParaRPr lang="en-GB" sz="1700" b="1" kern="1200" dirty="0">
            <a:solidFill>
              <a:sysClr val="window" lastClr="FFFFFF"/>
            </a:solidFill>
            <a:latin typeface="Calibri" panose="020F0502020204030204"/>
            <a:ea typeface="+mn-ea"/>
            <a:cs typeface="+mn-cs"/>
          </a:endParaRPr>
        </a:p>
      </dsp:txBody>
      <dsp:txXfrm>
        <a:off x="4469871" y="1435468"/>
        <a:ext cx="1445693" cy="905413"/>
      </dsp:txXfrm>
    </dsp:sp>
    <dsp:sp modelId="{FB6D3404-5317-4279-883C-E98A3F4A2030}">
      <dsp:nvSpPr>
        <dsp:cNvPr id="0" name=""/>
        <dsp:cNvSpPr/>
      </dsp:nvSpPr>
      <dsp:spPr>
        <a:xfrm>
          <a:off x="1281741" y="503070"/>
          <a:ext cx="4009085" cy="4009085"/>
        </a:xfrm>
        <a:custGeom>
          <a:avLst/>
          <a:gdLst/>
          <a:ahLst/>
          <a:cxnLst/>
          <a:rect l="0" t="0" r="0" b="0"/>
          <a:pathLst>
            <a:path>
              <a:moveTo>
                <a:pt x="4006336" y="1899605"/>
              </a:moveTo>
              <a:arcTo wR="2004542" hR="2004542" stAng="21419953" swAng="2196168"/>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3692697"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Impactos na migração de aves</a:t>
          </a:r>
          <a:endParaRPr lang="en-GB" sz="1700" b="1" kern="1200" dirty="0">
            <a:solidFill>
              <a:sysClr val="window" lastClr="FFFFFF"/>
            </a:solidFill>
            <a:latin typeface="Calibri" panose="020F0502020204030204"/>
            <a:ea typeface="+mn-ea"/>
            <a:cs typeface="+mn-cs"/>
          </a:endParaRPr>
        </a:p>
      </dsp:txBody>
      <dsp:txXfrm>
        <a:off x="3741678" y="3676615"/>
        <a:ext cx="1445693" cy="905413"/>
      </dsp:txXfrm>
    </dsp:sp>
    <dsp:sp modelId="{E65FB760-1510-403F-8C2B-A988E0BBE60C}">
      <dsp:nvSpPr>
        <dsp:cNvPr id="0" name=""/>
        <dsp:cNvSpPr/>
      </dsp:nvSpPr>
      <dsp:spPr>
        <a:xfrm>
          <a:off x="1281741" y="503070"/>
          <a:ext cx="4009085" cy="4009085"/>
        </a:xfrm>
        <a:custGeom>
          <a:avLst/>
          <a:gdLst/>
          <a:ahLst/>
          <a:cxnLst/>
          <a:rect l="0" t="0" r="0" b="0"/>
          <a:pathLst>
            <a:path>
              <a:moveTo>
                <a:pt x="2402992" y="3969085"/>
              </a:moveTo>
              <a:arcTo wR="2004542" hR="2004542" stAng="4712085" swAng="1375831"/>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336216"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Percepção visual</a:t>
          </a:r>
          <a:endParaRPr lang="en-GB" sz="1700" b="1" kern="1200" dirty="0">
            <a:solidFill>
              <a:sysClr val="window" lastClr="FFFFFF"/>
            </a:solidFill>
            <a:latin typeface="Calibri" panose="020F0502020204030204"/>
            <a:ea typeface="+mn-ea"/>
            <a:cs typeface="+mn-cs"/>
          </a:endParaRPr>
        </a:p>
      </dsp:txBody>
      <dsp:txXfrm>
        <a:off x="1385197" y="3676615"/>
        <a:ext cx="1445693" cy="905413"/>
      </dsp:txXfrm>
    </dsp:sp>
    <dsp:sp modelId="{6284886A-284D-45D4-95D0-26B619045C96}">
      <dsp:nvSpPr>
        <dsp:cNvPr id="0" name=""/>
        <dsp:cNvSpPr/>
      </dsp:nvSpPr>
      <dsp:spPr>
        <a:xfrm>
          <a:off x="1281741" y="503070"/>
          <a:ext cx="4009085" cy="4009085"/>
        </a:xfrm>
        <a:custGeom>
          <a:avLst/>
          <a:gdLst/>
          <a:ahLst/>
          <a:cxnLst/>
          <a:rect l="0" t="0" r="0" b="0"/>
          <a:pathLst>
            <a:path>
              <a:moveTo>
                <a:pt x="334955" y="3113898"/>
              </a:moveTo>
              <a:arcTo wR="2004542" hR="2004542" stAng="8783879" swAng="2196168"/>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608023"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Ruído</a:t>
          </a:r>
          <a:endParaRPr lang="en-GB" sz="1700" b="1" kern="1200" dirty="0">
            <a:solidFill>
              <a:sysClr val="window" lastClr="FFFFFF"/>
            </a:solidFill>
            <a:latin typeface="Calibri" panose="020F0502020204030204"/>
            <a:ea typeface="+mn-ea"/>
            <a:cs typeface="+mn-cs"/>
          </a:endParaRPr>
        </a:p>
      </dsp:txBody>
      <dsp:txXfrm>
        <a:off x="657004" y="1435468"/>
        <a:ext cx="1445693" cy="905413"/>
      </dsp:txXfrm>
    </dsp:sp>
    <dsp:sp modelId="{2B4A141B-A88D-48C3-9B4F-B4CAF1B49E3E}">
      <dsp:nvSpPr>
        <dsp:cNvPr id="0" name=""/>
        <dsp:cNvSpPr/>
      </dsp:nvSpPr>
      <dsp:spPr>
        <a:xfrm>
          <a:off x="1281741" y="503070"/>
          <a:ext cx="4009085" cy="4009085"/>
        </a:xfrm>
        <a:custGeom>
          <a:avLst/>
          <a:gdLst/>
          <a:ahLst/>
          <a:cxnLst/>
          <a:rect l="0" t="0" r="0" b="0"/>
          <a:pathLst>
            <a:path>
              <a:moveTo>
                <a:pt x="349296" y="873900"/>
              </a:moveTo>
              <a:arcTo wR="2004542" hR="2004542" stAng="12860140" swAng="1961363"/>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6F4B5AA-E361-0009-8132-4F575AA1987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FCD91C2-EB06-E98A-B04E-9557D3CC5F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CFFBC1C-250A-4E2E-1ED7-D816FC6467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Esse diagrama mostra o rápido aumento da capacidade global de energia eólica nos últimos 20 anos, com a capacidade total em 2018 acima de 590 GW. A energia eólica pode desempenhar um papel importante na descarbonização dos </a:t>
            </a:r>
            <a:r>
              <a:rPr lang="en-US" dirty="0" err="1"/>
              <a:t>sistemas</a:t>
            </a:r>
            <a:r>
              <a:rPr lang="en-US" dirty="0"/>
              <a:t> </a:t>
            </a:r>
            <a:r>
              <a:rPr lang="en-US" dirty="0" err="1"/>
              <a:t>energéticos</a:t>
            </a:r>
            <a:r>
              <a:rPr lang="en-US" dirty="0"/>
              <a:t>, pois, assim como as tecnologias solares, não está associada às emissões de dióxido de carbono relacionadas à combustão das usinas de energia fóssil. A implantação da energia eólica poderia, portanto, ajudar a reduzir a dependência de combustíveis fósseis finitos e poluentes. A energia eólica também está se tornando cada vez mais econômica e, assim como outras energias renováveis, pode ajudar a aumentar a segurança energética, reduzindo a dependência de combustíveis importados. Entretanto, há alguns pontos importantes a serem considerados quando se pensa no papel da energia eólica </a:t>
            </a:r>
            <a:r>
              <a:rPr lang="en-US" dirty="0" err="1"/>
              <a:t>nos</a:t>
            </a:r>
            <a:r>
              <a:rPr lang="en-US" dirty="0"/>
              <a:t> </a:t>
            </a:r>
            <a:r>
              <a:rPr lang="en-US" dirty="0" err="1"/>
              <a:t>sistemas</a:t>
            </a:r>
            <a:r>
              <a:rPr lang="en-US" dirty="0"/>
              <a:t> </a:t>
            </a:r>
            <a:r>
              <a:rPr lang="en-US" dirty="0" err="1"/>
              <a:t>energéticos</a:t>
            </a:r>
            <a:r>
              <a:rPr lang="en-US" dirty="0"/>
              <a:t>. </a:t>
            </a:r>
            <a:r>
              <a:rPr lang="en-US" dirty="0" err="1"/>
              <a:t>Em primeiro lugar, </a:t>
            </a:r>
            <a:r>
              <a:rPr lang="en-US" dirty="0"/>
              <a:t>assim como as tecnologias solares, a energia eólica é uma forma de geração de energia renovável variável e intermitente. Isso significa que as usinas de energia eólica têm produção variável, dependendo das condições climáticas e, portanto, não podem ser tão confiáveis quanto as usinas de energia fóssil ou as renováveis não variáveis, como a energia geotérmica. O impacto dessa variabilidade no </a:t>
            </a:r>
            <a:r>
              <a:rPr lang="en-US" dirty="0" err="1"/>
              <a:t>sistema</a:t>
            </a:r>
            <a:r>
              <a:rPr lang="en-US" dirty="0"/>
              <a:t> </a:t>
            </a:r>
            <a:r>
              <a:rPr lang="en-US" dirty="0" err="1"/>
              <a:t>energético</a:t>
            </a:r>
            <a:r>
              <a:rPr lang="en-US" dirty="0"/>
              <a:t> mais amplo pode ser reduzido com o uso de armazenamento de bateria para aumentar a flexibilidade ou com o uso de usinas de energia flexíveis, como gás ou biomassa, juntamente com a energia eólica. Podemos ver que é muito importante considerar o sistema de eletricidade como um todo ao planejar a expansão da capacidade, porque todas as tecnologias têm vantagens e desvantagens, e não há uma única opção melhor. É provável que seja necessária uma combinação de tecnologias para atender às metas climáticas e, ao mesmo tempo, garantir a viabilidade econômica e a confiabilidade do sistema.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B11F0A6-FDDC-7B90-7252-294B07D1088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749388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7405E99-B055-F38D-697D-5BE2ECD5071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50C43AD-F06A-E483-D33D-FE4D423681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36657DB-BC1D-7B4E-80DA-B393213ADCE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Quanto às tecnologias solares, este slide mostra dados de exemplo de alguns parâmetros-chave </a:t>
            </a:r>
            <a:r>
              <a:rPr lang="en-US" dirty="0" err="1">
                <a:cs typeface="Calibri"/>
              </a:rPr>
              <a:t>da OSeMOSYS </a:t>
            </a:r>
            <a:r>
              <a:rPr lang="en-US" dirty="0">
                <a:cs typeface="Calibri"/>
              </a:rPr>
              <a:t>para usinas eólicas em terra e no mar. Podemos ver que, novamente, o fator de capacidade para essas duas tecnologias varia significativamente de acordo com o país. Isso ocorre porque o fator de capacidade depende das condições locais de vento. Normalmente, esperamos que o fator de capacidade seja maior para a energia eólica offshore devido às maiores velocidades de vento. Por exemplo, um fator de capacidade offshore estimado pode ser de cerca de 0,45, enquanto para a energia eólica em terra pode ser de cerca de 0,3. Assim como ocorre com as tecnologias solares, os fatores de capacidade para as tecnologias eólicas normalmente variam em diferentes fatias de tempo em um modelo de energia. </a:t>
            </a:r>
            <a:r>
              <a:rPr lang="en-US" dirty="0" err="1">
                <a:cs typeface="Calibri"/>
              </a:rPr>
              <a:t>Praticaremos </a:t>
            </a:r>
            <a:r>
              <a:rPr lang="en-US" dirty="0">
                <a:cs typeface="Calibri"/>
              </a:rPr>
              <a:t>a adição de fatores de capacidade eólica em exercícios práticos. Com relação aos custos, podemos ver que a energia eólica offshore é significativamente mais cara do que a onshore. Isso ocorre porque são necessários equipamentos mais complexos para construir, manter e operar turbinas em alto-mar, que precisam resistir a condições climáticas adversas. Podemos ver que os custos da energia eólica em terra são competitivos com os de outras tecnologias de geração de energia sobre as quais aprendemos. A vida operacional estimada para as usinas eólicas onshore e offshore é de 25 anos.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B8C0FA1-F1FF-EF59-05EF-E7A4F7F2DDD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7492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47895BE-327A-EF7A-85B6-88AF5EE221B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D31C274-D21A-F69E-0395-C5675196A5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751BFF6-8C21-9D8A-A92F-73843867E2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Por fim, este diagrama mostra como as usinas eólicas terrestres e marítimas são representadas nos Sistemas de Energia de Referência, assim como as outras tecnologias de geração de energia que examinamos. As usinas eólicas terrestres e marítimas são vistas como uma tecnologia com um combustível de entrada, o recurso eólico, e um combustível de saída, a eletricidade. Também podemos ver os codinomes usados para essas tecnologias e combustíveis - observe que distinguimos entre eólica onshore e offshore usando um número no final do codinome da tecnologia. Por fim, vamos analisar um exemplo de cálculo da taxa de atividade de entrada para usinas de energia eólica. Como fizemos anteriormente, definiremos o índice de atividade de saída como 1 e o atribuiremos ao E.L.C. 0 0 1, já que esse é o combustível de saída. Lembre-se de que, se a taxa de atividade de saída for 1, a taxa de atividade de entrada poderá ser determinada calculando-se 1 dividido pela eficiência como um decimal. Da mesma forma que as tecnologias solares, as tecnologias eólicas são modeladas no </a:t>
            </a:r>
            <a:r>
              <a:rPr lang="en-US" dirty="0" err="1">
                <a:cs typeface="Calibri"/>
              </a:rPr>
              <a:t>OSeMOSYS </a:t>
            </a:r>
            <a:r>
              <a:rPr lang="en-US" dirty="0">
                <a:cs typeface="Calibri"/>
              </a:rPr>
              <a:t>com 100% de eficiência, de modo que a taxa de atividade de entrada aqui seria igual a 1 dividido por 1, resultando em um valor de 1. A taxa de atividade de entrada será atribuída ao W.N.D., pois esse é o combustível de entrada para nossas tecnologias eólicas.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436C254-6F74-8EFF-2602-61CB35508C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57480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Até agora, todas as tecnologias de geração de energia que discutimos foram tecnologias </a:t>
            </a:r>
            <a:r>
              <a:rPr lang="en-US" dirty="0" err="1">
                <a:cs typeface="Calibri"/>
              </a:rPr>
              <a:t>na</a:t>
            </a:r>
            <a:r>
              <a:rPr lang="en-US" dirty="0">
                <a:cs typeface="Calibri"/>
              </a:rPr>
              <a:t> rede (‘on-grid’). Essas são tecnologias conectadas à rede de transmissão e, normalmente, são usinas de energia de grande porte ou instalações de energia renovável que produzem eletricidade, que é então passada para a rede de transmissão antes de ser distribuída aos clientes por meio da rede de distribuição. Essas tecnologias também são conhecidas como soluções centralizadas. No entanto, há outro tipo de tecnologia de geração de energia que ainda não discutimos. São as </a:t>
            </a:r>
            <a:r>
              <a:rPr lang="en-US" dirty="0" err="1">
                <a:cs typeface="Calibri"/>
              </a:rPr>
              <a:t>tecnologias</a:t>
            </a:r>
            <a:r>
              <a:rPr lang="en-US" dirty="0">
                <a:cs typeface="Calibri"/>
              </a:rPr>
              <a:t> 'off-grid', também conhecidas como soluções descentralizadas. Essas tecnologias são usadas para gerar energia perto do ponto de consumo. Por exemplo, pode ser na casa ou na fábrica de alguém, e a energia é enviada diretamente para o prédio em vez de passar pelas redes de transmissão e distribuição. Como as tecnologias descentralizadas produzem eletricidade que está imediatamente disponível para atender à demanda, em vez de precisar ser transmitida e distribuída, essas tecnologias estão posicionadas mais à direita nos Sistemas Energéticos de Referência, com seu combustível de saída sendo a eletricidade disponível para atender à demanda. As soluções descentralizadas mais comumente usadas são as tecnologias solares fotovoltaicas descentralizadas, destacadas no Sistema </a:t>
            </a:r>
            <a:r>
              <a:rPr lang="en-US" dirty="0" err="1">
                <a:cs typeface="Calibri"/>
              </a:rPr>
              <a:t>Energético</a:t>
            </a:r>
            <a:r>
              <a:rPr lang="en-US" dirty="0">
                <a:cs typeface="Calibri"/>
              </a:rPr>
              <a:t> de Referência neste slide. Analisaremos essas tecnologias com um pouco mais de detalhes a seguir.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F4CA83C-1BEB-A6CC-0E4B-302F5A3E7D1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BC8FDE7-12D2-5BF0-7327-720E429711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DEFEA-0847-9D2A-003C-596530793B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Essas fotografias mostram exemplos de projetos solares </a:t>
            </a:r>
            <a:r>
              <a:rPr lang="en-US" dirty="0" err="1">
                <a:cs typeface="Calibri"/>
              </a:rPr>
              <a:t>fotovoltaicos</a:t>
            </a:r>
            <a:r>
              <a:rPr lang="en-US" dirty="0">
                <a:cs typeface="Calibri"/>
              </a:rPr>
              <a:t> 'off-grid' localizados em vilarejos rurais no Senegal. Há vários tipos diferentes de projetos </a:t>
            </a:r>
            <a:r>
              <a:rPr lang="en-US" dirty="0" err="1">
                <a:cs typeface="Calibri"/>
              </a:rPr>
              <a:t>solares</a:t>
            </a:r>
            <a:r>
              <a:rPr lang="en-US" dirty="0">
                <a:cs typeface="Calibri"/>
              </a:rPr>
              <a:t> 'off-grid'. Entre eles estão as mini-redes, em que um conjunto de painéis solares é instalado em um vilarejo ou comunidade local e usado para gerar eletricidade para os residentes e empresas locais. Nesse caso, as residências e empresas locais podem ser conectadas ao fornecimento de eletricidade do painel solar em uma mini-rede elétrica. Em segundo lugar, há sistemas solares residenciais individuais, nos quais uma residência individual pode ter seu(s) próprio(s) painel(is) solar(es) instalado(s) para alimentar aparelhos como lâmpadas ou carregadores de celular. Além disso, há também a opção de ter luzes de rua ou bombas de água que são alimentadas diretamente por seus próprios painéis solares. Um exemplo de uma luz de rua alimentada por energia solar é mostrado na imagem na extrema direita. Se nos lembrarmos do início da aula, aprendemos que a quantidade de eletricidade gerada pela energia solar fotovoltaica varia de acordo com o clima, pois depende da intensidade da luz do sol. Para permitir que os consumidores tenham acesso à eletricidade mesmo quando está escuro, as tecnologias </a:t>
            </a:r>
            <a:r>
              <a:rPr lang="en-US" dirty="0" err="1">
                <a:cs typeface="Calibri"/>
              </a:rPr>
              <a:t>fotovoltaicas</a:t>
            </a:r>
            <a:r>
              <a:rPr lang="en-US" dirty="0">
                <a:cs typeface="Calibri"/>
              </a:rPr>
              <a:t> 'off-grid' geralmente podem ser equipadas com baterias. Isso significa que o excesso de eletricidade gerada pelos painéis fotovoltaicos quando faz sol pode ser armazenado na bateria para uso quando escurece. Isso pode trazer benefícios significativos para as comunidades locais, permitindo que os vilarejos rurais sejam iluminados durante a noite. Falaremos mais sobre o papel das </a:t>
            </a:r>
            <a:r>
              <a:rPr lang="en-US" dirty="0" err="1">
                <a:cs typeface="Calibri"/>
              </a:rPr>
              <a:t>tecnologias</a:t>
            </a:r>
            <a:r>
              <a:rPr lang="en-US" dirty="0">
                <a:cs typeface="Calibri"/>
              </a:rPr>
              <a:t> 'off-grid' no próximo slide. Antes de prosseguirmos, é importante observar que também é possível ter outras </a:t>
            </a:r>
            <a:r>
              <a:rPr lang="en-US" dirty="0" err="1">
                <a:cs typeface="Calibri"/>
              </a:rPr>
              <a:t>tecnologias</a:t>
            </a:r>
            <a:r>
              <a:rPr lang="en-US" dirty="0">
                <a:cs typeface="Calibri"/>
              </a:rPr>
              <a:t> 'off-grid', como energia </a:t>
            </a:r>
            <a:r>
              <a:rPr lang="en-US" dirty="0" err="1">
                <a:cs typeface="Calibri"/>
              </a:rPr>
              <a:t>hidrelétrica</a:t>
            </a:r>
            <a:r>
              <a:rPr lang="en-US" dirty="0">
                <a:cs typeface="Calibri"/>
              </a:rPr>
              <a:t> 'off-grid' ou energia eólica operada em minirredes. Entretanto, nos concentramos nas tecnologias solares fotovoltaicas, pois são as mais comuns.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90E43CC-7D9D-B351-F02B-9E879386518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99256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6367A2-5F79-8B4F-406A-33463BABF79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0FCC673-8E62-EC14-35F9-AF28A58FBB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C9D6FFF-0958-154F-36C1-46F7C685445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a:t>
            </a:r>
            <a:r>
              <a:rPr lang="en-US" dirty="0" err="1">
                <a:cs typeface="Calibri"/>
              </a:rPr>
              <a:t>tecnologias</a:t>
            </a:r>
            <a:r>
              <a:rPr lang="en-US" dirty="0">
                <a:cs typeface="Calibri"/>
              </a:rPr>
              <a:t> 'off-grid' têm o potencial de trazer muitos benefícios </a:t>
            </a:r>
            <a:r>
              <a:rPr lang="en-US" dirty="0" err="1">
                <a:cs typeface="Calibri"/>
              </a:rPr>
              <a:t>aos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Como visto neste diagrama, é comum que as taxas de acesso à eletricidade sejam muito mais altas em áreas urbanas do que em áreas rurais. As baixas taxas de acesso à eletricidade em vilarejos rurais podem restringir a qualidade de vida e o progresso em direção a vários ODSs. No entanto, estender as redes de transmissão e distribuição para áreas rurais e remotas costuma ser logisticamente desafiador e caro, criando uma barreira ao progresso. É nesse ponto que as </a:t>
            </a:r>
            <a:r>
              <a:rPr lang="en-US" dirty="0" err="1">
                <a:cs typeface="Calibri"/>
              </a:rPr>
              <a:t>soluções</a:t>
            </a:r>
            <a:r>
              <a:rPr lang="en-US" dirty="0">
                <a:cs typeface="Calibri"/>
              </a:rPr>
              <a:t> 'off-grid' podem ser importantes, pois podem fornecer acesso à eletricidade rural sem os desafios de estender as redes elétricas nacionais. As tecnologias </a:t>
            </a:r>
            <a:r>
              <a:rPr lang="en-US" dirty="0" err="1">
                <a:cs typeface="Calibri"/>
              </a:rPr>
              <a:t>fotovoltaicas</a:t>
            </a:r>
            <a:r>
              <a:rPr lang="en-US" dirty="0">
                <a:cs typeface="Calibri"/>
              </a:rPr>
              <a:t> 'off-grid', como as mostradas no slide anterior, podem ajudar a trazer muitos benefícios para as comunidades locais, incluindo maior segurança, novas oportunidades de educação e negócios e melhor atendimento médico. Além disso, as bombas de água alimentadas por energia solar podem ter um papel importante nas economias agrícolas de muitos países. É importante pensar no sistema elétrico como um todo: embora a geração de energia centralizada possa ser mais econômica onde as redes de transmissão já estão estabelecidas, as </a:t>
            </a:r>
            <a:r>
              <a:rPr lang="en-US" dirty="0" err="1">
                <a:cs typeface="Calibri"/>
              </a:rPr>
              <a:t>soluções</a:t>
            </a:r>
            <a:r>
              <a:rPr lang="en-US" dirty="0">
                <a:cs typeface="Calibri"/>
              </a:rPr>
              <a:t> 'off-grid' podem desempenhar um papel fundamental em áreas sem essas redes. Elas também poderiam permitir que os recursos domésticos de energia renovável fossem explorados, reduzindo potencialmente a dependência de geradores a diesel poluentes e aumentando a segurança energética. Os custos das </a:t>
            </a:r>
            <a:r>
              <a:rPr lang="en-US" dirty="0" err="1">
                <a:cs typeface="Calibri"/>
              </a:rPr>
              <a:t>tecnologias</a:t>
            </a:r>
            <a:r>
              <a:rPr lang="en-US" dirty="0">
                <a:cs typeface="Calibri"/>
              </a:rPr>
              <a:t> 'off-grid' estão caindo, o que significa que sua implantação poderá crescer rapidamente no futuro.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157D863-A076-A1A0-D666-D0AEC346E68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689653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F6D4CD4-2A7B-1AF4-84C0-D41C0AF257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D4D8428-239A-EE9E-054E-BC062F1D7B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CAC37B2-97B2-592F-B72D-F8FF32518C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Este slide mostra alguns dados de exemplo de alguns parâmetros-chave </a:t>
            </a:r>
            <a:r>
              <a:rPr lang="en-US" dirty="0" err="1"/>
              <a:t>do OSeMOSYS </a:t>
            </a:r>
            <a:r>
              <a:rPr lang="en-US" dirty="0"/>
              <a:t>para tecnologias solares fotovoltaicas descentralizadas. Podemos ver que o fator de capacidade varia de acordo com o país e também varia de acordo com o intervalo de tempo devido a variações na intensidade solar, como foi o caso das tecnologias fotovoltaicas centralizadas. O fator de capacidade também pode variar em um país, pois a intensidade solar varia de acordo com o local. Com relação aos custos, esses exemplos de dados de custo sugerem que as tecnologias FV descentralizadas são um pouco mais caras do que as tecnologias FV centralizadas. No entanto, é importante considerar os custos de todo o sistema, pois o uso de tecnologias descentralizadas reduz o investimento necessário para expandir e manter as redes de transmissão e distribuição. </a:t>
            </a:r>
            <a:r>
              <a:rPr lang="en-US" dirty="0" err="1"/>
              <a:t>O OSeMOSYS </a:t>
            </a:r>
            <a:r>
              <a:rPr lang="en-US" dirty="0"/>
              <a:t>pode nos ajudar a avaliar esses custos do sistema como um todo, pois calcula a solução de custo ideal para todo o sistema. Como resultado, podemos avaliar quais combinações de tecnologias podem ser mais econômicas. Por fim, a vida operacional é estimada em 20 anos. No próximo slide, examinaremos mais detalhadamente a representação das tecnologias </a:t>
            </a:r>
            <a:r>
              <a:rPr lang="en-US" dirty="0" err="1"/>
              <a:t>fotovoltaicas</a:t>
            </a:r>
            <a:r>
              <a:rPr lang="en-US" dirty="0"/>
              <a:t> 'off-grid' no </a:t>
            </a:r>
            <a:r>
              <a:rPr lang="en-US" dirty="0" err="1"/>
              <a:t>OSeMOSYS</a:t>
            </a:r>
            <a:r>
              <a:rPr lang="en-US" dirty="0"/>
              <a:t> e </a:t>
            </a:r>
            <a:r>
              <a:rPr lang="en-US" dirty="0" err="1"/>
              <a:t>nos</a:t>
            </a:r>
            <a:r>
              <a:rPr lang="en-US" dirty="0"/>
              <a:t> </a:t>
            </a:r>
            <a:r>
              <a:rPr lang="en-US" dirty="0" err="1"/>
              <a:t>sistemas</a:t>
            </a:r>
            <a:r>
              <a:rPr lang="en-US" dirty="0"/>
              <a:t> </a:t>
            </a:r>
            <a:r>
              <a:rPr lang="en-US" dirty="0" err="1"/>
              <a:t>energéticos</a:t>
            </a:r>
            <a:r>
              <a:rPr lang="en-US" dirty="0"/>
              <a:t> de referência.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9AD737B-AC19-65AD-29F5-099A9D31A5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0962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80160D6-EB46-8758-9B30-EEA8A17DE4B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8798041-A1CE-451E-07F0-19D6DD37DD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F47CDC0-CB97-B949-949A-8E782FEA8B8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Neste slide, podemos dar uma olhada mais de perto em como as tecnologias fotovoltaicas descentralizadas são representadas no Reference Energy Systems e no </a:t>
            </a:r>
            <a:r>
              <a:rPr lang="en-US" dirty="0" err="1">
                <a:cs typeface="Calibri"/>
              </a:rPr>
              <a:t>OSeMOSYS</a:t>
            </a:r>
            <a:r>
              <a:rPr lang="en-US" dirty="0">
                <a:cs typeface="Calibri"/>
              </a:rPr>
              <a:t>. Elas são modeladas como tecnologias em que o combustível de entrada é o recurso solar e o combustível de saída é a eletricidade para uso. Essa é uma diferença importante em comparação com as tecnologias centralizadas, em que o combustível de saída é a eletricidade das usinas elétricas, que é transferida para a rede de transmissão. Em seguida, podemos ver os nomes de código usados. Observe que podemos distinguir entre diferentes tipos de tecnologias solares usando o número no final do nome de código da tecnologia: geralmente nomeamos as usinas fotovoltaicas centralizadas como P.W.R.S.O.L. 0 0 1, enquanto a fotovoltaica descentralizada é nomeada P.W.R.S.O.L. 0 0 2. Também podemos modelar várias opções fotovoltaicas descentralizadas diferentes, como mini-redes fotovoltaicas e fotovoltaicas residenciais em telhados, como tecnologias separadas com números diferentes no final do nome de código. Isso pode ser útil, pois os parâmetros de custo e desempenho podem variar entre as diferentes opções descentralizadas. Por fim, como fizemos anteriormente na aula sobre energia fotovoltaica centralizada e eólica, vamos calcular um exemplo de taxa de atividade de entrada para energia fotovoltaica descentralizada, supondo que a taxa de atividade de saída esteja definida como 1. Lembre-se de que a razão de atividade de saída para a energia fotovoltaica descentralizada será atribuída ao E.L.C. 0 0 3, em vez do E.L.C. 0 0 1. Isso ocorre porque a eletricidade é fornecida diretamente aos consumidores, não à rede de transmissão. Agora podemos determinar a taxa de atividade de entrada calculando 1 sobre a eficiência como um decimal, o que resulta em uma taxa de atividade de entrada de 1. Isso é atribuído ao S.O.L., já que esse é o combustível de entrada. </a:t>
            </a:r>
            <a:r>
              <a:rPr lang="en-US" dirty="0" err="1">
                <a:cs typeface="Calibri"/>
              </a:rPr>
              <a:t>Praticaremos </a:t>
            </a:r>
            <a:r>
              <a:rPr lang="en-US" dirty="0">
                <a:cs typeface="Calibri"/>
              </a:rPr>
              <a:t>a modelagem dessas tecnologias em exercícios práticos.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085F241-A5F7-1514-0C53-05023772B18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198976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Há duas categorias de usinas de energia solar que usam diferentes tecnologias para gerar eletricidade: solar fotovoltaica e solar térmica, também conhecida como Energia Solar Concentrada (ou C.S.P.). Este slide apresenta uma breve visão geral dessas tecnologias. Os sistemas C.S.P. usam um conjunto de coletores solares, que são como espelhos, para concentrar a energia solar a fim de criar temperaturas altas o suficiente para aquecer a água e produzir vapor. Esse vapor aciona uma turbina para produzir eletricidade. Um exemplo de uma usina C.S.P. é mostrado na imagem à direita deste slide, onde os espelhos estão concentrando a energia solar em direção à torre no </a:t>
            </a:r>
            <a:r>
              <a:rPr lang="en-US" dirty="0" err="1">
                <a:cs typeface="Calibri"/>
              </a:rPr>
              <a:t>centro</a:t>
            </a:r>
            <a:r>
              <a:rPr lang="en-US" dirty="0">
                <a:cs typeface="Calibri"/>
              </a:rPr>
              <a:t>. Em contraste, as tecnologias solares fotovoltaicas usam painéis fotovoltaicos para converter diretamente a energia solar em eletricidade. Isso é feito usando uma classe de materiais chamados semicondutores, sendo o silício o mais comum. Das duas tecnologias, a solar fotovoltaica é atualmente a mais comum, e seu uso está crescendo rapidamente à medida que seus custos continuam a cair. O desempenho das tecnologias solares varia de acordo com o local, pois depende das características climáticas.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Este slide mostra alguns dos possíveis impactos ambientais e sociais das usinas de energia solar. À medida que avançamos no curso, estamos aprendendo que todas as tecnologias têm suas vantagens e desvantagens e que é importante avaliá-las ao usar ferramentas de modelagem de energia. Embora as usinas de energia solar tenham muitos prós e possam evitar alguns dos problemas associados a outras tecnologias, elas têm impactos potenciais dos quais devemos estar cientes. Em primeiro lugar, as tecnologias solares fotovoltaicas podem usar materiais tóxicos e seus processos de fabricação podem exigir grandes quantidades de água e metais extraídos. As usinas C.S.P. também podem ter um alto consumo de água, possivelmente em um nível semelhante ao de usinas de carvão ou nucleares de tamanho comparável, embora isso dependa da tecnologia C.S.P. exata em uso. Como acontece com a maioria das usinas de energia, a instalação de uma usina de energia solar fotovoltaica ou CSP envolve mudanças na paisagem e pode gerar poluição visual, o que pode causar tensão com as comunidades locais. Essas mudanças na paisagem também podem afetar a biodiversidade local. Todos esses impactos potenciais devem ser considerados no planejamento de projetos FV ou C.S.P.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4027DFC-84A8-8F63-467C-BA74DCE97B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C8D902D-577C-E657-B88F-BB21D4593C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F5E1151-3CE7-E6E4-596B-2836C8DE30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Nos últimos anos, houve um rápido crescimento na capacidade instalada de usinas solares fotovoltaicas em todo o mundo. Essa tendência é mostrada neste diagrama, que também mostra o rápido declínio nos custos da energia solar fotovoltaica nos últimos anos. A energia solar fotovoltaica tem se tornado cada vez mais acessível, atingindo a paridade de rede em países com bons recursos solares. Prevê-se que essas reduções de custo continuem, aumentando ainda mais o papel potencial da energia fotovoltaica </a:t>
            </a:r>
            <a:r>
              <a:rPr lang="en-US" dirty="0" err="1">
                <a:cs typeface="Calibri"/>
              </a:rPr>
              <a:t>nos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Uma das principais vantagens das tecnologias solares é que elas são uma fonte de geração de energia renovável e não criam emissões de dióxido de carbono relacionadas à combustão. Isso, combinado com a crescente acessibilidade econômica da energia solar fotovoltaica, significa que ela pode ser uma tecnologia fundamental para reduzir a intensidade de carbono dos </a:t>
            </a:r>
            <a:r>
              <a:rPr lang="en-US" dirty="0" err="1">
                <a:cs typeface="Calibri"/>
              </a:rPr>
              <a:t>sistemas</a:t>
            </a:r>
            <a:r>
              <a:rPr lang="en-US" dirty="0">
                <a:cs typeface="Calibri"/>
              </a:rPr>
              <a:t> </a:t>
            </a:r>
            <a:r>
              <a:rPr lang="en-US" dirty="0" err="1">
                <a:cs typeface="Calibri"/>
              </a:rPr>
              <a:t>energéticos</a:t>
            </a:r>
            <a:r>
              <a:rPr lang="en-US" dirty="0">
                <a:cs typeface="Calibri"/>
              </a:rPr>
              <a:t>. As tecnologias C.S.P. ainda não sofreram as reduções de custo observadas na energia solar fotovoltaica. Ao falar sobre tecnologias solares, um aspecto importante a ser lembrado é que elas são formas de geração de energia renovável variável e intermitente. Isso significa que a quantidade de eletricidade que elas podem gerar varia conforme as mudanças climáticas. Por exemplo, um painel solar fotovoltaico não poderia gerar eletricidade no escuro, mas poderia no meio do dia. Essa é uma diferença importante em relação às formas de geração de energia renovável discutidas na aula 6. Entretanto, a natureza variável e intermitente dessas tecnologias não significa que elas não possam desempenhar um papel significativo em </a:t>
            </a:r>
            <a:r>
              <a:rPr lang="en-US" dirty="0" err="1">
                <a:cs typeface="Calibri"/>
              </a:rPr>
              <a:t>nossos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Por exemplo, as fontes de energia renovável não variáveis, como as usinas geotérmicas, poderiam ser usadas para garantir a estabilidade necessária da rede e, ao mesmo tempo, aumentar a participação da energia solar fotovoltaica economicamente </a:t>
            </a:r>
            <a:r>
              <a:rPr lang="en-US" dirty="0" err="1">
                <a:cs typeface="Calibri"/>
              </a:rPr>
              <a:t>favorável </a:t>
            </a:r>
            <a:r>
              <a:rPr lang="en-US" dirty="0">
                <a:cs typeface="Calibri"/>
              </a:rPr>
              <a:t>e reduzir a dependência de combustíveis fósseis. Além disso, as tecnologias solares podem ser combinadas com o armazenamento de baterias para aumentar sua flexibilidade.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0B9F29-09F3-59FB-CBF1-7A9232AC7EC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61834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29AF8AF-427D-3007-A2BF-604AB28DB74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2CB996-9976-8F4D-A796-6A50B42C84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6A86158-B5B3-6090-0512-8BDBBE81E3F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Assim como na aula 6, este slide mostra dados de exemplo de alguns parâmetros-chave </a:t>
            </a:r>
            <a:r>
              <a:rPr lang="en-US" dirty="0" err="1">
                <a:cs typeface="Calibri"/>
              </a:rPr>
              <a:t>da OSeMOSYS</a:t>
            </a:r>
            <a:r>
              <a:rPr lang="en-US" dirty="0">
                <a:cs typeface="Calibri"/>
              </a:rPr>
              <a:t>, desta vez para energia solar fotovoltaica e C.S.P. Podemos ver que o fator de capacidade varia significativamente de acordo com o país para ambas as tecnologias; isso ocorre porque o fator de capacidade depende muito da intensidade da luz solar no país, bem como da distribuição da luz solar ao longo do dia e de cada estação. É difícil definir um intervalo para os fatores de capacidade para PV e C.S.P., pois eles dependem muito do país; no entanto, pode-se esperar que o fator de capacidade para PV esteja entre aproximadamente 0,1 e 0,3 e para C.S.P. esteja entre aproximadamente 0,2 e 0,5. Os fatores de capacidade solar variam de acordo com a estação do ano e entre o dia e a noite, de modo que diferentes períodos de tempo normalmente têm diferentes fatores de capacidade solar no </a:t>
            </a:r>
            <a:r>
              <a:rPr lang="en-US" dirty="0" err="1">
                <a:cs typeface="Calibri"/>
              </a:rPr>
              <a:t>OSeMOSYS</a:t>
            </a:r>
            <a:r>
              <a:rPr lang="en-US" dirty="0">
                <a:cs typeface="Calibri"/>
              </a:rPr>
              <a:t>. </a:t>
            </a:r>
            <a:r>
              <a:rPr lang="en-US" dirty="0" err="1">
                <a:cs typeface="Calibri"/>
              </a:rPr>
              <a:t>Praticaremos </a:t>
            </a:r>
            <a:r>
              <a:rPr lang="en-US" dirty="0">
                <a:cs typeface="Calibri"/>
              </a:rPr>
              <a:t>a adição de fatores de capacidade solar a um modelo nos exercícios práticos. Com relação aos custos, podemos ver que atualmente as tecnologias solares fotovoltaicas têm custos significativamente mais baixos do que a C.S.P., conforme discutido anteriormente. A vida operacional de ambas as tecnologias é de aproximadamente 25 anos.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D49F371-E9F6-477E-BA6B-181D557FDAA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87348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63343C6-A912-C63A-A14A-19880BF6A3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6CF3998-7B7D-D073-4D6B-C4617B23ED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FC4F7AD-AFDB-3368-2428-E9AE9A2187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Novamente, como na aula 6, veremos agora como as tecnologias de usinas de energia solar são representadas nos Sistemas de Energia de Referência e calcularemos exemplos de índices de atividade de entrada e saída. Podemos ver aqui que as usinas de energia fotovoltaica e C.S.P. são modeladas como uma tecnologia com o combustível de entrada sendo o recurso solar e o combustível de saída sendo a eletricidade. Também podemos ver os nomes de código genéricos usados para essas tecnologias e combustíveis. Assim como no caso da energia hidrelétrica, as tecnologias de usinas de energia solar são modeladas com 100% de eficiência no </a:t>
            </a:r>
            <a:r>
              <a:rPr lang="en-US" dirty="0" err="1">
                <a:cs typeface="Calibri"/>
              </a:rPr>
              <a:t>OSeMOSYS</a:t>
            </a:r>
            <a:r>
              <a:rPr lang="en-US" dirty="0">
                <a:cs typeface="Calibri"/>
              </a:rPr>
              <a:t>. Também definiremos a taxa de atividade de saída como sendo 1, como em nossos exemplos anteriores, e ela será atribuída ao E.L.C. 0 0 1, já que esse é o combustível de saída. A taxa de atividade de entrada é então determinada pelo cálculo de 1, dividido pela eficiência como um decimal, que, nesse caso, é 1 dividido por 1. Isso resulta em uma taxa de atividade de entrada de 1,0 para as tecnologias PV e C.S.P. A taxa de atividade de entrada será atribuída ao S.O.L., já que esse é o combustível de entrada para ambas as tecnologias.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5087C70-FC6A-B7E3-853F-D52309065F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919746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Passaremos agora a uma breve visão geral das tecnologias de usinas de energia eólica. Há dois tipos principais de usina de energia eólica: onshore e offshore. Ambas se baseiam nas mesmas tecnologias de turbina e no mesmo processo de geração de eletricidade, apenas com projetos diferentes de turbina para se adequar a ambientes offshore. Em geral, as turbinas offshore também podem ser maiores do que as turbinas onshore. Os ventos naturais sopram as pás da turbina eólica, fazendo-as girar e acionando um gerador elétrico dentro da turbina para produzir eletricidade. O desempenho das turbinas eólicas varia de acordo com o local, pois depende das condições locais do vento. Normalmente, as velocidades do vento são mais altas em alto-mar e, portanto, os parques eólicos em alto-mar geralmente produzem mais eletricidade e têm fatores de capacidade mais altos.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1C60E0-02EA-EE92-543C-429D59FB564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5B42B30-6E1A-735B-8A8A-E8CCC59F0D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1EDCE7-7D6E-91B7-F5AF-EF911874933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usinas de energia eólica podem ter um papel importante </a:t>
            </a:r>
            <a:r>
              <a:rPr lang="en-US" dirty="0" err="1">
                <a:cs typeface="Calibri"/>
              </a:rPr>
              <a:t>nos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e oferecem várias vantagens que exploraremos no próximo slide. Em primeiro lugar, porém, devemos considerar os possíveis impactos ambientais e sociais, como fizemos com outras tecnologias. Do ponto de vista ambiental, as principais preocupações possíveis com as usinas eólicas são os danos aos habitats locais, a fragmentação das paisagens e os impactos nos padrões migratórios das aves locais. Por esses motivos, é importante avaliar minuciosamente os possíveis impactos sobre os habitats locais e a vida selvagem ao planejar projetos eólicos. No aspecto social, a população local pode, às vezes, se opor aos projetos de energia eólica devido à sua aparência e ao ruído que podem gerar.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A230BEB-8516-5172-5C30-27103DE6208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185371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2.xml"/><Relationship Id="rId11" Type="http://schemas.openxmlformats.org/officeDocument/2006/relationships/image" Target="../media/image6.png"/><Relationship Id="rId5" Type="http://schemas.openxmlformats.org/officeDocument/2006/relationships/diagramData" Target="../diagrams/data2.xml"/><Relationship Id="rId10" Type="http://schemas.openxmlformats.org/officeDocument/2006/relationships/hyperlink" Target="https://zenodo.org/record/4585632#.YEZrT2j7Q2x" TargetMode="External"/><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hotos/irenaimages/37369103921/in/photostream/" TargetMode="External"/><Relationship Id="rId3" Type="http://schemas.openxmlformats.org/officeDocument/2006/relationships/slideLayout" Target="../slideLayouts/slideLayout4.xml"/><Relationship Id="rId7" Type="http://schemas.openxmlformats.org/officeDocument/2006/relationships/image" Target="../media/image17.jpeg"/><Relationship Id="rId12" Type="http://schemas.openxmlformats.org/officeDocument/2006/relationships/image" Target="../media/image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6.jpeg"/><Relationship Id="rId11" Type="http://schemas.openxmlformats.org/officeDocument/2006/relationships/hyperlink" Target="https://creativecommons.org/licenses/by-nc-nd/2.0/uk/" TargetMode="External"/><Relationship Id="rId5" Type="http://schemas.openxmlformats.org/officeDocument/2006/relationships/image" Target="../media/image15.jpeg"/><Relationship Id="rId10" Type="http://schemas.openxmlformats.org/officeDocument/2006/relationships/hyperlink" Target="https://www.flickr.com/photos/127932406@N06/37112891130" TargetMode="External"/><Relationship Id="rId4" Type="http://schemas.openxmlformats.org/officeDocument/2006/relationships/notesSlide" Target="../notesSlides/notesSlide15.xml"/><Relationship Id="rId9" Type="http://schemas.openxmlformats.org/officeDocument/2006/relationships/hyperlink" Target="https://www.flickr.com/photos/127932406@N06/37321904296"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s://creativecommons.org/licenses/by/3.0/"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ourworldindata.org/grapher/share-of-rural-population-with-electricity-access-vs-share-of-total-population-with-electricity-access?tab=chart&amp;time=latest&amp;country=&amp;region=World" TargetMode="External"/><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slideLayout" Target="../slideLayouts/slideLayout4.xml"/><Relationship Id="rId7" Type="http://schemas.openxmlformats.org/officeDocument/2006/relationships/hyperlink" Target="https://search.creativecommons.org/photos/8286f005-302f-4d8f-9a27-c2b47d0b46e7"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hyperlink" Target="https://zenodo.org/record/4585632#.YEZrT2j7Q2x"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11" Type="http://schemas.openxmlformats.org/officeDocument/2006/relationships/image" Target="../media/image6.png"/><Relationship Id="rId5" Type="http://schemas.openxmlformats.org/officeDocument/2006/relationships/diagramData" Target="../diagrams/data1.xml"/><Relationship Id="rId10" Type="http://schemas.openxmlformats.org/officeDocument/2006/relationships/hyperlink" Target="https://zenodo.org/record/4585632#.YEZrT2j7Q2x" TargetMode="External"/><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s://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ourworldindata.org/grapher/solar-pv-prices-vs-cumulative-capacity" TargetMode="Externa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Modelagem</a:t>
            </a:r>
            <a:r>
              <a:rPr lang="en-ZA" b="1" dirty="0">
                <a:latin typeface="Open Sans ExtraBold"/>
                <a:ea typeface="Open Sans ExtraBold" panose="020B0606030504020204" pitchFamily="34" charset="0"/>
                <a:cs typeface="Open Sans ExtraBold" panose="020B0606030504020204" pitchFamily="34" charset="0"/>
              </a:rPr>
              <a:t> De Sistemas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93117" y="3563679"/>
            <a:ext cx="758756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8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US" sz="4400" b="1" dirty="0">
                <a:latin typeface="Open Sans ExtraBold"/>
                <a:ea typeface="Open Sans ExtraBold" panose="020B0606030504020204" pitchFamily="34" charset="0"/>
                <a:cs typeface="Open Sans ExtraBold" panose="020B0606030504020204" pitchFamily="34" charset="0"/>
              </a:rPr>
              <a:t>USINAS DE ENERGIA SOLAR E EÓLICA, SOLUÇÕES ‘OFF -GRID’</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B143E99-7A2C-AF36-F509-96F3F007B29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F7FAAD8-329C-D9F1-DAEC-E6C284C4B57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2" name="Rectangle 1">
            <a:extLst>
              <a:ext uri="{FF2B5EF4-FFF2-40B4-BE49-F238E27FC236}">
                <a16:creationId xmlns:a16="http://schemas.microsoft.com/office/drawing/2014/main" id="{4C604E40-DE1E-C766-5C54-B2D9B5EB3B84}"/>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8.2.2 Visão geral das usinas de energia eólica </a:t>
            </a:r>
          </a:p>
        </p:txBody>
      </p:sp>
      <p:sp>
        <p:nvSpPr>
          <p:cNvPr id="4" name="Title 10">
            <a:extLst>
              <a:ext uri="{FF2B5EF4-FFF2-40B4-BE49-F238E27FC236}">
                <a16:creationId xmlns:a16="http://schemas.microsoft.com/office/drawing/2014/main" id="{8D107BAF-A837-06DB-62FD-83E207F5DEA4}"/>
              </a:ext>
            </a:extLst>
          </p:cNvPr>
          <p:cNvSpPr txBox="1">
            <a:spLocks/>
          </p:cNvSpPr>
          <p:nvPr/>
        </p:nvSpPr>
        <p:spPr>
          <a:xfrm>
            <a:off x="582415" y="225556"/>
            <a:ext cx="10361809" cy="7706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Usinas de energia eólica </a:t>
            </a:r>
          </a:p>
        </p:txBody>
      </p:sp>
      <p:graphicFrame>
        <p:nvGraphicFramePr>
          <p:cNvPr id="6" name="Diagram 5">
            <a:extLst>
              <a:ext uri="{FF2B5EF4-FFF2-40B4-BE49-F238E27FC236}">
                <a16:creationId xmlns:a16="http://schemas.microsoft.com/office/drawing/2014/main" id="{24D41F32-85EB-3E73-00B1-68B1B66522B1}"/>
              </a:ext>
            </a:extLst>
          </p:cNvPr>
          <p:cNvGraphicFramePr/>
          <p:nvPr>
            <p:extLst>
              <p:ext uri="{D42A27DB-BD31-4B8C-83A1-F6EECF244321}">
                <p14:modId xmlns:p14="http://schemas.microsoft.com/office/powerpoint/2010/main" val="1438118636"/>
              </p:ext>
            </p:extLst>
          </p:nvPr>
        </p:nvGraphicFramePr>
        <p:xfrm>
          <a:off x="2319337" y="1622407"/>
          <a:ext cx="6572569" cy="46987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A6E41C61-C077-33B8-CDAA-F4C7A413708E}"/>
              </a:ext>
            </a:extLst>
          </p:cNvPr>
          <p:cNvSpPr/>
          <p:nvPr/>
        </p:nvSpPr>
        <p:spPr>
          <a:xfrm>
            <a:off x="4516680" y="3571879"/>
            <a:ext cx="2177882" cy="1200329"/>
          </a:xfrm>
          <a:prstGeom prst="rect">
            <a:avLst/>
          </a:prstGeom>
        </p:spPr>
        <p:txBody>
          <a:bodyPr wrap="square" lIns="91440" tIns="45720" rIns="91440" bIns="45720" anchor="t">
            <a:spAutoFit/>
          </a:bodyPr>
          <a:lstStyle/>
          <a:p>
            <a:pPr algn="ctr">
              <a:spcAft>
                <a:spcPts val="1200"/>
              </a:spcAft>
            </a:pPr>
            <a:r>
              <a:rPr lang="en-ZA" sz="1800" b="1" dirty="0">
                <a:latin typeface="Open Sans"/>
                <a:ea typeface="Open Sans" panose="020B0606030504020204" pitchFamily="34" charset="0"/>
                <a:cs typeface="Open Sans" panose="020B0606030504020204" pitchFamily="34" charset="0"/>
              </a:rPr>
              <a:t>Impactos ambientais e sociais das usinas de energia eólica</a:t>
            </a:r>
            <a:endParaRPr lang="en-US" sz="1800" b="1" dirty="0"/>
          </a:p>
        </p:txBody>
      </p:sp>
      <p:sp>
        <p:nvSpPr>
          <p:cNvPr id="10" name="Rectangle 9">
            <a:extLst>
              <a:ext uri="{FF2B5EF4-FFF2-40B4-BE49-F238E27FC236}">
                <a16:creationId xmlns:a16="http://schemas.microsoft.com/office/drawing/2014/main" id="{18752980-FE86-5B19-D4AF-D6EB1E6C5165}"/>
              </a:ext>
            </a:extLst>
          </p:cNvPr>
          <p:cNvSpPr/>
          <p:nvPr/>
        </p:nvSpPr>
        <p:spPr>
          <a:xfrm>
            <a:off x="9823686" y="6247815"/>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(Conceitos: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5" name="synthesize (6)">
            <a:hlinkClick r:id="" action="ppaction://media"/>
            <a:extLst>
              <a:ext uri="{FF2B5EF4-FFF2-40B4-BE49-F238E27FC236}">
                <a16:creationId xmlns:a16="http://schemas.microsoft.com/office/drawing/2014/main" id="{D69FBE6F-63C0-8DB2-C852-3AE057D78B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324065" y="297420"/>
            <a:ext cx="1172808" cy="1172808"/>
          </a:xfrm>
          <a:prstGeom prst="rect">
            <a:avLst/>
          </a:prstGeom>
        </p:spPr>
      </p:pic>
    </p:spTree>
    <p:extLst>
      <p:ext uri="{BB962C8B-B14F-4D97-AF65-F5344CB8AC3E}">
        <p14:creationId xmlns:p14="http://schemas.microsoft.com/office/powerpoint/2010/main" val="34663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6F04DC2-10DA-9ED5-3E60-B54EA212989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EE1D23E-E3E0-5B5C-5E20-67A23A80662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2" name="Rectangle 1">
            <a:extLst>
              <a:ext uri="{FF2B5EF4-FFF2-40B4-BE49-F238E27FC236}">
                <a16:creationId xmlns:a16="http://schemas.microsoft.com/office/drawing/2014/main" id="{4E7A0D09-A4E8-0EB5-8934-37683CD68F6B}"/>
              </a:ext>
            </a:extLst>
          </p:cNvPr>
          <p:cNvSpPr/>
          <p:nvPr/>
        </p:nvSpPr>
        <p:spPr>
          <a:xfrm>
            <a:off x="687189" y="1013844"/>
            <a:ext cx="842823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8.2.3 Papel das usinas eólicas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nos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4" name="Title 10">
            <a:extLst>
              <a:ext uri="{FF2B5EF4-FFF2-40B4-BE49-F238E27FC236}">
                <a16:creationId xmlns:a16="http://schemas.microsoft.com/office/drawing/2014/main" id="{FA32C963-996F-F109-C947-0391A966CFDF}"/>
              </a:ext>
            </a:extLst>
          </p:cNvPr>
          <p:cNvSpPr txBox="1">
            <a:spLocks/>
          </p:cNvSpPr>
          <p:nvPr/>
        </p:nvSpPr>
        <p:spPr>
          <a:xfrm>
            <a:off x="582415" y="139700"/>
            <a:ext cx="10361809" cy="8565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Usinas de energia eólica </a:t>
            </a:r>
          </a:p>
        </p:txBody>
      </p:sp>
      <p:pic>
        <p:nvPicPr>
          <p:cNvPr id="5" name="Graphic 3">
            <a:extLst>
              <a:ext uri="{FF2B5EF4-FFF2-40B4-BE49-F238E27FC236}">
                <a16:creationId xmlns:a16="http://schemas.microsoft.com/office/drawing/2014/main" id="{EF47ABB7-3B34-51CB-57A9-748E94E65F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5322" y="1492839"/>
            <a:ext cx="5884383" cy="4903653"/>
          </a:xfrm>
          <a:prstGeom prst="rect">
            <a:avLst/>
          </a:prstGeom>
        </p:spPr>
      </p:pic>
      <p:pic>
        <p:nvPicPr>
          <p:cNvPr id="6" name="synthesize (7)">
            <a:hlinkClick r:id="" action="ppaction://media"/>
            <a:extLst>
              <a:ext uri="{FF2B5EF4-FFF2-40B4-BE49-F238E27FC236}">
                <a16:creationId xmlns:a16="http://schemas.microsoft.com/office/drawing/2014/main" id="{D4E6D1EB-E9FE-6070-02AD-7BDC13492E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57364" y="390396"/>
            <a:ext cx="1102443" cy="1102443"/>
          </a:xfrm>
          <a:prstGeom prst="rect">
            <a:avLst/>
          </a:prstGeom>
        </p:spPr>
      </p:pic>
    </p:spTree>
    <p:extLst>
      <p:ext uri="{BB962C8B-B14F-4D97-AF65-F5344CB8AC3E}">
        <p14:creationId xmlns:p14="http://schemas.microsoft.com/office/powerpoint/2010/main" val="39361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52B440D-0E13-0D58-DA6A-8098FEA106D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A9E1229-EDB4-F75A-DDA2-F1193C15B17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Rectangle 1">
            <a:extLst>
              <a:ext uri="{FF2B5EF4-FFF2-40B4-BE49-F238E27FC236}">
                <a16:creationId xmlns:a16="http://schemas.microsoft.com/office/drawing/2014/main" id="{1D7B9051-F757-DE04-A0CC-92CA28ABA366}"/>
              </a:ext>
            </a:extLst>
          </p:cNvPr>
          <p:cNvSpPr/>
          <p:nvPr/>
        </p:nvSpPr>
        <p:spPr>
          <a:xfrm>
            <a:off x="687190" y="1013844"/>
            <a:ext cx="716141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8.2.4 Usinas de energia eólica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 </a:t>
            </a:r>
          </a:p>
        </p:txBody>
      </p:sp>
      <p:sp>
        <p:nvSpPr>
          <p:cNvPr id="4" name="Title 10">
            <a:extLst>
              <a:ext uri="{FF2B5EF4-FFF2-40B4-BE49-F238E27FC236}">
                <a16:creationId xmlns:a16="http://schemas.microsoft.com/office/drawing/2014/main" id="{AC22471C-D331-4B3C-EB4E-C6706A9FC233}"/>
              </a:ext>
            </a:extLst>
          </p:cNvPr>
          <p:cNvSpPr txBox="1">
            <a:spLocks/>
          </p:cNvSpPr>
          <p:nvPr/>
        </p:nvSpPr>
        <p:spPr>
          <a:xfrm>
            <a:off x="582415" y="297420"/>
            <a:ext cx="10361809" cy="6988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Usinas de energia eólica </a:t>
            </a:r>
          </a:p>
        </p:txBody>
      </p:sp>
      <p:sp>
        <p:nvSpPr>
          <p:cNvPr id="5" name="Rectangle 4">
            <a:extLst>
              <a:ext uri="{FF2B5EF4-FFF2-40B4-BE49-F238E27FC236}">
                <a16:creationId xmlns:a16="http://schemas.microsoft.com/office/drawing/2014/main" id="{FE79E04F-FB24-4099-2AA6-A9250F88AA19}"/>
              </a:ext>
            </a:extLst>
          </p:cNvPr>
          <p:cNvSpPr/>
          <p:nvPr/>
        </p:nvSpPr>
        <p:spPr>
          <a:xfrm>
            <a:off x="687190" y="1773160"/>
            <a:ext cx="4735649" cy="3662541"/>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Exemplo de dados de usina eólica onshore para os principais parâmetros </a:t>
            </a:r>
            <a:r>
              <a:rPr lang="en-ZA" sz="2400" dirty="0" err="1">
                <a:latin typeface="Open Sans"/>
                <a:ea typeface="Open Sans" panose="020B0606030504020204" pitchFamily="34" charset="0"/>
                <a:cs typeface="Open Sans" panose="020B0606030504020204" pitchFamily="34" charset="0"/>
              </a:rPr>
              <a:t>do OSeMOSYS</a:t>
            </a:r>
            <a:r>
              <a:rPr lang="en-ZA" sz="2400" dirty="0">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Fator de capacidade: </a:t>
            </a:r>
            <a:r>
              <a:rPr lang="en-ZA" sz="2400" dirty="0">
                <a:solidFill>
                  <a:srgbClr val="000000"/>
                </a:solidFill>
                <a:latin typeface="Open Sans"/>
                <a:ea typeface="Open Sans" panose="020B0606030504020204" pitchFamily="34" charset="0"/>
                <a:cs typeface="Open Sans" panose="020B0606030504020204" pitchFamily="34" charset="0"/>
              </a:rPr>
              <a:t>varia de acordo com o país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de capital: </a:t>
            </a:r>
            <a:r>
              <a:rPr lang="en-ZA" sz="2400" dirty="0">
                <a:solidFill>
                  <a:srgbClr val="000000"/>
                </a:solidFill>
                <a:latin typeface="Open Sans"/>
                <a:ea typeface="Open Sans" panose="020B0606030504020204" pitchFamily="34" charset="0"/>
                <a:cs typeface="Open Sans" panose="020B0606030504020204" pitchFamily="34" charset="0"/>
              </a:rPr>
              <a:t>$1880/kW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fixo: </a:t>
            </a:r>
            <a:r>
              <a:rPr lang="en-ZA" sz="2400" dirty="0">
                <a:solidFill>
                  <a:srgbClr val="000000"/>
                </a:solidFill>
                <a:latin typeface="Open Sans"/>
                <a:ea typeface="Open Sans" panose="020B0606030504020204" pitchFamily="34" charset="0"/>
                <a:cs typeface="Open Sans" panose="020B0606030504020204" pitchFamily="34" charset="0"/>
              </a:rPr>
              <a:t>US$ 48/kW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Vida útil operacional: </a:t>
            </a:r>
            <a:r>
              <a:rPr lang="en-ZA" sz="2400" dirty="0">
                <a:solidFill>
                  <a:srgbClr val="000000"/>
                </a:solidFill>
                <a:latin typeface="Open Sans"/>
                <a:ea typeface="Open Sans" panose="020B0606030504020204" pitchFamily="34" charset="0"/>
                <a:cs typeface="Open Sans" panose="020B0606030504020204" pitchFamily="34" charset="0"/>
              </a:rPr>
              <a:t>25 anos</a:t>
            </a:r>
          </a:p>
        </p:txBody>
      </p:sp>
      <p:sp>
        <p:nvSpPr>
          <p:cNvPr id="6" name="Rectangle 5">
            <a:extLst>
              <a:ext uri="{FF2B5EF4-FFF2-40B4-BE49-F238E27FC236}">
                <a16:creationId xmlns:a16="http://schemas.microsoft.com/office/drawing/2014/main" id="{84E6C8A6-BE1F-CDB4-C414-0A3276AF2E5C}"/>
              </a:ext>
            </a:extLst>
          </p:cNvPr>
          <p:cNvSpPr/>
          <p:nvPr/>
        </p:nvSpPr>
        <p:spPr>
          <a:xfrm>
            <a:off x="923628" y="6148551"/>
            <a:ext cx="4615323" cy="246221"/>
          </a:xfrm>
          <a:prstGeom prst="rect">
            <a:avLst/>
          </a:prstGeom>
        </p:spPr>
        <p:txBody>
          <a:bodyPr wrap="square" lIns="91440" tIns="45720" rIns="91440" bIns="45720" anchor="t">
            <a:spAutoFit/>
          </a:bodyPr>
          <a:lstStyle/>
          <a:p>
            <a:pPr>
              <a:spcAft>
                <a:spcPts val="1200"/>
              </a:spcAft>
            </a:pPr>
            <a:r>
              <a:rPr lang="en-ZA" sz="1000" dirty="0">
                <a:latin typeface="Open Sans"/>
              </a:rPr>
              <a:t>(Fonte de dados: </a:t>
            </a:r>
            <a:r>
              <a:rPr lang="en-ZA" sz="1000" dirty="0" err="1">
                <a:latin typeface="Open Sans"/>
              </a:rPr>
              <a:t>Pappis </a:t>
            </a:r>
            <a:r>
              <a:rPr lang="en-ZA" sz="1000" dirty="0">
                <a:latin typeface="Open Sans"/>
              </a:rPr>
              <a:t>et al. (2019) </a:t>
            </a:r>
            <a:r>
              <a:rPr lang="en-ZA" sz="1000" dirty="0">
                <a:latin typeface="Open Sans"/>
                <a:hlinkClick r:id="rId5"/>
              </a:rPr>
              <a:t>Energy Projections for African Countries</a:t>
            </a:r>
            <a:r>
              <a:rPr lang="en-ZA" sz="1000" dirty="0">
                <a:latin typeface="Open Sans"/>
              </a:rPr>
              <a:t>)</a:t>
            </a:r>
          </a:p>
        </p:txBody>
      </p:sp>
      <p:sp>
        <p:nvSpPr>
          <p:cNvPr id="7" name="Rectangle 6">
            <a:extLst>
              <a:ext uri="{FF2B5EF4-FFF2-40B4-BE49-F238E27FC236}">
                <a16:creationId xmlns:a16="http://schemas.microsoft.com/office/drawing/2014/main" id="{5FC81A60-EC91-FA69-81E7-58D2C5506373}"/>
              </a:ext>
            </a:extLst>
          </p:cNvPr>
          <p:cNvSpPr/>
          <p:nvPr/>
        </p:nvSpPr>
        <p:spPr>
          <a:xfrm>
            <a:off x="6025844" y="1773159"/>
            <a:ext cx="5306233" cy="3662541"/>
          </a:xfrm>
          <a:prstGeom prst="rect">
            <a:avLst/>
          </a:prstGeom>
        </p:spPr>
        <p:txBody>
          <a:bodyPr wrap="square" lIns="91440" tIns="45720" rIns="91440" bIns="45720" anchor="t">
            <a:spAutoFit/>
          </a:bodyPr>
          <a:lstStyle/>
          <a:p>
            <a:pPr>
              <a:spcAft>
                <a:spcPts val="1200"/>
              </a:spcAft>
            </a:pPr>
            <a:r>
              <a:rPr lang="en-ZA" sz="2400">
                <a:latin typeface="Open Sans"/>
                <a:ea typeface="Open Sans" panose="020B0606030504020204" pitchFamily="34" charset="0"/>
                <a:cs typeface="Open Sans" panose="020B0606030504020204" pitchFamily="34" charset="0"/>
              </a:rPr>
              <a:t>Exemplo de dados de usina eólica offshore para os principais </a:t>
            </a:r>
            <a:r>
              <a:rPr lang="en-ZA" sz="2400" dirty="0">
                <a:latin typeface="Open Sans"/>
                <a:ea typeface="Open Sans" panose="020B0606030504020204" pitchFamily="34" charset="0"/>
                <a:cs typeface="Open Sans" panose="020B0606030504020204" pitchFamily="34" charset="0"/>
              </a:rPr>
              <a:t>parâmetros </a:t>
            </a:r>
            <a:r>
              <a:rPr lang="en-ZA" sz="2400" err="1">
                <a:latin typeface="Open Sans"/>
                <a:ea typeface="Open Sans" panose="020B0606030504020204" pitchFamily="34" charset="0"/>
                <a:cs typeface="Open Sans" panose="020B0606030504020204" pitchFamily="34" charset="0"/>
              </a:rPr>
              <a:t>do OSeMOSYS</a:t>
            </a:r>
            <a:r>
              <a:rPr lang="en-ZA" sz="2400" dirty="0">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Fator de capacidade: </a:t>
            </a:r>
            <a:r>
              <a:rPr lang="en-ZA" sz="2400" dirty="0">
                <a:solidFill>
                  <a:srgbClr val="000000"/>
                </a:solidFill>
                <a:latin typeface="Open Sans"/>
                <a:ea typeface="Open Sans" panose="020B0606030504020204" pitchFamily="34" charset="0"/>
                <a:cs typeface="Open Sans" panose="020B0606030504020204" pitchFamily="34" charset="0"/>
              </a:rPr>
              <a:t>varia de acordo com o país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de capital: </a:t>
            </a:r>
            <a:r>
              <a:rPr lang="en-ZA" sz="2400">
                <a:solidFill>
                  <a:srgbClr val="000000"/>
                </a:solidFill>
                <a:latin typeface="Open Sans"/>
                <a:ea typeface="Open Sans" panose="020B0606030504020204" pitchFamily="34" charset="0"/>
                <a:cs typeface="Open Sans" panose="020B0606030504020204" pitchFamily="34" charset="0"/>
              </a:rPr>
              <a:t>US$ 4700/kW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fixo: </a:t>
            </a:r>
            <a:r>
              <a:rPr lang="en-ZA" sz="2400">
                <a:solidFill>
                  <a:srgbClr val="000000"/>
                </a:solidFill>
                <a:latin typeface="Open Sans"/>
                <a:ea typeface="Open Sans" panose="020B0606030504020204" pitchFamily="34" charset="0"/>
                <a:cs typeface="Open Sans" panose="020B0606030504020204" pitchFamily="34" charset="0"/>
              </a:rPr>
              <a:t>$165/kW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Vida útil operacional: </a:t>
            </a:r>
            <a:r>
              <a:rPr lang="en-ZA" sz="2400" dirty="0">
                <a:solidFill>
                  <a:srgbClr val="000000"/>
                </a:solidFill>
                <a:latin typeface="Open Sans"/>
                <a:ea typeface="Open Sans" panose="020B0606030504020204" pitchFamily="34" charset="0"/>
                <a:cs typeface="Open Sans" panose="020B0606030504020204" pitchFamily="34" charset="0"/>
              </a:rPr>
              <a:t>25 anos</a:t>
            </a:r>
          </a:p>
        </p:txBody>
      </p:sp>
      <p:pic>
        <p:nvPicPr>
          <p:cNvPr id="8" name="synthesize (8)">
            <a:hlinkClick r:id="" action="ppaction://media"/>
            <a:extLst>
              <a:ext uri="{FF2B5EF4-FFF2-40B4-BE49-F238E27FC236}">
                <a16:creationId xmlns:a16="http://schemas.microsoft.com/office/drawing/2014/main" id="{389C95AE-FCBC-4CBB-1ACB-1BA5A00D28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6423" y="297420"/>
            <a:ext cx="1135654" cy="1135654"/>
          </a:xfrm>
          <a:prstGeom prst="rect">
            <a:avLst/>
          </a:prstGeom>
        </p:spPr>
      </p:pic>
    </p:spTree>
    <p:extLst>
      <p:ext uri="{BB962C8B-B14F-4D97-AF65-F5344CB8AC3E}">
        <p14:creationId xmlns:p14="http://schemas.microsoft.com/office/powerpoint/2010/main" val="366268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3D5595E-471F-E12F-2935-68E7940845B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5354099-4CC2-363B-CFD5-BA79AC66C01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2" name="Rectangle 1">
            <a:extLst>
              <a:ext uri="{FF2B5EF4-FFF2-40B4-BE49-F238E27FC236}">
                <a16:creationId xmlns:a16="http://schemas.microsoft.com/office/drawing/2014/main" id="{621A1FBC-6B91-9AD5-F4EE-56CBF0E7E242}"/>
              </a:ext>
            </a:extLst>
          </p:cNvPr>
          <p:cNvSpPr/>
          <p:nvPr/>
        </p:nvSpPr>
        <p:spPr>
          <a:xfrm>
            <a:off x="687190" y="1013844"/>
            <a:ext cx="675501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8.2.5 Usinas de energia eólica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2 </a:t>
            </a:r>
          </a:p>
        </p:txBody>
      </p:sp>
      <p:sp>
        <p:nvSpPr>
          <p:cNvPr id="4" name="Title 10">
            <a:extLst>
              <a:ext uri="{FF2B5EF4-FFF2-40B4-BE49-F238E27FC236}">
                <a16:creationId xmlns:a16="http://schemas.microsoft.com/office/drawing/2014/main" id="{3A3EF4AE-4AB1-6BA7-B46B-C5C05D578251}"/>
              </a:ext>
            </a:extLst>
          </p:cNvPr>
          <p:cNvSpPr txBox="1">
            <a:spLocks/>
          </p:cNvSpPr>
          <p:nvPr/>
        </p:nvSpPr>
        <p:spPr>
          <a:xfrm>
            <a:off x="582415" y="228600"/>
            <a:ext cx="10361809" cy="7676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Usinas de energia eólica </a:t>
            </a:r>
          </a:p>
        </p:txBody>
      </p:sp>
      <p:pic>
        <p:nvPicPr>
          <p:cNvPr id="5" name="Picture 3" descr="Diagram&#10;&#10;Description automatically generated">
            <a:extLst>
              <a:ext uri="{FF2B5EF4-FFF2-40B4-BE49-F238E27FC236}">
                <a16:creationId xmlns:a16="http://schemas.microsoft.com/office/drawing/2014/main" id="{5D6FBBFD-D17A-18E9-525B-DE3E4D35DD2B}"/>
              </a:ext>
            </a:extLst>
          </p:cNvPr>
          <p:cNvPicPr>
            <a:picLocks noChangeAspect="1"/>
          </p:cNvPicPr>
          <p:nvPr/>
        </p:nvPicPr>
        <p:blipFill>
          <a:blip r:embed="rId5"/>
          <a:stretch>
            <a:fillRect/>
          </a:stretch>
        </p:blipFill>
        <p:spPr>
          <a:xfrm>
            <a:off x="753869" y="1549379"/>
            <a:ext cx="10561835" cy="4718038"/>
          </a:xfrm>
          <a:prstGeom prst="rect">
            <a:avLst/>
          </a:prstGeom>
        </p:spPr>
      </p:pic>
      <p:pic>
        <p:nvPicPr>
          <p:cNvPr id="6" name="synthesize (9)">
            <a:hlinkClick r:id="" action="ppaction://media"/>
            <a:extLst>
              <a:ext uri="{FF2B5EF4-FFF2-40B4-BE49-F238E27FC236}">
                <a16:creationId xmlns:a16="http://schemas.microsoft.com/office/drawing/2014/main" id="{1016BDB3-04B1-71F5-ACB9-C7653D1F1D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1914" y="378136"/>
            <a:ext cx="1236217" cy="1236217"/>
          </a:xfrm>
          <a:prstGeom prst="rect">
            <a:avLst/>
          </a:prstGeom>
        </p:spPr>
      </p:pic>
    </p:spTree>
    <p:extLst>
      <p:ext uri="{BB962C8B-B14F-4D97-AF65-F5344CB8AC3E}">
        <p14:creationId xmlns:p14="http://schemas.microsoft.com/office/powerpoint/2010/main" val="335521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8.2 Referências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Usher, William. (2021, março). Wind, solar and biofuels: social, environmental and economic concerns (Versão 1). </a:t>
            </a:r>
            <a:r>
              <a:rPr lang="en-GB" sz="2400" dirty="0" err="1">
                <a:latin typeface="Open Sans" panose="020B0606030504020204" pitchFamily="34" charset="0"/>
                <a:ea typeface="Open Sans" panose="020B0606030504020204" pitchFamily="34" charset="0"/>
                <a:cs typeface="Open Sans" panose="020B0606030504020204" pitchFamily="34" charset="0"/>
              </a:rPr>
              <a:t>Zenodo.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e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e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editor(es), EUR 29904 EN, Serviço de Publicações da União Europeia, Luxemburgo,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8" name="Picture 7" descr="A diagram of a computer&#10;&#10;Description automatically generated">
            <a:extLst>
              <a:ext uri="{FF2B5EF4-FFF2-40B4-BE49-F238E27FC236}">
                <a16:creationId xmlns:a16="http://schemas.microsoft.com/office/drawing/2014/main" id="{DEE13470-0A6F-1036-B457-A6B767F9F2EB}"/>
              </a:ext>
            </a:extLst>
          </p:cNvPr>
          <p:cNvPicPr>
            <a:picLocks noChangeAspect="1"/>
          </p:cNvPicPr>
          <p:nvPr/>
        </p:nvPicPr>
        <p:blipFill>
          <a:blip r:embed="rId5"/>
          <a:stretch>
            <a:fillRect/>
          </a:stretch>
        </p:blipFill>
        <p:spPr>
          <a:xfrm>
            <a:off x="528642" y="1128715"/>
            <a:ext cx="10934483" cy="532756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98238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8.3.1 Introdução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soluções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'off-grid'</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261126"/>
            <a:ext cx="10470704" cy="7212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versus 'Off-Grid'</a:t>
            </a:r>
            <a:endParaRPr lang="en-GB" sz="4400" dirty="0">
              <a:latin typeface="Open Sans"/>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879145D9-1549-E64F-708E-991A589C6120}"/>
              </a:ext>
            </a:extLst>
          </p:cNvPr>
          <p:cNvSpPr/>
          <p:nvPr/>
        </p:nvSpPr>
        <p:spPr>
          <a:xfrm>
            <a:off x="7772399" y="4629150"/>
            <a:ext cx="1171575" cy="5000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synthesize (10)">
            <a:hlinkClick r:id="" action="ppaction://media"/>
            <a:extLst>
              <a:ext uri="{FF2B5EF4-FFF2-40B4-BE49-F238E27FC236}">
                <a16:creationId xmlns:a16="http://schemas.microsoft.com/office/drawing/2014/main" id="{9642B665-331E-A0A6-CC4B-7547BDD482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6859" y="220326"/>
            <a:ext cx="1038582" cy="103858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45E1287-01D2-0D06-8FE2-FEA8112D3ED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E6F021F-183D-FD8B-C850-DE044FB649D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5" name="Rectangle 4">
            <a:extLst>
              <a:ext uri="{FF2B5EF4-FFF2-40B4-BE49-F238E27FC236}">
                <a16:creationId xmlns:a16="http://schemas.microsoft.com/office/drawing/2014/main" id="{985CA810-899C-7215-D0A3-F57732D7A670}"/>
              </a:ext>
            </a:extLst>
          </p:cNvPr>
          <p:cNvSpPr/>
          <p:nvPr/>
        </p:nvSpPr>
        <p:spPr>
          <a:xfrm>
            <a:off x="472545" y="836044"/>
            <a:ext cx="725971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8.3.2 Visão geral das tecnologias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fotovoltaicas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'off-grid'</a:t>
            </a:r>
          </a:p>
        </p:txBody>
      </p:sp>
      <p:sp>
        <p:nvSpPr>
          <p:cNvPr id="6" name="Title 10">
            <a:extLst>
              <a:ext uri="{FF2B5EF4-FFF2-40B4-BE49-F238E27FC236}">
                <a16:creationId xmlns:a16="http://schemas.microsoft.com/office/drawing/2014/main" id="{5B988E75-5317-7464-3C53-2D51BD749090}"/>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versus 'Off-Grid'</a:t>
            </a:r>
            <a:endParaRPr lang="en-GB" sz="4400" dirty="0">
              <a:latin typeface="Open Sans"/>
              <a:ea typeface="Open Sans" panose="020B0606030504020204" pitchFamily="34" charset="0"/>
              <a:cs typeface="Open Sans" panose="020B0606030504020204" pitchFamily="34" charset="0"/>
            </a:endParaRPr>
          </a:p>
        </p:txBody>
      </p:sp>
      <p:pic>
        <p:nvPicPr>
          <p:cNvPr id="2" name="Picture 6">
            <a:extLst>
              <a:ext uri="{FF2B5EF4-FFF2-40B4-BE49-F238E27FC236}">
                <a16:creationId xmlns:a16="http://schemas.microsoft.com/office/drawing/2014/main" id="{7C2C6FCF-135C-C67C-0725-0FF3FBD04B1D}"/>
              </a:ext>
            </a:extLst>
          </p:cNvPr>
          <p:cNvPicPr>
            <a:picLocks noChangeAspect="1"/>
          </p:cNvPicPr>
          <p:nvPr/>
        </p:nvPicPr>
        <p:blipFill>
          <a:blip r:embed="rId5"/>
          <a:stretch>
            <a:fillRect/>
          </a:stretch>
        </p:blipFill>
        <p:spPr>
          <a:xfrm>
            <a:off x="7043738" y="1671183"/>
            <a:ext cx="4357687" cy="2918150"/>
          </a:xfrm>
          <a:prstGeom prst="rect">
            <a:avLst/>
          </a:prstGeom>
        </p:spPr>
      </p:pic>
      <p:pic>
        <p:nvPicPr>
          <p:cNvPr id="4" name="Picture 7" descr="A picture containing sky, outdoor, grass, day&#10;&#10;Description automatically generated">
            <a:extLst>
              <a:ext uri="{FF2B5EF4-FFF2-40B4-BE49-F238E27FC236}">
                <a16:creationId xmlns:a16="http://schemas.microsoft.com/office/drawing/2014/main" id="{07489F66-EE1F-E93C-3268-18EBF30913A9}"/>
              </a:ext>
            </a:extLst>
          </p:cNvPr>
          <p:cNvPicPr>
            <a:picLocks noChangeAspect="1"/>
          </p:cNvPicPr>
          <p:nvPr/>
        </p:nvPicPr>
        <p:blipFill>
          <a:blip r:embed="rId6"/>
          <a:stretch>
            <a:fillRect/>
          </a:stretch>
        </p:blipFill>
        <p:spPr>
          <a:xfrm>
            <a:off x="3787587" y="3710810"/>
            <a:ext cx="4133824" cy="2751983"/>
          </a:xfrm>
          <a:prstGeom prst="rect">
            <a:avLst/>
          </a:prstGeom>
        </p:spPr>
      </p:pic>
      <p:pic>
        <p:nvPicPr>
          <p:cNvPr id="7" name="Picture 8">
            <a:extLst>
              <a:ext uri="{FF2B5EF4-FFF2-40B4-BE49-F238E27FC236}">
                <a16:creationId xmlns:a16="http://schemas.microsoft.com/office/drawing/2014/main" id="{2D0361C1-EEBF-8AA9-7325-46663A67C0F0}"/>
              </a:ext>
            </a:extLst>
          </p:cNvPr>
          <p:cNvPicPr>
            <a:picLocks noChangeAspect="1"/>
          </p:cNvPicPr>
          <p:nvPr/>
        </p:nvPicPr>
        <p:blipFill>
          <a:blip r:embed="rId7"/>
          <a:stretch>
            <a:fillRect/>
          </a:stretch>
        </p:blipFill>
        <p:spPr>
          <a:xfrm>
            <a:off x="325918" y="1498306"/>
            <a:ext cx="4133823" cy="2756930"/>
          </a:xfrm>
          <a:prstGeom prst="rect">
            <a:avLst/>
          </a:prstGeom>
        </p:spPr>
      </p:pic>
      <p:sp>
        <p:nvSpPr>
          <p:cNvPr id="8" name="Rectangle 7">
            <a:extLst>
              <a:ext uri="{FF2B5EF4-FFF2-40B4-BE49-F238E27FC236}">
                <a16:creationId xmlns:a16="http://schemas.microsoft.com/office/drawing/2014/main" id="{0A45B940-72D0-AFFF-8034-B667154D526A}"/>
              </a:ext>
            </a:extLst>
          </p:cNvPr>
          <p:cNvSpPr/>
          <p:nvPr/>
        </p:nvSpPr>
        <p:spPr>
          <a:xfrm rot="10800000" flipV="1">
            <a:off x="8215313" y="5929313"/>
            <a:ext cx="3491426" cy="414337"/>
          </a:xfrm>
          <a:prstGeom prst="rect">
            <a:avLst/>
          </a:prstGeom>
        </p:spPr>
        <p:txBody>
          <a:bodyPr wrap="square" lIns="91440" tIns="45720" rIns="91440" bIns="45720" anchor="t">
            <a:spAutoFit/>
          </a:bodyPr>
          <a:lstStyle/>
          <a:p>
            <a:pPr algn="r">
              <a:spcAft>
                <a:spcPts val="1200"/>
              </a:spcAft>
            </a:pPr>
            <a:r>
              <a:rPr lang="en-ZA" sz="1050" dirty="0">
                <a:latin typeface="Open Sans"/>
                <a:ea typeface="Open Sans" panose="020B0606030504020204" pitchFamily="34" charset="0"/>
                <a:cs typeface="Open Sans" panose="020B0606030504020204" pitchFamily="34" charset="0"/>
              </a:rPr>
              <a:t>(Agência Internacional de Energia Renovável, </a:t>
            </a:r>
            <a:r>
              <a:rPr lang="en-ZA" sz="1050" dirty="0">
                <a:latin typeface="Open Sans"/>
                <a:ea typeface="Open Sans" panose="020B0606030504020204" pitchFamily="34" charset="0"/>
                <a:cs typeface="Open Sans" panose="020B0606030504020204" pitchFamily="34" charset="0"/>
                <a:hlinkClick r:id="rId8"/>
              </a:rPr>
              <a:t>esquerda</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9"/>
              </a:rPr>
              <a:t>meio</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10"/>
              </a:rPr>
              <a:t>direita</a:t>
            </a:r>
            <a:r>
              <a:rPr lang="en-ZA" sz="1050" dirty="0">
                <a:latin typeface="Open Sans"/>
                <a:ea typeface="Open Sans" panose="020B0606030504020204" pitchFamily="34" charset="0"/>
                <a:cs typeface="Open Sans" panose="020B0606030504020204" pitchFamily="34" charset="0"/>
              </a:rPr>
              <a:t>, licença: </a:t>
            </a:r>
            <a:r>
              <a:rPr lang="en-ZA" sz="1050" dirty="0">
                <a:latin typeface="Open Sans"/>
                <a:ea typeface="Open Sans" panose="020B0606030504020204" pitchFamily="34" charset="0"/>
                <a:cs typeface="Open Sans" panose="020B0606030504020204" pitchFamily="34" charset="0"/>
                <a:hlinkClick r:id="rId11"/>
              </a:rPr>
              <a:t>CC BY-NC-ND 2.0</a:t>
            </a:r>
            <a:r>
              <a:rPr lang="en-ZA" sz="1050" dirty="0">
                <a:latin typeface="Open Sans"/>
                <a:ea typeface="Open Sans" panose="020B0606030504020204" pitchFamily="34" charset="0"/>
                <a:cs typeface="Open Sans" panose="020B0606030504020204" pitchFamily="34" charset="0"/>
              </a:rPr>
              <a:t>)</a:t>
            </a:r>
            <a:endParaRPr lang="en-ZA" sz="105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11)">
            <a:hlinkClick r:id="" action="ppaction://media"/>
            <a:extLst>
              <a:ext uri="{FF2B5EF4-FFF2-40B4-BE49-F238E27FC236}">
                <a16:creationId xmlns:a16="http://schemas.microsoft.com/office/drawing/2014/main" id="{F06EDFA6-D388-AB38-30A6-1D5173F4624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94947" y="256775"/>
            <a:ext cx="1132157" cy="1132157"/>
          </a:xfrm>
          <a:prstGeom prst="rect">
            <a:avLst/>
          </a:prstGeom>
        </p:spPr>
      </p:pic>
    </p:spTree>
    <p:extLst>
      <p:ext uri="{BB962C8B-B14F-4D97-AF65-F5344CB8AC3E}">
        <p14:creationId xmlns:p14="http://schemas.microsoft.com/office/powerpoint/2010/main" val="22455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CDAA92A-2E5B-F0CA-6065-4C295221A325}"/>
            </a:ext>
          </a:extLst>
        </p:cNvPr>
        <p:cNvGrpSpPr/>
        <p:nvPr/>
      </p:nvGrpSpPr>
      <p:grpSpPr>
        <a:xfrm>
          <a:off x="0" y="0"/>
          <a:ext cx="0" cy="0"/>
          <a:chOff x="0" y="0"/>
          <a:chExt cx="0" cy="0"/>
        </a:xfrm>
      </p:grpSpPr>
      <p:pic>
        <p:nvPicPr>
          <p:cNvPr id="2" name="Picture 7" descr="Graphical user interface&#10;&#10;Description automatically generated">
            <a:extLst>
              <a:ext uri="{FF2B5EF4-FFF2-40B4-BE49-F238E27FC236}">
                <a16:creationId xmlns:a16="http://schemas.microsoft.com/office/drawing/2014/main" id="{A4B9059E-109A-7338-D69B-8971E5EA9A89}"/>
              </a:ext>
            </a:extLst>
          </p:cNvPr>
          <p:cNvPicPr>
            <a:picLocks noChangeAspect="1"/>
          </p:cNvPicPr>
          <p:nvPr/>
        </p:nvPicPr>
        <p:blipFill rotWithShape="1">
          <a:blip r:embed="rId5"/>
          <a:srcRect l="1182" t="13529" r="42097" b="14921"/>
          <a:stretch/>
        </p:blipFill>
        <p:spPr>
          <a:xfrm>
            <a:off x="1243020" y="1192192"/>
            <a:ext cx="7535970" cy="5357486"/>
          </a:xfrm>
          <a:prstGeom prst="rect">
            <a:avLst/>
          </a:prstGeom>
        </p:spPr>
      </p:pic>
      <p:sp>
        <p:nvSpPr>
          <p:cNvPr id="3" name="Slide Number Placeholder 1">
            <a:extLst>
              <a:ext uri="{FF2B5EF4-FFF2-40B4-BE49-F238E27FC236}">
                <a16:creationId xmlns:a16="http://schemas.microsoft.com/office/drawing/2014/main" id="{28C70B1A-BA8D-B64D-F769-3A1A49CB665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5" name="Rectangle 4">
            <a:extLst>
              <a:ext uri="{FF2B5EF4-FFF2-40B4-BE49-F238E27FC236}">
                <a16:creationId xmlns:a16="http://schemas.microsoft.com/office/drawing/2014/main" id="{1DF7D65B-E4F7-4E50-20D9-2F865A52AD15}"/>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8.3.3 Papel das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tecnologias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'off-grid'</a:t>
            </a:r>
          </a:p>
        </p:txBody>
      </p:sp>
      <p:sp>
        <p:nvSpPr>
          <p:cNvPr id="6" name="Title 10">
            <a:extLst>
              <a:ext uri="{FF2B5EF4-FFF2-40B4-BE49-F238E27FC236}">
                <a16:creationId xmlns:a16="http://schemas.microsoft.com/office/drawing/2014/main" id="{D88335DC-9662-095A-9476-39496D6505F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versus 'Off-Grid'</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ED0324AA-9CBA-14ED-D6C5-1DEFF803903D}"/>
              </a:ext>
            </a:extLst>
          </p:cNvPr>
          <p:cNvSpPr/>
          <p:nvPr/>
        </p:nvSpPr>
        <p:spPr>
          <a:xfrm>
            <a:off x="8928037" y="6248239"/>
            <a:ext cx="2827399"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rPr>
              <a:t>imagem</a:t>
            </a:r>
            <a:r>
              <a:rPr lang="en-ZA" sz="1000" dirty="0">
                <a:latin typeface="Open Sans"/>
                <a:ea typeface="Open Sans" panose="020B0606030504020204" pitchFamily="34" charset="0"/>
                <a:cs typeface="Open Sans" panose="020B0606030504020204" pitchFamily="34" charset="0"/>
              </a:rPr>
              <a:t>, licença: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 2025-02-13T234044.448">
            <a:hlinkClick r:id="" action="ppaction://media"/>
            <a:extLst>
              <a:ext uri="{FF2B5EF4-FFF2-40B4-BE49-F238E27FC236}">
                <a16:creationId xmlns:a16="http://schemas.microsoft.com/office/drawing/2014/main" id="{527E4A3E-1444-0C52-0C76-6ACF525114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93357" y="363540"/>
            <a:ext cx="1215366" cy="1215366"/>
          </a:xfrm>
          <a:prstGeom prst="rect">
            <a:avLst/>
          </a:prstGeom>
        </p:spPr>
      </p:pic>
    </p:spTree>
    <p:extLst>
      <p:ext uri="{BB962C8B-B14F-4D97-AF65-F5344CB8AC3E}">
        <p14:creationId xmlns:p14="http://schemas.microsoft.com/office/powerpoint/2010/main" val="28353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85CB21C-C0E4-FC59-DAB0-5CF6AC13A0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5113B4-88B3-AE1D-07D5-8462F63BA5C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18</a:t>
            </a:fld>
            <a:endParaRPr lang="sv-SE" sz="1000" b="1" dirty="0">
              <a:solidFill>
                <a:schemeClr val="bg1"/>
              </a:solidFill>
            </a:endParaRPr>
          </a:p>
        </p:txBody>
      </p:sp>
      <p:sp>
        <p:nvSpPr>
          <p:cNvPr id="5" name="Rectangle 4">
            <a:extLst>
              <a:ext uri="{FF2B5EF4-FFF2-40B4-BE49-F238E27FC236}">
                <a16:creationId xmlns:a16="http://schemas.microsoft.com/office/drawing/2014/main" id="{55748980-EEF0-C167-18B2-BB94BC51B0EA}"/>
              </a:ext>
            </a:extLst>
          </p:cNvPr>
          <p:cNvSpPr/>
          <p:nvPr/>
        </p:nvSpPr>
        <p:spPr>
          <a:xfrm>
            <a:off x="472546" y="836044"/>
            <a:ext cx="68299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Tecnologias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'off-grid'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a:t>
            </a:r>
          </a:p>
        </p:txBody>
      </p:sp>
      <p:sp>
        <p:nvSpPr>
          <p:cNvPr id="6" name="Title 10">
            <a:extLst>
              <a:ext uri="{FF2B5EF4-FFF2-40B4-BE49-F238E27FC236}">
                <a16:creationId xmlns:a16="http://schemas.microsoft.com/office/drawing/2014/main" id="{AD95B1FD-0EF6-94B2-448F-8EBCAE7206CE}"/>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versus 'Off-Grid'</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A7A65C61-8B90-CC66-7649-F8511F9138BD}"/>
              </a:ext>
            </a:extLst>
          </p:cNvPr>
          <p:cNvSpPr/>
          <p:nvPr/>
        </p:nvSpPr>
        <p:spPr>
          <a:xfrm>
            <a:off x="887214" y="1600201"/>
            <a:ext cx="7785299" cy="2923877"/>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Exemplo de dados de energia solar fotovoltaica descentralizada para os principais parâmetros </a:t>
            </a:r>
            <a:r>
              <a:rPr lang="en-ZA" sz="2400" dirty="0" err="1">
                <a:latin typeface="Open Sans"/>
                <a:ea typeface="Open Sans" panose="020B0606030504020204" pitchFamily="34" charset="0"/>
                <a:cs typeface="Open Sans" panose="020B0606030504020204" pitchFamily="34" charset="0"/>
              </a:rPr>
              <a:t>do OSeMOSYS</a:t>
            </a:r>
            <a:r>
              <a:rPr lang="en-ZA" sz="2400" dirty="0">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Fator de capacidade: </a:t>
            </a:r>
            <a:r>
              <a:rPr lang="en-ZA" sz="2400" dirty="0">
                <a:solidFill>
                  <a:srgbClr val="000000"/>
                </a:solidFill>
                <a:latin typeface="Open Sans"/>
                <a:ea typeface="Open Sans" panose="020B0606030504020204" pitchFamily="34" charset="0"/>
                <a:cs typeface="Open Sans" panose="020B0606030504020204" pitchFamily="34" charset="0"/>
              </a:rPr>
              <a:t>varia de acordo com o país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de capital: </a:t>
            </a:r>
            <a:r>
              <a:rPr lang="en-ZA" sz="2400" dirty="0">
                <a:solidFill>
                  <a:srgbClr val="000000"/>
                </a:solidFill>
                <a:latin typeface="Open Sans"/>
                <a:ea typeface="Open Sans" panose="020B0606030504020204" pitchFamily="34" charset="0"/>
                <a:cs typeface="Open Sans" panose="020B0606030504020204" pitchFamily="34" charset="0"/>
              </a:rPr>
              <a:t>$2840/kW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fixo: </a:t>
            </a:r>
            <a:r>
              <a:rPr lang="en-ZA" sz="2400" dirty="0">
                <a:solidFill>
                  <a:srgbClr val="000000"/>
                </a:solidFill>
                <a:latin typeface="Open Sans"/>
                <a:ea typeface="Open Sans" panose="020B0606030504020204" pitchFamily="34" charset="0"/>
                <a:cs typeface="Open Sans" panose="020B0606030504020204" pitchFamily="34" charset="0"/>
              </a:rPr>
              <a:t>US$ 28/kW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Vida operacional: </a:t>
            </a:r>
            <a:r>
              <a:rPr lang="en-ZA" sz="2400" dirty="0">
                <a:solidFill>
                  <a:srgbClr val="000000"/>
                </a:solidFill>
                <a:latin typeface="Open Sans"/>
                <a:ea typeface="Open Sans" panose="020B0606030504020204" pitchFamily="34" charset="0"/>
                <a:cs typeface="Open Sans" panose="020B0606030504020204" pitchFamily="34" charset="0"/>
              </a:rPr>
              <a:t>20 anos</a:t>
            </a:r>
          </a:p>
        </p:txBody>
      </p:sp>
      <p:sp>
        <p:nvSpPr>
          <p:cNvPr id="4" name="Rectangle 3">
            <a:extLst>
              <a:ext uri="{FF2B5EF4-FFF2-40B4-BE49-F238E27FC236}">
                <a16:creationId xmlns:a16="http://schemas.microsoft.com/office/drawing/2014/main" id="{4AC1B4EE-DEBD-339A-13F7-23C652896278}"/>
              </a:ext>
            </a:extLst>
          </p:cNvPr>
          <p:cNvSpPr/>
          <p:nvPr/>
        </p:nvSpPr>
        <p:spPr>
          <a:xfrm>
            <a:off x="939765" y="6145924"/>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(Fonte de dados: </a:t>
            </a:r>
            <a:r>
              <a:rPr lang="en-ZA" sz="1000" dirty="0" err="1">
                <a:latin typeface="Open Sans"/>
              </a:rPr>
              <a:t>Pappis </a:t>
            </a:r>
            <a:r>
              <a:rPr lang="en-ZA" sz="1000" dirty="0">
                <a:latin typeface="Open Sans"/>
              </a:rPr>
              <a:t>et al. (2019) </a:t>
            </a:r>
            <a:r>
              <a:rPr lang="en-ZA" sz="1000" dirty="0">
                <a:latin typeface="Open Sans"/>
                <a:hlinkClick r:id="rId5"/>
              </a:rPr>
              <a:t>Energy Projections for African Countries</a:t>
            </a:r>
            <a:r>
              <a:rPr lang="en-ZA" sz="1000" dirty="0">
                <a:latin typeface="Open Sans"/>
              </a:rPr>
              <a:t>)</a:t>
            </a:r>
          </a:p>
        </p:txBody>
      </p:sp>
      <p:pic>
        <p:nvPicPr>
          <p:cNvPr id="7" name="synthesize (12)">
            <a:hlinkClick r:id="" action="ppaction://media"/>
            <a:extLst>
              <a:ext uri="{FF2B5EF4-FFF2-40B4-BE49-F238E27FC236}">
                <a16:creationId xmlns:a16="http://schemas.microsoft.com/office/drawing/2014/main" id="{0F675025-377D-777B-9910-C99C08CB65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3766" y="306625"/>
            <a:ext cx="1032458" cy="1032458"/>
          </a:xfrm>
          <a:prstGeom prst="rect">
            <a:avLst/>
          </a:prstGeom>
        </p:spPr>
      </p:pic>
    </p:spTree>
    <p:extLst>
      <p:ext uri="{BB962C8B-B14F-4D97-AF65-F5344CB8AC3E}">
        <p14:creationId xmlns:p14="http://schemas.microsoft.com/office/powerpoint/2010/main" val="104278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D13DC-6CFF-C054-A4EB-76C14D1AAC2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F52076D-2860-BF73-AB1A-8A5FE15FE16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19</a:t>
            </a:fld>
            <a:endParaRPr lang="sv-SE" sz="1000" b="1" dirty="0">
              <a:solidFill>
                <a:schemeClr val="bg1"/>
              </a:solidFill>
            </a:endParaRPr>
          </a:p>
        </p:txBody>
      </p:sp>
      <p:sp>
        <p:nvSpPr>
          <p:cNvPr id="5" name="Rectangle 4">
            <a:extLst>
              <a:ext uri="{FF2B5EF4-FFF2-40B4-BE49-F238E27FC236}">
                <a16:creationId xmlns:a16="http://schemas.microsoft.com/office/drawing/2014/main" id="{BF1A1338-96C7-B858-D2FF-9950EFC9A514}"/>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Tecnologias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'off-grid'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6" name="Title 10">
            <a:extLst>
              <a:ext uri="{FF2B5EF4-FFF2-40B4-BE49-F238E27FC236}">
                <a16:creationId xmlns:a16="http://schemas.microsoft.com/office/drawing/2014/main" id="{477581CD-7641-EEF7-F3E4-0167C252089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versus 'Off-Grid'</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10;&#10;Description automatically generated">
            <a:extLst>
              <a:ext uri="{FF2B5EF4-FFF2-40B4-BE49-F238E27FC236}">
                <a16:creationId xmlns:a16="http://schemas.microsoft.com/office/drawing/2014/main" id="{E783EB3D-4AA0-C950-FCAF-B561FA8EA7BF}"/>
              </a:ext>
            </a:extLst>
          </p:cNvPr>
          <p:cNvPicPr>
            <a:picLocks noChangeAspect="1"/>
          </p:cNvPicPr>
          <p:nvPr/>
        </p:nvPicPr>
        <p:blipFill>
          <a:blip r:embed="rId5"/>
          <a:stretch>
            <a:fillRect/>
          </a:stretch>
        </p:blipFill>
        <p:spPr>
          <a:xfrm>
            <a:off x="2889399" y="1249345"/>
            <a:ext cx="5865812" cy="5316556"/>
          </a:xfrm>
          <a:prstGeom prst="rect">
            <a:avLst/>
          </a:prstGeom>
        </p:spPr>
      </p:pic>
      <p:pic>
        <p:nvPicPr>
          <p:cNvPr id="4" name="synthesize (13)">
            <a:hlinkClick r:id="" action="ppaction://media"/>
            <a:extLst>
              <a:ext uri="{FF2B5EF4-FFF2-40B4-BE49-F238E27FC236}">
                <a16:creationId xmlns:a16="http://schemas.microsoft.com/office/drawing/2014/main" id="{BAF8BF5E-12CE-EFFF-94F0-C3757022EE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0598" y="283392"/>
            <a:ext cx="1105303" cy="1105303"/>
          </a:xfrm>
          <a:prstGeom prst="rect">
            <a:avLst/>
          </a:prstGeom>
        </p:spPr>
      </p:pic>
    </p:spTree>
    <p:extLst>
      <p:ext uri="{BB962C8B-B14F-4D97-AF65-F5344CB8AC3E}">
        <p14:creationId xmlns:p14="http://schemas.microsoft.com/office/powerpoint/2010/main" val="245603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8" y="609600"/>
            <a:ext cx="8257771" cy="79844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endParaRPr lang="en-GB" sz="4400" dirty="0">
              <a:latin typeface="Open Sans"/>
            </a:endParaRP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551585"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Ao final </a:t>
            </a:r>
            <a:r>
              <a:rPr lang="en-GB" sz="2400" b="1" dirty="0" err="1">
                <a:solidFill>
                  <a:schemeClr val="accent5">
                    <a:lumMod val="60000"/>
                    <a:lumOff val="40000"/>
                  </a:schemeClr>
                </a:solidFill>
                <a:latin typeface="Open Sans"/>
                <a:ea typeface="+mn-lt"/>
                <a:cs typeface="+mn-lt"/>
              </a:rPr>
              <a:t>desta</a:t>
            </a:r>
            <a:r>
              <a:rPr lang="en-GB" sz="2400" b="1" dirty="0">
                <a:solidFill>
                  <a:schemeClr val="accent5">
                    <a:lumMod val="60000"/>
                    <a:lumOff val="40000"/>
                  </a:schemeClr>
                </a:solidFill>
                <a:latin typeface="Open Sans"/>
                <a:ea typeface="+mn-lt"/>
                <a:cs typeface="+mn-lt"/>
              </a:rPr>
              <a:t> aula, você será capaz de:</a:t>
            </a: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Compreender as principais características das usinas de energia solar, seus impactos ambientais e sociais e como representá-las no OSeMOSYS </a:t>
            </a:r>
          </a:p>
          <a:p>
            <a:pPr>
              <a:spcBef>
                <a:spcPts val="1000"/>
              </a:spcBef>
            </a:pPr>
            <a:r>
              <a:rPr lang="en-US" sz="2400" dirty="0">
                <a:latin typeface="Open Sans"/>
                <a:ea typeface="+mn-lt"/>
                <a:cs typeface="+mn-lt"/>
              </a:rPr>
              <a:t>ILO2: Compreender as principais características das usinas de energia eólica, seus impactos ambientais e sociais e como representá-los no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ILO3: Aprender a diferença entre tecnologias on-grid e off-grid e suas características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8.3 Referências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Pappis</a:t>
            </a:r>
            <a:r>
              <a:rPr lang="en-GB" sz="20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 e Ramos, E., Energy projections for African countries, Hidalgo Gonzalez, I., </a:t>
            </a:r>
            <a:r>
              <a:rPr lang="en-GB" sz="2000" dirty="0" err="1">
                <a:latin typeface="Open Sans" panose="020B0606030504020204" pitchFamily="34" charset="0"/>
                <a:ea typeface="Open Sans" panose="020B0606030504020204" pitchFamily="34" charset="0"/>
                <a:cs typeface="Open Sans" panose="020B0606030504020204" pitchFamily="34" charset="0"/>
              </a:rPr>
              <a:t>Medarac</a:t>
            </a:r>
            <a:r>
              <a:rPr lang="en-GB" sz="2000" dirty="0">
                <a:latin typeface="Open Sans" panose="020B0606030504020204" pitchFamily="34" charset="0"/>
                <a:ea typeface="Open Sans" panose="020B0606030504020204" pitchFamily="34" charset="0"/>
                <a:cs typeface="Open Sans" panose="020B0606030504020204" pitchFamily="34" charset="0"/>
              </a:rPr>
              <a:t>, H., Gonzalez Sanchez, M. e </a:t>
            </a:r>
            <a:r>
              <a:rPr lang="en-GB" sz="2000" dirty="0" err="1">
                <a:latin typeface="Open Sans" panose="020B0606030504020204" pitchFamily="34" charset="0"/>
                <a:ea typeface="Open Sans" panose="020B0606030504020204" pitchFamily="34" charset="0"/>
                <a:cs typeface="Open Sans" panose="020B0606030504020204" pitchFamily="34" charset="0"/>
              </a:rPr>
              <a:t>Kougias</a:t>
            </a:r>
            <a:r>
              <a:rPr lang="en-GB" sz="2000" dirty="0">
                <a:latin typeface="Open Sans" panose="020B0606030504020204" pitchFamily="34" charset="0"/>
                <a:ea typeface="Open Sans" panose="020B0606030504020204" pitchFamily="34" charset="0"/>
                <a:cs typeface="Open Sans" panose="020B0606030504020204" pitchFamily="34" charset="0"/>
              </a:rPr>
              <a:t>, I., editor(es), EUR 29904 EN, Serviço de Publicações da União Europeia, Luxemburgo, 2019, ISBN 978-92-76-12391-0, doi:10.2760/678700, JRC118432.</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err="1"/>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Visão geral das usinas de energia solar</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Usinas de energia solar</a:t>
            </a:r>
            <a:endParaRPr lang="en-US" dirty="0">
              <a:cs typeface="Calibri Light" panose="020F0302020204030204"/>
            </a:endParaRPr>
          </a:p>
        </p:txBody>
      </p:sp>
      <p:pic>
        <p:nvPicPr>
          <p:cNvPr id="2" name="Picture 6">
            <a:extLst>
              <a:ext uri="{FF2B5EF4-FFF2-40B4-BE49-F238E27FC236}">
                <a16:creationId xmlns:a16="http://schemas.microsoft.com/office/drawing/2014/main" id="{E31E3C66-459A-63CB-A519-D7FD745D1746}"/>
              </a:ext>
            </a:extLst>
          </p:cNvPr>
          <p:cNvPicPr>
            <a:picLocks noChangeAspect="1"/>
          </p:cNvPicPr>
          <p:nvPr/>
        </p:nvPicPr>
        <p:blipFill>
          <a:blip r:embed="rId5"/>
          <a:stretch>
            <a:fillRect/>
          </a:stretch>
        </p:blipFill>
        <p:spPr>
          <a:xfrm>
            <a:off x="6140567" y="1800848"/>
            <a:ext cx="5501228" cy="3680061"/>
          </a:xfrm>
          <a:prstGeom prst="rect">
            <a:avLst/>
          </a:prstGeom>
        </p:spPr>
      </p:pic>
      <p:pic>
        <p:nvPicPr>
          <p:cNvPr id="5" name="Picture 11" descr="A picture containing sky, outdoor, ground, tree&#10;&#10;Description automatically generated">
            <a:extLst>
              <a:ext uri="{FF2B5EF4-FFF2-40B4-BE49-F238E27FC236}">
                <a16:creationId xmlns:a16="http://schemas.microsoft.com/office/drawing/2014/main" id="{1923F357-B27D-21F4-613B-DD3BBB7338A3}"/>
              </a:ext>
            </a:extLst>
          </p:cNvPr>
          <p:cNvPicPr>
            <a:picLocks noChangeAspect="1"/>
          </p:cNvPicPr>
          <p:nvPr/>
        </p:nvPicPr>
        <p:blipFill>
          <a:blip r:embed="rId6"/>
          <a:stretch>
            <a:fillRect/>
          </a:stretch>
        </p:blipFill>
        <p:spPr>
          <a:xfrm>
            <a:off x="386653" y="1800848"/>
            <a:ext cx="5466717" cy="3678989"/>
          </a:xfrm>
          <a:prstGeom prst="rect">
            <a:avLst/>
          </a:prstGeom>
        </p:spPr>
      </p:pic>
      <p:sp>
        <p:nvSpPr>
          <p:cNvPr id="6" name="Rectangle 5">
            <a:extLst>
              <a:ext uri="{FF2B5EF4-FFF2-40B4-BE49-F238E27FC236}">
                <a16:creationId xmlns:a16="http://schemas.microsoft.com/office/drawing/2014/main" id="{74A0C49E-F345-EC88-B567-C79566F98F7D}"/>
              </a:ext>
            </a:extLst>
          </p:cNvPr>
          <p:cNvSpPr/>
          <p:nvPr/>
        </p:nvSpPr>
        <p:spPr>
          <a:xfrm>
            <a:off x="6759839" y="5579852"/>
            <a:ext cx="3546242" cy="246221"/>
          </a:xfrm>
          <a:prstGeom prst="rect">
            <a:avLst/>
          </a:prstGeom>
        </p:spPr>
        <p:txBody>
          <a:bodyPr wrap="square" lIns="91440" tIns="45720" rIns="91440" bIns="45720" anchor="t">
            <a:spAutoFit/>
          </a:bodyPr>
          <a:lstStyle/>
          <a:p>
            <a:pPr>
              <a:spcAft>
                <a:spcPts val="1200"/>
              </a:spcAft>
            </a:pPr>
            <a:r>
              <a:rPr lang="en-ZA" sz="1000" i="1" dirty="0">
                <a:latin typeface="Open Sans"/>
                <a:ea typeface="Open Sans" panose="020B0606030504020204" pitchFamily="34" charset="0"/>
                <a:cs typeface="Open Sans" panose="020B0606030504020204" pitchFamily="34" charset="0"/>
              </a:rPr>
              <a:t>(</a:t>
            </a:r>
            <a:r>
              <a:rPr lang="en-ZA" sz="1000" dirty="0">
                <a:latin typeface="Open Sans"/>
                <a:ea typeface="Open Sans" panose="020B0606030504020204" pitchFamily="34" charset="0"/>
                <a:cs typeface="Open Sans" panose="020B0606030504020204" pitchFamily="34" charset="0"/>
              </a:rPr>
              <a:t>Beyond Coal &amp; Gas, licença de </a:t>
            </a:r>
            <a:r>
              <a:rPr lang="en-ZA" sz="1000" dirty="0">
                <a:latin typeface="Open Sans"/>
                <a:ea typeface="Open Sans" panose="020B0606030504020204" pitchFamily="34" charset="0"/>
                <a:cs typeface="Open Sans" panose="020B0606030504020204" pitchFamily="34" charset="0"/>
                <a:hlinkClick r:id="rId7"/>
              </a:rPr>
              <a:t>imagem</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rPr>
              <a:t>CC BY-NC 2.0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F5FF7672-9710-84A0-C466-FDACA05C802A}"/>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(Conceitos: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4" name="synthesize">
            <a:hlinkClick r:id="" action="ppaction://media"/>
            <a:extLst>
              <a:ext uri="{FF2B5EF4-FFF2-40B4-BE49-F238E27FC236}">
                <a16:creationId xmlns:a16="http://schemas.microsoft.com/office/drawing/2014/main" id="{0AC4DF6E-1DE8-3917-81A4-554CA5FCC1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96874" y="449720"/>
            <a:ext cx="1009207" cy="1009207"/>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6" y="995986"/>
            <a:ext cx="86604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8.1.2 Impactos ambientais e sociais das usinas de energia solar</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Usinas de energia solar</a:t>
            </a:r>
            <a:endParaRPr lang="en-US" dirty="0">
              <a:cs typeface="Calibri Light" panose="020F0302020204030204"/>
            </a:endParaRPr>
          </a:p>
        </p:txBody>
      </p:sp>
      <p:graphicFrame>
        <p:nvGraphicFramePr>
          <p:cNvPr id="14" name="Diagram 2">
            <a:extLst>
              <a:ext uri="{FF2B5EF4-FFF2-40B4-BE49-F238E27FC236}">
                <a16:creationId xmlns:a16="http://schemas.microsoft.com/office/drawing/2014/main" id="{57CD7A79-55FC-3112-5951-1C97D5159234}"/>
              </a:ext>
            </a:extLst>
          </p:cNvPr>
          <p:cNvGraphicFramePr/>
          <p:nvPr>
            <p:extLst>
              <p:ext uri="{D42A27DB-BD31-4B8C-83A1-F6EECF244321}">
                <p14:modId xmlns:p14="http://schemas.microsoft.com/office/powerpoint/2010/main" val="4065866014"/>
              </p:ext>
            </p:extLst>
          </p:nvPr>
        </p:nvGraphicFramePr>
        <p:xfrm>
          <a:off x="2276475" y="1475509"/>
          <a:ext cx="7402286" cy="49192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Rectangle 14">
            <a:extLst>
              <a:ext uri="{FF2B5EF4-FFF2-40B4-BE49-F238E27FC236}">
                <a16:creationId xmlns:a16="http://schemas.microsoft.com/office/drawing/2014/main" id="{E2A4D825-AB39-8941-9AEB-27EE2154E8D1}"/>
              </a:ext>
            </a:extLst>
          </p:cNvPr>
          <p:cNvSpPr/>
          <p:nvPr/>
        </p:nvSpPr>
        <p:spPr>
          <a:xfrm>
            <a:off x="5007059" y="3334983"/>
            <a:ext cx="2177882" cy="1200329"/>
          </a:xfrm>
          <a:prstGeom prst="rect">
            <a:avLst/>
          </a:prstGeom>
        </p:spPr>
        <p:txBody>
          <a:bodyPr wrap="square" lIns="91440" tIns="45720" rIns="91440" bIns="45720" anchor="t">
            <a:spAutoFit/>
          </a:bodyPr>
          <a:lstStyle/>
          <a:p>
            <a:pPr algn="ctr">
              <a:spcAft>
                <a:spcPts val="1200"/>
              </a:spcAft>
            </a:pPr>
            <a:r>
              <a:rPr lang="en-ZA" sz="1800" b="1" dirty="0">
                <a:latin typeface="Open Sans"/>
                <a:ea typeface="Open Sans" panose="020B0606030504020204" pitchFamily="34" charset="0"/>
                <a:cs typeface="Open Sans" panose="020B0606030504020204" pitchFamily="34" charset="0"/>
              </a:rPr>
              <a:t>Impactos ambientais e sociais das usinas de energia solar</a:t>
            </a:r>
            <a:endParaRPr lang="en-US" sz="1800" b="1" dirty="0"/>
          </a:p>
        </p:txBody>
      </p:sp>
      <p:sp>
        <p:nvSpPr>
          <p:cNvPr id="16" name="Rectangle 15">
            <a:extLst>
              <a:ext uri="{FF2B5EF4-FFF2-40B4-BE49-F238E27FC236}">
                <a16:creationId xmlns:a16="http://schemas.microsoft.com/office/drawing/2014/main" id="{9E15DEA7-8B40-CBA0-E743-3A79BC45A286}"/>
              </a:ext>
            </a:extLst>
          </p:cNvPr>
          <p:cNvSpPr/>
          <p:nvPr/>
        </p:nvSpPr>
        <p:spPr>
          <a:xfrm>
            <a:off x="9780823" y="627639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(Conceitos: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2" name="synthesize (1)">
            <a:hlinkClick r:id="" action="ppaction://media"/>
            <a:extLst>
              <a:ext uri="{FF2B5EF4-FFF2-40B4-BE49-F238E27FC236}">
                <a16:creationId xmlns:a16="http://schemas.microsoft.com/office/drawing/2014/main" id="{637C9578-0CD0-7787-F520-92EADD8FE1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11621" y="381897"/>
            <a:ext cx="1066042" cy="1066042"/>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82F8427-9EBA-90AC-103D-9843186CAE0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366D796-A9CB-BF16-4302-3E063CE17EB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sp>
        <p:nvSpPr>
          <p:cNvPr id="7" name="Rectangle 6">
            <a:extLst>
              <a:ext uri="{FF2B5EF4-FFF2-40B4-BE49-F238E27FC236}">
                <a16:creationId xmlns:a16="http://schemas.microsoft.com/office/drawing/2014/main" id="{44BD175E-1275-E974-4B8E-8A3036B97C1A}"/>
              </a:ext>
            </a:extLst>
          </p:cNvPr>
          <p:cNvSpPr/>
          <p:nvPr/>
        </p:nvSpPr>
        <p:spPr>
          <a:xfrm>
            <a:off x="343846" y="995986"/>
            <a:ext cx="88890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8.1.3 Papel das usinas de energia solar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nos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8" name="Title 10">
            <a:extLst>
              <a:ext uri="{FF2B5EF4-FFF2-40B4-BE49-F238E27FC236}">
                <a16:creationId xmlns:a16="http://schemas.microsoft.com/office/drawing/2014/main" id="{237C40E7-C2E8-8280-1391-740412B960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Usinas de energia solar</a:t>
            </a:r>
            <a:endParaRPr lang="en-US" dirty="0">
              <a:cs typeface="Calibri Light" panose="020F0302020204030204"/>
            </a:endParaRPr>
          </a:p>
        </p:txBody>
      </p:sp>
      <p:pic>
        <p:nvPicPr>
          <p:cNvPr id="2" name="Picture 3" descr="Graphical user interface, chart&#10;&#10;Description automatically generated">
            <a:extLst>
              <a:ext uri="{FF2B5EF4-FFF2-40B4-BE49-F238E27FC236}">
                <a16:creationId xmlns:a16="http://schemas.microsoft.com/office/drawing/2014/main" id="{75F8DAC9-07AF-6922-906E-D0339E224BDC}"/>
              </a:ext>
            </a:extLst>
          </p:cNvPr>
          <p:cNvPicPr>
            <a:picLocks noChangeAspect="1"/>
          </p:cNvPicPr>
          <p:nvPr/>
        </p:nvPicPr>
        <p:blipFill rotWithShape="1">
          <a:blip r:embed="rId5"/>
          <a:srcRect l="1133" t="14536" r="42351" b="14536"/>
          <a:stretch/>
        </p:blipFill>
        <p:spPr>
          <a:xfrm>
            <a:off x="1628775" y="1350557"/>
            <a:ext cx="7218743" cy="5117375"/>
          </a:xfrm>
          <a:prstGeom prst="rect">
            <a:avLst/>
          </a:prstGeom>
        </p:spPr>
      </p:pic>
      <p:sp>
        <p:nvSpPr>
          <p:cNvPr id="4" name="Rectangle 3">
            <a:extLst>
              <a:ext uri="{FF2B5EF4-FFF2-40B4-BE49-F238E27FC236}">
                <a16:creationId xmlns:a16="http://schemas.microsoft.com/office/drawing/2014/main" id="{D003532D-6D49-3810-CC2E-B20704CBD432}"/>
              </a:ext>
            </a:extLst>
          </p:cNvPr>
          <p:cNvSpPr/>
          <p:nvPr/>
        </p:nvSpPr>
        <p:spPr>
          <a:xfrm>
            <a:off x="8861043" y="6267287"/>
            <a:ext cx="291467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rPr>
              <a:t>imagem</a:t>
            </a:r>
            <a:r>
              <a:rPr lang="en-ZA" sz="1000" dirty="0">
                <a:latin typeface="Open Sans"/>
                <a:ea typeface="Open Sans" panose="020B0606030504020204" pitchFamily="34" charset="0"/>
                <a:cs typeface="Open Sans" panose="020B0606030504020204" pitchFamily="34" charset="0"/>
              </a:rPr>
              <a:t>, licença: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
            <a:hlinkClick r:id="" action="ppaction://media"/>
            <a:extLst>
              <a:ext uri="{FF2B5EF4-FFF2-40B4-BE49-F238E27FC236}">
                <a16:creationId xmlns:a16="http://schemas.microsoft.com/office/drawing/2014/main" id="{D0DBC67B-50FB-735A-AC66-EFD76A61C7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18382" y="249381"/>
            <a:ext cx="1100548" cy="1100548"/>
          </a:xfrm>
          <a:prstGeom prst="rect">
            <a:avLst/>
          </a:prstGeom>
        </p:spPr>
      </p:pic>
    </p:spTree>
    <p:extLst>
      <p:ext uri="{BB962C8B-B14F-4D97-AF65-F5344CB8AC3E}">
        <p14:creationId xmlns:p14="http://schemas.microsoft.com/office/powerpoint/2010/main" val="18429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07B9C10-46A5-BB7A-EF58-4C30F5EED40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59C2452-46A1-E6C0-A719-F46A1E539B9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7" name="Rectangle 6">
            <a:extLst>
              <a:ext uri="{FF2B5EF4-FFF2-40B4-BE49-F238E27FC236}">
                <a16:creationId xmlns:a16="http://schemas.microsoft.com/office/drawing/2014/main" id="{170BB72F-F704-3505-8104-069BC808841C}"/>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8.1.4 Usinas de energia solar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a:t>
            </a:r>
          </a:p>
        </p:txBody>
      </p:sp>
      <p:sp>
        <p:nvSpPr>
          <p:cNvPr id="8" name="Title 10">
            <a:extLst>
              <a:ext uri="{FF2B5EF4-FFF2-40B4-BE49-F238E27FC236}">
                <a16:creationId xmlns:a16="http://schemas.microsoft.com/office/drawing/2014/main" id="{32F66018-4F90-B395-1246-5F8A4CC2F72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Usinas de energia solar</a:t>
            </a:r>
            <a:endParaRPr lang="en-US" dirty="0">
              <a:cs typeface="Calibri Light" panose="020F0302020204030204"/>
            </a:endParaRPr>
          </a:p>
        </p:txBody>
      </p:sp>
      <p:sp>
        <p:nvSpPr>
          <p:cNvPr id="2" name="Rectangle 1">
            <a:extLst>
              <a:ext uri="{FF2B5EF4-FFF2-40B4-BE49-F238E27FC236}">
                <a16:creationId xmlns:a16="http://schemas.microsoft.com/office/drawing/2014/main" id="{D5652435-BC38-0DB3-9642-FE6E93C8DF88}"/>
              </a:ext>
            </a:extLst>
          </p:cNvPr>
          <p:cNvSpPr/>
          <p:nvPr/>
        </p:nvSpPr>
        <p:spPr>
          <a:xfrm>
            <a:off x="772911" y="1801730"/>
            <a:ext cx="5082109" cy="3293209"/>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Exemplo de dados de usina de energia fotovoltaica para os principais parâmetros </a:t>
            </a:r>
            <a:r>
              <a:rPr lang="en-ZA" sz="2400" dirty="0" err="1">
                <a:latin typeface="Open Sans"/>
                <a:ea typeface="Open Sans" panose="020B0606030504020204" pitchFamily="34" charset="0"/>
                <a:cs typeface="Open Sans" panose="020B0606030504020204" pitchFamily="34" charset="0"/>
              </a:rPr>
              <a:t>do OSeMOSYS</a:t>
            </a:r>
            <a:r>
              <a:rPr lang="en-ZA" sz="2400" dirty="0">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Fator de capacidade: </a:t>
            </a:r>
            <a:r>
              <a:rPr lang="en-ZA" sz="2400" dirty="0">
                <a:solidFill>
                  <a:srgbClr val="000000"/>
                </a:solidFill>
                <a:latin typeface="Open Sans"/>
                <a:ea typeface="Open Sans" panose="020B0606030504020204" pitchFamily="34" charset="0"/>
                <a:cs typeface="Open Sans" panose="020B0606030504020204" pitchFamily="34" charset="0"/>
              </a:rPr>
              <a:t>varia de acordo com o país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de capital: </a:t>
            </a:r>
            <a:r>
              <a:rPr lang="en-ZA" sz="2400" dirty="0">
                <a:solidFill>
                  <a:srgbClr val="000000"/>
                </a:solidFill>
                <a:latin typeface="Open Sans"/>
                <a:ea typeface="Open Sans" panose="020B0606030504020204" pitchFamily="34" charset="0"/>
                <a:cs typeface="Open Sans" panose="020B0606030504020204" pitchFamily="34" charset="0"/>
              </a:rPr>
              <a:t>US$ 2.000/kW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fixo: </a:t>
            </a:r>
            <a:r>
              <a:rPr lang="en-ZA" sz="2400" dirty="0">
                <a:solidFill>
                  <a:srgbClr val="000000"/>
                </a:solidFill>
                <a:latin typeface="Open Sans"/>
                <a:ea typeface="Open Sans" panose="020B0606030504020204" pitchFamily="34" charset="0"/>
                <a:cs typeface="Open Sans" panose="020B0606030504020204" pitchFamily="34" charset="0"/>
              </a:rPr>
              <a:t>US$ 24/kW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Vida útil operacional: </a:t>
            </a:r>
            <a:r>
              <a:rPr lang="en-ZA" sz="2400" dirty="0">
                <a:solidFill>
                  <a:srgbClr val="000000"/>
                </a:solidFill>
                <a:latin typeface="Open Sans"/>
                <a:ea typeface="Open Sans" panose="020B0606030504020204" pitchFamily="34" charset="0"/>
                <a:cs typeface="Open Sans" panose="020B0606030504020204" pitchFamily="34" charset="0"/>
              </a:rPr>
              <a:t>25 anos</a:t>
            </a:r>
          </a:p>
        </p:txBody>
      </p:sp>
      <p:sp>
        <p:nvSpPr>
          <p:cNvPr id="4" name="Rectangle 3">
            <a:extLst>
              <a:ext uri="{FF2B5EF4-FFF2-40B4-BE49-F238E27FC236}">
                <a16:creationId xmlns:a16="http://schemas.microsoft.com/office/drawing/2014/main" id="{6CAB21A0-F127-1DEE-A180-99BBC7070AEC}"/>
              </a:ext>
            </a:extLst>
          </p:cNvPr>
          <p:cNvSpPr/>
          <p:nvPr/>
        </p:nvSpPr>
        <p:spPr>
          <a:xfrm>
            <a:off x="5977514" y="1801729"/>
            <a:ext cx="5082109" cy="3293209"/>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Exemplo de dados da planta CSP para os principais parâmetros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Fator de capacidade: </a:t>
            </a:r>
            <a:r>
              <a:rPr lang="en-ZA" sz="2400" dirty="0">
                <a:solidFill>
                  <a:srgbClr val="000000"/>
                </a:solidFill>
                <a:latin typeface="Open Sans"/>
                <a:ea typeface="Open Sans" panose="020B0606030504020204" pitchFamily="34" charset="0"/>
                <a:cs typeface="Open Sans" panose="020B0606030504020204" pitchFamily="34" charset="0"/>
              </a:rPr>
              <a:t>varia de acordo com o país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de capital: </a:t>
            </a:r>
            <a:r>
              <a:rPr lang="en-ZA" sz="2400" dirty="0">
                <a:solidFill>
                  <a:srgbClr val="000000"/>
                </a:solidFill>
                <a:latin typeface="Open Sans"/>
                <a:ea typeface="Open Sans" panose="020B0606030504020204" pitchFamily="34" charset="0"/>
                <a:cs typeface="Open Sans" panose="020B0606030504020204" pitchFamily="34" charset="0"/>
              </a:rPr>
              <a:t>US$ 5050/kW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fixo: </a:t>
            </a:r>
            <a:r>
              <a:rPr lang="en-ZA" sz="2400" dirty="0">
                <a:solidFill>
                  <a:srgbClr val="000000"/>
                </a:solidFill>
                <a:latin typeface="Open Sans"/>
                <a:ea typeface="Open Sans" panose="020B0606030504020204" pitchFamily="34" charset="0"/>
                <a:cs typeface="Open Sans" panose="020B0606030504020204" pitchFamily="34" charset="0"/>
              </a:rPr>
              <a:t>$200/kW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Vida útil operacional: </a:t>
            </a:r>
            <a:r>
              <a:rPr lang="en-ZA" sz="2400" dirty="0">
                <a:solidFill>
                  <a:srgbClr val="000000"/>
                </a:solidFill>
                <a:latin typeface="Open Sans"/>
                <a:ea typeface="Open Sans" panose="020B0606030504020204" pitchFamily="34" charset="0"/>
                <a:cs typeface="Open Sans" panose="020B0606030504020204" pitchFamily="34" charset="0"/>
              </a:rPr>
              <a:t>25 anos</a:t>
            </a:r>
          </a:p>
        </p:txBody>
      </p:sp>
      <p:sp>
        <p:nvSpPr>
          <p:cNvPr id="5" name="Rectangle 4">
            <a:extLst>
              <a:ext uri="{FF2B5EF4-FFF2-40B4-BE49-F238E27FC236}">
                <a16:creationId xmlns:a16="http://schemas.microsoft.com/office/drawing/2014/main" id="{E85D44A3-2532-4E56-E1A7-365E01C236D3}"/>
              </a:ext>
            </a:extLst>
          </p:cNvPr>
          <p:cNvSpPr/>
          <p:nvPr/>
        </p:nvSpPr>
        <p:spPr>
          <a:xfrm>
            <a:off x="887214" y="6159553"/>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(Fonte de dados: </a:t>
            </a:r>
            <a:r>
              <a:rPr lang="en-ZA" sz="1000" dirty="0" err="1">
                <a:latin typeface="Open Sans"/>
              </a:rPr>
              <a:t>Pappis </a:t>
            </a:r>
            <a:r>
              <a:rPr lang="en-ZA" sz="1000" dirty="0">
                <a:latin typeface="Open Sans"/>
              </a:rPr>
              <a:t>et al. (2019) </a:t>
            </a:r>
            <a:r>
              <a:rPr lang="en-ZA" sz="1000" dirty="0">
                <a:latin typeface="Open Sans"/>
                <a:hlinkClick r:id="rId5"/>
              </a:rPr>
              <a:t>Energy Projections for African Countries</a:t>
            </a:r>
            <a:r>
              <a:rPr lang="en-ZA" sz="1000" dirty="0">
                <a:latin typeface="Open Sans"/>
              </a:rPr>
              <a:t>)</a:t>
            </a:r>
          </a:p>
        </p:txBody>
      </p:sp>
      <p:pic>
        <p:nvPicPr>
          <p:cNvPr id="6" name="synthesize (3)">
            <a:hlinkClick r:id="" action="ppaction://media"/>
            <a:extLst>
              <a:ext uri="{FF2B5EF4-FFF2-40B4-BE49-F238E27FC236}">
                <a16:creationId xmlns:a16="http://schemas.microsoft.com/office/drawing/2014/main" id="{A073923E-9F2E-060A-DBBD-1FDC558A30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3051" y="403871"/>
            <a:ext cx="1100906" cy="1100906"/>
          </a:xfrm>
          <a:prstGeom prst="rect">
            <a:avLst/>
          </a:prstGeom>
        </p:spPr>
      </p:pic>
    </p:spTree>
    <p:extLst>
      <p:ext uri="{BB962C8B-B14F-4D97-AF65-F5344CB8AC3E}">
        <p14:creationId xmlns:p14="http://schemas.microsoft.com/office/powerpoint/2010/main" val="130760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D6ED418-73AF-D7C9-0284-E3FB15AB2FC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5CA2D58-91AD-6B70-90A1-251E64612A9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7" name="Rectangle 6">
            <a:extLst>
              <a:ext uri="{FF2B5EF4-FFF2-40B4-BE49-F238E27FC236}">
                <a16:creationId xmlns:a16="http://schemas.microsoft.com/office/drawing/2014/main" id="{B44B7FC3-A896-2277-3306-1B1FA441B606}"/>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8.1.5 Usinas de energia solar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2</a:t>
            </a:r>
          </a:p>
        </p:txBody>
      </p:sp>
      <p:sp>
        <p:nvSpPr>
          <p:cNvPr id="8" name="Title 10">
            <a:extLst>
              <a:ext uri="{FF2B5EF4-FFF2-40B4-BE49-F238E27FC236}">
                <a16:creationId xmlns:a16="http://schemas.microsoft.com/office/drawing/2014/main" id="{12429D1C-8DBA-13AE-5142-9CAC8CBDE0F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Usinas de energia solar</a:t>
            </a:r>
            <a:endParaRPr lang="en-US" dirty="0">
              <a:cs typeface="Calibri Light" panose="020F0302020204030204"/>
            </a:endParaRPr>
          </a:p>
        </p:txBody>
      </p:sp>
      <p:pic>
        <p:nvPicPr>
          <p:cNvPr id="2" name="Picture 2" descr="Diagram&#10;&#10;Description automatically generated">
            <a:extLst>
              <a:ext uri="{FF2B5EF4-FFF2-40B4-BE49-F238E27FC236}">
                <a16:creationId xmlns:a16="http://schemas.microsoft.com/office/drawing/2014/main" id="{84EF112D-43CF-12E7-B307-0AEC10516172}"/>
              </a:ext>
            </a:extLst>
          </p:cNvPr>
          <p:cNvPicPr>
            <a:picLocks noChangeAspect="1"/>
          </p:cNvPicPr>
          <p:nvPr/>
        </p:nvPicPr>
        <p:blipFill>
          <a:blip r:embed="rId5"/>
          <a:stretch>
            <a:fillRect/>
          </a:stretch>
        </p:blipFill>
        <p:spPr>
          <a:xfrm>
            <a:off x="742948" y="1585911"/>
            <a:ext cx="10587184" cy="4699217"/>
          </a:xfrm>
          <a:prstGeom prst="rect">
            <a:avLst/>
          </a:prstGeom>
        </p:spPr>
      </p:pic>
      <p:pic>
        <p:nvPicPr>
          <p:cNvPr id="4" name="synthesize (4)">
            <a:hlinkClick r:id="" action="ppaction://media"/>
            <a:extLst>
              <a:ext uri="{FF2B5EF4-FFF2-40B4-BE49-F238E27FC236}">
                <a16:creationId xmlns:a16="http://schemas.microsoft.com/office/drawing/2014/main" id="{76BA51FA-F790-F7D6-5D47-843C627AC1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7826" y="243790"/>
            <a:ext cx="1152306" cy="1152306"/>
          </a:xfrm>
          <a:prstGeom prst="rect">
            <a:avLst/>
          </a:prstGeom>
        </p:spPr>
      </p:pic>
    </p:spTree>
    <p:extLst>
      <p:ext uri="{BB962C8B-B14F-4D97-AF65-F5344CB8AC3E}">
        <p14:creationId xmlns:p14="http://schemas.microsoft.com/office/powerpoint/2010/main" val="13673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8.1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Usher, William. (2021, março). Wind, solar and biofuels: social, environmental and economic concerns (Versão 1). </a:t>
            </a:r>
            <a:r>
              <a:rPr lang="en-GB" sz="2000" dirty="0" err="1">
                <a:latin typeface="Open Sans" panose="020B0606030504020204" pitchFamily="34" charset="0"/>
                <a:ea typeface="Open Sans" panose="020B0606030504020204" pitchFamily="34" charset="0"/>
                <a:cs typeface="Open Sans" panose="020B0606030504020204" pitchFamily="34" charset="0"/>
              </a:rPr>
              <a:t>Zenodo. </a:t>
            </a:r>
            <a:r>
              <a:rPr lang="en-GB" sz="20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Pappis</a:t>
            </a:r>
            <a:r>
              <a:rPr lang="en-GB" sz="20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 e Ramos, E., Energy projections for African countries, Hidalgo Gonzalez, I., </a:t>
            </a:r>
            <a:r>
              <a:rPr lang="en-GB" sz="2000" dirty="0" err="1">
                <a:latin typeface="Open Sans" panose="020B0606030504020204" pitchFamily="34" charset="0"/>
                <a:ea typeface="Open Sans" panose="020B0606030504020204" pitchFamily="34" charset="0"/>
                <a:cs typeface="Open Sans" panose="020B0606030504020204" pitchFamily="34" charset="0"/>
              </a:rPr>
              <a:t>Medarac</a:t>
            </a:r>
            <a:r>
              <a:rPr lang="en-GB" sz="2000" dirty="0">
                <a:latin typeface="Open Sans" panose="020B0606030504020204" pitchFamily="34" charset="0"/>
                <a:ea typeface="Open Sans" panose="020B0606030504020204" pitchFamily="34" charset="0"/>
                <a:cs typeface="Open Sans" panose="020B0606030504020204" pitchFamily="34" charset="0"/>
              </a:rPr>
              <a:t>, H., Gonzalez Sanchez, M. e </a:t>
            </a:r>
            <a:r>
              <a:rPr lang="en-GB" sz="2000" dirty="0" err="1">
                <a:latin typeface="Open Sans" panose="020B0606030504020204" pitchFamily="34" charset="0"/>
                <a:ea typeface="Open Sans" panose="020B0606030504020204" pitchFamily="34" charset="0"/>
                <a:cs typeface="Open Sans" panose="020B0606030504020204" pitchFamily="34" charset="0"/>
              </a:rPr>
              <a:t>Kougias</a:t>
            </a:r>
            <a:r>
              <a:rPr lang="en-GB" sz="2000" dirty="0">
                <a:latin typeface="Open Sans" panose="020B0606030504020204" pitchFamily="34" charset="0"/>
                <a:ea typeface="Open Sans" panose="020B0606030504020204" pitchFamily="34" charset="0"/>
                <a:cs typeface="Open Sans" panose="020B0606030504020204" pitchFamily="34" charset="0"/>
              </a:rPr>
              <a:t>, I., editor(es), EUR 29904 EN, Serviço de Publicações da União Europeia, Luxemburgo, 2019, ISBN 978-92-76-12391-0, doi:10.2760/678700, JRC118432.</a:t>
            </a: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8.2.1 Visão geral das usinas de energia eólica </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50105"/>
            <a:ext cx="10361809" cy="8461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Usinas de energia eólica </a:t>
            </a:r>
          </a:p>
        </p:txBody>
      </p:sp>
      <p:pic>
        <p:nvPicPr>
          <p:cNvPr id="7" name="Picture 3">
            <a:extLst>
              <a:ext uri="{FF2B5EF4-FFF2-40B4-BE49-F238E27FC236}">
                <a16:creationId xmlns:a16="http://schemas.microsoft.com/office/drawing/2014/main" id="{43B0D14A-FD50-A400-B422-A3229F4B467B}"/>
              </a:ext>
            </a:extLst>
          </p:cNvPr>
          <p:cNvPicPr>
            <a:picLocks noChangeAspect="1"/>
          </p:cNvPicPr>
          <p:nvPr/>
        </p:nvPicPr>
        <p:blipFill>
          <a:blip r:embed="rId5"/>
          <a:stretch>
            <a:fillRect/>
          </a:stretch>
        </p:blipFill>
        <p:spPr>
          <a:xfrm>
            <a:off x="414959" y="1838815"/>
            <a:ext cx="5688061" cy="3798007"/>
          </a:xfrm>
          <a:prstGeom prst="rect">
            <a:avLst/>
          </a:prstGeom>
        </p:spPr>
      </p:pic>
      <p:pic>
        <p:nvPicPr>
          <p:cNvPr id="8" name="Picture 6">
            <a:extLst>
              <a:ext uri="{FF2B5EF4-FFF2-40B4-BE49-F238E27FC236}">
                <a16:creationId xmlns:a16="http://schemas.microsoft.com/office/drawing/2014/main" id="{024DAAC1-DE61-490A-3595-627A83889D8E}"/>
              </a:ext>
            </a:extLst>
          </p:cNvPr>
          <p:cNvPicPr>
            <a:picLocks noChangeAspect="1"/>
          </p:cNvPicPr>
          <p:nvPr/>
        </p:nvPicPr>
        <p:blipFill>
          <a:blip r:embed="rId6"/>
          <a:stretch>
            <a:fillRect/>
          </a:stretch>
        </p:blipFill>
        <p:spPr>
          <a:xfrm>
            <a:off x="6436202" y="1842384"/>
            <a:ext cx="5079521" cy="3794438"/>
          </a:xfrm>
          <a:prstGeom prst="rect">
            <a:avLst/>
          </a:prstGeom>
        </p:spPr>
      </p:pic>
      <p:pic>
        <p:nvPicPr>
          <p:cNvPr id="5" name="synthesize (5)">
            <a:hlinkClick r:id="" action="ppaction://media"/>
            <a:extLst>
              <a:ext uri="{FF2B5EF4-FFF2-40B4-BE49-F238E27FC236}">
                <a16:creationId xmlns:a16="http://schemas.microsoft.com/office/drawing/2014/main" id="{8AF45C24-CC85-F629-E130-05BCFEA4A5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10255" y="462276"/>
            <a:ext cx="1067937" cy="1067937"/>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0F4CC88A-5F55-4F46-B62E-B7ADD67CA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3334</TotalTime>
  <Words>4908</Words>
  <Application>Microsoft Macintosh PowerPoint</Application>
  <PresentationFormat>Widescreen</PresentationFormat>
  <Paragraphs>157</Paragraphs>
  <Slides>21</Slides>
  <Notes>19</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docId:FFD72FE3DF6CD3E7059ADABB1E1F8CF7</cp:keywords>
  <cp:lastModifiedBy>Pedro Peters</cp:lastModifiedBy>
  <cp:revision>82</cp:revision>
  <dcterms:created xsi:type="dcterms:W3CDTF">2019-06-09T10:25:43Z</dcterms:created>
  <dcterms:modified xsi:type="dcterms:W3CDTF">2025-03-04T01:16:23Z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