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1"/>
  </p:notesMasterIdLst>
  <p:sldIdLst>
    <p:sldId id="256" r:id="rId5"/>
    <p:sldId id="257" r:id="rId6"/>
    <p:sldId id="268" r:id="rId7"/>
    <p:sldId id="269" r:id="rId8"/>
    <p:sldId id="272" r:id="rId9"/>
    <p:sldId id="270" r:id="rId10"/>
    <p:sldId id="271" r:id="rId11"/>
    <p:sldId id="274" r:id="rId12"/>
    <p:sldId id="273" r:id="rId13"/>
    <p:sldId id="275" r:id="rId14"/>
    <p:sldId id="276" r:id="rId15"/>
    <p:sldId id="277" r:id="rId16"/>
    <p:sldId id="278" r:id="rId17"/>
    <p:sldId id="279" r:id="rId18"/>
    <p:sldId id="280" r:id="rId19"/>
    <p:sldId id="283" r:id="rId20"/>
    <p:sldId id="284" r:id="rId21"/>
    <p:sldId id="281" r:id="rId22"/>
    <p:sldId id="285" r:id="rId23"/>
    <p:sldId id="286" r:id="rId24"/>
    <p:sldId id="287" r:id="rId25"/>
    <p:sldId id="289" r:id="rId26"/>
    <p:sldId id="282" r:id="rId27"/>
    <p:sldId id="290" r:id="rId28"/>
    <p:sldId id="291"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L1GOutj5is9VdgVSHb4fQ==" hashData="vlGCkaHjU8XYHInbRDI6uignHbNqatoyw5AQxQOKaxp5ijeGgUEj+mpRLJwglMBKJVB3Al/UJ8wEAMrt90sX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012169"/>
    <a:srgbClr val="CBD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6671" autoAdjust="0"/>
  </p:normalViewPr>
  <p:slideViewPr>
    <p:cSldViewPr snapToGrid="0">
      <p:cViewPr varScale="1">
        <p:scale>
          <a:sx n="94" d="100"/>
          <a:sy n="94" d="100"/>
        </p:scale>
        <p:origin x="15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1%20(Aug%5eJ%202019)/Timeslice_dataf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Demanda estacional por hora (PJ)</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AM"/>
        </a:p>
      </c:txPr>
    </c:title>
    <c:autoTitleDeleted val="0"/>
    <c:plotArea>
      <c:layout/>
      <c:lineChart>
        <c:grouping val="standard"/>
        <c:varyColors val="0"/>
        <c:ser>
          <c:idx val="0"/>
          <c:order val="0"/>
          <c:tx>
            <c:strRef>
              <c:f>[Timeslice_datafile.xlsx]Sheet1!$A$6</c:f>
              <c:strCache>
                <c:ptCount val="1"/>
                <c:pt idx="0">
                  <c:v>Verano</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[Timeslice_datafile.xlsx]Sheet1!$B$5:$Y$5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[Timeslice_datafile.xlsx]Sheet1!$B$6:$Y$6</c:f>
              <c:numCache>
                <c:formatCode>General</c:formatCode>
                <c:ptCount val="24"/>
                <c:pt idx="0">
                  <c:v>1</c:v>
                </c:pt>
                <c:pt idx="1">
                  <c:v>1</c:v>
                </c:pt>
                <c:pt idx="2">
                  <c:v>1</c:v>
                </c:pt>
                <c:pt idx="3">
                  <c:v>1</c:v>
                </c:pt>
                <c:pt idx="4">
                  <c:v>1</c:v>
                </c:pt>
                <c:pt idx="5">
                  <c:v>1</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1</c:v>
                </c:pt>
                <c:pt idx="23">
                  <c:v>1</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8EE-4819-AC41-E4A225D8FA41}"/>
            </c:ext>
          </c:extLst>
        </c:ser>
        <c:ser>
          <c:idx val="1"/>
          <c:order val="1"/>
          <c:tx>
            <c:strRef>
              <c:f>[Timeslice_datafile.xlsx]Sheet1!$A$7</c:f>
              <c:strCache>
                <c:ptCount val="1"/>
                <c:pt idx="0">
                  <c:v>Invierno</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numRef>
              <c:f>[Timeslice_datafile.xlsx]Sheet1!$B$5:$Y$5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[Timeslice_datafile.xlsx]Sheet1!$B$7:$Y$7</c:f>
              <c:numCache>
                <c:formatCode>General</c:formatCode>
                <c:ptCount val="24"/>
                <c:pt idx="0">
                  <c:v>3.5</c:v>
                </c:pt>
                <c:pt idx="1">
                  <c:v>3.5</c:v>
                </c:pt>
                <c:pt idx="2">
                  <c:v>3.5</c:v>
                </c:pt>
                <c:pt idx="3">
                  <c:v>3.5</c:v>
                </c:pt>
                <c:pt idx="4">
                  <c:v>3.5</c:v>
                </c:pt>
                <c:pt idx="5">
                  <c:v>3.5</c:v>
                </c:pt>
                <c:pt idx="6">
                  <c:v>3.5</c:v>
                </c:pt>
                <c:pt idx="7">
                  <c:v>1.5</c:v>
                </c:pt>
                <c:pt idx="8">
                  <c:v>1.5</c:v>
                </c:pt>
                <c:pt idx="9">
                  <c:v>1.5</c:v>
                </c:pt>
                <c:pt idx="10">
                  <c:v>1.5</c:v>
                </c:pt>
                <c:pt idx="11">
                  <c:v>1.5</c:v>
                </c:pt>
                <c:pt idx="12">
                  <c:v>1.5</c:v>
                </c:pt>
                <c:pt idx="13">
                  <c:v>1.5</c:v>
                </c:pt>
                <c:pt idx="14">
                  <c:v>1.5</c:v>
                </c:pt>
                <c:pt idx="15">
                  <c:v>1.5</c:v>
                </c:pt>
                <c:pt idx="16">
                  <c:v>1.5</c:v>
                </c:pt>
                <c:pt idx="17">
                  <c:v>1.5</c:v>
                </c:pt>
                <c:pt idx="18">
                  <c:v>1.5</c:v>
                </c:pt>
                <c:pt idx="19">
                  <c:v>3.5</c:v>
                </c:pt>
                <c:pt idx="20">
                  <c:v>3.5</c:v>
                </c:pt>
                <c:pt idx="21">
                  <c:v>3.5</c:v>
                </c:pt>
                <c:pt idx="22">
                  <c:v>3.5</c:v>
                </c:pt>
                <c:pt idx="23">
                  <c:v>3.5</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8EE-4819-AC41-E4A225D8FA41}"/>
            </c:ext>
          </c:extLst>
        </c:ser>
        <c:dLbls>
          <c:showLegendKey val="0"/>
          <c:showVal val="0"/>
          <c:showCatName val="0"/>
          <c:showSerName val="0"/>
          <c:showPercent val="0"/>
          <c:showBubbleSize val="0"/>
        </c:dLbls>
        <c:marker val="1"/>
        <c:smooth val="0"/>
        <c:axId val="501334456"/>
        <c:axId val="501335736"/>
      </c:lineChart>
      <c:catAx>
        <c:axId val="50133445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Hora</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M"/>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M"/>
          </a:p>
        </c:txPr>
        <c:crossAx val="501335736"/>
        <c:crosses val="autoZero"/>
        <c:auto val="1"/>
        <c:lblAlgn val="ctr"/>
        <c:lblOffset val="100"/>
        <c:noMultiLvlLbl val="0"/>
      </c:catAx>
      <c:valAx>
        <c:axId val="501335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Demanda (PJ)</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M"/>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M"/>
          </a:p>
        </c:txPr>
        <c:crossAx val="501334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AM"/>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AM"/>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baseline="0" err="1"/>
              <a:t>Demanda </a:t>
            </a:r>
            <a:r>
              <a:rPr lang="sv-SE" err="1"/>
              <a:t>horaria </a:t>
            </a:r>
            <a:r>
              <a:rPr lang="sv-SE" baseline="0"/>
              <a:t>(TJ)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title>
    <c:autoTitleDeleted val="0"/>
    <c:plotArea>
      <c:layout/>
      <c:lineChart>
        <c:grouping val="standard"/>
        <c:varyColors val="0"/>
        <c:ser>
          <c:idx val="0"/>
          <c:order val="0"/>
          <c:tx>
            <c:strRef>
              <c:f>Sheet1!$B$11</c:f>
              <c:strCache>
                <c:ptCount val="1"/>
                <c:pt idx="0">
                  <c:v>Verano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CB1B-435C-9899-5A34A94267D0}"/>
            </c:ext>
          </c:extLst>
        </c:ser>
        <c:ser>
          <c:idx val="1"/>
          <c:order val="1"/>
          <c:tx>
            <c:strRef>
              <c:f>Sheet1!$B$12</c:f>
              <c:strCache>
                <c:ptCount val="1"/>
                <c:pt idx="0">
                  <c:v>Invierno</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conferencia describe el papel del tiempo en la planificación energética y cómo puede representarse el tiempo en los modelos de sistemas energéticos. </a:t>
            </a:r>
          </a:p>
          <a:p>
            <a:r>
              <a:rPr lang="en-US" dirty="0"/>
              <a:t>Al final de la conferencia, serás capaz de: </a:t>
            </a:r>
          </a:p>
          <a:p>
            <a:r>
              <a:rPr lang="en-US" dirty="0"/>
              <a:t>1) Reflexionar sobre la variabilidad de la demanda de energía a lo largo del tiempo y su efecto en la planificación de las infraestructuras energéticas;</a:t>
            </a:r>
            <a:br>
              <a:rPr lang="en-US" dirty="0">
                <a:cs typeface="+mn-lt"/>
              </a:rPr>
            </a:br>
            <a:r>
              <a:rPr lang="en-US" dirty="0"/>
              <a:t>2) Reflexionar sobre la variabilidad del suministro de energía a lo largo del tiempo y su efecto en la planificación de las infraestructuras energéticas; </a:t>
            </a:r>
          </a:p>
          <a:p>
            <a:r>
              <a:rPr lang="en-US" dirty="0"/>
              <a:t>3) Describa cómo puede captarse la variabilidad de la demanda y la oferta de energía en la estructura de un modelo;</a:t>
            </a:r>
          </a:p>
          <a:p>
            <a:r>
              <a:rPr lang="en-US" dirty="0"/>
              <a:t>4) Describa los principales parámetros dependientes del tiempo en OSeMOSYS y su uso.</a:t>
            </a:r>
            <a:endParaRPr lang="en-US"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03516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Al igual que la </a:t>
            </a:r>
            <a:r>
              <a:rPr lang="en-GB" baseline="0" dirty="0">
                <a:cs typeface="Calibri"/>
              </a:rPr>
              <a:t>demanda de </a:t>
            </a:r>
            <a:r>
              <a:rPr lang="en-GB" dirty="0">
                <a:cs typeface="Calibri"/>
              </a:rPr>
              <a:t>energía</a:t>
            </a:r>
            <a:r>
              <a:rPr lang="en-GB" baseline="0" dirty="0">
                <a:cs typeface="Calibri"/>
              </a:rPr>
              <a:t>, también se puede sumar el suministro de energía de todos los activos de una ciudad, región o país. </a:t>
            </a:r>
            <a:r>
              <a:rPr lang="en-GB" b="0" baseline="0" dirty="0">
                <a:cs typeface="Calibri"/>
              </a:rPr>
              <a:t>La suma del suministro de todos los activos de un país y las importaciones netas constituyen el suministro energético del país. </a:t>
            </a:r>
            <a:r>
              <a:rPr lang="en-GB" baseline="0" dirty="0">
                <a:cs typeface="Calibri"/>
              </a:rPr>
              <a:t>Dado que el suministro de energía por parte de los activos individuales es variable, el suministro global de energía en la región o el país considerado </a:t>
            </a:r>
            <a:r>
              <a:rPr lang="en-GB" dirty="0">
                <a:cs typeface="Calibri"/>
              </a:rPr>
              <a:t>también </a:t>
            </a:r>
            <a:r>
              <a:rPr lang="en-GB" baseline="0" dirty="0">
                <a:cs typeface="Calibri"/>
              </a:rPr>
              <a:t>puede variar en las mismas escalas de tiempo, desde segundos hasta años. Las figuras muestran</a:t>
            </a:r>
            <a:r>
              <a:rPr lang="en-GB" dirty="0">
                <a:cs typeface="Calibri"/>
              </a:rPr>
              <a:t>, </a:t>
            </a:r>
            <a:r>
              <a:rPr lang="en-GB" baseline="0" dirty="0">
                <a:cs typeface="Calibri"/>
              </a:rPr>
              <a:t>por ejemplo</a:t>
            </a:r>
            <a:r>
              <a:rPr lang="en-GB" dirty="0">
                <a:cs typeface="Calibri"/>
              </a:rPr>
              <a:t>, </a:t>
            </a:r>
            <a:r>
              <a:rPr lang="en-GB" baseline="0" dirty="0">
                <a:cs typeface="Calibri"/>
              </a:rPr>
              <a:t>el suministro global de electricidad por parte de diferentes fuentes en Estados Unidos, a lo largo de dos años de muestra. Si se observan los distintos meses, se pueden identificar tendencias estacionales claras en el suministro de energía eólica </a:t>
            </a:r>
            <a:r>
              <a:rPr lang="en-GB" dirty="0">
                <a:cs typeface="Calibri"/>
              </a:rPr>
              <a:t>- en la figura superior izquierda - </a:t>
            </a:r>
            <a:r>
              <a:rPr lang="en-GB" baseline="0" dirty="0">
                <a:cs typeface="Calibri"/>
              </a:rPr>
              <a:t>e hidráulica </a:t>
            </a:r>
            <a:r>
              <a:rPr lang="en-GB" dirty="0">
                <a:cs typeface="Calibri"/>
              </a:rPr>
              <a:t>- en la superior derecha -</a:t>
            </a:r>
            <a:r>
              <a:rPr lang="en-GB" baseline="0" dirty="0">
                <a:cs typeface="Calibri"/>
              </a:rPr>
              <a:t>. Por el contrario, la oferta de las centrales geotérmicas y de biomasa </a:t>
            </a:r>
            <a:r>
              <a:rPr lang="en-GB" dirty="0">
                <a:cs typeface="Calibri"/>
              </a:rPr>
              <a:t>-en las figuras inferior izquierda y derecha, respectivamente- parece </a:t>
            </a:r>
            <a:r>
              <a:rPr lang="en-GB" baseline="0" dirty="0">
                <a:cs typeface="Calibri"/>
              </a:rPr>
              <a:t>más insensible a los cambios estacionales. Si se observan las variaciones a lo largo de los días o de los años, surgen otras tendencias. </a:t>
            </a:r>
            <a:r>
              <a:rPr lang="en-GB" dirty="0">
                <a:cs typeface="Calibri"/>
              </a:rPr>
              <a:t>En </a:t>
            </a:r>
            <a:r>
              <a:rPr lang="en-GB" b="0" dirty="0">
                <a:cs typeface="Calibri"/>
              </a:rPr>
              <a:t>un periodo de unos pocos </a:t>
            </a:r>
            <a:r>
              <a:rPr lang="en-GB" baseline="0" dirty="0">
                <a:cs typeface="Calibri"/>
              </a:rPr>
              <a:t>días, probablemente surgirían variaciones debidas a la disponibilidad diaria de las energías renovables. A lo largo de los años, es probable que surjan variaciones debidas a nuevas políticas, desarrollos tecnológicos y cambios en los precios de los combustibles.</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2866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cs typeface="Calibri"/>
              </a:rPr>
              <a:t>Ya</a:t>
            </a:r>
            <a:r>
              <a:rPr lang="en-GB" dirty="0">
                <a:cs typeface="Calibri"/>
              </a:rPr>
              <a:t> se ha </a:t>
            </a:r>
            <a:r>
              <a:rPr lang="en-GB" dirty="0" err="1">
                <a:cs typeface="Calibri"/>
              </a:rPr>
              <a:t>establecido</a:t>
            </a:r>
            <a:r>
              <a:rPr lang="en-GB" dirty="0">
                <a:cs typeface="Calibri"/>
              </a:rPr>
              <a:t> que tanto la </a:t>
            </a:r>
            <a:r>
              <a:rPr lang="en-GB" dirty="0" err="1">
                <a:cs typeface="Calibri"/>
              </a:rPr>
              <a:t>demanda</a:t>
            </a:r>
            <a:r>
              <a:rPr lang="en-GB" dirty="0">
                <a:cs typeface="Calibri"/>
              </a:rPr>
              <a:t> </a:t>
            </a:r>
            <a:r>
              <a:rPr lang="en-GB" dirty="0" err="1">
                <a:cs typeface="Calibri"/>
              </a:rPr>
              <a:t>como</a:t>
            </a:r>
            <a:r>
              <a:rPr lang="en-GB" dirty="0">
                <a:cs typeface="Calibri"/>
              </a:rPr>
              <a:t> la </a:t>
            </a:r>
            <a:r>
              <a:rPr lang="en-GB" dirty="0" err="1">
                <a:cs typeface="Calibri"/>
              </a:rPr>
              <a:t>oferta</a:t>
            </a:r>
            <a:r>
              <a:rPr lang="en-GB" dirty="0">
                <a:cs typeface="Calibri"/>
              </a:rPr>
              <a:t> de </a:t>
            </a:r>
            <a:r>
              <a:rPr lang="en-GB" dirty="0" err="1">
                <a:cs typeface="Calibri"/>
              </a:rPr>
              <a:t>energía</a:t>
            </a:r>
            <a:r>
              <a:rPr lang="en-GB" dirty="0">
                <a:cs typeface="Calibri"/>
              </a:rPr>
              <a:t> </a:t>
            </a:r>
            <a:r>
              <a:rPr lang="en-GB" dirty="0" err="1">
                <a:cs typeface="Calibri"/>
              </a:rPr>
              <a:t>cambian</a:t>
            </a:r>
            <a:r>
              <a:rPr lang="en-GB" dirty="0">
                <a:cs typeface="Calibri"/>
              </a:rPr>
              <a:t> con </a:t>
            </a:r>
            <a:r>
              <a:rPr lang="en-GB" dirty="0" err="1">
                <a:cs typeface="Calibri"/>
              </a:rPr>
              <a:t>el</a:t>
            </a:r>
            <a:r>
              <a:rPr lang="en-GB" dirty="0">
                <a:cs typeface="Calibri"/>
              </a:rPr>
              <a:t> </a:t>
            </a:r>
            <a:r>
              <a:rPr lang="en-GB" dirty="0" err="1">
                <a:cs typeface="Calibri"/>
              </a:rPr>
              <a:t>tiempo</a:t>
            </a:r>
            <a:r>
              <a:rPr lang="en-GB" dirty="0">
                <a:cs typeface="Calibri"/>
              </a:rPr>
              <a:t>. Pero, ¿</a:t>
            </a:r>
            <a:r>
              <a:rPr lang="en-GB" dirty="0" err="1">
                <a:cs typeface="Calibri"/>
              </a:rPr>
              <a:t>por</a:t>
            </a:r>
            <a:r>
              <a:rPr lang="en-GB" dirty="0">
                <a:cs typeface="Calibri"/>
              </a:rPr>
              <a:t> </a:t>
            </a:r>
            <a:r>
              <a:rPr lang="en-GB" dirty="0" err="1">
                <a:cs typeface="Calibri"/>
              </a:rPr>
              <a:t>qué</a:t>
            </a:r>
            <a:r>
              <a:rPr lang="en-GB" dirty="0">
                <a:cs typeface="Calibri"/>
              </a:rPr>
              <a:t> son </a:t>
            </a:r>
            <a:r>
              <a:rPr lang="en-GB" dirty="0" err="1">
                <a:cs typeface="Calibri"/>
              </a:rPr>
              <a:t>importantes</a:t>
            </a:r>
            <a:r>
              <a:rPr lang="en-GB" dirty="0">
                <a:cs typeface="Calibri"/>
              </a:rPr>
              <a:t> </a:t>
            </a:r>
            <a:r>
              <a:rPr lang="en-GB" dirty="0" err="1">
                <a:cs typeface="Calibri"/>
              </a:rPr>
              <a:t>estos</a:t>
            </a:r>
            <a:r>
              <a:rPr lang="en-GB" dirty="0">
                <a:cs typeface="Calibri"/>
              </a:rPr>
              <a:t> </a:t>
            </a:r>
            <a:r>
              <a:rPr lang="en-GB" dirty="0" err="1">
                <a:cs typeface="Calibri"/>
              </a:rPr>
              <a:t>cambios</a:t>
            </a:r>
            <a:r>
              <a:rPr lang="en-GB" dirty="0">
                <a:cs typeface="Calibri"/>
              </a:rPr>
              <a:t>? ¿Y </a:t>
            </a:r>
            <a:r>
              <a:rPr lang="en-GB" dirty="0" err="1">
                <a:cs typeface="Calibri"/>
              </a:rPr>
              <a:t>por</a:t>
            </a:r>
            <a:r>
              <a:rPr lang="en-GB" dirty="0">
                <a:cs typeface="Calibri"/>
              </a:rPr>
              <a:t> </a:t>
            </a:r>
            <a:r>
              <a:rPr lang="en-GB" dirty="0" err="1">
                <a:cs typeface="Calibri"/>
              </a:rPr>
              <a:t>qué</a:t>
            </a:r>
            <a:r>
              <a:rPr lang="en-GB" dirty="0">
                <a:cs typeface="Calibri"/>
              </a:rPr>
              <a:t> hay que </a:t>
            </a:r>
            <a:r>
              <a:rPr lang="en-GB" dirty="0" err="1">
                <a:cs typeface="Calibri"/>
              </a:rPr>
              <a:t>tenerlos</a:t>
            </a:r>
            <a:r>
              <a:rPr lang="en-GB" dirty="0">
                <a:cs typeface="Calibri"/>
              </a:rPr>
              <a:t> </a:t>
            </a:r>
            <a:r>
              <a:rPr lang="en-GB" dirty="0" err="1">
                <a:cs typeface="Calibri"/>
              </a:rPr>
              <a:t>en</a:t>
            </a:r>
            <a:r>
              <a:rPr lang="en-GB" dirty="0">
                <a:cs typeface="Calibri"/>
              </a:rPr>
              <a:t> </a:t>
            </a:r>
            <a:r>
              <a:rPr lang="en-GB" dirty="0" err="1">
                <a:cs typeface="Calibri"/>
              </a:rPr>
              <a:t>cuenta</a:t>
            </a:r>
            <a:r>
              <a:rPr lang="en-GB" dirty="0">
                <a:cs typeface="Calibri"/>
              </a:rPr>
              <a:t> </a:t>
            </a:r>
            <a:r>
              <a:rPr lang="en-GB" baseline="0" dirty="0">
                <a:cs typeface="Calibri"/>
              </a:rPr>
              <a:t>a la hora de </a:t>
            </a:r>
            <a:r>
              <a:rPr lang="en-GB" baseline="0" dirty="0" err="1">
                <a:cs typeface="Calibri"/>
              </a:rPr>
              <a:t>modelar</a:t>
            </a:r>
            <a:r>
              <a:rPr lang="en-GB" baseline="0" dirty="0">
                <a:cs typeface="Calibri"/>
              </a:rPr>
              <a:t> </a:t>
            </a:r>
            <a:r>
              <a:rPr lang="en-GB" baseline="0" dirty="0" err="1">
                <a:cs typeface="Calibri"/>
              </a:rPr>
              <a:t>el</a:t>
            </a:r>
            <a:r>
              <a:rPr lang="en-GB" baseline="0" dirty="0">
                <a:cs typeface="Calibri"/>
              </a:rPr>
              <a:t> </a:t>
            </a:r>
            <a:r>
              <a:rPr lang="en-GB" baseline="0" dirty="0" err="1">
                <a:cs typeface="Calibri"/>
              </a:rPr>
              <a:t>sistema</a:t>
            </a:r>
            <a:r>
              <a:rPr lang="en-GB" baseline="0" dirty="0">
                <a:cs typeface="Calibri"/>
              </a:rPr>
              <a:t> </a:t>
            </a:r>
            <a:r>
              <a:rPr lang="en-GB" baseline="0" dirty="0" err="1">
                <a:cs typeface="Calibri"/>
              </a:rPr>
              <a:t>energético</a:t>
            </a:r>
            <a:r>
              <a:rPr lang="en-GB" baseline="0" dirty="0">
                <a:cs typeface="Calibri"/>
              </a:rPr>
              <a:t>? Como se ha visto </a:t>
            </a:r>
            <a:r>
              <a:rPr lang="en-GB" baseline="0" dirty="0" err="1">
                <a:cs typeface="Calibri"/>
              </a:rPr>
              <a:t>en</a:t>
            </a:r>
            <a:r>
              <a:rPr lang="en-GB" baseline="0" dirty="0">
                <a:cs typeface="Calibri"/>
              </a:rPr>
              <a:t> las </a:t>
            </a:r>
            <a:r>
              <a:rPr lang="en-GB" baseline="0" dirty="0" err="1">
                <a:cs typeface="Calibri"/>
              </a:rPr>
              <a:t>diapositivas</a:t>
            </a:r>
            <a:r>
              <a:rPr lang="en-GB" baseline="0" dirty="0">
                <a:cs typeface="Calibri"/>
              </a:rPr>
              <a:t> </a:t>
            </a:r>
            <a:r>
              <a:rPr lang="en-GB" baseline="0" dirty="0" err="1">
                <a:cs typeface="Calibri"/>
              </a:rPr>
              <a:t>anteriores</a:t>
            </a:r>
            <a:r>
              <a:rPr lang="en-GB" baseline="0" dirty="0">
                <a:cs typeface="Calibri"/>
              </a:rPr>
              <a:t>, la </a:t>
            </a:r>
            <a:r>
              <a:rPr lang="en-GB" baseline="0" dirty="0" err="1">
                <a:cs typeface="Calibri"/>
              </a:rPr>
              <a:t>energía</a:t>
            </a:r>
            <a:r>
              <a:rPr lang="en-GB" baseline="0" dirty="0">
                <a:cs typeface="Calibri"/>
              </a:rPr>
              <a:t> se </a:t>
            </a:r>
            <a:r>
              <a:rPr lang="en-GB" baseline="0" dirty="0" err="1">
                <a:cs typeface="Calibri"/>
              </a:rPr>
              <a:t>utiliza</a:t>
            </a:r>
            <a:r>
              <a:rPr lang="en-GB" baseline="0" dirty="0">
                <a:cs typeface="Calibri"/>
              </a:rPr>
              <a:t> para </a:t>
            </a:r>
            <a:r>
              <a:rPr lang="en-GB" baseline="0" dirty="0" err="1">
                <a:cs typeface="Calibri"/>
              </a:rPr>
              <a:t>prestar</a:t>
            </a:r>
            <a:r>
              <a:rPr lang="en-GB" baseline="0" dirty="0">
                <a:cs typeface="Calibri"/>
              </a:rPr>
              <a:t> </a:t>
            </a:r>
            <a:r>
              <a:rPr lang="en-GB" baseline="0" dirty="0" err="1">
                <a:cs typeface="Calibri"/>
              </a:rPr>
              <a:t>servicios</a:t>
            </a:r>
            <a:r>
              <a:rPr lang="en-GB" baseline="0" dirty="0">
                <a:cs typeface="Calibri"/>
              </a:rPr>
              <a:t> </a:t>
            </a:r>
            <a:r>
              <a:rPr lang="en-GB" baseline="0" dirty="0" err="1">
                <a:cs typeface="Calibri"/>
              </a:rPr>
              <a:t>en</a:t>
            </a:r>
            <a:r>
              <a:rPr lang="en-GB" baseline="0" dirty="0">
                <a:cs typeface="Calibri"/>
              </a:rPr>
              <a:t> </a:t>
            </a:r>
            <a:r>
              <a:rPr lang="en-GB" baseline="0" dirty="0" err="1">
                <a:cs typeface="Calibri"/>
              </a:rPr>
              <a:t>diferentes</a:t>
            </a:r>
            <a:r>
              <a:rPr lang="en-GB" baseline="0" dirty="0">
                <a:cs typeface="Calibri"/>
              </a:rPr>
              <a:t> </a:t>
            </a:r>
            <a:r>
              <a:rPr lang="en-GB" baseline="0" dirty="0" err="1">
                <a:cs typeface="Calibri"/>
              </a:rPr>
              <a:t>sectores</a:t>
            </a:r>
            <a:r>
              <a:rPr lang="en-GB" baseline="0" dirty="0">
                <a:cs typeface="Calibri"/>
              </a:rPr>
              <a:t> de la </a:t>
            </a:r>
            <a:r>
              <a:rPr lang="en-GB" baseline="0" dirty="0" err="1">
                <a:cs typeface="Calibri"/>
              </a:rPr>
              <a:t>economía</a:t>
            </a:r>
            <a:r>
              <a:rPr lang="en-GB" baseline="0" dirty="0">
                <a:cs typeface="Calibri"/>
              </a:rPr>
              <a:t>. Por lo tanto, la </a:t>
            </a:r>
            <a:r>
              <a:rPr lang="en-GB" baseline="0" dirty="0" err="1">
                <a:cs typeface="Calibri"/>
              </a:rPr>
              <a:t>demanda</a:t>
            </a:r>
            <a:r>
              <a:rPr lang="en-GB" baseline="0" dirty="0">
                <a:cs typeface="Calibri"/>
              </a:rPr>
              <a:t> de </a:t>
            </a:r>
            <a:r>
              <a:rPr lang="en-GB" baseline="0" dirty="0" err="1">
                <a:cs typeface="Calibri"/>
              </a:rPr>
              <a:t>energía</a:t>
            </a:r>
            <a:r>
              <a:rPr lang="en-GB" baseline="0" dirty="0">
                <a:cs typeface="Calibri"/>
              </a:rPr>
              <a:t> </a:t>
            </a:r>
            <a:r>
              <a:rPr lang="en-GB" baseline="0" dirty="0" err="1">
                <a:cs typeface="Calibri"/>
              </a:rPr>
              <a:t>debe</a:t>
            </a:r>
            <a:r>
              <a:rPr lang="en-GB" baseline="0" dirty="0">
                <a:cs typeface="Calibri"/>
              </a:rPr>
              <a:t> </a:t>
            </a:r>
            <a:r>
              <a:rPr lang="en-GB" baseline="0" dirty="0" err="1">
                <a:cs typeface="Calibri"/>
              </a:rPr>
              <a:t>satisfacerse</a:t>
            </a:r>
            <a:r>
              <a:rPr lang="en-GB" baseline="0" dirty="0">
                <a:cs typeface="Calibri"/>
              </a:rPr>
              <a:t> </a:t>
            </a:r>
            <a:r>
              <a:rPr lang="en-GB" baseline="0" dirty="0" err="1">
                <a:cs typeface="Calibri"/>
              </a:rPr>
              <a:t>exactamente</a:t>
            </a:r>
            <a:r>
              <a:rPr lang="en-GB" baseline="0" dirty="0">
                <a:cs typeface="Calibri"/>
              </a:rPr>
              <a:t> </a:t>
            </a:r>
            <a:r>
              <a:rPr lang="en-GB" baseline="0" dirty="0" err="1">
                <a:cs typeface="Calibri"/>
              </a:rPr>
              <a:t>cuando</a:t>
            </a:r>
            <a:r>
              <a:rPr lang="en-GB" baseline="0" dirty="0">
                <a:cs typeface="Calibri"/>
              </a:rPr>
              <a:t> se produce la </a:t>
            </a:r>
            <a:r>
              <a:rPr lang="en-GB" baseline="0" dirty="0" err="1">
                <a:cs typeface="Calibri"/>
              </a:rPr>
              <a:t>necesidad</a:t>
            </a:r>
            <a:r>
              <a:rPr lang="en-GB" baseline="0" dirty="0">
                <a:cs typeface="Calibri"/>
              </a:rPr>
              <a:t>. Por </a:t>
            </a:r>
            <a:r>
              <a:rPr lang="en-GB" baseline="0" dirty="0" err="1">
                <a:cs typeface="Calibri"/>
              </a:rPr>
              <a:t>ejemplo</a:t>
            </a:r>
            <a:r>
              <a:rPr lang="en-GB" baseline="0" dirty="0">
                <a:cs typeface="Calibri"/>
              </a:rPr>
              <a:t>, </a:t>
            </a:r>
            <a:r>
              <a:rPr lang="en-GB" baseline="0" dirty="0" err="1">
                <a:cs typeface="Calibri"/>
              </a:rPr>
              <a:t>cada</a:t>
            </a:r>
            <a:r>
              <a:rPr lang="en-GB" baseline="0" dirty="0">
                <a:cs typeface="Calibri"/>
              </a:rPr>
              <a:t> </a:t>
            </a:r>
            <a:r>
              <a:rPr lang="en-GB" baseline="0" dirty="0" err="1">
                <a:cs typeface="Calibri"/>
              </a:rPr>
              <a:t>vez</a:t>
            </a:r>
            <a:r>
              <a:rPr lang="en-GB" baseline="0" dirty="0">
                <a:cs typeface="Calibri"/>
              </a:rPr>
              <a:t> que </a:t>
            </a:r>
            <a:r>
              <a:rPr lang="en-GB" baseline="0" dirty="0" err="1">
                <a:cs typeface="Calibri"/>
              </a:rPr>
              <a:t>pulsamos</a:t>
            </a:r>
            <a:r>
              <a:rPr lang="en-GB" baseline="0" dirty="0">
                <a:cs typeface="Calibri"/>
              </a:rPr>
              <a:t> </a:t>
            </a:r>
            <a:r>
              <a:rPr lang="en-GB" baseline="0" dirty="0" err="1">
                <a:cs typeface="Calibri"/>
              </a:rPr>
              <a:t>el</a:t>
            </a:r>
            <a:r>
              <a:rPr lang="en-GB" baseline="0" dirty="0">
                <a:cs typeface="Calibri"/>
              </a:rPr>
              <a:t> </a:t>
            </a:r>
            <a:r>
              <a:rPr lang="en-GB" baseline="0" dirty="0" err="1">
                <a:cs typeface="Calibri"/>
              </a:rPr>
              <a:t>interruptor</a:t>
            </a:r>
            <a:r>
              <a:rPr lang="en-GB" baseline="0" dirty="0">
                <a:cs typeface="Calibri"/>
              </a:rPr>
              <a:t> para </a:t>
            </a:r>
            <a:r>
              <a:rPr lang="en-GB" baseline="0" dirty="0" err="1">
                <a:cs typeface="Calibri"/>
              </a:rPr>
              <a:t>encender</a:t>
            </a:r>
            <a:r>
              <a:rPr lang="en-GB" baseline="0" dirty="0">
                <a:cs typeface="Calibri"/>
              </a:rPr>
              <a:t> las luces, </a:t>
            </a:r>
            <a:r>
              <a:rPr lang="en-GB" baseline="0" dirty="0" err="1">
                <a:cs typeface="Calibri"/>
              </a:rPr>
              <a:t>esperamos</a:t>
            </a:r>
            <a:r>
              <a:rPr lang="en-GB" baseline="0" dirty="0">
                <a:cs typeface="Calibri"/>
              </a:rPr>
              <a:t> y </a:t>
            </a:r>
            <a:r>
              <a:rPr lang="en-GB" baseline="0" dirty="0" err="1">
                <a:cs typeface="Calibri"/>
              </a:rPr>
              <a:t>necesitamos</a:t>
            </a:r>
            <a:r>
              <a:rPr lang="en-GB" baseline="0" dirty="0">
                <a:cs typeface="Calibri"/>
              </a:rPr>
              <a:t> que las luces se </a:t>
            </a:r>
            <a:r>
              <a:rPr lang="en-GB" baseline="0" dirty="0" err="1">
                <a:cs typeface="Calibri"/>
              </a:rPr>
              <a:t>enciendan</a:t>
            </a:r>
            <a:r>
              <a:rPr lang="en-GB" baseline="0" dirty="0">
                <a:cs typeface="Calibri"/>
              </a:rPr>
              <a:t> </a:t>
            </a:r>
            <a:r>
              <a:rPr lang="en-GB" baseline="0" dirty="0" err="1">
                <a:cs typeface="Calibri"/>
              </a:rPr>
              <a:t>realmente</a:t>
            </a:r>
            <a:r>
              <a:rPr lang="en-GB" baseline="0" dirty="0">
                <a:cs typeface="Calibri"/>
              </a:rPr>
              <a:t>. No </a:t>
            </a:r>
            <a:r>
              <a:rPr lang="en-GB" baseline="0" dirty="0" err="1">
                <a:cs typeface="Calibri"/>
              </a:rPr>
              <a:t>esperamos</a:t>
            </a:r>
            <a:r>
              <a:rPr lang="en-GB" baseline="0" dirty="0">
                <a:cs typeface="Calibri"/>
              </a:rPr>
              <a:t> que se </a:t>
            </a:r>
            <a:r>
              <a:rPr lang="en-GB" baseline="0" dirty="0" err="1">
                <a:cs typeface="Calibri"/>
              </a:rPr>
              <a:t>enciendan</a:t>
            </a:r>
            <a:r>
              <a:rPr lang="en-GB" baseline="0" dirty="0">
                <a:cs typeface="Calibri"/>
              </a:rPr>
              <a:t> </a:t>
            </a:r>
            <a:r>
              <a:rPr lang="en-GB" baseline="0" dirty="0" err="1">
                <a:cs typeface="Calibri"/>
              </a:rPr>
              <a:t>una</a:t>
            </a:r>
            <a:r>
              <a:rPr lang="en-GB" baseline="0" dirty="0">
                <a:cs typeface="Calibri"/>
              </a:rPr>
              <a:t> hora </a:t>
            </a:r>
            <a:r>
              <a:rPr lang="en-GB" baseline="0" dirty="0" err="1">
                <a:cs typeface="Calibri"/>
              </a:rPr>
              <a:t>más</a:t>
            </a:r>
            <a:r>
              <a:rPr lang="en-GB" baseline="0" dirty="0">
                <a:cs typeface="Calibri"/>
              </a:rPr>
              <a:t> </a:t>
            </a:r>
            <a:r>
              <a:rPr lang="en-GB" baseline="0" dirty="0" err="1">
                <a:cs typeface="Calibri"/>
              </a:rPr>
              <a:t>tarde</a:t>
            </a:r>
            <a:r>
              <a:rPr lang="en-GB" baseline="0" dirty="0">
                <a:cs typeface="Calibri"/>
              </a:rPr>
              <a:t>. Sin embargo, </a:t>
            </a:r>
            <a:r>
              <a:rPr lang="en-GB" baseline="0" dirty="0" err="1">
                <a:cs typeface="Calibri"/>
              </a:rPr>
              <a:t>los</a:t>
            </a:r>
            <a:r>
              <a:rPr lang="en-GB" baseline="0" dirty="0">
                <a:cs typeface="Calibri"/>
              </a:rPr>
              <a:t> </a:t>
            </a:r>
            <a:r>
              <a:rPr lang="en-GB" baseline="0" dirty="0" err="1">
                <a:cs typeface="Calibri"/>
              </a:rPr>
              <a:t>recursos</a:t>
            </a:r>
            <a:r>
              <a:rPr lang="en-GB" baseline="0" dirty="0">
                <a:cs typeface="Calibri"/>
              </a:rPr>
              <a:t> </a:t>
            </a:r>
            <a:r>
              <a:rPr lang="en-GB" baseline="0" dirty="0" err="1">
                <a:cs typeface="Calibri"/>
              </a:rPr>
              <a:t>energéticos</a:t>
            </a:r>
            <a:r>
              <a:rPr lang="en-GB" baseline="0" dirty="0">
                <a:cs typeface="Calibri"/>
              </a:rPr>
              <a:t> no </a:t>
            </a:r>
            <a:r>
              <a:rPr lang="en-GB" baseline="0" dirty="0" err="1">
                <a:cs typeface="Calibri"/>
              </a:rPr>
              <a:t>siempre</a:t>
            </a:r>
            <a:r>
              <a:rPr lang="en-GB" baseline="0" dirty="0">
                <a:cs typeface="Calibri"/>
              </a:rPr>
              <a:t> </a:t>
            </a:r>
            <a:r>
              <a:rPr lang="en-GB" baseline="0" dirty="0" err="1">
                <a:cs typeface="Calibri"/>
              </a:rPr>
              <a:t>están</a:t>
            </a:r>
            <a:r>
              <a:rPr lang="en-GB" baseline="0" dirty="0">
                <a:cs typeface="Calibri"/>
              </a:rPr>
              <a:t> </a:t>
            </a:r>
            <a:r>
              <a:rPr lang="en-GB" baseline="0" dirty="0" err="1">
                <a:cs typeface="Calibri"/>
              </a:rPr>
              <a:t>disponibles</a:t>
            </a:r>
            <a:r>
              <a:rPr lang="en-GB" baseline="0" dirty="0">
                <a:cs typeface="Calibri"/>
              </a:rPr>
              <a:t> </a:t>
            </a:r>
            <a:r>
              <a:rPr lang="en-GB" baseline="0" dirty="0" err="1">
                <a:cs typeface="Calibri"/>
              </a:rPr>
              <a:t>exactamente</a:t>
            </a:r>
            <a:r>
              <a:rPr lang="en-GB" baseline="0" dirty="0">
                <a:cs typeface="Calibri"/>
              </a:rPr>
              <a:t> </a:t>
            </a:r>
            <a:r>
              <a:rPr lang="en-GB" baseline="0" dirty="0" err="1">
                <a:cs typeface="Calibri"/>
              </a:rPr>
              <a:t>en</a:t>
            </a:r>
            <a:r>
              <a:rPr lang="en-GB" baseline="0" dirty="0">
                <a:cs typeface="Calibri"/>
              </a:rPr>
              <a:t> la </a:t>
            </a:r>
            <a:r>
              <a:rPr lang="en-GB" baseline="0" dirty="0" err="1">
                <a:cs typeface="Calibri"/>
              </a:rPr>
              <a:t>medida</a:t>
            </a:r>
            <a:r>
              <a:rPr lang="en-GB" baseline="0" dirty="0">
                <a:cs typeface="Calibri"/>
              </a:rPr>
              <a:t> </a:t>
            </a:r>
            <a:r>
              <a:rPr lang="en-GB" baseline="0" dirty="0" err="1">
                <a:cs typeface="Calibri"/>
              </a:rPr>
              <a:t>en</a:t>
            </a:r>
            <a:r>
              <a:rPr lang="en-GB" baseline="0" dirty="0">
                <a:cs typeface="Calibri"/>
              </a:rPr>
              <a:t> que se </a:t>
            </a:r>
            <a:r>
              <a:rPr lang="en-GB" baseline="0" dirty="0" err="1">
                <a:cs typeface="Calibri"/>
              </a:rPr>
              <a:t>necesitan</a:t>
            </a:r>
            <a:r>
              <a:rPr lang="en-GB" baseline="0" dirty="0">
                <a:cs typeface="Calibri"/>
              </a:rPr>
              <a:t>. Por </a:t>
            </a:r>
            <a:r>
              <a:rPr lang="en-GB" baseline="0" dirty="0" err="1">
                <a:cs typeface="Calibri"/>
              </a:rPr>
              <a:t>ejemplo</a:t>
            </a:r>
            <a:r>
              <a:rPr lang="en-GB" baseline="0" dirty="0">
                <a:cs typeface="Calibri"/>
              </a:rPr>
              <a:t>, la </a:t>
            </a:r>
            <a:r>
              <a:rPr lang="en-GB" baseline="0" dirty="0" err="1">
                <a:cs typeface="Calibri"/>
              </a:rPr>
              <a:t>figura</a:t>
            </a:r>
            <a:r>
              <a:rPr lang="en-GB" baseline="0" dirty="0">
                <a:cs typeface="Calibri"/>
              </a:rPr>
              <a:t> </a:t>
            </a:r>
            <a:r>
              <a:rPr lang="en-GB" baseline="0" dirty="0" err="1">
                <a:cs typeface="Calibri"/>
              </a:rPr>
              <a:t>muestra</a:t>
            </a:r>
            <a:r>
              <a:rPr lang="en-GB" baseline="0" dirty="0">
                <a:cs typeface="Calibri"/>
              </a:rPr>
              <a:t> un </a:t>
            </a:r>
            <a:r>
              <a:rPr lang="en-GB" baseline="0" dirty="0" err="1">
                <a:cs typeface="Calibri"/>
              </a:rPr>
              <a:t>desajuste</a:t>
            </a:r>
            <a:r>
              <a:rPr lang="en-GB" baseline="0" dirty="0">
                <a:cs typeface="Calibri"/>
              </a:rPr>
              <a:t> </a:t>
            </a:r>
            <a:r>
              <a:rPr lang="en-GB" baseline="0" dirty="0" err="1">
                <a:cs typeface="Calibri"/>
              </a:rPr>
              <a:t>en</a:t>
            </a:r>
            <a:r>
              <a:rPr lang="en-GB" baseline="0" dirty="0">
                <a:cs typeface="Calibri"/>
              </a:rPr>
              <a:t> </a:t>
            </a:r>
            <a:r>
              <a:rPr lang="en-GB" baseline="0" dirty="0" err="1">
                <a:cs typeface="Calibri"/>
              </a:rPr>
              <a:t>los</a:t>
            </a:r>
            <a:r>
              <a:rPr lang="en-GB" baseline="0" dirty="0">
                <a:cs typeface="Calibri"/>
              </a:rPr>
              <a:t> </a:t>
            </a:r>
            <a:r>
              <a:rPr lang="en-GB" baseline="0" dirty="0" err="1">
                <a:cs typeface="Calibri"/>
              </a:rPr>
              <a:t>perfiles</a:t>
            </a:r>
            <a:r>
              <a:rPr lang="en-GB" baseline="0" dirty="0">
                <a:cs typeface="Calibri"/>
              </a:rPr>
              <a:t> </a:t>
            </a:r>
            <a:r>
              <a:rPr lang="en-GB" baseline="0" dirty="0" err="1">
                <a:cs typeface="Calibri"/>
              </a:rPr>
              <a:t>estacionales</a:t>
            </a:r>
            <a:r>
              <a:rPr lang="en-GB" baseline="0" dirty="0">
                <a:cs typeface="Calibri"/>
              </a:rPr>
              <a:t> de </a:t>
            </a:r>
            <a:r>
              <a:rPr lang="en-GB" baseline="0" dirty="0" err="1">
                <a:cs typeface="Calibri"/>
              </a:rPr>
              <a:t>disponibilidad</a:t>
            </a:r>
            <a:r>
              <a:rPr lang="en-GB" baseline="0" dirty="0">
                <a:cs typeface="Calibri"/>
              </a:rPr>
              <a:t> de </a:t>
            </a:r>
            <a:r>
              <a:rPr lang="en-GB" baseline="0" dirty="0" err="1">
                <a:cs typeface="Calibri"/>
              </a:rPr>
              <a:t>agua</a:t>
            </a:r>
            <a:r>
              <a:rPr lang="en-GB" baseline="0" dirty="0">
                <a:cs typeface="Calibri"/>
              </a:rPr>
              <a:t> para la </a:t>
            </a:r>
            <a:r>
              <a:rPr lang="en-GB" baseline="0" dirty="0" err="1">
                <a:cs typeface="Calibri"/>
              </a:rPr>
              <a:t>generación</a:t>
            </a:r>
            <a:r>
              <a:rPr lang="en-GB" baseline="0" dirty="0">
                <a:cs typeface="Calibri"/>
              </a:rPr>
              <a:t> </a:t>
            </a:r>
            <a:r>
              <a:rPr lang="en-GB" baseline="0" dirty="0" err="1">
                <a:cs typeface="Calibri"/>
              </a:rPr>
              <a:t>hidroeléctrica</a:t>
            </a:r>
            <a:r>
              <a:rPr lang="en-GB" baseline="0" dirty="0">
                <a:cs typeface="Calibri"/>
              </a:rPr>
              <a:t> y la </a:t>
            </a:r>
            <a:r>
              <a:rPr lang="en-GB" baseline="0" dirty="0" err="1">
                <a:cs typeface="Calibri"/>
              </a:rPr>
              <a:t>demanda</a:t>
            </a:r>
            <a:r>
              <a:rPr lang="en-GB" baseline="0" dirty="0">
                <a:cs typeface="Calibri"/>
              </a:rPr>
              <a:t> de </a:t>
            </a:r>
            <a:r>
              <a:rPr lang="en-GB" baseline="0" dirty="0" err="1">
                <a:cs typeface="Calibri"/>
              </a:rPr>
              <a:t>electricidad</a:t>
            </a:r>
            <a:r>
              <a:rPr lang="en-GB" baseline="0" dirty="0">
                <a:cs typeface="Calibri"/>
              </a:rPr>
              <a:t>. Si la </a:t>
            </a:r>
            <a:r>
              <a:rPr lang="en-GB" baseline="0" dirty="0" err="1">
                <a:cs typeface="Calibri"/>
              </a:rPr>
              <a:t>demanda</a:t>
            </a:r>
            <a:r>
              <a:rPr lang="en-GB" baseline="0" dirty="0">
                <a:cs typeface="Calibri"/>
              </a:rPr>
              <a:t> de </a:t>
            </a:r>
            <a:r>
              <a:rPr lang="en-GB" baseline="0" dirty="0" err="1">
                <a:cs typeface="Calibri"/>
              </a:rPr>
              <a:t>electricidad</a:t>
            </a:r>
            <a:r>
              <a:rPr lang="en-GB" baseline="0" dirty="0">
                <a:cs typeface="Calibri"/>
              </a:rPr>
              <a:t> </a:t>
            </a:r>
            <a:r>
              <a:rPr lang="en-GB" baseline="0" dirty="0" err="1">
                <a:cs typeface="Calibri"/>
              </a:rPr>
              <a:t>en</a:t>
            </a:r>
            <a:r>
              <a:rPr lang="en-GB" baseline="0" dirty="0">
                <a:cs typeface="Calibri"/>
              </a:rPr>
              <a:t> </a:t>
            </a:r>
            <a:r>
              <a:rPr lang="en-GB" baseline="0" dirty="0" err="1">
                <a:cs typeface="Calibri"/>
              </a:rPr>
              <a:t>este</a:t>
            </a:r>
            <a:r>
              <a:rPr lang="en-GB" baseline="0" dirty="0">
                <a:cs typeface="Calibri"/>
              </a:rPr>
              <a:t> </a:t>
            </a:r>
            <a:r>
              <a:rPr lang="en-GB" baseline="0" dirty="0" err="1">
                <a:cs typeface="Calibri"/>
              </a:rPr>
              <a:t>caso</a:t>
            </a:r>
            <a:r>
              <a:rPr lang="en-GB" baseline="0" dirty="0">
                <a:cs typeface="Calibri"/>
              </a:rPr>
              <a:t> se </a:t>
            </a:r>
            <a:r>
              <a:rPr lang="en-GB" baseline="0" dirty="0" err="1">
                <a:cs typeface="Calibri"/>
              </a:rPr>
              <a:t>cubriera</a:t>
            </a:r>
            <a:r>
              <a:rPr lang="en-GB" baseline="0" dirty="0">
                <a:cs typeface="Calibri"/>
              </a:rPr>
              <a:t> </a:t>
            </a:r>
            <a:r>
              <a:rPr lang="en-GB" baseline="0" dirty="0" err="1">
                <a:cs typeface="Calibri"/>
              </a:rPr>
              <a:t>sólo</a:t>
            </a:r>
            <a:r>
              <a:rPr lang="en-GB" baseline="0" dirty="0">
                <a:cs typeface="Calibri"/>
              </a:rPr>
              <a:t> con </a:t>
            </a:r>
            <a:r>
              <a:rPr lang="en-GB" baseline="0" dirty="0" err="1">
                <a:cs typeface="Calibri"/>
              </a:rPr>
              <a:t>energía</a:t>
            </a:r>
            <a:r>
              <a:rPr lang="en-GB" baseline="0" dirty="0">
                <a:cs typeface="Calibri"/>
              </a:rPr>
              <a:t> </a:t>
            </a:r>
            <a:r>
              <a:rPr lang="en-GB" baseline="0" dirty="0" err="1">
                <a:cs typeface="Calibri"/>
              </a:rPr>
              <a:t>hidroeléctrica</a:t>
            </a:r>
            <a:r>
              <a:rPr lang="en-GB" baseline="0" dirty="0">
                <a:cs typeface="Calibri"/>
              </a:rPr>
              <a:t>, </a:t>
            </a:r>
            <a:r>
              <a:rPr lang="en-GB" baseline="0" dirty="0" err="1">
                <a:cs typeface="Calibri"/>
              </a:rPr>
              <a:t>surgirían</a:t>
            </a:r>
            <a:r>
              <a:rPr lang="en-GB" baseline="0" dirty="0">
                <a:cs typeface="Calibri"/>
              </a:rPr>
              <a:t> </a:t>
            </a:r>
            <a:r>
              <a:rPr lang="en-GB" baseline="0" dirty="0" err="1">
                <a:cs typeface="Calibri"/>
              </a:rPr>
              <a:t>problemas</a:t>
            </a:r>
            <a:r>
              <a:rPr lang="en-GB" baseline="0" dirty="0">
                <a:cs typeface="Calibri"/>
              </a:rPr>
              <a:t>. Para que la </a:t>
            </a:r>
            <a:r>
              <a:rPr lang="en-GB" baseline="0" dirty="0" err="1">
                <a:cs typeface="Calibri"/>
              </a:rPr>
              <a:t>demanda</a:t>
            </a:r>
            <a:r>
              <a:rPr lang="en-GB" baseline="0" dirty="0">
                <a:cs typeface="Calibri"/>
              </a:rPr>
              <a:t> de </a:t>
            </a:r>
            <a:r>
              <a:rPr lang="en-GB" baseline="0" dirty="0" err="1">
                <a:cs typeface="Calibri"/>
              </a:rPr>
              <a:t>energía</a:t>
            </a:r>
            <a:r>
              <a:rPr lang="en-GB" baseline="0" dirty="0">
                <a:cs typeface="Calibri"/>
              </a:rPr>
              <a:t> se </a:t>
            </a:r>
            <a:r>
              <a:rPr lang="en-GB" baseline="0" dirty="0" err="1">
                <a:cs typeface="Calibri"/>
              </a:rPr>
              <a:t>corresponda</a:t>
            </a:r>
            <a:r>
              <a:rPr lang="en-GB" baseline="0" dirty="0">
                <a:cs typeface="Calibri"/>
              </a:rPr>
              <a:t> </a:t>
            </a:r>
            <a:r>
              <a:rPr lang="en-GB" baseline="0" dirty="0" err="1">
                <a:cs typeface="Calibri"/>
              </a:rPr>
              <a:t>exactamente</a:t>
            </a:r>
            <a:r>
              <a:rPr lang="en-GB" baseline="0" dirty="0">
                <a:cs typeface="Calibri"/>
              </a:rPr>
              <a:t> con </a:t>
            </a:r>
            <a:r>
              <a:rPr lang="en-GB" baseline="0" dirty="0" err="1">
                <a:cs typeface="Calibri"/>
              </a:rPr>
              <a:t>el</a:t>
            </a:r>
            <a:r>
              <a:rPr lang="en-GB" baseline="0" dirty="0">
                <a:cs typeface="Calibri"/>
              </a:rPr>
              <a:t> </a:t>
            </a:r>
            <a:r>
              <a:rPr lang="en-GB" baseline="0" dirty="0" err="1">
                <a:cs typeface="Calibri"/>
              </a:rPr>
              <a:t>momento</a:t>
            </a:r>
            <a:r>
              <a:rPr lang="en-GB" baseline="0" dirty="0">
                <a:cs typeface="Calibri"/>
              </a:rPr>
              <a:t> </a:t>
            </a:r>
            <a:r>
              <a:rPr lang="en-GB" baseline="0" dirty="0" err="1">
                <a:cs typeface="Calibri"/>
              </a:rPr>
              <a:t>en</a:t>
            </a:r>
            <a:r>
              <a:rPr lang="en-GB" baseline="0" dirty="0">
                <a:cs typeface="Calibri"/>
              </a:rPr>
              <a:t> que se produce, es </a:t>
            </a:r>
            <a:r>
              <a:rPr lang="en-GB" baseline="0" dirty="0" err="1">
                <a:cs typeface="Calibri"/>
              </a:rPr>
              <a:t>necesario</a:t>
            </a:r>
            <a:r>
              <a:rPr lang="en-GB" baseline="0" dirty="0">
                <a:cs typeface="Calibri"/>
              </a:rPr>
              <a:t> </a:t>
            </a:r>
            <a:r>
              <a:rPr lang="en-GB" baseline="0" dirty="0" err="1">
                <a:cs typeface="Calibri"/>
              </a:rPr>
              <a:t>planificar</a:t>
            </a:r>
            <a:r>
              <a:rPr lang="en-GB" baseline="0" dirty="0">
                <a:cs typeface="Calibri"/>
              </a:rPr>
              <a:t> </a:t>
            </a:r>
            <a:r>
              <a:rPr lang="en-GB" baseline="0" dirty="0" err="1">
                <a:cs typeface="Calibri"/>
              </a:rPr>
              <a:t>cuidadosamente</a:t>
            </a:r>
            <a:r>
              <a:rPr lang="en-GB" baseline="0" dirty="0">
                <a:cs typeface="Calibri"/>
              </a:rPr>
              <a:t> </a:t>
            </a:r>
            <a:r>
              <a:rPr lang="en-GB" baseline="0" dirty="0" err="1">
                <a:cs typeface="Calibri"/>
              </a:rPr>
              <a:t>el</a:t>
            </a:r>
            <a:r>
              <a:rPr lang="en-GB" baseline="0" dirty="0">
                <a:cs typeface="Calibri"/>
              </a:rPr>
              <a:t> </a:t>
            </a:r>
            <a:r>
              <a:rPr lang="en-GB" baseline="0" dirty="0" err="1">
                <a:cs typeface="Calibri"/>
              </a:rPr>
              <a:t>suministro</a:t>
            </a:r>
            <a:r>
              <a:rPr lang="en-GB" baseline="0" dirty="0">
                <a:cs typeface="Calibri"/>
              </a:rPr>
              <a:t> de </a:t>
            </a:r>
            <a:r>
              <a:rPr lang="en-GB" baseline="0" dirty="0" err="1">
                <a:cs typeface="Calibri"/>
              </a:rPr>
              <a:t>energía</a:t>
            </a:r>
            <a:r>
              <a:rPr lang="en-GB" baseline="0" dirty="0">
                <a:cs typeface="Calibri"/>
              </a:rPr>
              <a:t>, tanto a </a:t>
            </a:r>
            <a:r>
              <a:rPr lang="en-GB" baseline="0" dirty="0" err="1">
                <a:cs typeface="Calibri"/>
              </a:rPr>
              <a:t>corto</a:t>
            </a:r>
            <a:r>
              <a:rPr lang="en-GB" baseline="0" dirty="0">
                <a:cs typeface="Calibri"/>
              </a:rPr>
              <a:t> </a:t>
            </a:r>
            <a:r>
              <a:rPr lang="en-GB" baseline="0" dirty="0" err="1">
                <a:cs typeface="Calibri"/>
              </a:rPr>
              <a:t>como</a:t>
            </a:r>
            <a:r>
              <a:rPr lang="en-GB" baseline="0" dirty="0">
                <a:cs typeface="Calibri"/>
              </a:rPr>
              <a:t> a largo </a:t>
            </a:r>
            <a:r>
              <a:rPr lang="en-GB" baseline="0" dirty="0" err="1">
                <a:cs typeface="Calibri"/>
              </a:rPr>
              <a:t>plazo</a:t>
            </a:r>
            <a:r>
              <a:rPr lang="en-GB" baseline="0" dirty="0">
                <a:cs typeface="Calibri"/>
              </a:rPr>
              <a:t>. A </a:t>
            </a:r>
            <a:r>
              <a:rPr lang="en-GB" baseline="0" dirty="0" err="1">
                <a:cs typeface="Calibri"/>
              </a:rPr>
              <a:t>corto</a:t>
            </a:r>
            <a:r>
              <a:rPr lang="en-GB" baseline="0" dirty="0">
                <a:cs typeface="Calibri"/>
              </a:rPr>
              <a:t> </a:t>
            </a:r>
            <a:r>
              <a:rPr lang="en-GB" baseline="0" dirty="0" err="1">
                <a:cs typeface="Calibri"/>
              </a:rPr>
              <a:t>plazo</a:t>
            </a:r>
            <a:r>
              <a:rPr lang="en-GB" baseline="0" dirty="0">
                <a:cs typeface="Calibri"/>
              </a:rPr>
              <a:t>, </a:t>
            </a:r>
            <a:r>
              <a:rPr lang="en-GB" baseline="0" dirty="0" err="1">
                <a:cs typeface="Calibri"/>
              </a:rPr>
              <a:t>los</a:t>
            </a:r>
            <a:r>
              <a:rPr lang="en-GB" baseline="0" dirty="0">
                <a:cs typeface="Calibri"/>
              </a:rPr>
              <a:t> </a:t>
            </a:r>
            <a:r>
              <a:rPr lang="en-GB" baseline="0" dirty="0" err="1">
                <a:cs typeface="Calibri"/>
              </a:rPr>
              <a:t>planificadores</a:t>
            </a:r>
            <a:r>
              <a:rPr lang="en-GB" baseline="0" dirty="0">
                <a:cs typeface="Calibri"/>
              </a:rPr>
              <a:t> </a:t>
            </a:r>
            <a:r>
              <a:rPr lang="en-GB" baseline="0" dirty="0" err="1">
                <a:cs typeface="Calibri"/>
              </a:rPr>
              <a:t>deben</a:t>
            </a:r>
            <a:r>
              <a:rPr lang="en-GB" baseline="0" dirty="0">
                <a:cs typeface="Calibri"/>
              </a:rPr>
              <a:t> </a:t>
            </a:r>
            <a:r>
              <a:rPr lang="en-GB" baseline="0" dirty="0" err="1">
                <a:cs typeface="Calibri"/>
              </a:rPr>
              <a:t>asegurarse</a:t>
            </a:r>
            <a:r>
              <a:rPr lang="en-GB" baseline="0" dirty="0">
                <a:cs typeface="Calibri"/>
              </a:rPr>
              <a:t> de que la </a:t>
            </a:r>
            <a:r>
              <a:rPr lang="en-GB" baseline="0" dirty="0" err="1">
                <a:cs typeface="Calibri"/>
              </a:rPr>
              <a:t>infraestructura</a:t>
            </a:r>
            <a:r>
              <a:rPr lang="en-GB" baseline="0" dirty="0">
                <a:cs typeface="Calibri"/>
              </a:rPr>
              <a:t> </a:t>
            </a:r>
            <a:r>
              <a:rPr lang="en-GB" baseline="0" dirty="0" err="1">
                <a:cs typeface="Calibri"/>
              </a:rPr>
              <a:t>existente</a:t>
            </a:r>
            <a:r>
              <a:rPr lang="en-GB" baseline="0" dirty="0">
                <a:cs typeface="Calibri"/>
              </a:rPr>
              <a:t> </a:t>
            </a:r>
            <a:r>
              <a:rPr lang="en-GB" baseline="0" dirty="0" err="1">
                <a:cs typeface="Calibri"/>
              </a:rPr>
              <a:t>funcione</a:t>
            </a:r>
            <a:r>
              <a:rPr lang="en-GB" baseline="0" dirty="0">
                <a:cs typeface="Calibri"/>
              </a:rPr>
              <a:t>. A largo </a:t>
            </a:r>
            <a:r>
              <a:rPr lang="en-GB" baseline="0" dirty="0" err="1">
                <a:cs typeface="Calibri"/>
              </a:rPr>
              <a:t>plazo</a:t>
            </a:r>
            <a:r>
              <a:rPr lang="en-GB" dirty="0">
                <a:cs typeface="Calibri"/>
              </a:rPr>
              <a:t>, </a:t>
            </a:r>
            <a:r>
              <a:rPr lang="en-GB" dirty="0" err="1">
                <a:cs typeface="Calibri"/>
              </a:rPr>
              <a:t>los</a:t>
            </a:r>
            <a:r>
              <a:rPr lang="en-GB" dirty="0">
                <a:cs typeface="Calibri"/>
              </a:rPr>
              <a:t> </a:t>
            </a:r>
            <a:r>
              <a:rPr lang="en-GB" dirty="0" err="1">
                <a:cs typeface="Calibri"/>
              </a:rPr>
              <a:t>planificadores</a:t>
            </a:r>
            <a:r>
              <a:rPr lang="en-GB" dirty="0">
                <a:cs typeface="Calibri"/>
              </a:rPr>
              <a:t> </a:t>
            </a:r>
            <a:r>
              <a:rPr lang="en-GB" dirty="0" err="1">
                <a:cs typeface="Calibri"/>
              </a:rPr>
              <a:t>tienen</a:t>
            </a:r>
            <a:r>
              <a:rPr lang="en-GB" dirty="0">
                <a:cs typeface="Calibri"/>
              </a:rPr>
              <a:t> que </a:t>
            </a:r>
            <a:r>
              <a:rPr lang="en-GB" dirty="0" err="1">
                <a:cs typeface="Calibri"/>
              </a:rPr>
              <a:t>asegurarse</a:t>
            </a:r>
            <a:r>
              <a:rPr lang="en-GB" dirty="0">
                <a:cs typeface="Calibri"/>
              </a:rPr>
              <a:t> de </a:t>
            </a:r>
            <a:r>
              <a:rPr lang="en-GB" baseline="0" dirty="0">
                <a:cs typeface="Calibri"/>
              </a:rPr>
              <a:t>que se </a:t>
            </a:r>
            <a:r>
              <a:rPr lang="en-GB" baseline="0" dirty="0" err="1">
                <a:cs typeface="Calibri"/>
              </a:rPr>
              <a:t>realizan</a:t>
            </a:r>
            <a:r>
              <a:rPr lang="en-GB" baseline="0" dirty="0">
                <a:cs typeface="Calibri"/>
              </a:rPr>
              <a:t> </a:t>
            </a:r>
            <a:r>
              <a:rPr lang="en-GB" baseline="0" dirty="0" err="1">
                <a:cs typeface="Calibri"/>
              </a:rPr>
              <a:t>nuevas</a:t>
            </a:r>
            <a:r>
              <a:rPr lang="en-GB" baseline="0" dirty="0">
                <a:cs typeface="Calibri"/>
              </a:rPr>
              <a:t> </a:t>
            </a:r>
            <a:r>
              <a:rPr lang="en-GB" baseline="0" dirty="0" err="1">
                <a:cs typeface="Calibri"/>
              </a:rPr>
              <a:t>inversiones</a:t>
            </a:r>
            <a:r>
              <a:rPr lang="en-GB" baseline="0" dirty="0">
                <a:cs typeface="Calibri"/>
              </a:rPr>
              <a:t> </a:t>
            </a:r>
            <a:r>
              <a:rPr lang="en-GB" baseline="0" dirty="0" err="1">
                <a:cs typeface="Calibri"/>
              </a:rPr>
              <a:t>en</a:t>
            </a:r>
            <a:r>
              <a:rPr lang="en-GB" baseline="0" dirty="0">
                <a:cs typeface="Calibri"/>
              </a:rPr>
              <a:t> </a:t>
            </a:r>
            <a:r>
              <a:rPr lang="en-GB" baseline="0" dirty="0" err="1">
                <a:cs typeface="Calibri"/>
              </a:rPr>
              <a:t>infraestructuras</a:t>
            </a:r>
            <a:r>
              <a:rPr lang="en-GB" baseline="0" dirty="0">
                <a:cs typeface="Calibri"/>
              </a:rPr>
              <a:t> para </a:t>
            </a:r>
            <a:r>
              <a:rPr lang="en-GB" baseline="0" dirty="0" err="1">
                <a:cs typeface="Calibri"/>
              </a:rPr>
              <a:t>satisfacer</a:t>
            </a:r>
            <a:r>
              <a:rPr lang="en-GB" baseline="0" dirty="0">
                <a:cs typeface="Calibri"/>
              </a:rPr>
              <a:t> la </a:t>
            </a:r>
            <a:r>
              <a:rPr lang="en-GB" baseline="0" dirty="0" err="1">
                <a:cs typeface="Calibri"/>
              </a:rPr>
              <a:t>futura</a:t>
            </a:r>
            <a:r>
              <a:rPr lang="en-GB" baseline="0" dirty="0">
                <a:cs typeface="Calibri"/>
              </a:rPr>
              <a:t> </a:t>
            </a:r>
            <a:r>
              <a:rPr lang="en-GB" baseline="0" dirty="0" err="1">
                <a:cs typeface="Calibri"/>
              </a:rPr>
              <a:t>demanda</a:t>
            </a:r>
            <a:r>
              <a:rPr lang="en-GB" baseline="0" dirty="0">
                <a:cs typeface="Calibri"/>
              </a:rPr>
              <a:t> de </a:t>
            </a:r>
            <a:r>
              <a:rPr lang="en-GB" baseline="0" dirty="0" err="1">
                <a:cs typeface="Calibri"/>
              </a:rPr>
              <a:t>energía</a:t>
            </a:r>
            <a:r>
              <a:rPr lang="en-GB" baseline="0" dirty="0">
                <a:cs typeface="Calibri"/>
              </a:rPr>
              <a:t> (</a:t>
            </a:r>
            <a:r>
              <a:rPr lang="en-GB" baseline="0" dirty="0" err="1">
                <a:cs typeface="Calibri"/>
              </a:rPr>
              <a:t>potencialmente</a:t>
            </a:r>
            <a:r>
              <a:rPr lang="en-GB" baseline="0" dirty="0">
                <a:cs typeface="Calibri"/>
              </a:rPr>
              <a:t> </a:t>
            </a:r>
            <a:r>
              <a:rPr lang="en-GB" baseline="0" dirty="0" err="1">
                <a:cs typeface="Calibri"/>
              </a:rPr>
              <a:t>creciente</a:t>
            </a:r>
            <a:r>
              <a:rPr lang="en-GB" baseline="0" dirty="0">
                <a:cs typeface="Calibri"/>
              </a:rPr>
              <a:t>). Los </a:t>
            </a:r>
            <a:r>
              <a:rPr lang="en-GB" baseline="0" dirty="0" err="1">
                <a:cs typeface="Calibri"/>
              </a:rPr>
              <a:t>creadores</a:t>
            </a:r>
            <a:r>
              <a:rPr lang="en-GB" baseline="0" dirty="0">
                <a:cs typeface="Calibri"/>
              </a:rPr>
              <a:t> de </a:t>
            </a:r>
            <a:r>
              <a:rPr lang="en-GB" baseline="0" dirty="0" err="1">
                <a:cs typeface="Calibri"/>
              </a:rPr>
              <a:t>modelos</a:t>
            </a:r>
            <a:r>
              <a:rPr lang="en-GB" baseline="0" dirty="0">
                <a:cs typeface="Calibri"/>
              </a:rPr>
              <a:t> </a:t>
            </a:r>
            <a:r>
              <a:rPr lang="en-GB" baseline="0" dirty="0" err="1">
                <a:cs typeface="Calibri"/>
              </a:rPr>
              <a:t>pueden</a:t>
            </a:r>
            <a:r>
              <a:rPr lang="en-GB" baseline="0" dirty="0">
                <a:cs typeface="Calibri"/>
              </a:rPr>
              <a:t> </a:t>
            </a:r>
            <a:r>
              <a:rPr lang="en-GB" baseline="0" dirty="0" err="1">
                <a:cs typeface="Calibri"/>
              </a:rPr>
              <a:t>crear</a:t>
            </a:r>
            <a:r>
              <a:rPr lang="en-GB" baseline="0" dirty="0">
                <a:cs typeface="Calibri"/>
              </a:rPr>
              <a:t> </a:t>
            </a:r>
            <a:r>
              <a:rPr lang="en-GB" baseline="0" dirty="0" err="1">
                <a:cs typeface="Calibri"/>
              </a:rPr>
              <a:t>modelos</a:t>
            </a:r>
            <a:r>
              <a:rPr lang="en-GB" baseline="0" dirty="0">
                <a:cs typeface="Calibri"/>
              </a:rPr>
              <a:t> de </a:t>
            </a:r>
            <a:r>
              <a:rPr lang="en-GB" baseline="0" dirty="0" err="1">
                <a:cs typeface="Calibri"/>
              </a:rPr>
              <a:t>sistemas</a:t>
            </a:r>
            <a:r>
              <a:rPr lang="en-GB" baseline="0" dirty="0">
                <a:cs typeface="Calibri"/>
              </a:rPr>
              <a:t> </a:t>
            </a:r>
            <a:r>
              <a:rPr lang="en-GB" baseline="0" dirty="0" err="1">
                <a:cs typeface="Calibri"/>
              </a:rPr>
              <a:t>energéticos</a:t>
            </a:r>
            <a:r>
              <a:rPr lang="en-GB" baseline="0" dirty="0">
                <a:cs typeface="Calibri"/>
              </a:rPr>
              <a:t> que </a:t>
            </a:r>
            <a:r>
              <a:rPr lang="en-GB" baseline="0" dirty="0" err="1">
                <a:cs typeface="Calibri"/>
              </a:rPr>
              <a:t>calculen</a:t>
            </a:r>
            <a:r>
              <a:rPr lang="en-GB" baseline="0" dirty="0">
                <a:cs typeface="Calibri"/>
              </a:rPr>
              <a:t> </a:t>
            </a:r>
            <a:r>
              <a:rPr lang="en-GB" baseline="0" dirty="0" err="1">
                <a:cs typeface="Calibri"/>
              </a:rPr>
              <a:t>cómo</a:t>
            </a:r>
            <a:r>
              <a:rPr lang="en-GB" baseline="0" dirty="0">
                <a:cs typeface="Calibri"/>
              </a:rPr>
              <a:t> es </a:t>
            </a:r>
            <a:r>
              <a:rPr lang="en-GB" baseline="0" dirty="0" err="1">
                <a:cs typeface="Calibri"/>
              </a:rPr>
              <a:t>posible</a:t>
            </a:r>
            <a:r>
              <a:rPr lang="en-GB" baseline="0" dirty="0">
                <a:cs typeface="Calibri"/>
              </a:rPr>
              <a:t> </a:t>
            </a:r>
            <a:r>
              <a:rPr lang="en-GB" baseline="0" dirty="0" err="1">
                <a:cs typeface="Calibri"/>
              </a:rPr>
              <a:t>ajustar</a:t>
            </a:r>
            <a:r>
              <a:rPr lang="en-GB" baseline="0" dirty="0">
                <a:cs typeface="Calibri"/>
              </a:rPr>
              <a:t> la </a:t>
            </a:r>
            <a:r>
              <a:rPr lang="en-GB" baseline="0" dirty="0" err="1">
                <a:cs typeface="Calibri"/>
              </a:rPr>
              <a:t>demanda</a:t>
            </a:r>
            <a:r>
              <a:rPr lang="en-GB" baseline="0" dirty="0">
                <a:cs typeface="Calibri"/>
              </a:rPr>
              <a:t> a las </a:t>
            </a:r>
            <a:r>
              <a:rPr lang="en-GB" baseline="0" dirty="0" err="1">
                <a:cs typeface="Calibri"/>
              </a:rPr>
              <a:t>opciones</a:t>
            </a:r>
            <a:r>
              <a:rPr lang="en-GB" baseline="0" dirty="0">
                <a:cs typeface="Calibri"/>
              </a:rPr>
              <a:t> de </a:t>
            </a:r>
            <a:r>
              <a:rPr lang="en-GB" baseline="0" dirty="0" err="1">
                <a:cs typeface="Calibri"/>
              </a:rPr>
              <a:t>suministro</a:t>
            </a:r>
            <a:r>
              <a:rPr lang="en-GB" baseline="0" dirty="0">
                <a:cs typeface="Calibri"/>
              </a:rPr>
              <a:t> </a:t>
            </a:r>
            <a:r>
              <a:rPr lang="en-GB" baseline="0" dirty="0" err="1">
                <a:cs typeface="Calibri"/>
              </a:rPr>
              <a:t>en</a:t>
            </a:r>
            <a:r>
              <a:rPr lang="en-GB" baseline="0" dirty="0">
                <a:cs typeface="Calibri"/>
              </a:rPr>
              <a:t> </a:t>
            </a:r>
            <a:r>
              <a:rPr lang="en-GB" baseline="0" dirty="0" err="1">
                <a:cs typeface="Calibri"/>
              </a:rPr>
              <a:t>todas</a:t>
            </a:r>
            <a:r>
              <a:rPr lang="en-GB" baseline="0" dirty="0">
                <a:cs typeface="Calibri"/>
              </a:rPr>
              <a:t> las </a:t>
            </a:r>
            <a:r>
              <a:rPr lang="en-GB" baseline="0" dirty="0" err="1">
                <a:cs typeface="Calibri"/>
              </a:rPr>
              <a:t>escalas</a:t>
            </a:r>
            <a:r>
              <a:rPr lang="en-GB" baseline="0" dirty="0">
                <a:cs typeface="Calibri"/>
              </a:rPr>
              <a:t> de </a:t>
            </a:r>
            <a:r>
              <a:rPr lang="en-GB" baseline="0" dirty="0" err="1">
                <a:cs typeface="Calibri"/>
              </a:rPr>
              <a:t>tiempo</a:t>
            </a:r>
            <a:r>
              <a:rPr lang="en-GB" baseline="0" dirty="0">
                <a:cs typeface="Calibri"/>
              </a:rPr>
              <a: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291922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Esta ponencia describe cómo pueden estructurarse los modelos de sistemas energéticos para poder representar los cambios en la demanda y el suministro de energía a lo largo del tiempo. Diferentes herramientas de modelización de sistemas energéticos pueden considerar diferentes escalas de tiempo. En este caso, se tratarán las escalas de </a:t>
            </a:r>
            <a:r>
              <a:rPr lang="en-GB" dirty="0"/>
              <a:t>tiempo relevantes </a:t>
            </a:r>
            <a:r>
              <a:rPr lang="en-GB" baseline="0" dirty="0"/>
              <a:t>para OSeMOSYS o herramientas similares. Es decir, las escalas de tiempo que son relevantes para la planificación. Por lo tanto, los cambios en el sistema energético que ocurren a lo largo de varios años así como dentro de cada año necesitan ser representados. Lo primero que debe decidir el usuario </a:t>
            </a:r>
            <a:r>
              <a:rPr lang="en-GB" dirty="0"/>
              <a:t>es </a:t>
            </a:r>
            <a:r>
              <a:rPr lang="en-GB" baseline="0" dirty="0"/>
              <a:t>el horizonte del modelo. Es decir, el año de inicio y de finalización del periodo para el que se va a analizar la evolución del sistema energético. Dentro de este horizonte del modelo, los cambios en el sistema energético se modelarán para cada año por separado. Este tipo de representación por años consecutivos se denomina dinámica. El usuario puede decidir dividir además cada año en varias estaciones. Esto es útil </a:t>
            </a:r>
            <a:r>
              <a:rPr lang="en-GB" dirty="0"/>
              <a:t>para captar los </a:t>
            </a:r>
            <a:r>
              <a:rPr lang="en-GB" baseline="0" dirty="0"/>
              <a:t>cambios estacionales de la demanda y la oferta. El ejemplo muestra una separación de verano e invierno. Esto permitirá</a:t>
            </a:r>
            <a:r>
              <a:rPr lang="en-GB" dirty="0"/>
              <a:t>, por </a:t>
            </a:r>
            <a:r>
              <a:rPr lang="en-GB" baseline="0" dirty="0"/>
              <a:t>ejemplo</a:t>
            </a:r>
            <a:r>
              <a:rPr lang="en-GB" dirty="0"/>
              <a:t>, </a:t>
            </a:r>
            <a:r>
              <a:rPr lang="en-GB" baseline="0" dirty="0"/>
              <a:t>representar la mayor demanda de refrigeración durante el verano y la mayor demanda de calefacción durante el invierno. El usuario también puede decidir dividir aún más cada estación en un día típico, dividido en día y </a:t>
            </a:r>
            <a:r>
              <a:rPr lang="en-GB" dirty="0"/>
              <a:t>noche</a:t>
            </a:r>
            <a:r>
              <a:rPr lang="en-GB" baseline="0" dirty="0"/>
              <a:t>. Esta división puede permitir al usuario, por ejemplo, representar la total indisponibilidad del recurso solar durante la noche</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20753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Normalmente, en los modelos de sistemas energéticos, el </a:t>
            </a:r>
            <a:r>
              <a:rPr lang="en-GB" baseline="0" dirty="0">
                <a:cs typeface="Calibri"/>
              </a:rPr>
              <a:t>dominio temporal del modelo (es decir, el número de años) y la resolución del modelo (es decir, los cortes de tiempo intra-anuales o pasos de tiempo) forman parte de la estructura del modelo. Esto significa que son una de las primeras características que decide el modelizador</a:t>
            </a:r>
            <a:r>
              <a:rPr lang="en-GB" dirty="0">
                <a:cs typeface="Calibri"/>
              </a:rPr>
              <a:t>, </a:t>
            </a:r>
            <a:r>
              <a:rPr lang="en-GB" baseline="0" dirty="0">
                <a:cs typeface="Calibri"/>
              </a:rPr>
              <a:t>y son fijas para un determinado modelo. Diferentes escenarios pueden ser producidos con el mismo modelo, usando diferentes entradas numéricas, pero los años y los cortes de tiempo del modelo siguen siendo los mismos. En OSeMOSYS, estas características estructurales e invariables de un modelo se proporcionan como conjuntos. Para refrescar el concepto de conjuntos, puede ver la lección 3. El modelador necesita proveer la lista de todos los años a ser modelados en el conjunto llamado "año". La decisión de qué años y qué segmentos de tiempo se van a modelar influye en todos los pasos </a:t>
            </a:r>
            <a:r>
              <a:rPr lang="en-GB" dirty="0">
                <a:cs typeface="Calibri"/>
              </a:rPr>
              <a:t>siguientes relativos a la </a:t>
            </a:r>
            <a:r>
              <a:rPr lang="en-GB" baseline="0" dirty="0">
                <a:cs typeface="Calibri"/>
              </a:rPr>
              <a:t>búsqueda de entradas del modelo. Por ejemplo, el modelizador puede decidir modelar la evolución del sistema energético entre 2019 y 2022. Esto implica que el modelizador tendrá que buscar datos numéricos sobre la demanda y la oferta de energía para cada uno de los cuatro años, empezando por algún momento del pasado</a:t>
            </a:r>
            <a:r>
              <a:rPr lang="en-GB" dirty="0">
                <a:cs typeface="Calibri"/>
              </a:rPr>
              <a:t>, en este caso 2019, </a:t>
            </a:r>
            <a:r>
              <a:rPr lang="en-GB" baseline="0" dirty="0">
                <a:cs typeface="Calibri"/>
              </a:rPr>
              <a:t>y creando una proyección hasta 2022.</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14431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Al igual que los </a:t>
            </a:r>
            <a:r>
              <a:rPr lang="en-GB" baseline="0" dirty="0">
                <a:cs typeface="Calibri"/>
              </a:rPr>
              <a:t>años </a:t>
            </a:r>
            <a:r>
              <a:rPr lang="en-GB" dirty="0">
                <a:cs typeface="Calibri"/>
              </a:rPr>
              <a:t>modelizados, los tramos </a:t>
            </a:r>
            <a:r>
              <a:rPr lang="en-GB" baseline="0" dirty="0">
                <a:cs typeface="Calibri"/>
              </a:rPr>
              <a:t>temporales intraanuales (o pasos temporales) </a:t>
            </a:r>
            <a:r>
              <a:rPr lang="en-GB" dirty="0">
                <a:cs typeface="Calibri"/>
              </a:rPr>
              <a:t>también </a:t>
            </a:r>
            <a:r>
              <a:rPr lang="en-GB" baseline="0" dirty="0">
                <a:cs typeface="Calibri"/>
              </a:rPr>
              <a:t>se </a:t>
            </a:r>
            <a:r>
              <a:rPr lang="en-GB" dirty="0">
                <a:cs typeface="Calibri"/>
              </a:rPr>
              <a:t>deciden al principio </a:t>
            </a:r>
            <a:r>
              <a:rPr lang="en-GB" baseline="0" dirty="0">
                <a:cs typeface="Calibri"/>
              </a:rPr>
              <a:t>del proceso de modelización y pasan a formar parte de la estructura invariable del modelo. Las entradas y salidas del modelo serán específicas para cada tramo de tiempo. En OSeMOSYS, el modelador necesita incluir la lista de todos los cortes de tiempo deseados en el conjunto llamado </a:t>
            </a:r>
            <a:r>
              <a:rPr lang="en-GB" baseline="0" dirty="0" err="1">
                <a:cs typeface="Calibri"/>
              </a:rPr>
              <a:t>TimeSlice</a:t>
            </a:r>
            <a:r>
              <a:rPr lang="en-GB" baseline="0" dirty="0">
                <a:cs typeface="Calibri"/>
              </a:rPr>
              <a:t>. Refiriéndose al caso de la figura, el modelador está dividiendo cada año en cuatro cortes de tiempo: uno que representa un típico día de verano, uno que representa una típica noche de verano, uno para </a:t>
            </a:r>
            <a:r>
              <a:rPr lang="en-GB" dirty="0">
                <a:cs typeface="Calibri"/>
              </a:rPr>
              <a:t>un </a:t>
            </a:r>
            <a:r>
              <a:rPr lang="en-GB" baseline="0" dirty="0">
                <a:cs typeface="Calibri"/>
              </a:rPr>
              <a:t>día de </a:t>
            </a:r>
            <a:r>
              <a:rPr lang="en-GB" dirty="0">
                <a:cs typeface="Calibri"/>
              </a:rPr>
              <a:t>invierno, </a:t>
            </a:r>
            <a:r>
              <a:rPr lang="en-GB" baseline="0" dirty="0">
                <a:cs typeface="Calibri"/>
              </a:rPr>
              <a:t>y uno para </a:t>
            </a:r>
            <a:r>
              <a:rPr lang="en-GB" dirty="0">
                <a:cs typeface="Calibri"/>
              </a:rPr>
              <a:t>una </a:t>
            </a:r>
            <a:r>
              <a:rPr lang="en-GB" baseline="0" dirty="0">
                <a:cs typeface="Calibri"/>
              </a:rPr>
              <a:t>noche de invierno. Aquí entra uno de los conceptos más complicados en la modelización de sistemas energéticos. Este tipo de representación del tiempo no es secuencial. Es decir, no representa momentos de un año que se suceden. Representa porciones de tiempo de un año que tienen características similares de demanda y/o oferta. Por ejemplo, el tramo de tiempo que representa los días de verano agrega todas las horas diurnas de todos los días de verano, porque tienen características similares de demanda y oferta. Este agregado de horas tiene la duración de aproximadamente una cuarta parte de un año</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334019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El concepto de </a:t>
            </a:r>
            <a:r>
              <a:rPr lang="en-GB" baseline="0" dirty="0" err="1"/>
              <a:t>TimeSlice </a:t>
            </a:r>
            <a:r>
              <a:rPr lang="en-GB" baseline="0" dirty="0"/>
              <a:t>puede quedar más claro a través de un ejemplo. En el material práctico se le guiará a través de todos estos cálculos y adquirirá una mayor familiaridad con ellos. Imaginemos que queremos crear un modelo que capture las variaciones estacionales medias de la demanda de electricidad en un país. La demanda varía como en el diagrama. En verano, es mayor en las horas del día debido a la necesidad de aire acondicionado. Durante el invierno, es mayor en las horas </a:t>
            </a:r>
            <a:r>
              <a:rPr lang="en-GB" dirty="0"/>
              <a:t>nocturnas debido a la necesidad de </a:t>
            </a:r>
            <a:r>
              <a:rPr lang="en-GB" baseline="0" dirty="0"/>
              <a:t>electricidad. Si observamos el gráfico, vemos que podemos captar estas variaciones dividiendo cada año del dominio temporal del modelo en cuatro </a:t>
            </a:r>
            <a:r>
              <a:rPr lang="en-GB" baseline="0" dirty="0" err="1"/>
              <a:t>TimeSlices</a:t>
            </a:r>
            <a:r>
              <a:rPr lang="en-GB" baseline="0" dirty="0"/>
              <a:t>: un </a:t>
            </a:r>
            <a:r>
              <a:rPr lang="en-GB" baseline="0" dirty="0" err="1"/>
              <a:t>TimeSlice</a:t>
            </a:r>
            <a:r>
              <a:rPr lang="en-GB" baseline="0" dirty="0"/>
              <a:t> invierno-noche que dura desde las 20h hasta las 8h; un </a:t>
            </a:r>
            <a:r>
              <a:rPr lang="en-GB" baseline="0" dirty="0" err="1"/>
              <a:t>TimeSlice</a:t>
            </a:r>
            <a:r>
              <a:rPr lang="en-GB" baseline="0" dirty="0"/>
              <a:t> invierno-día que dura desde las 8h hasta las 20h; un </a:t>
            </a:r>
            <a:r>
              <a:rPr lang="en-GB" baseline="0" dirty="0" err="1"/>
              <a:t>TimeSlice </a:t>
            </a:r>
            <a:r>
              <a:rPr lang="en-GB" baseline="0" dirty="0"/>
              <a:t>verano-noche que dura desde las 23h hasta las 7h; un </a:t>
            </a:r>
            <a:r>
              <a:rPr lang="en-GB" baseline="0" dirty="0" err="1"/>
              <a:t>TimeSlice </a:t>
            </a:r>
            <a:r>
              <a:rPr lang="en-GB" baseline="0" dirty="0"/>
              <a:t>verano-día que dura desde las 7h hasta las 23h. La siguiente diapositiva describe cómo se puede calcular la duración de estos </a:t>
            </a:r>
            <a:r>
              <a:rPr lang="en-GB" baseline="0" dirty="0" err="1"/>
              <a:t>TimeSlices</a:t>
            </a:r>
            <a:r>
              <a:rPr lang="en-GB" baseline="0" dirty="0"/>
              <a: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62440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La duración de cada </a:t>
            </a:r>
            <a:r>
              <a:rPr lang="en-GB" baseline="0" dirty="0" err="1"/>
              <a:t>TimeSlice </a:t>
            </a:r>
            <a:r>
              <a:rPr lang="en-GB" baseline="0" dirty="0"/>
              <a:t>puede calcularse como una proporción de la duración total de un año. Un año dura </a:t>
            </a:r>
            <a:r>
              <a:rPr lang="en-GB" dirty="0"/>
              <a:t>8.760 </a:t>
            </a:r>
            <a:r>
              <a:rPr lang="en-GB" baseline="0" dirty="0"/>
              <a:t>horas. Partiendo del </a:t>
            </a:r>
            <a:r>
              <a:rPr lang="en-GB" baseline="0" dirty="0" err="1"/>
              <a:t>TimeSlice</a:t>
            </a:r>
            <a:r>
              <a:rPr lang="en-GB" baseline="0" dirty="0"/>
              <a:t> del día de verano, sabemos que, para cada día, dura desde las 7 de la mañana hasta las 11 de la noche. Es decir, cada día dura 16 horas. Sin embargo, el Summer-Day </a:t>
            </a:r>
            <a:r>
              <a:rPr lang="en-GB" baseline="0" dirty="0" err="1"/>
              <a:t>TimeSlice </a:t>
            </a:r>
            <a:r>
              <a:rPr lang="en-GB" baseline="0" dirty="0"/>
              <a:t>debe incluir todos los días de verano. Suponiendo que el verano dura de abril a noviembre (</a:t>
            </a:r>
            <a:r>
              <a:rPr lang="en-GB" dirty="0"/>
              <a:t>¡en un </a:t>
            </a:r>
            <a:r>
              <a:rPr lang="en-GB" baseline="0" dirty="0"/>
              <a:t>país muy cálido!), tiene 244 días. El número total de horas agregadas en el </a:t>
            </a:r>
            <a:r>
              <a:rPr lang="en-GB" baseline="0" dirty="0" err="1"/>
              <a:t>TimeSlice de días de verano </a:t>
            </a:r>
            <a:r>
              <a:rPr lang="en-GB" baseline="0" dirty="0"/>
              <a:t>se calcula multiplicando el número de horas diurnas por día por el número de días de verano. Es decir, 16 por 244. Si el objetivo es calcular la duración del </a:t>
            </a:r>
            <a:r>
              <a:rPr lang="en-GB" baseline="0" dirty="0" err="1"/>
              <a:t>TimeSlice </a:t>
            </a:r>
            <a:r>
              <a:rPr lang="en-GB" baseline="0" dirty="0"/>
              <a:t>como proporción de la duración total de un año, este número debe dividirse entre </a:t>
            </a:r>
            <a:r>
              <a:rPr lang="en-GB" dirty="0"/>
              <a:t>8.760 </a:t>
            </a:r>
            <a:r>
              <a:rPr lang="en-GB" baseline="0" dirty="0"/>
              <a:t>horas. El cálculo se muestra en la parte inferior izquierda de la tabla y da como resultado 0,4457, es decir, el 44,57% de la duración de un año. Puede repetir el mismo cálculo para los otros tres </a:t>
            </a:r>
            <a:r>
              <a:rPr lang="en-GB" baseline="0" dirty="0" err="1"/>
              <a:t>TimeSlices</a:t>
            </a:r>
            <a:r>
              <a:rPr lang="en-GB" baseline="0" dirty="0"/>
              <a:t>. Observe que la suma de las cuatro fracciones calculadas es 1. Es decir, la suma de la duración de los cuatro </a:t>
            </a:r>
            <a:r>
              <a:rPr lang="en-GB" baseline="0" dirty="0" err="1"/>
              <a:t>TimeSlices tiene </a:t>
            </a:r>
            <a:r>
              <a:rPr lang="en-GB" baseline="0" dirty="0"/>
              <a:t>que sumar un año.</a:t>
            </a:r>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678361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Una vez </a:t>
            </a:r>
            <a:r>
              <a:rPr lang="en-GB" baseline="0" dirty="0">
                <a:cs typeface="Calibri"/>
              </a:rPr>
              <a:t>fijada </a:t>
            </a:r>
            <a:r>
              <a:rPr lang="en-GB" dirty="0">
                <a:cs typeface="Calibri"/>
              </a:rPr>
              <a:t>la </a:t>
            </a:r>
            <a:r>
              <a:rPr lang="en-GB" baseline="0" dirty="0">
                <a:cs typeface="Calibri"/>
              </a:rPr>
              <a:t>estructura del modelo y decididos el número de años y los tramos de tiempo, el modelizador puede pasar a rellenar los valores de una serie de parámetros dependientes del tiempo. Como se ha visto en las clases anteriores, los parámetros son todas aquellas características para las que el usuario puede introducir valores numéricos. Casi todos los parámetros de un modelo de sistema energético a largo plazo dependen del tiempo, pero aquí nos centraremos en algunos de ellos que deben definirse desde el principio. Se </a:t>
            </a:r>
            <a:r>
              <a:rPr lang="en-GB" dirty="0">
                <a:cs typeface="Calibri"/>
              </a:rPr>
              <a:t>familiarizará </a:t>
            </a:r>
            <a:r>
              <a:rPr lang="en-GB" baseline="0" dirty="0">
                <a:cs typeface="Calibri"/>
              </a:rPr>
              <a:t>con ellos en los ejercicios prácticos. El primer parámetro es la demanda anual. Esta puede ser de dos tipos: demanda acumulada o demanda especificada. La demanda acumulada se define para un año y puede ser satisfecha en cualquier momento de ese año. Suele definirse para productos que pueden almacenarse y no necesitan ser adquiridos en momentos concretos del año. Por ejemplo, un país puede tener una demanda anual de productos petrolíferos. Seguramente habrá </a:t>
            </a:r>
            <a:r>
              <a:rPr lang="en-GB" dirty="0">
                <a:cs typeface="Calibri"/>
              </a:rPr>
              <a:t>necesidad </a:t>
            </a:r>
            <a:r>
              <a:rPr lang="en-GB" baseline="0" dirty="0">
                <a:cs typeface="Calibri"/>
              </a:rPr>
              <a:t>de estos productos petrolíferos en diferentes cantidades a lo largo del año. Sin embargo, mientras </a:t>
            </a:r>
            <a:r>
              <a:rPr lang="en-GB" dirty="0">
                <a:cs typeface="Calibri"/>
              </a:rPr>
              <a:t>haya </a:t>
            </a:r>
            <a:r>
              <a:rPr lang="en-GB" baseline="0" dirty="0">
                <a:cs typeface="Calibri"/>
              </a:rPr>
              <a:t>suficientes almacenados en los depósitos, el momento en que se compren no importa. La demanda especificada se define para un año y para cada tramo de tiempo. Se suele definir para productos básicos que no pueden almacenarse y que se necesitan en diferentes cantidades durante distintos momentos del año. El mejor ejemplo es la electricidad. Como hemos visto antes, existe un perfil de demanda de electricidad que varía en el tiempo y que hay que satisfacer </a:t>
            </a:r>
            <a:r>
              <a:rPr lang="en-GB" dirty="0">
                <a:cs typeface="Calibri"/>
              </a:rPr>
              <a:t>en </a:t>
            </a:r>
            <a:r>
              <a:rPr lang="en-GB" baseline="0" dirty="0">
                <a:cs typeface="Calibri"/>
              </a:rPr>
              <a:t>cada momento.</a:t>
            </a:r>
            <a:endParaRPr lang="en-GB" dirty="0">
              <a:cs typeface="Calibri"/>
            </a:endParaRP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56125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El perfil de demanda es definido por el usuario sólo para </a:t>
            </a:r>
            <a:r>
              <a:rPr lang="en-GB" baseline="0" dirty="0">
                <a:cs typeface="Calibri"/>
              </a:rPr>
              <a:t>aquellos productos básicos para los que se ha definido una demanda anual específica. Se define como la fracción de la demanda anual especificada para un producto básico que debe satisfacerse en cada tramo de tiempo. La suma de todas las fracciones en un año debe ser 1. Como se ha mencionado en la diapositiva anterior, esto se aplica bien a la electricidad. En el caso de la electricidad, el modelizador tiene que definir primero un valor de demanda anual específico, que puede variar año a año. La demanda anual debe ser satisfecha por la oferta anual de electricidad. Además, el modelizador tiene que definir también qué </a:t>
            </a:r>
            <a:r>
              <a:rPr lang="en-GB" dirty="0">
                <a:cs typeface="Calibri"/>
              </a:rPr>
              <a:t>parte de la demanda anual de electricidad se producirá </a:t>
            </a:r>
            <a:r>
              <a:rPr lang="en-GB" baseline="0" dirty="0">
                <a:cs typeface="Calibri"/>
              </a:rPr>
              <a:t>en diferentes momentos del año, a través del perfil de demanda especificado. Por ejemplo, cuánta </a:t>
            </a:r>
            <a:r>
              <a:rPr lang="en-GB" dirty="0">
                <a:cs typeface="Calibri"/>
              </a:rPr>
              <a:t>demanda </a:t>
            </a:r>
            <a:r>
              <a:rPr lang="en-GB" baseline="0" dirty="0">
                <a:cs typeface="Calibri"/>
              </a:rPr>
              <a:t>podría producirse durante el día y </a:t>
            </a:r>
            <a:r>
              <a:rPr lang="en-GB" dirty="0">
                <a:cs typeface="Calibri"/>
              </a:rPr>
              <a:t>la noche </a:t>
            </a:r>
            <a:r>
              <a:rPr lang="en-GB" baseline="0" dirty="0">
                <a:cs typeface="Calibri"/>
              </a:rPr>
              <a:t>en invierno y durante el día y </a:t>
            </a:r>
            <a:r>
              <a:rPr lang="en-GB" dirty="0">
                <a:cs typeface="Calibri"/>
              </a:rPr>
              <a:t>la noche </a:t>
            </a:r>
            <a:r>
              <a:rPr lang="en-GB" baseline="0" dirty="0">
                <a:cs typeface="Calibri"/>
              </a:rPr>
              <a:t>en verano. Puede ocurrir que el 50% de la demanda total anual de electricidad se concentre durante el día en verano debido a la altísima demanda de aire acondicionado. Hay que tener en cuenta este perfil tan desigual de la demanda</a:t>
            </a:r>
            <a:r>
              <a:rPr lang="en-GB" dirty="0">
                <a:cs typeface="Calibri"/>
              </a:rPr>
              <a:t>, </a:t>
            </a:r>
            <a:r>
              <a:rPr lang="en-GB" baseline="0" dirty="0">
                <a:cs typeface="Calibri"/>
              </a:rPr>
              <a:t>porque afectará de forma significativa a la planificación del suministro</a:t>
            </a:r>
            <a:r>
              <a:rPr lang="en-GB" dirty="0">
                <a:cs typeface="Calibri"/>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3525320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Definir el perfil de la demanda de una determinada mercancía no es trivial. En primer lugar, requiere datos. A menudo, los valores del consumo anual global de un producto básico están disponibles públicamente para algunos años en el pasado, en informes que presentan balances energéticos anuales. Sin embargo, para entender cuándo se produjo este consumo durante un año se necesitan datos mucho más detallados, a menudo disponibles sólo para los organismos o empresas de servicios públicos pertinentes. En segundo lugar, el cálculo puede parecer un poco confuso para el modelizador, </a:t>
            </a:r>
            <a:r>
              <a:rPr lang="en-GB" dirty="0"/>
              <a:t>en </a:t>
            </a:r>
            <a:r>
              <a:rPr lang="en-GB" baseline="0" dirty="0"/>
              <a:t>primera </a:t>
            </a:r>
            <a:r>
              <a:rPr lang="en-GB" dirty="0"/>
              <a:t>instancia</a:t>
            </a:r>
            <a:r>
              <a:rPr lang="en-GB" baseline="0" dirty="0"/>
              <a:t>. Tomemos el ejemplo de la parte 5.3 de esta conferencia. En él, se disponía de la demanda de un producto para cada hora de un día típico de verano y de un día típico de invierno. Esto se recoge de nuevo en el gráfico de la parte superior. A </a:t>
            </a:r>
            <a:r>
              <a:rPr lang="en-GB" dirty="0"/>
              <a:t>partir </a:t>
            </a:r>
            <a:r>
              <a:rPr lang="en-GB" baseline="0" dirty="0"/>
              <a:t>de esos datos, el modelizador había decidido dividir cada año en cuatro franjas horarias: día de verano, noche de verano, día de invierno y noche de invierno. En la parte 5.3 habíamos mostrado cómo calcular la duración de cada franja horaria. Eso era independiente de la demanda. Ahora, mostramos cómo calcular la proporción de la demanda que se produce en cada franja horaria. Tenga en cuenta que este ratio puede ser muy diferente de la duración del tramo de tiempo. La tabla de la parte inferior ayuda a realizar el cálculo. Presenta el valor numérico de la demanda (en unidades de energía) para cada hora de un día típico de verano e invierno. A la derecha se muestra la suma de todos estos valores. En la parte inferior </a:t>
            </a:r>
            <a:r>
              <a:rPr lang="en-GB" dirty="0"/>
              <a:t>se </a:t>
            </a:r>
            <a:r>
              <a:rPr lang="en-GB" baseline="0" dirty="0"/>
              <a:t>calcula la demanda anual total </a:t>
            </a:r>
            <a:r>
              <a:rPr lang="en-GB" dirty="0"/>
              <a:t>en </a:t>
            </a:r>
            <a:r>
              <a:rPr lang="en-GB" dirty="0" err="1"/>
              <a:t>petajulios</a:t>
            </a:r>
            <a:r>
              <a:rPr lang="en-GB" baseline="0" dirty="0"/>
              <a: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5251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cs typeface="Calibri"/>
              </a:rPr>
              <a:t>Las </a:t>
            </a:r>
            <a:r>
              <a:rPr lang="en-GB" baseline="0" dirty="0">
                <a:solidFill>
                  <a:srgbClr val="000000"/>
                </a:solidFill>
                <a:cs typeface="Calibri"/>
              </a:rPr>
              <a:t>conferencias anteriores </a:t>
            </a:r>
            <a:r>
              <a:rPr lang="en-GB" b="0" dirty="0">
                <a:solidFill>
                  <a:srgbClr val="000000"/>
                </a:solidFill>
                <a:cs typeface="Calibri"/>
              </a:rPr>
              <a:t>explicaron </a:t>
            </a:r>
            <a:r>
              <a:rPr lang="en-GB" baseline="0" dirty="0">
                <a:solidFill>
                  <a:srgbClr val="000000"/>
                </a:solidFill>
                <a:cs typeface="Calibri"/>
              </a:rPr>
              <a:t>lo que entendemos por sistema energético y la descripción de las cadenas de suministro de energía. Como tales, han presentado en su mayoría imágenes estáticas de cómo son los sistemas energéticos en momentos concretos. Sin embargo, el sistema energético evoluciona continuamente. Se producen cambios tanto en el lado de la oferta como en el de la demanda. Este módulo se centra en este último. Los cambios en el lado de la demanda se producen en varias escalas de tiempo, en minutos, días, </a:t>
            </a:r>
            <a:r>
              <a:rPr lang="en-GB" dirty="0">
                <a:solidFill>
                  <a:srgbClr val="000000"/>
                </a:solidFill>
                <a:cs typeface="Calibri"/>
              </a:rPr>
              <a:t>estaciones </a:t>
            </a:r>
            <a:r>
              <a:rPr lang="en-GB" baseline="0" dirty="0">
                <a:solidFill>
                  <a:srgbClr val="000000"/>
                </a:solidFill>
                <a:cs typeface="Calibri"/>
              </a:rPr>
              <a:t>y años. Un ejemplo de cambios en cuestión de minutos u horas es cuando una multitud de personas </a:t>
            </a:r>
            <a:r>
              <a:rPr lang="en-GB" dirty="0">
                <a:solidFill>
                  <a:srgbClr val="000000"/>
                </a:solidFill>
                <a:cs typeface="Calibri"/>
              </a:rPr>
              <a:t>vuelve </a:t>
            </a:r>
            <a:r>
              <a:rPr lang="en-GB" baseline="0" dirty="0">
                <a:solidFill>
                  <a:srgbClr val="000000"/>
                </a:solidFill>
                <a:cs typeface="Calibri"/>
              </a:rPr>
              <a:t>a casa después del trabajo todos los días y empieza, a horas similares, a encender las luces, la calefacción o la refrigeración, las estufas, etc. En cuestión de minutos, la demanda de energía de una ciudad o incluso de un país puede cambiar significativamente. Un ejemplo en la escala de los días puede ser que durante los fines de semana la gente se queda mayoritariamente en casa y no utiliza los aparatos que consumen energía de las oficinas. Por lo tanto, la naturaleza de la demanda de energía durante los días laborables o los fines de semana es diferente. Y </a:t>
            </a:r>
            <a:r>
              <a:rPr lang="en-GB" dirty="0">
                <a:solidFill>
                  <a:srgbClr val="000000"/>
                </a:solidFill>
                <a:cs typeface="Calibri"/>
              </a:rPr>
              <a:t>un ejemplo </a:t>
            </a:r>
            <a:r>
              <a:rPr lang="en-GB" baseline="0" dirty="0">
                <a:solidFill>
                  <a:srgbClr val="000000"/>
                </a:solidFill>
                <a:cs typeface="Calibri"/>
              </a:rPr>
              <a:t>en la escala de las estaciones es el uso del aire acondicionado cuando llega la temporada de calor. Esto puede aumentar considerablemente la demanda de electricidad. Por último, un ejemplo en la escala de los años es el cambio en la demanda global de electricidad debido al </a:t>
            </a:r>
            <a:r>
              <a:rPr lang="en-GB" dirty="0">
                <a:solidFill>
                  <a:srgbClr val="000000"/>
                </a:solidFill>
                <a:cs typeface="Calibri"/>
              </a:rPr>
              <a:t>lento </a:t>
            </a:r>
            <a:r>
              <a:rPr lang="en-GB" baseline="0" dirty="0">
                <a:solidFill>
                  <a:srgbClr val="000000"/>
                </a:solidFill>
                <a:cs typeface="Calibri"/>
              </a:rPr>
              <a:t>crecimiento de la población y el tamaño de la economía.</a:t>
            </a:r>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84933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El perfil de </a:t>
            </a:r>
            <a:r>
              <a:rPr lang="en-GB" dirty="0"/>
              <a:t>la demanda, es decir</a:t>
            </a:r>
            <a:r>
              <a:rPr lang="en-GB" baseline="0" dirty="0"/>
              <a:t>, la proporción de la demanda que se produce en cada franja horaria, debe calcularse para cada franja horaria. Partiendo de la franja horaria que representa las horas del día en verano (denominada SD), hay que sumar </a:t>
            </a:r>
            <a:r>
              <a:rPr lang="en-GB" dirty="0"/>
              <a:t>primero </a:t>
            </a:r>
            <a:r>
              <a:rPr lang="en-GB" baseline="0" dirty="0"/>
              <a:t>los 16 valores en amarillo </a:t>
            </a:r>
            <a:r>
              <a:rPr lang="en-GB" b="0" dirty="0"/>
              <a:t>de la tabla. A continuación, se multiplica </a:t>
            </a:r>
            <a:r>
              <a:rPr lang="en-GB" baseline="0" dirty="0"/>
              <a:t>la suma por el número de días de verano (244) y se </a:t>
            </a:r>
            <a:r>
              <a:rPr lang="en-GB" dirty="0"/>
              <a:t>divide </a:t>
            </a:r>
            <a:r>
              <a:rPr lang="en-GB" baseline="0" dirty="0"/>
              <a:t>por la demanda total. Dividiendo además por </a:t>
            </a:r>
            <a:r>
              <a:rPr lang="en-GB" dirty="0"/>
              <a:t>1.000 </a:t>
            </a:r>
            <a:r>
              <a:rPr lang="en-GB" baseline="0" dirty="0"/>
              <a:t>para la conversión de </a:t>
            </a:r>
            <a:r>
              <a:rPr lang="en-GB" baseline="0" dirty="0" err="1"/>
              <a:t>terajulios </a:t>
            </a:r>
            <a:r>
              <a:rPr lang="en-GB" baseline="0" dirty="0"/>
              <a:t>a </a:t>
            </a:r>
            <a:r>
              <a:rPr lang="en-GB" baseline="0" dirty="0" err="1"/>
              <a:t>petajulios</a:t>
            </a:r>
            <a:r>
              <a:rPr lang="en-GB" baseline="0" dirty="0"/>
              <a:t>, el resultado es 0,32. Es decir, el 32% de la demanda total se produce durante el día en verano. El mismo cálculo puede repetirse para los demás tramos horarios. Hay que </a:t>
            </a:r>
            <a:r>
              <a:rPr lang="en-GB" dirty="0"/>
              <a:t>tener en cuenta </a:t>
            </a:r>
            <a:r>
              <a:rPr lang="en-GB" baseline="0" dirty="0"/>
              <a:t>que puede haber una diferencia entre la duración de la franja horaria y la fracción de la demanda que se produce en esa franja. Por ejemplo, en este caso, tal y como se ha calculado en la parte 5.3, el tramo horario diurno de verano ocupa alrededor del 45% del tiempo en un año. Sin embargo, sólo representa el 32% de la demanda de ese año. Por el contrario, la franja horaria </a:t>
            </a:r>
            <a:r>
              <a:rPr lang="en-GB" dirty="0"/>
              <a:t>nocturna de invierno ocupa alrededor del </a:t>
            </a:r>
            <a:r>
              <a:rPr lang="en-GB" baseline="0" dirty="0"/>
              <a:t>17% del tiempo en un año, pero representa el 42% de la demanda. Esto demuestra que, por unidad de tiempo, al menos en este ejemplo</a:t>
            </a:r>
            <a:r>
              <a:rPr lang="en-GB" dirty="0"/>
              <a:t>, </a:t>
            </a:r>
            <a:r>
              <a:rPr lang="en-GB" baseline="0" dirty="0"/>
              <a:t>la demanda durante </a:t>
            </a:r>
            <a:r>
              <a:rPr lang="en-GB" dirty="0"/>
              <a:t>la noche </a:t>
            </a:r>
            <a:r>
              <a:rPr lang="en-GB" baseline="0" dirty="0"/>
              <a:t>en invierno es mucho mayor que la demanda durante el día en verano. Pueden darse otros casos muy diferentes y, una vez más, cada uno de ellos puede tener implicaciones muy distintas para la planificación de la oferta</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52300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El último parámetro dependiente del tiempo que merece la pena mencionar en esta conferencia es el factor de capacidad. Se define como la fracción de la capacidad de una tecnología </a:t>
            </a:r>
            <a:r>
              <a:rPr lang="en-GB" baseline="0" dirty="0">
                <a:cs typeface="Calibri"/>
              </a:rPr>
              <a:t>que puede utilizarse en cada tramo de tiempo. Como se describió en la lección 4, no toda la capacidad existente de una tecnología puede utilizarse en cada momento, debido a una cierta frecuencia de interrupciones no planificadas. Si en un país hay 5 </a:t>
            </a:r>
            <a:r>
              <a:rPr lang="en-GB" dirty="0">
                <a:cs typeface="Calibri"/>
              </a:rPr>
              <a:t>gigavatios de </a:t>
            </a:r>
            <a:r>
              <a:rPr lang="en-GB" baseline="0" dirty="0">
                <a:cs typeface="Calibri"/>
              </a:rPr>
              <a:t>centrales de gas, puede ocurrir que, de media, durante el mes de enero sólo se puedan utilizar 4,8 gigavatios, porque 0,2 gigavatios aquí y allá experimentan algunos cortes durante el mismo mes. Esto significa que, de media, durante el mes de enero se puede utilizar como máximo el 96% de la capacidad de gas instalada. Se puede utilizar menos, pero no más. Esto se expresa mediante el parámetro factor de capacidad, que puede definirse para todas las tecnologías de un modelo. El factor de capacidad es especialmente importante para las tecnologías renovables, pero en ese caso se utiliza de forma ligeramente diferente. No expresa necesariamente cuando las tecnologías no están disponibles debido a los cortes, sino cuando no están disponibles porque el recurso no está disponible. Por ejemplo, si el modelador pretende modelar una planta solar fotovoltaica, </a:t>
            </a:r>
            <a:r>
              <a:rPr lang="en-GB" sz="1200" kern="1200" dirty="0">
                <a:solidFill>
                  <a:schemeClr val="tx1"/>
                </a:solidFill>
                <a:effectLst/>
                <a:latin typeface="+mn-lt"/>
                <a:ea typeface="+mn-ea"/>
                <a:cs typeface="+mn-cs"/>
              </a:rPr>
              <a:t>sabe que el perfil de suministro de la planta será similar al de la figura, que representa el perfil de suministro solar del lugar. Así, la planta no producirá durante la noche porque no hay sol. Por </a:t>
            </a:r>
            <a:r>
              <a:rPr lang="en-GB" baseline="0" dirty="0">
                <a:cs typeface="Calibri"/>
              </a:rPr>
              <a:t>lo tanto, para los tramos de tiempo que representan </a:t>
            </a:r>
            <a:r>
              <a:rPr lang="en-GB" dirty="0">
                <a:cs typeface="Calibri"/>
              </a:rPr>
              <a:t>la noche</a:t>
            </a:r>
            <a:r>
              <a:rPr lang="en-GB" baseline="0" dirty="0">
                <a:cs typeface="Calibri"/>
              </a:rPr>
              <a:t>, el usuario puede establecer el factor de capacidad de la tecnología solar en 0. Calcular el factor de capacidad no es trivial, especialmente para las energías renovables. Te familiarizarás con esto en los </a:t>
            </a:r>
            <a:r>
              <a:rPr lang="en-GB" sz="1200" kern="1200" dirty="0">
                <a:solidFill>
                  <a:schemeClr val="tx1"/>
                </a:solidFill>
                <a:effectLst/>
                <a:latin typeface="+mn-lt"/>
                <a:ea typeface="+mn-ea"/>
                <a:cs typeface="+mn-cs"/>
              </a:rPr>
              <a:t>ejercicios prácticos</a:t>
            </a:r>
            <a:r>
              <a:rPr lang="en-GB" baseline="0" dirty="0">
                <a:cs typeface="Calibri"/>
              </a:rPr>
              <a:t>. Con esto concluye la parte del curso sobre el sistema energético. En la próxima clase, se le presentará el sistema </a:t>
            </a:r>
            <a:r>
              <a:rPr lang="en-GB" baseline="0" dirty="0" err="1">
                <a:cs typeface="Calibri"/>
              </a:rPr>
              <a:t>terrestre</a:t>
            </a:r>
            <a:r>
              <a:rPr lang="en-GB" baseline="0" dirty="0">
                <a:cs typeface="Calibri"/>
              </a:rPr>
              <a:t>.</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3228613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696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La </a:t>
            </a:r>
            <a:r>
              <a:rPr lang="en-GB" baseline="0" dirty="0" err="1">
                <a:cs typeface="Calibri" panose="020F0502020204030204"/>
              </a:rPr>
              <a:t>mejor</a:t>
            </a:r>
            <a:r>
              <a:rPr lang="en-GB" baseline="0" dirty="0">
                <a:cs typeface="Calibri" panose="020F0502020204030204"/>
              </a:rPr>
              <a:t> </a:t>
            </a:r>
            <a:r>
              <a:rPr lang="en-GB" baseline="0" dirty="0" err="1">
                <a:cs typeface="Calibri" panose="020F0502020204030204"/>
              </a:rPr>
              <a:t>manera</a:t>
            </a:r>
            <a:r>
              <a:rPr lang="en-GB" baseline="0" dirty="0">
                <a:cs typeface="Calibri" panose="020F0502020204030204"/>
              </a:rPr>
              <a:t> de </a:t>
            </a:r>
            <a:r>
              <a:rPr lang="en-GB" baseline="0" dirty="0" err="1">
                <a:cs typeface="Calibri" panose="020F0502020204030204"/>
              </a:rPr>
              <a:t>ilustrar</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concepto</a:t>
            </a:r>
            <a:r>
              <a:rPr lang="en-GB" baseline="0" dirty="0">
                <a:cs typeface="Calibri" panose="020F0502020204030204"/>
              </a:rPr>
              <a:t> de </a:t>
            </a:r>
            <a:r>
              <a:rPr lang="en-GB" baseline="0" dirty="0" err="1">
                <a:cs typeface="Calibri" panose="020F0502020204030204"/>
              </a:rPr>
              <a:t>variación</a:t>
            </a:r>
            <a:r>
              <a:rPr lang="en-GB" baseline="0" dirty="0">
                <a:cs typeface="Calibri" panose="020F0502020204030204"/>
              </a:rPr>
              <a:t> de la </a:t>
            </a:r>
            <a:r>
              <a:rPr lang="en-GB" baseline="0" dirty="0" err="1">
                <a:cs typeface="Calibri" panose="020F0502020204030204"/>
              </a:rPr>
              <a:t>demanda</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un </a:t>
            </a:r>
            <a:r>
              <a:rPr lang="en-GB" baseline="0" dirty="0" err="1">
                <a:cs typeface="Calibri" panose="020F0502020204030204"/>
              </a:rPr>
              <a:t>sistema</a:t>
            </a:r>
            <a:r>
              <a:rPr lang="en-GB" baseline="0" dirty="0">
                <a:cs typeface="Calibri" panose="020F0502020204030204"/>
              </a:rPr>
              <a:t> </a:t>
            </a:r>
            <a:r>
              <a:rPr lang="en-GB" baseline="0" dirty="0" err="1">
                <a:cs typeface="Calibri" panose="020F0502020204030204"/>
              </a:rPr>
              <a:t>energético</a:t>
            </a:r>
            <a:r>
              <a:rPr lang="en-GB" baseline="0" dirty="0">
                <a:cs typeface="Calibri" panose="020F0502020204030204"/>
              </a:rPr>
              <a:t> es </a:t>
            </a:r>
            <a:r>
              <a:rPr lang="en-GB" dirty="0" err="1">
                <a:cs typeface="Calibri" panose="020F0502020204030204"/>
              </a:rPr>
              <a:t>empezar</a:t>
            </a:r>
            <a:r>
              <a:rPr lang="en-GB" dirty="0">
                <a:cs typeface="Calibri" panose="020F0502020204030204"/>
              </a:rPr>
              <a:t> </a:t>
            </a:r>
            <a:r>
              <a:rPr lang="en-GB" dirty="0" err="1">
                <a:cs typeface="Calibri" panose="020F0502020204030204"/>
              </a:rPr>
              <a:t>por</a:t>
            </a:r>
            <a:r>
              <a:rPr lang="en-GB" dirty="0">
                <a:cs typeface="Calibri" panose="020F0502020204030204"/>
              </a:rPr>
              <a:t> </a:t>
            </a:r>
            <a:r>
              <a:rPr lang="en-GB" baseline="0" dirty="0">
                <a:cs typeface="Calibri" panose="020F0502020204030204"/>
              </a:rPr>
              <a:t>la </a:t>
            </a:r>
            <a:r>
              <a:rPr lang="en-GB" baseline="0" dirty="0" err="1">
                <a:cs typeface="Calibri" panose="020F0502020204030204"/>
              </a:rPr>
              <a:t>escala</a:t>
            </a:r>
            <a:r>
              <a:rPr lang="en-GB" baseline="0" dirty="0">
                <a:cs typeface="Calibri" panose="020F0502020204030204"/>
              </a:rPr>
              <a:t> </a:t>
            </a:r>
            <a:r>
              <a:rPr lang="en-GB" baseline="0" dirty="0" err="1">
                <a:cs typeface="Calibri" panose="020F0502020204030204"/>
              </a:rPr>
              <a:t>más</a:t>
            </a:r>
            <a:r>
              <a:rPr lang="en-GB" baseline="0" dirty="0">
                <a:cs typeface="Calibri" panose="020F0502020204030204"/>
              </a:rPr>
              <a:t> </a:t>
            </a:r>
            <a:r>
              <a:rPr lang="en-GB" baseline="0" dirty="0" err="1">
                <a:cs typeface="Calibri" panose="020F0502020204030204"/>
              </a:rPr>
              <a:t>pequeña</a:t>
            </a:r>
            <a:r>
              <a:rPr lang="en-GB" baseline="0" dirty="0">
                <a:cs typeface="Calibri" panose="020F0502020204030204"/>
              </a:rPr>
              <a:t> y </a:t>
            </a:r>
            <a:r>
              <a:rPr lang="en-GB" baseline="0" dirty="0" err="1">
                <a:cs typeface="Calibri" panose="020F0502020204030204"/>
              </a:rPr>
              <a:t>cercana</a:t>
            </a:r>
            <a:r>
              <a:rPr lang="en-GB" baseline="0" dirty="0">
                <a:cs typeface="Calibri" panose="020F0502020204030204"/>
              </a:rPr>
              <a:t> a </a:t>
            </a:r>
            <a:r>
              <a:rPr lang="en-GB" baseline="0" dirty="0" err="1">
                <a:cs typeface="Calibri" panose="020F0502020204030204"/>
              </a:rPr>
              <a:t>nosotros</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usos</a:t>
            </a:r>
            <a:r>
              <a:rPr lang="en-GB" baseline="0" dirty="0">
                <a:cs typeface="Calibri" panose="020F0502020204030204"/>
              </a:rPr>
              <a:t> de la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hogares</a:t>
            </a:r>
            <a:r>
              <a:rPr lang="en-GB" baseline="0" dirty="0">
                <a:cs typeface="Calibri" panose="020F0502020204030204"/>
              </a:rPr>
              <a:t>. Para las </a:t>
            </a:r>
            <a:r>
              <a:rPr lang="en-GB" baseline="0" dirty="0" err="1">
                <a:cs typeface="Calibri" panose="020F0502020204030204"/>
              </a:rPr>
              <a:t>actividades</a:t>
            </a:r>
            <a:r>
              <a:rPr lang="en-GB" baseline="0" dirty="0">
                <a:cs typeface="Calibri" panose="020F0502020204030204"/>
              </a:rPr>
              <a:t> </a:t>
            </a:r>
            <a:r>
              <a:rPr lang="en-GB" baseline="0" dirty="0" err="1">
                <a:cs typeface="Calibri" panose="020F0502020204030204"/>
              </a:rPr>
              <a:t>cotidianas</a:t>
            </a:r>
            <a:r>
              <a:rPr lang="en-GB" baseline="0" dirty="0">
                <a:cs typeface="Calibri" panose="020F0502020204030204"/>
              </a:rPr>
              <a:t> de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hogares</a:t>
            </a:r>
            <a:r>
              <a:rPr lang="en-GB" dirty="0">
                <a:cs typeface="Calibri" panose="020F0502020204030204"/>
              </a:rPr>
              <a:t>, a </a:t>
            </a:r>
            <a:r>
              <a:rPr lang="en-GB" baseline="0" dirty="0">
                <a:cs typeface="Calibri" panose="020F0502020204030204"/>
              </a:rPr>
              <a:t>menudo se </a:t>
            </a:r>
            <a:r>
              <a:rPr lang="en-GB" baseline="0" dirty="0" err="1">
                <a:cs typeface="Calibri" panose="020F0502020204030204"/>
              </a:rPr>
              <a:t>necesita</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No hay un </a:t>
            </a:r>
            <a:r>
              <a:rPr lang="en-GB" baseline="0" dirty="0" err="1">
                <a:cs typeface="Calibri" panose="020F0502020204030204"/>
              </a:rPr>
              <a:t>nivel</a:t>
            </a:r>
            <a:r>
              <a:rPr lang="en-GB" baseline="0" dirty="0">
                <a:cs typeface="Calibri" panose="020F0502020204030204"/>
              </a:rPr>
              <a:t> </a:t>
            </a:r>
            <a:r>
              <a:rPr lang="en-GB" baseline="0" dirty="0" err="1">
                <a:cs typeface="Calibri" panose="020F0502020204030204"/>
              </a:rPr>
              <a:t>constante</a:t>
            </a:r>
            <a:r>
              <a:rPr lang="en-GB" baseline="0" dirty="0">
                <a:cs typeface="Calibri" panose="020F0502020204030204"/>
              </a:rPr>
              <a:t> de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Más bien </a:t>
            </a:r>
            <a:r>
              <a:rPr lang="en-GB" baseline="0" dirty="0" err="1">
                <a:cs typeface="Calibri" panose="020F0502020204030204"/>
              </a:rPr>
              <a:t>depende</a:t>
            </a:r>
            <a:r>
              <a:rPr lang="en-GB" baseline="0" dirty="0">
                <a:cs typeface="Calibri" panose="020F0502020204030204"/>
              </a:rPr>
              <a:t> de </a:t>
            </a:r>
            <a:r>
              <a:rPr lang="en-GB" baseline="0" dirty="0" err="1">
                <a:cs typeface="Calibri" panose="020F0502020204030204"/>
              </a:rPr>
              <a:t>qué</a:t>
            </a:r>
            <a:r>
              <a:rPr lang="en-GB" baseline="0" dirty="0">
                <a:cs typeface="Calibri" panose="020F0502020204030204"/>
              </a:rPr>
              <a:t> </a:t>
            </a:r>
            <a:r>
              <a:rPr lang="en-GB" baseline="0" dirty="0" err="1">
                <a:cs typeface="Calibri" panose="020F0502020204030204"/>
              </a:rPr>
              <a:t>actividades</a:t>
            </a:r>
            <a:r>
              <a:rPr lang="en-GB" baseline="0" dirty="0">
                <a:cs typeface="Calibri" panose="020F0502020204030204"/>
              </a:rPr>
              <a:t> se </a:t>
            </a:r>
            <a:r>
              <a:rPr lang="en-GB" baseline="0" dirty="0" err="1">
                <a:cs typeface="Calibri" panose="020F0502020204030204"/>
              </a:rPr>
              <a:t>realicen</a:t>
            </a:r>
            <a:r>
              <a:rPr lang="en-GB" baseline="0" dirty="0">
                <a:cs typeface="Calibri" panose="020F0502020204030204"/>
              </a:rPr>
              <a:t>, </a:t>
            </a:r>
            <a:r>
              <a:rPr lang="en-GB" baseline="0" dirty="0" err="1">
                <a:cs typeface="Calibri" panose="020F0502020204030204"/>
              </a:rPr>
              <a:t>cuándo</a:t>
            </a:r>
            <a:r>
              <a:rPr lang="en-GB" baseline="0" dirty="0">
                <a:cs typeface="Calibri" panose="020F0502020204030204"/>
              </a:rPr>
              <a:t> y </a:t>
            </a:r>
            <a:r>
              <a:rPr lang="en-GB" baseline="0" dirty="0" err="1">
                <a:cs typeface="Calibri" panose="020F0502020204030204"/>
              </a:rPr>
              <a:t>durante</a:t>
            </a:r>
            <a:r>
              <a:rPr lang="en-GB" baseline="0" dirty="0">
                <a:cs typeface="Calibri" panose="020F0502020204030204"/>
              </a:rPr>
              <a:t> </a:t>
            </a:r>
            <a:r>
              <a:rPr lang="en-GB" baseline="0" dirty="0" err="1">
                <a:cs typeface="Calibri" panose="020F0502020204030204"/>
              </a:rPr>
              <a:t>cuánto</a:t>
            </a:r>
            <a:r>
              <a:rPr lang="en-GB" baseline="0" dirty="0">
                <a:cs typeface="Calibri" panose="020F0502020204030204"/>
              </a:rPr>
              <a:t> </a:t>
            </a:r>
            <a:r>
              <a:rPr lang="en-GB" baseline="0" dirty="0" err="1">
                <a:cs typeface="Calibri" panose="020F0502020204030204"/>
              </a:rPr>
              <a:t>tiempo</a:t>
            </a:r>
            <a:r>
              <a:rPr lang="en-GB" baseline="0" dirty="0">
                <a:cs typeface="Calibri" panose="020F0502020204030204"/>
              </a:rPr>
              <a:t>. Por </a:t>
            </a:r>
            <a:r>
              <a:rPr lang="en-GB" baseline="0" dirty="0" err="1">
                <a:cs typeface="Calibri" panose="020F0502020204030204"/>
              </a:rPr>
              <a:t>ejemplo</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algunos</a:t>
            </a:r>
            <a:r>
              <a:rPr lang="en-GB" baseline="0" dirty="0">
                <a:cs typeface="Calibri" panose="020F0502020204030204"/>
              </a:rPr>
              <a:t> </a:t>
            </a:r>
            <a:r>
              <a:rPr lang="en-GB" baseline="0" dirty="0" err="1">
                <a:cs typeface="Calibri" panose="020F0502020204030204"/>
              </a:rPr>
              <a:t>momentos</a:t>
            </a:r>
            <a:r>
              <a:rPr lang="en-GB" baseline="0" dirty="0">
                <a:cs typeface="Calibri" panose="020F0502020204030204"/>
              </a:rPr>
              <a:t> del día se </a:t>
            </a:r>
            <a:r>
              <a:rPr lang="en-GB" baseline="0" dirty="0" err="1">
                <a:cs typeface="Calibri" panose="020F0502020204030204"/>
              </a:rPr>
              <a:t>necesita</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para </a:t>
            </a:r>
            <a:r>
              <a:rPr lang="en-GB" baseline="0" dirty="0" err="1">
                <a:cs typeface="Calibri" panose="020F0502020204030204"/>
              </a:rPr>
              <a:t>cocinar</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otros</a:t>
            </a:r>
            <a:r>
              <a:rPr lang="en-GB" baseline="0" dirty="0">
                <a:cs typeface="Calibri" panose="020F0502020204030204"/>
              </a:rPr>
              <a:t> </a:t>
            </a:r>
            <a:r>
              <a:rPr lang="en-GB" baseline="0" dirty="0" err="1">
                <a:cs typeface="Calibri" panose="020F0502020204030204"/>
              </a:rPr>
              <a:t>momentos</a:t>
            </a:r>
            <a:r>
              <a:rPr lang="en-GB" baseline="0" dirty="0">
                <a:cs typeface="Calibri" panose="020F0502020204030204"/>
              </a:rPr>
              <a:t> se </a:t>
            </a:r>
            <a:r>
              <a:rPr lang="en-GB" baseline="0" dirty="0" err="1">
                <a:cs typeface="Calibri" panose="020F0502020204030204"/>
              </a:rPr>
              <a:t>necesita</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para </a:t>
            </a:r>
            <a:r>
              <a:rPr lang="en-GB" baseline="0" dirty="0" err="1">
                <a:cs typeface="Calibri" panose="020F0502020204030204"/>
              </a:rPr>
              <a:t>producir</a:t>
            </a:r>
            <a:r>
              <a:rPr lang="en-GB" baseline="0" dirty="0">
                <a:cs typeface="Calibri" panose="020F0502020204030204"/>
              </a:rPr>
              <a:t> </a:t>
            </a:r>
            <a:r>
              <a:rPr lang="en-GB" baseline="0" dirty="0" err="1">
                <a:cs typeface="Calibri" panose="020F0502020204030204"/>
              </a:rPr>
              <a:t>agua</a:t>
            </a:r>
            <a:r>
              <a:rPr lang="en-GB" baseline="0" dirty="0">
                <a:cs typeface="Calibri" panose="020F0502020204030204"/>
              </a:rPr>
              <a:t> caliente;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otros</a:t>
            </a:r>
            <a:r>
              <a:rPr lang="en-GB" baseline="0" dirty="0">
                <a:cs typeface="Calibri" panose="020F0502020204030204"/>
              </a:rPr>
              <a:t> </a:t>
            </a:r>
            <a:r>
              <a:rPr lang="en-GB" baseline="0" dirty="0" err="1">
                <a:cs typeface="Calibri" panose="020F0502020204030204"/>
              </a:rPr>
              <a:t>momentos</a:t>
            </a:r>
            <a:r>
              <a:rPr lang="en-GB" baseline="0" dirty="0">
                <a:cs typeface="Calibri" panose="020F0502020204030204"/>
              </a:rPr>
              <a:t> se </a:t>
            </a:r>
            <a:r>
              <a:rPr lang="en-GB" baseline="0" dirty="0" err="1">
                <a:cs typeface="Calibri" panose="020F0502020204030204"/>
              </a:rPr>
              <a:t>necesita</a:t>
            </a:r>
            <a:r>
              <a:rPr lang="en-GB" baseline="0" dirty="0">
                <a:cs typeface="Calibri" panose="020F0502020204030204"/>
              </a:rPr>
              <a:t> para </a:t>
            </a:r>
            <a:r>
              <a:rPr lang="en-GB" baseline="0" dirty="0" err="1">
                <a:cs typeface="Calibri" panose="020F0502020204030204"/>
              </a:rPr>
              <a:t>cargar</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teléfonos</a:t>
            </a:r>
            <a:r>
              <a:rPr lang="en-GB" baseline="0" dirty="0">
                <a:cs typeface="Calibri" panose="020F0502020204030204"/>
              </a:rPr>
              <a:t> o para </a:t>
            </a:r>
            <a:r>
              <a:rPr lang="en-GB" baseline="0" dirty="0" err="1">
                <a:cs typeface="Calibri" panose="020F0502020204030204"/>
              </a:rPr>
              <a:t>actividades</a:t>
            </a:r>
            <a:r>
              <a:rPr lang="en-GB" baseline="0" dirty="0">
                <a:cs typeface="Calibri" panose="020F0502020204030204"/>
              </a:rPr>
              <a:t> </a:t>
            </a:r>
            <a:r>
              <a:rPr lang="en-GB" baseline="0" dirty="0" err="1">
                <a:cs typeface="Calibri" panose="020F0502020204030204"/>
              </a:rPr>
              <a:t>recreativas</a:t>
            </a:r>
            <a:r>
              <a:rPr lang="en-GB" baseline="0" dirty="0">
                <a:cs typeface="Calibri" panose="020F0502020204030204"/>
              </a:rPr>
              <a:t>. Para </a:t>
            </a:r>
            <a:r>
              <a:rPr lang="en-GB" baseline="0" dirty="0" err="1">
                <a:cs typeface="Calibri" panose="020F0502020204030204"/>
              </a:rPr>
              <a:t>mantener</a:t>
            </a:r>
            <a:r>
              <a:rPr lang="en-GB" baseline="0" dirty="0">
                <a:cs typeface="Calibri" panose="020F0502020204030204"/>
              </a:rPr>
              <a:t> un </a:t>
            </a:r>
            <a:r>
              <a:rPr lang="en-GB" baseline="0" dirty="0" err="1">
                <a:cs typeface="Calibri" panose="020F0502020204030204"/>
              </a:rPr>
              <a:t>espacio</a:t>
            </a:r>
            <a:r>
              <a:rPr lang="en-GB" baseline="0" dirty="0">
                <a:cs typeface="Calibri" panose="020F0502020204030204"/>
              </a:rPr>
              <a:t> </a:t>
            </a:r>
            <a:r>
              <a:rPr lang="en-GB" dirty="0" err="1">
                <a:cs typeface="Calibri" panose="020F0502020204030204"/>
              </a:rPr>
              <a:t>cálido</a:t>
            </a:r>
            <a:r>
              <a:rPr lang="en-GB" dirty="0">
                <a:cs typeface="Calibri" panose="020F0502020204030204"/>
              </a:rPr>
              <a:t> </a:t>
            </a:r>
            <a:r>
              <a:rPr lang="en-GB" baseline="0" dirty="0" err="1">
                <a:cs typeface="Calibri" panose="020F0502020204030204"/>
              </a:rPr>
              <a:t>durante</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inviernos</a:t>
            </a:r>
            <a:r>
              <a:rPr lang="en-GB" baseline="0" dirty="0">
                <a:cs typeface="Calibri" panose="020F0502020204030204"/>
              </a:rPr>
              <a:t> </a:t>
            </a:r>
            <a:r>
              <a:rPr lang="en-GB" baseline="0" dirty="0" err="1">
                <a:cs typeface="Calibri" panose="020F0502020204030204"/>
              </a:rPr>
              <a:t>fríos</a:t>
            </a:r>
            <a:r>
              <a:rPr lang="en-GB" baseline="0" dirty="0">
                <a:cs typeface="Calibri" panose="020F0502020204030204"/>
              </a:rPr>
              <a:t> o </a:t>
            </a:r>
            <a:r>
              <a:rPr lang="en-GB" dirty="0">
                <a:cs typeface="Calibri" panose="020F0502020204030204"/>
              </a:rPr>
              <a:t>un </a:t>
            </a:r>
            <a:r>
              <a:rPr lang="en-GB" dirty="0" err="1">
                <a:cs typeface="Calibri" panose="020F0502020204030204"/>
              </a:rPr>
              <a:t>espacio</a:t>
            </a:r>
            <a:r>
              <a:rPr lang="en-GB" dirty="0">
                <a:cs typeface="Calibri" panose="020F0502020204030204"/>
              </a:rPr>
              <a:t> fresco </a:t>
            </a:r>
            <a:r>
              <a:rPr lang="en-GB" baseline="0" dirty="0" err="1">
                <a:cs typeface="Calibri" panose="020F0502020204030204"/>
              </a:rPr>
              <a:t>durante</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veranos</a:t>
            </a:r>
            <a:r>
              <a:rPr lang="en-GB" baseline="0" dirty="0">
                <a:cs typeface="Calibri" panose="020F0502020204030204"/>
              </a:rPr>
              <a:t> </a:t>
            </a:r>
            <a:r>
              <a:rPr lang="en-GB" baseline="0" dirty="0" err="1">
                <a:cs typeface="Calibri" panose="020F0502020204030204"/>
              </a:rPr>
              <a:t>calurosos</a:t>
            </a:r>
            <a:r>
              <a:rPr lang="en-GB" baseline="0" dirty="0">
                <a:cs typeface="Calibri" panose="020F0502020204030204"/>
              </a:rPr>
              <a:t> se </a:t>
            </a:r>
            <a:r>
              <a:rPr lang="en-GB" baseline="0" dirty="0" err="1">
                <a:cs typeface="Calibri" panose="020F0502020204030204"/>
              </a:rPr>
              <a:t>necesitará</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de forma </a:t>
            </a:r>
            <a:r>
              <a:rPr lang="en-GB" baseline="0" dirty="0" err="1">
                <a:cs typeface="Calibri" panose="020F0502020204030204"/>
              </a:rPr>
              <a:t>bastante</a:t>
            </a:r>
            <a:r>
              <a:rPr lang="en-GB" baseline="0" dirty="0">
                <a:cs typeface="Calibri" panose="020F0502020204030204"/>
              </a:rPr>
              <a:t> </a:t>
            </a:r>
            <a:r>
              <a:rPr lang="en-GB" baseline="0" dirty="0" err="1">
                <a:cs typeface="Calibri" panose="020F0502020204030204"/>
              </a:rPr>
              <a:t>constante</a:t>
            </a:r>
            <a:r>
              <a:rPr lang="en-GB" baseline="0" dirty="0">
                <a:cs typeface="Calibri" panose="020F0502020204030204"/>
              </a:rPr>
              <a:t> a lo largo del día.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otras</a:t>
            </a:r>
            <a:r>
              <a:rPr lang="en-GB" baseline="0" dirty="0">
                <a:cs typeface="Calibri" panose="020F0502020204030204"/>
              </a:rPr>
              <a:t> palabras, </a:t>
            </a:r>
            <a:r>
              <a:rPr lang="en-GB" baseline="0" dirty="0" err="1">
                <a:cs typeface="Calibri" panose="020F0502020204030204"/>
              </a:rPr>
              <a:t>cada</a:t>
            </a:r>
            <a:r>
              <a:rPr lang="en-GB" baseline="0" dirty="0">
                <a:cs typeface="Calibri" panose="020F0502020204030204"/>
              </a:rPr>
              <a:t> </a:t>
            </a:r>
            <a:r>
              <a:rPr lang="en-GB" baseline="0" dirty="0" err="1">
                <a:cs typeface="Calibri" panose="020F0502020204030204"/>
              </a:rPr>
              <a:t>electrodoméstico</a:t>
            </a:r>
            <a:r>
              <a:rPr lang="en-GB" baseline="0" dirty="0">
                <a:cs typeface="Calibri" panose="020F0502020204030204"/>
              </a:rPr>
              <a:t> o </a:t>
            </a:r>
            <a:r>
              <a:rPr lang="en-GB" baseline="0" dirty="0" err="1">
                <a:cs typeface="Calibri" panose="020F0502020204030204"/>
              </a:rPr>
              <a:t>servicio</a:t>
            </a:r>
            <a:r>
              <a:rPr lang="en-GB" baseline="0" dirty="0">
                <a:cs typeface="Calibri" panose="020F0502020204030204"/>
              </a:rPr>
              <a:t> de un </a:t>
            </a:r>
            <a:r>
              <a:rPr lang="en-GB" baseline="0" dirty="0" err="1">
                <a:cs typeface="Calibri" panose="020F0502020204030204"/>
              </a:rPr>
              <a:t>hogar</a:t>
            </a:r>
            <a:r>
              <a:rPr lang="en-GB" baseline="0" dirty="0">
                <a:cs typeface="Calibri" panose="020F0502020204030204"/>
              </a:rPr>
              <a:t> </a:t>
            </a:r>
            <a:r>
              <a:rPr lang="en-GB" baseline="0" dirty="0" err="1">
                <a:cs typeface="Calibri" panose="020F0502020204030204"/>
              </a:rPr>
              <a:t>utiliza</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con un </a:t>
            </a:r>
            <a:r>
              <a:rPr lang="en-GB" baseline="0" dirty="0" err="1">
                <a:cs typeface="Calibri" panose="020F0502020204030204"/>
              </a:rPr>
              <a:t>perfil</a:t>
            </a:r>
            <a:r>
              <a:rPr lang="en-GB" baseline="0" dirty="0">
                <a:cs typeface="Calibri" panose="020F0502020204030204"/>
              </a:rPr>
              <a:t> </a:t>
            </a:r>
            <a:r>
              <a:rPr lang="en-GB" baseline="0" dirty="0" err="1">
                <a:cs typeface="Calibri" panose="020F0502020204030204"/>
              </a:rPr>
              <a:t>determinado</a:t>
            </a:r>
            <a:r>
              <a:rPr lang="en-GB" baseline="0" dirty="0">
                <a:cs typeface="Calibri" panose="020F0502020204030204"/>
              </a:rPr>
              <a:t> que cambia con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tiempo</a:t>
            </a:r>
            <a:r>
              <a:rPr lang="en-GB" baseline="0" dirty="0">
                <a:cs typeface="Calibri" panose="020F0502020204030204"/>
              </a:rPr>
              <a:t>. A </a:t>
            </a:r>
            <a:r>
              <a:rPr lang="en-GB" baseline="0" dirty="0" err="1">
                <a:cs typeface="Calibri" panose="020F0502020204030204"/>
              </a:rPr>
              <a:t>veces</a:t>
            </a:r>
            <a:r>
              <a:rPr lang="en-GB" baseline="0" dirty="0">
                <a:cs typeface="Calibri" panose="020F0502020204030204"/>
              </a:rPr>
              <a:t> un </a:t>
            </a:r>
            <a:r>
              <a:rPr lang="en-GB" baseline="0" dirty="0" err="1">
                <a:cs typeface="Calibri" panose="020F0502020204030204"/>
              </a:rPr>
              <a:t>aparato</a:t>
            </a:r>
            <a:r>
              <a:rPr lang="en-GB" baseline="0" dirty="0">
                <a:cs typeface="Calibri" panose="020F0502020204030204"/>
              </a:rPr>
              <a:t> no </a:t>
            </a:r>
            <a:r>
              <a:rPr lang="en-GB" baseline="0" dirty="0" err="1">
                <a:cs typeface="Calibri" panose="020F0502020204030204"/>
              </a:rPr>
              <a:t>funciona</a:t>
            </a:r>
            <a:r>
              <a:rPr lang="en-GB" baseline="0" dirty="0">
                <a:cs typeface="Calibri" panose="020F0502020204030204"/>
              </a:rPr>
              <a:t> y, </a:t>
            </a:r>
            <a:r>
              <a:rPr lang="en-GB" baseline="0" dirty="0" err="1">
                <a:cs typeface="Calibri" panose="020F0502020204030204"/>
              </a:rPr>
              <a:t>por</a:t>
            </a:r>
            <a:r>
              <a:rPr lang="en-GB" baseline="0" dirty="0">
                <a:cs typeface="Calibri" panose="020F0502020204030204"/>
              </a:rPr>
              <a:t> tanto, no consume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otras</a:t>
            </a:r>
            <a:r>
              <a:rPr lang="en-GB" baseline="0" dirty="0">
                <a:cs typeface="Calibri" panose="020F0502020204030204"/>
              </a:rPr>
              <a:t> </a:t>
            </a:r>
            <a:r>
              <a:rPr lang="en-GB" baseline="0" dirty="0" err="1">
                <a:cs typeface="Calibri" panose="020F0502020204030204"/>
              </a:rPr>
              <a:t>veces</a:t>
            </a:r>
            <a:r>
              <a:rPr lang="en-GB" baseline="0" dirty="0">
                <a:cs typeface="Calibri" panose="020F0502020204030204"/>
              </a:rPr>
              <a:t> consume </a:t>
            </a:r>
            <a:r>
              <a:rPr lang="en-GB" baseline="0" dirty="0" err="1">
                <a:cs typeface="Calibri" panose="020F0502020204030204"/>
              </a:rPr>
              <a:t>poca</a:t>
            </a:r>
            <a:r>
              <a:rPr lang="en-GB" baseline="0" dirty="0">
                <a:cs typeface="Calibri" panose="020F0502020204030204"/>
              </a:rPr>
              <a:t> </a:t>
            </a:r>
            <a:r>
              <a:rPr lang="en-GB" baseline="0" dirty="0" err="1">
                <a:cs typeface="Calibri" panose="020F0502020204030204"/>
              </a:rPr>
              <a:t>energía</a:t>
            </a:r>
            <a:r>
              <a:rPr lang="en-GB" baseline="0" dirty="0">
                <a:cs typeface="Calibri" panose="020F0502020204030204"/>
              </a:rPr>
              <a:t> </a:t>
            </a:r>
            <a:r>
              <a:rPr lang="en-GB" dirty="0">
                <a:cs typeface="Calibri" panose="020F0502020204030204"/>
              </a:rPr>
              <a:t>y </a:t>
            </a:r>
            <a:r>
              <a:rPr lang="en-GB" baseline="0" dirty="0" err="1">
                <a:cs typeface="Calibri" panose="020F0502020204030204"/>
              </a:rPr>
              <a:t>otras</a:t>
            </a:r>
            <a:r>
              <a:rPr lang="en-GB" baseline="0" dirty="0">
                <a:cs typeface="Calibri" panose="020F0502020204030204"/>
              </a:rPr>
              <a:t> </a:t>
            </a:r>
            <a:r>
              <a:rPr lang="en-GB" baseline="0" dirty="0" err="1">
                <a:cs typeface="Calibri" panose="020F0502020204030204"/>
              </a:rPr>
              <a:t>veces</a:t>
            </a:r>
            <a:r>
              <a:rPr lang="en-GB" baseline="0" dirty="0">
                <a:cs typeface="Calibri" panose="020F0502020204030204"/>
              </a:rPr>
              <a:t> consume </a:t>
            </a:r>
            <a:r>
              <a:rPr lang="en-GB" baseline="0" dirty="0" err="1">
                <a:cs typeface="Calibri" panose="020F0502020204030204"/>
              </a:rPr>
              <a:t>una</a:t>
            </a:r>
            <a:r>
              <a:rPr lang="en-GB" baseline="0" dirty="0">
                <a:cs typeface="Calibri" panose="020F0502020204030204"/>
              </a:rPr>
              <a:t> </a:t>
            </a:r>
            <a:r>
              <a:rPr lang="en-GB" baseline="0" dirty="0" err="1">
                <a:cs typeface="Calibri" panose="020F0502020204030204"/>
              </a:rPr>
              <a:t>cantidad</a:t>
            </a:r>
            <a:r>
              <a:rPr lang="en-GB" baseline="0" dirty="0">
                <a:cs typeface="Calibri" panose="020F0502020204030204"/>
              </a:rPr>
              <a:t> </a:t>
            </a:r>
            <a:r>
              <a:rPr lang="en-GB" baseline="0" dirty="0" err="1">
                <a:cs typeface="Calibri" panose="020F0502020204030204"/>
              </a:rPr>
              <a:t>importante</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a:t>
            </a:r>
            <a:r>
              <a:rPr lang="en-GB" dirty="0">
                <a:cs typeface="Calibri" panose="020F0502020204030204"/>
              </a:rPr>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3676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panose="020F0502020204030204"/>
              </a:rPr>
              <a:t>Aquí se </a:t>
            </a:r>
            <a:r>
              <a:rPr lang="en-GB" baseline="0" dirty="0">
                <a:cs typeface="Calibri" panose="020F0502020204030204"/>
              </a:rPr>
              <a:t>ofrecen algunos ejemplos de cómo podría cambiar el uso de la energía en un hogar durante un día típico, según el momento en que se activen los diferentes aparatos. Los perfiles de uso mostrados en la figura son ficticios pero representativos de la realidad. En la parte superior, se muestra el uso típico de electricidad de un frigorífico. Siempre hay un cierto uso de electricidad, debido a que el frigorífico tiene que estar siempre activo. El uso es más o menos constante a lo largo del día, aparte de los momentos </a:t>
            </a:r>
            <a:r>
              <a:rPr lang="en-GB" dirty="0">
                <a:cs typeface="Calibri" panose="020F0502020204030204"/>
              </a:rPr>
              <a:t>en los que el frigorífico </a:t>
            </a:r>
            <a:r>
              <a:rPr lang="en-GB" baseline="0" dirty="0">
                <a:cs typeface="Calibri" panose="020F0502020204030204"/>
              </a:rPr>
              <a:t>necesita ejecutar procesos de descongelación. En el centro, se muestra el uso de energía de una lavadora, suponiendo que se activa al volver a casa del trabajo por la tarde. El ciclo de una lavadora dura unas horas, pero hay momentos en los que se necesita una gran cantidad de energía para calentar el agua. En la parte inferior, se muestra el perfil de uso de energía de un hervidor de agua, suponiendo que se activa </a:t>
            </a:r>
            <a:r>
              <a:rPr lang="en-GB" dirty="0">
                <a:cs typeface="Calibri" panose="020F0502020204030204"/>
              </a:rPr>
              <a:t>por la </a:t>
            </a:r>
            <a:r>
              <a:rPr lang="en-GB" baseline="0" dirty="0">
                <a:cs typeface="Calibri" panose="020F0502020204030204"/>
              </a:rPr>
              <a:t>mañana y después de la cena para preparar el té. El tiempo de uso es muy corto, del orden de minutos, pero de nuevo el calentamiento del agua puede requerir una gran cantidad de energía en esos minutos.</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12812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cs typeface="Calibri" panose="020F0502020204030204"/>
              </a:rPr>
              <a:t>Patrones</a:t>
            </a:r>
            <a:r>
              <a:rPr lang="en-GB" dirty="0">
                <a:cs typeface="Calibri" panose="020F0502020204030204"/>
              </a:rPr>
              <a:t> </a:t>
            </a:r>
            <a:r>
              <a:rPr lang="en-GB" baseline="0" dirty="0">
                <a:cs typeface="Calibri" panose="020F0502020204030204"/>
              </a:rPr>
              <a:t>de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aparatos</a:t>
            </a:r>
            <a:r>
              <a:rPr lang="en-GB" baseline="0" dirty="0">
                <a:cs typeface="Calibri" panose="020F0502020204030204"/>
              </a:rPr>
              <a:t> y </a:t>
            </a:r>
            <a:r>
              <a:rPr lang="en-GB" baseline="0" dirty="0" err="1">
                <a:cs typeface="Calibri" panose="020F0502020204030204"/>
              </a:rPr>
              <a:t>servicios</a:t>
            </a:r>
            <a:r>
              <a:rPr lang="en-GB" baseline="0" dirty="0">
                <a:cs typeface="Calibri" panose="020F0502020204030204"/>
              </a:rPr>
              <a:t> </a:t>
            </a:r>
            <a:r>
              <a:rPr lang="en-GB" baseline="0" dirty="0" err="1">
                <a:cs typeface="Calibri" panose="020F0502020204030204"/>
              </a:rPr>
              <a:t>como</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mostrados</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la </a:t>
            </a:r>
            <a:r>
              <a:rPr lang="en-GB" baseline="0" dirty="0" err="1">
                <a:cs typeface="Calibri" panose="020F0502020204030204"/>
              </a:rPr>
              <a:t>diapositiva</a:t>
            </a:r>
            <a:r>
              <a:rPr lang="en-GB" baseline="0" dirty="0">
                <a:cs typeface="Calibri" panose="020F0502020204030204"/>
              </a:rPr>
              <a:t> anterior se dan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muchos</a:t>
            </a:r>
            <a:r>
              <a:rPr lang="en-GB" baseline="0" dirty="0">
                <a:cs typeface="Calibri" panose="020F0502020204030204"/>
              </a:rPr>
              <a:t> </a:t>
            </a:r>
            <a:r>
              <a:rPr lang="en-GB" baseline="0" dirty="0" err="1">
                <a:cs typeface="Calibri" panose="020F0502020204030204"/>
              </a:rPr>
              <a:t>hogares</a:t>
            </a:r>
            <a:r>
              <a:rPr lang="en-GB" baseline="0" dirty="0">
                <a:cs typeface="Calibri" panose="020F0502020204030204"/>
              </a:rPr>
              <a:t> de pueblos, </a:t>
            </a:r>
            <a:r>
              <a:rPr lang="en-GB" baseline="0" dirty="0" err="1">
                <a:cs typeface="Calibri" panose="020F0502020204030204"/>
              </a:rPr>
              <a:t>ciudades</a:t>
            </a:r>
            <a:r>
              <a:rPr lang="en-GB" baseline="0" dirty="0">
                <a:cs typeface="Calibri" panose="020F0502020204030204"/>
              </a:rPr>
              <a:t>, </a:t>
            </a:r>
            <a:r>
              <a:rPr lang="en-GB" baseline="0" dirty="0" err="1">
                <a:cs typeface="Calibri" panose="020F0502020204030204"/>
              </a:rPr>
              <a:t>regiones</a:t>
            </a:r>
            <a:r>
              <a:rPr lang="en-GB" baseline="0" dirty="0">
                <a:cs typeface="Calibri" panose="020F0502020204030204"/>
              </a:rPr>
              <a:t> y </a:t>
            </a:r>
            <a:r>
              <a:rPr lang="en-GB" baseline="0" dirty="0" err="1">
                <a:cs typeface="Calibri" panose="020F0502020204030204"/>
              </a:rPr>
              <a:t>países</a:t>
            </a:r>
            <a:r>
              <a:rPr lang="en-GB" baseline="0" dirty="0">
                <a:cs typeface="Calibri" panose="020F0502020204030204"/>
              </a:rPr>
              <a:t> </a:t>
            </a:r>
            <a:r>
              <a:rPr lang="en-GB" baseline="0" dirty="0" err="1">
                <a:cs typeface="Calibri" panose="020F0502020204030204"/>
              </a:rPr>
              <a:t>enteros</a:t>
            </a:r>
            <a:r>
              <a:rPr lang="en-GB" baseline="0" dirty="0">
                <a:cs typeface="Calibri" panose="020F0502020204030204"/>
              </a:rPr>
              <a:t>. La </a:t>
            </a:r>
            <a:r>
              <a:rPr lang="en-GB" baseline="0" dirty="0" err="1">
                <a:cs typeface="Calibri" panose="020F0502020204030204"/>
              </a:rPr>
              <a:t>suma</a:t>
            </a:r>
            <a:r>
              <a:rPr lang="en-GB" baseline="0" dirty="0">
                <a:cs typeface="Calibri" panose="020F0502020204030204"/>
              </a:rPr>
              <a:t> de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usos</a:t>
            </a:r>
            <a:r>
              <a:rPr lang="en-GB" baseline="0" dirty="0">
                <a:cs typeface="Calibri" panose="020F0502020204030204"/>
              </a:rPr>
              <a:t> de la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todos</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hogares</a:t>
            </a:r>
            <a:r>
              <a:rPr lang="en-GB" baseline="0" dirty="0">
                <a:cs typeface="Calibri" panose="020F0502020204030204"/>
              </a:rPr>
              <a:t> de un </a:t>
            </a:r>
            <a:r>
              <a:rPr lang="en-GB" baseline="0" dirty="0" err="1">
                <a:cs typeface="Calibri" panose="020F0502020204030204"/>
              </a:rPr>
              <a:t>país</a:t>
            </a:r>
            <a:r>
              <a:rPr lang="en-GB" baseline="0" dirty="0">
                <a:cs typeface="Calibri" panose="020F0502020204030204"/>
              </a:rPr>
              <a:t> </a:t>
            </a:r>
            <a:r>
              <a:rPr lang="en-GB" baseline="0" dirty="0" err="1">
                <a:cs typeface="Calibri" panose="020F0502020204030204"/>
              </a:rPr>
              <a:t>constituye</a:t>
            </a:r>
            <a:r>
              <a:rPr lang="en-GB" baseline="0" dirty="0">
                <a:cs typeface="Calibri" panose="020F0502020204030204"/>
              </a:rPr>
              <a:t> la </a:t>
            </a:r>
            <a:r>
              <a:rPr lang="en-GB" baseline="0" dirty="0" err="1">
                <a:cs typeface="Calibri" panose="020F0502020204030204"/>
              </a:rPr>
              <a:t>demanda</a:t>
            </a:r>
            <a:r>
              <a:rPr lang="en-GB" baseline="0" dirty="0">
                <a:cs typeface="Calibri" panose="020F0502020204030204"/>
              </a:rPr>
              <a:t> </a:t>
            </a:r>
            <a:r>
              <a:rPr lang="en-GB" baseline="0" dirty="0" err="1">
                <a:cs typeface="Calibri" panose="020F0502020204030204"/>
              </a:rPr>
              <a:t>energética</a:t>
            </a:r>
            <a:r>
              <a:rPr lang="en-GB" baseline="0" dirty="0">
                <a:cs typeface="Calibri" panose="020F0502020204030204"/>
              </a:rPr>
              <a:t> </a:t>
            </a:r>
            <a:r>
              <a:rPr lang="en-GB" baseline="0" dirty="0" err="1">
                <a:cs typeface="Calibri" panose="020F0502020204030204"/>
              </a:rPr>
              <a:t>residencial</a:t>
            </a:r>
            <a:r>
              <a:rPr lang="en-GB" baseline="0" dirty="0">
                <a:cs typeface="Calibri" panose="020F0502020204030204"/>
              </a:rPr>
              <a:t> del </a:t>
            </a:r>
            <a:r>
              <a:rPr lang="en-GB" baseline="0" dirty="0" err="1">
                <a:cs typeface="Calibri" panose="020F0502020204030204"/>
              </a:rPr>
              <a:t>país</a:t>
            </a:r>
            <a:r>
              <a:rPr lang="en-GB" baseline="0" dirty="0">
                <a:cs typeface="Calibri" panose="020F0502020204030204"/>
              </a:rPr>
              <a:t>. Como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perfiles</a:t>
            </a:r>
            <a:r>
              <a:rPr lang="en-GB" baseline="0" dirty="0">
                <a:cs typeface="Calibri" panose="020F0502020204030204"/>
              </a:rPr>
              <a:t> de </a:t>
            </a:r>
            <a:r>
              <a:rPr lang="en-GB" baseline="0" dirty="0" err="1">
                <a:cs typeface="Calibri" panose="020F0502020204030204"/>
              </a:rPr>
              <a:t>uso</a:t>
            </a:r>
            <a:r>
              <a:rPr lang="en-GB" baseline="0" dirty="0">
                <a:cs typeface="Calibri" panose="020F0502020204030204"/>
              </a:rPr>
              <a:t> de la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hogares</a:t>
            </a:r>
            <a:r>
              <a:rPr lang="en-GB" baseline="0" dirty="0">
                <a:cs typeface="Calibri" panose="020F0502020204030204"/>
              </a:rPr>
              <a:t> </a:t>
            </a:r>
            <a:r>
              <a:rPr lang="en-GB" baseline="0" dirty="0" err="1">
                <a:cs typeface="Calibri" panose="020F0502020204030204"/>
              </a:rPr>
              <a:t>varían</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tiempo</a:t>
            </a:r>
            <a:r>
              <a:rPr lang="en-GB" baseline="0" dirty="0">
                <a:cs typeface="Calibri" panose="020F0502020204030204"/>
              </a:rPr>
              <a:t>, la </a:t>
            </a:r>
            <a:r>
              <a:rPr lang="en-GB" baseline="0" dirty="0" err="1">
                <a:cs typeface="Calibri" panose="020F0502020204030204"/>
              </a:rPr>
              <a:t>demanda</a:t>
            </a:r>
            <a:r>
              <a:rPr lang="en-GB" baseline="0" dirty="0">
                <a:cs typeface="Calibri" panose="020F0502020204030204"/>
              </a:rPr>
              <a:t> total de </a:t>
            </a:r>
            <a:r>
              <a:rPr lang="en-GB" baseline="0" dirty="0" err="1">
                <a:cs typeface="Calibri" panose="020F0502020204030204"/>
              </a:rPr>
              <a:t>energía</a:t>
            </a:r>
            <a:r>
              <a:rPr lang="en-GB" baseline="0" dirty="0">
                <a:cs typeface="Calibri" panose="020F0502020204030204"/>
              </a:rPr>
              <a:t> </a:t>
            </a:r>
            <a:r>
              <a:rPr lang="en-GB" baseline="0" dirty="0" err="1">
                <a:cs typeface="Calibri" panose="020F0502020204030204"/>
              </a:rPr>
              <a:t>residencial</a:t>
            </a:r>
            <a:r>
              <a:rPr lang="en-GB" baseline="0" dirty="0">
                <a:cs typeface="Calibri" panose="020F0502020204030204"/>
              </a:rPr>
              <a:t> </a:t>
            </a:r>
            <a:r>
              <a:rPr lang="en-GB" dirty="0" err="1">
                <a:cs typeface="Calibri" panose="020F0502020204030204"/>
              </a:rPr>
              <a:t>también</a:t>
            </a:r>
            <a:r>
              <a:rPr lang="en-GB" dirty="0">
                <a:cs typeface="Calibri" panose="020F0502020204030204"/>
              </a:rPr>
              <a:t> </a:t>
            </a:r>
            <a:r>
              <a:rPr lang="en-GB" dirty="0" err="1">
                <a:cs typeface="Calibri" panose="020F0502020204030204"/>
              </a:rPr>
              <a:t>varía</a:t>
            </a:r>
            <a:r>
              <a:rPr lang="en-GB"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tiempo</a:t>
            </a:r>
            <a:r>
              <a:rPr lang="en-GB" baseline="0" dirty="0">
                <a:cs typeface="Calibri" panose="020F0502020204030204"/>
              </a:rPr>
              <a:t>. La </a:t>
            </a:r>
            <a:r>
              <a:rPr lang="en-GB" baseline="0" dirty="0" err="1">
                <a:cs typeface="Calibri" panose="020F0502020204030204"/>
              </a:rPr>
              <a:t>parte</a:t>
            </a:r>
            <a:r>
              <a:rPr lang="en-GB" baseline="0" dirty="0">
                <a:cs typeface="Calibri" panose="020F0502020204030204"/>
              </a:rPr>
              <a:t> </a:t>
            </a:r>
            <a:r>
              <a:rPr lang="en-GB" baseline="0" dirty="0" err="1">
                <a:cs typeface="Calibri" panose="020F0502020204030204"/>
              </a:rPr>
              <a:t>izquierda</a:t>
            </a:r>
            <a:r>
              <a:rPr lang="en-GB" baseline="0" dirty="0">
                <a:cs typeface="Calibri" panose="020F0502020204030204"/>
              </a:rPr>
              <a:t> de la </a:t>
            </a:r>
            <a:r>
              <a:rPr lang="en-GB" baseline="0" dirty="0" err="1">
                <a:cs typeface="Calibri" panose="020F0502020204030204"/>
              </a:rPr>
              <a:t>figura</a:t>
            </a:r>
            <a:r>
              <a:rPr lang="en-GB" baseline="0" dirty="0">
                <a:cs typeface="Calibri" panose="020F0502020204030204"/>
              </a:rPr>
              <a:t> </a:t>
            </a:r>
            <a:r>
              <a:rPr lang="en-GB" baseline="0" dirty="0" err="1">
                <a:cs typeface="Calibri" panose="020F0502020204030204"/>
              </a:rPr>
              <a:t>muestra</a:t>
            </a:r>
            <a:r>
              <a:rPr lang="en-GB" baseline="0" dirty="0">
                <a:cs typeface="Calibri" panose="020F0502020204030204"/>
              </a:rPr>
              <a:t> un </a:t>
            </a:r>
            <a:r>
              <a:rPr lang="en-GB" baseline="0" dirty="0" err="1">
                <a:cs typeface="Calibri" panose="020F0502020204030204"/>
              </a:rPr>
              <a:t>perfil</a:t>
            </a:r>
            <a:r>
              <a:rPr lang="en-GB" baseline="0" dirty="0">
                <a:cs typeface="Calibri" panose="020F0502020204030204"/>
              </a:rPr>
              <a:t> </a:t>
            </a:r>
            <a:r>
              <a:rPr lang="en-GB" baseline="0" dirty="0" err="1">
                <a:cs typeface="Calibri" panose="020F0502020204030204"/>
              </a:rPr>
              <a:t>típico</a:t>
            </a:r>
            <a:r>
              <a:rPr lang="en-GB" baseline="0" dirty="0">
                <a:cs typeface="Calibri" panose="020F0502020204030204"/>
              </a:rPr>
              <a:t> de </a:t>
            </a:r>
            <a:r>
              <a:rPr lang="en-GB" baseline="0" dirty="0" err="1">
                <a:cs typeface="Calibri" panose="020F0502020204030204"/>
              </a:rPr>
              <a:t>demanda</a:t>
            </a:r>
            <a:r>
              <a:rPr lang="en-GB" baseline="0" dirty="0">
                <a:cs typeface="Calibri" panose="020F0502020204030204"/>
              </a:rPr>
              <a:t> </a:t>
            </a:r>
            <a:r>
              <a:rPr lang="en-GB" baseline="0" dirty="0" err="1">
                <a:cs typeface="Calibri" panose="020F0502020204030204"/>
              </a:rPr>
              <a:t>energética</a:t>
            </a:r>
            <a:r>
              <a:rPr lang="en-GB" baseline="0" dirty="0">
                <a:cs typeface="Calibri" panose="020F0502020204030204"/>
              </a:rPr>
              <a:t> </a:t>
            </a:r>
            <a:r>
              <a:rPr lang="en-GB" baseline="0" dirty="0" err="1">
                <a:cs typeface="Calibri" panose="020F0502020204030204"/>
              </a:rPr>
              <a:t>diaria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sector </a:t>
            </a:r>
            <a:r>
              <a:rPr lang="en-GB" baseline="0" dirty="0" err="1">
                <a:cs typeface="Calibri" panose="020F0502020204030204"/>
              </a:rPr>
              <a:t>residencial</a:t>
            </a:r>
            <a:r>
              <a:rPr lang="en-GB" baseline="0" dirty="0">
                <a:cs typeface="Calibri" panose="020F0502020204030204"/>
              </a:rPr>
              <a:t>, para cuatro </a:t>
            </a:r>
            <a:r>
              <a:rPr lang="en-GB" baseline="0" dirty="0" err="1">
                <a:cs typeface="Calibri" panose="020F0502020204030204"/>
              </a:rPr>
              <a:t>regiones</a:t>
            </a:r>
            <a:r>
              <a:rPr lang="en-GB" baseline="0" dirty="0">
                <a:cs typeface="Calibri" panose="020F0502020204030204"/>
              </a:rPr>
              <a:t> </a:t>
            </a:r>
            <a:r>
              <a:rPr lang="en-GB" baseline="0" dirty="0" err="1">
                <a:cs typeface="Calibri" panose="020F0502020204030204"/>
              </a:rPr>
              <a:t>hipotéticas</a:t>
            </a:r>
            <a:r>
              <a:rPr lang="en-GB" baseline="0" dirty="0">
                <a:cs typeface="Calibri" panose="020F0502020204030204"/>
              </a:rPr>
              <a:t> de un </a:t>
            </a:r>
            <a:r>
              <a:rPr lang="en-GB" baseline="0" dirty="0" err="1">
                <a:cs typeface="Calibri" panose="020F0502020204030204"/>
              </a:rPr>
              <a:t>país</a:t>
            </a:r>
            <a:r>
              <a:rPr lang="en-GB" baseline="0" dirty="0">
                <a:cs typeface="Calibri" panose="020F0502020204030204"/>
              </a:rPr>
              <a:t>. Las </a:t>
            </a:r>
            <a:r>
              <a:rPr lang="en-GB" baseline="0" dirty="0" err="1">
                <a:cs typeface="Calibri" panose="020F0502020204030204"/>
              </a:rPr>
              <a:t>cifras</a:t>
            </a:r>
            <a:r>
              <a:rPr lang="en-GB" baseline="0" dirty="0">
                <a:cs typeface="Calibri" panose="020F0502020204030204"/>
              </a:rPr>
              <a:t> se </a:t>
            </a:r>
            <a:r>
              <a:rPr lang="en-GB" baseline="0" dirty="0" err="1">
                <a:cs typeface="Calibri" panose="020F0502020204030204"/>
              </a:rPr>
              <a:t>basan</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la </a:t>
            </a:r>
            <a:r>
              <a:rPr lang="en-GB" baseline="0" dirty="0" err="1">
                <a:cs typeface="Calibri" panose="020F0502020204030204"/>
              </a:rPr>
              <a:t>realidad</a:t>
            </a:r>
            <a:r>
              <a:rPr lang="en-GB" baseline="0" dirty="0">
                <a:cs typeface="Calibri" panose="020F0502020204030204"/>
              </a:rPr>
              <a:t> </a:t>
            </a:r>
            <a:r>
              <a:rPr lang="en-GB" baseline="0" dirty="0" err="1">
                <a:cs typeface="Calibri" panose="020F0502020204030204"/>
              </a:rPr>
              <a:t>pero</a:t>
            </a:r>
            <a:r>
              <a:rPr lang="en-GB" baseline="0" dirty="0">
                <a:cs typeface="Calibri" panose="020F0502020204030204"/>
              </a:rPr>
              <a:t> </a:t>
            </a:r>
            <a:r>
              <a:rPr lang="en-GB" dirty="0">
                <a:cs typeface="Calibri" panose="020F0502020204030204"/>
              </a:rPr>
              <a:t>son </a:t>
            </a:r>
            <a:r>
              <a:rPr lang="en-GB" dirty="0" err="1">
                <a:cs typeface="Calibri" panose="020F0502020204030204"/>
              </a:rPr>
              <a:t>ficticias</a:t>
            </a:r>
            <a:r>
              <a:rPr lang="en-GB" baseline="0" dirty="0">
                <a:cs typeface="Calibri" panose="020F0502020204030204"/>
              </a:rPr>
              <a:t>. El </a:t>
            </a:r>
            <a:r>
              <a:rPr lang="en-GB" baseline="0" dirty="0" err="1">
                <a:cs typeface="Calibri" panose="020F0502020204030204"/>
              </a:rPr>
              <a:t>perfil</a:t>
            </a:r>
            <a:r>
              <a:rPr lang="en-GB" baseline="0" dirty="0">
                <a:cs typeface="Calibri" panose="020F0502020204030204"/>
              </a:rPr>
              <a:t> </a:t>
            </a:r>
            <a:r>
              <a:rPr lang="en-GB" baseline="0" dirty="0" err="1">
                <a:cs typeface="Calibri" panose="020F0502020204030204"/>
              </a:rPr>
              <a:t>muestra</a:t>
            </a:r>
            <a:r>
              <a:rPr lang="en-GB" baseline="0" dirty="0">
                <a:cs typeface="Calibri" panose="020F0502020204030204"/>
              </a:rPr>
              <a:t> lo que </a:t>
            </a:r>
            <a:r>
              <a:rPr lang="en-GB" baseline="0" dirty="0" err="1">
                <a:cs typeface="Calibri" panose="020F0502020204030204"/>
              </a:rPr>
              <a:t>cabría</a:t>
            </a:r>
            <a:r>
              <a:rPr lang="en-GB" baseline="0" dirty="0">
                <a:cs typeface="Calibri" panose="020F0502020204030204"/>
              </a:rPr>
              <a:t> </a:t>
            </a:r>
            <a:r>
              <a:rPr lang="en-GB" baseline="0" dirty="0" err="1">
                <a:cs typeface="Calibri" panose="020F0502020204030204"/>
              </a:rPr>
              <a:t>esperar</a:t>
            </a:r>
            <a:r>
              <a:rPr lang="en-GB" baseline="0" dirty="0">
                <a:cs typeface="Calibri" panose="020F0502020204030204"/>
              </a:rPr>
              <a:t> </a:t>
            </a:r>
            <a:r>
              <a:rPr lang="en-GB" baseline="0" dirty="0" err="1">
                <a:cs typeface="Calibri" panose="020F0502020204030204"/>
              </a:rPr>
              <a:t>teniendo</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a:t>
            </a:r>
            <a:r>
              <a:rPr lang="en-GB" baseline="0" dirty="0" err="1">
                <a:cs typeface="Calibri" panose="020F0502020204030204"/>
              </a:rPr>
              <a:t>cuenta</a:t>
            </a:r>
            <a:r>
              <a:rPr lang="en-GB" baseline="0" dirty="0">
                <a:cs typeface="Calibri" panose="020F0502020204030204"/>
              </a:rPr>
              <a:t> las </a:t>
            </a:r>
            <a:r>
              <a:rPr lang="en-GB" baseline="0" dirty="0" err="1">
                <a:cs typeface="Calibri" panose="020F0502020204030204"/>
              </a:rPr>
              <a:t>actividades</a:t>
            </a:r>
            <a:r>
              <a:rPr lang="en-GB" baseline="0" dirty="0">
                <a:cs typeface="Calibri" panose="020F0502020204030204"/>
              </a:rPr>
              <a:t> medias de un </a:t>
            </a:r>
            <a:r>
              <a:rPr lang="en-GB" baseline="0" dirty="0" err="1">
                <a:cs typeface="Calibri" panose="020F0502020204030204"/>
              </a:rPr>
              <a:t>hogar</a:t>
            </a:r>
            <a:r>
              <a:rPr lang="en-GB" dirty="0">
                <a:cs typeface="Calibri" panose="020F0502020204030204"/>
              </a:rPr>
              <a:t>. Durante la </a:t>
            </a:r>
            <a:r>
              <a:rPr lang="en-GB" baseline="0" dirty="0" err="1">
                <a:cs typeface="Calibri" panose="020F0502020204030204"/>
              </a:rPr>
              <a:t>noche</a:t>
            </a:r>
            <a:r>
              <a:rPr lang="en-GB" baseline="0" dirty="0">
                <a:cs typeface="Calibri" panose="020F0502020204030204"/>
              </a:rPr>
              <a:t>, </a:t>
            </a:r>
            <a:r>
              <a:rPr lang="en-GB" baseline="0" dirty="0" err="1">
                <a:cs typeface="Calibri" panose="020F0502020204030204"/>
              </a:rPr>
              <a:t>cuando</a:t>
            </a:r>
            <a:r>
              <a:rPr lang="en-GB" baseline="0" dirty="0">
                <a:cs typeface="Calibri" panose="020F0502020204030204"/>
              </a:rPr>
              <a:t> la </a:t>
            </a:r>
            <a:r>
              <a:rPr lang="en-GB" baseline="0" dirty="0" err="1">
                <a:cs typeface="Calibri" panose="020F0502020204030204"/>
              </a:rPr>
              <a:t>mayoría</a:t>
            </a:r>
            <a:r>
              <a:rPr lang="en-GB" baseline="0" dirty="0">
                <a:cs typeface="Calibri" panose="020F0502020204030204"/>
              </a:rPr>
              <a:t> de la </a:t>
            </a:r>
            <a:r>
              <a:rPr lang="en-GB" baseline="0" dirty="0" err="1">
                <a:cs typeface="Calibri" panose="020F0502020204030204"/>
              </a:rPr>
              <a:t>gente</a:t>
            </a:r>
            <a:r>
              <a:rPr lang="en-GB" baseline="0" dirty="0">
                <a:cs typeface="Calibri" panose="020F0502020204030204"/>
              </a:rPr>
              <a:t> </a:t>
            </a:r>
            <a:r>
              <a:rPr lang="en-GB" baseline="0" dirty="0" err="1">
                <a:cs typeface="Calibri" panose="020F0502020204030204"/>
              </a:rPr>
              <a:t>duerme</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es </a:t>
            </a:r>
            <a:r>
              <a:rPr lang="en-GB" baseline="0" dirty="0" err="1">
                <a:cs typeface="Calibri" panose="020F0502020204030204"/>
              </a:rPr>
              <a:t>mínimo</a:t>
            </a:r>
            <a:r>
              <a:rPr lang="en-GB" baseline="0" dirty="0">
                <a:cs typeface="Calibri" panose="020F0502020204030204"/>
              </a:rPr>
              <a:t>. Durante </a:t>
            </a:r>
            <a:r>
              <a:rPr lang="en-GB" baseline="0" dirty="0" err="1">
                <a:cs typeface="Calibri" panose="020F0502020204030204"/>
              </a:rPr>
              <a:t>el</a:t>
            </a:r>
            <a:r>
              <a:rPr lang="en-GB" baseline="0" dirty="0">
                <a:cs typeface="Calibri" panose="020F0502020204030204"/>
              </a:rPr>
              <a:t> día</a:t>
            </a:r>
            <a:r>
              <a:rPr lang="en-GB" dirty="0">
                <a:cs typeface="Calibri" panose="020F0502020204030204"/>
              </a:rPr>
              <a:t>, </a:t>
            </a:r>
            <a:r>
              <a:rPr lang="en-GB" dirty="0" err="1">
                <a:cs typeface="Calibri" panose="020F0502020204030204"/>
              </a:rPr>
              <a:t>el</a:t>
            </a:r>
            <a:r>
              <a:rPr lang="en-GB" dirty="0">
                <a:cs typeface="Calibri" panose="020F0502020204030204"/>
              </a:rPr>
              <a:t> </a:t>
            </a:r>
            <a:r>
              <a:rPr lang="en-GB" dirty="0" err="1">
                <a:cs typeface="Calibri" panose="020F0502020204030204"/>
              </a:rPr>
              <a:t>uso</a:t>
            </a:r>
            <a:r>
              <a:rPr lang="en-GB" dirty="0">
                <a:cs typeface="Calibri" panose="020F0502020204030204"/>
              </a:rPr>
              <a:t> de </a:t>
            </a:r>
            <a:r>
              <a:rPr lang="en-GB" dirty="0" err="1">
                <a:cs typeface="Calibri" panose="020F0502020204030204"/>
              </a:rPr>
              <a:t>energía</a:t>
            </a:r>
            <a:r>
              <a:rPr lang="en-GB" dirty="0">
                <a:cs typeface="Calibri" panose="020F0502020204030204"/>
              </a:rPr>
              <a:t> se </a:t>
            </a:r>
            <a:r>
              <a:rPr lang="en-GB" baseline="0" dirty="0" err="1">
                <a:cs typeface="Calibri" panose="020F0502020204030204"/>
              </a:rPr>
              <a:t>asienta</a:t>
            </a:r>
            <a:r>
              <a:rPr lang="en-GB" baseline="0" dirty="0">
                <a:cs typeface="Calibri" panose="020F0502020204030204"/>
              </a:rPr>
              <a:t> </a:t>
            </a:r>
            <a:r>
              <a:rPr lang="en-GB" baseline="0" dirty="0" err="1">
                <a:cs typeface="Calibri" panose="020F0502020204030204"/>
              </a:rPr>
              <a:t>en</a:t>
            </a:r>
            <a:r>
              <a:rPr lang="en-GB" baseline="0" dirty="0">
                <a:cs typeface="Calibri" panose="020F0502020204030204"/>
              </a:rPr>
              <a:t> un </a:t>
            </a:r>
            <a:r>
              <a:rPr lang="en-GB" baseline="0" dirty="0" err="1">
                <a:cs typeface="Calibri" panose="020F0502020204030204"/>
              </a:rPr>
              <a:t>nivel</a:t>
            </a:r>
            <a:r>
              <a:rPr lang="en-GB" baseline="0" dirty="0">
                <a:cs typeface="Calibri" panose="020F0502020204030204"/>
              </a:rPr>
              <a:t> </a:t>
            </a:r>
            <a:r>
              <a:rPr lang="en-GB" baseline="0" dirty="0" err="1">
                <a:cs typeface="Calibri" panose="020F0502020204030204"/>
              </a:rPr>
              <a:t>intermedio</a:t>
            </a:r>
            <a:r>
              <a:rPr lang="en-GB" baseline="0" dirty="0">
                <a:cs typeface="Calibri" panose="020F0502020204030204"/>
              </a:rPr>
              <a:t>, con un </a:t>
            </a:r>
            <a:r>
              <a:rPr lang="en-GB" baseline="0" dirty="0" err="1">
                <a:cs typeface="Calibri" panose="020F0502020204030204"/>
              </a:rPr>
              <a:t>pequeño</a:t>
            </a:r>
            <a:r>
              <a:rPr lang="en-GB" baseline="0" dirty="0">
                <a:cs typeface="Calibri" panose="020F0502020204030204"/>
              </a:rPr>
              <a:t> </a:t>
            </a:r>
            <a:r>
              <a:rPr lang="en-GB" baseline="0" dirty="0" err="1">
                <a:cs typeface="Calibri" panose="020F0502020204030204"/>
              </a:rPr>
              <a:t>pico</a:t>
            </a:r>
            <a:r>
              <a:rPr lang="en-GB" baseline="0" dirty="0">
                <a:cs typeface="Calibri" panose="020F0502020204030204"/>
              </a:rPr>
              <a:t> </a:t>
            </a:r>
            <a:r>
              <a:rPr lang="en-GB" baseline="0" dirty="0" err="1">
                <a:cs typeface="Calibri" panose="020F0502020204030204"/>
              </a:rPr>
              <a:t>por</a:t>
            </a:r>
            <a:r>
              <a:rPr lang="en-GB" baseline="0" dirty="0">
                <a:cs typeface="Calibri" panose="020F0502020204030204"/>
              </a:rPr>
              <a:t> la </a:t>
            </a:r>
            <a:r>
              <a:rPr lang="en-GB" baseline="0" dirty="0" err="1">
                <a:cs typeface="Calibri" panose="020F0502020204030204"/>
              </a:rPr>
              <a:t>mañana</a:t>
            </a:r>
            <a:r>
              <a:rPr lang="en-GB" baseline="0" dirty="0">
                <a:cs typeface="Calibri" panose="020F0502020204030204"/>
              </a:rPr>
              <a:t>. Por </a:t>
            </a:r>
            <a:r>
              <a:rPr lang="en-GB" baseline="0" dirty="0" err="1">
                <a:cs typeface="Calibri" panose="020F0502020204030204"/>
              </a:rPr>
              <a:t>último</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es mayor </a:t>
            </a:r>
            <a:r>
              <a:rPr lang="en-GB" baseline="0" dirty="0" err="1">
                <a:cs typeface="Calibri" panose="020F0502020204030204"/>
              </a:rPr>
              <a:t>por</a:t>
            </a:r>
            <a:r>
              <a:rPr lang="en-GB" baseline="0" dirty="0">
                <a:cs typeface="Calibri" panose="020F0502020204030204"/>
              </a:rPr>
              <a:t> la </a:t>
            </a:r>
            <a:r>
              <a:rPr lang="en-GB" baseline="0" dirty="0" err="1">
                <a:cs typeface="Calibri" panose="020F0502020204030204"/>
              </a:rPr>
              <a:t>tarde</a:t>
            </a:r>
            <a:r>
              <a:rPr lang="en-GB" baseline="0" dirty="0">
                <a:cs typeface="Calibri" panose="020F0502020204030204"/>
              </a:rPr>
              <a:t>, </a:t>
            </a:r>
            <a:r>
              <a:rPr lang="en-GB" baseline="0" dirty="0" err="1">
                <a:cs typeface="Calibri" panose="020F0502020204030204"/>
              </a:rPr>
              <a:t>cuando</a:t>
            </a:r>
            <a:r>
              <a:rPr lang="en-GB" baseline="0" dirty="0">
                <a:cs typeface="Calibri" panose="020F0502020204030204"/>
              </a:rPr>
              <a:t> la </a:t>
            </a:r>
            <a:r>
              <a:rPr lang="en-GB" baseline="0" dirty="0" err="1">
                <a:cs typeface="Calibri" panose="020F0502020204030204"/>
              </a:rPr>
              <a:t>mayoría</a:t>
            </a:r>
            <a:r>
              <a:rPr lang="en-GB" baseline="0" dirty="0">
                <a:cs typeface="Calibri" panose="020F0502020204030204"/>
              </a:rPr>
              <a:t> de la </a:t>
            </a:r>
            <a:r>
              <a:rPr lang="en-GB" baseline="0" dirty="0" err="1">
                <a:cs typeface="Calibri" panose="020F0502020204030204"/>
              </a:rPr>
              <a:t>gente</a:t>
            </a:r>
            <a:r>
              <a:rPr lang="en-GB" baseline="0" dirty="0">
                <a:cs typeface="Calibri" panose="020F0502020204030204"/>
              </a:rPr>
              <a:t> </a:t>
            </a:r>
            <a:r>
              <a:rPr lang="en-GB" baseline="0" dirty="0" err="1">
                <a:cs typeface="Calibri" panose="020F0502020204030204"/>
              </a:rPr>
              <a:t>vuelve</a:t>
            </a:r>
            <a:r>
              <a:rPr lang="en-GB" baseline="0" dirty="0">
                <a:cs typeface="Calibri" panose="020F0502020204030204"/>
              </a:rPr>
              <a:t> del </a:t>
            </a:r>
            <a:r>
              <a:rPr lang="en-GB" baseline="0" dirty="0" err="1">
                <a:cs typeface="Calibri" panose="020F0502020204030204"/>
              </a:rPr>
              <a:t>trabajo</a:t>
            </a:r>
            <a:r>
              <a:rPr lang="en-GB" baseline="0" dirty="0">
                <a:cs typeface="Calibri" panose="020F0502020204030204"/>
              </a:rPr>
              <a:t>. Del </a:t>
            </a:r>
            <a:r>
              <a:rPr lang="en-GB" baseline="0" dirty="0" err="1">
                <a:cs typeface="Calibri" panose="020F0502020204030204"/>
              </a:rPr>
              <a:t>mismo</a:t>
            </a:r>
            <a:r>
              <a:rPr lang="en-GB" baseline="0" dirty="0">
                <a:cs typeface="Calibri" panose="020F0502020204030204"/>
              </a:rPr>
              <a:t> modo, se </a:t>
            </a:r>
            <a:r>
              <a:rPr lang="en-GB" baseline="0" dirty="0" err="1">
                <a:cs typeface="Calibri" panose="020F0502020204030204"/>
              </a:rPr>
              <a:t>pueden</a:t>
            </a:r>
            <a:r>
              <a:rPr lang="en-GB" baseline="0" dirty="0">
                <a:cs typeface="Calibri" panose="020F0502020204030204"/>
              </a:rPr>
              <a:t> </a:t>
            </a:r>
            <a:r>
              <a:rPr lang="en-GB" baseline="0" dirty="0" err="1">
                <a:cs typeface="Calibri" panose="020F0502020204030204"/>
              </a:rPr>
              <a:t>construir</a:t>
            </a:r>
            <a:r>
              <a:rPr lang="en-GB" baseline="0" dirty="0">
                <a:cs typeface="Calibri" panose="020F0502020204030204"/>
              </a:rPr>
              <a:t> </a:t>
            </a:r>
            <a:r>
              <a:rPr lang="en-GB" baseline="0" dirty="0" err="1">
                <a:cs typeface="Calibri" panose="020F0502020204030204"/>
              </a:rPr>
              <a:t>perfiles</a:t>
            </a:r>
            <a:r>
              <a:rPr lang="en-GB" baseline="0" dirty="0">
                <a:cs typeface="Calibri" panose="020F0502020204030204"/>
              </a:rPr>
              <a:t> de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para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sectores</a:t>
            </a:r>
            <a:r>
              <a:rPr lang="en-GB" baseline="0" dirty="0">
                <a:cs typeface="Calibri" panose="020F0502020204030204"/>
              </a:rPr>
              <a:t> </a:t>
            </a:r>
            <a:r>
              <a:rPr lang="en-GB" baseline="0" dirty="0" err="1">
                <a:cs typeface="Calibri" panose="020F0502020204030204"/>
              </a:rPr>
              <a:t>comercial</a:t>
            </a:r>
            <a:r>
              <a:rPr lang="en-GB" baseline="0" dirty="0">
                <a:cs typeface="Calibri" panose="020F0502020204030204"/>
              </a:rPr>
              <a:t> e industrial </a:t>
            </a:r>
            <a:r>
              <a:rPr lang="en-GB" baseline="0" dirty="0" err="1">
                <a:cs typeface="Calibri" panose="020F0502020204030204"/>
              </a:rPr>
              <a:t>sumando</a:t>
            </a:r>
            <a:r>
              <a:rPr lang="en-GB" baseline="0" dirty="0">
                <a:cs typeface="Calibri" panose="020F0502020204030204"/>
              </a:rPr>
              <a:t> </a:t>
            </a:r>
            <a:r>
              <a:rPr lang="en-GB" baseline="0" dirty="0" err="1">
                <a:cs typeface="Calibri" panose="020F0502020204030204"/>
              </a:rPr>
              <a:t>todos</a:t>
            </a:r>
            <a:r>
              <a:rPr lang="en-GB" baseline="0" dirty="0">
                <a:cs typeface="Calibri" panose="020F0502020204030204"/>
              </a:rPr>
              <a:t> </a:t>
            </a:r>
            <a:r>
              <a:rPr lang="en-GB" baseline="0" dirty="0" err="1">
                <a:cs typeface="Calibri" panose="020F0502020204030204"/>
              </a:rPr>
              <a:t>los</a:t>
            </a:r>
            <a:r>
              <a:rPr lang="en-GB" baseline="0" dirty="0">
                <a:cs typeface="Calibri" panose="020F0502020204030204"/>
              </a:rPr>
              <a:t> </a:t>
            </a:r>
            <a:r>
              <a:rPr lang="en-GB" baseline="0" dirty="0" err="1">
                <a:cs typeface="Calibri" panose="020F0502020204030204"/>
              </a:rPr>
              <a:t>usos</a:t>
            </a:r>
            <a:r>
              <a:rPr lang="en-GB" baseline="0" dirty="0">
                <a:cs typeface="Calibri" panose="020F0502020204030204"/>
              </a:rPr>
              <a:t> </a:t>
            </a:r>
            <a:r>
              <a:rPr lang="en-GB" baseline="0" dirty="0" err="1">
                <a:cs typeface="Calibri" panose="020F0502020204030204"/>
              </a:rPr>
              <a:t>comerciales</a:t>
            </a:r>
            <a:r>
              <a:rPr lang="en-GB" baseline="0" dirty="0">
                <a:cs typeface="Calibri" panose="020F0502020204030204"/>
              </a:rPr>
              <a:t> e </a:t>
            </a:r>
            <a:r>
              <a:rPr lang="en-GB" baseline="0" dirty="0" err="1">
                <a:cs typeface="Calibri" panose="020F0502020204030204"/>
              </a:rPr>
              <a:t>industriales</a:t>
            </a:r>
            <a:r>
              <a:rPr lang="en-GB" baseline="0" dirty="0">
                <a:cs typeface="Calibri" panose="020F0502020204030204"/>
              </a:rPr>
              <a:t>, </a:t>
            </a:r>
            <a:r>
              <a:rPr lang="en-GB" baseline="0" dirty="0" err="1">
                <a:cs typeface="Calibri" panose="020F0502020204030204"/>
              </a:rPr>
              <a:t>respectivamente</a:t>
            </a:r>
            <a:r>
              <a:rPr lang="en-GB" baseline="0" dirty="0">
                <a:cs typeface="Calibri" panose="020F0502020204030204"/>
              </a:rPr>
              <a:t>. </a:t>
            </a:r>
            <a:r>
              <a:rPr lang="en-GB" dirty="0" err="1">
                <a:cs typeface="Calibri" panose="020F0502020204030204"/>
              </a:rPr>
              <a:t>En</a:t>
            </a:r>
            <a:r>
              <a:rPr lang="en-GB" dirty="0">
                <a:cs typeface="Calibri" panose="020F0502020204030204"/>
              </a:rPr>
              <a:t> </a:t>
            </a:r>
            <a:r>
              <a:rPr lang="en-GB" dirty="0" err="1">
                <a:cs typeface="Calibri" panose="020F0502020204030204"/>
              </a:rPr>
              <a:t>el</a:t>
            </a:r>
            <a:r>
              <a:rPr lang="en-GB" dirty="0">
                <a:cs typeface="Calibri" panose="020F0502020204030204"/>
              </a:rPr>
              <a:t> </a:t>
            </a:r>
            <a:r>
              <a:rPr lang="en-GB" baseline="0" dirty="0" err="1">
                <a:cs typeface="Calibri" panose="020F0502020204030204"/>
              </a:rPr>
              <a:t>centro</a:t>
            </a:r>
            <a:r>
              <a:rPr lang="en-GB" baseline="0" dirty="0">
                <a:cs typeface="Calibri" panose="020F0502020204030204"/>
              </a:rPr>
              <a:t> y la </a:t>
            </a:r>
            <a:r>
              <a:rPr lang="en-GB" dirty="0" err="1">
                <a:cs typeface="Calibri" panose="020F0502020204030204"/>
              </a:rPr>
              <a:t>derecha</a:t>
            </a:r>
            <a:r>
              <a:rPr lang="en-GB" dirty="0">
                <a:cs typeface="Calibri" panose="020F0502020204030204"/>
              </a:rPr>
              <a:t> de la </a:t>
            </a:r>
            <a:r>
              <a:rPr lang="en-GB" dirty="0" err="1">
                <a:cs typeface="Calibri" panose="020F0502020204030204"/>
              </a:rPr>
              <a:t>figura</a:t>
            </a:r>
            <a:r>
              <a:rPr lang="en-GB" dirty="0">
                <a:cs typeface="Calibri" panose="020F0502020204030204"/>
              </a:rPr>
              <a:t> se </a:t>
            </a:r>
            <a:r>
              <a:rPr lang="en-GB" dirty="0" err="1">
                <a:cs typeface="Calibri" panose="020F0502020204030204"/>
              </a:rPr>
              <a:t>muestran</a:t>
            </a:r>
            <a:r>
              <a:rPr lang="en-GB" dirty="0">
                <a:cs typeface="Calibri" panose="020F0502020204030204"/>
              </a:rPr>
              <a:t> </a:t>
            </a:r>
            <a:r>
              <a:rPr lang="en-GB" baseline="0" dirty="0" err="1">
                <a:cs typeface="Calibri" panose="020F0502020204030204"/>
              </a:rPr>
              <a:t>ejemplos</a:t>
            </a:r>
            <a:r>
              <a:rPr lang="en-GB" baseline="0" dirty="0">
                <a:cs typeface="Calibri" panose="020F0502020204030204"/>
              </a:rPr>
              <a:t> de </a:t>
            </a:r>
            <a:r>
              <a:rPr lang="en-GB" baseline="0" dirty="0" err="1">
                <a:cs typeface="Calibri" panose="020F0502020204030204"/>
              </a:rPr>
              <a:t>perfiles</a:t>
            </a:r>
            <a:r>
              <a:rPr lang="en-GB" baseline="0" dirty="0">
                <a:cs typeface="Calibri" panose="020F0502020204030204"/>
              </a:rPr>
              <a:t>. El </a:t>
            </a:r>
            <a:r>
              <a:rPr lang="en-GB" baseline="0" dirty="0" err="1">
                <a:cs typeface="Calibri" panose="020F0502020204030204"/>
              </a:rPr>
              <a:t>perfil</a:t>
            </a:r>
            <a:r>
              <a:rPr lang="en-GB" baseline="0" dirty="0">
                <a:cs typeface="Calibri" panose="020F0502020204030204"/>
              </a:rPr>
              <a:t> de </a:t>
            </a:r>
            <a:r>
              <a:rPr lang="en-GB" baseline="0" dirty="0" err="1">
                <a:cs typeface="Calibri" panose="020F0502020204030204"/>
              </a:rPr>
              <a:t>uso</a:t>
            </a:r>
            <a:r>
              <a:rPr lang="en-GB" baseline="0" dirty="0">
                <a:cs typeface="Calibri" panose="020F0502020204030204"/>
              </a:rPr>
              <a:t> de </a:t>
            </a:r>
            <a:r>
              <a:rPr lang="en-GB" baseline="0" dirty="0" err="1">
                <a:cs typeface="Calibri" panose="020F0502020204030204"/>
              </a:rPr>
              <a:t>energía</a:t>
            </a:r>
            <a:r>
              <a:rPr lang="en-GB" baseline="0" dirty="0">
                <a:cs typeface="Calibri" panose="020F0502020204030204"/>
              </a:rPr>
              <a:t> para </a:t>
            </a:r>
            <a:r>
              <a:rPr lang="en-GB" baseline="0" dirty="0" err="1">
                <a:cs typeface="Calibri" panose="020F0502020204030204"/>
              </a:rPr>
              <a:t>el</a:t>
            </a:r>
            <a:r>
              <a:rPr lang="en-GB" baseline="0" dirty="0">
                <a:cs typeface="Calibri" panose="020F0502020204030204"/>
              </a:rPr>
              <a:t> sector </a:t>
            </a:r>
            <a:r>
              <a:rPr lang="en-GB" baseline="0" dirty="0" err="1">
                <a:cs typeface="Calibri" panose="020F0502020204030204"/>
              </a:rPr>
              <a:t>comercial</a:t>
            </a:r>
            <a:r>
              <a:rPr lang="en-GB" baseline="0" dirty="0">
                <a:cs typeface="Calibri" panose="020F0502020204030204"/>
              </a:rPr>
              <a:t> </a:t>
            </a:r>
            <a:r>
              <a:rPr lang="en-GB" baseline="0" dirty="0" err="1">
                <a:cs typeface="Calibri" panose="020F0502020204030204"/>
              </a:rPr>
              <a:t>muestra</a:t>
            </a:r>
            <a:r>
              <a:rPr lang="en-GB" dirty="0">
                <a:cs typeface="Calibri" panose="020F0502020204030204"/>
              </a:rPr>
              <a:t>, </a:t>
            </a:r>
            <a:r>
              <a:rPr lang="en-GB" dirty="0" err="1">
                <a:cs typeface="Calibri" panose="020F0502020204030204"/>
              </a:rPr>
              <a:t>por</a:t>
            </a:r>
            <a:r>
              <a:rPr lang="en-GB" dirty="0">
                <a:cs typeface="Calibri" panose="020F0502020204030204"/>
              </a:rPr>
              <a:t> </a:t>
            </a:r>
            <a:r>
              <a:rPr lang="en-GB" baseline="0" dirty="0" err="1">
                <a:cs typeface="Calibri" panose="020F0502020204030204"/>
              </a:rPr>
              <a:t>ejemplo</a:t>
            </a:r>
            <a:r>
              <a:rPr lang="en-GB" dirty="0">
                <a:cs typeface="Calibri" panose="020F0502020204030204"/>
              </a:rPr>
              <a:t>, </a:t>
            </a:r>
            <a:r>
              <a:rPr lang="en-GB" baseline="0" dirty="0">
                <a:cs typeface="Calibri" panose="020F0502020204030204"/>
              </a:rPr>
              <a:t>que la mayor </a:t>
            </a:r>
            <a:r>
              <a:rPr lang="en-GB" baseline="0" dirty="0" err="1">
                <a:cs typeface="Calibri" panose="020F0502020204030204"/>
              </a:rPr>
              <a:t>parte</a:t>
            </a:r>
            <a:r>
              <a:rPr lang="en-GB" baseline="0" dirty="0">
                <a:cs typeface="Calibri" panose="020F0502020204030204"/>
              </a:rPr>
              <a:t> de la </a:t>
            </a:r>
            <a:r>
              <a:rPr lang="en-GB" baseline="0" dirty="0" err="1">
                <a:cs typeface="Calibri" panose="020F0502020204030204"/>
              </a:rPr>
              <a:t>energía</a:t>
            </a:r>
            <a:r>
              <a:rPr lang="en-GB" baseline="0" dirty="0">
                <a:cs typeface="Calibri" panose="020F0502020204030204"/>
              </a:rPr>
              <a:t> se </a:t>
            </a:r>
            <a:r>
              <a:rPr lang="en-GB" baseline="0" dirty="0" err="1">
                <a:cs typeface="Calibri" panose="020F0502020204030204"/>
              </a:rPr>
              <a:t>utiliza</a:t>
            </a:r>
            <a:r>
              <a:rPr lang="en-GB" baseline="0" dirty="0">
                <a:cs typeface="Calibri" panose="020F0502020204030204"/>
              </a:rPr>
              <a:t> </a:t>
            </a:r>
            <a:r>
              <a:rPr lang="en-GB" baseline="0" dirty="0" err="1">
                <a:cs typeface="Calibri" panose="020F0502020204030204"/>
              </a:rPr>
              <a:t>durante</a:t>
            </a:r>
            <a:r>
              <a:rPr lang="en-GB" baseline="0" dirty="0">
                <a:cs typeface="Calibri" panose="020F0502020204030204"/>
              </a:rPr>
              <a:t> </a:t>
            </a:r>
            <a:r>
              <a:rPr lang="en-GB" baseline="0" dirty="0" err="1">
                <a:cs typeface="Calibri" panose="020F0502020204030204"/>
              </a:rPr>
              <a:t>el</a:t>
            </a:r>
            <a:r>
              <a:rPr lang="en-GB" baseline="0" dirty="0">
                <a:cs typeface="Calibri" panose="020F0502020204030204"/>
              </a:rPr>
              <a:t> día, </a:t>
            </a:r>
            <a:r>
              <a:rPr lang="en-GB" baseline="0" dirty="0" err="1">
                <a:cs typeface="Calibri" panose="020F0502020204030204"/>
              </a:rPr>
              <a:t>cuando</a:t>
            </a:r>
            <a:r>
              <a:rPr lang="en-GB" baseline="0" dirty="0">
                <a:cs typeface="Calibri" panose="020F0502020204030204"/>
              </a:rPr>
              <a:t> la </a:t>
            </a:r>
            <a:r>
              <a:rPr lang="en-GB" baseline="0" dirty="0" err="1">
                <a:cs typeface="Calibri" panose="020F0502020204030204"/>
              </a:rPr>
              <a:t>mayoría</a:t>
            </a:r>
            <a:r>
              <a:rPr lang="en-GB" baseline="0" dirty="0">
                <a:cs typeface="Calibri" panose="020F0502020204030204"/>
              </a:rPr>
              <a:t> de las </a:t>
            </a:r>
            <a:r>
              <a:rPr lang="en-GB" baseline="0" dirty="0" err="1">
                <a:cs typeface="Calibri" panose="020F0502020204030204"/>
              </a:rPr>
              <a:t>actividades</a:t>
            </a:r>
            <a:r>
              <a:rPr lang="en-GB" baseline="0" dirty="0">
                <a:cs typeface="Calibri" panose="020F0502020204030204"/>
              </a:rPr>
              <a:t> </a:t>
            </a:r>
            <a:r>
              <a:rPr lang="en-GB" baseline="0" dirty="0" err="1">
                <a:cs typeface="Calibri" panose="020F0502020204030204"/>
              </a:rPr>
              <a:t>comerciales</a:t>
            </a:r>
            <a:r>
              <a:rPr lang="en-GB" baseline="0" dirty="0">
                <a:cs typeface="Calibri" panose="020F0502020204030204"/>
              </a:rPr>
              <a:t> </a:t>
            </a:r>
            <a:r>
              <a:rPr lang="en-GB" baseline="0" dirty="0" err="1">
                <a:cs typeface="Calibri" panose="020F0502020204030204"/>
              </a:rPr>
              <a:t>están</a:t>
            </a:r>
            <a:r>
              <a:rPr lang="en-GB" baseline="0" dirty="0">
                <a:cs typeface="Calibri" panose="020F0502020204030204"/>
              </a:rPr>
              <a:t> </a:t>
            </a:r>
            <a:r>
              <a:rPr lang="en-GB" baseline="0" dirty="0" err="1">
                <a:cs typeface="Calibri" panose="020F0502020204030204"/>
              </a:rPr>
              <a:t>abiertas</a:t>
            </a:r>
            <a:r>
              <a:rPr lang="en-GB" baseline="0" dirty="0">
                <a:cs typeface="Calibri" panose="020F0502020204030204"/>
              </a:rPr>
              <a:t>.</a:t>
            </a:r>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51507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Como se ha mencionado al </a:t>
            </a:r>
            <a:r>
              <a:rPr lang="en-GB" baseline="0">
                <a:cs typeface="Calibri" panose="020F0502020204030204"/>
              </a:rPr>
              <a:t>principio de este módulo, la demanda de energía varía no sólo en la escala temporal de minutos u horas. También varía a lo largo de las estaciones y los años. La figura muestra un ejemplo, de nuevo basado en cifras realistas pero ficticias. En la figura se muestran de nuevo las demandas energéticas del sector residencial, comercial e industrial, pero esta vez a lo largo de varios años. Si se elige</a:t>
            </a:r>
            <a:r>
              <a:rPr lang="en-GB">
                <a:cs typeface="Calibri" panose="020F0502020204030204"/>
              </a:rPr>
              <a:t>, por </a:t>
            </a:r>
            <a:r>
              <a:rPr lang="en-GB" baseline="0">
                <a:cs typeface="Calibri" panose="020F0502020204030204"/>
              </a:rPr>
              <a:t>ejemplo</a:t>
            </a:r>
            <a:r>
              <a:rPr lang="en-GB">
                <a:cs typeface="Calibri" panose="020F0502020204030204"/>
              </a:rPr>
              <a:t>, </a:t>
            </a:r>
            <a:r>
              <a:rPr lang="en-GB" baseline="0">
                <a:cs typeface="Calibri" panose="020F0502020204030204"/>
              </a:rPr>
              <a:t>la línea superior, que representa el sector residencial, se pueden observar dos tipos principales de variaciones. Una es la estacional, en la que la demanda de energía parece mayor durante el invierno y menor durante el verano, por término medio. Esto se debe probablemente a la necesidad de energía para la calefacción durante los inviernos y a la menor necesidad de refrigeración durante los veranos. El segundo tipo de variación es una tendencia de fuerte aumento a lo largo de los años. Esto puede deberse al aumento de la población y de la actividad económica. Se observan tendencias similares en los sectores industrial y comercial, aunque en estos casos la variabilidad estacional no es clara. La variabilidad de la demanda a lo largo del tiempo, tanto a corto como a largo plazo, es muy importante a efectos de planificación. La razón quedará clara en los próximos módulos.</a:t>
            </a:r>
            <a:endParaRPr lang="en-GB">
              <a:cs typeface="Calibri" panose="020F0502020204030204"/>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6402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Este módulo continúa el debate sobre la evolución del sistema energético a lo largo del tiempo y se centra en los cambios en el lado de la oferta de energía. Al igual que en el caso de la demanda, los cambios en el lado de la oferta se producen en diferentes escalas de tiempo, desde segundos hasta minutos, días, estaciones y años. Los cambios que se producen en segundos y minutos pueden incluir desequilibrios </a:t>
            </a:r>
            <a:r>
              <a:rPr lang="en-GB" dirty="0"/>
              <a:t>entre la oferta y la demanda </a:t>
            </a:r>
            <a:r>
              <a:rPr lang="en-GB" baseline="0" dirty="0"/>
              <a:t>que se producen en las redes de transporte y distribución de electricidad, que deben corregirse rápidamente. Los cambios que se producen en horas y días pueden estar relacionados con las intervenciones de mantenimiento en las centrales eléctricas, que obligan a apagarlas durante algún tiempo. </a:t>
            </a:r>
            <a:r>
              <a:rPr lang="en-GB" b="0" baseline="0" dirty="0"/>
              <a:t>Un cambio que se produce a lo largo de las estaciones </a:t>
            </a:r>
            <a:r>
              <a:rPr lang="en-GB" b="0" dirty="0"/>
              <a:t>puede ser, por ejemplo, </a:t>
            </a:r>
            <a:r>
              <a:rPr lang="en-GB" b="0" baseline="0" dirty="0"/>
              <a:t>la variación de la producción de electricidad </a:t>
            </a:r>
            <a:r>
              <a:rPr lang="en-GB" b="0" dirty="0"/>
              <a:t>de las centrales hidroeléctricas debido a la </a:t>
            </a:r>
            <a:r>
              <a:rPr lang="en-GB" b="0" baseline="0" dirty="0"/>
              <a:t>menor o mayor disponibilidad de agua durante el verano. Por último, un </a:t>
            </a:r>
            <a:r>
              <a:rPr lang="en-GB" b="0" dirty="0"/>
              <a:t>ejemplo de cambios que se producen a lo </a:t>
            </a:r>
            <a:r>
              <a:rPr lang="en-GB" b="0" baseline="0" dirty="0"/>
              <a:t>largo de los años </a:t>
            </a:r>
            <a:r>
              <a:rPr lang="en-GB" b="0" dirty="0"/>
              <a:t>podría ser </a:t>
            </a:r>
            <a:r>
              <a:rPr lang="en-GB" b="0" baseline="0" dirty="0"/>
              <a:t>el desmantelamiento de viejas centrales eléctricas o la construcción de otras nuevas. Incluso hay cambios a escala temporal de décadas, como el agotamiento de los recursos de combustibles fósiles o la integración de los sistemas eléctricos </a:t>
            </a:r>
            <a:r>
              <a:rPr lang="en-GB" b="0" dirty="0"/>
              <a:t>a </a:t>
            </a:r>
            <a:r>
              <a:rPr lang="en-GB" b="0" baseline="0" dirty="0"/>
              <a:t>nivel continental.</a:t>
            </a:r>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406905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Una de las </a:t>
            </a:r>
            <a:r>
              <a:rPr lang="en-GB" baseline="0" dirty="0" err="1"/>
              <a:t>causas</a:t>
            </a:r>
            <a:r>
              <a:rPr lang="en-GB" baseline="0" dirty="0"/>
              <a:t> de </a:t>
            </a:r>
            <a:r>
              <a:rPr lang="en-GB" baseline="0" dirty="0" err="1"/>
              <a:t>los</a:t>
            </a:r>
            <a:r>
              <a:rPr lang="en-GB" baseline="0" dirty="0"/>
              <a:t> </a:t>
            </a:r>
            <a:r>
              <a:rPr lang="en-GB" baseline="0" dirty="0" err="1"/>
              <a:t>cambios</a:t>
            </a:r>
            <a:r>
              <a:rPr lang="en-GB" baseline="0" dirty="0"/>
              <a:t> </a:t>
            </a:r>
            <a:r>
              <a:rPr lang="en-GB" baseline="0" dirty="0" err="1"/>
              <a:t>en</a:t>
            </a:r>
            <a:r>
              <a:rPr lang="en-GB" baseline="0" dirty="0"/>
              <a:t> </a:t>
            </a:r>
            <a:r>
              <a:rPr lang="en-GB" baseline="0" dirty="0" err="1"/>
              <a:t>los</a:t>
            </a:r>
            <a:r>
              <a:rPr lang="en-GB" baseline="0" dirty="0"/>
              <a:t> </a:t>
            </a:r>
            <a:r>
              <a:rPr lang="en-GB" baseline="0" dirty="0" err="1"/>
              <a:t>patrones</a:t>
            </a:r>
            <a:r>
              <a:rPr lang="en-GB" baseline="0" dirty="0"/>
              <a:t> de </a:t>
            </a:r>
            <a:r>
              <a:rPr lang="en-GB" baseline="0" dirty="0" err="1"/>
              <a:t>suministro</a:t>
            </a:r>
            <a:r>
              <a:rPr lang="en-GB" baseline="0" dirty="0"/>
              <a:t> de </a:t>
            </a:r>
            <a:r>
              <a:rPr lang="en-GB" baseline="0" dirty="0" err="1"/>
              <a:t>energía</a:t>
            </a:r>
            <a:r>
              <a:rPr lang="en-GB" baseline="0" dirty="0"/>
              <a:t> a lo largo de </a:t>
            </a:r>
            <a:r>
              <a:rPr lang="en-GB" baseline="0" dirty="0" err="1"/>
              <a:t>los</a:t>
            </a:r>
            <a:r>
              <a:rPr lang="en-GB" baseline="0" dirty="0"/>
              <a:t> </a:t>
            </a:r>
            <a:r>
              <a:rPr lang="en-GB" baseline="0" dirty="0" err="1"/>
              <a:t>segundos</a:t>
            </a:r>
            <a:r>
              <a:rPr lang="en-GB" baseline="0" dirty="0"/>
              <a:t>, las horas, </a:t>
            </a:r>
            <a:r>
              <a:rPr lang="en-GB" baseline="0" dirty="0" err="1"/>
              <a:t>los</a:t>
            </a:r>
            <a:r>
              <a:rPr lang="en-GB" baseline="0" dirty="0"/>
              <a:t> días y las </a:t>
            </a:r>
            <a:r>
              <a:rPr lang="en-GB" baseline="0" dirty="0" err="1"/>
              <a:t>estaciones</a:t>
            </a:r>
            <a:r>
              <a:rPr lang="en-GB" baseline="0" dirty="0"/>
              <a:t> es </a:t>
            </a:r>
            <a:r>
              <a:rPr lang="en-GB" baseline="0" dirty="0" err="1"/>
              <a:t>el</a:t>
            </a:r>
            <a:r>
              <a:rPr lang="en-GB" baseline="0" dirty="0"/>
              <a:t> </a:t>
            </a:r>
            <a:r>
              <a:rPr lang="en-GB" baseline="0" dirty="0" err="1"/>
              <a:t>suministro</a:t>
            </a:r>
            <a:r>
              <a:rPr lang="en-GB" baseline="0" dirty="0"/>
              <a:t> de </a:t>
            </a:r>
            <a:r>
              <a:rPr lang="en-GB" baseline="0" dirty="0" err="1"/>
              <a:t>electricidad</a:t>
            </a:r>
            <a:r>
              <a:rPr lang="en-GB" baseline="0" dirty="0"/>
              <a:t> </a:t>
            </a:r>
            <a:r>
              <a:rPr lang="en-GB" dirty="0" err="1"/>
              <a:t>procedente</a:t>
            </a:r>
            <a:r>
              <a:rPr lang="en-GB" dirty="0"/>
              <a:t> de </a:t>
            </a:r>
            <a:r>
              <a:rPr lang="en-GB" baseline="0" dirty="0" err="1"/>
              <a:t>tecnologías</a:t>
            </a:r>
            <a:r>
              <a:rPr lang="en-GB" baseline="0" dirty="0"/>
              <a:t> </a:t>
            </a:r>
            <a:r>
              <a:rPr lang="en-GB" baseline="0" dirty="0" err="1"/>
              <a:t>renovables</a:t>
            </a:r>
            <a:r>
              <a:rPr lang="en-GB" baseline="0" dirty="0"/>
              <a:t> variables. </a:t>
            </a:r>
            <a:r>
              <a:rPr lang="en-GB" baseline="0" dirty="0" err="1"/>
              <a:t>Esto</a:t>
            </a:r>
            <a:r>
              <a:rPr lang="en-GB" baseline="0" dirty="0"/>
              <a:t> es </a:t>
            </a:r>
            <a:r>
              <a:rPr lang="en-GB" baseline="0" dirty="0" err="1"/>
              <a:t>cada</a:t>
            </a:r>
            <a:r>
              <a:rPr lang="en-GB" baseline="0" dirty="0"/>
              <a:t> </a:t>
            </a:r>
            <a:r>
              <a:rPr lang="en-GB" baseline="0" dirty="0" err="1"/>
              <a:t>vez</a:t>
            </a:r>
            <a:r>
              <a:rPr lang="en-GB" baseline="0" dirty="0"/>
              <a:t> </a:t>
            </a:r>
            <a:r>
              <a:rPr lang="en-GB" baseline="0" dirty="0" err="1"/>
              <a:t>más</a:t>
            </a:r>
            <a:r>
              <a:rPr lang="en-GB" baseline="0" dirty="0"/>
              <a:t> </a:t>
            </a:r>
            <a:r>
              <a:rPr lang="en-GB" baseline="0" dirty="0" err="1"/>
              <a:t>importante</a:t>
            </a:r>
            <a:r>
              <a:rPr lang="en-GB" baseline="0" dirty="0"/>
              <a:t>, </a:t>
            </a:r>
            <a:r>
              <a:rPr lang="en-GB" baseline="0" dirty="0" err="1"/>
              <a:t>porque</a:t>
            </a:r>
            <a:r>
              <a:rPr lang="en-GB" baseline="0" dirty="0"/>
              <a:t> las </a:t>
            </a:r>
            <a:r>
              <a:rPr lang="en-GB" baseline="0" dirty="0" err="1"/>
              <a:t>energías</a:t>
            </a:r>
            <a:r>
              <a:rPr lang="en-GB" baseline="0" dirty="0"/>
              <a:t> </a:t>
            </a:r>
            <a:r>
              <a:rPr lang="en-GB" baseline="0" dirty="0" err="1"/>
              <a:t>renovables</a:t>
            </a:r>
            <a:r>
              <a:rPr lang="en-GB" baseline="0" dirty="0"/>
              <a:t> variables, </a:t>
            </a:r>
            <a:r>
              <a:rPr lang="en-GB" baseline="0" dirty="0" err="1"/>
              <a:t>como</a:t>
            </a:r>
            <a:r>
              <a:rPr lang="en-GB" baseline="0" dirty="0"/>
              <a:t> la solar </a:t>
            </a:r>
            <a:r>
              <a:rPr lang="en-GB" baseline="0" dirty="0" err="1"/>
              <a:t>fotovoltaica</a:t>
            </a:r>
            <a:r>
              <a:rPr lang="en-GB" baseline="0" dirty="0"/>
              <a:t> o la </a:t>
            </a:r>
            <a:r>
              <a:rPr lang="en-GB" baseline="0" dirty="0" err="1"/>
              <a:t>eólica</a:t>
            </a:r>
            <a:r>
              <a:rPr lang="en-GB" baseline="0" dirty="0"/>
              <a:t>, son </a:t>
            </a:r>
            <a:r>
              <a:rPr lang="en-GB" baseline="0" dirty="0" err="1"/>
              <a:t>responsables</a:t>
            </a:r>
            <a:r>
              <a:rPr lang="en-GB" baseline="0" dirty="0"/>
              <a:t> de </a:t>
            </a:r>
            <a:r>
              <a:rPr lang="en-GB" baseline="0" dirty="0" err="1"/>
              <a:t>una</a:t>
            </a:r>
            <a:r>
              <a:rPr lang="en-GB" baseline="0" dirty="0"/>
              <a:t> </a:t>
            </a:r>
            <a:r>
              <a:rPr lang="en-GB" baseline="0" dirty="0" err="1"/>
              <a:t>parte</a:t>
            </a:r>
            <a:r>
              <a:rPr lang="en-GB" baseline="0" dirty="0"/>
              <a:t> </a:t>
            </a:r>
            <a:r>
              <a:rPr lang="en-GB" baseline="0" dirty="0" err="1"/>
              <a:t>cada</a:t>
            </a:r>
            <a:r>
              <a:rPr lang="en-GB" baseline="0" dirty="0"/>
              <a:t> </a:t>
            </a:r>
            <a:r>
              <a:rPr lang="en-GB" baseline="0" dirty="0" err="1"/>
              <a:t>vez</a:t>
            </a:r>
            <a:r>
              <a:rPr lang="en-GB" baseline="0" dirty="0"/>
              <a:t> mayor del </a:t>
            </a:r>
            <a:r>
              <a:rPr lang="en-GB" baseline="0" dirty="0" err="1"/>
              <a:t>suministro</a:t>
            </a:r>
            <a:r>
              <a:rPr lang="en-GB" baseline="0" dirty="0"/>
              <a:t> de </a:t>
            </a:r>
            <a:r>
              <a:rPr lang="en-GB" baseline="0" dirty="0" err="1"/>
              <a:t>electricidad</a:t>
            </a:r>
            <a:r>
              <a:rPr lang="en-GB" baseline="0" dirty="0"/>
              <a:t> </a:t>
            </a:r>
            <a:r>
              <a:rPr lang="en-GB" baseline="0" dirty="0" err="1"/>
              <a:t>en</a:t>
            </a:r>
            <a:r>
              <a:rPr lang="en-GB" baseline="0" dirty="0"/>
              <a:t> </a:t>
            </a:r>
            <a:r>
              <a:rPr lang="en-GB" baseline="0" dirty="0" err="1"/>
              <a:t>todo</a:t>
            </a:r>
            <a:r>
              <a:rPr lang="en-GB" baseline="0" dirty="0"/>
              <a:t> </a:t>
            </a:r>
            <a:r>
              <a:rPr lang="en-GB" baseline="0" dirty="0" err="1"/>
              <a:t>el</a:t>
            </a:r>
            <a:r>
              <a:rPr lang="en-GB" baseline="0" dirty="0"/>
              <a:t> </a:t>
            </a:r>
            <a:r>
              <a:rPr lang="en-GB" baseline="0" dirty="0" err="1"/>
              <a:t>mundo</a:t>
            </a:r>
            <a:r>
              <a:rPr lang="en-GB" dirty="0"/>
              <a:t>, </a:t>
            </a:r>
            <a:r>
              <a:rPr lang="en-GB" baseline="0" dirty="0"/>
              <a:t>y se </a:t>
            </a:r>
            <a:r>
              <a:rPr lang="en-GB" baseline="0" dirty="0" err="1"/>
              <a:t>espera</a:t>
            </a:r>
            <a:r>
              <a:rPr lang="en-GB" baseline="0" dirty="0"/>
              <a:t> que </a:t>
            </a:r>
            <a:r>
              <a:rPr lang="en-GB" baseline="0" dirty="0" err="1"/>
              <a:t>proporcionen</a:t>
            </a:r>
            <a:r>
              <a:rPr lang="en-GB" baseline="0" dirty="0"/>
              <a:t> la mayor </a:t>
            </a:r>
            <a:r>
              <a:rPr lang="en-GB" baseline="0" dirty="0" err="1"/>
              <a:t>parte</a:t>
            </a:r>
            <a:r>
              <a:rPr lang="en-GB" baseline="0" dirty="0"/>
              <a:t> </a:t>
            </a:r>
            <a:r>
              <a:rPr lang="en-GB" baseline="0" dirty="0" err="1"/>
              <a:t>dentro</a:t>
            </a:r>
            <a:r>
              <a:rPr lang="en-GB" baseline="0" dirty="0"/>
              <a:t> de </a:t>
            </a:r>
            <a:r>
              <a:rPr lang="en-GB" baseline="0" dirty="0" err="1"/>
              <a:t>unas</a:t>
            </a:r>
            <a:r>
              <a:rPr lang="en-GB" baseline="0" dirty="0"/>
              <a:t> </a:t>
            </a:r>
            <a:r>
              <a:rPr lang="en-GB" baseline="0" dirty="0" err="1"/>
              <a:t>décadas</a:t>
            </a:r>
            <a:r>
              <a:rPr lang="en-GB" baseline="0" dirty="0"/>
              <a:t>. La </a:t>
            </a:r>
            <a:r>
              <a:rPr lang="en-GB" baseline="0" dirty="0" err="1"/>
              <a:t>figura</a:t>
            </a:r>
            <a:r>
              <a:rPr lang="en-GB" baseline="0" dirty="0"/>
              <a:t> de la </a:t>
            </a:r>
            <a:r>
              <a:rPr lang="en-GB" baseline="0" dirty="0" err="1"/>
              <a:t>izquierda</a:t>
            </a:r>
            <a:r>
              <a:rPr lang="en-GB" baseline="0" dirty="0"/>
              <a:t> </a:t>
            </a:r>
            <a:r>
              <a:rPr lang="en-GB" baseline="0" dirty="0" err="1"/>
              <a:t>muestra</a:t>
            </a:r>
            <a:r>
              <a:rPr lang="en-GB" baseline="0" dirty="0"/>
              <a:t> </a:t>
            </a:r>
            <a:r>
              <a:rPr lang="en-GB" baseline="0" dirty="0" err="1"/>
              <a:t>cómo</a:t>
            </a:r>
            <a:r>
              <a:rPr lang="en-GB" baseline="0" dirty="0"/>
              <a:t> la </a:t>
            </a:r>
            <a:r>
              <a:rPr lang="en-GB" baseline="0" dirty="0" err="1"/>
              <a:t>electricidad</a:t>
            </a:r>
            <a:r>
              <a:rPr lang="en-GB" baseline="0" dirty="0"/>
              <a:t> </a:t>
            </a:r>
            <a:r>
              <a:rPr lang="en-GB" baseline="0" dirty="0" err="1"/>
              <a:t>suministrada</a:t>
            </a:r>
            <a:r>
              <a:rPr lang="en-GB" baseline="0" dirty="0"/>
              <a:t> </a:t>
            </a:r>
            <a:r>
              <a:rPr lang="en-GB" baseline="0" dirty="0" err="1"/>
              <a:t>por</a:t>
            </a:r>
            <a:r>
              <a:rPr lang="en-GB" baseline="0" dirty="0"/>
              <a:t> un panel solar </a:t>
            </a:r>
            <a:r>
              <a:rPr lang="en-GB" baseline="0" dirty="0" err="1"/>
              <a:t>fotovoltaico</a:t>
            </a:r>
            <a:r>
              <a:rPr lang="en-GB" baseline="0" dirty="0"/>
              <a:t> </a:t>
            </a:r>
            <a:r>
              <a:rPr lang="en-GB" baseline="0" dirty="0" err="1"/>
              <a:t>en</a:t>
            </a:r>
            <a:r>
              <a:rPr lang="en-GB" baseline="0" dirty="0"/>
              <a:t> un </a:t>
            </a:r>
            <a:r>
              <a:rPr lang="en-GB" baseline="0" dirty="0" err="1"/>
              <a:t>lugar</a:t>
            </a:r>
            <a:r>
              <a:rPr lang="en-GB" baseline="0" dirty="0"/>
              <a:t> </a:t>
            </a:r>
            <a:r>
              <a:rPr lang="en-GB" baseline="0" dirty="0" err="1"/>
              <a:t>determinado</a:t>
            </a:r>
            <a:r>
              <a:rPr lang="en-GB" baseline="0" dirty="0"/>
              <a:t> </a:t>
            </a:r>
            <a:r>
              <a:rPr lang="en-GB" baseline="0" dirty="0" err="1"/>
              <a:t>puede</a:t>
            </a:r>
            <a:r>
              <a:rPr lang="en-GB" baseline="0" dirty="0"/>
              <a:t> </a:t>
            </a:r>
            <a:r>
              <a:rPr lang="en-GB" baseline="0" dirty="0" err="1"/>
              <a:t>cambiar</a:t>
            </a:r>
            <a:r>
              <a:rPr lang="en-GB" baseline="0" dirty="0"/>
              <a:t> </a:t>
            </a:r>
            <a:r>
              <a:rPr lang="en-GB" baseline="0" dirty="0" err="1"/>
              <a:t>durante</a:t>
            </a:r>
            <a:r>
              <a:rPr lang="en-GB" baseline="0" dirty="0"/>
              <a:t> un día y a lo largo de </a:t>
            </a:r>
            <a:r>
              <a:rPr lang="en-GB" baseline="0" dirty="0" err="1"/>
              <a:t>los</a:t>
            </a:r>
            <a:r>
              <a:rPr lang="en-GB" baseline="0" dirty="0"/>
              <a:t> días. Por la </a:t>
            </a:r>
            <a:r>
              <a:rPr lang="en-GB" baseline="0" dirty="0" err="1"/>
              <a:t>noche</a:t>
            </a:r>
            <a:r>
              <a:rPr lang="en-GB" baseline="0" dirty="0"/>
              <a:t>, la </a:t>
            </a:r>
            <a:r>
              <a:rPr lang="en-GB" baseline="0" dirty="0" err="1"/>
              <a:t>producción</a:t>
            </a:r>
            <a:r>
              <a:rPr lang="en-GB" baseline="0" dirty="0"/>
              <a:t> de </a:t>
            </a:r>
            <a:r>
              <a:rPr lang="en-GB" baseline="0" dirty="0" err="1"/>
              <a:t>electricidad</a:t>
            </a:r>
            <a:r>
              <a:rPr lang="en-GB" baseline="0" dirty="0"/>
              <a:t> </a:t>
            </a:r>
            <a:r>
              <a:rPr lang="en-GB" baseline="0" dirty="0" err="1"/>
              <a:t>suele</a:t>
            </a:r>
            <a:r>
              <a:rPr lang="en-GB" baseline="0" dirty="0"/>
              <a:t> ser </a:t>
            </a:r>
            <a:r>
              <a:rPr lang="en-GB" baseline="0" dirty="0" err="1"/>
              <a:t>nula</a:t>
            </a:r>
            <a:r>
              <a:rPr lang="en-GB" baseline="0" dirty="0"/>
              <a:t> </a:t>
            </a:r>
            <a:r>
              <a:rPr lang="en-GB" baseline="0" dirty="0" err="1"/>
              <a:t>porque</a:t>
            </a:r>
            <a:r>
              <a:rPr lang="en-GB" baseline="0" dirty="0"/>
              <a:t> </a:t>
            </a:r>
            <a:r>
              <a:rPr lang="en-GB" baseline="0" dirty="0" err="1"/>
              <a:t>el</a:t>
            </a:r>
            <a:r>
              <a:rPr lang="en-GB" baseline="0" dirty="0"/>
              <a:t> sol no </a:t>
            </a:r>
            <a:r>
              <a:rPr lang="en-GB" baseline="0" dirty="0" err="1"/>
              <a:t>brilla</a:t>
            </a:r>
            <a:r>
              <a:rPr lang="en-GB" baseline="0" dirty="0"/>
              <a:t>. </a:t>
            </a:r>
            <a:r>
              <a:rPr lang="en-GB" baseline="0" dirty="0" err="1"/>
              <a:t>En</a:t>
            </a:r>
            <a:r>
              <a:rPr lang="en-GB" baseline="0" dirty="0"/>
              <a:t> la </a:t>
            </a:r>
            <a:r>
              <a:rPr lang="en-GB" baseline="0" dirty="0" err="1"/>
              <a:t>parte</a:t>
            </a:r>
            <a:r>
              <a:rPr lang="en-GB" baseline="0" dirty="0"/>
              <a:t> central del día la </a:t>
            </a:r>
            <a:r>
              <a:rPr lang="en-GB" baseline="0" dirty="0" err="1"/>
              <a:t>producción</a:t>
            </a:r>
            <a:r>
              <a:rPr lang="en-GB" baseline="0" dirty="0"/>
              <a:t> es mayor. Sin embargo, </a:t>
            </a:r>
            <a:r>
              <a:rPr lang="en-GB" baseline="0" dirty="0" err="1"/>
              <a:t>puede</a:t>
            </a:r>
            <a:r>
              <a:rPr lang="en-GB" baseline="0" dirty="0"/>
              <a:t> </a:t>
            </a:r>
            <a:r>
              <a:rPr lang="en-GB" baseline="0" dirty="0" err="1"/>
              <a:t>cambiar</a:t>
            </a:r>
            <a:r>
              <a:rPr lang="en-GB" baseline="0" dirty="0"/>
              <a:t> </a:t>
            </a:r>
            <a:r>
              <a:rPr lang="en-GB" baseline="0" dirty="0" err="1"/>
              <a:t>significativamente</a:t>
            </a:r>
            <a:r>
              <a:rPr lang="en-GB" baseline="0" dirty="0"/>
              <a:t> entre días y ser la </a:t>
            </a:r>
            <a:r>
              <a:rPr lang="en-GB" baseline="0" dirty="0" err="1"/>
              <a:t>más</a:t>
            </a:r>
            <a:r>
              <a:rPr lang="en-GB" baseline="0" dirty="0"/>
              <a:t> </a:t>
            </a:r>
            <a:r>
              <a:rPr lang="en-GB" baseline="0" dirty="0" err="1"/>
              <a:t>alta</a:t>
            </a:r>
            <a:r>
              <a:rPr lang="en-GB" baseline="0" dirty="0"/>
              <a:t> </a:t>
            </a:r>
            <a:r>
              <a:rPr lang="en-GB" baseline="0" dirty="0" err="1"/>
              <a:t>en</a:t>
            </a:r>
            <a:r>
              <a:rPr lang="en-GB" baseline="0" dirty="0"/>
              <a:t> un día </a:t>
            </a:r>
            <a:r>
              <a:rPr lang="en-GB" baseline="0" dirty="0" err="1"/>
              <a:t>despejado</a:t>
            </a:r>
            <a:r>
              <a:rPr lang="en-GB" baseline="0" dirty="0"/>
              <a:t> de </a:t>
            </a:r>
            <a:r>
              <a:rPr lang="en-GB" baseline="0" dirty="0" err="1"/>
              <a:t>verano</a:t>
            </a:r>
            <a:r>
              <a:rPr lang="en-GB" baseline="0" dirty="0"/>
              <a:t> -</a:t>
            </a:r>
            <a:r>
              <a:rPr lang="en-GB" baseline="0" dirty="0" err="1"/>
              <a:t>véase</a:t>
            </a:r>
            <a:r>
              <a:rPr lang="en-GB" baseline="0" dirty="0"/>
              <a:t> la </a:t>
            </a:r>
            <a:r>
              <a:rPr lang="en-GB" baseline="0" dirty="0" err="1"/>
              <a:t>línea</a:t>
            </a:r>
            <a:r>
              <a:rPr lang="en-GB" baseline="0" dirty="0"/>
              <a:t> </a:t>
            </a:r>
            <a:r>
              <a:rPr lang="en-GB" dirty="0" err="1"/>
              <a:t>azul</a:t>
            </a:r>
            <a:r>
              <a:rPr lang="en-GB" dirty="0"/>
              <a:t>-, </a:t>
            </a:r>
            <a:r>
              <a:rPr lang="en-GB" baseline="0" dirty="0"/>
              <a:t>la </a:t>
            </a:r>
            <a:r>
              <a:rPr lang="en-GB" baseline="0" dirty="0" err="1"/>
              <a:t>más</a:t>
            </a:r>
            <a:r>
              <a:rPr lang="en-GB" baseline="0" dirty="0"/>
              <a:t> </a:t>
            </a:r>
            <a:r>
              <a:rPr lang="en-GB" baseline="0" dirty="0" err="1"/>
              <a:t>baja</a:t>
            </a:r>
            <a:r>
              <a:rPr lang="en-GB" baseline="0" dirty="0"/>
              <a:t> </a:t>
            </a:r>
            <a:r>
              <a:rPr lang="en-GB" baseline="0" dirty="0" err="1"/>
              <a:t>en</a:t>
            </a:r>
            <a:r>
              <a:rPr lang="en-GB" baseline="0" dirty="0"/>
              <a:t> un día </a:t>
            </a:r>
            <a:r>
              <a:rPr lang="en-GB" baseline="0" dirty="0" err="1"/>
              <a:t>despejado</a:t>
            </a:r>
            <a:r>
              <a:rPr lang="en-GB" baseline="0" dirty="0"/>
              <a:t> de </a:t>
            </a:r>
            <a:r>
              <a:rPr lang="en-GB" baseline="0" dirty="0" err="1"/>
              <a:t>invierno</a:t>
            </a:r>
            <a:r>
              <a:rPr lang="en-GB" dirty="0"/>
              <a:t>, </a:t>
            </a:r>
            <a:r>
              <a:rPr lang="en-GB" baseline="0" dirty="0"/>
              <a:t>o </a:t>
            </a:r>
            <a:r>
              <a:rPr lang="en-GB" baseline="0" dirty="0" err="1"/>
              <a:t>muy</a:t>
            </a:r>
            <a:r>
              <a:rPr lang="en-GB" baseline="0" dirty="0"/>
              <a:t> </a:t>
            </a:r>
            <a:r>
              <a:rPr lang="en-GB" baseline="0" dirty="0" err="1"/>
              <a:t>inconstante</a:t>
            </a:r>
            <a:r>
              <a:rPr lang="en-GB" baseline="0" dirty="0"/>
              <a:t> </a:t>
            </a:r>
            <a:r>
              <a:rPr lang="en-GB" baseline="0" dirty="0" err="1"/>
              <a:t>durante</a:t>
            </a:r>
            <a:r>
              <a:rPr lang="en-GB" baseline="0" dirty="0"/>
              <a:t> un día de primavera con </a:t>
            </a:r>
            <a:r>
              <a:rPr lang="en-GB" baseline="0" dirty="0" err="1"/>
              <a:t>tiempo</a:t>
            </a:r>
            <a:r>
              <a:rPr lang="en-GB" baseline="0" dirty="0"/>
              <a:t> </a:t>
            </a:r>
            <a:r>
              <a:rPr lang="en-GB" baseline="0" dirty="0" err="1"/>
              <a:t>inestable</a:t>
            </a:r>
            <a:r>
              <a:rPr lang="en-GB" baseline="0" dirty="0"/>
              <a:t>. </a:t>
            </a:r>
            <a:r>
              <a:rPr lang="en-GB" baseline="0" dirty="0" err="1"/>
              <a:t>También</a:t>
            </a:r>
            <a:r>
              <a:rPr lang="en-GB" baseline="0" dirty="0"/>
              <a:t> hay que </a:t>
            </a:r>
            <a:r>
              <a:rPr lang="en-GB" baseline="0" dirty="0" err="1"/>
              <a:t>tener</a:t>
            </a:r>
            <a:r>
              <a:rPr lang="en-GB" baseline="0" dirty="0"/>
              <a:t> </a:t>
            </a:r>
            <a:r>
              <a:rPr lang="en-GB" baseline="0" dirty="0" err="1"/>
              <a:t>en</a:t>
            </a:r>
            <a:r>
              <a:rPr lang="en-GB" baseline="0" dirty="0"/>
              <a:t> </a:t>
            </a:r>
            <a:r>
              <a:rPr lang="en-GB" baseline="0" dirty="0" err="1"/>
              <a:t>cuenta</a:t>
            </a:r>
            <a:r>
              <a:rPr lang="en-GB" baseline="0" dirty="0"/>
              <a:t> que </a:t>
            </a:r>
            <a:r>
              <a:rPr lang="en-GB" baseline="0" dirty="0" err="1"/>
              <a:t>el</a:t>
            </a:r>
            <a:r>
              <a:rPr lang="en-GB" baseline="0" dirty="0"/>
              <a:t> </a:t>
            </a:r>
            <a:r>
              <a:rPr lang="en-GB" baseline="0" dirty="0" err="1"/>
              <a:t>potencial</a:t>
            </a:r>
            <a:r>
              <a:rPr lang="en-GB" baseline="0" dirty="0"/>
              <a:t> de </a:t>
            </a:r>
            <a:r>
              <a:rPr lang="en-GB" baseline="0" dirty="0" err="1"/>
              <a:t>suministro</a:t>
            </a:r>
            <a:r>
              <a:rPr lang="en-GB" baseline="0" dirty="0"/>
              <a:t> de </a:t>
            </a:r>
            <a:r>
              <a:rPr lang="en-GB" baseline="0" dirty="0" err="1"/>
              <a:t>electricidad</a:t>
            </a:r>
            <a:r>
              <a:rPr lang="en-GB" baseline="0" dirty="0"/>
              <a:t> de un panel </a:t>
            </a:r>
            <a:r>
              <a:rPr lang="en-GB" baseline="0" dirty="0" err="1"/>
              <a:t>fotovoltaico</a:t>
            </a:r>
            <a:r>
              <a:rPr lang="en-GB" baseline="0" dirty="0"/>
              <a:t> y </a:t>
            </a:r>
            <a:r>
              <a:rPr lang="en-GB" baseline="0" dirty="0" err="1"/>
              <a:t>el</a:t>
            </a:r>
            <a:r>
              <a:rPr lang="en-GB" baseline="0" dirty="0"/>
              <a:t> </a:t>
            </a:r>
            <a:r>
              <a:rPr lang="en-GB" baseline="0" dirty="0" err="1"/>
              <a:t>perfil</a:t>
            </a:r>
            <a:r>
              <a:rPr lang="en-GB" baseline="0" dirty="0"/>
              <a:t> de </a:t>
            </a:r>
            <a:r>
              <a:rPr lang="en-GB" baseline="0" dirty="0" err="1"/>
              <a:t>suministro</a:t>
            </a:r>
            <a:r>
              <a:rPr lang="en-GB" baseline="0" dirty="0"/>
              <a:t> de </a:t>
            </a:r>
            <a:r>
              <a:rPr lang="en-GB" baseline="0" dirty="0" err="1"/>
              <a:t>electricidad</a:t>
            </a:r>
            <a:r>
              <a:rPr lang="en-GB" baseline="0" dirty="0"/>
              <a:t> </a:t>
            </a:r>
            <a:r>
              <a:rPr lang="en-GB" baseline="0" dirty="0" err="1"/>
              <a:t>cambian</a:t>
            </a:r>
            <a:r>
              <a:rPr lang="en-GB" baseline="0" dirty="0"/>
              <a:t> </a:t>
            </a:r>
            <a:r>
              <a:rPr lang="en-GB" baseline="0" dirty="0" err="1"/>
              <a:t>también</a:t>
            </a:r>
            <a:r>
              <a:rPr lang="en-GB" baseline="0" dirty="0"/>
              <a:t> </a:t>
            </a:r>
            <a:r>
              <a:rPr lang="en-GB" baseline="0" dirty="0" err="1"/>
              <a:t>según</a:t>
            </a:r>
            <a:r>
              <a:rPr lang="en-GB" baseline="0" dirty="0"/>
              <a:t> la </a:t>
            </a:r>
            <a:r>
              <a:rPr lang="en-GB" baseline="0" dirty="0" err="1"/>
              <a:t>ubicación</a:t>
            </a:r>
            <a:r>
              <a:rPr lang="en-GB" baseline="0" dirty="0"/>
              <a:t> </a:t>
            </a:r>
            <a:r>
              <a:rPr lang="en-GB" baseline="0" dirty="0" err="1"/>
              <a:t>en</a:t>
            </a:r>
            <a:r>
              <a:rPr lang="en-GB" baseline="0" dirty="0"/>
              <a:t> </a:t>
            </a:r>
            <a:r>
              <a:rPr lang="en-GB" baseline="0" dirty="0" err="1"/>
              <a:t>una</a:t>
            </a:r>
            <a:r>
              <a:rPr lang="en-GB" baseline="0" dirty="0"/>
              <a:t> </a:t>
            </a:r>
            <a:r>
              <a:rPr lang="en-GB" baseline="0" dirty="0" err="1"/>
              <a:t>región</a:t>
            </a:r>
            <a:r>
              <a:rPr lang="en-GB" baseline="0" dirty="0"/>
              <a:t> y </a:t>
            </a:r>
            <a:r>
              <a:rPr lang="en-GB" baseline="0" dirty="0" err="1"/>
              <a:t>dentro</a:t>
            </a:r>
            <a:r>
              <a:rPr lang="en-GB" baseline="0" dirty="0"/>
              <a:t> de un </a:t>
            </a:r>
            <a:r>
              <a:rPr lang="en-GB" baseline="0" dirty="0" err="1"/>
              <a:t>país</a:t>
            </a:r>
            <a:r>
              <a:rPr lang="en-GB" baseline="0" dirty="0"/>
              <a:t>. La </a:t>
            </a:r>
            <a:r>
              <a:rPr lang="en-GB" baseline="0" dirty="0" err="1"/>
              <a:t>figura</a:t>
            </a:r>
            <a:r>
              <a:rPr lang="en-GB" baseline="0" dirty="0"/>
              <a:t> de la </a:t>
            </a:r>
            <a:r>
              <a:rPr lang="en-GB" baseline="0" dirty="0" err="1"/>
              <a:t>derecha</a:t>
            </a:r>
            <a:r>
              <a:rPr lang="en-GB" baseline="0" dirty="0"/>
              <a:t> </a:t>
            </a:r>
            <a:r>
              <a:rPr lang="en-GB" baseline="0" dirty="0" err="1"/>
              <a:t>muestra</a:t>
            </a:r>
            <a:r>
              <a:rPr lang="en-GB" baseline="0" dirty="0"/>
              <a:t> la gran </a:t>
            </a:r>
            <a:r>
              <a:rPr lang="en-GB" baseline="0" dirty="0" err="1"/>
              <a:t>variabilidad</a:t>
            </a:r>
            <a:r>
              <a:rPr lang="en-GB" baseline="0" dirty="0"/>
              <a:t> del </a:t>
            </a:r>
            <a:r>
              <a:rPr lang="en-GB" baseline="0" dirty="0" err="1"/>
              <a:t>potencial</a:t>
            </a:r>
            <a:r>
              <a:rPr lang="en-GB" baseline="0" dirty="0"/>
              <a:t> de </a:t>
            </a:r>
            <a:r>
              <a:rPr lang="en-GB" baseline="0" dirty="0" err="1"/>
              <a:t>suministro</a:t>
            </a:r>
            <a:r>
              <a:rPr lang="en-GB" baseline="0" dirty="0"/>
              <a:t> de </a:t>
            </a:r>
            <a:r>
              <a:rPr lang="en-GB" baseline="0" dirty="0" err="1"/>
              <a:t>electricidad</a:t>
            </a:r>
            <a:r>
              <a:rPr lang="en-GB" baseline="0" dirty="0"/>
              <a:t> solar </a:t>
            </a:r>
            <a:r>
              <a:rPr lang="en-GB" baseline="0" dirty="0" err="1"/>
              <a:t>en</a:t>
            </a:r>
            <a:r>
              <a:rPr lang="en-GB" baseline="0" dirty="0"/>
              <a:t> </a:t>
            </a:r>
            <a:r>
              <a:rPr lang="en-GB" baseline="0" dirty="0" err="1"/>
              <a:t>todo</a:t>
            </a:r>
            <a:r>
              <a:rPr lang="en-GB" baseline="0" dirty="0"/>
              <a:t> </a:t>
            </a:r>
            <a:r>
              <a:rPr lang="en-GB" baseline="0" dirty="0" err="1"/>
              <a:t>el</a:t>
            </a:r>
            <a:r>
              <a:rPr lang="en-GB" baseline="0" dirty="0"/>
              <a:t> </a:t>
            </a:r>
            <a:r>
              <a:rPr lang="en-GB" baseline="0" dirty="0" err="1"/>
              <a:t>mundo</a:t>
            </a:r>
            <a:r>
              <a:rPr lang="en-GB" baseline="0" dirty="0"/>
              <a:t>.</a:t>
            </a:r>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87233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a:t>Esta</a:t>
            </a:r>
            <a:r>
              <a:rPr lang="en-GB" baseline="0" dirty="0"/>
              <a:t> </a:t>
            </a:r>
            <a:r>
              <a:rPr lang="en-GB" dirty="0" err="1"/>
              <a:t>diapositiva</a:t>
            </a:r>
            <a:r>
              <a:rPr lang="en-GB" dirty="0"/>
              <a:t> </a:t>
            </a:r>
            <a:r>
              <a:rPr lang="en-GB" dirty="0" err="1"/>
              <a:t>muestra</a:t>
            </a:r>
            <a:r>
              <a:rPr lang="en-GB" dirty="0"/>
              <a:t> </a:t>
            </a:r>
            <a:r>
              <a:rPr lang="en-GB" dirty="0" err="1"/>
              <a:t>otro</a:t>
            </a:r>
            <a:r>
              <a:rPr lang="en-GB" dirty="0"/>
              <a:t> </a:t>
            </a:r>
            <a:r>
              <a:rPr lang="en-GB" dirty="0" err="1"/>
              <a:t>ejemplo</a:t>
            </a:r>
            <a:r>
              <a:rPr lang="en-GB" dirty="0"/>
              <a:t> de </a:t>
            </a:r>
            <a:r>
              <a:rPr lang="en-GB" baseline="0" dirty="0"/>
              <a:t>la </a:t>
            </a:r>
            <a:r>
              <a:rPr lang="en-GB" dirty="0" err="1"/>
              <a:t>variabilidad</a:t>
            </a:r>
            <a:r>
              <a:rPr lang="en-GB" dirty="0"/>
              <a:t> del </a:t>
            </a:r>
            <a:r>
              <a:rPr lang="en-GB" dirty="0" err="1"/>
              <a:t>suministro</a:t>
            </a:r>
            <a:r>
              <a:rPr lang="en-GB" dirty="0"/>
              <a:t> </a:t>
            </a:r>
            <a:r>
              <a:rPr lang="en-GB" dirty="0" err="1"/>
              <a:t>eléctrico</a:t>
            </a:r>
            <a:r>
              <a:rPr lang="en-GB" dirty="0"/>
              <a:t>, </a:t>
            </a:r>
            <a:r>
              <a:rPr lang="en-GB" dirty="0" err="1"/>
              <a:t>relacionado</a:t>
            </a:r>
            <a:r>
              <a:rPr lang="en-GB" dirty="0"/>
              <a:t> con </a:t>
            </a:r>
            <a:r>
              <a:rPr lang="en-GB" dirty="0" err="1"/>
              <a:t>el</a:t>
            </a:r>
            <a:r>
              <a:rPr lang="en-GB" dirty="0"/>
              <a:t> </a:t>
            </a:r>
            <a:r>
              <a:rPr lang="en-GB" dirty="0" err="1"/>
              <a:t>viento</a:t>
            </a:r>
            <a:r>
              <a:rPr lang="en-GB" dirty="0"/>
              <a:t>. La </a:t>
            </a:r>
            <a:r>
              <a:rPr lang="en-GB" dirty="0" err="1"/>
              <a:t>producción</a:t>
            </a:r>
            <a:r>
              <a:rPr lang="en-GB" dirty="0"/>
              <a:t> de </a:t>
            </a:r>
            <a:r>
              <a:rPr lang="en-GB" dirty="0" err="1"/>
              <a:t>electricidad</a:t>
            </a:r>
            <a:r>
              <a:rPr lang="en-GB" dirty="0"/>
              <a:t> de </a:t>
            </a:r>
            <a:r>
              <a:rPr lang="en-GB" dirty="0" err="1"/>
              <a:t>los</a:t>
            </a:r>
            <a:r>
              <a:rPr lang="en-GB" dirty="0"/>
              <a:t> </a:t>
            </a:r>
            <a:r>
              <a:rPr lang="en-GB" dirty="0" err="1"/>
              <a:t>aerogeneradores</a:t>
            </a:r>
            <a:r>
              <a:rPr lang="en-GB" dirty="0"/>
              <a:t> </a:t>
            </a:r>
            <a:r>
              <a:rPr lang="en-GB" dirty="0" err="1"/>
              <a:t>depende</a:t>
            </a:r>
            <a:r>
              <a:rPr lang="en-GB" dirty="0"/>
              <a:t> de sus </a:t>
            </a:r>
            <a:r>
              <a:rPr lang="en-GB" dirty="0" err="1"/>
              <a:t>características</a:t>
            </a:r>
            <a:r>
              <a:rPr lang="en-GB" dirty="0"/>
              <a:t>, </a:t>
            </a:r>
            <a:r>
              <a:rPr lang="en-GB" dirty="0" err="1"/>
              <a:t>pero</a:t>
            </a:r>
            <a:r>
              <a:rPr lang="en-GB" dirty="0"/>
              <a:t> </a:t>
            </a:r>
            <a:r>
              <a:rPr lang="en-GB" dirty="0" err="1"/>
              <a:t>también</a:t>
            </a:r>
            <a:r>
              <a:rPr lang="en-GB" dirty="0"/>
              <a:t> de </a:t>
            </a:r>
            <a:r>
              <a:rPr lang="en-GB" baseline="0" dirty="0"/>
              <a:t>la </a:t>
            </a:r>
            <a:r>
              <a:rPr lang="en-GB" baseline="0" dirty="0" err="1"/>
              <a:t>disponibilidad</a:t>
            </a:r>
            <a:r>
              <a:rPr lang="en-GB" baseline="0" dirty="0"/>
              <a:t> </a:t>
            </a:r>
            <a:r>
              <a:rPr lang="en-GB" dirty="0"/>
              <a:t>e </a:t>
            </a:r>
            <a:r>
              <a:rPr lang="en-GB" dirty="0" err="1"/>
              <a:t>intensidad</a:t>
            </a:r>
            <a:r>
              <a:rPr lang="en-GB" dirty="0"/>
              <a:t> </a:t>
            </a:r>
            <a:r>
              <a:rPr lang="en-GB" baseline="0" dirty="0"/>
              <a:t>del </a:t>
            </a:r>
            <a:r>
              <a:rPr lang="en-GB" baseline="0" dirty="0" err="1"/>
              <a:t>viento</a:t>
            </a:r>
            <a:r>
              <a:rPr lang="en-GB" dirty="0"/>
              <a:t>. Como </a:t>
            </a:r>
            <a:r>
              <a:rPr lang="en-GB" dirty="0" err="1"/>
              <a:t>experimentamos</a:t>
            </a:r>
            <a:r>
              <a:rPr lang="en-GB" dirty="0"/>
              <a:t> </a:t>
            </a:r>
            <a:r>
              <a:rPr lang="en-GB" dirty="0" err="1"/>
              <a:t>cada</a:t>
            </a:r>
            <a:r>
              <a:rPr lang="en-GB" dirty="0"/>
              <a:t> día, </a:t>
            </a:r>
            <a:r>
              <a:rPr lang="en-GB" baseline="0" dirty="0"/>
              <a:t>la </a:t>
            </a:r>
            <a:r>
              <a:rPr lang="en-GB" baseline="0" dirty="0" err="1"/>
              <a:t>disponibilidad</a:t>
            </a:r>
            <a:r>
              <a:rPr lang="en-GB" baseline="0" dirty="0"/>
              <a:t> y la </a:t>
            </a:r>
            <a:r>
              <a:rPr lang="en-GB" baseline="0" dirty="0" err="1"/>
              <a:t>intensidad</a:t>
            </a:r>
            <a:r>
              <a:rPr lang="en-GB" baseline="0" dirty="0"/>
              <a:t> del </a:t>
            </a:r>
            <a:r>
              <a:rPr lang="en-GB" baseline="0" dirty="0" err="1"/>
              <a:t>viento</a:t>
            </a:r>
            <a:r>
              <a:rPr lang="en-GB" baseline="0" dirty="0"/>
              <a:t> </a:t>
            </a:r>
            <a:r>
              <a:rPr lang="en-GB" dirty="0" err="1"/>
              <a:t>pueden</a:t>
            </a:r>
            <a:r>
              <a:rPr lang="en-GB" dirty="0"/>
              <a:t> </a:t>
            </a:r>
            <a:r>
              <a:rPr lang="en-GB" dirty="0" err="1"/>
              <a:t>cambiar</a:t>
            </a:r>
            <a:r>
              <a:rPr lang="en-GB" dirty="0"/>
              <a:t> </a:t>
            </a:r>
            <a:r>
              <a:rPr lang="en-GB" dirty="0" err="1"/>
              <a:t>significativamente</a:t>
            </a:r>
            <a:r>
              <a:rPr lang="en-GB" dirty="0"/>
              <a:t> </a:t>
            </a:r>
            <a:r>
              <a:rPr lang="en-GB" dirty="0" err="1"/>
              <a:t>en</a:t>
            </a:r>
            <a:r>
              <a:rPr lang="en-GB" dirty="0"/>
              <a:t> </a:t>
            </a:r>
            <a:r>
              <a:rPr lang="en-GB" dirty="0" err="1"/>
              <a:t>el</a:t>
            </a:r>
            <a:r>
              <a:rPr lang="en-GB" dirty="0"/>
              <a:t> </a:t>
            </a:r>
            <a:r>
              <a:rPr lang="en-GB" baseline="0" dirty="0" err="1"/>
              <a:t>tiempo</a:t>
            </a:r>
            <a:r>
              <a:rPr lang="en-GB" baseline="0" dirty="0"/>
              <a:t> y </a:t>
            </a:r>
            <a:r>
              <a:rPr lang="en-GB" baseline="0" dirty="0" err="1"/>
              <a:t>en</a:t>
            </a:r>
            <a:r>
              <a:rPr lang="en-GB" baseline="0" dirty="0"/>
              <a:t> </a:t>
            </a:r>
            <a:r>
              <a:rPr lang="en-GB" baseline="0" dirty="0" err="1"/>
              <a:t>el</a:t>
            </a:r>
            <a:r>
              <a:rPr lang="en-GB" baseline="0" dirty="0"/>
              <a:t> </a:t>
            </a:r>
            <a:r>
              <a:rPr lang="en-GB" dirty="0" err="1"/>
              <a:t>espacio</a:t>
            </a:r>
            <a:r>
              <a:rPr lang="en-GB" dirty="0"/>
              <a:t>. </a:t>
            </a:r>
            <a:r>
              <a:rPr lang="en-GB" dirty="0" err="1"/>
              <a:t>Estas</a:t>
            </a:r>
            <a:r>
              <a:rPr lang="en-GB" dirty="0"/>
              <a:t> </a:t>
            </a:r>
            <a:r>
              <a:rPr lang="en-GB" dirty="0" err="1"/>
              <a:t>figuras</a:t>
            </a:r>
            <a:r>
              <a:rPr lang="en-GB" dirty="0"/>
              <a:t> </a:t>
            </a:r>
            <a:r>
              <a:rPr lang="en-GB" dirty="0" err="1"/>
              <a:t>muestran</a:t>
            </a:r>
            <a:r>
              <a:rPr lang="en-GB" dirty="0"/>
              <a:t> </a:t>
            </a:r>
            <a:r>
              <a:rPr lang="en-GB" dirty="0" err="1"/>
              <a:t>una</a:t>
            </a:r>
            <a:r>
              <a:rPr lang="en-GB" dirty="0"/>
              <a:t> </a:t>
            </a:r>
            <a:r>
              <a:rPr lang="en-GB" dirty="0" err="1"/>
              <a:t>serie</a:t>
            </a:r>
            <a:r>
              <a:rPr lang="en-GB" dirty="0"/>
              <a:t> de </a:t>
            </a:r>
            <a:r>
              <a:rPr lang="en-GB" dirty="0" err="1"/>
              <a:t>valores</a:t>
            </a:r>
            <a:r>
              <a:rPr lang="en-GB" dirty="0"/>
              <a:t> </a:t>
            </a:r>
            <a:r>
              <a:rPr lang="en-GB" dirty="0" err="1"/>
              <a:t>registrados</a:t>
            </a:r>
            <a:r>
              <a:rPr lang="en-GB" dirty="0"/>
              <a:t> de </a:t>
            </a:r>
            <a:r>
              <a:rPr lang="en-GB" dirty="0" err="1"/>
              <a:t>suministro</a:t>
            </a:r>
            <a:r>
              <a:rPr lang="en-GB" dirty="0"/>
              <a:t> de </a:t>
            </a:r>
            <a:r>
              <a:rPr lang="en-GB" dirty="0" err="1"/>
              <a:t>electricidad</a:t>
            </a:r>
            <a:r>
              <a:rPr lang="en-GB" dirty="0"/>
              <a:t> </a:t>
            </a:r>
            <a:r>
              <a:rPr lang="en-GB" dirty="0" err="1"/>
              <a:t>por</a:t>
            </a:r>
            <a:r>
              <a:rPr lang="en-GB" dirty="0"/>
              <a:t> </a:t>
            </a:r>
            <a:r>
              <a:rPr lang="en-GB" dirty="0" err="1"/>
              <a:t>varias</a:t>
            </a:r>
            <a:r>
              <a:rPr lang="en-GB" dirty="0"/>
              <a:t> </a:t>
            </a:r>
            <a:r>
              <a:rPr lang="en-GB" dirty="0" err="1"/>
              <a:t>turbinas</a:t>
            </a:r>
            <a:r>
              <a:rPr lang="en-GB" dirty="0"/>
              <a:t> </a:t>
            </a:r>
            <a:r>
              <a:rPr lang="en-GB" dirty="0" err="1"/>
              <a:t>en</a:t>
            </a:r>
            <a:r>
              <a:rPr lang="en-GB" dirty="0"/>
              <a:t> </a:t>
            </a:r>
            <a:r>
              <a:rPr lang="en-GB" dirty="0" err="1"/>
              <a:t>una</a:t>
            </a:r>
            <a:r>
              <a:rPr lang="en-GB" dirty="0"/>
              <a:t> </a:t>
            </a:r>
            <a:r>
              <a:rPr lang="en-GB" dirty="0" err="1"/>
              <a:t>región</a:t>
            </a:r>
            <a:r>
              <a:rPr lang="en-GB" dirty="0"/>
              <a:t>. La </a:t>
            </a:r>
            <a:r>
              <a:rPr lang="en-GB" dirty="0" err="1"/>
              <a:t>figura</a:t>
            </a:r>
            <a:r>
              <a:rPr lang="en-GB" dirty="0"/>
              <a:t> </a:t>
            </a:r>
            <a:r>
              <a:rPr lang="en-GB" baseline="0" dirty="0"/>
              <a:t>de la </a:t>
            </a:r>
            <a:r>
              <a:rPr lang="en-GB" baseline="0" dirty="0" err="1"/>
              <a:t>izquierda</a:t>
            </a:r>
            <a:r>
              <a:rPr lang="en-GB" baseline="0" dirty="0"/>
              <a:t> </a:t>
            </a:r>
            <a:r>
              <a:rPr lang="en-GB" dirty="0" err="1"/>
              <a:t>muestra</a:t>
            </a:r>
            <a:r>
              <a:rPr lang="en-GB" dirty="0"/>
              <a:t> </a:t>
            </a:r>
            <a:r>
              <a:rPr lang="en-GB" dirty="0" err="1"/>
              <a:t>los</a:t>
            </a:r>
            <a:r>
              <a:rPr lang="en-GB" dirty="0"/>
              <a:t> </a:t>
            </a:r>
            <a:r>
              <a:rPr lang="en-GB" dirty="0" err="1"/>
              <a:t>datos</a:t>
            </a:r>
            <a:r>
              <a:rPr lang="en-GB" dirty="0"/>
              <a:t> </a:t>
            </a:r>
            <a:r>
              <a:rPr lang="en-GB" dirty="0" err="1"/>
              <a:t>brutos</a:t>
            </a:r>
            <a:r>
              <a:rPr lang="en-GB" dirty="0"/>
              <a:t>, que </a:t>
            </a:r>
            <a:r>
              <a:rPr lang="en-GB" dirty="0" err="1"/>
              <a:t>suelen</a:t>
            </a:r>
            <a:r>
              <a:rPr lang="en-GB" dirty="0"/>
              <a:t> </a:t>
            </a:r>
            <a:r>
              <a:rPr lang="en-GB" dirty="0" err="1"/>
              <a:t>abarcar</a:t>
            </a:r>
            <a:r>
              <a:rPr lang="en-GB" dirty="0"/>
              <a:t> un </a:t>
            </a:r>
            <a:r>
              <a:rPr lang="en-GB" dirty="0" err="1"/>
              <a:t>rango</a:t>
            </a:r>
            <a:r>
              <a:rPr lang="en-GB" dirty="0"/>
              <a:t> </a:t>
            </a:r>
            <a:r>
              <a:rPr lang="en-GB" dirty="0" err="1"/>
              <a:t>pero</a:t>
            </a:r>
            <a:r>
              <a:rPr lang="en-GB" dirty="0"/>
              <a:t> </a:t>
            </a:r>
            <a:r>
              <a:rPr lang="en-GB" dirty="0" err="1"/>
              <a:t>tienen</a:t>
            </a:r>
            <a:r>
              <a:rPr lang="en-GB" dirty="0"/>
              <a:t> </a:t>
            </a:r>
            <a:r>
              <a:rPr lang="en-GB" dirty="0" err="1"/>
              <a:t>una</a:t>
            </a:r>
            <a:r>
              <a:rPr lang="en-GB" dirty="0"/>
              <a:t> </a:t>
            </a:r>
            <a:r>
              <a:rPr lang="en-GB" dirty="0" err="1"/>
              <a:t>distribución</a:t>
            </a:r>
            <a:r>
              <a:rPr lang="en-GB" dirty="0"/>
              <a:t> </a:t>
            </a:r>
            <a:r>
              <a:rPr lang="en-GB" dirty="0" err="1"/>
              <a:t>estadística</a:t>
            </a:r>
            <a:r>
              <a:rPr lang="en-GB" dirty="0"/>
              <a:t>. Las </a:t>
            </a:r>
            <a:r>
              <a:rPr lang="en-GB" dirty="0" err="1"/>
              <a:t>figuras</a:t>
            </a:r>
            <a:r>
              <a:rPr lang="en-GB" dirty="0"/>
              <a:t> </a:t>
            </a:r>
            <a:r>
              <a:rPr lang="en-GB" baseline="0" dirty="0"/>
              <a:t>del </a:t>
            </a:r>
            <a:r>
              <a:rPr lang="en-GB" dirty="0" err="1"/>
              <a:t>centro</a:t>
            </a:r>
            <a:r>
              <a:rPr lang="en-GB" dirty="0"/>
              <a:t> y de la </a:t>
            </a:r>
            <a:r>
              <a:rPr lang="en-GB" dirty="0" err="1"/>
              <a:t>izquierda</a:t>
            </a:r>
            <a:r>
              <a:rPr lang="en-GB" dirty="0"/>
              <a:t> </a:t>
            </a:r>
            <a:r>
              <a:rPr lang="en-GB" dirty="0" err="1"/>
              <a:t>muestran</a:t>
            </a:r>
            <a:r>
              <a:rPr lang="en-GB" dirty="0"/>
              <a:t> </a:t>
            </a:r>
            <a:r>
              <a:rPr lang="en-GB" dirty="0" err="1"/>
              <a:t>valores</a:t>
            </a:r>
            <a:r>
              <a:rPr lang="en-GB" dirty="0"/>
              <a:t> </a:t>
            </a:r>
            <a:r>
              <a:rPr lang="en-GB" dirty="0" err="1"/>
              <a:t>medios</a:t>
            </a:r>
            <a:r>
              <a:rPr lang="en-GB" dirty="0"/>
              <a:t> </a:t>
            </a:r>
            <a:r>
              <a:rPr lang="en-GB" dirty="0" err="1"/>
              <a:t>mensuales</a:t>
            </a:r>
            <a:r>
              <a:rPr lang="en-GB" dirty="0"/>
              <a:t> y </a:t>
            </a:r>
            <a:r>
              <a:rPr lang="en-GB" dirty="0" err="1"/>
              <a:t>horarios</a:t>
            </a:r>
            <a:r>
              <a:rPr lang="en-GB" dirty="0"/>
              <a:t>, con </a:t>
            </a:r>
            <a:r>
              <a:rPr lang="en-GB" dirty="0" err="1"/>
              <a:t>rangos</a:t>
            </a:r>
            <a:r>
              <a:rPr lang="en-GB" dirty="0"/>
              <a:t> de error. </a:t>
            </a:r>
            <a:r>
              <a:rPr lang="en-GB" dirty="0" err="1"/>
              <a:t>Surgen</a:t>
            </a:r>
            <a:r>
              <a:rPr lang="en-GB" dirty="0"/>
              <a:t> </a:t>
            </a:r>
            <a:r>
              <a:rPr lang="en-GB" dirty="0" err="1"/>
              <a:t>diferentes</a:t>
            </a:r>
            <a:r>
              <a:rPr lang="en-GB" dirty="0"/>
              <a:t> </a:t>
            </a:r>
            <a:r>
              <a:rPr lang="en-GB" dirty="0" err="1"/>
              <a:t>tipos</a:t>
            </a:r>
            <a:r>
              <a:rPr lang="en-GB" dirty="0"/>
              <a:t> de </a:t>
            </a:r>
            <a:r>
              <a:rPr lang="en-GB" dirty="0" err="1"/>
              <a:t>variaciones</a:t>
            </a:r>
            <a:r>
              <a:rPr lang="en-GB" dirty="0"/>
              <a:t> </a:t>
            </a:r>
            <a:r>
              <a:rPr lang="en-GB" dirty="0" err="1"/>
              <a:t>en</a:t>
            </a:r>
            <a:r>
              <a:rPr lang="en-GB" dirty="0"/>
              <a:t> la </a:t>
            </a:r>
            <a:r>
              <a:rPr lang="en-GB" baseline="0" dirty="0" err="1"/>
              <a:t>oferta</a:t>
            </a:r>
            <a:r>
              <a:rPr lang="en-GB" dirty="0"/>
              <a:t>. Hay </a:t>
            </a:r>
            <a:r>
              <a:rPr lang="en-GB" dirty="0" err="1"/>
              <a:t>tendencias</a:t>
            </a:r>
            <a:r>
              <a:rPr lang="en-GB" dirty="0"/>
              <a:t> a largo </a:t>
            </a:r>
            <a:r>
              <a:rPr lang="en-GB" dirty="0" err="1"/>
              <a:t>plazo</a:t>
            </a:r>
            <a:r>
              <a:rPr lang="en-GB" dirty="0"/>
              <a:t> y </a:t>
            </a:r>
            <a:r>
              <a:rPr lang="en-GB" dirty="0" err="1"/>
              <a:t>oscilaciones</a:t>
            </a:r>
            <a:r>
              <a:rPr lang="en-GB" dirty="0"/>
              <a:t> a </a:t>
            </a:r>
            <a:r>
              <a:rPr lang="en-GB" dirty="0" err="1"/>
              <a:t>corto</a:t>
            </a:r>
            <a:r>
              <a:rPr lang="en-GB" dirty="0"/>
              <a:t> </a:t>
            </a:r>
            <a:r>
              <a:rPr lang="en-GB" dirty="0" err="1"/>
              <a:t>plazo</a:t>
            </a:r>
            <a:r>
              <a:rPr lang="en-GB" baseline="0" dirty="0"/>
              <a:t>. Las </a:t>
            </a:r>
            <a:r>
              <a:rPr lang="en-GB" baseline="0" dirty="0" err="1"/>
              <a:t>tendencias</a:t>
            </a:r>
            <a:r>
              <a:rPr lang="en-GB" baseline="0" dirty="0"/>
              <a:t> a </a:t>
            </a:r>
            <a:r>
              <a:rPr lang="en-GB" baseline="0" dirty="0" err="1"/>
              <a:t>más</a:t>
            </a:r>
            <a:r>
              <a:rPr lang="en-GB" baseline="0" dirty="0"/>
              <a:t> largo </a:t>
            </a:r>
            <a:r>
              <a:rPr lang="en-GB" baseline="0" dirty="0" err="1"/>
              <a:t>plazo</a:t>
            </a:r>
            <a:r>
              <a:rPr lang="en-GB" baseline="0" dirty="0"/>
              <a:t> </a:t>
            </a:r>
            <a:r>
              <a:rPr lang="en-GB" dirty="0"/>
              <a:t>son, </a:t>
            </a:r>
            <a:r>
              <a:rPr lang="en-GB" baseline="0" dirty="0" err="1"/>
              <a:t>por</a:t>
            </a:r>
            <a:r>
              <a:rPr lang="en-GB" baseline="0" dirty="0"/>
              <a:t> </a:t>
            </a:r>
            <a:r>
              <a:rPr lang="en-GB" dirty="0" err="1"/>
              <a:t>ejemplo</a:t>
            </a:r>
            <a:r>
              <a:rPr lang="en-GB" dirty="0"/>
              <a:t>, </a:t>
            </a:r>
            <a:r>
              <a:rPr lang="en-GB" dirty="0" err="1"/>
              <a:t>variaciones</a:t>
            </a:r>
            <a:r>
              <a:rPr lang="en-GB" dirty="0"/>
              <a:t> </a:t>
            </a:r>
            <a:r>
              <a:rPr lang="en-GB" dirty="0" err="1"/>
              <a:t>mensuales</a:t>
            </a:r>
            <a:r>
              <a:rPr lang="en-GB" baseline="0" dirty="0"/>
              <a:t>, </a:t>
            </a:r>
            <a:r>
              <a:rPr lang="en-GB" baseline="0" dirty="0" err="1"/>
              <a:t>en</a:t>
            </a:r>
            <a:r>
              <a:rPr lang="en-GB" baseline="0" dirty="0"/>
              <a:t> </a:t>
            </a:r>
            <a:r>
              <a:rPr lang="en-GB" dirty="0"/>
              <a:t>las que </a:t>
            </a:r>
            <a:r>
              <a:rPr lang="en-GB" baseline="0" dirty="0" err="1"/>
              <a:t>el</a:t>
            </a:r>
            <a:r>
              <a:rPr lang="en-GB" baseline="0" dirty="0"/>
              <a:t> </a:t>
            </a:r>
            <a:r>
              <a:rPr lang="en-GB" baseline="0" dirty="0" err="1"/>
              <a:t>suministro</a:t>
            </a:r>
            <a:r>
              <a:rPr lang="en-GB" baseline="0" dirty="0"/>
              <a:t> </a:t>
            </a:r>
            <a:r>
              <a:rPr lang="en-GB" dirty="0"/>
              <a:t>es </a:t>
            </a:r>
            <a:r>
              <a:rPr lang="en-GB" dirty="0" err="1"/>
              <a:t>significativamente</a:t>
            </a:r>
            <a:r>
              <a:rPr lang="en-GB" dirty="0"/>
              <a:t> mayor </a:t>
            </a:r>
            <a:r>
              <a:rPr lang="en-GB" dirty="0" err="1"/>
              <a:t>en</a:t>
            </a:r>
            <a:r>
              <a:rPr lang="en-GB" dirty="0"/>
              <a:t> </a:t>
            </a:r>
            <a:r>
              <a:rPr lang="en-GB" dirty="0" err="1"/>
              <a:t>algunos</a:t>
            </a:r>
            <a:r>
              <a:rPr lang="en-GB" dirty="0"/>
              <a:t> meses</a:t>
            </a:r>
            <a:r>
              <a:rPr lang="en-GB" baseline="0" dirty="0"/>
              <a:t>, </a:t>
            </a:r>
            <a:r>
              <a:rPr lang="en-GB" baseline="0" dirty="0" err="1"/>
              <a:t>debido</a:t>
            </a:r>
            <a:r>
              <a:rPr lang="en-GB" baseline="0" dirty="0"/>
              <a:t> a las </a:t>
            </a:r>
            <a:r>
              <a:rPr lang="en-GB" dirty="0" err="1"/>
              <a:t>mayores</a:t>
            </a:r>
            <a:r>
              <a:rPr lang="en-GB" dirty="0"/>
              <a:t> </a:t>
            </a:r>
            <a:r>
              <a:rPr lang="en-GB" dirty="0" err="1"/>
              <a:t>velocidades</a:t>
            </a:r>
            <a:r>
              <a:rPr lang="en-GB" dirty="0"/>
              <a:t> del </a:t>
            </a:r>
            <a:r>
              <a:rPr lang="en-GB" dirty="0" err="1"/>
              <a:t>viento</a:t>
            </a:r>
            <a:r>
              <a:rPr lang="en-GB" dirty="0"/>
              <a:t>. Las </a:t>
            </a:r>
            <a:r>
              <a:rPr lang="en-GB" dirty="0" err="1"/>
              <a:t>variaciones</a:t>
            </a:r>
            <a:r>
              <a:rPr lang="en-GB" dirty="0"/>
              <a:t> a </a:t>
            </a:r>
            <a:r>
              <a:rPr lang="en-GB" dirty="0" err="1"/>
              <a:t>más</a:t>
            </a:r>
            <a:r>
              <a:rPr lang="en-GB" dirty="0"/>
              <a:t> </a:t>
            </a:r>
            <a:r>
              <a:rPr lang="en-GB" dirty="0" err="1"/>
              <a:t>corto</a:t>
            </a:r>
            <a:r>
              <a:rPr lang="en-GB" dirty="0"/>
              <a:t> </a:t>
            </a:r>
            <a:r>
              <a:rPr lang="en-GB" dirty="0" err="1"/>
              <a:t>plazo</a:t>
            </a:r>
            <a:r>
              <a:rPr lang="en-GB" dirty="0"/>
              <a:t> </a:t>
            </a:r>
            <a:r>
              <a:rPr lang="en-GB" dirty="0" err="1"/>
              <a:t>pueden</a:t>
            </a:r>
            <a:r>
              <a:rPr lang="en-GB" dirty="0"/>
              <a:t> ser </a:t>
            </a:r>
            <a:r>
              <a:rPr lang="en-GB" dirty="0" err="1"/>
              <a:t>horarias</a:t>
            </a:r>
            <a:r>
              <a:rPr lang="en-GB" dirty="0"/>
              <a:t>, </a:t>
            </a:r>
            <a:r>
              <a:rPr lang="en-GB" dirty="0" err="1"/>
              <a:t>pero</a:t>
            </a:r>
            <a:r>
              <a:rPr lang="en-GB" dirty="0"/>
              <a:t> </a:t>
            </a:r>
            <a:r>
              <a:rPr lang="en-GB" dirty="0" err="1"/>
              <a:t>también</a:t>
            </a:r>
            <a:r>
              <a:rPr lang="en-GB" dirty="0"/>
              <a:t> de </a:t>
            </a:r>
            <a:r>
              <a:rPr lang="en-GB" dirty="0" err="1"/>
              <a:t>pocos</a:t>
            </a:r>
            <a:r>
              <a:rPr lang="en-GB" dirty="0"/>
              <a:t> </a:t>
            </a:r>
            <a:r>
              <a:rPr lang="en-GB" baseline="0" dirty="0" err="1"/>
              <a:t>minutos</a:t>
            </a:r>
            <a:r>
              <a:rPr lang="en-GB" dirty="0"/>
              <a:t>. Son </a:t>
            </a:r>
            <a:r>
              <a:rPr lang="en-GB" dirty="0" err="1"/>
              <a:t>menos</a:t>
            </a:r>
            <a:r>
              <a:rPr lang="en-GB" dirty="0"/>
              <a:t> </a:t>
            </a:r>
            <a:r>
              <a:rPr lang="en-GB" dirty="0" err="1"/>
              <a:t>predecibles</a:t>
            </a:r>
            <a:r>
              <a:rPr lang="en-GB" baseline="0" dirty="0"/>
              <a:t>.</a:t>
            </a:r>
            <a:br>
              <a:rPr lang="en-GB" dirty="0">
                <a:cs typeface="+mn-lt"/>
              </a:rPr>
            </a:br>
            <a:r>
              <a:rPr lang="en-GB" dirty="0"/>
              <a:t>La </a:t>
            </a:r>
            <a:r>
              <a:rPr lang="en-GB" dirty="0" err="1"/>
              <a:t>energía</a:t>
            </a:r>
            <a:r>
              <a:rPr lang="en-GB" dirty="0"/>
              <a:t> solar </a:t>
            </a:r>
            <a:r>
              <a:rPr lang="en-GB" baseline="0" dirty="0"/>
              <a:t>y la </a:t>
            </a:r>
            <a:r>
              <a:rPr lang="en-GB" dirty="0" err="1"/>
              <a:t>eólica</a:t>
            </a:r>
            <a:r>
              <a:rPr lang="en-GB" dirty="0"/>
              <a:t> no son </a:t>
            </a:r>
            <a:r>
              <a:rPr lang="en-GB" baseline="0" dirty="0"/>
              <a:t>las </a:t>
            </a:r>
            <a:r>
              <a:rPr lang="en-GB" dirty="0" err="1"/>
              <a:t>únicas</a:t>
            </a:r>
            <a:r>
              <a:rPr lang="en-GB" dirty="0"/>
              <a:t> </a:t>
            </a:r>
            <a:r>
              <a:rPr lang="en-GB" dirty="0" err="1"/>
              <a:t>opciones</a:t>
            </a:r>
            <a:r>
              <a:rPr lang="en-GB" dirty="0"/>
              <a:t> de </a:t>
            </a:r>
            <a:r>
              <a:rPr lang="en-GB" dirty="0" err="1"/>
              <a:t>suministro</a:t>
            </a:r>
            <a:r>
              <a:rPr lang="en-GB" dirty="0"/>
              <a:t> de </a:t>
            </a:r>
            <a:r>
              <a:rPr lang="en-GB" dirty="0" err="1"/>
              <a:t>energía</a:t>
            </a:r>
            <a:r>
              <a:rPr lang="en-GB" dirty="0"/>
              <a:t> que </a:t>
            </a:r>
            <a:r>
              <a:rPr lang="en-GB" dirty="0" err="1"/>
              <a:t>dependen</a:t>
            </a:r>
            <a:r>
              <a:rPr lang="en-GB" dirty="0"/>
              <a:t> del </a:t>
            </a:r>
            <a:r>
              <a:rPr lang="en-GB" dirty="0" err="1"/>
              <a:t>tiempo</a:t>
            </a:r>
            <a:r>
              <a:rPr lang="en-GB" baseline="0" dirty="0"/>
              <a:t>. </a:t>
            </a:r>
            <a:r>
              <a:rPr lang="en-GB" dirty="0" err="1"/>
              <a:t>Otras</a:t>
            </a:r>
            <a:r>
              <a:rPr lang="en-GB" dirty="0"/>
              <a:t> </a:t>
            </a:r>
            <a:r>
              <a:rPr lang="en-GB" dirty="0" err="1"/>
              <a:t>opciones</a:t>
            </a:r>
            <a:r>
              <a:rPr lang="en-GB" dirty="0"/>
              <a:t> de </a:t>
            </a:r>
            <a:r>
              <a:rPr lang="en-GB" dirty="0" err="1"/>
              <a:t>suministro</a:t>
            </a:r>
            <a:r>
              <a:rPr lang="en-GB" dirty="0"/>
              <a:t> de </a:t>
            </a:r>
            <a:r>
              <a:rPr lang="en-GB" dirty="0" err="1"/>
              <a:t>energía</a:t>
            </a:r>
            <a:r>
              <a:rPr lang="en-GB" dirty="0"/>
              <a:t> </a:t>
            </a:r>
            <a:r>
              <a:rPr lang="en-GB" dirty="0" err="1"/>
              <a:t>renovable</a:t>
            </a:r>
            <a:r>
              <a:rPr lang="en-GB" dirty="0"/>
              <a:t> </a:t>
            </a:r>
            <a:r>
              <a:rPr lang="en-GB" dirty="0" err="1"/>
              <a:t>suelen</a:t>
            </a:r>
            <a:r>
              <a:rPr lang="en-GB" dirty="0"/>
              <a:t> </a:t>
            </a:r>
            <a:r>
              <a:rPr lang="en-GB" dirty="0" err="1"/>
              <a:t>estar</a:t>
            </a:r>
            <a:r>
              <a:rPr lang="en-GB" dirty="0"/>
              <a:t> </a:t>
            </a:r>
            <a:r>
              <a:rPr lang="en-GB" dirty="0" err="1"/>
              <a:t>sujetas</a:t>
            </a:r>
            <a:r>
              <a:rPr lang="en-GB" dirty="0"/>
              <a:t> </a:t>
            </a:r>
            <a:r>
              <a:rPr lang="en-GB" baseline="0" dirty="0"/>
              <a:t>a </a:t>
            </a:r>
            <a:r>
              <a:rPr lang="en-GB" baseline="0" dirty="0" err="1"/>
              <a:t>variaciones</a:t>
            </a:r>
            <a:r>
              <a:rPr lang="en-GB" dirty="0"/>
              <a:t>, </a:t>
            </a:r>
            <a:r>
              <a:rPr lang="en-GB" dirty="0" err="1"/>
              <a:t>como</a:t>
            </a:r>
            <a:r>
              <a:rPr lang="en-GB" dirty="0"/>
              <a:t> la </a:t>
            </a:r>
            <a:r>
              <a:rPr lang="en-GB" dirty="0" err="1"/>
              <a:t>hidroeléctrica</a:t>
            </a:r>
            <a:r>
              <a:rPr lang="en-GB" dirty="0"/>
              <a:t> o la </a:t>
            </a:r>
            <a:r>
              <a:rPr lang="en-GB" dirty="0" err="1"/>
              <a:t>geotérmica</a:t>
            </a:r>
            <a:r>
              <a:rPr lang="en-GB" dirty="0"/>
              <a:t>. El </a:t>
            </a:r>
            <a:r>
              <a:rPr lang="en-GB" dirty="0" err="1"/>
              <a:t>suministro</a:t>
            </a:r>
            <a:r>
              <a:rPr lang="en-GB" dirty="0"/>
              <a:t> de </a:t>
            </a:r>
            <a:r>
              <a:rPr lang="en-GB" dirty="0" err="1"/>
              <a:t>electricidad</a:t>
            </a:r>
            <a:r>
              <a:rPr lang="en-GB" dirty="0"/>
              <a:t> </a:t>
            </a:r>
            <a:r>
              <a:rPr lang="en-GB" dirty="0" err="1"/>
              <a:t>mediante</a:t>
            </a:r>
            <a:r>
              <a:rPr lang="en-GB" dirty="0"/>
              <a:t> </a:t>
            </a:r>
            <a:r>
              <a:rPr lang="en-GB" baseline="0" dirty="0" err="1"/>
              <a:t>centrales</a:t>
            </a:r>
            <a:r>
              <a:rPr lang="en-GB" baseline="0" dirty="0"/>
              <a:t> de </a:t>
            </a:r>
            <a:r>
              <a:rPr lang="en-GB" dirty="0" err="1"/>
              <a:t>biomasa</a:t>
            </a:r>
            <a:r>
              <a:rPr lang="en-GB" dirty="0"/>
              <a:t> o </a:t>
            </a:r>
            <a:r>
              <a:rPr lang="en-GB" baseline="0" dirty="0" err="1"/>
              <a:t>centrales</a:t>
            </a:r>
            <a:r>
              <a:rPr lang="en-GB" baseline="0" dirty="0"/>
              <a:t> de </a:t>
            </a:r>
            <a:r>
              <a:rPr lang="en-GB" dirty="0"/>
              <a:t>combustibles </a:t>
            </a:r>
            <a:r>
              <a:rPr lang="en-GB" dirty="0" err="1"/>
              <a:t>fósiles</a:t>
            </a:r>
            <a:r>
              <a:rPr lang="en-GB" dirty="0"/>
              <a:t> </a:t>
            </a:r>
            <a:r>
              <a:rPr lang="en-GB" dirty="0" err="1"/>
              <a:t>suele</a:t>
            </a:r>
            <a:r>
              <a:rPr lang="en-GB" dirty="0"/>
              <a:t> ser </a:t>
            </a:r>
            <a:r>
              <a:rPr lang="en-GB" dirty="0" err="1"/>
              <a:t>más</a:t>
            </a:r>
            <a:r>
              <a:rPr lang="en-GB" dirty="0"/>
              <a:t> </a:t>
            </a:r>
            <a:r>
              <a:rPr lang="en-GB" dirty="0" err="1"/>
              <a:t>controlable</a:t>
            </a:r>
            <a:r>
              <a:rPr lang="en-GB" dirty="0"/>
              <a:t>. Sin embargo, </a:t>
            </a:r>
            <a:r>
              <a:rPr lang="en-GB" dirty="0" err="1"/>
              <a:t>puede</a:t>
            </a:r>
            <a:r>
              <a:rPr lang="en-GB" dirty="0"/>
              <a:t> </a:t>
            </a:r>
            <a:r>
              <a:rPr lang="en-GB" dirty="0" err="1"/>
              <a:t>variar</a:t>
            </a:r>
            <a:r>
              <a:rPr lang="en-GB" dirty="0"/>
              <a:t> </a:t>
            </a:r>
            <a:r>
              <a:rPr lang="en-GB" dirty="0" err="1"/>
              <a:t>por</a:t>
            </a:r>
            <a:r>
              <a:rPr lang="en-GB" dirty="0"/>
              <a:t> </a:t>
            </a:r>
            <a:r>
              <a:rPr lang="en-GB" dirty="0" err="1"/>
              <a:t>razones</a:t>
            </a:r>
            <a:r>
              <a:rPr lang="en-GB" dirty="0"/>
              <a:t> </a:t>
            </a:r>
            <a:r>
              <a:rPr lang="en-GB" dirty="0" err="1"/>
              <a:t>diferentes</a:t>
            </a:r>
            <a:r>
              <a:rPr lang="en-GB" dirty="0"/>
              <a:t> a </a:t>
            </a:r>
            <a:r>
              <a:rPr lang="en-GB" baseline="0" dirty="0"/>
              <a:t>la </a:t>
            </a:r>
            <a:r>
              <a:rPr lang="en-GB" baseline="0" dirty="0" err="1"/>
              <a:t>disponibilidad</a:t>
            </a:r>
            <a:r>
              <a:rPr lang="en-GB" baseline="0" dirty="0"/>
              <a:t> de </a:t>
            </a:r>
            <a:r>
              <a:rPr lang="en-GB" dirty="0" err="1"/>
              <a:t>insumos</a:t>
            </a:r>
            <a:r>
              <a:rPr lang="en-GB" baseline="0" dirty="0"/>
              <a:t>. </a:t>
            </a:r>
            <a:r>
              <a:rPr lang="en-GB" dirty="0" err="1"/>
              <a:t>Puede</a:t>
            </a:r>
            <a:r>
              <a:rPr lang="en-GB" dirty="0"/>
              <a:t> </a:t>
            </a:r>
            <a:r>
              <a:rPr lang="en-GB" dirty="0" err="1"/>
              <a:t>variar</a:t>
            </a:r>
            <a:r>
              <a:rPr lang="en-GB" dirty="0"/>
              <a:t> </a:t>
            </a:r>
            <a:r>
              <a:rPr lang="en-GB" dirty="0" err="1"/>
              <a:t>debido</a:t>
            </a:r>
            <a:r>
              <a:rPr lang="en-GB" dirty="0"/>
              <a:t> a la </a:t>
            </a:r>
            <a:r>
              <a:rPr lang="en-GB" dirty="0" err="1"/>
              <a:t>dinámica</a:t>
            </a:r>
            <a:r>
              <a:rPr lang="en-GB" dirty="0"/>
              <a:t> del mercado, </a:t>
            </a:r>
            <a:r>
              <a:rPr lang="en-GB" baseline="0" dirty="0"/>
              <a:t>o </a:t>
            </a:r>
            <a:r>
              <a:rPr lang="en-GB" dirty="0" err="1"/>
              <a:t>debido</a:t>
            </a:r>
            <a:r>
              <a:rPr lang="en-GB" dirty="0"/>
              <a:t> a </a:t>
            </a:r>
            <a:r>
              <a:rPr lang="en-GB" dirty="0" err="1"/>
              <a:t>los</a:t>
            </a:r>
            <a:r>
              <a:rPr lang="en-GB" dirty="0"/>
              <a:t> </a:t>
            </a:r>
            <a:r>
              <a:rPr lang="en-GB" dirty="0" err="1"/>
              <a:t>cortes</a:t>
            </a:r>
            <a:r>
              <a:rPr lang="en-GB" dirty="0"/>
              <a:t> y al </a:t>
            </a:r>
            <a:r>
              <a:rPr lang="en-GB" dirty="0" err="1"/>
              <a:t>mantenimiento</a:t>
            </a:r>
            <a:r>
              <a:rPr lang="en-GB" baseline="0" dirty="0"/>
              <a:t>. </a:t>
            </a:r>
            <a:r>
              <a:rPr lang="en-GB" dirty="0"/>
              <a:t>Lo </a:t>
            </a:r>
            <a:r>
              <a:rPr lang="en-GB" dirty="0" err="1"/>
              <a:t>mismo</a:t>
            </a:r>
            <a:r>
              <a:rPr lang="en-GB" dirty="0"/>
              <a:t> </a:t>
            </a:r>
            <a:r>
              <a:rPr lang="en-GB" dirty="0" err="1"/>
              <a:t>puede</a:t>
            </a:r>
            <a:r>
              <a:rPr lang="en-GB" dirty="0"/>
              <a:t> </a:t>
            </a:r>
            <a:r>
              <a:rPr lang="en-GB" dirty="0" err="1"/>
              <a:t>decirse</a:t>
            </a:r>
            <a:r>
              <a:rPr lang="en-GB" dirty="0"/>
              <a:t> </a:t>
            </a:r>
            <a:r>
              <a:rPr lang="en-GB" baseline="0" dirty="0"/>
              <a:t>del </a:t>
            </a:r>
            <a:r>
              <a:rPr lang="en-GB" dirty="0" err="1"/>
              <a:t>suministro</a:t>
            </a:r>
            <a:r>
              <a:rPr lang="en-GB" dirty="0"/>
              <a:t> </a:t>
            </a:r>
            <a:r>
              <a:rPr lang="en-GB" baseline="0" dirty="0"/>
              <a:t>de </a:t>
            </a:r>
            <a:r>
              <a:rPr lang="en-GB" dirty="0" err="1"/>
              <a:t>energía</a:t>
            </a:r>
            <a:r>
              <a:rPr lang="en-GB" dirty="0"/>
              <a:t> a </a:t>
            </a:r>
            <a:r>
              <a:rPr lang="en-GB" dirty="0" err="1"/>
              <a:t>través</a:t>
            </a:r>
            <a:r>
              <a:rPr lang="en-GB" dirty="0"/>
              <a:t> de </a:t>
            </a:r>
            <a:r>
              <a:rPr lang="en-GB" dirty="0" err="1"/>
              <a:t>productos</a:t>
            </a:r>
            <a:r>
              <a:rPr lang="en-GB" dirty="0"/>
              <a:t> </a:t>
            </a:r>
            <a:r>
              <a:rPr lang="en-GB" dirty="0" err="1"/>
              <a:t>básicos</a:t>
            </a:r>
            <a:r>
              <a:rPr lang="en-GB" dirty="0"/>
              <a:t> </a:t>
            </a:r>
            <a:r>
              <a:rPr lang="en-GB" dirty="0" err="1"/>
              <a:t>almacenables</a:t>
            </a:r>
            <a:r>
              <a:rPr lang="en-GB" dirty="0"/>
              <a:t> (</a:t>
            </a:r>
            <a:r>
              <a:rPr lang="en-GB" dirty="0" err="1"/>
              <a:t>como</a:t>
            </a:r>
            <a:r>
              <a:rPr lang="en-GB" dirty="0"/>
              <a:t> </a:t>
            </a:r>
            <a:r>
              <a:rPr lang="en-GB" dirty="0" err="1"/>
              <a:t>los</a:t>
            </a:r>
            <a:r>
              <a:rPr lang="en-GB" dirty="0"/>
              <a:t> combustibles para </a:t>
            </a:r>
            <a:r>
              <a:rPr lang="en-GB" dirty="0" err="1"/>
              <a:t>el</a:t>
            </a:r>
            <a:r>
              <a:rPr lang="en-GB" dirty="0"/>
              <a:t> </a:t>
            </a:r>
            <a:r>
              <a:rPr lang="en-GB" dirty="0" err="1"/>
              <a:t>transporte</a:t>
            </a:r>
            <a:r>
              <a:rPr lang="en-GB" dirty="0"/>
              <a:t> o </a:t>
            </a:r>
            <a:r>
              <a:rPr lang="en-GB" dirty="0" err="1"/>
              <a:t>el</a:t>
            </a:r>
            <a:r>
              <a:rPr lang="en-GB" dirty="0"/>
              <a:t> gas para la </a:t>
            </a:r>
            <a:r>
              <a:rPr lang="en-GB" dirty="0" err="1"/>
              <a:t>calefacción</a:t>
            </a:r>
            <a:r>
              <a:rPr lang="en-GB" dirty="0"/>
              <a:t>). </a:t>
            </a:r>
            <a:r>
              <a:rPr lang="en-GB" dirty="0" err="1"/>
              <a:t>Esto</a:t>
            </a:r>
            <a:r>
              <a:rPr lang="en-GB" dirty="0"/>
              <a:t> es </a:t>
            </a:r>
            <a:r>
              <a:rPr lang="en-GB" dirty="0" err="1"/>
              <a:t>controlable</a:t>
            </a:r>
            <a:r>
              <a:rPr lang="en-GB" baseline="0" dirty="0"/>
              <a:t>, </a:t>
            </a:r>
            <a:r>
              <a:rPr lang="en-GB" dirty="0" err="1"/>
              <a:t>pero</a:t>
            </a:r>
            <a:r>
              <a:rPr lang="en-GB" dirty="0"/>
              <a:t> </a:t>
            </a:r>
            <a:r>
              <a:rPr lang="en-GB" dirty="0" err="1"/>
              <a:t>podría</a:t>
            </a:r>
            <a:r>
              <a:rPr lang="en-GB" dirty="0"/>
              <a:t> </a:t>
            </a:r>
            <a:r>
              <a:rPr lang="en-GB" dirty="0" err="1"/>
              <a:t>variar</a:t>
            </a:r>
            <a:r>
              <a:rPr lang="en-GB" dirty="0"/>
              <a:t> </a:t>
            </a:r>
            <a:r>
              <a:rPr lang="en-GB" dirty="0" err="1"/>
              <a:t>debido</a:t>
            </a:r>
            <a:r>
              <a:rPr lang="en-GB" dirty="0"/>
              <a:t> a </a:t>
            </a:r>
            <a:r>
              <a:rPr lang="en-GB" dirty="0" err="1"/>
              <a:t>múltiples</a:t>
            </a:r>
            <a:r>
              <a:rPr lang="en-GB" dirty="0"/>
              <a:t> </a:t>
            </a:r>
            <a:r>
              <a:rPr lang="en-GB" dirty="0" err="1"/>
              <a:t>razones</a:t>
            </a:r>
            <a:r>
              <a:rPr lang="en-GB" baseline="0" dirty="0"/>
              <a:t>.</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41416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568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slideLayout" Target="../slideLayouts/slideLayout2.xml"/><Relationship Id="rId7" Type="http://schemas.openxmlformats.org/officeDocument/2006/relationships/hyperlink" Target="https://commons.wikimedia.org/wiki/File:Barstow_solar_array_output.png"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png"/><Relationship Id="rId10" Type="http://schemas.openxmlformats.org/officeDocument/2006/relationships/hyperlink" Target="https://creativecommons.org/licenses/by/4.0/deed.en" TargetMode="External"/><Relationship Id="rId4" Type="http://schemas.openxmlformats.org/officeDocument/2006/relationships/notesSlide" Target="../notesSlides/notesSlide8.xml"/><Relationship Id="rId9" Type="http://schemas.openxmlformats.org/officeDocument/2006/relationships/hyperlink" Target="https://upload.wikimedia.org/wikipedia/commons/e/e7/World_PVOUT_Solar-resource-map_GlobalSolarAtlas_World-Bank-Esmap-Solargis.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commons.wikimedia.org/wiki/File:Wind_Power_Generation.jpg" TargetMode="External"/><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5.jpeg"/><Relationship Id="rId12"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jpeg"/><Relationship Id="rId11" Type="http://schemas.openxmlformats.org/officeDocument/2006/relationships/hyperlink" Target="https://search.creativecommons.org/photos/52dabc65-1033-41ee-842e-8b6a5f92d2ae" TargetMode="External"/><Relationship Id="rId5" Type="http://schemas.openxmlformats.org/officeDocument/2006/relationships/image" Target="../media/image23.jpeg"/><Relationship Id="rId10" Type="http://schemas.openxmlformats.org/officeDocument/2006/relationships/hyperlink" Target="https://search.creativecommons.org/photos/c7716bb5-be78-4036-a00f-389a0735ce24" TargetMode="External"/><Relationship Id="rId4" Type="http://schemas.openxmlformats.org/officeDocument/2006/relationships/notesSlide" Target="../notesSlides/notesSlide10.xml"/><Relationship Id="rId9" Type="http://schemas.openxmlformats.org/officeDocument/2006/relationships/hyperlink" Target="https://search.creativecommons.org/photos/3f5bfb1c-f219-4c23-b2fd-aff71370e874"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commons.wikimedia.org/wiki/File:Seasonal_Demand_and_Resource_Mismatch.jpg" TargetMode="External"/><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8.emf"/><Relationship Id="rId5" Type="http://schemas.openxmlformats.org/officeDocument/2006/relationships/chart" Target="../charts/chart2.xm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png"/><Relationship Id="rId5" Type="http://schemas.openxmlformats.org/officeDocument/2006/relationships/image" Target="../media/image28.emf"/><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hyperlink" Target="https://search.creativecommons.org/photos/ebec30c6-a727-49c9-9809-7c0a3113fb16"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11" Type="http://schemas.openxmlformats.org/officeDocument/2006/relationships/hyperlink" Target="https://search.creativecommons.org/photos/0fb6ee3c-fc83-41cb-9287-206de0b0628e" TargetMode="External"/><Relationship Id="rId5" Type="http://schemas.openxmlformats.org/officeDocument/2006/relationships/image" Target="../media/image10.png"/><Relationship Id="rId15" Type="http://schemas.openxmlformats.org/officeDocument/2006/relationships/image" Target="../media/image8.png"/><Relationship Id="rId10" Type="http://schemas.openxmlformats.org/officeDocument/2006/relationships/hyperlink" Target="https://search.creativecommons.org/photos/4e1cfcc6-2aea-4e3b-8dc5-c0f9f353aa35" TargetMode="External"/><Relationship Id="rId4" Type="http://schemas.openxmlformats.org/officeDocument/2006/relationships/notesSlide" Target="../notesSlides/notesSlide3.xml"/><Relationship Id="rId9" Type="http://schemas.openxmlformats.org/officeDocument/2006/relationships/image" Target="../media/image14.png"/><Relationship Id="rId1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ki/File:Load_profiles.jpg" TargetMode="External"/><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4.0/deed.en"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commons.wikimedia.org/wiki/File:Load_profiles.jpg" TargetMode="External"/><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458569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509757" y="4776475"/>
            <a:ext cx="7193935" cy="1804842"/>
          </a:xfrm>
        </p:spPr>
        <p:txBody>
          <a:bodyPr>
            <a:normAutofit fontScale="90000"/>
          </a:bodyPr>
          <a:lstStyle/>
          <a:p>
            <a:r>
              <a:rPr lang="en-US" dirty="0">
                <a:solidFill>
                  <a:schemeClr val="bg1"/>
                </a:solidFill>
              </a:rPr>
              <a:t>LECTURA 5</a:t>
            </a:r>
            <a:br>
              <a:rPr lang="en-US" dirty="0"/>
            </a:br>
            <a:r>
              <a:rPr lang="en-US" dirty="0"/>
              <a:t>EL TIEMPO EN LOS MODELOS DE SISTEMAS ENERGÉTICOS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38969"/>
            <a:ext cx="2846121" cy="427265"/>
          </a:xfrm>
        </p:spPr>
        <p:txBody>
          <a:bodyPr>
            <a:normAutofit fontScale="92500"/>
          </a:bodyPr>
          <a:lstStyle/>
          <a:p>
            <a:r>
              <a:rPr lang="en-US" dirty="0" err="1"/>
              <a:t>Introducción</a:t>
            </a:r>
            <a:r>
              <a:rPr lang="en-US" dirty="0"/>
              <a:t> a </a:t>
            </a:r>
            <a:r>
              <a:rPr lang="en-US" dirty="0" err="1"/>
              <a:t>los</a:t>
            </a:r>
            <a:r>
              <a:rPr lang="en-US" dirty="0"/>
              <a:t> CLEW</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a:p>
        </p:txBody>
      </p:sp>
      <p:sp>
        <p:nvSpPr>
          <p:cNvPr id="5" name="Oval 4">
            <a:extLst>
              <a:ext uri="{FF2B5EF4-FFF2-40B4-BE49-F238E27FC236}">
                <a16:creationId xmlns:a16="http://schemas.microsoft.com/office/drawing/2014/main" id="{F54B5750-3DA9-1E43-BC9A-AB5E87677EA5}"/>
              </a:ext>
            </a:extLst>
          </p:cNvPr>
          <p:cNvSpPr/>
          <p:nvPr/>
        </p:nvSpPr>
        <p:spPr>
          <a:xfrm>
            <a:off x="5842507" y="346120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5_Slide1.mp3" descr="Lecture5_Slide1.mp3">
            <a:hlinkClick r:id="" action="ppaction://media"/>
            <a:extLst>
              <a:ext uri="{FF2B5EF4-FFF2-40B4-BE49-F238E27FC236}">
                <a16:creationId xmlns:a16="http://schemas.microsoft.com/office/drawing/2014/main" id="{1B1DDA42-366B-7B46-8445-BD7A22573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3872" y="3488518"/>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Suministro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10</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Ejemplo: energía solar fotovoltaica</a:t>
            </a:r>
          </a:p>
        </p:txBody>
      </p:sp>
      <p:pic>
        <p:nvPicPr>
          <p:cNvPr id="13" name="Picture 3" descr="Map&#10;&#10;Description automatically generated">
            <a:extLst>
              <a:ext uri="{FF2B5EF4-FFF2-40B4-BE49-F238E27FC236}">
                <a16:creationId xmlns:a16="http://schemas.microsoft.com/office/drawing/2014/main" id="{8C052B91-9D51-4382-8D8F-6D576EEF6FB2}"/>
              </a:ext>
            </a:extLst>
          </p:cNvPr>
          <p:cNvPicPr>
            <a:picLocks noChangeAspect="1"/>
          </p:cNvPicPr>
          <p:nvPr/>
        </p:nvPicPr>
        <p:blipFill>
          <a:blip r:embed="rId5"/>
          <a:stretch>
            <a:fillRect/>
          </a:stretch>
        </p:blipFill>
        <p:spPr>
          <a:xfrm>
            <a:off x="5392455" y="2847748"/>
            <a:ext cx="4929303" cy="2925938"/>
          </a:xfrm>
          <a:prstGeom prst="rect">
            <a:avLst/>
          </a:prstGeom>
        </p:spPr>
      </p:pic>
      <p:pic>
        <p:nvPicPr>
          <p:cNvPr id="14" name="Picture 5" descr="Chart, line chart&#10;&#10;Description automatically generated">
            <a:extLst>
              <a:ext uri="{FF2B5EF4-FFF2-40B4-BE49-F238E27FC236}">
                <a16:creationId xmlns:a16="http://schemas.microsoft.com/office/drawing/2014/main" id="{A0F9DA39-DF79-4304-957F-C76CC4E6A4D4}"/>
              </a:ext>
            </a:extLst>
          </p:cNvPr>
          <p:cNvPicPr>
            <a:picLocks noChangeAspect="1"/>
          </p:cNvPicPr>
          <p:nvPr/>
        </p:nvPicPr>
        <p:blipFill>
          <a:blip r:embed="rId6"/>
          <a:stretch>
            <a:fillRect/>
          </a:stretch>
        </p:blipFill>
        <p:spPr>
          <a:xfrm>
            <a:off x="663575" y="3362901"/>
            <a:ext cx="4510823" cy="1953997"/>
          </a:xfrm>
          <a:prstGeom prst="rect">
            <a:avLst/>
          </a:prstGeom>
        </p:spPr>
      </p:pic>
      <p:sp>
        <p:nvSpPr>
          <p:cNvPr id="15"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6167"/>
            <a:ext cx="6140348" cy="324869"/>
          </a:xfrm>
        </p:spPr>
        <p:txBody>
          <a:bodyPr/>
          <a:lstStyle/>
          <a:p>
            <a:r>
              <a:rPr lang="en-US" b="1"/>
              <a:t>Fuente de la imagen</a:t>
            </a:r>
            <a:r>
              <a:rPr lang="en-US"/>
              <a:t>: </a:t>
            </a:r>
            <a:r>
              <a:rPr lang="en-GB"/>
              <a:t>Delphi234, </a:t>
            </a:r>
            <a:r>
              <a:rPr lang="en-GB">
                <a:hlinkClick r:id="rId7"/>
              </a:rPr>
              <a:t>foto</a:t>
            </a:r>
            <a:r>
              <a:rPr lang="en-GB"/>
              <a:t>, con licencia </a:t>
            </a:r>
            <a:r>
              <a:rPr lang="en-GB">
                <a:hlinkClick r:id="rId8"/>
              </a:rPr>
              <a:t>CC 0 1.0</a:t>
            </a:r>
            <a:r>
              <a:rPr lang="en-GB"/>
              <a:t>, </a:t>
            </a:r>
            <a:r>
              <a:rPr lang="en-GB" err="1"/>
              <a:t>Solargis</a:t>
            </a:r>
            <a:r>
              <a:rPr lang="en-GB"/>
              <a:t>, </a:t>
            </a:r>
            <a:r>
              <a:rPr lang="en-GB">
                <a:hlinkClick r:id="rId9"/>
              </a:rPr>
              <a:t>foto</a:t>
            </a:r>
            <a:r>
              <a:rPr lang="en-GB"/>
              <a:t>, con licencia </a:t>
            </a:r>
            <a:r>
              <a:rPr lang="en-GB">
                <a:hlinkClick r:id="rId10"/>
              </a:rPr>
              <a:t>CC BY 4.0</a:t>
            </a:r>
            <a:endParaRPr lang="en-US"/>
          </a:p>
        </p:txBody>
      </p:sp>
      <p:sp>
        <p:nvSpPr>
          <p:cNvPr id="10" name="Oval 9">
            <a:extLst>
              <a:ext uri="{FF2B5EF4-FFF2-40B4-BE49-F238E27FC236}">
                <a16:creationId xmlns:a16="http://schemas.microsoft.com/office/drawing/2014/main" id="{5693E9AD-C9B6-8E44-8487-4C695F52297E}"/>
              </a:ext>
            </a:extLst>
          </p:cNvPr>
          <p:cNvSpPr/>
          <p:nvPr/>
        </p:nvSpPr>
        <p:spPr>
          <a:xfrm>
            <a:off x="8102419"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0.mp3" descr="Lecture5_Slide10.mp3">
            <a:hlinkClick r:id="" action="ppaction://media"/>
            <a:extLst>
              <a:ext uri="{FF2B5EF4-FFF2-40B4-BE49-F238E27FC236}">
                <a16:creationId xmlns:a16="http://schemas.microsoft.com/office/drawing/2014/main" id="{A8B34FAD-253D-6349-AB81-AF01F2C5EE6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3784" y="1303741"/>
            <a:ext cx="812800" cy="812800"/>
          </a:xfrm>
          <a:prstGeom prst="rect">
            <a:avLst/>
          </a:prstGeom>
        </p:spPr>
      </p:pic>
    </p:spTree>
    <p:extLst>
      <p:ext uri="{BB962C8B-B14F-4D97-AF65-F5344CB8AC3E}">
        <p14:creationId xmlns:p14="http://schemas.microsoft.com/office/powerpoint/2010/main" val="14072600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Suministro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Ejemplo: viento</a:t>
            </a:r>
          </a:p>
        </p:txBody>
      </p:sp>
      <p:pic>
        <p:nvPicPr>
          <p:cNvPr id="5" name="Picture 3" descr="Chart&#10;&#10;Description automatically generated">
            <a:extLst>
              <a:ext uri="{FF2B5EF4-FFF2-40B4-BE49-F238E27FC236}">
                <a16:creationId xmlns:a16="http://schemas.microsoft.com/office/drawing/2014/main" id="{E647F7A0-5910-45FA-89E4-FAF5E670C9DA}"/>
              </a:ext>
            </a:extLst>
          </p:cNvPr>
          <p:cNvPicPr>
            <a:picLocks noChangeAspect="1"/>
          </p:cNvPicPr>
          <p:nvPr/>
        </p:nvPicPr>
        <p:blipFill>
          <a:blip r:embed="rId5"/>
          <a:stretch>
            <a:fillRect/>
          </a:stretch>
        </p:blipFill>
        <p:spPr>
          <a:xfrm>
            <a:off x="1725190" y="2555719"/>
            <a:ext cx="7878416" cy="3274390"/>
          </a:xfrm>
          <a:prstGeom prst="rect">
            <a:avLst/>
          </a:prstGeom>
        </p:spPr>
      </p:pic>
      <p:sp>
        <p:nvSpPr>
          <p:cNvPr id="6"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84515"/>
            <a:ext cx="5181599" cy="316690"/>
          </a:xfrm>
        </p:spPr>
        <p:txBody>
          <a:bodyPr/>
          <a:lstStyle/>
          <a:p>
            <a:r>
              <a:rPr lang="en-US" b="1"/>
              <a:t>Fuente de la imagen</a:t>
            </a:r>
            <a:r>
              <a:rPr lang="en-US"/>
              <a:t>: </a:t>
            </a:r>
            <a:r>
              <a:rPr lang="en-GB"/>
              <a:t>Roberto Heredia, </a:t>
            </a:r>
            <a:r>
              <a:rPr lang="en-GB">
                <a:hlinkClick r:id="rId6"/>
              </a:rPr>
              <a:t>imagen</a:t>
            </a:r>
            <a:r>
              <a:rPr lang="en-GB"/>
              <a:t>, con licencia </a:t>
            </a:r>
            <a:r>
              <a:rPr lang="en-GB">
                <a:hlinkClick r:id="rId7"/>
              </a:rPr>
              <a:t>CC BY 4.0</a:t>
            </a:r>
            <a:endParaRPr lang="en-US"/>
          </a:p>
        </p:txBody>
      </p:sp>
      <p:sp>
        <p:nvSpPr>
          <p:cNvPr id="10" name="Text Placeholder 14">
            <a:extLst>
              <a:ext uri="{FF2B5EF4-FFF2-40B4-BE49-F238E27FC236}">
                <a16:creationId xmlns:a16="http://schemas.microsoft.com/office/drawing/2014/main" id="{C325CD15-D4EC-C64F-A086-354DDFAD2526}"/>
              </a:ext>
            </a:extLst>
          </p:cNvPr>
          <p:cNvSpPr>
            <a:spLocks noGrp="1"/>
          </p:cNvSpPr>
          <p:nvPr>
            <p:ph type="body" sz="quarter" idx="4294967295"/>
          </p:nvPr>
        </p:nvSpPr>
        <p:spPr>
          <a:xfrm>
            <a:off x="7531511" y="5750351"/>
            <a:ext cx="4196580" cy="641022"/>
          </a:xfrm>
          <a:prstGeom prst="rect">
            <a:avLst/>
          </a:prstGeom>
        </p:spPr>
        <p:txBody>
          <a:bodyPr anchor="b">
            <a:noAutofit/>
          </a:bodyPr>
          <a:lstStyle/>
          <a:p>
            <a:pPr algn="r"/>
            <a:r>
              <a:rPr lang="en-US" sz="1400" b="0" i="1">
                <a:latin typeface="Open Sans" panose="020B0606030504020204" pitchFamily="34" charset="0"/>
                <a:ea typeface="Open Sans" panose="020B0606030504020204" pitchFamily="34" charset="0"/>
                <a:cs typeface="Open Sans" panose="020B0606030504020204" pitchFamily="34" charset="0"/>
              </a:rPr>
              <a:t>Referencia: </a:t>
            </a:r>
            <a:r>
              <a:rPr lang="en-US" sz="1400" b="0" i="1" err="1">
                <a:latin typeface="Open Sans" panose="020B0606030504020204" pitchFamily="34" charset="0"/>
                <a:ea typeface="Open Sans" panose="020B0606030504020204" pitchFamily="34" charset="0"/>
                <a:cs typeface="Open Sans" panose="020B0606030504020204" pitchFamily="34" charset="0"/>
              </a:rPr>
              <a:t>Staffell</a:t>
            </a:r>
            <a:r>
              <a:rPr lang="en-US" sz="1400" b="0" i="1">
                <a:latin typeface="Open Sans" panose="020B0606030504020204" pitchFamily="34" charset="0"/>
                <a:ea typeface="Open Sans" panose="020B0606030504020204" pitchFamily="34" charset="0"/>
                <a:cs typeface="Open Sans" panose="020B0606030504020204" pitchFamily="34" charset="0"/>
              </a:rPr>
              <a:t>, I., </a:t>
            </a:r>
            <a:r>
              <a:rPr lang="en-US" sz="1400" b="0" i="1" err="1">
                <a:latin typeface="Open Sans" panose="020B0606030504020204" pitchFamily="34" charset="0"/>
                <a:ea typeface="Open Sans" panose="020B0606030504020204" pitchFamily="34" charset="0"/>
                <a:cs typeface="Open Sans" panose="020B0606030504020204" pitchFamily="34" charset="0"/>
              </a:rPr>
              <a:t>Pfenninger</a:t>
            </a:r>
            <a:r>
              <a:rPr lang="en-US" sz="1400" b="0" i="1">
                <a:latin typeface="Open Sans" panose="020B0606030504020204" pitchFamily="34" charset="0"/>
                <a:ea typeface="Open Sans" panose="020B0606030504020204" pitchFamily="34" charset="0"/>
                <a:cs typeface="Open Sans" panose="020B0606030504020204" pitchFamily="34" charset="0"/>
              </a:rPr>
              <a:t>, S., Using bias-corrected reanalysis to simulate current and future wind power output, Energy, 2016, pp. 1224-1239   </a:t>
            </a:r>
          </a:p>
        </p:txBody>
      </p:sp>
      <p:sp>
        <p:nvSpPr>
          <p:cNvPr id="11" name="Oval 10">
            <a:extLst>
              <a:ext uri="{FF2B5EF4-FFF2-40B4-BE49-F238E27FC236}">
                <a16:creationId xmlns:a16="http://schemas.microsoft.com/office/drawing/2014/main" id="{A955E189-561E-C44F-9DD4-A668EDB8A9F5}"/>
              </a:ext>
            </a:extLst>
          </p:cNvPr>
          <p:cNvSpPr/>
          <p:nvPr/>
        </p:nvSpPr>
        <p:spPr>
          <a:xfrm>
            <a:off x="9308230" y="60967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1.mp3" descr="Lecture5_Slide11.mp3">
            <a:hlinkClick r:id="" action="ppaction://media"/>
            <a:extLst>
              <a:ext uri="{FF2B5EF4-FFF2-40B4-BE49-F238E27FC236}">
                <a16:creationId xmlns:a16="http://schemas.microsoft.com/office/drawing/2014/main" id="{E1F28204-6C53-9B42-A692-3FCEBD424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8230" y="681037"/>
            <a:ext cx="812800" cy="812800"/>
          </a:xfrm>
          <a:prstGeom prst="rect">
            <a:avLst/>
          </a:prstGeom>
        </p:spPr>
      </p:pic>
    </p:spTree>
    <p:extLst>
      <p:ext uri="{BB962C8B-B14F-4D97-AF65-F5344CB8AC3E}">
        <p14:creationId xmlns:p14="http://schemas.microsoft.com/office/powerpoint/2010/main" val="17368846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Suministro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Agregación a nivel de sistema</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403" y="2663619"/>
            <a:ext cx="2672659" cy="159586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104" y="2670212"/>
            <a:ext cx="2661618" cy="15892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924" y="4304843"/>
            <a:ext cx="2661618" cy="15892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2104" y="4304843"/>
            <a:ext cx="2661618" cy="1589272"/>
          </a:xfrm>
          <a:prstGeom prst="rect">
            <a:avLst/>
          </a:prstGeom>
        </p:spPr>
      </p:pic>
      <p:sp>
        <p:nvSpPr>
          <p:cNvPr id="11"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64851"/>
            <a:ext cx="5181599" cy="356018"/>
          </a:xfrm>
        </p:spPr>
        <p:txBody>
          <a:bodyPr/>
          <a:lstStyle/>
          <a:p>
            <a:r>
              <a:rPr lang="en-US" b="1"/>
              <a:t>Fuente de la imagen</a:t>
            </a:r>
            <a:r>
              <a:rPr lang="en-US"/>
              <a:t>: </a:t>
            </a:r>
            <a:r>
              <a:rPr lang="en-GB" err="1"/>
              <a:t>Queenwe</a:t>
            </a:r>
            <a:r>
              <a:rPr lang="en-GB"/>
              <a:t>, </a:t>
            </a:r>
            <a:r>
              <a:rPr lang="en-GB">
                <a:hlinkClick r:id="rId9"/>
              </a:rPr>
              <a:t>imagen</a:t>
            </a:r>
            <a:r>
              <a:rPr lang="en-GB"/>
              <a:t>, </a:t>
            </a:r>
            <a:r>
              <a:rPr lang="en-GB">
                <a:hlinkClick r:id="rId10"/>
              </a:rPr>
              <a:t>imagen</a:t>
            </a:r>
            <a:r>
              <a:rPr lang="en-GB"/>
              <a:t>, </a:t>
            </a:r>
            <a:r>
              <a:rPr lang="en-GB">
                <a:hlinkClick r:id="rId11"/>
              </a:rPr>
              <a:t>imagen</a:t>
            </a:r>
            <a:r>
              <a:rPr lang="en-GB"/>
              <a:t>,</a:t>
            </a:r>
            <a:r>
              <a:rPr lang="en-GB">
                <a:hlinkClick r:id="rId11"/>
              </a:rPr>
              <a:t> imagen</a:t>
            </a:r>
            <a:r>
              <a:rPr lang="en-GB"/>
              <a:t>, con licencia </a:t>
            </a:r>
            <a:r>
              <a:rPr lang="en-GB">
                <a:hlinkClick r:id="rId12"/>
              </a:rPr>
              <a:t>CC BY-SA 4.0</a:t>
            </a:r>
            <a:endParaRPr lang="en-US"/>
          </a:p>
        </p:txBody>
      </p:sp>
      <p:sp>
        <p:nvSpPr>
          <p:cNvPr id="13" name="Oval 12">
            <a:extLst>
              <a:ext uri="{FF2B5EF4-FFF2-40B4-BE49-F238E27FC236}">
                <a16:creationId xmlns:a16="http://schemas.microsoft.com/office/drawing/2014/main" id="{532BDDD7-3C33-8E42-AFF9-5A69F78A9B26}"/>
              </a:ext>
            </a:extLst>
          </p:cNvPr>
          <p:cNvSpPr/>
          <p:nvPr/>
        </p:nvSpPr>
        <p:spPr>
          <a:xfrm>
            <a:off x="9086143" y="57801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2.mp3" descr="Lecture5_Slide12.mp3">
            <a:hlinkClick r:id="" action="ppaction://media"/>
            <a:extLst>
              <a:ext uri="{FF2B5EF4-FFF2-40B4-BE49-F238E27FC236}">
                <a16:creationId xmlns:a16="http://schemas.microsoft.com/office/drawing/2014/main" id="{B818C11B-8520-744D-8A62-80D7658087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3089" y="681037"/>
            <a:ext cx="812800" cy="812800"/>
          </a:xfrm>
          <a:prstGeom prst="rect">
            <a:avLst/>
          </a:prstGeom>
        </p:spPr>
      </p:pic>
    </p:spTree>
    <p:extLst>
      <p:ext uri="{BB962C8B-B14F-4D97-AF65-F5344CB8AC3E}">
        <p14:creationId xmlns:p14="http://schemas.microsoft.com/office/powerpoint/2010/main" val="1715130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Suministro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fontScale="92500"/>
          </a:bodyPr>
          <a:lstStyle/>
          <a:p>
            <a:r>
              <a:rPr lang="en-US">
                <a:latin typeface="Open Sans SemiBold"/>
                <a:ea typeface="Open Sans SemiBold"/>
                <a:cs typeface="Open Sans SemiBold"/>
              </a:rPr>
              <a:t>Adaptación de la oferta a la demanda</a:t>
            </a:r>
          </a:p>
        </p:txBody>
      </p:sp>
      <p:sp>
        <p:nvSpPr>
          <p:cNvPr id="69" name="TextBox 68"/>
          <p:cNvSpPr txBox="1"/>
          <p:nvPr/>
        </p:nvSpPr>
        <p:spPr>
          <a:xfrm>
            <a:off x="3632809" y="5512402"/>
            <a:ext cx="4716682" cy="369332"/>
          </a:xfrm>
          <a:prstGeom prst="rect">
            <a:avLst/>
          </a:prstGeom>
          <a:noFill/>
        </p:spPr>
        <p:txBody>
          <a:bodyPr wrap="square" rtlCol="0">
            <a:spAutoFit/>
          </a:bodyPr>
          <a:lstStyle/>
          <a:p>
            <a:pPr algn="ctr"/>
            <a:r>
              <a:rPr lang="en-GB">
                <a:latin typeface="Open Sans" panose="020B0606030504020204" pitchFamily="34" charset="0"/>
                <a:ea typeface="Open Sans" panose="020B0606030504020204" pitchFamily="34" charset="0"/>
                <a:cs typeface="Open Sans" panose="020B0606030504020204" pitchFamily="34" charset="0"/>
              </a:rPr>
              <a:t>Desajuste estacional de la demanda de recursos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13" y="2628133"/>
            <a:ext cx="4127883" cy="2751922"/>
          </a:xfrm>
          <a:prstGeom prst="rect">
            <a:avLst/>
          </a:prstGeom>
        </p:spPr>
      </p:pic>
      <p:sp>
        <p:nvSpPr>
          <p:cNvPr id="70"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55019"/>
            <a:ext cx="5181599" cy="356018"/>
          </a:xfrm>
        </p:spPr>
        <p:txBody>
          <a:bodyPr/>
          <a:lstStyle/>
          <a:p>
            <a:r>
              <a:rPr lang="en-US" b="1"/>
              <a:t>Fuente de la imagen</a:t>
            </a:r>
            <a:r>
              <a:rPr lang="en-US"/>
              <a:t>: </a:t>
            </a:r>
            <a:r>
              <a:rPr lang="en-GB"/>
              <a:t>Roberto Heredia, </a:t>
            </a:r>
            <a:r>
              <a:rPr lang="en-GB">
                <a:hlinkClick r:id="rId6"/>
              </a:rPr>
              <a:t>imagen</a:t>
            </a:r>
            <a:r>
              <a:rPr lang="en-GB"/>
              <a:t>, con licencia </a:t>
            </a:r>
            <a:r>
              <a:rPr lang="en-GB">
                <a:hlinkClick r:id="rId7"/>
              </a:rPr>
              <a:t>CC BY 4.0</a:t>
            </a:r>
            <a:endParaRPr lang="en-US"/>
          </a:p>
        </p:txBody>
      </p:sp>
      <p:sp>
        <p:nvSpPr>
          <p:cNvPr id="10" name="Oval 9">
            <a:extLst>
              <a:ext uri="{FF2B5EF4-FFF2-40B4-BE49-F238E27FC236}">
                <a16:creationId xmlns:a16="http://schemas.microsoft.com/office/drawing/2014/main" id="{8FF7D508-116A-9145-B6FB-1CB08121C834}"/>
              </a:ext>
            </a:extLst>
          </p:cNvPr>
          <p:cNvSpPr/>
          <p:nvPr/>
        </p:nvSpPr>
        <p:spPr>
          <a:xfrm>
            <a:off x="9019580" y="5310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3.mp3" descr="Lecture5_Slide13.mp3">
            <a:hlinkClick r:id="" action="ppaction://media"/>
            <a:extLst>
              <a:ext uri="{FF2B5EF4-FFF2-40B4-BE49-F238E27FC236}">
                <a16:creationId xmlns:a16="http://schemas.microsoft.com/office/drawing/2014/main" id="{58B7B7B5-1D94-3549-949E-28E5490A3F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0945" y="602383"/>
            <a:ext cx="812800" cy="812800"/>
          </a:xfrm>
          <a:prstGeom prst="rect">
            <a:avLst/>
          </a:prstGeom>
        </p:spPr>
      </p:pic>
    </p:spTree>
    <p:extLst>
      <p:ext uri="{BB962C8B-B14F-4D97-AF65-F5344CB8AC3E}">
        <p14:creationId xmlns:p14="http://schemas.microsoft.com/office/powerpoint/2010/main" val="2296378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Conferencia 5.2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14</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y otros, Time representation in OSeMOSYS, 2018. </a:t>
            </a:r>
            <a:r>
              <a:rPr lang="en-US" err="1"/>
              <a:t>Zenodo. </a:t>
            </a:r>
            <a:r>
              <a:rPr lang="en-US">
                <a:hlinkClick r:id="rId2"/>
              </a:rPr>
              <a:t>http://doi.org/10.5281/zenodo.4585695</a:t>
            </a:r>
            <a:endParaRPr lang="en-US"/>
          </a:p>
          <a:p>
            <a:pPr>
              <a:lnSpc>
                <a:spcPct val="100000"/>
              </a:lnSpc>
            </a:pPr>
            <a:r>
              <a:rPr lang="en-US" err="1"/>
              <a:t>Staffell</a:t>
            </a:r>
            <a:r>
              <a:rPr lang="en-US"/>
              <a:t>, I., </a:t>
            </a:r>
            <a:r>
              <a:rPr lang="en-US" err="1"/>
              <a:t>Pfenninger</a:t>
            </a:r>
            <a:r>
              <a:rPr lang="en-US"/>
              <a:t>, S., Using bias-corrected reanalysis to simulate current and future wind power output, Energy, 2016, pp. 1224-1239, </a:t>
            </a:r>
            <a:r>
              <a:rPr lang="sv-SE"/>
              <a:t>https://doi.org/10.1016/j.energy.2016.08.068 </a:t>
            </a:r>
            <a:endParaRPr lang="en-US"/>
          </a:p>
          <a:p>
            <a:pPr>
              <a:lnSpc>
                <a:spcPct val="100000"/>
              </a:lnSpc>
            </a:pPr>
            <a:endParaRPr lang="en-US"/>
          </a:p>
        </p:txBody>
      </p:sp>
    </p:spTree>
    <p:extLst>
      <p:ext uri="{BB962C8B-B14F-4D97-AF65-F5344CB8AC3E}">
        <p14:creationId xmlns:p14="http://schemas.microsoft.com/office/powerpoint/2010/main" val="64909666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Representación de todas las escalas temporales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Resumen</a:t>
            </a:r>
          </a:p>
        </p:txBody>
      </p:sp>
      <p:grpSp>
        <p:nvGrpSpPr>
          <p:cNvPr id="10" name="Group 9"/>
          <p:cNvGrpSpPr/>
          <p:nvPr/>
        </p:nvGrpSpPr>
        <p:grpSpPr>
          <a:xfrm>
            <a:off x="28136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Modelo de horizonte</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Anual</a:t>
                  </a:r>
                </a:p>
              </p:txBody>
            </p:sp>
          </p:grpSp>
        </p:grpSp>
      </p:grpSp>
      <p:grpSp>
        <p:nvGrpSpPr>
          <p:cNvPr id="25" name="Group 24"/>
          <p:cNvGrpSpPr/>
          <p:nvPr/>
        </p:nvGrpSpPr>
        <p:grpSpPr>
          <a:xfrm>
            <a:off x="27529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Estaciones</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Verano</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Invierno</a:t>
                </a:r>
              </a:p>
            </p:txBody>
          </p:sp>
        </p:grpSp>
      </p:grpSp>
      <p:grpSp>
        <p:nvGrpSpPr>
          <p:cNvPr id="33" name="Group 32"/>
          <p:cNvGrpSpPr/>
          <p:nvPr/>
        </p:nvGrpSpPr>
        <p:grpSpPr>
          <a:xfrm>
            <a:off x="23416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Diario</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grpSp>
      <p:sp>
        <p:nvSpPr>
          <p:cNvPr id="45" name="Oval 44">
            <a:extLst>
              <a:ext uri="{FF2B5EF4-FFF2-40B4-BE49-F238E27FC236}">
                <a16:creationId xmlns:a16="http://schemas.microsoft.com/office/drawing/2014/main" id="{6C0B0EEB-B1CB-4945-95D6-A55D9A5367BE}"/>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5.mp3" descr="Lecture5_Slide15.mp3">
            <a:hlinkClick r:id="" action="ppaction://media"/>
            <a:extLst>
              <a:ext uri="{FF2B5EF4-FFF2-40B4-BE49-F238E27FC236}">
                <a16:creationId xmlns:a16="http://schemas.microsoft.com/office/drawing/2014/main" id="{585D8C4B-CE5A-9045-8CD0-A8DADB143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28541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5.3 </a:t>
            </a:r>
            <a:r>
              <a:rPr lang="en-US" dirty="0" err="1"/>
              <a:t>Representación</a:t>
            </a:r>
            <a:r>
              <a:rPr lang="en-US" dirty="0"/>
              <a:t> de </a:t>
            </a:r>
            <a:r>
              <a:rPr lang="en-US" dirty="0" err="1"/>
              <a:t>todas</a:t>
            </a:r>
            <a:r>
              <a:rPr lang="en-US" dirty="0"/>
              <a:t> las </a:t>
            </a:r>
            <a:r>
              <a:rPr lang="en-US" dirty="0" err="1"/>
              <a:t>escalas</a:t>
            </a:r>
            <a:r>
              <a:rPr lang="en-US" dirty="0"/>
              <a:t> </a:t>
            </a:r>
            <a:r>
              <a:rPr lang="en-US" dirty="0" err="1"/>
              <a:t>temporales</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Años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Modelo de horizonte</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Estaciones</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Verano</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Invierno</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Diario</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grpSp>
      <p:sp>
        <p:nvSpPr>
          <p:cNvPr id="45" name="TextBox 44"/>
          <p:cNvSpPr txBox="1"/>
          <p:nvPr/>
        </p:nvSpPr>
        <p:spPr>
          <a:xfrm>
            <a:off x="663576" y="2572940"/>
            <a:ext cx="3500792" cy="2585323"/>
          </a:xfrm>
          <a:prstGeom prst="rect">
            <a:avLst/>
          </a:prstGeom>
          <a:noFill/>
        </p:spPr>
        <p:txBody>
          <a:bodyPr wrap="square" lIns="91440" tIns="45720" rIns="91440" bIns="45720" rtlCol="0" anchor="t">
            <a:spAutoFit/>
          </a:bodyPr>
          <a:lstStyle/>
          <a:p>
            <a:pPr algn="just"/>
            <a:r>
              <a:rPr lang="en-GB" b="1" dirty="0">
                <a:latin typeface="Open Sans" panose="020B0606030504020204" pitchFamily="34" charset="0"/>
                <a:ea typeface="Open Sans" panose="020B0606030504020204" pitchFamily="34" charset="0"/>
                <a:cs typeface="Open Sans" panose="020B0606030504020204" pitchFamily="34" charset="0"/>
              </a:rPr>
              <a:t>SETs:</a:t>
            </a:r>
          </a:p>
          <a:p>
            <a:pPr algn="just"/>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b="1" dirty="0">
                <a:solidFill>
                  <a:srgbClr val="C00000"/>
                </a:solidFill>
                <a:latin typeface="Open Sans" panose="020B0606030504020204" pitchFamily="34" charset="0"/>
                <a:ea typeface="Open Sans" panose="020B0606030504020204" pitchFamily="34" charset="0"/>
                <a:cs typeface="Open Sans" panose="020B0606030504020204" pitchFamily="34" charset="0"/>
              </a:rPr>
              <a:t>Año: </a:t>
            </a:r>
            <a:r>
              <a:rPr lang="en-GB" dirty="0">
                <a:latin typeface="Open Sans" panose="020B0606030504020204" pitchFamily="34" charset="0"/>
                <a:ea typeface="Open Sans" panose="020B0606030504020204" pitchFamily="34" charset="0"/>
                <a:cs typeface="Open Sans" panose="020B0606030504020204" pitchFamily="34" charset="0"/>
              </a:rPr>
              <a:t>Años incluidos en el dominio temporal del modelo</a:t>
            </a: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endParaRPr lang="en-GB"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b="1" dirty="0" err="1">
                <a:latin typeface="Open Sans"/>
                <a:ea typeface="Open Sans"/>
                <a:cs typeface="Open Sans"/>
              </a:rPr>
              <a:t>TimeSlice</a:t>
            </a:r>
            <a:r>
              <a:rPr lang="en-GB" dirty="0">
                <a:latin typeface="Open Sans"/>
                <a:ea typeface="Open Sans"/>
                <a:cs typeface="Open Sans"/>
              </a:rPr>
              <a:t>: Períodos de tiempo representativos en los que se divide cada año</a:t>
            </a:r>
          </a:p>
        </p:txBody>
      </p:sp>
      <p:sp>
        <p:nvSpPr>
          <p:cNvPr id="47" name="Rounded Rectangle 46"/>
          <p:cNvSpPr/>
          <p:nvPr/>
        </p:nvSpPr>
        <p:spPr>
          <a:xfrm>
            <a:off x="5641886" y="2321471"/>
            <a:ext cx="3009364" cy="166575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B43A4098-5DEB-C047-8CCE-BD16E71948F1}"/>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6.mp3" descr="Lecture5_Slide16.mp3">
            <a:hlinkClick r:id="" action="ppaction://media"/>
            <a:extLst>
              <a:ext uri="{FF2B5EF4-FFF2-40B4-BE49-F238E27FC236}">
                <a16:creationId xmlns:a16="http://schemas.microsoft.com/office/drawing/2014/main" id="{DCFE97AC-0963-3143-83DA-BA3C32D37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6009" y="1309541"/>
            <a:ext cx="812800" cy="812800"/>
          </a:xfrm>
          <a:prstGeom prst="rect">
            <a:avLst/>
          </a:prstGeom>
        </p:spPr>
      </p:pic>
    </p:spTree>
    <p:extLst>
      <p:ext uri="{BB962C8B-B14F-4D97-AF65-F5344CB8AC3E}">
        <p14:creationId xmlns:p14="http://schemas.microsoft.com/office/powerpoint/2010/main" val="42782005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Representación de todas las escalas temporales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Años</a:t>
            </a:r>
          </a:p>
        </p:txBody>
      </p:sp>
      <p:grpSp>
        <p:nvGrpSpPr>
          <p:cNvPr id="10" name="Group 9"/>
          <p:cNvGrpSpPr/>
          <p:nvPr/>
        </p:nvGrpSpPr>
        <p:grpSpPr>
          <a:xfrm>
            <a:off x="5150457" y="2378621"/>
            <a:ext cx="6131442" cy="1600332"/>
            <a:chOff x="2768393" y="1961429"/>
            <a:chExt cx="6131442" cy="1600332"/>
          </a:xfrm>
        </p:grpSpPr>
        <p:cxnSp>
          <p:nvCxnSpPr>
            <p:cNvPr id="11" name="Straight Connector 10"/>
            <p:cNvCxnSpPr/>
            <p:nvPr/>
          </p:nvCxnSpPr>
          <p:spPr>
            <a:xfrm>
              <a:off x="4080046" y="2797940"/>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768393" y="1961429"/>
              <a:ext cx="6131442" cy="1600332"/>
              <a:chOff x="2755693" y="1969757"/>
              <a:chExt cx="6131442" cy="1600332"/>
            </a:xfrm>
          </p:grpSpPr>
          <p:sp>
            <p:nvSpPr>
              <p:cNvPr id="13" name="Rectangle 12"/>
              <p:cNvSpPr/>
              <p:nvPr/>
            </p:nvSpPr>
            <p:spPr>
              <a:xfrm>
                <a:off x="5066135"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grpSp>
            <p:nvGrpSpPr>
              <p:cNvPr id="14" name="Group 13"/>
              <p:cNvGrpSpPr/>
              <p:nvPr/>
            </p:nvGrpSpPr>
            <p:grpSpPr>
              <a:xfrm>
                <a:off x="2755693" y="1969757"/>
                <a:ext cx="6131442" cy="1600332"/>
                <a:chOff x="2755693" y="1969757"/>
                <a:chExt cx="6131442" cy="1600332"/>
              </a:xfrm>
            </p:grpSpPr>
            <p:cxnSp>
              <p:nvCxnSpPr>
                <p:cNvPr id="15" name="Straight Arrow Connector 14"/>
                <p:cNvCxnSpPr/>
                <p:nvPr/>
              </p:nvCxnSpPr>
              <p:spPr>
                <a:xfrm flipV="1">
                  <a:off x="3813878" y="3127633"/>
                  <a:ext cx="1774475" cy="38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68474" y="3256157"/>
                  <a:ext cx="713053"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Box 16"/>
                <p:cNvSpPr txBox="1"/>
                <p:nvPr/>
              </p:nvSpPr>
              <p:spPr>
                <a:xfrm>
                  <a:off x="5112157" y="3243457"/>
                  <a:ext cx="948579" cy="313932"/>
                </a:xfrm>
                <a:prstGeom prst="rect">
                  <a:avLst/>
                </a:prstGeom>
                <a:noFill/>
              </p:spPr>
              <p:txBody>
                <a:bodyPr wrap="square" rtlCol="0">
                  <a:spAutoFit/>
                </a:bodyPr>
                <a:lstStyle/>
                <a:p>
                  <a:pPr>
                    <a:lnSpc>
                      <a:spcPct val="90000"/>
                    </a:lnSpc>
                  </a:pPr>
                  <a:r>
                    <a:rPr lang="en-US" sz="1600" b="1">
                      <a:latin typeface="Open Sans" panose="020B0606030504020204" pitchFamily="34" charset="0"/>
                      <a:ea typeface="Open Sans" panose="020B0606030504020204" pitchFamily="34" charset="0"/>
                      <a:cs typeface="Open Sans" panose="020B0606030504020204" pitchFamily="34" charset="0"/>
                    </a:rPr>
                    <a:t>2022</a:t>
                  </a:r>
                </a:p>
              </p:txBody>
            </p:sp>
            <p:sp>
              <p:nvSpPr>
                <p:cNvPr id="18" name="Rectangle 17"/>
                <p:cNvSpPr/>
                <p:nvPr/>
              </p:nvSpPr>
              <p:spPr>
                <a:xfrm>
                  <a:off x="4080046" y="2819016"/>
                  <a:ext cx="330655" cy="31544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19" name="Rectangle 18"/>
                <p:cNvSpPr/>
                <p:nvPr/>
              </p:nvSpPr>
              <p:spPr>
                <a:xfrm>
                  <a:off x="4408939"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sp>
              <p:nvSpPr>
                <p:cNvPr id="20" name="Rectangle 19"/>
                <p:cNvSpPr/>
                <p:nvPr/>
              </p:nvSpPr>
              <p:spPr>
                <a:xfrm>
                  <a:off x="4737831" y="2814773"/>
                  <a:ext cx="330655" cy="31882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latin typeface="Montserrat" panose="00000500000000000000"/>
                  </a:endParaRPr>
                </a:p>
              </p:txBody>
            </p:sp>
            <p:cxnSp>
              <p:nvCxnSpPr>
                <p:cNvPr id="21" name="Straight Connector 20"/>
                <p:cNvCxnSpPr/>
                <p:nvPr/>
              </p:nvCxnSpPr>
              <p:spPr>
                <a:xfrm>
                  <a:off x="5396790" y="2814773"/>
                  <a:ext cx="0" cy="426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ight Brace 21"/>
                <p:cNvSpPr/>
                <p:nvPr/>
              </p:nvSpPr>
              <p:spPr>
                <a:xfrm rot="16200000">
                  <a:off x="4523259" y="1671444"/>
                  <a:ext cx="432197" cy="1735979"/>
                </a:xfrm>
                <a:prstGeom prst="righ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a:endParaRPr>
                </a:p>
              </p:txBody>
            </p:sp>
            <p:sp>
              <p:nvSpPr>
                <p:cNvPr id="23" name="TextBox 22"/>
                <p:cNvSpPr txBox="1"/>
                <p:nvPr/>
              </p:nvSpPr>
              <p:spPr>
                <a:xfrm>
                  <a:off x="2755693" y="1969757"/>
                  <a:ext cx="3964275" cy="400110"/>
                </a:xfrm>
                <a:prstGeom prst="rect">
                  <a:avLst/>
                </a:prstGeom>
                <a:noFill/>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Modelo de horizonte</a:t>
                  </a:r>
                </a:p>
              </p:txBody>
            </p:sp>
            <p:sp>
              <p:nvSpPr>
                <p:cNvPr id="24" name="TextBox 23"/>
                <p:cNvSpPr txBox="1"/>
                <p:nvPr/>
              </p:nvSpPr>
              <p:spPr>
                <a:xfrm>
                  <a:off x="7495064" y="282332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Anual</a:t>
                  </a:r>
                </a:p>
              </p:txBody>
            </p:sp>
          </p:grpSp>
        </p:grpSp>
      </p:grpSp>
      <p:grpSp>
        <p:nvGrpSpPr>
          <p:cNvPr id="25" name="Group 24"/>
          <p:cNvGrpSpPr/>
          <p:nvPr/>
        </p:nvGrpSpPr>
        <p:grpSpPr>
          <a:xfrm>
            <a:off x="5089728" y="3549234"/>
            <a:ext cx="6185821" cy="1542499"/>
            <a:chOff x="2689428" y="3142834"/>
            <a:chExt cx="6185821" cy="1542499"/>
          </a:xfrm>
        </p:grpSpPr>
        <p:sp>
          <p:nvSpPr>
            <p:cNvPr id="26" name="TextBox 25"/>
            <p:cNvSpPr txBox="1"/>
            <p:nvPr/>
          </p:nvSpPr>
          <p:spPr>
            <a:xfrm>
              <a:off x="7483178" y="4182650"/>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Estaciones</a:t>
              </a:r>
            </a:p>
          </p:txBody>
        </p:sp>
        <p:grpSp>
          <p:nvGrpSpPr>
            <p:cNvPr id="27" name="Group 26"/>
            <p:cNvGrpSpPr/>
            <p:nvPr/>
          </p:nvGrpSpPr>
          <p:grpSpPr>
            <a:xfrm>
              <a:off x="2689428" y="3142834"/>
              <a:ext cx="3878876" cy="1542499"/>
              <a:chOff x="2689428" y="3142834"/>
              <a:chExt cx="3878876" cy="1542499"/>
            </a:xfrm>
          </p:grpSpPr>
          <p:grpSp>
            <p:nvGrpSpPr>
              <p:cNvPr id="28" name="Group 27"/>
              <p:cNvGrpSpPr/>
              <p:nvPr/>
            </p:nvGrpSpPr>
            <p:grpSpPr>
              <a:xfrm>
                <a:off x="3648047" y="3142834"/>
                <a:ext cx="2119038" cy="1225107"/>
                <a:chOff x="3871368" y="3261729"/>
                <a:chExt cx="2119038" cy="1225107"/>
              </a:xfrm>
            </p:grpSpPr>
            <p:cxnSp>
              <p:nvCxnSpPr>
                <p:cNvPr id="31" name="Straight Connector 3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2689428" y="4107375"/>
                <a:ext cx="1555945" cy="577958"/>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Verano</a:t>
                </a:r>
              </a:p>
            </p:txBody>
          </p:sp>
          <p:sp>
            <p:nvSpPr>
              <p:cNvPr id="30" name="Rectangle 29"/>
              <p:cNvSpPr/>
              <p:nvPr/>
            </p:nvSpPr>
            <p:spPr>
              <a:xfrm>
                <a:off x="5473100" y="4115881"/>
                <a:ext cx="1095204" cy="56945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Invierno</a:t>
                </a:r>
              </a:p>
            </p:txBody>
          </p:sp>
        </p:grpSp>
      </p:grpSp>
      <p:grpSp>
        <p:nvGrpSpPr>
          <p:cNvPr id="33" name="Group 32"/>
          <p:cNvGrpSpPr/>
          <p:nvPr/>
        </p:nvGrpSpPr>
        <p:grpSpPr>
          <a:xfrm>
            <a:off x="4678403" y="5091732"/>
            <a:ext cx="6597147" cy="1164036"/>
            <a:chOff x="2284453" y="4685332"/>
            <a:chExt cx="6597147" cy="1164036"/>
          </a:xfrm>
        </p:grpSpPr>
        <p:sp>
          <p:nvSpPr>
            <p:cNvPr id="34" name="TextBox 33"/>
            <p:cNvSpPr txBox="1"/>
            <p:nvPr/>
          </p:nvSpPr>
          <p:spPr>
            <a:xfrm>
              <a:off x="7489529" y="5456285"/>
              <a:ext cx="13920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Diario</a:t>
              </a:r>
            </a:p>
          </p:txBody>
        </p:sp>
        <p:grpSp>
          <p:nvGrpSpPr>
            <p:cNvPr id="35" name="Group 34"/>
            <p:cNvGrpSpPr/>
            <p:nvPr/>
          </p:nvGrpSpPr>
          <p:grpSpPr>
            <a:xfrm>
              <a:off x="2671653" y="4685332"/>
              <a:ext cx="1456452" cy="700198"/>
              <a:chOff x="3871368" y="3261729"/>
              <a:chExt cx="2119038" cy="1225107"/>
            </a:xfrm>
          </p:grpSpPr>
          <p:cxnSp>
            <p:nvCxnSpPr>
              <p:cNvPr id="43" name="Straight Connector 42"/>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385607" y="4685332"/>
              <a:ext cx="1456452" cy="700198"/>
              <a:chOff x="3871368" y="3261729"/>
              <a:chExt cx="2119038" cy="1225107"/>
            </a:xfrm>
          </p:grpSpPr>
          <p:cxnSp>
            <p:nvCxnSpPr>
              <p:cNvPr id="41" name="Straight Connector 40"/>
              <p:cNvCxnSpPr/>
              <p:nvPr/>
            </p:nvCxnSpPr>
            <p:spPr>
              <a:xfrm flipV="1">
                <a:off x="3871368" y="3261729"/>
                <a:ext cx="1075841" cy="12251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4947210" y="3261730"/>
                <a:ext cx="1043196" cy="122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2284453" y="5416006"/>
              <a:ext cx="865716" cy="433362"/>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38" name="Rectangle 37"/>
            <p:cNvSpPr/>
            <p:nvPr/>
          </p:nvSpPr>
          <p:spPr>
            <a:xfrm>
              <a:off x="3648047" y="5421042"/>
              <a:ext cx="993807" cy="428325"/>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sp>
          <p:nvSpPr>
            <p:cNvPr id="39" name="Rectangle 38"/>
            <p:cNvSpPr/>
            <p:nvPr/>
          </p:nvSpPr>
          <p:spPr>
            <a:xfrm>
              <a:off x="4963932" y="5421043"/>
              <a:ext cx="865716" cy="428324"/>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Día</a:t>
              </a:r>
            </a:p>
          </p:txBody>
        </p:sp>
        <p:sp>
          <p:nvSpPr>
            <p:cNvPr id="40" name="Rectangle 39"/>
            <p:cNvSpPr/>
            <p:nvPr/>
          </p:nvSpPr>
          <p:spPr>
            <a:xfrm>
              <a:off x="6375061" y="5426079"/>
              <a:ext cx="946272" cy="423287"/>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Noche</a:t>
              </a:r>
            </a:p>
          </p:txBody>
        </p:sp>
      </p:grpSp>
      <p:sp>
        <p:nvSpPr>
          <p:cNvPr id="45" name="TextBox 44"/>
          <p:cNvSpPr txBox="1"/>
          <p:nvPr/>
        </p:nvSpPr>
        <p:spPr>
          <a:xfrm>
            <a:off x="663665" y="2572940"/>
            <a:ext cx="3606444" cy="2308324"/>
          </a:xfrm>
          <a:prstGeom prst="rect">
            <a:avLst/>
          </a:prstGeom>
          <a:noFill/>
        </p:spPr>
        <p:txBody>
          <a:bodyPr wrap="square" lIns="91440" tIns="45720" rIns="91440" bIns="45720" rtlCol="0" anchor="t">
            <a:spAutoFit/>
          </a:bodyPr>
          <a:lstStyle/>
          <a:p>
            <a:r>
              <a:rPr lang="en-GB" b="1">
                <a:latin typeface="Open Sans" panose="020B0606030504020204" pitchFamily="34" charset="0"/>
                <a:ea typeface="Open Sans" panose="020B0606030504020204" pitchFamily="34" charset="0"/>
                <a:cs typeface="Open Sans" panose="020B0606030504020204" pitchFamily="34" charset="0"/>
              </a:rPr>
              <a:t>SETs:</a:t>
            </a:r>
          </a:p>
          <a:p>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a:latin typeface="Open Sans" panose="020B0606030504020204" pitchFamily="34" charset="0"/>
                <a:ea typeface="Open Sans" panose="020B0606030504020204" pitchFamily="34" charset="0"/>
                <a:cs typeface="Open Sans" panose="020B0606030504020204" pitchFamily="34" charset="0"/>
              </a:rPr>
              <a:t>Año: </a:t>
            </a:r>
            <a:r>
              <a:rPr lang="en-GB">
                <a:latin typeface="Open Sans" panose="020B0606030504020204" pitchFamily="34" charset="0"/>
                <a:ea typeface="Open Sans" panose="020B0606030504020204" pitchFamily="34" charset="0"/>
                <a:cs typeface="Open Sans" panose="020B0606030504020204" pitchFamily="34" charset="0"/>
              </a:rPr>
              <a:t>Años incluidos en el dominio temporal del modelo</a:t>
            </a: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b="1">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b="1" err="1">
                <a:solidFill>
                  <a:srgbClr val="C00000"/>
                </a:solidFill>
                <a:latin typeface="Open Sans"/>
                <a:ea typeface="Open Sans"/>
                <a:cs typeface="Open Sans"/>
              </a:rPr>
              <a:t>TimeSlice</a:t>
            </a:r>
            <a:r>
              <a:rPr lang="en-GB">
                <a:solidFill>
                  <a:srgbClr val="C00000"/>
                </a:solidFill>
                <a:latin typeface="Open Sans"/>
                <a:ea typeface="Open Sans"/>
                <a:cs typeface="Open Sans"/>
              </a:rPr>
              <a:t>: </a:t>
            </a:r>
            <a:r>
              <a:rPr lang="en-GB">
                <a:latin typeface="Open Sans"/>
                <a:ea typeface="Open Sans"/>
                <a:cs typeface="Open Sans"/>
              </a:rPr>
              <a:t>Períodos de tiempo representativos en los que se divide cada año</a:t>
            </a:r>
          </a:p>
        </p:txBody>
      </p:sp>
      <p:sp>
        <p:nvSpPr>
          <p:cNvPr id="47" name="Rounded Rectangle 46"/>
          <p:cNvSpPr/>
          <p:nvPr/>
        </p:nvSpPr>
        <p:spPr>
          <a:xfrm>
            <a:off x="4470401" y="4330177"/>
            <a:ext cx="5410200" cy="200077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46" name="Oval 45">
            <a:extLst>
              <a:ext uri="{FF2B5EF4-FFF2-40B4-BE49-F238E27FC236}">
                <a16:creationId xmlns:a16="http://schemas.microsoft.com/office/drawing/2014/main" id="{2DDB41D8-224F-7E42-A450-37B46736563A}"/>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7.mp3" descr="Lecture5_Slide17.mp3">
            <a:hlinkClick r:id="" action="ppaction://media"/>
            <a:extLst>
              <a:ext uri="{FF2B5EF4-FFF2-40B4-BE49-F238E27FC236}">
                <a16:creationId xmlns:a16="http://schemas.microsoft.com/office/drawing/2014/main" id="{0A4173D3-CDD3-3D45-94A0-3464BA05E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757" y="1303741"/>
            <a:ext cx="812800" cy="812800"/>
          </a:xfrm>
          <a:prstGeom prst="rect">
            <a:avLst/>
          </a:prstGeom>
        </p:spPr>
      </p:pic>
    </p:spTree>
    <p:extLst>
      <p:ext uri="{BB962C8B-B14F-4D97-AF65-F5344CB8AC3E}">
        <p14:creationId xmlns:p14="http://schemas.microsoft.com/office/powerpoint/2010/main" val="2206323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Representación de todas las escalas temporales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18</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064125" cy="439247"/>
          </a:xfrm>
        </p:spPr>
        <p:txBody>
          <a:bodyPr>
            <a:normAutofit fontScale="85000" lnSpcReduction="10000"/>
          </a:bodyPr>
          <a:lstStyle/>
          <a:p>
            <a:r>
              <a:rPr lang="en-US"/>
              <a:t>Cálculo de la duración de un tramo de tiempo</a:t>
            </a:r>
          </a:p>
        </p:txBody>
      </p:sp>
      <p:graphicFrame>
        <p:nvGraphicFramePr>
          <p:cNvPr id="5" name="Chart 4">
            <a:extLst>
              <a:ext uri="{FF2B5EF4-FFF2-40B4-BE49-F238E27FC236}">
                <a16:creationId xmlns:a16="http://schemas.microsoft.com/office/drawing/2014/main" id="{2CFE5580-77E5-41EC-97AA-C8B8D03E0FD3}"/>
              </a:ext>
            </a:extLst>
          </p:cNvPr>
          <p:cNvGraphicFramePr>
            <a:graphicFrameLocks/>
          </p:cNvGraphicFramePr>
          <p:nvPr/>
        </p:nvGraphicFramePr>
        <p:xfrm>
          <a:off x="856033" y="2528085"/>
          <a:ext cx="10515600" cy="3583839"/>
        </p:xfrm>
        <a:graphic>
          <a:graphicData uri="http://schemas.openxmlformats.org/drawingml/2006/chart">
            <c:chart xmlns:c="http://schemas.openxmlformats.org/drawingml/2006/chart" xmlns:r="http://schemas.openxmlformats.org/officeDocument/2006/relationships" r:id="rId5"/>
          </a:graphicData>
        </a:graphic>
      </p:graphicFrame>
      <p:sp>
        <p:nvSpPr>
          <p:cNvPr id="6" name="Oval 5">
            <a:extLst>
              <a:ext uri="{FF2B5EF4-FFF2-40B4-BE49-F238E27FC236}">
                <a16:creationId xmlns:a16="http://schemas.microsoft.com/office/drawing/2014/main" id="{69E138BE-D4F5-754F-890C-E69854E0F9E2}"/>
              </a:ext>
            </a:extLst>
          </p:cNvPr>
          <p:cNvSpPr/>
          <p:nvPr/>
        </p:nvSpPr>
        <p:spPr>
          <a:xfrm>
            <a:off x="9165500"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18.mp3" descr="Lecture5_Slide18.mp3">
            <a:hlinkClick r:id="" action="ppaction://media"/>
            <a:extLst>
              <a:ext uri="{FF2B5EF4-FFF2-40B4-BE49-F238E27FC236}">
                <a16:creationId xmlns:a16="http://schemas.microsoft.com/office/drawing/2014/main" id="{A86B90E4-D4BE-BC4D-A8B5-6D28E059F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6865" y="1303741"/>
            <a:ext cx="812800" cy="812800"/>
          </a:xfrm>
          <a:prstGeom prst="rect">
            <a:avLst/>
          </a:prstGeom>
        </p:spPr>
      </p:pic>
    </p:spTree>
    <p:extLst>
      <p:ext uri="{BB962C8B-B14F-4D97-AF65-F5344CB8AC3E}">
        <p14:creationId xmlns:p14="http://schemas.microsoft.com/office/powerpoint/2010/main" val="253062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5.3 Representación de todas las escalas temporales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19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5210175" cy="439247"/>
          </a:xfrm>
        </p:spPr>
        <p:txBody>
          <a:bodyPr>
            <a:normAutofit fontScale="85000" lnSpcReduction="10000"/>
          </a:bodyPr>
          <a:lstStyle/>
          <a:p>
            <a:r>
              <a:rPr lang="en-US"/>
              <a:t>Cálculo de la duración de un tramo de tiempo</a:t>
            </a:r>
          </a:p>
        </p:txBody>
      </p:sp>
      <p:graphicFrame>
        <p:nvGraphicFramePr>
          <p:cNvPr id="5" name="Table 4"/>
          <p:cNvGraphicFramePr>
            <a:graphicFrameLocks noGrp="1"/>
          </p:cNvGraphicFramePr>
          <p:nvPr>
            <p:extLst>
              <p:ext uri="{D42A27DB-BD31-4B8C-83A1-F6EECF244321}">
                <p14:modId xmlns:p14="http://schemas.microsoft.com/office/powerpoint/2010/main" val="149800804"/>
              </p:ext>
            </p:extLst>
          </p:nvPr>
        </p:nvGraphicFramePr>
        <p:xfrm>
          <a:off x="1046922" y="2721480"/>
          <a:ext cx="9753600" cy="3154363"/>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1386123375"/>
                    </a:ext>
                  </a:extLst>
                </a:gridCol>
                <a:gridCol w="2438400">
                  <a:extLst>
                    <a:ext uri="{9D8B030D-6E8A-4147-A177-3AD203B41FA5}">
                      <a16:colId xmlns:a16="http://schemas.microsoft.com/office/drawing/2014/main" val="3308068628"/>
                    </a:ext>
                  </a:extLst>
                </a:gridCol>
                <a:gridCol w="2438400">
                  <a:extLst>
                    <a:ext uri="{9D8B030D-6E8A-4147-A177-3AD203B41FA5}">
                      <a16:colId xmlns:a16="http://schemas.microsoft.com/office/drawing/2014/main" val="4004392624"/>
                    </a:ext>
                  </a:extLst>
                </a:gridCol>
                <a:gridCol w="2438400">
                  <a:extLst>
                    <a:ext uri="{9D8B030D-6E8A-4147-A177-3AD203B41FA5}">
                      <a16:colId xmlns:a16="http://schemas.microsoft.com/office/drawing/2014/main" val="2371478435"/>
                    </a:ext>
                  </a:extLst>
                </a:gridCol>
              </a:tblGrid>
              <a:tr h="410991">
                <a:tc gridSpan="2">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VERANO</a:t>
                      </a:r>
                    </a:p>
                  </a:txBody>
                  <a:tcPr/>
                </a:tc>
                <a:tc hMerge="1">
                  <a:txBody>
                    <a:bodyPr/>
                    <a:lstStyle/>
                    <a:p>
                      <a:endParaRPr lang="en-US"/>
                    </a:p>
                  </a:txBody>
                  <a:tcPr/>
                </a:tc>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INVIERNO</a:t>
                      </a:r>
                    </a:p>
                  </a:txBody>
                  <a:tcPr/>
                </a:tc>
                <a:tc hMerge="1">
                  <a:txBody>
                    <a:bodyPr/>
                    <a:lstStyle/>
                    <a:p>
                      <a:endParaRPr lang="en-US"/>
                    </a:p>
                  </a:txBody>
                  <a:tcPr/>
                </a:tc>
                <a:extLst>
                  <a:ext uri="{0D108BD9-81ED-4DB2-BD59-A6C34878D82A}">
                    <a16:rowId xmlns:a16="http://schemas.microsoft.com/office/drawing/2014/main" val="484970748"/>
                  </a:ext>
                </a:extLst>
              </a:tr>
              <a:tr h="841044">
                <a:tc gridSpan="2">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Abr, May, Jun, Jul, Ago, </a:t>
                      </a:r>
                      <a:r>
                        <a:rPr lang="en-US" sz="1600" b="1" baseline="0">
                          <a:latin typeface="Open Sans" panose="020B0606030504020204" pitchFamily="34" charset="0"/>
                          <a:ea typeface="Open Sans" panose="020B0606030504020204" pitchFamily="34" charset="0"/>
                          <a:cs typeface="Open Sans" panose="020B0606030504020204" pitchFamily="34" charset="0"/>
                        </a:rPr>
                        <a:t>Sep, Oct, Nov</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8 meses</a:t>
                      </a:r>
                    </a:p>
                    <a:p>
                      <a:pPr algn="ctr"/>
                      <a:r>
                        <a:rPr lang="en-US" sz="1600" b="1">
                          <a:latin typeface="Open Sans" panose="020B0606030504020204" pitchFamily="34" charset="0"/>
                          <a:ea typeface="Open Sans" panose="020B0606030504020204" pitchFamily="34" charset="0"/>
                          <a:cs typeface="Open Sans" panose="020B0606030504020204" pitchFamily="34" charset="0"/>
                        </a:rPr>
                        <a:t>244 días</a:t>
                      </a: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a:latin typeface="Open Sans" panose="020B0606030504020204" pitchFamily="34" charset="0"/>
                          <a:ea typeface="Open Sans" panose="020B0606030504020204" pitchFamily="34" charset="0"/>
                          <a:cs typeface="Open Sans" panose="020B0606030504020204" pitchFamily="34" charset="0"/>
                        </a:rPr>
                        <a:t>Dic, Ene, </a:t>
                      </a:r>
                      <a:r>
                        <a:rPr lang="en-US" sz="1600" b="1" baseline="0">
                          <a:latin typeface="Open Sans" panose="020B0606030504020204" pitchFamily="34" charset="0"/>
                          <a:ea typeface="Open Sans" panose="020B0606030504020204" pitchFamily="34" charset="0"/>
                          <a:cs typeface="Open Sans" panose="020B0606030504020204" pitchFamily="34" charset="0"/>
                        </a:rPr>
                        <a:t>Feb, Mar</a:t>
                      </a: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600" b="1">
                          <a:latin typeface="Open Sans" panose="020B0606030504020204" pitchFamily="34" charset="0"/>
                          <a:ea typeface="Open Sans" panose="020B0606030504020204" pitchFamily="34" charset="0"/>
                          <a:cs typeface="Open Sans" panose="020B0606030504020204" pitchFamily="34" charset="0"/>
                        </a:rPr>
                        <a:t>4 meses</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121 </a:t>
                      </a:r>
                      <a:r>
                        <a:rPr lang="en-US" sz="1600" b="1" baseline="0">
                          <a:latin typeface="Open Sans" panose="020B0606030504020204" pitchFamily="34" charset="0"/>
                          <a:ea typeface="Open Sans" panose="020B0606030504020204" pitchFamily="34" charset="0"/>
                          <a:cs typeface="Open Sans" panose="020B0606030504020204" pitchFamily="34" charset="0"/>
                        </a:rPr>
                        <a:t>días</a:t>
                      </a: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a:p>
                  </a:txBody>
                  <a:tcPr/>
                </a:tc>
                <a:extLst>
                  <a:ext uri="{0D108BD9-81ED-4DB2-BD59-A6C34878D82A}">
                    <a16:rowId xmlns:a16="http://schemas.microsoft.com/office/drawing/2014/main" val="228247417"/>
                  </a:ext>
                </a:extLst>
              </a:tr>
              <a:tr h="951164">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Día:</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7:00 </a:t>
                      </a:r>
                      <a:r>
                        <a:rPr lang="en-US" sz="1600" b="1" baseline="0" dirty="0">
                          <a:latin typeface="Open Sans" panose="020B0606030504020204" pitchFamily="34" charset="0"/>
                          <a:ea typeface="Open Sans" panose="020B0606030504020204" pitchFamily="34" charset="0"/>
                          <a:cs typeface="Open Sans" panose="020B0606030504020204" pitchFamily="34" charset="0"/>
                        </a:rPr>
                        <a:t>- 23:00 </a:t>
                      </a:r>
                    </a:p>
                    <a:p>
                      <a:pPr algn="ctr"/>
                      <a:r>
                        <a:rPr lang="en-US" sz="1600" b="1" baseline="0" dirty="0">
                          <a:latin typeface="Open Sans" panose="020B0606030504020204" pitchFamily="34" charset="0"/>
                          <a:ea typeface="Open Sans" panose="020B0606030504020204" pitchFamily="34" charset="0"/>
                          <a:cs typeface="Open Sans" panose="020B0606030504020204" pitchFamily="34" charset="0"/>
                        </a:rPr>
                        <a:t>16 horas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Por la noche:</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23:00 - 7:00</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8 horas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Día:</a:t>
                      </a:r>
                    </a:p>
                    <a:p>
                      <a:pPr algn="ctr"/>
                      <a:r>
                        <a:rPr lang="en-US" sz="1600" b="1">
                          <a:latin typeface="Open Sans" panose="020B0606030504020204" pitchFamily="34" charset="0"/>
                          <a:ea typeface="Open Sans" panose="020B0606030504020204" pitchFamily="34" charset="0"/>
                          <a:cs typeface="Open Sans" panose="020B0606030504020204" pitchFamily="34" charset="0"/>
                        </a:rPr>
                        <a:t>8:00 - 20:00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horas</a:t>
                      </a:r>
                    </a:p>
                  </a:txBody>
                  <a:tcPr/>
                </a:tc>
                <a:tc>
                  <a:txBody>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Por la noche:</a:t>
                      </a:r>
                    </a:p>
                    <a:p>
                      <a:pPr algn="ctr"/>
                      <a:r>
                        <a:rPr lang="en-US" sz="1600" b="1">
                          <a:latin typeface="Open Sans" panose="020B0606030504020204" pitchFamily="34" charset="0"/>
                          <a:ea typeface="Open Sans" panose="020B0606030504020204" pitchFamily="34" charset="0"/>
                          <a:cs typeface="Open Sans" panose="020B0606030504020204" pitchFamily="34" charset="0"/>
                        </a:rPr>
                        <a:t>20:00 - 8:00</a:t>
                      </a:r>
                    </a:p>
                    <a:p>
                      <a:pPr algn="ctr"/>
                      <a:r>
                        <a:rPr lang="en-US" sz="1600" b="1">
                          <a:latin typeface="Open Sans" panose="020B0606030504020204" pitchFamily="34" charset="0"/>
                          <a:ea typeface="Open Sans" panose="020B0606030504020204" pitchFamily="34" charset="0"/>
                          <a:cs typeface="Open Sans" panose="020B0606030504020204" pitchFamily="34" charset="0"/>
                        </a:rPr>
                        <a:t>12 horas</a:t>
                      </a:r>
                    </a:p>
                  </a:txBody>
                  <a:tcPr/>
                </a:tc>
                <a:extLst>
                  <a:ext uri="{0D108BD9-81ED-4DB2-BD59-A6C34878D82A}">
                    <a16:rowId xmlns:a16="http://schemas.microsoft.com/office/drawing/2014/main" val="3322977347"/>
                  </a:ext>
                </a:extLst>
              </a:tr>
              <a:tr h="9511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(16 x 244) / 8760</a:t>
                      </a:r>
                    </a:p>
                    <a:p>
                      <a:pPr algn="ctr"/>
                      <a:r>
                        <a:rPr lang="en-US" sz="1600" b="0">
                          <a:latin typeface="Open Sans" panose="020B0606030504020204" pitchFamily="34" charset="0"/>
                          <a:ea typeface="Open Sans" panose="020B0606030504020204" pitchFamily="34" charset="0"/>
                          <a:cs typeface="Open Sans" panose="020B0606030504020204" pitchFamily="34" charset="0"/>
                        </a:rPr>
                        <a:t> = 0.4457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(8 x 244) / 8760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0.2228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(12 x 122)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a:latin typeface="Open Sans" panose="020B0606030504020204" pitchFamily="34" charset="0"/>
                          <a:ea typeface="Open Sans" panose="020B0606030504020204" pitchFamily="34" charset="0"/>
                          <a:cs typeface="Open Sans" panose="020B0606030504020204" pitchFamily="34" charset="0"/>
                        </a:rPr>
                        <a:t>= 0.1657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(12 x 122) / 8760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 0.1657</a:t>
                      </a:r>
                    </a:p>
                  </a:txBody>
                  <a:tcPr anchor="ctr"/>
                </a:tc>
                <a:extLst>
                  <a:ext uri="{0D108BD9-81ED-4DB2-BD59-A6C34878D82A}">
                    <a16:rowId xmlns:a16="http://schemas.microsoft.com/office/drawing/2014/main" val="1206746470"/>
                  </a:ext>
                </a:extLst>
              </a:tr>
            </a:tbl>
          </a:graphicData>
        </a:graphic>
      </p:graphicFrame>
      <p:sp>
        <p:nvSpPr>
          <p:cNvPr id="6" name="TextBox 5"/>
          <p:cNvSpPr txBox="1"/>
          <p:nvPr/>
        </p:nvSpPr>
        <p:spPr>
          <a:xfrm>
            <a:off x="3180523" y="5976729"/>
            <a:ext cx="4439478" cy="369332"/>
          </a:xfrm>
          <a:prstGeom prst="rect">
            <a:avLst/>
          </a:prstGeom>
          <a:noFill/>
        </p:spPr>
        <p:txBody>
          <a:bodyPr wrap="square" rtlCol="0">
            <a:spAutoFit/>
          </a:bodyPr>
          <a:lstStyle/>
          <a:p>
            <a:r>
              <a:rPr lang="en-GB"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GB"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Número</a:t>
            </a:r>
            <a:r>
              <a:rPr lang="en-GB" dirty="0">
                <a:solidFill>
                  <a:srgbClr val="C00000"/>
                </a:solidFill>
                <a:latin typeface="Open Sans" panose="020B0606030504020204" pitchFamily="34" charset="0"/>
                <a:ea typeface="Open Sans" panose="020B0606030504020204" pitchFamily="34" charset="0"/>
                <a:cs typeface="Open Sans" panose="020B0606030504020204" pitchFamily="34" charset="0"/>
              </a:rPr>
              <a:t> de horas </a:t>
            </a:r>
            <a:r>
              <a:rPr lang="en-GB"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en</a:t>
            </a:r>
            <a:r>
              <a:rPr lang="en-GB" dirty="0">
                <a:solidFill>
                  <a:srgbClr val="C00000"/>
                </a:solidFill>
                <a:latin typeface="Open Sans" panose="020B0606030504020204" pitchFamily="34" charset="0"/>
                <a:ea typeface="Open Sans" panose="020B0606030504020204" pitchFamily="34" charset="0"/>
                <a:cs typeface="Open Sans" panose="020B0606030504020204" pitchFamily="34" charset="0"/>
              </a:rPr>
              <a:t> un </a:t>
            </a:r>
            <a:r>
              <a:rPr lang="en-GB"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año</a:t>
            </a:r>
            <a:r>
              <a:rPr lang="en-GB" dirty="0">
                <a:solidFill>
                  <a:srgbClr val="C00000"/>
                </a:solidFill>
                <a:latin typeface="Open Sans" panose="020B0606030504020204" pitchFamily="34" charset="0"/>
                <a:ea typeface="Open Sans" panose="020B0606030504020204" pitchFamily="34" charset="0"/>
                <a:cs typeface="Open Sans" panose="020B0606030504020204" pitchFamily="34" charset="0"/>
              </a:rPr>
              <a:t>: 8760</a:t>
            </a:r>
          </a:p>
        </p:txBody>
      </p:sp>
      <p:sp>
        <p:nvSpPr>
          <p:cNvPr id="8" name="Oval 7">
            <a:extLst>
              <a:ext uri="{FF2B5EF4-FFF2-40B4-BE49-F238E27FC236}">
                <a16:creationId xmlns:a16="http://schemas.microsoft.com/office/drawing/2014/main" id="{A991DF96-7683-694E-8360-AF8AE9579161}"/>
              </a:ext>
            </a:extLst>
          </p:cNvPr>
          <p:cNvSpPr/>
          <p:nvPr/>
        </p:nvSpPr>
        <p:spPr>
          <a:xfrm>
            <a:off x="9571900" y="72990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5_Slide19.mp3" descr="Lecture5_Slide19.mp3">
            <a:hlinkClick r:id="" action="ppaction://media"/>
            <a:extLst>
              <a:ext uri="{FF2B5EF4-FFF2-40B4-BE49-F238E27FC236}">
                <a16:creationId xmlns:a16="http://schemas.microsoft.com/office/drawing/2014/main" id="{2121387B-707F-864F-ACAE-74C0C6BB2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3265" y="792114"/>
            <a:ext cx="812800" cy="812800"/>
          </a:xfrm>
          <a:prstGeom prst="rect">
            <a:avLst/>
          </a:prstGeom>
        </p:spPr>
      </p:pic>
    </p:spTree>
    <p:extLst>
      <p:ext uri="{BB962C8B-B14F-4D97-AF65-F5344CB8AC3E}">
        <p14:creationId xmlns:p14="http://schemas.microsoft.com/office/powerpoint/2010/main" val="1595223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531358" y="278346"/>
            <a:ext cx="9457150" cy="1325563"/>
          </a:xfrm>
        </p:spPr>
        <p:txBody>
          <a:bodyPr/>
          <a:lstStyle/>
          <a:p>
            <a:r>
              <a:rPr lang="en-US" dirty="0" err="1"/>
              <a:t>Resultados</a:t>
            </a:r>
            <a:r>
              <a:rPr lang="en-US" dirty="0"/>
              <a:t> del </a:t>
            </a:r>
            <a:r>
              <a:rPr lang="en-US" dirty="0" err="1"/>
              <a:t>aprendizaje</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421930"/>
          </a:xfrm>
        </p:spPr>
        <p:txBody>
          <a:bodyPr vert="horz" lIns="91440" tIns="45720" rIns="91440" bIns="45720" rtlCol="0" anchor="t">
            <a:normAutofit lnSpcReduction="10000"/>
          </a:bodyPr>
          <a:lstStyle/>
          <a:p>
            <a:pPr marL="713105" indent="-1097280" algn="just">
              <a:lnSpc>
                <a:spcPct val="120000"/>
              </a:lnSpc>
            </a:pPr>
            <a:r>
              <a:rPr lang="en-US" dirty="0">
                <a:latin typeface="Open Sans  "/>
                <a:ea typeface="Open Sans SemiBold"/>
                <a:cs typeface="Open Sans SemiBold"/>
              </a:rPr>
              <a:t>OIT1</a:t>
            </a:r>
            <a:r>
              <a:rPr lang="en-US" b="0" dirty="0">
                <a:latin typeface="Open Sans  "/>
                <a:ea typeface="Open Sans SemiBold"/>
                <a:cs typeface="Open Sans SemiBold"/>
              </a:rPr>
              <a:t>: </a:t>
            </a:r>
            <a:r>
              <a:rPr lang="en-US" b="0" dirty="0" err="1">
                <a:latin typeface="Open Sans  "/>
                <a:ea typeface="Open Sans SemiBold"/>
                <a:cs typeface="Open Sans SemiBold"/>
              </a:rPr>
              <a:t>Reflexionar</a:t>
            </a:r>
            <a:r>
              <a:rPr lang="en-US" b="0" dirty="0">
                <a:latin typeface="Open Sans  "/>
                <a:ea typeface="Open Sans SemiBold"/>
                <a:cs typeface="Open Sans SemiBold"/>
              </a:rPr>
              <a:t> </a:t>
            </a:r>
            <a:r>
              <a:rPr lang="en-US" b="0" dirty="0" err="1">
                <a:latin typeface="Open Sans  "/>
                <a:ea typeface="Open Sans SemiBold"/>
                <a:cs typeface="Open Sans SemiBold"/>
              </a:rPr>
              <a:t>sobre</a:t>
            </a:r>
            <a:r>
              <a:rPr lang="en-US" b="0" dirty="0">
                <a:latin typeface="Open Sans  "/>
                <a:ea typeface="Open Sans SemiBold"/>
                <a:cs typeface="Open Sans SemiBold"/>
              </a:rPr>
              <a:t> la </a:t>
            </a:r>
            <a:r>
              <a:rPr lang="en-US" b="0" dirty="0" err="1">
                <a:latin typeface="Open Sans  "/>
                <a:ea typeface="Open Sans SemiBold"/>
                <a:cs typeface="Open Sans SemiBold"/>
              </a:rPr>
              <a:t>variabilidad</a:t>
            </a:r>
            <a:r>
              <a:rPr lang="en-US" b="0" dirty="0">
                <a:latin typeface="Open Sans  "/>
                <a:ea typeface="Open Sans SemiBold"/>
                <a:cs typeface="Open Sans SemiBold"/>
              </a:rPr>
              <a:t> de la </a:t>
            </a:r>
            <a:r>
              <a:rPr lang="en-US" b="0" dirty="0" err="1">
                <a:latin typeface="Open Sans  "/>
                <a:ea typeface="Open Sans SemiBold"/>
                <a:cs typeface="Open Sans SemiBold"/>
              </a:rPr>
              <a:t>demanda</a:t>
            </a:r>
            <a:r>
              <a:rPr lang="en-US" b="0" dirty="0">
                <a:latin typeface="Open Sans  "/>
                <a:ea typeface="Open Sans SemiBold"/>
                <a:cs typeface="Open Sans SemiBold"/>
              </a:rPr>
              <a:t> </a:t>
            </a:r>
            <a:r>
              <a:rPr lang="en-US" b="0" dirty="0" err="1">
                <a:latin typeface="Open Sans  "/>
                <a:ea typeface="Open Sans SemiBold"/>
                <a:cs typeface="Open Sans SemiBold"/>
              </a:rPr>
              <a:t>energética</a:t>
            </a:r>
            <a:r>
              <a:rPr lang="en-US" b="0" dirty="0">
                <a:latin typeface="Open Sans  "/>
                <a:ea typeface="Open Sans SemiBold"/>
                <a:cs typeface="Open Sans SemiBold"/>
              </a:rPr>
              <a:t> a lo largo del </a:t>
            </a:r>
            <a:r>
              <a:rPr lang="en-US" b="0" dirty="0" err="1">
                <a:latin typeface="Open Sans  "/>
                <a:ea typeface="Open Sans SemiBold"/>
                <a:cs typeface="Open Sans SemiBold"/>
              </a:rPr>
              <a:t>tiempo</a:t>
            </a:r>
            <a:r>
              <a:rPr lang="en-US" b="0" dirty="0">
                <a:latin typeface="Open Sans  "/>
                <a:ea typeface="Open Sans SemiBold"/>
                <a:cs typeface="Open Sans SemiBold"/>
              </a:rPr>
              <a:t> y </a:t>
            </a:r>
            <a:r>
              <a:rPr lang="en-US" b="0" dirty="0" err="1">
                <a:latin typeface="Open Sans  "/>
                <a:ea typeface="Open Sans SemiBold"/>
                <a:cs typeface="Open Sans SemiBold"/>
              </a:rPr>
              <a:t>su</a:t>
            </a:r>
            <a:r>
              <a:rPr lang="en-US" b="0" dirty="0">
                <a:latin typeface="Open Sans  "/>
                <a:ea typeface="Open Sans SemiBold"/>
                <a:cs typeface="Open Sans SemiBold"/>
              </a:rPr>
              <a:t> </a:t>
            </a:r>
            <a:r>
              <a:rPr lang="en-US" b="0" dirty="0" err="1">
                <a:latin typeface="Open Sans  "/>
                <a:ea typeface="Open Sans SemiBold"/>
                <a:cs typeface="Open Sans SemiBold"/>
              </a:rPr>
              <a:t>efecto</a:t>
            </a:r>
            <a:r>
              <a:rPr lang="en-US" b="0" dirty="0">
                <a:latin typeface="Open Sans  "/>
                <a:ea typeface="Open Sans SemiBold"/>
                <a:cs typeface="Open Sans SemiBold"/>
              </a:rPr>
              <a:t> </a:t>
            </a:r>
            <a:r>
              <a:rPr lang="en-US" b="0" dirty="0" err="1">
                <a:latin typeface="Open Sans  "/>
                <a:ea typeface="Open Sans SemiBold"/>
                <a:cs typeface="Open Sans SemiBold"/>
              </a:rPr>
              <a:t>en</a:t>
            </a:r>
            <a:r>
              <a:rPr lang="en-US" b="0" dirty="0">
                <a:latin typeface="Open Sans  "/>
                <a:ea typeface="Open Sans SemiBold"/>
                <a:cs typeface="Open Sans SemiBold"/>
              </a:rPr>
              <a:t> la </a:t>
            </a:r>
            <a:r>
              <a:rPr lang="en-US" b="0" dirty="0" err="1">
                <a:latin typeface="Open Sans  "/>
                <a:ea typeface="Open Sans SemiBold"/>
                <a:cs typeface="Open Sans SemiBold"/>
              </a:rPr>
              <a:t>planificación</a:t>
            </a:r>
            <a:r>
              <a:rPr lang="en-US" b="0" dirty="0">
                <a:latin typeface="Open Sans  "/>
                <a:ea typeface="Open Sans SemiBold"/>
                <a:cs typeface="Open Sans SemiBold"/>
              </a:rPr>
              <a:t> de las </a:t>
            </a:r>
            <a:r>
              <a:rPr lang="en-US" b="0" dirty="0" err="1">
                <a:latin typeface="Open Sans  "/>
                <a:ea typeface="Open Sans SemiBold"/>
                <a:cs typeface="Open Sans SemiBold"/>
              </a:rPr>
              <a:t>infraestructuras</a:t>
            </a:r>
            <a:r>
              <a:rPr lang="en-US" b="0" dirty="0">
                <a:latin typeface="Open Sans  "/>
                <a:ea typeface="Open Sans SemiBold"/>
                <a:cs typeface="Open Sans SemiBold"/>
              </a:rPr>
              <a:t> </a:t>
            </a:r>
            <a:r>
              <a:rPr lang="en-US" b="0" dirty="0" err="1">
                <a:latin typeface="Open Sans  "/>
                <a:ea typeface="Open Sans SemiBold"/>
                <a:cs typeface="Open Sans SemiBold"/>
              </a:rPr>
              <a:t>energéticas</a:t>
            </a:r>
            <a:endParaRPr lang="en-US" b="0" dirty="0">
              <a:latin typeface="Open Sans  "/>
              <a:ea typeface="Open Sans SemiBold"/>
              <a:cs typeface="Open Sans SemiBold"/>
            </a:endParaRPr>
          </a:p>
          <a:p>
            <a:pPr marL="713105" indent="-1097280" algn="just">
              <a:lnSpc>
                <a:spcPct val="120000"/>
              </a:lnSpc>
            </a:pPr>
            <a:r>
              <a:rPr lang="en-US" dirty="0">
                <a:latin typeface="Open Sans  "/>
                <a:ea typeface="Open Sans SemiBold"/>
                <a:cs typeface="Open Sans SemiBold"/>
              </a:rPr>
              <a:t>OIT2</a:t>
            </a:r>
            <a:r>
              <a:rPr lang="en-US" b="0" dirty="0">
                <a:latin typeface="Open Sans  "/>
                <a:ea typeface="Open Sans SemiBold"/>
                <a:cs typeface="Open Sans SemiBold"/>
              </a:rPr>
              <a:t>: </a:t>
            </a:r>
            <a:r>
              <a:rPr lang="en-US" b="0" dirty="0" err="1">
                <a:latin typeface="Open Sans  "/>
                <a:ea typeface="Open Sans SemiBold"/>
                <a:cs typeface="Open Sans SemiBold"/>
              </a:rPr>
              <a:t>Reflexionar</a:t>
            </a:r>
            <a:r>
              <a:rPr lang="en-US" b="0" dirty="0">
                <a:latin typeface="Open Sans  "/>
                <a:ea typeface="Open Sans SemiBold"/>
                <a:cs typeface="Open Sans SemiBold"/>
              </a:rPr>
              <a:t> </a:t>
            </a:r>
            <a:r>
              <a:rPr lang="en-US" b="0" dirty="0" err="1">
                <a:latin typeface="Open Sans  "/>
                <a:ea typeface="Open Sans SemiBold"/>
                <a:cs typeface="Open Sans SemiBold"/>
              </a:rPr>
              <a:t>sobre</a:t>
            </a:r>
            <a:r>
              <a:rPr lang="en-US" b="0" dirty="0">
                <a:latin typeface="Open Sans  "/>
                <a:ea typeface="Open Sans SemiBold"/>
                <a:cs typeface="Open Sans SemiBold"/>
              </a:rPr>
              <a:t> la </a:t>
            </a:r>
            <a:r>
              <a:rPr lang="en-US" b="0" dirty="0" err="1">
                <a:latin typeface="Open Sans  "/>
                <a:ea typeface="Open Sans SemiBold"/>
                <a:cs typeface="Open Sans SemiBold"/>
              </a:rPr>
              <a:t>variabilidad</a:t>
            </a:r>
            <a:r>
              <a:rPr lang="en-US" b="0" dirty="0">
                <a:latin typeface="Open Sans  "/>
                <a:ea typeface="Open Sans SemiBold"/>
                <a:cs typeface="Open Sans SemiBold"/>
              </a:rPr>
              <a:t> del </a:t>
            </a:r>
            <a:r>
              <a:rPr lang="en-US" b="0" dirty="0" err="1">
                <a:latin typeface="Open Sans  "/>
                <a:ea typeface="Open Sans SemiBold"/>
                <a:cs typeface="Open Sans SemiBold"/>
              </a:rPr>
              <a:t>suministro</a:t>
            </a:r>
            <a:r>
              <a:rPr lang="en-US" b="0" dirty="0">
                <a:latin typeface="Open Sans  "/>
                <a:ea typeface="Open Sans SemiBold"/>
                <a:cs typeface="Open Sans SemiBold"/>
              </a:rPr>
              <a:t> de </a:t>
            </a:r>
            <a:r>
              <a:rPr lang="en-US" b="0" dirty="0" err="1">
                <a:latin typeface="Open Sans  "/>
                <a:ea typeface="Open Sans SemiBold"/>
                <a:cs typeface="Open Sans SemiBold"/>
              </a:rPr>
              <a:t>energía</a:t>
            </a:r>
            <a:r>
              <a:rPr lang="en-US" b="0" dirty="0">
                <a:latin typeface="Open Sans  "/>
                <a:ea typeface="Open Sans SemiBold"/>
                <a:cs typeface="Open Sans SemiBold"/>
              </a:rPr>
              <a:t> </a:t>
            </a:r>
            <a:r>
              <a:rPr lang="en-US" b="0" dirty="0" err="1">
                <a:latin typeface="Open Sans  "/>
                <a:ea typeface="Open Sans SemiBold"/>
                <a:cs typeface="Open Sans SemiBold"/>
              </a:rPr>
              <a:t>en</a:t>
            </a:r>
            <a:r>
              <a:rPr lang="en-US" b="0" dirty="0">
                <a:latin typeface="Open Sans  "/>
                <a:ea typeface="Open Sans SemiBold"/>
                <a:cs typeface="Open Sans SemiBold"/>
              </a:rPr>
              <a:t> </a:t>
            </a:r>
            <a:r>
              <a:rPr lang="en-US" b="0" dirty="0" err="1">
                <a:latin typeface="Open Sans  "/>
                <a:ea typeface="Open Sans SemiBold"/>
                <a:cs typeface="Open Sans SemiBold"/>
              </a:rPr>
              <a:t>el</a:t>
            </a:r>
            <a:r>
              <a:rPr lang="en-US" b="0" dirty="0">
                <a:latin typeface="Open Sans  "/>
                <a:ea typeface="Open Sans SemiBold"/>
                <a:cs typeface="Open Sans SemiBold"/>
              </a:rPr>
              <a:t> </a:t>
            </a:r>
            <a:r>
              <a:rPr lang="en-US" b="0" dirty="0" err="1">
                <a:latin typeface="Open Sans  "/>
                <a:ea typeface="Open Sans SemiBold"/>
                <a:cs typeface="Open Sans SemiBold"/>
              </a:rPr>
              <a:t>tiempo</a:t>
            </a:r>
            <a:r>
              <a:rPr lang="en-US" b="0" dirty="0">
                <a:latin typeface="Open Sans  "/>
                <a:ea typeface="Open Sans SemiBold"/>
                <a:cs typeface="Open Sans SemiBold"/>
              </a:rPr>
              <a:t> y </a:t>
            </a:r>
            <a:r>
              <a:rPr lang="en-US" b="0" dirty="0" err="1">
                <a:latin typeface="Open Sans  "/>
                <a:ea typeface="Open Sans SemiBold"/>
                <a:cs typeface="Open Sans SemiBold"/>
              </a:rPr>
              <a:t>su</a:t>
            </a:r>
            <a:r>
              <a:rPr lang="en-US" b="0" dirty="0">
                <a:latin typeface="Open Sans  "/>
                <a:ea typeface="Open Sans SemiBold"/>
                <a:cs typeface="Open Sans SemiBold"/>
              </a:rPr>
              <a:t> </a:t>
            </a:r>
            <a:r>
              <a:rPr lang="en-US" b="0" dirty="0" err="1">
                <a:latin typeface="Open Sans  "/>
                <a:ea typeface="Open Sans SemiBold"/>
                <a:cs typeface="Open Sans SemiBold"/>
              </a:rPr>
              <a:t>efecto</a:t>
            </a:r>
            <a:r>
              <a:rPr lang="en-US" b="0" dirty="0">
                <a:latin typeface="Open Sans  "/>
                <a:ea typeface="Open Sans SemiBold"/>
                <a:cs typeface="Open Sans SemiBold"/>
              </a:rPr>
              <a:t> </a:t>
            </a:r>
            <a:r>
              <a:rPr lang="en-US" b="0" dirty="0" err="1">
                <a:latin typeface="Open Sans  "/>
                <a:ea typeface="Open Sans SemiBold"/>
                <a:cs typeface="Open Sans SemiBold"/>
              </a:rPr>
              <a:t>en</a:t>
            </a:r>
            <a:r>
              <a:rPr lang="en-US" b="0" dirty="0">
                <a:latin typeface="Open Sans  "/>
                <a:ea typeface="Open Sans SemiBold"/>
                <a:cs typeface="Open Sans SemiBold"/>
              </a:rPr>
              <a:t> la </a:t>
            </a:r>
            <a:r>
              <a:rPr lang="en-US" b="0" dirty="0" err="1">
                <a:latin typeface="Open Sans  "/>
                <a:ea typeface="Open Sans SemiBold"/>
                <a:cs typeface="Open Sans SemiBold"/>
              </a:rPr>
              <a:t>planificación</a:t>
            </a:r>
            <a:r>
              <a:rPr lang="en-US" b="0" dirty="0">
                <a:latin typeface="Open Sans  "/>
                <a:ea typeface="Open Sans SemiBold"/>
                <a:cs typeface="Open Sans SemiBold"/>
              </a:rPr>
              <a:t> de la </a:t>
            </a:r>
            <a:r>
              <a:rPr lang="en-US" b="0" dirty="0" err="1">
                <a:latin typeface="Open Sans  "/>
                <a:ea typeface="Open Sans SemiBold"/>
                <a:cs typeface="Open Sans SemiBold"/>
              </a:rPr>
              <a:t>infraestructura</a:t>
            </a:r>
            <a:r>
              <a:rPr lang="en-US" b="0" dirty="0">
                <a:latin typeface="Open Sans  "/>
                <a:ea typeface="Open Sans SemiBold"/>
                <a:cs typeface="Open Sans SemiBold"/>
              </a:rPr>
              <a:t> </a:t>
            </a:r>
            <a:r>
              <a:rPr lang="en-US" b="0" dirty="0" err="1">
                <a:latin typeface="Open Sans  "/>
                <a:ea typeface="Open Sans SemiBold"/>
                <a:cs typeface="Open Sans SemiBold"/>
              </a:rPr>
              <a:t>energética</a:t>
            </a:r>
            <a:endParaRPr lang="en-US" b="0" dirty="0">
              <a:latin typeface="Open Sans  "/>
              <a:ea typeface="Open Sans SemiBold"/>
              <a:cs typeface="Open Sans SemiBold"/>
            </a:endParaRPr>
          </a:p>
          <a:p>
            <a:pPr marL="713105" indent="-1097280" algn="just">
              <a:lnSpc>
                <a:spcPct val="120000"/>
              </a:lnSpc>
            </a:pPr>
            <a:r>
              <a:rPr lang="en-US" dirty="0">
                <a:latin typeface="Open Sans  "/>
                <a:ea typeface="Open Sans SemiBold"/>
                <a:cs typeface="Open Sans SemiBold"/>
              </a:rPr>
              <a:t>OIT3</a:t>
            </a:r>
            <a:r>
              <a:rPr lang="en-US" b="0" dirty="0">
                <a:latin typeface="Open Sans  "/>
                <a:ea typeface="Open Sans SemiBold"/>
                <a:cs typeface="Open Sans SemiBold"/>
              </a:rPr>
              <a:t>: </a:t>
            </a:r>
            <a:r>
              <a:rPr lang="en-US" b="0" dirty="0" err="1">
                <a:latin typeface="Open Sans  "/>
                <a:ea typeface="Open Sans SemiBold"/>
                <a:cs typeface="Open Sans SemiBold"/>
              </a:rPr>
              <a:t>Describir</a:t>
            </a:r>
            <a:r>
              <a:rPr lang="en-US" b="0" dirty="0">
                <a:latin typeface="Open Sans  "/>
                <a:ea typeface="Open Sans SemiBold"/>
                <a:cs typeface="Open Sans SemiBold"/>
              </a:rPr>
              <a:t> </a:t>
            </a:r>
            <a:r>
              <a:rPr lang="en-US" b="0" dirty="0" err="1">
                <a:latin typeface="Open Sans  "/>
                <a:ea typeface="Open Sans SemiBold"/>
                <a:cs typeface="Open Sans SemiBold"/>
              </a:rPr>
              <a:t>cómo</a:t>
            </a:r>
            <a:r>
              <a:rPr lang="en-US" b="0" dirty="0">
                <a:latin typeface="Open Sans  "/>
                <a:ea typeface="Open Sans SemiBold"/>
                <a:cs typeface="Open Sans SemiBold"/>
              </a:rPr>
              <a:t> la </a:t>
            </a:r>
            <a:r>
              <a:rPr lang="en-US" b="0" dirty="0" err="1">
                <a:latin typeface="Open Sans  "/>
                <a:ea typeface="Open Sans SemiBold"/>
                <a:cs typeface="Open Sans SemiBold"/>
              </a:rPr>
              <a:t>variabilidad</a:t>
            </a:r>
            <a:r>
              <a:rPr lang="en-US" b="0" dirty="0">
                <a:latin typeface="Open Sans  "/>
                <a:ea typeface="Open Sans SemiBold"/>
                <a:cs typeface="Open Sans SemiBold"/>
              </a:rPr>
              <a:t> de la </a:t>
            </a:r>
            <a:r>
              <a:rPr lang="en-US" b="0" dirty="0" err="1">
                <a:latin typeface="Open Sans  "/>
                <a:ea typeface="Open Sans SemiBold"/>
                <a:cs typeface="Open Sans SemiBold"/>
              </a:rPr>
              <a:t>demanda</a:t>
            </a:r>
            <a:r>
              <a:rPr lang="en-US" b="0" dirty="0">
                <a:latin typeface="Open Sans  "/>
                <a:ea typeface="Open Sans SemiBold"/>
                <a:cs typeface="Open Sans SemiBold"/>
              </a:rPr>
              <a:t> y la </a:t>
            </a:r>
            <a:r>
              <a:rPr lang="en-US" b="0" dirty="0" err="1">
                <a:latin typeface="Open Sans  "/>
                <a:ea typeface="Open Sans SemiBold"/>
                <a:cs typeface="Open Sans SemiBold"/>
              </a:rPr>
              <a:t>oferta</a:t>
            </a:r>
            <a:r>
              <a:rPr lang="en-US" b="0" dirty="0">
                <a:latin typeface="Open Sans  "/>
                <a:ea typeface="Open Sans SemiBold"/>
                <a:cs typeface="Open Sans SemiBold"/>
              </a:rPr>
              <a:t> de </a:t>
            </a:r>
            <a:r>
              <a:rPr lang="en-US" b="0" dirty="0" err="1">
                <a:latin typeface="Open Sans  "/>
                <a:ea typeface="Open Sans SemiBold"/>
                <a:cs typeface="Open Sans SemiBold"/>
              </a:rPr>
              <a:t>energía</a:t>
            </a:r>
            <a:r>
              <a:rPr lang="en-US" b="0" dirty="0">
                <a:latin typeface="Open Sans  "/>
                <a:ea typeface="Open Sans SemiBold"/>
                <a:cs typeface="Open Sans SemiBold"/>
              </a:rPr>
              <a:t> </a:t>
            </a:r>
            <a:r>
              <a:rPr lang="en-US" b="0" dirty="0" err="1">
                <a:latin typeface="Open Sans  "/>
                <a:ea typeface="Open Sans SemiBold"/>
                <a:cs typeface="Open Sans SemiBold"/>
              </a:rPr>
              <a:t>puede</a:t>
            </a:r>
            <a:r>
              <a:rPr lang="en-US" b="0" dirty="0">
                <a:latin typeface="Open Sans  "/>
                <a:ea typeface="Open Sans SemiBold"/>
                <a:cs typeface="Open Sans SemiBold"/>
              </a:rPr>
              <a:t> ser </a:t>
            </a:r>
            <a:r>
              <a:rPr lang="en-US" b="0" dirty="0" err="1">
                <a:latin typeface="Open Sans  "/>
                <a:ea typeface="Open Sans SemiBold"/>
                <a:cs typeface="Open Sans SemiBold"/>
              </a:rPr>
              <a:t>capturada</a:t>
            </a:r>
            <a:r>
              <a:rPr lang="en-US" b="0" dirty="0">
                <a:latin typeface="Open Sans  "/>
                <a:ea typeface="Open Sans SemiBold"/>
                <a:cs typeface="Open Sans SemiBold"/>
              </a:rPr>
              <a:t> </a:t>
            </a:r>
            <a:r>
              <a:rPr lang="en-US" b="0" dirty="0" err="1">
                <a:latin typeface="Open Sans  "/>
                <a:ea typeface="Open Sans SemiBold"/>
                <a:cs typeface="Open Sans SemiBold"/>
              </a:rPr>
              <a:t>en</a:t>
            </a:r>
            <a:r>
              <a:rPr lang="en-US" b="0" dirty="0">
                <a:latin typeface="Open Sans  "/>
                <a:ea typeface="Open Sans SemiBold"/>
                <a:cs typeface="Open Sans SemiBold"/>
              </a:rPr>
              <a:t> la </a:t>
            </a:r>
            <a:r>
              <a:rPr lang="en-US" b="0" dirty="0" err="1">
                <a:latin typeface="Open Sans  "/>
                <a:ea typeface="Open Sans SemiBold"/>
                <a:cs typeface="Open Sans SemiBold"/>
              </a:rPr>
              <a:t>estructura</a:t>
            </a:r>
            <a:r>
              <a:rPr lang="en-US" b="0" dirty="0">
                <a:latin typeface="Open Sans  "/>
                <a:ea typeface="Open Sans SemiBold"/>
                <a:cs typeface="Open Sans SemiBold"/>
              </a:rPr>
              <a:t> de un </a:t>
            </a:r>
            <a:r>
              <a:rPr lang="en-US" b="0" dirty="0" err="1">
                <a:latin typeface="Open Sans  "/>
                <a:ea typeface="Open Sans SemiBold"/>
                <a:cs typeface="Open Sans SemiBold"/>
              </a:rPr>
              <a:t>modelo</a:t>
            </a:r>
            <a:endParaRPr lang="en-US" b="0" dirty="0">
              <a:latin typeface="Open Sans  "/>
              <a:ea typeface="Open Sans SemiBold"/>
              <a:cs typeface="Open Sans SemiBold"/>
            </a:endParaRPr>
          </a:p>
          <a:p>
            <a:pPr marL="713105" indent="-1097280" algn="just">
              <a:lnSpc>
                <a:spcPct val="120000"/>
              </a:lnSpc>
            </a:pPr>
            <a:r>
              <a:rPr lang="en-US" dirty="0">
                <a:latin typeface="Open Sans  "/>
                <a:ea typeface="Open Sans SemiBold"/>
                <a:cs typeface="Open Sans SemiBold"/>
              </a:rPr>
              <a:t>OIT4</a:t>
            </a:r>
            <a:r>
              <a:rPr lang="en-US" b="0" dirty="0">
                <a:latin typeface="Open Sans  "/>
                <a:ea typeface="Open Sans SemiBold"/>
                <a:cs typeface="Open Sans SemiBold"/>
              </a:rPr>
              <a:t>: </a:t>
            </a:r>
            <a:r>
              <a:rPr lang="en-US" b="0" dirty="0" err="1">
                <a:latin typeface="Open Sans  "/>
                <a:ea typeface="Open Sans SemiBold"/>
                <a:cs typeface="Open Sans SemiBold"/>
              </a:rPr>
              <a:t>Describir</a:t>
            </a:r>
            <a:r>
              <a:rPr lang="en-US" b="0" dirty="0">
                <a:latin typeface="Open Sans  "/>
                <a:ea typeface="Open Sans SemiBold"/>
                <a:cs typeface="Open Sans SemiBold"/>
              </a:rPr>
              <a:t> </a:t>
            </a:r>
            <a:r>
              <a:rPr lang="en-US" b="0" dirty="0" err="1">
                <a:latin typeface="Open Sans  "/>
                <a:ea typeface="Open Sans SemiBold"/>
                <a:cs typeface="Open Sans SemiBold"/>
              </a:rPr>
              <a:t>los</a:t>
            </a:r>
            <a:r>
              <a:rPr lang="en-US" b="0" dirty="0">
                <a:latin typeface="Open Sans  "/>
                <a:ea typeface="Open Sans SemiBold"/>
                <a:cs typeface="Open Sans SemiBold"/>
              </a:rPr>
              <a:t> </a:t>
            </a:r>
            <a:r>
              <a:rPr lang="en-US" b="0" dirty="0" err="1">
                <a:latin typeface="Open Sans  "/>
                <a:ea typeface="Open Sans SemiBold"/>
                <a:cs typeface="Open Sans SemiBold"/>
              </a:rPr>
              <a:t>principales</a:t>
            </a:r>
            <a:r>
              <a:rPr lang="en-US" b="0" dirty="0">
                <a:latin typeface="Open Sans  "/>
                <a:ea typeface="Open Sans SemiBold"/>
                <a:cs typeface="Open Sans SemiBold"/>
              </a:rPr>
              <a:t> </a:t>
            </a:r>
            <a:r>
              <a:rPr lang="en-US" b="0" dirty="0" err="1">
                <a:latin typeface="Open Sans  "/>
                <a:ea typeface="Open Sans SemiBold"/>
                <a:cs typeface="Open Sans SemiBold"/>
              </a:rPr>
              <a:t>parámetros</a:t>
            </a:r>
            <a:r>
              <a:rPr lang="en-US" b="0" dirty="0">
                <a:latin typeface="Open Sans  "/>
                <a:ea typeface="Open Sans SemiBold"/>
                <a:cs typeface="Open Sans SemiBold"/>
              </a:rPr>
              <a:t> </a:t>
            </a:r>
            <a:r>
              <a:rPr lang="en-US" b="0" dirty="0" err="1">
                <a:latin typeface="Open Sans  "/>
                <a:ea typeface="Open Sans SemiBold"/>
                <a:cs typeface="Open Sans SemiBold"/>
              </a:rPr>
              <a:t>dependientes</a:t>
            </a:r>
            <a:r>
              <a:rPr lang="en-US" b="0" dirty="0">
                <a:latin typeface="Open Sans  "/>
                <a:ea typeface="Open Sans SemiBold"/>
                <a:cs typeface="Open Sans SemiBold"/>
              </a:rPr>
              <a:t> del </a:t>
            </a:r>
            <a:r>
              <a:rPr lang="en-US" b="0" dirty="0" err="1">
                <a:latin typeface="Open Sans  "/>
                <a:ea typeface="Open Sans SemiBold"/>
                <a:cs typeface="Open Sans SemiBold"/>
              </a:rPr>
              <a:t>tiempo</a:t>
            </a:r>
            <a:r>
              <a:rPr lang="en-US" b="0" dirty="0">
                <a:latin typeface="Open Sans  "/>
                <a:ea typeface="Open Sans SemiBold"/>
                <a:cs typeface="Open Sans SemiBold"/>
              </a:rPr>
              <a:t> </a:t>
            </a:r>
            <a:r>
              <a:rPr lang="en-US" b="0" dirty="0" err="1">
                <a:latin typeface="Open Sans  "/>
                <a:ea typeface="Open Sans SemiBold"/>
                <a:cs typeface="Open Sans SemiBold"/>
              </a:rPr>
              <a:t>en</a:t>
            </a:r>
            <a:r>
              <a:rPr lang="en-US" b="0" dirty="0">
                <a:latin typeface="Open Sans  "/>
                <a:ea typeface="Open Sans SemiBold"/>
                <a:cs typeface="Open Sans SemiBold"/>
              </a:rPr>
              <a:t> </a:t>
            </a:r>
            <a:r>
              <a:rPr lang="en-US" b="0" dirty="0" err="1">
                <a:latin typeface="Open Sans  "/>
                <a:ea typeface="Open Sans SemiBold"/>
                <a:cs typeface="Open Sans SemiBold"/>
              </a:rPr>
              <a:t>OSeMOSYS</a:t>
            </a:r>
            <a:r>
              <a:rPr lang="en-US" b="0" dirty="0">
                <a:latin typeface="Open Sans  "/>
                <a:ea typeface="Open Sans SemiBold"/>
                <a:cs typeface="Open Sans SemiBold"/>
              </a:rPr>
              <a:t> y </a:t>
            </a:r>
            <a:r>
              <a:rPr lang="en-US" b="0" dirty="0" err="1">
                <a:latin typeface="Open Sans  "/>
                <a:ea typeface="Open Sans SemiBold"/>
                <a:cs typeface="Open Sans SemiBold"/>
              </a:rPr>
              <a:t>su</a:t>
            </a:r>
            <a:r>
              <a:rPr lang="en-US" b="0" dirty="0">
                <a:latin typeface="Open Sans  "/>
                <a:ea typeface="Open Sans SemiBold"/>
                <a:cs typeface="Open Sans SemiBold"/>
              </a:rPr>
              <a:t> </a:t>
            </a:r>
            <a:r>
              <a:rPr lang="en-US" b="0" dirty="0" err="1">
                <a:latin typeface="Open Sans  "/>
                <a:ea typeface="Open Sans SemiBold"/>
                <a:cs typeface="Open Sans SemiBold"/>
              </a:rPr>
              <a:t>uso</a:t>
            </a:r>
            <a:endParaRPr lang="en-US" b="0" dirty="0">
              <a:latin typeface="Open Sans  "/>
              <a:ea typeface="Open Sans SemiBold"/>
              <a:cs typeface="Open Sans SemiBold"/>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t>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6445148" cy="439247"/>
          </a:xfrm>
        </p:spPr>
        <p:txBody>
          <a:bodyPr>
            <a:noAutofit/>
          </a:bodyPr>
          <a:lstStyle/>
          <a:p>
            <a:r>
              <a:rPr lang="en-US"/>
              <a:t>Al final de esta conferencia, serás capaz de:</a:t>
            </a:r>
          </a:p>
        </p:txBody>
      </p:sp>
      <p:sp>
        <p:nvSpPr>
          <p:cNvPr id="6" name="Oval 5">
            <a:extLst>
              <a:ext uri="{FF2B5EF4-FFF2-40B4-BE49-F238E27FC236}">
                <a16:creationId xmlns:a16="http://schemas.microsoft.com/office/drawing/2014/main" id="{1242186B-0C79-7547-A93D-98F15EC14B64}"/>
              </a:ext>
            </a:extLst>
          </p:cNvPr>
          <p:cNvSpPr/>
          <p:nvPr/>
        </p:nvSpPr>
        <p:spPr>
          <a:xfrm>
            <a:off x="8545944" y="70203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mp3" descr="Lecture5_Slide2.mp3">
            <a:hlinkClick r:id="" action="ppaction://media"/>
            <a:extLst>
              <a:ext uri="{FF2B5EF4-FFF2-40B4-BE49-F238E27FC236}">
                <a16:creationId xmlns:a16="http://schemas.microsoft.com/office/drawing/2014/main" id="{D5FD6C5F-08A5-FE45-A76C-B7713EAE2B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5944" y="773402"/>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Conferencia 5.2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20</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err="1"/>
              <a:t>Taliotis</a:t>
            </a:r>
            <a:r>
              <a:rPr lang="en-US"/>
              <a:t>, C., y otros, Time representation in OSeMOSYS, 2018. </a:t>
            </a:r>
            <a:r>
              <a:rPr lang="en-US" err="1"/>
              <a:t>Zenodo. </a:t>
            </a:r>
            <a:r>
              <a:rPr lang="en-US">
                <a:hlinkClick r:id="rId2"/>
              </a:rPr>
              <a:t>http://doi.org/10.5281/zenodo.4585695</a:t>
            </a:r>
            <a:endParaRPr lang="en-US"/>
          </a:p>
          <a:p>
            <a:pPr>
              <a:lnSpc>
                <a:spcPct val="100000"/>
              </a:lnSpc>
            </a:pPr>
            <a:endParaRPr lang="en-US"/>
          </a:p>
        </p:txBody>
      </p:sp>
    </p:spTree>
    <p:extLst>
      <p:ext uri="{BB962C8B-B14F-4D97-AF65-F5344CB8AC3E}">
        <p14:creationId xmlns:p14="http://schemas.microsoft.com/office/powerpoint/2010/main" val="93075932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Parámetros dependientes del tiempo</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6857798" cy="2952616"/>
          </a:xfrm>
        </p:spPr>
        <p:txBody>
          <a:bodyPr>
            <a:normAutofit fontScale="92500"/>
          </a:bodyPr>
          <a:lstStyle/>
          <a:p>
            <a:pPr marL="342900" indent="-342900" algn="just">
              <a:buFont typeface="Arial" panose="020B0604020202020204" pitchFamily="34" charset="0"/>
              <a:buChar char="•"/>
            </a:pPr>
            <a:r>
              <a:rPr lang="en-US" b="0" dirty="0">
                <a:solidFill>
                  <a:srgbClr val="C00000"/>
                </a:solidFill>
              </a:rPr>
              <a:t>Demanda anual acumulada: </a:t>
            </a:r>
            <a:r>
              <a:rPr lang="en-US" b="0" dirty="0">
                <a:latin typeface="Open Sans" panose="020B0606030504020204" pitchFamily="34" charset="0"/>
                <a:ea typeface="Open Sans" panose="020B0606030504020204" pitchFamily="34" charset="0"/>
                <a:cs typeface="Open Sans" panose="020B0606030504020204" pitchFamily="34" charset="0"/>
              </a:rPr>
              <a:t>Un tipo de demanda que se define para cada año</a:t>
            </a:r>
          </a:p>
          <a:p>
            <a:pPr marL="342900" indent="-342900" algn="just">
              <a:buFont typeface="Arial" panose="020B0604020202020204" pitchFamily="34" charset="0"/>
              <a:buChar char="•"/>
            </a:pPr>
            <a:r>
              <a:rPr lang="en-US" b="0" dirty="0">
                <a:solidFill>
                  <a:srgbClr val="C00000"/>
                </a:solidFill>
              </a:rPr>
              <a:t>Demanda Anual Especificada: </a:t>
            </a:r>
            <a:r>
              <a:rPr lang="en-US" sz="2100" b="0" dirty="0">
                <a:latin typeface="Open Sans" panose="020B0606030504020204" pitchFamily="34" charset="0"/>
                <a:ea typeface="Open Sans" panose="020B0606030504020204" pitchFamily="34" charset="0"/>
                <a:cs typeface="Open Sans" panose="020B0606030504020204" pitchFamily="34" charset="0"/>
              </a:rPr>
              <a:t>Un tipo de demanda que se define para cada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b="0" dirty="0"/>
              <a:t>Perfil de la demanda especificada: </a:t>
            </a:r>
            <a:r>
              <a:rPr lang="en-US" sz="2100" b="0" dirty="0">
                <a:latin typeface="Open Sans" panose="020B0606030504020204" pitchFamily="34" charset="0"/>
                <a:ea typeface="Open Sans" panose="020B0606030504020204" pitchFamily="34" charset="0"/>
                <a:cs typeface="Open Sans" panose="020B0606030504020204" pitchFamily="34" charset="0"/>
              </a:rPr>
              <a:t>Fracción de la demanda anual especificada de un producto en cada </a:t>
            </a:r>
            <a:r>
              <a:rPr lang="en-US" sz="2100" b="0" dirty="0" err="1">
                <a:latin typeface="Open Sans" panose="020B0606030504020204" pitchFamily="34" charset="0"/>
                <a:ea typeface="Open Sans" panose="020B0606030504020204" pitchFamily="34" charset="0"/>
                <a:cs typeface="Open Sans" panose="020B0606030504020204" pitchFamily="34" charset="0"/>
              </a:rPr>
              <a:t>tramo de tiempo</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b="0" dirty="0"/>
              <a:t>Factor de capacidad: </a:t>
            </a:r>
            <a:r>
              <a:rPr lang="en-US" sz="2100" b="0" dirty="0">
                <a:latin typeface="Open Sans" panose="020B0606030504020204" pitchFamily="34" charset="0"/>
                <a:ea typeface="Open Sans" panose="020B0606030504020204" pitchFamily="34" charset="0"/>
                <a:cs typeface="Open Sans" panose="020B0606030504020204" pitchFamily="34" charset="0"/>
              </a:rPr>
              <a:t>Fracción de la capacidad de una tecnología que puede utilizarse en cada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21</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Demanda anual</a:t>
            </a:r>
          </a:p>
        </p:txBody>
      </p:sp>
      <p:sp>
        <p:nvSpPr>
          <p:cNvPr id="6" name="Oval 5">
            <a:extLst>
              <a:ext uri="{FF2B5EF4-FFF2-40B4-BE49-F238E27FC236}">
                <a16:creationId xmlns:a16="http://schemas.microsoft.com/office/drawing/2014/main" id="{3CD119D3-E77A-7349-8B90-B15FC5C87C9D}"/>
              </a:ext>
            </a:extLst>
          </p:cNvPr>
          <p:cNvSpPr/>
          <p:nvPr/>
        </p:nvSpPr>
        <p:spPr>
          <a:xfrm>
            <a:off x="10110086" y="80668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1.mp3" descr="Lecture5_Slide21.mp3">
            <a:hlinkClick r:id="" action="ppaction://media"/>
            <a:extLst>
              <a:ext uri="{FF2B5EF4-FFF2-40B4-BE49-F238E27FC236}">
                <a16:creationId xmlns:a16="http://schemas.microsoft.com/office/drawing/2014/main" id="{F1B83878-B642-CC46-A2B9-7B060130D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1030" y="878053"/>
            <a:ext cx="812800" cy="812800"/>
          </a:xfrm>
          <a:prstGeom prst="rect">
            <a:avLst/>
          </a:prstGeom>
        </p:spPr>
      </p:pic>
    </p:spTree>
    <p:extLst>
      <p:ext uri="{BB962C8B-B14F-4D97-AF65-F5344CB8AC3E}">
        <p14:creationId xmlns:p14="http://schemas.microsoft.com/office/powerpoint/2010/main" val="22123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Parámetros dependientes del tiempo</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79" y="2582945"/>
            <a:ext cx="6847965" cy="2913287"/>
          </a:xfrm>
        </p:spPr>
        <p:txBody>
          <a:bodyPr>
            <a:noAutofit/>
          </a:bodyPr>
          <a:lstStyle/>
          <a:p>
            <a:pPr marL="342900" indent="-342900" algn="just">
              <a:buFont typeface="Arial" panose="020B0604020202020204" pitchFamily="34" charset="0"/>
              <a:buChar char="•"/>
            </a:pPr>
            <a:r>
              <a:rPr lang="en-US" b="0" dirty="0"/>
              <a:t>Demanda anual acumulada: </a:t>
            </a:r>
            <a:r>
              <a:rPr lang="en-US" b="0" dirty="0">
                <a:latin typeface="Open Sans" panose="020B0606030504020204" pitchFamily="34" charset="0"/>
                <a:ea typeface="Open Sans" panose="020B0606030504020204" pitchFamily="34" charset="0"/>
                <a:cs typeface="Open Sans" panose="020B0606030504020204" pitchFamily="34" charset="0"/>
              </a:rPr>
              <a:t>Un tipo de demanda que se define para cada año</a:t>
            </a:r>
          </a:p>
          <a:p>
            <a:pPr marL="342900" indent="-342900" algn="just">
              <a:buFont typeface="Arial" panose="020B0604020202020204" pitchFamily="34" charset="0"/>
              <a:buChar char="•"/>
            </a:pPr>
            <a:r>
              <a:rPr lang="en-US" b="0" dirty="0"/>
              <a:t>Demanda Anual Especificada: </a:t>
            </a:r>
            <a:r>
              <a:rPr lang="en-US" sz="2100" b="0" dirty="0">
                <a:latin typeface="Open Sans" panose="020B0606030504020204" pitchFamily="34" charset="0"/>
                <a:ea typeface="Open Sans" panose="020B0606030504020204" pitchFamily="34" charset="0"/>
                <a:cs typeface="Open Sans" panose="020B0606030504020204" pitchFamily="34" charset="0"/>
              </a:rPr>
              <a:t>Un tipo de demanda que se define para cada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b="0" dirty="0">
                <a:solidFill>
                  <a:srgbClr val="C00000"/>
                </a:solidFill>
              </a:rPr>
              <a:t>Perfil de la demanda especificada: </a:t>
            </a:r>
            <a:r>
              <a:rPr lang="en-US" sz="2100" b="0" dirty="0">
                <a:latin typeface="Open Sans" panose="020B0606030504020204" pitchFamily="34" charset="0"/>
                <a:ea typeface="Open Sans" panose="020B0606030504020204" pitchFamily="34" charset="0"/>
                <a:cs typeface="Open Sans" panose="020B0606030504020204" pitchFamily="34" charset="0"/>
              </a:rPr>
              <a:t>Fracción de la demanda anual especificada de un producto en cada </a:t>
            </a:r>
            <a:r>
              <a:rPr lang="en-US" sz="2100" b="0" dirty="0" err="1">
                <a:latin typeface="Open Sans" panose="020B0606030504020204" pitchFamily="34" charset="0"/>
                <a:ea typeface="Open Sans" panose="020B0606030504020204" pitchFamily="34" charset="0"/>
                <a:cs typeface="Open Sans" panose="020B0606030504020204" pitchFamily="34" charset="0"/>
              </a:rPr>
              <a:t>tramo de tiempo</a:t>
            </a:r>
            <a:endParaRPr lang="en-US" sz="21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b="0" dirty="0"/>
              <a:t>Factor de capacidad: </a:t>
            </a:r>
            <a:r>
              <a:rPr lang="en-US" sz="2100" b="0" dirty="0">
                <a:latin typeface="Open Sans" panose="020B0606030504020204" pitchFamily="34" charset="0"/>
                <a:ea typeface="Open Sans" panose="020B0606030504020204" pitchFamily="34" charset="0"/>
                <a:cs typeface="Open Sans" panose="020B0606030504020204" pitchFamily="34" charset="0"/>
              </a:rPr>
              <a:t>Fracción de la capacidad de una tecnología que puede utilizarse en cada </a:t>
            </a:r>
            <a:r>
              <a:rPr lang="en-US" sz="21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21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22</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Perfil de la demanda</a:t>
            </a:r>
          </a:p>
        </p:txBody>
      </p:sp>
      <p:sp>
        <p:nvSpPr>
          <p:cNvPr id="6" name="Oval 5">
            <a:extLst>
              <a:ext uri="{FF2B5EF4-FFF2-40B4-BE49-F238E27FC236}">
                <a16:creationId xmlns:a16="http://schemas.microsoft.com/office/drawing/2014/main" id="{896B896D-CFD6-4947-89F6-9F8FC6F4E37F}"/>
              </a:ext>
            </a:extLst>
          </p:cNvPr>
          <p:cNvSpPr/>
          <p:nvPr/>
        </p:nvSpPr>
        <p:spPr>
          <a:xfrm>
            <a:off x="9789038" y="63337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2.mp3" descr="Lecture5_Slide22.mp3">
            <a:hlinkClick r:id="" action="ppaction://media"/>
            <a:extLst>
              <a:ext uri="{FF2B5EF4-FFF2-40B4-BE49-F238E27FC236}">
                <a16:creationId xmlns:a16="http://schemas.microsoft.com/office/drawing/2014/main" id="{08E72DD1-0D80-5143-B8EF-8495F147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0403" y="671610"/>
            <a:ext cx="812800" cy="812800"/>
          </a:xfrm>
          <a:prstGeom prst="rect">
            <a:avLst/>
          </a:prstGeom>
        </p:spPr>
      </p:pic>
    </p:spTree>
    <p:extLst>
      <p:ext uri="{BB962C8B-B14F-4D97-AF65-F5344CB8AC3E}">
        <p14:creationId xmlns:p14="http://schemas.microsoft.com/office/powerpoint/2010/main" val="18222161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Parámetros dependientes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Perfil de la demanda</a:t>
            </a:r>
          </a:p>
        </p:txBody>
      </p:sp>
      <p:sp>
        <p:nvSpPr>
          <p:cNvPr id="6" name="TextBox 5"/>
          <p:cNvSpPr txBox="1"/>
          <p:nvPr/>
        </p:nvSpPr>
        <p:spPr>
          <a:xfrm>
            <a:off x="1491317" y="5690626"/>
            <a:ext cx="8421033" cy="307777"/>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Demanda total anual (PJ) = (164 * N días de verano + 496 * N días de invierno) / 1000 =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100 PJ </a:t>
            </a:r>
            <a:endParaRPr lang="en-GB" sz="140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a:blip r:embed="rId6"/>
          <a:stretch>
            <a:fillRect/>
          </a:stretch>
        </p:blipFill>
        <p:spPr>
          <a:xfrm>
            <a:off x="836825" y="4962527"/>
            <a:ext cx="9902371" cy="658888"/>
          </a:xfrm>
          <a:prstGeom prst="rect">
            <a:avLst/>
          </a:prstGeom>
        </p:spPr>
      </p:pic>
      <p:sp>
        <p:nvSpPr>
          <p:cNvPr id="8" name="Oval 7">
            <a:extLst>
              <a:ext uri="{FF2B5EF4-FFF2-40B4-BE49-F238E27FC236}">
                <a16:creationId xmlns:a16="http://schemas.microsoft.com/office/drawing/2014/main" id="{726E5DC4-C035-4E4E-A896-EC6D6BF7C479}"/>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3.mp3" descr="Lecture5_Slide23.mp3">
            <a:hlinkClick r:id="" action="ppaction://media"/>
            <a:extLst>
              <a:ext uri="{FF2B5EF4-FFF2-40B4-BE49-F238E27FC236}">
                <a16:creationId xmlns:a16="http://schemas.microsoft.com/office/drawing/2014/main" id="{CF0B3A5A-A1CF-9844-97D2-A317C294D9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81117" y="1317389"/>
            <a:ext cx="812800" cy="812800"/>
          </a:xfrm>
          <a:prstGeom prst="rect">
            <a:avLst/>
          </a:prstGeom>
        </p:spPr>
      </p:pic>
    </p:spTree>
    <p:extLst>
      <p:ext uri="{BB962C8B-B14F-4D97-AF65-F5344CB8AC3E}">
        <p14:creationId xmlns:p14="http://schemas.microsoft.com/office/powerpoint/2010/main" val="30332009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5.4 Parámetros dependientes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Perfil de la demanda</a:t>
            </a:r>
          </a:p>
        </p:txBody>
      </p:sp>
      <p:sp>
        <p:nvSpPr>
          <p:cNvPr id="5" name="TextBox 4"/>
          <p:cNvSpPr txBox="1"/>
          <p:nvPr/>
        </p:nvSpPr>
        <p:spPr>
          <a:xfrm>
            <a:off x="1491317" y="5722376"/>
            <a:ext cx="8421033" cy="307777"/>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Demanda total anual (PJ) = (164 * N días de verano + 496 * N días de invierno) / 1000 =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100 PJ </a:t>
            </a:r>
            <a:endParaRPr lang="en-GB" sz="1400">
              <a:solidFill>
                <a:srgbClr val="C8102E"/>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Content Placeholder 3"/>
          <p:cNvGraphicFramePr>
            <a:graphicFrameLocks noGrp="1"/>
          </p:cNvGraphicFramePr>
          <p:nvPr>
            <p:ph idx="1"/>
          </p:nvPr>
        </p:nvGraphicFramePr>
        <p:xfrm>
          <a:off x="1984957" y="2793992"/>
          <a:ext cx="7433751" cy="1714500"/>
        </p:xfrm>
        <a:graphic>
          <a:graphicData uri="http://schemas.openxmlformats.org/drawingml/2006/table">
            <a:tbl>
              <a:tblPr firstRow="1" bandRow="1">
                <a:tableStyleId>{5C22544A-7EE6-4342-B048-85BDC9FD1C3A}</a:tableStyleId>
              </a:tblPr>
              <a:tblGrid>
                <a:gridCol w="1367751">
                  <a:extLst>
                    <a:ext uri="{9D8B030D-6E8A-4147-A177-3AD203B41FA5}">
                      <a16:colId xmlns:a16="http://schemas.microsoft.com/office/drawing/2014/main" val="871742080"/>
                    </a:ext>
                  </a:extLst>
                </a:gridCol>
                <a:gridCol w="6066000">
                  <a:extLst>
                    <a:ext uri="{9D8B030D-6E8A-4147-A177-3AD203B41FA5}">
                      <a16:colId xmlns:a16="http://schemas.microsoft.com/office/drawing/2014/main" val="2511214003"/>
                    </a:ext>
                  </a:extLst>
                </a:gridCol>
              </a:tblGrid>
              <a:tr h="342900">
                <a:tc>
                  <a:txBody>
                    <a:bodyPr/>
                    <a:lstStyle/>
                    <a:p>
                      <a:r>
                        <a:rPr lang="en-US" sz="1400" err="1">
                          <a:latin typeface="Open Sans" panose="020B0606030504020204" pitchFamily="34" charset="0"/>
                          <a:ea typeface="Open Sans" panose="020B0606030504020204" pitchFamily="34" charset="0"/>
                          <a:cs typeface="Open Sans" panose="020B0606030504020204" pitchFamily="34" charset="0"/>
                        </a:rPr>
                        <a:t>TimeSlice</a:t>
                      </a:r>
                      <a:endParaRPr lang="en-US" sz="1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Cálculo del valor</a:t>
                      </a:r>
                    </a:p>
                  </a:txBody>
                  <a:tcPr/>
                </a:tc>
                <a:extLst>
                  <a:ext uri="{0D108BD9-81ED-4DB2-BD59-A6C34878D82A}">
                    <a16:rowId xmlns:a16="http://schemas.microsoft.com/office/drawing/2014/main" val="3260370882"/>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Open Sans" panose="020B0606030504020204" pitchFamily="34" charset="0"/>
                          <a:ea typeface="Open Sans" panose="020B0606030504020204" pitchFamily="34" charset="0"/>
                          <a:cs typeface="Open Sans" panose="020B0606030504020204" pitchFamily="34" charset="0"/>
                        </a:rPr>
                        <a:t>= (16 * 8</a:t>
                      </a:r>
                      <a:r>
                        <a:rPr lang="en-US" sz="1400" b="1" baseline="0">
                          <a:latin typeface="Open Sans" panose="020B0606030504020204" pitchFamily="34" charset="0"/>
                          <a:ea typeface="Open Sans" panose="020B0606030504020204" pitchFamily="34" charset="0"/>
                          <a:cs typeface="Open Sans" panose="020B0606030504020204" pitchFamily="34" charset="0"/>
                        </a:rPr>
                        <a:t>) </a:t>
                      </a:r>
                      <a:r>
                        <a:rPr lang="en-US" sz="1400" b="1">
                          <a:latin typeface="Open Sans" panose="020B0606030504020204" pitchFamily="34" charset="0"/>
                          <a:ea typeface="Open Sans" panose="020B0606030504020204" pitchFamily="34" charset="0"/>
                          <a:cs typeface="Open Sans" panose="020B0606030504020204" pitchFamily="34" charset="0"/>
                        </a:rPr>
                        <a:t>* 244 / 1000 / 100 PJ </a:t>
                      </a:r>
                      <a:r>
                        <a:rPr lang="en-US" sz="1400" b="1" baseline="0">
                          <a:latin typeface="Open Sans" panose="020B0606030504020204" pitchFamily="34" charset="0"/>
                          <a:ea typeface="Open Sans" panose="020B0606030504020204" pitchFamily="34" charset="0"/>
                          <a:cs typeface="Open Sans" panose="020B0606030504020204" pitchFamily="34" charset="0"/>
                        </a:rPr>
                        <a:t>~ </a:t>
                      </a:r>
                      <a:r>
                        <a:rPr lang="en-US" sz="1400" b="1">
                          <a:solidFill>
                            <a:srgbClr val="C8102E"/>
                          </a:solidFill>
                          <a:latin typeface="Open Sans" panose="020B0606030504020204" pitchFamily="34" charset="0"/>
                          <a:ea typeface="Open Sans" panose="020B0606030504020204" pitchFamily="34" charset="0"/>
                          <a:cs typeface="Open Sans" panose="020B0606030504020204" pitchFamily="34" charset="0"/>
                        </a:rPr>
                        <a:t>0,32</a:t>
                      </a:r>
                    </a:p>
                  </a:txBody>
                  <a:tcPr/>
                </a:tc>
                <a:extLst>
                  <a:ext uri="{0D108BD9-81ED-4DB2-BD59-A6C34878D82A}">
                    <a16:rowId xmlns:a16="http://schemas.microsoft.com/office/drawing/2014/main" val="2884960745"/>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SN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(8 x 4 PJ) * 244 / 1000 / 100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0,08</a:t>
                      </a:r>
                    </a:p>
                  </a:txBody>
                  <a:tcPr/>
                </a:tc>
                <a:extLst>
                  <a:ext uri="{0D108BD9-81ED-4DB2-BD59-A6C34878D82A}">
                    <a16:rowId xmlns:a16="http://schemas.microsoft.com/office/drawing/2014/main" val="305827168"/>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12 PJ) * 121 / 17.020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0,18</a:t>
                      </a:r>
                    </a:p>
                  </a:txBody>
                  <a:tcPr/>
                </a:tc>
                <a:extLst>
                  <a:ext uri="{0D108BD9-81ED-4DB2-BD59-A6C34878D82A}">
                    <a16:rowId xmlns:a16="http://schemas.microsoft.com/office/drawing/2014/main" val="2163105783"/>
                  </a:ext>
                </a:extLst>
              </a:tr>
              <a:tr h="342900">
                <a:tc>
                  <a:txBody>
                    <a:bodyPr/>
                    <a:lstStyle/>
                    <a:p>
                      <a:r>
                        <a:rPr lang="en-US" sz="1400">
                          <a:latin typeface="Open Sans" panose="020B0606030504020204" pitchFamily="34" charset="0"/>
                          <a:ea typeface="Open Sans" panose="020B0606030504020204" pitchFamily="34" charset="0"/>
                          <a:cs typeface="Open Sans" panose="020B0606030504020204" pitchFamily="34" charset="0"/>
                        </a:rPr>
                        <a:t>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 (12 x 29 PJ) * </a:t>
                      </a:r>
                      <a:r>
                        <a:rPr lang="en-US" sz="1400" b="1" baseline="0" dirty="0">
                          <a:latin typeface="Open Sans" panose="020B0606030504020204" pitchFamily="34" charset="0"/>
                          <a:ea typeface="Open Sans" panose="020B0606030504020204" pitchFamily="34" charset="0"/>
                          <a:cs typeface="Open Sans" panose="020B0606030504020204" pitchFamily="34" charset="0"/>
                        </a:rPr>
                        <a:t>121 </a:t>
                      </a:r>
                      <a:r>
                        <a:rPr lang="en-US" sz="1400" b="1" dirty="0">
                          <a:latin typeface="Open Sans" panose="020B0606030504020204" pitchFamily="34" charset="0"/>
                          <a:ea typeface="Open Sans" panose="020B0606030504020204" pitchFamily="34" charset="0"/>
                          <a:cs typeface="Open Sans" panose="020B0606030504020204" pitchFamily="34" charset="0"/>
                        </a:rPr>
                        <a:t>/ 17.020 PJ </a:t>
                      </a:r>
                      <a:r>
                        <a:rPr lang="en-US" sz="1400" b="1" baseline="0" dirty="0">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rgbClr val="C8102E"/>
                          </a:solidFill>
                          <a:latin typeface="Open Sans" panose="020B0606030504020204" pitchFamily="34" charset="0"/>
                          <a:ea typeface="Open Sans" panose="020B0606030504020204" pitchFamily="34" charset="0"/>
                          <a:cs typeface="Open Sans" panose="020B0606030504020204" pitchFamily="34" charset="0"/>
                        </a:rPr>
                        <a:t>0,42</a:t>
                      </a:r>
                    </a:p>
                  </a:txBody>
                  <a:tcPr/>
                </a:tc>
                <a:extLst>
                  <a:ext uri="{0D108BD9-81ED-4DB2-BD59-A6C34878D82A}">
                    <a16:rowId xmlns:a16="http://schemas.microsoft.com/office/drawing/2014/main" val="3624969588"/>
                  </a:ext>
                </a:extLst>
              </a:tr>
            </a:tbl>
          </a:graphicData>
        </a:graphic>
      </p:graphicFrame>
      <p:pic>
        <p:nvPicPr>
          <p:cNvPr id="10" name="Picture 9"/>
          <p:cNvPicPr>
            <a:picLocks noChangeAspect="1"/>
          </p:cNvPicPr>
          <p:nvPr/>
        </p:nvPicPr>
        <p:blipFill>
          <a:blip r:embed="rId5"/>
          <a:stretch>
            <a:fillRect/>
          </a:stretch>
        </p:blipFill>
        <p:spPr>
          <a:xfrm>
            <a:off x="836825" y="4962527"/>
            <a:ext cx="9902371" cy="658888"/>
          </a:xfrm>
          <a:prstGeom prst="rect">
            <a:avLst/>
          </a:prstGeom>
        </p:spPr>
      </p:pic>
      <p:sp>
        <p:nvSpPr>
          <p:cNvPr id="11" name="Oval 10">
            <a:extLst>
              <a:ext uri="{FF2B5EF4-FFF2-40B4-BE49-F238E27FC236}">
                <a16:creationId xmlns:a16="http://schemas.microsoft.com/office/drawing/2014/main" id="{19903E93-3356-044C-97B6-E6F2F4BA09EF}"/>
              </a:ext>
            </a:extLst>
          </p:cNvPr>
          <p:cNvSpPr/>
          <p:nvPr/>
        </p:nvSpPr>
        <p:spPr>
          <a:xfrm>
            <a:off x="9311273" y="12323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4.mp3" descr="Lecture5_Slide24.mp3">
            <a:hlinkClick r:id="" action="ppaction://media"/>
            <a:extLst>
              <a:ext uri="{FF2B5EF4-FFF2-40B4-BE49-F238E27FC236}">
                <a16:creationId xmlns:a16="http://schemas.microsoft.com/office/drawing/2014/main" id="{4DC9DB15-05EA-5C49-B62A-10BF5C58F3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1117" y="1303741"/>
            <a:ext cx="812800" cy="812800"/>
          </a:xfrm>
          <a:prstGeom prst="rect">
            <a:avLst/>
          </a:prstGeom>
        </p:spPr>
      </p:pic>
    </p:spTree>
    <p:extLst>
      <p:ext uri="{BB962C8B-B14F-4D97-AF65-F5344CB8AC3E}">
        <p14:creationId xmlns:p14="http://schemas.microsoft.com/office/powerpoint/2010/main" val="13438408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34075" y="369039"/>
            <a:ext cx="9457150" cy="1325563"/>
          </a:xfrm>
        </p:spPr>
        <p:txBody>
          <a:bodyPr/>
          <a:lstStyle/>
          <a:p>
            <a:r>
              <a:rPr lang="en-US" dirty="0"/>
              <a:t>5.4 </a:t>
            </a:r>
            <a:r>
              <a:rPr lang="en-US" dirty="0" err="1"/>
              <a:t>Parámetros</a:t>
            </a:r>
            <a:r>
              <a:rPr lang="en-US" dirty="0"/>
              <a:t> </a:t>
            </a:r>
            <a:r>
              <a:rPr lang="en-US" dirty="0" err="1"/>
              <a:t>dependientes</a:t>
            </a:r>
            <a:r>
              <a:rPr lang="en-US" dirty="0"/>
              <a:t> del </a:t>
            </a:r>
            <a:r>
              <a:rPr lang="en-US" dirty="0" err="1"/>
              <a:t>tiempo</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34075" y="2264953"/>
            <a:ext cx="5264972" cy="3539499"/>
          </a:xfrm>
        </p:spPr>
        <p:txBody>
          <a:bodyPr>
            <a:noAutofit/>
          </a:bodyPr>
          <a:lstStyle/>
          <a:p>
            <a:pPr marL="342900" indent="-342900" algn="just">
              <a:buFont typeface="Arial" panose="020B0604020202020204" pitchFamily="34" charset="0"/>
              <a:buChar char="•"/>
            </a:pPr>
            <a:r>
              <a:rPr lang="en-US" sz="1800" b="0" dirty="0"/>
              <a:t>Demanda anual acumulada: </a:t>
            </a:r>
            <a:r>
              <a:rPr lang="en-US" sz="1800" b="0" dirty="0">
                <a:latin typeface="Open Sans" panose="020B0606030504020204" pitchFamily="34" charset="0"/>
                <a:ea typeface="Open Sans" panose="020B0606030504020204" pitchFamily="34" charset="0"/>
                <a:cs typeface="Open Sans" panose="020B0606030504020204" pitchFamily="34" charset="0"/>
              </a:rPr>
              <a:t>Un tipo de demanda que se define para cada año</a:t>
            </a:r>
          </a:p>
          <a:p>
            <a:pPr marL="342900" indent="-342900" algn="just">
              <a:buFont typeface="Arial" panose="020B0604020202020204" pitchFamily="34" charset="0"/>
              <a:buChar char="•"/>
            </a:pPr>
            <a:r>
              <a:rPr lang="en-US" sz="1800" b="0" dirty="0"/>
              <a:t>Demanda anual especificada: </a:t>
            </a:r>
            <a:r>
              <a:rPr lang="en-US" sz="1800" b="0" dirty="0">
                <a:latin typeface="Open Sans" panose="020B0606030504020204" pitchFamily="34" charset="0"/>
                <a:ea typeface="Open Sans" panose="020B0606030504020204" pitchFamily="34" charset="0"/>
                <a:cs typeface="Open Sans" panose="020B0606030504020204" pitchFamily="34" charset="0"/>
              </a:rPr>
              <a:t>Un tipo de </a:t>
            </a:r>
            <a:r>
              <a:rPr lang="en-US" sz="1800" b="0" dirty="0" err="1">
                <a:latin typeface="Open Sans" panose="020B0606030504020204" pitchFamily="34" charset="0"/>
                <a:ea typeface="Open Sans" panose="020B0606030504020204" pitchFamily="34" charset="0"/>
                <a:cs typeface="Open Sans" panose="020B0606030504020204" pitchFamily="34" charset="0"/>
              </a:rPr>
              <a:t>demanda</a:t>
            </a:r>
            <a:r>
              <a:rPr lang="en-US" sz="1800" b="0" dirty="0">
                <a:latin typeface="Open Sans" panose="020B0606030504020204" pitchFamily="34" charset="0"/>
                <a:ea typeface="Open Sans" panose="020B0606030504020204" pitchFamily="34" charset="0"/>
                <a:cs typeface="Open Sans" panose="020B0606030504020204" pitchFamily="34" charset="0"/>
              </a:rPr>
              <a:t> que se define para cada </a:t>
            </a:r>
            <a:r>
              <a:rPr lang="en-US" sz="18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18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sz="1800" b="0" dirty="0"/>
              <a:t>Perfil de la demanda especificada: </a:t>
            </a:r>
            <a:r>
              <a:rPr lang="en-US" sz="1800" b="0" dirty="0">
                <a:latin typeface="Open Sans" panose="020B0606030504020204" pitchFamily="34" charset="0"/>
                <a:ea typeface="Open Sans" panose="020B0606030504020204" pitchFamily="34" charset="0"/>
                <a:cs typeface="Open Sans" panose="020B0606030504020204" pitchFamily="34" charset="0"/>
              </a:rPr>
              <a:t>Fracción de la demanda anual especificada de un producto en cada </a:t>
            </a:r>
            <a:r>
              <a:rPr lang="en-US" sz="1800" b="0" dirty="0" err="1">
                <a:latin typeface="Open Sans" panose="020B0606030504020204" pitchFamily="34" charset="0"/>
                <a:ea typeface="Open Sans" panose="020B0606030504020204" pitchFamily="34" charset="0"/>
                <a:cs typeface="Open Sans" panose="020B0606030504020204" pitchFamily="34" charset="0"/>
              </a:rPr>
              <a:t>tramo de tiempo</a:t>
            </a:r>
            <a:endParaRPr lang="en-US" sz="1800" b="0" dirty="0">
              <a:latin typeface="Open Sans" panose="020B0606030504020204" pitchFamily="34" charset="0"/>
              <a:ea typeface="Open Sans" panose="020B0606030504020204" pitchFamily="34" charset="0"/>
              <a:cs typeface="Open Sans" panose="020B0606030504020204" pitchFamily="34" charset="0"/>
            </a:endParaRPr>
          </a:p>
          <a:p>
            <a:pPr marL="342900" indent="-342900" algn="just">
              <a:buFont typeface="Arial" panose="020B0604020202020204" pitchFamily="34" charset="0"/>
              <a:buChar char="•"/>
            </a:pPr>
            <a:r>
              <a:rPr lang="en-US" sz="1800" b="0" dirty="0">
                <a:solidFill>
                  <a:srgbClr val="C8102E"/>
                </a:solidFill>
              </a:rPr>
              <a:t>Factor de capacidad: </a:t>
            </a:r>
            <a:r>
              <a:rPr lang="en-US" sz="1800" b="0" dirty="0">
                <a:latin typeface="Open Sans" panose="020B0606030504020204" pitchFamily="34" charset="0"/>
                <a:ea typeface="Open Sans" panose="020B0606030504020204" pitchFamily="34" charset="0"/>
                <a:cs typeface="Open Sans" panose="020B0606030504020204" pitchFamily="34" charset="0"/>
              </a:rPr>
              <a:t>Fracción de la capacidad de una tecnología que puede utilizarse en cada </a:t>
            </a:r>
            <a:r>
              <a:rPr lang="en-US" sz="1800" b="0" dirty="0" err="1">
                <a:latin typeface="Open Sans" panose="020B0606030504020204" pitchFamily="34" charset="0"/>
                <a:ea typeface="Open Sans" panose="020B0606030504020204" pitchFamily="34" charset="0"/>
                <a:cs typeface="Open Sans" panose="020B0606030504020204" pitchFamily="34" charset="0"/>
              </a:rPr>
              <a:t>TimeSlice</a:t>
            </a:r>
            <a:endParaRPr lang="en-US" sz="18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25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880" y="1760154"/>
            <a:ext cx="4595578" cy="439247"/>
          </a:xfrm>
        </p:spPr>
        <p:txBody>
          <a:bodyPr>
            <a:normAutofit/>
          </a:bodyPr>
          <a:lstStyle/>
          <a:p>
            <a:r>
              <a:rPr lang="en-US" dirty="0"/>
              <a:t>Factor de </a:t>
            </a:r>
            <a:r>
              <a:rPr lang="en-US" dirty="0" err="1"/>
              <a:t>capacidad</a:t>
            </a:r>
            <a:endParaRPr lang="en-US" dirty="0"/>
          </a:p>
        </p:txBody>
      </p:sp>
      <p:grpSp>
        <p:nvGrpSpPr>
          <p:cNvPr id="6" name="Group 5"/>
          <p:cNvGrpSpPr/>
          <p:nvPr/>
        </p:nvGrpSpPr>
        <p:grpSpPr>
          <a:xfrm>
            <a:off x="6000750" y="3365649"/>
            <a:ext cx="5141932" cy="2845879"/>
            <a:chOff x="5152824" y="2099784"/>
            <a:chExt cx="6898007" cy="4240032"/>
          </a:xfrm>
        </p:grpSpPr>
        <p:pic>
          <p:nvPicPr>
            <p:cNvPr id="10" name="Picture 9"/>
            <p:cNvPicPr>
              <a:picLocks noChangeAspect="1"/>
            </p:cNvPicPr>
            <p:nvPr/>
          </p:nvPicPr>
          <p:blipFill>
            <a:blip r:embed="rId5"/>
            <a:stretch>
              <a:fillRect/>
            </a:stretch>
          </p:blipFill>
          <p:spPr>
            <a:xfrm>
              <a:off x="5152824" y="2442992"/>
              <a:ext cx="6898007" cy="3896824"/>
            </a:xfrm>
            <a:prstGeom prst="rect">
              <a:avLst/>
            </a:prstGeom>
          </p:spPr>
        </p:pic>
        <p:sp>
          <p:nvSpPr>
            <p:cNvPr id="11" name="Rectangle 10"/>
            <p:cNvSpPr/>
            <p:nvPr/>
          </p:nvSpPr>
          <p:spPr>
            <a:xfrm>
              <a:off x="5732093" y="2099784"/>
              <a:ext cx="5537126" cy="412697"/>
            </a:xfrm>
            <a:prstGeom prst="rect">
              <a:avLst/>
            </a:prstGeom>
          </p:spPr>
          <p:txBody>
            <a:bodyPr wrap="square">
              <a:spAutoFit/>
            </a:bodyPr>
            <a:lstStyle/>
            <a:p>
              <a:pPr lvl="1" fontAlgn="base"/>
              <a:r>
                <a:rPr lang="en-GB" sz="1200" b="1">
                  <a:solidFill>
                    <a:srgbClr val="000000"/>
                  </a:solidFill>
                  <a:latin typeface="Open Sans" panose="020B0606030504020204" pitchFamily="34" charset="0"/>
                  <a:ea typeface="Open Sans" panose="020B0606030504020204" pitchFamily="34" charset="0"/>
                  <a:cs typeface="Open Sans" panose="020B0606030504020204" pitchFamily="34" charset="0"/>
                </a:rPr>
                <a:t>Perfil solar en los meses de invierno y verano</a:t>
              </a:r>
              <a:endPar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6292955" y="2056397"/>
                <a:ext cx="4865541" cy="511871"/>
              </a:xfrm>
              <a:prstGeom prst="rect">
                <a:avLst/>
              </a:prstGeom>
              <a:noFill/>
            </p:spPr>
            <p:txBody>
              <a:bodyPr wrap="square" lIns="0" tIns="0" rIns="0" bIns="0" rtlCol="0">
                <a:spAutoFit/>
              </a:bodyPr>
              <a:lstStyle/>
              <a:p>
                <a:r>
                  <a:rPr lang="sv-SE" sz="1200" b="0" dirty="0"/>
                  <a:t>Factor de capacidad</a:t>
                </a:r>
                <a14:m>
                  <m:oMath xmlns:m="http://schemas.openxmlformats.org/officeDocument/2006/math">
                    <m:r>
                      <a:rPr lang="sv-SE" sz="1200" b="0" i="1" smtClean="0">
                        <a:latin typeface="Cambria Math" panose="02040503050406030204" pitchFamily="18" charset="0"/>
                      </a:rPr>
                      <m:t>=</m:t>
                    </m:r>
                    <m:f>
                      <m:fPr>
                        <m:ctrlPr>
                          <a:rPr lang="en-GB" sz="1200" i="1" smtClean="0">
                            <a:latin typeface="Cambria Math" panose="02040503050406030204" pitchFamily="18" charset="0"/>
                          </a:rPr>
                        </m:ctrlPr>
                      </m:fPr>
                      <m:num>
                        <m:eqArr>
                          <m:eqArrPr>
                            <m:ctrlPr>
                              <a:rPr lang="es-CR" sz="1200" b="0" i="1" smtClean="0">
                                <a:latin typeface="Cambria Math" panose="02040503050406030204" pitchFamily="18" charset="0"/>
                              </a:rPr>
                            </m:ctrlPr>
                          </m:eqArrPr>
                          <m:e>
                            <m:r>
                              <m:rPr>
                                <m:nor/>
                              </m:rPr>
                              <a:rPr lang="es-CR" sz="1200" b="0" i="1" smtClean="0">
                                <a:latin typeface="Cambria Math" panose="02040503050406030204" pitchFamily="18" charset="0"/>
                              </a:rPr>
                              <m:t>Capacidad</m:t>
                            </m:r>
                            <m:r>
                              <m:rPr>
                                <m:nor/>
                              </m:rPr>
                              <a:rPr lang="es-CR" sz="1200" b="0" i="1" smtClean="0">
                                <a:latin typeface="Cambria Math" panose="02040503050406030204" pitchFamily="18" charset="0"/>
                              </a:rPr>
                              <m:t> </m:t>
                            </m:r>
                            <m:r>
                              <m:rPr>
                                <m:nor/>
                              </m:rPr>
                              <a:rPr lang="es-CR" sz="1200" b="0" i="1" smtClean="0">
                                <a:latin typeface="Cambria Math" panose="02040503050406030204" pitchFamily="18" charset="0"/>
                              </a:rPr>
                              <m:t>el</m:t>
                            </m:r>
                            <m:r>
                              <m:rPr>
                                <m:nor/>
                              </m:rPr>
                              <a:rPr lang="es-CR" sz="1200" b="0" i="1" smtClean="0">
                                <a:latin typeface="Cambria Math" panose="02040503050406030204" pitchFamily="18" charset="0"/>
                              </a:rPr>
                              <m:t>é</m:t>
                            </m:r>
                            <m:r>
                              <m:rPr>
                                <m:nor/>
                              </m:rPr>
                              <a:rPr lang="es-CR" sz="1200" b="0" i="1" smtClean="0">
                                <a:latin typeface="Cambria Math" panose="02040503050406030204" pitchFamily="18" charset="0"/>
                              </a:rPr>
                              <m:t>ctrica</m:t>
                            </m:r>
                            <m:r>
                              <m:rPr>
                                <m:nor/>
                              </m:rPr>
                              <a:rPr lang="es-CR" sz="1200" i="1">
                                <a:latin typeface="Cambria Math" panose="02040503050406030204" pitchFamily="18" charset="0"/>
                              </a:rPr>
                              <m:t> </m:t>
                            </m:r>
                            <m:r>
                              <m:rPr>
                                <m:nor/>
                              </m:rPr>
                              <a:rPr lang="es-CR" sz="1200" i="1">
                                <a:latin typeface="Cambria Math" panose="02040503050406030204" pitchFamily="18" charset="0"/>
                              </a:rPr>
                              <m:t>de</m:t>
                            </m:r>
                            <m:r>
                              <m:rPr>
                                <m:nor/>
                              </m:rPr>
                              <a:rPr lang="es-CR" sz="1200" i="1">
                                <a:latin typeface="Cambria Math" panose="02040503050406030204" pitchFamily="18" charset="0"/>
                              </a:rPr>
                              <m:t> </m:t>
                            </m:r>
                            <m:r>
                              <m:rPr>
                                <m:nor/>
                              </m:rPr>
                              <a:rPr lang="es-CR" sz="1200" i="1">
                                <a:latin typeface="Cambria Math" panose="02040503050406030204" pitchFamily="18" charset="0"/>
                              </a:rPr>
                              <m:t>la</m:t>
                            </m:r>
                            <m:r>
                              <m:rPr>
                                <m:nor/>
                              </m:rPr>
                              <a:rPr lang="es-CR" sz="1200" i="1">
                                <a:latin typeface="Cambria Math" panose="02040503050406030204" pitchFamily="18" charset="0"/>
                              </a:rPr>
                              <m:t> </m:t>
                            </m:r>
                            <m:r>
                              <m:rPr>
                                <m:nor/>
                              </m:rPr>
                              <a:rPr lang="es-CR" sz="1200" i="1">
                                <a:latin typeface="Cambria Math" panose="02040503050406030204" pitchFamily="18" charset="0"/>
                              </a:rPr>
                              <m:t>planta</m:t>
                            </m:r>
                            <m:r>
                              <m:rPr>
                                <m:nor/>
                              </m:rPr>
                              <a:rPr lang="es-CR" sz="1200" i="1">
                                <a:latin typeface="Cambria Math" panose="02040503050406030204" pitchFamily="18" charset="0"/>
                              </a:rPr>
                              <m:t> </m:t>
                            </m:r>
                            <m:r>
                              <m:rPr>
                                <m:nor/>
                              </m:rPr>
                              <a:rPr lang="es-CR" sz="1200" i="1">
                                <a:latin typeface="Cambria Math" panose="02040503050406030204" pitchFamily="18" charset="0"/>
                              </a:rPr>
                              <m:t>que</m:t>
                            </m:r>
                            <m:r>
                              <m:rPr>
                                <m:nor/>
                              </m:rPr>
                              <a:rPr lang="es-CR" sz="1200" i="1">
                                <a:latin typeface="Cambria Math" panose="02040503050406030204" pitchFamily="18" charset="0"/>
                              </a:rPr>
                              <m:t> </m:t>
                            </m:r>
                            <m:r>
                              <m:rPr>
                                <m:nor/>
                              </m:rPr>
                              <a:rPr lang="es-CR" sz="1200" i="1">
                                <a:latin typeface="Cambria Math" panose="02040503050406030204" pitchFamily="18" charset="0"/>
                              </a:rPr>
                              <m:t>puede</m:t>
                            </m:r>
                            <m:r>
                              <m:rPr>
                                <m:nor/>
                              </m:rPr>
                              <a:rPr lang="es-CR" sz="1200" i="1">
                                <a:latin typeface="Cambria Math" panose="02040503050406030204" pitchFamily="18" charset="0"/>
                              </a:rPr>
                              <m:t> </m:t>
                            </m:r>
                            <m:r>
                              <m:rPr>
                                <m:nor/>
                              </m:rPr>
                              <a:rPr lang="es-CR" sz="1200" i="1">
                                <a:latin typeface="Cambria Math" panose="02040503050406030204" pitchFamily="18" charset="0"/>
                              </a:rPr>
                              <m:t>ser</m:t>
                            </m:r>
                            <m:r>
                              <m:rPr>
                                <m:nor/>
                              </m:rPr>
                              <a:rPr lang="es-CR" sz="1200" i="1">
                                <a:latin typeface="Cambria Math" panose="02040503050406030204" pitchFamily="18" charset="0"/>
                              </a:rPr>
                              <m:t> </m:t>
                            </m:r>
                            <m:r>
                              <m:rPr>
                                <m:nor/>
                              </m:rPr>
                              <a:rPr lang="es-CR" sz="1200" i="1">
                                <a:latin typeface="Cambria Math" panose="02040503050406030204" pitchFamily="18" charset="0"/>
                              </a:rPr>
                              <m:t>usada</m:t>
                            </m:r>
                            <m:r>
                              <m:rPr>
                                <m:nor/>
                              </m:rPr>
                              <a:rPr lang="es-CR" sz="1200" i="1">
                                <a:latin typeface="Cambria Math" panose="02040503050406030204" pitchFamily="18" charset="0"/>
                              </a:rPr>
                              <m:t> </m:t>
                            </m:r>
                          </m:e>
                          <m:e>
                            <m:r>
                              <m:rPr>
                                <m:nor/>
                              </m:rPr>
                              <a:rPr lang="es-CR" sz="1200" i="1">
                                <a:latin typeface="Cambria Math" panose="02040503050406030204" pitchFamily="18" charset="0"/>
                              </a:rPr>
                              <m:t>para</m:t>
                            </m:r>
                            <m:r>
                              <m:rPr>
                                <m:nor/>
                              </m:rPr>
                              <a:rPr lang="es-CR" sz="1200" i="1">
                                <a:latin typeface="Cambria Math" panose="02040503050406030204" pitchFamily="18" charset="0"/>
                              </a:rPr>
                              <m:t> </m:t>
                            </m:r>
                            <m:r>
                              <m:rPr>
                                <m:nor/>
                              </m:rPr>
                              <a:rPr lang="es-CR" sz="1200" i="1">
                                <a:latin typeface="Cambria Math" panose="02040503050406030204" pitchFamily="18" charset="0"/>
                              </a:rPr>
                              <m:t>generar</m:t>
                            </m:r>
                            <m:r>
                              <m:rPr>
                                <m:nor/>
                              </m:rPr>
                              <a:rPr lang="es-CR" sz="1200" i="1">
                                <a:latin typeface="Cambria Math" panose="02040503050406030204" pitchFamily="18" charset="0"/>
                              </a:rPr>
                              <m:t> </m:t>
                            </m:r>
                            <m:r>
                              <m:rPr>
                                <m:nor/>
                              </m:rPr>
                              <a:rPr lang="es-CR" sz="1200" i="1">
                                <a:latin typeface="Cambria Math" panose="02040503050406030204" pitchFamily="18" charset="0"/>
                              </a:rPr>
                              <m:t>por</m:t>
                            </m:r>
                            <m:r>
                              <m:rPr>
                                <m:nor/>
                              </m:rPr>
                              <a:rPr lang="es-CR" sz="1200" i="1">
                                <a:latin typeface="Cambria Math" panose="02040503050406030204" pitchFamily="18" charset="0"/>
                              </a:rPr>
                              <m:t> </m:t>
                            </m:r>
                            <m:r>
                              <m:rPr>
                                <m:nor/>
                              </m:rPr>
                              <a:rPr lang="es-CR" sz="1200" i="1">
                                <a:latin typeface="Cambria Math" panose="02040503050406030204" pitchFamily="18" charset="0"/>
                              </a:rPr>
                              <m:t>un</m:t>
                            </m:r>
                            <m:r>
                              <m:rPr>
                                <m:nor/>
                              </m:rPr>
                              <a:rPr lang="es-CR" sz="1200" i="1">
                                <a:latin typeface="Cambria Math" panose="02040503050406030204" pitchFamily="18" charset="0"/>
                              </a:rPr>
                              <m:t> </m:t>
                            </m:r>
                            <m:r>
                              <m:rPr>
                                <m:nor/>
                              </m:rPr>
                              <a:rPr lang="es-CR" sz="1200" i="1">
                                <a:latin typeface="Cambria Math" panose="02040503050406030204" pitchFamily="18" charset="0"/>
                              </a:rPr>
                              <m:t>periodo</m:t>
                            </m:r>
                            <m:r>
                              <m:rPr>
                                <m:nor/>
                              </m:rPr>
                              <a:rPr lang="es-CR" sz="1200" i="1">
                                <a:latin typeface="Cambria Math" panose="02040503050406030204" pitchFamily="18" charset="0"/>
                              </a:rPr>
                              <m:t> </m:t>
                            </m:r>
                            <m:r>
                              <m:rPr>
                                <m:nor/>
                              </m:rPr>
                              <a:rPr lang="es-CR" sz="1200" i="1">
                                <a:latin typeface="Cambria Math" panose="02040503050406030204" pitchFamily="18" charset="0"/>
                              </a:rPr>
                              <m:t>de</m:t>
                            </m:r>
                            <m:r>
                              <m:rPr>
                                <m:nor/>
                              </m:rPr>
                              <a:rPr lang="es-CR" sz="1200" i="1">
                                <a:latin typeface="Cambria Math" panose="02040503050406030204" pitchFamily="18" charset="0"/>
                              </a:rPr>
                              <m:t> </m:t>
                            </m:r>
                            <m:r>
                              <m:rPr>
                                <m:nor/>
                              </m:rPr>
                              <a:rPr lang="es-CR" sz="1200" i="1">
                                <a:latin typeface="Cambria Math" panose="02040503050406030204" pitchFamily="18" charset="0"/>
                              </a:rPr>
                              <m:t>tiempo</m:t>
                            </m:r>
                          </m:e>
                        </m:eqArr>
                      </m:num>
                      <m:den>
                        <m:eqArr>
                          <m:eqArrPr>
                            <m:ctrlPr>
                              <a:rPr lang="sv-SE" sz="1200" i="1" smtClean="0">
                                <a:latin typeface="Cambria Math" panose="02040503050406030204" pitchFamily="18" charset="0"/>
                              </a:rPr>
                            </m:ctrlPr>
                          </m:eqArrPr>
                          <m:e>
                            <m:r>
                              <a:rPr lang="es-CR" sz="1200" b="0" i="1" smtClean="0">
                                <a:latin typeface="Cambria Math" panose="02040503050406030204" pitchFamily="18" charset="0"/>
                              </a:rPr>
                              <m:t>𝐶𝑎𝑝𝑎𝑐𝑖𝑑𝑎𝑑</m:t>
                            </m:r>
                            <m:r>
                              <a:rPr lang="es-CR" sz="1200" b="0" i="1" smtClean="0">
                                <a:latin typeface="Cambria Math" panose="02040503050406030204" pitchFamily="18" charset="0"/>
                              </a:rPr>
                              <m:t> </m:t>
                            </m:r>
                            <m:r>
                              <a:rPr lang="es-CR" sz="1200" b="0" i="1" smtClean="0">
                                <a:latin typeface="Cambria Math" panose="02040503050406030204" pitchFamily="18" charset="0"/>
                              </a:rPr>
                              <m:t>𝑡𝑜𝑡𝑎𝑙</m:t>
                            </m:r>
                            <m:r>
                              <a:rPr lang="es-CR" sz="1200" b="0" i="1" smtClean="0">
                                <a:latin typeface="Cambria Math" panose="02040503050406030204" pitchFamily="18" charset="0"/>
                              </a:rPr>
                              <m:t> </m:t>
                            </m:r>
                            <m:r>
                              <a:rPr lang="es-CR" sz="1200" b="0" i="1" smtClean="0">
                                <a:latin typeface="Cambria Math" panose="02040503050406030204" pitchFamily="18" charset="0"/>
                              </a:rPr>
                              <m:t>𝑑𝑒</m:t>
                            </m:r>
                            <m:r>
                              <a:rPr lang="es-CR" sz="1200" b="0" i="1" smtClean="0">
                                <a:latin typeface="Cambria Math" panose="02040503050406030204" pitchFamily="18" charset="0"/>
                              </a:rPr>
                              <m:t> </m:t>
                            </m:r>
                            <m:r>
                              <a:rPr lang="es-CR" sz="1200" b="0" i="1" smtClean="0">
                                <a:latin typeface="Cambria Math" panose="02040503050406030204" pitchFamily="18" charset="0"/>
                              </a:rPr>
                              <m:t>𝑙𝑎</m:t>
                            </m:r>
                            <m:r>
                              <a:rPr lang="es-CR" sz="1200" b="0" i="1" smtClean="0">
                                <a:latin typeface="Cambria Math" panose="02040503050406030204" pitchFamily="18" charset="0"/>
                              </a:rPr>
                              <m:t> </m:t>
                            </m:r>
                            <m:r>
                              <a:rPr lang="es-CR" sz="1200" b="0" i="1" smtClean="0">
                                <a:latin typeface="Cambria Math" panose="02040503050406030204" pitchFamily="18" charset="0"/>
                              </a:rPr>
                              <m:t>𝑝𝑙𝑎𝑛𝑡𝑎</m:t>
                            </m:r>
                            <m:r>
                              <a:rPr lang="es-CR" sz="1200" b="0" i="1" smtClean="0">
                                <a:latin typeface="Cambria Math" panose="02040503050406030204" pitchFamily="18" charset="0"/>
                              </a:rPr>
                              <m:t> </m:t>
                            </m:r>
                            <m:r>
                              <a:rPr lang="es-CR" sz="1200" b="0" i="1" smtClean="0">
                                <a:latin typeface="Cambria Math" panose="02040503050406030204" pitchFamily="18" charset="0"/>
                              </a:rPr>
                              <m:t>𝑒𝑛</m:t>
                            </m:r>
                            <m:r>
                              <a:rPr lang="es-CR" sz="1200" b="0" i="1" smtClean="0">
                                <a:latin typeface="Cambria Math" panose="02040503050406030204" pitchFamily="18" charset="0"/>
                              </a:rPr>
                              <m:t> </m:t>
                            </m:r>
                            <m:r>
                              <a:rPr lang="es-CR" sz="1200" b="0" i="1" smtClean="0">
                                <a:latin typeface="Cambria Math" panose="02040503050406030204" pitchFamily="18" charset="0"/>
                              </a:rPr>
                              <m:t>𝑒𝑙</m:t>
                            </m:r>
                            <m:r>
                              <a:rPr lang="es-CR" sz="1200" b="0" i="1" smtClean="0">
                                <a:latin typeface="Cambria Math" panose="02040503050406030204" pitchFamily="18" charset="0"/>
                              </a:rPr>
                              <m:t>  </m:t>
                            </m:r>
                            <m:r>
                              <a:rPr lang="es-CR" sz="1200" b="0" i="1" smtClean="0">
                                <a:latin typeface="Cambria Math" panose="02040503050406030204" pitchFamily="18" charset="0"/>
                              </a:rPr>
                              <m:t>𝑚𝑖𝑠𝑚𝑜</m:t>
                            </m:r>
                            <m:r>
                              <a:rPr lang="es-CR" sz="1200" b="0" i="1" smtClean="0">
                                <a:latin typeface="Cambria Math" panose="02040503050406030204" pitchFamily="18" charset="0"/>
                              </a:rPr>
                              <m:t> </m:t>
                            </m:r>
                            <m:r>
                              <a:rPr lang="es-CR" sz="1200" b="0" i="1" smtClean="0">
                                <a:latin typeface="Cambria Math" panose="02040503050406030204" pitchFamily="18" charset="0"/>
                              </a:rPr>
                              <m:t>𝑝𝑒𝑟𝑖𝑜𝑑𝑜</m:t>
                            </m:r>
                            <m:r>
                              <a:rPr lang="es-CR" sz="1200" b="0" i="1" smtClean="0">
                                <a:latin typeface="Cambria Math" panose="02040503050406030204" pitchFamily="18" charset="0"/>
                              </a:rPr>
                              <m:t> </m:t>
                            </m:r>
                            <m:r>
                              <a:rPr lang="es-CR" sz="1200" b="0" i="1" smtClean="0">
                                <a:latin typeface="Cambria Math" panose="02040503050406030204" pitchFamily="18" charset="0"/>
                              </a:rPr>
                              <m:t>𝑑𝑒</m:t>
                            </m:r>
                            <m:r>
                              <a:rPr lang="es-CR" sz="1200" b="0" i="1" smtClean="0">
                                <a:latin typeface="Cambria Math" panose="02040503050406030204" pitchFamily="18" charset="0"/>
                              </a:rPr>
                              <m:t> </m:t>
                            </m:r>
                            <m:r>
                              <a:rPr lang="es-CR" sz="1200" b="0" i="1" smtClean="0">
                                <a:latin typeface="Cambria Math" panose="02040503050406030204" pitchFamily="18" charset="0"/>
                              </a:rPr>
                              <m:t>𝑡𝑖𝑒𝑚𝑝𝑜</m:t>
                            </m:r>
                          </m:e>
                          <m:e>
                            <m:r>
                              <a:rPr lang="sv-SE" sz="1200" i="1">
                                <a:latin typeface="Cambria Math" panose="02040503050406030204" pitchFamily="18" charset="0"/>
                              </a:rPr>
                              <m:t> </m:t>
                            </m:r>
                          </m:e>
                        </m:eqArr>
                      </m:den>
                    </m:f>
                  </m:oMath>
                </a14:m>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292955" y="2056397"/>
                <a:ext cx="4865541" cy="511871"/>
              </a:xfrm>
              <a:prstGeom prst="rect">
                <a:avLst/>
              </a:prstGeom>
              <a:blipFill>
                <a:blip r:embed="rId6"/>
                <a:stretch>
                  <a:fillRect l="-1880" b="-4762"/>
                </a:stretch>
              </a:blipFill>
            </p:spPr>
            <p:txBody>
              <a:bodyPr/>
              <a:lstStyle/>
              <a:p>
                <a:r>
                  <a:rPr lang="es-CR">
                    <a:noFill/>
                  </a:rPr>
                  <a:t> </a:t>
                </a:r>
              </a:p>
            </p:txBody>
          </p:sp>
        </mc:Fallback>
      </mc:AlternateContent>
      <p:sp>
        <p:nvSpPr>
          <p:cNvPr id="13" name="Oval 12">
            <a:extLst>
              <a:ext uri="{FF2B5EF4-FFF2-40B4-BE49-F238E27FC236}">
                <a16:creationId xmlns:a16="http://schemas.microsoft.com/office/drawing/2014/main" id="{CE4CA409-B5A5-184F-BAA6-D7CA6B6A0129}"/>
              </a:ext>
            </a:extLst>
          </p:cNvPr>
          <p:cNvSpPr/>
          <p:nvPr/>
        </p:nvSpPr>
        <p:spPr>
          <a:xfrm>
            <a:off x="9989037" y="3034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25.mp3" descr="Lecture5_Slide25.mp3">
            <a:hlinkClick r:id="" action="ppaction://media"/>
            <a:extLst>
              <a:ext uri="{FF2B5EF4-FFF2-40B4-BE49-F238E27FC236}">
                <a16:creationId xmlns:a16="http://schemas.microsoft.com/office/drawing/2014/main" id="{4DE052CB-C9C9-8441-80CE-F3F028915B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1225" y="374852"/>
            <a:ext cx="812800" cy="812800"/>
          </a:xfrm>
          <a:prstGeom prst="rect">
            <a:avLst/>
          </a:prstGeom>
        </p:spPr>
      </p:pic>
    </p:spTree>
    <p:extLst>
      <p:ext uri="{BB962C8B-B14F-4D97-AF65-F5344CB8AC3E}">
        <p14:creationId xmlns:p14="http://schemas.microsoft.com/office/powerpoint/2010/main" val="1233683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915538"/>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Gardumi F. (KTH), Shivakumar A. (UNDESA)., Niet T. (SFU)., </a:t>
            </a:r>
            <a:r>
              <a:rPr lang="en-ZA" sz="800" dirty="0">
                <a:solidFill>
                  <a:srgbClr val="FFFFFF"/>
                </a:solidFill>
                <a:latin typeface="Open Sans"/>
                <a:ea typeface="+mn-lt"/>
                <a:cs typeface="Calibri" panose="020F0502020204030204"/>
              </a:rPr>
              <a:t>Sridharan V., Ramos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E.P. (KTH)., Alfstad T., (UNDESA) 2021. Lecture 5: Time in energy system models.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75587"/>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36D6B705-2BFA-3842-90AD-8BD808BBD514}"/>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42296528-8CCD-9C40-BBE7-6391709C24E2}"/>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D6ECCA-0F4E-564A-825D-DB60A74607C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err="1">
                  <a:solidFill>
                    <a:schemeClr val="bg1"/>
                  </a:solidFill>
                </a:rPr>
                <a:t>Hacer</a:t>
              </a:r>
              <a:r>
                <a:rPr lang="en-US" dirty="0">
                  <a:solidFill>
                    <a:schemeClr val="bg1"/>
                  </a:solidFill>
                </a:rPr>
                <a:t> Quiz</a:t>
              </a:r>
            </a:p>
          </p:txBody>
        </p:sp>
      </p:grpSp>
    </p:spTree>
    <p:extLst>
      <p:ext uri="{BB962C8B-B14F-4D97-AF65-F5344CB8AC3E}">
        <p14:creationId xmlns:p14="http://schemas.microsoft.com/office/powerpoint/2010/main" val="194849525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5.1 </a:t>
            </a:r>
            <a:r>
              <a:rPr lang="en-US" dirty="0" err="1"/>
              <a:t>Demanda</a:t>
            </a:r>
            <a:r>
              <a:rPr lang="en-US" dirty="0"/>
              <a:t> </a:t>
            </a:r>
            <a:r>
              <a:rPr lang="en-US" dirty="0" err="1"/>
              <a:t>en</a:t>
            </a:r>
            <a:r>
              <a:rPr lang="en-US" dirty="0"/>
              <a:t> </a:t>
            </a:r>
            <a:r>
              <a:rPr lang="en-US" dirty="0" err="1"/>
              <a:t>función</a:t>
            </a:r>
            <a:r>
              <a:rPr lang="en-US" dirty="0"/>
              <a:t> del </a:t>
            </a:r>
            <a:r>
              <a:rPr lang="en-US" dirty="0" err="1"/>
              <a:t>tiempo</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3</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Resumen</a:t>
            </a:r>
          </a:p>
        </p:txBody>
      </p:sp>
      <p:grpSp>
        <p:nvGrpSpPr>
          <p:cNvPr id="14" name="Group 13">
            <a:extLst>
              <a:ext uri="{FF2B5EF4-FFF2-40B4-BE49-F238E27FC236}">
                <a16:creationId xmlns:a16="http://schemas.microsoft.com/office/drawing/2014/main" id="{B182481E-84CF-4A7E-9102-120CA8221A3A}"/>
              </a:ext>
            </a:extLst>
          </p:cNvPr>
          <p:cNvGrpSpPr/>
          <p:nvPr/>
        </p:nvGrpSpPr>
        <p:grpSpPr>
          <a:xfrm>
            <a:off x="4643385" y="2404191"/>
            <a:ext cx="5082362" cy="288074"/>
            <a:chOff x="4549252" y="1768711"/>
            <a:chExt cx="5292843" cy="386632"/>
          </a:xfrm>
        </p:grpSpPr>
        <p:sp>
          <p:nvSpPr>
            <p:cNvPr id="15" name="TextBox 14">
              <a:extLst>
                <a:ext uri="{FF2B5EF4-FFF2-40B4-BE49-F238E27FC236}">
                  <a16:creationId xmlns:a16="http://schemas.microsoft.com/office/drawing/2014/main" id="{673CC743-721E-4AFF-B619-DA8ADC7BA16A}"/>
                </a:ext>
              </a:extLst>
            </p:cNvPr>
            <p:cNvSpPr txBox="1"/>
            <p:nvPr/>
          </p:nvSpPr>
          <p:spPr>
            <a:xfrm>
              <a:off x="4549252" y="1768712"/>
              <a:ext cx="1859807" cy="386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Suministro</a:t>
              </a:r>
              <a:endParaRPr 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4252604A-5CD4-46F2-AE41-446D819AF8FF}"/>
                </a:ext>
              </a:extLst>
            </p:cNvPr>
            <p:cNvSpPr txBox="1"/>
            <p:nvPr/>
          </p:nvSpPr>
          <p:spPr>
            <a:xfrm>
              <a:off x="8417742" y="1768711"/>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a:t>
              </a:r>
            </a:p>
          </p:txBody>
        </p:sp>
      </p:grpSp>
      <p:sp>
        <p:nvSpPr>
          <p:cNvPr id="12" name="Oval 11">
            <a:extLst>
              <a:ext uri="{FF2B5EF4-FFF2-40B4-BE49-F238E27FC236}">
                <a16:creationId xmlns:a16="http://schemas.microsoft.com/office/drawing/2014/main" id="{2A00B9C0-54F0-B84B-8639-B07616130B4E}"/>
              </a:ext>
            </a:extLst>
          </p:cNvPr>
          <p:cNvSpPr/>
          <p:nvPr/>
        </p:nvSpPr>
        <p:spPr>
          <a:xfrm>
            <a:off x="9350607" y="6504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3.mp3" descr="Lecture5_Slide3.mp3">
            <a:hlinkClick r:id="" action="ppaction://media"/>
            <a:extLst>
              <a:ext uri="{FF2B5EF4-FFF2-40B4-BE49-F238E27FC236}">
                <a16:creationId xmlns:a16="http://schemas.microsoft.com/office/drawing/2014/main" id="{1B2D8B13-BF4B-8442-B10C-DDA43F4E4A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21972" y="651346"/>
            <a:ext cx="812800" cy="812800"/>
          </a:xfrm>
          <a:prstGeom prst="rect">
            <a:avLst/>
          </a:prstGeom>
        </p:spPr>
      </p:pic>
      <p:pic>
        <p:nvPicPr>
          <p:cNvPr id="5" name="Imagen 4">
            <a:extLst>
              <a:ext uri="{FF2B5EF4-FFF2-40B4-BE49-F238E27FC236}">
                <a16:creationId xmlns:a16="http://schemas.microsoft.com/office/drawing/2014/main" id="{135A9727-D3A9-992D-F836-F57B8D666869}"/>
              </a:ext>
            </a:extLst>
          </p:cNvPr>
          <p:cNvPicPr>
            <a:picLocks noChangeAspect="1"/>
          </p:cNvPicPr>
          <p:nvPr/>
        </p:nvPicPr>
        <p:blipFill>
          <a:blip r:embed="rId6"/>
          <a:stretch>
            <a:fillRect/>
          </a:stretch>
        </p:blipFill>
        <p:spPr>
          <a:xfrm>
            <a:off x="3083967" y="2962422"/>
            <a:ext cx="7582557" cy="2880610"/>
          </a:xfrm>
          <a:prstGeom prst="rect">
            <a:avLst/>
          </a:prstGeom>
        </p:spPr>
      </p:pic>
      <p:sp>
        <p:nvSpPr>
          <p:cNvPr id="6" name="Rectangle 12">
            <a:extLst>
              <a:ext uri="{FF2B5EF4-FFF2-40B4-BE49-F238E27FC236}">
                <a16:creationId xmlns:a16="http://schemas.microsoft.com/office/drawing/2014/main" id="{E8F19132-E989-9848-52C1-D3135CBB81D4}"/>
              </a:ext>
            </a:extLst>
          </p:cNvPr>
          <p:cNvSpPr/>
          <p:nvPr/>
        </p:nvSpPr>
        <p:spPr>
          <a:xfrm>
            <a:off x="8845362" y="2918451"/>
            <a:ext cx="1884176" cy="3258512"/>
          </a:xfrm>
          <a:prstGeom prst="rect">
            <a:avLst/>
          </a:prstGeom>
          <a:solidFill>
            <a:schemeClr val="accent4">
              <a:lumMod val="60000"/>
              <a:lumOff val="40000"/>
              <a:alpha val="40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8" name="Rectangle 10">
            <a:extLst>
              <a:ext uri="{FF2B5EF4-FFF2-40B4-BE49-F238E27FC236}">
                <a16:creationId xmlns:a16="http://schemas.microsoft.com/office/drawing/2014/main" id="{9BB7F3EA-F73D-73C8-7ED5-049A96B9976C}"/>
              </a:ext>
            </a:extLst>
          </p:cNvPr>
          <p:cNvSpPr/>
          <p:nvPr/>
        </p:nvSpPr>
        <p:spPr>
          <a:xfrm>
            <a:off x="3020953" y="2929958"/>
            <a:ext cx="5761395" cy="32504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Tree>
    <p:extLst>
      <p:ext uri="{BB962C8B-B14F-4D97-AF65-F5344CB8AC3E}">
        <p14:creationId xmlns:p14="http://schemas.microsoft.com/office/powerpoint/2010/main" val="2143666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Demanda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4</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Un ejemplo de la vida cotidiana</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647" y="3969390"/>
            <a:ext cx="2162122" cy="19387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083212" y="2602394"/>
            <a:ext cx="776654" cy="12198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669" y="2940502"/>
            <a:ext cx="1144906" cy="73464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683" y="3822270"/>
            <a:ext cx="1011456" cy="101145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3851" y="3511849"/>
            <a:ext cx="1289974" cy="1482729"/>
          </a:xfrm>
          <a:prstGeom prst="rect">
            <a:avLst/>
          </a:prstGeom>
        </p:spPr>
      </p:pic>
      <p:sp>
        <p:nvSpPr>
          <p:cNvPr id="1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35355"/>
            <a:ext cx="5181599" cy="356018"/>
          </a:xfrm>
        </p:spPr>
        <p:txBody>
          <a:bodyPr>
            <a:noAutofit/>
          </a:bodyPr>
          <a:lstStyle/>
          <a:p>
            <a:r>
              <a:rPr lang="en-US" b="1"/>
              <a:t>Fuente de la imagen</a:t>
            </a:r>
            <a:r>
              <a:rPr lang="en-US"/>
              <a:t>: </a:t>
            </a:r>
            <a:r>
              <a:rPr lang="en-US" err="1"/>
              <a:t>search.creativecommons.org</a:t>
            </a:r>
            <a:r>
              <a:rPr lang="en-US"/>
              <a:t>, </a:t>
            </a:r>
            <a:r>
              <a:rPr lang="en-US">
                <a:hlinkClick r:id="rId10"/>
              </a:rPr>
              <a:t>imagen</a:t>
            </a:r>
            <a:r>
              <a:rPr lang="en-US"/>
              <a:t>, </a:t>
            </a:r>
            <a:r>
              <a:rPr lang="en-US">
                <a:hlinkClick r:id="rId11"/>
              </a:rPr>
              <a:t>imagen</a:t>
            </a:r>
            <a:r>
              <a:rPr lang="en-US"/>
              <a:t>, </a:t>
            </a:r>
            <a:r>
              <a:rPr lang="en-US">
                <a:hlinkClick r:id="rId12"/>
              </a:rPr>
              <a:t>imagen</a:t>
            </a:r>
            <a:r>
              <a:rPr lang="en-US"/>
              <a:t>, con licencia </a:t>
            </a:r>
            <a:r>
              <a:rPr lang="en-US">
                <a:hlinkClick r:id="rId13"/>
              </a:rPr>
              <a:t>CC 0 1.0</a:t>
            </a:r>
            <a:r>
              <a:rPr lang="en-US"/>
              <a:t>; </a:t>
            </a:r>
            <a:r>
              <a:rPr lang="en-US" err="1"/>
              <a:t>SimpleIcon</a:t>
            </a:r>
            <a:r>
              <a:rPr lang="en-US"/>
              <a:t>, imagen, con licencia </a:t>
            </a:r>
            <a:r>
              <a:rPr lang="en-US">
                <a:hlinkClick r:id="rId14"/>
              </a:rPr>
              <a:t>CC BY 3.0</a:t>
            </a:r>
            <a:endParaRPr lang="en-US"/>
          </a:p>
        </p:txBody>
      </p:sp>
      <p:sp>
        <p:nvSpPr>
          <p:cNvPr id="11" name="Oval 10">
            <a:extLst>
              <a:ext uri="{FF2B5EF4-FFF2-40B4-BE49-F238E27FC236}">
                <a16:creationId xmlns:a16="http://schemas.microsoft.com/office/drawing/2014/main" id="{F17AD736-C26F-DC49-9F6B-DC460616858F}"/>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4.mp3" descr="Lecture5_Slide4.mp3">
            <a:hlinkClick r:id="" action="ppaction://media"/>
            <a:extLst>
              <a:ext uri="{FF2B5EF4-FFF2-40B4-BE49-F238E27FC236}">
                <a16:creationId xmlns:a16="http://schemas.microsoft.com/office/drawing/2014/main" id="{0F6F5DB7-65D3-7A41-A846-60B9A3A5AE7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18555408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Demanda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5</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Un ejemplo de la vida cotidiana</a:t>
            </a:r>
          </a:p>
        </p:txBody>
      </p:sp>
      <p:pic>
        <p:nvPicPr>
          <p:cNvPr id="5" name="Picture 4"/>
          <p:cNvPicPr>
            <a:picLocks noChangeAspect="1"/>
          </p:cNvPicPr>
          <p:nvPr/>
        </p:nvPicPr>
        <p:blipFill>
          <a:blip r:embed="rId5"/>
          <a:stretch>
            <a:fillRect/>
          </a:stretch>
        </p:blipFill>
        <p:spPr>
          <a:xfrm>
            <a:off x="3200401" y="2682230"/>
            <a:ext cx="6362888" cy="1191476"/>
          </a:xfrm>
          <a:prstGeom prst="rect">
            <a:avLst/>
          </a:prstGeom>
        </p:spPr>
      </p:pic>
      <p:pic>
        <p:nvPicPr>
          <p:cNvPr id="6" name="Picture 5"/>
          <p:cNvPicPr>
            <a:picLocks noChangeAspect="1"/>
          </p:cNvPicPr>
          <p:nvPr/>
        </p:nvPicPr>
        <p:blipFill>
          <a:blip r:embed="rId6"/>
          <a:stretch>
            <a:fillRect/>
          </a:stretch>
        </p:blipFill>
        <p:spPr>
          <a:xfrm>
            <a:off x="3200401" y="3945099"/>
            <a:ext cx="6362888" cy="1091109"/>
          </a:xfrm>
          <a:prstGeom prst="rect">
            <a:avLst/>
          </a:prstGeom>
        </p:spPr>
      </p:pic>
      <p:pic>
        <p:nvPicPr>
          <p:cNvPr id="8" name="Picture 7"/>
          <p:cNvPicPr>
            <a:picLocks noChangeAspect="1"/>
          </p:cNvPicPr>
          <p:nvPr/>
        </p:nvPicPr>
        <p:blipFill>
          <a:blip r:embed="rId7"/>
          <a:stretch>
            <a:fillRect/>
          </a:stretch>
        </p:blipFill>
        <p:spPr>
          <a:xfrm>
            <a:off x="3200401" y="5109836"/>
            <a:ext cx="6362888" cy="1162794"/>
          </a:xfrm>
          <a:prstGeom prst="rect">
            <a:avLst/>
          </a:prstGeom>
        </p:spPr>
      </p:pic>
      <p:sp>
        <p:nvSpPr>
          <p:cNvPr id="10" name="Oval 9">
            <a:extLst>
              <a:ext uri="{FF2B5EF4-FFF2-40B4-BE49-F238E27FC236}">
                <a16:creationId xmlns:a16="http://schemas.microsoft.com/office/drawing/2014/main" id="{55F62546-A4D1-884F-8FED-A1F239CEAA97}"/>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5.mp3" descr="Lecture5_Slide5.mp3">
            <a:hlinkClick r:id="" action="ppaction://media"/>
            <a:extLst>
              <a:ext uri="{FF2B5EF4-FFF2-40B4-BE49-F238E27FC236}">
                <a16:creationId xmlns:a16="http://schemas.microsoft.com/office/drawing/2014/main" id="{43F4F797-1756-8547-9D4A-633C12AF1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28166130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5.1 Demanda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6</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Un ejemplo de la vida cotidiana</a:t>
            </a:r>
          </a:p>
        </p:txBody>
      </p:sp>
      <p:pic>
        <p:nvPicPr>
          <p:cNvPr id="5" name="Picture 14" descr="Chart, line chart&#10;&#10;Description automatically generated">
            <a:extLst>
              <a:ext uri="{FF2B5EF4-FFF2-40B4-BE49-F238E27FC236}">
                <a16:creationId xmlns:a16="http://schemas.microsoft.com/office/drawing/2014/main" id="{D2FC47B7-85F5-453D-86B8-DD6A5B791C87}"/>
              </a:ext>
            </a:extLst>
          </p:cNvPr>
          <p:cNvPicPr>
            <a:picLocks noChangeAspect="1"/>
          </p:cNvPicPr>
          <p:nvPr/>
        </p:nvPicPr>
        <p:blipFill>
          <a:blip r:embed="rId5"/>
          <a:stretch>
            <a:fillRect/>
          </a:stretch>
        </p:blipFill>
        <p:spPr>
          <a:xfrm>
            <a:off x="2508467" y="2531416"/>
            <a:ext cx="7187033" cy="3568443"/>
          </a:xfrm>
          <a:prstGeom prst="rect">
            <a:avLst/>
          </a:prstGeom>
        </p:spPr>
      </p:pic>
      <p:sp>
        <p:nvSpPr>
          <p:cNvPr id="8" name="Text Placeholder 11">
            <a:extLst>
              <a:ext uri="{FF2B5EF4-FFF2-40B4-BE49-F238E27FC236}">
                <a16:creationId xmlns:a16="http://schemas.microsoft.com/office/drawing/2014/main" id="{3629C166-E3B1-C945-A84A-2B3BB3C7CF33}"/>
              </a:ext>
            </a:extLst>
          </p:cNvPr>
          <p:cNvSpPr>
            <a:spLocks noGrp="1"/>
          </p:cNvSpPr>
          <p:nvPr>
            <p:ph type="body" sz="quarter" idx="17"/>
          </p:nvPr>
        </p:nvSpPr>
        <p:spPr>
          <a:xfrm>
            <a:off x="663575" y="6099859"/>
            <a:ext cx="5181599" cy="301346"/>
          </a:xfrm>
        </p:spPr>
        <p:txBody>
          <a:bodyPr/>
          <a:lstStyle/>
          <a:p>
            <a:r>
              <a:rPr lang="en-US" b="1"/>
              <a:t>Fuente de la imagen</a:t>
            </a:r>
            <a:r>
              <a:rPr lang="en-US"/>
              <a:t>: </a:t>
            </a:r>
            <a:r>
              <a:rPr lang="en-GB"/>
              <a:t>Heredia Roberto, </a:t>
            </a:r>
            <a:r>
              <a:rPr lang="en-GB">
                <a:hlinkClick r:id="rId6"/>
              </a:rPr>
              <a:t>imagen</a:t>
            </a:r>
            <a:r>
              <a:rPr lang="en-GB"/>
              <a:t>, con licencia </a:t>
            </a:r>
            <a:r>
              <a:rPr lang="en-GB">
                <a:hlinkClick r:id="rId7"/>
              </a:rPr>
              <a:t>CC BY 4.0</a:t>
            </a:r>
            <a:endParaRPr lang="en-US"/>
          </a:p>
        </p:txBody>
      </p:sp>
      <p:sp>
        <p:nvSpPr>
          <p:cNvPr id="10" name="Oval 9">
            <a:extLst>
              <a:ext uri="{FF2B5EF4-FFF2-40B4-BE49-F238E27FC236}">
                <a16:creationId xmlns:a16="http://schemas.microsoft.com/office/drawing/2014/main" id="{3749818E-FA3E-5740-A7ED-8317961E8455}"/>
              </a:ext>
            </a:extLst>
          </p:cNvPr>
          <p:cNvSpPr/>
          <p:nvPr/>
        </p:nvSpPr>
        <p:spPr>
          <a:xfrm>
            <a:off x="8471290" y="12801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6.mp3" descr="Lecture5_Slide6.mp3">
            <a:hlinkClick r:id="" action="ppaction://media"/>
            <a:extLst>
              <a:ext uri="{FF2B5EF4-FFF2-40B4-BE49-F238E27FC236}">
                <a16:creationId xmlns:a16="http://schemas.microsoft.com/office/drawing/2014/main" id="{D9C519D8-431D-7045-89D2-4DECA0D5DB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42655" y="1351485"/>
            <a:ext cx="812800" cy="812800"/>
          </a:xfrm>
          <a:prstGeom prst="rect">
            <a:avLst/>
          </a:prstGeom>
        </p:spPr>
      </p:pic>
    </p:spTree>
    <p:extLst>
      <p:ext uri="{BB962C8B-B14F-4D97-AF65-F5344CB8AC3E}">
        <p14:creationId xmlns:p14="http://schemas.microsoft.com/office/powerpoint/2010/main" val="33439147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a:t>5.1 Demanda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t>7</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normAutofit/>
          </a:bodyPr>
          <a:lstStyle/>
          <a:p>
            <a:r>
              <a:rPr lang="en-US"/>
              <a:t>A largo plazo</a:t>
            </a:r>
          </a:p>
        </p:txBody>
      </p:sp>
      <p:pic>
        <p:nvPicPr>
          <p:cNvPr id="5" name="Picture 2" descr="Chart, scatter chart&#10;&#10;Description automatically generated">
            <a:extLst>
              <a:ext uri="{FF2B5EF4-FFF2-40B4-BE49-F238E27FC236}">
                <a16:creationId xmlns:a16="http://schemas.microsoft.com/office/drawing/2014/main" id="{E213F27B-4F36-49AF-9D89-5FE5A1CE0855}"/>
              </a:ext>
            </a:extLst>
          </p:cNvPr>
          <p:cNvPicPr>
            <a:picLocks noChangeAspect="1"/>
          </p:cNvPicPr>
          <p:nvPr/>
        </p:nvPicPr>
        <p:blipFill>
          <a:blip r:embed="rId5"/>
          <a:stretch>
            <a:fillRect/>
          </a:stretch>
        </p:blipFill>
        <p:spPr>
          <a:xfrm>
            <a:off x="2858294" y="2114282"/>
            <a:ext cx="5384558" cy="3589705"/>
          </a:xfrm>
          <a:prstGeom prst="rect">
            <a:avLst/>
          </a:prstGeom>
        </p:spPr>
      </p:pic>
      <p:sp>
        <p:nvSpPr>
          <p:cNvPr id="15" name="Text Placeholder 11">
            <a:extLst>
              <a:ext uri="{FF2B5EF4-FFF2-40B4-BE49-F238E27FC236}">
                <a16:creationId xmlns:a16="http://schemas.microsoft.com/office/drawing/2014/main" id="{2B6E66CC-5C31-D140-884C-D479F57EECB6}"/>
              </a:ext>
            </a:extLst>
          </p:cNvPr>
          <p:cNvSpPr txBox="1">
            <a:spLocks/>
          </p:cNvSpPr>
          <p:nvPr/>
        </p:nvSpPr>
        <p:spPr>
          <a:xfrm>
            <a:off x="3061253" y="5811669"/>
            <a:ext cx="5181599" cy="30134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Tx/>
              <a:buNone/>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Fuente de la imagen</a:t>
            </a:r>
            <a:r>
              <a:rPr lang="en-US" dirty="0"/>
              <a:t>: </a:t>
            </a:r>
            <a:r>
              <a:rPr lang="en-GB" dirty="0"/>
              <a:t>Heredia Roberto, </a:t>
            </a:r>
            <a:r>
              <a:rPr lang="en-GB" dirty="0">
                <a:hlinkClick r:id="rId6"/>
              </a:rPr>
              <a:t>imagen</a:t>
            </a:r>
            <a:r>
              <a:rPr lang="en-GB" dirty="0"/>
              <a:t>, con </a:t>
            </a:r>
            <a:r>
              <a:rPr lang="en-GB" dirty="0" err="1"/>
              <a:t>licencia</a:t>
            </a:r>
            <a:r>
              <a:rPr lang="en-GB" dirty="0"/>
              <a:t> </a:t>
            </a:r>
            <a:r>
              <a:rPr lang="en-GB" dirty="0">
                <a:hlinkClick r:id="rId7"/>
              </a:rPr>
              <a:t>CC BY 4.0</a:t>
            </a:r>
            <a:endParaRPr lang="en-US" dirty="0"/>
          </a:p>
        </p:txBody>
      </p:sp>
      <p:sp>
        <p:nvSpPr>
          <p:cNvPr id="8" name="Oval 7">
            <a:extLst>
              <a:ext uri="{FF2B5EF4-FFF2-40B4-BE49-F238E27FC236}">
                <a16:creationId xmlns:a16="http://schemas.microsoft.com/office/drawing/2014/main" id="{DBC1C146-4519-7540-8976-2B203C83FC75}"/>
              </a:ext>
            </a:extLst>
          </p:cNvPr>
          <p:cNvSpPr/>
          <p:nvPr/>
        </p:nvSpPr>
        <p:spPr>
          <a:xfrm>
            <a:off x="9020420" y="7028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7.mp3" descr="Lecture5_Slide7.mp3">
            <a:hlinkClick r:id="" action="ppaction://media"/>
            <a:extLst>
              <a:ext uri="{FF2B5EF4-FFF2-40B4-BE49-F238E27FC236}">
                <a16:creationId xmlns:a16="http://schemas.microsoft.com/office/drawing/2014/main" id="{4206CCF7-BEB0-0241-8964-48A0819FE8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20420" y="702887"/>
            <a:ext cx="812800" cy="812800"/>
          </a:xfrm>
          <a:prstGeom prst="rect">
            <a:avLst/>
          </a:prstGeom>
        </p:spPr>
      </p:pic>
    </p:spTree>
    <p:extLst>
      <p:ext uri="{BB962C8B-B14F-4D97-AF65-F5344CB8AC3E}">
        <p14:creationId xmlns:p14="http://schemas.microsoft.com/office/powerpoint/2010/main" val="886733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a:t>Conferencia 5.1 Referencias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t>8</a:t>
            </a:fld>
            <a:endParaRPr lang="en-US"/>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pPr>
              <a:lnSpc>
                <a:spcPct val="100000"/>
              </a:lnSpc>
            </a:pPr>
            <a:r>
              <a:rPr lang="en-US" dirty="0" err="1"/>
              <a:t>Taliotis</a:t>
            </a:r>
            <a:r>
              <a:rPr lang="en-US" dirty="0"/>
              <a:t>, C., y </a:t>
            </a:r>
            <a:r>
              <a:rPr lang="en-US" dirty="0" err="1"/>
              <a:t>otros</a:t>
            </a:r>
            <a:r>
              <a:rPr lang="en-US" dirty="0"/>
              <a:t>, Time representation in </a:t>
            </a:r>
            <a:r>
              <a:rPr lang="en-US" dirty="0" err="1"/>
              <a:t>OSeMOSYS</a:t>
            </a:r>
            <a:r>
              <a:rPr lang="en-US" dirty="0"/>
              <a:t>, 2018. </a:t>
            </a:r>
            <a:r>
              <a:rPr lang="en-US" dirty="0" err="1"/>
              <a:t>Zenodo</a:t>
            </a:r>
            <a:r>
              <a:rPr lang="en-US" dirty="0"/>
              <a:t>. </a:t>
            </a:r>
            <a:r>
              <a:rPr lang="en-US" dirty="0">
                <a:hlinkClick r:id="rId2"/>
              </a:rPr>
              <a:t>http://doi.</a:t>
            </a:r>
            <a:r>
              <a:rPr lang="en-US" dirty="0"/>
              <a:t>org/10.5281/zenodo.4585695 </a:t>
            </a:r>
          </a:p>
        </p:txBody>
      </p:sp>
    </p:spTree>
    <p:extLst>
      <p:ext uri="{BB962C8B-B14F-4D97-AF65-F5344CB8AC3E}">
        <p14:creationId xmlns:p14="http://schemas.microsoft.com/office/powerpoint/2010/main" val="4043187662"/>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a:t>5.2 Suministro en función del tiempo</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t>9</a:t>
            </a:fld>
            <a:endParaRPr lang="en-US"/>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595578" cy="439247"/>
          </a:xfrm>
        </p:spPr>
        <p:txBody>
          <a:bodyPr>
            <a:normAutofit/>
          </a:bodyPr>
          <a:lstStyle/>
          <a:p>
            <a:r>
              <a:rPr lang="en-US"/>
              <a:t>Resumen</a:t>
            </a:r>
          </a:p>
        </p:txBody>
      </p:sp>
      <p:grpSp>
        <p:nvGrpSpPr>
          <p:cNvPr id="8" name="Group 7">
            <a:extLst>
              <a:ext uri="{FF2B5EF4-FFF2-40B4-BE49-F238E27FC236}">
                <a16:creationId xmlns:a16="http://schemas.microsoft.com/office/drawing/2014/main" id="{B182481E-84CF-4A7E-9102-120CA8221A3A}"/>
              </a:ext>
            </a:extLst>
          </p:cNvPr>
          <p:cNvGrpSpPr/>
          <p:nvPr/>
        </p:nvGrpSpPr>
        <p:grpSpPr>
          <a:xfrm>
            <a:off x="3617843" y="2338793"/>
            <a:ext cx="5540332" cy="458360"/>
            <a:chOff x="4549253" y="1781793"/>
            <a:chExt cx="5253190" cy="398281"/>
          </a:xfrm>
        </p:grpSpPr>
        <p:sp>
          <p:nvSpPr>
            <p:cNvPr id="10" name="TextBox 9">
              <a:extLst>
                <a:ext uri="{FF2B5EF4-FFF2-40B4-BE49-F238E27FC236}">
                  <a16:creationId xmlns:a16="http://schemas.microsoft.com/office/drawing/2014/main" id="{673CC743-721E-4AFF-B619-DA8ADC7BA16A}"/>
                </a:ext>
              </a:extLst>
            </p:cNvPr>
            <p:cNvSpPr txBox="1"/>
            <p:nvPr/>
          </p:nvSpPr>
          <p:spPr>
            <a:xfrm>
              <a:off x="4549253" y="1781793"/>
              <a:ext cx="1482968"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Suministro</a:t>
              </a:r>
            </a:p>
          </p:txBody>
        </p:sp>
        <p:sp>
          <p:nvSpPr>
            <p:cNvPr id="11" name="TextBox 10">
              <a:extLst>
                <a:ext uri="{FF2B5EF4-FFF2-40B4-BE49-F238E27FC236}">
                  <a16:creationId xmlns:a16="http://schemas.microsoft.com/office/drawing/2014/main" id="{4252604A-5CD4-46F2-AE41-446D819AF8FF}"/>
                </a:ext>
              </a:extLst>
            </p:cNvPr>
            <p:cNvSpPr txBox="1"/>
            <p:nvPr/>
          </p:nvSpPr>
          <p:spPr>
            <a:xfrm>
              <a:off x="8378090" y="1793445"/>
              <a:ext cx="1424353" cy="386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Demanda</a:t>
              </a:r>
            </a:p>
          </p:txBody>
        </p:sp>
      </p:grpSp>
      <p:sp>
        <p:nvSpPr>
          <p:cNvPr id="13" name="Oval 12">
            <a:extLst>
              <a:ext uri="{FF2B5EF4-FFF2-40B4-BE49-F238E27FC236}">
                <a16:creationId xmlns:a16="http://schemas.microsoft.com/office/drawing/2014/main" id="{2AD0635C-2331-2544-96E0-A69100FF546F}"/>
              </a:ext>
            </a:extLst>
          </p:cNvPr>
          <p:cNvSpPr/>
          <p:nvPr/>
        </p:nvSpPr>
        <p:spPr>
          <a:xfrm>
            <a:off x="8929158" y="61069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5_Slide9.mp3" descr="Lecture5_Slide9.mp3">
            <a:hlinkClick r:id="" action="ppaction://media"/>
            <a:extLst>
              <a:ext uri="{FF2B5EF4-FFF2-40B4-BE49-F238E27FC236}">
                <a16:creationId xmlns:a16="http://schemas.microsoft.com/office/drawing/2014/main" id="{98F959F5-3BA6-134E-BBF3-6E9B8AE0A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29158" y="614433"/>
            <a:ext cx="812800" cy="812800"/>
          </a:xfrm>
          <a:prstGeom prst="rect">
            <a:avLst/>
          </a:prstGeom>
        </p:spPr>
      </p:pic>
      <p:pic>
        <p:nvPicPr>
          <p:cNvPr id="14" name="Imagen 13">
            <a:extLst>
              <a:ext uri="{FF2B5EF4-FFF2-40B4-BE49-F238E27FC236}">
                <a16:creationId xmlns:a16="http://schemas.microsoft.com/office/drawing/2014/main" id="{F4881FFF-4A1E-DFE5-F75E-9E018650E26A}"/>
              </a:ext>
            </a:extLst>
          </p:cNvPr>
          <p:cNvPicPr>
            <a:picLocks noChangeAspect="1"/>
          </p:cNvPicPr>
          <p:nvPr/>
        </p:nvPicPr>
        <p:blipFill>
          <a:blip r:embed="rId6"/>
          <a:stretch>
            <a:fillRect/>
          </a:stretch>
        </p:blipFill>
        <p:spPr>
          <a:xfrm>
            <a:off x="1601176" y="2797152"/>
            <a:ext cx="7846271" cy="3250465"/>
          </a:xfrm>
          <a:prstGeom prst="rect">
            <a:avLst/>
          </a:prstGeom>
        </p:spPr>
      </p:pic>
      <p:sp>
        <p:nvSpPr>
          <p:cNvPr id="15" name="Rectangle 4">
            <a:extLst>
              <a:ext uri="{FF2B5EF4-FFF2-40B4-BE49-F238E27FC236}">
                <a16:creationId xmlns:a16="http://schemas.microsoft.com/office/drawing/2014/main" id="{32B151BE-338C-F9C9-AEF0-7B57CE264B04}"/>
              </a:ext>
            </a:extLst>
          </p:cNvPr>
          <p:cNvSpPr/>
          <p:nvPr/>
        </p:nvSpPr>
        <p:spPr>
          <a:xfrm>
            <a:off x="1552636" y="2722501"/>
            <a:ext cx="5934842" cy="3360451"/>
          </a:xfrm>
          <a:prstGeom prst="rect">
            <a:avLst/>
          </a:prstGeom>
          <a:solidFill>
            <a:schemeClr val="accent4">
              <a:lumMod val="60000"/>
              <a:lumOff val="40000"/>
              <a:alpha val="39000"/>
            </a:schemeClr>
          </a:solidFill>
          <a:ln w="38100">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
        <p:nvSpPr>
          <p:cNvPr id="16" name="Rectangle 5">
            <a:extLst>
              <a:ext uri="{FF2B5EF4-FFF2-40B4-BE49-F238E27FC236}">
                <a16:creationId xmlns:a16="http://schemas.microsoft.com/office/drawing/2014/main" id="{A0437DE3-B9EB-5B5C-4FF3-3ED4C1F8C25E}"/>
              </a:ext>
            </a:extLst>
          </p:cNvPr>
          <p:cNvSpPr/>
          <p:nvPr/>
        </p:nvSpPr>
        <p:spPr>
          <a:xfrm>
            <a:off x="7559672" y="2722501"/>
            <a:ext cx="1887775" cy="336045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ontserrat" panose="00000500000000000000"/>
            </a:endParaRPr>
          </a:p>
        </p:txBody>
      </p:sp>
    </p:spTree>
    <p:extLst>
      <p:ext uri="{BB962C8B-B14F-4D97-AF65-F5344CB8AC3E}">
        <p14:creationId xmlns:p14="http://schemas.microsoft.com/office/powerpoint/2010/main" val="23640646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0DE86C-F765-4DC4-AE65-625028AC3B2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81A173-7DDE-4AF4-B9B9-0B2F78C638CF}">
  <ds:schemaRefs>
    <ds:schemaRef ds:uri="http://schemas.microsoft.com/sharepoint/v3/contenttype/forms"/>
  </ds:schemaRefs>
</ds:datastoreItem>
</file>

<file path=customXml/itemProps3.xml><?xml version="1.0" encoding="utf-8"?>
<ds:datastoreItem xmlns:ds="http://schemas.openxmlformats.org/officeDocument/2006/customXml" ds:itemID="{89D1A092-52BD-4EA1-A3A9-5957F9F39426}">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202</TotalTime>
  <Words>6708</Words>
  <Application>Microsoft Macintosh PowerPoint</Application>
  <PresentationFormat>Widescreen</PresentationFormat>
  <Paragraphs>247</Paragraphs>
  <Slides>26</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Cambria Math</vt:lpstr>
      <vt:lpstr>Montserrat</vt:lpstr>
      <vt:lpstr>Open Sans</vt:lpstr>
      <vt:lpstr>Open Sans  </vt:lpstr>
      <vt:lpstr>Open Sans ExtraBold</vt:lpstr>
      <vt:lpstr>Open Sans SemiBold</vt:lpstr>
      <vt:lpstr>Open Sans SemiBold</vt:lpstr>
      <vt:lpstr>Segoe UI</vt:lpstr>
      <vt:lpstr>Segoe UI Semibold</vt:lpstr>
      <vt:lpstr>CCG_ppt</vt:lpstr>
      <vt:lpstr>LECTURA 5 EL TIEMPO EN LOS MODELOS DE SISTEMAS ENERGÉTICOS</vt:lpstr>
      <vt:lpstr>Resultados del aprendizaje</vt:lpstr>
      <vt:lpstr>5.1 Demanda en función del tiempo</vt:lpstr>
      <vt:lpstr>5.1 Demanda en función del tiempo</vt:lpstr>
      <vt:lpstr>5.1 Demanda en función del tiempo</vt:lpstr>
      <vt:lpstr>5.1 Demanda en función del tiempo</vt:lpstr>
      <vt:lpstr>5.1 Demanda en función del tiempo</vt:lpstr>
      <vt:lpstr>Conferencia 5.1 Referencias</vt:lpstr>
      <vt:lpstr>5.2 Suministro en función del tiempo</vt:lpstr>
      <vt:lpstr>5.2 Suministro en función del tiempo</vt:lpstr>
      <vt:lpstr>5.2 Suministro en función del tiempo</vt:lpstr>
      <vt:lpstr>5.2 Suministro en función del tiempo</vt:lpstr>
      <vt:lpstr>5.2 Suministro en función del tiempo</vt:lpstr>
      <vt:lpstr>Conferencia 5.2 Referencias</vt:lpstr>
      <vt:lpstr>5.3 Representación de todas las escalas temporales</vt:lpstr>
      <vt:lpstr>5.3 Representación de todas las escalas temporales</vt:lpstr>
      <vt:lpstr>5.3 Representación de todas las escalas temporales</vt:lpstr>
      <vt:lpstr>5.3 Representación de todas las escalas temporales</vt:lpstr>
      <vt:lpstr>5.3 Representación de todas las escalas temporales</vt:lpstr>
      <vt:lpstr>Conferencia 5.2 Referencias</vt:lpstr>
      <vt:lpstr>5.4 Parámetros dependientes del tiempo</vt:lpstr>
      <vt:lpstr>5.4 Parámetros dependientes del tiempo</vt:lpstr>
      <vt:lpstr>5.4 Parámetros dependientes del tiempo</vt:lpstr>
      <vt:lpstr>5.4 Parámetros dependientes del tiempo</vt:lpstr>
      <vt:lpstr>5.4 Parámetros dependientes del tiempo</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5 TIME IN ENERGY SYSTEM MODELS</dc:title>
  <dc:creator>Francesco Gardumi</dc:creator>
  <cp:keywords>, docId:53337F928C1FFAC8D6E3B28E0A99089E</cp:keywords>
  <cp:lastModifiedBy>Rudolf Yeganyan</cp:lastModifiedBy>
  <cp:revision>26</cp:revision>
  <dcterms:created xsi:type="dcterms:W3CDTF">2021-05-20T11:41:38Z</dcterms:created>
  <dcterms:modified xsi:type="dcterms:W3CDTF">2022-11-03T16:58:50Z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