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19" r:id="rId5"/>
    <p:sldId id="389" r:id="rId6"/>
    <p:sldId id="479" r:id="rId7"/>
    <p:sldId id="478" r:id="rId8"/>
    <p:sldId id="464" r:id="rId9"/>
    <p:sldId id="465" r:id="rId10"/>
    <p:sldId id="480" r:id="rId11"/>
    <p:sldId id="467" r:id="rId12"/>
    <p:sldId id="466" r:id="rId13"/>
    <p:sldId id="481" r:id="rId14"/>
    <p:sldId id="468" r:id="rId15"/>
    <p:sldId id="469" r:id="rId16"/>
    <p:sldId id="470" r:id="rId17"/>
    <p:sldId id="471" r:id="rId18"/>
    <p:sldId id="488" r:id="rId19"/>
    <p:sldId id="472" r:id="rId20"/>
    <p:sldId id="473" r:id="rId21"/>
    <p:sldId id="474" r:id="rId22"/>
    <p:sldId id="475" r:id="rId23"/>
    <p:sldId id="489" r:id="rId24"/>
    <p:sldId id="476" r:id="rId25"/>
    <p:sldId id="477" r:id="rId26"/>
    <p:sldId id="484" r:id="rId27"/>
    <p:sldId id="485" r:id="rId28"/>
    <p:sldId id="486" r:id="rId29"/>
    <p:sldId id="487" r:id="rId30"/>
    <p:sldId id="482" r:id="rId31"/>
    <p:sldId id="457" r:id="rId32"/>
    <p:sldId id="448" r:id="rId33"/>
    <p:sldId id="483" r:id="rId34"/>
    <p:sldId id="293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041DA-9569-DF68-17A9-8AE4722706A3}" v="5" dt="2026-02-09T14:32:08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87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8T16:57:26.625" v="50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8T16:55:52.515" v="18" actId="1076"/>
        <pc:sldMkLst>
          <pc:docMk/>
          <pc:sldMk cId="4249142551" sldId="389"/>
        </pc:sldMkLst>
        <pc:spChg chg="mod">
          <ac:chgData name="Alexander Deliukov" userId="d5fda0f2-1d08-4016-b7e9-bb882f168707" providerId="ADAL" clId="{FE9DFF45-01DC-45CC-A80A-B50597210401}" dt="2026-01-28T16:55:49.889" v="17" actId="404"/>
          <ac:spMkLst>
            <pc:docMk/>
            <pc:sldMk cId="4249142551" sldId="389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8T16:55:52.515" v="18" actId="1076"/>
          <ac:spMkLst>
            <pc:docMk/>
            <pc:sldMk cId="4249142551" sldId="389"/>
            <ac:spMk id="5" creationId="{8650141F-93B1-960B-8E42-66110792B24B}"/>
          </ac:spMkLst>
        </pc:spChg>
      </pc:sldChg>
      <pc:sldChg chg="modSp mod">
        <pc:chgData name="Alexander Deliukov" userId="d5fda0f2-1d08-4016-b7e9-bb882f168707" providerId="ADAL" clId="{FE9DFF45-01DC-45CC-A80A-B50597210401}" dt="2026-01-28T16:53:11.460" v="7" actId="1076"/>
        <pc:sldMkLst>
          <pc:docMk/>
          <pc:sldMk cId="2913447356" sldId="419"/>
        </pc:sldMkLst>
        <pc:spChg chg="mod">
          <ac:chgData name="Alexander Deliukov" userId="d5fda0f2-1d08-4016-b7e9-bb882f168707" providerId="ADAL" clId="{FE9DFF45-01DC-45CC-A80A-B50597210401}" dt="2026-01-28T16:53:07.898" v="5" actId="1076"/>
          <ac:spMkLst>
            <pc:docMk/>
            <pc:sldMk cId="2913447356" sldId="419"/>
            <ac:spMk id="2" creationId="{0E75E0A9-143B-6D30-4111-A181D27A16B4}"/>
          </ac:spMkLst>
        </pc:spChg>
        <pc:spChg chg="mod">
          <ac:chgData name="Alexander Deliukov" userId="d5fda0f2-1d08-4016-b7e9-bb882f168707" providerId="ADAL" clId="{FE9DFF45-01DC-45CC-A80A-B50597210401}" dt="2026-01-28T16:53:11.460" v="7" actId="1076"/>
          <ac:spMkLst>
            <pc:docMk/>
            <pc:sldMk cId="2913447356" sldId="419"/>
            <ac:spMk id="22" creationId="{B48000D0-78FC-4E0F-A8E7-47504CE32604}"/>
          </ac:spMkLst>
        </pc:spChg>
      </pc:sldChg>
      <pc:sldChg chg="modSp mod">
        <pc:chgData name="Alexander Deliukov" userId="d5fda0f2-1d08-4016-b7e9-bb882f168707" providerId="ADAL" clId="{FE9DFF45-01DC-45CC-A80A-B50597210401}" dt="2026-01-28T16:57:26.625" v="50" actId="404"/>
        <pc:sldMkLst>
          <pc:docMk/>
          <pc:sldMk cId="2177672653" sldId="448"/>
        </pc:sldMkLst>
        <pc:spChg chg="mod">
          <ac:chgData name="Alexander Deliukov" userId="d5fda0f2-1d08-4016-b7e9-bb882f168707" providerId="ADAL" clId="{FE9DFF45-01DC-45CC-A80A-B50597210401}" dt="2026-01-28T16:57:26.625" v="50" actId="404"/>
          <ac:spMkLst>
            <pc:docMk/>
            <pc:sldMk cId="2177672653" sldId="448"/>
            <ac:spMk id="4" creationId="{B6E2F0C4-3708-062E-837B-49F21B8E51C4}"/>
          </ac:spMkLst>
        </pc:spChg>
      </pc:sldChg>
      <pc:sldChg chg="modSp mod">
        <pc:chgData name="Alexander Deliukov" userId="d5fda0f2-1d08-4016-b7e9-bb882f168707" providerId="ADAL" clId="{FE9DFF45-01DC-45CC-A80A-B50597210401}" dt="2026-01-28T16:57:20.629" v="49" actId="404"/>
        <pc:sldMkLst>
          <pc:docMk/>
          <pc:sldMk cId="418412142" sldId="457"/>
        </pc:sldMkLst>
        <pc:spChg chg="mod">
          <ac:chgData name="Alexander Deliukov" userId="d5fda0f2-1d08-4016-b7e9-bb882f168707" providerId="ADAL" clId="{FE9DFF45-01DC-45CC-A80A-B50597210401}" dt="2026-01-28T16:57:14.714" v="43" actId="1076"/>
          <ac:spMkLst>
            <pc:docMk/>
            <pc:sldMk cId="418412142" sldId="457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16:57:16.224" v="45" actId="404"/>
          <ac:spMkLst>
            <pc:docMk/>
            <pc:sldMk cId="418412142" sldId="457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8T16:57:18.703" v="47" actId="404"/>
          <ac:spMkLst>
            <pc:docMk/>
            <pc:sldMk cId="418412142" sldId="457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8T16:57:20.629" v="49" actId="404"/>
          <ac:spMkLst>
            <pc:docMk/>
            <pc:sldMk cId="418412142" sldId="457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8T16:56:09.923" v="23" actId="1076"/>
        <pc:sldMkLst>
          <pc:docMk/>
          <pc:sldMk cId="3210229789" sldId="465"/>
        </pc:sldMkLst>
        <pc:spChg chg="mod">
          <ac:chgData name="Alexander Deliukov" userId="d5fda0f2-1d08-4016-b7e9-bb882f168707" providerId="ADAL" clId="{FE9DFF45-01DC-45CC-A80A-B50597210401}" dt="2026-01-28T16:56:09.923" v="23" actId="1076"/>
          <ac:spMkLst>
            <pc:docMk/>
            <pc:sldMk cId="3210229789" sldId="465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8T16:56:14.384" v="25" actId="1076"/>
        <pc:sldMkLst>
          <pc:docMk/>
          <pc:sldMk cId="1332863458" sldId="467"/>
        </pc:sldMkLst>
        <pc:spChg chg="mod">
          <ac:chgData name="Alexander Deliukov" userId="d5fda0f2-1d08-4016-b7e9-bb882f168707" providerId="ADAL" clId="{FE9DFF45-01DC-45CC-A80A-B50597210401}" dt="2026-01-28T16:56:14.384" v="25" actId="1076"/>
          <ac:spMkLst>
            <pc:docMk/>
            <pc:sldMk cId="1332863458" sldId="467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8T16:56:25.943" v="28" actId="1076"/>
        <pc:sldMkLst>
          <pc:docMk/>
          <pc:sldMk cId="328948774" sldId="469"/>
        </pc:sldMkLst>
        <pc:spChg chg="mod">
          <ac:chgData name="Alexander Deliukov" userId="d5fda0f2-1d08-4016-b7e9-bb882f168707" providerId="ADAL" clId="{FE9DFF45-01DC-45CC-A80A-B50597210401}" dt="2026-01-28T16:56:25.943" v="28" actId="1076"/>
          <ac:spMkLst>
            <pc:docMk/>
            <pc:sldMk cId="328948774" sldId="469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8T16:56:29.276" v="29" actId="1076"/>
        <pc:sldMkLst>
          <pc:docMk/>
          <pc:sldMk cId="339545118" sldId="471"/>
        </pc:sldMkLst>
        <pc:spChg chg="mod">
          <ac:chgData name="Alexander Deliukov" userId="d5fda0f2-1d08-4016-b7e9-bb882f168707" providerId="ADAL" clId="{FE9DFF45-01DC-45CC-A80A-B50597210401}" dt="2026-01-28T16:56:29.276" v="29" actId="1076"/>
          <ac:spMkLst>
            <pc:docMk/>
            <pc:sldMk cId="339545118" sldId="471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8T16:55:33.241" v="16" actId="20577"/>
        <pc:sldMkLst>
          <pc:docMk/>
          <pc:sldMk cId="899269819" sldId="472"/>
        </pc:sldMkLst>
        <pc:spChg chg="mod">
          <ac:chgData name="Alexander Deliukov" userId="d5fda0f2-1d08-4016-b7e9-bb882f168707" providerId="ADAL" clId="{FE9DFF45-01DC-45CC-A80A-B50597210401}" dt="2026-01-28T16:55:33.241" v="16" actId="20577"/>
          <ac:spMkLst>
            <pc:docMk/>
            <pc:sldMk cId="899269819" sldId="472"/>
            <ac:spMk id="2" creationId="{F8958A35-8C54-CAEA-8C0C-6984408E50FC}"/>
          </ac:spMkLst>
        </pc:spChg>
      </pc:sldChg>
      <pc:sldChg chg="modSp mod">
        <pc:chgData name="Alexander Deliukov" userId="d5fda0f2-1d08-4016-b7e9-bb882f168707" providerId="ADAL" clId="{FE9DFF45-01DC-45CC-A80A-B50597210401}" dt="2026-01-28T16:56:34.309" v="31" actId="1076"/>
        <pc:sldMkLst>
          <pc:docMk/>
          <pc:sldMk cId="2914804442" sldId="473"/>
        </pc:sldMkLst>
        <pc:spChg chg="mod">
          <ac:chgData name="Alexander Deliukov" userId="d5fda0f2-1d08-4016-b7e9-bb882f168707" providerId="ADAL" clId="{FE9DFF45-01DC-45CC-A80A-B50597210401}" dt="2026-01-28T16:56:34.309" v="31" actId="1076"/>
          <ac:spMkLst>
            <pc:docMk/>
            <pc:sldMk cId="2914804442" sldId="473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8T16:56:39.747" v="33" actId="1076"/>
        <pc:sldMkLst>
          <pc:docMk/>
          <pc:sldMk cId="2210367727" sldId="475"/>
        </pc:sldMkLst>
        <pc:spChg chg="mod">
          <ac:chgData name="Alexander Deliukov" userId="d5fda0f2-1d08-4016-b7e9-bb882f168707" providerId="ADAL" clId="{FE9DFF45-01DC-45CC-A80A-B50597210401}" dt="2026-01-28T16:56:39.747" v="33" actId="1076"/>
          <ac:spMkLst>
            <pc:docMk/>
            <pc:sldMk cId="2210367727" sldId="475"/>
            <ac:spMk id="4" creationId="{B8F24D65-3C3C-DDDB-79E7-E2DA63900FA9}"/>
          </ac:spMkLst>
        </pc:spChg>
      </pc:sldChg>
      <pc:sldChg chg="modSp mod">
        <pc:chgData name="Alexander Deliukov" userId="d5fda0f2-1d08-4016-b7e9-bb882f168707" providerId="ADAL" clId="{FE9DFF45-01DC-45CC-A80A-B50597210401}" dt="2026-01-28T16:56:56.794" v="36" actId="1076"/>
        <pc:sldMkLst>
          <pc:docMk/>
          <pc:sldMk cId="1289165916" sldId="477"/>
        </pc:sldMkLst>
        <pc:spChg chg="mod">
          <ac:chgData name="Alexander Deliukov" userId="d5fda0f2-1d08-4016-b7e9-bb882f168707" providerId="ADAL" clId="{FE9DFF45-01DC-45CC-A80A-B50597210401}" dt="2026-01-28T16:56:56.794" v="36" actId="1076"/>
          <ac:spMkLst>
            <pc:docMk/>
            <pc:sldMk cId="1289165916" sldId="477"/>
            <ac:spMk id="4" creationId="{5B37293F-24F8-0380-1F80-AE575BD0E6B4}"/>
          </ac:spMkLst>
        </pc:spChg>
      </pc:sldChg>
      <pc:sldChg chg="modSp mod modNotesTx">
        <pc:chgData name="Alexander Deliukov" userId="d5fda0f2-1d08-4016-b7e9-bb882f168707" providerId="ADAL" clId="{FE9DFF45-01DC-45CC-A80A-B50597210401}" dt="2026-01-28T16:56:07.697" v="22" actId="948"/>
        <pc:sldMkLst>
          <pc:docMk/>
          <pc:sldMk cId="3415533204" sldId="480"/>
        </pc:sldMkLst>
        <pc:spChg chg="mod">
          <ac:chgData name="Alexander Deliukov" userId="d5fda0f2-1d08-4016-b7e9-bb882f168707" providerId="ADAL" clId="{FE9DFF45-01DC-45CC-A80A-B50597210401}" dt="2026-01-28T16:56:07.697" v="22" actId="948"/>
          <ac:spMkLst>
            <pc:docMk/>
            <pc:sldMk cId="3415533204" sldId="480"/>
            <ac:spMk id="3" creationId="{31B0C8F0-C91F-EDC4-A517-5FA2EE302DF6}"/>
          </ac:spMkLst>
        </pc:spChg>
        <pc:spChg chg="mod">
          <ac:chgData name="Alexander Deliukov" userId="d5fda0f2-1d08-4016-b7e9-bb882f168707" providerId="ADAL" clId="{FE9DFF45-01DC-45CC-A80A-B50597210401}" dt="2026-01-28T16:56:04.517" v="21" actId="1076"/>
          <ac:spMkLst>
            <pc:docMk/>
            <pc:sldMk cId="3415533204" sldId="480"/>
            <ac:spMk id="4" creationId="{1C04E45F-8E61-736D-EDC6-D6CD808CDE4A}"/>
          </ac:spMkLst>
        </pc:spChg>
      </pc:sldChg>
      <pc:sldChg chg="modSp mod">
        <pc:chgData name="Alexander Deliukov" userId="d5fda0f2-1d08-4016-b7e9-bb882f168707" providerId="ADAL" clId="{FE9DFF45-01DC-45CC-A80A-B50597210401}" dt="2026-01-28T16:56:21.342" v="26" actId="1076"/>
        <pc:sldMkLst>
          <pc:docMk/>
          <pc:sldMk cId="2058215367" sldId="481"/>
        </pc:sldMkLst>
        <pc:spChg chg="mod">
          <ac:chgData name="Alexander Deliukov" userId="d5fda0f2-1d08-4016-b7e9-bb882f168707" providerId="ADAL" clId="{FE9DFF45-01DC-45CC-A80A-B50597210401}" dt="2026-01-28T16:56:21.342" v="26" actId="1076"/>
          <ac:spMkLst>
            <pc:docMk/>
            <pc:sldMk cId="2058215367" sldId="481"/>
            <ac:spMk id="4" creationId="{207D8844-2B4C-B11F-71C8-B3C2B0231C0C}"/>
          </ac:spMkLst>
        </pc:spChg>
      </pc:sldChg>
      <pc:sldChg chg="modSp">
        <pc:chgData name="Alexander Deliukov" userId="d5fda0f2-1d08-4016-b7e9-bb882f168707" providerId="ADAL" clId="{FE9DFF45-01DC-45CC-A80A-B50597210401}" dt="2026-01-28T16:57:00.948" v="37" actId="404"/>
        <pc:sldMkLst>
          <pc:docMk/>
          <pc:sldMk cId="1890186953" sldId="485"/>
        </pc:sldMkLst>
        <pc:spChg chg="mod">
          <ac:chgData name="Alexander Deliukov" userId="d5fda0f2-1d08-4016-b7e9-bb882f168707" providerId="ADAL" clId="{FE9DFF45-01DC-45CC-A80A-B50597210401}" dt="2026-01-28T16:57:00.948" v="37" actId="404"/>
          <ac:spMkLst>
            <pc:docMk/>
            <pc:sldMk cId="1890186953" sldId="485"/>
            <ac:spMk id="4" creationId="{E53D2B15-797D-A347-3C71-3D31DAA7DB47}"/>
          </ac:spMkLst>
        </pc:spChg>
      </pc:sldChg>
      <pc:sldChg chg="modSp mod">
        <pc:chgData name="Alexander Deliukov" userId="d5fda0f2-1d08-4016-b7e9-bb882f168707" providerId="ADAL" clId="{FE9DFF45-01DC-45CC-A80A-B50597210401}" dt="2026-01-28T16:57:05.923" v="39" actId="1076"/>
        <pc:sldMkLst>
          <pc:docMk/>
          <pc:sldMk cId="3024823946" sldId="487"/>
        </pc:sldMkLst>
        <pc:spChg chg="mod">
          <ac:chgData name="Alexander Deliukov" userId="d5fda0f2-1d08-4016-b7e9-bb882f168707" providerId="ADAL" clId="{FE9DFF45-01DC-45CC-A80A-B50597210401}" dt="2026-01-28T16:57:05.923" v="39" actId="1076"/>
          <ac:spMkLst>
            <pc:docMk/>
            <pc:sldMk cId="3024823946" sldId="487"/>
            <ac:spMk id="4" creationId="{52829A5D-33BC-7C03-2E43-2ED9295807C9}"/>
          </ac:spMkLst>
        </pc:spChg>
      </pc:sldChg>
      <pc:sldChg chg="modSp mod">
        <pc:chgData name="Alexander Deliukov" userId="d5fda0f2-1d08-4016-b7e9-bb882f168707" providerId="ADAL" clId="{FE9DFF45-01DC-45CC-A80A-B50597210401}" dt="2026-01-28T16:56:31.034" v="30" actId="1076"/>
        <pc:sldMkLst>
          <pc:docMk/>
          <pc:sldMk cId="3760197567" sldId="488"/>
        </pc:sldMkLst>
        <pc:spChg chg="mod">
          <ac:chgData name="Alexander Deliukov" userId="d5fda0f2-1d08-4016-b7e9-bb882f168707" providerId="ADAL" clId="{FE9DFF45-01DC-45CC-A80A-B50597210401}" dt="2026-01-28T16:56:31.034" v="30" actId="1076"/>
          <ac:spMkLst>
            <pc:docMk/>
            <pc:sldMk cId="3760197567" sldId="488"/>
            <ac:spMk id="4" creationId="{96760903-6258-7299-0868-9637F35395F3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DDA041DA-9569-DF68-17A9-8AE4722706A3}"/>
    <pc:docChg chg="modSld">
      <pc:chgData name="Alexander Deliukov" userId="S::alexander_think-e.be#ext#@flux50.onmicrosoft.com::bee075c1-faac-4166-8fcb-7b2057bad6f6" providerId="AD" clId="Web-{DDA041DA-9569-DF68-17A9-8AE4722706A3}" dt="2026-02-09T14:32:08.338" v="3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DDA041DA-9569-DF68-17A9-8AE4722706A3}" dt="2026-02-09T14:32:08.338" v="3" actId="14100"/>
        <pc:sldMkLst>
          <pc:docMk/>
          <pc:sldMk cId="2913447356" sldId="419"/>
        </pc:sldMkLst>
        <pc:picChg chg="add mod">
          <ac:chgData name="Alexander Deliukov" userId="S::alexander_think-e.be#ext#@flux50.onmicrosoft.com::bee075c1-faac-4166-8fcb-7b2057bad6f6" providerId="AD" clId="Web-{DDA041DA-9569-DF68-17A9-8AE4722706A3}" dt="2026-02-09T14:32:08.338" v="3" actId="14100"/>
          <ac:picMkLst>
            <pc:docMk/>
            <pc:sldMk cId="2913447356" sldId="419"/>
            <ac:picMk id="4" creationId="{175CF606-609C-A9D1-A4B0-0523031F00B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Edytowanie stylu tekstu głównego</a:t>
            </a:r>
          </a:p>
          <a:p>
            <a:pPr lvl="1"/>
            <a:r>
              <a:rPr lang="ko-KR" altLang="en-US"/>
              <a:t>Drugi poziom</a:t>
            </a:r>
          </a:p>
          <a:p>
            <a:pPr lvl="2"/>
            <a:r>
              <a:rPr lang="ko-KR" altLang="en-US"/>
              <a:t>Trzeci poziom</a:t>
            </a:r>
          </a:p>
          <a:p>
            <a:pPr lvl="3"/>
            <a:r>
              <a:rPr lang="ko-KR" altLang="en-US"/>
              <a:t>Czwarty poziom</a:t>
            </a:r>
          </a:p>
          <a:p>
            <a:pPr lvl="4"/>
            <a:r>
              <a:rPr lang="ko-KR" altLang="en-US"/>
              <a:t>Piąty poziom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ustercollaboration.eu/content/conducting-energy-audit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ergysavingtrust.org.uk/advice/lighting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.eu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energy-system/energy-efficiency-and-demand/behavioural-change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pen.edu/openlearncreate/course/view.php?id=12165" TargetMode="External"/><Relationship Id="rId5" Type="http://schemas.openxmlformats.org/officeDocument/2006/relationships/hyperlink" Target="https://www.energysolutionsoxfordshire.org/the-benefits-of-energy-efficiency-improvements-for-smes/" TargetMode="External"/><Relationship Id="rId4" Type="http://schemas.openxmlformats.org/officeDocument/2006/relationships/hyperlink" Target="https://www.open.edu/openlearncreate/course/view.php?id=11914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aper-beside-macbook-669623/" TargetMode="External"/><Relationship Id="rId13" Type="http://schemas.openxmlformats.org/officeDocument/2006/relationships/hyperlink" Target="https://creativecommons.org/licenses/by-nc/2.0/" TargetMode="External"/><Relationship Id="rId3" Type="http://schemas.openxmlformats.org/officeDocument/2006/relationships/hyperlink" Target="https://energy.ec.europa.eu/topics/markets-and-consumers/actions-and-measures-energy-prices/coping-crisis_en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s://www.flickr.com/photos/eeimagedatabase/29074367302/in/photolist-LicJsS-8UiEXj-91Jptx-5JXmW7-2jr5fFU-2gMdA6V-8UfzYF-2qR5sGT-eRkghU-eR8RHM-eR8T22-eRkfNf-bjCVWf-LsB7T6-2pCMkDr-boA4g9-JE4TEs-cVwy21-KCby9V-Sxkaaq-77Tjzg-2gVqUGe-SAZuR4-rRWxXm-pTEJYp-eRkhaY-eR8Qm8-aUPkhF-eR8MEg-eR8U7n-eR8Mgc-eR8UgD-eR8TNX-eRkit7-eR8UM2-eRkdhW-eR8UxV-eR8MVi-eRkbkW-eR8Rhi-eR8NyH-eR8Ua6-eRkeKQ-eRkcsN-eRkbHC-eR8Snr-eRkc8Y-eR8RG8-eR8R9H-eR8MmK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s://creativecommons.org/licenses/by-sa/2.0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-sa/4.0/deed.en" TargetMode="External"/><Relationship Id="rId15" Type="http://schemas.openxmlformats.org/officeDocument/2006/relationships/hyperlink" Target="https://www.flickr.com/photos/mariaeklind/32472064427/in/photolist-7yo95R-6zJfXC-H84vh-2n69ti7-d6Yz9Q-RtrPrM-2jqL3GS-7xWaQa-kXBmWn-kXBXhz-58NZuY-pnfVzt-nRtG89-oiuvga-oxXdC9-o8T6iY-oiusQi-ozHjB4-oxXfyd-5j7bri-8kwm1-6qZEUX-pBcHqh-6VvJKf-f72Po1-nRtGqU-ozZ9zc-7S5Jde-7S93Lu-nRtGCN-7S5Dzv-iT5Zke-7S5A3D-yobneo-p6RXLB-nEWHAt-3aBQVZ-2gbrw8J-4GTzLZ-2e5yV9a-extpL4-iT5HUM-NmSa1R-rfvaQk-nRtSbV-BEhPJ-mwbue-iT9BGE-iT9BG9-iT9C2h" TargetMode="External"/><Relationship Id="rId10" Type="http://schemas.openxmlformats.org/officeDocument/2006/relationships/hyperlink" Target="https://www.flickr.com/photos/scousesmurf/48866779103/in/photolist-2hsc1Wc-2mh5Gzq-9LdVCR-XiqhWD-iQhzgD-R5ZroX-dMxaei-dMCHMQ-dMCHQY-dMCHVE-2odNQXs-2iNZNpe-qBnWDs-bVgkkg-ccCSfG-ccCRTA-qFYRWS-ccCznb-bVgBKX-bVgBYR-ccCS2S-c93AeJ-ccCzAu-bVgJBF-2noNRuy-2qvoeVy-CSqrPf-GBPCq5-2kwMd5N-5tWKPt-5xktSz-UQV3vH-2o83Qd1-8cZ7Kd-bBLxQW-6g8S7U-2n4a4yx-eXKi6t-Rcb4Kz-22wQi2Q-bQFeHa-tZBtK4-esPM9-Cf9DP3-ufqQo2-9mEpz9-fDmkQA-2oqkmmw-PUHhBy-2gxHPpD" TargetMode="External"/><Relationship Id="rId4" Type="http://schemas.openxmlformats.org/officeDocument/2006/relationships/hyperlink" Target="https://commission.europa.eu/legal-notice_en#copyright-notice" TargetMode="External"/><Relationship Id="rId9" Type="http://schemas.openxmlformats.org/officeDocument/2006/relationships/hyperlink" Target="https://www.pexels.com/photo/black-plugs-3639030/" TargetMode="External"/><Relationship Id="rId14" Type="http://schemas.openxmlformats.org/officeDocument/2006/relationships/hyperlink" Target="https://www.flickr.com/photos/slipstreamjc/22794277551/in/photolist-AJfCzn-7mT4DT-R7wKqu-cC6oiy-7W4gow-gmYJwM-6w7g3F-qAjXWj-2pfYF4k-2oNHiCR-bTBbce-a6jPMv-aqkJVj-xaL5dn-a1TLHC-a1U7xS-xaC5ew-hyF5tg-8ie6B4-2o9NixH-xQ3afm-y8jusi-y8jucZ-a6dYsf-8fMgip-2njukF1-xQ8Mma-2jkQ6kj-dvKmUs-97Qgvy-rbxQsk-2ipPQ9V-udG1Ge-Hyuxgs-2qKquHU-ypJpaN-9gXp7o-6CD6VX-udG1GK-ypJcE3-ypH9ZN-xKrXu4-8eCZsP-Heohc7-8eGhdd-5h8EZZ-ec11jL-ypHr6f-ypHpXo-ypHes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phnedepasse/7709681882/in/photolist-cKh8PG-78Qdn4-gnrrg9-rjWPCL-99sMQ3-xAmFK-g21cY-8XT5Pn-cE5nzG-fMX7Cx-uQLYEy-7eLP72-G253-gPN9Ze-gTvtz8-F8qLuF-211zofh-HKM1WN-29vT4T2-fNCE7w-8XaLiK-fYo85q-5TXCDk-Lh58MG-6qCxTy-5TXCsp-2acaSSH-72ABpK-uoQwN9-8DX19A-2SfqyR-9dvUnR-28xgvCb-3RFkS-26MiHqs-5p6Eb5-9m4cYA-6rVDvS-6FNE9J-6fHuN7-2XZUvt-CcHuzc-26MiETd-aRw1V8-4D9c4d-rQjess-2gHQ8q2-2m7s8UJ-2qAt3jS-pRrz1M" TargetMode="External"/><Relationship Id="rId3" Type="http://schemas.openxmlformats.org/officeDocument/2006/relationships/hyperlink" Target="https://www.flickr.com/photos/kaibara/42329714010/" TargetMode="External"/><Relationship Id="rId7" Type="http://schemas.openxmlformats.org/officeDocument/2006/relationships/hyperlink" Target="https://www.flickr.com/photos/morberg/3450849164/in/photolist-6fWveo-Z851TQ-qfqJDQ-e727RZ-bk8Ybx-dRe6ky-Ah7pA-oLGPMv-2ewoEna-Foevuj-jRjvTC-a4vVqZ-2e66LA-3vmk8Q-TrqQ6-akJjKs-brRE9m-5PTnCf-6jcGT-29Aq7Tu-KkKY1x-mEUjy-7Ry9HZ-yLx3F-21Sk2Q2-8mDE1-4tYs16-v1ZWz-mRgGyp-5Bpxi5-Trr6F-ZitVjd-9Sbt57-RzSgQW-eA3T3B-5mWAzv-4tnsPt-5BkkoD-rMbFA-6bagS-i1dfkX-68ZsmT-5nTtxt-2eaeXk2-5BkiSg-5VChde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eltpics/15181625162/in/photolist-59wVeJ-p8xNeY-pPMX-Lrcg5R-7bwTK-bNZWwx-7MKELK-gsxYB-dofFAu-ce6EGQ-9A8uFb-a7gJ5B-ScPHYn-a6GPmL-7Kg9Gi-b4h6uT-5pJL16-4k9oQo-37iJVd-5Wtibx-662Gp4-5Sp1bk-3BnzX-iyQwg-8bQ6sB-5AZeky-4vS4zf-62tZmu-8kYzNr-adiCH-37ZYg-6Dbfwp-dT1Mi-d8auf9-NUYaC-fAnwmJ-dho5p-tMaNet-ivLpcC-8Qnk8q-33kVn-4k5gTu-52f9n1-dvQ3LN-4dcQx8-XjgC-eYgdRR-AdNAF-53ZdGY-8bTkpU" TargetMode="External"/><Relationship Id="rId10" Type="http://schemas.openxmlformats.org/officeDocument/2006/relationships/hyperlink" Target="https://www.torus.co/learn/what-are-the-cost-benefits-of-energy-efficiency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energysolutionsoxfordshire.org/the-benefits-of-energy-efficiency-improvements-for-smes/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-guide-energy-efficiency-in-the-workplac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Oszczędzanie energii i zwiększanie efektywności energetycznej Twojej firmy:</a:t>
            </a:r>
            <a:r>
              <a:rPr lang="en-GB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 10 prostych kroków dla MŚP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Prezentacja jest objęta licencją </a:t>
            </a:r>
            <a:r>
              <a:rPr lang="en-GB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342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2: Pierwsze kroki: Jakie są korzyści z większej efektywności energetycznej?</a:t>
            </a:r>
          </a:p>
          <a:p>
            <a:pPr marL="0" marR="0" lvl="0" indent="0" algn="l" rtl="0" latinLnBrk="0">
              <a:buNone/>
            </a:pPr>
            <a:r>
              <a:rPr lang="en-US" sz="1200" b="1" dirty="0">
                <a:ea typeface="Public Sans"/>
                <a:cs typeface="Public Sans"/>
                <a:sym typeface="Public Sans"/>
              </a:rPr>
              <a:t>Stosując energooszczędne rozwiązania i technologie, można:</a:t>
            </a:r>
          </a:p>
          <a:p>
            <a:pPr marL="0" marR="0" lvl="0" indent="0" algn="l" rtl="0" latinLnBrk="0">
              <a:buNone/>
            </a:pPr>
            <a:endParaRPr lang="en-GB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Calibri"/>
                <a:cs typeface="Calibri"/>
              </a:rPr>
              <a:t>Zaoszczędzić pieniądze dzięki zmniejszeniu zużycia energii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ograniczyć marnotrawstwo energii i obniżyć rachunki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Calibri"/>
                <a:cs typeface="Calibri"/>
              </a:rPr>
              <a:t>przyczynić się do bardziej zrównoważonego rozwoju społeczeństwa i przyszłości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44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3: Przeprowadź audyt energetyczny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Jak przeprowadzić audyt energetyczny?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97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3: Przeprowadź audyt energetyczny</a:t>
            </a:r>
          </a:p>
          <a:p>
            <a:endParaRPr lang="en-GB" dirty="0"/>
          </a:p>
          <a:p>
            <a:pPr latinLnBrk="0"/>
            <a:r>
              <a:rPr lang="en-US" sz="1200" b="1" dirty="0">
                <a:ea typeface="Public Sans"/>
                <a:sym typeface="Public Sans"/>
              </a:rPr>
              <a:t>„Wykazano, że audyty energetyczne pozwalają uzyskać potencjalne średnie oszczędności na poziomie 18% całkowitego zużycia energii” </a:t>
            </a:r>
            <a:r>
              <a:rPr lang="en-US" sz="1200" dirty="0">
                <a:ea typeface="Public Sans"/>
                <a:sym typeface="Public Sans"/>
              </a:rPr>
              <a:t>(</a:t>
            </a:r>
            <a:r>
              <a:rPr lang="en-US" sz="1200" dirty="0">
                <a:ea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Komisja Europejska</a:t>
            </a:r>
            <a:r>
              <a:rPr lang="en-US" sz="1200" dirty="0">
                <a:ea typeface="Public Sans"/>
                <a:sym typeface="Public Sans"/>
              </a:rPr>
              <a:t>). </a:t>
            </a:r>
          </a:p>
          <a:p>
            <a:pPr latinLnBrk="0"/>
            <a:endParaRPr lang="en-US" sz="1200" b="1" dirty="0">
              <a:solidFill>
                <a:srgbClr val="000066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Audyt energetyczny to kompleksowa ocena zużycia energii w Twojej małej lub średniej firmie.</a:t>
            </a: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Audyty energetyczne mogą być przeprowadzane wewnętrznie lub przez zewnętrzną firmę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Audyt energetyczny pozwala zidentyfikować nieefektywne praktyki, energochłonne urządzenia i obszary wymagające poprawy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Audytorzy mogą również zidentyfikować urządzenia wymagające modernizacji, nieefektywne praktyki operacyjne lub zaproponować technologie oszczędzające energię</a:t>
            </a:r>
          </a:p>
          <a:p>
            <a:pPr latinLnBrk="0"/>
            <a:endParaRPr lang="en-US" sz="1200" dirty="0">
              <a:ea typeface="Public Sans"/>
              <a:sym typeface="Public Sans"/>
            </a:endParaRPr>
          </a:p>
          <a:p>
            <a:pPr latinLnBrk="0"/>
            <a:r>
              <a:rPr lang="en-US" sz="1200" dirty="0">
                <a:sym typeface="Public Sans"/>
              </a:rPr>
              <a:t>Więcej informacji na temat </a:t>
            </a:r>
            <a:r>
              <a:rPr lang="en-US" sz="1200" dirty="0">
                <a:sym typeface="Public Sans"/>
                <a:hlinkClick r:id="rId4"/>
              </a:rPr>
              <a:t>przeprowadzania audytu energetycznego</a:t>
            </a:r>
            <a:r>
              <a:rPr lang="en-US" sz="1200" dirty="0">
                <a:sym typeface="Public Sans"/>
              </a:rPr>
              <a:t>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r>
              <a:rPr lang="en-GB" dirty="0"/>
              <a:t>https://www.clustercollaboration.eu/content/conducting-energy-audit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86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Krok 4: Zainstaluj inteligentny licznik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Jakie są zalety inteligentnego licznika?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84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Krok 4: Zainstaluj inteligentny licznik </a:t>
            </a:r>
          </a:p>
          <a:p>
            <a:pPr latinLnBrk="0"/>
            <a:r>
              <a:rPr lang="en-US" sz="1200" b="1" dirty="0"/>
              <a:t>„Inteligentne liczniki i systemy kontroli, stosowane do identyfikacji i zarządzania zużyciem energii, mogą przyczynić się do zmniejszenia zużycia energii nawet o 40%”.</a:t>
            </a:r>
          </a:p>
          <a:p>
            <a:pPr latinLnBrk="0"/>
            <a:r>
              <a:rPr lang="en-US" sz="1200" dirty="0"/>
              <a:t>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Komisja Europejska</a:t>
            </a:r>
            <a:r>
              <a:rPr lang="en-US" sz="1200" dirty="0"/>
              <a:t>)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Inteligentne liczniki dostarczają danych dotyczących zużycia energii elektrycznej w czasie rzeczywistym, pomagając zidentyfikować trendy i wzorce dotyczące sposobu i czasu zużycia energii elektrycznej. Dane te pomagają wskazać obszary, w których zużycie energii elektrycznej nieoczekiwanie wzrasta lub w których można korzystać z urządzeń poza godzinami szczytu, aby obniżyć koszty.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23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B71A7-B608-A0AD-9004-96187D7D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6B347-8BCF-3855-D31B-6C4AE4919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0CF72-BA8F-6B94-82CF-519780652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Krok 4: Zainstaluj inteligentny licznik </a:t>
            </a:r>
          </a:p>
          <a:p>
            <a:pPr latinLnBrk="0" hangingPunct="0"/>
            <a:r>
              <a:rPr lang="en-US" sz="1200" dirty="0"/>
              <a:t>Wiele przedsiębiorstw użyteczności publicznej oferuje </a:t>
            </a:r>
            <a:r>
              <a:rPr lang="en-US" sz="1200" b="1" dirty="0"/>
              <a:t>taryfy czasowe</a:t>
            </a:r>
            <a:r>
              <a:rPr lang="en-US" sz="1200" dirty="0"/>
              <a:t>, w których koszt energii elektrycznej różni się w zależności od pory dnia. </a:t>
            </a:r>
          </a:p>
          <a:p>
            <a:pPr latinLnBrk="0" hangingPunct="0"/>
            <a:endParaRPr lang="en-GB" sz="1200" dirty="0"/>
          </a:p>
          <a:p>
            <a:pPr latinLnBrk="0" hangingPunct="0"/>
            <a:r>
              <a:rPr lang="en-US" sz="1200" dirty="0"/>
              <a:t>W godzinach szczytu stawki są wyższe ze względu na zwiększone zapotrzebowanie, natomiast poza godzinami szczytu stawki są niższe. </a:t>
            </a:r>
          </a:p>
          <a:p>
            <a:pPr latinLnBrk="0" hangingPunct="0"/>
            <a:endParaRPr lang="en-US" sz="1200" dirty="0"/>
          </a:p>
          <a:p>
            <a:pPr latinLnBrk="0" hangingPunct="0"/>
            <a:r>
              <a:rPr lang="en-US" sz="1200" dirty="0"/>
              <a:t>Zrozumienie wzorców zużycia energii przez Twoje MŚP w tych godzinach pozwala przenieść zadania wymagające dużego zużycia energii (np. ładowanie pojazdów elektrycznych) na godziny, w których koszty są niższe.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FC381-2DAA-376F-C40E-9B8D6AF09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4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Krok 5: Oblicz zużycie energii przez urządzenia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Jak obliczyć ilość energii zużywanej przez poszczególne urządzenia?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98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Krok 5: Oblicz zużycie energii przez urządzenia </a:t>
            </a: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Jeśli Twoja firma zajmuje się produkcją lub wytwarzaniem, zużycie energii będzie bardziej skoncentrowane na maszynach i narzędziach. 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W przypadku małych i średnich przedsiębiorstw prowadzących działalność biurową większe zużycie energii może wynikać z oświetlenia, ogrzewania/chłodzenia i urządzeń elektronicznych.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Rozróżnienie między urządzeniami może pomóc skoncentrować wysiłki na obszarach o największym potencjale optymalizacji zużycia energii.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Możesz użyć (przenośnych) mierników zużycia energii podłączanych do gniazdka, aby monitorować zużycie energii elektrycznej dla każdej kategorii urządzeń.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229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Krok 6: Poszukaj sposobów na bardziej efektywne wykorzystanie energii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Jakie praktyczne kroki mogę podjąć, aby efektywniej wykorzystywać energię?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989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Krok 6: Poszukaj sposobów na bardziej efektywne wykorzystanie energii</a:t>
            </a:r>
          </a:p>
          <a:p>
            <a:pPr latinLnBrk="0"/>
            <a:r>
              <a:rPr lang="en-US" sz="1200" b="1" dirty="0"/>
              <a:t>„Przeciętna mała firma może obniżyć swoje rachunki za energię nawet o 30% poprzez wdrożenie odpowiednich środków dotyczących gospodarowania i konserwacji…” </a:t>
            </a:r>
            <a:r>
              <a:rPr lang="en-US" sz="1200" dirty="0"/>
              <a:t>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Komisja Europejska</a:t>
            </a:r>
            <a:r>
              <a:rPr lang="en-US" sz="1200" dirty="0"/>
              <a:t>)</a:t>
            </a:r>
          </a:p>
          <a:p>
            <a:pPr latinLnBrk="0"/>
            <a:endParaRPr lang="en-US" sz="1200" dirty="0"/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Światła LED </a:t>
            </a:r>
            <a:r>
              <a:rPr lang="en-US" sz="1200" dirty="0">
                <a:solidFill>
                  <a:srgbClr val="2B2C30"/>
                </a:solidFill>
              </a:rPr>
              <a:t>zużywają o 80% mniej energii w porównaniu z żarówkami halogenowymi i działają 20 razy dłużej (źródło: </a:t>
            </a:r>
            <a:r>
              <a:rPr lang="en-US" sz="1200" dirty="0">
                <a:solidFill>
                  <a:srgbClr val="2B2C30"/>
                </a:solidFill>
                <a:hlinkClick r:id="rId4"/>
              </a:rPr>
              <a:t>Energy Saving Trust</a:t>
            </a:r>
            <a:r>
              <a:rPr lang="en-US" sz="1200" dirty="0">
                <a:solidFill>
                  <a:srgbClr val="2B2C30"/>
                </a:solidFill>
              </a:rPr>
              <a:t>).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Poprawa efektywności energetycznej</a:t>
            </a:r>
            <a:r>
              <a:rPr lang="en-US" sz="1200" b="1" dirty="0">
                <a:solidFill>
                  <a:srgbClr val="2B2C30"/>
                </a:solidFill>
              </a:rPr>
              <a:t> systemów napędzanych silnikami </a:t>
            </a:r>
            <a:r>
              <a:rPr lang="en-US" sz="1200" dirty="0">
                <a:solidFill>
                  <a:srgbClr val="2B2C30"/>
                </a:solidFill>
              </a:rPr>
              <a:t>pozwala zaoszczędzić co najmniej 7 euro na każdym zainwestowanym euro w całym okresie eksploatacji sprzętu.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Energooszczędne </a:t>
            </a:r>
            <a:r>
              <a:rPr lang="en-US" sz="1200" b="1" dirty="0">
                <a:solidFill>
                  <a:srgbClr val="2B2C30"/>
                </a:solidFill>
              </a:rPr>
              <a:t>pompy ciepła </a:t>
            </a:r>
            <a:r>
              <a:rPr lang="en-US" sz="1200" dirty="0">
                <a:solidFill>
                  <a:srgbClr val="2B2C30"/>
                </a:solidFill>
              </a:rPr>
              <a:t>często mogą zastąpić tradycyjne kotły opalane paliwami kopalnymi, co pozwala zwiększyć efektywność energetyczną ponad czterokrotnie.</a:t>
            </a:r>
            <a:r>
              <a:rPr lang="en-US" sz="1200" dirty="0"/>
              <a:t> </a:t>
            </a:r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					Źródła: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Komisja Europejska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r>
              <a:rPr lang="en-GB" dirty="0"/>
              <a:t>https://energysavingtrust.org.uk/advice/lighting/</a:t>
            </a:r>
          </a:p>
          <a:p>
            <a:r>
              <a:rPr lang="en-GB" dirty="0" err="1"/>
              <a:t>https://energy.ec.europa.eu/topics/markets-and-consumers/actions-and-measures-energy-prices/coping-crisis_en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84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US" sz="1200" dirty="0">
                <a:solidFill>
                  <a:srgbClr val="2B2C30"/>
                </a:solidFill>
              </a:rPr>
              <a:t>Każda firma korzysta z różnych urządzeń, które wymagają zasilania elektrycznego – czy to oświetlenia, komputerów, maszyn czy systemów klimatyzacyjnych. W przypadku </a:t>
            </a:r>
            <a:r>
              <a:rPr lang="en-GB" sz="1200" dirty="0">
                <a:solidFill>
                  <a:srgbClr val="2B2C30"/>
                </a:solidFill>
              </a:rPr>
              <a:t>małych i średnich przedsiębiorstw (</a:t>
            </a:r>
            <a:r>
              <a:rPr lang="en-US" sz="1200" dirty="0">
                <a:solidFill>
                  <a:srgbClr val="2B2C30"/>
                </a:solidFill>
              </a:rPr>
              <a:t>MŚP) koszty energii elektrycznej mogą stanowić znaczną część budżetu operacyjnego, a nieefektywne zużycie energii może negatywnie wpływać zarówno na rentowność, jak i zarządzanie zasobami.</a:t>
            </a:r>
            <a:endParaRPr lang="en-GB" sz="1200" dirty="0">
              <a:solidFill>
                <a:srgbClr val="2B2C30"/>
              </a:solidFill>
            </a:endParaRP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Zarządzając MŚP, możesz zastanawiać się, jakie technologie lub działania mogą pomóc Ci oszczędzać energię. Kluczową kwestią będzie koszt i to, gdzie skoncentrować inwestycje, aby zwiększyć wydajność firmy.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93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B634-3C2F-E17B-34D2-E3800FD7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995E1-7799-62DB-9319-7E1D2001F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1D053-4190-3163-D73A-EA60D0709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Krok 6: Poszukaj sposobów na bardziej efektywne wykorzystanie energii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Koszty</a:t>
            </a:r>
            <a:r>
              <a:rPr lang="en-US" sz="1200" b="1" dirty="0">
                <a:solidFill>
                  <a:srgbClr val="2B2C30"/>
                </a:solidFill>
              </a:rPr>
              <a:t> ogrzewania </a:t>
            </a:r>
            <a:r>
              <a:rPr lang="en-US" sz="1200" dirty="0">
                <a:solidFill>
                  <a:srgbClr val="2B2C30"/>
                </a:solidFill>
              </a:rPr>
              <a:t>rosną o 8% wraz z każdym wzrostem temperatury o 1 stopień Celsjusza. Inteligentne termostaty programowalne pozwalają zaoszczędzić od 5% do 15% kosztów ogrzewania.</a:t>
            </a:r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Oświetlenie </a:t>
            </a:r>
            <a:r>
              <a:rPr lang="en-US" sz="1200" dirty="0">
                <a:solidFill>
                  <a:srgbClr val="2B2C30"/>
                </a:solidFill>
              </a:rPr>
              <a:t>może odpowiadać nawet za 40% zużycia energii w budynku. Zastosowanie sterowania oświetleniem pozwala zmniejszyć zużycie energii o ponad 1/3.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Stwierdzono, że </a:t>
            </a:r>
            <a:r>
              <a:rPr lang="en-US" sz="1200" b="1" dirty="0">
                <a:solidFill>
                  <a:srgbClr val="2B2C30"/>
                </a:solidFill>
              </a:rPr>
              <a:t>izolacja </a:t>
            </a:r>
            <a:r>
              <a:rPr lang="en-US" sz="1200" dirty="0">
                <a:solidFill>
                  <a:srgbClr val="2B2C30"/>
                </a:solidFill>
              </a:rPr>
              <a:t>rur zmniejsza straty energii o ponad 75%. 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Prawidłowe dobranie wielkości obciążenia sprężarki i wyboru modelu </a:t>
            </a:r>
            <a:r>
              <a:rPr lang="en-US" sz="1200" b="1" dirty="0">
                <a:solidFill>
                  <a:srgbClr val="2B2C30"/>
                </a:solidFill>
              </a:rPr>
              <a:t>systemów sprężonego powietrza </a:t>
            </a:r>
            <a:r>
              <a:rPr lang="en-US" sz="1200" dirty="0">
                <a:solidFill>
                  <a:srgbClr val="2B2C30"/>
                </a:solidFill>
              </a:rPr>
              <a:t>może zmniejszyć zużycie energii o ponad 1/3.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					Źródła: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Komisja Europejska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B859C-0865-9EE1-BEC8-525C54D5D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649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7: Zwiększ efektywność energetyczną swoich urządzeń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Jak zwiększyć efektywność energetyczną naszego sprzętu?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848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7: Zwiększ efektywność energetyczną swoich urządzeń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Zidentyfikuj przestarzały, nieefektywny energetycznie sprzęt. Na przykład starsze systemy oświetleniowe, klimatyzatory i maszyny mogą zużywać znacznie więcej energii niż nowsze, energooszczędne modele. 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Wymień, napraw lub zmodernizuj sprzęt, wybierając bardziej wydajne alternatywy. Możesz na przykład zastosować </a:t>
            </a:r>
            <a:r>
              <a:rPr lang="en-US" sz="1200" dirty="0">
                <a:solidFill>
                  <a:srgbClr val="2B2C30"/>
                </a:solidFill>
              </a:rPr>
              <a:t>czujniki ruchu do sterowania oświetleniem lub zapewnić, że sprzęt przechodzi w tryb oszczędzania energii po upływie określonego czasu.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Skorzystaj z serw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isu Topten.eu – najlepsze produkty w Europie, </a:t>
            </a:r>
            <a:r>
              <a:rPr lang="en-US" sz="1200" dirty="0">
                <a:solidFill>
                  <a:srgbClr val="2B2C30"/>
                </a:solidFill>
              </a:rPr>
              <a:t>aby porównać swój obecny sprzęt z innymi dostępnymi rozwiązaniami.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51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8: Zoptymalizuj systemy ogrzewania i chłodzenia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Jak zoptymalizować systemy ogrzewania i chłodzenia?</a:t>
            </a:r>
            <a:endParaRPr lang="en-GB" sz="105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470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8: Zoptymalizuj systemy ogrzewania i chłodzenia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Systemy ogrzewania i chłodzenia należą do największych konsumentów energii w większości małych i średnich przedsiębiorstw. 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Zainstalowanie programowalnych termostatów, zapewnienie regularnej konserwacji lub stosowanie energooszczędnych modeli może pomóc w zmniejszeniu zużycia energii. 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Rozważ dostosowanie ustawień, aby ogrzewanie/chłodzenie było używane tylko wtedy, gdy jest to konieczne. Na przykład wyłącz ogrzewanie lub klimatyzację, gdy pracownicy nie są w pobliżu.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000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9: Zachęcaj pracowników do oszczędzania energii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Jak zachęcić innych do stosowania praktyk oszczędzania energii?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537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9: Zachęcaj pracowników do oszczędzania energii</a:t>
            </a:r>
          </a:p>
          <a:p>
            <a:endParaRPr lang="en-GB" dirty="0"/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</a:rPr>
              <a:t>Kultura świadomego zużycia energii może prowadzić do zauważalnego zmniejszenia zużycia energii.</a:t>
            </a:r>
          </a:p>
          <a:p>
            <a:pPr latinLnBrk="0"/>
            <a:endParaRPr lang="en-US" sz="2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</a:rPr>
              <a:t>Zachowania pracowników mogą mieć znaczący wpływ na zużycie energii. Zachęcaj pracowników do: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Wyłączanie świateł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Odłączanie urządzeń, gdy nie są używane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Korzystania z energooszczędnych ustawień komputerów i drukarek</a:t>
            </a:r>
          </a:p>
          <a:p>
            <a:pPr lvl="1" latinLnBrk="0"/>
            <a:endParaRPr lang="en-US" sz="2200" dirty="0"/>
          </a:p>
          <a:p>
            <a:pPr latinLnBrk="0"/>
            <a:r>
              <a:rPr lang="en-US" sz="2200" dirty="0">
                <a:solidFill>
                  <a:srgbClr val="2B2C30"/>
                </a:solidFill>
              </a:rPr>
              <a:t>Zapoznania się z dokumentem Międzynarodowej Agencji Energetycznej pt. </a:t>
            </a:r>
            <a:r>
              <a:rPr lang="en-US" sz="2200" dirty="0" err="1">
                <a:solidFill>
                  <a:srgbClr val="2B2C30"/>
                </a:solidFill>
                <a:hlinkClick r:id="rId3"/>
              </a:rPr>
              <a:t>„Behavioural </a:t>
            </a:r>
            <a:r>
              <a:rPr lang="en-US" sz="2200" dirty="0">
                <a:solidFill>
                  <a:srgbClr val="2B2C30"/>
                </a:solidFill>
                <a:hlinkClick r:id="rId3"/>
              </a:rPr>
              <a:t>Changes” (Zmiany zachowań)</a:t>
            </a:r>
            <a:r>
              <a:rPr lang="en-US" sz="2200" dirty="0">
                <a:solidFill>
                  <a:srgbClr val="2B2C30"/>
                </a:solidFill>
              </a:rPr>
              <a:t>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https://www.iea.org/energy-system/energy-efficiency-and-demand/behavioural-changes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740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Krok 10: Zapoznaj się z dodatkowymi zasobami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Gdzie mogę znaleźć więcej informacji?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76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Kolejne kroki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Jeśli chcesz dowiedzieć się więcej na temat efektywności energetycznej, przydatne mogą okazać się następujące zasoby: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Przeczytaj artykuł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„Radzenie sobie z kryzysem: zwiększanie odporności małych i średnich przedsiębiorstw poprzez efektywność energetyczną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”.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Zapoznaj się z 30-minutowym kursem Every1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„Podstawy energii cyfrowej”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poświęconym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4"/>
              </a:rPr>
              <a:t>zużyciu energii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Przeczytaj artykuł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Korzyści płynące z poprawy efektywności energetycznej dla przedsiębiorstw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Zapoznaj się z 30-minutowym kursem Every1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„Podstawy energii cyfrowej” poświęconym </a:t>
            </a:r>
            <a:r>
              <a:rPr lang="en-GB" altLang="ko-KR" sz="1200" dirty="0">
                <a:solidFill>
                  <a:srgbClr val="373737"/>
                </a:solidFill>
                <a:ea typeface="맑은 고딕"/>
                <a:hlinkClick r:id="rId6"/>
              </a:rPr>
              <a:t>prywatności, bezpieczeństwu i ochronie w cyfrowym świecie energii.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651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latinLnBrk="0"/>
            <a:r>
              <a:rPr lang="en-GB" i="1" dirty="0"/>
              <a:t>Oszczędzanie energii i zwiększanie efektywności energetycznej Twojej firmy: 10 prostych kroków </a:t>
            </a:r>
            <a:r>
              <a:rPr lang="en-GB" dirty="0"/>
              <a:t>zawiera adaptacje w krokach 3, 4, 5 i 6 wybranych materiałów z publikacji Komisji Europejskiej </a:t>
            </a:r>
            <a:r>
              <a:rPr lang="en-GB" i="1" dirty="0">
                <a:hlinkClick r:id="rId3"/>
              </a:rPr>
              <a:t>„Radzenie sobie z kryzysem: zwiększanie odporności MŚP poprzez efektywność energetyczną</a:t>
            </a:r>
            <a:r>
              <a:rPr lang="en-GB" dirty="0"/>
              <a:t>” („Oryginalne dzieło”), na którą udzielono licencji </a:t>
            </a:r>
            <a:r>
              <a:rPr lang="en-GB" dirty="0">
                <a:hlinkClick r:id="rId4"/>
              </a:rPr>
              <a:t>CC BY 4.0</a:t>
            </a:r>
            <a:r>
              <a:rPr lang="en-GB" dirty="0"/>
              <a:t>. </a:t>
            </a:r>
          </a:p>
          <a:p>
            <a:pPr latinLnBrk="0"/>
            <a:r>
              <a:rPr lang="en-GB" dirty="0"/>
              <a:t>Adaptacja ta została opracowana i opublikowana przez Every1 Project („Adaptator”) i jest objęta licencją </a:t>
            </a:r>
            <a:r>
              <a:rPr lang="en-GB" dirty="0">
                <a:hlinkClick r:id="rId5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niniejszej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6"/>
              </a:rPr>
              <a:t>Rachunki za prąd z żarówką i kalkulatorem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autorstwa Uswitch.com Images na </a:t>
            </a:r>
            <a:r>
              <a:rPr lang="en-GB" dirty="0">
                <a:solidFill>
                  <a:srgbClr val="242424"/>
                </a:solidFill>
              </a:rPr>
              <a:t>licencji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Papier obok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na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Krok 1: Rozpoczęcie: Co muszę wiedzieć?: </a:t>
            </a:r>
            <a:r>
              <a:rPr lang="en-US" i="1" dirty="0">
                <a:solidFill>
                  <a:schemeClr val="dk1"/>
                </a:solidFill>
                <a:cs typeface="Public Sans"/>
                <a:sym typeface="Public Sans"/>
              </a:rPr>
              <a:t>Czarne wtyczki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autorstwa </a:t>
            </a:r>
            <a:r>
              <a:rPr lang="en-US" sz="1200" u="sng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Castorly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 na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2: Rozpoczęcie: Jakie są koszty i korzyści związane z większą efektywnością energetyczną?: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Równoważenie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Scouse Smurf na licencji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3: Przeprowadzenie audytu energetycznego: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Audyt energetyczny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EE image database jest objęty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4: Instalacja inteligentnego licznika: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Inteligentny licznik British Gas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SlipStreamJC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licencji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5: Określenie zapotrzebowania na energię elektryczną według urządzeń: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Energy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Maria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Eklind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</a:rPr>
              <a:t>W tej krótkiej prezentacji omówimy: </a:t>
            </a: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Jak lepiej zrozumieć zużycie energii i dlaczego jest to ważne.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Korzyści płynące z bardziej efektywnego zużycia energii w Twojej firmie.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10 możliwych kroków, które pozwolą zaoszczędzić energię i zwiększyć efektywność Twojej firmy.</a:t>
            </a:r>
          </a:p>
          <a:p>
            <a:pPr marL="457200" indent="-457200" latinLnBrk="0">
              <a:buChar char="•"/>
            </a:pPr>
            <a:endParaRPr lang="en-GB" sz="1200" dirty="0">
              <a:solidFill>
                <a:srgbClr val="2B2C30"/>
              </a:solidFill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Każdy krok rozpoczyna się pytaniem do refleksji. Przed przejściem dalej poświęć chwilę na rozważenie każdego pytania.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389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E202F-B461-F2E7-A9D5-C5628877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E90AC-6D9A-1D34-4D9B-914C6AECD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E8F83-A10E-BAC6-BE53-2316CAE6C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6: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Badanie możliwości przejścia na bardziej efektywne wykorzystanie energii: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Energia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Umberto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Salvagnina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objęta licencją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7: Zwiększanie efektywności energetycznej sprzętu: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Komputer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eltpics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objęty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sz="12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8: Optymalizacja systemów ogrzewania i chłodzenia: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Light Switch – 157/365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Niklasa Morberga jest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objęty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9</a:t>
            </a: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Zachęcanie pracowników do oszczędzania energii: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@Work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Daphne na </a:t>
            </a:r>
            <a:r>
              <a:rPr lang="en-GB" dirty="0">
                <a:solidFill>
                  <a:srgbClr val="242424"/>
                </a:solidFill>
              </a:rPr>
              <a:t>licencji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ea typeface="Calibri"/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ea typeface="Calibri"/>
                <a:cs typeface="Calibri"/>
              </a:rPr>
              <a:t>W niniejszej prezentacji wykorzystano następujące źródła: </a:t>
            </a:r>
          </a:p>
          <a:p>
            <a:pPr latinLnBrk="0"/>
            <a:endParaRPr lang="en-GB" dirty="0">
              <a:solidFill>
                <a:srgbClr val="231F20"/>
              </a:solidFill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Energy Solutions Oxfordshire (b.d.)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Korzyści płynące z poprawy efektywności energetycznej dla przedsiębiorstw.</a:t>
            </a:r>
            <a:r>
              <a:rPr lang="en-GB" dirty="0">
                <a:solidFill>
                  <a:srgbClr val="231F20"/>
                </a:solidFill>
                <a:cs typeface="Calibri"/>
                <a:hlinkClick r:id="rId9"/>
              </a:rPr>
              <a:t> https://www.energysolutionsoxfordshire.org/the-benefits-of-energy-efficiency-improvements-for-smes/</a:t>
            </a:r>
            <a:r>
              <a:rPr lang="en-GB" dirty="0">
                <a:solidFill>
                  <a:srgbClr val="231F20"/>
                </a:solidFill>
                <a:cs typeface="Calibri"/>
              </a:rPr>
              <a:t> </a:t>
            </a: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Torus (b.d.)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Jakie są koszty i korzyści związane z efektywnością energetyczną?</a:t>
            </a:r>
            <a:r>
              <a:rPr lang="en-GB" dirty="0">
                <a:solidFill>
                  <a:srgbClr val="3F3F3F"/>
                </a:solidFill>
                <a:effectLst/>
                <a:hlinkClick r:id="rId10"/>
              </a:rPr>
              <a:t> https://www.torus.co/learn/what-are-the-cost-benefits-of-energy-efficiency</a:t>
            </a:r>
            <a:endParaRPr lang="en-GB" dirty="0">
              <a:solidFill>
                <a:srgbClr val="3F3F3F"/>
              </a:solidFill>
              <a:effectLst/>
            </a:endParaRPr>
          </a:p>
          <a:p>
            <a:pPr latinLnBrk="0"/>
            <a:endParaRPr lang="en-GB" sz="900" u="sng" dirty="0">
              <a:solidFill>
                <a:srgbClr val="0000FF"/>
              </a:solidFill>
              <a:ea typeface="Calibri"/>
              <a:cs typeface="Calibri"/>
            </a:endParaRPr>
          </a:p>
          <a:p>
            <a:pPr latinLnBrk="0"/>
            <a:endParaRPr lang="en-GB" dirty="0">
              <a:solidFill>
                <a:schemeClr val="dk1"/>
              </a:solidFill>
              <a:ea typeface="Public Sans"/>
              <a:cs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DA55E-2DA7-FF66-CADB-5A611AD9F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650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Dziękuję!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44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 prostych kroków, które pozwolą Ci oszczędzać energię i zwiększyć efektywność energetyczną Twojej firmy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Pierwsze kroki: co muszę wiedzieć?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Pierwsze kroki: Jakie są korzyści z poprawy efektywności energetycznej?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Przeprowadź audyt energetyczny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Zainstaluj inteligentny licznik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Oblicz zużycie energii przez urządzenia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Poznaj sposoby bardziej efektywnego wykorzystania energii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Zwiększ efektywność energetyczną swoich urządzeń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Zoptymalizuj systemy ogrzewania i chłodzenia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Zachęcaj pracowników do oszczędzania energii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Poznaj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dodatkowe zasoby</a:t>
            </a: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58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1: Pierwsze kroki: Co muszę wiedzieć?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Co muszę wiedzieć, aby rozpocząć?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58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1: Pierwsze kroki: Co muszę wiedzieć? </a:t>
            </a:r>
          </a:p>
          <a:p>
            <a:pPr latinLnBrk="0"/>
            <a:r>
              <a:rPr lang="en-GB" sz="1200" b="1" noProof="0" dirty="0">
                <a:latin typeface="Calibri"/>
                <a:ea typeface="Public Sans"/>
                <a:cs typeface="Public Sans"/>
                <a:sym typeface="Public Sans"/>
              </a:rPr>
              <a:t>Ważne jest, aby zrozumieć, w jaki sposób i kiedy zużywasz energię</a:t>
            </a:r>
            <a:r>
              <a:rPr lang="en-GB" sz="1200" noProof="0" dirty="0">
                <a:latin typeface="Calibri"/>
                <a:ea typeface="Public Sans"/>
                <a:cs typeface="Public Sans"/>
                <a:sym typeface="Public Sans"/>
              </a:rPr>
              <a:t>. Dzięki temu możesz: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latin typeface="Public Sans"/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Podejmować </a:t>
            </a:r>
            <a:r>
              <a:rPr lang="en-GB" sz="1200" b="1" noProof="0" dirty="0">
                <a:solidFill>
                  <a:srgbClr val="2B2C30"/>
                </a:solidFill>
              </a:rPr>
              <a:t>świadome decyzje</a:t>
            </a:r>
            <a:r>
              <a:rPr lang="en-GB" sz="1200" noProof="0" dirty="0">
                <a:solidFill>
                  <a:srgbClr val="2B2C30"/>
                </a:solidFill>
              </a:rPr>
              <a:t>.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Zidentyfikować wzorce </a:t>
            </a:r>
            <a:r>
              <a:rPr lang="en-GB" sz="1200" dirty="0">
                <a:solidFill>
                  <a:srgbClr val="2B2C30"/>
                </a:solidFill>
              </a:rPr>
              <a:t>zużycia energii.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Wprowadzić zmiany </a:t>
            </a:r>
            <a:r>
              <a:rPr lang="en-GB" sz="1200" noProof="0" dirty="0">
                <a:solidFill>
                  <a:srgbClr val="2B2C30"/>
                </a:solidFill>
              </a:rPr>
              <a:t>w celu optymalizacji zużycia energii. </a:t>
            </a:r>
            <a:r>
              <a:rPr lang="en-GB" sz="1200" dirty="0">
                <a:solidFill>
                  <a:srgbClr val="2B2C30"/>
                </a:solidFill>
              </a:rPr>
              <a:t>Może</a:t>
            </a:r>
            <a:r>
              <a:rPr lang="en-GB" sz="1200" noProof="0" dirty="0">
                <a:solidFill>
                  <a:srgbClr val="2B2C30"/>
                </a:solidFill>
              </a:rPr>
              <a:t> to </a:t>
            </a:r>
            <a:r>
              <a:rPr lang="en-GB" sz="1200" dirty="0">
                <a:solidFill>
                  <a:srgbClr val="2B2C30"/>
                </a:solidFill>
              </a:rPr>
              <a:t>poprawić </a:t>
            </a:r>
            <a:r>
              <a:rPr lang="en-GB" sz="1200" noProof="0" dirty="0">
                <a:solidFill>
                  <a:srgbClr val="2B2C30"/>
                </a:solidFill>
              </a:rPr>
              <a:t>efektywność energetyczną, obniżyć koszty i przyczynić się do działań na rzecz zrównoważonego rozwoju.</a:t>
            </a:r>
            <a:endParaRPr lang="en-GB" sz="1200" noProof="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Zrozumienie, które urządzenia zużywają najwięcej energii i dlaczego. Następnie można </a:t>
            </a:r>
            <a:r>
              <a:rPr lang="en-GB" sz="1200" b="1" noProof="0" dirty="0">
                <a:solidFill>
                  <a:srgbClr val="2B2C30"/>
                </a:solidFill>
              </a:rPr>
              <a:t>ustalić priorytety </a:t>
            </a:r>
            <a:r>
              <a:rPr lang="en-GB" sz="1200" noProof="0" dirty="0">
                <a:solidFill>
                  <a:srgbClr val="2B2C30"/>
                </a:solidFill>
              </a:rPr>
              <a:t>dotyczące ulepszeń lub modernizacji, aby uzyskać największe oszczędności.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28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1: Pierwsze kroki: Co muszę wiedzieć? </a:t>
            </a:r>
          </a:p>
          <a:p>
            <a:pPr latinLnBrk="0"/>
            <a:r>
              <a:rPr lang="en-US" sz="2200" b="1" dirty="0">
                <a:ea typeface="Public Sans"/>
                <a:cs typeface="Public Sans"/>
                <a:sym typeface="Public Sans"/>
              </a:rPr>
              <a:t>Jak zrozumieć, w jaki sposób i </a:t>
            </a:r>
            <a:r>
              <a:rPr lang="en-US" sz="2200" b="1" dirty="0" err="1">
                <a:ea typeface="Public Sans"/>
                <a:cs typeface="Public Sans"/>
                <a:sym typeface="Public Sans"/>
              </a:rPr>
              <a:t>kiedy</a:t>
            </a:r>
            <a:r>
              <a:rPr lang="en-US" sz="2200" b="1" dirty="0">
                <a:ea typeface="Public Sans"/>
                <a:cs typeface="Public Sans"/>
                <a:sym typeface="Public Sans"/>
              </a:rPr>
              <a:t> </a:t>
            </a:r>
            <a:r>
              <a:rPr lang="en-US" sz="2200" b="1" dirty="0" err="1">
                <a:ea typeface="Public Sans"/>
                <a:cs typeface="Public Sans"/>
                <a:sym typeface="Public Sans"/>
              </a:rPr>
              <a:t>zużywam</a:t>
            </a:r>
            <a:r>
              <a:rPr lang="en-US" sz="2200" b="1" dirty="0">
                <a:ea typeface="Public Sans"/>
                <a:cs typeface="Public Sans"/>
                <a:sym typeface="Public Sans"/>
              </a:rPr>
              <a:t> energię?</a:t>
            </a:r>
          </a:p>
          <a:p>
            <a:pPr latinLnBrk="0"/>
            <a:endParaRPr lang="en-US" sz="22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Określ swoje </a:t>
            </a:r>
            <a:r>
              <a:rPr lang="en-US" sz="2200" b="1" dirty="0">
                <a:solidFill>
                  <a:srgbClr val="2B2C30"/>
                </a:solidFill>
                <a:ea typeface="Public Sans"/>
                <a:cs typeface="Public Sans"/>
              </a:rPr>
              <a:t>wzorce zapotrzebowania na energię elektryczną.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Czy korzystasz z: </a:t>
            </a:r>
          </a:p>
          <a:p>
            <a:pPr latinLnBrk="0"/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Urządzeń energochłonnych? </a:t>
            </a: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Energię elektryczną w godzinach szczytu lub poza szczytem?</a:t>
            </a: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Niewydajnych praktyk? </a:t>
            </a:r>
          </a:p>
          <a:p>
            <a:pPr marL="914400" lvl="1" indent="-457200" latinLnBrk="0">
              <a:buChar char="•"/>
            </a:pPr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Przeczytaj przewodnik Energy Trust pt.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„A guide to energy efficiency in the workplace” (Przewodnik po efektywności energetycznej w miejscu pracy)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br>
              <a:rPr lang="en-GB" dirty="0"/>
            </a:br>
            <a:r>
              <a:rPr lang="en-GB" dirty="0"/>
              <a:t>https://energysavingtrust.org.uk/a-guide-energy-efficiency-in-the-workplace/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06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Krok 1: Pierwsze kroki: Co muszę wiedzieć? </a:t>
            </a:r>
          </a:p>
          <a:p>
            <a:pPr latinLnBrk="0"/>
            <a:r>
              <a:rPr lang="en-GB" sz="1200" b="1" noProof="1"/>
              <a:t>Skoro już wiem, jak i kiedy zużywamy energię, jakie mam możliwości?</a:t>
            </a:r>
          </a:p>
          <a:p>
            <a:pPr latinLnBrk="0"/>
            <a:endParaRPr lang="en-GB" sz="1200" b="1" noProof="1">
              <a:solidFill>
                <a:srgbClr val="000066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Wprowadź niewielkie zmiany</a:t>
            </a:r>
            <a:r>
              <a:rPr lang="en-GB" sz="1200" noProof="1">
                <a:solidFill>
                  <a:srgbClr val="2B2C30"/>
                </a:solidFill>
              </a:rPr>
              <a:t>: np. korzystaj z urządzeń o wysokim zużyciu energii poza godzinami szczytu, wymień sprzęt na energooszczędny lub zoptymalizuj oświetlenie.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Korzystaj z inteligentnych narzędzi i urządzeń cyfrowych: </a:t>
            </a:r>
            <a:r>
              <a:rPr lang="en-GB" sz="1200" noProof="1">
                <a:solidFill>
                  <a:srgbClr val="2B2C30"/>
                </a:solidFill>
              </a:rPr>
              <a:t>aby zrozumieć i zarządzać zużyciem energii oraz kosztami.</a:t>
            </a:r>
            <a:endParaRPr lang="en-GB" sz="1200" b="1" noProof="1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Myśl długofalowo: </a:t>
            </a:r>
            <a:r>
              <a:rPr lang="en-GB" sz="1200" noProof="1">
                <a:solidFill>
                  <a:srgbClr val="2B2C30"/>
                </a:solidFill>
              </a:rPr>
              <a:t>zaplanuj przejście na bardziej energooszczędną infrastrukturę, maszyny lub technologie budowlane.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  <a:ea typeface="Public Sans"/>
                <a:cs typeface="Public Sans"/>
              </a:rPr>
              <a:t>Zapoznaj się z dostępnymi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narzędziami i możliwościami finansowania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  <a:endParaRPr lang="en-US" sz="1200" dirty="0">
              <a:solidFill>
                <a:srgbClr val="2B2C30"/>
              </a:solidFill>
            </a:endParaRPr>
          </a:p>
          <a:p>
            <a:pPr latinLnBrk="0"/>
            <a:endParaRPr lang="en-GB" sz="1200" noProof="1">
              <a:solidFill>
                <a:srgbClr val="2B2C30"/>
              </a:solidFill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36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Krok 2: Pierwsze kroki: Jakie są korzyści z większej efektywności energetycznej?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Jakie są korzyści wynikające z większej efektywności energetycznej?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8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F19D9-2B49-10B6-8F4B-2683158723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6177688"/>
            <a:ext cx="2438400" cy="5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70989-3517-C765-D9E7-4110A63613F2}"/>
              </a:ext>
            </a:extLst>
          </p:cNvPr>
          <p:cNvSpPr txBox="1"/>
          <p:nvPr userDrawn="1"/>
        </p:nvSpPr>
        <p:spPr>
          <a:xfrm>
            <a:off x="2555631" y="5992142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pl-PL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pl-PL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www.clustercollaboration.eu/content/conducting-energy-audi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s://energysavingtrust.org.uk/advice/light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energy-system/energy-efficiency-and-demand/behavioural-chang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pen.edu/openlearncreate/course/view.php?id=12165" TargetMode="External"/><Relationship Id="rId5" Type="http://schemas.openxmlformats.org/officeDocument/2006/relationships/hyperlink" Target="https://www.energysolutionsoxfordshire.org/the-benefits-of-energy-efficiency-improvements-for-smes/" TargetMode="External"/><Relationship Id="rId4" Type="http://schemas.openxmlformats.org/officeDocument/2006/relationships/hyperlink" Target="https://www.open.edu/openlearncreate/course/view.php?id=11914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aper-beside-macbook-669623/" TargetMode="External"/><Relationship Id="rId13" Type="http://schemas.openxmlformats.org/officeDocument/2006/relationships/hyperlink" Target="https://creativecommons.org/licenses/by-nc/2.0/" TargetMode="External"/><Relationship Id="rId3" Type="http://schemas.openxmlformats.org/officeDocument/2006/relationships/hyperlink" Target="https://energy.ec.europa.eu/topics/markets-and-consumers/actions-and-measures-energy-prices/coping-crisis_en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s://www.flickr.com/photos/eeimagedatabase/29074367302/in/photolist-LicJsS-8UiEXj-91Jptx-5JXmW7-2jr5fFU-2gMdA6V-8UfzYF-2qR5sGT-eRkghU-eR8RHM-eR8T22-eRkfNf-bjCVWf-LsB7T6-2pCMkDr-boA4g9-JE4TEs-cVwy21-KCby9V-Sxkaaq-77Tjzg-2gVqUGe-SAZuR4-rRWxXm-pTEJYp-eRkhaY-eR8Qm8-aUPkhF-eR8MEg-eR8U7n-eR8Mgc-eR8UgD-eR8TNX-eRkit7-eR8UM2-eRkdhW-eR8UxV-eR8MVi-eRkbkW-eR8Rhi-eR8NyH-eR8Ua6-eRkeKQ-eRkcsN-eRkbHC-eR8Snr-eRkc8Y-eR8RG8-eR8R9H-eR8MmK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creativecommons.org/licenses/by-sa/2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-sa/4.0/deed.en" TargetMode="External"/><Relationship Id="rId15" Type="http://schemas.openxmlformats.org/officeDocument/2006/relationships/hyperlink" Target="https://www.flickr.com/photos/mariaeklind/32472064427/in/photolist-7yo95R-6zJfXC-H84vh-2n69ti7-d6Yz9Q-RtrPrM-2jqL3GS-7xWaQa-kXBmWn-kXBXhz-58NZuY-pnfVzt-nRtG89-oiuvga-oxXdC9-o8T6iY-oiusQi-ozHjB4-oxXfyd-5j7bri-8kwm1-6qZEUX-pBcHqh-6VvJKf-f72Po1-nRtGqU-ozZ9zc-7S5Jde-7S93Lu-nRtGCN-7S5Dzv-iT5Zke-7S5A3D-yobneo-p6RXLB-nEWHAt-3aBQVZ-2gbrw8J-4GTzLZ-2e5yV9a-extpL4-iT5HUM-NmSa1R-rfvaQk-nRtSbV-BEhPJ-mwbue-iT9BGE-iT9BG9-iT9C2h" TargetMode="External"/><Relationship Id="rId10" Type="http://schemas.openxmlformats.org/officeDocument/2006/relationships/hyperlink" Target="https://www.flickr.com/photos/scousesmurf/48866779103/in/photolist-2hsc1Wc-2mh5Gzq-9LdVCR-XiqhWD-iQhzgD-R5ZroX-dMxaei-dMCHMQ-dMCHQY-dMCHVE-2odNQXs-2iNZNpe-qBnWDs-bVgkkg-ccCSfG-ccCRTA-qFYRWS-ccCznb-bVgBKX-bVgBYR-ccCS2S-c93AeJ-ccCzAu-bVgJBF-2noNRuy-2qvoeVy-CSqrPf-GBPCq5-2kwMd5N-5tWKPt-5xktSz-UQV3vH-2o83Qd1-8cZ7Kd-bBLxQW-6g8S7U-2n4a4yx-eXKi6t-Rcb4Kz-22wQi2Q-bQFeHa-tZBtK4-esPM9-Cf9DP3-ufqQo2-9mEpz9-fDmkQA-2oqkmmw-PUHhBy-2gxHPpD" TargetMode="External"/><Relationship Id="rId4" Type="http://schemas.openxmlformats.org/officeDocument/2006/relationships/hyperlink" Target="https://commission.europa.eu/legal-notice_en#copyright-notice" TargetMode="External"/><Relationship Id="rId9" Type="http://schemas.openxmlformats.org/officeDocument/2006/relationships/hyperlink" Target="https://www.pexels.com/photo/black-plugs-3639030/" TargetMode="External"/><Relationship Id="rId14" Type="http://schemas.openxmlformats.org/officeDocument/2006/relationships/hyperlink" Target="https://www.flickr.com/photos/slipstreamjc/22794277551/in/photolist-AJfCzn-7mT4DT-R7wKqu-cC6oiy-7W4gow-gmYJwM-6w7g3F-qAjXWj-2pfYF4k-2oNHiCR-bTBbce-a6jPMv-aqkJVj-xaL5dn-a1TLHC-a1U7xS-xaC5ew-hyF5tg-8ie6B4-2o9NixH-xQ3afm-y8jusi-y8jucZ-a6dYsf-8fMgip-2njukF1-xQ8Mma-2jkQ6kj-dvKmUs-97Qgvy-rbxQsk-2ipPQ9V-udG1Ge-Hyuxgs-2qKquHU-ypJpaN-9gXp7o-6CD6VX-udG1GK-ypJcE3-ypH9ZN-xKrXu4-8eCZsP-Heohc7-8eGhdd-5h8EZZ-ec11jL-ypHr6f-ypHpXo-ypHes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phnedepasse/7709681882/in/photolist-cKh8PG-78Qdn4-gnrrg9-rjWPCL-99sMQ3-xAmFK-g21cY-8XT5Pn-cE5nzG-fMX7Cx-uQLYEy-7eLP72-G253-gPN9Ze-gTvtz8-F8qLuF-211zofh-HKM1WN-29vT4T2-fNCE7w-8XaLiK-fYo85q-5TXCDk-Lh58MG-6qCxTy-5TXCsp-2acaSSH-72ABpK-uoQwN9-8DX19A-2SfqyR-9dvUnR-28xgvCb-3RFkS-26MiHqs-5p6Eb5-9m4cYA-6rVDvS-6FNE9J-6fHuN7-2XZUvt-CcHuzc-26MiETd-aRw1V8-4D9c4d-rQjess-2gHQ8q2-2m7s8UJ-2qAt3jS-pRrz1M" TargetMode="External"/><Relationship Id="rId3" Type="http://schemas.openxmlformats.org/officeDocument/2006/relationships/hyperlink" Target="https://www.flickr.com/photos/kaibara/42329714010/" TargetMode="External"/><Relationship Id="rId7" Type="http://schemas.openxmlformats.org/officeDocument/2006/relationships/hyperlink" Target="https://www.flickr.com/photos/morberg/3450849164/in/photolist-6fWveo-Z851TQ-qfqJDQ-e727RZ-bk8Ybx-dRe6ky-Ah7pA-oLGPMv-2ewoEna-Foevuj-jRjvTC-a4vVqZ-2e66LA-3vmk8Q-TrqQ6-akJjKs-brRE9m-5PTnCf-6jcGT-29Aq7Tu-KkKY1x-mEUjy-7Ry9HZ-yLx3F-21Sk2Q2-8mDE1-4tYs16-v1ZWz-mRgGyp-5Bpxi5-Trr6F-ZitVjd-9Sbt57-RzSgQW-eA3T3B-5mWAzv-4tnsPt-5BkkoD-rMbFA-6bagS-i1dfkX-68ZsmT-5nTtxt-2eaeXk2-5BkiSg-5VCh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eltpics/15181625162/in/photolist-59wVeJ-p8xNeY-pPMX-Lrcg5R-7bwTK-bNZWwx-7MKELK-gsxYB-dofFAu-ce6EGQ-9A8uFb-a7gJ5B-ScPHYn-a6GPmL-7Kg9Gi-b4h6uT-5pJL16-4k9oQo-37iJVd-5Wtibx-662Gp4-5Sp1bk-3BnzX-iyQwg-8bQ6sB-5AZeky-4vS4zf-62tZmu-8kYzNr-adiCH-37ZYg-6Dbfwp-dT1Mi-d8auf9-NUYaC-fAnwmJ-dho5p-tMaNet-ivLpcC-8Qnk8q-33kVn-4k5gTu-52f9n1-dvQ3LN-4dcQx8-XjgC-eYgdRR-AdNAF-53ZdGY-8bTkpU" TargetMode="External"/><Relationship Id="rId10" Type="http://schemas.openxmlformats.org/officeDocument/2006/relationships/hyperlink" Target="https://www.torus.co/learn/what-are-the-cost-benefits-of-energy-efficiency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energysolutionsoxfordshire.org/the-benefits-of-energy-efficiency-improvements-for-sm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-guide-energy-efficiency-in-the-workpla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E0A9-143B-6D30-4111-A181D27A16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121" y="1463713"/>
            <a:ext cx="6473946" cy="2449206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l-PL" sz="4800" noProof="1">
                <a:cs typeface="Arial" panose="020B0604020202020204" pitchFamily="34" charset="0"/>
              </a:rPr>
              <a:t>Oszczędzanie energii i zwiększanie efektywności energetycznej Twojej firmy:</a:t>
            </a:r>
            <a:br>
              <a:rPr lang="pl-PL" sz="4000" noProof="1">
                <a:cs typeface="Arial" panose="020B0604020202020204" pitchFamily="34" charset="0"/>
              </a:rPr>
            </a:br>
            <a:endParaRPr lang="pl-PL" sz="4000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000D0-78FC-4E0F-A8E7-47504CE32604}"/>
              </a:ext>
            </a:extLst>
          </p:cNvPr>
          <p:cNvSpPr txBox="1"/>
          <p:nvPr/>
        </p:nvSpPr>
        <p:spPr>
          <a:xfrm>
            <a:off x="815121" y="4420204"/>
            <a:ext cx="5814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3200" dirty="0">
                <a:solidFill>
                  <a:schemeClr val="tx2"/>
                </a:solidFill>
                <a:cs typeface="Arial" panose="020B0604020202020204" pitchFamily="34" charset="0"/>
              </a:rPr>
              <a:t>10 prostych kroków dla małych i średnich przedsiębiorstw</a:t>
            </a:r>
            <a:endParaRPr lang="ko-KR" altLang="en-US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1A4E8-9EBB-75E0-9296-B13F1784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29" y="2017643"/>
            <a:ext cx="4526071" cy="3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AD53B-0AFB-96DD-0E94-D10E707D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94EBC-FF78-9503-318D-B43BFAD755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218" y="60065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2: Pierwsze kroki: Korzyści płynące z większej efektywności energetycznej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D8844-2B4C-B11F-71C8-B3C2B0231C0C}"/>
              </a:ext>
            </a:extLst>
          </p:cNvPr>
          <p:cNvSpPr txBox="1"/>
          <p:nvPr/>
        </p:nvSpPr>
        <p:spPr>
          <a:xfrm>
            <a:off x="5242531" y="2244625"/>
            <a:ext cx="647995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rtl="0" latinLnBrk="0">
              <a:buNone/>
            </a:pPr>
            <a:r>
              <a:rPr lang="en-US" sz="2800" b="1" dirty="0">
                <a:ea typeface="Public Sans"/>
                <a:cs typeface="Public Sans"/>
                <a:sym typeface="Public Sans"/>
              </a:rPr>
              <a:t>Korzystając z energooszczędnych rozwiązań i technologii, możesz:</a:t>
            </a:r>
          </a:p>
          <a:p>
            <a:pPr marL="0" marR="0" lvl="0" indent="0" algn="l" rtl="0" latinLnBrk="0">
              <a:buNone/>
            </a:pPr>
            <a:endParaRPr lang="en-GB" sz="28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Zaoszczędzić pieniądze dzięki zmniejszeniu zużycia energii.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</a:rPr>
              <a:t>Ograniczyć marnotrawstwo energii i obniżyć rachunki.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Przyczynić się do bardziej zrównoważonego rozwoju społeczeństwa i przyszłości.</a:t>
            </a:r>
          </a:p>
          <a:p>
            <a:pPr latinLnBrk="0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2BACA9-3B2F-27D9-3E46-F9EA68DE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3" y="2708631"/>
            <a:ext cx="4577895" cy="34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C879-CE4F-D5D9-E1FE-1BF3718AC1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3: Przeprowadź audyt energetyczny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244241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Jak przeprowadzić audyt energetyczny?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C9DB7-8791-732A-65C2-2A53BCB5C6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3: Czym jest audyt energetyczny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3231974" y="2542416"/>
            <a:ext cx="8442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>
                <a:ea typeface="Public Sans"/>
                <a:sym typeface="Public Sans"/>
              </a:rPr>
              <a:t>„Audyty energetyczne zapewniają potencjalne średnie oszczędności na poziomie 18% całkowitego zużycia energii” </a:t>
            </a:r>
            <a:r>
              <a:rPr lang="en-US" sz="2000" dirty="0">
                <a:ea typeface="Public Sans"/>
                <a:sym typeface="Public Sans"/>
              </a:rPr>
              <a:t>(</a:t>
            </a:r>
            <a:r>
              <a:rPr lang="en-US" sz="2000" dirty="0">
                <a:ea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Komisja Europejska</a:t>
            </a:r>
            <a:r>
              <a:rPr lang="en-US" sz="2000" dirty="0">
                <a:ea typeface="Public Sans"/>
                <a:sym typeface="Public Sans"/>
              </a:rPr>
              <a:t>). </a:t>
            </a:r>
            <a:endParaRPr lang="en-US" sz="2000" b="1" dirty="0">
              <a:solidFill>
                <a:srgbClr val="000066"/>
              </a:solidFill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Audyt energetyczny to kompleksowa ocena zużycia energii w Twojej małej lub średniej firmie.</a:t>
            </a: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Audyty energetyczne mogą być przeprowadzane wewnętrznie lub przez zewnętrzną firmę.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Audyt energetyczny pozwala zidentyfikować nieefektywne praktyki, energochłonne urządzenia i obszary wymagające poprawy.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Audytorzy mogą również zidentyfikować urządzenia wymagające modernizacji, nieefektywne praktyki operacyjne lub zaproponować technologie oszczędzające energię.</a:t>
            </a:r>
          </a:p>
          <a:p>
            <a:pPr latinLnBrk="0"/>
            <a:r>
              <a:rPr lang="en-US" sz="2000" dirty="0">
                <a:sym typeface="Public Sans"/>
              </a:rPr>
              <a:t>Więcej informacji na temat </a:t>
            </a:r>
            <a:r>
              <a:rPr lang="en-US" sz="2000" dirty="0">
                <a:sym typeface="Public Sans"/>
                <a:hlinkClick r:id="rId4"/>
              </a:rPr>
              <a:t>przeprowadzania audytu energetycznego</a:t>
            </a:r>
            <a:r>
              <a:rPr lang="en-US" sz="2000" dirty="0">
                <a:sym typeface="Public Sans"/>
              </a:rPr>
              <a:t>.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47352-EFFA-54B0-8A6D-5126C04AB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1" y="3429000"/>
            <a:ext cx="2835476" cy="18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9F80-C614-7C45-6DFD-076C4089A1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Krok 4: Zainstaluj inteligentny licznik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Jakie są zalety inteligentnego licznika?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C49B-67DC-C735-0511-755CAA1CE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Krok 4: Instalacja inteligentnego licznika: jakie są jego możliwości?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467713" y="2300850"/>
            <a:ext cx="9359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/>
              <a:t>„Inteligentne liczniki i systemy kontroli, stosowane do identyfikacji i zarządzania zużyciem energii, mogą przyczynić się do zmniejszenia zużycia energii nawet o 40%”.</a:t>
            </a:r>
          </a:p>
          <a:p>
            <a:pPr latinLnBrk="0"/>
            <a:r>
              <a:rPr lang="en-US" sz="2400" dirty="0"/>
              <a:t>(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Komisja Europejska</a:t>
            </a:r>
            <a:r>
              <a:rPr lang="en-US" sz="2400" dirty="0"/>
              <a:t>)</a:t>
            </a:r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</a:rPr>
              <a:t>Inteligentne liczniki dostarczają danych dotyczących zużycia energii elektrycznej w czasie rzeczywistym, pomagając zidentyfikować trendy i wzorce dotyczące sposobu i czasu zużycia energii elektrycznej. Dane te pomagają wskazać obszary, w których zużycie energii elektrycznej nieoczekiwanie wzrasta lub w których można korzystać z urządzeń poza godzinami szczytu, aby obniżyć koszty.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0EAF1-938C-C95F-E36F-05FCE56B3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3118980"/>
            <a:ext cx="2211339" cy="2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236B2-56D8-0C1A-9A53-5BBDA775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3B28-B1B6-BF26-7067-554BE97EDA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Krok 4: Instalacja inteligentnego licznika: zrozumienie jego funkcji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60903-6258-7299-0868-9637F35395F3}"/>
              </a:ext>
            </a:extLst>
          </p:cNvPr>
          <p:cNvSpPr txBox="1"/>
          <p:nvPr/>
        </p:nvSpPr>
        <p:spPr>
          <a:xfrm>
            <a:off x="2455101" y="2459496"/>
            <a:ext cx="9359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n-US" sz="2400" dirty="0"/>
              <a:t>Wiele przedsiębiorstw użyteczności publicznej oferuje </a:t>
            </a:r>
            <a:r>
              <a:rPr lang="en-US" sz="2400" b="1" dirty="0"/>
              <a:t>taryfy zależne od pory dnia</a:t>
            </a:r>
            <a:r>
              <a:rPr lang="en-US" sz="2400" dirty="0"/>
              <a:t>, w których koszt energii elektrycznej różni się w zależności od pory dnia. </a:t>
            </a:r>
          </a:p>
          <a:p>
            <a:pPr latinLnBrk="0" hangingPunct="0"/>
            <a:endParaRPr lang="en-GB" sz="2400" dirty="0"/>
          </a:p>
          <a:p>
            <a:pPr latinLnBrk="0" hangingPunct="0"/>
            <a:r>
              <a:rPr lang="en-US" sz="2400" dirty="0"/>
              <a:t>W godzinach szczytu stawki są wyższe ze względu na zwiększone zapotrzebowanie, natomiast poza godzinami szczytu stawki są niższe. </a:t>
            </a:r>
          </a:p>
          <a:p>
            <a:pPr latinLnBrk="0" hangingPunct="0"/>
            <a:endParaRPr lang="en-US" sz="2400" dirty="0"/>
          </a:p>
          <a:p>
            <a:pPr latinLnBrk="0" hangingPunct="0"/>
            <a:r>
              <a:rPr lang="en-US" sz="2400" dirty="0"/>
              <a:t>Zrozumienie wzorców zużycia energii przez Twoje MŚP w tych godzinach pozwala przenieść zadania wymagające dużego zużycia energii (np. ładowanie pojazdów elektrycznych) na godziny, w których koszty są niższe.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AC025-FF3E-4E42-725D-ABF3DDD0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3118980"/>
            <a:ext cx="2211339" cy="2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8A35-8C54-CAEA-8C0C-6984408E50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5: Oblicz zużycie energii przez urządzenia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 obliczyć ilość energii zużywanej przez każde urządzenie?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6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BE7B-D6F0-A70E-6B80-4287767EB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5: Oblicz zużycie energii przez urządzenia: jak do tego podejść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653376" y="2135199"/>
            <a:ext cx="7154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1">
                <a:solidFill>
                  <a:srgbClr val="2B2C30"/>
                </a:solidFill>
              </a:rPr>
              <a:t>Jeśli Twoja firma z sektora MŚP zajmuje się produkcją lub wytwarzaniem, zużycie energii będzie bardziej skoncentrowane na maszynach i narzędziach. 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W przypadku MŚP prowadzących działalność biurową większe zużycie energii może wynikać z oświetlenia, ogrzewania/chłodzenia i urządzeń elektronicznych.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Rozróżnienie między urządzeniami może pomóc skoncentrować wysiłki na obszarach o największym potencjale optymalizacji zużycia energii.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Możesz użyć (przenośnych) mierników zużycia energii podłączanych do gniazdka, aby monitorować zużycie energii elektrycznej dla każdej kategorii urządzeń.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D1909-1C6F-5D9C-609E-4C604699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" y="2883851"/>
            <a:ext cx="4385088" cy="29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1970-A907-8C6F-86EB-ED4354EA29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Krok 6: Poznaj sposoby bardziej efektywnego wykorzystania energii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Jakie praktyczne kroki mogę podjąć, aby efektywniej wykorzystywać energię?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3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7CEC-3264-4868-18FB-B80167635F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Krok 6: Poszukaj bardziej efektywnych sposobów wykorzystania energii: oszczędzaj pieniądze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3029845" y="2629862"/>
            <a:ext cx="88769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/>
              <a:t>„Przeciętna mała firma może obniżyć swoje rachunki za energię nawet o 30% poprzez wdrożenie odpowiednich środków dotyczących gospodarowania i konserwacji…” </a:t>
            </a:r>
            <a:r>
              <a:rPr lang="en-US" sz="2000" dirty="0"/>
              <a:t>(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Komisja Europejska</a:t>
            </a:r>
            <a:r>
              <a:rPr lang="en-US" sz="2000" dirty="0"/>
              <a:t>)</a:t>
            </a:r>
          </a:p>
          <a:p>
            <a:pPr marL="457200" indent="-457200" latinLnBrk="0">
              <a:buChar char="•"/>
            </a:pPr>
            <a:r>
              <a:rPr lang="en-US" sz="2000" b="1" dirty="0">
                <a:solidFill>
                  <a:srgbClr val="2B2C30"/>
                </a:solidFill>
              </a:rPr>
              <a:t>Światła LED </a:t>
            </a:r>
            <a:r>
              <a:rPr lang="en-US" sz="2000" dirty="0">
                <a:solidFill>
                  <a:srgbClr val="2B2C30"/>
                </a:solidFill>
              </a:rPr>
              <a:t>zużywają o 80% mniej energii w porównaniu z żarówkami halogenowymi i działają 20 razy dłużej (źródło: </a:t>
            </a:r>
            <a:r>
              <a:rPr lang="en-US" sz="2000" dirty="0">
                <a:solidFill>
                  <a:srgbClr val="2B2C30"/>
                </a:solidFill>
                <a:hlinkClick r:id="rId4"/>
              </a:rPr>
              <a:t>Energy Saving Trust</a:t>
            </a:r>
            <a:r>
              <a:rPr lang="en-US" sz="2000" dirty="0">
                <a:solidFill>
                  <a:srgbClr val="2B2C30"/>
                </a:solidFill>
              </a:rPr>
              <a:t>).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Poprawa efektywności energetycznej</a:t>
            </a:r>
            <a:r>
              <a:rPr lang="en-US" sz="2000" b="1" dirty="0">
                <a:solidFill>
                  <a:srgbClr val="2B2C30"/>
                </a:solidFill>
              </a:rPr>
              <a:t> systemów napędzanych silnikami </a:t>
            </a:r>
            <a:r>
              <a:rPr lang="en-US" sz="2000" dirty="0">
                <a:solidFill>
                  <a:srgbClr val="2B2C30"/>
                </a:solidFill>
              </a:rPr>
              <a:t>pozwala zaoszczędzić co najmniej 7 euro na każde zainwestowane euro w całym okresie eksploatacji sprzętu.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Energooszczędne </a:t>
            </a:r>
            <a:r>
              <a:rPr lang="en-US" sz="2000" b="1" dirty="0">
                <a:solidFill>
                  <a:srgbClr val="2B2C30"/>
                </a:solidFill>
              </a:rPr>
              <a:t>pompy ciepła </a:t>
            </a:r>
            <a:r>
              <a:rPr lang="en-US" sz="2000" dirty="0">
                <a:solidFill>
                  <a:srgbClr val="2B2C30"/>
                </a:solidFill>
              </a:rPr>
              <a:t>często mogą zastąpić tradycyjne kotły na paliwa kopalne, co pozwala zwiększyć efektywność energetyczną ponad czterokrotnie.</a:t>
            </a:r>
            <a:r>
              <a:rPr lang="en-US" sz="2000" dirty="0"/>
              <a:t> </a:t>
            </a:r>
            <a:endParaRPr lang="en-US" sz="2000" dirty="0">
              <a:solidFill>
                <a:srgbClr val="2B2C30"/>
              </a:solidFill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</a:rPr>
              <a:t>					Źródła: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Komisja Europejska</a:t>
            </a:r>
            <a:endParaRPr lang="en-US" sz="2000" dirty="0">
              <a:solidFill>
                <a:srgbClr val="2B2C3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C08F5-6A51-2FA1-2022-FFEE80432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" y="3429000"/>
            <a:ext cx="296779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50141F-93B1-960B-8E42-66110792B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941" y="302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noProof="1">
                <a:solidFill>
                  <a:schemeClr val="bg1"/>
                </a:solidFill>
              </a:rPr>
              <a:t>Wprowadzenie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13130" y="479719"/>
            <a:ext cx="76659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Każda firma korzysta z różnych urządzeń, które wymagają zasilania elektrycznego – czy to oświetlenia, komputerów, maszyn czy systemów klimatyzacyjnych. W przypadku </a:t>
            </a:r>
            <a:r>
              <a:rPr lang="en-GB" sz="2400" dirty="0">
                <a:solidFill>
                  <a:srgbClr val="2B2C30"/>
                </a:solidFill>
              </a:rPr>
              <a:t>małych i średnich przedsiębiorstw (</a:t>
            </a:r>
            <a:r>
              <a:rPr lang="en-US" sz="2400" dirty="0">
                <a:solidFill>
                  <a:srgbClr val="2B2C30"/>
                </a:solidFill>
              </a:rPr>
              <a:t>MŚP) koszty energii elektrycznej mogą stanowić znaczną część budżetu operacyjnego, a nieefektywne zużycie energii może negatywnie wpływać zarówno na rentowność, jak i zarządzanie zasobami.</a:t>
            </a:r>
            <a:endParaRPr lang="en-GB" sz="2400" dirty="0">
              <a:solidFill>
                <a:srgbClr val="2B2C30"/>
              </a:solidFill>
            </a:endParaRPr>
          </a:p>
          <a:p>
            <a:pPr latinLnBrk="0"/>
            <a:endParaRPr lang="en-GB" sz="2400" dirty="0">
              <a:solidFill>
                <a:srgbClr val="2B2C30"/>
              </a:solidFill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</a:rPr>
              <a:t>Zarządzając MŚP, możesz zastanawiać się, jakie technologie lub działania mogą pomóc Ci oszczędzać energię. Kluczową kwestią będzie koszt i to, gdzie skoncentrować inwestycje, aby zwiększyć wydajność firmy. 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1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DEE93-CF66-009F-729E-D57F59943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861B8-008F-5D99-45E1-AACF8FCBD5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Krok 6: Poszukaj bardziej efektywnych sposobów wykorzystania energii: oszczędzanie energii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DAB94-8235-F004-0337-1E0242C43580}"/>
              </a:ext>
            </a:extLst>
          </p:cNvPr>
          <p:cNvSpPr txBox="1"/>
          <p:nvPr/>
        </p:nvSpPr>
        <p:spPr>
          <a:xfrm>
            <a:off x="3178864" y="2043900"/>
            <a:ext cx="86356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Koszty</a:t>
            </a:r>
            <a:r>
              <a:rPr lang="en-US" sz="2400" b="1" dirty="0">
                <a:solidFill>
                  <a:srgbClr val="2B2C30"/>
                </a:solidFill>
              </a:rPr>
              <a:t> ogrzewania </a:t>
            </a:r>
            <a:r>
              <a:rPr lang="en-US" sz="2400" dirty="0">
                <a:solidFill>
                  <a:srgbClr val="2B2C30"/>
                </a:solidFill>
              </a:rPr>
              <a:t>rosną o 8% wraz z każdym wzrostem temperatury o 1 stopień Celsjusza. Inteligentne termostaty programowalne pozwalają zaoszczędzić od 5% do 15% kosztów ogrzewania.</a:t>
            </a:r>
          </a:p>
          <a:p>
            <a:pPr marL="457200" indent="-457200" latinLnBrk="0">
              <a:buChar char="•"/>
            </a:pPr>
            <a:r>
              <a:rPr lang="en-US" sz="2400" b="1" dirty="0">
                <a:solidFill>
                  <a:srgbClr val="2B2C30"/>
                </a:solidFill>
              </a:rPr>
              <a:t>Oświetlenie </a:t>
            </a:r>
            <a:r>
              <a:rPr lang="en-US" sz="2400" dirty="0">
                <a:solidFill>
                  <a:srgbClr val="2B2C30"/>
                </a:solidFill>
              </a:rPr>
              <a:t>może odpowiadać nawet za 40% zużycia energii w budynku. Zastosowanie sterowania oświetleniem pozwala zmniejszyć zużycie energii o ponad 1/3.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Stwierdzono, że </a:t>
            </a:r>
            <a:r>
              <a:rPr lang="en-US" sz="2400" b="1" dirty="0">
                <a:solidFill>
                  <a:srgbClr val="2B2C30"/>
                </a:solidFill>
              </a:rPr>
              <a:t>izolacja </a:t>
            </a:r>
            <a:r>
              <a:rPr lang="en-US" sz="2400" dirty="0">
                <a:solidFill>
                  <a:srgbClr val="2B2C30"/>
                </a:solidFill>
              </a:rPr>
              <a:t>rur zmniejsza straty energii o ponad 75%. </a:t>
            </a:r>
          </a:p>
          <a:p>
            <a:pPr marL="457200" indent="-457200" latinLnBrk="0">
              <a:buFontTx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Prawidłowe dobranie wielkości obciążenia sprężarki i wyboru modelu </a:t>
            </a:r>
            <a:r>
              <a:rPr lang="en-US" sz="2400" b="1" dirty="0">
                <a:solidFill>
                  <a:srgbClr val="2B2C30"/>
                </a:solidFill>
              </a:rPr>
              <a:t>systemów sprężonego powietrza </a:t>
            </a:r>
            <a:r>
              <a:rPr lang="en-US" sz="2400" dirty="0">
                <a:solidFill>
                  <a:srgbClr val="2B2C30"/>
                </a:solidFill>
              </a:rPr>
              <a:t>może zmniejszyć zużycie energii o ponad 1/3.</a:t>
            </a: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					Źródła: </a:t>
            </a:r>
            <a:r>
              <a:rPr lang="en-US" sz="2400" dirty="0">
                <a:solidFill>
                  <a:srgbClr val="2B2C30"/>
                </a:solidFill>
                <a:hlinkClick r:id="rId3"/>
              </a:rPr>
              <a:t>Komisja Europejska</a:t>
            </a:r>
            <a:endParaRPr lang="en-US" sz="2400" dirty="0">
              <a:solidFill>
                <a:srgbClr val="2B2C3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418ED-256C-20C5-FB42-D0427EC9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" y="3429000"/>
            <a:ext cx="296779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A940-A1E4-3671-AF1B-623196CEF0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7: Zwiększ efektywność energetyczną swojego sprzętu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 zwiększyć efektywność energetyczną naszych urządzeń?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7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74DF-3C02-EE32-F4ED-907FBA11C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993582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7: Zwiększ efektywność energetyczną swojego sprzętu: jak to sprawdzić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4766457" y="2337406"/>
            <a:ext cx="6951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Zidentyfikuj przestarzały, nieefektywny energetycznie sprzęt. Na przykład starsze systemy oświetleniowe, klimatyzatory i maszyny mogą zużywać znacznie więcej energii niż nowsze, energooszczędne modele. 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Wymień, napraw lub zmodernizuj sprzęt, wybierając bardziej wydajne alternatywy. Możesz na przykład zastosować </a:t>
            </a:r>
            <a:r>
              <a:rPr lang="en-US" sz="2000" dirty="0">
                <a:solidFill>
                  <a:srgbClr val="2B2C30"/>
                </a:solidFill>
              </a:rPr>
              <a:t>czujniki ruchu do sterowania oświetleniem lub upewnić się, że sprzęt przechodzi w tryb oszczędzania energii po upływie określonego czasu.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Skorzystaj z serw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isu Topten.eu – najlepsze produkty w Europie, </a:t>
            </a:r>
            <a:r>
              <a:rPr lang="en-US" sz="2000" dirty="0">
                <a:solidFill>
                  <a:srgbClr val="2B2C30"/>
                </a:solidFill>
              </a:rPr>
              <a:t>aby porównać swój obecny sprzęt z innymi dostępnymi rozwiązaniami.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16563-FDEF-FB73-C9A0-A8E4A4501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688903"/>
            <a:ext cx="4237973" cy="31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41DE-795D-C567-C47E-E5BC41B9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B6D9-EB85-F536-8A2F-DF74902AB7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8: Zoptymalizuj systemy ogrzewania i chłodzenia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81217-758C-DEC5-979B-FB6AA3B244DC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Jak zoptymalizować nasze systemy ogrzewania i chłodzenia?</a:t>
            </a:r>
            <a:endParaRPr lang="en-GB" sz="40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2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52211-C47C-944B-9A38-CF3AD09F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ADE57-0F24-6DE8-030F-5C11D17197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8: Zoptymalizuj systemy ogrzewania i chłodzenia: praktyczne wskazówki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D2B15-797D-A347-3C71-3D31DAA7DB47}"/>
              </a:ext>
            </a:extLst>
          </p:cNvPr>
          <p:cNvSpPr txBox="1"/>
          <p:nvPr/>
        </p:nvSpPr>
        <p:spPr>
          <a:xfrm>
            <a:off x="5523978" y="2414790"/>
            <a:ext cx="61377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Systemy ogrzewania i chłodzenia należą do największych konsumentów energii w większości małych i średnich przedsiębiorstw.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Zainstalowanie programowalnych termostatów, zapewnienie regularnej konserwacji lub stosowanie energooszczędnych modeli może pomóc w zmniejszeniu zużycia energii.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Rozważ dostosowanie ustawień, aby ogrzewanie/chłodzenie było używane tylko wtedy, gdy jest to konieczne. Na przykład wyłącz ogrzewanie lub klimatyzację, gdy pracownicy są nieobecni.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1F232-47D1-275F-5A9E-BCEB8274C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" y="2597561"/>
            <a:ext cx="5162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E8E9-0717-7CB6-26BF-44DE671D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5B10-9F47-6770-71CF-9229049647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9: Zachęcaj pracowników do stosowania praktyk oszczędzania energii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70677-4FEB-936C-2CE6-08A6124D6C3B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 zachęcić innych do stosowania praktyk oszczędzania energii?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AB468-2635-DF9A-3F7D-B87BCB05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98A03-386D-0606-2F85-D80B0384AD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65125"/>
            <a:ext cx="10976317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9: Zachęcaj pracowników do oszczędzania energii: kilka wskazówek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29A5D-33BC-7C03-2E43-2ED9295807C9}"/>
              </a:ext>
            </a:extLst>
          </p:cNvPr>
          <p:cNvSpPr txBox="1"/>
          <p:nvPr/>
        </p:nvSpPr>
        <p:spPr>
          <a:xfrm>
            <a:off x="4608570" y="2415282"/>
            <a:ext cx="7205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Kultura świadomości energetycznej może prowadzić do zauważalnego zmniejszenia zużycia energii.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Zachowanie pracowników może mieć znaczący wpływ na zużycie energii. Zachęcaj pracowników do: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Wyłączanie światła.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Odłączanie urządzeń, gdy nie są używane.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Korzystania z energooszczędnych ustawień komputerów i drukarek.</a:t>
            </a:r>
          </a:p>
          <a:p>
            <a:pPr lvl="1" latinLnBrk="0"/>
            <a:endParaRPr lang="en-US" sz="2000" dirty="0"/>
          </a:p>
          <a:p>
            <a:pPr latinLnBrk="0"/>
            <a:r>
              <a:rPr lang="en-US" sz="2000" dirty="0">
                <a:solidFill>
                  <a:srgbClr val="2B2C30"/>
                </a:solidFill>
              </a:rPr>
              <a:t>Zapoznania się z dokumentem Międzynarodowej Agencji Energetycznej pt.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„Behavioural Changes” (Zmiany zachowań)</a:t>
            </a:r>
            <a:r>
              <a:rPr lang="en-US" sz="2000" dirty="0">
                <a:solidFill>
                  <a:srgbClr val="2B2C3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93916-F096-DC59-0409-F5E35654D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7" y="2837663"/>
            <a:ext cx="4086443" cy="30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01088-FC99-5CFA-5A9E-959A03FD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4304-C8CB-FFCB-2AC9-AE39DA894B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Krok 10: Zapoznaj się z dodatkowymi zasobami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77D7F-A7E2-174F-7928-DEC60B56402D}"/>
              </a:ext>
            </a:extLst>
          </p:cNvPr>
          <p:cNvSpPr txBox="1"/>
          <p:nvPr/>
        </p:nvSpPr>
        <p:spPr>
          <a:xfrm>
            <a:off x="1490597" y="3181611"/>
            <a:ext cx="959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Gdzie mogę znaleźć więcej informacji?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60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FD278A-87C6-6AD3-2B11-71DA52D67F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9874" y="36729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Kolejne kroki: dodatkowe zasoby</a:t>
            </a:r>
            <a:endParaRPr lang="pl-PL" noProof="1">
              <a:solidFill>
                <a:schemeClr val="tx2"/>
              </a:solidFill>
              <a:effectLst/>
            </a:endParaRPr>
          </a:p>
          <a:p>
            <a:endParaRPr lang="pl-PL" noProof="1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Jeśli chcesz dowiedzieć się więcej na temat efektywności energetycznej, przydatne mogą okazać się następujące zasoby: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801840" y="3429000"/>
            <a:ext cx="244377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Przeczytaj artykuł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  <a:hlinkClick r:id="rId3"/>
              </a:rPr>
              <a:t>„Radzenie sobie z kryzysem: zwiększanie odporności małych i średnich przedsiębiorstw poprzez efektywność energetyczną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”.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857378"/>
            <a:ext cx="2364667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 Zapoznaj się z 30-minutowym kursem Every1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„Podstawy energii cyfrowej”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poświęconym </a:t>
            </a:r>
            <a:r>
              <a:rPr lang="en-US" altLang="ko-KR" dirty="0">
                <a:solidFill>
                  <a:srgbClr val="373737"/>
                </a:solidFill>
                <a:ea typeface="맑은 고딕"/>
                <a:hlinkClick r:id="rId4"/>
              </a:rPr>
              <a:t>zużyciu energii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829571"/>
            <a:ext cx="2338969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Przeczytaj artykuł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Korzyści płynące z poprawy efektywności energetycznej dla przedsiębiorstw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55099" y="3223947"/>
            <a:ext cx="2195593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Zapoznaj się z 30-minutowym kursem Every1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„Podstawy energii cyfrowej” poświęconym </a:t>
            </a:r>
            <a:r>
              <a:rPr lang="en-GB" altLang="ko-KR" dirty="0">
                <a:solidFill>
                  <a:srgbClr val="373737"/>
                </a:solidFill>
                <a:ea typeface="맑은 고딕"/>
                <a:hlinkClick r:id="rId6"/>
              </a:rPr>
              <a:t>prywatności, bezpieczeństwu i ochronie w cyfrowym świecie energii.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1B6CAC-2B2C-3096-6D3B-A93A139BE4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618" y="12795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Podziękowania 1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6322" y="197346"/>
            <a:ext cx="7540670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i="1" dirty="0"/>
              <a:t>Oszczędzanie energii i zwiększanie efektywności energetycznej Twojej firmy: 10 prostych kroków </a:t>
            </a:r>
            <a:r>
              <a:rPr lang="en-GB" sz="1600" dirty="0"/>
              <a:t>zawiera adaptacje w krokach 3, 4, 5 i 6 wybranych materiałów z publikacji Komisji Europejskiej </a:t>
            </a:r>
            <a:r>
              <a:rPr lang="en-GB" sz="1600" i="1" dirty="0">
                <a:hlinkClick r:id="rId3"/>
              </a:rPr>
              <a:t>„Radzenie sobie z kryzysem: zwiększanie odporności MŚP poprzez efektywność energetyczną</a:t>
            </a:r>
            <a:r>
              <a:rPr lang="en-GB" sz="1600" dirty="0"/>
              <a:t>” („Oryginalne dzieło”), na którą udzielono licencji </a:t>
            </a:r>
            <a:r>
              <a:rPr lang="en-GB" sz="1600" dirty="0">
                <a:hlinkClick r:id="rId4"/>
              </a:rPr>
              <a:t>CC BY 4.0</a:t>
            </a:r>
            <a:r>
              <a:rPr lang="en-GB" sz="1600" dirty="0"/>
              <a:t>. </a:t>
            </a:r>
          </a:p>
          <a:p>
            <a:pPr latinLnBrk="0"/>
            <a:r>
              <a:rPr lang="en-GB" sz="1600" dirty="0"/>
              <a:t>Adaptacja ta została wykonana i opublikowana przez Every1 Project („Adaptator”) i jest objęta licencją </a:t>
            </a:r>
            <a:r>
              <a:rPr lang="en-GB" sz="1600" dirty="0">
                <a:hlinkClick r:id="rId5"/>
              </a:rPr>
              <a:t>CC BY-SA 4.0</a:t>
            </a:r>
            <a:r>
              <a:rPr lang="en-GB" sz="1600" dirty="0"/>
              <a:t>, o ile nie zaznaczono inaczej. </a:t>
            </a:r>
          </a:p>
          <a:p>
            <a:pPr latinLnBrk="0"/>
            <a:endParaRPr lang="en-GB" sz="1600" dirty="0"/>
          </a:p>
          <a:p>
            <a:pPr latinLnBrk="0"/>
            <a:r>
              <a:rPr lang="en-GB" sz="1600" dirty="0"/>
              <a:t>W niniejszej prezentacji wykorzystano następujące zdjęcia: </a:t>
            </a:r>
          </a:p>
          <a:p>
            <a:pPr latinLnBrk="0"/>
            <a:endParaRPr lang="en-GB" sz="16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6"/>
              </a:rPr>
              <a:t>Rachunki za prąd z żarówką i kalkulatorem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GB" sz="16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na </a:t>
            </a:r>
            <a:r>
              <a:rPr lang="en-GB" sz="1600" dirty="0">
                <a:solidFill>
                  <a:srgbClr val="242424"/>
                </a:solidFill>
              </a:rPr>
              <a:t>licencji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 2.0</a:t>
            </a:r>
            <a:r>
              <a:rPr lang="en-GB" sz="1600" dirty="0">
                <a:solidFill>
                  <a:srgbClr val="242424"/>
                </a:solidFill>
              </a:rPr>
              <a:t>.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Papier obok </a:t>
            </a:r>
            <a:r>
              <a:rPr lang="en-US" sz="1600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6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na Pexels.com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cs typeface="Public Sans"/>
                <a:sym typeface="Public Sans"/>
              </a:rPr>
              <a:t>Krok 1: Rozpoczęcie: Co muszę wiedzieć?: </a:t>
            </a:r>
            <a:r>
              <a:rPr lang="en-US" sz="1600" i="1" dirty="0">
                <a:solidFill>
                  <a:schemeClr val="dk1"/>
                </a:solidFill>
                <a:cs typeface="Public Sans"/>
                <a:sym typeface="Public Sans"/>
              </a:rPr>
              <a:t>Czarne wtyczki </a:t>
            </a:r>
            <a:r>
              <a:rPr lang="en-US" sz="1600" dirty="0">
                <a:solidFill>
                  <a:schemeClr val="dk1"/>
                </a:solidFill>
                <a:cs typeface="Public Sans"/>
                <a:sym typeface="Public Sans"/>
              </a:rPr>
              <a:t>autorstwa </a:t>
            </a:r>
            <a:r>
              <a:rPr lang="en-US" sz="16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Castorly Stock na Pexels.com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2: Rozpoczęcie: Jakie są koszty i korzyści związane z większą efektywnością energetyczną?: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Równoważenie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Scouse Smurf na licencji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3: Przeprowadzenie audytu energetycznego: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Audyt energetyczny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EE image database jest objęty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4: Instalacja inteligentnego licznika: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British Gas Smart Meter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SlipStreamJC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licencji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5: Określenie zapotrzebowania na energię elektryczną według urządzeń: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Energy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Maria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Eklind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6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DCFC6A-C1DE-8BFA-D05C-84810EDD8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noProof="1">
                <a:solidFill>
                  <a:schemeClr val="bg1"/>
                </a:solidFill>
              </a:rPr>
              <a:t>Spis treści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536125" y="646590"/>
            <a:ext cx="73761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800" dirty="0">
                <a:solidFill>
                  <a:srgbClr val="2B2C30"/>
                </a:solidFill>
              </a:rPr>
              <a:t>W tej krótkiej prezentacji omówimy: </a:t>
            </a:r>
          </a:p>
          <a:p>
            <a:pPr latinLnBrk="0"/>
            <a:endParaRPr lang="en-GB" sz="28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Jak lepiej zrozumieć zużycie energii i dlaczego jest to ważne.</a:t>
            </a: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Korzyści płynące z bardziej efektywnego zużycia energii w Twojej firmie.</a:t>
            </a: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10 możliwych kroków, które pozwolą zaoszczędzić energię i zwiększyć efektywność Twojej firmy.</a:t>
            </a:r>
          </a:p>
          <a:p>
            <a:pPr marL="457200" indent="-457200" latinLnBrk="0">
              <a:buChar char="•"/>
            </a:pPr>
            <a:endParaRPr lang="en-GB" sz="2800" dirty="0">
              <a:solidFill>
                <a:srgbClr val="2B2C30"/>
              </a:solidFill>
            </a:endParaRPr>
          </a:p>
          <a:p>
            <a:pPr latinLnBrk="0"/>
            <a:r>
              <a:rPr lang="en-GB" sz="2800" dirty="0">
                <a:solidFill>
                  <a:srgbClr val="2B2C30"/>
                </a:solidFill>
              </a:rPr>
              <a:t>Każdy krok rozpoczyna się pytaniem do refleksji. Przed przejściem dalej poświęć chwilę na rozważenie każdego pytania. 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4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006E7-DA10-BFE5-7330-6AF3552D2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0763F-E48D-63EA-BFF5-E228857C53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891" y="12933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Podziękowania 2</a:t>
            </a:r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32415-F51E-88B6-B057-0486FF1F5EB6}"/>
              </a:ext>
            </a:extLst>
          </p:cNvPr>
          <p:cNvSpPr txBox="1"/>
          <p:nvPr/>
        </p:nvSpPr>
        <p:spPr>
          <a:xfrm>
            <a:off x="4258848" y="394692"/>
            <a:ext cx="7628352" cy="49705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6: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Badanie możliwości przejścia na bardziej efektywne wykorzystanie energii: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Energia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Umberto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Salvagnina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objęta licencją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7: Zwiększanie efektywności energetycznej sprzętu: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Komputer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eltpics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objęty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sz="18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 8: Optymalizacja systemów ogrzewania i chłodzenia: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Light Switch – 157/365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Niklasa Morberga jest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objęty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Krok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9</a:t>
            </a: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Zachęcanie pracowników do oszczędzania energii: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@Work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Daphne na </a:t>
            </a:r>
            <a:r>
              <a:rPr lang="en-GB" dirty="0">
                <a:solidFill>
                  <a:srgbClr val="242424"/>
                </a:solidFill>
              </a:rPr>
              <a:t>licencji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ea typeface="Calibri"/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ea typeface="Calibri"/>
                <a:cs typeface="Calibri"/>
              </a:rPr>
              <a:t>W niniejszej prezentacji wykorzystano następujące źródła: </a:t>
            </a:r>
          </a:p>
          <a:p>
            <a:pPr latinLnBrk="0"/>
            <a:endParaRPr lang="en-GB" dirty="0">
              <a:solidFill>
                <a:srgbClr val="231F20"/>
              </a:solidFill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Energy Solutions Oxfordshire (b.d.)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Korzyści płynące z poprawy efektywności energetycznej dla przedsiębiorstw.</a:t>
            </a:r>
            <a:r>
              <a:rPr lang="en-GB" dirty="0">
                <a:solidFill>
                  <a:srgbClr val="231F20"/>
                </a:solidFill>
                <a:cs typeface="Calibri"/>
                <a:hlinkClick r:id="rId9"/>
              </a:rPr>
              <a:t> https://www.energysolutionsoxfordshire.org/the-benefits-of-energy-efficiency-improvements-for-smes/</a:t>
            </a:r>
            <a:r>
              <a:rPr lang="en-GB" dirty="0">
                <a:solidFill>
                  <a:srgbClr val="231F20"/>
                </a:solidFill>
                <a:cs typeface="Calibri"/>
              </a:rPr>
              <a:t> </a:t>
            </a: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Torus (b.d.)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Jakie są koszty i korzyści związane z efektywnością energetyczną?</a:t>
            </a:r>
            <a:r>
              <a:rPr lang="en-GB" dirty="0">
                <a:solidFill>
                  <a:srgbClr val="3F3F3F"/>
                </a:solidFill>
                <a:effectLst/>
                <a:hlinkClick r:id="rId10"/>
              </a:rPr>
              <a:t> https://www.torus.co/learn/what-are-the-cost-benefits-of-energy-efficiency</a:t>
            </a:r>
            <a:endParaRPr lang="en-GB" dirty="0">
              <a:solidFill>
                <a:srgbClr val="3F3F3F"/>
              </a:solidFill>
              <a:effectLst/>
            </a:endParaRPr>
          </a:p>
          <a:p>
            <a:pPr latinLnBrk="0"/>
            <a:endParaRPr lang="en-GB" sz="1100" u="sng" dirty="0">
              <a:solidFill>
                <a:srgbClr val="0000FF"/>
              </a:solidFill>
              <a:ea typeface="Calibri"/>
              <a:cs typeface="Calibri"/>
            </a:endParaRPr>
          </a:p>
          <a:p>
            <a:pPr latinLnBrk="0"/>
            <a:endParaRPr lang="en-GB" dirty="0">
              <a:solidFill>
                <a:schemeClr val="dk1"/>
              </a:solidFill>
              <a:ea typeface="Public Sans"/>
              <a:cs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51800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6DAB-F9F1-442E-E122-AD0FD28668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4418" y="2766218"/>
            <a:ext cx="6182096" cy="1325563"/>
          </a:xfrm>
          <a:prstGeom prst="rect">
            <a:avLst/>
          </a:prstGeom>
        </p:spPr>
        <p:txBody>
          <a:bodyPr/>
          <a:lstStyle/>
          <a:p>
            <a:r>
              <a:rPr lang="pl-PL" sz="6000" baseline="0" noProof="1">
                <a:solidFill>
                  <a:schemeClr val="bg1"/>
                </a:solidFill>
              </a:rPr>
              <a:t>Dziękuję!</a:t>
            </a:r>
            <a:endParaRPr lang="pl-PL" sz="6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8AB00E-E665-351C-C31F-B49E67DDC9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1" y="545234"/>
            <a:ext cx="11578991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 prostych kroków, aby oszczędzać energię i zwiększyć efektywność energetyczną swojej firmy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77482" y="2333685"/>
            <a:ext cx="114237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Pierwsze kroki: Co muszę wiedzieć?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Pierwsze kroki: Jakie są korzyści z większej efektywności energetycznej?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Przeprowadź audyt energetyczny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Zainstaluj inteligentny licznik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Oblicz zużycie energii przez urządzenia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Poznaj sposoby bardziej efektywnego wykorzystania energii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Zwiększ efektywność energetyczną swoich urządzeń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Zoptymalizuj systemy ogrzewania i chłodzenia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dirty="0">
                <a:ea typeface="Public Sans"/>
                <a:cs typeface="Public Sans"/>
                <a:sym typeface="Public Sans"/>
              </a:rPr>
              <a:t>Zachęcaj pracowników do oszczędzania energii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Zapoznaj się z </a:t>
            </a:r>
            <a:r>
              <a:rPr lang="en-GB" sz="2800" dirty="0">
                <a:ea typeface="Public Sans"/>
                <a:cs typeface="Public Sans"/>
                <a:sym typeface="Public Sans"/>
              </a:rPr>
              <a:t>dodatkowymi zasobami</a:t>
            </a:r>
            <a:endParaRPr lang="en-GB" sz="28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9848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19F8-AC66-84AE-95E2-F395690572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4127" y="614508"/>
            <a:ext cx="10515600" cy="867930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1: Rozpoczęcie pracy: co muszę wiedzieć?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Co muszę wiedzieć, aby rozpocząć?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513E39-AB76-C65C-4627-7303A8260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109" y="600653"/>
            <a:ext cx="11253408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1: Rozpoczęcie: Co muszę wiedzieć o zużyciu energii?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371582" y="2610602"/>
            <a:ext cx="7442935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b="1" noProof="0" dirty="0">
                <a:latin typeface="Calibri"/>
                <a:ea typeface="Public Sans"/>
                <a:cs typeface="Public Sans"/>
                <a:sym typeface="Public Sans"/>
              </a:rPr>
              <a:t>Ważne jest, aby zrozumieć, w jaki sposób i kiedy zużywasz energię</a:t>
            </a:r>
            <a:r>
              <a:rPr lang="en-GB" sz="2000" noProof="0" dirty="0">
                <a:latin typeface="Calibri"/>
                <a:ea typeface="Public Sans"/>
                <a:cs typeface="Public Sans"/>
                <a:sym typeface="Public Sans"/>
              </a:rPr>
              <a:t>. Dzięki temu możesz: </a:t>
            </a:r>
            <a:endParaRPr lang="en-GB" sz="2000" noProof="0" dirty="0">
              <a:solidFill>
                <a:srgbClr val="000066"/>
              </a:solidFill>
              <a:latin typeface="Public Sans"/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Podejmować </a:t>
            </a:r>
            <a:r>
              <a:rPr lang="en-GB" sz="2000" b="1" noProof="0" dirty="0">
                <a:solidFill>
                  <a:srgbClr val="2B2C30"/>
                </a:solidFill>
              </a:rPr>
              <a:t>świadome decyzje</a:t>
            </a:r>
            <a:r>
              <a:rPr lang="en-GB" sz="2000" noProof="0" dirty="0">
                <a:solidFill>
                  <a:srgbClr val="2B2C30"/>
                </a:solidFill>
              </a:rPr>
              <a:t>.</a:t>
            </a:r>
            <a:endParaRPr lang="en-GB" sz="20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</a:rPr>
              <a:t>Zidentyfikować wzorce </a:t>
            </a:r>
            <a:r>
              <a:rPr lang="en-GB" sz="2000" noProof="0" dirty="0">
                <a:solidFill>
                  <a:srgbClr val="2B2C30"/>
                </a:solidFill>
              </a:rPr>
              <a:t>dotyczące </a:t>
            </a:r>
            <a:r>
              <a:rPr lang="en-GB" sz="2000" dirty="0">
                <a:solidFill>
                  <a:srgbClr val="2B2C30"/>
                </a:solidFill>
              </a:rPr>
              <a:t>sposobu i czasu zużycia energii.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</a:rPr>
              <a:t>Wprowadzić zmiany </a:t>
            </a:r>
            <a:r>
              <a:rPr lang="en-GB" sz="2000" noProof="0" dirty="0">
                <a:solidFill>
                  <a:srgbClr val="2B2C30"/>
                </a:solidFill>
              </a:rPr>
              <a:t>w celu optymalizacji zużycia energii. </a:t>
            </a:r>
            <a:r>
              <a:rPr lang="en-GB" sz="2000" dirty="0">
                <a:solidFill>
                  <a:srgbClr val="2B2C30"/>
                </a:solidFill>
              </a:rPr>
              <a:t>Może</a:t>
            </a:r>
            <a:r>
              <a:rPr lang="en-GB" sz="2000" noProof="0" dirty="0">
                <a:solidFill>
                  <a:srgbClr val="2B2C30"/>
                </a:solidFill>
              </a:rPr>
              <a:t> to </a:t>
            </a:r>
            <a:r>
              <a:rPr lang="en-GB" sz="2000" dirty="0">
                <a:solidFill>
                  <a:srgbClr val="2B2C30"/>
                </a:solidFill>
              </a:rPr>
              <a:t>poprawić </a:t>
            </a:r>
            <a:r>
              <a:rPr lang="en-GB" sz="2000" noProof="0" dirty="0">
                <a:solidFill>
                  <a:srgbClr val="2B2C30"/>
                </a:solidFill>
              </a:rPr>
              <a:t>efektywność energetyczną, obniżyć koszty i przyczynić się do działań na rzecz zrównoważonego rozwoju.</a:t>
            </a:r>
            <a:endParaRPr lang="en-GB" sz="2000" noProof="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Zrozumieć, które urządzenia zużywają najwięcej energii i dlaczego. Następnie można </a:t>
            </a:r>
            <a:r>
              <a:rPr lang="en-GB" sz="2000" b="1" noProof="0" dirty="0">
                <a:solidFill>
                  <a:srgbClr val="2B2C30"/>
                </a:solidFill>
              </a:rPr>
              <a:t>ustalić priorytety </a:t>
            </a:r>
            <a:r>
              <a:rPr lang="en-GB" sz="2000" noProof="0" dirty="0">
                <a:solidFill>
                  <a:srgbClr val="2B2C30"/>
                </a:solidFill>
              </a:rPr>
              <a:t>dotyczące ulepszeń lub modernizacji, aby uzyskać największe oszczędności.</a:t>
            </a:r>
            <a:endParaRPr lang="en-GB" sz="2000" noProof="0" dirty="0"/>
          </a:p>
        </p:txBody>
      </p:sp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2ABE27B7-7E10-52F8-AA84-1D6C12A50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2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5661-079B-B442-CFC0-826C2D2A2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B0C8F0-C91F-EDC4-A517-5FA2EE302D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854" y="769133"/>
            <a:ext cx="11602993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1: Rozpoczęcie: Co muszę wiedzieć o zapotrzebowaniu na energię elektryczną?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4E45F-8E61-736D-EDC6-D6CD808CDE4A}"/>
              </a:ext>
            </a:extLst>
          </p:cNvPr>
          <p:cNvSpPr txBox="1"/>
          <p:nvPr/>
        </p:nvSpPr>
        <p:spPr>
          <a:xfrm>
            <a:off x="4269288" y="2329475"/>
            <a:ext cx="77285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Jak zrozumieć, w jaki sposób i </a:t>
            </a:r>
            <a:r>
              <a:rPr lang="en-US" sz="2000" b="1" dirty="0" err="1">
                <a:ea typeface="Public Sans"/>
                <a:cs typeface="Public Sans"/>
                <a:sym typeface="Public Sans"/>
              </a:rPr>
              <a:t>kiedy</a:t>
            </a:r>
            <a:r>
              <a:rPr lang="en-US" sz="2000" b="1" dirty="0">
                <a:ea typeface="Public Sans"/>
                <a:cs typeface="Public Sans"/>
                <a:sym typeface="Public Sans"/>
              </a:rPr>
              <a:t> </a:t>
            </a:r>
            <a:r>
              <a:rPr lang="en-GB" sz="2000" b="1" dirty="0" err="1"/>
              <a:t>zużywasz</a:t>
            </a:r>
            <a:r>
              <a:rPr lang="en-US" sz="2000" b="1" dirty="0">
                <a:ea typeface="Public Sans"/>
                <a:cs typeface="Public Sans"/>
                <a:sym typeface="Public Sans"/>
              </a:rPr>
              <a:t> energię?</a:t>
            </a:r>
          </a:p>
          <a:p>
            <a:pPr latinLnBrk="0"/>
            <a:endParaRPr lang="en-US" sz="20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Określ swoje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wzorce zapotrzebowania na energię elektryczną.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Czy korzystasz z: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marL="914400" lvl="1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Urządzeń energochłonnych? </a:t>
            </a:r>
          </a:p>
          <a:p>
            <a:pPr marL="914400" lvl="1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Energię elektryczną w godzinach szczytu lub poza szczytem?</a:t>
            </a:r>
          </a:p>
          <a:p>
            <a:pPr marL="914400" lvl="1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Niewydajnych praktyk? </a:t>
            </a:r>
          </a:p>
          <a:p>
            <a:pPr marL="914400" lvl="1" indent="-457200" latinLnBrk="0">
              <a:buChar char="•"/>
            </a:pPr>
            <a:endParaRPr lang="en-US" sz="20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Przeczytaj przewodnik Energy Trust pt.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„A guide to energy efficiency in the workplace” (Przewodnik po efektywności energetycznej w miejscu pracy)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</p:txBody>
      </p:sp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6B07569D-B7EF-C867-B1F1-1578EFB90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5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BAB1-C0C2-B30E-A8DA-575075A0F8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778343"/>
            <a:ext cx="11173691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1: Pierwsze kroki: Co muszę wiedzieć? Jakie mam możliwości?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302561" y="2702996"/>
            <a:ext cx="749303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b="1" noProof="1"/>
              <a:t>Skoro już wiem, jak i kiedy zużywam energię, jakie mam opcje?</a:t>
            </a:r>
          </a:p>
          <a:p>
            <a:pPr latinLnBrk="0"/>
            <a:endParaRPr lang="en-GB" sz="2000" b="1" noProof="1">
              <a:solidFill>
                <a:srgbClr val="000066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Wprowadź niewielkie zmiany</a:t>
            </a:r>
            <a:r>
              <a:rPr lang="en-GB" sz="2000" noProof="1">
                <a:solidFill>
                  <a:srgbClr val="2B2C30"/>
                </a:solidFill>
              </a:rPr>
              <a:t>: np. korzystaj z urządzeń o wysokim zużyciu energii poza godzinami szczytu, wymień sprzęt na energooszczędny lub zoptymalizuj oświetlenie.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Korzystaj z inteligentnych narzędzi i urządzeń cyfrowych: </a:t>
            </a:r>
            <a:r>
              <a:rPr lang="en-GB" sz="2000" noProof="1">
                <a:solidFill>
                  <a:srgbClr val="2B2C30"/>
                </a:solidFill>
              </a:rPr>
              <a:t>aby zrozumieć i zarządzać zużyciem energii oraz kosztami.</a:t>
            </a:r>
            <a:endParaRPr lang="en-GB" sz="2000" b="1" noProof="1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Myśl długofalowo: </a:t>
            </a:r>
            <a:r>
              <a:rPr lang="en-GB" sz="2000" noProof="1">
                <a:solidFill>
                  <a:srgbClr val="2B2C30"/>
                </a:solidFill>
              </a:rPr>
              <a:t>planuj przejście na bardziej energooszczędną infrastrukturę, maszyny lub technologie budowlane.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  <a:ea typeface="Public Sans"/>
                <a:cs typeface="Public Sans"/>
              </a:rPr>
              <a:t>Zapoznaj się z dostępnymi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narzędziami i możliwościami finansowania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  <a:endParaRPr lang="en-US" sz="2000" dirty="0">
              <a:solidFill>
                <a:srgbClr val="2B2C30"/>
              </a:solidFill>
            </a:endParaRPr>
          </a:p>
          <a:p>
            <a:pPr latinLnBrk="0"/>
            <a:endParaRPr lang="en-GB" sz="2000" noProof="1">
              <a:solidFill>
                <a:srgbClr val="2B2C30"/>
              </a:solidFill>
              <a:ea typeface="Calibri"/>
              <a:cs typeface="Calibri"/>
            </a:endParaRPr>
          </a:p>
        </p:txBody>
      </p:sp>
      <p:pic>
        <p:nvPicPr>
          <p:cNvPr id="3" name="Google Shape;108;p3">
            <a:extLst>
              <a:ext uri="{FF2B5EF4-FFF2-40B4-BE49-F238E27FC236}">
                <a16:creationId xmlns:a16="http://schemas.microsoft.com/office/drawing/2014/main" id="{53D3E27E-704F-1594-9821-BD954C259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48AD18-2D82-167C-6F2C-8DBAC8C8BE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367" y="55908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Krok 2: Rozpoczęcie: Jakie są korzyści wynikające z większej efektywności energetycznej?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Jakie są korzyści wynikające z większej efektywności energetycznej?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9878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FBB8AF-F299-4010-AA4A-3D5657376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4209</Words>
  <Application>Microsoft Macintosh PowerPoint</Application>
  <PresentationFormat>Widescreen</PresentationFormat>
  <Paragraphs>378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Public Sans</vt:lpstr>
      <vt:lpstr>Every1 slide master</vt:lpstr>
      <vt:lpstr>Oszczędzanie energii i zwiększanie efektywności energetycznej Twojej firmy: </vt:lpstr>
      <vt:lpstr>Wprowadzenie</vt:lpstr>
      <vt:lpstr>Spis treści</vt:lpstr>
      <vt:lpstr>10 prostych kroków, aby oszczędzać energię i zwiększyć efektywność energetyczną swojej firmy </vt:lpstr>
      <vt:lpstr>Krok 1: Rozpoczęcie pracy: co muszę wiedzieć?  </vt:lpstr>
      <vt:lpstr>Krok 1: Rozpoczęcie: Co muszę wiedzieć o zużyciu energii?  </vt:lpstr>
      <vt:lpstr>Krok 1: Rozpoczęcie: Co muszę wiedzieć o zapotrzebowaniu na energię elektryczną?  </vt:lpstr>
      <vt:lpstr>Krok 1: Pierwsze kroki: Co muszę wiedzieć? Jakie mam możliwości?  </vt:lpstr>
      <vt:lpstr>Krok 2: Rozpoczęcie: Jakie są korzyści wynikające z większej efektywności energetycznej? </vt:lpstr>
      <vt:lpstr>Krok 2: Pierwsze kroki: Korzyści płynące z większej efektywności energetycznej  </vt:lpstr>
      <vt:lpstr>Krok 3: Przeprowadź audyt energetyczny </vt:lpstr>
      <vt:lpstr>Krok 3: Czym jest audyt energetyczny </vt:lpstr>
      <vt:lpstr>Krok 4: Zainstaluj inteligentny licznik  </vt:lpstr>
      <vt:lpstr>Krok 4: Instalacja inteligentnego licznika: jakie są jego możliwości? </vt:lpstr>
      <vt:lpstr>Krok 4: Instalacja inteligentnego licznika: zrozumienie jego funkcji </vt:lpstr>
      <vt:lpstr>Krok 5: Oblicz zużycie energii przez urządzenia  </vt:lpstr>
      <vt:lpstr>Krok 5: Oblicz zużycie energii przez urządzenia: jak do tego podejść  </vt:lpstr>
      <vt:lpstr>Krok 6: Poznaj sposoby bardziej efektywnego wykorzystania energii </vt:lpstr>
      <vt:lpstr>Krok 6: Poszukaj bardziej efektywnych sposobów wykorzystania energii: oszczędzaj pieniądze </vt:lpstr>
      <vt:lpstr>Krok 6: Poszukaj bardziej efektywnych sposobów wykorzystania energii: oszczędzanie energii </vt:lpstr>
      <vt:lpstr>Krok 7: Zwiększ efektywność energetyczną swojego sprzętu  </vt:lpstr>
      <vt:lpstr>Krok 7: Zwiększ efektywność energetyczną swojego sprzętu: jak to sprawdzić  </vt:lpstr>
      <vt:lpstr>Krok 8: Zoptymalizuj systemy ogrzewania i chłodzenia </vt:lpstr>
      <vt:lpstr>Krok 8: Zoptymalizuj systemy ogrzewania i chłodzenia: praktyczne wskazówki </vt:lpstr>
      <vt:lpstr>Krok 9: Zachęcaj pracowników do stosowania praktyk oszczędzania energii </vt:lpstr>
      <vt:lpstr>Krok 9: Zachęcaj pracowników do oszczędzania energii: kilka wskazówek </vt:lpstr>
      <vt:lpstr>Krok 10: Zapoznaj się z dodatkowymi zasobami </vt:lpstr>
      <vt:lpstr>Kolejne kroki: dodatkowe zasoby </vt:lpstr>
      <vt:lpstr>Podziękowania 1 </vt:lpstr>
      <vt:lpstr>Podziękowania 2</vt:lpstr>
      <vt:lpstr>Dziękuję!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55</cp:revision>
  <cp:lastPrinted>2025-03-21T11:31:47Z</cp:lastPrinted>
  <dcterms:created xsi:type="dcterms:W3CDTF">2019-04-06T05:20:47Z</dcterms:created>
  <dcterms:modified xsi:type="dcterms:W3CDTF">2026-03-18T07:51:19Z</dcterms:modified>
  <cp:category/>
</cp:coreProperties>
</file>