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256" r:id="rId2"/>
    <p:sldId id="257" r:id="rId3"/>
    <p:sldId id="269" r:id="rId4"/>
    <p:sldId id="270" r:id="rId5"/>
    <p:sldId id="272" r:id="rId6"/>
    <p:sldId id="273" r:id="rId7"/>
    <p:sldId id="275" r:id="rId8"/>
    <p:sldId id="276" r:id="rId9"/>
    <p:sldId id="278" r:id="rId10"/>
    <p:sldId id="279" r:id="rId11"/>
    <p:sldId id="264"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0" roundtripDataSignature="AMtx7mgkAZgUjzUs0pmPocvoYp+AuSXO+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D7C3FA5-3CEC-4BD6-823E-2B072188610A}">
  <a:tblStyle styleId="{4D7C3FA5-3CEC-4BD6-823E-2B072188610A}"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0E148AB2-CE53-462C-8204-9FACFDF7E6F5}"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1CCEFE4-0FF7-47E4-BF75-C49D751FA76A}"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62" y="40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51" Type="http://schemas.openxmlformats.org/officeDocument/2006/relationships/presProps" Target="presProps.xml"/><Relationship Id="rId3" Type="http://schemas.openxmlformats.org/officeDocument/2006/relationships/slide" Target="slides/slide2.xml"/><Relationship Id="rId50"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9" name="Google Shape;309;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4" name="Google Shape;214;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5" name="Google Shape;215;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2" name="Google Shape;222;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3" name="Google Shape;223;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6" name="Google Shape;246;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3" name="Google Shape;25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0" name="Google Shape;280;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2" name="Google Shape;302;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3"/>
        <p:cNvGrpSpPr/>
        <p:nvPr/>
      </p:nvGrpSpPr>
      <p:grpSpPr>
        <a:xfrm>
          <a:off x="0" y="0"/>
          <a:ext cx="0" cy="0"/>
          <a:chOff x="0" y="0"/>
          <a:chExt cx="0" cy="0"/>
        </a:xfrm>
      </p:grpSpPr>
      <p:pic>
        <p:nvPicPr>
          <p:cNvPr id="14" name="Google Shape;14;p42" descr="A tree with many branches&#10;&#10;Description automatically generated with low confidence"/>
          <p:cNvPicPr preferRelativeResize="0"/>
          <p:nvPr/>
        </p:nvPicPr>
        <p:blipFill rotWithShape="1">
          <a:blip r:embed="rId2">
            <a:alphaModFix/>
          </a:blip>
          <a:srcRect/>
          <a:stretch/>
        </p:blipFill>
        <p:spPr>
          <a:xfrm>
            <a:off x="0" y="-8029"/>
            <a:ext cx="12192000" cy="6824711"/>
          </a:xfrm>
          <a:prstGeom prst="rect">
            <a:avLst/>
          </a:prstGeom>
          <a:noFill/>
          <a:ln>
            <a:noFill/>
          </a:ln>
        </p:spPr>
      </p:pic>
      <p:sp>
        <p:nvSpPr>
          <p:cNvPr id="15" name="Google Shape;15;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7" name="Google Shape;17;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18" name="Google Shape;18;p42"/>
          <p:cNvPicPr preferRelativeResize="0"/>
          <p:nvPr/>
        </p:nvPicPr>
        <p:blipFill rotWithShape="1">
          <a:blip r:embed="rId3">
            <a:alphaModFix/>
          </a:blip>
          <a:srcRect/>
          <a:stretch/>
        </p:blipFill>
        <p:spPr>
          <a:xfrm>
            <a:off x="0" y="4953000"/>
            <a:ext cx="12192000" cy="1905000"/>
          </a:xfrm>
          <a:prstGeom prst="rect">
            <a:avLst/>
          </a:prstGeom>
          <a:noFill/>
          <a:ln>
            <a:noFill/>
          </a:ln>
        </p:spPr>
      </p:pic>
      <p:sp>
        <p:nvSpPr>
          <p:cNvPr id="19" name="Google Shape;19;p42"/>
          <p:cNvSpPr/>
          <p:nvPr/>
        </p:nvSpPr>
        <p:spPr>
          <a:xfrm>
            <a:off x="243586" y="-7555"/>
            <a:ext cx="9339579" cy="4517817"/>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400" b="1">
              <a:solidFill>
                <a:schemeClr val="lt1"/>
              </a:solidFill>
              <a:highlight>
                <a:srgbClr val="242753"/>
              </a:highlight>
              <a:latin typeface="Arial"/>
              <a:ea typeface="Arial"/>
              <a:cs typeface="Arial"/>
              <a:sym typeface="Arial"/>
            </a:endParaRPr>
          </a:p>
        </p:txBody>
      </p:sp>
      <p:sp>
        <p:nvSpPr>
          <p:cNvPr id="20" name="Google Shape;20;p42"/>
          <p:cNvSpPr txBox="1">
            <a:spLocks noGrp="1"/>
          </p:cNvSpPr>
          <p:nvPr>
            <p:ph type="title"/>
          </p:nvPr>
        </p:nvSpPr>
        <p:spPr>
          <a:xfrm>
            <a:off x="243586" y="172358"/>
            <a:ext cx="8070420" cy="466028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400"/>
              <a:buFont typeface="Arial"/>
              <a:buNone/>
              <a:defRPr sz="4400">
                <a:solidFill>
                  <a:schemeClr val="lt1"/>
                </a:solidFill>
                <a:highlight>
                  <a:srgbClr val="242753"/>
                </a:highligh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21" name="Google Shape;21;p42"/>
          <p:cNvPicPr preferRelativeResize="0"/>
          <p:nvPr/>
        </p:nvPicPr>
        <p:blipFill rotWithShape="1">
          <a:blip r:embed="rId4">
            <a:alphaModFix/>
          </a:blip>
          <a:srcRect/>
          <a:stretch/>
        </p:blipFill>
        <p:spPr>
          <a:xfrm>
            <a:off x="4155397" y="5860105"/>
            <a:ext cx="2491816" cy="872135"/>
          </a:xfrm>
          <a:prstGeom prst="rect">
            <a:avLst/>
          </a:prstGeom>
          <a:noFill/>
          <a:ln>
            <a:noFill/>
          </a:ln>
        </p:spPr>
      </p:pic>
      <p:pic>
        <p:nvPicPr>
          <p:cNvPr id="22" name="Google Shape;22;p42"/>
          <p:cNvPicPr preferRelativeResize="0"/>
          <p:nvPr/>
        </p:nvPicPr>
        <p:blipFill rotWithShape="1">
          <a:blip r:embed="rId5">
            <a:alphaModFix/>
          </a:blip>
          <a:srcRect/>
          <a:stretch/>
        </p:blipFill>
        <p:spPr>
          <a:xfrm>
            <a:off x="6739544" y="5743566"/>
            <a:ext cx="1987853" cy="916276"/>
          </a:xfrm>
          <a:prstGeom prst="rect">
            <a:avLst/>
          </a:prstGeom>
          <a:noFill/>
          <a:ln>
            <a:noFill/>
          </a:ln>
        </p:spPr>
      </p:pic>
      <p:pic>
        <p:nvPicPr>
          <p:cNvPr id="23" name="Google Shape;23;p42"/>
          <p:cNvPicPr preferRelativeResize="0"/>
          <p:nvPr/>
        </p:nvPicPr>
        <p:blipFill rotWithShape="1">
          <a:blip r:embed="rId6">
            <a:alphaModFix/>
          </a:blip>
          <a:srcRect/>
          <a:stretch/>
        </p:blipFill>
        <p:spPr>
          <a:xfrm>
            <a:off x="8727397" y="5586726"/>
            <a:ext cx="3089408" cy="1229956"/>
          </a:xfrm>
          <a:prstGeom prst="rect">
            <a:avLst/>
          </a:prstGeom>
          <a:noFill/>
          <a:ln>
            <a:noFill/>
          </a:ln>
        </p:spPr>
      </p:pic>
      <p:sp>
        <p:nvSpPr>
          <p:cNvPr id="24" name="Google Shape;24;p42"/>
          <p:cNvSpPr/>
          <p:nvPr/>
        </p:nvSpPr>
        <p:spPr>
          <a:xfrm>
            <a:off x="9631017" y="-9939"/>
            <a:ext cx="2560983" cy="5466522"/>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5" name="Google Shape;25;p42"/>
          <p:cNvPicPr preferRelativeResize="0"/>
          <p:nvPr/>
        </p:nvPicPr>
        <p:blipFill rotWithShape="1">
          <a:blip r:embed="rId7">
            <a:alphaModFix/>
          </a:blip>
          <a:srcRect/>
          <a:stretch/>
        </p:blipFill>
        <p:spPr>
          <a:xfrm>
            <a:off x="9826530" y="32043"/>
            <a:ext cx="2169954" cy="948441"/>
          </a:xfrm>
          <a:prstGeom prst="rect">
            <a:avLst/>
          </a:prstGeom>
          <a:noFill/>
          <a:ln>
            <a:noFill/>
          </a:ln>
        </p:spPr>
      </p:pic>
      <p:pic>
        <p:nvPicPr>
          <p:cNvPr id="26" name="Google Shape;26;p42"/>
          <p:cNvPicPr preferRelativeResize="0"/>
          <p:nvPr/>
        </p:nvPicPr>
        <p:blipFill rotWithShape="1">
          <a:blip r:embed="rId8">
            <a:alphaModFix/>
          </a:blip>
          <a:srcRect/>
          <a:stretch/>
        </p:blipFill>
        <p:spPr>
          <a:xfrm>
            <a:off x="10200176" y="1260819"/>
            <a:ext cx="1422663" cy="948442"/>
          </a:xfrm>
          <a:prstGeom prst="rect">
            <a:avLst/>
          </a:prstGeom>
          <a:noFill/>
          <a:ln>
            <a:noFill/>
          </a:ln>
        </p:spPr>
      </p:pic>
      <p:pic>
        <p:nvPicPr>
          <p:cNvPr id="27" name="Google Shape;27;p42" descr="A green logo on a black background&#10;&#10;Description automatically generated"/>
          <p:cNvPicPr preferRelativeResize="0"/>
          <p:nvPr/>
        </p:nvPicPr>
        <p:blipFill rotWithShape="1">
          <a:blip r:embed="rId9">
            <a:alphaModFix/>
          </a:blip>
          <a:srcRect/>
          <a:stretch/>
        </p:blipFill>
        <p:spPr>
          <a:xfrm>
            <a:off x="9744277" y="2489596"/>
            <a:ext cx="2334460" cy="627681"/>
          </a:xfrm>
          <a:prstGeom prst="rect">
            <a:avLst/>
          </a:prstGeom>
          <a:noFill/>
          <a:ln>
            <a:noFill/>
          </a:ln>
        </p:spPr>
      </p:pic>
      <p:pic>
        <p:nvPicPr>
          <p:cNvPr id="28" name="Google Shape;28;p42" descr="A purple and grey logo with white text&#10;&#10;Description automatically generated"/>
          <p:cNvPicPr preferRelativeResize="0"/>
          <p:nvPr/>
        </p:nvPicPr>
        <p:blipFill rotWithShape="1">
          <a:blip r:embed="rId10">
            <a:alphaModFix/>
          </a:blip>
          <a:srcRect/>
          <a:stretch/>
        </p:blipFill>
        <p:spPr>
          <a:xfrm>
            <a:off x="9955832" y="4137155"/>
            <a:ext cx="1911350" cy="1060450"/>
          </a:xfrm>
          <a:prstGeom prst="rect">
            <a:avLst/>
          </a:prstGeom>
          <a:noFill/>
          <a:ln>
            <a:noFill/>
          </a:ln>
        </p:spPr>
      </p:pic>
      <p:pic>
        <p:nvPicPr>
          <p:cNvPr id="29" name="Google Shape;29;p42"/>
          <p:cNvPicPr preferRelativeResize="0"/>
          <p:nvPr/>
        </p:nvPicPr>
        <p:blipFill rotWithShape="1">
          <a:blip r:embed="rId11">
            <a:alphaModFix/>
          </a:blip>
          <a:srcRect/>
          <a:stretch/>
        </p:blipFill>
        <p:spPr>
          <a:xfrm>
            <a:off x="9752809" y="3397612"/>
            <a:ext cx="2317397" cy="45920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ingle content">
  <p:cSld name="Single content">
    <p:bg>
      <p:bgPr>
        <a:solidFill>
          <a:schemeClr val="lt1"/>
        </a:solidFill>
        <a:effectLst/>
      </p:bgPr>
    </p:bg>
    <p:spTree>
      <p:nvGrpSpPr>
        <p:cNvPr id="1" name="Shape 84"/>
        <p:cNvGrpSpPr/>
        <p:nvPr/>
      </p:nvGrpSpPr>
      <p:grpSpPr>
        <a:xfrm>
          <a:off x="0" y="0"/>
          <a:ext cx="0" cy="0"/>
          <a:chOff x="0" y="0"/>
          <a:chExt cx="0" cy="0"/>
        </a:xfrm>
      </p:grpSpPr>
      <p:sp>
        <p:nvSpPr>
          <p:cNvPr id="85" name="Google Shape;85;p55"/>
          <p:cNvSpPr txBox="1">
            <a:spLocks noGrp="1"/>
          </p:cNvSpPr>
          <p:nvPr>
            <p:ph type="title"/>
          </p:nvPr>
        </p:nvSpPr>
        <p:spPr>
          <a:xfrm>
            <a:off x="575734" y="368301"/>
            <a:ext cx="11040533" cy="7112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4400"/>
              <a:buFont typeface="Arial"/>
              <a:buNone/>
              <a:defRPr b="1">
                <a:solidFill>
                  <a:schemeClr val="dk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cxnSp>
        <p:nvCxnSpPr>
          <p:cNvPr id="86" name="Google Shape;86;p55"/>
          <p:cNvCxnSpPr/>
          <p:nvPr/>
        </p:nvCxnSpPr>
        <p:spPr>
          <a:xfrm rot="10800000" flipH="1">
            <a:off x="575734" y="1475874"/>
            <a:ext cx="11040533" cy="16042"/>
          </a:xfrm>
          <a:prstGeom prst="straightConnector1">
            <a:avLst/>
          </a:prstGeom>
          <a:noFill/>
          <a:ln w="38100" cap="flat" cmpd="sng">
            <a:solidFill>
              <a:schemeClr val="dk2"/>
            </a:solidFill>
            <a:prstDash val="solid"/>
            <a:miter lim="800000"/>
            <a:headEnd type="none" w="sm" len="sm"/>
            <a:tailEnd type="none" w="sm" len="sm"/>
          </a:ln>
        </p:spPr>
      </p:cxnSp>
      <p:sp>
        <p:nvSpPr>
          <p:cNvPr id="87" name="Google Shape;87;p55"/>
          <p:cNvSpPr txBox="1">
            <a:spLocks noGrp="1"/>
          </p:cNvSpPr>
          <p:nvPr>
            <p:ph type="body" idx="1"/>
          </p:nvPr>
        </p:nvSpPr>
        <p:spPr>
          <a:xfrm>
            <a:off x="575733" y="6146800"/>
            <a:ext cx="9025467" cy="3429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7F7F7F"/>
              </a:buClr>
              <a:buSzPts val="1300"/>
              <a:buNone/>
              <a:defRPr sz="1300">
                <a:solidFill>
                  <a:srgbClr val="7F7F7F"/>
                </a:solidFill>
              </a:defRPr>
            </a:lvl1pPr>
            <a:lvl2pPr marL="914400" lvl="1" indent="-228600" algn="l">
              <a:lnSpc>
                <a:spcPct val="90000"/>
              </a:lnSpc>
              <a:spcBef>
                <a:spcPts val="500"/>
              </a:spcBef>
              <a:spcAft>
                <a:spcPts val="0"/>
              </a:spcAft>
              <a:buClr>
                <a:srgbClr val="303666"/>
              </a:buClr>
              <a:buSzPts val="2400"/>
              <a:buNone/>
              <a:defRPr/>
            </a:lvl2pPr>
            <a:lvl3pPr marL="1371600" lvl="2" indent="-228600" algn="l">
              <a:lnSpc>
                <a:spcPct val="90000"/>
              </a:lnSpc>
              <a:spcBef>
                <a:spcPts val="500"/>
              </a:spcBef>
              <a:spcAft>
                <a:spcPts val="0"/>
              </a:spcAft>
              <a:buClr>
                <a:srgbClr val="303666"/>
              </a:buClr>
              <a:buSzPts val="2000"/>
              <a:buNone/>
              <a:defRPr/>
            </a:lvl3pPr>
            <a:lvl4pPr marL="1828800" lvl="3" indent="-228600" algn="l">
              <a:lnSpc>
                <a:spcPct val="90000"/>
              </a:lnSpc>
              <a:spcBef>
                <a:spcPts val="500"/>
              </a:spcBef>
              <a:spcAft>
                <a:spcPts val="0"/>
              </a:spcAft>
              <a:buClr>
                <a:srgbClr val="303666"/>
              </a:buClr>
              <a:buSzPts val="1800"/>
              <a:buNone/>
              <a:defRPr/>
            </a:lvl4pPr>
            <a:lvl5pPr marL="2286000" lvl="4" indent="-228600" algn="l">
              <a:lnSpc>
                <a:spcPct val="90000"/>
              </a:lnSpc>
              <a:spcBef>
                <a:spcPts val="500"/>
              </a:spcBef>
              <a:spcAft>
                <a:spcPts val="0"/>
              </a:spcAft>
              <a:buClr>
                <a:srgbClr val="303666"/>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8" name="Google Shape;88;p55"/>
          <p:cNvSpPr txBox="1">
            <a:spLocks noGrp="1"/>
          </p:cNvSpPr>
          <p:nvPr>
            <p:ph type="body" idx="2"/>
          </p:nvPr>
        </p:nvSpPr>
        <p:spPr>
          <a:xfrm>
            <a:off x="575734" y="1917700"/>
            <a:ext cx="11040533" cy="3721100"/>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1000"/>
              </a:spcBef>
              <a:spcAft>
                <a:spcPts val="0"/>
              </a:spcAft>
              <a:buClr>
                <a:schemeClr val="dk1"/>
              </a:buClr>
              <a:buSzPts val="2400"/>
              <a:buFont typeface="Arial"/>
              <a:buNone/>
              <a:defRPr sz="2400">
                <a:solidFill>
                  <a:schemeClr val="dk1"/>
                </a:solidFill>
              </a:defRPr>
            </a:lvl1pPr>
            <a:lvl2pPr marL="914400" lvl="1" indent="-228600" algn="l">
              <a:lnSpc>
                <a:spcPct val="90000"/>
              </a:lnSpc>
              <a:spcBef>
                <a:spcPts val="500"/>
              </a:spcBef>
              <a:spcAft>
                <a:spcPts val="0"/>
              </a:spcAft>
              <a:buClr>
                <a:srgbClr val="303666"/>
              </a:buClr>
              <a:buSzPts val="2400"/>
              <a:buNone/>
              <a:defRPr/>
            </a:lvl2pPr>
            <a:lvl3pPr marL="1371600" lvl="2" indent="-228600" algn="l">
              <a:lnSpc>
                <a:spcPct val="90000"/>
              </a:lnSpc>
              <a:spcBef>
                <a:spcPts val="500"/>
              </a:spcBef>
              <a:spcAft>
                <a:spcPts val="0"/>
              </a:spcAft>
              <a:buClr>
                <a:srgbClr val="303666"/>
              </a:buClr>
              <a:buSzPts val="2000"/>
              <a:buNone/>
              <a:defRPr/>
            </a:lvl3pPr>
            <a:lvl4pPr marL="1828800" lvl="3" indent="-228600" algn="l">
              <a:lnSpc>
                <a:spcPct val="90000"/>
              </a:lnSpc>
              <a:spcBef>
                <a:spcPts val="500"/>
              </a:spcBef>
              <a:spcAft>
                <a:spcPts val="0"/>
              </a:spcAft>
              <a:buClr>
                <a:srgbClr val="303666"/>
              </a:buClr>
              <a:buSzPts val="1800"/>
              <a:buNone/>
              <a:defRPr/>
            </a:lvl4pPr>
            <a:lvl5pPr marL="2286000" lvl="4" indent="-228600" algn="l">
              <a:lnSpc>
                <a:spcPct val="90000"/>
              </a:lnSpc>
              <a:spcBef>
                <a:spcPts val="500"/>
              </a:spcBef>
              <a:spcAft>
                <a:spcPts val="0"/>
              </a:spcAft>
              <a:buClr>
                <a:srgbClr val="303666"/>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4088">
          <p15:clr>
            <a:srgbClr val="FBAE40"/>
          </p15:clr>
        </p15:guide>
        <p15:guide id="2" pos="272">
          <p15:clr>
            <a:srgbClr val="FBAE40"/>
          </p15:clr>
        </p15:guide>
        <p15:guide id="3" pos="5488">
          <p15:clr>
            <a:srgbClr val="FBAE40"/>
          </p15:clr>
        </p15:guide>
        <p15:guide id="4" orient="horz" pos="23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3"/>
          <p:cNvSpPr txBox="1">
            <a:spLocks noGrp="1"/>
          </p:cNvSpPr>
          <p:nvPr>
            <p:ph type="body" idx="1"/>
          </p:nvPr>
        </p:nvSpPr>
        <p:spPr>
          <a:xfrm>
            <a:off x="838200" y="1825625"/>
            <a:ext cx="10515600" cy="3127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4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45"/>
          <p:cNvSpPr txBox="1">
            <a:spLocks noGrp="1"/>
          </p:cNvSpPr>
          <p:nvPr>
            <p:ph type="body" idx="1"/>
          </p:nvPr>
        </p:nvSpPr>
        <p:spPr>
          <a:xfrm>
            <a:off x="838200" y="1825625"/>
            <a:ext cx="5181600" cy="314298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45"/>
          <p:cNvSpPr txBox="1">
            <a:spLocks noGrp="1"/>
          </p:cNvSpPr>
          <p:nvPr>
            <p:ph type="body" idx="2"/>
          </p:nvPr>
        </p:nvSpPr>
        <p:spPr>
          <a:xfrm>
            <a:off x="6172200" y="1825625"/>
            <a:ext cx="5181600" cy="314298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white background" type="title">
  <p:cSld name="TITLE">
    <p:spTree>
      <p:nvGrpSpPr>
        <p:cNvPr id="1" name="Shape 58"/>
        <p:cNvGrpSpPr/>
        <p:nvPr/>
      </p:nvGrpSpPr>
      <p:grpSpPr>
        <a:xfrm>
          <a:off x="0" y="0"/>
          <a:ext cx="0" cy="0"/>
          <a:chOff x="0" y="0"/>
          <a:chExt cx="0" cy="0"/>
        </a:xfrm>
      </p:grpSpPr>
      <p:sp>
        <p:nvSpPr>
          <p:cNvPr id="59" name="Google Shape;59;p4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303666"/>
              </a:buClr>
              <a:buSzPts val="4800"/>
              <a:buFont typeface="Arial"/>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4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rgbClr val="303666"/>
              </a:buClr>
              <a:buSzPts val="2400"/>
              <a:buNone/>
              <a:defRPr sz="2400"/>
            </a:lvl1pPr>
            <a:lvl2pPr lvl="1" algn="ctr">
              <a:lnSpc>
                <a:spcPct val="90000"/>
              </a:lnSpc>
              <a:spcBef>
                <a:spcPts val="500"/>
              </a:spcBef>
              <a:spcAft>
                <a:spcPts val="0"/>
              </a:spcAft>
              <a:buClr>
                <a:srgbClr val="303666"/>
              </a:buClr>
              <a:buSzPts val="2000"/>
              <a:buNone/>
              <a:defRPr sz="2000"/>
            </a:lvl2pPr>
            <a:lvl3pPr lvl="2" algn="ctr">
              <a:lnSpc>
                <a:spcPct val="90000"/>
              </a:lnSpc>
              <a:spcBef>
                <a:spcPts val="500"/>
              </a:spcBef>
              <a:spcAft>
                <a:spcPts val="0"/>
              </a:spcAft>
              <a:buClr>
                <a:srgbClr val="303666"/>
              </a:buClr>
              <a:buSzPts val="1800"/>
              <a:buNone/>
              <a:defRPr sz="1800"/>
            </a:lvl3pPr>
            <a:lvl4pPr lvl="3" algn="ctr">
              <a:lnSpc>
                <a:spcPct val="90000"/>
              </a:lnSpc>
              <a:spcBef>
                <a:spcPts val="500"/>
              </a:spcBef>
              <a:spcAft>
                <a:spcPts val="0"/>
              </a:spcAft>
              <a:buClr>
                <a:srgbClr val="303666"/>
              </a:buClr>
              <a:buSzPts val="1600"/>
              <a:buNone/>
              <a:defRPr sz="1600"/>
            </a:lvl4pPr>
            <a:lvl5pPr lvl="4" algn="ctr">
              <a:lnSpc>
                <a:spcPct val="90000"/>
              </a:lnSpc>
              <a:spcBef>
                <a:spcPts val="500"/>
              </a:spcBef>
              <a:spcAft>
                <a:spcPts val="0"/>
              </a:spcAft>
              <a:buClr>
                <a:srgbClr val="303666"/>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61" name="Google Shape;61;p49"/>
          <p:cNvPicPr preferRelativeResize="0"/>
          <p:nvPr/>
        </p:nvPicPr>
        <p:blipFill rotWithShape="1">
          <a:blip r:embed="rId2">
            <a:alphaModFix/>
          </a:blip>
          <a:srcRect/>
          <a:stretch/>
        </p:blipFill>
        <p:spPr>
          <a:xfrm>
            <a:off x="0" y="4953000"/>
            <a:ext cx="12192000" cy="1905000"/>
          </a:xfrm>
          <a:prstGeom prst="rect">
            <a:avLst/>
          </a:prstGeom>
          <a:noFill/>
          <a:ln>
            <a:noFill/>
          </a:ln>
        </p:spPr>
      </p:pic>
      <p:pic>
        <p:nvPicPr>
          <p:cNvPr id="62" name="Google Shape;62;p49"/>
          <p:cNvPicPr preferRelativeResize="0"/>
          <p:nvPr/>
        </p:nvPicPr>
        <p:blipFill rotWithShape="1">
          <a:blip r:embed="rId3">
            <a:alphaModFix/>
          </a:blip>
          <a:srcRect/>
          <a:stretch/>
        </p:blipFill>
        <p:spPr>
          <a:xfrm>
            <a:off x="4155397" y="5860105"/>
            <a:ext cx="2491816" cy="872135"/>
          </a:xfrm>
          <a:prstGeom prst="rect">
            <a:avLst/>
          </a:prstGeom>
          <a:noFill/>
          <a:ln>
            <a:noFill/>
          </a:ln>
        </p:spPr>
      </p:pic>
      <p:pic>
        <p:nvPicPr>
          <p:cNvPr id="63" name="Google Shape;63;p49"/>
          <p:cNvPicPr preferRelativeResize="0"/>
          <p:nvPr/>
        </p:nvPicPr>
        <p:blipFill rotWithShape="1">
          <a:blip r:embed="rId4">
            <a:alphaModFix/>
          </a:blip>
          <a:srcRect/>
          <a:stretch/>
        </p:blipFill>
        <p:spPr>
          <a:xfrm>
            <a:off x="6739544" y="5743566"/>
            <a:ext cx="1987853" cy="916276"/>
          </a:xfrm>
          <a:prstGeom prst="rect">
            <a:avLst/>
          </a:prstGeom>
          <a:noFill/>
          <a:ln>
            <a:noFill/>
          </a:ln>
        </p:spPr>
      </p:pic>
      <p:pic>
        <p:nvPicPr>
          <p:cNvPr id="64" name="Google Shape;64;p49"/>
          <p:cNvPicPr preferRelativeResize="0"/>
          <p:nvPr/>
        </p:nvPicPr>
        <p:blipFill rotWithShape="1">
          <a:blip r:embed="rId5">
            <a:alphaModFix/>
          </a:blip>
          <a:srcRect/>
          <a:stretch/>
        </p:blipFill>
        <p:spPr>
          <a:xfrm>
            <a:off x="8727397" y="5586726"/>
            <a:ext cx="3089408" cy="122995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Alternative section header">
  <p:cSld name="Alternative section header">
    <p:spTree>
      <p:nvGrpSpPr>
        <p:cNvPr id="1" name="Shape 65"/>
        <p:cNvGrpSpPr/>
        <p:nvPr/>
      </p:nvGrpSpPr>
      <p:grpSpPr>
        <a:xfrm>
          <a:off x="0" y="0"/>
          <a:ext cx="0" cy="0"/>
          <a:chOff x="0" y="0"/>
          <a:chExt cx="0" cy="0"/>
        </a:xfrm>
      </p:grpSpPr>
      <p:graphicFrame>
        <p:nvGraphicFramePr>
          <p:cNvPr id="66" name="Google Shape;66;p50"/>
          <p:cNvGraphicFramePr/>
          <p:nvPr/>
        </p:nvGraphicFramePr>
        <p:xfrm>
          <a:off x="1884693" y="2038498"/>
          <a:ext cx="3000000" cy="3000000"/>
        </p:xfrm>
        <a:graphic>
          <a:graphicData uri="http://schemas.openxmlformats.org/drawingml/2006/table">
            <a:tbl>
              <a:tblPr firstRow="1" bandRow="1">
                <a:noFill/>
                <a:tableStyleId>{4D7C3FA5-3CEC-4BD6-823E-2B072188610A}</a:tableStyleId>
              </a:tblPr>
              <a:tblGrid>
                <a:gridCol w="8422625">
                  <a:extLst>
                    <a:ext uri="{9D8B030D-6E8A-4147-A177-3AD203B41FA5}">
                      <a16:colId xmlns:a16="http://schemas.microsoft.com/office/drawing/2014/main" val="20000"/>
                    </a:ext>
                  </a:extLst>
                </a:gridCol>
              </a:tblGrid>
              <a:tr h="762000">
                <a:tc>
                  <a:txBody>
                    <a:bodyPr/>
                    <a:lstStyle/>
                    <a:p>
                      <a:pPr marL="0" marR="0" lvl="0" indent="0" algn="l" rtl="0">
                        <a:spcBef>
                          <a:spcPts val="0"/>
                        </a:spcBef>
                        <a:spcAft>
                          <a:spcPts val="0"/>
                        </a:spcAft>
                        <a:buNone/>
                      </a:pPr>
                      <a:r>
                        <a:rPr lang="en-GB" sz="6000" u="none" strike="noStrike" cap="none">
                          <a:solidFill>
                            <a:srgbClr val="303666"/>
                          </a:solidFill>
                          <a:latin typeface="Arial"/>
                          <a:ea typeface="Arial"/>
                          <a:cs typeface="Arial"/>
                          <a:sym typeface="Arial"/>
                        </a:rPr>
                        <a:t>Enter your title here</a:t>
                      </a:r>
                      <a:endParaRPr/>
                    </a:p>
                  </a:txBody>
                  <a:tcPr marL="0" marR="0" marT="360000" marB="3600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rgbClr val="242753"/>
                      </a:solidFill>
                      <a:prstDash val="solid"/>
                      <a:round/>
                      <a:headEnd type="none" w="sm" len="sm"/>
                      <a:tailEnd type="none" w="sm" len="sm"/>
                    </a:lnT>
                    <a:lnB w="12700" cap="flat" cmpd="sng">
                      <a:solidFill>
                        <a:srgbClr val="242753"/>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with logos">
  <p:cSld name="Title and Content with logos">
    <p:spTree>
      <p:nvGrpSpPr>
        <p:cNvPr id="1" name="Shape 67"/>
        <p:cNvGrpSpPr/>
        <p:nvPr/>
      </p:nvGrpSpPr>
      <p:grpSpPr>
        <a:xfrm>
          <a:off x="0" y="0"/>
          <a:ext cx="0" cy="0"/>
          <a:chOff x="0" y="0"/>
          <a:chExt cx="0" cy="0"/>
        </a:xfrm>
      </p:grpSpPr>
      <p:sp>
        <p:nvSpPr>
          <p:cNvPr id="68" name="Google Shape;68;p5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51"/>
          <p:cNvSpPr txBox="1">
            <a:spLocks noGrp="1"/>
          </p:cNvSpPr>
          <p:nvPr>
            <p:ph type="body" idx="1"/>
          </p:nvPr>
        </p:nvSpPr>
        <p:spPr>
          <a:xfrm>
            <a:off x="838200" y="1825625"/>
            <a:ext cx="10515600" cy="3127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0" name="Google Shape;70;p51"/>
          <p:cNvPicPr preferRelativeResize="0"/>
          <p:nvPr/>
        </p:nvPicPr>
        <p:blipFill rotWithShape="1">
          <a:blip r:embed="rId2">
            <a:alphaModFix/>
          </a:blip>
          <a:srcRect/>
          <a:stretch/>
        </p:blipFill>
        <p:spPr>
          <a:xfrm>
            <a:off x="0" y="4953000"/>
            <a:ext cx="12192000" cy="1905000"/>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white w logos">
  <p:cSld name="Title and Content white w logos">
    <p:spTree>
      <p:nvGrpSpPr>
        <p:cNvPr id="1" name="Shape 71"/>
        <p:cNvGrpSpPr/>
        <p:nvPr/>
      </p:nvGrpSpPr>
      <p:grpSpPr>
        <a:xfrm>
          <a:off x="0" y="0"/>
          <a:ext cx="0" cy="0"/>
          <a:chOff x="0" y="0"/>
          <a:chExt cx="0" cy="0"/>
        </a:xfrm>
      </p:grpSpPr>
      <p:sp>
        <p:nvSpPr>
          <p:cNvPr id="72" name="Google Shape;72;p52"/>
          <p:cNvSpPr/>
          <p:nvPr/>
        </p:nvSpPr>
        <p:spPr>
          <a:xfrm>
            <a:off x="0" y="0"/>
            <a:ext cx="12192000" cy="68580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3" name="Google Shape;73;p5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52"/>
          <p:cNvSpPr txBox="1">
            <a:spLocks noGrp="1"/>
          </p:cNvSpPr>
          <p:nvPr>
            <p:ph type="body" idx="1"/>
          </p:nvPr>
        </p:nvSpPr>
        <p:spPr>
          <a:xfrm>
            <a:off x="838200" y="1825625"/>
            <a:ext cx="10515600" cy="312737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5" name="Google Shape;75;p52"/>
          <p:cNvPicPr preferRelativeResize="0"/>
          <p:nvPr/>
        </p:nvPicPr>
        <p:blipFill rotWithShape="1">
          <a:blip r:embed="rId2">
            <a:alphaModFix/>
          </a:blip>
          <a:srcRect/>
          <a:stretch/>
        </p:blipFill>
        <p:spPr>
          <a:xfrm>
            <a:off x="0" y="0"/>
            <a:ext cx="12192000" cy="68580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6"/>
        <p:cNvGrpSpPr/>
        <p:nvPr/>
      </p:nvGrpSpPr>
      <p:grpSpPr>
        <a:xfrm>
          <a:off x="0" y="0"/>
          <a:ext cx="0" cy="0"/>
          <a:chOff x="0" y="0"/>
          <a:chExt cx="0" cy="0"/>
        </a:xfrm>
      </p:grpSpPr>
      <p:sp>
        <p:nvSpPr>
          <p:cNvPr id="77" name="Google Shape;77;p53"/>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53"/>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03666"/>
              </a:buClr>
              <a:buSzPts val="2400"/>
              <a:buNone/>
              <a:defRPr sz="2400" b="1"/>
            </a:lvl1pPr>
            <a:lvl2pPr marL="914400" lvl="1" indent="-228600" algn="l">
              <a:lnSpc>
                <a:spcPct val="90000"/>
              </a:lnSpc>
              <a:spcBef>
                <a:spcPts val="500"/>
              </a:spcBef>
              <a:spcAft>
                <a:spcPts val="0"/>
              </a:spcAft>
              <a:buClr>
                <a:srgbClr val="303666"/>
              </a:buClr>
              <a:buSzPts val="2000"/>
              <a:buNone/>
              <a:defRPr sz="2000" b="1"/>
            </a:lvl2pPr>
            <a:lvl3pPr marL="1371600" lvl="2" indent="-228600" algn="l">
              <a:lnSpc>
                <a:spcPct val="90000"/>
              </a:lnSpc>
              <a:spcBef>
                <a:spcPts val="500"/>
              </a:spcBef>
              <a:spcAft>
                <a:spcPts val="0"/>
              </a:spcAft>
              <a:buClr>
                <a:srgbClr val="303666"/>
              </a:buClr>
              <a:buSzPts val="1800"/>
              <a:buNone/>
              <a:defRPr sz="1800" b="1"/>
            </a:lvl3pPr>
            <a:lvl4pPr marL="1828800" lvl="3" indent="-228600" algn="l">
              <a:lnSpc>
                <a:spcPct val="90000"/>
              </a:lnSpc>
              <a:spcBef>
                <a:spcPts val="500"/>
              </a:spcBef>
              <a:spcAft>
                <a:spcPts val="0"/>
              </a:spcAft>
              <a:buClr>
                <a:srgbClr val="303666"/>
              </a:buClr>
              <a:buSzPts val="1600"/>
              <a:buNone/>
              <a:defRPr sz="1600" b="1"/>
            </a:lvl4pPr>
            <a:lvl5pPr marL="2286000" lvl="4" indent="-228600" algn="l">
              <a:lnSpc>
                <a:spcPct val="90000"/>
              </a:lnSpc>
              <a:spcBef>
                <a:spcPts val="500"/>
              </a:spcBef>
              <a:spcAft>
                <a:spcPts val="0"/>
              </a:spcAft>
              <a:buClr>
                <a:srgbClr val="303666"/>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9" name="Google Shape;79;p53"/>
          <p:cNvSpPr txBox="1">
            <a:spLocks noGrp="1"/>
          </p:cNvSpPr>
          <p:nvPr>
            <p:ph type="body" idx="2"/>
          </p:nvPr>
        </p:nvSpPr>
        <p:spPr>
          <a:xfrm>
            <a:off x="839788" y="2505075"/>
            <a:ext cx="5157787" cy="245251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53"/>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rgbClr val="303666"/>
              </a:buClr>
              <a:buSzPts val="2400"/>
              <a:buNone/>
              <a:defRPr sz="2400" b="1"/>
            </a:lvl1pPr>
            <a:lvl2pPr marL="914400" lvl="1" indent="-228600" algn="l">
              <a:lnSpc>
                <a:spcPct val="90000"/>
              </a:lnSpc>
              <a:spcBef>
                <a:spcPts val="500"/>
              </a:spcBef>
              <a:spcAft>
                <a:spcPts val="0"/>
              </a:spcAft>
              <a:buClr>
                <a:srgbClr val="303666"/>
              </a:buClr>
              <a:buSzPts val="2000"/>
              <a:buNone/>
              <a:defRPr sz="2000" b="1"/>
            </a:lvl2pPr>
            <a:lvl3pPr marL="1371600" lvl="2" indent="-228600" algn="l">
              <a:lnSpc>
                <a:spcPct val="90000"/>
              </a:lnSpc>
              <a:spcBef>
                <a:spcPts val="500"/>
              </a:spcBef>
              <a:spcAft>
                <a:spcPts val="0"/>
              </a:spcAft>
              <a:buClr>
                <a:srgbClr val="303666"/>
              </a:buClr>
              <a:buSzPts val="1800"/>
              <a:buNone/>
              <a:defRPr sz="1800" b="1"/>
            </a:lvl3pPr>
            <a:lvl4pPr marL="1828800" lvl="3" indent="-228600" algn="l">
              <a:lnSpc>
                <a:spcPct val="90000"/>
              </a:lnSpc>
              <a:spcBef>
                <a:spcPts val="500"/>
              </a:spcBef>
              <a:spcAft>
                <a:spcPts val="0"/>
              </a:spcAft>
              <a:buClr>
                <a:srgbClr val="303666"/>
              </a:buClr>
              <a:buSzPts val="1600"/>
              <a:buNone/>
              <a:defRPr sz="1600" b="1"/>
            </a:lvl4pPr>
            <a:lvl5pPr marL="2286000" lvl="4" indent="-228600" algn="l">
              <a:lnSpc>
                <a:spcPct val="90000"/>
              </a:lnSpc>
              <a:spcBef>
                <a:spcPts val="500"/>
              </a:spcBef>
              <a:spcAft>
                <a:spcPts val="0"/>
              </a:spcAft>
              <a:buClr>
                <a:srgbClr val="303666"/>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1" name="Google Shape;81;p53"/>
          <p:cNvSpPr txBox="1">
            <a:spLocks noGrp="1"/>
          </p:cNvSpPr>
          <p:nvPr>
            <p:ph type="body" idx="4"/>
          </p:nvPr>
        </p:nvSpPr>
        <p:spPr>
          <a:xfrm>
            <a:off x="6172200" y="2505075"/>
            <a:ext cx="5183188" cy="245251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rgbClr val="303666"/>
              </a:buClr>
              <a:buSzPts val="1800"/>
              <a:buChar char="•"/>
              <a:defRPr/>
            </a:lvl1pPr>
            <a:lvl2pPr marL="914400" lvl="1" indent="-342900" algn="l">
              <a:lnSpc>
                <a:spcPct val="90000"/>
              </a:lnSpc>
              <a:spcBef>
                <a:spcPts val="500"/>
              </a:spcBef>
              <a:spcAft>
                <a:spcPts val="0"/>
              </a:spcAft>
              <a:buClr>
                <a:srgbClr val="303666"/>
              </a:buClr>
              <a:buSzPts val="1800"/>
              <a:buChar char="•"/>
              <a:defRPr/>
            </a:lvl2pPr>
            <a:lvl3pPr marL="1371600" lvl="2" indent="-342900" algn="l">
              <a:lnSpc>
                <a:spcPct val="90000"/>
              </a:lnSpc>
              <a:spcBef>
                <a:spcPts val="500"/>
              </a:spcBef>
              <a:spcAft>
                <a:spcPts val="0"/>
              </a:spcAft>
              <a:buClr>
                <a:srgbClr val="303666"/>
              </a:buClr>
              <a:buSzPts val="1800"/>
              <a:buChar char="•"/>
              <a:defRPr/>
            </a:lvl3pPr>
            <a:lvl4pPr marL="1828800" lvl="3" indent="-342900" algn="l">
              <a:lnSpc>
                <a:spcPct val="90000"/>
              </a:lnSpc>
              <a:spcBef>
                <a:spcPts val="500"/>
              </a:spcBef>
              <a:spcAft>
                <a:spcPts val="0"/>
              </a:spcAft>
              <a:buClr>
                <a:srgbClr val="303666"/>
              </a:buClr>
              <a:buSzPts val="1800"/>
              <a:buChar char="•"/>
              <a:defRPr/>
            </a:lvl4pPr>
            <a:lvl5pPr marL="2286000" lvl="4" indent="-342900" algn="l">
              <a:lnSpc>
                <a:spcPct val="90000"/>
              </a:lnSpc>
              <a:spcBef>
                <a:spcPts val="500"/>
              </a:spcBef>
              <a:spcAft>
                <a:spcPts val="0"/>
              </a:spcAft>
              <a:buClr>
                <a:srgbClr val="303666"/>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2"/>
        <p:cNvGrpSpPr/>
        <p:nvPr/>
      </p:nvGrpSpPr>
      <p:grpSpPr>
        <a:xfrm>
          <a:off x="0" y="0"/>
          <a:ext cx="0" cy="0"/>
          <a:chOff x="0" y="0"/>
          <a:chExt cx="0" cy="0"/>
        </a:xfrm>
      </p:grpSpPr>
      <p:sp>
        <p:nvSpPr>
          <p:cNvPr id="83" name="Google Shape;83;p5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30366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303666"/>
              </a:buClr>
              <a:buSzPts val="4400"/>
              <a:buFont typeface="Arial"/>
              <a:buNone/>
              <a:defRPr sz="4400" b="1" i="0" u="none" strike="noStrike" cap="none">
                <a:solidFill>
                  <a:srgbClr val="303666"/>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1"/>
          <p:cNvSpPr txBox="1">
            <a:spLocks noGrp="1"/>
          </p:cNvSpPr>
          <p:nvPr>
            <p:ph type="body" idx="1"/>
          </p:nvPr>
        </p:nvSpPr>
        <p:spPr>
          <a:xfrm>
            <a:off x="838200" y="1825625"/>
            <a:ext cx="10515600" cy="3127375"/>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rgbClr val="303666"/>
              </a:buClr>
              <a:buSzPts val="2800"/>
              <a:buFont typeface="Arial"/>
              <a:buChar char="•"/>
              <a:defRPr sz="2800" b="0" i="0" u="none" strike="noStrike" cap="none">
                <a:solidFill>
                  <a:srgbClr val="303666"/>
                </a:solidFill>
                <a:latin typeface="Arial"/>
                <a:ea typeface="Arial"/>
                <a:cs typeface="Arial"/>
                <a:sym typeface="Arial"/>
              </a:defRPr>
            </a:lvl1pPr>
            <a:lvl2pPr marL="914400" marR="0" lvl="1" indent="-381000" algn="l" rtl="0">
              <a:lnSpc>
                <a:spcPct val="90000"/>
              </a:lnSpc>
              <a:spcBef>
                <a:spcPts val="500"/>
              </a:spcBef>
              <a:spcAft>
                <a:spcPts val="0"/>
              </a:spcAft>
              <a:buClr>
                <a:srgbClr val="303666"/>
              </a:buClr>
              <a:buSzPts val="2400"/>
              <a:buFont typeface="Arial"/>
              <a:buChar char="•"/>
              <a:defRPr sz="2400" b="0" i="0" u="none" strike="noStrike" cap="none">
                <a:solidFill>
                  <a:srgbClr val="303666"/>
                </a:solidFill>
                <a:latin typeface="Arial"/>
                <a:ea typeface="Arial"/>
                <a:cs typeface="Arial"/>
                <a:sym typeface="Arial"/>
              </a:defRPr>
            </a:lvl2pPr>
            <a:lvl3pPr marL="1371600" marR="0" lvl="2" indent="-355600" algn="l" rtl="0">
              <a:lnSpc>
                <a:spcPct val="90000"/>
              </a:lnSpc>
              <a:spcBef>
                <a:spcPts val="500"/>
              </a:spcBef>
              <a:spcAft>
                <a:spcPts val="0"/>
              </a:spcAft>
              <a:buClr>
                <a:srgbClr val="303666"/>
              </a:buClr>
              <a:buSzPts val="2000"/>
              <a:buFont typeface="Arial"/>
              <a:buChar char="•"/>
              <a:defRPr sz="2000" b="0" i="0" u="none" strike="noStrike" cap="none">
                <a:solidFill>
                  <a:srgbClr val="303666"/>
                </a:solidFill>
                <a:latin typeface="Arial"/>
                <a:ea typeface="Arial"/>
                <a:cs typeface="Arial"/>
                <a:sym typeface="Arial"/>
              </a:defRPr>
            </a:lvl3pPr>
            <a:lvl4pPr marL="1828800" marR="0" lvl="3" indent="-342900" algn="l" rtl="0">
              <a:lnSpc>
                <a:spcPct val="90000"/>
              </a:lnSpc>
              <a:spcBef>
                <a:spcPts val="500"/>
              </a:spcBef>
              <a:spcAft>
                <a:spcPts val="0"/>
              </a:spcAft>
              <a:buClr>
                <a:srgbClr val="303666"/>
              </a:buClr>
              <a:buSzPts val="1800"/>
              <a:buFont typeface="Arial"/>
              <a:buChar char="•"/>
              <a:defRPr sz="1800" b="0" i="0" u="none" strike="noStrike" cap="none">
                <a:solidFill>
                  <a:srgbClr val="303666"/>
                </a:solidFill>
                <a:latin typeface="Arial"/>
                <a:ea typeface="Arial"/>
                <a:cs typeface="Arial"/>
                <a:sym typeface="Arial"/>
              </a:defRPr>
            </a:lvl4pPr>
            <a:lvl5pPr marL="2286000" marR="0" lvl="4" indent="-342900" algn="l" rtl="0">
              <a:lnSpc>
                <a:spcPct val="90000"/>
              </a:lnSpc>
              <a:spcBef>
                <a:spcPts val="500"/>
              </a:spcBef>
              <a:spcAft>
                <a:spcPts val="0"/>
              </a:spcAft>
              <a:buClr>
                <a:srgbClr val="303666"/>
              </a:buClr>
              <a:buSzPts val="1800"/>
              <a:buFont typeface="Arial"/>
              <a:buChar char="•"/>
              <a:defRPr sz="1800" b="0" i="0" u="none" strike="noStrike" cap="none">
                <a:solidFill>
                  <a:srgbClr val="303666"/>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41"/>
          <p:cNvPicPr preferRelativeResize="0"/>
          <p:nvPr/>
        </p:nvPicPr>
        <p:blipFill rotWithShape="1">
          <a:blip r:embed="rId12">
            <a:alphaModFix/>
          </a:blip>
          <a:srcRect/>
          <a:stretch/>
        </p:blipFill>
        <p:spPr>
          <a:xfrm>
            <a:off x="0" y="4953000"/>
            <a:ext cx="12192000" cy="1905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6" r:id="rId4"/>
    <p:sldLayoutId id="2147483657" r:id="rId5"/>
    <p:sldLayoutId id="2147483658" r:id="rId6"/>
    <p:sldLayoutId id="2147483659" r:id="rId7"/>
    <p:sldLayoutId id="2147483660" r:id="rId8"/>
    <p:sldLayoutId id="2147483661" r:id="rId9"/>
    <p:sldLayoutId id="2147483662"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
          <p:cNvSpPr txBox="1">
            <a:spLocks noGrp="1"/>
          </p:cNvSpPr>
          <p:nvPr>
            <p:ph type="title"/>
          </p:nvPr>
        </p:nvSpPr>
        <p:spPr>
          <a:xfrm>
            <a:off x="243586" y="172358"/>
            <a:ext cx="8070420" cy="4660286"/>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ts val="4400"/>
              <a:buFont typeface="Arial"/>
              <a:buNone/>
            </a:pPr>
            <a:r>
              <a:rPr lang="en-GB" sz="4400" b="1" dirty="0">
                <a:solidFill>
                  <a:schemeClr val="lt1"/>
                </a:solidFill>
                <a:highlight>
                  <a:srgbClr val="242753"/>
                </a:highlight>
                <a:latin typeface="Arial"/>
                <a:ea typeface="Arial"/>
                <a:cs typeface="Arial"/>
                <a:sym typeface="Arial"/>
              </a:rPr>
              <a:t>Tree Value Visions tool</a:t>
            </a:r>
            <a:br>
              <a:rPr lang="en-GB" sz="4400" b="1" dirty="0">
                <a:solidFill>
                  <a:schemeClr val="lt1"/>
                </a:solidFill>
                <a:highlight>
                  <a:srgbClr val="242753"/>
                </a:highlight>
                <a:latin typeface="Arial"/>
                <a:ea typeface="Arial"/>
                <a:cs typeface="Arial"/>
                <a:sym typeface="Arial"/>
              </a:rPr>
            </a:br>
            <a:br>
              <a:rPr lang="en-GB" sz="4400" b="1" dirty="0">
                <a:solidFill>
                  <a:schemeClr val="lt1"/>
                </a:solidFill>
                <a:highlight>
                  <a:srgbClr val="242753"/>
                </a:highlight>
                <a:latin typeface="Arial"/>
                <a:ea typeface="Arial"/>
                <a:cs typeface="Arial"/>
                <a:sym typeface="Arial"/>
              </a:rPr>
            </a:br>
            <a:br>
              <a:rPr lang="en-GB" sz="4400" b="1" dirty="0">
                <a:solidFill>
                  <a:schemeClr val="lt1"/>
                </a:solidFill>
                <a:highlight>
                  <a:srgbClr val="242753"/>
                </a:highlight>
                <a:latin typeface="Arial"/>
                <a:ea typeface="Arial"/>
                <a:cs typeface="Arial"/>
                <a:sym typeface="Arial"/>
              </a:rPr>
            </a:br>
            <a:r>
              <a:rPr lang="en-GB" sz="4400" b="1" dirty="0">
                <a:solidFill>
                  <a:schemeClr val="lt1"/>
                </a:solidFill>
                <a:highlight>
                  <a:srgbClr val="242753"/>
                </a:highlight>
                <a:latin typeface="Arial"/>
                <a:ea typeface="Arial"/>
                <a:cs typeface="Arial"/>
                <a:sym typeface="Arial"/>
              </a:rPr>
              <a:t>Example presentation of survey</a:t>
            </a:r>
            <a:r>
              <a:rPr lang="en-GB" dirty="0"/>
              <a:t> responses to </a:t>
            </a:r>
            <a:r>
              <a:rPr lang="en-GB"/>
              <a:t>the visions</a:t>
            </a:r>
            <a:br>
              <a:rPr lang="en-GB" sz="4400" b="1" dirty="0">
                <a:solidFill>
                  <a:schemeClr val="lt1"/>
                </a:solidFill>
                <a:highlight>
                  <a:srgbClr val="242753"/>
                </a:highlight>
                <a:latin typeface="Arial"/>
                <a:ea typeface="Arial"/>
                <a:cs typeface="Arial"/>
                <a:sym typeface="Arial"/>
              </a:rPr>
            </a:br>
            <a:br>
              <a:rPr lang="en-GB" sz="2400" b="1" dirty="0">
                <a:solidFill>
                  <a:schemeClr val="lt1"/>
                </a:solidFill>
                <a:highlight>
                  <a:srgbClr val="242753"/>
                </a:highlight>
                <a:latin typeface="Arial"/>
                <a:ea typeface="Arial"/>
                <a:cs typeface="Arial"/>
                <a:sym typeface="Arial"/>
              </a:rPr>
            </a:br>
            <a:r>
              <a:rPr lang="en-GB" sz="2400" b="1" dirty="0">
                <a:solidFill>
                  <a:schemeClr val="lt1"/>
                </a:solidFill>
                <a:highlight>
                  <a:srgbClr val="242753"/>
                </a:highlight>
                <a:latin typeface="Arial"/>
                <a:ea typeface="Arial"/>
                <a:cs typeface="Arial"/>
                <a:sym typeface="Arial"/>
              </a:rPr>
              <a:t>See Branching Beyond </a:t>
            </a:r>
            <a:br>
              <a:rPr lang="en-GB" sz="2400" b="1" dirty="0">
                <a:solidFill>
                  <a:schemeClr val="lt1"/>
                </a:solidFill>
                <a:highlight>
                  <a:srgbClr val="242753"/>
                </a:highlight>
                <a:latin typeface="Arial"/>
                <a:ea typeface="Arial"/>
                <a:cs typeface="Arial"/>
                <a:sym typeface="Arial"/>
              </a:rPr>
            </a:br>
            <a:r>
              <a:rPr lang="en-GB" sz="2400" b="1" dirty="0">
                <a:solidFill>
                  <a:schemeClr val="lt1"/>
                </a:solidFill>
                <a:highlight>
                  <a:srgbClr val="242753"/>
                </a:highlight>
                <a:latin typeface="Arial"/>
                <a:ea typeface="Arial"/>
                <a:cs typeface="Arial"/>
                <a:sym typeface="Arial"/>
              </a:rPr>
              <a:t>www.valueoftrees.co.uk</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with treescapes - dislikes</a:t>
            </a:r>
            <a:endParaRPr/>
          </a:p>
        </p:txBody>
      </p:sp>
      <p:sp>
        <p:nvSpPr>
          <p:cNvPr id="312" name="Google Shape;312;p24"/>
          <p:cNvSpPr txBox="1">
            <a:spLocks noGrp="1"/>
          </p:cNvSpPr>
          <p:nvPr>
            <p:ph type="body" idx="1"/>
          </p:nvPr>
        </p:nvSpPr>
        <p:spPr>
          <a:xfrm>
            <a:off x="838200" y="1504007"/>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Trade-offs</a:t>
            </a:r>
            <a:endParaRPr dirty="0"/>
          </a:p>
          <a:p>
            <a:pPr marL="228600" lvl="0" indent="-228600" algn="l" rtl="0">
              <a:lnSpc>
                <a:spcPct val="90000"/>
              </a:lnSpc>
              <a:spcBef>
                <a:spcPts val="1000"/>
              </a:spcBef>
              <a:spcAft>
                <a:spcPts val="0"/>
              </a:spcAft>
              <a:buClr>
                <a:srgbClr val="303666"/>
              </a:buClr>
              <a:buSzPts val="1800"/>
              <a:buChar char="•"/>
            </a:pPr>
            <a:r>
              <a:rPr lang="en-GB" sz="1800" dirty="0"/>
              <a:t>I worry that if there are </a:t>
            </a:r>
            <a:r>
              <a:rPr lang="en-GB" sz="1800" b="1" dirty="0"/>
              <a:t>further restrictions </a:t>
            </a:r>
            <a:r>
              <a:rPr lang="en-GB" sz="1800" dirty="0"/>
              <a:t>on which land can be used for building, property and rent prices will likely only increase... </a:t>
            </a:r>
            <a:endParaRPr dirty="0"/>
          </a:p>
          <a:p>
            <a:pPr marL="228600" lvl="0" indent="-228600" algn="l" rtl="0">
              <a:lnSpc>
                <a:spcPct val="90000"/>
              </a:lnSpc>
              <a:spcBef>
                <a:spcPts val="1000"/>
              </a:spcBef>
              <a:spcAft>
                <a:spcPts val="0"/>
              </a:spcAft>
              <a:buClr>
                <a:srgbClr val="303666"/>
              </a:buClr>
              <a:buSzPts val="1800"/>
              <a:buChar char="•"/>
            </a:pPr>
            <a:r>
              <a:rPr lang="en-GB" sz="1800" dirty="0"/>
              <a:t>House building restricted - </a:t>
            </a:r>
            <a:r>
              <a:rPr lang="en-GB" sz="1800" b="1" dirty="0"/>
              <a:t>harder for young people and families </a:t>
            </a:r>
            <a:r>
              <a:rPr lang="en-GB" sz="1800" dirty="0"/>
              <a:t>to gain a foothold.</a:t>
            </a:r>
            <a:endParaRPr dirty="0"/>
          </a:p>
          <a:p>
            <a:pPr marL="228600" lvl="0" indent="-228600" algn="l" rtl="0">
              <a:lnSpc>
                <a:spcPct val="90000"/>
              </a:lnSpc>
              <a:spcBef>
                <a:spcPts val="1000"/>
              </a:spcBef>
              <a:spcAft>
                <a:spcPts val="0"/>
              </a:spcAft>
              <a:buClr>
                <a:srgbClr val="303666"/>
              </a:buClr>
              <a:buSzPts val="1800"/>
              <a:buChar char="•"/>
            </a:pPr>
            <a:r>
              <a:rPr lang="en-GB" sz="1800" dirty="0"/>
              <a:t>The costs… would need to be found or taken from other budgets. </a:t>
            </a:r>
            <a:endParaRPr dirty="0"/>
          </a:p>
          <a:p>
            <a:pPr marL="228600" lvl="0" indent="-228600" algn="l" rtl="0">
              <a:lnSpc>
                <a:spcPct val="90000"/>
              </a:lnSpc>
              <a:spcBef>
                <a:spcPts val="1000"/>
              </a:spcBef>
              <a:spcAft>
                <a:spcPts val="0"/>
              </a:spcAft>
              <a:buClr>
                <a:srgbClr val="303666"/>
              </a:buClr>
              <a:buSzPts val="1800"/>
              <a:buChar char="•"/>
            </a:pPr>
            <a:r>
              <a:rPr lang="en-GB" sz="1800" dirty="0"/>
              <a:t>With more pressure on land, </a:t>
            </a:r>
            <a:r>
              <a:rPr lang="en-GB" sz="1800" b="1" dirty="0"/>
              <a:t>fewer people may have gardens</a:t>
            </a:r>
            <a:r>
              <a:rPr lang="en-GB" sz="1800" dirty="0"/>
              <a:t>.</a:t>
            </a:r>
            <a:endParaRPr dirty="0"/>
          </a:p>
          <a:p>
            <a:pPr marL="228600" lvl="0" indent="-228600" algn="l" rtl="0">
              <a:lnSpc>
                <a:spcPct val="90000"/>
              </a:lnSpc>
              <a:spcBef>
                <a:spcPts val="1000"/>
              </a:spcBef>
              <a:spcAft>
                <a:spcPts val="0"/>
              </a:spcAft>
              <a:buClr>
                <a:srgbClr val="303666"/>
              </a:buClr>
              <a:buSzPts val="1800"/>
              <a:buChar char="•"/>
            </a:pPr>
            <a:r>
              <a:rPr lang="en-GB" sz="1800" dirty="0"/>
              <a:t>The "compact housing" sounds not very nice</a:t>
            </a:r>
            <a:endParaRPr dirty="0"/>
          </a:p>
        </p:txBody>
      </p:sp>
      <p:sp>
        <p:nvSpPr>
          <p:cNvPr id="313" name="Google Shape;313;p24"/>
          <p:cNvSpPr txBox="1">
            <a:spLocks noGrp="1"/>
          </p:cNvSpPr>
          <p:nvPr>
            <p:ph type="body" idx="2"/>
          </p:nvPr>
        </p:nvSpPr>
        <p:spPr>
          <a:xfrm>
            <a:off x="6096000" y="1490143"/>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Transport</a:t>
            </a:r>
            <a:endParaRPr dirty="0"/>
          </a:p>
          <a:p>
            <a:pPr marL="228600" lvl="0" indent="-228600" algn="l" rtl="0">
              <a:lnSpc>
                <a:spcPct val="90000"/>
              </a:lnSpc>
              <a:spcBef>
                <a:spcPts val="1000"/>
              </a:spcBef>
              <a:spcAft>
                <a:spcPts val="0"/>
              </a:spcAft>
              <a:buClr>
                <a:srgbClr val="303666"/>
              </a:buClr>
              <a:buSzPts val="1800"/>
              <a:buChar char="•"/>
            </a:pPr>
            <a:r>
              <a:rPr lang="en-GB" sz="1800" dirty="0"/>
              <a:t>Ensuring </a:t>
            </a:r>
            <a:r>
              <a:rPr lang="en-GB" sz="1800" b="1" dirty="0"/>
              <a:t>transport is still accessible</a:t>
            </a:r>
            <a:endParaRPr dirty="0"/>
          </a:p>
          <a:p>
            <a:pPr marL="228600" lvl="0" indent="-228600" algn="l" rtl="0">
              <a:lnSpc>
                <a:spcPct val="90000"/>
              </a:lnSpc>
              <a:spcBef>
                <a:spcPts val="1000"/>
              </a:spcBef>
              <a:spcAft>
                <a:spcPts val="0"/>
              </a:spcAft>
              <a:buClr>
                <a:srgbClr val="303666"/>
              </a:buClr>
              <a:buSzPts val="1800"/>
              <a:buChar char="•"/>
            </a:pPr>
            <a:r>
              <a:rPr lang="en-GB" sz="1800" dirty="0"/>
              <a:t>Some </a:t>
            </a:r>
            <a:r>
              <a:rPr lang="en-GB" sz="1800" b="1" dirty="0"/>
              <a:t>cyclists think they own the paths</a:t>
            </a:r>
            <a:r>
              <a:rPr lang="en-GB" sz="1800" dirty="0"/>
              <a:t> and go tearing by.</a:t>
            </a:r>
            <a:endParaRPr dirty="0"/>
          </a:p>
          <a:p>
            <a:pPr marL="228600" lvl="0" indent="-228600" algn="l" rtl="0">
              <a:lnSpc>
                <a:spcPct val="90000"/>
              </a:lnSpc>
              <a:spcBef>
                <a:spcPts val="1000"/>
              </a:spcBef>
              <a:spcAft>
                <a:spcPts val="0"/>
              </a:spcAft>
              <a:buClr>
                <a:srgbClr val="303666"/>
              </a:buClr>
              <a:buSzPts val="1800"/>
              <a:buChar char="•"/>
            </a:pPr>
            <a:r>
              <a:rPr lang="en-GB" sz="1800" dirty="0"/>
              <a:t>Longer </a:t>
            </a:r>
            <a:r>
              <a:rPr lang="en-GB" sz="1800" b="1" dirty="0"/>
              <a:t>queues</a:t>
            </a:r>
            <a:r>
              <a:rPr lang="en-GB" sz="1800" dirty="0"/>
              <a:t> of traffic </a:t>
            </a:r>
            <a:endParaRPr dirty="0"/>
          </a:p>
          <a:p>
            <a:pPr marL="228600" lvl="0" indent="-114300" algn="l" rtl="0">
              <a:lnSpc>
                <a:spcPct val="90000"/>
              </a:lnSpc>
              <a:spcBef>
                <a:spcPts val="1000"/>
              </a:spcBef>
              <a:spcAft>
                <a:spcPts val="0"/>
              </a:spcAft>
              <a:buClr>
                <a:srgbClr val="303666"/>
              </a:buClr>
              <a:buSzPts val="1800"/>
              <a:buNone/>
            </a:pPr>
            <a:endParaRPr sz="1800" i="1" dirty="0"/>
          </a:p>
          <a:p>
            <a:pPr marL="0" lvl="0" indent="0" algn="l" rtl="0">
              <a:lnSpc>
                <a:spcPct val="90000"/>
              </a:lnSpc>
              <a:spcBef>
                <a:spcPts val="1000"/>
              </a:spcBef>
              <a:spcAft>
                <a:spcPts val="0"/>
              </a:spcAft>
              <a:buClr>
                <a:srgbClr val="303666"/>
              </a:buClr>
              <a:buSzPts val="1800"/>
              <a:buNone/>
            </a:pPr>
            <a:r>
              <a:rPr lang="en-GB" sz="1800" i="1" dirty="0"/>
              <a:t>Community</a:t>
            </a:r>
            <a:endParaRPr dirty="0"/>
          </a:p>
          <a:p>
            <a:pPr marL="228600" lvl="0" indent="-228600" algn="l" rtl="0">
              <a:lnSpc>
                <a:spcPct val="90000"/>
              </a:lnSpc>
              <a:spcBef>
                <a:spcPts val="1000"/>
              </a:spcBef>
              <a:spcAft>
                <a:spcPts val="0"/>
              </a:spcAft>
              <a:buClr>
                <a:srgbClr val="303666"/>
              </a:buClr>
              <a:buSzPts val="1800"/>
              <a:buChar char="•"/>
            </a:pPr>
            <a:r>
              <a:rPr lang="en-GB" sz="1800" b="1" dirty="0"/>
              <a:t>Less of a community aspect </a:t>
            </a:r>
            <a:r>
              <a:rPr lang="en-GB" sz="1800" dirty="0"/>
              <a:t>in comparison to the first and third scenario</a:t>
            </a:r>
            <a:endParaRPr dirty="0"/>
          </a:p>
          <a:p>
            <a:pPr marL="228600" lvl="0" indent="-228600" algn="l" rtl="0">
              <a:lnSpc>
                <a:spcPct val="90000"/>
              </a:lnSpc>
              <a:spcBef>
                <a:spcPts val="1000"/>
              </a:spcBef>
              <a:spcAft>
                <a:spcPts val="0"/>
              </a:spcAft>
              <a:buClr>
                <a:srgbClr val="303666"/>
              </a:buClr>
              <a:buSzPts val="1800"/>
              <a:buChar char="•"/>
            </a:pPr>
            <a:r>
              <a:rPr lang="en-GB" sz="1800" dirty="0"/>
              <a:t>Not as good as it sounds. On my new housing development, many </a:t>
            </a:r>
            <a:r>
              <a:rPr lang="en-GB" sz="1800" b="1" dirty="0"/>
              <a:t>new trees have been snapped or uprooted</a:t>
            </a:r>
            <a:endParaRP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BCC69-D612-9145-B5F2-8FB2C492EBD5}"/>
              </a:ext>
            </a:extLst>
          </p:cNvPr>
          <p:cNvSpPr>
            <a:spLocks noGrp="1"/>
          </p:cNvSpPr>
          <p:nvPr>
            <p:ph type="title"/>
          </p:nvPr>
        </p:nvSpPr>
        <p:spPr/>
        <p:txBody>
          <a:bodyPr>
            <a:normAutofit fontScale="90000"/>
          </a:bodyPr>
          <a:lstStyle/>
          <a:p>
            <a:r>
              <a:rPr lang="en-GB" dirty="0"/>
              <a:t>Living with trees and treescapes - Healthy ecosystems and protecting the environment. Dislikes</a:t>
            </a:r>
          </a:p>
        </p:txBody>
      </p:sp>
      <p:sp>
        <p:nvSpPr>
          <p:cNvPr id="3" name="Content Placeholder 2">
            <a:extLst>
              <a:ext uri="{FF2B5EF4-FFF2-40B4-BE49-F238E27FC236}">
                <a16:creationId xmlns:a16="http://schemas.microsoft.com/office/drawing/2014/main" id="{2D400E9B-3DD5-A931-1987-8808FF9BFA7B}"/>
              </a:ext>
            </a:extLst>
          </p:cNvPr>
          <p:cNvSpPr>
            <a:spLocks noGrp="1"/>
          </p:cNvSpPr>
          <p:nvPr>
            <p:ph idx="1"/>
          </p:nvPr>
        </p:nvSpPr>
        <p:spPr>
          <a:xfrm>
            <a:off x="838200" y="2042555"/>
            <a:ext cx="5257800" cy="4134407"/>
          </a:xfrm>
        </p:spPr>
        <p:txBody>
          <a:bodyPr>
            <a:normAutofit/>
          </a:bodyPr>
          <a:lstStyle/>
          <a:p>
            <a:r>
              <a:rPr lang="en-GB" sz="1800" dirty="0"/>
              <a:t>Too much environmental references. most people don't care or understand it. </a:t>
            </a:r>
          </a:p>
          <a:p>
            <a:r>
              <a:rPr lang="en-GB" sz="1800" dirty="0"/>
              <a:t>Lots of it is unrelatable. </a:t>
            </a:r>
          </a:p>
          <a:p>
            <a:r>
              <a:rPr lang="en-GB" sz="1800" dirty="0"/>
              <a:t>Lack of consideration for other areas of society, arguably equally as important to the general public, such as housing and economic growth… people will become poorer, [and] housing becomes more expensive</a:t>
            </a:r>
          </a:p>
          <a:p>
            <a:r>
              <a:rPr lang="en-GB" sz="1800" dirty="0"/>
              <a:t>Possible lack of large private green spaces in compact housing areas</a:t>
            </a:r>
          </a:p>
        </p:txBody>
      </p:sp>
      <p:sp>
        <p:nvSpPr>
          <p:cNvPr id="4" name="Content Placeholder 2">
            <a:extLst>
              <a:ext uri="{FF2B5EF4-FFF2-40B4-BE49-F238E27FC236}">
                <a16:creationId xmlns:a16="http://schemas.microsoft.com/office/drawing/2014/main" id="{861B96D3-77A8-9910-43A9-34FAE1C60EFE}"/>
              </a:ext>
            </a:extLst>
          </p:cNvPr>
          <p:cNvSpPr txBox="1">
            <a:spLocks/>
          </p:cNvSpPr>
          <p:nvPr/>
        </p:nvSpPr>
        <p:spPr>
          <a:xfrm>
            <a:off x="6096000" y="2042555"/>
            <a:ext cx="5257800" cy="41344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solidFill>
                  <a:srgbClr val="303666"/>
                </a:solidFill>
                <a:latin typeface="Arial" panose="020B0604020202020204" pitchFamily="34" charset="0"/>
                <a:cs typeface="Arial" panose="020B0604020202020204" pitchFamily="34" charset="0"/>
              </a:rPr>
              <a:t>cars should still be available throughout the city </a:t>
            </a:r>
          </a:p>
          <a:p>
            <a:r>
              <a:rPr lang="en-GB" sz="1800" dirty="0">
                <a:solidFill>
                  <a:srgbClr val="303666"/>
                </a:solidFill>
                <a:latin typeface="Arial" panose="020B0604020202020204" pitchFamily="34" charset="0"/>
                <a:cs typeface="Arial" panose="020B0604020202020204" pitchFamily="34" charset="0"/>
              </a:rPr>
              <a:t> need affordable housing</a:t>
            </a:r>
          </a:p>
          <a:p>
            <a:r>
              <a:rPr lang="en-GB" sz="1800" dirty="0">
                <a:solidFill>
                  <a:srgbClr val="303666"/>
                </a:solidFill>
                <a:latin typeface="Arial" panose="020B0604020202020204" pitchFamily="34" charset="0"/>
                <a:cs typeface="Arial" panose="020B0604020202020204" pitchFamily="34" charset="0"/>
              </a:rPr>
              <a:t>With the expanding and growing population in London - how is this possible ?</a:t>
            </a:r>
          </a:p>
          <a:p>
            <a:r>
              <a:rPr lang="en-GB" sz="1800" dirty="0">
                <a:solidFill>
                  <a:srgbClr val="303666"/>
                </a:solidFill>
                <a:latin typeface="Arial" panose="020B0604020202020204" pitchFamily="34" charset="0"/>
                <a:cs typeface="Arial" panose="020B0604020202020204" pitchFamily="34" charset="0"/>
              </a:rPr>
              <a:t>It might be hard to balance nature and new buildings.</a:t>
            </a:r>
          </a:p>
        </p:txBody>
      </p:sp>
    </p:spTree>
    <p:extLst>
      <p:ext uri="{BB962C8B-B14F-4D97-AF65-F5344CB8AC3E}">
        <p14:creationId xmlns:p14="http://schemas.microsoft.com/office/powerpoint/2010/main" val="2251892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dirty="0"/>
              <a:t>Purpose of slides</a:t>
            </a:r>
            <a:endParaRPr dirty="0"/>
          </a:p>
        </p:txBody>
      </p:sp>
      <p:sp>
        <p:nvSpPr>
          <p:cNvPr id="99" name="Google Shape;99;p2"/>
          <p:cNvSpPr txBox="1">
            <a:spLocks noGrp="1"/>
          </p:cNvSpPr>
          <p:nvPr>
            <p:ph type="body" idx="1"/>
          </p:nvPr>
        </p:nvSpPr>
        <p:spPr>
          <a:xfrm>
            <a:off x="838200" y="1529255"/>
            <a:ext cx="10515600" cy="3423745"/>
          </a:xfrm>
          <a:prstGeom prst="rect">
            <a:avLst/>
          </a:prstGeom>
          <a:noFill/>
          <a:ln>
            <a:noFill/>
          </a:ln>
        </p:spPr>
        <p:txBody>
          <a:bodyPr spcFirstLastPara="1" wrap="square" lIns="91425" tIns="45700" rIns="91425" bIns="45700" anchor="t" anchorCtr="0">
            <a:normAutofit fontScale="70000" lnSpcReduction="20000"/>
          </a:bodyPr>
          <a:lstStyle/>
          <a:p>
            <a:pPr marL="0" lvl="0" indent="0" algn="l" rtl="0">
              <a:lnSpc>
                <a:spcPct val="90000"/>
              </a:lnSpc>
              <a:spcBef>
                <a:spcPts val="0"/>
              </a:spcBef>
              <a:spcAft>
                <a:spcPts val="0"/>
              </a:spcAft>
              <a:buClr>
                <a:srgbClr val="303666"/>
              </a:buClr>
              <a:buSzPts val="2800"/>
              <a:buNone/>
            </a:pPr>
            <a:r>
              <a:rPr lang="en-GB" dirty="0"/>
              <a:t>For an overview of what the Tree Value Visions tool is, see valueoftrees.co.uk </a:t>
            </a:r>
          </a:p>
          <a:p>
            <a:pPr marL="0" lvl="0" indent="0" algn="l" rtl="0">
              <a:lnSpc>
                <a:spcPct val="90000"/>
              </a:lnSpc>
              <a:spcBef>
                <a:spcPts val="0"/>
              </a:spcBef>
              <a:spcAft>
                <a:spcPts val="0"/>
              </a:spcAft>
              <a:buClr>
                <a:srgbClr val="303666"/>
              </a:buClr>
              <a:buSzPts val="2800"/>
              <a:buNone/>
            </a:pPr>
            <a:endParaRPr lang="en-GB" dirty="0"/>
          </a:p>
          <a:p>
            <a:pPr marL="0" lvl="0" indent="0">
              <a:spcBef>
                <a:spcPts val="0"/>
              </a:spcBef>
              <a:buSzPts val="2800"/>
              <a:buNone/>
            </a:pPr>
            <a:r>
              <a:rPr lang="en-GB" dirty="0"/>
              <a:t>This </a:t>
            </a:r>
            <a:r>
              <a:rPr lang="en-GB" dirty="0" err="1"/>
              <a:t>slidedeck</a:t>
            </a:r>
            <a:r>
              <a:rPr lang="en-GB" dirty="0"/>
              <a:t> is an appendix to the ‘Tree Value Visions: training course’, hosted by </a:t>
            </a:r>
            <a:r>
              <a:rPr lang="en-GB" dirty="0" err="1"/>
              <a:t>OpenLearnCreate</a:t>
            </a:r>
            <a:r>
              <a:rPr lang="en-GB" dirty="0"/>
              <a:t>. It contains the summaries of answers to the questions asked after each vision is introduced in the pre-panel survey. These slides were presented to panellists at the Edinburgh citizen panel.</a:t>
            </a:r>
          </a:p>
          <a:p>
            <a:pPr marL="0" lvl="0" indent="0">
              <a:spcBef>
                <a:spcPts val="0"/>
              </a:spcBef>
              <a:buSzPts val="2800"/>
              <a:buNone/>
            </a:pPr>
            <a:endParaRPr lang="en-GB" dirty="0"/>
          </a:p>
          <a:p>
            <a:pPr marL="0" lvl="0" indent="0">
              <a:spcBef>
                <a:spcPts val="0"/>
              </a:spcBef>
              <a:buSzPts val="2800"/>
              <a:buNone/>
            </a:pPr>
            <a:r>
              <a:rPr lang="en-GB" dirty="0"/>
              <a:t>The purpose is to provide examples of the format and level of detail that the original team presented back to panellists. It should not be taken as an archetype/ideal, as comprehensive, or a nuanced structure. Your own results may be very different. </a:t>
            </a:r>
          </a:p>
          <a:p>
            <a:pPr marL="0" lvl="0" indent="0">
              <a:spcBef>
                <a:spcPts val="0"/>
              </a:spcBef>
              <a:buSzPts val="2800"/>
              <a:buNone/>
            </a:pPr>
            <a:endParaRPr lang="en-GB" dirty="0"/>
          </a:p>
          <a:p>
            <a:pPr marL="0" lvl="0" indent="0">
              <a:spcBef>
                <a:spcPts val="0"/>
              </a:spcBef>
              <a:buSzPts val="2800"/>
              <a:buNone/>
            </a:pPr>
            <a:r>
              <a:rPr lang="en-GB" dirty="0"/>
              <a:t>The main emphasis is that the information presented is short and visually emphasises the key phrases in bold type. Whilst the text is closely derived from the answers submitted to the survey, they are not presented as quotations, and the original author is not identified. They are prompts to rapidly develop a group conversation in the workshop.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in treescapes- likes</a:t>
            </a:r>
            <a:endParaRPr/>
          </a:p>
        </p:txBody>
      </p:sp>
      <p:sp>
        <p:nvSpPr>
          <p:cNvPr id="218" name="Google Shape;218;p14"/>
          <p:cNvSpPr txBox="1">
            <a:spLocks noGrp="1"/>
          </p:cNvSpPr>
          <p:nvPr>
            <p:ph type="body" idx="1"/>
          </p:nvPr>
        </p:nvSpPr>
        <p:spPr>
          <a:xfrm>
            <a:off x="838200" y="1580326"/>
            <a:ext cx="5181600" cy="4486275"/>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03666"/>
              </a:buClr>
              <a:buSzPts val="1800"/>
              <a:buChar char="•"/>
            </a:pPr>
            <a:r>
              <a:rPr lang="en-GB" sz="1800" i="1" dirty="0"/>
              <a:t>Equality and access</a:t>
            </a:r>
            <a:endParaRPr dirty="0"/>
          </a:p>
          <a:p>
            <a:pPr marL="228600" lvl="0" indent="-228600" algn="l" rtl="0">
              <a:lnSpc>
                <a:spcPct val="90000"/>
              </a:lnSpc>
              <a:spcBef>
                <a:spcPts val="1000"/>
              </a:spcBef>
              <a:spcAft>
                <a:spcPts val="0"/>
              </a:spcAft>
              <a:buClr>
                <a:srgbClr val="303666"/>
              </a:buClr>
              <a:buSzPts val="1800"/>
              <a:buChar char="•"/>
            </a:pPr>
            <a:r>
              <a:rPr lang="en-GB" sz="1800" dirty="0"/>
              <a:t>I like the idea of green spaces being </a:t>
            </a:r>
            <a:r>
              <a:rPr lang="en-GB" sz="1800" b="1" dirty="0"/>
              <a:t>available to all </a:t>
            </a:r>
            <a:r>
              <a:rPr lang="en-GB" sz="1800" dirty="0"/>
              <a:t>in walking distance and that it's embedded at street level. I like that </a:t>
            </a:r>
            <a:r>
              <a:rPr lang="en-GB" sz="1800" b="1" dirty="0"/>
              <a:t>generations</a:t>
            </a:r>
            <a:r>
              <a:rPr lang="en-GB" sz="1800" dirty="0"/>
              <a:t> would be part of cultivating an area and</a:t>
            </a:r>
            <a:r>
              <a:rPr lang="en-GB" sz="1800" b="1" dirty="0"/>
              <a:t> sharing </a:t>
            </a:r>
            <a:r>
              <a:rPr lang="en-GB" sz="1800" dirty="0"/>
              <a:t>this memory. </a:t>
            </a:r>
            <a:endParaRPr dirty="0"/>
          </a:p>
          <a:p>
            <a:pPr marL="228600" lvl="0" indent="-228600" algn="l" rtl="0">
              <a:lnSpc>
                <a:spcPct val="90000"/>
              </a:lnSpc>
              <a:spcBef>
                <a:spcPts val="1000"/>
              </a:spcBef>
              <a:spcAft>
                <a:spcPts val="0"/>
              </a:spcAft>
              <a:buClr>
                <a:srgbClr val="303666"/>
              </a:buClr>
              <a:buSzPts val="1800"/>
              <a:buChar char="•"/>
            </a:pPr>
            <a:r>
              <a:rPr lang="en-GB" sz="1800" dirty="0"/>
              <a:t>Edinburgh can be difficult with </a:t>
            </a:r>
            <a:r>
              <a:rPr lang="en-GB" sz="1800" b="1" dirty="0"/>
              <a:t>"private" gardens </a:t>
            </a:r>
            <a:r>
              <a:rPr lang="en-GB" sz="1800" dirty="0"/>
              <a:t>where not everyone has access so this sounds good.</a:t>
            </a:r>
            <a:endParaRPr dirty="0"/>
          </a:p>
          <a:p>
            <a:pPr marL="228600" lvl="0" indent="-228600" algn="l" rtl="0">
              <a:lnSpc>
                <a:spcPct val="90000"/>
              </a:lnSpc>
              <a:spcBef>
                <a:spcPts val="1000"/>
              </a:spcBef>
              <a:spcAft>
                <a:spcPts val="0"/>
              </a:spcAft>
              <a:buClr>
                <a:srgbClr val="303666"/>
              </a:buClr>
              <a:buSzPts val="1800"/>
              <a:buChar char="•"/>
            </a:pPr>
            <a:r>
              <a:rPr lang="en-GB" sz="1800" b="1" dirty="0"/>
              <a:t>marginalised communities </a:t>
            </a:r>
            <a:r>
              <a:rPr lang="en-GB" sz="1800" dirty="0"/>
              <a:t>should be prioritised in this regard. Many lack basic green areas… and this further reinforces other social inequalities.</a:t>
            </a:r>
            <a:endParaRPr dirty="0"/>
          </a:p>
        </p:txBody>
      </p:sp>
      <p:sp>
        <p:nvSpPr>
          <p:cNvPr id="219" name="Google Shape;219;p14"/>
          <p:cNvSpPr txBox="1">
            <a:spLocks noGrp="1"/>
          </p:cNvSpPr>
          <p:nvPr>
            <p:ph type="body" idx="2"/>
          </p:nvPr>
        </p:nvSpPr>
        <p:spPr>
          <a:xfrm>
            <a:off x="6172202" y="1580326"/>
            <a:ext cx="5181600" cy="3142982"/>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Clr>
                <a:srgbClr val="303666"/>
              </a:buClr>
              <a:buSzPts val="1800"/>
              <a:buChar char="•"/>
            </a:pPr>
            <a:r>
              <a:rPr lang="en-GB" sz="1800" i="1" dirty="0"/>
              <a:t>Tranquillity</a:t>
            </a:r>
            <a:endParaRPr dirty="0"/>
          </a:p>
          <a:p>
            <a:pPr marL="228600" lvl="0" indent="-228600" algn="l" rtl="0">
              <a:lnSpc>
                <a:spcPct val="90000"/>
              </a:lnSpc>
              <a:spcBef>
                <a:spcPts val="1000"/>
              </a:spcBef>
              <a:spcAft>
                <a:spcPts val="0"/>
              </a:spcAft>
              <a:buClr>
                <a:srgbClr val="303666"/>
              </a:buClr>
              <a:buSzPts val="1800"/>
              <a:buChar char="•"/>
            </a:pPr>
            <a:r>
              <a:rPr lang="en-GB" sz="1800" dirty="0"/>
              <a:t>The peaceful green space that everyone can enjoy, a place for </a:t>
            </a:r>
            <a:r>
              <a:rPr lang="en-GB" sz="1800" b="1" dirty="0"/>
              <a:t>people to meet </a:t>
            </a:r>
            <a:r>
              <a:rPr lang="en-GB" sz="1800" dirty="0"/>
              <a:t>and relax, and to give a sense of community</a:t>
            </a:r>
            <a:endParaRPr dirty="0"/>
          </a:p>
          <a:p>
            <a:pPr marL="228600" lvl="0" indent="-228600" algn="l" rtl="0">
              <a:lnSpc>
                <a:spcPct val="90000"/>
              </a:lnSpc>
              <a:spcBef>
                <a:spcPts val="1000"/>
              </a:spcBef>
              <a:spcAft>
                <a:spcPts val="0"/>
              </a:spcAft>
              <a:buClr>
                <a:srgbClr val="303666"/>
              </a:buClr>
              <a:buSzPts val="1800"/>
              <a:buChar char="•"/>
            </a:pPr>
            <a:r>
              <a:rPr lang="en-GB" sz="1800" dirty="0"/>
              <a:t>bringing people together; </a:t>
            </a:r>
            <a:r>
              <a:rPr lang="en-GB" sz="1800" b="1" dirty="0"/>
              <a:t>getting them away from the busy city roads</a:t>
            </a:r>
            <a:r>
              <a:rPr lang="en-GB" sz="1800" dirty="0"/>
              <a:t>;</a:t>
            </a:r>
            <a:endParaRPr dirty="0"/>
          </a:p>
          <a:p>
            <a:pPr marL="228600" lvl="0" indent="-228600" algn="l" rtl="0">
              <a:lnSpc>
                <a:spcPct val="90000"/>
              </a:lnSpc>
              <a:spcBef>
                <a:spcPts val="1000"/>
              </a:spcBef>
              <a:spcAft>
                <a:spcPts val="0"/>
              </a:spcAft>
              <a:buClr>
                <a:srgbClr val="303666"/>
              </a:buClr>
              <a:buSzPts val="1800"/>
              <a:buChar char="•"/>
            </a:pPr>
            <a:r>
              <a:rPr lang="en-GB" sz="1800" dirty="0"/>
              <a:t>[Regenerated] spaces may now be a more comfortable and </a:t>
            </a:r>
            <a:r>
              <a:rPr lang="en-GB" sz="1800" b="1" dirty="0"/>
              <a:t>suitable space for community events. </a:t>
            </a:r>
            <a:endParaRPr dirty="0"/>
          </a:p>
          <a:p>
            <a:pPr marL="0" lvl="0" indent="0" algn="l" rtl="0">
              <a:lnSpc>
                <a:spcPct val="90000"/>
              </a:lnSpc>
              <a:spcBef>
                <a:spcPts val="1000"/>
              </a:spcBef>
              <a:spcAft>
                <a:spcPts val="0"/>
              </a:spcAft>
              <a:buClr>
                <a:srgbClr val="303666"/>
              </a:buClr>
              <a:buSzPts val="1800"/>
              <a:buNone/>
            </a:pPr>
            <a:endParaRPr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in treescapes- dislikes</a:t>
            </a:r>
            <a:endParaRPr/>
          </a:p>
        </p:txBody>
      </p:sp>
      <p:sp>
        <p:nvSpPr>
          <p:cNvPr id="226" name="Google Shape;226;p15"/>
          <p:cNvSpPr txBox="1">
            <a:spLocks noGrp="1"/>
          </p:cNvSpPr>
          <p:nvPr>
            <p:ph type="body" idx="1"/>
          </p:nvPr>
        </p:nvSpPr>
        <p:spPr>
          <a:xfrm>
            <a:off x="838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Climate and built environment integration</a:t>
            </a:r>
            <a:endParaRPr/>
          </a:p>
          <a:p>
            <a:pPr marL="228600" lvl="0" indent="-228600" algn="l" rtl="0">
              <a:lnSpc>
                <a:spcPct val="90000"/>
              </a:lnSpc>
              <a:spcBef>
                <a:spcPts val="1000"/>
              </a:spcBef>
              <a:spcAft>
                <a:spcPts val="0"/>
              </a:spcAft>
              <a:buClr>
                <a:srgbClr val="303666"/>
              </a:buClr>
              <a:buSzPts val="1800"/>
              <a:buChar char="•"/>
            </a:pPr>
            <a:r>
              <a:rPr lang="en-GB" sz="1800"/>
              <a:t>I think outdoor recreational activities can become more limited in </a:t>
            </a:r>
            <a:r>
              <a:rPr lang="en-GB" sz="1800" b="1"/>
              <a:t>Edinburgh in winter. </a:t>
            </a:r>
            <a:r>
              <a:rPr lang="en-GB" sz="1800"/>
              <a:t>Maybe community centres could be intentionally linked to these spaces. </a:t>
            </a:r>
            <a:endParaRPr/>
          </a:p>
          <a:p>
            <a:pPr marL="228600" lvl="0" indent="-228600" algn="l" rtl="0">
              <a:lnSpc>
                <a:spcPct val="90000"/>
              </a:lnSpc>
              <a:spcBef>
                <a:spcPts val="1000"/>
              </a:spcBef>
              <a:spcAft>
                <a:spcPts val="0"/>
              </a:spcAft>
              <a:buClr>
                <a:srgbClr val="303666"/>
              </a:buClr>
              <a:buSzPts val="1800"/>
              <a:buChar char="•"/>
            </a:pPr>
            <a:r>
              <a:rPr lang="en-GB" sz="1800" b="1"/>
              <a:t>prioritising appearances versus biodiversity benefits may be negative</a:t>
            </a:r>
            <a:r>
              <a:rPr lang="en-GB" sz="1800"/>
              <a:t>. Perhaps this could happen in areas of lower biodiversity anyway, e.g. on busy roads</a:t>
            </a:r>
            <a:endParaRPr sz="1800" i="1"/>
          </a:p>
          <a:p>
            <a:pPr marL="228600" lvl="0" indent="-228600" algn="l" rtl="0">
              <a:lnSpc>
                <a:spcPct val="90000"/>
              </a:lnSpc>
              <a:spcBef>
                <a:spcPts val="1000"/>
              </a:spcBef>
              <a:spcAft>
                <a:spcPts val="0"/>
              </a:spcAft>
              <a:buClr>
                <a:srgbClr val="303666"/>
              </a:buClr>
              <a:buSzPts val="1800"/>
              <a:buChar char="•"/>
            </a:pPr>
            <a:r>
              <a:rPr lang="en-GB" sz="1800"/>
              <a:t>Disrupting traffic to lay utilities under the roads. </a:t>
            </a:r>
            <a:endParaRPr sz="1800" b="1"/>
          </a:p>
          <a:p>
            <a:pPr marL="228600" lvl="0" indent="-114300" algn="l" rtl="0">
              <a:lnSpc>
                <a:spcPct val="90000"/>
              </a:lnSpc>
              <a:spcBef>
                <a:spcPts val="1000"/>
              </a:spcBef>
              <a:spcAft>
                <a:spcPts val="0"/>
              </a:spcAft>
              <a:buClr>
                <a:srgbClr val="303666"/>
              </a:buClr>
              <a:buSzPts val="1800"/>
              <a:buNone/>
            </a:pPr>
            <a:endParaRPr sz="1800"/>
          </a:p>
        </p:txBody>
      </p:sp>
      <p:sp>
        <p:nvSpPr>
          <p:cNvPr id="227" name="Google Shape;227;p15"/>
          <p:cNvSpPr txBox="1">
            <a:spLocks noGrp="1"/>
          </p:cNvSpPr>
          <p:nvPr>
            <p:ph type="body" idx="2"/>
          </p:nvPr>
        </p:nvSpPr>
        <p:spPr>
          <a:xfrm>
            <a:off x="6172200" y="1825625"/>
            <a:ext cx="5181600" cy="31429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303666"/>
              </a:buClr>
              <a:buSzPts val="1800"/>
              <a:buNone/>
            </a:pPr>
            <a:r>
              <a:rPr lang="en-GB" sz="1800" i="1" dirty="0"/>
              <a:t>People problems</a:t>
            </a:r>
            <a:endParaRPr dirty="0"/>
          </a:p>
          <a:p>
            <a:pPr marL="228600" lvl="0" indent="-228600" algn="l" rtl="0">
              <a:lnSpc>
                <a:spcPct val="90000"/>
              </a:lnSpc>
              <a:spcBef>
                <a:spcPts val="1000"/>
              </a:spcBef>
              <a:spcAft>
                <a:spcPts val="0"/>
              </a:spcAft>
              <a:buClr>
                <a:srgbClr val="303666"/>
              </a:buClr>
              <a:buSzPts val="1800"/>
              <a:buChar char="•"/>
            </a:pPr>
            <a:r>
              <a:rPr lang="en-GB" sz="1800" dirty="0"/>
              <a:t>Unfortunately, this space can also be a gathering area for </a:t>
            </a:r>
            <a:r>
              <a:rPr lang="en-GB" sz="1800" b="1" dirty="0"/>
              <a:t>trouble makers</a:t>
            </a:r>
            <a:endParaRPr dirty="0"/>
          </a:p>
          <a:p>
            <a:pPr marL="228600" lvl="0" indent="-228600" algn="l" rtl="0">
              <a:lnSpc>
                <a:spcPct val="90000"/>
              </a:lnSpc>
              <a:spcBef>
                <a:spcPts val="1000"/>
              </a:spcBef>
              <a:spcAft>
                <a:spcPts val="0"/>
              </a:spcAft>
              <a:buClr>
                <a:srgbClr val="303666"/>
              </a:buClr>
              <a:buSzPts val="1800"/>
              <a:buChar char="•"/>
            </a:pPr>
            <a:r>
              <a:rPr lang="en-GB" sz="1800" dirty="0"/>
              <a:t>I don't like the idea that the species planted could be prioritised based on aesthetics or the </a:t>
            </a:r>
            <a:r>
              <a:rPr lang="en-GB" sz="1800" b="1" dirty="0"/>
              <a:t>opinions of the local community</a:t>
            </a:r>
            <a:r>
              <a:rPr lang="en-GB" sz="1800" dirty="0"/>
              <a:t>… I believe that the council should integrate the expertise</a:t>
            </a:r>
            <a:endParaRPr dirty="0"/>
          </a:p>
          <a:p>
            <a:pPr marL="0" lvl="0" indent="0" algn="l" rtl="0">
              <a:lnSpc>
                <a:spcPct val="90000"/>
              </a:lnSpc>
              <a:spcBef>
                <a:spcPts val="1000"/>
              </a:spcBef>
              <a:spcAft>
                <a:spcPts val="0"/>
              </a:spcAft>
              <a:buClr>
                <a:srgbClr val="303666"/>
              </a:buClr>
              <a:buSzPts val="1800"/>
              <a:buNone/>
            </a:pPr>
            <a:endParaRPr sz="1800" dirty="0"/>
          </a:p>
          <a:p>
            <a:pPr marL="228600" lvl="0" indent="-228600" algn="l" rtl="0">
              <a:lnSpc>
                <a:spcPct val="90000"/>
              </a:lnSpc>
              <a:spcBef>
                <a:spcPts val="1000"/>
              </a:spcBef>
              <a:spcAft>
                <a:spcPts val="0"/>
              </a:spcAft>
              <a:buClr>
                <a:srgbClr val="303666"/>
              </a:buClr>
              <a:buSzPts val="1800"/>
              <a:buChar char="•"/>
            </a:pPr>
            <a:r>
              <a:rPr lang="en-GB" sz="1800" dirty="0"/>
              <a:t>The </a:t>
            </a:r>
            <a:r>
              <a:rPr lang="en-GB" sz="1800" b="1" dirty="0"/>
              <a:t>200m rule </a:t>
            </a:r>
            <a:r>
              <a:rPr lang="en-GB" sz="1800" dirty="0"/>
              <a:t>sounds very arbitrary and prescriptive</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from trees - likes</a:t>
            </a:r>
            <a:endParaRPr/>
          </a:p>
        </p:txBody>
      </p:sp>
      <p:sp>
        <p:nvSpPr>
          <p:cNvPr id="249" name="Google Shape;249;p17"/>
          <p:cNvSpPr txBox="1">
            <a:spLocks noGrp="1"/>
          </p:cNvSpPr>
          <p:nvPr>
            <p:ph type="body" idx="1"/>
          </p:nvPr>
        </p:nvSpPr>
        <p:spPr>
          <a:xfrm>
            <a:off x="838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Benefits of economic angle</a:t>
            </a:r>
            <a:endParaRPr/>
          </a:p>
          <a:p>
            <a:pPr marL="228600" lvl="0" indent="-228600" algn="l" rtl="0">
              <a:lnSpc>
                <a:spcPct val="90000"/>
              </a:lnSpc>
              <a:spcBef>
                <a:spcPts val="1000"/>
              </a:spcBef>
              <a:spcAft>
                <a:spcPts val="0"/>
              </a:spcAft>
              <a:buClr>
                <a:srgbClr val="303666"/>
              </a:buClr>
              <a:buSzPts val="1800"/>
              <a:buChar char="•"/>
            </a:pPr>
            <a:r>
              <a:rPr lang="en-GB" sz="1800" b="1"/>
              <a:t>Economic opportunity </a:t>
            </a:r>
            <a:r>
              <a:rPr lang="en-GB" sz="1800"/>
              <a:t>coming from treescapes could be really positive e.g.,</a:t>
            </a:r>
            <a:r>
              <a:rPr lang="en-GB" sz="1800" b="1"/>
              <a:t> jobs </a:t>
            </a:r>
            <a:r>
              <a:rPr lang="en-GB" sz="1800"/>
              <a:t>for young people that are better than they may get in hospitality. </a:t>
            </a:r>
            <a:endParaRPr/>
          </a:p>
          <a:p>
            <a:pPr marL="228600" lvl="0" indent="-228600" algn="l" rtl="0">
              <a:lnSpc>
                <a:spcPct val="90000"/>
              </a:lnSpc>
              <a:spcBef>
                <a:spcPts val="1000"/>
              </a:spcBef>
              <a:spcAft>
                <a:spcPts val="0"/>
              </a:spcAft>
              <a:buClr>
                <a:srgbClr val="303666"/>
              </a:buClr>
              <a:buSzPts val="1800"/>
              <a:buChar char="•"/>
            </a:pPr>
            <a:r>
              <a:rPr lang="en-GB" sz="1800"/>
              <a:t>Considering the </a:t>
            </a:r>
            <a:r>
              <a:rPr lang="en-GB" sz="1800" b="1"/>
              <a:t>external costs </a:t>
            </a:r>
            <a:r>
              <a:rPr lang="en-GB" sz="1800"/>
              <a:t>of providing all the new trees and treescapes.</a:t>
            </a:r>
            <a:endParaRPr/>
          </a:p>
          <a:p>
            <a:pPr marL="228600" lvl="0" indent="-228600" algn="l" rtl="0">
              <a:lnSpc>
                <a:spcPct val="90000"/>
              </a:lnSpc>
              <a:spcBef>
                <a:spcPts val="1000"/>
              </a:spcBef>
              <a:spcAft>
                <a:spcPts val="0"/>
              </a:spcAft>
              <a:buClr>
                <a:srgbClr val="303666"/>
              </a:buClr>
              <a:buSzPts val="1800"/>
              <a:buChar char="•"/>
            </a:pPr>
            <a:r>
              <a:rPr lang="en-GB" sz="1800"/>
              <a:t>A </a:t>
            </a:r>
            <a:r>
              <a:rPr lang="en-GB" sz="1800" b="1"/>
              <a:t>green credit </a:t>
            </a:r>
            <a:r>
              <a:rPr lang="en-GB" sz="1800"/>
              <a:t>type scheme sounds good if managed correctly. </a:t>
            </a:r>
            <a:endParaRPr/>
          </a:p>
          <a:p>
            <a:pPr marL="228600" lvl="0" indent="-114300" algn="l" rtl="0">
              <a:lnSpc>
                <a:spcPct val="90000"/>
              </a:lnSpc>
              <a:spcBef>
                <a:spcPts val="1000"/>
              </a:spcBef>
              <a:spcAft>
                <a:spcPts val="0"/>
              </a:spcAft>
              <a:buClr>
                <a:srgbClr val="303666"/>
              </a:buClr>
              <a:buSzPts val="1800"/>
              <a:buNone/>
            </a:pPr>
            <a:endParaRPr sz="1800"/>
          </a:p>
        </p:txBody>
      </p:sp>
      <p:sp>
        <p:nvSpPr>
          <p:cNvPr id="250" name="Google Shape;250;p17"/>
          <p:cNvSpPr txBox="1">
            <a:spLocks noGrp="1"/>
          </p:cNvSpPr>
          <p:nvPr>
            <p:ph type="body" idx="2"/>
          </p:nvPr>
        </p:nvSpPr>
        <p:spPr>
          <a:xfrm>
            <a:off x="6172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Resources from treescapes</a:t>
            </a:r>
            <a:endParaRPr/>
          </a:p>
          <a:p>
            <a:pPr marL="228600" lvl="0" indent="-228600" algn="l" rtl="0">
              <a:lnSpc>
                <a:spcPct val="90000"/>
              </a:lnSpc>
              <a:spcBef>
                <a:spcPts val="1000"/>
              </a:spcBef>
              <a:spcAft>
                <a:spcPts val="0"/>
              </a:spcAft>
              <a:buClr>
                <a:srgbClr val="303666"/>
              </a:buClr>
              <a:buSzPts val="1800"/>
              <a:buChar char="•"/>
            </a:pPr>
            <a:r>
              <a:rPr lang="en-GB" sz="1800" b="1"/>
              <a:t>Fruit</a:t>
            </a:r>
            <a:r>
              <a:rPr lang="en-GB" sz="1800"/>
              <a:t> grown locally</a:t>
            </a:r>
            <a:endParaRPr/>
          </a:p>
          <a:p>
            <a:pPr marL="228600" lvl="0" indent="-228600" algn="l" rtl="0">
              <a:lnSpc>
                <a:spcPct val="90000"/>
              </a:lnSpc>
              <a:spcBef>
                <a:spcPts val="1000"/>
              </a:spcBef>
              <a:spcAft>
                <a:spcPts val="0"/>
              </a:spcAft>
              <a:buClr>
                <a:srgbClr val="303666"/>
              </a:buClr>
              <a:buSzPts val="1800"/>
              <a:buChar char="•"/>
            </a:pPr>
            <a:r>
              <a:rPr lang="en-GB" sz="1800" b="1"/>
              <a:t>Health</a:t>
            </a:r>
            <a:r>
              <a:rPr lang="en-GB" sz="1800"/>
              <a:t> advantages</a:t>
            </a:r>
            <a:endParaRPr/>
          </a:p>
          <a:p>
            <a:pPr marL="228600" lvl="0" indent="-228600" algn="l" rtl="0">
              <a:lnSpc>
                <a:spcPct val="90000"/>
              </a:lnSpc>
              <a:spcBef>
                <a:spcPts val="1000"/>
              </a:spcBef>
              <a:spcAft>
                <a:spcPts val="0"/>
              </a:spcAft>
              <a:buClr>
                <a:srgbClr val="303666"/>
              </a:buClr>
              <a:buSzPts val="1800"/>
              <a:buChar char="•"/>
            </a:pPr>
            <a:r>
              <a:rPr lang="en-GB" sz="1800" b="1"/>
              <a:t>Cleaner air</a:t>
            </a:r>
            <a:endParaRPr sz="1800"/>
          </a:p>
          <a:p>
            <a:pPr marL="228600" lvl="0" indent="-228600" algn="l" rtl="0">
              <a:lnSpc>
                <a:spcPct val="90000"/>
              </a:lnSpc>
              <a:spcBef>
                <a:spcPts val="1000"/>
              </a:spcBef>
              <a:spcAft>
                <a:spcPts val="0"/>
              </a:spcAft>
              <a:buClr>
                <a:srgbClr val="303666"/>
              </a:buClr>
              <a:buSzPts val="1800"/>
              <a:buChar char="•"/>
            </a:pPr>
            <a:r>
              <a:rPr lang="en-GB" sz="1800"/>
              <a:t>Roads lined with </a:t>
            </a:r>
            <a:r>
              <a:rPr lang="en-GB" sz="1800" b="1"/>
              <a:t>blossom trees</a:t>
            </a:r>
            <a:endParaRPr/>
          </a:p>
          <a:p>
            <a:pPr marL="228600" lvl="0" indent="-228600" algn="l" rtl="0">
              <a:lnSpc>
                <a:spcPct val="90000"/>
              </a:lnSpc>
              <a:spcBef>
                <a:spcPts val="1000"/>
              </a:spcBef>
              <a:spcAft>
                <a:spcPts val="0"/>
              </a:spcAft>
              <a:buClr>
                <a:srgbClr val="303666"/>
              </a:buClr>
              <a:buSzPts val="1800"/>
              <a:buChar char="•"/>
            </a:pPr>
            <a:r>
              <a:rPr lang="en-GB" sz="1800" b="1"/>
              <a:t>Carbon</a:t>
            </a:r>
            <a:r>
              <a:rPr lang="en-GB" sz="1800"/>
              <a:t> sink</a:t>
            </a:r>
            <a:endParaRPr/>
          </a:p>
          <a:p>
            <a:pPr marL="228600" lvl="0" indent="-228600" algn="l" rtl="0">
              <a:lnSpc>
                <a:spcPct val="90000"/>
              </a:lnSpc>
              <a:spcBef>
                <a:spcPts val="1000"/>
              </a:spcBef>
              <a:spcAft>
                <a:spcPts val="0"/>
              </a:spcAft>
              <a:buClr>
                <a:srgbClr val="303666"/>
              </a:buClr>
              <a:buSzPts val="1800"/>
              <a:buChar char="•"/>
            </a:pPr>
            <a:r>
              <a:rPr lang="en-GB" sz="1800"/>
              <a:t>Help prevent </a:t>
            </a:r>
            <a:r>
              <a:rPr lang="en-GB" sz="1800" b="1"/>
              <a:t>flooding</a:t>
            </a:r>
            <a:endParaRPr/>
          </a:p>
          <a:p>
            <a:pPr marL="228600" lvl="0" indent="-114300" algn="l" rtl="0">
              <a:lnSpc>
                <a:spcPct val="90000"/>
              </a:lnSpc>
              <a:spcBef>
                <a:spcPts val="1000"/>
              </a:spcBef>
              <a:spcAft>
                <a:spcPts val="0"/>
              </a:spcAft>
              <a:buClr>
                <a:srgbClr val="303666"/>
              </a:buClr>
              <a:buSzPts val="1800"/>
              <a:buNone/>
            </a:pP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from trees - dislikes</a:t>
            </a:r>
            <a:endParaRPr/>
          </a:p>
        </p:txBody>
      </p:sp>
      <p:sp>
        <p:nvSpPr>
          <p:cNvPr id="256" name="Google Shape;256;p18"/>
          <p:cNvSpPr txBox="1">
            <a:spLocks noGrp="1"/>
          </p:cNvSpPr>
          <p:nvPr>
            <p:ph type="body" idx="1"/>
          </p:nvPr>
        </p:nvSpPr>
        <p:spPr>
          <a:xfrm>
            <a:off x="838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Ethical concerns</a:t>
            </a:r>
            <a:endParaRPr/>
          </a:p>
          <a:p>
            <a:pPr marL="228600" lvl="0" indent="-228600" algn="l" rtl="0">
              <a:lnSpc>
                <a:spcPct val="90000"/>
              </a:lnSpc>
              <a:spcBef>
                <a:spcPts val="1000"/>
              </a:spcBef>
              <a:spcAft>
                <a:spcPts val="0"/>
              </a:spcAft>
              <a:buClr>
                <a:srgbClr val="303666"/>
              </a:buClr>
              <a:buSzPts val="1800"/>
              <a:buChar char="•"/>
            </a:pPr>
            <a:r>
              <a:rPr lang="en-GB" sz="1800"/>
              <a:t>The capitalism of it. Although more </a:t>
            </a:r>
            <a:r>
              <a:rPr lang="en-GB" sz="1800" b="1"/>
              <a:t>realistic</a:t>
            </a:r>
            <a:r>
              <a:rPr lang="en-GB" sz="1800"/>
              <a:t>, it would be nice is everything wasn’t driven by greed and profit.</a:t>
            </a:r>
            <a:endParaRPr/>
          </a:p>
          <a:p>
            <a:pPr marL="228600" lvl="0" indent="-228600" algn="l" rtl="0">
              <a:lnSpc>
                <a:spcPct val="90000"/>
              </a:lnSpc>
              <a:spcBef>
                <a:spcPts val="1000"/>
              </a:spcBef>
              <a:spcAft>
                <a:spcPts val="0"/>
              </a:spcAft>
              <a:buClr>
                <a:srgbClr val="303666"/>
              </a:buClr>
              <a:buSzPts val="1800"/>
              <a:buChar char="•"/>
            </a:pPr>
            <a:r>
              <a:rPr lang="en-GB" sz="1800"/>
              <a:t>The freedom to enjoy fresh air and somewhere to relax </a:t>
            </a:r>
            <a:r>
              <a:rPr lang="en-GB" sz="1800" b="1"/>
              <a:t>should be available to all </a:t>
            </a:r>
            <a:r>
              <a:rPr lang="en-GB" sz="1800"/>
              <a:t>not just those with money to spare.</a:t>
            </a:r>
            <a:endParaRPr/>
          </a:p>
          <a:p>
            <a:pPr marL="228600" lvl="0" indent="-228600" algn="l" rtl="0">
              <a:lnSpc>
                <a:spcPct val="90000"/>
              </a:lnSpc>
              <a:spcBef>
                <a:spcPts val="1000"/>
              </a:spcBef>
              <a:spcAft>
                <a:spcPts val="0"/>
              </a:spcAft>
              <a:buClr>
                <a:srgbClr val="303666"/>
              </a:buClr>
              <a:buSzPts val="1800"/>
              <a:buChar char="•"/>
            </a:pPr>
            <a:r>
              <a:rPr lang="en-GB" sz="1800"/>
              <a:t>World where green spaces are segregated for efficiency. </a:t>
            </a:r>
            <a:endParaRPr/>
          </a:p>
          <a:p>
            <a:pPr marL="228600" lvl="0" indent="-228600" algn="l" rtl="0">
              <a:lnSpc>
                <a:spcPct val="90000"/>
              </a:lnSpc>
              <a:spcBef>
                <a:spcPts val="1000"/>
              </a:spcBef>
              <a:spcAft>
                <a:spcPts val="0"/>
              </a:spcAft>
              <a:buClr>
                <a:srgbClr val="303666"/>
              </a:buClr>
              <a:buSzPts val="1800"/>
              <a:buChar char="•"/>
            </a:pPr>
            <a:r>
              <a:rPr lang="en-GB" sz="1800"/>
              <a:t>Sacrificing old trees for infrastructure development is likely to meet some resistance. </a:t>
            </a:r>
            <a:endParaRPr/>
          </a:p>
        </p:txBody>
      </p:sp>
      <p:sp>
        <p:nvSpPr>
          <p:cNvPr id="257" name="Google Shape;257;p18"/>
          <p:cNvSpPr txBox="1">
            <a:spLocks noGrp="1"/>
          </p:cNvSpPr>
          <p:nvPr>
            <p:ph type="body" idx="2"/>
          </p:nvPr>
        </p:nvSpPr>
        <p:spPr>
          <a:xfrm>
            <a:off x="6172200" y="1825625"/>
            <a:ext cx="5181600" cy="31429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303666"/>
              </a:buClr>
              <a:buSzPts val="1800"/>
              <a:buNone/>
            </a:pPr>
            <a:r>
              <a:rPr lang="en-GB" sz="1800" i="1"/>
              <a:t>Practical concerns</a:t>
            </a:r>
            <a:endParaRPr/>
          </a:p>
          <a:p>
            <a:pPr marL="228600" lvl="0" indent="-228600" algn="l" rtl="0">
              <a:lnSpc>
                <a:spcPct val="90000"/>
              </a:lnSpc>
              <a:spcBef>
                <a:spcPts val="1000"/>
              </a:spcBef>
              <a:spcAft>
                <a:spcPts val="0"/>
              </a:spcAft>
              <a:buClr>
                <a:srgbClr val="303666"/>
              </a:buClr>
              <a:buSzPts val="1800"/>
              <a:buChar char="•"/>
            </a:pPr>
            <a:r>
              <a:rPr lang="en-GB" sz="1800" b="1"/>
              <a:t>A long time for biodiversity to build… </a:t>
            </a:r>
            <a:r>
              <a:rPr lang="en-GB" sz="1800"/>
              <a:t>really hard to just compensate/replicate</a:t>
            </a:r>
            <a:endParaRPr/>
          </a:p>
          <a:p>
            <a:pPr marL="228600" lvl="0" indent="-228600" algn="l" rtl="0">
              <a:lnSpc>
                <a:spcPct val="90000"/>
              </a:lnSpc>
              <a:spcBef>
                <a:spcPts val="1000"/>
              </a:spcBef>
              <a:spcAft>
                <a:spcPts val="0"/>
              </a:spcAft>
              <a:buClr>
                <a:srgbClr val="303666"/>
              </a:buClr>
              <a:buSzPts val="1800"/>
              <a:buChar char="•"/>
            </a:pPr>
            <a:r>
              <a:rPr lang="en-GB" sz="1800"/>
              <a:t>Doubtful people </a:t>
            </a:r>
            <a:r>
              <a:rPr lang="en-GB" sz="1800" b="1"/>
              <a:t>will pay </a:t>
            </a:r>
            <a:r>
              <a:rPr lang="en-GB" sz="1800"/>
              <a:t>to visit exclusive roof gardens.</a:t>
            </a:r>
            <a:endParaRPr/>
          </a:p>
          <a:p>
            <a:pPr marL="228600" lvl="0" indent="-228600" algn="l" rtl="0">
              <a:lnSpc>
                <a:spcPct val="90000"/>
              </a:lnSpc>
              <a:spcBef>
                <a:spcPts val="1000"/>
              </a:spcBef>
              <a:spcAft>
                <a:spcPts val="0"/>
              </a:spcAft>
              <a:buClr>
                <a:srgbClr val="303666"/>
              </a:buClr>
              <a:buSzPts val="1800"/>
              <a:buChar char="•"/>
            </a:pPr>
            <a:r>
              <a:rPr lang="en-GB" sz="1800"/>
              <a:t>The whole thing sounds </a:t>
            </a:r>
            <a:r>
              <a:rPr lang="en-GB" sz="1800" b="1"/>
              <a:t>pretentious</a:t>
            </a:r>
            <a:r>
              <a:rPr lang="en-GB" sz="1800"/>
              <a:t>. Green investments tend to </a:t>
            </a:r>
            <a:r>
              <a:rPr lang="en-GB" sz="1800" b="1"/>
              <a:t>underperform the market </a:t>
            </a:r>
            <a:r>
              <a:rPr lang="en-GB" sz="1800"/>
              <a:t>and I’m always very skeptical as to how green they really are</a:t>
            </a:r>
            <a:endParaRPr/>
          </a:p>
          <a:p>
            <a:pPr marL="0" lvl="0" indent="0" algn="l" rtl="0">
              <a:lnSpc>
                <a:spcPct val="90000"/>
              </a:lnSpc>
              <a:spcBef>
                <a:spcPts val="1000"/>
              </a:spcBef>
              <a:spcAft>
                <a:spcPts val="0"/>
              </a:spcAft>
              <a:buClr>
                <a:srgbClr val="303666"/>
              </a:buClr>
              <a:buSzPts val="1800"/>
              <a:buNone/>
            </a:pPr>
            <a:r>
              <a:rPr lang="en-GB" sz="1800"/>
              <a:t> </a:t>
            </a:r>
            <a:endParaRPr/>
          </a:p>
          <a:p>
            <a:pPr marL="228600" lvl="0" indent="-114300" algn="l" rtl="0">
              <a:lnSpc>
                <a:spcPct val="90000"/>
              </a:lnSpc>
              <a:spcBef>
                <a:spcPts val="1000"/>
              </a:spcBef>
              <a:spcAft>
                <a:spcPts val="0"/>
              </a:spcAft>
              <a:buClr>
                <a:srgbClr val="303666"/>
              </a:buClr>
              <a:buSzPts val="1800"/>
              <a:buNone/>
            </a:pP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as trees - likes</a:t>
            </a:r>
            <a:endParaRPr/>
          </a:p>
        </p:txBody>
      </p:sp>
      <p:sp>
        <p:nvSpPr>
          <p:cNvPr id="276" name="Google Shape;276;p20"/>
          <p:cNvSpPr txBox="1">
            <a:spLocks noGrp="1"/>
          </p:cNvSpPr>
          <p:nvPr>
            <p:ph type="body" idx="1"/>
          </p:nvPr>
        </p:nvSpPr>
        <p:spPr>
          <a:xfrm>
            <a:off x="838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Children in activities</a:t>
            </a:r>
            <a:endParaRPr/>
          </a:p>
          <a:p>
            <a:pPr marL="228600" lvl="0" indent="-228600" algn="l" rtl="0">
              <a:lnSpc>
                <a:spcPct val="90000"/>
              </a:lnSpc>
              <a:spcBef>
                <a:spcPts val="1000"/>
              </a:spcBef>
              <a:spcAft>
                <a:spcPts val="0"/>
              </a:spcAft>
              <a:buClr>
                <a:srgbClr val="303666"/>
              </a:buClr>
              <a:buSzPts val="1800"/>
              <a:buChar char="•"/>
            </a:pPr>
            <a:r>
              <a:rPr lang="en-GB" sz="1800" b="1"/>
              <a:t>I think child engagement is great. </a:t>
            </a:r>
            <a:r>
              <a:rPr lang="en-GB" sz="1800"/>
              <a:t>Kids will benefit from being out in and understanding nature</a:t>
            </a:r>
            <a:endParaRPr/>
          </a:p>
          <a:p>
            <a:pPr marL="228600" lvl="0" indent="-228600" algn="l" rtl="0">
              <a:lnSpc>
                <a:spcPct val="90000"/>
              </a:lnSpc>
              <a:spcBef>
                <a:spcPts val="1000"/>
              </a:spcBef>
              <a:spcAft>
                <a:spcPts val="0"/>
              </a:spcAft>
              <a:buClr>
                <a:srgbClr val="303666"/>
              </a:buClr>
              <a:buSzPts val="1800"/>
              <a:buChar char="•"/>
            </a:pPr>
            <a:r>
              <a:rPr lang="en-GB" sz="1800"/>
              <a:t>I like the focus on educating young people and adults through </a:t>
            </a:r>
            <a:r>
              <a:rPr lang="en-GB" sz="1800" b="1"/>
              <a:t>hands on </a:t>
            </a:r>
            <a:r>
              <a:rPr lang="en-GB" sz="1800"/>
              <a:t>tree planting, tracing trees and community initiatives</a:t>
            </a:r>
            <a:endParaRPr/>
          </a:p>
          <a:p>
            <a:pPr marL="228600" lvl="0" indent="-114300" algn="l" rtl="0">
              <a:lnSpc>
                <a:spcPct val="90000"/>
              </a:lnSpc>
              <a:spcBef>
                <a:spcPts val="1000"/>
              </a:spcBef>
              <a:spcAft>
                <a:spcPts val="0"/>
              </a:spcAft>
              <a:buClr>
                <a:srgbClr val="303666"/>
              </a:buClr>
              <a:buSzPts val="1800"/>
              <a:buNone/>
            </a:pPr>
            <a:endParaRPr sz="1800"/>
          </a:p>
          <a:p>
            <a:pPr marL="228600" lvl="0" indent="-114300" algn="l" rtl="0">
              <a:lnSpc>
                <a:spcPct val="90000"/>
              </a:lnSpc>
              <a:spcBef>
                <a:spcPts val="1000"/>
              </a:spcBef>
              <a:spcAft>
                <a:spcPts val="0"/>
              </a:spcAft>
              <a:buClr>
                <a:srgbClr val="303666"/>
              </a:buClr>
              <a:buSzPts val="1800"/>
              <a:buNone/>
            </a:pPr>
            <a:endParaRPr sz="1800"/>
          </a:p>
          <a:p>
            <a:pPr marL="228600" lvl="0" indent="-114300" algn="l" rtl="0">
              <a:lnSpc>
                <a:spcPct val="90000"/>
              </a:lnSpc>
              <a:spcBef>
                <a:spcPts val="1000"/>
              </a:spcBef>
              <a:spcAft>
                <a:spcPts val="0"/>
              </a:spcAft>
              <a:buClr>
                <a:srgbClr val="303666"/>
              </a:buClr>
              <a:buSzPts val="1800"/>
              <a:buNone/>
            </a:pPr>
            <a:endParaRPr sz="1800"/>
          </a:p>
          <a:p>
            <a:pPr marL="228600" lvl="0" indent="-114300" algn="l" rtl="0">
              <a:lnSpc>
                <a:spcPct val="90000"/>
              </a:lnSpc>
              <a:spcBef>
                <a:spcPts val="1000"/>
              </a:spcBef>
              <a:spcAft>
                <a:spcPts val="0"/>
              </a:spcAft>
              <a:buClr>
                <a:srgbClr val="303666"/>
              </a:buClr>
              <a:buSzPts val="1800"/>
              <a:buNone/>
            </a:pPr>
            <a:endParaRPr sz="1800"/>
          </a:p>
        </p:txBody>
      </p:sp>
      <p:sp>
        <p:nvSpPr>
          <p:cNvPr id="277" name="Google Shape;277;p20"/>
          <p:cNvSpPr txBox="1">
            <a:spLocks noGrp="1"/>
          </p:cNvSpPr>
          <p:nvPr>
            <p:ph type="body" idx="2"/>
          </p:nvPr>
        </p:nvSpPr>
        <p:spPr>
          <a:xfrm>
            <a:off x="6172200" y="182562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a:t>Communities</a:t>
            </a:r>
            <a:endParaRPr/>
          </a:p>
          <a:p>
            <a:pPr marL="228600" lvl="0" indent="-228600" algn="l" rtl="0">
              <a:lnSpc>
                <a:spcPct val="90000"/>
              </a:lnSpc>
              <a:spcBef>
                <a:spcPts val="1000"/>
              </a:spcBef>
              <a:spcAft>
                <a:spcPts val="0"/>
              </a:spcAft>
              <a:buClr>
                <a:srgbClr val="303666"/>
              </a:buClr>
              <a:buSzPts val="1800"/>
              <a:buChar char="•"/>
            </a:pPr>
            <a:r>
              <a:rPr lang="en-GB" sz="1800"/>
              <a:t>Done properly this would … bring people together and give a sense of belonging to the community</a:t>
            </a:r>
            <a:endParaRPr/>
          </a:p>
          <a:p>
            <a:pPr marL="228600" lvl="0" indent="-114300" algn="l" rtl="0">
              <a:lnSpc>
                <a:spcPct val="90000"/>
              </a:lnSpc>
              <a:spcBef>
                <a:spcPts val="1000"/>
              </a:spcBef>
              <a:spcAft>
                <a:spcPts val="0"/>
              </a:spcAft>
              <a:buClr>
                <a:srgbClr val="303666"/>
              </a:buClr>
              <a:buSzPts val="1800"/>
              <a:buNone/>
            </a:pPr>
            <a:endParaRPr sz="1800"/>
          </a:p>
          <a:p>
            <a:pPr marL="0" lvl="0" indent="0" algn="l" rtl="0">
              <a:lnSpc>
                <a:spcPct val="90000"/>
              </a:lnSpc>
              <a:spcBef>
                <a:spcPts val="1000"/>
              </a:spcBef>
              <a:spcAft>
                <a:spcPts val="0"/>
              </a:spcAft>
              <a:buClr>
                <a:srgbClr val="303666"/>
              </a:buClr>
              <a:buSzPts val="1800"/>
              <a:buNone/>
            </a:pPr>
            <a:r>
              <a:rPr lang="en-GB" sz="1800" i="1"/>
              <a:t>Novel</a:t>
            </a:r>
            <a:endParaRPr/>
          </a:p>
          <a:p>
            <a:pPr marL="228600" lvl="0" indent="-228600" algn="l" rtl="0">
              <a:lnSpc>
                <a:spcPct val="90000"/>
              </a:lnSpc>
              <a:spcBef>
                <a:spcPts val="1000"/>
              </a:spcBef>
              <a:spcAft>
                <a:spcPts val="0"/>
              </a:spcAft>
              <a:buClr>
                <a:srgbClr val="303666"/>
              </a:buClr>
              <a:buSzPts val="1800"/>
              <a:buChar char="•"/>
            </a:pPr>
            <a:r>
              <a:rPr lang="en-GB" sz="1800"/>
              <a:t>It's quite out of the box so I like </a:t>
            </a:r>
            <a:r>
              <a:rPr lang="en-GB" sz="1800" b="1"/>
              <a:t>new ideas</a:t>
            </a:r>
            <a:r>
              <a:rPr lang="en-GB" sz="1800"/>
              <a:t>. </a:t>
            </a:r>
            <a:endParaRPr/>
          </a:p>
          <a:p>
            <a:pPr marL="228600" lvl="0" indent="-228600" algn="l" rtl="0">
              <a:lnSpc>
                <a:spcPct val="90000"/>
              </a:lnSpc>
              <a:spcBef>
                <a:spcPts val="1000"/>
              </a:spcBef>
              <a:spcAft>
                <a:spcPts val="0"/>
              </a:spcAft>
              <a:buClr>
                <a:srgbClr val="303666"/>
              </a:buClr>
              <a:buSzPts val="1800"/>
              <a:buChar char="•"/>
            </a:pPr>
            <a:r>
              <a:rPr lang="en-GB" sz="1800"/>
              <a:t>I would be </a:t>
            </a:r>
            <a:r>
              <a:rPr lang="en-GB" sz="1800" b="1"/>
              <a:t>happy to represent a tree </a:t>
            </a:r>
            <a:r>
              <a:rPr lang="en-GB" sz="1800"/>
              <a:t>and try to protect it... In some ways, it sounds too far fetched, but… I don’t see why it can’t happen.</a:t>
            </a:r>
            <a:endParaRPr/>
          </a:p>
          <a:p>
            <a:pPr marL="228600" lvl="0" indent="-114300" algn="l" rtl="0">
              <a:lnSpc>
                <a:spcPct val="90000"/>
              </a:lnSpc>
              <a:spcBef>
                <a:spcPts val="1000"/>
              </a:spcBef>
              <a:spcAft>
                <a:spcPts val="0"/>
              </a:spcAft>
              <a:buClr>
                <a:srgbClr val="303666"/>
              </a:buClr>
              <a:buSzPts val="1800"/>
              <a:buNone/>
            </a:pP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as trees - dislikes</a:t>
            </a:r>
            <a:endParaRPr/>
          </a:p>
        </p:txBody>
      </p:sp>
      <p:sp>
        <p:nvSpPr>
          <p:cNvPr id="283" name="Google Shape;283;p21"/>
          <p:cNvSpPr txBox="1">
            <a:spLocks noGrp="1"/>
          </p:cNvSpPr>
          <p:nvPr>
            <p:ph type="body" idx="1"/>
          </p:nvPr>
        </p:nvSpPr>
        <p:spPr>
          <a:xfrm>
            <a:off x="838200" y="1690688"/>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Exclusions </a:t>
            </a:r>
            <a:endParaRPr dirty="0"/>
          </a:p>
          <a:p>
            <a:pPr marL="228600" lvl="0" indent="-228600" algn="l" rtl="0">
              <a:lnSpc>
                <a:spcPct val="90000"/>
              </a:lnSpc>
              <a:spcBef>
                <a:spcPts val="1000"/>
              </a:spcBef>
              <a:spcAft>
                <a:spcPts val="0"/>
              </a:spcAft>
              <a:buClr>
                <a:srgbClr val="303666"/>
              </a:buClr>
              <a:buSzPts val="1800"/>
              <a:buChar char="•"/>
            </a:pPr>
            <a:r>
              <a:rPr lang="en-GB" sz="1800" dirty="0"/>
              <a:t>This could  backfire on the local authority by </a:t>
            </a:r>
            <a:r>
              <a:rPr lang="en-GB" sz="1800" b="1" dirty="0"/>
              <a:t>giving a few people "power" </a:t>
            </a:r>
            <a:r>
              <a:rPr lang="en-GB" sz="1800" dirty="0"/>
              <a:t>over decisions made for the area, as in my experience </a:t>
            </a:r>
            <a:r>
              <a:rPr lang="en-GB" sz="1800" b="1" dirty="0"/>
              <a:t>many people do not wish to become involved</a:t>
            </a:r>
            <a:r>
              <a:rPr lang="en-GB" sz="1800" dirty="0"/>
              <a:t> in things like this </a:t>
            </a:r>
            <a:endParaRPr dirty="0"/>
          </a:p>
          <a:p>
            <a:pPr marL="228600" lvl="0" indent="-228600" algn="l" rtl="0">
              <a:lnSpc>
                <a:spcPct val="90000"/>
              </a:lnSpc>
              <a:spcBef>
                <a:spcPts val="1000"/>
              </a:spcBef>
              <a:spcAft>
                <a:spcPts val="0"/>
              </a:spcAft>
              <a:buClr>
                <a:srgbClr val="303666"/>
              </a:buClr>
              <a:buSzPts val="1800"/>
              <a:buChar char="•"/>
            </a:pPr>
            <a:r>
              <a:rPr lang="en-GB" sz="1800" dirty="0"/>
              <a:t>I think </a:t>
            </a:r>
            <a:r>
              <a:rPr lang="en-GB" sz="1800" b="1" dirty="0"/>
              <a:t>anything mandated </a:t>
            </a:r>
            <a:r>
              <a:rPr lang="en-GB" sz="1800" dirty="0"/>
              <a:t>is tough to implement and often </a:t>
            </a:r>
            <a:r>
              <a:rPr lang="en-GB" sz="1800" b="1" dirty="0"/>
              <a:t>changes people's perception negatively</a:t>
            </a:r>
            <a:r>
              <a:rPr lang="en-GB" sz="1800" dirty="0"/>
              <a:t>. </a:t>
            </a:r>
            <a:endParaRPr dirty="0"/>
          </a:p>
          <a:p>
            <a:pPr marL="228600" lvl="0" indent="-228600" algn="l" rtl="0">
              <a:lnSpc>
                <a:spcPct val="90000"/>
              </a:lnSpc>
              <a:spcBef>
                <a:spcPts val="1000"/>
              </a:spcBef>
              <a:spcAft>
                <a:spcPts val="0"/>
              </a:spcAft>
              <a:buClr>
                <a:srgbClr val="303666"/>
              </a:buClr>
              <a:buSzPts val="1800"/>
              <a:buChar char="•"/>
            </a:pPr>
            <a:r>
              <a:rPr lang="en-GB" sz="1800" dirty="0"/>
              <a:t>[A] blanket mandate only </a:t>
            </a:r>
            <a:r>
              <a:rPr lang="en-GB" sz="1800" b="1" dirty="0"/>
              <a:t>works for those with greater agency</a:t>
            </a:r>
            <a:r>
              <a:rPr lang="en-GB" sz="1800" dirty="0"/>
              <a:t>, income and time</a:t>
            </a:r>
            <a:endParaRPr dirty="0"/>
          </a:p>
          <a:p>
            <a:pPr marL="228600" lvl="0" indent="-228600" algn="l" rtl="0">
              <a:lnSpc>
                <a:spcPct val="90000"/>
              </a:lnSpc>
              <a:spcBef>
                <a:spcPts val="1000"/>
              </a:spcBef>
              <a:spcAft>
                <a:spcPts val="0"/>
              </a:spcAft>
              <a:buClr>
                <a:srgbClr val="303666"/>
              </a:buClr>
              <a:buSzPts val="1800"/>
              <a:buChar char="•"/>
            </a:pPr>
            <a:r>
              <a:rPr lang="en-GB" sz="1800" dirty="0"/>
              <a:t>I am not sure about the </a:t>
            </a:r>
            <a:r>
              <a:rPr lang="en-GB" sz="1800" b="1" dirty="0"/>
              <a:t>ecologists’ views</a:t>
            </a:r>
            <a:r>
              <a:rPr lang="en-GB" sz="1800" dirty="0"/>
              <a:t>. </a:t>
            </a:r>
            <a:endParaRPr dirty="0"/>
          </a:p>
          <a:p>
            <a:pPr marL="228600" lvl="0" indent="-114300" algn="l" rtl="0">
              <a:lnSpc>
                <a:spcPct val="90000"/>
              </a:lnSpc>
              <a:spcBef>
                <a:spcPts val="1000"/>
              </a:spcBef>
              <a:spcAft>
                <a:spcPts val="0"/>
              </a:spcAft>
              <a:buClr>
                <a:srgbClr val="303666"/>
              </a:buClr>
              <a:buSzPts val="1800"/>
              <a:buNone/>
            </a:pPr>
            <a:endParaRPr sz="1800" dirty="0"/>
          </a:p>
          <a:p>
            <a:pPr marL="228600" lvl="0" indent="-114300" algn="l" rtl="0">
              <a:lnSpc>
                <a:spcPct val="90000"/>
              </a:lnSpc>
              <a:spcBef>
                <a:spcPts val="1000"/>
              </a:spcBef>
              <a:spcAft>
                <a:spcPts val="0"/>
              </a:spcAft>
              <a:buClr>
                <a:srgbClr val="303666"/>
              </a:buClr>
              <a:buSzPts val="1800"/>
              <a:buNone/>
            </a:pPr>
            <a:endParaRPr sz="1800" dirty="0"/>
          </a:p>
        </p:txBody>
      </p:sp>
      <p:sp>
        <p:nvSpPr>
          <p:cNvPr id="284" name="Google Shape;284;p21"/>
          <p:cNvSpPr txBox="1">
            <a:spLocks noGrp="1"/>
          </p:cNvSpPr>
          <p:nvPr>
            <p:ph type="body" idx="2"/>
          </p:nvPr>
        </p:nvSpPr>
        <p:spPr>
          <a:xfrm>
            <a:off x="6172200" y="1690688"/>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Going too far</a:t>
            </a:r>
            <a:endParaRPr dirty="0"/>
          </a:p>
          <a:p>
            <a:pPr marL="228600" lvl="0" indent="-228600" algn="l" rtl="0">
              <a:lnSpc>
                <a:spcPct val="90000"/>
              </a:lnSpc>
              <a:spcBef>
                <a:spcPts val="1000"/>
              </a:spcBef>
              <a:spcAft>
                <a:spcPts val="0"/>
              </a:spcAft>
              <a:buClr>
                <a:srgbClr val="303666"/>
              </a:buClr>
              <a:buSzPts val="1800"/>
              <a:buChar char="•"/>
            </a:pPr>
            <a:r>
              <a:rPr lang="en-GB" sz="1800" dirty="0"/>
              <a:t>Think "They already pay their council tax in kind</a:t>
            </a:r>
            <a:r>
              <a:rPr lang="en-GB" sz="1800" b="1" dirty="0"/>
              <a:t>' takes the analogy too far </a:t>
            </a:r>
            <a:r>
              <a:rPr lang="en-GB" sz="1800" dirty="0"/>
              <a:t>and [feels] forced</a:t>
            </a:r>
            <a:endParaRPr dirty="0"/>
          </a:p>
          <a:p>
            <a:pPr marL="228600" lvl="0" indent="-228600" algn="l" rtl="0">
              <a:lnSpc>
                <a:spcPct val="90000"/>
              </a:lnSpc>
              <a:spcBef>
                <a:spcPts val="1000"/>
              </a:spcBef>
              <a:spcAft>
                <a:spcPts val="0"/>
              </a:spcAft>
              <a:buClr>
                <a:srgbClr val="303666"/>
              </a:buClr>
              <a:buSzPts val="1800"/>
              <a:buChar char="•"/>
            </a:pPr>
            <a:r>
              <a:rPr lang="en-GB" sz="1800" dirty="0"/>
              <a:t>I don’t like the </a:t>
            </a:r>
            <a:r>
              <a:rPr lang="en-GB" sz="1800" b="1" dirty="0"/>
              <a:t>religious</a:t>
            </a:r>
            <a:r>
              <a:rPr lang="en-GB" sz="1800" dirty="0"/>
              <a:t> tone of the writing, they’re trees and parts of the vision goes too far as to what their benefits are </a:t>
            </a:r>
            <a:endParaRPr dirty="0"/>
          </a:p>
          <a:p>
            <a:pPr marL="228600" lvl="0" indent="-228600" algn="l" rtl="0">
              <a:lnSpc>
                <a:spcPct val="90000"/>
              </a:lnSpc>
              <a:spcBef>
                <a:spcPts val="1000"/>
              </a:spcBef>
              <a:spcAft>
                <a:spcPts val="0"/>
              </a:spcAft>
              <a:buClr>
                <a:srgbClr val="303666"/>
              </a:buClr>
              <a:buSzPts val="1800"/>
              <a:buChar char="•"/>
            </a:pPr>
            <a:r>
              <a:rPr lang="en-GB" sz="1800" dirty="0"/>
              <a:t>It sees very </a:t>
            </a:r>
            <a:r>
              <a:rPr lang="en-GB" sz="1800" b="1" dirty="0"/>
              <a:t>hippy dippy </a:t>
            </a:r>
            <a:r>
              <a:rPr lang="en-GB" sz="1800" dirty="0"/>
              <a:t>and a lot of work that maybe </a:t>
            </a:r>
            <a:r>
              <a:rPr lang="en-GB" sz="1800" b="1" dirty="0"/>
              <a:t>isn't needed</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303666"/>
              </a:buClr>
              <a:buSzPts val="4400"/>
              <a:buFont typeface="Arial"/>
              <a:buNone/>
            </a:pPr>
            <a:r>
              <a:rPr lang="en-GB"/>
              <a:t>Living with trees - likes</a:t>
            </a:r>
            <a:endParaRPr/>
          </a:p>
        </p:txBody>
      </p:sp>
      <p:sp>
        <p:nvSpPr>
          <p:cNvPr id="305" name="Google Shape;305;p23"/>
          <p:cNvSpPr txBox="1">
            <a:spLocks noGrp="1"/>
          </p:cNvSpPr>
          <p:nvPr>
            <p:ph type="body" idx="1"/>
          </p:nvPr>
        </p:nvSpPr>
        <p:spPr>
          <a:xfrm>
            <a:off x="838199" y="157715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Holistic – transport and ecology</a:t>
            </a:r>
            <a:endParaRPr dirty="0"/>
          </a:p>
          <a:p>
            <a:pPr marL="228600" lvl="0" indent="-228600" algn="l" rtl="0">
              <a:lnSpc>
                <a:spcPct val="90000"/>
              </a:lnSpc>
              <a:spcBef>
                <a:spcPts val="1000"/>
              </a:spcBef>
              <a:spcAft>
                <a:spcPts val="0"/>
              </a:spcAft>
              <a:buClr>
                <a:srgbClr val="303666"/>
              </a:buClr>
              <a:buSzPts val="1800"/>
              <a:buChar char="•"/>
            </a:pPr>
            <a:r>
              <a:rPr lang="en-GB" sz="1800" dirty="0"/>
              <a:t>I like the </a:t>
            </a:r>
            <a:r>
              <a:rPr lang="en-GB" sz="1800" b="1" dirty="0"/>
              <a:t>practical benefits </a:t>
            </a:r>
            <a:r>
              <a:rPr lang="en-GB" sz="1800" dirty="0"/>
              <a:t>of ecological improvements and climate resilience.</a:t>
            </a:r>
            <a:endParaRPr dirty="0"/>
          </a:p>
          <a:p>
            <a:pPr marL="228600" lvl="0" indent="-228600" algn="l" rtl="0">
              <a:lnSpc>
                <a:spcPct val="90000"/>
              </a:lnSpc>
              <a:spcBef>
                <a:spcPts val="1000"/>
              </a:spcBef>
              <a:spcAft>
                <a:spcPts val="0"/>
              </a:spcAft>
              <a:buClr>
                <a:srgbClr val="303666"/>
              </a:buClr>
              <a:buSzPts val="1800"/>
              <a:buChar char="•"/>
            </a:pPr>
            <a:r>
              <a:rPr lang="en-GB" sz="1800" dirty="0"/>
              <a:t>I like the idea of </a:t>
            </a:r>
            <a:r>
              <a:rPr lang="en-GB" sz="1800" b="1" dirty="0"/>
              <a:t>less cars </a:t>
            </a:r>
            <a:r>
              <a:rPr lang="en-GB" sz="1800" dirty="0"/>
              <a:t>in city centre, more places to walk, protection of bees, a </a:t>
            </a:r>
            <a:r>
              <a:rPr lang="en-GB" sz="1800" b="1" dirty="0"/>
              <a:t>big one is the bees</a:t>
            </a:r>
            <a:r>
              <a:rPr lang="en-GB" sz="1800" dirty="0"/>
              <a:t>… but this is a big thing we need more </a:t>
            </a:r>
            <a:r>
              <a:rPr lang="en-GB" sz="1800" b="1" dirty="0"/>
              <a:t>places</a:t>
            </a:r>
            <a:r>
              <a:rPr lang="en-GB" sz="1800" dirty="0"/>
              <a:t> for wildlife to flourish </a:t>
            </a:r>
            <a:endParaRPr dirty="0"/>
          </a:p>
          <a:p>
            <a:pPr marL="228600" lvl="0" indent="-228600" algn="l" rtl="0">
              <a:lnSpc>
                <a:spcPct val="90000"/>
              </a:lnSpc>
              <a:spcBef>
                <a:spcPts val="1000"/>
              </a:spcBef>
              <a:spcAft>
                <a:spcPts val="0"/>
              </a:spcAft>
              <a:buClr>
                <a:srgbClr val="303666"/>
              </a:buClr>
              <a:buSzPts val="1800"/>
              <a:buChar char="•"/>
            </a:pPr>
            <a:r>
              <a:rPr lang="en-GB" sz="1800" b="1" dirty="0"/>
              <a:t>Living landscape</a:t>
            </a:r>
            <a:endParaRPr dirty="0"/>
          </a:p>
        </p:txBody>
      </p:sp>
      <p:sp>
        <p:nvSpPr>
          <p:cNvPr id="306" name="Google Shape;306;p23"/>
          <p:cNvSpPr txBox="1">
            <a:spLocks noGrp="1"/>
          </p:cNvSpPr>
          <p:nvPr>
            <p:ph type="body" idx="2"/>
          </p:nvPr>
        </p:nvSpPr>
        <p:spPr>
          <a:xfrm>
            <a:off x="6172202" y="1577155"/>
            <a:ext cx="5181600" cy="3142982"/>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303666"/>
              </a:buClr>
              <a:buSzPts val="1800"/>
              <a:buNone/>
            </a:pPr>
            <a:r>
              <a:rPr lang="en-GB" sz="1800" i="1" dirty="0"/>
              <a:t>Responsibility</a:t>
            </a:r>
            <a:endParaRPr dirty="0"/>
          </a:p>
          <a:p>
            <a:pPr marL="228600" lvl="0" indent="-228600" algn="l" rtl="0">
              <a:lnSpc>
                <a:spcPct val="90000"/>
              </a:lnSpc>
              <a:spcBef>
                <a:spcPts val="1000"/>
              </a:spcBef>
              <a:spcAft>
                <a:spcPts val="0"/>
              </a:spcAft>
              <a:buClr>
                <a:srgbClr val="303666"/>
              </a:buClr>
              <a:buSzPts val="1800"/>
              <a:buChar char="•"/>
            </a:pPr>
            <a:r>
              <a:rPr lang="en-GB" sz="1800" b="1" dirty="0"/>
              <a:t>Businesses </a:t>
            </a:r>
            <a:r>
              <a:rPr lang="en-GB" sz="1800" dirty="0"/>
              <a:t>taking responsibility for their neighbouring environment</a:t>
            </a:r>
            <a:endParaRPr dirty="0"/>
          </a:p>
          <a:p>
            <a:pPr marL="228600" lvl="0" indent="-228600" algn="l" rtl="0">
              <a:lnSpc>
                <a:spcPct val="90000"/>
              </a:lnSpc>
              <a:spcBef>
                <a:spcPts val="1000"/>
              </a:spcBef>
              <a:spcAft>
                <a:spcPts val="0"/>
              </a:spcAft>
              <a:buClr>
                <a:srgbClr val="303666"/>
              </a:buClr>
              <a:buSzPts val="1800"/>
              <a:buChar char="•"/>
            </a:pPr>
            <a:r>
              <a:rPr lang="en-GB" sz="1800" b="1" dirty="0"/>
              <a:t>Communities </a:t>
            </a:r>
            <a:r>
              <a:rPr lang="en-GB" sz="1800" dirty="0"/>
              <a:t>being encouraged to make gardens, allotments.</a:t>
            </a:r>
            <a:endParaRPr dirty="0"/>
          </a:p>
          <a:p>
            <a:pPr marL="228600" lvl="0" indent="-114300" algn="l" rtl="0">
              <a:lnSpc>
                <a:spcPct val="90000"/>
              </a:lnSpc>
              <a:spcBef>
                <a:spcPts val="1000"/>
              </a:spcBef>
              <a:spcAft>
                <a:spcPts val="0"/>
              </a:spcAft>
              <a:buClr>
                <a:srgbClr val="303666"/>
              </a:buClr>
              <a:buSzPts val="1800"/>
              <a:buNone/>
            </a:pPr>
            <a:endParaRPr sz="1800" dirty="0"/>
          </a:p>
          <a:p>
            <a:pPr marL="0" lvl="0" indent="0" algn="l" rtl="0">
              <a:lnSpc>
                <a:spcPct val="90000"/>
              </a:lnSpc>
              <a:spcBef>
                <a:spcPts val="1000"/>
              </a:spcBef>
              <a:spcAft>
                <a:spcPts val="0"/>
              </a:spcAft>
              <a:buClr>
                <a:srgbClr val="303666"/>
              </a:buClr>
              <a:buSzPts val="1800"/>
              <a:buNone/>
            </a:pPr>
            <a:r>
              <a:rPr lang="en-GB" sz="1800" i="1" dirty="0"/>
              <a:t>Strong measures</a:t>
            </a:r>
            <a:endParaRPr dirty="0"/>
          </a:p>
          <a:p>
            <a:pPr marL="228600" lvl="0" indent="-228600" algn="l" rtl="0">
              <a:lnSpc>
                <a:spcPct val="90000"/>
              </a:lnSpc>
              <a:spcBef>
                <a:spcPts val="1000"/>
              </a:spcBef>
              <a:spcAft>
                <a:spcPts val="0"/>
              </a:spcAft>
              <a:buClr>
                <a:srgbClr val="303666"/>
              </a:buClr>
              <a:buSzPts val="1800"/>
              <a:buChar char="•"/>
            </a:pPr>
            <a:r>
              <a:rPr lang="en-GB" sz="1800" dirty="0"/>
              <a:t>Policies… maximising </a:t>
            </a:r>
            <a:r>
              <a:rPr lang="en-GB" sz="1800" b="1" dirty="0"/>
              <a:t>ecological benefits led by experts </a:t>
            </a:r>
            <a:r>
              <a:rPr lang="en-GB" sz="1800" dirty="0"/>
              <a:t>rather than by local people with no formal knowledge </a:t>
            </a:r>
            <a:endParaRPr dirty="0"/>
          </a:p>
          <a:p>
            <a:pPr marL="228600" lvl="0" indent="-228600" algn="l" rtl="0">
              <a:lnSpc>
                <a:spcPct val="90000"/>
              </a:lnSpc>
              <a:spcBef>
                <a:spcPts val="1000"/>
              </a:spcBef>
              <a:spcAft>
                <a:spcPts val="0"/>
              </a:spcAft>
              <a:buClr>
                <a:srgbClr val="303666"/>
              </a:buClr>
              <a:buSzPts val="1800"/>
              <a:buChar char="•"/>
            </a:pPr>
            <a:r>
              <a:rPr lang="en-GB" sz="1800" b="1" dirty="0"/>
              <a:t>no developments can go ahead </a:t>
            </a:r>
            <a:r>
              <a:rPr lang="en-GB" sz="1800" dirty="0"/>
              <a:t>if they have a significant negative effect on biodiversity</a:t>
            </a:r>
            <a:endParaRPr dirty="0"/>
          </a:p>
          <a:p>
            <a:pPr marL="228600" lvl="0" indent="-114300" algn="l" rtl="0">
              <a:lnSpc>
                <a:spcPct val="90000"/>
              </a:lnSpc>
              <a:spcBef>
                <a:spcPts val="1000"/>
              </a:spcBef>
              <a:spcAft>
                <a:spcPts val="0"/>
              </a:spcAft>
              <a:buClr>
                <a:srgbClr val="303666"/>
              </a:buClr>
              <a:buSzPts val="1800"/>
              <a:buNone/>
            </a:pPr>
            <a:endParaRPr sz="1800" dirty="0"/>
          </a:p>
        </p:txBody>
      </p:sp>
    </p:spTree>
  </p:cSld>
  <p:clrMapOvr>
    <a:masterClrMapping/>
  </p:clrMapOvr>
</p:sld>
</file>

<file path=ppt/theme/theme1.xml><?xml version="1.0" encoding="utf-8"?>
<a:theme xmlns:a="http://schemas.openxmlformats.org/drawingml/2006/main" name="Navigat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1320</Words>
  <Application>Microsoft Office PowerPoint</Application>
  <PresentationFormat>Widescreen</PresentationFormat>
  <Paragraphs>111</Paragraphs>
  <Slides>11</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Navigate Theme</vt:lpstr>
      <vt:lpstr>Tree Value Visions tool   Example presentation of survey responses to the visions  See Branching Beyond  www.valueoftrees.co.uk</vt:lpstr>
      <vt:lpstr>Purpose of slides</vt:lpstr>
      <vt:lpstr>Living in treescapes- likes</vt:lpstr>
      <vt:lpstr>Living in treescapes- dislikes</vt:lpstr>
      <vt:lpstr>Living from trees - likes</vt:lpstr>
      <vt:lpstr>Living from trees - dislikes</vt:lpstr>
      <vt:lpstr>Living as trees - likes</vt:lpstr>
      <vt:lpstr>Living as trees - dislikes</vt:lpstr>
      <vt:lpstr>Living with trees - likes</vt:lpstr>
      <vt:lpstr>Living with treescapes - dislikes</vt:lpstr>
      <vt:lpstr>Living with trees and treescapes - Healthy ecosystems and protecting the environment. Dislikes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Jasper Kenter</dc:creator>
  <cp:lastModifiedBy>Peter WoodKeep</cp:lastModifiedBy>
  <cp:revision>3</cp:revision>
  <dcterms:created xsi:type="dcterms:W3CDTF">2023-10-10T12:34:38Z</dcterms:created>
  <dcterms:modified xsi:type="dcterms:W3CDTF">2025-05-26T14:31:06Z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2dfecbd-fc97-4e8a-a9cd-19ed496c406e_Enabled">
    <vt:lpwstr>true</vt:lpwstr>
  </property>
  <property fmtid="{D5CDD505-2E9C-101B-9397-08002B2CF9AE}" pid="3" name="MSIP_Label_f2dfecbd-fc97-4e8a-a9cd-19ed496c406e_SetDate">
    <vt:lpwstr>2022-03-25T16:25:05Z</vt:lpwstr>
  </property>
  <property fmtid="{D5CDD505-2E9C-101B-9397-08002B2CF9AE}" pid="4" name="MSIP_Label_f2dfecbd-fc97-4e8a-a9cd-19ed496c406e_Method">
    <vt:lpwstr>Standard</vt:lpwstr>
  </property>
  <property fmtid="{D5CDD505-2E9C-101B-9397-08002B2CF9AE}" pid="5" name="MSIP_Label_f2dfecbd-fc97-4e8a-a9cd-19ed496c406e_Name">
    <vt:lpwstr>defa4170-0d19-0005-0004-bc88714345d2</vt:lpwstr>
  </property>
  <property fmtid="{D5CDD505-2E9C-101B-9397-08002B2CF9AE}" pid="6" name="MSIP_Label_f2dfecbd-fc97-4e8a-a9cd-19ed496c406e_SiteId">
    <vt:lpwstr>d47b090e-3f5a-4ca0-84d0-9f89d269f175</vt:lpwstr>
  </property>
  <property fmtid="{D5CDD505-2E9C-101B-9397-08002B2CF9AE}" pid="7" name="MSIP_Label_f2dfecbd-fc97-4e8a-a9cd-19ed496c406e_ActionId">
    <vt:lpwstr>eeaee3b0-3021-4d98-bcbc-27e4c8708a45</vt:lpwstr>
  </property>
  <property fmtid="{D5CDD505-2E9C-101B-9397-08002B2CF9AE}" pid="8" name="MSIP_Label_f2dfecbd-fc97-4e8a-a9cd-19ed496c406e_ContentBits">
    <vt:lpwstr>0</vt:lpwstr>
  </property>
</Properties>
</file>