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2" r:id="rId2"/>
  </p:sldMasterIdLst>
  <p:notesMasterIdLst>
    <p:notesMasterId r:id="rId7"/>
  </p:notesMasterIdLst>
  <p:handoutMasterIdLst>
    <p:handoutMasterId r:id="rId8"/>
  </p:handoutMasterIdLst>
  <p:sldIdLst>
    <p:sldId id="304" r:id="rId3"/>
    <p:sldId id="258" r:id="rId4"/>
    <p:sldId id="277" r:id="rId5"/>
    <p:sldId id="265" r:id="rId6"/>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79747" autoAdjust="0"/>
  </p:normalViewPr>
  <p:slideViewPr>
    <p:cSldViewPr>
      <p:cViewPr varScale="1">
        <p:scale>
          <a:sx n="53" d="100"/>
          <a:sy n="53" d="100"/>
        </p:scale>
        <p:origin x="18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9196BDCC-1840-4E0C-926B-91E91EF4240C}" type="datetimeFigureOut">
              <a:rPr lang="en-GB" smtClean="0"/>
              <a:t>28/04/2021</a:t>
            </a:fld>
            <a:endParaRPr lang="en-GB"/>
          </a:p>
        </p:txBody>
      </p:sp>
      <p:sp>
        <p:nvSpPr>
          <p:cNvPr id="4" name="Footer Placeholder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EC8A5343-0B69-4F1B-9FE0-6C9A01961DF6}" type="slidenum">
              <a:rPr lang="en-GB" smtClean="0"/>
              <a:t>‹#›</a:t>
            </a:fld>
            <a:endParaRPr lang="en-GB"/>
          </a:p>
        </p:txBody>
      </p:sp>
    </p:spTree>
    <p:extLst>
      <p:ext uri="{BB962C8B-B14F-4D97-AF65-F5344CB8AC3E}">
        <p14:creationId xmlns:p14="http://schemas.microsoft.com/office/powerpoint/2010/main" val="968193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C4F76DF8-856B-452F-90BB-0CDF18EF1C07}" type="datetimeFigureOut">
              <a:rPr lang="en-GB" smtClean="0"/>
              <a:t>28/04/2021</a:t>
            </a:fld>
            <a:endParaRPr lang="en-GB"/>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9B73ACB7-17F5-4FE7-96DD-F787BD192541}" type="slidenum">
              <a:rPr lang="en-GB" smtClean="0"/>
              <a:t>‹#›</a:t>
            </a:fld>
            <a:endParaRPr lang="en-GB"/>
          </a:p>
        </p:txBody>
      </p:sp>
    </p:spTree>
    <p:extLst>
      <p:ext uri="{BB962C8B-B14F-4D97-AF65-F5344CB8AC3E}">
        <p14:creationId xmlns:p14="http://schemas.microsoft.com/office/powerpoint/2010/main" val="12459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2</a:t>
            </a:fld>
            <a:endParaRPr lang="en-GB"/>
          </a:p>
        </p:txBody>
      </p:sp>
    </p:spTree>
    <p:extLst>
      <p:ext uri="{BB962C8B-B14F-4D97-AF65-F5344CB8AC3E}">
        <p14:creationId xmlns:p14="http://schemas.microsoft.com/office/powerpoint/2010/main" val="1880574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73ACB7-17F5-4FE7-96DD-F787BD192541}" type="slidenum">
              <a:rPr lang="en-GB" smtClean="0"/>
              <a:t>3</a:t>
            </a:fld>
            <a:endParaRPr lang="en-GB"/>
          </a:p>
        </p:txBody>
      </p:sp>
    </p:spTree>
    <p:extLst>
      <p:ext uri="{BB962C8B-B14F-4D97-AF65-F5344CB8AC3E}">
        <p14:creationId xmlns:p14="http://schemas.microsoft.com/office/powerpoint/2010/main" val="484384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4</a:t>
            </a:fld>
            <a:endParaRPr lang="en-GB"/>
          </a:p>
        </p:txBody>
      </p:sp>
    </p:spTree>
    <p:extLst>
      <p:ext uri="{BB962C8B-B14F-4D97-AF65-F5344CB8AC3E}">
        <p14:creationId xmlns:p14="http://schemas.microsoft.com/office/powerpoint/2010/main" val="43645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7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6871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402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02745139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239971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2109688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3906619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2225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0888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62739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1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314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3812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80316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99460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4.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6095733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8" r:id="rId12"/>
    <p:sldLayoutId id="214748367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59836339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November 2019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6579943" cy="548051"/>
          </a:xfrm>
          <a:prstGeom prst="rect">
            <a:avLst/>
          </a:prstGeom>
        </p:spPr>
        <p:txBody>
          <a:bodyPr/>
          <a:lstStyle/>
          <a:p>
            <a:pPr>
              <a:lnSpc>
                <a:spcPct val="100000"/>
              </a:lnSpc>
            </a:pPr>
            <a:r>
              <a:rPr lang="en-US" sz="4000" dirty="0">
                <a:solidFill>
                  <a:schemeClr val="bg1"/>
                </a:solidFill>
              </a:rPr>
              <a:t>Adapting Educational Resources</a:t>
            </a:r>
            <a:endParaRPr lang="en-US" sz="3600"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83568" y="1772816"/>
            <a:ext cx="7845064" cy="4248472"/>
          </a:xfrm>
        </p:spPr>
        <p:txBody>
          <a:bodyPr/>
          <a:lstStyle/>
          <a:p>
            <a:pPr>
              <a:lnSpc>
                <a:spcPct val="114000"/>
              </a:lnSpc>
              <a:spcAft>
                <a:spcPts val="800"/>
              </a:spcAft>
            </a:pPr>
            <a:r>
              <a:rPr lang="en-GB" sz="2000" dirty="0"/>
              <a:t>This activity builds on the second part of the Phase 1 OER Development Activity about potential re-use of the two example courses, </a:t>
            </a:r>
            <a:r>
              <a:rPr lang="en-GB" sz="2000" i="1" dirty="0"/>
              <a:t>Managing coastal environments</a:t>
            </a:r>
            <a:r>
              <a:rPr lang="en-GB" sz="2000" dirty="0"/>
              <a:t> and </a:t>
            </a:r>
            <a:r>
              <a:rPr lang="en-GB" sz="2000" i="1" dirty="0"/>
              <a:t>Water and human health. </a:t>
            </a:r>
            <a:r>
              <a:rPr lang="en-GB" sz="2000" dirty="0"/>
              <a:t>Your evaluations from the Phase 1 OER Development Activity will be useful to you.</a:t>
            </a:r>
          </a:p>
          <a:p>
            <a:pPr>
              <a:lnSpc>
                <a:spcPct val="107000"/>
              </a:lnSpc>
              <a:spcAft>
                <a:spcPts val="800"/>
              </a:spcAft>
            </a:pPr>
            <a:endPar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Learning outcome</a:t>
            </a:r>
          </a:p>
          <a:p>
            <a:pPr>
              <a:lnSpc>
                <a:spcPct val="114000"/>
              </a:lnSpc>
              <a:spcAft>
                <a:spcPts val="800"/>
              </a:spcAft>
            </a:pPr>
            <a:r>
              <a:rPr lang="en-GB" sz="2000" dirty="0"/>
              <a:t>After completing this activity you will have identified what elements of an existing educational resource could be adapted for use with Myanmar students.   </a:t>
            </a:r>
          </a:p>
          <a:p>
            <a:pPr>
              <a:lnSpc>
                <a:spcPct val="107000"/>
              </a:lnSpc>
              <a:spcAft>
                <a:spcPts val="800"/>
              </a:spcAft>
            </a:pPr>
            <a:endParaRPr lang="en-GB" sz="24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endParaRPr lang="en-US" sz="2400" dirty="0">
              <a:latin typeface="Calibri" panose="020F0502020204030204" pitchFamily="34" charset="0"/>
              <a:ea typeface="Calibri" panose="020F0502020204030204" pitchFamily="34" charset="0"/>
              <a:cs typeface="Arial Unicode MS" panose="020B0604020202020204" pitchFamily="34" charset="-128"/>
            </a:endParaRPr>
          </a:p>
        </p:txBody>
      </p:sp>
      <p:sp>
        <p:nvSpPr>
          <p:cNvPr id="7" name="TextBox 6"/>
          <p:cNvSpPr txBox="1"/>
          <p:nvPr/>
        </p:nvSpPr>
        <p:spPr>
          <a:xfrm>
            <a:off x="683568" y="1052736"/>
            <a:ext cx="8205104" cy="523220"/>
          </a:xfrm>
          <a:prstGeom prst="rect">
            <a:avLst/>
          </a:prstGeom>
          <a:noFill/>
        </p:spPr>
        <p:txBody>
          <a:bodyPr wrap="square" rtlCol="0">
            <a:spAutoFit/>
          </a:bodyPr>
          <a:lstStyle/>
          <a:p>
            <a:r>
              <a:rPr lang="en-GB" sz="2800" dirty="0">
                <a:solidFill>
                  <a:srgbClr val="FF0000"/>
                </a:solidFill>
              </a:rPr>
              <a:t>Introduction</a:t>
            </a:r>
          </a:p>
        </p:txBody>
      </p:sp>
    </p:spTree>
    <p:extLst>
      <p:ext uri="{BB962C8B-B14F-4D97-AF65-F5344CB8AC3E}">
        <p14:creationId xmlns:p14="http://schemas.microsoft.com/office/powerpoint/2010/main" val="409413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556792"/>
            <a:ext cx="8208912" cy="4288353"/>
          </a:xfrm>
          <a:prstGeom prst="rect">
            <a:avLst/>
          </a:prstGeom>
        </p:spPr>
        <p:txBody>
          <a:bodyPr wrap="square">
            <a:spAutoFit/>
          </a:bodyPr>
          <a:lstStyle/>
          <a:p>
            <a:pPr>
              <a:spcBef>
                <a:spcPts val="1000"/>
              </a:spcBef>
              <a:spcAft>
                <a:spcPts val="800"/>
              </a:spcAft>
            </a:pPr>
            <a:r>
              <a:rPr lang="en-GB" dirty="0">
                <a:latin typeface="Calibri" panose="020F0502020204030204" pitchFamily="34" charset="0"/>
                <a:ea typeface="Calibri" panose="020F0502020204030204" pitchFamily="34" charset="0"/>
                <a:cs typeface="Arial Unicode MS" panose="020B0604020202020204" pitchFamily="34" charset="-128"/>
              </a:rPr>
              <a:t>You have printed copies of both </a:t>
            </a:r>
            <a:r>
              <a:rPr lang="en-GB" i="1" dirty="0">
                <a:latin typeface="Calibri" panose="020F0502020204030204" pitchFamily="34" charset="0"/>
                <a:ea typeface="Calibri" panose="020F0502020204030204" pitchFamily="34" charset="0"/>
                <a:cs typeface="Arial Unicode MS" panose="020B0604020202020204" pitchFamily="34" charset="-128"/>
              </a:rPr>
              <a:t>Managing coastal environments</a:t>
            </a:r>
            <a:r>
              <a:rPr lang="en-GB" dirty="0">
                <a:latin typeface="Calibri" panose="020F0502020204030204" pitchFamily="34" charset="0"/>
                <a:ea typeface="Calibri" panose="020F0502020204030204" pitchFamily="34" charset="0"/>
                <a:cs typeface="Arial Unicode MS" panose="020B0604020202020204" pitchFamily="34" charset="-128"/>
              </a:rPr>
              <a:t> and </a:t>
            </a:r>
            <a:r>
              <a:rPr lang="en-GB" i="1" dirty="0">
                <a:latin typeface="Calibri" panose="020F0502020204030204" pitchFamily="34" charset="0"/>
                <a:ea typeface="Calibri" panose="020F0502020204030204" pitchFamily="34" charset="0"/>
                <a:cs typeface="Arial Unicode MS" panose="020B0604020202020204" pitchFamily="34" charset="-128"/>
              </a:rPr>
              <a:t>Water and human health. </a:t>
            </a:r>
            <a:endParaRPr lang="en-GB" dirty="0">
              <a:latin typeface="Calibri" panose="020F0502020204030204" pitchFamily="34" charset="0"/>
              <a:ea typeface="Calibri" panose="020F0502020204030204" pitchFamily="34" charset="0"/>
              <a:cs typeface="Arial Unicode MS" panose="020B0604020202020204" pitchFamily="34" charset="-128"/>
            </a:endParaRPr>
          </a:p>
          <a:p>
            <a:pPr marL="342900" lvl="0" indent="-342900">
              <a:spcBef>
                <a:spcPts val="1000"/>
              </a:spcBef>
              <a:spcAft>
                <a:spcPts val="0"/>
              </a:spcAft>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In your combined university team, select part of one of the courses that you think could be adapted for re-use in Myanmar with your students.</a:t>
            </a:r>
          </a:p>
          <a:p>
            <a:pPr marL="342900" lvl="0" indent="-342900">
              <a:spcBef>
                <a:spcPts val="1000"/>
              </a:spcBef>
              <a:spcAft>
                <a:spcPts val="0"/>
              </a:spcAft>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Identify what changes would be needed, and why. </a:t>
            </a:r>
          </a:p>
          <a:p>
            <a:pPr marL="360000">
              <a:spcBef>
                <a:spcPts val="1000"/>
              </a:spcBef>
              <a:spcAft>
                <a:spcPts val="0"/>
              </a:spcAft>
            </a:pPr>
            <a:r>
              <a:rPr lang="en-GB" dirty="0">
                <a:latin typeface="Calibri" panose="020F0502020204030204" pitchFamily="34" charset="0"/>
                <a:ea typeface="Calibri" panose="020F0502020204030204" pitchFamily="34" charset="0"/>
                <a:cs typeface="Arial Unicode MS" panose="020B0604020202020204" pitchFamily="34" charset="-128"/>
              </a:rPr>
              <a:t>On the printed copy, highlight the sections (paragraphs, figures etc.) that you want to change. Add a note beside the highlight saying why it needs changing.</a:t>
            </a:r>
          </a:p>
          <a:p>
            <a:pPr marL="342900" lvl="0" indent="-342900">
              <a:spcBef>
                <a:spcPts val="1000"/>
              </a:spcBef>
              <a:spcAft>
                <a:spcPts val="0"/>
              </a:spcAft>
              <a:buClr>
                <a:srgbClr val="FF0000"/>
              </a:buClr>
              <a:buFont typeface="+mj-lt"/>
              <a:buAutoNum type="arabicPeriod" startAt="3"/>
            </a:pPr>
            <a:r>
              <a:rPr lang="en-GB" dirty="0">
                <a:latin typeface="Calibri" panose="020F0502020204030204" pitchFamily="34" charset="0"/>
                <a:ea typeface="Calibri" panose="020F0502020204030204" pitchFamily="34" charset="0"/>
                <a:cs typeface="Arial Unicode MS" panose="020B0604020202020204" pitchFamily="34" charset="-128"/>
              </a:rPr>
              <a:t>Present your team’s suggested adaptations to the group. </a:t>
            </a:r>
          </a:p>
          <a:p>
            <a:pPr marL="342900" lvl="0" indent="-342900">
              <a:spcBef>
                <a:spcPts val="1000"/>
              </a:spcBef>
              <a:spcAft>
                <a:spcPts val="0"/>
              </a:spcAft>
              <a:buClr>
                <a:srgbClr val="FF0000"/>
              </a:buClr>
              <a:buFont typeface="+mj-lt"/>
              <a:buAutoNum type="arabicPeriod" startAt="3"/>
            </a:pPr>
            <a:r>
              <a:rPr lang="en-GB" dirty="0">
                <a:latin typeface="Calibri" panose="020F0502020204030204" pitchFamily="34" charset="0"/>
                <a:ea typeface="Calibri" panose="020F0502020204030204" pitchFamily="34" charset="0"/>
                <a:cs typeface="Arial Unicode MS" panose="020B0604020202020204" pitchFamily="34" charset="-128"/>
              </a:rPr>
              <a:t>Based on the presentations and discussions, in your teams, write down key points to consider when adapting educational material.</a:t>
            </a:r>
          </a:p>
          <a:p>
            <a:pPr marL="342900" lvl="0" indent="-342900">
              <a:spcBef>
                <a:spcPts val="1000"/>
              </a:spcBef>
              <a:spcAft>
                <a:spcPts val="800"/>
              </a:spcAft>
              <a:buClr>
                <a:srgbClr val="FF0000"/>
              </a:buClr>
              <a:buFont typeface="+mj-lt"/>
              <a:buAutoNum type="arabicPeriod" startAt="3"/>
            </a:pPr>
            <a:r>
              <a:rPr lang="en-GB" dirty="0">
                <a:latin typeface="Calibri" panose="020F0502020204030204" pitchFamily="34" charset="0"/>
                <a:ea typeface="Calibri" panose="020F0502020204030204" pitchFamily="34" charset="0"/>
                <a:cs typeface="Arial Unicode MS" panose="020B0604020202020204" pitchFamily="34" charset="-128"/>
              </a:rPr>
              <a:t>Contribute to plenary discussion of the points from the two combined teams and review of the points to consider when adapting educational resources. </a:t>
            </a:r>
            <a:endParaRPr lang="en-GB" dirty="0">
              <a:effectLst/>
              <a:latin typeface="Calibri" panose="020F0502020204030204" pitchFamily="34" charset="0"/>
              <a:ea typeface="Calibri" panose="020F0502020204030204" pitchFamily="34" charset="0"/>
              <a:cs typeface="Arial Unicode MS" panose="020B0604020202020204" pitchFamily="34" charset="-128"/>
            </a:endParaRPr>
          </a:p>
        </p:txBody>
      </p:sp>
      <p:sp>
        <p:nvSpPr>
          <p:cNvPr id="3" name="Rectangle 2"/>
          <p:cNvSpPr/>
          <p:nvPr/>
        </p:nvSpPr>
        <p:spPr>
          <a:xfrm>
            <a:off x="467544" y="692696"/>
            <a:ext cx="4536504" cy="523220"/>
          </a:xfrm>
          <a:prstGeom prst="rect">
            <a:avLst/>
          </a:prstGeom>
        </p:spPr>
        <p:txBody>
          <a:bodyPr wrap="square">
            <a:spAutoFit/>
          </a:bodyPr>
          <a:lstStyle/>
          <a:p>
            <a:r>
              <a:rPr lang="en-GB" sz="2800" dirty="0">
                <a:solidFill>
                  <a:srgbClr val="FF0000"/>
                </a:solidFill>
              </a:rPr>
              <a:t>Description of today’s activity</a:t>
            </a:r>
            <a:endParaRPr lang="en-GB" sz="2800" dirty="0"/>
          </a:p>
        </p:txBody>
      </p:sp>
    </p:spTree>
    <p:extLst>
      <p:ext uri="{BB962C8B-B14F-4D97-AF65-F5344CB8AC3E}">
        <p14:creationId xmlns:p14="http://schemas.microsoft.com/office/powerpoint/2010/main" val="2635052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0055" y="1340768"/>
            <a:ext cx="8123697" cy="5571226"/>
          </a:xfrm>
        </p:spPr>
        <p:txBody>
          <a:bodyPr/>
          <a:lstStyle/>
          <a:p>
            <a:pPr marL="285750" lvl="0" indent="-285750">
              <a:spcBef>
                <a:spcPts val="900"/>
              </a:spcBef>
              <a:buClr>
                <a:srgbClr val="FF0000"/>
              </a:buClr>
              <a:buFont typeface="Arial" panose="020B0604020202020204" pitchFamily="34" charset="0"/>
              <a:buChar char="•"/>
            </a:pPr>
            <a:r>
              <a:rPr lang="en-GB" sz="1800" dirty="0"/>
              <a:t>Are you modifying the learning outcomes (LOs)? Check that new LOs are achievable and appropriate for your students.</a:t>
            </a:r>
          </a:p>
          <a:p>
            <a:pPr marL="285750" lvl="0" indent="-285750">
              <a:spcBef>
                <a:spcPts val="900"/>
              </a:spcBef>
              <a:buClr>
                <a:srgbClr val="FF0000"/>
              </a:buClr>
              <a:buFont typeface="Arial" panose="020B0604020202020204" pitchFamily="34" charset="0"/>
              <a:buChar char="•"/>
            </a:pPr>
            <a:r>
              <a:rPr lang="en-GB" sz="1800" dirty="0"/>
              <a:t>Are you changing the subject content? Check that LOs and new content are consistent with each other. </a:t>
            </a:r>
          </a:p>
          <a:p>
            <a:pPr marL="285750" lvl="0" indent="-285750">
              <a:spcBef>
                <a:spcPts val="900"/>
              </a:spcBef>
              <a:buClr>
                <a:srgbClr val="FF0000"/>
              </a:buClr>
              <a:buFont typeface="Arial" panose="020B0604020202020204" pitchFamily="34" charset="0"/>
              <a:buChar char="•"/>
            </a:pPr>
            <a:r>
              <a:rPr lang="en-GB" sz="1800" dirty="0"/>
              <a:t>Are you making it more relevant to students in Myanmar by using local or regional examples and case studies? Consider the sources you could use to find new examples, illustrations etc.</a:t>
            </a:r>
          </a:p>
          <a:p>
            <a:pPr marL="285750" lvl="0" indent="-285750">
              <a:spcBef>
                <a:spcPts val="900"/>
              </a:spcBef>
              <a:buClr>
                <a:srgbClr val="FF0000"/>
              </a:buClr>
              <a:buFont typeface="Arial" panose="020B0604020202020204" pitchFamily="34" charset="0"/>
              <a:buChar char="•"/>
            </a:pPr>
            <a:r>
              <a:rPr lang="en-GB" sz="1800" dirty="0"/>
              <a:t>Are you changing the structure? Check the logical sequence of material and that internal cross-references are corrected.</a:t>
            </a:r>
          </a:p>
          <a:p>
            <a:pPr marL="285750" lvl="0" indent="-285750">
              <a:spcBef>
                <a:spcPts val="900"/>
              </a:spcBef>
              <a:buClr>
                <a:srgbClr val="FF0000"/>
              </a:buClr>
              <a:buFont typeface="Arial" panose="020B0604020202020204" pitchFamily="34" charset="0"/>
              <a:buChar char="•"/>
            </a:pPr>
            <a:r>
              <a:rPr lang="en-GB" sz="1800" dirty="0"/>
              <a:t>Are you changing the self-assessment tasks? Check that tasks are achievable and based on what is taught.</a:t>
            </a:r>
          </a:p>
          <a:p>
            <a:pPr marL="285750" lvl="0" indent="-285750">
              <a:spcBef>
                <a:spcPts val="900"/>
              </a:spcBef>
              <a:buClr>
                <a:srgbClr val="FF0000"/>
              </a:buClr>
              <a:buFont typeface="Arial" panose="020B0604020202020204" pitchFamily="34" charset="0"/>
              <a:buChar char="•"/>
            </a:pPr>
            <a:r>
              <a:rPr lang="en-GB" sz="1800" dirty="0"/>
              <a:t>Are you changing the technical format in which the students will study the material e.g. from print to online? Consider the effect of the changed format on the student and how they study.</a:t>
            </a:r>
          </a:p>
          <a:p>
            <a:pPr marL="285750" lvl="0" indent="-285750">
              <a:spcBef>
                <a:spcPts val="900"/>
              </a:spcBef>
              <a:buClr>
                <a:srgbClr val="FF0000"/>
              </a:buClr>
              <a:buFont typeface="Arial" panose="020B0604020202020204" pitchFamily="34" charset="0"/>
              <a:buChar char="•"/>
            </a:pPr>
            <a:r>
              <a:rPr lang="en-GB" sz="1800" dirty="0"/>
              <a:t>Will you be getting someone to review and comment on your changes? Consider the best person(s) to ask.</a:t>
            </a:r>
          </a:p>
          <a:p>
            <a:pPr marL="285750" lvl="0" indent="-285750">
              <a:spcBef>
                <a:spcPts val="900"/>
              </a:spcBef>
              <a:buClr>
                <a:srgbClr val="FF0000"/>
              </a:buClr>
              <a:buFont typeface="Arial" panose="020B0604020202020204" pitchFamily="34" charset="0"/>
              <a:buChar char="•"/>
            </a:pPr>
            <a:r>
              <a:rPr lang="en-GB" sz="1800" dirty="0"/>
              <a:t>Do you have available resources for the above? Consider the budget and time required to make the changes. </a:t>
            </a:r>
            <a:endParaRPr lang="en-GB" sz="2400" dirty="0"/>
          </a:p>
        </p:txBody>
      </p:sp>
      <p:sp>
        <p:nvSpPr>
          <p:cNvPr id="7" name="TextBox 6"/>
          <p:cNvSpPr txBox="1"/>
          <p:nvPr/>
        </p:nvSpPr>
        <p:spPr>
          <a:xfrm>
            <a:off x="424497" y="404664"/>
            <a:ext cx="8205104" cy="830997"/>
          </a:xfrm>
          <a:prstGeom prst="rect">
            <a:avLst/>
          </a:prstGeom>
          <a:noFill/>
        </p:spPr>
        <p:txBody>
          <a:bodyPr wrap="square" rtlCol="0">
            <a:spAutoFit/>
          </a:bodyPr>
          <a:lstStyle/>
          <a:p>
            <a:r>
              <a:rPr lang="en-GB" sz="2400" dirty="0">
                <a:solidFill>
                  <a:srgbClr val="FF0000"/>
                </a:solidFill>
              </a:rPr>
              <a:t>Points to consider when you are adapting </a:t>
            </a:r>
            <a:br>
              <a:rPr lang="en-GB" sz="2400" dirty="0">
                <a:solidFill>
                  <a:srgbClr val="FF0000"/>
                </a:solidFill>
              </a:rPr>
            </a:br>
            <a:r>
              <a:rPr lang="en-GB" sz="2400" dirty="0">
                <a:solidFill>
                  <a:srgbClr val="FF0000"/>
                </a:solidFill>
              </a:rPr>
              <a:t>educational material</a:t>
            </a:r>
          </a:p>
        </p:txBody>
      </p:sp>
    </p:spTree>
    <p:extLst>
      <p:ext uri="{BB962C8B-B14F-4D97-AF65-F5344CB8AC3E}">
        <p14:creationId xmlns:p14="http://schemas.microsoft.com/office/powerpoint/2010/main" val="3826527633"/>
      </p:ext>
    </p:extLst>
  </p:cSld>
  <p:clrMapOvr>
    <a:masterClrMapping/>
  </p:clrMapOvr>
</p:sld>
</file>

<file path=ppt/theme/theme1.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TIDE PP Template</Template>
  <TotalTime>463</TotalTime>
  <Words>534</Words>
  <Application>Microsoft Office PowerPoint</Application>
  <PresentationFormat>On-screen Show (4:3)</PresentationFormat>
  <Paragraphs>29</Paragraphs>
  <Slides>4</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Calibri Light</vt:lpstr>
      <vt:lpstr>Helvetica</vt:lpstr>
      <vt:lpstr>Lucida Grande</vt:lpstr>
      <vt:lpstr>TIDE PP Template</vt:lpstr>
      <vt:lpstr>1_Office Theme</vt:lpstr>
      <vt:lpstr>Adapting Educational Resources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Roberts</dc:creator>
  <cp:lastModifiedBy>Rachel.Rogers</cp:lastModifiedBy>
  <cp:revision>51</cp:revision>
  <cp:lastPrinted>2018-10-25T14:51:03Z</cp:lastPrinted>
  <dcterms:created xsi:type="dcterms:W3CDTF">2018-04-27T13:34:39Z</dcterms:created>
  <dcterms:modified xsi:type="dcterms:W3CDTF">2021-04-28T13:18:58Z</dcterms:modified>
</cp:coreProperties>
</file>