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s/slide15.xml" ContentType="application/vnd.openxmlformats-officedocument.presentationml.slide+xml"/>
  <Override PartName="/ppt/slides/slide27.xml" ContentType="application/vnd.openxmlformats-officedocument.presentationml.slide+xml"/>
  <Override PartName="/ppt/slides/slide3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0.xml" ContentType="application/vnd.openxmlformats-officedocument.presentationml.slide+xml"/>
  <Override PartName="/ppt/slides/slide28.xml" ContentType="application/vnd.openxmlformats-officedocument.presentationml.slide+xml"/>
  <Override PartName="/ppt/slides/slide26.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0.xml" ContentType="application/vnd.openxmlformats-officedocument.presentationml.slide+xml"/>
  <Override PartName="/ppt/slides/slide24.xml" ContentType="application/vnd.openxmlformats-officedocument.presentationml.slide+xml"/>
  <Override PartName="/ppt/slides/slide34.xml" ContentType="application/vnd.openxmlformats-officedocument.presentationml.slide+xml"/>
  <Override PartName="/ppt/slides/slide39.xml" ContentType="application/vnd.openxmlformats-officedocument.presentationml.slide+xml"/>
  <Override PartName="/ppt/slides/slide25.xml" ContentType="application/vnd.openxmlformats-officedocument.presentationml.slide+xml"/>
  <Override PartName="/ppt/slides/slide38.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336" r:id="rId3"/>
    <p:sldId id="266" r:id="rId4"/>
    <p:sldId id="271" r:id="rId5"/>
    <p:sldId id="257" r:id="rId6"/>
    <p:sldId id="269" r:id="rId7"/>
    <p:sldId id="278" r:id="rId8"/>
    <p:sldId id="267" r:id="rId9"/>
    <p:sldId id="268" r:id="rId10"/>
    <p:sldId id="261" r:id="rId11"/>
    <p:sldId id="279" r:id="rId12"/>
    <p:sldId id="280" r:id="rId13"/>
    <p:sldId id="281" r:id="rId14"/>
    <p:sldId id="353" r:id="rId15"/>
    <p:sldId id="355" r:id="rId16"/>
    <p:sldId id="354" r:id="rId17"/>
    <p:sldId id="356" r:id="rId18"/>
    <p:sldId id="357" r:id="rId19"/>
    <p:sldId id="358" r:id="rId20"/>
    <p:sldId id="359" r:id="rId21"/>
    <p:sldId id="360" r:id="rId22"/>
    <p:sldId id="361" r:id="rId23"/>
    <p:sldId id="362" r:id="rId24"/>
    <p:sldId id="363" r:id="rId25"/>
    <p:sldId id="366" r:id="rId26"/>
    <p:sldId id="294" r:id="rId27"/>
    <p:sldId id="329" r:id="rId28"/>
    <p:sldId id="297" r:id="rId29"/>
    <p:sldId id="352" r:id="rId30"/>
    <p:sldId id="299" r:id="rId31"/>
    <p:sldId id="301" r:id="rId32"/>
    <p:sldId id="303" r:id="rId33"/>
    <p:sldId id="307" r:id="rId34"/>
    <p:sldId id="367" r:id="rId35"/>
    <p:sldId id="368" r:id="rId36"/>
    <p:sldId id="369" r:id="rId37"/>
    <p:sldId id="370" r:id="rId38"/>
    <p:sldId id="371" r:id="rId39"/>
    <p:sldId id="372" r:id="rId40"/>
    <p:sldId id="32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3077" autoAdjust="0"/>
  </p:normalViewPr>
  <p:slideViewPr>
    <p:cSldViewPr snapToGrid="0">
      <p:cViewPr varScale="1">
        <p:scale>
          <a:sx n="57" d="100"/>
          <a:sy n="57" d="100"/>
        </p:scale>
        <p:origin x="1024" y="4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3BFD9-BA24-4D24-97EC-7659ACB6831A}" type="datetimeFigureOut">
              <a:rPr lang="en-GB" smtClean="0"/>
              <a:t>21/08/2020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78FE1-2044-4670-9976-05E3E52E9163}" type="slidenum">
              <a:rPr lang="en-GB" smtClean="0"/>
              <a:t>‹#›</a:t>
            </a:fld>
            <a:endParaRPr lang="en-GB"/>
          </a:p>
        </p:txBody>
      </p:sp>
    </p:spTree>
    <p:extLst>
      <p:ext uri="{BB962C8B-B14F-4D97-AF65-F5344CB8AC3E}">
        <p14:creationId xmlns:p14="http://schemas.microsoft.com/office/powerpoint/2010/main" val="711704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78FE1-2044-4670-9976-05E3E52E9163}" type="slidenum">
              <a:rPr lang="en-GB" smtClean="0"/>
              <a:t>1</a:t>
            </a:fld>
            <a:endParaRPr lang="en-GB"/>
          </a:p>
        </p:txBody>
      </p:sp>
    </p:spTree>
    <p:extLst>
      <p:ext uri="{BB962C8B-B14F-4D97-AF65-F5344CB8AC3E}">
        <p14:creationId xmlns:p14="http://schemas.microsoft.com/office/powerpoint/2010/main" val="3615900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SECOND</a:t>
            </a:r>
            <a:r>
              <a:rPr lang="nb-NO" baseline="0" dirty="0" smtClean="0"/>
              <a:t> BREAK</a:t>
            </a:r>
            <a:endParaRPr lang="en-GB" dirty="0"/>
          </a:p>
        </p:txBody>
      </p:sp>
      <p:sp>
        <p:nvSpPr>
          <p:cNvPr id="4" name="Slide Number Placeholder 3"/>
          <p:cNvSpPr>
            <a:spLocks noGrp="1"/>
          </p:cNvSpPr>
          <p:nvPr>
            <p:ph type="sldNum" sz="quarter" idx="10"/>
          </p:nvPr>
        </p:nvSpPr>
        <p:spPr/>
        <p:txBody>
          <a:bodyPr/>
          <a:lstStyle/>
          <a:p>
            <a:fld id="{49378FE1-2044-4670-9976-05E3E52E9163}" type="slidenum">
              <a:rPr lang="en-GB" smtClean="0"/>
              <a:t>31</a:t>
            </a:fld>
            <a:endParaRPr lang="en-GB"/>
          </a:p>
        </p:txBody>
      </p:sp>
    </p:spTree>
    <p:extLst>
      <p:ext uri="{BB962C8B-B14F-4D97-AF65-F5344CB8AC3E}">
        <p14:creationId xmlns:p14="http://schemas.microsoft.com/office/powerpoint/2010/main" val="1524519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smtClean="0"/>
              <a:t>Takes</a:t>
            </a:r>
            <a:r>
              <a:rPr lang="nb-NO" dirty="0" smtClean="0"/>
              <a:t> 5 </a:t>
            </a:r>
            <a:r>
              <a:rPr lang="nb-NO" dirty="0" err="1" smtClean="0"/>
              <a:t>hours</a:t>
            </a:r>
            <a:r>
              <a:rPr lang="nb-NO" dirty="0" smtClean="0"/>
              <a:t> to do </a:t>
            </a:r>
            <a:r>
              <a:rPr lang="nb-NO" dirty="0" err="1" smtClean="0"/>
              <a:t>the</a:t>
            </a:r>
            <a:r>
              <a:rPr lang="nb-NO" dirty="0" smtClean="0"/>
              <a:t> </a:t>
            </a:r>
            <a:r>
              <a:rPr lang="nb-NO" dirty="0" err="1" smtClean="0"/>
              <a:t>whole</a:t>
            </a:r>
            <a:r>
              <a:rPr lang="nb-NO" baseline="0" dirty="0" smtClean="0"/>
              <a:t> </a:t>
            </a:r>
            <a:r>
              <a:rPr lang="nb-NO" baseline="0" dirty="0" err="1" smtClean="0"/>
              <a:t>thing</a:t>
            </a:r>
            <a:r>
              <a:rPr lang="nb-NO" baseline="0" dirty="0" smtClean="0"/>
              <a:t> – in Myanmar. (</a:t>
            </a:r>
            <a:r>
              <a:rPr lang="nb-NO" baseline="0" dirty="0" err="1" smtClean="0"/>
              <a:t>if</a:t>
            </a:r>
            <a:r>
              <a:rPr lang="nb-NO" baseline="0" dirty="0" smtClean="0"/>
              <a:t> </a:t>
            </a:r>
            <a:r>
              <a:rPr lang="nb-NO" baseline="0" dirty="0" err="1" smtClean="0"/>
              <a:t>you</a:t>
            </a:r>
            <a:r>
              <a:rPr lang="nb-NO" baseline="0" dirty="0" smtClean="0"/>
              <a:t> </a:t>
            </a:r>
            <a:r>
              <a:rPr lang="nb-NO" baseline="0" dirty="0" err="1" smtClean="0"/>
              <a:t>don’t</a:t>
            </a:r>
            <a:r>
              <a:rPr lang="nb-NO" baseline="0" dirty="0" smtClean="0"/>
              <a:t> do </a:t>
            </a:r>
            <a:r>
              <a:rPr lang="nb-NO" baseline="0" dirty="0" err="1" smtClean="0"/>
              <a:t>the</a:t>
            </a:r>
            <a:r>
              <a:rPr lang="nb-NO" baseline="0" dirty="0" smtClean="0"/>
              <a:t> game </a:t>
            </a:r>
            <a:r>
              <a:rPr lang="nb-NO" baseline="0" dirty="0" err="1" smtClean="0"/>
              <a:t>with</a:t>
            </a:r>
            <a:r>
              <a:rPr lang="nb-NO" baseline="0" dirty="0" smtClean="0"/>
              <a:t> spotting </a:t>
            </a:r>
            <a:r>
              <a:rPr lang="nb-NO" baseline="0" dirty="0" err="1" smtClean="0"/>
              <a:t>the</a:t>
            </a:r>
            <a:r>
              <a:rPr lang="nb-NO" baseline="0" dirty="0" smtClean="0"/>
              <a:t> problems </a:t>
            </a:r>
            <a:r>
              <a:rPr lang="nb-NO" baseline="0" dirty="0" err="1" smtClean="0"/>
              <a:t>with</a:t>
            </a:r>
            <a:r>
              <a:rPr lang="nb-NO" baseline="0" dirty="0" smtClean="0"/>
              <a:t> </a:t>
            </a:r>
            <a:r>
              <a:rPr lang="nb-NO" baseline="0" dirty="0" err="1" smtClean="0"/>
              <a:t>the</a:t>
            </a:r>
            <a:r>
              <a:rPr lang="nb-NO" baseline="0" dirty="0" smtClean="0"/>
              <a:t> </a:t>
            </a:r>
            <a:r>
              <a:rPr lang="en-GB" baseline="0" dirty="0" smtClean="0"/>
              <a:t>“are you afraid of lions” question, then you can finish 4.5 hours (which is the prescribed time frame. In Myanmar each day we taught 3 session of 1.5 </a:t>
            </a:r>
            <a:r>
              <a:rPr lang="en-GB" baseline="0" smtClean="0"/>
              <a:t>hours each). </a:t>
            </a:r>
            <a:endParaRPr lang="en-GB" dirty="0"/>
          </a:p>
        </p:txBody>
      </p:sp>
      <p:sp>
        <p:nvSpPr>
          <p:cNvPr id="4" name="Slide Number Placeholder 3"/>
          <p:cNvSpPr>
            <a:spLocks noGrp="1"/>
          </p:cNvSpPr>
          <p:nvPr>
            <p:ph type="sldNum" sz="quarter" idx="10"/>
          </p:nvPr>
        </p:nvSpPr>
        <p:spPr/>
        <p:txBody>
          <a:bodyPr/>
          <a:lstStyle/>
          <a:p>
            <a:fld id="{49378FE1-2044-4670-9976-05E3E52E9163}" type="slidenum">
              <a:rPr lang="en-GB" smtClean="0"/>
              <a:t>40</a:t>
            </a:fld>
            <a:endParaRPr lang="en-GB"/>
          </a:p>
        </p:txBody>
      </p:sp>
    </p:spTree>
    <p:extLst>
      <p:ext uri="{BB962C8B-B14F-4D97-AF65-F5344CB8AC3E}">
        <p14:creationId xmlns:p14="http://schemas.microsoft.com/office/powerpoint/2010/main" val="3220020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78FE1-2044-4670-9976-05E3E52E9163}" type="slidenum">
              <a:rPr lang="en-GB" smtClean="0"/>
              <a:t>2</a:t>
            </a:fld>
            <a:endParaRPr lang="en-GB"/>
          </a:p>
        </p:txBody>
      </p:sp>
    </p:spTree>
    <p:extLst>
      <p:ext uri="{BB962C8B-B14F-4D97-AF65-F5344CB8AC3E}">
        <p14:creationId xmlns:p14="http://schemas.microsoft.com/office/powerpoint/2010/main" val="2855396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7E5159B-3AD1-442C-8936-3E86663F0B11}" type="slidenum">
              <a:rPr lang="en-US" smtClean="0"/>
              <a:t>4</a:t>
            </a:fld>
            <a:endParaRPr lang="en-US"/>
          </a:p>
        </p:txBody>
      </p:sp>
    </p:spTree>
    <p:extLst>
      <p:ext uri="{BB962C8B-B14F-4D97-AF65-F5344CB8AC3E}">
        <p14:creationId xmlns:p14="http://schemas.microsoft.com/office/powerpoint/2010/main" val="2813409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Replace this with a more engaging story: present the problem, how</a:t>
            </a:r>
            <a:r>
              <a:rPr lang="en-GB" baseline="0" dirty="0" smtClean="0"/>
              <a:t> they solved the challenge with survey data. Have a exciting story that unfolds over a couple </a:t>
            </a:r>
            <a:r>
              <a:rPr lang="en-GB" baseline="0" smtClean="0"/>
              <a:t>of slides. </a:t>
            </a:r>
            <a:endParaRPr lang="en-GB" dirty="0"/>
          </a:p>
        </p:txBody>
      </p:sp>
      <p:sp>
        <p:nvSpPr>
          <p:cNvPr id="4" name="Slide Number Placeholder 3"/>
          <p:cNvSpPr>
            <a:spLocks noGrp="1"/>
          </p:cNvSpPr>
          <p:nvPr>
            <p:ph type="sldNum" sz="quarter" idx="10"/>
          </p:nvPr>
        </p:nvSpPr>
        <p:spPr/>
        <p:txBody>
          <a:bodyPr/>
          <a:lstStyle/>
          <a:p>
            <a:fld id="{49378FE1-2044-4670-9976-05E3E52E9163}" type="slidenum">
              <a:rPr lang="en-GB" smtClean="0"/>
              <a:t>9</a:t>
            </a:fld>
            <a:endParaRPr lang="en-GB"/>
          </a:p>
        </p:txBody>
      </p:sp>
    </p:spTree>
    <p:extLst>
      <p:ext uri="{BB962C8B-B14F-4D97-AF65-F5344CB8AC3E}">
        <p14:creationId xmlns:p14="http://schemas.microsoft.com/office/powerpoint/2010/main" val="2427537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demonstrate with the</a:t>
            </a:r>
            <a:r>
              <a:rPr lang="en-GB" baseline="0" dirty="0" smtClean="0"/>
              <a:t> translator as the interview subject. First demonstrate bad interview questions (closed questions). Then demonstrate a good question (an open question). Then have a participant take the translator’s place as interview subject. Interview them about some aspect of their life. First ask three open ended questions, then three closed questions and compare the amount of information I got out of it. Then, have a student be interviewer and another student interview subject in front of the class. </a:t>
            </a:r>
            <a:endParaRPr lang="en-GB" dirty="0"/>
          </a:p>
        </p:txBody>
      </p:sp>
      <p:sp>
        <p:nvSpPr>
          <p:cNvPr id="4" name="Slide Number Placeholder 3"/>
          <p:cNvSpPr>
            <a:spLocks noGrp="1"/>
          </p:cNvSpPr>
          <p:nvPr>
            <p:ph type="sldNum" sz="quarter" idx="10"/>
          </p:nvPr>
        </p:nvSpPr>
        <p:spPr/>
        <p:txBody>
          <a:bodyPr/>
          <a:lstStyle/>
          <a:p>
            <a:fld id="{49378FE1-2044-4670-9976-05E3E52E9163}" type="slidenum">
              <a:rPr lang="en-GB" smtClean="0"/>
              <a:t>12</a:t>
            </a:fld>
            <a:endParaRPr lang="en-GB"/>
          </a:p>
        </p:txBody>
      </p:sp>
    </p:spTree>
    <p:extLst>
      <p:ext uri="{BB962C8B-B14F-4D97-AF65-F5344CB8AC3E}">
        <p14:creationId xmlns:p14="http://schemas.microsoft.com/office/powerpoint/2010/main" val="3778509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work in groups</a:t>
            </a:r>
            <a:r>
              <a:rPr lang="en-GB" baseline="0" dirty="0" smtClean="0"/>
              <a:t> and think of things that are wrong with each question. Then get one point (one chocolate/sweet) per point. </a:t>
            </a:r>
            <a:endParaRPr lang="en-GB" dirty="0"/>
          </a:p>
        </p:txBody>
      </p:sp>
      <p:sp>
        <p:nvSpPr>
          <p:cNvPr id="4" name="Slide Number Placeholder 3"/>
          <p:cNvSpPr>
            <a:spLocks noGrp="1"/>
          </p:cNvSpPr>
          <p:nvPr>
            <p:ph type="sldNum" sz="quarter" idx="10"/>
          </p:nvPr>
        </p:nvSpPr>
        <p:spPr/>
        <p:txBody>
          <a:bodyPr/>
          <a:lstStyle/>
          <a:p>
            <a:fld id="{49378FE1-2044-4670-9976-05E3E52E9163}" type="slidenum">
              <a:rPr lang="en-GB" smtClean="0"/>
              <a:t>22</a:t>
            </a:fld>
            <a:endParaRPr lang="en-GB"/>
          </a:p>
        </p:txBody>
      </p:sp>
    </p:spTree>
    <p:extLst>
      <p:ext uri="{BB962C8B-B14F-4D97-AF65-F5344CB8AC3E}">
        <p14:creationId xmlns:p14="http://schemas.microsoft.com/office/powerpoint/2010/main" val="2296341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smtClean="0"/>
              <a:t>Use</a:t>
            </a:r>
            <a:r>
              <a:rPr lang="nb-NO" dirty="0" smtClean="0"/>
              <a:t> a timer, </a:t>
            </a:r>
            <a:r>
              <a:rPr lang="nb-NO" dirty="0" err="1" smtClean="0"/>
              <a:t>with</a:t>
            </a:r>
            <a:r>
              <a:rPr lang="nb-NO" dirty="0" smtClean="0"/>
              <a:t> a </a:t>
            </a:r>
            <a:r>
              <a:rPr lang="nb-NO" dirty="0" err="1" smtClean="0"/>
              <a:t>loud</a:t>
            </a:r>
            <a:r>
              <a:rPr lang="nb-NO" dirty="0" smtClean="0"/>
              <a:t> and </a:t>
            </a:r>
            <a:r>
              <a:rPr lang="nb-NO" dirty="0" err="1" smtClean="0"/>
              <a:t>hilarious</a:t>
            </a:r>
            <a:r>
              <a:rPr lang="nb-NO" dirty="0" smtClean="0"/>
              <a:t> sound.</a:t>
            </a:r>
            <a:r>
              <a:rPr lang="nb-NO" baseline="0" dirty="0" smtClean="0"/>
              <a:t> 4 </a:t>
            </a:r>
            <a:r>
              <a:rPr lang="nb-NO" baseline="0" dirty="0" err="1" smtClean="0"/>
              <a:t>minutes</a:t>
            </a:r>
            <a:r>
              <a:rPr lang="nb-NO" baseline="0" dirty="0" smtClean="0"/>
              <a:t> is </a:t>
            </a:r>
            <a:r>
              <a:rPr lang="nb-NO" baseline="0" dirty="0" err="1" smtClean="0"/>
              <a:t>enough</a:t>
            </a:r>
            <a:r>
              <a:rPr lang="nb-NO" baseline="0" dirty="0" smtClean="0"/>
              <a:t> for </a:t>
            </a:r>
            <a:r>
              <a:rPr lang="nb-NO" baseline="0" dirty="0" err="1" smtClean="0"/>
              <a:t>the</a:t>
            </a:r>
            <a:r>
              <a:rPr lang="nb-NO" baseline="0" dirty="0" smtClean="0"/>
              <a:t> </a:t>
            </a:r>
            <a:r>
              <a:rPr lang="nb-NO" baseline="0" dirty="0" err="1" smtClean="0"/>
              <a:t>participants</a:t>
            </a:r>
            <a:r>
              <a:rPr lang="nb-NO" baseline="0" dirty="0" smtClean="0"/>
              <a:t> in Myanmar. 2 </a:t>
            </a:r>
            <a:r>
              <a:rPr lang="nb-NO" baseline="0" dirty="0" err="1" smtClean="0"/>
              <a:t>minutes</a:t>
            </a:r>
            <a:r>
              <a:rPr lang="nb-NO" baseline="0" dirty="0" smtClean="0"/>
              <a:t> </a:t>
            </a:r>
            <a:r>
              <a:rPr lang="nb-NO" baseline="0" dirty="0" err="1" smtClean="0"/>
              <a:t>suitable</a:t>
            </a:r>
            <a:r>
              <a:rPr lang="nb-NO" baseline="0" dirty="0" smtClean="0"/>
              <a:t> for native </a:t>
            </a:r>
            <a:r>
              <a:rPr lang="nb-NO" baseline="0" dirty="0" err="1" smtClean="0"/>
              <a:t>english</a:t>
            </a:r>
            <a:r>
              <a:rPr lang="nb-NO" baseline="0" dirty="0" smtClean="0"/>
              <a:t> speakers </a:t>
            </a:r>
            <a:endParaRPr lang="en-GB" dirty="0"/>
          </a:p>
        </p:txBody>
      </p:sp>
      <p:sp>
        <p:nvSpPr>
          <p:cNvPr id="4" name="Slide Number Placeholder 3"/>
          <p:cNvSpPr>
            <a:spLocks noGrp="1"/>
          </p:cNvSpPr>
          <p:nvPr>
            <p:ph type="sldNum" sz="quarter" idx="10"/>
          </p:nvPr>
        </p:nvSpPr>
        <p:spPr/>
        <p:txBody>
          <a:bodyPr/>
          <a:lstStyle/>
          <a:p>
            <a:fld id="{49378FE1-2044-4670-9976-05E3E52E9163}" type="slidenum">
              <a:rPr lang="en-GB" smtClean="0"/>
              <a:t>25</a:t>
            </a:fld>
            <a:endParaRPr lang="en-GB"/>
          </a:p>
        </p:txBody>
      </p:sp>
    </p:spTree>
    <p:extLst>
      <p:ext uri="{BB962C8B-B14F-4D97-AF65-F5344CB8AC3E}">
        <p14:creationId xmlns:p14="http://schemas.microsoft.com/office/powerpoint/2010/main" val="2630950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900" dirty="0" smtClean="0"/>
              <a:t>Ask</a:t>
            </a:r>
            <a:r>
              <a:rPr lang="nb-NO" sz="900" baseline="0" dirty="0" smtClean="0"/>
              <a:t> the class to put hand up if afraid. Ask the ones who said yes, why. Ask those who said no, why. Demonstrates that they were imagining different scenarios (one said yes because if he met a lion he’d be scared. The other said no because he never has chance to run into them. </a:t>
            </a:r>
            <a:endParaRPr lang="en-GB" sz="900" dirty="0"/>
          </a:p>
        </p:txBody>
      </p:sp>
      <p:sp>
        <p:nvSpPr>
          <p:cNvPr id="4" name="Slide Number Placeholder 3"/>
          <p:cNvSpPr>
            <a:spLocks noGrp="1"/>
          </p:cNvSpPr>
          <p:nvPr>
            <p:ph type="sldNum" sz="quarter" idx="10"/>
          </p:nvPr>
        </p:nvSpPr>
        <p:spPr/>
        <p:txBody>
          <a:bodyPr/>
          <a:lstStyle/>
          <a:p>
            <a:fld id="{49378FE1-2044-4670-9976-05E3E52E9163}" type="slidenum">
              <a:rPr lang="en-GB" smtClean="0"/>
              <a:t>27</a:t>
            </a:fld>
            <a:endParaRPr lang="en-GB"/>
          </a:p>
        </p:txBody>
      </p:sp>
    </p:spTree>
    <p:extLst>
      <p:ext uri="{BB962C8B-B14F-4D97-AF65-F5344CB8AC3E}">
        <p14:creationId xmlns:p14="http://schemas.microsoft.com/office/powerpoint/2010/main" val="4158344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do piloting as</a:t>
            </a:r>
            <a:r>
              <a:rPr lang="en-GB" baseline="0" dirty="0" smtClean="0"/>
              <a:t> role play with translator </a:t>
            </a:r>
            <a:endParaRPr lang="en-GB" dirty="0"/>
          </a:p>
        </p:txBody>
      </p:sp>
      <p:sp>
        <p:nvSpPr>
          <p:cNvPr id="4" name="Slide Number Placeholder 3"/>
          <p:cNvSpPr>
            <a:spLocks noGrp="1"/>
          </p:cNvSpPr>
          <p:nvPr>
            <p:ph type="sldNum" sz="quarter" idx="10"/>
          </p:nvPr>
        </p:nvSpPr>
        <p:spPr/>
        <p:txBody>
          <a:bodyPr/>
          <a:lstStyle/>
          <a:p>
            <a:fld id="{49378FE1-2044-4670-9976-05E3E52E9163}" type="slidenum">
              <a:rPr lang="en-GB" smtClean="0"/>
              <a:t>28</a:t>
            </a:fld>
            <a:endParaRPr lang="en-GB"/>
          </a:p>
        </p:txBody>
      </p:sp>
    </p:spTree>
    <p:extLst>
      <p:ext uri="{BB962C8B-B14F-4D97-AF65-F5344CB8AC3E}">
        <p14:creationId xmlns:p14="http://schemas.microsoft.com/office/powerpoint/2010/main" val="1673451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E0F8B1A-FE46-450A-8FC0-4E75A01FC22A}" type="datetimeFigureOut">
              <a:rPr lang="en-GB" smtClean="0"/>
              <a:t>21/08/2020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2441172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E0F8B1A-FE46-450A-8FC0-4E75A01FC22A}" type="datetimeFigureOut">
              <a:rPr lang="en-GB" smtClean="0"/>
              <a:t>21/08/2020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908199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E0F8B1A-FE46-450A-8FC0-4E75A01FC22A}" type="datetimeFigureOut">
              <a:rPr lang="en-GB" smtClean="0"/>
              <a:t>21/08/2020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829736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E0F8B1A-FE46-450A-8FC0-4E75A01FC22A}" type="datetimeFigureOut">
              <a:rPr lang="en-GB" smtClean="0"/>
              <a:t>21/08/2020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3549589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0F8B1A-FE46-450A-8FC0-4E75A01FC22A}" type="datetimeFigureOut">
              <a:rPr lang="en-GB" smtClean="0"/>
              <a:t>21/08/2020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3315846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E0F8B1A-FE46-450A-8FC0-4E75A01FC22A}" type="datetimeFigureOut">
              <a:rPr lang="en-GB" smtClean="0"/>
              <a:t>21/08/2020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1699155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E0F8B1A-FE46-450A-8FC0-4E75A01FC22A}" type="datetimeFigureOut">
              <a:rPr lang="en-GB" smtClean="0"/>
              <a:t>21/08/2020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736954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E0F8B1A-FE46-450A-8FC0-4E75A01FC22A}" type="datetimeFigureOut">
              <a:rPr lang="en-GB" smtClean="0"/>
              <a:t>21/08/2020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1359045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0F8B1A-FE46-450A-8FC0-4E75A01FC22A}" type="datetimeFigureOut">
              <a:rPr lang="en-GB" smtClean="0"/>
              <a:t>21/08/2020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2981820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0F8B1A-FE46-450A-8FC0-4E75A01FC22A}" type="datetimeFigureOut">
              <a:rPr lang="en-GB" smtClean="0"/>
              <a:t>21/08/2020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1204380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0F8B1A-FE46-450A-8FC0-4E75A01FC22A}" type="datetimeFigureOut">
              <a:rPr lang="en-GB" smtClean="0"/>
              <a:t>21/08/2020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490248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0F8B1A-FE46-450A-8FC0-4E75A01FC22A}" type="datetimeFigureOut">
              <a:rPr lang="en-GB" smtClean="0"/>
              <a:t>21/08/2020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B6EACC-CD49-4A4A-8C37-DD221EF4DAE2}" type="slidenum">
              <a:rPr lang="en-GB" smtClean="0"/>
              <a:t>‹#›</a:t>
            </a:fld>
            <a:endParaRPr lang="en-GB"/>
          </a:p>
        </p:txBody>
      </p:sp>
    </p:spTree>
    <p:extLst>
      <p:ext uri="{BB962C8B-B14F-4D97-AF65-F5344CB8AC3E}">
        <p14:creationId xmlns:p14="http://schemas.microsoft.com/office/powerpoint/2010/main" val="706384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22.jpeg"/><Relationship Id="rId4"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22.jpeg"/><Relationship Id="rId4"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notesSlide" Target="../notesSlides/notesSlide1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1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Surveys for environmental issues</a:t>
            </a:r>
            <a:endParaRPr lang="en-GB" dirty="0"/>
          </a:p>
        </p:txBody>
      </p:sp>
      <p:sp>
        <p:nvSpPr>
          <p:cNvPr id="3" name="Subtitle 2"/>
          <p:cNvSpPr>
            <a:spLocks noGrp="1"/>
          </p:cNvSpPr>
          <p:nvPr>
            <p:ph type="subTitle" idx="1"/>
          </p:nvPr>
        </p:nvSpPr>
        <p:spPr/>
        <p:txBody>
          <a:bodyPr/>
          <a:lstStyle/>
          <a:p>
            <a:r>
              <a:rPr lang="en-GB" dirty="0" smtClean="0"/>
              <a:t>Quantitative</a:t>
            </a:r>
            <a:r>
              <a:rPr lang="nb-NO" dirty="0" smtClean="0"/>
              <a:t> survey </a:t>
            </a:r>
            <a:r>
              <a:rPr lang="nb-NO" dirty="0" err="1" smtClean="0"/>
              <a:t>methods</a:t>
            </a:r>
            <a:r>
              <a:rPr lang="nb-NO" dirty="0" smtClean="0"/>
              <a:t> </a:t>
            </a:r>
            <a:endParaRPr lang="en-GB"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40489"/>
            <a:ext cx="12192000" cy="1276530"/>
          </a:xfrm>
          <a:prstGeom prst="rect">
            <a:avLst/>
          </a:prstGeom>
        </p:spPr>
      </p:pic>
      <p:sp>
        <p:nvSpPr>
          <p:cNvPr id="5" name="TextBox 4"/>
          <p:cNvSpPr txBox="1"/>
          <p:nvPr/>
        </p:nvSpPr>
        <p:spPr>
          <a:xfrm>
            <a:off x="4594302" y="4137102"/>
            <a:ext cx="3323064" cy="369332"/>
          </a:xfrm>
          <a:prstGeom prst="rect">
            <a:avLst/>
          </a:prstGeom>
          <a:noFill/>
        </p:spPr>
        <p:txBody>
          <a:bodyPr wrap="square" rtlCol="0">
            <a:spAutoFit/>
          </a:bodyPr>
          <a:lstStyle/>
          <a:p>
            <a:pPr algn="ctr"/>
            <a:r>
              <a:rPr lang="en-GB" dirty="0" smtClean="0"/>
              <a:t>Kim Solve Jacobsen</a:t>
            </a:r>
            <a:endParaRPr lang="en-GB"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09420105"/>
      </p:ext>
    </p:extLst>
  </p:cSld>
  <p:clrMapOvr>
    <a:masterClrMapping/>
  </p:clrMapOvr>
  <mc:AlternateContent xmlns:mc="http://schemas.openxmlformats.org/markup-compatibility/2006">
    <mc:Choice xmlns:p14="http://schemas.microsoft.com/office/powerpoint/2010/main" Requires="p14">
      <p:transition spd="slow" p14:dur="2000" advTm="11919"/>
    </mc:Choice>
    <mc:Fallback>
      <p:transition spd="slow" advTm="11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marL="0" indent="0">
              <a:buNone/>
            </a:pPr>
            <a:endParaRPr lang="en-GB" dirty="0"/>
          </a:p>
        </p:txBody>
      </p:sp>
      <p:pic>
        <p:nvPicPr>
          <p:cNvPr id="4" name="Picture 3"/>
          <p:cNvPicPr/>
          <p:nvPr/>
        </p:nvPicPr>
        <p:blipFill rotWithShape="1">
          <a:blip r:embed="rId4"/>
          <a:srcRect l="13116" t="22332" r="13619" b="9690"/>
          <a:stretch/>
        </p:blipFill>
        <p:spPr bwMode="auto">
          <a:xfrm>
            <a:off x="91440" y="365124"/>
            <a:ext cx="12100560" cy="6172835"/>
          </a:xfrm>
          <a:prstGeom prst="rect">
            <a:avLst/>
          </a:prstGeom>
          <a:ln>
            <a:noFill/>
          </a:ln>
          <a:extLst>
            <a:ext uri="{53640926-AAD7-44D8-BBD7-CCE9431645EC}">
              <a14:shadowObscured xmlns:a14="http://schemas.microsoft.com/office/drawing/2010/main"/>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43668259"/>
      </p:ext>
    </p:extLst>
  </p:cSld>
  <p:clrMapOvr>
    <a:masterClrMapping/>
  </p:clrMapOvr>
  <mc:AlternateContent xmlns:mc="http://schemas.openxmlformats.org/markup-compatibility/2006">
    <mc:Choice xmlns:p14="http://schemas.microsoft.com/office/powerpoint/2010/main" Requires="p14">
      <p:transition spd="slow" p14:dur="2000" advTm="21807"/>
    </mc:Choice>
    <mc:Fallback>
      <p:transition spd="slow" advTm="21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stages of making a survey</a:t>
            </a:r>
            <a:endParaRPr lang="en-GB" dirty="0"/>
          </a:p>
        </p:txBody>
      </p:sp>
      <p:sp>
        <p:nvSpPr>
          <p:cNvPr id="3" name="Content Placeholder 2"/>
          <p:cNvSpPr>
            <a:spLocks noGrp="1"/>
          </p:cNvSpPr>
          <p:nvPr>
            <p:ph idx="1"/>
          </p:nvPr>
        </p:nvSpPr>
        <p:spPr/>
        <p:txBody>
          <a:bodyPr>
            <a:normAutofit/>
          </a:bodyPr>
          <a:lstStyle/>
          <a:p>
            <a:pPr marL="514350" indent="-514350">
              <a:buFont typeface="Arial" panose="020B0604020202020204" pitchFamily="34" charset="0"/>
              <a:buAutoNum type="arabicPeriod"/>
            </a:pPr>
            <a:r>
              <a:rPr lang="nb-NO" sz="4000" dirty="0" err="1"/>
              <a:t>Qualitative</a:t>
            </a:r>
            <a:r>
              <a:rPr lang="nb-NO" sz="4000" dirty="0"/>
              <a:t> </a:t>
            </a:r>
            <a:r>
              <a:rPr lang="nb-NO" sz="4000" dirty="0" err="1" smtClean="0"/>
              <a:t>interviews</a:t>
            </a:r>
            <a:endParaRPr lang="en-GB" sz="4000" dirty="0"/>
          </a:p>
          <a:p>
            <a:pPr marL="514350" indent="-514350">
              <a:buAutoNum type="arabicPeriod"/>
            </a:pPr>
            <a:r>
              <a:rPr lang="nb-NO" sz="4000" dirty="0" smtClean="0"/>
              <a:t>Design questions </a:t>
            </a:r>
          </a:p>
          <a:p>
            <a:pPr marL="514350" indent="-514350">
              <a:buAutoNum type="arabicPeriod"/>
            </a:pPr>
            <a:r>
              <a:rPr lang="en-GB" sz="4000" dirty="0" smtClean="0"/>
              <a:t>Piloting (testing)</a:t>
            </a:r>
          </a:p>
          <a:p>
            <a:pPr marL="514350" indent="-514350">
              <a:buAutoNum type="arabicPeriod"/>
            </a:pPr>
            <a:r>
              <a:rPr lang="en-GB" sz="4000" dirty="0" smtClean="0"/>
              <a:t>Data collection </a:t>
            </a:r>
            <a:endParaRPr lang="en-GB" sz="4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50357498"/>
      </p:ext>
    </p:extLst>
  </p:cSld>
  <p:clrMapOvr>
    <a:masterClrMapping/>
  </p:clrMapOvr>
  <mc:AlternateContent xmlns:mc="http://schemas.openxmlformats.org/markup-compatibility/2006">
    <mc:Choice xmlns:p14="http://schemas.microsoft.com/office/powerpoint/2010/main" Requires="p14">
      <p:transition spd="slow" p14:dur="2000" advTm="37391"/>
    </mc:Choice>
    <mc:Fallback>
      <p:transition spd="slow" advTm="37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3544" y="932688"/>
            <a:ext cx="10430256" cy="646331"/>
          </a:xfrm>
          <a:prstGeom prst="rect">
            <a:avLst/>
          </a:prstGeom>
          <a:noFill/>
        </p:spPr>
        <p:txBody>
          <a:bodyPr wrap="square" rtlCol="0">
            <a:spAutoFit/>
          </a:bodyPr>
          <a:lstStyle/>
          <a:p>
            <a:pPr algn="ctr"/>
            <a:r>
              <a:rPr lang="en-GB" sz="3600" dirty="0" smtClean="0"/>
              <a:t>Qualitative interviews</a:t>
            </a:r>
            <a:endParaRPr lang="en-GB" sz="3600" dirty="0"/>
          </a:p>
        </p:txBody>
      </p:sp>
      <p:pic>
        <p:nvPicPr>
          <p:cNvPr id="8194" name="Picture 2" descr="Image result for counselling africa"/>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29184" y="1835051"/>
            <a:ext cx="6742730" cy="379278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counselling ind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7580" y="1835051"/>
            <a:ext cx="4728972" cy="315264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10741924"/>
      </p:ext>
    </p:extLst>
  </p:cSld>
  <p:clrMapOvr>
    <a:masterClrMapping/>
  </p:clrMapOvr>
  <mc:AlternateContent xmlns:mc="http://schemas.openxmlformats.org/markup-compatibility/2006">
    <mc:Choice xmlns:p14="http://schemas.microsoft.com/office/powerpoint/2010/main" Requires="p14">
      <p:transition spd="slow" p14:dur="2000" advTm="232018"/>
    </mc:Choice>
    <mc:Fallback>
      <p:transition spd="slow" advTm="232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6" name="Title 5"/>
          <p:cNvSpPr txBox="1">
            <a:spLocks noGrp="1"/>
          </p:cNvSpPr>
          <p:nvPr>
            <p:ph type="title"/>
          </p:nvPr>
        </p:nvSpPr>
        <p:spPr>
          <a:xfrm>
            <a:off x="838200" y="732441"/>
            <a:ext cx="10515600" cy="590931"/>
          </a:xfrm>
          <a:prstGeom prst="rect">
            <a:avLst/>
          </a:prstGeom>
          <a:noFill/>
        </p:spPr>
        <p:txBody>
          <a:bodyPr wrap="square" rtlCol="0">
            <a:spAutoFit/>
          </a:bodyPr>
          <a:lstStyle/>
          <a:p>
            <a:pPr algn="ctr"/>
            <a:r>
              <a:rPr lang="nb-NO" sz="3600" dirty="0"/>
              <a:t>Writing the first survey</a:t>
            </a:r>
            <a:endParaRPr lang="en-GB" sz="3600" dirty="0"/>
          </a:p>
        </p:txBody>
      </p:sp>
      <p:pic>
        <p:nvPicPr>
          <p:cNvPr id="8" name="Picture 7"/>
          <p:cNvPicPr/>
          <p:nvPr/>
        </p:nvPicPr>
        <p:blipFill rotWithShape="1">
          <a:blip r:embed="rId4"/>
          <a:srcRect l="12563" t="23924" r="34984" b="14479"/>
          <a:stretch/>
        </p:blipFill>
        <p:spPr bwMode="auto">
          <a:xfrm>
            <a:off x="1416205" y="1260088"/>
            <a:ext cx="8920976" cy="5441795"/>
          </a:xfrm>
          <a:prstGeom prst="rect">
            <a:avLst/>
          </a:prstGeom>
          <a:ln>
            <a:noFill/>
          </a:ln>
          <a:extLst>
            <a:ext uri="{53640926-AAD7-44D8-BBD7-CCE9431645EC}">
              <a14:shadowObscured xmlns:a14="http://schemas.microsoft.com/office/drawing/2010/main"/>
            </a:ext>
          </a:extLst>
        </p:spPr>
      </p:pic>
      <p:pic>
        <p:nvPicPr>
          <p:cNvPr id="1026" name="Picture 2" descr="Bilderesultat for black caima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09475" y="730948"/>
            <a:ext cx="2641149" cy="148564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89637450"/>
      </p:ext>
    </p:extLst>
  </p:cSld>
  <p:clrMapOvr>
    <a:masterClrMapping/>
  </p:clrMapOvr>
  <mc:AlternateContent xmlns:mc="http://schemas.openxmlformats.org/markup-compatibility/2006">
    <mc:Choice xmlns:p14="http://schemas.microsoft.com/office/powerpoint/2010/main" Requires="p14">
      <p:transition spd="slow" p14:dur="2000" advTm="38880"/>
    </mc:Choice>
    <mc:Fallback>
      <p:transition spd="slow" advTm="38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6" name="Title 5"/>
          <p:cNvSpPr txBox="1">
            <a:spLocks noGrp="1"/>
          </p:cNvSpPr>
          <p:nvPr>
            <p:ph type="title"/>
          </p:nvPr>
        </p:nvSpPr>
        <p:spPr>
          <a:xfrm>
            <a:off x="838200" y="732441"/>
            <a:ext cx="10515600" cy="590931"/>
          </a:xfrm>
          <a:prstGeom prst="rect">
            <a:avLst/>
          </a:prstGeom>
          <a:noFill/>
        </p:spPr>
        <p:txBody>
          <a:bodyPr wrap="square" rtlCol="0">
            <a:spAutoFit/>
          </a:bodyPr>
          <a:lstStyle/>
          <a:p>
            <a:pPr algn="ctr"/>
            <a:r>
              <a:rPr lang="nb-NO" sz="3600" dirty="0"/>
              <a:t>Writing the first survey</a:t>
            </a:r>
            <a:endParaRPr lang="en-GB" sz="3600" dirty="0"/>
          </a:p>
        </p:txBody>
      </p:sp>
      <p:pic>
        <p:nvPicPr>
          <p:cNvPr id="8" name="Picture 7"/>
          <p:cNvPicPr/>
          <p:nvPr/>
        </p:nvPicPr>
        <p:blipFill rotWithShape="1">
          <a:blip r:embed="rId4"/>
          <a:srcRect l="12563" t="23924" r="34984" b="14479"/>
          <a:stretch/>
        </p:blipFill>
        <p:spPr bwMode="auto">
          <a:xfrm>
            <a:off x="1416205" y="1260088"/>
            <a:ext cx="8920976" cy="544179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10361676" y="1204220"/>
            <a:ext cx="1984248" cy="461665"/>
          </a:xfrm>
          <a:prstGeom prst="rect">
            <a:avLst/>
          </a:prstGeom>
          <a:noFill/>
        </p:spPr>
        <p:txBody>
          <a:bodyPr wrap="square" rtlCol="0">
            <a:spAutoFit/>
          </a:bodyPr>
          <a:lstStyle/>
          <a:p>
            <a:r>
              <a:rPr lang="nb-NO" sz="2400" b="1" dirty="0" smtClean="0">
                <a:solidFill>
                  <a:srgbClr val="FF0000"/>
                </a:solidFill>
              </a:rPr>
              <a:t>Frequency</a:t>
            </a:r>
            <a:endParaRPr lang="en-GB" sz="2400" b="1" dirty="0">
              <a:solidFill>
                <a:srgbClr val="FF0000"/>
              </a:solidFill>
            </a:endParaRPr>
          </a:p>
        </p:txBody>
      </p:sp>
      <p:cxnSp>
        <p:nvCxnSpPr>
          <p:cNvPr id="9" name="Straight Arrow Connector 8"/>
          <p:cNvCxnSpPr/>
          <p:nvPr/>
        </p:nvCxnSpPr>
        <p:spPr>
          <a:xfrm flipH="1">
            <a:off x="9501322" y="1678410"/>
            <a:ext cx="896112"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7448423"/>
      </p:ext>
    </p:extLst>
  </p:cSld>
  <p:clrMapOvr>
    <a:masterClrMapping/>
  </p:clrMapOvr>
  <mc:AlternateContent xmlns:mc="http://schemas.openxmlformats.org/markup-compatibility/2006">
    <mc:Choice xmlns:p14="http://schemas.microsoft.com/office/powerpoint/2010/main" Requires="p14">
      <p:transition spd="slow" p14:dur="2000" advTm="5999"/>
    </mc:Choice>
    <mc:Fallback>
      <p:transition spd="slow" advTm="5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6" name="Title 5"/>
          <p:cNvSpPr txBox="1">
            <a:spLocks noGrp="1"/>
          </p:cNvSpPr>
          <p:nvPr>
            <p:ph type="title"/>
          </p:nvPr>
        </p:nvSpPr>
        <p:spPr>
          <a:xfrm>
            <a:off x="838200" y="732441"/>
            <a:ext cx="10515600" cy="590931"/>
          </a:xfrm>
          <a:prstGeom prst="rect">
            <a:avLst/>
          </a:prstGeom>
          <a:noFill/>
        </p:spPr>
        <p:txBody>
          <a:bodyPr wrap="square" rtlCol="0">
            <a:spAutoFit/>
          </a:bodyPr>
          <a:lstStyle/>
          <a:p>
            <a:pPr algn="ctr"/>
            <a:r>
              <a:rPr lang="nb-NO" sz="3600" dirty="0"/>
              <a:t>Writing the first survey</a:t>
            </a:r>
            <a:endParaRPr lang="en-GB" sz="3600" dirty="0"/>
          </a:p>
        </p:txBody>
      </p:sp>
      <p:pic>
        <p:nvPicPr>
          <p:cNvPr id="8" name="Picture 7"/>
          <p:cNvPicPr/>
          <p:nvPr/>
        </p:nvPicPr>
        <p:blipFill rotWithShape="1">
          <a:blip r:embed="rId4"/>
          <a:srcRect l="12563" t="23924" r="34984" b="14479"/>
          <a:stretch/>
        </p:blipFill>
        <p:spPr bwMode="auto">
          <a:xfrm>
            <a:off x="1416205" y="1260088"/>
            <a:ext cx="8920976" cy="544179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10391803" y="1506203"/>
            <a:ext cx="1984248" cy="830997"/>
          </a:xfrm>
          <a:prstGeom prst="rect">
            <a:avLst/>
          </a:prstGeom>
          <a:noFill/>
        </p:spPr>
        <p:txBody>
          <a:bodyPr wrap="square" rtlCol="0">
            <a:spAutoFit/>
          </a:bodyPr>
          <a:lstStyle/>
          <a:p>
            <a:r>
              <a:rPr lang="nb-NO" sz="2400" b="1" dirty="0" smtClean="0">
                <a:solidFill>
                  <a:srgbClr val="FF0000"/>
                </a:solidFill>
              </a:rPr>
              <a:t>Multiple choice</a:t>
            </a:r>
            <a:endParaRPr lang="en-GB" sz="2400" b="1" dirty="0">
              <a:solidFill>
                <a:srgbClr val="FF0000"/>
              </a:solidFill>
            </a:endParaRPr>
          </a:p>
        </p:txBody>
      </p:sp>
      <p:cxnSp>
        <p:nvCxnSpPr>
          <p:cNvPr id="9" name="Straight Arrow Connector 8"/>
          <p:cNvCxnSpPr/>
          <p:nvPr/>
        </p:nvCxnSpPr>
        <p:spPr>
          <a:xfrm flipH="1">
            <a:off x="9501322" y="1921702"/>
            <a:ext cx="896112"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95447352"/>
      </p:ext>
    </p:extLst>
  </p:cSld>
  <p:clrMapOvr>
    <a:masterClrMapping/>
  </p:clrMapOvr>
  <mc:AlternateContent xmlns:mc="http://schemas.openxmlformats.org/markup-compatibility/2006">
    <mc:Choice xmlns:p14="http://schemas.microsoft.com/office/powerpoint/2010/main" Requires="p14">
      <p:transition spd="slow" p14:dur="2000" advTm="7921"/>
    </mc:Choice>
    <mc:Fallback>
      <p:transition spd="slow" advTm="7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6" name="Title 5"/>
          <p:cNvSpPr txBox="1">
            <a:spLocks noGrp="1"/>
          </p:cNvSpPr>
          <p:nvPr>
            <p:ph type="title"/>
          </p:nvPr>
        </p:nvSpPr>
        <p:spPr>
          <a:xfrm>
            <a:off x="838200" y="732441"/>
            <a:ext cx="10515600" cy="590931"/>
          </a:xfrm>
          <a:prstGeom prst="rect">
            <a:avLst/>
          </a:prstGeom>
          <a:noFill/>
        </p:spPr>
        <p:txBody>
          <a:bodyPr wrap="square" rtlCol="0">
            <a:spAutoFit/>
          </a:bodyPr>
          <a:lstStyle/>
          <a:p>
            <a:pPr algn="ctr"/>
            <a:r>
              <a:rPr lang="nb-NO" sz="3600" dirty="0"/>
              <a:t>Writing the first survey</a:t>
            </a:r>
            <a:endParaRPr lang="en-GB" sz="3600" dirty="0"/>
          </a:p>
        </p:txBody>
      </p:sp>
      <p:pic>
        <p:nvPicPr>
          <p:cNvPr id="8" name="Picture 7"/>
          <p:cNvPicPr/>
          <p:nvPr/>
        </p:nvPicPr>
        <p:blipFill rotWithShape="1">
          <a:blip r:embed="rId4"/>
          <a:srcRect l="12563" t="23924" r="34984" b="14479"/>
          <a:stretch/>
        </p:blipFill>
        <p:spPr bwMode="auto">
          <a:xfrm>
            <a:off x="1416205" y="1260088"/>
            <a:ext cx="8920976" cy="5441795"/>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a:off x="10701714" y="1952008"/>
            <a:ext cx="1984248" cy="830997"/>
          </a:xfrm>
          <a:prstGeom prst="rect">
            <a:avLst/>
          </a:prstGeom>
          <a:noFill/>
        </p:spPr>
        <p:txBody>
          <a:bodyPr wrap="square" rtlCol="0">
            <a:spAutoFit/>
          </a:bodyPr>
          <a:lstStyle/>
          <a:p>
            <a:r>
              <a:rPr lang="nb-NO" sz="2400" b="1" dirty="0" smtClean="0">
                <a:solidFill>
                  <a:srgbClr val="FF0000"/>
                </a:solidFill>
              </a:rPr>
              <a:t>Numeric answer</a:t>
            </a:r>
            <a:endParaRPr lang="en-GB" sz="2400" b="1" dirty="0">
              <a:solidFill>
                <a:srgbClr val="FF0000"/>
              </a:solidFill>
            </a:endParaRPr>
          </a:p>
        </p:txBody>
      </p:sp>
      <p:cxnSp>
        <p:nvCxnSpPr>
          <p:cNvPr id="11" name="Straight Arrow Connector 10"/>
          <p:cNvCxnSpPr/>
          <p:nvPr/>
        </p:nvCxnSpPr>
        <p:spPr>
          <a:xfrm flipH="1">
            <a:off x="9805602" y="2367506"/>
            <a:ext cx="896112"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26663595"/>
      </p:ext>
    </p:extLst>
  </p:cSld>
  <p:clrMapOvr>
    <a:masterClrMapping/>
  </p:clrMapOvr>
  <mc:AlternateContent xmlns:mc="http://schemas.openxmlformats.org/markup-compatibility/2006">
    <mc:Choice xmlns:p14="http://schemas.microsoft.com/office/powerpoint/2010/main" Requires="p14">
      <p:transition spd="slow" p14:dur="2000" advTm="12223"/>
    </mc:Choice>
    <mc:Fallback>
      <p:transition spd="slow" advTm="12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6" name="Title 5"/>
          <p:cNvSpPr txBox="1">
            <a:spLocks noGrp="1"/>
          </p:cNvSpPr>
          <p:nvPr>
            <p:ph type="title"/>
          </p:nvPr>
        </p:nvSpPr>
        <p:spPr>
          <a:xfrm>
            <a:off x="838200" y="732441"/>
            <a:ext cx="10515600" cy="590931"/>
          </a:xfrm>
          <a:prstGeom prst="rect">
            <a:avLst/>
          </a:prstGeom>
          <a:noFill/>
        </p:spPr>
        <p:txBody>
          <a:bodyPr wrap="square" rtlCol="0">
            <a:spAutoFit/>
          </a:bodyPr>
          <a:lstStyle/>
          <a:p>
            <a:pPr algn="ctr"/>
            <a:r>
              <a:rPr lang="nb-NO" sz="3600" dirty="0"/>
              <a:t>Writing the first survey</a:t>
            </a:r>
            <a:endParaRPr lang="en-GB" sz="3600" dirty="0"/>
          </a:p>
        </p:txBody>
      </p:sp>
      <p:pic>
        <p:nvPicPr>
          <p:cNvPr id="8" name="Picture 7"/>
          <p:cNvPicPr/>
          <p:nvPr/>
        </p:nvPicPr>
        <p:blipFill rotWithShape="1">
          <a:blip r:embed="rId4"/>
          <a:srcRect l="12563" t="23924" r="34984" b="14479"/>
          <a:stretch/>
        </p:blipFill>
        <p:spPr bwMode="auto">
          <a:xfrm>
            <a:off x="1416205" y="1260088"/>
            <a:ext cx="8920976" cy="544179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10680081" y="2208158"/>
            <a:ext cx="1984248" cy="1200329"/>
          </a:xfrm>
          <a:prstGeom prst="rect">
            <a:avLst/>
          </a:prstGeom>
          <a:noFill/>
        </p:spPr>
        <p:txBody>
          <a:bodyPr wrap="square" rtlCol="0">
            <a:spAutoFit/>
          </a:bodyPr>
          <a:lstStyle/>
          <a:p>
            <a:r>
              <a:rPr lang="nb-NO" sz="2400" b="1" dirty="0" smtClean="0">
                <a:solidFill>
                  <a:srgbClr val="FF0000"/>
                </a:solidFill>
              </a:rPr>
              <a:t>Multiple choice and text box</a:t>
            </a:r>
            <a:endParaRPr lang="en-GB" sz="2400" b="1" dirty="0">
              <a:solidFill>
                <a:srgbClr val="FF0000"/>
              </a:solidFill>
            </a:endParaRPr>
          </a:p>
        </p:txBody>
      </p:sp>
      <p:cxnSp>
        <p:nvCxnSpPr>
          <p:cNvPr id="9" name="Straight Arrow Connector 8"/>
          <p:cNvCxnSpPr/>
          <p:nvPr/>
        </p:nvCxnSpPr>
        <p:spPr>
          <a:xfrm flipH="1">
            <a:off x="9994281" y="3071440"/>
            <a:ext cx="685800"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1848543"/>
      </p:ext>
    </p:extLst>
  </p:cSld>
  <p:clrMapOvr>
    <a:masterClrMapping/>
  </p:clrMapOvr>
  <mc:AlternateContent xmlns:mc="http://schemas.openxmlformats.org/markup-compatibility/2006">
    <mc:Choice xmlns:p14="http://schemas.microsoft.com/office/powerpoint/2010/main" Requires="p14">
      <p:transition spd="slow" p14:dur="2000" advTm="26671"/>
    </mc:Choice>
    <mc:Fallback>
      <p:transition spd="slow" advTm="26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6" name="Title 5"/>
          <p:cNvSpPr txBox="1">
            <a:spLocks noGrp="1"/>
          </p:cNvSpPr>
          <p:nvPr>
            <p:ph type="title"/>
          </p:nvPr>
        </p:nvSpPr>
        <p:spPr>
          <a:xfrm>
            <a:off x="838200" y="732441"/>
            <a:ext cx="10515600" cy="590931"/>
          </a:xfrm>
          <a:prstGeom prst="rect">
            <a:avLst/>
          </a:prstGeom>
          <a:noFill/>
        </p:spPr>
        <p:txBody>
          <a:bodyPr wrap="square" rtlCol="0">
            <a:spAutoFit/>
          </a:bodyPr>
          <a:lstStyle/>
          <a:p>
            <a:pPr algn="ctr"/>
            <a:r>
              <a:rPr lang="nb-NO" sz="3600" dirty="0"/>
              <a:t>Writing the first survey</a:t>
            </a:r>
            <a:endParaRPr lang="en-GB" sz="3600" dirty="0"/>
          </a:p>
        </p:txBody>
      </p:sp>
      <p:pic>
        <p:nvPicPr>
          <p:cNvPr id="8" name="Picture 7"/>
          <p:cNvPicPr/>
          <p:nvPr/>
        </p:nvPicPr>
        <p:blipFill rotWithShape="1">
          <a:blip r:embed="rId4"/>
          <a:srcRect l="12563" t="23924" r="34984" b="14479"/>
          <a:stretch/>
        </p:blipFill>
        <p:spPr bwMode="auto">
          <a:xfrm>
            <a:off x="1416205" y="1260088"/>
            <a:ext cx="8920976" cy="544179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10662536" y="3476276"/>
            <a:ext cx="1984248" cy="830997"/>
          </a:xfrm>
          <a:prstGeom prst="rect">
            <a:avLst/>
          </a:prstGeom>
          <a:noFill/>
        </p:spPr>
        <p:txBody>
          <a:bodyPr wrap="square" rtlCol="0">
            <a:spAutoFit/>
          </a:bodyPr>
          <a:lstStyle/>
          <a:p>
            <a:r>
              <a:rPr lang="nb-NO" sz="2400" b="1" dirty="0" smtClean="0">
                <a:solidFill>
                  <a:srgbClr val="FF0000"/>
                </a:solidFill>
              </a:rPr>
              <a:t>Likert-type item</a:t>
            </a:r>
            <a:endParaRPr lang="en-GB" sz="2400" b="1" dirty="0">
              <a:solidFill>
                <a:srgbClr val="FF0000"/>
              </a:solidFill>
            </a:endParaRPr>
          </a:p>
        </p:txBody>
      </p:sp>
      <p:cxnSp>
        <p:nvCxnSpPr>
          <p:cNvPr id="9" name="Straight Arrow Connector 8"/>
          <p:cNvCxnSpPr/>
          <p:nvPr/>
        </p:nvCxnSpPr>
        <p:spPr>
          <a:xfrm flipH="1">
            <a:off x="9976736" y="4227959"/>
            <a:ext cx="685800"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44863996"/>
      </p:ext>
    </p:extLst>
  </p:cSld>
  <p:clrMapOvr>
    <a:masterClrMapping/>
  </p:clrMapOvr>
  <mc:AlternateContent xmlns:mc="http://schemas.openxmlformats.org/markup-compatibility/2006">
    <mc:Choice xmlns:p14="http://schemas.microsoft.com/office/powerpoint/2010/main" Requires="p14">
      <p:transition spd="slow" p14:dur="2000" advTm="37729"/>
    </mc:Choice>
    <mc:Fallback>
      <p:transition spd="slow" advTm="37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6" name="Title 5"/>
          <p:cNvSpPr txBox="1">
            <a:spLocks noGrp="1"/>
          </p:cNvSpPr>
          <p:nvPr>
            <p:ph type="title"/>
          </p:nvPr>
        </p:nvSpPr>
        <p:spPr>
          <a:xfrm>
            <a:off x="838200" y="732441"/>
            <a:ext cx="10515600" cy="590931"/>
          </a:xfrm>
          <a:prstGeom prst="rect">
            <a:avLst/>
          </a:prstGeom>
          <a:noFill/>
        </p:spPr>
        <p:txBody>
          <a:bodyPr wrap="square" rtlCol="0">
            <a:spAutoFit/>
          </a:bodyPr>
          <a:lstStyle/>
          <a:p>
            <a:pPr algn="ctr"/>
            <a:r>
              <a:rPr lang="nb-NO" sz="3600" dirty="0"/>
              <a:t>Writing the first survey</a:t>
            </a:r>
            <a:endParaRPr lang="en-GB" sz="3600" dirty="0"/>
          </a:p>
        </p:txBody>
      </p:sp>
      <p:pic>
        <p:nvPicPr>
          <p:cNvPr id="8" name="Picture 7"/>
          <p:cNvPicPr/>
          <p:nvPr/>
        </p:nvPicPr>
        <p:blipFill rotWithShape="1">
          <a:blip r:embed="rId4"/>
          <a:srcRect l="12563" t="23924" r="34984" b="14479"/>
          <a:stretch/>
        </p:blipFill>
        <p:spPr bwMode="auto">
          <a:xfrm>
            <a:off x="1416205" y="1260088"/>
            <a:ext cx="8920976" cy="544179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10337181" y="4540196"/>
            <a:ext cx="1984248" cy="830997"/>
          </a:xfrm>
          <a:prstGeom prst="rect">
            <a:avLst/>
          </a:prstGeom>
          <a:noFill/>
        </p:spPr>
        <p:txBody>
          <a:bodyPr wrap="square" rtlCol="0">
            <a:spAutoFit/>
          </a:bodyPr>
          <a:lstStyle/>
          <a:p>
            <a:r>
              <a:rPr lang="nb-NO" sz="2400" b="1" dirty="0" smtClean="0">
                <a:solidFill>
                  <a:srgbClr val="FF0000"/>
                </a:solidFill>
              </a:rPr>
              <a:t>Open-ended qualiative </a:t>
            </a:r>
            <a:endParaRPr lang="en-GB" sz="2400" b="1" dirty="0">
              <a:solidFill>
                <a:srgbClr val="FF0000"/>
              </a:solidFill>
            </a:endParaRPr>
          </a:p>
        </p:txBody>
      </p:sp>
      <p:cxnSp>
        <p:nvCxnSpPr>
          <p:cNvPr id="9" name="Straight Arrow Connector 8"/>
          <p:cNvCxnSpPr/>
          <p:nvPr/>
        </p:nvCxnSpPr>
        <p:spPr>
          <a:xfrm flipH="1">
            <a:off x="9843024" y="5371193"/>
            <a:ext cx="685800"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25938493"/>
      </p:ext>
    </p:extLst>
  </p:cSld>
  <p:clrMapOvr>
    <a:masterClrMapping/>
  </p:clrMapOvr>
  <mc:AlternateContent xmlns:mc="http://schemas.openxmlformats.org/markup-compatibility/2006">
    <mc:Choice xmlns:p14="http://schemas.microsoft.com/office/powerpoint/2010/main" Requires="p14">
      <p:transition spd="slow" p14:dur="2000" advTm="15838"/>
    </mc:Choice>
    <mc:Fallback>
      <p:transition spd="slow" advTm="15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Quantitative</a:t>
            </a:r>
            <a:r>
              <a:rPr lang="nb-NO" dirty="0"/>
              <a:t> survey </a:t>
            </a:r>
            <a:r>
              <a:rPr lang="nb-NO" dirty="0" err="1"/>
              <a:t>methods</a:t>
            </a:r>
            <a:r>
              <a:rPr lang="nb-NO" dirty="0"/>
              <a:t> </a:t>
            </a:r>
            <a:endParaRPr lang="en-GB" dirty="0"/>
          </a:p>
        </p:txBody>
      </p:sp>
      <p:sp>
        <p:nvSpPr>
          <p:cNvPr id="3" name="Content Placeholder 2"/>
          <p:cNvSpPr>
            <a:spLocks noGrp="1"/>
          </p:cNvSpPr>
          <p:nvPr>
            <p:ph idx="1"/>
          </p:nvPr>
        </p:nvSpPr>
        <p:spPr/>
        <p:txBody>
          <a:bodyPr/>
          <a:lstStyle/>
          <a:p>
            <a:pPr marL="0" indent="0">
              <a:buNone/>
            </a:pPr>
            <a:r>
              <a:rPr lang="nb-NO" dirty="0" err="1"/>
              <a:t>Can</a:t>
            </a:r>
            <a:r>
              <a:rPr lang="nb-NO" dirty="0"/>
              <a:t> be used to </a:t>
            </a:r>
            <a:r>
              <a:rPr lang="en-GB" dirty="0"/>
              <a:t>investigate</a:t>
            </a:r>
            <a:r>
              <a:rPr lang="nb-NO" dirty="0"/>
              <a:t> </a:t>
            </a:r>
            <a:r>
              <a:rPr lang="nb-NO" dirty="0" err="1"/>
              <a:t>any</a:t>
            </a:r>
            <a:r>
              <a:rPr lang="nb-NO" dirty="0"/>
              <a:t> </a:t>
            </a:r>
            <a:r>
              <a:rPr lang="nb-NO" dirty="0" err="1"/>
              <a:t>topic</a:t>
            </a:r>
            <a:r>
              <a:rPr lang="nb-NO" dirty="0"/>
              <a:t> </a:t>
            </a:r>
            <a:r>
              <a:rPr lang="nb-NO" dirty="0" err="1"/>
              <a:t>where</a:t>
            </a:r>
            <a:r>
              <a:rPr lang="nb-NO" dirty="0"/>
              <a:t> </a:t>
            </a:r>
            <a:r>
              <a:rPr lang="nb-NO" dirty="0" err="1"/>
              <a:t>you</a:t>
            </a:r>
            <a:r>
              <a:rPr lang="nb-NO" dirty="0"/>
              <a:t> </a:t>
            </a:r>
            <a:r>
              <a:rPr lang="nb-NO" dirty="0" err="1"/>
              <a:t>want</a:t>
            </a:r>
            <a:r>
              <a:rPr lang="nb-NO" dirty="0"/>
              <a:t> </a:t>
            </a:r>
            <a:r>
              <a:rPr lang="nb-NO" dirty="0" err="1"/>
              <a:t>summary</a:t>
            </a:r>
            <a:r>
              <a:rPr lang="nb-NO" dirty="0"/>
              <a:t> </a:t>
            </a:r>
            <a:r>
              <a:rPr lang="nb-NO" dirty="0" err="1"/>
              <a:t>statistics</a:t>
            </a:r>
            <a:r>
              <a:rPr lang="nb-NO" dirty="0"/>
              <a:t> or data for </a:t>
            </a:r>
            <a:r>
              <a:rPr lang="nb-NO" dirty="0" err="1"/>
              <a:t>quantitative</a:t>
            </a:r>
            <a:r>
              <a:rPr lang="nb-NO" dirty="0"/>
              <a:t> </a:t>
            </a:r>
            <a:r>
              <a:rPr lang="nb-NO" dirty="0" err="1"/>
              <a:t>analysis</a:t>
            </a:r>
            <a:r>
              <a:rPr lang="nb-NO" dirty="0"/>
              <a:t> </a:t>
            </a:r>
          </a:p>
          <a:p>
            <a:endParaRPr lang="en-GB" dirty="0"/>
          </a:p>
        </p:txBody>
      </p:sp>
      <p:pic>
        <p:nvPicPr>
          <p:cNvPr id="2052" name="Picture 4" descr="Image result for road rainfor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4728" y="2989340"/>
            <a:ext cx="6451760" cy="363479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dam rainfore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747253"/>
            <a:ext cx="6096000" cy="30575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students in a classro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839" y="4410953"/>
            <a:ext cx="3552020" cy="236209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92008923"/>
      </p:ext>
    </p:extLst>
  </p:cSld>
  <p:clrMapOvr>
    <a:masterClrMapping/>
  </p:clrMapOvr>
  <mc:AlternateContent xmlns:mc="http://schemas.openxmlformats.org/markup-compatibility/2006">
    <mc:Choice xmlns:p14="http://schemas.microsoft.com/office/powerpoint/2010/main" Requires="p14">
      <p:transition spd="slow" p14:dur="2000" advTm="38399"/>
    </mc:Choice>
    <mc:Fallback>
      <p:transition spd="slow" advTm="38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6" name="Title 5"/>
          <p:cNvSpPr txBox="1">
            <a:spLocks noGrp="1"/>
          </p:cNvSpPr>
          <p:nvPr>
            <p:ph type="title"/>
          </p:nvPr>
        </p:nvSpPr>
        <p:spPr>
          <a:xfrm>
            <a:off x="838200" y="732441"/>
            <a:ext cx="10515600" cy="590931"/>
          </a:xfrm>
          <a:prstGeom prst="rect">
            <a:avLst/>
          </a:prstGeom>
          <a:noFill/>
        </p:spPr>
        <p:txBody>
          <a:bodyPr wrap="square" rtlCol="0">
            <a:spAutoFit/>
          </a:bodyPr>
          <a:lstStyle/>
          <a:p>
            <a:pPr algn="ctr"/>
            <a:r>
              <a:rPr lang="nb-NO" sz="3600" dirty="0"/>
              <a:t>Writing the first survey</a:t>
            </a:r>
            <a:endParaRPr lang="en-GB" sz="3600" dirty="0"/>
          </a:p>
        </p:txBody>
      </p:sp>
      <p:pic>
        <p:nvPicPr>
          <p:cNvPr id="8" name="Picture 7"/>
          <p:cNvPicPr/>
          <p:nvPr/>
        </p:nvPicPr>
        <p:blipFill rotWithShape="1">
          <a:blip r:embed="rId4"/>
          <a:srcRect l="12563" t="23924" r="34984" b="14479"/>
          <a:stretch/>
        </p:blipFill>
        <p:spPr bwMode="auto">
          <a:xfrm>
            <a:off x="1416205" y="1260088"/>
            <a:ext cx="8920976" cy="544179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10193144" y="4954814"/>
            <a:ext cx="2182368" cy="830997"/>
          </a:xfrm>
          <a:prstGeom prst="rect">
            <a:avLst/>
          </a:prstGeom>
          <a:noFill/>
        </p:spPr>
        <p:txBody>
          <a:bodyPr wrap="square" rtlCol="0">
            <a:spAutoFit/>
          </a:bodyPr>
          <a:lstStyle/>
          <a:p>
            <a:r>
              <a:rPr lang="nb-NO" sz="2400" b="1" dirty="0" smtClean="0">
                <a:solidFill>
                  <a:srgbClr val="FF0000"/>
                </a:solidFill>
              </a:rPr>
              <a:t>Another likert-type item</a:t>
            </a:r>
            <a:endParaRPr lang="en-GB" sz="2400" b="1" dirty="0">
              <a:solidFill>
                <a:srgbClr val="FF0000"/>
              </a:solidFill>
            </a:endParaRPr>
          </a:p>
        </p:txBody>
      </p:sp>
      <p:cxnSp>
        <p:nvCxnSpPr>
          <p:cNvPr id="9" name="Straight Arrow Connector 8"/>
          <p:cNvCxnSpPr/>
          <p:nvPr/>
        </p:nvCxnSpPr>
        <p:spPr>
          <a:xfrm flipH="1">
            <a:off x="9850244" y="5856147"/>
            <a:ext cx="685800"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11893887"/>
      </p:ext>
    </p:extLst>
  </p:cSld>
  <p:clrMapOvr>
    <a:masterClrMapping/>
  </p:clrMapOvr>
  <mc:AlternateContent xmlns:mc="http://schemas.openxmlformats.org/markup-compatibility/2006">
    <mc:Choice xmlns:p14="http://schemas.microsoft.com/office/powerpoint/2010/main" Requires="p14">
      <p:transition spd="slow" p14:dur="2000" advTm="11953"/>
    </mc:Choice>
    <mc:Fallback>
      <p:transition spd="slow" advTm="11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6" name="Title 5"/>
          <p:cNvSpPr txBox="1">
            <a:spLocks noGrp="1"/>
          </p:cNvSpPr>
          <p:nvPr>
            <p:ph type="title"/>
          </p:nvPr>
        </p:nvSpPr>
        <p:spPr>
          <a:xfrm>
            <a:off x="838200" y="732441"/>
            <a:ext cx="10515600" cy="590931"/>
          </a:xfrm>
          <a:prstGeom prst="rect">
            <a:avLst/>
          </a:prstGeom>
          <a:noFill/>
        </p:spPr>
        <p:txBody>
          <a:bodyPr wrap="square" rtlCol="0">
            <a:spAutoFit/>
          </a:bodyPr>
          <a:lstStyle/>
          <a:p>
            <a:pPr algn="ctr"/>
            <a:r>
              <a:rPr lang="nb-NO" sz="3600" dirty="0"/>
              <a:t>Writing the first survey</a:t>
            </a:r>
            <a:endParaRPr lang="en-GB" sz="3600" dirty="0"/>
          </a:p>
        </p:txBody>
      </p:sp>
      <p:pic>
        <p:nvPicPr>
          <p:cNvPr id="8" name="Picture 7"/>
          <p:cNvPicPr/>
          <p:nvPr/>
        </p:nvPicPr>
        <p:blipFill rotWithShape="1">
          <a:blip r:embed="rId4"/>
          <a:srcRect l="12563" t="23924" r="34984" b="14479"/>
          <a:stretch/>
        </p:blipFill>
        <p:spPr bwMode="auto">
          <a:xfrm>
            <a:off x="1416205" y="1260088"/>
            <a:ext cx="8920976" cy="544179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9979951" y="5832442"/>
            <a:ext cx="2374392" cy="461665"/>
          </a:xfrm>
          <a:prstGeom prst="rect">
            <a:avLst/>
          </a:prstGeom>
          <a:noFill/>
        </p:spPr>
        <p:txBody>
          <a:bodyPr wrap="square" rtlCol="0">
            <a:spAutoFit/>
          </a:bodyPr>
          <a:lstStyle/>
          <a:p>
            <a:r>
              <a:rPr lang="nb-NO" sz="2400" b="1" dirty="0" smtClean="0">
                <a:solidFill>
                  <a:srgbClr val="FF0000"/>
                </a:solidFill>
              </a:rPr>
              <a:t>Yes</a:t>
            </a:r>
            <a:r>
              <a:rPr lang="en-GB" sz="2400" b="1" dirty="0" smtClean="0">
                <a:solidFill>
                  <a:srgbClr val="FF0000"/>
                </a:solidFill>
              </a:rPr>
              <a:t>/no question</a:t>
            </a:r>
            <a:endParaRPr lang="en-GB" sz="2400" b="1" dirty="0">
              <a:solidFill>
                <a:srgbClr val="FF0000"/>
              </a:solidFill>
            </a:endParaRPr>
          </a:p>
        </p:txBody>
      </p:sp>
      <p:cxnSp>
        <p:nvCxnSpPr>
          <p:cNvPr id="9" name="Straight Arrow Connector 8"/>
          <p:cNvCxnSpPr/>
          <p:nvPr/>
        </p:nvCxnSpPr>
        <p:spPr>
          <a:xfrm flipH="1">
            <a:off x="9979951" y="6327098"/>
            <a:ext cx="531876" cy="2158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48169354"/>
      </p:ext>
    </p:extLst>
  </p:cSld>
  <p:clrMapOvr>
    <a:masterClrMapping/>
  </p:clrMapOvr>
  <mc:AlternateContent xmlns:mc="http://schemas.openxmlformats.org/markup-compatibility/2006">
    <mc:Choice xmlns:p14="http://schemas.microsoft.com/office/powerpoint/2010/main" Requires="p14">
      <p:transition spd="slow" p14:dur="2000" advTm="26752"/>
    </mc:Choice>
    <mc:Fallback>
      <p:transition spd="slow" advTm="26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t>What’s</a:t>
            </a:r>
            <a:r>
              <a:rPr lang="nb-NO" dirty="0" smtClean="0"/>
              <a:t> </a:t>
            </a:r>
            <a:r>
              <a:rPr lang="nb-NO" dirty="0" err="1" smtClean="0"/>
              <a:t>wrong</a:t>
            </a:r>
            <a:r>
              <a:rPr lang="nb-NO" dirty="0" smtClean="0"/>
              <a:t> </a:t>
            </a:r>
            <a:r>
              <a:rPr lang="nb-NO" dirty="0" err="1" smtClean="0"/>
              <a:t>with</a:t>
            </a:r>
            <a:r>
              <a:rPr lang="nb-NO" dirty="0" smtClean="0"/>
              <a:t> </a:t>
            </a:r>
            <a:r>
              <a:rPr lang="nb-NO" dirty="0" err="1" smtClean="0"/>
              <a:t>these</a:t>
            </a:r>
            <a:r>
              <a:rPr lang="nb-NO" dirty="0" smtClean="0"/>
              <a:t> questions? </a:t>
            </a:r>
            <a:endParaRPr lang="en-GB" dirty="0"/>
          </a:p>
        </p:txBody>
      </p:sp>
      <p:sp>
        <p:nvSpPr>
          <p:cNvPr id="3" name="Content Placeholder 2"/>
          <p:cNvSpPr>
            <a:spLocks noGrp="1"/>
          </p:cNvSpPr>
          <p:nvPr>
            <p:ph idx="1"/>
          </p:nvPr>
        </p:nvSpPr>
        <p:spPr>
          <a:xfrm>
            <a:off x="713232" y="1371600"/>
            <a:ext cx="10640568" cy="4805363"/>
          </a:xfrm>
        </p:spPr>
        <p:txBody>
          <a:bodyPr>
            <a:normAutofit/>
          </a:bodyPr>
          <a:lstStyle/>
          <a:p>
            <a:pPr marL="0" indent="0">
              <a:buNone/>
            </a:pPr>
            <a:endParaRPr lang="nb-NO" b="1" dirty="0" smtClean="0"/>
          </a:p>
          <a:p>
            <a:pPr marL="514350" indent="-514350">
              <a:buAutoNum type="arabicPeriod"/>
            </a:pPr>
            <a:r>
              <a:rPr lang="nb-NO" b="1" dirty="0" smtClean="0"/>
              <a:t>Do you not agree that there is no problem with accessing firewood in the zone?</a:t>
            </a:r>
          </a:p>
          <a:p>
            <a:pPr marL="514350" indent="-514350">
              <a:buAutoNum type="arabicPeriod"/>
            </a:pPr>
            <a:r>
              <a:rPr lang="nb-NO" dirty="0" smtClean="0"/>
              <a:t>Are tigers bad?</a:t>
            </a:r>
          </a:p>
          <a:p>
            <a:pPr marL="514350" indent="-514350">
              <a:buAutoNum type="arabicPeriod"/>
            </a:pPr>
            <a:r>
              <a:rPr lang="nb-NO" dirty="0" smtClean="0"/>
              <a:t>To what extent do you think that establishing a new protected area near your village, which the state is considering doing, would interfer with your ability to find firewood?</a:t>
            </a:r>
          </a:p>
          <a:p>
            <a:pPr marL="514350" indent="-514350">
              <a:buAutoNum type="arabicPeriod"/>
            </a:pPr>
            <a:r>
              <a:rPr lang="nb-NO" dirty="0" smtClean="0"/>
              <a:t>Do you depend on fish and forest products for your daily life?</a:t>
            </a:r>
          </a:p>
          <a:p>
            <a:pPr>
              <a:buFont typeface="Wingdings" panose="05000000000000000000" pitchFamily="2" charset="2"/>
              <a:buChar char="q"/>
            </a:pPr>
            <a:r>
              <a:rPr lang="nb-NO" dirty="0"/>
              <a:t> </a:t>
            </a:r>
            <a:r>
              <a:rPr lang="nb-NO" dirty="0" smtClean="0"/>
              <a:t>Yes</a:t>
            </a:r>
          </a:p>
          <a:p>
            <a:pPr>
              <a:buFont typeface="Wingdings" panose="05000000000000000000" pitchFamily="2" charset="2"/>
              <a:buChar char="q"/>
            </a:pPr>
            <a:r>
              <a:rPr lang="nb-NO" dirty="0"/>
              <a:t> </a:t>
            </a:r>
            <a:r>
              <a:rPr lang="nb-NO" dirty="0" smtClean="0"/>
              <a:t>No</a:t>
            </a:r>
          </a:p>
          <a:p>
            <a:pPr>
              <a:buFont typeface="Wingdings" panose="05000000000000000000" pitchFamily="2" charset="2"/>
              <a:buChar char="q"/>
            </a:pPr>
            <a:endParaRPr lang="nb-NO" dirty="0" smtClean="0"/>
          </a:p>
          <a:p>
            <a:pPr marL="514350" indent="-514350">
              <a:buAutoNum type="arabicPeriod"/>
            </a:pP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61400365"/>
      </p:ext>
    </p:extLst>
  </p:cSld>
  <p:clrMapOvr>
    <a:masterClrMapping/>
  </p:clrMapOvr>
  <mc:AlternateContent xmlns:mc="http://schemas.openxmlformats.org/markup-compatibility/2006">
    <mc:Choice xmlns:p14="http://schemas.microsoft.com/office/powerpoint/2010/main" Requires="p14">
      <p:transition spd="slow" p14:dur="2000" advTm="79696"/>
    </mc:Choice>
    <mc:Fallback>
      <p:transition spd="slow" advTm="79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a:t>W</a:t>
            </a:r>
            <a:r>
              <a:rPr lang="nb-NO" dirty="0" err="1" smtClean="0"/>
              <a:t>hat’s</a:t>
            </a:r>
            <a:r>
              <a:rPr lang="nb-NO" dirty="0" smtClean="0"/>
              <a:t> </a:t>
            </a:r>
            <a:r>
              <a:rPr lang="nb-NO" dirty="0" err="1"/>
              <a:t>wrong</a:t>
            </a:r>
            <a:r>
              <a:rPr lang="nb-NO" dirty="0"/>
              <a:t> </a:t>
            </a:r>
            <a:r>
              <a:rPr lang="nb-NO" dirty="0" err="1"/>
              <a:t>with</a:t>
            </a:r>
            <a:r>
              <a:rPr lang="nb-NO" dirty="0"/>
              <a:t> </a:t>
            </a:r>
            <a:r>
              <a:rPr lang="nb-NO" dirty="0" err="1"/>
              <a:t>these</a:t>
            </a:r>
            <a:r>
              <a:rPr lang="nb-NO" dirty="0"/>
              <a:t> questions? </a:t>
            </a:r>
            <a:endParaRPr lang="en-GB" dirty="0"/>
          </a:p>
        </p:txBody>
      </p:sp>
      <p:sp>
        <p:nvSpPr>
          <p:cNvPr id="3" name="Content Placeholder 2"/>
          <p:cNvSpPr>
            <a:spLocks noGrp="1"/>
          </p:cNvSpPr>
          <p:nvPr>
            <p:ph idx="1"/>
          </p:nvPr>
        </p:nvSpPr>
        <p:spPr>
          <a:xfrm>
            <a:off x="713232" y="1371600"/>
            <a:ext cx="10640568" cy="4805363"/>
          </a:xfrm>
        </p:spPr>
        <p:txBody>
          <a:bodyPr>
            <a:normAutofit/>
          </a:bodyPr>
          <a:lstStyle/>
          <a:p>
            <a:pPr marL="0" indent="0">
              <a:buNone/>
            </a:pPr>
            <a:endParaRPr lang="nb-NO" dirty="0" smtClean="0"/>
          </a:p>
          <a:p>
            <a:pPr marL="514350" indent="-514350">
              <a:buAutoNum type="arabicPeriod"/>
            </a:pPr>
            <a:r>
              <a:rPr lang="nb-NO" dirty="0" smtClean="0"/>
              <a:t>Do you not agree that there is no problem with accessing firewood in the zone?</a:t>
            </a:r>
          </a:p>
          <a:p>
            <a:pPr marL="514350" indent="-514350">
              <a:buAutoNum type="arabicPeriod"/>
            </a:pPr>
            <a:r>
              <a:rPr lang="nb-NO" b="1" dirty="0" smtClean="0"/>
              <a:t>Are tigers bad?</a:t>
            </a:r>
          </a:p>
          <a:p>
            <a:pPr marL="514350" indent="-514350">
              <a:buAutoNum type="arabicPeriod"/>
            </a:pPr>
            <a:r>
              <a:rPr lang="nb-NO" dirty="0" smtClean="0"/>
              <a:t>To what extent do you think that establishing a new protected area near your village, which the state is considering doing, would interfer with your ability to find firewood?</a:t>
            </a:r>
          </a:p>
          <a:p>
            <a:pPr marL="514350" indent="-514350">
              <a:buAutoNum type="arabicPeriod"/>
            </a:pPr>
            <a:r>
              <a:rPr lang="nb-NO" dirty="0" smtClean="0"/>
              <a:t>Do you depend on fish and forest products for your daily life?</a:t>
            </a:r>
          </a:p>
          <a:p>
            <a:pPr>
              <a:buFont typeface="Wingdings" panose="05000000000000000000" pitchFamily="2" charset="2"/>
              <a:buChar char="q"/>
            </a:pPr>
            <a:r>
              <a:rPr lang="nb-NO" dirty="0"/>
              <a:t> </a:t>
            </a:r>
            <a:r>
              <a:rPr lang="nb-NO" dirty="0" smtClean="0"/>
              <a:t>Yes</a:t>
            </a:r>
          </a:p>
          <a:p>
            <a:pPr>
              <a:buFont typeface="Wingdings" panose="05000000000000000000" pitchFamily="2" charset="2"/>
              <a:buChar char="q"/>
            </a:pPr>
            <a:r>
              <a:rPr lang="nb-NO" dirty="0"/>
              <a:t> </a:t>
            </a:r>
            <a:r>
              <a:rPr lang="nb-NO" dirty="0" smtClean="0"/>
              <a:t>No</a:t>
            </a:r>
          </a:p>
          <a:p>
            <a:pPr>
              <a:buFont typeface="Wingdings" panose="05000000000000000000" pitchFamily="2" charset="2"/>
              <a:buChar char="q"/>
            </a:pPr>
            <a:endParaRPr lang="nb-NO" dirty="0" smtClean="0"/>
          </a:p>
          <a:p>
            <a:pPr marL="514350" indent="-514350">
              <a:buAutoNum type="arabicPeriod"/>
            </a:pP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0568204"/>
      </p:ext>
    </p:extLst>
  </p:cSld>
  <p:clrMapOvr>
    <a:masterClrMapping/>
  </p:clrMapOvr>
  <mc:AlternateContent xmlns:mc="http://schemas.openxmlformats.org/markup-compatibility/2006">
    <mc:Choice xmlns:p14="http://schemas.microsoft.com/office/powerpoint/2010/main" Requires="p14">
      <p:transition spd="slow" p14:dur="2000" advTm="59984"/>
    </mc:Choice>
    <mc:Fallback>
      <p:transition spd="slow" advTm="59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a:t>What’s</a:t>
            </a:r>
            <a:r>
              <a:rPr lang="nb-NO" dirty="0"/>
              <a:t> </a:t>
            </a:r>
            <a:r>
              <a:rPr lang="nb-NO" dirty="0" err="1"/>
              <a:t>wrong</a:t>
            </a:r>
            <a:r>
              <a:rPr lang="nb-NO" dirty="0"/>
              <a:t> </a:t>
            </a:r>
            <a:r>
              <a:rPr lang="nb-NO" dirty="0" err="1"/>
              <a:t>with</a:t>
            </a:r>
            <a:r>
              <a:rPr lang="nb-NO" dirty="0"/>
              <a:t> </a:t>
            </a:r>
            <a:r>
              <a:rPr lang="nb-NO" dirty="0" err="1"/>
              <a:t>these</a:t>
            </a:r>
            <a:r>
              <a:rPr lang="nb-NO" dirty="0"/>
              <a:t> questions? </a:t>
            </a:r>
            <a:endParaRPr lang="en-GB" dirty="0"/>
          </a:p>
        </p:txBody>
      </p:sp>
      <p:sp>
        <p:nvSpPr>
          <p:cNvPr id="3" name="Content Placeholder 2"/>
          <p:cNvSpPr>
            <a:spLocks noGrp="1"/>
          </p:cNvSpPr>
          <p:nvPr>
            <p:ph idx="1"/>
          </p:nvPr>
        </p:nvSpPr>
        <p:spPr>
          <a:xfrm>
            <a:off x="713232" y="1371600"/>
            <a:ext cx="10640568" cy="4805363"/>
          </a:xfrm>
        </p:spPr>
        <p:txBody>
          <a:bodyPr>
            <a:normAutofit/>
          </a:bodyPr>
          <a:lstStyle/>
          <a:p>
            <a:pPr marL="0" indent="0">
              <a:buNone/>
            </a:pPr>
            <a:endParaRPr lang="nb-NO" dirty="0" smtClean="0"/>
          </a:p>
          <a:p>
            <a:pPr marL="514350" indent="-514350">
              <a:buAutoNum type="arabicPeriod"/>
            </a:pPr>
            <a:r>
              <a:rPr lang="nb-NO" dirty="0" smtClean="0"/>
              <a:t>Do you not agree that there is no problem with accessing firewood in the zone?</a:t>
            </a:r>
          </a:p>
          <a:p>
            <a:pPr marL="514350" indent="-514350">
              <a:buAutoNum type="arabicPeriod"/>
            </a:pPr>
            <a:r>
              <a:rPr lang="nb-NO" dirty="0" smtClean="0"/>
              <a:t>Are tigers bad?</a:t>
            </a:r>
          </a:p>
          <a:p>
            <a:pPr marL="514350" indent="-514350">
              <a:buAutoNum type="arabicPeriod"/>
            </a:pPr>
            <a:r>
              <a:rPr lang="nb-NO" b="1" dirty="0" smtClean="0"/>
              <a:t>To what extent do you think that establishing a new protected area near your village, which the state is considering doing, would interfer with your ability to find firewood?</a:t>
            </a:r>
          </a:p>
          <a:p>
            <a:pPr marL="514350" indent="-514350">
              <a:buAutoNum type="arabicPeriod"/>
            </a:pPr>
            <a:r>
              <a:rPr lang="nb-NO" dirty="0" smtClean="0"/>
              <a:t>Do you depend on fish and forest products for your daily life?</a:t>
            </a:r>
          </a:p>
          <a:p>
            <a:pPr>
              <a:buFont typeface="Wingdings" panose="05000000000000000000" pitchFamily="2" charset="2"/>
              <a:buChar char="q"/>
            </a:pPr>
            <a:r>
              <a:rPr lang="nb-NO" dirty="0"/>
              <a:t> </a:t>
            </a:r>
            <a:r>
              <a:rPr lang="nb-NO" dirty="0" smtClean="0"/>
              <a:t>Yes</a:t>
            </a:r>
          </a:p>
          <a:p>
            <a:pPr>
              <a:buFont typeface="Wingdings" panose="05000000000000000000" pitchFamily="2" charset="2"/>
              <a:buChar char="q"/>
            </a:pPr>
            <a:r>
              <a:rPr lang="nb-NO" dirty="0"/>
              <a:t> </a:t>
            </a:r>
            <a:r>
              <a:rPr lang="nb-NO" dirty="0" smtClean="0"/>
              <a:t>No</a:t>
            </a:r>
          </a:p>
          <a:p>
            <a:pPr>
              <a:buFont typeface="Wingdings" panose="05000000000000000000" pitchFamily="2" charset="2"/>
              <a:buChar char="q"/>
            </a:pPr>
            <a:endParaRPr lang="nb-NO" dirty="0" smtClean="0"/>
          </a:p>
          <a:p>
            <a:pPr marL="514350" indent="-514350">
              <a:buAutoNum type="arabicPeriod"/>
            </a:pP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50362439"/>
      </p:ext>
    </p:extLst>
  </p:cSld>
  <p:clrMapOvr>
    <a:masterClrMapping/>
  </p:clrMapOvr>
  <mc:AlternateContent xmlns:mc="http://schemas.openxmlformats.org/markup-compatibility/2006">
    <mc:Choice xmlns:p14="http://schemas.microsoft.com/office/powerpoint/2010/main" Requires="p14">
      <p:transition spd="slow" p14:dur="2000" advTm="40848"/>
    </mc:Choice>
    <mc:Fallback>
      <p:transition spd="slow" advTm="40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a:t>What’s</a:t>
            </a:r>
            <a:r>
              <a:rPr lang="nb-NO" dirty="0"/>
              <a:t> </a:t>
            </a:r>
            <a:r>
              <a:rPr lang="nb-NO" dirty="0" err="1"/>
              <a:t>wrong</a:t>
            </a:r>
            <a:r>
              <a:rPr lang="nb-NO" dirty="0"/>
              <a:t> </a:t>
            </a:r>
            <a:r>
              <a:rPr lang="nb-NO" dirty="0" err="1"/>
              <a:t>with</a:t>
            </a:r>
            <a:r>
              <a:rPr lang="nb-NO" dirty="0"/>
              <a:t> </a:t>
            </a:r>
            <a:r>
              <a:rPr lang="nb-NO" dirty="0" err="1"/>
              <a:t>these</a:t>
            </a:r>
            <a:r>
              <a:rPr lang="nb-NO" dirty="0"/>
              <a:t> questions? </a:t>
            </a:r>
            <a:endParaRPr lang="en-GB" dirty="0"/>
          </a:p>
        </p:txBody>
      </p:sp>
      <p:sp>
        <p:nvSpPr>
          <p:cNvPr id="3" name="Content Placeholder 2"/>
          <p:cNvSpPr>
            <a:spLocks noGrp="1"/>
          </p:cNvSpPr>
          <p:nvPr>
            <p:ph idx="1"/>
          </p:nvPr>
        </p:nvSpPr>
        <p:spPr>
          <a:xfrm>
            <a:off x="713232" y="1371600"/>
            <a:ext cx="10640568" cy="4805363"/>
          </a:xfrm>
        </p:spPr>
        <p:txBody>
          <a:bodyPr>
            <a:normAutofit/>
          </a:bodyPr>
          <a:lstStyle/>
          <a:p>
            <a:pPr marL="0" indent="0">
              <a:buNone/>
            </a:pPr>
            <a:endParaRPr lang="nb-NO" dirty="0" smtClean="0"/>
          </a:p>
          <a:p>
            <a:pPr marL="514350" indent="-514350">
              <a:buAutoNum type="arabicPeriod"/>
            </a:pPr>
            <a:r>
              <a:rPr lang="nb-NO" dirty="0" smtClean="0"/>
              <a:t>Do you not agree that there is no problem with accessing firewood in the zone?</a:t>
            </a:r>
          </a:p>
          <a:p>
            <a:pPr marL="514350" indent="-514350">
              <a:buAutoNum type="arabicPeriod"/>
            </a:pPr>
            <a:r>
              <a:rPr lang="nb-NO" dirty="0" smtClean="0"/>
              <a:t>Are tigers bad?</a:t>
            </a:r>
          </a:p>
          <a:p>
            <a:pPr marL="514350" indent="-514350">
              <a:buAutoNum type="arabicPeriod"/>
            </a:pPr>
            <a:r>
              <a:rPr lang="nb-NO" dirty="0" smtClean="0"/>
              <a:t>To what extent do you think that establishing a new protected area near your village, which the state is considering doing, would interfer with your ability to find firewood?</a:t>
            </a:r>
          </a:p>
          <a:p>
            <a:pPr marL="514350" indent="-514350">
              <a:buAutoNum type="arabicPeriod"/>
            </a:pPr>
            <a:r>
              <a:rPr lang="nb-NO" b="1" dirty="0" smtClean="0"/>
              <a:t>Do you depend on fish and forest products for your daily life?</a:t>
            </a:r>
          </a:p>
          <a:p>
            <a:pPr>
              <a:buFont typeface="Wingdings" panose="05000000000000000000" pitchFamily="2" charset="2"/>
              <a:buChar char="q"/>
            </a:pPr>
            <a:r>
              <a:rPr lang="nb-NO" b="1" dirty="0"/>
              <a:t> </a:t>
            </a:r>
            <a:r>
              <a:rPr lang="nb-NO" b="1" dirty="0" smtClean="0"/>
              <a:t>Yes</a:t>
            </a:r>
          </a:p>
          <a:p>
            <a:pPr>
              <a:buFont typeface="Wingdings" panose="05000000000000000000" pitchFamily="2" charset="2"/>
              <a:buChar char="q"/>
            </a:pPr>
            <a:r>
              <a:rPr lang="nb-NO" b="1" dirty="0"/>
              <a:t> </a:t>
            </a:r>
            <a:r>
              <a:rPr lang="nb-NO" b="1" dirty="0" smtClean="0"/>
              <a:t>No</a:t>
            </a:r>
          </a:p>
          <a:p>
            <a:pPr>
              <a:buFont typeface="Wingdings" panose="05000000000000000000" pitchFamily="2" charset="2"/>
              <a:buChar char="q"/>
            </a:pPr>
            <a:endParaRPr lang="nb-NO" dirty="0" smtClean="0"/>
          </a:p>
          <a:p>
            <a:pPr marL="514350" indent="-514350">
              <a:buAutoNum type="arabicPeriod"/>
            </a:pP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84915356"/>
      </p:ext>
    </p:extLst>
  </p:cSld>
  <p:clrMapOvr>
    <a:masterClrMapping/>
  </p:clrMapOvr>
  <mc:AlternateContent xmlns:mc="http://schemas.openxmlformats.org/markup-compatibility/2006">
    <mc:Choice xmlns:p14="http://schemas.microsoft.com/office/powerpoint/2010/main" Requires="p14">
      <p:transition spd="slow" p14:dur="2000" advTm="57359"/>
    </mc:Choice>
    <mc:Fallback>
      <p:transition spd="slow" advTm="57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3544" y="932688"/>
            <a:ext cx="10430256" cy="1200329"/>
          </a:xfrm>
          <a:prstGeom prst="rect">
            <a:avLst/>
          </a:prstGeom>
          <a:noFill/>
        </p:spPr>
        <p:txBody>
          <a:bodyPr wrap="square" rtlCol="0">
            <a:spAutoFit/>
          </a:bodyPr>
          <a:lstStyle/>
          <a:p>
            <a:pPr algn="ctr"/>
            <a:r>
              <a:rPr lang="en-GB" sz="3600" dirty="0" smtClean="0"/>
              <a:t>Piloting - testing your questionnaire</a:t>
            </a:r>
          </a:p>
          <a:p>
            <a:pPr algn="ctr"/>
            <a:endParaRPr lang="en-GB" sz="3600" dirty="0"/>
          </a:p>
        </p:txBody>
      </p:sp>
      <p:sp>
        <p:nvSpPr>
          <p:cNvPr id="6" name="Content Placeholder 5"/>
          <p:cNvSpPr>
            <a:spLocks noGrp="1"/>
          </p:cNvSpPr>
          <p:nvPr>
            <p:ph idx="1"/>
          </p:nvPr>
        </p:nvSpPr>
        <p:spPr/>
        <p:txBody>
          <a:bodyPr/>
          <a:lstStyle/>
          <a:p>
            <a:endParaRPr lang="en-GB" dirty="0"/>
          </a:p>
        </p:txBody>
      </p:sp>
      <p:pic>
        <p:nvPicPr>
          <p:cNvPr id="9"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6896" y="1579019"/>
            <a:ext cx="6848856" cy="513664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16625921"/>
      </p:ext>
    </p:extLst>
  </p:cSld>
  <p:clrMapOvr>
    <a:masterClrMapping/>
  </p:clrMapOvr>
  <mc:AlternateContent xmlns:mc="http://schemas.openxmlformats.org/markup-compatibility/2006">
    <mc:Choice xmlns:p14="http://schemas.microsoft.com/office/powerpoint/2010/main" Requires="p14">
      <p:transition spd="slow" p14:dur="2000" advTm="236096"/>
    </mc:Choice>
    <mc:Fallback>
      <p:transition spd="slow" advTm="236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3544" y="932688"/>
            <a:ext cx="10430256" cy="646331"/>
          </a:xfrm>
          <a:prstGeom prst="rect">
            <a:avLst/>
          </a:prstGeom>
          <a:noFill/>
        </p:spPr>
        <p:txBody>
          <a:bodyPr wrap="square" rtlCol="0">
            <a:spAutoFit/>
          </a:bodyPr>
          <a:lstStyle/>
          <a:p>
            <a:pPr algn="ctr"/>
            <a:r>
              <a:rPr lang="en-GB" sz="3600" dirty="0" smtClean="0"/>
              <a:t>Pilot both form and content</a:t>
            </a:r>
            <a:endParaRPr lang="en-GB" sz="3600" dirty="0"/>
          </a:p>
        </p:txBody>
      </p:sp>
      <p:sp>
        <p:nvSpPr>
          <p:cNvPr id="3" name="Content Placeholder 2"/>
          <p:cNvSpPr>
            <a:spLocks noGrp="1"/>
          </p:cNvSpPr>
          <p:nvPr>
            <p:ph idx="1"/>
          </p:nvPr>
        </p:nvSpPr>
        <p:spPr/>
        <p:txBody>
          <a:bodyPr/>
          <a:lstStyle/>
          <a:p>
            <a:pPr marL="0" indent="0">
              <a:buNone/>
            </a:pPr>
            <a:r>
              <a:rPr lang="en-US" dirty="0"/>
              <a:t>Question: </a:t>
            </a:r>
            <a:r>
              <a:rPr lang="en-GB" dirty="0"/>
              <a:t>Are you afraid of lions?</a:t>
            </a:r>
          </a:p>
          <a:p>
            <a:pPr lvl="0"/>
            <a:r>
              <a:rPr lang="en-US" dirty="0" smtClean="0"/>
              <a:t>Yes </a:t>
            </a:r>
            <a:endParaRPr lang="en-GB" dirty="0"/>
          </a:p>
          <a:p>
            <a:pPr lvl="0"/>
            <a:r>
              <a:rPr lang="en-US" dirty="0" smtClean="0"/>
              <a:t>No</a:t>
            </a:r>
          </a:p>
          <a:p>
            <a:pPr marL="0" lvl="0" indent="0">
              <a:buNone/>
            </a:pPr>
            <a:endParaRPr lang="en-GB" dirty="0"/>
          </a:p>
          <a:p>
            <a:endParaRPr lang="en-GB" dirty="0"/>
          </a:p>
        </p:txBody>
      </p:sp>
      <p:pic>
        <p:nvPicPr>
          <p:cNvPr id="6" name="Picture 2" descr="https://upload.wikimedia.org/wikipedia/commons/thumb/f/fa/2012_Lion_Gemsbokvlakte.jpg/1280px-2012_Lion_Gemsbokvlakt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39912" y="4219994"/>
            <a:ext cx="3422782" cy="228096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75786343"/>
      </p:ext>
    </p:extLst>
  </p:cSld>
  <p:clrMapOvr>
    <a:masterClrMapping/>
  </p:clrMapOvr>
  <mc:AlternateContent xmlns:mc="http://schemas.openxmlformats.org/markup-compatibility/2006">
    <mc:Choice xmlns:p14="http://schemas.microsoft.com/office/powerpoint/2010/main" Requires="p14">
      <p:transition spd="slow" p14:dur="2000" advTm="22703"/>
    </mc:Choice>
    <mc:Fallback>
      <p:transition spd="slow" advTm="2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3544" y="932688"/>
            <a:ext cx="10430256" cy="646331"/>
          </a:xfrm>
          <a:prstGeom prst="rect">
            <a:avLst/>
          </a:prstGeom>
          <a:noFill/>
        </p:spPr>
        <p:txBody>
          <a:bodyPr wrap="square" rtlCol="0">
            <a:spAutoFit/>
          </a:bodyPr>
          <a:lstStyle/>
          <a:p>
            <a:pPr algn="ctr"/>
            <a:r>
              <a:rPr lang="en-GB" sz="3600" dirty="0" smtClean="0"/>
              <a:t>Pilot both form and content</a:t>
            </a:r>
            <a:endParaRPr lang="en-GB" sz="3600" dirty="0"/>
          </a:p>
        </p:txBody>
      </p:sp>
      <p:sp>
        <p:nvSpPr>
          <p:cNvPr id="3" name="Content Placeholder 2"/>
          <p:cNvSpPr>
            <a:spLocks noGrp="1"/>
          </p:cNvSpPr>
          <p:nvPr>
            <p:ph idx="1"/>
          </p:nvPr>
        </p:nvSpPr>
        <p:spPr/>
        <p:txBody>
          <a:bodyPr/>
          <a:lstStyle/>
          <a:p>
            <a:pPr marL="0" indent="0">
              <a:buNone/>
            </a:pPr>
            <a:r>
              <a:rPr lang="en-US" dirty="0" smtClean="0"/>
              <a:t>Question:</a:t>
            </a:r>
            <a:r>
              <a:rPr lang="en-GB" dirty="0" smtClean="0"/>
              <a:t> </a:t>
            </a:r>
            <a:r>
              <a:rPr lang="en-US" dirty="0"/>
              <a:t>Does fear of lions interfere with your daily activities</a:t>
            </a:r>
            <a:r>
              <a:rPr lang="en-GB" dirty="0" smtClean="0"/>
              <a:t>?</a:t>
            </a:r>
          </a:p>
          <a:p>
            <a:pPr lvl="0"/>
            <a:r>
              <a:rPr lang="en-US" dirty="0"/>
              <a:t>Yes </a:t>
            </a:r>
            <a:endParaRPr lang="en-GB" dirty="0"/>
          </a:p>
          <a:p>
            <a:pPr lvl="0"/>
            <a:r>
              <a:rPr lang="en-US" dirty="0" smtClean="0"/>
              <a:t>No</a:t>
            </a:r>
          </a:p>
          <a:p>
            <a:pPr marL="0" indent="0">
              <a:buNone/>
            </a:pPr>
            <a:endParaRPr lang="en-GB" dirty="0"/>
          </a:p>
        </p:txBody>
      </p:sp>
      <p:pic>
        <p:nvPicPr>
          <p:cNvPr id="11266" name="Picture 2" descr="https://upload.wikimedia.org/wikipedia/commons/thumb/f/fa/2012_Lion_Gemsbokvlakte.jpg/1280px-2012_Lion_Gemsbokvlakt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39912" y="4219994"/>
            <a:ext cx="3422782" cy="228096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63515171"/>
      </p:ext>
    </p:extLst>
  </p:cSld>
  <p:clrMapOvr>
    <a:masterClrMapping/>
  </p:clrMapOvr>
  <mc:AlternateContent xmlns:mc="http://schemas.openxmlformats.org/markup-compatibility/2006">
    <mc:Choice xmlns:p14="http://schemas.microsoft.com/office/powerpoint/2010/main" Requires="p14">
      <p:transition spd="slow" p14:dur="2000" advTm="159121"/>
    </mc:Choice>
    <mc:Fallback>
      <p:transition spd="slow" advTm="159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3544" y="932688"/>
            <a:ext cx="10430256" cy="646331"/>
          </a:xfrm>
          <a:prstGeom prst="rect">
            <a:avLst/>
          </a:prstGeom>
          <a:noFill/>
        </p:spPr>
        <p:txBody>
          <a:bodyPr wrap="square" rtlCol="0">
            <a:spAutoFit/>
          </a:bodyPr>
          <a:lstStyle/>
          <a:p>
            <a:pPr algn="ctr"/>
            <a:r>
              <a:rPr lang="en-GB" sz="3600" dirty="0" smtClean="0"/>
              <a:t>Pilot both form and content</a:t>
            </a:r>
            <a:endParaRPr lang="en-GB" sz="3600" dirty="0"/>
          </a:p>
        </p:txBody>
      </p:sp>
      <p:sp>
        <p:nvSpPr>
          <p:cNvPr id="3" name="Content Placeholder 2"/>
          <p:cNvSpPr>
            <a:spLocks noGrp="1"/>
          </p:cNvSpPr>
          <p:nvPr>
            <p:ph idx="1"/>
          </p:nvPr>
        </p:nvSpPr>
        <p:spPr/>
        <p:txBody>
          <a:bodyPr/>
          <a:lstStyle/>
          <a:p>
            <a:pPr marL="0" indent="0">
              <a:buNone/>
            </a:pPr>
            <a:r>
              <a:rPr lang="en-US" dirty="0"/>
              <a:t>Question:</a:t>
            </a:r>
            <a:r>
              <a:rPr lang="en-GB" dirty="0"/>
              <a:t> </a:t>
            </a:r>
            <a:r>
              <a:rPr lang="en-US" dirty="0" smtClean="0"/>
              <a:t>Does </a:t>
            </a:r>
            <a:r>
              <a:rPr lang="en-US" dirty="0"/>
              <a:t>fear of lions interfere with your daily activities</a:t>
            </a:r>
            <a:r>
              <a:rPr lang="en-GB" dirty="0" smtClean="0"/>
              <a:t>? </a:t>
            </a:r>
            <a:r>
              <a:rPr lang="en-US" dirty="0"/>
              <a:t>(such as going to school, fetching water, going to visit friends or relatives, or other activities)</a:t>
            </a:r>
            <a:endParaRPr lang="en-GB" dirty="0" smtClean="0"/>
          </a:p>
          <a:p>
            <a:pPr lvl="0"/>
            <a:r>
              <a:rPr lang="en-US" dirty="0"/>
              <a:t>Yes </a:t>
            </a:r>
            <a:endParaRPr lang="en-GB" dirty="0"/>
          </a:p>
          <a:p>
            <a:pPr lvl="0"/>
            <a:r>
              <a:rPr lang="en-US" dirty="0" smtClean="0"/>
              <a:t>No</a:t>
            </a:r>
          </a:p>
          <a:p>
            <a:pPr marL="0" indent="0">
              <a:buNone/>
            </a:pPr>
            <a:endParaRPr lang="en-GB" dirty="0"/>
          </a:p>
        </p:txBody>
      </p:sp>
      <p:pic>
        <p:nvPicPr>
          <p:cNvPr id="5" name="Picture 2" descr="https://upload.wikimedia.org/wikipedia/commons/thumb/f/fa/2012_Lion_Gemsbokvlakte.jpg/1280px-2012_Lion_Gemsbokvlak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9912" y="4219994"/>
            <a:ext cx="3422782" cy="228096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12265544"/>
      </p:ext>
    </p:extLst>
  </p:cSld>
  <p:clrMapOvr>
    <a:masterClrMapping/>
  </p:clrMapOvr>
  <mc:AlternateContent xmlns:mc="http://schemas.openxmlformats.org/markup-compatibility/2006">
    <mc:Choice xmlns:p14="http://schemas.microsoft.com/office/powerpoint/2010/main" Requires="p14">
      <p:transition spd="slow" p14:dur="2000" advTm="61583"/>
    </mc:Choice>
    <mc:Fallback>
      <p:transition spd="slow" advTm="61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Clouded leopard habitat</a:t>
            </a:r>
            <a:endParaRPr lang="en-GB" dirty="0"/>
          </a:p>
        </p:txBody>
      </p:sp>
      <p:sp>
        <p:nvSpPr>
          <p:cNvPr id="3" name="Content Placeholder 2"/>
          <p:cNvSpPr>
            <a:spLocks noGrp="1"/>
          </p:cNvSpPr>
          <p:nvPr>
            <p:ph idx="1"/>
          </p:nvPr>
        </p:nvSpPr>
        <p:spPr/>
        <p:txBody>
          <a:bodyPr/>
          <a:lstStyle/>
          <a:p>
            <a:pPr marL="0" indent="0">
              <a:buNone/>
            </a:pPr>
            <a:endParaRPr lang="en-GB" dirty="0"/>
          </a:p>
        </p:txBody>
      </p:sp>
      <p:pic>
        <p:nvPicPr>
          <p:cNvPr id="1026" name="Picture 2" descr="File:Clouded leopar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825625"/>
            <a:ext cx="7620000" cy="4630039"/>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3209132"/>
      </p:ext>
    </p:extLst>
  </p:cSld>
  <p:clrMapOvr>
    <a:masterClrMapping/>
  </p:clrMapOvr>
  <mc:AlternateContent xmlns:mc="http://schemas.openxmlformats.org/markup-compatibility/2006">
    <mc:Choice xmlns:p14="http://schemas.microsoft.com/office/powerpoint/2010/main" Requires="p14">
      <p:transition spd="slow" p14:dur="2000" advTm="32944"/>
    </mc:Choice>
    <mc:Fallback>
      <p:transition spd="slow" advTm="32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3544" y="932688"/>
            <a:ext cx="10430256" cy="646331"/>
          </a:xfrm>
          <a:prstGeom prst="rect">
            <a:avLst/>
          </a:prstGeom>
          <a:noFill/>
        </p:spPr>
        <p:txBody>
          <a:bodyPr wrap="square" rtlCol="0">
            <a:spAutoFit/>
          </a:bodyPr>
          <a:lstStyle/>
          <a:p>
            <a:pPr algn="ctr"/>
            <a:r>
              <a:rPr lang="en-GB" sz="3600" dirty="0" smtClean="0"/>
              <a:t>Pilot both form and content</a:t>
            </a:r>
            <a:endParaRPr lang="en-GB" sz="3600" dirty="0"/>
          </a:p>
        </p:txBody>
      </p:sp>
      <p:sp>
        <p:nvSpPr>
          <p:cNvPr id="3" name="Content Placeholder 2"/>
          <p:cNvSpPr>
            <a:spLocks noGrp="1"/>
          </p:cNvSpPr>
          <p:nvPr>
            <p:ph idx="1"/>
          </p:nvPr>
        </p:nvSpPr>
        <p:spPr/>
        <p:txBody>
          <a:bodyPr/>
          <a:lstStyle/>
          <a:p>
            <a:pPr marL="0" indent="0">
              <a:buNone/>
            </a:pPr>
            <a:r>
              <a:rPr lang="en-US" dirty="0"/>
              <a:t>Question:</a:t>
            </a:r>
            <a:r>
              <a:rPr lang="en-GB" dirty="0"/>
              <a:t> </a:t>
            </a:r>
            <a:r>
              <a:rPr lang="en-US" dirty="0" smtClean="0"/>
              <a:t>Does </a:t>
            </a:r>
            <a:r>
              <a:rPr lang="en-US" dirty="0"/>
              <a:t>fear of lions interfere with your daily activities</a:t>
            </a:r>
            <a:r>
              <a:rPr lang="en-GB" dirty="0" smtClean="0"/>
              <a:t>? </a:t>
            </a:r>
            <a:r>
              <a:rPr lang="en-US" dirty="0"/>
              <a:t>(such as going to school, fetching water, going to visit friends or relatives, or other activities)</a:t>
            </a:r>
            <a:endParaRPr lang="en-GB" dirty="0" smtClean="0"/>
          </a:p>
          <a:p>
            <a:pPr lvl="0"/>
            <a:r>
              <a:rPr lang="en-US" dirty="0"/>
              <a:t>Doesn’t interfere at all (1)</a:t>
            </a:r>
            <a:endParaRPr lang="en-GB" dirty="0"/>
          </a:p>
          <a:p>
            <a:pPr lvl="0"/>
            <a:r>
              <a:rPr lang="en-US" dirty="0"/>
              <a:t>Barely interferes (2)</a:t>
            </a:r>
            <a:endParaRPr lang="en-GB" dirty="0"/>
          </a:p>
          <a:p>
            <a:pPr lvl="0"/>
            <a:r>
              <a:rPr lang="en-US" dirty="0"/>
              <a:t>Moderately interferes (3)</a:t>
            </a:r>
            <a:endParaRPr lang="en-GB" dirty="0"/>
          </a:p>
          <a:p>
            <a:pPr lvl="0"/>
            <a:r>
              <a:rPr lang="en-US" dirty="0"/>
              <a:t>Severely interferes (4)</a:t>
            </a:r>
            <a:endParaRPr lang="en-GB" dirty="0"/>
          </a:p>
          <a:p>
            <a:pPr lvl="0"/>
            <a:r>
              <a:rPr lang="en-US" dirty="0"/>
              <a:t>Very severely interferes (5)</a:t>
            </a:r>
            <a:endParaRPr lang="en-GB" dirty="0"/>
          </a:p>
          <a:p>
            <a:pPr marL="0" indent="0">
              <a:buNone/>
            </a:pPr>
            <a:endParaRPr lang="en-GB" dirty="0"/>
          </a:p>
        </p:txBody>
      </p:sp>
      <p:pic>
        <p:nvPicPr>
          <p:cNvPr id="5" name="Picture 2" descr="https://upload.wikimedia.org/wikipedia/commons/thumb/f/fa/2012_Lion_Gemsbokvlakte.jpg/1280px-2012_Lion_Gemsbokvlak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9912" y="4219994"/>
            <a:ext cx="3422782" cy="228096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29760889"/>
      </p:ext>
    </p:extLst>
  </p:cSld>
  <p:clrMapOvr>
    <a:masterClrMapping/>
  </p:clrMapOvr>
  <mc:AlternateContent xmlns:mc="http://schemas.openxmlformats.org/markup-compatibility/2006">
    <mc:Choice xmlns:p14="http://schemas.microsoft.com/office/powerpoint/2010/main" Requires="p14">
      <p:transition spd="slow" p14:dur="2000" advTm="144735"/>
    </mc:Choice>
    <mc:Fallback>
      <p:transition spd="slow" advTm="144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3544" y="932688"/>
            <a:ext cx="10430256" cy="646331"/>
          </a:xfrm>
          <a:prstGeom prst="rect">
            <a:avLst/>
          </a:prstGeom>
          <a:noFill/>
        </p:spPr>
        <p:txBody>
          <a:bodyPr wrap="square" rtlCol="0">
            <a:spAutoFit/>
          </a:bodyPr>
          <a:lstStyle/>
          <a:p>
            <a:pPr algn="ctr"/>
            <a:r>
              <a:rPr lang="en-GB" sz="3600" dirty="0" smtClean="0"/>
              <a:t>Do it all again!</a:t>
            </a:r>
            <a:endParaRPr lang="en-GB" sz="3600" dirty="0"/>
          </a:p>
        </p:txBody>
      </p:sp>
      <p:pic>
        <p:nvPicPr>
          <p:cNvPr id="7" name="Content Placeholder 6"/>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596896" y="1579019"/>
            <a:ext cx="6848856" cy="5136642"/>
          </a:xfrm>
        </p:spPr>
      </p:pic>
      <p:sp>
        <p:nvSpPr>
          <p:cNvPr id="3" name="Title 2"/>
          <p:cNvSpPr>
            <a:spLocks noGrp="1"/>
          </p:cNvSpPr>
          <p:nvPr>
            <p:ph type="title"/>
          </p:nvPr>
        </p:nvSpPr>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87170127"/>
      </p:ext>
    </p:extLst>
  </p:cSld>
  <p:clrMapOvr>
    <a:masterClrMapping/>
  </p:clrMapOvr>
  <mc:AlternateContent xmlns:mc="http://schemas.openxmlformats.org/markup-compatibility/2006">
    <mc:Choice xmlns:p14="http://schemas.microsoft.com/office/powerpoint/2010/main" Requires="p14">
      <p:transition spd="slow" p14:dur="2000" advTm="147281"/>
    </mc:Choice>
    <mc:Fallback>
      <p:transition spd="slow" advTm="147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2254970"/>
            <a:ext cx="10430256" cy="1754326"/>
          </a:xfrm>
          <a:prstGeom prst="rect">
            <a:avLst/>
          </a:prstGeom>
          <a:noFill/>
        </p:spPr>
        <p:txBody>
          <a:bodyPr wrap="square" rtlCol="0">
            <a:spAutoFit/>
          </a:bodyPr>
          <a:lstStyle/>
          <a:p>
            <a:pPr algn="ctr"/>
            <a:r>
              <a:rPr lang="en-GB" sz="3600" dirty="0"/>
              <a:t>Prior, informed consent</a:t>
            </a:r>
          </a:p>
          <a:p>
            <a:endParaRPr lang="en-GB" sz="3600" dirty="0"/>
          </a:p>
          <a:p>
            <a:pPr algn="ctr"/>
            <a:endParaRPr lang="en-GB" sz="3600" dirty="0"/>
          </a:p>
        </p:txBody>
      </p:sp>
      <p:sp>
        <p:nvSpPr>
          <p:cNvPr id="3" name="Title 2"/>
          <p:cNvSpPr>
            <a:spLocks noGrp="1"/>
          </p:cNvSpPr>
          <p:nvPr>
            <p:ph type="title"/>
          </p:nvPr>
        </p:nvSpPr>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30166254"/>
      </p:ext>
    </p:extLst>
  </p:cSld>
  <p:clrMapOvr>
    <a:masterClrMapping/>
  </p:clrMapOvr>
  <mc:AlternateContent xmlns:mc="http://schemas.openxmlformats.org/markup-compatibility/2006">
    <mc:Choice xmlns:p14="http://schemas.microsoft.com/office/powerpoint/2010/main" Requires="p14">
      <p:transition spd="slow" p14:dur="2000" advTm="55647"/>
    </mc:Choice>
    <mc:Fallback>
      <p:transition spd="slow" advTm="55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550164" y="98963"/>
            <a:ext cx="11091672" cy="5896486"/>
          </a:xfrm>
          <a:prstGeom prst="rect">
            <a:avLst/>
          </a:prstGeom>
        </p:spPr>
        <p:txBody>
          <a:bodyPr wrap="square">
            <a:spAutoFit/>
          </a:bodyPr>
          <a:lstStyle/>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Hello my name </a:t>
            </a:r>
            <a:r>
              <a:rPr lang="en-GB" dirty="0" smtClean="0">
                <a:latin typeface="Calibri" panose="020F0502020204030204" pitchFamily="34" charset="0"/>
                <a:ea typeface="Calibri" panose="020F0502020204030204" pitchFamily="34" charset="0"/>
                <a:cs typeface="Arial" panose="020B0604020202020204" pitchFamily="34" charset="0"/>
              </a:rPr>
              <a:t>is XYZ. </a:t>
            </a:r>
            <a:r>
              <a:rPr lang="en-GB" dirty="0">
                <a:latin typeface="Calibri" panose="020F0502020204030204" pitchFamily="34" charset="0"/>
                <a:ea typeface="Calibri" panose="020F0502020204030204" pitchFamily="34" charset="0"/>
                <a:cs typeface="Arial" panose="020B0604020202020204" pitchFamily="34" charset="0"/>
              </a:rPr>
              <a:t>I’m doing some research and I wondered if you’d be interested in being involved. I’m currently doing a PhD at the University of XYZ in the Department of XYZ. My research aims to learn more about XYZ.</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take part, I’ll need you to between different scenarios </a:t>
            </a:r>
            <a:r>
              <a:rPr lang="en-GB" dirty="0" smtClean="0">
                <a:latin typeface="Calibri" panose="020F0502020204030204" pitchFamily="34" charset="0"/>
                <a:ea typeface="Calibri" panose="020F0502020204030204" pitchFamily="34" charset="0"/>
                <a:cs typeface="Arial" panose="020B0604020202020204" pitchFamily="34" charset="0"/>
              </a:rPr>
              <a:t>XYZ.</a:t>
            </a:r>
            <a:endParaRPr lang="en-GB" dirty="0">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GB" dirty="0" smtClean="0">
                <a:latin typeface="Calibri" panose="020F0502020204030204" pitchFamily="34" charset="0"/>
                <a:ea typeface="Calibri" panose="020F0502020204030204" pitchFamily="34" charset="0"/>
                <a:cs typeface="Arial" panose="020B0604020202020204" pitchFamily="34" charset="0"/>
              </a:rPr>
              <a:t>This </a:t>
            </a:r>
            <a:r>
              <a:rPr lang="en-GB" dirty="0">
                <a:latin typeface="Calibri" panose="020F0502020204030204" pitchFamily="34" charset="0"/>
                <a:ea typeface="Calibri" panose="020F0502020204030204" pitchFamily="34" charset="0"/>
                <a:cs typeface="Arial" panose="020B0604020202020204" pitchFamily="34" charset="0"/>
              </a:rPr>
              <a:t>research is anonymous, which means that in any publications, your name will not be used, unless you insist on the opposite.</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Taking part is completely voluntary and we can stop any time you like without giving a reason and without any negative consequences.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With your permission, I would like to make an audio recording of our discussion to make sure I’m getting an accurate record of your thoughts. Alternatively, I can take notes in my notebook. Which would you prefer? I may want to re-contact you to clarify information you gave me in your interview. In that case, I will ask you if you have time to answer some more questions.</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agree to take part in this project, the research will be written up as an article that will form part of my thesis.  </a:t>
            </a:r>
          </a:p>
          <a:p>
            <a:pPr>
              <a:lnSpc>
                <a:spcPct val="115000"/>
              </a:lnSpc>
              <a:spcAft>
                <a:spcPts val="1000"/>
              </a:spcAft>
            </a:pPr>
            <a:r>
              <a:rPr lang="en-GB" dirty="0" smtClean="0">
                <a:latin typeface="Calibri" panose="020F0502020204030204" pitchFamily="34" charset="0"/>
                <a:ea typeface="Calibri" panose="020F0502020204030204" pitchFamily="34" charset="0"/>
                <a:cs typeface="Arial" panose="020B0604020202020204" pitchFamily="34" charset="0"/>
              </a:rPr>
              <a:t>The </a:t>
            </a:r>
            <a:r>
              <a:rPr lang="en-GB" dirty="0">
                <a:latin typeface="Calibri" panose="020F0502020204030204" pitchFamily="34" charset="0"/>
                <a:ea typeface="Calibri" panose="020F0502020204030204" pitchFamily="34" charset="0"/>
                <a:cs typeface="Arial" panose="020B0604020202020204" pitchFamily="34" charset="0"/>
              </a:rPr>
              <a:t>research may also be published in academic journals.</a:t>
            </a:r>
          </a:p>
          <a:p>
            <a:pPr>
              <a:lnSpc>
                <a:spcPct val="115000"/>
              </a:lnSpc>
              <a:spcAft>
                <a:spcPts val="1000"/>
              </a:spcAft>
            </a:pPr>
            <a:r>
              <a:rPr lang="en-GB" dirty="0" smtClean="0">
                <a:latin typeface="Calibri" panose="020F0502020204030204" pitchFamily="34" charset="0"/>
                <a:ea typeface="Calibri" panose="020F0502020204030204" pitchFamily="34" charset="0"/>
                <a:cs typeface="Arial" panose="020B0604020202020204" pitchFamily="34" charset="0"/>
              </a:rPr>
              <a:t>Do </a:t>
            </a:r>
            <a:r>
              <a:rPr lang="en-GB" dirty="0">
                <a:latin typeface="Calibri" panose="020F0502020204030204" pitchFamily="34" charset="0"/>
                <a:ea typeface="Calibri" panose="020F0502020204030204" pitchFamily="34" charset="0"/>
                <a:cs typeface="Arial" panose="020B0604020202020204" pitchFamily="34" charset="0"/>
              </a:rPr>
              <a:t>you have any questions? </a:t>
            </a:r>
            <a:endParaRPr lang="en-GB" dirty="0" smtClean="0">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GB" dirty="0" smtClean="0">
                <a:latin typeface="Calibri" panose="020F0502020204030204" pitchFamily="34" charset="0"/>
                <a:ea typeface="Calibri" panose="020F0502020204030204" pitchFamily="34" charset="0"/>
                <a:cs typeface="Arial" panose="020B0604020202020204" pitchFamily="34" charset="0"/>
              </a:rPr>
              <a:t>Do you accept and are willing to participate?</a:t>
            </a:r>
            <a:endParaRPr lang="en-GB"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365760" y="201168"/>
            <a:ext cx="11109960" cy="9418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64064378"/>
      </p:ext>
    </p:extLst>
  </p:cSld>
  <p:clrMapOvr>
    <a:masterClrMapping/>
  </p:clrMapOvr>
  <mc:AlternateContent xmlns:mc="http://schemas.openxmlformats.org/markup-compatibility/2006">
    <mc:Choice xmlns:p14="http://schemas.microsoft.com/office/powerpoint/2010/main" Requires="p14">
      <p:transition spd="slow" p14:dur="2000" advTm="32992"/>
    </mc:Choice>
    <mc:Fallback>
      <p:transition spd="slow" advTm="32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550164" y="98963"/>
            <a:ext cx="11091672" cy="5896486"/>
          </a:xfrm>
          <a:prstGeom prst="rect">
            <a:avLst/>
          </a:prstGeom>
        </p:spPr>
        <p:txBody>
          <a:bodyPr wrap="square">
            <a:spAutoFit/>
          </a:bodyPr>
          <a:lstStyle/>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Hello my name </a:t>
            </a:r>
            <a:r>
              <a:rPr lang="en-GB" dirty="0" smtClean="0">
                <a:latin typeface="Calibri" panose="020F0502020204030204" pitchFamily="34" charset="0"/>
                <a:ea typeface="Calibri" panose="020F0502020204030204" pitchFamily="34" charset="0"/>
                <a:cs typeface="Arial" panose="020B0604020202020204" pitchFamily="34" charset="0"/>
              </a:rPr>
              <a:t>is XYZ. </a:t>
            </a:r>
            <a:r>
              <a:rPr lang="en-GB" dirty="0">
                <a:latin typeface="Calibri" panose="020F0502020204030204" pitchFamily="34" charset="0"/>
                <a:ea typeface="Calibri" panose="020F0502020204030204" pitchFamily="34" charset="0"/>
                <a:cs typeface="Arial" panose="020B0604020202020204" pitchFamily="34" charset="0"/>
              </a:rPr>
              <a:t>I’m doing some research and I wondered if you’d be interested in being involved. I’m currently doing a PhD at the University of XYZ in the Department of XYZ. My research aims to learn more about XYZ.</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take part, I’ll need you to between different scenarios </a:t>
            </a:r>
            <a:r>
              <a:rPr lang="en-GB" dirty="0" smtClean="0">
                <a:latin typeface="Calibri" panose="020F0502020204030204" pitchFamily="34" charset="0"/>
                <a:ea typeface="Calibri" panose="020F0502020204030204" pitchFamily="34" charset="0"/>
                <a:cs typeface="Arial" panose="020B0604020202020204" pitchFamily="34" charset="0"/>
              </a:rPr>
              <a:t>XYZ.</a:t>
            </a:r>
            <a:endParaRPr lang="en-GB" dirty="0">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GB" dirty="0" smtClean="0">
                <a:latin typeface="Calibri" panose="020F0502020204030204" pitchFamily="34" charset="0"/>
                <a:ea typeface="Calibri" panose="020F0502020204030204" pitchFamily="34" charset="0"/>
                <a:cs typeface="Arial" panose="020B0604020202020204" pitchFamily="34" charset="0"/>
              </a:rPr>
              <a:t>This </a:t>
            </a:r>
            <a:r>
              <a:rPr lang="en-GB" dirty="0">
                <a:latin typeface="Calibri" panose="020F0502020204030204" pitchFamily="34" charset="0"/>
                <a:ea typeface="Calibri" panose="020F0502020204030204" pitchFamily="34" charset="0"/>
                <a:cs typeface="Arial" panose="020B0604020202020204" pitchFamily="34" charset="0"/>
              </a:rPr>
              <a:t>research is anonymous, which means that in any publications, your name will not be used, unless you insist on the opposite.</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Taking part is completely voluntary and we can stop any time you like without giving a reason and without any negative consequences.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With your permission, I would like to make an audio recording of our discussion to make sure I’m getting an accurate record of your thoughts. Alternatively, I can take notes in my notebook. Which would you prefer? I may want to re-contact you to clarify information you gave me in your interview. In that case, I will ask you if you have time to answer some more questions.</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agree to take part in this project, the research will be written up as an article that will form part of my thesis.  </a:t>
            </a:r>
          </a:p>
          <a:p>
            <a:pPr>
              <a:lnSpc>
                <a:spcPct val="115000"/>
              </a:lnSpc>
              <a:spcAft>
                <a:spcPts val="1000"/>
              </a:spcAft>
            </a:pPr>
            <a:r>
              <a:rPr lang="en-GB" dirty="0" smtClean="0">
                <a:latin typeface="Calibri" panose="020F0502020204030204" pitchFamily="34" charset="0"/>
                <a:ea typeface="Calibri" panose="020F0502020204030204" pitchFamily="34" charset="0"/>
                <a:cs typeface="Arial" panose="020B0604020202020204" pitchFamily="34" charset="0"/>
              </a:rPr>
              <a:t>The </a:t>
            </a:r>
            <a:r>
              <a:rPr lang="en-GB" dirty="0">
                <a:latin typeface="Calibri" panose="020F0502020204030204" pitchFamily="34" charset="0"/>
                <a:ea typeface="Calibri" panose="020F0502020204030204" pitchFamily="34" charset="0"/>
                <a:cs typeface="Arial" panose="020B0604020202020204" pitchFamily="34" charset="0"/>
              </a:rPr>
              <a:t>research may also be published in academic journals.</a:t>
            </a:r>
          </a:p>
          <a:p>
            <a:pPr>
              <a:lnSpc>
                <a:spcPct val="115000"/>
              </a:lnSpc>
              <a:spcAft>
                <a:spcPts val="1000"/>
              </a:spcAft>
            </a:pPr>
            <a:r>
              <a:rPr lang="en-GB" dirty="0" smtClean="0">
                <a:latin typeface="Calibri" panose="020F0502020204030204" pitchFamily="34" charset="0"/>
                <a:ea typeface="Calibri" panose="020F0502020204030204" pitchFamily="34" charset="0"/>
                <a:cs typeface="Arial" panose="020B0604020202020204" pitchFamily="34" charset="0"/>
              </a:rPr>
              <a:t>Do </a:t>
            </a:r>
            <a:r>
              <a:rPr lang="en-GB" dirty="0">
                <a:latin typeface="Calibri" panose="020F0502020204030204" pitchFamily="34" charset="0"/>
                <a:ea typeface="Calibri" panose="020F0502020204030204" pitchFamily="34" charset="0"/>
                <a:cs typeface="Arial" panose="020B0604020202020204" pitchFamily="34" charset="0"/>
              </a:rPr>
              <a:t>you have any questions? </a:t>
            </a:r>
            <a:endParaRPr lang="en-GB" dirty="0" smtClean="0">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GB" dirty="0" smtClean="0">
                <a:latin typeface="Calibri" panose="020F0502020204030204" pitchFamily="34" charset="0"/>
                <a:ea typeface="Calibri" panose="020F0502020204030204" pitchFamily="34" charset="0"/>
                <a:cs typeface="Arial" panose="020B0604020202020204" pitchFamily="34" charset="0"/>
              </a:rPr>
              <a:t>Do you accept and are willing to participate?</a:t>
            </a:r>
            <a:endParaRPr lang="en-GB"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421516" y="1219772"/>
            <a:ext cx="11041938" cy="8209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7516769"/>
      </p:ext>
    </p:extLst>
  </p:cSld>
  <p:clrMapOvr>
    <a:masterClrMapping/>
  </p:clrMapOvr>
  <mc:AlternateContent xmlns:mc="http://schemas.openxmlformats.org/markup-compatibility/2006">
    <mc:Choice xmlns:p14="http://schemas.microsoft.com/office/powerpoint/2010/main" Requires="p14">
      <p:transition spd="slow" p14:dur="2000" advTm="17119"/>
    </mc:Choice>
    <mc:Fallback>
      <p:transition spd="slow" advTm="17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550164" y="98963"/>
            <a:ext cx="11091672" cy="5896486"/>
          </a:xfrm>
          <a:prstGeom prst="rect">
            <a:avLst/>
          </a:prstGeom>
        </p:spPr>
        <p:txBody>
          <a:bodyPr wrap="square">
            <a:spAutoFit/>
          </a:bodyPr>
          <a:lstStyle/>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Hello my name </a:t>
            </a:r>
            <a:r>
              <a:rPr lang="en-GB" dirty="0" smtClean="0">
                <a:latin typeface="Calibri" panose="020F0502020204030204" pitchFamily="34" charset="0"/>
                <a:ea typeface="Calibri" panose="020F0502020204030204" pitchFamily="34" charset="0"/>
                <a:cs typeface="Arial" panose="020B0604020202020204" pitchFamily="34" charset="0"/>
              </a:rPr>
              <a:t>is XYZ. </a:t>
            </a:r>
            <a:r>
              <a:rPr lang="en-GB" dirty="0">
                <a:latin typeface="Calibri" panose="020F0502020204030204" pitchFamily="34" charset="0"/>
                <a:ea typeface="Calibri" panose="020F0502020204030204" pitchFamily="34" charset="0"/>
                <a:cs typeface="Arial" panose="020B0604020202020204" pitchFamily="34" charset="0"/>
              </a:rPr>
              <a:t>I’m doing some research and I wondered if you’d be interested in being involved. I’m currently doing a PhD at the University of XYZ in the Department of XYZ. My research aims to learn more about XYZ.</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take part, I’ll need you to between different scenarios </a:t>
            </a:r>
            <a:r>
              <a:rPr lang="en-GB" dirty="0" smtClean="0">
                <a:latin typeface="Calibri" panose="020F0502020204030204" pitchFamily="34" charset="0"/>
                <a:ea typeface="Calibri" panose="020F0502020204030204" pitchFamily="34" charset="0"/>
                <a:cs typeface="Arial" panose="020B0604020202020204" pitchFamily="34" charset="0"/>
              </a:rPr>
              <a:t>XYZ.</a:t>
            </a:r>
            <a:endParaRPr lang="en-GB" dirty="0">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GB" dirty="0" smtClean="0">
                <a:latin typeface="Calibri" panose="020F0502020204030204" pitchFamily="34" charset="0"/>
                <a:ea typeface="Calibri" panose="020F0502020204030204" pitchFamily="34" charset="0"/>
                <a:cs typeface="Arial" panose="020B0604020202020204" pitchFamily="34" charset="0"/>
              </a:rPr>
              <a:t>This </a:t>
            </a:r>
            <a:r>
              <a:rPr lang="en-GB" dirty="0">
                <a:latin typeface="Calibri" panose="020F0502020204030204" pitchFamily="34" charset="0"/>
                <a:ea typeface="Calibri" panose="020F0502020204030204" pitchFamily="34" charset="0"/>
                <a:cs typeface="Arial" panose="020B0604020202020204" pitchFamily="34" charset="0"/>
              </a:rPr>
              <a:t>research is anonymous, which means that in any publications, your name will not be used, unless you insist on the opposite.</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Taking part is completely voluntary and we can stop any time you like without giving a reason and without any negative consequences.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With your permission, I would like to make an audio recording of our discussion to make sure I’m getting an accurate record of your thoughts. Alternatively, I can take notes in my notebook. Which would you prefer? I may want to re-contact you to clarify information you gave me in your interview. In that case, I will ask you if you have time to answer some more questions.</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agree to take part in this project, the research will be written up as an article that will form part of my thesis.  </a:t>
            </a:r>
          </a:p>
          <a:p>
            <a:pPr>
              <a:lnSpc>
                <a:spcPct val="115000"/>
              </a:lnSpc>
              <a:spcAft>
                <a:spcPts val="1000"/>
              </a:spcAft>
            </a:pPr>
            <a:r>
              <a:rPr lang="en-GB" dirty="0" smtClean="0">
                <a:latin typeface="Calibri" panose="020F0502020204030204" pitchFamily="34" charset="0"/>
                <a:ea typeface="Calibri" panose="020F0502020204030204" pitchFamily="34" charset="0"/>
                <a:cs typeface="Arial" panose="020B0604020202020204" pitchFamily="34" charset="0"/>
              </a:rPr>
              <a:t>The </a:t>
            </a:r>
            <a:r>
              <a:rPr lang="en-GB" dirty="0">
                <a:latin typeface="Calibri" panose="020F0502020204030204" pitchFamily="34" charset="0"/>
                <a:ea typeface="Calibri" panose="020F0502020204030204" pitchFamily="34" charset="0"/>
                <a:cs typeface="Arial" panose="020B0604020202020204" pitchFamily="34" charset="0"/>
              </a:rPr>
              <a:t>research may also be published in academic journals.</a:t>
            </a:r>
          </a:p>
          <a:p>
            <a:pPr>
              <a:lnSpc>
                <a:spcPct val="115000"/>
              </a:lnSpc>
              <a:spcAft>
                <a:spcPts val="1000"/>
              </a:spcAft>
            </a:pPr>
            <a:r>
              <a:rPr lang="en-GB" dirty="0" smtClean="0">
                <a:latin typeface="Calibri" panose="020F0502020204030204" pitchFamily="34" charset="0"/>
                <a:ea typeface="Calibri" panose="020F0502020204030204" pitchFamily="34" charset="0"/>
                <a:cs typeface="Arial" panose="020B0604020202020204" pitchFamily="34" charset="0"/>
              </a:rPr>
              <a:t>Do </a:t>
            </a:r>
            <a:r>
              <a:rPr lang="en-GB" dirty="0">
                <a:latin typeface="Calibri" panose="020F0502020204030204" pitchFamily="34" charset="0"/>
                <a:ea typeface="Calibri" panose="020F0502020204030204" pitchFamily="34" charset="0"/>
                <a:cs typeface="Arial" panose="020B0604020202020204" pitchFamily="34" charset="0"/>
              </a:rPr>
              <a:t>you have any questions? </a:t>
            </a:r>
            <a:endParaRPr lang="en-GB" dirty="0" smtClean="0">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GB" dirty="0" smtClean="0">
                <a:latin typeface="Calibri" panose="020F0502020204030204" pitchFamily="34" charset="0"/>
                <a:ea typeface="Calibri" panose="020F0502020204030204" pitchFamily="34" charset="0"/>
                <a:cs typeface="Arial" panose="020B0604020202020204" pitchFamily="34" charset="0"/>
              </a:rPr>
              <a:t>Do you accept and are willing to participate?</a:t>
            </a:r>
            <a:endParaRPr lang="en-GB"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243840" y="1956850"/>
            <a:ext cx="11109960" cy="9418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63239530"/>
      </p:ext>
    </p:extLst>
  </p:cSld>
  <p:clrMapOvr>
    <a:masterClrMapping/>
  </p:clrMapOvr>
  <mc:AlternateContent xmlns:mc="http://schemas.openxmlformats.org/markup-compatibility/2006">
    <mc:Choice xmlns:p14="http://schemas.microsoft.com/office/powerpoint/2010/main" Requires="p14">
      <p:transition spd="slow" p14:dur="2000" advTm="22368"/>
    </mc:Choice>
    <mc:Fallback>
      <p:transition spd="slow" advTm="22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550164" y="98963"/>
            <a:ext cx="11091672" cy="5896486"/>
          </a:xfrm>
          <a:prstGeom prst="rect">
            <a:avLst/>
          </a:prstGeom>
        </p:spPr>
        <p:txBody>
          <a:bodyPr wrap="square">
            <a:spAutoFit/>
          </a:bodyPr>
          <a:lstStyle/>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Hello my name </a:t>
            </a:r>
            <a:r>
              <a:rPr lang="en-GB" dirty="0" smtClean="0">
                <a:latin typeface="Calibri" panose="020F0502020204030204" pitchFamily="34" charset="0"/>
                <a:ea typeface="Calibri" panose="020F0502020204030204" pitchFamily="34" charset="0"/>
                <a:cs typeface="Arial" panose="020B0604020202020204" pitchFamily="34" charset="0"/>
              </a:rPr>
              <a:t>is XYZ. </a:t>
            </a:r>
            <a:r>
              <a:rPr lang="en-GB" dirty="0">
                <a:latin typeface="Calibri" panose="020F0502020204030204" pitchFamily="34" charset="0"/>
                <a:ea typeface="Calibri" panose="020F0502020204030204" pitchFamily="34" charset="0"/>
                <a:cs typeface="Arial" panose="020B0604020202020204" pitchFamily="34" charset="0"/>
              </a:rPr>
              <a:t>I’m doing some research and I wondered if you’d be interested in being involved. I’m currently doing a PhD at the University of XYZ in the Department of XYZ. My research aims to learn more about XYZ.</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take part, I’ll need you to between different scenarios </a:t>
            </a:r>
            <a:r>
              <a:rPr lang="en-GB" dirty="0" smtClean="0">
                <a:latin typeface="Calibri" panose="020F0502020204030204" pitchFamily="34" charset="0"/>
                <a:ea typeface="Calibri" panose="020F0502020204030204" pitchFamily="34" charset="0"/>
                <a:cs typeface="Arial" panose="020B0604020202020204" pitchFamily="34" charset="0"/>
              </a:rPr>
              <a:t>XYZ.</a:t>
            </a:r>
            <a:endParaRPr lang="en-GB" dirty="0">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GB" dirty="0" smtClean="0">
                <a:latin typeface="Calibri" panose="020F0502020204030204" pitchFamily="34" charset="0"/>
                <a:ea typeface="Calibri" panose="020F0502020204030204" pitchFamily="34" charset="0"/>
                <a:cs typeface="Arial" panose="020B0604020202020204" pitchFamily="34" charset="0"/>
              </a:rPr>
              <a:t>This </a:t>
            </a:r>
            <a:r>
              <a:rPr lang="en-GB" dirty="0">
                <a:latin typeface="Calibri" panose="020F0502020204030204" pitchFamily="34" charset="0"/>
                <a:ea typeface="Calibri" panose="020F0502020204030204" pitchFamily="34" charset="0"/>
                <a:cs typeface="Arial" panose="020B0604020202020204" pitchFamily="34" charset="0"/>
              </a:rPr>
              <a:t>research is anonymous, which means that in any publications, your name will not be used, unless you insist on the opposite.</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Taking part is completely voluntary and we can stop any time you like without giving a reason and without any negative consequences.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With your permission, I would like to make an audio recording of our discussion to make sure I’m getting an accurate record of your thoughts. Alternatively, I can take notes in my notebook. Which would you prefer? I may want to re-contact you to clarify information you gave me in your interview. In that case, I will ask you if you have time to answer some more questions.</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agree to take part in this project, the research will be written up as an article that will form part of my thesis.  </a:t>
            </a:r>
          </a:p>
          <a:p>
            <a:pPr>
              <a:lnSpc>
                <a:spcPct val="115000"/>
              </a:lnSpc>
              <a:spcAft>
                <a:spcPts val="1000"/>
              </a:spcAft>
            </a:pPr>
            <a:r>
              <a:rPr lang="en-GB" dirty="0" smtClean="0">
                <a:latin typeface="Calibri" panose="020F0502020204030204" pitchFamily="34" charset="0"/>
                <a:ea typeface="Calibri" panose="020F0502020204030204" pitchFamily="34" charset="0"/>
                <a:cs typeface="Arial" panose="020B0604020202020204" pitchFamily="34" charset="0"/>
              </a:rPr>
              <a:t>The </a:t>
            </a:r>
            <a:r>
              <a:rPr lang="en-GB" dirty="0">
                <a:latin typeface="Calibri" panose="020F0502020204030204" pitchFamily="34" charset="0"/>
                <a:ea typeface="Calibri" panose="020F0502020204030204" pitchFamily="34" charset="0"/>
                <a:cs typeface="Arial" panose="020B0604020202020204" pitchFamily="34" charset="0"/>
              </a:rPr>
              <a:t>research may also be published in academic journals.</a:t>
            </a:r>
          </a:p>
          <a:p>
            <a:pPr>
              <a:lnSpc>
                <a:spcPct val="115000"/>
              </a:lnSpc>
              <a:spcAft>
                <a:spcPts val="1000"/>
              </a:spcAft>
            </a:pPr>
            <a:r>
              <a:rPr lang="en-GB" dirty="0" smtClean="0">
                <a:latin typeface="Calibri" panose="020F0502020204030204" pitchFamily="34" charset="0"/>
                <a:ea typeface="Calibri" panose="020F0502020204030204" pitchFamily="34" charset="0"/>
                <a:cs typeface="Arial" panose="020B0604020202020204" pitchFamily="34" charset="0"/>
              </a:rPr>
              <a:t>Do </a:t>
            </a:r>
            <a:r>
              <a:rPr lang="en-GB" dirty="0">
                <a:latin typeface="Calibri" panose="020F0502020204030204" pitchFamily="34" charset="0"/>
                <a:ea typeface="Calibri" panose="020F0502020204030204" pitchFamily="34" charset="0"/>
                <a:cs typeface="Arial" panose="020B0604020202020204" pitchFamily="34" charset="0"/>
              </a:rPr>
              <a:t>you have any questions? </a:t>
            </a:r>
            <a:endParaRPr lang="en-GB" dirty="0" smtClean="0">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GB" dirty="0" smtClean="0">
                <a:latin typeface="Calibri" panose="020F0502020204030204" pitchFamily="34" charset="0"/>
                <a:ea typeface="Calibri" panose="020F0502020204030204" pitchFamily="34" charset="0"/>
                <a:cs typeface="Arial" panose="020B0604020202020204" pitchFamily="34" charset="0"/>
              </a:rPr>
              <a:t>Do you accept and are willing to participate?</a:t>
            </a:r>
            <a:endParaRPr lang="en-GB"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531876" y="2877460"/>
            <a:ext cx="11109960" cy="12596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98238013"/>
      </p:ext>
    </p:extLst>
  </p:cSld>
  <p:clrMapOvr>
    <a:masterClrMapping/>
  </p:clrMapOvr>
  <mc:AlternateContent xmlns:mc="http://schemas.openxmlformats.org/markup-compatibility/2006">
    <mc:Choice xmlns:p14="http://schemas.microsoft.com/office/powerpoint/2010/main" Requires="p14">
      <p:transition spd="slow" p14:dur="2000" advTm="14672"/>
    </mc:Choice>
    <mc:Fallback>
      <p:transition spd="slow" advTm="14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550164" y="98963"/>
            <a:ext cx="11091672" cy="5896486"/>
          </a:xfrm>
          <a:prstGeom prst="rect">
            <a:avLst/>
          </a:prstGeom>
        </p:spPr>
        <p:txBody>
          <a:bodyPr wrap="square">
            <a:spAutoFit/>
          </a:bodyPr>
          <a:lstStyle/>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Hello my name </a:t>
            </a:r>
            <a:r>
              <a:rPr lang="en-GB" dirty="0" smtClean="0">
                <a:latin typeface="Calibri" panose="020F0502020204030204" pitchFamily="34" charset="0"/>
                <a:ea typeface="Calibri" panose="020F0502020204030204" pitchFamily="34" charset="0"/>
                <a:cs typeface="Arial" panose="020B0604020202020204" pitchFamily="34" charset="0"/>
              </a:rPr>
              <a:t>is XYZ. </a:t>
            </a:r>
            <a:r>
              <a:rPr lang="en-GB" dirty="0">
                <a:latin typeface="Calibri" panose="020F0502020204030204" pitchFamily="34" charset="0"/>
                <a:ea typeface="Calibri" panose="020F0502020204030204" pitchFamily="34" charset="0"/>
                <a:cs typeface="Arial" panose="020B0604020202020204" pitchFamily="34" charset="0"/>
              </a:rPr>
              <a:t>I’m doing some research and I wondered if you’d be interested in being involved. I’m currently doing a PhD at the University of XYZ in the Department of XYZ. My research aims to learn more about XYZ.</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take part, I’ll need you to between different scenarios </a:t>
            </a:r>
            <a:r>
              <a:rPr lang="en-GB" dirty="0" smtClean="0">
                <a:latin typeface="Calibri" panose="020F0502020204030204" pitchFamily="34" charset="0"/>
                <a:ea typeface="Calibri" panose="020F0502020204030204" pitchFamily="34" charset="0"/>
                <a:cs typeface="Arial" panose="020B0604020202020204" pitchFamily="34" charset="0"/>
              </a:rPr>
              <a:t>XYZ.</a:t>
            </a:r>
            <a:endParaRPr lang="en-GB" dirty="0">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GB" dirty="0" smtClean="0">
                <a:latin typeface="Calibri" panose="020F0502020204030204" pitchFamily="34" charset="0"/>
                <a:ea typeface="Calibri" panose="020F0502020204030204" pitchFamily="34" charset="0"/>
                <a:cs typeface="Arial" panose="020B0604020202020204" pitchFamily="34" charset="0"/>
              </a:rPr>
              <a:t>This </a:t>
            </a:r>
            <a:r>
              <a:rPr lang="en-GB" dirty="0">
                <a:latin typeface="Calibri" panose="020F0502020204030204" pitchFamily="34" charset="0"/>
                <a:ea typeface="Calibri" panose="020F0502020204030204" pitchFamily="34" charset="0"/>
                <a:cs typeface="Arial" panose="020B0604020202020204" pitchFamily="34" charset="0"/>
              </a:rPr>
              <a:t>research is anonymous, which means that in any publications, your name will not be used, unless you insist on the opposite.</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Taking part is completely voluntary and we can stop any time you like without giving a reason and without any negative consequences.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With your permission, I would like to make an audio recording of our discussion to make sure I’m getting an accurate record of your thoughts. Alternatively, I can take notes in my notebook. Which would you prefer? I may want to re-contact you to clarify information you gave me in your interview. In that case, I will ask you if you have time to answer some more questions.</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agree to take part in this project, the research will be written up as an article that will form part of my thesis.  </a:t>
            </a:r>
          </a:p>
          <a:p>
            <a:pPr>
              <a:lnSpc>
                <a:spcPct val="115000"/>
              </a:lnSpc>
              <a:spcAft>
                <a:spcPts val="1000"/>
              </a:spcAft>
            </a:pPr>
            <a:r>
              <a:rPr lang="en-GB" dirty="0" smtClean="0">
                <a:latin typeface="Calibri" panose="020F0502020204030204" pitchFamily="34" charset="0"/>
                <a:ea typeface="Calibri" panose="020F0502020204030204" pitchFamily="34" charset="0"/>
                <a:cs typeface="Arial" panose="020B0604020202020204" pitchFamily="34" charset="0"/>
              </a:rPr>
              <a:t>The </a:t>
            </a:r>
            <a:r>
              <a:rPr lang="en-GB" dirty="0">
                <a:latin typeface="Calibri" panose="020F0502020204030204" pitchFamily="34" charset="0"/>
                <a:ea typeface="Calibri" panose="020F0502020204030204" pitchFamily="34" charset="0"/>
                <a:cs typeface="Arial" panose="020B0604020202020204" pitchFamily="34" charset="0"/>
              </a:rPr>
              <a:t>research may also be published in academic journals.</a:t>
            </a:r>
          </a:p>
          <a:p>
            <a:pPr>
              <a:lnSpc>
                <a:spcPct val="115000"/>
              </a:lnSpc>
              <a:spcAft>
                <a:spcPts val="1000"/>
              </a:spcAft>
            </a:pPr>
            <a:r>
              <a:rPr lang="en-GB" dirty="0" smtClean="0">
                <a:latin typeface="Calibri" panose="020F0502020204030204" pitchFamily="34" charset="0"/>
                <a:ea typeface="Calibri" panose="020F0502020204030204" pitchFamily="34" charset="0"/>
                <a:cs typeface="Arial" panose="020B0604020202020204" pitchFamily="34" charset="0"/>
              </a:rPr>
              <a:t>Do </a:t>
            </a:r>
            <a:r>
              <a:rPr lang="en-GB" dirty="0">
                <a:latin typeface="Calibri" panose="020F0502020204030204" pitchFamily="34" charset="0"/>
                <a:ea typeface="Calibri" panose="020F0502020204030204" pitchFamily="34" charset="0"/>
                <a:cs typeface="Arial" panose="020B0604020202020204" pitchFamily="34" charset="0"/>
              </a:rPr>
              <a:t>you have any questions? </a:t>
            </a:r>
            <a:endParaRPr lang="en-GB" dirty="0" smtClean="0">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GB" dirty="0" smtClean="0">
                <a:latin typeface="Calibri" panose="020F0502020204030204" pitchFamily="34" charset="0"/>
                <a:ea typeface="Calibri" panose="020F0502020204030204" pitchFamily="34" charset="0"/>
                <a:cs typeface="Arial" panose="020B0604020202020204" pitchFamily="34" charset="0"/>
              </a:rPr>
              <a:t>Do you accept and are willing to participate?</a:t>
            </a:r>
            <a:endParaRPr lang="en-GB"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410365" y="4159851"/>
            <a:ext cx="11109960" cy="9418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97265351"/>
      </p:ext>
    </p:extLst>
  </p:cSld>
  <p:clrMapOvr>
    <a:masterClrMapping/>
  </p:clrMapOvr>
  <mc:AlternateContent xmlns:mc="http://schemas.openxmlformats.org/markup-compatibility/2006">
    <mc:Choice xmlns:p14="http://schemas.microsoft.com/office/powerpoint/2010/main" Requires="p14">
      <p:transition spd="slow" p14:dur="2000" advTm="17151"/>
    </mc:Choice>
    <mc:Fallback>
      <p:transition spd="slow" advTm="17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550164" y="98963"/>
            <a:ext cx="11091672" cy="5896486"/>
          </a:xfrm>
          <a:prstGeom prst="rect">
            <a:avLst/>
          </a:prstGeom>
        </p:spPr>
        <p:txBody>
          <a:bodyPr wrap="square">
            <a:spAutoFit/>
          </a:bodyPr>
          <a:lstStyle/>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Hello my name </a:t>
            </a:r>
            <a:r>
              <a:rPr lang="en-GB" dirty="0" smtClean="0">
                <a:latin typeface="Calibri" panose="020F0502020204030204" pitchFamily="34" charset="0"/>
                <a:ea typeface="Calibri" panose="020F0502020204030204" pitchFamily="34" charset="0"/>
                <a:cs typeface="Arial" panose="020B0604020202020204" pitchFamily="34" charset="0"/>
              </a:rPr>
              <a:t>is XYZ. </a:t>
            </a:r>
            <a:r>
              <a:rPr lang="en-GB" dirty="0">
                <a:latin typeface="Calibri" panose="020F0502020204030204" pitchFamily="34" charset="0"/>
                <a:ea typeface="Calibri" panose="020F0502020204030204" pitchFamily="34" charset="0"/>
                <a:cs typeface="Arial" panose="020B0604020202020204" pitchFamily="34" charset="0"/>
              </a:rPr>
              <a:t>I’m doing some research and I wondered if you’d be interested in being involved. I’m currently doing a PhD at the University of XYZ in the Department of XYZ. My research aims to learn more about XYZ.</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take part, I’ll need you to between different scenarios </a:t>
            </a:r>
            <a:r>
              <a:rPr lang="en-GB" dirty="0" smtClean="0">
                <a:latin typeface="Calibri" panose="020F0502020204030204" pitchFamily="34" charset="0"/>
                <a:ea typeface="Calibri" panose="020F0502020204030204" pitchFamily="34" charset="0"/>
                <a:cs typeface="Arial" panose="020B0604020202020204" pitchFamily="34" charset="0"/>
              </a:rPr>
              <a:t>XYZ.</a:t>
            </a:r>
            <a:endParaRPr lang="en-GB" dirty="0">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GB" dirty="0" smtClean="0">
                <a:latin typeface="Calibri" panose="020F0502020204030204" pitchFamily="34" charset="0"/>
                <a:ea typeface="Calibri" panose="020F0502020204030204" pitchFamily="34" charset="0"/>
                <a:cs typeface="Arial" panose="020B0604020202020204" pitchFamily="34" charset="0"/>
              </a:rPr>
              <a:t>This </a:t>
            </a:r>
            <a:r>
              <a:rPr lang="en-GB" dirty="0">
                <a:latin typeface="Calibri" panose="020F0502020204030204" pitchFamily="34" charset="0"/>
                <a:ea typeface="Calibri" panose="020F0502020204030204" pitchFamily="34" charset="0"/>
                <a:cs typeface="Arial" panose="020B0604020202020204" pitchFamily="34" charset="0"/>
              </a:rPr>
              <a:t>research is anonymous, which means that in any publications, your name will not be used, unless you insist on the opposite.</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Taking part is completely voluntary and we can stop any time you like without giving a reason and without any negative consequences. </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With your permission, I would like to make an audio recording of our discussion to make sure I’m getting an accurate record of your thoughts. Alternatively, I can take notes in my notebook. Which would you prefer? I may want to re-contact you to clarify information you gave me in your interview. In that case, I will ask you if you have time to answer some more questions.</a:t>
            </a:r>
          </a:p>
          <a:p>
            <a:pPr>
              <a:lnSpc>
                <a:spcPct val="115000"/>
              </a:lnSpc>
              <a:spcAft>
                <a:spcPts val="1000"/>
              </a:spcAft>
            </a:pPr>
            <a:r>
              <a:rPr lang="en-GB" dirty="0">
                <a:latin typeface="Calibri" panose="020F0502020204030204" pitchFamily="34" charset="0"/>
                <a:ea typeface="Calibri" panose="020F0502020204030204" pitchFamily="34" charset="0"/>
                <a:cs typeface="Arial" panose="020B0604020202020204" pitchFamily="34" charset="0"/>
              </a:rPr>
              <a:t>If you agree to take part in this project, the research will be written up as an article that will form part of my thesis.  </a:t>
            </a:r>
          </a:p>
          <a:p>
            <a:pPr>
              <a:lnSpc>
                <a:spcPct val="115000"/>
              </a:lnSpc>
              <a:spcAft>
                <a:spcPts val="1000"/>
              </a:spcAft>
            </a:pPr>
            <a:r>
              <a:rPr lang="en-GB" dirty="0" smtClean="0">
                <a:latin typeface="Calibri" panose="020F0502020204030204" pitchFamily="34" charset="0"/>
                <a:ea typeface="Calibri" panose="020F0502020204030204" pitchFamily="34" charset="0"/>
                <a:cs typeface="Arial" panose="020B0604020202020204" pitchFamily="34" charset="0"/>
              </a:rPr>
              <a:t>The </a:t>
            </a:r>
            <a:r>
              <a:rPr lang="en-GB" dirty="0">
                <a:latin typeface="Calibri" panose="020F0502020204030204" pitchFamily="34" charset="0"/>
                <a:ea typeface="Calibri" panose="020F0502020204030204" pitchFamily="34" charset="0"/>
                <a:cs typeface="Arial" panose="020B0604020202020204" pitchFamily="34" charset="0"/>
              </a:rPr>
              <a:t>research may also be published in academic journals.</a:t>
            </a:r>
          </a:p>
          <a:p>
            <a:pPr>
              <a:lnSpc>
                <a:spcPct val="115000"/>
              </a:lnSpc>
              <a:spcAft>
                <a:spcPts val="1000"/>
              </a:spcAft>
            </a:pPr>
            <a:r>
              <a:rPr lang="en-GB" dirty="0" smtClean="0">
                <a:latin typeface="Calibri" panose="020F0502020204030204" pitchFamily="34" charset="0"/>
                <a:ea typeface="Calibri" panose="020F0502020204030204" pitchFamily="34" charset="0"/>
                <a:cs typeface="Arial" panose="020B0604020202020204" pitchFamily="34" charset="0"/>
              </a:rPr>
              <a:t>Do </a:t>
            </a:r>
            <a:r>
              <a:rPr lang="en-GB" dirty="0">
                <a:latin typeface="Calibri" panose="020F0502020204030204" pitchFamily="34" charset="0"/>
                <a:ea typeface="Calibri" panose="020F0502020204030204" pitchFamily="34" charset="0"/>
                <a:cs typeface="Arial" panose="020B0604020202020204" pitchFamily="34" charset="0"/>
              </a:rPr>
              <a:t>you have any questions? </a:t>
            </a:r>
            <a:endParaRPr lang="en-GB" dirty="0" smtClean="0">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GB" dirty="0" smtClean="0">
                <a:latin typeface="Calibri" panose="020F0502020204030204" pitchFamily="34" charset="0"/>
                <a:ea typeface="Calibri" panose="020F0502020204030204" pitchFamily="34" charset="0"/>
                <a:cs typeface="Arial" panose="020B0604020202020204" pitchFamily="34" charset="0"/>
              </a:rPr>
              <a:t>Do you accept and are willing to participate?</a:t>
            </a:r>
            <a:endParaRPr lang="en-GB"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550164" y="5144374"/>
            <a:ext cx="11109960" cy="9418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2324715"/>
      </p:ext>
    </p:extLst>
  </p:cSld>
  <p:clrMapOvr>
    <a:masterClrMapping/>
  </p:clrMapOvr>
  <mc:AlternateContent xmlns:mc="http://schemas.openxmlformats.org/markup-compatibility/2006">
    <mc:Choice xmlns:p14="http://schemas.microsoft.com/office/powerpoint/2010/main" Requires="p14">
      <p:transition spd="slow" p14:dur="2000" advTm="13009"/>
    </mc:Choice>
    <mc:Fallback>
      <p:transition spd="slow" advTm="13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 </a:t>
            </a:r>
            <a:endParaRPr lang="en-GB" dirty="0"/>
          </a:p>
        </p:txBody>
      </p:sp>
      <p:sp>
        <p:nvSpPr>
          <p:cNvPr id="3" name="Content Placeholder 2"/>
          <p:cNvSpPr>
            <a:spLocks noGrp="1"/>
          </p:cNvSpPr>
          <p:nvPr>
            <p:ph idx="1"/>
          </p:nvPr>
        </p:nvSpPr>
        <p:spPr/>
        <p:txBody>
          <a:bodyPr/>
          <a:lstStyle/>
          <a:p>
            <a:r>
              <a:rPr lang="en-GB" dirty="0" smtClean="0"/>
              <a:t>Quantitative surveys can be used to study a wide range of topics</a:t>
            </a:r>
          </a:p>
          <a:p>
            <a:pPr>
              <a:buFontTx/>
              <a:buChar char="-"/>
            </a:pPr>
            <a:r>
              <a:rPr lang="en-GB" dirty="0" smtClean="0"/>
              <a:t>Including wellbeing, and quantification of preferences </a:t>
            </a:r>
          </a:p>
          <a:p>
            <a:r>
              <a:rPr lang="en-GB" dirty="0" smtClean="0"/>
              <a:t>There are several important steps:</a:t>
            </a:r>
          </a:p>
          <a:p>
            <a:pPr>
              <a:buFontTx/>
              <a:buChar char="-"/>
            </a:pPr>
            <a:r>
              <a:rPr lang="en-GB" dirty="0" smtClean="0"/>
              <a:t>Qualitative interviews </a:t>
            </a:r>
          </a:p>
          <a:p>
            <a:pPr>
              <a:buFontTx/>
              <a:buChar char="-"/>
            </a:pPr>
            <a:r>
              <a:rPr lang="en-GB" dirty="0" smtClean="0"/>
              <a:t>Piloting </a:t>
            </a:r>
          </a:p>
          <a:p>
            <a:pPr>
              <a:buFontTx/>
              <a:buChar char="-"/>
            </a:pPr>
            <a:r>
              <a:rPr lang="en-GB" dirty="0" smtClean="0"/>
              <a:t>Prior informed consent </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2240231"/>
      </p:ext>
    </p:extLst>
  </p:cSld>
  <p:clrMapOvr>
    <a:masterClrMapping/>
  </p:clrMapOvr>
  <mc:AlternateContent xmlns:mc="http://schemas.openxmlformats.org/markup-compatibility/2006">
    <mc:Choice xmlns:p14="http://schemas.microsoft.com/office/powerpoint/2010/main" Requires="p14">
      <p:transition spd="slow" p14:dur="2000" advTm="68912"/>
    </mc:Choice>
    <mc:Fallback>
      <p:transition spd="slow" advTm="68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6A7A4CA-5A7C-4BDB-BE56-930ECB229DD2}"/>
              </a:ext>
            </a:extLst>
          </p:cNvPr>
          <p:cNvSpPr>
            <a:spLocks noGrp="1"/>
          </p:cNvSpPr>
          <p:nvPr>
            <p:ph type="ftr" sz="quarter" idx="11"/>
          </p:nvPr>
        </p:nvSpPr>
        <p:spPr>
          <a:xfrm>
            <a:off x="8506983" y="6492875"/>
            <a:ext cx="4114800" cy="365125"/>
          </a:xfrm>
        </p:spPr>
        <p:txBody>
          <a:bodyPr/>
          <a:lstStyle/>
          <a:p>
            <a:r>
              <a:rPr lang="en-US" dirty="0"/>
              <a:t>Myanmar meeting 28th Nov - 1st Dec 2017</a:t>
            </a:r>
          </a:p>
        </p:txBody>
      </p:sp>
      <p:sp>
        <p:nvSpPr>
          <p:cNvPr id="9" name="TextBox 8">
            <a:extLst>
              <a:ext uri="{FF2B5EF4-FFF2-40B4-BE49-F238E27FC236}">
                <a16:creationId xmlns:a16="http://schemas.microsoft.com/office/drawing/2014/main" id="{DD7332E0-4831-4FE4-BE4F-783F06D9F16B}"/>
              </a:ext>
            </a:extLst>
          </p:cNvPr>
          <p:cNvSpPr txBox="1"/>
          <p:nvPr/>
        </p:nvSpPr>
        <p:spPr>
          <a:xfrm>
            <a:off x="-132325" y="290619"/>
            <a:ext cx="3180325" cy="830997"/>
          </a:xfrm>
          <a:prstGeom prst="rect">
            <a:avLst/>
          </a:prstGeom>
          <a:noFill/>
        </p:spPr>
        <p:txBody>
          <a:bodyPr wrap="square" rtlCol="0">
            <a:spAutoFit/>
          </a:bodyPr>
          <a:lstStyle/>
          <a:p>
            <a:pPr algn="ctr"/>
            <a:r>
              <a:rPr lang="en-US" sz="2400" b="1" dirty="0" smtClean="0">
                <a:solidFill>
                  <a:schemeClr val="bg1"/>
                </a:solidFill>
                <a:latin typeface="Century Gothic" panose="020B0502020202020204" pitchFamily="34" charset="0"/>
              </a:rPr>
              <a:t>Habitat suitability map</a:t>
            </a:r>
            <a:endParaRPr lang="en-US" sz="2400" b="1" dirty="0">
              <a:solidFill>
                <a:schemeClr val="bg1"/>
              </a:solidFill>
              <a:latin typeface="Century Gothic" panose="020B0502020202020204" pitchFamily="34" charset="0"/>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7132"/>
          <a:stretch/>
        </p:blipFill>
        <p:spPr>
          <a:xfrm>
            <a:off x="0" y="0"/>
            <a:ext cx="11707368" cy="6858000"/>
          </a:xfrm>
          <a:prstGeom prst="rect">
            <a:avLst/>
          </a:prstGeom>
        </p:spPr>
      </p:pic>
      <p:sp>
        <p:nvSpPr>
          <p:cNvPr id="2" name="TextBox 1"/>
          <p:cNvSpPr txBox="1"/>
          <p:nvPr/>
        </p:nvSpPr>
        <p:spPr>
          <a:xfrm>
            <a:off x="576072" y="6318504"/>
            <a:ext cx="4242816" cy="369332"/>
          </a:xfrm>
          <a:prstGeom prst="rect">
            <a:avLst/>
          </a:prstGeom>
          <a:noFill/>
        </p:spPr>
        <p:txBody>
          <a:bodyPr wrap="square" rtlCol="0">
            <a:spAutoFit/>
          </a:bodyPr>
          <a:lstStyle/>
          <a:p>
            <a:r>
              <a:rPr lang="en-GB" dirty="0" smtClean="0"/>
              <a:t>Illustration by </a:t>
            </a:r>
            <a:r>
              <a:rPr lang="en-GB" dirty="0" err="1" smtClean="0"/>
              <a:t>Zaneta</a:t>
            </a:r>
            <a:r>
              <a:rPr lang="en-GB" dirty="0" smtClean="0"/>
              <a:t> </a:t>
            </a:r>
            <a:r>
              <a:rPr lang="en-GB" dirty="0" err="1" smtClean="0"/>
              <a:t>Kaszta</a:t>
            </a:r>
            <a:r>
              <a:rPr lang="en-GB" dirty="0" smtClean="0"/>
              <a:t>, </a:t>
            </a:r>
            <a:r>
              <a:rPr lang="en-GB" dirty="0" err="1" smtClean="0"/>
              <a:t>WildCRU</a:t>
            </a:r>
            <a:endParaRPr lang="en-GB"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29471526"/>
      </p:ext>
    </p:extLst>
  </p:cSld>
  <p:clrMapOvr>
    <a:masterClrMapping/>
  </p:clrMapOvr>
  <mc:AlternateContent xmlns:mc="http://schemas.openxmlformats.org/markup-compatibility/2006">
    <mc:Choice xmlns:p14="http://schemas.microsoft.com/office/powerpoint/2010/main" Requires="p14">
      <p:transition spd="slow" p14:dur="2000" advTm="43745"/>
    </mc:Choice>
    <mc:Fallback>
      <p:transition spd="slow" advTm="43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 you! </a:t>
            </a:r>
            <a:endParaRPr lang="en-GB" dirty="0"/>
          </a:p>
        </p:txBody>
      </p:sp>
      <p:pic>
        <p:nvPicPr>
          <p:cNvPr id="4" name="Picture 3" descr="https://res.cloudinary.com/dwccfildc/c_limit,w_760/v1503657575/ndorms/turnkeyimage/632e7fa52aff4c59aa7d8e7e6567e074/image.jpg"/>
          <p:cNvPicPr>
            <a:picLocks noChangeAspect="1" noChangeArrowheads="1"/>
          </p:cNvPicPr>
          <p:nvPr/>
        </p:nvPicPr>
        <p:blipFill rotWithShape="1">
          <a:blip r:embed="rId5">
            <a:extLst>
              <a:ext uri="{28A0092B-C50C-407E-A947-70E740481C1C}">
                <a14:useLocalDpi xmlns:a14="http://schemas.microsoft.com/office/drawing/2010/main" val="0"/>
              </a:ext>
            </a:extLst>
          </a:blip>
          <a:srcRect t="26588" b="47037"/>
          <a:stretch/>
        </p:blipFill>
        <p:spPr bwMode="auto">
          <a:xfrm>
            <a:off x="1" y="5357495"/>
            <a:ext cx="12191999" cy="118618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p:txBody>
          <a:bodyPr/>
          <a:lstStyle/>
          <a:p>
            <a:endParaRPr lang="en-GB" dirty="0"/>
          </a:p>
        </p:txBody>
      </p:sp>
      <p:sp>
        <p:nvSpPr>
          <p:cNvPr id="6" name="TextBox 5"/>
          <p:cNvSpPr txBox="1"/>
          <p:nvPr/>
        </p:nvSpPr>
        <p:spPr>
          <a:xfrm>
            <a:off x="2177265" y="3745230"/>
            <a:ext cx="3918735" cy="1477328"/>
          </a:xfrm>
          <a:prstGeom prst="rect">
            <a:avLst/>
          </a:prstGeom>
          <a:noFill/>
        </p:spPr>
        <p:txBody>
          <a:bodyPr wrap="square" rtlCol="0">
            <a:spAutoFit/>
          </a:bodyPr>
          <a:lstStyle/>
          <a:p>
            <a:r>
              <a:rPr lang="nb-NO" b="1" dirty="0" smtClean="0"/>
              <a:t>My </a:t>
            </a:r>
            <a:r>
              <a:rPr lang="nb-NO" b="1" dirty="0" err="1" smtClean="0"/>
              <a:t>contact</a:t>
            </a:r>
            <a:r>
              <a:rPr lang="nb-NO" b="1" dirty="0" smtClean="0"/>
              <a:t> </a:t>
            </a:r>
            <a:r>
              <a:rPr lang="nb-NO" b="1" dirty="0" err="1" smtClean="0"/>
              <a:t>details</a:t>
            </a:r>
            <a:r>
              <a:rPr lang="nb-NO" b="1" dirty="0" smtClean="0"/>
              <a:t>:</a:t>
            </a:r>
          </a:p>
          <a:p>
            <a:r>
              <a:rPr lang="nb-NO" dirty="0" smtClean="0"/>
              <a:t>Email: kimsjacobsen@gmail.com</a:t>
            </a:r>
          </a:p>
          <a:p>
            <a:r>
              <a:rPr lang="nb-NO" dirty="0" err="1" smtClean="0"/>
              <a:t>Twitter</a:t>
            </a:r>
            <a:r>
              <a:rPr lang="nb-NO" dirty="0" smtClean="0"/>
              <a:t>: </a:t>
            </a:r>
            <a:r>
              <a:rPr lang="en-GB" dirty="0" err="1"/>
              <a:t>kimsjacobsen</a:t>
            </a:r>
            <a:endParaRPr lang="en-GB" dirty="0"/>
          </a:p>
          <a:p>
            <a:r>
              <a:rPr lang="en-GB" dirty="0" smtClean="0"/>
              <a:t>LinkedIn: </a:t>
            </a:r>
            <a:r>
              <a:rPr lang="en-GB" dirty="0"/>
              <a:t>Kim Solve Jacobsen</a:t>
            </a:r>
            <a:br>
              <a:rPr lang="en-GB" dirty="0"/>
            </a:br>
            <a:endParaRPr lang="en-GB" dirty="0"/>
          </a:p>
        </p:txBody>
      </p:sp>
      <p:pic>
        <p:nvPicPr>
          <p:cNvPr id="7" name="Picture 10" descr="2256_ox_brand_blue_p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4272" y="3845537"/>
            <a:ext cx="962993" cy="96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86859912"/>
      </p:ext>
    </p:extLst>
  </p:cSld>
  <p:clrMapOvr>
    <a:masterClrMapping/>
  </p:clrMapOvr>
  <mc:AlternateContent xmlns:mc="http://schemas.openxmlformats.org/markup-compatibility/2006">
    <mc:Choice xmlns:p14="http://schemas.microsoft.com/office/powerpoint/2010/main" Requires="p14">
      <p:transition spd="slow" p14:dur="2000" advTm="7984"/>
    </mc:Choice>
    <mc:Fallback>
      <p:transition spd="slow" advTm="7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Conservation conflicts</a:t>
            </a:r>
            <a:endParaRPr lang="en-GB" dirty="0"/>
          </a:p>
        </p:txBody>
      </p:sp>
      <p:sp>
        <p:nvSpPr>
          <p:cNvPr id="3" name="Content Placeholder 2"/>
          <p:cNvSpPr>
            <a:spLocks noGrp="1"/>
          </p:cNvSpPr>
          <p:nvPr>
            <p:ph idx="1"/>
          </p:nvPr>
        </p:nvSpPr>
        <p:spPr/>
        <p:txBody>
          <a:bodyPr/>
          <a:lstStyle/>
          <a:p>
            <a:pPr marL="0" indent="0">
              <a:buNone/>
            </a:pPr>
            <a:endParaRPr lang="en-GB" dirty="0"/>
          </a:p>
        </p:txBody>
      </p:sp>
      <p:pic>
        <p:nvPicPr>
          <p:cNvPr id="6146" name="Picture 2" descr="http://sciencenordic.com/sites/default/files/imagecache/620x/ulvemotsta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2032" y="1532840"/>
            <a:ext cx="7615555" cy="508522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24490022"/>
      </p:ext>
    </p:extLst>
  </p:cSld>
  <p:clrMapOvr>
    <a:masterClrMapping/>
  </p:clrMapOvr>
  <mc:AlternateContent xmlns:mc="http://schemas.openxmlformats.org/markup-compatibility/2006">
    <mc:Choice xmlns:p14="http://schemas.microsoft.com/office/powerpoint/2010/main" Requires="p14">
      <p:transition spd="slow" p14:dur="2000" advTm="32207"/>
    </mc:Choice>
    <mc:Fallback>
      <p:transition spd="slow" advTm="32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lgn="ctr">
              <a:buNone/>
            </a:pPr>
            <a:r>
              <a:rPr lang="en-GB" dirty="0" smtClean="0"/>
              <a:t>We need to investigate the views of the affected communities</a:t>
            </a:r>
          </a:p>
          <a:p>
            <a:pPr marL="0" indent="0">
              <a:buNone/>
            </a:pPr>
            <a:endParaRPr lang="en-GB" dirty="0"/>
          </a:p>
          <a:p>
            <a:pPr marL="0" indent="0" algn="ctr">
              <a:buNone/>
            </a:pPr>
            <a:endParaRPr lang="en-GB" sz="5400" b="1" dirty="0" smtClean="0"/>
          </a:p>
          <a:p>
            <a:pPr marL="0" indent="0" algn="ctr">
              <a:buNone/>
            </a:pPr>
            <a:r>
              <a:rPr lang="en-GB" sz="5400" b="1" dirty="0" smtClean="0"/>
              <a:t>But how?</a:t>
            </a:r>
            <a:endParaRPr lang="en-GB" sz="5400"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24318890"/>
      </p:ext>
    </p:extLst>
  </p:cSld>
  <p:clrMapOvr>
    <a:masterClrMapping/>
  </p:clrMapOvr>
  <mc:AlternateContent xmlns:mc="http://schemas.openxmlformats.org/markup-compatibility/2006">
    <mc:Choice xmlns:p14="http://schemas.microsoft.com/office/powerpoint/2010/main" Requires="p14">
      <p:transition spd="slow" p14:dur="2000" advTm="5969"/>
    </mc:Choice>
    <mc:Fallback>
      <p:transition spd="slow" advTm="5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Surveys!</a:t>
            </a:r>
            <a:endParaRPr lang="en-GB" dirty="0"/>
          </a:p>
        </p:txBody>
      </p:sp>
      <p:sp>
        <p:nvSpPr>
          <p:cNvPr id="3" name="Content Placeholder 2"/>
          <p:cNvSpPr>
            <a:spLocks noGrp="1"/>
          </p:cNvSpPr>
          <p:nvPr>
            <p:ph idx="1"/>
          </p:nvPr>
        </p:nvSpPr>
        <p:spPr/>
        <p:txBody>
          <a:bodyPr/>
          <a:lstStyle/>
          <a:p>
            <a:endParaRPr lang="en-GB"/>
          </a:p>
        </p:txBody>
      </p:sp>
      <p:pic>
        <p:nvPicPr>
          <p:cNvPr id="7170" name="Picture 2" descr="Image result for surv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5" y="1825625"/>
            <a:ext cx="9048750" cy="459105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73543032"/>
      </p:ext>
    </p:extLst>
  </p:cSld>
  <p:clrMapOvr>
    <a:masterClrMapping/>
  </p:clrMapOvr>
  <mc:AlternateContent xmlns:mc="http://schemas.openxmlformats.org/markup-compatibility/2006">
    <mc:Choice xmlns:p14="http://schemas.microsoft.com/office/powerpoint/2010/main" Requires="p14">
      <p:transition spd="slow" p14:dur="2000" advTm="3328"/>
    </mc:Choice>
    <mc:Fallback>
      <p:transition spd="slow" advTm="3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Chatthin</a:t>
            </a:r>
            <a:r>
              <a:rPr lang="en-GB" dirty="0" smtClean="0"/>
              <a:t> Wildlife Sanctuary </a:t>
            </a:r>
            <a:endParaRPr lang="en-GB" dirty="0"/>
          </a:p>
        </p:txBody>
      </p:sp>
      <p:sp>
        <p:nvSpPr>
          <p:cNvPr id="3" name="Content Placeholder 2"/>
          <p:cNvSpPr>
            <a:spLocks noGrp="1"/>
          </p:cNvSpPr>
          <p:nvPr>
            <p:ph idx="1"/>
          </p:nvPr>
        </p:nvSpPr>
        <p:spPr/>
        <p:txBody>
          <a:bodyPr/>
          <a:lstStyle/>
          <a:p>
            <a:endParaRPr lang="en-GB" dirty="0" smtClean="0"/>
          </a:p>
          <a:p>
            <a:endParaRPr lang="en-GB" dirty="0"/>
          </a:p>
        </p:txBody>
      </p:sp>
      <p:sp>
        <p:nvSpPr>
          <p:cNvPr id="4" name="TextBox 3"/>
          <p:cNvSpPr txBox="1"/>
          <p:nvPr/>
        </p:nvSpPr>
        <p:spPr>
          <a:xfrm>
            <a:off x="3296490" y="6307841"/>
            <a:ext cx="8686800" cy="523220"/>
          </a:xfrm>
          <a:prstGeom prst="rect">
            <a:avLst/>
          </a:prstGeom>
          <a:noFill/>
        </p:spPr>
        <p:txBody>
          <a:bodyPr wrap="square" rtlCol="0">
            <a:spAutoFit/>
          </a:bodyPr>
          <a:lstStyle/>
          <a:p>
            <a:r>
              <a:rPr lang="en-GB" sz="1400" dirty="0" err="1"/>
              <a:t>Allendorf</a:t>
            </a:r>
            <a:r>
              <a:rPr lang="en-GB" sz="1400" dirty="0"/>
              <a:t>, T.D., Aung, M. and </a:t>
            </a:r>
            <a:r>
              <a:rPr lang="en-GB" sz="1400" dirty="0" err="1"/>
              <a:t>Songer</a:t>
            </a:r>
            <a:r>
              <a:rPr lang="en-GB" sz="1400" dirty="0"/>
              <a:t>, M., 2012. Using residents' perceptions to improve park-people relationships in </a:t>
            </a:r>
            <a:r>
              <a:rPr lang="en-GB" sz="1400" dirty="0" err="1"/>
              <a:t>Chatthin</a:t>
            </a:r>
            <a:r>
              <a:rPr lang="en-GB" sz="1400" dirty="0"/>
              <a:t> Wildlife Sanctuary, Myanmar. </a:t>
            </a:r>
            <a:r>
              <a:rPr lang="en-GB" sz="1400" i="1" dirty="0"/>
              <a:t>Journal of environmental management</a:t>
            </a:r>
            <a:r>
              <a:rPr lang="en-GB" sz="1400" dirty="0"/>
              <a:t>, </a:t>
            </a:r>
            <a:r>
              <a:rPr lang="en-GB" sz="1400" i="1" dirty="0"/>
              <a:t>99</a:t>
            </a:r>
            <a:r>
              <a:rPr lang="en-GB" sz="1400" dirty="0"/>
              <a:t>, pp.36-43.</a:t>
            </a:r>
          </a:p>
        </p:txBody>
      </p:sp>
      <p:pic>
        <p:nvPicPr>
          <p:cNvPr id="7" name="Picture 6"/>
          <p:cNvPicPr/>
          <p:nvPr/>
        </p:nvPicPr>
        <p:blipFill rotWithShape="1">
          <a:blip r:embed="rId4"/>
          <a:srcRect l="33459" t="13984" r="15466" b="10577"/>
          <a:stretch/>
        </p:blipFill>
        <p:spPr bwMode="auto">
          <a:xfrm>
            <a:off x="2667786" y="1470581"/>
            <a:ext cx="6353666" cy="4841319"/>
          </a:xfrm>
          <a:prstGeom prst="rect">
            <a:avLst/>
          </a:prstGeom>
          <a:ln>
            <a:noFill/>
          </a:ln>
          <a:extLst>
            <a:ext uri="{53640926-AAD7-44D8-BBD7-CCE9431645EC}">
              <a14:shadowObscured xmlns:a14="http://schemas.microsoft.com/office/drawing/2010/main"/>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24225922"/>
      </p:ext>
    </p:extLst>
  </p:cSld>
  <p:clrMapOvr>
    <a:masterClrMapping/>
  </p:clrMapOvr>
  <mc:AlternateContent xmlns:mc="http://schemas.openxmlformats.org/markup-compatibility/2006">
    <mc:Choice xmlns:p14="http://schemas.microsoft.com/office/powerpoint/2010/main" Requires="p14">
      <p:transition spd="slow" p14:dur="2000" advTm="6051"/>
    </mc:Choice>
    <mc:Fallback>
      <p:transition spd="slow" advTm="6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 y="191389"/>
            <a:ext cx="10515600" cy="430403"/>
          </a:xfrm>
        </p:spPr>
        <p:txBody>
          <a:bodyPr>
            <a:normAutofit fontScale="90000"/>
          </a:bodyPr>
          <a:lstStyle/>
          <a:p>
            <a:r>
              <a:rPr lang="en-GB" sz="1800" dirty="0" err="1" smtClean="0"/>
              <a:t>Allendorf</a:t>
            </a:r>
            <a:r>
              <a:rPr lang="en-GB" sz="1800" dirty="0"/>
              <a:t>, T.D., Aung, M. and </a:t>
            </a:r>
            <a:r>
              <a:rPr lang="en-GB" sz="1800" dirty="0" err="1"/>
              <a:t>Songer</a:t>
            </a:r>
            <a:r>
              <a:rPr lang="en-GB" sz="1800" dirty="0"/>
              <a:t>, M., 2012. Using residents' perceptions to improve park-people relationships in </a:t>
            </a:r>
            <a:r>
              <a:rPr lang="en-GB" sz="1800" dirty="0" err="1"/>
              <a:t>Chatthin</a:t>
            </a:r>
            <a:r>
              <a:rPr lang="en-GB" sz="1800" dirty="0"/>
              <a:t> Wildlife Sanctuary, Myanmar. </a:t>
            </a:r>
            <a:r>
              <a:rPr lang="en-GB" sz="1800" i="1" dirty="0"/>
              <a:t>Journal of environmental management</a:t>
            </a:r>
            <a:r>
              <a:rPr lang="en-GB" sz="1800" dirty="0"/>
              <a:t>, </a:t>
            </a:r>
            <a:r>
              <a:rPr lang="en-GB" sz="1800" i="1" dirty="0"/>
              <a:t>99</a:t>
            </a:r>
            <a:r>
              <a:rPr lang="en-GB" sz="1800" dirty="0"/>
              <a:t>, pp.36-43.</a:t>
            </a:r>
          </a:p>
        </p:txBody>
      </p:sp>
      <p:sp>
        <p:nvSpPr>
          <p:cNvPr id="3" name="Content Placeholder 2"/>
          <p:cNvSpPr>
            <a:spLocks noGrp="1"/>
          </p:cNvSpPr>
          <p:nvPr>
            <p:ph idx="1"/>
          </p:nvPr>
        </p:nvSpPr>
        <p:spPr>
          <a:xfrm>
            <a:off x="274320" y="749808"/>
            <a:ext cx="11512296" cy="5897880"/>
          </a:xfrm>
        </p:spPr>
        <p:txBody>
          <a:bodyPr>
            <a:normAutofit/>
          </a:bodyPr>
          <a:lstStyle/>
          <a:p>
            <a:pPr marL="0" indent="0">
              <a:buNone/>
            </a:pPr>
            <a:r>
              <a:rPr lang="en-GB" sz="2400" dirty="0" smtClean="0">
                <a:solidFill>
                  <a:srgbClr val="FF0000"/>
                </a:solidFill>
              </a:rPr>
              <a:t>Problems:</a:t>
            </a:r>
            <a:r>
              <a:rPr lang="en-GB" sz="2400" dirty="0" smtClean="0"/>
              <a:t>						</a:t>
            </a:r>
            <a:r>
              <a:rPr lang="en-GB" sz="2400" dirty="0" smtClean="0">
                <a:solidFill>
                  <a:srgbClr val="92D050"/>
                </a:solidFill>
              </a:rPr>
              <a:t>Benefits:</a:t>
            </a:r>
            <a:endParaRPr lang="en-GB" sz="2400" dirty="0"/>
          </a:p>
          <a:p>
            <a:pPr marL="0" indent="0">
              <a:buNone/>
            </a:pPr>
            <a:r>
              <a:rPr lang="en-GB" sz="2400" dirty="0" smtClean="0">
                <a:solidFill>
                  <a:srgbClr val="FF0000"/>
                </a:solidFill>
              </a:rPr>
              <a:t>Resource use</a:t>
            </a:r>
            <a:r>
              <a:rPr lang="en-GB" sz="2400" dirty="0" smtClean="0"/>
              <a:t>						</a:t>
            </a:r>
            <a:r>
              <a:rPr lang="en-GB" sz="2400" dirty="0" smtClean="0">
                <a:solidFill>
                  <a:srgbClr val="92D050"/>
                </a:solidFill>
              </a:rPr>
              <a:t>Conservation</a:t>
            </a:r>
          </a:p>
          <a:p>
            <a:pPr marL="0" indent="0">
              <a:buNone/>
            </a:pPr>
            <a:endParaRPr lang="en-GB" sz="2400" dirty="0" smtClean="0"/>
          </a:p>
          <a:p>
            <a:pPr marL="0" indent="0">
              <a:buNone/>
            </a:pPr>
            <a:endParaRPr lang="en-GB" sz="2400" dirty="0" smtClean="0"/>
          </a:p>
          <a:p>
            <a:pPr marL="0" indent="0">
              <a:buNone/>
            </a:pPr>
            <a:endParaRPr lang="en-GB" sz="2400" dirty="0"/>
          </a:p>
          <a:p>
            <a:pPr marL="0" indent="0">
              <a:buNone/>
            </a:pPr>
            <a:r>
              <a:rPr lang="en-GB" sz="2400" dirty="0" err="1" smtClean="0">
                <a:solidFill>
                  <a:srgbClr val="FF0000"/>
                </a:solidFill>
              </a:rPr>
              <a:t>Mangement</a:t>
            </a:r>
            <a:r>
              <a:rPr lang="en-GB" sz="2400" dirty="0" smtClean="0">
                <a:solidFill>
                  <a:srgbClr val="FF0000"/>
                </a:solidFill>
              </a:rPr>
              <a:t>	</a:t>
            </a:r>
            <a:r>
              <a:rPr lang="en-GB" sz="2400" dirty="0" smtClean="0"/>
              <a:t>					</a:t>
            </a:r>
            <a:r>
              <a:rPr lang="en-GB" sz="2400" dirty="0" smtClean="0">
                <a:solidFill>
                  <a:srgbClr val="92D050"/>
                </a:solidFill>
              </a:rPr>
              <a:t>Resource use</a:t>
            </a:r>
          </a:p>
          <a:p>
            <a:pPr marL="0" indent="0">
              <a:buNone/>
            </a:pPr>
            <a:endParaRPr lang="en-GB" sz="2400" dirty="0" smtClean="0"/>
          </a:p>
          <a:p>
            <a:pPr marL="0" indent="0">
              <a:buNone/>
            </a:pPr>
            <a:endParaRPr lang="en-GB" sz="2400" dirty="0" smtClean="0"/>
          </a:p>
          <a:p>
            <a:pPr marL="0" indent="0">
              <a:buNone/>
            </a:pPr>
            <a:endParaRPr lang="en-GB" sz="2400" dirty="0"/>
          </a:p>
          <a:p>
            <a:pPr marL="0" indent="0">
              <a:buNone/>
            </a:pPr>
            <a:r>
              <a:rPr lang="en-GB" sz="2400" dirty="0" smtClean="0">
                <a:solidFill>
                  <a:srgbClr val="FF0000"/>
                </a:solidFill>
              </a:rPr>
              <a:t>Crop damage</a:t>
            </a:r>
            <a:r>
              <a:rPr lang="en-GB" sz="2400" dirty="0" smtClean="0"/>
              <a:t>						</a:t>
            </a:r>
            <a:r>
              <a:rPr lang="en-GB" sz="2400" dirty="0" smtClean="0">
                <a:solidFill>
                  <a:srgbClr val="92D050"/>
                </a:solidFill>
              </a:rPr>
              <a:t>Benefits for country</a:t>
            </a:r>
            <a:endParaRPr lang="en-GB" sz="2400" dirty="0">
              <a:solidFill>
                <a:srgbClr val="92D050"/>
              </a:solidFill>
            </a:endParaRPr>
          </a:p>
        </p:txBody>
      </p:sp>
      <p:pic>
        <p:nvPicPr>
          <p:cNvPr id="31746" name="Picture 2" descr="Image result for chopping wood myanm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 y="1635548"/>
            <a:ext cx="1993265" cy="1327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chopping wood myanm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5351" y="3461300"/>
            <a:ext cx="1993265" cy="132755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paperwor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Image result for paperwor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1758" name="Picture 14" descr="Image result for paperwor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3578626"/>
            <a:ext cx="1880052" cy="1236876"/>
          </a:xfrm>
          <a:prstGeom prst="rect">
            <a:avLst/>
          </a:prstGeom>
          <a:noFill/>
          <a:extLst>
            <a:ext uri="{909E8E84-426E-40DD-AFC4-6F175D3DCCD1}">
              <a14:hiddenFill xmlns:a14="http://schemas.microsoft.com/office/drawing/2010/main">
                <a:solidFill>
                  <a:srgbClr val="FFFFFF"/>
                </a:solidFill>
              </a14:hiddenFill>
            </a:ext>
          </a:extLst>
        </p:spPr>
      </p:pic>
      <p:pic>
        <p:nvPicPr>
          <p:cNvPr id="31760" name="Picture 16" descr="Image result for deer crops"/>
          <p:cNvPicPr>
            <a:picLocks noChangeAspect="1" noChangeArrowheads="1"/>
          </p:cNvPicPr>
          <p:nvPr/>
        </p:nvPicPr>
        <p:blipFill rotWithShape="1">
          <a:blip r:embed="rId7">
            <a:extLst>
              <a:ext uri="{28A0092B-C50C-407E-A947-70E740481C1C}">
                <a14:useLocalDpi xmlns:a14="http://schemas.microsoft.com/office/drawing/2010/main" val="0"/>
              </a:ext>
            </a:extLst>
          </a:blip>
          <a:srcRect l="36066" r="12098"/>
          <a:stretch/>
        </p:blipFill>
        <p:spPr bwMode="auto">
          <a:xfrm>
            <a:off x="460375" y="5356769"/>
            <a:ext cx="1938527" cy="1325919"/>
          </a:xfrm>
          <a:prstGeom prst="rect">
            <a:avLst/>
          </a:prstGeom>
          <a:noFill/>
          <a:extLst>
            <a:ext uri="{909E8E84-426E-40DD-AFC4-6F175D3DCCD1}">
              <a14:hiddenFill xmlns:a14="http://schemas.microsoft.com/office/drawing/2010/main">
                <a:solidFill>
                  <a:srgbClr val="FFFFFF"/>
                </a:solidFill>
              </a14:hiddenFill>
            </a:ext>
          </a:extLst>
        </p:spPr>
      </p:pic>
      <p:pic>
        <p:nvPicPr>
          <p:cNvPr id="31762" name="Picture 18" descr="Panolia eldii thami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5351" y="1602465"/>
            <a:ext cx="1810272" cy="1357705"/>
          </a:xfrm>
          <a:prstGeom prst="rect">
            <a:avLst/>
          </a:prstGeom>
          <a:noFill/>
          <a:extLst>
            <a:ext uri="{909E8E84-426E-40DD-AFC4-6F175D3DCCD1}">
              <a14:hiddenFill xmlns:a14="http://schemas.microsoft.com/office/drawing/2010/main">
                <a:solidFill>
                  <a:srgbClr val="FFFFFF"/>
                </a:solidFill>
              </a14:hiddenFill>
            </a:ext>
          </a:extLst>
        </p:spPr>
      </p:pic>
      <p:pic>
        <p:nvPicPr>
          <p:cNvPr id="31764" name="Picture 20" descr="Flag of Myanma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5351" y="5326659"/>
            <a:ext cx="2087360" cy="139103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50082336"/>
      </p:ext>
    </p:extLst>
  </p:cSld>
  <p:clrMapOvr>
    <a:masterClrMapping/>
  </p:clrMapOvr>
  <mc:AlternateContent xmlns:mc="http://schemas.openxmlformats.org/markup-compatibility/2006">
    <mc:Choice xmlns:p14="http://schemas.microsoft.com/office/powerpoint/2010/main" Requires="p14">
      <p:transition spd="slow" p14:dur="2000" advTm="66189"/>
    </mc:Choice>
    <mc:Fallback>
      <p:transition spd="slow" advTm="66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4FDE60FF607542A8938EF5BD5BE825" ma:contentTypeVersion="6" ma:contentTypeDescription="Create a new document." ma:contentTypeScope="" ma:versionID="42333c817fbedfab4d6888ffca566e4c">
  <xsd:schema xmlns:xsd="http://www.w3.org/2001/XMLSchema" xmlns:xs="http://www.w3.org/2001/XMLSchema" xmlns:p="http://schemas.microsoft.com/office/2006/metadata/properties" xmlns:ns2="1bff5ba4-f8ce-4e5a-8d12-16d349a7a505" targetNamespace="http://schemas.microsoft.com/office/2006/metadata/properties" ma:root="true" ma:fieldsID="59c2ac20afdbb326a6dfe8cb6f114b68" ns2:_="">
    <xsd:import namespace="1bff5ba4-f8ce-4e5a-8d12-16d349a7a5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f5ba4-f8ce-4e5a-8d12-16d349a7a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D9F1495-6103-47C4-A700-FCC77EAA2549}"/>
</file>

<file path=customXml/itemProps2.xml><?xml version="1.0" encoding="utf-8"?>
<ds:datastoreItem xmlns:ds="http://schemas.openxmlformats.org/officeDocument/2006/customXml" ds:itemID="{C5A77072-4BF3-4F02-B5BD-E0E8E6E84526}"/>
</file>

<file path=customXml/itemProps3.xml><?xml version="1.0" encoding="utf-8"?>
<ds:datastoreItem xmlns:ds="http://schemas.openxmlformats.org/officeDocument/2006/customXml" ds:itemID="{D8A96484-C660-488B-8A0F-0C2FD31149A0}"/>
</file>

<file path=docProps/app.xml><?xml version="1.0" encoding="utf-8"?>
<Properties xmlns="http://schemas.openxmlformats.org/officeDocument/2006/extended-properties" xmlns:vt="http://schemas.openxmlformats.org/officeDocument/2006/docPropsVTypes">
  <TotalTime>4254</TotalTime>
  <Words>2517</Words>
  <Application>Microsoft Office PowerPoint</Application>
  <PresentationFormat>Widescreen</PresentationFormat>
  <Paragraphs>190</Paragraphs>
  <Slides>40</Slides>
  <Notes>11</Notes>
  <HiddenSlides>0</HiddenSlides>
  <MMClips>40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Century Gothic</vt:lpstr>
      <vt:lpstr>Wingdings</vt:lpstr>
      <vt:lpstr>Office Theme</vt:lpstr>
      <vt:lpstr>Surveys for environmental issues</vt:lpstr>
      <vt:lpstr>Quantitative survey methods </vt:lpstr>
      <vt:lpstr>Clouded leopard habitat</vt:lpstr>
      <vt:lpstr>PowerPoint Presentation</vt:lpstr>
      <vt:lpstr>Conservation conflicts</vt:lpstr>
      <vt:lpstr>PowerPoint Presentation</vt:lpstr>
      <vt:lpstr>Surveys!</vt:lpstr>
      <vt:lpstr>Chatthin Wildlife Sanctuary </vt:lpstr>
      <vt:lpstr>Allendorf, T.D., Aung, M. and Songer, M., 2012. Using residents' perceptions to improve park-people relationships in Chatthin Wildlife Sanctuary, Myanmar. Journal of environmental management, 99, pp.36-43.</vt:lpstr>
      <vt:lpstr>PowerPoint Presentation</vt:lpstr>
      <vt:lpstr>The stages of making a survey</vt:lpstr>
      <vt:lpstr>PowerPoint Presentation</vt:lpstr>
      <vt:lpstr>Writing the first survey</vt:lpstr>
      <vt:lpstr>Writing the first survey</vt:lpstr>
      <vt:lpstr>Writing the first survey</vt:lpstr>
      <vt:lpstr>Writing the first survey</vt:lpstr>
      <vt:lpstr>Writing the first survey</vt:lpstr>
      <vt:lpstr>Writing the first survey</vt:lpstr>
      <vt:lpstr>Writing the first survey</vt:lpstr>
      <vt:lpstr>Writing the first survey</vt:lpstr>
      <vt:lpstr>Writing the first survey</vt:lpstr>
      <vt:lpstr>What’s wrong with these questions? </vt:lpstr>
      <vt:lpstr>What’s wrong with these questions? </vt:lpstr>
      <vt:lpstr>What’s wrong with these questions? </vt:lpstr>
      <vt:lpstr>What’s wrong with these 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vt:lpstr>
      <vt:lpstr>Thank you! </vt:lpstr>
    </vt:vector>
  </TitlesOfParts>
  <Company>Department of Zoology, University of Oxford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Jacobsen</dc:creator>
  <cp:lastModifiedBy>Kim</cp:lastModifiedBy>
  <cp:revision>141</cp:revision>
  <dcterms:created xsi:type="dcterms:W3CDTF">2018-09-22T14:57:25Z</dcterms:created>
  <dcterms:modified xsi:type="dcterms:W3CDTF">2020-08-21T15:50:22Z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0x010100294FDE60FF607542A8938EF5BD5BE825</vt:lpwstr>
  </property>
  <property fmtid="{D5CDD505-2E9C-101B-9397-08002B2CF9AE}" pid="3" name="Order">
    <vt:r8>204800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