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6858000" cy="9144000"/>
  <p:embeddedFontLst>
    <p:embeddedFont>
      <p:font typeface="Montserrat" pitchFamily="2" charset="77"/>
      <p:regular r:id="rId30"/>
      <p:bold r:id="rId31"/>
      <p:italic r:id="rId32"/>
      <p:boldItalic r:id="rId33"/>
    </p:embeddedFont>
    <p:embeddedFont>
      <p:font typeface="Open Sans" panose="020B0606030504020204" pitchFamily="34" charset="0"/>
      <p:regular r:id="rId34"/>
      <p:bold r:id="rId35"/>
      <p:italic r:id="rId36"/>
      <p:boldItalic r:id="rId37"/>
    </p:embeddedFont>
    <p:embeddedFont>
      <p:font typeface="Open Sans ExtraBold" panose="020B0606030504020204" pitchFamily="34" charset="0"/>
      <p:bold r:id="rId38"/>
      <p:italic r:id="rId39"/>
      <p:boldItalic r:id="rId40"/>
    </p:embeddedFont>
    <p:embeddedFont>
      <p:font typeface="Open Sans SemiBold" panose="020B0606030504020204" pitchFamily="34" charset="0"/>
      <p:regular r:id="rId41"/>
      <p:bold r:id="rId42"/>
      <p:italic r:id="rId43"/>
      <p:boldItalic r:id="rId44"/>
    </p:embeddedFont>
    <p:embeddedFont>
      <p:font typeface="Quattrocento Sans" panose="020B0502050000020003" pitchFamily="34" charset="0"/>
      <p:regular r:id="rId45"/>
      <p:bold r:id="rId46"/>
      <p:italic r:id="rId47"/>
      <p:boldItalic r:id="rId48"/>
    </p:embeddedFont>
    <p:embeddedFont>
      <p:font typeface="Roboto" panose="02000000000000000000" pitchFamily="2"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H5cxw6JdIw4o+hH7bTP3RQ==" hashData="9OEociWv6mOn2tfFqjGRTYg/OQGTVdpB/SyZMziH/+LVCDLp9J0RNl68l6OlrvOe0cCJIAoGDHtLVlmlcUB6YQ=="/>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5" roundtripDataSignature="AMtx7mjMYN3lJP+HxVGSa5bNZzj0ontyB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69414CB-4202-42E1-94B8-C05626EF8D63}">
  <a:tblStyle styleId="{969414CB-4202-42E1-94B8-C05626EF8D6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F1D65C3-4370-477D-8283-99AC89F838BA}"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7EA"/>
          </a:solidFill>
        </a:fill>
      </a:tcStyle>
    </a:wholeTbl>
    <a:band1H>
      <a:tcTxStyle/>
      <a:tcStyle>
        <a:tcBdr/>
        <a:fill>
          <a:solidFill>
            <a:srgbClr val="CACBD3"/>
          </a:solidFill>
        </a:fill>
      </a:tcStyle>
    </a:band1H>
    <a:band2H>
      <a:tcTxStyle/>
      <a:tcStyle>
        <a:tcBdr/>
      </a:tcStyle>
    </a:band2H>
    <a:band1V>
      <a:tcTxStyle/>
      <a:tcStyle>
        <a:tcBdr/>
        <a:fill>
          <a:solidFill>
            <a:srgbClr val="CACBD3"/>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81"/>
  </p:normalViewPr>
  <p:slideViewPr>
    <p:cSldViewPr snapToGrid="0">
      <p:cViewPr varScale="1">
        <p:scale>
          <a:sx n="116" d="100"/>
          <a:sy n="116" d="100"/>
        </p:scale>
        <p:origin x="65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Les coûts d'exploitation et de maintenance se subdivisent en coûts variables et en coûts fixes. Il existe plusieurs définitions pour chacun de ces types de coûts. En général, toutefois, les coûts variables comprennent les coûts qui varient en fonction du niveau d'activité d'une technologie. Il peut s'agir, par exemple, de dépenses de carburant ou d'autres consommables. L'utilisation de carburant ou de consommables est directement proportionnelle au niveau de production de la technologie ou, en d'autres termes, proportionnelle à l'activité. Les coûts fixes comprennent généralement les coûts encourus chaque année, mais ils varient principalement en fonction de la capacité de la technologie. Ils comprennent, par exemple, les coûts de main-d'œuvre et les salaires. Un exemple peut aider à comprendre ce poste de coût. Lorsqu'une centrale électrique est construite et commence à fonctionner, les propriétaires doivent embaucher du personnel pour faire fonctionner la centrale. Même s'il peut y avoir une certaine rotation du personnel, c'est plus ou moins le même nombre de personnes qui devra être rémunéré chaque mois et chaque année pour faire fonctionner la centrale, indépendamment du fait que la centrale fonctionne plus ou moins au cours d'un mois donné. Par conséquent, on peut considérer que les coûts salariaux dépendent davantage de la taille de la centrale, c'est-à-dire de sa capacité, que de son activité. </a:t>
            </a:r>
            <a:endParaRPr/>
          </a:p>
        </p:txBody>
      </p:sp>
      <p:sp>
        <p:nvSpPr>
          <p:cNvPr id="271" name="Google Shape;27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Il est important de comprendre quelques autres attributs des éléments de coût décrits dans les diapositives précédentes. Ces attributs sont représentés dans OSeMOSYS et influencent de manière significative la compétitivité des coûts des différentes technologies. La notion la plus importante est que tous les éléments de coût dépendent du temps. Souvent, les coûts ont tendance à diminuer avec le temps en raison des développements technologiques, des économies d'échelle, de l'augmentation de la compétitivité et de nombreux autres facteurs de marché. C'est particulièrement vrai pour les coûts d'investissement. L'exemple montre que les coûts d'investissement diminuent fortement année après année. Cette diminution a un impact important sur le moment le plus opportun pour réaliser un investissement. Dans l'exemple, qui représente une technologie fictive d'approvisionnement en énergie, si un investissement est réalisé au cours de la deuxième année, le coût du capital sera de 1900 millions de dollars US par unité de capacité (GW). Par exemple, si un investissement est réalisé dans une centrale électrique d'une capacité de 0,1 GW, le coût total de l'investissement sera de 190 millions de dollars US. Si le même investissement est réalisé deux ans plus tard, à l'année 4, le coût par unité de capacité est plus faible, 1700 dollars US. Dans ce cas, le coût total de l'investissement pour une centrale électrique de 0,1 GW sera de 170 millions de dollars US. Il peut y avoir plusieurs raisons pour lesquelles un investissement a lieu au cours de l'année 2, malgré le coût plus élevé. Cependant, il est important d'être conscient de l'impact que les variations de coûts peuvent avoir sur la compétitivité des technologies.</a:t>
            </a:r>
            <a:endParaRPr/>
          </a:p>
        </p:txBody>
      </p:sp>
      <p:sp>
        <p:nvSpPr>
          <p:cNvPr id="286" name="Google Shape;28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Les coûts fixes d'exploitation et de maintenance peuvent également varier dans le temps. Cela peut être lié, par exemple, aux variations annuelles des coûts de la main-d'œuvre et à la réorganisation de la structure du travail dans les sites de production. Toutefois, dans ce cas, la dynamique générée par les variations de coûts est légèrement différente de celle liée aux coûts du capital. Les coûts fixes ne sont pas encourus une seule fois comme les coûts du capital. Les coûts fixes sont encourus chaque année et ils sont proportionnels à la capacité installée. Imaginons le cas d'une centrale électrique de 100 MW qui a été installée auparavant et qui est en place pendant les années 1, 2 et 3. </a:t>
            </a:r>
            <a:r>
              <a:rPr lang="en-GB" b="1"/>
              <a:t>Au cours de ces années, les coûts fixes par unité de capacité installée augmentent, passant de 50 000 dollars US par MW à 60 000 dollars US par kW. </a:t>
            </a:r>
            <a:r>
              <a:rPr lang="en-GB"/>
              <a:t>Cela signifie que la centrale électrique devra supporter des coûts fixes croissants chaque année. La première année, les coûts fixes s'élèveront à 100 fois 50 000, soit 5 millions de dollars US. En faisant le même calcul pour les années 2 et 3, on obtient respectivement 5,5 millions de dollars US et 6 millions de dollars US. Même s'il est prévu que les coûts fixes augmentent à nouveau au cours de l'année 4, aucun coût ne sera réellement encouru au cours de l'année 4. La raison en est que la centrale électrique n'existera plus au cours de l'année 4. Sa capacité sera de 0. </a:t>
            </a:r>
            <a:endParaRPr/>
          </a:p>
        </p:txBody>
      </p:sp>
      <p:sp>
        <p:nvSpPr>
          <p:cNvPr id="301" name="Google Shape;30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Enfin, les coûts variables d'exploitation et de maintenance varient également dans le temps. Cette variation est liée aux variations des prix du marché de tous les consommables que la technologie utilise pendant son fonctionnement, par exemple les substances chimiques ou les combustibles. Dans l'idéal, ces coûts varient beaucoup au cours d'une année. Cependant, les carburants et les produits chimiques sont souvent achetés par un site de production sous forme de stocks importants, dans le cadre de contrats à long terme et à prix fixe. Cela signifie que le coût peut être considéré comme constant tant que le contrat n'est pas renégocié. Dans OSeMOSYS, il est possible de modifier les coûts variables chaque année. Il est important de se rappeler que les coûts variables sont très différents du capital ou des coûts fixes et qu'ils affectent la compétitivité d'une technologie d'une manière très différente. Les coûts variables ne sont pas proportionnels à la capacité installée comme le capital ou les coûts fixes, mais à l'activité. Dans l'exemple, on suppose qu'une centrale électrique a une activité et produit un rendement au cours des années 1, 2 et 3, mais pas au cours de l'année 4. Le coût par unité de production est de 2 millions de dollars US par PJ. La production annuelle est de 1 PJ. Par conséquent, la centrale électrique encourt 2 millions de dollars US de coûts variables chaque année, de l'année 1 à l'année 3. Étant donné que la centrale électrique n'est pas active au cours de l'année 4, elle n'aura pas de coûts variables au cours de cette année. Toutefois, si elle existe toujours et qu'elle est installée, elle encourra des coûts fixes la même année.</a:t>
            </a:r>
            <a:endParaRPr/>
          </a:p>
        </p:txBody>
      </p:sp>
      <p:sp>
        <p:nvSpPr>
          <p:cNvPr id="315" name="Google Shape;31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Ce module explore la manière dont les paramètres de coût discutés dans les diapositives précédentes peuvent affecter un problème d'optimisation mathématique lié à la planification énergétique. La discussion est basée sur un exemple très simple, représentant le système énergétique d'une île. Supposons que la demande annuelle d'électricité sur une île soit de 250 PJ. Les personnes et les industries vivant sur l'île consomment 250 PJ par an. Deux centrales électriques peuvent être utilisées pour répondre à la demande annuelle d'électricité : une centrale au charbon et une centrale au gaz naturel. Le tableau présente certaines caractéristiques des centrales électriques. Tout d'abord, le rendement de la centrale au charbon est inférieur à celui de la centrale au gaz. Cela signifie que la centrale au charbon utilise plus de combustible pour obtenir la même production. Deuxièmement, le coût variable est plus élevé pour la centrale au charbon. En résumé, il est plus coûteux et moins efficace de faire fonctionner la centrale au charbon. Cependant, la disponibilité annuelle du gaz naturel est inférieure à celle du charbon : il y a moins de gaz. L'objectif est d'estimer la quantité d'électricité qui doit être produite par chacune des centrales pour répondre à la demande annuelle, de manière à minimiser le coût total du système.</a:t>
            </a:r>
            <a:endParaRPr/>
          </a:p>
        </p:txBody>
      </p:sp>
      <p:sp>
        <p:nvSpPr>
          <p:cNvPr id="337" name="Google Shape;33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La discussion devient alors un peu plus compliquée. Cependant, elle est importante car elle montre les principes de fonctionnement de base de tout outil de modélisation du système énergétique. La première étape de la résolution du problème énoncé dans la diapositive précédente consiste à le décomposer en ses parties et données fondamentales, puis à rédiger une formulation mathématique. On peut commencer par les parties fondamentales. Celles-ci sont représentées dans le carré. Supposons que </a:t>
            </a:r>
            <a:r>
              <a:rPr lang="en-GB">
                <a:latin typeface="Roboto"/>
                <a:ea typeface="Roboto"/>
                <a:cs typeface="Roboto"/>
                <a:sym typeface="Roboto"/>
              </a:rPr>
              <a:t>X C.L. est la variable de production d'électricité (en PJ) pour la centrale au charbon et que X G.S. est la variable de production d'électricité (en PJ) pour la centrale au gaz. La demande totale à satisfaire est de 250 PJ. La disponibilité du charbon et du gaz est limitée à 600 et 300 PJ par an respectivement. Le </a:t>
            </a:r>
            <a:r>
              <a:rPr lang="en-GB"/>
              <a:t>coût de production d'un PJ d'électricité à partir de gaz et de charbon est respectivement de 300 et 350 dollars US.</a:t>
            </a:r>
            <a:endParaRPr/>
          </a:p>
        </p:txBody>
      </p:sp>
      <p:sp>
        <p:nvSpPr>
          <p:cNvPr id="364" name="Google Shape;36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Voyons maintenant la formulation mathématique. Tout d'abord, il convient d'écrire la fonction objectif. L'objectif est de minimiser le coût total de production d'électricité. Il s'agit de la somme des coûts de production de l'électricité par les centrales au charbon et au gaz. Le coût de la centrale au charbon est égal au coût unitaire, 350, multiplié par la production de la centrale au charbon (qui est la variable inconnue). De même, le coût de la centrale à gaz est égal au coût unitaire, 300, multiplié par la production au gaz. Cette minimisation doit se faire en respectant certaines contraintes. La première contrainte est que la demande doit être satisfaite. En d'autres termes, la somme de la production annuelle des deux centrales électriques doit être au moins égale à 250 PJ, la demande annuelle. Les deuxième et troisième contraintes stipulent que l'utilisation totale du charbon et du gaz doit être inférieure à la disponibilité du charbon et du gaz. L'utilisation est définie par la production (X) multipliée par l'utilisation de combustible par unité de production. Enfin, la production étant une grandeur physique, on suppose qu'elle est supérieure ou égale à 0.</a:t>
            </a:r>
            <a:endParaRPr/>
          </a:p>
        </p:txBody>
      </p:sp>
      <p:sp>
        <p:nvSpPr>
          <p:cNvPr id="375" name="Google Shape;37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Pour ce problème simple, le processus de recherche de la solution peut être représenté graphiquement. Trouver une solution signifie trouver les valeurs de X C.L. et X G.S., c'est-à-dire la fourniture d'électricité par les centrales au charbon et au gaz. Sur le graphique de droite, on peut d'abord représenter </a:t>
            </a:r>
            <a:r>
              <a:rPr lang="en-GB" b="1"/>
              <a:t>les contraintes qui stipulent que X C.L. et X G.S. doivent avoir des valeurs positives. Les deux axes ne montrent que la région des valeurs positives. </a:t>
            </a:r>
            <a:r>
              <a:rPr lang="en-GB"/>
              <a:t>Deuxièmement, on peut représenter la contrainte de la demande. Celle-ci stipule que la production combinée de la centrale au charbon doit être au moins égale à la demande, soit 250 PJ. En rappelant les concepts de l'algèbre linéaire, cette inégalité est satisfaite par toute valeur de X C.L. et X G.S. supérieure à la ligne bleue. Ensuite, on peut représenter la contrainte par laquelle 2 fois X G.S. doit être inférieur à 300, ou autrement dit, X G.S. doit être inférieur à 150. Cette contrainte est satisfaite par toute valeur située à gauche de la ligne rouge. Le même raisonnement peut être appliqué aux valeurs de X C.L.. Elles doivent se situer en dessous de la ligne verte.</a:t>
            </a:r>
            <a:endParaRPr/>
          </a:p>
        </p:txBody>
      </p:sp>
      <p:sp>
        <p:nvSpPr>
          <p:cNvPr id="386" name="Google Shape;38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Le couple de valeurs de X C.L. et X G.S. représentant la solution du problème doit obéir à toutes les contraintes en même temps. Il doit donc se situer à l'intérieur du triangle rouge défini par les lignes bleue, rouge et verte du graphique. Sa position exacte est déterminée par la fonction de minimisation des coûts. Le coût de la production de gaz est inférieur à celui de la production de charbon. La solution sera donc celle qui utilise le plus possible le gaz, puis le charbon pour couvrir le reste de la demande. La solution est alors le coin inférieur droit du triangle.  </a:t>
            </a:r>
            <a:endParaRPr/>
          </a:p>
          <a:p>
            <a:pPr marL="0" lvl="0" indent="0" algn="l" rtl="0">
              <a:spcBef>
                <a:spcPts val="0"/>
              </a:spcBef>
              <a:spcAft>
                <a:spcPts val="0"/>
              </a:spcAft>
              <a:buNone/>
            </a:pPr>
            <a:r>
              <a:rPr lang="en-GB"/>
              <a:t>Cet exemple illustre la dynamique essentielle de tout problème d'optimisation d'un système énergétique. Une application d'OSeMOSYS fonctionne de la même manière, sauf qu'elle prend généralement en compte beaucoup plus d'années, beaucoup plus de technologies et de produits, et des demandes potentiellement différentes, etc. En règle générale, un problème OSeMOSYS comporte des milliers de contraintes. Il est donc difficile de trouver une solution graphiquement et il est nécessaire d'utiliser un logiciel puissant.</a:t>
            </a:r>
            <a:endParaRPr/>
          </a:p>
        </p:txBody>
      </p:sp>
      <p:sp>
        <p:nvSpPr>
          <p:cNvPr id="399" name="Google Shape;39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Ce cours approfondit la manière dont les technologies sont modélisées. Les concepts expliqués dans la conférence s'appliquent à OSeMOSYS, mais peuvent être considérés comme généraux et applicables à plusieurs autres outils. L'accent sera mis sur la représentation des technologies énergétiques, mais des concepts similaires peuvent également être appliqués à la représentation de l'eau et de l'utilisation des sols. Cela deviendra plus clair plus tard dans le cours. </a:t>
            </a:r>
            <a:br>
              <a:rPr lang="en-GB"/>
            </a:br>
            <a:br>
              <a:rPr lang="en-GB"/>
            </a:br>
            <a:r>
              <a:rPr lang="en-GB"/>
              <a:t>A la fin de ce cours, vous devriez être familiarisé avec les composants et les processus d'un modèle de système énergétique, avoir une compréhension conceptuelle des paramètres les plus importants pour la représentation des technologies dans un modèle de système énergétique, avoir une compréhension conceptuelle des différents coûts associés aux technologies énergétiques et, enfin, avoir une compréhension conceptuelle de l'impact des coûts technologiques sur le rôle des technologies dans l'approvisionnement en énergie.</a:t>
            </a:r>
            <a:endParaRPr/>
          </a:p>
          <a:p>
            <a:pPr marL="0" lvl="0" indent="0" algn="l" rtl="0">
              <a:spcBef>
                <a:spcPts val="0"/>
              </a:spcBef>
              <a:spcAft>
                <a:spcPts val="0"/>
              </a:spcAft>
              <a:buNone/>
            </a:pPr>
            <a:endParaRPr/>
          </a:p>
        </p:txBody>
      </p:sp>
      <p:sp>
        <p:nvSpPr>
          <p:cNvPr id="150" name="Google Shape;1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Les technologies ont davantage de caractéristiques qui influencent leur compétitivité. Celles-ci sont également couramment prises en compte dans les outils de modélisation des systèmes énergétiques et dans OSeMOSYS, afin que la réalité puisse être représentée plus fidèlement. Ce module illustrera les plus importantes de ces caractéristiques. </a:t>
            </a:r>
            <a:endParaRPr/>
          </a:p>
          <a:p>
            <a:pPr marL="0" lvl="0" indent="0" algn="l" rtl="0">
              <a:spcBef>
                <a:spcPts val="0"/>
              </a:spcBef>
              <a:spcAft>
                <a:spcPts val="0"/>
              </a:spcAft>
              <a:buNone/>
            </a:pPr>
            <a:r>
              <a:rPr lang="en-GB"/>
              <a:t>Commençons par la durée de vie opérationnelle. Il est de notoriété publique qu'un bien ou une technologie fonctionne bien pendant un certain temps, après quoi il commence à rencontrer de nombreux problèmes dus au vieillissement. À ce moment-là, on peut dire que la durée de vie opérationnelle de la technologie est terminée et qu'elle doit être déclassée. Certaines technologies sont plus robustes et vivent plus longtemps. D'autres ont une durée de vie plus courte. Cela affecte leur compétitivité, car cela influe sur le montant qu'il vaut la peine d'investir dans ces technologies. L'exemple de la figure le montre. Imaginons que la voiture de gauche coûte 10 000 dollars américains, tandis que celle de droite coûte 15 000 dollars américains. La voiture de droite coûte 1,5 fois celle de gauche. Cependant, la voiture de droite vit deux fois plus longtemps que celle de gauche, soit 20 ans. Si vous deviez ignorer les performances pendant une minute et vous contenter d'assurer une voiture le plus longtemps possible avec le moins d'argent possible, laquelle choisiriez-vous ? Il serait logique de choisir celui de droite. Pour avoir une voiture pendant 20 ans, il ne faut que 15 000 dollars dans ce cas. Dans le cas de gauche, il faudrait racheter la voiture au bout de 10 ans et la dépense totale s'élèverait à 20 000 dollars.</a:t>
            </a:r>
            <a:endParaRPr/>
          </a:p>
        </p:txBody>
      </p:sp>
      <p:sp>
        <p:nvSpPr>
          <p:cNvPr id="426" name="Google Shape;426;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D'autres paramètres affectant de manière significative la compétitivité d'une technologie sont le facteur de disponibilité et le facteur de capacité. Ils sont très importants dans OSeMOSYS, mais souvent compliqués à déterminer. Vous ferez des exercices pour comprendre leur signification. Le facteur de disponibilité et le facteur de capacité représentent, en général, la quantité qu'une technologie peut réellement produire, par rapport à son potentiel théorique maximal. Le facteur de disponibilité tient compte des heures de maintenance planifiée. En d'autres termes, il tient compte du temps au cours duquel les propriétaires arrêteront la production pour effectuer des activités de maintenance régulières. Le facteur de capacité tient compte des heures d'arrêts non planifiés. C'est-à-dire le temps pendant lequel la technologie tombe en panne de manière inattendue. La maintenance planifiée peut avoir lieu à n'importe quel moment de l'année décidé par le propriétaire. Les pannes imprévues peuvent survenir à tout moment, avec une certaine probabilité. Plus le temps d'arrêt pour des événements planifiés ou non planifiés est élevé, moins une technologie est rentable.</a:t>
            </a:r>
            <a:endParaRPr/>
          </a:p>
          <a:p>
            <a:pPr marL="0" lvl="0" indent="0" algn="l" rtl="0">
              <a:spcBef>
                <a:spcPts val="0"/>
              </a:spcBef>
              <a:spcAft>
                <a:spcPts val="0"/>
              </a:spcAft>
              <a:buNone/>
            </a:pPr>
            <a:r>
              <a:rPr lang="en-GB"/>
              <a:t>Prenons l'exemple d'une centrale électrique au charbon. En règle générale, elle doit être arrêtée entre 1 000 et 2 000 heures par an pour maintenance, en fonction de son âge. Étant donné que le nombre maximum d'heures qu'elle peut produire en un an est de 8 760, cela signifie environ 15 % de temps d'arrêt planifié, soit un facteur de disponibilité de 85 %.</a:t>
            </a:r>
            <a:endParaRPr/>
          </a:p>
        </p:txBody>
      </p:sp>
      <p:sp>
        <p:nvSpPr>
          <p:cNvPr id="440" name="Google Shape;440;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Une autre caractéristique influençant fortement la compétitivité d'une technologie est son efficacité. L'efficacité est définie comme le rapport entre la production et les intrants. La manière la plus simple d'illustrer le concept d'efficacité est d'examiner une centrale électrique alimentée par des combustibles fossiles. Celle-ci utilise généralement l'énergie provenant de la combustion d'un combustible comme intrant et fournit de l'énergie sous forme d'électricité comme extrant. Le rendement est le rapport entre l'énergie produite et l'énergie consommée. Dans ce cas, le rendement est toujours inférieur à un. Cela signifie qu'en raison de la loi de la thermodynamique, l'énergie produite est inférieure à l'énergie consommée, car une partie est "perdue" au cours du processus. Dans le meilleur des cas, le rendement devrait être égal à 1, ce qui signifierait que toute l'énergie entrante a été transformée en électricité et que la valeur la plus élevée possible a été tirée du combustible. Le rendement influe fortement sur la compétitivité des centrales électriques, car il détermine la quantité de combustible qu'il faudra acheter pour produire une certaine quantité d'électricité. Imaginons que deux centrales au charbon soient disponibles pour fournir de l'électricité à une région. L'une est plus récente et plus efficace que l'autre. Toutes deux utilisent le même type de charbon. En termes de </a:t>
            </a:r>
            <a:r>
              <a:rPr lang="en-GB" b="1"/>
              <a:t>coûts, il est alors préférable d'utiliser </a:t>
            </a:r>
            <a:r>
              <a:rPr lang="en-GB"/>
              <a:t>la centrale au charbon la plus efficace, car moins de charbon doit être utilisé pour fournir la même électricité. Cela permet d'économiser les coûts d'achat du charbon et les émissions dues à la combustion du charbon.</a:t>
            </a:r>
            <a:endParaRPr/>
          </a:p>
        </p:txBody>
      </p:sp>
      <p:sp>
        <p:nvSpPr>
          <p:cNvPr id="452" name="Google Shape;45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Le taux d'actualisation est un autre paramètre clé, car il est lié aux coûts. Dans la version standard d'OSEMOSYS, il n'est pas lié à une technologie spécifique, mais il s'applique à toutes les technologies de la même manière. Une compréhension approfondie du taux d'actualisation nécessiterait des cours spécifiques, mais ceux-ci sortent également du cadre de ce cours. Pour l'instant, seule une définition est incluse. L'économie nous enseigne que la valeur de l'argent diminue avec le temps. En d'autres termes, il est plus avantageux de disposer d'une certaine somme aujourd'hui que de disposer de la même somme dans quelques années. Le taux d'actualisation tient compte de la diminution de la valeur future de l'argent. Il réduit la valeur d'un certain pourcentage chaque année. Il est décidé par l'utilisateur et dépend, entre autres facteurs, de la région où l'application est installée. Imaginons qu'une technologie donnée ait un coût fixe de 15 dollars par an et que le propriétaire veuille mettre à la banque aujourd'hui l'argent nécessaire pour payer les coûts fixes pendant les dix prochaines années. Combien d'argent le propriétaire doit-il mettre de côté, si le taux d'actualisation annuel est supposé être de 6 % ? Pour les dépenses de la première année, 15 dollars doivent être mis de côté. Cependant, pour les années suivantes, des montants progressivement décroissants doivent être mis de côté. Au cours de l'année 2, 15 dollars ont diminué de 6%, soit 14,15 dollars. L'année 3, 14,15 dollars diminuent encore de 6 %, et ainsi de suite. </a:t>
            </a:r>
            <a:endParaRPr/>
          </a:p>
          <a:p>
            <a:pPr marL="0" lvl="0" indent="0" algn="l" rtl="0">
              <a:spcBef>
                <a:spcPts val="0"/>
              </a:spcBef>
              <a:spcAft>
                <a:spcPts val="0"/>
              </a:spcAft>
              <a:buNone/>
            </a:pPr>
            <a:r>
              <a:rPr lang="en-GB"/>
              <a:t>OSEMOSYS minimise tous les coûts actuels, ce qui signifie que tous les coûts qui devraient être encourus au cours des années suivantes sont actualisés en fonction du taux d'actualisation attribué.</a:t>
            </a:r>
            <a:endParaRPr/>
          </a:p>
        </p:txBody>
      </p:sp>
      <p:sp>
        <p:nvSpPr>
          <p:cNvPr id="469" name="Google Shape;469;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Deux autres séries de paramètres méritent d'être introduites : les limites inférieure et supérieure de la capacité et de l'activité. L'utilisateur peut (mais n'est pas obligé) les inclure dans OSeMOSYS. Ils permettent de représenter des objectifs d'investissement ou de politique. Par exemple, l'utilisateur peut introduire des limites inférieures et supérieures de capacité pour une technologie afin de représenter les objectifs de capacité installée qu'un gouvernement peut avoir pour une année donnée. L'utilisateur peut également introduire des limites d'investissement inférieures et supérieures pour représenter les projets engagés au cours d'années spécifiques. Ou encore, l'utilisateur peut introduire des limites d'activité inférieures et supérieures pour représenter des décisions fermes de faire travailler certaines technologies pendant une durée déterminée au cours de certaines années. Les limites d'activité peuvent également être utilisées pour limiter le potentiel technique de certaines technologies à des valeurs réalistes. </a:t>
            </a:r>
            <a:endParaRPr/>
          </a:p>
          <a:p>
            <a:pPr marL="0" lvl="0" indent="0" algn="l" rtl="0">
              <a:spcBef>
                <a:spcPts val="0"/>
              </a:spcBef>
              <a:spcAft>
                <a:spcPts val="0"/>
              </a:spcAft>
              <a:buNone/>
            </a:pPr>
            <a:r>
              <a:rPr lang="en-GB"/>
              <a:t>Introduire de telles contraintes revient à ajouter des équations dans l'île, comme on le voit </a:t>
            </a:r>
            <a:r>
              <a:rPr lang="en-GB" b="1"/>
              <a:t>dans d'autres modules</a:t>
            </a:r>
            <a:r>
              <a:rPr lang="en-GB"/>
              <a:t>. Elles restreignent l'éventail des solutions possibles de l'optimisation et orientent l'optimisation vers une certaine direction décidée par l'utilisateur. Dans un sens, elles supplantent les critères de compétitivité des coûts. Par conséquent, si l'objectif d'un exercice est de trouver librement les solutions les moins coûteuses pour l'approvisionnement énergétique futur, l'utilisateur doit veiller à ne pas introduire un trop grand nombre de ces contraintes.</a:t>
            </a:r>
            <a:endParaRPr/>
          </a:p>
        </p:txBody>
      </p:sp>
      <p:sp>
        <p:nvSpPr>
          <p:cNvPr id="480" name="Google Shape;48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2dc2855333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g2dc2855333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g2dc2855333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Le premier concept clé est celui de capacité et d'activité. Les définitions de la capacité et de l'activité et la différence entre les deux sont mieux illustrées par un exemple. Comme ces concepts s'appliquent non seulement à l'énergie, mais aussi à tout type de machine ou d'activité, nous choisirons un exemple sans rapport avec l'énergie. Imaginons une boulangerie équipée d'une machine à pain. La machine est représentée au centre de la figure. Supposons que, lorsque la machine est chargée de 5 kg de farine et de 4 litres d'eau, elle produise 50 baguettes au bout d'une heure. Bien entendu, la réalité est plus compliquée et la levure, le sel et plusieurs autres étapes entrent en ligne de compte. Ces étapes sont omises pour simplifier la représentation. Deux concepts importants sont sous-entendus dans la figure. Lorsque la farine et l'eau sont données en entrée, on obtient des baguettes en sortie. Il existe un rapport précis entre les intrants et les extrants. Lorsque l'on définit le rôle d'une technologie dans un modèle, il faut toujours définir la nature des intrants, la nature des extrants liés à ces intrants et le rapport entre les extrants et les intrants.</a:t>
            </a:r>
            <a:endParaRPr/>
          </a:p>
        </p:txBody>
      </p:sp>
      <p:sp>
        <p:nvSpPr>
          <p:cNvPr id="159" name="Google Shape;15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Le fait que la machine puisse produire 50 baguettes en une heure est fondamental. Il permet de comprendre ce que sont la capacité et l'activité de la machine. La capacité est définie comme la quantité de pain que la machine est capable de produire dans une certaine unité de temps. Dans le cas présent, la capacité est de 50 baguettes par heure. L'activité est définie comme la quantité de pain produite par la machine sur un horizon temporel donné. Par exemple, si la machine travaille pendant trois heures, elle produit 150 baguettes. 150 baguettes est son activité. La valeur de la capacité ne change pas. Elle est liée à la machine spécifique qui a été achetée par les propriétaires de la boulangerie. La valeur de l'activité change normalement et dépend de la période considérée. Si la machine continue à fonctionner, son activité après une heure sera de 50 baguettes, après deux heures de 100 baguettes, après trois heures de 150 baguettes et ainsi de suite. L'activité peut également être inférieure au maximum que la machine peut atteindre. Par exemple, si l'on ajoute moins de farine et d'eau, moins de baguettes sortiront au bout d'une heure.</a:t>
            </a:r>
            <a:endParaRPr/>
          </a:p>
        </p:txBody>
      </p:sp>
      <p:sp>
        <p:nvSpPr>
          <p:cNvPr id="181" name="Google Shape;18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L'exemple précédent a montré que la machine permet au boulanger d'obtenir au maximum 50 baguettes par heure, si elle est entièrement chargée. Cela signifie que le boulanger ne peut pas vendre plus de 50 baguettes par heure. Imaginons maintenant que la boulangerie devienne très populaire et qu'elle ait un nombre croissant de clients. La demande de pain augmente et le boulanger constate qu'il a la possibilité de vendre plus de 50 baguettes par heure. Comment le boulanger pourrait-il vendre davantage ? En augmentant la capacité de la boulangerie, c'est-à-dire en investissant dans davantage de machines à pain. Si le boulanger achète deux machines supplémentaires du même type que la première, il y aura trois machines dans la boulangerie, chacune pouvant produire 50 baguettes par heure. Par conséquent, la capacité totale de la boulangerie, c'est-à-dire le nombre de baguettes qu'elle peut produire en une heure, passera à 150. Lorsque la capacité est portée à 150 baguettes par heure, l'activité en une heure peut également augmenter. Cet investissement aura des répercussions sur les autres dépenses de la boulangerie : par exemple, il sera probablement nécessaire d'embaucher davantage de boulangers pour s'occuper de toutes les machines en même temps. Ces implications seront discutées plus loin dans le cours.</a:t>
            </a:r>
            <a:endParaRPr/>
          </a:p>
        </p:txBody>
      </p:sp>
      <p:sp>
        <p:nvSpPr>
          <p:cNvPr id="199" name="Google Shape;19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Les concepts de capacité et d'activité sont essentiels pour le type de modélisation effectué dans ce cours. Tout d'abord, ils sont importants dans le processus de modélisation du système énergétique. Par exemple, si l'on considère l'approvisionnement en électricité, les centrales électriques constituent un type central d'actif ou de technologie. Les centrales électriques sont également définies par leur capacité et leur activité, exactement de la même manière que la machine à pain. La figure de cette diapositive représente une centrale électrique au charbon. Dans l'exemple, sa capacité, c'est-à-dire l'électricité qu'elle est capable de fournir en une unité de temps, est de 1 000 GJ par heure. En effectuant quelques </a:t>
            </a:r>
            <a:r>
              <a:rPr lang="en-GB" b="1"/>
              <a:t>opérations</a:t>
            </a:r>
            <a:r>
              <a:rPr lang="en-GB"/>
              <a:t>, nous constatons que cela correspond à environ 0,23 GJ par seconde, soit 0,23 GW. Si telle est la capacité, la centrale électrique peut fournir 1 000 GJ d'électricité en une heure, ou 2 000 GJ en deux heures, et ainsi de suite. La centrale peut également fournir moins que cela, si elle ne fonctionne pas au maximum de ses capacités. Mais elle ne peut pas fournir plus. La quantité que la centrale électrique fournit effectivement correspond à son activité. En même temps, pour que la centrale puisse fournir cette quantité d'électricité, elle doit être alimentée en charbon. L'apport en charbon nécessaire pour que la centrale produise 1 000 GJ en une heure est trois fois plus important, c'est-à-dire qu'il faut 3 000 GJ de charbon pour une heure, ou 6 000 GJ pour deux heures.</a:t>
            </a:r>
            <a:endParaRPr/>
          </a:p>
        </p:txBody>
      </p:sp>
      <p:sp>
        <p:nvSpPr>
          <p:cNvPr id="220" name="Google Shape;22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Dans OSeMOSYS, le modélisateur doit définir la valeur d'un paramètre appelé capacité-unité d'activité. Ce paramètre est nécessaire en raison de la structure d'OSeMOSYS et il est essentiel. Il représente un rapport fixe entre l'activité et la capacité d'une technologie. Plus précisément, sa valeur équivaut à l'activité qui pourrait être générée par une unité de capacité fonctionnant au maximum pendant un an. La valeur dépend des unités que le modélisateur choisit pour la capacité et l'activité. Par exemple, imaginons que l'on modélise une raffinerie dont la capacité et l'activité sont mesurées en barils par an. Imaginons que la capacité soit égale à 365 barils par an. L'activité, qui est le nombre de barils livrés en un an, sera à nouveau égale à 365. Cela signifie que l'unité capacité/activité, qui est le rapport entre l'activité en un an et la capacité, est égale à 1. Si la capacité est mesurée en barils par jour et que l'activité est toujours mesurée en barils par an, les choses changent. Pour la même raffinerie, la valeur de la capacité est maintenant de 1 baril par jour (ce qui revient à dire 365 barils par an). La valeur de l'activité est toujours de 365 barils par an. Cela signifie que l'unité capacité/activité est égale à 365. L'importance de ce paramètre apparaît maintenant plus clairement : si le modélisateur fixe une valeur erronée pour ce paramètre, il y a une représentation erronée de la quantité d'activité pouvant provenir d'une unité de capacité. Cela peut entraîner des résultats de modélisation très déraisonnables.</a:t>
            </a:r>
            <a:endParaRPr/>
          </a:p>
        </p:txBody>
      </p:sp>
      <p:sp>
        <p:nvSpPr>
          <p:cNvPr id="238" name="Google Shape;23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Une autre famille de paramètres d'entrée méritant une attention particulière est celle des paramètres de coût. OSEMOSYS est un outil d'optimisation des coûts. Il trouve le mélange de technologies qui a le coût le plus bas. Par conséquent, l'aspect du mélange et le rôle de chaque technologie dans le mélange dépendront des coûts de chaque technologie. Dans le domaine de l'ingénierie énergétique, ainsi que dans d'autres domaines de l'ingénierie de production, les technologies ou les actifs physiques génèrent généralement deux catégories de coûts : les coûts d'investissement et les coûts d'exploitation et de maintenance. Les coûts d'investissement se composent principalement du capital nécessaire à la construction de l'actif (emprunts auprès des banques ou investissements des actionnaires) et des dépenses ponctuelles liées à l'autorisation de construire, aux évaluations environnementales, etc. Ils sont généralement encourus pendant la phase de planification et de construction, sur quelques années. Ils ne dépendent donc pas du niveau d'activité de l'actif, mais plutôt de sa capacité. Outre les coûts d'investissement, les taux d'intérêt sont également pris en compte. Les taux d'intérêt garantissent le retour sur investissement pour les créanciers ou les investisseurs. </a:t>
            </a:r>
            <a:endParaRPr/>
          </a:p>
        </p:txBody>
      </p:sp>
      <p:sp>
        <p:nvSpPr>
          <p:cNvPr id="256" name="Google Shape;25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5"/>
        <p:cNvGrpSpPr/>
        <p:nvPr/>
      </p:nvGrpSpPr>
      <p:grpSpPr>
        <a:xfrm>
          <a:off x="0" y="0"/>
          <a:ext cx="0" cy="0"/>
          <a:chOff x="0" y="0"/>
          <a:chExt cx="0" cy="0"/>
        </a:xfrm>
      </p:grpSpPr>
      <p:pic>
        <p:nvPicPr>
          <p:cNvPr id="16" name="Google Shape;16;p28" descr="A picture containing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7" name="Google Shape;17;p28"/>
          <p:cNvSpPr txBox="1">
            <a:spLocks noGrp="1"/>
          </p:cNvSpPr>
          <p:nvPr>
            <p:ph type="ctrTitle"/>
          </p:nvPr>
        </p:nvSpPr>
        <p:spPr>
          <a:xfrm>
            <a:off x="651352" y="4301318"/>
            <a:ext cx="7029608" cy="194875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Open Sans ExtraBold"/>
              <a:buNone/>
              <a:defRPr sz="4400" b="1" i="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8"/>
          <p:cNvSpPr txBox="1">
            <a:spLocks noGrp="1"/>
          </p:cNvSpPr>
          <p:nvPr>
            <p:ph type="subTitle" idx="1"/>
          </p:nvPr>
        </p:nvSpPr>
        <p:spPr>
          <a:xfrm>
            <a:off x="688931" y="3374796"/>
            <a:ext cx="2846121" cy="954803"/>
          </a:xfrm>
          <a:prstGeom prst="rect">
            <a:avLst/>
          </a:prstGeom>
          <a:noFill/>
          <a:ln>
            <a:noFill/>
          </a:ln>
        </p:spPr>
        <p:txBody>
          <a:bodyPr spcFirstLastPara="1" wrap="square" lIns="91425" tIns="45700" rIns="91425" bIns="45700" anchor="b" anchorCtr="0">
            <a:normAutofit/>
          </a:bodyPr>
          <a:lstStyle>
            <a:lvl1pPr lvl="0" algn="l">
              <a:lnSpc>
                <a:spcPct val="90000"/>
              </a:lnSpc>
              <a:spcBef>
                <a:spcPts val="1000"/>
              </a:spcBef>
              <a:spcAft>
                <a:spcPts val="0"/>
              </a:spcAft>
              <a:buClr>
                <a:schemeClr val="dk1"/>
              </a:buClr>
              <a:buSzPts val="1800"/>
              <a:buFont typeface="Open Sans ExtraBold"/>
              <a:buNone/>
              <a:defRPr sz="1800" b="1" i="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28"/>
          <p:cNvSpPr txBox="1">
            <a:spLocks noGrp="1"/>
          </p:cNvSpPr>
          <p:nvPr>
            <p:ph type="body" idx="2"/>
          </p:nvPr>
        </p:nvSpPr>
        <p:spPr>
          <a:xfrm>
            <a:off x="8453438" y="6106160"/>
            <a:ext cx="3738562" cy="33591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1600"/>
              <a:buFont typeface="Open Sans SemiBold"/>
              <a:buNone/>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0" name="Google Shape;20;p28" descr="A picture containing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76"/>
        <p:cNvGrpSpPr/>
        <p:nvPr/>
      </p:nvGrpSpPr>
      <p:grpSpPr>
        <a:xfrm>
          <a:off x="0" y="0"/>
          <a:ext cx="0" cy="0"/>
          <a:chOff x="0" y="0"/>
          <a:chExt cx="0" cy="0"/>
        </a:xfrm>
      </p:grpSpPr>
      <p:pic>
        <p:nvPicPr>
          <p:cNvPr id="77" name="Google Shape;77;p37"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8" name="Google Shape;78;p37"/>
          <p:cNvSpPr txBox="1">
            <a:spLocks noGrp="1"/>
          </p:cNvSpPr>
          <p:nvPr>
            <p:ph type="body" idx="1"/>
          </p:nvPr>
        </p:nvSpPr>
        <p:spPr>
          <a:xfrm>
            <a:off x="8464731" y="5921828"/>
            <a:ext cx="3727269" cy="655460"/>
          </a:xfrm>
          <a:prstGeom prst="rect">
            <a:avLst/>
          </a:prstGeom>
          <a:noFill/>
          <a:ln>
            <a:noFill/>
          </a:ln>
        </p:spPr>
        <p:txBody>
          <a:bodyPr spcFirstLastPara="1" wrap="square" lIns="91425" tIns="45700" rIns="91425" bIns="45700" anchor="ctr" anchorCtr="0">
            <a:normAutofit/>
          </a:bodyPr>
          <a:lstStyle>
            <a:lvl1pPr marL="457200" marR="0" lvl="0" indent="-228600" algn="ctr">
              <a:lnSpc>
                <a:spcPct val="90000"/>
              </a:lnSpc>
              <a:spcBef>
                <a:spcPts val="1000"/>
              </a:spcBef>
              <a:spcAft>
                <a:spcPts val="0"/>
              </a:spcAft>
              <a:buClr>
                <a:schemeClr val="lt1"/>
              </a:buClr>
              <a:buSzPts val="3600"/>
              <a:buFont typeface="Arial"/>
              <a:buNone/>
              <a:defRPr sz="3600" b="1" i="0">
                <a:solidFill>
                  <a:schemeClr val="lt1"/>
                </a:solidFill>
                <a:latin typeface="Open Sans"/>
                <a:ea typeface="Open Sans"/>
                <a:cs typeface="Open Sans"/>
                <a:sym typeface="Open Sans"/>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9" name="Google Shape;79;p37"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80"/>
        <p:cNvGrpSpPr/>
        <p:nvPr/>
      </p:nvGrpSpPr>
      <p:grpSpPr>
        <a:xfrm>
          <a:off x="0" y="0"/>
          <a:ext cx="0" cy="0"/>
          <a:chOff x="0" y="0"/>
          <a:chExt cx="0" cy="0"/>
        </a:xfrm>
      </p:grpSpPr>
      <p:pic>
        <p:nvPicPr>
          <p:cNvPr id="81" name="Google Shape;81;p38" descr="A picture containing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2" name="Google Shape;82;p38"/>
          <p:cNvSpPr txBox="1">
            <a:spLocks noGrp="1"/>
          </p:cNvSpPr>
          <p:nvPr>
            <p:ph type="ctrTitle"/>
          </p:nvPr>
        </p:nvSpPr>
        <p:spPr>
          <a:xfrm>
            <a:off x="651352" y="4301318"/>
            <a:ext cx="7029608" cy="194875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Open Sans ExtraBold"/>
              <a:buNone/>
              <a:defRPr sz="4400" b="1" i="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38"/>
          <p:cNvSpPr txBox="1">
            <a:spLocks noGrp="1"/>
          </p:cNvSpPr>
          <p:nvPr>
            <p:ph type="subTitle" idx="1"/>
          </p:nvPr>
        </p:nvSpPr>
        <p:spPr>
          <a:xfrm>
            <a:off x="688931" y="3374796"/>
            <a:ext cx="2846121" cy="954803"/>
          </a:xfrm>
          <a:prstGeom prst="rect">
            <a:avLst/>
          </a:prstGeom>
          <a:noFill/>
          <a:ln>
            <a:noFill/>
          </a:ln>
        </p:spPr>
        <p:txBody>
          <a:bodyPr spcFirstLastPara="1" wrap="square" lIns="91425" tIns="45700" rIns="91425" bIns="45700" anchor="b" anchorCtr="0">
            <a:normAutofit/>
          </a:bodyPr>
          <a:lstStyle>
            <a:lvl1pPr lvl="0" algn="l">
              <a:lnSpc>
                <a:spcPct val="90000"/>
              </a:lnSpc>
              <a:spcBef>
                <a:spcPts val="1000"/>
              </a:spcBef>
              <a:spcAft>
                <a:spcPts val="0"/>
              </a:spcAft>
              <a:buClr>
                <a:schemeClr val="dk1"/>
              </a:buClr>
              <a:buSzPts val="1800"/>
              <a:buFont typeface="Open Sans ExtraBold"/>
              <a:buNone/>
              <a:defRPr sz="1800" b="1" i="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4" name="Google Shape;84;p38"/>
          <p:cNvSpPr txBox="1">
            <a:spLocks noGrp="1"/>
          </p:cNvSpPr>
          <p:nvPr>
            <p:ph type="body" idx="2"/>
          </p:nvPr>
        </p:nvSpPr>
        <p:spPr>
          <a:xfrm>
            <a:off x="8453438" y="6106160"/>
            <a:ext cx="3738562" cy="33591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1600"/>
              <a:buFont typeface="Open Sans SemiBold"/>
              <a:buNone/>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85"/>
        <p:cNvGrpSpPr/>
        <p:nvPr/>
      </p:nvGrpSpPr>
      <p:grpSpPr>
        <a:xfrm>
          <a:off x="0" y="0"/>
          <a:ext cx="0" cy="0"/>
          <a:chOff x="0" y="0"/>
          <a:chExt cx="0" cy="0"/>
        </a:xfrm>
      </p:grpSpPr>
      <p:sp>
        <p:nvSpPr>
          <p:cNvPr id="86" name="Google Shape;86;p39"/>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39"/>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chemeClr val="dk1"/>
              </a:buClr>
              <a:buSzPts val="2000"/>
              <a:buFont typeface="Open Sans SemiBold"/>
              <a:buNone/>
              <a:defRPr sz="2000" b="1"/>
            </a:lvl1pPr>
            <a:lvl2pPr marL="914400" lvl="1" indent="-355600" algn="l">
              <a:lnSpc>
                <a:spcPct val="90000"/>
              </a:lnSpc>
              <a:spcBef>
                <a:spcPts val="500"/>
              </a:spcBef>
              <a:spcAft>
                <a:spcPts val="0"/>
              </a:spcAft>
              <a:buClr>
                <a:schemeClr val="dk1"/>
              </a:buClr>
              <a:buSzPts val="2000"/>
              <a:buChar char="•"/>
              <a:defRPr sz="20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39"/>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1" i="0">
                <a:solidFill>
                  <a:schemeClr val="lt1"/>
                </a:solidFill>
                <a:latin typeface="Quattrocento Sans"/>
                <a:ea typeface="Quattrocento Sans"/>
                <a:cs typeface="Quattrocento Sans"/>
                <a:sym typeface="Quattrocento Sans"/>
              </a:defRPr>
            </a:lvl1pPr>
            <a:lvl2pPr marL="0" lvl="1" indent="0" algn="r">
              <a:spcBef>
                <a:spcPts val="0"/>
              </a:spcBef>
              <a:buNone/>
              <a:defRPr sz="1400" b="1" i="0">
                <a:solidFill>
                  <a:schemeClr val="lt1"/>
                </a:solidFill>
                <a:latin typeface="Quattrocento Sans"/>
                <a:ea typeface="Quattrocento Sans"/>
                <a:cs typeface="Quattrocento Sans"/>
                <a:sym typeface="Quattrocento Sans"/>
              </a:defRPr>
            </a:lvl2pPr>
            <a:lvl3pPr marL="0" lvl="2" indent="0" algn="r">
              <a:spcBef>
                <a:spcPts val="0"/>
              </a:spcBef>
              <a:buNone/>
              <a:defRPr sz="1400" b="1" i="0">
                <a:solidFill>
                  <a:schemeClr val="lt1"/>
                </a:solidFill>
                <a:latin typeface="Quattrocento Sans"/>
                <a:ea typeface="Quattrocento Sans"/>
                <a:cs typeface="Quattrocento Sans"/>
                <a:sym typeface="Quattrocento Sans"/>
              </a:defRPr>
            </a:lvl3pPr>
            <a:lvl4pPr marL="0" lvl="3" indent="0" algn="r">
              <a:spcBef>
                <a:spcPts val="0"/>
              </a:spcBef>
              <a:buNone/>
              <a:defRPr sz="1400" b="1" i="0">
                <a:solidFill>
                  <a:schemeClr val="lt1"/>
                </a:solidFill>
                <a:latin typeface="Quattrocento Sans"/>
                <a:ea typeface="Quattrocento Sans"/>
                <a:cs typeface="Quattrocento Sans"/>
                <a:sym typeface="Quattrocento Sans"/>
              </a:defRPr>
            </a:lvl4pPr>
            <a:lvl5pPr marL="0" lvl="4" indent="0" algn="r">
              <a:spcBef>
                <a:spcPts val="0"/>
              </a:spcBef>
              <a:buNone/>
              <a:defRPr sz="1400" b="1" i="0">
                <a:solidFill>
                  <a:schemeClr val="lt1"/>
                </a:solidFill>
                <a:latin typeface="Quattrocento Sans"/>
                <a:ea typeface="Quattrocento Sans"/>
                <a:cs typeface="Quattrocento Sans"/>
                <a:sym typeface="Quattrocento Sans"/>
              </a:defRPr>
            </a:lvl5pPr>
            <a:lvl6pPr marL="0" lvl="5" indent="0" algn="r">
              <a:spcBef>
                <a:spcPts val="0"/>
              </a:spcBef>
              <a:buNone/>
              <a:defRPr sz="1400" b="1" i="0">
                <a:solidFill>
                  <a:schemeClr val="lt1"/>
                </a:solidFill>
                <a:latin typeface="Quattrocento Sans"/>
                <a:ea typeface="Quattrocento Sans"/>
                <a:cs typeface="Quattrocento Sans"/>
                <a:sym typeface="Quattrocento Sans"/>
              </a:defRPr>
            </a:lvl6pPr>
            <a:lvl7pPr marL="0" lvl="6" indent="0" algn="r">
              <a:spcBef>
                <a:spcPts val="0"/>
              </a:spcBef>
              <a:buNone/>
              <a:defRPr sz="1400" b="1" i="0">
                <a:solidFill>
                  <a:schemeClr val="lt1"/>
                </a:solidFill>
                <a:latin typeface="Quattrocento Sans"/>
                <a:ea typeface="Quattrocento Sans"/>
                <a:cs typeface="Quattrocento Sans"/>
                <a:sym typeface="Quattrocento Sans"/>
              </a:defRPr>
            </a:lvl7pPr>
            <a:lvl8pPr marL="0" lvl="7" indent="0" algn="r">
              <a:spcBef>
                <a:spcPts val="0"/>
              </a:spcBef>
              <a:buNone/>
              <a:defRPr sz="1400" b="1" i="0">
                <a:solidFill>
                  <a:schemeClr val="lt1"/>
                </a:solidFill>
                <a:latin typeface="Quattrocento Sans"/>
                <a:ea typeface="Quattrocento Sans"/>
                <a:cs typeface="Quattrocento Sans"/>
                <a:sym typeface="Quattrocento Sans"/>
              </a:defRPr>
            </a:lvl8pPr>
            <a:lvl9pPr marL="0" lvl="8" indent="0" algn="r">
              <a:spcBef>
                <a:spcPts val="0"/>
              </a:spcBef>
              <a:buNone/>
              <a:defRPr sz="1400" b="1" i="0">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GB"/>
              <a:t>‹#›</a:t>
            </a:fld>
            <a:endParaRPr/>
          </a:p>
        </p:txBody>
      </p:sp>
      <p:sp>
        <p:nvSpPr>
          <p:cNvPr id="89" name="Google Shape;89;p39"/>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marL="1371600" lvl="2"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marL="1828800" lvl="3"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marL="2286000" lvl="4"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39"/>
          <p:cNvSpPr txBox="1">
            <a:spLocks noGrp="1"/>
          </p:cNvSpPr>
          <p:nvPr>
            <p:ph type="body" idx="3"/>
          </p:nvPr>
        </p:nvSpPr>
        <p:spPr>
          <a:xfrm>
            <a:off x="8188960" y="5788058"/>
            <a:ext cx="3529770" cy="603315"/>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Open Sans"/>
              <a:buNone/>
              <a:defRPr sz="1400" b="0" i="1">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39"/>
          <p:cNvSpPr txBox="1">
            <a:spLocks noGrp="1"/>
          </p:cNvSpPr>
          <p:nvPr>
            <p:ph type="body" idx="4"/>
          </p:nvPr>
        </p:nvSpPr>
        <p:spPr>
          <a:xfrm>
            <a:off x="663575" y="6035355"/>
            <a:ext cx="5180634"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2_Section Header">
  <p:cSld name="2_Section Header">
    <p:spTree>
      <p:nvGrpSpPr>
        <p:cNvPr id="1" name="Shape 92"/>
        <p:cNvGrpSpPr/>
        <p:nvPr/>
      </p:nvGrpSpPr>
      <p:grpSpPr>
        <a:xfrm>
          <a:off x="0" y="0"/>
          <a:ext cx="0" cy="0"/>
          <a:chOff x="0" y="0"/>
          <a:chExt cx="0" cy="0"/>
        </a:xfrm>
      </p:grpSpPr>
      <p:pic>
        <p:nvPicPr>
          <p:cNvPr id="93" name="Google Shape;93;p40"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4" name="Google Shape;94;p40"/>
          <p:cNvSpPr txBox="1">
            <a:spLocks noGrp="1"/>
          </p:cNvSpPr>
          <p:nvPr>
            <p:ph type="title"/>
          </p:nvPr>
        </p:nvSpPr>
        <p:spPr>
          <a:xfrm>
            <a:off x="641023" y="707009"/>
            <a:ext cx="10793690" cy="50904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40"/>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3_Section Header">
  <p:cSld name="3_Section Header">
    <p:spTree>
      <p:nvGrpSpPr>
        <p:cNvPr id="1" name="Shape 96"/>
        <p:cNvGrpSpPr/>
        <p:nvPr/>
      </p:nvGrpSpPr>
      <p:grpSpPr>
        <a:xfrm>
          <a:off x="0" y="0"/>
          <a:ext cx="0" cy="0"/>
          <a:chOff x="0" y="0"/>
          <a:chExt cx="0" cy="0"/>
        </a:xfrm>
      </p:grpSpPr>
      <p:pic>
        <p:nvPicPr>
          <p:cNvPr id="97" name="Google Shape;97;p41"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8" name="Google Shape;98;p41"/>
          <p:cNvSpPr txBox="1">
            <a:spLocks noGrp="1"/>
          </p:cNvSpPr>
          <p:nvPr>
            <p:ph type="title"/>
          </p:nvPr>
        </p:nvSpPr>
        <p:spPr>
          <a:xfrm>
            <a:off x="641023" y="3325090"/>
            <a:ext cx="6270416" cy="273132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41"/>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00" name="Google Shape;100;p41"/>
          <p:cNvSpPr txBox="1">
            <a:spLocks noGrp="1"/>
          </p:cNvSpPr>
          <p:nvPr>
            <p:ph type="body" idx="1"/>
          </p:nvPr>
        </p:nvSpPr>
        <p:spPr>
          <a:xfrm>
            <a:off x="641023" y="626406"/>
            <a:ext cx="5261013" cy="24723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EA9DA"/>
              </a:buClr>
              <a:buSzPts val="20000"/>
              <a:buFont typeface="Open Sans ExtraBold"/>
              <a:buNone/>
              <a:defRPr sz="20000" b="1" i="0">
                <a:solidFill>
                  <a:srgbClr val="8EA9DA"/>
                </a:solidFill>
                <a:latin typeface="Open Sans ExtraBold"/>
                <a:ea typeface="Open Sans ExtraBold"/>
                <a:cs typeface="Open Sans ExtraBold"/>
                <a:sym typeface="Open Sans ExtraBold"/>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01"/>
        <p:cNvGrpSpPr/>
        <p:nvPr/>
      </p:nvGrpSpPr>
      <p:grpSpPr>
        <a:xfrm>
          <a:off x="0" y="0"/>
          <a:ext cx="0" cy="0"/>
          <a:chOff x="0" y="0"/>
          <a:chExt cx="0" cy="0"/>
        </a:xfrm>
      </p:grpSpPr>
      <p:sp>
        <p:nvSpPr>
          <p:cNvPr id="102" name="Google Shape;102;p42"/>
          <p:cNvSpPr txBox="1">
            <a:spLocks noGrp="1"/>
          </p:cNvSpPr>
          <p:nvPr>
            <p:ph type="body" idx="1"/>
          </p:nvPr>
        </p:nvSpPr>
        <p:spPr>
          <a:xfrm>
            <a:off x="663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42"/>
          <p:cNvSpPr txBox="1">
            <a:spLocks noGrp="1"/>
          </p:cNvSpPr>
          <p:nvPr>
            <p:ph type="body" idx="2"/>
          </p:nvPr>
        </p:nvSpPr>
        <p:spPr>
          <a:xfrm>
            <a:off x="5997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42"/>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05" name="Google Shape;105;p42"/>
          <p:cNvSpPr txBox="1">
            <a:spLocks noGrp="1"/>
          </p:cNvSpPr>
          <p:nvPr>
            <p:ph type="title"/>
          </p:nvPr>
        </p:nvSpPr>
        <p:spPr>
          <a:xfrm>
            <a:off x="663574"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42"/>
          <p:cNvSpPr txBox="1">
            <a:spLocks noGrp="1"/>
          </p:cNvSpPr>
          <p:nvPr>
            <p:ph type="body" idx="3"/>
          </p:nvPr>
        </p:nvSpPr>
        <p:spPr>
          <a:xfrm>
            <a:off x="8171727" y="5750351"/>
            <a:ext cx="3556364"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Open Sans"/>
              <a:buNone/>
              <a:defRPr sz="1400" b="0" i="1">
                <a:solidFill>
                  <a:schemeClr val="dk1"/>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42"/>
          <p:cNvSpPr txBox="1">
            <a:spLocks noGrp="1"/>
          </p:cNvSpPr>
          <p:nvPr>
            <p:ph type="body" idx="4"/>
          </p:nvPr>
        </p:nvSpPr>
        <p:spPr>
          <a:xfrm>
            <a:off x="663575" y="6035355"/>
            <a:ext cx="5181599"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108"/>
        <p:cNvGrpSpPr/>
        <p:nvPr/>
      </p:nvGrpSpPr>
      <p:grpSpPr>
        <a:xfrm>
          <a:off x="0" y="0"/>
          <a:ext cx="0" cy="0"/>
          <a:chOff x="0" y="0"/>
          <a:chExt cx="0" cy="0"/>
        </a:xfrm>
      </p:grpSpPr>
      <p:sp>
        <p:nvSpPr>
          <p:cNvPr id="109" name="Google Shape;109;p43"/>
          <p:cNvSpPr txBox="1">
            <a:spLocks noGrp="1"/>
          </p:cNvSpPr>
          <p:nvPr>
            <p:ph type="title"/>
          </p:nvPr>
        </p:nvSpPr>
        <p:spPr>
          <a:xfrm>
            <a:off x="663575"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43"/>
          <p:cNvSpPr txBox="1">
            <a:spLocks noGrp="1"/>
          </p:cNvSpPr>
          <p:nvPr>
            <p:ph type="body" idx="1"/>
          </p:nvPr>
        </p:nvSpPr>
        <p:spPr>
          <a:xfrm>
            <a:off x="663575" y="2455273"/>
            <a:ext cx="5157787" cy="45515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i="0">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1" name="Google Shape;111;p43"/>
          <p:cNvSpPr txBox="1">
            <a:spLocks noGrp="1"/>
          </p:cNvSpPr>
          <p:nvPr>
            <p:ph type="body" idx="2"/>
          </p:nvPr>
        </p:nvSpPr>
        <p:spPr>
          <a:xfrm>
            <a:off x="663575" y="2910428"/>
            <a:ext cx="5157787" cy="31249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C00000"/>
              </a:buClr>
              <a:buSzPts val="2000"/>
              <a:buFont typeface="Open Sans SemiBold"/>
              <a:buNone/>
              <a:defRPr sz="2000" b="1" i="0">
                <a:solidFill>
                  <a:srgbClr val="C00000"/>
                </a:solidFill>
                <a:latin typeface="Open Sans SemiBold"/>
                <a:ea typeface="Open Sans SemiBold"/>
                <a:cs typeface="Open Sans SemiBold"/>
                <a:sym typeface="Open Sans SemiBold"/>
              </a:defRPr>
            </a:lvl1pPr>
            <a:lvl2pPr marL="914400" lvl="1" indent="-355600" algn="l">
              <a:lnSpc>
                <a:spcPct val="90000"/>
              </a:lnSpc>
              <a:spcBef>
                <a:spcPts val="500"/>
              </a:spcBef>
              <a:spcAft>
                <a:spcPts val="0"/>
              </a:spcAft>
              <a:buClr>
                <a:schemeClr val="dk1"/>
              </a:buClr>
              <a:buSzPts val="2000"/>
              <a:buChar char="•"/>
              <a:defRPr i="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43"/>
          <p:cNvSpPr txBox="1">
            <a:spLocks noGrp="1"/>
          </p:cNvSpPr>
          <p:nvPr>
            <p:ph type="body" idx="3"/>
          </p:nvPr>
        </p:nvSpPr>
        <p:spPr>
          <a:xfrm>
            <a:off x="6172200" y="2455273"/>
            <a:ext cx="5183188" cy="45515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3" name="Google Shape;113;p43"/>
          <p:cNvSpPr txBox="1">
            <a:spLocks noGrp="1"/>
          </p:cNvSpPr>
          <p:nvPr>
            <p:ph type="body" idx="4"/>
          </p:nvPr>
        </p:nvSpPr>
        <p:spPr>
          <a:xfrm>
            <a:off x="6172200" y="2910428"/>
            <a:ext cx="5183188" cy="31249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F5395"/>
              </a:buClr>
              <a:buSzPts val="2000"/>
              <a:buFont typeface="Open Sans SemiBold"/>
              <a:buNone/>
              <a:defRPr>
                <a:solidFill>
                  <a:srgbClr val="2F5395"/>
                </a:solidFill>
              </a:defRPr>
            </a:lvl1pPr>
            <a:lvl2pPr marL="914400" lvl="1" indent="-355600" algn="l">
              <a:lnSpc>
                <a:spcPct val="90000"/>
              </a:lnSpc>
              <a:spcBef>
                <a:spcPts val="500"/>
              </a:spcBef>
              <a:spcAft>
                <a:spcPts val="0"/>
              </a:spcAft>
              <a:buClr>
                <a:schemeClr val="dk1"/>
              </a:buClr>
              <a:buSzPts val="2000"/>
              <a:buChar char="•"/>
              <a:defRPr i="1"/>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4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15" name="Google Shape;115;p43"/>
          <p:cNvSpPr txBox="1">
            <a:spLocks noGrp="1"/>
          </p:cNvSpPr>
          <p:nvPr>
            <p:ph type="body" idx="5"/>
          </p:nvPr>
        </p:nvSpPr>
        <p:spPr>
          <a:xfrm>
            <a:off x="8209279" y="5750351"/>
            <a:ext cx="3518811"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Open Sans"/>
              <a:buNone/>
              <a:defRPr sz="1400" b="0" i="1">
                <a:solidFill>
                  <a:schemeClr val="dk1"/>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43"/>
          <p:cNvSpPr txBox="1">
            <a:spLocks noGrp="1"/>
          </p:cNvSpPr>
          <p:nvPr>
            <p:ph type="body" idx="6"/>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43"/>
          <p:cNvSpPr txBox="1">
            <a:spLocks noGrp="1"/>
          </p:cNvSpPr>
          <p:nvPr>
            <p:ph type="body" idx="7"/>
          </p:nvPr>
        </p:nvSpPr>
        <p:spPr>
          <a:xfrm>
            <a:off x="663575" y="6035355"/>
            <a:ext cx="5157787"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18"/>
        <p:cNvGrpSpPr/>
        <p:nvPr/>
      </p:nvGrpSpPr>
      <p:grpSpPr>
        <a:xfrm>
          <a:off x="0" y="0"/>
          <a:ext cx="0" cy="0"/>
          <a:chOff x="0" y="0"/>
          <a:chExt cx="0" cy="0"/>
        </a:xfrm>
      </p:grpSpPr>
      <p:pic>
        <p:nvPicPr>
          <p:cNvPr id="119" name="Google Shape;119;p44"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0" name="Google Shape;120;p44"/>
          <p:cNvSpPr txBox="1">
            <a:spLocks noGrp="1"/>
          </p:cNvSpPr>
          <p:nvPr>
            <p:ph type="title"/>
          </p:nvPr>
        </p:nvSpPr>
        <p:spPr>
          <a:xfrm>
            <a:off x="663880" y="681037"/>
            <a:ext cx="960191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44"/>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22" name="Google Shape;122;p44"/>
          <p:cNvSpPr txBox="1">
            <a:spLocks noGrp="1"/>
          </p:cNvSpPr>
          <p:nvPr>
            <p:ph type="body" idx="1"/>
          </p:nvPr>
        </p:nvSpPr>
        <p:spPr>
          <a:xfrm>
            <a:off x="663575" y="2082799"/>
            <a:ext cx="5432425" cy="4006915"/>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Font typeface="Calibri"/>
              <a:buAutoNum type="arabicPeriod"/>
              <a:defRPr sz="1600" b="0" i="0">
                <a:latin typeface="Open Sans"/>
                <a:ea typeface="Open Sans"/>
                <a:cs typeface="Open Sans"/>
                <a:sym typeface="Open Sans"/>
              </a:defRPr>
            </a:lvl1pPr>
            <a:lvl2pPr marL="914400" lvl="1" indent="-355600" algn="l">
              <a:lnSpc>
                <a:spcPct val="90000"/>
              </a:lnSpc>
              <a:spcBef>
                <a:spcPts val="500"/>
              </a:spcBef>
              <a:spcAft>
                <a:spcPts val="0"/>
              </a:spcAft>
              <a:buClr>
                <a:schemeClr val="dk1"/>
              </a:buClr>
              <a:buSzPts val="2000"/>
              <a:buFont typeface="Calibri"/>
              <a:buAutoNum type="arabicPeriod"/>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23"/>
        <p:cNvGrpSpPr/>
        <p:nvPr/>
      </p:nvGrpSpPr>
      <p:grpSpPr>
        <a:xfrm>
          <a:off x="0" y="0"/>
          <a:ext cx="0" cy="0"/>
          <a:chOff x="0" y="0"/>
          <a:chExt cx="0" cy="0"/>
        </a:xfrm>
      </p:grpSpPr>
      <p:pic>
        <p:nvPicPr>
          <p:cNvPr id="124" name="Google Shape;124;p45"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5" name="Google Shape;125;p45"/>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Picture with Caption">
  <p:cSld name="2_Picture with Caption">
    <p:spTree>
      <p:nvGrpSpPr>
        <p:cNvPr id="1" name="Shape 126"/>
        <p:cNvGrpSpPr/>
        <p:nvPr/>
      </p:nvGrpSpPr>
      <p:grpSpPr>
        <a:xfrm>
          <a:off x="0" y="0"/>
          <a:ext cx="0" cy="0"/>
          <a:chOff x="0" y="0"/>
          <a:chExt cx="0" cy="0"/>
        </a:xfrm>
      </p:grpSpPr>
      <p:pic>
        <p:nvPicPr>
          <p:cNvPr id="127" name="Google Shape;127;p46"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28" name="Google Shape;128;p46"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9" name="Google Shape;129;p46"/>
          <p:cNvSpPr txBox="1"/>
          <p:nvPr/>
        </p:nvSpPr>
        <p:spPr>
          <a:xfrm>
            <a:off x="9899301" y="5886940"/>
            <a:ext cx="202560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sp>
        <p:nvSpPr>
          <p:cNvPr id="130" name="Google Shape;130;p46"/>
          <p:cNvSpPr txBox="1">
            <a:spLocks noGrp="1"/>
          </p:cNvSpPr>
          <p:nvPr>
            <p:ph type="body" idx="1"/>
          </p:nvPr>
        </p:nvSpPr>
        <p:spPr>
          <a:xfrm>
            <a:off x="9069867" y="4619674"/>
            <a:ext cx="2441575" cy="1130300"/>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chemeClr val="lt1"/>
              </a:buClr>
              <a:buSzPts val="800"/>
              <a:buFont typeface="Arial"/>
              <a:buNone/>
              <a:defRPr sz="800" b="1" i="0">
                <a:solidFill>
                  <a:schemeClr val="lt1"/>
                </a:solidFill>
                <a:latin typeface="Open Sans SemiBold"/>
                <a:ea typeface="Open Sans SemiBold"/>
                <a:cs typeface="Open Sans SemiBold"/>
                <a:sym typeface="Open Sans SemiBold"/>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46"/>
          <p:cNvSpPr>
            <a:spLocks noGrp="1"/>
          </p:cNvSpPr>
          <p:nvPr>
            <p:ph type="pic" idx="2"/>
          </p:nvPr>
        </p:nvSpPr>
        <p:spPr>
          <a:xfrm>
            <a:off x="9069866" y="5674936"/>
            <a:ext cx="753583" cy="797302"/>
          </a:xfrm>
          <a:prstGeom prst="rect">
            <a:avLst/>
          </a:prstGeom>
          <a:noFill/>
          <a:ln w="9525" cap="flat" cmpd="sng">
            <a:solidFill>
              <a:schemeClr val="lt1"/>
            </a:solidFill>
            <a:prstDash val="solid"/>
            <a:round/>
            <a:headEnd type="none" w="sm" len="sm"/>
            <a:tailEnd type="none" w="sm" len="sm"/>
          </a:ln>
        </p:spPr>
      </p:sp>
      <p:sp>
        <p:nvSpPr>
          <p:cNvPr id="132" name="Google Shape;132;p46"/>
          <p:cNvSpPr>
            <a:spLocks noGrp="1"/>
          </p:cNvSpPr>
          <p:nvPr>
            <p:ph type="pic" idx="3"/>
          </p:nvPr>
        </p:nvSpPr>
        <p:spPr>
          <a:xfrm>
            <a:off x="9899650" y="2865438"/>
            <a:ext cx="931863" cy="820737"/>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29"/>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9"/>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chemeClr val="dk1"/>
              </a:buClr>
              <a:buSzPts val="2000"/>
              <a:buFont typeface="Open Sans SemiBold"/>
              <a:buNone/>
              <a:defRPr sz="2000" b="1"/>
            </a:lvl1pPr>
            <a:lvl2pPr marL="914400" lvl="1" indent="-355600" algn="l">
              <a:lnSpc>
                <a:spcPct val="90000"/>
              </a:lnSpc>
              <a:spcBef>
                <a:spcPts val="500"/>
              </a:spcBef>
              <a:spcAft>
                <a:spcPts val="0"/>
              </a:spcAft>
              <a:buClr>
                <a:schemeClr val="dk1"/>
              </a:buClr>
              <a:buSzPts val="2000"/>
              <a:buChar char="•"/>
              <a:defRPr sz="20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9"/>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1" i="0" u="none" strike="noStrike" cap="none">
                <a:solidFill>
                  <a:schemeClr val="lt1"/>
                </a:solidFill>
                <a:latin typeface="Quattrocento Sans"/>
                <a:ea typeface="Quattrocento Sans"/>
                <a:cs typeface="Quattrocento Sans"/>
                <a:sym typeface="Quattrocento Sans"/>
              </a:defRPr>
            </a:lvl1pPr>
            <a:lvl2pPr marL="0" lvl="1" indent="0" algn="r">
              <a:spcBef>
                <a:spcPts val="0"/>
              </a:spcBef>
              <a:buNone/>
              <a:defRPr sz="1400" b="1" i="0" u="none" strike="noStrike" cap="none">
                <a:solidFill>
                  <a:schemeClr val="lt1"/>
                </a:solidFill>
                <a:latin typeface="Quattrocento Sans"/>
                <a:ea typeface="Quattrocento Sans"/>
                <a:cs typeface="Quattrocento Sans"/>
                <a:sym typeface="Quattrocento Sans"/>
              </a:defRPr>
            </a:lvl2pPr>
            <a:lvl3pPr marL="0" lvl="2" indent="0" algn="r">
              <a:spcBef>
                <a:spcPts val="0"/>
              </a:spcBef>
              <a:buNone/>
              <a:defRPr sz="1400" b="1" i="0" u="none" strike="noStrike" cap="none">
                <a:solidFill>
                  <a:schemeClr val="lt1"/>
                </a:solidFill>
                <a:latin typeface="Quattrocento Sans"/>
                <a:ea typeface="Quattrocento Sans"/>
                <a:cs typeface="Quattrocento Sans"/>
                <a:sym typeface="Quattrocento Sans"/>
              </a:defRPr>
            </a:lvl3pPr>
            <a:lvl4pPr marL="0" lvl="3" indent="0" algn="r">
              <a:spcBef>
                <a:spcPts val="0"/>
              </a:spcBef>
              <a:buNone/>
              <a:defRPr sz="1400" b="1" i="0" u="none" strike="noStrike" cap="none">
                <a:solidFill>
                  <a:schemeClr val="lt1"/>
                </a:solidFill>
                <a:latin typeface="Quattrocento Sans"/>
                <a:ea typeface="Quattrocento Sans"/>
                <a:cs typeface="Quattrocento Sans"/>
                <a:sym typeface="Quattrocento Sans"/>
              </a:defRPr>
            </a:lvl4pPr>
            <a:lvl5pPr marL="0" lvl="4" indent="0" algn="r">
              <a:spcBef>
                <a:spcPts val="0"/>
              </a:spcBef>
              <a:buNone/>
              <a:defRPr sz="1400" b="1" i="0" u="none" strike="noStrike" cap="none">
                <a:solidFill>
                  <a:schemeClr val="lt1"/>
                </a:solidFill>
                <a:latin typeface="Quattrocento Sans"/>
                <a:ea typeface="Quattrocento Sans"/>
                <a:cs typeface="Quattrocento Sans"/>
                <a:sym typeface="Quattrocento Sans"/>
              </a:defRPr>
            </a:lvl5pPr>
            <a:lvl6pPr marL="0" lvl="5" indent="0" algn="r">
              <a:spcBef>
                <a:spcPts val="0"/>
              </a:spcBef>
              <a:buNone/>
              <a:defRPr sz="1400" b="1" i="0" u="none" strike="noStrike" cap="none">
                <a:solidFill>
                  <a:schemeClr val="lt1"/>
                </a:solidFill>
                <a:latin typeface="Quattrocento Sans"/>
                <a:ea typeface="Quattrocento Sans"/>
                <a:cs typeface="Quattrocento Sans"/>
                <a:sym typeface="Quattrocento Sans"/>
              </a:defRPr>
            </a:lvl6pPr>
            <a:lvl7pPr marL="0" lvl="6" indent="0" algn="r">
              <a:spcBef>
                <a:spcPts val="0"/>
              </a:spcBef>
              <a:buNone/>
              <a:defRPr sz="1400" b="1" i="0" u="none" strike="noStrike" cap="none">
                <a:solidFill>
                  <a:schemeClr val="lt1"/>
                </a:solidFill>
                <a:latin typeface="Quattrocento Sans"/>
                <a:ea typeface="Quattrocento Sans"/>
                <a:cs typeface="Quattrocento Sans"/>
                <a:sym typeface="Quattrocento Sans"/>
              </a:defRPr>
            </a:lvl7pPr>
            <a:lvl8pPr marL="0" lvl="7" indent="0" algn="r">
              <a:spcBef>
                <a:spcPts val="0"/>
              </a:spcBef>
              <a:buNone/>
              <a:defRPr sz="1400" b="1" i="0" u="none" strike="noStrike" cap="none">
                <a:solidFill>
                  <a:schemeClr val="lt1"/>
                </a:solidFill>
                <a:latin typeface="Quattrocento Sans"/>
                <a:ea typeface="Quattrocento Sans"/>
                <a:cs typeface="Quattrocento Sans"/>
                <a:sym typeface="Quattrocento Sans"/>
              </a:defRPr>
            </a:lvl8pPr>
            <a:lvl9pPr marL="0" lvl="8" indent="0" algn="r">
              <a:spcBef>
                <a:spcPts val="0"/>
              </a:spcBef>
              <a:buNone/>
              <a:defRPr sz="1400" b="1" i="0" u="none" strike="noStrike" cap="none">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GB"/>
              <a:t>‹#›</a:t>
            </a:fld>
            <a:endParaRPr/>
          </a:p>
        </p:txBody>
      </p:sp>
      <p:sp>
        <p:nvSpPr>
          <p:cNvPr id="25" name="Google Shape;25;p29"/>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marL="1371600" lvl="2"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marL="1828800" lvl="3"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marL="2286000" lvl="4"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9"/>
          <p:cNvSpPr txBox="1">
            <a:spLocks noGrp="1"/>
          </p:cNvSpPr>
          <p:nvPr>
            <p:ph type="body" idx="3"/>
          </p:nvPr>
        </p:nvSpPr>
        <p:spPr>
          <a:xfrm>
            <a:off x="8188960" y="5788058"/>
            <a:ext cx="3529770" cy="603315"/>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Quattrocento Sans"/>
              <a:buNone/>
              <a:defRPr sz="1400" b="0" i="1">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9"/>
          <p:cNvSpPr txBox="1">
            <a:spLocks noGrp="1"/>
          </p:cNvSpPr>
          <p:nvPr>
            <p:ph type="body" idx="4"/>
          </p:nvPr>
        </p:nvSpPr>
        <p:spPr>
          <a:xfrm>
            <a:off x="663575" y="6035355"/>
            <a:ext cx="5180634"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Picture with Caption">
  <p:cSld name="3_Picture with Caption">
    <p:spTree>
      <p:nvGrpSpPr>
        <p:cNvPr id="1" name="Shape 133"/>
        <p:cNvGrpSpPr/>
        <p:nvPr/>
      </p:nvGrpSpPr>
      <p:grpSpPr>
        <a:xfrm>
          <a:off x="0" y="0"/>
          <a:ext cx="0" cy="0"/>
          <a:chOff x="0" y="0"/>
          <a:chExt cx="0" cy="0"/>
        </a:xfrm>
      </p:grpSpPr>
      <p:pic>
        <p:nvPicPr>
          <p:cNvPr id="134" name="Google Shape;134;p47"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5" name="Google Shape;135;p47"/>
          <p:cNvSpPr txBox="1">
            <a:spLocks noGrp="1"/>
          </p:cNvSpPr>
          <p:nvPr>
            <p:ph type="body" idx="1"/>
          </p:nvPr>
        </p:nvSpPr>
        <p:spPr>
          <a:xfrm>
            <a:off x="8464731" y="5921828"/>
            <a:ext cx="3727269" cy="655460"/>
          </a:xfrm>
          <a:prstGeom prst="rect">
            <a:avLst/>
          </a:prstGeom>
          <a:noFill/>
          <a:ln>
            <a:noFill/>
          </a:ln>
        </p:spPr>
        <p:txBody>
          <a:bodyPr spcFirstLastPara="1" wrap="square" lIns="91425" tIns="45700" rIns="91425" bIns="45700" anchor="ctr" anchorCtr="0">
            <a:normAutofit/>
          </a:bodyPr>
          <a:lstStyle>
            <a:lvl1pPr marL="457200" marR="0" lvl="0" indent="-228600" algn="ctr">
              <a:lnSpc>
                <a:spcPct val="90000"/>
              </a:lnSpc>
              <a:spcBef>
                <a:spcPts val="1000"/>
              </a:spcBef>
              <a:spcAft>
                <a:spcPts val="0"/>
              </a:spcAft>
              <a:buClr>
                <a:schemeClr val="lt1"/>
              </a:buClr>
              <a:buSzPts val="3600"/>
              <a:buFont typeface="Arial"/>
              <a:buNone/>
              <a:defRPr sz="3600" b="1" i="0">
                <a:solidFill>
                  <a:schemeClr val="lt1"/>
                </a:solidFill>
                <a:latin typeface="Open Sans"/>
                <a:ea typeface="Open Sans"/>
                <a:cs typeface="Open Sans"/>
                <a:sym typeface="Open Sans"/>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36"/>
        <p:cNvGrpSpPr/>
        <p:nvPr/>
      </p:nvGrpSpPr>
      <p:grpSpPr>
        <a:xfrm>
          <a:off x="0" y="0"/>
          <a:ext cx="0" cy="0"/>
          <a:chOff x="0" y="0"/>
          <a:chExt cx="0" cy="0"/>
        </a:xfrm>
      </p:grpSpPr>
      <p:sp>
        <p:nvSpPr>
          <p:cNvPr id="137" name="Google Shape;137;g2dc28553331_0_137"/>
          <p:cNvSpPr txBox="1">
            <a:spLocks noGrp="1"/>
          </p:cNvSpPr>
          <p:nvPr>
            <p:ph type="sldNum" idx="12"/>
          </p:nvPr>
        </p:nvSpPr>
        <p:spPr>
          <a:xfrm>
            <a:off x="11699893" y="6457571"/>
            <a:ext cx="424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138" name="Google Shape;138;g2dc28553331_0_137" descr="A screenshot of a computer&#10;&#10;Description automatically generated with medium confidence"/>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39" name="Google Shape;139;g2dc28553331_0_137" descr="A screenshot of a computer&#10;&#10;Description automatically generated with low confidence"/>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8"/>
        <p:cNvGrpSpPr/>
        <p:nvPr/>
      </p:nvGrpSpPr>
      <p:grpSpPr>
        <a:xfrm>
          <a:off x="0" y="0"/>
          <a:ext cx="0" cy="0"/>
          <a:chOff x="0" y="0"/>
          <a:chExt cx="0" cy="0"/>
        </a:xfrm>
      </p:grpSpPr>
      <p:pic>
        <p:nvPicPr>
          <p:cNvPr id="29" name="Google Shape;29;p30"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0" name="Google Shape;30;p30"/>
          <p:cNvSpPr txBox="1">
            <a:spLocks noGrp="1"/>
          </p:cNvSpPr>
          <p:nvPr>
            <p:ph type="title"/>
          </p:nvPr>
        </p:nvSpPr>
        <p:spPr>
          <a:xfrm>
            <a:off x="663880" y="681037"/>
            <a:ext cx="960191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30"/>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32" name="Google Shape;32;p30"/>
          <p:cNvSpPr txBox="1">
            <a:spLocks noGrp="1"/>
          </p:cNvSpPr>
          <p:nvPr>
            <p:ph type="body" idx="1"/>
          </p:nvPr>
        </p:nvSpPr>
        <p:spPr>
          <a:xfrm>
            <a:off x="663575" y="2082799"/>
            <a:ext cx="5432425" cy="4006915"/>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Font typeface="Calibri"/>
              <a:buAutoNum type="arabicPeriod"/>
              <a:defRPr sz="1600" b="0" i="0">
                <a:latin typeface="Open Sans"/>
                <a:ea typeface="Open Sans"/>
                <a:cs typeface="Open Sans"/>
                <a:sym typeface="Open Sans"/>
              </a:defRPr>
            </a:lvl1pPr>
            <a:lvl2pPr marL="914400" lvl="1" indent="-355600" algn="l">
              <a:lnSpc>
                <a:spcPct val="90000"/>
              </a:lnSpc>
              <a:spcBef>
                <a:spcPts val="500"/>
              </a:spcBef>
              <a:spcAft>
                <a:spcPts val="0"/>
              </a:spcAft>
              <a:buClr>
                <a:schemeClr val="dk1"/>
              </a:buClr>
              <a:buSzPts val="2000"/>
              <a:buFont typeface="Calibri"/>
              <a:buAutoNum type="arabicPeriod"/>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 name="Google Shape;33;p30"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34"/>
        <p:cNvGrpSpPr/>
        <p:nvPr/>
      </p:nvGrpSpPr>
      <p:grpSpPr>
        <a:xfrm>
          <a:off x="0" y="0"/>
          <a:ext cx="0" cy="0"/>
          <a:chOff x="0" y="0"/>
          <a:chExt cx="0" cy="0"/>
        </a:xfrm>
      </p:grpSpPr>
      <p:pic>
        <p:nvPicPr>
          <p:cNvPr id="35" name="Google Shape;35;p31"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6" name="Google Shape;36;p31"/>
          <p:cNvSpPr txBox="1">
            <a:spLocks noGrp="1"/>
          </p:cNvSpPr>
          <p:nvPr>
            <p:ph type="title"/>
          </p:nvPr>
        </p:nvSpPr>
        <p:spPr>
          <a:xfrm>
            <a:off x="641023" y="707009"/>
            <a:ext cx="10793690" cy="50904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31"/>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38" name="Google Shape;38;p31"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1_Section Header">
  <p:cSld name="1_Section Header">
    <p:spTree>
      <p:nvGrpSpPr>
        <p:cNvPr id="1" name="Shape 39"/>
        <p:cNvGrpSpPr/>
        <p:nvPr/>
      </p:nvGrpSpPr>
      <p:grpSpPr>
        <a:xfrm>
          <a:off x="0" y="0"/>
          <a:ext cx="0" cy="0"/>
          <a:chOff x="0" y="0"/>
          <a:chExt cx="0" cy="0"/>
        </a:xfrm>
      </p:grpSpPr>
      <p:pic>
        <p:nvPicPr>
          <p:cNvPr id="40" name="Google Shape;40;p32"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1" name="Google Shape;41;p32"/>
          <p:cNvSpPr txBox="1">
            <a:spLocks noGrp="1"/>
          </p:cNvSpPr>
          <p:nvPr>
            <p:ph type="title"/>
          </p:nvPr>
        </p:nvSpPr>
        <p:spPr>
          <a:xfrm>
            <a:off x="641023" y="3325090"/>
            <a:ext cx="6270416" cy="273132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2"/>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43" name="Google Shape;43;p32"/>
          <p:cNvSpPr txBox="1">
            <a:spLocks noGrp="1"/>
          </p:cNvSpPr>
          <p:nvPr>
            <p:ph type="body" idx="1"/>
          </p:nvPr>
        </p:nvSpPr>
        <p:spPr>
          <a:xfrm>
            <a:off x="641023" y="626406"/>
            <a:ext cx="5261013" cy="24723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EA9DA"/>
              </a:buClr>
              <a:buSzPts val="20000"/>
              <a:buFont typeface="Open Sans ExtraBold"/>
              <a:buNone/>
              <a:defRPr sz="20000" b="1" i="0">
                <a:solidFill>
                  <a:srgbClr val="8EA9DA"/>
                </a:solidFill>
                <a:latin typeface="Open Sans ExtraBold"/>
                <a:ea typeface="Open Sans ExtraBold"/>
                <a:cs typeface="Open Sans ExtraBold"/>
                <a:sym typeface="Open Sans ExtraBold"/>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4" name="Google Shape;44;p32"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5"/>
        <p:cNvGrpSpPr/>
        <p:nvPr/>
      </p:nvGrpSpPr>
      <p:grpSpPr>
        <a:xfrm>
          <a:off x="0" y="0"/>
          <a:ext cx="0" cy="0"/>
          <a:chOff x="0" y="0"/>
          <a:chExt cx="0" cy="0"/>
        </a:xfrm>
      </p:grpSpPr>
      <p:sp>
        <p:nvSpPr>
          <p:cNvPr id="46" name="Google Shape;46;p33"/>
          <p:cNvSpPr txBox="1">
            <a:spLocks noGrp="1"/>
          </p:cNvSpPr>
          <p:nvPr>
            <p:ph type="body" idx="1"/>
          </p:nvPr>
        </p:nvSpPr>
        <p:spPr>
          <a:xfrm>
            <a:off x="663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3"/>
          <p:cNvSpPr txBox="1">
            <a:spLocks noGrp="1"/>
          </p:cNvSpPr>
          <p:nvPr>
            <p:ph type="body" idx="2"/>
          </p:nvPr>
        </p:nvSpPr>
        <p:spPr>
          <a:xfrm>
            <a:off x="5997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49" name="Google Shape;49;p33"/>
          <p:cNvSpPr txBox="1">
            <a:spLocks noGrp="1"/>
          </p:cNvSpPr>
          <p:nvPr>
            <p:ph type="title"/>
          </p:nvPr>
        </p:nvSpPr>
        <p:spPr>
          <a:xfrm>
            <a:off x="663574"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33"/>
          <p:cNvSpPr txBox="1">
            <a:spLocks noGrp="1"/>
          </p:cNvSpPr>
          <p:nvPr>
            <p:ph type="body" idx="3"/>
          </p:nvPr>
        </p:nvSpPr>
        <p:spPr>
          <a:xfrm>
            <a:off x="8219441" y="5750351"/>
            <a:ext cx="3508650"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Quattrocento Sans"/>
              <a:buNone/>
              <a:defRPr sz="1400" b="0" i="1">
                <a:solidFill>
                  <a:schemeClr val="dk1"/>
                </a:solidFill>
                <a:latin typeface="Quattrocento Sans"/>
                <a:ea typeface="Quattrocento Sans"/>
                <a:cs typeface="Quattrocento Sans"/>
                <a:sym typeface="Quattrocento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3"/>
          <p:cNvSpPr txBox="1">
            <a:spLocks noGrp="1"/>
          </p:cNvSpPr>
          <p:nvPr>
            <p:ph type="body" idx="4"/>
          </p:nvPr>
        </p:nvSpPr>
        <p:spPr>
          <a:xfrm>
            <a:off x="663575" y="6035355"/>
            <a:ext cx="5181599"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2"/>
        <p:cNvGrpSpPr/>
        <p:nvPr/>
      </p:nvGrpSpPr>
      <p:grpSpPr>
        <a:xfrm>
          <a:off x="0" y="0"/>
          <a:ext cx="0" cy="0"/>
          <a:chOff x="0" y="0"/>
          <a:chExt cx="0" cy="0"/>
        </a:xfrm>
      </p:grpSpPr>
      <p:sp>
        <p:nvSpPr>
          <p:cNvPr id="53" name="Google Shape;53;p34"/>
          <p:cNvSpPr txBox="1">
            <a:spLocks noGrp="1"/>
          </p:cNvSpPr>
          <p:nvPr>
            <p:ph type="title"/>
          </p:nvPr>
        </p:nvSpPr>
        <p:spPr>
          <a:xfrm>
            <a:off x="663575"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34"/>
          <p:cNvSpPr txBox="1">
            <a:spLocks noGrp="1"/>
          </p:cNvSpPr>
          <p:nvPr>
            <p:ph type="body" idx="1"/>
          </p:nvPr>
        </p:nvSpPr>
        <p:spPr>
          <a:xfrm>
            <a:off x="663575" y="2455273"/>
            <a:ext cx="5157787" cy="45515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i="0">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34"/>
          <p:cNvSpPr txBox="1">
            <a:spLocks noGrp="1"/>
          </p:cNvSpPr>
          <p:nvPr>
            <p:ph type="body" idx="2"/>
          </p:nvPr>
        </p:nvSpPr>
        <p:spPr>
          <a:xfrm>
            <a:off x="663575" y="2910428"/>
            <a:ext cx="5157787" cy="31249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C00000"/>
              </a:buClr>
              <a:buSzPts val="2000"/>
              <a:buFont typeface="Open Sans SemiBold"/>
              <a:buNone/>
              <a:defRPr sz="2000" b="1" i="0">
                <a:solidFill>
                  <a:srgbClr val="C00000"/>
                </a:solidFill>
                <a:latin typeface="Open Sans SemiBold"/>
                <a:ea typeface="Open Sans SemiBold"/>
                <a:cs typeface="Open Sans SemiBold"/>
                <a:sym typeface="Open Sans SemiBold"/>
              </a:defRPr>
            </a:lvl1pPr>
            <a:lvl2pPr marL="914400" lvl="1" indent="-355600" algn="l">
              <a:lnSpc>
                <a:spcPct val="90000"/>
              </a:lnSpc>
              <a:spcBef>
                <a:spcPts val="500"/>
              </a:spcBef>
              <a:spcAft>
                <a:spcPts val="0"/>
              </a:spcAft>
              <a:buClr>
                <a:schemeClr val="dk1"/>
              </a:buClr>
              <a:buSzPts val="2000"/>
              <a:buChar char="•"/>
              <a:defRPr i="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34"/>
          <p:cNvSpPr txBox="1">
            <a:spLocks noGrp="1"/>
          </p:cNvSpPr>
          <p:nvPr>
            <p:ph type="body" idx="3"/>
          </p:nvPr>
        </p:nvSpPr>
        <p:spPr>
          <a:xfrm>
            <a:off x="6172200" y="2455273"/>
            <a:ext cx="5183188" cy="45515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34"/>
          <p:cNvSpPr txBox="1">
            <a:spLocks noGrp="1"/>
          </p:cNvSpPr>
          <p:nvPr>
            <p:ph type="body" idx="4"/>
          </p:nvPr>
        </p:nvSpPr>
        <p:spPr>
          <a:xfrm>
            <a:off x="6172200" y="2910428"/>
            <a:ext cx="5183188" cy="31249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F5395"/>
              </a:buClr>
              <a:buSzPts val="2000"/>
              <a:buFont typeface="Open Sans SemiBold"/>
              <a:buNone/>
              <a:defRPr>
                <a:solidFill>
                  <a:srgbClr val="2F5395"/>
                </a:solidFill>
              </a:defRPr>
            </a:lvl1pPr>
            <a:lvl2pPr marL="914400" lvl="1" indent="-355600" algn="l">
              <a:lnSpc>
                <a:spcPct val="90000"/>
              </a:lnSpc>
              <a:spcBef>
                <a:spcPts val="500"/>
              </a:spcBef>
              <a:spcAft>
                <a:spcPts val="0"/>
              </a:spcAft>
              <a:buClr>
                <a:schemeClr val="dk1"/>
              </a:buClr>
              <a:buSzPts val="2000"/>
              <a:buChar char="•"/>
              <a:defRPr i="1"/>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4"/>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59" name="Google Shape;59;p34"/>
          <p:cNvSpPr txBox="1">
            <a:spLocks noGrp="1"/>
          </p:cNvSpPr>
          <p:nvPr>
            <p:ph type="body" idx="5"/>
          </p:nvPr>
        </p:nvSpPr>
        <p:spPr>
          <a:xfrm>
            <a:off x="8209279" y="5750351"/>
            <a:ext cx="3518811"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Quattrocento Sans"/>
              <a:buNone/>
              <a:defRPr sz="1400" b="0" i="1">
                <a:solidFill>
                  <a:schemeClr val="dk1"/>
                </a:solidFill>
                <a:latin typeface="Quattrocento Sans"/>
                <a:ea typeface="Quattrocento Sans"/>
                <a:cs typeface="Quattrocento Sans"/>
                <a:sym typeface="Quattrocento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34"/>
          <p:cNvSpPr txBox="1">
            <a:spLocks noGrp="1"/>
          </p:cNvSpPr>
          <p:nvPr>
            <p:ph type="body" idx="6"/>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34"/>
          <p:cNvSpPr txBox="1">
            <a:spLocks noGrp="1"/>
          </p:cNvSpPr>
          <p:nvPr>
            <p:ph type="body" idx="7"/>
          </p:nvPr>
        </p:nvSpPr>
        <p:spPr>
          <a:xfrm>
            <a:off x="663575" y="6035355"/>
            <a:ext cx="5157787"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62"/>
        <p:cNvGrpSpPr/>
        <p:nvPr/>
      </p:nvGrpSpPr>
      <p:grpSpPr>
        <a:xfrm>
          <a:off x="0" y="0"/>
          <a:ext cx="0" cy="0"/>
          <a:chOff x="0" y="0"/>
          <a:chExt cx="0" cy="0"/>
        </a:xfrm>
      </p:grpSpPr>
      <p:pic>
        <p:nvPicPr>
          <p:cNvPr id="63" name="Google Shape;63;p35"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4" name="Google Shape;64;p35"/>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65" name="Google Shape;65;p35"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66"/>
        <p:cNvGrpSpPr/>
        <p:nvPr/>
      </p:nvGrpSpPr>
      <p:grpSpPr>
        <a:xfrm>
          <a:off x="0" y="0"/>
          <a:ext cx="0" cy="0"/>
          <a:chOff x="0" y="0"/>
          <a:chExt cx="0" cy="0"/>
        </a:xfrm>
      </p:grpSpPr>
      <p:pic>
        <p:nvPicPr>
          <p:cNvPr id="67" name="Google Shape;67;p36"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68" name="Google Shape;68;p36"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9" name="Google Shape;69;p36"/>
          <p:cNvSpPr txBox="1"/>
          <p:nvPr/>
        </p:nvSpPr>
        <p:spPr>
          <a:xfrm>
            <a:off x="9899301" y="5886940"/>
            <a:ext cx="202560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sp>
        <p:nvSpPr>
          <p:cNvPr id="70" name="Google Shape;70;p36"/>
          <p:cNvSpPr txBox="1">
            <a:spLocks noGrp="1"/>
          </p:cNvSpPr>
          <p:nvPr>
            <p:ph type="body" idx="1"/>
          </p:nvPr>
        </p:nvSpPr>
        <p:spPr>
          <a:xfrm>
            <a:off x="9069867" y="4619674"/>
            <a:ext cx="2441575" cy="1130300"/>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chemeClr val="lt1"/>
              </a:buClr>
              <a:buSzPts val="800"/>
              <a:buFont typeface="Arial"/>
              <a:buNone/>
              <a:defRPr sz="800" b="1" i="0">
                <a:solidFill>
                  <a:schemeClr val="lt1"/>
                </a:solidFill>
                <a:latin typeface="Open Sans SemiBold"/>
                <a:ea typeface="Open Sans SemiBold"/>
                <a:cs typeface="Open Sans SemiBold"/>
                <a:sym typeface="Open Sans SemiBold"/>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6"/>
          <p:cNvSpPr>
            <a:spLocks noGrp="1"/>
          </p:cNvSpPr>
          <p:nvPr>
            <p:ph type="pic" idx="2"/>
          </p:nvPr>
        </p:nvSpPr>
        <p:spPr>
          <a:xfrm>
            <a:off x="9069866" y="5674936"/>
            <a:ext cx="753583" cy="797302"/>
          </a:xfrm>
          <a:prstGeom prst="rect">
            <a:avLst/>
          </a:prstGeom>
          <a:noFill/>
          <a:ln w="9525" cap="flat" cmpd="sng">
            <a:solidFill>
              <a:schemeClr val="lt1"/>
            </a:solidFill>
            <a:prstDash val="solid"/>
            <a:round/>
            <a:headEnd type="none" w="sm" len="sm"/>
            <a:tailEnd type="none" w="sm" len="sm"/>
          </a:ln>
        </p:spPr>
      </p:sp>
      <p:sp>
        <p:nvSpPr>
          <p:cNvPr id="72" name="Google Shape;72;p36"/>
          <p:cNvSpPr>
            <a:spLocks noGrp="1"/>
          </p:cNvSpPr>
          <p:nvPr>
            <p:ph type="pic" idx="3"/>
          </p:nvPr>
        </p:nvSpPr>
        <p:spPr>
          <a:xfrm>
            <a:off x="9899650" y="2865438"/>
            <a:ext cx="931863" cy="820737"/>
          </a:xfrm>
          <a:prstGeom prst="rect">
            <a:avLst/>
          </a:prstGeom>
          <a:noFill/>
          <a:ln>
            <a:noFill/>
          </a:ln>
        </p:spPr>
      </p:sp>
      <p:pic>
        <p:nvPicPr>
          <p:cNvPr id="73" name="Google Shape;73;p36"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74" name="Google Shape;74;p36"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5" name="Google Shape;75;p36"/>
          <p:cNvSpPr txBox="1"/>
          <p:nvPr/>
        </p:nvSpPr>
        <p:spPr>
          <a:xfrm>
            <a:off x="9899301" y="5886940"/>
            <a:ext cx="202560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7" descr="Graphical user interface, text&#10;&#10;Description automatically generated"/>
          <p:cNvPicPr preferRelativeResize="0"/>
          <p:nvPr/>
        </p:nvPicPr>
        <p:blipFill rotWithShape="1">
          <a:blip r:embed="rId23">
            <a:alphaModFix/>
          </a:blip>
          <a:srcRect/>
          <a:stretch/>
        </p:blipFill>
        <p:spPr>
          <a:xfrm>
            <a:off x="0" y="0"/>
            <a:ext cx="12192000" cy="6858000"/>
          </a:xfrm>
          <a:prstGeom prst="rect">
            <a:avLst/>
          </a:prstGeom>
          <a:noFill/>
          <a:ln>
            <a:noFill/>
          </a:ln>
        </p:spPr>
      </p:pic>
      <p:sp>
        <p:nvSpPr>
          <p:cNvPr id="11" name="Google Shape;11;p27"/>
          <p:cNvSpPr txBox="1">
            <a:spLocks noGrp="1"/>
          </p:cNvSpPr>
          <p:nvPr>
            <p:ph type="title"/>
          </p:nvPr>
        </p:nvSpPr>
        <p:spPr>
          <a:xfrm>
            <a:off x="663880" y="681037"/>
            <a:ext cx="10689920" cy="1325563"/>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4400"/>
              <a:buFont typeface="Open Sans"/>
              <a:buNone/>
              <a:defRPr sz="4400" b="0" i="0" u="none" strike="noStrike" cap="non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7"/>
          <p:cNvSpPr txBox="1">
            <a:spLocks noGrp="1"/>
          </p:cNvSpPr>
          <p:nvPr>
            <p:ph type="body" idx="1"/>
          </p:nvPr>
        </p:nvSpPr>
        <p:spPr>
          <a:xfrm>
            <a:off x="663880" y="2558970"/>
            <a:ext cx="10689920" cy="3721689"/>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2000"/>
              <a:buFont typeface="Open Sans SemiBold"/>
              <a:buNone/>
              <a:defRPr sz="2000" b="1" i="0" u="none" strike="noStrike" cap="none">
                <a:solidFill>
                  <a:schemeClr val="dk1"/>
                </a:solidFill>
                <a:latin typeface="Open Sans SemiBold"/>
                <a:ea typeface="Open Sans SemiBold"/>
                <a:cs typeface="Open Sans SemiBold"/>
                <a:sym typeface="Open Sans SemiBold"/>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7"/>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1pPr>
            <a:lvl2pPr marL="0" marR="0" lvl="1"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2pPr>
            <a:lvl3pPr marL="0" marR="0" lvl="2"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3pPr>
            <a:lvl4pPr marL="0" marR="0" lvl="3"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4pPr>
            <a:lvl5pPr marL="0" marR="0" lvl="4"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5pPr>
            <a:lvl6pPr marL="0" marR="0" lvl="5"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6pPr>
            <a:lvl7pPr marL="0" marR="0" lvl="6"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7pPr>
            <a:lvl8pPr marL="0" marR="0" lvl="7"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8pPr>
            <a:lvl9pPr marL="0" marR="0" lvl="8"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GB"/>
              <a:t>‹#›</a:t>
            </a:fld>
            <a:endParaRPr/>
          </a:p>
        </p:txBody>
      </p:sp>
      <p:pic>
        <p:nvPicPr>
          <p:cNvPr id="14" name="Google Shape;14;p27" descr="Graphical user interface, text&#10;&#10;Description automatically generated"/>
          <p:cNvPicPr preferRelativeResize="0"/>
          <p:nvPr/>
        </p:nvPicPr>
        <p:blipFill rotWithShape="1">
          <a:blip r:embed="rId23">
            <a:alphaModFix/>
          </a:blip>
          <a:srcRect/>
          <a:stretch/>
        </p:blipFill>
        <p:spPr>
          <a:xfrm>
            <a:off x="0" y="0"/>
            <a:ext cx="12192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doi.org/10.5281/zenodo.4585692"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hyperlink" Target="https://creativecommons.org/licenses/by/2.0/?ref=ccsearch&amp;atype=rich" TargetMode="External"/><Relationship Id="rId3" Type="http://schemas.openxmlformats.org/officeDocument/2006/relationships/image" Target="../media/image14.jpg"/><Relationship Id="rId7" Type="http://schemas.openxmlformats.org/officeDocument/2006/relationships/hyperlink" Target="https://search.creativecommons.org/photos/613a4116-5cbc-403c-ac93-284097d5f50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hyperlink" Target="https://unsplash.com/s/photos/power-plant?utm_source=unsplash&amp;utm_medium=referral&amp;utm_content=creditCopyText" TargetMode="External"/><Relationship Id="rId5" Type="http://schemas.openxmlformats.org/officeDocument/2006/relationships/image" Target="../media/image17.jpg"/><Relationship Id="rId10" Type="http://schemas.openxmlformats.org/officeDocument/2006/relationships/hyperlink" Target="https://unsplash.com/photos/4TVbbaNAw9Q?utm_source=unsplash&amp;utm_medium=referral&amp;utm_content=creditShareLink" TargetMode="External"/><Relationship Id="rId4" Type="http://schemas.openxmlformats.org/officeDocument/2006/relationships/image" Target="../media/image16.jpg"/><Relationship Id="rId9" Type="http://schemas.openxmlformats.org/officeDocument/2006/relationships/hyperlink" Target="https://search.creativecommons.org/photos/4348846e-ae2c-41bb-babc-f2f64a29a6bc"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doi.org/10.5281/zenodo.4585692"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hyperlink" Target="https://search.creativecommons.org/photos/c868f6d8-570d-4100-9724-c1ed7d2f1fc9"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creativecommons.org/licenses/by/2.0/?ref=ccsearch&amp;atype=rich" TargetMode="External"/><Relationship Id="rId5" Type="http://schemas.openxmlformats.org/officeDocument/2006/relationships/hyperlink" Target="https://search.creativecommons.org/photos/b932c497-b39c-4729-97a1-640763757325" TargetMode="External"/><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creativecommons.org/licenses/by/2.0/?ref=ccsearch&amp;atype=rich" TargetMode="External"/><Relationship Id="rId4" Type="http://schemas.openxmlformats.org/officeDocument/2006/relationships/hyperlink" Target="https://search.creativecommons.org/photos/613a4116-5cbc-403c-ac93-284097d5f50e"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hyperlink" Target="https://search.creativecommons.org/photos/29fa5ed2-24ac-44f9-a6e5-707db71cbdc6" TargetMode="External"/><Relationship Id="rId7"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search.creativecommons.org/photos/062b9f14-a5f7-4551-8394-37787e26bd29" TargetMode="External"/><Relationship Id="rId5" Type="http://schemas.openxmlformats.org/officeDocument/2006/relationships/hyperlink" Target="https://search.creativecommons.org/photos/613a4116-5cbc-403c-ac93-284097d5f50e" TargetMode="External"/><Relationship Id="rId4" Type="http://schemas.openxmlformats.org/officeDocument/2006/relationships/hyperlink" Target="https://creativecommons.org/licenses/by/2.0/?ref=ccsearch&amp;atype=rich" TargetMode="External"/><Relationship Id="rId9" Type="http://schemas.openxmlformats.org/officeDocument/2006/relationships/image" Target="../media/image13.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doi.org/10.5281/zenodo.4585692"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hyperlink" Target="https://unsplash.com/photos/xw8pttN8MBg?utm_source=unsplash&amp;utm_medium=referral&amp;utm_content=creditShareLink" TargetMode="External"/><Relationship Id="rId7" Type="http://schemas.openxmlformats.org/officeDocument/2006/relationships/hyperlink" Target="https://search.creativecommons.org/photos/1401b1da-db16-4d61-ba76-150c44c31bba" TargetMode="External"/><Relationship Id="rId12"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unsplash.com/photos/6WFh7sSBH-c?utm_source=unsplash&amp;utm_medium=referral&amp;utm_content=creditShareLink" TargetMode="External"/><Relationship Id="rId11" Type="http://schemas.openxmlformats.org/officeDocument/2006/relationships/image" Target="../media/image10.jpg"/><Relationship Id="rId5" Type="http://schemas.openxmlformats.org/officeDocument/2006/relationships/hyperlink" Target="https://unsplash.com/photos/7Zlds3gm7NU?utm_source=unsplash&amp;utm_medium=referral&amp;utm_content=creditShareLink" TargetMode="External"/><Relationship Id="rId10" Type="http://schemas.openxmlformats.org/officeDocument/2006/relationships/image" Target="../media/image9.jpg"/><Relationship Id="rId4" Type="http://schemas.openxmlformats.org/officeDocument/2006/relationships/hyperlink" Target="https://unsplash.com/s/photos/power-plant?utm_source=unsplash&amp;utm_medium=referral&amp;utm_content=creditCopyText" TargetMode="External"/><Relationship Id="rId9" Type="http://schemas.openxmlformats.org/officeDocument/2006/relationships/image" Target="../media/image8.jpg"/></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hyperlink" Target="https://unsplash.com/photos/6WFh7sSBH-c?utm_source=unsplash&amp;utm_medium=referral&amp;utm_content=creditShareLink" TargetMode="External"/><Relationship Id="rId7"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creativecommons.org/publicdomain/zero/1.0/" TargetMode="External"/><Relationship Id="rId5" Type="http://schemas.openxmlformats.org/officeDocument/2006/relationships/hyperlink" Target="https://search.creativecommons.org/photos/1401b1da-db16-4d61-ba76-150c44c31bba" TargetMode="External"/><Relationship Id="rId4" Type="http://schemas.openxmlformats.org/officeDocument/2006/relationships/hyperlink" Target="https://unsplash.com/s/photos/power-plant?utm_source=unsplash&amp;utm_medium=referral&amp;utm_content=creditCopyText"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hyperlink" Target="https://unsplash.com/photos/6WFh7sSBH-c?utm_source=unsplash&amp;utm_medium=referral&amp;utm_content=creditShareLink" TargetMode="External"/><Relationship Id="rId7"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creativecommons.org/publicdomain/zero/1.0/" TargetMode="External"/><Relationship Id="rId5" Type="http://schemas.openxmlformats.org/officeDocument/2006/relationships/hyperlink" Target="https://search.creativecommons.org/photos/1401b1da-db16-4d61-ba76-150c44c31bba" TargetMode="External"/><Relationship Id="rId4" Type="http://schemas.openxmlformats.org/officeDocument/2006/relationships/hyperlink" Target="https://unsplash.com/s/photos/power-plant?utm_source=unsplash&amp;utm_medium=referral&amp;utm_content=creditCopyText"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hyperlink" Target="https://search.creativecommons.org/photos/29fa5ed2-24ac-44f9-a6e5-707db71cbdc6" TargetMode="External"/><Relationship Id="rId7"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search.creativecommons.org/photos/062b9f14-a5f7-4551-8394-37787e26bd29" TargetMode="External"/><Relationship Id="rId5" Type="http://schemas.openxmlformats.org/officeDocument/2006/relationships/hyperlink" Target="https://search.creativecommons.org/photos/613a4116-5cbc-403c-ac93-284097d5f50e" TargetMode="External"/><Relationship Id="rId4" Type="http://schemas.openxmlformats.org/officeDocument/2006/relationships/hyperlink" Target="https://creativecommons.org/licenses/by/2.0/?ref=ccsearch&amp;atype=rich" TargetMode="External"/><Relationship Id="rId9"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hyperlink" Target="https://unsplash.com/photos/6WFh7sSBH-c?utm_source=unsplash&amp;utm_medium=referral&amp;utm_content=creditShareLink"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creativecommons.org/publicdomain/zero/1.0/" TargetMode="External"/><Relationship Id="rId5" Type="http://schemas.openxmlformats.org/officeDocument/2006/relationships/hyperlink" Target="https://search.creativecommons.org/photos/1401b1da-db16-4d61-ba76-150c44c31bba" TargetMode="External"/><Relationship Id="rId4" Type="http://schemas.openxmlformats.org/officeDocument/2006/relationships/hyperlink" Target="https://unsplash.com/s/photos/power-plant?utm_source=unsplash&amp;utm_medium=referral&amp;utm_content=creditCopyText"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doi.org/10.5281/zenodo.4585692"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
          <p:cNvSpPr txBox="1">
            <a:spLocks noGrp="1"/>
          </p:cNvSpPr>
          <p:nvPr>
            <p:ph type="ctrTitle"/>
          </p:nvPr>
        </p:nvSpPr>
        <p:spPr>
          <a:xfrm>
            <a:off x="651352" y="4301318"/>
            <a:ext cx="7029608" cy="194875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100000"/>
              <a:buFont typeface="Open Sans ExtraBold"/>
              <a:buNone/>
            </a:pPr>
            <a:r>
              <a:rPr lang="en-GB">
                <a:solidFill>
                  <a:schemeClr val="lt1"/>
                </a:solidFill>
                <a:latin typeface="Open Sans ExtraBold"/>
                <a:ea typeface="Open Sans ExtraBold"/>
                <a:cs typeface="Open Sans ExtraBold"/>
                <a:sym typeface="Open Sans ExtraBold"/>
              </a:rPr>
              <a:t>LECTURE 4</a:t>
            </a:r>
            <a:br>
              <a:rPr lang="en-GB"/>
            </a:br>
            <a:r>
              <a:rPr lang="en-GB">
                <a:latin typeface="Open Sans ExtraBold"/>
                <a:ea typeface="Open Sans ExtraBold"/>
                <a:cs typeface="Open Sans ExtraBold"/>
                <a:sym typeface="Open Sans ExtraBold"/>
              </a:rPr>
              <a:t>MODÉLISATION DES TECHNOLOGIES ÉNERGÉTIQUES</a:t>
            </a:r>
            <a:endParaRPr/>
          </a:p>
        </p:txBody>
      </p:sp>
      <p:sp>
        <p:nvSpPr>
          <p:cNvPr id="145" name="Google Shape;145;p1"/>
          <p:cNvSpPr txBox="1">
            <a:spLocks noGrp="1"/>
          </p:cNvSpPr>
          <p:nvPr>
            <p:ph type="subTitle" idx="1"/>
          </p:nvPr>
        </p:nvSpPr>
        <p:spPr>
          <a:xfrm>
            <a:off x="688924" y="3146200"/>
            <a:ext cx="3101100" cy="9549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800"/>
              <a:buFont typeface="Open Sans ExtraBold"/>
              <a:buNone/>
            </a:pPr>
            <a:r>
              <a:rPr lang="en-GB"/>
              <a:t>Introduction aux CLEW</a:t>
            </a:r>
            <a:endParaRPr/>
          </a:p>
        </p:txBody>
      </p:sp>
      <p:sp>
        <p:nvSpPr>
          <p:cNvPr id="146" name="Google Shape;146;p1"/>
          <p:cNvSpPr txBox="1">
            <a:spLocks noGrp="1"/>
          </p:cNvSpPr>
          <p:nvPr>
            <p:ph type="body" idx="2"/>
          </p:nvPr>
        </p:nvSpPr>
        <p:spPr>
          <a:xfrm>
            <a:off x="8453438" y="6106160"/>
            <a:ext cx="3738562" cy="33591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1600"/>
              <a:buFont typeface="Open Sans SemiBold"/>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0"/>
          <p:cNvSpPr txBox="1">
            <a:spLocks noGrp="1"/>
          </p:cNvSpPr>
          <p:nvPr>
            <p:ph type="title"/>
          </p:nvPr>
        </p:nvSpPr>
        <p:spPr>
          <a:xfrm>
            <a:off x="663880" y="223837"/>
            <a:ext cx="94572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4.2 Paramètres de coût</a:t>
            </a:r>
            <a:endParaRPr/>
          </a:p>
        </p:txBody>
      </p:sp>
      <p:sp>
        <p:nvSpPr>
          <p:cNvPr id="274" name="Google Shape;274;p10"/>
          <p:cNvSpPr txBox="1">
            <a:spLocks noGrp="1"/>
          </p:cNvSpPr>
          <p:nvPr>
            <p:ph type="body" idx="1"/>
          </p:nvPr>
        </p:nvSpPr>
        <p:spPr>
          <a:xfrm>
            <a:off x="663880" y="2125745"/>
            <a:ext cx="10514700" cy="3421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Font typeface="Open Sans SemiBold"/>
              <a:buNone/>
            </a:pPr>
            <a:r>
              <a:rPr lang="en-GB"/>
              <a:t>Les coûts sont divisés en </a:t>
            </a:r>
            <a:r>
              <a:rPr lang="en-GB">
                <a:solidFill>
                  <a:srgbClr val="C00000"/>
                </a:solidFill>
              </a:rPr>
              <a:t>coûts d'investissement</a:t>
            </a:r>
            <a:r>
              <a:rPr lang="en-GB"/>
              <a:t>, </a:t>
            </a:r>
            <a:r>
              <a:rPr lang="en-GB">
                <a:solidFill>
                  <a:srgbClr val="C00000"/>
                </a:solidFill>
              </a:rPr>
              <a:t>coûts fixes </a:t>
            </a:r>
            <a:r>
              <a:rPr lang="en-GB"/>
              <a:t>et </a:t>
            </a:r>
            <a:r>
              <a:rPr lang="en-GB">
                <a:solidFill>
                  <a:srgbClr val="C00000"/>
                </a:solidFill>
              </a:rPr>
              <a:t>coûts variables.</a:t>
            </a:r>
            <a:endParaRPr>
              <a:solidFill>
                <a:srgbClr val="C00000"/>
              </a:solidFill>
            </a:endParaRPr>
          </a:p>
        </p:txBody>
      </p:sp>
      <p:sp>
        <p:nvSpPr>
          <p:cNvPr id="275" name="Google Shape;275;p10"/>
          <p:cNvSpPr txBox="1">
            <a:spLocks noGrp="1"/>
          </p:cNvSpPr>
          <p:nvPr>
            <p:ph type="sldNum" idx="12"/>
          </p:nvPr>
        </p:nvSpPr>
        <p:spPr>
          <a:xfrm>
            <a:off x="11699893" y="6000371"/>
            <a:ext cx="424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10</a:t>
            </a:fld>
            <a:endParaRPr/>
          </a:p>
        </p:txBody>
      </p:sp>
      <p:sp>
        <p:nvSpPr>
          <p:cNvPr id="276" name="Google Shape;276;p10"/>
          <p:cNvSpPr txBox="1">
            <a:spLocks noGrp="1"/>
          </p:cNvSpPr>
          <p:nvPr>
            <p:ph type="body" idx="2"/>
          </p:nvPr>
        </p:nvSpPr>
        <p:spPr>
          <a:xfrm>
            <a:off x="663575" y="1558827"/>
            <a:ext cx="4389300" cy="4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Vue d'ensemble</a:t>
            </a:r>
            <a:endParaRPr/>
          </a:p>
        </p:txBody>
      </p:sp>
      <p:sp>
        <p:nvSpPr>
          <p:cNvPr id="277" name="Google Shape;277;p10"/>
          <p:cNvSpPr txBox="1"/>
          <p:nvPr/>
        </p:nvSpPr>
        <p:spPr>
          <a:xfrm>
            <a:off x="8443183" y="5453813"/>
            <a:ext cx="2206800" cy="368400"/>
          </a:xfrm>
          <a:prstGeom prst="rect">
            <a:avLst/>
          </a:prstGeom>
          <a:noFill/>
          <a:ln>
            <a:noFill/>
          </a:ln>
        </p:spPr>
        <p:txBody>
          <a:bodyPr spcFirstLastPara="1" wrap="square" lIns="91425" tIns="45700" rIns="91425" bIns="45700" anchor="b" anchorCtr="0">
            <a:normAutofit/>
          </a:bodyPr>
          <a:lstStyle/>
          <a:p>
            <a:pPr marL="0" marR="0" lvl="0" indent="0" algn="l" rtl="0">
              <a:spcBef>
                <a:spcPts val="0"/>
              </a:spcBef>
              <a:spcAft>
                <a:spcPts val="0"/>
              </a:spcAft>
              <a:buNone/>
            </a:pPr>
            <a:endParaRPr sz="1000" b="0" i="0" u="none" strike="noStrike" cap="none">
              <a:solidFill>
                <a:schemeClr val="dk1"/>
              </a:solidFill>
              <a:latin typeface="Times"/>
              <a:ea typeface="Times"/>
              <a:cs typeface="Times"/>
              <a:sym typeface="Times"/>
            </a:endParaRPr>
          </a:p>
        </p:txBody>
      </p:sp>
      <p:sp>
        <p:nvSpPr>
          <p:cNvPr id="278" name="Google Shape;278;p10"/>
          <p:cNvSpPr txBox="1"/>
          <p:nvPr/>
        </p:nvSpPr>
        <p:spPr>
          <a:xfrm>
            <a:off x="6524196" y="2704633"/>
            <a:ext cx="4791600" cy="3327000"/>
          </a:xfrm>
          <a:prstGeom prst="rect">
            <a:avLst/>
          </a:prstGeom>
          <a:noFill/>
          <a:ln>
            <a:noFill/>
          </a:ln>
        </p:spPr>
        <p:txBody>
          <a:bodyPr spcFirstLastPara="1" wrap="square" lIns="91425" tIns="45700" rIns="91425" bIns="45700" anchor="t" anchorCtr="0">
            <a:normAutofit fontScale="25000" lnSpcReduction="20000"/>
          </a:bodyPr>
          <a:lstStyle/>
          <a:p>
            <a:pPr marL="285750" marR="0" lvl="0" indent="-289169" algn="l" rtl="0">
              <a:lnSpc>
                <a:spcPct val="90000"/>
              </a:lnSpc>
              <a:spcBef>
                <a:spcPts val="0"/>
              </a:spcBef>
              <a:spcAft>
                <a:spcPts val="0"/>
              </a:spcAft>
              <a:buClr>
                <a:schemeClr val="dk1"/>
              </a:buClr>
              <a:buSzPct val="100000"/>
              <a:buFont typeface="Arial"/>
              <a:buChar char="•"/>
            </a:pPr>
            <a:r>
              <a:rPr lang="en-GB" sz="6615" b="0" i="0" u="none" strike="noStrike" cap="none">
                <a:solidFill>
                  <a:schemeClr val="dk1"/>
                </a:solidFill>
                <a:latin typeface="Open Sans"/>
                <a:ea typeface="Open Sans"/>
                <a:cs typeface="Open Sans"/>
                <a:sym typeface="Open Sans"/>
              </a:rPr>
              <a:t>Carburant </a:t>
            </a:r>
            <a:endParaRPr sz="6615"/>
          </a:p>
          <a:p>
            <a:pPr marL="285750" marR="0" lvl="0" indent="-289169" algn="l" rtl="0">
              <a:lnSpc>
                <a:spcPct val="90000"/>
              </a:lnSpc>
              <a:spcBef>
                <a:spcPts val="1000"/>
              </a:spcBef>
              <a:spcAft>
                <a:spcPts val="0"/>
              </a:spcAft>
              <a:buClr>
                <a:schemeClr val="dk1"/>
              </a:buClr>
              <a:buSzPct val="100000"/>
              <a:buFont typeface="Arial"/>
              <a:buChar char="•"/>
            </a:pPr>
            <a:r>
              <a:rPr lang="en-GB" sz="6615" b="0" i="0" u="none" strike="noStrike" cap="none">
                <a:solidFill>
                  <a:schemeClr val="dk1"/>
                </a:solidFill>
                <a:latin typeface="Open Sans"/>
                <a:ea typeface="Open Sans"/>
                <a:cs typeface="Open Sans"/>
                <a:sym typeface="Open Sans"/>
              </a:rPr>
              <a:t>Autres consommables (par exemple, produits chimiques, détergents, etc.)</a:t>
            </a:r>
            <a:endParaRPr sz="6615"/>
          </a:p>
          <a:p>
            <a:pPr marL="285750" marR="0" lvl="0" indent="-234950" algn="l" rtl="0">
              <a:lnSpc>
                <a:spcPct val="90000"/>
              </a:lnSpc>
              <a:spcBef>
                <a:spcPts val="1000"/>
              </a:spcBef>
              <a:spcAft>
                <a:spcPts val="0"/>
              </a:spcAft>
              <a:buClr>
                <a:schemeClr val="dk1"/>
              </a:buClr>
              <a:buSzPts val="200"/>
              <a:buFont typeface="Arial"/>
              <a:buNone/>
            </a:pPr>
            <a:endParaRPr sz="6615" b="0" i="0" u="none" strike="noStrike" cap="none">
              <a:solidFill>
                <a:schemeClr val="dk1"/>
              </a:solidFill>
              <a:latin typeface="Open Sans"/>
              <a:ea typeface="Open Sans"/>
              <a:cs typeface="Open Sans"/>
              <a:sym typeface="Open Sans"/>
            </a:endParaRPr>
          </a:p>
          <a:p>
            <a:pPr marL="285750" marR="0" lvl="0" indent="-289169" algn="l" rtl="0">
              <a:lnSpc>
                <a:spcPct val="90000"/>
              </a:lnSpc>
              <a:spcBef>
                <a:spcPts val="1000"/>
              </a:spcBef>
              <a:spcAft>
                <a:spcPts val="0"/>
              </a:spcAft>
              <a:buClr>
                <a:schemeClr val="dk1"/>
              </a:buClr>
              <a:buSzPct val="100000"/>
              <a:buFont typeface="Arial"/>
              <a:buChar char="•"/>
            </a:pPr>
            <a:r>
              <a:rPr lang="en-GB" sz="6615" b="0" i="0" u="none" strike="noStrike" cap="none">
                <a:solidFill>
                  <a:schemeClr val="dk1"/>
                </a:solidFill>
                <a:latin typeface="Open Sans"/>
                <a:ea typeface="Open Sans"/>
                <a:cs typeface="Open Sans"/>
                <a:sym typeface="Open Sans"/>
              </a:rPr>
              <a:t>Salaires</a:t>
            </a:r>
            <a:endParaRPr sz="6615"/>
          </a:p>
          <a:p>
            <a:pPr marL="285750" marR="0" lvl="0" indent="-289169" algn="l" rtl="0">
              <a:lnSpc>
                <a:spcPct val="90000"/>
              </a:lnSpc>
              <a:spcBef>
                <a:spcPts val="1000"/>
              </a:spcBef>
              <a:spcAft>
                <a:spcPts val="0"/>
              </a:spcAft>
              <a:buClr>
                <a:schemeClr val="dk1"/>
              </a:buClr>
              <a:buSzPct val="100000"/>
              <a:buFont typeface="Arial"/>
              <a:buChar char="•"/>
            </a:pPr>
            <a:r>
              <a:rPr lang="en-GB" sz="6615" b="0" i="0" u="none" strike="noStrike" cap="none">
                <a:solidFill>
                  <a:schemeClr val="dk1"/>
                </a:solidFill>
                <a:latin typeface="Open Sans"/>
                <a:ea typeface="Open Sans"/>
                <a:cs typeface="Open Sans"/>
                <a:sym typeface="Open Sans"/>
              </a:rPr>
              <a:t>Taxes et assurances</a:t>
            </a:r>
            <a:endParaRPr sz="6615"/>
          </a:p>
          <a:p>
            <a:pPr marL="285750" marR="0" lvl="0" indent="-289169" algn="l" rtl="0">
              <a:lnSpc>
                <a:spcPct val="90000"/>
              </a:lnSpc>
              <a:spcBef>
                <a:spcPts val="1000"/>
              </a:spcBef>
              <a:spcAft>
                <a:spcPts val="0"/>
              </a:spcAft>
              <a:buClr>
                <a:schemeClr val="dk1"/>
              </a:buClr>
              <a:buSzPct val="100000"/>
              <a:buFont typeface="Arial"/>
              <a:buChar char="•"/>
            </a:pPr>
            <a:r>
              <a:rPr lang="en-GB" sz="6615" b="0" i="0" u="none" strike="noStrike" cap="none">
                <a:solidFill>
                  <a:schemeClr val="dk1"/>
                </a:solidFill>
                <a:latin typeface="Open Sans"/>
                <a:ea typeface="Open Sans"/>
                <a:cs typeface="Open Sans"/>
                <a:sym typeface="Open Sans"/>
              </a:rPr>
              <a:t>Coûts fixes du carburant</a:t>
            </a:r>
            <a:endParaRPr sz="6615"/>
          </a:p>
          <a:p>
            <a:pPr marL="285750" marR="0" lvl="0" indent="-234950" algn="l" rtl="0">
              <a:lnSpc>
                <a:spcPct val="90000"/>
              </a:lnSpc>
              <a:spcBef>
                <a:spcPts val="1000"/>
              </a:spcBef>
              <a:spcAft>
                <a:spcPts val="0"/>
              </a:spcAft>
              <a:buClr>
                <a:schemeClr val="dk1"/>
              </a:buClr>
              <a:buSzPts val="200"/>
              <a:buFont typeface="Arial"/>
              <a:buNone/>
            </a:pPr>
            <a:endParaRPr sz="6615" b="0" i="0" u="none" strike="noStrike" cap="none">
              <a:solidFill>
                <a:schemeClr val="dk1"/>
              </a:solidFill>
              <a:latin typeface="Open Sans"/>
              <a:ea typeface="Open Sans"/>
              <a:cs typeface="Open Sans"/>
              <a:sym typeface="Open Sans"/>
            </a:endParaRPr>
          </a:p>
          <a:p>
            <a:pPr marL="285750" marR="0" lvl="0" indent="-289169" algn="l" rtl="0">
              <a:lnSpc>
                <a:spcPct val="90000"/>
              </a:lnSpc>
              <a:spcBef>
                <a:spcPts val="1000"/>
              </a:spcBef>
              <a:spcAft>
                <a:spcPts val="0"/>
              </a:spcAft>
              <a:buClr>
                <a:schemeClr val="dk1"/>
              </a:buClr>
              <a:buSzPct val="100000"/>
              <a:buFont typeface="Arial"/>
              <a:buChar char="•"/>
            </a:pPr>
            <a:r>
              <a:rPr lang="en-GB" sz="6615" b="0" i="0" u="none" strike="noStrike" cap="none">
                <a:solidFill>
                  <a:schemeClr val="dk1"/>
                </a:solidFill>
                <a:latin typeface="Open Sans"/>
                <a:ea typeface="Open Sans"/>
                <a:cs typeface="Open Sans"/>
                <a:sym typeface="Open Sans"/>
              </a:rPr>
              <a:t>Amortissement</a:t>
            </a:r>
            <a:endParaRPr sz="6615"/>
          </a:p>
          <a:p>
            <a:pPr marL="285750" marR="0" lvl="0" indent="-289169" algn="l" rtl="0">
              <a:lnSpc>
                <a:spcPct val="90000"/>
              </a:lnSpc>
              <a:spcBef>
                <a:spcPts val="1000"/>
              </a:spcBef>
              <a:spcAft>
                <a:spcPts val="0"/>
              </a:spcAft>
              <a:buClr>
                <a:schemeClr val="dk1"/>
              </a:buClr>
              <a:buSzPct val="100000"/>
              <a:buFont typeface="Arial"/>
              <a:buChar char="•"/>
            </a:pPr>
            <a:r>
              <a:rPr lang="en-GB" sz="6615" b="0" i="0" u="none" strike="noStrike" cap="none">
                <a:solidFill>
                  <a:schemeClr val="dk1"/>
                </a:solidFill>
                <a:latin typeface="Open Sans"/>
                <a:ea typeface="Open Sans"/>
                <a:cs typeface="Open Sans"/>
                <a:sym typeface="Open Sans"/>
              </a:rPr>
              <a:t>Retour sur investissement</a:t>
            </a:r>
            <a:endParaRPr sz="6615"/>
          </a:p>
          <a:p>
            <a:pPr marL="285750" marR="0" lvl="0" indent="-289169" algn="l" rtl="0">
              <a:lnSpc>
                <a:spcPct val="90000"/>
              </a:lnSpc>
              <a:spcBef>
                <a:spcPts val="1000"/>
              </a:spcBef>
              <a:spcAft>
                <a:spcPts val="0"/>
              </a:spcAft>
              <a:buClr>
                <a:schemeClr val="dk1"/>
              </a:buClr>
              <a:buSzPct val="100000"/>
              <a:buFont typeface="Arial"/>
              <a:buChar char="•"/>
            </a:pPr>
            <a:r>
              <a:rPr lang="en-GB" sz="6615" b="0" i="0" u="none" strike="noStrike" cap="none">
                <a:solidFill>
                  <a:schemeClr val="dk1"/>
                </a:solidFill>
                <a:latin typeface="Open Sans"/>
                <a:ea typeface="Open Sans"/>
                <a:cs typeface="Open Sans"/>
                <a:sym typeface="Open Sans"/>
              </a:rPr>
              <a:t>Autres charges fixes non récurrentes</a:t>
            </a:r>
            <a:endParaRPr sz="6615"/>
          </a:p>
          <a:p>
            <a:pPr marL="285750" marR="0" lvl="0" indent="-184150" algn="l" rtl="0">
              <a:lnSpc>
                <a:spcPct val="90000"/>
              </a:lnSpc>
              <a:spcBef>
                <a:spcPts val="1000"/>
              </a:spcBef>
              <a:spcAft>
                <a:spcPts val="0"/>
              </a:spcAft>
              <a:buClr>
                <a:schemeClr val="dk1"/>
              </a:buClr>
              <a:buSzPct val="100000"/>
              <a:buFont typeface="Arial"/>
              <a:buNone/>
            </a:pPr>
            <a:endParaRPr sz="1600" b="0" i="0" u="none" strike="noStrike" cap="none">
              <a:solidFill>
                <a:schemeClr val="dk1"/>
              </a:solidFill>
              <a:latin typeface="Open Sans"/>
              <a:ea typeface="Open Sans"/>
              <a:cs typeface="Open Sans"/>
              <a:sym typeface="Open Sans"/>
            </a:endParaRPr>
          </a:p>
          <a:p>
            <a:pPr marL="285750" marR="0" lvl="0" indent="-184150" algn="l" rtl="0">
              <a:lnSpc>
                <a:spcPct val="90000"/>
              </a:lnSpc>
              <a:spcBef>
                <a:spcPts val="1000"/>
              </a:spcBef>
              <a:spcAft>
                <a:spcPts val="0"/>
              </a:spcAft>
              <a:buClr>
                <a:schemeClr val="dk1"/>
              </a:buClr>
              <a:buSzPct val="100000"/>
              <a:buFont typeface="Arial"/>
              <a:buNone/>
            </a:pPr>
            <a:endParaRPr sz="1600" b="0" i="0" u="none" strike="noStrike" cap="none">
              <a:solidFill>
                <a:schemeClr val="dk1"/>
              </a:solidFill>
              <a:latin typeface="Open Sans"/>
              <a:ea typeface="Open Sans"/>
              <a:cs typeface="Open Sans"/>
              <a:sym typeface="Open Sans"/>
            </a:endParaRPr>
          </a:p>
        </p:txBody>
      </p:sp>
      <p:sp>
        <p:nvSpPr>
          <p:cNvPr id="279" name="Google Shape;279;p10"/>
          <p:cNvSpPr txBox="1"/>
          <p:nvPr/>
        </p:nvSpPr>
        <p:spPr>
          <a:xfrm>
            <a:off x="6715587" y="3515541"/>
            <a:ext cx="4791600" cy="1051200"/>
          </a:xfrm>
          <a:prstGeom prst="rect">
            <a:avLst/>
          </a:prstGeom>
          <a:noFill/>
          <a:ln>
            <a:noFill/>
          </a:ln>
        </p:spPr>
        <p:txBody>
          <a:bodyPr spcFirstLastPara="1" wrap="square" lIns="91425" tIns="45700" rIns="91425" bIns="45700" anchor="t" anchorCtr="0">
            <a:normAutofit/>
          </a:bodyPr>
          <a:lstStyle/>
          <a:p>
            <a:pPr marL="285750" marR="0" lvl="0" indent="-184150" algn="l" rtl="0">
              <a:lnSpc>
                <a:spcPct val="90000"/>
              </a:lnSpc>
              <a:spcBef>
                <a:spcPts val="0"/>
              </a:spcBef>
              <a:spcAft>
                <a:spcPts val="0"/>
              </a:spcAft>
              <a:buClr>
                <a:schemeClr val="dk1"/>
              </a:buClr>
              <a:buSzPts val="1600"/>
              <a:buFont typeface="Arial"/>
              <a:buNone/>
            </a:pPr>
            <a:endParaRPr sz="1600" b="0" i="0" u="none" strike="noStrike" cap="none">
              <a:solidFill>
                <a:schemeClr val="dk1"/>
              </a:solidFill>
              <a:latin typeface="Montserrat"/>
              <a:ea typeface="Montserrat"/>
              <a:cs typeface="Montserrat"/>
              <a:sym typeface="Montserrat"/>
            </a:endParaRPr>
          </a:p>
        </p:txBody>
      </p:sp>
      <p:sp>
        <p:nvSpPr>
          <p:cNvPr id="280" name="Google Shape;280;p10"/>
          <p:cNvSpPr txBox="1"/>
          <p:nvPr/>
        </p:nvSpPr>
        <p:spPr>
          <a:xfrm>
            <a:off x="6715588" y="4829490"/>
            <a:ext cx="4791600" cy="1010700"/>
          </a:xfrm>
          <a:prstGeom prst="rect">
            <a:avLst/>
          </a:prstGeom>
          <a:noFill/>
          <a:ln>
            <a:noFill/>
          </a:ln>
        </p:spPr>
        <p:txBody>
          <a:bodyPr spcFirstLastPara="1" wrap="square" lIns="91425" tIns="45700" rIns="91425" bIns="45700" anchor="t" anchorCtr="0">
            <a:normAutofit/>
          </a:bodyPr>
          <a:lstStyle/>
          <a:p>
            <a:pPr marL="285750" marR="0" lvl="0" indent="-184150" algn="l" rtl="0">
              <a:lnSpc>
                <a:spcPct val="90000"/>
              </a:lnSpc>
              <a:spcBef>
                <a:spcPts val="0"/>
              </a:spcBef>
              <a:spcAft>
                <a:spcPts val="0"/>
              </a:spcAft>
              <a:buClr>
                <a:schemeClr val="dk1"/>
              </a:buClr>
              <a:buSzPts val="1600"/>
              <a:buFont typeface="Arial"/>
              <a:buNone/>
            </a:pPr>
            <a:endParaRPr sz="1600" b="0" i="0" u="none" strike="noStrike" cap="none">
              <a:solidFill>
                <a:schemeClr val="dk1"/>
              </a:solidFill>
              <a:latin typeface="Montserrat"/>
              <a:ea typeface="Montserrat"/>
              <a:cs typeface="Montserrat"/>
              <a:sym typeface="Montserrat"/>
            </a:endParaRPr>
          </a:p>
        </p:txBody>
      </p:sp>
      <p:pic>
        <p:nvPicPr>
          <p:cNvPr id="281" name="Google Shape;281;p10"/>
          <p:cNvPicPr preferRelativeResize="0"/>
          <p:nvPr/>
        </p:nvPicPr>
        <p:blipFill rotWithShape="1">
          <a:blip r:embed="rId3">
            <a:alphaModFix/>
          </a:blip>
          <a:srcRect/>
          <a:stretch/>
        </p:blipFill>
        <p:spPr>
          <a:xfrm>
            <a:off x="917865" y="2574419"/>
            <a:ext cx="5269278" cy="3207075"/>
          </a:xfrm>
          <a:prstGeom prst="rect">
            <a:avLst/>
          </a:prstGeom>
          <a:noFill/>
          <a:ln>
            <a:noFill/>
          </a:ln>
        </p:spPr>
      </p:pic>
      <p:sp>
        <p:nvSpPr>
          <p:cNvPr id="282" name="Google Shape;282;p10"/>
          <p:cNvSpPr/>
          <p:nvPr/>
        </p:nvSpPr>
        <p:spPr>
          <a:xfrm>
            <a:off x="4529467" y="2503195"/>
            <a:ext cx="1749000" cy="2315700"/>
          </a:xfrm>
          <a:prstGeom prst="rect">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11"/>
          <p:cNvSpPr txBox="1">
            <a:spLocks noGrp="1"/>
          </p:cNvSpPr>
          <p:nvPr>
            <p:ph type="title"/>
          </p:nvPr>
        </p:nvSpPr>
        <p:spPr>
          <a:xfrm>
            <a:off x="663880" y="-80963"/>
            <a:ext cx="94572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4.2 Paramètres de coût</a:t>
            </a:r>
            <a:endParaRPr/>
          </a:p>
        </p:txBody>
      </p:sp>
      <p:sp>
        <p:nvSpPr>
          <p:cNvPr id="289" name="Google Shape;289;p11"/>
          <p:cNvSpPr txBox="1">
            <a:spLocks noGrp="1"/>
          </p:cNvSpPr>
          <p:nvPr>
            <p:ph type="body" idx="1"/>
          </p:nvPr>
        </p:nvSpPr>
        <p:spPr>
          <a:xfrm>
            <a:off x="663880" y="1820945"/>
            <a:ext cx="10514700" cy="3421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Font typeface="Open Sans SemiBold"/>
              <a:buNone/>
            </a:pPr>
            <a:r>
              <a:rPr lang="en-GB"/>
              <a:t>Une technologie ne génère des </a:t>
            </a:r>
            <a:r>
              <a:rPr lang="en-GB">
                <a:solidFill>
                  <a:srgbClr val="C00000"/>
                </a:solidFill>
              </a:rPr>
              <a:t>coûts de capital </a:t>
            </a:r>
            <a:r>
              <a:rPr lang="en-GB"/>
              <a:t>que lorsqu'il y a un investissement.</a:t>
            </a:r>
            <a:endParaRPr>
              <a:solidFill>
                <a:srgbClr val="C00000"/>
              </a:solidFill>
            </a:endParaRPr>
          </a:p>
        </p:txBody>
      </p:sp>
      <p:sp>
        <p:nvSpPr>
          <p:cNvPr id="290" name="Google Shape;290;p11"/>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11</a:t>
            </a:fld>
            <a:endParaRPr/>
          </a:p>
        </p:txBody>
      </p:sp>
      <p:sp>
        <p:nvSpPr>
          <p:cNvPr id="291" name="Google Shape;291;p11"/>
          <p:cNvSpPr txBox="1">
            <a:spLocks noGrp="1"/>
          </p:cNvSpPr>
          <p:nvPr>
            <p:ph type="body" idx="2"/>
          </p:nvPr>
        </p:nvSpPr>
        <p:spPr>
          <a:xfrm>
            <a:off x="663575" y="1254027"/>
            <a:ext cx="4389300" cy="4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Dépendance temporelle</a:t>
            </a:r>
            <a:endParaRPr/>
          </a:p>
        </p:txBody>
      </p:sp>
      <p:sp>
        <p:nvSpPr>
          <p:cNvPr id="292" name="Google Shape;292;p11"/>
          <p:cNvSpPr txBox="1"/>
          <p:nvPr/>
        </p:nvSpPr>
        <p:spPr>
          <a:xfrm>
            <a:off x="8443183" y="5149013"/>
            <a:ext cx="2206800" cy="368400"/>
          </a:xfrm>
          <a:prstGeom prst="rect">
            <a:avLst/>
          </a:prstGeom>
          <a:noFill/>
          <a:ln>
            <a:noFill/>
          </a:ln>
        </p:spPr>
        <p:txBody>
          <a:bodyPr spcFirstLastPara="1" wrap="square" lIns="91425" tIns="45700" rIns="91425" bIns="45700" anchor="b" anchorCtr="0">
            <a:normAutofit/>
          </a:bodyPr>
          <a:lstStyle/>
          <a:p>
            <a:pPr marL="0" marR="0" lvl="0" indent="0" algn="l" rtl="0">
              <a:spcBef>
                <a:spcPts val="0"/>
              </a:spcBef>
              <a:spcAft>
                <a:spcPts val="0"/>
              </a:spcAft>
              <a:buNone/>
            </a:pPr>
            <a:endParaRPr sz="1000" b="0" i="0" u="none" strike="noStrike" cap="none">
              <a:solidFill>
                <a:schemeClr val="dk1"/>
              </a:solidFill>
              <a:latin typeface="Times"/>
              <a:ea typeface="Times"/>
              <a:cs typeface="Times"/>
              <a:sym typeface="Times"/>
            </a:endParaRPr>
          </a:p>
        </p:txBody>
      </p:sp>
      <p:sp>
        <p:nvSpPr>
          <p:cNvPr id="293" name="Google Shape;293;p11"/>
          <p:cNvSpPr txBox="1"/>
          <p:nvPr/>
        </p:nvSpPr>
        <p:spPr>
          <a:xfrm>
            <a:off x="6715587" y="3210741"/>
            <a:ext cx="4791600" cy="1051200"/>
          </a:xfrm>
          <a:prstGeom prst="rect">
            <a:avLst/>
          </a:prstGeom>
          <a:noFill/>
          <a:ln>
            <a:noFill/>
          </a:ln>
        </p:spPr>
        <p:txBody>
          <a:bodyPr spcFirstLastPara="1" wrap="square" lIns="91425" tIns="45700" rIns="91425" bIns="45700" anchor="t" anchorCtr="0">
            <a:normAutofit/>
          </a:bodyPr>
          <a:lstStyle/>
          <a:p>
            <a:pPr marL="285750" marR="0" lvl="0" indent="-184150" algn="l" rtl="0">
              <a:lnSpc>
                <a:spcPct val="90000"/>
              </a:lnSpc>
              <a:spcBef>
                <a:spcPts val="0"/>
              </a:spcBef>
              <a:spcAft>
                <a:spcPts val="0"/>
              </a:spcAft>
              <a:buClr>
                <a:schemeClr val="dk1"/>
              </a:buClr>
              <a:buSzPts val="1600"/>
              <a:buFont typeface="Arial"/>
              <a:buNone/>
            </a:pPr>
            <a:endParaRPr sz="1600" b="0" i="0" u="none" strike="noStrike" cap="none">
              <a:solidFill>
                <a:schemeClr val="dk1"/>
              </a:solidFill>
              <a:latin typeface="Montserrat"/>
              <a:ea typeface="Montserrat"/>
              <a:cs typeface="Montserrat"/>
              <a:sym typeface="Montserrat"/>
            </a:endParaRPr>
          </a:p>
        </p:txBody>
      </p:sp>
      <p:sp>
        <p:nvSpPr>
          <p:cNvPr id="294" name="Google Shape;294;p11"/>
          <p:cNvSpPr txBox="1"/>
          <p:nvPr/>
        </p:nvSpPr>
        <p:spPr>
          <a:xfrm>
            <a:off x="6715588" y="4600890"/>
            <a:ext cx="4791600" cy="1010700"/>
          </a:xfrm>
          <a:prstGeom prst="rect">
            <a:avLst/>
          </a:prstGeom>
          <a:noFill/>
          <a:ln>
            <a:noFill/>
          </a:ln>
        </p:spPr>
        <p:txBody>
          <a:bodyPr spcFirstLastPara="1" wrap="square" lIns="91425" tIns="45700" rIns="91425" bIns="45700" anchor="t" anchorCtr="0">
            <a:normAutofit/>
          </a:bodyPr>
          <a:lstStyle/>
          <a:p>
            <a:pPr marL="285750" marR="0" lvl="0" indent="-184150" algn="l" rtl="0">
              <a:lnSpc>
                <a:spcPct val="90000"/>
              </a:lnSpc>
              <a:spcBef>
                <a:spcPts val="0"/>
              </a:spcBef>
              <a:spcAft>
                <a:spcPts val="0"/>
              </a:spcAft>
              <a:buClr>
                <a:schemeClr val="dk1"/>
              </a:buClr>
              <a:buSzPts val="1600"/>
              <a:buFont typeface="Arial"/>
              <a:buNone/>
            </a:pPr>
            <a:endParaRPr sz="1600" b="0" i="0" u="none" strike="noStrike" cap="none">
              <a:solidFill>
                <a:schemeClr val="dk1"/>
              </a:solidFill>
              <a:latin typeface="Montserrat"/>
              <a:ea typeface="Montserrat"/>
              <a:cs typeface="Montserrat"/>
              <a:sym typeface="Montserrat"/>
            </a:endParaRPr>
          </a:p>
        </p:txBody>
      </p:sp>
      <p:graphicFrame>
        <p:nvGraphicFramePr>
          <p:cNvPr id="295" name="Google Shape;295;p11"/>
          <p:cNvGraphicFramePr/>
          <p:nvPr/>
        </p:nvGraphicFramePr>
        <p:xfrm>
          <a:off x="1444257" y="2461138"/>
          <a:ext cx="3000000" cy="3000000"/>
        </p:xfrm>
        <a:graphic>
          <a:graphicData uri="http://schemas.openxmlformats.org/drawingml/2006/table">
            <a:tbl>
              <a:tblPr firstRow="1" bandRow="1">
                <a:noFill/>
                <a:tableStyleId>{969414CB-4202-42E1-94B8-C05626EF8D63}</a:tableStyleId>
              </a:tblPr>
              <a:tblGrid>
                <a:gridCol w="2264725">
                  <a:extLst>
                    <a:ext uri="{9D8B030D-6E8A-4147-A177-3AD203B41FA5}">
                      <a16:colId xmlns:a16="http://schemas.microsoft.com/office/drawing/2014/main" val="20000"/>
                    </a:ext>
                  </a:extLst>
                </a:gridCol>
                <a:gridCol w="1313200">
                  <a:extLst>
                    <a:ext uri="{9D8B030D-6E8A-4147-A177-3AD203B41FA5}">
                      <a16:colId xmlns:a16="http://schemas.microsoft.com/office/drawing/2014/main" val="20001"/>
                    </a:ext>
                  </a:extLst>
                </a:gridCol>
                <a:gridCol w="1788975">
                  <a:extLst>
                    <a:ext uri="{9D8B030D-6E8A-4147-A177-3AD203B41FA5}">
                      <a16:colId xmlns:a16="http://schemas.microsoft.com/office/drawing/2014/main" val="20002"/>
                    </a:ext>
                  </a:extLst>
                </a:gridCol>
                <a:gridCol w="1788975">
                  <a:extLst>
                    <a:ext uri="{9D8B030D-6E8A-4147-A177-3AD203B41FA5}">
                      <a16:colId xmlns:a16="http://schemas.microsoft.com/office/drawing/2014/main" val="20003"/>
                    </a:ext>
                  </a:extLst>
                </a:gridCol>
                <a:gridCol w="1788975">
                  <a:extLst>
                    <a:ext uri="{9D8B030D-6E8A-4147-A177-3AD203B41FA5}">
                      <a16:colId xmlns:a16="http://schemas.microsoft.com/office/drawing/2014/main" val="20004"/>
                    </a:ext>
                  </a:extLst>
                </a:gridCol>
              </a:tblGrid>
              <a:tr h="37085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ctr" rtl="0">
                        <a:spcBef>
                          <a:spcPts val="0"/>
                        </a:spcBef>
                        <a:spcAft>
                          <a:spcPts val="0"/>
                        </a:spcAft>
                        <a:buNone/>
                      </a:pPr>
                      <a:r>
                        <a:rPr lang="en-GB" sz="1800"/>
                        <a:t>Année 1</a:t>
                      </a:r>
                      <a:endParaRPr/>
                    </a:p>
                  </a:txBody>
                  <a:tcPr marL="91450" marR="91450" marT="45725" marB="45725"/>
                </a:tc>
                <a:tc>
                  <a:txBody>
                    <a:bodyPr/>
                    <a:lstStyle/>
                    <a:p>
                      <a:pPr marL="0" marR="0" lvl="0" indent="0" algn="ctr" rtl="0">
                        <a:spcBef>
                          <a:spcPts val="0"/>
                        </a:spcBef>
                        <a:spcAft>
                          <a:spcPts val="0"/>
                        </a:spcAft>
                        <a:buNone/>
                      </a:pPr>
                      <a:r>
                        <a:rPr lang="en-GB" sz="1800"/>
                        <a:t>Année 2</a:t>
                      </a:r>
                      <a:endParaRPr/>
                    </a:p>
                  </a:txBody>
                  <a:tcPr marL="91450" marR="91450" marT="45725" marB="45725"/>
                </a:tc>
                <a:tc>
                  <a:txBody>
                    <a:bodyPr/>
                    <a:lstStyle/>
                    <a:p>
                      <a:pPr marL="0" marR="0" lvl="0" indent="0" algn="ctr" rtl="0">
                        <a:spcBef>
                          <a:spcPts val="0"/>
                        </a:spcBef>
                        <a:spcAft>
                          <a:spcPts val="0"/>
                        </a:spcAft>
                        <a:buNone/>
                      </a:pPr>
                      <a:r>
                        <a:rPr lang="en-GB" sz="1800"/>
                        <a:t>Troisième année</a:t>
                      </a:r>
                      <a:endParaRPr/>
                    </a:p>
                  </a:txBody>
                  <a:tcPr marL="91450" marR="91450" marT="45725" marB="45725"/>
                </a:tc>
                <a:tc>
                  <a:txBody>
                    <a:bodyPr/>
                    <a:lstStyle/>
                    <a:p>
                      <a:pPr marL="0" marR="0" lvl="0" indent="0" algn="ctr" rtl="0">
                        <a:spcBef>
                          <a:spcPts val="0"/>
                        </a:spcBef>
                        <a:spcAft>
                          <a:spcPts val="0"/>
                        </a:spcAft>
                        <a:buNone/>
                      </a:pPr>
                      <a:r>
                        <a:rPr lang="en-GB" sz="1800"/>
                        <a:t>Année 4</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chemeClr val="dk1"/>
                        </a:buClr>
                        <a:buSzPts val="1800"/>
                        <a:buFont typeface="Calibri"/>
                        <a:buNone/>
                      </a:pPr>
                      <a:r>
                        <a:rPr lang="en-GB" sz="1800" b="1"/>
                        <a:t>Coût du capital [M$/GW]</a:t>
                      </a:r>
                      <a:endParaRPr/>
                    </a:p>
                  </a:txBody>
                  <a:tcPr marL="91450" marR="91450" marT="45725" marB="45725"/>
                </a:tc>
                <a:tc>
                  <a:txBody>
                    <a:bodyPr/>
                    <a:lstStyle/>
                    <a:p>
                      <a:pPr marL="0" marR="0" lvl="0" indent="0" algn="ctr" rtl="0">
                        <a:spcBef>
                          <a:spcPts val="0"/>
                        </a:spcBef>
                        <a:spcAft>
                          <a:spcPts val="0"/>
                        </a:spcAft>
                        <a:buNone/>
                      </a:pPr>
                      <a:r>
                        <a:rPr lang="en-GB" sz="1800"/>
                        <a:t>2000</a:t>
                      </a:r>
                      <a:endParaRPr/>
                    </a:p>
                  </a:txBody>
                  <a:tcPr marL="91450" marR="91450" marT="45725" marB="45725"/>
                </a:tc>
                <a:tc>
                  <a:txBody>
                    <a:bodyPr/>
                    <a:lstStyle/>
                    <a:p>
                      <a:pPr marL="0" marR="0" lvl="0" indent="0" algn="ctr" rtl="0">
                        <a:spcBef>
                          <a:spcPts val="0"/>
                        </a:spcBef>
                        <a:spcAft>
                          <a:spcPts val="0"/>
                        </a:spcAft>
                        <a:buNone/>
                      </a:pPr>
                      <a:r>
                        <a:rPr lang="en-GB" sz="1800"/>
                        <a:t>1900</a:t>
                      </a:r>
                      <a:endParaRPr/>
                    </a:p>
                  </a:txBody>
                  <a:tcPr marL="91450" marR="91450" marT="45725" marB="45725"/>
                </a:tc>
                <a:tc>
                  <a:txBody>
                    <a:bodyPr/>
                    <a:lstStyle/>
                    <a:p>
                      <a:pPr marL="0" marR="0" lvl="0" indent="0" algn="ctr" rtl="0">
                        <a:spcBef>
                          <a:spcPts val="0"/>
                        </a:spcBef>
                        <a:spcAft>
                          <a:spcPts val="0"/>
                        </a:spcAft>
                        <a:buNone/>
                      </a:pPr>
                      <a:r>
                        <a:rPr lang="en-GB" sz="1800"/>
                        <a:t>1800</a:t>
                      </a:r>
                      <a:endParaRPr/>
                    </a:p>
                  </a:txBody>
                  <a:tcPr marL="91450" marR="91450" marT="45725" marB="45725"/>
                </a:tc>
                <a:tc>
                  <a:txBody>
                    <a:bodyPr/>
                    <a:lstStyle/>
                    <a:p>
                      <a:pPr marL="0" marR="0" lvl="0" indent="0" algn="ctr" rtl="0">
                        <a:spcBef>
                          <a:spcPts val="0"/>
                        </a:spcBef>
                        <a:spcAft>
                          <a:spcPts val="0"/>
                        </a:spcAft>
                        <a:buNone/>
                      </a:pPr>
                      <a:r>
                        <a:rPr lang="en-GB" sz="1800"/>
                        <a:t>1700</a:t>
                      </a:r>
                      <a:endParaRPr/>
                    </a:p>
                  </a:txBody>
                  <a:tcPr marL="91450" marR="91450" marT="45725" marB="45725"/>
                </a:tc>
                <a:extLst>
                  <a:ext uri="{0D108BD9-81ED-4DB2-BD59-A6C34878D82A}">
                    <a16:rowId xmlns:a16="http://schemas.microsoft.com/office/drawing/2014/main" val="10001"/>
                  </a:ext>
                </a:extLst>
              </a:tr>
            </a:tbl>
          </a:graphicData>
        </a:graphic>
      </p:graphicFrame>
      <p:sp>
        <p:nvSpPr>
          <p:cNvPr id="296" name="Google Shape;296;p11"/>
          <p:cNvSpPr txBox="1"/>
          <p:nvPr/>
        </p:nvSpPr>
        <p:spPr>
          <a:xfrm>
            <a:off x="1355769" y="3720741"/>
            <a:ext cx="3697200" cy="3047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i="0" u="sng" strike="noStrike" cap="none">
                <a:solidFill>
                  <a:schemeClr val="dk1"/>
                </a:solidFill>
                <a:latin typeface="Open Sans"/>
                <a:ea typeface="Open Sans"/>
                <a:cs typeface="Open Sans"/>
                <a:sym typeface="Open Sans"/>
              </a:rPr>
              <a:t>SI </a:t>
            </a:r>
            <a:r>
              <a:rPr lang="en-GB" sz="1600" b="1" i="0" u="none" strike="noStrike" cap="none">
                <a:solidFill>
                  <a:schemeClr val="dk1"/>
                </a:solidFill>
                <a:latin typeface="Open Sans"/>
                <a:ea typeface="Open Sans"/>
                <a:cs typeface="Open Sans"/>
                <a:sym typeface="Open Sans"/>
              </a:rPr>
              <a:t>un </a:t>
            </a:r>
            <a:r>
              <a:rPr lang="en-GB" sz="1600" b="0" i="0" u="none" strike="noStrike" cap="none">
                <a:solidFill>
                  <a:schemeClr val="dk1"/>
                </a:solidFill>
                <a:latin typeface="Open Sans"/>
                <a:ea typeface="Open Sans"/>
                <a:cs typeface="Open Sans"/>
                <a:sym typeface="Open Sans"/>
              </a:rPr>
              <a:t>investissement est réalisé au cours de l'année 2, </a:t>
            </a:r>
            <a:endParaRPr/>
          </a:p>
          <a:p>
            <a:pPr marL="0" marR="0" lvl="0" indent="0" algn="l" rtl="0">
              <a:spcBef>
                <a:spcPts val="0"/>
              </a:spcBef>
              <a:spcAft>
                <a:spcPts val="0"/>
              </a:spcAft>
              <a:buNone/>
            </a:pPr>
            <a:r>
              <a:rPr lang="en-GB" sz="1600" b="1" u="sng">
                <a:solidFill>
                  <a:schemeClr val="dk1"/>
                </a:solidFill>
                <a:latin typeface="Open Sans"/>
                <a:ea typeface="Open Sans"/>
                <a:cs typeface="Open Sans"/>
                <a:sym typeface="Open Sans"/>
              </a:rPr>
              <a:t>il en </a:t>
            </a:r>
            <a:r>
              <a:rPr lang="en-GB" sz="1600">
                <a:solidFill>
                  <a:schemeClr val="dk1"/>
                </a:solidFill>
                <a:latin typeface="Open Sans"/>
                <a:ea typeface="Open Sans"/>
                <a:cs typeface="Open Sans"/>
                <a:sym typeface="Open Sans"/>
              </a:rPr>
              <a:t>résulte un coût de 1900 millions de dollars par unité de capacité installée. </a:t>
            </a:r>
            <a:endParaRPr/>
          </a:p>
          <a:p>
            <a:pPr marL="0" marR="0" lvl="0" indent="0" algn="l" rtl="0">
              <a:spcBef>
                <a:spcPts val="0"/>
              </a:spcBef>
              <a:spcAft>
                <a:spcPts val="0"/>
              </a:spcAft>
              <a:buNone/>
            </a:pPr>
            <a:endParaRPr sz="1600">
              <a:solidFill>
                <a:schemeClr val="dk1"/>
              </a:solidFill>
              <a:latin typeface="Open Sans"/>
              <a:ea typeface="Open Sans"/>
              <a:cs typeface="Open Sans"/>
              <a:sym typeface="Open Sans"/>
            </a:endParaRPr>
          </a:p>
          <a:p>
            <a:pPr marL="0" marR="0" lvl="0" indent="0" algn="l" rtl="0">
              <a:spcBef>
                <a:spcPts val="0"/>
              </a:spcBef>
              <a:spcAft>
                <a:spcPts val="0"/>
              </a:spcAft>
              <a:buNone/>
            </a:pPr>
            <a:r>
              <a:rPr lang="en-GB" sz="1600">
                <a:solidFill>
                  <a:schemeClr val="dk1"/>
                </a:solidFill>
                <a:latin typeface="Open Sans"/>
                <a:ea typeface="Open Sans"/>
                <a:cs typeface="Open Sans"/>
                <a:sym typeface="Open Sans"/>
              </a:rPr>
              <a:t>Par exemple, un investissement de 0,1 GW entraînerait un coût de 1900 M$/GW * 0,1 GW = 190 millions de dollars.</a:t>
            </a:r>
            <a:endParaRPr/>
          </a:p>
          <a:p>
            <a:pPr marL="0" marR="0" lvl="0" indent="0" algn="l" rtl="0">
              <a:spcBef>
                <a:spcPts val="0"/>
              </a:spcBef>
              <a:spcAft>
                <a:spcPts val="0"/>
              </a:spcAft>
              <a:buNone/>
            </a:pPr>
            <a:endParaRPr sz="1600">
              <a:solidFill>
                <a:schemeClr val="dk1"/>
              </a:solidFill>
              <a:latin typeface="Open Sans"/>
              <a:ea typeface="Open Sans"/>
              <a:cs typeface="Open Sans"/>
              <a:sym typeface="Open Sans"/>
            </a:endParaRPr>
          </a:p>
          <a:p>
            <a:pPr marL="0" marR="0" lvl="0" indent="0" algn="l" rtl="0">
              <a:spcBef>
                <a:spcPts val="0"/>
              </a:spcBef>
              <a:spcAft>
                <a:spcPts val="0"/>
              </a:spcAft>
              <a:buNone/>
            </a:pPr>
            <a:endParaRPr sz="1600">
              <a:solidFill>
                <a:schemeClr val="dk1"/>
              </a:solidFill>
              <a:latin typeface="Open Sans"/>
              <a:ea typeface="Open Sans"/>
              <a:cs typeface="Open Sans"/>
              <a:sym typeface="Open Sans"/>
            </a:endParaRPr>
          </a:p>
        </p:txBody>
      </p:sp>
      <p:sp>
        <p:nvSpPr>
          <p:cNvPr id="297" name="Google Shape;297;p11"/>
          <p:cNvSpPr txBox="1"/>
          <p:nvPr/>
        </p:nvSpPr>
        <p:spPr>
          <a:xfrm>
            <a:off x="6838392" y="3787431"/>
            <a:ext cx="2554800" cy="1816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u="sng">
                <a:solidFill>
                  <a:schemeClr val="dk1"/>
                </a:solidFill>
                <a:latin typeface="Open Sans"/>
                <a:ea typeface="Open Sans"/>
                <a:cs typeface="Open Sans"/>
                <a:sym typeface="Open Sans"/>
              </a:rPr>
              <a:t>Si </a:t>
            </a:r>
            <a:r>
              <a:rPr lang="en-GB" sz="1600" b="1">
                <a:solidFill>
                  <a:schemeClr val="dk1"/>
                </a:solidFill>
                <a:latin typeface="Open Sans"/>
                <a:ea typeface="Open Sans"/>
                <a:cs typeface="Open Sans"/>
                <a:sym typeface="Open Sans"/>
              </a:rPr>
              <a:t>le </a:t>
            </a:r>
            <a:r>
              <a:rPr lang="en-GB" sz="1600">
                <a:solidFill>
                  <a:schemeClr val="dk1"/>
                </a:solidFill>
                <a:latin typeface="Open Sans"/>
                <a:ea typeface="Open Sans"/>
                <a:cs typeface="Open Sans"/>
                <a:sym typeface="Open Sans"/>
              </a:rPr>
              <a:t>même investissement était réalisé au cours de la quatrième année, le coût serait de 1700 M$/GW * 0,1 GW = 170 millions de dollars.</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2"/>
          <p:cNvSpPr txBox="1">
            <a:spLocks noGrp="1"/>
          </p:cNvSpPr>
          <p:nvPr>
            <p:ph type="title"/>
          </p:nvPr>
        </p:nvSpPr>
        <p:spPr>
          <a:xfrm>
            <a:off x="663880" y="300037"/>
            <a:ext cx="94572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4.2 Paramètres de coût</a:t>
            </a:r>
            <a:endParaRPr/>
          </a:p>
        </p:txBody>
      </p:sp>
      <p:sp>
        <p:nvSpPr>
          <p:cNvPr id="304" name="Google Shape;304;p12"/>
          <p:cNvSpPr txBox="1">
            <a:spLocks noGrp="1"/>
          </p:cNvSpPr>
          <p:nvPr>
            <p:ph type="body" idx="1"/>
          </p:nvPr>
        </p:nvSpPr>
        <p:spPr>
          <a:xfrm>
            <a:off x="663880" y="2201945"/>
            <a:ext cx="10514700" cy="3421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Font typeface="Open Sans SemiBold"/>
              <a:buNone/>
            </a:pPr>
            <a:r>
              <a:rPr lang="en-GB"/>
              <a:t>Une technologie génère des </a:t>
            </a:r>
            <a:r>
              <a:rPr lang="en-GB">
                <a:solidFill>
                  <a:srgbClr val="C00000"/>
                </a:solidFill>
              </a:rPr>
              <a:t>coûts fixes </a:t>
            </a:r>
            <a:r>
              <a:rPr lang="en-GB"/>
              <a:t>au cours de chaque année où il y a une capacité installée. </a:t>
            </a:r>
            <a:endParaRPr>
              <a:solidFill>
                <a:srgbClr val="C00000"/>
              </a:solidFill>
            </a:endParaRPr>
          </a:p>
        </p:txBody>
      </p:sp>
      <p:sp>
        <p:nvSpPr>
          <p:cNvPr id="305" name="Google Shape;305;p12"/>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12</a:t>
            </a:fld>
            <a:endParaRPr/>
          </a:p>
        </p:txBody>
      </p:sp>
      <p:sp>
        <p:nvSpPr>
          <p:cNvPr id="306" name="Google Shape;306;p12"/>
          <p:cNvSpPr txBox="1">
            <a:spLocks noGrp="1"/>
          </p:cNvSpPr>
          <p:nvPr>
            <p:ph type="body" idx="2"/>
          </p:nvPr>
        </p:nvSpPr>
        <p:spPr>
          <a:xfrm>
            <a:off x="663575" y="1635027"/>
            <a:ext cx="4389300" cy="4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Dépendance temporelle</a:t>
            </a:r>
            <a:endParaRPr/>
          </a:p>
        </p:txBody>
      </p:sp>
      <p:sp>
        <p:nvSpPr>
          <p:cNvPr id="307" name="Google Shape;307;p12"/>
          <p:cNvSpPr txBox="1"/>
          <p:nvPr/>
        </p:nvSpPr>
        <p:spPr>
          <a:xfrm>
            <a:off x="8443183" y="5530013"/>
            <a:ext cx="2206800" cy="368400"/>
          </a:xfrm>
          <a:prstGeom prst="rect">
            <a:avLst/>
          </a:prstGeom>
          <a:noFill/>
          <a:ln>
            <a:noFill/>
          </a:ln>
        </p:spPr>
        <p:txBody>
          <a:bodyPr spcFirstLastPara="1" wrap="square" lIns="91425" tIns="45700" rIns="91425" bIns="45700" anchor="b" anchorCtr="0">
            <a:normAutofit/>
          </a:bodyPr>
          <a:lstStyle/>
          <a:p>
            <a:pPr marL="0" marR="0" lvl="0" indent="0" algn="l" rtl="0">
              <a:spcBef>
                <a:spcPts val="0"/>
              </a:spcBef>
              <a:spcAft>
                <a:spcPts val="0"/>
              </a:spcAft>
              <a:buNone/>
            </a:pPr>
            <a:endParaRPr sz="1000">
              <a:solidFill>
                <a:schemeClr val="dk1"/>
              </a:solidFill>
              <a:latin typeface="Times"/>
              <a:ea typeface="Times"/>
              <a:cs typeface="Times"/>
              <a:sym typeface="Times"/>
            </a:endParaRPr>
          </a:p>
        </p:txBody>
      </p:sp>
      <p:sp>
        <p:nvSpPr>
          <p:cNvPr id="308" name="Google Shape;308;p12"/>
          <p:cNvSpPr txBox="1"/>
          <p:nvPr/>
        </p:nvSpPr>
        <p:spPr>
          <a:xfrm>
            <a:off x="6715587" y="3591741"/>
            <a:ext cx="4791600" cy="1051200"/>
          </a:xfrm>
          <a:prstGeom prst="rect">
            <a:avLst/>
          </a:prstGeom>
          <a:noFill/>
          <a:ln>
            <a:noFill/>
          </a:ln>
        </p:spPr>
        <p:txBody>
          <a:bodyPr spcFirstLastPara="1" wrap="square" lIns="91425" tIns="45700" rIns="91425" bIns="45700" anchor="t" anchorCtr="0">
            <a:normAutofit/>
          </a:bodyPr>
          <a:lstStyle/>
          <a:p>
            <a:pPr marL="285750" marR="0" lvl="0" indent="-184150" algn="l" rtl="0">
              <a:lnSpc>
                <a:spcPct val="90000"/>
              </a:lnSpc>
              <a:spcBef>
                <a:spcPts val="0"/>
              </a:spcBef>
              <a:spcAft>
                <a:spcPts val="0"/>
              </a:spcAft>
              <a:buClr>
                <a:schemeClr val="dk1"/>
              </a:buClr>
              <a:buSzPts val="1600"/>
              <a:buFont typeface="Arial"/>
              <a:buNone/>
            </a:pPr>
            <a:endParaRPr sz="1600">
              <a:solidFill>
                <a:schemeClr val="dk1"/>
              </a:solidFill>
              <a:latin typeface="Montserrat"/>
              <a:ea typeface="Montserrat"/>
              <a:cs typeface="Montserrat"/>
              <a:sym typeface="Montserrat"/>
            </a:endParaRPr>
          </a:p>
        </p:txBody>
      </p:sp>
      <p:sp>
        <p:nvSpPr>
          <p:cNvPr id="309" name="Google Shape;309;p12"/>
          <p:cNvSpPr txBox="1"/>
          <p:nvPr/>
        </p:nvSpPr>
        <p:spPr>
          <a:xfrm>
            <a:off x="6715588" y="4905690"/>
            <a:ext cx="4791600" cy="1010700"/>
          </a:xfrm>
          <a:prstGeom prst="rect">
            <a:avLst/>
          </a:prstGeom>
          <a:noFill/>
          <a:ln>
            <a:noFill/>
          </a:ln>
        </p:spPr>
        <p:txBody>
          <a:bodyPr spcFirstLastPara="1" wrap="square" lIns="91425" tIns="45700" rIns="91425" bIns="45700" anchor="t" anchorCtr="0">
            <a:normAutofit/>
          </a:bodyPr>
          <a:lstStyle/>
          <a:p>
            <a:pPr marL="285750" marR="0" lvl="0" indent="-184150" algn="l" rtl="0">
              <a:lnSpc>
                <a:spcPct val="90000"/>
              </a:lnSpc>
              <a:spcBef>
                <a:spcPts val="0"/>
              </a:spcBef>
              <a:spcAft>
                <a:spcPts val="0"/>
              </a:spcAft>
              <a:buClr>
                <a:schemeClr val="dk1"/>
              </a:buClr>
              <a:buSzPts val="1600"/>
              <a:buFont typeface="Arial"/>
              <a:buNone/>
            </a:pPr>
            <a:endParaRPr sz="1600">
              <a:solidFill>
                <a:schemeClr val="dk1"/>
              </a:solidFill>
              <a:latin typeface="Montserrat"/>
              <a:ea typeface="Montserrat"/>
              <a:cs typeface="Montserrat"/>
              <a:sym typeface="Montserrat"/>
            </a:endParaRPr>
          </a:p>
        </p:txBody>
      </p:sp>
      <p:graphicFrame>
        <p:nvGraphicFramePr>
          <p:cNvPr id="310" name="Google Shape;310;p12"/>
          <p:cNvGraphicFramePr/>
          <p:nvPr/>
        </p:nvGraphicFramePr>
        <p:xfrm>
          <a:off x="1457867" y="2844138"/>
          <a:ext cx="3000000" cy="3000000"/>
        </p:xfrm>
        <a:graphic>
          <a:graphicData uri="http://schemas.openxmlformats.org/drawingml/2006/table">
            <a:tbl>
              <a:tblPr firstRow="1" bandRow="1">
                <a:noFill/>
                <a:tableStyleId>{969414CB-4202-42E1-94B8-C05626EF8D63}</a:tableStyleId>
              </a:tblPr>
              <a:tblGrid>
                <a:gridCol w="2003200">
                  <a:extLst>
                    <a:ext uri="{9D8B030D-6E8A-4147-A177-3AD203B41FA5}">
                      <a16:colId xmlns:a16="http://schemas.microsoft.com/office/drawing/2014/main" val="20000"/>
                    </a:ext>
                  </a:extLst>
                </a:gridCol>
                <a:gridCol w="1406575">
                  <a:extLst>
                    <a:ext uri="{9D8B030D-6E8A-4147-A177-3AD203B41FA5}">
                      <a16:colId xmlns:a16="http://schemas.microsoft.com/office/drawing/2014/main" val="20001"/>
                    </a:ext>
                  </a:extLst>
                </a:gridCol>
                <a:gridCol w="1704900">
                  <a:extLst>
                    <a:ext uri="{9D8B030D-6E8A-4147-A177-3AD203B41FA5}">
                      <a16:colId xmlns:a16="http://schemas.microsoft.com/office/drawing/2014/main" val="20002"/>
                    </a:ext>
                  </a:extLst>
                </a:gridCol>
                <a:gridCol w="1704900">
                  <a:extLst>
                    <a:ext uri="{9D8B030D-6E8A-4147-A177-3AD203B41FA5}">
                      <a16:colId xmlns:a16="http://schemas.microsoft.com/office/drawing/2014/main" val="20003"/>
                    </a:ext>
                  </a:extLst>
                </a:gridCol>
                <a:gridCol w="1704900">
                  <a:extLst>
                    <a:ext uri="{9D8B030D-6E8A-4147-A177-3AD203B41FA5}">
                      <a16:colId xmlns:a16="http://schemas.microsoft.com/office/drawing/2014/main" val="20004"/>
                    </a:ext>
                  </a:extLst>
                </a:gridCol>
              </a:tblGrid>
              <a:tr h="37085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ctr" rtl="0">
                        <a:spcBef>
                          <a:spcPts val="0"/>
                        </a:spcBef>
                        <a:spcAft>
                          <a:spcPts val="0"/>
                        </a:spcAft>
                        <a:buNone/>
                      </a:pPr>
                      <a:r>
                        <a:rPr lang="en-GB" sz="1800"/>
                        <a:t>Année 1</a:t>
                      </a:r>
                      <a:endParaRPr/>
                    </a:p>
                  </a:txBody>
                  <a:tcPr marL="91450" marR="91450" marT="45725" marB="45725"/>
                </a:tc>
                <a:tc>
                  <a:txBody>
                    <a:bodyPr/>
                    <a:lstStyle/>
                    <a:p>
                      <a:pPr marL="0" marR="0" lvl="0" indent="0" algn="ctr" rtl="0">
                        <a:spcBef>
                          <a:spcPts val="0"/>
                        </a:spcBef>
                        <a:spcAft>
                          <a:spcPts val="0"/>
                        </a:spcAft>
                        <a:buNone/>
                      </a:pPr>
                      <a:r>
                        <a:rPr lang="en-GB" sz="1800"/>
                        <a:t>Année 2</a:t>
                      </a:r>
                      <a:endParaRPr/>
                    </a:p>
                  </a:txBody>
                  <a:tcPr marL="91450" marR="91450" marT="45725" marB="45725"/>
                </a:tc>
                <a:tc>
                  <a:txBody>
                    <a:bodyPr/>
                    <a:lstStyle/>
                    <a:p>
                      <a:pPr marL="0" marR="0" lvl="0" indent="0" algn="ctr" rtl="0">
                        <a:spcBef>
                          <a:spcPts val="0"/>
                        </a:spcBef>
                        <a:spcAft>
                          <a:spcPts val="0"/>
                        </a:spcAft>
                        <a:buNone/>
                      </a:pPr>
                      <a:r>
                        <a:rPr lang="en-GB" sz="1800"/>
                        <a:t>Troisième année</a:t>
                      </a:r>
                      <a:endParaRPr/>
                    </a:p>
                  </a:txBody>
                  <a:tcPr marL="91450" marR="91450" marT="45725" marB="45725"/>
                </a:tc>
                <a:tc>
                  <a:txBody>
                    <a:bodyPr/>
                    <a:lstStyle/>
                    <a:p>
                      <a:pPr marL="0" marR="0" lvl="0" indent="0" algn="ctr" rtl="0">
                        <a:spcBef>
                          <a:spcPts val="0"/>
                        </a:spcBef>
                        <a:spcAft>
                          <a:spcPts val="0"/>
                        </a:spcAft>
                        <a:buNone/>
                      </a:pPr>
                      <a:r>
                        <a:rPr lang="en-GB" sz="1800"/>
                        <a:t>Année 4</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chemeClr val="dk1"/>
                        </a:buClr>
                        <a:buSzPts val="1800"/>
                        <a:buFont typeface="Calibri"/>
                        <a:buNone/>
                      </a:pPr>
                      <a:r>
                        <a:rPr lang="en-GB" sz="1800" b="1"/>
                        <a:t>Coût fixe [$/MW]</a:t>
                      </a:r>
                      <a:endParaRPr/>
                    </a:p>
                  </a:txBody>
                  <a:tcPr marL="91450" marR="91450" marT="45725" marB="45725"/>
                </a:tc>
                <a:tc>
                  <a:txBody>
                    <a:bodyPr/>
                    <a:lstStyle/>
                    <a:p>
                      <a:pPr marL="0" marR="0" lvl="0" indent="0" algn="ctr" rtl="0">
                        <a:spcBef>
                          <a:spcPts val="0"/>
                        </a:spcBef>
                        <a:spcAft>
                          <a:spcPts val="0"/>
                        </a:spcAft>
                        <a:buNone/>
                      </a:pPr>
                      <a:r>
                        <a:rPr lang="en-GB" sz="1800"/>
                        <a:t>50,000</a:t>
                      </a:r>
                      <a:endParaRPr/>
                    </a:p>
                  </a:txBody>
                  <a:tcPr marL="91450" marR="91450" marT="45725" marB="45725"/>
                </a:tc>
                <a:tc>
                  <a:txBody>
                    <a:bodyPr/>
                    <a:lstStyle/>
                    <a:p>
                      <a:pPr marL="0" marR="0" lvl="0" indent="0" algn="ctr" rtl="0">
                        <a:spcBef>
                          <a:spcPts val="0"/>
                        </a:spcBef>
                        <a:spcAft>
                          <a:spcPts val="0"/>
                        </a:spcAft>
                        <a:buNone/>
                      </a:pPr>
                      <a:r>
                        <a:rPr lang="en-GB" sz="1800"/>
                        <a:t>55,000</a:t>
                      </a:r>
                      <a:endParaRPr/>
                    </a:p>
                  </a:txBody>
                  <a:tcPr marL="91450" marR="91450" marT="45725" marB="45725"/>
                </a:tc>
                <a:tc>
                  <a:txBody>
                    <a:bodyPr/>
                    <a:lstStyle/>
                    <a:p>
                      <a:pPr marL="0" marR="0" lvl="0" indent="0" algn="ctr" rtl="0">
                        <a:spcBef>
                          <a:spcPts val="0"/>
                        </a:spcBef>
                        <a:spcAft>
                          <a:spcPts val="0"/>
                        </a:spcAft>
                        <a:buNone/>
                      </a:pPr>
                      <a:r>
                        <a:rPr lang="en-GB" sz="1800"/>
                        <a:t>60,000</a:t>
                      </a:r>
                      <a:endParaRPr/>
                    </a:p>
                  </a:txBody>
                  <a:tcPr marL="91450" marR="91450" marT="45725" marB="45725"/>
                </a:tc>
                <a:tc>
                  <a:txBody>
                    <a:bodyPr/>
                    <a:lstStyle/>
                    <a:p>
                      <a:pPr marL="0" marR="0" lvl="0" indent="0" algn="ctr" rtl="0">
                        <a:spcBef>
                          <a:spcPts val="0"/>
                        </a:spcBef>
                        <a:spcAft>
                          <a:spcPts val="0"/>
                        </a:spcAft>
                        <a:buNone/>
                      </a:pPr>
                      <a:r>
                        <a:rPr lang="en-GB" sz="1800"/>
                        <a:t>65</a:t>
                      </a:r>
                      <a:endParaRPr/>
                    </a:p>
                  </a:txBody>
                  <a:tcPr marL="91450" marR="91450" marT="45725" marB="45725"/>
                </a:tc>
                <a:extLst>
                  <a:ext uri="{0D108BD9-81ED-4DB2-BD59-A6C34878D82A}">
                    <a16:rowId xmlns:a16="http://schemas.microsoft.com/office/drawing/2014/main" val="10001"/>
                  </a:ext>
                </a:extLst>
              </a:tr>
            </a:tbl>
          </a:graphicData>
        </a:graphic>
      </p:graphicFrame>
      <p:sp>
        <p:nvSpPr>
          <p:cNvPr id="311" name="Google Shape;311;p12"/>
          <p:cNvSpPr txBox="1"/>
          <p:nvPr/>
        </p:nvSpPr>
        <p:spPr>
          <a:xfrm>
            <a:off x="1352149" y="3914953"/>
            <a:ext cx="6189900" cy="2062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a:solidFill>
                  <a:schemeClr val="dk1"/>
                </a:solidFill>
                <a:latin typeface="Open Sans"/>
                <a:ea typeface="Open Sans"/>
                <a:cs typeface="Open Sans"/>
                <a:sym typeface="Open Sans"/>
              </a:rPr>
              <a:t>Par exemple, une capacité de 100 MW entraîne un coût de 50 000 $/MW * 100 MW = 5 millions de dollars </a:t>
            </a:r>
            <a:r>
              <a:rPr lang="en-GB" sz="1600" b="1">
                <a:solidFill>
                  <a:srgbClr val="C00000"/>
                </a:solidFill>
                <a:latin typeface="Open Sans"/>
                <a:ea typeface="Open Sans"/>
                <a:cs typeface="Open Sans"/>
                <a:sym typeface="Open Sans"/>
              </a:rPr>
              <a:t>au cours de l'année 1.</a:t>
            </a:r>
            <a:endParaRPr/>
          </a:p>
          <a:p>
            <a:pPr marL="0" marR="0" lvl="0" indent="0" algn="l" rtl="0">
              <a:spcBef>
                <a:spcPts val="0"/>
              </a:spcBef>
              <a:spcAft>
                <a:spcPts val="0"/>
              </a:spcAft>
              <a:buNone/>
            </a:pPr>
            <a:endParaRPr sz="1600" b="1">
              <a:solidFill>
                <a:srgbClr val="C00000"/>
              </a:solidFill>
              <a:latin typeface="Open Sans"/>
              <a:ea typeface="Open Sans"/>
              <a:cs typeface="Open Sans"/>
              <a:sym typeface="Open Sans"/>
            </a:endParaRPr>
          </a:p>
          <a:p>
            <a:pPr marL="0" marR="0" lvl="0" indent="0" algn="l" rtl="0">
              <a:spcBef>
                <a:spcPts val="0"/>
              </a:spcBef>
              <a:spcAft>
                <a:spcPts val="0"/>
              </a:spcAft>
              <a:buNone/>
            </a:pPr>
            <a:r>
              <a:rPr lang="en-GB" sz="1600" b="1" u="sng">
                <a:solidFill>
                  <a:schemeClr val="dk1"/>
                </a:solidFill>
                <a:latin typeface="Open Sans"/>
                <a:ea typeface="Open Sans"/>
                <a:cs typeface="Open Sans"/>
                <a:sym typeface="Open Sans"/>
              </a:rPr>
              <a:t>SI </a:t>
            </a:r>
            <a:r>
              <a:rPr lang="en-GB" sz="1600" b="1">
                <a:solidFill>
                  <a:schemeClr val="dk1"/>
                </a:solidFill>
                <a:latin typeface="Open Sans"/>
                <a:ea typeface="Open Sans"/>
                <a:cs typeface="Open Sans"/>
                <a:sym typeface="Open Sans"/>
              </a:rPr>
              <a:t>la </a:t>
            </a:r>
            <a:r>
              <a:rPr lang="en-GB" sz="1600">
                <a:solidFill>
                  <a:schemeClr val="dk1"/>
                </a:solidFill>
                <a:latin typeface="Open Sans"/>
                <a:ea typeface="Open Sans"/>
                <a:cs typeface="Open Sans"/>
                <a:sym typeface="Open Sans"/>
              </a:rPr>
              <a:t>capacité retirée est retirée avant le début de l'année 4</a:t>
            </a:r>
            <a:r>
              <a:rPr lang="en-GB" sz="1600" baseline="30000">
                <a:solidFill>
                  <a:schemeClr val="dk1"/>
                </a:solidFill>
                <a:latin typeface="Open Sans"/>
                <a:ea typeface="Open Sans"/>
                <a:cs typeface="Open Sans"/>
                <a:sym typeface="Open Sans"/>
              </a:rPr>
              <a:t>th</a:t>
            </a:r>
            <a:r>
              <a:rPr lang="en-GB" sz="1600">
                <a:solidFill>
                  <a:schemeClr val="dk1"/>
                </a:solidFill>
                <a:latin typeface="Open Sans"/>
                <a:ea typeface="Open Sans"/>
                <a:cs typeface="Open Sans"/>
                <a:sym typeface="Open Sans"/>
              </a:rPr>
              <a:t> , aucun coût ne sera supporté au cours de l'année 4 .</a:t>
            </a:r>
            <a:r>
              <a:rPr lang="en-GB" sz="1600" baseline="30000">
                <a:solidFill>
                  <a:schemeClr val="dk1"/>
                </a:solidFill>
                <a:latin typeface="Open Sans"/>
                <a:ea typeface="Open Sans"/>
                <a:cs typeface="Open Sans"/>
                <a:sym typeface="Open Sans"/>
              </a:rPr>
              <a:t>th</a:t>
            </a:r>
            <a:endParaRPr/>
          </a:p>
          <a:p>
            <a:pPr marL="0" marR="0" lvl="0" indent="0" algn="l" rtl="0">
              <a:spcBef>
                <a:spcPts val="0"/>
              </a:spcBef>
              <a:spcAft>
                <a:spcPts val="0"/>
              </a:spcAft>
              <a:buNone/>
            </a:pPr>
            <a:endParaRPr sz="1600">
              <a:solidFill>
                <a:schemeClr val="dk1"/>
              </a:solidFill>
              <a:latin typeface="Open Sans"/>
              <a:ea typeface="Open Sans"/>
              <a:cs typeface="Open Sans"/>
              <a:sym typeface="Open Sans"/>
            </a:endParaRPr>
          </a:p>
          <a:p>
            <a:pPr marL="0" marR="0" lvl="0" indent="0" algn="l" rtl="0">
              <a:spcBef>
                <a:spcPts val="0"/>
              </a:spcBef>
              <a:spcAft>
                <a:spcPts val="0"/>
              </a:spcAft>
              <a:buNone/>
            </a:pPr>
            <a:endParaRPr sz="1600">
              <a:solidFill>
                <a:schemeClr val="dk1"/>
              </a:solidFill>
              <a:latin typeface="Open Sans"/>
              <a:ea typeface="Open Sans"/>
              <a:cs typeface="Open Sans"/>
              <a:sym typeface="Open Sans"/>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3"/>
          <p:cNvSpPr txBox="1">
            <a:spLocks noGrp="1"/>
          </p:cNvSpPr>
          <p:nvPr>
            <p:ph type="title"/>
          </p:nvPr>
        </p:nvSpPr>
        <p:spPr>
          <a:xfrm>
            <a:off x="663880" y="-80963"/>
            <a:ext cx="94572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4.2 Paramètres de coût</a:t>
            </a:r>
            <a:endParaRPr/>
          </a:p>
        </p:txBody>
      </p:sp>
      <p:sp>
        <p:nvSpPr>
          <p:cNvPr id="318" name="Google Shape;318;p13"/>
          <p:cNvSpPr txBox="1">
            <a:spLocks noGrp="1"/>
          </p:cNvSpPr>
          <p:nvPr>
            <p:ph type="body" idx="1"/>
          </p:nvPr>
        </p:nvSpPr>
        <p:spPr>
          <a:xfrm>
            <a:off x="663880" y="1820945"/>
            <a:ext cx="10514700" cy="3421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Font typeface="Open Sans SemiBold"/>
              <a:buNone/>
            </a:pPr>
            <a:r>
              <a:rPr lang="en-GB"/>
              <a:t>Une technologie engendre des </a:t>
            </a:r>
            <a:r>
              <a:rPr lang="en-GB">
                <a:solidFill>
                  <a:srgbClr val="C00000"/>
                </a:solidFill>
              </a:rPr>
              <a:t>coûts variables </a:t>
            </a:r>
            <a:r>
              <a:rPr lang="en-GB"/>
              <a:t>pour chaque unité d'activité</a:t>
            </a:r>
            <a:endParaRPr>
              <a:solidFill>
                <a:srgbClr val="C00000"/>
              </a:solidFill>
            </a:endParaRPr>
          </a:p>
        </p:txBody>
      </p:sp>
      <p:sp>
        <p:nvSpPr>
          <p:cNvPr id="319" name="Google Shape;319;p1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13</a:t>
            </a:fld>
            <a:endParaRPr/>
          </a:p>
        </p:txBody>
      </p:sp>
      <p:sp>
        <p:nvSpPr>
          <p:cNvPr id="320" name="Google Shape;320;p13"/>
          <p:cNvSpPr txBox="1">
            <a:spLocks noGrp="1"/>
          </p:cNvSpPr>
          <p:nvPr>
            <p:ph type="body" idx="2"/>
          </p:nvPr>
        </p:nvSpPr>
        <p:spPr>
          <a:xfrm>
            <a:off x="663575" y="1254027"/>
            <a:ext cx="4389300" cy="4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Dépendance temporelle</a:t>
            </a:r>
            <a:endParaRPr/>
          </a:p>
        </p:txBody>
      </p:sp>
      <p:sp>
        <p:nvSpPr>
          <p:cNvPr id="321" name="Google Shape;321;p13"/>
          <p:cNvSpPr txBox="1"/>
          <p:nvPr/>
        </p:nvSpPr>
        <p:spPr>
          <a:xfrm>
            <a:off x="8443183" y="5149013"/>
            <a:ext cx="2206800" cy="368400"/>
          </a:xfrm>
          <a:prstGeom prst="rect">
            <a:avLst/>
          </a:prstGeom>
          <a:noFill/>
          <a:ln>
            <a:noFill/>
          </a:ln>
        </p:spPr>
        <p:txBody>
          <a:bodyPr spcFirstLastPara="1" wrap="square" lIns="91425" tIns="45700" rIns="91425" bIns="45700" anchor="b" anchorCtr="0">
            <a:normAutofit/>
          </a:bodyPr>
          <a:lstStyle/>
          <a:p>
            <a:pPr marL="0" marR="0" lvl="0" indent="0" algn="l" rtl="0">
              <a:spcBef>
                <a:spcPts val="0"/>
              </a:spcBef>
              <a:spcAft>
                <a:spcPts val="0"/>
              </a:spcAft>
              <a:buNone/>
            </a:pPr>
            <a:endParaRPr sz="1000">
              <a:solidFill>
                <a:schemeClr val="dk1"/>
              </a:solidFill>
              <a:latin typeface="Times"/>
              <a:ea typeface="Times"/>
              <a:cs typeface="Times"/>
              <a:sym typeface="Times"/>
            </a:endParaRPr>
          </a:p>
        </p:txBody>
      </p:sp>
      <p:sp>
        <p:nvSpPr>
          <p:cNvPr id="322" name="Google Shape;322;p13"/>
          <p:cNvSpPr txBox="1"/>
          <p:nvPr/>
        </p:nvSpPr>
        <p:spPr>
          <a:xfrm>
            <a:off x="6715587" y="3210741"/>
            <a:ext cx="4791600" cy="1051200"/>
          </a:xfrm>
          <a:prstGeom prst="rect">
            <a:avLst/>
          </a:prstGeom>
          <a:noFill/>
          <a:ln>
            <a:noFill/>
          </a:ln>
        </p:spPr>
        <p:txBody>
          <a:bodyPr spcFirstLastPara="1" wrap="square" lIns="91425" tIns="45700" rIns="91425" bIns="45700" anchor="t" anchorCtr="0">
            <a:normAutofit/>
          </a:bodyPr>
          <a:lstStyle/>
          <a:p>
            <a:pPr marL="285750" marR="0" lvl="0" indent="-184150" algn="l" rtl="0">
              <a:lnSpc>
                <a:spcPct val="90000"/>
              </a:lnSpc>
              <a:spcBef>
                <a:spcPts val="0"/>
              </a:spcBef>
              <a:spcAft>
                <a:spcPts val="0"/>
              </a:spcAft>
              <a:buClr>
                <a:schemeClr val="dk1"/>
              </a:buClr>
              <a:buSzPts val="1600"/>
              <a:buFont typeface="Arial"/>
              <a:buNone/>
            </a:pPr>
            <a:endParaRPr sz="1600">
              <a:solidFill>
                <a:schemeClr val="dk1"/>
              </a:solidFill>
              <a:latin typeface="Montserrat"/>
              <a:ea typeface="Montserrat"/>
              <a:cs typeface="Montserrat"/>
              <a:sym typeface="Montserrat"/>
            </a:endParaRPr>
          </a:p>
        </p:txBody>
      </p:sp>
      <p:sp>
        <p:nvSpPr>
          <p:cNvPr id="323" name="Google Shape;323;p13"/>
          <p:cNvSpPr txBox="1"/>
          <p:nvPr/>
        </p:nvSpPr>
        <p:spPr>
          <a:xfrm>
            <a:off x="6715588" y="4524690"/>
            <a:ext cx="4791600" cy="1010700"/>
          </a:xfrm>
          <a:prstGeom prst="rect">
            <a:avLst/>
          </a:prstGeom>
          <a:noFill/>
          <a:ln>
            <a:noFill/>
          </a:ln>
        </p:spPr>
        <p:txBody>
          <a:bodyPr spcFirstLastPara="1" wrap="square" lIns="91425" tIns="45700" rIns="91425" bIns="45700" anchor="t" anchorCtr="0">
            <a:normAutofit/>
          </a:bodyPr>
          <a:lstStyle/>
          <a:p>
            <a:pPr marL="285750" marR="0" lvl="0" indent="-184150" algn="l" rtl="0">
              <a:lnSpc>
                <a:spcPct val="90000"/>
              </a:lnSpc>
              <a:spcBef>
                <a:spcPts val="0"/>
              </a:spcBef>
              <a:spcAft>
                <a:spcPts val="0"/>
              </a:spcAft>
              <a:buClr>
                <a:schemeClr val="dk1"/>
              </a:buClr>
              <a:buSzPts val="1600"/>
              <a:buFont typeface="Arial"/>
              <a:buNone/>
            </a:pPr>
            <a:endParaRPr sz="1600">
              <a:solidFill>
                <a:schemeClr val="dk1"/>
              </a:solidFill>
              <a:latin typeface="Montserrat"/>
              <a:ea typeface="Montserrat"/>
              <a:cs typeface="Montserrat"/>
              <a:sym typeface="Montserrat"/>
            </a:endParaRPr>
          </a:p>
        </p:txBody>
      </p:sp>
      <p:graphicFrame>
        <p:nvGraphicFramePr>
          <p:cNvPr id="324" name="Google Shape;324;p13"/>
          <p:cNvGraphicFramePr/>
          <p:nvPr/>
        </p:nvGraphicFramePr>
        <p:xfrm>
          <a:off x="1449311" y="2459551"/>
          <a:ext cx="3000000" cy="3000000"/>
        </p:xfrm>
        <a:graphic>
          <a:graphicData uri="http://schemas.openxmlformats.org/drawingml/2006/table">
            <a:tbl>
              <a:tblPr firstRow="1" bandRow="1">
                <a:noFill/>
                <a:tableStyleId>{969414CB-4202-42E1-94B8-C05626EF8D63}</a:tableStyleId>
              </a:tblPr>
              <a:tblGrid>
                <a:gridCol w="2286000">
                  <a:extLst>
                    <a:ext uri="{9D8B030D-6E8A-4147-A177-3AD203B41FA5}">
                      <a16:colId xmlns:a16="http://schemas.microsoft.com/office/drawing/2014/main" val="20000"/>
                    </a:ext>
                  </a:extLst>
                </a:gridCol>
                <a:gridCol w="1498850">
                  <a:extLst>
                    <a:ext uri="{9D8B030D-6E8A-4147-A177-3AD203B41FA5}">
                      <a16:colId xmlns:a16="http://schemas.microsoft.com/office/drawing/2014/main" val="20001"/>
                    </a:ext>
                  </a:extLst>
                </a:gridCol>
                <a:gridCol w="1329800">
                  <a:extLst>
                    <a:ext uri="{9D8B030D-6E8A-4147-A177-3AD203B41FA5}">
                      <a16:colId xmlns:a16="http://schemas.microsoft.com/office/drawing/2014/main" val="20002"/>
                    </a:ext>
                  </a:extLst>
                </a:gridCol>
                <a:gridCol w="1704900">
                  <a:extLst>
                    <a:ext uri="{9D8B030D-6E8A-4147-A177-3AD203B41FA5}">
                      <a16:colId xmlns:a16="http://schemas.microsoft.com/office/drawing/2014/main" val="20003"/>
                    </a:ext>
                  </a:extLst>
                </a:gridCol>
                <a:gridCol w="1704900">
                  <a:extLst>
                    <a:ext uri="{9D8B030D-6E8A-4147-A177-3AD203B41FA5}">
                      <a16:colId xmlns:a16="http://schemas.microsoft.com/office/drawing/2014/main" val="20004"/>
                    </a:ext>
                  </a:extLst>
                </a:gridCol>
              </a:tblGrid>
              <a:tr h="37085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ctr" rtl="0">
                        <a:spcBef>
                          <a:spcPts val="0"/>
                        </a:spcBef>
                        <a:spcAft>
                          <a:spcPts val="0"/>
                        </a:spcAft>
                        <a:buNone/>
                      </a:pPr>
                      <a:r>
                        <a:rPr lang="en-GB" sz="1800"/>
                        <a:t>Année 1</a:t>
                      </a:r>
                      <a:endParaRPr/>
                    </a:p>
                  </a:txBody>
                  <a:tcPr marL="91450" marR="91450" marT="45725" marB="45725"/>
                </a:tc>
                <a:tc>
                  <a:txBody>
                    <a:bodyPr/>
                    <a:lstStyle/>
                    <a:p>
                      <a:pPr marL="0" marR="0" lvl="0" indent="0" algn="ctr" rtl="0">
                        <a:spcBef>
                          <a:spcPts val="0"/>
                        </a:spcBef>
                        <a:spcAft>
                          <a:spcPts val="0"/>
                        </a:spcAft>
                        <a:buNone/>
                      </a:pPr>
                      <a:r>
                        <a:rPr lang="en-GB" sz="1800"/>
                        <a:t>Année 2</a:t>
                      </a:r>
                      <a:endParaRPr/>
                    </a:p>
                  </a:txBody>
                  <a:tcPr marL="91450" marR="91450" marT="45725" marB="45725"/>
                </a:tc>
                <a:tc>
                  <a:txBody>
                    <a:bodyPr/>
                    <a:lstStyle/>
                    <a:p>
                      <a:pPr marL="0" marR="0" lvl="0" indent="0" algn="ctr" rtl="0">
                        <a:spcBef>
                          <a:spcPts val="0"/>
                        </a:spcBef>
                        <a:spcAft>
                          <a:spcPts val="0"/>
                        </a:spcAft>
                        <a:buNone/>
                      </a:pPr>
                      <a:r>
                        <a:rPr lang="en-GB" sz="1800"/>
                        <a:t>Troisième année</a:t>
                      </a:r>
                      <a:endParaRPr/>
                    </a:p>
                  </a:txBody>
                  <a:tcPr marL="91450" marR="91450" marT="45725" marB="45725"/>
                </a:tc>
                <a:tc>
                  <a:txBody>
                    <a:bodyPr/>
                    <a:lstStyle/>
                    <a:p>
                      <a:pPr marL="0" marR="0" lvl="0" indent="0" algn="ctr" rtl="0">
                        <a:spcBef>
                          <a:spcPts val="0"/>
                        </a:spcBef>
                        <a:spcAft>
                          <a:spcPts val="0"/>
                        </a:spcAft>
                        <a:buNone/>
                      </a:pPr>
                      <a:r>
                        <a:rPr lang="en-GB" sz="1800"/>
                        <a:t>Année 4</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chemeClr val="dk1"/>
                        </a:buClr>
                        <a:buSzPts val="1800"/>
                        <a:buFont typeface="Calibri"/>
                        <a:buNone/>
                      </a:pPr>
                      <a:r>
                        <a:rPr lang="en-GB" sz="1800" b="1"/>
                        <a:t>Coût variable [$/GJ]</a:t>
                      </a:r>
                      <a:endParaRPr/>
                    </a:p>
                  </a:txBody>
                  <a:tcPr marL="91450" marR="91450" marT="45725" marB="45725"/>
                </a:tc>
                <a:tc>
                  <a:txBody>
                    <a:bodyPr/>
                    <a:lstStyle/>
                    <a:p>
                      <a:pPr marL="0" marR="0" lvl="0" indent="0" algn="ctr" rtl="0">
                        <a:spcBef>
                          <a:spcPts val="0"/>
                        </a:spcBef>
                        <a:spcAft>
                          <a:spcPts val="0"/>
                        </a:spcAft>
                        <a:buNone/>
                      </a:pPr>
                      <a:r>
                        <a:rPr lang="en-GB" sz="1800"/>
                        <a:t>2</a:t>
                      </a:r>
                      <a:endParaRPr/>
                    </a:p>
                  </a:txBody>
                  <a:tcPr marL="91450" marR="91450" marT="45725" marB="45725"/>
                </a:tc>
                <a:tc>
                  <a:txBody>
                    <a:bodyPr/>
                    <a:lstStyle/>
                    <a:p>
                      <a:pPr marL="0" marR="0" lvl="0" indent="0" algn="ctr" rtl="0">
                        <a:spcBef>
                          <a:spcPts val="0"/>
                        </a:spcBef>
                        <a:spcAft>
                          <a:spcPts val="0"/>
                        </a:spcAft>
                        <a:buNone/>
                      </a:pPr>
                      <a:r>
                        <a:rPr lang="en-GB" sz="1800"/>
                        <a:t>2</a:t>
                      </a:r>
                      <a:endParaRPr/>
                    </a:p>
                  </a:txBody>
                  <a:tcPr marL="91450" marR="91450" marT="45725" marB="45725"/>
                </a:tc>
                <a:tc>
                  <a:txBody>
                    <a:bodyPr/>
                    <a:lstStyle/>
                    <a:p>
                      <a:pPr marL="0" marR="0" lvl="0" indent="0" algn="ctr" rtl="0">
                        <a:spcBef>
                          <a:spcPts val="0"/>
                        </a:spcBef>
                        <a:spcAft>
                          <a:spcPts val="0"/>
                        </a:spcAft>
                        <a:buNone/>
                      </a:pPr>
                      <a:r>
                        <a:rPr lang="en-GB" sz="1800"/>
                        <a:t>2</a:t>
                      </a:r>
                      <a:endParaRPr/>
                    </a:p>
                  </a:txBody>
                  <a:tcPr marL="91450" marR="91450" marT="45725" marB="45725"/>
                </a:tc>
                <a:tc>
                  <a:txBody>
                    <a:bodyPr/>
                    <a:lstStyle/>
                    <a:p>
                      <a:pPr marL="0" marR="0" lvl="0" indent="0" algn="ctr" rtl="0">
                        <a:spcBef>
                          <a:spcPts val="0"/>
                        </a:spcBef>
                        <a:spcAft>
                          <a:spcPts val="0"/>
                        </a:spcAft>
                        <a:buNone/>
                      </a:pPr>
                      <a:r>
                        <a:rPr lang="en-GB" sz="1800"/>
                        <a:t>2</a:t>
                      </a:r>
                      <a:endParaRPr/>
                    </a:p>
                  </a:txBody>
                  <a:tcPr marL="91450" marR="91450" marT="45725" marB="45725"/>
                </a:tc>
                <a:extLst>
                  <a:ext uri="{0D108BD9-81ED-4DB2-BD59-A6C34878D82A}">
                    <a16:rowId xmlns:a16="http://schemas.microsoft.com/office/drawing/2014/main" val="10001"/>
                  </a:ext>
                </a:extLst>
              </a:tr>
            </a:tbl>
          </a:graphicData>
        </a:graphic>
      </p:graphicFrame>
      <p:sp>
        <p:nvSpPr>
          <p:cNvPr id="325" name="Google Shape;325;p13"/>
          <p:cNvSpPr txBox="1"/>
          <p:nvPr/>
        </p:nvSpPr>
        <p:spPr>
          <a:xfrm>
            <a:off x="1360901" y="3723203"/>
            <a:ext cx="3593400" cy="3047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u="sng">
                <a:solidFill>
                  <a:schemeClr val="dk1"/>
                </a:solidFill>
                <a:latin typeface="Open Sans"/>
                <a:ea typeface="Open Sans"/>
                <a:cs typeface="Open Sans"/>
                <a:sym typeface="Open Sans"/>
              </a:rPr>
              <a:t>S'il </a:t>
            </a:r>
            <a:r>
              <a:rPr lang="en-GB" sz="1600" b="1">
                <a:solidFill>
                  <a:schemeClr val="dk1"/>
                </a:solidFill>
                <a:latin typeface="Open Sans"/>
                <a:ea typeface="Open Sans"/>
                <a:cs typeface="Open Sans"/>
                <a:sym typeface="Open Sans"/>
              </a:rPr>
              <a:t>y </a:t>
            </a:r>
            <a:r>
              <a:rPr lang="en-GB" sz="1600">
                <a:solidFill>
                  <a:schemeClr val="dk1"/>
                </a:solidFill>
                <a:latin typeface="Open Sans"/>
                <a:ea typeface="Open Sans"/>
                <a:cs typeface="Open Sans"/>
                <a:sym typeface="Open Sans"/>
              </a:rPr>
              <a:t>a une activité au cours d'une année</a:t>
            </a:r>
            <a:endParaRPr/>
          </a:p>
          <a:p>
            <a:pPr marL="0" marR="0" lvl="0" indent="0" algn="l" rtl="0">
              <a:spcBef>
                <a:spcPts val="0"/>
              </a:spcBef>
              <a:spcAft>
                <a:spcPts val="0"/>
              </a:spcAft>
              <a:buNone/>
            </a:pPr>
            <a:endParaRPr sz="1600">
              <a:solidFill>
                <a:schemeClr val="dk1"/>
              </a:solidFill>
              <a:latin typeface="Open Sans"/>
              <a:ea typeface="Open Sans"/>
              <a:cs typeface="Open Sans"/>
              <a:sym typeface="Open Sans"/>
            </a:endParaRPr>
          </a:p>
          <a:p>
            <a:pPr marL="0" marR="0" lvl="0" indent="0" algn="l" rtl="0">
              <a:spcBef>
                <a:spcPts val="0"/>
              </a:spcBef>
              <a:spcAft>
                <a:spcPts val="0"/>
              </a:spcAft>
              <a:buNone/>
            </a:pPr>
            <a:r>
              <a:rPr lang="en-GB" sz="1600">
                <a:solidFill>
                  <a:schemeClr val="dk1"/>
                </a:solidFill>
                <a:latin typeface="Open Sans"/>
                <a:ea typeface="Open Sans"/>
                <a:cs typeface="Open Sans"/>
                <a:sym typeface="Open Sans"/>
              </a:rPr>
              <a:t>un coût de 2 M$/PJ est </a:t>
            </a:r>
            <a:r>
              <a:rPr lang="en-GB" sz="1600" b="1" u="sng">
                <a:solidFill>
                  <a:schemeClr val="dk1"/>
                </a:solidFill>
                <a:latin typeface="Open Sans"/>
                <a:ea typeface="Open Sans"/>
                <a:cs typeface="Open Sans"/>
                <a:sym typeface="Open Sans"/>
              </a:rPr>
              <a:t>alors </a:t>
            </a:r>
            <a:r>
              <a:rPr lang="en-GB" sz="1600">
                <a:solidFill>
                  <a:schemeClr val="dk1"/>
                </a:solidFill>
                <a:latin typeface="Open Sans"/>
                <a:ea typeface="Open Sans"/>
                <a:cs typeface="Open Sans"/>
                <a:sym typeface="Open Sans"/>
              </a:rPr>
              <a:t>encouru</a:t>
            </a:r>
            <a:endParaRPr/>
          </a:p>
          <a:p>
            <a:pPr marL="0" marR="0" lvl="0" indent="0" algn="l" rtl="0">
              <a:spcBef>
                <a:spcPts val="0"/>
              </a:spcBef>
              <a:spcAft>
                <a:spcPts val="0"/>
              </a:spcAft>
              <a:buNone/>
            </a:pPr>
            <a:endParaRPr sz="1600">
              <a:solidFill>
                <a:schemeClr val="dk1"/>
              </a:solidFill>
              <a:latin typeface="Open Sans"/>
              <a:ea typeface="Open Sans"/>
              <a:cs typeface="Open Sans"/>
              <a:sym typeface="Open Sans"/>
            </a:endParaRPr>
          </a:p>
          <a:p>
            <a:pPr marL="0" marR="0" lvl="0" indent="0" algn="l" rtl="0">
              <a:spcBef>
                <a:spcPts val="0"/>
              </a:spcBef>
              <a:spcAft>
                <a:spcPts val="0"/>
              </a:spcAft>
              <a:buNone/>
            </a:pPr>
            <a:r>
              <a:rPr lang="en-GB" sz="1600">
                <a:solidFill>
                  <a:schemeClr val="dk1"/>
                </a:solidFill>
                <a:latin typeface="Open Sans"/>
                <a:ea typeface="Open Sans"/>
                <a:cs typeface="Open Sans"/>
                <a:sym typeface="Open Sans"/>
              </a:rPr>
              <a:t>Par exemple, une activité de 1 PJ entraînerait un coût de 2 millions de dollars / PJ * 1 PJ = 2 millions de dollars.</a:t>
            </a:r>
            <a:endParaRPr/>
          </a:p>
          <a:p>
            <a:pPr marL="0" marR="0" lvl="0" indent="0" algn="l" rtl="0">
              <a:spcBef>
                <a:spcPts val="0"/>
              </a:spcBef>
              <a:spcAft>
                <a:spcPts val="0"/>
              </a:spcAft>
              <a:buNone/>
            </a:pPr>
            <a:endParaRPr sz="1600">
              <a:solidFill>
                <a:schemeClr val="dk1"/>
              </a:solidFill>
              <a:latin typeface="Open Sans"/>
              <a:ea typeface="Open Sans"/>
              <a:cs typeface="Open Sans"/>
              <a:sym typeface="Open Sans"/>
            </a:endParaRPr>
          </a:p>
          <a:p>
            <a:pPr marL="0" marR="0" lvl="0" indent="0" algn="l" rtl="0">
              <a:spcBef>
                <a:spcPts val="0"/>
              </a:spcBef>
              <a:spcAft>
                <a:spcPts val="0"/>
              </a:spcAft>
              <a:buNone/>
            </a:pPr>
            <a:endParaRPr sz="1600">
              <a:solidFill>
                <a:schemeClr val="dk1"/>
              </a:solidFill>
              <a:latin typeface="Open Sans"/>
              <a:ea typeface="Open Sans"/>
              <a:cs typeface="Open Sans"/>
              <a:sym typeface="Open Sans"/>
            </a:endParaRPr>
          </a:p>
        </p:txBody>
      </p:sp>
      <p:sp>
        <p:nvSpPr>
          <p:cNvPr id="326" name="Google Shape;326;p13"/>
          <p:cNvSpPr txBox="1"/>
          <p:nvPr/>
        </p:nvSpPr>
        <p:spPr>
          <a:xfrm>
            <a:off x="6115803" y="3485494"/>
            <a:ext cx="35934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u="sng">
                <a:solidFill>
                  <a:schemeClr val="dk1"/>
                </a:solidFill>
                <a:latin typeface="Open Sans"/>
                <a:ea typeface="Open Sans"/>
                <a:cs typeface="Open Sans"/>
                <a:sym typeface="Open Sans"/>
              </a:rPr>
              <a:t>S'il </a:t>
            </a:r>
            <a:r>
              <a:rPr lang="en-GB" sz="1600">
                <a:solidFill>
                  <a:schemeClr val="dk1"/>
                </a:solidFill>
                <a:latin typeface="Open Sans"/>
                <a:ea typeface="Open Sans"/>
                <a:cs typeface="Open Sans"/>
                <a:sym typeface="Open Sans"/>
              </a:rPr>
              <a:t>n'y a pas d'activité, aucun coût n'est encouru</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14"/>
          <p:cNvSpPr txBox="1">
            <a:spLocks noGrp="1"/>
          </p:cNvSpPr>
          <p:nvPr>
            <p:ph type="title"/>
          </p:nvPr>
        </p:nvSpPr>
        <p:spPr>
          <a:xfrm>
            <a:off x="663880" y="681037"/>
            <a:ext cx="960191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Lecture 4.2 Références</a:t>
            </a:r>
            <a:endParaRPr/>
          </a:p>
        </p:txBody>
      </p:sp>
      <p:sp>
        <p:nvSpPr>
          <p:cNvPr id="332" name="Google Shape;332;p14"/>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14</a:t>
            </a:fld>
            <a:endParaRPr/>
          </a:p>
        </p:txBody>
      </p:sp>
      <p:sp>
        <p:nvSpPr>
          <p:cNvPr id="333" name="Google Shape;333;p14"/>
          <p:cNvSpPr txBox="1"/>
          <p:nvPr/>
        </p:nvSpPr>
        <p:spPr>
          <a:xfrm>
            <a:off x="663575" y="2082799"/>
            <a:ext cx="5432400" cy="40068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000000"/>
              </a:buClr>
              <a:buSzPts val="1600"/>
              <a:buFont typeface="Calibri"/>
              <a:buAutoNum type="arabicPeriod"/>
            </a:pPr>
            <a:r>
              <a:rPr lang="en-GB" sz="1600">
                <a:solidFill>
                  <a:srgbClr val="000000"/>
                </a:solidFill>
                <a:latin typeface="Open Sans"/>
                <a:ea typeface="Open Sans"/>
                <a:cs typeface="Open Sans"/>
                <a:sym typeface="Open Sans"/>
              </a:rPr>
              <a:t>Taliotis, Constantinos, Gardumi, Francesco, Shivakumar, Abhishek, Sridharan, Vignesh, Ramos, Eunice, Beltramo, Agnese, … Howells, Mark. (2018, December). Representing primary energy supply in OSeMOSYS. Zenodo. </a:t>
            </a:r>
            <a:r>
              <a:rPr lang="en-GB" sz="1600" u="sng">
                <a:solidFill>
                  <a:srgbClr val="4151C3"/>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http://doi.org/10.5281/zenodo.4585692</a:t>
            </a:r>
            <a:r>
              <a:rPr lang="en-GB" sz="1600">
                <a:solidFill>
                  <a:srgbClr val="000000"/>
                </a:solidFill>
                <a:latin typeface="Open Sans"/>
                <a:ea typeface="Open Sans"/>
                <a:cs typeface="Open Sans"/>
                <a:sym typeface="Open Sans"/>
              </a:rPr>
              <a:t> </a:t>
            </a:r>
            <a:endParaRPr sz="1600">
              <a:solidFill>
                <a:srgbClr val="000000"/>
              </a:solidFill>
              <a:latin typeface="Open Sans"/>
              <a:ea typeface="Open Sans"/>
              <a:cs typeface="Open Sans"/>
              <a:sym typeface="Open Sans"/>
            </a:endParaRP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15"/>
          <p:cNvSpPr txBox="1">
            <a:spLocks noGrp="1"/>
          </p:cNvSpPr>
          <p:nvPr>
            <p:ph type="title"/>
          </p:nvPr>
        </p:nvSpPr>
        <p:spPr>
          <a:xfrm>
            <a:off x="663880" y="376237"/>
            <a:ext cx="94572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4.3 Impact des structures de coûts</a:t>
            </a:r>
            <a:endParaRPr/>
          </a:p>
        </p:txBody>
      </p:sp>
      <p:sp>
        <p:nvSpPr>
          <p:cNvPr id="340" name="Google Shape;340;p15"/>
          <p:cNvSpPr txBox="1">
            <a:spLocks noGrp="1"/>
          </p:cNvSpPr>
          <p:nvPr>
            <p:ph type="sldNum" idx="12"/>
          </p:nvPr>
        </p:nvSpPr>
        <p:spPr>
          <a:xfrm>
            <a:off x="11699893" y="6152771"/>
            <a:ext cx="424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15</a:t>
            </a:fld>
            <a:endParaRPr/>
          </a:p>
        </p:txBody>
      </p:sp>
      <p:sp>
        <p:nvSpPr>
          <p:cNvPr id="341" name="Google Shape;341;p15"/>
          <p:cNvSpPr txBox="1">
            <a:spLocks noGrp="1"/>
          </p:cNvSpPr>
          <p:nvPr>
            <p:ph type="body" idx="2"/>
          </p:nvPr>
        </p:nvSpPr>
        <p:spPr>
          <a:xfrm>
            <a:off x="663575" y="1711225"/>
            <a:ext cx="4849800" cy="439200"/>
          </a:xfrm>
          <a:prstGeom prst="rect">
            <a:avLst/>
          </a:prstGeom>
          <a:noFill/>
          <a:ln>
            <a:noFill/>
          </a:ln>
        </p:spPr>
        <p:txBody>
          <a:bodyPr spcFirstLastPara="1" wrap="square" lIns="91425" tIns="45700" rIns="91425" bIns="45700" anchor="ctr" anchorCtr="0">
            <a:normAutofit fontScale="77500"/>
          </a:bodyPr>
          <a:lstStyle/>
          <a:p>
            <a:pPr marL="0" lvl="0" indent="0" algn="l" rtl="0">
              <a:lnSpc>
                <a:spcPct val="90000"/>
              </a:lnSpc>
              <a:spcBef>
                <a:spcPts val="0"/>
              </a:spcBef>
              <a:spcAft>
                <a:spcPts val="0"/>
              </a:spcAft>
              <a:buClr>
                <a:srgbClr val="8EA9DA"/>
              </a:buClr>
              <a:buSzPct val="100000"/>
              <a:buFont typeface="Open Sans SemiBold"/>
              <a:buNone/>
            </a:pPr>
            <a:r>
              <a:rPr lang="en-GB"/>
              <a:t>Un exemple de système énergétique simple</a:t>
            </a:r>
            <a:endParaRPr/>
          </a:p>
        </p:txBody>
      </p:sp>
      <p:sp>
        <p:nvSpPr>
          <p:cNvPr id="342" name="Google Shape;342;p15"/>
          <p:cNvSpPr txBox="1"/>
          <p:nvPr/>
        </p:nvSpPr>
        <p:spPr>
          <a:xfrm>
            <a:off x="6715587" y="3667941"/>
            <a:ext cx="4791600" cy="1051200"/>
          </a:xfrm>
          <a:prstGeom prst="rect">
            <a:avLst/>
          </a:prstGeom>
          <a:noFill/>
          <a:ln>
            <a:noFill/>
          </a:ln>
        </p:spPr>
        <p:txBody>
          <a:bodyPr spcFirstLastPara="1" wrap="square" lIns="91425" tIns="45700" rIns="91425" bIns="45700" anchor="t" anchorCtr="0">
            <a:normAutofit/>
          </a:bodyPr>
          <a:lstStyle/>
          <a:p>
            <a:pPr marL="285750" marR="0" lvl="0" indent="-184150" algn="l" rtl="0">
              <a:lnSpc>
                <a:spcPct val="90000"/>
              </a:lnSpc>
              <a:spcBef>
                <a:spcPts val="0"/>
              </a:spcBef>
              <a:spcAft>
                <a:spcPts val="0"/>
              </a:spcAft>
              <a:buClr>
                <a:schemeClr val="dk1"/>
              </a:buClr>
              <a:buSzPts val="1600"/>
              <a:buFont typeface="Arial"/>
              <a:buNone/>
            </a:pPr>
            <a:endParaRPr sz="1600">
              <a:solidFill>
                <a:schemeClr val="dk1"/>
              </a:solidFill>
              <a:latin typeface="Montserrat"/>
              <a:ea typeface="Montserrat"/>
              <a:cs typeface="Montserrat"/>
              <a:sym typeface="Montserrat"/>
            </a:endParaRPr>
          </a:p>
        </p:txBody>
      </p:sp>
      <p:sp>
        <p:nvSpPr>
          <p:cNvPr id="343" name="Google Shape;343;p15"/>
          <p:cNvSpPr txBox="1"/>
          <p:nvPr/>
        </p:nvSpPr>
        <p:spPr>
          <a:xfrm>
            <a:off x="6715588" y="4981890"/>
            <a:ext cx="4791600" cy="1010700"/>
          </a:xfrm>
          <a:prstGeom prst="rect">
            <a:avLst/>
          </a:prstGeom>
          <a:noFill/>
          <a:ln>
            <a:noFill/>
          </a:ln>
        </p:spPr>
        <p:txBody>
          <a:bodyPr spcFirstLastPara="1" wrap="square" lIns="91425" tIns="45700" rIns="91425" bIns="45700" anchor="t" anchorCtr="0">
            <a:normAutofit/>
          </a:bodyPr>
          <a:lstStyle/>
          <a:p>
            <a:pPr marL="285750" marR="0" lvl="0" indent="-184150" algn="l" rtl="0">
              <a:lnSpc>
                <a:spcPct val="90000"/>
              </a:lnSpc>
              <a:spcBef>
                <a:spcPts val="0"/>
              </a:spcBef>
              <a:spcAft>
                <a:spcPts val="0"/>
              </a:spcAft>
              <a:buClr>
                <a:schemeClr val="dk1"/>
              </a:buClr>
              <a:buSzPts val="1600"/>
              <a:buFont typeface="Arial"/>
              <a:buNone/>
            </a:pPr>
            <a:endParaRPr sz="1600">
              <a:solidFill>
                <a:schemeClr val="dk1"/>
              </a:solidFill>
              <a:latin typeface="Montserrat"/>
              <a:ea typeface="Montserrat"/>
              <a:cs typeface="Montserrat"/>
              <a:sym typeface="Montserrat"/>
            </a:endParaRPr>
          </a:p>
        </p:txBody>
      </p:sp>
      <p:grpSp>
        <p:nvGrpSpPr>
          <p:cNvPr id="344" name="Google Shape;344;p15"/>
          <p:cNvGrpSpPr/>
          <p:nvPr/>
        </p:nvGrpSpPr>
        <p:grpSpPr>
          <a:xfrm>
            <a:off x="207550" y="2294375"/>
            <a:ext cx="6974405" cy="3038074"/>
            <a:chOff x="-486599" y="917855"/>
            <a:chExt cx="10517878" cy="5486859"/>
          </a:xfrm>
        </p:grpSpPr>
        <p:sp>
          <p:nvSpPr>
            <p:cNvPr id="345" name="Google Shape;345;p15"/>
            <p:cNvSpPr txBox="1"/>
            <p:nvPr/>
          </p:nvSpPr>
          <p:spPr>
            <a:xfrm>
              <a:off x="4747859" y="2101916"/>
              <a:ext cx="3129000" cy="94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a:solidFill>
                    <a:schemeClr val="dk1"/>
                  </a:solidFill>
                  <a:latin typeface="Open Sans"/>
                  <a:ea typeface="Open Sans"/>
                  <a:cs typeface="Open Sans"/>
                  <a:sym typeface="Open Sans"/>
                </a:rPr>
                <a:t>Système énergétique insulaire</a:t>
              </a:r>
              <a:endParaRPr/>
            </a:p>
          </p:txBody>
        </p:sp>
        <p:cxnSp>
          <p:nvCxnSpPr>
            <p:cNvPr id="346" name="Google Shape;346;p15"/>
            <p:cNvCxnSpPr/>
            <p:nvPr/>
          </p:nvCxnSpPr>
          <p:spPr>
            <a:xfrm>
              <a:off x="2832335" y="2319148"/>
              <a:ext cx="1695600" cy="1565700"/>
            </a:xfrm>
            <a:prstGeom prst="bentConnector3">
              <a:avLst>
                <a:gd name="adj1" fmla="val 113121"/>
              </a:avLst>
            </a:prstGeom>
            <a:noFill/>
            <a:ln w="57150" cap="flat" cmpd="sng">
              <a:solidFill>
                <a:schemeClr val="accent1"/>
              </a:solidFill>
              <a:prstDash val="solid"/>
              <a:miter lim="800000"/>
              <a:headEnd type="none" w="sm" len="sm"/>
              <a:tailEnd type="triangle" w="med" len="med"/>
            </a:ln>
          </p:spPr>
        </p:cxnSp>
        <p:cxnSp>
          <p:nvCxnSpPr>
            <p:cNvPr id="347" name="Google Shape;347;p15"/>
            <p:cNvCxnSpPr/>
            <p:nvPr/>
          </p:nvCxnSpPr>
          <p:spPr>
            <a:xfrm rot="10800000" flipH="1">
              <a:off x="2837403" y="3888184"/>
              <a:ext cx="1701000" cy="1613400"/>
            </a:xfrm>
            <a:prstGeom prst="bentConnector3">
              <a:avLst>
                <a:gd name="adj1" fmla="val 113153"/>
              </a:avLst>
            </a:prstGeom>
            <a:noFill/>
            <a:ln w="57150" cap="flat" cmpd="sng">
              <a:solidFill>
                <a:schemeClr val="accent1"/>
              </a:solidFill>
              <a:prstDash val="solid"/>
              <a:miter lim="800000"/>
              <a:headEnd type="none" w="sm" len="sm"/>
              <a:tailEnd type="triangle" w="med" len="med"/>
            </a:ln>
          </p:spPr>
        </p:cxnSp>
        <p:sp>
          <p:nvSpPr>
            <p:cNvPr id="348" name="Google Shape;348;p15"/>
            <p:cNvSpPr txBox="1"/>
            <p:nvPr/>
          </p:nvSpPr>
          <p:spPr>
            <a:xfrm>
              <a:off x="796899" y="3888318"/>
              <a:ext cx="2241977" cy="356708"/>
            </a:xfrm>
            <a:prstGeom prst="rect">
              <a:avLst/>
            </a:prstGeom>
            <a:noFill/>
            <a:ln>
              <a:noFill/>
            </a:ln>
          </p:spPr>
          <p:txBody>
            <a:bodyPr spcFirstLastPara="1" wrap="square" lIns="91425" tIns="45700" rIns="91425" bIns="45700" anchor="b" anchorCtr="0">
              <a:normAutofit fontScale="85000" lnSpcReduction="20000"/>
            </a:bodyPr>
            <a:lstStyle/>
            <a:p>
              <a:pPr marL="0" marR="0" lvl="0" indent="0" algn="l" rtl="0">
                <a:spcBef>
                  <a:spcPts val="0"/>
                </a:spcBef>
                <a:spcAft>
                  <a:spcPts val="0"/>
                </a:spcAft>
                <a:buNone/>
              </a:pPr>
              <a:endParaRPr sz="1000">
                <a:solidFill>
                  <a:schemeClr val="dk1"/>
                </a:solidFill>
                <a:latin typeface="Times"/>
                <a:ea typeface="Times"/>
                <a:cs typeface="Times"/>
                <a:sym typeface="Times"/>
              </a:endParaRPr>
            </a:p>
          </p:txBody>
        </p:sp>
        <p:grpSp>
          <p:nvGrpSpPr>
            <p:cNvPr id="349" name="Google Shape;349;p15"/>
            <p:cNvGrpSpPr/>
            <p:nvPr/>
          </p:nvGrpSpPr>
          <p:grpSpPr>
            <a:xfrm>
              <a:off x="-377754" y="917855"/>
              <a:ext cx="4776600" cy="2961577"/>
              <a:chOff x="8895199" y="-442022"/>
              <a:chExt cx="4776600" cy="2961577"/>
            </a:xfrm>
          </p:grpSpPr>
          <p:sp>
            <p:nvSpPr>
              <p:cNvPr id="350" name="Google Shape;350;p15"/>
              <p:cNvSpPr/>
              <p:nvPr/>
            </p:nvSpPr>
            <p:spPr>
              <a:xfrm>
                <a:off x="8895199" y="-442022"/>
                <a:ext cx="4776600" cy="555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a:solidFill>
                      <a:schemeClr val="dk1"/>
                    </a:solidFill>
                    <a:latin typeface="Open Sans"/>
                    <a:ea typeface="Open Sans"/>
                    <a:cs typeface="Open Sans"/>
                    <a:sym typeface="Open Sans"/>
                  </a:rPr>
                  <a:t>Centrale électrique au charbon</a:t>
                </a:r>
                <a:endParaRPr/>
              </a:p>
            </p:txBody>
          </p:sp>
          <p:pic>
            <p:nvPicPr>
              <p:cNvPr id="351" name="Google Shape;351;p15" descr="A picture containing smoke, sky, train, outdoor&#10;&#10;Description automatically generated"/>
              <p:cNvPicPr preferRelativeResize="0"/>
              <p:nvPr/>
            </p:nvPicPr>
            <p:blipFill rotWithShape="1">
              <a:blip r:embed="rId3">
                <a:alphaModFix/>
              </a:blip>
              <a:srcRect/>
              <a:stretch/>
            </p:blipFill>
            <p:spPr>
              <a:xfrm>
                <a:off x="10193793" y="303893"/>
                <a:ext cx="1664677" cy="2215662"/>
              </a:xfrm>
              <a:prstGeom prst="rect">
                <a:avLst/>
              </a:prstGeom>
              <a:noFill/>
              <a:ln>
                <a:noFill/>
              </a:ln>
            </p:spPr>
          </p:pic>
        </p:grpSp>
        <p:sp>
          <p:nvSpPr>
            <p:cNvPr id="352" name="Google Shape;352;p15"/>
            <p:cNvSpPr txBox="1"/>
            <p:nvPr/>
          </p:nvSpPr>
          <p:spPr>
            <a:xfrm>
              <a:off x="798220" y="6036283"/>
              <a:ext cx="1843393" cy="368431"/>
            </a:xfrm>
            <a:prstGeom prst="rect">
              <a:avLst/>
            </a:prstGeom>
            <a:noFill/>
            <a:ln>
              <a:noFill/>
            </a:ln>
          </p:spPr>
          <p:txBody>
            <a:bodyPr spcFirstLastPara="1" wrap="square" lIns="91425" tIns="45700" rIns="91425" bIns="45700" anchor="b" anchorCtr="0">
              <a:normAutofit fontScale="85000" lnSpcReduction="20000"/>
            </a:bodyPr>
            <a:lstStyle/>
            <a:p>
              <a:pPr marL="0" marR="0" lvl="0" indent="0" algn="l" rtl="0">
                <a:spcBef>
                  <a:spcPts val="0"/>
                </a:spcBef>
                <a:spcAft>
                  <a:spcPts val="0"/>
                </a:spcAft>
                <a:buNone/>
              </a:pPr>
              <a:endParaRPr sz="1000">
                <a:solidFill>
                  <a:schemeClr val="dk1"/>
                </a:solidFill>
                <a:latin typeface="Times"/>
                <a:ea typeface="Times"/>
                <a:cs typeface="Times"/>
                <a:sym typeface="Times"/>
              </a:endParaRPr>
            </a:p>
          </p:txBody>
        </p:sp>
        <p:sp>
          <p:nvSpPr>
            <p:cNvPr id="353" name="Google Shape;353;p15"/>
            <p:cNvSpPr txBox="1"/>
            <p:nvPr/>
          </p:nvSpPr>
          <p:spPr>
            <a:xfrm>
              <a:off x="6910071" y="4817083"/>
              <a:ext cx="3121208" cy="333262"/>
            </a:xfrm>
            <a:prstGeom prst="rect">
              <a:avLst/>
            </a:prstGeom>
            <a:noFill/>
            <a:ln>
              <a:noFill/>
            </a:ln>
          </p:spPr>
          <p:txBody>
            <a:bodyPr spcFirstLastPara="1" wrap="square" lIns="91425" tIns="45700" rIns="91425" bIns="45700" anchor="b" anchorCtr="0">
              <a:normAutofit fontScale="70000" lnSpcReduction="20000"/>
            </a:bodyPr>
            <a:lstStyle/>
            <a:p>
              <a:pPr marL="0" marR="0" lvl="0" indent="0" algn="l" rtl="0">
                <a:spcBef>
                  <a:spcPts val="0"/>
                </a:spcBef>
                <a:spcAft>
                  <a:spcPts val="0"/>
                </a:spcAft>
                <a:buNone/>
              </a:pPr>
              <a:endParaRPr sz="1000">
                <a:solidFill>
                  <a:schemeClr val="dk1"/>
                </a:solidFill>
                <a:latin typeface="Times"/>
                <a:ea typeface="Times"/>
                <a:cs typeface="Times"/>
                <a:sym typeface="Times"/>
              </a:endParaRPr>
            </a:p>
          </p:txBody>
        </p:sp>
        <p:grpSp>
          <p:nvGrpSpPr>
            <p:cNvPr id="354" name="Google Shape;354;p15"/>
            <p:cNvGrpSpPr/>
            <p:nvPr/>
          </p:nvGrpSpPr>
          <p:grpSpPr>
            <a:xfrm>
              <a:off x="-486599" y="4145325"/>
              <a:ext cx="4885500" cy="2026850"/>
              <a:chOff x="-486599" y="4145325"/>
              <a:chExt cx="4885500" cy="2026850"/>
            </a:xfrm>
          </p:grpSpPr>
          <p:sp>
            <p:nvSpPr>
              <p:cNvPr id="355" name="Google Shape;355;p15"/>
              <p:cNvSpPr/>
              <p:nvPr/>
            </p:nvSpPr>
            <p:spPr>
              <a:xfrm>
                <a:off x="-486599" y="4145325"/>
                <a:ext cx="4885500" cy="555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a:solidFill>
                      <a:schemeClr val="dk1"/>
                    </a:solidFill>
                    <a:latin typeface="Open Sans"/>
                    <a:ea typeface="Open Sans"/>
                    <a:cs typeface="Open Sans"/>
                    <a:sym typeface="Open Sans"/>
                  </a:rPr>
                  <a:t>Centrale électrique au gaz naturel</a:t>
                </a:r>
                <a:endParaRPr/>
              </a:p>
            </p:txBody>
          </p:sp>
          <p:pic>
            <p:nvPicPr>
              <p:cNvPr id="356" name="Google Shape;356;p15"/>
              <p:cNvPicPr preferRelativeResize="0"/>
              <p:nvPr/>
            </p:nvPicPr>
            <p:blipFill rotWithShape="1">
              <a:blip r:embed="rId4">
                <a:alphaModFix/>
              </a:blip>
              <a:srcRect/>
              <a:stretch/>
            </p:blipFill>
            <p:spPr>
              <a:xfrm>
                <a:off x="290766" y="4838979"/>
                <a:ext cx="2743200" cy="1333196"/>
              </a:xfrm>
              <a:prstGeom prst="rect">
                <a:avLst/>
              </a:prstGeom>
              <a:noFill/>
              <a:ln>
                <a:noFill/>
              </a:ln>
            </p:spPr>
          </p:pic>
        </p:grpSp>
        <p:pic>
          <p:nvPicPr>
            <p:cNvPr id="357" name="Google Shape;357;p15" descr="A picture containing blue, ocean floor&#10;&#10;Description automatically generated"/>
            <p:cNvPicPr preferRelativeResize="0"/>
            <p:nvPr/>
          </p:nvPicPr>
          <p:blipFill rotWithShape="1">
            <a:blip r:embed="rId5">
              <a:alphaModFix/>
            </a:blip>
            <a:srcRect/>
            <a:stretch/>
          </p:blipFill>
          <p:spPr>
            <a:xfrm>
              <a:off x="5102222" y="2925778"/>
              <a:ext cx="2743200" cy="1827060"/>
            </a:xfrm>
            <a:prstGeom prst="rect">
              <a:avLst/>
            </a:prstGeom>
            <a:noFill/>
            <a:ln>
              <a:noFill/>
            </a:ln>
          </p:spPr>
        </p:pic>
        <p:pic>
          <p:nvPicPr>
            <p:cNvPr id="358" name="Google Shape;358;p15"/>
            <p:cNvPicPr preferRelativeResize="0"/>
            <p:nvPr/>
          </p:nvPicPr>
          <p:blipFill rotWithShape="1">
            <a:blip r:embed="rId6">
              <a:alphaModFix/>
            </a:blip>
            <a:srcRect r="51781"/>
            <a:stretch/>
          </p:blipFill>
          <p:spPr>
            <a:xfrm>
              <a:off x="4524088" y="3315248"/>
              <a:ext cx="1122403" cy="1138309"/>
            </a:xfrm>
            <a:prstGeom prst="rect">
              <a:avLst/>
            </a:prstGeom>
            <a:noFill/>
            <a:ln>
              <a:noFill/>
            </a:ln>
          </p:spPr>
        </p:pic>
      </p:grpSp>
      <p:sp>
        <p:nvSpPr>
          <p:cNvPr id="359" name="Google Shape;359;p15"/>
          <p:cNvSpPr txBox="1">
            <a:spLocks noGrp="1"/>
          </p:cNvSpPr>
          <p:nvPr>
            <p:ph type="body" idx="4"/>
          </p:nvPr>
        </p:nvSpPr>
        <p:spPr>
          <a:xfrm>
            <a:off x="663575" y="6007025"/>
            <a:ext cx="6051900" cy="386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000"/>
              <a:buFont typeface="Open Sans"/>
              <a:buNone/>
            </a:pPr>
            <a:r>
              <a:rPr lang="en-GB" b="1"/>
              <a:t>Source de l'image </a:t>
            </a:r>
            <a:r>
              <a:rPr lang="en-GB"/>
              <a:t>: Public Domain, </a:t>
            </a:r>
            <a:r>
              <a:rPr lang="en-GB" u="sng">
                <a:solidFill>
                  <a:schemeClr val="hlink"/>
                </a:solidFill>
                <a:hlinkClick r:id="rId7"/>
              </a:rPr>
              <a:t>photo</a:t>
            </a:r>
            <a:r>
              <a:rPr lang="en-GB"/>
              <a:t>, sous licence </a:t>
            </a:r>
            <a:r>
              <a:rPr lang="en-GB" u="sng">
                <a:solidFill>
                  <a:schemeClr val="hlink"/>
                </a:solidFill>
                <a:hlinkClick r:id="rId8"/>
              </a:rPr>
              <a:t>CC BY </a:t>
            </a:r>
            <a:r>
              <a:rPr lang="en-GB"/>
              <a:t>; Source de l'image : TBoard, </a:t>
            </a:r>
            <a:r>
              <a:rPr lang="en-GB" u="sng">
                <a:solidFill>
                  <a:schemeClr val="hlink"/>
                </a:solidFill>
                <a:hlinkClick r:id="rId9"/>
              </a:rPr>
              <a:t>photo</a:t>
            </a:r>
            <a:r>
              <a:rPr lang="en-GB"/>
              <a:t>, sous licence </a:t>
            </a:r>
            <a:r>
              <a:rPr lang="en-GB" u="sng">
                <a:solidFill>
                  <a:schemeClr val="hlink"/>
                </a:solidFill>
                <a:hlinkClick r:id="rId8"/>
              </a:rPr>
              <a:t>CC BY </a:t>
            </a:r>
            <a:r>
              <a:rPr lang="en-GB"/>
              <a:t>; Source de l'image : Hrvoje_Photography, </a:t>
            </a:r>
            <a:r>
              <a:rPr lang="en-GB" u="sng">
                <a:solidFill>
                  <a:schemeClr val="hlink"/>
                </a:solidFill>
                <a:hlinkClick r:id="rId10"/>
              </a:rPr>
              <a:t>photo</a:t>
            </a:r>
            <a:r>
              <a:rPr lang="en-GB"/>
              <a:t>, sous licence </a:t>
            </a:r>
            <a:r>
              <a:rPr lang="en-GB" u="sng">
                <a:solidFill>
                  <a:schemeClr val="hlink"/>
                </a:solidFill>
                <a:hlinkClick r:id="rId11"/>
              </a:rPr>
              <a:t>Unsplash</a:t>
            </a:r>
            <a:endParaRPr/>
          </a:p>
        </p:txBody>
      </p:sp>
      <p:graphicFrame>
        <p:nvGraphicFramePr>
          <p:cNvPr id="360" name="Google Shape;360;p15"/>
          <p:cNvGraphicFramePr/>
          <p:nvPr/>
        </p:nvGraphicFramePr>
        <p:xfrm>
          <a:off x="6030756" y="2816474"/>
          <a:ext cx="3000000" cy="3000000"/>
        </p:xfrm>
        <a:graphic>
          <a:graphicData uri="http://schemas.openxmlformats.org/drawingml/2006/table">
            <a:tbl>
              <a:tblPr firstRow="1" bandRow="1">
                <a:noFill/>
                <a:tableStyleId>{969414CB-4202-42E1-94B8-C05626EF8D63}</a:tableStyleId>
              </a:tblPr>
              <a:tblGrid>
                <a:gridCol w="976100">
                  <a:extLst>
                    <a:ext uri="{9D8B030D-6E8A-4147-A177-3AD203B41FA5}">
                      <a16:colId xmlns:a16="http://schemas.microsoft.com/office/drawing/2014/main" val="20000"/>
                    </a:ext>
                  </a:extLst>
                </a:gridCol>
                <a:gridCol w="1137675">
                  <a:extLst>
                    <a:ext uri="{9D8B030D-6E8A-4147-A177-3AD203B41FA5}">
                      <a16:colId xmlns:a16="http://schemas.microsoft.com/office/drawing/2014/main" val="20001"/>
                    </a:ext>
                  </a:extLst>
                </a:gridCol>
                <a:gridCol w="1020725">
                  <a:extLst>
                    <a:ext uri="{9D8B030D-6E8A-4147-A177-3AD203B41FA5}">
                      <a16:colId xmlns:a16="http://schemas.microsoft.com/office/drawing/2014/main" val="20002"/>
                    </a:ext>
                  </a:extLst>
                </a:gridCol>
                <a:gridCol w="1212100">
                  <a:extLst>
                    <a:ext uri="{9D8B030D-6E8A-4147-A177-3AD203B41FA5}">
                      <a16:colId xmlns:a16="http://schemas.microsoft.com/office/drawing/2014/main" val="20003"/>
                    </a:ext>
                  </a:extLst>
                </a:gridCol>
                <a:gridCol w="1158950">
                  <a:extLst>
                    <a:ext uri="{9D8B030D-6E8A-4147-A177-3AD203B41FA5}">
                      <a16:colId xmlns:a16="http://schemas.microsoft.com/office/drawing/2014/main" val="20004"/>
                    </a:ext>
                  </a:extLst>
                </a:gridCol>
              </a:tblGrid>
              <a:tr h="1212775">
                <a:tc>
                  <a:txBody>
                    <a:bodyPr/>
                    <a:lstStyle/>
                    <a:p>
                      <a:pPr marL="0" marR="0" lvl="0" indent="0" algn="ctr" rtl="0">
                        <a:spcBef>
                          <a:spcPts val="0"/>
                        </a:spcBef>
                        <a:spcAft>
                          <a:spcPts val="0"/>
                        </a:spcAft>
                        <a:buNone/>
                      </a:pPr>
                      <a:r>
                        <a:rPr lang="en-GB" sz="1400" b="0">
                          <a:latin typeface="Open Sans"/>
                          <a:ea typeface="Open Sans"/>
                          <a:cs typeface="Open Sans"/>
                          <a:sym typeface="Open Sans"/>
                        </a:rPr>
                        <a:t>Options de centrales électriques</a:t>
                      </a:r>
                      <a:endParaRPr sz="1400" b="0">
                        <a:latin typeface="Open Sans"/>
                        <a:ea typeface="Open Sans"/>
                        <a:cs typeface="Open Sans"/>
                        <a:sym typeface="Open Sans"/>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400"/>
                        <a:buFont typeface="Open Sans"/>
                        <a:buNone/>
                      </a:pPr>
                      <a:r>
                        <a:rPr lang="en-GB" sz="1400" b="0">
                          <a:latin typeface="Open Sans"/>
                          <a:ea typeface="Open Sans"/>
                          <a:cs typeface="Open Sans"/>
                          <a:sym typeface="Open Sans"/>
                        </a:rPr>
                        <a:t>Disponibilité annuelle de carburant </a:t>
                      </a:r>
                      <a:endParaRPr/>
                    </a:p>
                    <a:p>
                      <a:pPr marL="0" marR="0" lvl="0" indent="0" algn="ctr" rtl="0">
                        <a:lnSpc>
                          <a:spcPct val="100000"/>
                        </a:lnSpc>
                        <a:spcBef>
                          <a:spcPts val="0"/>
                        </a:spcBef>
                        <a:spcAft>
                          <a:spcPts val="0"/>
                        </a:spcAft>
                        <a:buClr>
                          <a:schemeClr val="dk1"/>
                        </a:buClr>
                        <a:buSzPts val="1400"/>
                        <a:buFont typeface="Open Sans"/>
                        <a:buNone/>
                      </a:pPr>
                      <a:r>
                        <a:rPr lang="en-GB" sz="1400" b="0">
                          <a:latin typeface="Open Sans"/>
                          <a:ea typeface="Open Sans"/>
                          <a:cs typeface="Open Sans"/>
                          <a:sym typeface="Open Sans"/>
                        </a:rPr>
                        <a:t>(PJ)</a:t>
                      </a:r>
                      <a:endParaRPr sz="1400" b="0">
                        <a:latin typeface="Open Sans"/>
                        <a:ea typeface="Open Sans"/>
                        <a:cs typeface="Open Sans"/>
                        <a:sym typeface="Open Sans"/>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400"/>
                        <a:buFont typeface="Open Sans"/>
                        <a:buNone/>
                      </a:pPr>
                      <a:r>
                        <a:rPr lang="en-GB" sz="1400" b="0">
                          <a:latin typeface="Open Sans"/>
                          <a:ea typeface="Open Sans"/>
                          <a:cs typeface="Open Sans"/>
                          <a:sym typeface="Open Sans"/>
                        </a:rPr>
                        <a:t>Coût variable (USD/PJ)</a:t>
                      </a:r>
                      <a:endParaRPr sz="1400" b="0">
                        <a:latin typeface="Open Sans"/>
                        <a:ea typeface="Open Sans"/>
                        <a:cs typeface="Open Sans"/>
                        <a:sym typeface="Open Sans"/>
                      </a:endParaRPr>
                    </a:p>
                    <a:p>
                      <a:pPr marL="0" marR="0" lvl="0" indent="0" algn="ctr" rtl="0">
                        <a:spcBef>
                          <a:spcPts val="0"/>
                        </a:spcBef>
                        <a:spcAft>
                          <a:spcPts val="0"/>
                        </a:spcAft>
                        <a:buNone/>
                      </a:pPr>
                      <a:endParaRPr sz="1400">
                        <a:latin typeface="Open Sans"/>
                        <a:ea typeface="Open Sans"/>
                        <a:cs typeface="Open Sans"/>
                        <a:sym typeface="Open Sans"/>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400"/>
                        <a:buFont typeface="Open Sans"/>
                        <a:buNone/>
                      </a:pPr>
                      <a:r>
                        <a:rPr lang="en-GB" sz="1400" b="0">
                          <a:latin typeface="Open Sans"/>
                          <a:ea typeface="Open Sans"/>
                          <a:cs typeface="Open Sans"/>
                          <a:sym typeface="Open Sans"/>
                        </a:rPr>
                        <a:t>Consommation de carburant</a:t>
                      </a:r>
                      <a:endParaRPr/>
                    </a:p>
                    <a:p>
                      <a:pPr marL="0" marR="0" lvl="0" indent="0" algn="ctr" rtl="0">
                        <a:lnSpc>
                          <a:spcPct val="100000"/>
                        </a:lnSpc>
                        <a:spcBef>
                          <a:spcPts val="0"/>
                        </a:spcBef>
                        <a:spcAft>
                          <a:spcPts val="0"/>
                        </a:spcAft>
                        <a:buClr>
                          <a:schemeClr val="dk1"/>
                        </a:buClr>
                        <a:buSzPts val="1400"/>
                        <a:buFont typeface="Open Sans"/>
                        <a:buNone/>
                      </a:pPr>
                      <a:r>
                        <a:rPr lang="en-GB" sz="1400" b="0">
                          <a:latin typeface="Open Sans"/>
                          <a:ea typeface="Open Sans"/>
                          <a:cs typeface="Open Sans"/>
                          <a:sym typeface="Open Sans"/>
                        </a:rPr>
                        <a:t>(PJ de combustible/PJ d'électricité)</a:t>
                      </a:r>
                      <a:endParaRPr sz="1400" b="0">
                        <a:latin typeface="Open Sans"/>
                        <a:ea typeface="Open Sans"/>
                        <a:cs typeface="Open Sans"/>
                        <a:sym typeface="Open Sans"/>
                      </a:endParaRPr>
                    </a:p>
                    <a:p>
                      <a:pPr marL="0" marR="0" lvl="0" indent="0" algn="ctr" rtl="0">
                        <a:spcBef>
                          <a:spcPts val="0"/>
                        </a:spcBef>
                        <a:spcAft>
                          <a:spcPts val="0"/>
                        </a:spcAft>
                        <a:buNone/>
                      </a:pPr>
                      <a:endParaRPr sz="1400">
                        <a:latin typeface="Open Sans"/>
                        <a:ea typeface="Open Sans"/>
                        <a:cs typeface="Open Sans"/>
                        <a:sym typeface="Open Sans"/>
                      </a:endParaRPr>
                    </a:p>
                  </a:txBody>
                  <a:tcPr marL="91450" marR="91450" marT="45725" marB="45725"/>
                </a:tc>
                <a:tc>
                  <a:txBody>
                    <a:bodyPr/>
                    <a:lstStyle/>
                    <a:p>
                      <a:pPr marL="0" marR="0" lvl="0" indent="0" algn="ctr" rtl="0">
                        <a:spcBef>
                          <a:spcPts val="0"/>
                        </a:spcBef>
                        <a:spcAft>
                          <a:spcPts val="0"/>
                        </a:spcAft>
                        <a:buNone/>
                      </a:pPr>
                      <a:r>
                        <a:rPr lang="en-GB" sz="1400" b="0">
                          <a:solidFill>
                            <a:schemeClr val="dk1"/>
                          </a:solidFill>
                          <a:latin typeface="Open Sans"/>
                          <a:ea typeface="Open Sans"/>
                          <a:cs typeface="Open Sans"/>
                          <a:sym typeface="Open Sans"/>
                        </a:rPr>
                        <a:t>Production d'électricité</a:t>
                      </a:r>
                      <a:endParaRPr/>
                    </a:p>
                    <a:p>
                      <a:pPr marL="0" marR="0" lvl="0" indent="0" algn="ctr" rtl="0">
                        <a:spcBef>
                          <a:spcPts val="0"/>
                        </a:spcBef>
                        <a:spcAft>
                          <a:spcPts val="0"/>
                        </a:spcAft>
                        <a:buNone/>
                      </a:pPr>
                      <a:r>
                        <a:rPr lang="en-GB" sz="1400" b="0">
                          <a:solidFill>
                            <a:schemeClr val="dk1"/>
                          </a:solidFill>
                          <a:latin typeface="Open Sans"/>
                          <a:ea typeface="Open Sans"/>
                          <a:cs typeface="Open Sans"/>
                          <a:sym typeface="Open Sans"/>
                        </a:rPr>
                        <a:t>variables</a:t>
                      </a:r>
                      <a:endParaRPr/>
                    </a:p>
                    <a:p>
                      <a:pPr marL="0" marR="0" lvl="0" indent="0" algn="ctr" rtl="0">
                        <a:spcBef>
                          <a:spcPts val="0"/>
                        </a:spcBef>
                        <a:spcAft>
                          <a:spcPts val="0"/>
                        </a:spcAft>
                        <a:buNone/>
                      </a:pPr>
                      <a:r>
                        <a:rPr lang="en-GB" sz="1400" b="0">
                          <a:solidFill>
                            <a:schemeClr val="dk1"/>
                          </a:solidFill>
                          <a:latin typeface="Open Sans"/>
                          <a:ea typeface="Open Sans"/>
                          <a:cs typeface="Open Sans"/>
                          <a:sym typeface="Open Sans"/>
                        </a:rPr>
                        <a:t>(PJ)</a:t>
                      </a:r>
                      <a:endParaRPr/>
                    </a:p>
                  </a:txBody>
                  <a:tcPr marL="91450" marR="91450" marT="45725" marB="45725"/>
                </a:tc>
                <a:extLst>
                  <a:ext uri="{0D108BD9-81ED-4DB2-BD59-A6C34878D82A}">
                    <a16:rowId xmlns:a16="http://schemas.microsoft.com/office/drawing/2014/main" val="10000"/>
                  </a:ext>
                </a:extLst>
              </a:tr>
              <a:tr h="526300">
                <a:tc>
                  <a:txBody>
                    <a:bodyPr/>
                    <a:lstStyle/>
                    <a:p>
                      <a:pPr marL="0" marR="0" lvl="0" indent="0" algn="ctr" rtl="0">
                        <a:spcBef>
                          <a:spcPts val="0"/>
                        </a:spcBef>
                        <a:spcAft>
                          <a:spcPts val="0"/>
                        </a:spcAft>
                        <a:buNone/>
                      </a:pPr>
                      <a:r>
                        <a:rPr lang="en-GB" sz="1400" b="0">
                          <a:solidFill>
                            <a:schemeClr val="dk1"/>
                          </a:solidFill>
                          <a:latin typeface="Open Sans"/>
                          <a:ea typeface="Open Sans"/>
                          <a:cs typeface="Open Sans"/>
                          <a:sym typeface="Open Sans"/>
                        </a:rPr>
                        <a:t>Charbon</a:t>
                      </a:r>
                      <a:endParaRPr/>
                    </a:p>
                  </a:txBody>
                  <a:tcPr marL="91450" marR="91450" marT="45725" marB="45725"/>
                </a:tc>
                <a:tc>
                  <a:txBody>
                    <a:bodyPr/>
                    <a:lstStyle/>
                    <a:p>
                      <a:pPr marL="0" marR="0" lvl="0" indent="0" algn="ctr" rtl="0">
                        <a:spcBef>
                          <a:spcPts val="0"/>
                        </a:spcBef>
                        <a:spcAft>
                          <a:spcPts val="0"/>
                        </a:spcAft>
                        <a:buNone/>
                      </a:pPr>
                      <a:r>
                        <a:rPr lang="en-GB" sz="1400" b="0">
                          <a:solidFill>
                            <a:schemeClr val="dk1"/>
                          </a:solidFill>
                          <a:latin typeface="Open Sans"/>
                          <a:ea typeface="Open Sans"/>
                          <a:cs typeface="Open Sans"/>
                          <a:sym typeface="Open Sans"/>
                        </a:rPr>
                        <a:t>600</a:t>
                      </a:r>
                      <a:endParaRPr/>
                    </a:p>
                  </a:txBody>
                  <a:tcPr marL="91450" marR="91450" marT="45725" marB="45725"/>
                </a:tc>
                <a:tc>
                  <a:txBody>
                    <a:bodyPr/>
                    <a:lstStyle/>
                    <a:p>
                      <a:pPr marL="0" marR="0" lvl="0" indent="0" algn="ctr" rtl="0">
                        <a:spcBef>
                          <a:spcPts val="0"/>
                        </a:spcBef>
                        <a:spcAft>
                          <a:spcPts val="0"/>
                        </a:spcAft>
                        <a:buNone/>
                      </a:pPr>
                      <a:r>
                        <a:rPr lang="en-GB" sz="1400" b="0">
                          <a:solidFill>
                            <a:schemeClr val="dk1"/>
                          </a:solidFill>
                          <a:latin typeface="Open Sans"/>
                          <a:ea typeface="Open Sans"/>
                          <a:cs typeface="Open Sans"/>
                          <a:sym typeface="Open Sans"/>
                        </a:rPr>
                        <a:t>350</a:t>
                      </a:r>
                      <a:endParaRPr/>
                    </a:p>
                    <a:p>
                      <a:pPr marL="0" marR="0" lvl="0" indent="0" algn="ctr" rtl="0">
                        <a:spcBef>
                          <a:spcPts val="0"/>
                        </a:spcBef>
                        <a:spcAft>
                          <a:spcPts val="0"/>
                        </a:spcAft>
                        <a:buNone/>
                      </a:pPr>
                      <a:endParaRPr sz="1400" b="0">
                        <a:solidFill>
                          <a:schemeClr val="dk1"/>
                        </a:solidFill>
                        <a:latin typeface="Open Sans"/>
                        <a:ea typeface="Open Sans"/>
                        <a:cs typeface="Open Sans"/>
                        <a:sym typeface="Open Sans"/>
                      </a:endParaRPr>
                    </a:p>
                  </a:txBody>
                  <a:tcPr marL="91450" marR="91450" marT="45725" marB="45725"/>
                </a:tc>
                <a:tc>
                  <a:txBody>
                    <a:bodyPr/>
                    <a:lstStyle/>
                    <a:p>
                      <a:pPr marL="0" marR="0" lvl="0" indent="0" algn="ctr" rtl="0">
                        <a:spcBef>
                          <a:spcPts val="0"/>
                        </a:spcBef>
                        <a:spcAft>
                          <a:spcPts val="0"/>
                        </a:spcAft>
                        <a:buNone/>
                      </a:pPr>
                      <a:r>
                        <a:rPr lang="en-GB" sz="1400" b="0">
                          <a:solidFill>
                            <a:schemeClr val="dk1"/>
                          </a:solidFill>
                          <a:latin typeface="Open Sans"/>
                          <a:ea typeface="Open Sans"/>
                          <a:cs typeface="Open Sans"/>
                          <a:sym typeface="Open Sans"/>
                        </a:rPr>
                        <a:t>3</a:t>
                      </a:r>
                      <a:endParaRPr/>
                    </a:p>
                  </a:txBody>
                  <a:tcPr marL="91450" marR="91450" marT="45725" marB="45725"/>
                </a:tc>
                <a:tc>
                  <a:txBody>
                    <a:bodyPr/>
                    <a:lstStyle/>
                    <a:p>
                      <a:pPr marL="0" marR="0" lvl="0" indent="0" algn="ctr" rtl="0">
                        <a:spcBef>
                          <a:spcPts val="0"/>
                        </a:spcBef>
                        <a:spcAft>
                          <a:spcPts val="0"/>
                        </a:spcAft>
                        <a:buNone/>
                      </a:pPr>
                      <a:r>
                        <a:rPr lang="en-GB" sz="1400">
                          <a:latin typeface="Open Sans"/>
                          <a:ea typeface="Open Sans"/>
                          <a:cs typeface="Open Sans"/>
                          <a:sym typeface="Open Sans"/>
                        </a:rPr>
                        <a:t>X</a:t>
                      </a:r>
                      <a:r>
                        <a:rPr lang="en-GB" sz="1400" baseline="-25000">
                          <a:latin typeface="Open Sans"/>
                          <a:ea typeface="Open Sans"/>
                          <a:cs typeface="Open Sans"/>
                          <a:sym typeface="Open Sans"/>
                        </a:rPr>
                        <a:t>CL </a:t>
                      </a:r>
                      <a:endParaRPr sz="1400" b="0">
                        <a:solidFill>
                          <a:schemeClr val="dk1"/>
                        </a:solidFill>
                        <a:latin typeface="Open Sans"/>
                        <a:ea typeface="Open Sans"/>
                        <a:cs typeface="Open Sans"/>
                        <a:sym typeface="Open Sans"/>
                      </a:endParaRPr>
                    </a:p>
                  </a:txBody>
                  <a:tcPr marL="91450" marR="91450" marT="45725" marB="45725"/>
                </a:tc>
                <a:extLst>
                  <a:ext uri="{0D108BD9-81ED-4DB2-BD59-A6C34878D82A}">
                    <a16:rowId xmlns:a16="http://schemas.microsoft.com/office/drawing/2014/main" val="10001"/>
                  </a:ext>
                </a:extLst>
              </a:tr>
              <a:tr h="297475">
                <a:tc>
                  <a:txBody>
                    <a:bodyPr/>
                    <a:lstStyle/>
                    <a:p>
                      <a:pPr marL="0" marR="0" lvl="0" indent="0" algn="ctr" rtl="0">
                        <a:spcBef>
                          <a:spcPts val="0"/>
                        </a:spcBef>
                        <a:spcAft>
                          <a:spcPts val="0"/>
                        </a:spcAft>
                        <a:buNone/>
                      </a:pPr>
                      <a:r>
                        <a:rPr lang="en-GB" sz="1400" b="0">
                          <a:solidFill>
                            <a:schemeClr val="dk1"/>
                          </a:solidFill>
                          <a:latin typeface="Open Sans"/>
                          <a:ea typeface="Open Sans"/>
                          <a:cs typeface="Open Sans"/>
                          <a:sym typeface="Open Sans"/>
                        </a:rPr>
                        <a:t>Gaz naturel</a:t>
                      </a:r>
                      <a:endParaRPr/>
                    </a:p>
                  </a:txBody>
                  <a:tcPr marL="91450" marR="91450" marT="45725" marB="45725"/>
                </a:tc>
                <a:tc>
                  <a:txBody>
                    <a:bodyPr/>
                    <a:lstStyle/>
                    <a:p>
                      <a:pPr marL="0" marR="0" lvl="0" indent="0" algn="ctr" rtl="0">
                        <a:spcBef>
                          <a:spcPts val="0"/>
                        </a:spcBef>
                        <a:spcAft>
                          <a:spcPts val="0"/>
                        </a:spcAft>
                        <a:buNone/>
                      </a:pPr>
                      <a:r>
                        <a:rPr lang="en-GB" sz="1400" b="0">
                          <a:solidFill>
                            <a:schemeClr val="dk1"/>
                          </a:solidFill>
                          <a:latin typeface="Open Sans"/>
                          <a:ea typeface="Open Sans"/>
                          <a:cs typeface="Open Sans"/>
                          <a:sym typeface="Open Sans"/>
                        </a:rPr>
                        <a:t>300</a:t>
                      </a:r>
                      <a:endParaRPr/>
                    </a:p>
                  </a:txBody>
                  <a:tcPr marL="91450" marR="91450" marT="45725" marB="45725"/>
                </a:tc>
                <a:tc>
                  <a:txBody>
                    <a:bodyPr/>
                    <a:lstStyle/>
                    <a:p>
                      <a:pPr marL="0" marR="0" lvl="0" indent="0" algn="ctr" rtl="0">
                        <a:spcBef>
                          <a:spcPts val="0"/>
                        </a:spcBef>
                        <a:spcAft>
                          <a:spcPts val="0"/>
                        </a:spcAft>
                        <a:buNone/>
                      </a:pPr>
                      <a:r>
                        <a:rPr lang="en-GB" sz="1400" b="0">
                          <a:solidFill>
                            <a:schemeClr val="dk1"/>
                          </a:solidFill>
                          <a:latin typeface="Open Sans"/>
                          <a:ea typeface="Open Sans"/>
                          <a:cs typeface="Open Sans"/>
                          <a:sym typeface="Open Sans"/>
                        </a:rPr>
                        <a:t>300</a:t>
                      </a:r>
                      <a:endParaRPr/>
                    </a:p>
                  </a:txBody>
                  <a:tcPr marL="91450" marR="91450" marT="45725" marB="45725"/>
                </a:tc>
                <a:tc>
                  <a:txBody>
                    <a:bodyPr/>
                    <a:lstStyle/>
                    <a:p>
                      <a:pPr marL="0" marR="0" lvl="0" indent="0" algn="ctr" rtl="0">
                        <a:spcBef>
                          <a:spcPts val="0"/>
                        </a:spcBef>
                        <a:spcAft>
                          <a:spcPts val="0"/>
                        </a:spcAft>
                        <a:buNone/>
                      </a:pPr>
                      <a:r>
                        <a:rPr lang="en-GB" sz="1400" b="0">
                          <a:solidFill>
                            <a:schemeClr val="dk1"/>
                          </a:solidFill>
                          <a:latin typeface="Open Sans"/>
                          <a:ea typeface="Open Sans"/>
                          <a:cs typeface="Open Sans"/>
                          <a:sym typeface="Open Sans"/>
                        </a:rPr>
                        <a:t>2</a:t>
                      </a:r>
                      <a:endParaRPr/>
                    </a:p>
                  </a:txBody>
                  <a:tcPr marL="91450" marR="91450" marT="45725" marB="45725"/>
                </a:tc>
                <a:tc>
                  <a:txBody>
                    <a:bodyPr/>
                    <a:lstStyle/>
                    <a:p>
                      <a:pPr marL="0" marR="0" lvl="0" indent="0" algn="ctr" rtl="0">
                        <a:spcBef>
                          <a:spcPts val="0"/>
                        </a:spcBef>
                        <a:spcAft>
                          <a:spcPts val="0"/>
                        </a:spcAft>
                        <a:buNone/>
                      </a:pPr>
                      <a:r>
                        <a:rPr lang="en-GB" sz="1400">
                          <a:latin typeface="Open Sans"/>
                          <a:ea typeface="Open Sans"/>
                          <a:cs typeface="Open Sans"/>
                          <a:sym typeface="Open Sans"/>
                        </a:rPr>
                        <a:t>X</a:t>
                      </a:r>
                      <a:r>
                        <a:rPr lang="en-GB" sz="1400" baseline="-25000">
                          <a:latin typeface="Open Sans"/>
                          <a:ea typeface="Open Sans"/>
                          <a:cs typeface="Open Sans"/>
                          <a:sym typeface="Open Sans"/>
                        </a:rPr>
                        <a:t>GS</a:t>
                      </a:r>
                      <a:endParaRPr sz="1400" b="0">
                        <a:solidFill>
                          <a:schemeClr val="dk1"/>
                        </a:solidFill>
                        <a:latin typeface="Open Sans"/>
                        <a:ea typeface="Open Sans"/>
                        <a:cs typeface="Open Sans"/>
                        <a:sym typeface="Open Sans"/>
                      </a:endParaRPr>
                    </a:p>
                  </a:txBody>
                  <a:tcPr marL="91450" marR="91450" marT="45725" marB="45725"/>
                </a:tc>
                <a:extLst>
                  <a:ext uri="{0D108BD9-81ED-4DB2-BD59-A6C34878D82A}">
                    <a16:rowId xmlns:a16="http://schemas.microsoft.com/office/drawing/2014/main" val="10002"/>
                  </a:ext>
                </a:extLst>
              </a:tr>
            </a:tbl>
          </a:graphicData>
        </a:graphic>
      </p:graphicFrame>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16"/>
          <p:cNvSpPr txBox="1">
            <a:spLocks noGrp="1"/>
          </p:cNvSpPr>
          <p:nvPr>
            <p:ph type="title"/>
          </p:nvPr>
        </p:nvSpPr>
        <p:spPr>
          <a:xfrm>
            <a:off x="663880" y="300037"/>
            <a:ext cx="94572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4.3 Impact des structures de coûts</a:t>
            </a:r>
            <a:endParaRPr/>
          </a:p>
        </p:txBody>
      </p:sp>
      <p:sp>
        <p:nvSpPr>
          <p:cNvPr id="367" name="Google Shape;367;p16"/>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16</a:t>
            </a:fld>
            <a:endParaRPr/>
          </a:p>
        </p:txBody>
      </p:sp>
      <p:sp>
        <p:nvSpPr>
          <p:cNvPr id="368" name="Google Shape;368;p16"/>
          <p:cNvSpPr txBox="1">
            <a:spLocks noGrp="1"/>
          </p:cNvSpPr>
          <p:nvPr>
            <p:ph type="body" idx="2"/>
          </p:nvPr>
        </p:nvSpPr>
        <p:spPr>
          <a:xfrm>
            <a:off x="663575" y="1635025"/>
            <a:ext cx="5165700" cy="439200"/>
          </a:xfrm>
          <a:prstGeom prst="rect">
            <a:avLst/>
          </a:prstGeom>
          <a:noFill/>
          <a:ln>
            <a:noFill/>
          </a:ln>
        </p:spPr>
        <p:txBody>
          <a:bodyPr spcFirstLastPara="1" wrap="square" lIns="91425" tIns="45700" rIns="91425" bIns="45700" anchor="ctr" anchorCtr="0">
            <a:normAutofit fontScale="85000"/>
          </a:bodyPr>
          <a:lstStyle/>
          <a:p>
            <a:pPr marL="0" lvl="0" indent="0" algn="l" rtl="0">
              <a:lnSpc>
                <a:spcPct val="90000"/>
              </a:lnSpc>
              <a:spcBef>
                <a:spcPts val="0"/>
              </a:spcBef>
              <a:spcAft>
                <a:spcPts val="0"/>
              </a:spcAft>
              <a:buClr>
                <a:srgbClr val="8EA9DA"/>
              </a:buClr>
              <a:buSzPct val="100000"/>
              <a:buFont typeface="Open Sans SemiBold"/>
              <a:buNone/>
            </a:pPr>
            <a:r>
              <a:rPr lang="en-GB"/>
              <a:t>Un exemple de système énergétique simple</a:t>
            </a:r>
            <a:endParaRPr/>
          </a:p>
        </p:txBody>
      </p:sp>
      <p:sp>
        <p:nvSpPr>
          <p:cNvPr id="369" name="Google Shape;369;p16"/>
          <p:cNvSpPr txBox="1"/>
          <p:nvPr/>
        </p:nvSpPr>
        <p:spPr>
          <a:xfrm>
            <a:off x="6715588" y="4905690"/>
            <a:ext cx="4791600" cy="1010700"/>
          </a:xfrm>
          <a:prstGeom prst="rect">
            <a:avLst/>
          </a:prstGeom>
          <a:noFill/>
          <a:ln>
            <a:noFill/>
          </a:ln>
        </p:spPr>
        <p:txBody>
          <a:bodyPr spcFirstLastPara="1" wrap="square" lIns="91425" tIns="45700" rIns="91425" bIns="45700" anchor="t" anchorCtr="0">
            <a:normAutofit/>
          </a:bodyPr>
          <a:lstStyle/>
          <a:p>
            <a:pPr marL="285750" marR="0" lvl="0" indent="-184150" algn="l" rtl="0">
              <a:lnSpc>
                <a:spcPct val="90000"/>
              </a:lnSpc>
              <a:spcBef>
                <a:spcPts val="0"/>
              </a:spcBef>
              <a:spcAft>
                <a:spcPts val="0"/>
              </a:spcAft>
              <a:buClr>
                <a:schemeClr val="dk1"/>
              </a:buClr>
              <a:buSzPts val="1600"/>
              <a:buFont typeface="Arial"/>
              <a:buNone/>
            </a:pPr>
            <a:endParaRPr sz="1600">
              <a:solidFill>
                <a:schemeClr val="dk1"/>
              </a:solidFill>
              <a:latin typeface="Montserrat"/>
              <a:ea typeface="Montserrat"/>
              <a:cs typeface="Montserrat"/>
              <a:sym typeface="Montserrat"/>
            </a:endParaRPr>
          </a:p>
        </p:txBody>
      </p:sp>
      <p:sp>
        <p:nvSpPr>
          <p:cNvPr id="370" name="Google Shape;370;p16"/>
          <p:cNvSpPr txBox="1">
            <a:spLocks noGrp="1"/>
          </p:cNvSpPr>
          <p:nvPr>
            <p:ph type="body" idx="1"/>
          </p:nvPr>
        </p:nvSpPr>
        <p:spPr>
          <a:xfrm>
            <a:off x="663880" y="2201945"/>
            <a:ext cx="10514700" cy="3421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Font typeface="Open Sans SemiBold"/>
              <a:buNone/>
            </a:pPr>
            <a:r>
              <a:rPr lang="en-GB"/>
              <a:t>Structure du problème et données</a:t>
            </a:r>
            <a:endParaRPr>
              <a:solidFill>
                <a:srgbClr val="C00000"/>
              </a:solidFill>
            </a:endParaRPr>
          </a:p>
        </p:txBody>
      </p:sp>
      <p:sp>
        <p:nvSpPr>
          <p:cNvPr id="371" name="Google Shape;371;p16"/>
          <p:cNvSpPr/>
          <p:nvPr/>
        </p:nvSpPr>
        <p:spPr>
          <a:xfrm>
            <a:off x="2097575" y="2815900"/>
            <a:ext cx="6589800" cy="3275100"/>
          </a:xfrm>
          <a:prstGeom prst="rect">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700">
                <a:solidFill>
                  <a:schemeClr val="dk1"/>
                </a:solidFill>
                <a:latin typeface="Open Sans"/>
                <a:ea typeface="Open Sans"/>
                <a:cs typeface="Open Sans"/>
                <a:sym typeface="Open Sans"/>
              </a:rPr>
              <a:t>X</a:t>
            </a:r>
            <a:r>
              <a:rPr lang="en-GB" sz="1700" baseline="-25000">
                <a:solidFill>
                  <a:schemeClr val="dk1"/>
                </a:solidFill>
                <a:latin typeface="Open Sans"/>
                <a:ea typeface="Open Sans"/>
                <a:cs typeface="Open Sans"/>
                <a:sym typeface="Open Sans"/>
              </a:rPr>
              <a:t>CL</a:t>
            </a:r>
            <a:r>
              <a:rPr lang="en-GB" sz="1700">
                <a:solidFill>
                  <a:schemeClr val="dk1"/>
                </a:solidFill>
                <a:latin typeface="Open Sans"/>
                <a:ea typeface="Open Sans"/>
                <a:cs typeface="Open Sans"/>
                <a:sym typeface="Open Sans"/>
              </a:rPr>
              <a:t> = Variable de production d'électricité (en PJ) pour le charbon PP</a:t>
            </a:r>
            <a:endParaRPr sz="1300"/>
          </a:p>
          <a:p>
            <a:pPr marL="0" marR="0" lvl="0" indent="0" algn="l" rtl="0">
              <a:spcBef>
                <a:spcPts val="0"/>
              </a:spcBef>
              <a:spcAft>
                <a:spcPts val="0"/>
              </a:spcAft>
              <a:buNone/>
            </a:pPr>
            <a:r>
              <a:rPr lang="en-GB" sz="1700">
                <a:solidFill>
                  <a:schemeClr val="dk1"/>
                </a:solidFill>
                <a:latin typeface="Open Sans"/>
                <a:ea typeface="Open Sans"/>
                <a:cs typeface="Open Sans"/>
                <a:sym typeface="Open Sans"/>
              </a:rPr>
              <a:t>X</a:t>
            </a:r>
            <a:r>
              <a:rPr lang="en-GB" sz="1700" baseline="-25000">
                <a:solidFill>
                  <a:schemeClr val="dk1"/>
                </a:solidFill>
                <a:latin typeface="Open Sans"/>
                <a:ea typeface="Open Sans"/>
                <a:cs typeface="Open Sans"/>
                <a:sym typeface="Open Sans"/>
              </a:rPr>
              <a:t>GS</a:t>
            </a:r>
            <a:r>
              <a:rPr lang="en-GB" sz="1700">
                <a:solidFill>
                  <a:schemeClr val="dk1"/>
                </a:solidFill>
                <a:latin typeface="Open Sans"/>
                <a:ea typeface="Open Sans"/>
                <a:cs typeface="Open Sans"/>
                <a:sym typeface="Open Sans"/>
              </a:rPr>
              <a:t> = Variable de production d'électricité (en PJ) pour le gaz PP </a:t>
            </a:r>
            <a:endParaRPr sz="1300"/>
          </a:p>
          <a:p>
            <a:pPr marL="0" marR="0" lvl="0" indent="0" algn="l" rtl="0">
              <a:spcBef>
                <a:spcPts val="0"/>
              </a:spcBef>
              <a:spcAft>
                <a:spcPts val="0"/>
              </a:spcAft>
              <a:buNone/>
            </a:pPr>
            <a:endParaRPr sz="1700">
              <a:solidFill>
                <a:schemeClr val="dk1"/>
              </a:solidFill>
              <a:latin typeface="Open Sans"/>
              <a:ea typeface="Open Sans"/>
              <a:cs typeface="Open Sans"/>
              <a:sym typeface="Open Sans"/>
            </a:endParaRPr>
          </a:p>
          <a:p>
            <a:pPr marL="0" marR="0" lvl="0" indent="0" algn="l" rtl="0">
              <a:spcBef>
                <a:spcPts val="0"/>
              </a:spcBef>
              <a:spcAft>
                <a:spcPts val="0"/>
              </a:spcAft>
              <a:buNone/>
            </a:pPr>
            <a:r>
              <a:rPr lang="en-GB" sz="1700">
                <a:solidFill>
                  <a:schemeClr val="dk1"/>
                </a:solidFill>
                <a:latin typeface="Open Sans"/>
                <a:ea typeface="Open Sans"/>
                <a:cs typeface="Open Sans"/>
                <a:sym typeface="Open Sans"/>
              </a:rPr>
              <a:t>Demande annuelle totale : 250 PJ</a:t>
            </a:r>
            <a:endParaRPr sz="1300"/>
          </a:p>
          <a:p>
            <a:pPr marL="0" marR="0" lvl="0" indent="0" algn="l" rtl="0">
              <a:spcBef>
                <a:spcPts val="0"/>
              </a:spcBef>
              <a:spcAft>
                <a:spcPts val="0"/>
              </a:spcAft>
              <a:buNone/>
            </a:pPr>
            <a:endParaRPr sz="1700">
              <a:solidFill>
                <a:schemeClr val="dk1"/>
              </a:solidFill>
              <a:latin typeface="Open Sans"/>
              <a:ea typeface="Open Sans"/>
              <a:cs typeface="Open Sans"/>
              <a:sym typeface="Open Sans"/>
            </a:endParaRPr>
          </a:p>
          <a:p>
            <a:pPr marL="0" marR="0" lvl="0" indent="0" algn="l" rtl="0">
              <a:spcBef>
                <a:spcPts val="0"/>
              </a:spcBef>
              <a:spcAft>
                <a:spcPts val="0"/>
              </a:spcAft>
              <a:buNone/>
            </a:pPr>
            <a:r>
              <a:rPr lang="en-GB" sz="1700">
                <a:solidFill>
                  <a:schemeClr val="dk1"/>
                </a:solidFill>
                <a:latin typeface="Open Sans"/>
                <a:ea typeface="Open Sans"/>
                <a:cs typeface="Open Sans"/>
                <a:sym typeface="Open Sans"/>
              </a:rPr>
              <a:t>Disponibilité du charbon : 600 PJ/an</a:t>
            </a:r>
            <a:endParaRPr sz="1300"/>
          </a:p>
          <a:p>
            <a:pPr marL="0" marR="0" lvl="0" indent="0" algn="l" rtl="0">
              <a:spcBef>
                <a:spcPts val="0"/>
              </a:spcBef>
              <a:spcAft>
                <a:spcPts val="0"/>
              </a:spcAft>
              <a:buNone/>
            </a:pPr>
            <a:r>
              <a:rPr lang="en-GB" sz="1700">
                <a:solidFill>
                  <a:schemeClr val="dk1"/>
                </a:solidFill>
                <a:latin typeface="Open Sans"/>
                <a:ea typeface="Open Sans"/>
                <a:cs typeface="Open Sans"/>
                <a:sym typeface="Open Sans"/>
              </a:rPr>
              <a:t>Disponibilité du gaz : 300 PJ/an</a:t>
            </a:r>
            <a:endParaRPr sz="1300"/>
          </a:p>
          <a:p>
            <a:pPr marL="0" marR="0" lvl="0" indent="0" algn="l" rtl="0">
              <a:spcBef>
                <a:spcPts val="0"/>
              </a:spcBef>
              <a:spcAft>
                <a:spcPts val="0"/>
              </a:spcAft>
              <a:buNone/>
            </a:pPr>
            <a:endParaRPr sz="1700">
              <a:solidFill>
                <a:schemeClr val="dk1"/>
              </a:solidFill>
              <a:latin typeface="Open Sans"/>
              <a:ea typeface="Open Sans"/>
              <a:cs typeface="Open Sans"/>
              <a:sym typeface="Open Sans"/>
            </a:endParaRPr>
          </a:p>
          <a:p>
            <a:pPr marL="0" marR="0" lvl="0" indent="0" algn="l" rtl="0">
              <a:spcBef>
                <a:spcPts val="0"/>
              </a:spcBef>
              <a:spcAft>
                <a:spcPts val="0"/>
              </a:spcAft>
              <a:buNone/>
            </a:pPr>
            <a:r>
              <a:rPr lang="en-GB" sz="1700">
                <a:solidFill>
                  <a:schemeClr val="dk1"/>
                </a:solidFill>
                <a:latin typeface="Open Sans"/>
                <a:ea typeface="Open Sans"/>
                <a:cs typeface="Open Sans"/>
                <a:sym typeface="Open Sans"/>
              </a:rPr>
              <a:t>Coût d'utilisation de la centrale électrique au charbon : 350 * XCL   </a:t>
            </a:r>
            <a:endParaRPr sz="1300"/>
          </a:p>
          <a:p>
            <a:pPr marL="0" marR="0" lvl="0" indent="0" algn="l" rtl="0">
              <a:spcBef>
                <a:spcPts val="0"/>
              </a:spcBef>
              <a:spcAft>
                <a:spcPts val="0"/>
              </a:spcAft>
              <a:buNone/>
            </a:pPr>
            <a:r>
              <a:rPr lang="en-GB" sz="1700">
                <a:solidFill>
                  <a:schemeClr val="dk1"/>
                </a:solidFill>
                <a:latin typeface="Open Sans"/>
                <a:ea typeface="Open Sans"/>
                <a:cs typeface="Open Sans"/>
                <a:sym typeface="Open Sans"/>
              </a:rPr>
              <a:t>Coût d'utilisation de la centrale à charbon : 300 * XGS</a:t>
            </a:r>
            <a:endParaRPr sz="1300"/>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17"/>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4.3 Impact des structures de coûts</a:t>
            </a:r>
            <a:endParaRPr/>
          </a:p>
        </p:txBody>
      </p:sp>
      <p:sp>
        <p:nvSpPr>
          <p:cNvPr id="378" name="Google Shape;378;p17"/>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17</a:t>
            </a:fld>
            <a:endParaRPr/>
          </a:p>
        </p:txBody>
      </p:sp>
      <p:sp>
        <p:nvSpPr>
          <p:cNvPr id="379" name="Google Shape;379;p17"/>
          <p:cNvSpPr txBox="1">
            <a:spLocks noGrp="1"/>
          </p:cNvSpPr>
          <p:nvPr>
            <p:ph type="body" idx="2"/>
          </p:nvPr>
        </p:nvSpPr>
        <p:spPr>
          <a:xfrm>
            <a:off x="663575" y="2016025"/>
            <a:ext cx="5301000" cy="439200"/>
          </a:xfrm>
          <a:prstGeom prst="rect">
            <a:avLst/>
          </a:prstGeom>
          <a:noFill/>
          <a:ln>
            <a:noFill/>
          </a:ln>
        </p:spPr>
        <p:txBody>
          <a:bodyPr spcFirstLastPara="1" wrap="square" lIns="91425" tIns="45700" rIns="91425" bIns="45700" anchor="ctr" anchorCtr="0">
            <a:normAutofit fontScale="92500"/>
          </a:bodyPr>
          <a:lstStyle/>
          <a:p>
            <a:pPr marL="0" lvl="0" indent="0" algn="l" rtl="0">
              <a:lnSpc>
                <a:spcPct val="90000"/>
              </a:lnSpc>
              <a:spcBef>
                <a:spcPts val="0"/>
              </a:spcBef>
              <a:spcAft>
                <a:spcPts val="0"/>
              </a:spcAft>
              <a:buClr>
                <a:srgbClr val="8EA9DA"/>
              </a:buClr>
              <a:buSzPct val="100000"/>
              <a:buFont typeface="Open Sans SemiBold"/>
              <a:buNone/>
            </a:pPr>
            <a:r>
              <a:rPr lang="en-GB"/>
              <a:t>Un exemple de système énergétique simple</a:t>
            </a:r>
            <a:endParaRPr/>
          </a:p>
        </p:txBody>
      </p:sp>
      <p:sp>
        <p:nvSpPr>
          <p:cNvPr id="380" name="Google Shape;380;p17"/>
          <p:cNvSpPr txBox="1"/>
          <p:nvPr/>
        </p:nvSpPr>
        <p:spPr>
          <a:xfrm>
            <a:off x="6715588" y="5286690"/>
            <a:ext cx="4791594" cy="1010659"/>
          </a:xfrm>
          <a:prstGeom prst="rect">
            <a:avLst/>
          </a:prstGeom>
          <a:noFill/>
          <a:ln>
            <a:noFill/>
          </a:ln>
        </p:spPr>
        <p:txBody>
          <a:bodyPr spcFirstLastPara="1" wrap="square" lIns="91425" tIns="45700" rIns="91425" bIns="45700" anchor="t" anchorCtr="0">
            <a:normAutofit/>
          </a:bodyPr>
          <a:lstStyle/>
          <a:p>
            <a:pPr marL="285750" marR="0" lvl="0" indent="-184150" algn="l" rtl="0">
              <a:lnSpc>
                <a:spcPct val="90000"/>
              </a:lnSpc>
              <a:spcBef>
                <a:spcPts val="0"/>
              </a:spcBef>
              <a:spcAft>
                <a:spcPts val="0"/>
              </a:spcAft>
              <a:buClr>
                <a:schemeClr val="dk1"/>
              </a:buClr>
              <a:buSzPts val="1600"/>
              <a:buFont typeface="Arial"/>
              <a:buNone/>
            </a:pPr>
            <a:endParaRPr sz="1600">
              <a:solidFill>
                <a:schemeClr val="dk1"/>
              </a:solidFill>
              <a:latin typeface="Montserrat"/>
              <a:ea typeface="Montserrat"/>
              <a:cs typeface="Montserrat"/>
              <a:sym typeface="Montserrat"/>
            </a:endParaRPr>
          </a:p>
        </p:txBody>
      </p:sp>
      <p:sp>
        <p:nvSpPr>
          <p:cNvPr id="381" name="Google Shape;381;p17"/>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Font typeface="Open Sans SemiBold"/>
              <a:buNone/>
            </a:pPr>
            <a:r>
              <a:rPr lang="en-GB"/>
              <a:t>Formulation mathématique</a:t>
            </a:r>
            <a:endParaRPr>
              <a:solidFill>
                <a:srgbClr val="C00000"/>
              </a:solidFill>
            </a:endParaRPr>
          </a:p>
        </p:txBody>
      </p:sp>
      <p:sp>
        <p:nvSpPr>
          <p:cNvPr id="382" name="Google Shape;382;p17"/>
          <p:cNvSpPr txBox="1"/>
          <p:nvPr/>
        </p:nvSpPr>
        <p:spPr>
          <a:xfrm>
            <a:off x="3178800" y="3307951"/>
            <a:ext cx="5834400" cy="2586000"/>
          </a:xfrm>
          <a:prstGeom prst="rect">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Open Sans"/>
                <a:ea typeface="Open Sans"/>
                <a:cs typeface="Open Sans"/>
                <a:sym typeface="Open Sans"/>
              </a:rPr>
              <a:t>Fonction objective </a:t>
            </a:r>
            <a:r>
              <a:rPr lang="en-GB" sz="1800">
                <a:solidFill>
                  <a:schemeClr val="dk1"/>
                </a:solidFill>
                <a:latin typeface="Open Sans"/>
                <a:ea typeface="Open Sans"/>
                <a:cs typeface="Open Sans"/>
                <a:sym typeface="Open Sans"/>
              </a:rPr>
              <a:t>: Minimiser le coût total de production de l'électricité</a:t>
            </a:r>
            <a:endParaRPr/>
          </a:p>
          <a:p>
            <a:pPr marL="0" marR="0" lvl="0" indent="0" algn="l" rtl="0">
              <a:spcBef>
                <a:spcPts val="0"/>
              </a:spcBef>
              <a:spcAft>
                <a:spcPts val="0"/>
              </a:spcAft>
              <a:buNone/>
            </a:pPr>
            <a:r>
              <a:rPr lang="en-GB" sz="1800">
                <a:solidFill>
                  <a:schemeClr val="dk1"/>
                </a:solidFill>
                <a:latin typeface="Open Sans"/>
                <a:ea typeface="Open Sans"/>
                <a:cs typeface="Open Sans"/>
                <a:sym typeface="Open Sans"/>
              </a:rPr>
              <a:t>   </a:t>
            </a:r>
            <a:endParaRPr/>
          </a:p>
          <a:p>
            <a:pPr marL="0" marR="0" lvl="0" indent="0" algn="l" rtl="0">
              <a:spcBef>
                <a:spcPts val="0"/>
              </a:spcBef>
              <a:spcAft>
                <a:spcPts val="0"/>
              </a:spcAft>
              <a:buNone/>
            </a:pPr>
            <a:r>
              <a:rPr lang="en-GB" sz="1800" b="1">
                <a:solidFill>
                  <a:schemeClr val="dk1"/>
                </a:solidFill>
                <a:latin typeface="Open Sans"/>
                <a:ea typeface="Open Sans"/>
                <a:cs typeface="Open Sans"/>
                <a:sym typeface="Open Sans"/>
              </a:rPr>
              <a:t>Minimiser le coût total (Z) </a:t>
            </a:r>
            <a:r>
              <a:rPr lang="en-GB" sz="1800">
                <a:solidFill>
                  <a:schemeClr val="dk1"/>
                </a:solidFill>
                <a:latin typeface="Open Sans"/>
                <a:ea typeface="Open Sans"/>
                <a:cs typeface="Open Sans"/>
                <a:sym typeface="Open Sans"/>
              </a:rPr>
              <a:t>= 350 * X</a:t>
            </a:r>
            <a:r>
              <a:rPr lang="en-GB" sz="1800" baseline="-25000">
                <a:solidFill>
                  <a:schemeClr val="dk1"/>
                </a:solidFill>
                <a:latin typeface="Open Sans"/>
                <a:ea typeface="Open Sans"/>
                <a:cs typeface="Open Sans"/>
                <a:sym typeface="Open Sans"/>
              </a:rPr>
              <a:t>CL</a:t>
            </a:r>
            <a:r>
              <a:rPr lang="en-GB" sz="1800">
                <a:solidFill>
                  <a:schemeClr val="dk1"/>
                </a:solidFill>
                <a:latin typeface="Open Sans"/>
                <a:ea typeface="Open Sans"/>
                <a:cs typeface="Open Sans"/>
                <a:sym typeface="Open Sans"/>
              </a:rPr>
              <a:t> + 300 * X </a:t>
            </a:r>
            <a:r>
              <a:rPr lang="en-GB" sz="1800" baseline="-25000">
                <a:solidFill>
                  <a:schemeClr val="dk1"/>
                </a:solidFill>
                <a:latin typeface="Open Sans"/>
                <a:ea typeface="Open Sans"/>
                <a:cs typeface="Open Sans"/>
                <a:sym typeface="Open Sans"/>
              </a:rPr>
              <a:t>GS</a:t>
            </a:r>
            <a:endParaRPr sz="1800">
              <a:solidFill>
                <a:schemeClr val="dk1"/>
              </a:solidFill>
              <a:latin typeface="Open Sans"/>
              <a:ea typeface="Open Sans"/>
              <a:cs typeface="Open Sans"/>
              <a:sym typeface="Open Sans"/>
            </a:endParaRPr>
          </a:p>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a:p>
            <a:pPr marL="0" marR="0" lvl="0" indent="0" algn="l" rtl="0">
              <a:spcBef>
                <a:spcPts val="0"/>
              </a:spcBef>
              <a:spcAft>
                <a:spcPts val="0"/>
              </a:spcAft>
              <a:buNone/>
            </a:pPr>
            <a:r>
              <a:rPr lang="en-GB" sz="1800">
                <a:solidFill>
                  <a:schemeClr val="dk1"/>
                </a:solidFill>
                <a:latin typeface="Open Sans"/>
                <a:ea typeface="Open Sans"/>
                <a:cs typeface="Open Sans"/>
                <a:sym typeface="Open Sans"/>
              </a:rPr>
              <a:t>Contrainte de demande : X</a:t>
            </a:r>
            <a:r>
              <a:rPr lang="en-GB" sz="1800" baseline="-25000">
                <a:solidFill>
                  <a:schemeClr val="dk1"/>
                </a:solidFill>
                <a:latin typeface="Open Sans"/>
                <a:ea typeface="Open Sans"/>
                <a:cs typeface="Open Sans"/>
                <a:sym typeface="Open Sans"/>
              </a:rPr>
              <a:t>CL</a:t>
            </a:r>
            <a:r>
              <a:rPr lang="en-GB" sz="1800">
                <a:solidFill>
                  <a:schemeClr val="dk1"/>
                </a:solidFill>
                <a:latin typeface="Open Sans"/>
                <a:ea typeface="Open Sans"/>
                <a:cs typeface="Open Sans"/>
                <a:sym typeface="Open Sans"/>
              </a:rPr>
              <a:t> + X</a:t>
            </a:r>
            <a:r>
              <a:rPr lang="en-GB" sz="1800" baseline="-25000">
                <a:solidFill>
                  <a:schemeClr val="dk1"/>
                </a:solidFill>
                <a:latin typeface="Open Sans"/>
                <a:ea typeface="Open Sans"/>
                <a:cs typeface="Open Sans"/>
                <a:sym typeface="Open Sans"/>
              </a:rPr>
              <a:t>GS</a:t>
            </a:r>
            <a:r>
              <a:rPr lang="en-GB" sz="1800">
                <a:solidFill>
                  <a:schemeClr val="dk1"/>
                </a:solidFill>
                <a:latin typeface="Open Sans"/>
                <a:ea typeface="Open Sans"/>
                <a:cs typeface="Open Sans"/>
                <a:sym typeface="Open Sans"/>
              </a:rPr>
              <a:t> ≥ 250</a:t>
            </a:r>
            <a:endParaRPr/>
          </a:p>
          <a:p>
            <a:pPr marL="0" marR="0" lvl="0" indent="0" algn="l" rtl="0">
              <a:spcBef>
                <a:spcPts val="0"/>
              </a:spcBef>
              <a:spcAft>
                <a:spcPts val="0"/>
              </a:spcAft>
              <a:buNone/>
            </a:pPr>
            <a:r>
              <a:rPr lang="en-GB" sz="1800">
                <a:solidFill>
                  <a:schemeClr val="dk1"/>
                </a:solidFill>
                <a:latin typeface="Open Sans"/>
                <a:ea typeface="Open Sans"/>
                <a:cs typeface="Open Sans"/>
                <a:sym typeface="Open Sans"/>
              </a:rPr>
              <a:t>Contrainte de disponibilité du charbon : 3* X</a:t>
            </a:r>
            <a:r>
              <a:rPr lang="en-GB" sz="1800" baseline="-25000">
                <a:solidFill>
                  <a:schemeClr val="dk1"/>
                </a:solidFill>
                <a:latin typeface="Open Sans"/>
                <a:ea typeface="Open Sans"/>
                <a:cs typeface="Open Sans"/>
                <a:sym typeface="Open Sans"/>
              </a:rPr>
              <a:t>CL</a:t>
            </a:r>
            <a:r>
              <a:rPr lang="en-GB" sz="1800">
                <a:solidFill>
                  <a:schemeClr val="dk1"/>
                </a:solidFill>
                <a:latin typeface="Open Sans"/>
                <a:ea typeface="Open Sans"/>
                <a:cs typeface="Open Sans"/>
                <a:sym typeface="Open Sans"/>
              </a:rPr>
              <a:t> ≤ 600</a:t>
            </a:r>
            <a:endParaRPr/>
          </a:p>
          <a:p>
            <a:pPr marL="0" marR="0" lvl="0" indent="0" algn="l" rtl="0">
              <a:spcBef>
                <a:spcPts val="0"/>
              </a:spcBef>
              <a:spcAft>
                <a:spcPts val="0"/>
              </a:spcAft>
              <a:buNone/>
            </a:pPr>
            <a:r>
              <a:rPr lang="en-GB" sz="1800">
                <a:solidFill>
                  <a:schemeClr val="dk1"/>
                </a:solidFill>
                <a:latin typeface="Open Sans"/>
                <a:ea typeface="Open Sans"/>
                <a:cs typeface="Open Sans"/>
                <a:sym typeface="Open Sans"/>
              </a:rPr>
              <a:t>Contrainte de disponibilité du gaz : 2* X</a:t>
            </a:r>
            <a:r>
              <a:rPr lang="en-GB" sz="1800" baseline="-25000">
                <a:solidFill>
                  <a:schemeClr val="dk1"/>
                </a:solidFill>
                <a:latin typeface="Open Sans"/>
                <a:ea typeface="Open Sans"/>
                <a:cs typeface="Open Sans"/>
                <a:sym typeface="Open Sans"/>
              </a:rPr>
              <a:t>GS</a:t>
            </a:r>
            <a:r>
              <a:rPr lang="en-GB" sz="1800">
                <a:solidFill>
                  <a:schemeClr val="dk1"/>
                </a:solidFill>
                <a:latin typeface="Open Sans"/>
                <a:ea typeface="Open Sans"/>
                <a:cs typeface="Open Sans"/>
                <a:sym typeface="Open Sans"/>
              </a:rPr>
              <a:t> ≤ 300</a:t>
            </a:r>
            <a:endParaRPr/>
          </a:p>
          <a:p>
            <a:pPr marL="0" marR="0" lvl="0" indent="0" algn="l" rtl="0">
              <a:spcBef>
                <a:spcPts val="0"/>
              </a:spcBef>
              <a:spcAft>
                <a:spcPts val="0"/>
              </a:spcAft>
              <a:buNone/>
            </a:pPr>
            <a:r>
              <a:rPr lang="en-GB" sz="1800">
                <a:solidFill>
                  <a:schemeClr val="dk1"/>
                </a:solidFill>
                <a:latin typeface="Open Sans"/>
                <a:ea typeface="Open Sans"/>
                <a:cs typeface="Open Sans"/>
                <a:sym typeface="Open Sans"/>
              </a:rPr>
              <a:t>Contrainte de production positive : XCL ≥ 0, XGS ≥ 0</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8"/>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4.3 Impact des structures de coûts</a:t>
            </a:r>
            <a:endParaRPr/>
          </a:p>
        </p:txBody>
      </p:sp>
      <p:sp>
        <p:nvSpPr>
          <p:cNvPr id="389" name="Google Shape;389;p18"/>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18</a:t>
            </a:fld>
            <a:endParaRPr/>
          </a:p>
        </p:txBody>
      </p:sp>
      <p:sp>
        <p:nvSpPr>
          <p:cNvPr id="390" name="Google Shape;390;p18"/>
          <p:cNvSpPr txBox="1">
            <a:spLocks noGrp="1"/>
          </p:cNvSpPr>
          <p:nvPr>
            <p:ph type="body" idx="2"/>
          </p:nvPr>
        </p:nvSpPr>
        <p:spPr>
          <a:xfrm>
            <a:off x="663575" y="2016025"/>
            <a:ext cx="5084400" cy="439200"/>
          </a:xfrm>
          <a:prstGeom prst="rect">
            <a:avLst/>
          </a:prstGeom>
          <a:noFill/>
          <a:ln>
            <a:noFill/>
          </a:ln>
        </p:spPr>
        <p:txBody>
          <a:bodyPr spcFirstLastPara="1" wrap="square" lIns="91425" tIns="45700" rIns="91425" bIns="45700" anchor="ctr" anchorCtr="0">
            <a:normAutofit fontScale="85000"/>
          </a:bodyPr>
          <a:lstStyle/>
          <a:p>
            <a:pPr marL="0" lvl="0" indent="0" algn="l" rtl="0">
              <a:lnSpc>
                <a:spcPct val="90000"/>
              </a:lnSpc>
              <a:spcBef>
                <a:spcPts val="0"/>
              </a:spcBef>
              <a:spcAft>
                <a:spcPts val="0"/>
              </a:spcAft>
              <a:buClr>
                <a:srgbClr val="8EA9DA"/>
              </a:buClr>
              <a:buSzPct val="100000"/>
              <a:buFont typeface="Open Sans SemiBold"/>
              <a:buNone/>
            </a:pPr>
            <a:r>
              <a:rPr lang="en-GB"/>
              <a:t>Un exemple de système énergétique simple</a:t>
            </a:r>
            <a:endParaRPr/>
          </a:p>
        </p:txBody>
      </p:sp>
      <p:sp>
        <p:nvSpPr>
          <p:cNvPr id="391" name="Google Shape;391;p18"/>
          <p:cNvSpPr txBox="1"/>
          <p:nvPr/>
        </p:nvSpPr>
        <p:spPr>
          <a:xfrm>
            <a:off x="733551" y="3135534"/>
            <a:ext cx="5190561" cy="2585323"/>
          </a:xfrm>
          <a:prstGeom prst="rect">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a:p>
            <a:pPr marL="0" marR="0" lvl="0" indent="0" algn="l" rtl="0">
              <a:spcBef>
                <a:spcPts val="0"/>
              </a:spcBef>
              <a:spcAft>
                <a:spcPts val="0"/>
              </a:spcAft>
              <a:buNone/>
            </a:pPr>
            <a:r>
              <a:rPr lang="en-GB" sz="1800">
                <a:solidFill>
                  <a:schemeClr val="dk1"/>
                </a:solidFill>
                <a:latin typeface="Roboto"/>
                <a:ea typeface="Roboto"/>
                <a:cs typeface="Roboto"/>
                <a:sym typeface="Roboto"/>
              </a:rPr>
              <a:t>X</a:t>
            </a:r>
            <a:r>
              <a:rPr lang="en-GB" sz="1800" baseline="-25000">
                <a:solidFill>
                  <a:schemeClr val="dk1"/>
                </a:solidFill>
                <a:latin typeface="Roboto"/>
                <a:ea typeface="Roboto"/>
                <a:cs typeface="Roboto"/>
                <a:sym typeface="Roboto"/>
              </a:rPr>
              <a:t>CL</a:t>
            </a:r>
            <a:r>
              <a:rPr lang="en-GB" sz="1800">
                <a:solidFill>
                  <a:schemeClr val="dk1"/>
                </a:solidFill>
                <a:latin typeface="Roboto"/>
                <a:ea typeface="Roboto"/>
                <a:cs typeface="Roboto"/>
                <a:sym typeface="Roboto"/>
              </a:rPr>
              <a:t> ≥ 0, X</a:t>
            </a:r>
            <a:r>
              <a:rPr lang="en-GB" sz="1800" baseline="-25000">
                <a:solidFill>
                  <a:schemeClr val="dk1"/>
                </a:solidFill>
                <a:latin typeface="Roboto"/>
                <a:ea typeface="Roboto"/>
                <a:cs typeface="Roboto"/>
                <a:sym typeface="Roboto"/>
              </a:rPr>
              <a:t>GS</a:t>
            </a:r>
            <a:r>
              <a:rPr lang="en-GB" sz="1800">
                <a:solidFill>
                  <a:schemeClr val="dk1"/>
                </a:solidFill>
                <a:latin typeface="Roboto"/>
                <a:ea typeface="Roboto"/>
                <a:cs typeface="Roboto"/>
                <a:sym typeface="Roboto"/>
              </a:rPr>
              <a:t> ≥ 0</a:t>
            </a:r>
            <a:endParaRPr/>
          </a:p>
          <a:p>
            <a:pPr marL="0" marR="0" lvl="0" indent="0" algn="l" rtl="0">
              <a:spcBef>
                <a:spcPts val="0"/>
              </a:spcBef>
              <a:spcAft>
                <a:spcPts val="0"/>
              </a:spcAft>
              <a:buNone/>
            </a:pPr>
            <a:endParaRPr sz="1800">
              <a:solidFill>
                <a:schemeClr val="dk1"/>
              </a:solidFill>
              <a:latin typeface="Roboto"/>
              <a:ea typeface="Roboto"/>
              <a:cs typeface="Roboto"/>
              <a:sym typeface="Roboto"/>
            </a:endParaRPr>
          </a:p>
          <a:p>
            <a:pPr marL="0" marR="0" lvl="0" indent="0" algn="l" rtl="0">
              <a:spcBef>
                <a:spcPts val="0"/>
              </a:spcBef>
              <a:spcAft>
                <a:spcPts val="0"/>
              </a:spcAft>
              <a:buNone/>
            </a:pPr>
            <a:r>
              <a:rPr lang="en-GB" sz="1800">
                <a:solidFill>
                  <a:schemeClr val="dk1"/>
                </a:solidFill>
                <a:latin typeface="Roboto"/>
                <a:ea typeface="Roboto"/>
                <a:cs typeface="Roboto"/>
                <a:sym typeface="Roboto"/>
              </a:rPr>
              <a:t>Contrainte de demande : X</a:t>
            </a:r>
            <a:r>
              <a:rPr lang="en-GB" sz="1800" baseline="-25000">
                <a:solidFill>
                  <a:schemeClr val="dk1"/>
                </a:solidFill>
                <a:latin typeface="Roboto"/>
                <a:ea typeface="Roboto"/>
                <a:cs typeface="Roboto"/>
                <a:sym typeface="Roboto"/>
              </a:rPr>
              <a:t>CL</a:t>
            </a:r>
            <a:r>
              <a:rPr lang="en-GB" sz="1800">
                <a:solidFill>
                  <a:schemeClr val="dk1"/>
                </a:solidFill>
                <a:latin typeface="Roboto"/>
                <a:ea typeface="Roboto"/>
                <a:cs typeface="Roboto"/>
                <a:sym typeface="Roboto"/>
              </a:rPr>
              <a:t> + X</a:t>
            </a:r>
            <a:r>
              <a:rPr lang="en-GB" sz="1800" baseline="-25000">
                <a:solidFill>
                  <a:schemeClr val="dk1"/>
                </a:solidFill>
                <a:latin typeface="Roboto"/>
                <a:ea typeface="Roboto"/>
                <a:cs typeface="Roboto"/>
                <a:sym typeface="Roboto"/>
              </a:rPr>
              <a:t>GS</a:t>
            </a:r>
            <a:r>
              <a:rPr lang="en-GB" sz="1800">
                <a:solidFill>
                  <a:schemeClr val="dk1"/>
                </a:solidFill>
                <a:latin typeface="Roboto"/>
                <a:ea typeface="Roboto"/>
                <a:cs typeface="Roboto"/>
                <a:sym typeface="Roboto"/>
              </a:rPr>
              <a:t> ≥ 250</a:t>
            </a:r>
            <a:endParaRPr/>
          </a:p>
          <a:p>
            <a:pPr marL="0" marR="0" lvl="0" indent="0" algn="l" rtl="0">
              <a:spcBef>
                <a:spcPts val="0"/>
              </a:spcBef>
              <a:spcAft>
                <a:spcPts val="0"/>
              </a:spcAft>
              <a:buNone/>
            </a:pPr>
            <a:endParaRPr sz="1800">
              <a:solidFill>
                <a:schemeClr val="dk1"/>
              </a:solidFill>
              <a:latin typeface="Roboto"/>
              <a:ea typeface="Roboto"/>
              <a:cs typeface="Roboto"/>
              <a:sym typeface="Roboto"/>
            </a:endParaRPr>
          </a:p>
          <a:p>
            <a:pPr marL="0" marR="0" lvl="0" indent="0" algn="l" rtl="0">
              <a:spcBef>
                <a:spcPts val="0"/>
              </a:spcBef>
              <a:spcAft>
                <a:spcPts val="0"/>
              </a:spcAft>
              <a:buNone/>
            </a:pPr>
            <a:r>
              <a:rPr lang="en-GB" sz="1800">
                <a:solidFill>
                  <a:schemeClr val="dk1"/>
                </a:solidFill>
                <a:latin typeface="Roboto"/>
                <a:ea typeface="Roboto"/>
                <a:cs typeface="Roboto"/>
                <a:sym typeface="Roboto"/>
              </a:rPr>
              <a:t>Contrainte de disponibilité du gaz : 2* X</a:t>
            </a:r>
            <a:r>
              <a:rPr lang="en-GB" sz="1800" baseline="-25000">
                <a:solidFill>
                  <a:schemeClr val="dk1"/>
                </a:solidFill>
                <a:latin typeface="Roboto"/>
                <a:ea typeface="Roboto"/>
                <a:cs typeface="Roboto"/>
                <a:sym typeface="Roboto"/>
              </a:rPr>
              <a:t>GS</a:t>
            </a:r>
            <a:r>
              <a:rPr lang="en-GB" sz="1800">
                <a:solidFill>
                  <a:schemeClr val="dk1"/>
                </a:solidFill>
                <a:latin typeface="Roboto"/>
                <a:ea typeface="Roboto"/>
                <a:cs typeface="Roboto"/>
                <a:sym typeface="Roboto"/>
              </a:rPr>
              <a:t> ≤ 300</a:t>
            </a:r>
            <a:endParaRPr/>
          </a:p>
          <a:p>
            <a:pPr marL="0" marR="0" lvl="0" indent="0" algn="l" rtl="0">
              <a:spcBef>
                <a:spcPts val="0"/>
              </a:spcBef>
              <a:spcAft>
                <a:spcPts val="0"/>
              </a:spcAft>
              <a:buNone/>
            </a:pPr>
            <a:endParaRPr sz="1800">
              <a:solidFill>
                <a:schemeClr val="dk1"/>
              </a:solidFill>
              <a:latin typeface="Roboto"/>
              <a:ea typeface="Roboto"/>
              <a:cs typeface="Roboto"/>
              <a:sym typeface="Roboto"/>
            </a:endParaRPr>
          </a:p>
          <a:p>
            <a:pPr marL="0" marR="0" lvl="0" indent="0" algn="l" rtl="0">
              <a:spcBef>
                <a:spcPts val="0"/>
              </a:spcBef>
              <a:spcAft>
                <a:spcPts val="0"/>
              </a:spcAft>
              <a:buNone/>
            </a:pPr>
            <a:r>
              <a:rPr lang="en-GB" sz="1800">
                <a:solidFill>
                  <a:schemeClr val="dk1"/>
                </a:solidFill>
                <a:latin typeface="Roboto"/>
                <a:ea typeface="Roboto"/>
                <a:cs typeface="Roboto"/>
                <a:sym typeface="Roboto"/>
              </a:rPr>
              <a:t>Contrainte de disponibilité du charbon : 3* X</a:t>
            </a:r>
            <a:r>
              <a:rPr lang="en-GB" sz="1800" baseline="-25000">
                <a:solidFill>
                  <a:schemeClr val="dk1"/>
                </a:solidFill>
                <a:latin typeface="Roboto"/>
                <a:ea typeface="Roboto"/>
                <a:cs typeface="Roboto"/>
                <a:sym typeface="Roboto"/>
              </a:rPr>
              <a:t>CL</a:t>
            </a:r>
            <a:r>
              <a:rPr lang="en-GB" sz="1800">
                <a:solidFill>
                  <a:schemeClr val="dk1"/>
                </a:solidFill>
                <a:latin typeface="Roboto"/>
                <a:ea typeface="Roboto"/>
                <a:cs typeface="Roboto"/>
                <a:sym typeface="Roboto"/>
              </a:rPr>
              <a:t> ≤ 600</a:t>
            </a:r>
            <a:endParaRPr/>
          </a:p>
          <a:p>
            <a:pPr marL="0" marR="0" lvl="0" indent="0" algn="l" rtl="0">
              <a:spcBef>
                <a:spcPts val="0"/>
              </a:spcBef>
              <a:spcAft>
                <a:spcPts val="0"/>
              </a:spcAft>
              <a:buNone/>
            </a:pPr>
            <a:endParaRPr sz="1800">
              <a:solidFill>
                <a:schemeClr val="dk1"/>
              </a:solidFill>
              <a:latin typeface="Roboto"/>
              <a:ea typeface="Roboto"/>
              <a:cs typeface="Roboto"/>
              <a:sym typeface="Roboto"/>
            </a:endParaRPr>
          </a:p>
        </p:txBody>
      </p:sp>
      <p:pic>
        <p:nvPicPr>
          <p:cNvPr id="392" name="Google Shape;392;p18"/>
          <p:cNvPicPr preferRelativeResize="0"/>
          <p:nvPr/>
        </p:nvPicPr>
        <p:blipFill rotWithShape="1">
          <a:blip r:embed="rId3">
            <a:alphaModFix/>
          </a:blip>
          <a:srcRect/>
          <a:stretch/>
        </p:blipFill>
        <p:spPr>
          <a:xfrm>
            <a:off x="6672743" y="2592251"/>
            <a:ext cx="4397968" cy="3671888"/>
          </a:xfrm>
          <a:prstGeom prst="rect">
            <a:avLst/>
          </a:prstGeom>
          <a:noFill/>
          <a:ln>
            <a:noFill/>
          </a:ln>
        </p:spPr>
      </p:pic>
      <p:grpSp>
        <p:nvGrpSpPr>
          <p:cNvPr id="393" name="Google Shape;393;p18"/>
          <p:cNvGrpSpPr/>
          <p:nvPr/>
        </p:nvGrpSpPr>
        <p:grpSpPr>
          <a:xfrm>
            <a:off x="1073510" y="2652947"/>
            <a:ext cx="10153430" cy="361754"/>
            <a:chOff x="1248502" y="2402875"/>
            <a:chExt cx="10153430" cy="361754"/>
          </a:xfrm>
        </p:grpSpPr>
        <p:sp>
          <p:nvSpPr>
            <p:cNvPr id="394" name="Google Shape;394;p18"/>
            <p:cNvSpPr txBox="1"/>
            <p:nvPr/>
          </p:nvSpPr>
          <p:spPr>
            <a:xfrm>
              <a:off x="1248502" y="2402875"/>
              <a:ext cx="3849364"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a:solidFill>
                    <a:schemeClr val="dk1"/>
                  </a:solidFill>
                  <a:latin typeface="Open Sans"/>
                  <a:ea typeface="Open Sans"/>
                  <a:cs typeface="Open Sans"/>
                  <a:sym typeface="Open Sans"/>
                </a:rPr>
                <a:t>Formulation mathématique</a:t>
              </a:r>
              <a:endParaRPr/>
            </a:p>
          </p:txBody>
        </p:sp>
        <p:sp>
          <p:nvSpPr>
            <p:cNvPr id="395" name="Google Shape;395;p18"/>
            <p:cNvSpPr txBox="1"/>
            <p:nvPr/>
          </p:nvSpPr>
          <p:spPr>
            <a:xfrm>
              <a:off x="7053860" y="2426075"/>
              <a:ext cx="4348072"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a:solidFill>
                    <a:schemeClr val="dk1"/>
                  </a:solidFill>
                  <a:latin typeface="Open Sans"/>
                  <a:ea typeface="Open Sans"/>
                  <a:cs typeface="Open Sans"/>
                  <a:sym typeface="Open Sans"/>
                </a:rPr>
                <a:t>Représentation graphique</a:t>
              </a:r>
              <a:endParaRPr/>
            </a:p>
          </p:txBody>
        </p:sp>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19"/>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4.3 Impact des structures de coûts</a:t>
            </a:r>
            <a:endParaRPr/>
          </a:p>
        </p:txBody>
      </p:sp>
      <p:sp>
        <p:nvSpPr>
          <p:cNvPr id="402" name="Google Shape;402;p19"/>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19</a:t>
            </a:fld>
            <a:endParaRPr/>
          </a:p>
        </p:txBody>
      </p:sp>
      <p:sp>
        <p:nvSpPr>
          <p:cNvPr id="403" name="Google Shape;403;p19"/>
          <p:cNvSpPr txBox="1">
            <a:spLocks noGrp="1"/>
          </p:cNvSpPr>
          <p:nvPr>
            <p:ph type="body" idx="2"/>
          </p:nvPr>
        </p:nvSpPr>
        <p:spPr>
          <a:xfrm>
            <a:off x="663575" y="2016025"/>
            <a:ext cx="5725200" cy="4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Un exemple de système énergétique simple</a:t>
            </a:r>
            <a:endParaRPr/>
          </a:p>
        </p:txBody>
      </p:sp>
      <p:pic>
        <p:nvPicPr>
          <p:cNvPr id="404" name="Google Shape;404;p19"/>
          <p:cNvPicPr preferRelativeResize="0"/>
          <p:nvPr/>
        </p:nvPicPr>
        <p:blipFill rotWithShape="1">
          <a:blip r:embed="rId3">
            <a:alphaModFix/>
          </a:blip>
          <a:srcRect/>
          <a:stretch/>
        </p:blipFill>
        <p:spPr>
          <a:xfrm>
            <a:off x="6672743" y="2592251"/>
            <a:ext cx="4397968" cy="3671888"/>
          </a:xfrm>
          <a:prstGeom prst="rect">
            <a:avLst/>
          </a:prstGeom>
          <a:noFill/>
          <a:ln>
            <a:noFill/>
          </a:ln>
        </p:spPr>
      </p:pic>
      <p:grpSp>
        <p:nvGrpSpPr>
          <p:cNvPr id="405" name="Google Shape;405;p19"/>
          <p:cNvGrpSpPr/>
          <p:nvPr/>
        </p:nvGrpSpPr>
        <p:grpSpPr>
          <a:xfrm>
            <a:off x="1073510" y="2652947"/>
            <a:ext cx="10153430" cy="361754"/>
            <a:chOff x="1248502" y="2402875"/>
            <a:chExt cx="10153430" cy="361754"/>
          </a:xfrm>
        </p:grpSpPr>
        <p:sp>
          <p:nvSpPr>
            <p:cNvPr id="406" name="Google Shape;406;p19"/>
            <p:cNvSpPr txBox="1"/>
            <p:nvPr/>
          </p:nvSpPr>
          <p:spPr>
            <a:xfrm>
              <a:off x="1248502" y="2402875"/>
              <a:ext cx="3849364"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a:solidFill>
                    <a:schemeClr val="dk1"/>
                  </a:solidFill>
                  <a:latin typeface="Open Sans"/>
                  <a:ea typeface="Open Sans"/>
                  <a:cs typeface="Open Sans"/>
                  <a:sym typeface="Open Sans"/>
                </a:rPr>
                <a:t>Pool de solutions</a:t>
              </a:r>
              <a:endParaRPr/>
            </a:p>
          </p:txBody>
        </p:sp>
        <p:sp>
          <p:nvSpPr>
            <p:cNvPr id="407" name="Google Shape;407;p19"/>
            <p:cNvSpPr txBox="1"/>
            <p:nvPr/>
          </p:nvSpPr>
          <p:spPr>
            <a:xfrm>
              <a:off x="7053860" y="2426075"/>
              <a:ext cx="4348072"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a:solidFill>
                    <a:schemeClr val="dk1"/>
                  </a:solidFill>
                  <a:latin typeface="Open Sans"/>
                  <a:ea typeface="Open Sans"/>
                  <a:cs typeface="Open Sans"/>
                  <a:sym typeface="Open Sans"/>
                </a:rPr>
                <a:t>Représentation graphique</a:t>
              </a:r>
              <a:endParaRPr/>
            </a:p>
          </p:txBody>
        </p:sp>
      </p:grpSp>
      <p:grpSp>
        <p:nvGrpSpPr>
          <p:cNvPr id="408" name="Google Shape;408;p19"/>
          <p:cNvGrpSpPr/>
          <p:nvPr/>
        </p:nvGrpSpPr>
        <p:grpSpPr>
          <a:xfrm>
            <a:off x="914700" y="2259958"/>
            <a:ext cx="4026740" cy="3130658"/>
            <a:chOff x="476853" y="2857840"/>
            <a:chExt cx="4026740" cy="3130658"/>
          </a:xfrm>
        </p:grpSpPr>
        <p:sp>
          <p:nvSpPr>
            <p:cNvPr id="409" name="Google Shape;409;p19"/>
            <p:cNvSpPr/>
            <p:nvPr/>
          </p:nvSpPr>
          <p:spPr>
            <a:xfrm rot="2613863">
              <a:off x="1505928" y="3551813"/>
              <a:ext cx="2531376" cy="1294845"/>
            </a:xfrm>
            <a:prstGeom prst="triangle">
              <a:avLst>
                <a:gd name="adj" fmla="val 53194"/>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9F0DF"/>
                </a:solidFill>
                <a:latin typeface="Arial"/>
                <a:ea typeface="Arial"/>
                <a:cs typeface="Arial"/>
                <a:sym typeface="Arial"/>
              </a:endParaRPr>
            </a:p>
          </p:txBody>
        </p:sp>
        <p:sp>
          <p:nvSpPr>
            <p:cNvPr id="410" name="Google Shape;410;p19"/>
            <p:cNvSpPr txBox="1"/>
            <p:nvPr/>
          </p:nvSpPr>
          <p:spPr>
            <a:xfrm>
              <a:off x="3273197" y="3644922"/>
              <a:ext cx="123039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a:solidFill>
                    <a:schemeClr val="dk1"/>
                  </a:solidFill>
                  <a:latin typeface="Open Sans"/>
                  <a:ea typeface="Open Sans"/>
                  <a:cs typeface="Open Sans"/>
                  <a:sym typeface="Open Sans"/>
                </a:rPr>
                <a:t>(150,200)</a:t>
              </a:r>
              <a:endParaRPr/>
            </a:p>
          </p:txBody>
        </p:sp>
        <p:sp>
          <p:nvSpPr>
            <p:cNvPr id="411" name="Google Shape;411;p19"/>
            <p:cNvSpPr txBox="1"/>
            <p:nvPr/>
          </p:nvSpPr>
          <p:spPr>
            <a:xfrm>
              <a:off x="3050759" y="5649944"/>
              <a:ext cx="123039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a:solidFill>
                    <a:schemeClr val="dk1"/>
                  </a:solidFill>
                  <a:latin typeface="Open Sans"/>
                  <a:ea typeface="Open Sans"/>
                  <a:cs typeface="Open Sans"/>
                  <a:sym typeface="Open Sans"/>
                </a:rPr>
                <a:t>(150,100)</a:t>
              </a:r>
              <a:endParaRPr/>
            </a:p>
          </p:txBody>
        </p:sp>
        <p:sp>
          <p:nvSpPr>
            <p:cNvPr id="412" name="Google Shape;412;p19"/>
            <p:cNvSpPr txBox="1"/>
            <p:nvPr/>
          </p:nvSpPr>
          <p:spPr>
            <a:xfrm>
              <a:off x="476853" y="3631211"/>
              <a:ext cx="123039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a:solidFill>
                    <a:schemeClr val="dk1"/>
                  </a:solidFill>
                  <a:latin typeface="Open Sans"/>
                  <a:ea typeface="Open Sans"/>
                  <a:cs typeface="Open Sans"/>
                  <a:sym typeface="Open Sans"/>
                </a:rPr>
                <a:t>(50,200)</a:t>
              </a:r>
              <a:endParaRPr/>
            </a:p>
          </p:txBody>
        </p:sp>
      </p:grpSp>
      <p:sp>
        <p:nvSpPr>
          <p:cNvPr id="413" name="Google Shape;413;p19"/>
          <p:cNvSpPr txBox="1"/>
          <p:nvPr/>
        </p:nvSpPr>
        <p:spPr>
          <a:xfrm>
            <a:off x="1239518" y="5606760"/>
            <a:ext cx="3789678"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a:solidFill>
                  <a:schemeClr val="dk1"/>
                </a:solidFill>
                <a:latin typeface="Open Sans"/>
                <a:ea typeface="Open Sans"/>
                <a:cs typeface="Open Sans"/>
                <a:sym typeface="Open Sans"/>
              </a:rPr>
              <a:t>Minimisation des coûts</a:t>
            </a:r>
            <a:endParaRPr/>
          </a:p>
          <a:p>
            <a:pPr marL="0" marR="0" lvl="0" indent="0" algn="ctr" rtl="0">
              <a:spcBef>
                <a:spcPts val="0"/>
              </a:spcBef>
              <a:spcAft>
                <a:spcPts val="0"/>
              </a:spcAft>
              <a:buNone/>
            </a:pPr>
            <a:r>
              <a:rPr lang="en-GB" sz="1600">
                <a:solidFill>
                  <a:schemeClr val="dk1"/>
                </a:solidFill>
                <a:latin typeface="Open Sans"/>
                <a:ea typeface="Open Sans"/>
                <a:cs typeface="Open Sans"/>
                <a:sym typeface="Open Sans"/>
              </a:rPr>
              <a:t>Minimiser z = 300 * X</a:t>
            </a:r>
            <a:r>
              <a:rPr lang="en-GB" sz="1600" baseline="-25000">
                <a:solidFill>
                  <a:schemeClr val="dk1"/>
                </a:solidFill>
                <a:latin typeface="Open Sans"/>
                <a:ea typeface="Open Sans"/>
                <a:cs typeface="Open Sans"/>
                <a:sym typeface="Open Sans"/>
              </a:rPr>
              <a:t>GS</a:t>
            </a:r>
            <a:r>
              <a:rPr lang="en-GB" sz="1600">
                <a:solidFill>
                  <a:schemeClr val="dk1"/>
                </a:solidFill>
                <a:latin typeface="Open Sans"/>
                <a:ea typeface="Open Sans"/>
                <a:cs typeface="Open Sans"/>
                <a:sym typeface="Open Sans"/>
              </a:rPr>
              <a:t> + 350 * X </a:t>
            </a:r>
            <a:r>
              <a:rPr lang="en-GB" sz="1600" baseline="-25000">
                <a:solidFill>
                  <a:schemeClr val="dk1"/>
                </a:solidFill>
                <a:latin typeface="Open Sans"/>
                <a:ea typeface="Open Sans"/>
                <a:cs typeface="Open Sans"/>
                <a:sym typeface="Open Sans"/>
              </a:rPr>
              <a:t>CL</a:t>
            </a:r>
            <a:endParaRPr/>
          </a:p>
          <a:p>
            <a:pPr marL="0" marR="0" lvl="0" indent="0" algn="ctr" rtl="0">
              <a:spcBef>
                <a:spcPts val="0"/>
              </a:spcBef>
              <a:spcAft>
                <a:spcPts val="0"/>
              </a:spcAft>
              <a:buNone/>
            </a:pPr>
            <a:endParaRPr sz="1600" b="1">
              <a:solidFill>
                <a:schemeClr val="dk1"/>
              </a:solidFill>
              <a:latin typeface="Open Sans"/>
              <a:ea typeface="Open Sans"/>
              <a:cs typeface="Open Sans"/>
              <a:sym typeface="Open Sans"/>
            </a:endParaRPr>
          </a:p>
        </p:txBody>
      </p:sp>
      <p:sp>
        <p:nvSpPr>
          <p:cNvPr id="414" name="Google Shape;414;p19"/>
          <p:cNvSpPr/>
          <p:nvPr/>
        </p:nvSpPr>
        <p:spPr>
          <a:xfrm>
            <a:off x="3421167" y="4592810"/>
            <a:ext cx="455415" cy="455415"/>
          </a:xfrm>
          <a:prstGeom prst="star5">
            <a:avLst>
              <a:gd name="adj" fmla="val 19098"/>
              <a:gd name="hf" fmla="val 105146"/>
              <a:gd name="vf" fmla="val 110557"/>
            </a:avLst>
          </a:prstGeom>
          <a:solidFill>
            <a:srgbClr val="00B05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5" name="Google Shape;415;p19"/>
          <p:cNvSpPr txBox="1"/>
          <p:nvPr/>
        </p:nvSpPr>
        <p:spPr>
          <a:xfrm>
            <a:off x="3835415" y="4276157"/>
            <a:ext cx="14747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a:solidFill>
                  <a:schemeClr val="dk1"/>
                </a:solidFill>
                <a:latin typeface="Open Sans"/>
                <a:ea typeface="Open Sans"/>
                <a:cs typeface="Open Sans"/>
                <a:sym typeface="Open Sans"/>
              </a:rPr>
              <a:t>Solution optimale</a:t>
            </a:r>
            <a:endParaRPr sz="1400" b="1">
              <a:solidFill>
                <a:schemeClr val="dk1"/>
              </a:solidFill>
              <a:latin typeface="Open Sans"/>
              <a:ea typeface="Open Sans"/>
              <a:cs typeface="Open Sans"/>
              <a:sym typeface="Open Sans"/>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Résultats de l'apprentissage</a:t>
            </a:r>
            <a:endParaRPr/>
          </a:p>
        </p:txBody>
      </p:sp>
      <p:sp>
        <p:nvSpPr>
          <p:cNvPr id="153" name="Google Shape;153;p2"/>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Font typeface="Open Sans SemiBold"/>
              <a:buNone/>
            </a:pPr>
            <a:r>
              <a:rPr lang="en-GB"/>
              <a:t>OIT1: connaissance des composants et des processus d'un modèle de système énergétique</a:t>
            </a:r>
            <a:endParaRPr/>
          </a:p>
          <a:p>
            <a:pPr marL="0" lvl="0" indent="0" algn="l" rtl="0">
              <a:lnSpc>
                <a:spcPct val="90000"/>
              </a:lnSpc>
              <a:spcBef>
                <a:spcPts val="1200"/>
              </a:spcBef>
              <a:spcAft>
                <a:spcPts val="0"/>
              </a:spcAft>
              <a:buClr>
                <a:schemeClr val="dk1"/>
              </a:buClr>
              <a:buSzPts val="2000"/>
              <a:buFont typeface="Open Sans SemiBold"/>
              <a:buNone/>
            </a:pPr>
            <a:r>
              <a:rPr lang="en-GB"/>
              <a:t>OIT2: Compréhension conceptuelle des paramètres les plus importants liés à la représentation des technologies</a:t>
            </a:r>
            <a:endParaRPr/>
          </a:p>
          <a:p>
            <a:pPr marL="0" lvl="0" indent="0" algn="l" rtl="0">
              <a:lnSpc>
                <a:spcPct val="90000"/>
              </a:lnSpc>
              <a:spcBef>
                <a:spcPts val="1200"/>
              </a:spcBef>
              <a:spcAft>
                <a:spcPts val="0"/>
              </a:spcAft>
              <a:buClr>
                <a:schemeClr val="dk1"/>
              </a:buClr>
              <a:buSzPts val="2000"/>
              <a:buFont typeface="Open Sans SemiBold"/>
              <a:buNone/>
            </a:pPr>
            <a:r>
              <a:rPr lang="en-GB">
                <a:latin typeface="Open Sans SemiBold"/>
                <a:ea typeface="Open Sans SemiBold"/>
                <a:cs typeface="Open Sans SemiBold"/>
                <a:sym typeface="Open Sans SemiBold"/>
              </a:rPr>
              <a:t>OIT3: Compréhension conceptuelle des différents coûts associés aux technologies énergétiques </a:t>
            </a:r>
            <a:endParaRPr/>
          </a:p>
          <a:p>
            <a:pPr marL="0" lvl="0" indent="0" algn="l" rtl="0">
              <a:lnSpc>
                <a:spcPct val="90000"/>
              </a:lnSpc>
              <a:spcBef>
                <a:spcPts val="1200"/>
              </a:spcBef>
              <a:spcAft>
                <a:spcPts val="0"/>
              </a:spcAft>
              <a:buClr>
                <a:schemeClr val="dk1"/>
              </a:buClr>
              <a:buSzPts val="2000"/>
              <a:buFont typeface="Open Sans SemiBold"/>
              <a:buNone/>
            </a:pPr>
            <a:r>
              <a:rPr lang="en-GB"/>
              <a:t>OIT4: compréhension conceptuelle de l'impact des coûts technologiques sur leur rôle dans l'approvisionnement en énergie </a:t>
            </a:r>
            <a:endParaRPr/>
          </a:p>
          <a:p>
            <a:pPr marL="0" lvl="0" indent="0" algn="l" rtl="0">
              <a:lnSpc>
                <a:spcPct val="90000"/>
              </a:lnSpc>
              <a:spcBef>
                <a:spcPts val="1200"/>
              </a:spcBef>
              <a:spcAft>
                <a:spcPts val="0"/>
              </a:spcAft>
              <a:buClr>
                <a:schemeClr val="dk1"/>
              </a:buClr>
              <a:buSzPts val="2000"/>
              <a:buFont typeface="Open Sans SemiBold"/>
              <a:buNone/>
            </a:pPr>
            <a:endParaRPr/>
          </a:p>
        </p:txBody>
      </p:sp>
      <p:sp>
        <p:nvSpPr>
          <p:cNvPr id="154" name="Google Shape;154;p2"/>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a:t>
            </a:fld>
            <a:endParaRPr/>
          </a:p>
        </p:txBody>
      </p:sp>
      <p:sp>
        <p:nvSpPr>
          <p:cNvPr id="155" name="Google Shape;155;p2"/>
          <p:cNvSpPr txBox="1">
            <a:spLocks noGrp="1"/>
          </p:cNvSpPr>
          <p:nvPr>
            <p:ph type="body" idx="2"/>
          </p:nvPr>
        </p:nvSpPr>
        <p:spPr>
          <a:xfrm>
            <a:off x="663574" y="2016027"/>
            <a:ext cx="5682361" cy="439247"/>
          </a:xfrm>
          <a:prstGeom prst="rect">
            <a:avLst/>
          </a:prstGeom>
          <a:noFill/>
          <a:ln>
            <a:noFill/>
          </a:ln>
        </p:spPr>
        <p:txBody>
          <a:bodyPr spcFirstLastPara="1" wrap="square" lIns="91425" tIns="45700" rIns="91425" bIns="45700" anchor="ctr" anchorCtr="0">
            <a:normAutofit fontScale="92500"/>
          </a:bodyPr>
          <a:lstStyle/>
          <a:p>
            <a:pPr marL="0" lvl="0" indent="0" algn="l" rtl="0">
              <a:lnSpc>
                <a:spcPct val="90000"/>
              </a:lnSpc>
              <a:spcBef>
                <a:spcPts val="0"/>
              </a:spcBef>
              <a:spcAft>
                <a:spcPts val="0"/>
              </a:spcAft>
              <a:buClr>
                <a:srgbClr val="8EA9DA"/>
              </a:buClr>
              <a:buSzPct val="100000"/>
              <a:buFont typeface="Open Sans SemiBold"/>
              <a:buNone/>
            </a:pPr>
            <a:r>
              <a:rPr lang="en-GB">
                <a:latin typeface="Open Sans SemiBold"/>
                <a:ea typeface="Open Sans SemiBold"/>
                <a:cs typeface="Open Sans SemiBold"/>
                <a:sym typeface="Open Sans SemiBold"/>
              </a:rPr>
              <a:t>A l'issue de cette conférence, vous obtiendrez:</a:t>
            </a:r>
            <a:endParaRPr/>
          </a:p>
        </p:txBody>
      </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20"/>
          <p:cNvSpPr txBox="1">
            <a:spLocks noGrp="1"/>
          </p:cNvSpPr>
          <p:nvPr>
            <p:ph type="title"/>
          </p:nvPr>
        </p:nvSpPr>
        <p:spPr>
          <a:xfrm>
            <a:off x="663880" y="681037"/>
            <a:ext cx="960191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Lecture 4.3 Références</a:t>
            </a:r>
            <a:endParaRPr/>
          </a:p>
        </p:txBody>
      </p:sp>
      <p:sp>
        <p:nvSpPr>
          <p:cNvPr id="421" name="Google Shape;421;p20"/>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20</a:t>
            </a:fld>
            <a:endParaRPr/>
          </a:p>
        </p:txBody>
      </p:sp>
      <p:sp>
        <p:nvSpPr>
          <p:cNvPr id="422" name="Google Shape;422;p20"/>
          <p:cNvSpPr txBox="1"/>
          <p:nvPr/>
        </p:nvSpPr>
        <p:spPr>
          <a:xfrm>
            <a:off x="663575" y="2082799"/>
            <a:ext cx="5432400" cy="40068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000000"/>
              </a:buClr>
              <a:buSzPts val="1600"/>
              <a:buFont typeface="Calibri"/>
              <a:buAutoNum type="arabicPeriod"/>
            </a:pPr>
            <a:r>
              <a:rPr lang="en-GB" sz="1600">
                <a:solidFill>
                  <a:srgbClr val="000000"/>
                </a:solidFill>
                <a:latin typeface="Open Sans"/>
                <a:ea typeface="Open Sans"/>
                <a:cs typeface="Open Sans"/>
                <a:sym typeface="Open Sans"/>
              </a:rPr>
              <a:t>Taliotis, Constantinos, Gardumi, Francesco, Shivakumar, Abhishek, Sridharan, Vignesh, Ramos, Eunice, Beltramo, Agnese, … Howells, Mark. (2018, December). Representing primary energy supply in OSeMOSYS. Zenodo. </a:t>
            </a:r>
            <a:r>
              <a:rPr lang="en-GB" sz="1600" u="sng">
                <a:solidFill>
                  <a:srgbClr val="4151C3"/>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http://doi.org/10.5281/zenodo.4585692</a:t>
            </a:r>
            <a:r>
              <a:rPr lang="en-GB" sz="1600">
                <a:solidFill>
                  <a:srgbClr val="000000"/>
                </a:solidFill>
                <a:latin typeface="Open Sans"/>
                <a:ea typeface="Open Sans"/>
                <a:cs typeface="Open Sans"/>
                <a:sym typeface="Open Sans"/>
              </a:rPr>
              <a:t> </a:t>
            </a:r>
            <a:endParaRPr sz="1600">
              <a:solidFill>
                <a:srgbClr val="000000"/>
              </a:solidFill>
              <a:latin typeface="Open Sans"/>
              <a:ea typeface="Open Sans"/>
              <a:cs typeface="Open Sans"/>
              <a:sym typeface="Open Sans"/>
            </a:endParaRPr>
          </a:p>
          <a:p>
            <a:pPr marL="0" lvl="0" indent="0" algn="l" rtl="0">
              <a:lnSpc>
                <a:spcPct val="90000"/>
              </a:lnSpc>
              <a:spcBef>
                <a:spcPts val="1000"/>
              </a:spcBef>
              <a:spcAft>
                <a:spcPts val="0"/>
              </a:spcAft>
              <a:buNone/>
            </a:pPr>
            <a:endParaRPr sz="1600">
              <a:solidFill>
                <a:srgbClr val="000000"/>
              </a:solidFill>
              <a:latin typeface="Open Sans"/>
              <a:ea typeface="Open Sans"/>
              <a:cs typeface="Open Sans"/>
              <a:sym typeface="Open Sans"/>
            </a:endParaRPr>
          </a:p>
        </p:txBody>
      </p:sp>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21"/>
          <p:cNvSpPr txBox="1">
            <a:spLocks noGrp="1"/>
          </p:cNvSpPr>
          <p:nvPr>
            <p:ph type="title"/>
          </p:nvPr>
        </p:nvSpPr>
        <p:spPr>
          <a:xfrm>
            <a:off x="663880" y="452437"/>
            <a:ext cx="94572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4.4 Autres paramètres</a:t>
            </a:r>
            <a:endParaRPr/>
          </a:p>
        </p:txBody>
      </p:sp>
      <p:sp>
        <p:nvSpPr>
          <p:cNvPr id="429" name="Google Shape;429;p21"/>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21</a:t>
            </a:fld>
            <a:endParaRPr/>
          </a:p>
        </p:txBody>
      </p:sp>
      <p:sp>
        <p:nvSpPr>
          <p:cNvPr id="430" name="Google Shape;430;p21"/>
          <p:cNvSpPr txBox="1">
            <a:spLocks noGrp="1"/>
          </p:cNvSpPr>
          <p:nvPr>
            <p:ph type="body" idx="2"/>
          </p:nvPr>
        </p:nvSpPr>
        <p:spPr>
          <a:xfrm>
            <a:off x="663575" y="1787427"/>
            <a:ext cx="4389300" cy="4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Durée de vie opérationnelle</a:t>
            </a:r>
            <a:endParaRPr/>
          </a:p>
        </p:txBody>
      </p:sp>
      <p:sp>
        <p:nvSpPr>
          <p:cNvPr id="431" name="Google Shape;431;p21"/>
          <p:cNvSpPr txBox="1"/>
          <p:nvPr/>
        </p:nvSpPr>
        <p:spPr>
          <a:xfrm>
            <a:off x="6715588" y="5058090"/>
            <a:ext cx="4791600" cy="1010700"/>
          </a:xfrm>
          <a:prstGeom prst="rect">
            <a:avLst/>
          </a:prstGeom>
          <a:noFill/>
          <a:ln>
            <a:noFill/>
          </a:ln>
        </p:spPr>
        <p:txBody>
          <a:bodyPr spcFirstLastPara="1" wrap="square" lIns="91425" tIns="45700" rIns="91425" bIns="45700" anchor="t" anchorCtr="0">
            <a:normAutofit/>
          </a:bodyPr>
          <a:lstStyle/>
          <a:p>
            <a:pPr marL="285750" marR="0" lvl="0" indent="-184150" algn="l" rtl="0">
              <a:lnSpc>
                <a:spcPct val="90000"/>
              </a:lnSpc>
              <a:spcBef>
                <a:spcPts val="0"/>
              </a:spcBef>
              <a:spcAft>
                <a:spcPts val="0"/>
              </a:spcAft>
              <a:buClr>
                <a:schemeClr val="dk1"/>
              </a:buClr>
              <a:buSzPts val="1600"/>
              <a:buFont typeface="Arial"/>
              <a:buNone/>
            </a:pPr>
            <a:endParaRPr sz="1600">
              <a:solidFill>
                <a:schemeClr val="dk1"/>
              </a:solidFill>
              <a:latin typeface="Montserrat"/>
              <a:ea typeface="Montserrat"/>
              <a:cs typeface="Montserrat"/>
              <a:sym typeface="Montserrat"/>
            </a:endParaRPr>
          </a:p>
        </p:txBody>
      </p:sp>
      <p:sp>
        <p:nvSpPr>
          <p:cNvPr id="432" name="Google Shape;432;p21"/>
          <p:cNvSpPr txBox="1">
            <a:spLocks noGrp="1"/>
          </p:cNvSpPr>
          <p:nvPr>
            <p:ph type="body" idx="1"/>
          </p:nvPr>
        </p:nvSpPr>
        <p:spPr>
          <a:xfrm>
            <a:off x="5948276" y="4675057"/>
            <a:ext cx="3801900" cy="731700"/>
          </a:xfrm>
          <a:prstGeom prst="rect">
            <a:avLst/>
          </a:prstGeom>
          <a:noFill/>
          <a:ln>
            <a:noFill/>
          </a:ln>
        </p:spPr>
        <p:txBody>
          <a:bodyPr spcFirstLastPara="1" wrap="square" lIns="91425" tIns="45700" rIns="91425" bIns="45700" anchor="t" anchorCtr="0">
            <a:normAutofit fontScale="70000"/>
          </a:bodyPr>
          <a:lstStyle/>
          <a:p>
            <a:pPr marL="0" lvl="0" indent="0" algn="ctr" rtl="0">
              <a:lnSpc>
                <a:spcPct val="90000"/>
              </a:lnSpc>
              <a:spcBef>
                <a:spcPts val="0"/>
              </a:spcBef>
              <a:spcAft>
                <a:spcPts val="0"/>
              </a:spcAft>
              <a:buClr>
                <a:schemeClr val="dk1"/>
              </a:buClr>
              <a:buSzPct val="100000"/>
              <a:buFont typeface="Open Sans SemiBold"/>
              <a:buNone/>
            </a:pPr>
            <a:r>
              <a:rPr lang="en-GB"/>
              <a:t>Coût d'investissement de 15 000</a:t>
            </a:r>
            <a:endParaRPr/>
          </a:p>
          <a:p>
            <a:pPr marL="0" lvl="0" indent="0" algn="ctr" rtl="0">
              <a:lnSpc>
                <a:spcPct val="90000"/>
              </a:lnSpc>
              <a:spcBef>
                <a:spcPts val="1200"/>
              </a:spcBef>
              <a:spcAft>
                <a:spcPts val="0"/>
              </a:spcAft>
              <a:buClr>
                <a:schemeClr val="dk1"/>
              </a:buClr>
              <a:buSzPct val="100000"/>
              <a:buFont typeface="Open Sans SemiBold"/>
              <a:buNone/>
            </a:pPr>
            <a:r>
              <a:rPr lang="en-GB">
                <a:latin typeface="Open Sans SemiBold"/>
                <a:ea typeface="Open Sans SemiBold"/>
                <a:cs typeface="Open Sans SemiBold"/>
                <a:sym typeface="Open Sans SemiBold"/>
              </a:rPr>
              <a:t>Durée de vie opérationnelle de 20 ans</a:t>
            </a:r>
            <a:endParaRPr/>
          </a:p>
        </p:txBody>
      </p:sp>
      <p:pic>
        <p:nvPicPr>
          <p:cNvPr id="433" name="Google Shape;433;p21" descr="A picture containing outdoor, tree, parked, car&#10;&#10;Description automatically generated"/>
          <p:cNvPicPr preferRelativeResize="0"/>
          <p:nvPr/>
        </p:nvPicPr>
        <p:blipFill rotWithShape="1">
          <a:blip r:embed="rId3">
            <a:alphaModFix/>
          </a:blip>
          <a:srcRect/>
          <a:stretch/>
        </p:blipFill>
        <p:spPr>
          <a:xfrm>
            <a:off x="6177517" y="2401221"/>
            <a:ext cx="3228887" cy="2145400"/>
          </a:xfrm>
          <a:prstGeom prst="rect">
            <a:avLst/>
          </a:prstGeom>
          <a:noFill/>
          <a:ln>
            <a:noFill/>
          </a:ln>
        </p:spPr>
      </p:pic>
      <p:pic>
        <p:nvPicPr>
          <p:cNvPr id="434" name="Google Shape;434;p21" descr="A picture containing car&#10;&#10;Description automatically generated"/>
          <p:cNvPicPr preferRelativeResize="0"/>
          <p:nvPr/>
        </p:nvPicPr>
        <p:blipFill rotWithShape="1">
          <a:blip r:embed="rId4">
            <a:alphaModFix/>
          </a:blip>
          <a:srcRect/>
          <a:stretch/>
        </p:blipFill>
        <p:spPr>
          <a:xfrm>
            <a:off x="1934853" y="2439142"/>
            <a:ext cx="2116153" cy="2107479"/>
          </a:xfrm>
          <a:prstGeom prst="rect">
            <a:avLst/>
          </a:prstGeom>
          <a:noFill/>
          <a:ln>
            <a:noFill/>
          </a:ln>
        </p:spPr>
      </p:pic>
      <p:sp>
        <p:nvSpPr>
          <p:cNvPr id="435" name="Google Shape;435;p21"/>
          <p:cNvSpPr txBox="1">
            <a:spLocks noGrp="1"/>
          </p:cNvSpPr>
          <p:nvPr>
            <p:ph type="body" idx="4"/>
          </p:nvPr>
        </p:nvSpPr>
        <p:spPr>
          <a:xfrm>
            <a:off x="663575" y="6042675"/>
            <a:ext cx="6051900" cy="356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000"/>
              <a:buFont typeface="Open Sans"/>
              <a:buNone/>
            </a:pPr>
            <a:r>
              <a:rPr lang="en-GB" b="1"/>
              <a:t>Source des images </a:t>
            </a:r>
            <a:r>
              <a:rPr lang="en-GB"/>
              <a:t>: motorblog, </a:t>
            </a:r>
            <a:r>
              <a:rPr lang="en-GB" u="sng">
                <a:solidFill>
                  <a:srgbClr val="0563C1"/>
                </a:solidFill>
                <a:hlinkClick r:id="rId5">
                  <a:extLst>
                    <a:ext uri="{A12FA001-AC4F-418D-AE19-62706E023703}">
                      <ahyp:hlinkClr xmlns:ahyp="http://schemas.microsoft.com/office/drawing/2018/hyperlinkcolor" val="tx"/>
                    </a:ext>
                  </a:extLst>
                </a:hlinkClick>
              </a:rPr>
              <a:t>photo</a:t>
            </a:r>
            <a:r>
              <a:rPr lang="en-GB"/>
              <a:t>, sous licence </a:t>
            </a:r>
            <a:r>
              <a:rPr lang="en-GB" u="sng">
                <a:solidFill>
                  <a:srgbClr val="0563C1"/>
                </a:solidFill>
                <a:hlinkClick r:id="rId6">
                  <a:extLst>
                    <a:ext uri="{A12FA001-AC4F-418D-AE19-62706E023703}">
                      <ahyp:hlinkClr xmlns:ahyp="http://schemas.microsoft.com/office/drawing/2018/hyperlinkcolor" val="tx"/>
                    </a:ext>
                  </a:extLst>
                </a:hlinkClick>
              </a:rPr>
              <a:t>CC BY </a:t>
            </a:r>
            <a:r>
              <a:rPr lang="en-GB">
                <a:solidFill>
                  <a:srgbClr val="0563C1"/>
                </a:solidFill>
              </a:rPr>
              <a:t>; </a:t>
            </a:r>
            <a:r>
              <a:rPr lang="en-GB"/>
              <a:t>Prayitno, </a:t>
            </a:r>
            <a:r>
              <a:rPr lang="en-GB" u="sng">
                <a:solidFill>
                  <a:srgbClr val="0563C1"/>
                </a:solidFill>
                <a:hlinkClick r:id="rId7">
                  <a:extLst>
                    <a:ext uri="{A12FA001-AC4F-418D-AE19-62706E023703}">
                      <ahyp:hlinkClr xmlns:ahyp="http://schemas.microsoft.com/office/drawing/2018/hyperlinkcolor" val="tx"/>
                    </a:ext>
                  </a:extLst>
                </a:hlinkClick>
              </a:rPr>
              <a:t>photo</a:t>
            </a:r>
            <a:r>
              <a:rPr lang="en-GB"/>
              <a:t>, sous licence </a:t>
            </a:r>
            <a:r>
              <a:rPr lang="en-GB" u="sng">
                <a:solidFill>
                  <a:srgbClr val="0563C1"/>
                </a:solidFill>
                <a:hlinkClick r:id="rId6">
                  <a:extLst>
                    <a:ext uri="{A12FA001-AC4F-418D-AE19-62706E023703}">
                      <ahyp:hlinkClr xmlns:ahyp="http://schemas.microsoft.com/office/drawing/2018/hyperlinkcolor" val="tx"/>
                    </a:ext>
                  </a:extLst>
                </a:hlinkClick>
              </a:rPr>
              <a:t>CC BY</a:t>
            </a:r>
            <a:endParaRPr/>
          </a:p>
        </p:txBody>
      </p:sp>
      <p:sp>
        <p:nvSpPr>
          <p:cNvPr id="436" name="Google Shape;436;p21"/>
          <p:cNvSpPr txBox="1"/>
          <p:nvPr/>
        </p:nvSpPr>
        <p:spPr>
          <a:xfrm>
            <a:off x="1135251" y="4667965"/>
            <a:ext cx="3801900" cy="731700"/>
          </a:xfrm>
          <a:prstGeom prst="rect">
            <a:avLst/>
          </a:prstGeom>
          <a:noFill/>
          <a:ln>
            <a:noFill/>
          </a:ln>
        </p:spPr>
        <p:txBody>
          <a:bodyPr spcFirstLastPara="1" wrap="square" lIns="91425" tIns="45700" rIns="91425" bIns="45700" anchor="t" anchorCtr="0">
            <a:normAutofit fontScale="85000"/>
          </a:bodyPr>
          <a:lstStyle/>
          <a:p>
            <a:pPr marL="0" marR="0" lvl="0" indent="0" algn="ctr" rtl="0">
              <a:lnSpc>
                <a:spcPct val="90000"/>
              </a:lnSpc>
              <a:spcBef>
                <a:spcPts val="0"/>
              </a:spcBef>
              <a:spcAft>
                <a:spcPts val="0"/>
              </a:spcAft>
              <a:buClr>
                <a:schemeClr val="dk1"/>
              </a:buClr>
              <a:buSzPct val="100000"/>
              <a:buFont typeface="Open Sans SemiBold"/>
              <a:buNone/>
            </a:pPr>
            <a:r>
              <a:rPr lang="en-GB" sz="2000" b="1" i="0">
                <a:solidFill>
                  <a:schemeClr val="dk1"/>
                </a:solidFill>
                <a:latin typeface="Open Sans SemiBold"/>
                <a:ea typeface="Open Sans SemiBold"/>
                <a:cs typeface="Open Sans SemiBold"/>
                <a:sym typeface="Open Sans SemiBold"/>
              </a:rPr>
              <a:t>Coût d'investissement de 10 000</a:t>
            </a:r>
            <a:endParaRPr/>
          </a:p>
          <a:p>
            <a:pPr marL="0" marR="0" lvl="0" indent="0" algn="ctr" rtl="0">
              <a:lnSpc>
                <a:spcPct val="90000"/>
              </a:lnSpc>
              <a:spcBef>
                <a:spcPts val="1200"/>
              </a:spcBef>
              <a:spcAft>
                <a:spcPts val="0"/>
              </a:spcAft>
              <a:buClr>
                <a:schemeClr val="dk1"/>
              </a:buClr>
              <a:buSzPct val="100000"/>
              <a:buFont typeface="Open Sans SemiBold"/>
              <a:buNone/>
            </a:pPr>
            <a:r>
              <a:rPr lang="en-GB" sz="2000" b="1" i="0">
                <a:solidFill>
                  <a:schemeClr val="dk1"/>
                </a:solidFill>
                <a:latin typeface="Open Sans SemiBold"/>
                <a:ea typeface="Open Sans SemiBold"/>
                <a:cs typeface="Open Sans SemiBold"/>
                <a:sym typeface="Open Sans SemiBold"/>
              </a:rPr>
              <a:t>Durée de vie de 10 ans</a:t>
            </a:r>
            <a:endParaRPr/>
          </a:p>
        </p:txBody>
      </p:sp>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2"/>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4.4 Autres paramètres</a:t>
            </a:r>
            <a:endParaRPr/>
          </a:p>
        </p:txBody>
      </p:sp>
      <p:sp>
        <p:nvSpPr>
          <p:cNvPr id="443" name="Google Shape;443;p22"/>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22</a:t>
            </a:fld>
            <a:endParaRPr/>
          </a:p>
        </p:txBody>
      </p:sp>
      <p:sp>
        <p:nvSpPr>
          <p:cNvPr id="444" name="Google Shape;444;p22"/>
          <p:cNvSpPr txBox="1">
            <a:spLocks noGrp="1"/>
          </p:cNvSpPr>
          <p:nvPr>
            <p:ph type="body" idx="2"/>
          </p:nvPr>
        </p:nvSpPr>
        <p:spPr>
          <a:xfrm>
            <a:off x="663575" y="2016025"/>
            <a:ext cx="5643900" cy="4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Facteur de disponibilité et de capacité</a:t>
            </a:r>
            <a:endParaRPr/>
          </a:p>
        </p:txBody>
      </p:sp>
      <p:sp>
        <p:nvSpPr>
          <p:cNvPr id="445" name="Google Shape;445;p22"/>
          <p:cNvSpPr txBox="1"/>
          <p:nvPr/>
        </p:nvSpPr>
        <p:spPr>
          <a:xfrm>
            <a:off x="6715588" y="5286690"/>
            <a:ext cx="4791594" cy="1010659"/>
          </a:xfrm>
          <a:prstGeom prst="rect">
            <a:avLst/>
          </a:prstGeom>
          <a:noFill/>
          <a:ln>
            <a:noFill/>
          </a:ln>
        </p:spPr>
        <p:txBody>
          <a:bodyPr spcFirstLastPara="1" wrap="square" lIns="91425" tIns="45700" rIns="91425" bIns="45700" anchor="t" anchorCtr="0">
            <a:normAutofit/>
          </a:bodyPr>
          <a:lstStyle/>
          <a:p>
            <a:pPr marL="285750" marR="0" lvl="0" indent="-184150" algn="l" rtl="0">
              <a:lnSpc>
                <a:spcPct val="90000"/>
              </a:lnSpc>
              <a:spcBef>
                <a:spcPts val="0"/>
              </a:spcBef>
              <a:spcAft>
                <a:spcPts val="0"/>
              </a:spcAft>
              <a:buClr>
                <a:schemeClr val="dk1"/>
              </a:buClr>
              <a:buSzPts val="1600"/>
              <a:buFont typeface="Arial"/>
              <a:buNone/>
            </a:pPr>
            <a:endParaRPr sz="1600">
              <a:solidFill>
                <a:schemeClr val="dk1"/>
              </a:solidFill>
              <a:latin typeface="Montserrat"/>
              <a:ea typeface="Montserrat"/>
              <a:cs typeface="Montserrat"/>
              <a:sym typeface="Montserrat"/>
            </a:endParaRPr>
          </a:p>
        </p:txBody>
      </p:sp>
      <p:sp>
        <p:nvSpPr>
          <p:cNvPr id="446" name="Google Shape;446;p22"/>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Font typeface="Open Sans SemiBold"/>
              <a:buNone/>
            </a:pPr>
            <a:r>
              <a:rPr lang="en-GB"/>
              <a:t>Utilisé pour tenir compte de la maintenance et des pannes - quelle quantité de son maximum théorique l'usine peut-elle produire?</a:t>
            </a:r>
            <a:endParaRPr/>
          </a:p>
        </p:txBody>
      </p:sp>
      <p:pic>
        <p:nvPicPr>
          <p:cNvPr id="447" name="Google Shape;447;p22" descr="A picture containing smoke, sky, train, outdoor&#10;&#10;Description automatically generated"/>
          <p:cNvPicPr preferRelativeResize="0"/>
          <p:nvPr/>
        </p:nvPicPr>
        <p:blipFill rotWithShape="1">
          <a:blip r:embed="rId3">
            <a:alphaModFix/>
          </a:blip>
          <a:srcRect/>
          <a:stretch/>
        </p:blipFill>
        <p:spPr>
          <a:xfrm>
            <a:off x="5053013" y="3241119"/>
            <a:ext cx="1915541" cy="2550900"/>
          </a:xfrm>
          <a:prstGeom prst="rect">
            <a:avLst/>
          </a:prstGeom>
          <a:noFill/>
          <a:ln>
            <a:noFill/>
          </a:ln>
        </p:spPr>
      </p:pic>
      <p:sp>
        <p:nvSpPr>
          <p:cNvPr id="448" name="Google Shape;448;p22"/>
          <p:cNvSpPr txBox="1">
            <a:spLocks noGrp="1"/>
          </p:cNvSpPr>
          <p:nvPr>
            <p:ph type="body" idx="4"/>
          </p:nvPr>
        </p:nvSpPr>
        <p:spPr>
          <a:xfrm>
            <a:off x="663575" y="6189220"/>
            <a:ext cx="5157787" cy="20215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000"/>
              <a:buFont typeface="Open Sans"/>
              <a:buNone/>
            </a:pPr>
            <a:r>
              <a:rPr lang="en-GB" b="1"/>
              <a:t>Source de l'image </a:t>
            </a:r>
            <a:r>
              <a:rPr lang="en-GB"/>
              <a:t>:  Public Domain Photos, </a:t>
            </a:r>
            <a:r>
              <a:rPr lang="en-GB" u="sng">
                <a:solidFill>
                  <a:schemeClr val="hlink"/>
                </a:solidFill>
                <a:hlinkClick r:id="rId4"/>
              </a:rPr>
              <a:t>photo</a:t>
            </a:r>
            <a:r>
              <a:rPr lang="en-GB"/>
              <a:t>, sous licence </a:t>
            </a:r>
            <a:r>
              <a:rPr lang="en-GB" u="sng">
                <a:solidFill>
                  <a:schemeClr val="hlink"/>
                </a:solidFill>
                <a:hlinkClick r:id="rId5"/>
              </a:rPr>
              <a:t>CC BY</a:t>
            </a:r>
            <a:endParaRPr/>
          </a:p>
        </p:txBody>
      </p:sp>
    </p:spTree>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23"/>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4.4 Autres paramètres</a:t>
            </a:r>
            <a:endParaRPr/>
          </a:p>
        </p:txBody>
      </p:sp>
      <p:sp>
        <p:nvSpPr>
          <p:cNvPr id="455" name="Google Shape;455;p2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23</a:t>
            </a:fld>
            <a:endParaRPr/>
          </a:p>
        </p:txBody>
      </p:sp>
      <p:sp>
        <p:nvSpPr>
          <p:cNvPr id="456" name="Google Shape;456;p23"/>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Efficacité</a:t>
            </a:r>
            <a:endParaRPr/>
          </a:p>
        </p:txBody>
      </p:sp>
      <p:sp>
        <p:nvSpPr>
          <p:cNvPr id="457" name="Google Shape;457;p23"/>
          <p:cNvSpPr txBox="1"/>
          <p:nvPr/>
        </p:nvSpPr>
        <p:spPr>
          <a:xfrm>
            <a:off x="6715588" y="5286690"/>
            <a:ext cx="4791594" cy="1010659"/>
          </a:xfrm>
          <a:prstGeom prst="rect">
            <a:avLst/>
          </a:prstGeom>
          <a:noFill/>
          <a:ln>
            <a:noFill/>
          </a:ln>
        </p:spPr>
        <p:txBody>
          <a:bodyPr spcFirstLastPara="1" wrap="square" lIns="91425" tIns="45700" rIns="91425" bIns="45700" anchor="t" anchorCtr="0">
            <a:normAutofit/>
          </a:bodyPr>
          <a:lstStyle/>
          <a:p>
            <a:pPr marL="285750" marR="0" lvl="0" indent="-184150" algn="l" rtl="0">
              <a:lnSpc>
                <a:spcPct val="90000"/>
              </a:lnSpc>
              <a:spcBef>
                <a:spcPts val="0"/>
              </a:spcBef>
              <a:spcAft>
                <a:spcPts val="0"/>
              </a:spcAft>
              <a:buClr>
                <a:schemeClr val="dk1"/>
              </a:buClr>
              <a:buSzPts val="1600"/>
              <a:buFont typeface="Arial"/>
              <a:buNone/>
            </a:pPr>
            <a:endParaRPr sz="1600">
              <a:solidFill>
                <a:schemeClr val="dk1"/>
              </a:solidFill>
              <a:latin typeface="Montserrat"/>
              <a:ea typeface="Montserrat"/>
              <a:cs typeface="Montserrat"/>
              <a:sym typeface="Montserrat"/>
            </a:endParaRPr>
          </a:p>
        </p:txBody>
      </p:sp>
      <p:sp>
        <p:nvSpPr>
          <p:cNvPr id="458" name="Google Shape;458;p23"/>
          <p:cNvSpPr txBox="1">
            <a:spLocks noGrp="1"/>
          </p:cNvSpPr>
          <p:nvPr>
            <p:ph type="body" idx="4"/>
          </p:nvPr>
        </p:nvSpPr>
        <p:spPr>
          <a:xfrm>
            <a:off x="663575" y="6035355"/>
            <a:ext cx="5157787" cy="35601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000"/>
              <a:buFont typeface="Open Sans"/>
              <a:buNone/>
            </a:pPr>
            <a:r>
              <a:rPr lang="en-GB" b="1"/>
              <a:t>Source des images </a:t>
            </a:r>
            <a:r>
              <a:rPr lang="en-GB"/>
              <a:t>: oatsy40 , </a:t>
            </a:r>
            <a:r>
              <a:rPr lang="en-GB" u="sng">
                <a:solidFill>
                  <a:schemeClr val="hlink"/>
                </a:solidFill>
                <a:hlinkClick r:id="rId3"/>
              </a:rPr>
              <a:t>photo</a:t>
            </a:r>
            <a:r>
              <a:rPr lang="en-GB"/>
              <a:t>, sous licence </a:t>
            </a:r>
            <a:r>
              <a:rPr lang="en-GB" u="sng">
                <a:solidFill>
                  <a:schemeClr val="hlink"/>
                </a:solidFill>
                <a:hlinkClick r:id="rId4"/>
              </a:rPr>
              <a:t>CC BY </a:t>
            </a:r>
            <a:r>
              <a:rPr lang="en-GB"/>
              <a:t>; Public Domain Photos, </a:t>
            </a:r>
            <a:r>
              <a:rPr lang="en-GB" u="sng">
                <a:solidFill>
                  <a:schemeClr val="hlink"/>
                </a:solidFill>
                <a:hlinkClick r:id="rId5"/>
              </a:rPr>
              <a:t>photo</a:t>
            </a:r>
            <a:r>
              <a:rPr lang="en-GB"/>
              <a:t>, sous licence </a:t>
            </a:r>
            <a:r>
              <a:rPr lang="en-GB" u="sng">
                <a:solidFill>
                  <a:schemeClr val="hlink"/>
                </a:solidFill>
                <a:hlinkClick r:id="rId4"/>
              </a:rPr>
              <a:t>CC BY </a:t>
            </a:r>
            <a:r>
              <a:rPr lang="en-GB"/>
              <a:t>; Bernt Rostad , </a:t>
            </a:r>
            <a:r>
              <a:rPr lang="en-GB" u="sng">
                <a:solidFill>
                  <a:schemeClr val="hlink"/>
                </a:solidFill>
                <a:hlinkClick r:id="rId6"/>
              </a:rPr>
              <a:t>photo</a:t>
            </a:r>
            <a:r>
              <a:rPr lang="en-GB"/>
              <a:t>, sous licence </a:t>
            </a:r>
            <a:r>
              <a:rPr lang="en-GB" u="sng">
                <a:solidFill>
                  <a:schemeClr val="hlink"/>
                </a:solidFill>
                <a:hlinkClick r:id="rId4"/>
              </a:rPr>
              <a:t>CC BY</a:t>
            </a:r>
            <a:endParaRPr/>
          </a:p>
        </p:txBody>
      </p:sp>
      <p:sp>
        <p:nvSpPr>
          <p:cNvPr id="459" name="Google Shape;459;p23"/>
          <p:cNvSpPr/>
          <p:nvPr/>
        </p:nvSpPr>
        <p:spPr>
          <a:xfrm>
            <a:off x="3104256" y="3403659"/>
            <a:ext cx="6439432" cy="477312"/>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pic>
        <p:nvPicPr>
          <p:cNvPr id="460" name="Google Shape;460;p23" descr="A picture containing smoke, sky, train, outdoor&#10;&#10;Description automatically generated"/>
          <p:cNvPicPr preferRelativeResize="0"/>
          <p:nvPr/>
        </p:nvPicPr>
        <p:blipFill rotWithShape="1">
          <a:blip r:embed="rId7">
            <a:alphaModFix/>
          </a:blip>
          <a:srcRect/>
          <a:stretch/>
        </p:blipFill>
        <p:spPr>
          <a:xfrm>
            <a:off x="5310906" y="2556476"/>
            <a:ext cx="1664677" cy="2215662"/>
          </a:xfrm>
          <a:prstGeom prst="rect">
            <a:avLst/>
          </a:prstGeom>
          <a:noFill/>
          <a:ln>
            <a:noFill/>
          </a:ln>
        </p:spPr>
      </p:pic>
      <p:sp>
        <p:nvSpPr>
          <p:cNvPr id="461" name="Google Shape;461;p23"/>
          <p:cNvSpPr txBox="1"/>
          <p:nvPr/>
        </p:nvSpPr>
        <p:spPr>
          <a:xfrm>
            <a:off x="2994150" y="2859050"/>
            <a:ext cx="2393100" cy="5112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C00000"/>
              </a:buClr>
              <a:buSzPts val="1600"/>
              <a:buFont typeface="Arial"/>
              <a:buNone/>
            </a:pPr>
            <a:r>
              <a:rPr lang="en-GB" sz="1600" b="1">
                <a:solidFill>
                  <a:srgbClr val="C00000"/>
                </a:solidFill>
                <a:latin typeface="Montserrat"/>
                <a:ea typeface="Montserrat"/>
                <a:cs typeface="Montserrat"/>
                <a:sym typeface="Montserrat"/>
              </a:rPr>
              <a:t>3 PJ de charbon </a:t>
            </a:r>
            <a:br>
              <a:rPr lang="en-GB" sz="1600" b="1">
                <a:solidFill>
                  <a:srgbClr val="C00000"/>
                </a:solidFill>
                <a:latin typeface="Montserrat"/>
                <a:ea typeface="Montserrat"/>
                <a:cs typeface="Montserrat"/>
                <a:sym typeface="Montserrat"/>
              </a:rPr>
            </a:br>
            <a:r>
              <a:rPr lang="en-GB" sz="1600" b="1">
                <a:solidFill>
                  <a:srgbClr val="C00000"/>
                </a:solidFill>
                <a:latin typeface="Montserrat"/>
                <a:ea typeface="Montserrat"/>
                <a:cs typeface="Montserrat"/>
                <a:sym typeface="Montserrat"/>
              </a:rPr>
              <a:t>(rendement de 33%)</a:t>
            </a:r>
            <a:endParaRPr sz="1600">
              <a:solidFill>
                <a:schemeClr val="dk1"/>
              </a:solidFill>
              <a:latin typeface="Montserrat"/>
              <a:ea typeface="Montserrat"/>
              <a:cs typeface="Montserrat"/>
              <a:sym typeface="Montserrat"/>
            </a:endParaRPr>
          </a:p>
        </p:txBody>
      </p:sp>
      <p:sp>
        <p:nvSpPr>
          <p:cNvPr id="462" name="Google Shape;462;p23"/>
          <p:cNvSpPr txBox="1"/>
          <p:nvPr/>
        </p:nvSpPr>
        <p:spPr>
          <a:xfrm>
            <a:off x="6934945" y="3093267"/>
            <a:ext cx="2828290" cy="27662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C00000"/>
              </a:buClr>
              <a:buSzPts val="1600"/>
              <a:buFont typeface="Arial"/>
              <a:buNone/>
            </a:pPr>
            <a:r>
              <a:rPr lang="en-GB" sz="1600" b="1">
                <a:solidFill>
                  <a:srgbClr val="C00000"/>
                </a:solidFill>
                <a:latin typeface="Montserrat"/>
                <a:ea typeface="Montserrat"/>
                <a:cs typeface="Montserrat"/>
                <a:sym typeface="Montserrat"/>
              </a:rPr>
              <a:t>1 PJ d'électricité</a:t>
            </a:r>
            <a:endParaRPr sz="1600">
              <a:solidFill>
                <a:schemeClr val="dk1"/>
              </a:solidFill>
              <a:latin typeface="Montserrat"/>
              <a:ea typeface="Montserrat"/>
              <a:cs typeface="Montserrat"/>
              <a:sym typeface="Montserrat"/>
            </a:endParaRPr>
          </a:p>
        </p:txBody>
      </p:sp>
      <p:pic>
        <p:nvPicPr>
          <p:cNvPr id="463" name="Google Shape;463;p23" descr="A picture containing rock, outdoor, rocky, pile&#10;&#10;Description automatically generated"/>
          <p:cNvPicPr preferRelativeResize="0"/>
          <p:nvPr/>
        </p:nvPicPr>
        <p:blipFill rotWithShape="1">
          <a:blip r:embed="rId8">
            <a:alphaModFix/>
          </a:blip>
          <a:srcRect/>
          <a:stretch/>
        </p:blipFill>
        <p:spPr>
          <a:xfrm>
            <a:off x="829875" y="3046775"/>
            <a:ext cx="2164276" cy="1232018"/>
          </a:xfrm>
          <a:prstGeom prst="rect">
            <a:avLst/>
          </a:prstGeom>
          <a:noFill/>
          <a:ln>
            <a:noFill/>
          </a:ln>
        </p:spPr>
      </p:pic>
      <p:pic>
        <p:nvPicPr>
          <p:cNvPr id="464" name="Google Shape;464;p23" descr="A picture containing light, dark&#10;&#10;Description automatically generated"/>
          <p:cNvPicPr preferRelativeResize="0"/>
          <p:nvPr/>
        </p:nvPicPr>
        <p:blipFill rotWithShape="1">
          <a:blip r:embed="rId9">
            <a:alphaModFix/>
          </a:blip>
          <a:srcRect/>
          <a:stretch/>
        </p:blipFill>
        <p:spPr>
          <a:xfrm>
            <a:off x="9763899" y="2809611"/>
            <a:ext cx="1301262" cy="1735016"/>
          </a:xfrm>
          <a:prstGeom prst="rect">
            <a:avLst/>
          </a:prstGeom>
          <a:noFill/>
          <a:ln>
            <a:noFill/>
          </a:ln>
        </p:spPr>
      </p:pic>
      <p:sp>
        <p:nvSpPr>
          <p:cNvPr id="465" name="Google Shape;465;p23"/>
          <p:cNvSpPr txBox="1"/>
          <p:nvPr/>
        </p:nvSpPr>
        <p:spPr>
          <a:xfrm>
            <a:off x="2905625" y="3882825"/>
            <a:ext cx="2481600" cy="518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C00000"/>
              </a:buClr>
              <a:buSzPts val="1600"/>
              <a:buFont typeface="Arial"/>
              <a:buNone/>
            </a:pPr>
            <a:r>
              <a:rPr lang="en-GB" sz="1600" b="1">
                <a:solidFill>
                  <a:srgbClr val="C00000"/>
                </a:solidFill>
                <a:latin typeface="Montserrat"/>
                <a:ea typeface="Montserrat"/>
                <a:cs typeface="Montserrat"/>
                <a:sym typeface="Montserrat"/>
              </a:rPr>
              <a:t>2 PJ de charbon </a:t>
            </a:r>
            <a:br>
              <a:rPr lang="en-GB" sz="1600" b="1">
                <a:solidFill>
                  <a:srgbClr val="C00000"/>
                </a:solidFill>
                <a:latin typeface="Montserrat"/>
                <a:ea typeface="Montserrat"/>
                <a:cs typeface="Montserrat"/>
                <a:sym typeface="Montserrat"/>
              </a:rPr>
            </a:br>
            <a:r>
              <a:rPr lang="en-GB" sz="1600" b="1">
                <a:solidFill>
                  <a:srgbClr val="C00000"/>
                </a:solidFill>
                <a:latin typeface="Montserrat"/>
                <a:ea typeface="Montserrat"/>
                <a:cs typeface="Montserrat"/>
                <a:sym typeface="Montserrat"/>
              </a:rPr>
              <a:t>(rendement de 50%)</a:t>
            </a:r>
            <a:endParaRPr sz="1600">
              <a:solidFill>
                <a:schemeClr val="dk1"/>
              </a:solidFill>
              <a:latin typeface="Montserrat"/>
              <a:ea typeface="Montserrat"/>
              <a:cs typeface="Montserrat"/>
              <a:sym typeface="Montserrat"/>
            </a:endParaRPr>
          </a:p>
        </p:txBody>
      </p:sp>
    </p:spTree>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24"/>
          <p:cNvSpPr txBox="1">
            <a:spLocks noGrp="1"/>
          </p:cNvSpPr>
          <p:nvPr>
            <p:ph type="title"/>
          </p:nvPr>
        </p:nvSpPr>
        <p:spPr>
          <a:xfrm>
            <a:off x="663880" y="528637"/>
            <a:ext cx="94572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4.4 Autres paramètres</a:t>
            </a:r>
            <a:endParaRPr/>
          </a:p>
        </p:txBody>
      </p:sp>
      <p:sp>
        <p:nvSpPr>
          <p:cNvPr id="472" name="Google Shape;472;p24"/>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24</a:t>
            </a:fld>
            <a:endParaRPr/>
          </a:p>
        </p:txBody>
      </p:sp>
      <p:sp>
        <p:nvSpPr>
          <p:cNvPr id="473" name="Google Shape;473;p24"/>
          <p:cNvSpPr txBox="1">
            <a:spLocks noGrp="1"/>
          </p:cNvSpPr>
          <p:nvPr>
            <p:ph type="body" idx="2"/>
          </p:nvPr>
        </p:nvSpPr>
        <p:spPr>
          <a:xfrm>
            <a:off x="663575" y="1863627"/>
            <a:ext cx="4389300" cy="4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Taux d'actualisation</a:t>
            </a:r>
            <a:endParaRPr/>
          </a:p>
        </p:txBody>
      </p:sp>
      <p:sp>
        <p:nvSpPr>
          <p:cNvPr id="474" name="Google Shape;474;p24"/>
          <p:cNvSpPr txBox="1"/>
          <p:nvPr/>
        </p:nvSpPr>
        <p:spPr>
          <a:xfrm>
            <a:off x="6715588" y="5286690"/>
            <a:ext cx="4791594" cy="1010659"/>
          </a:xfrm>
          <a:prstGeom prst="rect">
            <a:avLst/>
          </a:prstGeom>
          <a:noFill/>
          <a:ln>
            <a:noFill/>
          </a:ln>
        </p:spPr>
        <p:txBody>
          <a:bodyPr spcFirstLastPara="1" wrap="square" lIns="91425" tIns="45700" rIns="91425" bIns="45700" anchor="t" anchorCtr="0">
            <a:normAutofit/>
          </a:bodyPr>
          <a:lstStyle/>
          <a:p>
            <a:pPr marL="285750" marR="0" lvl="0" indent="-184150" algn="l" rtl="0">
              <a:lnSpc>
                <a:spcPct val="90000"/>
              </a:lnSpc>
              <a:spcBef>
                <a:spcPts val="0"/>
              </a:spcBef>
              <a:spcAft>
                <a:spcPts val="0"/>
              </a:spcAft>
              <a:buClr>
                <a:schemeClr val="dk1"/>
              </a:buClr>
              <a:buSzPts val="1600"/>
              <a:buFont typeface="Arial"/>
              <a:buNone/>
            </a:pPr>
            <a:endParaRPr sz="1600">
              <a:solidFill>
                <a:schemeClr val="dk1"/>
              </a:solidFill>
              <a:latin typeface="Montserrat"/>
              <a:ea typeface="Montserrat"/>
              <a:cs typeface="Montserrat"/>
              <a:sym typeface="Montserrat"/>
            </a:endParaRPr>
          </a:p>
        </p:txBody>
      </p:sp>
      <p:sp>
        <p:nvSpPr>
          <p:cNvPr id="475" name="Google Shape;475;p24"/>
          <p:cNvSpPr txBox="1">
            <a:spLocks noGrp="1"/>
          </p:cNvSpPr>
          <p:nvPr>
            <p:ph type="body" idx="1"/>
          </p:nvPr>
        </p:nvSpPr>
        <p:spPr>
          <a:xfrm>
            <a:off x="663880" y="2430545"/>
            <a:ext cx="8001300" cy="3421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C00000"/>
              </a:buClr>
              <a:buSzPts val="2000"/>
              <a:buFont typeface="Open Sans SemiBold"/>
              <a:buNone/>
            </a:pPr>
            <a:r>
              <a:rPr lang="en-GB">
                <a:solidFill>
                  <a:srgbClr val="C00000"/>
                </a:solidFill>
              </a:rPr>
              <a:t>Le taux d'actualisation tient compte de la valeur future de l'argent</a:t>
            </a:r>
            <a:endParaRPr/>
          </a:p>
          <a:p>
            <a:pPr marL="0" lvl="0" indent="0" algn="l" rtl="0">
              <a:lnSpc>
                <a:spcPct val="90000"/>
              </a:lnSpc>
              <a:spcBef>
                <a:spcPts val="1200"/>
              </a:spcBef>
              <a:spcAft>
                <a:spcPts val="0"/>
              </a:spcAft>
              <a:buClr>
                <a:schemeClr val="dk1"/>
              </a:buClr>
              <a:buSzPts val="2000"/>
              <a:buFont typeface="Open Sans SemiBold"/>
              <a:buNone/>
            </a:pPr>
            <a:r>
              <a:rPr lang="en-GB"/>
              <a:t>Si nous devons 15 dollars par an pendant les dix prochaines années, combien d'argent devons-nous mettre à la banque pour payer cette dette?</a:t>
            </a:r>
            <a:endParaRPr/>
          </a:p>
        </p:txBody>
      </p:sp>
      <p:graphicFrame>
        <p:nvGraphicFramePr>
          <p:cNvPr id="476" name="Google Shape;476;p24"/>
          <p:cNvGraphicFramePr/>
          <p:nvPr/>
        </p:nvGraphicFramePr>
        <p:xfrm>
          <a:off x="718115" y="4090704"/>
          <a:ext cx="3000000" cy="3000000"/>
        </p:xfrm>
        <a:graphic>
          <a:graphicData uri="http://schemas.openxmlformats.org/drawingml/2006/table">
            <a:tbl>
              <a:tblPr>
                <a:noFill/>
                <a:tableStyleId>{7F1D65C3-4370-477D-8283-99AC89F838BA}</a:tableStyleId>
              </a:tblPr>
              <a:tblGrid>
                <a:gridCol w="1645725">
                  <a:extLst>
                    <a:ext uri="{9D8B030D-6E8A-4147-A177-3AD203B41FA5}">
                      <a16:colId xmlns:a16="http://schemas.microsoft.com/office/drawing/2014/main" val="20000"/>
                    </a:ext>
                  </a:extLst>
                </a:gridCol>
                <a:gridCol w="929350">
                  <a:extLst>
                    <a:ext uri="{9D8B030D-6E8A-4147-A177-3AD203B41FA5}">
                      <a16:colId xmlns:a16="http://schemas.microsoft.com/office/drawing/2014/main" val="20001"/>
                    </a:ext>
                  </a:extLst>
                </a:gridCol>
                <a:gridCol w="929350">
                  <a:extLst>
                    <a:ext uri="{9D8B030D-6E8A-4147-A177-3AD203B41FA5}">
                      <a16:colId xmlns:a16="http://schemas.microsoft.com/office/drawing/2014/main" val="20002"/>
                    </a:ext>
                  </a:extLst>
                </a:gridCol>
                <a:gridCol w="929350">
                  <a:extLst>
                    <a:ext uri="{9D8B030D-6E8A-4147-A177-3AD203B41FA5}">
                      <a16:colId xmlns:a16="http://schemas.microsoft.com/office/drawing/2014/main" val="20003"/>
                    </a:ext>
                  </a:extLst>
                </a:gridCol>
                <a:gridCol w="929350">
                  <a:extLst>
                    <a:ext uri="{9D8B030D-6E8A-4147-A177-3AD203B41FA5}">
                      <a16:colId xmlns:a16="http://schemas.microsoft.com/office/drawing/2014/main" val="20004"/>
                    </a:ext>
                  </a:extLst>
                </a:gridCol>
                <a:gridCol w="929350">
                  <a:extLst>
                    <a:ext uri="{9D8B030D-6E8A-4147-A177-3AD203B41FA5}">
                      <a16:colId xmlns:a16="http://schemas.microsoft.com/office/drawing/2014/main" val="20005"/>
                    </a:ext>
                  </a:extLst>
                </a:gridCol>
                <a:gridCol w="929350">
                  <a:extLst>
                    <a:ext uri="{9D8B030D-6E8A-4147-A177-3AD203B41FA5}">
                      <a16:colId xmlns:a16="http://schemas.microsoft.com/office/drawing/2014/main" val="20006"/>
                    </a:ext>
                  </a:extLst>
                </a:gridCol>
                <a:gridCol w="929350">
                  <a:extLst>
                    <a:ext uri="{9D8B030D-6E8A-4147-A177-3AD203B41FA5}">
                      <a16:colId xmlns:a16="http://schemas.microsoft.com/office/drawing/2014/main" val="20007"/>
                    </a:ext>
                  </a:extLst>
                </a:gridCol>
                <a:gridCol w="929350">
                  <a:extLst>
                    <a:ext uri="{9D8B030D-6E8A-4147-A177-3AD203B41FA5}">
                      <a16:colId xmlns:a16="http://schemas.microsoft.com/office/drawing/2014/main" val="20008"/>
                    </a:ext>
                  </a:extLst>
                </a:gridCol>
                <a:gridCol w="929350">
                  <a:extLst>
                    <a:ext uri="{9D8B030D-6E8A-4147-A177-3AD203B41FA5}">
                      <a16:colId xmlns:a16="http://schemas.microsoft.com/office/drawing/2014/main" val="20009"/>
                    </a:ext>
                  </a:extLst>
                </a:gridCol>
                <a:gridCol w="929350">
                  <a:extLst>
                    <a:ext uri="{9D8B030D-6E8A-4147-A177-3AD203B41FA5}">
                      <a16:colId xmlns:a16="http://schemas.microsoft.com/office/drawing/2014/main" val="20010"/>
                    </a:ext>
                  </a:extLst>
                </a:gridCol>
              </a:tblGrid>
              <a:tr h="432025">
                <a:tc>
                  <a:txBody>
                    <a:bodyPr/>
                    <a:lstStyle/>
                    <a:p>
                      <a:pPr marL="0" marR="0" lvl="0" indent="0" algn="l" rtl="0">
                        <a:spcBef>
                          <a:spcPts val="0"/>
                        </a:spcBef>
                        <a:spcAft>
                          <a:spcPts val="0"/>
                        </a:spcAft>
                        <a:buNone/>
                      </a:pPr>
                      <a:r>
                        <a:rPr lang="en-GB" sz="1600" u="none" strike="noStrike">
                          <a:latin typeface="Open Sans"/>
                          <a:ea typeface="Open Sans"/>
                          <a:cs typeface="Open Sans"/>
                          <a:sym typeface="Open Sans"/>
                        </a:rPr>
                        <a:t>Taux d'actualisation</a:t>
                      </a:r>
                      <a:endParaRPr sz="1600" b="0" i="0" u="none" strike="noStrike">
                        <a:solidFill>
                          <a:srgbClr val="000000"/>
                        </a:solidFill>
                        <a:latin typeface="Open Sans"/>
                        <a:ea typeface="Open Sans"/>
                        <a:cs typeface="Open Sans"/>
                        <a:sym typeface="Open Sans"/>
                      </a:endParaRPr>
                    </a:p>
                  </a:txBody>
                  <a:tcPr marL="3175" marR="3175" marT="3175" marB="0" anchor="b">
                    <a:solidFill>
                      <a:srgbClr val="B3C5E6"/>
                    </a:solidFill>
                  </a:tcPr>
                </a:tc>
                <a:tc>
                  <a:txBody>
                    <a:bodyPr/>
                    <a:lstStyle/>
                    <a:p>
                      <a:pPr marL="0" marR="0" lvl="0" indent="0" algn="r" rtl="0">
                        <a:spcBef>
                          <a:spcPts val="0"/>
                        </a:spcBef>
                        <a:spcAft>
                          <a:spcPts val="0"/>
                        </a:spcAft>
                        <a:buNone/>
                      </a:pPr>
                      <a:r>
                        <a:rPr lang="en-GB" sz="1600" u="none" strike="noStrike">
                          <a:latin typeface="Open Sans"/>
                          <a:ea typeface="Open Sans"/>
                          <a:cs typeface="Open Sans"/>
                          <a:sym typeface="Open Sans"/>
                        </a:rPr>
                        <a:t>6%</a:t>
                      </a:r>
                      <a:endParaRPr sz="1600" b="0" i="0" u="none" strike="noStrike">
                        <a:solidFill>
                          <a:srgbClr val="000000"/>
                        </a:solidFill>
                        <a:latin typeface="Open Sans"/>
                        <a:ea typeface="Open Sans"/>
                        <a:cs typeface="Open Sans"/>
                        <a:sym typeface="Open Sans"/>
                      </a:endParaRPr>
                    </a:p>
                  </a:txBody>
                  <a:tcPr marL="3175" marR="3175" marT="3175" marB="0" anchor="b">
                    <a:solidFill>
                      <a:srgbClr val="B3C5E6"/>
                    </a:solidFill>
                  </a:tcPr>
                </a:tc>
                <a:tc>
                  <a:txBody>
                    <a:bodyPr/>
                    <a:lstStyle/>
                    <a:p>
                      <a:pPr marL="0" marR="0" lvl="0" indent="0" algn="l" rtl="0">
                        <a:spcBef>
                          <a:spcPts val="0"/>
                        </a:spcBef>
                        <a:spcAft>
                          <a:spcPts val="0"/>
                        </a:spcAft>
                        <a:buNone/>
                      </a:pPr>
                      <a:endParaRPr sz="1600" b="0" i="0" u="none" strike="noStrike">
                        <a:solidFill>
                          <a:srgbClr val="000000"/>
                        </a:solidFill>
                        <a:latin typeface="Open Sans"/>
                        <a:ea typeface="Open Sans"/>
                        <a:cs typeface="Open Sans"/>
                        <a:sym typeface="Open Sans"/>
                      </a:endParaRPr>
                    </a:p>
                  </a:txBody>
                  <a:tcPr marL="3175" marR="3175" marT="3175" marB="0" anchor="b">
                    <a:solidFill>
                      <a:srgbClr val="B3C5E6"/>
                    </a:solidFill>
                  </a:tcPr>
                </a:tc>
                <a:tc>
                  <a:txBody>
                    <a:bodyPr/>
                    <a:lstStyle/>
                    <a:p>
                      <a:pPr marL="0" marR="0" lvl="0" indent="0" algn="l" rtl="0">
                        <a:spcBef>
                          <a:spcPts val="0"/>
                        </a:spcBef>
                        <a:spcAft>
                          <a:spcPts val="0"/>
                        </a:spcAft>
                        <a:buNone/>
                      </a:pPr>
                      <a:endParaRPr sz="1600" b="0" i="0" u="none" strike="noStrike">
                        <a:solidFill>
                          <a:srgbClr val="000000"/>
                        </a:solidFill>
                        <a:latin typeface="Open Sans"/>
                        <a:ea typeface="Open Sans"/>
                        <a:cs typeface="Open Sans"/>
                        <a:sym typeface="Open Sans"/>
                      </a:endParaRPr>
                    </a:p>
                  </a:txBody>
                  <a:tcPr marL="3175" marR="3175" marT="3175" marB="0" anchor="b">
                    <a:solidFill>
                      <a:srgbClr val="B3C5E6"/>
                    </a:solidFill>
                  </a:tcPr>
                </a:tc>
                <a:tc>
                  <a:txBody>
                    <a:bodyPr/>
                    <a:lstStyle/>
                    <a:p>
                      <a:pPr marL="0" marR="0" lvl="0" indent="0" algn="l" rtl="0">
                        <a:spcBef>
                          <a:spcPts val="0"/>
                        </a:spcBef>
                        <a:spcAft>
                          <a:spcPts val="0"/>
                        </a:spcAft>
                        <a:buNone/>
                      </a:pPr>
                      <a:endParaRPr sz="1600" b="0" i="0" u="none" strike="noStrike">
                        <a:solidFill>
                          <a:srgbClr val="000000"/>
                        </a:solidFill>
                        <a:latin typeface="Open Sans"/>
                        <a:ea typeface="Open Sans"/>
                        <a:cs typeface="Open Sans"/>
                        <a:sym typeface="Open Sans"/>
                      </a:endParaRPr>
                    </a:p>
                  </a:txBody>
                  <a:tcPr marL="3175" marR="3175" marT="3175" marB="0" anchor="b">
                    <a:solidFill>
                      <a:srgbClr val="B3C5E6"/>
                    </a:solidFill>
                  </a:tcPr>
                </a:tc>
                <a:tc>
                  <a:txBody>
                    <a:bodyPr/>
                    <a:lstStyle/>
                    <a:p>
                      <a:pPr marL="0" marR="0" lvl="0" indent="0" algn="l" rtl="0">
                        <a:spcBef>
                          <a:spcPts val="0"/>
                        </a:spcBef>
                        <a:spcAft>
                          <a:spcPts val="0"/>
                        </a:spcAft>
                        <a:buNone/>
                      </a:pPr>
                      <a:endParaRPr sz="1600" b="0" i="0" u="none" strike="noStrike">
                        <a:solidFill>
                          <a:srgbClr val="000000"/>
                        </a:solidFill>
                        <a:latin typeface="Open Sans"/>
                        <a:ea typeface="Open Sans"/>
                        <a:cs typeface="Open Sans"/>
                        <a:sym typeface="Open Sans"/>
                      </a:endParaRPr>
                    </a:p>
                  </a:txBody>
                  <a:tcPr marL="3175" marR="3175" marT="3175" marB="0" anchor="b">
                    <a:solidFill>
                      <a:srgbClr val="B3C5E6"/>
                    </a:solidFill>
                  </a:tcPr>
                </a:tc>
                <a:tc>
                  <a:txBody>
                    <a:bodyPr/>
                    <a:lstStyle/>
                    <a:p>
                      <a:pPr marL="0" marR="0" lvl="0" indent="0" algn="l" rtl="0">
                        <a:spcBef>
                          <a:spcPts val="0"/>
                        </a:spcBef>
                        <a:spcAft>
                          <a:spcPts val="0"/>
                        </a:spcAft>
                        <a:buNone/>
                      </a:pPr>
                      <a:endParaRPr sz="1600" b="0" i="0" u="none" strike="noStrike">
                        <a:solidFill>
                          <a:srgbClr val="000000"/>
                        </a:solidFill>
                        <a:latin typeface="Open Sans"/>
                        <a:ea typeface="Open Sans"/>
                        <a:cs typeface="Open Sans"/>
                        <a:sym typeface="Open Sans"/>
                      </a:endParaRPr>
                    </a:p>
                  </a:txBody>
                  <a:tcPr marL="3175" marR="3175" marT="3175" marB="0" anchor="b">
                    <a:solidFill>
                      <a:srgbClr val="B3C5E6"/>
                    </a:solidFill>
                  </a:tcPr>
                </a:tc>
                <a:tc>
                  <a:txBody>
                    <a:bodyPr/>
                    <a:lstStyle/>
                    <a:p>
                      <a:pPr marL="0" marR="0" lvl="0" indent="0" algn="l" rtl="0">
                        <a:spcBef>
                          <a:spcPts val="0"/>
                        </a:spcBef>
                        <a:spcAft>
                          <a:spcPts val="0"/>
                        </a:spcAft>
                        <a:buNone/>
                      </a:pPr>
                      <a:endParaRPr sz="1600" b="0" i="0" u="none" strike="noStrike">
                        <a:solidFill>
                          <a:srgbClr val="000000"/>
                        </a:solidFill>
                        <a:latin typeface="Open Sans"/>
                        <a:ea typeface="Open Sans"/>
                        <a:cs typeface="Open Sans"/>
                        <a:sym typeface="Open Sans"/>
                      </a:endParaRPr>
                    </a:p>
                  </a:txBody>
                  <a:tcPr marL="3175" marR="3175" marT="3175" marB="0" anchor="b">
                    <a:solidFill>
                      <a:srgbClr val="B3C5E6"/>
                    </a:solidFill>
                  </a:tcPr>
                </a:tc>
                <a:tc>
                  <a:txBody>
                    <a:bodyPr/>
                    <a:lstStyle/>
                    <a:p>
                      <a:pPr marL="0" marR="0" lvl="0" indent="0" algn="l" rtl="0">
                        <a:spcBef>
                          <a:spcPts val="0"/>
                        </a:spcBef>
                        <a:spcAft>
                          <a:spcPts val="0"/>
                        </a:spcAft>
                        <a:buNone/>
                      </a:pPr>
                      <a:endParaRPr sz="1600" b="0" i="0" u="none" strike="noStrike">
                        <a:solidFill>
                          <a:srgbClr val="000000"/>
                        </a:solidFill>
                        <a:latin typeface="Open Sans"/>
                        <a:ea typeface="Open Sans"/>
                        <a:cs typeface="Open Sans"/>
                        <a:sym typeface="Open Sans"/>
                      </a:endParaRPr>
                    </a:p>
                  </a:txBody>
                  <a:tcPr marL="3175" marR="3175" marT="3175" marB="0" anchor="b">
                    <a:solidFill>
                      <a:srgbClr val="B3C5E6"/>
                    </a:solidFill>
                  </a:tcPr>
                </a:tc>
                <a:tc>
                  <a:txBody>
                    <a:bodyPr/>
                    <a:lstStyle/>
                    <a:p>
                      <a:pPr marL="0" marR="0" lvl="0" indent="0" algn="l" rtl="0">
                        <a:spcBef>
                          <a:spcPts val="0"/>
                        </a:spcBef>
                        <a:spcAft>
                          <a:spcPts val="0"/>
                        </a:spcAft>
                        <a:buNone/>
                      </a:pPr>
                      <a:endParaRPr sz="1600" b="0" i="0" u="none" strike="noStrike">
                        <a:solidFill>
                          <a:srgbClr val="000000"/>
                        </a:solidFill>
                        <a:latin typeface="Open Sans"/>
                        <a:ea typeface="Open Sans"/>
                        <a:cs typeface="Open Sans"/>
                        <a:sym typeface="Open Sans"/>
                      </a:endParaRPr>
                    </a:p>
                  </a:txBody>
                  <a:tcPr marL="3175" marR="3175" marT="3175" marB="0" anchor="b">
                    <a:solidFill>
                      <a:srgbClr val="B3C5E6"/>
                    </a:solidFill>
                  </a:tcPr>
                </a:tc>
                <a:tc>
                  <a:txBody>
                    <a:bodyPr/>
                    <a:lstStyle/>
                    <a:p>
                      <a:pPr marL="0" marR="0" lvl="0" indent="0" algn="l" rtl="0">
                        <a:spcBef>
                          <a:spcPts val="0"/>
                        </a:spcBef>
                        <a:spcAft>
                          <a:spcPts val="0"/>
                        </a:spcAft>
                        <a:buNone/>
                      </a:pPr>
                      <a:endParaRPr sz="1600" b="0" i="0" u="none" strike="noStrike">
                        <a:solidFill>
                          <a:srgbClr val="000000"/>
                        </a:solidFill>
                        <a:latin typeface="Open Sans"/>
                        <a:ea typeface="Open Sans"/>
                        <a:cs typeface="Open Sans"/>
                        <a:sym typeface="Open Sans"/>
                      </a:endParaRPr>
                    </a:p>
                  </a:txBody>
                  <a:tcPr marL="3175" marR="3175" marT="3175" marB="0" anchor="b">
                    <a:solidFill>
                      <a:srgbClr val="B3C5E6"/>
                    </a:solidFill>
                  </a:tcPr>
                </a:tc>
                <a:extLst>
                  <a:ext uri="{0D108BD9-81ED-4DB2-BD59-A6C34878D82A}">
                    <a16:rowId xmlns:a16="http://schemas.microsoft.com/office/drawing/2014/main" val="10000"/>
                  </a:ext>
                </a:extLst>
              </a:tr>
              <a:tr h="335550">
                <a:tc>
                  <a:txBody>
                    <a:bodyPr/>
                    <a:lstStyle/>
                    <a:p>
                      <a:pPr marL="0" marR="0" lvl="0" indent="0" algn="l" rtl="0">
                        <a:spcBef>
                          <a:spcPts val="0"/>
                        </a:spcBef>
                        <a:spcAft>
                          <a:spcPts val="0"/>
                        </a:spcAft>
                        <a:buNone/>
                      </a:pPr>
                      <a:r>
                        <a:rPr lang="en-GB" sz="1600" u="none" strike="noStrike">
                          <a:latin typeface="Open Sans"/>
                          <a:ea typeface="Open Sans"/>
                          <a:cs typeface="Open Sans"/>
                          <a:sym typeface="Open Sans"/>
                        </a:rPr>
                        <a:t>Année</a:t>
                      </a:r>
                      <a:endParaRPr sz="1600" b="0" i="0" u="none" strike="noStrike">
                        <a:solidFill>
                          <a:srgbClr val="000000"/>
                        </a:solidFill>
                        <a:latin typeface="Open Sans"/>
                        <a:ea typeface="Open Sans"/>
                        <a:cs typeface="Open Sans"/>
                        <a:sym typeface="Open Sans"/>
                      </a:endParaRPr>
                    </a:p>
                  </a:txBody>
                  <a:tcPr marL="3175" marR="3175" marT="3175" marB="0" anchor="b">
                    <a:solidFill>
                      <a:srgbClr val="B3C5E6"/>
                    </a:solidFill>
                  </a:tcPr>
                </a:tc>
                <a:tc>
                  <a:txBody>
                    <a:bodyPr/>
                    <a:lstStyle/>
                    <a:p>
                      <a:pPr marL="0" marR="0" lvl="0" indent="0" algn="r" rtl="0">
                        <a:spcBef>
                          <a:spcPts val="0"/>
                        </a:spcBef>
                        <a:spcAft>
                          <a:spcPts val="0"/>
                        </a:spcAft>
                        <a:buNone/>
                      </a:pPr>
                      <a:r>
                        <a:rPr lang="en-GB" sz="1600" u="none" strike="noStrike">
                          <a:latin typeface="Open Sans"/>
                          <a:ea typeface="Open Sans"/>
                          <a:cs typeface="Open Sans"/>
                          <a:sym typeface="Open Sans"/>
                        </a:rPr>
                        <a:t>1</a:t>
                      </a:r>
                      <a:endParaRPr sz="1600" b="0" i="0" u="none" strike="noStrike">
                        <a:solidFill>
                          <a:srgbClr val="000000"/>
                        </a:solidFill>
                        <a:latin typeface="Open Sans"/>
                        <a:ea typeface="Open Sans"/>
                        <a:cs typeface="Open Sans"/>
                        <a:sym typeface="Open Sans"/>
                      </a:endParaRPr>
                    </a:p>
                  </a:txBody>
                  <a:tcPr marL="3175" marR="3175" marT="3175" marB="0" anchor="b"/>
                </a:tc>
                <a:tc>
                  <a:txBody>
                    <a:bodyPr/>
                    <a:lstStyle/>
                    <a:p>
                      <a:pPr marL="0" marR="0" lvl="0" indent="0" algn="r" rtl="0">
                        <a:spcBef>
                          <a:spcPts val="0"/>
                        </a:spcBef>
                        <a:spcAft>
                          <a:spcPts val="0"/>
                        </a:spcAft>
                        <a:buNone/>
                      </a:pPr>
                      <a:r>
                        <a:rPr lang="en-GB" sz="1600" u="none" strike="noStrike">
                          <a:latin typeface="Open Sans"/>
                          <a:ea typeface="Open Sans"/>
                          <a:cs typeface="Open Sans"/>
                          <a:sym typeface="Open Sans"/>
                        </a:rPr>
                        <a:t>2</a:t>
                      </a:r>
                      <a:endParaRPr sz="1600" b="0" i="0" u="none" strike="noStrike">
                        <a:solidFill>
                          <a:srgbClr val="000000"/>
                        </a:solidFill>
                        <a:latin typeface="Open Sans"/>
                        <a:ea typeface="Open Sans"/>
                        <a:cs typeface="Open Sans"/>
                        <a:sym typeface="Open Sans"/>
                      </a:endParaRPr>
                    </a:p>
                  </a:txBody>
                  <a:tcPr marL="3175" marR="3175" marT="3175" marB="0" anchor="b"/>
                </a:tc>
                <a:tc>
                  <a:txBody>
                    <a:bodyPr/>
                    <a:lstStyle/>
                    <a:p>
                      <a:pPr marL="0" marR="0" lvl="0" indent="0" algn="r" rtl="0">
                        <a:spcBef>
                          <a:spcPts val="0"/>
                        </a:spcBef>
                        <a:spcAft>
                          <a:spcPts val="0"/>
                        </a:spcAft>
                        <a:buNone/>
                      </a:pPr>
                      <a:r>
                        <a:rPr lang="en-GB" sz="1600" u="none" strike="noStrike">
                          <a:latin typeface="Open Sans"/>
                          <a:ea typeface="Open Sans"/>
                          <a:cs typeface="Open Sans"/>
                          <a:sym typeface="Open Sans"/>
                        </a:rPr>
                        <a:t>3</a:t>
                      </a:r>
                      <a:endParaRPr sz="1600" b="0" i="0" u="none" strike="noStrike">
                        <a:solidFill>
                          <a:srgbClr val="000000"/>
                        </a:solidFill>
                        <a:latin typeface="Open Sans"/>
                        <a:ea typeface="Open Sans"/>
                        <a:cs typeface="Open Sans"/>
                        <a:sym typeface="Open Sans"/>
                      </a:endParaRPr>
                    </a:p>
                  </a:txBody>
                  <a:tcPr marL="3175" marR="3175" marT="3175" marB="0" anchor="b"/>
                </a:tc>
                <a:tc>
                  <a:txBody>
                    <a:bodyPr/>
                    <a:lstStyle/>
                    <a:p>
                      <a:pPr marL="0" marR="0" lvl="0" indent="0" algn="r" rtl="0">
                        <a:spcBef>
                          <a:spcPts val="0"/>
                        </a:spcBef>
                        <a:spcAft>
                          <a:spcPts val="0"/>
                        </a:spcAft>
                        <a:buNone/>
                      </a:pPr>
                      <a:r>
                        <a:rPr lang="en-GB" sz="1600" u="none" strike="noStrike">
                          <a:latin typeface="Open Sans"/>
                          <a:ea typeface="Open Sans"/>
                          <a:cs typeface="Open Sans"/>
                          <a:sym typeface="Open Sans"/>
                        </a:rPr>
                        <a:t>4</a:t>
                      </a:r>
                      <a:endParaRPr sz="1600" b="0" i="0" u="none" strike="noStrike">
                        <a:solidFill>
                          <a:srgbClr val="000000"/>
                        </a:solidFill>
                        <a:latin typeface="Open Sans"/>
                        <a:ea typeface="Open Sans"/>
                        <a:cs typeface="Open Sans"/>
                        <a:sym typeface="Open Sans"/>
                      </a:endParaRPr>
                    </a:p>
                  </a:txBody>
                  <a:tcPr marL="3175" marR="3175" marT="3175" marB="0" anchor="b"/>
                </a:tc>
                <a:tc>
                  <a:txBody>
                    <a:bodyPr/>
                    <a:lstStyle/>
                    <a:p>
                      <a:pPr marL="0" marR="0" lvl="0" indent="0" algn="r" rtl="0">
                        <a:spcBef>
                          <a:spcPts val="0"/>
                        </a:spcBef>
                        <a:spcAft>
                          <a:spcPts val="0"/>
                        </a:spcAft>
                        <a:buNone/>
                      </a:pPr>
                      <a:r>
                        <a:rPr lang="en-GB" sz="1600" u="none" strike="noStrike">
                          <a:latin typeface="Open Sans"/>
                          <a:ea typeface="Open Sans"/>
                          <a:cs typeface="Open Sans"/>
                          <a:sym typeface="Open Sans"/>
                        </a:rPr>
                        <a:t>5</a:t>
                      </a:r>
                      <a:endParaRPr sz="1600" b="0" i="0" u="none" strike="noStrike">
                        <a:solidFill>
                          <a:srgbClr val="000000"/>
                        </a:solidFill>
                        <a:latin typeface="Open Sans"/>
                        <a:ea typeface="Open Sans"/>
                        <a:cs typeface="Open Sans"/>
                        <a:sym typeface="Open Sans"/>
                      </a:endParaRPr>
                    </a:p>
                  </a:txBody>
                  <a:tcPr marL="3175" marR="3175" marT="3175" marB="0" anchor="b"/>
                </a:tc>
                <a:tc>
                  <a:txBody>
                    <a:bodyPr/>
                    <a:lstStyle/>
                    <a:p>
                      <a:pPr marL="0" marR="0" lvl="0" indent="0" algn="r" rtl="0">
                        <a:spcBef>
                          <a:spcPts val="0"/>
                        </a:spcBef>
                        <a:spcAft>
                          <a:spcPts val="0"/>
                        </a:spcAft>
                        <a:buNone/>
                      </a:pPr>
                      <a:r>
                        <a:rPr lang="en-GB" sz="1600" u="none" strike="noStrike">
                          <a:latin typeface="Open Sans"/>
                          <a:ea typeface="Open Sans"/>
                          <a:cs typeface="Open Sans"/>
                          <a:sym typeface="Open Sans"/>
                        </a:rPr>
                        <a:t>6</a:t>
                      </a:r>
                      <a:endParaRPr sz="1600" b="0" i="0" u="none" strike="noStrike">
                        <a:solidFill>
                          <a:srgbClr val="000000"/>
                        </a:solidFill>
                        <a:latin typeface="Open Sans"/>
                        <a:ea typeface="Open Sans"/>
                        <a:cs typeface="Open Sans"/>
                        <a:sym typeface="Open Sans"/>
                      </a:endParaRPr>
                    </a:p>
                  </a:txBody>
                  <a:tcPr marL="3175" marR="3175" marT="3175" marB="0" anchor="b"/>
                </a:tc>
                <a:tc>
                  <a:txBody>
                    <a:bodyPr/>
                    <a:lstStyle/>
                    <a:p>
                      <a:pPr marL="0" marR="0" lvl="0" indent="0" algn="r" rtl="0">
                        <a:spcBef>
                          <a:spcPts val="0"/>
                        </a:spcBef>
                        <a:spcAft>
                          <a:spcPts val="0"/>
                        </a:spcAft>
                        <a:buNone/>
                      </a:pPr>
                      <a:r>
                        <a:rPr lang="en-GB" sz="1600" u="none" strike="noStrike">
                          <a:latin typeface="Open Sans"/>
                          <a:ea typeface="Open Sans"/>
                          <a:cs typeface="Open Sans"/>
                          <a:sym typeface="Open Sans"/>
                        </a:rPr>
                        <a:t>7</a:t>
                      </a:r>
                      <a:endParaRPr sz="1600" b="0" i="0" u="none" strike="noStrike">
                        <a:solidFill>
                          <a:srgbClr val="000000"/>
                        </a:solidFill>
                        <a:latin typeface="Open Sans"/>
                        <a:ea typeface="Open Sans"/>
                        <a:cs typeface="Open Sans"/>
                        <a:sym typeface="Open Sans"/>
                      </a:endParaRPr>
                    </a:p>
                  </a:txBody>
                  <a:tcPr marL="3175" marR="3175" marT="3175" marB="0" anchor="b"/>
                </a:tc>
                <a:tc>
                  <a:txBody>
                    <a:bodyPr/>
                    <a:lstStyle/>
                    <a:p>
                      <a:pPr marL="0" marR="0" lvl="0" indent="0" algn="r" rtl="0">
                        <a:spcBef>
                          <a:spcPts val="0"/>
                        </a:spcBef>
                        <a:spcAft>
                          <a:spcPts val="0"/>
                        </a:spcAft>
                        <a:buNone/>
                      </a:pPr>
                      <a:r>
                        <a:rPr lang="en-GB" sz="1600" u="none" strike="noStrike">
                          <a:latin typeface="Open Sans"/>
                          <a:ea typeface="Open Sans"/>
                          <a:cs typeface="Open Sans"/>
                          <a:sym typeface="Open Sans"/>
                        </a:rPr>
                        <a:t>8</a:t>
                      </a:r>
                      <a:endParaRPr sz="1600" b="0" i="0" u="none" strike="noStrike">
                        <a:solidFill>
                          <a:srgbClr val="000000"/>
                        </a:solidFill>
                        <a:latin typeface="Open Sans"/>
                        <a:ea typeface="Open Sans"/>
                        <a:cs typeface="Open Sans"/>
                        <a:sym typeface="Open Sans"/>
                      </a:endParaRPr>
                    </a:p>
                  </a:txBody>
                  <a:tcPr marL="3175" marR="3175" marT="3175" marB="0" anchor="b"/>
                </a:tc>
                <a:tc>
                  <a:txBody>
                    <a:bodyPr/>
                    <a:lstStyle/>
                    <a:p>
                      <a:pPr marL="0" marR="0" lvl="0" indent="0" algn="r" rtl="0">
                        <a:spcBef>
                          <a:spcPts val="0"/>
                        </a:spcBef>
                        <a:spcAft>
                          <a:spcPts val="0"/>
                        </a:spcAft>
                        <a:buNone/>
                      </a:pPr>
                      <a:r>
                        <a:rPr lang="en-GB" sz="1600" u="none" strike="noStrike">
                          <a:latin typeface="Open Sans"/>
                          <a:ea typeface="Open Sans"/>
                          <a:cs typeface="Open Sans"/>
                          <a:sym typeface="Open Sans"/>
                        </a:rPr>
                        <a:t>9</a:t>
                      </a:r>
                      <a:endParaRPr sz="1600" b="0" i="0" u="none" strike="noStrike">
                        <a:solidFill>
                          <a:srgbClr val="000000"/>
                        </a:solidFill>
                        <a:latin typeface="Open Sans"/>
                        <a:ea typeface="Open Sans"/>
                        <a:cs typeface="Open Sans"/>
                        <a:sym typeface="Open Sans"/>
                      </a:endParaRPr>
                    </a:p>
                  </a:txBody>
                  <a:tcPr marL="3175" marR="3175" marT="3175" marB="0" anchor="b"/>
                </a:tc>
                <a:tc>
                  <a:txBody>
                    <a:bodyPr/>
                    <a:lstStyle/>
                    <a:p>
                      <a:pPr marL="0" marR="0" lvl="0" indent="0" algn="r" rtl="0">
                        <a:spcBef>
                          <a:spcPts val="0"/>
                        </a:spcBef>
                        <a:spcAft>
                          <a:spcPts val="0"/>
                        </a:spcAft>
                        <a:buNone/>
                      </a:pPr>
                      <a:r>
                        <a:rPr lang="en-GB" sz="1600" u="none" strike="noStrike">
                          <a:latin typeface="Open Sans"/>
                          <a:ea typeface="Open Sans"/>
                          <a:cs typeface="Open Sans"/>
                          <a:sym typeface="Open Sans"/>
                        </a:rPr>
                        <a:t>10</a:t>
                      </a:r>
                      <a:endParaRPr sz="1600" b="0" i="0" u="none" strike="noStrike">
                        <a:solidFill>
                          <a:srgbClr val="000000"/>
                        </a:solidFill>
                        <a:latin typeface="Open Sans"/>
                        <a:ea typeface="Open Sans"/>
                        <a:cs typeface="Open Sans"/>
                        <a:sym typeface="Open Sans"/>
                      </a:endParaRPr>
                    </a:p>
                  </a:txBody>
                  <a:tcPr marL="3175" marR="3175" marT="3175" marB="0" anchor="b"/>
                </a:tc>
                <a:extLst>
                  <a:ext uri="{0D108BD9-81ED-4DB2-BD59-A6C34878D82A}">
                    <a16:rowId xmlns:a16="http://schemas.microsoft.com/office/drawing/2014/main" val="10001"/>
                  </a:ext>
                </a:extLst>
              </a:tr>
              <a:tr h="479825">
                <a:tc>
                  <a:txBody>
                    <a:bodyPr/>
                    <a:lstStyle/>
                    <a:p>
                      <a:pPr marL="0" marR="0" lvl="0" indent="0" algn="l" rtl="0">
                        <a:spcBef>
                          <a:spcPts val="0"/>
                        </a:spcBef>
                        <a:spcAft>
                          <a:spcPts val="0"/>
                        </a:spcAft>
                        <a:buNone/>
                      </a:pPr>
                      <a:r>
                        <a:rPr lang="en-GB" sz="1600" u="none" strike="noStrike">
                          <a:latin typeface="Open Sans"/>
                          <a:ea typeface="Open Sans"/>
                          <a:cs typeface="Open Sans"/>
                          <a:sym typeface="Open Sans"/>
                        </a:rPr>
                        <a:t>Paiement</a:t>
                      </a:r>
                      <a:endParaRPr sz="1600" b="0" i="0" u="none" strike="noStrike">
                        <a:solidFill>
                          <a:srgbClr val="000000"/>
                        </a:solidFill>
                        <a:latin typeface="Open Sans"/>
                        <a:ea typeface="Open Sans"/>
                        <a:cs typeface="Open Sans"/>
                        <a:sym typeface="Open Sans"/>
                      </a:endParaRPr>
                    </a:p>
                  </a:txBody>
                  <a:tcPr marL="3175" marR="3175" marT="3175" marB="0" anchor="b">
                    <a:solidFill>
                      <a:srgbClr val="B3C5E6"/>
                    </a:solidFill>
                  </a:tcPr>
                </a:tc>
                <a:tc>
                  <a:txBody>
                    <a:bodyPr/>
                    <a:lstStyle/>
                    <a:p>
                      <a:pPr marL="0" marR="0" lvl="0" indent="0" algn="r" rtl="0">
                        <a:spcBef>
                          <a:spcPts val="0"/>
                        </a:spcBef>
                        <a:spcAft>
                          <a:spcPts val="0"/>
                        </a:spcAft>
                        <a:buNone/>
                      </a:pPr>
                      <a:r>
                        <a:rPr lang="en-GB" sz="1600" u="none" strike="noStrike">
                          <a:latin typeface="Open Sans"/>
                          <a:ea typeface="Open Sans"/>
                          <a:cs typeface="Open Sans"/>
                          <a:sym typeface="Open Sans"/>
                        </a:rPr>
                        <a:t>$15</a:t>
                      </a:r>
                      <a:endParaRPr sz="1600" b="0" i="0" u="none" strike="noStrike">
                        <a:solidFill>
                          <a:srgbClr val="000000"/>
                        </a:solidFill>
                        <a:latin typeface="Open Sans"/>
                        <a:ea typeface="Open Sans"/>
                        <a:cs typeface="Open Sans"/>
                        <a:sym typeface="Open Sans"/>
                      </a:endParaRPr>
                    </a:p>
                  </a:txBody>
                  <a:tcPr marL="3175" marR="3175" marT="3175" marB="0" anchor="b"/>
                </a:tc>
                <a:tc>
                  <a:txBody>
                    <a:bodyPr/>
                    <a:lstStyle/>
                    <a:p>
                      <a:pPr marL="0" marR="0" lvl="0" indent="0" algn="r" rtl="0">
                        <a:spcBef>
                          <a:spcPts val="0"/>
                        </a:spcBef>
                        <a:spcAft>
                          <a:spcPts val="0"/>
                        </a:spcAft>
                        <a:buNone/>
                      </a:pPr>
                      <a:r>
                        <a:rPr lang="en-GB" sz="1600" u="none" strike="noStrike">
                          <a:latin typeface="Open Sans"/>
                          <a:ea typeface="Open Sans"/>
                          <a:cs typeface="Open Sans"/>
                          <a:sym typeface="Open Sans"/>
                        </a:rPr>
                        <a:t>$15</a:t>
                      </a:r>
                      <a:endParaRPr sz="1600" b="0" i="0" u="none" strike="noStrike">
                        <a:solidFill>
                          <a:srgbClr val="000000"/>
                        </a:solidFill>
                        <a:latin typeface="Open Sans"/>
                        <a:ea typeface="Open Sans"/>
                        <a:cs typeface="Open Sans"/>
                        <a:sym typeface="Open Sans"/>
                      </a:endParaRPr>
                    </a:p>
                  </a:txBody>
                  <a:tcPr marL="3175" marR="3175" marT="3175" marB="0" anchor="b"/>
                </a:tc>
                <a:tc>
                  <a:txBody>
                    <a:bodyPr/>
                    <a:lstStyle/>
                    <a:p>
                      <a:pPr marL="0" marR="0" lvl="0" indent="0" algn="r" rtl="0">
                        <a:spcBef>
                          <a:spcPts val="0"/>
                        </a:spcBef>
                        <a:spcAft>
                          <a:spcPts val="0"/>
                        </a:spcAft>
                        <a:buNone/>
                      </a:pPr>
                      <a:r>
                        <a:rPr lang="en-GB" sz="1600" u="none" strike="noStrike">
                          <a:latin typeface="Open Sans"/>
                          <a:ea typeface="Open Sans"/>
                          <a:cs typeface="Open Sans"/>
                          <a:sym typeface="Open Sans"/>
                        </a:rPr>
                        <a:t>$15</a:t>
                      </a:r>
                      <a:endParaRPr sz="1600" b="0" i="0" u="none" strike="noStrike">
                        <a:solidFill>
                          <a:srgbClr val="000000"/>
                        </a:solidFill>
                        <a:latin typeface="Open Sans"/>
                        <a:ea typeface="Open Sans"/>
                        <a:cs typeface="Open Sans"/>
                        <a:sym typeface="Open Sans"/>
                      </a:endParaRPr>
                    </a:p>
                  </a:txBody>
                  <a:tcPr marL="3175" marR="3175" marT="3175" marB="0" anchor="b"/>
                </a:tc>
                <a:tc>
                  <a:txBody>
                    <a:bodyPr/>
                    <a:lstStyle/>
                    <a:p>
                      <a:pPr marL="0" marR="0" lvl="0" indent="0" algn="r" rtl="0">
                        <a:spcBef>
                          <a:spcPts val="0"/>
                        </a:spcBef>
                        <a:spcAft>
                          <a:spcPts val="0"/>
                        </a:spcAft>
                        <a:buNone/>
                      </a:pPr>
                      <a:r>
                        <a:rPr lang="en-GB" sz="1600" u="none" strike="noStrike">
                          <a:latin typeface="Open Sans"/>
                          <a:ea typeface="Open Sans"/>
                          <a:cs typeface="Open Sans"/>
                          <a:sym typeface="Open Sans"/>
                        </a:rPr>
                        <a:t>$15</a:t>
                      </a:r>
                      <a:endParaRPr sz="1600" b="0" i="0" u="none" strike="noStrike">
                        <a:solidFill>
                          <a:srgbClr val="000000"/>
                        </a:solidFill>
                        <a:latin typeface="Open Sans"/>
                        <a:ea typeface="Open Sans"/>
                        <a:cs typeface="Open Sans"/>
                        <a:sym typeface="Open Sans"/>
                      </a:endParaRPr>
                    </a:p>
                  </a:txBody>
                  <a:tcPr marL="3175" marR="3175" marT="3175" marB="0" anchor="b"/>
                </a:tc>
                <a:tc>
                  <a:txBody>
                    <a:bodyPr/>
                    <a:lstStyle/>
                    <a:p>
                      <a:pPr marL="0" marR="0" lvl="0" indent="0" algn="r" rtl="0">
                        <a:spcBef>
                          <a:spcPts val="0"/>
                        </a:spcBef>
                        <a:spcAft>
                          <a:spcPts val="0"/>
                        </a:spcAft>
                        <a:buNone/>
                      </a:pPr>
                      <a:r>
                        <a:rPr lang="en-GB" sz="1600" u="none" strike="noStrike">
                          <a:latin typeface="Open Sans"/>
                          <a:ea typeface="Open Sans"/>
                          <a:cs typeface="Open Sans"/>
                          <a:sym typeface="Open Sans"/>
                        </a:rPr>
                        <a:t>$15</a:t>
                      </a:r>
                      <a:endParaRPr sz="1600" b="0" i="0" u="none" strike="noStrike">
                        <a:solidFill>
                          <a:srgbClr val="000000"/>
                        </a:solidFill>
                        <a:latin typeface="Open Sans"/>
                        <a:ea typeface="Open Sans"/>
                        <a:cs typeface="Open Sans"/>
                        <a:sym typeface="Open Sans"/>
                      </a:endParaRPr>
                    </a:p>
                  </a:txBody>
                  <a:tcPr marL="3175" marR="3175" marT="3175" marB="0" anchor="b"/>
                </a:tc>
                <a:tc>
                  <a:txBody>
                    <a:bodyPr/>
                    <a:lstStyle/>
                    <a:p>
                      <a:pPr marL="0" marR="0" lvl="0" indent="0" algn="r" rtl="0">
                        <a:spcBef>
                          <a:spcPts val="0"/>
                        </a:spcBef>
                        <a:spcAft>
                          <a:spcPts val="0"/>
                        </a:spcAft>
                        <a:buNone/>
                      </a:pPr>
                      <a:r>
                        <a:rPr lang="en-GB" sz="1600" u="none" strike="noStrike">
                          <a:latin typeface="Open Sans"/>
                          <a:ea typeface="Open Sans"/>
                          <a:cs typeface="Open Sans"/>
                          <a:sym typeface="Open Sans"/>
                        </a:rPr>
                        <a:t>$15</a:t>
                      </a:r>
                      <a:endParaRPr sz="1600" b="0" i="0" u="none" strike="noStrike">
                        <a:solidFill>
                          <a:srgbClr val="000000"/>
                        </a:solidFill>
                        <a:latin typeface="Open Sans"/>
                        <a:ea typeface="Open Sans"/>
                        <a:cs typeface="Open Sans"/>
                        <a:sym typeface="Open Sans"/>
                      </a:endParaRPr>
                    </a:p>
                  </a:txBody>
                  <a:tcPr marL="3175" marR="3175" marT="3175" marB="0" anchor="b"/>
                </a:tc>
                <a:tc>
                  <a:txBody>
                    <a:bodyPr/>
                    <a:lstStyle/>
                    <a:p>
                      <a:pPr marL="0" marR="0" lvl="0" indent="0" algn="r" rtl="0">
                        <a:spcBef>
                          <a:spcPts val="0"/>
                        </a:spcBef>
                        <a:spcAft>
                          <a:spcPts val="0"/>
                        </a:spcAft>
                        <a:buNone/>
                      </a:pPr>
                      <a:r>
                        <a:rPr lang="en-GB" sz="1600" u="none" strike="noStrike">
                          <a:latin typeface="Open Sans"/>
                          <a:ea typeface="Open Sans"/>
                          <a:cs typeface="Open Sans"/>
                          <a:sym typeface="Open Sans"/>
                        </a:rPr>
                        <a:t>$15</a:t>
                      </a:r>
                      <a:endParaRPr sz="1600" b="0" i="0" u="none" strike="noStrike">
                        <a:solidFill>
                          <a:srgbClr val="000000"/>
                        </a:solidFill>
                        <a:latin typeface="Open Sans"/>
                        <a:ea typeface="Open Sans"/>
                        <a:cs typeface="Open Sans"/>
                        <a:sym typeface="Open Sans"/>
                      </a:endParaRPr>
                    </a:p>
                  </a:txBody>
                  <a:tcPr marL="3175" marR="3175" marT="3175" marB="0" anchor="b"/>
                </a:tc>
                <a:tc>
                  <a:txBody>
                    <a:bodyPr/>
                    <a:lstStyle/>
                    <a:p>
                      <a:pPr marL="0" marR="0" lvl="0" indent="0" algn="r" rtl="0">
                        <a:spcBef>
                          <a:spcPts val="0"/>
                        </a:spcBef>
                        <a:spcAft>
                          <a:spcPts val="0"/>
                        </a:spcAft>
                        <a:buNone/>
                      </a:pPr>
                      <a:r>
                        <a:rPr lang="en-GB" sz="1600" u="none" strike="noStrike">
                          <a:latin typeface="Open Sans"/>
                          <a:ea typeface="Open Sans"/>
                          <a:cs typeface="Open Sans"/>
                          <a:sym typeface="Open Sans"/>
                        </a:rPr>
                        <a:t>$15</a:t>
                      </a:r>
                      <a:endParaRPr sz="1600" b="0" i="0" u="none" strike="noStrike">
                        <a:solidFill>
                          <a:srgbClr val="000000"/>
                        </a:solidFill>
                        <a:latin typeface="Open Sans"/>
                        <a:ea typeface="Open Sans"/>
                        <a:cs typeface="Open Sans"/>
                        <a:sym typeface="Open Sans"/>
                      </a:endParaRPr>
                    </a:p>
                  </a:txBody>
                  <a:tcPr marL="3175" marR="3175" marT="3175" marB="0" anchor="b"/>
                </a:tc>
                <a:tc>
                  <a:txBody>
                    <a:bodyPr/>
                    <a:lstStyle/>
                    <a:p>
                      <a:pPr marL="0" marR="0" lvl="0" indent="0" algn="r" rtl="0">
                        <a:spcBef>
                          <a:spcPts val="0"/>
                        </a:spcBef>
                        <a:spcAft>
                          <a:spcPts val="0"/>
                        </a:spcAft>
                        <a:buNone/>
                      </a:pPr>
                      <a:r>
                        <a:rPr lang="en-GB" sz="1600" u="none" strike="noStrike">
                          <a:latin typeface="Open Sans"/>
                          <a:ea typeface="Open Sans"/>
                          <a:cs typeface="Open Sans"/>
                          <a:sym typeface="Open Sans"/>
                        </a:rPr>
                        <a:t>$15</a:t>
                      </a:r>
                      <a:endParaRPr sz="1600" b="0" i="0" u="none" strike="noStrike">
                        <a:solidFill>
                          <a:srgbClr val="000000"/>
                        </a:solidFill>
                        <a:latin typeface="Open Sans"/>
                        <a:ea typeface="Open Sans"/>
                        <a:cs typeface="Open Sans"/>
                        <a:sym typeface="Open Sans"/>
                      </a:endParaRPr>
                    </a:p>
                  </a:txBody>
                  <a:tcPr marL="3175" marR="3175" marT="3175" marB="0" anchor="b"/>
                </a:tc>
                <a:tc>
                  <a:txBody>
                    <a:bodyPr/>
                    <a:lstStyle/>
                    <a:p>
                      <a:pPr marL="0" marR="0" lvl="0" indent="0" algn="r" rtl="0">
                        <a:spcBef>
                          <a:spcPts val="0"/>
                        </a:spcBef>
                        <a:spcAft>
                          <a:spcPts val="0"/>
                        </a:spcAft>
                        <a:buNone/>
                      </a:pPr>
                      <a:r>
                        <a:rPr lang="en-GB" sz="1600" u="none" strike="noStrike">
                          <a:latin typeface="Open Sans"/>
                          <a:ea typeface="Open Sans"/>
                          <a:cs typeface="Open Sans"/>
                          <a:sym typeface="Open Sans"/>
                        </a:rPr>
                        <a:t>$15</a:t>
                      </a:r>
                      <a:endParaRPr sz="1600" b="0" i="0" u="none" strike="noStrike">
                        <a:solidFill>
                          <a:srgbClr val="000000"/>
                        </a:solidFill>
                        <a:latin typeface="Open Sans"/>
                        <a:ea typeface="Open Sans"/>
                        <a:cs typeface="Open Sans"/>
                        <a:sym typeface="Open Sans"/>
                      </a:endParaRPr>
                    </a:p>
                  </a:txBody>
                  <a:tcPr marL="3175" marR="3175" marT="3175" marB="0" anchor="b"/>
                </a:tc>
                <a:extLst>
                  <a:ext uri="{0D108BD9-81ED-4DB2-BD59-A6C34878D82A}">
                    <a16:rowId xmlns:a16="http://schemas.microsoft.com/office/drawing/2014/main" val="10002"/>
                  </a:ext>
                </a:extLst>
              </a:tr>
              <a:tr h="335450">
                <a:tc>
                  <a:txBody>
                    <a:bodyPr/>
                    <a:lstStyle/>
                    <a:p>
                      <a:pPr marL="0" marR="0" lvl="0" indent="0" algn="l" rtl="0">
                        <a:spcBef>
                          <a:spcPts val="0"/>
                        </a:spcBef>
                        <a:spcAft>
                          <a:spcPts val="0"/>
                        </a:spcAft>
                        <a:buNone/>
                      </a:pPr>
                      <a:r>
                        <a:rPr lang="en-GB" sz="1600" u="none" strike="noStrike">
                          <a:latin typeface="Open Sans"/>
                          <a:ea typeface="Open Sans"/>
                          <a:cs typeface="Open Sans"/>
                          <a:sym typeface="Open Sans"/>
                        </a:rPr>
                        <a:t>Valeur actuelle</a:t>
                      </a:r>
                      <a:endParaRPr sz="1600" b="0" i="0" u="none" strike="noStrike">
                        <a:solidFill>
                          <a:srgbClr val="000000"/>
                        </a:solidFill>
                        <a:latin typeface="Open Sans"/>
                        <a:ea typeface="Open Sans"/>
                        <a:cs typeface="Open Sans"/>
                        <a:sym typeface="Open Sans"/>
                      </a:endParaRPr>
                    </a:p>
                  </a:txBody>
                  <a:tcPr marL="3175" marR="3175" marT="3175" marB="0" anchor="b">
                    <a:solidFill>
                      <a:srgbClr val="B3C5E6"/>
                    </a:solidFill>
                  </a:tcPr>
                </a:tc>
                <a:tc>
                  <a:txBody>
                    <a:bodyPr/>
                    <a:lstStyle/>
                    <a:p>
                      <a:pPr marL="0" marR="0" lvl="0" indent="0" algn="r" rtl="0">
                        <a:spcBef>
                          <a:spcPts val="0"/>
                        </a:spcBef>
                        <a:spcAft>
                          <a:spcPts val="0"/>
                        </a:spcAft>
                        <a:buNone/>
                      </a:pPr>
                      <a:r>
                        <a:rPr lang="en-GB" sz="1600" u="none" strike="noStrike">
                          <a:latin typeface="Open Sans"/>
                          <a:ea typeface="Open Sans"/>
                          <a:cs typeface="Open Sans"/>
                          <a:sym typeface="Open Sans"/>
                        </a:rPr>
                        <a:t>$15.00</a:t>
                      </a:r>
                      <a:endParaRPr sz="1600" b="0" i="0" u="none" strike="noStrike">
                        <a:solidFill>
                          <a:srgbClr val="000000"/>
                        </a:solidFill>
                        <a:latin typeface="Open Sans"/>
                        <a:ea typeface="Open Sans"/>
                        <a:cs typeface="Open Sans"/>
                        <a:sym typeface="Open Sans"/>
                      </a:endParaRPr>
                    </a:p>
                  </a:txBody>
                  <a:tcPr marL="3175" marR="3175" marT="3175" marB="0" anchor="b"/>
                </a:tc>
                <a:tc>
                  <a:txBody>
                    <a:bodyPr/>
                    <a:lstStyle/>
                    <a:p>
                      <a:pPr marL="0" marR="0" lvl="0" indent="0" algn="r" rtl="0">
                        <a:spcBef>
                          <a:spcPts val="0"/>
                        </a:spcBef>
                        <a:spcAft>
                          <a:spcPts val="0"/>
                        </a:spcAft>
                        <a:buNone/>
                      </a:pPr>
                      <a:r>
                        <a:rPr lang="en-GB" sz="1600" u="none" strike="noStrike">
                          <a:latin typeface="Open Sans"/>
                          <a:ea typeface="Open Sans"/>
                          <a:cs typeface="Open Sans"/>
                          <a:sym typeface="Open Sans"/>
                        </a:rPr>
                        <a:t>$14.15</a:t>
                      </a:r>
                      <a:endParaRPr sz="1600" b="0" i="0" u="none" strike="noStrike">
                        <a:solidFill>
                          <a:srgbClr val="000000"/>
                        </a:solidFill>
                        <a:latin typeface="Open Sans"/>
                        <a:ea typeface="Open Sans"/>
                        <a:cs typeface="Open Sans"/>
                        <a:sym typeface="Open Sans"/>
                      </a:endParaRPr>
                    </a:p>
                  </a:txBody>
                  <a:tcPr marL="3175" marR="3175" marT="3175" marB="0" anchor="b"/>
                </a:tc>
                <a:tc>
                  <a:txBody>
                    <a:bodyPr/>
                    <a:lstStyle/>
                    <a:p>
                      <a:pPr marL="0" marR="0" lvl="0" indent="0" algn="r" rtl="0">
                        <a:spcBef>
                          <a:spcPts val="0"/>
                        </a:spcBef>
                        <a:spcAft>
                          <a:spcPts val="0"/>
                        </a:spcAft>
                        <a:buNone/>
                      </a:pPr>
                      <a:r>
                        <a:rPr lang="en-GB" sz="1600" u="none" strike="noStrike">
                          <a:latin typeface="Open Sans"/>
                          <a:ea typeface="Open Sans"/>
                          <a:cs typeface="Open Sans"/>
                          <a:sym typeface="Open Sans"/>
                        </a:rPr>
                        <a:t>$13.35</a:t>
                      </a:r>
                      <a:endParaRPr sz="1600" b="0" i="0" u="none" strike="noStrike">
                        <a:solidFill>
                          <a:srgbClr val="000000"/>
                        </a:solidFill>
                        <a:latin typeface="Open Sans"/>
                        <a:ea typeface="Open Sans"/>
                        <a:cs typeface="Open Sans"/>
                        <a:sym typeface="Open Sans"/>
                      </a:endParaRPr>
                    </a:p>
                  </a:txBody>
                  <a:tcPr marL="3175" marR="3175" marT="3175" marB="0" anchor="b"/>
                </a:tc>
                <a:tc>
                  <a:txBody>
                    <a:bodyPr/>
                    <a:lstStyle/>
                    <a:p>
                      <a:pPr marL="0" marR="0" lvl="0" indent="0" algn="r" rtl="0">
                        <a:spcBef>
                          <a:spcPts val="0"/>
                        </a:spcBef>
                        <a:spcAft>
                          <a:spcPts val="0"/>
                        </a:spcAft>
                        <a:buNone/>
                      </a:pPr>
                      <a:r>
                        <a:rPr lang="en-GB" sz="1600" u="none" strike="noStrike">
                          <a:latin typeface="Open Sans"/>
                          <a:ea typeface="Open Sans"/>
                          <a:cs typeface="Open Sans"/>
                          <a:sym typeface="Open Sans"/>
                        </a:rPr>
                        <a:t>$12.59</a:t>
                      </a:r>
                      <a:endParaRPr sz="1600" b="0" i="0" u="none" strike="noStrike">
                        <a:solidFill>
                          <a:srgbClr val="000000"/>
                        </a:solidFill>
                        <a:latin typeface="Open Sans"/>
                        <a:ea typeface="Open Sans"/>
                        <a:cs typeface="Open Sans"/>
                        <a:sym typeface="Open Sans"/>
                      </a:endParaRPr>
                    </a:p>
                  </a:txBody>
                  <a:tcPr marL="3175" marR="3175" marT="3175" marB="0" anchor="b"/>
                </a:tc>
                <a:tc>
                  <a:txBody>
                    <a:bodyPr/>
                    <a:lstStyle/>
                    <a:p>
                      <a:pPr marL="0" marR="0" lvl="0" indent="0" algn="r" rtl="0">
                        <a:spcBef>
                          <a:spcPts val="0"/>
                        </a:spcBef>
                        <a:spcAft>
                          <a:spcPts val="0"/>
                        </a:spcAft>
                        <a:buNone/>
                      </a:pPr>
                      <a:r>
                        <a:rPr lang="en-GB" sz="1600" u="none" strike="noStrike">
                          <a:latin typeface="Open Sans"/>
                          <a:ea typeface="Open Sans"/>
                          <a:cs typeface="Open Sans"/>
                          <a:sym typeface="Open Sans"/>
                        </a:rPr>
                        <a:t>$11.88</a:t>
                      </a:r>
                      <a:endParaRPr sz="1600" b="0" i="0" u="none" strike="noStrike">
                        <a:solidFill>
                          <a:srgbClr val="000000"/>
                        </a:solidFill>
                        <a:latin typeface="Open Sans"/>
                        <a:ea typeface="Open Sans"/>
                        <a:cs typeface="Open Sans"/>
                        <a:sym typeface="Open Sans"/>
                      </a:endParaRPr>
                    </a:p>
                  </a:txBody>
                  <a:tcPr marL="3175" marR="3175" marT="3175" marB="0" anchor="b"/>
                </a:tc>
                <a:tc>
                  <a:txBody>
                    <a:bodyPr/>
                    <a:lstStyle/>
                    <a:p>
                      <a:pPr marL="0" marR="0" lvl="0" indent="0" algn="r" rtl="0">
                        <a:spcBef>
                          <a:spcPts val="0"/>
                        </a:spcBef>
                        <a:spcAft>
                          <a:spcPts val="0"/>
                        </a:spcAft>
                        <a:buNone/>
                      </a:pPr>
                      <a:r>
                        <a:rPr lang="en-GB" sz="1600" u="none" strike="noStrike">
                          <a:latin typeface="Open Sans"/>
                          <a:ea typeface="Open Sans"/>
                          <a:cs typeface="Open Sans"/>
                          <a:sym typeface="Open Sans"/>
                        </a:rPr>
                        <a:t>$11.21</a:t>
                      </a:r>
                      <a:endParaRPr sz="1600" b="0" i="0" u="none" strike="noStrike">
                        <a:solidFill>
                          <a:srgbClr val="000000"/>
                        </a:solidFill>
                        <a:latin typeface="Open Sans"/>
                        <a:ea typeface="Open Sans"/>
                        <a:cs typeface="Open Sans"/>
                        <a:sym typeface="Open Sans"/>
                      </a:endParaRPr>
                    </a:p>
                  </a:txBody>
                  <a:tcPr marL="3175" marR="3175" marT="3175" marB="0" anchor="b"/>
                </a:tc>
                <a:tc>
                  <a:txBody>
                    <a:bodyPr/>
                    <a:lstStyle/>
                    <a:p>
                      <a:pPr marL="0" marR="0" lvl="0" indent="0" algn="r" rtl="0">
                        <a:spcBef>
                          <a:spcPts val="0"/>
                        </a:spcBef>
                        <a:spcAft>
                          <a:spcPts val="0"/>
                        </a:spcAft>
                        <a:buNone/>
                      </a:pPr>
                      <a:r>
                        <a:rPr lang="en-GB" sz="1600" u="none" strike="noStrike">
                          <a:latin typeface="Open Sans"/>
                          <a:ea typeface="Open Sans"/>
                          <a:cs typeface="Open Sans"/>
                          <a:sym typeface="Open Sans"/>
                        </a:rPr>
                        <a:t>$10.57</a:t>
                      </a:r>
                      <a:endParaRPr sz="1600" b="0" i="0" u="none" strike="noStrike">
                        <a:solidFill>
                          <a:srgbClr val="000000"/>
                        </a:solidFill>
                        <a:latin typeface="Open Sans"/>
                        <a:ea typeface="Open Sans"/>
                        <a:cs typeface="Open Sans"/>
                        <a:sym typeface="Open Sans"/>
                      </a:endParaRPr>
                    </a:p>
                  </a:txBody>
                  <a:tcPr marL="3175" marR="3175" marT="3175" marB="0" anchor="b"/>
                </a:tc>
                <a:tc>
                  <a:txBody>
                    <a:bodyPr/>
                    <a:lstStyle/>
                    <a:p>
                      <a:pPr marL="0" marR="0" lvl="0" indent="0" algn="r" rtl="0">
                        <a:spcBef>
                          <a:spcPts val="0"/>
                        </a:spcBef>
                        <a:spcAft>
                          <a:spcPts val="0"/>
                        </a:spcAft>
                        <a:buNone/>
                      </a:pPr>
                      <a:r>
                        <a:rPr lang="en-GB" sz="1600" u="none" strike="noStrike">
                          <a:latin typeface="Open Sans"/>
                          <a:ea typeface="Open Sans"/>
                          <a:cs typeface="Open Sans"/>
                          <a:sym typeface="Open Sans"/>
                        </a:rPr>
                        <a:t>$9.98</a:t>
                      </a:r>
                      <a:endParaRPr sz="1600" b="0" i="0" u="none" strike="noStrike">
                        <a:solidFill>
                          <a:srgbClr val="000000"/>
                        </a:solidFill>
                        <a:latin typeface="Open Sans"/>
                        <a:ea typeface="Open Sans"/>
                        <a:cs typeface="Open Sans"/>
                        <a:sym typeface="Open Sans"/>
                      </a:endParaRPr>
                    </a:p>
                  </a:txBody>
                  <a:tcPr marL="3175" marR="3175" marT="3175" marB="0" anchor="b"/>
                </a:tc>
                <a:tc>
                  <a:txBody>
                    <a:bodyPr/>
                    <a:lstStyle/>
                    <a:p>
                      <a:pPr marL="0" marR="0" lvl="0" indent="0" algn="r" rtl="0">
                        <a:spcBef>
                          <a:spcPts val="0"/>
                        </a:spcBef>
                        <a:spcAft>
                          <a:spcPts val="0"/>
                        </a:spcAft>
                        <a:buNone/>
                      </a:pPr>
                      <a:r>
                        <a:rPr lang="en-GB" sz="1600" u="none" strike="noStrike">
                          <a:latin typeface="Open Sans"/>
                          <a:ea typeface="Open Sans"/>
                          <a:cs typeface="Open Sans"/>
                          <a:sym typeface="Open Sans"/>
                        </a:rPr>
                        <a:t>$9.41</a:t>
                      </a:r>
                      <a:endParaRPr sz="1600" b="0" i="0" u="none" strike="noStrike">
                        <a:solidFill>
                          <a:srgbClr val="000000"/>
                        </a:solidFill>
                        <a:latin typeface="Open Sans"/>
                        <a:ea typeface="Open Sans"/>
                        <a:cs typeface="Open Sans"/>
                        <a:sym typeface="Open Sans"/>
                      </a:endParaRPr>
                    </a:p>
                  </a:txBody>
                  <a:tcPr marL="3175" marR="3175" marT="3175" marB="0" anchor="b"/>
                </a:tc>
                <a:tc>
                  <a:txBody>
                    <a:bodyPr/>
                    <a:lstStyle/>
                    <a:p>
                      <a:pPr marL="0" marR="0" lvl="0" indent="0" algn="r" rtl="0">
                        <a:spcBef>
                          <a:spcPts val="0"/>
                        </a:spcBef>
                        <a:spcAft>
                          <a:spcPts val="0"/>
                        </a:spcAft>
                        <a:buNone/>
                      </a:pPr>
                      <a:r>
                        <a:rPr lang="en-GB" sz="1600" u="none" strike="noStrike">
                          <a:latin typeface="Open Sans"/>
                          <a:ea typeface="Open Sans"/>
                          <a:cs typeface="Open Sans"/>
                          <a:sym typeface="Open Sans"/>
                        </a:rPr>
                        <a:t>$8.88</a:t>
                      </a:r>
                      <a:endParaRPr sz="1600" b="0" i="0" u="none" strike="noStrike">
                        <a:solidFill>
                          <a:srgbClr val="000000"/>
                        </a:solidFill>
                        <a:latin typeface="Open Sans"/>
                        <a:ea typeface="Open Sans"/>
                        <a:cs typeface="Open Sans"/>
                        <a:sym typeface="Open Sans"/>
                      </a:endParaRPr>
                    </a:p>
                  </a:txBody>
                  <a:tcPr marL="3175" marR="3175" marT="3175" marB="0" anchor="b"/>
                </a:tc>
                <a:extLst>
                  <a:ext uri="{0D108BD9-81ED-4DB2-BD59-A6C34878D82A}">
                    <a16:rowId xmlns:a16="http://schemas.microsoft.com/office/drawing/2014/main" val="10003"/>
                  </a:ext>
                </a:extLst>
              </a:tr>
            </a:tbl>
          </a:graphicData>
        </a:graphic>
      </p:graphicFrame>
    </p:spTree>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25"/>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4.4 Autres paramètres</a:t>
            </a:r>
            <a:endParaRPr/>
          </a:p>
        </p:txBody>
      </p:sp>
      <p:sp>
        <p:nvSpPr>
          <p:cNvPr id="483" name="Google Shape;483;p25"/>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25</a:t>
            </a:fld>
            <a:endParaRPr/>
          </a:p>
        </p:txBody>
      </p:sp>
      <p:sp>
        <p:nvSpPr>
          <p:cNvPr id="484" name="Google Shape;484;p25"/>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Limites de capacité et d'activité</a:t>
            </a:r>
            <a:endParaRPr/>
          </a:p>
        </p:txBody>
      </p:sp>
      <p:sp>
        <p:nvSpPr>
          <p:cNvPr id="485" name="Google Shape;485;p25"/>
          <p:cNvSpPr txBox="1"/>
          <p:nvPr/>
        </p:nvSpPr>
        <p:spPr>
          <a:xfrm>
            <a:off x="6715588" y="5286690"/>
            <a:ext cx="4791594" cy="1010659"/>
          </a:xfrm>
          <a:prstGeom prst="rect">
            <a:avLst/>
          </a:prstGeom>
          <a:noFill/>
          <a:ln>
            <a:noFill/>
          </a:ln>
        </p:spPr>
        <p:txBody>
          <a:bodyPr spcFirstLastPara="1" wrap="square" lIns="91425" tIns="45700" rIns="91425" bIns="45700" anchor="t" anchorCtr="0">
            <a:normAutofit/>
          </a:bodyPr>
          <a:lstStyle/>
          <a:p>
            <a:pPr marL="285750" marR="0" lvl="0" indent="-184150" algn="l" rtl="0">
              <a:lnSpc>
                <a:spcPct val="90000"/>
              </a:lnSpc>
              <a:spcBef>
                <a:spcPts val="0"/>
              </a:spcBef>
              <a:spcAft>
                <a:spcPts val="0"/>
              </a:spcAft>
              <a:buClr>
                <a:schemeClr val="dk1"/>
              </a:buClr>
              <a:buSzPts val="1600"/>
              <a:buFont typeface="Arial"/>
              <a:buNone/>
            </a:pPr>
            <a:endParaRPr sz="1600">
              <a:solidFill>
                <a:schemeClr val="dk1"/>
              </a:solidFill>
              <a:latin typeface="Montserrat"/>
              <a:ea typeface="Montserrat"/>
              <a:cs typeface="Montserrat"/>
              <a:sym typeface="Montserrat"/>
            </a:endParaRPr>
          </a:p>
        </p:txBody>
      </p:sp>
      <p:sp>
        <p:nvSpPr>
          <p:cNvPr id="486" name="Google Shape;486;p25"/>
          <p:cNvSpPr txBox="1">
            <a:spLocks noGrp="1"/>
          </p:cNvSpPr>
          <p:nvPr>
            <p:ph type="body" idx="1"/>
          </p:nvPr>
        </p:nvSpPr>
        <p:spPr>
          <a:xfrm>
            <a:off x="663880" y="2582945"/>
            <a:ext cx="7898845" cy="2234969"/>
          </a:xfrm>
          <a:prstGeom prst="rect">
            <a:avLst/>
          </a:prstGeom>
          <a:noFill/>
          <a:ln>
            <a:noFill/>
          </a:ln>
        </p:spPr>
        <p:txBody>
          <a:bodyPr spcFirstLastPara="1" wrap="square" lIns="91425" tIns="45700" rIns="91425" bIns="45700" anchor="t" anchorCtr="0">
            <a:normAutofit lnSpcReduction="20000"/>
          </a:bodyPr>
          <a:lstStyle/>
          <a:p>
            <a:pPr marL="342900" lvl="0" indent="-342900" algn="l" rtl="0">
              <a:lnSpc>
                <a:spcPct val="90000"/>
              </a:lnSpc>
              <a:spcBef>
                <a:spcPts val="0"/>
              </a:spcBef>
              <a:spcAft>
                <a:spcPts val="0"/>
              </a:spcAft>
              <a:buClr>
                <a:srgbClr val="C00000"/>
              </a:buClr>
              <a:buSzPts val="2000"/>
              <a:buFont typeface="Arial"/>
              <a:buChar char="•"/>
            </a:pPr>
            <a:r>
              <a:rPr lang="en-GB">
                <a:solidFill>
                  <a:srgbClr val="C00000"/>
                </a:solidFill>
                <a:latin typeface="Open Sans SemiBold"/>
                <a:ea typeface="Open Sans SemiBold"/>
                <a:cs typeface="Open Sans SemiBold"/>
                <a:sym typeface="Open Sans SemiBold"/>
              </a:rPr>
              <a:t>Limite de capacité minimale et maximale: </a:t>
            </a:r>
            <a:r>
              <a:rPr lang="en-GB">
                <a:latin typeface="Open Sans SemiBold"/>
                <a:ea typeface="Open Sans SemiBold"/>
                <a:cs typeface="Open Sans SemiBold"/>
                <a:sym typeface="Open Sans SemiBold"/>
              </a:rPr>
              <a:t>elle limite la capacité d'une technologie qui peut être mise en place chaque année.</a:t>
            </a:r>
            <a:endParaRPr/>
          </a:p>
          <a:p>
            <a:pPr marL="342900" lvl="0" indent="-342900" algn="l" rtl="0">
              <a:lnSpc>
                <a:spcPct val="90000"/>
              </a:lnSpc>
              <a:spcBef>
                <a:spcPts val="1200"/>
              </a:spcBef>
              <a:spcAft>
                <a:spcPts val="0"/>
              </a:spcAft>
              <a:buClr>
                <a:srgbClr val="C00000"/>
              </a:buClr>
              <a:buSzPts val="2000"/>
              <a:buFont typeface="Arial"/>
              <a:buChar char="•"/>
            </a:pPr>
            <a:r>
              <a:rPr lang="en-GB">
                <a:solidFill>
                  <a:srgbClr val="C00000"/>
                </a:solidFill>
                <a:latin typeface="Open Sans SemiBold"/>
                <a:ea typeface="Open Sans SemiBold"/>
                <a:cs typeface="Open Sans SemiBold"/>
                <a:sym typeface="Open Sans SemiBold"/>
              </a:rPr>
              <a:t>Limites minimales et maximales d'investissement dans la capacité: </a:t>
            </a:r>
            <a:r>
              <a:rPr lang="en-GB">
                <a:latin typeface="Open Sans SemiBold"/>
                <a:ea typeface="Open Sans SemiBold"/>
                <a:cs typeface="Open Sans SemiBold"/>
                <a:sym typeface="Open Sans SemiBold"/>
              </a:rPr>
              <a:t>elles limitent la capacité d'une technologie qui peut être ajoutée chaque année.</a:t>
            </a:r>
            <a:endParaRPr/>
          </a:p>
          <a:p>
            <a:pPr marL="342900" lvl="0" indent="-342900" algn="l" rtl="0">
              <a:lnSpc>
                <a:spcPct val="90000"/>
              </a:lnSpc>
              <a:spcBef>
                <a:spcPts val="1200"/>
              </a:spcBef>
              <a:spcAft>
                <a:spcPts val="0"/>
              </a:spcAft>
              <a:buClr>
                <a:srgbClr val="C00000"/>
              </a:buClr>
              <a:buSzPts val="2000"/>
              <a:buFont typeface="Arial"/>
              <a:buChar char="•"/>
            </a:pPr>
            <a:r>
              <a:rPr lang="en-GB">
                <a:solidFill>
                  <a:srgbClr val="C00000"/>
                </a:solidFill>
                <a:latin typeface="Open Sans SemiBold"/>
                <a:ea typeface="Open Sans SemiBold"/>
                <a:cs typeface="Open Sans SemiBold"/>
                <a:sym typeface="Open Sans SemiBold"/>
              </a:rPr>
              <a:t>Limites d'activité inférieure et supérieure: </a:t>
            </a:r>
            <a:r>
              <a:rPr lang="en-GB">
                <a:latin typeface="Open Sans SemiBold"/>
                <a:ea typeface="Open Sans SemiBold"/>
                <a:cs typeface="Open Sans SemiBold"/>
                <a:sym typeface="Open Sans SemiBold"/>
              </a:rPr>
              <a:t>elles limitent la durée d'utilisation annuelle d'une technologie.</a:t>
            </a:r>
            <a:endParaRPr/>
          </a:p>
        </p:txBody>
      </p:sp>
    </p:spTree>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26"/>
          <p:cNvSpPr txBox="1">
            <a:spLocks noGrp="1"/>
          </p:cNvSpPr>
          <p:nvPr>
            <p:ph type="title"/>
          </p:nvPr>
        </p:nvSpPr>
        <p:spPr>
          <a:xfrm>
            <a:off x="663880" y="681037"/>
            <a:ext cx="960191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Lecture 4.4 Références</a:t>
            </a:r>
            <a:endParaRPr/>
          </a:p>
        </p:txBody>
      </p:sp>
      <p:sp>
        <p:nvSpPr>
          <p:cNvPr id="492" name="Google Shape;492;p26"/>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26</a:t>
            </a:fld>
            <a:endParaRPr/>
          </a:p>
        </p:txBody>
      </p:sp>
      <p:sp>
        <p:nvSpPr>
          <p:cNvPr id="493" name="Google Shape;493;p26"/>
          <p:cNvSpPr txBox="1"/>
          <p:nvPr/>
        </p:nvSpPr>
        <p:spPr>
          <a:xfrm>
            <a:off x="663575" y="2082799"/>
            <a:ext cx="5432400" cy="40068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000000"/>
              </a:buClr>
              <a:buSzPts val="1600"/>
              <a:buFont typeface="Calibri"/>
              <a:buAutoNum type="arabicPeriod"/>
            </a:pPr>
            <a:r>
              <a:rPr lang="en-GB" sz="1600">
                <a:solidFill>
                  <a:srgbClr val="000000"/>
                </a:solidFill>
                <a:latin typeface="Open Sans"/>
                <a:ea typeface="Open Sans"/>
                <a:cs typeface="Open Sans"/>
                <a:sym typeface="Open Sans"/>
              </a:rPr>
              <a:t>Taliotis, Constantinos, Gardumi, Francesco, Shivakumar, Abhishek, Sridharan, Vignesh, Ramos, Eunice, Beltramo, Agnese, … Howells, Mark. (2018, December). Representing primary energy supply in OSeMOSYS. Zenodo. </a:t>
            </a:r>
            <a:r>
              <a:rPr lang="en-GB" sz="1600" u="sng">
                <a:solidFill>
                  <a:srgbClr val="4151C3"/>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http://doi.org/10.5281/zenodo.4585692</a:t>
            </a:r>
            <a:r>
              <a:rPr lang="en-GB" sz="1600">
                <a:solidFill>
                  <a:srgbClr val="000000"/>
                </a:solidFill>
                <a:latin typeface="Open Sans"/>
                <a:ea typeface="Open Sans"/>
                <a:cs typeface="Open Sans"/>
                <a:sym typeface="Open Sans"/>
              </a:rPr>
              <a:t> </a:t>
            </a:r>
            <a:endParaRPr sz="1600">
              <a:solidFill>
                <a:srgbClr val="000000"/>
              </a:solidFill>
              <a:latin typeface="Open Sans"/>
              <a:ea typeface="Open Sans"/>
              <a:cs typeface="Open Sans"/>
              <a:sym typeface="Open Sans"/>
            </a:endParaRPr>
          </a:p>
          <a:p>
            <a:pPr marL="342900" lvl="0" indent="-241300" algn="l" rtl="0">
              <a:lnSpc>
                <a:spcPct val="90000"/>
              </a:lnSpc>
              <a:spcBef>
                <a:spcPts val="1000"/>
              </a:spcBef>
              <a:spcAft>
                <a:spcPts val="0"/>
              </a:spcAft>
              <a:buNone/>
            </a:pPr>
            <a:endParaRPr sz="1600">
              <a:solidFill>
                <a:srgbClr val="000000"/>
              </a:solidFill>
              <a:latin typeface="Open Sans"/>
              <a:ea typeface="Open Sans"/>
              <a:cs typeface="Open Sans"/>
              <a:sym typeface="Open Sans"/>
            </a:endParaRPr>
          </a:p>
        </p:txBody>
      </p:sp>
    </p:spTree>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g2dc28553331_0_0"/>
          <p:cNvSpPr txBox="1"/>
          <p:nvPr/>
        </p:nvSpPr>
        <p:spPr>
          <a:xfrm>
            <a:off x="9899301" y="5876628"/>
            <a:ext cx="20667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800"/>
              <a:buFont typeface="Open Sans"/>
              <a:buNone/>
            </a:pPr>
            <a:r>
              <a:rPr lang="en-GB" sz="800" b="0" i="0" u="none" strike="noStrike" cap="none">
                <a:solidFill>
                  <a:srgbClr val="FFFFFF"/>
                </a:solidFill>
                <a:latin typeface="Open Sans"/>
                <a:ea typeface="Open Sans"/>
                <a:cs typeface="Open Sans"/>
                <a:sym typeface="Open Sans"/>
              </a:rPr>
              <a:t>CCG courses (this will take </a:t>
            </a:r>
            <a:br>
              <a:rPr lang="en-GB" sz="800" b="0" i="0" u="none" strike="noStrike" cap="none">
                <a:solidFill>
                  <a:srgbClr val="FFFFFF"/>
                </a:solidFill>
                <a:latin typeface="Open Sans"/>
                <a:ea typeface="Open Sans"/>
                <a:cs typeface="Open Sans"/>
                <a:sym typeface="Open Sans"/>
              </a:rPr>
            </a:br>
            <a:r>
              <a:rPr lang="en-GB" sz="800" b="0" i="0" u="none" strike="noStrike" cap="none">
                <a:solidFill>
                  <a:srgbClr val="FFFFFF"/>
                </a:solidFill>
                <a:latin typeface="Open Sans"/>
                <a:ea typeface="Open Sans"/>
                <a:cs typeface="Open Sans"/>
                <a:sym typeface="Open Sans"/>
              </a:rPr>
              <a:t>you to the website link http://www.ClimateCompatibleGrowth.com/teachingmaterials)</a:t>
            </a:r>
            <a:endParaRPr/>
          </a:p>
        </p:txBody>
      </p:sp>
      <p:sp>
        <p:nvSpPr>
          <p:cNvPr id="500" name="Google Shape;500;g2dc28553331_0_0"/>
          <p:cNvSpPr txBox="1"/>
          <p:nvPr/>
        </p:nvSpPr>
        <p:spPr>
          <a:xfrm>
            <a:off x="8634300" y="4903508"/>
            <a:ext cx="34194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strike="noStrike" cap="none">
                <a:solidFill>
                  <a:srgbClr val="FFFFFF"/>
                </a:solidFill>
                <a:latin typeface="Open Sans"/>
                <a:ea typeface="Open Sans"/>
                <a:cs typeface="Open Sans"/>
                <a:sym typeface="Open Sans"/>
              </a:rPr>
              <a:t>Gardumi F (KTH)., Shivakumar A. (UNDESA)., </a:t>
            </a:r>
            <a:r>
              <a:rPr lang="en-GB" sz="800">
                <a:solidFill>
                  <a:srgbClr val="FFFFFF"/>
                </a:solidFill>
                <a:latin typeface="Open Sans"/>
                <a:ea typeface="Open Sans"/>
                <a:cs typeface="Open Sans"/>
                <a:sym typeface="Open Sans"/>
              </a:rPr>
              <a:t>Sridharan V., Roberto Heredia (KTH), Niet </a:t>
            </a:r>
            <a:r>
              <a:rPr lang="en-GB" sz="800" b="0" i="0" u="none" strike="noStrike" cap="none">
                <a:solidFill>
                  <a:srgbClr val="FFFFFF"/>
                </a:solidFill>
                <a:latin typeface="Open Sans"/>
                <a:ea typeface="Open Sans"/>
                <a:cs typeface="Open Sans"/>
                <a:sym typeface="Open Sans"/>
              </a:rPr>
              <a:t>T. (SFU)., Ramos E.P. (KTH)., Alfstad T., (UNDESA) 2021. Lecture </a:t>
            </a:r>
            <a:r>
              <a:rPr lang="en-GB" sz="800">
                <a:solidFill>
                  <a:srgbClr val="FFFFFF"/>
                </a:solidFill>
                <a:latin typeface="Open Sans"/>
                <a:ea typeface="Open Sans"/>
                <a:cs typeface="Open Sans"/>
                <a:sym typeface="Open Sans"/>
              </a:rPr>
              <a:t>4</a:t>
            </a:r>
            <a:r>
              <a:rPr lang="en-GB" sz="800" b="0" i="0" u="none" strike="noStrike" cap="none">
                <a:solidFill>
                  <a:srgbClr val="FFFFFF"/>
                </a:solidFill>
                <a:latin typeface="Open Sans"/>
                <a:ea typeface="Open Sans"/>
                <a:cs typeface="Open Sans"/>
                <a:sym typeface="Open Sans"/>
              </a:rPr>
              <a:t>: </a:t>
            </a:r>
            <a:r>
              <a:rPr lang="en-GB" sz="800">
                <a:solidFill>
                  <a:srgbClr val="FFFFFF"/>
                </a:solidFill>
                <a:latin typeface="Open Sans"/>
                <a:ea typeface="Open Sans"/>
                <a:cs typeface="Open Sans"/>
                <a:sym typeface="Open Sans"/>
              </a:rPr>
              <a:t>Modelling</a:t>
            </a:r>
            <a:r>
              <a:rPr lang="en-GB" sz="800" b="0" i="0" u="none" strike="noStrike" cap="none">
                <a:solidFill>
                  <a:srgbClr val="FFFFFF"/>
                </a:solidFill>
                <a:latin typeface="Open Sans"/>
                <a:ea typeface="Open Sans"/>
                <a:cs typeface="Open Sans"/>
                <a:sym typeface="Open Sans"/>
              </a:rPr>
              <a:t> </a:t>
            </a:r>
            <a:r>
              <a:rPr lang="en-GB" sz="800">
                <a:solidFill>
                  <a:srgbClr val="FFFFFF"/>
                </a:solidFill>
                <a:latin typeface="Open Sans"/>
                <a:ea typeface="Open Sans"/>
                <a:cs typeface="Open Sans"/>
                <a:sym typeface="Open Sans"/>
              </a:rPr>
              <a:t>energy technologies</a:t>
            </a:r>
            <a:r>
              <a:rPr lang="en-GB" sz="800" b="0" i="0" u="none" strike="noStrike" cap="none">
                <a:solidFill>
                  <a:srgbClr val="FFFFFF"/>
                </a:solidFill>
                <a:latin typeface="Open Sans"/>
                <a:ea typeface="Open Sans"/>
                <a:cs typeface="Open Sans"/>
                <a:sym typeface="Open Sans"/>
              </a:rPr>
              <a:t>. Release Version 1.0.  [online presentation]. </a:t>
            </a:r>
            <a:r>
              <a:rPr lang="en-GB" sz="800">
                <a:solidFill>
                  <a:schemeClr val="lt1"/>
                </a:solidFill>
                <a:latin typeface="Open Sans"/>
                <a:ea typeface="Open Sans"/>
                <a:cs typeface="Open Sans"/>
                <a:sym typeface="Open Sans"/>
              </a:rPr>
              <a:t>Climate Compatible Growth Programme, United Nations Development Program and United Nations Department of Economic and Social Affairs.</a:t>
            </a:r>
            <a:endParaRPr sz="800" b="0" i="0" u="none" strike="noStrike" cap="none">
              <a:solidFill>
                <a:srgbClr val="FFFFFF"/>
              </a:solidFill>
              <a:latin typeface="Open Sans"/>
              <a:ea typeface="Open Sans"/>
              <a:cs typeface="Open Sans"/>
              <a:sym typeface="Open Sans"/>
            </a:endParaRPr>
          </a:p>
        </p:txBody>
      </p:sp>
      <p:sp>
        <p:nvSpPr>
          <p:cNvPr id="501" name="Google Shape;501;g2dc28553331_0_0"/>
          <p:cNvSpPr txBox="1"/>
          <p:nvPr/>
        </p:nvSpPr>
        <p:spPr>
          <a:xfrm>
            <a:off x="397050" y="4245075"/>
            <a:ext cx="5045400" cy="801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GB" sz="900">
                <a:solidFill>
                  <a:srgbClr val="000000"/>
                </a:solidFill>
                <a:latin typeface="Open Sans"/>
                <a:ea typeface="Open Sans"/>
                <a:cs typeface="Open Sans"/>
                <a:sym typeface="Open Sans"/>
              </a:rPr>
              <a:t>“This material was translated in French by Pacifique Koshikwinja from the </a:t>
            </a:r>
            <a:r>
              <a:rPr lang="en-GB" sz="900">
                <a:latin typeface="Open Sans"/>
                <a:ea typeface="Open Sans"/>
                <a:cs typeface="Open Sans"/>
                <a:sym typeface="Open Sans"/>
              </a:rPr>
              <a:t>Université Catholique de Bukavu</a:t>
            </a:r>
            <a:r>
              <a:rPr lang="en-GB" sz="900">
                <a:solidFill>
                  <a:srgbClr val="000000"/>
                </a:solidFill>
                <a:latin typeface="Open Sans"/>
                <a:ea typeface="Open Sans"/>
                <a:cs typeface="Open Sans"/>
                <a:sym typeface="Open Sans"/>
              </a:rPr>
              <a:t> as part of the work of the RE-INTEGRATE project. The RE-INTEGRATE project has received funding from the European Union's HORIZON EUROPE Research and Innovation Programme under grant agreement No 101118217.”</a:t>
            </a:r>
            <a:endParaRPr sz="900">
              <a:solidFill>
                <a:srgbClr val="000000"/>
              </a:solidFill>
              <a:latin typeface="Open Sans"/>
              <a:ea typeface="Open Sans"/>
              <a:cs typeface="Open Sans"/>
              <a:sym typeface="Open Sans"/>
            </a:endParaRPr>
          </a:p>
        </p:txBody>
      </p:sp>
      <p:pic>
        <p:nvPicPr>
          <p:cNvPr id="502" name="Google Shape;502;g2dc28553331_0_0"/>
          <p:cNvPicPr preferRelativeResize="0"/>
          <p:nvPr/>
        </p:nvPicPr>
        <p:blipFill>
          <a:blip r:embed="rId3">
            <a:alphaModFix/>
          </a:blip>
          <a:stretch>
            <a:fillRect/>
          </a:stretch>
        </p:blipFill>
        <p:spPr>
          <a:xfrm>
            <a:off x="5376100" y="4273575"/>
            <a:ext cx="1663150" cy="584699"/>
          </a:xfrm>
          <a:prstGeom prst="rect">
            <a:avLst/>
          </a:prstGeom>
          <a:noFill/>
          <a:ln>
            <a:noFill/>
          </a:ln>
        </p:spPr>
      </p:pic>
      <p:pic>
        <p:nvPicPr>
          <p:cNvPr id="503" name="Google Shape;503;g2dc28553331_0_0"/>
          <p:cNvPicPr preferRelativeResize="0"/>
          <p:nvPr/>
        </p:nvPicPr>
        <p:blipFill rotWithShape="1">
          <a:blip r:embed="rId4">
            <a:alphaModFix/>
          </a:blip>
          <a:srcRect l="11449" t="7571" r="12476" b="17907"/>
          <a:stretch/>
        </p:blipFill>
        <p:spPr>
          <a:xfrm>
            <a:off x="7201650" y="4322688"/>
            <a:ext cx="754200" cy="486475"/>
          </a:xfrm>
          <a:prstGeom prst="rect">
            <a:avLst/>
          </a:prstGeom>
          <a:noFill/>
          <a:ln>
            <a:noFill/>
          </a:ln>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4.1 Capacité et activité</a:t>
            </a:r>
            <a:endParaRPr/>
          </a:p>
        </p:txBody>
      </p:sp>
      <p:sp>
        <p:nvSpPr>
          <p:cNvPr id="162" name="Google Shape;162;p3"/>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Font typeface="Open Sans SemiBold"/>
              <a:buNone/>
            </a:pPr>
            <a:r>
              <a:rPr lang="en-GB"/>
              <a:t>Une boulangerie dispose d'une machine à pain.</a:t>
            </a:r>
            <a:endParaRPr/>
          </a:p>
          <a:p>
            <a:pPr marL="0" lvl="0" indent="0" algn="l" rtl="0">
              <a:lnSpc>
                <a:spcPct val="90000"/>
              </a:lnSpc>
              <a:spcBef>
                <a:spcPts val="1200"/>
              </a:spcBef>
              <a:spcAft>
                <a:spcPts val="0"/>
              </a:spcAft>
              <a:buClr>
                <a:schemeClr val="dk1"/>
              </a:buClr>
              <a:buSzPts val="2000"/>
              <a:buFont typeface="Open Sans SemiBold"/>
              <a:buNone/>
            </a:pPr>
            <a:r>
              <a:rPr lang="en-GB"/>
              <a:t>Si la machine est chargée avec 5 kg de farine et 4 litres d'eau, elle produit 50 baguettes au bout d'une heure.</a:t>
            </a:r>
            <a:endParaRPr/>
          </a:p>
          <a:p>
            <a:pPr marL="0" lvl="0" indent="0" algn="l" rtl="0">
              <a:lnSpc>
                <a:spcPct val="90000"/>
              </a:lnSpc>
              <a:spcBef>
                <a:spcPts val="1200"/>
              </a:spcBef>
              <a:spcAft>
                <a:spcPts val="0"/>
              </a:spcAft>
              <a:buClr>
                <a:schemeClr val="dk1"/>
              </a:buClr>
              <a:buSzPts val="2000"/>
              <a:buFont typeface="Open Sans SemiBold"/>
              <a:buNone/>
            </a:pPr>
            <a:endParaRPr/>
          </a:p>
        </p:txBody>
      </p:sp>
      <p:sp>
        <p:nvSpPr>
          <p:cNvPr id="163" name="Google Shape;163;p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a:t>
            </a:fld>
            <a:endParaRPr/>
          </a:p>
        </p:txBody>
      </p:sp>
      <p:sp>
        <p:nvSpPr>
          <p:cNvPr id="164" name="Google Shape;164;p3"/>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Commencer par un exemple</a:t>
            </a:r>
            <a:endParaRPr/>
          </a:p>
        </p:txBody>
      </p:sp>
      <p:sp>
        <p:nvSpPr>
          <p:cNvPr id="165" name="Google Shape;165;p3"/>
          <p:cNvSpPr txBox="1">
            <a:spLocks noGrp="1"/>
          </p:cNvSpPr>
          <p:nvPr>
            <p:ph type="body" idx="4"/>
          </p:nvPr>
        </p:nvSpPr>
        <p:spPr>
          <a:xfrm>
            <a:off x="663574" y="6007019"/>
            <a:ext cx="5800352" cy="38649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000"/>
              <a:buFont typeface="Open Sans"/>
              <a:buNone/>
            </a:pPr>
            <a:r>
              <a:rPr lang="en-GB" b="1"/>
              <a:t>Source de l'image </a:t>
            </a:r>
            <a:r>
              <a:rPr lang="en-GB"/>
              <a:t>: Olga Kudriavtseva, </a:t>
            </a:r>
            <a:r>
              <a:rPr lang="en-GB" u="sng">
                <a:solidFill>
                  <a:schemeClr val="hlink"/>
                </a:solidFill>
                <a:hlinkClick r:id="rId3"/>
              </a:rPr>
              <a:t>photo </a:t>
            </a:r>
            <a:r>
              <a:rPr lang="en-GB"/>
              <a:t>de </a:t>
            </a:r>
            <a:r>
              <a:rPr lang="en-GB" u="sng">
                <a:solidFill>
                  <a:schemeClr val="hlink"/>
                </a:solidFill>
                <a:hlinkClick r:id="rId4"/>
              </a:rPr>
              <a:t>Unsplash </a:t>
            </a:r>
            <a:r>
              <a:rPr lang="en-GB"/>
              <a:t>; Laura Mitulla, </a:t>
            </a:r>
            <a:r>
              <a:rPr lang="en-GB" u="sng">
                <a:solidFill>
                  <a:schemeClr val="hlink"/>
                </a:solidFill>
                <a:hlinkClick r:id="rId5"/>
              </a:rPr>
              <a:t>photo </a:t>
            </a:r>
            <a:r>
              <a:rPr lang="en-GB"/>
              <a:t>de </a:t>
            </a:r>
            <a:r>
              <a:rPr lang="en-GB" u="sng">
                <a:solidFill>
                  <a:schemeClr val="hlink"/>
                </a:solidFill>
                <a:hlinkClick r:id="rId4"/>
              </a:rPr>
              <a:t>Unsplash </a:t>
            </a:r>
            <a:r>
              <a:rPr lang="en-GB"/>
              <a:t>; Frédéric Dupont, </a:t>
            </a:r>
            <a:r>
              <a:rPr lang="en-GB" u="sng">
                <a:solidFill>
                  <a:schemeClr val="hlink"/>
                </a:solidFill>
                <a:hlinkClick r:id="rId6"/>
              </a:rPr>
              <a:t>photo </a:t>
            </a:r>
            <a:r>
              <a:rPr lang="en-GB"/>
              <a:t>de </a:t>
            </a:r>
            <a:r>
              <a:rPr lang="en-GB" u="sng">
                <a:solidFill>
                  <a:schemeClr val="hlink"/>
                </a:solidFill>
                <a:hlinkClick r:id="rId4"/>
              </a:rPr>
              <a:t>Unsplash </a:t>
            </a:r>
            <a:r>
              <a:rPr lang="en-GB"/>
              <a:t>; CampusFrance , </a:t>
            </a:r>
            <a:r>
              <a:rPr lang="en-GB" u="sng">
                <a:solidFill>
                  <a:schemeClr val="hlink"/>
                </a:solidFill>
                <a:hlinkClick r:id="rId7"/>
              </a:rPr>
              <a:t>photo</a:t>
            </a:r>
            <a:r>
              <a:rPr lang="en-GB"/>
              <a:t>, sous licence </a:t>
            </a:r>
            <a:r>
              <a:rPr lang="en-GB" u="sng">
                <a:solidFill>
                  <a:schemeClr val="hlink"/>
                </a:solidFill>
                <a:hlinkClick r:id="rId8"/>
              </a:rPr>
              <a:t>CC 0</a:t>
            </a:r>
            <a:endParaRPr/>
          </a:p>
        </p:txBody>
      </p:sp>
      <p:sp>
        <p:nvSpPr>
          <p:cNvPr id="166" name="Google Shape;166;p3"/>
          <p:cNvSpPr/>
          <p:nvPr/>
        </p:nvSpPr>
        <p:spPr>
          <a:xfrm>
            <a:off x="3802912" y="4160026"/>
            <a:ext cx="1306997" cy="276596"/>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ontserrat"/>
              <a:ea typeface="Montserrat"/>
              <a:cs typeface="Montserrat"/>
              <a:sym typeface="Montserrat"/>
            </a:endParaRPr>
          </a:p>
        </p:txBody>
      </p:sp>
      <p:sp>
        <p:nvSpPr>
          <p:cNvPr id="167" name="Google Shape;167;p3"/>
          <p:cNvSpPr/>
          <p:nvPr/>
        </p:nvSpPr>
        <p:spPr>
          <a:xfrm>
            <a:off x="6394878" y="4580909"/>
            <a:ext cx="1186136" cy="310068"/>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ontserrat"/>
              <a:ea typeface="Montserrat"/>
              <a:cs typeface="Montserrat"/>
              <a:sym typeface="Montserrat"/>
            </a:endParaRPr>
          </a:p>
        </p:txBody>
      </p:sp>
      <p:sp>
        <p:nvSpPr>
          <p:cNvPr id="168" name="Google Shape;168;p3"/>
          <p:cNvSpPr txBox="1"/>
          <p:nvPr/>
        </p:nvSpPr>
        <p:spPr>
          <a:xfrm>
            <a:off x="2061648" y="4075812"/>
            <a:ext cx="975852" cy="59410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1800"/>
              <a:buFont typeface="Arial"/>
              <a:buNone/>
            </a:pPr>
            <a:r>
              <a:rPr lang="en-GB" sz="1800" b="0" i="0" u="none" strike="noStrike" cap="none">
                <a:solidFill>
                  <a:schemeClr val="dk1"/>
                </a:solidFill>
                <a:latin typeface="Open Sans"/>
                <a:ea typeface="Open Sans"/>
                <a:cs typeface="Open Sans"/>
                <a:sym typeface="Open Sans"/>
              </a:rPr>
              <a:t>5 kg de farine</a:t>
            </a:r>
            <a:endParaRPr/>
          </a:p>
          <a:p>
            <a:pPr marL="0"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Montserrat"/>
              <a:ea typeface="Montserrat"/>
              <a:cs typeface="Montserrat"/>
              <a:sym typeface="Montserrat"/>
            </a:endParaRPr>
          </a:p>
          <a:p>
            <a:pPr marL="0" marR="0" lvl="0" indent="0" algn="l" rtl="0">
              <a:lnSpc>
                <a:spcPct val="90000"/>
              </a:lnSpc>
              <a:spcBef>
                <a:spcPts val="1000"/>
              </a:spcBef>
              <a:spcAft>
                <a:spcPts val="0"/>
              </a:spcAft>
              <a:buClr>
                <a:schemeClr val="dk1"/>
              </a:buClr>
              <a:buSzPts val="1800"/>
              <a:buFont typeface="Arial"/>
              <a:buNone/>
            </a:pPr>
            <a:endParaRPr sz="1800" b="0" i="0" u="none" strike="noStrike" cap="none">
              <a:solidFill>
                <a:schemeClr val="dk1"/>
              </a:solidFill>
              <a:latin typeface="Open Sans"/>
              <a:ea typeface="Open Sans"/>
              <a:cs typeface="Open Sans"/>
              <a:sym typeface="Open Sans"/>
            </a:endParaRPr>
          </a:p>
          <a:p>
            <a:pPr marL="0"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Montserrat"/>
              <a:ea typeface="Montserrat"/>
              <a:cs typeface="Montserrat"/>
              <a:sym typeface="Montserrat"/>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Montserrat"/>
              <a:ea typeface="Montserrat"/>
              <a:cs typeface="Montserrat"/>
              <a:sym typeface="Montserrat"/>
            </a:endParaRPr>
          </a:p>
        </p:txBody>
      </p:sp>
      <p:sp>
        <p:nvSpPr>
          <p:cNvPr id="169" name="Google Shape;169;p3"/>
          <p:cNvSpPr txBox="1"/>
          <p:nvPr/>
        </p:nvSpPr>
        <p:spPr>
          <a:xfrm>
            <a:off x="2085112" y="4985712"/>
            <a:ext cx="975852" cy="59410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1800"/>
              <a:buFont typeface="Arial"/>
              <a:buNone/>
            </a:pPr>
            <a:r>
              <a:rPr lang="en-GB" sz="1800" b="0" i="0" u="none" strike="noStrike" cap="none">
                <a:solidFill>
                  <a:schemeClr val="dk1"/>
                </a:solidFill>
                <a:latin typeface="Open Sans"/>
                <a:ea typeface="Open Sans"/>
                <a:cs typeface="Open Sans"/>
                <a:sym typeface="Open Sans"/>
              </a:rPr>
              <a:t>4 l d'eau</a:t>
            </a:r>
            <a:endParaRPr/>
          </a:p>
          <a:p>
            <a:pPr marL="0"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Montserrat"/>
              <a:ea typeface="Montserrat"/>
              <a:cs typeface="Montserrat"/>
              <a:sym typeface="Montserrat"/>
            </a:endParaRPr>
          </a:p>
          <a:p>
            <a:pPr marL="0"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Montserrat"/>
              <a:ea typeface="Montserrat"/>
              <a:cs typeface="Montserrat"/>
              <a:sym typeface="Montserrat"/>
            </a:endParaRPr>
          </a:p>
          <a:p>
            <a:pPr marL="0"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Montserrat"/>
              <a:ea typeface="Montserrat"/>
              <a:cs typeface="Montserrat"/>
              <a:sym typeface="Montserrat"/>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Montserrat"/>
              <a:ea typeface="Montserrat"/>
              <a:cs typeface="Montserrat"/>
              <a:sym typeface="Montserrat"/>
            </a:endParaRPr>
          </a:p>
        </p:txBody>
      </p:sp>
      <p:sp>
        <p:nvSpPr>
          <p:cNvPr id="170" name="Google Shape;170;p3"/>
          <p:cNvSpPr txBox="1"/>
          <p:nvPr/>
        </p:nvSpPr>
        <p:spPr>
          <a:xfrm>
            <a:off x="7136325" y="3719484"/>
            <a:ext cx="2091956" cy="45401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1800"/>
              <a:buFont typeface="Arial"/>
              <a:buNone/>
            </a:pPr>
            <a:r>
              <a:rPr lang="en-GB" sz="1800" b="0" i="0" u="none" strike="noStrike" cap="none">
                <a:solidFill>
                  <a:schemeClr val="dk1"/>
                </a:solidFill>
                <a:latin typeface="Open Sans"/>
                <a:ea typeface="Open Sans"/>
                <a:cs typeface="Open Sans"/>
                <a:sym typeface="Open Sans"/>
              </a:rPr>
              <a:t>50 baguettes</a:t>
            </a:r>
            <a:endParaRPr/>
          </a:p>
          <a:p>
            <a:pPr marL="228600" marR="0" lvl="0" indent="-50800" algn="ctr"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Montserrat"/>
              <a:ea typeface="Montserrat"/>
              <a:cs typeface="Montserrat"/>
              <a:sym typeface="Montserrat"/>
            </a:endParaRPr>
          </a:p>
        </p:txBody>
      </p:sp>
      <p:sp>
        <p:nvSpPr>
          <p:cNvPr id="171" name="Google Shape;171;p3"/>
          <p:cNvSpPr txBox="1"/>
          <p:nvPr/>
        </p:nvSpPr>
        <p:spPr>
          <a:xfrm>
            <a:off x="8443183" y="5911013"/>
            <a:ext cx="2206808" cy="368431"/>
          </a:xfrm>
          <a:prstGeom prst="rect">
            <a:avLst/>
          </a:prstGeom>
          <a:noFill/>
          <a:ln>
            <a:noFill/>
          </a:ln>
        </p:spPr>
        <p:txBody>
          <a:bodyPr spcFirstLastPara="1" wrap="square" lIns="91425" tIns="45700" rIns="91425" bIns="45700" anchor="b" anchorCtr="0">
            <a:normAutofit/>
          </a:bodyPr>
          <a:lstStyle/>
          <a:p>
            <a:pPr marL="0" marR="0" lvl="0" indent="0" algn="l" rtl="0">
              <a:spcBef>
                <a:spcPts val="0"/>
              </a:spcBef>
              <a:spcAft>
                <a:spcPts val="0"/>
              </a:spcAft>
              <a:buNone/>
            </a:pPr>
            <a:endParaRPr sz="1000" b="0" i="0" u="none" strike="noStrike" cap="none">
              <a:solidFill>
                <a:schemeClr val="dk1"/>
              </a:solidFill>
              <a:latin typeface="Times"/>
              <a:ea typeface="Times"/>
              <a:cs typeface="Times"/>
              <a:sym typeface="Times"/>
            </a:endParaRPr>
          </a:p>
        </p:txBody>
      </p:sp>
      <p:pic>
        <p:nvPicPr>
          <p:cNvPr id="172" name="Google Shape;172;p3" descr="A picture containing indoor, food, dish&#10;&#10;Description automatically generated"/>
          <p:cNvPicPr preferRelativeResize="0"/>
          <p:nvPr/>
        </p:nvPicPr>
        <p:blipFill rotWithShape="1">
          <a:blip r:embed="rId9">
            <a:alphaModFix/>
          </a:blip>
          <a:srcRect/>
          <a:stretch/>
        </p:blipFill>
        <p:spPr>
          <a:xfrm>
            <a:off x="7753110" y="4110241"/>
            <a:ext cx="858386" cy="1124678"/>
          </a:xfrm>
          <a:prstGeom prst="rect">
            <a:avLst/>
          </a:prstGeom>
          <a:noFill/>
          <a:ln>
            <a:noFill/>
          </a:ln>
        </p:spPr>
      </p:pic>
      <p:pic>
        <p:nvPicPr>
          <p:cNvPr id="173" name="Google Shape;173;p3" descr="A picture containing indoor&#10;&#10;Description automatically generated"/>
          <p:cNvPicPr preferRelativeResize="0"/>
          <p:nvPr/>
        </p:nvPicPr>
        <p:blipFill rotWithShape="1">
          <a:blip r:embed="rId10">
            <a:alphaModFix/>
          </a:blip>
          <a:srcRect/>
          <a:stretch/>
        </p:blipFill>
        <p:spPr>
          <a:xfrm>
            <a:off x="2990487" y="3816331"/>
            <a:ext cx="559791" cy="856249"/>
          </a:xfrm>
          <a:prstGeom prst="rect">
            <a:avLst/>
          </a:prstGeom>
          <a:noFill/>
          <a:ln>
            <a:noFill/>
          </a:ln>
        </p:spPr>
      </p:pic>
      <p:pic>
        <p:nvPicPr>
          <p:cNvPr id="174" name="Google Shape;174;p3" descr="A picture containing cup, dessert&#10;&#10;Description automatically generated"/>
          <p:cNvPicPr preferRelativeResize="0"/>
          <p:nvPr/>
        </p:nvPicPr>
        <p:blipFill rotWithShape="1">
          <a:blip r:embed="rId11">
            <a:alphaModFix/>
          </a:blip>
          <a:srcRect/>
          <a:stretch/>
        </p:blipFill>
        <p:spPr>
          <a:xfrm>
            <a:off x="5251977" y="4010285"/>
            <a:ext cx="955509" cy="1451011"/>
          </a:xfrm>
          <a:prstGeom prst="rect">
            <a:avLst/>
          </a:prstGeom>
          <a:noFill/>
          <a:ln>
            <a:noFill/>
          </a:ln>
        </p:spPr>
      </p:pic>
      <p:sp>
        <p:nvSpPr>
          <p:cNvPr id="175" name="Google Shape;175;p3"/>
          <p:cNvSpPr txBox="1"/>
          <p:nvPr/>
        </p:nvSpPr>
        <p:spPr>
          <a:xfrm>
            <a:off x="2340197" y="4628576"/>
            <a:ext cx="2206808" cy="368431"/>
          </a:xfrm>
          <a:prstGeom prst="rect">
            <a:avLst/>
          </a:prstGeom>
          <a:noFill/>
          <a:ln>
            <a:noFill/>
          </a:ln>
        </p:spPr>
        <p:txBody>
          <a:bodyPr spcFirstLastPara="1" wrap="square" lIns="91425" tIns="45700" rIns="91425" bIns="45700" anchor="b" anchorCtr="0">
            <a:normAutofit/>
          </a:bodyPr>
          <a:lstStyle/>
          <a:p>
            <a:pPr marL="0" marR="0" lvl="0" indent="0" algn="l" rtl="0">
              <a:spcBef>
                <a:spcPts val="0"/>
              </a:spcBef>
              <a:spcAft>
                <a:spcPts val="0"/>
              </a:spcAft>
              <a:buNone/>
            </a:pPr>
            <a:endParaRPr sz="1000" b="0" i="0" u="none" strike="noStrike" cap="none">
              <a:solidFill>
                <a:schemeClr val="dk1"/>
              </a:solidFill>
              <a:latin typeface="Times"/>
              <a:ea typeface="Times"/>
              <a:cs typeface="Times"/>
              <a:sym typeface="Times"/>
            </a:endParaRPr>
          </a:p>
        </p:txBody>
      </p:sp>
      <p:pic>
        <p:nvPicPr>
          <p:cNvPr id="176" name="Google Shape;176;p3" descr="A picture containing wall, indoor&#10;&#10;Description automatically generated"/>
          <p:cNvPicPr preferRelativeResize="0"/>
          <p:nvPr/>
        </p:nvPicPr>
        <p:blipFill rotWithShape="1">
          <a:blip r:embed="rId12">
            <a:alphaModFix/>
          </a:blip>
          <a:srcRect/>
          <a:stretch/>
        </p:blipFill>
        <p:spPr>
          <a:xfrm>
            <a:off x="3002753" y="4767385"/>
            <a:ext cx="559791" cy="899727"/>
          </a:xfrm>
          <a:prstGeom prst="rect">
            <a:avLst/>
          </a:prstGeom>
          <a:noFill/>
          <a:ln>
            <a:noFill/>
          </a:ln>
        </p:spPr>
      </p:pic>
      <p:sp>
        <p:nvSpPr>
          <p:cNvPr id="177" name="Google Shape;177;p3"/>
          <p:cNvSpPr/>
          <p:nvPr/>
        </p:nvSpPr>
        <p:spPr>
          <a:xfrm>
            <a:off x="3817086" y="4865324"/>
            <a:ext cx="1306997" cy="276596"/>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ontserrat"/>
              <a:ea typeface="Montserrat"/>
              <a:cs typeface="Montserrat"/>
              <a:sym typeface="Montserrat"/>
            </a:endParaRPr>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4"/>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4.1 Capacité et activité</a:t>
            </a:r>
            <a:endParaRPr/>
          </a:p>
        </p:txBody>
      </p:sp>
      <p:sp>
        <p:nvSpPr>
          <p:cNvPr id="184" name="Google Shape;184;p4"/>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Font typeface="Open Sans SemiBold"/>
              <a:buNone/>
            </a:pPr>
            <a:r>
              <a:rPr lang="en-GB" b="0">
                <a:latin typeface="Open Sans SemiBold"/>
                <a:ea typeface="Open Sans SemiBold"/>
                <a:cs typeface="Open Sans SemiBold"/>
                <a:sym typeface="Open Sans SemiBold"/>
              </a:rPr>
              <a:t>Capacité de la machine: </a:t>
            </a:r>
            <a:r>
              <a:rPr lang="en-GB" b="0">
                <a:latin typeface="Open Sans"/>
                <a:ea typeface="Open Sans"/>
                <a:cs typeface="Open Sans"/>
                <a:sym typeface="Open Sans"/>
              </a:rPr>
              <a:t>quantité qu'elle peut produire dans une unité de temps (par exemple, 1 heure).</a:t>
            </a:r>
            <a:endParaRPr/>
          </a:p>
          <a:p>
            <a:pPr marL="0" lvl="0" indent="0" algn="l" rtl="0">
              <a:lnSpc>
                <a:spcPct val="90000"/>
              </a:lnSpc>
              <a:spcBef>
                <a:spcPts val="1200"/>
              </a:spcBef>
              <a:spcAft>
                <a:spcPts val="0"/>
              </a:spcAft>
              <a:buClr>
                <a:schemeClr val="dk1"/>
              </a:buClr>
              <a:buSzPts val="2000"/>
              <a:buFont typeface="Open Sans SemiBold"/>
              <a:buNone/>
            </a:pPr>
            <a:r>
              <a:rPr lang="en-GB" b="0">
                <a:latin typeface="Open Sans SemiBold"/>
                <a:ea typeface="Open Sans SemiBold"/>
                <a:cs typeface="Open Sans SemiBold"/>
                <a:sym typeface="Open Sans SemiBold"/>
              </a:rPr>
              <a:t>Activité de la machine: </a:t>
            </a:r>
            <a:r>
              <a:rPr lang="en-GB" b="0">
                <a:latin typeface="Open Sans"/>
                <a:ea typeface="Open Sans"/>
                <a:cs typeface="Open Sans"/>
                <a:sym typeface="Open Sans"/>
              </a:rPr>
              <a:t>quantité produite à un moment donné</a:t>
            </a:r>
            <a:endParaRPr/>
          </a:p>
        </p:txBody>
      </p:sp>
      <p:sp>
        <p:nvSpPr>
          <p:cNvPr id="185" name="Google Shape;185;p4"/>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a:t>
            </a:fld>
            <a:endParaRPr/>
          </a:p>
        </p:txBody>
      </p:sp>
      <p:sp>
        <p:nvSpPr>
          <p:cNvPr id="186" name="Google Shape;186;p4"/>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Commencer par un exemple</a:t>
            </a:r>
            <a:endParaRPr/>
          </a:p>
        </p:txBody>
      </p:sp>
      <p:sp>
        <p:nvSpPr>
          <p:cNvPr id="187" name="Google Shape;187;p4"/>
          <p:cNvSpPr txBox="1">
            <a:spLocks noGrp="1"/>
          </p:cNvSpPr>
          <p:nvPr>
            <p:ph type="body" idx="4"/>
          </p:nvPr>
        </p:nvSpPr>
        <p:spPr>
          <a:xfrm>
            <a:off x="663575" y="6131575"/>
            <a:ext cx="6609600" cy="261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000"/>
              <a:buFont typeface="Open Sans"/>
              <a:buNone/>
            </a:pPr>
            <a:r>
              <a:rPr lang="en-GB" b="1"/>
              <a:t>Source de l'image </a:t>
            </a:r>
            <a:r>
              <a:rPr lang="en-GB"/>
              <a:t>: Frédéric Dupont, </a:t>
            </a:r>
            <a:r>
              <a:rPr lang="en-GB" u="sng">
                <a:solidFill>
                  <a:schemeClr val="hlink"/>
                </a:solidFill>
                <a:hlinkClick r:id="rId3"/>
              </a:rPr>
              <a:t>photo</a:t>
            </a:r>
            <a:r>
              <a:rPr lang="en-GB"/>
              <a:t>, formulaire </a:t>
            </a:r>
            <a:r>
              <a:rPr lang="en-GB" u="sng">
                <a:solidFill>
                  <a:schemeClr val="hlink"/>
                </a:solidFill>
                <a:hlinkClick r:id="rId4"/>
              </a:rPr>
              <a:t>Unsplash </a:t>
            </a:r>
            <a:r>
              <a:rPr lang="en-GB"/>
              <a:t>; CampusFrance , </a:t>
            </a:r>
            <a:r>
              <a:rPr lang="en-GB" u="sng">
                <a:solidFill>
                  <a:schemeClr val="hlink"/>
                </a:solidFill>
                <a:hlinkClick r:id="rId5"/>
              </a:rPr>
              <a:t>photo</a:t>
            </a:r>
            <a:r>
              <a:rPr lang="en-GB"/>
              <a:t>, sous licence </a:t>
            </a:r>
            <a:r>
              <a:rPr lang="en-GB" u="sng">
                <a:solidFill>
                  <a:schemeClr val="hlink"/>
                </a:solidFill>
                <a:hlinkClick r:id="rId6"/>
              </a:rPr>
              <a:t>CC 0</a:t>
            </a:r>
            <a:endParaRPr/>
          </a:p>
        </p:txBody>
      </p:sp>
      <p:sp>
        <p:nvSpPr>
          <p:cNvPr id="188" name="Google Shape;188;p4"/>
          <p:cNvSpPr/>
          <p:nvPr/>
        </p:nvSpPr>
        <p:spPr>
          <a:xfrm>
            <a:off x="4280294" y="4244215"/>
            <a:ext cx="1186136" cy="310068"/>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ontserrat"/>
              <a:ea typeface="Montserrat"/>
              <a:cs typeface="Montserrat"/>
              <a:sym typeface="Montserrat"/>
            </a:endParaRPr>
          </a:p>
        </p:txBody>
      </p:sp>
      <p:pic>
        <p:nvPicPr>
          <p:cNvPr id="189" name="Google Shape;189;p4" descr="A picture containing indoor, food, dish&#10;&#10;Description automatically generated"/>
          <p:cNvPicPr preferRelativeResize="0"/>
          <p:nvPr/>
        </p:nvPicPr>
        <p:blipFill rotWithShape="1">
          <a:blip r:embed="rId7">
            <a:alphaModFix/>
          </a:blip>
          <a:srcRect/>
          <a:stretch/>
        </p:blipFill>
        <p:spPr>
          <a:xfrm>
            <a:off x="5638526" y="3773547"/>
            <a:ext cx="858386" cy="1124678"/>
          </a:xfrm>
          <a:prstGeom prst="rect">
            <a:avLst/>
          </a:prstGeom>
          <a:noFill/>
          <a:ln>
            <a:noFill/>
          </a:ln>
        </p:spPr>
      </p:pic>
      <p:pic>
        <p:nvPicPr>
          <p:cNvPr id="190" name="Google Shape;190;p4" descr="A picture containing cup, dessert&#10;&#10;Description automatically generated"/>
          <p:cNvPicPr preferRelativeResize="0"/>
          <p:nvPr/>
        </p:nvPicPr>
        <p:blipFill rotWithShape="1">
          <a:blip r:embed="rId8">
            <a:alphaModFix/>
          </a:blip>
          <a:srcRect/>
          <a:stretch/>
        </p:blipFill>
        <p:spPr>
          <a:xfrm>
            <a:off x="3137393" y="3673591"/>
            <a:ext cx="955509" cy="1451011"/>
          </a:xfrm>
          <a:prstGeom prst="rect">
            <a:avLst/>
          </a:prstGeom>
          <a:noFill/>
          <a:ln>
            <a:noFill/>
          </a:ln>
        </p:spPr>
      </p:pic>
      <p:sp>
        <p:nvSpPr>
          <p:cNvPr id="191" name="Google Shape;191;p4"/>
          <p:cNvSpPr txBox="1"/>
          <p:nvPr/>
        </p:nvSpPr>
        <p:spPr>
          <a:xfrm>
            <a:off x="2340197" y="4628576"/>
            <a:ext cx="2206808" cy="368431"/>
          </a:xfrm>
          <a:prstGeom prst="rect">
            <a:avLst/>
          </a:prstGeom>
          <a:noFill/>
          <a:ln>
            <a:noFill/>
          </a:ln>
        </p:spPr>
        <p:txBody>
          <a:bodyPr spcFirstLastPara="1" wrap="square" lIns="91425" tIns="45700" rIns="91425" bIns="45700" anchor="b" anchorCtr="0">
            <a:normAutofit/>
          </a:bodyPr>
          <a:lstStyle/>
          <a:p>
            <a:pPr marL="0" marR="0" lvl="0" indent="0" algn="l" rtl="0">
              <a:spcBef>
                <a:spcPts val="0"/>
              </a:spcBef>
              <a:spcAft>
                <a:spcPts val="0"/>
              </a:spcAft>
              <a:buNone/>
            </a:pPr>
            <a:endParaRPr sz="1000" b="0" i="0" u="none" strike="noStrike" cap="none">
              <a:solidFill>
                <a:schemeClr val="dk1"/>
              </a:solidFill>
              <a:latin typeface="Times"/>
              <a:ea typeface="Times"/>
              <a:cs typeface="Times"/>
              <a:sym typeface="Times"/>
            </a:endParaRPr>
          </a:p>
        </p:txBody>
      </p:sp>
      <p:pic>
        <p:nvPicPr>
          <p:cNvPr id="192" name="Google Shape;192;p4" descr="A picture containing indoor, food, dish&#10;&#10;Description automatically generated"/>
          <p:cNvPicPr preferRelativeResize="0"/>
          <p:nvPr/>
        </p:nvPicPr>
        <p:blipFill rotWithShape="1">
          <a:blip r:embed="rId7">
            <a:alphaModFix/>
          </a:blip>
          <a:srcRect/>
          <a:stretch/>
        </p:blipFill>
        <p:spPr>
          <a:xfrm>
            <a:off x="6588372" y="3766457"/>
            <a:ext cx="858386" cy="1124678"/>
          </a:xfrm>
          <a:prstGeom prst="rect">
            <a:avLst/>
          </a:prstGeom>
          <a:noFill/>
          <a:ln>
            <a:noFill/>
          </a:ln>
        </p:spPr>
      </p:pic>
      <p:pic>
        <p:nvPicPr>
          <p:cNvPr id="193" name="Google Shape;193;p4" descr="A picture containing indoor, food, dish&#10;&#10;Description automatically generated"/>
          <p:cNvPicPr preferRelativeResize="0"/>
          <p:nvPr/>
        </p:nvPicPr>
        <p:blipFill rotWithShape="1">
          <a:blip r:embed="rId7">
            <a:alphaModFix/>
          </a:blip>
          <a:srcRect/>
          <a:stretch/>
        </p:blipFill>
        <p:spPr>
          <a:xfrm>
            <a:off x="7548846" y="3748734"/>
            <a:ext cx="858386" cy="1124678"/>
          </a:xfrm>
          <a:prstGeom prst="rect">
            <a:avLst/>
          </a:prstGeom>
          <a:noFill/>
          <a:ln>
            <a:noFill/>
          </a:ln>
        </p:spPr>
      </p:pic>
      <p:sp>
        <p:nvSpPr>
          <p:cNvPr id="194" name="Google Shape;194;p4"/>
          <p:cNvSpPr txBox="1"/>
          <p:nvPr/>
        </p:nvSpPr>
        <p:spPr>
          <a:xfrm>
            <a:off x="1632149" y="5235241"/>
            <a:ext cx="3760306" cy="449507"/>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C00000"/>
              </a:buClr>
              <a:buSzPts val="1400"/>
              <a:buFont typeface="Arial"/>
              <a:buNone/>
            </a:pPr>
            <a:r>
              <a:rPr lang="en-GB" sz="1400" b="1" i="0" u="none" strike="noStrike" cap="none">
                <a:solidFill>
                  <a:srgbClr val="C00000"/>
                </a:solidFill>
                <a:latin typeface="Open Sans"/>
                <a:ea typeface="Open Sans"/>
                <a:cs typeface="Open Sans"/>
                <a:sym typeface="Open Sans"/>
              </a:rPr>
              <a:t>CAPACITÉ : </a:t>
            </a:r>
            <a:r>
              <a:rPr lang="en-GB" sz="1400" b="1" i="0" u="none" strike="noStrike" cap="none">
                <a:solidFill>
                  <a:schemeClr val="dk1"/>
                </a:solidFill>
                <a:latin typeface="Open Sans"/>
                <a:ea typeface="Open Sans"/>
                <a:cs typeface="Open Sans"/>
                <a:sym typeface="Open Sans"/>
              </a:rPr>
              <a:t>50 baguettes par heure</a:t>
            </a:r>
            <a:endParaRPr sz="1400" b="1" i="0" u="none" strike="noStrike" cap="none">
              <a:solidFill>
                <a:srgbClr val="C00000"/>
              </a:solidFill>
              <a:latin typeface="Open Sans"/>
              <a:ea typeface="Open Sans"/>
              <a:cs typeface="Open Sans"/>
              <a:sym typeface="Open Sans"/>
            </a:endParaRPr>
          </a:p>
        </p:txBody>
      </p:sp>
      <p:sp>
        <p:nvSpPr>
          <p:cNvPr id="195" name="Google Shape;195;p4"/>
          <p:cNvSpPr txBox="1"/>
          <p:nvPr/>
        </p:nvSpPr>
        <p:spPr>
          <a:xfrm>
            <a:off x="5088342" y="5238342"/>
            <a:ext cx="5068500" cy="4788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C00000"/>
              </a:buClr>
              <a:buSzPts val="1400"/>
              <a:buFont typeface="Arial"/>
              <a:buNone/>
            </a:pPr>
            <a:r>
              <a:rPr lang="en-GB" sz="1400" b="1" i="0" u="none" strike="noStrike" cap="none">
                <a:solidFill>
                  <a:srgbClr val="C00000"/>
                </a:solidFill>
                <a:latin typeface="Open Sans"/>
                <a:ea typeface="Open Sans"/>
                <a:cs typeface="Open Sans"/>
                <a:sym typeface="Open Sans"/>
              </a:rPr>
              <a:t>ACTIVITÉ : </a:t>
            </a:r>
            <a:r>
              <a:rPr lang="en-GB" sz="1400" b="1" i="0" u="none" strike="noStrike" cap="none">
                <a:solidFill>
                  <a:schemeClr val="dk1"/>
                </a:solidFill>
                <a:latin typeface="Open Sans"/>
                <a:ea typeface="Open Sans"/>
                <a:cs typeface="Open Sans"/>
                <a:sym typeface="Open Sans"/>
              </a:rPr>
              <a:t>150 baguettes dans les 3 prochaines heures</a:t>
            </a:r>
            <a:endParaRP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5"/>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4.1 Capacité et activité</a:t>
            </a:r>
            <a:endParaRPr/>
          </a:p>
        </p:txBody>
      </p:sp>
      <p:sp>
        <p:nvSpPr>
          <p:cNvPr id="202" name="Google Shape;202;p5"/>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Font typeface="Open Sans SemiBold"/>
              <a:buNone/>
            </a:pPr>
            <a:r>
              <a:rPr lang="en-GB">
                <a:latin typeface="Open Sans SemiBold"/>
                <a:ea typeface="Open Sans SemiBold"/>
                <a:cs typeface="Open Sans SemiBold"/>
                <a:sym typeface="Open Sans SemiBold"/>
              </a:rPr>
              <a:t>Si nous voulons plus de pain en une heure, nous devons augmenter notre capacité, c'est-à-dire installer plus de machines dans la boulangerie.</a:t>
            </a:r>
            <a:endParaRPr/>
          </a:p>
        </p:txBody>
      </p:sp>
      <p:sp>
        <p:nvSpPr>
          <p:cNvPr id="203" name="Google Shape;203;p5"/>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5</a:t>
            </a:fld>
            <a:endParaRPr/>
          </a:p>
        </p:txBody>
      </p:sp>
      <p:sp>
        <p:nvSpPr>
          <p:cNvPr id="204" name="Google Shape;204;p5"/>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Commencer par un exemple</a:t>
            </a:r>
            <a:endParaRPr/>
          </a:p>
        </p:txBody>
      </p:sp>
      <p:sp>
        <p:nvSpPr>
          <p:cNvPr id="205" name="Google Shape;205;p5"/>
          <p:cNvSpPr txBox="1">
            <a:spLocks noGrp="1"/>
          </p:cNvSpPr>
          <p:nvPr>
            <p:ph type="body" idx="4"/>
          </p:nvPr>
        </p:nvSpPr>
        <p:spPr>
          <a:xfrm>
            <a:off x="663575" y="6131575"/>
            <a:ext cx="7033500" cy="254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000"/>
              <a:buFont typeface="Open Sans"/>
              <a:buNone/>
            </a:pPr>
            <a:r>
              <a:rPr lang="en-GB" b="1"/>
              <a:t>Source de l'image </a:t>
            </a:r>
            <a:r>
              <a:rPr lang="en-GB"/>
              <a:t>: Frédéric Dupont, </a:t>
            </a:r>
            <a:r>
              <a:rPr lang="en-GB" u="sng">
                <a:solidFill>
                  <a:schemeClr val="hlink"/>
                </a:solidFill>
                <a:hlinkClick r:id="rId3"/>
              </a:rPr>
              <a:t>photo</a:t>
            </a:r>
            <a:r>
              <a:rPr lang="en-GB"/>
              <a:t>, formulaire </a:t>
            </a:r>
            <a:r>
              <a:rPr lang="en-GB" u="sng">
                <a:solidFill>
                  <a:schemeClr val="hlink"/>
                </a:solidFill>
                <a:hlinkClick r:id="rId4"/>
              </a:rPr>
              <a:t>Unsplash </a:t>
            </a:r>
            <a:r>
              <a:rPr lang="en-GB"/>
              <a:t>; CampusFrance , </a:t>
            </a:r>
            <a:r>
              <a:rPr lang="en-GB" u="sng">
                <a:solidFill>
                  <a:schemeClr val="hlink"/>
                </a:solidFill>
                <a:hlinkClick r:id="rId5"/>
              </a:rPr>
              <a:t>photo</a:t>
            </a:r>
            <a:r>
              <a:rPr lang="en-GB"/>
              <a:t>, sous licence </a:t>
            </a:r>
            <a:r>
              <a:rPr lang="en-GB" u="sng">
                <a:solidFill>
                  <a:schemeClr val="hlink"/>
                </a:solidFill>
                <a:hlinkClick r:id="rId6"/>
              </a:rPr>
              <a:t>CC 0</a:t>
            </a:r>
            <a:endParaRPr/>
          </a:p>
        </p:txBody>
      </p:sp>
      <p:sp>
        <p:nvSpPr>
          <p:cNvPr id="206" name="Google Shape;206;p5"/>
          <p:cNvSpPr/>
          <p:nvPr/>
        </p:nvSpPr>
        <p:spPr>
          <a:xfrm>
            <a:off x="4280294" y="4244215"/>
            <a:ext cx="1186136" cy="310068"/>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ontserrat"/>
              <a:ea typeface="Montserrat"/>
              <a:cs typeface="Montserrat"/>
              <a:sym typeface="Montserrat"/>
            </a:endParaRPr>
          </a:p>
        </p:txBody>
      </p:sp>
      <p:sp>
        <p:nvSpPr>
          <p:cNvPr id="207" name="Google Shape;207;p5"/>
          <p:cNvSpPr txBox="1"/>
          <p:nvPr/>
        </p:nvSpPr>
        <p:spPr>
          <a:xfrm>
            <a:off x="8443183" y="5911013"/>
            <a:ext cx="2206808" cy="368431"/>
          </a:xfrm>
          <a:prstGeom prst="rect">
            <a:avLst/>
          </a:prstGeom>
          <a:noFill/>
          <a:ln>
            <a:noFill/>
          </a:ln>
        </p:spPr>
        <p:txBody>
          <a:bodyPr spcFirstLastPara="1" wrap="square" lIns="91425" tIns="45700" rIns="91425" bIns="45700" anchor="b" anchorCtr="0">
            <a:normAutofit/>
          </a:bodyPr>
          <a:lstStyle/>
          <a:p>
            <a:pPr marL="0" marR="0" lvl="0" indent="0" algn="l" rtl="0">
              <a:spcBef>
                <a:spcPts val="0"/>
              </a:spcBef>
              <a:spcAft>
                <a:spcPts val="0"/>
              </a:spcAft>
              <a:buNone/>
            </a:pPr>
            <a:endParaRPr sz="1000" b="0" i="0" u="none" strike="noStrike" cap="none">
              <a:solidFill>
                <a:schemeClr val="dk1"/>
              </a:solidFill>
              <a:latin typeface="Times"/>
              <a:ea typeface="Times"/>
              <a:cs typeface="Times"/>
              <a:sym typeface="Times"/>
            </a:endParaRPr>
          </a:p>
        </p:txBody>
      </p:sp>
      <p:pic>
        <p:nvPicPr>
          <p:cNvPr id="208" name="Google Shape;208;p5" descr="A picture containing indoor, food, dish&#10;&#10;Description automatically generated"/>
          <p:cNvPicPr preferRelativeResize="0"/>
          <p:nvPr/>
        </p:nvPicPr>
        <p:blipFill rotWithShape="1">
          <a:blip r:embed="rId7">
            <a:alphaModFix/>
          </a:blip>
          <a:srcRect/>
          <a:stretch/>
        </p:blipFill>
        <p:spPr>
          <a:xfrm>
            <a:off x="5638526" y="3773547"/>
            <a:ext cx="858386" cy="1124678"/>
          </a:xfrm>
          <a:prstGeom prst="rect">
            <a:avLst/>
          </a:prstGeom>
          <a:noFill/>
          <a:ln>
            <a:noFill/>
          </a:ln>
        </p:spPr>
      </p:pic>
      <p:pic>
        <p:nvPicPr>
          <p:cNvPr id="209" name="Google Shape;209;p5" descr="A picture containing cup, dessert&#10;&#10;Description automatically generated"/>
          <p:cNvPicPr preferRelativeResize="0"/>
          <p:nvPr/>
        </p:nvPicPr>
        <p:blipFill rotWithShape="1">
          <a:blip r:embed="rId8">
            <a:alphaModFix/>
          </a:blip>
          <a:srcRect/>
          <a:stretch/>
        </p:blipFill>
        <p:spPr>
          <a:xfrm>
            <a:off x="3443601" y="3346908"/>
            <a:ext cx="602607" cy="915103"/>
          </a:xfrm>
          <a:prstGeom prst="rect">
            <a:avLst/>
          </a:prstGeom>
          <a:noFill/>
          <a:ln>
            <a:noFill/>
          </a:ln>
        </p:spPr>
      </p:pic>
      <p:sp>
        <p:nvSpPr>
          <p:cNvPr id="210" name="Google Shape;210;p5"/>
          <p:cNvSpPr txBox="1"/>
          <p:nvPr/>
        </p:nvSpPr>
        <p:spPr>
          <a:xfrm>
            <a:off x="2340197" y="4628576"/>
            <a:ext cx="2206808" cy="368431"/>
          </a:xfrm>
          <a:prstGeom prst="rect">
            <a:avLst/>
          </a:prstGeom>
          <a:noFill/>
          <a:ln>
            <a:noFill/>
          </a:ln>
        </p:spPr>
        <p:txBody>
          <a:bodyPr spcFirstLastPara="1" wrap="square" lIns="91425" tIns="45700" rIns="91425" bIns="45700" anchor="b" anchorCtr="0">
            <a:normAutofit/>
          </a:bodyPr>
          <a:lstStyle/>
          <a:p>
            <a:pPr marL="0" marR="0" lvl="0" indent="0" algn="l" rtl="0">
              <a:spcBef>
                <a:spcPts val="0"/>
              </a:spcBef>
              <a:spcAft>
                <a:spcPts val="0"/>
              </a:spcAft>
              <a:buNone/>
            </a:pPr>
            <a:endParaRPr sz="1000" b="0" i="0" u="none" strike="noStrike" cap="none">
              <a:solidFill>
                <a:schemeClr val="dk1"/>
              </a:solidFill>
              <a:latin typeface="Times"/>
              <a:ea typeface="Times"/>
              <a:cs typeface="Times"/>
              <a:sym typeface="Times"/>
            </a:endParaRPr>
          </a:p>
        </p:txBody>
      </p:sp>
      <p:pic>
        <p:nvPicPr>
          <p:cNvPr id="211" name="Google Shape;211;p5" descr="A picture containing indoor, food, dish&#10;&#10;Description automatically generated"/>
          <p:cNvPicPr preferRelativeResize="0"/>
          <p:nvPr/>
        </p:nvPicPr>
        <p:blipFill rotWithShape="1">
          <a:blip r:embed="rId7">
            <a:alphaModFix/>
          </a:blip>
          <a:srcRect/>
          <a:stretch/>
        </p:blipFill>
        <p:spPr>
          <a:xfrm>
            <a:off x="6588372" y="3766457"/>
            <a:ext cx="858386" cy="1124678"/>
          </a:xfrm>
          <a:prstGeom prst="rect">
            <a:avLst/>
          </a:prstGeom>
          <a:noFill/>
          <a:ln>
            <a:noFill/>
          </a:ln>
        </p:spPr>
      </p:pic>
      <p:pic>
        <p:nvPicPr>
          <p:cNvPr id="212" name="Google Shape;212;p5" descr="A picture containing indoor, food, dish&#10;&#10;Description automatically generated"/>
          <p:cNvPicPr preferRelativeResize="0"/>
          <p:nvPr/>
        </p:nvPicPr>
        <p:blipFill rotWithShape="1">
          <a:blip r:embed="rId7">
            <a:alphaModFix/>
          </a:blip>
          <a:srcRect/>
          <a:stretch/>
        </p:blipFill>
        <p:spPr>
          <a:xfrm>
            <a:off x="7548846" y="3748734"/>
            <a:ext cx="858386" cy="1124678"/>
          </a:xfrm>
          <a:prstGeom prst="rect">
            <a:avLst/>
          </a:prstGeom>
          <a:noFill/>
          <a:ln>
            <a:noFill/>
          </a:ln>
        </p:spPr>
      </p:pic>
      <p:sp>
        <p:nvSpPr>
          <p:cNvPr id="213" name="Google Shape;213;p5"/>
          <p:cNvSpPr txBox="1"/>
          <p:nvPr/>
        </p:nvSpPr>
        <p:spPr>
          <a:xfrm>
            <a:off x="1632149" y="5235241"/>
            <a:ext cx="3760306" cy="449507"/>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C00000"/>
              </a:buClr>
              <a:buSzPts val="1400"/>
              <a:buFont typeface="Arial"/>
              <a:buNone/>
            </a:pPr>
            <a:r>
              <a:rPr lang="en-GB" sz="1400" b="1" i="0" u="none" strike="noStrike" cap="none">
                <a:solidFill>
                  <a:srgbClr val="C00000"/>
                </a:solidFill>
                <a:latin typeface="Open Sans"/>
                <a:ea typeface="Open Sans"/>
                <a:cs typeface="Open Sans"/>
                <a:sym typeface="Open Sans"/>
              </a:rPr>
              <a:t>CAPACITÉ : </a:t>
            </a:r>
            <a:r>
              <a:rPr lang="en-GB" sz="1400" b="1" i="0" u="none" strike="noStrike" cap="none">
                <a:solidFill>
                  <a:schemeClr val="dk1"/>
                </a:solidFill>
                <a:latin typeface="Open Sans"/>
                <a:ea typeface="Open Sans"/>
                <a:cs typeface="Open Sans"/>
                <a:sym typeface="Open Sans"/>
              </a:rPr>
              <a:t>150 baguettes par heure</a:t>
            </a:r>
            <a:endParaRPr sz="1400" b="1" i="0" u="none" strike="noStrike" cap="none">
              <a:solidFill>
                <a:srgbClr val="C00000"/>
              </a:solidFill>
              <a:latin typeface="Open Sans"/>
              <a:ea typeface="Open Sans"/>
              <a:cs typeface="Open Sans"/>
              <a:sym typeface="Open Sans"/>
            </a:endParaRPr>
          </a:p>
        </p:txBody>
      </p:sp>
      <p:sp>
        <p:nvSpPr>
          <p:cNvPr id="214" name="Google Shape;214;p5"/>
          <p:cNvSpPr txBox="1"/>
          <p:nvPr/>
        </p:nvSpPr>
        <p:spPr>
          <a:xfrm>
            <a:off x="4707342" y="5267649"/>
            <a:ext cx="5068387" cy="449507"/>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C00000"/>
              </a:buClr>
              <a:buSzPts val="1400"/>
              <a:buFont typeface="Arial"/>
              <a:buNone/>
            </a:pPr>
            <a:r>
              <a:rPr lang="en-GB" sz="1400" b="1" i="0" u="none" strike="noStrike" cap="none">
                <a:solidFill>
                  <a:srgbClr val="C00000"/>
                </a:solidFill>
                <a:latin typeface="Open Sans"/>
                <a:ea typeface="Open Sans"/>
                <a:cs typeface="Open Sans"/>
                <a:sym typeface="Open Sans"/>
              </a:rPr>
              <a:t>ACTIVITÉ : </a:t>
            </a:r>
            <a:r>
              <a:rPr lang="en-GB" sz="1400" b="1" i="0" u="none" strike="noStrike" cap="none">
                <a:solidFill>
                  <a:schemeClr val="dk1"/>
                </a:solidFill>
                <a:latin typeface="Open Sans"/>
                <a:ea typeface="Open Sans"/>
                <a:cs typeface="Open Sans"/>
                <a:sym typeface="Open Sans"/>
              </a:rPr>
              <a:t>150 baguettes dans l'heure qui suit</a:t>
            </a:r>
            <a:endParaRPr/>
          </a:p>
        </p:txBody>
      </p:sp>
      <p:pic>
        <p:nvPicPr>
          <p:cNvPr id="215" name="Google Shape;215;p5" descr="A picture containing cup, dessert&#10;&#10;Description automatically generated"/>
          <p:cNvPicPr preferRelativeResize="0"/>
          <p:nvPr/>
        </p:nvPicPr>
        <p:blipFill rotWithShape="1">
          <a:blip r:embed="rId8">
            <a:alphaModFix/>
          </a:blip>
          <a:srcRect/>
          <a:stretch/>
        </p:blipFill>
        <p:spPr>
          <a:xfrm>
            <a:off x="3438696" y="4311073"/>
            <a:ext cx="602607" cy="915103"/>
          </a:xfrm>
          <a:prstGeom prst="rect">
            <a:avLst/>
          </a:prstGeom>
          <a:noFill/>
          <a:ln>
            <a:noFill/>
          </a:ln>
        </p:spPr>
      </p:pic>
      <p:pic>
        <p:nvPicPr>
          <p:cNvPr id="216" name="Google Shape;216;p5" descr="A picture containing cup, dessert&#10;&#10;Description automatically generated"/>
          <p:cNvPicPr preferRelativeResize="0"/>
          <p:nvPr/>
        </p:nvPicPr>
        <p:blipFill rotWithShape="1">
          <a:blip r:embed="rId8">
            <a:alphaModFix/>
          </a:blip>
          <a:srcRect/>
          <a:stretch/>
        </p:blipFill>
        <p:spPr>
          <a:xfrm>
            <a:off x="2741972" y="3815638"/>
            <a:ext cx="602607" cy="915103"/>
          </a:xfrm>
          <a:prstGeom prst="rect">
            <a:avLst/>
          </a:prstGeom>
          <a:noFill/>
          <a:ln>
            <a:noFill/>
          </a:ln>
        </p:spPr>
      </p:pic>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6"/>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4.1 Capacité et activité</a:t>
            </a:r>
            <a:endParaRPr/>
          </a:p>
        </p:txBody>
      </p:sp>
      <p:sp>
        <p:nvSpPr>
          <p:cNvPr id="223" name="Google Shape;223;p6"/>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6</a:t>
            </a:fld>
            <a:endParaRPr/>
          </a:p>
        </p:txBody>
      </p:sp>
      <p:sp>
        <p:nvSpPr>
          <p:cNvPr id="224" name="Google Shape;224;p6"/>
          <p:cNvSpPr txBox="1">
            <a:spLocks noGrp="1"/>
          </p:cNvSpPr>
          <p:nvPr>
            <p:ph type="body" idx="2"/>
          </p:nvPr>
        </p:nvSpPr>
        <p:spPr>
          <a:xfrm>
            <a:off x="663575" y="2016025"/>
            <a:ext cx="5454600" cy="4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Application au système énergétique</a:t>
            </a:r>
            <a:endParaRPr/>
          </a:p>
        </p:txBody>
      </p:sp>
      <p:sp>
        <p:nvSpPr>
          <p:cNvPr id="225" name="Google Shape;225;p6"/>
          <p:cNvSpPr txBox="1">
            <a:spLocks noGrp="1"/>
          </p:cNvSpPr>
          <p:nvPr>
            <p:ph type="body" idx="4"/>
          </p:nvPr>
        </p:nvSpPr>
        <p:spPr>
          <a:xfrm>
            <a:off x="663574" y="6007019"/>
            <a:ext cx="5543911" cy="38649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000"/>
              <a:buFont typeface="Open Sans"/>
              <a:buNone/>
            </a:pPr>
            <a:r>
              <a:rPr lang="en-GB" b="1"/>
              <a:t>Source des images </a:t>
            </a:r>
            <a:r>
              <a:rPr lang="en-GB"/>
              <a:t>: oatsy40 , </a:t>
            </a:r>
            <a:r>
              <a:rPr lang="en-GB" u="sng">
                <a:solidFill>
                  <a:schemeClr val="hlink"/>
                </a:solidFill>
                <a:hlinkClick r:id="rId3"/>
              </a:rPr>
              <a:t>photo</a:t>
            </a:r>
            <a:r>
              <a:rPr lang="en-GB"/>
              <a:t>, sous licence </a:t>
            </a:r>
            <a:r>
              <a:rPr lang="en-GB" u="sng">
                <a:solidFill>
                  <a:schemeClr val="hlink"/>
                </a:solidFill>
                <a:hlinkClick r:id="rId4"/>
              </a:rPr>
              <a:t>CC BY </a:t>
            </a:r>
            <a:r>
              <a:rPr lang="en-GB"/>
              <a:t>; Public Domain Photos, </a:t>
            </a:r>
            <a:r>
              <a:rPr lang="en-GB" u="sng">
                <a:solidFill>
                  <a:schemeClr val="hlink"/>
                </a:solidFill>
                <a:hlinkClick r:id="rId5"/>
              </a:rPr>
              <a:t>photo</a:t>
            </a:r>
            <a:r>
              <a:rPr lang="en-GB"/>
              <a:t>, sous licence </a:t>
            </a:r>
            <a:r>
              <a:rPr lang="en-GB" u="sng">
                <a:solidFill>
                  <a:schemeClr val="hlink"/>
                </a:solidFill>
                <a:hlinkClick r:id="rId4"/>
              </a:rPr>
              <a:t>CC BY </a:t>
            </a:r>
            <a:r>
              <a:rPr lang="en-GB"/>
              <a:t>; Bernt Rostad , </a:t>
            </a:r>
            <a:r>
              <a:rPr lang="en-GB" u="sng">
                <a:solidFill>
                  <a:schemeClr val="hlink"/>
                </a:solidFill>
                <a:hlinkClick r:id="rId6"/>
              </a:rPr>
              <a:t>photo</a:t>
            </a:r>
            <a:r>
              <a:rPr lang="en-GB"/>
              <a:t>, sous licence </a:t>
            </a:r>
            <a:r>
              <a:rPr lang="en-GB" u="sng">
                <a:solidFill>
                  <a:schemeClr val="hlink"/>
                </a:solidFill>
                <a:hlinkClick r:id="rId4"/>
              </a:rPr>
              <a:t>CC BY</a:t>
            </a:r>
            <a:endParaRPr/>
          </a:p>
        </p:txBody>
      </p:sp>
      <p:sp>
        <p:nvSpPr>
          <p:cNvPr id="226" name="Google Shape;226;p6"/>
          <p:cNvSpPr txBox="1"/>
          <p:nvPr/>
        </p:nvSpPr>
        <p:spPr>
          <a:xfrm>
            <a:off x="8443183" y="5911013"/>
            <a:ext cx="2206808" cy="368431"/>
          </a:xfrm>
          <a:prstGeom prst="rect">
            <a:avLst/>
          </a:prstGeom>
          <a:noFill/>
          <a:ln>
            <a:noFill/>
          </a:ln>
        </p:spPr>
        <p:txBody>
          <a:bodyPr spcFirstLastPara="1" wrap="square" lIns="91425" tIns="45700" rIns="91425" bIns="45700" anchor="b" anchorCtr="0">
            <a:normAutofit/>
          </a:bodyPr>
          <a:lstStyle/>
          <a:p>
            <a:pPr marL="0" marR="0" lvl="0" indent="0" algn="l" rtl="0">
              <a:spcBef>
                <a:spcPts val="0"/>
              </a:spcBef>
              <a:spcAft>
                <a:spcPts val="0"/>
              </a:spcAft>
              <a:buNone/>
            </a:pPr>
            <a:endParaRPr sz="1000" b="0" i="0" u="none" strike="noStrike" cap="none">
              <a:solidFill>
                <a:schemeClr val="dk1"/>
              </a:solidFill>
              <a:latin typeface="Times"/>
              <a:ea typeface="Times"/>
              <a:cs typeface="Times"/>
              <a:sym typeface="Times"/>
            </a:endParaRPr>
          </a:p>
        </p:txBody>
      </p:sp>
      <p:sp>
        <p:nvSpPr>
          <p:cNvPr id="227" name="Google Shape;227;p6"/>
          <p:cNvSpPr/>
          <p:nvPr/>
        </p:nvSpPr>
        <p:spPr>
          <a:xfrm>
            <a:off x="3023903" y="3504413"/>
            <a:ext cx="1431578" cy="449507"/>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ontserrat"/>
              <a:ea typeface="Montserrat"/>
              <a:cs typeface="Montserrat"/>
              <a:sym typeface="Montserrat"/>
            </a:endParaRPr>
          </a:p>
        </p:txBody>
      </p:sp>
      <p:sp>
        <p:nvSpPr>
          <p:cNvPr id="228" name="Google Shape;228;p6"/>
          <p:cNvSpPr/>
          <p:nvPr/>
        </p:nvSpPr>
        <p:spPr>
          <a:xfrm>
            <a:off x="6411480" y="3504412"/>
            <a:ext cx="1431578" cy="449507"/>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ontserrat"/>
              <a:ea typeface="Montserrat"/>
              <a:cs typeface="Montserrat"/>
              <a:sym typeface="Montserrat"/>
            </a:endParaRPr>
          </a:p>
        </p:txBody>
      </p:sp>
      <p:pic>
        <p:nvPicPr>
          <p:cNvPr id="229" name="Google Shape;229;p6" descr="A picture containing rock, outdoor, rocky, pile&#10;&#10;Description automatically generated"/>
          <p:cNvPicPr preferRelativeResize="0"/>
          <p:nvPr/>
        </p:nvPicPr>
        <p:blipFill rotWithShape="1">
          <a:blip r:embed="rId7">
            <a:alphaModFix/>
          </a:blip>
          <a:srcRect/>
          <a:stretch/>
        </p:blipFill>
        <p:spPr>
          <a:xfrm>
            <a:off x="1350608" y="3333273"/>
            <a:ext cx="1390919" cy="791783"/>
          </a:xfrm>
          <a:prstGeom prst="rect">
            <a:avLst/>
          </a:prstGeom>
          <a:noFill/>
          <a:ln>
            <a:noFill/>
          </a:ln>
        </p:spPr>
      </p:pic>
      <p:pic>
        <p:nvPicPr>
          <p:cNvPr id="230" name="Google Shape;230;p6" descr="A picture containing light, dark&#10;&#10;Description automatically generated"/>
          <p:cNvPicPr preferRelativeResize="0"/>
          <p:nvPr/>
        </p:nvPicPr>
        <p:blipFill rotWithShape="1">
          <a:blip r:embed="rId8">
            <a:alphaModFix/>
          </a:blip>
          <a:srcRect/>
          <a:stretch/>
        </p:blipFill>
        <p:spPr>
          <a:xfrm>
            <a:off x="8030674" y="2882923"/>
            <a:ext cx="1301262" cy="1735016"/>
          </a:xfrm>
          <a:prstGeom prst="rect">
            <a:avLst/>
          </a:prstGeom>
          <a:noFill/>
          <a:ln>
            <a:noFill/>
          </a:ln>
        </p:spPr>
      </p:pic>
      <p:pic>
        <p:nvPicPr>
          <p:cNvPr id="231" name="Google Shape;231;p6" descr="A picture containing smoke, sky, train, outdoor&#10;&#10;Description automatically generated"/>
          <p:cNvPicPr preferRelativeResize="0"/>
          <p:nvPr/>
        </p:nvPicPr>
        <p:blipFill rotWithShape="1">
          <a:blip r:embed="rId9">
            <a:alphaModFix/>
          </a:blip>
          <a:srcRect/>
          <a:stretch/>
        </p:blipFill>
        <p:spPr>
          <a:xfrm>
            <a:off x="4771957" y="2952164"/>
            <a:ext cx="1235557" cy="1644509"/>
          </a:xfrm>
          <a:prstGeom prst="rect">
            <a:avLst/>
          </a:prstGeom>
          <a:noFill/>
          <a:ln>
            <a:noFill/>
          </a:ln>
        </p:spPr>
      </p:pic>
      <p:sp>
        <p:nvSpPr>
          <p:cNvPr id="232" name="Google Shape;232;p6"/>
          <p:cNvSpPr txBox="1"/>
          <p:nvPr/>
        </p:nvSpPr>
        <p:spPr>
          <a:xfrm>
            <a:off x="719708" y="4272862"/>
            <a:ext cx="2820964" cy="76020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C00000"/>
              </a:buClr>
              <a:buSzPts val="1400"/>
              <a:buFont typeface="Arial"/>
              <a:buNone/>
            </a:pPr>
            <a:r>
              <a:rPr lang="en-GB" sz="1400" b="1" i="0" u="none" strike="noStrike" cap="none">
                <a:solidFill>
                  <a:srgbClr val="C00000"/>
                </a:solidFill>
                <a:latin typeface="Open Sans"/>
                <a:ea typeface="Open Sans"/>
                <a:cs typeface="Open Sans"/>
                <a:sym typeface="Open Sans"/>
              </a:rPr>
              <a:t>ACTIVITÉ : </a:t>
            </a:r>
            <a:r>
              <a:rPr lang="en-GB" sz="1400" b="0" i="0" u="none" strike="noStrike" cap="none">
                <a:solidFill>
                  <a:schemeClr val="dk1"/>
                </a:solidFill>
                <a:latin typeface="Open Sans"/>
                <a:ea typeface="Open Sans"/>
                <a:cs typeface="Open Sans"/>
                <a:sym typeface="Open Sans"/>
              </a:rPr>
              <a:t>3000 GJ de charbon en une heure, 6000 GJ en deux heures, etc...</a:t>
            </a:r>
            <a:endParaRPr/>
          </a:p>
        </p:txBody>
      </p:sp>
      <p:sp>
        <p:nvSpPr>
          <p:cNvPr id="233" name="Google Shape;233;p6"/>
          <p:cNvSpPr txBox="1"/>
          <p:nvPr/>
        </p:nvSpPr>
        <p:spPr>
          <a:xfrm>
            <a:off x="7466855" y="4715297"/>
            <a:ext cx="3100745" cy="76020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C00000"/>
              </a:buClr>
              <a:buSzPts val="1400"/>
              <a:buFont typeface="Arial"/>
              <a:buNone/>
            </a:pPr>
            <a:r>
              <a:rPr lang="en-GB" sz="1400" b="1" i="0" u="none" strike="noStrike" cap="none">
                <a:solidFill>
                  <a:srgbClr val="C00000"/>
                </a:solidFill>
                <a:latin typeface="Open Sans"/>
                <a:ea typeface="Open Sans"/>
                <a:cs typeface="Open Sans"/>
                <a:sym typeface="Open Sans"/>
              </a:rPr>
              <a:t>ACTIVITÉ : </a:t>
            </a:r>
            <a:r>
              <a:rPr lang="en-GB" sz="1400" b="0" i="0" u="none" strike="noStrike" cap="none">
                <a:solidFill>
                  <a:schemeClr val="dk1"/>
                </a:solidFill>
                <a:latin typeface="Open Sans"/>
                <a:ea typeface="Open Sans"/>
                <a:cs typeface="Open Sans"/>
                <a:sym typeface="Open Sans"/>
              </a:rPr>
              <a:t>1000 GJ d'électricité en une heure, 2000 GJ en deux heures, et ainsi de suite...</a:t>
            </a:r>
            <a:endParaRPr/>
          </a:p>
        </p:txBody>
      </p:sp>
      <p:sp>
        <p:nvSpPr>
          <p:cNvPr id="234" name="Google Shape;234;p6"/>
          <p:cNvSpPr txBox="1"/>
          <p:nvPr/>
        </p:nvSpPr>
        <p:spPr>
          <a:xfrm>
            <a:off x="3244297" y="4710300"/>
            <a:ext cx="4290875"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00" b="1" i="0" u="none" strike="noStrike" cap="none">
                <a:solidFill>
                  <a:srgbClr val="C00000"/>
                </a:solidFill>
                <a:latin typeface="Open Sans"/>
                <a:ea typeface="Open Sans"/>
                <a:cs typeface="Open Sans"/>
                <a:sym typeface="Open Sans"/>
              </a:rPr>
              <a:t>CAPACITÉ : </a:t>
            </a:r>
            <a:r>
              <a:rPr lang="en-GB" sz="1400" b="0" i="0" u="none" strike="noStrike" cap="none">
                <a:solidFill>
                  <a:schemeClr val="dk1"/>
                </a:solidFill>
                <a:latin typeface="Open Sans"/>
                <a:ea typeface="Open Sans"/>
                <a:cs typeface="Open Sans"/>
                <a:sym typeface="Open Sans"/>
              </a:rPr>
              <a:t>1000 GJ d'électricité par heure</a:t>
            </a:r>
            <a:endParaRPr/>
          </a:p>
          <a:p>
            <a:pPr marL="0" marR="0" lvl="0" indent="0" algn="ctr" rtl="0">
              <a:spcBef>
                <a:spcPts val="0"/>
              </a:spcBef>
              <a:spcAft>
                <a:spcPts val="0"/>
              </a:spcAft>
              <a:buNone/>
            </a:pPr>
            <a:r>
              <a:rPr lang="en-GB" sz="1400" b="0" i="0" u="none" strike="noStrike" cap="none">
                <a:solidFill>
                  <a:schemeClr val="dk1"/>
                </a:solidFill>
                <a:latin typeface="Open Sans"/>
                <a:ea typeface="Open Sans"/>
                <a:cs typeface="Open Sans"/>
                <a:sym typeface="Open Sans"/>
              </a:rPr>
              <a:t>= 1000 GJ / 3600 secondes</a:t>
            </a:r>
            <a:endParaRPr/>
          </a:p>
          <a:p>
            <a:pPr marL="0" marR="0" lvl="0" indent="0" algn="ctr" rtl="0">
              <a:spcBef>
                <a:spcPts val="0"/>
              </a:spcBef>
              <a:spcAft>
                <a:spcPts val="0"/>
              </a:spcAft>
              <a:buNone/>
            </a:pPr>
            <a:r>
              <a:rPr lang="en-GB" sz="1400" b="0" i="0" u="none" strike="noStrike" cap="none">
                <a:solidFill>
                  <a:schemeClr val="dk1"/>
                </a:solidFill>
                <a:latin typeface="Open Sans"/>
                <a:ea typeface="Open Sans"/>
                <a:cs typeface="Open Sans"/>
                <a:sym typeface="Open Sans"/>
              </a:rPr>
              <a:t>= 0,2778 gigawatts (GW)</a:t>
            </a:r>
            <a:endParaRPr/>
          </a:p>
          <a:p>
            <a:pPr marL="0" marR="0" lvl="0" indent="0" algn="ctr" rtl="0">
              <a:spcBef>
                <a:spcPts val="0"/>
              </a:spcBef>
              <a:spcAft>
                <a:spcPts val="0"/>
              </a:spcAft>
              <a:buNone/>
            </a:pPr>
            <a:r>
              <a:rPr lang="en-GB" sz="1400" b="1" i="0" u="none" strike="noStrike" cap="none">
                <a:solidFill>
                  <a:srgbClr val="C00000"/>
                </a:solidFill>
                <a:latin typeface="Open Sans"/>
                <a:ea typeface="Open Sans"/>
                <a:cs typeface="Open Sans"/>
                <a:sym typeface="Open Sans"/>
              </a:rPr>
              <a:t>CAPACITÉ : </a:t>
            </a:r>
            <a:r>
              <a:rPr lang="en-GB" sz="1400" b="0" i="0" u="none" strike="noStrike" cap="none">
                <a:solidFill>
                  <a:schemeClr val="dk1"/>
                </a:solidFill>
                <a:latin typeface="Open Sans"/>
                <a:ea typeface="Open Sans"/>
                <a:cs typeface="Open Sans"/>
                <a:sym typeface="Open Sans"/>
              </a:rPr>
              <a:t>0,2278 GW</a:t>
            </a:r>
            <a:endParaRPr sz="1400" b="0" i="0" u="none" strike="noStrike" cap="none">
              <a:solidFill>
                <a:schemeClr val="dk1"/>
              </a:solidFill>
              <a:latin typeface="Open Sans"/>
              <a:ea typeface="Open Sans"/>
              <a:cs typeface="Open Sans"/>
              <a:sym typeface="Open Sans"/>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7"/>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4.1 Capacité et activité</a:t>
            </a:r>
            <a:endParaRPr/>
          </a:p>
        </p:txBody>
      </p:sp>
      <p:sp>
        <p:nvSpPr>
          <p:cNvPr id="241" name="Google Shape;241;p7"/>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Font typeface="Open Sans SemiBold"/>
              <a:buNone/>
            </a:pPr>
            <a:r>
              <a:rPr lang="en-GB"/>
              <a:t>Définit la relation entre la </a:t>
            </a:r>
            <a:r>
              <a:rPr lang="en-GB">
                <a:solidFill>
                  <a:srgbClr val="C00000"/>
                </a:solidFill>
              </a:rPr>
              <a:t>capacité </a:t>
            </a:r>
            <a:r>
              <a:rPr lang="en-GB"/>
              <a:t>et l'</a:t>
            </a:r>
            <a:r>
              <a:rPr lang="en-GB">
                <a:solidFill>
                  <a:srgbClr val="C00000"/>
                </a:solidFill>
              </a:rPr>
              <a:t>activité</a:t>
            </a:r>
            <a:endParaRPr/>
          </a:p>
          <a:p>
            <a:pPr marL="0" lvl="0" indent="0" algn="l" rtl="0">
              <a:lnSpc>
                <a:spcPct val="90000"/>
              </a:lnSpc>
              <a:spcBef>
                <a:spcPts val="1200"/>
              </a:spcBef>
              <a:spcAft>
                <a:spcPts val="0"/>
              </a:spcAft>
              <a:buClr>
                <a:schemeClr val="dk1"/>
              </a:buClr>
              <a:buSzPts val="2000"/>
              <a:buFont typeface="Open Sans SemiBold"/>
              <a:buNone/>
            </a:pPr>
            <a:r>
              <a:rPr lang="en-GB"/>
              <a:t>L'activité qui pourrait être générée par une unité de capacité fonctionnant à 100 % pendant 1 an)</a:t>
            </a:r>
            <a:endParaRPr/>
          </a:p>
          <a:p>
            <a:pPr marL="0" lvl="0" indent="0" algn="l" rtl="0">
              <a:lnSpc>
                <a:spcPct val="90000"/>
              </a:lnSpc>
              <a:spcBef>
                <a:spcPts val="1200"/>
              </a:spcBef>
              <a:spcAft>
                <a:spcPts val="0"/>
              </a:spcAft>
              <a:buClr>
                <a:schemeClr val="dk1"/>
              </a:buClr>
              <a:buSzPts val="2000"/>
              <a:buFont typeface="Open Sans SemiBold"/>
              <a:buNone/>
            </a:pPr>
            <a:endParaRPr/>
          </a:p>
          <a:p>
            <a:pPr marL="0" lvl="0" indent="0" algn="l" rtl="0">
              <a:lnSpc>
                <a:spcPct val="90000"/>
              </a:lnSpc>
              <a:spcBef>
                <a:spcPts val="1200"/>
              </a:spcBef>
              <a:spcAft>
                <a:spcPts val="0"/>
              </a:spcAft>
              <a:buClr>
                <a:srgbClr val="C00000"/>
              </a:buClr>
              <a:buSzPts val="2000"/>
              <a:buFont typeface="Open Sans SemiBold"/>
              <a:buNone/>
            </a:pPr>
            <a:r>
              <a:rPr lang="en-GB" u="sng">
                <a:solidFill>
                  <a:srgbClr val="C00000"/>
                </a:solidFill>
              </a:rPr>
              <a:t>Exemple</a:t>
            </a:r>
            <a:r>
              <a:rPr lang="en-GB"/>
              <a:t>: Si la capacité et l'activité d'une raffinerie sont toutes deux mesurées en barils par an, l'unité capacité/activité est de </a:t>
            </a:r>
            <a:r>
              <a:rPr lang="en-GB">
                <a:solidFill>
                  <a:srgbClr val="C00000"/>
                </a:solidFill>
              </a:rPr>
              <a:t>1.</a:t>
            </a:r>
            <a:endParaRPr/>
          </a:p>
          <a:p>
            <a:pPr marL="0" lvl="0" indent="0" algn="l" rtl="0">
              <a:lnSpc>
                <a:spcPct val="90000"/>
              </a:lnSpc>
              <a:spcBef>
                <a:spcPts val="1200"/>
              </a:spcBef>
              <a:spcAft>
                <a:spcPts val="0"/>
              </a:spcAft>
              <a:buClr>
                <a:schemeClr val="dk1"/>
              </a:buClr>
              <a:buSzPts val="2000"/>
              <a:buFont typeface="Open Sans SemiBold"/>
              <a:buNone/>
            </a:pPr>
            <a:r>
              <a:rPr lang="en-GB"/>
              <a:t>Toutefois, si la capacité est mesurée en barils par jour et l'activité en barils par an, l'unité capacité/activité est alors </a:t>
            </a:r>
            <a:r>
              <a:rPr lang="en-GB">
                <a:solidFill>
                  <a:srgbClr val="C00000"/>
                </a:solidFill>
              </a:rPr>
              <a:t>365</a:t>
            </a:r>
            <a:endParaRPr/>
          </a:p>
        </p:txBody>
      </p:sp>
      <p:sp>
        <p:nvSpPr>
          <p:cNvPr id="242" name="Google Shape;242;p7"/>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7</a:t>
            </a:fld>
            <a:endParaRPr/>
          </a:p>
        </p:txBody>
      </p:sp>
      <p:sp>
        <p:nvSpPr>
          <p:cNvPr id="243" name="Google Shape;243;p7"/>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Unité de capacité d'activité</a:t>
            </a:r>
            <a:endParaRPr/>
          </a:p>
        </p:txBody>
      </p:sp>
      <p:sp>
        <p:nvSpPr>
          <p:cNvPr id="244" name="Google Shape;244;p7"/>
          <p:cNvSpPr txBox="1">
            <a:spLocks noGrp="1"/>
          </p:cNvSpPr>
          <p:nvPr>
            <p:ph type="body" idx="4"/>
          </p:nvPr>
        </p:nvSpPr>
        <p:spPr>
          <a:xfrm>
            <a:off x="663574" y="6007019"/>
            <a:ext cx="3866047" cy="37917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000"/>
              <a:buFont typeface="Open Sans"/>
              <a:buNone/>
            </a:pPr>
            <a:r>
              <a:rPr lang="en-GB" b="1"/>
              <a:t>Source de l'image </a:t>
            </a:r>
            <a:r>
              <a:rPr lang="en-GB"/>
              <a:t>: Frédéric Dupont, </a:t>
            </a:r>
            <a:r>
              <a:rPr lang="en-GB" u="sng">
                <a:solidFill>
                  <a:schemeClr val="hlink"/>
                </a:solidFill>
                <a:hlinkClick r:id="rId3"/>
              </a:rPr>
              <a:t>photo</a:t>
            </a:r>
            <a:r>
              <a:rPr lang="en-GB"/>
              <a:t>, formulaire </a:t>
            </a:r>
            <a:r>
              <a:rPr lang="en-GB" u="sng">
                <a:solidFill>
                  <a:schemeClr val="hlink"/>
                </a:solidFill>
                <a:hlinkClick r:id="rId4"/>
              </a:rPr>
              <a:t>Unsplash </a:t>
            </a:r>
            <a:r>
              <a:rPr lang="en-GB"/>
              <a:t>; CampusFrance , </a:t>
            </a:r>
            <a:r>
              <a:rPr lang="en-GB" u="sng">
                <a:solidFill>
                  <a:schemeClr val="hlink"/>
                </a:solidFill>
                <a:hlinkClick r:id="rId5"/>
              </a:rPr>
              <a:t>photo</a:t>
            </a:r>
            <a:r>
              <a:rPr lang="en-GB"/>
              <a:t>, sous licence </a:t>
            </a:r>
            <a:r>
              <a:rPr lang="en-GB" u="sng">
                <a:solidFill>
                  <a:schemeClr val="hlink"/>
                </a:solidFill>
                <a:hlinkClick r:id="rId6"/>
              </a:rPr>
              <a:t>CC 0</a:t>
            </a:r>
            <a:endParaRPr/>
          </a:p>
        </p:txBody>
      </p:sp>
      <p:sp>
        <p:nvSpPr>
          <p:cNvPr id="245" name="Google Shape;245;p7"/>
          <p:cNvSpPr txBox="1"/>
          <p:nvPr/>
        </p:nvSpPr>
        <p:spPr>
          <a:xfrm>
            <a:off x="8443183" y="5911013"/>
            <a:ext cx="2206808" cy="368431"/>
          </a:xfrm>
          <a:prstGeom prst="rect">
            <a:avLst/>
          </a:prstGeom>
          <a:noFill/>
          <a:ln>
            <a:noFill/>
          </a:ln>
        </p:spPr>
        <p:txBody>
          <a:bodyPr spcFirstLastPara="1" wrap="square" lIns="91425" tIns="45700" rIns="91425" bIns="45700" anchor="b" anchorCtr="0">
            <a:normAutofit/>
          </a:bodyPr>
          <a:lstStyle/>
          <a:p>
            <a:pPr marL="0" marR="0" lvl="0" indent="0" algn="l" rtl="0">
              <a:spcBef>
                <a:spcPts val="0"/>
              </a:spcBef>
              <a:spcAft>
                <a:spcPts val="0"/>
              </a:spcAft>
              <a:buNone/>
            </a:pPr>
            <a:endParaRPr sz="1000" b="0" i="0" u="none" strike="noStrike" cap="none">
              <a:solidFill>
                <a:schemeClr val="dk1"/>
              </a:solidFill>
              <a:latin typeface="Times"/>
              <a:ea typeface="Times"/>
              <a:cs typeface="Times"/>
              <a:sym typeface="Times"/>
            </a:endParaRP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8"/>
          <p:cNvSpPr txBox="1">
            <a:spLocks noGrp="1"/>
          </p:cNvSpPr>
          <p:nvPr>
            <p:ph type="title"/>
          </p:nvPr>
        </p:nvSpPr>
        <p:spPr>
          <a:xfrm>
            <a:off x="663880" y="681037"/>
            <a:ext cx="960191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Lecture 4.1 Références</a:t>
            </a:r>
            <a:endParaRPr/>
          </a:p>
        </p:txBody>
      </p:sp>
      <p:sp>
        <p:nvSpPr>
          <p:cNvPr id="251" name="Google Shape;251;p8"/>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8</a:t>
            </a:fld>
            <a:endParaRPr/>
          </a:p>
        </p:txBody>
      </p:sp>
      <p:sp>
        <p:nvSpPr>
          <p:cNvPr id="252" name="Google Shape;252;p8"/>
          <p:cNvSpPr txBox="1"/>
          <p:nvPr/>
        </p:nvSpPr>
        <p:spPr>
          <a:xfrm>
            <a:off x="663575" y="2082799"/>
            <a:ext cx="5432400" cy="40068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000000"/>
              </a:buClr>
              <a:buSzPts val="1600"/>
              <a:buFont typeface="Calibri"/>
              <a:buAutoNum type="arabicPeriod"/>
            </a:pPr>
            <a:r>
              <a:rPr lang="en-GB" sz="1600">
                <a:solidFill>
                  <a:srgbClr val="000000"/>
                </a:solidFill>
                <a:latin typeface="Open Sans"/>
                <a:ea typeface="Open Sans"/>
                <a:cs typeface="Open Sans"/>
                <a:sym typeface="Open Sans"/>
              </a:rPr>
              <a:t>Taliotis, Constantinos, Gardumi, Francesco, Shivakumar, Abhishek, Sridharan, Vignesh, Ramos, Eunice, Beltramo, Agnese, … Howells, Mark. (2018, December). Representing primary energy supply in OSeMOSYS. Zenodo. </a:t>
            </a:r>
            <a:r>
              <a:rPr lang="en-GB" sz="1600" u="sng">
                <a:solidFill>
                  <a:srgbClr val="4151C3"/>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http://doi.org/10.5281/zenodo.4585692</a:t>
            </a:r>
            <a:r>
              <a:rPr lang="en-GB" sz="1600">
                <a:solidFill>
                  <a:srgbClr val="000000"/>
                </a:solidFill>
                <a:latin typeface="Open Sans"/>
                <a:ea typeface="Open Sans"/>
                <a:cs typeface="Open Sans"/>
                <a:sym typeface="Open Sans"/>
              </a:rPr>
              <a:t> </a:t>
            </a:r>
            <a:endParaRPr sz="1600">
              <a:solidFill>
                <a:srgbClr val="000000"/>
              </a:solidFill>
              <a:latin typeface="Open Sans"/>
              <a:ea typeface="Open Sans"/>
              <a:cs typeface="Open Sans"/>
              <a:sym typeface="Open Sans"/>
            </a:endParaRP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9"/>
          <p:cNvSpPr txBox="1">
            <a:spLocks noGrp="1"/>
          </p:cNvSpPr>
          <p:nvPr>
            <p:ph type="title"/>
          </p:nvPr>
        </p:nvSpPr>
        <p:spPr>
          <a:xfrm>
            <a:off x="663880" y="376237"/>
            <a:ext cx="94572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4.2 Paramètres de coût</a:t>
            </a:r>
            <a:endParaRPr/>
          </a:p>
        </p:txBody>
      </p:sp>
      <p:sp>
        <p:nvSpPr>
          <p:cNvPr id="259" name="Google Shape;259;p9"/>
          <p:cNvSpPr txBox="1">
            <a:spLocks noGrp="1"/>
          </p:cNvSpPr>
          <p:nvPr>
            <p:ph type="body" idx="1"/>
          </p:nvPr>
        </p:nvSpPr>
        <p:spPr>
          <a:xfrm>
            <a:off x="663880" y="2278145"/>
            <a:ext cx="10514700" cy="3421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Font typeface="Open Sans SemiBold"/>
              <a:buNone/>
            </a:pPr>
            <a:r>
              <a:rPr lang="en-GB">
                <a:latin typeface="Open Sans SemiBold"/>
                <a:ea typeface="Open Sans SemiBold"/>
                <a:cs typeface="Open Sans SemiBold"/>
                <a:sym typeface="Open Sans SemiBold"/>
              </a:rPr>
              <a:t>Les coûts sont divisés en </a:t>
            </a:r>
            <a:r>
              <a:rPr lang="en-GB">
                <a:solidFill>
                  <a:srgbClr val="C00000"/>
                </a:solidFill>
                <a:latin typeface="Open Sans SemiBold"/>
                <a:ea typeface="Open Sans SemiBold"/>
                <a:cs typeface="Open Sans SemiBold"/>
                <a:sym typeface="Open Sans SemiBold"/>
              </a:rPr>
              <a:t>coûts d'investissement</a:t>
            </a:r>
            <a:r>
              <a:rPr lang="en-GB">
                <a:latin typeface="Open Sans SemiBold"/>
                <a:ea typeface="Open Sans SemiBold"/>
                <a:cs typeface="Open Sans SemiBold"/>
                <a:sym typeface="Open Sans SemiBold"/>
              </a:rPr>
              <a:t>, </a:t>
            </a:r>
            <a:r>
              <a:rPr lang="en-GB">
                <a:solidFill>
                  <a:srgbClr val="C00000"/>
                </a:solidFill>
                <a:latin typeface="Open Sans SemiBold"/>
                <a:ea typeface="Open Sans SemiBold"/>
                <a:cs typeface="Open Sans SemiBold"/>
                <a:sym typeface="Open Sans SemiBold"/>
              </a:rPr>
              <a:t>coûts fixes </a:t>
            </a:r>
            <a:r>
              <a:rPr lang="en-GB">
                <a:latin typeface="Open Sans SemiBold"/>
                <a:ea typeface="Open Sans SemiBold"/>
                <a:cs typeface="Open Sans SemiBold"/>
                <a:sym typeface="Open Sans SemiBold"/>
              </a:rPr>
              <a:t>et </a:t>
            </a:r>
            <a:r>
              <a:rPr lang="en-GB">
                <a:solidFill>
                  <a:srgbClr val="C00000"/>
                </a:solidFill>
                <a:latin typeface="Open Sans SemiBold"/>
                <a:ea typeface="Open Sans SemiBold"/>
                <a:cs typeface="Open Sans SemiBold"/>
                <a:sym typeface="Open Sans SemiBold"/>
              </a:rPr>
              <a:t>coûts variables.</a:t>
            </a:r>
            <a:endParaRPr>
              <a:solidFill>
                <a:srgbClr val="C00000"/>
              </a:solidFill>
              <a:latin typeface="Open Sans SemiBold"/>
              <a:ea typeface="Open Sans SemiBold"/>
              <a:cs typeface="Open Sans SemiBold"/>
              <a:sym typeface="Open Sans SemiBold"/>
            </a:endParaRPr>
          </a:p>
        </p:txBody>
      </p:sp>
      <p:sp>
        <p:nvSpPr>
          <p:cNvPr id="260" name="Google Shape;260;p9"/>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9</a:t>
            </a:fld>
            <a:endParaRPr/>
          </a:p>
        </p:txBody>
      </p:sp>
      <p:sp>
        <p:nvSpPr>
          <p:cNvPr id="261" name="Google Shape;261;p9"/>
          <p:cNvSpPr txBox="1">
            <a:spLocks noGrp="1"/>
          </p:cNvSpPr>
          <p:nvPr>
            <p:ph type="body" idx="2"/>
          </p:nvPr>
        </p:nvSpPr>
        <p:spPr>
          <a:xfrm>
            <a:off x="663575" y="1711227"/>
            <a:ext cx="4389300" cy="4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Vue d'ensemble</a:t>
            </a:r>
            <a:endParaRPr/>
          </a:p>
        </p:txBody>
      </p:sp>
      <p:sp>
        <p:nvSpPr>
          <p:cNvPr id="262" name="Google Shape;262;p9"/>
          <p:cNvSpPr txBox="1"/>
          <p:nvPr/>
        </p:nvSpPr>
        <p:spPr>
          <a:xfrm>
            <a:off x="8443183" y="5911013"/>
            <a:ext cx="2206808" cy="368431"/>
          </a:xfrm>
          <a:prstGeom prst="rect">
            <a:avLst/>
          </a:prstGeom>
          <a:noFill/>
          <a:ln>
            <a:noFill/>
          </a:ln>
        </p:spPr>
        <p:txBody>
          <a:bodyPr spcFirstLastPara="1" wrap="square" lIns="91425" tIns="45700" rIns="91425" bIns="45700" anchor="b" anchorCtr="0">
            <a:normAutofit/>
          </a:bodyPr>
          <a:lstStyle/>
          <a:p>
            <a:pPr marL="0" marR="0" lvl="0" indent="0" algn="l" rtl="0">
              <a:spcBef>
                <a:spcPts val="0"/>
              </a:spcBef>
              <a:spcAft>
                <a:spcPts val="0"/>
              </a:spcAft>
              <a:buNone/>
            </a:pPr>
            <a:endParaRPr sz="1000" b="0" i="0" u="none" strike="noStrike" cap="none">
              <a:solidFill>
                <a:schemeClr val="dk1"/>
              </a:solidFill>
              <a:latin typeface="Times"/>
              <a:ea typeface="Times"/>
              <a:cs typeface="Times"/>
              <a:sym typeface="Times"/>
            </a:endParaRPr>
          </a:p>
        </p:txBody>
      </p:sp>
      <p:sp>
        <p:nvSpPr>
          <p:cNvPr id="263" name="Google Shape;263;p9"/>
          <p:cNvSpPr txBox="1"/>
          <p:nvPr/>
        </p:nvSpPr>
        <p:spPr>
          <a:xfrm>
            <a:off x="6524196" y="2857033"/>
            <a:ext cx="4791600" cy="3327000"/>
          </a:xfrm>
          <a:prstGeom prst="rect">
            <a:avLst/>
          </a:prstGeom>
          <a:noFill/>
          <a:ln>
            <a:noFill/>
          </a:ln>
        </p:spPr>
        <p:txBody>
          <a:bodyPr spcFirstLastPara="1" wrap="square" lIns="91425" tIns="45700" rIns="91425" bIns="45700" anchor="t" anchorCtr="0">
            <a:noAutofit/>
          </a:bodyPr>
          <a:lstStyle/>
          <a:p>
            <a:pPr marL="285750" marR="0" lvl="0" indent="-295910" algn="l" rtl="0">
              <a:lnSpc>
                <a:spcPct val="70000"/>
              </a:lnSpc>
              <a:spcBef>
                <a:spcPts val="0"/>
              </a:spcBef>
              <a:spcAft>
                <a:spcPts val="0"/>
              </a:spcAft>
              <a:buClr>
                <a:schemeClr val="dk1"/>
              </a:buClr>
              <a:buSzPts val="1760"/>
              <a:buFont typeface="Arial"/>
              <a:buChar char="•"/>
            </a:pPr>
            <a:r>
              <a:rPr lang="en-GB" sz="1760" b="0" i="0" u="none" strike="noStrike" cap="none">
                <a:solidFill>
                  <a:schemeClr val="dk1"/>
                </a:solidFill>
                <a:latin typeface="Open Sans"/>
                <a:ea typeface="Open Sans"/>
                <a:cs typeface="Open Sans"/>
                <a:sym typeface="Open Sans"/>
              </a:rPr>
              <a:t>Carburant </a:t>
            </a:r>
            <a:endParaRPr sz="1590"/>
          </a:p>
          <a:p>
            <a:pPr marL="285750" marR="0" lvl="0" indent="-295910" algn="l" rtl="0">
              <a:lnSpc>
                <a:spcPct val="70000"/>
              </a:lnSpc>
              <a:spcBef>
                <a:spcPts val="1000"/>
              </a:spcBef>
              <a:spcAft>
                <a:spcPts val="0"/>
              </a:spcAft>
              <a:buClr>
                <a:schemeClr val="dk1"/>
              </a:buClr>
              <a:buSzPts val="1760"/>
              <a:buFont typeface="Arial"/>
              <a:buChar char="•"/>
            </a:pPr>
            <a:r>
              <a:rPr lang="en-GB" sz="1760" b="0" i="0" u="none" strike="noStrike" cap="none">
                <a:solidFill>
                  <a:schemeClr val="dk1"/>
                </a:solidFill>
                <a:latin typeface="Open Sans"/>
                <a:ea typeface="Open Sans"/>
                <a:cs typeface="Open Sans"/>
                <a:sym typeface="Open Sans"/>
              </a:rPr>
              <a:t>Autres consommables (par exemple, produits chimiques, détergents, etc.)</a:t>
            </a:r>
            <a:endParaRPr sz="1590"/>
          </a:p>
          <a:p>
            <a:pPr marL="285750" marR="0" lvl="0" indent="-234950" algn="l" rtl="0">
              <a:lnSpc>
                <a:spcPct val="70000"/>
              </a:lnSpc>
              <a:spcBef>
                <a:spcPts val="1000"/>
              </a:spcBef>
              <a:spcAft>
                <a:spcPts val="0"/>
              </a:spcAft>
              <a:buClr>
                <a:schemeClr val="dk1"/>
              </a:buClr>
              <a:buSzPts val="680"/>
              <a:buFont typeface="Arial"/>
              <a:buNone/>
            </a:pPr>
            <a:endParaRPr sz="1080" b="0" i="0" u="none" strike="noStrike" cap="none">
              <a:solidFill>
                <a:schemeClr val="dk1"/>
              </a:solidFill>
              <a:latin typeface="Open Sans"/>
              <a:ea typeface="Open Sans"/>
              <a:cs typeface="Open Sans"/>
              <a:sym typeface="Open Sans"/>
            </a:endParaRPr>
          </a:p>
          <a:p>
            <a:pPr marL="285750" marR="0" lvl="0" indent="-295910" algn="l" rtl="0">
              <a:lnSpc>
                <a:spcPct val="70000"/>
              </a:lnSpc>
              <a:spcBef>
                <a:spcPts val="1000"/>
              </a:spcBef>
              <a:spcAft>
                <a:spcPts val="0"/>
              </a:spcAft>
              <a:buClr>
                <a:schemeClr val="dk1"/>
              </a:buClr>
              <a:buSzPts val="1760"/>
              <a:buFont typeface="Arial"/>
              <a:buChar char="•"/>
            </a:pPr>
            <a:r>
              <a:rPr lang="en-GB" sz="1760" b="0" i="0" u="none" strike="noStrike" cap="none">
                <a:solidFill>
                  <a:schemeClr val="dk1"/>
                </a:solidFill>
                <a:latin typeface="Open Sans"/>
                <a:ea typeface="Open Sans"/>
                <a:cs typeface="Open Sans"/>
                <a:sym typeface="Open Sans"/>
              </a:rPr>
              <a:t>Salaires</a:t>
            </a:r>
            <a:endParaRPr sz="1590"/>
          </a:p>
          <a:p>
            <a:pPr marL="285750" marR="0" lvl="0" indent="-295910" algn="l" rtl="0">
              <a:lnSpc>
                <a:spcPct val="70000"/>
              </a:lnSpc>
              <a:spcBef>
                <a:spcPts val="1000"/>
              </a:spcBef>
              <a:spcAft>
                <a:spcPts val="0"/>
              </a:spcAft>
              <a:buClr>
                <a:schemeClr val="dk1"/>
              </a:buClr>
              <a:buSzPts val="1760"/>
              <a:buFont typeface="Arial"/>
              <a:buChar char="•"/>
            </a:pPr>
            <a:r>
              <a:rPr lang="en-GB" sz="1760" b="0" i="0" u="none" strike="noStrike" cap="none">
                <a:solidFill>
                  <a:schemeClr val="dk1"/>
                </a:solidFill>
                <a:latin typeface="Open Sans"/>
                <a:ea typeface="Open Sans"/>
                <a:cs typeface="Open Sans"/>
                <a:sym typeface="Open Sans"/>
              </a:rPr>
              <a:t>Taxes et assurances</a:t>
            </a:r>
            <a:endParaRPr sz="1590"/>
          </a:p>
          <a:p>
            <a:pPr marL="285750" marR="0" lvl="0" indent="-295910" algn="l" rtl="0">
              <a:lnSpc>
                <a:spcPct val="70000"/>
              </a:lnSpc>
              <a:spcBef>
                <a:spcPts val="1000"/>
              </a:spcBef>
              <a:spcAft>
                <a:spcPts val="0"/>
              </a:spcAft>
              <a:buClr>
                <a:schemeClr val="dk1"/>
              </a:buClr>
              <a:buSzPts val="1760"/>
              <a:buFont typeface="Arial"/>
              <a:buChar char="•"/>
            </a:pPr>
            <a:r>
              <a:rPr lang="en-GB" sz="1760" b="0" i="0" u="none" strike="noStrike" cap="none">
                <a:solidFill>
                  <a:schemeClr val="dk1"/>
                </a:solidFill>
                <a:latin typeface="Open Sans"/>
                <a:ea typeface="Open Sans"/>
                <a:cs typeface="Open Sans"/>
                <a:sym typeface="Open Sans"/>
              </a:rPr>
              <a:t>Coûts fixes du carburant</a:t>
            </a:r>
            <a:endParaRPr sz="1590"/>
          </a:p>
          <a:p>
            <a:pPr marL="285750" marR="0" lvl="0" indent="-234950" algn="l" rtl="0">
              <a:lnSpc>
                <a:spcPct val="70000"/>
              </a:lnSpc>
              <a:spcBef>
                <a:spcPts val="1000"/>
              </a:spcBef>
              <a:spcAft>
                <a:spcPts val="0"/>
              </a:spcAft>
              <a:buClr>
                <a:schemeClr val="dk1"/>
              </a:buClr>
              <a:buSzPts val="680"/>
              <a:buFont typeface="Arial"/>
              <a:buNone/>
            </a:pPr>
            <a:endParaRPr sz="1080" b="0" i="0" u="none" strike="noStrike" cap="none">
              <a:solidFill>
                <a:schemeClr val="dk1"/>
              </a:solidFill>
              <a:latin typeface="Open Sans"/>
              <a:ea typeface="Open Sans"/>
              <a:cs typeface="Open Sans"/>
              <a:sym typeface="Open Sans"/>
            </a:endParaRPr>
          </a:p>
          <a:p>
            <a:pPr marL="285750" marR="0" lvl="0" indent="-295910" algn="l" rtl="0">
              <a:lnSpc>
                <a:spcPct val="70000"/>
              </a:lnSpc>
              <a:spcBef>
                <a:spcPts val="1000"/>
              </a:spcBef>
              <a:spcAft>
                <a:spcPts val="0"/>
              </a:spcAft>
              <a:buClr>
                <a:schemeClr val="dk1"/>
              </a:buClr>
              <a:buSzPts val="1760"/>
              <a:buFont typeface="Arial"/>
              <a:buChar char="•"/>
            </a:pPr>
            <a:r>
              <a:rPr lang="en-GB" sz="1760" b="0" i="0" u="none" strike="noStrike" cap="none">
                <a:solidFill>
                  <a:schemeClr val="dk1"/>
                </a:solidFill>
                <a:latin typeface="Open Sans"/>
                <a:ea typeface="Open Sans"/>
                <a:cs typeface="Open Sans"/>
                <a:sym typeface="Open Sans"/>
              </a:rPr>
              <a:t>Amortissement</a:t>
            </a:r>
            <a:endParaRPr sz="1590"/>
          </a:p>
          <a:p>
            <a:pPr marL="285750" marR="0" lvl="0" indent="-295910" algn="l" rtl="0">
              <a:lnSpc>
                <a:spcPct val="70000"/>
              </a:lnSpc>
              <a:spcBef>
                <a:spcPts val="1000"/>
              </a:spcBef>
              <a:spcAft>
                <a:spcPts val="0"/>
              </a:spcAft>
              <a:buClr>
                <a:schemeClr val="dk1"/>
              </a:buClr>
              <a:buSzPts val="1760"/>
              <a:buFont typeface="Arial"/>
              <a:buChar char="•"/>
            </a:pPr>
            <a:r>
              <a:rPr lang="en-GB" sz="1760" b="0" i="0" u="none" strike="noStrike" cap="none">
                <a:solidFill>
                  <a:schemeClr val="dk1"/>
                </a:solidFill>
                <a:latin typeface="Open Sans"/>
                <a:ea typeface="Open Sans"/>
                <a:cs typeface="Open Sans"/>
                <a:sym typeface="Open Sans"/>
              </a:rPr>
              <a:t>Retour sur investissement</a:t>
            </a:r>
            <a:endParaRPr sz="1590"/>
          </a:p>
          <a:p>
            <a:pPr marL="285750" marR="0" lvl="0" indent="-295910" algn="l" rtl="0">
              <a:lnSpc>
                <a:spcPct val="70000"/>
              </a:lnSpc>
              <a:spcBef>
                <a:spcPts val="1000"/>
              </a:spcBef>
              <a:spcAft>
                <a:spcPts val="0"/>
              </a:spcAft>
              <a:buClr>
                <a:schemeClr val="dk1"/>
              </a:buClr>
              <a:buSzPts val="1760"/>
              <a:buFont typeface="Arial"/>
              <a:buChar char="•"/>
            </a:pPr>
            <a:r>
              <a:rPr lang="en-GB" sz="1760" b="0" i="0" u="none" strike="noStrike" cap="none">
                <a:solidFill>
                  <a:schemeClr val="dk1"/>
                </a:solidFill>
                <a:latin typeface="Open Sans"/>
                <a:ea typeface="Open Sans"/>
                <a:cs typeface="Open Sans"/>
                <a:sym typeface="Open Sans"/>
              </a:rPr>
              <a:t>Autres charges fixes non récurrentes</a:t>
            </a:r>
            <a:endParaRPr sz="1590"/>
          </a:p>
          <a:p>
            <a:pPr marL="285750" marR="0" lvl="0" indent="-184150" algn="l" rtl="0">
              <a:lnSpc>
                <a:spcPct val="70000"/>
              </a:lnSpc>
              <a:spcBef>
                <a:spcPts val="1000"/>
              </a:spcBef>
              <a:spcAft>
                <a:spcPts val="0"/>
              </a:spcAft>
              <a:buClr>
                <a:schemeClr val="dk1"/>
              </a:buClr>
              <a:buSzPts val="1360"/>
              <a:buFont typeface="Arial"/>
              <a:buNone/>
            </a:pPr>
            <a:endParaRPr sz="1760" b="0" i="0" u="none" strike="noStrike" cap="none">
              <a:solidFill>
                <a:schemeClr val="dk1"/>
              </a:solidFill>
              <a:latin typeface="Open Sans"/>
              <a:ea typeface="Open Sans"/>
              <a:cs typeface="Open Sans"/>
              <a:sym typeface="Open Sans"/>
            </a:endParaRPr>
          </a:p>
          <a:p>
            <a:pPr marL="285750" marR="0" lvl="0" indent="-184150" algn="l" rtl="0">
              <a:lnSpc>
                <a:spcPct val="70000"/>
              </a:lnSpc>
              <a:spcBef>
                <a:spcPts val="1000"/>
              </a:spcBef>
              <a:spcAft>
                <a:spcPts val="0"/>
              </a:spcAft>
              <a:buClr>
                <a:schemeClr val="dk1"/>
              </a:buClr>
              <a:buSzPts val="1360"/>
              <a:buFont typeface="Arial"/>
              <a:buNone/>
            </a:pPr>
            <a:endParaRPr sz="1360" b="0" i="0" u="none" strike="noStrike" cap="none">
              <a:solidFill>
                <a:schemeClr val="dk1"/>
              </a:solidFill>
              <a:latin typeface="Open Sans"/>
              <a:ea typeface="Open Sans"/>
              <a:cs typeface="Open Sans"/>
              <a:sym typeface="Open Sans"/>
            </a:endParaRPr>
          </a:p>
        </p:txBody>
      </p:sp>
      <p:sp>
        <p:nvSpPr>
          <p:cNvPr id="264" name="Google Shape;264;p9"/>
          <p:cNvSpPr txBox="1"/>
          <p:nvPr/>
        </p:nvSpPr>
        <p:spPr>
          <a:xfrm>
            <a:off x="6715587" y="3667941"/>
            <a:ext cx="4791600" cy="1051200"/>
          </a:xfrm>
          <a:prstGeom prst="rect">
            <a:avLst/>
          </a:prstGeom>
          <a:noFill/>
          <a:ln>
            <a:noFill/>
          </a:ln>
        </p:spPr>
        <p:txBody>
          <a:bodyPr spcFirstLastPara="1" wrap="square" lIns="91425" tIns="45700" rIns="91425" bIns="45700" anchor="t" anchorCtr="0">
            <a:normAutofit/>
          </a:bodyPr>
          <a:lstStyle/>
          <a:p>
            <a:pPr marL="285750" marR="0" lvl="0" indent="-184150" algn="l" rtl="0">
              <a:lnSpc>
                <a:spcPct val="90000"/>
              </a:lnSpc>
              <a:spcBef>
                <a:spcPts val="0"/>
              </a:spcBef>
              <a:spcAft>
                <a:spcPts val="0"/>
              </a:spcAft>
              <a:buClr>
                <a:schemeClr val="dk1"/>
              </a:buClr>
              <a:buSzPts val="1600"/>
              <a:buFont typeface="Arial"/>
              <a:buNone/>
            </a:pPr>
            <a:endParaRPr sz="1600" b="0" i="0" u="none" strike="noStrike" cap="none">
              <a:solidFill>
                <a:schemeClr val="dk1"/>
              </a:solidFill>
              <a:latin typeface="Montserrat"/>
              <a:ea typeface="Montserrat"/>
              <a:cs typeface="Montserrat"/>
              <a:sym typeface="Montserrat"/>
            </a:endParaRPr>
          </a:p>
        </p:txBody>
      </p:sp>
      <p:sp>
        <p:nvSpPr>
          <p:cNvPr id="265" name="Google Shape;265;p9"/>
          <p:cNvSpPr txBox="1"/>
          <p:nvPr/>
        </p:nvSpPr>
        <p:spPr>
          <a:xfrm>
            <a:off x="6715588" y="4981890"/>
            <a:ext cx="4791600" cy="1010700"/>
          </a:xfrm>
          <a:prstGeom prst="rect">
            <a:avLst/>
          </a:prstGeom>
          <a:noFill/>
          <a:ln>
            <a:noFill/>
          </a:ln>
        </p:spPr>
        <p:txBody>
          <a:bodyPr spcFirstLastPara="1" wrap="square" lIns="91425" tIns="45700" rIns="91425" bIns="45700" anchor="t" anchorCtr="0">
            <a:normAutofit/>
          </a:bodyPr>
          <a:lstStyle/>
          <a:p>
            <a:pPr marL="285750" marR="0" lvl="0" indent="-184150" algn="l" rtl="0">
              <a:lnSpc>
                <a:spcPct val="90000"/>
              </a:lnSpc>
              <a:spcBef>
                <a:spcPts val="0"/>
              </a:spcBef>
              <a:spcAft>
                <a:spcPts val="0"/>
              </a:spcAft>
              <a:buClr>
                <a:schemeClr val="dk1"/>
              </a:buClr>
              <a:buSzPts val="1600"/>
              <a:buFont typeface="Arial"/>
              <a:buNone/>
            </a:pPr>
            <a:endParaRPr sz="1600" b="0" i="0" u="none" strike="noStrike" cap="none">
              <a:solidFill>
                <a:schemeClr val="dk1"/>
              </a:solidFill>
              <a:latin typeface="Montserrat"/>
              <a:ea typeface="Montserrat"/>
              <a:cs typeface="Montserrat"/>
              <a:sym typeface="Montserrat"/>
            </a:endParaRPr>
          </a:p>
        </p:txBody>
      </p:sp>
      <p:pic>
        <p:nvPicPr>
          <p:cNvPr id="266" name="Google Shape;266;p9"/>
          <p:cNvPicPr preferRelativeResize="0"/>
          <p:nvPr/>
        </p:nvPicPr>
        <p:blipFill rotWithShape="1">
          <a:blip r:embed="rId3">
            <a:alphaModFix/>
          </a:blip>
          <a:srcRect/>
          <a:stretch/>
        </p:blipFill>
        <p:spPr>
          <a:xfrm>
            <a:off x="917865" y="2726819"/>
            <a:ext cx="5269278" cy="3207075"/>
          </a:xfrm>
          <a:prstGeom prst="rect">
            <a:avLst/>
          </a:prstGeom>
          <a:noFill/>
          <a:ln>
            <a:noFill/>
          </a:ln>
        </p:spPr>
      </p:pic>
      <p:sp>
        <p:nvSpPr>
          <p:cNvPr id="267" name="Google Shape;267;p9"/>
          <p:cNvSpPr/>
          <p:nvPr/>
        </p:nvSpPr>
        <p:spPr>
          <a:xfrm>
            <a:off x="4529467" y="4962865"/>
            <a:ext cx="1749000" cy="1040400"/>
          </a:xfrm>
          <a:prstGeom prst="rect">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transition spd="slow">
    <p:push/>
  </p:transition>
</p:sld>
</file>

<file path=ppt/theme/theme1.xml><?xml version="1.0" encoding="utf-8"?>
<a:theme xmlns:a="http://schemas.openxmlformats.org/drawingml/2006/main" name="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7161</Words>
  <Application>Microsoft Macintosh PowerPoint</Application>
  <PresentationFormat>Widescreen</PresentationFormat>
  <Paragraphs>342</Paragraphs>
  <Slides>27</Slides>
  <Notes>27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Quattrocento Sans</vt:lpstr>
      <vt:lpstr>Open Sans SemiBold</vt:lpstr>
      <vt:lpstr>Roboto</vt:lpstr>
      <vt:lpstr>Montserrat</vt:lpstr>
      <vt:lpstr>Open Sans ExtraBold</vt:lpstr>
      <vt:lpstr>Calibri</vt:lpstr>
      <vt:lpstr>Open Sans</vt:lpstr>
      <vt:lpstr>Times</vt:lpstr>
      <vt:lpstr>CCG_ppt</vt:lpstr>
      <vt:lpstr>LECTURE 4 MODÉLISATION DES TECHNOLOGIES ÉNERGÉTIQUES</vt:lpstr>
      <vt:lpstr>Résultats de l'apprentissage</vt:lpstr>
      <vt:lpstr>4.1 Capacité et activité</vt:lpstr>
      <vt:lpstr>4.1 Capacité et activité</vt:lpstr>
      <vt:lpstr>4.1 Capacité et activité</vt:lpstr>
      <vt:lpstr>4.1 Capacité et activité</vt:lpstr>
      <vt:lpstr>4.1 Capacité et activité</vt:lpstr>
      <vt:lpstr>Lecture 4.1 Références</vt:lpstr>
      <vt:lpstr>4.2 Paramètres de coût</vt:lpstr>
      <vt:lpstr>4.2 Paramètres de coût</vt:lpstr>
      <vt:lpstr>4.2 Paramètres de coût</vt:lpstr>
      <vt:lpstr>4.2 Paramètres de coût</vt:lpstr>
      <vt:lpstr>4.2 Paramètres de coût</vt:lpstr>
      <vt:lpstr>Lecture 4.2 Références</vt:lpstr>
      <vt:lpstr>4.3 Impact des structures de coûts</vt:lpstr>
      <vt:lpstr>4.3 Impact des structures de coûts</vt:lpstr>
      <vt:lpstr>4.3 Impact des structures de coûts</vt:lpstr>
      <vt:lpstr>4.3 Impact des structures de coûts</vt:lpstr>
      <vt:lpstr>4.3 Impact des structures de coûts</vt:lpstr>
      <vt:lpstr>Lecture 4.3 Références</vt:lpstr>
      <vt:lpstr>4.4 Autres paramètres</vt:lpstr>
      <vt:lpstr>4.4 Autres paramètres</vt:lpstr>
      <vt:lpstr>4.4 Autres paramètres</vt:lpstr>
      <vt:lpstr>4.4 Autres paramètres</vt:lpstr>
      <vt:lpstr>4.4 Autres paramètres</vt:lpstr>
      <vt:lpstr>Lecture 4.4 Références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Francesco Gardumi</dc:creator>
  <cp:lastModifiedBy>Yeganyan, Rudolf</cp:lastModifiedBy>
  <cp:revision>1</cp:revision>
  <dcterms:created xsi:type="dcterms:W3CDTF">2021-05-14T11:36:21Z</dcterms:created>
  <dcterms:modified xsi:type="dcterms:W3CDTF">2024-06-20T13:35:46Z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