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ial Black" panose="020B0A04020102020204" pitchFamily="34" charset="0"/>
      <p:regular r:id="rId23"/>
      <p:bold r:id="rId24"/>
    </p:embeddedFont>
    <p:embeddedFont>
      <p:font typeface="Helvetica Neue" panose="020B060402020202020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Open Sans ExtraBold" panose="020B0906030804020204" pitchFamily="34" charset="0"/>
      <p:bold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LwzauUbfEEAZUbF97IC+mGuwW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EBAD33-7A2C-44BC-A77F-5146DCDF7E68}">
  <a:tblStyle styleId="{BDEBAD33-7A2C-44BC-A77F-5146DCDF7E6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D018166-EBF8-45B1-B2E8-4E4CCA675B5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2b35e1cdf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3c2b35e1cdf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c2b35e1cdf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3c2b35e1cdf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Caldecott et al. (2014) propose a six-lens framework that helps explain why power plants may become stranded, by showing how different types of change can undermine competitiveness and utilisation over time.</a:t>
            </a:r>
            <a:endParaRPr sz="1100"/>
          </a:p>
          <a:p>
            <a:pPr marL="0" lvl="0" indent="0" algn="l" rtl="0">
              <a:lnSpc>
                <a:spcPct val="115000"/>
              </a:lnSpc>
              <a:spcBef>
                <a:spcPts val="1200"/>
              </a:spcBef>
              <a:spcAft>
                <a:spcPts val="0"/>
              </a:spcAft>
              <a:buClr>
                <a:schemeClr val="dk1"/>
              </a:buClr>
              <a:buSzPts val="1100"/>
              <a:buFont typeface="Arial"/>
              <a:buNone/>
            </a:pPr>
            <a:r>
              <a:rPr lang="sv-SE" sz="1100"/>
              <a:t> The first lens is evolving social norms, which refers to shifts in public expectations about what is acceptable, such as declining tolerance for high-emitting generation and growing pressure for cleaner electricity. The second lens is environmental change, which captures physical climate and environmental impacts that can disrupt operations, affect cooling water availability, increase extreme weather risks, or alter demand and system reliability needs.</a:t>
            </a:r>
            <a:endParaRPr sz="1100"/>
          </a:p>
          <a:p>
            <a:pPr marL="0" lvl="0" indent="0" algn="l" rtl="0">
              <a:lnSpc>
                <a:spcPct val="115000"/>
              </a:lnSpc>
              <a:spcBef>
                <a:spcPts val="1200"/>
              </a:spcBef>
              <a:spcAft>
                <a:spcPts val="0"/>
              </a:spcAft>
              <a:buClr>
                <a:schemeClr val="dk1"/>
              </a:buClr>
              <a:buSzPts val="1100"/>
              <a:buFont typeface="Arial"/>
              <a:buNone/>
            </a:pPr>
            <a:r>
              <a:rPr lang="sv-SE" sz="1100"/>
              <a:t>The third lens is the changing resource landscape, which refers to changes in the availability, cost, and security of fuels and inputs, including volatility in coal or gas supply chains and constraints linked to water or land. The fourth lens is new government regulation, which includes policies and rules such as carbon pricing, emissions standards, air-quality limits, permitting requirements, and changes in market design that can raise costs or restrict operating hours. The fifth lens is technological change, which highlights how innovation can make new technologies cheaper and more attractive, such as falling costs of solar, wind, storage, and flexibility solutions that reduce fossil plant dispatch and revenues.</a:t>
            </a:r>
            <a:endParaRPr sz="1100"/>
          </a:p>
          <a:p>
            <a:pPr marL="0" lvl="0" indent="0" algn="l" rtl="0">
              <a:lnSpc>
                <a:spcPct val="115000"/>
              </a:lnSpc>
              <a:spcBef>
                <a:spcPts val="1200"/>
              </a:spcBef>
              <a:spcAft>
                <a:spcPts val="1200"/>
              </a:spcAft>
              <a:buClr>
                <a:schemeClr val="dk1"/>
              </a:buClr>
              <a:buSzPts val="1100"/>
              <a:buFont typeface="Arial"/>
              <a:buNone/>
            </a:pPr>
            <a:r>
              <a:rPr lang="sv-SE" sz="1100"/>
              <a:t>The sixth lens is litigation and changing status requirements, which refers to legal risks and shifting expectations from financiers, insurers, regulators, and the public that can increase compliance costs or limit access to capital. Taken together, these six lenses explain how a plant can become stranded even if it is still physically operational, because changes in society, the environment, markets, regulation, technology, and legal or institutional expectations can progressively erode its economic and financial viability.</a:t>
            </a:r>
            <a:endParaRPr/>
          </a:p>
        </p:txBody>
      </p:sp>
      <p:sp>
        <p:nvSpPr>
          <p:cNvPr id="179" name="Google Shape;179;g3c2b35e1cdf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2b35e1cdf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3c2b35e1cdf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c2b35e1cdf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3c2b35e1cdf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a:t>In this slide, three common methods used to assess stranded assets, and I explain what each method is designed to capture. These approaches are often used together, because each one answers a slightly different question about where stranding risk comes from and how large it could be.</a:t>
            </a:r>
            <a:endParaRPr sz="1100"/>
          </a:p>
          <a:p>
            <a:pPr marL="0" lvl="0" indent="0" algn="l" rtl="0">
              <a:lnSpc>
                <a:spcPct val="115000"/>
              </a:lnSpc>
              <a:spcBef>
                <a:spcPts val="1200"/>
              </a:spcBef>
              <a:spcAft>
                <a:spcPts val="0"/>
              </a:spcAft>
              <a:buClr>
                <a:schemeClr val="dk1"/>
              </a:buClr>
              <a:buSzPts val="1100"/>
              <a:buFont typeface="Arial"/>
              <a:buNone/>
            </a:pPr>
            <a:r>
              <a:rPr lang="sv-SE" sz="1100"/>
              <a:t>The first method is the top-down approach, which provides an aggregate, sector-wide view of unused or “unburnable” assets. In practice, it starts from a pre-defined carbon budget or climate pathway and then estimates how much fossil fuel production or fossil-based capacity would have to remain unused to stay within that limit. This approach is useful for understanding the scale of potential stranding across an economy or sector, but it does not always identify which specific assets will strand first.</a:t>
            </a:r>
            <a:endParaRPr sz="1100"/>
          </a:p>
          <a:p>
            <a:pPr marL="0" lvl="0" indent="0" algn="l" rtl="0">
              <a:lnSpc>
                <a:spcPct val="115000"/>
              </a:lnSpc>
              <a:spcBef>
                <a:spcPts val="1200"/>
              </a:spcBef>
              <a:spcAft>
                <a:spcPts val="0"/>
              </a:spcAft>
              <a:buClr>
                <a:schemeClr val="dk1"/>
              </a:buClr>
              <a:buSzPts val="1100"/>
              <a:buFont typeface="Arial"/>
              <a:buNone/>
            </a:pPr>
            <a:r>
              <a:rPr lang="sv-SE" sz="1100"/>
              <a:t>The second method is the bottom-up approach, which assesses stranded asset risk at the individual asset level using specific indicators. Examples of these indicators include local water stress, carbon intensity, operating costs, and exposure to decarbonisation policies or regulatory changes. This approach helps identify which plants, mines, or infrastructure assets are most vulnerable, and it is especially useful for company-level or project-level analysis.</a:t>
            </a:r>
            <a:endParaRPr sz="1100"/>
          </a:p>
          <a:p>
            <a:pPr marL="0" lvl="0" indent="0" algn="l" rtl="0">
              <a:lnSpc>
                <a:spcPct val="115000"/>
              </a:lnSpc>
              <a:spcBef>
                <a:spcPts val="1200"/>
              </a:spcBef>
              <a:spcAft>
                <a:spcPts val="0"/>
              </a:spcAft>
              <a:buClr>
                <a:schemeClr val="dk1"/>
              </a:buClr>
              <a:buSzPts val="1100"/>
              <a:buFont typeface="Arial"/>
              <a:buNone/>
            </a:pPr>
            <a:r>
              <a:rPr lang="sv-SE" sz="1100"/>
              <a:t>The third method is value at risk, which quantifies the potential financial impact of stranded assets by estimating both the probability of stranding and the magnitude of the expected losses. This framing is helpful for investors and financial institutions because it translates transition risk into a financial metric that can be compared across portfolios. Value at risk can be used to summarise exposure under different scenarios, but the results depend strongly on assumptions about policy timing, technology costs, market conditions, and how quickly assets lose value.</a:t>
            </a:r>
            <a:endParaRPr sz="1100"/>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99" name="Google Shape;199;g3c2b35e1cdf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c2b35e1cdf_0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c2b35e1cdf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2b35e1cdf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c2b35e1cdf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To address the financial implications of early fossil fuel plant retirements, tools such as the World Bank’s Fossil Fuel Retirement Model (FFRM) are used to estimate the compensation required for plant owners. This model provides a more nuanced view of the financial needs of the transition compared to traditional energy planning models.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The FFRM is designed to estimate the compensation needed for premature retirements based on several key input parameters, such as the plant’s age, cost structure, and the terms of associated Power Purchase Agreements (PPAs). It works alongside long-term energy planning models like OSeMOSYS, filling in the gaps by assessing the financial impacts of early shutdowns.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Plant retirements are determined by both the age and cost structure of the power stations. For plants under PPAs, fixed costs are the primary factor driving retirement decisions, while for those in a market-based regime, it is the variable costs that influence whether it remains profitable or not.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However, it’s important to recognize that this model does not account for substantial social and environmental impacts, such as direct and indirect job losses, which must also be considered in the broader energy transition planning.</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5" name="Google Shape;215;g3c2b35e1cdf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c2b35e1cdf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c2b35e1cdf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a:t>The objective function of the Fossil Fuel Retirement Model (FFRM) is designed to maximize net revenue across the fleet of plants, either by analyzing Power Purchase Agreements (PPAs) or through economic optimization based on market price dynamics.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Where PPAs are in place with known contractual terms, the model maximizes revenue by assessing the financial implications of those agreements. In market-based regimes, where plants compete on cost and price, the model uses marginal costs derived from least-cost planning models to optimize decisions.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The model compares the difference in net revenue between a Business-As-Usual (BAU) scenario and a decarbonization scenario. This difference is used to measure the forgone revenue, essentially representing the amount of financial loss the plant owners would incur if they were required to shut down early.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sv-SE"/>
              <a:t>In a market-based regime, where generators compete solely on cost, disregarding fixed costs associated with PPAs, a significant portion of the coal fleet would become unprofitable. Consequently, the compensation required to retire these plants prematurely would decrease substantially, potentially by as much as 50%, even under the most stringent decarbonization scenarios.</a:t>
            </a:r>
            <a:endParaRPr/>
          </a:p>
          <a:p>
            <a:pPr marL="457200" marR="0" lvl="0" indent="-228600" algn="l" rtl="0">
              <a:lnSpc>
                <a:spcPct val="100000"/>
              </a:lnSpc>
              <a:spcBef>
                <a:spcPts val="0"/>
              </a:spcBef>
              <a:spcAft>
                <a:spcPts val="0"/>
              </a:spcAft>
              <a:buClr>
                <a:srgbClr val="000000"/>
              </a:buClr>
              <a:buSzPts val="1400"/>
              <a:buFont typeface="Arial"/>
              <a:buNone/>
            </a:pPr>
            <a:endParaRPr/>
          </a:p>
          <a:p>
            <a:pPr marL="228600" marR="0" lvl="0" indent="0" algn="l" rtl="0">
              <a:lnSpc>
                <a:spcPct val="100000"/>
              </a:lnSpc>
              <a:spcBef>
                <a:spcPts val="0"/>
              </a:spcBef>
              <a:spcAft>
                <a:spcPts val="0"/>
              </a:spcAft>
              <a:buClr>
                <a:srgbClr val="000000"/>
              </a:buClr>
              <a:buSzPts val="1400"/>
              <a:buFont typeface="Arial"/>
              <a:buNone/>
            </a:pPr>
            <a:r>
              <a:rPr lang="sv-SE"/>
              <a:t>The model has recently been adapted to consider a cost of service regime whereby r</a:t>
            </a:r>
            <a:r>
              <a:rPr lang="sv-SE" sz="1100"/>
              <a:t>evenues are set through regulated tariffs that allow the recovery of approved costs, meaning that the plant’s revenues are linked to regulatory rules on what costs can be recovered and how they are allocated.</a:t>
            </a:r>
            <a:endParaRPr/>
          </a:p>
        </p:txBody>
      </p:sp>
      <p:sp>
        <p:nvSpPr>
          <p:cNvPr id="222" name="Google Shape;222;g3c2b35e1cdf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c2b35e1cdf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c2b35e1cdf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200"/>
              </a:spcBef>
              <a:spcAft>
                <a:spcPts val="0"/>
              </a:spcAft>
              <a:buClr>
                <a:schemeClr val="dk1"/>
              </a:buClr>
              <a:buSzPts val="1200"/>
              <a:buFont typeface="Calibri"/>
              <a:buChar char="●"/>
            </a:pPr>
            <a:r>
              <a:rPr lang="sv-SE" b="1"/>
              <a:t>What net revenue means? </a:t>
            </a:r>
            <a:endParaRPr b="1"/>
          </a:p>
          <a:p>
            <a:pPr marL="0" lvl="0" indent="0" algn="l" rtl="0">
              <a:lnSpc>
                <a:spcPct val="115000"/>
              </a:lnSpc>
              <a:spcBef>
                <a:spcPts val="1200"/>
              </a:spcBef>
              <a:spcAft>
                <a:spcPts val="0"/>
              </a:spcAft>
              <a:buClr>
                <a:schemeClr val="dk1"/>
              </a:buClr>
              <a:buSzPts val="1100"/>
              <a:buFont typeface="Arial"/>
              <a:buNone/>
            </a:pPr>
            <a:r>
              <a:rPr lang="sv-SE"/>
              <a:t>It’s the fleet’s total profitability over time — the money earned from selling electricity minus the ongoing costs of keeping plants operating.</a:t>
            </a:r>
            <a:endParaRPr/>
          </a:p>
          <a:p>
            <a:pPr marL="457200" lvl="0" indent="-304800" algn="l" rtl="0">
              <a:lnSpc>
                <a:spcPct val="115000"/>
              </a:lnSpc>
              <a:spcBef>
                <a:spcPts val="1200"/>
              </a:spcBef>
              <a:spcAft>
                <a:spcPts val="0"/>
              </a:spcAft>
              <a:buClr>
                <a:schemeClr val="dk1"/>
              </a:buClr>
              <a:buSzPts val="1200"/>
              <a:buFont typeface="Calibri"/>
              <a:buChar char="●"/>
            </a:pPr>
            <a:r>
              <a:rPr lang="sv-SE" b="1"/>
              <a:t>How the model calculates it?</a:t>
            </a:r>
            <a:endParaRPr b="1"/>
          </a:p>
          <a:p>
            <a:pPr marL="0" lvl="0" indent="0" algn="l" rtl="0">
              <a:lnSpc>
                <a:spcPct val="115000"/>
              </a:lnSpc>
              <a:spcBef>
                <a:spcPts val="1200"/>
              </a:spcBef>
              <a:spcAft>
                <a:spcPts val="0"/>
              </a:spcAft>
              <a:buClr>
                <a:schemeClr val="dk1"/>
              </a:buClr>
              <a:buSzPts val="1100"/>
              <a:buFont typeface="Arial"/>
              <a:buNone/>
            </a:pPr>
            <a:r>
              <a:rPr lang="sv-SE"/>
              <a:t>For every plant and hour, it takes the electricity price (either an exogenous hourly spot price in the market case, or the contract price stream in a PPA) and subtracts the plant’s variable cost, then multiplies by the electricity generated and sums across the fleet.</a:t>
            </a:r>
            <a:endParaRPr/>
          </a:p>
          <a:p>
            <a:pPr marL="457200" lvl="0" indent="-304800" algn="l" rtl="0">
              <a:lnSpc>
                <a:spcPct val="115000"/>
              </a:lnSpc>
              <a:spcBef>
                <a:spcPts val="1200"/>
              </a:spcBef>
              <a:spcAft>
                <a:spcPts val="0"/>
              </a:spcAft>
              <a:buClr>
                <a:schemeClr val="dk1"/>
              </a:buClr>
              <a:buSzPts val="1200"/>
              <a:buFont typeface="Calibri"/>
              <a:buChar char="●"/>
            </a:pPr>
            <a:r>
              <a:rPr lang="sv-SE" b="1"/>
              <a:t>How it’s used for stranded cost?</a:t>
            </a:r>
            <a:endParaRPr b="1"/>
          </a:p>
          <a:p>
            <a:pPr marL="0" lvl="0" indent="0" algn="l" rtl="0">
              <a:lnSpc>
                <a:spcPct val="115000"/>
              </a:lnSpc>
              <a:spcBef>
                <a:spcPts val="1200"/>
              </a:spcBef>
              <a:spcAft>
                <a:spcPts val="0"/>
              </a:spcAft>
              <a:buClr>
                <a:schemeClr val="dk1"/>
              </a:buClr>
              <a:buSzPts val="1100"/>
              <a:buFont typeface="Arial"/>
              <a:buNone/>
            </a:pPr>
            <a:r>
              <a:rPr lang="sv-SE"/>
              <a:t>The model also accounts for fixed costs tied to capacity that remains online; comparing net revenue in the business-as-usual case versus the decarbonisation case gives the foregone revenue from retirement, which can be used as an indicator of stranded cost.</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29" name="Google Shape;229;g3c2b35e1cdf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c2b35e1cdf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c2b35e1cdf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c2b35e1cdf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3c2b35e1cdf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2b35e1cdf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c2b35e1cdf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100" name="Google Shape;100;g3c2b35e1cdf_0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2b35e1cdf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c2b35e1cd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2b35e1cdf_0_2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c2b35e1cdf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2b35e1cd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c2b35e1cdf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The International Energy Agency forecasts that, under current policy settings, solar and wind will become the largest sources of electricity by 2035. This indicates that renewables are expected to move from supporting roles to being the backbone of electricity supply, which has implications for grid planning and system operation.</a:t>
            </a:r>
            <a:endParaRPr/>
          </a:p>
          <a:p>
            <a:pPr marL="0" lvl="0" indent="0" algn="l" rtl="0">
              <a:lnSpc>
                <a:spcPct val="115000"/>
              </a:lnSpc>
              <a:spcBef>
                <a:spcPts val="1200"/>
              </a:spcBef>
              <a:spcAft>
                <a:spcPts val="0"/>
              </a:spcAft>
              <a:buClr>
                <a:schemeClr val="dk1"/>
              </a:buClr>
              <a:buSzPts val="1100"/>
              <a:buFont typeface="Arial"/>
              <a:buNone/>
            </a:pPr>
            <a:r>
              <a:rPr lang="sv-SE"/>
              <a:t>Coal generation is in structural decline, with global coal demand projected to fall by 2.6% compared to 2023 levels as renewable capacity expands. As more solar and wind enter the system, they increasingly meet demand that would otherwise be served by coal, reducing coal plant utilisation and weakening the long-term case for coal-fired generation.</a:t>
            </a:r>
            <a:endParaRPr/>
          </a:p>
          <a:p>
            <a:pPr marL="0" lvl="0" indent="0" algn="l" rtl="0">
              <a:lnSpc>
                <a:spcPct val="115000"/>
              </a:lnSpc>
              <a:spcBef>
                <a:spcPts val="1200"/>
              </a:spcBef>
              <a:spcAft>
                <a:spcPts val="0"/>
              </a:spcAft>
              <a:buClr>
                <a:schemeClr val="dk1"/>
              </a:buClr>
              <a:buSzPts val="1100"/>
              <a:buFont typeface="Arial"/>
              <a:buNone/>
            </a:pPr>
            <a:r>
              <a:rPr lang="sv-SE"/>
              <a:t>The success of the energy transition depends on renewables actively displacing fossil fuel-based electricity over the coming decades, rather than simply adding new capacity alongside it. Meeting international climate commitments, including the Paris Agreement and limiting warming to 1.5°C, requires a rapid shift away from fossil fuels in the power sector and sustained reductions in power-sector emissions.</a:t>
            </a:r>
            <a:endParaRPr/>
          </a:p>
          <a:p>
            <a:pPr marL="228600" marR="0" lvl="0" indent="0" algn="l" rtl="0">
              <a:lnSpc>
                <a:spcPct val="100000"/>
              </a:lnSpc>
              <a:spcBef>
                <a:spcPts val="1200"/>
              </a:spcBef>
              <a:spcAft>
                <a:spcPts val="0"/>
              </a:spcAft>
              <a:buClr>
                <a:srgbClr val="000000"/>
              </a:buClr>
              <a:buSzPts val="1400"/>
              <a:buFont typeface="Arial"/>
              <a:buNone/>
            </a:pPr>
            <a:endParaRPr/>
          </a:p>
        </p:txBody>
      </p:sp>
      <p:sp>
        <p:nvSpPr>
          <p:cNvPr id="126" name="Google Shape;126;g3c2b35e1cdf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c2b35e1cdf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3c2b35e1cdf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As a consequence of this shift in the global electricity mix, several key challenges arise for the electricity sector. These challenges affect how electricity systems are planned, financed, regulated, and operated as they integrate growing shares of clean energy while reducing dependence on fossil fuels.</a:t>
            </a:r>
            <a:endParaRPr/>
          </a:p>
          <a:p>
            <a:pPr marL="0" lvl="0" indent="0" algn="l" rtl="0">
              <a:lnSpc>
                <a:spcPct val="115000"/>
              </a:lnSpc>
              <a:spcBef>
                <a:spcPts val="1200"/>
              </a:spcBef>
              <a:spcAft>
                <a:spcPts val="0"/>
              </a:spcAft>
              <a:buClr>
                <a:schemeClr val="dk1"/>
              </a:buClr>
              <a:buSzPts val="1100"/>
              <a:buFont typeface="Arial"/>
              <a:buNone/>
            </a:pPr>
            <a:r>
              <a:rPr lang="sv-SE"/>
              <a:t>Saraji and Streimikiene (2023) propose a useful way to organise these challenges for the clean energy transition. They categorise transition challenges into five pillars: social, economic, environmental, institutional, and technological.</a:t>
            </a:r>
            <a:endParaRPr/>
          </a:p>
          <a:p>
            <a:pPr marL="0" lvl="0" indent="0" algn="l" rtl="0">
              <a:lnSpc>
                <a:spcPct val="115000"/>
              </a:lnSpc>
              <a:spcBef>
                <a:spcPts val="1200"/>
              </a:spcBef>
              <a:spcAft>
                <a:spcPts val="1200"/>
              </a:spcAft>
              <a:buClr>
                <a:schemeClr val="dk1"/>
              </a:buClr>
              <a:buSzPts val="1100"/>
              <a:buFont typeface="Arial"/>
              <a:buNone/>
            </a:pPr>
            <a:r>
              <a:rPr lang="sv-SE"/>
              <a:t>In this lecture, these five pillars will be used as a framework to explain the main barriers and requirements for a successful clean energy transition. This structure will help you understand what each pillar involves and why progress across all five is necessary to achieve transition goals.</a:t>
            </a:r>
            <a:endParaRPr/>
          </a:p>
        </p:txBody>
      </p:sp>
      <p:sp>
        <p:nvSpPr>
          <p:cNvPr id="136" name="Google Shape;136;g3c2b35e1cdf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c2b35e1cdf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3c2b35e1cdf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r>
              <a:rPr lang="sv-SE"/>
              <a:t>The social pillar is about people, public behaviour, and public acceptance, because even technically sound projects can be delayed or stopped if communities do not support them. </a:t>
            </a:r>
            <a:endParaRPr/>
          </a:p>
          <a:p>
            <a:pPr marL="228600" marR="0" lvl="0" indent="0" algn="l" rtl="0">
              <a:lnSpc>
                <a:spcPct val="100000"/>
              </a:lnSpc>
              <a:spcBef>
                <a:spcPts val="0"/>
              </a:spcBef>
              <a:spcAft>
                <a:spcPts val="0"/>
              </a:spcAft>
              <a:buClr>
                <a:srgbClr val="000000"/>
              </a:buClr>
              <a:buSzPts val="1400"/>
              <a:buFont typeface="Arial"/>
              <a:buNone/>
            </a:pPr>
            <a:endParaRPr/>
          </a:p>
          <a:p>
            <a:pPr marL="228600" marR="0" lvl="0" indent="0" algn="l" rtl="0">
              <a:lnSpc>
                <a:spcPct val="100000"/>
              </a:lnSpc>
              <a:spcBef>
                <a:spcPts val="0"/>
              </a:spcBef>
              <a:spcAft>
                <a:spcPts val="0"/>
              </a:spcAft>
              <a:buClr>
                <a:srgbClr val="000000"/>
              </a:buClr>
              <a:buSzPts val="1400"/>
              <a:buFont typeface="Arial"/>
              <a:buNone/>
            </a:pPr>
            <a:r>
              <a:rPr lang="sv-SE"/>
              <a:t>The economic pillar focuses on the scale of investment needed and the economic adjustments that can occur during a transition, including potential short-term impacts on productivity and GDP, depending on how quickly change happens. </a:t>
            </a:r>
            <a:endParaRPr/>
          </a:p>
          <a:p>
            <a:pPr marL="228600" marR="0" lvl="0" indent="0" algn="l" rtl="0">
              <a:lnSpc>
                <a:spcPct val="100000"/>
              </a:lnSpc>
              <a:spcBef>
                <a:spcPts val="0"/>
              </a:spcBef>
              <a:spcAft>
                <a:spcPts val="0"/>
              </a:spcAft>
              <a:buClr>
                <a:srgbClr val="000000"/>
              </a:buClr>
              <a:buSzPts val="1400"/>
              <a:buFont typeface="Arial"/>
              <a:buNone/>
            </a:pPr>
            <a:endParaRPr/>
          </a:p>
          <a:p>
            <a:pPr marL="228600" marR="0" lvl="0" indent="0" algn="l" rtl="0">
              <a:lnSpc>
                <a:spcPct val="100000"/>
              </a:lnSpc>
              <a:spcBef>
                <a:spcPts val="0"/>
              </a:spcBef>
              <a:spcAft>
                <a:spcPts val="0"/>
              </a:spcAft>
              <a:buClr>
                <a:srgbClr val="000000"/>
              </a:buClr>
              <a:buSzPts val="1400"/>
              <a:buFont typeface="Arial"/>
              <a:buNone/>
            </a:pPr>
            <a:r>
              <a:rPr lang="sv-SE"/>
              <a:t>The environmental pillar highlights that renewables reduce greenhouse gas emissions, but they can also create new environmental pressures, such as land use impacts and increased demand for minerals, which must be managed carefully.</a:t>
            </a:r>
            <a:endParaRPr/>
          </a:p>
        </p:txBody>
      </p:sp>
      <p:sp>
        <p:nvSpPr>
          <p:cNvPr id="149" name="Google Shape;149;g3c2b35e1cdf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c2b35e1cd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c2b35e1cdf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The institutional pillar refers to challenges created by decision-making systems, policies, and strategies that can either enable or slow the low-carbon transition. Because this is a socio-technical transition, policy reform is necessary to align regulations, incentives, and planning processes with the needs of new technologies. For example, scaling up solar PV may require industrial and trade policies, such as export-oriented manufacturing strategies, alongside supportive procurement and grid-connection rules.</a:t>
            </a:r>
            <a:endParaRPr/>
          </a:p>
          <a:p>
            <a:pPr marL="0" lvl="0" indent="0" algn="l" rtl="0">
              <a:lnSpc>
                <a:spcPct val="115000"/>
              </a:lnSpc>
              <a:spcBef>
                <a:spcPts val="1200"/>
              </a:spcBef>
              <a:spcAft>
                <a:spcPts val="0"/>
              </a:spcAft>
              <a:buClr>
                <a:schemeClr val="dk1"/>
              </a:buClr>
              <a:buSzPts val="1100"/>
              <a:buFont typeface="Arial"/>
              <a:buNone/>
            </a:pPr>
            <a:r>
              <a:rPr lang="sv-SE"/>
              <a:t>The technical pillar refers to challenges in the physical electricity system and in the technical standards that determine how technologies connect and operate. A successful transition requires upgrades to infrastructure and changes to standards so that renewable generation, storage, and demand-side technologies can be integrated reliably. Technical measures can support greater adoption of low-carbon technologies, improve energy efficiency in production, and enable energy savings on the demand side, but standards are essential to maintain reliability and keep pace with the required scale of change.</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57" name="Google Shape;157;g3c2b35e1cdf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c2b35e1cdf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c2b35e1cdf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a:t>The shift towards a low-carbon economy is likely to create stranded assets, because the move away from fossil fuels can reduce the value of existing carbon-intensive infrastructure and resources. Stranded assets can be defined as the knock-on effects of value destruction that occur as energy systems transition from fossil fuel-intensive assets toward technologies with low to negative greenhouse gas emissions (Shimbar, 2021).</a:t>
            </a:r>
            <a:endParaRPr/>
          </a:p>
          <a:p>
            <a:pPr marL="0" lvl="0" indent="0" algn="l" rtl="0">
              <a:lnSpc>
                <a:spcPct val="115000"/>
              </a:lnSpc>
              <a:spcBef>
                <a:spcPts val="1200"/>
              </a:spcBef>
              <a:spcAft>
                <a:spcPts val="0"/>
              </a:spcAft>
              <a:buClr>
                <a:schemeClr val="dk1"/>
              </a:buClr>
              <a:buSzPts val="1100"/>
              <a:buFont typeface="Arial"/>
              <a:buNone/>
            </a:pPr>
            <a:r>
              <a:rPr lang="sv-SE"/>
              <a:t>The concept is commonly used in two ways: economic stranding and financial risk. Economic stranding focuses on fossil fuel resources or assets losing their economic use, for example when reserves are left unextracted or plants become uneconomic to operate.</a:t>
            </a:r>
            <a:endParaRPr/>
          </a:p>
          <a:p>
            <a:pPr marL="0" lvl="0" indent="0" algn="l" rtl="0">
              <a:lnSpc>
                <a:spcPct val="115000"/>
              </a:lnSpc>
              <a:spcBef>
                <a:spcPts val="1200"/>
              </a:spcBef>
              <a:spcAft>
                <a:spcPts val="1200"/>
              </a:spcAft>
              <a:buClr>
                <a:schemeClr val="dk1"/>
              </a:buClr>
              <a:buSzPts val="1100"/>
              <a:buFont typeface="Arial"/>
              <a:buNone/>
            </a:pPr>
            <a:r>
              <a:rPr lang="sv-SE"/>
              <a:t>The financial risk interpretation emphasises losses in valuation, including unanticipated or premature write-downs and early retirement of fossil fuel assets (Caldecott, Howarth and McSharry, 2013). This framing is important because it links the transition directly to investors, utilities, and lenders through balance-sheet and repayment risks.</a:t>
            </a:r>
            <a:endParaRPr/>
          </a:p>
        </p:txBody>
      </p:sp>
      <p:sp>
        <p:nvSpPr>
          <p:cNvPr id="165" name="Google Shape;165;g3c2b35e1cdf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12"/>
          <p:cNvSpPr txBox="1">
            <a:spLocks noGrp="1"/>
          </p:cNvSpPr>
          <p:nvPr>
            <p:ph type="ctrTitle"/>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59"/>
        <p:cNvGrpSpPr/>
        <p:nvPr/>
      </p:nvGrpSpPr>
      <p:grpSpPr>
        <a:xfrm>
          <a:off x="0" y="0"/>
          <a:ext cx="0" cy="0"/>
          <a:chOff x="0" y="0"/>
          <a:chExt cx="0" cy="0"/>
        </a:xfrm>
      </p:grpSpPr>
      <p:sp>
        <p:nvSpPr>
          <p:cNvPr id="60" name="Google Shape;60;p3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61" name="Google Shape;61;p37"/>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 name="Google Shape;62;p37"/>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1_Two Content 3">
    <p:spTree>
      <p:nvGrpSpPr>
        <p:cNvPr id="1" name="Shape 63"/>
        <p:cNvGrpSpPr/>
        <p:nvPr/>
      </p:nvGrpSpPr>
      <p:grpSpPr>
        <a:xfrm>
          <a:off x="0" y="0"/>
          <a:ext cx="0" cy="0"/>
          <a:chOff x="0" y="0"/>
          <a:chExt cx="0" cy="0"/>
        </a:xfrm>
      </p:grpSpPr>
      <p:sp>
        <p:nvSpPr>
          <p:cNvPr id="64" name="Google Shape;64;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65" name="Google Shape;65;p38"/>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38"/>
          <p:cNvSpPr txBox="1">
            <a:spLocks noGrp="1"/>
          </p:cNvSpPr>
          <p:nvPr>
            <p:ph type="body" idx="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38"/>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68"/>
        <p:cNvGrpSpPr/>
        <p:nvPr/>
      </p:nvGrpSpPr>
      <p:grpSpPr>
        <a:xfrm>
          <a:off x="0" y="0"/>
          <a:ext cx="0" cy="0"/>
          <a:chOff x="0" y="0"/>
          <a:chExt cx="0" cy="0"/>
        </a:xfrm>
      </p:grpSpPr>
      <p:pic>
        <p:nvPicPr>
          <p:cNvPr id="69" name="Google Shape;69;g3c2b35e1cdf_0_2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 name="Google Shape;70;g3c2b35e1cdf_0_225"/>
          <p:cNvSpPr txBox="1">
            <a:spLocks noGrp="1"/>
          </p:cNvSpPr>
          <p:nvPr>
            <p:ph type="ctrTitle"/>
          </p:nvPr>
        </p:nvSpPr>
        <p:spPr>
          <a:xfrm>
            <a:off x="0" y="1"/>
            <a:ext cx="8894700" cy="4037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3c2b35e1cdf_0_225"/>
          <p:cNvSpPr/>
          <p:nvPr/>
        </p:nvSpPr>
        <p:spPr>
          <a:xfrm>
            <a:off x="2285999" y="4370120"/>
            <a:ext cx="43227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72"/>
        <p:cNvGrpSpPr/>
        <p:nvPr/>
      </p:nvGrpSpPr>
      <p:grpSpPr>
        <a:xfrm>
          <a:off x="0" y="0"/>
          <a:ext cx="0" cy="0"/>
          <a:chOff x="0" y="0"/>
          <a:chExt cx="0" cy="0"/>
        </a:xfrm>
      </p:grpSpPr>
      <p:pic>
        <p:nvPicPr>
          <p:cNvPr id="73" name="Google Shape;73;g3c2b35e1cdf_0_22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74" name="Google Shape;74;g3c2b35e1cdf_0_229"/>
          <p:cNvSpPr txBox="1">
            <a:spLocks noGrp="1"/>
          </p:cNvSpPr>
          <p:nvPr>
            <p:ph type="ctrTitle"/>
          </p:nvPr>
        </p:nvSpPr>
        <p:spPr>
          <a:xfrm>
            <a:off x="1" y="1952105"/>
            <a:ext cx="96078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3c2b35e1cdf_0_229"/>
          <p:cNvSpPr txBox="1">
            <a:spLocks noGrp="1"/>
          </p:cNvSpPr>
          <p:nvPr>
            <p:ph type="subTitle" idx="1"/>
          </p:nvPr>
        </p:nvSpPr>
        <p:spPr>
          <a:xfrm>
            <a:off x="0" y="4339705"/>
            <a:ext cx="9607800" cy="1952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76"/>
        <p:cNvGrpSpPr/>
        <p:nvPr/>
      </p:nvGrpSpPr>
      <p:grpSpPr>
        <a:xfrm>
          <a:off x="0" y="0"/>
          <a:ext cx="0" cy="0"/>
          <a:chOff x="0" y="0"/>
          <a:chExt cx="0" cy="0"/>
        </a:xfrm>
      </p:grpSpPr>
      <p:sp>
        <p:nvSpPr>
          <p:cNvPr id="77" name="Google Shape;77;g3c2b35e1cdf_0_23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3c2b35e1cdf_0_2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g3c2b35e1cdf_0_233"/>
          <p:cNvSpPr>
            <a:spLocks noGrp="1"/>
          </p:cNvSpPr>
          <p:nvPr>
            <p:ph type="pic" idx="2"/>
          </p:nvPr>
        </p:nvSpPr>
        <p:spPr>
          <a:xfrm>
            <a:off x="6172202" y="1825625"/>
            <a:ext cx="5181600" cy="4351200"/>
          </a:xfrm>
          <a:prstGeom prst="rect">
            <a:avLst/>
          </a:prstGeom>
          <a:noFill/>
          <a:ln>
            <a:noFill/>
          </a:ln>
        </p:spPr>
      </p:sp>
      <p:sp>
        <p:nvSpPr>
          <p:cNvPr id="80" name="Google Shape;80;g3c2b35e1cdf_0_23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_1">
    <p:spTree>
      <p:nvGrpSpPr>
        <p:cNvPr id="1" name="Shape 81"/>
        <p:cNvGrpSpPr/>
        <p:nvPr/>
      </p:nvGrpSpPr>
      <p:grpSpPr>
        <a:xfrm>
          <a:off x="0" y="0"/>
          <a:ext cx="0" cy="0"/>
          <a:chOff x="0" y="0"/>
          <a:chExt cx="0" cy="0"/>
        </a:xfrm>
      </p:grpSpPr>
      <p:sp>
        <p:nvSpPr>
          <p:cNvPr id="82" name="Google Shape;82;g3c2b35e1cdf_0_2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3c2b35e1cdf_0_2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1000"/>
              </a:spcBef>
              <a:spcAft>
                <a:spcPts val="0"/>
              </a:spcAft>
              <a:buSzPts val="1800"/>
              <a:buNone/>
              <a:defRPr sz="1800"/>
            </a:lvl3pPr>
            <a:lvl4pPr lvl="3" algn="ctr">
              <a:lnSpc>
                <a:spcPct val="90000"/>
              </a:lnSpc>
              <a:spcBef>
                <a:spcPts val="1000"/>
              </a:spcBef>
              <a:spcAft>
                <a:spcPts val="0"/>
              </a:spcAft>
              <a:buSzPts val="1600"/>
              <a:buNone/>
              <a:defRPr sz="1600"/>
            </a:lvl4pPr>
            <a:lvl5pPr lvl="4" algn="ctr">
              <a:lnSpc>
                <a:spcPct val="90000"/>
              </a:lnSpc>
              <a:spcBef>
                <a:spcPts val="100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84" name="Google Shape;84;g3c2b35e1cdf_0_2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g3c2b35e1cdf_0_2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g3c2b35e1cdf_0_2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1_Title Slide_2">
    <p:spTree>
      <p:nvGrpSpPr>
        <p:cNvPr id="1" name="Shape 87"/>
        <p:cNvGrpSpPr/>
        <p:nvPr/>
      </p:nvGrpSpPr>
      <p:grpSpPr>
        <a:xfrm>
          <a:off x="0" y="0"/>
          <a:ext cx="0" cy="0"/>
          <a:chOff x="0" y="0"/>
          <a:chExt cx="0" cy="0"/>
        </a:xfrm>
      </p:grpSpPr>
      <p:pic>
        <p:nvPicPr>
          <p:cNvPr id="88" name="Google Shape;88;g3c2b35e1cdf_0_2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g3c2b35e1cdf_0_244"/>
          <p:cNvSpPr txBox="1">
            <a:spLocks noGrp="1"/>
          </p:cNvSpPr>
          <p:nvPr>
            <p:ph type="ctrTitle"/>
          </p:nvPr>
        </p:nvSpPr>
        <p:spPr>
          <a:xfrm>
            <a:off x="2979507" y="739739"/>
            <a:ext cx="5369100" cy="173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c2b35e1cdf_0_244"/>
          <p:cNvSpPr txBox="1">
            <a:spLocks noGrp="1"/>
          </p:cNvSpPr>
          <p:nvPr>
            <p:ph type="subTitle" idx="1"/>
          </p:nvPr>
        </p:nvSpPr>
        <p:spPr>
          <a:xfrm>
            <a:off x="2979507" y="2476073"/>
            <a:ext cx="5369100" cy="1047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19" name="Google Shape;19;p14"/>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14"/>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21"/>
        <p:cNvGrpSpPr/>
        <p:nvPr/>
      </p:nvGrpSpPr>
      <p:grpSpPr>
        <a:xfrm>
          <a:off x="0" y="0"/>
          <a:ext cx="0" cy="0"/>
          <a:chOff x="0" y="0"/>
          <a:chExt cx="0" cy="0"/>
        </a:xfrm>
      </p:grpSpPr>
      <p:sp>
        <p:nvSpPr>
          <p:cNvPr id="22" name="Google Shape;22;p3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3" name="Google Shape;23;p30"/>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0"/>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pic>
        <p:nvPicPr>
          <p:cNvPr id="26" name="Google Shape;26;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1"/>
          <p:cNvSpPr/>
          <p:nvPr/>
        </p:nvSpPr>
        <p:spPr>
          <a:xfrm>
            <a:off x="5997575" y="1316038"/>
            <a:ext cx="5540304" cy="44683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8;p3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30" name="Google Shape;30;p3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1" name="Google Shape;31;p3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32" name="Google Shape;32;p3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3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7"/>
        <p:cNvGrpSpPr/>
        <p:nvPr/>
      </p:nvGrpSpPr>
      <p:grpSpPr>
        <a:xfrm>
          <a:off x="0" y="0"/>
          <a:ext cx="0" cy="0"/>
          <a:chOff x="0" y="0"/>
          <a:chExt cx="0" cy="0"/>
        </a:xfrm>
      </p:grpSpPr>
      <p:sp>
        <p:nvSpPr>
          <p:cNvPr id="38" name="Google Shape;38;p3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39"/>
        <p:cNvGrpSpPr/>
        <p:nvPr/>
      </p:nvGrpSpPr>
      <p:grpSpPr>
        <a:xfrm>
          <a:off x="0" y="0"/>
          <a:ext cx="0" cy="0"/>
          <a:chOff x="0" y="0"/>
          <a:chExt cx="0" cy="0"/>
        </a:xfrm>
      </p:grpSpPr>
      <p:pic>
        <p:nvPicPr>
          <p:cNvPr id="40" name="Google Shape;40;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Google Shape;41;p3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42" name="Google Shape;42;p34"/>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rgbClr val="EEF3FE"/>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4" name="Google Shape;44;p34"/>
          <p:cNvSpPr txBox="1">
            <a:spLocks noGrp="1"/>
          </p:cNvSpPr>
          <p:nvPr>
            <p:ph type="body" idx="2"/>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34"/>
          <p:cNvSpPr/>
          <p:nvPr/>
        </p:nvSpPr>
        <p:spPr>
          <a:xfrm>
            <a:off x="5981252" y="1829664"/>
            <a:ext cx="5927463"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 name="Google Shape;46;p34"/>
          <p:cNvSpPr>
            <a:spLocks noGrp="1"/>
          </p:cNvSpPr>
          <p:nvPr>
            <p:ph type="pic" idx="3"/>
          </p:nvPr>
        </p:nvSpPr>
        <p:spPr>
          <a:xfrm>
            <a:off x="6096000" y="1971040"/>
            <a:ext cx="5608320" cy="4419600"/>
          </a:xfrm>
          <a:prstGeom prst="rect">
            <a:avLst/>
          </a:prstGeom>
          <a:noFill/>
          <a:ln>
            <a:noFill/>
          </a:ln>
        </p:spPr>
      </p:sp>
      <p:cxnSp>
        <p:nvCxnSpPr>
          <p:cNvPr id="47" name="Google Shape;47;p34"/>
          <p:cNvCxnSpPr/>
          <p:nvPr/>
        </p:nvCxnSpPr>
        <p:spPr>
          <a:xfrm>
            <a:off x="6169572" y="5370785"/>
            <a:ext cx="5517931" cy="0"/>
          </a:xfrm>
          <a:prstGeom prst="straightConnector1">
            <a:avLst/>
          </a:prstGeom>
          <a:noFill/>
          <a:ln w="19050" cap="flat" cmpd="sng">
            <a:solidFill>
              <a:srgbClr val="0851FC"/>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48"/>
        <p:cNvGrpSpPr/>
        <p:nvPr/>
      </p:nvGrpSpPr>
      <p:grpSpPr>
        <a:xfrm>
          <a:off x="0" y="0"/>
          <a:ext cx="0" cy="0"/>
          <a:chOff x="0" y="0"/>
          <a:chExt cx="0" cy="0"/>
        </a:xfrm>
      </p:grpSpPr>
      <p:pic>
        <p:nvPicPr>
          <p:cNvPr id="49" name="Google Shape;49;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35"/>
          <p:cNvSpPr/>
          <p:nvPr/>
        </p:nvSpPr>
        <p:spPr>
          <a:xfrm>
            <a:off x="279699" y="1829664"/>
            <a:ext cx="11629017"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35"/>
          <p:cNvSpPr>
            <a:spLocks noGrp="1"/>
          </p:cNvSpPr>
          <p:nvPr>
            <p:ph type="pic" idx="2"/>
          </p:nvPr>
        </p:nvSpPr>
        <p:spPr>
          <a:xfrm>
            <a:off x="6096000" y="1971040"/>
            <a:ext cx="5608320" cy="4419600"/>
          </a:xfrm>
          <a:prstGeom prst="rect">
            <a:avLst/>
          </a:prstGeom>
          <a:noFill/>
          <a:ln>
            <a:noFill/>
          </a:ln>
        </p:spPr>
      </p:sp>
      <p:sp>
        <p:nvSpPr>
          <p:cNvPr id="52" name="Google Shape;52;p3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53" name="Google Shape;53;p35"/>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54" name="Google Shape;54;p35"/>
          <p:cNvSpPr txBox="1">
            <a:spLocks noGrp="1"/>
          </p:cNvSpPr>
          <p:nvPr>
            <p:ph type="body" idx="3"/>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 name="Google Shape;55;p35"/>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838200" y="15804"/>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1" name="Google Shape;11;p1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SzPts val="1400"/>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smithschool.ox.ac.uk/sites/default/files/2022-04/Stranded-Assets-and-Scenarios-Discussion-Paper.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96" name="Google Shape;96;p2"/>
          <p:cNvSpPr txBox="1">
            <a:spLocks noGrp="1"/>
          </p:cNvSpPr>
          <p:nvPr>
            <p:ph type="subTitle" idx="1"/>
          </p:nvPr>
        </p:nvSpPr>
        <p:spPr>
          <a:xfrm>
            <a:off x="2979498" y="2203075"/>
            <a:ext cx="5250300" cy="3156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Lecture 1: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Clr>
                <a:schemeClr val="dk1"/>
              </a:buClr>
              <a:buFont typeface="Arial"/>
              <a:buNone/>
            </a:pPr>
            <a:r>
              <a:rPr lang="sv-SE" sz="3200" b="1">
                <a:solidFill>
                  <a:schemeClr val="lt1"/>
                </a:solidFill>
                <a:latin typeface="Arial Black"/>
                <a:ea typeface="Arial Black"/>
                <a:cs typeface="Arial Black"/>
                <a:sym typeface="Arial Black"/>
              </a:rPr>
              <a:t>The Clean Energy Transition in the Electricity Sector</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c2b35e1cdf_0_276"/>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75" name="Google Shape;175;g3c2b35e1cdf_0_276"/>
          <p:cNvSpPr txBox="1">
            <a:spLocks noGrp="1"/>
          </p:cNvSpPr>
          <p:nvPr>
            <p:ph type="subTitle" idx="1"/>
          </p:nvPr>
        </p:nvSpPr>
        <p:spPr>
          <a:xfrm>
            <a:off x="2979500" y="2203075"/>
            <a:ext cx="4446600" cy="3084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2: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Understanding Stranded Assets in the Power Sector</a:t>
            </a:r>
            <a:endParaRPr sz="26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c2b35e1cdf_0_7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11</a:t>
            </a:fld>
            <a:endParaRPr/>
          </a:p>
        </p:txBody>
      </p:sp>
      <p:sp>
        <p:nvSpPr>
          <p:cNvPr id="182" name="Google Shape;182;g3c2b35e1cdf_0_78"/>
          <p:cNvSpPr txBox="1">
            <a:spLocks noGrp="1"/>
          </p:cNvSpPr>
          <p:nvPr>
            <p:ph type="title"/>
          </p:nvPr>
        </p:nvSpPr>
        <p:spPr>
          <a:xfrm>
            <a:off x="838200" y="212725"/>
            <a:ext cx="10960200" cy="780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Stranded Assets and the Power Sector</a:t>
            </a:r>
            <a:endParaRPr b="0">
              <a:latin typeface="Open Sans"/>
              <a:ea typeface="Open Sans"/>
              <a:cs typeface="Open Sans"/>
              <a:sym typeface="Open Sans"/>
            </a:endParaRPr>
          </a:p>
        </p:txBody>
      </p:sp>
      <p:sp>
        <p:nvSpPr>
          <p:cNvPr id="183" name="Google Shape;183;g3c2b35e1cdf_0_78"/>
          <p:cNvSpPr txBox="1"/>
          <p:nvPr/>
        </p:nvSpPr>
        <p:spPr>
          <a:xfrm>
            <a:off x="599400" y="596900"/>
            <a:ext cx="11199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Open Sans"/>
              <a:ea typeface="Open Sans"/>
              <a:cs typeface="Open Sans"/>
              <a:sym typeface="Open Sans"/>
            </a:endParaRPr>
          </a:p>
          <a:p>
            <a:pPr marL="0" lvl="0" indent="0" algn="just" rtl="0">
              <a:spcBef>
                <a:spcPts val="0"/>
              </a:spcBef>
              <a:spcAft>
                <a:spcPts val="0"/>
              </a:spcAft>
              <a:buNone/>
            </a:pPr>
            <a:r>
              <a:rPr lang="sv-SE" sz="1800">
                <a:solidFill>
                  <a:schemeClr val="dk1"/>
                </a:solidFill>
                <a:latin typeface="Open Sans"/>
                <a:ea typeface="Open Sans"/>
                <a:cs typeface="Open Sans"/>
                <a:sym typeface="Open Sans"/>
              </a:rPr>
              <a:t>Stranded generation assets have been described as </a:t>
            </a:r>
            <a:r>
              <a:rPr lang="sv-SE" sz="1800" b="1">
                <a:solidFill>
                  <a:schemeClr val="dk1"/>
                </a:solidFill>
                <a:latin typeface="Open Sans"/>
                <a:ea typeface="Open Sans"/>
                <a:cs typeface="Open Sans"/>
                <a:sym typeface="Open Sans"/>
              </a:rPr>
              <a:t>“one of the major risks faced by merchant </a:t>
            </a:r>
            <a:endParaRPr sz="1800">
              <a:latin typeface="Open Sans"/>
              <a:ea typeface="Open Sans"/>
              <a:cs typeface="Open Sans"/>
              <a:sym typeface="Open Sans"/>
            </a:endParaRPr>
          </a:p>
          <a:p>
            <a:pPr marL="0" lvl="0" indent="0" algn="just" rtl="0">
              <a:spcBef>
                <a:spcPts val="0"/>
              </a:spcBef>
              <a:spcAft>
                <a:spcPts val="0"/>
              </a:spcAft>
              <a:buNone/>
            </a:pPr>
            <a:r>
              <a:rPr lang="sv-SE" sz="1800" b="1">
                <a:solidFill>
                  <a:schemeClr val="dk1"/>
                </a:solidFill>
                <a:latin typeface="Open Sans"/>
                <a:ea typeface="Open Sans"/>
                <a:cs typeface="Open Sans"/>
                <a:sym typeface="Open Sans"/>
              </a:rPr>
              <a:t>power plants”. </a:t>
            </a:r>
            <a:r>
              <a:rPr lang="sv-SE" sz="1800">
                <a:solidFill>
                  <a:schemeClr val="dk1"/>
                </a:solidFill>
                <a:latin typeface="Open Sans"/>
                <a:ea typeface="Open Sans"/>
                <a:cs typeface="Open Sans"/>
                <a:sym typeface="Open Sans"/>
              </a:rPr>
              <a:t>When applied in a power sector context, it refers to generation assets becoming uncompetitive or underutilised (Tulloch, 2018).</a:t>
            </a:r>
            <a:endParaRPr sz="1800">
              <a:latin typeface="Open Sans"/>
              <a:ea typeface="Open Sans"/>
              <a:cs typeface="Open Sans"/>
              <a:sym typeface="Open Sans"/>
            </a:endParaRPr>
          </a:p>
          <a:p>
            <a:pPr marL="0" lvl="0" indent="0" algn="l" rtl="0">
              <a:spcBef>
                <a:spcPts val="0"/>
              </a:spcBef>
              <a:spcAft>
                <a:spcPts val="0"/>
              </a:spcAft>
              <a:buNone/>
            </a:pPr>
            <a:endParaRPr sz="1800">
              <a:latin typeface="Open Sans"/>
              <a:ea typeface="Open Sans"/>
              <a:cs typeface="Open Sans"/>
              <a:sym typeface="Open Sans"/>
            </a:endParaRPr>
          </a:p>
          <a:p>
            <a:pPr marL="0" lvl="0" indent="0" algn="l" rtl="0">
              <a:spcBef>
                <a:spcPts val="0"/>
              </a:spcBef>
              <a:spcAft>
                <a:spcPts val="0"/>
              </a:spcAft>
              <a:buNone/>
            </a:pPr>
            <a:r>
              <a:rPr lang="sv-SE" sz="1800">
                <a:latin typeface="Open Sans"/>
                <a:ea typeface="Open Sans"/>
                <a:cs typeface="Open Sans"/>
                <a:sym typeface="Open Sans"/>
              </a:rPr>
              <a:t>To conceptualise the multitude of factors that generate this risk, Caldecott et al (2014) proposed a</a:t>
            </a:r>
            <a:r>
              <a:rPr lang="sv-SE" sz="1800" b="1">
                <a:latin typeface="Open Sans"/>
                <a:ea typeface="Open Sans"/>
                <a:cs typeface="Open Sans"/>
                <a:sym typeface="Open Sans"/>
              </a:rPr>
              <a:t> six-lens framework of environmental related risks </a:t>
            </a:r>
            <a:r>
              <a:rPr lang="sv-SE" sz="1800">
                <a:latin typeface="Open Sans"/>
                <a:ea typeface="Open Sans"/>
                <a:cs typeface="Open Sans"/>
                <a:sym typeface="Open Sans"/>
              </a:rPr>
              <a:t>that increase the likelihood of stranded power plants.</a:t>
            </a:r>
            <a:endParaRPr sz="1800">
              <a:latin typeface="Open Sans"/>
              <a:ea typeface="Open Sans"/>
              <a:cs typeface="Open Sans"/>
              <a:sym typeface="Open Sans"/>
            </a:endParaRPr>
          </a:p>
        </p:txBody>
      </p:sp>
      <p:sp>
        <p:nvSpPr>
          <p:cNvPr id="184" name="Google Shape;184;g3c2b35e1cdf_0_78"/>
          <p:cNvSpPr/>
          <p:nvPr/>
        </p:nvSpPr>
        <p:spPr>
          <a:xfrm>
            <a:off x="5868950" y="4106375"/>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New Government Regulation</a:t>
            </a:r>
            <a:endParaRPr b="1">
              <a:latin typeface="Open Sans"/>
              <a:ea typeface="Open Sans"/>
              <a:cs typeface="Open Sans"/>
              <a:sym typeface="Open Sans"/>
            </a:endParaRPr>
          </a:p>
        </p:txBody>
      </p:sp>
      <p:sp>
        <p:nvSpPr>
          <p:cNvPr id="185" name="Google Shape;185;g3c2b35e1cdf_0_78"/>
          <p:cNvSpPr/>
          <p:nvPr/>
        </p:nvSpPr>
        <p:spPr>
          <a:xfrm>
            <a:off x="5924375" y="5171750"/>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Litigation and Changing Statutory Requirements</a:t>
            </a:r>
            <a:endParaRPr b="1">
              <a:latin typeface="Open Sans"/>
              <a:ea typeface="Open Sans"/>
              <a:cs typeface="Open Sans"/>
              <a:sym typeface="Open Sans"/>
            </a:endParaRPr>
          </a:p>
        </p:txBody>
      </p:sp>
      <p:sp>
        <p:nvSpPr>
          <p:cNvPr id="186" name="Google Shape;186;g3c2b35e1cdf_0_78"/>
          <p:cNvSpPr/>
          <p:nvPr/>
        </p:nvSpPr>
        <p:spPr>
          <a:xfrm>
            <a:off x="2799925" y="5171750"/>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Technological Change</a:t>
            </a:r>
            <a:endParaRPr b="1">
              <a:latin typeface="Open Sans"/>
              <a:ea typeface="Open Sans"/>
              <a:cs typeface="Open Sans"/>
              <a:sym typeface="Open Sans"/>
            </a:endParaRPr>
          </a:p>
        </p:txBody>
      </p:sp>
      <p:sp>
        <p:nvSpPr>
          <p:cNvPr id="187" name="Google Shape;187;g3c2b35e1cdf_0_78"/>
          <p:cNvSpPr/>
          <p:nvPr/>
        </p:nvSpPr>
        <p:spPr>
          <a:xfrm>
            <a:off x="2801050" y="4106375"/>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Changing Resource Landscape</a:t>
            </a:r>
            <a:endParaRPr b="1">
              <a:latin typeface="Open Sans"/>
              <a:ea typeface="Open Sans"/>
              <a:cs typeface="Open Sans"/>
              <a:sym typeface="Open Sans"/>
            </a:endParaRPr>
          </a:p>
        </p:txBody>
      </p:sp>
      <p:sp>
        <p:nvSpPr>
          <p:cNvPr id="188" name="Google Shape;188;g3c2b35e1cdf_0_78"/>
          <p:cNvSpPr/>
          <p:nvPr/>
        </p:nvSpPr>
        <p:spPr>
          <a:xfrm>
            <a:off x="2778000" y="3040988"/>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Evolving Social Norms</a:t>
            </a:r>
            <a:endParaRPr b="1">
              <a:latin typeface="Open Sans"/>
              <a:ea typeface="Open Sans"/>
              <a:cs typeface="Open Sans"/>
              <a:sym typeface="Open Sans"/>
            </a:endParaRPr>
          </a:p>
        </p:txBody>
      </p:sp>
      <p:sp>
        <p:nvSpPr>
          <p:cNvPr id="189" name="Google Shape;189;g3c2b35e1cdf_0_78"/>
          <p:cNvSpPr/>
          <p:nvPr/>
        </p:nvSpPr>
        <p:spPr>
          <a:xfrm>
            <a:off x="5826000" y="3040988"/>
            <a:ext cx="2869500" cy="895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b="1">
                <a:latin typeface="Open Sans"/>
                <a:ea typeface="Open Sans"/>
                <a:cs typeface="Open Sans"/>
                <a:sym typeface="Open Sans"/>
              </a:rPr>
              <a:t>Environmental Change</a:t>
            </a:r>
            <a:endParaRPr b="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c2b35e1cdf_0_281"/>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95" name="Google Shape;195;g3c2b35e1cdf_0_281"/>
          <p:cNvSpPr txBox="1">
            <a:spLocks noGrp="1"/>
          </p:cNvSpPr>
          <p:nvPr>
            <p:ph type="subTitle" idx="1"/>
          </p:nvPr>
        </p:nvSpPr>
        <p:spPr>
          <a:xfrm>
            <a:off x="2979500" y="2203075"/>
            <a:ext cx="4446600" cy="3084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3: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Methods to assess Stranded Assets</a:t>
            </a:r>
            <a:endParaRPr sz="26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c2b35e1cdf_0_9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13</a:t>
            </a:fld>
            <a:endParaRPr/>
          </a:p>
        </p:txBody>
      </p:sp>
      <p:sp>
        <p:nvSpPr>
          <p:cNvPr id="202" name="Google Shape;202;g3c2b35e1cdf_0_98"/>
          <p:cNvSpPr txBox="1">
            <a:spLocks noGrp="1"/>
          </p:cNvSpPr>
          <p:nvPr>
            <p:ph type="title"/>
          </p:nvPr>
        </p:nvSpPr>
        <p:spPr>
          <a:xfrm>
            <a:off x="838200" y="212725"/>
            <a:ext cx="10960200" cy="780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Stranded Assets and the Power Sector</a:t>
            </a:r>
            <a:endParaRPr b="0">
              <a:latin typeface="Open Sans"/>
              <a:ea typeface="Open Sans"/>
              <a:cs typeface="Open Sans"/>
              <a:sym typeface="Open Sans"/>
            </a:endParaRPr>
          </a:p>
        </p:txBody>
      </p:sp>
      <p:sp>
        <p:nvSpPr>
          <p:cNvPr id="203" name="Google Shape;203;g3c2b35e1cdf_0_98"/>
          <p:cNvSpPr txBox="1"/>
          <p:nvPr/>
        </p:nvSpPr>
        <p:spPr>
          <a:xfrm>
            <a:off x="599400" y="749300"/>
            <a:ext cx="11199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Open Sans"/>
              <a:ea typeface="Open Sans"/>
              <a:cs typeface="Open Sans"/>
              <a:sym typeface="Open Sans"/>
            </a:endParaRPr>
          </a:p>
          <a:p>
            <a:pPr marL="0" lvl="0" indent="0" algn="l" rtl="0">
              <a:spcBef>
                <a:spcPts val="0"/>
              </a:spcBef>
              <a:spcAft>
                <a:spcPts val="0"/>
              </a:spcAft>
              <a:buNone/>
            </a:pPr>
            <a:r>
              <a:rPr lang="sv-SE" sz="1800">
                <a:solidFill>
                  <a:schemeClr val="dk1"/>
                </a:solidFill>
                <a:latin typeface="Open Sans"/>
                <a:ea typeface="Open Sans"/>
                <a:cs typeface="Open Sans"/>
                <a:sym typeface="Open Sans"/>
              </a:rPr>
              <a:t>The existence of two distinct way  to defining stranded assets has led to varying methods of assessing and quantifying their impacts within the power sector. The table below  provides a summary of approaches.</a:t>
            </a:r>
            <a:endParaRPr sz="1800">
              <a:latin typeface="Open Sans"/>
              <a:ea typeface="Open Sans"/>
              <a:cs typeface="Open Sans"/>
              <a:sym typeface="Open Sans"/>
            </a:endParaRPr>
          </a:p>
        </p:txBody>
      </p:sp>
      <p:graphicFrame>
        <p:nvGraphicFramePr>
          <p:cNvPr id="204" name="Google Shape;204;g3c2b35e1cdf_0_98"/>
          <p:cNvGraphicFramePr/>
          <p:nvPr/>
        </p:nvGraphicFramePr>
        <p:xfrm>
          <a:off x="952500" y="2134850"/>
          <a:ext cx="10287000" cy="3352680"/>
        </p:xfrm>
        <a:graphic>
          <a:graphicData uri="http://schemas.openxmlformats.org/drawingml/2006/table">
            <a:tbl>
              <a:tblPr>
                <a:noFill/>
                <a:tableStyleId>{0D018166-EBF8-45B1-B2E8-4E4CCA675B51}</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sv-SE" sz="1900" b="1">
                          <a:latin typeface="Open Sans"/>
                          <a:ea typeface="Open Sans"/>
                          <a:cs typeface="Open Sans"/>
                          <a:sym typeface="Open Sans"/>
                        </a:rPr>
                        <a:t>Methods of assessing Stranded Assets</a:t>
                      </a:r>
                      <a:endParaRPr sz="1900" b="1">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sv-SE" sz="1900" b="1">
                          <a:latin typeface="Open Sans"/>
                          <a:ea typeface="Open Sans"/>
                          <a:cs typeface="Open Sans"/>
                          <a:sym typeface="Open Sans"/>
                        </a:rPr>
                        <a:t>Details of Assessment</a:t>
                      </a:r>
                      <a:endParaRPr sz="1900" b="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sv-SE" sz="1700"/>
                        <a:t>Top Down Approach</a:t>
                      </a:r>
                      <a:endParaRPr sz="1700"/>
                    </a:p>
                  </a:txBody>
                  <a:tcPr marL="91425" marR="91425" marT="91425" marB="91425"/>
                </a:tc>
                <a:tc>
                  <a:txBody>
                    <a:bodyPr/>
                    <a:lstStyle/>
                    <a:p>
                      <a:pPr marL="0" lvl="0" indent="0" algn="l" rtl="0">
                        <a:spcBef>
                          <a:spcPts val="0"/>
                        </a:spcBef>
                        <a:spcAft>
                          <a:spcPts val="0"/>
                        </a:spcAft>
                        <a:buNone/>
                      </a:pPr>
                      <a:r>
                        <a:rPr lang="sv-SE" sz="1700"/>
                        <a:t>This provides aggregate sector wide view of unused assets, such as fossil fuel reserves that are required within a pre-defined carbon budget. </a:t>
                      </a:r>
                      <a:endParaRPr sz="1700"/>
                    </a:p>
                  </a:txBody>
                  <a:tcPr marL="91425" marR="91425" marT="91425" marB="91425"/>
                </a:tc>
                <a:extLst>
                  <a:ext uri="{0D108BD9-81ED-4DB2-BD59-A6C34878D82A}">
                    <a16:rowId xmlns:a16="http://schemas.microsoft.com/office/drawing/2014/main" val="10001"/>
                  </a:ext>
                </a:extLst>
              </a:tr>
              <a:tr h="568225">
                <a:tc>
                  <a:txBody>
                    <a:bodyPr/>
                    <a:lstStyle/>
                    <a:p>
                      <a:pPr marL="0" lvl="0" indent="0" algn="ctr" rtl="0">
                        <a:spcBef>
                          <a:spcPts val="0"/>
                        </a:spcBef>
                        <a:spcAft>
                          <a:spcPts val="0"/>
                        </a:spcAft>
                        <a:buNone/>
                      </a:pPr>
                      <a:r>
                        <a:rPr lang="sv-SE" sz="1700"/>
                        <a:t>Bottom Up Approach</a:t>
                      </a:r>
                      <a:endParaRPr sz="1700"/>
                    </a:p>
                  </a:txBody>
                  <a:tcPr marL="91425" marR="91425" marT="91425" marB="91425"/>
                </a:tc>
                <a:tc>
                  <a:txBody>
                    <a:bodyPr/>
                    <a:lstStyle/>
                    <a:p>
                      <a:pPr marL="0" lvl="0" indent="0" algn="l" rtl="0">
                        <a:spcBef>
                          <a:spcPts val="0"/>
                        </a:spcBef>
                        <a:spcAft>
                          <a:spcPts val="0"/>
                        </a:spcAft>
                        <a:buNone/>
                      </a:pPr>
                      <a:r>
                        <a:rPr lang="sv-SE" sz="1700"/>
                        <a:t>Assesses stranded asset risk using indicators at the asset level, such as water stress, carbon intensity, and exposure to decarbonisation policies.</a:t>
                      </a:r>
                      <a:endParaRPr sz="17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sv-SE" sz="1700"/>
                        <a:t>Value at Risk</a:t>
                      </a:r>
                      <a:endParaRPr sz="1700"/>
                    </a:p>
                  </a:txBody>
                  <a:tcPr marL="91425" marR="91425" marT="91425" marB="91425"/>
                </a:tc>
                <a:tc>
                  <a:txBody>
                    <a:bodyPr/>
                    <a:lstStyle/>
                    <a:p>
                      <a:pPr marL="0" lvl="0" indent="0" algn="l" rtl="0">
                        <a:spcBef>
                          <a:spcPts val="0"/>
                        </a:spcBef>
                        <a:spcAft>
                          <a:spcPts val="0"/>
                        </a:spcAft>
                        <a:buNone/>
                      </a:pPr>
                      <a:r>
                        <a:rPr lang="sv-SE" sz="1700"/>
                        <a:t>Quantifies the potential financial impact of stranded assets by estimating the probability and magnitude of expected losses.</a:t>
                      </a:r>
                      <a:endParaRPr sz="1700"/>
                    </a:p>
                  </a:txBody>
                  <a:tcPr marL="91425" marR="91425" marT="91425" marB="91425"/>
                </a:tc>
                <a:extLst>
                  <a:ext uri="{0D108BD9-81ED-4DB2-BD59-A6C34878D82A}">
                    <a16:rowId xmlns:a16="http://schemas.microsoft.com/office/drawing/2014/main" val="10003"/>
                  </a:ext>
                </a:extLst>
              </a:tr>
            </a:tbl>
          </a:graphicData>
        </a:graphic>
      </p:graphicFrame>
      <p:sp>
        <p:nvSpPr>
          <p:cNvPr id="205" name="Google Shape;205;g3c2b35e1cdf_0_98"/>
          <p:cNvSpPr txBox="1"/>
          <p:nvPr/>
        </p:nvSpPr>
        <p:spPr>
          <a:xfrm>
            <a:off x="1239600" y="5677700"/>
            <a:ext cx="9918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v-SE"/>
              <a:t>Source: (Fricaudet, Rehmatulla and Smith, 2022; IRENA, 2017)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c2b35e1cdf_0_286"/>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211" name="Google Shape;211;g3c2b35e1cdf_0_286"/>
          <p:cNvSpPr txBox="1">
            <a:spLocks noGrp="1"/>
          </p:cNvSpPr>
          <p:nvPr>
            <p:ph type="subTitle" idx="1"/>
          </p:nvPr>
        </p:nvSpPr>
        <p:spPr>
          <a:xfrm>
            <a:off x="2979500" y="2203075"/>
            <a:ext cx="4446600" cy="3084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4: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Introducing the Fossil Fuel Retirement Model</a:t>
            </a:r>
            <a:endParaRPr sz="2600" b="1">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c2b35e1cdf_0_114"/>
          <p:cNvSpPr txBox="1"/>
          <p:nvPr/>
        </p:nvSpPr>
        <p:spPr>
          <a:xfrm>
            <a:off x="838200" y="1264149"/>
            <a:ext cx="10515600" cy="5094900"/>
          </a:xfrm>
          <a:prstGeom prst="rect">
            <a:avLst/>
          </a:prstGeom>
          <a:noFill/>
          <a:ln>
            <a:noFill/>
          </a:ln>
        </p:spPr>
        <p:txBody>
          <a:bodyPr spcFirstLastPara="1" wrap="square" lIns="91425" tIns="45700" rIns="91425" bIns="45700" anchor="t" anchorCtr="0">
            <a:spAutoFit/>
          </a:bodyPr>
          <a:lstStyle/>
          <a:p>
            <a:pPr marL="457200" marR="0" lvl="0" indent="-349250" algn="just" rtl="0">
              <a:lnSpc>
                <a:spcPct val="100000"/>
              </a:lnSpc>
              <a:spcBef>
                <a:spcPts val="0"/>
              </a:spcBef>
              <a:spcAft>
                <a:spcPts val="0"/>
              </a:spcAft>
              <a:buSzPts val="1900"/>
              <a:buFont typeface="Open Sans"/>
              <a:buChar char="●"/>
            </a:pPr>
            <a:r>
              <a:rPr lang="sv-SE" sz="1900">
                <a:latin typeface="Open Sans"/>
                <a:ea typeface="Open Sans"/>
                <a:cs typeface="Open Sans"/>
                <a:sym typeface="Open Sans"/>
              </a:rPr>
              <a:t>Classical energy planning models like traditional techno-economic energy planning models often underestimate the financing needs</a:t>
            </a:r>
            <a:r>
              <a:rPr lang="sv-SE" sz="190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sv-SE" sz="1900">
                <a:latin typeface="Open Sans"/>
                <a:ea typeface="Open Sans"/>
                <a:cs typeface="Open Sans"/>
                <a:sym typeface="Open Sans"/>
              </a:rPr>
              <a:t>often underestimate the financing needs of the climate transition because they assume early retirement of fossil fuel plants without accounting for compensation to asset owners (IPCC, 2022).</a:t>
            </a:r>
            <a:endParaRPr sz="1900">
              <a:latin typeface="Open Sans"/>
              <a:ea typeface="Open Sans"/>
              <a:cs typeface="Open Sans"/>
              <a:sym typeface="Open Sans"/>
            </a:endParaRPr>
          </a:p>
          <a:p>
            <a:pPr marL="457200" marR="0" lvl="0" indent="0" algn="just" rtl="0">
              <a:lnSpc>
                <a:spcPct val="100000"/>
              </a:lnSpc>
              <a:spcBef>
                <a:spcPts val="0"/>
              </a:spcBef>
              <a:spcAft>
                <a:spcPts val="0"/>
              </a:spcAft>
              <a:buNone/>
            </a:pPr>
            <a:endParaRPr sz="1900">
              <a:latin typeface="Open Sans"/>
              <a:ea typeface="Open Sans"/>
              <a:cs typeface="Open Sans"/>
              <a:sym typeface="Open Sans"/>
            </a:endParaRPr>
          </a:p>
          <a:p>
            <a:pPr marL="457200" marR="0" lvl="0" indent="-349250" algn="just" rtl="0">
              <a:lnSpc>
                <a:spcPct val="100000"/>
              </a:lnSpc>
              <a:spcBef>
                <a:spcPts val="0"/>
              </a:spcBef>
              <a:spcAft>
                <a:spcPts val="0"/>
              </a:spcAft>
              <a:buSzPts val="1900"/>
              <a:buFont typeface="Open Sans"/>
              <a:buChar char="●"/>
            </a:pPr>
            <a:r>
              <a:rPr lang="sv-SE" sz="1900">
                <a:latin typeface="Open Sans"/>
                <a:ea typeface="Open Sans"/>
                <a:cs typeface="Open Sans"/>
                <a:sym typeface="Open Sans"/>
              </a:rPr>
              <a:t>In practice, early shutdowns are essential for decarbonisation and typically require financial compensation for lost profits, especially since many plants operate under long-term contracts (e.g., PPAs) that guarantee returns far above simple stranded capital estimates.</a:t>
            </a:r>
            <a:endParaRPr sz="1900">
              <a:latin typeface="Open Sans"/>
              <a:ea typeface="Open Sans"/>
              <a:cs typeface="Open Sans"/>
              <a:sym typeface="Open Sans"/>
            </a:endParaRPr>
          </a:p>
          <a:p>
            <a:pPr marL="457200" marR="0" lvl="0" indent="0" algn="just" rtl="0">
              <a:lnSpc>
                <a:spcPct val="100000"/>
              </a:lnSpc>
              <a:spcBef>
                <a:spcPts val="0"/>
              </a:spcBef>
              <a:spcAft>
                <a:spcPts val="0"/>
              </a:spcAft>
              <a:buNone/>
            </a:pPr>
            <a:endParaRPr sz="1900">
              <a:latin typeface="Open Sans"/>
              <a:ea typeface="Open Sans"/>
              <a:cs typeface="Open Sans"/>
              <a:sym typeface="Open Sans"/>
            </a:endParaRPr>
          </a:p>
          <a:p>
            <a:pPr marL="457200" marR="0" lvl="0" indent="-361950" algn="just" rtl="0">
              <a:lnSpc>
                <a:spcPct val="100000"/>
              </a:lnSpc>
              <a:spcBef>
                <a:spcPts val="0"/>
              </a:spcBef>
              <a:spcAft>
                <a:spcPts val="0"/>
              </a:spcAft>
              <a:buSzPts val="2100"/>
              <a:buFont typeface="Open Sans"/>
              <a:buChar char="●"/>
            </a:pPr>
            <a:r>
              <a:rPr lang="sv-SE" sz="1900">
                <a:latin typeface="Open Sans"/>
                <a:ea typeface="Open Sans"/>
                <a:cs typeface="Open Sans"/>
                <a:sym typeface="Open Sans"/>
              </a:rPr>
              <a:t>The Fossil Fuel Retirement Model (FFRM) addresses this gap. Originally developed by the World Bank to support coal retirement planning, the tool has now been updated to be open-source, user-friendly, as well as to assess multiple fossil fuels.</a:t>
            </a:r>
            <a:r>
              <a:rPr lang="sv-SE" sz="850">
                <a:solidFill>
                  <a:srgbClr val="444746"/>
                </a:solidFill>
                <a:latin typeface="Roboto"/>
                <a:ea typeface="Roboto"/>
                <a:cs typeface="Roboto"/>
                <a:sym typeface="Roboto"/>
              </a:rPr>
              <a:t>"</a:t>
            </a:r>
            <a:endParaRPr sz="1900">
              <a:latin typeface="Open Sans"/>
              <a:ea typeface="Open Sans"/>
              <a:cs typeface="Open Sans"/>
              <a:sym typeface="Open Sans"/>
            </a:endParaRPr>
          </a:p>
          <a:p>
            <a:pPr marL="457200" marR="0" lvl="0" indent="0" algn="just" rtl="0">
              <a:lnSpc>
                <a:spcPct val="100000"/>
              </a:lnSpc>
              <a:spcBef>
                <a:spcPts val="0"/>
              </a:spcBef>
              <a:spcAft>
                <a:spcPts val="0"/>
              </a:spcAft>
              <a:buNone/>
            </a:pPr>
            <a:endParaRPr sz="1900">
              <a:latin typeface="Open Sans"/>
              <a:ea typeface="Open Sans"/>
              <a:cs typeface="Open Sans"/>
              <a:sym typeface="Open Sans"/>
            </a:endParaRPr>
          </a:p>
          <a:p>
            <a:pPr marL="457200" marR="0" lvl="0" indent="-349250" algn="just" rtl="0">
              <a:lnSpc>
                <a:spcPct val="100000"/>
              </a:lnSpc>
              <a:spcBef>
                <a:spcPts val="0"/>
              </a:spcBef>
              <a:spcAft>
                <a:spcPts val="0"/>
              </a:spcAft>
              <a:buSzPts val="1900"/>
              <a:buFont typeface="Open Sans"/>
              <a:buChar char="●"/>
            </a:pPr>
            <a:r>
              <a:rPr lang="sv-SE" sz="1900">
                <a:latin typeface="Open Sans"/>
                <a:ea typeface="Open Sans"/>
                <a:cs typeface="Open Sans"/>
                <a:sym typeface="Open Sans"/>
              </a:rPr>
              <a:t>It uses a bottom-up approach to estimate the stranded costs of retiring fossil fuel power plants, based on plant-specific factors such as age, cost structure, and contractual arrangements.</a:t>
            </a:r>
            <a:endParaRPr sz="1900">
              <a:latin typeface="Open Sans"/>
              <a:ea typeface="Open Sans"/>
              <a:cs typeface="Open Sans"/>
              <a:sym typeface="Open Sans"/>
            </a:endParaRPr>
          </a:p>
        </p:txBody>
      </p:sp>
      <p:sp>
        <p:nvSpPr>
          <p:cNvPr id="218" name="Google Shape;218;g3c2b35e1cdf_0_114"/>
          <p:cNvSpPr txBox="1"/>
          <p:nvPr/>
        </p:nvSpPr>
        <p:spPr>
          <a:xfrm>
            <a:off x="838200" y="41703"/>
            <a:ext cx="10515600" cy="1134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sv-SE" sz="3200" b="1">
                <a:solidFill>
                  <a:srgbClr val="C00000"/>
                </a:solidFill>
                <a:latin typeface="Open Sans"/>
                <a:ea typeface="Open Sans"/>
                <a:cs typeface="Open Sans"/>
                <a:sym typeface="Open Sans"/>
              </a:rPr>
              <a:t>What is </a:t>
            </a:r>
            <a:r>
              <a:rPr lang="sv-SE" sz="3200" b="1" i="0" u="none" strike="noStrike" cap="none">
                <a:solidFill>
                  <a:srgbClr val="C00000"/>
                </a:solidFill>
                <a:latin typeface="Open Sans"/>
                <a:ea typeface="Open Sans"/>
                <a:cs typeface="Open Sans"/>
                <a:sym typeface="Open Sans"/>
              </a:rPr>
              <a:t>Fossil Fuel Retirement Model (FFRM)?</a:t>
            </a:r>
            <a:endParaRPr sz="6000" b="1"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c2b35e1cdf_0_120"/>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solidFill>
                  <a:srgbClr val="C00000"/>
                </a:solidFill>
                <a:latin typeface="Open Sans"/>
                <a:ea typeface="Open Sans"/>
                <a:cs typeface="Open Sans"/>
                <a:sym typeface="Open Sans"/>
              </a:rPr>
              <a:t>Fossil Fuel Retirement Model’s </a:t>
            </a:r>
            <a:r>
              <a:rPr lang="sv-SE" sz="3200">
                <a:solidFill>
                  <a:srgbClr val="C00000"/>
                </a:solidFill>
                <a:latin typeface="Open Sans"/>
                <a:ea typeface="Open Sans"/>
                <a:cs typeface="Open Sans"/>
                <a:sym typeface="Open Sans"/>
              </a:rPr>
              <a:t>O</a:t>
            </a:r>
            <a:r>
              <a:rPr lang="sv-SE" sz="3200">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bjecti</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ve Functio</a:t>
            </a:r>
            <a:r>
              <a:rPr lang="sv-SE">
                <a:solidFill>
                  <a:srgbClr val="C00000"/>
                </a:solidFill>
                <a:latin typeface="Open Sans"/>
                <a:ea typeface="Open Sans"/>
                <a:cs typeface="Open Sans"/>
                <a:sym typeface="Open Sans"/>
              </a:rPr>
              <a:t>n</a:t>
            </a:r>
            <a:endParaRPr/>
          </a:p>
        </p:txBody>
      </p:sp>
      <p:sp>
        <p:nvSpPr>
          <p:cNvPr id="225" name="Google Shape;225;g3c2b35e1cdf_0_120"/>
          <p:cNvSpPr txBox="1">
            <a:spLocks noGrp="1"/>
          </p:cNvSpPr>
          <p:nvPr>
            <p:ph type="body" idx="1"/>
          </p:nvPr>
        </p:nvSpPr>
        <p:spPr>
          <a:xfrm>
            <a:off x="439387" y="1253331"/>
            <a:ext cx="11281500" cy="4351200"/>
          </a:xfrm>
          <a:prstGeom prst="rect">
            <a:avLst/>
          </a:prstGeom>
          <a:noFill/>
          <a:ln>
            <a:noFill/>
          </a:ln>
        </p:spPr>
        <p:txBody>
          <a:bodyPr spcFirstLastPara="1" wrap="square" lIns="91425" tIns="45700" rIns="91425" bIns="45700" anchor="t" anchorCtr="0">
            <a:noAutofit/>
          </a:bodyPr>
          <a:lstStyle/>
          <a:p>
            <a:pPr marL="269999" lvl="0" indent="-269999" algn="l" rtl="0">
              <a:lnSpc>
                <a:spcPct val="100000"/>
              </a:lnSpc>
              <a:spcBef>
                <a:spcPts val="0"/>
              </a:spcBef>
              <a:spcAft>
                <a:spcPts val="0"/>
              </a:spcAft>
              <a:buSzPts val="2400"/>
              <a:buChar char="•"/>
            </a:pPr>
            <a:r>
              <a:rPr lang="sv-SE" sz="2200" b="0" i="0" u="none" strike="noStrike">
                <a:solidFill>
                  <a:srgbClr val="000000"/>
                </a:solidFill>
                <a:latin typeface="Open Sans"/>
                <a:ea typeface="Open Sans"/>
                <a:cs typeface="Open Sans"/>
                <a:sym typeface="Open Sans"/>
              </a:rPr>
              <a:t>The objective function of the model is set as maximisation of the net revenue at the fleet, based on </a:t>
            </a:r>
            <a:r>
              <a:rPr lang="sv-SE" sz="2200" b="0" i="0" u="none" strike="noStrike">
                <a:solidFill>
                  <a:srgbClr val="0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either under</a:t>
            </a:r>
            <a:r>
              <a:rPr lang="sv-SE" sz="2200" b="0" i="0" u="none" strike="noStrike">
                <a:solidFill>
                  <a:srgbClr val="000000"/>
                </a:solidFill>
                <a:latin typeface="Open Sans"/>
                <a:ea typeface="Open Sans"/>
                <a:cs typeface="Open Sans"/>
                <a:sym typeface="Open Sans"/>
              </a:rPr>
              <a:t> the fol</a:t>
            </a:r>
            <a:r>
              <a:rPr lang="sv-SE" sz="2200">
                <a:latin typeface="Open Sans"/>
                <a:ea typeface="Open Sans"/>
                <a:cs typeface="Open Sans"/>
                <a:sym typeface="Open Sans"/>
              </a:rPr>
              <a:t>lowing regimes</a:t>
            </a:r>
            <a:r>
              <a:rPr lang="sv-SE" sz="2200" b="0" i="0" u="none" strike="noStrike">
                <a:solidFill>
                  <a:srgbClr val="000000"/>
                </a:solidFill>
                <a:latin typeface="Open Sans"/>
                <a:ea typeface="Open Sans"/>
                <a:cs typeface="Open Sans"/>
                <a:sym typeface="Open Sans"/>
              </a:rPr>
              <a:t>: </a:t>
            </a:r>
            <a:endParaRPr/>
          </a:p>
          <a:p>
            <a:pPr marL="269999" lvl="0" indent="-117599" algn="l" rtl="0">
              <a:lnSpc>
                <a:spcPct val="100000"/>
              </a:lnSpc>
              <a:spcBef>
                <a:spcPts val="0"/>
              </a:spcBef>
              <a:spcAft>
                <a:spcPts val="0"/>
              </a:spcAft>
              <a:buSzPts val="2400"/>
              <a:buNone/>
            </a:pPr>
            <a:endParaRPr sz="2200">
              <a:solidFill>
                <a:srgbClr val="000000"/>
              </a:solidFill>
              <a:latin typeface="Open Sans"/>
              <a:ea typeface="Open Sans"/>
              <a:cs typeface="Open Sans"/>
              <a:sym typeface="Open Sans"/>
            </a:endParaRPr>
          </a:p>
          <a:p>
            <a:pPr marL="457200" lvl="0" indent="-457200" algn="just" rtl="0">
              <a:lnSpc>
                <a:spcPct val="100000"/>
              </a:lnSpc>
              <a:spcBef>
                <a:spcPts val="0"/>
              </a:spcBef>
              <a:spcAft>
                <a:spcPts val="0"/>
              </a:spcAft>
              <a:buSzPts val="2400"/>
              <a:buFont typeface="Arial"/>
              <a:buAutoNum type="arabicPeriod"/>
            </a:pPr>
            <a:r>
              <a:rPr lang="sv-SE" sz="2200" b="1" i="0" u="none" strike="noStrike">
                <a:solidFill>
                  <a:srgbClr val="000000"/>
                </a:solidFill>
                <a:latin typeface="Open Sans"/>
                <a:ea typeface="Open Sans"/>
                <a:cs typeface="Open Sans"/>
                <a:sym typeface="Open Sans"/>
              </a:rPr>
              <a:t>Power Purchase Agreements (PPAs)</a:t>
            </a:r>
            <a:r>
              <a:rPr lang="sv-SE" sz="2200" b="1">
                <a:latin typeface="Open Sans"/>
                <a:ea typeface="Open Sans"/>
                <a:cs typeface="Open Sans"/>
                <a:sym typeface="Open Sans"/>
              </a:rPr>
              <a:t>:</a:t>
            </a:r>
            <a:r>
              <a:rPr lang="sv-SE" sz="2200">
                <a:latin typeface="Open Sans"/>
                <a:ea typeface="Open Sans"/>
                <a:cs typeface="Open Sans"/>
                <a:sym typeface="Open Sans"/>
              </a:rPr>
              <a:t> Revenues are based on known contractual terms specific to each plant.</a:t>
            </a:r>
            <a:endParaRPr sz="2200">
              <a:latin typeface="Open Sans"/>
              <a:ea typeface="Open Sans"/>
              <a:cs typeface="Open Sans"/>
              <a:sym typeface="Open Sans"/>
            </a:endParaRPr>
          </a:p>
          <a:p>
            <a:pPr marL="457200" lvl="0" indent="0" algn="just" rtl="0">
              <a:lnSpc>
                <a:spcPct val="100000"/>
              </a:lnSpc>
              <a:spcBef>
                <a:spcPts val="0"/>
              </a:spcBef>
              <a:spcAft>
                <a:spcPts val="0"/>
              </a:spcAft>
              <a:buNone/>
            </a:pPr>
            <a:endParaRPr sz="2200">
              <a:latin typeface="Open Sans"/>
              <a:ea typeface="Open Sans"/>
              <a:cs typeface="Open Sans"/>
              <a:sym typeface="Open Sans"/>
            </a:endParaRPr>
          </a:p>
          <a:p>
            <a:pPr marL="457200" lvl="0" indent="-457200" algn="just" rtl="0">
              <a:lnSpc>
                <a:spcPct val="100000"/>
              </a:lnSpc>
              <a:spcBef>
                <a:spcPts val="0"/>
              </a:spcBef>
              <a:spcAft>
                <a:spcPts val="0"/>
              </a:spcAft>
              <a:buSzPts val="2400"/>
              <a:buFont typeface="Arial"/>
              <a:buAutoNum type="arabicPeriod"/>
            </a:pPr>
            <a:r>
              <a:rPr lang="sv-SE" sz="2200" b="1">
                <a:latin typeface="Open Sans"/>
                <a:ea typeface="Open Sans"/>
                <a:cs typeface="Open Sans"/>
                <a:sym typeface="Open Sans"/>
              </a:rPr>
              <a:t>M</a:t>
            </a:r>
            <a:r>
              <a:rPr lang="sv-SE" sz="2200" b="1" i="0" u="none" strike="noStrike">
                <a:solidFill>
                  <a:srgbClr val="000000"/>
                </a:solidFill>
                <a:latin typeface="Open Sans"/>
                <a:ea typeface="Open Sans"/>
                <a:cs typeface="Open Sans"/>
                <a:sym typeface="Open Sans"/>
              </a:rPr>
              <a:t>arket </a:t>
            </a:r>
            <a:r>
              <a:rPr lang="sv-SE" sz="2200" b="1">
                <a:latin typeface="Open Sans"/>
                <a:ea typeface="Open Sans"/>
                <a:cs typeface="Open Sans"/>
                <a:sym typeface="Open Sans"/>
              </a:rPr>
              <a:t>P</a:t>
            </a:r>
            <a:r>
              <a:rPr lang="sv-SE" sz="2200" b="1" i="0" u="none" strike="noStrike">
                <a:solidFill>
                  <a:srgbClr val="000000"/>
                </a:solidFill>
                <a:latin typeface="Open Sans"/>
                <a:ea typeface="Open Sans"/>
                <a:cs typeface="Open Sans"/>
                <a:sym typeface="Open Sans"/>
              </a:rPr>
              <a:t>rice</a:t>
            </a:r>
            <a:r>
              <a:rPr lang="sv-SE" sz="2200">
                <a:latin typeface="Open Sans"/>
                <a:ea typeface="Open Sans"/>
                <a:cs typeface="Open Sans"/>
                <a:sym typeface="Open Sans"/>
              </a:rPr>
              <a:t> </a:t>
            </a:r>
            <a:r>
              <a:rPr lang="sv-SE" sz="2200" b="1">
                <a:latin typeface="Open Sans"/>
                <a:ea typeface="Open Sans"/>
                <a:cs typeface="Open Sans"/>
                <a:sym typeface="Open Sans"/>
              </a:rPr>
              <a:t>Regime: </a:t>
            </a:r>
            <a:r>
              <a:rPr lang="sv-SE" sz="2200">
                <a:latin typeface="Open Sans"/>
                <a:ea typeface="Open Sans"/>
                <a:cs typeface="Open Sans"/>
                <a:sym typeface="Open Sans"/>
              </a:rPr>
              <a:t>Revenues are linked to variable, market-determined electricity prices.</a:t>
            </a:r>
            <a:endParaRPr sz="2200">
              <a:latin typeface="Open Sans"/>
              <a:ea typeface="Open Sans"/>
              <a:cs typeface="Open Sans"/>
              <a:sym typeface="Open Sans"/>
            </a:endParaRPr>
          </a:p>
          <a:p>
            <a:pPr marL="0" lvl="0" indent="0" algn="just" rtl="0">
              <a:lnSpc>
                <a:spcPct val="100000"/>
              </a:lnSpc>
              <a:spcBef>
                <a:spcPts val="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r>
              <a:rPr lang="sv-SE" sz="2200">
                <a:latin typeface="Open Sans"/>
                <a:ea typeface="Open Sans"/>
                <a:cs typeface="Open Sans"/>
                <a:sym typeface="Open Sans"/>
              </a:rPr>
              <a:t>The difference in </a:t>
            </a:r>
            <a:r>
              <a:rPr lang="sv-SE" sz="2200" b="1">
                <a:latin typeface="Open Sans"/>
                <a:ea typeface="Open Sans"/>
                <a:cs typeface="Open Sans"/>
                <a:sym typeface="Open Sans"/>
              </a:rPr>
              <a:t>net revenue </a:t>
            </a:r>
            <a:r>
              <a:rPr lang="sv-SE" sz="2200">
                <a:latin typeface="Open Sans"/>
                <a:ea typeface="Open Sans"/>
                <a:cs typeface="Open Sans"/>
                <a:sym typeface="Open Sans"/>
              </a:rPr>
              <a:t>between the BAU and a decarbonization scenario is used as a measure of </a:t>
            </a:r>
            <a:r>
              <a:rPr lang="sv-SE" sz="2200" b="1">
                <a:latin typeface="Open Sans"/>
                <a:ea typeface="Open Sans"/>
                <a:cs typeface="Open Sans"/>
                <a:sym typeface="Open Sans"/>
              </a:rPr>
              <a:t>forgone revenue</a:t>
            </a:r>
            <a:r>
              <a:rPr lang="sv-SE" sz="2200">
                <a:latin typeface="Open Sans"/>
                <a:ea typeface="Open Sans"/>
                <a:cs typeface="Open Sans"/>
                <a:sym typeface="Open Sans"/>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c2b35e1cdf_0_126"/>
          <p:cNvSpPr txBox="1">
            <a:spLocks noGrp="1"/>
          </p:cNvSpPr>
          <p:nvPr>
            <p:ph type="title"/>
          </p:nvPr>
        </p:nvSpPr>
        <p:spPr>
          <a:xfrm>
            <a:off x="838200" y="194103"/>
            <a:ext cx="10515600" cy="113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a:solidFill>
                  <a:srgbClr val="C00000"/>
                </a:solidFill>
                <a:latin typeface="Open Sans"/>
                <a:ea typeface="Open Sans"/>
                <a:cs typeface="Open Sans"/>
                <a:sym typeface="Open Sans"/>
              </a:rPr>
              <a:t>Fossil Fuel Retirement Model’s </a:t>
            </a:r>
            <a:r>
              <a:rPr lang="sv-SE" sz="3200">
                <a:solidFill>
                  <a:srgbClr val="C00000"/>
                </a:solidFill>
                <a:latin typeface="Open Sans"/>
                <a:ea typeface="Open Sans"/>
                <a:cs typeface="Open Sans"/>
                <a:sym typeface="Open Sans"/>
              </a:rPr>
              <a:t>O</a:t>
            </a:r>
            <a:r>
              <a:rPr lang="sv-SE" sz="3200">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bjecti</a:t>
            </a: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ve Functio</a:t>
            </a:r>
            <a:r>
              <a:rPr lang="sv-SE">
                <a:solidFill>
                  <a:srgbClr val="C00000"/>
                </a:solidFill>
                <a:latin typeface="Open Sans"/>
                <a:ea typeface="Open Sans"/>
                <a:cs typeface="Open Sans"/>
                <a:sym typeface="Open Sans"/>
              </a:rPr>
              <a:t>n</a:t>
            </a:r>
            <a:endParaRPr/>
          </a:p>
        </p:txBody>
      </p:sp>
      <p:sp>
        <p:nvSpPr>
          <p:cNvPr id="232" name="Google Shape;232;g3c2b35e1cdf_0_126"/>
          <p:cNvSpPr txBox="1">
            <a:spLocks noGrp="1"/>
          </p:cNvSpPr>
          <p:nvPr>
            <p:ph type="body" idx="1"/>
          </p:nvPr>
        </p:nvSpPr>
        <p:spPr>
          <a:xfrm>
            <a:off x="474354" y="2117477"/>
            <a:ext cx="10914300" cy="31107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SzPts val="1900"/>
              <a:buFont typeface="Open Sans"/>
              <a:buChar char="•"/>
            </a:pPr>
            <a:r>
              <a:rPr lang="sv-SE" sz="1900" b="1">
                <a:latin typeface="Open Sans"/>
                <a:ea typeface="Open Sans"/>
                <a:cs typeface="Open Sans"/>
                <a:sym typeface="Open Sans"/>
              </a:rPr>
              <a:t>What net revenue means? </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It’s the fleet’s total profitability over time and the money earned from selling electricity minus the ongoing costs of keeping plants operating.</a:t>
            </a:r>
            <a:endParaRPr sz="1900">
              <a:latin typeface="Open Sans"/>
              <a:ea typeface="Open Sans"/>
              <a:cs typeface="Open Sans"/>
              <a:sym typeface="Open Sans"/>
            </a:endParaRPr>
          </a:p>
          <a:p>
            <a:pPr marL="457200" lvl="0" indent="-349250" algn="l" rtl="0">
              <a:lnSpc>
                <a:spcPct val="115000"/>
              </a:lnSpc>
              <a:spcBef>
                <a:spcPts val="1200"/>
              </a:spcBef>
              <a:spcAft>
                <a:spcPts val="0"/>
              </a:spcAft>
              <a:buSzPts val="1900"/>
              <a:buFont typeface="Open Sans"/>
              <a:buChar char="•"/>
            </a:pPr>
            <a:r>
              <a:rPr lang="sv-SE" sz="1900" b="1">
                <a:latin typeface="Open Sans"/>
                <a:ea typeface="Open Sans"/>
                <a:cs typeface="Open Sans"/>
                <a:sym typeface="Open Sans"/>
              </a:rPr>
              <a:t>How the model calculates it?</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For every plant and hour, it takes the electricity price (either an exogenous hourly spot price in the market case, or the contract price stream in a PPA) and subtracts the plant’s variable cost, then multiplies by the electricity generated and sums across the fleet.</a:t>
            </a:r>
            <a:endParaRPr sz="1900">
              <a:latin typeface="Open Sans"/>
              <a:ea typeface="Open Sans"/>
              <a:cs typeface="Open Sans"/>
              <a:sym typeface="Open Sans"/>
            </a:endParaRPr>
          </a:p>
          <a:p>
            <a:pPr marL="457200" lvl="0" indent="-349250" algn="l" rtl="0">
              <a:lnSpc>
                <a:spcPct val="115000"/>
              </a:lnSpc>
              <a:spcBef>
                <a:spcPts val="1200"/>
              </a:spcBef>
              <a:spcAft>
                <a:spcPts val="0"/>
              </a:spcAft>
              <a:buSzPts val="1900"/>
              <a:buFont typeface="Open Sans"/>
              <a:buChar char="•"/>
            </a:pPr>
            <a:r>
              <a:rPr lang="sv-SE" sz="1900" b="1">
                <a:latin typeface="Open Sans"/>
                <a:ea typeface="Open Sans"/>
                <a:cs typeface="Open Sans"/>
                <a:sym typeface="Open Sans"/>
              </a:rPr>
              <a:t>How it’s used for stranded cost?</a:t>
            </a:r>
            <a:endParaRPr sz="1900" b="1">
              <a:latin typeface="Open Sans"/>
              <a:ea typeface="Open Sans"/>
              <a:cs typeface="Open Sans"/>
              <a:sym typeface="Open Sans"/>
            </a:endParaRPr>
          </a:p>
          <a:p>
            <a:pPr marL="0" lvl="0" indent="0" algn="l" rtl="0">
              <a:lnSpc>
                <a:spcPct val="115000"/>
              </a:lnSpc>
              <a:spcBef>
                <a:spcPts val="1200"/>
              </a:spcBef>
              <a:spcAft>
                <a:spcPts val="0"/>
              </a:spcAft>
              <a:buNone/>
            </a:pPr>
            <a:r>
              <a:rPr lang="sv-SE" sz="1900">
                <a:latin typeface="Open Sans"/>
                <a:ea typeface="Open Sans"/>
                <a:cs typeface="Open Sans"/>
                <a:sym typeface="Open Sans"/>
              </a:rPr>
              <a:t>The model also accounts for fixed costs tied to capacity that remains online; comparing net revenue in the business-as-usual case versus the decarbonisation case gives the foregone revenue from retirement, which can be used as an indicator of stranded cost.</a:t>
            </a:r>
            <a:endParaRPr sz="2100"/>
          </a:p>
          <a:p>
            <a:pPr marL="0" lvl="0" indent="0" algn="l" rtl="0">
              <a:lnSpc>
                <a:spcPct val="115000"/>
              </a:lnSpc>
              <a:spcBef>
                <a:spcPts val="1200"/>
              </a:spcBef>
              <a:spcAft>
                <a:spcPts val="0"/>
              </a:spcAft>
              <a:buNone/>
            </a:pPr>
            <a:endParaRPr sz="2200">
              <a:latin typeface="Open Sans"/>
              <a:ea typeface="Open Sans"/>
              <a:cs typeface="Open Sans"/>
              <a:sym typeface="Open Sans"/>
            </a:endParaRPr>
          </a:p>
          <a:p>
            <a:pPr marL="0" lvl="0" indent="0" algn="l" rtl="0">
              <a:lnSpc>
                <a:spcPct val="100000"/>
              </a:lnSpc>
              <a:spcBef>
                <a:spcPts val="12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sz="2200">
              <a:latin typeface="Open Sans"/>
              <a:ea typeface="Open Sans"/>
              <a:cs typeface="Open Sans"/>
              <a:sym typeface="Open Sans"/>
            </a:endParaRPr>
          </a:p>
          <a:p>
            <a:pPr marL="0" lvl="0" indent="0" algn="l" rtl="0">
              <a:lnSpc>
                <a:spcPct val="100000"/>
              </a:lnSpc>
              <a:spcBef>
                <a:spcPts val="1000"/>
              </a:spcBef>
              <a:spcAft>
                <a:spcPts val="0"/>
              </a:spcAft>
              <a:buNone/>
            </a:pPr>
            <a:endParaRPr>
              <a:solidFill>
                <a:schemeClr val="dk1"/>
              </a:solidFill>
            </a:endParaRPr>
          </a:p>
          <a:p>
            <a:pPr marL="0" lvl="0" indent="0" algn="l" rtl="0">
              <a:lnSpc>
                <a:spcPct val="100000"/>
              </a:lnSpc>
              <a:spcBef>
                <a:spcPts val="1000"/>
              </a:spcBef>
              <a:spcAft>
                <a:spcPts val="0"/>
              </a:spcAft>
              <a:buClr>
                <a:schemeClr val="dk1"/>
              </a:buClr>
              <a:buSzPts val="1100"/>
              <a:buFont typeface="Arial"/>
              <a:buNone/>
            </a:pPr>
            <a:endParaRPr>
              <a:solidFill>
                <a:schemeClr val="dk1"/>
              </a:solidFill>
            </a:endParaRPr>
          </a:p>
        </p:txBody>
      </p:sp>
      <p:pic>
        <p:nvPicPr>
          <p:cNvPr id="233" name="Google Shape;233;g3c2b35e1cdf_0_126" title="net_revenue_equation_oneline_whitebg (1).png"/>
          <p:cNvPicPr preferRelativeResize="0"/>
          <p:nvPr/>
        </p:nvPicPr>
        <p:blipFill rotWithShape="1">
          <a:blip r:embed="rId3">
            <a:alphaModFix/>
          </a:blip>
          <a:srcRect r="23412" b="26329"/>
          <a:stretch/>
        </p:blipFill>
        <p:spPr>
          <a:xfrm>
            <a:off x="1577225" y="1043215"/>
            <a:ext cx="8640148" cy="91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c2b35e1cdf_0_13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18</a:t>
            </a:fld>
            <a:endParaRPr/>
          </a:p>
        </p:txBody>
      </p:sp>
      <p:sp>
        <p:nvSpPr>
          <p:cNvPr id="239" name="Google Shape;239;g3c2b35e1cdf_0_133"/>
          <p:cNvSpPr txBox="1">
            <a:spLocks noGrp="1"/>
          </p:cNvSpPr>
          <p:nvPr>
            <p:ph type="title"/>
          </p:nvPr>
        </p:nvSpPr>
        <p:spPr>
          <a:xfrm>
            <a:off x="838200" y="2127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References (1/2)</a:t>
            </a:r>
            <a:endParaRPr/>
          </a:p>
        </p:txBody>
      </p:sp>
      <p:sp>
        <p:nvSpPr>
          <p:cNvPr id="240" name="Google Shape;240;g3c2b35e1cdf_0_133"/>
          <p:cNvSpPr txBox="1"/>
          <p:nvPr/>
        </p:nvSpPr>
        <p:spPr>
          <a:xfrm>
            <a:off x="492900" y="802800"/>
            <a:ext cx="11305500" cy="597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600">
                <a:solidFill>
                  <a:schemeClr val="dk1"/>
                </a:solidFill>
                <a:latin typeface="Open Sans"/>
                <a:ea typeface="Open Sans"/>
                <a:cs typeface="Open Sans"/>
                <a:sym typeface="Open Sans"/>
              </a:rPr>
              <a:t>Caldecott, B., Tilbury, J. &amp; Carey, C., 2014. Stranded Assets and Scenarios: Discussion Paper. Stranded Assets Programme, Smith School of Enterprise and the Environment, University of Oxford. Available at:</a:t>
            </a:r>
            <a:r>
              <a:rPr lang="sv-SE" sz="1600">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https://www.smithschool.ox.ac.uk/sites/default/files/2022-04/Stranded-Assets-and-Scenarios-Discussion-Paper.pdf</a:t>
            </a:r>
            <a:r>
              <a:rPr lang="sv-SE"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Caldecott, B. (2019). Stranded Assets and the Environment: Risk, Resilience and Opportunity.Oxford: 2018.</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600">
                <a:solidFill>
                  <a:schemeClr val="dk1"/>
                </a:solidFill>
                <a:latin typeface="Open Sans"/>
                <a:ea typeface="Open Sans"/>
                <a:cs typeface="Open Sans"/>
                <a:sym typeface="Open Sans"/>
              </a:rPr>
              <a:t>Caldecott, B., Howarth, N. and McSharry, P. (2013). Stranded Assets in Agriculture: Protecting Value from Environment-Related Risks. Smith School of Enterprise and the Environment, University of Oxford. [Online]. Available at: https://www.smithschool.ox.ac.uk/publications/reports/stranded-</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assets-agriculturereport-final.pdf.</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International Energy Agency (IEA), 2024. World Energy Outlook 2024. Paris: IEA. Available at: https://www.iea.org/reports/world-energy-outlook-2024 [Accessed 2 August 2025].</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IRENA (2017), Stranded assets and renewables: how the energy transition affects the value of energy</a:t>
            </a: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600">
                <a:solidFill>
                  <a:schemeClr val="dk1"/>
                </a:solidFill>
                <a:latin typeface="Open Sans"/>
                <a:ea typeface="Open Sans"/>
                <a:cs typeface="Open Sans"/>
                <a:sym typeface="Open Sans"/>
              </a:rPr>
              <a:t>reserves, buildings and capital stock. International Renewable Energy Agency (IRENA), Abu Dhabi,</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600">
                <a:solidFill>
                  <a:schemeClr val="dk1"/>
                </a:solidFill>
                <a:latin typeface="Open Sans"/>
                <a:ea typeface="Open Sans"/>
                <a:cs typeface="Open Sans"/>
                <a:sym typeface="Open Sans"/>
              </a:rPr>
              <a:t>Fricaudet, M., Rehmatulla, N. &amp; Smith, T. (2022) Understanding the Scale of the Stranded Assets Risk in</a:t>
            </a: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v-SE" sz="1600">
                <a:solidFill>
                  <a:schemeClr val="dk1"/>
                </a:solidFill>
                <a:latin typeface="Open Sans"/>
                <a:ea typeface="Open Sans"/>
                <a:cs typeface="Open Sans"/>
                <a:sym typeface="Open Sans"/>
              </a:rPr>
              <a:t>the Shipping Industry. Rochester, NY.</a:t>
            </a:r>
            <a:endParaRPr sz="1600">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a:p>
            <a:pPr marL="0" lvl="0" indent="0" algn="l" rtl="0">
              <a:spcBef>
                <a:spcPts val="0"/>
              </a:spcBef>
              <a:spcAft>
                <a:spcPts val="0"/>
              </a:spcAft>
              <a:buNone/>
            </a:pPr>
            <a:r>
              <a:rPr lang="sv-SE" sz="1600">
                <a:latin typeface="Open Sans"/>
                <a:ea typeface="Open Sans"/>
                <a:cs typeface="Open Sans"/>
                <a:sym typeface="Open Sans"/>
              </a:rPr>
              <a:t>Saraji, M.K. &amp; Streimikienė, D., 2023. Challenges to the low carbon energy transition: A systematic literature review and research agenda. Energy Strategy Reviews, 49, 101163. Available at: https://doi.org/10.1016/j.esr.2023.101163 </a:t>
            </a:r>
            <a:endParaRPr sz="1600">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a:p>
            <a:pPr marL="0" lvl="0" indent="0" algn="l" rtl="0">
              <a:spcBef>
                <a:spcPts val="0"/>
              </a:spcBef>
              <a:spcAft>
                <a:spcPts val="0"/>
              </a:spcAft>
              <a:buNone/>
            </a:pP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c2b35e1cdf_0_13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19</a:t>
            </a:fld>
            <a:endParaRPr/>
          </a:p>
        </p:txBody>
      </p:sp>
      <p:sp>
        <p:nvSpPr>
          <p:cNvPr id="246" name="Google Shape;246;g3c2b35e1cdf_0_139"/>
          <p:cNvSpPr txBox="1">
            <a:spLocks noGrp="1"/>
          </p:cNvSpPr>
          <p:nvPr>
            <p:ph type="title"/>
          </p:nvPr>
        </p:nvSpPr>
        <p:spPr>
          <a:xfrm>
            <a:off x="838200" y="2889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References (</a:t>
            </a:r>
            <a:r>
              <a:rPr lang="sv-SE">
                <a:solidFill>
                  <a:srgbClr val="C00000"/>
                </a:solidFill>
                <a:latin typeface="Open Sans"/>
                <a:ea typeface="Open Sans"/>
                <a:cs typeface="Open Sans"/>
                <a:sym typeface="Open Sans"/>
              </a:rPr>
              <a:t>2/2</a:t>
            </a:r>
            <a:r>
              <a:rPr lang="sv-SE" sz="3200">
                <a:solidFill>
                  <a:srgbClr val="C00000"/>
                </a:solidFill>
                <a:latin typeface="Open Sans"/>
                <a:ea typeface="Open Sans"/>
                <a:cs typeface="Open Sans"/>
                <a:sym typeface="Open Sans"/>
              </a:rPr>
              <a:t>)</a:t>
            </a:r>
            <a:endParaRPr/>
          </a:p>
        </p:txBody>
      </p:sp>
      <p:sp>
        <p:nvSpPr>
          <p:cNvPr id="247" name="Google Shape;247;g3c2b35e1cdf_0_139"/>
          <p:cNvSpPr txBox="1"/>
          <p:nvPr/>
        </p:nvSpPr>
        <p:spPr>
          <a:xfrm>
            <a:off x="492900" y="1031400"/>
            <a:ext cx="10860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248" name="Google Shape;248;g3c2b35e1cdf_0_139"/>
          <p:cNvSpPr txBox="1"/>
          <p:nvPr/>
        </p:nvSpPr>
        <p:spPr>
          <a:xfrm>
            <a:off x="1200650" y="1383800"/>
            <a:ext cx="82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9" name="Google Shape;249;g3c2b35e1cdf_0_139"/>
          <p:cNvSpPr txBox="1"/>
          <p:nvPr/>
        </p:nvSpPr>
        <p:spPr>
          <a:xfrm>
            <a:off x="651200" y="1107625"/>
            <a:ext cx="103053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600">
                <a:solidFill>
                  <a:schemeClr val="dk1"/>
                </a:solidFill>
                <a:latin typeface="Open Sans"/>
                <a:ea typeface="Open Sans"/>
                <a:cs typeface="Open Sans"/>
                <a:sym typeface="Open Sans"/>
              </a:rPr>
              <a:t>Shimbar, A. (2021) Environment-related stranded assets: What does the market think about the impact of collective climate action on the value of fossil fuel stocks? Energy Economics. 103 105579. 10.1016/j.eneco.2021.105579.</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Tulloch, D.J (2018). Examining stranded assets in power generation. Caldecott, B. (2019). Stranded Assets and the Environment: Risk, Resilience and Opportunity.</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Oxford: 2018.</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sv-SE" sz="1600">
                <a:solidFill>
                  <a:schemeClr val="dk1"/>
                </a:solidFill>
                <a:latin typeface="Open Sans"/>
                <a:ea typeface="Open Sans"/>
                <a:cs typeface="Open Sans"/>
                <a:sym typeface="Open Sans"/>
              </a:rPr>
              <a:t>IPCC, 2022: Climate Change 2022: Mitigation of Climate Change. Contribution of Working Group III to the Sixth Assessment Report of the Intergovernmental Panel on Climate Change [P.R. Shukla, J. Skea, R. Slade, A. Al Khourdajie, R. van Diemen, D. McCollum, M. Pathak, S. Some, P. Vyas, R. Fradera, M. Belkacemi, A. Hasija, G. Lisboa, S. Luz, J. Malley, (eds.)]. Cambridge University Press, Cambridge, UK and New York, NY, USA. doi: 10.1017/9781009157926</a:t>
            </a:r>
            <a:endParaRPr sz="16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c2b35e1cdf_0_261"/>
          <p:cNvSpPr txBox="1">
            <a:spLocks noGrp="1"/>
          </p:cNvSpPr>
          <p:nvPr>
            <p:ph type="sldNum" idx="12"/>
          </p:nvPr>
        </p:nvSpPr>
        <p:spPr>
          <a:xfrm>
            <a:off x="11798300" y="6351588"/>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2</a:t>
            </a:fld>
            <a:endParaRPr/>
          </a:p>
        </p:txBody>
      </p:sp>
      <p:sp>
        <p:nvSpPr>
          <p:cNvPr id="103" name="Google Shape;103;g3c2b35e1cdf_0_261"/>
          <p:cNvSpPr/>
          <p:nvPr/>
        </p:nvSpPr>
        <p:spPr>
          <a:xfrm>
            <a:off x="484446" y="916649"/>
            <a:ext cx="8960100" cy="5446500"/>
          </a:xfrm>
          <a:prstGeom prst="roundRect">
            <a:avLst>
              <a:gd name="adj" fmla="val 7149"/>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g3c2b35e1cdf_0_261"/>
          <p:cNvSpPr txBox="1"/>
          <p:nvPr/>
        </p:nvSpPr>
        <p:spPr>
          <a:xfrm>
            <a:off x="583061" y="1349994"/>
            <a:ext cx="4060200" cy="326100"/>
          </a:xfrm>
          <a:prstGeom prst="rect">
            <a:avLst/>
          </a:prstGeom>
          <a:solidFill>
            <a:schemeClr val="accent1"/>
          </a:solidFill>
          <a:ln>
            <a:noFill/>
          </a:ln>
        </p:spPr>
        <p:txBody>
          <a:bodyPr spcFirstLastPara="1" wrap="square" lIns="54000" tIns="18000" rIns="5400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0" u="none" strike="noStrike" cap="none">
                <a:solidFill>
                  <a:schemeClr val="lt1"/>
                </a:solidFill>
                <a:latin typeface="Arial Black"/>
                <a:ea typeface="Arial Black"/>
                <a:cs typeface="Arial Black"/>
                <a:sym typeface="Arial Black"/>
              </a:rPr>
              <a:t>Lecture Outline</a:t>
            </a:r>
            <a:endParaRPr sz="2000" b="0" i="0" u="none" strike="noStrike" cap="none">
              <a:solidFill>
                <a:schemeClr val="lt1"/>
              </a:solidFill>
              <a:latin typeface="Arial"/>
              <a:ea typeface="Arial"/>
              <a:cs typeface="Arial"/>
              <a:sym typeface="Arial"/>
            </a:endParaRPr>
          </a:p>
        </p:txBody>
      </p:sp>
      <p:sp>
        <p:nvSpPr>
          <p:cNvPr id="105" name="Google Shape;105;g3c2b35e1cdf_0_261"/>
          <p:cNvSpPr txBox="1"/>
          <p:nvPr/>
        </p:nvSpPr>
        <p:spPr>
          <a:xfrm>
            <a:off x="583050" y="1665713"/>
            <a:ext cx="8773500" cy="400200"/>
          </a:xfrm>
          <a:prstGeom prst="rect">
            <a:avLst/>
          </a:prstGeom>
          <a:noFill/>
          <a:ln>
            <a:noFill/>
          </a:ln>
        </p:spPr>
        <p:txBody>
          <a:bodyPr spcFirstLastPara="1" wrap="square" lIns="0"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sv-SE" sz="2000" b="1">
                <a:solidFill>
                  <a:srgbClr val="002060"/>
                </a:solidFill>
              </a:rPr>
              <a:t>Modelling for Fossil Fuel Decommissioning: FFRM</a:t>
            </a:r>
            <a:endParaRPr sz="2000" b="1" i="0" u="none" strike="noStrike" cap="none">
              <a:solidFill>
                <a:schemeClr val="accent1"/>
              </a:solidFill>
              <a:latin typeface="Arial"/>
              <a:ea typeface="Arial"/>
              <a:cs typeface="Arial"/>
              <a:sym typeface="Arial"/>
            </a:endParaRPr>
          </a:p>
        </p:txBody>
      </p:sp>
      <p:cxnSp>
        <p:nvCxnSpPr>
          <p:cNvPr id="106" name="Google Shape;106;g3c2b35e1cdf_0_261"/>
          <p:cNvCxnSpPr/>
          <p:nvPr/>
        </p:nvCxnSpPr>
        <p:spPr>
          <a:xfrm>
            <a:off x="571184" y="6061788"/>
            <a:ext cx="8359200" cy="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g3c2b35e1cdf_0_261"/>
          <p:cNvCxnSpPr/>
          <p:nvPr/>
        </p:nvCxnSpPr>
        <p:spPr>
          <a:xfrm>
            <a:off x="583059" y="2412484"/>
            <a:ext cx="8347200" cy="0"/>
          </a:xfrm>
          <a:prstGeom prst="straightConnector1">
            <a:avLst/>
          </a:prstGeom>
          <a:noFill/>
          <a:ln w="12700" cap="flat" cmpd="sng">
            <a:solidFill>
              <a:schemeClr val="accent1"/>
            </a:solidFill>
            <a:prstDash val="solid"/>
            <a:round/>
            <a:headEnd type="none" w="sm" len="sm"/>
            <a:tailEnd type="none" w="sm" len="sm"/>
          </a:ln>
        </p:spPr>
      </p:cxnSp>
      <p:graphicFrame>
        <p:nvGraphicFramePr>
          <p:cNvPr id="108" name="Google Shape;108;g3c2b35e1cdf_0_261"/>
          <p:cNvGraphicFramePr/>
          <p:nvPr/>
        </p:nvGraphicFramePr>
        <p:xfrm>
          <a:off x="583059" y="2610809"/>
          <a:ext cx="7121850" cy="2670024"/>
        </p:xfrm>
        <a:graphic>
          <a:graphicData uri="http://schemas.openxmlformats.org/drawingml/2006/table">
            <a:tbl>
              <a:tblPr firstRow="1" firstCol="1" bandRow="1">
                <a:noFill/>
                <a:tableStyleId>{BDEBAD33-7A2C-44BC-A77F-5146DCDF7E68}</a:tableStyleId>
              </a:tblPr>
              <a:tblGrid>
                <a:gridCol w="1467675">
                  <a:extLst>
                    <a:ext uri="{9D8B030D-6E8A-4147-A177-3AD203B41FA5}">
                      <a16:colId xmlns:a16="http://schemas.microsoft.com/office/drawing/2014/main" val="20000"/>
                    </a:ext>
                  </a:extLst>
                </a:gridCol>
                <a:gridCol w="5654175">
                  <a:extLst>
                    <a:ext uri="{9D8B030D-6E8A-4147-A177-3AD203B41FA5}">
                      <a16:colId xmlns:a16="http://schemas.microsoft.com/office/drawing/2014/main" val="20001"/>
                    </a:ext>
                  </a:extLst>
                </a:gridCol>
              </a:tblGrid>
              <a:tr h="470950">
                <a:tc>
                  <a:txBody>
                    <a:bodyPr/>
                    <a:lstStyle/>
                    <a:p>
                      <a:pPr marL="0" marR="0" lvl="0" indent="0" algn="l" rtl="0">
                        <a:lnSpc>
                          <a:spcPct val="107000"/>
                        </a:lnSpc>
                        <a:spcBef>
                          <a:spcPts val="0"/>
                        </a:spcBef>
                        <a:spcAft>
                          <a:spcPts val="0"/>
                        </a:spcAft>
                        <a:buClr>
                          <a:srgbClr val="000000"/>
                        </a:buClr>
                        <a:buSzPts val="2000"/>
                        <a:buFont typeface="Arial"/>
                        <a:buNone/>
                      </a:pP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endParaRPr sz="2000" b="0" i="0" u="none" strike="noStrike" cap="none">
                        <a:solidFill>
                          <a:schemeClr val="accent5"/>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1</a:t>
                      </a: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Key Challenges for the Electricity Sector</a:t>
                      </a:r>
                      <a:endParaRPr sz="2000">
                        <a:solidFill>
                          <a:schemeClr val="accent5"/>
                        </a:solidFill>
                      </a:endParaRPr>
                    </a:p>
                    <a:p>
                      <a:pPr marL="0" marR="0" lvl="0" indent="0" algn="l" rtl="0">
                        <a:lnSpc>
                          <a:spcPct val="107000"/>
                        </a:lnSpc>
                        <a:spcBef>
                          <a:spcPts val="0"/>
                        </a:spcBef>
                        <a:spcAft>
                          <a:spcPts val="0"/>
                        </a:spcAft>
                        <a:buClr>
                          <a:srgbClr val="000000"/>
                        </a:buClr>
                        <a:buSzPts val="2000"/>
                        <a:buFont typeface="Arial"/>
                        <a:buNone/>
                      </a:pPr>
                      <a:endParaRPr sz="2000">
                        <a:solidFill>
                          <a:schemeClr val="accent5"/>
                        </a:solidFill>
                      </a:endParaRPr>
                    </a:p>
                  </a:txBody>
                  <a:tcPr marL="68575" marR="68575" marT="0" marB="0"/>
                </a:tc>
                <a:extLst>
                  <a:ext uri="{0D108BD9-81ED-4DB2-BD59-A6C34878D82A}">
                    <a16:rowId xmlns:a16="http://schemas.microsoft.com/office/drawing/2014/main" val="10001"/>
                  </a:ext>
                </a:extLst>
              </a:tr>
              <a:tr h="61110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2</a:t>
                      </a:r>
                      <a:endParaRPr sz="2000" u="none" strike="noStrike" cap="none">
                        <a:solidFill>
                          <a:schemeClr val="accent5"/>
                        </a:solidFill>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Defining Stranded Assets in the Electricity Sector</a:t>
                      </a:r>
                      <a:endParaRPr sz="2000">
                        <a:solidFill>
                          <a:schemeClr val="accent5"/>
                        </a:solidFill>
                      </a:endParaRPr>
                    </a:p>
                    <a:p>
                      <a:pPr marL="0" marR="0" lvl="0" indent="0" algn="l" rtl="0">
                        <a:lnSpc>
                          <a:spcPct val="107000"/>
                        </a:lnSpc>
                        <a:spcBef>
                          <a:spcPts val="0"/>
                        </a:spcBef>
                        <a:spcAft>
                          <a:spcPts val="0"/>
                        </a:spcAft>
                        <a:buClr>
                          <a:srgbClr val="000000"/>
                        </a:buClr>
                        <a:buSzPts val="2000"/>
                        <a:buFont typeface="Arial"/>
                        <a:buNone/>
                      </a:pPr>
                      <a:endParaRPr sz="2000">
                        <a:solidFill>
                          <a:schemeClr val="accent5"/>
                        </a:solidFill>
                      </a:endParaRPr>
                    </a:p>
                  </a:txBody>
                  <a:tcPr marL="68575" marR="68575" marT="0" marB="0"/>
                </a:tc>
                <a:extLst>
                  <a:ext uri="{0D108BD9-81ED-4DB2-BD59-A6C34878D82A}">
                    <a16:rowId xmlns:a16="http://schemas.microsoft.com/office/drawing/2014/main" val="10002"/>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Part 3</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Methods to assess Stranded Assets</a:t>
                      </a:r>
                      <a:endParaRPr sz="2000">
                        <a:solidFill>
                          <a:schemeClr val="accent5"/>
                        </a:solidFill>
                      </a:endParaRPr>
                    </a:p>
                  </a:txBody>
                  <a:tcPr marL="68575" marR="68575" marT="0" marB="0"/>
                </a:tc>
                <a:extLst>
                  <a:ext uri="{0D108BD9-81ED-4DB2-BD59-A6C34878D82A}">
                    <a16:rowId xmlns:a16="http://schemas.microsoft.com/office/drawing/2014/main" val="10003"/>
                  </a:ext>
                </a:extLst>
              </a:tr>
              <a:tr h="470950">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Part 4 </a:t>
                      </a:r>
                      <a:endParaRPr sz="2000">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Introducing Fossil Fuel Retirement Model</a:t>
                      </a:r>
                      <a:endParaRPr sz="2000">
                        <a:solidFill>
                          <a:schemeClr val="accent5"/>
                        </a:solidFill>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ctrTitle"/>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endParaRPr/>
          </a:p>
          <a:p>
            <a:pPr marL="0" lvl="0" indent="0" algn="l" rtl="0">
              <a:lnSpc>
                <a:spcPct val="90000"/>
              </a:lnSpc>
              <a:spcBef>
                <a:spcPts val="0"/>
              </a:spcBef>
              <a:spcAft>
                <a:spcPts val="0"/>
              </a:spcAft>
              <a:buClr>
                <a:schemeClr val="dk1"/>
              </a:buClr>
              <a:buSzPts val="4800"/>
              <a:buFont typeface="Helvetica Neue"/>
              <a:buNone/>
            </a:pPr>
            <a:endParaRPr/>
          </a:p>
          <a:p>
            <a:pPr marL="0" lvl="0" indent="0" algn="l" rtl="0">
              <a:lnSpc>
                <a:spcPct val="90000"/>
              </a:lnSpc>
              <a:spcBef>
                <a:spcPts val="0"/>
              </a:spcBef>
              <a:spcAft>
                <a:spcPts val="0"/>
              </a:spcAft>
              <a:buClr>
                <a:schemeClr val="dk1"/>
              </a:buClr>
              <a:buSzPts val="4800"/>
              <a:buFont typeface="Helvetica Neue"/>
              <a:buNone/>
            </a:pPr>
            <a:endParaRPr/>
          </a:p>
          <a:p>
            <a:pPr marL="0" lvl="0" indent="0" algn="l" rtl="0">
              <a:lnSpc>
                <a:spcPct val="90000"/>
              </a:lnSpc>
              <a:spcBef>
                <a:spcPts val="0"/>
              </a:spcBef>
              <a:spcAft>
                <a:spcPts val="0"/>
              </a:spcAft>
              <a:buClr>
                <a:schemeClr val="dk1"/>
              </a:buClr>
              <a:buSzPts val="4800"/>
              <a:buFont typeface="Helvetica Neue"/>
              <a:buNone/>
            </a:pPr>
            <a:endParaRPr/>
          </a:p>
          <a:p>
            <a:pPr marL="0" lvl="0" indent="0" algn="ctr" rtl="0">
              <a:lnSpc>
                <a:spcPct val="90000"/>
              </a:lnSpc>
              <a:spcBef>
                <a:spcPts val="0"/>
              </a:spcBef>
              <a:spcAft>
                <a:spcPts val="0"/>
              </a:spcAft>
              <a:buClr>
                <a:schemeClr val="dk1"/>
              </a:buClr>
              <a:buSzPts val="4800"/>
              <a:buFont typeface="Helvetica Neue"/>
              <a:buNone/>
            </a:pPr>
            <a:r>
              <a:rPr lang="sv-SE"/>
              <a:t>Thank You</a:t>
            </a:r>
            <a:br>
              <a:rPr lang="sv-SE"/>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c2b35e1cdf_0_1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3</a:t>
            </a:fld>
            <a:endParaRPr/>
          </a:p>
        </p:txBody>
      </p:sp>
      <p:sp>
        <p:nvSpPr>
          <p:cNvPr id="114" name="Google Shape;114;g3c2b35e1cdf_0_16"/>
          <p:cNvSpPr txBox="1">
            <a:spLocks noGrp="1"/>
          </p:cNvSpPr>
          <p:nvPr>
            <p:ph type="title"/>
          </p:nvPr>
        </p:nvSpPr>
        <p:spPr>
          <a:xfrm>
            <a:off x="78278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Learning </a:t>
            </a:r>
            <a:r>
              <a:rPr lang="sv-SE">
                <a:solidFill>
                  <a:srgbClr val="C00000"/>
                </a:solidFill>
                <a:latin typeface="Open Sans"/>
                <a:ea typeface="Open Sans"/>
                <a:cs typeface="Open Sans"/>
                <a:sym typeface="Open Sans"/>
              </a:rPr>
              <a:t>Objectives</a:t>
            </a:r>
            <a:endParaRPr>
              <a:latin typeface="Open Sans"/>
              <a:ea typeface="Open Sans"/>
              <a:cs typeface="Open Sans"/>
              <a:sym typeface="Open Sans"/>
            </a:endParaRPr>
          </a:p>
        </p:txBody>
      </p:sp>
      <p:sp>
        <p:nvSpPr>
          <p:cNvPr id="115" name="Google Shape;115;g3c2b35e1cdf_0_16"/>
          <p:cNvSpPr txBox="1"/>
          <p:nvPr/>
        </p:nvSpPr>
        <p:spPr>
          <a:xfrm>
            <a:off x="644725" y="1550948"/>
            <a:ext cx="10983300" cy="4658400"/>
          </a:xfrm>
          <a:prstGeom prst="rect">
            <a:avLst/>
          </a:prstGeom>
          <a:solidFill>
            <a:schemeClr val="lt1"/>
          </a:solid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sv-SE" sz="2100">
                <a:solidFill>
                  <a:schemeClr val="dk1"/>
                </a:solidFill>
                <a:latin typeface="Open Sans"/>
                <a:ea typeface="Open Sans"/>
                <a:cs typeface="Open Sans"/>
                <a:sym typeface="Open Sans"/>
              </a:rPr>
              <a:t>By the end of this lecture, participants will be able to:</a:t>
            </a:r>
            <a:endParaRPr sz="2100">
              <a:solidFill>
                <a:schemeClr val="dk1"/>
              </a:solidFill>
              <a:latin typeface="Open Sans"/>
              <a:ea typeface="Open Sans"/>
              <a:cs typeface="Open Sans"/>
              <a:sym typeface="Open Sans"/>
            </a:endParaRPr>
          </a:p>
          <a:p>
            <a:pPr marL="457200" lvl="0" indent="-361950" algn="l" rtl="0">
              <a:lnSpc>
                <a:spcPct val="115000"/>
              </a:lnSpc>
              <a:spcBef>
                <a:spcPts val="1200"/>
              </a:spcBef>
              <a:spcAft>
                <a:spcPts val="0"/>
              </a:spcAft>
              <a:buClr>
                <a:schemeClr val="dk1"/>
              </a:buClr>
              <a:buSzPts val="2100"/>
              <a:buAutoNum type="arabicPeriod"/>
            </a:pPr>
            <a:r>
              <a:rPr lang="sv-SE" sz="2100" b="1">
                <a:solidFill>
                  <a:schemeClr val="dk1"/>
                </a:solidFill>
                <a:latin typeface="Open Sans"/>
                <a:ea typeface="Open Sans"/>
                <a:cs typeface="Open Sans"/>
                <a:sym typeface="Open Sans"/>
              </a:rPr>
              <a:t>Identify key challenges and barriers to transitioning to clean energy</a:t>
            </a:r>
            <a:r>
              <a:rPr lang="sv-SE" sz="2100">
                <a:solidFill>
                  <a:schemeClr val="dk1"/>
                </a:solidFill>
                <a:latin typeface="Open Sans"/>
                <a:ea typeface="Open Sans"/>
                <a:cs typeface="Open Sans"/>
                <a:sym typeface="Open Sans"/>
              </a:rPr>
              <a:t> within the electricity sector.</a:t>
            </a:r>
            <a:br>
              <a:rPr lang="sv-SE" sz="210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b="1">
                <a:solidFill>
                  <a:schemeClr val="dk1"/>
                </a:solidFill>
                <a:latin typeface="Open Sans"/>
                <a:ea typeface="Open Sans"/>
                <a:cs typeface="Open Sans"/>
                <a:sym typeface="Open Sans"/>
              </a:rPr>
              <a:t>Define asset stranding</a:t>
            </a:r>
            <a:r>
              <a:rPr lang="sv-SE" sz="2100">
                <a:solidFill>
                  <a:schemeClr val="dk1"/>
                </a:solidFill>
                <a:latin typeface="Open Sans"/>
                <a:ea typeface="Open Sans"/>
                <a:cs typeface="Open Sans"/>
                <a:sym typeface="Open Sans"/>
              </a:rPr>
              <a:t> and explain its relevance in the context of fossil fuel-based electricity systems.</a:t>
            </a:r>
            <a:br>
              <a:rPr lang="sv-SE" sz="210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b="1">
                <a:solidFill>
                  <a:schemeClr val="dk1"/>
                </a:solidFill>
                <a:latin typeface="Open Sans"/>
                <a:ea typeface="Open Sans"/>
                <a:cs typeface="Open Sans"/>
                <a:sym typeface="Open Sans"/>
              </a:rPr>
              <a:t>Differentiate between economic and financial asset stranding</a:t>
            </a:r>
            <a:r>
              <a:rPr lang="sv-SE" sz="2100">
                <a:solidFill>
                  <a:schemeClr val="dk1"/>
                </a:solidFill>
                <a:latin typeface="Open Sans"/>
                <a:ea typeface="Open Sans"/>
                <a:cs typeface="Open Sans"/>
                <a:sym typeface="Open Sans"/>
              </a:rPr>
              <a:t> in the power sector, including their drivers and implications.</a:t>
            </a:r>
            <a:br>
              <a:rPr lang="sv-SE" sz="2100">
                <a:solidFill>
                  <a:schemeClr val="dk1"/>
                </a:solidFill>
                <a:latin typeface="Open Sans"/>
                <a:ea typeface="Open Sans"/>
                <a:cs typeface="Open Sans"/>
                <a:sym typeface="Open Sans"/>
              </a:rPr>
            </a:br>
            <a:endParaRPr sz="2100">
              <a:solidFill>
                <a:schemeClr val="dk1"/>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1"/>
              </a:buClr>
              <a:buSzPts val="2100"/>
              <a:buAutoNum type="arabicPeriod"/>
            </a:pPr>
            <a:r>
              <a:rPr lang="sv-SE" sz="2100" b="1">
                <a:solidFill>
                  <a:schemeClr val="dk1"/>
                </a:solidFill>
                <a:latin typeface="Open Sans"/>
                <a:ea typeface="Open Sans"/>
                <a:cs typeface="Open Sans"/>
                <a:sym typeface="Open Sans"/>
              </a:rPr>
              <a:t>Describe the purpose and structure of the Fossil Fuel Retirement Model (FFRM)</a:t>
            </a:r>
            <a:r>
              <a:rPr lang="sv-SE" sz="2100">
                <a:solidFill>
                  <a:schemeClr val="dk1"/>
                </a:solidFill>
                <a:latin typeface="Open Sans"/>
                <a:ea typeface="Open Sans"/>
                <a:cs typeface="Open Sans"/>
                <a:sym typeface="Open Sans"/>
              </a:rPr>
              <a:t> and summarise its main and potential applications of the model.</a:t>
            </a:r>
            <a:endParaRPr sz="2100" b="1">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2b35e1cdf_0_253"/>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21" name="Google Shape;121;g3c2b35e1cdf_0_253"/>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3200" b="1">
                <a:solidFill>
                  <a:schemeClr val="lt1"/>
                </a:solidFill>
                <a:latin typeface="Arial Black"/>
                <a:ea typeface="Arial Black"/>
                <a:cs typeface="Arial Black"/>
                <a:sym typeface="Arial Black"/>
              </a:rPr>
              <a:t>Part 1: </a:t>
            </a:r>
            <a:endParaRPr sz="3200" b="1">
              <a:solidFill>
                <a:schemeClr val="lt1"/>
              </a:solidFill>
              <a:latin typeface="Arial Black"/>
              <a:ea typeface="Arial Black"/>
              <a:cs typeface="Arial Black"/>
              <a:sym typeface="Arial Black"/>
            </a:endParaRPr>
          </a:p>
          <a:p>
            <a:pPr marL="0" lvl="0" indent="0" algn="l" rtl="0">
              <a:lnSpc>
                <a:spcPct val="80000"/>
              </a:lnSpc>
              <a:spcBef>
                <a:spcPts val="0"/>
              </a:spcBef>
              <a:spcAft>
                <a:spcPts val="0"/>
              </a:spcAft>
              <a:buNone/>
            </a:pPr>
            <a:endParaRPr sz="3200" b="1">
              <a:solidFill>
                <a:schemeClr val="lt1"/>
              </a:solidFill>
              <a:latin typeface="Arial Black"/>
              <a:ea typeface="Arial Black"/>
              <a:cs typeface="Arial Black"/>
              <a:sym typeface="Arial Black"/>
            </a:endParaRPr>
          </a:p>
          <a:p>
            <a:pPr marL="0" lvl="0" indent="0" algn="l" rtl="0">
              <a:lnSpc>
                <a:spcPct val="107000"/>
              </a:lnSpc>
              <a:spcBef>
                <a:spcPts val="0"/>
              </a:spcBef>
              <a:spcAft>
                <a:spcPts val="0"/>
              </a:spcAft>
              <a:buClr>
                <a:schemeClr val="dk1"/>
              </a:buClr>
              <a:buSzPts val="2000"/>
              <a:buFont typeface="Arial"/>
              <a:buNone/>
            </a:pPr>
            <a:r>
              <a:rPr lang="sv-SE" sz="2600" b="1">
                <a:solidFill>
                  <a:schemeClr val="lt1"/>
                </a:solidFill>
                <a:latin typeface="Open Sans ExtraBold"/>
                <a:ea typeface="Open Sans ExtraBold"/>
                <a:cs typeface="Open Sans ExtraBold"/>
                <a:sym typeface="Open Sans ExtraBold"/>
              </a:rPr>
              <a:t>Navigating the Clean Energy Transition: Key Challenges for the Electricity Sector</a:t>
            </a:r>
            <a:endParaRPr sz="3200" b="0" i="0" u="none" strike="noStrike" cap="none">
              <a:solidFill>
                <a:schemeClr val="lt1"/>
              </a:solidFill>
              <a:latin typeface="Arial"/>
              <a:ea typeface="Arial"/>
              <a:cs typeface="Arial"/>
              <a:sym typeface="Arial"/>
            </a:endParaRPr>
          </a:p>
        </p:txBody>
      </p:sp>
      <p:sp>
        <p:nvSpPr>
          <p:cNvPr id="122" name="Google Shape;122;g3c2b35e1cdf_0_253"/>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c2b35e1cdf_0_2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5</a:t>
            </a:fld>
            <a:endParaRPr/>
          </a:p>
        </p:txBody>
      </p:sp>
      <p:sp>
        <p:nvSpPr>
          <p:cNvPr id="129" name="Google Shape;129;g3c2b35e1cdf_0_29"/>
          <p:cNvSpPr txBox="1">
            <a:spLocks noGrp="1"/>
          </p:cNvSpPr>
          <p:nvPr>
            <p:ph type="title"/>
          </p:nvPr>
        </p:nvSpPr>
        <p:spPr>
          <a:xfrm>
            <a:off x="838200" y="579444"/>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Across global energy systems, there is a growing influx of renewable energy technologies</a:t>
            </a:r>
            <a:endParaRPr b="0">
              <a:latin typeface="Open Sans"/>
              <a:ea typeface="Open Sans"/>
              <a:cs typeface="Open Sans"/>
              <a:sym typeface="Open Sans"/>
            </a:endParaRPr>
          </a:p>
        </p:txBody>
      </p:sp>
      <p:pic>
        <p:nvPicPr>
          <p:cNvPr id="130" name="Google Shape;130;g3c2b35e1cdf_0_29"/>
          <p:cNvPicPr preferRelativeResize="0"/>
          <p:nvPr/>
        </p:nvPicPr>
        <p:blipFill rotWithShape="1">
          <a:blip r:embed="rId3">
            <a:alphaModFix/>
          </a:blip>
          <a:srcRect l="4397" t="20697"/>
          <a:stretch/>
        </p:blipFill>
        <p:spPr>
          <a:xfrm>
            <a:off x="7369650" y="1532200"/>
            <a:ext cx="4485476" cy="3547296"/>
          </a:xfrm>
          <a:prstGeom prst="rect">
            <a:avLst/>
          </a:prstGeom>
          <a:noFill/>
          <a:ln>
            <a:noFill/>
          </a:ln>
        </p:spPr>
      </p:pic>
      <p:sp>
        <p:nvSpPr>
          <p:cNvPr id="131" name="Google Shape;131;g3c2b35e1cdf_0_29"/>
          <p:cNvSpPr txBox="1"/>
          <p:nvPr/>
        </p:nvSpPr>
        <p:spPr>
          <a:xfrm>
            <a:off x="319050" y="1384450"/>
            <a:ext cx="7126800" cy="4802400"/>
          </a:xfrm>
          <a:prstGeom prst="rect">
            <a:avLst/>
          </a:prstGeom>
          <a:noFill/>
          <a:ln>
            <a:noFill/>
          </a:ln>
        </p:spPr>
        <p:txBody>
          <a:bodyPr spcFirstLastPara="1" wrap="square" lIns="91425" tIns="91425" rIns="91425" bIns="91425" anchor="t" anchorCtr="0">
            <a:spAutoFit/>
          </a:bodyPr>
          <a:lstStyle/>
          <a:p>
            <a:pPr marL="457200" marR="0" lvl="0" indent="-371475" algn="l" rtl="0">
              <a:lnSpc>
                <a:spcPct val="100000"/>
              </a:lnSpc>
              <a:spcBef>
                <a:spcPts val="0"/>
              </a:spcBef>
              <a:spcAft>
                <a:spcPts val="0"/>
              </a:spcAft>
              <a:buClr>
                <a:schemeClr val="dk2"/>
              </a:buClr>
              <a:buSzPts val="2250"/>
              <a:buFont typeface="Avenir"/>
              <a:buChar char="●"/>
            </a:pPr>
            <a:r>
              <a:rPr lang="sv-SE" sz="2100">
                <a:latin typeface="Open Sans"/>
                <a:ea typeface="Open Sans"/>
                <a:cs typeface="Open Sans"/>
                <a:sym typeface="Open Sans"/>
              </a:rPr>
              <a:t>The International Energy Agency (IEA) forecasts that, under current policy settings, solar and wind will become the </a:t>
            </a:r>
            <a:r>
              <a:rPr lang="sv-SE" sz="2100" b="1">
                <a:latin typeface="Open Sans"/>
                <a:ea typeface="Open Sans"/>
                <a:cs typeface="Open Sans"/>
                <a:sym typeface="Open Sans"/>
              </a:rPr>
              <a:t>largest sources of electricity by 2035.</a:t>
            </a:r>
            <a:endParaRPr sz="2100" b="1">
              <a:latin typeface="Open Sans"/>
              <a:ea typeface="Open Sans"/>
              <a:cs typeface="Open Sans"/>
              <a:sym typeface="Open Sans"/>
            </a:endParaRPr>
          </a:p>
          <a:p>
            <a:pPr marL="457200" marR="0" lvl="0" indent="-371475" algn="l" rtl="0">
              <a:lnSpc>
                <a:spcPct val="100000"/>
              </a:lnSpc>
              <a:spcBef>
                <a:spcPts val="0"/>
              </a:spcBef>
              <a:spcAft>
                <a:spcPts val="0"/>
              </a:spcAft>
              <a:buClr>
                <a:schemeClr val="dk2"/>
              </a:buClr>
              <a:buSzPts val="2250"/>
              <a:buFont typeface="Avenir"/>
              <a:buChar char="●"/>
            </a:pPr>
            <a:r>
              <a:rPr lang="sv-SE" sz="2100" b="1">
                <a:latin typeface="Open Sans"/>
                <a:ea typeface="Open Sans"/>
                <a:cs typeface="Open Sans"/>
                <a:sym typeface="Open Sans"/>
              </a:rPr>
              <a:t>Coal generation is in structural decline</a:t>
            </a:r>
            <a:r>
              <a:rPr lang="sv-SE" sz="2100">
                <a:latin typeface="Open Sans"/>
                <a:ea typeface="Open Sans"/>
                <a:cs typeface="Open Sans"/>
                <a:sym typeface="Open Sans"/>
              </a:rPr>
              <a:t>, with global demand projected to fall by 2.6% compared to 2023 levels, driven by expanding renewable energy capacity.</a:t>
            </a:r>
            <a:endParaRPr sz="2100">
              <a:latin typeface="Open Sans"/>
              <a:ea typeface="Open Sans"/>
              <a:cs typeface="Open Sans"/>
              <a:sym typeface="Open Sans"/>
            </a:endParaRPr>
          </a:p>
          <a:p>
            <a:pPr marL="457200" marR="0" lvl="0" indent="-371475" algn="l" rtl="0">
              <a:lnSpc>
                <a:spcPct val="100000"/>
              </a:lnSpc>
              <a:spcBef>
                <a:spcPts val="0"/>
              </a:spcBef>
              <a:spcAft>
                <a:spcPts val="0"/>
              </a:spcAft>
              <a:buClr>
                <a:schemeClr val="dk2"/>
              </a:buClr>
              <a:buSzPts val="2250"/>
              <a:buFont typeface="Avenir"/>
              <a:buChar char="●"/>
            </a:pPr>
            <a:r>
              <a:rPr lang="sv-SE" sz="2100">
                <a:latin typeface="Open Sans"/>
                <a:ea typeface="Open Sans"/>
                <a:cs typeface="Open Sans"/>
                <a:sym typeface="Open Sans"/>
              </a:rPr>
              <a:t>The success of global energy transitions depends on </a:t>
            </a:r>
            <a:r>
              <a:rPr lang="sv-SE" sz="2100" b="1">
                <a:latin typeface="Open Sans"/>
                <a:ea typeface="Open Sans"/>
                <a:cs typeface="Open Sans"/>
                <a:sym typeface="Open Sans"/>
              </a:rPr>
              <a:t>displacing fossil fuel-based electricity generation</a:t>
            </a:r>
            <a:r>
              <a:rPr lang="sv-SE" sz="2100">
                <a:latin typeface="Open Sans"/>
                <a:ea typeface="Open Sans"/>
                <a:cs typeface="Open Sans"/>
                <a:sym typeface="Open Sans"/>
              </a:rPr>
              <a:t> over the coming decades.</a:t>
            </a:r>
            <a:endParaRPr sz="2100">
              <a:latin typeface="Open Sans"/>
              <a:ea typeface="Open Sans"/>
              <a:cs typeface="Open Sans"/>
              <a:sym typeface="Open Sans"/>
            </a:endParaRPr>
          </a:p>
          <a:p>
            <a:pPr marL="457200" marR="0" lvl="0" indent="-371475" algn="l" rtl="0">
              <a:lnSpc>
                <a:spcPct val="100000"/>
              </a:lnSpc>
              <a:spcBef>
                <a:spcPts val="0"/>
              </a:spcBef>
              <a:spcAft>
                <a:spcPts val="0"/>
              </a:spcAft>
              <a:buClr>
                <a:schemeClr val="dk2"/>
              </a:buClr>
              <a:buSzPts val="2250"/>
              <a:buFont typeface="Avenir"/>
              <a:buChar char="●"/>
            </a:pPr>
            <a:r>
              <a:rPr lang="sv-SE" sz="2100">
                <a:latin typeface="Open Sans"/>
                <a:ea typeface="Open Sans"/>
                <a:cs typeface="Open Sans"/>
                <a:sym typeface="Open Sans"/>
              </a:rPr>
              <a:t>Meeting international climate commitments including the Paris Agreement, limiting warming to 1.5°C will </a:t>
            </a:r>
            <a:r>
              <a:rPr lang="sv-SE" sz="2100" b="1">
                <a:latin typeface="Open Sans"/>
                <a:ea typeface="Open Sans"/>
                <a:cs typeface="Open Sans"/>
                <a:sym typeface="Open Sans"/>
              </a:rPr>
              <a:t>require a rapid shift away from fossil fuels in the power sector</a:t>
            </a:r>
            <a:r>
              <a:rPr lang="sv-SE" sz="2100">
                <a:latin typeface="Open Sans"/>
                <a:ea typeface="Open Sans"/>
                <a:cs typeface="Open Sans"/>
                <a:sym typeface="Open Sans"/>
              </a:rPr>
              <a:t>.</a:t>
            </a:r>
            <a:endParaRPr sz="2100">
              <a:latin typeface="Open Sans"/>
              <a:ea typeface="Open Sans"/>
              <a:cs typeface="Open Sans"/>
              <a:sym typeface="Open Sans"/>
            </a:endParaRPr>
          </a:p>
        </p:txBody>
      </p:sp>
      <p:sp>
        <p:nvSpPr>
          <p:cNvPr id="132" name="Google Shape;132;g3c2b35e1cdf_0_29"/>
          <p:cNvSpPr txBox="1"/>
          <p:nvPr/>
        </p:nvSpPr>
        <p:spPr>
          <a:xfrm>
            <a:off x="7883625" y="5104000"/>
            <a:ext cx="3561300" cy="40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1300" i="1">
                <a:latin typeface="Open Sans"/>
                <a:ea typeface="Open Sans"/>
                <a:cs typeface="Open Sans"/>
                <a:sym typeface="Open Sans"/>
              </a:rPr>
              <a:t>IEA (2024) World Energy Outlook</a:t>
            </a:r>
            <a:endParaRPr sz="16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c2b35e1cdf_0_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6</a:t>
            </a:fld>
            <a:endParaRPr/>
          </a:p>
        </p:txBody>
      </p:sp>
      <p:sp>
        <p:nvSpPr>
          <p:cNvPr id="139" name="Google Shape;139;g3c2b35e1cdf_0_38"/>
          <p:cNvSpPr txBox="1">
            <a:spLocks noGrp="1"/>
          </p:cNvSpPr>
          <p:nvPr>
            <p:ph type="title"/>
          </p:nvPr>
        </p:nvSpPr>
        <p:spPr>
          <a:xfrm>
            <a:off x="838200" y="479697"/>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As a consequence of this shift, key challenges arise for the electricity sector (1)</a:t>
            </a:r>
            <a:endParaRPr b="0">
              <a:latin typeface="Open Sans"/>
              <a:ea typeface="Open Sans"/>
              <a:cs typeface="Open Sans"/>
              <a:sym typeface="Open Sans"/>
            </a:endParaRPr>
          </a:p>
        </p:txBody>
      </p:sp>
      <p:sp>
        <p:nvSpPr>
          <p:cNvPr id="140" name="Google Shape;140;g3c2b35e1cdf_0_38"/>
          <p:cNvSpPr/>
          <p:nvPr/>
        </p:nvSpPr>
        <p:spPr>
          <a:xfrm>
            <a:off x="2210675" y="2205700"/>
            <a:ext cx="7071900" cy="563100"/>
          </a:xfrm>
          <a:prstGeom prst="roundRect">
            <a:avLst>
              <a:gd name="adj" fmla="val 16667"/>
            </a:avLst>
          </a:prstGeom>
          <a:solidFill>
            <a:srgbClr val="F4CC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900" b="1">
              <a:latin typeface="Open Sans"/>
              <a:ea typeface="Open Sans"/>
              <a:cs typeface="Open Sans"/>
              <a:sym typeface="Open Sans"/>
            </a:endParaRPr>
          </a:p>
          <a:p>
            <a:pPr marL="0" lvl="0" indent="0" algn="ctr" rtl="0">
              <a:spcBef>
                <a:spcPts val="0"/>
              </a:spcBef>
              <a:spcAft>
                <a:spcPts val="0"/>
              </a:spcAft>
              <a:buNone/>
            </a:pPr>
            <a:r>
              <a:rPr lang="sv-SE" sz="2900" b="1">
                <a:latin typeface="Open Sans"/>
                <a:ea typeface="Open Sans"/>
                <a:cs typeface="Open Sans"/>
                <a:sym typeface="Open Sans"/>
              </a:rPr>
              <a:t>Social</a:t>
            </a:r>
            <a:endParaRPr sz="2900" b="1">
              <a:latin typeface="Open Sans"/>
              <a:ea typeface="Open Sans"/>
              <a:cs typeface="Open Sans"/>
              <a:sym typeface="Open Sans"/>
            </a:endParaRPr>
          </a:p>
          <a:p>
            <a:pPr marL="0" lvl="0" indent="0" algn="ctr" rtl="0">
              <a:spcBef>
                <a:spcPts val="0"/>
              </a:spcBef>
              <a:spcAft>
                <a:spcPts val="0"/>
              </a:spcAft>
              <a:buNone/>
            </a:pPr>
            <a:endParaRPr sz="2900" b="1">
              <a:latin typeface="Open Sans"/>
              <a:ea typeface="Open Sans"/>
              <a:cs typeface="Open Sans"/>
              <a:sym typeface="Open Sans"/>
            </a:endParaRPr>
          </a:p>
        </p:txBody>
      </p:sp>
      <p:sp>
        <p:nvSpPr>
          <p:cNvPr id="141" name="Google Shape;141;g3c2b35e1cdf_0_38"/>
          <p:cNvSpPr/>
          <p:nvPr/>
        </p:nvSpPr>
        <p:spPr>
          <a:xfrm>
            <a:off x="2210675" y="3055675"/>
            <a:ext cx="7071900" cy="563100"/>
          </a:xfrm>
          <a:prstGeom prst="roundRect">
            <a:avLst>
              <a:gd name="adj" fmla="val 16667"/>
            </a:avLst>
          </a:prstGeom>
          <a:solidFill>
            <a:srgbClr val="F4CC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900" b="1">
                <a:latin typeface="Open Sans"/>
                <a:ea typeface="Open Sans"/>
                <a:cs typeface="Open Sans"/>
                <a:sym typeface="Open Sans"/>
              </a:rPr>
              <a:t>Economic</a:t>
            </a:r>
            <a:endParaRPr sz="2900" b="1">
              <a:latin typeface="Open Sans"/>
              <a:ea typeface="Open Sans"/>
              <a:cs typeface="Open Sans"/>
              <a:sym typeface="Open Sans"/>
            </a:endParaRPr>
          </a:p>
        </p:txBody>
      </p:sp>
      <p:sp>
        <p:nvSpPr>
          <p:cNvPr id="142" name="Google Shape;142;g3c2b35e1cdf_0_38"/>
          <p:cNvSpPr/>
          <p:nvPr/>
        </p:nvSpPr>
        <p:spPr>
          <a:xfrm>
            <a:off x="2210675" y="3817675"/>
            <a:ext cx="7071900" cy="563100"/>
          </a:xfrm>
          <a:prstGeom prst="roundRect">
            <a:avLst>
              <a:gd name="adj" fmla="val 16667"/>
            </a:avLst>
          </a:prstGeom>
          <a:solidFill>
            <a:srgbClr val="F4CC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900" b="1">
                <a:latin typeface="Open Sans"/>
                <a:ea typeface="Open Sans"/>
                <a:cs typeface="Open Sans"/>
                <a:sym typeface="Open Sans"/>
              </a:rPr>
              <a:t>Environmental</a:t>
            </a:r>
            <a:endParaRPr sz="2900" b="1">
              <a:latin typeface="Open Sans"/>
              <a:ea typeface="Open Sans"/>
              <a:cs typeface="Open Sans"/>
              <a:sym typeface="Open Sans"/>
            </a:endParaRPr>
          </a:p>
        </p:txBody>
      </p:sp>
      <p:sp>
        <p:nvSpPr>
          <p:cNvPr id="143" name="Google Shape;143;g3c2b35e1cdf_0_38"/>
          <p:cNvSpPr/>
          <p:nvPr/>
        </p:nvSpPr>
        <p:spPr>
          <a:xfrm>
            <a:off x="2210675" y="4579675"/>
            <a:ext cx="7071900" cy="563100"/>
          </a:xfrm>
          <a:prstGeom prst="roundRect">
            <a:avLst>
              <a:gd name="adj" fmla="val 16667"/>
            </a:avLst>
          </a:prstGeom>
          <a:solidFill>
            <a:srgbClr val="F4CC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900" b="1">
                <a:latin typeface="Open Sans"/>
                <a:ea typeface="Open Sans"/>
                <a:cs typeface="Open Sans"/>
                <a:sym typeface="Open Sans"/>
              </a:rPr>
              <a:t>Institutional</a:t>
            </a:r>
            <a:endParaRPr sz="2900" b="1">
              <a:latin typeface="Open Sans"/>
              <a:ea typeface="Open Sans"/>
              <a:cs typeface="Open Sans"/>
              <a:sym typeface="Open Sans"/>
            </a:endParaRPr>
          </a:p>
        </p:txBody>
      </p:sp>
      <p:sp>
        <p:nvSpPr>
          <p:cNvPr id="144" name="Google Shape;144;g3c2b35e1cdf_0_38"/>
          <p:cNvSpPr/>
          <p:nvPr/>
        </p:nvSpPr>
        <p:spPr>
          <a:xfrm>
            <a:off x="2210675" y="5429650"/>
            <a:ext cx="7071900" cy="563100"/>
          </a:xfrm>
          <a:prstGeom prst="roundRect">
            <a:avLst>
              <a:gd name="adj" fmla="val 16667"/>
            </a:avLst>
          </a:prstGeom>
          <a:solidFill>
            <a:srgbClr val="F4CC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2900" b="1">
                <a:latin typeface="Open Sans"/>
                <a:ea typeface="Open Sans"/>
                <a:cs typeface="Open Sans"/>
                <a:sym typeface="Open Sans"/>
              </a:rPr>
              <a:t>Technological</a:t>
            </a:r>
            <a:endParaRPr sz="2900" b="1">
              <a:latin typeface="Open Sans"/>
              <a:ea typeface="Open Sans"/>
              <a:cs typeface="Open Sans"/>
              <a:sym typeface="Open Sans"/>
            </a:endParaRPr>
          </a:p>
        </p:txBody>
      </p:sp>
      <p:sp>
        <p:nvSpPr>
          <p:cNvPr id="145" name="Google Shape;145;g3c2b35e1cdf_0_38"/>
          <p:cNvSpPr txBox="1"/>
          <p:nvPr/>
        </p:nvSpPr>
        <p:spPr>
          <a:xfrm>
            <a:off x="577925" y="1106175"/>
            <a:ext cx="11718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100">
                <a:solidFill>
                  <a:schemeClr val="dk1"/>
                </a:solidFill>
                <a:latin typeface="Open Sans"/>
                <a:ea typeface="Open Sans"/>
                <a:cs typeface="Open Sans"/>
                <a:sym typeface="Open Sans"/>
              </a:rPr>
              <a:t> Saraji and Streimikiene (2023) suggested that challenges to clean energy transition is categorised under five key pillars.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c2b35e1cdf_0_5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7</a:t>
            </a:fld>
            <a:endParaRPr/>
          </a:p>
        </p:txBody>
      </p:sp>
      <p:sp>
        <p:nvSpPr>
          <p:cNvPr id="152" name="Google Shape;152;g3c2b35e1cdf_0_50"/>
          <p:cNvSpPr txBox="1">
            <a:spLocks noGrp="1"/>
          </p:cNvSpPr>
          <p:nvPr>
            <p:ph type="title"/>
          </p:nvPr>
        </p:nvSpPr>
        <p:spPr>
          <a:xfrm>
            <a:off x="838200" y="525859"/>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As a consequence of this shift, key challenges arise for the electricity sector (2)</a:t>
            </a:r>
            <a:endParaRPr b="0">
              <a:latin typeface="Open Sans"/>
              <a:ea typeface="Open Sans"/>
              <a:cs typeface="Open Sans"/>
              <a:sym typeface="Open Sans"/>
            </a:endParaRPr>
          </a:p>
        </p:txBody>
      </p:sp>
      <p:sp>
        <p:nvSpPr>
          <p:cNvPr id="153" name="Google Shape;153;g3c2b35e1cdf_0_50"/>
          <p:cNvSpPr txBox="1"/>
          <p:nvPr/>
        </p:nvSpPr>
        <p:spPr>
          <a:xfrm>
            <a:off x="471450" y="774850"/>
            <a:ext cx="11359800" cy="567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100">
                <a:latin typeface="Open Sans"/>
                <a:ea typeface="Open Sans"/>
                <a:cs typeface="Open Sans"/>
                <a:sym typeface="Open Sans"/>
              </a:rPr>
              <a:t> </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a:p>
            <a:pPr marL="457200" lvl="0" indent="-317500" algn="l" rtl="0">
              <a:spcBef>
                <a:spcPts val="0"/>
              </a:spcBef>
              <a:spcAft>
                <a:spcPts val="0"/>
              </a:spcAft>
              <a:buSzPts val="1400"/>
              <a:buChar char="●"/>
            </a:pPr>
            <a:r>
              <a:rPr lang="sv-SE" sz="2100" b="1">
                <a:latin typeface="Open Sans"/>
                <a:ea typeface="Open Sans"/>
                <a:cs typeface="Open Sans"/>
                <a:sym typeface="Open Sans"/>
              </a:rPr>
              <a:t>Social pillar:</a:t>
            </a:r>
            <a:r>
              <a:rPr lang="sv-SE" sz="2100">
                <a:latin typeface="Open Sans"/>
                <a:ea typeface="Open Sans"/>
                <a:cs typeface="Open Sans"/>
                <a:sym typeface="Open Sans"/>
              </a:rPr>
              <a:t> This pillar includes challenges that directly affect people</a:t>
            </a:r>
            <a:r>
              <a:rPr lang="sv-SE" sz="1000">
                <a:solidFill>
                  <a:schemeClr val="dk1"/>
                </a:solidFill>
              </a:rPr>
              <a:t> </a:t>
            </a:r>
            <a:r>
              <a:rPr lang="sv-SE" sz="2100">
                <a:latin typeface="Open Sans"/>
                <a:ea typeface="Open Sans"/>
                <a:cs typeface="Open Sans"/>
                <a:sym typeface="Open Sans"/>
              </a:rPr>
              <a:t>or are influenced by public behavior. A key issue is public acceptance of low-carbon technologies, which can significantly impact the pace and scale of the transition.</a:t>
            </a:r>
            <a:endParaRPr sz="2100">
              <a:latin typeface="Open Sans"/>
              <a:ea typeface="Open Sans"/>
              <a:cs typeface="Open Sans"/>
              <a:sym typeface="Open Sans"/>
            </a:endParaRPr>
          </a:p>
          <a:p>
            <a:pPr marL="457200" lvl="0" indent="0" algn="l" rtl="0">
              <a:spcBef>
                <a:spcPts val="0"/>
              </a:spcBef>
              <a:spcAft>
                <a:spcPts val="0"/>
              </a:spcAft>
              <a:buNone/>
            </a:pPr>
            <a:endParaRPr sz="2100">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sv-SE" sz="2100" b="1">
                <a:latin typeface="Open Sans"/>
                <a:ea typeface="Open Sans"/>
                <a:cs typeface="Open Sans"/>
                <a:sym typeface="Open Sans"/>
              </a:rPr>
              <a:t>Economic pillar</a:t>
            </a:r>
            <a:r>
              <a:rPr lang="sv-SE" sz="2100">
                <a:latin typeface="Open Sans"/>
                <a:ea typeface="Open Sans"/>
                <a:cs typeface="Open Sans"/>
                <a:sym typeface="Open Sans"/>
              </a:rPr>
              <a:t>: This pillar focuses on challenges related to investment, competitiveness, and economic growth. Transitioning to a low-carbon economy may temporarily reduce labor productivity and GDP, depending on the duration and intensity of the transition. Significant investment is required to shift technologies, update infrastructure, and influence consumer behavior.</a:t>
            </a:r>
            <a:endParaRPr sz="2100">
              <a:latin typeface="Open Sans"/>
              <a:ea typeface="Open Sans"/>
              <a:cs typeface="Open Sans"/>
              <a:sym typeface="Open Sans"/>
            </a:endParaRPr>
          </a:p>
          <a:p>
            <a:pPr marL="457200" lvl="0" indent="0" algn="l" rtl="0">
              <a:spcBef>
                <a:spcPts val="0"/>
              </a:spcBef>
              <a:spcAft>
                <a:spcPts val="0"/>
              </a:spcAft>
              <a:buNone/>
            </a:pPr>
            <a:endParaRPr sz="2100">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sv-SE" sz="2100" b="1">
                <a:latin typeface="Open Sans"/>
                <a:ea typeface="Open Sans"/>
                <a:cs typeface="Open Sans"/>
                <a:sym typeface="Open Sans"/>
              </a:rPr>
              <a:t>Environmental pillar:</a:t>
            </a:r>
            <a:r>
              <a:rPr lang="sv-SE" sz="2100">
                <a:latin typeface="Open Sans"/>
                <a:ea typeface="Open Sans"/>
                <a:cs typeface="Open Sans"/>
                <a:sym typeface="Open Sans"/>
              </a:rPr>
              <a:t> This pillar encompasses challenges related to climate change, pollution, natural resource consumption, and land use. While renewable technologies reduce greenhouse gas emissions, they may introduce new environmental pressures, such as land-intensive infrastructure or rare mineral extraction.</a:t>
            </a:r>
            <a:endParaRPr sz="2100">
              <a:solidFill>
                <a:schemeClr val="dk1"/>
              </a:solidFill>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c2b35e1cdf_0_57"/>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8</a:t>
            </a:fld>
            <a:endParaRPr/>
          </a:p>
        </p:txBody>
      </p:sp>
      <p:sp>
        <p:nvSpPr>
          <p:cNvPr id="160" name="Google Shape;160;g3c2b35e1cdf_0_57"/>
          <p:cNvSpPr txBox="1">
            <a:spLocks noGrp="1"/>
          </p:cNvSpPr>
          <p:nvPr>
            <p:ph type="title"/>
          </p:nvPr>
        </p:nvSpPr>
        <p:spPr>
          <a:xfrm>
            <a:off x="838200" y="740175"/>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As a consequence of this shift, key challenges arise for the electricity sector (3)</a:t>
            </a:r>
            <a:endParaRPr b="0">
              <a:latin typeface="Open Sans"/>
              <a:ea typeface="Open Sans"/>
              <a:cs typeface="Open Sans"/>
              <a:sym typeface="Open Sans"/>
            </a:endParaRPr>
          </a:p>
        </p:txBody>
      </p:sp>
      <p:sp>
        <p:nvSpPr>
          <p:cNvPr id="161" name="Google Shape;161;g3c2b35e1cdf_0_57"/>
          <p:cNvSpPr txBox="1"/>
          <p:nvPr/>
        </p:nvSpPr>
        <p:spPr>
          <a:xfrm>
            <a:off x="472500" y="1167857"/>
            <a:ext cx="11247000" cy="526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latin typeface="Open Sans"/>
              <a:ea typeface="Open Sans"/>
              <a:cs typeface="Open Sans"/>
              <a:sym typeface="Open Sans"/>
            </a:endParaRPr>
          </a:p>
          <a:p>
            <a:pPr marL="457200" lvl="0" indent="-368300" algn="l" rtl="0">
              <a:spcBef>
                <a:spcPts val="0"/>
              </a:spcBef>
              <a:spcAft>
                <a:spcPts val="0"/>
              </a:spcAft>
              <a:buClr>
                <a:schemeClr val="dk1"/>
              </a:buClr>
              <a:buSzPts val="2200"/>
              <a:buFont typeface="Open Sans"/>
              <a:buChar char="●"/>
            </a:pPr>
            <a:r>
              <a:rPr lang="sv-SE" sz="2200" b="1">
                <a:solidFill>
                  <a:schemeClr val="dk1"/>
                </a:solidFill>
                <a:latin typeface="Open Sans"/>
                <a:ea typeface="Open Sans"/>
                <a:cs typeface="Open Sans"/>
                <a:sym typeface="Open Sans"/>
              </a:rPr>
              <a:t>Institutional Pillar: </a:t>
            </a:r>
            <a:r>
              <a:rPr lang="sv-SE" sz="2200">
                <a:solidFill>
                  <a:schemeClr val="dk1"/>
                </a:solidFill>
                <a:latin typeface="Open Sans"/>
                <a:ea typeface="Open Sans"/>
                <a:cs typeface="Open Sans"/>
                <a:sym typeface="Open Sans"/>
              </a:rPr>
              <a:t>This pillar consists of challenges affecting decisions, policies, and strategies or is caused by them. As a low carbon transition is defined as a </a:t>
            </a:r>
            <a:r>
              <a:rPr lang="sv-SE" sz="2200" b="1">
                <a:solidFill>
                  <a:schemeClr val="dk1"/>
                </a:solidFill>
                <a:latin typeface="Open Sans"/>
                <a:ea typeface="Open Sans"/>
                <a:cs typeface="Open Sans"/>
                <a:sym typeface="Open Sans"/>
              </a:rPr>
              <a:t>‘social technical transition’,</a:t>
            </a:r>
            <a:r>
              <a:rPr lang="sv-SE" sz="2200">
                <a:solidFill>
                  <a:schemeClr val="dk1"/>
                </a:solidFill>
                <a:latin typeface="Open Sans"/>
                <a:ea typeface="Open Sans"/>
                <a:cs typeface="Open Sans"/>
                <a:sym typeface="Open Sans"/>
              </a:rPr>
              <a:t> it will require policy reform in order to accommodate this reform.</a:t>
            </a:r>
            <a:endParaRPr sz="2200">
              <a:solidFill>
                <a:schemeClr val="dk1"/>
              </a:solidFill>
              <a:latin typeface="Open Sans"/>
              <a:ea typeface="Open Sans"/>
              <a:cs typeface="Open Sans"/>
              <a:sym typeface="Open Sans"/>
            </a:endParaRPr>
          </a:p>
          <a:p>
            <a:pPr marL="457200" lvl="0" indent="0" algn="l" rtl="0">
              <a:spcBef>
                <a:spcPts val="0"/>
              </a:spcBef>
              <a:spcAft>
                <a:spcPts val="0"/>
              </a:spcAft>
              <a:buNone/>
            </a:pPr>
            <a:r>
              <a:rPr lang="sv-SE" sz="2200">
                <a:solidFill>
                  <a:schemeClr val="dk1"/>
                </a:solidFill>
                <a:latin typeface="Open Sans"/>
                <a:ea typeface="Open Sans"/>
                <a:cs typeface="Open Sans"/>
                <a:sym typeface="Open Sans"/>
              </a:rPr>
              <a:t>For example, the adoption of solar PV technologies may require industrial and trade policies such as export-oriented manufacturing strategies </a:t>
            </a:r>
            <a:endParaRPr sz="2200">
              <a:solidFill>
                <a:schemeClr val="dk1"/>
              </a:solidFill>
              <a:latin typeface="Open Sans"/>
              <a:ea typeface="Open Sans"/>
              <a:cs typeface="Open Sans"/>
              <a:sym typeface="Open Sans"/>
            </a:endParaRPr>
          </a:p>
          <a:p>
            <a:pPr marL="0" lvl="0" indent="0" algn="l" rtl="0">
              <a:spcBef>
                <a:spcPts val="0"/>
              </a:spcBef>
              <a:spcAft>
                <a:spcPts val="0"/>
              </a:spcAft>
              <a:buNone/>
            </a:pPr>
            <a:endParaRPr sz="2200">
              <a:latin typeface="Open Sans"/>
              <a:ea typeface="Open Sans"/>
              <a:cs typeface="Open Sans"/>
              <a:sym typeface="Open Sans"/>
            </a:endParaRPr>
          </a:p>
          <a:p>
            <a:pPr marL="457200" lvl="0" indent="-368300" algn="l" rtl="0">
              <a:spcBef>
                <a:spcPts val="0"/>
              </a:spcBef>
              <a:spcAft>
                <a:spcPts val="0"/>
              </a:spcAft>
              <a:buSzPts val="2200"/>
              <a:buFont typeface="Open Sans"/>
              <a:buChar char="●"/>
            </a:pPr>
            <a:r>
              <a:rPr lang="sv-SE" sz="2200" b="1">
                <a:latin typeface="Open Sans"/>
                <a:ea typeface="Open Sans"/>
                <a:cs typeface="Open Sans"/>
                <a:sym typeface="Open Sans"/>
              </a:rPr>
              <a:t>Technical Pillar:</a:t>
            </a:r>
            <a:r>
              <a:rPr lang="sv-SE" sz="2200">
                <a:solidFill>
                  <a:schemeClr val="dk1"/>
                </a:solidFill>
                <a:latin typeface="Open Sans"/>
                <a:ea typeface="Open Sans"/>
                <a:cs typeface="Open Sans"/>
                <a:sym typeface="Open Sans"/>
              </a:rPr>
              <a:t> This pillar consists of technological infrastructure challenges, including how existing infrastructure and technology standards can change to accommodate the technological shift that is required. For instance, technical changes could be adopted to promote the adoption of low-carbon technologies, to improve energy efficiency at the production level and energy savings on the demand side. However, having standards in place is crucial to keeping up with the scale and pace required for this change.</a:t>
            </a:r>
            <a:endParaRPr sz="22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c2b35e1cdf_0_64"/>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9</a:t>
            </a:fld>
            <a:endParaRPr/>
          </a:p>
        </p:txBody>
      </p:sp>
      <p:sp>
        <p:nvSpPr>
          <p:cNvPr id="168" name="Google Shape;168;g3c2b35e1cdf_0_64"/>
          <p:cNvSpPr txBox="1">
            <a:spLocks noGrp="1"/>
          </p:cNvSpPr>
          <p:nvPr>
            <p:ph type="title"/>
          </p:nvPr>
        </p:nvSpPr>
        <p:spPr>
          <a:xfrm>
            <a:off x="838200" y="499070"/>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shift towards a low carbon economy is likely to give rise to Stranded Assets. </a:t>
            </a:r>
            <a:endParaRPr b="0">
              <a:latin typeface="Open Sans"/>
              <a:ea typeface="Open Sans"/>
              <a:cs typeface="Open Sans"/>
              <a:sym typeface="Open Sans"/>
            </a:endParaRPr>
          </a:p>
        </p:txBody>
      </p:sp>
      <p:sp>
        <p:nvSpPr>
          <p:cNvPr id="169" name="Google Shape;169;g3c2b35e1cdf_0_64"/>
          <p:cNvSpPr txBox="1"/>
          <p:nvPr/>
        </p:nvSpPr>
        <p:spPr>
          <a:xfrm>
            <a:off x="551825" y="1817225"/>
            <a:ext cx="113598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200">
                <a:latin typeface="Open Sans"/>
                <a:ea typeface="Open Sans"/>
                <a:cs typeface="Open Sans"/>
                <a:sym typeface="Open Sans"/>
              </a:rPr>
              <a:t>Stranded assets is defined as the knock-on effects of value destruction as energy systems transition from fossil fuel intensive assets towards technologies with low to negative greenhouse gas emissions (Shimbar, 2021).</a:t>
            </a:r>
            <a:endParaRPr sz="2200">
              <a:latin typeface="Open Sans"/>
              <a:ea typeface="Open Sans"/>
              <a:cs typeface="Open Sans"/>
              <a:sym typeface="Open Sans"/>
            </a:endParaRPr>
          </a:p>
          <a:p>
            <a:pPr marL="0" lvl="0" indent="0" algn="l" rtl="0">
              <a:spcBef>
                <a:spcPts val="0"/>
              </a:spcBef>
              <a:spcAft>
                <a:spcPts val="0"/>
              </a:spcAft>
              <a:buNone/>
            </a:pPr>
            <a:endParaRPr sz="2200">
              <a:latin typeface="Open Sans"/>
              <a:ea typeface="Open Sans"/>
              <a:cs typeface="Open Sans"/>
              <a:sym typeface="Open Sans"/>
            </a:endParaRPr>
          </a:p>
          <a:p>
            <a:pPr marL="0" lvl="0" indent="0" algn="just" rtl="0">
              <a:spcBef>
                <a:spcPts val="0"/>
              </a:spcBef>
              <a:spcAft>
                <a:spcPts val="0"/>
              </a:spcAft>
              <a:buNone/>
            </a:pPr>
            <a:r>
              <a:rPr lang="sv-SE" sz="2200">
                <a:latin typeface="Open Sans"/>
                <a:ea typeface="Open Sans"/>
                <a:cs typeface="Open Sans"/>
                <a:sym typeface="Open Sans"/>
              </a:rPr>
              <a:t>The term has two distinct interpretations, economic stranding and financial risk.</a:t>
            </a:r>
            <a:endParaRPr sz="2200">
              <a:latin typeface="Open Sans"/>
              <a:ea typeface="Open Sans"/>
              <a:cs typeface="Open Sans"/>
              <a:sym typeface="Open Sans"/>
            </a:endParaRPr>
          </a:p>
          <a:p>
            <a:pPr marL="457200" lvl="0" indent="-377825" algn="l" rtl="0">
              <a:spcBef>
                <a:spcPts val="0"/>
              </a:spcBef>
              <a:spcAft>
                <a:spcPts val="0"/>
              </a:spcAft>
              <a:buClr>
                <a:srgbClr val="0E2841"/>
              </a:buClr>
              <a:buSzPts val="2350"/>
              <a:buFont typeface="Avenir"/>
              <a:buAutoNum type="arabicPeriod"/>
            </a:pPr>
            <a:r>
              <a:rPr lang="sv-SE" sz="2200" b="1">
                <a:latin typeface="Open Sans"/>
                <a:ea typeface="Open Sans"/>
                <a:cs typeface="Open Sans"/>
                <a:sym typeface="Open Sans"/>
              </a:rPr>
              <a:t>Economic stranding</a:t>
            </a:r>
            <a:r>
              <a:rPr lang="sv-SE" sz="2200">
                <a:latin typeface="Open Sans"/>
                <a:ea typeface="Open Sans"/>
                <a:cs typeface="Open Sans"/>
                <a:sym typeface="Open Sans"/>
              </a:rPr>
              <a:t> focuses on the stranding of fossil fuel resources and loss of its economic use.</a:t>
            </a:r>
            <a:endParaRPr sz="2200">
              <a:latin typeface="Open Sans"/>
              <a:ea typeface="Open Sans"/>
              <a:cs typeface="Open Sans"/>
              <a:sym typeface="Open Sans"/>
            </a:endParaRPr>
          </a:p>
          <a:p>
            <a:pPr marL="457200" lvl="0" indent="-377825" algn="l" rtl="0">
              <a:spcBef>
                <a:spcPts val="0"/>
              </a:spcBef>
              <a:spcAft>
                <a:spcPts val="0"/>
              </a:spcAft>
              <a:buClr>
                <a:srgbClr val="0E2841"/>
              </a:buClr>
              <a:buSzPts val="2350"/>
              <a:buFont typeface="Avenir"/>
              <a:buAutoNum type="arabicPeriod"/>
            </a:pPr>
            <a:r>
              <a:rPr lang="sv-SE" sz="2200" b="1">
                <a:latin typeface="Open Sans"/>
                <a:ea typeface="Open Sans"/>
                <a:cs typeface="Open Sans"/>
                <a:sym typeface="Open Sans"/>
              </a:rPr>
              <a:t>Financial risk </a:t>
            </a:r>
            <a:r>
              <a:rPr lang="sv-SE" sz="2200">
                <a:latin typeface="Open Sans"/>
                <a:ea typeface="Open Sans"/>
                <a:cs typeface="Open Sans"/>
                <a:sym typeface="Open Sans"/>
              </a:rPr>
              <a:t>emphasises the loss in valuation, unanticipated or premature write downs of fossil fuel assets (Caldecott, Howarth and McSharry, 2013).</a:t>
            </a:r>
            <a:endParaRPr sz="22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CCG Lecture theme</vt:lpstr>
      <vt:lpstr>Modelling for Fossil Fuel Retirement : Fossil Fuel Retirement Model   </vt:lpstr>
      <vt:lpstr>PowerPoint Presentation</vt:lpstr>
      <vt:lpstr>Learning Objectives</vt:lpstr>
      <vt:lpstr>Modelling for Fossil Fuel Retirement : Fossil Fuel Retirement Model   </vt:lpstr>
      <vt:lpstr>Across global energy systems, there is a growing influx of renewable energy technologies</vt:lpstr>
      <vt:lpstr>As a consequence of this shift, key challenges arise for the electricity sector (1)</vt:lpstr>
      <vt:lpstr>As a consequence of this shift, key challenges arise for the electricity sector (2)</vt:lpstr>
      <vt:lpstr>As a consequence of this shift, key challenges arise for the electricity sector (3)</vt:lpstr>
      <vt:lpstr>The shift towards a low carbon economy is likely to give rise to Stranded Assets. </vt:lpstr>
      <vt:lpstr>Modelling for Fossil Fuel Retirement : Fossil Fuel Retirement Model   </vt:lpstr>
      <vt:lpstr>Stranded Assets and the Power Sector</vt:lpstr>
      <vt:lpstr>Modelling for Fossil Fuel Retirement : Fossil Fuel Retirement Model   </vt:lpstr>
      <vt:lpstr>Stranded Assets and the Power Sector</vt:lpstr>
      <vt:lpstr>Modelling for Fossil Fuel Retirement : Fossil Fuel Retirement Model   </vt:lpstr>
      <vt:lpstr>PowerPoint Presentation</vt:lpstr>
      <vt:lpstr>Fossil Fuel Retirement Model’s Objective Function</vt:lpstr>
      <vt:lpstr>Fossil Fuel Retirement Model’s Objective Function</vt:lpstr>
      <vt:lpstr>References (1/2)</vt:lpstr>
      <vt:lpstr>References (2/2)</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2026-02-22T15:05:07Z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