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embeddedFontLst>
    <p:embeddedFont>
      <p:font typeface="Open Sans ExtraBold"/>
      <p:bold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7" roundtripDataSignature="AMtx7mgG0+b9HR1/+YrrTdOjZdSt2wUP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OpenSansExtraBold-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You can model different networks such as gas grid, electricity grid and heat network, in the “gridNode” sheet. Each grid can be represented by a single node or multiple nodes representing different regions on a grid. The grid can also cover only some regions. For all the nodes of a grid, you should specify the aggregated demand in each node, whether there is import or export, and their capacity margin. Nodes can be grouped in order to set whole system constraints such as inertial requirements, total system capacity margin requirements, etc. You can define the node groups in the “Nodegroup” sheet. Then you can specify the group specifications such as the inertial requirement, maximum non-synchronous share, capacity margin requirements, and availability of reserve. You can assign the groups to different grids in the “gridNode” sheet.</a:t>
            </a:r>
            <a:endParaRPr/>
          </a:p>
        </p:txBody>
      </p:sp>
      <p:sp>
        <p:nvSpPr>
          <p:cNvPr id="271" name="Google Shape;27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The </a:t>
            </a:r>
            <a:r>
              <a:rPr lang="en-GB" sz="1200">
                <a:latin typeface="Open Sans"/>
                <a:ea typeface="Open Sans"/>
                <a:cs typeface="Open Sans"/>
                <a:sym typeface="Open Sans"/>
              </a:rPr>
              <a:t>transmission</a:t>
            </a:r>
            <a:r>
              <a:rPr lang="en-GB" sz="1200">
                <a:solidFill>
                  <a:schemeClr val="dk1"/>
                </a:solidFill>
                <a:latin typeface="Calibri"/>
                <a:ea typeface="Calibri"/>
                <a:cs typeface="Calibri"/>
                <a:sym typeface="Calibri"/>
              </a:rPr>
              <a:t> links between nodes of each network are defined in the “</a:t>
            </a:r>
            <a:r>
              <a:rPr b="0" lang="en-GB" sz="1200">
                <a:solidFill>
                  <a:schemeClr val="dk1"/>
                </a:solidFill>
                <a:latin typeface="Calibri"/>
                <a:ea typeface="Calibri"/>
                <a:cs typeface="Calibri"/>
                <a:sym typeface="Calibri"/>
              </a:rPr>
              <a:t>nodeNode</a:t>
            </a:r>
            <a:r>
              <a:rPr lang="en-GB" sz="1200">
                <a:solidFill>
                  <a:schemeClr val="dk1"/>
                </a:solidFill>
                <a:latin typeface="Calibri"/>
                <a:ea typeface="Calibri"/>
                <a:cs typeface="Calibri"/>
                <a:sym typeface="Calibri"/>
              </a:rPr>
              <a:t>” sheet. All the available links between different nodes should be defined here. When defining the linking between nodes, it is important to note that both nodes have to be from the same grid. The existing </a:t>
            </a:r>
            <a:r>
              <a:rPr lang="en-GB" sz="1200">
                <a:latin typeface="Open Sans"/>
                <a:ea typeface="Open Sans"/>
                <a:cs typeface="Open Sans"/>
                <a:sym typeface="Open Sans"/>
              </a:rPr>
              <a:t>transmission</a:t>
            </a:r>
            <a:r>
              <a:rPr lang="en-GB" sz="1200">
                <a:solidFill>
                  <a:schemeClr val="dk1"/>
                </a:solidFill>
                <a:latin typeface="Calibri"/>
                <a:ea typeface="Calibri"/>
                <a:cs typeface="Calibri"/>
                <a:sym typeface="Calibri"/>
              </a:rPr>
              <a:t> links can have different capacities </a:t>
            </a:r>
            <a:r>
              <a:rPr lang="en-GB"/>
              <a:t>in different</a:t>
            </a:r>
            <a:r>
              <a:rPr lang="en-GB" sz="1200">
                <a:solidFill>
                  <a:schemeClr val="dk1"/>
                </a:solidFill>
                <a:latin typeface="Calibri"/>
                <a:ea typeface="Calibri"/>
                <a:cs typeface="Calibri"/>
                <a:sym typeface="Calibri"/>
              </a:rPr>
              <a:t> </a:t>
            </a:r>
            <a:r>
              <a:rPr lang="en-GB"/>
              <a:t>directions</a:t>
            </a:r>
            <a:r>
              <a:rPr lang="en-GB" sz="1200">
                <a:solidFill>
                  <a:schemeClr val="dk1"/>
                </a:solidFill>
                <a:latin typeface="Calibri"/>
                <a:ea typeface="Calibri"/>
                <a:cs typeface="Calibri"/>
                <a:sym typeface="Calibri"/>
              </a:rPr>
              <a:t>; however, further investments will always have equal capacities </a:t>
            </a:r>
            <a:r>
              <a:rPr lang="en-GB"/>
              <a:t>in</a:t>
            </a:r>
            <a:r>
              <a:rPr lang="en-GB" sz="1200">
                <a:solidFill>
                  <a:schemeClr val="dk1"/>
                </a:solidFill>
                <a:latin typeface="Calibri"/>
                <a:ea typeface="Calibri"/>
                <a:cs typeface="Calibri"/>
                <a:sym typeface="Calibri"/>
              </a:rPr>
              <a:t> both directions.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p:txBody>
      </p:sp>
      <p:sp>
        <p:nvSpPr>
          <p:cNvPr id="303" name="Google Shape;30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700"/>
              <a:buFont typeface="Calibri"/>
              <a:buNone/>
            </a:pPr>
            <a:r>
              <a:rPr b="0" lang="en-GB" sz="1700"/>
              <a:t>Modelling </a:t>
            </a:r>
            <a:r>
              <a:rPr b="0" lang="en-GB" sz="1800">
                <a:solidFill>
                  <a:srgbClr val="FF0000"/>
                </a:solidFill>
              </a:rPr>
              <a:t>transmission</a:t>
            </a:r>
            <a:r>
              <a:rPr b="0" lang="en-GB" sz="1700"/>
              <a:t> with losses requires at least two variables. If only one linear equation is used, </a:t>
            </a:r>
            <a:r>
              <a:rPr lang="en-GB" sz="1700"/>
              <a:t>such as</a:t>
            </a:r>
            <a:r>
              <a:rPr b="0" lang="en-GB" sz="1700"/>
              <a:t> ‘loss x transfer</a:t>
            </a:r>
            <a:r>
              <a:rPr lang="en-GB" sz="1700"/>
              <a:t>’,</a:t>
            </a:r>
            <a:r>
              <a:rPr b="0" lang="en-GB" sz="1700"/>
              <a:t> </a:t>
            </a:r>
            <a:r>
              <a:rPr lang="en-GB" sz="1700"/>
              <a:t>it </a:t>
            </a:r>
            <a:r>
              <a:rPr b="0" lang="en-GB" sz="1700"/>
              <a:t>would mean that in the other direction loss is actually again. The loss variable can be used to make the model ‘leak’. Therefore instead of curtailing variable renewable energy, the model can dissipate energy by transferring in two directions at once. The loss can be controlled only with a binary variable, but that is not allowed in FlexTool. Hence three variables are defined: transfer, transfer rightward</a:t>
            </a:r>
            <a:r>
              <a:rPr lang="en-GB" sz="1700"/>
              <a:t>,</a:t>
            </a:r>
            <a:r>
              <a:rPr b="0" lang="en-GB" sz="1700"/>
              <a:t> and transfer leftward</a:t>
            </a:r>
            <a:endParaRPr/>
          </a:p>
          <a:p>
            <a:pPr indent="-285750" lvl="0" marL="285750" rtl="0" algn="l">
              <a:spcBef>
                <a:spcPts val="0"/>
              </a:spcBef>
              <a:spcAft>
                <a:spcPts val="0"/>
              </a:spcAft>
              <a:buClr>
                <a:schemeClr val="dk1"/>
              </a:buClr>
              <a:buSzPts val="1700"/>
              <a:buFont typeface="Arial"/>
              <a:buChar char="•"/>
            </a:pPr>
            <a:r>
              <a:rPr b="0" lang="en-GB" sz="1700"/>
              <a:t>The first one is the transfer does not contain loss</a:t>
            </a:r>
            <a:endParaRPr/>
          </a:p>
          <a:p>
            <a:pPr indent="-285750" lvl="0" marL="285750" rtl="0" algn="l">
              <a:spcBef>
                <a:spcPts val="0"/>
              </a:spcBef>
              <a:spcAft>
                <a:spcPts val="0"/>
              </a:spcAft>
              <a:buClr>
                <a:schemeClr val="dk1"/>
              </a:buClr>
              <a:buSzPts val="1700"/>
              <a:buFont typeface="Arial"/>
              <a:buChar char="•"/>
            </a:pPr>
            <a:r>
              <a:rPr b="0" lang="en-GB" sz="1700"/>
              <a:t>The second is the transfer rightward allows losses and helps to limit the leakage</a:t>
            </a:r>
            <a:endParaRPr/>
          </a:p>
          <a:p>
            <a:pPr indent="-285750" lvl="0" marL="285750" rtl="0" algn="l">
              <a:spcBef>
                <a:spcPts val="0"/>
              </a:spcBef>
              <a:spcAft>
                <a:spcPts val="0"/>
              </a:spcAft>
              <a:buClr>
                <a:schemeClr val="dk1"/>
              </a:buClr>
              <a:buSzPts val="1700"/>
              <a:buFont typeface="Arial"/>
              <a:buChar char="•"/>
            </a:pPr>
            <a:r>
              <a:rPr b="0" lang="en-GB" sz="1700"/>
              <a:t>The third is the transfer leftward helps to limit the leakage further</a:t>
            </a:r>
            <a:endParaRPr sz="1700"/>
          </a:p>
        </p:txBody>
      </p:sp>
      <p:sp>
        <p:nvSpPr>
          <p:cNvPr id="323" name="Google Shape;32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cap="none" strike="noStrike">
                <a:solidFill>
                  <a:srgbClr val="000000"/>
                </a:solidFill>
                <a:latin typeface="Arial"/>
                <a:ea typeface="Arial"/>
                <a:cs typeface="Arial"/>
                <a:sym typeface="Arial"/>
              </a:rPr>
              <a:t>In lecture thirteen, it was discussed that a heating system composed of a heat pump and thermal storage could provide flexibility to the power system. This is done by generating heating when there is abundant renewable in the system and electricity prices are low. Power can be stored in the thermal storage and used at a later stage to cover heat demand when variable renewable generation is low or electricity prices are high. In this lecture, we discuss how to represent the power to heat flexibility option in FlexTool. In FlexTool every demand service is represented as a grid consisting of demand for that service, the heat generator units and thermal storage units. Therefore the first step in defining the power to heat flexibility option in FlexTool is to define a heat grid. Like the power grid, the heat grid is composed of heat demand, electric and non-electric thermal generating units, and thermal storage units.</a:t>
            </a:r>
            <a:endParaRPr/>
          </a:p>
          <a:p>
            <a:pPr indent="0" lvl="0" marL="0" rtl="0" algn="l">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rtl="0" algn="l">
              <a:spcBef>
                <a:spcPts val="0"/>
              </a:spcBef>
              <a:spcAft>
                <a:spcPts val="0"/>
              </a:spcAft>
              <a:buNone/>
            </a:pPr>
            <a:r>
              <a:rPr b="0" i="0" lang="en-GB" sz="1200" u="none" cap="none" strike="noStrike">
                <a:solidFill>
                  <a:srgbClr val="000000"/>
                </a:solidFill>
                <a:latin typeface="Arial"/>
                <a:ea typeface="Arial"/>
                <a:cs typeface="Arial"/>
                <a:sym typeface="Arial"/>
              </a:rPr>
              <a:t>First, you should add heat demand and define the heat grid. The power and heat sector coupling then takes place through electric heating units that convert power to heat. Heat generating units are defined in the same way as power generating units. The main difference is that their input grid is the power grid, and their output grid is the heat grid. In FlexTool the output heat is supplied to a heat grid which will either supply heat demand or is stored in thermal storage units. For non-electric heating units, the input grid can be a gas grid or renewable sources (set as fuel).  The thermal storage units are also defined the same way as power storage units, but in this case, so their input and output are to the heat grid. </a:t>
            </a:r>
            <a:endParaRPr/>
          </a:p>
        </p:txBody>
      </p:sp>
      <p:sp>
        <p:nvSpPr>
          <p:cNvPr id="346" name="Google Shape;34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define a heat network: First, you should define a heat grid in the “gridNode” sheet. Same as the power grid, the heat grid can be represented by a single node, multiple nodes, or only cover a certain region. Then you should specify the total demand at each node.  As explained in the case of the power grid, if you use more than one node, the transmission link between the nodes should be specified in "nodeNode" sheet. You can also define a node group for heating in the “nodeGroup” sheet and use it to set parameters for the whole heat grid. Finally, you should add the temporal profile of heating demand in the “ts_energy” sheet.</a:t>
            </a:r>
            <a:endParaRPr/>
          </a:p>
        </p:txBody>
      </p:sp>
      <p:sp>
        <p:nvSpPr>
          <p:cNvPr id="386" name="Google Shape;3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Defining heat pumps is the same as power generators, and the input parameters should be defined in both “unit_type” and “units” sheets. However, in the case of heat pumps, there are some differences. The first difference is that since a heat pump converts electricity to heat, in the “units” sheet, electricity should be set as input grid and heat as the output grid.The other point about a heat pump is that its efficiency varies with the outside temperature. Therefore, there are two ways to define heat pump efficiency. The first option is to use static efficiency. This can be easily defined by setting an average value for heat pump performance to “conversion eff”. The second option is to use dynamic efficiency by activating the option “use efficiency time series” in the “units” sheet and then specify efficiency time series in the “ts_unit” sheet.</a:t>
            </a:r>
            <a:endParaRPr sz="1200">
              <a:solidFill>
                <a:schemeClr val="dk1"/>
              </a:solidFill>
              <a:latin typeface="Calibri"/>
              <a:ea typeface="Calibri"/>
              <a:cs typeface="Calibri"/>
              <a:sym typeface="Calibri"/>
            </a:endParaRPr>
          </a:p>
        </p:txBody>
      </p:sp>
      <p:sp>
        <p:nvSpPr>
          <p:cNvPr id="403" name="Google Shape;40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2" name="Google Shape;4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A combined heat and power (C.H.P.) unit is a generator that can produce both heat and electricity. Technical characteristics should be defined in the “unit_type” sheet as with any other generator. Then in the “units” sheet, you should define output one as electricity and output two as heat. There is typically a relationship between the heat and electricity output of a C.H.P. unit, as one output will limit the other. The relationship between the two outputs can be defined as equality or inequality constraints. The user-defined coefficients of these equations should be added to the "units" sheet as shown here. </a:t>
            </a:r>
            <a:endParaRPr/>
          </a:p>
        </p:txBody>
      </p:sp>
      <p:sp>
        <p:nvSpPr>
          <p:cNvPr id="423" name="Google Shape;42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latin typeface="Calibri"/>
                <a:ea typeface="Calibri"/>
                <a:cs typeface="Calibri"/>
                <a:sym typeface="Calibri"/>
              </a:rPr>
              <a:t>To model concentrated solar power (C.S.P.), the same steps as the heat grid should be followed. The whole C.S.P. units are defined as a single node grid with zero demand in the “gridNode” sheet. </a:t>
            </a:r>
            <a:endParaRPr/>
          </a:p>
          <a:p>
            <a:pPr indent="0" lvl="0" marL="0" rtl="0" algn="l">
              <a:spcBef>
                <a:spcPts val="0"/>
              </a:spcBef>
              <a:spcAft>
                <a:spcPts val="0"/>
              </a:spcAft>
              <a:buNone/>
            </a:pPr>
            <a:r>
              <a:rPr lang="en-GB" sz="1200">
                <a:latin typeface="Calibri"/>
                <a:ea typeface="Calibri"/>
                <a:cs typeface="Calibri"/>
                <a:sym typeface="Calibri"/>
              </a:rPr>
              <a:t>The C.S.P. grid consists of the following: </a:t>
            </a:r>
            <a:endParaRPr/>
          </a:p>
          <a:p>
            <a:pPr indent="-171450" lvl="0" marL="171450" rtl="0" algn="l">
              <a:spcBef>
                <a:spcPts val="0"/>
              </a:spcBef>
              <a:spcAft>
                <a:spcPts val="0"/>
              </a:spcAft>
              <a:buClr>
                <a:schemeClr val="dk1"/>
              </a:buClr>
              <a:buSzPts val="1200"/>
              <a:buFont typeface="Arial"/>
              <a:buChar char="•"/>
            </a:pPr>
            <a:r>
              <a:rPr lang="en-GB" sz="1200">
                <a:latin typeface="Calibri"/>
                <a:ea typeface="Calibri"/>
                <a:cs typeface="Calibri"/>
                <a:sym typeface="Calibri"/>
              </a:rPr>
              <a:t>Solar as fuel and its availability which is set in the “ts_cf” sheet,</a:t>
            </a:r>
            <a:endParaRPr/>
          </a:p>
          <a:p>
            <a:pPr indent="-171450" lvl="0" marL="171450" rtl="0" algn="l">
              <a:spcBef>
                <a:spcPts val="0"/>
              </a:spcBef>
              <a:spcAft>
                <a:spcPts val="0"/>
              </a:spcAft>
              <a:buClr>
                <a:schemeClr val="dk1"/>
              </a:buClr>
              <a:buSzPts val="1200"/>
              <a:buFont typeface="Arial"/>
              <a:buChar char="•"/>
            </a:pPr>
            <a:r>
              <a:rPr lang="en-GB" sz="1200">
                <a:latin typeface="Calibri"/>
                <a:ea typeface="Calibri"/>
                <a:cs typeface="Calibri"/>
                <a:sym typeface="Calibri"/>
              </a:rPr>
              <a:t> C.S.P. collector as a generator which defined in “unit” and “unit_type” sheets.C.S.P. storage which is the same as storage units in power and heat grids and is defined in the “unit” and “unit_type” sheet</a:t>
            </a:r>
            <a:endParaRPr/>
          </a:p>
          <a:p>
            <a:pPr indent="-171450" lvl="0" marL="171450" rtl="0" algn="l">
              <a:spcBef>
                <a:spcPts val="0"/>
              </a:spcBef>
              <a:spcAft>
                <a:spcPts val="0"/>
              </a:spcAft>
              <a:buClr>
                <a:schemeClr val="dk1"/>
              </a:buClr>
              <a:buSzPts val="1200"/>
              <a:buFont typeface="Arial"/>
              <a:buChar char="•"/>
            </a:pPr>
            <a:r>
              <a:rPr lang="en-GB" sz="1200">
                <a:latin typeface="Calibri"/>
                <a:ea typeface="Calibri"/>
                <a:cs typeface="Calibri"/>
                <a:sym typeface="Calibri"/>
              </a:rPr>
              <a:t>And finally, C.S.P. generator that is modelled the same as a heat pump, but in this case, heat is converted to electricity; therefore, it is a power generator unit. </a:t>
            </a:r>
            <a:endParaRPr/>
          </a:p>
        </p:txBody>
      </p:sp>
      <p:sp>
        <p:nvSpPr>
          <p:cNvPr id="451" name="Google Shape;45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was mentioned in previous lectures, different end-use services are modelled as different grids in FlexTool. Therefore, in order to model the power to hydrogen flexibility option, first, you need to define a hydrogen grid. Like other power and heat networks, the hydrogen grid consists of hydrogen demand, hydrogen storage technologies, and hydrogen generation units. The demand for hydrogen can originate from different sectors such as industry, mobility, heating demand, aviation, etc. Like electricity, hydrogen is versatile in its production and can be produced from various resources. The interaction between the power grid and hydrogen grid takes place through two key technologies: electrolysers that absorb electricity and convert it to hydrogen; and Fuel Cells that absorb hydrogen and convert it back to electricity. One of the key benefits of hydrogen is that it can be stored at a large scale using cheap gas storage technologies such as underground caverns, which is currently much cheaper than storing power in batteries. Therefore the abundant renewable in the power grid can be converted to hydrogen and stored over a long period.</a:t>
            </a:r>
            <a:endParaRPr/>
          </a:p>
        </p:txBody>
      </p:sp>
      <p:sp>
        <p:nvSpPr>
          <p:cNvPr id="484" name="Google Shape;484;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t>The first step to model a hydrogen grid in FlexTool is to define a hydrogen grid in the “gridNode” sheet and specify the total demand and import-export if there is any. If the hydrogen grid is available in different nodes of a region, it should be defined for different nodes. Then a node group for hydrogen should be defined in the “nodeGroup” sheet. Finally, the hydrogen demand profile at each node should be added to the “ts_energy sheet”. Please note that if the hydrogen grid is available in more than one node, the connection between the nodes should be defined in the “nodeNode” sheet.</a:t>
            </a:r>
            <a:endParaRPr/>
          </a:p>
        </p:txBody>
      </p:sp>
      <p:sp>
        <p:nvSpPr>
          <p:cNvPr id="521" name="Google Shape;52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GB"/>
              <a:t>By the end of this lecture, you will be able to:</a:t>
            </a:r>
            <a:endParaRPr/>
          </a:p>
          <a:p>
            <a:pPr indent="0" lvl="0" marL="0" rtl="0" algn="l">
              <a:lnSpc>
                <a:spcPct val="90000"/>
              </a:lnSpc>
              <a:spcBef>
                <a:spcPts val="1000"/>
              </a:spcBef>
              <a:spcAft>
                <a:spcPts val="0"/>
              </a:spcAft>
              <a:buNone/>
            </a:pPr>
            <a:r>
              <a:rPr lang="en-GB"/>
              <a:t>1) Modify the input data file to make different flexibility case studies</a:t>
            </a:r>
            <a:endParaRPr/>
          </a:p>
          <a:p>
            <a:pPr indent="0" lvl="0" marL="0" rtl="0" algn="l">
              <a:lnSpc>
                <a:spcPct val="90000"/>
              </a:lnSpc>
              <a:spcBef>
                <a:spcPts val="1000"/>
              </a:spcBef>
              <a:spcAft>
                <a:spcPts val="0"/>
              </a:spcAft>
              <a:buNone/>
            </a:pPr>
            <a:r>
              <a:rPr lang="en-GB"/>
              <a:t>2) Implement power to E.V. in FlexTool</a:t>
            </a:r>
            <a:endParaRPr/>
          </a:p>
          <a:p>
            <a:pPr indent="0" lvl="0" marL="0" rtl="0" algn="l">
              <a:lnSpc>
                <a:spcPct val="90000"/>
              </a:lnSpc>
              <a:spcBef>
                <a:spcPts val="1000"/>
              </a:spcBef>
              <a:spcAft>
                <a:spcPts val="0"/>
              </a:spcAft>
              <a:buNone/>
            </a:pPr>
            <a:r>
              <a:rPr lang="en-GB"/>
              <a:t>3) Implement power to hydrogen and hydrogen network in FlexTool</a:t>
            </a:r>
            <a:endParaRPr/>
          </a:p>
          <a:p>
            <a:pPr indent="0" lvl="0" marL="0" rtl="0" algn="l">
              <a:lnSpc>
                <a:spcPct val="90000"/>
              </a:lnSpc>
              <a:spcBef>
                <a:spcPts val="1000"/>
              </a:spcBef>
              <a:spcAft>
                <a:spcPts val="0"/>
              </a:spcAft>
              <a:buNone/>
            </a:pPr>
            <a:r>
              <a:rPr lang="en-GB"/>
              <a:t>3) Implement power to heat and heat network in FlexTool</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Modelling hydrogen generation/storage units is the same as power generators. First, the units should be defined in the "unit_type" sheet, and their main characteristics, such as efficiency, investment cost, and so on, should be specified. One important point is that, with hydrogen storage, the investment cost per KW should be set to zero, and the "fixed KW over KWh ratio" does not need to be specified. All the units should then be added to the "unit" sheet, and their capacity should be defined. The storage capacity should also be specified for hydrogen storage units. For all the hydrogen/storage units, the output grid should be set as the hydrogen grid. For electrolyser, the input network should be set to electricity.</a:t>
            </a:r>
            <a:endParaRPr/>
          </a:p>
        </p:txBody>
      </p:sp>
      <p:sp>
        <p:nvSpPr>
          <p:cNvPr id="539" name="Google Shape;53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0E101A"/>
                </a:solidFill>
              </a:rPr>
              <a:t>The third sector coupling alternative is facilitated through the electrification of transport with electric vehicles. Electric vehicles can have different charging strategies. The simplest one is uncontrolled charging, in which an E.V. will charge at maximum power as soon as they are plugged into the grid, mostly during evening hours. However, uncontrolled charging is not flexible and can pose a challenge to the power system and increase flexibility requirements of the system if the number of connected electric vehicles is high.</a:t>
            </a:r>
            <a:endParaRPr/>
          </a:p>
          <a:p>
            <a:pPr indent="0" lvl="0" marL="0" rtl="0" algn="l">
              <a:spcBef>
                <a:spcPts val="0"/>
              </a:spcBef>
              <a:spcAft>
                <a:spcPts val="0"/>
              </a:spcAft>
              <a:buNone/>
            </a:pPr>
            <a:r>
              <a:rPr lang="en-GB">
                <a:solidFill>
                  <a:srgbClr val="0E101A"/>
                </a:solidFill>
              </a:rPr>
              <a:t>On the other hand, when charged smartly, electric vehicles can provide demand-side flexibility to the system by optimising the charging process according to distribution and transmission grid constraints and local availability of renewable energy sources. Two of the key smart charging strategies are: </a:t>
            </a:r>
            <a:endParaRPr/>
          </a:p>
          <a:p>
            <a:pPr indent="0" lvl="0" marL="0" rtl="0" algn="l">
              <a:spcBef>
                <a:spcPts val="0"/>
              </a:spcBef>
              <a:spcAft>
                <a:spcPts val="0"/>
              </a:spcAft>
              <a:buNone/>
            </a:pPr>
            <a:r>
              <a:rPr b="1" lang="en-GB">
                <a:solidFill>
                  <a:srgbClr val="0E101A"/>
                </a:solidFill>
              </a:rPr>
              <a:t>Night controlled </a:t>
            </a:r>
            <a:r>
              <a:rPr lang="en-GB">
                <a:solidFill>
                  <a:srgbClr val="0E101A"/>
                </a:solidFill>
              </a:rPr>
              <a:t>charging, in which charge is distributed during the night and coincides with wind availability and low power demand.</a:t>
            </a:r>
            <a:endParaRPr/>
          </a:p>
          <a:p>
            <a:pPr indent="0" lvl="0" marL="0" rtl="0" algn="l">
              <a:spcBef>
                <a:spcPts val="0"/>
              </a:spcBef>
              <a:spcAft>
                <a:spcPts val="0"/>
              </a:spcAft>
              <a:buNone/>
            </a:pPr>
            <a:r>
              <a:rPr b="1" lang="en-GB">
                <a:solidFill>
                  <a:srgbClr val="0E101A"/>
                </a:solidFill>
              </a:rPr>
              <a:t>Day controlled </a:t>
            </a:r>
            <a:r>
              <a:rPr lang="en-GB">
                <a:solidFill>
                  <a:srgbClr val="0E101A"/>
                </a:solidFill>
              </a:rPr>
              <a:t>charging, in which charge coincides with the solar PV profile.</a:t>
            </a:r>
            <a:endParaRPr/>
          </a:p>
          <a:p>
            <a:pPr indent="0" lvl="0" marL="0" rtl="0" algn="l">
              <a:spcBef>
                <a:spcPts val="0"/>
              </a:spcBef>
              <a:spcAft>
                <a:spcPts val="0"/>
              </a:spcAft>
              <a:buNone/>
            </a:pPr>
            <a:r>
              <a:t/>
            </a:r>
            <a:endParaRPr>
              <a:solidFill>
                <a:srgbClr val="0E101A"/>
              </a:solidFill>
            </a:endParaRPr>
          </a:p>
          <a:p>
            <a:pPr indent="0" lvl="0" marL="0" rtl="0" algn="l">
              <a:spcBef>
                <a:spcPts val="0"/>
              </a:spcBef>
              <a:spcAft>
                <a:spcPts val="0"/>
              </a:spcAft>
              <a:buNone/>
            </a:pPr>
            <a:r>
              <a:rPr lang="en-GB">
                <a:solidFill>
                  <a:srgbClr val="0E101A"/>
                </a:solidFill>
              </a:rPr>
              <a:t>The demand for mobility in each strategy should be estimated, and the predefined demand profiles should be added in the “ts_energy” sheet in FlexTool. </a:t>
            </a:r>
            <a:endParaRPr/>
          </a:p>
        </p:txBody>
      </p:sp>
      <p:sp>
        <p:nvSpPr>
          <p:cNvPr id="555" name="Google Shape;55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Like other end-use services, to define power to E.V. in FlexTool, you should first define an Electro-mobility grid. An electro-mobility grid can be a single node or multiple node grid. The next step is to estimate and project demand for mobility and electric vehicles over the planning horizon in different nodes on the grid. You can use other software for this. Then you should define the demand for mobility in the “ts_energy” sheet. This demand represents the discharge of the battery for mobility. There are three options for defining electric vehicles in FlexTool. Option one is unidirectional charging based directly on demand for mobility. In this option, there is only one direction charge in which the charger converts grid electricity to electric vehicles. Option two is unidirectional charging with a flexible charging schedule. In this option, the charger converts grid electricity to electric vehicles, and the battery provides a temporal shift in the charging schedule. Option three is bidirectional charging with a flexible charging schedule. In this option, one charger converts grid electricity to electric vehicles. The battery provides a temporal shift in the charging schedule. In this case, there is also another charger that converts energy from the Electro-mobility grid (electric vehicles) back to the electricity grid. In the FlexTool package, an example case with electric vehicles is included in the input file named </a:t>
            </a:r>
            <a:r>
              <a:rPr b="1" lang="en-GB">
                <a:solidFill>
                  <a:srgbClr val="0E101A"/>
                </a:solidFill>
              </a:rPr>
              <a:t>template-e vees. </a:t>
            </a:r>
            <a:r>
              <a:rPr lang="en-GB"/>
              <a:t> The users are encouraged to review how an E.V. grid is implemented in that case study. </a:t>
            </a:r>
            <a:endParaRPr/>
          </a:p>
        </p:txBody>
      </p:sp>
      <p:sp>
        <p:nvSpPr>
          <p:cNvPr id="572" name="Google Shape;57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discussed in lecture thirteen, there are various flexibility options in the power grid. To achieve higher penetration of variable renewables in the power grid and meet the energy transition goals, flexibility should be harnessed in all sectors of the energy system. In this lecture, we discuss how to implement different flexibility options in FlexTool. </a:t>
            </a:r>
            <a:endParaRPr/>
          </a:p>
          <a:p>
            <a:pPr indent="0" lvl="0" marL="0" rtl="0" algn="l">
              <a:spcBef>
                <a:spcPts val="0"/>
              </a:spcBef>
              <a:spcAft>
                <a:spcPts val="0"/>
              </a:spcAft>
              <a:buNone/>
            </a:pPr>
            <a:r>
              <a:rPr lang="en-GB"/>
              <a:t>In order to implement the flexibility options in FlexTool, the input data file should be modified. To do so, first, you should make a copy of the Template.xlsm file and rename it. After making changes to the new input file, to run the model, you should add it to the active input file in FlexTool.xlsm, by clicking on an empty cell in the active input files column. The model file FlexTool.xlsm is the same for all countries, and model instances are made by adding country-specific or case-specific data to input data files. The structure of the model, such as the number of nodes, modelled technologies etc., is defined in the input file. When preparing input data files, modellers need to decide the structure of the model. Make sure to double-check the input file after making changes because a typo in the input file can crash the model.</a:t>
            </a:r>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Technical characteristics of generation units are defined in the “unit_type” sheet, as shown in the first figure. Here you can add new technologies or modify the flexibility characteristics of different technologies such as ramping capability, inertia constant, minimum stable load, etc. Then in the “units” sheet, you can set the capacity of those units and the node they are located as shown in the bottom figure. Here the structure of the grids and the flow of fuels or energy vectors are 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 For example, to specify the generation capacity in node A, you should first add an empty row, then select the technology under the column unit type. Please note that dark blue cells have dropdown menus to choose names defined in violet or green cells in other sheets. For each technology, you should then choose the type of fuel from the list. If the technology is variable solar or wind, you should add the capacity factor. This is the available output at each time step for each unit of capacity installed. Next, add the capacity factor in the column cf profile. The capacity factor profiles for solar and wind can be found and updated in the ”ts-cf” sheet. For some technologies, such as hydro, the inflow should be specified. Then the output grid should be set. In the case of power generators, the output grid is the electricity grid. After that, the location of plants or the output node should be set. The capacity is the total capacity of that technology installed in the output node. Therefore if only a single node is used to represent a country, this will be the total installed capacity of that technology in the county. If a country is divided into different nodes, such as the template case, then the capacity of each technology at each node should be specified separately. You can also set the maximum investment for each technology, which is the maximum capacity that the model can invest in the specified output node. For example, in this case, the maximum installed capacity of PV in node A cannot be more than 500 MW. Evidently, the total maximum capacity of PV for the whole country is the sum of maximum PV capacities in all nodes. </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0E101A"/>
                </a:solidFill>
              </a:rPr>
              <a:t>Hydropower is the most flexible generator in many regions. It has a swift response rate and very flexible operation; however, the capacity of hydro units can vary with the annual precipitation level. Two types of hydro generators can be modelled in FlexTool, </a:t>
            </a:r>
            <a:r>
              <a:rPr b="1" lang="en-GB">
                <a:solidFill>
                  <a:srgbClr val="0E101A"/>
                </a:solidFill>
              </a:rPr>
              <a:t>Run of the river hydro, </a:t>
            </a:r>
            <a:r>
              <a:rPr lang="en-GB">
                <a:solidFill>
                  <a:srgbClr val="0E101A"/>
                </a:solidFill>
              </a:rPr>
              <a:t>which usually does not have storage capability, and </a:t>
            </a:r>
            <a:r>
              <a:rPr b="1" lang="en-GB">
                <a:solidFill>
                  <a:srgbClr val="0E101A"/>
                </a:solidFill>
              </a:rPr>
              <a:t>Hydro with reservoir.</a:t>
            </a:r>
            <a:r>
              <a:rPr lang="en-GB">
                <a:solidFill>
                  <a:srgbClr val="0E101A"/>
                </a:solidFill>
              </a:rPr>
              <a:t> Defining hydropower is similar to other generators, but some additional steps are required. First, you should define the natural inflow data in the “ts_inflow” sheet. Then in the sheet “unit”, it should be assigned as the inflow to hydro units. </a:t>
            </a:r>
            <a:endParaRPr/>
          </a:p>
          <a:p>
            <a:pPr indent="0" lvl="0" marL="0" rtl="0" algn="l">
              <a:spcBef>
                <a:spcPts val="0"/>
              </a:spcBef>
              <a:spcAft>
                <a:spcPts val="0"/>
              </a:spcAft>
              <a:buNone/>
            </a:pPr>
            <a:r>
              <a:rPr lang="en-GB">
                <a:solidFill>
                  <a:srgbClr val="0E101A"/>
                </a:solidFill>
              </a:rPr>
              <a:t>Hydro units are similar to solar and wind units but use “ts_inflow” data instead of “ts_cf” as input. Set the inflow multiplier to 1 in the sheet “units”. In addition to previous steps, for </a:t>
            </a:r>
            <a:r>
              <a:rPr b="1" lang="en-GB">
                <a:solidFill>
                  <a:srgbClr val="0E101A"/>
                </a:solidFill>
              </a:rPr>
              <a:t>Hydro with reservoir</a:t>
            </a:r>
            <a:r>
              <a:rPr lang="en-GB">
                <a:solidFill>
                  <a:srgbClr val="0E101A"/>
                </a:solidFill>
              </a:rPr>
              <a:t>, you should also specify the total storage capacity in MW in each output node. You can also define the storage level at the start and finish time steps. But this is optional, and if it is left empty, the start level should equal the finish level. </a:t>
            </a:r>
            <a:endParaRPr/>
          </a:p>
        </p:txBody>
      </p:sp>
      <p:sp>
        <p:nvSpPr>
          <p:cNvPr id="160" name="Google Shape;16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solidFill>
                  <a:srgbClr val="0E101A"/>
                </a:solidFill>
              </a:rPr>
              <a:t>In order to add Hydro in different nodes, first, the inflow profile should be defined in the “ts_inflow” sheet. You should then specify the name. It is recommended to set the names in this format: “output node_Hydro technology”, for example, </a:t>
            </a:r>
            <a:r>
              <a:rPr b="1" lang="en-GB">
                <a:solidFill>
                  <a:srgbClr val="0E101A"/>
                </a:solidFill>
              </a:rPr>
              <a:t>node B_R E S. </a:t>
            </a:r>
            <a:r>
              <a:rPr lang="en-GB">
                <a:solidFill>
                  <a:srgbClr val="0E101A"/>
                </a:solidFill>
              </a:rPr>
              <a:t>The data will then appear in the inflow dropdown menu list and can be assigned to the associate hydro technology and the output node. If the added Hydro has storage capability, the storage capacity should also be specified for the output node. </a:t>
            </a:r>
            <a:endParaRPr/>
          </a:p>
          <a:p>
            <a:pPr indent="0" lvl="0" marL="0" rtl="0" algn="l">
              <a:spcBef>
                <a:spcPts val="0"/>
              </a:spcBef>
              <a:spcAft>
                <a:spcPts val="0"/>
              </a:spcAft>
              <a:buNone/>
            </a:pPr>
            <a:r>
              <a:rPr lang="en-GB">
                <a:solidFill>
                  <a:srgbClr val="0E101A"/>
                </a:solidFill>
              </a:rPr>
              <a:t>The same stapes can be followed to add variable renewables to different nodes using the “ts_cf” sheet. </a:t>
            </a:r>
            <a:endParaRPr/>
          </a:p>
        </p:txBody>
      </p:sp>
      <p:sp>
        <p:nvSpPr>
          <p:cNvPr id="182" name="Google Shape;18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In FlexTool, demand response is defined as a generator. Therefore its characteristic should be defined in the “unit_type” sheet. Since demand response is modelled as a generator, it is moved to the other side of the demand-supply balance, and reverse signs should be used. Demand response increase is defined as a generator with a negative price, empty discharging efficiency and a charging efficiency. Demand response decrease is defined as a generator with a positive price, discharging efficiency and no charging efficiency. Demand can respond instantaneously to signals from the grid; therefore, the ramp-up and down rates can be set to 1. </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Like other generator units, the demand response capacity should be defined in the “units” sheet with a negative value for demand increase and a positive value for demand reduction. </a:t>
            </a:r>
            <a:endParaRPr/>
          </a:p>
        </p:txBody>
      </p:sp>
      <p:sp>
        <p:nvSpPr>
          <p:cNvPr id="203" name="Google Shape;2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Electricity storage units should also be defined as the same as other generators with some minor differences. For power storage units, you should define separate charging and discharging efficiencies. Also, for some types of storage, you may need to specify the self-discharge loss, which is the loss of stored energy from storage at each hour.  Batteries have instantaneous response rate and can ramp up or ramp down their output quickly. Therefore you can set the ramp rates to 1. </a:t>
            </a:r>
            <a:endParaRPr/>
          </a:p>
          <a:p>
            <a:pPr indent="0" lvl="0" marL="0" rtl="0" algn="l">
              <a:spcBef>
                <a:spcPts val="0"/>
              </a:spcBef>
              <a:spcAft>
                <a:spcPts val="0"/>
              </a:spcAft>
              <a:buNone/>
            </a:pPr>
            <a:r>
              <a:rPr lang="en-GB"/>
              <a:t>The other important point about batteries is that they are non-synchronous units, the same as PV and wind. Therefore this column should be set to 1.</a:t>
            </a:r>
            <a:endParaRPr/>
          </a:p>
          <a:p>
            <a:pPr indent="0" lvl="0" marL="0" rtl="0" algn="l">
              <a:spcBef>
                <a:spcPts val="0"/>
              </a:spcBef>
              <a:spcAft>
                <a:spcPts val="0"/>
              </a:spcAft>
              <a:buNone/>
            </a:pPr>
            <a:r>
              <a:rPr lang="en-GB"/>
              <a:t>In the “units” sheet, you should define Installed capacity in MW, Output node, and Maximum storage capacity in MWh. You can also </a:t>
            </a:r>
            <a:r>
              <a:rPr b="0" lang="en-GB"/>
              <a:t>define the </a:t>
            </a:r>
            <a:r>
              <a:rPr lang="en-GB"/>
              <a:t>initial and final state of the storage but they are optional.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5" name="Google Shape;22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two options for defining investment for electricity storage units: the first way is to fix the power to energy ratio. This will fix the discharge duration for storage units, for example, 2-hour or 4-hour units. In other words, the model only considers storage units with this fixed discharge duration. The only investment cost required in this case is the investment per energy stored. The second option is to use a free optimization of power and energy. In this case, there is no need to define a power to energy ratio, and you should set the investment required per unit energy and investment per unit power. The model optimizes power and energy separately. That is to say; the model can use storage units with different storage durations.</a:t>
            </a:r>
            <a:endParaRPr/>
          </a:p>
        </p:txBody>
      </p:sp>
      <p:sp>
        <p:nvSpPr>
          <p:cNvPr id="254" name="Google Shape;2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7"/>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5"/>
          <p:cNvSpPr/>
          <p:nvPr>
            <p:ph idx="2" type="pic"/>
          </p:nvPr>
        </p:nvSpPr>
        <p:spPr>
          <a:xfrm>
            <a:off x="5183188" y="987425"/>
            <a:ext cx="6172200" cy="4873625"/>
          </a:xfrm>
          <a:prstGeom prst="rect">
            <a:avLst/>
          </a:prstGeom>
          <a:noFill/>
          <a:ln>
            <a:noFill/>
          </a:ln>
        </p:spPr>
      </p:sp>
      <p:sp>
        <p:nvSpPr>
          <p:cNvPr id="69" name="Google Shape;69;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4.jp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4.jpg"/><Relationship Id="rId4" Type="http://schemas.openxmlformats.org/officeDocument/2006/relationships/image" Target="../media/image20.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4.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4.jp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2.png"/><Relationship Id="rId8"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jpg"/><Relationship Id="rId4" Type="http://schemas.openxmlformats.org/officeDocument/2006/relationships/image" Target="../media/image25.png"/><Relationship Id="rId5" Type="http://schemas.openxmlformats.org/officeDocument/2006/relationships/image" Target="../media/image30.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4.jpg"/><Relationship Id="rId4" Type="http://schemas.openxmlformats.org/officeDocument/2006/relationships/image" Target="../media/image29.png"/><Relationship Id="rId5" Type="http://schemas.openxmlformats.org/officeDocument/2006/relationships/image" Target="../media/image28.png"/><Relationship Id="rId6" Type="http://schemas.openxmlformats.org/officeDocument/2006/relationships/image" Target="../media/image27.png"/><Relationship Id="rId7"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4.jpg"/><Relationship Id="rId4" Type="http://schemas.openxmlformats.org/officeDocument/2006/relationships/image" Target="../media/image31.png"/><Relationship Id="rId11" Type="http://schemas.openxmlformats.org/officeDocument/2006/relationships/image" Target="../media/image38.png"/><Relationship Id="rId10" Type="http://schemas.openxmlformats.org/officeDocument/2006/relationships/image" Target="../media/image37.png"/><Relationship Id="rId12" Type="http://schemas.openxmlformats.org/officeDocument/2006/relationships/image" Target="../media/image2.png"/><Relationship Id="rId9" Type="http://schemas.openxmlformats.org/officeDocument/2006/relationships/image" Target="../media/image36.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2.png"/><Relationship Id="rId8"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4.jpg"/><Relationship Id="rId4"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4.jpg"/><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4.jp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6.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6.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4.jpg"/><Relationship Id="rId4" Type="http://schemas.openxmlformats.org/officeDocument/2006/relationships/image" Target="../media/image48.png"/><Relationship Id="rId5" Type="http://schemas.openxmlformats.org/officeDocument/2006/relationships/image" Target="../media/image53.png"/><Relationship Id="rId6"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4.jpg"/><Relationship Id="rId4" Type="http://schemas.openxmlformats.org/officeDocument/2006/relationships/image" Target="../media/image51.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4.jpg"/><Relationship Id="rId4" Type="http://schemas.openxmlformats.org/officeDocument/2006/relationships/image" Target="../media/image26.png"/><Relationship Id="rId9" Type="http://schemas.openxmlformats.org/officeDocument/2006/relationships/image" Target="../media/image2.png"/><Relationship Id="rId5" Type="http://schemas.openxmlformats.org/officeDocument/2006/relationships/image" Target="../media/image52.png"/><Relationship Id="rId6" Type="http://schemas.openxmlformats.org/officeDocument/2006/relationships/image" Target="../media/image50.png"/><Relationship Id="rId7" Type="http://schemas.openxmlformats.org/officeDocument/2006/relationships/image" Target="../media/image47.png"/><Relationship Id="rId8"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6.jpg"/><Relationship Id="rId4" Type="http://schemas.openxmlformats.org/officeDocument/2006/relationships/hyperlink" Target="https://www.irena.org/energytransition/Energy-System-Models-and-Data/IRENA-FlexTool-Training-Materials" TargetMode="External"/><Relationship Id="rId5" Type="http://schemas.openxmlformats.org/officeDocument/2006/relationships/hyperlink" Target="https://www.irena.org/energytransition/Energy-System-Models-and-Data/IRENA-FlexTool-Training-Material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4.jp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4.jp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4.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10.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4.jpg"/><Relationship Id="rId4" Type="http://schemas.openxmlformats.org/officeDocument/2006/relationships/image" Target="../media/image12.png"/><Relationship Id="rId5" Type="http://schemas.openxmlformats.org/officeDocument/2006/relationships/image" Target="../media/image9.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4.jp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4.jpg"/><Relationship Id="rId4" Type="http://schemas.openxmlformats.org/officeDocument/2006/relationships/image" Target="../media/image18.png"/><Relationship Id="rId5" Type="http://schemas.openxmlformats.org/officeDocument/2006/relationships/image" Target="../media/image16.png"/><Relationship Id="rId6"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4.jp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0" y="153"/>
            <a:ext cx="12192000" cy="6857693"/>
          </a:xfrm>
          <a:prstGeom prst="rect">
            <a:avLst/>
          </a:prstGeom>
          <a:noFill/>
          <a:ln>
            <a:noFill/>
          </a:ln>
        </p:spPr>
      </p:pic>
      <p:sp>
        <p:nvSpPr>
          <p:cNvPr id="91" name="Google Shape;91;p1"/>
          <p:cNvSpPr txBox="1"/>
          <p:nvPr/>
        </p:nvSpPr>
        <p:spPr>
          <a:xfrm>
            <a:off x="747853" y="394369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Energy and Flexibility Modelling</a:t>
            </a:r>
            <a:endParaRPr b="1" sz="1800">
              <a:solidFill>
                <a:schemeClr val="dk1"/>
              </a:solidFill>
              <a:latin typeface="Open Sans ExtraBold"/>
              <a:ea typeface="Open Sans ExtraBold"/>
              <a:cs typeface="Open Sans ExtraBold"/>
              <a:sym typeface="Open Sans ExtraBold"/>
            </a:endParaRPr>
          </a:p>
        </p:txBody>
      </p:sp>
      <p:sp>
        <p:nvSpPr>
          <p:cNvPr id="92" name="Google Shape;92;p1"/>
          <p:cNvSpPr txBox="1"/>
          <p:nvPr/>
        </p:nvSpPr>
        <p:spPr>
          <a:xfrm>
            <a:off x="747853" y="4318633"/>
            <a:ext cx="6791852" cy="213657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16</a:t>
            </a:r>
            <a:r>
              <a:rPr b="1" lang="en-GB" sz="4400">
                <a:solidFill>
                  <a:schemeClr val="dk1"/>
                </a:solidFill>
                <a:latin typeface="Open Sans ExtraBold"/>
                <a:ea typeface="Open Sans ExtraBold"/>
                <a:cs typeface="Open Sans ExtraBold"/>
                <a:sym typeface="Open Sans ExtraBold"/>
              </a:rPr>
              <a:t> </a:t>
            </a:r>
            <a:br>
              <a:rPr b="1" lang="en-GB" sz="4400">
                <a:solidFill>
                  <a:schemeClr val="dk1"/>
                </a:solidFill>
                <a:latin typeface="Open Sans ExtraBold"/>
                <a:ea typeface="Open Sans ExtraBold"/>
                <a:cs typeface="Open Sans ExtraBold"/>
                <a:sym typeface="Open Sans ExtraBold"/>
              </a:rPr>
            </a:br>
            <a:r>
              <a:rPr b="1" lang="en-GB" sz="4400">
                <a:solidFill>
                  <a:schemeClr val="dk1"/>
                </a:solidFill>
                <a:latin typeface="Open Sans ExtraBold"/>
                <a:ea typeface="Open Sans ExtraBold"/>
                <a:cs typeface="Open Sans ExtraBold"/>
                <a:sym typeface="Open Sans ExtraBold"/>
              </a:rPr>
              <a:t>FLEXIBILITY OPTIONS IN FLEXTOOL</a:t>
            </a:r>
            <a:endParaRPr b="1" sz="4400">
              <a:solidFill>
                <a:schemeClr val="dk1"/>
              </a:solidFill>
              <a:latin typeface="Open Sans ExtraBold"/>
              <a:ea typeface="Open Sans ExtraBold"/>
              <a:cs typeface="Open Sans ExtraBold"/>
              <a:sym typeface="Open Sans ExtraBold"/>
            </a:endParaRPr>
          </a:p>
        </p:txBody>
      </p:sp>
      <p:sp>
        <p:nvSpPr>
          <p:cNvPr id="93" name="Google Shape;93;p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u="none">
                <a:solidFill>
                  <a:schemeClr val="lt1"/>
                </a:solidFill>
                <a:latin typeface="Open Sans ExtraBold"/>
                <a:ea typeface="Open Sans ExtraBold"/>
                <a:cs typeface="Open Sans ExtraBold"/>
                <a:sym typeface="Open Sans ExtraBold"/>
              </a:rPr>
              <a:t>‹#›</a:t>
            </a:fld>
            <a:endParaRPr b="1" sz="1400" u="none">
              <a:solidFill>
                <a:schemeClr val="lt1"/>
              </a:solidFill>
              <a:latin typeface="Open Sans ExtraBold"/>
              <a:ea typeface="Open Sans ExtraBold"/>
              <a:cs typeface="Open Sans ExtraBold"/>
              <a:sym typeface="Open Sans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Graphical user interface, text&#10;&#10;Description automatically generated" id="273" name="Google Shape;273;p10"/>
          <p:cNvPicPr preferRelativeResize="0"/>
          <p:nvPr/>
        </p:nvPicPr>
        <p:blipFill rotWithShape="1">
          <a:blip r:embed="rId3">
            <a:alphaModFix/>
          </a:blip>
          <a:srcRect b="0" l="0" r="0" t="0"/>
          <a:stretch/>
        </p:blipFill>
        <p:spPr>
          <a:xfrm>
            <a:off x="22650" y="0"/>
            <a:ext cx="12192000" cy="6858000"/>
          </a:xfrm>
          <a:prstGeom prst="rect">
            <a:avLst/>
          </a:prstGeom>
          <a:noFill/>
          <a:ln>
            <a:noFill/>
          </a:ln>
        </p:spPr>
      </p:pic>
      <p:sp>
        <p:nvSpPr>
          <p:cNvPr id="274" name="Google Shape;274;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75" name="Google Shape;275;p10"/>
          <p:cNvSpPr/>
          <p:nvPr/>
        </p:nvSpPr>
        <p:spPr>
          <a:xfrm>
            <a:off x="966955" y="1195814"/>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16.2.3 Modelling transmission </a:t>
            </a:r>
            <a:endParaRPr/>
          </a:p>
        </p:txBody>
      </p:sp>
      <p:pic>
        <p:nvPicPr>
          <p:cNvPr id="276" name="Google Shape;276;p10"/>
          <p:cNvPicPr preferRelativeResize="0"/>
          <p:nvPr/>
        </p:nvPicPr>
        <p:blipFill rotWithShape="1">
          <a:blip r:embed="rId4">
            <a:alphaModFix/>
          </a:blip>
          <a:srcRect b="7520" l="688" r="9490" t="1"/>
          <a:stretch/>
        </p:blipFill>
        <p:spPr>
          <a:xfrm>
            <a:off x="5449637" y="1962280"/>
            <a:ext cx="6140360" cy="1960958"/>
          </a:xfrm>
          <a:prstGeom prst="rect">
            <a:avLst/>
          </a:prstGeom>
          <a:noFill/>
          <a:ln>
            <a:noFill/>
          </a:ln>
        </p:spPr>
      </p:pic>
      <p:sp>
        <p:nvSpPr>
          <p:cNvPr id="277" name="Google Shape;277;p10"/>
          <p:cNvSpPr/>
          <p:nvPr/>
        </p:nvSpPr>
        <p:spPr>
          <a:xfrm>
            <a:off x="645459" y="1905192"/>
            <a:ext cx="4669413" cy="2084692"/>
          </a:xfrm>
          <a:prstGeom prst="roundRect">
            <a:avLst>
              <a:gd fmla="val 4321"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0"/>
          <p:cNvSpPr txBox="1"/>
          <p:nvPr/>
        </p:nvSpPr>
        <p:spPr>
          <a:xfrm>
            <a:off x="711937" y="1762991"/>
            <a:ext cx="4602935" cy="21775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550">
              <a:solidFill>
                <a:schemeClr val="dk1"/>
              </a:solidFill>
              <a:latin typeface="Open Sans"/>
              <a:ea typeface="Open Sans"/>
              <a:cs typeface="Open Sans"/>
              <a:sym typeface="Open Sans"/>
            </a:endParaRPr>
          </a:p>
          <a:p>
            <a:pPr indent="-285750" lvl="0" marL="285750" marR="0" rtl="0" algn="l">
              <a:spcBef>
                <a:spcPts val="0"/>
              </a:spcBef>
              <a:spcAft>
                <a:spcPts val="0"/>
              </a:spcAft>
              <a:buClr>
                <a:schemeClr val="dk1"/>
              </a:buClr>
              <a:buSzPts val="1875"/>
              <a:buFont typeface="Arial"/>
              <a:buChar char="•"/>
            </a:pPr>
            <a:r>
              <a:rPr lang="en-GB" sz="1500">
                <a:solidFill>
                  <a:schemeClr val="dk1"/>
                </a:solidFill>
                <a:latin typeface="Open Sans"/>
                <a:ea typeface="Open Sans"/>
                <a:cs typeface="Open Sans"/>
                <a:sym typeface="Open Sans"/>
              </a:rPr>
              <a:t>It is possible to model different networks in the “gridNode” : e.g., Electricity network, gas network, heat network, etc.</a:t>
            </a:r>
            <a:endParaRPr/>
          </a:p>
          <a:p>
            <a:pPr indent="-285750" lvl="0" marL="285750" marR="0" rtl="0" algn="l">
              <a:spcBef>
                <a:spcPts val="0"/>
              </a:spcBef>
              <a:spcAft>
                <a:spcPts val="0"/>
              </a:spcAft>
              <a:buClr>
                <a:schemeClr val="dk1"/>
              </a:buClr>
              <a:buSzPts val="1875"/>
              <a:buFont typeface="Arial"/>
              <a:buChar char="•"/>
            </a:pPr>
            <a:r>
              <a:rPr lang="en-GB" sz="1500">
                <a:solidFill>
                  <a:schemeClr val="dk1"/>
                </a:solidFill>
                <a:latin typeface="Open Sans"/>
                <a:ea typeface="Open Sans"/>
                <a:cs typeface="Open Sans"/>
                <a:sym typeface="Open Sans"/>
              </a:rPr>
              <a:t>For all the nodes on each grid you should specify: </a:t>
            </a:r>
            <a:endParaRPr/>
          </a:p>
          <a:p>
            <a:pPr indent="-342900" lvl="0" marL="698500" marR="0" rtl="0" algn="l">
              <a:spcBef>
                <a:spcPts val="0"/>
              </a:spcBef>
              <a:spcAft>
                <a:spcPts val="0"/>
              </a:spcAft>
              <a:buClr>
                <a:schemeClr val="dk1"/>
              </a:buClr>
              <a:buSzPts val="1500"/>
              <a:buFont typeface="Calibri"/>
              <a:buAutoNum type="alphaLcPeriod"/>
            </a:pPr>
            <a:r>
              <a:rPr lang="en-GB" sz="1500">
                <a:solidFill>
                  <a:schemeClr val="dk1"/>
                </a:solidFill>
                <a:latin typeface="Open Sans"/>
                <a:ea typeface="Open Sans"/>
                <a:cs typeface="Open Sans"/>
                <a:sym typeface="Open Sans"/>
              </a:rPr>
              <a:t>The demand</a:t>
            </a:r>
            <a:endParaRPr/>
          </a:p>
          <a:p>
            <a:pPr indent="-342900" lvl="0" marL="698500" marR="0" rtl="0" algn="l">
              <a:spcBef>
                <a:spcPts val="0"/>
              </a:spcBef>
              <a:spcAft>
                <a:spcPts val="0"/>
              </a:spcAft>
              <a:buClr>
                <a:schemeClr val="dk1"/>
              </a:buClr>
              <a:buSzPts val="1500"/>
              <a:buFont typeface="Calibri"/>
              <a:buAutoNum type="alphaLcPeriod"/>
            </a:pPr>
            <a:r>
              <a:rPr lang="en-GB" sz="1500">
                <a:solidFill>
                  <a:schemeClr val="dk1"/>
                </a:solidFill>
                <a:latin typeface="Open Sans"/>
                <a:ea typeface="Open Sans"/>
                <a:cs typeface="Open Sans"/>
                <a:sym typeface="Open Sans"/>
              </a:rPr>
              <a:t>Import and export</a:t>
            </a:r>
            <a:endParaRPr/>
          </a:p>
          <a:p>
            <a:pPr indent="-342900" lvl="0" marL="698500" marR="0" rtl="0" algn="l">
              <a:spcBef>
                <a:spcPts val="0"/>
              </a:spcBef>
              <a:spcAft>
                <a:spcPts val="0"/>
              </a:spcAft>
              <a:buClr>
                <a:schemeClr val="dk1"/>
              </a:buClr>
              <a:buSzPts val="1500"/>
              <a:buFont typeface="Calibri"/>
              <a:buAutoNum type="alphaLcPeriod"/>
            </a:pPr>
            <a:r>
              <a:rPr lang="en-GB" sz="1500">
                <a:solidFill>
                  <a:schemeClr val="dk1"/>
                </a:solidFill>
                <a:latin typeface="Open Sans"/>
                <a:ea typeface="Open Sans"/>
                <a:cs typeface="Open Sans"/>
                <a:sym typeface="Open Sans"/>
              </a:rPr>
              <a:t>The capacity margin </a:t>
            </a:r>
            <a:endParaRPr sz="1500">
              <a:solidFill>
                <a:schemeClr val="dk1"/>
              </a:solidFill>
              <a:latin typeface="Open Sans"/>
              <a:ea typeface="Open Sans"/>
              <a:cs typeface="Open Sans"/>
              <a:sym typeface="Open Sans"/>
            </a:endParaRPr>
          </a:p>
        </p:txBody>
      </p:sp>
      <p:pic>
        <p:nvPicPr>
          <p:cNvPr id="279" name="Google Shape;279;p10"/>
          <p:cNvPicPr preferRelativeResize="0"/>
          <p:nvPr/>
        </p:nvPicPr>
        <p:blipFill rotWithShape="1">
          <a:blip r:embed="rId5">
            <a:alphaModFix/>
          </a:blip>
          <a:srcRect b="0" l="0" r="0" t="0"/>
          <a:stretch/>
        </p:blipFill>
        <p:spPr>
          <a:xfrm>
            <a:off x="1027067" y="4471650"/>
            <a:ext cx="2852498" cy="1682264"/>
          </a:xfrm>
          <a:prstGeom prst="rect">
            <a:avLst/>
          </a:prstGeom>
          <a:noFill/>
          <a:ln>
            <a:noFill/>
          </a:ln>
        </p:spPr>
      </p:pic>
      <p:sp>
        <p:nvSpPr>
          <p:cNvPr id="280" name="Google Shape;280;p10"/>
          <p:cNvSpPr/>
          <p:nvPr/>
        </p:nvSpPr>
        <p:spPr>
          <a:xfrm>
            <a:off x="4361577" y="4090406"/>
            <a:ext cx="7228420" cy="2166015"/>
          </a:xfrm>
          <a:prstGeom prst="roundRect">
            <a:avLst>
              <a:gd fmla="val 4321"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0"/>
          <p:cNvSpPr txBox="1"/>
          <p:nvPr/>
        </p:nvSpPr>
        <p:spPr>
          <a:xfrm>
            <a:off x="4543345" y="3969438"/>
            <a:ext cx="7046652" cy="24314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75"/>
              <a:buFont typeface="Arial"/>
              <a:buChar char="•"/>
            </a:pPr>
            <a:r>
              <a:rPr lang="en-GB" sz="1500">
                <a:solidFill>
                  <a:schemeClr val="dk1"/>
                </a:solidFill>
                <a:latin typeface="Open Sans"/>
                <a:ea typeface="Open Sans"/>
                <a:cs typeface="Open Sans"/>
                <a:sym typeface="Open Sans"/>
              </a:rPr>
              <a:t>The nodes can be grouped together in order to set whole system </a:t>
            </a:r>
            <a:endParaRPr/>
          </a:p>
          <a:p>
            <a:pPr indent="0" lvl="0" marL="0" marR="0" rtl="0" algn="l">
              <a:spcBef>
                <a:spcPts val="0"/>
              </a:spcBef>
              <a:spcAft>
                <a:spcPts val="0"/>
              </a:spcAft>
              <a:buNone/>
            </a:pPr>
            <a:r>
              <a:rPr lang="en-GB" sz="1500">
                <a:solidFill>
                  <a:schemeClr val="dk1"/>
                </a:solidFill>
                <a:latin typeface="Open Sans"/>
                <a:ea typeface="Open Sans"/>
                <a:cs typeface="Open Sans"/>
                <a:sym typeface="Open Sans"/>
              </a:rPr>
              <a:t>      constraints in “Nodegroup”</a:t>
            </a:r>
            <a:endParaRPr/>
          </a:p>
          <a:p>
            <a:pPr indent="-285750" lvl="0" marL="285750" marR="0" rtl="0" algn="l">
              <a:spcBef>
                <a:spcPts val="0"/>
              </a:spcBef>
              <a:spcAft>
                <a:spcPts val="0"/>
              </a:spcAft>
              <a:buClr>
                <a:schemeClr val="dk1"/>
              </a:buClr>
              <a:buSzPts val="1875"/>
              <a:buFont typeface="Arial"/>
              <a:buChar char="•"/>
            </a:pPr>
            <a:r>
              <a:rPr lang="en-GB" sz="1500">
                <a:solidFill>
                  <a:schemeClr val="dk1"/>
                </a:solidFill>
                <a:latin typeface="Open Sans"/>
                <a:ea typeface="Open Sans"/>
                <a:cs typeface="Open Sans"/>
                <a:sym typeface="Open Sans"/>
              </a:rPr>
              <a:t> For each group you should specify: </a:t>
            </a:r>
            <a:endParaRPr/>
          </a:p>
          <a:p>
            <a:pPr indent="0" lvl="0" marL="355600" marR="0" rtl="0" algn="l">
              <a:spcBef>
                <a:spcPts val="0"/>
              </a:spcBef>
              <a:spcAft>
                <a:spcPts val="0"/>
              </a:spcAft>
              <a:buNone/>
            </a:pPr>
            <a:r>
              <a:rPr lang="en-GB" sz="1500">
                <a:solidFill>
                  <a:schemeClr val="dk1"/>
                </a:solidFill>
                <a:latin typeface="Open Sans"/>
                <a:ea typeface="Open Sans"/>
                <a:cs typeface="Open Sans"/>
                <a:sym typeface="Open Sans"/>
              </a:rPr>
              <a:t>d.   Capacity margin </a:t>
            </a:r>
            <a:endParaRPr/>
          </a:p>
          <a:p>
            <a:pPr indent="0" lvl="0" marL="355600" marR="0" rtl="0" algn="l">
              <a:spcBef>
                <a:spcPts val="0"/>
              </a:spcBef>
              <a:spcAft>
                <a:spcPts val="0"/>
              </a:spcAft>
              <a:buNone/>
            </a:pPr>
            <a:r>
              <a:rPr lang="en-GB" sz="1500">
                <a:solidFill>
                  <a:schemeClr val="dk1"/>
                </a:solidFill>
                <a:latin typeface="Open Sans"/>
                <a:ea typeface="Open Sans"/>
                <a:cs typeface="Open Sans"/>
                <a:sym typeface="Open Sans"/>
              </a:rPr>
              <a:t>e.   Maximum non-synchronous share</a:t>
            </a:r>
            <a:endParaRPr/>
          </a:p>
          <a:p>
            <a:pPr indent="0" lvl="0" marL="355600" marR="0" rtl="0" algn="l">
              <a:spcBef>
                <a:spcPts val="0"/>
              </a:spcBef>
              <a:spcAft>
                <a:spcPts val="0"/>
              </a:spcAft>
              <a:buNone/>
            </a:pPr>
            <a:r>
              <a:rPr lang="en-GB" sz="1500">
                <a:solidFill>
                  <a:schemeClr val="dk1"/>
                </a:solidFill>
                <a:latin typeface="Open Sans"/>
                <a:ea typeface="Open Sans"/>
                <a:cs typeface="Open Sans"/>
                <a:sym typeface="Open Sans"/>
              </a:rPr>
              <a:t>f.    Inertia requirements</a:t>
            </a:r>
            <a:endParaRPr/>
          </a:p>
          <a:p>
            <a:pPr indent="0" lvl="0" marL="355600" marR="0" rtl="0" algn="l">
              <a:spcBef>
                <a:spcPts val="0"/>
              </a:spcBef>
              <a:spcAft>
                <a:spcPts val="0"/>
              </a:spcAft>
              <a:buNone/>
            </a:pPr>
            <a:r>
              <a:rPr lang="en-GB" sz="1500">
                <a:solidFill>
                  <a:schemeClr val="dk1"/>
                </a:solidFill>
                <a:latin typeface="Open Sans"/>
                <a:ea typeface="Open Sans"/>
                <a:cs typeface="Open Sans"/>
                <a:sym typeface="Open Sans"/>
              </a:rPr>
              <a:t>g.   Availability of reserve</a:t>
            </a:r>
            <a:endParaRPr/>
          </a:p>
          <a:p>
            <a:pPr indent="0" lvl="0" marL="355600" marR="0" rtl="0" algn="l">
              <a:spcBef>
                <a:spcPts val="0"/>
              </a:spcBef>
              <a:spcAft>
                <a:spcPts val="0"/>
              </a:spcAft>
              <a:buNone/>
            </a:pPr>
            <a:r>
              <a:rPr lang="en-GB" sz="1500">
                <a:solidFill>
                  <a:schemeClr val="dk1"/>
                </a:solidFill>
                <a:latin typeface="Open Sans"/>
                <a:ea typeface="Open Sans"/>
                <a:cs typeface="Open Sans"/>
                <a:sym typeface="Open Sans"/>
              </a:rPr>
              <a:t>h.   You can assign the node groups to different nodes in  the “gridNode”</a:t>
            </a:r>
            <a:endParaRPr/>
          </a:p>
          <a:p>
            <a:pPr indent="-241300" lvl="0" marL="342900" marR="0" rtl="0" algn="l">
              <a:spcBef>
                <a:spcPts val="0"/>
              </a:spcBef>
              <a:spcAft>
                <a:spcPts val="0"/>
              </a:spcAft>
              <a:buClr>
                <a:schemeClr val="dk1"/>
              </a:buClr>
              <a:buSzPts val="1600"/>
              <a:buFont typeface="Calibri"/>
              <a:buNone/>
            </a:pPr>
            <a:r>
              <a:t/>
            </a:r>
            <a:endParaRPr sz="1600">
              <a:solidFill>
                <a:schemeClr val="dk1"/>
              </a:solidFill>
              <a:latin typeface="Calibri"/>
              <a:ea typeface="Calibri"/>
              <a:cs typeface="Calibri"/>
              <a:sym typeface="Calibri"/>
            </a:endParaRPr>
          </a:p>
        </p:txBody>
      </p:sp>
      <p:sp>
        <p:nvSpPr>
          <p:cNvPr id="282" name="Google Shape;282;p10"/>
          <p:cNvSpPr/>
          <p:nvPr/>
        </p:nvSpPr>
        <p:spPr>
          <a:xfrm>
            <a:off x="8718325" y="1962280"/>
            <a:ext cx="730475" cy="198852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0"/>
          <p:cNvSpPr txBox="1"/>
          <p:nvPr/>
        </p:nvSpPr>
        <p:spPr>
          <a:xfrm>
            <a:off x="9437167" y="1916080"/>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b</a:t>
            </a:r>
            <a:endParaRPr/>
          </a:p>
        </p:txBody>
      </p:sp>
      <p:sp>
        <p:nvSpPr>
          <p:cNvPr id="284" name="Google Shape;284;p10"/>
          <p:cNvSpPr txBox="1"/>
          <p:nvPr/>
        </p:nvSpPr>
        <p:spPr>
          <a:xfrm>
            <a:off x="8704684" y="1887052"/>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a</a:t>
            </a:r>
            <a:endParaRPr/>
          </a:p>
        </p:txBody>
      </p:sp>
      <p:sp>
        <p:nvSpPr>
          <p:cNvPr id="285" name="Google Shape;285;p10"/>
          <p:cNvSpPr/>
          <p:nvPr/>
        </p:nvSpPr>
        <p:spPr>
          <a:xfrm>
            <a:off x="9491017" y="1962279"/>
            <a:ext cx="596412" cy="198852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10"/>
          <p:cNvSpPr txBox="1"/>
          <p:nvPr/>
        </p:nvSpPr>
        <p:spPr>
          <a:xfrm>
            <a:off x="10070264" y="1887052"/>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c</a:t>
            </a:r>
            <a:endParaRPr/>
          </a:p>
        </p:txBody>
      </p:sp>
      <p:sp>
        <p:nvSpPr>
          <p:cNvPr id="287" name="Google Shape;287;p10"/>
          <p:cNvSpPr/>
          <p:nvPr/>
        </p:nvSpPr>
        <p:spPr>
          <a:xfrm>
            <a:off x="1779831" y="4209143"/>
            <a:ext cx="455369" cy="197131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0"/>
          <p:cNvSpPr txBox="1"/>
          <p:nvPr/>
        </p:nvSpPr>
        <p:spPr>
          <a:xfrm>
            <a:off x="1788428" y="4145520"/>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d</a:t>
            </a:r>
            <a:endParaRPr/>
          </a:p>
        </p:txBody>
      </p:sp>
      <p:sp>
        <p:nvSpPr>
          <p:cNvPr id="289" name="Google Shape;289;p10"/>
          <p:cNvSpPr txBox="1"/>
          <p:nvPr/>
        </p:nvSpPr>
        <p:spPr>
          <a:xfrm>
            <a:off x="604978" y="-255063"/>
            <a:ext cx="11238328"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16.2 Modelling flexible storage &amp; transmission</a:t>
            </a:r>
            <a:endParaRPr sz="4000">
              <a:solidFill>
                <a:schemeClr val="dk1"/>
              </a:solidFill>
              <a:latin typeface="Open Sans"/>
              <a:ea typeface="Open Sans"/>
              <a:cs typeface="Open Sans"/>
              <a:sym typeface="Open Sans"/>
            </a:endParaRPr>
          </a:p>
        </p:txBody>
      </p:sp>
      <p:sp>
        <p:nvSpPr>
          <p:cNvPr id="290" name="Google Shape;290;p10"/>
          <p:cNvSpPr/>
          <p:nvPr/>
        </p:nvSpPr>
        <p:spPr>
          <a:xfrm>
            <a:off x="10129647" y="1959676"/>
            <a:ext cx="440266" cy="198852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10"/>
          <p:cNvSpPr/>
          <p:nvPr/>
        </p:nvSpPr>
        <p:spPr>
          <a:xfrm>
            <a:off x="2265553" y="4209143"/>
            <a:ext cx="455369" cy="197131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0"/>
          <p:cNvSpPr/>
          <p:nvPr/>
        </p:nvSpPr>
        <p:spPr>
          <a:xfrm>
            <a:off x="2751275" y="4201455"/>
            <a:ext cx="379099" cy="197131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0"/>
          <p:cNvSpPr/>
          <p:nvPr/>
        </p:nvSpPr>
        <p:spPr>
          <a:xfrm>
            <a:off x="3170608" y="4196377"/>
            <a:ext cx="760513" cy="197131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0"/>
          <p:cNvSpPr/>
          <p:nvPr/>
        </p:nvSpPr>
        <p:spPr>
          <a:xfrm>
            <a:off x="6719384" y="1951924"/>
            <a:ext cx="1304453" cy="197131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0"/>
          <p:cNvSpPr txBox="1"/>
          <p:nvPr/>
        </p:nvSpPr>
        <p:spPr>
          <a:xfrm>
            <a:off x="2204460" y="4167949"/>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e</a:t>
            </a:r>
            <a:endParaRPr/>
          </a:p>
        </p:txBody>
      </p:sp>
      <p:sp>
        <p:nvSpPr>
          <p:cNvPr id="296" name="Google Shape;296;p10"/>
          <p:cNvSpPr txBox="1"/>
          <p:nvPr/>
        </p:nvSpPr>
        <p:spPr>
          <a:xfrm>
            <a:off x="2720922" y="4159769"/>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f</a:t>
            </a:r>
            <a:endParaRPr/>
          </a:p>
        </p:txBody>
      </p:sp>
      <p:sp>
        <p:nvSpPr>
          <p:cNvPr id="297" name="Google Shape;297;p10"/>
          <p:cNvSpPr txBox="1"/>
          <p:nvPr/>
        </p:nvSpPr>
        <p:spPr>
          <a:xfrm>
            <a:off x="3151780" y="4132085"/>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g</a:t>
            </a:r>
            <a:endParaRPr/>
          </a:p>
        </p:txBody>
      </p:sp>
      <p:sp>
        <p:nvSpPr>
          <p:cNvPr id="298" name="Google Shape;298;p10"/>
          <p:cNvSpPr txBox="1"/>
          <p:nvPr/>
        </p:nvSpPr>
        <p:spPr>
          <a:xfrm>
            <a:off x="6719708" y="1934662"/>
            <a:ext cx="46852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h</a:t>
            </a:r>
            <a:endParaRPr/>
          </a:p>
        </p:txBody>
      </p:sp>
      <p:pic>
        <p:nvPicPr>
          <p:cNvPr id="299" name="Google Shape;299;p10"/>
          <p:cNvPicPr preferRelativeResize="0"/>
          <p:nvPr/>
        </p:nvPicPr>
        <p:blipFill rotWithShape="1">
          <a:blip r:embed="rId6">
            <a:alphaModFix/>
          </a:blip>
          <a:srcRect b="0" l="0" r="0" t="0"/>
          <a:stretch/>
        </p:blipFill>
        <p:spPr>
          <a:xfrm>
            <a:off x="233634" y="18579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0"/>
                                        <p:tgtEl>
                                          <p:spTgt spid="2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descr="Graphical user interface, text&#10;&#10;Description automatically generated" id="305" name="Google Shape;305;p11"/>
          <p:cNvPicPr preferRelativeResize="0"/>
          <p:nvPr/>
        </p:nvPicPr>
        <p:blipFill rotWithShape="1">
          <a:blip r:embed="rId3">
            <a:alphaModFix/>
          </a:blip>
          <a:srcRect b="0" l="0" r="0" t="0"/>
          <a:stretch/>
        </p:blipFill>
        <p:spPr>
          <a:xfrm>
            <a:off x="-22650" y="-222281"/>
            <a:ext cx="12192000" cy="6858000"/>
          </a:xfrm>
          <a:prstGeom prst="rect">
            <a:avLst/>
          </a:prstGeom>
          <a:noFill/>
          <a:ln>
            <a:noFill/>
          </a:ln>
        </p:spPr>
      </p:pic>
      <p:sp>
        <p:nvSpPr>
          <p:cNvPr id="306" name="Google Shape;306;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10</a:t>
            </a:r>
            <a:endParaRPr b="1" sz="1400">
              <a:solidFill>
                <a:schemeClr val="lt1"/>
              </a:solidFill>
              <a:latin typeface="Open Sans ExtraBold"/>
              <a:ea typeface="Open Sans ExtraBold"/>
              <a:cs typeface="Open Sans ExtraBold"/>
              <a:sym typeface="Open Sans ExtraBold"/>
            </a:endParaRPr>
          </a:p>
        </p:txBody>
      </p:sp>
      <p:sp>
        <p:nvSpPr>
          <p:cNvPr id="307" name="Google Shape;307;p11"/>
          <p:cNvSpPr/>
          <p:nvPr/>
        </p:nvSpPr>
        <p:spPr>
          <a:xfrm>
            <a:off x="538292" y="123646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16.2.4 Modelling transmission </a:t>
            </a:r>
            <a:endParaRPr/>
          </a:p>
        </p:txBody>
      </p:sp>
      <p:pic>
        <p:nvPicPr>
          <p:cNvPr id="308" name="Google Shape;308;p11"/>
          <p:cNvPicPr preferRelativeResize="0"/>
          <p:nvPr/>
        </p:nvPicPr>
        <p:blipFill rotWithShape="1">
          <a:blip r:embed="rId4">
            <a:alphaModFix/>
          </a:blip>
          <a:srcRect b="0" l="0" r="0" t="1192"/>
          <a:stretch/>
        </p:blipFill>
        <p:spPr>
          <a:xfrm>
            <a:off x="5342673" y="4181131"/>
            <a:ext cx="6005596" cy="1605167"/>
          </a:xfrm>
          <a:prstGeom prst="rect">
            <a:avLst/>
          </a:prstGeom>
          <a:noFill/>
          <a:ln>
            <a:noFill/>
          </a:ln>
        </p:spPr>
      </p:pic>
      <p:sp>
        <p:nvSpPr>
          <p:cNvPr id="309" name="Google Shape;309;p11"/>
          <p:cNvSpPr/>
          <p:nvPr/>
        </p:nvSpPr>
        <p:spPr>
          <a:xfrm>
            <a:off x="739745" y="2290181"/>
            <a:ext cx="4437942" cy="3835730"/>
          </a:xfrm>
          <a:prstGeom prst="roundRect">
            <a:avLst>
              <a:gd fmla="val 2890"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0" name="Google Shape;310;p11"/>
          <p:cNvGrpSpPr/>
          <p:nvPr/>
        </p:nvGrpSpPr>
        <p:grpSpPr>
          <a:xfrm>
            <a:off x="6554395" y="2639985"/>
            <a:ext cx="3927701" cy="945785"/>
            <a:chOff x="5987331" y="2570785"/>
            <a:chExt cx="4236720" cy="763325"/>
          </a:xfrm>
        </p:grpSpPr>
        <p:sp>
          <p:nvSpPr>
            <p:cNvPr id="311" name="Google Shape;311;p11"/>
            <p:cNvSpPr/>
            <p:nvPr/>
          </p:nvSpPr>
          <p:spPr>
            <a:xfrm>
              <a:off x="5987331" y="2570785"/>
              <a:ext cx="1423283" cy="763325"/>
            </a:xfrm>
            <a:prstGeom prst="rect">
              <a:avLst/>
            </a:prstGeom>
            <a:solidFill>
              <a:srgbClr val="FFF2CC"/>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1"/>
            <p:cNvSpPr/>
            <p:nvPr/>
          </p:nvSpPr>
          <p:spPr>
            <a:xfrm>
              <a:off x="8800768" y="2570785"/>
              <a:ext cx="1423283" cy="763325"/>
            </a:xfrm>
            <a:prstGeom prst="rect">
              <a:avLst/>
            </a:prstGeom>
            <a:solidFill>
              <a:srgbClr val="FFF2CC"/>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13" name="Google Shape;313;p11"/>
            <p:cNvCxnSpPr/>
            <p:nvPr/>
          </p:nvCxnSpPr>
          <p:spPr>
            <a:xfrm>
              <a:off x="7410614" y="2926078"/>
              <a:ext cx="1390154" cy="7951"/>
            </a:xfrm>
            <a:prstGeom prst="straightConnector1">
              <a:avLst/>
            </a:prstGeom>
            <a:noFill/>
            <a:ln cap="flat" cmpd="sng" w="12700">
              <a:solidFill>
                <a:srgbClr val="C55A11"/>
              </a:solidFill>
              <a:prstDash val="solid"/>
              <a:miter lim="800000"/>
              <a:headEnd len="sm" w="sm" type="none"/>
              <a:tailEnd len="lg" w="lg" type="stealth"/>
            </a:ln>
          </p:spPr>
        </p:cxnSp>
        <p:cxnSp>
          <p:nvCxnSpPr>
            <p:cNvPr id="314" name="Google Shape;314;p11"/>
            <p:cNvCxnSpPr/>
            <p:nvPr/>
          </p:nvCxnSpPr>
          <p:spPr>
            <a:xfrm>
              <a:off x="7419894" y="3046674"/>
              <a:ext cx="1390154" cy="7951"/>
            </a:xfrm>
            <a:prstGeom prst="straightConnector1">
              <a:avLst/>
            </a:prstGeom>
            <a:noFill/>
            <a:ln cap="flat" cmpd="sng" w="12700">
              <a:solidFill>
                <a:srgbClr val="C55A11"/>
              </a:solidFill>
              <a:prstDash val="solid"/>
              <a:miter lim="800000"/>
              <a:headEnd len="lg" w="lg" type="stealth"/>
              <a:tailEnd len="sm" w="sm" type="none"/>
            </a:ln>
          </p:spPr>
        </p:cxnSp>
        <p:sp>
          <p:nvSpPr>
            <p:cNvPr id="315" name="Google Shape;315;p11"/>
            <p:cNvSpPr txBox="1"/>
            <p:nvPr/>
          </p:nvSpPr>
          <p:spPr>
            <a:xfrm>
              <a:off x="6205026" y="2767781"/>
              <a:ext cx="1214867" cy="3229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Node A</a:t>
              </a:r>
              <a:endParaRPr/>
            </a:p>
          </p:txBody>
        </p:sp>
        <p:sp>
          <p:nvSpPr>
            <p:cNvPr id="316" name="Google Shape;316;p11"/>
            <p:cNvSpPr txBox="1"/>
            <p:nvPr/>
          </p:nvSpPr>
          <p:spPr>
            <a:xfrm>
              <a:off x="8988015" y="2762167"/>
              <a:ext cx="1145989" cy="3229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Node B</a:t>
              </a:r>
              <a:endParaRPr/>
            </a:p>
          </p:txBody>
        </p:sp>
      </p:grpSp>
      <p:sp>
        <p:nvSpPr>
          <p:cNvPr id="317" name="Google Shape;317;p11"/>
          <p:cNvSpPr txBox="1"/>
          <p:nvPr/>
        </p:nvSpPr>
        <p:spPr>
          <a:xfrm>
            <a:off x="844534" y="2598466"/>
            <a:ext cx="4226419" cy="389337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375"/>
              <a:buFont typeface="Arial"/>
              <a:buChar char="•"/>
            </a:pPr>
            <a:r>
              <a:rPr lang="en-GB" sz="1900">
                <a:solidFill>
                  <a:schemeClr val="dk1"/>
                </a:solidFill>
                <a:latin typeface="Open Sans"/>
                <a:ea typeface="Open Sans"/>
                <a:cs typeface="Open Sans"/>
                <a:sym typeface="Open Sans"/>
              </a:rPr>
              <a:t>Transmission links between nodes of each network are defined in the “nodeNode” sheet.</a:t>
            </a:r>
            <a:endParaRPr/>
          </a:p>
          <a:p>
            <a:pPr indent="-285750" lvl="0" marL="285750" marR="0" rtl="0" algn="l">
              <a:spcBef>
                <a:spcPts val="0"/>
              </a:spcBef>
              <a:spcAft>
                <a:spcPts val="0"/>
              </a:spcAft>
              <a:buClr>
                <a:schemeClr val="dk1"/>
              </a:buClr>
              <a:buSzPts val="2375"/>
              <a:buFont typeface="Arial"/>
              <a:buChar char="•"/>
            </a:pPr>
            <a:r>
              <a:rPr lang="en-GB" sz="1900">
                <a:solidFill>
                  <a:schemeClr val="dk1"/>
                </a:solidFill>
                <a:latin typeface="Open Sans"/>
                <a:ea typeface="Open Sans"/>
                <a:cs typeface="Open Sans"/>
                <a:sym typeface="Open Sans"/>
              </a:rPr>
              <a:t>Both nodes on a connecting link have to be from the same grid</a:t>
            </a:r>
            <a:endParaRPr/>
          </a:p>
          <a:p>
            <a:pPr indent="-285750" lvl="0" marL="285750" marR="0" rtl="0" algn="l">
              <a:spcBef>
                <a:spcPts val="0"/>
              </a:spcBef>
              <a:spcAft>
                <a:spcPts val="0"/>
              </a:spcAft>
              <a:buClr>
                <a:schemeClr val="dk1"/>
              </a:buClr>
              <a:buSzPts val="2375"/>
              <a:buFont typeface="Arial"/>
              <a:buChar char="•"/>
            </a:pPr>
            <a:r>
              <a:rPr lang="en-GB" sz="1900">
                <a:solidFill>
                  <a:schemeClr val="dk1"/>
                </a:solidFill>
                <a:latin typeface="Open Sans"/>
                <a:ea typeface="Open Sans"/>
                <a:cs typeface="Open Sans"/>
                <a:sym typeface="Open Sans"/>
              </a:rPr>
              <a:t>Existing transmission links can have different capacities in different directions.</a:t>
            </a:r>
            <a:endParaRPr/>
          </a:p>
          <a:p>
            <a:pPr indent="-285750" lvl="0" marL="285750" marR="0" rtl="0" algn="l">
              <a:spcBef>
                <a:spcPts val="0"/>
              </a:spcBef>
              <a:spcAft>
                <a:spcPts val="0"/>
              </a:spcAft>
              <a:buClr>
                <a:schemeClr val="dk1"/>
              </a:buClr>
              <a:buSzPts val="2375"/>
              <a:buFont typeface="Arial"/>
              <a:buChar char="•"/>
            </a:pPr>
            <a:r>
              <a:rPr lang="en-GB" sz="1900">
                <a:solidFill>
                  <a:schemeClr val="dk1"/>
                </a:solidFill>
                <a:latin typeface="Open Sans"/>
                <a:ea typeface="Open Sans"/>
                <a:cs typeface="Open Sans"/>
                <a:sym typeface="Open Sans"/>
              </a:rPr>
              <a:t>Future investments will always have equal capacity in both directions.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1"/>
          <p:cNvSpPr txBox="1"/>
          <p:nvPr/>
        </p:nvSpPr>
        <p:spPr>
          <a:xfrm>
            <a:off x="530677" y="-176636"/>
            <a:ext cx="1108534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16.2 Modelling flexible storage &amp; transmission</a:t>
            </a:r>
            <a:endParaRPr sz="4000">
              <a:solidFill>
                <a:schemeClr val="dk1"/>
              </a:solidFill>
              <a:latin typeface="Open Sans"/>
              <a:ea typeface="Open Sans"/>
              <a:cs typeface="Open Sans"/>
              <a:sym typeface="Open Sans"/>
            </a:endParaRPr>
          </a:p>
        </p:txBody>
      </p:sp>
      <p:pic>
        <p:nvPicPr>
          <p:cNvPr id="319" name="Google Shape;319;p11"/>
          <p:cNvPicPr preferRelativeResize="0"/>
          <p:nvPr/>
        </p:nvPicPr>
        <p:blipFill rotWithShape="1">
          <a:blip r:embed="rId5">
            <a:alphaModFix/>
          </a:blip>
          <a:srcRect b="0" l="0" r="0" t="0"/>
          <a:stretch/>
        </p:blipFill>
        <p:spPr>
          <a:xfrm>
            <a:off x="286995" y="-21401"/>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Graphical user interface, text&#10;&#10;Description automatically generated" id="325" name="Google Shape;325;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26" name="Google Shape;326;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11</a:t>
            </a:r>
            <a:endParaRPr b="1" sz="1400">
              <a:solidFill>
                <a:schemeClr val="lt1"/>
              </a:solidFill>
              <a:latin typeface="Open Sans ExtraBold"/>
              <a:ea typeface="Open Sans ExtraBold"/>
              <a:cs typeface="Open Sans ExtraBold"/>
              <a:sym typeface="Open Sans ExtraBold"/>
            </a:endParaRPr>
          </a:p>
        </p:txBody>
      </p:sp>
      <p:sp>
        <p:nvSpPr>
          <p:cNvPr id="327" name="Google Shape;327;p12"/>
          <p:cNvSpPr/>
          <p:nvPr/>
        </p:nvSpPr>
        <p:spPr>
          <a:xfrm>
            <a:off x="652903" y="1130926"/>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16.2.5 Modelling transmission losses</a:t>
            </a:r>
            <a:endParaRPr/>
          </a:p>
        </p:txBody>
      </p:sp>
      <p:sp>
        <p:nvSpPr>
          <p:cNvPr id="328" name="Google Shape;328;p12"/>
          <p:cNvSpPr/>
          <p:nvPr/>
        </p:nvSpPr>
        <p:spPr>
          <a:xfrm>
            <a:off x="7510147" y="4838132"/>
            <a:ext cx="2246103" cy="1200646"/>
          </a:xfrm>
          <a:prstGeom prst="rect">
            <a:avLst/>
          </a:prstGeom>
          <a:solidFill>
            <a:srgbClr val="FFF2CC"/>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29" name="Google Shape;329;p12"/>
          <p:cNvCxnSpPr/>
          <p:nvPr/>
        </p:nvCxnSpPr>
        <p:spPr>
          <a:xfrm flipH="1" rot="10800000">
            <a:off x="5199827" y="5044863"/>
            <a:ext cx="2283598" cy="7953"/>
          </a:xfrm>
          <a:prstGeom prst="straightConnector1">
            <a:avLst/>
          </a:prstGeom>
          <a:noFill/>
          <a:ln cap="flat" cmpd="sng" w="12700">
            <a:solidFill>
              <a:srgbClr val="C55A11"/>
            </a:solidFill>
            <a:prstDash val="solid"/>
            <a:miter lim="800000"/>
            <a:headEnd len="sm" w="sm" type="none"/>
            <a:tailEnd len="lg" w="lg" type="stealth"/>
          </a:ln>
        </p:spPr>
      </p:cxnSp>
      <p:cxnSp>
        <p:nvCxnSpPr>
          <p:cNvPr id="330" name="Google Shape;330;p12"/>
          <p:cNvCxnSpPr/>
          <p:nvPr/>
        </p:nvCxnSpPr>
        <p:spPr>
          <a:xfrm flipH="1" rot="10800000">
            <a:off x="5199827" y="5885230"/>
            <a:ext cx="2310320" cy="10424"/>
          </a:xfrm>
          <a:prstGeom prst="straightConnector1">
            <a:avLst/>
          </a:prstGeom>
          <a:noFill/>
          <a:ln cap="flat" cmpd="sng" w="12700">
            <a:solidFill>
              <a:srgbClr val="C55A11"/>
            </a:solidFill>
            <a:prstDash val="solid"/>
            <a:miter lim="800000"/>
            <a:headEnd len="lg" w="lg" type="stealth"/>
            <a:tailEnd len="sm" w="sm" type="none"/>
          </a:ln>
        </p:spPr>
      </p:cxnSp>
      <p:sp>
        <p:nvSpPr>
          <p:cNvPr id="331" name="Google Shape;331;p12"/>
          <p:cNvSpPr txBox="1"/>
          <p:nvPr/>
        </p:nvSpPr>
        <p:spPr>
          <a:xfrm>
            <a:off x="8252168" y="5166929"/>
            <a:ext cx="13551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Node B</a:t>
            </a:r>
            <a:endParaRPr/>
          </a:p>
        </p:txBody>
      </p:sp>
      <p:sp>
        <p:nvSpPr>
          <p:cNvPr id="332" name="Google Shape;332;p12"/>
          <p:cNvSpPr/>
          <p:nvPr/>
        </p:nvSpPr>
        <p:spPr>
          <a:xfrm>
            <a:off x="2953724" y="4838131"/>
            <a:ext cx="2246103" cy="1200646"/>
          </a:xfrm>
          <a:prstGeom prst="rect">
            <a:avLst/>
          </a:prstGeom>
          <a:solidFill>
            <a:srgbClr val="FFF2CC"/>
          </a:solidFill>
          <a:ln cap="flat" cmpd="sng" w="127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2"/>
          <p:cNvSpPr txBox="1"/>
          <p:nvPr/>
        </p:nvSpPr>
        <p:spPr>
          <a:xfrm>
            <a:off x="3526263" y="5207621"/>
            <a:ext cx="13551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Node A</a:t>
            </a:r>
            <a:endParaRPr/>
          </a:p>
        </p:txBody>
      </p:sp>
      <p:cxnSp>
        <p:nvCxnSpPr>
          <p:cNvPr id="334" name="Google Shape;334;p12"/>
          <p:cNvCxnSpPr/>
          <p:nvPr/>
        </p:nvCxnSpPr>
        <p:spPr>
          <a:xfrm flipH="1" rot="10800000">
            <a:off x="5217624" y="5475337"/>
            <a:ext cx="2283598" cy="7953"/>
          </a:xfrm>
          <a:prstGeom prst="straightConnector1">
            <a:avLst/>
          </a:prstGeom>
          <a:noFill/>
          <a:ln cap="flat" cmpd="sng" w="12700">
            <a:solidFill>
              <a:srgbClr val="C55A11"/>
            </a:solidFill>
            <a:prstDash val="solid"/>
            <a:miter lim="800000"/>
            <a:headEnd len="sm" w="sm" type="none"/>
            <a:tailEnd len="lg" w="lg" type="stealth"/>
          </a:ln>
        </p:spPr>
      </p:cxnSp>
      <p:sp>
        <p:nvSpPr>
          <p:cNvPr id="335" name="Google Shape;335;p12"/>
          <p:cNvSpPr txBox="1"/>
          <p:nvPr/>
        </p:nvSpPr>
        <p:spPr>
          <a:xfrm>
            <a:off x="5687077" y="4686189"/>
            <a:ext cx="133581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 transfer</a:t>
            </a:r>
            <a:endParaRPr/>
          </a:p>
        </p:txBody>
      </p:sp>
      <p:sp>
        <p:nvSpPr>
          <p:cNvPr id="336" name="Google Shape;336;p12"/>
          <p:cNvSpPr txBox="1"/>
          <p:nvPr/>
        </p:nvSpPr>
        <p:spPr>
          <a:xfrm>
            <a:off x="5294875" y="5135806"/>
            <a:ext cx="22108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 transfer rightward</a:t>
            </a:r>
            <a:endParaRPr/>
          </a:p>
        </p:txBody>
      </p:sp>
      <p:sp>
        <p:nvSpPr>
          <p:cNvPr id="337" name="Google Shape;337;p12"/>
          <p:cNvSpPr txBox="1"/>
          <p:nvPr/>
        </p:nvSpPr>
        <p:spPr>
          <a:xfrm>
            <a:off x="5326060" y="5551278"/>
            <a:ext cx="22108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 transfer leftward</a:t>
            </a:r>
            <a:endParaRPr/>
          </a:p>
        </p:txBody>
      </p:sp>
      <p:sp>
        <p:nvSpPr>
          <p:cNvPr id="338" name="Google Shape;338;p12"/>
          <p:cNvSpPr txBox="1"/>
          <p:nvPr/>
        </p:nvSpPr>
        <p:spPr>
          <a:xfrm>
            <a:off x="1197614" y="1950346"/>
            <a:ext cx="9862650" cy="247760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60"/>
              <a:buFont typeface="Arial"/>
              <a:buChar char="•"/>
            </a:pPr>
            <a:r>
              <a:rPr lang="en-GB" sz="1550">
                <a:solidFill>
                  <a:schemeClr val="dk1"/>
                </a:solidFill>
                <a:latin typeface="Open Sans"/>
                <a:ea typeface="Open Sans"/>
                <a:cs typeface="Open Sans"/>
                <a:sym typeface="Open Sans"/>
              </a:rPr>
              <a:t>Transmission with losses requires at least two variables</a:t>
            </a:r>
            <a:endParaRPr/>
          </a:p>
          <a:p>
            <a:pPr indent="-285750" lvl="1" marL="742950" marR="0" rtl="0" algn="l">
              <a:spcBef>
                <a:spcPts val="0"/>
              </a:spcBef>
              <a:spcAft>
                <a:spcPts val="0"/>
              </a:spcAft>
              <a:buClr>
                <a:schemeClr val="dk1"/>
              </a:buClr>
              <a:buSzPts val="1860"/>
              <a:buFont typeface="Noto Sans Symbols"/>
              <a:buChar char="▪"/>
            </a:pPr>
            <a:r>
              <a:rPr b="0" i="0" lang="en-GB" sz="1550" u="none" cap="none" strike="noStrike">
                <a:solidFill>
                  <a:schemeClr val="dk1"/>
                </a:solidFill>
                <a:latin typeface="Open Sans"/>
                <a:ea typeface="Open Sans"/>
                <a:cs typeface="Open Sans"/>
                <a:sym typeface="Open Sans"/>
              </a:rPr>
              <a:t>A linear equation with ‘loss x transfer’ would mean that in the other direction loss is actually a gain</a:t>
            </a:r>
            <a:endParaRPr/>
          </a:p>
          <a:p>
            <a:pPr indent="-285750" lvl="0" marL="285750" marR="0" rtl="0" algn="l">
              <a:spcBef>
                <a:spcPts val="0"/>
              </a:spcBef>
              <a:spcAft>
                <a:spcPts val="0"/>
              </a:spcAft>
              <a:buClr>
                <a:schemeClr val="dk1"/>
              </a:buClr>
              <a:buSzPts val="1860"/>
              <a:buFont typeface="Arial"/>
              <a:buChar char="•"/>
            </a:pPr>
            <a:r>
              <a:rPr lang="en-GB" sz="1550">
                <a:solidFill>
                  <a:schemeClr val="dk1"/>
                </a:solidFill>
                <a:latin typeface="Open Sans"/>
                <a:ea typeface="Open Sans"/>
                <a:cs typeface="Open Sans"/>
                <a:sym typeface="Open Sans"/>
              </a:rPr>
              <a:t>The loss can be used to make the model</a:t>
            </a:r>
            <a:r>
              <a:rPr b="1" lang="en-GB" sz="1550">
                <a:solidFill>
                  <a:schemeClr val="dk1"/>
                </a:solidFill>
                <a:latin typeface="Open Sans"/>
                <a:ea typeface="Open Sans"/>
                <a:cs typeface="Open Sans"/>
                <a:sym typeface="Open Sans"/>
              </a:rPr>
              <a:t> </a:t>
            </a:r>
            <a:r>
              <a:rPr lang="en-GB" sz="1550">
                <a:solidFill>
                  <a:schemeClr val="dk1"/>
                </a:solidFill>
                <a:latin typeface="Open Sans"/>
                <a:ea typeface="Open Sans"/>
                <a:cs typeface="Open Sans"/>
                <a:sym typeface="Open Sans"/>
              </a:rPr>
              <a:t>leak</a:t>
            </a:r>
            <a:endParaRPr/>
          </a:p>
          <a:p>
            <a:pPr indent="-285750" lvl="1" marL="742950" marR="0" rtl="0" algn="l">
              <a:spcBef>
                <a:spcPts val="0"/>
              </a:spcBef>
              <a:spcAft>
                <a:spcPts val="0"/>
              </a:spcAft>
              <a:buClr>
                <a:schemeClr val="dk1"/>
              </a:buClr>
              <a:buSzPts val="1860"/>
              <a:buFont typeface="Noto Sans Symbols"/>
              <a:buChar char="▪"/>
            </a:pPr>
            <a:r>
              <a:rPr b="0" i="0" lang="en-GB" sz="1550" u="none" cap="none" strike="noStrike">
                <a:solidFill>
                  <a:schemeClr val="dk1"/>
                </a:solidFill>
                <a:latin typeface="Open Sans"/>
                <a:ea typeface="Open Sans"/>
                <a:cs typeface="Open Sans"/>
                <a:sym typeface="Open Sans"/>
              </a:rPr>
              <a:t>Instead of curtailing VRE, the model can dissipate energy by transferring in two directions at once</a:t>
            </a:r>
            <a:endParaRPr/>
          </a:p>
          <a:p>
            <a:pPr indent="-285750" lvl="1" marL="742950" marR="0" rtl="0" algn="l">
              <a:spcBef>
                <a:spcPts val="0"/>
              </a:spcBef>
              <a:spcAft>
                <a:spcPts val="0"/>
              </a:spcAft>
              <a:buClr>
                <a:schemeClr val="dk1"/>
              </a:buClr>
              <a:buSzPts val="1860"/>
              <a:buFont typeface="Noto Sans Symbols"/>
              <a:buChar char="▪"/>
            </a:pPr>
            <a:r>
              <a:rPr b="0" i="0" lang="en-GB" sz="1550" u="none" cap="none" strike="noStrike">
                <a:solidFill>
                  <a:schemeClr val="dk1"/>
                </a:solidFill>
                <a:latin typeface="Open Sans"/>
                <a:ea typeface="Open Sans"/>
                <a:cs typeface="Open Sans"/>
                <a:sym typeface="Open Sans"/>
              </a:rPr>
              <a:t>Can be controlled only with a binary variable (not allowed in FlexTool)</a:t>
            </a:r>
            <a:endParaRPr/>
          </a:p>
          <a:p>
            <a:pPr indent="-285750" lvl="0" marL="285750" marR="0" rtl="0" algn="l">
              <a:spcBef>
                <a:spcPts val="0"/>
              </a:spcBef>
              <a:spcAft>
                <a:spcPts val="0"/>
              </a:spcAft>
              <a:buClr>
                <a:schemeClr val="dk1"/>
              </a:buClr>
              <a:buSzPts val="1860"/>
              <a:buFont typeface="Arial"/>
              <a:buChar char="•"/>
            </a:pPr>
            <a:r>
              <a:rPr lang="en-GB" sz="1550">
                <a:solidFill>
                  <a:schemeClr val="dk1"/>
                </a:solidFill>
                <a:latin typeface="Open Sans"/>
                <a:ea typeface="Open Sans"/>
                <a:cs typeface="Open Sans"/>
                <a:sym typeface="Open Sans"/>
              </a:rPr>
              <a:t>Hence, three variables (</a:t>
            </a:r>
            <a:r>
              <a:rPr b="1" lang="en-GB" sz="1550">
                <a:solidFill>
                  <a:schemeClr val="dk1"/>
                </a:solidFill>
                <a:latin typeface="Open Sans"/>
                <a:ea typeface="Open Sans"/>
                <a:cs typeface="Open Sans"/>
                <a:sym typeface="Open Sans"/>
              </a:rPr>
              <a:t>v</a:t>
            </a:r>
            <a:r>
              <a:rPr lang="en-GB" sz="1550">
                <a:solidFill>
                  <a:schemeClr val="dk1"/>
                </a:solidFill>
                <a:latin typeface="Open Sans"/>
                <a:ea typeface="Open Sans"/>
                <a:cs typeface="Open Sans"/>
                <a:sym typeface="Open Sans"/>
              </a:rPr>
              <a:t>): transfer, transfer rightward, and transfer leftward</a:t>
            </a:r>
            <a:endParaRPr/>
          </a:p>
          <a:p>
            <a:pPr indent="-285750" lvl="1" marL="742950" marR="0" rtl="0" algn="l">
              <a:spcBef>
                <a:spcPts val="0"/>
              </a:spcBef>
              <a:spcAft>
                <a:spcPts val="0"/>
              </a:spcAft>
              <a:buClr>
                <a:schemeClr val="dk1"/>
              </a:buClr>
              <a:buSzPts val="1860"/>
              <a:buFont typeface="Noto Sans Symbols"/>
              <a:buChar char="▪"/>
            </a:pPr>
            <a:r>
              <a:rPr b="0" i="0" lang="en-GB" sz="1550" u="none" cap="none" strike="noStrike">
                <a:solidFill>
                  <a:schemeClr val="dk1"/>
                </a:solidFill>
                <a:latin typeface="Open Sans"/>
                <a:ea typeface="Open Sans"/>
                <a:cs typeface="Open Sans"/>
                <a:sym typeface="Open Sans"/>
              </a:rPr>
              <a:t>Transfer does not contain loss</a:t>
            </a:r>
            <a:endParaRPr/>
          </a:p>
          <a:p>
            <a:pPr indent="-285750" lvl="1" marL="742950" marR="0" rtl="0" algn="l">
              <a:spcBef>
                <a:spcPts val="0"/>
              </a:spcBef>
              <a:spcAft>
                <a:spcPts val="0"/>
              </a:spcAft>
              <a:buClr>
                <a:schemeClr val="dk1"/>
              </a:buClr>
              <a:buSzPts val="1860"/>
              <a:buFont typeface="Noto Sans Symbols"/>
              <a:buChar char="▪"/>
            </a:pPr>
            <a:r>
              <a:rPr b="0" i="0" lang="en-GB" sz="1550" u="none" cap="none" strike="noStrike">
                <a:solidFill>
                  <a:schemeClr val="dk1"/>
                </a:solidFill>
                <a:latin typeface="Open Sans"/>
                <a:ea typeface="Open Sans"/>
                <a:cs typeface="Open Sans"/>
                <a:sym typeface="Open Sans"/>
              </a:rPr>
              <a:t>Transfer rightward allows losses and helps to limit the leakage</a:t>
            </a:r>
            <a:endParaRPr/>
          </a:p>
          <a:p>
            <a:pPr indent="-285750" lvl="1" marL="742950" marR="0" rtl="0" algn="l">
              <a:spcBef>
                <a:spcPts val="0"/>
              </a:spcBef>
              <a:spcAft>
                <a:spcPts val="0"/>
              </a:spcAft>
              <a:buClr>
                <a:schemeClr val="dk1"/>
              </a:buClr>
              <a:buSzPts val="1860"/>
              <a:buFont typeface="Noto Sans Symbols"/>
              <a:buChar char="▪"/>
            </a:pPr>
            <a:r>
              <a:rPr b="0" i="0" lang="en-GB" sz="1550" u="none" cap="none" strike="noStrike">
                <a:solidFill>
                  <a:schemeClr val="dk1"/>
                </a:solidFill>
                <a:latin typeface="Open Sans"/>
                <a:ea typeface="Open Sans"/>
                <a:cs typeface="Open Sans"/>
                <a:sym typeface="Open Sans"/>
              </a:rPr>
              <a:t>Transfer leftward helps to limit the leakage further</a:t>
            </a:r>
            <a:endParaRPr/>
          </a:p>
        </p:txBody>
      </p:sp>
      <p:sp>
        <p:nvSpPr>
          <p:cNvPr id="339" name="Google Shape;339;p12"/>
          <p:cNvSpPr/>
          <p:nvPr/>
        </p:nvSpPr>
        <p:spPr>
          <a:xfrm>
            <a:off x="1160890" y="1839236"/>
            <a:ext cx="9899374" cy="2662438"/>
          </a:xfrm>
          <a:prstGeom prst="roundRect">
            <a:avLst>
              <a:gd fmla="val 4843" name="adj"/>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2"/>
          <p:cNvSpPr txBox="1"/>
          <p:nvPr/>
        </p:nvSpPr>
        <p:spPr>
          <a:xfrm>
            <a:off x="652903" y="-279787"/>
            <a:ext cx="1122504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16.2 Modelling flexible storage &amp; transmission</a:t>
            </a:r>
            <a:endParaRPr sz="4000">
              <a:solidFill>
                <a:schemeClr val="dk1"/>
              </a:solidFill>
              <a:latin typeface="Open Sans"/>
              <a:ea typeface="Open Sans"/>
              <a:cs typeface="Open Sans"/>
              <a:sym typeface="Open Sans"/>
            </a:endParaRPr>
          </a:p>
        </p:txBody>
      </p:sp>
      <p:sp>
        <p:nvSpPr>
          <p:cNvPr id="341" name="Google Shape;341;p12"/>
          <p:cNvSpPr txBox="1"/>
          <p:nvPr/>
        </p:nvSpPr>
        <p:spPr>
          <a:xfrm>
            <a:off x="2863594" y="6063919"/>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pic>
        <p:nvPicPr>
          <p:cNvPr id="342" name="Google Shape;342;p12"/>
          <p:cNvPicPr preferRelativeResize="0"/>
          <p:nvPr/>
        </p:nvPicPr>
        <p:blipFill rotWithShape="1">
          <a:blip r:embed="rId4">
            <a:alphaModFix/>
          </a:blip>
          <a:srcRect b="0" l="0" r="0" t="0"/>
          <a:stretch/>
        </p:blipFill>
        <p:spPr>
          <a:xfrm>
            <a:off x="187052" y="161068"/>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Graphical user interface, text&#10;&#10;Description automatically generated" id="348" name="Google Shape;348;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9" name="Google Shape;349;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50" name="Google Shape;350;p13"/>
          <p:cNvSpPr/>
          <p:nvPr/>
        </p:nvSpPr>
        <p:spPr>
          <a:xfrm>
            <a:off x="966955" y="1228436"/>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16.3.1 Power to heat</a:t>
            </a:r>
            <a:endParaRPr/>
          </a:p>
        </p:txBody>
      </p:sp>
      <p:pic>
        <p:nvPicPr>
          <p:cNvPr id="351" name="Google Shape;351;p13"/>
          <p:cNvPicPr preferRelativeResize="0"/>
          <p:nvPr/>
        </p:nvPicPr>
        <p:blipFill rotWithShape="1">
          <a:blip r:embed="rId4">
            <a:alphaModFix/>
          </a:blip>
          <a:srcRect b="12479" l="0" r="0" t="0"/>
          <a:stretch/>
        </p:blipFill>
        <p:spPr>
          <a:xfrm>
            <a:off x="10115568" y="2363224"/>
            <a:ext cx="1180070" cy="1217151"/>
          </a:xfrm>
          <a:prstGeom prst="rect">
            <a:avLst/>
          </a:prstGeom>
          <a:noFill/>
          <a:ln>
            <a:noFill/>
          </a:ln>
        </p:spPr>
      </p:pic>
      <p:sp>
        <p:nvSpPr>
          <p:cNvPr id="352" name="Google Shape;352;p13"/>
          <p:cNvSpPr/>
          <p:nvPr/>
        </p:nvSpPr>
        <p:spPr>
          <a:xfrm>
            <a:off x="957323" y="2065468"/>
            <a:ext cx="8049517" cy="4032738"/>
          </a:xfrm>
          <a:prstGeom prst="roundRect">
            <a:avLst>
              <a:gd fmla="val 2596" name="adj"/>
            </a:avLst>
          </a:prstGeom>
          <a:no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3"/>
          <p:cNvSpPr/>
          <p:nvPr/>
        </p:nvSpPr>
        <p:spPr>
          <a:xfrm>
            <a:off x="1159073" y="2810451"/>
            <a:ext cx="4525645" cy="1467544"/>
          </a:xfrm>
          <a:prstGeom prst="roundRect">
            <a:avLst>
              <a:gd fmla="val 4187"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3"/>
          <p:cNvSpPr/>
          <p:nvPr/>
        </p:nvSpPr>
        <p:spPr>
          <a:xfrm>
            <a:off x="6583798" y="4359196"/>
            <a:ext cx="2206963" cy="1640756"/>
          </a:xfrm>
          <a:prstGeom prst="roundRect">
            <a:avLst>
              <a:gd fmla="val 2363"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3"/>
          <p:cNvSpPr/>
          <p:nvPr/>
        </p:nvSpPr>
        <p:spPr>
          <a:xfrm>
            <a:off x="1159073" y="4478057"/>
            <a:ext cx="4525644" cy="1521895"/>
          </a:xfrm>
          <a:prstGeom prst="roundRect">
            <a:avLst>
              <a:gd fmla="val 3664"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3"/>
          <p:cNvSpPr/>
          <p:nvPr/>
        </p:nvSpPr>
        <p:spPr>
          <a:xfrm>
            <a:off x="6578231" y="2600816"/>
            <a:ext cx="2212530" cy="1648497"/>
          </a:xfrm>
          <a:prstGeom prst="roundRect">
            <a:avLst>
              <a:gd fmla="val 3664"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3"/>
          <p:cNvSpPr txBox="1"/>
          <p:nvPr/>
        </p:nvSpPr>
        <p:spPr>
          <a:xfrm>
            <a:off x="1295400" y="2179320"/>
            <a:ext cx="1981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Heat grid</a:t>
            </a:r>
            <a:endParaRPr/>
          </a:p>
        </p:txBody>
      </p:sp>
      <p:sp>
        <p:nvSpPr>
          <p:cNvPr id="358" name="Google Shape;358;p13"/>
          <p:cNvSpPr/>
          <p:nvPr/>
        </p:nvSpPr>
        <p:spPr>
          <a:xfrm rot="10800000">
            <a:off x="8790761" y="2971799"/>
            <a:ext cx="1444771" cy="314818"/>
          </a:xfrm>
          <a:prstGeom prst="rightArrow">
            <a:avLst>
              <a:gd fmla="val 50000" name="adj1"/>
              <a:gd fmla="val 50000" name="adj2"/>
            </a:avLst>
          </a:prstGeom>
          <a:solidFill>
            <a:srgbClr val="FEE599"/>
          </a:solidFill>
          <a:ln cap="flat" cmpd="sng" w="1270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359" name="Google Shape;359;p13"/>
          <p:cNvCxnSpPr/>
          <p:nvPr/>
        </p:nvCxnSpPr>
        <p:spPr>
          <a:xfrm rot="10800000">
            <a:off x="5684718" y="3428579"/>
            <a:ext cx="893514" cy="0"/>
          </a:xfrm>
          <a:prstGeom prst="straightConnector1">
            <a:avLst/>
          </a:prstGeom>
          <a:noFill/>
          <a:ln cap="flat" cmpd="sng" w="28575">
            <a:solidFill>
              <a:srgbClr val="757070"/>
            </a:solidFill>
            <a:prstDash val="solid"/>
            <a:miter lim="800000"/>
            <a:headEnd len="sm" w="sm" type="none"/>
            <a:tailEnd len="med" w="med" type="triangle"/>
          </a:ln>
        </p:spPr>
      </p:cxnSp>
      <p:cxnSp>
        <p:nvCxnSpPr>
          <p:cNvPr id="360" name="Google Shape;360;p13"/>
          <p:cNvCxnSpPr/>
          <p:nvPr/>
        </p:nvCxnSpPr>
        <p:spPr>
          <a:xfrm flipH="1">
            <a:off x="5682220" y="5237630"/>
            <a:ext cx="901578" cy="2968"/>
          </a:xfrm>
          <a:prstGeom prst="straightConnector1">
            <a:avLst/>
          </a:prstGeom>
          <a:noFill/>
          <a:ln cap="flat" cmpd="sng" w="28575">
            <a:solidFill>
              <a:srgbClr val="757070"/>
            </a:solidFill>
            <a:prstDash val="solid"/>
            <a:miter lim="800000"/>
            <a:headEnd len="sm" w="sm" type="none"/>
            <a:tailEnd len="med" w="med" type="triangle"/>
          </a:ln>
        </p:spPr>
      </p:cxnSp>
      <p:cxnSp>
        <p:nvCxnSpPr>
          <p:cNvPr id="361" name="Google Shape;361;p13"/>
          <p:cNvCxnSpPr/>
          <p:nvPr/>
        </p:nvCxnSpPr>
        <p:spPr>
          <a:xfrm>
            <a:off x="6126480" y="3439758"/>
            <a:ext cx="0" cy="1356360"/>
          </a:xfrm>
          <a:prstGeom prst="straightConnector1">
            <a:avLst/>
          </a:prstGeom>
          <a:noFill/>
          <a:ln cap="flat" cmpd="sng" w="28575">
            <a:solidFill>
              <a:srgbClr val="757070"/>
            </a:solidFill>
            <a:prstDash val="solid"/>
            <a:miter lim="800000"/>
            <a:headEnd len="sm" w="sm" type="none"/>
            <a:tailEnd len="sm" w="sm" type="none"/>
          </a:ln>
        </p:spPr>
      </p:cxnSp>
      <p:cxnSp>
        <p:nvCxnSpPr>
          <p:cNvPr id="362" name="Google Shape;362;p13"/>
          <p:cNvCxnSpPr/>
          <p:nvPr/>
        </p:nvCxnSpPr>
        <p:spPr>
          <a:xfrm flipH="1">
            <a:off x="5684717" y="4785360"/>
            <a:ext cx="446758" cy="103"/>
          </a:xfrm>
          <a:prstGeom prst="straightConnector1">
            <a:avLst/>
          </a:prstGeom>
          <a:noFill/>
          <a:ln cap="flat" cmpd="sng" w="28575">
            <a:solidFill>
              <a:srgbClr val="757070"/>
            </a:solidFill>
            <a:prstDash val="solid"/>
            <a:miter lim="800000"/>
            <a:headEnd len="sm" w="sm" type="none"/>
            <a:tailEnd len="med" w="med" type="triangle"/>
          </a:ln>
        </p:spPr>
      </p:cxnSp>
      <p:cxnSp>
        <p:nvCxnSpPr>
          <p:cNvPr id="363" name="Google Shape;363;p13"/>
          <p:cNvCxnSpPr/>
          <p:nvPr/>
        </p:nvCxnSpPr>
        <p:spPr>
          <a:xfrm>
            <a:off x="6272604" y="3882644"/>
            <a:ext cx="0" cy="1356360"/>
          </a:xfrm>
          <a:prstGeom prst="straightConnector1">
            <a:avLst/>
          </a:prstGeom>
          <a:noFill/>
          <a:ln cap="flat" cmpd="sng" w="28575">
            <a:solidFill>
              <a:srgbClr val="757070"/>
            </a:solidFill>
            <a:prstDash val="solid"/>
            <a:miter lim="800000"/>
            <a:headEnd len="sm" w="sm" type="none"/>
            <a:tailEnd len="sm" w="sm" type="none"/>
          </a:ln>
        </p:spPr>
      </p:cxnSp>
      <p:cxnSp>
        <p:nvCxnSpPr>
          <p:cNvPr id="364" name="Google Shape;364;p13"/>
          <p:cNvCxnSpPr/>
          <p:nvPr/>
        </p:nvCxnSpPr>
        <p:spPr>
          <a:xfrm flipH="1">
            <a:off x="5682220" y="3880710"/>
            <a:ext cx="609404" cy="103"/>
          </a:xfrm>
          <a:prstGeom prst="straightConnector1">
            <a:avLst/>
          </a:prstGeom>
          <a:noFill/>
          <a:ln cap="flat" cmpd="sng" w="28575">
            <a:solidFill>
              <a:srgbClr val="757070"/>
            </a:solidFill>
            <a:prstDash val="solid"/>
            <a:miter lim="800000"/>
            <a:headEnd len="sm" w="sm" type="none"/>
            <a:tailEnd len="med" w="med" type="triangle"/>
          </a:ln>
        </p:spPr>
      </p:cxnSp>
      <p:sp>
        <p:nvSpPr>
          <p:cNvPr id="365" name="Google Shape;365;p13"/>
          <p:cNvSpPr txBox="1"/>
          <p:nvPr/>
        </p:nvSpPr>
        <p:spPr>
          <a:xfrm>
            <a:off x="6685623" y="2992016"/>
            <a:ext cx="2148722"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Power to heat devices, e.g., Heat pump, electric boiler:</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Defined the same as a generator but in heat grid </a:t>
            </a:r>
            <a:endParaRPr/>
          </a:p>
        </p:txBody>
      </p:sp>
      <p:sp>
        <p:nvSpPr>
          <p:cNvPr id="366" name="Google Shape;366;p13"/>
          <p:cNvSpPr txBox="1"/>
          <p:nvPr/>
        </p:nvSpPr>
        <p:spPr>
          <a:xfrm>
            <a:off x="6632192" y="4829635"/>
            <a:ext cx="214872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Other heating devices, e.g., gas boiler or solar thermal: </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Defined the same as a generator but in heat grid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67" name="Google Shape;367;p13"/>
          <p:cNvSpPr txBox="1"/>
          <p:nvPr/>
        </p:nvSpPr>
        <p:spPr>
          <a:xfrm>
            <a:off x="1337760" y="2898129"/>
            <a:ext cx="18964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Heat Demand</a:t>
            </a:r>
            <a:endParaRPr/>
          </a:p>
        </p:txBody>
      </p:sp>
      <p:sp>
        <p:nvSpPr>
          <p:cNvPr id="368" name="Google Shape;368;p13"/>
          <p:cNvSpPr txBox="1"/>
          <p:nvPr/>
        </p:nvSpPr>
        <p:spPr>
          <a:xfrm>
            <a:off x="1248578" y="4552142"/>
            <a:ext cx="18964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Thermal storage</a:t>
            </a:r>
            <a:endParaRPr/>
          </a:p>
        </p:txBody>
      </p:sp>
      <p:sp>
        <p:nvSpPr>
          <p:cNvPr id="369" name="Google Shape;369;p13"/>
          <p:cNvSpPr txBox="1"/>
          <p:nvPr/>
        </p:nvSpPr>
        <p:spPr>
          <a:xfrm>
            <a:off x="1306659" y="3235956"/>
            <a:ext cx="4207922" cy="87716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Define the demand profile in “ts_energy” sheet</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It represents heat demand in the system</a:t>
            </a:r>
            <a:endParaRPr sz="1700">
              <a:solidFill>
                <a:schemeClr val="dk1"/>
              </a:solidFill>
              <a:latin typeface="Calibri"/>
              <a:ea typeface="Calibri"/>
              <a:cs typeface="Calibri"/>
              <a:sym typeface="Calibri"/>
            </a:endParaRPr>
          </a:p>
        </p:txBody>
      </p:sp>
      <p:sp>
        <p:nvSpPr>
          <p:cNvPr id="370" name="Google Shape;370;p13"/>
          <p:cNvSpPr txBox="1"/>
          <p:nvPr/>
        </p:nvSpPr>
        <p:spPr>
          <a:xfrm>
            <a:off x="1260716" y="4903941"/>
            <a:ext cx="4373110" cy="113877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Defined the same as electricity storage but in heat grid </a:t>
            </a:r>
            <a:endParaRPr/>
          </a:p>
          <a:p>
            <a:pPr indent="-285750" lvl="0" marL="285750" marR="0" rtl="0" algn="l">
              <a:spcBef>
                <a:spcPts val="0"/>
              </a:spcBef>
              <a:spcAft>
                <a:spcPts val="0"/>
              </a:spcAft>
              <a:buClr>
                <a:schemeClr val="dk1"/>
              </a:buClr>
              <a:buSzPts val="1700"/>
              <a:buFont typeface="Arial"/>
              <a:buChar char="•"/>
            </a:pPr>
            <a:r>
              <a:rPr lang="en-GB" sz="1700">
                <a:solidFill>
                  <a:schemeClr val="dk1"/>
                </a:solidFill>
                <a:latin typeface="Calibri"/>
                <a:ea typeface="Calibri"/>
                <a:cs typeface="Calibri"/>
                <a:sym typeface="Calibri"/>
              </a:rPr>
              <a:t>Usually it has the property: “self-discharge loss”</a:t>
            </a:r>
            <a:endParaRPr/>
          </a:p>
        </p:txBody>
      </p:sp>
      <p:sp>
        <p:nvSpPr>
          <p:cNvPr id="371" name="Google Shape;371;p13"/>
          <p:cNvSpPr txBox="1"/>
          <p:nvPr/>
        </p:nvSpPr>
        <p:spPr>
          <a:xfrm>
            <a:off x="10134852" y="1919344"/>
            <a:ext cx="1557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Power grid </a:t>
            </a:r>
            <a:endParaRPr/>
          </a:p>
        </p:txBody>
      </p:sp>
      <p:sp>
        <p:nvSpPr>
          <p:cNvPr id="372" name="Google Shape;372;p13"/>
          <p:cNvSpPr/>
          <p:nvPr/>
        </p:nvSpPr>
        <p:spPr>
          <a:xfrm rot="10800000">
            <a:off x="8778240" y="5212009"/>
            <a:ext cx="1266517" cy="302699"/>
          </a:xfrm>
          <a:prstGeom prst="rightArrow">
            <a:avLst>
              <a:gd fmla="val 50000" name="adj1"/>
              <a:gd fmla="val 50000" name="adj2"/>
            </a:avLst>
          </a:prstGeom>
          <a:noFill/>
          <a:ln cap="flat" cmpd="sng" w="28575">
            <a:solidFill>
              <a:srgbClr val="BF9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13"/>
          <p:cNvSpPr txBox="1"/>
          <p:nvPr/>
        </p:nvSpPr>
        <p:spPr>
          <a:xfrm>
            <a:off x="9297827" y="3985607"/>
            <a:ext cx="239430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Natural gas, hydrogen grid, or renewable sources </a:t>
            </a:r>
            <a:endParaRPr/>
          </a:p>
        </p:txBody>
      </p:sp>
      <p:pic>
        <p:nvPicPr>
          <p:cNvPr id="374" name="Google Shape;374;p13"/>
          <p:cNvPicPr preferRelativeResize="0"/>
          <p:nvPr/>
        </p:nvPicPr>
        <p:blipFill rotWithShape="1">
          <a:blip r:embed="rId5">
            <a:alphaModFix/>
          </a:blip>
          <a:srcRect b="0" l="0" r="0" t="0"/>
          <a:stretch/>
        </p:blipFill>
        <p:spPr>
          <a:xfrm>
            <a:off x="10250773" y="4866063"/>
            <a:ext cx="577086" cy="577086"/>
          </a:xfrm>
          <a:prstGeom prst="rect">
            <a:avLst/>
          </a:prstGeom>
          <a:noFill/>
          <a:ln>
            <a:noFill/>
          </a:ln>
        </p:spPr>
      </p:pic>
      <p:pic>
        <p:nvPicPr>
          <p:cNvPr id="375" name="Google Shape;375;p13"/>
          <p:cNvPicPr preferRelativeResize="0"/>
          <p:nvPr/>
        </p:nvPicPr>
        <p:blipFill rotWithShape="1">
          <a:blip r:embed="rId6">
            <a:alphaModFix/>
          </a:blip>
          <a:srcRect b="0" l="0" r="0" t="0"/>
          <a:stretch/>
        </p:blipFill>
        <p:spPr>
          <a:xfrm>
            <a:off x="10540022" y="5484078"/>
            <a:ext cx="648936" cy="648936"/>
          </a:xfrm>
          <a:prstGeom prst="rect">
            <a:avLst/>
          </a:prstGeom>
          <a:noFill/>
          <a:ln>
            <a:noFill/>
          </a:ln>
        </p:spPr>
      </p:pic>
      <p:pic>
        <p:nvPicPr>
          <p:cNvPr id="376" name="Google Shape;376;p13"/>
          <p:cNvPicPr preferRelativeResize="0"/>
          <p:nvPr/>
        </p:nvPicPr>
        <p:blipFill rotWithShape="1">
          <a:blip r:embed="rId7">
            <a:alphaModFix/>
          </a:blip>
          <a:srcRect b="0" l="0" r="0" t="0"/>
          <a:stretch/>
        </p:blipFill>
        <p:spPr>
          <a:xfrm>
            <a:off x="11024024" y="5055881"/>
            <a:ext cx="458827" cy="458827"/>
          </a:xfrm>
          <a:prstGeom prst="rect">
            <a:avLst/>
          </a:prstGeom>
          <a:noFill/>
          <a:ln>
            <a:noFill/>
          </a:ln>
        </p:spPr>
      </p:pic>
      <p:sp>
        <p:nvSpPr>
          <p:cNvPr id="377" name="Google Shape;377;p13"/>
          <p:cNvSpPr/>
          <p:nvPr/>
        </p:nvSpPr>
        <p:spPr>
          <a:xfrm>
            <a:off x="10044758" y="4644930"/>
            <a:ext cx="1514419" cy="1497208"/>
          </a:xfrm>
          <a:prstGeom prst="ellipse">
            <a:avLst/>
          </a:prstGeom>
          <a:no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13"/>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16.3 Modelling power to heat</a:t>
            </a:r>
            <a:endParaRPr sz="4000">
              <a:solidFill>
                <a:schemeClr val="dk1"/>
              </a:solidFill>
              <a:latin typeface="Open Sans"/>
              <a:ea typeface="Open Sans"/>
              <a:cs typeface="Open Sans"/>
              <a:sym typeface="Open Sans"/>
            </a:endParaRPr>
          </a:p>
        </p:txBody>
      </p:sp>
      <p:sp>
        <p:nvSpPr>
          <p:cNvPr id="379" name="Google Shape;379;p13"/>
          <p:cNvSpPr txBox="1"/>
          <p:nvPr/>
        </p:nvSpPr>
        <p:spPr>
          <a:xfrm>
            <a:off x="1065406" y="6127222"/>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sp>
        <p:nvSpPr>
          <p:cNvPr id="380" name="Google Shape;380;p13"/>
          <p:cNvSpPr txBox="1"/>
          <p:nvPr/>
        </p:nvSpPr>
        <p:spPr>
          <a:xfrm>
            <a:off x="6650040" y="2657531"/>
            <a:ext cx="218674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Electric heat generator</a:t>
            </a:r>
            <a:endParaRPr/>
          </a:p>
        </p:txBody>
      </p:sp>
      <p:sp>
        <p:nvSpPr>
          <p:cNvPr id="381" name="Google Shape;381;p13"/>
          <p:cNvSpPr txBox="1"/>
          <p:nvPr/>
        </p:nvSpPr>
        <p:spPr>
          <a:xfrm>
            <a:off x="6625135" y="4330180"/>
            <a:ext cx="252283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Non- Electric heat </a:t>
            </a:r>
            <a:endParaRPr/>
          </a:p>
          <a:p>
            <a:pPr indent="0" lvl="0" marL="0" marR="0" rtl="0" algn="l">
              <a:spcBef>
                <a:spcPts val="0"/>
              </a:spcBef>
              <a:spcAft>
                <a:spcPts val="0"/>
              </a:spcAft>
              <a:buNone/>
            </a:pPr>
            <a:r>
              <a:rPr lang="en-GB" sz="1600">
                <a:solidFill>
                  <a:schemeClr val="dk1"/>
                </a:solidFill>
                <a:latin typeface="Calibri"/>
                <a:ea typeface="Calibri"/>
                <a:cs typeface="Calibri"/>
                <a:sym typeface="Calibri"/>
              </a:rPr>
              <a:t>generator</a:t>
            </a:r>
            <a:endParaRPr/>
          </a:p>
        </p:txBody>
      </p:sp>
      <p:pic>
        <p:nvPicPr>
          <p:cNvPr id="382" name="Google Shape;382;p13"/>
          <p:cNvPicPr preferRelativeResize="0"/>
          <p:nvPr/>
        </p:nvPicPr>
        <p:blipFill rotWithShape="1">
          <a:blip r:embed="rId8">
            <a:alphaModFix/>
          </a:blip>
          <a:srcRect b="0" l="0" r="0" t="0"/>
          <a:stretch/>
        </p:blipFill>
        <p:spPr>
          <a:xfrm>
            <a:off x="439988"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Graphical user interface, text&#10;&#10;Description automatically generated" id="388" name="Google Shape;388;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9" name="Google Shape;389;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20</a:t>
            </a:r>
            <a:endParaRPr b="1" sz="1400">
              <a:solidFill>
                <a:schemeClr val="lt1"/>
              </a:solidFill>
              <a:latin typeface="Open Sans ExtraBold"/>
              <a:ea typeface="Open Sans ExtraBold"/>
              <a:cs typeface="Open Sans ExtraBold"/>
              <a:sym typeface="Open Sans ExtraBold"/>
            </a:endParaRPr>
          </a:p>
        </p:txBody>
      </p:sp>
      <p:sp>
        <p:nvSpPr>
          <p:cNvPr id="390" name="Google Shape;390;p14"/>
          <p:cNvSpPr/>
          <p:nvPr/>
        </p:nvSpPr>
        <p:spPr>
          <a:xfrm>
            <a:off x="1048579" y="119862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16.3.2 Modelling heat demand</a:t>
            </a:r>
            <a:endParaRPr/>
          </a:p>
        </p:txBody>
      </p:sp>
      <p:pic>
        <p:nvPicPr>
          <p:cNvPr id="391" name="Google Shape;391;p14"/>
          <p:cNvPicPr preferRelativeResize="0"/>
          <p:nvPr/>
        </p:nvPicPr>
        <p:blipFill rotWithShape="1">
          <a:blip r:embed="rId4">
            <a:alphaModFix/>
          </a:blip>
          <a:srcRect b="0" l="0" r="0" t="4147"/>
          <a:stretch/>
        </p:blipFill>
        <p:spPr>
          <a:xfrm>
            <a:off x="550861" y="4137564"/>
            <a:ext cx="8407533" cy="1825581"/>
          </a:xfrm>
          <a:prstGeom prst="rect">
            <a:avLst/>
          </a:prstGeom>
          <a:noFill/>
          <a:ln>
            <a:noFill/>
          </a:ln>
        </p:spPr>
      </p:pic>
      <p:pic>
        <p:nvPicPr>
          <p:cNvPr id="392" name="Google Shape;392;p14"/>
          <p:cNvPicPr preferRelativeResize="0"/>
          <p:nvPr/>
        </p:nvPicPr>
        <p:blipFill rotWithShape="1">
          <a:blip r:embed="rId5">
            <a:alphaModFix/>
          </a:blip>
          <a:srcRect b="12288" l="0" r="0" t="0"/>
          <a:stretch/>
        </p:blipFill>
        <p:spPr>
          <a:xfrm>
            <a:off x="9229244" y="4085281"/>
            <a:ext cx="1562040" cy="1908344"/>
          </a:xfrm>
          <a:prstGeom prst="rect">
            <a:avLst/>
          </a:prstGeom>
          <a:noFill/>
          <a:ln>
            <a:noFill/>
          </a:ln>
        </p:spPr>
      </p:pic>
      <p:sp>
        <p:nvSpPr>
          <p:cNvPr id="393" name="Google Shape;393;p14"/>
          <p:cNvSpPr/>
          <p:nvPr/>
        </p:nvSpPr>
        <p:spPr>
          <a:xfrm>
            <a:off x="685801" y="1776138"/>
            <a:ext cx="10307356" cy="2154417"/>
          </a:xfrm>
          <a:prstGeom prst="roundRect">
            <a:avLst>
              <a:gd fmla="val 5483" name="adj"/>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14"/>
          <p:cNvSpPr txBox="1"/>
          <p:nvPr/>
        </p:nvSpPr>
        <p:spPr>
          <a:xfrm>
            <a:off x="887216" y="1899833"/>
            <a:ext cx="10105941" cy="19236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Open Sans"/>
                <a:ea typeface="Open Sans"/>
                <a:cs typeface="Open Sans"/>
                <a:sym typeface="Open Sans"/>
              </a:rPr>
              <a:t>To define a heat network: </a:t>
            </a:r>
            <a:endParaRPr/>
          </a:p>
          <a:p>
            <a:pPr indent="-342900" lvl="0" marL="342900" marR="0" rtl="0" algn="l">
              <a:spcBef>
                <a:spcPts val="0"/>
              </a:spcBef>
              <a:spcAft>
                <a:spcPts val="0"/>
              </a:spcAft>
              <a:buClr>
                <a:schemeClr val="dk1"/>
              </a:buClr>
              <a:buSzPts val="1700"/>
              <a:buFont typeface="Open Sans"/>
              <a:buAutoNum type="alphaLcParenR"/>
            </a:pPr>
            <a:r>
              <a:rPr lang="en-GB" sz="1700">
                <a:solidFill>
                  <a:schemeClr val="dk1"/>
                </a:solidFill>
                <a:latin typeface="Open Sans"/>
                <a:ea typeface="Open Sans"/>
                <a:cs typeface="Open Sans"/>
                <a:sym typeface="Open Sans"/>
              </a:rPr>
              <a:t>The heat grid should be defined in the “gridNode” sheet. Please note that same as the power grid, the heat grid can be represented by a single node, multiple nodes, or only cover a certain region. </a:t>
            </a:r>
            <a:endParaRPr/>
          </a:p>
          <a:p>
            <a:pPr indent="-342900" lvl="0" marL="342900" marR="0" rtl="0" algn="l">
              <a:spcBef>
                <a:spcPts val="0"/>
              </a:spcBef>
              <a:spcAft>
                <a:spcPts val="0"/>
              </a:spcAft>
              <a:buClr>
                <a:schemeClr val="dk1"/>
              </a:buClr>
              <a:buSzPts val="1700"/>
              <a:buFont typeface="Open Sans"/>
              <a:buAutoNum type="alphaLcParenR"/>
            </a:pPr>
            <a:r>
              <a:rPr lang="en-GB" sz="1700">
                <a:solidFill>
                  <a:schemeClr val="dk1"/>
                </a:solidFill>
                <a:latin typeface="Open Sans"/>
                <a:ea typeface="Open Sans"/>
                <a:cs typeface="Open Sans"/>
                <a:sym typeface="Open Sans"/>
              </a:rPr>
              <a:t>The heat node group can be defined in the “nodeGroup” on the heat grid to specify the network characteristics. </a:t>
            </a:r>
            <a:endParaRPr/>
          </a:p>
          <a:p>
            <a:pPr indent="-342900" lvl="0" marL="342900" marR="0" rtl="0" algn="l">
              <a:spcBef>
                <a:spcPts val="0"/>
              </a:spcBef>
              <a:spcAft>
                <a:spcPts val="0"/>
              </a:spcAft>
              <a:buClr>
                <a:schemeClr val="dk1"/>
              </a:buClr>
              <a:buSzPts val="1700"/>
              <a:buFont typeface="Open Sans"/>
              <a:buAutoNum type="alphaLcParenR"/>
            </a:pPr>
            <a:r>
              <a:rPr lang="en-GB" sz="1700">
                <a:solidFill>
                  <a:schemeClr val="dk1"/>
                </a:solidFill>
                <a:latin typeface="Open Sans"/>
                <a:ea typeface="Open Sans"/>
                <a:cs typeface="Open Sans"/>
                <a:sym typeface="Open Sans"/>
              </a:rPr>
              <a:t>The temporal profile of heating demand should be added in the “ts_energy” sheet. </a:t>
            </a:r>
            <a:endParaRPr/>
          </a:p>
        </p:txBody>
      </p:sp>
      <p:sp>
        <p:nvSpPr>
          <p:cNvPr id="395" name="Google Shape;395;p14"/>
          <p:cNvSpPr txBox="1"/>
          <p:nvPr/>
        </p:nvSpPr>
        <p:spPr>
          <a:xfrm>
            <a:off x="9250175" y="4028897"/>
            <a:ext cx="5181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c</a:t>
            </a:r>
            <a:endParaRPr/>
          </a:p>
        </p:txBody>
      </p:sp>
      <p:sp>
        <p:nvSpPr>
          <p:cNvPr id="396" name="Google Shape;396;p14"/>
          <p:cNvSpPr txBox="1"/>
          <p:nvPr/>
        </p:nvSpPr>
        <p:spPr>
          <a:xfrm>
            <a:off x="685801" y="4472073"/>
            <a:ext cx="5181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sp>
        <p:nvSpPr>
          <p:cNvPr id="397" name="Google Shape;397;p14"/>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16.3 Modelling power to heat</a:t>
            </a:r>
            <a:endParaRPr sz="4000">
              <a:solidFill>
                <a:schemeClr val="dk1"/>
              </a:solidFill>
              <a:latin typeface="Open Sans"/>
              <a:ea typeface="Open Sans"/>
              <a:cs typeface="Open Sans"/>
              <a:sym typeface="Open Sans"/>
            </a:endParaRPr>
          </a:p>
        </p:txBody>
      </p:sp>
      <p:sp>
        <p:nvSpPr>
          <p:cNvPr id="398" name="Google Shape;398;p14"/>
          <p:cNvSpPr txBox="1"/>
          <p:nvPr/>
        </p:nvSpPr>
        <p:spPr>
          <a:xfrm>
            <a:off x="2515999" y="4515025"/>
            <a:ext cx="5181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b</a:t>
            </a:r>
            <a:endParaRPr/>
          </a:p>
        </p:txBody>
      </p:sp>
      <p:pic>
        <p:nvPicPr>
          <p:cNvPr id="399" name="Google Shape;399;p14"/>
          <p:cNvPicPr preferRelativeResize="0"/>
          <p:nvPr/>
        </p:nvPicPr>
        <p:blipFill rotWithShape="1">
          <a:blip r:embed="rId6">
            <a:alphaModFix/>
          </a:blip>
          <a:srcRect b="0" l="0" r="0" t="0"/>
          <a:stretch/>
        </p:blipFill>
        <p:spPr>
          <a:xfrm>
            <a:off x="387153"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0"/>
                                        <p:tgtEl>
                                          <p:spTgt spid="3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Graphical user interface, text&#10;&#10;Description automatically generated" id="405" name="Google Shape;405;p15"/>
          <p:cNvPicPr preferRelativeResize="0"/>
          <p:nvPr/>
        </p:nvPicPr>
        <p:blipFill rotWithShape="1">
          <a:blip r:embed="rId3">
            <a:alphaModFix/>
          </a:blip>
          <a:srcRect b="0" l="0" r="0" t="0"/>
          <a:stretch/>
        </p:blipFill>
        <p:spPr>
          <a:xfrm>
            <a:off x="0" y="11875"/>
            <a:ext cx="12192000" cy="6858000"/>
          </a:xfrm>
          <a:prstGeom prst="rect">
            <a:avLst/>
          </a:prstGeom>
          <a:noFill/>
          <a:ln>
            <a:noFill/>
          </a:ln>
        </p:spPr>
      </p:pic>
      <p:sp>
        <p:nvSpPr>
          <p:cNvPr id="406" name="Google Shape;406;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19</a:t>
            </a:r>
            <a:endParaRPr b="1" sz="1400">
              <a:solidFill>
                <a:schemeClr val="lt1"/>
              </a:solidFill>
              <a:latin typeface="Open Sans ExtraBold"/>
              <a:ea typeface="Open Sans ExtraBold"/>
              <a:cs typeface="Open Sans ExtraBold"/>
              <a:sym typeface="Open Sans ExtraBold"/>
            </a:endParaRPr>
          </a:p>
        </p:txBody>
      </p:sp>
      <p:sp>
        <p:nvSpPr>
          <p:cNvPr id="407" name="Google Shape;407;p15"/>
          <p:cNvSpPr/>
          <p:nvPr/>
        </p:nvSpPr>
        <p:spPr>
          <a:xfrm>
            <a:off x="966955" y="117587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16.3.3 Modelling Heat Pumps </a:t>
            </a:r>
            <a:endParaRPr/>
          </a:p>
        </p:txBody>
      </p:sp>
      <p:pic>
        <p:nvPicPr>
          <p:cNvPr id="408" name="Google Shape;408;p15"/>
          <p:cNvPicPr preferRelativeResize="0"/>
          <p:nvPr/>
        </p:nvPicPr>
        <p:blipFill rotWithShape="1">
          <a:blip r:embed="rId4">
            <a:alphaModFix/>
          </a:blip>
          <a:srcRect b="0" l="0" r="0" t="0"/>
          <a:stretch/>
        </p:blipFill>
        <p:spPr>
          <a:xfrm>
            <a:off x="507640" y="4180059"/>
            <a:ext cx="1392638" cy="1875345"/>
          </a:xfrm>
          <a:prstGeom prst="rect">
            <a:avLst/>
          </a:prstGeom>
          <a:noFill/>
          <a:ln>
            <a:noFill/>
          </a:ln>
        </p:spPr>
      </p:pic>
      <p:pic>
        <p:nvPicPr>
          <p:cNvPr id="409" name="Google Shape;409;p15"/>
          <p:cNvPicPr preferRelativeResize="0"/>
          <p:nvPr/>
        </p:nvPicPr>
        <p:blipFill rotWithShape="1">
          <a:blip r:embed="rId5">
            <a:alphaModFix/>
          </a:blip>
          <a:srcRect b="0" l="0" r="0" t="0"/>
          <a:stretch/>
        </p:blipFill>
        <p:spPr>
          <a:xfrm>
            <a:off x="2179572" y="4164818"/>
            <a:ext cx="1615187" cy="1875345"/>
          </a:xfrm>
          <a:prstGeom prst="rect">
            <a:avLst/>
          </a:prstGeom>
          <a:noFill/>
          <a:ln>
            <a:noFill/>
          </a:ln>
        </p:spPr>
      </p:pic>
      <p:sp>
        <p:nvSpPr>
          <p:cNvPr id="410" name="Google Shape;410;p15"/>
          <p:cNvSpPr/>
          <p:nvPr/>
        </p:nvSpPr>
        <p:spPr>
          <a:xfrm>
            <a:off x="3969572" y="3981011"/>
            <a:ext cx="7551868" cy="2192783"/>
          </a:xfrm>
          <a:prstGeom prst="roundRect">
            <a:avLst>
              <a:gd fmla="val 3958"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15"/>
          <p:cNvSpPr txBox="1"/>
          <p:nvPr/>
        </p:nvSpPr>
        <p:spPr>
          <a:xfrm>
            <a:off x="4044629" y="4089378"/>
            <a:ext cx="7569314" cy="25483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70">
                <a:solidFill>
                  <a:schemeClr val="dk1"/>
                </a:solidFill>
                <a:latin typeface="Open Sans"/>
                <a:ea typeface="Open Sans"/>
                <a:cs typeface="Open Sans"/>
                <a:sym typeface="Open Sans"/>
              </a:rPr>
              <a:t>Defining heat pump is same as power generators with some differences:</a:t>
            </a:r>
            <a:endParaRPr/>
          </a:p>
          <a:p>
            <a:pPr indent="0" lvl="0" marL="0" marR="0" rtl="0" algn="l">
              <a:spcBef>
                <a:spcPts val="0"/>
              </a:spcBef>
              <a:spcAft>
                <a:spcPts val="0"/>
              </a:spcAft>
              <a:buNone/>
            </a:pPr>
            <a:r>
              <a:rPr lang="en-GB" sz="1470">
                <a:solidFill>
                  <a:schemeClr val="dk1"/>
                </a:solidFill>
                <a:latin typeface="Open Sans"/>
                <a:ea typeface="Open Sans"/>
                <a:cs typeface="Open Sans"/>
                <a:sym typeface="Open Sans"/>
              </a:rPr>
              <a:t>a)  In the “units” sheet  electricity should be set as input grid and heat as output grid </a:t>
            </a:r>
            <a:endParaRPr/>
          </a:p>
          <a:p>
            <a:pPr indent="0" lvl="0" marL="0" marR="0" rtl="0" algn="l">
              <a:spcBef>
                <a:spcPts val="0"/>
              </a:spcBef>
              <a:spcAft>
                <a:spcPts val="0"/>
              </a:spcAft>
              <a:buNone/>
            </a:pPr>
            <a:r>
              <a:rPr lang="en-GB" sz="1470">
                <a:solidFill>
                  <a:schemeClr val="dk1"/>
                </a:solidFill>
                <a:latin typeface="Open Sans"/>
                <a:ea typeface="Open Sans"/>
                <a:cs typeface="Open Sans"/>
                <a:sym typeface="Open Sans"/>
              </a:rPr>
              <a:t>b)  In the  “unit_type” sheet there are two ways to define heat pump efficiency: </a:t>
            </a:r>
            <a:endParaRPr/>
          </a:p>
          <a:p>
            <a:pPr indent="0" lvl="1" marL="355600" marR="0" rtl="0" algn="l">
              <a:spcBef>
                <a:spcPts val="0"/>
              </a:spcBef>
              <a:spcAft>
                <a:spcPts val="0"/>
              </a:spcAft>
              <a:buNone/>
            </a:pPr>
            <a:r>
              <a:rPr b="0" i="0" lang="en-GB" sz="1470" u="none" cap="none" strike="noStrike">
                <a:solidFill>
                  <a:schemeClr val="dk1"/>
                </a:solidFill>
                <a:latin typeface="Open Sans"/>
                <a:ea typeface="Open Sans"/>
                <a:cs typeface="Open Sans"/>
                <a:sym typeface="Open Sans"/>
              </a:rPr>
              <a:t> 1.  </a:t>
            </a:r>
            <a:r>
              <a:rPr b="1" i="0" lang="en-GB" sz="1470" u="none" cap="none" strike="noStrike">
                <a:solidFill>
                  <a:schemeClr val="dk1"/>
                </a:solidFill>
                <a:latin typeface="Open Sans"/>
                <a:ea typeface="Open Sans"/>
                <a:cs typeface="Open Sans"/>
                <a:sym typeface="Open Sans"/>
              </a:rPr>
              <a:t>Static efficiency </a:t>
            </a:r>
            <a:r>
              <a:rPr b="0" i="0" lang="en-GB" sz="1470" u="none" cap="none" strike="noStrike">
                <a:solidFill>
                  <a:schemeClr val="dk1"/>
                </a:solidFill>
                <a:latin typeface="Open Sans"/>
                <a:ea typeface="Open Sans"/>
                <a:cs typeface="Open Sans"/>
                <a:sym typeface="Open Sans"/>
              </a:rPr>
              <a:t>: Defined directly as “conversion eff” </a:t>
            </a:r>
            <a:endParaRPr/>
          </a:p>
          <a:p>
            <a:pPr indent="0" lvl="1" marL="355600" marR="0" rtl="0" algn="l">
              <a:spcBef>
                <a:spcPts val="0"/>
              </a:spcBef>
              <a:spcAft>
                <a:spcPts val="0"/>
              </a:spcAft>
              <a:buNone/>
            </a:pPr>
            <a:r>
              <a:rPr b="1" i="0" lang="en-GB" sz="1470" u="none" cap="none" strike="noStrike">
                <a:solidFill>
                  <a:schemeClr val="dk1"/>
                </a:solidFill>
                <a:latin typeface="Open Sans"/>
                <a:ea typeface="Open Sans"/>
                <a:cs typeface="Open Sans"/>
                <a:sym typeface="Open Sans"/>
              </a:rPr>
              <a:t>Or </a:t>
            </a:r>
            <a:endParaRPr/>
          </a:p>
          <a:p>
            <a:pPr indent="-271463" lvl="1" marL="627063" marR="0" rtl="0" algn="l">
              <a:spcBef>
                <a:spcPts val="0"/>
              </a:spcBef>
              <a:spcAft>
                <a:spcPts val="0"/>
              </a:spcAft>
              <a:buNone/>
            </a:pPr>
            <a:r>
              <a:rPr b="0" i="0" lang="en-GB" sz="1470" u="none" cap="none" strike="noStrike">
                <a:solidFill>
                  <a:schemeClr val="dk1"/>
                </a:solidFill>
                <a:latin typeface="Open Sans"/>
                <a:ea typeface="Open Sans"/>
                <a:cs typeface="Open Sans"/>
                <a:sym typeface="Open Sans"/>
              </a:rPr>
              <a:t> 2.  </a:t>
            </a:r>
            <a:r>
              <a:rPr b="1" i="0" lang="en-GB" sz="1470" u="none" cap="none" strike="noStrike">
                <a:solidFill>
                  <a:schemeClr val="dk1"/>
                </a:solidFill>
                <a:latin typeface="Open Sans"/>
                <a:ea typeface="Open Sans"/>
                <a:cs typeface="Open Sans"/>
                <a:sym typeface="Open Sans"/>
              </a:rPr>
              <a:t>Dynamic efficiency</a:t>
            </a:r>
            <a:r>
              <a:rPr b="0" i="0" lang="en-GB" sz="1470" u="none" cap="none" strike="noStrike">
                <a:solidFill>
                  <a:schemeClr val="dk1"/>
                </a:solidFill>
                <a:latin typeface="Open Sans"/>
                <a:ea typeface="Open Sans"/>
                <a:cs typeface="Open Sans"/>
                <a:sym typeface="Open Sans"/>
              </a:rPr>
              <a:t> : </a:t>
            </a:r>
            <a:endParaRPr/>
          </a:p>
          <a:p>
            <a:pPr indent="-271463" lvl="1" marL="627063" marR="0" rtl="0" algn="l">
              <a:spcBef>
                <a:spcPts val="0"/>
              </a:spcBef>
              <a:spcAft>
                <a:spcPts val="0"/>
              </a:spcAft>
              <a:buNone/>
            </a:pPr>
            <a:r>
              <a:rPr b="0" i="0" lang="en-GB" sz="1470" u="none" cap="none" strike="noStrike">
                <a:solidFill>
                  <a:schemeClr val="dk1"/>
                </a:solidFill>
                <a:latin typeface="Open Sans"/>
                <a:ea typeface="Open Sans"/>
                <a:cs typeface="Open Sans"/>
                <a:sym typeface="Open Sans"/>
              </a:rPr>
              <a:t>      2.1  Activate option “use efficiency time series”  in the “units” sheet </a:t>
            </a:r>
            <a:endParaRPr/>
          </a:p>
          <a:p>
            <a:pPr indent="-271463" lvl="1" marL="627063" marR="0" rtl="0" algn="l">
              <a:spcBef>
                <a:spcPts val="0"/>
              </a:spcBef>
              <a:spcAft>
                <a:spcPts val="0"/>
              </a:spcAft>
              <a:buNone/>
            </a:pPr>
            <a:r>
              <a:rPr b="0" i="0" lang="en-GB" sz="1470" u="none" cap="none" strike="noStrike">
                <a:solidFill>
                  <a:schemeClr val="dk1"/>
                </a:solidFill>
                <a:latin typeface="Open Sans"/>
                <a:ea typeface="Open Sans"/>
                <a:cs typeface="Open Sans"/>
                <a:sym typeface="Open Sans"/>
              </a:rPr>
              <a:t>      2.2 Define efficiency time series in the “ts_unit” sheet</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12" name="Google Shape;412;p15"/>
          <p:cNvSpPr txBox="1"/>
          <p:nvPr/>
        </p:nvSpPr>
        <p:spPr>
          <a:xfrm>
            <a:off x="433774" y="4134409"/>
            <a:ext cx="7701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b2.1</a:t>
            </a:r>
            <a:endParaRPr/>
          </a:p>
        </p:txBody>
      </p:sp>
      <p:sp>
        <p:nvSpPr>
          <p:cNvPr id="413" name="Google Shape;413;p15"/>
          <p:cNvSpPr txBox="1"/>
          <p:nvPr/>
        </p:nvSpPr>
        <p:spPr>
          <a:xfrm>
            <a:off x="2141819" y="4164796"/>
            <a:ext cx="77018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b2.2</a:t>
            </a:r>
            <a:endParaRPr/>
          </a:p>
        </p:txBody>
      </p:sp>
      <p:pic>
        <p:nvPicPr>
          <p:cNvPr id="414" name="Google Shape;414;p15"/>
          <p:cNvPicPr preferRelativeResize="0"/>
          <p:nvPr/>
        </p:nvPicPr>
        <p:blipFill rotWithShape="1">
          <a:blip r:embed="rId6">
            <a:alphaModFix/>
          </a:blip>
          <a:srcRect b="0" l="0" r="0" t="0"/>
          <a:stretch/>
        </p:blipFill>
        <p:spPr>
          <a:xfrm>
            <a:off x="1780589" y="1896640"/>
            <a:ext cx="8630822" cy="1843171"/>
          </a:xfrm>
          <a:prstGeom prst="rect">
            <a:avLst/>
          </a:prstGeom>
          <a:noFill/>
          <a:ln>
            <a:noFill/>
          </a:ln>
        </p:spPr>
      </p:pic>
      <p:sp>
        <p:nvSpPr>
          <p:cNvPr id="415" name="Google Shape;415;p15"/>
          <p:cNvSpPr txBox="1"/>
          <p:nvPr/>
        </p:nvSpPr>
        <p:spPr>
          <a:xfrm>
            <a:off x="7237718" y="1803993"/>
            <a:ext cx="770185"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200">
                <a:solidFill>
                  <a:srgbClr val="FF0000"/>
                </a:solidFill>
                <a:latin typeface="Calibri"/>
                <a:ea typeface="Calibri"/>
                <a:cs typeface="Calibri"/>
                <a:sym typeface="Calibri"/>
              </a:rPr>
              <a:t>b1</a:t>
            </a:r>
            <a:endParaRPr/>
          </a:p>
        </p:txBody>
      </p:sp>
      <p:sp>
        <p:nvSpPr>
          <p:cNvPr id="416" name="Google Shape;416;p15"/>
          <p:cNvSpPr/>
          <p:nvPr/>
        </p:nvSpPr>
        <p:spPr>
          <a:xfrm>
            <a:off x="7278662" y="1785947"/>
            <a:ext cx="391380" cy="1950690"/>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15"/>
          <p:cNvSpPr/>
          <p:nvPr/>
        </p:nvSpPr>
        <p:spPr>
          <a:xfrm>
            <a:off x="433774" y="4086622"/>
            <a:ext cx="576160" cy="208717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15"/>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16.3 Modelling power to heat</a:t>
            </a:r>
            <a:endParaRPr sz="4000">
              <a:solidFill>
                <a:schemeClr val="dk1"/>
              </a:solidFill>
              <a:latin typeface="Open Sans"/>
              <a:ea typeface="Open Sans"/>
              <a:cs typeface="Open Sans"/>
              <a:sym typeface="Open Sans"/>
            </a:endParaRPr>
          </a:p>
        </p:txBody>
      </p:sp>
      <p:pic>
        <p:nvPicPr>
          <p:cNvPr id="419" name="Google Shape;419;p15"/>
          <p:cNvPicPr preferRelativeResize="0"/>
          <p:nvPr/>
        </p:nvPicPr>
        <p:blipFill rotWithShape="1">
          <a:blip r:embed="rId7">
            <a:alphaModFix/>
          </a:blip>
          <a:srcRect b="0" l="0" r="0" t="0"/>
          <a:stretch/>
        </p:blipFill>
        <p:spPr>
          <a:xfrm>
            <a:off x="252496"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descr="Graphical user interface, text&#10;&#10;Description automatically generated" id="425" name="Google Shape;425;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26" name="Google Shape;426;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21</a:t>
            </a:r>
            <a:endParaRPr b="1" sz="1400">
              <a:solidFill>
                <a:schemeClr val="lt1"/>
              </a:solidFill>
              <a:latin typeface="Open Sans ExtraBold"/>
              <a:ea typeface="Open Sans ExtraBold"/>
              <a:cs typeface="Open Sans ExtraBold"/>
              <a:sym typeface="Open Sans ExtraBold"/>
            </a:endParaRPr>
          </a:p>
        </p:txBody>
      </p:sp>
      <p:sp>
        <p:nvSpPr>
          <p:cNvPr id="427" name="Google Shape;427;p16"/>
          <p:cNvSpPr/>
          <p:nvPr/>
        </p:nvSpPr>
        <p:spPr>
          <a:xfrm>
            <a:off x="1023342" y="122739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16.3.4 Modelling CHP units</a:t>
            </a:r>
            <a:endParaRPr/>
          </a:p>
        </p:txBody>
      </p:sp>
      <p:grpSp>
        <p:nvGrpSpPr>
          <p:cNvPr id="428" name="Google Shape;428;p16"/>
          <p:cNvGrpSpPr/>
          <p:nvPr/>
        </p:nvGrpSpPr>
        <p:grpSpPr>
          <a:xfrm>
            <a:off x="274320" y="2167201"/>
            <a:ext cx="4998720" cy="1480185"/>
            <a:chOff x="5562600" y="1920240"/>
            <a:chExt cx="5623560" cy="1891665"/>
          </a:xfrm>
        </p:grpSpPr>
        <p:sp>
          <p:nvSpPr>
            <p:cNvPr id="429" name="Google Shape;429;p16"/>
            <p:cNvSpPr/>
            <p:nvPr/>
          </p:nvSpPr>
          <p:spPr>
            <a:xfrm>
              <a:off x="7498080" y="2545080"/>
              <a:ext cx="1341120" cy="742563"/>
            </a:xfrm>
            <a:prstGeom prst="rect">
              <a:avLst/>
            </a:prstGeom>
            <a:solidFill>
              <a:srgbClr val="B3C6E7"/>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rgbClr val="3F3F3F"/>
                  </a:solidFill>
                  <a:latin typeface="Calibri"/>
                  <a:ea typeface="Calibri"/>
                  <a:cs typeface="Calibri"/>
                  <a:sym typeface="Calibri"/>
                </a:rPr>
                <a:t>CHP</a:t>
              </a:r>
              <a:endParaRPr/>
            </a:p>
          </p:txBody>
        </p:sp>
        <p:cxnSp>
          <p:nvCxnSpPr>
            <p:cNvPr id="430" name="Google Shape;430;p16"/>
            <p:cNvCxnSpPr>
              <a:stCxn id="429" idx="3"/>
            </p:cNvCxnSpPr>
            <p:nvPr/>
          </p:nvCxnSpPr>
          <p:spPr>
            <a:xfrm flipH="1" rot="10800000">
              <a:off x="8839200" y="2438462"/>
              <a:ext cx="990600" cy="477900"/>
            </a:xfrm>
            <a:prstGeom prst="straightConnector1">
              <a:avLst/>
            </a:prstGeom>
            <a:noFill/>
            <a:ln cap="flat" cmpd="sng" w="19050">
              <a:solidFill>
                <a:srgbClr val="595959"/>
              </a:solidFill>
              <a:prstDash val="solid"/>
              <a:miter lim="800000"/>
              <a:headEnd len="sm" w="sm" type="none"/>
              <a:tailEnd len="lg" w="lg" type="triangle"/>
            </a:ln>
          </p:spPr>
        </p:cxnSp>
        <p:cxnSp>
          <p:nvCxnSpPr>
            <p:cNvPr id="431" name="Google Shape;431;p16"/>
            <p:cNvCxnSpPr/>
            <p:nvPr/>
          </p:nvCxnSpPr>
          <p:spPr>
            <a:xfrm>
              <a:off x="8839200" y="2933700"/>
              <a:ext cx="990600" cy="495300"/>
            </a:xfrm>
            <a:prstGeom prst="straightConnector1">
              <a:avLst/>
            </a:prstGeom>
            <a:noFill/>
            <a:ln cap="flat" cmpd="sng" w="19050">
              <a:solidFill>
                <a:srgbClr val="595959"/>
              </a:solidFill>
              <a:prstDash val="solid"/>
              <a:miter lim="800000"/>
              <a:headEnd len="sm" w="sm" type="none"/>
              <a:tailEnd len="lg" w="lg" type="triangle"/>
            </a:ln>
          </p:spPr>
        </p:cxnSp>
        <p:sp>
          <p:nvSpPr>
            <p:cNvPr id="432" name="Google Shape;432;p16"/>
            <p:cNvSpPr/>
            <p:nvPr/>
          </p:nvSpPr>
          <p:spPr>
            <a:xfrm>
              <a:off x="9829800" y="1920240"/>
              <a:ext cx="1356360" cy="765810"/>
            </a:xfrm>
            <a:prstGeom prst="rect">
              <a:avLst/>
            </a:prstGeom>
            <a:solidFill>
              <a:srgbClr val="C4E0B2"/>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rgbClr val="3F3F3F"/>
                  </a:solidFill>
                  <a:latin typeface="Calibri"/>
                  <a:ea typeface="Calibri"/>
                  <a:cs typeface="Calibri"/>
                  <a:sym typeface="Calibri"/>
                </a:rPr>
                <a:t>Electricity</a:t>
              </a:r>
              <a:endParaRPr/>
            </a:p>
          </p:txBody>
        </p:sp>
        <p:sp>
          <p:nvSpPr>
            <p:cNvPr id="433" name="Google Shape;433;p16"/>
            <p:cNvSpPr/>
            <p:nvPr/>
          </p:nvSpPr>
          <p:spPr>
            <a:xfrm>
              <a:off x="9829800" y="3046095"/>
              <a:ext cx="1356360" cy="765810"/>
            </a:xfrm>
            <a:prstGeom prst="rect">
              <a:avLst/>
            </a:prstGeom>
            <a:solidFill>
              <a:srgbClr val="C4E0B2"/>
            </a:solidFill>
            <a:ln cap="flat" cmpd="sng" w="12700">
              <a:solidFill>
                <a:srgbClr val="3A38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rgbClr val="3F3F3F"/>
                  </a:solidFill>
                  <a:latin typeface="Calibri"/>
                  <a:ea typeface="Calibri"/>
                  <a:cs typeface="Calibri"/>
                  <a:sym typeface="Calibri"/>
                </a:rPr>
                <a:t>Heat </a:t>
              </a:r>
              <a:endParaRPr/>
            </a:p>
          </p:txBody>
        </p:sp>
        <p:sp>
          <p:nvSpPr>
            <p:cNvPr id="434" name="Google Shape;434;p16"/>
            <p:cNvSpPr/>
            <p:nvPr/>
          </p:nvSpPr>
          <p:spPr>
            <a:xfrm>
              <a:off x="5562600" y="2556510"/>
              <a:ext cx="1356360" cy="765810"/>
            </a:xfrm>
            <a:prstGeom prst="rect">
              <a:avLst/>
            </a:prstGeom>
            <a:solidFill>
              <a:srgbClr val="DBDBDB"/>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rgbClr val="595959"/>
                  </a:solidFill>
                  <a:latin typeface="Calibri"/>
                  <a:ea typeface="Calibri"/>
                  <a:cs typeface="Calibri"/>
                  <a:sym typeface="Calibri"/>
                </a:rPr>
                <a:t>Fuel </a:t>
              </a:r>
              <a:endParaRPr/>
            </a:p>
          </p:txBody>
        </p:sp>
        <p:cxnSp>
          <p:nvCxnSpPr>
            <p:cNvPr id="435" name="Google Shape;435;p16"/>
            <p:cNvCxnSpPr>
              <a:stCxn id="434" idx="3"/>
            </p:cNvCxnSpPr>
            <p:nvPr/>
          </p:nvCxnSpPr>
          <p:spPr>
            <a:xfrm flipH="1" rot="10800000">
              <a:off x="6918960" y="2933715"/>
              <a:ext cx="564000" cy="5700"/>
            </a:xfrm>
            <a:prstGeom prst="straightConnector1">
              <a:avLst/>
            </a:prstGeom>
            <a:noFill/>
            <a:ln cap="flat" cmpd="sng" w="19050">
              <a:solidFill>
                <a:srgbClr val="595959"/>
              </a:solidFill>
              <a:prstDash val="solid"/>
              <a:miter lim="800000"/>
              <a:headEnd len="med" w="med" type="none"/>
              <a:tailEnd len="lg" w="lg" type="triangle"/>
            </a:ln>
          </p:spPr>
        </p:cxnSp>
      </p:grpSp>
      <p:pic>
        <p:nvPicPr>
          <p:cNvPr id="436" name="Google Shape;436;p16"/>
          <p:cNvPicPr preferRelativeResize="0"/>
          <p:nvPr/>
        </p:nvPicPr>
        <p:blipFill rotWithShape="1">
          <a:blip r:embed="rId4">
            <a:alphaModFix/>
          </a:blip>
          <a:srcRect b="0" l="0" r="0" t="3584"/>
          <a:stretch/>
        </p:blipFill>
        <p:spPr>
          <a:xfrm>
            <a:off x="1485053" y="4456178"/>
            <a:ext cx="8626437" cy="1788159"/>
          </a:xfrm>
          <a:prstGeom prst="rect">
            <a:avLst/>
          </a:prstGeom>
          <a:noFill/>
          <a:ln>
            <a:noFill/>
          </a:ln>
        </p:spPr>
      </p:pic>
      <p:sp>
        <p:nvSpPr>
          <p:cNvPr id="437" name="Google Shape;437;p16"/>
          <p:cNvSpPr/>
          <p:nvPr/>
        </p:nvSpPr>
        <p:spPr>
          <a:xfrm>
            <a:off x="5682351" y="1724898"/>
            <a:ext cx="5462208" cy="2587795"/>
          </a:xfrm>
          <a:prstGeom prst="roundRect">
            <a:avLst>
              <a:gd fmla="val 3958"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16"/>
          <p:cNvSpPr txBox="1"/>
          <p:nvPr/>
        </p:nvSpPr>
        <p:spPr>
          <a:xfrm>
            <a:off x="5824561" y="1663228"/>
            <a:ext cx="5319998" cy="2492990"/>
          </a:xfrm>
          <a:prstGeom prst="rect">
            <a:avLst/>
          </a:prstGeom>
          <a:blipFill rotWithShape="1">
            <a:blip r:embed="rId5">
              <a:alphaModFix/>
            </a:blip>
            <a:stretch>
              <a:fillRect b="-243" l="-572" r="-80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39" name="Google Shape;439;p16"/>
          <p:cNvSpPr/>
          <p:nvPr/>
        </p:nvSpPr>
        <p:spPr>
          <a:xfrm>
            <a:off x="7916703" y="4752153"/>
            <a:ext cx="490775" cy="369332"/>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40" name="Google Shape;440;p16"/>
          <p:cNvSpPr/>
          <p:nvPr/>
        </p:nvSpPr>
        <p:spPr>
          <a:xfrm>
            <a:off x="8620760" y="4731092"/>
            <a:ext cx="510663" cy="369332"/>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41" name="Google Shape;441;p16"/>
          <p:cNvSpPr/>
          <p:nvPr/>
        </p:nvSpPr>
        <p:spPr>
          <a:xfrm>
            <a:off x="7233497" y="4752153"/>
            <a:ext cx="490775" cy="36933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42" name="Google Shape;442;p16"/>
          <p:cNvSpPr/>
          <p:nvPr/>
        </p:nvSpPr>
        <p:spPr>
          <a:xfrm>
            <a:off x="8261612" y="4687283"/>
            <a:ext cx="490775" cy="369332"/>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43" name="Google Shape;443;p16"/>
          <p:cNvSpPr/>
          <p:nvPr/>
        </p:nvSpPr>
        <p:spPr>
          <a:xfrm>
            <a:off x="8977753" y="4664053"/>
            <a:ext cx="510663" cy="3693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44" name="Google Shape;444;p16"/>
          <p:cNvSpPr/>
          <p:nvPr/>
        </p:nvSpPr>
        <p:spPr>
          <a:xfrm>
            <a:off x="7598382" y="4664053"/>
            <a:ext cx="490775" cy="369332"/>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445" name="Google Shape;445;p16"/>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16.3 Modelling power to heat</a:t>
            </a:r>
            <a:endParaRPr sz="4000">
              <a:solidFill>
                <a:schemeClr val="dk1"/>
              </a:solidFill>
              <a:latin typeface="Open Sans"/>
              <a:ea typeface="Open Sans"/>
              <a:cs typeface="Open Sans"/>
              <a:sym typeface="Open Sans"/>
            </a:endParaRPr>
          </a:p>
        </p:txBody>
      </p:sp>
      <p:sp>
        <p:nvSpPr>
          <p:cNvPr id="446" name="Google Shape;446;p16"/>
          <p:cNvSpPr txBox="1"/>
          <p:nvPr/>
        </p:nvSpPr>
        <p:spPr>
          <a:xfrm>
            <a:off x="274320" y="3521628"/>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pic>
        <p:nvPicPr>
          <p:cNvPr id="447" name="Google Shape;447;p16"/>
          <p:cNvPicPr preferRelativeResize="0"/>
          <p:nvPr/>
        </p:nvPicPr>
        <p:blipFill rotWithShape="1">
          <a:blip r:embed="rId12">
            <a:alphaModFix/>
          </a:blip>
          <a:srcRect b="0" l="0" r="0" t="0"/>
          <a:stretch/>
        </p:blipFill>
        <p:spPr>
          <a:xfrm>
            <a:off x="338983"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0"/>
                                        <p:tgtEl>
                                          <p:spTgt spid="4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descr="Graphical user interface, text&#10;&#10;Description automatically generated" id="453" name="Google Shape;453;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54" name="Google Shape;454;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400">
                <a:solidFill>
                  <a:schemeClr val="lt1"/>
                </a:solidFill>
                <a:latin typeface="Open Sans ExtraBold"/>
                <a:ea typeface="Open Sans ExtraBold"/>
                <a:cs typeface="Open Sans ExtraBold"/>
                <a:sym typeface="Open Sans ExtraBold"/>
              </a:rPr>
              <a:t>22</a:t>
            </a:r>
            <a:endParaRPr b="1" sz="1400">
              <a:solidFill>
                <a:schemeClr val="lt1"/>
              </a:solidFill>
              <a:latin typeface="Open Sans ExtraBold"/>
              <a:ea typeface="Open Sans ExtraBold"/>
              <a:cs typeface="Open Sans ExtraBold"/>
              <a:sym typeface="Open Sans ExtraBold"/>
            </a:endParaRPr>
          </a:p>
        </p:txBody>
      </p:sp>
      <p:sp>
        <p:nvSpPr>
          <p:cNvPr id="455" name="Google Shape;455;p17"/>
          <p:cNvSpPr/>
          <p:nvPr/>
        </p:nvSpPr>
        <p:spPr>
          <a:xfrm>
            <a:off x="887215" y="1389619"/>
            <a:ext cx="62179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p:txBody>
      </p:sp>
      <p:sp>
        <p:nvSpPr>
          <p:cNvPr id="456" name="Google Shape;456;p17"/>
          <p:cNvSpPr/>
          <p:nvPr/>
        </p:nvSpPr>
        <p:spPr>
          <a:xfrm>
            <a:off x="966955" y="1197578"/>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16.3.5 Modelling concentrated solar power</a:t>
            </a:r>
            <a:endParaRPr/>
          </a:p>
        </p:txBody>
      </p:sp>
      <p:sp>
        <p:nvSpPr>
          <p:cNvPr id="457" name="Google Shape;457;p17"/>
          <p:cNvSpPr/>
          <p:nvPr/>
        </p:nvSpPr>
        <p:spPr>
          <a:xfrm>
            <a:off x="1326568" y="1911351"/>
            <a:ext cx="3839792" cy="4412584"/>
          </a:xfrm>
          <a:prstGeom prst="roundRect">
            <a:avLst>
              <a:gd fmla="val 4924" name="adj"/>
            </a:avLst>
          </a:prstGeom>
          <a:noFill/>
          <a:ln cap="flat" cmpd="sng" w="1270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17"/>
          <p:cNvSpPr txBox="1"/>
          <p:nvPr/>
        </p:nvSpPr>
        <p:spPr>
          <a:xfrm>
            <a:off x="3887324" y="1958057"/>
            <a:ext cx="1346334"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200">
                <a:solidFill>
                  <a:schemeClr val="dk1"/>
                </a:solidFill>
                <a:latin typeface="Calibri"/>
                <a:ea typeface="Calibri"/>
                <a:cs typeface="Calibri"/>
                <a:sym typeface="Calibri"/>
              </a:rPr>
              <a:t>CSP grid </a:t>
            </a:r>
            <a:endParaRPr/>
          </a:p>
        </p:txBody>
      </p:sp>
      <p:grpSp>
        <p:nvGrpSpPr>
          <p:cNvPr id="459" name="Google Shape;459;p17"/>
          <p:cNvGrpSpPr/>
          <p:nvPr/>
        </p:nvGrpSpPr>
        <p:grpSpPr>
          <a:xfrm>
            <a:off x="1572141" y="2049864"/>
            <a:ext cx="8824589" cy="4025470"/>
            <a:chOff x="490101" y="2192451"/>
            <a:chExt cx="8824589" cy="4025470"/>
          </a:xfrm>
        </p:grpSpPr>
        <p:pic>
          <p:nvPicPr>
            <p:cNvPr id="460" name="Google Shape;460;p17"/>
            <p:cNvPicPr preferRelativeResize="0"/>
            <p:nvPr/>
          </p:nvPicPr>
          <p:blipFill rotWithShape="1">
            <a:blip r:embed="rId4">
              <a:alphaModFix/>
            </a:blip>
            <a:srcRect b="12479" l="0" r="0" t="0"/>
            <a:stretch/>
          </p:blipFill>
          <p:spPr>
            <a:xfrm>
              <a:off x="7641747" y="4497977"/>
              <a:ext cx="1402699" cy="1446776"/>
            </a:xfrm>
            <a:prstGeom prst="rect">
              <a:avLst/>
            </a:prstGeom>
            <a:noFill/>
            <a:ln>
              <a:noFill/>
            </a:ln>
          </p:spPr>
        </p:pic>
        <p:sp>
          <p:nvSpPr>
            <p:cNvPr id="461" name="Google Shape;461;p17"/>
            <p:cNvSpPr txBox="1"/>
            <p:nvPr/>
          </p:nvSpPr>
          <p:spPr>
            <a:xfrm>
              <a:off x="7641747" y="3850493"/>
              <a:ext cx="16729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Power grid </a:t>
              </a:r>
              <a:endParaRPr/>
            </a:p>
          </p:txBody>
        </p:sp>
        <p:sp>
          <p:nvSpPr>
            <p:cNvPr id="462" name="Google Shape;462;p17"/>
            <p:cNvSpPr/>
            <p:nvPr/>
          </p:nvSpPr>
          <p:spPr>
            <a:xfrm>
              <a:off x="4396534" y="4069998"/>
              <a:ext cx="1932185" cy="1205611"/>
            </a:xfrm>
            <a:prstGeom prst="roundRect">
              <a:avLst>
                <a:gd fmla="val 2915" name="adj"/>
              </a:avLst>
            </a:prstGeom>
            <a:solidFill>
              <a:srgbClr val="FBE4D4"/>
            </a:solidFill>
            <a:ln cap="flat" cmpd="sng" w="2857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3F3F3F"/>
                  </a:solidFill>
                  <a:latin typeface="Calibri"/>
                  <a:ea typeface="Calibri"/>
                  <a:cs typeface="Calibri"/>
                  <a:sym typeface="Calibri"/>
                </a:rPr>
                <a:t>CSP generator </a:t>
              </a:r>
              <a:endParaRPr/>
            </a:p>
            <a:p>
              <a:pPr indent="0" lvl="0" marL="0" marR="0" rtl="0" algn="ctr">
                <a:spcBef>
                  <a:spcPts val="0"/>
                </a:spcBef>
                <a:spcAft>
                  <a:spcPts val="0"/>
                </a:spcAft>
                <a:buNone/>
              </a:pPr>
              <a:r>
                <a:rPr lang="en-GB" sz="1800">
                  <a:solidFill>
                    <a:srgbClr val="3F3F3F"/>
                  </a:solidFill>
                  <a:latin typeface="Calibri"/>
                  <a:ea typeface="Calibri"/>
                  <a:cs typeface="Calibri"/>
                  <a:sym typeface="Calibri"/>
                </a:rPr>
                <a:t>(Heat to power)</a:t>
              </a:r>
              <a:endParaRPr/>
            </a:p>
          </p:txBody>
        </p:sp>
        <p:sp>
          <p:nvSpPr>
            <p:cNvPr id="463" name="Google Shape;463;p17"/>
            <p:cNvSpPr/>
            <p:nvPr/>
          </p:nvSpPr>
          <p:spPr>
            <a:xfrm>
              <a:off x="490101" y="3963424"/>
              <a:ext cx="3063239" cy="720606"/>
            </a:xfrm>
            <a:prstGeom prst="roundRect">
              <a:avLst>
                <a:gd fmla="val 2915" name="adj"/>
              </a:avLst>
            </a:prstGeom>
            <a:solidFill>
              <a:srgbClr val="FBE4D4"/>
            </a:solidFill>
            <a:ln cap="flat" cmpd="sng" w="2857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3F3F3F"/>
                  </a:solidFill>
                  <a:latin typeface="Calibri"/>
                  <a:ea typeface="Calibri"/>
                  <a:cs typeface="Calibri"/>
                  <a:sym typeface="Calibri"/>
                </a:rPr>
                <a:t>CSP Collector</a:t>
              </a:r>
              <a:endParaRPr/>
            </a:p>
          </p:txBody>
        </p:sp>
        <p:sp>
          <p:nvSpPr>
            <p:cNvPr id="464" name="Google Shape;464;p17"/>
            <p:cNvSpPr/>
            <p:nvPr/>
          </p:nvSpPr>
          <p:spPr>
            <a:xfrm>
              <a:off x="520581" y="5278497"/>
              <a:ext cx="3063239" cy="720606"/>
            </a:xfrm>
            <a:prstGeom prst="roundRect">
              <a:avLst>
                <a:gd fmla="val 2915" name="adj"/>
              </a:avLst>
            </a:prstGeom>
            <a:solidFill>
              <a:srgbClr val="FBE4D4"/>
            </a:solidFill>
            <a:ln cap="flat" cmpd="sng" w="28575">
              <a:solidFill>
                <a:srgbClr val="26262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rgbClr val="3F3F3F"/>
                  </a:solidFill>
                  <a:latin typeface="Calibri"/>
                  <a:ea typeface="Calibri"/>
                  <a:cs typeface="Calibri"/>
                  <a:sym typeface="Calibri"/>
                </a:rPr>
                <a:t>CSP Storage</a:t>
              </a:r>
              <a:endParaRPr/>
            </a:p>
          </p:txBody>
        </p:sp>
        <p:cxnSp>
          <p:nvCxnSpPr>
            <p:cNvPr id="465" name="Google Shape;465;p17"/>
            <p:cNvCxnSpPr/>
            <p:nvPr/>
          </p:nvCxnSpPr>
          <p:spPr>
            <a:xfrm>
              <a:off x="6328719" y="4843373"/>
              <a:ext cx="1313028" cy="0"/>
            </a:xfrm>
            <a:prstGeom prst="straightConnector1">
              <a:avLst/>
            </a:prstGeom>
            <a:noFill/>
            <a:ln cap="flat" cmpd="sng" w="38100">
              <a:solidFill>
                <a:srgbClr val="262626"/>
              </a:solidFill>
              <a:prstDash val="solid"/>
              <a:miter lim="800000"/>
              <a:headEnd len="sm" w="sm" type="none"/>
              <a:tailEnd len="med" w="med" type="triangle"/>
            </a:ln>
          </p:spPr>
        </p:cxnSp>
        <p:cxnSp>
          <p:nvCxnSpPr>
            <p:cNvPr id="466" name="Google Shape;466;p17"/>
            <p:cNvCxnSpPr/>
            <p:nvPr/>
          </p:nvCxnSpPr>
          <p:spPr>
            <a:xfrm flipH="1">
              <a:off x="2036961" y="4690863"/>
              <a:ext cx="8746" cy="587634"/>
            </a:xfrm>
            <a:prstGeom prst="straightConnector1">
              <a:avLst/>
            </a:prstGeom>
            <a:noFill/>
            <a:ln cap="flat" cmpd="sng" w="38100">
              <a:solidFill>
                <a:srgbClr val="262626"/>
              </a:solidFill>
              <a:prstDash val="solid"/>
              <a:miter lim="800000"/>
              <a:headEnd len="sm" w="sm" type="none"/>
              <a:tailEnd len="med" w="med" type="triangle"/>
            </a:ln>
          </p:spPr>
        </p:cxnSp>
        <p:cxnSp>
          <p:nvCxnSpPr>
            <p:cNvPr id="467" name="Google Shape;467;p17"/>
            <p:cNvCxnSpPr/>
            <p:nvPr/>
          </p:nvCxnSpPr>
          <p:spPr>
            <a:xfrm>
              <a:off x="3568580" y="4536063"/>
              <a:ext cx="812714" cy="0"/>
            </a:xfrm>
            <a:prstGeom prst="straightConnector1">
              <a:avLst/>
            </a:prstGeom>
            <a:noFill/>
            <a:ln cap="flat" cmpd="sng" w="38100">
              <a:solidFill>
                <a:srgbClr val="262626"/>
              </a:solidFill>
              <a:prstDash val="solid"/>
              <a:miter lim="800000"/>
              <a:headEnd len="sm" w="sm" type="none"/>
              <a:tailEnd len="med" w="med" type="triangle"/>
            </a:ln>
          </p:spPr>
        </p:cxnSp>
        <p:cxnSp>
          <p:nvCxnSpPr>
            <p:cNvPr id="468" name="Google Shape;468;p17"/>
            <p:cNvCxnSpPr/>
            <p:nvPr/>
          </p:nvCxnSpPr>
          <p:spPr>
            <a:xfrm>
              <a:off x="2052200" y="6217920"/>
              <a:ext cx="3310426" cy="0"/>
            </a:xfrm>
            <a:prstGeom prst="straightConnector1">
              <a:avLst/>
            </a:prstGeom>
            <a:noFill/>
            <a:ln cap="flat" cmpd="sng" w="38100">
              <a:solidFill>
                <a:srgbClr val="262626"/>
              </a:solidFill>
              <a:prstDash val="solid"/>
              <a:miter lim="800000"/>
              <a:headEnd len="sm" w="sm" type="none"/>
              <a:tailEnd len="sm" w="sm" type="none"/>
            </a:ln>
          </p:spPr>
        </p:cxnSp>
        <p:cxnSp>
          <p:nvCxnSpPr>
            <p:cNvPr id="469" name="Google Shape;469;p17"/>
            <p:cNvCxnSpPr/>
            <p:nvPr/>
          </p:nvCxnSpPr>
          <p:spPr>
            <a:xfrm rot="10800000">
              <a:off x="5359703" y="5260497"/>
              <a:ext cx="2923" cy="957424"/>
            </a:xfrm>
            <a:prstGeom prst="straightConnector1">
              <a:avLst/>
            </a:prstGeom>
            <a:noFill/>
            <a:ln cap="flat" cmpd="sng" w="38100">
              <a:solidFill>
                <a:srgbClr val="262626"/>
              </a:solidFill>
              <a:prstDash val="solid"/>
              <a:miter lim="800000"/>
              <a:headEnd len="sm" w="sm" type="none"/>
              <a:tailEnd len="med" w="med" type="triangle"/>
            </a:ln>
          </p:spPr>
        </p:cxnSp>
        <p:cxnSp>
          <p:nvCxnSpPr>
            <p:cNvPr id="470" name="Google Shape;470;p17"/>
            <p:cNvCxnSpPr>
              <a:endCxn id="464" idx="2"/>
            </p:cNvCxnSpPr>
            <p:nvPr/>
          </p:nvCxnSpPr>
          <p:spPr>
            <a:xfrm rot="10800000">
              <a:off x="2052201" y="5999103"/>
              <a:ext cx="0" cy="218700"/>
            </a:xfrm>
            <a:prstGeom prst="straightConnector1">
              <a:avLst/>
            </a:prstGeom>
            <a:noFill/>
            <a:ln cap="flat" cmpd="sng" w="38100">
              <a:solidFill>
                <a:srgbClr val="262626"/>
              </a:solidFill>
              <a:prstDash val="solid"/>
              <a:miter lim="800000"/>
              <a:headEnd len="sm" w="sm" type="none"/>
              <a:tailEnd len="sm" w="sm" type="none"/>
            </a:ln>
          </p:spPr>
        </p:cxnSp>
        <p:pic>
          <p:nvPicPr>
            <p:cNvPr id="471" name="Google Shape;471;p17"/>
            <p:cNvPicPr preferRelativeResize="0"/>
            <p:nvPr/>
          </p:nvPicPr>
          <p:blipFill rotWithShape="1">
            <a:blip r:embed="rId5">
              <a:alphaModFix/>
            </a:blip>
            <a:srcRect b="0" l="0" r="0" t="0"/>
            <a:stretch/>
          </p:blipFill>
          <p:spPr>
            <a:xfrm>
              <a:off x="816917" y="2192451"/>
              <a:ext cx="1200665" cy="1200665"/>
            </a:xfrm>
            <a:prstGeom prst="rect">
              <a:avLst/>
            </a:prstGeom>
            <a:noFill/>
            <a:ln>
              <a:noFill/>
            </a:ln>
          </p:spPr>
        </p:pic>
      </p:grpSp>
      <p:sp>
        <p:nvSpPr>
          <p:cNvPr id="472" name="Google Shape;472;p17"/>
          <p:cNvSpPr txBox="1"/>
          <p:nvPr/>
        </p:nvSpPr>
        <p:spPr>
          <a:xfrm>
            <a:off x="3099622" y="2566665"/>
            <a:ext cx="218673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C00000"/>
                </a:solidFill>
                <a:latin typeface="Calibri"/>
                <a:ea typeface="Calibri"/>
                <a:cs typeface="Calibri"/>
                <a:sym typeface="Calibri"/>
              </a:rPr>
              <a:t>Solar availability time series in “ts_cf”</a:t>
            </a:r>
            <a:endParaRPr/>
          </a:p>
        </p:txBody>
      </p:sp>
      <p:sp>
        <p:nvSpPr>
          <p:cNvPr id="473" name="Google Shape;473;p17"/>
          <p:cNvSpPr txBox="1"/>
          <p:nvPr/>
        </p:nvSpPr>
        <p:spPr>
          <a:xfrm>
            <a:off x="1516147" y="3304450"/>
            <a:ext cx="237117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C00000"/>
                </a:solidFill>
                <a:latin typeface="Calibri"/>
                <a:ea typeface="Calibri"/>
                <a:cs typeface="Calibri"/>
                <a:sym typeface="Calibri"/>
              </a:rPr>
              <a:t>Same as solar PV generator but in CSP grid</a:t>
            </a:r>
            <a:endParaRPr/>
          </a:p>
        </p:txBody>
      </p:sp>
      <p:sp>
        <p:nvSpPr>
          <p:cNvPr id="474" name="Google Shape;474;p17"/>
          <p:cNvSpPr txBox="1"/>
          <p:nvPr/>
        </p:nvSpPr>
        <p:spPr>
          <a:xfrm>
            <a:off x="1326568" y="4558622"/>
            <a:ext cx="194333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rgbClr val="C00000"/>
                </a:solidFill>
                <a:latin typeface="Calibri"/>
                <a:ea typeface="Calibri"/>
                <a:cs typeface="Calibri"/>
                <a:sym typeface="Calibri"/>
              </a:rPr>
              <a:t>Same as electricity storage but in CSP grid</a:t>
            </a:r>
            <a:endParaRPr/>
          </a:p>
        </p:txBody>
      </p:sp>
      <p:sp>
        <p:nvSpPr>
          <p:cNvPr id="475" name="Google Shape;475;p17"/>
          <p:cNvSpPr txBox="1"/>
          <p:nvPr/>
        </p:nvSpPr>
        <p:spPr>
          <a:xfrm>
            <a:off x="5411933" y="2917612"/>
            <a:ext cx="2187441"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rgbClr val="C00000"/>
              </a:solidFill>
              <a:latin typeface="Calibri"/>
              <a:ea typeface="Calibri"/>
              <a:cs typeface="Calibri"/>
              <a:sym typeface="Calibri"/>
            </a:endParaRPr>
          </a:p>
          <a:p>
            <a:pPr indent="0" lvl="0" marL="0" marR="0" rtl="0" algn="l">
              <a:spcBef>
                <a:spcPts val="0"/>
              </a:spcBef>
              <a:spcAft>
                <a:spcPts val="0"/>
              </a:spcAft>
              <a:buNone/>
            </a:pPr>
            <a:r>
              <a:rPr lang="en-GB" sz="1400">
                <a:solidFill>
                  <a:srgbClr val="C00000"/>
                </a:solidFill>
                <a:latin typeface="Calibri"/>
                <a:ea typeface="Calibri"/>
                <a:cs typeface="Calibri"/>
                <a:sym typeface="Calibri"/>
              </a:rPr>
              <a:t>Modelled same as a heat pump but heat is converted to electricity in this case</a:t>
            </a:r>
            <a:endParaRPr/>
          </a:p>
        </p:txBody>
      </p:sp>
      <p:sp>
        <p:nvSpPr>
          <p:cNvPr id="476" name="Google Shape;476;p17"/>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16.3 Modelling power to heat</a:t>
            </a:r>
            <a:endParaRPr sz="4000">
              <a:solidFill>
                <a:schemeClr val="dk1"/>
              </a:solidFill>
              <a:latin typeface="Open Sans"/>
              <a:ea typeface="Open Sans"/>
              <a:cs typeface="Open Sans"/>
              <a:sym typeface="Open Sans"/>
            </a:endParaRPr>
          </a:p>
        </p:txBody>
      </p:sp>
      <p:sp>
        <p:nvSpPr>
          <p:cNvPr id="477" name="Google Shape;477;p17"/>
          <p:cNvSpPr txBox="1"/>
          <p:nvPr/>
        </p:nvSpPr>
        <p:spPr>
          <a:xfrm>
            <a:off x="8317079" y="5933804"/>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sp>
        <p:nvSpPr>
          <p:cNvPr id="478" name="Google Shape;478;p17"/>
          <p:cNvSpPr/>
          <p:nvPr/>
        </p:nvSpPr>
        <p:spPr>
          <a:xfrm>
            <a:off x="6775830" y="1613036"/>
            <a:ext cx="4708956" cy="1308443"/>
          </a:xfrm>
          <a:prstGeom prst="roundRect">
            <a:avLst>
              <a:gd fmla="val 3846" name="adj"/>
            </a:avLst>
          </a:prstGeom>
          <a:solidFill>
            <a:srgbClr val="D0CECE"/>
          </a:solid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17"/>
          <p:cNvSpPr/>
          <p:nvPr/>
        </p:nvSpPr>
        <p:spPr>
          <a:xfrm>
            <a:off x="6843128" y="1734622"/>
            <a:ext cx="465625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Concentrated solar power (CSP) units is defined as a single node grid with zero demand in “gridNode”.</a:t>
            </a:r>
            <a:endParaRPr/>
          </a:p>
        </p:txBody>
      </p:sp>
      <p:pic>
        <p:nvPicPr>
          <p:cNvPr id="480" name="Google Shape;480;p17"/>
          <p:cNvPicPr preferRelativeResize="0"/>
          <p:nvPr/>
        </p:nvPicPr>
        <p:blipFill rotWithShape="1">
          <a:blip r:embed="rId6">
            <a:alphaModFix/>
          </a:blip>
          <a:srcRect b="0" l="0" r="0" t="0"/>
          <a:stretch/>
        </p:blipFill>
        <p:spPr>
          <a:xfrm>
            <a:off x="374452"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Graphical user interface, text&#10;&#10;Description automatically generated" id="486" name="Google Shape;486;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7" name="Google Shape;487;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488" name="Google Shape;488;p18"/>
          <p:cNvSpPr/>
          <p:nvPr/>
        </p:nvSpPr>
        <p:spPr>
          <a:xfrm>
            <a:off x="896737" y="126133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16.4.1 Power to hydrogen</a:t>
            </a:r>
            <a:endParaRPr/>
          </a:p>
        </p:txBody>
      </p:sp>
      <p:sp>
        <p:nvSpPr>
          <p:cNvPr id="489" name="Google Shape;489;p18"/>
          <p:cNvSpPr txBox="1"/>
          <p:nvPr/>
        </p:nvSpPr>
        <p:spPr>
          <a:xfrm>
            <a:off x="887215" y="4640"/>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t/>
            </a:r>
            <a:endParaRPr sz="4400">
              <a:solidFill>
                <a:schemeClr val="dk1"/>
              </a:solidFill>
              <a:latin typeface="Open Sans"/>
              <a:ea typeface="Open Sans"/>
              <a:cs typeface="Open Sans"/>
              <a:sym typeface="Open Sans"/>
            </a:endParaRPr>
          </a:p>
        </p:txBody>
      </p:sp>
      <p:pic>
        <p:nvPicPr>
          <p:cNvPr id="490" name="Google Shape;490;p18"/>
          <p:cNvPicPr preferRelativeResize="0"/>
          <p:nvPr/>
        </p:nvPicPr>
        <p:blipFill rotWithShape="1">
          <a:blip r:embed="rId4">
            <a:alphaModFix/>
          </a:blip>
          <a:srcRect b="12479" l="0" r="0" t="0"/>
          <a:stretch/>
        </p:blipFill>
        <p:spPr>
          <a:xfrm>
            <a:off x="10115568" y="2363224"/>
            <a:ext cx="1180070" cy="1217151"/>
          </a:xfrm>
          <a:prstGeom prst="rect">
            <a:avLst/>
          </a:prstGeom>
          <a:noFill/>
          <a:ln>
            <a:noFill/>
          </a:ln>
        </p:spPr>
      </p:pic>
      <p:sp>
        <p:nvSpPr>
          <p:cNvPr id="491" name="Google Shape;491;p18"/>
          <p:cNvSpPr/>
          <p:nvPr/>
        </p:nvSpPr>
        <p:spPr>
          <a:xfrm>
            <a:off x="957323" y="2024797"/>
            <a:ext cx="8049517" cy="4224021"/>
          </a:xfrm>
          <a:prstGeom prst="roundRect">
            <a:avLst>
              <a:gd fmla="val 2596" name="adj"/>
            </a:avLst>
          </a:prstGeom>
          <a:no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18"/>
          <p:cNvSpPr/>
          <p:nvPr/>
        </p:nvSpPr>
        <p:spPr>
          <a:xfrm>
            <a:off x="1159073" y="2810451"/>
            <a:ext cx="4525645" cy="1467544"/>
          </a:xfrm>
          <a:prstGeom prst="roundRect">
            <a:avLst>
              <a:gd fmla="val 4187"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18"/>
          <p:cNvSpPr/>
          <p:nvPr/>
        </p:nvSpPr>
        <p:spPr>
          <a:xfrm>
            <a:off x="6583798" y="4480560"/>
            <a:ext cx="2206963" cy="1519392"/>
          </a:xfrm>
          <a:prstGeom prst="roundRect">
            <a:avLst>
              <a:gd fmla="val 2363"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18"/>
          <p:cNvSpPr/>
          <p:nvPr/>
        </p:nvSpPr>
        <p:spPr>
          <a:xfrm>
            <a:off x="1159073" y="4478057"/>
            <a:ext cx="4525644" cy="1577537"/>
          </a:xfrm>
          <a:prstGeom prst="roundRect">
            <a:avLst>
              <a:gd fmla="val 3664"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18"/>
          <p:cNvSpPr/>
          <p:nvPr/>
        </p:nvSpPr>
        <p:spPr>
          <a:xfrm>
            <a:off x="6578232" y="2810451"/>
            <a:ext cx="2212530" cy="1467544"/>
          </a:xfrm>
          <a:prstGeom prst="roundRect">
            <a:avLst>
              <a:gd fmla="val 3664"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18"/>
          <p:cNvSpPr txBox="1"/>
          <p:nvPr/>
        </p:nvSpPr>
        <p:spPr>
          <a:xfrm>
            <a:off x="1295400" y="2179320"/>
            <a:ext cx="1981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Hydrogen grid</a:t>
            </a:r>
            <a:endParaRPr/>
          </a:p>
        </p:txBody>
      </p:sp>
      <p:sp>
        <p:nvSpPr>
          <p:cNvPr id="497" name="Google Shape;497;p18"/>
          <p:cNvSpPr/>
          <p:nvPr/>
        </p:nvSpPr>
        <p:spPr>
          <a:xfrm rot="10800000">
            <a:off x="8790760" y="2905857"/>
            <a:ext cx="1444771" cy="226800"/>
          </a:xfrm>
          <a:prstGeom prst="rightArrow">
            <a:avLst>
              <a:gd fmla="val 50000" name="adj1"/>
              <a:gd fmla="val 50000" name="adj2"/>
            </a:avLst>
          </a:prstGeom>
          <a:solidFill>
            <a:srgbClr val="FEE599"/>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498" name="Google Shape;498;p18"/>
          <p:cNvCxnSpPr/>
          <p:nvPr/>
        </p:nvCxnSpPr>
        <p:spPr>
          <a:xfrm rot="10800000">
            <a:off x="5684718" y="3407063"/>
            <a:ext cx="893514" cy="0"/>
          </a:xfrm>
          <a:prstGeom prst="straightConnector1">
            <a:avLst/>
          </a:prstGeom>
          <a:noFill/>
          <a:ln cap="flat" cmpd="sng" w="28575">
            <a:solidFill>
              <a:srgbClr val="757070"/>
            </a:solidFill>
            <a:prstDash val="solid"/>
            <a:miter lim="800000"/>
            <a:headEnd len="sm" w="sm" type="none"/>
            <a:tailEnd len="med" w="med" type="triangle"/>
          </a:ln>
        </p:spPr>
      </p:cxnSp>
      <p:cxnSp>
        <p:nvCxnSpPr>
          <p:cNvPr id="499" name="Google Shape;499;p18"/>
          <p:cNvCxnSpPr>
            <a:stCxn id="493" idx="1"/>
            <a:endCxn id="494" idx="3"/>
          </p:cNvCxnSpPr>
          <p:nvPr/>
        </p:nvCxnSpPr>
        <p:spPr>
          <a:xfrm flipH="1">
            <a:off x="5684698" y="5240256"/>
            <a:ext cx="899100" cy="26700"/>
          </a:xfrm>
          <a:prstGeom prst="straightConnector1">
            <a:avLst/>
          </a:prstGeom>
          <a:noFill/>
          <a:ln cap="flat" cmpd="sng" w="28575">
            <a:solidFill>
              <a:srgbClr val="757070"/>
            </a:solidFill>
            <a:prstDash val="solid"/>
            <a:miter lim="800000"/>
            <a:headEnd len="sm" w="sm" type="none"/>
            <a:tailEnd len="med" w="med" type="triangle"/>
          </a:ln>
        </p:spPr>
      </p:cxnSp>
      <p:cxnSp>
        <p:nvCxnSpPr>
          <p:cNvPr id="500" name="Google Shape;500;p18"/>
          <p:cNvCxnSpPr/>
          <p:nvPr/>
        </p:nvCxnSpPr>
        <p:spPr>
          <a:xfrm flipH="1">
            <a:off x="6126480" y="3407063"/>
            <a:ext cx="4995" cy="1378297"/>
          </a:xfrm>
          <a:prstGeom prst="straightConnector1">
            <a:avLst/>
          </a:prstGeom>
          <a:noFill/>
          <a:ln cap="flat" cmpd="sng" w="28575">
            <a:solidFill>
              <a:srgbClr val="757070"/>
            </a:solidFill>
            <a:prstDash val="solid"/>
            <a:miter lim="800000"/>
            <a:headEnd len="sm" w="sm" type="none"/>
            <a:tailEnd len="sm" w="sm" type="none"/>
          </a:ln>
        </p:spPr>
      </p:cxnSp>
      <p:cxnSp>
        <p:nvCxnSpPr>
          <p:cNvPr id="501" name="Google Shape;501;p18"/>
          <p:cNvCxnSpPr/>
          <p:nvPr/>
        </p:nvCxnSpPr>
        <p:spPr>
          <a:xfrm flipH="1">
            <a:off x="5684717" y="4785360"/>
            <a:ext cx="446758" cy="103"/>
          </a:xfrm>
          <a:prstGeom prst="straightConnector1">
            <a:avLst/>
          </a:prstGeom>
          <a:noFill/>
          <a:ln cap="flat" cmpd="sng" w="28575">
            <a:solidFill>
              <a:srgbClr val="757070"/>
            </a:solidFill>
            <a:prstDash val="solid"/>
            <a:miter lim="800000"/>
            <a:headEnd len="sm" w="sm" type="none"/>
            <a:tailEnd len="med" w="med" type="triangle"/>
          </a:ln>
        </p:spPr>
      </p:cxnSp>
      <p:cxnSp>
        <p:nvCxnSpPr>
          <p:cNvPr id="502" name="Google Shape;502;p18"/>
          <p:cNvCxnSpPr/>
          <p:nvPr/>
        </p:nvCxnSpPr>
        <p:spPr>
          <a:xfrm>
            <a:off x="6294120" y="3870769"/>
            <a:ext cx="0" cy="1356360"/>
          </a:xfrm>
          <a:prstGeom prst="straightConnector1">
            <a:avLst/>
          </a:prstGeom>
          <a:noFill/>
          <a:ln cap="flat" cmpd="sng" w="28575">
            <a:solidFill>
              <a:srgbClr val="757070"/>
            </a:solidFill>
            <a:prstDash val="solid"/>
            <a:miter lim="800000"/>
            <a:headEnd len="sm" w="sm" type="none"/>
            <a:tailEnd len="sm" w="sm" type="none"/>
          </a:ln>
        </p:spPr>
      </p:cxnSp>
      <p:cxnSp>
        <p:nvCxnSpPr>
          <p:cNvPr id="503" name="Google Shape;503;p18"/>
          <p:cNvCxnSpPr/>
          <p:nvPr/>
        </p:nvCxnSpPr>
        <p:spPr>
          <a:xfrm flipH="1">
            <a:off x="5682220" y="3895224"/>
            <a:ext cx="609404" cy="103"/>
          </a:xfrm>
          <a:prstGeom prst="straightConnector1">
            <a:avLst/>
          </a:prstGeom>
          <a:noFill/>
          <a:ln cap="flat" cmpd="sng" w="28575">
            <a:solidFill>
              <a:srgbClr val="757070"/>
            </a:solidFill>
            <a:prstDash val="solid"/>
            <a:miter lim="800000"/>
            <a:headEnd len="sm" w="sm" type="none"/>
            <a:tailEnd len="med" w="med" type="triangle"/>
          </a:ln>
        </p:spPr>
      </p:cxnSp>
      <p:sp>
        <p:nvSpPr>
          <p:cNvPr id="504" name="Google Shape;504;p18"/>
          <p:cNvSpPr txBox="1"/>
          <p:nvPr/>
        </p:nvSpPr>
        <p:spPr>
          <a:xfrm>
            <a:off x="6642041" y="2959447"/>
            <a:ext cx="2148722"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Power to hydrogen units, Fuel cell and electrolyser:</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Defined the same as a generator but in hydrogen grid </a:t>
            </a:r>
            <a:endParaRPr/>
          </a:p>
        </p:txBody>
      </p:sp>
      <p:sp>
        <p:nvSpPr>
          <p:cNvPr id="505" name="Google Shape;505;p18"/>
          <p:cNvSpPr txBox="1"/>
          <p:nvPr/>
        </p:nvSpPr>
        <p:spPr>
          <a:xfrm>
            <a:off x="6634689" y="4774725"/>
            <a:ext cx="214872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Other hydrogen generating units such as SMR: </a:t>
            </a:r>
            <a:endParaRPr/>
          </a:p>
          <a:p>
            <a:pPr indent="0" lvl="0" marL="0" marR="0" rtl="0" algn="l">
              <a:spcBef>
                <a:spcPts val="0"/>
              </a:spcBef>
              <a:spcAft>
                <a:spcPts val="0"/>
              </a:spcAft>
              <a:buNone/>
            </a:pPr>
            <a:r>
              <a:rPr b="1" lang="en-GB" sz="1400">
                <a:solidFill>
                  <a:schemeClr val="dk1"/>
                </a:solidFill>
                <a:latin typeface="Calibri"/>
                <a:ea typeface="Calibri"/>
                <a:cs typeface="Calibri"/>
                <a:sym typeface="Calibri"/>
              </a:rPr>
              <a:t>Defined the same as a generator but in hydrogen grid </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06" name="Google Shape;506;p18"/>
          <p:cNvSpPr txBox="1"/>
          <p:nvPr/>
        </p:nvSpPr>
        <p:spPr>
          <a:xfrm>
            <a:off x="1337760" y="2898129"/>
            <a:ext cx="28766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Hydrogen Demand</a:t>
            </a:r>
            <a:endParaRPr/>
          </a:p>
        </p:txBody>
      </p:sp>
      <p:sp>
        <p:nvSpPr>
          <p:cNvPr id="507" name="Google Shape;507;p18"/>
          <p:cNvSpPr txBox="1"/>
          <p:nvPr/>
        </p:nvSpPr>
        <p:spPr>
          <a:xfrm>
            <a:off x="1248578" y="4552142"/>
            <a:ext cx="18964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Hydrogen storage</a:t>
            </a:r>
            <a:endParaRPr/>
          </a:p>
        </p:txBody>
      </p:sp>
      <p:sp>
        <p:nvSpPr>
          <p:cNvPr id="508" name="Google Shape;508;p18"/>
          <p:cNvSpPr txBox="1"/>
          <p:nvPr/>
        </p:nvSpPr>
        <p:spPr>
          <a:xfrm>
            <a:off x="1306659" y="3235956"/>
            <a:ext cx="4373064"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Define the demand profile in the “ts_energy” sheet</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It represents hydrogen demand in system</a:t>
            </a:r>
            <a:endParaRPr sz="1800">
              <a:solidFill>
                <a:schemeClr val="dk1"/>
              </a:solidFill>
              <a:latin typeface="Calibri"/>
              <a:ea typeface="Calibri"/>
              <a:cs typeface="Calibri"/>
              <a:sym typeface="Calibri"/>
            </a:endParaRPr>
          </a:p>
        </p:txBody>
      </p:sp>
      <p:sp>
        <p:nvSpPr>
          <p:cNvPr id="509" name="Google Shape;509;p18"/>
          <p:cNvSpPr txBox="1"/>
          <p:nvPr/>
        </p:nvSpPr>
        <p:spPr>
          <a:xfrm>
            <a:off x="1260716" y="4870654"/>
            <a:ext cx="4373110"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Defined the same as electricity storage but in hydrogen grid </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In FlexTool a hydrogen network with different nodes could also be modelled</a:t>
            </a:r>
            <a:endParaRPr/>
          </a:p>
        </p:txBody>
      </p:sp>
      <p:sp>
        <p:nvSpPr>
          <p:cNvPr id="510" name="Google Shape;510;p18"/>
          <p:cNvSpPr txBox="1"/>
          <p:nvPr/>
        </p:nvSpPr>
        <p:spPr>
          <a:xfrm>
            <a:off x="10134852" y="1919344"/>
            <a:ext cx="15572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Power grid </a:t>
            </a:r>
            <a:endParaRPr/>
          </a:p>
        </p:txBody>
      </p:sp>
      <p:sp>
        <p:nvSpPr>
          <p:cNvPr id="511" name="Google Shape;511;p18"/>
          <p:cNvSpPr/>
          <p:nvPr/>
        </p:nvSpPr>
        <p:spPr>
          <a:xfrm rot="10800000">
            <a:off x="8778239" y="5254798"/>
            <a:ext cx="1320246" cy="226800"/>
          </a:xfrm>
          <a:prstGeom prst="rightArrow">
            <a:avLst>
              <a:gd fmla="val 50000" name="adj1"/>
              <a:gd fmla="val 50000" name="adj2"/>
            </a:avLst>
          </a:prstGeom>
          <a:noFill/>
          <a:ln cap="flat" cmpd="sng" w="28575">
            <a:solidFill>
              <a:srgbClr val="BF9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18"/>
          <p:cNvSpPr txBox="1"/>
          <p:nvPr/>
        </p:nvSpPr>
        <p:spPr>
          <a:xfrm>
            <a:off x="10098486" y="4398254"/>
            <a:ext cx="23943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Natural gas</a:t>
            </a:r>
            <a:endParaRPr/>
          </a:p>
        </p:txBody>
      </p:sp>
      <p:pic>
        <p:nvPicPr>
          <p:cNvPr id="513" name="Google Shape;513;p18"/>
          <p:cNvPicPr preferRelativeResize="0"/>
          <p:nvPr/>
        </p:nvPicPr>
        <p:blipFill rotWithShape="1">
          <a:blip r:embed="rId5">
            <a:alphaModFix/>
          </a:blip>
          <a:srcRect b="0" l="0" r="0" t="0"/>
          <a:stretch/>
        </p:blipFill>
        <p:spPr>
          <a:xfrm>
            <a:off x="10411574" y="4817016"/>
            <a:ext cx="899618" cy="899618"/>
          </a:xfrm>
          <a:prstGeom prst="rect">
            <a:avLst/>
          </a:prstGeom>
          <a:noFill/>
          <a:ln>
            <a:noFill/>
          </a:ln>
        </p:spPr>
      </p:pic>
      <p:sp>
        <p:nvSpPr>
          <p:cNvPr id="514" name="Google Shape;514;p18"/>
          <p:cNvSpPr/>
          <p:nvPr/>
        </p:nvSpPr>
        <p:spPr>
          <a:xfrm flipH="1" rot="10800000">
            <a:off x="8817069" y="3230880"/>
            <a:ext cx="1444771" cy="225923"/>
          </a:xfrm>
          <a:prstGeom prst="rightArrow">
            <a:avLst>
              <a:gd fmla="val 50000" name="adj1"/>
              <a:gd fmla="val 50000" name="adj2"/>
            </a:avLst>
          </a:prstGeom>
          <a:solidFill>
            <a:srgbClr val="FEE599"/>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18"/>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16.4 Modelling power to gas &amp; EV</a:t>
            </a:r>
            <a:endParaRPr sz="4000">
              <a:solidFill>
                <a:schemeClr val="dk1"/>
              </a:solidFill>
              <a:latin typeface="Open Sans"/>
              <a:ea typeface="Open Sans"/>
              <a:cs typeface="Open Sans"/>
              <a:sym typeface="Open Sans"/>
            </a:endParaRPr>
          </a:p>
        </p:txBody>
      </p:sp>
      <p:sp>
        <p:nvSpPr>
          <p:cNvPr id="516" name="Google Shape;516;p18"/>
          <p:cNvSpPr txBox="1"/>
          <p:nvPr/>
        </p:nvSpPr>
        <p:spPr>
          <a:xfrm>
            <a:off x="9733383" y="6011602"/>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pic>
        <p:nvPicPr>
          <p:cNvPr id="517" name="Google Shape;517;p18"/>
          <p:cNvPicPr preferRelativeResize="0"/>
          <p:nvPr/>
        </p:nvPicPr>
        <p:blipFill rotWithShape="1">
          <a:blip r:embed="rId6">
            <a:alphaModFix/>
          </a:blip>
          <a:srcRect b="0" l="0" r="0" t="0"/>
          <a:stretch/>
        </p:blipFill>
        <p:spPr>
          <a:xfrm>
            <a:off x="283285"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0"/>
                                        <p:tgtEl>
                                          <p:spTgt spid="5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pic>
        <p:nvPicPr>
          <p:cNvPr descr="Graphical user interface, text&#10;&#10;Description automatically generated" id="523" name="Google Shape;523;p19"/>
          <p:cNvPicPr preferRelativeResize="0"/>
          <p:nvPr/>
        </p:nvPicPr>
        <p:blipFill rotWithShape="1">
          <a:blip r:embed="rId3">
            <a:alphaModFix/>
          </a:blip>
          <a:srcRect b="0" l="0" r="0" t="0"/>
          <a:stretch/>
        </p:blipFill>
        <p:spPr>
          <a:xfrm>
            <a:off x="1100" y="0"/>
            <a:ext cx="12192000" cy="6858000"/>
          </a:xfrm>
          <a:prstGeom prst="rect">
            <a:avLst/>
          </a:prstGeom>
          <a:noFill/>
          <a:ln>
            <a:noFill/>
          </a:ln>
        </p:spPr>
      </p:pic>
      <p:sp>
        <p:nvSpPr>
          <p:cNvPr id="524" name="Google Shape;524;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25" name="Google Shape;525;p19"/>
          <p:cNvSpPr/>
          <p:nvPr/>
        </p:nvSpPr>
        <p:spPr>
          <a:xfrm>
            <a:off x="966955" y="1251481"/>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16.4.2 Modelling hydrogen grid</a:t>
            </a:r>
            <a:endParaRPr/>
          </a:p>
        </p:txBody>
      </p:sp>
      <p:pic>
        <p:nvPicPr>
          <p:cNvPr id="526" name="Google Shape;526;p19"/>
          <p:cNvPicPr preferRelativeResize="0"/>
          <p:nvPr/>
        </p:nvPicPr>
        <p:blipFill rotWithShape="1">
          <a:blip r:embed="rId4">
            <a:alphaModFix/>
          </a:blip>
          <a:srcRect b="990" l="-1" r="553" t="4064"/>
          <a:stretch/>
        </p:blipFill>
        <p:spPr>
          <a:xfrm>
            <a:off x="4752109" y="2336934"/>
            <a:ext cx="6755549" cy="1359490"/>
          </a:xfrm>
          <a:prstGeom prst="rect">
            <a:avLst/>
          </a:prstGeom>
          <a:noFill/>
          <a:ln>
            <a:noFill/>
          </a:ln>
        </p:spPr>
      </p:pic>
      <p:pic>
        <p:nvPicPr>
          <p:cNvPr id="527" name="Google Shape;527;p19"/>
          <p:cNvPicPr preferRelativeResize="0"/>
          <p:nvPr/>
        </p:nvPicPr>
        <p:blipFill rotWithShape="1">
          <a:blip r:embed="rId5">
            <a:alphaModFix/>
          </a:blip>
          <a:srcRect b="1104" l="0" r="10878" t="3610"/>
          <a:stretch/>
        </p:blipFill>
        <p:spPr>
          <a:xfrm>
            <a:off x="5427159" y="4229235"/>
            <a:ext cx="3307150" cy="1713744"/>
          </a:xfrm>
          <a:prstGeom prst="rect">
            <a:avLst/>
          </a:prstGeom>
          <a:noFill/>
          <a:ln>
            <a:noFill/>
          </a:ln>
        </p:spPr>
      </p:pic>
      <p:sp>
        <p:nvSpPr>
          <p:cNvPr id="528" name="Google Shape;528;p19"/>
          <p:cNvSpPr/>
          <p:nvPr/>
        </p:nvSpPr>
        <p:spPr>
          <a:xfrm>
            <a:off x="777834" y="2194957"/>
            <a:ext cx="3839834" cy="3639786"/>
          </a:xfrm>
          <a:prstGeom prst="roundRect">
            <a:avLst>
              <a:gd fmla="val 3846"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19"/>
          <p:cNvSpPr txBox="1"/>
          <p:nvPr/>
        </p:nvSpPr>
        <p:spPr>
          <a:xfrm>
            <a:off x="4758123" y="2491338"/>
            <a:ext cx="69066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a</a:t>
            </a:r>
            <a:endParaRPr/>
          </a:p>
        </p:txBody>
      </p:sp>
      <p:sp>
        <p:nvSpPr>
          <p:cNvPr id="530" name="Google Shape;530;p19"/>
          <p:cNvSpPr txBox="1"/>
          <p:nvPr/>
        </p:nvSpPr>
        <p:spPr>
          <a:xfrm>
            <a:off x="5448784" y="4174006"/>
            <a:ext cx="7701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b</a:t>
            </a:r>
            <a:endParaRPr/>
          </a:p>
        </p:txBody>
      </p:sp>
      <p:pic>
        <p:nvPicPr>
          <p:cNvPr id="531" name="Google Shape;531;p19"/>
          <p:cNvPicPr preferRelativeResize="0"/>
          <p:nvPr/>
        </p:nvPicPr>
        <p:blipFill rotWithShape="1">
          <a:blip r:embed="rId6">
            <a:alphaModFix/>
          </a:blip>
          <a:srcRect b="0" l="0" r="0" t="0"/>
          <a:stretch/>
        </p:blipFill>
        <p:spPr>
          <a:xfrm>
            <a:off x="9260960" y="4128831"/>
            <a:ext cx="1559444" cy="1908705"/>
          </a:xfrm>
          <a:prstGeom prst="rect">
            <a:avLst/>
          </a:prstGeom>
          <a:noFill/>
          <a:ln>
            <a:noFill/>
          </a:ln>
        </p:spPr>
      </p:pic>
      <p:sp>
        <p:nvSpPr>
          <p:cNvPr id="532" name="Google Shape;532;p19"/>
          <p:cNvSpPr txBox="1"/>
          <p:nvPr/>
        </p:nvSpPr>
        <p:spPr>
          <a:xfrm>
            <a:off x="9240728" y="3981905"/>
            <a:ext cx="7701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c</a:t>
            </a:r>
            <a:endParaRPr/>
          </a:p>
        </p:txBody>
      </p:sp>
      <p:sp>
        <p:nvSpPr>
          <p:cNvPr id="533" name="Google Shape;533;p19"/>
          <p:cNvSpPr txBox="1"/>
          <p:nvPr/>
        </p:nvSpPr>
        <p:spPr>
          <a:xfrm>
            <a:off x="809203" y="2467198"/>
            <a:ext cx="382869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Open Sans"/>
                <a:ea typeface="Open Sans"/>
                <a:cs typeface="Open Sans"/>
                <a:sym typeface="Open Sans"/>
              </a:rPr>
              <a:t>To model a hydrogen grid: </a:t>
            </a:r>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Define a grid in the “gridNode”.</a:t>
            </a:r>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Add hydrogen to the “nodeGroup” .</a:t>
            </a:r>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Add hydrogen demand to the “ts_energy”.</a:t>
            </a:r>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To add hydrogen grid in more than one node, the connection between the nodes should be defined in the “nodeNode”.</a:t>
            </a:r>
            <a:endParaRPr/>
          </a:p>
        </p:txBody>
      </p:sp>
      <p:sp>
        <p:nvSpPr>
          <p:cNvPr id="534" name="Google Shape;534;p19"/>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16.4 Modelling power to gas &amp; EV</a:t>
            </a:r>
            <a:endParaRPr sz="4000">
              <a:solidFill>
                <a:schemeClr val="dk1"/>
              </a:solidFill>
              <a:latin typeface="Open Sans"/>
              <a:ea typeface="Open Sans"/>
              <a:cs typeface="Open Sans"/>
              <a:sym typeface="Open Sans"/>
            </a:endParaRPr>
          </a:p>
        </p:txBody>
      </p:sp>
      <p:pic>
        <p:nvPicPr>
          <p:cNvPr id="535" name="Google Shape;535;p19"/>
          <p:cNvPicPr preferRelativeResize="0"/>
          <p:nvPr/>
        </p:nvPicPr>
        <p:blipFill rotWithShape="1">
          <a:blip r:embed="rId7">
            <a:alphaModFix/>
          </a:blip>
          <a:srcRect b="0" l="0" r="0" t="0"/>
          <a:stretch/>
        </p:blipFill>
        <p:spPr>
          <a:xfrm>
            <a:off x="240346"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0" name="Google Shape;100;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1" name="Google Shape;101;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2" name="Google Shape;102;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3" name="Google Shape;103;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4" name="Google Shape;104;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5" name="Google Shape;105;p2"/>
          <p:cNvSpPr txBox="1"/>
          <p:nvPr/>
        </p:nvSpPr>
        <p:spPr>
          <a:xfrm>
            <a:off x="887215" y="335319"/>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Learning Outcomes</a:t>
            </a:r>
            <a:endParaRPr/>
          </a:p>
        </p:txBody>
      </p:sp>
      <p:sp>
        <p:nvSpPr>
          <p:cNvPr id="106" name="Google Shape;106;p2"/>
          <p:cNvSpPr txBox="1"/>
          <p:nvPr/>
        </p:nvSpPr>
        <p:spPr>
          <a:xfrm>
            <a:off x="887215" y="1703257"/>
            <a:ext cx="9354065" cy="388236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9DC3E6"/>
              </a:buClr>
              <a:buSzPts val="2000"/>
              <a:buFont typeface="Arial"/>
              <a:buNone/>
            </a:pPr>
            <a:r>
              <a:rPr b="1" lang="en-GB" sz="2000">
                <a:solidFill>
                  <a:srgbClr val="9DC3E6"/>
                </a:solidFill>
                <a:latin typeface="Open Sans"/>
                <a:ea typeface="Open Sans"/>
                <a:cs typeface="Open Sans"/>
                <a:sym typeface="Open Sans"/>
              </a:rPr>
              <a:t>By the end of this lecture, you will be able to:</a:t>
            </a:r>
            <a:endParaRPr b="1" sz="3200">
              <a:solidFill>
                <a:srgbClr val="9DC3E6"/>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000"/>
              <a:buFont typeface="Arial"/>
              <a:buNone/>
            </a:pPr>
            <a:r>
              <a:rPr lang="en-GB" sz="2000">
                <a:solidFill>
                  <a:schemeClr val="dk1"/>
                </a:solidFill>
                <a:latin typeface="Open Sans"/>
                <a:ea typeface="Open Sans"/>
                <a:cs typeface="Open Sans"/>
                <a:sym typeface="Open Sans"/>
              </a:rPr>
              <a:t>ILO1: Modify the input data file to make different flexibility case studies</a:t>
            </a:r>
            <a:endParaRPr/>
          </a:p>
          <a:p>
            <a:pPr indent="0" lvl="0" marL="0" marR="0" rtl="0" algn="l">
              <a:lnSpc>
                <a:spcPct val="90000"/>
              </a:lnSpc>
              <a:spcBef>
                <a:spcPts val="1000"/>
              </a:spcBef>
              <a:spcAft>
                <a:spcPts val="0"/>
              </a:spcAft>
              <a:buClr>
                <a:schemeClr val="dk1"/>
              </a:buClr>
              <a:buSzPts val="2000"/>
              <a:buFont typeface="Arial"/>
              <a:buNone/>
            </a:pPr>
            <a:r>
              <a:rPr lang="en-GB" sz="2000">
                <a:solidFill>
                  <a:schemeClr val="dk1"/>
                </a:solidFill>
                <a:latin typeface="Open Sans"/>
                <a:ea typeface="Open Sans"/>
                <a:cs typeface="Open Sans"/>
                <a:sym typeface="Open Sans"/>
              </a:rPr>
              <a:t>IL02: Implement power to EV in FlexTool</a:t>
            </a:r>
            <a:endParaRPr sz="3200">
              <a:solidFill>
                <a:schemeClr val="dk1"/>
              </a:solidFill>
              <a:latin typeface="Open Sans"/>
              <a:ea typeface="Open Sans"/>
              <a:cs typeface="Open Sans"/>
              <a:sym typeface="Open Sans"/>
            </a:endParaRPr>
          </a:p>
          <a:p>
            <a:pPr indent="0" lvl="0" marL="0" marR="0" rtl="0" algn="l">
              <a:lnSpc>
                <a:spcPct val="90000"/>
              </a:lnSpc>
              <a:spcBef>
                <a:spcPts val="1000"/>
              </a:spcBef>
              <a:spcAft>
                <a:spcPts val="0"/>
              </a:spcAft>
              <a:buClr>
                <a:schemeClr val="dk1"/>
              </a:buClr>
              <a:buSzPts val="2000"/>
              <a:buFont typeface="Arial"/>
              <a:buNone/>
            </a:pPr>
            <a:r>
              <a:rPr lang="en-GB" sz="2000">
                <a:solidFill>
                  <a:schemeClr val="dk1"/>
                </a:solidFill>
                <a:latin typeface="Open Sans"/>
                <a:ea typeface="Open Sans"/>
                <a:cs typeface="Open Sans"/>
                <a:sym typeface="Open Sans"/>
              </a:rPr>
              <a:t>ILO3: Implement power to hydrogen and hydrogen network in FlexTool</a:t>
            </a:r>
            <a:endParaRPr/>
          </a:p>
          <a:p>
            <a:pPr indent="0" lvl="0" marL="0" marR="0" rtl="0" algn="l">
              <a:lnSpc>
                <a:spcPct val="90000"/>
              </a:lnSpc>
              <a:spcBef>
                <a:spcPts val="1000"/>
              </a:spcBef>
              <a:spcAft>
                <a:spcPts val="0"/>
              </a:spcAft>
              <a:buClr>
                <a:schemeClr val="dk1"/>
              </a:buClr>
              <a:buSzPts val="2000"/>
              <a:buFont typeface="Arial"/>
              <a:buNone/>
            </a:pPr>
            <a:r>
              <a:rPr lang="en-GB" sz="2000">
                <a:solidFill>
                  <a:schemeClr val="dk1"/>
                </a:solidFill>
                <a:latin typeface="Open Sans"/>
                <a:ea typeface="Open Sans"/>
                <a:cs typeface="Open Sans"/>
                <a:sym typeface="Open Sans"/>
              </a:rPr>
              <a:t>ILO4: Implement power to heat and heat network in FlexTool</a:t>
            </a:r>
            <a:endParaRPr/>
          </a:p>
          <a:p>
            <a:pPr indent="0" lvl="0" marL="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41300" lvl="0" marL="342900" marR="0" rtl="0" algn="l">
              <a:lnSpc>
                <a:spcPct val="10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4">
            <a:alphaModFix/>
          </a:blip>
          <a:srcRect b="0" l="0" r="0" t="0"/>
          <a:stretch/>
        </p:blipFill>
        <p:spPr>
          <a:xfrm>
            <a:off x="319105" y="33531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pic>
        <p:nvPicPr>
          <p:cNvPr descr="Graphical user interface, text&#10;&#10;Description automatically generated" id="541" name="Google Shape;54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2" name="Google Shape;542;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43" name="Google Shape;543;p20"/>
          <p:cNvSpPr/>
          <p:nvPr/>
        </p:nvSpPr>
        <p:spPr>
          <a:xfrm>
            <a:off x="966955" y="12348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16.4.3 Hydrogen generation and storage units </a:t>
            </a:r>
            <a:endParaRPr/>
          </a:p>
        </p:txBody>
      </p:sp>
      <p:sp>
        <p:nvSpPr>
          <p:cNvPr id="544" name="Google Shape;544;p20"/>
          <p:cNvSpPr/>
          <p:nvPr/>
        </p:nvSpPr>
        <p:spPr>
          <a:xfrm>
            <a:off x="390791" y="2293289"/>
            <a:ext cx="4717787" cy="3494326"/>
          </a:xfrm>
          <a:prstGeom prst="roundRect">
            <a:avLst>
              <a:gd fmla="val 2620"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45" name="Google Shape;545;p20"/>
          <p:cNvPicPr preferRelativeResize="0"/>
          <p:nvPr/>
        </p:nvPicPr>
        <p:blipFill rotWithShape="1">
          <a:blip r:embed="rId4">
            <a:alphaModFix/>
          </a:blip>
          <a:srcRect b="1" l="437" r="0" t="1409"/>
          <a:stretch/>
        </p:blipFill>
        <p:spPr>
          <a:xfrm>
            <a:off x="5285822" y="2396835"/>
            <a:ext cx="6274337" cy="1471317"/>
          </a:xfrm>
          <a:prstGeom prst="rect">
            <a:avLst/>
          </a:prstGeom>
          <a:noFill/>
          <a:ln>
            <a:noFill/>
          </a:ln>
        </p:spPr>
      </p:pic>
      <p:pic>
        <p:nvPicPr>
          <p:cNvPr id="546" name="Google Shape;546;p20"/>
          <p:cNvPicPr preferRelativeResize="0"/>
          <p:nvPr/>
        </p:nvPicPr>
        <p:blipFill rotWithShape="1">
          <a:blip r:embed="rId5">
            <a:alphaModFix/>
          </a:blip>
          <a:srcRect b="0" l="0" r="0" t="0"/>
          <a:stretch/>
        </p:blipFill>
        <p:spPr>
          <a:xfrm>
            <a:off x="5285822" y="4248706"/>
            <a:ext cx="6295392" cy="1439950"/>
          </a:xfrm>
          <a:prstGeom prst="rect">
            <a:avLst/>
          </a:prstGeom>
          <a:noFill/>
          <a:ln>
            <a:noFill/>
          </a:ln>
        </p:spPr>
      </p:pic>
      <p:sp>
        <p:nvSpPr>
          <p:cNvPr id="547" name="Google Shape;547;p20"/>
          <p:cNvSpPr txBox="1"/>
          <p:nvPr/>
        </p:nvSpPr>
        <p:spPr>
          <a:xfrm>
            <a:off x="5405191" y="2551239"/>
            <a:ext cx="7701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a</a:t>
            </a:r>
            <a:endParaRPr/>
          </a:p>
        </p:txBody>
      </p:sp>
      <p:sp>
        <p:nvSpPr>
          <p:cNvPr id="548" name="Google Shape;548;p20"/>
          <p:cNvSpPr txBox="1"/>
          <p:nvPr/>
        </p:nvSpPr>
        <p:spPr>
          <a:xfrm>
            <a:off x="5405192" y="4429608"/>
            <a:ext cx="77018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b</a:t>
            </a:r>
            <a:endParaRPr/>
          </a:p>
        </p:txBody>
      </p:sp>
      <p:sp>
        <p:nvSpPr>
          <p:cNvPr id="549" name="Google Shape;549;p20"/>
          <p:cNvSpPr txBox="1"/>
          <p:nvPr/>
        </p:nvSpPr>
        <p:spPr>
          <a:xfrm>
            <a:off x="479412" y="2347451"/>
            <a:ext cx="4540543" cy="33547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Add hydrogen generation/storage units in the “unit_type” and add the main characteristics. </a:t>
            </a:r>
            <a:endParaRPr/>
          </a:p>
          <a:p>
            <a:pPr indent="-263525" lvl="1" marL="720725" marR="0" rtl="0" algn="l">
              <a:spcBef>
                <a:spcPts val="0"/>
              </a:spcBef>
              <a:spcAft>
                <a:spcPts val="0"/>
              </a:spcAft>
              <a:buClr>
                <a:schemeClr val="dk1"/>
              </a:buClr>
              <a:buSzPts val="1600"/>
              <a:buFont typeface="Calibri"/>
              <a:buAutoNum type="arabicParenR"/>
            </a:pPr>
            <a:r>
              <a:rPr b="0" i="0" lang="en-GB" sz="1600" u="none" cap="none" strike="noStrike">
                <a:solidFill>
                  <a:schemeClr val="dk1"/>
                </a:solidFill>
                <a:latin typeface="Open Sans"/>
                <a:ea typeface="Open Sans"/>
                <a:cs typeface="Open Sans"/>
                <a:sym typeface="Open Sans"/>
              </a:rPr>
              <a:t>For hydrogen storage the inv.cost /KW should be set to zero.</a:t>
            </a:r>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Add the units to “unit” sheet and define the output grid as hydrogen.</a:t>
            </a:r>
            <a:endParaRPr/>
          </a:p>
          <a:p>
            <a:pPr indent="-263525" lvl="1" marL="720725" marR="0" rtl="0" algn="l">
              <a:spcBef>
                <a:spcPts val="0"/>
              </a:spcBef>
              <a:spcAft>
                <a:spcPts val="0"/>
              </a:spcAft>
              <a:buClr>
                <a:schemeClr val="dk1"/>
              </a:buClr>
              <a:buSzPts val="1600"/>
              <a:buFont typeface="Calibri"/>
              <a:buAutoNum type="arabicParenR"/>
            </a:pPr>
            <a:r>
              <a:rPr b="0" i="0" lang="en-GB" sz="1600" u="none" cap="none" strike="noStrike">
                <a:solidFill>
                  <a:schemeClr val="dk1"/>
                </a:solidFill>
                <a:latin typeface="Open Sans"/>
                <a:ea typeface="Open Sans"/>
                <a:cs typeface="Open Sans"/>
                <a:sym typeface="Open Sans"/>
              </a:rPr>
              <a:t>For electrolyser the input network should be set to electricity.</a:t>
            </a:r>
            <a:endParaRPr/>
          </a:p>
          <a:p>
            <a:pPr indent="-263525" lvl="1" marL="720725" marR="0" rtl="0" algn="l">
              <a:spcBef>
                <a:spcPts val="0"/>
              </a:spcBef>
              <a:spcAft>
                <a:spcPts val="0"/>
              </a:spcAft>
              <a:buClr>
                <a:schemeClr val="dk1"/>
              </a:buClr>
              <a:buSzPts val="1600"/>
              <a:buFont typeface="Calibri"/>
              <a:buAutoNum type="arabicParenR"/>
            </a:pPr>
            <a:r>
              <a:rPr b="0" i="0" lang="en-GB" sz="1600" u="none" cap="none" strike="noStrike">
                <a:solidFill>
                  <a:schemeClr val="dk1"/>
                </a:solidFill>
                <a:latin typeface="Open Sans"/>
                <a:ea typeface="Open Sans"/>
                <a:cs typeface="Open Sans"/>
                <a:sym typeface="Open Sans"/>
              </a:rPr>
              <a:t>For hydrogen storage the storage capacity should be specified.</a:t>
            </a:r>
            <a:endParaRPr/>
          </a:p>
        </p:txBody>
      </p:sp>
      <p:sp>
        <p:nvSpPr>
          <p:cNvPr id="550" name="Google Shape;550;p20"/>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16.4 Modelling power to gas &amp; EV</a:t>
            </a:r>
            <a:endParaRPr sz="4000">
              <a:solidFill>
                <a:schemeClr val="dk1"/>
              </a:solidFill>
              <a:latin typeface="Open Sans"/>
              <a:ea typeface="Open Sans"/>
              <a:cs typeface="Open Sans"/>
              <a:sym typeface="Open Sans"/>
            </a:endParaRPr>
          </a:p>
        </p:txBody>
      </p:sp>
      <p:pic>
        <p:nvPicPr>
          <p:cNvPr id="551" name="Google Shape;551;p20"/>
          <p:cNvPicPr preferRelativeResize="0"/>
          <p:nvPr/>
        </p:nvPicPr>
        <p:blipFill rotWithShape="1">
          <a:blip r:embed="rId6">
            <a:alphaModFix/>
          </a:blip>
          <a:srcRect b="0" l="0" r="0" t="0"/>
          <a:stretch/>
        </p:blipFill>
        <p:spPr>
          <a:xfrm>
            <a:off x="283285"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0"/>
                                        <p:tgtEl>
                                          <p:spTgt spid="5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Graphical user interface, text&#10;&#10;Description automatically generated" id="557" name="Google Shape;557;p21"/>
          <p:cNvPicPr preferRelativeResize="0"/>
          <p:nvPr/>
        </p:nvPicPr>
        <p:blipFill rotWithShape="1">
          <a:blip r:embed="rId3">
            <a:alphaModFix/>
          </a:blip>
          <a:srcRect b="0" l="0" r="0" t="0"/>
          <a:stretch/>
        </p:blipFill>
        <p:spPr>
          <a:xfrm>
            <a:off x="40758" y="0"/>
            <a:ext cx="12192000" cy="6858000"/>
          </a:xfrm>
          <a:prstGeom prst="rect">
            <a:avLst/>
          </a:prstGeom>
          <a:noFill/>
          <a:ln>
            <a:noFill/>
          </a:ln>
        </p:spPr>
      </p:pic>
      <p:sp>
        <p:nvSpPr>
          <p:cNvPr id="558" name="Google Shape;558;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59" name="Google Shape;559;p21"/>
          <p:cNvSpPr/>
          <p:nvPr/>
        </p:nvSpPr>
        <p:spPr>
          <a:xfrm>
            <a:off x="966955" y="1212315"/>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16.4.4 Power to EV  </a:t>
            </a:r>
            <a:endParaRPr/>
          </a:p>
        </p:txBody>
      </p:sp>
      <p:pic>
        <p:nvPicPr>
          <p:cNvPr id="560" name="Google Shape;560;p21"/>
          <p:cNvPicPr preferRelativeResize="0"/>
          <p:nvPr/>
        </p:nvPicPr>
        <p:blipFill rotWithShape="1">
          <a:blip r:embed="rId4">
            <a:alphaModFix/>
          </a:blip>
          <a:srcRect b="0" l="0" r="0" t="0"/>
          <a:stretch/>
        </p:blipFill>
        <p:spPr>
          <a:xfrm>
            <a:off x="7322849" y="1787129"/>
            <a:ext cx="4144222" cy="4520604"/>
          </a:xfrm>
          <a:prstGeom prst="rect">
            <a:avLst/>
          </a:prstGeom>
          <a:noFill/>
          <a:ln>
            <a:noFill/>
          </a:ln>
        </p:spPr>
      </p:pic>
      <p:sp>
        <p:nvSpPr>
          <p:cNvPr id="561" name="Google Shape;561;p21"/>
          <p:cNvSpPr txBox="1"/>
          <p:nvPr/>
        </p:nvSpPr>
        <p:spPr>
          <a:xfrm>
            <a:off x="393491" y="2241830"/>
            <a:ext cx="6680262" cy="3231654"/>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GB" sz="2400" u="none" cap="none" strike="noStrike">
                <a:solidFill>
                  <a:schemeClr val="dk1"/>
                </a:solidFill>
                <a:latin typeface="Open Sans"/>
                <a:ea typeface="Open Sans"/>
                <a:cs typeface="Open Sans"/>
                <a:sym typeface="Open Sans"/>
              </a:rPr>
              <a:t>The three key EV charging scenarios are: </a:t>
            </a:r>
            <a:endParaRPr/>
          </a:p>
          <a:p>
            <a:pPr indent="0" lvl="1" marL="457200" marR="0" rtl="0" algn="l">
              <a:spcBef>
                <a:spcPts val="0"/>
              </a:spcBef>
              <a:spcAft>
                <a:spcPts val="0"/>
              </a:spcAft>
              <a:buNone/>
            </a:pPr>
            <a:r>
              <a:t/>
            </a:r>
            <a:endParaRPr b="0" i="0" sz="2000" u="none" cap="none" strike="noStrike">
              <a:solidFill>
                <a:schemeClr val="dk1"/>
              </a:solidFill>
              <a:latin typeface="Open Sans"/>
              <a:ea typeface="Open Sans"/>
              <a:cs typeface="Open Sans"/>
              <a:sym typeface="Open Sans"/>
            </a:endParaRPr>
          </a:p>
          <a:p>
            <a:pPr indent="-457200" lvl="1" marL="914400" marR="0" rtl="0" algn="l">
              <a:spcBef>
                <a:spcPts val="0"/>
              </a:spcBef>
              <a:spcAft>
                <a:spcPts val="0"/>
              </a:spcAft>
              <a:buClr>
                <a:schemeClr val="dk1"/>
              </a:buClr>
              <a:buSzPts val="2000"/>
              <a:buFont typeface="Calibri"/>
              <a:buAutoNum type="alphaLcParenR"/>
            </a:pPr>
            <a:r>
              <a:rPr b="1" i="0" lang="en-GB" sz="2000" u="none" cap="none" strike="noStrike">
                <a:solidFill>
                  <a:schemeClr val="dk1"/>
                </a:solidFill>
                <a:latin typeface="Open Sans"/>
                <a:ea typeface="Open Sans"/>
                <a:cs typeface="Open Sans"/>
                <a:sym typeface="Open Sans"/>
              </a:rPr>
              <a:t>Evening uncontrolled charging:  </a:t>
            </a:r>
            <a:r>
              <a:rPr b="0" i="0" lang="en-GB" sz="2000" u="none" cap="none" strike="noStrike">
                <a:solidFill>
                  <a:schemeClr val="dk1"/>
                </a:solidFill>
                <a:latin typeface="Open Sans"/>
                <a:ea typeface="Open Sans"/>
                <a:cs typeface="Open Sans"/>
                <a:sym typeface="Open Sans"/>
              </a:rPr>
              <a:t>EVs will charge at maximum power as soon as they are plugged into to the grid, mostly during evening hours.</a:t>
            </a:r>
            <a:endParaRPr/>
          </a:p>
          <a:p>
            <a:pPr indent="-457200" lvl="1" marL="914400" marR="0" rtl="0" algn="l">
              <a:spcBef>
                <a:spcPts val="0"/>
              </a:spcBef>
              <a:spcAft>
                <a:spcPts val="0"/>
              </a:spcAft>
              <a:buClr>
                <a:schemeClr val="dk1"/>
              </a:buClr>
              <a:buSzPts val="2000"/>
              <a:buFont typeface="Calibri"/>
              <a:buAutoNum type="alphaLcParenR"/>
            </a:pPr>
            <a:r>
              <a:rPr b="1" i="0" lang="en-GB" sz="2000" u="none" cap="none" strike="noStrike">
                <a:solidFill>
                  <a:schemeClr val="dk1"/>
                </a:solidFill>
                <a:latin typeface="Open Sans"/>
                <a:ea typeface="Open Sans"/>
                <a:cs typeface="Open Sans"/>
                <a:sym typeface="Open Sans"/>
              </a:rPr>
              <a:t>Night controlled charging: </a:t>
            </a:r>
            <a:r>
              <a:rPr b="0" i="0" lang="en-GB" sz="2000" u="none" cap="none" strike="noStrike">
                <a:solidFill>
                  <a:schemeClr val="dk1"/>
                </a:solidFill>
                <a:latin typeface="Open Sans"/>
                <a:ea typeface="Open Sans"/>
                <a:cs typeface="Open Sans"/>
                <a:sym typeface="Open Sans"/>
              </a:rPr>
              <a:t>Charge is distributed during the night and coincides with wind availability and low power demand</a:t>
            </a:r>
            <a:endParaRPr/>
          </a:p>
          <a:p>
            <a:pPr indent="-457200" lvl="1" marL="914400" marR="0" rtl="0" algn="l">
              <a:spcBef>
                <a:spcPts val="0"/>
              </a:spcBef>
              <a:spcAft>
                <a:spcPts val="0"/>
              </a:spcAft>
              <a:buClr>
                <a:schemeClr val="dk1"/>
              </a:buClr>
              <a:buSzPts val="2000"/>
              <a:buFont typeface="Calibri"/>
              <a:buAutoNum type="alphaLcParenR"/>
            </a:pPr>
            <a:r>
              <a:rPr b="1" i="0" lang="en-GB" sz="2000" u="none" cap="none" strike="noStrike">
                <a:solidFill>
                  <a:schemeClr val="dk1"/>
                </a:solidFill>
                <a:latin typeface="Open Sans"/>
                <a:ea typeface="Open Sans"/>
                <a:cs typeface="Open Sans"/>
                <a:sym typeface="Open Sans"/>
              </a:rPr>
              <a:t>Day controlled charging: </a:t>
            </a:r>
            <a:r>
              <a:rPr b="0" i="0" lang="en-GB" sz="2000" u="none" cap="none" strike="noStrike">
                <a:solidFill>
                  <a:schemeClr val="dk1"/>
                </a:solidFill>
                <a:latin typeface="Open Sans"/>
                <a:ea typeface="Open Sans"/>
                <a:cs typeface="Open Sans"/>
                <a:sym typeface="Open Sans"/>
              </a:rPr>
              <a:t>Charge coincides with the solar PV profile</a:t>
            </a:r>
            <a:endParaRPr/>
          </a:p>
        </p:txBody>
      </p:sp>
      <p:sp>
        <p:nvSpPr>
          <p:cNvPr id="562" name="Google Shape;562;p21"/>
          <p:cNvSpPr txBox="1"/>
          <p:nvPr/>
        </p:nvSpPr>
        <p:spPr>
          <a:xfrm>
            <a:off x="7821041" y="1837710"/>
            <a:ext cx="5411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a</a:t>
            </a:r>
            <a:endParaRPr/>
          </a:p>
        </p:txBody>
      </p:sp>
      <p:sp>
        <p:nvSpPr>
          <p:cNvPr id="563" name="Google Shape;563;p21"/>
          <p:cNvSpPr txBox="1"/>
          <p:nvPr/>
        </p:nvSpPr>
        <p:spPr>
          <a:xfrm>
            <a:off x="7767103" y="3303038"/>
            <a:ext cx="5411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b</a:t>
            </a:r>
            <a:endParaRPr/>
          </a:p>
        </p:txBody>
      </p:sp>
      <p:sp>
        <p:nvSpPr>
          <p:cNvPr id="564" name="Google Shape;564;p21"/>
          <p:cNvSpPr txBox="1"/>
          <p:nvPr/>
        </p:nvSpPr>
        <p:spPr>
          <a:xfrm>
            <a:off x="7767103" y="4768366"/>
            <a:ext cx="5411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rgbClr val="FF0000"/>
                </a:solidFill>
                <a:latin typeface="Calibri"/>
                <a:ea typeface="Calibri"/>
                <a:cs typeface="Calibri"/>
                <a:sym typeface="Calibri"/>
              </a:rPr>
              <a:t>c</a:t>
            </a:r>
            <a:endParaRPr/>
          </a:p>
        </p:txBody>
      </p:sp>
      <p:sp>
        <p:nvSpPr>
          <p:cNvPr id="565" name="Google Shape;565;p21"/>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16.4 Modelling power to gas &amp; EV</a:t>
            </a:r>
            <a:endParaRPr sz="4000">
              <a:solidFill>
                <a:schemeClr val="dk1"/>
              </a:solidFill>
              <a:latin typeface="Open Sans"/>
              <a:ea typeface="Open Sans"/>
              <a:cs typeface="Open Sans"/>
              <a:sym typeface="Open Sans"/>
            </a:endParaRPr>
          </a:p>
        </p:txBody>
      </p:sp>
      <p:sp>
        <p:nvSpPr>
          <p:cNvPr id="566" name="Google Shape;566;p21"/>
          <p:cNvSpPr txBox="1"/>
          <p:nvPr/>
        </p:nvSpPr>
        <p:spPr>
          <a:xfrm>
            <a:off x="7100446" y="6102889"/>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sp>
        <p:nvSpPr>
          <p:cNvPr id="567" name="Google Shape;567;p21"/>
          <p:cNvSpPr/>
          <p:nvPr/>
        </p:nvSpPr>
        <p:spPr>
          <a:xfrm>
            <a:off x="688980" y="1943792"/>
            <a:ext cx="6439742" cy="4162083"/>
          </a:xfrm>
          <a:prstGeom prst="roundRect">
            <a:avLst>
              <a:gd fmla="val 5483" name="adj"/>
            </a:avLst>
          </a:prstGeom>
          <a:noFill/>
          <a:ln cap="flat" cmpd="sng" w="28575">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68" name="Google Shape;568;p21"/>
          <p:cNvPicPr preferRelativeResize="0"/>
          <p:nvPr/>
        </p:nvPicPr>
        <p:blipFill rotWithShape="1">
          <a:blip r:embed="rId5">
            <a:alphaModFix/>
          </a:blip>
          <a:srcRect b="0" l="0" r="0" t="0"/>
          <a:stretch/>
        </p:blipFill>
        <p:spPr>
          <a:xfrm>
            <a:off x="393491" y="24085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0"/>
                                        <p:tgtEl>
                                          <p:spTgt spid="5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Graphical user interface, text&#10;&#10;Description automatically generated" id="574" name="Google Shape;574;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5" name="Google Shape;575;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576" name="Google Shape;576;p22"/>
          <p:cNvSpPr/>
          <p:nvPr/>
        </p:nvSpPr>
        <p:spPr>
          <a:xfrm>
            <a:off x="957323" y="1215751"/>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16.4.5 Modelling EV</a:t>
            </a:r>
            <a:endParaRPr/>
          </a:p>
        </p:txBody>
      </p:sp>
      <p:pic>
        <p:nvPicPr>
          <p:cNvPr id="577" name="Google Shape;577;p22"/>
          <p:cNvPicPr preferRelativeResize="0"/>
          <p:nvPr/>
        </p:nvPicPr>
        <p:blipFill rotWithShape="1">
          <a:blip r:embed="rId4">
            <a:alphaModFix/>
          </a:blip>
          <a:srcRect b="12479" l="0" r="0" t="0"/>
          <a:stretch/>
        </p:blipFill>
        <p:spPr>
          <a:xfrm>
            <a:off x="9999363" y="4409506"/>
            <a:ext cx="1267908" cy="1477540"/>
          </a:xfrm>
          <a:prstGeom prst="rect">
            <a:avLst/>
          </a:prstGeom>
          <a:noFill/>
          <a:ln>
            <a:noFill/>
          </a:ln>
        </p:spPr>
      </p:pic>
      <p:sp>
        <p:nvSpPr>
          <p:cNvPr id="578" name="Google Shape;578;p22"/>
          <p:cNvSpPr/>
          <p:nvPr/>
        </p:nvSpPr>
        <p:spPr>
          <a:xfrm>
            <a:off x="957323" y="1864427"/>
            <a:ext cx="4992215" cy="4384392"/>
          </a:xfrm>
          <a:prstGeom prst="roundRect">
            <a:avLst>
              <a:gd fmla="val 2596" name="adj"/>
            </a:avLst>
          </a:prstGeom>
          <a:no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22"/>
          <p:cNvSpPr/>
          <p:nvPr/>
        </p:nvSpPr>
        <p:spPr>
          <a:xfrm>
            <a:off x="1159073" y="2433812"/>
            <a:ext cx="4578706" cy="2098788"/>
          </a:xfrm>
          <a:prstGeom prst="roundRect">
            <a:avLst>
              <a:gd fmla="val 4187"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2"/>
          <p:cNvSpPr/>
          <p:nvPr/>
        </p:nvSpPr>
        <p:spPr>
          <a:xfrm>
            <a:off x="1159073" y="4690200"/>
            <a:ext cx="4578706" cy="1389966"/>
          </a:xfrm>
          <a:prstGeom prst="roundRect">
            <a:avLst>
              <a:gd fmla="val 3664" name="adj"/>
            </a:avLst>
          </a:prstGeom>
          <a:solidFill>
            <a:srgbClr val="FBE4D4"/>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22"/>
          <p:cNvSpPr txBox="1"/>
          <p:nvPr/>
        </p:nvSpPr>
        <p:spPr>
          <a:xfrm>
            <a:off x="1159073" y="1854766"/>
            <a:ext cx="298281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Electro-mobility grid</a:t>
            </a:r>
            <a:endParaRPr/>
          </a:p>
        </p:txBody>
      </p:sp>
      <p:sp>
        <p:nvSpPr>
          <p:cNvPr id="582" name="Google Shape;582;p22"/>
          <p:cNvSpPr/>
          <p:nvPr/>
        </p:nvSpPr>
        <p:spPr>
          <a:xfrm rot="10800000">
            <a:off x="5968546" y="4432223"/>
            <a:ext cx="3484211" cy="205222"/>
          </a:xfrm>
          <a:prstGeom prst="rightArrow">
            <a:avLst>
              <a:gd fmla="val 50000" name="adj1"/>
              <a:gd fmla="val 50000" name="adj2"/>
            </a:avLst>
          </a:prstGeom>
          <a:solidFill>
            <a:srgbClr val="FEE599"/>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2"/>
          <p:cNvSpPr txBox="1"/>
          <p:nvPr/>
        </p:nvSpPr>
        <p:spPr>
          <a:xfrm>
            <a:off x="1313800" y="2448367"/>
            <a:ext cx="28766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Demand</a:t>
            </a:r>
            <a:endParaRPr/>
          </a:p>
        </p:txBody>
      </p:sp>
      <p:sp>
        <p:nvSpPr>
          <p:cNvPr id="584" name="Google Shape;584;p22"/>
          <p:cNvSpPr txBox="1"/>
          <p:nvPr/>
        </p:nvSpPr>
        <p:spPr>
          <a:xfrm>
            <a:off x="1313800" y="4743319"/>
            <a:ext cx="18964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Reserve</a:t>
            </a:r>
            <a:endParaRPr/>
          </a:p>
        </p:txBody>
      </p:sp>
      <p:sp>
        <p:nvSpPr>
          <p:cNvPr id="585" name="Google Shape;585;p22"/>
          <p:cNvSpPr txBox="1"/>
          <p:nvPr/>
        </p:nvSpPr>
        <p:spPr>
          <a:xfrm>
            <a:off x="1194103" y="2836286"/>
            <a:ext cx="4556580" cy="156966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Define the demand profile in the “</a:t>
            </a:r>
            <a:r>
              <a:rPr b="1" lang="en-GB" sz="1600">
                <a:solidFill>
                  <a:schemeClr val="dk1"/>
                </a:solidFill>
                <a:latin typeface="Calibri"/>
                <a:ea typeface="Calibri"/>
                <a:cs typeface="Calibri"/>
                <a:sym typeface="Calibri"/>
              </a:rPr>
              <a:t>ts_energy</a:t>
            </a:r>
            <a:r>
              <a:rPr lang="en-GB" sz="1600">
                <a:solidFill>
                  <a:schemeClr val="dk1"/>
                </a:solidFill>
                <a:latin typeface="Calibri"/>
                <a:ea typeface="Calibri"/>
                <a:cs typeface="Calibri"/>
                <a:sym typeface="Calibri"/>
              </a:rPr>
              <a:t>” sheet.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This demand represents discharge of battery for mobility.</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This demand is estimated and projected over the planning horizon and should be added as input.</a:t>
            </a:r>
            <a:endParaRPr/>
          </a:p>
        </p:txBody>
      </p:sp>
      <p:sp>
        <p:nvSpPr>
          <p:cNvPr id="586" name="Google Shape;586;p22"/>
          <p:cNvSpPr txBox="1"/>
          <p:nvPr/>
        </p:nvSpPr>
        <p:spPr>
          <a:xfrm>
            <a:off x="1241593" y="5039504"/>
            <a:ext cx="4373110"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Defined reserve profile in the “</a:t>
            </a:r>
            <a:r>
              <a:rPr b="1" lang="en-GB" sz="1600">
                <a:solidFill>
                  <a:schemeClr val="dk1"/>
                </a:solidFill>
                <a:latin typeface="Calibri"/>
                <a:ea typeface="Calibri"/>
                <a:cs typeface="Calibri"/>
                <a:sym typeface="Calibri"/>
              </a:rPr>
              <a:t>ts_reserve</a:t>
            </a:r>
            <a:r>
              <a:rPr lang="en-GB" sz="1600">
                <a:solidFill>
                  <a:schemeClr val="dk1"/>
                </a:solidFill>
                <a:latin typeface="Calibri"/>
                <a:ea typeface="Calibri"/>
                <a:cs typeface="Calibri"/>
                <a:sym typeface="Calibri"/>
              </a:rPr>
              <a:t>” sheet.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This is used to represent the amount of EVs that are connected to grid in a time period.</a:t>
            </a:r>
            <a:endParaRPr/>
          </a:p>
        </p:txBody>
      </p:sp>
      <p:sp>
        <p:nvSpPr>
          <p:cNvPr id="587" name="Google Shape;587;p22"/>
          <p:cNvSpPr txBox="1"/>
          <p:nvPr/>
        </p:nvSpPr>
        <p:spPr>
          <a:xfrm>
            <a:off x="9834745" y="3806167"/>
            <a:ext cx="15572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Power grid </a:t>
            </a:r>
            <a:endParaRPr/>
          </a:p>
        </p:txBody>
      </p:sp>
      <p:sp>
        <p:nvSpPr>
          <p:cNvPr id="588" name="Google Shape;588;p22"/>
          <p:cNvSpPr/>
          <p:nvPr/>
        </p:nvSpPr>
        <p:spPr>
          <a:xfrm flipH="1" rot="10800000">
            <a:off x="5973288" y="5013254"/>
            <a:ext cx="3479470" cy="198794"/>
          </a:xfrm>
          <a:prstGeom prst="rightArrow">
            <a:avLst>
              <a:gd fmla="val 50000" name="adj1"/>
              <a:gd fmla="val 50000" name="adj2"/>
            </a:avLst>
          </a:prstGeom>
          <a:solidFill>
            <a:srgbClr val="FEE599"/>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2"/>
          <p:cNvSpPr/>
          <p:nvPr/>
        </p:nvSpPr>
        <p:spPr>
          <a:xfrm>
            <a:off x="5961413" y="5569527"/>
            <a:ext cx="748145" cy="106878"/>
          </a:xfrm>
          <a:prstGeom prst="rect">
            <a:avLst/>
          </a:prstGeom>
          <a:solidFill>
            <a:srgbClr val="FEE599"/>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2"/>
          <p:cNvSpPr/>
          <p:nvPr/>
        </p:nvSpPr>
        <p:spPr>
          <a:xfrm flipH="1" rot="10800000">
            <a:off x="8737676" y="5513785"/>
            <a:ext cx="748145" cy="216000"/>
          </a:xfrm>
          <a:prstGeom prst="rightArrow">
            <a:avLst>
              <a:gd fmla="val 50000" name="adj1"/>
              <a:gd fmla="val 50000" name="adj2"/>
            </a:avLst>
          </a:prstGeom>
          <a:solidFill>
            <a:srgbClr val="FEE599"/>
          </a:solidFill>
          <a:ln cap="flat" cmpd="sng" w="19050">
            <a:solidFill>
              <a:srgbClr val="BF9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2"/>
          <p:cNvSpPr txBox="1"/>
          <p:nvPr/>
        </p:nvSpPr>
        <p:spPr>
          <a:xfrm>
            <a:off x="7010006" y="4046986"/>
            <a:ext cx="14012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Discharge</a:t>
            </a:r>
            <a:endParaRPr/>
          </a:p>
        </p:txBody>
      </p:sp>
      <p:sp>
        <p:nvSpPr>
          <p:cNvPr id="592" name="Google Shape;592;p22"/>
          <p:cNvSpPr txBox="1"/>
          <p:nvPr/>
        </p:nvSpPr>
        <p:spPr>
          <a:xfrm>
            <a:off x="7161683" y="4684692"/>
            <a:ext cx="14012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Charge</a:t>
            </a:r>
            <a:endParaRPr/>
          </a:p>
        </p:txBody>
      </p:sp>
      <p:sp>
        <p:nvSpPr>
          <p:cNvPr id="593" name="Google Shape;593;p22"/>
          <p:cNvSpPr txBox="1"/>
          <p:nvPr/>
        </p:nvSpPr>
        <p:spPr>
          <a:xfrm>
            <a:off x="6864839" y="5419394"/>
            <a:ext cx="19949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Ancillary services</a:t>
            </a:r>
            <a:endParaRPr/>
          </a:p>
        </p:txBody>
      </p:sp>
      <p:sp>
        <p:nvSpPr>
          <p:cNvPr id="594" name="Google Shape;594;p22"/>
          <p:cNvSpPr txBox="1"/>
          <p:nvPr/>
        </p:nvSpPr>
        <p:spPr>
          <a:xfrm>
            <a:off x="6121808" y="1583078"/>
            <a:ext cx="3129045" cy="111466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95" name="Google Shape;595;p22"/>
          <p:cNvSpPr txBox="1"/>
          <p:nvPr/>
        </p:nvSpPr>
        <p:spPr>
          <a:xfrm>
            <a:off x="6096000" y="2167446"/>
            <a:ext cx="3129045" cy="837665"/>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pic>
        <p:nvPicPr>
          <p:cNvPr id="596" name="Google Shape;596;p22"/>
          <p:cNvPicPr preferRelativeResize="0"/>
          <p:nvPr/>
        </p:nvPicPr>
        <p:blipFill rotWithShape="1">
          <a:blip r:embed="rId7">
            <a:alphaModFix/>
          </a:blip>
          <a:srcRect b="22424" l="0" r="0" t="0"/>
          <a:stretch/>
        </p:blipFill>
        <p:spPr>
          <a:xfrm flipH="1">
            <a:off x="7017545" y="2926938"/>
            <a:ext cx="1337573" cy="1037632"/>
          </a:xfrm>
          <a:prstGeom prst="rect">
            <a:avLst/>
          </a:prstGeom>
          <a:noFill/>
          <a:ln>
            <a:noFill/>
          </a:ln>
        </p:spPr>
      </p:pic>
      <p:sp>
        <p:nvSpPr>
          <p:cNvPr id="597" name="Google Shape;597;p22"/>
          <p:cNvSpPr txBox="1"/>
          <p:nvPr/>
        </p:nvSpPr>
        <p:spPr>
          <a:xfrm>
            <a:off x="6287929" y="2818292"/>
            <a:ext cx="2290173" cy="276999"/>
          </a:xfrm>
          <a:prstGeom prst="rect">
            <a:avLst/>
          </a:prstGeom>
          <a:blipFill rotWithShape="1">
            <a:blip r:embed="rId8">
              <a:alphaModFix/>
            </a:blip>
            <a:stretch>
              <a:fillRect b="-152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latin typeface="Calibri"/>
                <a:ea typeface="Calibri"/>
                <a:cs typeface="Calibri"/>
                <a:sym typeface="Calibri"/>
              </a:rPr>
              <a:t> </a:t>
            </a:r>
            <a:endParaRPr/>
          </a:p>
        </p:txBody>
      </p:sp>
      <p:sp>
        <p:nvSpPr>
          <p:cNvPr id="598" name="Google Shape;598;p22"/>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16.4 Modelling power to gas &amp; EV</a:t>
            </a:r>
            <a:endParaRPr sz="4000">
              <a:solidFill>
                <a:schemeClr val="dk1"/>
              </a:solidFill>
              <a:latin typeface="Open Sans"/>
              <a:ea typeface="Open Sans"/>
              <a:cs typeface="Open Sans"/>
              <a:sym typeface="Open Sans"/>
            </a:endParaRPr>
          </a:p>
        </p:txBody>
      </p:sp>
      <p:sp>
        <p:nvSpPr>
          <p:cNvPr id="599" name="Google Shape;599;p22"/>
          <p:cNvSpPr txBox="1"/>
          <p:nvPr/>
        </p:nvSpPr>
        <p:spPr>
          <a:xfrm>
            <a:off x="9563947" y="5974088"/>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pic>
        <p:nvPicPr>
          <p:cNvPr id="600" name="Google Shape;600;p22"/>
          <p:cNvPicPr preferRelativeResize="0"/>
          <p:nvPr/>
        </p:nvPicPr>
        <p:blipFill rotWithShape="1">
          <a:blip r:embed="rId9">
            <a:alphaModFix/>
          </a:blip>
          <a:srcRect b="0" l="0" r="0" t="0"/>
          <a:stretch/>
        </p:blipFill>
        <p:spPr>
          <a:xfrm>
            <a:off x="283285"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23"/>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607" name="Google Shape;607;p23"/>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608" name="Google Shape;608;p23"/>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609" name="Google Shape;609;p23"/>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610" name="Google Shape;610;p2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611" name="Google Shape;611;p23"/>
          <p:cNvSpPr txBox="1"/>
          <p:nvPr/>
        </p:nvSpPr>
        <p:spPr>
          <a:xfrm>
            <a:off x="887215" y="8748"/>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Lecture 16 References</a:t>
            </a:r>
            <a:endParaRPr/>
          </a:p>
        </p:txBody>
      </p:sp>
      <p:sp>
        <p:nvSpPr>
          <p:cNvPr id="612" name="Google Shape;612;p23"/>
          <p:cNvSpPr txBox="1"/>
          <p:nvPr/>
        </p:nvSpPr>
        <p:spPr>
          <a:xfrm>
            <a:off x="887215" y="1590635"/>
            <a:ext cx="10624517" cy="236988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600"/>
              <a:buFont typeface="Calibri"/>
              <a:buAutoNum type="alphaLcPeriod"/>
            </a:pPr>
            <a:r>
              <a:rPr lang="en-GB" sz="1600">
                <a:solidFill>
                  <a:schemeClr val="dk1"/>
                </a:solidFill>
                <a:latin typeface="Open Sans"/>
                <a:ea typeface="Open Sans"/>
                <a:cs typeface="Open Sans"/>
                <a:sym typeface="Open Sans"/>
              </a:rPr>
              <a:t>IRENA (2020a), “Modelling different flexibility options” (2020), International Renewable Energy Agency, Abu Dhabi,  </a:t>
            </a:r>
            <a:r>
              <a:rPr lang="en-GB" sz="1600" u="sng">
                <a:solidFill>
                  <a:schemeClr val="dk1"/>
                </a:solidFill>
                <a:latin typeface="Open Sans"/>
                <a:ea typeface="Open Sans"/>
                <a:cs typeface="Open Sans"/>
                <a:sym typeface="Open Sans"/>
                <a:hlinkClick r:id="rId4">
                  <a:extLst>
                    <a:ext uri="{A12FA001-AC4F-418D-AE19-62706E023703}">
                      <ahyp:hlinkClr val="tx"/>
                    </a:ext>
                  </a:extLst>
                </a:hlinkClick>
              </a:rPr>
              <a:t>https://www.irena.org/energytransition/Energy-System-Models-and-Data/IRENA-FlexTool-Training-Materials</a:t>
            </a:r>
            <a:endParaRPr sz="160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600"/>
              <a:buFont typeface="Calibri"/>
              <a:buAutoNum type="alphaLcPeriod"/>
            </a:pPr>
            <a:r>
              <a:rPr lang="en-GB" sz="1600">
                <a:solidFill>
                  <a:schemeClr val="dk1"/>
                </a:solidFill>
                <a:latin typeface="Open Sans"/>
                <a:ea typeface="Open Sans"/>
                <a:cs typeface="Open Sans"/>
                <a:sym typeface="Open Sans"/>
              </a:rPr>
              <a:t>IRENA (2020b), “Basic Training ” (2020), International Renewable Energy Agency, Abu Dhabi, </a:t>
            </a:r>
            <a:endParaRPr/>
          </a:p>
          <a:p>
            <a:pPr indent="0" lvl="0" marL="363538" marR="0" rtl="0" algn="l">
              <a:spcBef>
                <a:spcPts val="0"/>
              </a:spcBef>
              <a:spcAft>
                <a:spcPts val="0"/>
              </a:spcAft>
              <a:buNone/>
            </a:pPr>
            <a:r>
              <a:rPr lang="en-GB" sz="1600" u="sng">
                <a:solidFill>
                  <a:schemeClr val="dk1"/>
                </a:solidFill>
                <a:latin typeface="Open Sans"/>
                <a:ea typeface="Open Sans"/>
                <a:cs typeface="Open Sans"/>
                <a:sym typeface="Open Sans"/>
                <a:hlinkClick r:id="rId5">
                  <a:extLst>
                    <a:ext uri="{A12FA001-AC4F-418D-AE19-62706E023703}">
                      <ahyp:hlinkClr val="tx"/>
                    </a:ext>
                  </a:extLst>
                </a:hlinkClick>
              </a:rPr>
              <a:t>https://www.irena.org/energytransition/Energy-System-Models-and-Data/IRENA-FlexTool-Training-Materials</a:t>
            </a:r>
            <a:endParaRPr sz="1600">
              <a:solidFill>
                <a:schemeClr val="dk1"/>
              </a:solidFill>
              <a:latin typeface="Open Sans"/>
              <a:ea typeface="Open Sans"/>
              <a:cs typeface="Open Sans"/>
              <a:sym typeface="Open Sans"/>
            </a:endParaRPr>
          </a:p>
          <a:p>
            <a:pPr indent="0" lvl="0" marL="263525" marR="0" rtl="0" algn="l">
              <a:spcBef>
                <a:spcPts val="0"/>
              </a:spcBef>
              <a:spcAft>
                <a:spcPts val="0"/>
              </a:spcAft>
              <a:buNone/>
            </a:pPr>
            <a:r>
              <a:t/>
            </a:r>
            <a:endParaRPr sz="1600" u="sng">
              <a:solidFill>
                <a:srgbClr val="2F5496"/>
              </a:solidFill>
              <a:latin typeface="Open Sans"/>
              <a:ea typeface="Open Sans"/>
              <a:cs typeface="Open Sans"/>
              <a:sym typeface="Open Sans"/>
            </a:endParaRPr>
          </a:p>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descr="https://ukc-powerpoint.officeapps.live.com/pods/GetClipboardImage.ashx?Id=fdd7a6e6-5703-4923-b815-7eb6e6a19c62&amp;DC=GUK4&amp;wdoverrides=GetClipboardImageEnabled:true" id="617" name="Google Shape;617;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pic>
        <p:nvPicPr>
          <p:cNvPr descr="Graphical user interface, text" id="622" name="Google Shape;622;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23" name="Google Shape;623;p25"/>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Graphical user interface, text&#10;&#10;Description automatically generated" id="113" name="Google Shape;113;p3"/>
          <p:cNvPicPr preferRelativeResize="0"/>
          <p:nvPr/>
        </p:nvPicPr>
        <p:blipFill rotWithShape="1">
          <a:blip r:embed="rId3">
            <a:alphaModFix/>
          </a:blip>
          <a:srcRect b="0" l="0" r="0" t="0"/>
          <a:stretch/>
        </p:blipFill>
        <p:spPr>
          <a:xfrm>
            <a:off x="0" y="-10600"/>
            <a:ext cx="12192000" cy="6858000"/>
          </a:xfrm>
          <a:prstGeom prst="rect">
            <a:avLst/>
          </a:prstGeom>
          <a:noFill/>
          <a:ln>
            <a:noFill/>
          </a:ln>
        </p:spPr>
      </p:pic>
      <p:sp>
        <p:nvSpPr>
          <p:cNvPr id="114" name="Google Shape;114;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5" name="Google Shape;115;p3"/>
          <p:cNvSpPr/>
          <p:nvPr/>
        </p:nvSpPr>
        <p:spPr>
          <a:xfrm>
            <a:off x="966955" y="116385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16.1.1 Modifying the input file</a:t>
            </a:r>
            <a:endParaRPr b="1" sz="2000">
              <a:solidFill>
                <a:srgbClr val="9CC2E5"/>
              </a:solidFill>
              <a:latin typeface="Open Sans"/>
              <a:ea typeface="Open Sans"/>
              <a:cs typeface="Open Sans"/>
              <a:sym typeface="Open Sans"/>
            </a:endParaRPr>
          </a:p>
        </p:txBody>
      </p:sp>
      <p:sp>
        <p:nvSpPr>
          <p:cNvPr id="116" name="Google Shape;116;p3"/>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16.1 Modelling flexible generation &amp; demand</a:t>
            </a:r>
            <a:endParaRPr sz="4000">
              <a:solidFill>
                <a:schemeClr val="dk1"/>
              </a:solidFill>
              <a:latin typeface="Open Sans"/>
              <a:ea typeface="Open Sans"/>
              <a:cs typeface="Open Sans"/>
              <a:sym typeface="Open Sans"/>
            </a:endParaRPr>
          </a:p>
        </p:txBody>
      </p:sp>
      <p:grpSp>
        <p:nvGrpSpPr>
          <p:cNvPr id="117" name="Google Shape;117;p3"/>
          <p:cNvGrpSpPr/>
          <p:nvPr/>
        </p:nvGrpSpPr>
        <p:grpSpPr>
          <a:xfrm>
            <a:off x="5907719" y="1678193"/>
            <a:ext cx="5129628" cy="2194998"/>
            <a:chOff x="6247417" y="1551530"/>
            <a:chExt cx="5168833" cy="2224057"/>
          </a:xfrm>
        </p:grpSpPr>
        <p:pic>
          <p:nvPicPr>
            <p:cNvPr id="118" name="Google Shape;118;p3"/>
            <p:cNvPicPr preferRelativeResize="0"/>
            <p:nvPr/>
          </p:nvPicPr>
          <p:blipFill rotWithShape="1">
            <a:blip r:embed="rId4">
              <a:alphaModFix/>
            </a:blip>
            <a:srcRect b="0" l="0" r="1096" t="14753"/>
            <a:stretch/>
          </p:blipFill>
          <p:spPr>
            <a:xfrm>
              <a:off x="6247417" y="1551530"/>
              <a:ext cx="5168833" cy="2224057"/>
            </a:xfrm>
            <a:prstGeom prst="rect">
              <a:avLst/>
            </a:prstGeom>
            <a:noFill/>
            <a:ln>
              <a:noFill/>
            </a:ln>
          </p:spPr>
        </p:pic>
        <p:grpSp>
          <p:nvGrpSpPr>
            <p:cNvPr id="119" name="Google Shape;119;p3"/>
            <p:cNvGrpSpPr/>
            <p:nvPr/>
          </p:nvGrpSpPr>
          <p:grpSpPr>
            <a:xfrm>
              <a:off x="7162772" y="2252197"/>
              <a:ext cx="807256" cy="461665"/>
              <a:chOff x="1335707" y="2300816"/>
              <a:chExt cx="588600" cy="295719"/>
            </a:xfrm>
          </p:grpSpPr>
          <p:sp>
            <p:nvSpPr>
              <p:cNvPr id="120" name="Google Shape;120;p3"/>
              <p:cNvSpPr/>
              <p:nvPr/>
            </p:nvSpPr>
            <p:spPr>
              <a:xfrm>
                <a:off x="1335707" y="2397760"/>
                <a:ext cx="494454" cy="121920"/>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
              <p:cNvSpPr txBox="1"/>
              <p:nvPr/>
            </p:nvSpPr>
            <p:spPr>
              <a:xfrm>
                <a:off x="1802387" y="2300816"/>
                <a:ext cx="121920" cy="2957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grpSp>
      </p:grpSp>
      <p:grpSp>
        <p:nvGrpSpPr>
          <p:cNvPr id="122" name="Google Shape;122;p3"/>
          <p:cNvGrpSpPr/>
          <p:nvPr/>
        </p:nvGrpSpPr>
        <p:grpSpPr>
          <a:xfrm>
            <a:off x="5738115" y="3994333"/>
            <a:ext cx="5393536" cy="2228592"/>
            <a:chOff x="5974080" y="3994333"/>
            <a:chExt cx="5393536" cy="2228592"/>
          </a:xfrm>
        </p:grpSpPr>
        <p:pic>
          <p:nvPicPr>
            <p:cNvPr id="123" name="Google Shape;123;p3"/>
            <p:cNvPicPr preferRelativeResize="0"/>
            <p:nvPr/>
          </p:nvPicPr>
          <p:blipFill rotWithShape="1">
            <a:blip r:embed="rId5">
              <a:alphaModFix/>
            </a:blip>
            <a:srcRect b="0" l="0" r="0" t="0"/>
            <a:stretch/>
          </p:blipFill>
          <p:spPr>
            <a:xfrm>
              <a:off x="6240078" y="3994333"/>
              <a:ext cx="5127538" cy="2228592"/>
            </a:xfrm>
            <a:prstGeom prst="rect">
              <a:avLst/>
            </a:prstGeom>
            <a:noFill/>
            <a:ln>
              <a:noFill/>
            </a:ln>
          </p:spPr>
        </p:pic>
        <p:sp>
          <p:nvSpPr>
            <p:cNvPr id="124" name="Google Shape;124;p3"/>
            <p:cNvSpPr txBox="1"/>
            <p:nvPr/>
          </p:nvSpPr>
          <p:spPr>
            <a:xfrm>
              <a:off x="5974080" y="5030519"/>
              <a:ext cx="12192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c</a:t>
              </a:r>
              <a:endParaRPr/>
            </a:p>
          </p:txBody>
        </p:sp>
        <p:cxnSp>
          <p:nvCxnSpPr>
            <p:cNvPr id="125" name="Google Shape;125;p3"/>
            <p:cNvCxnSpPr/>
            <p:nvPr/>
          </p:nvCxnSpPr>
          <p:spPr>
            <a:xfrm flipH="1" rot="10800000">
              <a:off x="6194323" y="5073551"/>
              <a:ext cx="239869" cy="334990"/>
            </a:xfrm>
            <a:prstGeom prst="straightConnector1">
              <a:avLst/>
            </a:prstGeom>
            <a:noFill/>
            <a:ln cap="flat" cmpd="sng" w="28575">
              <a:solidFill>
                <a:srgbClr val="FF0000"/>
              </a:solidFill>
              <a:prstDash val="solid"/>
              <a:miter lim="800000"/>
              <a:headEnd len="sm" w="sm" type="none"/>
              <a:tailEnd len="med" w="med" type="triangle"/>
            </a:ln>
          </p:spPr>
        </p:cxnSp>
      </p:grpSp>
      <p:grpSp>
        <p:nvGrpSpPr>
          <p:cNvPr id="126" name="Google Shape;126;p3"/>
          <p:cNvGrpSpPr/>
          <p:nvPr/>
        </p:nvGrpSpPr>
        <p:grpSpPr>
          <a:xfrm>
            <a:off x="1017595" y="1886884"/>
            <a:ext cx="4294848" cy="4372263"/>
            <a:chOff x="4624061" y="1810410"/>
            <a:chExt cx="4294848" cy="3431235"/>
          </a:xfrm>
        </p:grpSpPr>
        <p:sp>
          <p:nvSpPr>
            <p:cNvPr id="127" name="Google Shape;127;p3"/>
            <p:cNvSpPr/>
            <p:nvPr/>
          </p:nvSpPr>
          <p:spPr>
            <a:xfrm>
              <a:off x="4624061" y="1810410"/>
              <a:ext cx="4294848" cy="3307740"/>
            </a:xfrm>
            <a:prstGeom prst="roundRect">
              <a:avLst>
                <a:gd fmla="val 2413" name="adj"/>
              </a:avLst>
            </a:prstGeom>
            <a:solidFill>
              <a:srgbClr val="F7CAAC"/>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3"/>
            <p:cNvSpPr txBox="1"/>
            <p:nvPr/>
          </p:nvSpPr>
          <p:spPr>
            <a:xfrm>
              <a:off x="4732054" y="1884311"/>
              <a:ext cx="4055070" cy="335733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Make a copy of the template.xlsm input file and rename it.</a:t>
              </a:r>
              <a:endParaRPr/>
            </a:p>
            <a:p>
              <a:pPr indent="-342900" lvl="0" marL="342900" marR="0" rtl="0" algn="l">
                <a:spcBef>
                  <a:spcPts val="0"/>
                </a:spcBef>
                <a:spcAft>
                  <a:spcPts val="0"/>
                </a:spcAft>
                <a:buClr>
                  <a:schemeClr val="dk1"/>
                </a:buClr>
                <a:buSzPts val="1800"/>
                <a:buFont typeface="Open Sans"/>
                <a:buAutoNum type="alphaLcParenR"/>
              </a:pPr>
              <a:r>
                <a:rPr lang="en-GB" sz="1800">
                  <a:solidFill>
                    <a:schemeClr val="dk1"/>
                  </a:solidFill>
                  <a:latin typeface="Open Sans"/>
                  <a:ea typeface="Open Sans"/>
                  <a:cs typeface="Open Sans"/>
                  <a:sym typeface="Open Sans"/>
                </a:rPr>
                <a:t>Make the desired changes to the input file.</a:t>
              </a:r>
              <a:endParaRPr/>
            </a:p>
            <a:p>
              <a:pPr indent="-177800" lvl="2" marL="622300" marR="0" rtl="0" algn="l">
                <a:spcBef>
                  <a:spcPts val="0"/>
                </a:spcBef>
                <a:spcAft>
                  <a:spcPts val="0"/>
                </a:spcAft>
                <a:buClr>
                  <a:schemeClr val="dk1"/>
                </a:buClr>
                <a:buSzPts val="1600"/>
                <a:buFont typeface="Arial"/>
                <a:buChar char="•"/>
              </a:pPr>
              <a:r>
                <a:rPr b="0" i="0" lang="en-GB" sz="1600" u="none" cap="none" strike="noStrike">
                  <a:solidFill>
                    <a:schemeClr val="dk1"/>
                  </a:solidFill>
                  <a:latin typeface="Open Sans"/>
                  <a:ea typeface="Open Sans"/>
                  <a:cs typeface="Open Sans"/>
                  <a:sym typeface="Open Sans"/>
                </a:rPr>
                <a:t>The description of the content of different sheets in the input file is provided in the “Info” sheet. </a:t>
              </a:r>
              <a:endParaRPr/>
            </a:p>
            <a:p>
              <a:pPr indent="-177800" lvl="2" marL="622300" marR="0" rtl="0" algn="l">
                <a:spcBef>
                  <a:spcPts val="0"/>
                </a:spcBef>
                <a:spcAft>
                  <a:spcPts val="0"/>
                </a:spcAft>
                <a:buClr>
                  <a:schemeClr val="dk1"/>
                </a:buClr>
                <a:buSzPts val="1600"/>
                <a:buFont typeface="Arial"/>
                <a:buChar char="•"/>
              </a:pPr>
              <a:r>
                <a:rPr b="0" i="0" lang="en-GB" sz="1600" u="none" cap="none" strike="noStrike">
                  <a:solidFill>
                    <a:schemeClr val="dk1"/>
                  </a:solidFill>
                  <a:latin typeface="Open Sans"/>
                  <a:ea typeface="Open Sans"/>
                  <a:cs typeface="Open Sans"/>
                  <a:sym typeface="Open Sans"/>
                </a:rPr>
                <a:t>It is important to double check the input file before running the model since a typo in the input file can crash the model.</a:t>
              </a:r>
              <a:endParaRPr/>
            </a:p>
            <a:p>
              <a:pPr indent="-342900" lvl="0" marL="342900" marR="0" rtl="0" algn="l">
                <a:spcBef>
                  <a:spcPts val="0"/>
                </a:spcBef>
                <a:spcAft>
                  <a:spcPts val="0"/>
                </a:spcAft>
                <a:buClr>
                  <a:schemeClr val="dk1"/>
                </a:buClr>
                <a:buSzPts val="1800"/>
                <a:buFont typeface="Arial"/>
                <a:buAutoNum type="alphaLcParenR"/>
              </a:pPr>
              <a:r>
                <a:rPr lang="en-GB" sz="1800">
                  <a:solidFill>
                    <a:schemeClr val="dk1"/>
                  </a:solidFill>
                  <a:latin typeface="Open Sans"/>
                  <a:ea typeface="Open Sans"/>
                  <a:cs typeface="Open Sans"/>
                  <a:sym typeface="Open Sans"/>
                </a:rPr>
                <a:t>Add the input file to the active input files</a:t>
              </a:r>
              <a:endParaRPr/>
            </a:p>
            <a:p>
              <a:pPr indent="0" lvl="2" marL="541338" marR="0" rtl="0" algn="l">
                <a:spcBef>
                  <a:spcPts val="0"/>
                </a:spcBef>
                <a:spcAft>
                  <a:spcPts val="0"/>
                </a:spcAft>
                <a:buNone/>
              </a:pPr>
              <a:r>
                <a:t/>
              </a:r>
              <a:endParaRPr b="0" i="0" sz="1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grpSp>
      <p:pic>
        <p:nvPicPr>
          <p:cNvPr id="129" name="Google Shape;129;p3"/>
          <p:cNvPicPr preferRelativeResize="0"/>
          <p:nvPr/>
        </p:nvPicPr>
        <p:blipFill rotWithShape="1">
          <a:blip r:embed="rId6">
            <a:alphaModFix/>
          </a:blip>
          <a:srcRect b="0" l="0" r="0" t="0"/>
          <a:stretch/>
        </p:blipFill>
        <p:spPr>
          <a:xfrm>
            <a:off x="283285" y="159971"/>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Graphical user interface, text&#10;&#10;Description automatically generated" id="135" name="Google Shape;135;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7" name="Google Shape;137;p4"/>
          <p:cNvSpPr/>
          <p:nvPr/>
        </p:nvSpPr>
        <p:spPr>
          <a:xfrm>
            <a:off x="1010980" y="117647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16.1.2 Modelling flexible thermal generators</a:t>
            </a:r>
            <a:endParaRPr/>
          </a:p>
        </p:txBody>
      </p:sp>
      <p:pic>
        <p:nvPicPr>
          <p:cNvPr id="138" name="Google Shape;138;p4"/>
          <p:cNvPicPr preferRelativeResize="0"/>
          <p:nvPr/>
        </p:nvPicPr>
        <p:blipFill rotWithShape="1">
          <a:blip r:embed="rId4">
            <a:alphaModFix/>
          </a:blip>
          <a:srcRect b="0" l="0" r="0" t="0"/>
          <a:stretch/>
        </p:blipFill>
        <p:spPr>
          <a:xfrm>
            <a:off x="584882" y="1952139"/>
            <a:ext cx="6850365" cy="1801420"/>
          </a:xfrm>
          <a:prstGeom prst="rect">
            <a:avLst/>
          </a:prstGeom>
          <a:noFill/>
          <a:ln>
            <a:noFill/>
          </a:ln>
        </p:spPr>
      </p:pic>
      <p:sp>
        <p:nvSpPr>
          <p:cNvPr id="139" name="Google Shape;139;p4"/>
          <p:cNvSpPr txBox="1"/>
          <p:nvPr/>
        </p:nvSpPr>
        <p:spPr>
          <a:xfrm>
            <a:off x="7059905" y="1865347"/>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sp>
        <p:nvSpPr>
          <p:cNvPr id="140" name="Google Shape;140;p4"/>
          <p:cNvSpPr txBox="1"/>
          <p:nvPr/>
        </p:nvSpPr>
        <p:spPr>
          <a:xfrm>
            <a:off x="306236" y="1599004"/>
            <a:ext cx="4825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c1</a:t>
            </a:r>
            <a:endParaRPr/>
          </a:p>
        </p:txBody>
      </p:sp>
      <p:sp>
        <p:nvSpPr>
          <p:cNvPr id="141" name="Google Shape;141;p4"/>
          <p:cNvSpPr/>
          <p:nvPr/>
        </p:nvSpPr>
        <p:spPr>
          <a:xfrm>
            <a:off x="7643464" y="1727201"/>
            <a:ext cx="3885490" cy="4576780"/>
          </a:xfrm>
          <a:prstGeom prst="roundRect">
            <a:avLst>
              <a:gd fmla="val 2413" name="adj"/>
            </a:avLst>
          </a:prstGeom>
          <a:solidFill>
            <a:srgbClr val="F7CAAC"/>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4"/>
          <p:cNvSpPr txBox="1"/>
          <p:nvPr/>
        </p:nvSpPr>
        <p:spPr>
          <a:xfrm>
            <a:off x="7654789" y="1799059"/>
            <a:ext cx="3885490" cy="473206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C0C0C"/>
              </a:buClr>
              <a:buSzPts val="1350"/>
              <a:buFont typeface="Calibri"/>
              <a:buAutoNum type="alphaLcParenR"/>
            </a:pPr>
            <a:r>
              <a:rPr lang="en-GB" sz="1350">
                <a:solidFill>
                  <a:schemeClr val="dk1"/>
                </a:solidFill>
                <a:latin typeface="Open Sans"/>
                <a:ea typeface="Open Sans"/>
                <a:cs typeface="Open Sans"/>
                <a:sym typeface="Open Sans"/>
              </a:rPr>
              <a:t>Technical characteristics of generation units are defined in the “unit_type” sheet.</a:t>
            </a:r>
            <a:endParaRPr/>
          </a:p>
          <a:p>
            <a:pPr indent="-342900" lvl="0" marL="342900" marR="0" rtl="0" algn="l">
              <a:spcBef>
                <a:spcPts val="0"/>
              </a:spcBef>
              <a:spcAft>
                <a:spcPts val="0"/>
              </a:spcAft>
              <a:buClr>
                <a:srgbClr val="0C0C0C"/>
              </a:buClr>
              <a:buSzPts val="1350"/>
              <a:buFont typeface="Calibri"/>
              <a:buAutoNum type="alphaLcParenR"/>
            </a:pPr>
            <a:r>
              <a:rPr lang="en-GB" sz="1350">
                <a:solidFill>
                  <a:schemeClr val="dk1"/>
                </a:solidFill>
                <a:latin typeface="Open Sans"/>
                <a:ea typeface="Open Sans"/>
                <a:cs typeface="Open Sans"/>
                <a:sym typeface="Open Sans"/>
              </a:rPr>
              <a:t>Specific country/node capacity and fuels of those unit types are defined in “units”  sheet.</a:t>
            </a:r>
            <a:endParaRPr/>
          </a:p>
          <a:p>
            <a:pPr indent="-342900" lvl="0" marL="342900" marR="0" rtl="0" algn="l">
              <a:spcBef>
                <a:spcPts val="0"/>
              </a:spcBef>
              <a:spcAft>
                <a:spcPts val="0"/>
              </a:spcAft>
              <a:buClr>
                <a:srgbClr val="0C0C0C"/>
              </a:buClr>
              <a:buSzPts val="1350"/>
              <a:buFont typeface="Calibri"/>
              <a:buAutoNum type="alphaLcParenR"/>
            </a:pPr>
            <a:r>
              <a:rPr lang="en-GB" sz="1350">
                <a:solidFill>
                  <a:schemeClr val="dk1"/>
                </a:solidFill>
                <a:latin typeface="Open Sans"/>
                <a:ea typeface="Open Sans"/>
                <a:cs typeface="Open Sans"/>
                <a:sym typeface="Open Sans"/>
              </a:rPr>
              <a:t>To add a technology: </a:t>
            </a:r>
            <a:endParaRPr/>
          </a:p>
          <a:p>
            <a:pPr indent="0" lvl="0" marL="0" marR="0" rtl="0" algn="l">
              <a:spcBef>
                <a:spcPts val="0"/>
              </a:spcBef>
              <a:spcAft>
                <a:spcPts val="0"/>
              </a:spcAft>
              <a:buNone/>
            </a:pPr>
            <a:r>
              <a:t/>
            </a:r>
            <a:endParaRPr sz="1350">
              <a:solidFill>
                <a:schemeClr val="dk1"/>
              </a:solidFill>
              <a:latin typeface="Open Sans"/>
              <a:ea typeface="Open Sans"/>
              <a:cs typeface="Open Sans"/>
              <a:sym typeface="Open Sans"/>
            </a:endParaRPr>
          </a:p>
          <a:p>
            <a:pPr indent="-228600" lvl="2" marL="495300" marR="0" rtl="0" algn="l">
              <a:spcBef>
                <a:spcPts val="0"/>
              </a:spcBef>
              <a:spcAft>
                <a:spcPts val="0"/>
              </a:spcAft>
              <a:buClr>
                <a:schemeClr val="dk1"/>
              </a:buClr>
              <a:buSzPts val="1350"/>
              <a:buFont typeface="Calibri"/>
              <a:buAutoNum type="arabicParenR"/>
            </a:pPr>
            <a:r>
              <a:rPr b="0" i="0" lang="en-GB" sz="1350" u="none" cap="none" strike="noStrike">
                <a:solidFill>
                  <a:schemeClr val="dk1"/>
                </a:solidFill>
                <a:latin typeface="Open Sans"/>
                <a:ea typeface="Open Sans"/>
                <a:cs typeface="Open Sans"/>
                <a:sym typeface="Open Sans"/>
              </a:rPr>
              <a:t>Add a new row in the “unit_type” and specify all the necessary technical characteristics</a:t>
            </a:r>
            <a:endParaRPr/>
          </a:p>
          <a:p>
            <a:pPr indent="-228600" lvl="2" marL="495300" marR="0" rtl="0" algn="l">
              <a:spcBef>
                <a:spcPts val="0"/>
              </a:spcBef>
              <a:spcAft>
                <a:spcPts val="0"/>
              </a:spcAft>
              <a:buClr>
                <a:schemeClr val="dk1"/>
              </a:buClr>
              <a:buSzPts val="1350"/>
              <a:buFont typeface="Calibri"/>
              <a:buAutoNum type="arabicParenR"/>
            </a:pPr>
            <a:r>
              <a:rPr b="0" i="0" lang="en-GB" sz="1350" u="none" cap="none" strike="noStrike">
                <a:solidFill>
                  <a:schemeClr val="dk1"/>
                </a:solidFill>
                <a:latin typeface="Open Sans"/>
                <a:ea typeface="Open Sans"/>
                <a:cs typeface="Open Sans"/>
                <a:sym typeface="Open Sans"/>
              </a:rPr>
              <a:t>Add a new row in “units” and then choose the technology from unit type list.</a:t>
            </a:r>
            <a:endParaRPr/>
          </a:p>
          <a:p>
            <a:pPr indent="-228600" lvl="2" marL="495300" marR="0" rtl="0" algn="l">
              <a:spcBef>
                <a:spcPts val="0"/>
              </a:spcBef>
              <a:spcAft>
                <a:spcPts val="0"/>
              </a:spcAft>
              <a:buClr>
                <a:schemeClr val="dk1"/>
              </a:buClr>
              <a:buSzPts val="1350"/>
              <a:buFont typeface="Calibri"/>
              <a:buAutoNum type="arabicParenR"/>
            </a:pPr>
            <a:r>
              <a:rPr b="0" i="0" lang="en-GB" sz="1350" u="none" cap="none" strike="noStrike">
                <a:solidFill>
                  <a:schemeClr val="dk1"/>
                </a:solidFill>
                <a:latin typeface="Open Sans"/>
                <a:ea typeface="Open Sans"/>
                <a:cs typeface="Open Sans"/>
                <a:sym typeface="Open Sans"/>
              </a:rPr>
              <a:t>Specify the input to the generator which can be fuel, cf-factor  (for solar or wind),  inflow (hydro), or an energy vector, such as electricity or heat from an input grid </a:t>
            </a:r>
            <a:endParaRPr/>
          </a:p>
          <a:p>
            <a:pPr indent="-228600" lvl="2" marL="495300" marR="0" rtl="0" algn="l">
              <a:spcBef>
                <a:spcPts val="0"/>
              </a:spcBef>
              <a:spcAft>
                <a:spcPts val="0"/>
              </a:spcAft>
              <a:buClr>
                <a:schemeClr val="dk1"/>
              </a:buClr>
              <a:buSzPts val="1350"/>
              <a:buFont typeface="Calibri"/>
              <a:buAutoNum type="arabicParenR"/>
            </a:pPr>
            <a:r>
              <a:rPr b="0" i="0" lang="en-GB" sz="1350" u="none" cap="none" strike="noStrike">
                <a:solidFill>
                  <a:schemeClr val="dk1"/>
                </a:solidFill>
                <a:latin typeface="Open Sans"/>
                <a:ea typeface="Open Sans"/>
                <a:cs typeface="Open Sans"/>
                <a:sym typeface="Open Sans"/>
              </a:rPr>
              <a:t>Specify the output grid and location</a:t>
            </a:r>
            <a:endParaRPr/>
          </a:p>
          <a:p>
            <a:pPr indent="-228600" lvl="2" marL="495300" marR="0" rtl="0" algn="l">
              <a:spcBef>
                <a:spcPts val="0"/>
              </a:spcBef>
              <a:spcAft>
                <a:spcPts val="0"/>
              </a:spcAft>
              <a:buClr>
                <a:schemeClr val="dk1"/>
              </a:buClr>
              <a:buSzPts val="1350"/>
              <a:buFont typeface="Calibri"/>
              <a:buAutoNum type="arabicParenR"/>
            </a:pPr>
            <a:r>
              <a:rPr b="0" i="0" lang="en-GB" sz="1350" u="none" cap="none" strike="noStrike">
                <a:solidFill>
                  <a:schemeClr val="dk1"/>
                </a:solidFill>
                <a:latin typeface="Open Sans"/>
                <a:ea typeface="Open Sans"/>
                <a:cs typeface="Open Sans"/>
                <a:sym typeface="Open Sans"/>
              </a:rPr>
              <a:t>Specify the Installed capacity and Max investment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4"/>
          <p:cNvSpPr/>
          <p:nvPr/>
        </p:nvSpPr>
        <p:spPr>
          <a:xfrm>
            <a:off x="533341" y="1891534"/>
            <a:ext cx="1372872" cy="358530"/>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4" name="Google Shape;144;p4"/>
          <p:cNvPicPr preferRelativeResize="0"/>
          <p:nvPr/>
        </p:nvPicPr>
        <p:blipFill rotWithShape="1">
          <a:blip r:embed="rId5">
            <a:alphaModFix/>
          </a:blip>
          <a:srcRect b="0" l="0" r="0" t="0"/>
          <a:stretch/>
        </p:blipFill>
        <p:spPr>
          <a:xfrm>
            <a:off x="569145" y="3950547"/>
            <a:ext cx="6828750" cy="1963745"/>
          </a:xfrm>
          <a:prstGeom prst="rect">
            <a:avLst/>
          </a:prstGeom>
          <a:noFill/>
          <a:ln>
            <a:noFill/>
          </a:ln>
        </p:spPr>
      </p:pic>
      <p:sp>
        <p:nvSpPr>
          <p:cNvPr id="145" name="Google Shape;145;p4"/>
          <p:cNvSpPr txBox="1"/>
          <p:nvPr/>
        </p:nvSpPr>
        <p:spPr>
          <a:xfrm>
            <a:off x="7059905" y="3870319"/>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b</a:t>
            </a:r>
            <a:endParaRPr/>
          </a:p>
        </p:txBody>
      </p:sp>
      <p:sp>
        <p:nvSpPr>
          <p:cNvPr id="146" name="Google Shape;146;p4"/>
          <p:cNvSpPr txBox="1"/>
          <p:nvPr/>
        </p:nvSpPr>
        <p:spPr>
          <a:xfrm>
            <a:off x="43308" y="5071537"/>
            <a:ext cx="4825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c2</a:t>
            </a:r>
            <a:endParaRPr/>
          </a:p>
        </p:txBody>
      </p:sp>
      <p:cxnSp>
        <p:nvCxnSpPr>
          <p:cNvPr id="147" name="Google Shape;147;p4"/>
          <p:cNvCxnSpPr/>
          <p:nvPr/>
        </p:nvCxnSpPr>
        <p:spPr>
          <a:xfrm flipH="1" rot="10800000">
            <a:off x="394372" y="5175301"/>
            <a:ext cx="555794" cy="96291"/>
          </a:xfrm>
          <a:prstGeom prst="straightConnector1">
            <a:avLst/>
          </a:prstGeom>
          <a:noFill/>
          <a:ln cap="flat" cmpd="sng" w="28575">
            <a:solidFill>
              <a:srgbClr val="FF0000"/>
            </a:solidFill>
            <a:prstDash val="solid"/>
            <a:miter lim="800000"/>
            <a:headEnd len="sm" w="sm" type="none"/>
            <a:tailEnd len="med" w="med" type="triangle"/>
          </a:ln>
        </p:spPr>
      </p:cxnSp>
      <p:sp>
        <p:nvSpPr>
          <p:cNvPr id="148" name="Google Shape;148;p4"/>
          <p:cNvSpPr/>
          <p:nvPr/>
        </p:nvSpPr>
        <p:spPr>
          <a:xfrm>
            <a:off x="1752599" y="4548554"/>
            <a:ext cx="1588477" cy="136573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4"/>
          <p:cNvSpPr txBox="1"/>
          <p:nvPr/>
        </p:nvSpPr>
        <p:spPr>
          <a:xfrm>
            <a:off x="1752599" y="4467799"/>
            <a:ext cx="4825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c3</a:t>
            </a:r>
            <a:endParaRPr/>
          </a:p>
        </p:txBody>
      </p:sp>
      <p:sp>
        <p:nvSpPr>
          <p:cNvPr id="150" name="Google Shape;150;p4"/>
          <p:cNvSpPr/>
          <p:nvPr/>
        </p:nvSpPr>
        <p:spPr>
          <a:xfrm>
            <a:off x="3620588" y="4555832"/>
            <a:ext cx="804874" cy="1365738"/>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txBox="1"/>
          <p:nvPr/>
        </p:nvSpPr>
        <p:spPr>
          <a:xfrm>
            <a:off x="3768799" y="4467799"/>
            <a:ext cx="4825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c4</a:t>
            </a:r>
            <a:endParaRPr/>
          </a:p>
        </p:txBody>
      </p:sp>
      <p:sp>
        <p:nvSpPr>
          <p:cNvPr id="152" name="Google Shape;152;p4"/>
          <p:cNvSpPr/>
          <p:nvPr/>
        </p:nvSpPr>
        <p:spPr>
          <a:xfrm>
            <a:off x="4452940" y="4155831"/>
            <a:ext cx="804874" cy="176573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txBox="1"/>
          <p:nvPr/>
        </p:nvSpPr>
        <p:spPr>
          <a:xfrm>
            <a:off x="4399539" y="4092134"/>
            <a:ext cx="48252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FF0000"/>
                </a:solidFill>
                <a:latin typeface="Calibri"/>
                <a:ea typeface="Calibri"/>
                <a:cs typeface="Calibri"/>
                <a:sym typeface="Calibri"/>
              </a:rPr>
              <a:t>c5</a:t>
            </a:r>
            <a:endParaRPr/>
          </a:p>
        </p:txBody>
      </p:sp>
      <p:sp>
        <p:nvSpPr>
          <p:cNvPr id="154" name="Google Shape;154;p4"/>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16.1 Modelling flexible generation &amp; demand</a:t>
            </a:r>
            <a:endParaRPr sz="4000">
              <a:solidFill>
                <a:schemeClr val="dk1"/>
              </a:solidFill>
              <a:latin typeface="Open Sans"/>
              <a:ea typeface="Open Sans"/>
              <a:cs typeface="Open Sans"/>
              <a:sym typeface="Open Sans"/>
            </a:endParaRPr>
          </a:p>
        </p:txBody>
      </p:sp>
      <p:pic>
        <p:nvPicPr>
          <p:cNvPr id="155" name="Google Shape;155;p4"/>
          <p:cNvPicPr preferRelativeResize="0"/>
          <p:nvPr/>
        </p:nvPicPr>
        <p:blipFill rotWithShape="1">
          <a:blip r:embed="rId6">
            <a:alphaModFix/>
          </a:blip>
          <a:srcRect b="0" l="0" r="0" t="0"/>
          <a:stretch/>
        </p:blipFill>
        <p:spPr>
          <a:xfrm>
            <a:off x="306236" y="109867"/>
            <a:ext cx="487363" cy="487363"/>
          </a:xfrm>
          <a:prstGeom prst="rect">
            <a:avLst/>
          </a:prstGeom>
          <a:noFill/>
          <a:ln>
            <a:noFill/>
          </a:ln>
        </p:spPr>
      </p:pic>
      <p:pic>
        <p:nvPicPr>
          <p:cNvPr id="156" name="Google Shape;156;p4"/>
          <p:cNvPicPr preferRelativeResize="0"/>
          <p:nvPr/>
        </p:nvPicPr>
        <p:blipFill rotWithShape="1">
          <a:blip r:embed="rId6">
            <a:alphaModFix/>
          </a:blip>
          <a:srcRect b="0" l="0" r="0" t="0"/>
          <a:stretch/>
        </p:blipFill>
        <p:spPr>
          <a:xfrm>
            <a:off x="1051673" y="13023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5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0"/>
                                        <p:tgtEl>
                                          <p:spTgt spid="1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Graphical user interface, text&#10;&#10;Description automatically generated" id="162" name="Google Shape;162;p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3" name="Google Shape;163;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4" name="Google Shape;164;p5"/>
          <p:cNvSpPr/>
          <p:nvPr/>
        </p:nvSpPr>
        <p:spPr>
          <a:xfrm>
            <a:off x="966955" y="118645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16.1.3 Modelling hydro power/storage  </a:t>
            </a:r>
            <a:endParaRPr/>
          </a:p>
        </p:txBody>
      </p:sp>
      <p:pic>
        <p:nvPicPr>
          <p:cNvPr id="165" name="Google Shape;165;p5"/>
          <p:cNvPicPr preferRelativeResize="0"/>
          <p:nvPr/>
        </p:nvPicPr>
        <p:blipFill rotWithShape="1">
          <a:blip r:embed="rId4">
            <a:alphaModFix/>
          </a:blip>
          <a:srcRect b="0" l="0" r="0" t="0"/>
          <a:stretch/>
        </p:blipFill>
        <p:spPr>
          <a:xfrm>
            <a:off x="2716132" y="1984491"/>
            <a:ext cx="3938022" cy="2153009"/>
          </a:xfrm>
          <a:prstGeom prst="rect">
            <a:avLst/>
          </a:prstGeom>
          <a:noFill/>
          <a:ln>
            <a:noFill/>
          </a:ln>
        </p:spPr>
      </p:pic>
      <p:pic>
        <p:nvPicPr>
          <p:cNvPr id="166" name="Google Shape;166;p5"/>
          <p:cNvPicPr preferRelativeResize="0"/>
          <p:nvPr/>
        </p:nvPicPr>
        <p:blipFill rotWithShape="1">
          <a:blip r:embed="rId5">
            <a:alphaModFix/>
          </a:blip>
          <a:srcRect b="-906" l="0" r="20073" t="0"/>
          <a:stretch/>
        </p:blipFill>
        <p:spPr>
          <a:xfrm>
            <a:off x="410570" y="1984491"/>
            <a:ext cx="2215427" cy="1936878"/>
          </a:xfrm>
          <a:prstGeom prst="rect">
            <a:avLst/>
          </a:prstGeom>
          <a:noFill/>
          <a:ln>
            <a:noFill/>
          </a:ln>
        </p:spPr>
      </p:pic>
      <p:pic>
        <p:nvPicPr>
          <p:cNvPr id="167" name="Google Shape;167;p5"/>
          <p:cNvPicPr preferRelativeResize="0"/>
          <p:nvPr/>
        </p:nvPicPr>
        <p:blipFill rotWithShape="1">
          <a:blip r:embed="rId6">
            <a:alphaModFix/>
          </a:blip>
          <a:srcRect b="0" l="0" r="0" t="0"/>
          <a:stretch/>
        </p:blipFill>
        <p:spPr>
          <a:xfrm>
            <a:off x="405140" y="4285397"/>
            <a:ext cx="6132259" cy="1847358"/>
          </a:xfrm>
          <a:prstGeom prst="rect">
            <a:avLst/>
          </a:prstGeom>
          <a:noFill/>
          <a:ln>
            <a:noFill/>
          </a:ln>
        </p:spPr>
      </p:pic>
      <p:sp>
        <p:nvSpPr>
          <p:cNvPr id="168" name="Google Shape;168;p5"/>
          <p:cNvSpPr/>
          <p:nvPr/>
        </p:nvSpPr>
        <p:spPr>
          <a:xfrm>
            <a:off x="6842320" y="1520890"/>
            <a:ext cx="4565909" cy="4763796"/>
          </a:xfrm>
          <a:prstGeom prst="roundRect">
            <a:avLst>
              <a:gd fmla="val 2413" name="adj"/>
            </a:avLst>
          </a:prstGeom>
          <a:solidFill>
            <a:srgbClr val="F7CAAC"/>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5"/>
          <p:cNvSpPr txBox="1"/>
          <p:nvPr/>
        </p:nvSpPr>
        <p:spPr>
          <a:xfrm>
            <a:off x="6939803" y="1618891"/>
            <a:ext cx="4370941" cy="52014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80">
                <a:solidFill>
                  <a:schemeClr val="dk1"/>
                </a:solidFill>
                <a:latin typeface="Open Sans"/>
                <a:ea typeface="Open Sans"/>
                <a:cs typeface="Open Sans"/>
                <a:sym typeface="Open Sans"/>
              </a:rPr>
              <a:t>Two types of hydro generators can be modelled in FlexTool: </a:t>
            </a:r>
            <a:endParaRPr/>
          </a:p>
          <a:p>
            <a:pPr indent="0" lvl="0" marL="0" marR="0" rtl="0" algn="l">
              <a:spcBef>
                <a:spcPts val="0"/>
              </a:spcBef>
              <a:spcAft>
                <a:spcPts val="0"/>
              </a:spcAft>
              <a:buNone/>
            </a:pPr>
            <a:r>
              <a:t/>
            </a:r>
            <a:endParaRPr sz="158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550">
                <a:solidFill>
                  <a:schemeClr val="dk1"/>
                </a:solidFill>
                <a:latin typeface="Open Sans"/>
                <a:ea typeface="Open Sans"/>
                <a:cs typeface="Open Sans"/>
                <a:sym typeface="Open Sans"/>
              </a:rPr>
              <a:t>Run of the river hydro (Hydro_ROR): </a:t>
            </a:r>
            <a:r>
              <a:rPr lang="en-GB" sz="1550">
                <a:solidFill>
                  <a:schemeClr val="dk1"/>
                </a:solidFill>
                <a:latin typeface="Open Sans"/>
                <a:ea typeface="Open Sans"/>
                <a:cs typeface="Open Sans"/>
                <a:sym typeface="Open Sans"/>
              </a:rPr>
              <a:t>It is similar to defining a thermal generator with some differences: </a:t>
            </a:r>
            <a:endParaRPr/>
          </a:p>
          <a:p>
            <a:pPr indent="-342900" lvl="0" marL="523875" marR="0" rtl="0" algn="l">
              <a:spcBef>
                <a:spcPts val="0"/>
              </a:spcBef>
              <a:spcAft>
                <a:spcPts val="0"/>
              </a:spcAft>
              <a:buClr>
                <a:schemeClr val="dk1"/>
              </a:buClr>
              <a:buSzPts val="1550"/>
              <a:buFont typeface="Calibri"/>
              <a:buAutoNum type="alphaLcParenR"/>
            </a:pPr>
            <a:r>
              <a:rPr lang="en-GB" sz="1550">
                <a:solidFill>
                  <a:schemeClr val="dk1"/>
                </a:solidFill>
                <a:latin typeface="Open Sans"/>
                <a:ea typeface="Open Sans"/>
                <a:cs typeface="Open Sans"/>
                <a:sym typeface="Open Sans"/>
              </a:rPr>
              <a:t>The natural inflow times series (MWh/h) should be defined in the “ts_inflow” sheet</a:t>
            </a:r>
            <a:endParaRPr/>
          </a:p>
          <a:p>
            <a:pPr indent="-342900" lvl="0" marL="523875" marR="0" rtl="0" algn="l">
              <a:spcBef>
                <a:spcPts val="0"/>
              </a:spcBef>
              <a:spcAft>
                <a:spcPts val="0"/>
              </a:spcAft>
              <a:buClr>
                <a:schemeClr val="dk1"/>
              </a:buClr>
              <a:buSzPts val="1550"/>
              <a:buFont typeface="Calibri"/>
              <a:buAutoNum type="alphaLcParenR"/>
            </a:pPr>
            <a:r>
              <a:rPr lang="en-GB" sz="1550">
                <a:solidFill>
                  <a:schemeClr val="dk1"/>
                </a:solidFill>
                <a:latin typeface="Open Sans"/>
                <a:ea typeface="Open Sans"/>
                <a:cs typeface="Open Sans"/>
                <a:sym typeface="Open Sans"/>
              </a:rPr>
              <a:t>Assign the inflow to hydro-ROR unit in “units” sheet by selecting inflow input option.</a:t>
            </a:r>
            <a:endParaRPr/>
          </a:p>
          <a:p>
            <a:pPr indent="-342900" lvl="0" marL="523875" marR="0" rtl="0" algn="l">
              <a:spcBef>
                <a:spcPts val="0"/>
              </a:spcBef>
              <a:spcAft>
                <a:spcPts val="0"/>
              </a:spcAft>
              <a:buClr>
                <a:schemeClr val="dk1"/>
              </a:buClr>
              <a:buSzPts val="1550"/>
              <a:buFont typeface="Calibri"/>
              <a:buAutoNum type="alphaLcParenR"/>
            </a:pPr>
            <a:r>
              <a:rPr lang="en-GB" sz="1550">
                <a:solidFill>
                  <a:schemeClr val="dk1"/>
                </a:solidFill>
                <a:latin typeface="Open Sans"/>
                <a:ea typeface="Open Sans"/>
                <a:cs typeface="Open Sans"/>
                <a:sym typeface="Open Sans"/>
              </a:rPr>
              <a:t>Define inflow multiplier (1 as default) in “units” sheet.</a:t>
            </a:r>
            <a:endParaRPr sz="1580">
              <a:solidFill>
                <a:schemeClr val="dk1"/>
              </a:solidFill>
              <a:latin typeface="Open Sans"/>
              <a:ea typeface="Open Sans"/>
              <a:cs typeface="Open Sans"/>
              <a:sym typeface="Open Sans"/>
            </a:endParaRPr>
          </a:p>
          <a:p>
            <a:pPr indent="0" lvl="0" marL="0" marR="0" rtl="0" algn="l">
              <a:spcBef>
                <a:spcPts val="0"/>
              </a:spcBef>
              <a:spcAft>
                <a:spcPts val="0"/>
              </a:spcAft>
              <a:buNone/>
            </a:pPr>
            <a:r>
              <a:rPr b="1" lang="en-GB" sz="1580">
                <a:solidFill>
                  <a:schemeClr val="dk1"/>
                </a:solidFill>
                <a:latin typeface="Open Sans"/>
                <a:ea typeface="Open Sans"/>
                <a:cs typeface="Open Sans"/>
                <a:sym typeface="Open Sans"/>
              </a:rPr>
              <a:t>Hydro with reservoir (Hydro_RES):</a:t>
            </a:r>
            <a:r>
              <a:rPr lang="en-GB" sz="1580">
                <a:solidFill>
                  <a:schemeClr val="dk1"/>
                </a:solidFill>
                <a:latin typeface="Open Sans"/>
                <a:ea typeface="Open Sans"/>
                <a:cs typeface="Open Sans"/>
                <a:sym typeface="Open Sans"/>
              </a:rPr>
              <a:t> In addition to steps for Hydro_ROR</a:t>
            </a:r>
            <a:endParaRPr sz="1580">
              <a:solidFill>
                <a:schemeClr val="dk1"/>
              </a:solidFill>
              <a:latin typeface="Open Sans"/>
              <a:ea typeface="Open Sans"/>
              <a:cs typeface="Open Sans"/>
              <a:sym typeface="Open Sans"/>
            </a:endParaRPr>
          </a:p>
          <a:p>
            <a:pPr indent="-264794" lvl="0" marL="445769" marR="0" rtl="0" algn="l">
              <a:spcBef>
                <a:spcPts val="0"/>
              </a:spcBef>
              <a:spcAft>
                <a:spcPts val="0"/>
              </a:spcAft>
              <a:buNone/>
            </a:pPr>
            <a:r>
              <a:rPr lang="en-GB" sz="1550">
                <a:solidFill>
                  <a:schemeClr val="dk1"/>
                </a:solidFill>
                <a:latin typeface="Open Sans"/>
                <a:ea typeface="Open Sans"/>
                <a:cs typeface="Open Sans"/>
                <a:sym typeface="Open Sans"/>
              </a:rPr>
              <a:t>d) a value for the storage capacity should be set in “storage (MWh)” column in the “units” sheet.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5"/>
          <p:cNvSpPr txBox="1"/>
          <p:nvPr/>
        </p:nvSpPr>
        <p:spPr>
          <a:xfrm>
            <a:off x="67150" y="1285412"/>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cxnSp>
        <p:nvCxnSpPr>
          <p:cNvPr id="171" name="Google Shape;171;p5"/>
          <p:cNvCxnSpPr/>
          <p:nvPr/>
        </p:nvCxnSpPr>
        <p:spPr>
          <a:xfrm>
            <a:off x="329481" y="1623164"/>
            <a:ext cx="404166" cy="361327"/>
          </a:xfrm>
          <a:prstGeom prst="straightConnector1">
            <a:avLst/>
          </a:prstGeom>
          <a:noFill/>
          <a:ln cap="flat" cmpd="sng" w="28575">
            <a:solidFill>
              <a:srgbClr val="FF0000"/>
            </a:solidFill>
            <a:prstDash val="solid"/>
            <a:miter lim="800000"/>
            <a:headEnd len="sm" w="sm" type="none"/>
            <a:tailEnd len="med" w="med" type="triangle"/>
          </a:ln>
        </p:spPr>
      </p:cxnSp>
      <p:sp>
        <p:nvSpPr>
          <p:cNvPr id="172" name="Google Shape;172;p5"/>
          <p:cNvSpPr txBox="1"/>
          <p:nvPr/>
        </p:nvSpPr>
        <p:spPr>
          <a:xfrm>
            <a:off x="2547137" y="5070578"/>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b</a:t>
            </a:r>
            <a:endParaRPr/>
          </a:p>
        </p:txBody>
      </p:sp>
      <p:sp>
        <p:nvSpPr>
          <p:cNvPr id="173" name="Google Shape;173;p5"/>
          <p:cNvSpPr/>
          <p:nvPr/>
        </p:nvSpPr>
        <p:spPr>
          <a:xfrm>
            <a:off x="2547137" y="5070578"/>
            <a:ext cx="1131728" cy="1062177"/>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5"/>
          <p:cNvSpPr/>
          <p:nvPr/>
        </p:nvSpPr>
        <p:spPr>
          <a:xfrm>
            <a:off x="6048582" y="4770321"/>
            <a:ext cx="488817" cy="1362434"/>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5"/>
          <p:cNvSpPr txBox="1"/>
          <p:nvPr/>
        </p:nvSpPr>
        <p:spPr>
          <a:xfrm>
            <a:off x="6004359" y="4700347"/>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d</a:t>
            </a:r>
            <a:endParaRPr/>
          </a:p>
        </p:txBody>
      </p:sp>
      <p:sp>
        <p:nvSpPr>
          <p:cNvPr id="176" name="Google Shape;176;p5"/>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16.1 Modelling flexible generation &amp; demand</a:t>
            </a:r>
            <a:endParaRPr sz="4000">
              <a:solidFill>
                <a:schemeClr val="dk1"/>
              </a:solidFill>
              <a:latin typeface="Open Sans"/>
              <a:ea typeface="Open Sans"/>
              <a:cs typeface="Open Sans"/>
              <a:sym typeface="Open Sans"/>
            </a:endParaRPr>
          </a:p>
        </p:txBody>
      </p:sp>
      <p:sp>
        <p:nvSpPr>
          <p:cNvPr id="177" name="Google Shape;177;p5"/>
          <p:cNvSpPr txBox="1"/>
          <p:nvPr/>
        </p:nvSpPr>
        <p:spPr>
          <a:xfrm>
            <a:off x="2814163" y="1777565"/>
            <a:ext cx="4159302"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100">
                <a:solidFill>
                  <a:srgbClr val="757070"/>
                </a:solidFill>
                <a:latin typeface="Open Sans"/>
                <a:ea typeface="Open Sans"/>
                <a:cs typeface="Open Sans"/>
                <a:sym typeface="Open Sans"/>
              </a:rPr>
              <a:t>Source:</a:t>
            </a:r>
            <a:r>
              <a:rPr lang="en-GB" sz="1100">
                <a:solidFill>
                  <a:srgbClr val="757070"/>
                </a:solidFill>
                <a:latin typeface="Open Sans"/>
                <a:ea typeface="Open Sans"/>
                <a:cs typeface="Open Sans"/>
                <a:sym typeface="Open Sans"/>
              </a:rPr>
              <a:t> IRENA 2020a</a:t>
            </a:r>
            <a:endParaRPr/>
          </a:p>
        </p:txBody>
      </p:sp>
      <p:pic>
        <p:nvPicPr>
          <p:cNvPr id="178" name="Google Shape;178;p5"/>
          <p:cNvPicPr preferRelativeResize="0"/>
          <p:nvPr/>
        </p:nvPicPr>
        <p:blipFill rotWithShape="1">
          <a:blip r:embed="rId7">
            <a:alphaModFix/>
          </a:blip>
          <a:srcRect b="0" l="0" r="0" t="0"/>
          <a:stretch/>
        </p:blipFill>
        <p:spPr>
          <a:xfrm>
            <a:off x="270866" y="244356"/>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descr="Graphical user interface, text&#10;&#10;Description automatically generated" id="184" name="Google Shape;18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5" name="Google Shape;185;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86" name="Google Shape;186;p6"/>
          <p:cNvSpPr/>
          <p:nvPr/>
        </p:nvSpPr>
        <p:spPr>
          <a:xfrm>
            <a:off x="990801" y="1230609"/>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16.1.4 Modelling hydro power/storage </a:t>
            </a:r>
            <a:endParaRPr/>
          </a:p>
        </p:txBody>
      </p:sp>
      <p:pic>
        <p:nvPicPr>
          <p:cNvPr id="187" name="Google Shape;187;p6"/>
          <p:cNvPicPr preferRelativeResize="0"/>
          <p:nvPr/>
        </p:nvPicPr>
        <p:blipFill rotWithShape="1">
          <a:blip r:embed="rId4">
            <a:alphaModFix/>
          </a:blip>
          <a:srcRect b="0" l="0" r="12606" t="0"/>
          <a:stretch/>
        </p:blipFill>
        <p:spPr>
          <a:xfrm>
            <a:off x="1667577" y="1848735"/>
            <a:ext cx="3842436" cy="1920708"/>
          </a:xfrm>
          <a:prstGeom prst="rect">
            <a:avLst/>
          </a:prstGeom>
          <a:noFill/>
          <a:ln>
            <a:noFill/>
          </a:ln>
        </p:spPr>
      </p:pic>
      <p:pic>
        <p:nvPicPr>
          <p:cNvPr id="188" name="Google Shape;188;p6"/>
          <p:cNvPicPr preferRelativeResize="0"/>
          <p:nvPr/>
        </p:nvPicPr>
        <p:blipFill rotWithShape="1">
          <a:blip r:embed="rId5">
            <a:alphaModFix/>
          </a:blip>
          <a:srcRect b="0" l="0" r="0" t="0"/>
          <a:stretch/>
        </p:blipFill>
        <p:spPr>
          <a:xfrm>
            <a:off x="632171" y="3987459"/>
            <a:ext cx="6204563" cy="1892345"/>
          </a:xfrm>
          <a:prstGeom prst="rect">
            <a:avLst/>
          </a:prstGeom>
          <a:noFill/>
          <a:ln>
            <a:noFill/>
          </a:ln>
        </p:spPr>
      </p:pic>
      <p:sp>
        <p:nvSpPr>
          <p:cNvPr id="189" name="Google Shape;189;p6"/>
          <p:cNvSpPr/>
          <p:nvPr/>
        </p:nvSpPr>
        <p:spPr>
          <a:xfrm>
            <a:off x="3588795" y="3786540"/>
            <a:ext cx="291313" cy="347957"/>
          </a:xfrm>
          <a:prstGeom prst="down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6"/>
          <p:cNvSpPr/>
          <p:nvPr/>
        </p:nvSpPr>
        <p:spPr>
          <a:xfrm>
            <a:off x="6964326" y="1934950"/>
            <a:ext cx="4519450" cy="3976577"/>
          </a:xfrm>
          <a:prstGeom prst="roundRect">
            <a:avLst>
              <a:gd fmla="val 2413" name="adj"/>
            </a:avLst>
          </a:prstGeom>
          <a:solidFill>
            <a:srgbClr val="F7CAAC"/>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6"/>
          <p:cNvSpPr txBox="1"/>
          <p:nvPr/>
        </p:nvSpPr>
        <p:spPr>
          <a:xfrm>
            <a:off x="7070958" y="2113458"/>
            <a:ext cx="4306186" cy="49782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50">
                <a:solidFill>
                  <a:schemeClr val="dk1"/>
                </a:solidFill>
                <a:latin typeface="Open Sans"/>
                <a:ea typeface="Open Sans"/>
                <a:cs typeface="Open Sans"/>
                <a:sym typeface="Open Sans"/>
              </a:rPr>
              <a:t>To add hydro to an output node: </a:t>
            </a:r>
            <a:endParaRPr/>
          </a:p>
          <a:p>
            <a:pPr indent="-342900" lvl="0" marL="342900" marR="0" rtl="0" algn="l">
              <a:spcBef>
                <a:spcPts val="0"/>
              </a:spcBef>
              <a:spcAft>
                <a:spcPts val="0"/>
              </a:spcAft>
              <a:buClr>
                <a:schemeClr val="dk1"/>
              </a:buClr>
              <a:buSzPts val="1750"/>
              <a:buFont typeface="Calibri"/>
              <a:buAutoNum type="alphaLcParenR"/>
            </a:pPr>
            <a:r>
              <a:rPr lang="en-GB" sz="1750">
                <a:solidFill>
                  <a:schemeClr val="dk1"/>
                </a:solidFill>
                <a:latin typeface="Open Sans"/>
                <a:ea typeface="Open Sans"/>
                <a:cs typeface="Open Sans"/>
                <a:sym typeface="Open Sans"/>
              </a:rPr>
              <a:t>An inflow profile should be added to the “ts_inflow” sheet. </a:t>
            </a:r>
            <a:endParaRPr/>
          </a:p>
          <a:p>
            <a:pPr indent="-342900" lvl="0" marL="342900" marR="0" rtl="0" algn="l">
              <a:spcBef>
                <a:spcPts val="0"/>
              </a:spcBef>
              <a:spcAft>
                <a:spcPts val="0"/>
              </a:spcAft>
              <a:buClr>
                <a:schemeClr val="dk1"/>
              </a:buClr>
              <a:buSzPts val="1750"/>
              <a:buFont typeface="Calibri"/>
              <a:buAutoNum type="alphaLcParenR"/>
            </a:pPr>
            <a:r>
              <a:rPr lang="en-GB" sz="1750">
                <a:solidFill>
                  <a:schemeClr val="dk1"/>
                </a:solidFill>
                <a:latin typeface="Open Sans"/>
                <a:ea typeface="Open Sans"/>
                <a:cs typeface="Open Sans"/>
                <a:sym typeface="Open Sans"/>
              </a:rPr>
              <a:t>Set the name in this format: “output node_Hydro technology”, e.g. </a:t>
            </a:r>
            <a:r>
              <a:rPr b="1" lang="en-GB" sz="1750">
                <a:solidFill>
                  <a:schemeClr val="dk1"/>
                </a:solidFill>
                <a:latin typeface="Open Sans"/>
                <a:ea typeface="Open Sans"/>
                <a:cs typeface="Open Sans"/>
                <a:sym typeface="Open Sans"/>
              </a:rPr>
              <a:t>nodeB_RES</a:t>
            </a:r>
            <a:endParaRPr sz="1750">
              <a:solidFill>
                <a:schemeClr val="dk1"/>
              </a:solidFill>
              <a:latin typeface="Open Sans"/>
              <a:ea typeface="Open Sans"/>
              <a:cs typeface="Open Sans"/>
              <a:sym typeface="Open Sans"/>
            </a:endParaRPr>
          </a:p>
          <a:p>
            <a:pPr indent="-342900" lvl="0" marL="342900" marR="0" rtl="0" algn="l">
              <a:spcBef>
                <a:spcPts val="0"/>
              </a:spcBef>
              <a:spcAft>
                <a:spcPts val="0"/>
              </a:spcAft>
              <a:buClr>
                <a:schemeClr val="dk1"/>
              </a:buClr>
              <a:buSzPts val="1750"/>
              <a:buFont typeface="Calibri"/>
              <a:buAutoNum type="alphaLcParenR"/>
            </a:pPr>
            <a:r>
              <a:rPr lang="en-GB" sz="1750">
                <a:solidFill>
                  <a:schemeClr val="dk1"/>
                </a:solidFill>
                <a:latin typeface="Open Sans"/>
                <a:ea typeface="Open Sans"/>
                <a:cs typeface="Open Sans"/>
                <a:sym typeface="Open Sans"/>
              </a:rPr>
              <a:t>The data will then appear in the inflow dropdown menu list and can be assigned to the associate hydro technologies and output nodes. </a:t>
            </a:r>
            <a:endParaRPr/>
          </a:p>
          <a:p>
            <a:pPr indent="0" lvl="0" marL="0" marR="0" rtl="0" algn="l">
              <a:spcBef>
                <a:spcPts val="0"/>
              </a:spcBef>
              <a:spcAft>
                <a:spcPts val="0"/>
              </a:spcAft>
              <a:buNone/>
            </a:pPr>
            <a:r>
              <a:t/>
            </a:r>
            <a:endParaRPr sz="175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750">
                <a:solidFill>
                  <a:schemeClr val="dk1"/>
                </a:solidFill>
                <a:latin typeface="Open Sans"/>
                <a:ea typeface="Open Sans"/>
                <a:cs typeface="Open Sans"/>
                <a:sym typeface="Open Sans"/>
              </a:rPr>
              <a:t>Same stapes should be followed to add variable renewables in different nodes.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6"/>
          <p:cNvSpPr txBox="1"/>
          <p:nvPr/>
        </p:nvSpPr>
        <p:spPr>
          <a:xfrm>
            <a:off x="3281221" y="4804515"/>
            <a:ext cx="48891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c</a:t>
            </a:r>
            <a:endParaRPr/>
          </a:p>
        </p:txBody>
      </p:sp>
      <p:sp>
        <p:nvSpPr>
          <p:cNvPr id="193" name="Google Shape;193;p6"/>
          <p:cNvSpPr/>
          <p:nvPr/>
        </p:nvSpPr>
        <p:spPr>
          <a:xfrm>
            <a:off x="3281221" y="4883786"/>
            <a:ext cx="1637081" cy="916747"/>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6"/>
          <p:cNvSpPr txBox="1"/>
          <p:nvPr/>
        </p:nvSpPr>
        <p:spPr>
          <a:xfrm>
            <a:off x="4586522" y="2087995"/>
            <a:ext cx="468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sp>
        <p:nvSpPr>
          <p:cNvPr id="195" name="Google Shape;195;p6"/>
          <p:cNvSpPr/>
          <p:nvPr/>
        </p:nvSpPr>
        <p:spPr>
          <a:xfrm>
            <a:off x="4600088" y="2183093"/>
            <a:ext cx="909925" cy="106558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6"/>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16.1 Modelling flexible generation &amp; demand</a:t>
            </a:r>
            <a:endParaRPr sz="4000">
              <a:solidFill>
                <a:schemeClr val="dk1"/>
              </a:solidFill>
              <a:latin typeface="Open Sans"/>
              <a:ea typeface="Open Sans"/>
              <a:cs typeface="Open Sans"/>
              <a:sym typeface="Open Sans"/>
            </a:endParaRPr>
          </a:p>
        </p:txBody>
      </p:sp>
      <p:sp>
        <p:nvSpPr>
          <p:cNvPr id="197" name="Google Shape;197;p6"/>
          <p:cNvSpPr txBox="1"/>
          <p:nvPr/>
        </p:nvSpPr>
        <p:spPr>
          <a:xfrm>
            <a:off x="5503231" y="1650899"/>
            <a:ext cx="468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b</a:t>
            </a:r>
            <a:endParaRPr/>
          </a:p>
        </p:txBody>
      </p:sp>
      <p:sp>
        <p:nvSpPr>
          <p:cNvPr id="198" name="Google Shape;198;p6"/>
          <p:cNvSpPr/>
          <p:nvPr/>
        </p:nvSpPr>
        <p:spPr>
          <a:xfrm>
            <a:off x="4651126" y="1737255"/>
            <a:ext cx="1125560" cy="333643"/>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99" name="Google Shape;199;p6"/>
          <p:cNvPicPr preferRelativeResize="0"/>
          <p:nvPr/>
        </p:nvPicPr>
        <p:blipFill rotWithShape="1">
          <a:blip r:embed="rId6">
            <a:alphaModFix/>
          </a:blip>
          <a:srcRect b="0" l="0" r="0" t="0"/>
          <a:stretch/>
        </p:blipFill>
        <p:spPr>
          <a:xfrm>
            <a:off x="388489" y="263449"/>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text&#10;&#10;Description automatically generated" id="205" name="Google Shape;205;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6" name="Google Shape;206;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7" name="Google Shape;207;p7"/>
          <p:cNvSpPr/>
          <p:nvPr/>
        </p:nvSpPr>
        <p:spPr>
          <a:xfrm>
            <a:off x="966955" y="1279502"/>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16.1.5 Modelling demand-side management</a:t>
            </a:r>
            <a:endParaRPr/>
          </a:p>
        </p:txBody>
      </p:sp>
      <p:pic>
        <p:nvPicPr>
          <p:cNvPr id="208" name="Google Shape;208;p7"/>
          <p:cNvPicPr preferRelativeResize="0"/>
          <p:nvPr/>
        </p:nvPicPr>
        <p:blipFill rotWithShape="1">
          <a:blip r:embed="rId4">
            <a:alphaModFix/>
          </a:blip>
          <a:srcRect b="0" l="0" r="23575" t="3184"/>
          <a:stretch/>
        </p:blipFill>
        <p:spPr>
          <a:xfrm>
            <a:off x="4292339" y="4537537"/>
            <a:ext cx="7242482" cy="1674059"/>
          </a:xfrm>
          <a:prstGeom prst="rect">
            <a:avLst/>
          </a:prstGeom>
          <a:noFill/>
          <a:ln>
            <a:noFill/>
          </a:ln>
        </p:spPr>
      </p:pic>
      <p:pic>
        <p:nvPicPr>
          <p:cNvPr id="209" name="Google Shape;209;p7"/>
          <p:cNvPicPr preferRelativeResize="0"/>
          <p:nvPr/>
        </p:nvPicPr>
        <p:blipFill rotWithShape="1">
          <a:blip r:embed="rId5">
            <a:alphaModFix/>
          </a:blip>
          <a:srcRect b="0" l="0" r="0" t="0"/>
          <a:stretch/>
        </p:blipFill>
        <p:spPr>
          <a:xfrm>
            <a:off x="360679" y="2222877"/>
            <a:ext cx="7122032" cy="1836481"/>
          </a:xfrm>
          <a:prstGeom prst="rect">
            <a:avLst/>
          </a:prstGeom>
          <a:noFill/>
          <a:ln>
            <a:noFill/>
          </a:ln>
        </p:spPr>
      </p:pic>
      <p:sp>
        <p:nvSpPr>
          <p:cNvPr id="210" name="Google Shape;210;p7"/>
          <p:cNvSpPr/>
          <p:nvPr/>
        </p:nvSpPr>
        <p:spPr>
          <a:xfrm>
            <a:off x="7686121" y="1698866"/>
            <a:ext cx="3848699" cy="2614950"/>
          </a:xfrm>
          <a:prstGeom prst="roundRect">
            <a:avLst>
              <a:gd fmla="val 2413" name="adj"/>
            </a:avLst>
          </a:prstGeom>
          <a:solidFill>
            <a:srgbClr val="F7CAAC"/>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txBox="1"/>
          <p:nvPr/>
        </p:nvSpPr>
        <p:spPr>
          <a:xfrm>
            <a:off x="7574162" y="1821725"/>
            <a:ext cx="3871195" cy="2462213"/>
          </a:xfrm>
          <a:prstGeom prst="rect">
            <a:avLst/>
          </a:prstGeom>
          <a:noFill/>
          <a:ln>
            <a:noFill/>
          </a:ln>
        </p:spPr>
        <p:txBody>
          <a:bodyPr anchorCtr="0" anchor="t" bIns="45700" lIns="91425" spcFirstLastPara="1" rIns="91425" wrap="square" tIns="45700">
            <a:spAutoFit/>
          </a:bodyPr>
          <a:lstStyle/>
          <a:p>
            <a:pPr indent="0" lvl="0" marL="175895" marR="0" rtl="0" algn="l">
              <a:spcBef>
                <a:spcPts val="0"/>
              </a:spcBef>
              <a:spcAft>
                <a:spcPts val="0"/>
              </a:spcAft>
              <a:buNone/>
            </a:pPr>
            <a:r>
              <a:rPr lang="en-GB" sz="1400">
                <a:solidFill>
                  <a:schemeClr val="dk1"/>
                </a:solidFill>
                <a:latin typeface="Open Sans"/>
                <a:ea typeface="Open Sans"/>
                <a:cs typeface="Open Sans"/>
                <a:sym typeface="Open Sans"/>
              </a:rPr>
              <a:t>a)  In FlexTool demand response is defined as a generator in the “unit_type” sheet: </a:t>
            </a:r>
            <a:endParaRPr sz="1800">
              <a:solidFill>
                <a:schemeClr val="dk1"/>
              </a:solidFill>
              <a:latin typeface="Calibri"/>
              <a:ea typeface="Calibri"/>
              <a:cs typeface="Calibri"/>
              <a:sym typeface="Calibri"/>
            </a:endParaRPr>
          </a:p>
          <a:p>
            <a:pPr indent="-264794" lvl="0" marL="445769" marR="0" rtl="0" algn="l">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Demand response increase: </a:t>
            </a:r>
            <a:r>
              <a:rPr lang="en-GB" sz="1400">
                <a:solidFill>
                  <a:schemeClr val="dk1"/>
                </a:solidFill>
                <a:latin typeface="Open Sans"/>
                <a:ea typeface="Open Sans"/>
                <a:cs typeface="Open Sans"/>
                <a:sym typeface="Open Sans"/>
              </a:rPr>
              <a:t>Generator with negative price, empty discharging efficiency and a charging efficiency</a:t>
            </a:r>
            <a:endParaRPr/>
          </a:p>
          <a:p>
            <a:pPr indent="-264794" lvl="0" marL="445769" marR="0" rtl="0" algn="l">
              <a:spcBef>
                <a:spcPts val="0"/>
              </a:spcBef>
              <a:spcAft>
                <a:spcPts val="0"/>
              </a:spcAft>
              <a:buClr>
                <a:schemeClr val="dk1"/>
              </a:buClr>
              <a:buSzPts val="1400"/>
              <a:buFont typeface="Arial"/>
              <a:buChar char="•"/>
            </a:pPr>
            <a:r>
              <a:rPr b="1" lang="en-GB" sz="1400">
                <a:solidFill>
                  <a:schemeClr val="dk1"/>
                </a:solidFill>
                <a:latin typeface="Open Sans"/>
                <a:ea typeface="Open Sans"/>
                <a:cs typeface="Open Sans"/>
                <a:sym typeface="Open Sans"/>
              </a:rPr>
              <a:t>Demand response decrease:  </a:t>
            </a:r>
            <a:r>
              <a:rPr lang="en-GB" sz="1400">
                <a:solidFill>
                  <a:schemeClr val="dk1"/>
                </a:solidFill>
                <a:latin typeface="Open Sans"/>
                <a:ea typeface="Open Sans"/>
                <a:cs typeface="Open Sans"/>
                <a:sym typeface="Open Sans"/>
              </a:rPr>
              <a:t>Generator with positive price, discharging efficiency and no charging efficiency</a:t>
            </a:r>
            <a:endParaRPr/>
          </a:p>
        </p:txBody>
      </p:sp>
      <p:sp>
        <p:nvSpPr>
          <p:cNvPr id="212" name="Google Shape;212;p7"/>
          <p:cNvSpPr/>
          <p:nvPr/>
        </p:nvSpPr>
        <p:spPr>
          <a:xfrm>
            <a:off x="360679" y="4519670"/>
            <a:ext cx="3710763" cy="1679611"/>
          </a:xfrm>
          <a:prstGeom prst="roundRect">
            <a:avLst>
              <a:gd fmla="val 2413" name="adj"/>
            </a:avLst>
          </a:prstGeom>
          <a:solidFill>
            <a:srgbClr val="F7CAAC"/>
          </a:solidFill>
          <a:ln cap="flat" cmpd="sng" w="1905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7"/>
          <p:cNvSpPr txBox="1"/>
          <p:nvPr/>
        </p:nvSpPr>
        <p:spPr>
          <a:xfrm>
            <a:off x="441314" y="4620513"/>
            <a:ext cx="3549491"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Calibri"/>
                <a:ea typeface="Calibri"/>
                <a:cs typeface="Calibri"/>
                <a:sym typeface="Calibri"/>
              </a:rPr>
              <a:t>b)  </a:t>
            </a:r>
            <a:r>
              <a:rPr lang="en-GB" sz="1500">
                <a:solidFill>
                  <a:schemeClr val="dk1"/>
                </a:solidFill>
                <a:latin typeface="Open Sans"/>
                <a:ea typeface="Open Sans"/>
                <a:cs typeface="Open Sans"/>
                <a:sym typeface="Open Sans"/>
              </a:rPr>
              <a:t>The Capacity of demand response should be defined in the “units” sheet:</a:t>
            </a:r>
            <a:endParaRPr/>
          </a:p>
          <a:p>
            <a:pPr indent="-285750" lvl="0" marL="285750" marR="0" rtl="0" algn="l">
              <a:spcBef>
                <a:spcPts val="0"/>
              </a:spcBef>
              <a:spcAft>
                <a:spcPts val="0"/>
              </a:spcAft>
              <a:buClr>
                <a:schemeClr val="dk1"/>
              </a:buClr>
              <a:buSzPts val="1500"/>
              <a:buFont typeface="Arial"/>
              <a:buChar char="•"/>
            </a:pPr>
            <a:r>
              <a:rPr lang="en-GB" sz="1500">
                <a:solidFill>
                  <a:schemeClr val="dk1"/>
                </a:solidFill>
                <a:latin typeface="Open Sans"/>
                <a:ea typeface="Open Sans"/>
                <a:cs typeface="Open Sans"/>
                <a:sym typeface="Open Sans"/>
              </a:rPr>
              <a:t>Demand increase: negative capacity </a:t>
            </a:r>
            <a:endParaRPr/>
          </a:p>
          <a:p>
            <a:pPr indent="-285750" lvl="0" marL="285750" marR="0" rtl="0" algn="l">
              <a:spcBef>
                <a:spcPts val="0"/>
              </a:spcBef>
              <a:spcAft>
                <a:spcPts val="0"/>
              </a:spcAft>
              <a:buClr>
                <a:schemeClr val="dk1"/>
              </a:buClr>
              <a:buSzPts val="1500"/>
              <a:buFont typeface="Arial"/>
              <a:buChar char="•"/>
            </a:pPr>
            <a:r>
              <a:rPr lang="en-GB" sz="1500">
                <a:solidFill>
                  <a:schemeClr val="dk1"/>
                </a:solidFill>
                <a:latin typeface="Open Sans"/>
                <a:ea typeface="Open Sans"/>
                <a:cs typeface="Open Sans"/>
                <a:sym typeface="Open Sans"/>
              </a:rPr>
              <a:t>Demand decrease: positive capacity</a:t>
            </a:r>
            <a:endParaRPr/>
          </a:p>
        </p:txBody>
      </p:sp>
      <p:sp>
        <p:nvSpPr>
          <p:cNvPr id="214" name="Google Shape;214;p7"/>
          <p:cNvSpPr/>
          <p:nvPr/>
        </p:nvSpPr>
        <p:spPr>
          <a:xfrm>
            <a:off x="9509760" y="5044735"/>
            <a:ext cx="353962" cy="116686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7"/>
          <p:cNvSpPr/>
          <p:nvPr/>
        </p:nvSpPr>
        <p:spPr>
          <a:xfrm>
            <a:off x="1178889" y="2902432"/>
            <a:ext cx="320811" cy="1158935"/>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7"/>
          <p:cNvSpPr/>
          <p:nvPr/>
        </p:nvSpPr>
        <p:spPr>
          <a:xfrm>
            <a:off x="2623248" y="2584797"/>
            <a:ext cx="310339" cy="147657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7"/>
          <p:cNvSpPr/>
          <p:nvPr/>
        </p:nvSpPr>
        <p:spPr>
          <a:xfrm>
            <a:off x="5882644" y="2728717"/>
            <a:ext cx="256078" cy="1332650"/>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7"/>
          <p:cNvSpPr txBox="1"/>
          <p:nvPr/>
        </p:nvSpPr>
        <p:spPr>
          <a:xfrm>
            <a:off x="966955" y="-177406"/>
            <a:ext cx="10941760"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16.1 Modelling flexible generation &amp; demand</a:t>
            </a:r>
            <a:endParaRPr sz="4000">
              <a:solidFill>
                <a:schemeClr val="dk1"/>
              </a:solidFill>
              <a:latin typeface="Open Sans"/>
              <a:ea typeface="Open Sans"/>
              <a:cs typeface="Open Sans"/>
              <a:sym typeface="Open Sans"/>
            </a:endParaRPr>
          </a:p>
        </p:txBody>
      </p:sp>
      <p:sp>
        <p:nvSpPr>
          <p:cNvPr id="219" name="Google Shape;219;p7"/>
          <p:cNvSpPr txBox="1"/>
          <p:nvPr/>
        </p:nvSpPr>
        <p:spPr>
          <a:xfrm>
            <a:off x="292174" y="2440767"/>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sp>
        <p:nvSpPr>
          <p:cNvPr id="220" name="Google Shape;220;p7"/>
          <p:cNvSpPr txBox="1"/>
          <p:nvPr/>
        </p:nvSpPr>
        <p:spPr>
          <a:xfrm>
            <a:off x="4325419" y="4763821"/>
            <a:ext cx="3379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b</a:t>
            </a:r>
            <a:endParaRPr/>
          </a:p>
        </p:txBody>
      </p:sp>
      <p:pic>
        <p:nvPicPr>
          <p:cNvPr id="221" name="Google Shape;221;p7"/>
          <p:cNvPicPr preferRelativeResize="0"/>
          <p:nvPr/>
        </p:nvPicPr>
        <p:blipFill rotWithShape="1">
          <a:blip r:embed="rId6">
            <a:alphaModFix/>
          </a:blip>
          <a:srcRect b="0" l="0" r="0" t="0"/>
          <a:stretch/>
        </p:blipFill>
        <p:spPr>
          <a:xfrm>
            <a:off x="315620" y="199817"/>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Graphical user interface, text&#10;&#10;Description automatically generated" id="227" name="Google Shape;227;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9" name="Google Shape;229;p8"/>
          <p:cNvSpPr/>
          <p:nvPr/>
        </p:nvSpPr>
        <p:spPr>
          <a:xfrm>
            <a:off x="979101" y="1222063"/>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16.2.1 Modelling storage </a:t>
            </a:r>
            <a:endParaRPr/>
          </a:p>
        </p:txBody>
      </p:sp>
      <p:sp>
        <p:nvSpPr>
          <p:cNvPr id="230" name="Google Shape;230;p8"/>
          <p:cNvSpPr/>
          <p:nvPr/>
        </p:nvSpPr>
        <p:spPr>
          <a:xfrm>
            <a:off x="252371" y="1811504"/>
            <a:ext cx="3365816" cy="2206627"/>
          </a:xfrm>
          <a:prstGeom prst="roundRect">
            <a:avLst>
              <a:gd fmla="val 4321"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8"/>
          <p:cNvSpPr txBox="1"/>
          <p:nvPr/>
        </p:nvSpPr>
        <p:spPr>
          <a:xfrm>
            <a:off x="301372" y="1821569"/>
            <a:ext cx="3425632" cy="216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Open Sans"/>
                <a:ea typeface="Open Sans"/>
                <a:cs typeface="Open Sans"/>
                <a:sym typeface="Open Sans"/>
              </a:rPr>
              <a:t>Power storage is defined in the “unit_type”, with some additions compared to other generators: </a:t>
            </a:r>
            <a:endParaRPr/>
          </a:p>
          <a:p>
            <a:pPr indent="-361950" lvl="1" marL="542925" marR="0" rtl="0" algn="l">
              <a:spcBef>
                <a:spcPts val="0"/>
              </a:spcBef>
              <a:spcAft>
                <a:spcPts val="0"/>
              </a:spcAft>
              <a:buClr>
                <a:schemeClr val="dk1"/>
              </a:buClr>
              <a:buSzPts val="1500"/>
              <a:buFont typeface="Calibri"/>
              <a:buAutoNum type="alphaLcParenR"/>
            </a:pPr>
            <a:r>
              <a:rPr b="0" i="0" lang="en-GB" sz="1500" u="none" cap="none" strike="noStrike">
                <a:solidFill>
                  <a:schemeClr val="dk1"/>
                </a:solidFill>
                <a:latin typeface="Open Sans"/>
                <a:ea typeface="Open Sans"/>
                <a:cs typeface="Open Sans"/>
                <a:sym typeface="Open Sans"/>
              </a:rPr>
              <a:t>Efficiency(%):  Discharging efficiency </a:t>
            </a:r>
            <a:endParaRPr b="0" i="0" sz="1500" u="none" cap="none" strike="noStrike">
              <a:solidFill>
                <a:schemeClr val="dk1"/>
              </a:solidFill>
              <a:latin typeface="Open Sans"/>
              <a:ea typeface="Open Sans"/>
              <a:cs typeface="Open Sans"/>
              <a:sym typeface="Open Sans"/>
            </a:endParaRPr>
          </a:p>
          <a:p>
            <a:pPr indent="-361950" lvl="1" marL="542925" marR="0" rtl="0" algn="l">
              <a:spcBef>
                <a:spcPts val="0"/>
              </a:spcBef>
              <a:spcAft>
                <a:spcPts val="0"/>
              </a:spcAft>
              <a:buClr>
                <a:schemeClr val="dk1"/>
              </a:buClr>
              <a:buSzPts val="1500"/>
              <a:buFont typeface="Calibri"/>
              <a:buAutoNum type="alphaLcParenR"/>
            </a:pPr>
            <a:r>
              <a:rPr b="0" i="0" lang="en-GB" sz="1500" u="none" cap="none" strike="noStrike">
                <a:solidFill>
                  <a:schemeClr val="dk1"/>
                </a:solidFill>
                <a:latin typeface="Open Sans"/>
                <a:ea typeface="Open Sans"/>
                <a:cs typeface="Open Sans"/>
                <a:sym typeface="Open Sans"/>
              </a:rPr>
              <a:t>Eff.charge(%): Charging efficiency</a:t>
            </a:r>
            <a:endParaRPr/>
          </a:p>
          <a:p>
            <a:pPr indent="-361950" lvl="1" marL="542925" marR="0" rtl="0" algn="l">
              <a:spcBef>
                <a:spcPts val="0"/>
              </a:spcBef>
              <a:spcAft>
                <a:spcPts val="0"/>
              </a:spcAft>
              <a:buClr>
                <a:schemeClr val="dk1"/>
              </a:buClr>
              <a:buSzPts val="1500"/>
              <a:buFont typeface="Calibri"/>
              <a:buAutoNum type="alphaLcParenR"/>
            </a:pPr>
            <a:r>
              <a:rPr b="0" i="0" lang="en-GB" sz="1500" u="none" cap="none" strike="noStrike">
                <a:solidFill>
                  <a:schemeClr val="dk1"/>
                </a:solidFill>
                <a:latin typeface="Open Sans"/>
                <a:ea typeface="Open Sans"/>
                <a:cs typeface="Open Sans"/>
                <a:sym typeface="Open Sans"/>
              </a:rPr>
              <a:t>Self-discharge loss (% of content per hour) </a:t>
            </a:r>
            <a:endParaRPr/>
          </a:p>
        </p:txBody>
      </p:sp>
      <p:sp>
        <p:nvSpPr>
          <p:cNvPr id="232" name="Google Shape;232;p8"/>
          <p:cNvSpPr/>
          <p:nvPr/>
        </p:nvSpPr>
        <p:spPr>
          <a:xfrm>
            <a:off x="261069" y="4101470"/>
            <a:ext cx="3370998" cy="2226997"/>
          </a:xfrm>
          <a:prstGeom prst="roundRect">
            <a:avLst>
              <a:gd fmla="val 4321" name="adj"/>
            </a:avLst>
          </a:prstGeom>
          <a:solidFill>
            <a:srgbClr val="F7CAAC"/>
          </a:solidFill>
          <a:ln cap="flat" cmpd="sng" w="2857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8"/>
          <p:cNvSpPr txBox="1"/>
          <p:nvPr/>
        </p:nvSpPr>
        <p:spPr>
          <a:xfrm>
            <a:off x="296930" y="4141736"/>
            <a:ext cx="3265341" cy="21698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500">
                <a:solidFill>
                  <a:schemeClr val="dk1"/>
                </a:solidFill>
                <a:latin typeface="Open Sans"/>
                <a:ea typeface="Open Sans"/>
                <a:cs typeface="Open Sans"/>
                <a:sym typeface="Open Sans"/>
              </a:rPr>
              <a:t>Same as other units in the “units” sheet the following parameters should be defined:</a:t>
            </a:r>
            <a:endParaRPr/>
          </a:p>
          <a:p>
            <a:pPr indent="0" lvl="0" marL="175895" marR="0" rtl="0" algn="l">
              <a:spcBef>
                <a:spcPts val="0"/>
              </a:spcBef>
              <a:spcAft>
                <a:spcPts val="0"/>
              </a:spcAft>
              <a:buNone/>
            </a:pPr>
            <a:r>
              <a:rPr lang="en-GB" sz="1500">
                <a:solidFill>
                  <a:schemeClr val="dk1"/>
                </a:solidFill>
                <a:latin typeface="Open Sans"/>
                <a:ea typeface="Open Sans"/>
                <a:cs typeface="Open Sans"/>
                <a:sym typeface="Open Sans"/>
              </a:rPr>
              <a:t>d)  Installed capacity in MW </a:t>
            </a:r>
            <a:endParaRPr/>
          </a:p>
          <a:p>
            <a:pPr indent="0" lvl="0" marL="175895" marR="0" rtl="0" algn="l">
              <a:spcBef>
                <a:spcPts val="0"/>
              </a:spcBef>
              <a:spcAft>
                <a:spcPts val="0"/>
              </a:spcAft>
              <a:buNone/>
            </a:pPr>
            <a:r>
              <a:rPr lang="en-GB" sz="1500">
                <a:solidFill>
                  <a:schemeClr val="dk1"/>
                </a:solidFill>
                <a:latin typeface="Open Sans"/>
                <a:ea typeface="Open Sans"/>
                <a:cs typeface="Open Sans"/>
                <a:sym typeface="Open Sans"/>
              </a:rPr>
              <a:t>e)  The output node</a:t>
            </a:r>
            <a:endParaRPr/>
          </a:p>
          <a:p>
            <a:pPr indent="0" lvl="0" marL="175895" marR="0" rtl="0" algn="l">
              <a:spcBef>
                <a:spcPts val="0"/>
              </a:spcBef>
              <a:spcAft>
                <a:spcPts val="0"/>
              </a:spcAft>
              <a:buNone/>
            </a:pPr>
            <a:r>
              <a:rPr lang="en-GB" sz="1500">
                <a:solidFill>
                  <a:schemeClr val="dk1"/>
                </a:solidFill>
                <a:latin typeface="Open Sans"/>
                <a:ea typeface="Open Sans"/>
                <a:cs typeface="Open Sans"/>
                <a:sym typeface="Open Sans"/>
              </a:rPr>
              <a:t>f)   Maximum storage capacity in MWh </a:t>
            </a:r>
            <a:endParaRPr/>
          </a:p>
          <a:p>
            <a:pPr indent="0" lvl="0" marL="175895" marR="0" rtl="0" algn="l">
              <a:spcBef>
                <a:spcPts val="0"/>
              </a:spcBef>
              <a:spcAft>
                <a:spcPts val="0"/>
              </a:spcAft>
              <a:buNone/>
            </a:pPr>
            <a:r>
              <a:rPr lang="en-GB" sz="1500">
                <a:solidFill>
                  <a:schemeClr val="dk1"/>
                </a:solidFill>
                <a:latin typeface="Open Sans"/>
                <a:ea typeface="Open Sans"/>
                <a:cs typeface="Open Sans"/>
                <a:sym typeface="Open Sans"/>
              </a:rPr>
              <a:t>g)   Initial and final state of the storage (optional)</a:t>
            </a:r>
            <a:endParaRPr/>
          </a:p>
        </p:txBody>
      </p:sp>
      <p:grpSp>
        <p:nvGrpSpPr>
          <p:cNvPr id="234" name="Google Shape;234;p8"/>
          <p:cNvGrpSpPr/>
          <p:nvPr/>
        </p:nvGrpSpPr>
        <p:grpSpPr>
          <a:xfrm>
            <a:off x="3731381" y="2165118"/>
            <a:ext cx="7955283" cy="1477938"/>
            <a:chOff x="2325622" y="3130568"/>
            <a:chExt cx="7495456" cy="1412250"/>
          </a:xfrm>
        </p:grpSpPr>
        <p:grpSp>
          <p:nvGrpSpPr>
            <p:cNvPr id="235" name="Google Shape;235;p8"/>
            <p:cNvGrpSpPr/>
            <p:nvPr/>
          </p:nvGrpSpPr>
          <p:grpSpPr>
            <a:xfrm>
              <a:off x="2325622" y="3130568"/>
              <a:ext cx="7495456" cy="1412250"/>
              <a:chOff x="2325622" y="3130568"/>
              <a:chExt cx="7495456" cy="1412250"/>
            </a:xfrm>
          </p:grpSpPr>
          <p:pic>
            <p:nvPicPr>
              <p:cNvPr id="236" name="Google Shape;236;p8"/>
              <p:cNvPicPr preferRelativeResize="0"/>
              <p:nvPr/>
            </p:nvPicPr>
            <p:blipFill rotWithShape="1">
              <a:blip r:embed="rId4">
                <a:alphaModFix/>
              </a:blip>
              <a:srcRect b="807" l="0" r="408" t="2005"/>
              <a:stretch/>
            </p:blipFill>
            <p:spPr>
              <a:xfrm>
                <a:off x="2325622" y="3130568"/>
                <a:ext cx="7495456" cy="1412250"/>
              </a:xfrm>
              <a:prstGeom prst="rect">
                <a:avLst/>
              </a:prstGeom>
              <a:noFill/>
              <a:ln>
                <a:noFill/>
              </a:ln>
            </p:spPr>
          </p:pic>
          <p:sp>
            <p:nvSpPr>
              <p:cNvPr id="237" name="Google Shape;237;p8"/>
              <p:cNvSpPr/>
              <p:nvPr/>
            </p:nvSpPr>
            <p:spPr>
              <a:xfrm>
                <a:off x="3197450" y="3375957"/>
                <a:ext cx="353962" cy="116686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8"/>
              <p:cNvSpPr/>
              <p:nvPr/>
            </p:nvSpPr>
            <p:spPr>
              <a:xfrm>
                <a:off x="8147009" y="3375954"/>
                <a:ext cx="294970" cy="116686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8"/>
              <p:cNvSpPr/>
              <p:nvPr/>
            </p:nvSpPr>
            <p:spPr>
              <a:xfrm>
                <a:off x="8471707" y="3375953"/>
                <a:ext cx="288835" cy="116686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0" name="Google Shape;240;p8"/>
            <p:cNvSpPr txBox="1"/>
            <p:nvPr/>
          </p:nvSpPr>
          <p:spPr>
            <a:xfrm>
              <a:off x="3146066" y="3287882"/>
              <a:ext cx="4685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FF0000"/>
                  </a:solidFill>
                  <a:latin typeface="Calibri"/>
                  <a:ea typeface="Calibri"/>
                  <a:cs typeface="Calibri"/>
                  <a:sym typeface="Calibri"/>
                </a:rPr>
                <a:t>a</a:t>
              </a:r>
              <a:endParaRPr/>
            </a:p>
          </p:txBody>
        </p:sp>
        <p:sp>
          <p:nvSpPr>
            <p:cNvPr id="241" name="Google Shape;241;p8"/>
            <p:cNvSpPr txBox="1"/>
            <p:nvPr/>
          </p:nvSpPr>
          <p:spPr>
            <a:xfrm>
              <a:off x="8092664" y="3305490"/>
              <a:ext cx="4685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FF0000"/>
                  </a:solidFill>
                  <a:latin typeface="Calibri"/>
                  <a:ea typeface="Calibri"/>
                  <a:cs typeface="Calibri"/>
                  <a:sym typeface="Calibri"/>
                </a:rPr>
                <a:t>b</a:t>
              </a:r>
              <a:endParaRPr/>
            </a:p>
          </p:txBody>
        </p:sp>
        <p:sp>
          <p:nvSpPr>
            <p:cNvPr id="242" name="Google Shape;242;p8"/>
            <p:cNvSpPr txBox="1"/>
            <p:nvPr/>
          </p:nvSpPr>
          <p:spPr>
            <a:xfrm>
              <a:off x="8511710" y="3270848"/>
              <a:ext cx="46852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FF0000"/>
                  </a:solidFill>
                  <a:latin typeface="Calibri"/>
                  <a:ea typeface="Calibri"/>
                  <a:cs typeface="Calibri"/>
                  <a:sym typeface="Calibri"/>
                </a:rPr>
                <a:t>c</a:t>
              </a:r>
              <a:endParaRPr/>
            </a:p>
          </p:txBody>
        </p:sp>
      </p:grpSp>
      <p:grpSp>
        <p:nvGrpSpPr>
          <p:cNvPr id="243" name="Google Shape;243;p8"/>
          <p:cNvGrpSpPr/>
          <p:nvPr/>
        </p:nvGrpSpPr>
        <p:grpSpPr>
          <a:xfrm>
            <a:off x="3734291" y="4360320"/>
            <a:ext cx="7959279" cy="1581533"/>
            <a:chOff x="4745912" y="4785494"/>
            <a:chExt cx="6763729" cy="1410742"/>
          </a:xfrm>
        </p:grpSpPr>
        <p:pic>
          <p:nvPicPr>
            <p:cNvPr id="244" name="Google Shape;244;p8"/>
            <p:cNvPicPr preferRelativeResize="0"/>
            <p:nvPr/>
          </p:nvPicPr>
          <p:blipFill rotWithShape="1">
            <a:blip r:embed="rId5">
              <a:alphaModFix/>
            </a:blip>
            <a:srcRect b="0" l="0" r="15654" t="0"/>
            <a:stretch/>
          </p:blipFill>
          <p:spPr>
            <a:xfrm>
              <a:off x="4745912" y="4785494"/>
              <a:ext cx="6763729" cy="1410742"/>
            </a:xfrm>
            <a:prstGeom prst="rect">
              <a:avLst/>
            </a:prstGeom>
            <a:noFill/>
            <a:ln>
              <a:noFill/>
            </a:ln>
          </p:spPr>
        </p:pic>
        <p:sp>
          <p:nvSpPr>
            <p:cNvPr id="245" name="Google Shape;245;p8"/>
            <p:cNvSpPr/>
            <p:nvPr/>
          </p:nvSpPr>
          <p:spPr>
            <a:xfrm>
              <a:off x="8655932" y="5045567"/>
              <a:ext cx="836479" cy="1150669"/>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8"/>
            <p:cNvSpPr/>
            <p:nvPr/>
          </p:nvSpPr>
          <p:spPr>
            <a:xfrm>
              <a:off x="9740918" y="5029375"/>
              <a:ext cx="809560" cy="1166861"/>
            </a:xfrm>
            <a:prstGeom prst="rect">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8"/>
            <p:cNvSpPr txBox="1"/>
            <p:nvPr/>
          </p:nvSpPr>
          <p:spPr>
            <a:xfrm>
              <a:off x="8600354" y="5029375"/>
              <a:ext cx="797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FF0000"/>
                  </a:solidFill>
                  <a:latin typeface="Calibri"/>
                  <a:ea typeface="Calibri"/>
                  <a:cs typeface="Calibri"/>
                  <a:sym typeface="Calibri"/>
                </a:rPr>
                <a:t>d&amp;e</a:t>
              </a:r>
              <a:endParaRPr sz="1600">
                <a:solidFill>
                  <a:srgbClr val="FF0000"/>
                </a:solidFill>
                <a:latin typeface="Calibri"/>
                <a:ea typeface="Calibri"/>
                <a:cs typeface="Calibri"/>
                <a:sym typeface="Calibri"/>
              </a:endParaRPr>
            </a:p>
          </p:txBody>
        </p:sp>
        <p:sp>
          <p:nvSpPr>
            <p:cNvPr id="248" name="Google Shape;248;p8"/>
            <p:cNvSpPr txBox="1"/>
            <p:nvPr/>
          </p:nvSpPr>
          <p:spPr>
            <a:xfrm>
              <a:off x="9717605" y="5029375"/>
              <a:ext cx="7979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FF0000"/>
                  </a:solidFill>
                  <a:latin typeface="Calibri"/>
                  <a:ea typeface="Calibri"/>
                  <a:cs typeface="Calibri"/>
                  <a:sym typeface="Calibri"/>
                </a:rPr>
                <a:t>f&amp;g</a:t>
              </a:r>
              <a:endParaRPr sz="1600">
                <a:solidFill>
                  <a:srgbClr val="FF0000"/>
                </a:solidFill>
                <a:latin typeface="Calibri"/>
                <a:ea typeface="Calibri"/>
                <a:cs typeface="Calibri"/>
                <a:sym typeface="Calibri"/>
              </a:endParaRPr>
            </a:p>
          </p:txBody>
        </p:sp>
      </p:grpSp>
      <p:sp>
        <p:nvSpPr>
          <p:cNvPr id="249" name="Google Shape;249;p8"/>
          <p:cNvSpPr txBox="1"/>
          <p:nvPr/>
        </p:nvSpPr>
        <p:spPr>
          <a:xfrm>
            <a:off x="666398" y="-202087"/>
            <a:ext cx="11228672"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16.2 Modelling flexible storage &amp; transmission</a:t>
            </a:r>
            <a:endParaRPr sz="4000">
              <a:solidFill>
                <a:schemeClr val="dk1"/>
              </a:solidFill>
              <a:latin typeface="Open Sans"/>
              <a:ea typeface="Open Sans"/>
              <a:cs typeface="Open Sans"/>
              <a:sym typeface="Open Sans"/>
            </a:endParaRPr>
          </a:p>
        </p:txBody>
      </p:sp>
      <p:pic>
        <p:nvPicPr>
          <p:cNvPr id="250" name="Google Shape;250;p8"/>
          <p:cNvPicPr preferRelativeResize="0"/>
          <p:nvPr/>
        </p:nvPicPr>
        <p:blipFill rotWithShape="1">
          <a:blip r:embed="rId6">
            <a:alphaModFix/>
          </a:blip>
          <a:srcRect b="0" l="0" r="0" t="0"/>
          <a:stretch/>
        </p:blipFill>
        <p:spPr>
          <a:xfrm>
            <a:off x="179035" y="238768"/>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50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Graphical user interface, text&#10;&#10;Description automatically generated" id="256" name="Google Shape;256;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7" name="Google Shape;257;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8" name="Google Shape;258;p9"/>
          <p:cNvSpPr/>
          <p:nvPr/>
        </p:nvSpPr>
        <p:spPr>
          <a:xfrm>
            <a:off x="966955" y="1202717"/>
            <a:ext cx="621792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16.2.2 Modelling storage </a:t>
            </a:r>
            <a:endParaRPr/>
          </a:p>
        </p:txBody>
      </p:sp>
      <p:pic>
        <p:nvPicPr>
          <p:cNvPr id="259" name="Google Shape;259;p9"/>
          <p:cNvPicPr preferRelativeResize="0"/>
          <p:nvPr/>
        </p:nvPicPr>
        <p:blipFill rotWithShape="1">
          <a:blip r:embed="rId4">
            <a:alphaModFix/>
          </a:blip>
          <a:srcRect b="0" l="0" r="0" t="0"/>
          <a:stretch/>
        </p:blipFill>
        <p:spPr>
          <a:xfrm>
            <a:off x="8344161" y="2054478"/>
            <a:ext cx="2458609" cy="1642652"/>
          </a:xfrm>
          <a:prstGeom prst="rect">
            <a:avLst/>
          </a:prstGeom>
          <a:noFill/>
          <a:ln>
            <a:noFill/>
          </a:ln>
        </p:spPr>
      </p:pic>
      <p:pic>
        <p:nvPicPr>
          <p:cNvPr id="260" name="Google Shape;260;p9"/>
          <p:cNvPicPr preferRelativeResize="0"/>
          <p:nvPr/>
        </p:nvPicPr>
        <p:blipFill rotWithShape="1">
          <a:blip r:embed="rId5">
            <a:alphaModFix/>
          </a:blip>
          <a:srcRect b="1308" l="0" r="1471" t="0"/>
          <a:stretch/>
        </p:blipFill>
        <p:spPr>
          <a:xfrm>
            <a:off x="1839317" y="4404463"/>
            <a:ext cx="2458012" cy="1614754"/>
          </a:xfrm>
          <a:prstGeom prst="rect">
            <a:avLst/>
          </a:prstGeom>
          <a:noFill/>
          <a:ln>
            <a:noFill/>
          </a:ln>
        </p:spPr>
      </p:pic>
      <p:sp>
        <p:nvSpPr>
          <p:cNvPr id="261" name="Google Shape;261;p9"/>
          <p:cNvSpPr/>
          <p:nvPr/>
        </p:nvSpPr>
        <p:spPr>
          <a:xfrm>
            <a:off x="734568" y="1867834"/>
            <a:ext cx="10334271" cy="4367786"/>
          </a:xfrm>
          <a:prstGeom prst="roundRect">
            <a:avLst>
              <a:gd fmla="val 3136" name="adj"/>
            </a:avLst>
          </a:prstGeom>
          <a:noFill/>
          <a:ln cap="flat" cmpd="sng" w="38100">
            <a:solidFill>
              <a:srgbClr val="C55A1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9"/>
          <p:cNvSpPr txBox="1"/>
          <p:nvPr/>
        </p:nvSpPr>
        <p:spPr>
          <a:xfrm>
            <a:off x="895919" y="1780233"/>
            <a:ext cx="7264311" cy="24468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700">
              <a:solidFill>
                <a:schemeClr val="dk1"/>
              </a:solidFill>
              <a:latin typeface="Open Sans"/>
              <a:ea typeface="Open Sans"/>
              <a:cs typeface="Open Sans"/>
              <a:sym typeface="Open Sans"/>
            </a:endParaRPr>
          </a:p>
          <a:p>
            <a:pPr indent="0" lvl="0" marL="0" marR="0" rtl="0" algn="l">
              <a:spcBef>
                <a:spcPts val="0"/>
              </a:spcBef>
              <a:spcAft>
                <a:spcPts val="0"/>
              </a:spcAft>
              <a:buNone/>
            </a:pPr>
            <a:r>
              <a:rPr lang="en-GB" sz="1700">
                <a:solidFill>
                  <a:schemeClr val="dk1"/>
                </a:solidFill>
                <a:latin typeface="Open Sans"/>
                <a:ea typeface="Open Sans"/>
                <a:cs typeface="Open Sans"/>
                <a:sym typeface="Open Sans"/>
              </a:rPr>
              <a:t>There are two options for defining investment for electricity storage units: </a:t>
            </a:r>
            <a:endParaRPr/>
          </a:p>
          <a:p>
            <a:pPr indent="-342900" lvl="0" marL="342900" marR="0" rtl="0" algn="l">
              <a:spcBef>
                <a:spcPts val="0"/>
              </a:spcBef>
              <a:spcAft>
                <a:spcPts val="0"/>
              </a:spcAft>
              <a:buClr>
                <a:schemeClr val="dk1"/>
              </a:buClr>
              <a:buSzPts val="1700"/>
              <a:buFont typeface="Open Sans"/>
              <a:buAutoNum type="alphaLcParenR"/>
            </a:pPr>
            <a:r>
              <a:rPr b="1" lang="en-GB" sz="1700">
                <a:solidFill>
                  <a:schemeClr val="dk1"/>
                </a:solidFill>
                <a:latin typeface="Open Sans"/>
                <a:ea typeface="Open Sans"/>
                <a:cs typeface="Open Sans"/>
                <a:sym typeface="Open Sans"/>
              </a:rPr>
              <a:t>Fix power to energy ratio:  </a:t>
            </a:r>
            <a:endParaRPr/>
          </a:p>
          <a:p>
            <a:pPr indent="-196850" lvl="0" marL="285750" marR="0" rtl="0" algn="l">
              <a:spcBef>
                <a:spcPts val="0"/>
              </a:spcBef>
              <a:spcAft>
                <a:spcPts val="0"/>
              </a:spcAft>
              <a:buClr>
                <a:schemeClr val="dk1"/>
              </a:buClr>
              <a:buSzPts val="1700"/>
              <a:buFont typeface="Arial"/>
              <a:buChar char="•"/>
            </a:pPr>
            <a:r>
              <a:rPr lang="en-GB" sz="1700">
                <a:solidFill>
                  <a:schemeClr val="dk1"/>
                </a:solidFill>
                <a:latin typeface="Open Sans"/>
                <a:ea typeface="Open Sans"/>
                <a:cs typeface="Open Sans"/>
                <a:sym typeface="Open Sans"/>
              </a:rPr>
              <a:t>It will use a fixed discharge duration for battery units. For example, in the example the model only considers 2-hour duration batteries in optimisation.</a:t>
            </a:r>
            <a:endParaRPr/>
          </a:p>
          <a:p>
            <a:pPr indent="-196850" lvl="0" marL="285750" marR="0" rtl="0" algn="l">
              <a:spcBef>
                <a:spcPts val="0"/>
              </a:spcBef>
              <a:spcAft>
                <a:spcPts val="0"/>
              </a:spcAft>
              <a:buClr>
                <a:schemeClr val="dk1"/>
              </a:buClr>
              <a:buSzPts val="1700"/>
              <a:buFont typeface="Arial"/>
              <a:buChar char="•"/>
            </a:pPr>
            <a:r>
              <a:rPr lang="en-GB" sz="1700">
                <a:solidFill>
                  <a:schemeClr val="dk1"/>
                </a:solidFill>
                <a:latin typeface="Open Sans"/>
                <a:ea typeface="Open Sans"/>
                <a:cs typeface="Open Sans"/>
                <a:sym typeface="Open Sans"/>
              </a:rPr>
              <a:t>Only investment cost per energy (KWh) should be defined in this case. </a:t>
            </a:r>
            <a:endParaRPr/>
          </a:p>
        </p:txBody>
      </p:sp>
      <p:sp>
        <p:nvSpPr>
          <p:cNvPr id="263" name="Google Shape;263;p9"/>
          <p:cNvSpPr txBox="1"/>
          <p:nvPr/>
        </p:nvSpPr>
        <p:spPr>
          <a:xfrm>
            <a:off x="4638178" y="4491146"/>
            <a:ext cx="6089812" cy="14003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700">
                <a:solidFill>
                  <a:schemeClr val="dk1"/>
                </a:solidFill>
                <a:latin typeface="Open Sans"/>
                <a:ea typeface="Open Sans"/>
                <a:cs typeface="Open Sans"/>
                <a:sym typeface="Open Sans"/>
              </a:rPr>
              <a:t>b)   Free optimisation of power and energy: </a:t>
            </a:r>
            <a:endParaRPr sz="1700">
              <a:solidFill>
                <a:schemeClr val="dk1"/>
              </a:solidFill>
              <a:latin typeface="Open Sans"/>
              <a:ea typeface="Open Sans"/>
              <a:cs typeface="Open Sans"/>
              <a:sym typeface="Open Sans"/>
            </a:endParaRPr>
          </a:p>
          <a:p>
            <a:pPr indent="-196850" lvl="0" marL="285750" marR="0" rtl="0" algn="l">
              <a:spcBef>
                <a:spcPts val="0"/>
              </a:spcBef>
              <a:spcAft>
                <a:spcPts val="0"/>
              </a:spcAft>
              <a:buClr>
                <a:schemeClr val="dk1"/>
              </a:buClr>
              <a:buSzPts val="1700"/>
              <a:buFont typeface="Arial"/>
              <a:buChar char="•"/>
            </a:pPr>
            <a:r>
              <a:rPr lang="en-GB" sz="1700">
                <a:solidFill>
                  <a:schemeClr val="dk1"/>
                </a:solidFill>
                <a:latin typeface="Open Sans"/>
                <a:ea typeface="Open Sans"/>
                <a:cs typeface="Open Sans"/>
                <a:sym typeface="Open Sans"/>
              </a:rPr>
              <a:t>Optimises power and energy separately, and there is no need to define the power/energy ratio</a:t>
            </a:r>
            <a:endParaRPr/>
          </a:p>
          <a:p>
            <a:pPr indent="-196850" lvl="0" marL="285750" marR="0" rtl="0" algn="l">
              <a:spcBef>
                <a:spcPts val="0"/>
              </a:spcBef>
              <a:spcAft>
                <a:spcPts val="0"/>
              </a:spcAft>
              <a:buClr>
                <a:schemeClr val="dk1"/>
              </a:buClr>
              <a:buSzPts val="1700"/>
              <a:buFont typeface="Arial"/>
              <a:buChar char="•"/>
            </a:pPr>
            <a:r>
              <a:rPr lang="en-GB" sz="1700">
                <a:solidFill>
                  <a:schemeClr val="dk1"/>
                </a:solidFill>
                <a:latin typeface="Open Sans"/>
                <a:ea typeface="Open Sans"/>
                <a:cs typeface="Open Sans"/>
                <a:sym typeface="Open Sans"/>
              </a:rPr>
              <a:t>Both investment cost for power and energy should be defined.</a:t>
            </a:r>
            <a:endParaRPr/>
          </a:p>
        </p:txBody>
      </p:sp>
      <p:sp>
        <p:nvSpPr>
          <p:cNvPr id="264" name="Google Shape;264;p9"/>
          <p:cNvSpPr txBox="1"/>
          <p:nvPr/>
        </p:nvSpPr>
        <p:spPr>
          <a:xfrm>
            <a:off x="573599" y="-251422"/>
            <a:ext cx="11202395"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Open Sans"/>
              <a:buNone/>
            </a:pPr>
            <a:r>
              <a:rPr lang="en-GB" sz="4000">
                <a:solidFill>
                  <a:schemeClr val="dk1"/>
                </a:solidFill>
                <a:latin typeface="Open Sans"/>
                <a:ea typeface="Open Sans"/>
                <a:cs typeface="Open Sans"/>
                <a:sym typeface="Open Sans"/>
              </a:rPr>
              <a:t>16.2 Modelling flexible storage &amp; transmission</a:t>
            </a:r>
            <a:endParaRPr sz="4000">
              <a:solidFill>
                <a:schemeClr val="dk1"/>
              </a:solidFill>
              <a:latin typeface="Open Sans"/>
              <a:ea typeface="Open Sans"/>
              <a:cs typeface="Open Sans"/>
              <a:sym typeface="Open Sans"/>
            </a:endParaRPr>
          </a:p>
        </p:txBody>
      </p:sp>
      <p:sp>
        <p:nvSpPr>
          <p:cNvPr id="265" name="Google Shape;265;p9"/>
          <p:cNvSpPr txBox="1"/>
          <p:nvPr/>
        </p:nvSpPr>
        <p:spPr>
          <a:xfrm>
            <a:off x="8406208" y="2060803"/>
            <a:ext cx="468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a</a:t>
            </a:r>
            <a:endParaRPr/>
          </a:p>
        </p:txBody>
      </p:sp>
      <p:sp>
        <p:nvSpPr>
          <p:cNvPr id="266" name="Google Shape;266;p9"/>
          <p:cNvSpPr/>
          <p:nvPr/>
        </p:nvSpPr>
        <p:spPr>
          <a:xfrm>
            <a:off x="1839317" y="4397188"/>
            <a:ext cx="3465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rgbClr val="FF0000"/>
                </a:solidFill>
                <a:latin typeface="Calibri"/>
                <a:ea typeface="Calibri"/>
                <a:cs typeface="Calibri"/>
                <a:sym typeface="Calibri"/>
              </a:rPr>
              <a:t>b</a:t>
            </a:r>
            <a:endParaRPr/>
          </a:p>
        </p:txBody>
      </p:sp>
      <p:pic>
        <p:nvPicPr>
          <p:cNvPr id="267" name="Google Shape;267;p9"/>
          <p:cNvPicPr preferRelativeResize="0"/>
          <p:nvPr/>
        </p:nvPicPr>
        <p:blipFill rotWithShape="1">
          <a:blip r:embed="rId6">
            <a:alphaModFix/>
          </a:blip>
          <a:srcRect b="0" l="0" r="0" t="0"/>
          <a:stretch/>
        </p:blipFill>
        <p:spPr>
          <a:xfrm>
            <a:off x="247205" y="429332"/>
            <a:ext cx="487363" cy="48736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5000"/>
                                        <p:tgtEl>
                                          <p:spTgt spid="2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