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545" r:id="rId5"/>
    <p:sldId id="546" r:id="rId6"/>
    <p:sldId id="547" r:id="rId7"/>
    <p:sldId id="548" r:id="rId8"/>
    <p:sldId id="549" r:id="rId9"/>
    <p:sldId id="550" r:id="rId10"/>
    <p:sldId id="551" r:id="rId11"/>
    <p:sldId id="552" r:id="rId12"/>
    <p:sldId id="553" r:id="rId13"/>
    <p:sldId id="554" r:id="rId14"/>
    <p:sldId id="555" r:id="rId15"/>
    <p:sldId id="556" r:id="rId16"/>
    <p:sldId id="557" r:id="rId17"/>
    <p:sldId id="558" r:id="rId18"/>
    <p:sldId id="559" r:id="rId19"/>
    <p:sldId id="560" r:id="rId20"/>
    <p:sldId id="561" r:id="rId21"/>
    <p:sldId id="562" r:id="rId22"/>
    <p:sldId id="563" r:id="rId23"/>
    <p:sldId id="564" r:id="rId24"/>
    <p:sldId id="565" r:id="rId25"/>
    <p:sldId id="566" r:id="rId26"/>
    <p:sldId id="567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863390-5D49-DB1F-9BBC-D7BE1C8303D4}" v="4" dt="2026-02-09T14:36:26.1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25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1616" y="184"/>
      </p:cViewPr>
      <p:guideLst/>
    </p:cSldViewPr>
  </p:slideViewPr>
  <p:outlineViewPr>
    <p:cViewPr>
      <p:scale>
        <a:sx n="33" d="100"/>
        <a:sy n="33" d="100"/>
      </p:scale>
      <p:origin x="0" y="-671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S::alexander_think-e.be#ext#@flux50.onmicrosoft.com::bee075c1-faac-4166-8fcb-7b2057bad6f6" providerId="AD" clId="Web-{23863390-5D49-DB1F-9BBC-D7BE1C8303D4}"/>
    <pc:docChg chg="modSld">
      <pc:chgData name="Alexander Deliukov" userId="S::alexander_think-e.be#ext#@flux50.onmicrosoft.com::bee075c1-faac-4166-8fcb-7b2057bad6f6" providerId="AD" clId="Web-{23863390-5D49-DB1F-9BBC-D7BE1C8303D4}" dt="2026-02-09T14:36:18.368" v="2" actId="14100"/>
      <pc:docMkLst>
        <pc:docMk/>
      </pc:docMkLst>
      <pc:sldChg chg="addSp modSp">
        <pc:chgData name="Alexander Deliukov" userId="S::alexander_think-e.be#ext#@flux50.onmicrosoft.com::bee075c1-faac-4166-8fcb-7b2057bad6f6" providerId="AD" clId="Web-{23863390-5D49-DB1F-9BBC-D7BE1C8303D4}" dt="2026-02-09T14:36:18.368" v="2" actId="14100"/>
        <pc:sldMkLst>
          <pc:docMk/>
          <pc:sldMk cId="3207074913" sldId="545"/>
        </pc:sldMkLst>
        <pc:picChg chg="add mod">
          <ac:chgData name="Alexander Deliukov" userId="S::alexander_think-e.be#ext#@flux50.onmicrosoft.com::bee075c1-faac-4166-8fcb-7b2057bad6f6" providerId="AD" clId="Web-{23863390-5D49-DB1F-9BBC-D7BE1C8303D4}" dt="2026-02-09T14:36:18.368" v="2" actId="14100"/>
          <ac:picMkLst>
            <pc:docMk/>
            <pc:sldMk cId="3207074913" sldId="545"/>
            <ac:picMk id="4" creationId="{6FCAD066-B201-C3F8-3B3A-20B50ABFE833}"/>
          </ac:picMkLst>
        </pc:picChg>
      </pc:sldChg>
    </pc:docChg>
  </pc:docChgLst>
  <pc:docChgLst>
    <pc:chgData name="Alexander Deliukov" userId="d5fda0f2-1d08-4016-b7e9-bb882f168707" providerId="ADAL" clId="{FE9DFF45-01DC-45CC-A80A-B50597210401}"/>
    <pc:docChg chg="custSel delSld modSld">
      <pc:chgData name="Alexander Deliukov" userId="d5fda0f2-1d08-4016-b7e9-bb882f168707" providerId="ADAL" clId="{FE9DFF45-01DC-45CC-A80A-B50597210401}" dt="2026-01-27T08:48:06.319" v="33" actId="20577"/>
      <pc:docMkLst>
        <pc:docMk/>
      </pc:docMkLst>
      <pc:sldChg chg="modSp mod">
        <pc:chgData name="Alexander Deliukov" userId="d5fda0f2-1d08-4016-b7e9-bb882f168707" providerId="ADAL" clId="{FE9DFF45-01DC-45CC-A80A-B50597210401}" dt="2026-01-27T08:46:03.068" v="2"/>
        <pc:sldMkLst>
          <pc:docMk/>
          <pc:sldMk cId="3207074913" sldId="545"/>
        </pc:sldMkLst>
        <pc:spChg chg="mod">
          <ac:chgData name="Alexander Deliukov" userId="d5fda0f2-1d08-4016-b7e9-bb882f168707" providerId="ADAL" clId="{FE9DFF45-01DC-45CC-A80A-B50597210401}" dt="2026-01-27T08:46:03.068" v="2"/>
          <ac:spMkLst>
            <pc:docMk/>
            <pc:sldMk cId="3207074913" sldId="545"/>
            <ac:spMk id="2" creationId="{3D9FAAFF-7E8F-640B-7BF0-4D0B7FC15CEF}"/>
          </ac:spMkLst>
        </pc:spChg>
      </pc:sldChg>
      <pc:sldChg chg="modSp">
        <pc:chgData name="Alexander Deliukov" userId="d5fda0f2-1d08-4016-b7e9-bb882f168707" providerId="ADAL" clId="{FE9DFF45-01DC-45CC-A80A-B50597210401}" dt="2026-01-27T08:46:35.036" v="20" actId="6549"/>
        <pc:sldMkLst>
          <pc:docMk/>
          <pc:sldMk cId="1651632323" sldId="546"/>
        </pc:sldMkLst>
        <pc:spChg chg="mod">
          <ac:chgData name="Alexander Deliukov" userId="d5fda0f2-1d08-4016-b7e9-bb882f168707" providerId="ADAL" clId="{FE9DFF45-01DC-45CC-A80A-B50597210401}" dt="2026-01-27T08:46:35.036" v="20" actId="6549"/>
          <ac:spMkLst>
            <pc:docMk/>
            <pc:sldMk cId="1651632323" sldId="546"/>
            <ac:spMk id="2" creationId="{0FE65402-2D24-4C0B-3A9B-70B199ADCEA8}"/>
          </ac:spMkLst>
        </pc:spChg>
      </pc:sldChg>
      <pc:sldChg chg="modSp mod">
        <pc:chgData name="Alexander Deliukov" userId="d5fda0f2-1d08-4016-b7e9-bb882f168707" providerId="ADAL" clId="{FE9DFF45-01DC-45CC-A80A-B50597210401}" dt="2026-01-27T08:47:46.897" v="29" actId="404"/>
        <pc:sldMkLst>
          <pc:docMk/>
          <pc:sldMk cId="522071" sldId="548"/>
        </pc:sldMkLst>
        <pc:spChg chg="mod">
          <ac:chgData name="Alexander Deliukov" userId="d5fda0f2-1d08-4016-b7e9-bb882f168707" providerId="ADAL" clId="{FE9DFF45-01DC-45CC-A80A-B50597210401}" dt="2026-01-27T08:47:46.897" v="29" actId="404"/>
          <ac:spMkLst>
            <pc:docMk/>
            <pc:sldMk cId="522071" sldId="548"/>
            <ac:spMk id="2" creationId="{1013318B-F51A-DE9B-4143-B6140E6B757E}"/>
          </ac:spMkLst>
        </pc:spChg>
      </pc:sldChg>
      <pc:sldChg chg="modSp">
        <pc:chgData name="Alexander Deliukov" userId="d5fda0f2-1d08-4016-b7e9-bb882f168707" providerId="ADAL" clId="{FE9DFF45-01DC-45CC-A80A-B50597210401}" dt="2026-01-27T08:47:24.168" v="28" actId="20577"/>
        <pc:sldMkLst>
          <pc:docMk/>
          <pc:sldMk cId="845949611" sldId="554"/>
        </pc:sldMkLst>
        <pc:spChg chg="mod">
          <ac:chgData name="Alexander Deliukov" userId="d5fda0f2-1d08-4016-b7e9-bb882f168707" providerId="ADAL" clId="{FE9DFF45-01DC-45CC-A80A-B50597210401}" dt="2026-01-27T08:47:24.168" v="28" actId="20577"/>
          <ac:spMkLst>
            <pc:docMk/>
            <pc:sldMk cId="845949611" sldId="554"/>
            <ac:spMk id="4" creationId="{92FE9A94-DCC1-E1C5-4D79-C962BC490CDE}"/>
          </ac:spMkLst>
        </pc:spChg>
      </pc:sldChg>
      <pc:sldChg chg="modSp mod">
        <pc:chgData name="Alexander Deliukov" userId="d5fda0f2-1d08-4016-b7e9-bb882f168707" providerId="ADAL" clId="{FE9DFF45-01DC-45CC-A80A-B50597210401}" dt="2026-01-27T08:47:59.479" v="30" actId="404"/>
        <pc:sldMkLst>
          <pc:docMk/>
          <pc:sldMk cId="3660923524" sldId="565"/>
        </pc:sldMkLst>
        <pc:spChg chg="mod">
          <ac:chgData name="Alexander Deliukov" userId="d5fda0f2-1d08-4016-b7e9-bb882f168707" providerId="ADAL" clId="{FE9DFF45-01DC-45CC-A80A-B50597210401}" dt="2026-01-27T08:47:59.479" v="30" actId="404"/>
          <ac:spMkLst>
            <pc:docMk/>
            <pc:sldMk cId="3660923524" sldId="565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7T08:47:59.479" v="30" actId="404"/>
          <ac:spMkLst>
            <pc:docMk/>
            <pc:sldMk cId="3660923524" sldId="565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7T08:47:59.479" v="30" actId="404"/>
          <ac:spMkLst>
            <pc:docMk/>
            <pc:sldMk cId="3660923524" sldId="565"/>
            <ac:spMk id="49" creationId="{E8F01505-D47E-4B07-82B8-EC043F5EC813}"/>
          </ac:spMkLst>
        </pc:spChg>
        <pc:spChg chg="mod">
          <ac:chgData name="Alexander Deliukov" userId="d5fda0f2-1d08-4016-b7e9-bb882f168707" providerId="ADAL" clId="{FE9DFF45-01DC-45CC-A80A-B50597210401}" dt="2026-01-27T08:47:59.479" v="30" actId="404"/>
          <ac:spMkLst>
            <pc:docMk/>
            <pc:sldMk cId="3660923524" sldId="565"/>
            <ac:spMk id="60" creationId="{DB6D982A-54DA-4FCC-9383-F91FC1E1D9CE}"/>
          </ac:spMkLst>
        </pc:spChg>
      </pc:sldChg>
      <pc:sldChg chg="modSp mod">
        <pc:chgData name="Alexander Deliukov" userId="d5fda0f2-1d08-4016-b7e9-bb882f168707" providerId="ADAL" clId="{FE9DFF45-01DC-45CC-A80A-B50597210401}" dt="2026-01-27T08:48:06.319" v="33" actId="20577"/>
        <pc:sldMkLst>
          <pc:docMk/>
          <pc:sldMk cId="2909434133" sldId="566"/>
        </pc:sldMkLst>
        <pc:spChg chg="mod">
          <ac:chgData name="Alexander Deliukov" userId="d5fda0f2-1d08-4016-b7e9-bb882f168707" providerId="ADAL" clId="{FE9DFF45-01DC-45CC-A80A-B50597210401}" dt="2026-01-27T08:48:06.319" v="33" actId="20577"/>
          <ac:spMkLst>
            <pc:docMk/>
            <pc:sldMk cId="2909434133" sldId="566"/>
            <ac:spMk id="4" creationId="{B6E2F0C4-3708-062E-837B-49F21B8E51C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2026. 3. 9.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Mastertekststijl bewerken</a:t>
            </a:r>
          </a:p>
          <a:p>
            <a:pPr lvl="1"/>
            <a:r>
              <a:rPr lang="ko-KR" altLang="en-US"/>
              <a:t>Tweede niveau</a:t>
            </a:r>
          </a:p>
          <a:p>
            <a:pPr lvl="2"/>
            <a:r>
              <a:rPr lang="ko-KR" altLang="en-US"/>
              <a:t>Derde niveau</a:t>
            </a:r>
          </a:p>
          <a:p>
            <a:pPr lvl="3"/>
            <a:r>
              <a:rPr lang="ko-KR" altLang="en-US"/>
              <a:t>Vierde niveau</a:t>
            </a:r>
          </a:p>
          <a:p>
            <a:pPr lvl="4"/>
            <a:r>
              <a:rPr lang="ko-KR" altLang="en-US"/>
              <a:t>Vijfde niveau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882d042721674ba4be6508de237141f4%7C0e2ed45596af4100bed3a8e5fd981685%7C0%7C0%7C638987166561825034%7CUnknown%7CTWFpbGZsb3d8eyJFbXB0eU1hcGkiOnRydWUsIlYiOiIwLjAuMDAwMCIsIlAiOiJXaW4zMiIsIkFOIjoiTWFpbCIsIldUIjoyfQ%3D%3D%7C0%7C%7C%7C&amp;sdata=%2BedDTg2gSu9G%2BKgo0e8qx2WtYzFzXqxraUabr1vXDjw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2165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eurelectric.org/in-detail/cybersecurity-in-the-power-sector/" TargetMode="External"/><Relationship Id="rId5" Type="http://schemas.openxmlformats.org/officeDocument/2006/relationships/hyperlink" Target="https://energy.ec.europa.eu/topics/energy-security/critical-infrastructure-and-cybersecurity_en" TargetMode="External"/><Relationship Id="rId4" Type="http://schemas.openxmlformats.org/officeDocument/2006/relationships/hyperlink" Target="https://www.open.edu/openlearncreate/course/view.php?id=17128" TargetMode="External"/></Relationships>
</file>

<file path=ppt/notesSlides/_rels/notes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cogdog/25621334570/in/photolist-F3538L-e3puT1-2jPvptr-eiRPEb-W3VVvk-2qLU7r7-8sUnd6-kDEX27-6Qu5Eu-a9KGML-nys2eK-pSMqc2-6pCyxe-5rtdWR-zM1fcq-2itP53X-ayunVx-7bHKC7" TargetMode="External"/><Relationship Id="rId13" Type="http://schemas.openxmlformats.org/officeDocument/2006/relationships/hyperlink" Target="https://creativecommons.org/licenses/by-sa/2.0/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ommons.wikimedia.org/wiki/File:Vorarlberger_Kraftwerke-Energy_meter_(electro)-smart_meter-02ASD.jpg" TargetMode="External"/><Relationship Id="rId12" Type="http://schemas.openxmlformats.org/officeDocument/2006/relationships/hyperlink" Target="https://www.flickr.com/photos/136770128@N07/41397205085/in/photolist-2ogdgAj-2658uPg-6xBqJg-25cUn6m-qXN5UL-qXM5oq-qim3kw-rfgaMd-qim5vU-rfdjcz-qXU51i-rfdkWr-7SRfo4-7SUwyW-7SUx4W-7SUwfL-7SUwk9-7SRfFK-7SUwMh-7SUwBW-7SUwYG-7SUwwS-7SUwWd-7SUx13-7SUwt7-7SReRF-7SRf6a-7SUwNW-7SReW2-7SUwRy-7SRfkM-2cPxSTQ-2cPxVfy-2cTVZZz-7SUwDU-7SRfM4-P8PBNZ-2cTW5eX-2a8pG6C-2cTVUnn-2bMWDew-2bveCzp-Pmy83p-7SUwU9-kg8qkG-kg62FD-kg6GAk-kg67T2-kg6vdF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exels.com/photo/paper-beside-macbook-669623/" TargetMode="External"/><Relationship Id="rId11" Type="http://schemas.openxmlformats.org/officeDocument/2006/relationships/hyperlink" Target="https://www.flickr.com/photos/oneras/32634430557/in/photolist-23xi3Q9-RHMZeP-23qkfTv-28xHrw3-28xHsEq-2ad5BPJ-2ad5D35-29Vh1AX-28xHswE-2ad5Cx7-2ad5CjG-2benF4Q-2benETE-2ad5DsJ-PaWffy-2ad5C89-23NvndY-vPGcvw-23qkg7g-wscwzm-GNWDa4-21rezdi-2c2Pk79-242S4ah-Nqj4b6-NeX7oN-XpkTx4-MXWMzj-NfsyJA-QL4Dom-NeX7RS-F1uPNv-NhDrbz-NqivEk-2heo2Sz-224jUwC-2a8h8Dh-NhD2vi-257MLkx-nkAHBh-2fzpwWv-21TkF21-RE8HCn-23Zv7BH-2aBKvvH-21AFttS-2o4e6sS-GYVsW1-NfPfMF-F3yVic" TargetMode="External"/><Relationship Id="rId5" Type="http://schemas.openxmlformats.org/officeDocument/2006/relationships/hyperlink" Target="https://creativecommons.org/publicdomain/zero/1.0/" TargetMode="External"/><Relationship Id="rId15" Type="http://schemas.openxmlformats.org/officeDocument/2006/relationships/hyperlink" Target="https://www.flickr.com/photos/ecastro/3352213726/in/photolist-67dYmo-375Rj-4JMD5o-9YzjqQ-nndcPF-g7nnX-82aNeE-9aW8Lj-brPPoq-hppiC7-G7Zsmm-4GyUmU-bcgybX-aXz1HK-4fYWh2-6jo3LL-RDF71T-vXcbS-93R8pt-hGqa-8dxDRV-5fEiXQ-7KJWri-bQpzGz-uA5ght-uHSaf-xdAux-ai27DP-85SDc9-4NytpL-uWNio-ai27Ax-AKrbw-C4evd2-ES6s8-AKnnw-4DP18E-ai27yD-AKi15-AKqUo-AKnHG-AKqyF-AKo3e-AKa7C-AK5xu-AKmP6-AKpUw-AKpaH-AKiCV-AKb4w" TargetMode="External"/><Relationship Id="rId10" Type="http://schemas.openxmlformats.org/officeDocument/2006/relationships/hyperlink" Target="https://creativecommons.org/licenses/by/2.0/" TargetMode="External"/><Relationship Id="rId4" Type="http://schemas.openxmlformats.org/officeDocument/2006/relationships/hyperlink" Target="https://www.flickr.com/photos/worldsdirection/" TargetMode="External"/><Relationship Id="rId9" Type="http://schemas.openxmlformats.org/officeDocument/2006/relationships/hyperlink" Target="https://www.flickr.com/photos/ninara/24135500745/" TargetMode="External"/><Relationship Id="rId14" Type="http://schemas.openxmlformats.org/officeDocument/2006/relationships/hyperlink" Target="https://www.flickr.com/photos/rappan/36651981325/in/photolist-XQNZ7v-2kbhLqc-2qEioKw-uZS4s-KD2rB-2nH5y5U-QizbH5-5mTmEc-H8uNok-5FjmNU-6sf1e7-2iCLfST-2pe8Kwn-Yb45MJ-2h1QNzn-XSeRmW-9dKT25-7HVC4c-8wkhuM-buRg2w-8wodab-8wkawn-8wofdj-2kHkKTs-2oPscmV-8woeHE-3hQymR-8wodCU-8wkfkF-542EoY-29jHAV7-Ms5mGi-SdkSsg-Ay99Kn-2mcdGUJ-W7MNU4-2nxN6fd-2oPM2v6-2mEYqD2-2nr3KKW-nfLkbn-2evkV3Y-2cLGjDu-2jWuoZ7-WiSReo-28WCayp-bWARWW-21dtwGU-2m7v9up-2jZe3S5" TargetMode="Externa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Mythes over cyberbeveiliging en digitale energie... Ontkracht!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 project heeft financiering ontvangen van het Horizon-programma voor onderzoek en innovatie (2021-2027) van de Europese Unie in het kader van subsidieovereenkomst nr. 101075596. De verantwoordelijkheid voor de inhoud van dit materiaal ligt uitsluitend bij het Every1-project en geeft niet noodzakelijkerwijs de mening van de Europese Unie weer. De presentatie is gelicentieerd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onder CC BY-SA 4.0,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tenzij anders vermeld. 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34444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Mythe #3: Cybersecurity is uitsluitend de verantwoordelijkheid van energiebedrijven en overheden, niet van individuen of gemeenschappen.</a:t>
            </a:r>
          </a:p>
          <a:p>
            <a:pPr latinLnBrk="0"/>
            <a:r>
              <a:rPr lang="en-US" sz="1200" dirty="0">
                <a:ea typeface="Calibri"/>
                <a:cs typeface="Calibri"/>
              </a:rPr>
              <a:t>Individuen en gemeenschappen spelen een rol in cyberbeveiliging, omdat ze maatregelen kunnen nemen om hun eigen apparaten en netwerken tegen cyberaanvallen te beschermen. </a:t>
            </a:r>
          </a:p>
          <a:p>
            <a:pPr latinLnBrk="0"/>
            <a:endParaRPr lang="en-US" sz="1200" dirty="0">
              <a:ea typeface="Calibri"/>
              <a:cs typeface="Calibri"/>
            </a:endParaRPr>
          </a:p>
          <a:p>
            <a:pPr latinLnBrk="0"/>
            <a:r>
              <a:rPr lang="en-US" sz="1200" dirty="0">
                <a:ea typeface="Calibri"/>
                <a:cs typeface="Calibri"/>
              </a:rPr>
              <a:t>U kunt bijdragen aan een veiliger energie-ecosysteem door goede praktijken te volgen, zoals: </a:t>
            </a:r>
          </a:p>
          <a:p>
            <a:pPr latinLnBrk="0"/>
            <a:endParaRPr lang="en-US" sz="1200" dirty="0">
              <a:ea typeface="Calibri"/>
              <a:cs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Calibri"/>
                <a:cs typeface="Calibri"/>
              </a:rPr>
              <a:t>Sterke wachtwoorden gebruiken.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Calibri"/>
                <a:cs typeface="Calibri"/>
              </a:rPr>
              <a:t>Software up-to-date houden.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Calibri"/>
                <a:cs typeface="Calibri"/>
              </a:rPr>
              <a:t>Wees voorzichtig met verdachte e-mails.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38606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Mythe #4: Hernieuwbare energiebronnen zijn inherent veiliger dan traditionele energiebronnen.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Hoe veilig zijn mijn zonnepanelen thuis?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06696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Mythe #4: Hernieuwbare energiebronnen zijn inherent veiliger dan traditionele energiebronnen.</a:t>
            </a:r>
          </a:p>
          <a:p>
            <a:pPr latinLnBrk="0"/>
            <a:r>
              <a:rPr lang="en-US" sz="1200" dirty="0">
                <a:ea typeface="Calibri"/>
                <a:cs typeface="Calibri"/>
              </a:rPr>
              <a:t>Hernieuwbare energiebronnen, zoals zonnepanelen en windturbines, zijn ook kwetsbaar voor cyberaanvallen, omdat ze afhankelijk zijn van digitale technologieën voor monitoring, controle en netwerkintegratie.</a:t>
            </a:r>
          </a:p>
          <a:p>
            <a:pPr latinLnBrk="0"/>
            <a:endParaRPr lang="en-US" sz="1200" dirty="0">
              <a:ea typeface="Calibri"/>
              <a:cs typeface="Calibri"/>
            </a:endParaRPr>
          </a:p>
          <a:p>
            <a:pPr latinLnBrk="0"/>
            <a:r>
              <a:rPr lang="en-US" sz="1200" dirty="0">
                <a:ea typeface="Calibri"/>
                <a:cs typeface="Calibri"/>
              </a:rPr>
              <a:t>Aanvallers kunnen kwetsbaarheden misbruiken om de energieopwekking te verstoren of de energiestromen te manipuleren.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24219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Mythe #5: Blockchaintechnologieën zijn een wondermiddel voor cyberbeveiliging in de energiesector.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Welke rol spelen blockchaintechnologieën in cyberbeveiliging in de energiesector?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67154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Mythe #5: Blockchaintechnologieën zijn een wondermiddel voor cyberbeveiliging in de energiesector.</a:t>
            </a:r>
          </a:p>
          <a:p>
            <a:pPr latinLnBrk="0"/>
            <a:r>
              <a:rPr lang="en-GB" sz="1200" dirty="0">
                <a:ea typeface="Public Sans"/>
                <a:cs typeface="Public Sans"/>
              </a:rPr>
              <a:t>Hoewel blockchaintechnologie de veiligheid in bepaalde aspecten van de energiesector kan verbeteren, is het geen complete oplossing voor alle cyberbeveiligingsuitdagingen.</a:t>
            </a:r>
          </a:p>
          <a:p>
            <a:pPr latinLnBrk="0"/>
            <a:r>
              <a:rPr lang="en-GB" sz="1200" dirty="0">
                <a:ea typeface="Public Sans"/>
                <a:cs typeface="Public Sans"/>
              </a:rPr>
              <a:t> </a:t>
            </a:r>
          </a:p>
          <a:p>
            <a:pPr latinLnBrk="0"/>
            <a:r>
              <a:rPr lang="en-GB" sz="1200" dirty="0">
                <a:ea typeface="Public Sans"/>
                <a:cs typeface="Public Sans"/>
              </a:rPr>
              <a:t>Blockchain-netwerken zelf kunnen kwetsbaar zijn voor aanvallen en hun effectiviteit hangt af van een juiste implementatie en integratie met andere beveiligingsmaatregelen.</a:t>
            </a:r>
            <a:endParaRPr lang="en-GB" sz="1200" noProof="0" dirty="0"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9210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Mythe #6: Alleen complexe wachtwoorden kunnen cyberaanvallen op slimme energieapparaten voorkomen.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Voorkomt een complex wachtwoord cyberaanvallen? 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95130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Mythe #6: Alleen complexe wachtwoorden kunnen cyberaanvallen op slimme energieapparaten voorkomen.</a:t>
            </a:r>
          </a:p>
          <a:p>
            <a:pPr latinLnBrk="0"/>
            <a:r>
              <a:rPr lang="en-GB" sz="1200" dirty="0"/>
              <a:t>Hoewel sterke wachtwoorden essentieel zijn, zijn andere beveiligingsmaatregelen cruciaal voor een uitgebreide bescherming. Deze maatregelen omvatten: </a:t>
            </a:r>
          </a:p>
          <a:p>
            <a:pPr latinLnBrk="0"/>
            <a:endParaRPr lang="en-GB" sz="12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Regelmatige software-updates.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Beveiligde wifi-netwerken.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Meervoudige authenticatie.</a:t>
            </a:r>
            <a:endParaRPr lang="en-GB" sz="1200" noProof="0" dirty="0">
              <a:solidFill>
                <a:schemeClr val="tx1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08336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Mythe #7: Cyberaanvallen op energie-infrastructuur zijn voornamelijk gericht op grote elektriciteitscentrales en onderstations.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Zou een cyberaanval alleen gericht zijn op elektriciteitscentrales en onderstations?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99785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Mythe #7: Cyberaanvallen op energie-infrastructuur zijn voornamelijk gericht op grote elektriciteitscentrales en onderstations.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Cyberaanvallen kunnen gericht zijn op verschillende onderdelen van de energie-infrastructuur, waaronder kleinere distributienetwerken, hernieuwbare energiebronnen en zelfs individuele slimme meters, wat kan leiden tot verstoringen en datalekken.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30393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Mythe #8: Het gebruik van antivirussoftware is voldoende om thuisnetwerken te beschermen tegen cyberaanvallen op slimme energieapparaten.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Is het gebruik van antivirussoftware voldoende bescherming voor mijn thuisnetwerk?  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0460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Misverstanden over privacy, veiligheid en beveiliging bij energieproductie </a:t>
            </a: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productie en consumptie komen </a:t>
            </a: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. In deze presentatie ontkrachten we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acht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mythes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over cyberbeveiliging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in de energiesector om deze misvattingen uit de wereld te helpen. </a:t>
            </a:r>
          </a:p>
          <a:p>
            <a:pPr latinLnBrk="0"/>
            <a:endParaRPr lang="en-GB" sz="1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Door deze mythes te onderzoeken, vergroten we ons begrip van de digitalisering van energie en kunnen we beter geïnformeerde beslissingen nemen om veilig en zeker te blijven. </a:t>
            </a:r>
          </a:p>
          <a:p>
            <a:pPr latinLnBrk="0"/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28506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Mythe #8: Antivirussoftware is voldoende om thuisnetwerken te beschermen tegen cyberaanvallen op slimme energieapparaten. </a:t>
            </a:r>
          </a:p>
          <a:p>
            <a:pPr latinLnBrk="0"/>
            <a:r>
              <a:rPr lang="en-GB" sz="1200" dirty="0"/>
              <a:t>Antivirussoftware is slechts één beschermingslaag. 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dirty="0"/>
              <a:t>Firewalls, veilige netwerkconfiguraties en regelmatige beveiligingsupdates voor alle aangesloten apparaten zijn ook noodzakelijk om cyberaanvallen te voorkomen.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70287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Volgende stappen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Als u meer wilt weten over cyberbeveiliging en energieproductie en -verbruik, kunnen de volgende bronnen nuttig zijn: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Bekijk de cursus Digital Energy Essentials van Every1 </a:t>
            </a:r>
            <a:r>
              <a:rPr lang="en-US" altLang="ko-KR" sz="1200" i="1" dirty="0">
                <a:solidFill>
                  <a:srgbClr val="373737"/>
                </a:solidFill>
                <a:hlinkClick r:id="rId3"/>
              </a:rPr>
              <a:t>Privacy, veiligheid en beveiliging in het digitale energielandschap</a:t>
            </a:r>
            <a:r>
              <a:rPr lang="en-US" altLang="ko-KR" sz="1200" i="1" dirty="0">
                <a:solidFill>
                  <a:srgbClr val="373737"/>
                </a:solidFill>
              </a:rPr>
              <a:t>.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noProof="0" dirty="0">
                <a:solidFill>
                  <a:srgbClr val="373737"/>
                </a:solidFill>
              </a:rPr>
              <a:t>Verdiep u in de mythes over de digitalisering van energie in Every1's </a:t>
            </a:r>
            <a:r>
              <a:rPr lang="en-GB" sz="1200" i="1" noProof="0" dirty="0">
                <a:solidFill>
                  <a:srgbClr val="373737"/>
                </a:solidFill>
                <a:hlinkClick r:id="rId4"/>
              </a:rPr>
              <a:t>Energy Myths Busted! Fact Vs. Fiction</a:t>
            </a:r>
            <a:endParaRPr lang="en-GB" sz="1200" noProof="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Lees het artikel van de Europese Commissie </a:t>
            </a:r>
            <a:r>
              <a:rPr lang="en-US" altLang="ko-KR" sz="1200" i="1" dirty="0">
                <a:solidFill>
                  <a:srgbClr val="373737"/>
                </a:solidFill>
                <a:hlinkClick r:id="rId5"/>
              </a:rPr>
              <a:t>Kritieke infrastructuur en cyberbeveiliging</a:t>
            </a:r>
            <a:r>
              <a:rPr lang="en-US" altLang="ko-KR" sz="1200" i="1" dirty="0">
                <a:solidFill>
                  <a:srgbClr val="373737"/>
                </a:solidFill>
              </a:rPr>
              <a:t>.</a:t>
            </a:r>
            <a:endParaRPr lang="ko-KR" altLang="en-US" sz="1200" i="1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Lees het artikel </a:t>
            </a:r>
            <a:r>
              <a:rPr lang="en-US" altLang="ko-KR" sz="1200" dirty="0" err="1">
                <a:solidFill>
                  <a:srgbClr val="373737"/>
                </a:solidFill>
              </a:rPr>
              <a:t>van eurelectric </a:t>
            </a:r>
            <a:r>
              <a:rPr lang="en-US" altLang="ko-KR" sz="1200" i="1" dirty="0">
                <a:solidFill>
                  <a:srgbClr val="373737"/>
                </a:solidFill>
                <a:hlinkClick r:id="rId6"/>
              </a:rPr>
              <a:t>Cybersecurity in de energiesector</a:t>
            </a:r>
            <a:r>
              <a:rPr lang="en-US" altLang="ko-KR" sz="1200" i="1" dirty="0">
                <a:solidFill>
                  <a:srgbClr val="373737"/>
                </a:solidFill>
              </a:rPr>
              <a:t>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https://www.open.edu/openlearncreate/course/view.php?id=12165</a:t>
            </a:r>
          </a:p>
          <a:p>
            <a:r>
              <a:rPr lang="en-GB" dirty="0"/>
              <a:t>https://www.open.edu/openlearncreate/course/view.php?id=17128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58664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Dankwoord</a:t>
            </a:r>
          </a:p>
          <a:p>
            <a:pPr latinLnBrk="0"/>
            <a:r>
              <a:rPr lang="en-GB" dirty="0"/>
              <a:t>Deze presentatie </a:t>
            </a:r>
            <a:r>
              <a:rPr lang="en-GB" i="1" dirty="0"/>
              <a:t>Energy Myths Busted! Cybersecurity Energy Sector Myths </a:t>
            </a:r>
            <a:r>
              <a:rPr lang="en-GB" dirty="0"/>
              <a:t>is geproduceerd door het Every1-project en valt onder de licentie </a:t>
            </a:r>
            <a:r>
              <a:rPr lang="en-GB" dirty="0">
                <a:hlinkClick r:id="rId3"/>
              </a:rPr>
              <a:t>CC BY-SA 4.0</a:t>
            </a:r>
            <a:r>
              <a:rPr lang="en-GB" dirty="0"/>
              <a:t>, tenzij anders vermeld.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De afbeeldingen die in deze presentatie worden gebruikt, zijn als volgt: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Omslagafbeelding: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Password Day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World's Direction is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Afbeelding bij de inleidende tekst: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Paper Beside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Macbook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</a:t>
            </a:r>
            <a:r>
              <a:rPr lang="en-US" sz="12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 op Pexels.com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Afbeelding bij mythe één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GB" b="0" i="0" dirty="0" err="1">
                <a:solidFill>
                  <a:srgbClr val="242424"/>
                </a:solidFill>
                <a:effectLst/>
                <a:hlinkClick r:id="rId7"/>
              </a:rPr>
              <a:t>Vorarlberger </a:t>
            </a:r>
            <a:r>
              <a:rPr lang="en-GB" b="0" i="0" dirty="0">
                <a:solidFill>
                  <a:srgbClr val="242424"/>
                </a:solidFill>
                <a:effectLst/>
                <a:hlinkClick r:id="rId7"/>
              </a:rPr>
              <a:t>Kraftwerke-Energy meter (electro)-smart meter-02ASD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door </a:t>
            </a:r>
            <a:r>
              <a:rPr lang="en-GB" b="0" i="0" dirty="0" err="1">
                <a:solidFill>
                  <a:srgbClr val="242424"/>
                </a:solidFill>
                <a:effectLst/>
              </a:rPr>
              <a:t>Asurnipal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is gelicentieerd </a:t>
            </a:r>
            <a:r>
              <a:rPr lang="en-GB" b="0" i="0" dirty="0">
                <a:solidFill>
                  <a:srgbClr val="242424"/>
                </a:solidFill>
                <a:effectLst/>
                <a:hlinkClick r:id="rId3"/>
              </a:rPr>
              <a:t>onder CC BY-SA 4.0</a:t>
            </a:r>
            <a:r>
              <a:rPr lang="en-GB" b="0" i="0" dirty="0">
                <a:solidFill>
                  <a:srgbClr val="242424"/>
                </a:solidFill>
                <a:effectLst/>
              </a:rPr>
              <a:t>. 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Afbeelding bij mythe twee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Free as in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Wifi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Alan Levine is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i="1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Afbeelding bij mythe drie: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Password Day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World’s Direction is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Afbeelding bij mythe vier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Zonnepanelen in België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Ninara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is gelicentieerd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onder 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Afbeelding bij mythe vijf: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Blockchains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Mario A. P. is gelicentieerd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onder 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Afbeelding bij mythe zes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Cybersecurity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Richard Patterson is gelicentieerd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onder 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Afbeelding bij mythe zeven: </a:t>
            </a:r>
            <a:r>
              <a:rPr lang="en-GB" i="0" u="none" strike="noStrike" dirty="0">
                <a:solidFill>
                  <a:srgbClr val="212124"/>
                </a:solidFill>
                <a:effectLst/>
                <a:hlinkClick r:id="rId14"/>
              </a:rPr>
              <a:t>Urbex - Power Plant </a:t>
            </a:r>
            <a:r>
              <a:rPr lang="en-GB" i="0" u="none" strike="noStrike" dirty="0" err="1">
                <a:solidFill>
                  <a:srgbClr val="212124"/>
                </a:solidFill>
                <a:effectLst/>
                <a:hlinkClick r:id="rId14"/>
              </a:rPr>
              <a:t>Elettricita </a:t>
            </a:r>
            <a:r>
              <a:rPr lang="en-GB" i="0" u="none" strike="noStrike" dirty="0">
                <a:solidFill>
                  <a:srgbClr val="212124"/>
                </a:solidFill>
                <a:effectLst/>
                <a:hlinkClick r:id="rId14"/>
              </a:rPr>
              <a:t>(IT) </a:t>
            </a:r>
            <a:r>
              <a:rPr lang="en-GB" i="0" u="none" strike="noStrike" dirty="0">
                <a:solidFill>
                  <a:srgbClr val="212124"/>
                </a:solidFill>
                <a:effectLst/>
              </a:rPr>
              <a:t>door Raphael </a:t>
            </a:r>
            <a:r>
              <a:rPr lang="en-GB" i="0" u="none" strike="noStrike" dirty="0" err="1">
                <a:solidFill>
                  <a:srgbClr val="212124"/>
                </a:solidFill>
                <a:effectLst/>
              </a:rPr>
              <a:t>Panhuber </a:t>
            </a:r>
            <a:r>
              <a:rPr lang="en-GB" i="0" u="none" strike="noStrike" dirty="0">
                <a:solidFill>
                  <a:srgbClr val="212124"/>
                </a:solidFill>
                <a:effectLst/>
              </a:rPr>
              <a:t>is gelicentieerd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onder 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Afbeelding bij mythe acht: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Firewall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Eric E Castro is gelicentieerd onder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Bedankt!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2876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Onze verkenning van elke mythe begint met een reflectieve vraag. Neem even de tijd om over elke vraag na te denken, voordat u verdergaat met de ontkrachtende uitleg. </a:t>
            </a: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U kunt elke mythe achtereenvolgens doorlopen. U kunt ook via het menu een bepaalde mythe selecteren die u als eerste wilt onderzoeken.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0807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Acht mythes over cyberbeveiliging van digitale energie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Slimme meters en andere digitale energieapparaten zijn niet kwetsbaar voor cyberaanvallen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Alleen grote energiebedrijven zijn het doelwit van cyberaanvallen, niet individuele huiseigenaren of kleine bedrijven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Cyberbeveiliging is uitsluitend de verantwoordelijkheid van energiebedrijven en overheden, niet van individuen of gemeenschappen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Hernieuwbare energiebronnen zijn inherent veiliger dan traditionele energiebronnen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Blockchaintechnologieën zijn een wondermiddel voor cyberbeveiliging in de energiesector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Alleen complexe wachtwoorden kunnen cyberaanvallen op slimme energieapparaten voorkomen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Cyberaanvallen op energie-infrastructuur zijn voornamelijk gericht op grote elektriciteitscentrales en onderstations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Het gebruik van antivirussoftware is voldoende om thuisnetwerken te beschermen tegen cyberaanvallen op slimme energieapparaten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88005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Mythe #1: Slimme meters en andere digitale energieapparaten zijn niet kwetsbaar voor cyberaanvallen.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Is mijn slimme meter kwetsbaar voor cyberaanvallen?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09489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Mythe #1: Slimme meters en andere digitale energieapparaten zijn niet kwetsbaar voor cyberaanvallen.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atinLnBrk="0"/>
            <a:r>
              <a:rPr lang="en-US" sz="1200" dirty="0">
                <a:ea typeface="Public Sans"/>
                <a:cs typeface="Public Sans"/>
                <a:sym typeface="Public Sans"/>
              </a:rPr>
              <a:t>Slimme meters en andere digitale energieapparaten zijn kwetsbaar voor cyberaanvallen, omdat ze verbonden zijn met het internet en vaak beperkte beveiligingsfuncties hebben. </a:t>
            </a:r>
          </a:p>
          <a:p>
            <a:pPr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US" sz="1200" dirty="0">
                <a:ea typeface="Public Sans"/>
                <a:cs typeface="Public Sans"/>
                <a:sym typeface="Public Sans"/>
              </a:rPr>
              <a:t>Aanvallers kunnen misbruik maken van kwetsbaarheden om toegang te krijgen tot gevoelige gegevens, energiediensten te verstoren of zelfs fysieke schade aan de energie-infrastructuur te veroorzaken.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4104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Mythe #2: Alleen grote energiebedrijven zijn het doelwit van cyberaanvallen, niet individuele huiseigenaren of kleine bedrijven.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Zal mijn huis of bedrijf het doelwit worden van een cyberaanval?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0908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Mythe #2: Alleen grote energiebedrijven zijn het doelwit van cyberaanvallen, niet individuele huiseigenaren of kleine bedrijven. </a:t>
            </a: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Huiseigenaren en kleine bedrijven zijn ook het doelwit van cyberaanvallen, omdat ze vaak minder geavanceerde beveiligingsmaatregelen hebben getroffen. </a:t>
            </a:r>
          </a:p>
          <a:p>
            <a:pPr latinLnBrk="0"/>
            <a:endParaRPr lang="en-US" sz="1200" dirty="0">
              <a:solidFill>
                <a:srgbClr val="2B2C30"/>
              </a:solidFill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Aanvallers kunnen misbruik maken van kwetsbaarheden in wifi-netwerken thuis of slimme apparaten om toegang te krijgen tot persoonlijke gegevens of energiediensten te verstoren.</a:t>
            </a:r>
            <a:endParaRPr lang="en-US" sz="1200" dirty="0"/>
          </a:p>
          <a:p>
            <a:pPr latinLnBrk="0"/>
            <a:endParaRPr lang="en-US" sz="1200" dirty="0">
              <a:solidFill>
                <a:srgbClr val="2B2C30"/>
              </a:solidFill>
              <a:ea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7075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Mythe #3: Cybersecurity is uitsluitend de verantwoordelijkheid van energiebedrijven en overheden, niet van individuen of gemeenschappen.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Welke rol speel ik in cyberbeveiliging?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1219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BEF543-0EE7-28A3-9A74-2F36ED3126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2" y="6151779"/>
            <a:ext cx="2432696" cy="5099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00650F-77BD-FC7F-FBAF-A38B31CBF7EB}"/>
              </a:ext>
            </a:extLst>
          </p:cNvPr>
          <p:cNvSpPr txBox="1"/>
          <p:nvPr userDrawn="1"/>
        </p:nvSpPr>
        <p:spPr>
          <a:xfrm>
            <a:off x="2403231" y="5879145"/>
            <a:ext cx="5181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nl-NL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 project heeft financiering ontvangen van het Horizon-programma voor onderzoek en innovatie (2021-2027) van de Europese Unie in het kader van subsidieovereenkomst nr. 101075596. De verantwoordelijkheid voor de inhoud van dit materiaal ligt uitsluitend bij het Every1-project en geeft niet noodzakelijkerwijs de mening van de Europese Unie weer. De presentatie is gelicentieerd </a:t>
            </a:r>
            <a:r>
              <a:rPr lang="nl-NL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Original URL: https://creativecommons.org/licenses/by-sa/4.0/deed.en. Click or tap if you trust this link."/>
              </a:rPr>
              <a:t>onder CC BY-SA 4.0, </a:t>
            </a:r>
            <a:r>
              <a:rPr lang="nl-NL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tenzij anders vermeld. </a:t>
            </a:r>
            <a:endParaRPr lang="nl-NL" sz="1000" noProof="1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2165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eurelectric.org/in-detail/cybersecurity-in-the-power-sector/" TargetMode="External"/><Relationship Id="rId5" Type="http://schemas.openxmlformats.org/officeDocument/2006/relationships/hyperlink" Target="https://energy.ec.europa.eu/topics/energy-security/critical-infrastructure-and-cybersecurity_en" TargetMode="External"/><Relationship Id="rId4" Type="http://schemas.openxmlformats.org/officeDocument/2006/relationships/hyperlink" Target="https://www.open.edu/openlearncreate/course/view.php?id=17128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cogdog/25621334570/in/photolist-F3538L-e3puT1-2jPvptr-eiRPEb-W3VVvk-2qLU7r7-8sUnd6-kDEX27-6Qu5Eu-a9KGML-nys2eK-pSMqc2-6pCyxe-5rtdWR-zM1fcq-2itP53X-ayunVx-7bHKC7" TargetMode="External"/><Relationship Id="rId13" Type="http://schemas.openxmlformats.org/officeDocument/2006/relationships/hyperlink" Target="https://creativecommons.org/licenses/by-sa/2.0/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ommons.wikimedia.org/wiki/File:Vorarlberger_Kraftwerke-Energy_meter_(electro)-smart_meter-02ASD.jpg" TargetMode="External"/><Relationship Id="rId12" Type="http://schemas.openxmlformats.org/officeDocument/2006/relationships/hyperlink" Target="https://www.flickr.com/photos/136770128@N07/41397205085/in/photolist-2ogdgAj-2658uPg-6xBqJg-25cUn6m-qXN5UL-qXM5oq-qim3kw-rfgaMd-qim5vU-rfdjcz-qXU51i-rfdkWr-7SRfo4-7SUwyW-7SUx4W-7SUwfL-7SUwk9-7SRfFK-7SUwMh-7SUwBW-7SUwYG-7SUwwS-7SUwWd-7SUx13-7SUwt7-7SReRF-7SRf6a-7SUwNW-7SReW2-7SUwRy-7SRfkM-2cPxSTQ-2cPxVfy-2cTVZZz-7SUwDU-7SRfM4-P8PBNZ-2cTW5eX-2a8pG6C-2cTVUnn-2bMWDew-2bveCzp-Pmy83p-7SUwU9-kg8qkG-kg62FD-kg6GAk-kg67T2-kg6vdF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exels.com/photo/paper-beside-macbook-669623/" TargetMode="External"/><Relationship Id="rId11" Type="http://schemas.openxmlformats.org/officeDocument/2006/relationships/hyperlink" Target="https://www.flickr.com/photos/oneras/32634430557/in/photolist-23xi3Q9-RHMZeP-23qkfTv-28xHrw3-28xHsEq-2ad5BPJ-2ad5D35-29Vh1AX-28xHswE-2ad5Cx7-2ad5CjG-2benF4Q-2benETE-2ad5DsJ-PaWffy-2ad5C89-23NvndY-vPGcvw-23qkg7g-wscwzm-GNWDa4-21rezdi-2c2Pk79-242S4ah-Nqj4b6-NeX7oN-XpkTx4-MXWMzj-NfsyJA-QL4Dom-NeX7RS-F1uPNv-NhDrbz-NqivEk-2heo2Sz-224jUwC-2a8h8Dh-NhD2vi-257MLkx-nkAHBh-2fzpwWv-21TkF21-RE8HCn-23Zv7BH-2aBKvvH-21AFttS-2o4e6sS-GYVsW1-NfPfMF-F3yVic" TargetMode="External"/><Relationship Id="rId5" Type="http://schemas.openxmlformats.org/officeDocument/2006/relationships/hyperlink" Target="https://creativecommons.org/publicdomain/zero/1.0/" TargetMode="External"/><Relationship Id="rId15" Type="http://schemas.openxmlformats.org/officeDocument/2006/relationships/hyperlink" Target="https://www.flickr.com/photos/ecastro/3352213726/in/photolist-67dYmo-375Rj-4JMD5o-9YzjqQ-nndcPF-g7nnX-82aNeE-9aW8Lj-brPPoq-hppiC7-G7Zsmm-4GyUmU-bcgybX-aXz1HK-4fYWh2-6jo3LL-RDF71T-vXcbS-93R8pt-hGqa-8dxDRV-5fEiXQ-7KJWri-bQpzGz-uA5ght-uHSaf-xdAux-ai27DP-85SDc9-4NytpL-uWNio-ai27Ax-AKrbw-C4evd2-ES6s8-AKnnw-4DP18E-ai27yD-AKi15-AKqUo-AKnHG-AKqyF-AKo3e-AKa7C-AK5xu-AKmP6-AKpUw-AKpaH-AKiCV-AKb4w" TargetMode="External"/><Relationship Id="rId10" Type="http://schemas.openxmlformats.org/officeDocument/2006/relationships/hyperlink" Target="https://creativecommons.org/licenses/by/2.0/" TargetMode="External"/><Relationship Id="rId4" Type="http://schemas.openxmlformats.org/officeDocument/2006/relationships/hyperlink" Target="https://www.flickr.com/photos/worldsdirection/" TargetMode="External"/><Relationship Id="rId9" Type="http://schemas.openxmlformats.org/officeDocument/2006/relationships/hyperlink" Target="https://www.flickr.com/photos/ninara/24135500745/" TargetMode="External"/><Relationship Id="rId14" Type="http://schemas.openxmlformats.org/officeDocument/2006/relationships/hyperlink" Target="https://www.flickr.com/photos/rappan/36651981325/in/photolist-XQNZ7v-2kbhLqc-2qEioKw-uZS4s-KD2rB-2nH5y5U-QizbH5-5mTmEc-H8uNok-5FjmNU-6sf1e7-2iCLfST-2pe8Kwn-Yb45MJ-2h1QNzn-XSeRmW-9dKT25-7HVC4c-8wkhuM-buRg2w-8wodab-8wkawn-8wofdj-2kHkKTs-2oPscmV-8woeHE-3hQymR-8wodCU-8wkfkF-542EoY-29jHAV7-Ms5mGi-SdkSsg-Ay99Kn-2mcdGUJ-W7MNU4-2nxN6fd-2oPM2v6-2mEYqD2-2nr3KKW-nfLkbn-2evkV3Y-2cLGjDu-2jWuoZ7-WiSReo-28WCayp-bWARWW-21dtwGU-2m7v9up-2jZe3S5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D02863-26DC-954C-0D25-64411EEFE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455" y="1905678"/>
            <a:ext cx="4513545" cy="30466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9FAAFF-7E8F-640B-7BF0-4D0B7FC15CE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42257" y="1443127"/>
            <a:ext cx="6124303" cy="3971744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nl-NL" sz="7200" noProof="1"/>
              <a:t>Cybersecurity digitale energie mythes… Ontkracht!</a:t>
            </a:r>
            <a:endParaRPr lang="nl-NL" noProof="1"/>
          </a:p>
        </p:txBody>
      </p:sp>
    </p:spTree>
    <p:extLst>
      <p:ext uri="{BB962C8B-B14F-4D97-AF65-F5344CB8AC3E}">
        <p14:creationId xmlns:p14="http://schemas.microsoft.com/office/powerpoint/2010/main" val="3207074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5298510" y="2580775"/>
            <a:ext cx="651600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ea typeface="Calibri"/>
                <a:cs typeface="Calibri"/>
              </a:rPr>
              <a:t>Individuen en gemeenschappen spelen een rol in cyberbeveiliging, omdat ze maatregelen kunnen nemen om hun eigen apparaten en netwerken tegen cyberaanvallen te beschermen. </a:t>
            </a:r>
          </a:p>
          <a:p>
            <a:pPr latinLnBrk="0"/>
            <a:endParaRPr lang="en-US" sz="2400" dirty="0">
              <a:ea typeface="Calibri"/>
              <a:cs typeface="Calibri"/>
            </a:endParaRPr>
          </a:p>
          <a:p>
            <a:pPr latinLnBrk="0"/>
            <a:r>
              <a:rPr lang="en-US" sz="2400" dirty="0">
                <a:ea typeface="Calibri"/>
                <a:cs typeface="Calibri"/>
              </a:rPr>
              <a:t>U kunt bijdragen aan een veiliger energie-ecosysteem door goede praktijken te volgen, zoals: </a:t>
            </a:r>
          </a:p>
          <a:p>
            <a:pPr latinLnBrk="0"/>
            <a:endParaRPr lang="en-US" sz="2400" dirty="0">
              <a:ea typeface="Calibri"/>
              <a:cs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ea typeface="Calibri"/>
                <a:cs typeface="Calibri"/>
              </a:rPr>
              <a:t>Sterke wachtwoorden gebruiken.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ea typeface="Calibri"/>
                <a:cs typeface="Calibri"/>
              </a:rPr>
              <a:t>Software up-to-date houden.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 err="1">
                <a:ea typeface="Calibri"/>
                <a:cs typeface="Calibri"/>
              </a:rPr>
              <a:t>Voorzichtig</a:t>
            </a:r>
            <a:r>
              <a:rPr lang="en-US" sz="2400" dirty="0">
                <a:ea typeface="Calibri"/>
                <a:cs typeface="Calibri"/>
              </a:rPr>
              <a:t> </a:t>
            </a:r>
            <a:r>
              <a:rPr lang="en-US" sz="2400" dirty="0" err="1">
                <a:ea typeface="Calibri"/>
                <a:cs typeface="Calibri"/>
              </a:rPr>
              <a:t>zijn</a:t>
            </a:r>
            <a:r>
              <a:rPr lang="en-US" sz="2400" dirty="0">
                <a:ea typeface="Calibri"/>
                <a:cs typeface="Calibri"/>
              </a:rPr>
              <a:t> met verdachte e-mails.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E8B866-FC93-FCF5-C9FC-42DDE24E2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86" y="2755726"/>
            <a:ext cx="4712254" cy="318077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702BB5B-94FA-8DE3-CDDF-693E62A83A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1800" y="578485"/>
            <a:ext cx="1082548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Mythe #3: Cybersecurity is uitsluitend de verantwoordelijkheid van energiebedrijven en overheden, niet van individuen of gemeenschappen.</a:t>
            </a:r>
            <a:endParaRPr lang="nl-NL" noProof="1">
              <a:effectLst/>
            </a:endParaRPr>
          </a:p>
          <a:p>
            <a:endParaRPr lang="nl-NL" noProof="1"/>
          </a:p>
        </p:txBody>
      </p:sp>
    </p:spTree>
    <p:extLst>
      <p:ext uri="{BB962C8B-B14F-4D97-AF65-F5344CB8AC3E}">
        <p14:creationId xmlns:p14="http://schemas.microsoft.com/office/powerpoint/2010/main" val="845949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C9928-D83C-17CC-ADA7-E95E988229B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79400" y="5886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Mythe #4: Hernieuwbare energiebronnen zijn inherent veiliger dan traditionele energiebronnen </a:t>
            </a:r>
            <a:r>
              <a:rPr lang="nl-NL" sz="2800" b="1" kern="1200" baseline="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- Inleiding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1077238" y="3429000"/>
            <a:ext cx="104341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Hoe veilig zijn mijn zonnepanelen thuis?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428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CCAE6-366E-EFC6-8A5A-F94219008CF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1812" y="5683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Mythe #4: Hernieuwbare energiebronnen zijn inherent veiliger dan traditionele energiebronnen.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751332" y="3106323"/>
            <a:ext cx="61759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ea typeface="Calibri"/>
                <a:cs typeface="Calibri"/>
              </a:rPr>
              <a:t>Hernieuwbare energiebronnen, zoals zonnepanelen en windturbines, zijn ook kwetsbaar voor cyberaanvallen, omdat ze afhankelijk zijn van digitale technologieën voor monitoring, controle en netwerkintegratie.</a:t>
            </a:r>
          </a:p>
          <a:p>
            <a:pPr latinLnBrk="0"/>
            <a:endParaRPr lang="en-US" sz="2400" dirty="0">
              <a:ea typeface="Calibri"/>
              <a:cs typeface="Calibri"/>
            </a:endParaRPr>
          </a:p>
          <a:p>
            <a:pPr latinLnBrk="0"/>
            <a:r>
              <a:rPr lang="en-US" sz="2400" dirty="0">
                <a:ea typeface="Calibri"/>
                <a:cs typeface="Calibri"/>
              </a:rPr>
              <a:t>Aanvallers kunnen kwetsbaarheden misbruiken om de energieopwekking te verstoren of de energiestromen te manipuleren.</a:t>
            </a:r>
          </a:p>
        </p:txBody>
      </p:sp>
      <p:pic>
        <p:nvPicPr>
          <p:cNvPr id="7" name="Picture 6" descr="A house with solar panels on the roof.">
            <a:extLst>
              <a:ext uri="{FF2B5EF4-FFF2-40B4-BE49-F238E27FC236}">
                <a16:creationId xmlns:a16="http://schemas.microsoft.com/office/drawing/2014/main" id="{BADABF0A-B52F-915B-32A0-277138DC54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48" y="3031298"/>
            <a:ext cx="5284864" cy="275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450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37C11-4C8B-EB7D-C5FB-5CC1DEAE582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0520" y="5683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Mythe #5: Blockchaintechnologieën zijn een wondermiddel voor cyberbeveiliging in de energiesector </a:t>
            </a:r>
            <a:r>
              <a:rPr lang="nl-NL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- Inleiding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1490597" y="3181611"/>
            <a:ext cx="95949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Welke rol spelen blockchaintechnologieën in cyberbeveiliging in de energiesector?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17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5661764" y="2680831"/>
            <a:ext cx="593980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ea typeface="Public Sans"/>
                <a:cs typeface="Public Sans"/>
              </a:rPr>
              <a:t>Hoewel blockchaintechnologie de veiligheid in bepaalde aspecten van de energiesector kan verbeteren, is het geen complete oplossing voor alle uitdagingen op het gebied van cyberbeveiliging.</a:t>
            </a:r>
          </a:p>
          <a:p>
            <a:pPr latinLnBrk="0"/>
            <a:r>
              <a:rPr lang="en-GB" sz="2400" dirty="0">
                <a:ea typeface="Public Sans"/>
                <a:cs typeface="Public Sans"/>
              </a:rPr>
              <a:t> </a:t>
            </a:r>
          </a:p>
          <a:p>
            <a:pPr latinLnBrk="0"/>
            <a:r>
              <a:rPr lang="en-GB" sz="2400" dirty="0">
                <a:ea typeface="Public Sans"/>
                <a:cs typeface="Public Sans"/>
              </a:rPr>
              <a:t>Blockchain-netwerken zelf kunnen kwetsbaar zijn voor aanvallen en hun effectiviteit hangt af van een juiste implementatie en integratie met andere beveiligingsmaatregelen.</a:t>
            </a:r>
            <a:endParaRPr lang="en-GB" sz="2400" noProof="0" dirty="0">
              <a:ea typeface="Public Sans"/>
              <a:cs typeface="Public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2A354A-22A9-D65A-DE8A-C354DC3B0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95" y="3281819"/>
            <a:ext cx="5206304" cy="22143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CD9CC2A-E953-8914-D62C-03F19C8AE63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3964" y="54800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Mythe #5: Blockchaintechnologieën zijn een wondermiddel voor cyberbeveiliging in de energiesector.</a:t>
            </a:r>
            <a:endParaRPr lang="nl-NL" noProof="1">
              <a:effectLst/>
            </a:endParaRPr>
          </a:p>
          <a:p>
            <a:endParaRPr lang="nl-NL" noProof="1"/>
          </a:p>
        </p:txBody>
      </p:sp>
    </p:spTree>
    <p:extLst>
      <p:ext uri="{BB962C8B-B14F-4D97-AF65-F5344CB8AC3E}">
        <p14:creationId xmlns:p14="http://schemas.microsoft.com/office/powerpoint/2010/main" val="3987754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24449-55D8-2FC8-5533-C7D7C2589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CC7A8-3E21-E914-776A-A3F84155883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30200" y="5886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Mythe #6: Alleen complexe wachtwoorden kunnen cyberaanvallen op slimme energieapparaten voorkomen </a:t>
            </a:r>
            <a:r>
              <a:rPr lang="nl-NL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- Inleiding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CF9DF6-E166-5036-F30B-43DE1E958B64}"/>
              </a:ext>
            </a:extLst>
          </p:cNvPr>
          <p:cNvSpPr txBox="1"/>
          <p:nvPr/>
        </p:nvSpPr>
        <p:spPr>
          <a:xfrm>
            <a:off x="1490597" y="3429000"/>
            <a:ext cx="9857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Voorkomt een complex wachtwoord cyberaanvallen? 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7022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4A55-3301-C7C4-A4A7-34966C098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F24D65-3C3C-DDDB-79E7-E2DA63900FA9}"/>
              </a:ext>
            </a:extLst>
          </p:cNvPr>
          <p:cNvSpPr txBox="1"/>
          <p:nvPr/>
        </p:nvSpPr>
        <p:spPr>
          <a:xfrm>
            <a:off x="5198301" y="3159944"/>
            <a:ext cx="672647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Hoewel sterke wachtwoorden essentieel zijn, zijn andere beveiligingsmaatregelen cruciaal voor een uitgebreide bescherming. Deze maatregelen omvatten: </a:t>
            </a:r>
          </a:p>
          <a:p>
            <a:pPr latinLnBrk="0"/>
            <a:endParaRPr lang="en-GB" sz="24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Regelmatige software-updates.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Beveiligde wifi-netwerken.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Meervoudige authenticatie.</a:t>
            </a:r>
            <a:endParaRPr lang="en-GB" sz="2400" noProof="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93E88F-78E4-95AC-BD11-FB3D2D8CA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22" y="3159944"/>
            <a:ext cx="4772416" cy="23241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C61126-F643-8433-7D91-EE54F239B60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7222" y="54800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Mythe #6: Alleen complexe wachtwoorden kunnen cyberaanvallen op slimme energieapparaten voorkomen.</a:t>
            </a:r>
            <a:endParaRPr lang="nl-NL" noProof="1">
              <a:effectLst/>
            </a:endParaRPr>
          </a:p>
          <a:p>
            <a:endParaRPr lang="nl-NL" noProof="1"/>
          </a:p>
        </p:txBody>
      </p:sp>
    </p:spTree>
    <p:extLst>
      <p:ext uri="{BB962C8B-B14F-4D97-AF65-F5344CB8AC3E}">
        <p14:creationId xmlns:p14="http://schemas.microsoft.com/office/powerpoint/2010/main" val="946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056E-0271-F698-8409-4BDD9B02D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2BA2E-3066-C151-182F-FFF5CEECF39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0520" y="5378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Mythe #7: Cyberaanvallen op energie-infrastructuur zijn voornamelijk gericht op grote elektriciteitscentrales en onderstations </a:t>
            </a:r>
            <a:r>
              <a:rPr lang="nl-NL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- Inleiding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23C7B-772E-CFDB-6B1C-08434537B54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Zou een cyberaanval alleen gericht zijn op elektriciteitscentrales en onderstations?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585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76CAE-69B9-36A4-D379-2D2350CA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B37293F-24F8-0380-1F80-AE575BD0E6B4}"/>
              </a:ext>
            </a:extLst>
          </p:cNvPr>
          <p:cNvSpPr txBox="1"/>
          <p:nvPr/>
        </p:nvSpPr>
        <p:spPr>
          <a:xfrm>
            <a:off x="5638086" y="3224358"/>
            <a:ext cx="58872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Cyberaanvallen kunnen gericht zijn op verschillende elementen van de energie-infrastructuur, waaronder kleinere distributienetwerken, hernieuwbare energiebronnen en zelfs individuele slimme meters, wat kan leiden tot verstoringen en datalekken.</a:t>
            </a:r>
            <a:endParaRPr lang="en-GB" sz="2400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3B71C8-8AEE-4DA6-A79C-9B174E78E8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2" y="2961263"/>
            <a:ext cx="5087591" cy="28345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8A48A6-14C4-B819-EC72-F3134F040CD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7273" y="5886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Mythe #7: Cyberaanvallen op de energie-infrastructuur zijn voornamelijk gericht op grote elektriciteitscentrales en onderstations.</a:t>
            </a:r>
            <a:endParaRPr lang="nl-NL" noProof="1">
              <a:effectLst/>
            </a:endParaRPr>
          </a:p>
          <a:p>
            <a:endParaRPr lang="nl-NL" noProof="1"/>
          </a:p>
        </p:txBody>
      </p:sp>
    </p:spTree>
    <p:extLst>
      <p:ext uri="{BB962C8B-B14F-4D97-AF65-F5344CB8AC3E}">
        <p14:creationId xmlns:p14="http://schemas.microsoft.com/office/powerpoint/2010/main" val="2824941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95347-6762-6469-7A49-EC111ABEF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919F8-1C25-D4F8-E0E2-E3CBB7FBBC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0840" y="527685"/>
            <a:ext cx="1118108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Mythe #8: Antivirussoftware is voldoende om thuisnetwerken te beschermen tegen cyberaanvallen op slimme energieapparaten </a:t>
            </a:r>
            <a:r>
              <a:rPr lang="nl-NL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- Inleiding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8B333A-EAC0-EE87-74D4-C07DB8C5CC98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Is het gebruik van antivirussoftware voldoende bescherming voor mijn thuisnetwerk?  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335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673911" y="1351508"/>
            <a:ext cx="694436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Misverstanden over privacy, veiligheid en beveiliging bij de productie en consumptie van energie </a:t>
            </a:r>
            <a:r>
              <a:rPr lang="en-GB" sz="2400" noProof="0" dirty="0" err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komen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GB" sz="2400" noProof="0" dirty="0" err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vaak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GB" sz="2400" noProof="0" dirty="0" err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voor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. In deze presentatie ontkrachten we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acht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mythes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over cyberbeveiliging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in de energiesector om deze misvattingen uit de wereld te helpen. </a:t>
            </a:r>
          </a:p>
          <a:p>
            <a:pPr latinLnBrk="0"/>
            <a:endParaRPr lang="en-GB" sz="24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Door deze mythes te onderzoeken, vergroten we ons begrip van de digitalisering van energie en kunnen we beter geïnformeerde beslissingen nemen om veilig en zeker te blijven. </a:t>
            </a:r>
          </a:p>
          <a:p>
            <a:pPr latinLnBrk="0"/>
            <a:endParaRPr lang="en-GB" sz="2400" noProof="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E0824120-B2DC-DB41-8E97-86CAA2E28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AC5D167-EB67-71D1-DB6B-AC9FF56F3D8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3722" y="59880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l-NL" sz="2800" b="1" noProof="1">
                <a:solidFill>
                  <a:schemeClr val="bg1"/>
                </a:solidFill>
              </a:rPr>
              <a:t>Inleiding 1</a:t>
            </a:r>
          </a:p>
        </p:txBody>
      </p:sp>
    </p:spTree>
    <p:extLst>
      <p:ext uri="{BB962C8B-B14F-4D97-AF65-F5344CB8AC3E}">
        <p14:creationId xmlns:p14="http://schemas.microsoft.com/office/powerpoint/2010/main" val="1651632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6C51D-6B2B-A6F7-C12A-DE208F2F6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F25073C-6F7F-8A58-D462-A38F9A8F73AD}"/>
              </a:ext>
            </a:extLst>
          </p:cNvPr>
          <p:cNvSpPr txBox="1"/>
          <p:nvPr/>
        </p:nvSpPr>
        <p:spPr>
          <a:xfrm>
            <a:off x="5504425" y="3013547"/>
            <a:ext cx="61001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Antivirussoftware is slechts één beschermingslaag. </a:t>
            </a:r>
          </a:p>
          <a:p>
            <a:pPr latinLnBrk="0"/>
            <a:endParaRPr lang="en-GB" sz="2400" dirty="0"/>
          </a:p>
          <a:p>
            <a:pPr latinLnBrk="0"/>
            <a:r>
              <a:rPr lang="en-GB" sz="2400" dirty="0"/>
              <a:t>Firewalls, veilige netwerkconfiguraties en regelmatige beveiligingsupdates voor alle aangesloten apparaten zijn ook noodzakelijk om cyberaanvallen te voorkomen.</a:t>
            </a:r>
            <a:endParaRPr lang="en-GB" sz="2400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770F88-4875-2618-1599-59E645092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2" y="2755725"/>
            <a:ext cx="4971638" cy="31933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4CE2E5B-D851-E1C1-6C30-4F86C63424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6624" y="608965"/>
            <a:ext cx="11132575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Mythe #8: Het gebruik van antivirussoftware is voldoende om thuisnetwerken te beschermen tegen cyberaanvallen die gericht zijn op slimme energieapparaten. </a:t>
            </a:r>
            <a:endParaRPr lang="nl-NL" noProof="1">
              <a:effectLst/>
            </a:endParaRPr>
          </a:p>
          <a:p>
            <a:endParaRPr lang="nl-NL" noProof="1"/>
          </a:p>
        </p:txBody>
      </p:sp>
    </p:spTree>
    <p:extLst>
      <p:ext uri="{BB962C8B-B14F-4D97-AF65-F5344CB8AC3E}">
        <p14:creationId xmlns:p14="http://schemas.microsoft.com/office/powerpoint/2010/main" val="2829639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E1116E8-AFFF-1CBA-2DE6-E956B6807F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53706" y="65574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nl-NL" sz="2800" kern="1200" noProof="1">
                <a:solidFill>
                  <a:srgbClr val="0E3AF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Volgende stappen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Als u meer wilt weten over cyberbeveiliging en energieproductie en -verbruik, kunnen de volgende bronnen nuttig zijn: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33331" y="3259415"/>
            <a:ext cx="2175491" cy="2554545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73737"/>
                </a:solidFill>
              </a:rPr>
              <a:t>Ontdek de cursus Digital Energy Essentials van Every1 </a:t>
            </a:r>
            <a:r>
              <a:rPr lang="en-US" altLang="ko-KR" sz="2000" i="1" dirty="0">
                <a:solidFill>
                  <a:srgbClr val="373737"/>
                </a:solidFill>
                <a:hlinkClick r:id="rId3"/>
              </a:rPr>
              <a:t>Privacy, veiligheid en beveiliging in het digitale energielandschap</a:t>
            </a:r>
            <a:r>
              <a:rPr lang="en-US" altLang="ko-KR" sz="2000" i="1" dirty="0">
                <a:solidFill>
                  <a:srgbClr val="373737"/>
                </a:solidFill>
              </a:rPr>
              <a:t>.</a:t>
            </a:r>
            <a:endParaRPr lang="ko-KR" altLang="en-US" sz="2000" dirty="0">
              <a:solidFill>
                <a:srgbClr val="373737"/>
              </a:solidFill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627649" y="3287190"/>
            <a:ext cx="2364667" cy="193899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 latinLnBrk="0"/>
            <a:r>
              <a:rPr lang="en-GB" sz="2000" noProof="0" dirty="0">
                <a:solidFill>
                  <a:srgbClr val="373737"/>
                </a:solidFill>
              </a:rPr>
              <a:t>Neem een kijkje in de mythes rond energiedigitalisering in Every1's </a:t>
            </a:r>
            <a:r>
              <a:rPr lang="en-GB" sz="2000" i="1" noProof="0" dirty="0">
                <a:solidFill>
                  <a:srgbClr val="373737"/>
                </a:solidFill>
                <a:hlinkClick r:id="rId4"/>
              </a:rPr>
              <a:t>Energy Myths Busted! Feit versus fictie</a:t>
            </a:r>
            <a:endParaRPr lang="en-GB" sz="2000" noProof="0" dirty="0">
              <a:solidFill>
                <a:srgbClr val="373737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504565"/>
            <a:ext cx="2338969" cy="163121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73737"/>
                </a:solidFill>
              </a:rPr>
              <a:t>Lees het artikel van de Europese Commissie </a:t>
            </a:r>
            <a:r>
              <a:rPr lang="en-US" altLang="ko-KR" sz="2000" i="1" dirty="0">
                <a:solidFill>
                  <a:srgbClr val="373737"/>
                </a:solidFill>
                <a:hlinkClick r:id="rId5"/>
              </a:rPr>
              <a:t>Kritieke infrastructuur en cyberbeveiliging</a:t>
            </a:r>
            <a:r>
              <a:rPr lang="en-US" altLang="ko-KR" sz="2000" i="1" dirty="0">
                <a:solidFill>
                  <a:srgbClr val="373737"/>
                </a:solidFill>
              </a:rPr>
              <a:t>.</a:t>
            </a:r>
            <a:endParaRPr lang="ko-KR" altLang="en-US" sz="2000" i="1" dirty="0">
              <a:solidFill>
                <a:srgbClr val="373737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087293" y="3504565"/>
            <a:ext cx="2071376" cy="132343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73737"/>
                </a:solidFill>
              </a:rPr>
              <a:t>Lees het artikel </a:t>
            </a:r>
            <a:r>
              <a:rPr lang="en-US" altLang="ko-KR" sz="2000" dirty="0" err="1">
                <a:solidFill>
                  <a:srgbClr val="373737"/>
                </a:solidFill>
              </a:rPr>
              <a:t>van eurelectric </a:t>
            </a:r>
            <a:r>
              <a:rPr lang="en-US" altLang="ko-KR" sz="2000" i="1" dirty="0">
                <a:solidFill>
                  <a:srgbClr val="373737"/>
                </a:solidFill>
                <a:hlinkClick r:id="rId6"/>
              </a:rPr>
              <a:t>Cybersecurity in de energiesector</a:t>
            </a:r>
            <a:r>
              <a:rPr lang="en-US" altLang="ko-KR" sz="2000" i="1" dirty="0">
                <a:solidFill>
                  <a:srgbClr val="373737"/>
                </a:solidFill>
              </a:rPr>
              <a:t>.</a:t>
            </a:r>
            <a:endParaRPr lang="ko-KR" altLang="en-US" sz="2000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9235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58848" y="596486"/>
            <a:ext cx="7628351" cy="50167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1600" dirty="0"/>
              <a:t>Deze </a:t>
            </a:r>
            <a:r>
              <a:rPr lang="en-GB" sz="1600" dirty="0" err="1"/>
              <a:t>presentatie</a:t>
            </a:r>
            <a:r>
              <a:rPr lang="en-GB" sz="1600" dirty="0"/>
              <a:t> “Cybersecurity </a:t>
            </a:r>
            <a:r>
              <a:rPr lang="en-GB" sz="1600" dirty="0" err="1"/>
              <a:t>digitale</a:t>
            </a:r>
            <a:r>
              <a:rPr lang="en-GB" sz="1600" dirty="0"/>
              <a:t> </a:t>
            </a:r>
            <a:r>
              <a:rPr lang="en-GB" sz="1600" dirty="0" err="1"/>
              <a:t>energie</a:t>
            </a:r>
            <a:r>
              <a:rPr lang="en-GB" sz="1600" dirty="0"/>
              <a:t> </a:t>
            </a:r>
            <a:r>
              <a:rPr lang="en-GB" sz="1600" dirty="0" err="1"/>
              <a:t>mythes</a:t>
            </a:r>
            <a:r>
              <a:rPr lang="en-GB" sz="1600" dirty="0"/>
              <a:t>… </a:t>
            </a:r>
            <a:r>
              <a:rPr lang="en-GB" sz="1600" dirty="0" err="1"/>
              <a:t>Ontkracht</a:t>
            </a:r>
            <a:r>
              <a:rPr lang="en-GB" sz="1600" dirty="0"/>
              <a:t>!” is geproduceerd door het Every1-project en valt onder de licentie </a:t>
            </a:r>
            <a:r>
              <a:rPr lang="en-GB" sz="1600" dirty="0">
                <a:hlinkClick r:id="rId3"/>
              </a:rPr>
              <a:t>CC BY-SA 4.0</a:t>
            </a:r>
            <a:r>
              <a:rPr lang="en-GB" sz="1600" dirty="0"/>
              <a:t>, tenzij anders vermeld. </a:t>
            </a:r>
          </a:p>
          <a:p>
            <a:pPr latinLnBrk="0"/>
            <a:endParaRPr lang="en-GB" sz="1600" dirty="0"/>
          </a:p>
          <a:p>
            <a:pPr latinLnBrk="0"/>
            <a:r>
              <a:rPr lang="en-GB" sz="1600" dirty="0"/>
              <a:t>De afbeeldingen die in deze presentatie worden gebruikt, zijn als volgt: </a:t>
            </a:r>
          </a:p>
          <a:p>
            <a:pPr latinLnBrk="0"/>
            <a:endParaRPr lang="en-GB" sz="1600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Omslagafbeelding: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Password Day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World's Direction is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sz="16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Afbeelding bij de inleidende tekst: </a:t>
            </a:r>
            <a:r>
              <a:rPr lang="en-US" sz="1600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Paper Beside </a:t>
            </a:r>
            <a:r>
              <a:rPr lang="en-US" sz="1600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Macbook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</a:t>
            </a:r>
            <a:r>
              <a:rPr lang="en-US" sz="16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 op Pexels.com</a:t>
            </a:r>
            <a:endParaRPr lang="en-US" sz="16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Afbeelding bij mythe één: </a:t>
            </a:r>
            <a:r>
              <a:rPr lang="en-GB" sz="1600" b="0" i="0" dirty="0">
                <a:solidFill>
                  <a:srgbClr val="242424"/>
                </a:solidFill>
                <a:effectLst/>
                <a:hlinkClick r:id="rId7"/>
              </a:rPr>
              <a:t>Vorarlberger Kraftwerke-Energy meter (electro)-smart meter-02ASD </a:t>
            </a:r>
            <a:r>
              <a:rPr lang="en-GB" sz="1600" b="0" i="0" dirty="0">
                <a:solidFill>
                  <a:srgbClr val="242424"/>
                </a:solidFill>
                <a:effectLst/>
              </a:rPr>
              <a:t>door </a:t>
            </a:r>
            <a:r>
              <a:rPr lang="en-GB" sz="1600" b="0" i="0" dirty="0" err="1">
                <a:solidFill>
                  <a:srgbClr val="242424"/>
                </a:solidFill>
                <a:effectLst/>
              </a:rPr>
              <a:t>Asurnipal </a:t>
            </a:r>
            <a:r>
              <a:rPr lang="en-GB" sz="1600" b="0" i="0" dirty="0">
                <a:solidFill>
                  <a:srgbClr val="242424"/>
                </a:solidFill>
                <a:effectLst/>
              </a:rPr>
              <a:t>is gelicentieerd </a:t>
            </a:r>
            <a:r>
              <a:rPr lang="en-GB" sz="1600" b="0" i="0" dirty="0">
                <a:solidFill>
                  <a:srgbClr val="242424"/>
                </a:solidFill>
                <a:effectLst/>
                <a:hlinkClick r:id="rId3"/>
              </a:rPr>
              <a:t>onder CC BY-SA 4.0</a:t>
            </a:r>
            <a:r>
              <a:rPr lang="en-GB" sz="1600" b="0" i="0" dirty="0">
                <a:solidFill>
                  <a:srgbClr val="242424"/>
                </a:solidFill>
                <a:effectLst/>
              </a:rPr>
              <a:t>. </a:t>
            </a:r>
            <a:endParaRPr lang="en-US" sz="16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Afbeelding bij mythe twee: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Free as in </a:t>
            </a:r>
            <a:r>
              <a:rPr lang="en-US" sz="16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Wifi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Alan Levine is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sz="1600" i="1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Afbeelding bij mythe drie: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Password Day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World’s Direction is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sz="16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Afbeelding bij mythe vier: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Zonnepanelen in België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</a:t>
            </a:r>
            <a:r>
              <a:rPr lang="en-US" sz="16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Ninara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is gelicentieerd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onder CC BY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Afbeelding bij mythe vijf: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Blockchains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Mario A. P. is gelicentieerd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onder CC BY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Afbeelding bij mythe zes: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Cybersecurity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Richard Patterson is gelicentieerd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onder CC BY-SA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Afbeelding bij mythe zeven: </a:t>
            </a:r>
            <a:r>
              <a:rPr lang="en-GB" sz="1600" i="0" u="none" strike="noStrike" dirty="0">
                <a:solidFill>
                  <a:srgbClr val="212124"/>
                </a:solidFill>
                <a:effectLst/>
                <a:hlinkClick r:id="rId14"/>
              </a:rPr>
              <a:t>Urbex - Power Plant Elettricita (IT) </a:t>
            </a:r>
            <a:r>
              <a:rPr lang="en-GB" sz="1600" i="0" u="none" strike="noStrike" dirty="0">
                <a:solidFill>
                  <a:srgbClr val="212124"/>
                </a:solidFill>
                <a:effectLst/>
              </a:rPr>
              <a:t>door Raphael </a:t>
            </a:r>
            <a:r>
              <a:rPr lang="en-GB" sz="1600" i="0" u="none" strike="noStrike" dirty="0" err="1">
                <a:solidFill>
                  <a:srgbClr val="212124"/>
                </a:solidFill>
                <a:effectLst/>
              </a:rPr>
              <a:t>Panhuber </a:t>
            </a:r>
            <a:r>
              <a:rPr lang="en-GB" sz="1600" i="0" u="none" strike="noStrike" dirty="0">
                <a:solidFill>
                  <a:srgbClr val="212124"/>
                </a:solidFill>
                <a:effectLst/>
              </a:rPr>
              <a:t>is gelicentieerd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onder CC BY-SA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Afbeelding bij mythe acht: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Firewall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Eric E Castro is gelicentieerd onder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latinLnBrk="0"/>
            <a:endParaRPr lang="en-US" sz="16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88B6934-5886-3ADF-A471-F555B25C58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000" y="7207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nl-NL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Met dank aan</a:t>
            </a:r>
            <a:endParaRPr lang="nl-NL" noProof="1">
              <a:effectLst/>
            </a:endParaRPr>
          </a:p>
          <a:p>
            <a:endParaRPr lang="nl-NL" noProof="1"/>
          </a:p>
        </p:txBody>
      </p:sp>
    </p:spTree>
    <p:extLst>
      <p:ext uri="{BB962C8B-B14F-4D97-AF65-F5344CB8AC3E}">
        <p14:creationId xmlns:p14="http://schemas.microsoft.com/office/powerpoint/2010/main" val="29094341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EDBD2-F3B7-C318-E1DD-B405D08D326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18280" y="2884805"/>
            <a:ext cx="5644230" cy="1325563"/>
          </a:xfrm>
          <a:prstGeom prst="rect">
            <a:avLst/>
          </a:prstGeom>
        </p:spPr>
        <p:txBody>
          <a:bodyPr/>
          <a:lstStyle/>
          <a:p>
            <a:r>
              <a:rPr lang="nl-NL" sz="6000" noProof="1">
                <a:solidFill>
                  <a:schemeClr val="bg1"/>
                </a:solidFill>
              </a:rPr>
              <a:t>Bedankt!</a:t>
            </a:r>
          </a:p>
        </p:txBody>
      </p:sp>
    </p:spTree>
    <p:extLst>
      <p:ext uri="{BB962C8B-B14F-4D97-AF65-F5344CB8AC3E}">
        <p14:creationId xmlns:p14="http://schemas.microsoft.com/office/powerpoint/2010/main" val="1436709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673911" y="2005360"/>
            <a:ext cx="69443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Onze verkenning van elke mythe begint met een reflectieve vraag. Neem even de tijd om over elke vraag na te denken, voordat u verdergaat met de ontkrachtende uitleg. </a:t>
            </a:r>
          </a:p>
          <a:p>
            <a:pPr latinLnBrk="0"/>
            <a:endParaRPr lang="en-GB" sz="24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sym typeface="Public Sans"/>
              </a:rPr>
              <a:t>U kunt elke mythe achtereenvolgens doorlopen. U kunt ook via het menu een bepaalde mythe selecteren die u als eerste wilt onderzoeken. </a:t>
            </a:r>
            <a:endParaRPr lang="en-GB" sz="2400" noProof="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46CBB049-FC30-E97A-C61F-2DF4AC28F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ED7490E-9347-3102-252B-FFF05250FEF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06120" y="67979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l-NL" sz="2800" b="1" noProof="1">
                <a:solidFill>
                  <a:schemeClr val="bg1"/>
                </a:solidFill>
              </a:rPr>
              <a:t>Inleiding 2</a:t>
            </a:r>
          </a:p>
        </p:txBody>
      </p:sp>
    </p:spTree>
    <p:extLst>
      <p:ext uri="{BB962C8B-B14F-4D97-AF65-F5344CB8AC3E}">
        <p14:creationId xmlns:p14="http://schemas.microsoft.com/office/powerpoint/2010/main" val="26942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0EF305-446B-5270-3C6D-92D8903E94F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3080" y="82345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Acht mythes over cyberbeveiliging in de digitale energiesector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84131" y="2149019"/>
            <a:ext cx="1142373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Slimme meters en andere digitale energieapparaten zijn niet kwetsbaar voor cyberaanvallen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Alleen grote energiebedrijven zijn het doelwit van cyberaanvallen, niet individuele huiseigenaren of kleine bedrijven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Cyberbeveiliging is uitsluitend de verantwoordelijkheid van energiebedrijven en overheden, niet van individuen of gemeenschappen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Hernieuwbare energiebronnen zijn inherent veiliger dan traditionele energiebronnen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Blockchaintechnologieën zijn een wondermiddel voor cyberbeveiliging in de energiesector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Alleen complexe wachtwoorden kunnen cyberaanvallen op slimme energieapparaten voorkomen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Cyberaanvallen op energie-infrastructuur zijn voornamelijk gericht op grote elektriciteitscentrales en onderstations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Het gebruik van antivirussoftware is voldoende om thuisnetwerken te beschermen tegen cyberaanvallen op slimme energieapparaten</a:t>
            </a:r>
          </a:p>
        </p:txBody>
      </p:sp>
    </p:spTree>
    <p:extLst>
      <p:ext uri="{BB962C8B-B14F-4D97-AF65-F5344CB8AC3E}">
        <p14:creationId xmlns:p14="http://schemas.microsoft.com/office/powerpoint/2010/main" val="522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E49CC-8AAE-59BF-0B50-FCEC7A8D70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1480" y="5276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Mythe #1: Slimme meters en andere digitale energieapparaten zijn niet kwetsbaar voor cyberaanvallen </a:t>
            </a:r>
            <a:r>
              <a:rPr lang="nl-NL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- Inleiding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5"/>
                </a:solidFill>
              </a:rPr>
              <a:t>Is mijn slimme meter kwetsbaar voor cyberaanvallen?</a:t>
            </a:r>
            <a:endParaRPr lang="en-GB" sz="48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229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2C5B0-0301-FF9A-CE7F-61B7911B252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2440" y="6292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Mythe #1: Slimme meters en andere digitale energieapparaten zijn niet kwetsbaar voor cyberaanvallen.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4409162" y="3148244"/>
            <a:ext cx="740535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ea typeface="Public Sans"/>
                <a:cs typeface="Public Sans"/>
                <a:sym typeface="Public Sans"/>
              </a:rPr>
              <a:t>Slimme meters en andere digitale energieapparaten zijn kwetsbaar voor cyberaanvallen, omdat ze verbonden zijn met het internet en vaak beperkte beveiligingsfuncties hebben. </a:t>
            </a:r>
          </a:p>
          <a:p>
            <a:pPr latinLnBrk="0"/>
            <a:endParaRPr lang="en-US" sz="240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US" sz="2400" dirty="0">
                <a:ea typeface="Public Sans"/>
                <a:cs typeface="Public Sans"/>
                <a:sym typeface="Public Sans"/>
              </a:rPr>
              <a:t>Aanvallers kunnen misbruik maken van kwetsbaarheden om toegang te krijgen tot gevoelige gegevens, energiediensten te verstoren of zelfs fysieke schade aan de energie-infrastructuur te veroorzaken.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4FB94F-2ABE-89D5-8102-E896A52C6F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43" y="2081498"/>
            <a:ext cx="2828851" cy="459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83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3619A-E5AB-0484-A455-A4D0AE13DB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1800" y="5784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Mythe #2: Alleen grote energiebedrijven zijn het doelwit van cyberaanvallen, niet individuele huiseigenaren of kleine bedrijven </a:t>
            </a:r>
            <a:r>
              <a:rPr lang="nl-NL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- Inleiding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Zal mijn huis of bedrijf het doelwit worden van een cyberaanval?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01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1FE2F4-538C-9D07-BD13-1F872066235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000" y="5886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Mythe #2: Alleen grote energiebedrijven zijn het doelwit van cyberaanvallen, niet individuele huiseigenaren of kleine bedrijven. 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4960307" y="2990071"/>
            <a:ext cx="68542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solidFill>
                  <a:srgbClr val="2B2C30"/>
                </a:solidFill>
              </a:rPr>
              <a:t>Huiseigenaren en kleine bedrijven zijn ook het doelwit van cyberaanvallen, omdat zij vaak over minder geavanceerde beveiligingsmaatregelen beschikken. </a:t>
            </a:r>
          </a:p>
          <a:p>
            <a:pPr latinLnBrk="0"/>
            <a:endParaRPr lang="en-US" sz="2400" dirty="0">
              <a:solidFill>
                <a:srgbClr val="2B2C30"/>
              </a:solidFill>
            </a:endParaRPr>
          </a:p>
          <a:p>
            <a:pPr latinLnBrk="0"/>
            <a:r>
              <a:rPr lang="en-US" sz="2400" dirty="0">
                <a:solidFill>
                  <a:srgbClr val="2B2C30"/>
                </a:solidFill>
              </a:rPr>
              <a:t>Aanvallers kunnen misbruik maken van kwetsbaarheden in wifi-netwerken thuis of slimme apparaten om toegang te krijgen tot persoonlijke gegevens of energiediensten te verstoren.</a:t>
            </a:r>
            <a:endParaRPr lang="en-US" sz="2400" dirty="0"/>
          </a:p>
          <a:p>
            <a:pPr latinLnBrk="0"/>
            <a:endParaRPr lang="en-US" sz="2400" dirty="0">
              <a:solidFill>
                <a:srgbClr val="2B2C30"/>
              </a:solidFill>
              <a:ea typeface="Public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00087E-7566-A936-939D-497E5774C2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64" y="2905338"/>
            <a:ext cx="4458281" cy="297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512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2BC88-375A-B6A7-A107-203A1B6D27E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0680" y="517525"/>
            <a:ext cx="1126236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Mythe #3: Cybersecurity is uitsluitend de verantwoordelijkheid van energiebedrijven en overheden, niet van individuen of gemeenschappen </a:t>
            </a:r>
            <a:r>
              <a:rPr lang="nl-NL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– Inleiding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71" y="3429000"/>
            <a:ext cx="104216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Welke rol speel ik in cyberbeveiliging?</a:t>
            </a:r>
            <a:endParaRPr lang="en-GB" sz="44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040990"/>
      </p:ext>
    </p:extLst>
  </p:cSld>
  <p:clrMapOvr>
    <a:masterClrMapping/>
  </p:clrMapOvr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customXml/itemProps2.xml><?xml version="1.0" encoding="utf-8"?>
<ds:datastoreItem xmlns:ds="http://schemas.openxmlformats.org/officeDocument/2006/customXml" ds:itemID="{E3E57207-4FE1-4EE5-9F14-1A0560D91F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2504</Words>
  <Application>Microsoft Macintosh PowerPoint</Application>
  <PresentationFormat>Widescreen</PresentationFormat>
  <Paragraphs>215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맑은 고딕</vt:lpstr>
      <vt:lpstr>Arial</vt:lpstr>
      <vt:lpstr>Calibri</vt:lpstr>
      <vt:lpstr>Public Sans</vt:lpstr>
      <vt:lpstr>Every1 slide master</vt:lpstr>
      <vt:lpstr>Cybersecurity digitale energie mythes… Ontkracht!</vt:lpstr>
      <vt:lpstr>Inleiding 1</vt:lpstr>
      <vt:lpstr>Inleiding 2</vt:lpstr>
      <vt:lpstr>Acht mythes over cyberbeveiliging in de digitale energiesector </vt:lpstr>
      <vt:lpstr>Mythe #1: Slimme meters en andere digitale energieapparaten zijn niet kwetsbaar voor cyberaanvallen - Inleiding </vt:lpstr>
      <vt:lpstr>Mythe #1: Slimme meters en andere digitale energieapparaten zijn niet kwetsbaar voor cyberaanvallen. </vt:lpstr>
      <vt:lpstr>Mythe #2: Alleen grote energiebedrijven zijn het doelwit van cyberaanvallen, niet individuele huiseigenaren of kleine bedrijven - Inleiding </vt:lpstr>
      <vt:lpstr>Mythe #2: Alleen grote energiebedrijven zijn het doelwit van cyberaanvallen, niet individuele huiseigenaren of kleine bedrijven.  </vt:lpstr>
      <vt:lpstr>Mythe #3: Cybersecurity is uitsluitend de verantwoordelijkheid van energiebedrijven en overheden, niet van individuen of gemeenschappen – Inleiding </vt:lpstr>
      <vt:lpstr>Mythe #3: Cybersecurity is uitsluitend de verantwoordelijkheid van energiebedrijven en overheden, niet van individuen of gemeenschappen. </vt:lpstr>
      <vt:lpstr>Mythe #4: Hernieuwbare energiebronnen zijn inherent veiliger dan traditionele energiebronnen - Inleiding </vt:lpstr>
      <vt:lpstr>Mythe #4: Hernieuwbare energiebronnen zijn inherent veiliger dan traditionele energiebronnen. </vt:lpstr>
      <vt:lpstr>Mythe #5: Blockchaintechnologieën zijn een wondermiddel voor cyberbeveiliging in de energiesector - Inleiding </vt:lpstr>
      <vt:lpstr>Mythe #5: Blockchaintechnologieën zijn een wondermiddel voor cyberbeveiliging in de energiesector. </vt:lpstr>
      <vt:lpstr>Mythe #6: Alleen complexe wachtwoorden kunnen cyberaanvallen op slimme energieapparaten voorkomen - Inleiding </vt:lpstr>
      <vt:lpstr>Mythe #6: Alleen complexe wachtwoorden kunnen cyberaanvallen op slimme energieapparaten voorkomen. </vt:lpstr>
      <vt:lpstr>Mythe #7: Cyberaanvallen op energie-infrastructuur zijn voornamelijk gericht op grote elektriciteitscentrales en onderstations - Inleiding </vt:lpstr>
      <vt:lpstr>Mythe #7: Cyberaanvallen op de energie-infrastructuur zijn voornamelijk gericht op grote elektriciteitscentrales en onderstations. </vt:lpstr>
      <vt:lpstr>Mythe #8: Antivirussoftware is voldoende om thuisnetwerken te beschermen tegen cyberaanvallen op slimme energieapparaten - Inleiding </vt:lpstr>
      <vt:lpstr>Mythe #8: Het gebruik van antivirussoftware is voldoende om thuisnetwerken te beschermen tegen cyberaanvallen die gericht zijn op slimme energieapparaten.  </vt:lpstr>
      <vt:lpstr>Volgende stappen </vt:lpstr>
      <vt:lpstr>Met dank aan </vt:lpstr>
      <vt:lpstr>Bedankt!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50</cp:revision>
  <cp:lastPrinted>2025-03-21T11:31:47Z</cp:lastPrinted>
  <dcterms:created xsi:type="dcterms:W3CDTF">2019-04-06T05:20:47Z</dcterms:created>
  <dcterms:modified xsi:type="dcterms:W3CDTF">2026-03-09T12:29:19Z</dcterms:modified>
  <cp:category/>
</cp:coreProperties>
</file>