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5"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n0I2PMyhhBJrbwT8NpV/JA==" hashData="JhdUXb2uXobYVjOn0L5WYVuXdVp/lQs3S1oHNHnvKDjJBzGiOPBrqSEBXRiyOakdykY5MO13rCSpo35t+oCBq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F38D"/>
    <a:srgbClr val="D5FBD5"/>
    <a:srgbClr val="14BE14"/>
    <a:srgbClr val="0E880E"/>
    <a:srgbClr val="0A600A"/>
    <a:srgbClr val="D1FFD8"/>
    <a:srgbClr val="C5FFCD"/>
    <a:srgbClr val="339933"/>
    <a:srgbClr val="CFFEC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A302B894-2206-4008-B77E-896A914302F0}"/>
    <pc:docChg chg="custSel addSld delSld modSld">
      <pc:chgData name="Ashutosh.Bhagurkar" userId="e54b5c48-fd92-480c-8e66-acef16c1a8d2" providerId="ADAL" clId="{A302B894-2206-4008-B77E-896A914302F0}" dt="2025-03-31T14:58:49.189" v="5" actId="47"/>
      <pc:docMkLst>
        <pc:docMk/>
      </pc:docMkLst>
      <pc:sldChg chg="addSp delSp modSp del mod">
        <pc:chgData name="Ashutosh.Bhagurkar" userId="e54b5c48-fd92-480c-8e66-acef16c1a8d2" providerId="ADAL" clId="{A302B894-2206-4008-B77E-896A914302F0}" dt="2025-03-31T14:58:49.189" v="5" actId="47"/>
        <pc:sldMkLst>
          <pc:docMk/>
          <pc:sldMk cId="338364833" sldId="279"/>
        </pc:sldMkLst>
        <pc:spChg chg="del">
          <ac:chgData name="Ashutosh.Bhagurkar" userId="e54b5c48-fd92-480c-8e66-acef16c1a8d2" providerId="ADAL" clId="{A302B894-2206-4008-B77E-896A914302F0}" dt="2025-03-31T10:29:09.853" v="0" actId="478"/>
          <ac:spMkLst>
            <pc:docMk/>
            <pc:sldMk cId="338364833" sldId="279"/>
            <ac:spMk id="4" creationId="{3FEC9508-3EFD-E560-5C48-DEC9F38F239C}"/>
          </ac:spMkLst>
        </pc:spChg>
        <pc:spChg chg="add mod">
          <ac:chgData name="Ashutosh.Bhagurkar" userId="e54b5c48-fd92-480c-8e66-acef16c1a8d2" providerId="ADAL" clId="{A302B894-2206-4008-B77E-896A914302F0}" dt="2025-03-31T10:29:10.718" v="1"/>
          <ac:spMkLst>
            <pc:docMk/>
            <pc:sldMk cId="338364833" sldId="279"/>
            <ac:spMk id="5" creationId="{B3B09B76-BC08-9D4C-D0DC-B4BC9E4850D2}"/>
          </ac:spMkLst>
        </pc:spChg>
      </pc:sldChg>
      <pc:sldChg chg="addSp delSp modSp add mod">
        <pc:chgData name="Ashutosh.Bhagurkar" userId="e54b5c48-fd92-480c-8e66-acef16c1a8d2" providerId="ADAL" clId="{A302B894-2206-4008-B77E-896A914302F0}" dt="2025-03-31T14:58:45.052" v="4"/>
        <pc:sldMkLst>
          <pc:docMk/>
          <pc:sldMk cId="2967422231" sldId="280"/>
        </pc:sldMkLst>
        <pc:spChg chg="del">
          <ac:chgData name="Ashutosh.Bhagurkar" userId="e54b5c48-fd92-480c-8e66-acef16c1a8d2" providerId="ADAL" clId="{A302B894-2206-4008-B77E-896A914302F0}" dt="2025-03-31T14:58:44.255" v="3" actId="478"/>
          <ac:spMkLst>
            <pc:docMk/>
            <pc:sldMk cId="2967422231" sldId="280"/>
            <ac:spMk id="4" creationId="{6D0E913D-398D-239B-995D-924FDB64D006}"/>
          </ac:spMkLst>
        </pc:spChg>
        <pc:spChg chg="add mod">
          <ac:chgData name="Ashutosh.Bhagurkar" userId="e54b5c48-fd92-480c-8e66-acef16c1a8d2" providerId="ADAL" clId="{A302B894-2206-4008-B77E-896A914302F0}" dt="2025-03-31T14:58:45.052" v="4"/>
          <ac:spMkLst>
            <pc:docMk/>
            <pc:sldMk cId="2967422231" sldId="280"/>
            <ac:spMk id="6" creationId="{552D695F-28F1-BF31-2CF9-3257F734EB6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willa\Downloads\Model%20Sketch%20-%202070%20horizon%20BAU-L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illa\Downloads\Model%20Sketch%20-%202070%20horizon%20BAU-LC.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lunet.sharepoint.com/sites/CCG-grp/Shared%20Documents/LU%20project%20start%20up/LU%20Management/SHARED-%20CCG%20partners/01.%20OA1_Partnerships/00.%20IPAs/Data-to-Deal/MinFin/Tool/Master%20Kenya%20MINFIN%20251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lunet.sharepoint.com/sites/CCG-grp/Shared%20Documents/LU%20project%20start%20up/LU%20Management/SHARED-%20CCG%20partners/01.%20OA1_Partnerships/00.%20IPAs/Data-to-Deal/MinFin/Tool/Master%20Kenya%20MINFIN%20251023.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GB" b="1"/>
              <a:t>Investment Needs (US$ Millions)</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1876894882287639"/>
          <c:y val="0.17211128074415055"/>
          <c:w val="0.82853460422710323"/>
          <c:h val="0.6694576171942842"/>
        </c:manualLayout>
      </c:layout>
      <c:barChart>
        <c:barDir val="col"/>
        <c:grouping val="stacked"/>
        <c:varyColors val="0"/>
        <c:ser>
          <c:idx val="0"/>
          <c:order val="0"/>
          <c:tx>
            <c:strRef>
              <c:f>'HLD 2070 High Fund'!$J$162</c:f>
              <c:strCache>
                <c:ptCount val="1"/>
                <c:pt idx="0">
                  <c:v>Investment Needs
(New Infrastructure)</c:v>
                </c:pt>
              </c:strCache>
            </c:strRef>
          </c:tx>
          <c:spPr>
            <a:solidFill>
              <a:schemeClr val="tx1"/>
            </a:solidFill>
            <a:ln w="12700">
              <a:solidFill>
                <a:schemeClr val="tx1"/>
              </a:solidFill>
            </a:ln>
            <a:effectLst/>
          </c:spPr>
          <c:invertIfNegative val="0"/>
          <c:cat>
            <c:numRef>
              <c:f>'HLD 2070 High Fund'!$I$163:$I$208</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Fund'!$J$163:$J$208</c:f>
              <c:numCache>
                <c:formatCode>0</c:formatCode>
                <c:ptCount val="46"/>
                <c:pt idx="0">
                  <c:v>100</c:v>
                </c:pt>
                <c:pt idx="1">
                  <c:v>101</c:v>
                </c:pt>
                <c:pt idx="2">
                  <c:v>103</c:v>
                </c:pt>
                <c:pt idx="3">
                  <c:v>107</c:v>
                </c:pt>
                <c:pt idx="4">
                  <c:v>115</c:v>
                </c:pt>
                <c:pt idx="5">
                  <c:v>126</c:v>
                </c:pt>
                <c:pt idx="6">
                  <c:v>150</c:v>
                </c:pt>
                <c:pt idx="7">
                  <c:v>170</c:v>
                </c:pt>
                <c:pt idx="8">
                  <c:v>190</c:v>
                </c:pt>
                <c:pt idx="9">
                  <c:v>208</c:v>
                </c:pt>
                <c:pt idx="10">
                  <c:v>227</c:v>
                </c:pt>
                <c:pt idx="11">
                  <c:v>250</c:v>
                </c:pt>
                <c:pt idx="12">
                  <c:v>284.375</c:v>
                </c:pt>
                <c:pt idx="13">
                  <c:v>312.875</c:v>
                </c:pt>
                <c:pt idx="14">
                  <c:v>338.5</c:v>
                </c:pt>
                <c:pt idx="15">
                  <c:v>361.25</c:v>
                </c:pt>
                <c:pt idx="16">
                  <c:v>381.25</c:v>
                </c:pt>
                <c:pt idx="17">
                  <c:v>398.75</c:v>
                </c:pt>
                <c:pt idx="18">
                  <c:v>412.875</c:v>
                </c:pt>
                <c:pt idx="19">
                  <c:v>424.5</c:v>
                </c:pt>
                <c:pt idx="20">
                  <c:v>432.875</c:v>
                </c:pt>
                <c:pt idx="21">
                  <c:v>438.375</c:v>
                </c:pt>
                <c:pt idx="22">
                  <c:v>440.875</c:v>
                </c:pt>
                <c:pt idx="23">
                  <c:v>440.25</c:v>
                </c:pt>
                <c:pt idx="24">
                  <c:v>436.5</c:v>
                </c:pt>
                <c:pt idx="25">
                  <c:v>430.125</c:v>
                </c:pt>
                <c:pt idx="26">
                  <c:v>420.875</c:v>
                </c:pt>
                <c:pt idx="27">
                  <c:v>409.125</c:v>
                </c:pt>
                <c:pt idx="28">
                  <c:v>395.375</c:v>
                </c:pt>
                <c:pt idx="29">
                  <c:v>379</c:v>
                </c:pt>
                <c:pt idx="30">
                  <c:v>360.875</c:v>
                </c:pt>
                <c:pt idx="31">
                  <c:v>341.375</c:v>
                </c:pt>
                <c:pt idx="32">
                  <c:v>320.875</c:v>
                </c:pt>
                <c:pt idx="33">
                  <c:v>299.125</c:v>
                </c:pt>
                <c:pt idx="34">
                  <c:v>277.625</c:v>
                </c:pt>
                <c:pt idx="35">
                  <c:v>255.75</c:v>
                </c:pt>
                <c:pt idx="36">
                  <c:v>234.5</c:v>
                </c:pt>
                <c:pt idx="37">
                  <c:v>218</c:v>
                </c:pt>
                <c:pt idx="38">
                  <c:v>208</c:v>
                </c:pt>
                <c:pt idx="39">
                  <c:v>200</c:v>
                </c:pt>
                <c:pt idx="40">
                  <c:v>195</c:v>
                </c:pt>
                <c:pt idx="41">
                  <c:v>191</c:v>
                </c:pt>
                <c:pt idx="42">
                  <c:v>188</c:v>
                </c:pt>
                <c:pt idx="43">
                  <c:v>186</c:v>
                </c:pt>
                <c:pt idx="44">
                  <c:v>185</c:v>
                </c:pt>
                <c:pt idx="45">
                  <c:v>183</c:v>
                </c:pt>
              </c:numCache>
            </c:numRef>
          </c:val>
          <c:extLst>
            <c:ext xmlns:c16="http://schemas.microsoft.com/office/drawing/2014/chart" uri="{C3380CC4-5D6E-409C-BE32-E72D297353CC}">
              <c16:uniqueId val="{00000000-FB60-B84A-BF85-5CC2AD5143D3}"/>
            </c:ext>
          </c:extLst>
        </c:ser>
        <c:ser>
          <c:idx val="1"/>
          <c:order val="1"/>
          <c:tx>
            <c:strRef>
              <c:f>'HLD 2070 High Fund'!$K$162</c:f>
              <c:strCache>
                <c:ptCount val="1"/>
                <c:pt idx="0">
                  <c:v>Invesment Needs
(Fossil Fuel Retirement)</c:v>
                </c:pt>
              </c:strCache>
            </c:strRef>
          </c:tx>
          <c:spPr>
            <a:solidFill>
              <a:schemeClr val="bg1">
                <a:lumMod val="65000"/>
              </a:schemeClr>
            </a:solidFill>
            <a:ln w="12700">
              <a:solidFill>
                <a:schemeClr val="tx1"/>
              </a:solidFill>
            </a:ln>
            <a:effectLst/>
          </c:spPr>
          <c:invertIfNegative val="0"/>
          <c:cat>
            <c:numRef>
              <c:f>'HLD 2070 High Fund'!$I$163:$I$208</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Fund'!$K$163:$K$208</c:f>
              <c:numCache>
                <c:formatCode>General</c:formatCode>
                <c:ptCount val="46"/>
                <c:pt idx="0">
                  <c:v>0</c:v>
                </c:pt>
                <c:pt idx="1">
                  <c:v>3</c:v>
                </c:pt>
                <c:pt idx="2">
                  <c:v>4</c:v>
                </c:pt>
                <c:pt idx="3">
                  <c:v>7</c:v>
                </c:pt>
                <c:pt idx="4">
                  <c:v>10</c:v>
                </c:pt>
                <c:pt idx="5">
                  <c:v>15</c:v>
                </c:pt>
                <c:pt idx="6">
                  <c:v>24</c:v>
                </c:pt>
                <c:pt idx="7">
                  <c:v>36</c:v>
                </c:pt>
                <c:pt idx="8">
                  <c:v>48</c:v>
                </c:pt>
                <c:pt idx="9">
                  <c:v>62</c:v>
                </c:pt>
                <c:pt idx="10">
                  <c:v>79</c:v>
                </c:pt>
                <c:pt idx="11">
                  <c:v>100.21304321289063</c:v>
                </c:pt>
                <c:pt idx="12">
                  <c:v>118.39590454101563</c:v>
                </c:pt>
                <c:pt idx="13">
                  <c:v>133.31210327148438</c:v>
                </c:pt>
                <c:pt idx="14">
                  <c:v>144.18814086914063</c:v>
                </c:pt>
                <c:pt idx="15">
                  <c:v>155</c:v>
                </c:pt>
                <c:pt idx="16">
                  <c:v>160</c:v>
                </c:pt>
                <c:pt idx="17">
                  <c:v>161</c:v>
                </c:pt>
                <c:pt idx="18">
                  <c:v>158</c:v>
                </c:pt>
                <c:pt idx="19">
                  <c:v>152</c:v>
                </c:pt>
                <c:pt idx="20">
                  <c:v>142</c:v>
                </c:pt>
                <c:pt idx="21">
                  <c:v>128</c:v>
                </c:pt>
                <c:pt idx="22">
                  <c:v>110</c:v>
                </c:pt>
                <c:pt idx="23">
                  <c:v>80</c:v>
                </c:pt>
                <c:pt idx="24">
                  <c:v>50</c:v>
                </c:pt>
                <c:pt idx="25">
                  <c:v>20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1-FB60-B84A-BF85-5CC2AD5143D3}"/>
            </c:ext>
          </c:extLst>
        </c:ser>
        <c:dLbls>
          <c:showLegendKey val="0"/>
          <c:showVal val="0"/>
          <c:showCatName val="0"/>
          <c:showSerName val="0"/>
          <c:showPercent val="0"/>
          <c:showBubbleSize val="0"/>
        </c:dLbls>
        <c:gapWidth val="75"/>
        <c:overlap val="100"/>
        <c:axId val="1715494208"/>
        <c:axId val="1715494688"/>
      </c:barChart>
      <c:catAx>
        <c:axId val="171549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15494688"/>
        <c:crosses val="autoZero"/>
        <c:auto val="1"/>
        <c:lblAlgn val="ctr"/>
        <c:lblOffset val="100"/>
        <c:tickLblSkip val="5"/>
        <c:noMultiLvlLbl val="0"/>
      </c:catAx>
      <c:valAx>
        <c:axId val="1715494688"/>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15494208"/>
        <c:crosses val="autoZero"/>
        <c:crossBetween val="between"/>
      </c:valAx>
      <c:spPr>
        <a:noFill/>
        <a:ln>
          <a:noFill/>
        </a:ln>
        <a:effectLst/>
      </c:spPr>
    </c:plotArea>
    <c:legend>
      <c:legendPos val="b"/>
      <c:layout>
        <c:manualLayout>
          <c:xMode val="edge"/>
          <c:yMode val="edge"/>
          <c:x val="0.59741639553157466"/>
          <c:y val="0.17974712295578435"/>
          <c:w val="0.36687362835625525"/>
          <c:h val="0.25192000113357998"/>
        </c:manualLayout>
      </c:layout>
      <c:overlay val="0"/>
      <c:spPr>
        <a:solidFill>
          <a:sysClr val="window" lastClr="FFFFFF"/>
        </a:solid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34781937275758"/>
          <c:y val="2.2613523035798049E-2"/>
          <c:w val="0.79097066684100714"/>
          <c:h val="0.65890057932209711"/>
        </c:manualLayout>
      </c:layout>
      <c:areaChart>
        <c:grouping val="stacked"/>
        <c:varyColors val="0"/>
        <c:dLbls>
          <c:showLegendKey val="0"/>
          <c:showVal val="0"/>
          <c:showCatName val="0"/>
          <c:showSerName val="0"/>
          <c:showPercent val="0"/>
          <c:showBubbleSize val="0"/>
        </c:dLbls>
        <c:axId val="1141721615"/>
        <c:axId val="1141723055"/>
        <c:extLst>
          <c:ext xmlns:c15="http://schemas.microsoft.com/office/drawing/2012/chart" uri="{02D57815-91ED-43cb-92C2-25804820EDAC}">
            <c15:filteredAreaSeries>
              <c15:ser>
                <c:idx val="0"/>
                <c:order val="0"/>
                <c:tx>
                  <c:strRef>
                    <c:extLst>
                      <c:ext uri="{02D57815-91ED-43cb-92C2-25804820EDAC}">
                        <c15:formulaRef>
                          <c15:sqref>'HLD 2070 Share Split'!$A$42</c15:sqref>
                        </c15:formulaRef>
                      </c:ext>
                    </c:extLst>
                    <c:strCache>
                      <c:ptCount val="1"/>
                      <c:pt idx="0">
                        <c:v>Financing Requirement (Conc IFI)</c:v>
                      </c:pt>
                    </c:strCache>
                  </c:strRef>
                </c:tx>
                <c:spPr>
                  <a:solidFill>
                    <a:srgbClr val="FFCCCC"/>
                  </a:solidFill>
                  <a:ln>
                    <a:noFill/>
                  </a:ln>
                  <a:effectLst/>
                </c:spPr>
                <c:cat>
                  <c:numRef>
                    <c:extLst>
                      <c:ext uri="{02D57815-91ED-43cb-92C2-25804820EDAC}">
                        <c15:formulaRef>
                          <c15:sqref>'HLD 2070 Share Split'!$B$39:$AU$39</c15:sqref>
                        </c15:formulaRef>
                      </c:ext>
                    </c:extLst>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extLst>
                      <c:ext uri="{02D57815-91ED-43cb-92C2-25804820EDAC}">
                        <c15:formulaRef>
                          <c15:sqref>'HLD 2070 Share Split'!$B$42:$AU$42</c15:sqref>
                        </c15:formulaRef>
                      </c:ext>
                    </c:extLst>
                    <c:numCache>
                      <c:formatCode>[$$-409]#,##0.00</c:formatCode>
                      <c:ptCount val="46"/>
                      <c:pt idx="0">
                        <c:v>1.8809388861004301</c:v>
                      </c:pt>
                      <c:pt idx="1">
                        <c:v>3.3501844079534435</c:v>
                      </c:pt>
                      <c:pt idx="2">
                        <c:v>4.9186609455692496</c:v>
                      </c:pt>
                      <c:pt idx="3">
                        <c:v>6.6240260662017008</c:v>
                      </c:pt>
                      <c:pt idx="4">
                        <c:v>8.4992925061128286</c:v>
                      </c:pt>
                      <c:pt idx="5">
                        <c:v>10.572988046192094</c:v>
                      </c:pt>
                      <c:pt idx="6">
                        <c:v>12.869315014523828</c:v>
                      </c:pt>
                      <c:pt idx="7">
                        <c:v>15.408310317524645</c:v>
                      </c:pt>
                      <c:pt idx="8">
                        <c:v>18.206005281486142</c:v>
                      </c:pt>
                      <c:pt idx="9">
                        <c:v>21.274585275305331</c:v>
                      </c:pt>
                      <c:pt idx="10">
                        <c:v>24.622549774164142</c:v>
                      </c:pt>
                      <c:pt idx="11">
                        <c:v>28.254872066811895</c:v>
                      </c:pt>
                      <c:pt idx="12">
                        <c:v>32.173159045865269</c:v>
                      </c:pt>
                      <c:pt idx="13">
                        <c:v>36.37581089945904</c:v>
                      </c:pt>
                      <c:pt idx="14">
                        <c:v>40.858181276388031</c:v>
                      </c:pt>
                      <c:pt idx="15">
                        <c:v>45.612736703099571</c:v>
                      </c:pt>
                      <c:pt idx="16">
                        <c:v>50.629216529767504</c:v>
                      </c:pt>
                      <c:pt idx="17">
                        <c:v>55.894792874575877</c:v>
                      </c:pt>
                      <c:pt idx="18">
                        <c:v>61.394230314091075</c:v>
                      </c:pt>
                      <c:pt idx="19">
                        <c:v>67.110045724804394</c:v>
                      </c:pt>
                      <c:pt idx="20">
                        <c:v>73.022668008859412</c:v>
                      </c:pt>
                      <c:pt idx="21">
                        <c:v>79.110598173363144</c:v>
                      </c:pt>
                      <c:pt idx="22">
                        <c:v>85.350568800155685</c:v>
                      </c:pt>
                      <c:pt idx="23">
                        <c:v>91.717704160220961</c:v>
                      </c:pt>
                      <c:pt idx="24">
                        <c:v>98.185679750074954</c:v>
                      </c:pt>
                      <c:pt idx="25">
                        <c:v>104.72688220325166</c:v>
                      </c:pt>
                      <c:pt idx="26">
                        <c:v>111.31256918411134</c:v>
                      </c:pt>
                      <c:pt idx="27">
                        <c:v>117.91302919709698</c:v>
                      </c:pt>
                      <c:pt idx="28">
                        <c:v>124.49774134321329</c:v>
                      </c:pt>
                      <c:pt idx="29">
                        <c:v>131.03553502833228</c:v>
                      </c:pt>
                      <c:pt idx="30">
                        <c:v>137.49475002610535</c:v>
                      </c:pt>
                      <c:pt idx="31">
                        <c:v>143.84339611811592</c:v>
                      </c:pt>
                      <c:pt idx="32">
                        <c:v>150.04931303662843</c:v>
                      </c:pt>
                      <c:pt idx="33">
                        <c:v>156.08032993486972</c:v>
                      </c:pt>
                      <c:pt idx="34">
                        <c:v>161.90442565491182</c:v>
                      </c:pt>
                      <c:pt idx="35">
                        <c:v>167.48988819514014</c:v>
                      </c:pt>
                      <c:pt idx="36">
                        <c:v>172.80547462327351</c:v>
                      </c:pt>
                      <c:pt idx="37">
                        <c:v>177.82057113876542</c:v>
                      </c:pt>
                      <c:pt idx="38">
                        <c:v>182.50535250798538</c:v>
                      </c:pt>
                      <c:pt idx="39">
                        <c:v>186.83094211098805</c:v>
                      </c:pt>
                      <c:pt idx="40">
                        <c:v>189.37116433573507</c:v>
                      </c:pt>
                      <c:pt idx="41">
                        <c:v>191.45592753575784</c:v>
                      </c:pt>
                      <c:pt idx="42">
                        <c:v>193.01606968179973</c:v>
                      </c:pt>
                      <c:pt idx="43">
                        <c:v>193.98887489511893</c:v>
                      </c:pt>
                      <c:pt idx="44">
                        <c:v>194.31807337856819</c:v>
                      </c:pt>
                      <c:pt idx="45">
                        <c:v>193.52028049494717</c:v>
                      </c:pt>
                    </c:numCache>
                  </c:numRef>
                </c:val>
                <c:extLst>
                  <c:ext xmlns:c16="http://schemas.microsoft.com/office/drawing/2014/chart" uri="{C3380CC4-5D6E-409C-BE32-E72D297353CC}">
                    <c16:uniqueId val="{00000006-254B-4DB9-A5B8-46C37405520D}"/>
                  </c:ext>
                </c:extLst>
              </c15:ser>
            </c15:filteredAreaSeries>
            <c15:filteredAreaSeries>
              <c15:ser>
                <c:idx val="1"/>
                <c:order val="1"/>
                <c:tx>
                  <c:strRef>
                    <c:extLst xmlns:c15="http://schemas.microsoft.com/office/drawing/2012/chart">
                      <c:ext xmlns:c15="http://schemas.microsoft.com/office/drawing/2012/chart" uri="{02D57815-91ED-43cb-92C2-25804820EDAC}">
                        <c15:formulaRef>
                          <c15:sqref>'HLD 2070 Share Split'!$A$43</c15:sqref>
                        </c15:formulaRef>
                      </c:ext>
                    </c:extLst>
                    <c:strCache>
                      <c:ptCount val="1"/>
                      <c:pt idx="0">
                        <c:v>Financing Requirement (Conc DPS)</c:v>
                      </c:pt>
                    </c:strCache>
                  </c:strRef>
                </c:tx>
                <c:spPr>
                  <a:solidFill>
                    <a:srgbClr val="FF9999"/>
                  </a:solidFill>
                  <a:ln>
                    <a:noFill/>
                  </a:ln>
                  <a:effectLst/>
                </c:spPr>
                <c:cat>
                  <c:numRef>
                    <c:extLst xmlns:c15="http://schemas.microsoft.com/office/drawing/2012/chart">
                      <c:ext xmlns:c15="http://schemas.microsoft.com/office/drawing/2012/chart" uri="{02D57815-91ED-43cb-92C2-25804820EDAC}">
                        <c15:formulaRef>
                          <c15:sqref>'HLD 2070 Share Split'!$B$39:$AU$39</c15:sqref>
                        </c15:formulaRef>
                      </c:ext>
                    </c:extLst>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extLst xmlns:c15="http://schemas.microsoft.com/office/drawing/2012/chart">
                      <c:ext xmlns:c15="http://schemas.microsoft.com/office/drawing/2012/chart" uri="{02D57815-91ED-43cb-92C2-25804820EDAC}">
                        <c15:formulaRef>
                          <c15:sqref>'HLD 2070 Share Split'!$B$43:$AU$43</c15:sqref>
                        </c15:formulaRef>
                      </c:ext>
                    </c:extLst>
                    <c:numCache>
                      <c:formatCode>[$$-409]#,##0.00</c:formatCode>
                      <c:ptCount val="46"/>
                      <c:pt idx="0">
                        <c:v>0.32957533234931591</c:v>
                      </c:pt>
                      <c:pt idx="1">
                        <c:v>0.54419978616445241</c:v>
                      </c:pt>
                      <c:pt idx="2">
                        <c:v>0.77469668722677654</c:v>
                      </c:pt>
                      <c:pt idx="3">
                        <c:v>1.0262824532932959</c:v>
                      </c:pt>
                      <c:pt idx="4">
                        <c:v>1.3035128094313444</c:v>
                      </c:pt>
                      <c:pt idx="5">
                        <c:v>1.6103057183208009</c:v>
                      </c:pt>
                      <c:pt idx="6">
                        <c:v>1.9499643245299367</c:v>
                      </c:pt>
                      <c:pt idx="7">
                        <c:v>2.3251999515011721</c:v>
                      </c:pt>
                      <c:pt idx="8">
                        <c:v>2.7381550290692225</c:v>
                      </c:pt>
                      <c:pt idx="9">
                        <c:v>3.1904260697804054</c:v>
                      </c:pt>
                      <c:pt idx="10">
                        <c:v>3.6830866304352514</c:v>
                      </c:pt>
                      <c:pt idx="11">
                        <c:v>4.2167102794399876</c:v>
                      </c:pt>
                      <c:pt idx="12">
                        <c:v>4.7913935169629722</c:v>
                      </c:pt>
                      <c:pt idx="13">
                        <c:v>5.4067787759357486</c:v>
                      </c:pt>
                      <c:pt idx="14">
                        <c:v>6.0620773728342723</c:v>
                      </c:pt>
                      <c:pt idx="15">
                        <c:v>6.7560924354377692</c:v>
                      </c:pt>
                      <c:pt idx="16">
                        <c:v>7.487241896039925</c:v>
                      </c:pt>
                      <c:pt idx="17">
                        <c:v>8.2535814400616427</c:v>
                      </c:pt>
                      <c:pt idx="18">
                        <c:v>9.0528274751960875</c:v>
                      </c:pt>
                      <c:pt idx="19">
                        <c:v>9.8823800589268345</c:v>
                      </c:pt>
                      <c:pt idx="20">
                        <c:v>10.739345902312996</c:v>
                      </c:pt>
                      <c:pt idx="21">
                        <c:v>11.620561297882253</c:v>
                      </c:pt>
                      <c:pt idx="22">
                        <c:v>12.522615092978651</c:v>
                      </c:pt>
                      <c:pt idx="23">
                        <c:v>13.441871645924516</c:v>
                      </c:pt>
                      <c:pt idx="24">
                        <c:v>14.374493766709168</c:v>
                      </c:pt>
                      <c:pt idx="25">
                        <c:v>15.316465694673633</c:v>
                      </c:pt>
                      <c:pt idx="26">
                        <c:v>16.263616058875296</c:v>
                      </c:pt>
                      <c:pt idx="27">
                        <c:v>17.211640847420405</c:v>
                      </c:pt>
                      <c:pt idx="28">
                        <c:v>18.156126331207613</c:v>
                      </c:pt>
                      <c:pt idx="29">
                        <c:v>19.092572056764304</c:v>
                      </c:pt>
                      <c:pt idx="30">
                        <c:v>20.016413788675564</c:v>
                      </c:pt>
                      <c:pt idx="31">
                        <c:v>20.923046496852351</c:v>
                      </c:pt>
                      <c:pt idx="32">
                        <c:v>21.807847266917033</c:v>
                      </c:pt>
                      <c:pt idx="33">
                        <c:v>22.666198286293589</c:v>
                      </c:pt>
                      <c:pt idx="34">
                        <c:v>23.493509816083424</c:v>
                      </c:pt>
                      <c:pt idx="35">
                        <c:v>24.28524310707239</c:v>
                      </c:pt>
                      <c:pt idx="36">
                        <c:v>25.03693341564265</c:v>
                      </c:pt>
                      <c:pt idx="37">
                        <c:v>25.744212933459313</c:v>
                      </c:pt>
                      <c:pt idx="38">
                        <c:v>26.402833745291716</c:v>
                      </c:pt>
                      <c:pt idx="39">
                        <c:v>27.008690792349643</c:v>
                      </c:pt>
                      <c:pt idx="40">
                        <c:v>27.356944587126431</c:v>
                      </c:pt>
                      <c:pt idx="41">
                        <c:v>27.638711193693872</c:v>
                      </c:pt>
                      <c:pt idx="42">
                        <c:v>27.844117771467104</c:v>
                      </c:pt>
                      <c:pt idx="43">
                        <c:v>27.964224140747771</c:v>
                      </c:pt>
                      <c:pt idx="44">
                        <c:v>27.991022758042284</c:v>
                      </c:pt>
                      <c:pt idx="45">
                        <c:v>27.801822564834211</c:v>
                      </c:pt>
                    </c:numCache>
                  </c:numRef>
                </c:val>
                <c:extLst xmlns:c15="http://schemas.microsoft.com/office/drawing/2012/chart">
                  <c:ext xmlns:c16="http://schemas.microsoft.com/office/drawing/2014/chart" uri="{C3380CC4-5D6E-409C-BE32-E72D297353CC}">
                    <c16:uniqueId val="{00000007-254B-4DB9-A5B8-46C37405520D}"/>
                  </c:ext>
                </c:extLst>
              </c15:ser>
            </c15:filteredAreaSeries>
            <c15:filteredAreaSeries>
              <c15:ser>
                <c:idx val="2"/>
                <c:order val="2"/>
                <c:tx>
                  <c:strRef>
                    <c:extLst xmlns:c15="http://schemas.microsoft.com/office/drawing/2012/chart">
                      <c:ext xmlns:c15="http://schemas.microsoft.com/office/drawing/2012/chart" uri="{02D57815-91ED-43cb-92C2-25804820EDAC}">
                        <c15:formulaRef>
                          <c15:sqref>'HLD 2070 Share Split'!$A$44</c15:sqref>
                        </c15:formulaRef>
                      </c:ext>
                    </c:extLst>
                    <c:strCache>
                      <c:ptCount val="1"/>
                      <c:pt idx="0">
                        <c:v>Financing Requirement (Comm Intl)</c:v>
                      </c:pt>
                    </c:strCache>
                  </c:strRef>
                </c:tx>
                <c:spPr>
                  <a:solidFill>
                    <a:srgbClr val="FF7C80"/>
                  </a:solidFill>
                  <a:ln>
                    <a:noFill/>
                  </a:ln>
                  <a:effectLst/>
                </c:spPr>
                <c:cat>
                  <c:numRef>
                    <c:extLst xmlns:c15="http://schemas.microsoft.com/office/drawing/2012/chart">
                      <c:ext xmlns:c15="http://schemas.microsoft.com/office/drawing/2012/chart" uri="{02D57815-91ED-43cb-92C2-25804820EDAC}">
                        <c15:formulaRef>
                          <c15:sqref>'HLD 2070 Share Split'!$B$39:$AU$39</c15:sqref>
                        </c15:formulaRef>
                      </c:ext>
                    </c:extLst>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extLst xmlns:c15="http://schemas.microsoft.com/office/drawing/2012/chart">
                      <c:ext xmlns:c15="http://schemas.microsoft.com/office/drawing/2012/chart" uri="{02D57815-91ED-43cb-92C2-25804820EDAC}">
                        <c15:formulaRef>
                          <c15:sqref>'HLD 2070 Share Split'!$B$44:$AU$44</c15:sqref>
                        </c15:formulaRef>
                      </c:ext>
                    </c:extLst>
                    <c:numCache>
                      <c:formatCode>[$$-409]#,##0.00</c:formatCode>
                      <c:ptCount val="46"/>
                      <c:pt idx="0">
                        <c:v>1.2539592574002867</c:v>
                      </c:pt>
                      <c:pt idx="1">
                        <c:v>2.2334562719689623</c:v>
                      </c:pt>
                      <c:pt idx="2">
                        <c:v>3.2791072970461661</c:v>
                      </c:pt>
                      <c:pt idx="3">
                        <c:v>4.4160173774678002</c:v>
                      </c:pt>
                      <c:pt idx="4">
                        <c:v>5.6661950040752194</c:v>
                      </c:pt>
                      <c:pt idx="5">
                        <c:v>7.0486586974613958</c:v>
                      </c:pt>
                      <c:pt idx="6">
                        <c:v>8.5795433430158852</c:v>
                      </c:pt>
                      <c:pt idx="7">
                        <c:v>10.272206878349762</c:v>
                      </c:pt>
                      <c:pt idx="8">
                        <c:v>12.137336854324094</c:v>
                      </c:pt>
                      <c:pt idx="9">
                        <c:v>14.183056850203554</c:v>
                      </c:pt>
                      <c:pt idx="10">
                        <c:v>16.415033182776092</c:v>
                      </c:pt>
                      <c:pt idx="11">
                        <c:v>18.836581377874595</c:v>
                      </c:pt>
                      <c:pt idx="12">
                        <c:v>21.448772697243513</c:v>
                      </c:pt>
                      <c:pt idx="13">
                        <c:v>24.250540599639361</c:v>
                      </c:pt>
                      <c:pt idx="14">
                        <c:v>27.238787517592019</c:v>
                      </c:pt>
                      <c:pt idx="15">
                        <c:v>30.408491135399714</c:v>
                      </c:pt>
                      <c:pt idx="16">
                        <c:v>33.752811019845005</c:v>
                      </c:pt>
                      <c:pt idx="17">
                        <c:v>37.263195249717249</c:v>
                      </c:pt>
                      <c:pt idx="18">
                        <c:v>40.929486876060714</c:v>
                      </c:pt>
                      <c:pt idx="19">
                        <c:v>44.740030483202929</c:v>
                      </c:pt>
                      <c:pt idx="20">
                        <c:v>48.681778672572939</c:v>
                      </c:pt>
                      <c:pt idx="21">
                        <c:v>52.740398782242089</c:v>
                      </c:pt>
                      <c:pt idx="22">
                        <c:v>56.900379200103785</c:v>
                      </c:pt>
                      <c:pt idx="23">
                        <c:v>61.145136106813972</c:v>
                      </c:pt>
                      <c:pt idx="24">
                        <c:v>65.457119833383288</c:v>
                      </c:pt>
                      <c:pt idx="25">
                        <c:v>69.817921468834427</c:v>
                      </c:pt>
                      <c:pt idx="26">
                        <c:v>74.208379456074226</c:v>
                      </c:pt>
                      <c:pt idx="27">
                        <c:v>78.608686131397974</c:v>
                      </c:pt>
                      <c:pt idx="28">
                        <c:v>82.998494228808852</c:v>
                      </c:pt>
                      <c:pt idx="29">
                        <c:v>87.357023352221503</c:v>
                      </c:pt>
                      <c:pt idx="30">
                        <c:v>91.663166684070234</c:v>
                      </c:pt>
                      <c:pt idx="31">
                        <c:v>95.895597412077279</c:v>
                      </c:pt>
                      <c:pt idx="32">
                        <c:v>100.03287535775227</c:v>
                      </c:pt>
                      <c:pt idx="33">
                        <c:v>104.05355328991314</c:v>
                      </c:pt>
                      <c:pt idx="34">
                        <c:v>107.93628376994121</c:v>
                      </c:pt>
                      <c:pt idx="35">
                        <c:v>111.65992546342675</c:v>
                      </c:pt>
                      <c:pt idx="36">
                        <c:v>115.20364974884899</c:v>
                      </c:pt>
                      <c:pt idx="37">
                        <c:v>118.5470474258436</c:v>
                      </c:pt>
                      <c:pt idx="38">
                        <c:v>121.67023500532358</c:v>
                      </c:pt>
                      <c:pt idx="39">
                        <c:v>124.55396140732536</c:v>
                      </c:pt>
                      <c:pt idx="40">
                        <c:v>126.24744289049003</c:v>
                      </c:pt>
                      <c:pt idx="41">
                        <c:v>127.63728502383854</c:v>
                      </c:pt>
                      <c:pt idx="42">
                        <c:v>128.67737978786647</c:v>
                      </c:pt>
                      <c:pt idx="43">
                        <c:v>129.32591659674594</c:v>
                      </c:pt>
                      <c:pt idx="44">
                        <c:v>129.54538225237877</c:v>
                      </c:pt>
                      <c:pt idx="45">
                        <c:v>129.01352032996476</c:v>
                      </c:pt>
                    </c:numCache>
                  </c:numRef>
                </c:val>
                <c:extLst xmlns:c15="http://schemas.microsoft.com/office/drawing/2012/chart">
                  <c:ext xmlns:c16="http://schemas.microsoft.com/office/drawing/2014/chart" uri="{C3380CC4-5D6E-409C-BE32-E72D297353CC}">
                    <c16:uniqueId val="{00000008-254B-4DB9-A5B8-46C37405520D}"/>
                  </c:ext>
                </c:extLst>
              </c15:ser>
            </c15:filteredAreaSeries>
            <c15:filteredAreaSeries>
              <c15:ser>
                <c:idx val="3"/>
                <c:order val="3"/>
                <c:tx>
                  <c:strRef>
                    <c:extLst xmlns:c15="http://schemas.microsoft.com/office/drawing/2012/chart">
                      <c:ext xmlns:c15="http://schemas.microsoft.com/office/drawing/2012/chart" uri="{02D57815-91ED-43cb-92C2-25804820EDAC}">
                        <c15:formulaRef>
                          <c15:sqref>'HLD 2070 Share Split'!$A$45</c15:sqref>
                        </c15:formulaRef>
                      </c:ext>
                    </c:extLst>
                    <c:strCache>
                      <c:ptCount val="1"/>
                      <c:pt idx="0">
                        <c:v>Financing Requirement (Comm Dom)</c:v>
                      </c:pt>
                    </c:strCache>
                  </c:strRef>
                </c:tx>
                <c:spPr>
                  <a:solidFill>
                    <a:srgbClr val="FF4F4F"/>
                  </a:solidFill>
                  <a:ln>
                    <a:noFill/>
                  </a:ln>
                  <a:effectLst/>
                </c:spPr>
                <c:cat>
                  <c:numRef>
                    <c:extLst xmlns:c15="http://schemas.microsoft.com/office/drawing/2012/chart">
                      <c:ext xmlns:c15="http://schemas.microsoft.com/office/drawing/2012/chart" uri="{02D57815-91ED-43cb-92C2-25804820EDAC}">
                        <c15:formulaRef>
                          <c15:sqref>'HLD 2070 Share Split'!$B$39:$AU$39</c15:sqref>
                        </c15:formulaRef>
                      </c:ext>
                    </c:extLst>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extLst xmlns:c15="http://schemas.microsoft.com/office/drawing/2012/chart">
                      <c:ext xmlns:c15="http://schemas.microsoft.com/office/drawing/2012/chart" uri="{02D57815-91ED-43cb-92C2-25804820EDAC}">
                        <c15:formulaRef>
                          <c15:sqref>'HLD 2070 Share Split'!$B$45:$AU$45</c15:sqref>
                        </c15:formulaRef>
                      </c:ext>
                    </c:extLst>
                    <c:numCache>
                      <c:formatCode>[$$-409]#,##0.00</c:formatCode>
                      <c:ptCount val="46"/>
                      <c:pt idx="0">
                        <c:v>1.5688181369935887</c:v>
                      </c:pt>
                      <c:pt idx="1">
                        <c:v>2.5396993054912911</c:v>
                      </c:pt>
                      <c:pt idx="2">
                        <c:v>3.5843395818441843</c:v>
                      </c:pt>
                      <c:pt idx="3">
                        <c:v>4.7259315052965345</c:v>
                      </c:pt>
                      <c:pt idx="4">
                        <c:v>5.9847042200558747</c:v>
                      </c:pt>
                      <c:pt idx="5">
                        <c:v>7.3780266005072015</c:v>
                      </c:pt>
                      <c:pt idx="6">
                        <c:v>8.92051053700051</c:v>
                      </c:pt>
                      <c:pt idx="7">
                        <c:v>10.624114425235799</c:v>
                      </c:pt>
                      <c:pt idx="8">
                        <c:v>12.498246282002654</c:v>
                      </c:pt>
                      <c:pt idx="9">
                        <c:v>14.549867196525677</c:v>
                      </c:pt>
                      <c:pt idx="10">
                        <c:v>16.783594602358015</c:v>
                      </c:pt>
                      <c:pt idx="11">
                        <c:v>19.201805657844034</c:v>
                      </c:pt>
                      <c:pt idx="12">
                        <c:v>21.804740328733232</c:v>
                      </c:pt>
                      <c:pt idx="13">
                        <c:v>24.590604971957806</c:v>
                      </c:pt>
                      <c:pt idx="14">
                        <c:v>27.555675522466913</c:v>
                      </c:pt>
                      <c:pt idx="15">
                        <c:v>30.694400698586282</c:v>
                      </c:pt>
                      <c:pt idx="16">
                        <c:v>33.999505486630554</c:v>
                      </c:pt>
                      <c:pt idx="17">
                        <c:v>37.462094360721984</c:v>
                      </c:pt>
                      <c:pt idx="18">
                        <c:v>41.071754677429695</c:v>
                      </c:pt>
                      <c:pt idx="19">
                        <c:v>44.816659791509217</c:v>
                      </c:pt>
                      <c:pt idx="20">
                        <c:v>48.683672649154715</c:v>
                      </c:pt>
                      <c:pt idx="21">
                        <c:v>52.658448856577564</c:v>
                      </c:pt>
                      <c:pt idx="22">
                        <c:v>56.725540145457707</c:v>
                      </c:pt>
                      <c:pt idx="23">
                        <c:v>60.868497602307528</c:v>
                      </c:pt>
                      <c:pt idx="24">
                        <c:v>65.069974925906308</c:v>
                      </c:pt>
                      <c:pt idx="25">
                        <c:v>69.311831826782722</c:v>
                      </c:pt>
                      <c:pt idx="26">
                        <c:v>73.575237327390752</c:v>
                      </c:pt>
                      <c:pt idx="27">
                        <c:v>77.840773133168511</c:v>
                      </c:pt>
                      <c:pt idx="28">
                        <c:v>82.088536743505159</c:v>
                      </c:pt>
                      <c:pt idx="29">
                        <c:v>86.298244983514337</c:v>
                      </c:pt>
                      <c:pt idx="30">
                        <c:v>90.449337162444664</c:v>
                      </c:pt>
                      <c:pt idx="31">
                        <c:v>94.521078586503904</c:v>
                      </c:pt>
                      <c:pt idx="32">
                        <c:v>98.492663551711701</c:v>
                      </c:pt>
                      <c:pt idx="33">
                        <c:v>102.34331888500616</c:v>
                      </c:pt>
                      <c:pt idx="34">
                        <c:v>106.05240723515718</c:v>
                      </c:pt>
                      <c:pt idx="35">
                        <c:v>109.5995301977689</c:v>
                      </c:pt>
                      <c:pt idx="36">
                        <c:v>112.96463194172784</c:v>
                      </c:pt>
                      <c:pt idx="37">
                        <c:v>116.1281022919585</c:v>
                      </c:pt>
                      <c:pt idx="38">
                        <c:v>119.07088010974442</c:v>
                      </c:pt>
                      <c:pt idx="39">
                        <c:v>121.77455657879844</c:v>
                      </c:pt>
                      <c:pt idx="40">
                        <c:v>123.31748168966692</c:v>
                      </c:pt>
                      <c:pt idx="41">
                        <c:v>124.55970799851437</c:v>
                      </c:pt>
                      <c:pt idx="42">
                        <c:v>125.45690180753634</c:v>
                      </c:pt>
                      <c:pt idx="43">
                        <c:v>125.96893566030488</c:v>
                      </c:pt>
                      <c:pt idx="44">
                        <c:v>126.05988820933661</c:v>
                      </c:pt>
                      <c:pt idx="45">
                        <c:v>125.10069417506323</c:v>
                      </c:pt>
                    </c:numCache>
                  </c:numRef>
                </c:val>
                <c:extLst xmlns:c15="http://schemas.microsoft.com/office/drawing/2012/chart">
                  <c:ext xmlns:c16="http://schemas.microsoft.com/office/drawing/2014/chart" uri="{C3380CC4-5D6E-409C-BE32-E72D297353CC}">
                    <c16:uniqueId val="{00000009-254B-4DB9-A5B8-46C37405520D}"/>
                  </c:ext>
                </c:extLst>
              </c15:ser>
            </c15:filteredAreaSeries>
          </c:ext>
        </c:extLst>
      </c:areaChart>
      <c:areaChart>
        <c:grouping val="stacked"/>
        <c:varyColors val="0"/>
        <c:ser>
          <c:idx val="6"/>
          <c:order val="6"/>
          <c:tx>
            <c:strRef>
              <c:f>'HLD 2070 Share Split'!$A$49</c:f>
              <c:strCache>
                <c:ptCount val="1"/>
                <c:pt idx="0">
                  <c:v>SOE  internal revenue</c:v>
                </c:pt>
              </c:strCache>
              <c:extLst xmlns:c15="http://schemas.microsoft.com/office/drawing/2012/chart"/>
            </c:strRef>
          </c:tx>
          <c:spPr>
            <a:solidFill>
              <a:srgbClr val="0A600A"/>
            </a:solidFill>
            <a:ln>
              <a:noFill/>
            </a:ln>
            <a:effectLst/>
          </c:spPr>
          <c:cat>
            <c:numRef>
              <c:f>'HLD 2070 Share Split'!$B$39:$AU$39</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extLst xmlns:c15="http://schemas.microsoft.com/office/drawing/2012/chart"/>
            </c:numRef>
          </c:cat>
          <c:val>
            <c:numRef>
              <c:f>'HLD 2070 Share Split'!$B$49:$AU$49</c:f>
              <c:numCache>
                <c:formatCode>General</c:formatCode>
                <c:ptCount val="46"/>
                <c:pt idx="0" formatCode="0">
                  <c:v>27.500000000000004</c:v>
                </c:pt>
                <c:pt idx="1">
                  <c:v>28.808850645000003</c:v>
                </c:pt>
                <c:pt idx="2">
                  <c:v>30.167642816114128</c:v>
                </c:pt>
                <c:pt idx="3">
                  <c:v>31.578282121167174</c:v>
                </c:pt>
                <c:pt idx="4">
                  <c:v>33.042746879842483</c:v>
                </c:pt>
                <c:pt idx="5">
                  <c:v>34.563090898132316</c:v>
                </c:pt>
                <c:pt idx="6">
                  <c:v>36.141446348652352</c:v>
                </c:pt>
                <c:pt idx="7">
                  <c:v>37.780026760859684</c:v>
                </c:pt>
                <c:pt idx="8">
                  <c:v>39.481130125367919</c:v>
                </c:pt>
                <c:pt idx="9">
                  <c:v>41.247142116712958</c:v>
                </c:pt>
                <c:pt idx="10">
                  <c:v>43.080539439089108</c:v>
                </c:pt>
                <c:pt idx="11">
                  <c:v>44.983893299747756</c:v>
                </c:pt>
                <c:pt idx="12">
                  <c:v>46.959873014929705</c:v>
                </c:pt>
                <c:pt idx="13">
                  <c:v>49.011249753388313</c:v>
                </c:pt>
                <c:pt idx="14">
                  <c:v>51.140900422753404</c:v>
                </c:pt>
                <c:pt idx="15">
                  <c:v>53.351811704186311</c:v>
                </c:pt>
                <c:pt idx="16">
                  <c:v>55.64708424098437</c:v>
                </c:pt>
                <c:pt idx="17">
                  <c:v>58.02993698700908</c:v>
                </c:pt>
                <c:pt idx="18">
                  <c:v>60.503711721036247</c:v>
                </c:pt>
                <c:pt idx="19">
                  <c:v>63.071877733359251</c:v>
                </c:pt>
                <c:pt idx="20">
                  <c:v>65.738036691217943</c:v>
                </c:pt>
                <c:pt idx="21">
                  <c:v>68.505927689876671</c:v>
                </c:pt>
                <c:pt idx="22">
                  <c:v>71.3794324964352</c:v>
                </c:pt>
                <c:pt idx="23">
                  <c:v>74.362580993726525</c:v>
                </c:pt>
                <c:pt idx="24">
                  <c:v>77.459556831936325</c:v>
                </c:pt>
                <c:pt idx="25">
                  <c:v>80.674703295870017</c:v>
                </c:pt>
                <c:pt idx="26">
                  <c:v>84.0125293960958</c:v>
                </c:pt>
                <c:pt idx="27">
                  <c:v>87.477716192506165</c:v>
                </c:pt>
                <c:pt idx="28">
                  <c:v>91.075123359166057</c:v>
                </c:pt>
                <c:pt idx="29">
                  <c:v>94.809795999654611</c:v>
                </c:pt>
                <c:pt idx="30">
                  <c:v>98.68697172245831</c:v>
                </c:pt>
                <c:pt idx="31">
                  <c:v>102.71208798633837</c:v>
                </c:pt>
                <c:pt idx="32">
                  <c:v>106.89078972597373</c:v>
                </c:pt>
                <c:pt idx="33">
                  <c:v>111.22893726857397</c:v>
                </c:pt>
                <c:pt idx="34">
                  <c:v>115.73261455256475</c:v>
                </c:pt>
                <c:pt idx="35">
                  <c:v>120.40813765987177</c:v>
                </c:pt>
                <c:pt idx="36">
                  <c:v>125.26206367376921</c:v>
                </c:pt>
                <c:pt idx="37">
                  <c:v>130.30119987471519</c:v>
                </c:pt>
                <c:pt idx="38">
                  <c:v>135.53261328707072</c:v>
                </c:pt>
                <c:pt idx="39">
                  <c:v>140.96364059009056</c:v>
                </c:pt>
                <c:pt idx="40">
                  <c:v>146.60189840708571</c:v>
                </c:pt>
                <c:pt idx="41">
                  <c:v>152.45529398718725</c:v>
                </c:pt>
                <c:pt idx="42">
                  <c:v>158.53203629469166</c:v>
                </c:pt>
                <c:pt idx="43">
                  <c:v>164.84064752154023</c:v>
                </c:pt>
                <c:pt idx="44">
                  <c:v>171.3899750390772</c:v>
                </c:pt>
                <c:pt idx="45">
                  <c:v>178.18920380584876</c:v>
                </c:pt>
              </c:numCache>
              <c:extLst xmlns:c15="http://schemas.microsoft.com/office/drawing/2012/chart"/>
            </c:numRef>
          </c:val>
          <c:extLst xmlns:c15="http://schemas.microsoft.com/office/drawing/2012/chart">
            <c:ext xmlns:c16="http://schemas.microsoft.com/office/drawing/2014/chart" uri="{C3380CC4-5D6E-409C-BE32-E72D297353CC}">
              <c16:uniqueId val="{00000000-254B-4DB9-A5B8-46C37405520D}"/>
            </c:ext>
          </c:extLst>
        </c:ser>
        <c:ser>
          <c:idx val="5"/>
          <c:order val="7"/>
          <c:tx>
            <c:strRef>
              <c:f>'HLD 2070 Share Split'!$A$48</c:f>
              <c:strCache>
                <c:ptCount val="1"/>
                <c:pt idx="0">
                  <c:v>Government spending</c:v>
                </c:pt>
              </c:strCache>
              <c:extLst xmlns:c15="http://schemas.microsoft.com/office/drawing/2012/chart"/>
            </c:strRef>
          </c:tx>
          <c:spPr>
            <a:solidFill>
              <a:srgbClr val="0E880E"/>
            </a:solidFill>
            <a:ln>
              <a:noFill/>
            </a:ln>
            <a:effectLst/>
          </c:spPr>
          <c:cat>
            <c:numRef>
              <c:f>'HLD 2070 Share Split'!$B$39:$AU$39</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extLst xmlns:c15="http://schemas.microsoft.com/office/drawing/2012/chart"/>
            </c:numRef>
          </c:cat>
          <c:val>
            <c:numRef>
              <c:f>'HLD 2070 Share Split'!$B$48:$AU$48</c:f>
              <c:numCache>
                <c:formatCode>General</c:formatCode>
                <c:ptCount val="46"/>
                <c:pt idx="0" formatCode="0">
                  <c:v>15</c:v>
                </c:pt>
                <c:pt idx="1">
                  <c:v>17.061</c:v>
                </c:pt>
                <c:pt idx="2">
                  <c:v>19.192074000000002</c:v>
                </c:pt>
                <c:pt idx="3">
                  <c:v>21.395604516000002</c:v>
                </c:pt>
                <c:pt idx="4">
                  <c:v>23.674055069544004</c:v>
                </c:pt>
                <c:pt idx="5">
                  <c:v>26.0299729419085</c:v>
                </c:pt>
                <c:pt idx="6">
                  <c:v>28.465992021933392</c:v>
                </c:pt>
                <c:pt idx="7">
                  <c:v>30.984835750679128</c:v>
                </c:pt>
                <c:pt idx="8">
                  <c:v>33.589320166202214</c:v>
                </c:pt>
                <c:pt idx="9">
                  <c:v>36.28235705185309</c:v>
                </c:pt>
                <c:pt idx="10">
                  <c:v>39.066957191616098</c:v>
                </c:pt>
                <c:pt idx="11">
                  <c:v>41.946233736131049</c:v>
                </c:pt>
                <c:pt idx="12">
                  <c:v>44.923405683159508</c:v>
                </c:pt>
                <c:pt idx="13">
                  <c:v>48.00180147638693</c:v>
                </c:pt>
                <c:pt idx="14">
                  <c:v>51.184862726584086</c:v>
                </c:pt>
                <c:pt idx="15">
                  <c:v>54.476148059287944</c:v>
                </c:pt>
                <c:pt idx="16">
                  <c:v>57.879337093303732</c:v>
                </c:pt>
                <c:pt idx="17">
                  <c:v>61.398234554476062</c:v>
                </c:pt>
                <c:pt idx="18">
                  <c:v>65.036774529328255</c:v>
                </c:pt>
                <c:pt idx="19">
                  <c:v>68.799024863325414</c:v>
                </c:pt>
                <c:pt idx="20">
                  <c:v>72.689191708678479</c:v>
                </c:pt>
                <c:pt idx="21">
                  <c:v>76.711624226773552</c:v>
                </c:pt>
                <c:pt idx="22">
                  <c:v>80.87081945048385</c:v>
                </c:pt>
                <c:pt idx="23">
                  <c:v>85.171427311800301</c:v>
                </c:pt>
                <c:pt idx="24">
                  <c:v>89.618255840401517</c:v>
                </c:pt>
                <c:pt idx="25">
                  <c:v>94.216276538975166</c:v>
                </c:pt>
                <c:pt idx="26">
                  <c:v>98.970629941300331</c:v>
                </c:pt>
                <c:pt idx="27">
                  <c:v>103.88663135930454</c:v>
                </c:pt>
                <c:pt idx="28">
                  <c:v>108.9697768255209</c:v>
                </c:pt>
                <c:pt idx="29">
                  <c:v>114.22574923758862</c:v>
                </c:pt>
                <c:pt idx="30">
                  <c:v>119.66042471166664</c:v>
                </c:pt>
                <c:pt idx="31">
                  <c:v>125.2798791518633</c:v>
                </c:pt>
                <c:pt idx="32">
                  <c:v>131.09039504302666</c:v>
                </c:pt>
                <c:pt idx="33">
                  <c:v>137.09846847448958</c:v>
                </c:pt>
                <c:pt idx="34">
                  <c:v>143.31081640262224</c:v>
                </c:pt>
                <c:pt idx="35">
                  <c:v>149.73438416031141</c:v>
                </c:pt>
                <c:pt idx="36">
                  <c:v>156.376353221762</c:v>
                </c:pt>
                <c:pt idx="37">
                  <c:v>163.24414923130192</c:v>
                </c:pt>
                <c:pt idx="38">
                  <c:v>170.3454503051662</c:v>
                </c:pt>
                <c:pt idx="39">
                  <c:v>177.68819561554184</c:v>
                </c:pt>
                <c:pt idx="40">
                  <c:v>185.28059426647027</c:v>
                </c:pt>
                <c:pt idx="41">
                  <c:v>193.13113447153026</c:v>
                </c:pt>
                <c:pt idx="42">
                  <c:v>201.24859304356229</c:v>
                </c:pt>
                <c:pt idx="43">
                  <c:v>209.64204520704342</c:v>
                </c:pt>
                <c:pt idx="44">
                  <c:v>218.32087474408291</c:v>
                </c:pt>
                <c:pt idx="45">
                  <c:v>227.29478448538174</c:v>
                </c:pt>
              </c:numCache>
              <c:extLst xmlns:c15="http://schemas.microsoft.com/office/drawing/2012/chart"/>
            </c:numRef>
          </c:val>
          <c:extLst xmlns:c15="http://schemas.microsoft.com/office/drawing/2012/chart">
            <c:ext xmlns:c16="http://schemas.microsoft.com/office/drawing/2014/chart" uri="{C3380CC4-5D6E-409C-BE32-E72D297353CC}">
              <c16:uniqueId val="{00000001-254B-4DB9-A5B8-46C37405520D}"/>
            </c:ext>
          </c:extLst>
        </c:ser>
        <c:ser>
          <c:idx val="7"/>
          <c:order val="8"/>
          <c:tx>
            <c:strRef>
              <c:f>'HLD 2070 Share Split'!$A$52</c:f>
              <c:strCache>
                <c:ptCount val="1"/>
                <c:pt idx="0">
                  <c:v>Fossil Fuel savings</c:v>
                </c:pt>
              </c:strCache>
              <c:extLst xmlns:c15="http://schemas.microsoft.com/office/drawing/2012/chart"/>
            </c:strRef>
          </c:tx>
          <c:spPr>
            <a:solidFill>
              <a:srgbClr val="14BE14"/>
            </a:solidFill>
            <a:ln>
              <a:noFill/>
            </a:ln>
            <a:effectLst/>
          </c:spPr>
          <c:cat>
            <c:numRef>
              <c:f>'HLD 2070 Share Split'!$B$39:$AU$39</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extLst xmlns:c15="http://schemas.microsoft.com/office/drawing/2012/chart"/>
            </c:numRef>
          </c:cat>
          <c:val>
            <c:numRef>
              <c:f>'HLD 2070 Share Split'!$B$52:$AU$52</c:f>
              <c:numCache>
                <c:formatCode>General</c:formatCode>
                <c:ptCount val="46"/>
                <c:pt idx="0" formatCode="0">
                  <c:v>10</c:v>
                </c:pt>
                <c:pt idx="1">
                  <c:v>11.558399999999999</c:v>
                </c:pt>
                <c:pt idx="2">
                  <c:v>13.166668799999998</c:v>
                </c:pt>
                <c:pt idx="3">
                  <c:v>14.826402201599999</c:v>
                </c:pt>
                <c:pt idx="4">
                  <c:v>16.5392470720512</c:v>
                </c:pt>
                <c:pt idx="5">
                  <c:v>18.306902978356838</c:v>
                </c:pt>
                <c:pt idx="6">
                  <c:v>20.131123873664258</c:v>
                </c:pt>
                <c:pt idx="7">
                  <c:v>22.013719837621515</c:v>
                </c:pt>
                <c:pt idx="8">
                  <c:v>23.956558872425404</c:v>
                </c:pt>
                <c:pt idx="9">
                  <c:v>25.961568756343016</c:v>
                </c:pt>
                <c:pt idx="10">
                  <c:v>28.030738956545992</c:v>
                </c:pt>
                <c:pt idx="11">
                  <c:v>30.166122603155465</c:v>
                </c:pt>
                <c:pt idx="12">
                  <c:v>32.369838526456441</c:v>
                </c:pt>
                <c:pt idx="13">
                  <c:v>34.64407335930305</c:v>
                </c:pt>
                <c:pt idx="14">
                  <c:v>36.991083706800751</c:v>
                </c:pt>
                <c:pt idx="15">
                  <c:v>39.413198385418376</c:v>
                </c:pt>
                <c:pt idx="16">
                  <c:v>41.912820733751765</c:v>
                </c:pt>
                <c:pt idx="17">
                  <c:v>44.492430997231828</c:v>
                </c:pt>
                <c:pt idx="18">
                  <c:v>47.154588789143254</c:v>
                </c:pt>
                <c:pt idx="19">
                  <c:v>49.90193563039584</c:v>
                </c:pt>
                <c:pt idx="20">
                  <c:v>52.737197570568512</c:v>
                </c:pt>
                <c:pt idx="21">
                  <c:v>55.663187892826706</c:v>
                </c:pt>
                <c:pt idx="22">
                  <c:v>58.682809905397164</c:v>
                </c:pt>
                <c:pt idx="23">
                  <c:v>61.799059822369877</c:v>
                </c:pt>
                <c:pt idx="24">
                  <c:v>65.015029736685719</c:v>
                </c:pt>
                <c:pt idx="25">
                  <c:v>68.333910688259664</c:v>
                </c:pt>
                <c:pt idx="26">
                  <c:v>71.758995830283979</c:v>
                </c:pt>
                <c:pt idx="27">
                  <c:v>75.293683696853066</c:v>
                </c:pt>
                <c:pt idx="28">
                  <c:v>78.941481575152366</c:v>
                </c:pt>
                <c:pt idx="29">
                  <c:v>82.706008985557247</c:v>
                </c:pt>
                <c:pt idx="30">
                  <c:v>86.591001273095088</c:v>
                </c:pt>
                <c:pt idx="31">
                  <c:v>90.600313313834135</c:v>
                </c:pt>
                <c:pt idx="32">
                  <c:v>94.737923339876829</c:v>
                </c:pt>
                <c:pt idx="33">
                  <c:v>99.007936886752887</c:v>
                </c:pt>
                <c:pt idx="34">
                  <c:v>103.41459086712898</c:v>
                </c:pt>
                <c:pt idx="35">
                  <c:v>107.96225777487712</c:v>
                </c:pt>
                <c:pt idx="36">
                  <c:v>112.6554500236732</c:v>
                </c:pt>
                <c:pt idx="37">
                  <c:v>117.49882442443075</c:v>
                </c:pt>
                <c:pt idx="38">
                  <c:v>122.49718680601254</c:v>
                </c:pt>
                <c:pt idx="39">
                  <c:v>127.65549678380495</c:v>
                </c:pt>
                <c:pt idx="40">
                  <c:v>132.9788726808867</c:v>
                </c:pt>
                <c:pt idx="41">
                  <c:v>138.47259660667507</c:v>
                </c:pt>
                <c:pt idx="42">
                  <c:v>144.14211969808866</c:v>
                </c:pt>
                <c:pt idx="43">
                  <c:v>149.9930675284275</c:v>
                </c:pt>
                <c:pt idx="44">
                  <c:v>156.03124568933717</c:v>
                </c:pt>
                <c:pt idx="45">
                  <c:v>162.26264555139596</c:v>
                </c:pt>
              </c:numCache>
              <c:extLst xmlns:c15="http://schemas.microsoft.com/office/drawing/2012/chart"/>
            </c:numRef>
          </c:val>
          <c:extLst xmlns:c15="http://schemas.microsoft.com/office/drawing/2012/chart">
            <c:ext xmlns:c16="http://schemas.microsoft.com/office/drawing/2014/chart" uri="{C3380CC4-5D6E-409C-BE32-E72D297353CC}">
              <c16:uniqueId val="{00000002-254B-4DB9-A5B8-46C37405520D}"/>
            </c:ext>
          </c:extLst>
        </c:ser>
        <c:ser>
          <c:idx val="12"/>
          <c:order val="9"/>
          <c:tx>
            <c:strRef>
              <c:f>'HLD 2070 Share Split'!$A$54</c:f>
              <c:strCache>
                <c:ptCount val="1"/>
                <c:pt idx="0">
                  <c:v>Carbon Credits</c:v>
                </c:pt>
              </c:strCache>
              <c:extLst xmlns:c15="http://schemas.microsoft.com/office/drawing/2012/chart"/>
            </c:strRef>
          </c:tx>
          <c:spPr>
            <a:solidFill>
              <a:srgbClr val="8DF38D"/>
            </a:solidFill>
            <a:ln>
              <a:noFill/>
            </a:ln>
            <a:effectLst/>
          </c:spPr>
          <c:val>
            <c:numRef>
              <c:f>'HLD 2070 Share Split'!$B$54:$AU$54</c:f>
              <c:numCache>
                <c:formatCode>0.00</c:formatCode>
                <c:ptCount val="46"/>
                <c:pt idx="0">
                  <c:v>2.6824264643083597</c:v>
                </c:pt>
                <c:pt idx="1">
                  <c:v>3.100455804506173</c:v>
                </c:pt>
                <c:pt idx="2">
                  <c:v>3.6113289804710988</c:v>
                </c:pt>
                <c:pt idx="3">
                  <c:v>4.1580550583577125</c:v>
                </c:pt>
                <c:pt idx="4">
                  <c:v>4.7427857913258853</c:v>
                </c:pt>
                <c:pt idx="5">
                  <c:v>5.3677956213530882</c:v>
                </c:pt>
                <c:pt idx="6">
                  <c:v>6.0393371620992777</c:v>
                </c:pt>
                <c:pt idx="7">
                  <c:v>6.7527085601904</c:v>
                </c:pt>
                <c:pt idx="8">
                  <c:v>7.5140196088841131</c:v>
                </c:pt>
                <c:pt idx="9">
                  <c:v>8.3261098495316936</c:v>
                </c:pt>
                <c:pt idx="10">
                  <c:v>9.1919799500193431</c:v>
                </c:pt>
                <c:pt idx="11">
                  <c:v>10.114800699534348</c:v>
                </c:pt>
                <c:pt idx="12">
                  <c:v>11.097922502212754</c:v>
                </c:pt>
                <c:pt idx="13">
                  <c:v>12.14488539726619</c:v>
                </c:pt>
                <c:pt idx="14">
                  <c:v>13.259429634710306</c:v>
                </c:pt>
                <c:pt idx="15">
                  <c:v>14.445506837426745</c:v>
                </c:pt>
                <c:pt idx="16">
                  <c:v>15.707291781988658</c:v>
                </c:pt>
                <c:pt idx="17">
                  <c:v>17.049194832471763</c:v>
                </c:pt>
                <c:pt idx="18">
                  <c:v>18.475875063363887</c:v>
                </c:pt>
                <c:pt idx="19">
                  <c:v>19.99225410968134</c:v>
                </c:pt>
                <c:pt idx="20">
                  <c:v>21.603530784506106</c:v>
                </c:pt>
                <c:pt idx="21">
                  <c:v>23.315196506379682</c:v>
                </c:pt>
                <c:pt idx="22">
                  <c:v>25.133051581334062</c:v>
                </c:pt>
                <c:pt idx="23">
                  <c:v>27.063222386814545</c:v>
                </c:pt>
                <c:pt idx="24">
                  <c:v>29.112179507359741</c:v>
                </c:pt>
                <c:pt idx="25">
                  <c:v>31.286756874659211</c:v>
                </c:pt>
                <c:pt idx="26">
                  <c:v>33.594171967516282</c:v>
                </c:pt>
                <c:pt idx="27">
                  <c:v>36.042047130311282</c:v>
                </c:pt>
                <c:pt idx="28">
                  <c:v>38.638432071797666</c:v>
                </c:pt>
                <c:pt idx="29">
                  <c:v>41.391827609479321</c:v>
                </c:pt>
                <c:pt idx="30">
                  <c:v>44.31121072842199</c:v>
                </c:pt>
                <c:pt idx="31">
                  <c:v>47.406061027155481</c:v>
                </c:pt>
                <c:pt idx="32">
                  <c:v>50.686388627337017</c:v>
                </c:pt>
                <c:pt idx="33">
                  <c:v>54.162763628081464</c:v>
                </c:pt>
                <c:pt idx="34">
                  <c:v>57.846347190333738</c:v>
                </c:pt>
                <c:pt idx="35">
                  <c:v>61.748924341374554</c:v>
                </c:pt>
                <c:pt idx="36">
                  <c:v>65.88293859452763</c:v>
                </c:pt>
                <c:pt idx="37">
                  <c:v>70.261528484387824</c:v>
                </c:pt>
                <c:pt idx="38">
                  <c:v>74.898566123431166</c:v>
                </c:pt>
                <c:pt idx="39">
                  <c:v>79.808697891715568</c:v>
                </c:pt>
                <c:pt idx="40">
                  <c:v>85.007387377550927</c:v>
                </c:pt>
                <c:pt idx="41">
                  <c:v>90.510960693529867</c:v>
                </c:pt>
                <c:pt idx="42">
                  <c:v>96.336654299179443</c:v>
                </c:pt>
                <c:pt idx="43">
                  <c:v>102.50266546874643</c:v>
                </c:pt>
                <c:pt idx="44">
                  <c:v>109.02820555027814</c:v>
                </c:pt>
                <c:pt idx="45">
                  <c:v>115.93355617023487</c:v>
                </c:pt>
              </c:numCache>
              <c:extLst xmlns:c15="http://schemas.microsoft.com/office/drawing/2012/chart"/>
            </c:numRef>
          </c:val>
          <c:extLst xmlns:c15="http://schemas.microsoft.com/office/drawing/2012/chart">
            <c:ext xmlns:c16="http://schemas.microsoft.com/office/drawing/2014/chart" uri="{C3380CC4-5D6E-409C-BE32-E72D297353CC}">
              <c16:uniqueId val="{00000003-254B-4DB9-A5B8-46C37405520D}"/>
            </c:ext>
          </c:extLst>
        </c:ser>
        <c:ser>
          <c:idx val="8"/>
          <c:order val="10"/>
          <c:tx>
            <c:strRef>
              <c:f>'HLD 2070 Share Split'!$A$53</c:f>
              <c:strCache>
                <c:ptCount val="1"/>
                <c:pt idx="0">
                  <c:v>International grants</c:v>
                </c:pt>
              </c:strCache>
              <c:extLst xmlns:c15="http://schemas.microsoft.com/office/drawing/2012/chart"/>
            </c:strRef>
          </c:tx>
          <c:spPr>
            <a:solidFill>
              <a:srgbClr val="D5FBD5"/>
            </a:solidFill>
            <a:ln>
              <a:noFill/>
            </a:ln>
            <a:effectLst/>
          </c:spPr>
          <c:cat>
            <c:numRef>
              <c:f>'HLD 2070 Share Split'!$B$39:$AU$39</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extLst xmlns:c15="http://schemas.microsoft.com/office/drawing/2012/chart"/>
            </c:numRef>
          </c:cat>
          <c:val>
            <c:numRef>
              <c:f>'HLD 2070 Share Split'!$B$53:$AU$53</c:f>
              <c:numCache>
                <c:formatCode>General</c:formatCode>
                <c:ptCount val="46"/>
                <c:pt idx="0" formatCode="0">
                  <c:v>7.5</c:v>
                </c:pt>
                <c:pt idx="1">
                  <c:v>8.3591999999999995</c:v>
                </c:pt>
                <c:pt idx="2">
                  <c:v>9.2458943999999992</c:v>
                </c:pt>
                <c:pt idx="3">
                  <c:v>10.160963020799999</c:v>
                </c:pt>
                <c:pt idx="4">
                  <c:v>11.105313837465598</c:v>
                </c:pt>
                <c:pt idx="5">
                  <c:v>12.079883880264497</c:v>
                </c:pt>
                <c:pt idx="6">
                  <c:v>13.085640164432961</c:v>
                </c:pt>
                <c:pt idx="7">
                  <c:v>14.123580649694816</c:v>
                </c:pt>
                <c:pt idx="8">
                  <c:v>15.194735230485049</c:v>
                </c:pt>
                <c:pt idx="9">
                  <c:v>16.30016675786057</c:v>
                </c:pt>
                <c:pt idx="10">
                  <c:v>17.440972094112109</c:v>
                </c:pt>
                <c:pt idx="11">
                  <c:v>18.618283201123699</c:v>
                </c:pt>
                <c:pt idx="12">
                  <c:v>19.83326826355966</c:v>
                </c:pt>
                <c:pt idx="13">
                  <c:v>21.087132847993573</c:v>
                </c:pt>
                <c:pt idx="14">
                  <c:v>22.38112109912937</c:v>
                </c:pt>
                <c:pt idx="15">
                  <c:v>23.716516974301513</c:v>
                </c:pt>
                <c:pt idx="16">
                  <c:v>25.094645517479162</c:v>
                </c:pt>
                <c:pt idx="17">
                  <c:v>26.516874174038495</c:v>
                </c:pt>
                <c:pt idx="18">
                  <c:v>27.984614147607729</c:v>
                </c:pt>
                <c:pt idx="19">
                  <c:v>29.499321800331177</c:v>
                </c:pt>
                <c:pt idx="20">
                  <c:v>31.062500097941779</c:v>
                </c:pt>
                <c:pt idx="21">
                  <c:v>32.675700101075918</c:v>
                </c:pt>
                <c:pt idx="22">
                  <c:v>34.34052250431035</c:v>
                </c:pt>
                <c:pt idx="23">
                  <c:v>36.058619224448286</c:v>
                </c:pt>
                <c:pt idx="24">
                  <c:v>37.831695039630631</c:v>
                </c:pt>
                <c:pt idx="25">
                  <c:v>39.661509280898812</c:v>
                </c:pt>
                <c:pt idx="26">
                  <c:v>41.549877577887578</c:v>
                </c:pt>
                <c:pt idx="27">
                  <c:v>43.498673660379986</c:v>
                </c:pt>
                <c:pt idx="28">
                  <c:v>45.509831217512151</c:v>
                </c:pt>
                <c:pt idx="29">
                  <c:v>47.58534581647254</c:v>
                </c:pt>
                <c:pt idx="30">
                  <c:v>49.727276882599661</c:v>
                </c:pt>
                <c:pt idx="31">
                  <c:v>51.937749742842854</c:v>
                </c:pt>
                <c:pt idx="32">
                  <c:v>54.218957734613831</c:v>
                </c:pt>
                <c:pt idx="33">
                  <c:v>56.573164382121476</c:v>
                </c:pt>
                <c:pt idx="34">
                  <c:v>59.002705642349369</c:v>
                </c:pt>
                <c:pt idx="35">
                  <c:v>61.50999222290455</c:v>
                </c:pt>
                <c:pt idx="36">
                  <c:v>64.097511974037502</c:v>
                </c:pt>
                <c:pt idx="37">
                  <c:v>66.7678323572067</c:v>
                </c:pt>
                <c:pt idx="38">
                  <c:v>69.523602992637308</c:v>
                </c:pt>
                <c:pt idx="39">
                  <c:v>72.367558288401696</c:v>
                </c:pt>
                <c:pt idx="40">
                  <c:v>75.302520153630553</c:v>
                </c:pt>
                <c:pt idx="41">
                  <c:v>78.331400798546724</c:v>
                </c:pt>
                <c:pt idx="42">
                  <c:v>81.457205624100212</c:v>
                </c:pt>
                <c:pt idx="43">
                  <c:v>84.683036204071414</c:v>
                </c:pt>
                <c:pt idx="44">
                  <c:v>88.012093362601689</c:v>
                </c:pt>
                <c:pt idx="45">
                  <c:v>91.447680350204934</c:v>
                </c:pt>
              </c:numCache>
              <c:extLst xmlns:c15="http://schemas.microsoft.com/office/drawing/2012/chart"/>
            </c:numRef>
          </c:val>
          <c:extLst xmlns:c15="http://schemas.microsoft.com/office/drawing/2012/chart">
            <c:ext xmlns:c16="http://schemas.microsoft.com/office/drawing/2014/chart" uri="{C3380CC4-5D6E-409C-BE32-E72D297353CC}">
              <c16:uniqueId val="{00000004-254B-4DB9-A5B8-46C37405520D}"/>
            </c:ext>
          </c:extLst>
        </c:ser>
        <c:dLbls>
          <c:showLegendKey val="0"/>
          <c:showVal val="0"/>
          <c:showCatName val="0"/>
          <c:showSerName val="0"/>
          <c:showPercent val="0"/>
          <c:showBubbleSize val="0"/>
        </c:dLbls>
        <c:axId val="1393709839"/>
        <c:axId val="1393708399"/>
        <c:extLst>
          <c:ext xmlns:c15="http://schemas.microsoft.com/office/drawing/2012/chart" uri="{02D57815-91ED-43cb-92C2-25804820EDAC}">
            <c15:filteredAreaSeries>
              <c15:ser>
                <c:idx val="13"/>
                <c:order val="4"/>
                <c:tx>
                  <c:strRef>
                    <c:extLst>
                      <c:ext uri="{02D57815-91ED-43cb-92C2-25804820EDAC}">
                        <c15:formulaRef>
                          <c15:sqref>'HLD 2070 Share Split'!$A$50</c15:sqref>
                        </c15:formulaRef>
                      </c:ext>
                    </c:extLst>
                    <c:strCache>
                      <c:ptCount val="1"/>
                      <c:pt idx="0">
                        <c:v>SOE 2 internal revenue</c:v>
                      </c:pt>
                    </c:strCache>
                  </c:strRef>
                </c:tx>
                <c:spPr>
                  <a:solidFill>
                    <a:srgbClr val="3F6228"/>
                  </a:solidFill>
                  <a:ln>
                    <a:noFill/>
                  </a:ln>
                  <a:effectLst/>
                </c:spPr>
                <c:cat>
                  <c:numRef>
                    <c:extLst>
                      <c:ext uri="{02D57815-91ED-43cb-92C2-25804820EDAC}">
                        <c15:formulaRef>
                          <c15:sqref>'HLD 2070 Share Split'!$B$39:$AU$39</c15:sqref>
                        </c15:formulaRef>
                      </c:ext>
                    </c:extLst>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extLst>
                      <c:ext uri="{02D57815-91ED-43cb-92C2-25804820EDAC}">
                        <c15:formulaRef>
                          <c15:sqref>'HLD 2070 Share Split'!$B$50:$AU$50</c15:sqref>
                        </c15:formulaRef>
                      </c:ext>
                    </c:extLst>
                    <c:numCache>
                      <c:formatCode>General</c:formatCode>
                      <c:ptCount val="46"/>
                      <c:pt idx="0" formatCode="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A-254B-4DB9-A5B8-46C37405520D}"/>
                  </c:ext>
                </c:extLst>
              </c15:ser>
            </c15:filteredAreaSeries>
            <c15:filteredAreaSeries>
              <c15:ser>
                <c:idx val="11"/>
                <c:order val="5"/>
                <c:tx>
                  <c:strRef>
                    <c:extLst xmlns:c15="http://schemas.microsoft.com/office/drawing/2012/chart">
                      <c:ext xmlns:c15="http://schemas.microsoft.com/office/drawing/2012/chart" uri="{02D57815-91ED-43cb-92C2-25804820EDAC}">
                        <c15:formulaRef>
                          <c15:sqref>'HLD 2070 Share Split'!$A$51</c15:sqref>
                        </c15:formulaRef>
                      </c:ext>
                    </c:extLst>
                    <c:strCache>
                      <c:ptCount val="1"/>
                      <c:pt idx="0">
                        <c:v>SOE internal revenus (Capital Injection)</c:v>
                      </c:pt>
                    </c:strCache>
                  </c:strRef>
                </c:tx>
                <c:spPr>
                  <a:solidFill>
                    <a:schemeClr val="accent6">
                      <a:lumMod val="75000"/>
                    </a:schemeClr>
                  </a:solidFill>
                  <a:ln>
                    <a:noFill/>
                  </a:ln>
                  <a:effectLst/>
                </c:spPr>
                <c:cat>
                  <c:numRef>
                    <c:extLst xmlns:c15="http://schemas.microsoft.com/office/drawing/2012/chart">
                      <c:ext xmlns:c15="http://schemas.microsoft.com/office/drawing/2012/chart" uri="{02D57815-91ED-43cb-92C2-25804820EDAC}">
                        <c15:formulaRef>
                          <c15:sqref>'HLD 2070 Share Split'!$B$39:$AU$39</c15:sqref>
                        </c15:formulaRef>
                      </c:ext>
                    </c:extLst>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extLst xmlns:c15="http://schemas.microsoft.com/office/drawing/2012/chart">
                      <c:ext xmlns:c15="http://schemas.microsoft.com/office/drawing/2012/chart" uri="{02D57815-91ED-43cb-92C2-25804820EDAC}">
                        <c15:formulaRef>
                          <c15:sqref>'HLD 2070 Share Split'!$B$51:$AU$51</c15:sqref>
                        </c15:formulaRef>
                      </c:ext>
                    </c:extLst>
                    <c:numCache>
                      <c:formatCode>0.00</c:formatCode>
                      <c:ptCount val="4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xmlns:c15="http://schemas.microsoft.com/office/drawing/2012/chart">
                  <c:ext xmlns:c16="http://schemas.microsoft.com/office/drawing/2014/chart" uri="{C3380CC4-5D6E-409C-BE32-E72D297353CC}">
                    <c16:uniqueId val="{0000000B-254B-4DB9-A5B8-46C37405520D}"/>
                  </c:ext>
                </c:extLst>
              </c15:ser>
            </c15:filteredAreaSeries>
          </c:ext>
        </c:extLst>
      </c:areaChart>
      <c:lineChart>
        <c:grouping val="standard"/>
        <c:varyColors val="0"/>
        <c:ser>
          <c:idx val="9"/>
          <c:order val="11"/>
          <c:tx>
            <c:strRef>
              <c:f>'HLD 2070 Share Split'!$A$47</c:f>
              <c:strCache>
                <c:ptCount val="1"/>
                <c:pt idx="0">
                  <c:v>Total Funding</c:v>
                </c:pt>
              </c:strCache>
            </c:strRef>
          </c:tx>
          <c:spPr>
            <a:ln w="25400" cap="rnd">
              <a:solidFill>
                <a:srgbClr val="00B050"/>
              </a:solidFill>
              <a:round/>
            </a:ln>
            <a:effectLst/>
          </c:spPr>
          <c:marker>
            <c:symbol val="none"/>
          </c:marker>
          <c:cat>
            <c:numRef>
              <c:f>'HLD 2070 Share Split'!$B$39:$AU$39</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Share Split'!$B$47:$AU$47</c:f>
              <c:numCache>
                <c:formatCode>0.00</c:formatCode>
                <c:ptCount val="46"/>
                <c:pt idx="0">
                  <c:v>62.682426464308357</c:v>
                </c:pt>
                <c:pt idx="1">
                  <c:v>68.887906449506161</c:v>
                </c:pt>
                <c:pt idx="2">
                  <c:v>75.383608996585224</c:v>
                </c:pt>
                <c:pt idx="3">
                  <c:v>82.119306917924888</c:v>
                </c:pt>
                <c:pt idx="4">
                  <c:v>89.104148650229178</c:v>
                </c:pt>
                <c:pt idx="5">
                  <c:v>96.34764632001523</c:v>
                </c:pt>
                <c:pt idx="6">
                  <c:v>103.86353957078224</c:v>
                </c:pt>
                <c:pt idx="7">
                  <c:v>111.65487155904555</c:v>
                </c:pt>
                <c:pt idx="8">
                  <c:v>119.73576400336469</c:v>
                </c:pt>
                <c:pt idx="9">
                  <c:v>128.11734453230133</c:v>
                </c:pt>
                <c:pt idx="10">
                  <c:v>136.81118763138264</c:v>
                </c:pt>
                <c:pt idx="11">
                  <c:v>145.8293335396923</c:v>
                </c:pt>
                <c:pt idx="12">
                  <c:v>155.18430799031808</c:v>
                </c:pt>
                <c:pt idx="13">
                  <c:v>164.88914283433809</c:v>
                </c:pt>
                <c:pt idx="14">
                  <c:v>174.95739758997789</c:v>
                </c:pt>
                <c:pt idx="15">
                  <c:v>185.40318196062086</c:v>
                </c:pt>
                <c:pt idx="16">
                  <c:v>196.2411793675077</c:v>
                </c:pt>
                <c:pt idx="17">
                  <c:v>207.48667154522721</c:v>
                </c:pt>
                <c:pt idx="18">
                  <c:v>219.15556425047936</c:v>
                </c:pt>
                <c:pt idx="19">
                  <c:v>231.26441413709304</c:v>
                </c:pt>
                <c:pt idx="20">
                  <c:v>243.83045685291285</c:v>
                </c:pt>
                <c:pt idx="21">
                  <c:v>256.87163641693252</c:v>
                </c:pt>
                <c:pt idx="22">
                  <c:v>270.40663593796063</c:v>
                </c:pt>
                <c:pt idx="23">
                  <c:v>284.45490973915958</c:v>
                </c:pt>
                <c:pt idx="24">
                  <c:v>299.03671695601395</c:v>
                </c:pt>
                <c:pt idx="25">
                  <c:v>314.17315667866285</c:v>
                </c:pt>
                <c:pt idx="26">
                  <c:v>329.88620471308394</c:v>
                </c:pt>
                <c:pt idx="27">
                  <c:v>346.19875203935504</c:v>
                </c:pt>
                <c:pt idx="28">
                  <c:v>363.13464504914919</c:v>
                </c:pt>
                <c:pt idx="29">
                  <c:v>380.71872764875235</c:v>
                </c:pt>
                <c:pt idx="30">
                  <c:v>398.97688531824167</c:v>
                </c:pt>
                <c:pt idx="31">
                  <c:v>417.93609122203418</c:v>
                </c:pt>
                <c:pt idx="32">
                  <c:v>437.62445447082803</c:v>
                </c:pt>
                <c:pt idx="33">
                  <c:v>458.07127064001935</c:v>
                </c:pt>
                <c:pt idx="34">
                  <c:v>479.3070746549991</c:v>
                </c:pt>
                <c:pt idx="35">
                  <c:v>501.36369615933938</c:v>
                </c:pt>
                <c:pt idx="36">
                  <c:v>524.27431748776962</c:v>
                </c:pt>
                <c:pt idx="37">
                  <c:v>548.07353437204245</c:v>
                </c:pt>
                <c:pt idx="38">
                  <c:v>572.79741951431788</c:v>
                </c:pt>
                <c:pt idx="39">
                  <c:v>598.48358916955465</c:v>
                </c:pt>
                <c:pt idx="40">
                  <c:v>625.17127288562415</c:v>
                </c:pt>
                <c:pt idx="41">
                  <c:v>652.90138655746921</c:v>
                </c:pt>
                <c:pt idx="42">
                  <c:v>681.71660895962236</c:v>
                </c:pt>
                <c:pt idx="43">
                  <c:v>711.66146192982899</c:v>
                </c:pt>
                <c:pt idx="44">
                  <c:v>742.78239438537719</c:v>
                </c:pt>
                <c:pt idx="45">
                  <c:v>775.12787036306622</c:v>
                </c:pt>
              </c:numCache>
            </c:numRef>
          </c:val>
          <c:smooth val="0"/>
          <c:extLst>
            <c:ext xmlns:c16="http://schemas.microsoft.com/office/drawing/2014/chart" uri="{C3380CC4-5D6E-409C-BE32-E72D297353CC}">
              <c16:uniqueId val="{00000005-254B-4DB9-A5B8-46C37405520D}"/>
            </c:ext>
          </c:extLst>
        </c:ser>
        <c:dLbls>
          <c:showLegendKey val="0"/>
          <c:showVal val="0"/>
          <c:showCatName val="0"/>
          <c:showSerName val="0"/>
          <c:showPercent val="0"/>
          <c:showBubbleSize val="0"/>
        </c:dLbls>
        <c:marker val="1"/>
        <c:smooth val="0"/>
        <c:axId val="1141721615"/>
        <c:axId val="1141723055"/>
        <c:extLst>
          <c:ext xmlns:c15="http://schemas.microsoft.com/office/drawing/2012/chart" uri="{02D57815-91ED-43cb-92C2-25804820EDAC}">
            <c15:filteredLineSeries>
              <c15:ser>
                <c:idx val="4"/>
                <c:order val="13"/>
                <c:tx>
                  <c:strRef>
                    <c:extLst>
                      <c:ext uri="{02D57815-91ED-43cb-92C2-25804820EDAC}">
                        <c15:formulaRef>
                          <c15:sqref>'HLD 2070 Share Split'!$A$41</c15:sqref>
                        </c15:formulaRef>
                      </c:ext>
                    </c:extLst>
                    <c:strCache>
                      <c:ptCount val="1"/>
                      <c:pt idx="0">
                        <c:v>Total Financing Requirement</c:v>
                      </c:pt>
                    </c:strCache>
                  </c:strRef>
                </c:tx>
                <c:spPr>
                  <a:ln w="25400" cap="rnd">
                    <a:solidFill>
                      <a:srgbClr val="C00000"/>
                    </a:solidFill>
                    <a:round/>
                  </a:ln>
                  <a:effectLst/>
                </c:spPr>
                <c:marker>
                  <c:symbol val="none"/>
                </c:marker>
                <c:cat>
                  <c:numRef>
                    <c:extLst>
                      <c:ext uri="{02D57815-91ED-43cb-92C2-25804820EDAC}">
                        <c15:formulaRef>
                          <c15:sqref>'HLD 2070 Share Split'!$B$39:$AU$39</c15:sqref>
                        </c15:formulaRef>
                      </c:ext>
                    </c:extLst>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extLst>
                      <c:ext uri="{02D57815-91ED-43cb-92C2-25804820EDAC}">
                        <c15:formulaRef>
                          <c15:sqref>'HLD 2070 Share Split'!$B$41:$AU$41</c15:sqref>
                        </c15:formulaRef>
                      </c:ext>
                    </c:extLst>
                    <c:numCache>
                      <c:formatCode>[$$-409]#,##0.00</c:formatCode>
                      <c:ptCount val="46"/>
                      <c:pt idx="0">
                        <c:v>5.0332916128436214</c:v>
                      </c:pt>
                      <c:pt idx="1">
                        <c:v>8.6675397715781504</c:v>
                      </c:pt>
                      <c:pt idx="2">
                        <c:v>12.556804511686376</c:v>
                      </c:pt>
                      <c:pt idx="3">
                        <c:v>16.792257402259331</c:v>
                      </c:pt>
                      <c:pt idx="4">
                        <c:v>21.453704539675268</c:v>
                      </c:pt>
                      <c:pt idx="5">
                        <c:v>26.609979062481493</c:v>
                      </c:pt>
                      <c:pt idx="6">
                        <c:v>32.31933321907016</c:v>
                      </c:pt>
                      <c:pt idx="7">
                        <c:v>38.62983157261138</c:v>
                      </c:pt>
                      <c:pt idx="8">
                        <c:v>45.579743446882112</c:v>
                      </c:pt>
                      <c:pt idx="9">
                        <c:v>53.197935391814966</c:v>
                      </c:pt>
                      <c:pt idx="10">
                        <c:v>61.504264189733497</c:v>
                      </c:pt>
                      <c:pt idx="11">
                        <c:v>70.509969381970507</c:v>
                      </c:pt>
                      <c:pt idx="12">
                        <c:v>80.21806558880499</c:v>
                      </c:pt>
                      <c:pt idx="13">
                        <c:v>90.623735246991956</c:v>
                      </c:pt>
                      <c:pt idx="14">
                        <c:v>101.71472168928123</c:v>
                      </c:pt>
                      <c:pt idx="15">
                        <c:v>113.47172097252333</c:v>
                      </c:pt>
                      <c:pt idx="16">
                        <c:v>125.86877493228299</c:v>
                      </c:pt>
                      <c:pt idx="17">
                        <c:v>138.87366392507676</c:v>
                      </c:pt>
                      <c:pt idx="18">
                        <c:v>152.44829934277755</c:v>
                      </c:pt>
                      <c:pt idx="19">
                        <c:v>166.54911605844336</c:v>
                      </c:pt>
                      <c:pt idx="20">
                        <c:v>181.12746523290005</c:v>
                      </c:pt>
                      <c:pt idx="21">
                        <c:v>196.13000711006504</c:v>
                      </c:pt>
                      <c:pt idx="22">
                        <c:v>211.49910323869582</c:v>
                      </c:pt>
                      <c:pt idx="23">
                        <c:v>227.17320951526699</c:v>
                      </c:pt>
                      <c:pt idx="24">
                        <c:v>243.0872682760737</c:v>
                      </c:pt>
                      <c:pt idx="25">
                        <c:v>259.17310119354244</c:v>
                      </c:pt>
                      <c:pt idx="26">
                        <c:v>275.35980202645163</c:v>
                      </c:pt>
                      <c:pt idx="27">
                        <c:v>291.5741293090839</c:v>
                      </c:pt>
                      <c:pt idx="28">
                        <c:v>307.74089864673488</c:v>
                      </c:pt>
                      <c:pt idx="29">
                        <c:v>323.78337542083244</c:v>
                      </c:pt>
                      <c:pt idx="30">
                        <c:v>339.62366766129583</c:v>
                      </c:pt>
                      <c:pt idx="31">
                        <c:v>355.18311861354948</c:v>
                      </c:pt>
                      <c:pt idx="32">
                        <c:v>370.38269921300946</c:v>
                      </c:pt>
                      <c:pt idx="33">
                        <c:v>385.1434003960826</c:v>
                      </c:pt>
                      <c:pt idx="34">
                        <c:v>399.38662647609362</c:v>
                      </c:pt>
                      <c:pt idx="35">
                        <c:v>413.03458696340817</c:v>
                      </c:pt>
                      <c:pt idx="36">
                        <c:v>426.01068972949304</c:v>
                      </c:pt>
                      <c:pt idx="37">
                        <c:v>438.23993379002684</c:v>
                      </c:pt>
                      <c:pt idx="38">
                        <c:v>449.64930136834505</c:v>
                      </c:pt>
                      <c:pt idx="39">
                        <c:v>460.16815088946146</c:v>
                      </c:pt>
                      <c:pt idx="40">
                        <c:v>466.29303350301848</c:v>
                      </c:pt>
                      <c:pt idx="41">
                        <c:v>471.29163175180463</c:v>
                      </c:pt>
                      <c:pt idx="42">
                        <c:v>474.9944690486696</c:v>
                      </c:pt>
                      <c:pt idx="43">
                        <c:v>477.24795129291749</c:v>
                      </c:pt>
                      <c:pt idx="44">
                        <c:v>477.91436659832584</c:v>
                      </c:pt>
                      <c:pt idx="45">
                        <c:v>475.43631756480937</c:v>
                      </c:pt>
                    </c:numCache>
                  </c:numRef>
                </c:val>
                <c:smooth val="0"/>
                <c:extLst>
                  <c:ext xmlns:c16="http://schemas.microsoft.com/office/drawing/2014/chart" uri="{C3380CC4-5D6E-409C-BE32-E72D297353CC}">
                    <c16:uniqueId val="{0000000D-254B-4DB9-A5B8-46C37405520D}"/>
                  </c:ext>
                </c:extLst>
              </c15:ser>
            </c15:filteredLineSeries>
          </c:ext>
        </c:extLst>
      </c:lineChart>
      <c:lineChart>
        <c:grouping val="standard"/>
        <c:varyColors val="0"/>
        <c:dLbls>
          <c:showLegendKey val="0"/>
          <c:showVal val="0"/>
          <c:showCatName val="0"/>
          <c:showSerName val="0"/>
          <c:showPercent val="0"/>
          <c:showBubbleSize val="0"/>
        </c:dLbls>
        <c:marker val="1"/>
        <c:smooth val="0"/>
        <c:axId val="1393709839"/>
        <c:axId val="1393708399"/>
        <c:extLst>
          <c:ext xmlns:c15="http://schemas.microsoft.com/office/drawing/2012/chart" uri="{02D57815-91ED-43cb-92C2-25804820EDAC}">
            <c15:filteredLineSeries>
              <c15:ser>
                <c:idx val="10"/>
                <c:order val="12"/>
                <c:tx>
                  <c:strRef>
                    <c:extLst>
                      <c:ext uri="{02D57815-91ED-43cb-92C2-25804820EDAC}">
                        <c15:formulaRef>
                          <c15:sqref>'HLD 2070 Share Split'!$A$40</c15:sqref>
                        </c15:formulaRef>
                      </c:ext>
                    </c:extLst>
                    <c:strCache>
                      <c:ptCount val="1"/>
                      <c:pt idx="0">
                        <c:v>Investment Needs</c:v>
                      </c:pt>
                    </c:strCache>
                  </c:strRef>
                </c:tx>
                <c:spPr>
                  <a:ln w="28575" cap="rnd">
                    <a:solidFill>
                      <a:schemeClr val="tx1"/>
                    </a:solidFill>
                    <a:round/>
                  </a:ln>
                  <a:effectLst/>
                </c:spPr>
                <c:marker>
                  <c:symbol val="none"/>
                </c:marker>
                <c:cat>
                  <c:numRef>
                    <c:extLst>
                      <c:ext uri="{02D57815-91ED-43cb-92C2-25804820EDAC}">
                        <c15:formulaRef>
                          <c15:sqref>'HLD 2070 Share Split'!$B$39:$AU$39</c15:sqref>
                        </c15:formulaRef>
                      </c:ext>
                    </c:extLst>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extLst>
                      <c:ext uri="{02D57815-91ED-43cb-92C2-25804820EDAC}">
                        <c15:formulaRef>
                          <c15:sqref>'HLD 2070 Share Split'!$B$40:$AU$40</c15:sqref>
                        </c15:formulaRef>
                      </c:ext>
                    </c:extLst>
                    <c:numCache>
                      <c:formatCode>[$$-409]#,##0.00</c:formatCode>
                      <c:ptCount val="46"/>
                      <c:pt idx="0">
                        <c:v>104.10268974304199</c:v>
                      </c:pt>
                      <c:pt idx="1">
                        <c:v>107.22923851013184</c:v>
                      </c:pt>
                      <c:pt idx="2">
                        <c:v>113.63799476623535</c:v>
                      </c:pt>
                      <c:pt idx="3">
                        <c:v>122.96729469299316</c:v>
                      </c:pt>
                      <c:pt idx="4">
                        <c:v>134.86736488342285</c:v>
                      </c:pt>
                      <c:pt idx="5">
                        <c:v>149.00035667419434</c:v>
                      </c:pt>
                      <c:pt idx="6">
                        <c:v>165.0402774810791</c:v>
                      </c:pt>
                      <c:pt idx="7">
                        <c:v>182.67304420471191</c:v>
                      </c:pt>
                      <c:pt idx="8">
                        <c:v>201.59649467468262</c:v>
                      </c:pt>
                      <c:pt idx="9">
                        <c:v>221.52032279968262</c:v>
                      </c:pt>
                      <c:pt idx="10">
                        <c:v>242.16615867614746</c:v>
                      </c:pt>
                      <c:pt idx="11">
                        <c:v>263.26750755310059</c:v>
                      </c:pt>
                      <c:pt idx="12">
                        <c:v>284.56979179382324</c:v>
                      </c:pt>
                      <c:pt idx="13">
                        <c:v>305.83028602600098</c:v>
                      </c:pt>
                      <c:pt idx="14">
                        <c:v>326.81822395324707</c:v>
                      </c:pt>
                      <c:pt idx="15">
                        <c:v>347.3146915435791</c:v>
                      </c:pt>
                      <c:pt idx="16">
                        <c:v>367.11267280578613</c:v>
                      </c:pt>
                      <c:pt idx="17">
                        <c:v>386.01707649230957</c:v>
                      </c:pt>
                      <c:pt idx="18">
                        <c:v>403.84468269348145</c:v>
                      </c:pt>
                      <c:pt idx="19">
                        <c:v>420.42419242858887</c:v>
                      </c:pt>
                      <c:pt idx="20">
                        <c:v>435.59616279602051</c:v>
                      </c:pt>
                      <c:pt idx="21">
                        <c:v>449.21310997009277</c:v>
                      </c:pt>
                      <c:pt idx="22">
                        <c:v>461.13938331604004</c:v>
                      </c:pt>
                      <c:pt idx="23">
                        <c:v>471.25127983093262</c:v>
                      </c:pt>
                      <c:pt idx="24">
                        <c:v>479.43696022033691</c:v>
                      </c:pt>
                      <c:pt idx="25">
                        <c:v>485.59648704528809</c:v>
                      </c:pt>
                      <c:pt idx="26">
                        <c:v>489.64183235168457</c:v>
                      </c:pt>
                      <c:pt idx="27">
                        <c:v>491.49685859680176</c:v>
                      </c:pt>
                      <c:pt idx="28">
                        <c:v>491.09733772277832</c:v>
                      </c:pt>
                      <c:pt idx="29">
                        <c:v>488.39090156555176</c:v>
                      </c:pt>
                      <c:pt idx="30">
                        <c:v>483.33712959289551</c:v>
                      </c:pt>
                      <c:pt idx="31">
                        <c:v>475.9074535369873</c:v>
                      </c:pt>
                      <c:pt idx="32">
                        <c:v>466.08525276184082</c:v>
                      </c:pt>
                      <c:pt idx="33">
                        <c:v>453.86573219299316</c:v>
                      </c:pt>
                      <c:pt idx="34">
                        <c:v>439.25605964660645</c:v>
                      </c:pt>
                      <c:pt idx="35">
                        <c:v>422.27527046203613</c:v>
                      </c:pt>
                      <c:pt idx="36">
                        <c:v>402.95427894592285</c:v>
                      </c:pt>
                      <c:pt idx="37">
                        <c:v>381.3359546661377</c:v>
                      </c:pt>
                      <c:pt idx="38">
                        <c:v>357.47500419616699</c:v>
                      </c:pt>
                      <c:pt idx="39">
                        <c:v>331.43806648254395</c:v>
                      </c:pt>
                      <c:pt idx="40">
                        <c:v>303.30365943908691</c:v>
                      </c:pt>
                      <c:pt idx="41">
                        <c:v>273.16221046447754</c:v>
                      </c:pt>
                      <c:pt idx="42">
                        <c:v>241.11602210998535</c:v>
                      </c:pt>
                      <c:pt idx="43">
                        <c:v>207.27932167053223</c:v>
                      </c:pt>
                      <c:pt idx="44">
                        <c:v>171.77823066711426</c:v>
                      </c:pt>
                      <c:pt idx="45">
                        <c:v>134.7507381439209</c:v>
                      </c:pt>
                    </c:numCache>
                  </c:numRef>
                </c:val>
                <c:smooth val="0"/>
                <c:extLst>
                  <c:ext xmlns:c16="http://schemas.microsoft.com/office/drawing/2014/chart" uri="{C3380CC4-5D6E-409C-BE32-E72D297353CC}">
                    <c16:uniqueId val="{0000000C-254B-4DB9-A5B8-46C37405520D}"/>
                  </c:ext>
                </c:extLst>
              </c15:ser>
            </c15:filteredLineSeries>
          </c:ext>
        </c:extLst>
      </c:lineChart>
      <c:dateAx>
        <c:axId val="1141721615"/>
        <c:scaling>
          <c:orientation val="minMax"/>
          <c:max val="2070"/>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141723055"/>
        <c:crosses val="autoZero"/>
        <c:auto val="0"/>
        <c:lblOffset val="100"/>
        <c:baseTimeUnit val="days"/>
        <c:majorUnit val="5"/>
        <c:majorTimeUnit val="days"/>
        <c:minorUnit val="5"/>
      </c:dateAx>
      <c:valAx>
        <c:axId val="1141723055"/>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41721615"/>
        <c:crosses val="autoZero"/>
        <c:crossBetween val="midCat"/>
      </c:valAx>
      <c:valAx>
        <c:axId val="1393708399"/>
        <c:scaling>
          <c:orientation val="minMax"/>
          <c:max val="800"/>
        </c:scaling>
        <c:delete val="1"/>
        <c:axPos val="r"/>
        <c:numFmt formatCode="0" sourceLinked="1"/>
        <c:majorTickMark val="out"/>
        <c:minorTickMark val="none"/>
        <c:tickLblPos val="nextTo"/>
        <c:crossAx val="1393709839"/>
        <c:crosses val="max"/>
        <c:crossBetween val="between"/>
      </c:valAx>
      <c:catAx>
        <c:axId val="1393709839"/>
        <c:scaling>
          <c:orientation val="minMax"/>
        </c:scaling>
        <c:delete val="1"/>
        <c:axPos val="b"/>
        <c:numFmt formatCode="General" sourceLinked="1"/>
        <c:majorTickMark val="out"/>
        <c:minorTickMark val="none"/>
        <c:tickLblPos val="nextTo"/>
        <c:crossAx val="1393708399"/>
        <c:crosses val="autoZero"/>
        <c:auto val="1"/>
        <c:lblAlgn val="ctr"/>
        <c:lblOffset val="100"/>
        <c:noMultiLvlLbl val="0"/>
      </c:catAx>
      <c:spPr>
        <a:noFill/>
        <a:ln>
          <a:noFill/>
        </a:ln>
        <a:effectLst/>
      </c:spPr>
    </c:plotArea>
    <c:legend>
      <c:legendPos val="r"/>
      <c:layout>
        <c:manualLayout>
          <c:xMode val="edge"/>
          <c:yMode val="edge"/>
          <c:x val="0"/>
          <c:y val="0.82561290158808631"/>
          <c:w val="1"/>
          <c:h val="0.1729587146090927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GB" sz="1800" b="1" i="0" baseline="0">
                <a:effectLst/>
              </a:rPr>
              <a:t>Projected Investment Needs to Reach Net Zero by 2050</a:t>
            </a:r>
            <a:endParaRPr lang="en-GB" b="1">
              <a:effectLst/>
            </a:endParaRPr>
          </a:p>
        </c:rich>
      </c:tx>
      <c:layout>
        <c:manualLayout>
          <c:xMode val="edge"/>
          <c:yMode val="edge"/>
          <c:x val="0.20889008619455929"/>
          <c:y val="2.380431275527151E-2"/>
        </c:manualLayout>
      </c:layout>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GB"/>
        </a:p>
      </c:txPr>
    </c:title>
    <c:autoTitleDeleted val="0"/>
    <c:plotArea>
      <c:layout>
        <c:manualLayout>
          <c:layoutTarget val="inner"/>
          <c:xMode val="edge"/>
          <c:yMode val="edge"/>
          <c:x val="0.16130733719651411"/>
          <c:y val="0.11062668270482973"/>
          <c:w val="0.8033600828534655"/>
          <c:h val="0.53962222523421188"/>
        </c:manualLayout>
      </c:layout>
      <c:areaChart>
        <c:grouping val="stacked"/>
        <c:varyColors val="0"/>
        <c:ser>
          <c:idx val="0"/>
          <c:order val="0"/>
          <c:tx>
            <c:v>Biomass</c:v>
          </c:tx>
          <c:spPr>
            <a:solidFill>
              <a:srgbClr val="69F297"/>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(Input)'!$B$15:$B$60</c:f>
              <c:numCache>
                <c:formatCode>General</c:formatCode>
                <c:ptCount val="46"/>
                <c:pt idx="0">
                  <c:v>0</c:v>
                </c:pt>
                <c:pt idx="1">
                  <c:v>25</c:v>
                </c:pt>
                <c:pt idx="2">
                  <c:v>0</c:v>
                </c:pt>
                <c:pt idx="3">
                  <c:v>20</c:v>
                </c:pt>
                <c:pt idx="4">
                  <c:v>0</c:v>
                </c:pt>
                <c:pt idx="5">
                  <c:v>120.5</c:v>
                </c:pt>
                <c:pt idx="6">
                  <c:v>50</c:v>
                </c:pt>
                <c:pt idx="7">
                  <c:v>27</c:v>
                </c:pt>
                <c:pt idx="8">
                  <c:v>7.5</c:v>
                </c:pt>
                <c:pt idx="9">
                  <c:v>15</c:v>
                </c:pt>
                <c:pt idx="10">
                  <c:v>0.75</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0-167B-46DD-9BFF-434B9EF0E4B0}"/>
            </c:ext>
          </c:extLst>
        </c:ser>
        <c:ser>
          <c:idx val="2"/>
          <c:order val="1"/>
          <c:tx>
            <c:v>Geothermal</c:v>
          </c:tx>
          <c:spPr>
            <a:solidFill>
              <a:srgbClr val="FFC000"/>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(Input)'!$D$15:$D$60</c:f>
              <c:numCache>
                <c:formatCode>General</c:formatCode>
                <c:ptCount val="46"/>
                <c:pt idx="0">
                  <c:v>278.2473</c:v>
                </c:pt>
                <c:pt idx="1">
                  <c:v>544.25279999999998</c:v>
                </c:pt>
                <c:pt idx="2">
                  <c:v>403.99560000000002</c:v>
                </c:pt>
                <c:pt idx="3">
                  <c:v>331.83539999999999</c:v>
                </c:pt>
                <c:pt idx="4">
                  <c:v>1158.2438999999999</c:v>
                </c:pt>
                <c:pt idx="5">
                  <c:v>217.36670000000001</c:v>
                </c:pt>
                <c:pt idx="6">
                  <c:v>529.49990000000003</c:v>
                </c:pt>
                <c:pt idx="7">
                  <c:v>212.75110000000001</c:v>
                </c:pt>
                <c:pt idx="8">
                  <c:v>163.4556</c:v>
                </c:pt>
                <c:pt idx="9">
                  <c:v>599.66459999999995</c:v>
                </c:pt>
                <c:pt idx="10">
                  <c:v>313.40140000000002</c:v>
                </c:pt>
                <c:pt idx="11">
                  <c:v>737.85129999999992</c:v>
                </c:pt>
                <c:pt idx="12">
                  <c:v>628.08510000000001</c:v>
                </c:pt>
                <c:pt idx="13">
                  <c:v>561.84079999999994</c:v>
                </c:pt>
                <c:pt idx="14">
                  <c:v>1012.8712</c:v>
                </c:pt>
                <c:pt idx="15">
                  <c:v>1488.0749000000001</c:v>
                </c:pt>
                <c:pt idx="16">
                  <c:v>1011.1725</c:v>
                </c:pt>
                <c:pt idx="17">
                  <c:v>435.88159999999999</c:v>
                </c:pt>
                <c:pt idx="18">
                  <c:v>435.88159999999999</c:v>
                </c:pt>
                <c:pt idx="19">
                  <c:v>490.36680000000001</c:v>
                </c:pt>
                <c:pt idx="20">
                  <c:v>544.85199999999998</c:v>
                </c:pt>
                <c:pt idx="21">
                  <c:v>599.33720000000005</c:v>
                </c:pt>
                <c:pt idx="22">
                  <c:v>653.82240000000002</c:v>
                </c:pt>
                <c:pt idx="23">
                  <c:v>708.30759999999998</c:v>
                </c:pt>
                <c:pt idx="24">
                  <c:v>817.27800000000002</c:v>
                </c:pt>
                <c:pt idx="25">
                  <c:v>1007.6455</c:v>
                </c:pt>
                <c:pt idx="26">
                  <c:v>1089.1048000000001</c:v>
                </c:pt>
                <c:pt idx="27">
                  <c:v>948.84760000000006</c:v>
                </c:pt>
                <c:pt idx="28">
                  <c:v>876.68740000000003</c:v>
                </c:pt>
                <c:pt idx="29">
                  <c:v>1703.0959</c:v>
                </c:pt>
                <c:pt idx="30">
                  <c:v>762.21870000000001</c:v>
                </c:pt>
                <c:pt idx="31">
                  <c:v>1074.3518999999999</c:v>
                </c:pt>
                <c:pt idx="32">
                  <c:v>757.60310000000004</c:v>
                </c:pt>
                <c:pt idx="33">
                  <c:v>708.30759999999998</c:v>
                </c:pt>
                <c:pt idx="34">
                  <c:v>1144.5165999999999</c:v>
                </c:pt>
                <c:pt idx="35">
                  <c:v>858.25340000000006</c:v>
                </c:pt>
                <c:pt idx="36">
                  <c:v>1282.7032999999999</c:v>
                </c:pt>
                <c:pt idx="37">
                  <c:v>1172.9371000000001</c:v>
                </c:pt>
                <c:pt idx="38">
                  <c:v>1106.6928</c:v>
                </c:pt>
                <c:pt idx="39">
                  <c:v>1557.7231999999999</c:v>
                </c:pt>
                <c:pt idx="40">
                  <c:v>2032.9268999999999</c:v>
                </c:pt>
                <c:pt idx="41">
                  <c:v>1556.0245</c:v>
                </c:pt>
                <c:pt idx="42">
                  <c:v>980.73360000000002</c:v>
                </c:pt>
                <c:pt idx="43">
                  <c:v>980.73360000000002</c:v>
                </c:pt>
                <c:pt idx="44">
                  <c:v>1035.2188000000001</c:v>
                </c:pt>
                <c:pt idx="45">
                  <c:v>1089.704</c:v>
                </c:pt>
              </c:numCache>
            </c:numRef>
          </c:val>
          <c:extLst>
            <c:ext xmlns:c16="http://schemas.microsoft.com/office/drawing/2014/chart" uri="{C3380CC4-5D6E-409C-BE32-E72D297353CC}">
              <c16:uniqueId val="{00000001-167B-46DD-9BFF-434B9EF0E4B0}"/>
            </c:ext>
          </c:extLst>
        </c:ser>
        <c:ser>
          <c:idx val="4"/>
          <c:order val="2"/>
          <c:tx>
            <c:v>Natural Gas</c:v>
          </c:tx>
          <c:spPr>
            <a:solidFill>
              <a:srgbClr val="B1A1C7"/>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(Input)'!$H$15:$H$60</c:f>
              <c:numCache>
                <c:formatCode>General</c:formatCode>
                <c:ptCount val="46"/>
                <c:pt idx="0">
                  <c:v>0</c:v>
                </c:pt>
                <c:pt idx="1">
                  <c:v>0</c:v>
                </c:pt>
                <c:pt idx="2">
                  <c:v>83.003699999999995</c:v>
                </c:pt>
                <c:pt idx="3">
                  <c:v>19.853100000000001</c:v>
                </c:pt>
                <c:pt idx="4">
                  <c:v>0</c:v>
                </c:pt>
                <c:pt idx="5">
                  <c:v>58.285499999999999</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2-167B-46DD-9BFF-434B9EF0E4B0}"/>
            </c:ext>
          </c:extLst>
        </c:ser>
        <c:ser>
          <c:idx val="6"/>
          <c:order val="3"/>
          <c:tx>
            <c:v>Solar PV</c:v>
          </c:tx>
          <c:spPr>
            <a:solidFill>
              <a:srgbClr val="FFFF00"/>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(Input)'!$I$15:$I$60</c:f>
              <c:numCache>
                <c:formatCode>General</c:formatCode>
                <c:ptCount val="46"/>
                <c:pt idx="0">
                  <c:v>0</c:v>
                </c:pt>
                <c:pt idx="1">
                  <c:v>41.154000000000003</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110.3518</c:v>
                </c:pt>
                <c:pt idx="17">
                  <c:v>0</c:v>
                </c:pt>
                <c:pt idx="18">
                  <c:v>0</c:v>
                </c:pt>
                <c:pt idx="19">
                  <c:v>0</c:v>
                </c:pt>
                <c:pt idx="20">
                  <c:v>0</c:v>
                </c:pt>
                <c:pt idx="21">
                  <c:v>0</c:v>
                </c:pt>
                <c:pt idx="22">
                  <c:v>0</c:v>
                </c:pt>
                <c:pt idx="23">
                  <c:v>0</c:v>
                </c:pt>
                <c:pt idx="24">
                  <c:v>0</c:v>
                </c:pt>
                <c:pt idx="25">
                  <c:v>70.561300000000003</c:v>
                </c:pt>
                <c:pt idx="26">
                  <c:v>218.37479999999999</c:v>
                </c:pt>
                <c:pt idx="27">
                  <c:v>198.4828</c:v>
                </c:pt>
                <c:pt idx="28">
                  <c:v>206.02189999999999</c:v>
                </c:pt>
                <c:pt idx="29">
                  <c:v>23.941500000000001</c:v>
                </c:pt>
                <c:pt idx="30">
                  <c:v>63.821399999999997</c:v>
                </c:pt>
                <c:pt idx="31">
                  <c:v>87.122100000000003</c:v>
                </c:pt>
                <c:pt idx="32">
                  <c:v>15.0672</c:v>
                </c:pt>
                <c:pt idx="33">
                  <c:v>14.5138</c:v>
                </c:pt>
                <c:pt idx="34">
                  <c:v>20.973199999999999</c:v>
                </c:pt>
                <c:pt idx="35">
                  <c:v>3.9983</c:v>
                </c:pt>
                <c:pt idx="36">
                  <c:v>124.9059</c:v>
                </c:pt>
                <c:pt idx="37">
                  <c:v>17.169699999999999</c:v>
                </c:pt>
                <c:pt idx="38">
                  <c:v>19.916599999999999</c:v>
                </c:pt>
                <c:pt idx="39">
                  <c:v>18.860099999999999</c:v>
                </c:pt>
                <c:pt idx="40">
                  <c:v>20.8675</c:v>
                </c:pt>
                <c:pt idx="41">
                  <c:v>20.973199999999999</c:v>
                </c:pt>
                <c:pt idx="42">
                  <c:v>20.973199999999999</c:v>
                </c:pt>
                <c:pt idx="43">
                  <c:v>20.973199999999999</c:v>
                </c:pt>
                <c:pt idx="44">
                  <c:v>20.973199999999999</c:v>
                </c:pt>
                <c:pt idx="45">
                  <c:v>91.849100000000007</c:v>
                </c:pt>
              </c:numCache>
            </c:numRef>
          </c:val>
          <c:extLst>
            <c:ext xmlns:c16="http://schemas.microsoft.com/office/drawing/2014/chart" uri="{C3380CC4-5D6E-409C-BE32-E72D297353CC}">
              <c16:uniqueId val="{00000003-167B-46DD-9BFF-434B9EF0E4B0}"/>
            </c:ext>
          </c:extLst>
        </c:ser>
        <c:ser>
          <c:idx val="8"/>
          <c:order val="4"/>
          <c:tx>
            <c:v>Hydro</c:v>
          </c:tx>
          <c:spPr>
            <a:solidFill>
              <a:srgbClr val="4AD3FF"/>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(Input)'!$M$15:$M$60</c:f>
              <c:numCache>
                <c:formatCode>General</c:formatCode>
                <c:ptCount val="46"/>
                <c:pt idx="0">
                  <c:v>2.0905999999999998</c:v>
                </c:pt>
                <c:pt idx="1">
                  <c:v>172.8192</c:v>
                </c:pt>
                <c:pt idx="2">
                  <c:v>76.653800000000004</c:v>
                </c:pt>
                <c:pt idx="3">
                  <c:v>21.602399999999999</c:v>
                </c:pt>
                <c:pt idx="4">
                  <c:v>51.567</c:v>
                </c:pt>
                <c:pt idx="5">
                  <c:v>255.0478</c:v>
                </c:pt>
                <c:pt idx="6">
                  <c:v>195.81540000000001</c:v>
                </c:pt>
                <c:pt idx="7">
                  <c:v>126.827</c:v>
                </c:pt>
                <c:pt idx="8">
                  <c:v>224.38640000000001</c:v>
                </c:pt>
                <c:pt idx="9">
                  <c:v>677.38900000000001</c:v>
                </c:pt>
                <c:pt idx="10">
                  <c:v>644.85879999999997</c:v>
                </c:pt>
                <c:pt idx="11">
                  <c:v>476.76240000000001</c:v>
                </c:pt>
                <c:pt idx="12">
                  <c:v>183.6602</c:v>
                </c:pt>
                <c:pt idx="13">
                  <c:v>27.177199999999999</c:v>
                </c:pt>
                <c:pt idx="14">
                  <c:v>29.267800000000001</c:v>
                </c:pt>
                <c:pt idx="15">
                  <c:v>32.752000000000002</c:v>
                </c:pt>
                <c:pt idx="16">
                  <c:v>35.539400000000001</c:v>
                </c:pt>
                <c:pt idx="17">
                  <c:v>39.023800000000001</c:v>
                </c:pt>
                <c:pt idx="18">
                  <c:v>42.508000000000003</c:v>
                </c:pt>
                <c:pt idx="19">
                  <c:v>45.992199999999997</c:v>
                </c:pt>
                <c:pt idx="20">
                  <c:v>50.870199999999997</c:v>
                </c:pt>
                <c:pt idx="21">
                  <c:v>55.748199999999997</c:v>
                </c:pt>
                <c:pt idx="22">
                  <c:v>60.626199999999997</c:v>
                </c:pt>
                <c:pt idx="23">
                  <c:v>66.200999999999993</c:v>
                </c:pt>
                <c:pt idx="24">
                  <c:v>72.4726</c:v>
                </c:pt>
                <c:pt idx="25">
                  <c:v>79.441199999999995</c:v>
                </c:pt>
                <c:pt idx="26">
                  <c:v>52.960799999999999</c:v>
                </c:pt>
                <c:pt idx="27">
                  <c:v>52.960799999999999</c:v>
                </c:pt>
                <c:pt idx="28">
                  <c:v>52.960799999999999</c:v>
                </c:pt>
                <c:pt idx="29">
                  <c:v>52.960799999999999</c:v>
                </c:pt>
                <c:pt idx="30">
                  <c:v>52.960799999999999</c:v>
                </c:pt>
                <c:pt idx="31">
                  <c:v>52.960799999999999</c:v>
                </c:pt>
                <c:pt idx="32">
                  <c:v>52.960799999999999</c:v>
                </c:pt>
                <c:pt idx="33">
                  <c:v>52.960799999999999</c:v>
                </c:pt>
                <c:pt idx="34">
                  <c:v>52.960799999999999</c:v>
                </c:pt>
                <c:pt idx="35">
                  <c:v>52.960799999999999</c:v>
                </c:pt>
                <c:pt idx="36">
                  <c:v>52.960799999999999</c:v>
                </c:pt>
                <c:pt idx="37">
                  <c:v>52.960799999999999</c:v>
                </c:pt>
                <c:pt idx="38">
                  <c:v>103.831</c:v>
                </c:pt>
                <c:pt idx="39">
                  <c:v>70.382000000000005</c:v>
                </c:pt>
                <c:pt idx="40">
                  <c:v>55.051400000000001</c:v>
                </c:pt>
                <c:pt idx="41">
                  <c:v>225.78</c:v>
                </c:pt>
                <c:pt idx="42">
                  <c:v>129.61439999999999</c:v>
                </c:pt>
                <c:pt idx="43">
                  <c:v>74.563199999999995</c:v>
                </c:pt>
                <c:pt idx="44">
                  <c:v>104.5278</c:v>
                </c:pt>
                <c:pt idx="45">
                  <c:v>308.0086</c:v>
                </c:pt>
              </c:numCache>
            </c:numRef>
          </c:val>
          <c:extLst>
            <c:ext xmlns:c16="http://schemas.microsoft.com/office/drawing/2014/chart" uri="{C3380CC4-5D6E-409C-BE32-E72D297353CC}">
              <c16:uniqueId val="{00000004-167B-46DD-9BFF-434B9EF0E4B0}"/>
            </c:ext>
          </c:extLst>
        </c:ser>
        <c:ser>
          <c:idx val="10"/>
          <c:order val="5"/>
          <c:tx>
            <c:v>Onshore Wind</c:v>
          </c:tx>
          <c:spPr>
            <a:solidFill>
              <a:srgbClr val="93CDDF"/>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(Input)'!$O$15:$O$60</c:f>
              <c:numCache>
                <c:formatCode>General</c:formatCode>
                <c:ptCount val="46"/>
                <c:pt idx="0">
                  <c:v>19.0608</c:v>
                </c:pt>
                <c:pt idx="1">
                  <c:v>86.871499999999997</c:v>
                </c:pt>
                <c:pt idx="2">
                  <c:v>74.468299999999999</c:v>
                </c:pt>
                <c:pt idx="3">
                  <c:v>170.52600000000001</c:v>
                </c:pt>
                <c:pt idx="4">
                  <c:v>0</c:v>
                </c:pt>
                <c:pt idx="5">
                  <c:v>426.06470000000002</c:v>
                </c:pt>
                <c:pt idx="6">
                  <c:v>0</c:v>
                </c:pt>
                <c:pt idx="7">
                  <c:v>442.69909999999999</c:v>
                </c:pt>
                <c:pt idx="8">
                  <c:v>596.6576</c:v>
                </c:pt>
                <c:pt idx="9">
                  <c:v>0</c:v>
                </c:pt>
                <c:pt idx="10">
                  <c:v>435.42489999999998</c:v>
                </c:pt>
                <c:pt idx="11">
                  <c:v>0</c:v>
                </c:pt>
                <c:pt idx="12">
                  <c:v>157.82919999999999</c:v>
                </c:pt>
                <c:pt idx="13">
                  <c:v>1052.1194</c:v>
                </c:pt>
                <c:pt idx="14">
                  <c:v>0</c:v>
                </c:pt>
                <c:pt idx="15">
                  <c:v>0</c:v>
                </c:pt>
                <c:pt idx="16">
                  <c:v>956.11609999999996</c:v>
                </c:pt>
                <c:pt idx="17">
                  <c:v>1023.2414</c:v>
                </c:pt>
                <c:pt idx="18">
                  <c:v>1153.4401</c:v>
                </c:pt>
                <c:pt idx="19">
                  <c:v>876.85069999999996</c:v>
                </c:pt>
                <c:pt idx="20">
                  <c:v>1580.9829</c:v>
                </c:pt>
                <c:pt idx="21">
                  <c:v>1012.8425999999999</c:v>
                </c:pt>
                <c:pt idx="22">
                  <c:v>1421.1332</c:v>
                </c:pt>
                <c:pt idx="23">
                  <c:v>1309.4592</c:v>
                </c:pt>
                <c:pt idx="24">
                  <c:v>932.86249999999995</c:v>
                </c:pt>
                <c:pt idx="25">
                  <c:v>1870.4236000000001</c:v>
                </c:pt>
                <c:pt idx="26">
                  <c:v>632.12840000000006</c:v>
                </c:pt>
                <c:pt idx="27">
                  <c:v>1024.8539000000001</c:v>
                </c:pt>
                <c:pt idx="28">
                  <c:v>1057.6007</c:v>
                </c:pt>
                <c:pt idx="29">
                  <c:v>770.17070000000001</c:v>
                </c:pt>
                <c:pt idx="30">
                  <c:v>1132.069</c:v>
                </c:pt>
                <c:pt idx="31">
                  <c:v>795.10299999999995</c:v>
                </c:pt>
                <c:pt idx="32">
                  <c:v>1000.0284</c:v>
                </c:pt>
                <c:pt idx="33">
                  <c:v>1890.4747</c:v>
                </c:pt>
                <c:pt idx="34">
                  <c:v>839.66010000000006</c:v>
                </c:pt>
                <c:pt idx="35">
                  <c:v>858.68780000000004</c:v>
                </c:pt>
                <c:pt idx="36">
                  <c:v>1863.2175999999999</c:v>
                </c:pt>
                <c:pt idx="37">
                  <c:v>1867.1649</c:v>
                </c:pt>
                <c:pt idx="38">
                  <c:v>1994.2845</c:v>
                </c:pt>
                <c:pt idx="39">
                  <c:v>1718.8794</c:v>
                </c:pt>
                <c:pt idx="40">
                  <c:v>2420.7613999999999</c:v>
                </c:pt>
                <c:pt idx="41">
                  <c:v>1852.5027</c:v>
                </c:pt>
                <c:pt idx="42">
                  <c:v>2260.7932999999998</c:v>
                </c:pt>
                <c:pt idx="43">
                  <c:v>2149.1192999999998</c:v>
                </c:pt>
                <c:pt idx="44">
                  <c:v>1772.5226</c:v>
                </c:pt>
                <c:pt idx="45">
                  <c:v>2705.9398999999999</c:v>
                </c:pt>
              </c:numCache>
            </c:numRef>
          </c:val>
          <c:extLst>
            <c:ext xmlns:c16="http://schemas.microsoft.com/office/drawing/2014/chart" uri="{C3380CC4-5D6E-409C-BE32-E72D297353CC}">
              <c16:uniqueId val="{00000005-167B-46DD-9BFF-434B9EF0E4B0}"/>
            </c:ext>
          </c:extLst>
        </c:ser>
        <c:ser>
          <c:idx val="12"/>
          <c:order val="6"/>
          <c:tx>
            <c:v>Transmission</c:v>
          </c:tx>
          <c:spPr>
            <a:solidFill>
              <a:schemeClr val="bg2">
                <a:lumMod val="90000"/>
              </a:schemeClr>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(Input)'!$S$15:$S$60</c:f>
              <c:numCache>
                <c:formatCode>General</c:formatCode>
                <c:ptCount val="46"/>
                <c:pt idx="0">
                  <c:v>29.242000000000001</c:v>
                </c:pt>
                <c:pt idx="1">
                  <c:v>25.7349</c:v>
                </c:pt>
                <c:pt idx="2">
                  <c:v>48.560299999999998</c:v>
                </c:pt>
                <c:pt idx="3">
                  <c:v>53.113199999999999</c:v>
                </c:pt>
                <c:pt idx="4">
                  <c:v>59.975700000000003</c:v>
                </c:pt>
                <c:pt idx="5">
                  <c:v>58.653599999999997</c:v>
                </c:pt>
                <c:pt idx="6">
                  <c:v>56.011000000000003</c:v>
                </c:pt>
                <c:pt idx="7">
                  <c:v>64.762</c:v>
                </c:pt>
                <c:pt idx="8">
                  <c:v>62.931399999999996</c:v>
                </c:pt>
                <c:pt idx="9">
                  <c:v>68.7988</c:v>
                </c:pt>
                <c:pt idx="10">
                  <c:v>71.349999999999994</c:v>
                </c:pt>
                <c:pt idx="11">
                  <c:v>73.215599999999995</c:v>
                </c:pt>
                <c:pt idx="12">
                  <c:v>87.906400000000005</c:v>
                </c:pt>
                <c:pt idx="13">
                  <c:v>91.569699999999997</c:v>
                </c:pt>
                <c:pt idx="14">
                  <c:v>96.819100000000006</c:v>
                </c:pt>
                <c:pt idx="15">
                  <c:v>102.651</c:v>
                </c:pt>
                <c:pt idx="16">
                  <c:v>108.1555</c:v>
                </c:pt>
                <c:pt idx="17">
                  <c:v>111.93980000000001</c:v>
                </c:pt>
                <c:pt idx="18">
                  <c:v>119.3841</c:v>
                </c:pt>
                <c:pt idx="19">
                  <c:v>125.7539</c:v>
                </c:pt>
                <c:pt idx="20">
                  <c:v>132.95140000000001</c:v>
                </c:pt>
                <c:pt idx="21">
                  <c:v>140.30500000000001</c:v>
                </c:pt>
                <c:pt idx="22">
                  <c:v>147.78460000000001</c:v>
                </c:pt>
                <c:pt idx="23">
                  <c:v>156.25720000000001</c:v>
                </c:pt>
                <c:pt idx="24">
                  <c:v>164.8982</c:v>
                </c:pt>
                <c:pt idx="25">
                  <c:v>173.66370000000001</c:v>
                </c:pt>
                <c:pt idx="26">
                  <c:v>136.8356</c:v>
                </c:pt>
                <c:pt idx="27">
                  <c:v>136.8356</c:v>
                </c:pt>
                <c:pt idx="28">
                  <c:v>136.8356</c:v>
                </c:pt>
                <c:pt idx="29">
                  <c:v>136.8356</c:v>
                </c:pt>
                <c:pt idx="30">
                  <c:v>136.8356</c:v>
                </c:pt>
                <c:pt idx="31">
                  <c:v>136.8356</c:v>
                </c:pt>
                <c:pt idx="32">
                  <c:v>136.8356</c:v>
                </c:pt>
                <c:pt idx="33">
                  <c:v>136.8356</c:v>
                </c:pt>
                <c:pt idx="34">
                  <c:v>136.8356</c:v>
                </c:pt>
                <c:pt idx="35">
                  <c:v>136.8356</c:v>
                </c:pt>
                <c:pt idx="36">
                  <c:v>136.8356</c:v>
                </c:pt>
                <c:pt idx="37">
                  <c:v>136.8356</c:v>
                </c:pt>
                <c:pt idx="38">
                  <c:v>136.8356</c:v>
                </c:pt>
                <c:pt idx="39">
                  <c:v>136.8356</c:v>
                </c:pt>
                <c:pt idx="40">
                  <c:v>136.8356</c:v>
                </c:pt>
                <c:pt idx="41">
                  <c:v>136.8356</c:v>
                </c:pt>
                <c:pt idx="42">
                  <c:v>136.8356</c:v>
                </c:pt>
                <c:pt idx="43">
                  <c:v>136.8356</c:v>
                </c:pt>
                <c:pt idx="44">
                  <c:v>274.9511</c:v>
                </c:pt>
                <c:pt idx="45">
                  <c:v>149.38999999999999</c:v>
                </c:pt>
              </c:numCache>
            </c:numRef>
          </c:val>
          <c:extLst>
            <c:ext xmlns:c16="http://schemas.microsoft.com/office/drawing/2014/chart" uri="{C3380CC4-5D6E-409C-BE32-E72D297353CC}">
              <c16:uniqueId val="{00000006-167B-46DD-9BFF-434B9EF0E4B0}"/>
            </c:ext>
          </c:extLst>
        </c:ser>
        <c:ser>
          <c:idx val="13"/>
          <c:order val="7"/>
          <c:tx>
            <c:v>Distribution</c:v>
          </c:tx>
          <c:spPr>
            <a:solidFill>
              <a:schemeClr val="bg1">
                <a:lumMod val="50000"/>
              </a:schemeClr>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(Input)'!$T$15:$T$60</c:f>
              <c:numCache>
                <c:formatCode>General</c:formatCode>
                <c:ptCount val="46"/>
                <c:pt idx="0">
                  <c:v>191.74850000000001</c:v>
                </c:pt>
                <c:pt idx="1">
                  <c:v>168.75149999999999</c:v>
                </c:pt>
                <c:pt idx="2">
                  <c:v>318.42430000000002</c:v>
                </c:pt>
                <c:pt idx="3">
                  <c:v>348.27910000000003</c:v>
                </c:pt>
                <c:pt idx="4">
                  <c:v>393.27809999999999</c:v>
                </c:pt>
                <c:pt idx="5">
                  <c:v>384.60899999999998</c:v>
                </c:pt>
                <c:pt idx="6">
                  <c:v>367.28100000000001</c:v>
                </c:pt>
                <c:pt idx="7">
                  <c:v>424.66340000000002</c:v>
                </c:pt>
                <c:pt idx="8">
                  <c:v>412.65969999999999</c:v>
                </c:pt>
                <c:pt idx="9">
                  <c:v>451.13389999999998</c:v>
                </c:pt>
                <c:pt idx="10">
                  <c:v>467.86290000000002</c:v>
                </c:pt>
                <c:pt idx="11">
                  <c:v>480.09649999999999</c:v>
                </c:pt>
                <c:pt idx="12">
                  <c:v>576.42809999999997</c:v>
                </c:pt>
                <c:pt idx="13">
                  <c:v>600.44949999999994</c:v>
                </c:pt>
                <c:pt idx="14">
                  <c:v>634.87180000000001</c:v>
                </c:pt>
                <c:pt idx="15">
                  <c:v>673.11329999999998</c:v>
                </c:pt>
                <c:pt idx="16">
                  <c:v>709.20740000000001</c:v>
                </c:pt>
                <c:pt idx="17">
                  <c:v>734.02239999999995</c:v>
                </c:pt>
                <c:pt idx="18">
                  <c:v>782.83709999999996</c:v>
                </c:pt>
                <c:pt idx="19">
                  <c:v>824.60590000000002</c:v>
                </c:pt>
                <c:pt idx="20">
                  <c:v>871.80160000000001</c:v>
                </c:pt>
                <c:pt idx="21">
                  <c:v>920.02179999999998</c:v>
                </c:pt>
                <c:pt idx="22">
                  <c:v>969.0675</c:v>
                </c:pt>
                <c:pt idx="23">
                  <c:v>1024.625</c:v>
                </c:pt>
                <c:pt idx="24">
                  <c:v>1081.2863</c:v>
                </c:pt>
                <c:pt idx="25">
                  <c:v>1138.7645</c:v>
                </c:pt>
                <c:pt idx="26">
                  <c:v>897.2713</c:v>
                </c:pt>
                <c:pt idx="27">
                  <c:v>897.2713</c:v>
                </c:pt>
                <c:pt idx="28">
                  <c:v>897.2713</c:v>
                </c:pt>
                <c:pt idx="29">
                  <c:v>897.2713</c:v>
                </c:pt>
                <c:pt idx="30">
                  <c:v>897.2713</c:v>
                </c:pt>
                <c:pt idx="31">
                  <c:v>897.2713</c:v>
                </c:pt>
                <c:pt idx="32">
                  <c:v>897.2713</c:v>
                </c:pt>
                <c:pt idx="33">
                  <c:v>897.2713</c:v>
                </c:pt>
                <c:pt idx="34">
                  <c:v>897.2713</c:v>
                </c:pt>
                <c:pt idx="35">
                  <c:v>897.2713</c:v>
                </c:pt>
                <c:pt idx="36">
                  <c:v>897.2713</c:v>
                </c:pt>
                <c:pt idx="37">
                  <c:v>897.2713</c:v>
                </c:pt>
                <c:pt idx="38">
                  <c:v>897.2713</c:v>
                </c:pt>
                <c:pt idx="39">
                  <c:v>897.2713</c:v>
                </c:pt>
                <c:pt idx="40">
                  <c:v>897.2713</c:v>
                </c:pt>
                <c:pt idx="41">
                  <c:v>897.2713</c:v>
                </c:pt>
                <c:pt idx="42">
                  <c:v>897.2713</c:v>
                </c:pt>
                <c:pt idx="43">
                  <c:v>897.2713</c:v>
                </c:pt>
                <c:pt idx="44">
                  <c:v>897.2713</c:v>
                </c:pt>
                <c:pt idx="45">
                  <c:v>897.2713</c:v>
                </c:pt>
              </c:numCache>
            </c:numRef>
          </c:val>
          <c:extLst>
            <c:ext xmlns:c16="http://schemas.microsoft.com/office/drawing/2014/chart" uri="{C3380CC4-5D6E-409C-BE32-E72D297353CC}">
              <c16:uniqueId val="{00000007-167B-46DD-9BFF-434B9EF0E4B0}"/>
            </c:ext>
          </c:extLst>
        </c:ser>
        <c:ser>
          <c:idx val="16"/>
          <c:order val="8"/>
          <c:tx>
            <c:v>Battery</c:v>
          </c:tx>
          <c:spPr>
            <a:solidFill>
              <a:schemeClr val="tx2"/>
            </a:solidFill>
            <a:ln w="9525">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(Input)'!$BE$15:$BE$60</c:f>
              <c:numCache>
                <c:formatCode>General</c:formatCode>
                <c:ptCount val="46"/>
                <c:pt idx="0">
                  <c:v>103.2542</c:v>
                </c:pt>
                <c:pt idx="1">
                  <c:v>0</c:v>
                </c:pt>
                <c:pt idx="2">
                  <c:v>0</c:v>
                </c:pt>
                <c:pt idx="3">
                  <c:v>0</c:v>
                </c:pt>
                <c:pt idx="4">
                  <c:v>0</c:v>
                </c:pt>
                <c:pt idx="5">
                  <c:v>0</c:v>
                </c:pt>
                <c:pt idx="6">
                  <c:v>162.25020000000001</c:v>
                </c:pt>
                <c:pt idx="7">
                  <c:v>33.746000000000002</c:v>
                </c:pt>
                <c:pt idx="8">
                  <c:v>0</c:v>
                </c:pt>
                <c:pt idx="9">
                  <c:v>0</c:v>
                </c:pt>
                <c:pt idx="10">
                  <c:v>0</c:v>
                </c:pt>
                <c:pt idx="11">
                  <c:v>0</c:v>
                </c:pt>
                <c:pt idx="12">
                  <c:v>0</c:v>
                </c:pt>
                <c:pt idx="13">
                  <c:v>0</c:v>
                </c:pt>
                <c:pt idx="14">
                  <c:v>81.544600000000003</c:v>
                </c:pt>
                <c:pt idx="15">
                  <c:v>12.748200000000001</c:v>
                </c:pt>
                <c:pt idx="16">
                  <c:v>191.9648</c:v>
                </c:pt>
                <c:pt idx="17">
                  <c:v>15.408899999999999</c:v>
                </c:pt>
                <c:pt idx="18">
                  <c:v>35.161999999999999</c:v>
                </c:pt>
                <c:pt idx="19">
                  <c:v>47.359699999999997</c:v>
                </c:pt>
                <c:pt idx="20">
                  <c:v>38.934899999999999</c:v>
                </c:pt>
                <c:pt idx="21">
                  <c:v>55.608400000000003</c:v>
                </c:pt>
                <c:pt idx="22">
                  <c:v>116.6024</c:v>
                </c:pt>
                <c:pt idx="23">
                  <c:v>73.127899999999997</c:v>
                </c:pt>
                <c:pt idx="24">
                  <c:v>138.84010000000001</c:v>
                </c:pt>
                <c:pt idx="25">
                  <c:v>83.766900000000007</c:v>
                </c:pt>
                <c:pt idx="26">
                  <c:v>261.36430000000001</c:v>
                </c:pt>
                <c:pt idx="27">
                  <c:v>125.16379999999999</c:v>
                </c:pt>
                <c:pt idx="28">
                  <c:v>154.0223</c:v>
                </c:pt>
                <c:pt idx="29">
                  <c:v>88.224000000000004</c:v>
                </c:pt>
                <c:pt idx="30">
                  <c:v>97.708100000000002</c:v>
                </c:pt>
                <c:pt idx="31">
                  <c:v>123.3413</c:v>
                </c:pt>
                <c:pt idx="32">
                  <c:v>147.64279999999999</c:v>
                </c:pt>
                <c:pt idx="33">
                  <c:v>114.8274</c:v>
                </c:pt>
                <c:pt idx="34">
                  <c:v>176.57079999999999</c:v>
                </c:pt>
                <c:pt idx="35">
                  <c:v>157.14019999999999</c:v>
                </c:pt>
                <c:pt idx="36">
                  <c:v>317.47059999999999</c:v>
                </c:pt>
                <c:pt idx="37">
                  <c:v>173.3126</c:v>
                </c:pt>
                <c:pt idx="38">
                  <c:v>196.91040000000001</c:v>
                </c:pt>
                <c:pt idx="39">
                  <c:v>133.1354</c:v>
                </c:pt>
                <c:pt idx="40">
                  <c:v>138.77520000000001</c:v>
                </c:pt>
                <c:pt idx="41">
                  <c:v>164.20599999999999</c:v>
                </c:pt>
                <c:pt idx="42">
                  <c:v>188.50749999999999</c:v>
                </c:pt>
                <c:pt idx="43">
                  <c:v>155.69210000000001</c:v>
                </c:pt>
                <c:pt idx="44">
                  <c:v>217.43559999999999</c:v>
                </c:pt>
                <c:pt idx="45">
                  <c:v>198.94839999999999</c:v>
                </c:pt>
              </c:numCache>
            </c:numRef>
          </c:val>
          <c:extLst>
            <c:ext xmlns:c16="http://schemas.microsoft.com/office/drawing/2014/chart" uri="{C3380CC4-5D6E-409C-BE32-E72D297353CC}">
              <c16:uniqueId val="{00000008-167B-46DD-9BFF-434B9EF0E4B0}"/>
            </c:ext>
          </c:extLst>
        </c:ser>
        <c:dLbls>
          <c:showLegendKey val="0"/>
          <c:showVal val="0"/>
          <c:showCatName val="0"/>
          <c:showSerName val="0"/>
          <c:showPercent val="0"/>
          <c:showBubbleSize val="0"/>
        </c:dLbls>
        <c:axId val="1292582959"/>
        <c:axId val="1292614511"/>
      </c:areaChart>
      <c:catAx>
        <c:axId val="129258295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292614511"/>
        <c:crosses val="autoZero"/>
        <c:auto val="1"/>
        <c:lblAlgn val="ctr"/>
        <c:lblOffset val="100"/>
        <c:tickLblSkip val="5"/>
        <c:noMultiLvlLbl val="0"/>
      </c:catAx>
      <c:valAx>
        <c:axId val="1292614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GB"/>
                  <a:t>Million US$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292582959"/>
        <c:crosses val="autoZero"/>
        <c:crossBetween val="midCat"/>
      </c:valAx>
      <c:spPr>
        <a:noFill/>
        <a:ln>
          <a:noFill/>
        </a:ln>
        <a:effectLst/>
      </c:spPr>
    </c:plotArea>
    <c:legend>
      <c:legendPos val="b"/>
      <c:layout>
        <c:manualLayout>
          <c:xMode val="edge"/>
          <c:yMode val="edge"/>
          <c:x val="6.2266090300813495E-2"/>
          <c:y val="0.81211334354654385"/>
          <c:w val="0.89323000892660775"/>
          <c:h val="0.1715962580826671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920" b="1" i="0" u="none" strike="noStrike" kern="1200" spc="0" baseline="0">
                <a:solidFill>
                  <a:prstClr val="black"/>
                </a:solidFill>
                <a:latin typeface="Open Sans" panose="020B0606030504020204" pitchFamily="34" charset="0"/>
                <a:ea typeface="Open Sans" panose="020B0606030504020204" pitchFamily="34" charset="0"/>
                <a:cs typeface="Open Sans" panose="020B0606030504020204" pitchFamily="34" charset="0"/>
              </a:defRPr>
            </a:pPr>
            <a:r>
              <a:rPr lang="en-GB" sz="1800" b="1" i="0" baseline="0">
                <a:effectLst/>
              </a:rPr>
              <a:t>Historic Sources of Funding Availability for Energy Investments</a:t>
            </a:r>
            <a:endParaRPr lang="en-GB" b="1">
              <a:effectLst/>
            </a:endParaRPr>
          </a:p>
        </c:rich>
      </c:tx>
      <c:layout>
        <c:manualLayout>
          <c:xMode val="edge"/>
          <c:yMode val="edge"/>
          <c:x val="0.1590915799717782"/>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920" b="1" i="0" u="none" strike="noStrike" kern="1200" spc="0" baseline="0">
              <a:solidFill>
                <a:prstClr val="black"/>
              </a:solidFill>
              <a:latin typeface="Open Sans" panose="020B0606030504020204" pitchFamily="34" charset="0"/>
              <a:ea typeface="Open Sans" panose="020B0606030504020204" pitchFamily="34" charset="0"/>
              <a:cs typeface="Open Sans" panose="020B0606030504020204" pitchFamily="34" charset="0"/>
            </a:defRPr>
          </a:pPr>
          <a:endParaRPr lang="en-GB"/>
        </a:p>
      </c:txPr>
    </c:title>
    <c:autoTitleDeleted val="0"/>
    <c:plotArea>
      <c:layout>
        <c:manualLayout>
          <c:layoutTarget val="inner"/>
          <c:xMode val="edge"/>
          <c:yMode val="edge"/>
          <c:x val="0.15284069237525827"/>
          <c:y val="0.16161985413684041"/>
          <c:w val="0.83092399059211608"/>
          <c:h val="0.60746980262528594"/>
        </c:manualLayout>
      </c:layout>
      <c:barChart>
        <c:barDir val="col"/>
        <c:grouping val="stacked"/>
        <c:varyColors val="0"/>
        <c:ser>
          <c:idx val="0"/>
          <c:order val="0"/>
          <c:tx>
            <c:v>Government Spending</c:v>
          </c:tx>
          <c:spPr>
            <a:solidFill>
              <a:srgbClr val="ECF0A2"/>
            </a:solidFill>
            <a:ln>
              <a:solidFill>
                <a:schemeClr val="tx1"/>
              </a:solidFill>
            </a:ln>
            <a:effectLst/>
          </c:spPr>
          <c:invertIfNegative val="0"/>
          <c:cat>
            <c:numRef>
              <c:f>'Funding Baseline'!$C$2:$P$2</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'Funding Baseline'!$C$4:$P$4</c:f>
              <c:numCache>
                <c:formatCode>[$$-409]#,##0.00</c:formatCode>
                <c:ptCount val="14"/>
                <c:pt idx="0">
                  <c:v>212.58532153576101</c:v>
                </c:pt>
                <c:pt idx="1">
                  <c:v>212.58532153576147</c:v>
                </c:pt>
                <c:pt idx="2">
                  <c:v>212.58532153576147</c:v>
                </c:pt>
                <c:pt idx="3">
                  <c:v>185.199015453735</c:v>
                </c:pt>
                <c:pt idx="4">
                  <c:v>229.64720997846328</c:v>
                </c:pt>
                <c:pt idx="5">
                  <c:v>288.24101509199267</c:v>
                </c:pt>
                <c:pt idx="6">
                  <c:v>270.60436275485137</c:v>
                </c:pt>
                <c:pt idx="7">
                  <c:v>342.57746289418481</c:v>
                </c:pt>
                <c:pt idx="8">
                  <c:v>231.607570592088</c:v>
                </c:pt>
                <c:pt idx="9">
                  <c:v>241.06958523206123</c:v>
                </c:pt>
                <c:pt idx="10">
                  <c:v>180.71407570103051</c:v>
                </c:pt>
                <c:pt idx="11">
                  <c:v>192.86858750043089</c:v>
                </c:pt>
                <c:pt idx="12">
                  <c:v>129.43513309759894</c:v>
                </c:pt>
                <c:pt idx="13">
                  <c:v>92.520103865865337</c:v>
                </c:pt>
              </c:numCache>
            </c:numRef>
          </c:val>
          <c:extLst>
            <c:ext xmlns:c16="http://schemas.microsoft.com/office/drawing/2014/chart" uri="{C3380CC4-5D6E-409C-BE32-E72D297353CC}">
              <c16:uniqueId val="{00000000-9DE1-4054-9DF1-FB696F216D60}"/>
            </c:ext>
          </c:extLst>
        </c:ser>
        <c:ser>
          <c:idx val="1"/>
          <c:order val="1"/>
          <c:tx>
            <c:v>SOE Internal Cash Generation</c:v>
          </c:tx>
          <c:spPr>
            <a:solidFill>
              <a:srgbClr val="C4DA4B"/>
            </a:solidFill>
            <a:ln>
              <a:solidFill>
                <a:schemeClr val="tx1"/>
              </a:solidFill>
            </a:ln>
            <a:effectLst/>
          </c:spPr>
          <c:invertIfNegative val="0"/>
          <c:cat>
            <c:numRef>
              <c:f>'Funding Baseline'!$C$2:$P$2</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'Funding Baseline'!$C$5:$P$5</c:f>
              <c:numCache>
                <c:formatCode>_-[$$-409]* #,##0.00_ ;_-[$$-409]* \-#,##0.00\ ;_-[$$-409]* "-"??_ ;_-@_ </c:formatCode>
                <c:ptCount val="14"/>
                <c:pt idx="0">
                  <c:v>259.13195972661856</c:v>
                </c:pt>
                <c:pt idx="1">
                  <c:v>234.50355184162808</c:v>
                </c:pt>
                <c:pt idx="2">
                  <c:v>224.9894546361763</c:v>
                </c:pt>
                <c:pt idx="3">
                  <c:v>455.58273831450208</c:v>
                </c:pt>
                <c:pt idx="4">
                  <c:v>362.79854382683789</c:v>
                </c:pt>
                <c:pt idx="5">
                  <c:v>479.06908701821726</c:v>
                </c:pt>
                <c:pt idx="6">
                  <c:v>648.40283551450125</c:v>
                </c:pt>
                <c:pt idx="7">
                  <c:v>442.66553524406004</c:v>
                </c:pt>
                <c:pt idx="8">
                  <c:v>537.21331095671712</c:v>
                </c:pt>
                <c:pt idx="9">
                  <c:v>649.40511637722386</c:v>
                </c:pt>
                <c:pt idx="10">
                  <c:v>467.9739926058113</c:v>
                </c:pt>
                <c:pt idx="11">
                  <c:v>547.41481525527161</c:v>
                </c:pt>
                <c:pt idx="12">
                  <c:v>469.60501608662855</c:v>
                </c:pt>
                <c:pt idx="13">
                  <c:v>453.91655121295878</c:v>
                </c:pt>
              </c:numCache>
            </c:numRef>
          </c:val>
          <c:extLst>
            <c:ext xmlns:c16="http://schemas.microsoft.com/office/drawing/2014/chart" uri="{C3380CC4-5D6E-409C-BE32-E72D297353CC}">
              <c16:uniqueId val="{00000001-9DE1-4054-9DF1-FB696F216D60}"/>
            </c:ext>
          </c:extLst>
        </c:ser>
        <c:ser>
          <c:idx val="2"/>
          <c:order val="2"/>
          <c:tx>
            <c:strRef>
              <c:f>'Funding Baseline'!$A$6</c:f>
              <c:strCache>
                <c:ptCount val="1"/>
                <c:pt idx="0">
                  <c:v>International Grants</c:v>
                </c:pt>
              </c:strCache>
            </c:strRef>
          </c:tx>
          <c:spPr>
            <a:solidFill>
              <a:srgbClr val="8BBF3E"/>
            </a:solidFill>
            <a:ln>
              <a:solidFill>
                <a:schemeClr val="tx1"/>
              </a:solidFill>
            </a:ln>
            <a:effectLst/>
          </c:spPr>
          <c:invertIfNegative val="0"/>
          <c:cat>
            <c:numRef>
              <c:f>'Funding Baseline'!$C$2:$P$2</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'Funding Baseline'!$C$6:$P$6</c:f>
              <c:numCache>
                <c:formatCode>[$$-409]#,##0.00</c:formatCode>
                <c:ptCount val="14"/>
                <c:pt idx="0">
                  <c:v>8.15</c:v>
                </c:pt>
                <c:pt idx="1">
                  <c:v>17.5</c:v>
                </c:pt>
                <c:pt idx="2">
                  <c:v>0</c:v>
                </c:pt>
                <c:pt idx="3">
                  <c:v>8.4</c:v>
                </c:pt>
                <c:pt idx="4">
                  <c:v>0.95</c:v>
                </c:pt>
                <c:pt idx="5">
                  <c:v>41.8</c:v>
                </c:pt>
                <c:pt idx="6">
                  <c:v>2.4773769999999997</c:v>
                </c:pt>
                <c:pt idx="7">
                  <c:v>0</c:v>
                </c:pt>
                <c:pt idx="8">
                  <c:v>0</c:v>
                </c:pt>
                <c:pt idx="9">
                  <c:v>17.3</c:v>
                </c:pt>
                <c:pt idx="10">
                  <c:v>22.517179311916156</c:v>
                </c:pt>
                <c:pt idx="11">
                  <c:v>0</c:v>
                </c:pt>
                <c:pt idx="12">
                  <c:v>0</c:v>
                </c:pt>
                <c:pt idx="13">
                  <c:v>0</c:v>
                </c:pt>
              </c:numCache>
            </c:numRef>
          </c:val>
          <c:extLst>
            <c:ext xmlns:c16="http://schemas.microsoft.com/office/drawing/2014/chart" uri="{C3380CC4-5D6E-409C-BE32-E72D297353CC}">
              <c16:uniqueId val="{00000002-9DE1-4054-9DF1-FB696F216D60}"/>
            </c:ext>
          </c:extLst>
        </c:ser>
        <c:dLbls>
          <c:showLegendKey val="0"/>
          <c:showVal val="0"/>
          <c:showCatName val="0"/>
          <c:showSerName val="0"/>
          <c:showPercent val="0"/>
          <c:showBubbleSize val="0"/>
        </c:dLbls>
        <c:gapWidth val="55"/>
        <c:overlap val="100"/>
        <c:axId val="1872918304"/>
        <c:axId val="1873411936"/>
      </c:barChart>
      <c:catAx>
        <c:axId val="187291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73411936"/>
        <c:crosses val="autoZero"/>
        <c:auto val="1"/>
        <c:lblAlgn val="ctr"/>
        <c:lblOffset val="100"/>
        <c:noMultiLvlLbl val="0"/>
      </c:catAx>
      <c:valAx>
        <c:axId val="1873411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GB"/>
                  <a:t>Million US$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72918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t>
            </a:r>
            <a:r>
              <a:rPr lang="en-GB" err="1"/>
              <a:t>MINFin</a:t>
            </a:r>
            <a:r>
              <a:rPr lang="en-GB"/>
              <a:t> model is built on three pillars. </a:t>
            </a:r>
          </a:p>
          <a:p>
            <a:endParaRPr lang="en-GB"/>
          </a:p>
          <a:p>
            <a:pPr>
              <a:buFont typeface="Arial" panose="020B0604020202020204" pitchFamily="34" charset="0"/>
              <a:buChar char="•"/>
            </a:pPr>
            <a:r>
              <a:rPr lang="en-GB" b="1"/>
              <a:t>Investment needs</a:t>
            </a:r>
            <a:r>
              <a:rPr lang="en-GB"/>
              <a:t>: This is the amount of investment needed each year to achieve energy transition.</a:t>
            </a:r>
          </a:p>
          <a:p>
            <a:pPr>
              <a:buFont typeface="Arial" panose="020B0604020202020204" pitchFamily="34" charset="0"/>
              <a:buChar char="•"/>
            </a:pPr>
            <a:endParaRPr lang="en-GB"/>
          </a:p>
          <a:p>
            <a:pPr>
              <a:buFont typeface="Arial" panose="020B0604020202020204" pitchFamily="34" charset="0"/>
              <a:buChar char="•"/>
            </a:pPr>
            <a:r>
              <a:rPr lang="en-GB" b="1"/>
              <a:t>Financing requirement</a:t>
            </a:r>
            <a:r>
              <a:rPr lang="en-GB"/>
              <a:t>: Due to the large scale of investments, these typically need to be financed to spread out the costs over time. The terms of finance will vary significantly depending on the type of country and the type of project. Financiers will need to be paid each year of the financing arrangement to gradually return the amount of capital that they have provided up-front plus a suitable rate of return on that capital. The financing requirement is the amount of money needed each year to repay the financiers of the energy transition plan.</a:t>
            </a:r>
          </a:p>
          <a:p>
            <a:pPr>
              <a:buFont typeface="Arial" panose="020B0604020202020204" pitchFamily="34" charset="0"/>
              <a:buChar char="•"/>
            </a:pPr>
            <a:endParaRPr lang="en-GB"/>
          </a:p>
          <a:p>
            <a:pPr>
              <a:buFont typeface="Arial" panose="020B0604020202020204" pitchFamily="34" charset="0"/>
              <a:buChar char="•"/>
            </a:pPr>
            <a:r>
              <a:rPr lang="en-GB" b="1"/>
              <a:t>Funding availability</a:t>
            </a:r>
            <a:r>
              <a:rPr lang="en-GB"/>
              <a:t>: Financiers will typically only provide finance if they can be sure that there is enough money available to repay them, when all other obligations have been taken into account. The funding availability is the amount of money that is available within the energy sector to repay the financing requirement, when all other obligations have been taken into account.</a:t>
            </a:r>
          </a:p>
          <a:p>
            <a:endParaRPr lang="en-GB"/>
          </a:p>
          <a:p>
            <a:r>
              <a:rPr lang="en-GB"/>
              <a:t>It may be helpful to use a simple illustration. Imagine that you are buying a house. Your financing need is the price of the house. Your financing requirement is the monthly mortgage payment on the house for the duration of the mortgage. Your funding availability is that portion of your income that is available for the repayment of the mortgage. The same concepts apply at the national level when countries seek to implement an energy transition investment plan.</a:t>
            </a:r>
          </a:p>
          <a:p>
            <a:endParaRPr lang="en-GB"/>
          </a:p>
          <a:p>
            <a:r>
              <a:rPr lang="en-GB"/>
              <a:t>Finally, each of the pillars is separately constructed by bringing external data and parameters into the </a:t>
            </a:r>
            <a:r>
              <a:rPr lang="en-GB" err="1"/>
              <a:t>MINFin</a:t>
            </a:r>
            <a:r>
              <a:rPr lang="en-GB"/>
              <a:t> model. When all three pillars of the model have been constructed, they are visually represented in the</a:t>
            </a:r>
            <a:r>
              <a:rPr lang="en-GB" b="1"/>
              <a:t> high-level dashboard</a:t>
            </a:r>
            <a:r>
              <a:rPr lang="en-GB"/>
              <a:t>. The high-level dashboard provides a graphical overview of the model results and also includes a simple user interface that allows key model parameters to be varied to explore how this will affect the financial evolution of the energy sector.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3921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2887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figure shows Kenya’s </a:t>
            </a:r>
            <a:r>
              <a:rPr lang="en-GB" b="1" i="1"/>
              <a:t>Investment Needs</a:t>
            </a:r>
            <a:r>
              <a:rPr lang="en-GB"/>
              <a:t> to meet the country’s forecast energy demand, while at the same time delivering a net zero energy transition by 2050. This estimate of investment needs is produced using the least cost planning model OSeMOSYS, which projects a fourfold surge of energy investment needs from under US$1,000 mission in 2025 to over US$4,000 million by the target net zero year of 2050. The bulk of the investments needed are in geothermal and onshore wind generation projects and distribution infrastructure.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73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order to determine the financing terms that would be used to calculate the </a:t>
            </a:r>
            <a:r>
              <a:rPr lang="en-GB" b="1" i="1"/>
              <a:t>Financing Requirement</a:t>
            </a:r>
            <a:r>
              <a:rPr lang="en-GB"/>
              <a:t>, a historic financing baseline exercise was conducted for Kenya. This entailed identifying all the energy projects that Kenya had constructed during the last decade and determining for each project the volumes of finance provided by different financiers, as well as the associated financing terms. </a:t>
            </a:r>
          </a:p>
          <a:p>
            <a:endParaRPr lang="en-GB"/>
          </a:p>
          <a:p>
            <a:r>
              <a:rPr lang="en-GB"/>
              <a:t>The overall results are summarized in the table averaging across four major categories of financiers. In total, Kenya has captured an average of US$627 million of finance for energy projects each year over the last decade - much less than what will be required during the future energy transition.</a:t>
            </a:r>
          </a:p>
          <a:p>
            <a:endParaRPr lang="en-GB"/>
          </a:p>
          <a:p>
            <a:pPr>
              <a:buFont typeface="Arial" panose="020B0604020202020204" pitchFamily="34" charset="0"/>
              <a:buChar char="•"/>
            </a:pPr>
            <a:r>
              <a:rPr lang="en-GB" b="1"/>
              <a:t>Concessional international finance</a:t>
            </a:r>
            <a:r>
              <a:rPr lang="en-GB"/>
              <a:t>. This is the international currency finance provided by bilateral and multilateral development finance agencies typically at rates significantly below the market. Historically, Kenya has relied predominantly on this source of finance for financing energy projects. International concessional financiers are willing to provide relatively large volumes of finance for Kenya, at the highly concessional interest rate of 2.7% with a generous repayment period of almost 25 years. </a:t>
            </a:r>
          </a:p>
          <a:p>
            <a:pPr>
              <a:buFont typeface="Arial" panose="020B0604020202020204" pitchFamily="34" charset="0"/>
              <a:buChar char="•"/>
            </a:pPr>
            <a:endParaRPr lang="en-GB" b="1"/>
          </a:p>
          <a:p>
            <a:pPr>
              <a:buFont typeface="Arial" panose="020B0604020202020204" pitchFamily="34" charset="0"/>
              <a:buChar char="•"/>
            </a:pPr>
            <a:r>
              <a:rPr lang="en-GB" b="1"/>
              <a:t>Concessional domestic finance</a:t>
            </a:r>
            <a:r>
              <a:rPr lang="en-GB"/>
              <a:t>. This is the finance provided by the national government or related state institutions, such as national development banks. Due to sovereign guarantees, the national government may be able to access capital at more attractive rates than the domestic private sector. Historically, the Kenyan government has provided very little finance to the energy sector, but when it has done so it has provided terms relatively close to those provided by international concessional finance, with an interest rate of 2.5% and a term of almost 18 years.</a:t>
            </a:r>
          </a:p>
          <a:p>
            <a:pPr>
              <a:buFont typeface="Arial" panose="020B0604020202020204" pitchFamily="34" charset="0"/>
              <a:buChar char="•"/>
            </a:pPr>
            <a:endParaRPr lang="en-GB" b="1"/>
          </a:p>
          <a:p>
            <a:pPr>
              <a:buFont typeface="Arial" panose="020B0604020202020204" pitchFamily="34" charset="0"/>
              <a:buChar char="•"/>
            </a:pPr>
            <a:r>
              <a:rPr lang="en-GB" b="1"/>
              <a:t>Commercial domestic finance</a:t>
            </a:r>
            <a:r>
              <a:rPr lang="en-GB"/>
              <a:t>. This is the finance provided by national commercial banks in local currency. Historically, Kenya’s domestic commercial banks have contributed almost nothing to the finance of energy projects. When they have done so, the interest rate has been very high in comparison with other sources of finance at 13%, while the term of loans has been relatively long approaching 18 years.</a:t>
            </a:r>
          </a:p>
          <a:p>
            <a:pPr>
              <a:buFont typeface="Arial" panose="020B0604020202020204" pitchFamily="34" charset="0"/>
              <a:buChar char="•"/>
            </a:pPr>
            <a:endParaRPr lang="en-GB" b="1"/>
          </a:p>
          <a:p>
            <a:pPr>
              <a:buFont typeface="Arial" panose="020B0604020202020204" pitchFamily="34" charset="0"/>
              <a:buChar char="•"/>
            </a:pPr>
            <a:r>
              <a:rPr lang="en-GB" b="1"/>
              <a:t>Commercial international finance</a:t>
            </a:r>
            <a:r>
              <a:rPr lang="en-GB"/>
              <a:t>. This is the finance provided by international commercial banks in foreign currencies, typically US dollars, or Euros, or Yuan. Historically, Kenya has accessed relatively modest amounts of international commercial finance. Interest rates have been relatively high at 9%, while terms have been relatively long at over 15 years on average.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8118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historic baseline exercise was conducted for Kenya’s funding availability, as a basis for future projection, identifying three major sources of funding:</a:t>
            </a:r>
          </a:p>
          <a:p>
            <a:endParaRPr lang="en-GB"/>
          </a:p>
          <a:p>
            <a:pPr>
              <a:buFont typeface="Arial" panose="020B0604020202020204" pitchFamily="34" charset="0"/>
              <a:buChar char="•"/>
            </a:pPr>
            <a:r>
              <a:rPr lang="en-GB" b="1"/>
              <a:t>Government spending</a:t>
            </a:r>
            <a:r>
              <a:rPr lang="en-GB"/>
              <a:t>. In Kenya, government spending on energy has been relatively low at around US$200 million a year, and on a declining trend towards levels of US$100 million a year by the mid-2020s. It is therefore not expected to be a major source of funding going forward.</a:t>
            </a:r>
          </a:p>
          <a:p>
            <a:pPr>
              <a:buFont typeface="Arial" panose="020B0604020202020204" pitchFamily="34" charset="0"/>
              <a:buChar char="•"/>
            </a:pPr>
            <a:endParaRPr lang="en-GB"/>
          </a:p>
          <a:p>
            <a:pPr>
              <a:buFont typeface="Arial" panose="020B0604020202020204" pitchFamily="34" charset="0"/>
              <a:buChar char="•"/>
            </a:pPr>
            <a:r>
              <a:rPr lang="en-GB" b="1"/>
              <a:t>Internal cash generation</a:t>
            </a:r>
            <a:r>
              <a:rPr lang="en-GB"/>
              <a:t>. In Kenya, utility internal cash generation has been by far the largest source of funding for energy projects, particularly in recent years. Internal cash generation increased substantially between 2010 and 2016 and has remained steady thereafter.</a:t>
            </a:r>
          </a:p>
          <a:p>
            <a:pPr>
              <a:buFont typeface="Arial" panose="020B0604020202020204" pitchFamily="34" charset="0"/>
              <a:buChar char="•"/>
            </a:pPr>
            <a:endParaRPr lang="en-GB" b="1"/>
          </a:p>
          <a:p>
            <a:pPr>
              <a:buFont typeface="Arial" panose="020B0604020202020204" pitchFamily="34" charset="0"/>
              <a:buChar char="•"/>
            </a:pPr>
            <a:r>
              <a:rPr lang="en-GB" b="1"/>
              <a:t>International grants</a:t>
            </a:r>
            <a:r>
              <a:rPr lang="en-GB"/>
              <a:t>. Kenya has received only very tiny amounts of international grants and only in certain years.</a:t>
            </a:r>
          </a:p>
          <a:p>
            <a:pPr>
              <a:buFont typeface="Arial" panose="020B0604020202020204" pitchFamily="34" charset="0"/>
              <a:buChar char="•"/>
            </a:pPr>
            <a:endParaRPr lang="en-GB"/>
          </a:p>
          <a:p>
            <a:pPr marL="228600" indent="0">
              <a:buFont typeface="Arial" panose="020B0604020202020204" pitchFamily="34" charset="0"/>
              <a:buNone/>
            </a:pPr>
            <a:r>
              <a:rPr lang="en-GB"/>
              <a:t>Other sources of funding were not considered relevant to Kenya. Since Kenya already has a heavily renewables-based power system, there are no significant fossil fuel expenditure savings resulting from the energy transition, nor any significant carbon savings that could be monetised through carbon credits.</a:t>
            </a:r>
          </a:p>
          <a:p>
            <a:pPr marL="228600" indent="0">
              <a:buFont typeface="Arial" panose="020B0604020202020204" pitchFamily="34" charset="0"/>
              <a:buNone/>
            </a:pPr>
            <a:endParaRPr lang="en-GB"/>
          </a:p>
          <a:p>
            <a:pPr marL="228600" indent="0">
              <a:buFont typeface="Arial" panose="020B0604020202020204" pitchFamily="34" charset="0"/>
              <a:buNone/>
            </a:pPr>
            <a:r>
              <a:rPr lang="en-GB"/>
              <a:t>Historically, funding availability in Kenya from all sources has averaged around US$600 million.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3079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high-level dashboard for Kenya illustrates that under business-as-usual conditions – in which historic trends and financing terms continue into the future – Kenya will not be able to afford the energy transition. Business-as-usual conditions include a relatively attractive weighted average interest rate of 5.5% with a weighted average loan term of over 25 years, as well as significant growth of 4.6% annually in international cash generation from utilities even as government spending and international grants continue to fall. Nevertheless, under these conditions, the financing requirement (red line) lies above the funding availability (green line) for the entire transition period indicating that the transition is unaffordable. The associated financing gap is minimal in the early years, but opens-up significantly by 2040 getting larger and larger over time.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5843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0AB9F-FA38-A50F-EF01-91830CF04A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8B4AE-BBC3-BA3C-0B75-03FD911B0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0E2111-5856-52A0-D72F-6E147D4DAEE1}"/>
              </a:ext>
            </a:extLst>
          </p:cNvPr>
          <p:cNvSpPr>
            <a:spLocks noGrp="1"/>
          </p:cNvSpPr>
          <p:nvPr>
            <p:ph type="body" idx="1"/>
          </p:nvPr>
        </p:nvSpPr>
        <p:spPr/>
        <p:txBody>
          <a:bodyPr/>
          <a:lstStyle/>
          <a:p>
            <a:r>
              <a:rPr lang="en-GB"/>
              <a:t>Using the high-level dashboard, it is possible to explore the implications of an improvement in the financing terms available to Kenya. These are displayed in the yellow portion of the table. The average interest rate has dropped from 5.5% to just 3.0%, while the average term of loans has been extended from 25 to 20 years. The combined effect of this is to significantly reduce the financing requirement, as shown by the drop from the dotted red line to the solid red line. As a result, the financing gap is reduced throughout the transition and eliminated for the period up to 2045. Nevertheless, a financing gap persists thereafter into the later years.</a:t>
            </a:r>
          </a:p>
          <a:p>
            <a:endParaRPr lang="en-GB"/>
          </a:p>
        </p:txBody>
      </p:sp>
      <p:sp>
        <p:nvSpPr>
          <p:cNvPr id="4" name="Slide Number Placeholder 3">
            <a:extLst>
              <a:ext uri="{FF2B5EF4-FFF2-40B4-BE49-F238E27FC236}">
                <a16:creationId xmlns:a16="http://schemas.microsoft.com/office/drawing/2014/main" id="{279AE0AD-56F3-AD41-E686-9B2F2BF76AD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0546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B9E4D-B7DC-3561-61A4-67DA9541F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76066-4532-606D-A8A9-1305670FE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F676E-B57C-4F90-47CE-5B6A5819BC7F}"/>
              </a:ext>
            </a:extLst>
          </p:cNvPr>
          <p:cNvSpPr>
            <a:spLocks noGrp="1"/>
          </p:cNvSpPr>
          <p:nvPr>
            <p:ph type="body" idx="1"/>
          </p:nvPr>
        </p:nvSpPr>
        <p:spPr/>
        <p:txBody>
          <a:bodyPr/>
          <a:lstStyle/>
          <a:p>
            <a:r>
              <a:rPr lang="en-GB"/>
              <a:t>An alternative approach to closing Kenya’s finance gap is illustrated above. In this case, the financing terms are left unchanged under business-as-usual conditions, and instead an effort is made to boost the rate of growth of the various funding sources. In particular, it is assumed that all sources of funding should be able to grow at the same rate that is forecast for Kenya’s GDP: 5.5%. This leads to substantial growth in the funding availability, reflected in a strong upwards pivot of the green line on the chart from the dotted green line to the solid green line. It turns out that this measure is enough to eliminate Kenya’s financing gap throughout the transition period.</a:t>
            </a:r>
          </a:p>
        </p:txBody>
      </p:sp>
      <p:sp>
        <p:nvSpPr>
          <p:cNvPr id="4" name="Slide Number Placeholder 3">
            <a:extLst>
              <a:ext uri="{FF2B5EF4-FFF2-40B4-BE49-F238E27FC236}">
                <a16:creationId xmlns:a16="http://schemas.microsoft.com/office/drawing/2014/main" id="{9618CA54-B3B5-5045-85C5-FA070A51676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8476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a:latin typeface="Open Sans" panose="020B0606030504020204" pitchFamily="34" charset="0"/>
                <a:ea typeface="Open Sans" panose="020B0606030504020204" pitchFamily="34" charset="0"/>
                <a:cs typeface="Open Sans" panose="020B0606030504020204" pitchFamily="34" charset="0"/>
              </a:rPr>
              <a:t>The starting point for the </a:t>
            </a:r>
            <a:r>
              <a:rPr lang="en-GB" sz="1200" err="1">
                <a:latin typeface="Open Sans" panose="020B0606030504020204" pitchFamily="34" charset="0"/>
                <a:ea typeface="Open Sans" panose="020B0606030504020204" pitchFamily="34" charset="0"/>
                <a:cs typeface="Open Sans" panose="020B0606030504020204" pitchFamily="34" charset="0"/>
              </a:rPr>
              <a:t>MINFin</a:t>
            </a:r>
            <a:r>
              <a:rPr lang="en-GB" sz="1200">
                <a:latin typeface="Open Sans" panose="020B0606030504020204" pitchFamily="34" charset="0"/>
                <a:ea typeface="Open Sans" panose="020B0606030504020204" pitchFamily="34" charset="0"/>
                <a:cs typeface="Open Sans" panose="020B0606030504020204" pitchFamily="34" charset="0"/>
              </a:rPr>
              <a:t> model is to input detailed </a:t>
            </a:r>
            <a:r>
              <a:rPr lang="en-GB" sz="1200" b="1" i="1">
                <a:latin typeface="Open Sans" panose="020B0606030504020204" pitchFamily="34" charset="0"/>
                <a:ea typeface="Open Sans" panose="020B0606030504020204" pitchFamily="34" charset="0"/>
                <a:cs typeface="Open Sans" panose="020B0606030504020204" pitchFamily="34" charset="0"/>
              </a:rPr>
              <a:t>Investment Needs (IN)</a:t>
            </a:r>
            <a:r>
              <a:rPr lang="en-GB" sz="1200">
                <a:latin typeface="Open Sans" panose="020B0606030504020204" pitchFamily="34" charset="0"/>
                <a:ea typeface="Open Sans" panose="020B0606030504020204" pitchFamily="34" charset="0"/>
                <a:cs typeface="Open Sans" panose="020B0606030504020204" pitchFamily="34" charset="0"/>
              </a:rPr>
              <a:t> year-on-year for the duration of the transition. </a:t>
            </a:r>
          </a:p>
          <a:p>
            <a:pPr marL="0" indent="0">
              <a:buFont typeface="Arial" panose="020B0604020202020204" pitchFamily="34" charset="0"/>
              <a:buNone/>
            </a:pPr>
            <a:endParaRPr lang="en-GB" sz="120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en-GB" sz="1200">
                <a:latin typeface="Open Sans" panose="020B0606030504020204" pitchFamily="34" charset="0"/>
                <a:ea typeface="Open Sans" panose="020B0606030504020204" pitchFamily="34" charset="0"/>
                <a:cs typeface="Open Sans" panose="020B0606030504020204" pitchFamily="34" charset="0"/>
              </a:rPr>
              <a:t>The first type of input is the </a:t>
            </a:r>
            <a:r>
              <a:rPr lang="en-GB" sz="1200" b="0">
                <a:latin typeface="Open Sans" panose="020B0606030504020204" pitchFamily="34" charset="0"/>
                <a:ea typeface="Open Sans" panose="020B0606030504020204" pitchFamily="34" charset="0"/>
                <a:cs typeface="Open Sans" panose="020B0606030504020204" pitchFamily="34" charset="0"/>
              </a:rPr>
              <a:t>investment in</a:t>
            </a:r>
            <a:r>
              <a:rPr lang="en-GB" sz="1200" b="1">
                <a:latin typeface="Open Sans" panose="020B0606030504020204" pitchFamily="34" charset="0"/>
                <a:ea typeface="Open Sans" panose="020B0606030504020204" pitchFamily="34" charset="0"/>
                <a:cs typeface="Open Sans" panose="020B0606030504020204" pitchFamily="34" charset="0"/>
              </a:rPr>
              <a:t> </a:t>
            </a:r>
            <a:r>
              <a:rPr lang="en-GB" sz="1200" b="1" i="1">
                <a:latin typeface="Open Sans" panose="020B0606030504020204" pitchFamily="34" charset="0"/>
                <a:ea typeface="Open Sans" panose="020B0606030504020204" pitchFamily="34" charset="0"/>
                <a:cs typeface="Open Sans" panose="020B0606030504020204" pitchFamily="34" charset="0"/>
              </a:rPr>
              <a:t>New </a:t>
            </a:r>
            <a:r>
              <a:rPr lang="en-GB" sz="1200" b="1" i="0">
                <a:latin typeface="Open Sans" panose="020B0606030504020204" pitchFamily="34" charset="0"/>
                <a:ea typeface="Open Sans" panose="020B0606030504020204" pitchFamily="34" charset="0"/>
                <a:cs typeface="Open Sans" panose="020B0606030504020204" pitchFamily="34" charset="0"/>
              </a:rPr>
              <a:t>Infrastructure</a:t>
            </a:r>
            <a:r>
              <a:rPr lang="en-GB" sz="1200">
                <a:latin typeface="Open Sans" panose="020B0606030504020204" pitchFamily="34" charset="0"/>
                <a:ea typeface="Open Sans" panose="020B0606030504020204" pitchFamily="34" charset="0"/>
                <a:cs typeface="Open Sans" panose="020B0606030504020204" pitchFamily="34" charset="0"/>
              </a:rPr>
              <a:t> that is required each year throughout the transition period to satisfy energy demand while also meeting decarbonization targets. This is represented by the black portion of the bar chart. </a:t>
            </a:r>
          </a:p>
          <a:p>
            <a:pPr marL="228600" indent="-228600">
              <a:buFont typeface="+mj-lt"/>
              <a:buAutoNum type="arabicPeriod"/>
            </a:pPr>
            <a:endParaRPr lang="en-GB" sz="120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en-GB" sz="1200">
                <a:latin typeface="Open Sans" panose="020B0606030504020204" pitchFamily="34" charset="0"/>
                <a:ea typeface="Open Sans" panose="020B0606030504020204" pitchFamily="34" charset="0"/>
                <a:cs typeface="Open Sans" panose="020B0606030504020204" pitchFamily="34" charset="0"/>
              </a:rPr>
              <a:t>The second type of input is the </a:t>
            </a:r>
            <a:r>
              <a:rPr lang="en-GB" sz="1200" b="0">
                <a:latin typeface="Open Sans" panose="020B0606030504020204" pitchFamily="34" charset="0"/>
                <a:ea typeface="Open Sans" panose="020B0606030504020204" pitchFamily="34" charset="0"/>
                <a:cs typeface="Open Sans" panose="020B0606030504020204" pitchFamily="34" charset="0"/>
              </a:rPr>
              <a:t>financial compensation required for early</a:t>
            </a:r>
            <a:r>
              <a:rPr lang="en-GB" sz="1200" b="1">
                <a:latin typeface="Open Sans" panose="020B0606030504020204" pitchFamily="34" charset="0"/>
                <a:ea typeface="Open Sans" panose="020B0606030504020204" pitchFamily="34" charset="0"/>
                <a:cs typeface="Open Sans" panose="020B0606030504020204" pitchFamily="34" charset="0"/>
              </a:rPr>
              <a:t> </a:t>
            </a:r>
            <a:r>
              <a:rPr lang="en-GB" sz="1200" b="1"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Fossil Fuel Retirement (FFR)</a:t>
            </a:r>
            <a:r>
              <a:rPr lang="en-GB" sz="1200" b="1">
                <a:latin typeface="Open Sans" panose="020B0606030504020204" pitchFamily="34" charset="0"/>
                <a:ea typeface="Open Sans" panose="020B0606030504020204" pitchFamily="34" charset="0"/>
                <a:cs typeface="Open Sans" panose="020B0606030504020204" pitchFamily="34" charset="0"/>
              </a:rPr>
              <a:t> </a:t>
            </a:r>
            <a:r>
              <a:rPr lang="en-GB" sz="1200" b="0">
                <a:latin typeface="Open Sans" panose="020B0606030504020204" pitchFamily="34" charset="0"/>
                <a:ea typeface="Open Sans" panose="020B0606030504020204" pitchFamily="34" charset="0"/>
                <a:cs typeface="Open Sans" panose="020B0606030504020204" pitchFamily="34" charset="0"/>
              </a:rPr>
              <a:t>of old plants</a:t>
            </a:r>
            <a:r>
              <a:rPr lang="en-GB" sz="1200">
                <a:latin typeface="Open Sans" panose="020B0606030504020204" pitchFamily="34" charset="0"/>
                <a:ea typeface="Open Sans" panose="020B0606030504020204" pitchFamily="34" charset="0"/>
                <a:cs typeface="Open Sans" panose="020B0606030504020204" pitchFamily="34" charset="0"/>
              </a:rPr>
              <a:t> each year of the transition period. In order to meet decarbonization targets, it may be necessary to shutdown fossil fuel plants ahead of their useful life, at least for some countries, that are heavily reliant on fossil fuels and where fossil fuel plants are of relatively recent construction. This is represented by the grey portion of the bar chart. </a:t>
            </a: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9669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a:latin typeface="Open Sans" panose="020B0606030504020204" pitchFamily="34" charset="0"/>
                <a:ea typeface="Open Sans" panose="020B0606030504020204" pitchFamily="34" charset="0"/>
                <a:cs typeface="Open Sans" panose="020B0606030504020204" pitchFamily="34" charset="0"/>
              </a:rPr>
              <a:t>These two components of </a:t>
            </a:r>
            <a:r>
              <a:rPr lang="en-GB" sz="1200" b="1" i="1">
                <a:latin typeface="Open Sans" panose="020B0606030504020204" pitchFamily="34" charset="0"/>
                <a:ea typeface="Open Sans" panose="020B0606030504020204" pitchFamily="34" charset="0"/>
                <a:cs typeface="Open Sans" panose="020B0606030504020204" pitchFamily="34" charset="0"/>
              </a:rPr>
              <a:t>Investment Needs (IN)</a:t>
            </a:r>
            <a:r>
              <a:rPr lang="en-GB" sz="1200">
                <a:latin typeface="Open Sans" panose="020B0606030504020204" pitchFamily="34" charset="0"/>
                <a:ea typeface="Open Sans" panose="020B0606030504020204" pitchFamily="34" charset="0"/>
                <a:cs typeface="Open Sans" panose="020B0606030504020204" pitchFamily="34" charset="0"/>
              </a:rPr>
              <a:t> are calculated outside </a:t>
            </a:r>
            <a:r>
              <a:rPr lang="en-GB" sz="1200" err="1">
                <a:latin typeface="Open Sans" panose="020B0606030504020204" pitchFamily="34" charset="0"/>
                <a:ea typeface="Open Sans" panose="020B0606030504020204" pitchFamily="34" charset="0"/>
                <a:cs typeface="Open Sans" panose="020B0606030504020204" pitchFamily="34" charset="0"/>
              </a:rPr>
              <a:t>MINFin</a:t>
            </a:r>
            <a:r>
              <a:rPr lang="en-GB" sz="1200">
                <a:latin typeface="Open Sans" panose="020B0606030504020204" pitchFamily="34" charset="0"/>
                <a:ea typeface="Open Sans" panose="020B0606030504020204" pitchFamily="34" charset="0"/>
                <a:cs typeface="Open Sans" panose="020B0606030504020204" pitchFamily="34" charset="0"/>
              </a:rPr>
              <a:t> using other modelling tools. The output of these models becomes an input to </a:t>
            </a:r>
            <a:r>
              <a:rPr lang="en-GB" sz="1200" err="1">
                <a:latin typeface="Open Sans" panose="020B0606030504020204" pitchFamily="34" charset="0"/>
                <a:ea typeface="Open Sans" panose="020B0606030504020204" pitchFamily="34" charset="0"/>
                <a:cs typeface="Open Sans" panose="020B0606030504020204" pitchFamily="34" charset="0"/>
              </a:rPr>
              <a:t>MINFin</a:t>
            </a:r>
            <a:r>
              <a:rPr lang="en-GB" sz="1200">
                <a:latin typeface="Open Sans" panose="020B0606030504020204" pitchFamily="34" charset="0"/>
                <a:ea typeface="Open Sans" panose="020B0606030504020204" pitchFamily="34" charset="0"/>
                <a:cs typeface="Open Sans" panose="020B0606030504020204" pitchFamily="34" charset="0"/>
              </a:rPr>
              <a:t> and provides the basis for the sector financial analysis that will subsequently be undertaken. Two different types of model input are potentially relevant and can be used in conjunction with each other and with </a:t>
            </a:r>
            <a:r>
              <a:rPr lang="en-GB" sz="1200" err="1">
                <a:latin typeface="Open Sans" panose="020B0606030504020204" pitchFamily="34" charset="0"/>
                <a:ea typeface="Open Sans" panose="020B0606030504020204" pitchFamily="34" charset="0"/>
                <a:cs typeface="Open Sans" panose="020B0606030504020204" pitchFamily="34" charset="0"/>
              </a:rPr>
              <a:t>MINFin</a:t>
            </a:r>
            <a:r>
              <a:rPr lang="en-GB" sz="1200">
                <a:latin typeface="Open Sans" panose="020B0606030504020204" pitchFamily="34" charset="0"/>
                <a:ea typeface="Open Sans" panose="020B0606030504020204" pitchFamily="34" charset="0"/>
                <a:cs typeface="Open Sans" panose="020B0606030504020204" pitchFamily="34" charset="0"/>
              </a:rPr>
              <a:t>, both of which will be further explored in Lecture 3.</a:t>
            </a:r>
          </a:p>
          <a:p>
            <a:pPr marL="0" indent="0">
              <a:buFont typeface="Arial" panose="020B0604020202020204" pitchFamily="34" charset="0"/>
              <a:buNone/>
            </a:pPr>
            <a:endParaRPr lang="en-GB" sz="120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en-GB" sz="1200">
                <a:latin typeface="Open Sans" panose="020B0606030504020204" pitchFamily="34" charset="0"/>
                <a:ea typeface="Open Sans" panose="020B0606030504020204" pitchFamily="34" charset="0"/>
                <a:cs typeface="Open Sans" panose="020B0606030504020204" pitchFamily="34" charset="0"/>
              </a:rPr>
              <a:t>For the calculation of </a:t>
            </a:r>
            <a:r>
              <a:rPr lang="en-GB" sz="1200" b="1" i="1">
                <a:latin typeface="Open Sans" panose="020B0606030504020204" pitchFamily="34" charset="0"/>
                <a:ea typeface="Open Sans" panose="020B0606030504020204" pitchFamily="34" charset="0"/>
                <a:cs typeface="Open Sans" panose="020B0606030504020204" pitchFamily="34" charset="0"/>
              </a:rPr>
              <a:t>New Infrastructure (NI) </a:t>
            </a:r>
            <a:r>
              <a:rPr lang="en-GB" sz="1200" b="0">
                <a:latin typeface="Open Sans" panose="020B0606030504020204" pitchFamily="34" charset="0"/>
                <a:ea typeface="Open Sans" panose="020B0606030504020204" pitchFamily="34" charset="0"/>
                <a:cs typeface="Open Sans" panose="020B0606030504020204" pitchFamily="34" charset="0"/>
              </a:rPr>
              <a:t>investment needs a least cost planning model must be utilized. </a:t>
            </a:r>
            <a:r>
              <a:rPr lang="en-GB" sz="1200">
                <a:latin typeface="Open Sans" panose="020B0606030504020204" pitchFamily="34" charset="0"/>
                <a:ea typeface="Open Sans" panose="020B0606030504020204" pitchFamily="34" charset="0"/>
                <a:cs typeface="Open Sans" panose="020B0606030504020204" pitchFamily="34" charset="0"/>
              </a:rPr>
              <a:t>There are numerous least cost planning models in existence that can be used to generate the required investments in new clean energy infrastructure. However, </a:t>
            </a:r>
            <a:r>
              <a:rPr lang="en-GB" sz="1200" err="1">
                <a:latin typeface="Open Sans" panose="020B0606030504020204" pitchFamily="34" charset="0"/>
                <a:ea typeface="Open Sans" panose="020B0606030504020204" pitchFamily="34" charset="0"/>
                <a:cs typeface="Open Sans" panose="020B0606030504020204" pitchFamily="34" charset="0"/>
              </a:rPr>
              <a:t>MINFin</a:t>
            </a:r>
            <a:r>
              <a:rPr lang="en-GB" sz="1200">
                <a:latin typeface="Open Sans" panose="020B0606030504020204" pitchFamily="34" charset="0"/>
                <a:ea typeface="Open Sans" panose="020B0606030504020204" pitchFamily="34" charset="0"/>
                <a:cs typeface="Open Sans" panose="020B0606030504020204" pitchFamily="34" charset="0"/>
              </a:rPr>
              <a:t> is currently set-up to take detailed model outputs from the</a:t>
            </a:r>
            <a:r>
              <a:rPr lang="en-GB" sz="1200" b="1">
                <a:latin typeface="Open Sans" panose="020B0606030504020204" pitchFamily="34" charset="0"/>
                <a:ea typeface="Open Sans" panose="020B0606030504020204" pitchFamily="34" charset="0"/>
                <a:cs typeface="Open Sans" panose="020B0606030504020204" pitchFamily="34" charset="0"/>
              </a:rPr>
              <a:t> Open-Source Energy Modelling System (OSeMOSYS) </a:t>
            </a:r>
            <a:r>
              <a:rPr lang="en-GB" sz="1200" b="0">
                <a:latin typeface="Open Sans" panose="020B0606030504020204" pitchFamily="34" charset="0"/>
                <a:ea typeface="Open Sans" panose="020B0606030504020204" pitchFamily="34" charset="0"/>
                <a:cs typeface="Open Sans" panose="020B0606030504020204" pitchFamily="34" charset="0"/>
              </a:rPr>
              <a:t>developed by KTH and curated by CCG</a:t>
            </a:r>
            <a:r>
              <a:rPr lang="en-GB" sz="1200">
                <a:latin typeface="Open Sans" panose="020B0606030504020204" pitchFamily="34" charset="0"/>
                <a:ea typeface="Open Sans" panose="020B0606030504020204" pitchFamily="34" charset="0"/>
                <a:cs typeface="Open Sans" panose="020B0606030504020204" pitchFamily="34" charset="0"/>
              </a:rPr>
              <a:t>. Least cost planning models are designed to meet energy demand projections at minimum system cost but can be modified to incorporate policy targets for decarbonization via the incorporation of additional constraints. Any particular decarbonization target generates an investment scenario, and the </a:t>
            </a:r>
            <a:r>
              <a:rPr lang="en-GB" sz="1200" err="1">
                <a:latin typeface="Open Sans" panose="020B0606030504020204" pitchFamily="34" charset="0"/>
                <a:ea typeface="Open Sans" panose="020B0606030504020204" pitchFamily="34" charset="0"/>
                <a:cs typeface="Open Sans" panose="020B0606030504020204" pitchFamily="34" charset="0"/>
              </a:rPr>
              <a:t>MINFin</a:t>
            </a:r>
            <a:r>
              <a:rPr lang="en-GB" sz="1200">
                <a:latin typeface="Open Sans" panose="020B0606030504020204" pitchFamily="34" charset="0"/>
                <a:ea typeface="Open Sans" panose="020B0606030504020204" pitchFamily="34" charset="0"/>
                <a:cs typeface="Open Sans" panose="020B0606030504020204" pitchFamily="34" charset="0"/>
              </a:rPr>
              <a:t> model can accommodate more than one investment scenario, as will be discussed later. </a:t>
            </a:r>
          </a:p>
          <a:p>
            <a:pPr marL="228600" indent="-228600">
              <a:buFont typeface="+mj-lt"/>
              <a:buAutoNum type="arabicPeriod"/>
            </a:pPr>
            <a:endParaRPr lang="en-GB" sz="120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en-GB" sz="1200">
                <a:latin typeface="Open Sans" panose="020B0606030504020204" pitchFamily="34" charset="0"/>
                <a:ea typeface="Open Sans" panose="020B0606030504020204" pitchFamily="34" charset="0"/>
                <a:cs typeface="Open Sans" panose="020B0606030504020204" pitchFamily="34" charset="0"/>
              </a:rPr>
              <a:t>For the calculation of </a:t>
            </a:r>
            <a:r>
              <a:rPr lang="en-GB" sz="1200" b="0">
                <a:latin typeface="Open Sans" panose="020B0606030504020204" pitchFamily="34" charset="0"/>
                <a:ea typeface="Open Sans" panose="020B0606030504020204" pitchFamily="34" charset="0"/>
                <a:cs typeface="Open Sans" panose="020B0606030504020204" pitchFamily="34" charset="0"/>
              </a:rPr>
              <a:t>financial compensation required for early</a:t>
            </a:r>
            <a:r>
              <a:rPr lang="en-GB" sz="1200" b="1">
                <a:latin typeface="Open Sans" panose="020B0606030504020204" pitchFamily="34" charset="0"/>
                <a:ea typeface="Open Sans" panose="020B0606030504020204" pitchFamily="34" charset="0"/>
                <a:cs typeface="Open Sans" panose="020B0606030504020204" pitchFamily="34" charset="0"/>
              </a:rPr>
              <a:t> </a:t>
            </a:r>
            <a:r>
              <a:rPr lang="en-GB" sz="1200" b="1"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Fossil Fuel Retirement (FFR)</a:t>
            </a:r>
            <a:r>
              <a:rPr lang="en-GB" sz="1200" b="1">
                <a:latin typeface="Open Sans" panose="020B0606030504020204" pitchFamily="34" charset="0"/>
                <a:ea typeface="Open Sans" panose="020B0606030504020204" pitchFamily="34" charset="0"/>
                <a:cs typeface="Open Sans" panose="020B0606030504020204" pitchFamily="34" charset="0"/>
              </a:rPr>
              <a:t> </a:t>
            </a:r>
            <a:r>
              <a:rPr lang="en-GB" sz="1200" b="0">
                <a:latin typeface="Open Sans" panose="020B0606030504020204" pitchFamily="34" charset="0"/>
                <a:ea typeface="Open Sans" panose="020B0606030504020204" pitchFamily="34" charset="0"/>
                <a:cs typeface="Open Sans" panose="020B0606030504020204" pitchFamily="34" charset="0"/>
              </a:rPr>
              <a:t>of old plants</a:t>
            </a:r>
            <a:r>
              <a:rPr lang="en-GB" sz="1200">
                <a:latin typeface="Open Sans" panose="020B0606030504020204" pitchFamily="34" charset="0"/>
                <a:ea typeface="Open Sans" panose="020B0606030504020204" pitchFamily="34" charset="0"/>
                <a:cs typeface="Open Sans" panose="020B0606030504020204" pitchFamily="34" charset="0"/>
              </a:rPr>
              <a:t> each year of the transition period additional steps are needed. Least cost planning models, such as OSeMOSYS will determine whether such early shutdown is necessary, and when it should occur, but will not consider the cost of financial compensation. However, early shutdown of plant is usually not possible without providing some form of financial compensation to the plant owners. The amount of compensation will depend on many factors, including the age and scale of the plant, as well as the contractual and financing arrangements under which it was originally built. However, broadly, it will be necessary to compensate for any unamortized debt and for profits legitimately anticipated by investors under the relevant contracts. Some tools exist to calculate the required compensation, notably the </a:t>
            </a:r>
            <a:r>
              <a:rPr lang="en-GB" sz="1200" b="1">
                <a:latin typeface="Open Sans" panose="020B0606030504020204" pitchFamily="34" charset="0"/>
                <a:ea typeface="Open Sans" panose="020B0606030504020204" pitchFamily="34" charset="0"/>
                <a:cs typeface="Open Sans" panose="020B0606030504020204" pitchFamily="34" charset="0"/>
              </a:rPr>
              <a:t>Fossil Fuel Retirement Model (FFRM) </a:t>
            </a:r>
            <a:r>
              <a:rPr lang="en-GB" sz="1200">
                <a:latin typeface="Open Sans" panose="020B0606030504020204" pitchFamily="34" charset="0"/>
                <a:ea typeface="Open Sans" panose="020B0606030504020204" pitchFamily="34" charset="0"/>
                <a:cs typeface="Open Sans" panose="020B0606030504020204" pitchFamily="34" charset="0"/>
              </a:rPr>
              <a:t>developed by the World Bank and curated by CCG.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528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t>
            </a:r>
            <a:r>
              <a:rPr lang="en-GB" err="1"/>
              <a:t>MINFin</a:t>
            </a:r>
            <a:r>
              <a:rPr lang="en-GB"/>
              <a:t> model converts the </a:t>
            </a:r>
            <a:r>
              <a:rPr lang="en-GB" b="1" i="1"/>
              <a:t>Investment Need (IN)</a:t>
            </a:r>
            <a:r>
              <a:rPr lang="en-GB"/>
              <a:t> into a </a:t>
            </a:r>
            <a:r>
              <a:rPr lang="en-GB" b="1" i="1"/>
              <a:t>Financing Requirement (FR)</a:t>
            </a:r>
            <a:r>
              <a:rPr lang="en-GB"/>
              <a:t>. Calculating the financing requirement entails taking the </a:t>
            </a:r>
            <a:r>
              <a:rPr lang="en-GB" b="0" i="0"/>
              <a:t>investment need</a:t>
            </a:r>
            <a:r>
              <a:rPr lang="en-GB"/>
              <a:t> established in the previous step, determining the financing terms that are likely to be available in the country, and using these to calculate the anticipated annual repayment for the financing. The two key components of the financing term are the </a:t>
            </a:r>
            <a:r>
              <a:rPr lang="en-GB" b="1" i="1"/>
              <a:t>return (r)</a:t>
            </a:r>
            <a:r>
              <a:rPr lang="en-GB"/>
              <a:t> required by financiers, and the </a:t>
            </a:r>
            <a:r>
              <a:rPr lang="en-GB" b="1" i="1"/>
              <a:t>period (p)</a:t>
            </a:r>
            <a:r>
              <a:rPr lang="en-GB"/>
              <a:t> over which the financing must be repaid. The annual financing requirements can then be represented in terms of a standard repayment formula as illustrated mathematically on the slide. </a:t>
            </a:r>
          </a:p>
          <a:p>
            <a:endParaRPr lang="en-GB"/>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err="1"/>
              <a:t>MINFin</a:t>
            </a:r>
            <a:r>
              <a:rPr lang="en-GB"/>
              <a:t> uses this approach to make the following calculations, which are then aggregated and displayed in the red line on the diagram. The red line on the graph illustrates, for a fictional case, how the financing requirements for a particular investment plan can be expected to accumulate over time.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a:p>
          <a:p>
            <a:pPr>
              <a:buFont typeface="+mj-lt"/>
              <a:buAutoNum type="arabicPeriod"/>
            </a:pPr>
            <a:r>
              <a:rPr lang="en-GB" b="1"/>
              <a:t>Ongoing financing requirements</a:t>
            </a:r>
            <a:r>
              <a:rPr lang="en-GB"/>
              <a:t> for financial arrangements already contracted in the past are calculated and projected forward for the remainder of their respective financing terms. For example, if a country contracted a 20-year loan five years ago to finance the construction of a power plant, the remaining 15 years of loan repayment form part of the financing requirement.</a:t>
            </a:r>
          </a:p>
          <a:p>
            <a:pPr>
              <a:buFont typeface="+mj-lt"/>
              <a:buAutoNum type="arabicPeriod"/>
            </a:pPr>
            <a:endParaRPr lang="en-GB"/>
          </a:p>
          <a:p>
            <a:pPr>
              <a:buFont typeface="+mj-lt"/>
              <a:buAutoNum type="arabicPeriod"/>
            </a:pPr>
            <a:r>
              <a:rPr lang="en-GB" b="1"/>
              <a:t>New financing requirements</a:t>
            </a:r>
            <a:r>
              <a:rPr lang="en-GB"/>
              <a:t> for projects required to achieve energy transition are estimated based on likely financing terms determined through the historic financing baseline and/or forward-looking horizon scanning exercise. For example, if a country will need to take out a 30-year loan to build a new power plant in 10 years time, then the financing requirement for this plant will enter the calculations during the relevant time period.</a:t>
            </a:r>
          </a:p>
          <a:p>
            <a:endParaRPr lang="en-GB"/>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7244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Since future financing terms for new investment projects cannot be known with certainty in advance. </a:t>
            </a:r>
            <a:r>
              <a:rPr lang="en-GB" err="1"/>
              <a:t>MINFin</a:t>
            </a:r>
            <a:r>
              <a:rPr lang="en-GB"/>
              <a:t> requires users to explore two distinct and complementary approaches to estimating future financing terms.</a:t>
            </a:r>
          </a:p>
          <a:p>
            <a:endParaRPr lang="en-GB"/>
          </a:p>
          <a:p>
            <a:pPr>
              <a:buFont typeface="+mj-lt"/>
              <a:buAutoNum type="arabicPeriod"/>
            </a:pPr>
            <a:r>
              <a:rPr lang="en-GB" b="1"/>
              <a:t>Historic financing baseline. </a:t>
            </a:r>
            <a:r>
              <a:rPr lang="en-GB" err="1"/>
              <a:t>MINFin</a:t>
            </a:r>
            <a:r>
              <a:rPr lang="en-GB"/>
              <a:t> requires users to collect data on the historic experience with financing energy projects in the country over the last 5-10 years,  This financing baseline provides a reference point in terms of what financing volumes and financing terms have been feasible to secure in the past. Constructing a </a:t>
            </a:r>
            <a:r>
              <a:rPr lang="en-GB" b="0"/>
              <a:t>historic financing baseline </a:t>
            </a:r>
            <a:r>
              <a:rPr lang="en-GB"/>
              <a:t>involves the following steps (to be further developed in Lectures 4-8). Research all the energy projects that have been constructed during the historic reference period, Ascertain the composition of finance (which financiers participated in the finance of the project, how much finance they provided, and what type of finance they provided). Investigate the terms of finance (what was the return demanded by financiers, what was the period of the finance)</a:t>
            </a:r>
          </a:p>
          <a:p>
            <a:pPr>
              <a:buFont typeface="+mj-lt"/>
              <a:buAutoNum type="arabicPeriod"/>
            </a:pPr>
            <a:endParaRPr lang="en-GB" b="1"/>
          </a:p>
          <a:p>
            <a:pPr>
              <a:buFont typeface="+mj-lt"/>
              <a:buAutoNum type="arabicPeriod"/>
            </a:pPr>
            <a:r>
              <a:rPr lang="en-GB" b="1"/>
              <a:t>Forward-looking horizon scan. </a:t>
            </a:r>
            <a:r>
              <a:rPr lang="en-GB"/>
              <a:t>The financing volumes and terms collected for </a:t>
            </a:r>
            <a:r>
              <a:rPr lang="en-GB" err="1"/>
              <a:t>MINFin</a:t>
            </a:r>
            <a:r>
              <a:rPr lang="en-GB"/>
              <a:t> can also be informed by a </a:t>
            </a:r>
            <a:r>
              <a:rPr lang="en-GB" b="0"/>
              <a:t>forward-looking horizon-scanning </a:t>
            </a:r>
            <a:r>
              <a:rPr lang="en-GB"/>
              <a:t>exercise. This entails surveying relevant national and international financial institutions that could participate in a country’s energy transition and eliciting their views on willingness to finance future energy transition projects in country, as well as the likely terms on which such financing could be provided.</a:t>
            </a:r>
          </a:p>
          <a:p>
            <a:endParaRPr lang="en-GB"/>
          </a:p>
          <a:p>
            <a:r>
              <a:rPr lang="en-GB"/>
              <a:t>These two sources of information can be combined to inform assumptions regarding future financing sources, volumes and terms, which are then used to calculate the future </a:t>
            </a:r>
            <a:r>
              <a:rPr lang="en-GB" b="1" i="1"/>
              <a:t>Financing Requirement (FR)</a:t>
            </a:r>
            <a:r>
              <a:rPr lang="en-GB"/>
              <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40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t>
            </a:r>
            <a:r>
              <a:rPr lang="en-GB" err="1"/>
              <a:t>MINFin</a:t>
            </a:r>
            <a:r>
              <a:rPr lang="en-GB"/>
              <a:t> model allows the user to estimate the evolution of </a:t>
            </a:r>
            <a:r>
              <a:rPr lang="en-GB" b="1" i="1"/>
              <a:t>Funding Availability (FA)</a:t>
            </a:r>
            <a:r>
              <a:rPr lang="en-GB"/>
              <a:t> year-on-year throughout the transition period to repay the </a:t>
            </a:r>
            <a:r>
              <a:rPr lang="en-GB" b="1" i="1"/>
              <a:t>Financing Requirement (FR). </a:t>
            </a:r>
            <a:r>
              <a:rPr lang="en-GB" b="0" i="0"/>
              <a:t>This is done by adding together the main sources of funding typically available to the energy sector as follows.</a:t>
            </a:r>
          </a:p>
          <a:p>
            <a:endParaRPr lang="en-GB" b="0" i="0"/>
          </a:p>
          <a:p>
            <a:pPr>
              <a:buFont typeface="+mj-lt"/>
              <a:buAutoNum type="arabicPeriod"/>
            </a:pPr>
            <a:r>
              <a:rPr lang="en-GB" b="1" i="1"/>
              <a:t>International Grants (IG)</a:t>
            </a:r>
            <a:r>
              <a:rPr lang="en-GB" b="0" i="0"/>
              <a:t>. These are grants provided by the international community for the energy transition, typically through development finance (World Bank, African Development Bank) or climate finance (Green Climate Fund, Global Environment Facility) channels. It is possible to estimate the value of future international grants based on historical trends, and a horizon-scanning of available grant finance windows.</a:t>
            </a:r>
          </a:p>
          <a:p>
            <a:pPr>
              <a:buFont typeface="+mj-lt"/>
              <a:buAutoNum type="arabicPeriod"/>
            </a:pPr>
            <a:endParaRPr lang="en-GB" b="0" i="0"/>
          </a:p>
          <a:p>
            <a:pPr>
              <a:buFont typeface="+mj-lt"/>
              <a:buAutoNum type="arabicPeriod"/>
            </a:pPr>
            <a:r>
              <a:rPr lang="en-GB" b="1" i="1"/>
              <a:t>Government Expenditure (G)</a:t>
            </a:r>
            <a:r>
              <a:rPr lang="en-GB" b="0" i="0"/>
              <a:t>. This is the amount of public expenditure that is allocated to the energy sector through the government’s annual budget, which is typically sourced from a combination of tax revenues and government borrowing. It is made available to the energy sector without any expectation of repayment, either in the form of a capital or operating subsidy. It is possible to estimate future government expenditure based on historic budgetary trends and an analysis of how energy transition plans will affect the government budget.</a:t>
            </a:r>
          </a:p>
          <a:p>
            <a:pPr>
              <a:buFont typeface="+mj-lt"/>
              <a:buAutoNum type="arabicPeriod"/>
            </a:pPr>
            <a:endParaRPr lang="en-GB" b="0" i="0"/>
          </a:p>
          <a:p>
            <a:pPr>
              <a:buFont typeface="+mj-lt"/>
              <a:buAutoNum type="arabicPeriod"/>
            </a:pPr>
            <a:r>
              <a:rPr lang="en-GB" b="1" i="1"/>
              <a:t>Internal Cash Generation (ICG)</a:t>
            </a:r>
            <a:r>
              <a:rPr lang="en-GB" b="0" i="0"/>
              <a:t>. This is the cashflow that is available from utility service providers operating in the energy sector to repay financing required for new energy projects, once all other financial obligations have been accounted for. It is possible to estimate this cashflow based on utility financial statements and associated future financial projections.</a:t>
            </a:r>
          </a:p>
          <a:p>
            <a:pPr>
              <a:buFont typeface="+mj-lt"/>
              <a:buAutoNum type="arabicPeriod"/>
            </a:pPr>
            <a:endParaRPr lang="en-GB" b="0" i="0"/>
          </a:p>
          <a:p>
            <a:pPr>
              <a:buFont typeface="+mj-lt"/>
              <a:buAutoNum type="arabicPeriod"/>
            </a:pPr>
            <a:r>
              <a:rPr lang="en-GB" b="1" i="1"/>
              <a:t>Fossil Fuel Expenditure Savings (FFS)</a:t>
            </a:r>
            <a:r>
              <a:rPr lang="en-GB" b="0" i="0"/>
              <a:t>. This is the amount of money that will be saved as a country’s energy sector switches from fossil-based to renewables-based power generation, due to the fact that it will no longer be necessary to purchase fossil fuels for plant operation. It is possible to calculate such savings using a least cost planning model such as OSeMOSYS.</a:t>
            </a:r>
          </a:p>
          <a:p>
            <a:pPr>
              <a:buFont typeface="+mj-lt"/>
              <a:buAutoNum type="arabicPeriod"/>
            </a:pPr>
            <a:endParaRPr lang="en-GB" b="1" i="1"/>
          </a:p>
          <a:p>
            <a:pPr>
              <a:buFont typeface="+mj-lt"/>
              <a:buAutoNum type="arabicPeriod"/>
            </a:pPr>
            <a:r>
              <a:rPr lang="en-GB" b="1" i="1"/>
              <a:t>Carbon Credit Revenues (CC)</a:t>
            </a:r>
            <a:r>
              <a:rPr lang="en-GB" b="0" i="0"/>
              <a:t>. This is the amount of revenue that could potentially be obtained from sale of carbon credits as a result of the reduction in carbon emissions associated with the energy transition. It is equal to the carbon savings estimated by a least cost planning model such as OSeMOSYS, multiplied by the anticipated price for carbon credits.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264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MINFin’s</a:t>
            </a:r>
            <a:r>
              <a:rPr lang="en-GB"/>
              <a:t> </a:t>
            </a:r>
            <a:r>
              <a:rPr lang="en-GB" b="1" i="1"/>
              <a:t>High Level Dashboard</a:t>
            </a:r>
            <a:r>
              <a:rPr lang="en-GB"/>
              <a:t> brings the three pillars of the model together in a simple visual framework:. </a:t>
            </a:r>
          </a:p>
          <a:p>
            <a:endParaRPr lang="en-GB"/>
          </a:p>
          <a:p>
            <a:pPr>
              <a:buFont typeface="Arial" panose="020B0604020202020204" pitchFamily="34" charset="0"/>
              <a:buChar char="•"/>
            </a:pPr>
            <a:r>
              <a:rPr lang="en-GB" b="1" i="1"/>
              <a:t>Investment Needs</a:t>
            </a:r>
            <a:r>
              <a:rPr lang="en-GB"/>
              <a:t> are shown in black. For a net zero energy transition by 2050, we would expect to see investment needs surge towards the date of the deadline and subside subsequently.</a:t>
            </a:r>
          </a:p>
          <a:p>
            <a:pPr>
              <a:buFont typeface="Arial" panose="020B0604020202020204" pitchFamily="34" charset="0"/>
              <a:buChar char="•"/>
            </a:pPr>
            <a:endParaRPr lang="en-GB" b="1" i="1"/>
          </a:p>
          <a:p>
            <a:pPr>
              <a:buFont typeface="Arial" panose="020B0604020202020204" pitchFamily="34" charset="0"/>
              <a:buChar char="•"/>
            </a:pPr>
            <a:r>
              <a:rPr lang="en-GB" b="1" i="1"/>
              <a:t>Financing Requirements</a:t>
            </a:r>
            <a:r>
              <a:rPr lang="en-GB"/>
              <a:t> are shown in red. The financing requirement typically lags and somewhat flattens the Investment Needs line, as it spreads the costs of those investments over time. Nevertheless, year-on-year investment needs will have a cumulative effect on the financing requirement.</a:t>
            </a:r>
          </a:p>
          <a:p>
            <a:pPr>
              <a:buFont typeface="Arial" panose="020B0604020202020204" pitchFamily="34" charset="0"/>
              <a:buChar char="•"/>
            </a:pPr>
            <a:endParaRPr lang="en-GB" b="1" i="1"/>
          </a:p>
          <a:p>
            <a:pPr>
              <a:buFont typeface="Arial" panose="020B0604020202020204" pitchFamily="34" charset="0"/>
              <a:buChar char="•"/>
            </a:pPr>
            <a:r>
              <a:rPr lang="en-GB" b="1" i="1"/>
              <a:t>Funding Availability</a:t>
            </a:r>
            <a:r>
              <a:rPr lang="en-GB"/>
              <a:t> is shown in green. The evolution of the funding availability is typically upwards as economic growth could be expected to increase some of the underlying cashflows.</a:t>
            </a:r>
          </a:p>
          <a:p>
            <a:pPr>
              <a:buFont typeface="Arial" panose="020B0604020202020204" pitchFamily="34" charset="0"/>
              <a:buChar char="•"/>
            </a:pPr>
            <a:endParaRPr lang="en-GB"/>
          </a:p>
          <a:p>
            <a:pPr marL="228600" indent="0">
              <a:buFont typeface="Arial" panose="020B0604020202020204" pitchFamily="34" charset="0"/>
              <a:buNone/>
            </a:pPr>
            <a:r>
              <a:rPr lang="en-GB"/>
              <a:t>The table shown next to the chart is the control panel that displays the key parameters that are determining the evolution of the Financing Requirements and the Funding Availability. In this fictional example, it has been assumed that the future evolution of these variables will follow historic trends, and hence the numbers displayed in the future and historic columns are identical. This is the default assumption.</a:t>
            </a:r>
          </a:p>
          <a:p>
            <a:pPr marL="400050" indent="-171450">
              <a:buFont typeface="Arial" panose="020B0604020202020204" pitchFamily="34" charset="0"/>
              <a:buChar char="•"/>
            </a:pPr>
            <a:r>
              <a:rPr lang="en-GB"/>
              <a:t>Financing Requirements reflect the Weighted Average Cost of Capital for the country, which are summarized in this table by an average interest rate of 7% and an average term of loan of 13 years.</a:t>
            </a:r>
          </a:p>
          <a:p>
            <a:pPr marL="400050" indent="-171450">
              <a:buFont typeface="Arial" panose="020B0604020202020204" pitchFamily="34" charset="0"/>
              <a:buChar char="•"/>
            </a:pPr>
            <a:r>
              <a:rPr lang="en-GB"/>
              <a:t>Funding Availability is projected based on the Compound Annual Growth Rate of the historic trends, which are summarized in the table as 0%, indicating that new future growth is anticipated based on recent history.</a:t>
            </a:r>
          </a:p>
          <a:p>
            <a:pPr marL="228600" indent="0">
              <a:buFont typeface="Arial" panose="020B0604020202020204" pitchFamily="34" charset="0"/>
              <a:buNone/>
            </a:pPr>
            <a:endParaRPr lang="en-GB"/>
          </a:p>
          <a:p>
            <a:pPr marL="228600" indent="0">
              <a:buFont typeface="Arial" panose="020B0604020202020204" pitchFamily="34" charset="0"/>
              <a:buNone/>
            </a:pPr>
            <a:r>
              <a:rPr lang="en-GB"/>
              <a:t>Finally, if the Financing Requirement (red line) breaches the Funding Availability (green line), as takes place in the example around the year 2030, this means that the country no longer has enough cashflows to cover repayment of financiers and there is a </a:t>
            </a:r>
            <a:r>
              <a:rPr lang="en-GB" b="1" i="1"/>
              <a:t>Financing Gap</a:t>
            </a:r>
            <a:r>
              <a:rPr lang="en-GB"/>
              <a:t> making the energy transition unaffordable, as in this case.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42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High Level Dashboard can be used to simulate alternative futures, by allowing the parameters that underpin the financing scenario to diverge from historical experience. In this fictional example, the user has modified the parameters in the yellow highlighted future column of the table. </a:t>
            </a:r>
          </a:p>
          <a:p>
            <a:endParaRPr lang="en-GB"/>
          </a:p>
          <a:p>
            <a:pPr>
              <a:buFont typeface="Arial" panose="020B0604020202020204" pitchFamily="34" charset="0"/>
              <a:buChar char="•"/>
            </a:pPr>
            <a:r>
              <a:rPr lang="en-GB" b="1" i="1"/>
              <a:t>Financing Requirement</a:t>
            </a:r>
            <a:r>
              <a:rPr lang="en-GB"/>
              <a:t>: The terms of finance have been softened, with the average interest rate falling from 7% to 4% and the average loan term extending from 13 to 25 years. This has the effect of reducing the annual financing requirement for the given investment needs, shifting the red line downwards visibly compared to the previous chart.</a:t>
            </a:r>
          </a:p>
          <a:p>
            <a:pPr>
              <a:buFont typeface="Arial" panose="020B0604020202020204" pitchFamily="34" charset="0"/>
              <a:buChar char="•"/>
            </a:pPr>
            <a:endParaRPr lang="en-GB"/>
          </a:p>
          <a:p>
            <a:pPr>
              <a:buFont typeface="Arial" panose="020B0604020202020204" pitchFamily="34" charset="0"/>
              <a:buChar char="•"/>
            </a:pPr>
            <a:r>
              <a:rPr lang="en-GB" b="1" i="1"/>
              <a:t>Funding Availability</a:t>
            </a:r>
            <a:r>
              <a:rPr lang="en-GB"/>
              <a:t>: The compound annual growth rate of the various cashflows has been increased from 0% to 5% for government spending and international grants and 10% for internation cash generation and fossil fuel savings. This has the effect of increasing the funding availability, which leads to an upward shift of the green line compared to the previous chart.</a:t>
            </a:r>
          </a:p>
          <a:p>
            <a:pPr>
              <a:buFont typeface="Arial" panose="020B0604020202020204" pitchFamily="34" charset="0"/>
              <a:buChar char="•"/>
            </a:pPr>
            <a:endParaRPr lang="en-GB"/>
          </a:p>
          <a:p>
            <a:pPr marL="228600" indent="0">
              <a:buFont typeface="Arial" panose="020B0604020202020204" pitchFamily="34" charset="0"/>
              <a:buNone/>
            </a:pPr>
            <a:r>
              <a:rPr lang="en-GB"/>
              <a:t>As a result of these changes, the financing requirement represented by the red line, no longer breaches the funding availability represented by the green line, and the energy transition has become entirely affordable. This is just an example of how the </a:t>
            </a:r>
            <a:r>
              <a:rPr lang="en-GB" err="1"/>
              <a:t>MINFin</a:t>
            </a:r>
            <a:r>
              <a:rPr lang="en-GB"/>
              <a:t> framework can be used to simulate alternative financing futures, and look for financing conditions that will restore the financial equilibrium of the sector in the context of the energy transition.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7311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Finally, we are now in a position to share a more detailed representation of how the different components of </a:t>
            </a:r>
            <a:r>
              <a:rPr lang="en-GB" err="1"/>
              <a:t>MINFin</a:t>
            </a:r>
            <a:r>
              <a:rPr lang="en-GB"/>
              <a:t> fit together. In this diagram, the large light grey shaded box represents what takes place inside the </a:t>
            </a:r>
            <a:r>
              <a:rPr lang="en-GB" err="1"/>
              <a:t>MINFin</a:t>
            </a:r>
            <a:r>
              <a:rPr lang="en-GB"/>
              <a:t> model, while other elements represent the inputs that need to be brought from the outside. Starting from the far right of the diagram and working backwards towards the left, we can explain the relationships as follows.</a:t>
            </a:r>
          </a:p>
          <a:p>
            <a:pPr>
              <a:buFont typeface="Arial" panose="020B0604020202020204" pitchFamily="34" charset="0"/>
              <a:buChar char="•"/>
            </a:pPr>
            <a:endParaRPr lang="en-GB"/>
          </a:p>
          <a:p>
            <a:pPr>
              <a:buFont typeface="Arial" panose="020B0604020202020204" pitchFamily="34" charset="0"/>
              <a:buChar char="•"/>
            </a:pPr>
            <a:r>
              <a:rPr lang="en-GB"/>
              <a:t>The High-Level Dashboard shown on the far right represents the projection of the Financing Requirement and Funding Availability throughout the duration of the transition, illustrating whether or not these two elements are in balance and the transition is affordable.</a:t>
            </a:r>
          </a:p>
          <a:p>
            <a:pPr>
              <a:buFont typeface="Arial" panose="020B0604020202020204" pitchFamily="34" charset="0"/>
              <a:buChar char="•"/>
            </a:pPr>
            <a:r>
              <a:rPr lang="en-GB"/>
              <a:t>The projected Funding Availability draws upon the funding baseline that collects data on historic funding trends, and on the least cost planning model, OSeMOSYS, which calculates fossil fuel expenditure savings and carbon savings associated with the energy transition.</a:t>
            </a:r>
          </a:p>
          <a:p>
            <a:pPr>
              <a:buFont typeface="Arial" panose="020B0604020202020204" pitchFamily="34" charset="0"/>
              <a:buChar char="•"/>
            </a:pPr>
            <a:r>
              <a:rPr lang="en-GB"/>
              <a:t>The projected Financing Requirement combines together the Investment Needs that determine the volume of financing needed, and the financing baseline that provides the anticipated terms of that finance.</a:t>
            </a:r>
          </a:p>
          <a:p>
            <a:pPr>
              <a:buFont typeface="Arial" panose="020B0604020202020204" pitchFamily="34" charset="0"/>
              <a:buChar char="•"/>
            </a:pPr>
            <a:r>
              <a:rPr lang="en-GB"/>
              <a:t>The Investment Needs in turn draws upon the least cost planning model, OSeMOSYS, that estimates the investment needed for new renewable energy projects and determines the need for early retirement of fossil fuel plant, plus the Fossil Fuel Retirement Model, FFRM that calculates the financial compensation that this will necessitate.</a:t>
            </a:r>
          </a:p>
          <a:p>
            <a:pPr>
              <a:buFont typeface="Arial" panose="020B0604020202020204" pitchFamily="34" charset="0"/>
              <a:buChar char="•"/>
            </a:pPr>
            <a:r>
              <a:rPr lang="en-GB"/>
              <a:t>The financing baseline draws upon both the historic financing trends in the country as well as potentially also a forward-looking horizon scan of future financing sources and terms.</a:t>
            </a:r>
          </a:p>
          <a:p>
            <a:pPr>
              <a:buFont typeface="Arial" panose="020B0604020202020204" pitchFamily="34" charset="0"/>
              <a:buChar char="•"/>
            </a:pPr>
            <a:endParaRPr lang="en-GB"/>
          </a:p>
          <a:p>
            <a:pPr marL="228600" indent="0">
              <a:buFont typeface="Arial" panose="020B0604020202020204" pitchFamily="34" charset="0"/>
              <a:buNone/>
            </a:pPr>
            <a:r>
              <a:rPr lang="en-GB"/>
              <a:t>Each of these components will be developed in much greater detail in subsequent lectures.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517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userDrawn="1">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825625"/>
            <a:ext cx="5181598" cy="4351338"/>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err="1"/>
              <a:t>When</a:t>
            </a:r>
            <a:r>
              <a:rPr lang="sv-SE"/>
              <a:t> </a:t>
            </a:r>
            <a:r>
              <a:rPr lang="sv-SE" err="1"/>
              <a:t>using</a:t>
            </a:r>
            <a:r>
              <a:rPr lang="sv-SE"/>
              <a:t> a </a:t>
            </a:r>
            <a:r>
              <a:rPr lang="sv-SE" err="1"/>
              <a:t>photo</a:t>
            </a:r>
            <a:r>
              <a:rPr lang="sv-SE"/>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9293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5"/>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11.png"/><Relationship Id="rId2" Type="http://schemas.microsoft.com/office/2007/relationships/media" Target="../media/media6.mp3"/><Relationship Id="rId1" Type="http://schemas.openxmlformats.org/officeDocument/2006/relationships/tags" Target="../tags/tag2.xml"/><Relationship Id="rId6" Type="http://schemas.openxmlformats.org/officeDocument/2006/relationships/chart" Target="../charts/chart2.xml"/><Relationship Id="rId5" Type="http://schemas.openxmlformats.org/officeDocument/2006/relationships/notesSlide" Target="../notesSlides/notesSlide6.xml"/><Relationship Id="Rc95bba8d10094cb2" Type="http://schemas.openxmlformats.org/officeDocument/2006/relationships/image" Target="../media/image11.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9.mp3"/><Relationship Id="rId7" Type="http://schemas.openxmlformats.org/officeDocument/2006/relationships/chart" Target="../charts/chart3.xml"/><Relationship Id="rId2" Type="http://schemas.microsoft.com/office/2007/relationships/media" Target="../media/media9.mp3"/><Relationship Id="rId1" Type="http://schemas.openxmlformats.org/officeDocument/2006/relationships/tags" Target="../tags/tag3.xml"/><Relationship Id="rId6" Type="http://schemas.openxmlformats.org/officeDocument/2006/relationships/image" Target="../media/image15.jp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15.jp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0.mp3"/><Relationship Id="rId7" Type="http://schemas.openxmlformats.org/officeDocument/2006/relationships/chart" Target="../charts/chart4.xml"/><Relationship Id="rId2" Type="http://schemas.microsoft.com/office/2007/relationships/media" Target="../media/media10.mp3"/><Relationship Id="rId1" Type="http://schemas.openxmlformats.org/officeDocument/2006/relationships/tags" Target="../tags/tag4.xml"/><Relationship Id="rId6" Type="http://schemas.openxmlformats.org/officeDocument/2006/relationships/image" Target="../media/image15.jp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5.jp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mailto:v.foster@imperial.ac.uk" TargetMode="External"/><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hyperlink" Target="mailto:hannah.luscombe@ouce.ox.ac.uk" TargetMode="External"/><Relationship Id="rId4" Type="http://schemas.openxmlformats.org/officeDocument/2006/relationships/hyperlink" Target="mailto:hannah.Luscombe@ouce.ox.ac.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audio" Target="../media/media2.mp3"/><Relationship Id="Rb5f6be6642db4737" Type="http://schemas.openxmlformats.org/officeDocument/2006/relationships/image" Target="../media/image3.png"/><Relationship Id="rId7" Type="http://schemas.openxmlformats.org/officeDocument/2006/relationships/image" Target="../media/image6.pn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chart" Target="../charts/chart1.xml"/><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fd36291d138f487a" Type="http://schemas.openxmlformats.org/officeDocument/2006/relationships/image" Target="../media/image8.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69F5-5E36-FF26-1461-27CE7A8A9E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353E11-A014-8BE7-0E2C-58562E78AC43}"/>
              </a:ext>
            </a:extLst>
          </p:cNvPr>
          <p:cNvPicPr>
            <a:picLocks noChangeAspect="1"/>
          </p:cNvPicPr>
          <p:nvPr/>
        </p:nvPicPr>
        <p:blipFill>
          <a:blip r:embed="rId2"/>
          <a:srcRect/>
          <a:stretch/>
        </p:blipFill>
        <p:spPr>
          <a:xfrm>
            <a:off x="2393824" y="4376531"/>
            <a:ext cx="4175390" cy="1837315"/>
          </a:xfrm>
          <a:prstGeom prst="rect">
            <a:avLst/>
          </a:prstGeom>
        </p:spPr>
      </p:pic>
      <p:sp>
        <p:nvSpPr>
          <p:cNvPr id="6" name="Subtitle 2">
            <a:extLst>
              <a:ext uri="{FF2B5EF4-FFF2-40B4-BE49-F238E27FC236}">
                <a16:creationId xmlns:a16="http://schemas.microsoft.com/office/drawing/2014/main" id="{056FCC29-401E-695C-DDFC-8B3308B1C517}"/>
              </a:ext>
            </a:extLst>
          </p:cNvPr>
          <p:cNvSpPr txBox="1">
            <a:spLocks/>
          </p:cNvSpPr>
          <p:nvPr/>
        </p:nvSpPr>
        <p:spPr>
          <a:xfrm>
            <a:off x="387037" y="2180797"/>
            <a:ext cx="7806558" cy="1982052"/>
          </a:xfrm>
          <a:prstGeom prst="rect">
            <a:avLst/>
          </a:prstGeom>
        </p:spPr>
        <p:txBody>
          <a:bodyPr>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1500"/>
              </a:spcAft>
            </a:pPr>
            <a:r>
              <a:rPr lang="en-GB" sz="5400" b="1" dirty="0">
                <a:solidFill>
                  <a:schemeClr val="bg1"/>
                </a:solidFill>
                <a:latin typeface="Arial Black" panose="020B0604020202020204" pitchFamily="34" charset="0"/>
                <a:cs typeface="Arial Black" panose="020B0604020202020204" pitchFamily="34" charset="0"/>
              </a:rPr>
              <a:t>An Introduction     to </a:t>
            </a:r>
            <a:r>
              <a:rPr lang="en-GB" sz="5400" b="1" dirty="0" err="1">
                <a:solidFill>
                  <a:schemeClr val="bg1"/>
                </a:solidFill>
                <a:latin typeface="Arial Black" panose="020B0604020202020204" pitchFamily="34" charset="0"/>
                <a:cs typeface="Arial Black" panose="020B0604020202020204" pitchFamily="34" charset="0"/>
              </a:rPr>
              <a:t>MINFin</a:t>
            </a:r>
            <a:endParaRPr lang="en-GB" sz="5400" b="1" kern="100" dirty="0">
              <a:solidFill>
                <a:schemeClr val="bg1"/>
              </a:solidFill>
              <a:latin typeface="Arial Black" panose="020B06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D437ED90-4A60-9D3E-7B3A-21F6A5EF78A8}"/>
              </a:ext>
            </a:extLst>
          </p:cNvPr>
          <p:cNvSpPr txBox="1"/>
          <p:nvPr/>
        </p:nvSpPr>
        <p:spPr>
          <a:xfrm>
            <a:off x="432379" y="1331782"/>
            <a:ext cx="7870425" cy="849015"/>
          </a:xfrm>
          <a:prstGeom prst="rect">
            <a:avLst/>
          </a:prstGeom>
          <a:noFill/>
        </p:spPr>
        <p:txBody>
          <a:bodyPr wrap="square" lIns="91440" tIns="45720" rIns="91440" bIns="45720" anchor="t">
            <a:spAutoFit/>
          </a:bodyPr>
          <a:lstStyle/>
          <a:p>
            <a:pPr>
              <a:lnSpc>
                <a:spcPct val="80000"/>
              </a:lnSpc>
            </a:pPr>
            <a:r>
              <a:rPr lang="en-ZA" sz="6000" b="1" spc="60" dirty="0">
                <a:solidFill>
                  <a:schemeClr val="bg1"/>
                </a:solidFill>
                <a:effectLst/>
                <a:latin typeface="Arial Black"/>
                <a:cs typeface="Arial Black" panose="020B0604020202020204" pitchFamily="34" charset="0"/>
              </a:rPr>
              <a:t>Lecture 2</a:t>
            </a:r>
            <a:endParaRPr lang="en-US" sz="6000" b="1" dirty="0">
              <a:solidFill>
                <a:schemeClr val="bg1"/>
              </a:solidFill>
              <a:latin typeface="Arial Black"/>
              <a:cs typeface="Arial Black" panose="020B0604020202020204" pitchFamily="34" charset="0"/>
            </a:endParaRPr>
          </a:p>
        </p:txBody>
      </p:sp>
      <p:sp>
        <p:nvSpPr>
          <p:cNvPr id="8" name="TextBox 7">
            <a:extLst>
              <a:ext uri="{FF2B5EF4-FFF2-40B4-BE49-F238E27FC236}">
                <a16:creationId xmlns:a16="http://schemas.microsoft.com/office/drawing/2014/main" id="{4B048377-7092-E04E-042C-F225E9BF72CF}"/>
              </a:ext>
            </a:extLst>
          </p:cNvPr>
          <p:cNvSpPr txBox="1"/>
          <p:nvPr/>
        </p:nvSpPr>
        <p:spPr>
          <a:xfrm>
            <a:off x="387037" y="100727"/>
            <a:ext cx="7961111" cy="821281"/>
          </a:xfrm>
          <a:prstGeom prst="rect">
            <a:avLst/>
          </a:prstGeom>
          <a:noFill/>
        </p:spPr>
        <p:txBody>
          <a:bodyPr wrap="square" lIns="54000" tIns="18000" rIns="54000" bIns="0" rtlCol="0" anchor="t">
            <a:spAutoFit/>
          </a:bodyPr>
          <a:lstStyle/>
          <a:p>
            <a:pPr>
              <a:lnSpc>
                <a:spcPct val="80000"/>
              </a:lnSpc>
            </a:pPr>
            <a:r>
              <a:rPr lang="en-GB" sz="3200" b="1" dirty="0">
                <a:solidFill>
                  <a:schemeClr val="bg1"/>
                </a:solidFill>
                <a:latin typeface="Aptos Black" panose="020B0004020202020204" pitchFamily="34" charset="0"/>
              </a:rPr>
              <a:t>Financial Modelling for Energy Transitions: </a:t>
            </a:r>
            <a:r>
              <a:rPr lang="en-GB" sz="3200" b="1" dirty="0" err="1">
                <a:solidFill>
                  <a:schemeClr val="bg1"/>
                </a:solidFill>
                <a:latin typeface="Aptos Black" panose="020B0004020202020204" pitchFamily="34" charset="0"/>
              </a:rPr>
              <a:t>MINFin</a:t>
            </a:r>
            <a:r>
              <a:rPr lang="en-GB" sz="3200" b="1" dirty="0">
                <a:solidFill>
                  <a:schemeClr val="bg1"/>
                </a:solidFill>
                <a:latin typeface="Aptos Black" panose="020B0004020202020204" pitchFamily="34" charset="0"/>
              </a:rPr>
              <a:t>, </a:t>
            </a:r>
            <a:r>
              <a:rPr lang="en-GB" sz="3200" b="1" dirty="0" err="1">
                <a:solidFill>
                  <a:schemeClr val="bg1"/>
                </a:solidFill>
                <a:latin typeface="Aptos Black" panose="020B0004020202020204" pitchFamily="34" charset="0"/>
              </a:rPr>
              <a:t>FinTrack</a:t>
            </a:r>
            <a:r>
              <a:rPr lang="en-GB" sz="3200" b="1" dirty="0">
                <a:solidFill>
                  <a:schemeClr val="bg1"/>
                </a:solidFill>
                <a:latin typeface="Aptos Black" panose="020B0004020202020204" pitchFamily="34" charset="0"/>
              </a:rPr>
              <a:t> &amp; </a:t>
            </a:r>
            <a:r>
              <a:rPr lang="en-GB" sz="3200" b="1" dirty="0" err="1">
                <a:solidFill>
                  <a:schemeClr val="bg1"/>
                </a:solidFill>
                <a:latin typeface="Aptos Black" panose="020B0004020202020204" pitchFamily="34" charset="0"/>
              </a:rPr>
              <a:t>FinCoRE</a:t>
            </a:r>
            <a:endParaRPr lang="en-US" sz="3200" b="1" dirty="0">
              <a:solidFill>
                <a:schemeClr val="bg1"/>
              </a:solidFill>
              <a:latin typeface="Aptos Black" panose="020B0004020202020204" pitchFamily="34" charset="0"/>
              <a:cs typeface="Arial" panose="020B0604020202020204" pitchFamily="34" charset="0"/>
            </a:endParaRPr>
          </a:p>
        </p:txBody>
      </p:sp>
    </p:spTree>
    <p:extLst>
      <p:ext uri="{BB962C8B-B14F-4D97-AF65-F5344CB8AC3E}">
        <p14:creationId xmlns:p14="http://schemas.microsoft.com/office/powerpoint/2010/main" val="1740529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2E889-CA5D-62BF-AAAA-E8AEA76E6C67}"/>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AC330D20-5E77-B8B9-5900-9501A5F151D8}"/>
              </a:ext>
            </a:extLst>
          </p:cNvPr>
          <p:cNvSpPr>
            <a:spLocks noGrp="1"/>
          </p:cNvSpPr>
          <p:nvPr>
            <p:ph type="sldNum" idx="11"/>
          </p:nvPr>
        </p:nvSpPr>
        <p:spPr/>
        <p:txBody>
          <a:bodyPr/>
          <a:lstStyle/>
          <a:p>
            <a:fld id="{00000000-1234-1234-1234-123412341234}" type="slidenum">
              <a:rPr lang="sv-SE"/>
              <a:pPr/>
              <a:t>10</a:t>
            </a:fld>
            <a:endParaRPr lang="sv-SE"/>
          </a:p>
        </p:txBody>
      </p:sp>
      <p:sp>
        <p:nvSpPr>
          <p:cNvPr id="4" name="Title 3">
            <a:extLst>
              <a:ext uri="{FF2B5EF4-FFF2-40B4-BE49-F238E27FC236}">
                <a16:creationId xmlns:a16="http://schemas.microsoft.com/office/drawing/2014/main" id="{61EDAC84-780E-C67B-6F97-0C9D3A3F005F}"/>
              </a:ext>
            </a:extLst>
          </p:cNvPr>
          <p:cNvSpPr>
            <a:spLocks noGrp="1"/>
          </p:cNvSpPr>
          <p:nvPr>
            <p:ph type="title"/>
          </p:nvPr>
        </p:nvSpPr>
        <p:spPr>
          <a:xfrm>
            <a:off x="397936" y="365125"/>
            <a:ext cx="10515600" cy="546047"/>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Funding availability</a:t>
            </a:r>
            <a:endParaRPr lang="en-GB"/>
          </a:p>
        </p:txBody>
      </p:sp>
      <p:sp>
        <p:nvSpPr>
          <p:cNvPr id="3" name="TextBox 2">
            <a:extLst>
              <a:ext uri="{FF2B5EF4-FFF2-40B4-BE49-F238E27FC236}">
                <a16:creationId xmlns:a16="http://schemas.microsoft.com/office/drawing/2014/main" id="{22BA9E8E-594F-64B2-996C-55D1E1156AA3}"/>
              </a:ext>
            </a:extLst>
          </p:cNvPr>
          <p:cNvSpPr txBox="1"/>
          <p:nvPr/>
        </p:nvSpPr>
        <p:spPr>
          <a:xfrm>
            <a:off x="7422629" y="6250004"/>
            <a:ext cx="3744685" cy="242871"/>
          </a:xfrm>
          <a:prstGeom prst="rect">
            <a:avLst/>
          </a:prstGeom>
        </p:spPr>
        <p:txBody>
          <a:bodyPr wrap="square" rtlCol="0"/>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r>
              <a:rPr lang="en-GB" sz="1200" i="1"/>
              <a:t>Note: All numbers are fictional and purely illustrative</a:t>
            </a:r>
            <a:endParaRPr lang="en-GB" sz="1200" i="1">
              <a:latin typeface="+mn-lt"/>
              <a:ea typeface="+mn-ea"/>
              <a:cs typeface="+mn-cs"/>
            </a:endParaRPr>
          </a:p>
        </p:txBody>
      </p:sp>
      <p:sp>
        <p:nvSpPr>
          <p:cNvPr id="6" name="TextBox 5">
            <a:extLst>
              <a:ext uri="{FF2B5EF4-FFF2-40B4-BE49-F238E27FC236}">
                <a16:creationId xmlns:a16="http://schemas.microsoft.com/office/drawing/2014/main" id="{D792A129-F128-3D75-60DF-C875A14BBC3A}"/>
              </a:ext>
            </a:extLst>
          </p:cNvPr>
          <p:cNvSpPr txBox="1"/>
          <p:nvPr/>
        </p:nvSpPr>
        <p:spPr>
          <a:xfrm>
            <a:off x="393699" y="1067096"/>
            <a:ext cx="5888573" cy="4100866"/>
          </a:xfrm>
          <a:prstGeom prst="rect">
            <a:avLst/>
          </a:prstGeom>
          <a:no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The </a:t>
            </a:r>
            <a:r>
              <a:rPr lang="en-GB" sz="2200" b="1" i="1">
                <a:latin typeface="Open Sans" panose="020B0606030504020204" pitchFamily="34" charset="0"/>
                <a:ea typeface="Open Sans" panose="020B0606030504020204" pitchFamily="34" charset="0"/>
                <a:cs typeface="Open Sans" panose="020B0606030504020204" pitchFamily="34" charset="0"/>
              </a:rPr>
              <a:t>Funding Availability (FA)</a:t>
            </a:r>
            <a:r>
              <a:rPr lang="en-GB" sz="2200">
                <a:latin typeface="Open Sans" panose="020B0606030504020204" pitchFamily="34" charset="0"/>
                <a:ea typeface="Open Sans" panose="020B0606030504020204" pitchFamily="34" charset="0"/>
                <a:cs typeface="Open Sans" panose="020B0606030504020204" pitchFamily="34" charset="0"/>
              </a:rPr>
              <a:t> is the future annual cashflow available to repay the </a:t>
            </a:r>
            <a:r>
              <a:rPr lang="en-GB" sz="2200" b="1" i="1">
                <a:latin typeface="Open Sans" panose="020B0606030504020204" pitchFamily="34" charset="0"/>
                <a:ea typeface="Open Sans" panose="020B0606030504020204" pitchFamily="34" charset="0"/>
                <a:cs typeface="Open Sans" panose="020B0606030504020204" pitchFamily="34" charset="0"/>
              </a:rPr>
              <a:t>Financing Requirement (FR)</a:t>
            </a:r>
            <a:r>
              <a:rPr lang="en-GB" sz="2200">
                <a:latin typeface="Open Sans" panose="020B0606030504020204" pitchFamily="34" charset="0"/>
                <a:ea typeface="Open Sans" panose="020B0606030504020204" pitchFamily="34" charset="0"/>
                <a:cs typeface="Open Sans" panose="020B0606030504020204" pitchFamily="34" charset="0"/>
              </a:rPr>
              <a:t>, which is the sum of </a:t>
            </a:r>
            <a:r>
              <a:rPr lang="en-GB" sz="2200" b="1" i="1">
                <a:latin typeface="Open Sans" panose="020B0606030504020204" pitchFamily="34" charset="0"/>
                <a:ea typeface="Open Sans" panose="020B0606030504020204" pitchFamily="34" charset="0"/>
                <a:cs typeface="Open Sans" panose="020B0606030504020204" pitchFamily="34" charset="0"/>
              </a:rPr>
              <a:t>International Grants (IG)</a:t>
            </a:r>
            <a:r>
              <a:rPr lang="en-GB" sz="2200">
                <a:latin typeface="Open Sans" panose="020B0606030504020204" pitchFamily="34" charset="0"/>
                <a:ea typeface="Open Sans" panose="020B0606030504020204" pitchFamily="34" charset="0"/>
                <a:cs typeface="Open Sans" panose="020B0606030504020204" pitchFamily="34" charset="0"/>
              </a:rPr>
              <a:t>, </a:t>
            </a:r>
            <a:r>
              <a:rPr lang="en-GB" sz="2200" b="1" i="1">
                <a:latin typeface="Open Sans" panose="020B0606030504020204" pitchFamily="34" charset="0"/>
                <a:ea typeface="Open Sans" panose="020B0606030504020204" pitchFamily="34" charset="0"/>
                <a:cs typeface="Open Sans" panose="020B0606030504020204" pitchFamily="34" charset="0"/>
              </a:rPr>
              <a:t>Government Expenditure (G)</a:t>
            </a:r>
            <a:r>
              <a:rPr lang="en-GB" sz="2200">
                <a:latin typeface="Open Sans" panose="020B0606030504020204" pitchFamily="34" charset="0"/>
                <a:ea typeface="Open Sans" panose="020B0606030504020204" pitchFamily="34" charset="0"/>
                <a:cs typeface="Open Sans" panose="020B0606030504020204" pitchFamily="34" charset="0"/>
              </a:rPr>
              <a:t>, </a:t>
            </a:r>
            <a:r>
              <a:rPr lang="en-GB" sz="2200" b="1" i="1">
                <a:latin typeface="Open Sans" panose="020B0606030504020204" pitchFamily="34" charset="0"/>
                <a:ea typeface="Open Sans" panose="020B0606030504020204" pitchFamily="34" charset="0"/>
                <a:cs typeface="Open Sans" panose="020B0606030504020204" pitchFamily="34" charset="0"/>
              </a:rPr>
              <a:t>Internal Cash Generation (ICG)</a:t>
            </a:r>
            <a:r>
              <a:rPr lang="en-GB" sz="2200">
                <a:latin typeface="Open Sans" panose="020B0606030504020204" pitchFamily="34" charset="0"/>
                <a:ea typeface="Open Sans" panose="020B0606030504020204" pitchFamily="34" charset="0"/>
                <a:cs typeface="Open Sans" panose="020B0606030504020204" pitchFamily="34" charset="0"/>
              </a:rPr>
              <a:t>, </a:t>
            </a:r>
            <a:r>
              <a:rPr lang="en-GB" sz="2200" b="1" i="1">
                <a:latin typeface="Open Sans" panose="020B0606030504020204" pitchFamily="34" charset="0"/>
                <a:ea typeface="Open Sans" panose="020B0606030504020204" pitchFamily="34" charset="0"/>
                <a:cs typeface="Open Sans" panose="020B0606030504020204" pitchFamily="34" charset="0"/>
              </a:rPr>
              <a:t>Fossil Fuel Expenditure Savings (FFS)</a:t>
            </a:r>
            <a:r>
              <a:rPr lang="en-GB" sz="2200">
                <a:latin typeface="Open Sans" panose="020B0606030504020204" pitchFamily="34" charset="0"/>
                <a:ea typeface="Open Sans" panose="020B0606030504020204" pitchFamily="34" charset="0"/>
                <a:cs typeface="Open Sans" panose="020B0606030504020204" pitchFamily="34" charset="0"/>
              </a:rPr>
              <a:t>, and </a:t>
            </a:r>
            <a:r>
              <a:rPr lang="en-GB" sz="2200" b="1" i="1">
                <a:latin typeface="Open Sans" panose="020B0606030504020204" pitchFamily="34" charset="0"/>
                <a:ea typeface="Open Sans" panose="020B0606030504020204" pitchFamily="34" charset="0"/>
                <a:cs typeface="Open Sans" panose="020B0606030504020204" pitchFamily="34" charset="0"/>
              </a:rPr>
              <a:t>Carbon Credit Revenues (CC)</a:t>
            </a:r>
            <a:r>
              <a:rPr lang="en-GB" sz="220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6D1E46C-891A-40DE-A18C-BC0DF3D2C111}"/>
                  </a:ext>
                </a:extLst>
              </p:cNvPr>
              <p:cNvSpPr txBox="1"/>
              <p:nvPr/>
            </p:nvSpPr>
            <p:spPr>
              <a:xfrm>
                <a:off x="393700" y="5486690"/>
                <a:ext cx="5888574" cy="742767"/>
              </a:xfrm>
              <a:prstGeom prst="rect">
                <a:avLst/>
              </a:prstGeom>
              <a:solidFill>
                <a:schemeClr val="accent3"/>
              </a:solidFill>
            </p:spPr>
            <p:txBody>
              <a:bodyPr wrap="square" lIns="91440" tIns="45720" rIns="91440" bIns="45720" anchor="t">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GB" sz="22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𝐹𝐴</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𝐼𝐺</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𝐺</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𝐼𝐶𝐺</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𝐹𝐹𝑆</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𝐶𝐶</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oMath>
                  </m:oMathPara>
                </a14:m>
                <a:endParaRPr lang="en-GB" sz="220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8" name="TextBox 7">
                <a:extLst>
                  <a:ext uri="{FF2B5EF4-FFF2-40B4-BE49-F238E27FC236}">
                    <a16:creationId xmlns:a16="http://schemas.microsoft.com/office/drawing/2014/main" id="{36D1E46C-891A-40DE-A18C-BC0DF3D2C111}"/>
                  </a:ext>
                </a:extLst>
              </p:cNvPr>
              <p:cNvSpPr txBox="1">
                <a:spLocks noRot="1" noChangeAspect="1" noMove="1" noResize="1" noEditPoints="1" noAdjustHandles="1" noChangeArrowheads="1" noChangeShapeType="1" noTextEdit="1"/>
              </p:cNvSpPr>
              <p:nvPr/>
            </p:nvSpPr>
            <p:spPr>
              <a:xfrm>
                <a:off x="393700" y="5486690"/>
                <a:ext cx="5888574" cy="742767"/>
              </a:xfrm>
              <a:prstGeom prst="rect">
                <a:avLst/>
              </a:prstGeom>
              <a:blipFill>
                <a:blip r:embed="Rc95bba8d10094cb2"/>
                <a:stretch>
                  <a:fillRect/>
                </a:stretch>
              </a:blipFill>
            </p:spPr>
            <p:txBody>
              <a:bodyPr/>
              <a:lstStyle/>
              <a:p>
                <a:r>
                  <a:rPr lang="en-US">
                    <a:noFill/>
                  </a:rPr>
                  <a:t> </a:t>
                </a:r>
              </a:p>
            </p:txBody>
          </p:sp>
        </mc:Fallback>
      </mc:AlternateContent>
      <p:graphicFrame>
        <p:nvGraphicFramePr>
          <p:cNvPr id="7" name="Chart 6">
            <a:extLst>
              <a:ext uri="{FF2B5EF4-FFF2-40B4-BE49-F238E27FC236}">
                <a16:creationId xmlns:a16="http://schemas.microsoft.com/office/drawing/2014/main" id="{2077D289-7761-BE0D-3882-202B12885C5E}"/>
              </a:ext>
            </a:extLst>
          </p:cNvPr>
          <p:cNvGraphicFramePr>
            <a:graphicFrameLocks/>
          </p:cNvGraphicFramePr>
          <p:nvPr>
            <p:custDataLst>
              <p:tags r:id="rId1"/>
            </p:custDataLst>
            <p:extLst>
              <p:ext uri="{D42A27DB-BD31-4B8C-83A1-F6EECF244321}">
                <p14:modId xmlns:p14="http://schemas.microsoft.com/office/powerpoint/2010/main" val="3248262095"/>
              </p:ext>
            </p:extLst>
          </p:nvPr>
        </p:nvGraphicFramePr>
        <p:xfrm>
          <a:off x="6791643" y="1163852"/>
          <a:ext cx="5006656" cy="4530295"/>
        </p:xfrm>
        <a:graphic>
          <a:graphicData uri="http://schemas.openxmlformats.org/drawingml/2006/chart">
            <c:chart xmlns:c="http://schemas.openxmlformats.org/drawingml/2006/chart" xmlns:r="http://schemas.openxmlformats.org/officeDocument/2006/relationships" r:id="rId6"/>
          </a:graphicData>
        </a:graphic>
      </p:graphicFrame>
      <p:pic>
        <p:nvPicPr>
          <p:cNvPr id="2" name="ttsmaker-file-2025-1-31-8-31-18">
            <a:hlinkClick r:id="" action="ppaction://media"/>
            <a:extLst>
              <a:ext uri="{FF2B5EF4-FFF2-40B4-BE49-F238E27FC236}">
                <a16:creationId xmlns:a16="http://schemas.microsoft.com/office/drawing/2014/main" id="{509EFAD9-4D29-0B98-0E75-21EE65E85252}"/>
              </a:ext>
            </a:extLst>
          </p:cNvPr>
          <p:cNvPicPr>
            <a:picLocks noChangeAspect="1"/>
          </p:cNvPicPr>
          <p:nvPr>
            <a:audioFile r:link="rId3"/>
            <p:extLst>
              <p:ext uri="{DAA4B4D4-6D71-4841-9C94-3DE7FCFB9230}">
                <p14:media xmlns:p14="http://schemas.microsoft.com/office/powerpoint/2010/main" r:embed="rId2"/>
              </p:ext>
            </p:extLst>
          </p:nvPr>
        </p:nvPicPr>
        <p:blipFill>
          <a:blip r:embed="rId7">
            <a:duotone>
              <a:prstClr val="black"/>
              <a:schemeClr val="accent5">
                <a:tint val="45000"/>
                <a:satMod val="400000"/>
              </a:schemeClr>
            </a:duotone>
          </a:blip>
          <a:stretch>
            <a:fillRect/>
          </a:stretch>
        </p:blipFill>
        <p:spPr>
          <a:xfrm>
            <a:off x="10981264" y="0"/>
            <a:ext cx="812800" cy="812800"/>
          </a:xfrm>
          <a:prstGeom prst="rect">
            <a:avLst/>
          </a:prstGeom>
        </p:spPr>
      </p:pic>
    </p:spTree>
    <p:extLst>
      <p:ext uri="{BB962C8B-B14F-4D97-AF65-F5344CB8AC3E}">
        <p14:creationId xmlns:p14="http://schemas.microsoft.com/office/powerpoint/2010/main" val="276554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27A7-40BD-E179-DDF2-79D7AA5F77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520BC1-2D7B-6927-97B1-970DBA164DE4}"/>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003C3AFB-6A33-9679-6B28-F3C528F8E68B}"/>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rPr>
              <a:t>Introducing </a:t>
            </a:r>
            <a:r>
              <a:rPr lang="en-GB" sz="4800" kern="100" err="1">
                <a:solidFill>
                  <a:schemeClr val="bg1"/>
                </a:solidFill>
              </a:rPr>
              <a:t>MINFin’s</a:t>
            </a:r>
            <a:r>
              <a:rPr lang="en-GB" sz="4800" kern="100">
                <a:solidFill>
                  <a:schemeClr val="bg1"/>
                </a:solidFill>
              </a:rPr>
              <a:t>     Dashboard </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BDC0AE94-9DB7-7955-4ED9-070CA6D5ACCC}"/>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9F486A-E387-856F-FB18-9EAC914F7E1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2</a:t>
            </a:r>
            <a:endParaRPr lang="en-GB" sz="2800">
              <a:solidFill>
                <a:schemeClr val="bg1"/>
              </a:solidFill>
            </a:endParaRPr>
          </a:p>
        </p:txBody>
      </p:sp>
    </p:spTree>
    <p:extLst>
      <p:ext uri="{BB962C8B-B14F-4D97-AF65-F5344CB8AC3E}">
        <p14:creationId xmlns:p14="http://schemas.microsoft.com/office/powerpoint/2010/main" val="267267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4753C-5D73-8D47-ACF1-4A1BDA0A225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0D6D2A4-EAED-9268-3C0F-5A8E0E83639E}"/>
              </a:ext>
            </a:extLst>
          </p:cNvPr>
          <p:cNvPicPr>
            <a:picLocks/>
          </p:cNvPicPr>
          <p:nvPr/>
        </p:nvPicPr>
        <p:blipFill>
          <a:blip r:embed="rId5"/>
          <a:stretch>
            <a:fillRect/>
          </a:stretch>
        </p:blipFill>
        <p:spPr>
          <a:xfrm>
            <a:off x="342567" y="1540269"/>
            <a:ext cx="6120000" cy="4500000"/>
          </a:xfrm>
          <a:prstGeom prst="rect">
            <a:avLst/>
          </a:prstGeom>
        </p:spPr>
      </p:pic>
      <p:sp>
        <p:nvSpPr>
          <p:cNvPr id="13" name="Rectangle 4">
            <a:extLst>
              <a:ext uri="{FF2B5EF4-FFF2-40B4-BE49-F238E27FC236}">
                <a16:creationId xmlns:a16="http://schemas.microsoft.com/office/drawing/2014/main" id="{0ECCDEE1-CBBE-A306-73B8-9FD591910188}"/>
              </a:ext>
            </a:extLst>
          </p:cNvPr>
          <p:cNvSpPr>
            <a:spLocks noChangeArrowheads="1"/>
          </p:cNvSpPr>
          <p:nvPr/>
        </p:nvSpPr>
        <p:spPr bwMode="auto">
          <a:xfrm>
            <a:off x="4787900" y="24717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5">
            <a:extLst>
              <a:ext uri="{FF2B5EF4-FFF2-40B4-BE49-F238E27FC236}">
                <a16:creationId xmlns:a16="http://schemas.microsoft.com/office/drawing/2014/main" id="{2DD3BB44-B87C-E8E6-32FD-80FF5D52A8E0}"/>
              </a:ext>
            </a:extLst>
          </p:cNvPr>
          <p:cNvSpPr>
            <a:spLocks noChangeArrowheads="1"/>
          </p:cNvSpPr>
          <p:nvPr/>
        </p:nvSpPr>
        <p:spPr bwMode="auto">
          <a:xfrm>
            <a:off x="4787900" y="24717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Slide Number Placeholder 1">
            <a:extLst>
              <a:ext uri="{FF2B5EF4-FFF2-40B4-BE49-F238E27FC236}">
                <a16:creationId xmlns:a16="http://schemas.microsoft.com/office/drawing/2014/main" id="{D8A8227F-575E-0E97-00F5-0E2ED2AFD758}"/>
              </a:ext>
            </a:extLst>
          </p:cNvPr>
          <p:cNvSpPr>
            <a:spLocks noGrp="1"/>
          </p:cNvSpPr>
          <p:nvPr>
            <p:ph type="sldNum" idx="11"/>
          </p:nvPr>
        </p:nvSpPr>
        <p:spPr>
          <a:xfrm>
            <a:off x="11798300" y="6565900"/>
            <a:ext cx="393700" cy="292100"/>
          </a:xfrm>
        </p:spPr>
        <p:txBody>
          <a:bodyPr/>
          <a:lstStyle/>
          <a:p>
            <a:fld id="{00000000-1234-1234-1234-123412341234}" type="slidenum">
              <a:rPr lang="sv-SE"/>
              <a:pPr/>
              <a:t>12</a:t>
            </a:fld>
            <a:endParaRPr lang="sv-SE"/>
          </a:p>
        </p:txBody>
      </p:sp>
      <p:sp>
        <p:nvSpPr>
          <p:cNvPr id="25" name="Title 3">
            <a:extLst>
              <a:ext uri="{FF2B5EF4-FFF2-40B4-BE49-F238E27FC236}">
                <a16:creationId xmlns:a16="http://schemas.microsoft.com/office/drawing/2014/main" id="{082506BE-A11B-2C9B-8E93-C2FED3ECF3F1}"/>
              </a:ext>
            </a:extLst>
          </p:cNvPr>
          <p:cNvSpPr txBox="1">
            <a:spLocks/>
          </p:cNvSpPr>
          <p:nvPr/>
        </p:nvSpPr>
        <p:spPr>
          <a:xfrm>
            <a:off x="838200" y="365125"/>
            <a:ext cx="10515600" cy="752475"/>
          </a:xfrm>
          <a:prstGeom prst="rect">
            <a:avLst/>
          </a:prstGeom>
          <a:noFill/>
          <a:ln>
            <a:noFill/>
          </a:ln>
        </p:spPr>
        <p:txBody>
          <a:bodyPr spcFirstLastPara="1" vert="horz" wrap="square" lIns="91425" tIns="45700" rIns="91425" bIns="4570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High level dashboard – business as usual</a:t>
            </a:r>
            <a:endParaRPr lang="en-GB"/>
          </a:p>
        </p:txBody>
      </p:sp>
      <p:sp>
        <p:nvSpPr>
          <p:cNvPr id="26" name="TextBox 1">
            <a:extLst>
              <a:ext uri="{FF2B5EF4-FFF2-40B4-BE49-F238E27FC236}">
                <a16:creationId xmlns:a16="http://schemas.microsoft.com/office/drawing/2014/main" id="{0224CEDF-AE8A-D088-4E63-0DEFCABDA901}"/>
              </a:ext>
            </a:extLst>
          </p:cNvPr>
          <p:cNvSpPr txBox="1"/>
          <p:nvPr/>
        </p:nvSpPr>
        <p:spPr>
          <a:xfrm>
            <a:off x="245139" y="6105342"/>
            <a:ext cx="3744685" cy="242871"/>
          </a:xfrm>
          <a:prstGeom prst="rect">
            <a:avLst/>
          </a:prstGeom>
        </p:spPr>
        <p:txBody>
          <a:bodyPr wrap="square" rtlCol="0"/>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r>
              <a:rPr lang="en-GB" sz="1200" i="1"/>
              <a:t>Note: All numbers are fictional and purely illustrative</a:t>
            </a:r>
            <a:endParaRPr lang="en-GB" sz="1200" i="1">
              <a:latin typeface="+mn-lt"/>
              <a:ea typeface="+mn-ea"/>
              <a:cs typeface="+mn-cs"/>
            </a:endParaRPr>
          </a:p>
        </p:txBody>
      </p:sp>
      <p:sp>
        <p:nvSpPr>
          <p:cNvPr id="27" name="TextBox 26">
            <a:extLst>
              <a:ext uri="{FF2B5EF4-FFF2-40B4-BE49-F238E27FC236}">
                <a16:creationId xmlns:a16="http://schemas.microsoft.com/office/drawing/2014/main" id="{DF289E6E-9F5C-985F-C7E4-A945E4870C36}"/>
              </a:ext>
            </a:extLst>
          </p:cNvPr>
          <p:cNvSpPr txBox="1"/>
          <p:nvPr/>
        </p:nvSpPr>
        <p:spPr>
          <a:xfrm>
            <a:off x="3952487" y="3872488"/>
            <a:ext cx="2032000" cy="646331"/>
          </a:xfrm>
          <a:prstGeom prst="rect">
            <a:avLst/>
          </a:prstGeom>
          <a:noFill/>
          <a:effectLst/>
        </p:spPr>
        <p:txBody>
          <a:bodyPr wrap="square">
            <a:spAutoFit/>
          </a:bodyPr>
          <a:lstStyle/>
          <a:p>
            <a:pPr algn="ctr"/>
            <a:r>
              <a:rPr lang="en-GB" sz="1800">
                <a:solidFill>
                  <a:schemeClr val="tx1"/>
                </a:solidFill>
              </a:rPr>
              <a:t>Financing Gap</a:t>
            </a:r>
          </a:p>
          <a:p>
            <a:pPr algn="ctr"/>
            <a:r>
              <a:rPr lang="en-GB" sz="1800" i="1">
                <a:solidFill>
                  <a:schemeClr val="tx1"/>
                </a:solidFill>
              </a:rPr>
              <a:t> (Unaffordable)</a:t>
            </a:r>
          </a:p>
        </p:txBody>
      </p:sp>
      <p:sp>
        <p:nvSpPr>
          <p:cNvPr id="28" name="TextBox 27">
            <a:extLst>
              <a:ext uri="{FF2B5EF4-FFF2-40B4-BE49-F238E27FC236}">
                <a16:creationId xmlns:a16="http://schemas.microsoft.com/office/drawing/2014/main" id="{5FE7C0E9-E167-2540-2C00-2EBA19B96230}"/>
              </a:ext>
            </a:extLst>
          </p:cNvPr>
          <p:cNvSpPr txBox="1"/>
          <p:nvPr/>
        </p:nvSpPr>
        <p:spPr>
          <a:xfrm>
            <a:off x="838200" y="3732302"/>
            <a:ext cx="1333635" cy="382195"/>
          </a:xfrm>
          <a:prstGeom prst="rect">
            <a:avLst/>
          </a:prstGeom>
          <a:noFill/>
        </p:spPr>
        <p:txBody>
          <a:bodyPr wrap="square">
            <a:spAutoFit/>
          </a:bodyPr>
          <a:lstStyle/>
          <a:p>
            <a:r>
              <a:rPr lang="en-GB" sz="1800" i="1">
                <a:solidFill>
                  <a:schemeClr val="tx1"/>
                </a:solidFill>
              </a:rPr>
              <a:t>Affordable</a:t>
            </a:r>
          </a:p>
        </p:txBody>
      </p:sp>
      <p:cxnSp>
        <p:nvCxnSpPr>
          <p:cNvPr id="29" name="Straight Arrow Connector 28">
            <a:extLst>
              <a:ext uri="{FF2B5EF4-FFF2-40B4-BE49-F238E27FC236}">
                <a16:creationId xmlns:a16="http://schemas.microsoft.com/office/drawing/2014/main" id="{7317A2CA-545D-8E97-E600-EFE5781FEF69}"/>
              </a:ext>
            </a:extLst>
          </p:cNvPr>
          <p:cNvCxnSpPr>
            <a:cxnSpLocks/>
          </p:cNvCxnSpPr>
          <p:nvPr/>
        </p:nvCxnSpPr>
        <p:spPr>
          <a:xfrm>
            <a:off x="3985831" y="3917048"/>
            <a:ext cx="0" cy="702575"/>
          </a:xfrm>
          <a:prstGeom prst="straightConnector1">
            <a:avLst/>
          </a:prstGeom>
          <a:ln w="44450">
            <a:solidFill>
              <a:srgbClr val="777777"/>
            </a:solidFill>
            <a:headEnd type="triangle" w="med" len="med"/>
            <a:tailEnd type="triangl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graphicFrame>
        <p:nvGraphicFramePr>
          <p:cNvPr id="30" name="Table 29">
            <a:extLst>
              <a:ext uri="{FF2B5EF4-FFF2-40B4-BE49-F238E27FC236}">
                <a16:creationId xmlns:a16="http://schemas.microsoft.com/office/drawing/2014/main" id="{9A176C21-A352-09B7-C235-C5C361C39A45}"/>
              </a:ext>
            </a:extLst>
          </p:cNvPr>
          <p:cNvGraphicFramePr>
            <a:graphicFrameLocks noGrp="1"/>
          </p:cNvGraphicFramePr>
          <p:nvPr>
            <p:extLst>
              <p:ext uri="{D42A27DB-BD31-4B8C-83A1-F6EECF244321}">
                <p14:modId xmlns:p14="http://schemas.microsoft.com/office/powerpoint/2010/main" val="3840722635"/>
              </p:ext>
            </p:extLst>
          </p:nvPr>
        </p:nvGraphicFramePr>
        <p:xfrm>
          <a:off x="6462567" y="1540269"/>
          <a:ext cx="5243202" cy="4132116"/>
        </p:xfrm>
        <a:graphic>
          <a:graphicData uri="http://schemas.openxmlformats.org/drawingml/2006/table">
            <a:tbl>
              <a:tblPr/>
              <a:tblGrid>
                <a:gridCol w="3336498">
                  <a:extLst>
                    <a:ext uri="{9D8B030D-6E8A-4147-A177-3AD203B41FA5}">
                      <a16:colId xmlns:a16="http://schemas.microsoft.com/office/drawing/2014/main" val="298710817"/>
                    </a:ext>
                  </a:extLst>
                </a:gridCol>
                <a:gridCol w="953352">
                  <a:extLst>
                    <a:ext uri="{9D8B030D-6E8A-4147-A177-3AD203B41FA5}">
                      <a16:colId xmlns:a16="http://schemas.microsoft.com/office/drawing/2014/main" val="4125585722"/>
                    </a:ext>
                  </a:extLst>
                </a:gridCol>
                <a:gridCol w="953352">
                  <a:extLst>
                    <a:ext uri="{9D8B030D-6E8A-4147-A177-3AD203B41FA5}">
                      <a16:colId xmlns:a16="http://schemas.microsoft.com/office/drawing/2014/main" val="2937470307"/>
                    </a:ext>
                  </a:extLst>
                </a:gridCol>
              </a:tblGrid>
              <a:tr h="459124">
                <a:tc>
                  <a:txBody>
                    <a:bodyPr/>
                    <a:lstStyle/>
                    <a:p>
                      <a:pPr algn="l" fontAlgn="auto">
                        <a:lnSpc>
                          <a:spcPts val="1350"/>
                        </a:lnSpc>
                      </a:pPr>
                      <a:endParaRPr lang="en-GB" sz="1800" b="0" i="0" u="none" strike="noStrike">
                        <a:solidFill>
                          <a:srgbClr val="000000"/>
                        </a:solidFill>
                        <a:effectLst/>
                        <a:latin typeface="Calibri" panose="020F050202020403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1" i="0" u="none" strike="noStrike">
                          <a:solidFill>
                            <a:schemeClr val="tx1"/>
                          </a:solidFill>
                          <a:effectLst/>
                          <a:latin typeface="Calibri" panose="020F0502020204030204" pitchFamily="34" charset="0"/>
                        </a:rPr>
                        <a:t>Future</a:t>
                      </a:r>
                      <a:endParaRPr lang="en-GB" sz="1800" b="1" i="0">
                        <a:solidFill>
                          <a:schemeClr val="tx1"/>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350"/>
                        </a:lnSpc>
                      </a:pPr>
                      <a:r>
                        <a:rPr lang="en-GB" sz="1800" b="1" i="0" u="none" strike="noStrike">
                          <a:solidFill>
                            <a:srgbClr val="000000"/>
                          </a:solidFill>
                          <a:effectLst/>
                          <a:latin typeface="Calibri" panose="020F0502020204030204" pitchFamily="34" charset="0"/>
                        </a:rPr>
                        <a:t>Historic</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206909842"/>
                  </a:ext>
                </a:extLst>
              </a:tr>
              <a:tr h="459124">
                <a:tc gridSpan="3">
                  <a:txBody>
                    <a:bodyPr/>
                    <a:lstStyle/>
                    <a:p>
                      <a:pPr algn="l" fontAlgn="base">
                        <a:lnSpc>
                          <a:spcPts val="1350"/>
                        </a:lnSpc>
                      </a:pPr>
                      <a:r>
                        <a:rPr lang="en-GB" sz="1800" b="1" i="0" u="none" strike="noStrike">
                          <a:solidFill>
                            <a:srgbClr val="000000"/>
                          </a:solidFill>
                          <a:effectLst/>
                          <a:latin typeface="Calibri" panose="020F0502020204030204" pitchFamily="34" charset="0"/>
                        </a:rPr>
                        <a:t>Financing Requirements</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hMerge="1">
                  <a:txBody>
                    <a:bodyPr/>
                    <a:lstStyle/>
                    <a:p>
                      <a:pPr algn="ctr" fontAlgn="auto">
                        <a:lnSpc>
                          <a:spcPts val="1350"/>
                        </a:lnSpc>
                      </a:pPr>
                      <a:endParaRPr lang="en-GB" sz="1800" b="1" i="0" u="none" strike="noStrike">
                        <a:solidFill>
                          <a:srgbClr val="C00000"/>
                        </a:solidFill>
                        <a:effectLst/>
                        <a:latin typeface="Calibri" panose="020F0502020204030204" pitchFamily="34" charset="0"/>
                      </a:endParaRPr>
                    </a:p>
                  </a:txBody>
                  <a:tcPr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hMerge="1">
                  <a:txBody>
                    <a:bodyPr/>
                    <a:lstStyle/>
                    <a:p>
                      <a:pPr algn="l" fontAlgn="auto">
                        <a:lnSpc>
                          <a:spcPts val="1350"/>
                        </a:lnSpc>
                      </a:pPr>
                      <a:endParaRPr lang="en-GB" sz="1800" b="0" i="0" u="none" strike="noStrike">
                        <a:solidFill>
                          <a:srgbClr val="000000"/>
                        </a:solidFill>
                        <a:effectLst/>
                        <a:latin typeface="Calibri" panose="020F0502020204030204" pitchFamily="34" charset="0"/>
                      </a:endParaRPr>
                    </a:p>
                  </a:txBody>
                  <a:tcPr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842102431"/>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Average Interest Rate</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7%</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7%</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645626989"/>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Average Term of Loan</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13</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13</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758031868"/>
                  </a:ext>
                </a:extLst>
              </a:tr>
              <a:tr h="459124">
                <a:tc gridSpan="3">
                  <a:txBody>
                    <a:bodyPr/>
                    <a:lstStyle/>
                    <a:p>
                      <a:pPr algn="l" fontAlgn="base">
                        <a:lnSpc>
                          <a:spcPts val="1350"/>
                        </a:lnSpc>
                      </a:pPr>
                      <a:r>
                        <a:rPr lang="en-GB" sz="1800" b="1" i="0" u="none" strike="noStrike">
                          <a:solidFill>
                            <a:srgbClr val="000000"/>
                          </a:solidFill>
                          <a:effectLst/>
                          <a:latin typeface="Calibri" panose="020F0502020204030204" pitchFamily="34" charset="0"/>
                        </a:rPr>
                        <a:t>Funding Availability</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hMerge="1">
                  <a:txBody>
                    <a:bodyPr/>
                    <a:lstStyle/>
                    <a:p>
                      <a:pPr algn="ctr" fontAlgn="auto">
                        <a:lnSpc>
                          <a:spcPts val="1350"/>
                        </a:lnSpc>
                      </a:pPr>
                      <a:endParaRPr lang="en-GB" sz="1800" b="1" i="0" u="none" strike="noStrike">
                        <a:solidFill>
                          <a:srgbClr val="C00000"/>
                        </a:solidFill>
                        <a:effectLst/>
                        <a:latin typeface="Calibri" panose="020F0502020204030204" pitchFamily="34" charset="0"/>
                      </a:endParaRPr>
                    </a:p>
                  </a:txBody>
                  <a:tcPr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hMerge="1">
                  <a:txBody>
                    <a:bodyPr/>
                    <a:lstStyle/>
                    <a:p>
                      <a:pPr algn="l" fontAlgn="auto">
                        <a:lnSpc>
                          <a:spcPts val="1350"/>
                        </a:lnSpc>
                      </a:pPr>
                      <a:endParaRPr lang="en-GB" sz="1800" b="0" i="0" u="none" strike="noStrike">
                        <a:solidFill>
                          <a:srgbClr val="000000"/>
                        </a:solidFill>
                        <a:effectLst/>
                        <a:latin typeface="Calibri" panose="020F0502020204030204" pitchFamily="34" charset="0"/>
                      </a:endParaRPr>
                    </a:p>
                  </a:txBody>
                  <a:tcPr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804708318"/>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CAGR of Government Spending</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431124179"/>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CAGR of SOE Internal Revenue</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452100627"/>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CAGR of Fossil Fuel Savings</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754228586"/>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CAGR of International Grants</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87969275"/>
                  </a:ext>
                </a:extLst>
              </a:tr>
            </a:tbl>
          </a:graphicData>
        </a:graphic>
      </p:graphicFrame>
      <p:cxnSp>
        <p:nvCxnSpPr>
          <p:cNvPr id="31" name="Straight Arrow Connector 30">
            <a:extLst>
              <a:ext uri="{FF2B5EF4-FFF2-40B4-BE49-F238E27FC236}">
                <a16:creationId xmlns:a16="http://schemas.microsoft.com/office/drawing/2014/main" id="{48EBEC14-815E-1B40-7A7E-FE3526E7D52B}"/>
              </a:ext>
            </a:extLst>
          </p:cNvPr>
          <p:cNvCxnSpPr>
            <a:cxnSpLocks/>
          </p:cNvCxnSpPr>
          <p:nvPr/>
        </p:nvCxnSpPr>
        <p:spPr>
          <a:xfrm flipV="1">
            <a:off x="1472576" y="4077148"/>
            <a:ext cx="0" cy="747726"/>
          </a:xfrm>
          <a:prstGeom prst="straightConnector1">
            <a:avLst/>
          </a:prstGeom>
          <a:ln w="44450">
            <a:solidFill>
              <a:srgbClr val="186629"/>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pic>
        <p:nvPicPr>
          <p:cNvPr id="2" name="ttsmaker-file-2025-2-3-12-22-48">
            <a:hlinkClick r:id="" action="ppaction://media"/>
            <a:extLst>
              <a:ext uri="{FF2B5EF4-FFF2-40B4-BE49-F238E27FC236}">
                <a16:creationId xmlns:a16="http://schemas.microsoft.com/office/drawing/2014/main" id="{0D6F1CC1-E4DD-4000-06C3-B50799BAC1F5}"/>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0"/>
            <a:ext cx="812800" cy="812800"/>
          </a:xfrm>
          <a:prstGeom prst="rect">
            <a:avLst/>
          </a:prstGeom>
        </p:spPr>
      </p:pic>
    </p:spTree>
    <p:extLst>
      <p:ext uri="{BB962C8B-B14F-4D97-AF65-F5344CB8AC3E}">
        <p14:creationId xmlns:p14="http://schemas.microsoft.com/office/powerpoint/2010/main" val="188911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358F2-96F2-30C3-1294-5FCB7AF7A7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646835-9243-95DF-0971-47D606A85ECC}"/>
              </a:ext>
            </a:extLst>
          </p:cNvPr>
          <p:cNvPicPr>
            <a:picLocks/>
          </p:cNvPicPr>
          <p:nvPr/>
        </p:nvPicPr>
        <p:blipFill>
          <a:blip r:embed="rId5"/>
          <a:stretch>
            <a:fillRect/>
          </a:stretch>
        </p:blipFill>
        <p:spPr>
          <a:xfrm>
            <a:off x="333498" y="1542564"/>
            <a:ext cx="6120000" cy="4500000"/>
          </a:xfrm>
          <a:prstGeom prst="rect">
            <a:avLst/>
          </a:prstGeom>
        </p:spPr>
      </p:pic>
      <p:sp>
        <p:nvSpPr>
          <p:cNvPr id="12" name="Rectangle 1">
            <a:extLst>
              <a:ext uri="{FF2B5EF4-FFF2-40B4-BE49-F238E27FC236}">
                <a16:creationId xmlns:a16="http://schemas.microsoft.com/office/drawing/2014/main" id="{E6A83BD7-D508-A087-7CD4-1673E8177CDB}"/>
              </a:ext>
            </a:extLst>
          </p:cNvPr>
          <p:cNvSpPr>
            <a:spLocks noChangeArrowheads="1"/>
          </p:cNvSpPr>
          <p:nvPr/>
        </p:nvSpPr>
        <p:spPr bwMode="auto">
          <a:xfrm>
            <a:off x="4800600" y="24717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Slide Number Placeholder 1">
            <a:extLst>
              <a:ext uri="{FF2B5EF4-FFF2-40B4-BE49-F238E27FC236}">
                <a16:creationId xmlns:a16="http://schemas.microsoft.com/office/drawing/2014/main" id="{1A899FAD-170A-260D-43A6-48F16589FFDB}"/>
              </a:ext>
            </a:extLst>
          </p:cNvPr>
          <p:cNvSpPr>
            <a:spLocks noGrp="1"/>
          </p:cNvSpPr>
          <p:nvPr>
            <p:ph type="sldNum" idx="11"/>
          </p:nvPr>
        </p:nvSpPr>
        <p:spPr>
          <a:xfrm>
            <a:off x="11798300" y="6565900"/>
            <a:ext cx="393700" cy="292100"/>
          </a:xfrm>
        </p:spPr>
        <p:txBody>
          <a:bodyPr/>
          <a:lstStyle/>
          <a:p>
            <a:fld id="{00000000-1234-1234-1234-123412341234}" type="slidenum">
              <a:rPr lang="sv-SE"/>
              <a:pPr/>
              <a:t>13</a:t>
            </a:fld>
            <a:endParaRPr lang="sv-SE"/>
          </a:p>
        </p:txBody>
      </p:sp>
      <p:sp>
        <p:nvSpPr>
          <p:cNvPr id="8" name="Title 3">
            <a:extLst>
              <a:ext uri="{FF2B5EF4-FFF2-40B4-BE49-F238E27FC236}">
                <a16:creationId xmlns:a16="http://schemas.microsoft.com/office/drawing/2014/main" id="{8DAF221A-0386-D568-0D5E-4361D5970230}"/>
              </a:ext>
            </a:extLst>
          </p:cNvPr>
          <p:cNvSpPr txBox="1">
            <a:spLocks/>
          </p:cNvSpPr>
          <p:nvPr/>
        </p:nvSpPr>
        <p:spPr>
          <a:xfrm>
            <a:off x="838200" y="365125"/>
            <a:ext cx="10515600" cy="752475"/>
          </a:xfrm>
          <a:prstGeom prst="rect">
            <a:avLst/>
          </a:prstGeom>
          <a:noFill/>
          <a:ln>
            <a:noFill/>
          </a:ln>
        </p:spPr>
        <p:txBody>
          <a:bodyPr spcFirstLastPara="1" vert="horz" wrap="square" lIns="91425" tIns="45700" rIns="91425" bIns="4570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High level dashboard – alternative simulation</a:t>
            </a:r>
            <a:endParaRPr lang="en-GB"/>
          </a:p>
        </p:txBody>
      </p:sp>
      <p:sp>
        <p:nvSpPr>
          <p:cNvPr id="14" name="TextBox 1">
            <a:extLst>
              <a:ext uri="{FF2B5EF4-FFF2-40B4-BE49-F238E27FC236}">
                <a16:creationId xmlns:a16="http://schemas.microsoft.com/office/drawing/2014/main" id="{9DDBAE50-B705-B3DF-FFDE-C0433F8A5A6D}"/>
              </a:ext>
            </a:extLst>
          </p:cNvPr>
          <p:cNvSpPr txBox="1"/>
          <p:nvPr/>
        </p:nvSpPr>
        <p:spPr>
          <a:xfrm>
            <a:off x="495300" y="6192916"/>
            <a:ext cx="3744685" cy="242871"/>
          </a:xfrm>
          <a:prstGeom prst="rect">
            <a:avLst/>
          </a:prstGeom>
        </p:spPr>
        <p:txBody>
          <a:bodyPr wrap="square" rtlCol="0"/>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r>
              <a:rPr lang="en-GB" sz="1200" i="1"/>
              <a:t>Note: All numbers are fictional and purely illustrative</a:t>
            </a:r>
            <a:endParaRPr lang="en-GB" sz="1200" i="1">
              <a:latin typeface="+mn-lt"/>
              <a:ea typeface="+mn-ea"/>
              <a:cs typeface="+mn-cs"/>
            </a:endParaRPr>
          </a:p>
        </p:txBody>
      </p:sp>
      <p:graphicFrame>
        <p:nvGraphicFramePr>
          <p:cNvPr id="15" name="Table 14">
            <a:extLst>
              <a:ext uri="{FF2B5EF4-FFF2-40B4-BE49-F238E27FC236}">
                <a16:creationId xmlns:a16="http://schemas.microsoft.com/office/drawing/2014/main" id="{D083E473-E7F9-810B-292B-839AE3BC4D86}"/>
              </a:ext>
            </a:extLst>
          </p:cNvPr>
          <p:cNvGraphicFramePr>
            <a:graphicFrameLocks noGrp="1"/>
          </p:cNvGraphicFramePr>
          <p:nvPr>
            <p:extLst>
              <p:ext uri="{D42A27DB-BD31-4B8C-83A1-F6EECF244321}">
                <p14:modId xmlns:p14="http://schemas.microsoft.com/office/powerpoint/2010/main" val="2441061697"/>
              </p:ext>
            </p:extLst>
          </p:nvPr>
        </p:nvGraphicFramePr>
        <p:xfrm>
          <a:off x="6453498" y="1542564"/>
          <a:ext cx="5243202" cy="4132116"/>
        </p:xfrm>
        <a:graphic>
          <a:graphicData uri="http://schemas.openxmlformats.org/drawingml/2006/table">
            <a:tbl>
              <a:tblPr/>
              <a:tblGrid>
                <a:gridCol w="3336498">
                  <a:extLst>
                    <a:ext uri="{9D8B030D-6E8A-4147-A177-3AD203B41FA5}">
                      <a16:colId xmlns:a16="http://schemas.microsoft.com/office/drawing/2014/main" val="298710817"/>
                    </a:ext>
                  </a:extLst>
                </a:gridCol>
                <a:gridCol w="953352">
                  <a:extLst>
                    <a:ext uri="{9D8B030D-6E8A-4147-A177-3AD203B41FA5}">
                      <a16:colId xmlns:a16="http://schemas.microsoft.com/office/drawing/2014/main" val="4125585722"/>
                    </a:ext>
                  </a:extLst>
                </a:gridCol>
                <a:gridCol w="953352">
                  <a:extLst>
                    <a:ext uri="{9D8B030D-6E8A-4147-A177-3AD203B41FA5}">
                      <a16:colId xmlns:a16="http://schemas.microsoft.com/office/drawing/2014/main" val="2937470307"/>
                    </a:ext>
                  </a:extLst>
                </a:gridCol>
              </a:tblGrid>
              <a:tr h="459124">
                <a:tc>
                  <a:txBody>
                    <a:bodyPr/>
                    <a:lstStyle/>
                    <a:p>
                      <a:pPr algn="l" fontAlgn="auto">
                        <a:lnSpc>
                          <a:spcPts val="1350"/>
                        </a:lnSpc>
                      </a:pPr>
                      <a:endParaRPr lang="en-GB" sz="1800" b="0" i="0" u="none" strike="noStrike">
                        <a:solidFill>
                          <a:srgbClr val="000000"/>
                        </a:solidFill>
                        <a:effectLst/>
                        <a:latin typeface="Calibri" panose="020F0502020204030204" pitchFamily="34" charset="0"/>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1" i="0" u="none" strike="noStrike">
                          <a:solidFill>
                            <a:schemeClr val="tx1"/>
                          </a:solidFill>
                          <a:effectLst/>
                          <a:latin typeface="Calibri" panose="020F0502020204030204" pitchFamily="34" charset="0"/>
                        </a:rPr>
                        <a:t>Future</a:t>
                      </a:r>
                      <a:endParaRPr lang="en-GB" sz="1800" b="1" i="0">
                        <a:solidFill>
                          <a:schemeClr val="tx1"/>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350"/>
                        </a:lnSpc>
                      </a:pPr>
                      <a:r>
                        <a:rPr lang="en-GB" sz="1800" b="1" i="0" u="none" strike="noStrike">
                          <a:solidFill>
                            <a:srgbClr val="000000"/>
                          </a:solidFill>
                          <a:effectLst/>
                          <a:latin typeface="Calibri" panose="020F0502020204030204" pitchFamily="34" charset="0"/>
                        </a:rPr>
                        <a:t>Historic</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206909842"/>
                  </a:ext>
                </a:extLst>
              </a:tr>
              <a:tr h="459124">
                <a:tc gridSpan="3">
                  <a:txBody>
                    <a:bodyPr/>
                    <a:lstStyle/>
                    <a:p>
                      <a:pPr algn="l" fontAlgn="base">
                        <a:lnSpc>
                          <a:spcPts val="1350"/>
                        </a:lnSpc>
                      </a:pPr>
                      <a:r>
                        <a:rPr lang="en-GB" sz="1800" b="1" i="0" u="none" strike="noStrike">
                          <a:solidFill>
                            <a:srgbClr val="000000"/>
                          </a:solidFill>
                          <a:effectLst/>
                          <a:latin typeface="Calibri" panose="020F0502020204030204" pitchFamily="34" charset="0"/>
                        </a:rPr>
                        <a:t>Financing Requirements</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hMerge="1">
                  <a:txBody>
                    <a:bodyPr/>
                    <a:lstStyle/>
                    <a:p>
                      <a:pPr algn="ctr" fontAlgn="auto">
                        <a:lnSpc>
                          <a:spcPts val="1350"/>
                        </a:lnSpc>
                      </a:pPr>
                      <a:endParaRPr lang="en-GB" sz="1800" b="1" i="0" u="none" strike="noStrike">
                        <a:solidFill>
                          <a:srgbClr val="C00000"/>
                        </a:solidFill>
                        <a:effectLst/>
                        <a:latin typeface="Calibri" panose="020F0502020204030204" pitchFamily="34" charset="0"/>
                      </a:endParaRPr>
                    </a:p>
                  </a:txBody>
                  <a:tcPr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hMerge="1">
                  <a:txBody>
                    <a:bodyPr/>
                    <a:lstStyle/>
                    <a:p>
                      <a:pPr algn="l" fontAlgn="auto">
                        <a:lnSpc>
                          <a:spcPts val="1350"/>
                        </a:lnSpc>
                      </a:pPr>
                      <a:endParaRPr lang="en-GB" sz="1800" b="0" i="0" u="none" strike="noStrike">
                        <a:solidFill>
                          <a:srgbClr val="000000"/>
                        </a:solidFill>
                        <a:effectLst/>
                        <a:latin typeface="Calibri" panose="020F0502020204030204" pitchFamily="34" charset="0"/>
                      </a:endParaRPr>
                    </a:p>
                  </a:txBody>
                  <a:tcPr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842102431"/>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Average Interest Rate</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1" i="0" u="none" strike="noStrike">
                          <a:solidFill>
                            <a:srgbClr val="C00000"/>
                          </a:solidFill>
                          <a:effectLst/>
                          <a:latin typeface="Calibri" panose="020F0502020204030204" pitchFamily="34" charset="0"/>
                        </a:rPr>
                        <a:t>4%</a:t>
                      </a:r>
                      <a:endParaRPr lang="en-GB" sz="1800" b="1" i="0">
                        <a:solidFill>
                          <a:srgbClr val="C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7%</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645626989"/>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Average Term of Loan</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1" i="0" u="none" strike="noStrike">
                          <a:solidFill>
                            <a:srgbClr val="C00000"/>
                          </a:solidFill>
                          <a:effectLst/>
                          <a:latin typeface="Calibri" panose="020F0502020204030204" pitchFamily="34" charset="0"/>
                        </a:rPr>
                        <a:t>25</a:t>
                      </a:r>
                      <a:endParaRPr lang="en-GB" sz="1800" b="1" i="0">
                        <a:solidFill>
                          <a:srgbClr val="C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13</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758031868"/>
                  </a:ext>
                </a:extLst>
              </a:tr>
              <a:tr h="459124">
                <a:tc gridSpan="3">
                  <a:txBody>
                    <a:bodyPr/>
                    <a:lstStyle/>
                    <a:p>
                      <a:pPr algn="l" fontAlgn="base">
                        <a:lnSpc>
                          <a:spcPts val="1350"/>
                        </a:lnSpc>
                      </a:pPr>
                      <a:r>
                        <a:rPr lang="en-GB" sz="1800" b="1" i="0" u="none" strike="noStrike">
                          <a:solidFill>
                            <a:srgbClr val="000000"/>
                          </a:solidFill>
                          <a:effectLst/>
                          <a:latin typeface="Calibri" panose="020F0502020204030204" pitchFamily="34" charset="0"/>
                        </a:rPr>
                        <a:t>Funding Availability</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hMerge="1">
                  <a:txBody>
                    <a:bodyPr/>
                    <a:lstStyle/>
                    <a:p>
                      <a:pPr algn="ctr" fontAlgn="auto">
                        <a:lnSpc>
                          <a:spcPts val="1350"/>
                        </a:lnSpc>
                      </a:pPr>
                      <a:endParaRPr lang="en-GB" sz="1800" b="1" i="0" u="none" strike="noStrike">
                        <a:solidFill>
                          <a:srgbClr val="C00000"/>
                        </a:solidFill>
                        <a:effectLst/>
                        <a:latin typeface="Calibri" panose="020F0502020204030204" pitchFamily="34" charset="0"/>
                      </a:endParaRPr>
                    </a:p>
                  </a:txBody>
                  <a:tcPr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hMerge="1">
                  <a:txBody>
                    <a:bodyPr/>
                    <a:lstStyle/>
                    <a:p>
                      <a:pPr algn="l" fontAlgn="auto">
                        <a:lnSpc>
                          <a:spcPts val="1350"/>
                        </a:lnSpc>
                      </a:pPr>
                      <a:endParaRPr lang="en-GB" sz="1800" b="0" i="0" u="none" strike="noStrike">
                        <a:solidFill>
                          <a:srgbClr val="000000"/>
                        </a:solidFill>
                        <a:effectLst/>
                        <a:latin typeface="Calibri" panose="020F0502020204030204" pitchFamily="34" charset="0"/>
                      </a:endParaRPr>
                    </a:p>
                  </a:txBody>
                  <a:tcPr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804708318"/>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CAGR of Government Spending</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1" i="0" u="none" strike="noStrike">
                          <a:solidFill>
                            <a:srgbClr val="C00000"/>
                          </a:solidFill>
                          <a:effectLst/>
                          <a:latin typeface="Calibri" panose="020F0502020204030204" pitchFamily="34" charset="0"/>
                        </a:rPr>
                        <a:t>4%</a:t>
                      </a:r>
                      <a:endParaRPr lang="en-GB" sz="1800" b="1" i="0">
                        <a:solidFill>
                          <a:srgbClr val="C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431124179"/>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CAGR of SOE Internal Revenue</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1" i="0" u="none" strike="noStrike">
                          <a:solidFill>
                            <a:srgbClr val="C00000"/>
                          </a:solidFill>
                          <a:effectLst/>
                          <a:latin typeface="Calibri" panose="020F0502020204030204" pitchFamily="34" charset="0"/>
                        </a:rPr>
                        <a:t>4%</a:t>
                      </a:r>
                      <a:endParaRPr lang="en-GB" sz="1800" b="1" i="0">
                        <a:solidFill>
                          <a:srgbClr val="C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452100627"/>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CAGR of Fossil Fuel Savings</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1" i="0" u="none" strike="noStrike">
                          <a:solidFill>
                            <a:srgbClr val="C00000"/>
                          </a:solidFill>
                          <a:effectLst/>
                          <a:latin typeface="Calibri" panose="020F0502020204030204" pitchFamily="34" charset="0"/>
                        </a:rPr>
                        <a:t>4%</a:t>
                      </a:r>
                      <a:endParaRPr lang="en-GB" sz="1800" b="1" i="0">
                        <a:solidFill>
                          <a:srgbClr val="C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754228586"/>
                  </a:ext>
                </a:extLst>
              </a:tr>
              <a:tr h="459124">
                <a:tc>
                  <a:txBody>
                    <a:bodyPr/>
                    <a:lstStyle/>
                    <a:p>
                      <a:pPr algn="l" fontAlgn="base">
                        <a:lnSpc>
                          <a:spcPts val="1350"/>
                        </a:lnSpc>
                      </a:pPr>
                      <a:r>
                        <a:rPr lang="en-GB" sz="1800" b="0" i="0" u="none" strike="noStrike">
                          <a:solidFill>
                            <a:srgbClr val="000000"/>
                          </a:solidFill>
                          <a:effectLst/>
                          <a:latin typeface="Calibri" panose="020F0502020204030204" pitchFamily="34" charset="0"/>
                        </a:rPr>
                        <a:t>CAGR of International Grants</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350"/>
                        </a:lnSpc>
                      </a:pPr>
                      <a:r>
                        <a:rPr lang="en-GB" sz="1800" b="1" i="0" u="none" strike="noStrike">
                          <a:solidFill>
                            <a:srgbClr val="C00000"/>
                          </a:solidFill>
                          <a:effectLst/>
                          <a:latin typeface="Calibri" panose="020F0502020204030204" pitchFamily="34" charset="0"/>
                        </a:rPr>
                        <a:t>4%</a:t>
                      </a:r>
                      <a:endParaRPr lang="en-GB" sz="1800" b="1" i="0">
                        <a:solidFill>
                          <a:srgbClr val="C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base">
                        <a:lnSpc>
                          <a:spcPts val="1350"/>
                        </a:lnSpc>
                      </a:pPr>
                      <a:r>
                        <a:rPr lang="en-GB" sz="1800" b="0" i="0" u="none" strike="noStrike">
                          <a:solidFill>
                            <a:srgbClr val="000000"/>
                          </a:solidFill>
                          <a:effectLst/>
                          <a:latin typeface="Calibri" panose="020F0502020204030204" pitchFamily="34" charset="0"/>
                        </a:rPr>
                        <a:t>0%</a:t>
                      </a:r>
                      <a:endParaRPr lang="en-GB" sz="1800" b="0" i="0">
                        <a:solidFill>
                          <a:srgbClr val="000000"/>
                        </a:solidFill>
                        <a:effectLst/>
                      </a:endParaRP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87969275"/>
                  </a:ext>
                </a:extLst>
              </a:tr>
            </a:tbl>
          </a:graphicData>
        </a:graphic>
      </p:graphicFrame>
      <p:sp>
        <p:nvSpPr>
          <p:cNvPr id="16" name="TextBox 15">
            <a:extLst>
              <a:ext uri="{FF2B5EF4-FFF2-40B4-BE49-F238E27FC236}">
                <a16:creationId xmlns:a16="http://schemas.microsoft.com/office/drawing/2014/main" id="{9801B92D-D000-C0A6-A7F1-20936AAC6A5B}"/>
              </a:ext>
            </a:extLst>
          </p:cNvPr>
          <p:cNvSpPr txBox="1"/>
          <p:nvPr/>
        </p:nvSpPr>
        <p:spPr>
          <a:xfrm rot="20204477">
            <a:off x="3473140" y="3363015"/>
            <a:ext cx="1739900" cy="382195"/>
          </a:xfrm>
          <a:prstGeom prst="rect">
            <a:avLst/>
          </a:prstGeom>
          <a:noFill/>
        </p:spPr>
        <p:txBody>
          <a:bodyPr wrap="square">
            <a:spAutoFit/>
          </a:bodyPr>
          <a:lstStyle/>
          <a:p>
            <a:pPr algn="ctr"/>
            <a:r>
              <a:rPr lang="en-GB" sz="1800" b="1" i="1">
                <a:solidFill>
                  <a:srgbClr val="186629"/>
                </a:solidFill>
                <a:effectLst>
                  <a:glow rad="139700">
                    <a:schemeClr val="bg1"/>
                  </a:glow>
                </a:effectLst>
              </a:rPr>
              <a:t>Affordable</a:t>
            </a:r>
          </a:p>
        </p:txBody>
      </p:sp>
      <p:cxnSp>
        <p:nvCxnSpPr>
          <p:cNvPr id="17" name="Straight Arrow Connector 16">
            <a:extLst>
              <a:ext uri="{FF2B5EF4-FFF2-40B4-BE49-F238E27FC236}">
                <a16:creationId xmlns:a16="http://schemas.microsoft.com/office/drawing/2014/main" id="{F5C9DF56-AF44-7DBB-4E55-5205E59C0AC9}"/>
              </a:ext>
            </a:extLst>
          </p:cNvPr>
          <p:cNvCxnSpPr>
            <a:cxnSpLocks/>
          </p:cNvCxnSpPr>
          <p:nvPr/>
        </p:nvCxnSpPr>
        <p:spPr>
          <a:xfrm>
            <a:off x="1593861" y="4223305"/>
            <a:ext cx="0" cy="279559"/>
          </a:xfrm>
          <a:prstGeom prst="straightConnector1">
            <a:avLst/>
          </a:prstGeom>
          <a:ln w="44450">
            <a:solidFill>
              <a:srgbClr val="186629"/>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0481AAE-20F2-D05A-B3DE-EE312916F023}"/>
              </a:ext>
            </a:extLst>
          </p:cNvPr>
          <p:cNvCxnSpPr>
            <a:cxnSpLocks/>
          </p:cNvCxnSpPr>
          <p:nvPr/>
        </p:nvCxnSpPr>
        <p:spPr>
          <a:xfrm flipV="1">
            <a:off x="5580061" y="3340512"/>
            <a:ext cx="0" cy="325026"/>
          </a:xfrm>
          <a:prstGeom prst="straightConnector1">
            <a:avLst/>
          </a:prstGeom>
          <a:ln w="44450">
            <a:solidFill>
              <a:srgbClr val="C00000"/>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82B2CFE-F7D7-1163-A5F9-CD234B57C5B0}"/>
              </a:ext>
            </a:extLst>
          </p:cNvPr>
          <p:cNvCxnSpPr>
            <a:cxnSpLocks/>
          </p:cNvCxnSpPr>
          <p:nvPr/>
        </p:nvCxnSpPr>
        <p:spPr>
          <a:xfrm flipV="1">
            <a:off x="4800600" y="3643313"/>
            <a:ext cx="0" cy="325026"/>
          </a:xfrm>
          <a:prstGeom prst="straightConnector1">
            <a:avLst/>
          </a:prstGeom>
          <a:ln w="44450">
            <a:solidFill>
              <a:srgbClr val="C00000"/>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862935E-C975-BFF6-ED86-BA63BF428FE0}"/>
              </a:ext>
            </a:extLst>
          </p:cNvPr>
          <p:cNvCxnSpPr>
            <a:cxnSpLocks/>
          </p:cNvCxnSpPr>
          <p:nvPr/>
        </p:nvCxnSpPr>
        <p:spPr>
          <a:xfrm flipV="1">
            <a:off x="4060295" y="4019009"/>
            <a:ext cx="0" cy="325026"/>
          </a:xfrm>
          <a:prstGeom prst="straightConnector1">
            <a:avLst/>
          </a:prstGeom>
          <a:ln w="44450">
            <a:solidFill>
              <a:srgbClr val="C00000"/>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1DF8BD7-7830-60D6-B3D1-5716EA70C328}"/>
              </a:ext>
            </a:extLst>
          </p:cNvPr>
          <p:cNvCxnSpPr>
            <a:cxnSpLocks/>
          </p:cNvCxnSpPr>
          <p:nvPr/>
        </p:nvCxnSpPr>
        <p:spPr>
          <a:xfrm flipV="1">
            <a:off x="3241674" y="4419647"/>
            <a:ext cx="0" cy="325026"/>
          </a:xfrm>
          <a:prstGeom prst="straightConnector1">
            <a:avLst/>
          </a:prstGeom>
          <a:ln w="44450">
            <a:solidFill>
              <a:srgbClr val="C00000"/>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29DF551-A5BE-AD1D-4B3C-0AD7DEC6CDBB}"/>
              </a:ext>
            </a:extLst>
          </p:cNvPr>
          <p:cNvCxnSpPr>
            <a:cxnSpLocks/>
          </p:cNvCxnSpPr>
          <p:nvPr/>
        </p:nvCxnSpPr>
        <p:spPr>
          <a:xfrm flipV="1">
            <a:off x="6096000" y="3289712"/>
            <a:ext cx="0" cy="325026"/>
          </a:xfrm>
          <a:prstGeom prst="straightConnector1">
            <a:avLst/>
          </a:prstGeom>
          <a:ln w="44450">
            <a:solidFill>
              <a:srgbClr val="C00000"/>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B56C674-E7C8-6985-DBAE-B43885AD6EBA}"/>
              </a:ext>
            </a:extLst>
          </p:cNvPr>
          <p:cNvCxnSpPr>
            <a:cxnSpLocks/>
          </p:cNvCxnSpPr>
          <p:nvPr/>
        </p:nvCxnSpPr>
        <p:spPr>
          <a:xfrm flipV="1">
            <a:off x="2517151" y="4709583"/>
            <a:ext cx="0" cy="230764"/>
          </a:xfrm>
          <a:prstGeom prst="straightConnector1">
            <a:avLst/>
          </a:prstGeom>
          <a:ln w="44450">
            <a:solidFill>
              <a:srgbClr val="C00000"/>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33B9291-779B-8830-B7F9-6887BCEDC331}"/>
              </a:ext>
            </a:extLst>
          </p:cNvPr>
          <p:cNvCxnSpPr>
            <a:cxnSpLocks/>
          </p:cNvCxnSpPr>
          <p:nvPr/>
        </p:nvCxnSpPr>
        <p:spPr>
          <a:xfrm flipV="1">
            <a:off x="1593861" y="4940347"/>
            <a:ext cx="0" cy="149178"/>
          </a:xfrm>
          <a:prstGeom prst="straightConnector1">
            <a:avLst/>
          </a:prstGeom>
          <a:ln w="44450">
            <a:solidFill>
              <a:srgbClr val="C00000"/>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BE349BF-D201-BE7C-07AA-907DDA071503}"/>
              </a:ext>
            </a:extLst>
          </p:cNvPr>
          <p:cNvCxnSpPr>
            <a:cxnSpLocks/>
          </p:cNvCxnSpPr>
          <p:nvPr/>
        </p:nvCxnSpPr>
        <p:spPr>
          <a:xfrm>
            <a:off x="2517151" y="4022314"/>
            <a:ext cx="0" cy="279559"/>
          </a:xfrm>
          <a:prstGeom prst="straightConnector1">
            <a:avLst/>
          </a:prstGeom>
          <a:ln w="44450">
            <a:solidFill>
              <a:srgbClr val="186629"/>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404E362-45A9-A774-D9BA-9B6D5F54B779}"/>
              </a:ext>
            </a:extLst>
          </p:cNvPr>
          <p:cNvCxnSpPr>
            <a:cxnSpLocks/>
          </p:cNvCxnSpPr>
          <p:nvPr/>
        </p:nvCxnSpPr>
        <p:spPr>
          <a:xfrm>
            <a:off x="3241674" y="3828559"/>
            <a:ext cx="0" cy="279559"/>
          </a:xfrm>
          <a:prstGeom prst="straightConnector1">
            <a:avLst/>
          </a:prstGeom>
          <a:ln w="44450">
            <a:solidFill>
              <a:srgbClr val="186629"/>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EC1F8DE-463C-460C-2E60-37C996B7C9C8}"/>
              </a:ext>
            </a:extLst>
          </p:cNvPr>
          <p:cNvCxnSpPr>
            <a:cxnSpLocks/>
          </p:cNvCxnSpPr>
          <p:nvPr/>
        </p:nvCxnSpPr>
        <p:spPr>
          <a:xfrm>
            <a:off x="5573722" y="2755457"/>
            <a:ext cx="0" cy="279559"/>
          </a:xfrm>
          <a:prstGeom prst="straightConnector1">
            <a:avLst/>
          </a:prstGeom>
          <a:ln w="44450">
            <a:solidFill>
              <a:srgbClr val="186629"/>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D5A59F9-3D36-7F25-BD03-6E5BE420FBB4}"/>
              </a:ext>
            </a:extLst>
          </p:cNvPr>
          <p:cNvCxnSpPr>
            <a:cxnSpLocks/>
          </p:cNvCxnSpPr>
          <p:nvPr/>
        </p:nvCxnSpPr>
        <p:spPr>
          <a:xfrm>
            <a:off x="6096000" y="2392283"/>
            <a:ext cx="0" cy="279559"/>
          </a:xfrm>
          <a:prstGeom prst="straightConnector1">
            <a:avLst/>
          </a:prstGeom>
          <a:ln w="44450">
            <a:solidFill>
              <a:srgbClr val="186629"/>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D8DCC30-224B-6D1D-8C6A-92B50DB1FD49}"/>
              </a:ext>
            </a:extLst>
          </p:cNvPr>
          <p:cNvCxnSpPr>
            <a:cxnSpLocks/>
          </p:cNvCxnSpPr>
          <p:nvPr/>
        </p:nvCxnSpPr>
        <p:spPr>
          <a:xfrm>
            <a:off x="1593861" y="4220130"/>
            <a:ext cx="0" cy="279559"/>
          </a:xfrm>
          <a:prstGeom prst="straightConnector1">
            <a:avLst/>
          </a:prstGeom>
          <a:ln w="44450">
            <a:solidFill>
              <a:srgbClr val="186629"/>
            </a:solidFill>
            <a:headEnd type="triangle" w="med" len="med"/>
            <a:tailEnd type="none" w="med" len="med"/>
          </a:ln>
          <a:effectLst>
            <a:glow rad="38100">
              <a:schemeClr val="bg1"/>
            </a:glow>
          </a:effectLst>
        </p:spPr>
        <p:style>
          <a:lnRef idx="1">
            <a:schemeClr val="accent1"/>
          </a:lnRef>
          <a:fillRef idx="0">
            <a:schemeClr val="accent1"/>
          </a:fillRef>
          <a:effectRef idx="0">
            <a:schemeClr val="accent1"/>
          </a:effectRef>
          <a:fontRef idx="minor">
            <a:schemeClr val="tx1"/>
          </a:fontRef>
        </p:style>
      </p:cxnSp>
      <p:pic>
        <p:nvPicPr>
          <p:cNvPr id="2" name="ttsmaker-file-2025-2-3-12-23-18">
            <a:hlinkClick r:id="" action="ppaction://media"/>
            <a:extLst>
              <a:ext uri="{FF2B5EF4-FFF2-40B4-BE49-F238E27FC236}">
                <a16:creationId xmlns:a16="http://schemas.microsoft.com/office/drawing/2014/main" id="{6B930878-2BB3-2669-0685-DC20F35B6D63}"/>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2759"/>
            <a:ext cx="812800" cy="812800"/>
          </a:xfrm>
          <a:prstGeom prst="rect">
            <a:avLst/>
          </a:prstGeom>
        </p:spPr>
      </p:pic>
    </p:spTree>
    <p:extLst>
      <p:ext uri="{BB962C8B-B14F-4D97-AF65-F5344CB8AC3E}">
        <p14:creationId xmlns:p14="http://schemas.microsoft.com/office/powerpoint/2010/main" val="252996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DE21F-2332-B014-66A1-DCF8CD1FD55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626F1D08-9C16-11AC-BF40-5C8A2B31A8B8}"/>
              </a:ext>
            </a:extLst>
          </p:cNvPr>
          <p:cNvSpPr>
            <a:spLocks noGrp="1"/>
          </p:cNvSpPr>
          <p:nvPr>
            <p:ph type="sldNum" idx="11"/>
          </p:nvPr>
        </p:nvSpPr>
        <p:spPr/>
        <p:txBody>
          <a:bodyPr/>
          <a:lstStyle/>
          <a:p>
            <a:fld id="{00000000-1234-1234-1234-123412341234}" type="slidenum">
              <a:rPr lang="sv-SE"/>
              <a:pPr/>
              <a:t>14</a:t>
            </a:fld>
            <a:endParaRPr lang="sv-SE"/>
          </a:p>
        </p:txBody>
      </p:sp>
      <p:sp>
        <p:nvSpPr>
          <p:cNvPr id="4" name="Title 3">
            <a:extLst>
              <a:ext uri="{FF2B5EF4-FFF2-40B4-BE49-F238E27FC236}">
                <a16:creationId xmlns:a16="http://schemas.microsoft.com/office/drawing/2014/main" id="{95137058-22D6-5557-BC2A-C680E5BE1C38}"/>
              </a:ext>
            </a:extLst>
          </p:cNvPr>
          <p:cNvSpPr>
            <a:spLocks noGrp="1"/>
          </p:cNvSpPr>
          <p:nvPr>
            <p:ph type="title"/>
          </p:nvPr>
        </p:nvSpPr>
        <p:spPr>
          <a:xfrm>
            <a:off x="838200" y="226575"/>
            <a:ext cx="10515600" cy="818686"/>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More complex representation of model structure</a:t>
            </a:r>
            <a:endParaRPr lang="en-GB"/>
          </a:p>
        </p:txBody>
      </p:sp>
      <p:pic>
        <p:nvPicPr>
          <p:cNvPr id="7" name="Picture 6" descr="A diagram of a financial model&#10;&#10;AI-generated content may be incorrect.">
            <a:extLst>
              <a:ext uri="{FF2B5EF4-FFF2-40B4-BE49-F238E27FC236}">
                <a16:creationId xmlns:a16="http://schemas.microsoft.com/office/drawing/2014/main" id="{6B64E807-3634-AFA8-B2AC-9A775DA1D16D}"/>
              </a:ext>
            </a:extLst>
          </p:cNvPr>
          <p:cNvPicPr>
            <a:picLocks noChangeAspect="1"/>
          </p:cNvPicPr>
          <p:nvPr/>
        </p:nvPicPr>
        <p:blipFill>
          <a:blip r:embed="rId5"/>
          <a:srcRect l="12201" t="12071" r="12854" b="6933"/>
          <a:stretch/>
        </p:blipFill>
        <p:spPr>
          <a:xfrm>
            <a:off x="1583266" y="1266062"/>
            <a:ext cx="9025467" cy="5299838"/>
          </a:xfrm>
          <a:prstGeom prst="rect">
            <a:avLst/>
          </a:prstGeom>
        </p:spPr>
      </p:pic>
      <p:pic>
        <p:nvPicPr>
          <p:cNvPr id="2" name="ttsmaker-file-2025-2-3-12-24-21">
            <a:hlinkClick r:id="" action="ppaction://media"/>
            <a:extLst>
              <a:ext uri="{FF2B5EF4-FFF2-40B4-BE49-F238E27FC236}">
                <a16:creationId xmlns:a16="http://schemas.microsoft.com/office/drawing/2014/main" id="{EE3EF1F5-5407-FD4B-2E96-29DA0D284D78}"/>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0"/>
            <a:ext cx="812800" cy="812800"/>
          </a:xfrm>
          <a:prstGeom prst="rect">
            <a:avLst/>
          </a:prstGeom>
        </p:spPr>
      </p:pic>
    </p:spTree>
    <p:extLst>
      <p:ext uri="{BB962C8B-B14F-4D97-AF65-F5344CB8AC3E}">
        <p14:creationId xmlns:p14="http://schemas.microsoft.com/office/powerpoint/2010/main" val="308636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F29A-D277-0F5C-0941-CA812358880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10CA4D-A950-0D93-0B4A-39724686196C}"/>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9863F435-208B-7FBC-DF44-E7C68EF460E3}"/>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rPr>
              <a:t>Kenya Case study:</a:t>
            </a:r>
          </a:p>
          <a:p>
            <a:r>
              <a:rPr lang="en-GB" sz="4800" kern="100">
                <a:solidFill>
                  <a:schemeClr val="bg1"/>
                </a:solidFill>
              </a:rPr>
              <a:t>Pillars</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C16CCC9B-0188-F71A-9DEB-166DBC38F0ED}"/>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F106B4-2540-80A2-F486-B361A7B6C99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3</a:t>
            </a:r>
            <a:endParaRPr lang="en-GB" sz="2800">
              <a:solidFill>
                <a:schemeClr val="bg1"/>
              </a:solidFill>
            </a:endParaRPr>
          </a:p>
        </p:txBody>
      </p:sp>
    </p:spTree>
    <p:extLst>
      <p:ext uri="{BB962C8B-B14F-4D97-AF65-F5344CB8AC3E}">
        <p14:creationId xmlns:p14="http://schemas.microsoft.com/office/powerpoint/2010/main" val="1281663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16</a:t>
            </a:fld>
            <a:endParaRPr lang="sv-SE"/>
          </a:p>
        </p:txBody>
      </p:sp>
      <p:pic>
        <p:nvPicPr>
          <p:cNvPr id="3074" name="Picture 2" descr="A flag with a red oval and black stripes&#10;&#10;Description automatically generated">
            <a:extLst>
              <a:ext uri="{FF2B5EF4-FFF2-40B4-BE49-F238E27FC236}">
                <a16:creationId xmlns:a16="http://schemas.microsoft.com/office/drawing/2014/main" id="{E5039B57-7C41-5791-E133-2B603D1472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4037" y="198441"/>
            <a:ext cx="1421330" cy="107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a:extLst>
              <a:ext uri="{FF2B5EF4-FFF2-40B4-BE49-F238E27FC236}">
                <a16:creationId xmlns:a16="http://schemas.microsoft.com/office/drawing/2014/main" id="{66422EF9-6200-2A2A-1137-A089598085E9}"/>
              </a:ext>
            </a:extLst>
          </p:cNvPr>
          <p:cNvGraphicFramePr>
            <a:graphicFrameLocks/>
          </p:cNvGraphicFramePr>
          <p:nvPr>
            <p:custDataLst>
              <p:tags r:id="rId1"/>
            </p:custDataLst>
            <p:extLst>
              <p:ext uri="{D42A27DB-BD31-4B8C-83A1-F6EECF244321}">
                <p14:modId xmlns:p14="http://schemas.microsoft.com/office/powerpoint/2010/main" val="2930446489"/>
              </p:ext>
            </p:extLst>
          </p:nvPr>
        </p:nvGraphicFramePr>
        <p:xfrm>
          <a:off x="1102255" y="1270003"/>
          <a:ext cx="8734426" cy="5048791"/>
        </p:xfrm>
        <a:graphic>
          <a:graphicData uri="http://schemas.openxmlformats.org/drawingml/2006/chart">
            <c:chart xmlns:c="http://schemas.openxmlformats.org/drawingml/2006/chart" xmlns:r="http://schemas.openxmlformats.org/officeDocument/2006/relationships" r:id="rId7"/>
          </a:graphicData>
        </a:graphic>
      </p:graphicFrame>
      <p:sp>
        <p:nvSpPr>
          <p:cNvPr id="8" name="Title 3">
            <a:extLst>
              <a:ext uri="{FF2B5EF4-FFF2-40B4-BE49-F238E27FC236}">
                <a16:creationId xmlns:a16="http://schemas.microsoft.com/office/drawing/2014/main" id="{58D6F4A2-4C0E-7325-E2D4-9753F3A1F80F}"/>
              </a:ext>
            </a:extLst>
          </p:cNvPr>
          <p:cNvSpPr>
            <a:spLocks noGrp="1"/>
          </p:cNvSpPr>
          <p:nvPr>
            <p:ph type="title"/>
          </p:nvPr>
        </p:nvSpPr>
        <p:spPr>
          <a:xfrm>
            <a:off x="211668" y="246594"/>
            <a:ext cx="10515600" cy="904878"/>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Investment needs based on </a:t>
            </a:r>
            <a:r>
              <a:rPr lang="en-US" err="1">
                <a:solidFill>
                  <a:srgbClr val="C00000"/>
                </a:solidFill>
                <a:latin typeface="Open Sans" panose="020B0606030504020204" pitchFamily="34" charset="0"/>
                <a:ea typeface="Open Sans" panose="020B0606030504020204" pitchFamily="34" charset="0"/>
                <a:cs typeface="Open Sans" panose="020B0606030504020204" pitchFamily="34" charset="0"/>
              </a:rPr>
              <a:t>OSeMOSYS</a:t>
            </a:r>
            <a:endParaRPr lang="en-GB"/>
          </a:p>
        </p:txBody>
      </p:sp>
      <p:pic>
        <p:nvPicPr>
          <p:cNvPr id="2" name="ttsmaker-file-2025-2-3-12-24-45">
            <a:hlinkClick r:id="" action="ppaction://media"/>
            <a:extLst>
              <a:ext uri="{FF2B5EF4-FFF2-40B4-BE49-F238E27FC236}">
                <a16:creationId xmlns:a16="http://schemas.microsoft.com/office/drawing/2014/main" id="{2373DDA8-AD38-C921-7C43-CC0DACA7991A}"/>
              </a:ext>
            </a:extLst>
          </p:cNvPr>
          <p:cNvPicPr>
            <a:picLocks noChangeAspect="1"/>
          </p:cNvPicPr>
          <p:nvPr>
            <a:audioFile r:link="rId3"/>
            <p:extLst>
              <p:ext uri="{DAA4B4D4-6D71-4841-9C94-3DE7FCFB9230}">
                <p14:media xmlns:p14="http://schemas.microsoft.com/office/powerpoint/2010/main" r:embed="rId2"/>
              </p:ext>
            </p:extLst>
          </p:nvPr>
        </p:nvPicPr>
        <p:blipFill>
          <a:blip r:embed="rId8">
            <a:duotone>
              <a:prstClr val="black"/>
              <a:schemeClr val="accent5">
                <a:tint val="45000"/>
                <a:satMod val="400000"/>
              </a:schemeClr>
            </a:duotone>
          </a:blip>
          <a:stretch>
            <a:fillRect/>
          </a:stretch>
        </p:blipFill>
        <p:spPr>
          <a:xfrm>
            <a:off x="11089745" y="5753100"/>
            <a:ext cx="812800" cy="812800"/>
          </a:xfrm>
          <a:prstGeom prst="rect">
            <a:avLst/>
          </a:prstGeom>
        </p:spPr>
      </p:pic>
    </p:spTree>
    <p:extLst>
      <p:ext uri="{BB962C8B-B14F-4D97-AF65-F5344CB8AC3E}">
        <p14:creationId xmlns:p14="http://schemas.microsoft.com/office/powerpoint/2010/main" val="418286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F8C2E-7C70-0DBB-44A5-BBDF4D1FEDF5}"/>
            </a:ext>
          </a:extLst>
        </p:cNvPr>
        <p:cNvGrpSpPr/>
        <p:nvPr/>
      </p:nvGrpSpPr>
      <p:grpSpPr>
        <a:xfrm>
          <a:off x="0" y="0"/>
          <a:ext cx="0" cy="0"/>
          <a:chOff x="0" y="0"/>
          <a:chExt cx="0" cy="0"/>
        </a:xfrm>
      </p:grpSpPr>
      <p:pic>
        <p:nvPicPr>
          <p:cNvPr id="2" name="Picture 2" descr="A flag with a red oval and black stripes&#10;&#10;Description automatically generated">
            <a:extLst>
              <a:ext uri="{FF2B5EF4-FFF2-40B4-BE49-F238E27FC236}">
                <a16:creationId xmlns:a16="http://schemas.microsoft.com/office/drawing/2014/main" id="{7B59CEFB-52DC-D32E-DD76-80D09942E7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4037" y="198441"/>
            <a:ext cx="1421330" cy="10715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
            <a:extLst>
              <a:ext uri="{FF2B5EF4-FFF2-40B4-BE49-F238E27FC236}">
                <a16:creationId xmlns:a16="http://schemas.microsoft.com/office/drawing/2014/main" id="{3B5E5E5A-648A-F385-3BE4-9B2AC52AB115}"/>
              </a:ext>
            </a:extLst>
          </p:cNvPr>
          <p:cNvSpPr>
            <a:spLocks noChangeArrowheads="1"/>
          </p:cNvSpPr>
          <p:nvPr/>
        </p:nvSpPr>
        <p:spPr bwMode="auto">
          <a:xfrm>
            <a:off x="3703638" y="97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73E95F11-17BF-9B6E-1EEE-B5B0D71A95E8}"/>
              </a:ext>
            </a:extLst>
          </p:cNvPr>
          <p:cNvGraphicFramePr>
            <a:graphicFrameLocks noGrp="1"/>
          </p:cNvGraphicFramePr>
          <p:nvPr>
            <p:extLst>
              <p:ext uri="{D42A27DB-BD31-4B8C-83A1-F6EECF244321}">
                <p14:modId xmlns:p14="http://schemas.microsoft.com/office/powerpoint/2010/main" val="2554962881"/>
              </p:ext>
            </p:extLst>
          </p:nvPr>
        </p:nvGraphicFramePr>
        <p:xfrm>
          <a:off x="668869" y="1578882"/>
          <a:ext cx="10394144" cy="4522919"/>
        </p:xfrm>
        <a:graphic>
          <a:graphicData uri="http://schemas.openxmlformats.org/drawingml/2006/table">
            <a:tbl>
              <a:tblPr/>
              <a:tblGrid>
                <a:gridCol w="3220643">
                  <a:extLst>
                    <a:ext uri="{9D8B030D-6E8A-4147-A177-3AD203B41FA5}">
                      <a16:colId xmlns:a16="http://schemas.microsoft.com/office/drawing/2014/main" val="1192559001"/>
                    </a:ext>
                  </a:extLst>
                </a:gridCol>
                <a:gridCol w="1551744">
                  <a:extLst>
                    <a:ext uri="{9D8B030D-6E8A-4147-A177-3AD203B41FA5}">
                      <a16:colId xmlns:a16="http://schemas.microsoft.com/office/drawing/2014/main" val="1537287943"/>
                    </a:ext>
                  </a:extLst>
                </a:gridCol>
                <a:gridCol w="1551744">
                  <a:extLst>
                    <a:ext uri="{9D8B030D-6E8A-4147-A177-3AD203B41FA5}">
                      <a16:colId xmlns:a16="http://schemas.microsoft.com/office/drawing/2014/main" val="2157718293"/>
                    </a:ext>
                  </a:extLst>
                </a:gridCol>
                <a:gridCol w="1551744">
                  <a:extLst>
                    <a:ext uri="{9D8B030D-6E8A-4147-A177-3AD203B41FA5}">
                      <a16:colId xmlns:a16="http://schemas.microsoft.com/office/drawing/2014/main" val="785785408"/>
                    </a:ext>
                  </a:extLst>
                </a:gridCol>
                <a:gridCol w="1551744">
                  <a:extLst>
                    <a:ext uri="{9D8B030D-6E8A-4147-A177-3AD203B41FA5}">
                      <a16:colId xmlns:a16="http://schemas.microsoft.com/office/drawing/2014/main" val="3057004387"/>
                    </a:ext>
                  </a:extLst>
                </a:gridCol>
                <a:gridCol w="966525">
                  <a:extLst>
                    <a:ext uri="{9D8B030D-6E8A-4147-A177-3AD203B41FA5}">
                      <a16:colId xmlns:a16="http://schemas.microsoft.com/office/drawing/2014/main" val="4188304586"/>
                    </a:ext>
                  </a:extLst>
                </a:gridCol>
              </a:tblGrid>
              <a:tr h="437696">
                <a:tc>
                  <a:txBody>
                    <a:bodyPr/>
                    <a:lstStyle/>
                    <a:p>
                      <a:pPr algn="r" fontAlgn="auto">
                        <a:lnSpc>
                          <a:spcPts val="2175"/>
                        </a:lnSpc>
                      </a:pPr>
                      <a:r>
                        <a:rPr lang="en-GB" sz="1800" b="1" i="0">
                          <a:solidFill>
                            <a:schemeClr val="bg1"/>
                          </a:solidFill>
                          <a:effectLst/>
                          <a:latin typeface="Open Sans" panose="020B0606030504020204" pitchFamily="34" charset="0"/>
                        </a:rPr>
                        <a:t>Sources of debt finance</a:t>
                      </a: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ase">
                        <a:lnSpc>
                          <a:spcPts val="2175"/>
                        </a:lnSpc>
                      </a:pPr>
                      <a:r>
                        <a:rPr lang="en-GB" sz="1800" b="0" i="0">
                          <a:solidFill>
                            <a:schemeClr val="bg1"/>
                          </a:solidFill>
                          <a:effectLst/>
                          <a:latin typeface="Open Sans" panose="020B0606030504020204" pitchFamily="34" charset="0"/>
                        </a:rPr>
                        <a:t>Concessional  International</a:t>
                      </a:r>
                      <a:endParaRPr lang="en-GB" sz="1800" b="0" i="0">
                        <a:solidFill>
                          <a:schemeClr val="bg1"/>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ase">
                        <a:lnSpc>
                          <a:spcPts val="2175"/>
                        </a:lnSpc>
                      </a:pPr>
                      <a:r>
                        <a:rPr lang="en-GB" sz="1800" b="0" i="0">
                          <a:solidFill>
                            <a:schemeClr val="bg1"/>
                          </a:solidFill>
                          <a:effectLst/>
                          <a:latin typeface="Open Sans" panose="020B0606030504020204" pitchFamily="34" charset="0"/>
                        </a:rPr>
                        <a:t>Concessional Domestic</a:t>
                      </a:r>
                      <a:endParaRPr lang="en-GB" sz="1800" b="0" i="0">
                        <a:solidFill>
                          <a:schemeClr val="bg1"/>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ase">
                        <a:lnSpc>
                          <a:spcPts val="2175"/>
                        </a:lnSpc>
                      </a:pPr>
                      <a:r>
                        <a:rPr lang="en-GB" sz="1800" b="0" i="0">
                          <a:solidFill>
                            <a:schemeClr val="bg1"/>
                          </a:solidFill>
                          <a:effectLst/>
                          <a:latin typeface="Open Sans" panose="020B0606030504020204" pitchFamily="34" charset="0"/>
                        </a:rPr>
                        <a:t>Commercial Domestic</a:t>
                      </a:r>
                      <a:endParaRPr lang="en-GB" sz="1800" b="0" i="0">
                        <a:solidFill>
                          <a:schemeClr val="bg1"/>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ase">
                        <a:lnSpc>
                          <a:spcPts val="2175"/>
                        </a:lnSpc>
                      </a:pPr>
                      <a:r>
                        <a:rPr lang="en-GB" sz="1800" b="0" i="0">
                          <a:solidFill>
                            <a:schemeClr val="bg1"/>
                          </a:solidFill>
                          <a:effectLst/>
                          <a:latin typeface="Open Sans" panose="020B0606030504020204" pitchFamily="34" charset="0"/>
                        </a:rPr>
                        <a:t>Commercial International</a:t>
                      </a:r>
                      <a:endParaRPr lang="en-GB" sz="1800" b="0" i="0">
                        <a:solidFill>
                          <a:schemeClr val="bg1"/>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ase">
                        <a:lnSpc>
                          <a:spcPts val="2175"/>
                        </a:lnSpc>
                      </a:pPr>
                      <a:r>
                        <a:rPr lang="en-GB" sz="1800" b="1" i="0">
                          <a:solidFill>
                            <a:schemeClr val="bg1"/>
                          </a:solidFill>
                          <a:effectLst/>
                          <a:latin typeface="Open Sans" panose="020B0606030504020204" pitchFamily="34" charset="0"/>
                        </a:rPr>
                        <a:t>Overall</a:t>
                      </a:r>
                      <a:endParaRPr lang="en-GB" sz="1800" b="1" i="0">
                        <a:solidFill>
                          <a:schemeClr val="bg1"/>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980444716"/>
                  </a:ext>
                </a:extLst>
              </a:tr>
              <a:tr h="782728">
                <a:tc>
                  <a:txBody>
                    <a:bodyPr/>
                    <a:lstStyle/>
                    <a:p>
                      <a:pPr algn="r" fontAlgn="base">
                        <a:lnSpc>
                          <a:spcPts val="2175"/>
                        </a:lnSpc>
                      </a:pPr>
                      <a:r>
                        <a:rPr lang="en-GB" sz="1800" b="0" i="0">
                          <a:solidFill>
                            <a:srgbClr val="000000"/>
                          </a:solidFill>
                          <a:effectLst/>
                          <a:latin typeface="Open Sans" panose="020B0606030504020204" pitchFamily="34" charset="0"/>
                        </a:rPr>
                        <a:t>Average Interest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Rate (%)</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2.7%</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2.5%</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13.0%</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9.0%</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3.1%</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663720312"/>
                  </a:ext>
                </a:extLst>
              </a:tr>
              <a:tr h="782728">
                <a:tc>
                  <a:txBody>
                    <a:bodyPr/>
                    <a:lstStyle/>
                    <a:p>
                      <a:pPr algn="r" fontAlgn="base">
                        <a:lnSpc>
                          <a:spcPts val="2175"/>
                        </a:lnSpc>
                      </a:pPr>
                      <a:r>
                        <a:rPr lang="en-GB" sz="1800" b="0" i="0">
                          <a:solidFill>
                            <a:srgbClr val="000000"/>
                          </a:solidFill>
                          <a:effectLst/>
                          <a:latin typeface="Open Sans" panose="020B0606030504020204" pitchFamily="34" charset="0"/>
                        </a:rPr>
                        <a:t>Average Grace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Period (years)</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6.2</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5.9</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5.8</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2.3</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6.0</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07107382"/>
                  </a:ext>
                </a:extLst>
              </a:tr>
              <a:tr h="782728">
                <a:tc>
                  <a:txBody>
                    <a:bodyPr/>
                    <a:lstStyle/>
                    <a:p>
                      <a:pPr algn="r" fontAlgn="base">
                        <a:lnSpc>
                          <a:spcPts val="2175"/>
                        </a:lnSpc>
                      </a:pPr>
                      <a:r>
                        <a:rPr lang="en-GB" sz="1800" b="0" i="0">
                          <a:solidFill>
                            <a:srgbClr val="000000"/>
                          </a:solidFill>
                          <a:effectLst/>
                          <a:latin typeface="Open Sans" panose="020B0606030504020204" pitchFamily="34" charset="0"/>
                        </a:rPr>
                        <a:t>Average Term of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Loan (years)</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24.9</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17.9</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17.5</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15.5</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24.1</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19877054"/>
                  </a:ext>
                </a:extLst>
              </a:tr>
              <a:tr h="782728">
                <a:tc>
                  <a:txBody>
                    <a:bodyPr/>
                    <a:lstStyle/>
                    <a:p>
                      <a:pPr algn="r" fontAlgn="base">
                        <a:lnSpc>
                          <a:spcPts val="2175"/>
                        </a:lnSpc>
                      </a:pPr>
                      <a:r>
                        <a:rPr lang="en-GB" sz="1800" b="0" i="0">
                          <a:solidFill>
                            <a:srgbClr val="000000"/>
                          </a:solidFill>
                          <a:effectLst/>
                          <a:latin typeface="Open Sans" panose="020B0606030504020204" pitchFamily="34" charset="0"/>
                        </a:rPr>
                        <a:t>Average Grant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Element (%)</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53.9%</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46.2%</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10.5%</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3.2%</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50.6%</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7264725"/>
                  </a:ext>
                </a:extLst>
              </a:tr>
              <a:tr h="782728">
                <a:tc>
                  <a:txBody>
                    <a:bodyPr/>
                    <a:lstStyle/>
                    <a:p>
                      <a:pPr algn="r" fontAlgn="base">
                        <a:lnSpc>
                          <a:spcPts val="2175"/>
                        </a:lnSpc>
                      </a:pPr>
                      <a:r>
                        <a:rPr lang="en-GB" sz="1800" b="0" i="0">
                          <a:solidFill>
                            <a:srgbClr val="000000"/>
                          </a:solidFill>
                          <a:effectLst/>
                          <a:latin typeface="Open Sans" panose="020B0606030504020204" pitchFamily="34" charset="0"/>
                        </a:rPr>
                        <a:t>Total Financing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Volume (US$M/yr)</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$573.9</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$14.7</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$3.7</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$34.6</a:t>
                      </a:r>
                      <a:endParaRPr lang="en-GB" sz="1800" b="0" i="0">
                        <a:solidFill>
                          <a:srgbClr val="000000"/>
                        </a:solidFill>
                        <a:effectLst/>
                      </a:endParaRPr>
                    </a:p>
                  </a:txBody>
                  <a:tcPr marL="62733" marR="62733" marT="31367" marB="31367"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ts val="2175"/>
                        </a:lnSpc>
                      </a:pPr>
                      <a:r>
                        <a:rPr lang="en-GB" sz="1800" b="0" i="0" u="none" strike="noStrike">
                          <a:solidFill>
                            <a:srgbClr val="000000"/>
                          </a:solidFill>
                          <a:effectLst/>
                          <a:latin typeface="Open Sans" panose="020B0606030504020204" pitchFamily="34" charset="0"/>
                        </a:rPr>
                        <a:t>$626.9</a:t>
                      </a:r>
                      <a:endParaRPr lang="en-GB" sz="1800" b="0" i="0">
                        <a:solidFill>
                          <a:srgbClr val="000000"/>
                        </a:solidFill>
                        <a:effectLst/>
                      </a:endParaRPr>
                    </a:p>
                  </a:txBody>
                  <a:tcPr marL="62733" marR="62733" marT="31367" marB="313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99006255"/>
                  </a:ext>
                </a:extLst>
              </a:tr>
            </a:tbl>
          </a:graphicData>
        </a:graphic>
      </p:graphicFrame>
      <p:sp>
        <p:nvSpPr>
          <p:cNvPr id="10" name="Title 3">
            <a:extLst>
              <a:ext uri="{FF2B5EF4-FFF2-40B4-BE49-F238E27FC236}">
                <a16:creationId xmlns:a16="http://schemas.microsoft.com/office/drawing/2014/main" id="{9C360FBC-1F14-38A2-99B7-6A77BE1AD550}"/>
              </a:ext>
            </a:extLst>
          </p:cNvPr>
          <p:cNvSpPr>
            <a:spLocks noGrp="1"/>
          </p:cNvSpPr>
          <p:nvPr>
            <p:ph type="title"/>
          </p:nvPr>
        </p:nvSpPr>
        <p:spPr>
          <a:xfrm>
            <a:off x="194731" y="365125"/>
            <a:ext cx="10515600" cy="718608"/>
          </a:xfrm>
        </p:spPr>
        <p:txBody>
          <a:bodyPr anchor="ctr">
            <a:normAutofit fontScale="90000"/>
          </a:bodyP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Financing terms based on historic financing baseline</a:t>
            </a:r>
            <a:endParaRPr lang="en-GB"/>
          </a:p>
        </p:txBody>
      </p:sp>
      <p:pic>
        <p:nvPicPr>
          <p:cNvPr id="4" name="ttsmaker-file-2025-2-3-12-25-21">
            <a:hlinkClick r:id="" action="ppaction://media"/>
            <a:extLst>
              <a:ext uri="{FF2B5EF4-FFF2-40B4-BE49-F238E27FC236}">
                <a16:creationId xmlns:a16="http://schemas.microsoft.com/office/drawing/2014/main" id="{AEFA9598-4D29-A096-0D37-D36BC2E3F7B2}"/>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1116731" y="5782222"/>
            <a:ext cx="812800" cy="812800"/>
          </a:xfrm>
          <a:prstGeom prst="rect">
            <a:avLst/>
          </a:prstGeom>
        </p:spPr>
      </p:pic>
    </p:spTree>
    <p:extLst>
      <p:ext uri="{BB962C8B-B14F-4D97-AF65-F5344CB8AC3E}">
        <p14:creationId xmlns:p14="http://schemas.microsoft.com/office/powerpoint/2010/main" val="156003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6CBED-5C4D-45C3-6F32-9F9E9933681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94628B3-68F6-C070-7DA9-2B9AF1EC5168}"/>
              </a:ext>
            </a:extLst>
          </p:cNvPr>
          <p:cNvSpPr>
            <a:spLocks noGrp="1"/>
          </p:cNvSpPr>
          <p:nvPr>
            <p:ph type="sldNum" idx="11"/>
          </p:nvPr>
        </p:nvSpPr>
        <p:spPr/>
        <p:txBody>
          <a:bodyPr/>
          <a:lstStyle/>
          <a:p>
            <a:fld id="{00000000-1234-1234-1234-123412341234}" type="slidenum">
              <a:rPr lang="sv-SE"/>
              <a:pPr/>
              <a:t>18</a:t>
            </a:fld>
            <a:endParaRPr lang="sv-SE"/>
          </a:p>
        </p:txBody>
      </p:sp>
      <p:pic>
        <p:nvPicPr>
          <p:cNvPr id="2" name="Picture 2" descr="A flag with a red oval and black stripes&#10;&#10;Description automatically generated">
            <a:extLst>
              <a:ext uri="{FF2B5EF4-FFF2-40B4-BE49-F238E27FC236}">
                <a16:creationId xmlns:a16="http://schemas.microsoft.com/office/drawing/2014/main" id="{9AAF7D77-B023-9268-B58F-CB4CE62E2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4037" y="198441"/>
            <a:ext cx="1421330" cy="107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a:extLst>
              <a:ext uri="{FF2B5EF4-FFF2-40B4-BE49-F238E27FC236}">
                <a16:creationId xmlns:a16="http://schemas.microsoft.com/office/drawing/2014/main" id="{B063E015-D441-A064-439A-09594E2D01E0}"/>
              </a:ext>
            </a:extLst>
          </p:cNvPr>
          <p:cNvGraphicFramePr>
            <a:graphicFrameLocks/>
          </p:cNvGraphicFramePr>
          <p:nvPr>
            <p:custDataLst>
              <p:tags r:id="rId1"/>
            </p:custDataLst>
            <p:extLst>
              <p:ext uri="{D42A27DB-BD31-4B8C-83A1-F6EECF244321}">
                <p14:modId xmlns:p14="http://schemas.microsoft.com/office/powerpoint/2010/main" val="2171012233"/>
              </p:ext>
            </p:extLst>
          </p:nvPr>
        </p:nvGraphicFramePr>
        <p:xfrm>
          <a:off x="1367900" y="1270003"/>
          <a:ext cx="8604698" cy="5101768"/>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3">
            <a:extLst>
              <a:ext uri="{FF2B5EF4-FFF2-40B4-BE49-F238E27FC236}">
                <a16:creationId xmlns:a16="http://schemas.microsoft.com/office/drawing/2014/main" id="{8455894D-4582-6E53-1258-89FDFFE8B750}"/>
              </a:ext>
            </a:extLst>
          </p:cNvPr>
          <p:cNvSpPr>
            <a:spLocks noGrp="1"/>
          </p:cNvSpPr>
          <p:nvPr>
            <p:ph type="title"/>
          </p:nvPr>
        </p:nvSpPr>
        <p:spPr>
          <a:xfrm>
            <a:off x="209550" y="425718"/>
            <a:ext cx="10515600" cy="617008"/>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Funding availability historic baseline </a:t>
            </a:r>
            <a:endParaRPr lang="en-GB"/>
          </a:p>
        </p:txBody>
      </p:sp>
      <p:pic>
        <p:nvPicPr>
          <p:cNvPr id="3" name="ttsmaker-file-2025-2-3-12-25-46">
            <a:hlinkClick r:id="" action="ppaction://media"/>
            <a:extLst>
              <a:ext uri="{FF2B5EF4-FFF2-40B4-BE49-F238E27FC236}">
                <a16:creationId xmlns:a16="http://schemas.microsoft.com/office/drawing/2014/main" id="{2C8E27C9-A428-82EA-5E04-29435E54E4E3}"/>
              </a:ext>
            </a:extLst>
          </p:cNvPr>
          <p:cNvPicPr>
            <a:picLocks noChangeAspect="1"/>
          </p:cNvPicPr>
          <p:nvPr>
            <a:audioFile r:link="rId3"/>
            <p:extLst>
              <p:ext uri="{DAA4B4D4-6D71-4841-9C94-3DE7FCFB9230}">
                <p14:media xmlns:p14="http://schemas.microsoft.com/office/powerpoint/2010/main" r:embed="rId2"/>
              </p:ext>
            </p:extLst>
          </p:nvPr>
        </p:nvPicPr>
        <p:blipFill>
          <a:blip r:embed="rId8">
            <a:duotone>
              <a:prstClr val="black"/>
              <a:schemeClr val="accent5">
                <a:tint val="45000"/>
                <a:satMod val="400000"/>
              </a:schemeClr>
            </a:duotone>
          </a:blip>
          <a:stretch>
            <a:fillRect/>
          </a:stretch>
        </p:blipFill>
        <p:spPr>
          <a:xfrm>
            <a:off x="10986035" y="5753100"/>
            <a:ext cx="812800" cy="812800"/>
          </a:xfrm>
          <a:prstGeom prst="rect">
            <a:avLst/>
          </a:prstGeom>
        </p:spPr>
      </p:pic>
    </p:spTree>
    <p:extLst>
      <p:ext uri="{BB962C8B-B14F-4D97-AF65-F5344CB8AC3E}">
        <p14:creationId xmlns:p14="http://schemas.microsoft.com/office/powerpoint/2010/main" val="391667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par>
              <p:cTn id="8"/>
            </p:par>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396A-173A-4EAD-D25F-19259BC2C9A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D4F9FA4-9167-5309-26D4-B6466EBAAA6A}"/>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E4FB6077-3A21-A117-B7EC-AE2C328C95EE}"/>
              </a:ext>
            </a:extLst>
          </p:cNvPr>
          <p:cNvSpPr txBox="1">
            <a:spLocks/>
          </p:cNvSpPr>
          <p:nvPr/>
        </p:nvSpPr>
        <p:spPr>
          <a:xfrm>
            <a:off x="496605" y="424676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rPr>
              <a:t>Kenya case study: Dashboard</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0F5412E0-CCBE-A89C-227F-8A4C8283F085}"/>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B779EF-00C6-7ADE-FBAF-EA0D96F6D076}"/>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4</a:t>
            </a:r>
            <a:endParaRPr lang="en-GB" sz="2800">
              <a:solidFill>
                <a:schemeClr val="bg1"/>
              </a:solidFill>
            </a:endParaRPr>
          </a:p>
        </p:txBody>
      </p:sp>
    </p:spTree>
    <p:extLst>
      <p:ext uri="{BB962C8B-B14F-4D97-AF65-F5344CB8AC3E}">
        <p14:creationId xmlns:p14="http://schemas.microsoft.com/office/powerpoint/2010/main" val="459910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8DB80EA-9972-4AD5-3336-9321DFBA705C}"/>
              </a:ext>
            </a:extLst>
          </p:cNvPr>
          <p:cNvSpPr/>
          <p:nvPr/>
        </p:nvSpPr>
        <p:spPr>
          <a:xfrm>
            <a:off x="243344" y="1130961"/>
            <a:ext cx="8960214" cy="5446412"/>
          </a:xfrm>
          <a:prstGeom prst="roundRect">
            <a:avLst>
              <a:gd name="adj" fmla="val 714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7449C7A-5416-DBC5-501B-E63D6A626745}"/>
              </a:ext>
            </a:extLst>
          </p:cNvPr>
          <p:cNvSpPr txBox="1"/>
          <p:nvPr/>
        </p:nvSpPr>
        <p:spPr>
          <a:xfrm>
            <a:off x="583061" y="1564306"/>
            <a:ext cx="4060192" cy="325952"/>
          </a:xfrm>
          <a:prstGeom prst="rect">
            <a:avLst/>
          </a:prstGeom>
          <a:solidFill>
            <a:schemeClr val="accent1"/>
          </a:solidFill>
        </p:spPr>
        <p:txBody>
          <a:bodyPr wrap="square" lIns="54000" tIns="18000" rIns="54000" bIns="0" rtlCol="0" anchor="t">
            <a:spAutoFit/>
          </a:bodyPr>
          <a:lstStyle/>
          <a:p>
            <a:r>
              <a:rPr lang="en-ZA" sz="2000" b="1" spc="60">
                <a:solidFill>
                  <a:schemeClr val="bg1"/>
                </a:solidFill>
                <a:effectLst/>
                <a:latin typeface="Arial Black"/>
                <a:cs typeface="Arial Black" panose="020B0604020202020204" pitchFamily="34" charset="0"/>
              </a:rPr>
              <a:t>Lecture Outline</a:t>
            </a:r>
            <a:endParaRPr lang="en-ZA" sz="2000" spc="60">
              <a:solidFill>
                <a:schemeClr val="bg1"/>
              </a:solidFill>
              <a:effectLst/>
              <a:latin typeface="Arial"/>
              <a:cs typeface="Arial"/>
            </a:endParaRPr>
          </a:p>
        </p:txBody>
      </p:sp>
      <p:sp>
        <p:nvSpPr>
          <p:cNvPr id="6" name="TextBox 5">
            <a:extLst>
              <a:ext uri="{FF2B5EF4-FFF2-40B4-BE49-F238E27FC236}">
                <a16:creationId xmlns:a16="http://schemas.microsoft.com/office/drawing/2014/main" id="{584F834E-9C4C-8CF9-F8D1-60EC9C44EFBC}"/>
              </a:ext>
            </a:extLst>
          </p:cNvPr>
          <p:cNvSpPr txBox="1"/>
          <p:nvPr/>
        </p:nvSpPr>
        <p:spPr>
          <a:xfrm>
            <a:off x="583059" y="1880024"/>
            <a:ext cx="8359060" cy="407547"/>
          </a:xfrm>
          <a:prstGeom prst="rect">
            <a:avLst/>
          </a:prstGeom>
          <a:noFill/>
          <a:ln>
            <a:noFill/>
          </a:ln>
        </p:spPr>
        <p:txBody>
          <a:bodyPr wrap="square" lIns="0" tIns="45720" rIns="91440" bIns="45720" rtlCol="0" anchor="t">
            <a:spAutoFit/>
          </a:bodyPr>
          <a:lstStyle/>
          <a:p>
            <a:pPr algn="l">
              <a:lnSpc>
                <a:spcPct val="107000"/>
              </a:lnSpc>
              <a:spcAft>
                <a:spcPts val="1500"/>
              </a:spcAft>
            </a:pPr>
            <a:r>
              <a:rPr lang="en-GB" sz="2000" b="1">
                <a:solidFill>
                  <a:srgbClr val="002060"/>
                </a:solidFill>
                <a:latin typeface="Aptos Black" panose="020B0004020202020204" pitchFamily="34" charset="0"/>
              </a:rPr>
              <a:t>Financial Modelling for Energy Transitions</a:t>
            </a:r>
            <a:endParaRPr lang="en-GB" sz="2000" b="1" kern="100">
              <a:solidFill>
                <a:schemeClr val="accent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1E4D024-651F-8E5E-7A53-D09C891866C0}"/>
              </a:ext>
            </a:extLst>
          </p:cNvPr>
          <p:cNvCxnSpPr>
            <a:cxnSpLocks/>
          </p:cNvCxnSpPr>
          <p:nvPr/>
        </p:nvCxnSpPr>
        <p:spPr>
          <a:xfrm>
            <a:off x="571184" y="6276100"/>
            <a:ext cx="83590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223E9C-620E-B339-893D-4146F012CBBA}"/>
              </a:ext>
            </a:extLst>
          </p:cNvPr>
          <p:cNvCxnSpPr>
            <a:cxnSpLocks/>
          </p:cNvCxnSpPr>
          <p:nvPr/>
        </p:nvCxnSpPr>
        <p:spPr>
          <a:xfrm>
            <a:off x="583059" y="2626796"/>
            <a:ext cx="83471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E56E2DAA-C8BD-7063-58F7-9ED4AD10EB0E}"/>
              </a:ext>
            </a:extLst>
          </p:cNvPr>
          <p:cNvGraphicFramePr>
            <a:graphicFrameLocks noGrp="1"/>
          </p:cNvGraphicFramePr>
          <p:nvPr>
            <p:extLst>
              <p:ext uri="{D42A27DB-BD31-4B8C-83A1-F6EECF244321}">
                <p14:modId xmlns:p14="http://schemas.microsoft.com/office/powerpoint/2010/main" val="2848429790"/>
              </p:ext>
            </p:extLst>
          </p:nvPr>
        </p:nvGraphicFramePr>
        <p:xfrm>
          <a:off x="583059" y="2901321"/>
          <a:ext cx="7121855" cy="2354765"/>
        </p:xfrm>
        <a:graphic>
          <a:graphicData uri="http://schemas.openxmlformats.org/drawingml/2006/table">
            <a:tbl>
              <a:tblPr firstRow="1" firstCol="1" bandRow="1">
                <a:tableStyleId>{2D5ABB26-0587-4C30-8999-92F81FD0307C}</a:tableStyleId>
              </a:tblPr>
              <a:tblGrid>
                <a:gridCol w="1467681">
                  <a:extLst>
                    <a:ext uri="{9D8B030D-6E8A-4147-A177-3AD203B41FA5}">
                      <a16:colId xmlns:a16="http://schemas.microsoft.com/office/drawing/2014/main" val="854988839"/>
                    </a:ext>
                  </a:extLst>
                </a:gridCol>
                <a:gridCol w="5654174">
                  <a:extLst>
                    <a:ext uri="{9D8B030D-6E8A-4147-A177-3AD203B41FA5}">
                      <a16:colId xmlns:a16="http://schemas.microsoft.com/office/drawing/2014/main" val="3274321985"/>
                    </a:ext>
                  </a:extLst>
                </a:gridCol>
              </a:tblGrid>
              <a:tr h="470953">
                <a:tc>
                  <a:txBody>
                    <a:bodyPr/>
                    <a:lstStyle/>
                    <a:p>
                      <a:pPr>
                        <a:lnSpc>
                          <a:spcPct val="107000"/>
                        </a:lnSpc>
                        <a:spcAft>
                          <a:spcPts val="200"/>
                        </a:spcAft>
                      </a:pP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US" sz="2000" b="1" i="0" u="none" strike="noStrike" cap="none">
                          <a:solidFill>
                            <a:schemeClr val="accent5"/>
                          </a:solidFill>
                          <a:effectLst/>
                          <a:latin typeface="+mn-lt"/>
                          <a:ea typeface="+mn-ea"/>
                          <a:cs typeface="+mn-cs"/>
                          <a:sym typeface="Arial"/>
                        </a:rPr>
                        <a:t>Learning Objectives</a:t>
                      </a:r>
                      <a:endParaRPr lang="en-US"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10097976"/>
                  </a:ext>
                </a:extLst>
              </a:tr>
              <a:tr h="470953">
                <a:tc>
                  <a:txBody>
                    <a:bodyPr/>
                    <a:lstStyle/>
                    <a:p>
                      <a:pPr>
                        <a:lnSpc>
                          <a:spcPct val="107000"/>
                        </a:lnSpc>
                        <a:spcAft>
                          <a:spcPts val="200"/>
                        </a:spcAft>
                      </a:pPr>
                      <a:r>
                        <a:rPr lang="en-GB" sz="2000" kern="100">
                          <a:solidFill>
                            <a:schemeClr val="accent5"/>
                          </a:solidFill>
                          <a:effectLst/>
                        </a:rPr>
                        <a:t>Part 1</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Introducing </a:t>
                      </a:r>
                      <a:r>
                        <a:rPr lang="en-GB" sz="2000" b="1" i="0" u="none" strike="noStrike" cap="none" err="1">
                          <a:solidFill>
                            <a:schemeClr val="accent5"/>
                          </a:solidFill>
                          <a:effectLst/>
                          <a:latin typeface="+mn-lt"/>
                          <a:ea typeface="+mn-ea"/>
                          <a:cs typeface="+mn-cs"/>
                          <a:sym typeface="Arial"/>
                        </a:rPr>
                        <a:t>MINFin’s</a:t>
                      </a:r>
                      <a:r>
                        <a:rPr lang="en-GB" sz="2000" b="1" i="0" u="none" strike="noStrike" cap="none">
                          <a:solidFill>
                            <a:schemeClr val="accent5"/>
                          </a:solidFill>
                          <a:effectLst/>
                          <a:latin typeface="+mn-lt"/>
                          <a:ea typeface="+mn-ea"/>
                          <a:cs typeface="+mn-cs"/>
                          <a:sym typeface="Arial"/>
                        </a:rPr>
                        <a:t> Three Pillars</a:t>
                      </a:r>
                      <a:endParaRPr lang="en-GB"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2969330926"/>
                  </a:ext>
                </a:extLst>
              </a:tr>
              <a:tr h="470953">
                <a:tc>
                  <a:txBody>
                    <a:bodyPr/>
                    <a:lstStyle/>
                    <a:p>
                      <a:pPr>
                        <a:lnSpc>
                          <a:spcPct val="107000"/>
                        </a:lnSpc>
                        <a:spcAft>
                          <a:spcPts val="200"/>
                        </a:spcAft>
                      </a:pPr>
                      <a:r>
                        <a:rPr lang="en-GB" sz="2000" kern="100">
                          <a:solidFill>
                            <a:schemeClr val="accent5"/>
                          </a:solidFill>
                          <a:effectLst/>
                        </a:rPr>
                        <a:t>Part 2</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Introducing </a:t>
                      </a:r>
                      <a:r>
                        <a:rPr lang="en-GB" sz="2000" b="1" i="0" u="none" strike="noStrike" cap="none" err="1">
                          <a:solidFill>
                            <a:schemeClr val="accent5"/>
                          </a:solidFill>
                          <a:effectLst/>
                          <a:latin typeface="+mn-lt"/>
                          <a:ea typeface="+mn-ea"/>
                          <a:cs typeface="+mn-cs"/>
                          <a:sym typeface="Arial"/>
                        </a:rPr>
                        <a:t>MINFin’s</a:t>
                      </a:r>
                      <a:r>
                        <a:rPr lang="en-GB" sz="2000" b="1" i="0" u="none" strike="noStrike" cap="none">
                          <a:solidFill>
                            <a:schemeClr val="accent5"/>
                          </a:solidFill>
                          <a:effectLst/>
                          <a:latin typeface="+mn-lt"/>
                          <a:ea typeface="+mn-ea"/>
                          <a:cs typeface="+mn-cs"/>
                          <a:sym typeface="Arial"/>
                        </a:rPr>
                        <a:t> Dashboard</a:t>
                      </a:r>
                    </a:p>
                  </a:txBody>
                  <a:tcPr marL="68580" marR="68580" marT="0" marB="0"/>
                </a:tc>
                <a:extLst>
                  <a:ext uri="{0D108BD9-81ED-4DB2-BD59-A6C34878D82A}">
                    <a16:rowId xmlns:a16="http://schemas.microsoft.com/office/drawing/2014/main" val="1928304900"/>
                  </a:ext>
                </a:extLst>
              </a:tr>
              <a:tr h="470953">
                <a:tc>
                  <a:txBody>
                    <a:bodyPr/>
                    <a:lstStyle/>
                    <a:p>
                      <a:pPr>
                        <a:lnSpc>
                          <a:spcPct val="107000"/>
                        </a:lnSpc>
                        <a:spcAft>
                          <a:spcPts val="200"/>
                        </a:spcAft>
                      </a:pPr>
                      <a:r>
                        <a:rPr lang="en-GB" sz="2000" kern="100">
                          <a:solidFill>
                            <a:schemeClr val="accent5"/>
                          </a:solidFill>
                          <a:effectLst/>
                        </a:rPr>
                        <a:t>Part 3</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Kenya Case Study: Pillars</a:t>
                      </a:r>
                    </a:p>
                  </a:txBody>
                  <a:tcPr marL="68580" marR="68580" marT="0" marB="0"/>
                </a:tc>
                <a:extLst>
                  <a:ext uri="{0D108BD9-81ED-4DB2-BD59-A6C34878D82A}">
                    <a16:rowId xmlns:a16="http://schemas.microsoft.com/office/drawing/2014/main" val="844599878"/>
                  </a:ext>
                </a:extLst>
              </a:tr>
              <a:tr h="470953">
                <a:tc>
                  <a:txBody>
                    <a:bodyPr/>
                    <a:lstStyle/>
                    <a:p>
                      <a:pPr>
                        <a:lnSpc>
                          <a:spcPct val="107000"/>
                        </a:lnSpc>
                        <a:spcAft>
                          <a:spcPts val="200"/>
                        </a:spcAft>
                      </a:pPr>
                      <a:r>
                        <a:rPr lang="en-GB" sz="2000" kern="100">
                          <a:solidFill>
                            <a:schemeClr val="accent5"/>
                          </a:solidFill>
                          <a:effectLst/>
                        </a:rPr>
                        <a:t>Part 4</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200"/>
                        </a:spcAft>
                        <a:buClr>
                          <a:srgbClr val="000000"/>
                        </a:buClr>
                        <a:buSzTx/>
                        <a:buFont typeface="Arial"/>
                        <a:buNone/>
                        <a:tabLst/>
                        <a:defRPr/>
                      </a:pPr>
                      <a:r>
                        <a:rPr lang="en-GB" sz="2000" b="1" i="0" u="none" strike="noStrike" cap="none">
                          <a:solidFill>
                            <a:schemeClr val="accent5"/>
                          </a:solidFill>
                          <a:effectLst/>
                          <a:latin typeface="+mn-lt"/>
                          <a:ea typeface="+mn-ea"/>
                          <a:cs typeface="+mn-cs"/>
                          <a:sym typeface="Arial"/>
                        </a:rPr>
                        <a:t>Kenya Case Study: Dashboard</a:t>
                      </a:r>
                    </a:p>
                  </a:txBody>
                  <a:tcPr marL="68580" marR="68580" marT="0" marB="0"/>
                </a:tc>
                <a:extLst>
                  <a:ext uri="{0D108BD9-81ED-4DB2-BD59-A6C34878D82A}">
                    <a16:rowId xmlns:a16="http://schemas.microsoft.com/office/drawing/2014/main" val="308865766"/>
                  </a:ext>
                </a:extLst>
              </a:tr>
            </a:tbl>
          </a:graphicData>
        </a:graphic>
      </p:graphicFrame>
    </p:spTree>
    <p:extLst>
      <p:ext uri="{BB962C8B-B14F-4D97-AF65-F5344CB8AC3E}">
        <p14:creationId xmlns:p14="http://schemas.microsoft.com/office/powerpoint/2010/main" val="47740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5EEF-1DC1-029F-52C1-FE91F87B02E7}"/>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CAB2145F-0BDB-0814-6FE2-AE8F9BE33906}"/>
              </a:ext>
            </a:extLst>
          </p:cNvPr>
          <p:cNvSpPr>
            <a:spLocks noGrp="1"/>
          </p:cNvSpPr>
          <p:nvPr>
            <p:ph type="sldNum" idx="11"/>
          </p:nvPr>
        </p:nvSpPr>
        <p:spPr/>
        <p:txBody>
          <a:bodyPr/>
          <a:lstStyle/>
          <a:p>
            <a:fld id="{00000000-1234-1234-1234-123412341234}" type="slidenum">
              <a:rPr lang="sv-SE"/>
              <a:pPr/>
              <a:t>20</a:t>
            </a:fld>
            <a:endParaRPr lang="sv-SE"/>
          </a:p>
        </p:txBody>
      </p:sp>
      <p:sp>
        <p:nvSpPr>
          <p:cNvPr id="4" name="Title 3">
            <a:extLst>
              <a:ext uri="{FF2B5EF4-FFF2-40B4-BE49-F238E27FC236}">
                <a16:creationId xmlns:a16="http://schemas.microsoft.com/office/drawing/2014/main" id="{5EF6BA99-9E04-A2E8-0440-7F6CD50DBF61}"/>
              </a:ext>
            </a:extLst>
          </p:cNvPr>
          <p:cNvSpPr>
            <a:spLocks noGrp="1"/>
          </p:cNvSpPr>
          <p:nvPr>
            <p:ph type="title"/>
          </p:nvPr>
        </p:nvSpPr>
        <p:spPr>
          <a:xfrm>
            <a:off x="121186" y="281783"/>
            <a:ext cx="10515600" cy="904878"/>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High-level dashboard under business-as-usual</a:t>
            </a:r>
            <a:endParaRPr lang="en-GB"/>
          </a:p>
        </p:txBody>
      </p:sp>
      <p:pic>
        <p:nvPicPr>
          <p:cNvPr id="2" name="Picture 2" descr="A flag with a red oval and black stripes&#10;&#10;Description automatically generated">
            <a:extLst>
              <a:ext uri="{FF2B5EF4-FFF2-40B4-BE49-F238E27FC236}">
                <a16:creationId xmlns:a16="http://schemas.microsoft.com/office/drawing/2014/main" id="{99629459-4EE8-4CC9-0607-2E732610B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4037" y="198441"/>
            <a:ext cx="1421330" cy="107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8BE64082-925E-E579-FD87-368726288D95}"/>
              </a:ext>
            </a:extLst>
          </p:cNvPr>
          <p:cNvGraphicFramePr>
            <a:graphicFrameLocks noGrp="1"/>
          </p:cNvGraphicFramePr>
          <p:nvPr>
            <p:extLst>
              <p:ext uri="{D42A27DB-BD31-4B8C-83A1-F6EECF244321}">
                <p14:modId xmlns:p14="http://schemas.microsoft.com/office/powerpoint/2010/main" val="3648821063"/>
              </p:ext>
            </p:extLst>
          </p:nvPr>
        </p:nvGraphicFramePr>
        <p:xfrm>
          <a:off x="8710620" y="1419882"/>
          <a:ext cx="3026833" cy="4418673"/>
        </p:xfrm>
        <a:graphic>
          <a:graphicData uri="http://schemas.openxmlformats.org/drawingml/2006/table">
            <a:tbl>
              <a:tblPr/>
              <a:tblGrid>
                <a:gridCol w="1940076">
                  <a:extLst>
                    <a:ext uri="{9D8B030D-6E8A-4147-A177-3AD203B41FA5}">
                      <a16:colId xmlns:a16="http://schemas.microsoft.com/office/drawing/2014/main" val="1014008956"/>
                    </a:ext>
                  </a:extLst>
                </a:gridCol>
                <a:gridCol w="1086757">
                  <a:extLst>
                    <a:ext uri="{9D8B030D-6E8A-4147-A177-3AD203B41FA5}">
                      <a16:colId xmlns:a16="http://schemas.microsoft.com/office/drawing/2014/main" val="2632640373"/>
                    </a:ext>
                  </a:extLst>
                </a:gridCol>
              </a:tblGrid>
              <a:tr h="257288">
                <a:tc gridSpan="2">
                  <a:txBody>
                    <a:bodyPr/>
                    <a:lstStyle/>
                    <a:p>
                      <a:pPr algn="l" fontAlgn="base">
                        <a:lnSpc>
                          <a:spcPts val="1950"/>
                        </a:lnSpc>
                      </a:pPr>
                      <a:r>
                        <a:rPr lang="en-GB" sz="1800" b="1" i="0">
                          <a:solidFill>
                            <a:srgbClr val="000000"/>
                          </a:solidFill>
                          <a:effectLst/>
                          <a:latin typeface="Open Sans" panose="020B0606030504020204" pitchFamily="34" charset="0"/>
                        </a:rPr>
                        <a:t>Historic Baseline</a:t>
                      </a:r>
                      <a:endParaRPr lang="en-GB" sz="1800" b="1"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889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n-GB"/>
                    </a:p>
                  </a:txBody>
                  <a:tcPr/>
                </a:tc>
                <a:extLst>
                  <a:ext uri="{0D108BD9-81ED-4DB2-BD59-A6C34878D82A}">
                    <a16:rowId xmlns:a16="http://schemas.microsoft.com/office/drawing/2014/main" val="1578657275"/>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Average interest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rate (%)</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rgbClr val="000000"/>
                          </a:solidFill>
                          <a:effectLst/>
                          <a:latin typeface="Open Sans" panose="020B0606030504020204" pitchFamily="34" charset="0"/>
                        </a:rPr>
                        <a:t>5.5%</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3228790"/>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Average Grace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Period (years)</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rgbClr val="000000"/>
                          </a:solidFill>
                          <a:effectLst/>
                          <a:latin typeface="Open Sans" panose="020B0606030504020204" pitchFamily="34" charset="0"/>
                        </a:rPr>
                        <a:t>4.6</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985200"/>
                  </a:ext>
                </a:extLst>
              </a:tr>
              <a:tr h="845824">
                <a:tc>
                  <a:txBody>
                    <a:bodyPr/>
                    <a:lstStyle/>
                    <a:p>
                      <a:pPr algn="l" fontAlgn="base">
                        <a:lnSpc>
                          <a:spcPts val="1950"/>
                        </a:lnSpc>
                      </a:pPr>
                      <a:r>
                        <a:rPr lang="en-GB" sz="1800" b="0" i="0">
                          <a:solidFill>
                            <a:srgbClr val="000000"/>
                          </a:solidFill>
                          <a:effectLst/>
                          <a:latin typeface="Open Sans" panose="020B0606030504020204" pitchFamily="34" charset="0"/>
                        </a:rPr>
                        <a:t>Average Loan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Term (years)</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rgbClr val="000000"/>
                          </a:solidFill>
                          <a:effectLst/>
                          <a:latin typeface="Open Sans" panose="020B0606030504020204" pitchFamily="34" charset="0"/>
                        </a:rPr>
                        <a:t>25.6</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9146099"/>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CAGR govt spending </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rgbClr val="000000"/>
                          </a:solidFill>
                          <a:effectLst/>
                          <a:latin typeface="Open Sans" panose="020B0606030504020204" pitchFamily="34" charset="0"/>
                        </a:rPr>
                        <a:t>-2.6%</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51341624"/>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CAGR internal cash generation</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rgbClr val="000000"/>
                          </a:solidFill>
                          <a:effectLst/>
                          <a:latin typeface="Open Sans" panose="020B0606030504020204" pitchFamily="34" charset="0"/>
                        </a:rPr>
                        <a:t>4.6%</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52803129"/>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CAGR int’l grants</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889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rgbClr val="000000"/>
                          </a:solidFill>
                          <a:effectLst/>
                          <a:latin typeface="Open Sans" panose="020B0606030504020204" pitchFamily="34" charset="0"/>
                        </a:rPr>
                        <a:t>-6.1%</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889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17126248"/>
                  </a:ext>
                </a:extLst>
              </a:tr>
            </a:tbl>
          </a:graphicData>
        </a:graphic>
      </p:graphicFrame>
      <p:sp>
        <p:nvSpPr>
          <p:cNvPr id="7" name="Title 3">
            <a:extLst>
              <a:ext uri="{FF2B5EF4-FFF2-40B4-BE49-F238E27FC236}">
                <a16:creationId xmlns:a16="http://schemas.microsoft.com/office/drawing/2014/main" id="{1A456DD1-DBCA-0434-678B-10CB29386FA6}"/>
              </a:ext>
            </a:extLst>
          </p:cNvPr>
          <p:cNvSpPr txBox="1">
            <a:spLocks/>
          </p:cNvSpPr>
          <p:nvPr/>
        </p:nvSpPr>
        <p:spPr>
          <a:xfrm>
            <a:off x="3481381" y="1069251"/>
            <a:ext cx="3275662" cy="468042"/>
          </a:xfrm>
          <a:prstGeom prst="rect">
            <a:avLst/>
          </a:prstGeom>
          <a:noFill/>
          <a:ln>
            <a:noFill/>
          </a:ln>
        </p:spPr>
        <p:txBody>
          <a:bodyPr spcFirstLastPara="1" vert="horz" wrap="square" lIns="91425" tIns="45700" rIns="91425" bIns="4570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err="1">
                <a:latin typeface="Open Sans" panose="020B0606030504020204" pitchFamily="34" charset="0"/>
                <a:ea typeface="Open Sans" panose="020B0606030504020204" pitchFamily="34" charset="0"/>
                <a:cs typeface="Open Sans" panose="020B0606030504020204" pitchFamily="34" charset="0"/>
              </a:rPr>
              <a:t>MINFin</a:t>
            </a:r>
            <a:r>
              <a:rPr lang="en-US" sz="2000">
                <a:latin typeface="Open Sans" panose="020B0606030504020204" pitchFamily="34" charset="0"/>
                <a:ea typeface="Open Sans" panose="020B0606030504020204" pitchFamily="34" charset="0"/>
                <a:cs typeface="Open Sans" panose="020B0606030504020204" pitchFamily="34" charset="0"/>
              </a:rPr>
              <a:t> Projections</a:t>
            </a:r>
            <a:endParaRPr lang="en-GB" sz="2000"/>
          </a:p>
        </p:txBody>
      </p:sp>
      <p:pic>
        <p:nvPicPr>
          <p:cNvPr id="9" name="Picture 8">
            <a:extLst>
              <a:ext uri="{FF2B5EF4-FFF2-40B4-BE49-F238E27FC236}">
                <a16:creationId xmlns:a16="http://schemas.microsoft.com/office/drawing/2014/main" id="{69CB2BA6-DE29-61A3-F347-14AF9247AAF1}"/>
              </a:ext>
            </a:extLst>
          </p:cNvPr>
          <p:cNvPicPr>
            <a:picLocks noChangeAspect="1"/>
          </p:cNvPicPr>
          <p:nvPr/>
        </p:nvPicPr>
        <p:blipFill>
          <a:blip r:embed="rId6"/>
          <a:stretch>
            <a:fillRect/>
          </a:stretch>
        </p:blipFill>
        <p:spPr>
          <a:xfrm>
            <a:off x="790620" y="1419882"/>
            <a:ext cx="7920000" cy="5050180"/>
          </a:xfrm>
          <a:prstGeom prst="rect">
            <a:avLst/>
          </a:prstGeom>
        </p:spPr>
      </p:pic>
      <p:pic>
        <p:nvPicPr>
          <p:cNvPr id="3" name="ttsmaker-file-2025-2-3-12-27-15">
            <a:hlinkClick r:id="" action="ppaction://media"/>
            <a:extLst>
              <a:ext uri="{FF2B5EF4-FFF2-40B4-BE49-F238E27FC236}">
                <a16:creationId xmlns:a16="http://schemas.microsoft.com/office/drawing/2014/main" id="{96B4D256-F834-497D-5AF1-81016E2A2206}"/>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5">
                <a:tint val="45000"/>
                <a:satMod val="400000"/>
              </a:schemeClr>
            </a:duotone>
          </a:blip>
          <a:stretch>
            <a:fillRect/>
          </a:stretch>
        </p:blipFill>
        <p:spPr>
          <a:xfrm>
            <a:off x="10994980" y="5799992"/>
            <a:ext cx="812800" cy="812800"/>
          </a:xfrm>
          <a:prstGeom prst="rect">
            <a:avLst/>
          </a:prstGeom>
        </p:spPr>
      </p:pic>
    </p:spTree>
    <p:extLst>
      <p:ext uri="{BB962C8B-B14F-4D97-AF65-F5344CB8AC3E}">
        <p14:creationId xmlns:p14="http://schemas.microsoft.com/office/powerpoint/2010/main" val="65921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7116-768E-AE9A-7DDA-FBE92AA386D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9CB2FA3-886A-1EE5-32BB-B4F08FFA3611}"/>
              </a:ext>
            </a:extLst>
          </p:cNvPr>
          <p:cNvPicPr>
            <a:picLocks noChangeAspect="1"/>
          </p:cNvPicPr>
          <p:nvPr/>
        </p:nvPicPr>
        <p:blipFill>
          <a:blip r:embed="rId5"/>
          <a:stretch>
            <a:fillRect/>
          </a:stretch>
        </p:blipFill>
        <p:spPr>
          <a:xfrm>
            <a:off x="790620" y="1415279"/>
            <a:ext cx="7920000" cy="5098938"/>
          </a:xfrm>
          <a:prstGeom prst="rect">
            <a:avLst/>
          </a:prstGeom>
        </p:spPr>
      </p:pic>
      <p:sp>
        <p:nvSpPr>
          <p:cNvPr id="5" name="Slide Number Placeholder 1">
            <a:extLst>
              <a:ext uri="{FF2B5EF4-FFF2-40B4-BE49-F238E27FC236}">
                <a16:creationId xmlns:a16="http://schemas.microsoft.com/office/drawing/2014/main" id="{89D997D9-8E35-EE50-7451-FA896C5A6596}"/>
              </a:ext>
            </a:extLst>
          </p:cNvPr>
          <p:cNvSpPr>
            <a:spLocks noGrp="1"/>
          </p:cNvSpPr>
          <p:nvPr>
            <p:ph type="sldNum" idx="11"/>
          </p:nvPr>
        </p:nvSpPr>
        <p:spPr/>
        <p:txBody>
          <a:bodyPr/>
          <a:lstStyle/>
          <a:p>
            <a:fld id="{00000000-1234-1234-1234-123412341234}" type="slidenum">
              <a:rPr lang="sv-SE"/>
              <a:pPr/>
              <a:t>21</a:t>
            </a:fld>
            <a:endParaRPr lang="sv-SE"/>
          </a:p>
        </p:txBody>
      </p:sp>
      <p:sp>
        <p:nvSpPr>
          <p:cNvPr id="4" name="Title 3">
            <a:extLst>
              <a:ext uri="{FF2B5EF4-FFF2-40B4-BE49-F238E27FC236}">
                <a16:creationId xmlns:a16="http://schemas.microsoft.com/office/drawing/2014/main" id="{B05C4844-350D-FF0F-A7C0-65B2CC668E09}"/>
              </a:ext>
            </a:extLst>
          </p:cNvPr>
          <p:cNvSpPr>
            <a:spLocks noGrp="1"/>
          </p:cNvSpPr>
          <p:nvPr>
            <p:ph type="title"/>
          </p:nvPr>
        </p:nvSpPr>
        <p:spPr>
          <a:xfrm>
            <a:off x="122772" y="281783"/>
            <a:ext cx="10515600" cy="904878"/>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High-level dashboard with better financing terms</a:t>
            </a:r>
            <a:endParaRPr lang="en-GB"/>
          </a:p>
        </p:txBody>
      </p:sp>
      <p:pic>
        <p:nvPicPr>
          <p:cNvPr id="2" name="Picture 2" descr="A flag with a red oval and black stripes&#10;&#10;Description automatically generated">
            <a:extLst>
              <a:ext uri="{FF2B5EF4-FFF2-40B4-BE49-F238E27FC236}">
                <a16:creationId xmlns:a16="http://schemas.microsoft.com/office/drawing/2014/main" id="{FF41C9FB-C2E4-F178-DC27-E9CBC6B173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4037" y="198441"/>
            <a:ext cx="1421330" cy="107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B9354CC1-D265-5238-0F3C-3C4282AD1D94}"/>
              </a:ext>
            </a:extLst>
          </p:cNvPr>
          <p:cNvGraphicFramePr>
            <a:graphicFrameLocks noGrp="1"/>
          </p:cNvGraphicFramePr>
          <p:nvPr>
            <p:extLst>
              <p:ext uri="{D42A27DB-BD31-4B8C-83A1-F6EECF244321}">
                <p14:modId xmlns:p14="http://schemas.microsoft.com/office/powerpoint/2010/main" val="3621494104"/>
              </p:ext>
            </p:extLst>
          </p:nvPr>
        </p:nvGraphicFramePr>
        <p:xfrm>
          <a:off x="8710620" y="1416899"/>
          <a:ext cx="3026833" cy="4418673"/>
        </p:xfrm>
        <a:graphic>
          <a:graphicData uri="http://schemas.openxmlformats.org/drawingml/2006/table">
            <a:tbl>
              <a:tblPr/>
              <a:tblGrid>
                <a:gridCol w="1940076">
                  <a:extLst>
                    <a:ext uri="{9D8B030D-6E8A-4147-A177-3AD203B41FA5}">
                      <a16:colId xmlns:a16="http://schemas.microsoft.com/office/drawing/2014/main" val="1014008956"/>
                    </a:ext>
                  </a:extLst>
                </a:gridCol>
                <a:gridCol w="1086757">
                  <a:extLst>
                    <a:ext uri="{9D8B030D-6E8A-4147-A177-3AD203B41FA5}">
                      <a16:colId xmlns:a16="http://schemas.microsoft.com/office/drawing/2014/main" val="2632640373"/>
                    </a:ext>
                  </a:extLst>
                </a:gridCol>
              </a:tblGrid>
              <a:tr h="257288">
                <a:tc gridSpan="2">
                  <a:txBody>
                    <a:bodyPr/>
                    <a:lstStyle/>
                    <a:p>
                      <a:pPr algn="l" fontAlgn="base">
                        <a:lnSpc>
                          <a:spcPts val="1950"/>
                        </a:lnSpc>
                      </a:pPr>
                      <a:r>
                        <a:rPr lang="en-GB" sz="1800" b="1" i="0">
                          <a:solidFill>
                            <a:srgbClr val="000000"/>
                          </a:solidFill>
                          <a:effectLst/>
                          <a:latin typeface="Open Sans" panose="020B0606030504020204" pitchFamily="34" charset="0"/>
                        </a:rPr>
                        <a:t>Simulated future</a:t>
                      </a:r>
                      <a:endParaRPr lang="en-GB" sz="1800" b="1"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889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n-GB"/>
                    </a:p>
                  </a:txBody>
                  <a:tcPr/>
                </a:tc>
                <a:extLst>
                  <a:ext uri="{0D108BD9-81ED-4DB2-BD59-A6C34878D82A}">
                    <a16:rowId xmlns:a16="http://schemas.microsoft.com/office/drawing/2014/main" val="1578657275"/>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Average interest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rate (%)</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1" i="0">
                          <a:solidFill>
                            <a:schemeClr val="accent2"/>
                          </a:solidFill>
                          <a:effectLst/>
                          <a:latin typeface="Open Sans" panose="020B0606030504020204" pitchFamily="34" charset="0"/>
                        </a:rPr>
                        <a:t>3.0%</a:t>
                      </a:r>
                      <a:endParaRPr lang="en-GB" sz="1800" b="1" i="0">
                        <a:solidFill>
                          <a:schemeClr val="accent2"/>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13228790"/>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Average Grace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Period (years)</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1" i="0">
                          <a:solidFill>
                            <a:schemeClr val="accent2"/>
                          </a:solidFill>
                          <a:effectLst/>
                          <a:latin typeface="Open Sans" panose="020B0606030504020204" pitchFamily="34" charset="0"/>
                        </a:rPr>
                        <a:t>5.5</a:t>
                      </a:r>
                      <a:endParaRPr lang="en-GB" sz="1800" b="1" i="0">
                        <a:solidFill>
                          <a:schemeClr val="accent2"/>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7985200"/>
                  </a:ext>
                </a:extLst>
              </a:tr>
              <a:tr h="845824">
                <a:tc>
                  <a:txBody>
                    <a:bodyPr/>
                    <a:lstStyle/>
                    <a:p>
                      <a:pPr algn="l" fontAlgn="base">
                        <a:lnSpc>
                          <a:spcPts val="1950"/>
                        </a:lnSpc>
                      </a:pPr>
                      <a:r>
                        <a:rPr lang="en-GB" sz="1800" b="0" i="0">
                          <a:solidFill>
                            <a:srgbClr val="000000"/>
                          </a:solidFill>
                          <a:effectLst/>
                          <a:latin typeface="Open Sans" panose="020B0606030504020204" pitchFamily="34" charset="0"/>
                        </a:rPr>
                        <a:t>Average Loan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Term (years)</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1" i="0">
                          <a:solidFill>
                            <a:schemeClr val="accent2"/>
                          </a:solidFill>
                          <a:effectLst/>
                          <a:latin typeface="Open Sans" panose="020B0606030504020204" pitchFamily="34" charset="0"/>
                        </a:rPr>
                        <a:t>30</a:t>
                      </a:r>
                      <a:endParaRPr lang="en-GB" sz="1800" b="1" i="0">
                        <a:solidFill>
                          <a:schemeClr val="accent2"/>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89146099"/>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CAGR govt spending </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rgbClr val="000000"/>
                          </a:solidFill>
                          <a:effectLst/>
                          <a:latin typeface="Open Sans" panose="020B0606030504020204" pitchFamily="34" charset="0"/>
                        </a:rPr>
                        <a:t>-2.6%</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51341624"/>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CAGR internal cash generation</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rgbClr val="000000"/>
                          </a:solidFill>
                          <a:effectLst/>
                          <a:latin typeface="Open Sans" panose="020B0606030504020204" pitchFamily="34" charset="0"/>
                        </a:rPr>
                        <a:t>4.6%</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52803129"/>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CAGR int’l grants</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889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rgbClr val="000000"/>
                          </a:solidFill>
                          <a:effectLst/>
                          <a:latin typeface="Open Sans" panose="020B0606030504020204" pitchFamily="34" charset="0"/>
                        </a:rPr>
                        <a:t>-6.1%</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889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17126248"/>
                  </a:ext>
                </a:extLst>
              </a:tr>
            </a:tbl>
          </a:graphicData>
        </a:graphic>
      </p:graphicFrame>
      <p:sp>
        <p:nvSpPr>
          <p:cNvPr id="10" name="Title 3">
            <a:extLst>
              <a:ext uri="{FF2B5EF4-FFF2-40B4-BE49-F238E27FC236}">
                <a16:creationId xmlns:a16="http://schemas.microsoft.com/office/drawing/2014/main" id="{2907FABF-2A75-9673-EA15-4EA773BC6E02}"/>
              </a:ext>
            </a:extLst>
          </p:cNvPr>
          <p:cNvSpPr txBox="1">
            <a:spLocks/>
          </p:cNvSpPr>
          <p:nvPr/>
        </p:nvSpPr>
        <p:spPr>
          <a:xfrm>
            <a:off x="3481381" y="1069251"/>
            <a:ext cx="3275662" cy="468042"/>
          </a:xfrm>
          <a:prstGeom prst="rect">
            <a:avLst/>
          </a:prstGeom>
          <a:noFill/>
          <a:ln>
            <a:noFill/>
          </a:ln>
        </p:spPr>
        <p:txBody>
          <a:bodyPr spcFirstLastPara="1" vert="horz" wrap="square" lIns="91425" tIns="45700" rIns="91425" bIns="4570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err="1">
                <a:latin typeface="Open Sans" panose="020B0606030504020204" pitchFamily="34" charset="0"/>
                <a:ea typeface="Open Sans" panose="020B0606030504020204" pitchFamily="34" charset="0"/>
                <a:cs typeface="Open Sans" panose="020B0606030504020204" pitchFamily="34" charset="0"/>
              </a:rPr>
              <a:t>MINFin</a:t>
            </a:r>
            <a:r>
              <a:rPr lang="en-US" sz="2000">
                <a:latin typeface="Open Sans" panose="020B0606030504020204" pitchFamily="34" charset="0"/>
                <a:ea typeface="Open Sans" panose="020B0606030504020204" pitchFamily="34" charset="0"/>
                <a:cs typeface="Open Sans" panose="020B0606030504020204" pitchFamily="34" charset="0"/>
              </a:rPr>
              <a:t> Projections</a:t>
            </a:r>
            <a:endParaRPr lang="en-GB" sz="2000"/>
          </a:p>
        </p:txBody>
      </p:sp>
      <p:pic>
        <p:nvPicPr>
          <p:cNvPr id="6" name="ttsmaker-file-2025-2-3-12-27-44">
            <a:hlinkClick r:id="" action="ppaction://media"/>
            <a:extLst>
              <a:ext uri="{FF2B5EF4-FFF2-40B4-BE49-F238E27FC236}">
                <a16:creationId xmlns:a16="http://schemas.microsoft.com/office/drawing/2014/main" id="{FEE70044-390E-3F97-95F5-3AA8EDAF02EC}"/>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5">
                <a:tint val="45000"/>
                <a:satMod val="400000"/>
              </a:schemeClr>
            </a:duotone>
          </a:blip>
          <a:stretch>
            <a:fillRect/>
          </a:stretch>
        </p:blipFill>
        <p:spPr>
          <a:xfrm>
            <a:off x="10985500" y="5789109"/>
            <a:ext cx="812800" cy="812800"/>
          </a:xfrm>
          <a:prstGeom prst="rect">
            <a:avLst/>
          </a:prstGeom>
        </p:spPr>
      </p:pic>
    </p:spTree>
    <p:extLst>
      <p:ext uri="{BB962C8B-B14F-4D97-AF65-F5344CB8AC3E}">
        <p14:creationId xmlns:p14="http://schemas.microsoft.com/office/powerpoint/2010/main" val="59201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EC35C-B95E-15B0-9FBE-758037FD98E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AE17E30-2155-7E2F-D6D1-30E6DC3B93FD}"/>
              </a:ext>
            </a:extLst>
          </p:cNvPr>
          <p:cNvPicPr>
            <a:picLocks noChangeAspect="1"/>
          </p:cNvPicPr>
          <p:nvPr/>
        </p:nvPicPr>
        <p:blipFill>
          <a:blip r:embed="rId5"/>
          <a:stretch>
            <a:fillRect/>
          </a:stretch>
        </p:blipFill>
        <p:spPr>
          <a:xfrm>
            <a:off x="790620" y="1419757"/>
            <a:ext cx="7920000" cy="5064170"/>
          </a:xfrm>
          <a:prstGeom prst="rect">
            <a:avLst/>
          </a:prstGeom>
        </p:spPr>
      </p:pic>
      <p:sp>
        <p:nvSpPr>
          <p:cNvPr id="5" name="Slide Number Placeholder 1">
            <a:extLst>
              <a:ext uri="{FF2B5EF4-FFF2-40B4-BE49-F238E27FC236}">
                <a16:creationId xmlns:a16="http://schemas.microsoft.com/office/drawing/2014/main" id="{311B1330-EE55-16DB-4621-072893873707}"/>
              </a:ext>
            </a:extLst>
          </p:cNvPr>
          <p:cNvSpPr>
            <a:spLocks noGrp="1"/>
          </p:cNvSpPr>
          <p:nvPr>
            <p:ph type="sldNum" idx="11"/>
          </p:nvPr>
        </p:nvSpPr>
        <p:spPr/>
        <p:txBody>
          <a:bodyPr/>
          <a:lstStyle/>
          <a:p>
            <a:fld id="{00000000-1234-1234-1234-123412341234}" type="slidenum">
              <a:rPr lang="sv-SE"/>
              <a:pPr/>
              <a:t>22</a:t>
            </a:fld>
            <a:endParaRPr lang="sv-SE"/>
          </a:p>
        </p:txBody>
      </p:sp>
      <p:sp>
        <p:nvSpPr>
          <p:cNvPr id="4" name="Title 3">
            <a:extLst>
              <a:ext uri="{FF2B5EF4-FFF2-40B4-BE49-F238E27FC236}">
                <a16:creationId xmlns:a16="http://schemas.microsoft.com/office/drawing/2014/main" id="{0240B5E5-B797-90D9-5DF5-98BAA3377EBE}"/>
              </a:ext>
            </a:extLst>
          </p:cNvPr>
          <p:cNvSpPr>
            <a:spLocks noGrp="1"/>
          </p:cNvSpPr>
          <p:nvPr>
            <p:ph type="title"/>
          </p:nvPr>
        </p:nvSpPr>
        <p:spPr>
          <a:xfrm>
            <a:off x="118534" y="281783"/>
            <a:ext cx="10515600" cy="904878"/>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High-level dashboard with boosted funding</a:t>
            </a:r>
            <a:endParaRPr lang="en-GB"/>
          </a:p>
        </p:txBody>
      </p:sp>
      <p:pic>
        <p:nvPicPr>
          <p:cNvPr id="2" name="Picture 2" descr="A flag with a red oval and black stripes&#10;&#10;Description automatically generated">
            <a:extLst>
              <a:ext uri="{FF2B5EF4-FFF2-40B4-BE49-F238E27FC236}">
                <a16:creationId xmlns:a16="http://schemas.microsoft.com/office/drawing/2014/main" id="{794E91AF-52BE-20EB-3B51-DE07CCD4E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4037" y="198441"/>
            <a:ext cx="1421330" cy="107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CEF16A0-1407-8D5D-B96E-4D5C8CCA6C71}"/>
              </a:ext>
            </a:extLst>
          </p:cNvPr>
          <p:cNvGraphicFramePr>
            <a:graphicFrameLocks noGrp="1"/>
          </p:cNvGraphicFramePr>
          <p:nvPr>
            <p:extLst>
              <p:ext uri="{D42A27DB-BD31-4B8C-83A1-F6EECF244321}">
                <p14:modId xmlns:p14="http://schemas.microsoft.com/office/powerpoint/2010/main" val="713745642"/>
              </p:ext>
            </p:extLst>
          </p:nvPr>
        </p:nvGraphicFramePr>
        <p:xfrm>
          <a:off x="8710620" y="1419758"/>
          <a:ext cx="3026833" cy="4418673"/>
        </p:xfrm>
        <a:graphic>
          <a:graphicData uri="http://schemas.openxmlformats.org/drawingml/2006/table">
            <a:tbl>
              <a:tblPr/>
              <a:tblGrid>
                <a:gridCol w="1940076">
                  <a:extLst>
                    <a:ext uri="{9D8B030D-6E8A-4147-A177-3AD203B41FA5}">
                      <a16:colId xmlns:a16="http://schemas.microsoft.com/office/drawing/2014/main" val="1014008956"/>
                    </a:ext>
                  </a:extLst>
                </a:gridCol>
                <a:gridCol w="1086757">
                  <a:extLst>
                    <a:ext uri="{9D8B030D-6E8A-4147-A177-3AD203B41FA5}">
                      <a16:colId xmlns:a16="http://schemas.microsoft.com/office/drawing/2014/main" val="2632640373"/>
                    </a:ext>
                  </a:extLst>
                </a:gridCol>
              </a:tblGrid>
              <a:tr h="257288">
                <a:tc gridSpan="2">
                  <a:txBody>
                    <a:bodyPr/>
                    <a:lstStyle/>
                    <a:p>
                      <a:pPr algn="l" fontAlgn="base">
                        <a:lnSpc>
                          <a:spcPts val="1950"/>
                        </a:lnSpc>
                      </a:pPr>
                      <a:r>
                        <a:rPr lang="en-GB" sz="1800" b="1" i="0">
                          <a:solidFill>
                            <a:srgbClr val="000000"/>
                          </a:solidFill>
                          <a:effectLst/>
                          <a:latin typeface="Open Sans" panose="020B0606030504020204" pitchFamily="34" charset="0"/>
                        </a:rPr>
                        <a:t>Simulated future</a:t>
                      </a:r>
                      <a:endParaRPr lang="en-GB" sz="1800" b="1"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889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n-GB"/>
                    </a:p>
                  </a:txBody>
                  <a:tcPr/>
                </a:tc>
                <a:extLst>
                  <a:ext uri="{0D108BD9-81ED-4DB2-BD59-A6C34878D82A}">
                    <a16:rowId xmlns:a16="http://schemas.microsoft.com/office/drawing/2014/main" val="1578657275"/>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Average interest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rate (%)</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chemeClr val="tx1"/>
                          </a:solidFill>
                          <a:effectLst/>
                          <a:latin typeface="Open Sans" panose="020B0606030504020204" pitchFamily="34" charset="0"/>
                        </a:rPr>
                        <a:t>5.5%</a:t>
                      </a:r>
                      <a:endParaRPr lang="en-GB" sz="1800" b="0" i="0">
                        <a:solidFill>
                          <a:schemeClr val="tx1"/>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3228790"/>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Average Grace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Period (years)</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chemeClr val="tx1"/>
                          </a:solidFill>
                          <a:effectLst/>
                          <a:latin typeface="Open Sans" panose="020B0606030504020204" pitchFamily="34" charset="0"/>
                        </a:rPr>
                        <a:t>4.6</a:t>
                      </a:r>
                      <a:endParaRPr lang="en-GB" sz="1800" b="0" i="0">
                        <a:solidFill>
                          <a:schemeClr val="tx1"/>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985200"/>
                  </a:ext>
                </a:extLst>
              </a:tr>
              <a:tr h="845824">
                <a:tc>
                  <a:txBody>
                    <a:bodyPr/>
                    <a:lstStyle/>
                    <a:p>
                      <a:pPr algn="l" fontAlgn="base">
                        <a:lnSpc>
                          <a:spcPts val="1950"/>
                        </a:lnSpc>
                      </a:pPr>
                      <a:r>
                        <a:rPr lang="en-GB" sz="1800" b="0" i="0">
                          <a:solidFill>
                            <a:srgbClr val="000000"/>
                          </a:solidFill>
                          <a:effectLst/>
                          <a:latin typeface="Open Sans" panose="020B0606030504020204" pitchFamily="34" charset="0"/>
                        </a:rPr>
                        <a:t>Average Loan </a:t>
                      </a:r>
                      <a:br>
                        <a:rPr lang="en-GB" sz="1800" b="0" i="0">
                          <a:solidFill>
                            <a:srgbClr val="000000"/>
                          </a:solidFill>
                          <a:effectLst/>
                          <a:latin typeface="Open Sans" panose="020B0606030504020204" pitchFamily="34" charset="0"/>
                        </a:rPr>
                      </a:br>
                      <a:r>
                        <a:rPr lang="en-GB" sz="1800" b="0" i="0">
                          <a:solidFill>
                            <a:srgbClr val="000000"/>
                          </a:solidFill>
                          <a:effectLst/>
                          <a:latin typeface="Open Sans" panose="020B0606030504020204" pitchFamily="34" charset="0"/>
                        </a:rPr>
                        <a:t>Term (years)</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0" i="0">
                          <a:solidFill>
                            <a:schemeClr val="tx1"/>
                          </a:solidFill>
                          <a:effectLst/>
                          <a:latin typeface="Open Sans" panose="020B0606030504020204" pitchFamily="34" charset="0"/>
                        </a:rPr>
                        <a:t>25.6</a:t>
                      </a:r>
                      <a:endParaRPr lang="en-GB" sz="1800" b="0" i="0">
                        <a:solidFill>
                          <a:schemeClr val="tx1"/>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9146099"/>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CAGR govt spending </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1" i="0">
                          <a:solidFill>
                            <a:srgbClr val="C00000"/>
                          </a:solidFill>
                          <a:effectLst/>
                          <a:latin typeface="Open Sans" panose="020B0606030504020204" pitchFamily="34" charset="0"/>
                        </a:rPr>
                        <a:t>5.5%</a:t>
                      </a:r>
                      <a:endParaRPr lang="en-GB" sz="1800" b="1" i="0">
                        <a:solidFill>
                          <a:srgbClr val="C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51341624"/>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CAGR internal cash generation</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1" i="0">
                          <a:solidFill>
                            <a:srgbClr val="C00000"/>
                          </a:solidFill>
                          <a:effectLst/>
                          <a:latin typeface="Open Sans" panose="020B0606030504020204" pitchFamily="34" charset="0"/>
                        </a:rPr>
                        <a:t>5.5%</a:t>
                      </a:r>
                      <a:endParaRPr lang="en-GB" sz="1800" b="1" i="0">
                        <a:solidFill>
                          <a:srgbClr val="C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52803129"/>
                  </a:ext>
                </a:extLst>
              </a:tr>
              <a:tr h="649645">
                <a:tc>
                  <a:txBody>
                    <a:bodyPr/>
                    <a:lstStyle/>
                    <a:p>
                      <a:pPr algn="l" fontAlgn="base">
                        <a:lnSpc>
                          <a:spcPts val="1950"/>
                        </a:lnSpc>
                      </a:pPr>
                      <a:r>
                        <a:rPr lang="en-GB" sz="1800" b="0" i="0">
                          <a:solidFill>
                            <a:srgbClr val="000000"/>
                          </a:solidFill>
                          <a:effectLst/>
                          <a:latin typeface="Open Sans" panose="020B0606030504020204" pitchFamily="34" charset="0"/>
                        </a:rPr>
                        <a:t>CAGR int’l grants</a:t>
                      </a:r>
                      <a:endParaRPr lang="en-GB" sz="1800" b="0" i="0">
                        <a:solidFill>
                          <a:srgbClr val="0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889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ase">
                        <a:lnSpc>
                          <a:spcPts val="1950"/>
                        </a:lnSpc>
                      </a:pPr>
                      <a:r>
                        <a:rPr lang="en-GB" sz="1800" b="1" i="0">
                          <a:solidFill>
                            <a:srgbClr val="C00000"/>
                          </a:solidFill>
                          <a:effectLst/>
                          <a:latin typeface="Open Sans" panose="020B0606030504020204" pitchFamily="34" charset="0"/>
                        </a:rPr>
                        <a:t>5.5%</a:t>
                      </a:r>
                      <a:endParaRPr lang="en-GB" sz="1800" b="1" i="0">
                        <a:solidFill>
                          <a:srgbClr val="C00000"/>
                        </a:solidFill>
                        <a:effectLst/>
                      </a:endParaRPr>
                    </a:p>
                  </a:txBody>
                  <a:tcPr marL="70624" marR="70624" marT="35312" marB="3531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889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17126248"/>
                  </a:ext>
                </a:extLst>
              </a:tr>
            </a:tbl>
          </a:graphicData>
        </a:graphic>
      </p:graphicFrame>
      <p:sp>
        <p:nvSpPr>
          <p:cNvPr id="8" name="Title 3">
            <a:extLst>
              <a:ext uri="{FF2B5EF4-FFF2-40B4-BE49-F238E27FC236}">
                <a16:creationId xmlns:a16="http://schemas.microsoft.com/office/drawing/2014/main" id="{DFAB3643-A32B-7A32-4180-5617B9E4ED10}"/>
              </a:ext>
            </a:extLst>
          </p:cNvPr>
          <p:cNvSpPr txBox="1">
            <a:spLocks/>
          </p:cNvSpPr>
          <p:nvPr/>
        </p:nvSpPr>
        <p:spPr>
          <a:xfrm>
            <a:off x="3481381" y="1069251"/>
            <a:ext cx="3275662" cy="468042"/>
          </a:xfrm>
          <a:prstGeom prst="rect">
            <a:avLst/>
          </a:prstGeom>
          <a:noFill/>
          <a:ln>
            <a:noFill/>
          </a:ln>
        </p:spPr>
        <p:txBody>
          <a:bodyPr spcFirstLastPara="1" vert="horz" wrap="square" lIns="91425" tIns="45700" rIns="91425" bIns="4570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err="1">
                <a:latin typeface="Open Sans" panose="020B0606030504020204" pitchFamily="34" charset="0"/>
                <a:ea typeface="Open Sans" panose="020B0606030504020204" pitchFamily="34" charset="0"/>
                <a:cs typeface="Open Sans" panose="020B0606030504020204" pitchFamily="34" charset="0"/>
              </a:rPr>
              <a:t>MINFin</a:t>
            </a:r>
            <a:r>
              <a:rPr lang="en-US" sz="2000">
                <a:latin typeface="Open Sans" panose="020B0606030504020204" pitchFamily="34" charset="0"/>
                <a:ea typeface="Open Sans" panose="020B0606030504020204" pitchFamily="34" charset="0"/>
                <a:cs typeface="Open Sans" panose="020B0606030504020204" pitchFamily="34" charset="0"/>
              </a:rPr>
              <a:t> Projections</a:t>
            </a:r>
            <a:endParaRPr lang="en-GB" sz="2000"/>
          </a:p>
        </p:txBody>
      </p:sp>
      <p:pic>
        <p:nvPicPr>
          <p:cNvPr id="7" name="ttsmaker-file-2025-2-3-12-28-18">
            <a:hlinkClick r:id="" action="ppaction://media"/>
            <a:extLst>
              <a:ext uri="{FF2B5EF4-FFF2-40B4-BE49-F238E27FC236}">
                <a16:creationId xmlns:a16="http://schemas.microsoft.com/office/drawing/2014/main" id="{0495767F-32FC-4088-491B-E2683E82BF4B}"/>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5">
                <a:tint val="45000"/>
                <a:satMod val="400000"/>
              </a:schemeClr>
            </a:duotone>
          </a:blip>
          <a:stretch>
            <a:fillRect/>
          </a:stretch>
        </p:blipFill>
        <p:spPr>
          <a:xfrm>
            <a:off x="10924653" y="5838431"/>
            <a:ext cx="812800" cy="812800"/>
          </a:xfrm>
          <a:prstGeom prst="rect">
            <a:avLst/>
          </a:prstGeom>
        </p:spPr>
      </p:pic>
    </p:spTree>
    <p:extLst>
      <p:ext uri="{BB962C8B-B14F-4D97-AF65-F5344CB8AC3E}">
        <p14:creationId xmlns:p14="http://schemas.microsoft.com/office/powerpoint/2010/main" val="266751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60A6A-4F16-4880-9797-A208CD95B58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2D16C20-0784-239A-C638-DFBA9CFA3D27}"/>
              </a:ext>
            </a:extLst>
          </p:cNvPr>
          <p:cNvSpPr>
            <a:spLocks noGrp="1"/>
          </p:cNvSpPr>
          <p:nvPr>
            <p:ph type="sldNum" idx="11"/>
          </p:nvPr>
        </p:nvSpPr>
        <p:spPr/>
        <p:txBody>
          <a:bodyPr/>
          <a:lstStyle/>
          <a:p>
            <a:fld id="{00000000-1234-1234-1234-123412341234}" type="slidenum">
              <a:rPr lang="sv-SE"/>
              <a:pPr/>
              <a:t>23</a:t>
            </a:fld>
            <a:endParaRPr lang="sv-SE"/>
          </a:p>
        </p:txBody>
      </p:sp>
      <p:sp>
        <p:nvSpPr>
          <p:cNvPr id="4" name="Title 3">
            <a:extLst>
              <a:ext uri="{FF2B5EF4-FFF2-40B4-BE49-F238E27FC236}">
                <a16:creationId xmlns:a16="http://schemas.microsoft.com/office/drawing/2014/main" id="{A29E74AA-242F-6002-7042-5D45006A72AC}"/>
              </a:ext>
            </a:extLst>
          </p:cNvPr>
          <p:cNvSpPr>
            <a:spLocks noGrp="1"/>
          </p:cNvSpPr>
          <p:nvPr>
            <p:ph type="title"/>
          </p:nvPr>
        </p:nvSpPr>
        <p:spPr>
          <a:xfrm>
            <a:off x="838200" y="365125"/>
            <a:ext cx="10515600" cy="818686"/>
          </a:xfrm>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Part </a:t>
            </a: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4</a:t>
            </a:r>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 References</a:t>
            </a:r>
            <a:endParaRPr lang="en-GB"/>
          </a:p>
        </p:txBody>
      </p:sp>
      <p:sp>
        <p:nvSpPr>
          <p:cNvPr id="7" name="TextBox 6">
            <a:extLst>
              <a:ext uri="{FF2B5EF4-FFF2-40B4-BE49-F238E27FC236}">
                <a16:creationId xmlns:a16="http://schemas.microsoft.com/office/drawing/2014/main" id="{F9888172-0B5F-F809-F383-90799C7ABC8A}"/>
              </a:ext>
            </a:extLst>
          </p:cNvPr>
          <p:cNvSpPr txBox="1"/>
          <p:nvPr/>
        </p:nvSpPr>
        <p:spPr>
          <a:xfrm>
            <a:off x="644721" y="1183811"/>
            <a:ext cx="10926795" cy="2679964"/>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b="1"/>
              <a:t>[1] </a:t>
            </a:r>
            <a:r>
              <a:rPr lang="en-GB" sz="2200"/>
              <a:t>Foster, V., Luscombe, H., Collier, W., and Fankhauser S. (2023). Data-to-Deal: How can Countries in the Global South Afford the Climate Transition?. Climate Compatible Growth Programme COP28 Policy Brief Series. Available at: https:// </a:t>
            </a:r>
            <a:r>
              <a:rPr lang="en-GB" sz="2200" err="1"/>
              <a:t>climatecompatiblegrowth.com</a:t>
            </a:r>
            <a:r>
              <a:rPr lang="en-GB" sz="2200"/>
              <a:t>/</a:t>
            </a:r>
            <a:r>
              <a:rPr lang="en-GB" sz="2200" err="1"/>
              <a:t>wp</a:t>
            </a:r>
            <a:r>
              <a:rPr lang="en-GB" sz="2200"/>
              <a:t>-content/uploads/</a:t>
            </a:r>
            <a:r>
              <a:rPr lang="en-GB" sz="2200" err="1"/>
              <a:t>Affordingthe</a:t>
            </a:r>
            <a:r>
              <a:rPr lang="en-GB" sz="2200"/>
              <a:t>-Climate-</a:t>
            </a:r>
            <a:r>
              <a:rPr lang="en-GB" sz="2200" err="1"/>
              <a:t>Transition.pdf</a:t>
            </a:r>
            <a:r>
              <a:rPr lang="en-GB" sz="2200"/>
              <a:t>.</a:t>
            </a: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6962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FF91-F75B-A36A-6175-30E7445DD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7F9B0-4AD1-C2D6-5630-112789D57934}"/>
              </a:ext>
            </a:extLst>
          </p:cNvPr>
          <p:cNvSpPr>
            <a:spLocks noGrp="1"/>
          </p:cNvSpPr>
          <p:nvPr>
            <p:ph type="ctrTitle"/>
          </p:nvPr>
        </p:nvSpPr>
        <p:spPr>
          <a:xfrm flipH="1">
            <a:off x="2864615"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B6801E08-F97E-29CE-990F-3D60ED730510}"/>
              </a:ext>
            </a:extLst>
          </p:cNvPr>
          <p:cNvSpPr>
            <a:spLocks noGrp="1"/>
          </p:cNvSpPr>
          <p:nvPr>
            <p:ph type="subTitle" idx="1"/>
          </p:nvPr>
        </p:nvSpPr>
        <p:spPr>
          <a:xfrm>
            <a:off x="2027799" y="3693490"/>
            <a:ext cx="5404776" cy="1062083"/>
          </a:xfrm>
        </p:spPr>
        <p:txBody>
          <a:bodyPr/>
          <a:lstStyle/>
          <a:p>
            <a:pPr algn="ctr"/>
            <a:r>
              <a:rPr lang="en-US" dirty="0" err="1"/>
              <a:t>www.climatecompatiblegrowth.com</a:t>
            </a:r>
            <a:endParaRPr lang="en-US" dirty="0"/>
          </a:p>
        </p:txBody>
      </p:sp>
      <p:sp>
        <p:nvSpPr>
          <p:cNvPr id="8" name="Rectangle 7">
            <a:extLst>
              <a:ext uri="{FF2B5EF4-FFF2-40B4-BE49-F238E27FC236}">
                <a16:creationId xmlns:a16="http://schemas.microsoft.com/office/drawing/2014/main" id="{043AB491-D7F3-390D-8992-1457919F6305}"/>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497626-A7F1-3E24-C7A4-4E53001DCEC0}"/>
              </a:ext>
            </a:extLst>
          </p:cNvPr>
          <p:cNvPicPr>
            <a:picLocks noChangeAspect="1"/>
          </p:cNvPicPr>
          <p:nvPr/>
        </p:nvPicPr>
        <p:blipFill>
          <a:blip r:embed="rId2"/>
          <a:srcRect l="16730" r="15485"/>
          <a:stretch/>
        </p:blipFill>
        <p:spPr>
          <a:xfrm>
            <a:off x="9166028" y="4638100"/>
            <a:ext cx="2425337" cy="1574440"/>
          </a:xfrm>
          <a:prstGeom prst="rect">
            <a:avLst/>
          </a:prstGeom>
        </p:spPr>
      </p:pic>
      <p:sp>
        <p:nvSpPr>
          <p:cNvPr id="5" name="TextBox 4">
            <a:extLst>
              <a:ext uri="{FF2B5EF4-FFF2-40B4-BE49-F238E27FC236}">
                <a16:creationId xmlns:a16="http://schemas.microsoft.com/office/drawing/2014/main" id="{4D7300D1-D60B-56D5-5E15-CA76CA740A2F}"/>
              </a:ext>
            </a:extLst>
          </p:cNvPr>
          <p:cNvSpPr txBox="1"/>
          <p:nvPr/>
        </p:nvSpPr>
        <p:spPr>
          <a:xfrm>
            <a:off x="1428328" y="6212540"/>
            <a:ext cx="6984604" cy="307777"/>
          </a:xfrm>
          <a:prstGeom prst="rect">
            <a:avLst/>
          </a:prstGeom>
          <a:noFill/>
        </p:spPr>
        <p:txBody>
          <a:bodyPr wrap="none" rtlCol="0">
            <a:spAutoFit/>
          </a:bodyPr>
          <a:lstStyle/>
          <a:p>
            <a:pPr algn="ctr"/>
            <a:r>
              <a:rPr lang="en-GB" dirty="0">
                <a:solidFill>
                  <a:schemeClr val="bg1"/>
                </a:solidFill>
              </a:rPr>
              <a:t>Contact Information: </a:t>
            </a:r>
            <a:r>
              <a:rPr lang="en-GB" dirty="0">
                <a:solidFill>
                  <a:schemeClr val="bg1"/>
                </a:solidFill>
                <a:hlinkClick r:id="rId3">
                  <a:extLst>
                    <a:ext uri="{A12FA001-AC4F-418D-AE19-62706E023703}">
                      <ahyp:hlinkClr xmlns:ahyp="http://schemas.microsoft.com/office/drawing/2018/hyperlinkcolor" val="tx"/>
                    </a:ext>
                  </a:extLst>
                </a:hlinkClick>
              </a:rPr>
              <a:t>v.foster@imperial.ac.uk</a:t>
            </a:r>
            <a:r>
              <a:rPr lang="en-GB" dirty="0">
                <a:solidFill>
                  <a:schemeClr val="bg1"/>
                </a:solidFill>
              </a:rPr>
              <a:t> or </a:t>
            </a:r>
            <a:r>
              <a:rPr lang="en-GB" dirty="0">
                <a:solidFill>
                  <a:schemeClr val="bg1"/>
                </a:solidFill>
                <a:hlinkClick r:id="rId4">
                  <a:extLst>
                    <a:ext uri="{A12FA001-AC4F-418D-AE19-62706E023703}">
                      <ahyp:hlinkClr xmlns:ahyp="http://schemas.microsoft.com/office/drawing/2018/hyperlinkcolor" val="tx"/>
                    </a:ext>
                  </a:extLst>
                </a:hlinkClick>
              </a:rPr>
              <a:t>hannah.luscombe@ouce.ox.ac.uk</a:t>
            </a:r>
            <a:r>
              <a:rPr lang="en-GB" dirty="0">
                <a:solidFill>
                  <a:schemeClr val="bg1"/>
                </a:solidFill>
              </a:rPr>
              <a:t>  </a:t>
            </a:r>
          </a:p>
        </p:txBody>
      </p:sp>
      <p:sp>
        <p:nvSpPr>
          <p:cNvPr id="6" name="TextBox 5">
            <a:extLst>
              <a:ext uri="{FF2B5EF4-FFF2-40B4-BE49-F238E27FC236}">
                <a16:creationId xmlns:a16="http://schemas.microsoft.com/office/drawing/2014/main" id="{552D695F-28F1-BF31-2CF9-3257F734EB60}"/>
              </a:ext>
            </a:extLst>
          </p:cNvPr>
          <p:cNvSpPr txBox="1"/>
          <p:nvPr/>
        </p:nvSpPr>
        <p:spPr>
          <a:xfrm>
            <a:off x="9072756" y="2730750"/>
            <a:ext cx="2839844" cy="1569660"/>
          </a:xfrm>
          <a:prstGeom prst="rect">
            <a:avLst/>
          </a:prstGeom>
          <a:noFill/>
        </p:spPr>
        <p:txBody>
          <a:bodyPr wrap="square" rtlCol="0" anchor="b">
            <a:spAutoFit/>
          </a:bodyPr>
          <a:lstStyle/>
          <a:p>
            <a:r>
              <a:rPr lang="en-US" sz="1200" dirty="0">
                <a:solidFill>
                  <a:schemeClr val="bg1"/>
                </a:solidFill>
              </a:rPr>
              <a:t>Consolidated by:</a:t>
            </a:r>
          </a:p>
          <a:p>
            <a:r>
              <a:rPr lang="it-IT" sz="1200" dirty="0">
                <a:solidFill>
                  <a:schemeClr val="bg1"/>
                </a:solidFill>
              </a:rPr>
              <a:t>Vivien Foster (</a:t>
            </a:r>
            <a:r>
              <a:rPr lang="it-IT" sz="1200" dirty="0">
                <a:solidFill>
                  <a:schemeClr val="bg1"/>
                </a:solidFill>
                <a:hlinkClick r:id="rId3"/>
              </a:rPr>
              <a:t>v.foster@imperial.ac.uk</a:t>
            </a:r>
            <a:r>
              <a:rPr lang="it-IT" sz="1200" dirty="0">
                <a:solidFill>
                  <a:schemeClr val="bg1"/>
                </a:solidFill>
              </a:rPr>
              <a:t>)</a:t>
            </a:r>
          </a:p>
          <a:p>
            <a:r>
              <a:rPr lang="it-IT" sz="1200" dirty="0">
                <a:solidFill>
                  <a:schemeClr val="bg1"/>
                </a:solidFill>
              </a:rPr>
              <a:t> </a:t>
            </a:r>
          </a:p>
          <a:p>
            <a:r>
              <a:rPr lang="it-IT" sz="1200" dirty="0">
                <a:solidFill>
                  <a:schemeClr val="bg1"/>
                </a:solidFill>
              </a:rPr>
              <a:t>Hannah Luscombe (</a:t>
            </a:r>
            <a:r>
              <a:rPr lang="it-IT" sz="1200" dirty="0">
                <a:solidFill>
                  <a:schemeClr val="bg1"/>
                </a:solidFill>
                <a:hlinkClick r:id="rId5"/>
              </a:rPr>
              <a:t>hannah.luscombe@ouce.ox.ac.uk</a:t>
            </a:r>
            <a:r>
              <a:rPr lang="it-IT" sz="1200" dirty="0">
                <a:solidFill>
                  <a:schemeClr val="bg1"/>
                </a:solidFill>
              </a:rPr>
              <a:t>)</a:t>
            </a:r>
          </a:p>
          <a:p>
            <a:endParaRPr lang="it-IT" sz="1200" dirty="0">
              <a:solidFill>
                <a:schemeClr val="bg1"/>
              </a:solidFill>
            </a:endParaRPr>
          </a:p>
          <a:p>
            <a:r>
              <a:rPr lang="nn-NO" sz="1200" dirty="0">
                <a:solidFill>
                  <a:schemeClr val="bg1"/>
                </a:solidFill>
              </a:rPr>
              <a:t>William Collier (w.a.i.collier1@lboro.ac.uk)</a:t>
            </a:r>
          </a:p>
        </p:txBody>
      </p:sp>
    </p:spTree>
    <p:extLst>
      <p:ext uri="{BB962C8B-B14F-4D97-AF65-F5344CB8AC3E}">
        <p14:creationId xmlns:p14="http://schemas.microsoft.com/office/powerpoint/2010/main" val="296742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D800B-B38F-B0BC-A3A5-30C49E57BF9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C6F0479-E20E-EEB0-9D7C-46EB7432131D}"/>
              </a:ext>
            </a:extLst>
          </p:cNvPr>
          <p:cNvSpPr>
            <a:spLocks noGrp="1"/>
          </p:cNvSpPr>
          <p:nvPr>
            <p:ph type="sldNum" idx="11"/>
          </p:nvPr>
        </p:nvSpPr>
        <p:spPr/>
        <p:txBody>
          <a:bodyPr/>
          <a:lstStyle/>
          <a:p>
            <a:fld id="{00000000-1234-1234-1234-123412341234}" type="slidenum">
              <a:rPr lang="sv-SE"/>
              <a:pPr/>
              <a:t>3</a:t>
            </a:fld>
            <a:endParaRPr lang="sv-SE"/>
          </a:p>
        </p:txBody>
      </p:sp>
      <p:sp>
        <p:nvSpPr>
          <p:cNvPr id="4" name="Title 3">
            <a:extLst>
              <a:ext uri="{FF2B5EF4-FFF2-40B4-BE49-F238E27FC236}">
                <a16:creationId xmlns:a16="http://schemas.microsoft.com/office/drawing/2014/main" id="{B91AC821-4EF4-EB83-3EDF-70343182B994}"/>
              </a:ext>
            </a:extLst>
          </p:cNvPr>
          <p:cNvSpPr>
            <a:spLocks noGrp="1"/>
          </p:cNvSpPr>
          <p:nvPr>
            <p:ph type="title"/>
          </p:nvPr>
        </p:nvSpPr>
        <p:spPr>
          <a:xfrm>
            <a:off x="782780" y="365125"/>
            <a:ext cx="10515600" cy="818686"/>
          </a:xfrm>
        </p:spPr>
        <p:txBody>
          <a:bodyPr anchor="ctr"/>
          <a:lstStyle/>
          <a:p>
            <a:r>
              <a:rPr lang="en-US" sz="3200">
                <a:solidFill>
                  <a:srgbClr val="C00000"/>
                </a:solidFill>
                <a:latin typeface="Open Sans"/>
                <a:ea typeface="Open Sans"/>
                <a:cs typeface="Open Sans"/>
              </a:rPr>
              <a:t>Learning </a:t>
            </a:r>
            <a:r>
              <a:rPr lang="en-US">
                <a:solidFill>
                  <a:srgbClr val="C00000"/>
                </a:solidFill>
                <a:latin typeface="Open Sans"/>
                <a:ea typeface="Open Sans"/>
                <a:cs typeface="Open Sans"/>
              </a:rPr>
              <a:t>Objectives</a:t>
            </a:r>
            <a:endParaRPr lang="en-GB"/>
          </a:p>
        </p:txBody>
      </p:sp>
      <p:sp>
        <p:nvSpPr>
          <p:cNvPr id="7" name="TextBox 6">
            <a:extLst>
              <a:ext uri="{FF2B5EF4-FFF2-40B4-BE49-F238E27FC236}">
                <a16:creationId xmlns:a16="http://schemas.microsoft.com/office/drawing/2014/main" id="{6FBAB3D7-5128-D539-FB43-CE506F2F306B}"/>
              </a:ext>
            </a:extLst>
          </p:cNvPr>
          <p:cNvSpPr txBox="1"/>
          <p:nvPr/>
        </p:nvSpPr>
        <p:spPr>
          <a:xfrm>
            <a:off x="644721" y="1322361"/>
            <a:ext cx="10926795" cy="3518912"/>
          </a:xfrm>
          <a:prstGeom prst="rect">
            <a:avLst/>
          </a:prstGeom>
          <a:solidFill>
            <a:schemeClr val="bg1"/>
          </a:solid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GB" sz="2800">
                <a:latin typeface="Open Sans" panose="020B0606030504020204" pitchFamily="34" charset="0"/>
                <a:ea typeface="Open Sans" panose="020B0606030504020204" pitchFamily="34" charset="0"/>
                <a:cs typeface="Open Sans" panose="020B0606030504020204" pitchFamily="34" charset="0"/>
              </a:rPr>
              <a:t>Understand the three pillars of the </a:t>
            </a:r>
            <a:r>
              <a:rPr lang="en-GB" sz="2800" err="1">
                <a:latin typeface="Open Sans" panose="020B0606030504020204" pitchFamily="34" charset="0"/>
                <a:ea typeface="Open Sans" panose="020B0606030504020204" pitchFamily="34" charset="0"/>
                <a:cs typeface="Open Sans" panose="020B0606030504020204" pitchFamily="34" charset="0"/>
              </a:rPr>
              <a:t>MINFin</a:t>
            </a:r>
            <a:r>
              <a:rPr lang="en-GB" sz="2800">
                <a:latin typeface="Open Sans" panose="020B0606030504020204" pitchFamily="34" charset="0"/>
                <a:ea typeface="Open Sans" panose="020B0606030504020204" pitchFamily="34" charset="0"/>
                <a:cs typeface="Open Sans" panose="020B0606030504020204" pitchFamily="34" charset="0"/>
              </a:rPr>
              <a:t> model and the basis on which they are derived</a:t>
            </a:r>
          </a:p>
          <a:p>
            <a:pPr marL="342900" indent="-342900">
              <a:spcAft>
                <a:spcPts val="800"/>
              </a:spcAft>
              <a:buFont typeface="Arial" panose="020B0604020202020204" pitchFamily="34" charset="0"/>
              <a:buChar char="•"/>
            </a:pPr>
            <a:endParaRPr lang="en-GB" sz="2800">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800"/>
              </a:spcAft>
              <a:buFont typeface="Arial" panose="020B0604020202020204" pitchFamily="34" charset="0"/>
              <a:buChar char="•"/>
            </a:pPr>
            <a:r>
              <a:rPr lang="en-GB" sz="2800">
                <a:latin typeface="Open Sans" panose="020B0606030504020204" pitchFamily="34" charset="0"/>
                <a:ea typeface="Open Sans" panose="020B0606030504020204" pitchFamily="34" charset="0"/>
                <a:cs typeface="Open Sans" panose="020B0606030504020204" pitchFamily="34" charset="0"/>
              </a:rPr>
              <a:t>Recognise how the three pillars interact in the High-Level Dashboard</a:t>
            </a:r>
          </a:p>
          <a:p>
            <a:pPr marL="342900" indent="-342900">
              <a:spcAft>
                <a:spcPts val="800"/>
              </a:spcAft>
              <a:buFont typeface="Arial" panose="020B0604020202020204" pitchFamily="34" charset="0"/>
              <a:buChar char="•"/>
            </a:pPr>
            <a:endParaRPr lang="en-GB" sz="2800">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800"/>
              </a:spcAft>
              <a:buFont typeface="Arial" panose="020B0604020202020204" pitchFamily="34" charset="0"/>
              <a:buChar char="•"/>
            </a:pPr>
            <a:r>
              <a:rPr lang="en-GB" sz="2800">
                <a:latin typeface="Open Sans" panose="020B0606030504020204" pitchFamily="34" charset="0"/>
                <a:ea typeface="Open Sans" panose="020B0606030504020204" pitchFamily="34" charset="0"/>
                <a:cs typeface="Open Sans" panose="020B0606030504020204" pitchFamily="34" charset="0"/>
              </a:rPr>
              <a:t>Follow a simple </a:t>
            </a:r>
            <a:r>
              <a:rPr lang="en-GB" sz="2800" err="1">
                <a:latin typeface="Open Sans" panose="020B0606030504020204" pitchFamily="34" charset="0"/>
                <a:ea typeface="Open Sans" panose="020B0606030504020204" pitchFamily="34" charset="0"/>
                <a:cs typeface="Open Sans" panose="020B0606030504020204" pitchFamily="34" charset="0"/>
              </a:rPr>
              <a:t>MINFin</a:t>
            </a:r>
            <a:r>
              <a:rPr lang="en-GB" sz="2800">
                <a:latin typeface="Open Sans" panose="020B0606030504020204" pitchFamily="34" charset="0"/>
                <a:ea typeface="Open Sans" panose="020B0606030504020204" pitchFamily="34" charset="0"/>
                <a:cs typeface="Open Sans" panose="020B0606030504020204" pitchFamily="34" charset="0"/>
              </a:rPr>
              <a:t> country case study</a:t>
            </a:r>
          </a:p>
        </p:txBody>
      </p:sp>
    </p:spTree>
    <p:extLst>
      <p:ext uri="{BB962C8B-B14F-4D97-AF65-F5344CB8AC3E}">
        <p14:creationId xmlns:p14="http://schemas.microsoft.com/office/powerpoint/2010/main" val="4245975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9EA25-91DD-19ED-5E98-56F09C736AD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2D1E1DC-7481-3AB5-06C1-1CADFE42D238}"/>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3382BD3C-842A-EEEB-89D6-5D1C4372916F}"/>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rPr>
              <a:t>Introducing </a:t>
            </a:r>
            <a:r>
              <a:rPr lang="en-GB" sz="4800" kern="100" err="1">
                <a:solidFill>
                  <a:schemeClr val="bg1"/>
                </a:solidFill>
              </a:rPr>
              <a:t>MINFin’s</a:t>
            </a:r>
            <a:r>
              <a:rPr lang="en-GB" sz="4800" kern="100">
                <a:solidFill>
                  <a:schemeClr val="bg1"/>
                </a:solidFill>
              </a:rPr>
              <a:t>     Three Pillars</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1DCF4167-2BC7-4D60-CBDE-79AA6EFAB36D}"/>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34EC980-C5F1-FB0A-96F3-3D602B69CFA6}"/>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1</a:t>
            </a:r>
            <a:endParaRPr lang="en-GB" sz="2800">
              <a:solidFill>
                <a:schemeClr val="bg1"/>
              </a:solidFill>
            </a:endParaRPr>
          </a:p>
        </p:txBody>
      </p:sp>
    </p:spTree>
    <p:extLst>
      <p:ext uri="{BB962C8B-B14F-4D97-AF65-F5344CB8AC3E}">
        <p14:creationId xmlns:p14="http://schemas.microsoft.com/office/powerpoint/2010/main" val="3156787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AA221-1F9B-42D8-4BE1-F8719DBEF410}"/>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C944F773-1E05-E30E-A22C-05750CD89158}"/>
              </a:ext>
            </a:extLst>
          </p:cNvPr>
          <p:cNvSpPr>
            <a:spLocks noGrp="1"/>
          </p:cNvSpPr>
          <p:nvPr>
            <p:ph type="sldNum" idx="11"/>
          </p:nvPr>
        </p:nvSpPr>
        <p:spPr/>
        <p:txBody>
          <a:bodyPr/>
          <a:lstStyle/>
          <a:p>
            <a:fld id="{00000000-1234-1234-1234-123412341234}" type="slidenum">
              <a:rPr lang="sv-SE"/>
              <a:pPr/>
              <a:t>5</a:t>
            </a:fld>
            <a:endParaRPr lang="sv-SE"/>
          </a:p>
        </p:txBody>
      </p:sp>
      <p:sp>
        <p:nvSpPr>
          <p:cNvPr id="4" name="Title 3">
            <a:extLst>
              <a:ext uri="{FF2B5EF4-FFF2-40B4-BE49-F238E27FC236}">
                <a16:creationId xmlns:a16="http://schemas.microsoft.com/office/drawing/2014/main" id="{33008C7A-EFF6-8F1E-776C-4074A1FD081D}"/>
              </a:ext>
            </a:extLst>
          </p:cNvPr>
          <p:cNvSpPr>
            <a:spLocks noGrp="1"/>
          </p:cNvSpPr>
          <p:nvPr>
            <p:ph type="title"/>
          </p:nvPr>
        </p:nvSpPr>
        <p:spPr>
          <a:xfrm>
            <a:off x="838200" y="365125"/>
            <a:ext cx="10515600" cy="563130"/>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A Simplified Representation of Model Structure</a:t>
            </a:r>
            <a:endParaRPr lang="en-GB"/>
          </a:p>
        </p:txBody>
      </p:sp>
      <p:sp>
        <p:nvSpPr>
          <p:cNvPr id="3" name="Rectangle 2">
            <a:extLst>
              <a:ext uri="{FF2B5EF4-FFF2-40B4-BE49-F238E27FC236}">
                <a16:creationId xmlns:a16="http://schemas.microsoft.com/office/drawing/2014/main" id="{DD5803A5-1625-956C-5A0E-B031D2F3B7A7}"/>
              </a:ext>
            </a:extLst>
          </p:cNvPr>
          <p:cNvSpPr/>
          <p:nvPr/>
        </p:nvSpPr>
        <p:spPr>
          <a:xfrm>
            <a:off x="838200" y="1685089"/>
            <a:ext cx="10134600" cy="745958"/>
          </a:xfrm>
          <a:prstGeom prst="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High-Level Dashboard</a:t>
            </a:r>
          </a:p>
          <a:p>
            <a:pPr algn="ctr"/>
            <a:r>
              <a:rPr lang="en-GB" sz="1600">
                <a:latin typeface="Open Sans" panose="020B0606030504020204" pitchFamily="34" charset="0"/>
                <a:ea typeface="Open Sans" panose="020B0606030504020204" pitchFamily="34" charset="0"/>
                <a:cs typeface="Open Sans" panose="020B0606030504020204" pitchFamily="34" charset="0"/>
              </a:rPr>
              <a:t>P</a:t>
            </a:r>
            <a:r>
              <a:rPr lang="en-GB" sz="1600" b="0">
                <a:latin typeface="Open Sans" panose="020B0606030504020204" pitchFamily="34" charset="0"/>
                <a:ea typeface="Open Sans" panose="020B0606030504020204" pitchFamily="34" charset="0"/>
                <a:cs typeface="Open Sans" panose="020B0606030504020204" pitchFamily="34" charset="0"/>
              </a:rPr>
              <a:t>rovides </a:t>
            </a:r>
            <a:r>
              <a:rPr lang="en-GB" sz="1600" b="0" err="1">
                <a:latin typeface="Open Sans" panose="020B0606030504020204" pitchFamily="34" charset="0"/>
                <a:ea typeface="Open Sans" panose="020B0606030504020204" pitchFamily="34" charset="0"/>
                <a:cs typeface="Open Sans" panose="020B0606030504020204" pitchFamily="34" charset="0"/>
              </a:rPr>
              <a:t>MINFin</a:t>
            </a:r>
            <a:r>
              <a:rPr lang="en-GB" sz="1600" b="0">
                <a:latin typeface="Open Sans" panose="020B0606030504020204" pitchFamily="34" charset="0"/>
                <a:ea typeface="Open Sans" panose="020B0606030504020204" pitchFamily="34" charset="0"/>
                <a:cs typeface="Open Sans" panose="020B0606030504020204" pitchFamily="34" charset="0"/>
              </a:rPr>
              <a:t> with an iterative tool to develop a financing strategy</a:t>
            </a:r>
            <a:endParaRPr lang="en-GB" sz="1600"/>
          </a:p>
        </p:txBody>
      </p:sp>
      <p:sp>
        <p:nvSpPr>
          <p:cNvPr id="6" name="Rectangle 5">
            <a:extLst>
              <a:ext uri="{FF2B5EF4-FFF2-40B4-BE49-F238E27FC236}">
                <a16:creationId xmlns:a16="http://schemas.microsoft.com/office/drawing/2014/main" id="{4474DAB2-0460-D03F-13D6-0C166311FEBB}"/>
              </a:ext>
            </a:extLst>
          </p:cNvPr>
          <p:cNvSpPr/>
          <p:nvPr/>
        </p:nvSpPr>
        <p:spPr>
          <a:xfrm>
            <a:off x="838200" y="2946583"/>
            <a:ext cx="2900741" cy="248265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Investment Needs</a:t>
            </a:r>
          </a:p>
          <a:p>
            <a:pPr algn="ctr"/>
            <a:r>
              <a:rPr lang="en-GB" sz="1600">
                <a:latin typeface="Open Sans" panose="020B0606030504020204" pitchFamily="34" charset="0"/>
                <a:ea typeface="Open Sans" panose="020B0606030504020204" pitchFamily="34" charset="0"/>
                <a:cs typeface="Open Sans" panose="020B0606030504020204" pitchFamily="34" charset="0"/>
              </a:rPr>
              <a:t>The amount of investment needed each year to achieve the energy transition</a:t>
            </a:r>
            <a:endParaRPr lang="en-GB" sz="1600"/>
          </a:p>
        </p:txBody>
      </p:sp>
      <p:sp>
        <p:nvSpPr>
          <p:cNvPr id="7" name="Rectangle 6">
            <a:extLst>
              <a:ext uri="{FF2B5EF4-FFF2-40B4-BE49-F238E27FC236}">
                <a16:creationId xmlns:a16="http://schemas.microsoft.com/office/drawing/2014/main" id="{6B6082BE-0160-7803-DC0A-B130A07A7E51}"/>
              </a:ext>
            </a:extLst>
          </p:cNvPr>
          <p:cNvSpPr/>
          <p:nvPr/>
        </p:nvSpPr>
        <p:spPr>
          <a:xfrm>
            <a:off x="4455131" y="2946582"/>
            <a:ext cx="2900740" cy="2482651"/>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Financing Requirement</a:t>
            </a:r>
          </a:p>
          <a:p>
            <a:pPr algn="ctr"/>
            <a:r>
              <a:rPr lang="en-GB" sz="1600">
                <a:latin typeface="Open Sans" panose="020B0606030504020204" pitchFamily="34" charset="0"/>
                <a:ea typeface="Open Sans" panose="020B0606030504020204" pitchFamily="34" charset="0"/>
                <a:cs typeface="Open Sans" panose="020B0606030504020204" pitchFamily="34" charset="0"/>
              </a:rPr>
              <a:t>The amount of capital needed each year to repay the investment needs at the terms of finance available to the country</a:t>
            </a:r>
            <a:endParaRPr lang="en-GB" sz="1600"/>
          </a:p>
        </p:txBody>
      </p:sp>
      <p:sp>
        <p:nvSpPr>
          <p:cNvPr id="8" name="Rectangle 7">
            <a:extLst>
              <a:ext uri="{FF2B5EF4-FFF2-40B4-BE49-F238E27FC236}">
                <a16:creationId xmlns:a16="http://schemas.microsoft.com/office/drawing/2014/main" id="{9D0294C5-6664-7C25-0F95-3BAFB3D7F05C}"/>
              </a:ext>
            </a:extLst>
          </p:cNvPr>
          <p:cNvSpPr/>
          <p:nvPr/>
        </p:nvSpPr>
        <p:spPr>
          <a:xfrm>
            <a:off x="8072060" y="2946581"/>
            <a:ext cx="2900740" cy="248265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Funding Availability</a:t>
            </a:r>
          </a:p>
          <a:p>
            <a:pPr algn="ctr"/>
            <a:r>
              <a:rPr lang="en-GB" sz="1600">
                <a:latin typeface="Open Sans" panose="020B0606030504020204" pitchFamily="34" charset="0"/>
                <a:ea typeface="Open Sans" panose="020B0606030504020204" pitchFamily="34" charset="0"/>
                <a:cs typeface="Open Sans" panose="020B0606030504020204" pitchFamily="34" charset="0"/>
              </a:rPr>
              <a:t>The amount of capital available in the sector to repay the financing requirement</a:t>
            </a:r>
            <a:endParaRPr lang="en-GB" sz="1600"/>
          </a:p>
        </p:txBody>
      </p:sp>
      <p:cxnSp>
        <p:nvCxnSpPr>
          <p:cNvPr id="11" name="Curved Connector 10">
            <a:extLst>
              <a:ext uri="{FF2B5EF4-FFF2-40B4-BE49-F238E27FC236}">
                <a16:creationId xmlns:a16="http://schemas.microsoft.com/office/drawing/2014/main" id="{7ACB424C-DB79-E9BE-6DF2-70BFCB0B677D}"/>
              </a:ext>
            </a:extLst>
          </p:cNvPr>
          <p:cNvCxnSpPr>
            <a:stCxn id="3" idx="2"/>
            <a:endCxn id="6" idx="0"/>
          </p:cNvCxnSpPr>
          <p:nvPr/>
        </p:nvCxnSpPr>
        <p:spPr>
          <a:xfrm rot="5400000">
            <a:off x="3839268" y="880351"/>
            <a:ext cx="515536" cy="3616929"/>
          </a:xfrm>
          <a:prstGeom prst="curvedConnector3">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8912FB9F-B228-422D-B7E6-7F22A838800B}"/>
              </a:ext>
            </a:extLst>
          </p:cNvPr>
          <p:cNvCxnSpPr>
            <a:stCxn id="3" idx="2"/>
            <a:endCxn id="8" idx="0"/>
          </p:cNvCxnSpPr>
          <p:nvPr/>
        </p:nvCxnSpPr>
        <p:spPr>
          <a:xfrm rot="16200000" flipH="1">
            <a:off x="7456198" y="880349"/>
            <a:ext cx="515534" cy="3616930"/>
          </a:xfrm>
          <a:prstGeom prst="curvedConnector3">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5CFF63CC-AB1C-695B-78E7-D77AD1547C68}"/>
              </a:ext>
            </a:extLst>
          </p:cNvPr>
          <p:cNvCxnSpPr>
            <a:stCxn id="3" idx="2"/>
            <a:endCxn id="7" idx="0"/>
          </p:cNvCxnSpPr>
          <p:nvPr/>
        </p:nvCxnSpPr>
        <p:spPr>
          <a:xfrm rot="16200000" flipH="1">
            <a:off x="5647733" y="2688813"/>
            <a:ext cx="515535" cy="1"/>
          </a:xfrm>
          <a:prstGeom prst="curvedConnector3">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ttsmaker-file-2025-1-31-8-25-28">
            <a:hlinkClick r:id="" action="ppaction://media"/>
            <a:extLst>
              <a:ext uri="{FF2B5EF4-FFF2-40B4-BE49-F238E27FC236}">
                <a16:creationId xmlns:a16="http://schemas.microsoft.com/office/drawing/2014/main" id="{6AF310DE-015D-D0A3-3FA9-CB867CF3BAB7}"/>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0"/>
            <a:ext cx="812800" cy="812800"/>
          </a:xfrm>
          <a:prstGeom prst="rect">
            <a:avLst/>
          </a:prstGeom>
        </p:spPr>
      </p:pic>
    </p:spTree>
    <p:extLst>
      <p:ext uri="{BB962C8B-B14F-4D97-AF65-F5344CB8AC3E}">
        <p14:creationId xmlns:p14="http://schemas.microsoft.com/office/powerpoint/2010/main" val="376005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D5DBC-BDAA-BAAA-0C89-5FD348456C8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3DE44C1-7CA8-69C3-8D01-30781E1D09F8}"/>
              </a:ext>
            </a:extLst>
          </p:cNvPr>
          <p:cNvSpPr>
            <a:spLocks noGrp="1"/>
          </p:cNvSpPr>
          <p:nvPr>
            <p:ph type="sldNum" idx="11"/>
          </p:nvPr>
        </p:nvSpPr>
        <p:spPr/>
        <p:txBody>
          <a:bodyPr/>
          <a:lstStyle/>
          <a:p>
            <a:fld id="{00000000-1234-1234-1234-123412341234}" type="slidenum">
              <a:rPr lang="sv-SE"/>
              <a:pPr/>
              <a:t>6</a:t>
            </a:fld>
            <a:endParaRPr lang="sv-SE"/>
          </a:p>
        </p:txBody>
      </p:sp>
      <p:sp>
        <p:nvSpPr>
          <p:cNvPr id="4" name="Title 3">
            <a:extLst>
              <a:ext uri="{FF2B5EF4-FFF2-40B4-BE49-F238E27FC236}">
                <a16:creationId xmlns:a16="http://schemas.microsoft.com/office/drawing/2014/main" id="{554E48CC-174D-FB34-A0EC-28FAECC62A46}"/>
              </a:ext>
            </a:extLst>
          </p:cNvPr>
          <p:cNvSpPr>
            <a:spLocks noGrp="1"/>
          </p:cNvSpPr>
          <p:nvPr>
            <p:ph type="title"/>
          </p:nvPr>
        </p:nvSpPr>
        <p:spPr>
          <a:xfrm>
            <a:off x="770468" y="159506"/>
            <a:ext cx="10515600" cy="879769"/>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Investment needs</a:t>
            </a:r>
            <a:endParaRPr lang="en-GB"/>
          </a:p>
        </p:txBody>
      </p:sp>
      <p:sp>
        <p:nvSpPr>
          <p:cNvPr id="7" name="TextBox 6">
            <a:extLst>
              <a:ext uri="{FF2B5EF4-FFF2-40B4-BE49-F238E27FC236}">
                <a16:creationId xmlns:a16="http://schemas.microsoft.com/office/drawing/2014/main" id="{D8590633-7AD5-A138-09EF-06C32C46794E}"/>
              </a:ext>
            </a:extLst>
          </p:cNvPr>
          <p:cNvSpPr txBox="1"/>
          <p:nvPr/>
        </p:nvSpPr>
        <p:spPr>
          <a:xfrm>
            <a:off x="814052" y="1082205"/>
            <a:ext cx="4909412" cy="4100866"/>
          </a:xfrm>
          <a:prstGeom prst="rect">
            <a:avLst/>
          </a:prstGeom>
          <a:no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The </a:t>
            </a:r>
            <a:r>
              <a:rPr lang="en-GB" sz="2200" b="1" i="1">
                <a:latin typeface="Open Sans" panose="020B0606030504020204" pitchFamily="34" charset="0"/>
                <a:ea typeface="Open Sans" panose="020B0606030504020204" pitchFamily="34" charset="0"/>
                <a:cs typeface="Open Sans" panose="020B0606030504020204" pitchFamily="34" charset="0"/>
              </a:rPr>
              <a:t>Investment Need (IN)</a:t>
            </a:r>
            <a:r>
              <a:rPr lang="en-GB" sz="2200">
                <a:latin typeface="Open Sans" panose="020B0606030504020204" pitchFamily="34" charset="0"/>
                <a:ea typeface="Open Sans" panose="020B0606030504020204" pitchFamily="34" charset="0"/>
                <a:cs typeface="Open Sans" panose="020B0606030504020204" pitchFamily="34" charset="0"/>
              </a:rPr>
              <a:t> is the amount of capital needed each year of the transition to both allow the construction of </a:t>
            </a:r>
            <a:r>
              <a:rPr lang="en-GB" sz="2200" b="1" i="1">
                <a:latin typeface="Open Sans" panose="020B0606030504020204" pitchFamily="34" charset="0"/>
                <a:ea typeface="Open Sans" panose="020B0606030504020204" pitchFamily="34" charset="0"/>
                <a:cs typeface="Open Sans" panose="020B0606030504020204" pitchFamily="34" charset="0"/>
              </a:rPr>
              <a:t>New Infrastructure (NI) </a:t>
            </a:r>
            <a:r>
              <a:rPr lang="en-GB" sz="2200">
                <a:latin typeface="Open Sans" panose="020B0606030504020204" pitchFamily="34" charset="0"/>
                <a:ea typeface="Open Sans" panose="020B0606030504020204" pitchFamily="34" charset="0"/>
                <a:cs typeface="Open Sans" panose="020B0606030504020204" pitchFamily="34" charset="0"/>
              </a:rPr>
              <a:t>and to provide compensation for early </a:t>
            </a:r>
            <a:r>
              <a:rPr lang="en-GB" sz="2200" b="1"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Fossil Fuel Retirement (FFR)</a:t>
            </a:r>
            <a:r>
              <a:rPr lang="en-GB" sz="2200">
                <a:latin typeface="Open Sans" panose="020B0606030504020204" pitchFamily="34" charset="0"/>
                <a:ea typeface="Open Sans" panose="020B0606030504020204" pitchFamily="34" charset="0"/>
                <a:cs typeface="Open Sans" panose="020B0606030504020204" pitchFamily="34" charset="0"/>
              </a:rPr>
              <a:t> of old plant before the end of its life.</a:t>
            </a:r>
          </a:p>
        </p:txBody>
      </p:sp>
      <p:sp>
        <p:nvSpPr>
          <p:cNvPr id="9" name="TextBox 1">
            <a:extLst>
              <a:ext uri="{FF2B5EF4-FFF2-40B4-BE49-F238E27FC236}">
                <a16:creationId xmlns:a16="http://schemas.microsoft.com/office/drawing/2014/main" id="{DE2C0CDF-CF6E-443B-B788-663468F27D5E}"/>
              </a:ext>
            </a:extLst>
          </p:cNvPr>
          <p:cNvSpPr txBox="1"/>
          <p:nvPr/>
        </p:nvSpPr>
        <p:spPr>
          <a:xfrm>
            <a:off x="7321097" y="6218475"/>
            <a:ext cx="3744685" cy="242871"/>
          </a:xfrm>
          <a:prstGeom prst="rect">
            <a:avLst/>
          </a:prstGeom>
        </p:spPr>
        <p:txBody>
          <a:bodyPr wrap="square" rtlCol="0"/>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r>
              <a:rPr lang="en-GB" sz="1200" i="1"/>
              <a:t>Note: All numbers are fictional and purely illustrative</a:t>
            </a:r>
            <a:endParaRPr lang="en-GB" sz="1200" i="1">
              <a:latin typeface="+mn-lt"/>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0A0818A-FB9B-D64C-C249-7A180F595B39}"/>
                  </a:ext>
                </a:extLst>
              </p:cNvPr>
              <p:cNvSpPr txBox="1"/>
              <p:nvPr/>
            </p:nvSpPr>
            <p:spPr>
              <a:xfrm>
                <a:off x="839452" y="5438196"/>
                <a:ext cx="4858611" cy="594522"/>
              </a:xfrm>
              <a:prstGeom prst="rect">
                <a:avLst/>
              </a:prstGeom>
              <a:solidFill>
                <a:schemeClr val="accent3"/>
              </a:solidFill>
            </p:spPr>
            <p:txBody>
              <a:bodyPr wrap="square" lIns="91440" tIns="45720" rIns="91440" bIns="45720" anchor="ctr">
                <a:spAutoFit/>
              </a:bodyPr>
              <a:lstStyle/>
              <a:p>
                <a:pPr algn="ctr">
                  <a:lnSpc>
                    <a:spcPct val="150000"/>
                  </a:lnSpc>
                  <a:spcAft>
                    <a:spcPts val="800"/>
                  </a:spcAft>
                </a:pPr>
                <a14:m>
                  <m:oMath xmlns:m="http://schemas.openxmlformats.org/officeDocument/2006/math">
                    <m:sSub>
                      <m:sSubPr>
                        <m:ctrlPr>
                          <a:rPr lang="en-GB" sz="22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𝐼𝑁</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𝑁𝐼</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𝐹𝐹𝑅</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oMath>
                </a14:m>
                <a:r>
                  <a:rPr lang="en-GB" sz="220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mc:Choice>
        <mc:Fallback xmlns="">
          <p:sp>
            <p:nvSpPr>
              <p:cNvPr id="11" name="TextBox 10">
                <a:extLst>
                  <a:ext uri="{FF2B5EF4-FFF2-40B4-BE49-F238E27FC236}">
                    <a16:creationId xmlns:a16="http://schemas.microsoft.com/office/drawing/2014/main" id="{30A0818A-FB9B-D64C-C249-7A180F595B39}"/>
                  </a:ext>
                </a:extLst>
              </p:cNvPr>
              <p:cNvSpPr txBox="1">
                <a:spLocks noRot="1" noChangeAspect="1" noMove="1" noResize="1" noEditPoints="1" noAdjustHandles="1" noChangeArrowheads="1" noChangeShapeType="1" noTextEdit="1"/>
              </p:cNvSpPr>
              <p:nvPr/>
            </p:nvSpPr>
            <p:spPr>
              <a:xfrm>
                <a:off x="839452" y="5438196"/>
                <a:ext cx="4858611" cy="594522"/>
              </a:xfrm>
              <a:prstGeom prst="rect">
                <a:avLst/>
              </a:prstGeom>
              <a:blipFill>
                <a:blip r:embed="Rb5f6be6642db4737"/>
                <a:stretch>
                  <a:fillRect b="-5102"/>
                </a:stretch>
              </a:blipFill>
            </p:spPr>
            <p:txBody>
              <a:bodyPr/>
              <a:lstStyle/>
              <a:p>
                <a:r>
                  <a:rPr lang="en-US">
                    <a:noFill/>
                  </a:rPr>
                  <a:t> </a:t>
                </a:r>
              </a:p>
            </p:txBody>
          </p:sp>
        </mc:Fallback>
      </mc:AlternateContent>
      <p:graphicFrame>
        <p:nvGraphicFramePr>
          <p:cNvPr id="13" name="Chart 12">
            <a:extLst>
              <a:ext uri="{FF2B5EF4-FFF2-40B4-BE49-F238E27FC236}">
                <a16:creationId xmlns:a16="http://schemas.microsoft.com/office/drawing/2014/main" id="{77D29B4B-E565-AE2B-133F-3373DCA41AFC}"/>
              </a:ext>
            </a:extLst>
          </p:cNvPr>
          <p:cNvGraphicFramePr>
            <a:graphicFrameLocks/>
          </p:cNvGraphicFramePr>
          <p:nvPr>
            <p:custDataLst>
              <p:tags r:id="rId1"/>
            </p:custDataLst>
            <p:extLst>
              <p:ext uri="{D42A27DB-BD31-4B8C-83A1-F6EECF244321}">
                <p14:modId xmlns:p14="http://schemas.microsoft.com/office/powerpoint/2010/main" val="1393013491"/>
              </p:ext>
            </p:extLst>
          </p:nvPr>
        </p:nvGraphicFramePr>
        <p:xfrm>
          <a:off x="5953579" y="1170668"/>
          <a:ext cx="5844721" cy="4516664"/>
        </p:xfrm>
        <a:graphic>
          <a:graphicData uri="http://schemas.openxmlformats.org/drawingml/2006/chart">
            <c:chart xmlns:c="http://schemas.openxmlformats.org/drawingml/2006/chart" xmlns:r="http://schemas.openxmlformats.org/officeDocument/2006/relationships" r:id="rId6"/>
          </a:graphicData>
        </a:graphic>
      </p:graphicFrame>
      <p:pic>
        <p:nvPicPr>
          <p:cNvPr id="3" name="ttsmaker-file-2025-2-3-12-30-25">
            <a:hlinkClick r:id="" action="ppaction://media"/>
            <a:extLst>
              <a:ext uri="{FF2B5EF4-FFF2-40B4-BE49-F238E27FC236}">
                <a16:creationId xmlns:a16="http://schemas.microsoft.com/office/drawing/2014/main" id="{F4E1D109-7BFC-FFBD-77B1-3EAF577EC30C}"/>
              </a:ext>
            </a:extLst>
          </p:cNvPr>
          <p:cNvPicPr>
            <a:picLocks noChangeAspect="1"/>
          </p:cNvPicPr>
          <p:nvPr>
            <a:audioFile r:link="rId3"/>
            <p:extLst>
              <p:ext uri="{DAA4B4D4-6D71-4841-9C94-3DE7FCFB9230}">
                <p14:media xmlns:p14="http://schemas.microsoft.com/office/powerpoint/2010/main" r:embed="rId2"/>
              </p:ext>
            </p:extLst>
          </p:nvPr>
        </p:nvPicPr>
        <p:blipFill>
          <a:blip r:embed="rId7">
            <a:duotone>
              <a:prstClr val="black"/>
              <a:schemeClr val="accent5">
                <a:tint val="45000"/>
                <a:satMod val="400000"/>
              </a:schemeClr>
            </a:duotone>
          </a:blip>
          <a:stretch>
            <a:fillRect/>
          </a:stretch>
        </p:blipFill>
        <p:spPr>
          <a:xfrm>
            <a:off x="10985500" y="0"/>
            <a:ext cx="812800" cy="812800"/>
          </a:xfrm>
          <a:prstGeom prst="rect">
            <a:avLst/>
          </a:prstGeom>
        </p:spPr>
      </p:pic>
    </p:spTree>
    <p:extLst>
      <p:ext uri="{BB962C8B-B14F-4D97-AF65-F5344CB8AC3E}">
        <p14:creationId xmlns:p14="http://schemas.microsoft.com/office/powerpoint/2010/main" val="61790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8B94-8C21-0DE7-0E77-1EAD4FEC0A8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A20BE4F1-FA0A-209F-D25B-616437BDE10B}"/>
              </a:ext>
            </a:extLst>
          </p:cNvPr>
          <p:cNvSpPr>
            <a:spLocks noGrp="1"/>
          </p:cNvSpPr>
          <p:nvPr>
            <p:ph type="sldNum" idx="11"/>
          </p:nvPr>
        </p:nvSpPr>
        <p:spPr/>
        <p:txBody>
          <a:bodyPr/>
          <a:lstStyle/>
          <a:p>
            <a:fld id="{00000000-1234-1234-1234-123412341234}" type="slidenum">
              <a:rPr lang="sv-SE"/>
              <a:pPr/>
              <a:t>7</a:t>
            </a:fld>
            <a:endParaRPr lang="sv-SE"/>
          </a:p>
        </p:txBody>
      </p:sp>
      <p:sp>
        <p:nvSpPr>
          <p:cNvPr id="4" name="Title 3">
            <a:extLst>
              <a:ext uri="{FF2B5EF4-FFF2-40B4-BE49-F238E27FC236}">
                <a16:creationId xmlns:a16="http://schemas.microsoft.com/office/drawing/2014/main" id="{68694858-0C07-543D-330C-D69F02C35A1D}"/>
              </a:ext>
            </a:extLst>
          </p:cNvPr>
          <p:cNvSpPr>
            <a:spLocks noGrp="1"/>
          </p:cNvSpPr>
          <p:nvPr>
            <p:ph type="title"/>
          </p:nvPr>
        </p:nvSpPr>
        <p:spPr>
          <a:xfrm>
            <a:off x="547250" y="309705"/>
            <a:ext cx="10515600" cy="646257"/>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Investment needs methodology</a:t>
            </a:r>
            <a:endParaRPr lang="en-GB"/>
          </a:p>
        </p:txBody>
      </p:sp>
      <p:sp>
        <p:nvSpPr>
          <p:cNvPr id="2" name="TextBox 1">
            <a:extLst>
              <a:ext uri="{FF2B5EF4-FFF2-40B4-BE49-F238E27FC236}">
                <a16:creationId xmlns:a16="http://schemas.microsoft.com/office/drawing/2014/main" id="{3BE0B59A-16AA-1A55-CF1C-49210EC2F70B}"/>
              </a:ext>
            </a:extLst>
          </p:cNvPr>
          <p:cNvSpPr txBox="1"/>
          <p:nvPr/>
        </p:nvSpPr>
        <p:spPr>
          <a:xfrm>
            <a:off x="6904140" y="1345354"/>
            <a:ext cx="4609901" cy="4525596"/>
          </a:xfrm>
          <a:prstGeom prst="rect">
            <a:avLst/>
          </a:prstGeom>
          <a:solidFill>
            <a:schemeClr val="bg1">
              <a:lumMod val="85000"/>
            </a:schemeClr>
          </a:solidFill>
        </p:spPr>
        <p:txBody>
          <a:bodyPr wrap="square" lIns="91440" tIns="45720" rIns="91440" bIns="45720" rtlCol="0" anchor="t"/>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pPr algn="ctr"/>
            <a:r>
              <a:rPr lang="en-GB" sz="2800" b="1">
                <a:latin typeface="Open Sans" panose="020B0606030504020204" pitchFamily="34" charset="0"/>
                <a:ea typeface="Open Sans" panose="020B0606030504020204" pitchFamily="34" charset="0"/>
                <a:cs typeface="Open Sans" panose="020B0606030504020204" pitchFamily="34" charset="0"/>
              </a:rPr>
              <a:t>FFRM</a:t>
            </a:r>
            <a:endParaRPr lang="en-GB" sz="2200" b="1">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Optimization model that selects specific fossil fuel plants for early retirement in line with OSeMOSYS plan</a:t>
            </a:r>
          </a:p>
          <a:p>
            <a:pPr marL="342900" indent="-342900">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Calculates financial amounts needed to compensate plant owners for early retirement</a:t>
            </a:r>
          </a:p>
          <a:p>
            <a:pPr marL="342900" indent="-342900">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Considers both characteristics of plants as well as nature of contracting arrangements</a:t>
            </a:r>
          </a:p>
          <a:p>
            <a:pPr marL="342900" indent="-342900">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C9C091C-D53C-18C4-F307-991A970FECC9}"/>
              </a:ext>
            </a:extLst>
          </p:cNvPr>
          <p:cNvSpPr txBox="1"/>
          <p:nvPr/>
        </p:nvSpPr>
        <p:spPr>
          <a:xfrm>
            <a:off x="547250" y="1345354"/>
            <a:ext cx="4955294" cy="4525596"/>
          </a:xfrm>
          <a:prstGeom prst="rect">
            <a:avLst/>
          </a:prstGeom>
          <a:solidFill>
            <a:schemeClr val="tx1"/>
          </a:solidFill>
        </p:spPr>
        <p:txBody>
          <a:bodyPr wrap="square" lIns="91440" tIns="45720" rIns="91440" bIns="45720" rtlCol="0" anchor="t"/>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pPr algn="ctr"/>
            <a:r>
              <a:rPr lang="en-GB" sz="2800" b="1">
                <a:solidFill>
                  <a:schemeClr val="bg1"/>
                </a:solidFill>
                <a:latin typeface="Open Sans" panose="020B0606030504020204" pitchFamily="34" charset="0"/>
                <a:ea typeface="Open Sans" panose="020B0606030504020204" pitchFamily="34" charset="0"/>
                <a:cs typeface="Open Sans" panose="020B0606030504020204" pitchFamily="34" charset="0"/>
              </a:rPr>
              <a:t>OSeMOSYS</a:t>
            </a:r>
          </a:p>
          <a:p>
            <a:pPr marL="342900" indent="-342900">
              <a:buClr>
                <a:schemeClr val="bg1"/>
              </a:buClr>
              <a:buFont typeface="Arial" panose="020B0604020202020204" pitchFamily="34" charset="0"/>
              <a:buChar char="•"/>
            </a:pPr>
            <a:r>
              <a:rPr lang="en-GB" sz="2200">
                <a:solidFill>
                  <a:schemeClr val="bg1"/>
                </a:solidFill>
                <a:latin typeface="Open Sans" panose="020B0606030504020204" pitchFamily="34" charset="0"/>
                <a:ea typeface="Open Sans" panose="020B0606030504020204" pitchFamily="34" charset="0"/>
                <a:cs typeface="Open Sans" panose="020B0606030504020204" pitchFamily="34" charset="0"/>
              </a:rPr>
              <a:t>Optimization model that meets projected energy demand at minimum system cost</a:t>
            </a:r>
          </a:p>
          <a:p>
            <a:pPr marL="342900" indent="-342900">
              <a:buClr>
                <a:schemeClr val="bg1"/>
              </a:buClr>
              <a:buFont typeface="Arial" panose="020B0604020202020204" pitchFamily="34" charset="0"/>
              <a:buChar char="•"/>
            </a:pPr>
            <a:r>
              <a:rPr lang="en-GB" sz="2200">
                <a:solidFill>
                  <a:schemeClr val="bg1"/>
                </a:solidFill>
                <a:latin typeface="Open Sans" panose="020B0606030504020204" pitchFamily="34" charset="0"/>
                <a:ea typeface="Open Sans" panose="020B0606030504020204" pitchFamily="34" charset="0"/>
                <a:cs typeface="Open Sans" panose="020B0606030504020204" pitchFamily="34" charset="0"/>
              </a:rPr>
              <a:t>Used to develop investment scenarios incorporating decarbonization targets</a:t>
            </a:r>
          </a:p>
          <a:p>
            <a:pPr marL="342900" indent="-342900">
              <a:buClr>
                <a:schemeClr val="bg1"/>
              </a:buClr>
              <a:buFont typeface="Arial" panose="020B0604020202020204" pitchFamily="34" charset="0"/>
              <a:buChar char="•"/>
            </a:pPr>
            <a:r>
              <a:rPr lang="en-GB" sz="2200">
                <a:solidFill>
                  <a:schemeClr val="bg1"/>
                </a:solidFill>
                <a:latin typeface="Open Sans" panose="020B0606030504020204" pitchFamily="34" charset="0"/>
                <a:ea typeface="Open Sans" panose="020B0606030504020204" pitchFamily="34" charset="0"/>
                <a:cs typeface="Open Sans" panose="020B0606030504020204" pitchFamily="34" charset="0"/>
              </a:rPr>
              <a:t>Estimates year-on-year investment needed in new renewable energy infrastructure</a:t>
            </a:r>
          </a:p>
          <a:p>
            <a:pPr marL="342900" indent="-342900">
              <a:buClr>
                <a:schemeClr val="bg1"/>
              </a:buClr>
              <a:buFont typeface="Arial" panose="020B0604020202020204" pitchFamily="34" charset="0"/>
              <a:buChar char="•"/>
            </a:pPr>
            <a:r>
              <a:rPr lang="en-GB" sz="2200">
                <a:solidFill>
                  <a:schemeClr val="bg1"/>
                </a:solidFill>
                <a:latin typeface="Open Sans" panose="020B0606030504020204" pitchFamily="34" charset="0"/>
                <a:ea typeface="Open Sans" panose="020B0606030504020204" pitchFamily="34" charset="0"/>
                <a:cs typeface="Open Sans" panose="020B0606030504020204" pitchFamily="34" charset="0"/>
              </a:rPr>
              <a:t>Estimates capacity of fossil fuel plants that need to be retired from the system year-on-year</a:t>
            </a:r>
            <a:endParaRPr lang="en-GB" sz="22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9" name="Arrow: Right 8">
            <a:extLst>
              <a:ext uri="{FF2B5EF4-FFF2-40B4-BE49-F238E27FC236}">
                <a16:creationId xmlns:a16="http://schemas.microsoft.com/office/drawing/2014/main" id="{A20A809B-4ACC-1126-9485-F06FC6A39C78}"/>
              </a:ext>
            </a:extLst>
          </p:cNvPr>
          <p:cNvSpPr/>
          <p:nvPr/>
        </p:nvSpPr>
        <p:spPr>
          <a:xfrm>
            <a:off x="5668007" y="2732699"/>
            <a:ext cx="1198541" cy="848700"/>
          </a:xfrm>
          <a:prstGeom prst="rightArrow">
            <a:avLst/>
          </a:prstGeom>
          <a:gradFill flip="none" rotWithShape="1">
            <a:gsLst>
              <a:gs pos="0">
                <a:schemeClr val="tx1"/>
              </a:gs>
              <a:gs pos="50000">
                <a:schemeClr val="bg1">
                  <a:lumMod val="65000"/>
                </a:schemeClr>
              </a:gs>
              <a:gs pos="100000">
                <a:schemeClr val="bg1">
                  <a:lumMod val="8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ttsmaker-file-2025-1-31-8-28-14">
            <a:hlinkClick r:id="" action="ppaction://media"/>
            <a:extLst>
              <a:ext uri="{FF2B5EF4-FFF2-40B4-BE49-F238E27FC236}">
                <a16:creationId xmlns:a16="http://schemas.microsoft.com/office/drawing/2014/main" id="{F05263B1-CB23-AD96-9BE3-CA3FB18F61C3}"/>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0"/>
            <a:ext cx="812800" cy="812800"/>
          </a:xfrm>
          <a:prstGeom prst="rect">
            <a:avLst/>
          </a:prstGeom>
        </p:spPr>
      </p:pic>
    </p:spTree>
    <p:extLst>
      <p:ext uri="{BB962C8B-B14F-4D97-AF65-F5344CB8AC3E}">
        <p14:creationId xmlns:p14="http://schemas.microsoft.com/office/powerpoint/2010/main" val="68824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CDE72-D1C1-0771-BAD2-6E57C3463D8A}"/>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224C0EE7-81C0-4707-A533-8632FB1AECB6}"/>
              </a:ext>
            </a:extLst>
          </p:cNvPr>
          <p:cNvSpPr>
            <a:spLocks noGrp="1"/>
          </p:cNvSpPr>
          <p:nvPr>
            <p:ph type="sldNum" idx="11"/>
          </p:nvPr>
        </p:nvSpPr>
        <p:spPr/>
        <p:txBody>
          <a:bodyPr/>
          <a:lstStyle/>
          <a:p>
            <a:fld id="{00000000-1234-1234-1234-123412341234}" type="slidenum">
              <a:rPr lang="sv-SE"/>
              <a:pPr/>
              <a:t>8</a:t>
            </a:fld>
            <a:endParaRPr lang="sv-SE"/>
          </a:p>
        </p:txBody>
      </p:sp>
      <p:sp>
        <p:nvSpPr>
          <p:cNvPr id="4" name="Title 3">
            <a:extLst>
              <a:ext uri="{FF2B5EF4-FFF2-40B4-BE49-F238E27FC236}">
                <a16:creationId xmlns:a16="http://schemas.microsoft.com/office/drawing/2014/main" id="{F6E1F91E-A7CF-5FA6-942E-51AEDB89706A}"/>
              </a:ext>
            </a:extLst>
          </p:cNvPr>
          <p:cNvSpPr>
            <a:spLocks noGrp="1"/>
          </p:cNvSpPr>
          <p:nvPr>
            <p:ph type="title"/>
          </p:nvPr>
        </p:nvSpPr>
        <p:spPr>
          <a:xfrm>
            <a:off x="838200" y="229659"/>
            <a:ext cx="10515600" cy="818686"/>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Financing requirement</a:t>
            </a:r>
            <a:endParaRPr lang="en-GB"/>
          </a:p>
        </p:txBody>
      </p:sp>
      <p:sp>
        <p:nvSpPr>
          <p:cNvPr id="2" name="TextBox 1">
            <a:extLst>
              <a:ext uri="{FF2B5EF4-FFF2-40B4-BE49-F238E27FC236}">
                <a16:creationId xmlns:a16="http://schemas.microsoft.com/office/drawing/2014/main" id="{E21ADBE8-2499-51E9-D305-691EC95D5DE4}"/>
              </a:ext>
            </a:extLst>
          </p:cNvPr>
          <p:cNvSpPr txBox="1"/>
          <p:nvPr/>
        </p:nvSpPr>
        <p:spPr>
          <a:xfrm>
            <a:off x="7202715" y="6226391"/>
            <a:ext cx="3744685" cy="242871"/>
          </a:xfrm>
          <a:prstGeom prst="rect">
            <a:avLst/>
          </a:prstGeom>
        </p:spPr>
        <p:txBody>
          <a:bodyPr wrap="square" rtlCol="0"/>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r>
              <a:rPr lang="en-GB" sz="1200" i="1"/>
              <a:t>Note: All numbers are fictional and purely illustrative</a:t>
            </a:r>
            <a:endParaRPr lang="en-GB" sz="1200" i="1">
              <a:latin typeface="+mn-lt"/>
              <a:ea typeface="+mn-ea"/>
              <a:cs typeface="+mn-cs"/>
            </a:endParaRPr>
          </a:p>
        </p:txBody>
      </p:sp>
      <p:sp>
        <p:nvSpPr>
          <p:cNvPr id="3" name="TextBox 2">
            <a:extLst>
              <a:ext uri="{FF2B5EF4-FFF2-40B4-BE49-F238E27FC236}">
                <a16:creationId xmlns:a16="http://schemas.microsoft.com/office/drawing/2014/main" id="{EA3BFA12-E1C8-3416-D8F9-CB83100D2CBB}"/>
              </a:ext>
            </a:extLst>
          </p:cNvPr>
          <p:cNvSpPr txBox="1"/>
          <p:nvPr/>
        </p:nvSpPr>
        <p:spPr>
          <a:xfrm>
            <a:off x="932582" y="1082205"/>
            <a:ext cx="4909412" cy="4100866"/>
          </a:xfrm>
          <a:prstGeom prst="rect">
            <a:avLst/>
          </a:prstGeom>
          <a:no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The </a:t>
            </a:r>
            <a:r>
              <a:rPr lang="en-GB" sz="2200" b="1" i="1">
                <a:latin typeface="Open Sans" panose="020B0606030504020204" pitchFamily="34" charset="0"/>
                <a:ea typeface="Open Sans" panose="020B0606030504020204" pitchFamily="34" charset="0"/>
                <a:cs typeface="Open Sans" panose="020B0606030504020204" pitchFamily="34" charset="0"/>
              </a:rPr>
              <a:t>Financing Requirement (FR)</a:t>
            </a:r>
            <a:r>
              <a:rPr lang="en-GB" sz="2200">
                <a:latin typeface="Open Sans" panose="020B0606030504020204" pitchFamily="34" charset="0"/>
                <a:ea typeface="Open Sans" panose="020B0606030504020204" pitchFamily="34" charset="0"/>
                <a:cs typeface="Open Sans" panose="020B0606030504020204" pitchFamily="34" charset="0"/>
              </a:rPr>
              <a:t> is the future repayment of </a:t>
            </a:r>
            <a:r>
              <a:rPr lang="en-GB" sz="2200" b="1" i="1">
                <a:latin typeface="Open Sans" panose="020B0606030504020204" pitchFamily="34" charset="0"/>
                <a:ea typeface="Open Sans" panose="020B0606030504020204" pitchFamily="34" charset="0"/>
                <a:cs typeface="Open Sans" panose="020B0606030504020204" pitchFamily="34" charset="0"/>
              </a:rPr>
              <a:t>Investment Needs (IN)</a:t>
            </a:r>
            <a:r>
              <a:rPr lang="en-GB" sz="2200">
                <a:latin typeface="Open Sans" panose="020B0606030504020204" pitchFamily="34" charset="0"/>
                <a:ea typeface="Open Sans" panose="020B0606030504020204" pitchFamily="34" charset="0"/>
                <a:cs typeface="Open Sans" panose="020B0606030504020204" pitchFamily="34" charset="0"/>
              </a:rPr>
              <a:t> that will be required year-on-year throughout the transition period, based on anticipated financing terms (</a:t>
            </a:r>
            <a:r>
              <a:rPr lang="en-GB" sz="2200" b="1" i="1">
                <a:latin typeface="Open Sans" panose="020B0606030504020204" pitchFamily="34" charset="0"/>
                <a:ea typeface="Open Sans" panose="020B0606030504020204" pitchFamily="34" charset="0"/>
                <a:cs typeface="Open Sans" panose="020B0606030504020204" pitchFamily="34" charset="0"/>
              </a:rPr>
              <a:t>return (r), </a:t>
            </a:r>
            <a:r>
              <a:rPr lang="en-GB" sz="2200">
                <a:latin typeface="Open Sans" panose="020B0606030504020204" pitchFamily="34" charset="0"/>
                <a:ea typeface="Open Sans" panose="020B0606030504020204" pitchFamily="34" charset="0"/>
                <a:cs typeface="Open Sans" panose="020B0606030504020204" pitchFamily="34" charset="0"/>
              </a:rPr>
              <a:t>and </a:t>
            </a:r>
            <a:r>
              <a:rPr lang="en-GB" sz="2200" b="1" i="1">
                <a:latin typeface="Open Sans" panose="020B0606030504020204" pitchFamily="34" charset="0"/>
                <a:ea typeface="Open Sans" panose="020B0606030504020204" pitchFamily="34" charset="0"/>
                <a:cs typeface="Open Sans" panose="020B0606030504020204" pitchFamily="34" charset="0"/>
              </a:rPr>
              <a:t>period (p)</a:t>
            </a:r>
            <a:r>
              <a:rPr lang="en-GB" sz="2200">
                <a:latin typeface="Open Sans" panose="020B0606030504020204" pitchFamily="34" charset="0"/>
                <a:ea typeface="Open Sans" panose="020B0606030504020204" pitchFamily="34" charset="0"/>
                <a:cs typeface="Open Sans" panose="020B0606030504020204" pitchFamily="34" charset="0"/>
              </a:rPr>
              <a:t>) available to country</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75CA5C2-0901-93EE-44E7-31CE239BDA70}"/>
                  </a:ext>
                </a:extLst>
              </p:cNvPr>
              <p:cNvSpPr txBox="1"/>
              <p:nvPr/>
            </p:nvSpPr>
            <p:spPr>
              <a:xfrm>
                <a:off x="957982" y="5216931"/>
                <a:ext cx="4858611" cy="1252331"/>
              </a:xfrm>
              <a:prstGeom prst="rect">
                <a:avLst/>
              </a:prstGeom>
              <a:solidFill>
                <a:schemeClr val="accent3"/>
              </a:solidFill>
            </p:spPr>
            <p:txBody>
              <a:bodyPr wrap="square" lIns="91440" tIns="45720" rIns="91440" bIns="45720" anchor="t">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GB" sz="22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𝐹𝑅</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f>
                        <m:fPr>
                          <m:ctrlP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fPr>
                        <m:num>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𝑟</m:t>
                          </m:r>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𝐼𝑁</m:t>
                          </m:r>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num>
                        <m:den>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1−</m:t>
                          </m:r>
                          <m:sSup>
                            <m:sSupPr>
                              <m:ctrlP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p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(1+</m:t>
                              </m:r>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𝑟</m:t>
                              </m:r>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e>
                            <m:sup>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𝑝</m:t>
                              </m:r>
                            </m:sup>
                          </m:sSup>
                        </m:den>
                      </m:f>
                    </m:oMath>
                  </m:oMathPara>
                </a14:m>
                <a:endParaRPr lang="en-GB" sz="220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6" name="TextBox 5">
                <a:extLst>
                  <a:ext uri="{FF2B5EF4-FFF2-40B4-BE49-F238E27FC236}">
                    <a16:creationId xmlns:a16="http://schemas.microsoft.com/office/drawing/2014/main" id="{475CA5C2-0901-93EE-44E7-31CE239BDA70}"/>
                  </a:ext>
                </a:extLst>
              </p:cNvPr>
              <p:cNvSpPr txBox="1">
                <a:spLocks noRot="1" noChangeAspect="1" noMove="1" noResize="1" noEditPoints="1" noAdjustHandles="1" noChangeArrowheads="1" noChangeShapeType="1" noTextEdit="1"/>
              </p:cNvSpPr>
              <p:nvPr/>
            </p:nvSpPr>
            <p:spPr>
              <a:xfrm>
                <a:off x="957982" y="5216931"/>
                <a:ext cx="4858611" cy="1252331"/>
              </a:xfrm>
              <a:prstGeom prst="rect">
                <a:avLst/>
              </a:prstGeom>
              <a:blipFill>
                <a:blip r:embed="Rfd36291d138f487a"/>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111BF9A6-9EB0-3AC6-CE7A-AD02F605121F}"/>
              </a:ext>
            </a:extLst>
          </p:cNvPr>
          <p:cNvPicPr>
            <a:picLocks noChangeAspect="1"/>
          </p:cNvPicPr>
          <p:nvPr/>
        </p:nvPicPr>
        <p:blipFill>
          <a:blip r:embed="rId5"/>
          <a:stretch>
            <a:fillRect/>
          </a:stretch>
        </p:blipFill>
        <p:spPr>
          <a:xfrm>
            <a:off x="5945633" y="1410920"/>
            <a:ext cx="5852667" cy="4432176"/>
          </a:xfrm>
          <a:prstGeom prst="rect">
            <a:avLst/>
          </a:prstGeom>
        </p:spPr>
      </p:pic>
      <p:pic>
        <p:nvPicPr>
          <p:cNvPr id="8" name="ttsmaker-file-2025-1-31-8-28-56">
            <a:hlinkClick r:id="" action="ppaction://media"/>
            <a:extLst>
              <a:ext uri="{FF2B5EF4-FFF2-40B4-BE49-F238E27FC236}">
                <a16:creationId xmlns:a16="http://schemas.microsoft.com/office/drawing/2014/main" id="{DE0F0379-3ACA-4A31-7AB7-F18F1BCFDA54}"/>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0"/>
            <a:ext cx="812800" cy="812800"/>
          </a:xfrm>
          <a:prstGeom prst="rect">
            <a:avLst/>
          </a:prstGeom>
        </p:spPr>
      </p:pic>
    </p:spTree>
    <p:extLst>
      <p:ext uri="{BB962C8B-B14F-4D97-AF65-F5344CB8AC3E}">
        <p14:creationId xmlns:p14="http://schemas.microsoft.com/office/powerpoint/2010/main" val="154730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CACA2-72EF-2AA0-D74A-C4DA223C1544}"/>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CB827CB6-CFBD-E0F3-78DA-8D4CD8E7806D}"/>
              </a:ext>
            </a:extLst>
          </p:cNvPr>
          <p:cNvSpPr>
            <a:spLocks noGrp="1"/>
          </p:cNvSpPr>
          <p:nvPr>
            <p:ph type="sldNum" idx="11"/>
          </p:nvPr>
        </p:nvSpPr>
        <p:spPr/>
        <p:txBody>
          <a:bodyPr/>
          <a:lstStyle/>
          <a:p>
            <a:fld id="{00000000-1234-1234-1234-123412341234}" type="slidenum">
              <a:rPr lang="sv-SE"/>
              <a:pPr/>
              <a:t>9</a:t>
            </a:fld>
            <a:endParaRPr lang="sv-SE"/>
          </a:p>
        </p:txBody>
      </p:sp>
      <p:sp>
        <p:nvSpPr>
          <p:cNvPr id="4" name="Title 3">
            <a:extLst>
              <a:ext uri="{FF2B5EF4-FFF2-40B4-BE49-F238E27FC236}">
                <a16:creationId xmlns:a16="http://schemas.microsoft.com/office/drawing/2014/main" id="{283ECE25-84D3-2584-9171-60D150EF013B}"/>
              </a:ext>
            </a:extLst>
          </p:cNvPr>
          <p:cNvSpPr>
            <a:spLocks noGrp="1"/>
          </p:cNvSpPr>
          <p:nvPr>
            <p:ph type="title"/>
          </p:nvPr>
        </p:nvSpPr>
        <p:spPr>
          <a:xfrm>
            <a:off x="838200" y="365125"/>
            <a:ext cx="10515600" cy="750753"/>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Financing requirement methodology</a:t>
            </a:r>
            <a:endParaRPr lang="en-GB"/>
          </a:p>
        </p:txBody>
      </p:sp>
      <p:sp>
        <p:nvSpPr>
          <p:cNvPr id="2" name="TextBox 1">
            <a:extLst>
              <a:ext uri="{FF2B5EF4-FFF2-40B4-BE49-F238E27FC236}">
                <a16:creationId xmlns:a16="http://schemas.microsoft.com/office/drawing/2014/main" id="{09488A0B-0B2F-E013-8045-755618943BE0}"/>
              </a:ext>
            </a:extLst>
          </p:cNvPr>
          <p:cNvSpPr txBox="1"/>
          <p:nvPr/>
        </p:nvSpPr>
        <p:spPr>
          <a:xfrm>
            <a:off x="6521345" y="1355284"/>
            <a:ext cx="5094922" cy="4727830"/>
          </a:xfrm>
          <a:prstGeom prst="rect">
            <a:avLst/>
          </a:prstGeom>
          <a:solidFill>
            <a:schemeClr val="accent2">
              <a:lumMod val="20000"/>
              <a:lumOff val="80000"/>
            </a:schemeClr>
          </a:solidFill>
        </p:spPr>
        <p:txBody>
          <a:bodyPr wrap="square" lIns="91440" tIns="45720" rIns="91440" bIns="45720" rtlCol="0" anchor="t"/>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r>
              <a:rPr lang="en-GB" sz="2200" b="1">
                <a:latin typeface="Open Sans" panose="020B0606030504020204" pitchFamily="34" charset="0"/>
                <a:ea typeface="Open Sans" panose="020B0606030504020204" pitchFamily="34" charset="0"/>
                <a:cs typeface="Open Sans" panose="020B0606030504020204" pitchFamily="34" charset="0"/>
              </a:rPr>
              <a:t>Forward-Looking Horizon Scan</a:t>
            </a:r>
          </a:p>
          <a:p>
            <a:pPr marL="342900" indent="-342900">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Explores willingness of financiers to provide finance for energy projects in future</a:t>
            </a:r>
          </a:p>
          <a:p>
            <a:pPr marL="342900" indent="-342900">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Conducts survey of relevant national and international financiers</a:t>
            </a:r>
          </a:p>
          <a:p>
            <a:pPr marL="342900" indent="-342900">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Ascertains likely volume of finance that could be provided under different scenarios</a:t>
            </a:r>
          </a:p>
          <a:p>
            <a:pPr marL="342900" indent="-342900">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Investigates the financing terms each financier could be willing to provide under different scenarios</a:t>
            </a:r>
          </a:p>
        </p:txBody>
      </p:sp>
      <p:sp>
        <p:nvSpPr>
          <p:cNvPr id="9" name="TextBox 8">
            <a:extLst>
              <a:ext uri="{FF2B5EF4-FFF2-40B4-BE49-F238E27FC236}">
                <a16:creationId xmlns:a16="http://schemas.microsoft.com/office/drawing/2014/main" id="{DB81C56B-C381-EDC3-C15E-D59C04F890E8}"/>
              </a:ext>
            </a:extLst>
          </p:cNvPr>
          <p:cNvSpPr txBox="1"/>
          <p:nvPr/>
        </p:nvSpPr>
        <p:spPr>
          <a:xfrm>
            <a:off x="933346" y="1355284"/>
            <a:ext cx="5094922" cy="4744757"/>
          </a:xfrm>
          <a:prstGeom prst="rect">
            <a:avLst/>
          </a:prstGeom>
          <a:solidFill>
            <a:schemeClr val="accent2">
              <a:lumMod val="40000"/>
              <a:lumOff val="60000"/>
            </a:schemeClr>
          </a:solidFill>
        </p:spPr>
        <p:txBody>
          <a:bodyPr wrap="square" lIns="91440" tIns="45720" rIns="91440" bIns="45720" rtlCol="0" anchor="t"/>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r>
              <a:rPr lang="en-GB" sz="2200" b="1">
                <a:latin typeface="Open Sans" panose="020B0606030504020204" pitchFamily="34" charset="0"/>
                <a:ea typeface="Open Sans" panose="020B0606030504020204" pitchFamily="34" charset="0"/>
                <a:cs typeface="Open Sans" panose="020B0606030504020204" pitchFamily="34" charset="0"/>
              </a:rPr>
              <a:t>Historic Financing Baseline</a:t>
            </a:r>
          </a:p>
          <a:p>
            <a:pPr marL="342900" indent="-342900">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Compiles data on historic experience with energy project finance over last 5-10 years</a:t>
            </a:r>
          </a:p>
          <a:p>
            <a:pPr marL="342900" indent="-342900">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Identifies all energy projects commissioned in reference period</a:t>
            </a:r>
          </a:p>
          <a:p>
            <a:pPr marL="342900" indent="-342900">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Collect information on which financiers participated, and how much finance they provided of which type</a:t>
            </a:r>
          </a:p>
          <a:p>
            <a:pPr marL="342900" indent="-342900">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Investigate the financing terms provided by each financier, including required return and financing period</a:t>
            </a:r>
          </a:p>
        </p:txBody>
      </p:sp>
      <p:pic>
        <p:nvPicPr>
          <p:cNvPr id="3" name="ttsmaker-file-2025-1-31-8-30-8">
            <a:hlinkClick r:id="" action="ppaction://media"/>
            <a:extLst>
              <a:ext uri="{FF2B5EF4-FFF2-40B4-BE49-F238E27FC236}">
                <a16:creationId xmlns:a16="http://schemas.microsoft.com/office/drawing/2014/main" id="{94F23A4D-BB15-27F3-1A94-B6976771C4C7}"/>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0"/>
            <a:ext cx="812800" cy="812800"/>
          </a:xfrm>
          <a:prstGeom prst="rect">
            <a:avLst/>
          </a:prstGeom>
        </p:spPr>
      </p:pic>
    </p:spTree>
    <p:extLst>
      <p:ext uri="{BB962C8B-B14F-4D97-AF65-F5344CB8AC3E}">
        <p14:creationId xmlns:p14="http://schemas.microsoft.com/office/powerpoint/2010/main" val="265103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E4DDD1B_0146_48F1_977F_91716CDAE2CD&quot;,&quot;SourceFullName&quot;:&quot;C:\\Users\\willa\\Downloads\\Model Sketch - 2070 horizon BAU-LC.xlsx&quot;,&quot;LastUpdate&quot;:&quot;2025-01-30 12:48 PM&quot;,&quot;UpdatedBy&quot;:&quot;willa&quot;,&quot;IsLinked&quot;:false,&quot;IsBrokenLink&quot;:false,&quot;Type&quot;:1,&quot;ShapeId&quot;:0,&quot;WorksheetName&quot;:null}"/>
</p:tagLst>
</file>

<file path=ppt/tags/tag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D8A8E24D_F2D1_43FC_82E6_C2D04D37BC39&quot;,&quot;SourceFullName&quot;:&quot;C:\\Users\\willa\\Downloads\\Model Sketch - 2070 horizon BAU-LC.xlsx&quot;,&quot;LastUpdate&quot;:&quot;2025-01-21 6:05 PM&quot;,&quot;UpdatedBy&quot;:&quot;willa&quot;,&quot;IsLinked&quot;:false,&quot;IsBrokenLink&quot;:false,&quot;Type&quot;:1,&quot;ShapeId&quot;:0,&quot;WorksheetName&quot;:null}"/>
</p:tagLst>
</file>

<file path=ppt/tags/tag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3194D28D_55F6_401B_902F_44CD7DD771AB&quot;,&quot;SourceFullName&quot;:&quot;https://lunet.sharepoint.com/sites/CCG-grp/Shared Documents/LU project start up/LU Management/SHARED- CCG partners/01. OA1_Partnerships/00. IPAs/Data-to-Deal/MinFin/Tool/Master Kenya MINFIN 251023.xlsx&quot;,&quot;LastUpdate&quot;:&quot;2025-01-21 3:13 PM&quot;,&quot;UpdatedBy&quot;:&quot;willa&quot;,&quot;IsLinked&quot;:false,&quot;IsBrokenLink&quot;:false,&quot;Type&quot;:1,&quot;ShapeId&quot;:0,&quot;WorksheetName&quot;:null}"/>
</p:tagLst>
</file>

<file path=ppt/tags/tag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E3C82479_A494_468A_97A9_077FB520194B&quot;,&quot;SourceFullName&quot;:&quot;https://lunet.sharepoint.com/sites/CCG-grp/Shared Documents/LU project start up/LU Management/SHARED- CCG partners/01. OA1_Partnerships/00. IPAs/Data-to-Deal/MinFin/Tool/Master Kenya MINFIN 251023.xlsx&quot;,&quot;LastUpdate&quot;:&quot;2025-01-21 3:03 PM&quot;,&quot;UpdatedBy&quot;:&quot;willa&quot;,&quot;IsLinked&quot;:false,&quot;IsBrokenLink&quot;:false,&quot;Type&quot;:1,&quot;ShapeId&quot;:0,&quot;WorksheetName&quot;:null}"/>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TotalTime>
  <Words>5044</Words>
  <Application>Microsoft Office PowerPoint</Application>
  <PresentationFormat>Widescreen</PresentationFormat>
  <Paragraphs>361</Paragraphs>
  <Slides>24</Slides>
  <Notes>16</Notes>
  <HiddenSlides>0</HiddenSlides>
  <MMClips>15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Aptos</vt:lpstr>
      <vt:lpstr>Aptos Black</vt:lpstr>
      <vt:lpstr>Aptos Display</vt:lpstr>
      <vt:lpstr>Arial</vt:lpstr>
      <vt:lpstr>Arial Black</vt:lpstr>
      <vt:lpstr>Calibri</vt:lpstr>
      <vt:lpstr>Cambria Math</vt:lpstr>
      <vt:lpstr>Helvetica Neue</vt:lpstr>
      <vt:lpstr>Open Sans</vt:lpstr>
      <vt:lpstr>Times New Roman</vt:lpstr>
      <vt:lpstr>Office Theme</vt:lpstr>
      <vt:lpstr>Office Theme</vt:lpstr>
      <vt:lpstr>PowerPoint Presentation</vt:lpstr>
      <vt:lpstr>PowerPoint Presentation</vt:lpstr>
      <vt:lpstr>Learning Objectives</vt:lpstr>
      <vt:lpstr>PowerPoint Presentation</vt:lpstr>
      <vt:lpstr>A Simplified Representation of Model Structure</vt:lpstr>
      <vt:lpstr>Investment needs</vt:lpstr>
      <vt:lpstr>Investment needs methodology</vt:lpstr>
      <vt:lpstr>Financing requirement</vt:lpstr>
      <vt:lpstr>Financing requirement methodology</vt:lpstr>
      <vt:lpstr>Funding availability</vt:lpstr>
      <vt:lpstr>PowerPoint Presentation</vt:lpstr>
      <vt:lpstr>PowerPoint Presentation</vt:lpstr>
      <vt:lpstr>PowerPoint Presentation</vt:lpstr>
      <vt:lpstr>More complex representation of model structure</vt:lpstr>
      <vt:lpstr>PowerPoint Presentation</vt:lpstr>
      <vt:lpstr>Investment needs based on OSeMOSYS</vt:lpstr>
      <vt:lpstr>Financing terms based on historic financing baseline</vt:lpstr>
      <vt:lpstr>Funding availability historic baseline </vt:lpstr>
      <vt:lpstr>PowerPoint Presentation</vt:lpstr>
      <vt:lpstr>High-level dashboard under business-as-usual</vt:lpstr>
      <vt:lpstr>High-level dashboard with better financing terms</vt:lpstr>
      <vt:lpstr>High-level dashboard with boosted funding</vt:lpstr>
      <vt:lpstr>Part 4: 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6</cp:revision>
  <dcterms:created xsi:type="dcterms:W3CDTF">2019-06-09T10:25:43Z</dcterms:created>
  <dcterms:modified xsi:type="dcterms:W3CDTF">2025-03-31T14:58:50Z</dcterms:modified>
</cp:coreProperties>
</file>