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Open Sans" panose="020B0606030504020204" pitchFamily="34" charset="0"/>
      <p:regular r:id="rId30"/>
      <p:bold r:id="rId31"/>
      <p:italic r:id="rId32"/>
      <p:boldItalic r:id="rId33"/>
    </p:embeddedFont>
    <p:embeddedFont>
      <p:font typeface="Open Sans ExtraBold" panose="020B0906030804020204" pitchFamily="34" charset="0"/>
      <p:bold r:id="rId34"/>
      <p:italic r:id="rId35"/>
      <p:boldItalic r:id="rId36"/>
    </p:embeddedFont>
    <p:embeddedFont>
      <p:font typeface="Open Sans SemiBold" panose="020B0706030804020204" pitchFamily="34" charset="0"/>
      <p:regular r:id="rId37"/>
      <p:bold r:id="rId38"/>
      <p:italic r:id="rId39"/>
      <p:boldItalic r:id="rId40"/>
    </p:embeddedFont>
    <p:embeddedFont>
      <p:font typeface="Quattrocento Sans" panose="020B0502050000020003"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whZgCED52vhnY/cuAPTE0w==" hashData="yoxqXAbHQAW95En2biLB8gOBJQaOwmyykhrymNP2cGZAT5NKbIAoBaPmOpx/c0foPJNRRGYJLGUA6j3P9zZYYw=="/>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1Nb+c4Oka2z1eoDr+dnea/DSC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27A981-6357-4CDD-9D05-15BAD1E6B4E7}">
  <a:tblStyle styleId="{1727A981-6357-4CDD-9D05-15BAD1E6B4E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3598"/>
  </p:normalViewPr>
  <p:slideViewPr>
    <p:cSldViewPr snapToGrid="0">
      <p:cViewPr varScale="1">
        <p:scale>
          <a:sx n="92" d="100"/>
          <a:sy n="92" d="100"/>
        </p:scale>
        <p:origin x="12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Esta aula </a:t>
            </a:r>
            <a:r>
              <a:rPr lang="en-GB" dirty="0" err="1"/>
              <a:t>tem</a:t>
            </a:r>
            <a:r>
              <a:rPr lang="en-GB" dirty="0"/>
              <a:t> o </a:t>
            </a:r>
            <a:r>
              <a:rPr lang="en-GB" dirty="0" err="1"/>
              <a:t>objetivo</a:t>
            </a:r>
            <a:r>
              <a:rPr lang="en-GB" dirty="0"/>
              <a:t> de </a:t>
            </a:r>
            <a:r>
              <a:rPr lang="en-GB" dirty="0" err="1"/>
              <a:t>explorar</a:t>
            </a:r>
            <a:r>
              <a:rPr lang="en-GB" dirty="0"/>
              <a:t> </a:t>
            </a:r>
            <a:r>
              <a:rPr lang="en-GB" dirty="0" err="1"/>
              <a:t>os</a:t>
            </a:r>
            <a:r>
              <a:rPr lang="en-GB" dirty="0"/>
              <a:t> </a:t>
            </a:r>
            <a:r>
              <a:rPr lang="en-GB" dirty="0" err="1"/>
              <a:t>conceitos</a:t>
            </a:r>
            <a:r>
              <a:rPr lang="en-GB" dirty="0"/>
              <a:t> </a:t>
            </a:r>
            <a:r>
              <a:rPr lang="en-GB" dirty="0" err="1"/>
              <a:t>básicos</a:t>
            </a:r>
            <a:r>
              <a:rPr lang="en-GB" dirty="0"/>
              <a:t> do </a:t>
            </a:r>
            <a:r>
              <a:rPr lang="en-GB" dirty="0" err="1"/>
              <a:t>sistema</a:t>
            </a:r>
            <a:r>
              <a:rPr lang="en-GB" dirty="0"/>
              <a:t> </a:t>
            </a:r>
            <a:r>
              <a:rPr lang="en-GB" dirty="0" err="1"/>
              <a:t>climático</a:t>
            </a:r>
            <a:r>
              <a:rPr lang="en-GB" dirty="0"/>
              <a:t>.</a:t>
            </a:r>
            <a:endParaRPr dirty="0"/>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Os conceitos do ciclo da água e seu equilíbrio foram introduzidos nas </a:t>
            </a:r>
            <a:r>
              <a:rPr lang="en-GB" sz="1200" b="0">
                <a:solidFill>
                  <a:schemeClr val="dk1"/>
                </a:solidFill>
                <a:latin typeface="Calibri"/>
                <a:ea typeface="Calibri"/>
                <a:cs typeface="Calibri"/>
                <a:sym typeface="Calibri"/>
              </a:rPr>
              <a:t>aulas </a:t>
            </a:r>
            <a:r>
              <a:rPr lang="en-GB" sz="1200">
                <a:solidFill>
                  <a:schemeClr val="dk1"/>
                </a:solidFill>
                <a:latin typeface="Calibri"/>
                <a:ea typeface="Calibri"/>
                <a:cs typeface="Calibri"/>
                <a:sym typeface="Calibri"/>
              </a:rPr>
              <a:t>anteriores</a:t>
            </a:r>
            <a:r>
              <a:rPr lang="en-GB" sz="1200" b="0">
                <a:solidFill>
                  <a:schemeClr val="dk1"/>
                </a:solidFill>
                <a:latin typeface="Calibri"/>
                <a:ea typeface="Calibri"/>
                <a:cs typeface="Calibri"/>
                <a:sym typeface="Calibri"/>
              </a:rPr>
              <a:t>. O ciclo da água, conforme mostrado na figura à esquerda, é o caminho que toda a água segue à medida que se move ao redor do nosso planeta. Ele existe em diferentes fases. Ele está presente em diferentes locais da Terra. A figura à direita </a:t>
            </a:r>
            <a:r>
              <a:rPr lang="en-GB" sz="1200">
                <a:solidFill>
                  <a:schemeClr val="dk1"/>
                </a:solidFill>
                <a:latin typeface="Calibri"/>
                <a:ea typeface="Calibri"/>
                <a:cs typeface="Calibri"/>
                <a:sym typeface="Calibri"/>
              </a:rPr>
              <a:t>ilustra os quatro principais processos essenciais para manter o equilíbrio no sistema hídrico. São eles: precipitação, evapotranspiração, escoamento superficial e recarga de água subterrânea. É essencial saber que um equilíbrio é sempre mantido no sistema, independentemente da cobertura da terra na respectiva bacia hidrográfica. Muitos dos processos críticos no ciclo da água são, na verdade, impulsionados por mudanças climáticas. A partir da mudança de fase da água para suas diferentes formas, é impossível sem a absorção ou liberação de calor e, portanto, dependente do sol. A velocidade do vento é outro fator crítico que afeta a taxa de operação do ciclo da água.</a:t>
            </a:r>
            <a:endParaRPr sz="1200">
              <a:solidFill>
                <a:schemeClr val="dk1"/>
              </a:solidFill>
              <a:latin typeface="Calibri"/>
              <a:ea typeface="Calibri"/>
              <a:cs typeface="Calibri"/>
              <a:sym typeface="Calibri"/>
            </a:endParaRPr>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Aqui, são apresentadas as entradas e saídas de água de um sistema terrestre. As mudanças na precipitação e na temperatura em uma região afetam diretamente o balanço hídrico. A alta temperatura leva a uma maior taxa de evapotranspiração e também resulta em uma rápida diminuição da umidade do solo. Esse processo afeta o equilíbrio em todo o sistema. O equilíbrio geral ainda será mantido. Entretanto, suas participações variarão para cada classe de terra e região. Junto com as temperaturas mais altas, a redução da precipitação pode resultar no aumento da demanda de água. Começando pela irrigação, pode ser necessária água adicional para manter ou aumentar a produtividade das culturas em regiões áridas. Essa necessidade de irrigação também tem implicações energéticas. Um aumento na temperatura também afeta os seres vivos, afetando sua ingestão de água. A água nos reservatórios também é uma função de eventos climáticos em locais a montante. Um evento súbito de precipitação ou altas temperaturas </a:t>
            </a:r>
            <a:r>
              <a:rPr lang="en-GB"/>
              <a:t>localizadas </a:t>
            </a:r>
            <a:r>
              <a:rPr lang="en-GB" sz="1200">
                <a:solidFill>
                  <a:schemeClr val="dk1"/>
                </a:solidFill>
                <a:latin typeface="Calibri"/>
                <a:ea typeface="Calibri"/>
                <a:cs typeface="Calibri"/>
                <a:sym typeface="Calibri"/>
              </a:rPr>
              <a:t>e o eventual derretimento da neve podem resultar em inundações repentinas</a:t>
            </a:r>
            <a:r>
              <a:rPr lang="en-GB"/>
              <a:t>, </a:t>
            </a:r>
            <a:r>
              <a:rPr lang="en-GB" sz="1200">
                <a:solidFill>
                  <a:schemeClr val="dk1"/>
                </a:solidFill>
                <a:latin typeface="Calibri"/>
                <a:ea typeface="Calibri"/>
                <a:cs typeface="Calibri"/>
                <a:sym typeface="Calibri"/>
              </a:rPr>
              <a:t>causando danos consideráveis às regiões a jusante em uma bacia. Portanto, considerar o impacto climático no sistema hídrico é de suma importância para reduzir as redundâncias na infraestrutura relacionada à água.</a:t>
            </a:r>
            <a:endParaRPr/>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Do </a:t>
            </a:r>
            <a:r>
              <a:rPr lang="en-GB" sz="1200" dirty="0" err="1">
                <a:solidFill>
                  <a:schemeClr val="dk1"/>
                </a:solidFill>
                <a:latin typeface="Calibri"/>
                <a:ea typeface="Calibri"/>
                <a:cs typeface="Calibri"/>
                <a:sym typeface="Calibri"/>
              </a:rPr>
              <a:t>ponto</a:t>
            </a:r>
            <a:r>
              <a:rPr lang="en-GB" sz="1200" dirty="0">
                <a:solidFill>
                  <a:schemeClr val="dk1"/>
                </a:solidFill>
                <a:latin typeface="Calibri"/>
                <a:ea typeface="Calibri"/>
                <a:cs typeface="Calibri"/>
                <a:sym typeface="Calibri"/>
              </a:rPr>
              <a:t> de vista do </a:t>
            </a:r>
            <a:r>
              <a:rPr lang="en-GB" sz="1200" dirty="0" err="1">
                <a:solidFill>
                  <a:schemeClr val="dk1"/>
                </a:solidFill>
                <a:latin typeface="Calibri"/>
                <a:ea typeface="Calibri"/>
                <a:cs typeface="Calibri"/>
                <a:sym typeface="Calibri"/>
              </a:rPr>
              <a:t>sistema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energético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impactos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podem</a:t>
            </a:r>
            <a:r>
              <a:rPr lang="en-GB" sz="1200" dirty="0">
                <a:solidFill>
                  <a:schemeClr val="dk1"/>
                </a:solidFill>
                <a:latin typeface="Calibri"/>
                <a:ea typeface="Calibri"/>
                <a:cs typeface="Calibri"/>
                <a:sym typeface="Calibri"/>
              </a:rPr>
              <a:t> ser </a:t>
            </a:r>
            <a:r>
              <a:rPr lang="en-GB" sz="1200" dirty="0" err="1">
                <a:solidFill>
                  <a:schemeClr val="dk1"/>
                </a:solidFill>
                <a:latin typeface="Calibri"/>
                <a:ea typeface="Calibri"/>
                <a:cs typeface="Calibri"/>
                <a:sym typeface="Calibri"/>
              </a:rPr>
              <a:t>diferenciados</a:t>
            </a:r>
            <a:r>
              <a:rPr lang="en-GB" sz="1200" dirty="0">
                <a:solidFill>
                  <a:schemeClr val="dk1"/>
                </a:solidFill>
                <a:latin typeface="Calibri"/>
                <a:ea typeface="Calibri"/>
                <a:cs typeface="Calibri"/>
                <a:sym typeface="Calibri"/>
              </a:rPr>
              <a:t> entre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lados</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oferta</a:t>
            </a:r>
            <a:r>
              <a:rPr lang="en-GB" sz="1200" dirty="0">
                <a:solidFill>
                  <a:schemeClr val="dk1"/>
                </a:solidFill>
                <a:latin typeface="Calibri"/>
                <a:ea typeface="Calibri"/>
                <a:cs typeface="Calibri"/>
                <a:sym typeface="Calibri"/>
              </a:rPr>
              <a:t> e da </a:t>
            </a:r>
            <a:r>
              <a:rPr lang="en-GB" sz="1200" dirty="0" err="1">
                <a:solidFill>
                  <a:schemeClr val="dk1"/>
                </a:solidFill>
                <a:latin typeface="Calibri"/>
                <a:ea typeface="Calibri"/>
                <a:cs typeface="Calibri"/>
                <a:sym typeface="Calibri"/>
              </a:rPr>
              <a:t>demanda</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lado</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demanda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espera</a:t>
            </a:r>
            <a:r>
              <a:rPr lang="en-GB" sz="1200" dirty="0">
                <a:solidFill>
                  <a:schemeClr val="dk1"/>
                </a:solidFill>
                <a:latin typeface="Calibri"/>
                <a:ea typeface="Calibri"/>
                <a:cs typeface="Calibri"/>
                <a:sym typeface="Calibri"/>
              </a:rPr>
              <a:t>-se que a </a:t>
            </a:r>
            <a:r>
              <a:rPr lang="en-GB" sz="1200" dirty="0" err="1">
                <a:solidFill>
                  <a:schemeClr val="dk1"/>
                </a:solidFill>
                <a:latin typeface="Calibri"/>
                <a:ea typeface="Calibri"/>
                <a:cs typeface="Calibri"/>
                <a:sym typeface="Calibri"/>
              </a:rPr>
              <a:t>demanda</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energia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especialmente</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demanda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resfriamento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espaços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aumente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áreas</a:t>
            </a:r>
            <a:r>
              <a:rPr lang="en-GB" sz="1200" dirty="0">
                <a:solidFill>
                  <a:schemeClr val="dk1"/>
                </a:solidFill>
                <a:latin typeface="Calibri"/>
                <a:ea typeface="Calibri"/>
                <a:cs typeface="Calibri"/>
                <a:sym typeface="Calibri"/>
              </a:rPr>
              <a:t> com um </a:t>
            </a:r>
            <a:r>
              <a:rPr lang="en-GB" sz="1200" dirty="0" err="1">
                <a:solidFill>
                  <a:schemeClr val="dk1"/>
                </a:solidFill>
                <a:latin typeface="Calibri"/>
                <a:ea typeface="Calibri"/>
                <a:cs typeface="Calibri"/>
                <a:sym typeface="Calibri"/>
              </a:rPr>
              <a:t>aumento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projetado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temperatura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média</a:t>
            </a:r>
            <a:r>
              <a:rPr lang="en-GB" sz="1200" dirty="0">
                <a:solidFill>
                  <a:schemeClr val="dk1"/>
                </a:solidFill>
                <a:latin typeface="Calibri"/>
                <a:ea typeface="Calibri"/>
                <a:cs typeface="Calibri"/>
                <a:sym typeface="Calibri"/>
              </a:rPr>
              <a:t>. Em </a:t>
            </a:r>
            <a:r>
              <a:rPr lang="en-GB" sz="1200" dirty="0" err="1">
                <a:solidFill>
                  <a:schemeClr val="dk1"/>
                </a:solidFill>
                <a:latin typeface="Calibri"/>
                <a:ea typeface="Calibri"/>
                <a:cs typeface="Calibri"/>
                <a:sym typeface="Calibri"/>
              </a:rPr>
              <a:t>sua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publicação</a:t>
            </a:r>
            <a:r>
              <a:rPr lang="en-GB" dirty="0"/>
              <a:t>, </a:t>
            </a:r>
            <a:r>
              <a:rPr lang="en-GB" sz="1200" dirty="0">
                <a:solidFill>
                  <a:schemeClr val="dk1"/>
                </a:solidFill>
                <a:latin typeface="Calibri"/>
                <a:ea typeface="Calibri"/>
                <a:cs typeface="Calibri"/>
                <a:sym typeface="Calibri"/>
              </a:rPr>
              <a:t>"the future of cooling report", a </a:t>
            </a:r>
            <a:r>
              <a:rPr lang="en-GB" dirty="0" err="1"/>
              <a:t>Agência</a:t>
            </a:r>
            <a:r>
              <a:rPr lang="en-GB" dirty="0"/>
              <a:t> Internacional de Energia </a:t>
            </a:r>
            <a:r>
              <a:rPr lang="en-GB" sz="1200" dirty="0" err="1">
                <a:solidFill>
                  <a:schemeClr val="dk1"/>
                </a:solidFill>
                <a:latin typeface="Calibri"/>
                <a:ea typeface="Calibri"/>
                <a:cs typeface="Calibri"/>
                <a:sym typeface="Calibri"/>
              </a:rPr>
              <a:t>estima</a:t>
            </a:r>
            <a:r>
              <a:rPr lang="en-GB" sz="1200" dirty="0">
                <a:solidFill>
                  <a:schemeClr val="dk1"/>
                </a:solidFill>
                <a:latin typeface="Calibri"/>
                <a:ea typeface="Calibri"/>
                <a:cs typeface="Calibri"/>
                <a:sym typeface="Calibri"/>
              </a:rPr>
              <a:t> que o </a:t>
            </a:r>
            <a:r>
              <a:rPr lang="en-GB" sz="1200" dirty="0" err="1">
                <a:solidFill>
                  <a:schemeClr val="dk1"/>
                </a:solidFill>
                <a:latin typeface="Calibri"/>
                <a:ea typeface="Calibri"/>
                <a:cs typeface="Calibri"/>
                <a:sym typeface="Calibri"/>
              </a:rPr>
              <a:t>número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unidades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ar-condicionado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quadruplicará</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até</a:t>
            </a:r>
            <a:r>
              <a:rPr lang="en-GB" sz="1200" dirty="0">
                <a:solidFill>
                  <a:schemeClr val="dk1"/>
                </a:solidFill>
                <a:latin typeface="Calibri"/>
                <a:ea typeface="Calibri"/>
                <a:cs typeface="Calibri"/>
                <a:sym typeface="Calibri"/>
              </a:rPr>
              <a:t> 2050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comparação</a:t>
            </a:r>
            <a:r>
              <a:rPr lang="en-GB" sz="1200" dirty="0">
                <a:solidFill>
                  <a:schemeClr val="dk1"/>
                </a:solidFill>
                <a:latin typeface="Calibri"/>
                <a:ea typeface="Calibri"/>
                <a:cs typeface="Calibri"/>
                <a:sym typeface="Calibri"/>
              </a:rPr>
              <a:t> com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níveis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atuais</a:t>
            </a:r>
            <a:r>
              <a:rPr lang="en-GB" sz="1200" dirty="0">
                <a:solidFill>
                  <a:schemeClr val="dk1"/>
                </a:solidFill>
                <a:latin typeface="Calibri"/>
                <a:ea typeface="Calibri"/>
                <a:cs typeface="Calibri"/>
                <a:sym typeface="Calibri"/>
              </a:rPr>
              <a:t>. Essa </a:t>
            </a:r>
            <a:r>
              <a:rPr lang="en-GB" sz="1200" dirty="0" err="1">
                <a:solidFill>
                  <a:schemeClr val="dk1"/>
                </a:solidFill>
                <a:latin typeface="Calibri"/>
                <a:ea typeface="Calibri"/>
                <a:cs typeface="Calibri"/>
                <a:sym typeface="Calibri"/>
              </a:rPr>
              <a:t>necessidade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será</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especialmente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maior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áreas</a:t>
            </a:r>
            <a:r>
              <a:rPr lang="en-GB" sz="1200" dirty="0">
                <a:solidFill>
                  <a:schemeClr val="dk1"/>
                </a:solidFill>
                <a:latin typeface="Calibri"/>
                <a:ea typeface="Calibri"/>
                <a:cs typeface="Calibri"/>
                <a:sym typeface="Calibri"/>
              </a:rPr>
              <a:t> com </a:t>
            </a:r>
            <a:r>
              <a:rPr lang="en-GB" sz="1200" dirty="0" err="1">
                <a:solidFill>
                  <a:schemeClr val="dk1"/>
                </a:solidFill>
                <a:latin typeface="Calibri"/>
                <a:ea typeface="Calibri"/>
                <a:cs typeface="Calibri"/>
                <a:sym typeface="Calibri"/>
              </a:rPr>
              <a:t>temperaturas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altas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durante</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verão</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lado</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oferta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espera</a:t>
            </a:r>
            <a:r>
              <a:rPr lang="en-GB" sz="1200" dirty="0">
                <a:solidFill>
                  <a:schemeClr val="dk1"/>
                </a:solidFill>
                <a:latin typeface="Calibri"/>
                <a:ea typeface="Calibri"/>
                <a:cs typeface="Calibri"/>
                <a:sym typeface="Calibri"/>
              </a:rPr>
              <a:t>-se que a </a:t>
            </a:r>
            <a:r>
              <a:rPr lang="en-GB" sz="1200" dirty="0" err="1">
                <a:solidFill>
                  <a:schemeClr val="dk1"/>
                </a:solidFill>
                <a:latin typeface="Calibri"/>
                <a:ea typeface="Calibri"/>
                <a:cs typeface="Calibri"/>
                <a:sym typeface="Calibri"/>
              </a:rPr>
              <a:t>geração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energia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hidrelétrica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sinta</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impacto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direto</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mudanças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climáticas</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precipitação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repentina</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intensa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deverá</a:t>
            </a:r>
            <a:r>
              <a:rPr lang="en-GB" sz="1200" dirty="0">
                <a:solidFill>
                  <a:schemeClr val="dk1"/>
                </a:solidFill>
                <a:latin typeface="Calibri"/>
                <a:ea typeface="Calibri"/>
                <a:cs typeface="Calibri"/>
                <a:sym typeface="Calibri"/>
              </a:rPr>
              <a:t> ser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ameaça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significativa</a:t>
            </a:r>
            <a:r>
              <a:rPr lang="en-GB" sz="1200" dirty="0">
                <a:solidFill>
                  <a:schemeClr val="dk1"/>
                </a:solidFill>
                <a:latin typeface="Calibri"/>
                <a:ea typeface="Calibri"/>
                <a:cs typeface="Calibri"/>
                <a:sym typeface="Calibri"/>
              </a:rPr>
              <a:t> à </a:t>
            </a:r>
            <a:r>
              <a:rPr lang="en-GB" sz="1200" dirty="0" err="1">
                <a:solidFill>
                  <a:schemeClr val="dk1"/>
                </a:solidFill>
                <a:latin typeface="Calibri"/>
                <a:ea typeface="Calibri"/>
                <a:cs typeface="Calibri"/>
                <a:sym typeface="Calibri"/>
              </a:rPr>
              <a:t>infraestrutura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hidrelétrica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muitas</a:t>
            </a:r>
            <a:r>
              <a:rPr lang="en-GB" sz="1200" dirty="0">
                <a:solidFill>
                  <a:schemeClr val="dk1"/>
                </a:solidFill>
                <a:latin typeface="Calibri"/>
                <a:ea typeface="Calibri"/>
                <a:cs typeface="Calibri"/>
                <a:sym typeface="Calibri"/>
              </a:rPr>
              <a:t> partes do </a:t>
            </a:r>
            <a:r>
              <a:rPr lang="en-GB" sz="1200" dirty="0" err="1">
                <a:solidFill>
                  <a:schemeClr val="dk1"/>
                </a:solidFill>
                <a:latin typeface="Calibri"/>
                <a:ea typeface="Calibri"/>
                <a:cs typeface="Calibri"/>
                <a:sym typeface="Calibri"/>
              </a:rPr>
              <a:t>mundo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Além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disso</a:t>
            </a:r>
            <a:r>
              <a:rPr lang="en-GB" sz="1200" dirty="0">
                <a:solidFill>
                  <a:schemeClr val="dk1"/>
                </a:solidFill>
                <a:latin typeface="Calibri"/>
                <a:ea typeface="Calibri"/>
                <a:cs typeface="Calibri"/>
                <a:sym typeface="Calibri"/>
              </a:rPr>
              <a:t>, as </a:t>
            </a:r>
            <a:r>
              <a:rPr lang="en-GB" sz="1200" dirty="0" err="1">
                <a:solidFill>
                  <a:schemeClr val="dk1"/>
                </a:solidFill>
                <a:latin typeface="Calibri"/>
                <a:ea typeface="Calibri"/>
                <a:cs typeface="Calibri"/>
                <a:sym typeface="Calibri"/>
              </a:rPr>
              <a:t>estações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secas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prolongadas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podem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tornar</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infraestrutura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redundante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Isso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pode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fazer</a:t>
            </a:r>
            <a:r>
              <a:rPr lang="en-GB" sz="1200" dirty="0">
                <a:solidFill>
                  <a:schemeClr val="dk1"/>
                </a:solidFill>
                <a:latin typeface="Calibri"/>
                <a:ea typeface="Calibri"/>
                <a:cs typeface="Calibri"/>
                <a:sym typeface="Calibri"/>
              </a:rPr>
              <a:t> com que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sistemas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recorram</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outras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fontes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energia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baseadas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dirty="0" err="1"/>
              <a:t>combustíveis</a:t>
            </a:r>
            <a:r>
              <a:rPr lang="en-GB" dirty="0"/>
              <a:t> </a:t>
            </a:r>
            <a:r>
              <a:rPr lang="en-GB" sz="1200" dirty="0" err="1">
                <a:solidFill>
                  <a:schemeClr val="dk1"/>
                </a:solidFill>
                <a:latin typeface="Calibri"/>
                <a:ea typeface="Calibri"/>
                <a:cs typeface="Calibri"/>
                <a:sym typeface="Calibri"/>
              </a:rPr>
              <a:t>fósseis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rápida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implantação</a:t>
            </a:r>
            <a:r>
              <a:rPr lang="en-GB" sz="1200" dirty="0">
                <a:solidFill>
                  <a:schemeClr val="dk1"/>
                </a:solidFill>
                <a:latin typeface="Calibri"/>
                <a:ea typeface="Calibri"/>
                <a:cs typeface="Calibri"/>
                <a:sym typeface="Calibri"/>
              </a:rPr>
              <a:t>, mas </a:t>
            </a:r>
            <a:r>
              <a:rPr lang="en-GB" sz="1200" dirty="0" err="1">
                <a:solidFill>
                  <a:schemeClr val="dk1"/>
                </a:solidFill>
                <a:latin typeface="Calibri"/>
                <a:ea typeface="Calibri"/>
                <a:cs typeface="Calibri"/>
                <a:sym typeface="Calibri"/>
              </a:rPr>
              <a:t>caras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Além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disso</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necessidade</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água</a:t>
            </a:r>
            <a:r>
              <a:rPr lang="en-GB" sz="1200" dirty="0">
                <a:solidFill>
                  <a:schemeClr val="dk1"/>
                </a:solidFill>
                <a:latin typeface="Calibri"/>
                <a:ea typeface="Calibri"/>
                <a:cs typeface="Calibri"/>
                <a:sym typeface="Calibri"/>
              </a:rPr>
              <a:t> para </a:t>
            </a:r>
            <a:r>
              <a:rPr lang="en-GB" sz="1200" dirty="0" err="1">
                <a:solidFill>
                  <a:schemeClr val="dk1"/>
                </a:solidFill>
                <a:latin typeface="Calibri"/>
                <a:ea typeface="Calibri"/>
                <a:cs typeface="Calibri"/>
                <a:sym typeface="Calibri"/>
              </a:rPr>
              <a:t>resfriamento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usinas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termelétricas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também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afetada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temperaturas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altas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Temperaturas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altas</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água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reduzem</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eficiência</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resfriamento</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por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fim</a:t>
            </a:r>
            <a:r>
              <a:rPr lang="en-GB" sz="1200" dirty="0">
                <a:solidFill>
                  <a:schemeClr val="dk1"/>
                </a:solidFill>
                <a:latin typeface="Calibri"/>
                <a:ea typeface="Calibri"/>
                <a:cs typeface="Calibri"/>
                <a:sym typeface="Calibri"/>
              </a:rPr>
              <a:t>, a do </a:t>
            </a:r>
            <a:r>
              <a:rPr lang="en-GB" sz="1200" dirty="0" err="1">
                <a:solidFill>
                  <a:schemeClr val="dk1"/>
                </a:solidFill>
                <a:latin typeface="Calibri"/>
                <a:ea typeface="Calibri"/>
                <a:cs typeface="Calibri"/>
                <a:sym typeface="Calibri"/>
              </a:rPr>
              <a:t>processo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geração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energia</a:t>
            </a:r>
            <a:r>
              <a:rPr lang="en-GB" sz="1200" dirty="0">
                <a:solidFill>
                  <a:schemeClr val="dk1"/>
                </a:solidFill>
                <a:latin typeface="Calibri"/>
                <a:ea typeface="Calibri"/>
                <a:cs typeface="Calibri"/>
                <a:sym typeface="Calibri"/>
              </a:rPr>
              <a:t>.</a:t>
            </a:r>
            <a:r>
              <a:rPr lang="en-GB" dirty="0"/>
              <a:t>  </a:t>
            </a:r>
            <a:endParaRPr sz="1200" dirty="0">
              <a:solidFill>
                <a:schemeClr val="dk1"/>
              </a:solidFill>
              <a:latin typeface="Calibri"/>
              <a:ea typeface="Calibri"/>
              <a:cs typeface="Calibri"/>
              <a:sym typeface="Calibri"/>
            </a:endParaRPr>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Os impactos climáticos diretos sobre o sistema terrestre estão predominantemente associados ao setor agrícola e a algumas mudanças de </a:t>
            </a:r>
            <a:r>
              <a:rPr lang="en-GB"/>
              <a:t>longo prazo </a:t>
            </a:r>
            <a:r>
              <a:rPr lang="en-GB" sz="1200">
                <a:solidFill>
                  <a:schemeClr val="dk1"/>
                </a:solidFill>
                <a:latin typeface="Calibri"/>
                <a:ea typeface="Calibri"/>
                <a:cs typeface="Calibri"/>
                <a:sym typeface="Calibri"/>
              </a:rPr>
              <a:t>na cobertura da terra, como a desertificação. Os padrões globais de cobertura da terra mudaram significativamente nos últimos séculos. Na figura à esquerda, estão ilustradas as mudanças na cobertura da terra de 10</a:t>
            </a:r>
            <a:r>
              <a:rPr lang="en-GB"/>
              <a:t>.000 </a:t>
            </a:r>
            <a:r>
              <a:rPr lang="en-GB" sz="1200">
                <a:solidFill>
                  <a:schemeClr val="dk1"/>
                </a:solidFill>
                <a:latin typeface="Calibri"/>
                <a:ea typeface="Calibri"/>
                <a:cs typeface="Calibri"/>
                <a:sym typeface="Calibri"/>
              </a:rPr>
              <a:t>a.C. até o ano de 2015. Podemos notar como a parcela de pastagens e terras cultiváveis aumentou nos últimos séculos. Essa perda na cobertura natural da terra em todo o mundo é tanto um receptor quanto um contribuinte para a mudança climática. Os seres humanos e sua gestão dos recursos terrestres levaram a mudanças </a:t>
            </a:r>
            <a:r>
              <a:rPr lang="en-GB"/>
              <a:t>de longo prazo </a:t>
            </a:r>
            <a:r>
              <a:rPr lang="en-GB" sz="1200">
                <a:solidFill>
                  <a:schemeClr val="dk1"/>
                </a:solidFill>
                <a:latin typeface="Calibri"/>
                <a:ea typeface="Calibri"/>
                <a:cs typeface="Calibri"/>
                <a:sym typeface="Calibri"/>
              </a:rPr>
              <a:t>nas taxas globais de evapotranspiração e nos efeitos de sedimentação a jusante, que, a partir do balanço hídrico, </a:t>
            </a:r>
            <a:r>
              <a:rPr lang="en-GB"/>
              <a:t>afetam </a:t>
            </a:r>
            <a:r>
              <a:rPr lang="en-GB" sz="1200">
                <a:solidFill>
                  <a:schemeClr val="dk1"/>
                </a:solidFill>
                <a:latin typeface="Calibri"/>
                <a:ea typeface="Calibri"/>
                <a:cs typeface="Calibri"/>
                <a:sym typeface="Calibri"/>
              </a:rPr>
              <a:t>o clima. Na figura à direita, é apresentado o impacto do clima no rendimento das colheitas do quinto relatório de avaliação do I.P.C.C</a:t>
            </a:r>
            <a:r>
              <a:rPr lang="en-GB"/>
              <a:t>.</a:t>
            </a:r>
            <a:r>
              <a:rPr lang="en-GB" sz="1200">
                <a:solidFill>
                  <a:schemeClr val="dk1"/>
                </a:solidFill>
                <a:latin typeface="Calibri"/>
                <a:ea typeface="Calibri"/>
                <a:cs typeface="Calibri"/>
                <a:sym typeface="Calibri"/>
              </a:rPr>
              <a:t>. A faixa de alterações no rendimento das safras até 2100 é apresentada em comparação com uma linha de base. No final do século, espera-se que uma parcela significativa das culturas sofra uma queda significativa no rendimento devido às mudanças climáticas. Por outro lado, algumas regiões podem apresentar pequenas melhorias no rendimento. Espera-se que isso ocorra principalmente nas regiões mais frias, que podem se tornar adequadas para o crescimento das culturas com o aumento das temperaturas da superfície. </a:t>
            </a:r>
            <a:r>
              <a:rPr lang="en-GB" sz="1200" b="0">
                <a:solidFill>
                  <a:schemeClr val="dk1"/>
                </a:solidFill>
                <a:latin typeface="Calibri"/>
                <a:ea typeface="Calibri"/>
                <a:cs typeface="Calibri"/>
                <a:sym typeface="Calibri"/>
              </a:rPr>
              <a:t>O I.P.C.C</a:t>
            </a:r>
            <a:r>
              <a:rPr lang="en-GB" b="0"/>
              <a:t>. </a:t>
            </a:r>
            <a:r>
              <a:rPr lang="en-GB" sz="1200" b="0">
                <a:solidFill>
                  <a:schemeClr val="dk1"/>
                </a:solidFill>
                <a:latin typeface="Calibri"/>
                <a:ea typeface="Calibri"/>
                <a:cs typeface="Calibri"/>
                <a:sym typeface="Calibri"/>
              </a:rPr>
              <a:t>também projeta que </a:t>
            </a:r>
            <a:r>
              <a:rPr lang="en-GB" b="0"/>
              <a:t>os aumentos </a:t>
            </a:r>
            <a:r>
              <a:rPr lang="en-GB" sz="1200" b="0">
                <a:solidFill>
                  <a:schemeClr val="dk1"/>
                </a:solidFill>
                <a:latin typeface="Calibri"/>
                <a:ea typeface="Calibri"/>
                <a:cs typeface="Calibri"/>
                <a:sym typeface="Calibri"/>
              </a:rPr>
              <a:t>de temperatura podem levar a uma maior infestação de pragas em regiões mais frias que podem sofrer o degelo do permafrost.</a:t>
            </a:r>
            <a:r>
              <a:rPr lang="en-GB" sz="1200">
                <a:solidFill>
                  <a:schemeClr val="dk1"/>
                </a:solidFill>
                <a:latin typeface="Calibri"/>
                <a:ea typeface="Calibri"/>
                <a:cs typeface="Calibri"/>
                <a:sym typeface="Calibri"/>
              </a:rPr>
              <a:t> É essencial destacar que os números são médias de todas as culturas e regiões do mundo. Portanto</a:t>
            </a:r>
            <a:r>
              <a:rPr lang="en-GB"/>
              <a:t>, </a:t>
            </a:r>
            <a:r>
              <a:rPr lang="en-GB" sz="1200">
                <a:solidFill>
                  <a:schemeClr val="dk1"/>
                </a:solidFill>
                <a:latin typeface="Calibri"/>
                <a:ea typeface="Calibri"/>
                <a:cs typeface="Calibri"/>
                <a:sym typeface="Calibri"/>
              </a:rPr>
              <a:t>os números serão diferentes para culturas específicas de cada região.</a:t>
            </a:r>
            <a:endParaRPr/>
          </a:p>
        </p:txBody>
      </p:sp>
      <p:sp>
        <p:nvSpPr>
          <p:cNvPr id="235" name="Google Shape;2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Adaptar-se às mudanças climáticas significa tomar medidas para se preparar e se ajustar tanto aos efeitos atuais quanto aos impactos previstos das mudanças climáticas no futuro. A primeira etapa para decidir as medidas de adaptação é identificar a gama de impactos climáticos. É essencial analisar o sistema de recursos quanto aos possíveis impactos. Isso pode variar de mudanças nos balanços hidrológicos no sistema hídrico </a:t>
            </a:r>
            <a:r>
              <a:rPr lang="en-GB"/>
              <a:t>ou </a:t>
            </a:r>
            <a:r>
              <a:rPr lang="en-GB" sz="1200">
                <a:solidFill>
                  <a:schemeClr val="dk1"/>
                </a:solidFill>
                <a:latin typeface="Calibri"/>
                <a:ea typeface="Calibri"/>
                <a:cs typeface="Calibri"/>
                <a:sym typeface="Calibri"/>
              </a:rPr>
              <a:t>variações na produção agrícola no sistema terrestre à variabilidade na geração de energia hidrelétrica no sistema energético. Quando os impactos são avaliados, a resposta de adaptação em cada um desses sistemas de recursos pode ser avaliada. Por exemplo, isso pode variar desde a conservação da água e a proteção de áreas úmidas no sistema hídrico</a:t>
            </a:r>
            <a:r>
              <a:rPr lang="en-GB"/>
              <a:t>, ou </a:t>
            </a:r>
            <a:r>
              <a:rPr lang="en-GB" sz="1200">
                <a:solidFill>
                  <a:schemeClr val="dk1"/>
                </a:solidFill>
                <a:latin typeface="Calibri"/>
                <a:ea typeface="Calibri"/>
                <a:cs typeface="Calibri"/>
                <a:sym typeface="Calibri"/>
              </a:rPr>
              <a:t>o ajuste </a:t>
            </a:r>
            <a:r>
              <a:rPr lang="en-GB"/>
              <a:t>da </a:t>
            </a:r>
            <a:r>
              <a:rPr lang="en-GB" sz="1200">
                <a:solidFill>
                  <a:schemeClr val="dk1"/>
                </a:solidFill>
                <a:latin typeface="Calibri"/>
                <a:ea typeface="Calibri"/>
                <a:cs typeface="Calibri"/>
                <a:sym typeface="Calibri"/>
              </a:rPr>
              <a:t>época de plantio e a mudança de variedades de culturas no sistema terrestre</a:t>
            </a:r>
            <a:r>
              <a:rPr lang="en-GB"/>
              <a:t>, </a:t>
            </a:r>
            <a:r>
              <a:rPr lang="en-GB" sz="1200">
                <a:solidFill>
                  <a:schemeClr val="dk1"/>
                </a:solidFill>
                <a:latin typeface="Calibri"/>
                <a:ea typeface="Calibri"/>
                <a:cs typeface="Calibri"/>
                <a:sym typeface="Calibri"/>
              </a:rPr>
              <a:t>até a diversificação das fontes de geração de eletricidade no sistema energético. É essencial destacar que as medidas de adaptação nem sempre são para um futuro pior. Um país pode investir em infraestrutura hídrica para aproveitar a água extra disponível em uma longa estação úmida. Muitas dessas respostas podem ser avaliadas e comparadas com base nos custos. A diferença de custos entre um cenário de mudança climática sem medidas de adaptação e a linha de base fornece a extensão dos danos financeiros que o sistema tem de suportar. Da mesma forma, a diferença de custos entre um cenário de mudança climática com medidas de adaptação e outro sem adaptação fornece uma estimativa dos custos necessários para fazer as mudanças necessárias para se preparar para um futuro resiliente ao clima</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Open Sans"/>
              <a:ea typeface="Open Sans"/>
              <a:cs typeface="Open Sans"/>
              <a:sym typeface="Open Sans"/>
            </a:endParaRPr>
          </a:p>
        </p:txBody>
      </p:sp>
      <p:sp>
        <p:nvSpPr>
          <p:cNvPr id="258" name="Google Shape;25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Os impactos da mudança climática são diversos, e é essencial entender esse aspecto antes de adotar </a:t>
            </a:r>
            <a:r>
              <a:rPr lang="en-GB"/>
              <a:t>medidas </a:t>
            </a:r>
            <a:r>
              <a:rPr lang="en-GB" sz="1200">
                <a:solidFill>
                  <a:schemeClr val="dk1"/>
                </a:solidFill>
                <a:latin typeface="Calibri"/>
                <a:ea typeface="Calibri"/>
                <a:cs typeface="Calibri"/>
                <a:sym typeface="Calibri"/>
              </a:rPr>
              <a:t>de adaptação. As figuras apresentadas aqui são do quinto relatório de avaliação do I.P.C.C. sobre mudanças climáticas. Na figura à esquerda, são apresentados os impactos das mudanças climáticas em diferentes sistemas físicos, biológicos e gerenciados pelo homem. Os níveis de degrau e a opacidade das barras comunicam a intensidade dos impactos e o nível de confiança nesses impactos em todo o mundo. É perceptível que os níveis de intensidade variam em uma margem significativa. As faixas de confiança são derivadas do consenso de publicações científicas sobre o respectivo tópico.  A figura à direita informa sobre os impactos na produtividade de algumas regiões e culturas escolhidas. É perceptível que o clima futuro afetará definitivamente a maioria das culturas. Enquanto algumas culturas</a:t>
            </a:r>
            <a:r>
              <a:rPr lang="en-GB"/>
              <a:t>, </a:t>
            </a:r>
            <a:r>
              <a:rPr lang="en-GB" sz="1200">
                <a:solidFill>
                  <a:schemeClr val="dk1"/>
                </a:solidFill>
                <a:latin typeface="Calibri"/>
                <a:ea typeface="Calibri"/>
                <a:cs typeface="Calibri"/>
                <a:sym typeface="Calibri"/>
              </a:rPr>
              <a:t>como </a:t>
            </a:r>
            <a:r>
              <a:rPr lang="en-GB"/>
              <a:t>a soja, </a:t>
            </a:r>
            <a:r>
              <a:rPr lang="en-GB" sz="1200">
                <a:solidFill>
                  <a:schemeClr val="dk1"/>
                </a:solidFill>
                <a:latin typeface="Calibri"/>
                <a:ea typeface="Calibri"/>
                <a:cs typeface="Calibri"/>
                <a:sym typeface="Calibri"/>
              </a:rPr>
              <a:t>podem sofrer impactos positivos do aumento da temperatura, espera-se que o trigo e o milho sofram apenas impactos negativos. Essa distribuição variada de impactos justifica uma abordagem variada do lado das respostas de adaptação</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0">
              <a:solidFill>
                <a:schemeClr val="dk1"/>
              </a:solidFill>
              <a:latin typeface="Open Sans"/>
              <a:ea typeface="Open Sans"/>
              <a:cs typeface="Open Sans"/>
              <a:sym typeface="Open Sans"/>
            </a:endParaRPr>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Após os impactos climáticos específicos da região e do sistema, </a:t>
            </a:r>
            <a:r>
              <a:rPr lang="en-GB"/>
              <a:t>uma </a:t>
            </a:r>
            <a:r>
              <a:rPr lang="en-GB" sz="1200">
                <a:solidFill>
                  <a:schemeClr val="dk1"/>
                </a:solidFill>
                <a:latin typeface="Calibri"/>
                <a:ea typeface="Calibri"/>
                <a:cs typeface="Calibri"/>
                <a:sym typeface="Calibri"/>
              </a:rPr>
              <a:t>visão geral da adaptação é apresentada nessas figuras. A figura à direita indica o nível de risco para os quatro principais cenários climáticos. Os níveis de risco são indicados pelo comprimento total das barras, e a parte sombreada do gráfico de barras indica o potencial de adaptação adicional para reduzir o risco. Quanto maior for a região sombreada em cada barra, maior será a possibilidade de implementar medidas de adaptação. A figura à esquerda ilustra os níveis de risco climático para diferentes sistemas e regiões em todo o mundo. Por exemplo, na África, as doenças transmitidas pela água induzidas pelo clima poderiam ser significativamente reduzidas com a adoção de medidas adequadas de saneamento e higiene da água, especialmente em comunidades rurais e </a:t>
            </a:r>
            <a:r>
              <a:rPr lang="en-GB"/>
              <a:t>marginalizadas</a:t>
            </a:r>
            <a:r>
              <a:rPr lang="en-GB" sz="1200">
                <a:solidFill>
                  <a:schemeClr val="dk1"/>
                </a:solidFill>
                <a:latin typeface="Calibri"/>
                <a:ea typeface="Calibri"/>
                <a:cs typeface="Calibri"/>
                <a:sym typeface="Calibri"/>
              </a:rPr>
              <a:t>. Por outro lado, na Australásia, os ecossistemas marinhos estão sob grave ameaça. Eles foram levados além do ponto de não retorno</a:t>
            </a:r>
            <a:r>
              <a:rPr lang="en-GB"/>
              <a:t>, de modo </a:t>
            </a:r>
            <a:r>
              <a:rPr lang="en-GB" sz="1200">
                <a:solidFill>
                  <a:schemeClr val="dk1"/>
                </a:solidFill>
                <a:latin typeface="Calibri"/>
                <a:ea typeface="Calibri"/>
                <a:cs typeface="Calibri"/>
                <a:sym typeface="Calibri"/>
              </a:rPr>
              <a:t>que não se espera que nenhuma medida de adaptação reduza o risco induzido pelo clima. Essa ilustração indica a urgência em tomar medidas adequadas para evitar que os sistemas físicos, biológicos e gerenciados pelo homem ultrapassem o ponto de não retorno</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0">
              <a:solidFill>
                <a:schemeClr val="dk1"/>
              </a:solidFill>
              <a:latin typeface="Open Sans"/>
              <a:ea typeface="Open Sans"/>
              <a:cs typeface="Open Sans"/>
              <a:sym typeface="Open Sans"/>
            </a:endParaRPr>
          </a:p>
        </p:txBody>
      </p:sp>
      <p:sp>
        <p:nvSpPr>
          <p:cNvPr id="283" name="Google Shape;28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As </a:t>
            </a:r>
            <a:r>
              <a:rPr lang="en-GB" sz="1200" dirty="0" err="1">
                <a:solidFill>
                  <a:schemeClr val="dk1"/>
                </a:solidFill>
                <a:latin typeface="Calibri"/>
                <a:ea typeface="Calibri"/>
                <a:cs typeface="Calibri"/>
                <a:sym typeface="Calibri"/>
              </a:rPr>
              <a:t>medidas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adaptação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ajudam</a:t>
            </a:r>
            <a:r>
              <a:rPr lang="en-GB" sz="1200" dirty="0">
                <a:solidFill>
                  <a:schemeClr val="dk1"/>
                </a:solidFill>
                <a:latin typeface="Calibri"/>
                <a:ea typeface="Calibri"/>
                <a:cs typeface="Calibri"/>
                <a:sym typeface="Calibri"/>
              </a:rPr>
              <a:t> </a:t>
            </a:r>
            <a:r>
              <a:rPr lang="en-GB" dirty="0"/>
              <a:t>a </a:t>
            </a:r>
            <a:r>
              <a:rPr lang="en-GB" dirty="0" err="1"/>
              <a:t>tornar</a:t>
            </a:r>
            <a:r>
              <a:rPr lang="en-GB" dirty="0"/>
              <a:t> </a:t>
            </a:r>
            <a:r>
              <a:rPr lang="en-GB" dirty="0" err="1"/>
              <a:t>nossos</a:t>
            </a:r>
            <a:r>
              <a:rPr lang="en-GB" dirty="0"/>
              <a:t> </a:t>
            </a:r>
            <a:r>
              <a:rPr lang="en-GB" sz="1200" dirty="0" err="1">
                <a:solidFill>
                  <a:schemeClr val="dk1"/>
                </a:solidFill>
                <a:latin typeface="Calibri"/>
                <a:ea typeface="Calibri"/>
                <a:cs typeface="Calibri"/>
                <a:sym typeface="Calibri"/>
              </a:rPr>
              <a:t>sistemas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mais</a:t>
            </a:r>
            <a:r>
              <a:rPr lang="en-GB" sz="1200" dirty="0">
                <a:solidFill>
                  <a:schemeClr val="dk1"/>
                </a:solidFill>
                <a:latin typeface="Calibri"/>
                <a:ea typeface="Calibri"/>
                <a:cs typeface="Calibri"/>
                <a:sym typeface="Calibri"/>
              </a:rPr>
              <a:t> </a:t>
            </a:r>
            <a:r>
              <a:rPr lang="en-GB" dirty="0" err="1"/>
              <a:t>resistentes</a:t>
            </a:r>
            <a:r>
              <a:rPr lang="en-GB" dirty="0"/>
              <a:t> </a:t>
            </a:r>
            <a:r>
              <a:rPr lang="en-GB" dirty="0" err="1"/>
              <a:t>ao</a:t>
            </a:r>
            <a:r>
              <a:rPr lang="en-GB" dirty="0"/>
              <a:t> </a:t>
            </a:r>
            <a:r>
              <a:rPr lang="en-GB" dirty="0" err="1"/>
              <a:t>clima</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resiliência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refere</a:t>
            </a:r>
            <a:r>
              <a:rPr lang="en-GB" sz="1200" dirty="0">
                <a:solidFill>
                  <a:schemeClr val="dk1"/>
                </a:solidFill>
                <a:latin typeface="Calibri"/>
                <a:ea typeface="Calibri"/>
                <a:cs typeface="Calibri"/>
                <a:sym typeface="Calibri"/>
              </a:rPr>
              <a:t>-se à </a:t>
            </a:r>
            <a:r>
              <a:rPr lang="en-GB" sz="1200" dirty="0" err="1">
                <a:solidFill>
                  <a:schemeClr val="dk1"/>
                </a:solidFill>
                <a:latin typeface="Calibri"/>
                <a:ea typeface="Calibri"/>
                <a:cs typeface="Calibri"/>
                <a:sym typeface="Calibri"/>
              </a:rPr>
              <a:t>capacidade</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prever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preparar</a:t>
            </a:r>
            <a:r>
              <a:rPr lang="en-GB" sz="1200" dirty="0">
                <a:solidFill>
                  <a:schemeClr val="dk1"/>
                </a:solidFill>
                <a:latin typeface="Calibri"/>
                <a:ea typeface="Calibri"/>
                <a:cs typeface="Calibri"/>
                <a:sym typeface="Calibri"/>
              </a:rPr>
              <a:t>-se e responder a </a:t>
            </a:r>
            <a:r>
              <a:rPr lang="en-GB" sz="1200" dirty="0" err="1">
                <a:solidFill>
                  <a:schemeClr val="dk1"/>
                </a:solidFill>
                <a:latin typeface="Calibri"/>
                <a:ea typeface="Calibri"/>
                <a:cs typeface="Calibri"/>
                <a:sym typeface="Calibri"/>
              </a:rPr>
              <a:t>eventos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perigosos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tendências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distúrbios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relacionados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Melhorar</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resiliência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envolve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avaliar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como</a:t>
            </a:r>
            <a:r>
              <a:rPr lang="en-GB" sz="1200" dirty="0">
                <a:solidFill>
                  <a:schemeClr val="dk1"/>
                </a:solidFill>
                <a:latin typeface="Calibri"/>
                <a:ea typeface="Calibri"/>
                <a:cs typeface="Calibri"/>
                <a:sym typeface="Calibri"/>
              </a:rPr>
              <a:t> as </a:t>
            </a:r>
            <a:r>
              <a:rPr lang="en-GB" sz="1200" dirty="0" err="1">
                <a:solidFill>
                  <a:schemeClr val="dk1"/>
                </a:solidFill>
                <a:latin typeface="Calibri"/>
                <a:ea typeface="Calibri"/>
                <a:cs typeface="Calibri"/>
                <a:sym typeface="Calibri"/>
              </a:rPr>
              <a:t>mudanças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criarão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novos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riscos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alterarão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riscos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atuais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relacionados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clima</a:t>
            </a:r>
            <a:r>
              <a:rPr lang="en-GB" sz="1200" dirty="0">
                <a:solidFill>
                  <a:schemeClr val="dk1"/>
                </a:solidFill>
                <a:latin typeface="Calibri"/>
                <a:ea typeface="Calibri"/>
                <a:cs typeface="Calibri"/>
                <a:sym typeface="Calibri"/>
              </a:rPr>
              <a:t> e</a:t>
            </a:r>
            <a:r>
              <a:rPr lang="en-GB" dirty="0"/>
              <a:t>, </a:t>
            </a:r>
            <a:r>
              <a:rPr lang="en-GB" dirty="0" err="1"/>
              <a:t>em</a:t>
            </a:r>
            <a:r>
              <a:rPr lang="en-GB" dirty="0"/>
              <a:t> </a:t>
            </a:r>
            <a:r>
              <a:rPr lang="en-GB" dirty="0" err="1"/>
              <a:t>seguida</a:t>
            </a:r>
            <a:r>
              <a:rPr lang="en-GB" dirty="0"/>
              <a:t>, </a:t>
            </a:r>
            <a:r>
              <a:rPr lang="en-GB" dirty="0" err="1"/>
              <a:t>tomar</a:t>
            </a:r>
            <a:r>
              <a:rPr lang="en-GB" dirty="0"/>
              <a:t> </a:t>
            </a:r>
            <a:r>
              <a:rPr lang="en-GB" sz="1200" dirty="0" err="1">
                <a:solidFill>
                  <a:schemeClr val="dk1"/>
                </a:solidFill>
                <a:latin typeface="Calibri"/>
                <a:ea typeface="Calibri"/>
                <a:cs typeface="Calibri"/>
                <a:sym typeface="Calibri"/>
              </a:rPr>
              <a:t>medidas</a:t>
            </a:r>
            <a:r>
              <a:rPr lang="en-GB" sz="1200" dirty="0">
                <a:solidFill>
                  <a:schemeClr val="dk1"/>
                </a:solidFill>
                <a:latin typeface="Calibri"/>
                <a:ea typeface="Calibri"/>
                <a:cs typeface="Calibri"/>
                <a:sym typeface="Calibri"/>
              </a:rPr>
              <a:t> para lidar </a:t>
            </a:r>
            <a:r>
              <a:rPr lang="en-GB" sz="1200" dirty="0" err="1">
                <a:solidFill>
                  <a:schemeClr val="dk1"/>
                </a:solidFill>
                <a:latin typeface="Calibri"/>
                <a:ea typeface="Calibri"/>
                <a:cs typeface="Calibri"/>
                <a:sym typeface="Calibri"/>
              </a:rPr>
              <a:t>melhor</a:t>
            </a:r>
            <a:r>
              <a:rPr lang="en-GB" sz="1200" dirty="0">
                <a:solidFill>
                  <a:schemeClr val="dk1"/>
                </a:solidFill>
                <a:latin typeface="Calibri"/>
                <a:ea typeface="Calibri"/>
                <a:cs typeface="Calibri"/>
                <a:sym typeface="Calibri"/>
              </a:rPr>
              <a:t> com esses </a:t>
            </a:r>
            <a:r>
              <a:rPr lang="en-GB" sz="1200" dirty="0" err="1">
                <a:solidFill>
                  <a:schemeClr val="dk1"/>
                </a:solidFill>
                <a:latin typeface="Calibri"/>
                <a:ea typeface="Calibri"/>
                <a:cs typeface="Calibri"/>
                <a:sym typeface="Calibri"/>
              </a:rPr>
              <a:t>riscos</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figura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aqui</a:t>
            </a:r>
            <a:r>
              <a:rPr lang="en-GB" sz="1200" dirty="0">
                <a:solidFill>
                  <a:schemeClr val="dk1"/>
                </a:solidFill>
                <a:latin typeface="Calibri"/>
                <a:ea typeface="Calibri"/>
                <a:cs typeface="Calibri"/>
                <a:sym typeface="Calibri"/>
              </a:rPr>
              <a:t>, do I.P.C.C., </a:t>
            </a:r>
            <a:r>
              <a:rPr lang="en-GB" sz="1200" dirty="0" err="1">
                <a:solidFill>
                  <a:schemeClr val="dk1"/>
                </a:solidFill>
                <a:latin typeface="Calibri"/>
                <a:ea typeface="Calibri"/>
                <a:cs typeface="Calibri"/>
                <a:sym typeface="Calibri"/>
              </a:rPr>
              <a:t>ilustra</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importância</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medidas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adaptação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resistentes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clima</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sua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interação</a:t>
            </a:r>
            <a:r>
              <a:rPr lang="en-GB" sz="1200" dirty="0">
                <a:solidFill>
                  <a:schemeClr val="dk1"/>
                </a:solidFill>
                <a:latin typeface="Calibri"/>
                <a:ea typeface="Calibri"/>
                <a:cs typeface="Calibri"/>
                <a:sym typeface="Calibri"/>
              </a:rPr>
              <a:t> entre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estressores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biofísicos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sociais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Há</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necessidade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cada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vez</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maior</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explorar</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investir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decisões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nesse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espaço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resiliência</a:t>
            </a:r>
            <a:r>
              <a:rPr lang="en-GB" sz="1200" dirty="0">
                <a:solidFill>
                  <a:schemeClr val="dk1"/>
                </a:solidFill>
                <a:latin typeface="Calibri"/>
                <a:ea typeface="Calibri"/>
                <a:cs typeface="Calibri"/>
                <a:sym typeface="Calibri"/>
              </a:rPr>
              <a:t> que </a:t>
            </a:r>
            <a:r>
              <a:rPr lang="en-GB" dirty="0" err="1"/>
              <a:t>levem</a:t>
            </a:r>
            <a:r>
              <a:rPr lang="en-GB" dirty="0"/>
              <a:t> </a:t>
            </a:r>
            <a:r>
              <a:rPr lang="en-GB" sz="1200" dirty="0" err="1">
                <a:solidFill>
                  <a:schemeClr val="dk1"/>
                </a:solidFill>
                <a:latin typeface="Calibri"/>
                <a:ea typeface="Calibri"/>
                <a:cs typeface="Calibri"/>
                <a:sym typeface="Calibri"/>
              </a:rPr>
              <a:t>ao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caminho</a:t>
            </a:r>
            <a:r>
              <a:rPr lang="en-GB" sz="1200" dirty="0">
                <a:solidFill>
                  <a:schemeClr val="dk1"/>
                </a:solidFill>
                <a:latin typeface="Calibri"/>
                <a:ea typeface="Calibri"/>
                <a:cs typeface="Calibri"/>
                <a:sym typeface="Calibri"/>
              </a:rPr>
              <a:t> com a </a:t>
            </a:r>
            <a:r>
              <a:rPr lang="en-GB" sz="1200" dirty="0" err="1">
                <a:solidFill>
                  <a:schemeClr val="dk1"/>
                </a:solidFill>
                <a:latin typeface="Calibri"/>
                <a:ea typeface="Calibri"/>
                <a:cs typeface="Calibri"/>
                <a:sym typeface="Calibri"/>
              </a:rPr>
              <a:t>maior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resiliência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possível</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Espera</a:t>
            </a:r>
            <a:r>
              <a:rPr lang="en-GB" sz="1200" dirty="0">
                <a:solidFill>
                  <a:schemeClr val="dk1"/>
                </a:solidFill>
                <a:latin typeface="Calibri"/>
                <a:ea typeface="Calibri"/>
                <a:cs typeface="Calibri"/>
                <a:sym typeface="Calibri"/>
              </a:rPr>
              <a:t>-se que </a:t>
            </a:r>
            <a:r>
              <a:rPr lang="en-GB" sz="1200" dirty="0" err="1">
                <a:solidFill>
                  <a:schemeClr val="dk1"/>
                </a:solidFill>
                <a:latin typeface="Calibri"/>
                <a:ea typeface="Calibri"/>
                <a:cs typeface="Calibri"/>
                <a:sym typeface="Calibri"/>
              </a:rPr>
              <a:t>cada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decisão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resiliente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leve</a:t>
            </a:r>
            <a:r>
              <a:rPr lang="en-GB" sz="1200" dirty="0">
                <a:solidFill>
                  <a:schemeClr val="dk1"/>
                </a:solidFill>
                <a:latin typeface="Calibri"/>
                <a:ea typeface="Calibri"/>
                <a:cs typeface="Calibri"/>
                <a:sym typeface="Calibri"/>
              </a:rPr>
              <a:t> a um </a:t>
            </a:r>
            <a:r>
              <a:rPr lang="en-GB" sz="1200" dirty="0" err="1">
                <a:solidFill>
                  <a:schemeClr val="dk1"/>
                </a:solidFill>
                <a:latin typeface="Calibri"/>
                <a:ea typeface="Calibri"/>
                <a:cs typeface="Calibri"/>
                <a:sym typeface="Calibri"/>
              </a:rPr>
              <a:t>sistema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robusto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geral</a:t>
            </a:r>
            <a:r>
              <a:rPr lang="en-GB" sz="1200" dirty="0">
                <a:solidFill>
                  <a:schemeClr val="dk1"/>
                </a:solidFill>
                <a:latin typeface="Calibri"/>
                <a:ea typeface="Calibri"/>
                <a:cs typeface="Calibri"/>
                <a:sym typeface="Calibri"/>
              </a:rPr>
              <a:t> com </a:t>
            </a:r>
            <a:r>
              <a:rPr lang="en-GB" sz="1200" dirty="0" err="1">
                <a:solidFill>
                  <a:schemeClr val="dk1"/>
                </a:solidFill>
                <a:latin typeface="Calibri"/>
                <a:ea typeface="Calibri"/>
                <a:cs typeface="Calibri"/>
                <a:sym typeface="Calibri"/>
              </a:rPr>
              <a:t>menor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risco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climático</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futuro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Também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essencial</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entender</a:t>
            </a:r>
            <a:r>
              <a:rPr lang="en-GB" sz="1200" dirty="0">
                <a:solidFill>
                  <a:schemeClr val="dk1"/>
                </a:solidFill>
                <a:latin typeface="Calibri"/>
                <a:ea typeface="Calibri"/>
                <a:cs typeface="Calibri"/>
                <a:sym typeface="Calibri"/>
              </a:rPr>
              <a:t> que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decisão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resiliente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pode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nem</a:t>
            </a:r>
            <a:r>
              <a:rPr lang="en-GB" sz="1200" dirty="0">
                <a:solidFill>
                  <a:schemeClr val="dk1"/>
                </a:solidFill>
                <a:latin typeface="Calibri"/>
                <a:ea typeface="Calibri"/>
                <a:cs typeface="Calibri"/>
                <a:sym typeface="Calibri"/>
              </a:rPr>
              <a:t> sempre ser a </a:t>
            </a:r>
            <a:r>
              <a:rPr lang="en-GB" sz="1200" dirty="0" err="1">
                <a:solidFill>
                  <a:schemeClr val="dk1"/>
                </a:solidFill>
                <a:latin typeface="Calibri"/>
                <a:ea typeface="Calibri"/>
                <a:cs typeface="Calibri"/>
                <a:sym typeface="Calibri"/>
              </a:rPr>
              <a:t>opção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verde</a:t>
            </a:r>
            <a:r>
              <a:rPr lang="en-GB" sz="1200" dirty="0">
                <a:solidFill>
                  <a:schemeClr val="dk1"/>
                </a:solidFill>
                <a:latin typeface="Calibri"/>
                <a:ea typeface="Calibri"/>
                <a:cs typeface="Calibri"/>
                <a:sym typeface="Calibri"/>
              </a:rPr>
              <a:t>. Por </a:t>
            </a:r>
            <a:r>
              <a:rPr lang="en-GB" sz="1200" dirty="0" err="1">
                <a:solidFill>
                  <a:schemeClr val="dk1"/>
                </a:solidFill>
                <a:latin typeface="Calibri"/>
                <a:ea typeface="Calibri"/>
                <a:cs typeface="Calibri"/>
                <a:sym typeface="Calibri"/>
              </a:rPr>
              <a:t>exemplo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investir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somente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energia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hidrelétrica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pode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tornar</a:t>
            </a:r>
            <a:r>
              <a:rPr lang="en-GB" sz="1200" dirty="0">
                <a:solidFill>
                  <a:schemeClr val="dk1"/>
                </a:solidFill>
                <a:latin typeface="Calibri"/>
                <a:ea typeface="Calibri"/>
                <a:cs typeface="Calibri"/>
                <a:sym typeface="Calibri"/>
              </a:rPr>
              <a:t> um </a:t>
            </a:r>
            <a:r>
              <a:rPr lang="en-GB" sz="1200" dirty="0" err="1">
                <a:solidFill>
                  <a:schemeClr val="dk1"/>
                </a:solidFill>
                <a:latin typeface="Calibri"/>
                <a:ea typeface="Calibri"/>
                <a:cs typeface="Calibri"/>
                <a:sym typeface="Calibri"/>
              </a:rPr>
              <a:t>sistema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energético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menos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resiliente</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futuras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mudanças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Portanto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dependendo</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clima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futuro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combinação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fontes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energia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fósseis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renováveis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pode</a:t>
            </a:r>
            <a:r>
              <a:rPr lang="en-GB" sz="1200" dirty="0">
                <a:solidFill>
                  <a:schemeClr val="dk1"/>
                </a:solidFill>
                <a:latin typeface="Calibri"/>
                <a:ea typeface="Calibri"/>
                <a:cs typeface="Calibri"/>
                <a:sym typeface="Calibri"/>
              </a:rPr>
              <a:t> se </a:t>
            </a:r>
            <a:r>
              <a:rPr lang="en-GB" sz="1200" dirty="0" err="1">
                <a:solidFill>
                  <a:schemeClr val="dk1"/>
                </a:solidFill>
                <a:latin typeface="Calibri"/>
                <a:ea typeface="Calibri"/>
                <a:cs typeface="Calibri"/>
                <a:sym typeface="Calibri"/>
              </a:rPr>
              <a:t>mostrar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resiliente</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reduzir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fatores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estresse</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por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fim</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risco</a:t>
            </a:r>
            <a:r>
              <a:rPr lang="en-GB" dirty="0"/>
              <a:t>. </a:t>
            </a:r>
            <a:endParaRPr sz="1200" dirty="0">
              <a:solidFill>
                <a:schemeClr val="dk1"/>
              </a:solidFill>
              <a:latin typeface="Calibri"/>
              <a:ea typeface="Calibri"/>
              <a:cs typeface="Calibri"/>
              <a:sym typeface="Calibri"/>
            </a:endParaRPr>
          </a:p>
        </p:txBody>
      </p:sp>
      <p:sp>
        <p:nvSpPr>
          <p:cNvPr id="298" name="Google Shape;2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A </a:t>
            </a:r>
            <a:r>
              <a:rPr lang="en-GB" sz="1200" dirty="0" err="1">
                <a:solidFill>
                  <a:schemeClr val="dk1"/>
                </a:solidFill>
                <a:latin typeface="Calibri"/>
                <a:ea typeface="Calibri"/>
                <a:cs typeface="Calibri"/>
                <a:sym typeface="Calibri"/>
              </a:rPr>
              <a:t>mudança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global, mas a </a:t>
            </a:r>
            <a:r>
              <a:rPr lang="en-GB" sz="1200" dirty="0" err="1">
                <a:solidFill>
                  <a:schemeClr val="dk1"/>
                </a:solidFill>
                <a:latin typeface="Calibri"/>
                <a:ea typeface="Calibri"/>
                <a:cs typeface="Calibri"/>
                <a:sym typeface="Calibri"/>
              </a:rPr>
              <a:t>adaptação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local. As </a:t>
            </a:r>
            <a:r>
              <a:rPr lang="en-GB" sz="1200" dirty="0" err="1">
                <a:solidFill>
                  <a:schemeClr val="dk1"/>
                </a:solidFill>
                <a:latin typeface="Calibri"/>
                <a:ea typeface="Calibri"/>
                <a:cs typeface="Calibri"/>
                <a:sym typeface="Calibri"/>
              </a:rPr>
              <a:t>estratégias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precisam</a:t>
            </a:r>
            <a:r>
              <a:rPr lang="en-GB" sz="1200" dirty="0">
                <a:solidFill>
                  <a:schemeClr val="dk1"/>
                </a:solidFill>
                <a:latin typeface="Calibri"/>
                <a:ea typeface="Calibri"/>
                <a:cs typeface="Calibri"/>
                <a:sym typeface="Calibri"/>
              </a:rPr>
              <a:t> ser </a:t>
            </a:r>
            <a:r>
              <a:rPr lang="en-GB" sz="1200" dirty="0" err="1">
                <a:solidFill>
                  <a:schemeClr val="dk1"/>
                </a:solidFill>
                <a:latin typeface="Calibri"/>
                <a:ea typeface="Calibri"/>
                <a:cs typeface="Calibri"/>
                <a:sym typeface="Calibri"/>
              </a:rPr>
              <a:t>desenvolvidas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implementadas</a:t>
            </a:r>
            <a:r>
              <a:rPr lang="en-GB" sz="1200" dirty="0">
                <a:solidFill>
                  <a:schemeClr val="dk1"/>
                </a:solidFill>
                <a:latin typeface="Calibri"/>
                <a:ea typeface="Calibri"/>
                <a:cs typeface="Calibri"/>
                <a:sym typeface="Calibri"/>
              </a:rPr>
              <a:t> com base no </a:t>
            </a:r>
            <a:r>
              <a:rPr lang="en-GB" sz="1200" dirty="0" err="1">
                <a:solidFill>
                  <a:schemeClr val="dk1"/>
                </a:solidFill>
                <a:latin typeface="Calibri"/>
                <a:ea typeface="Calibri"/>
                <a:cs typeface="Calibri"/>
                <a:sym typeface="Calibri"/>
              </a:rPr>
              <a:t>contexto</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nas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circunstâncias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locais</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mesma</a:t>
            </a:r>
            <a:r>
              <a:rPr lang="en-GB" sz="1200" dirty="0">
                <a:solidFill>
                  <a:schemeClr val="dk1"/>
                </a:solidFill>
                <a:latin typeface="Calibri"/>
                <a:ea typeface="Calibri"/>
                <a:cs typeface="Calibri"/>
                <a:sym typeface="Calibri"/>
              </a:rPr>
              <a:t> forma que a </a:t>
            </a:r>
            <a:r>
              <a:rPr lang="en-GB" sz="1200" dirty="0" err="1">
                <a:solidFill>
                  <a:schemeClr val="dk1"/>
                </a:solidFill>
                <a:latin typeface="Calibri"/>
                <a:ea typeface="Calibri"/>
                <a:cs typeface="Calibri"/>
                <a:sym typeface="Calibri"/>
              </a:rPr>
              <a:t>mitigação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modelos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estruturas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modelagem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muito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úteis</a:t>
            </a:r>
            <a:r>
              <a:rPr lang="en-GB" sz="1200" dirty="0">
                <a:solidFill>
                  <a:schemeClr val="dk1"/>
                </a:solidFill>
                <a:latin typeface="Calibri"/>
                <a:ea typeface="Calibri"/>
                <a:cs typeface="Calibri"/>
                <a:sym typeface="Calibri"/>
              </a:rPr>
              <a:t> para </a:t>
            </a:r>
            <a:r>
              <a:rPr lang="en-GB" sz="1200" dirty="0" err="1">
                <a:solidFill>
                  <a:schemeClr val="dk1"/>
                </a:solidFill>
                <a:latin typeface="Calibri"/>
                <a:ea typeface="Calibri"/>
                <a:cs typeface="Calibri"/>
                <a:sym typeface="Calibri"/>
              </a:rPr>
              <a:t>ajudar</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capturar</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dinâmica</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problema</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fornecer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percepções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sobre</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antecipação</a:t>
            </a:r>
            <a:r>
              <a:rPr lang="en-GB" sz="1200" dirty="0">
                <a:solidFill>
                  <a:schemeClr val="dk1"/>
                </a:solidFill>
                <a:latin typeface="Calibri"/>
                <a:ea typeface="Calibri"/>
                <a:cs typeface="Calibri"/>
                <a:sym typeface="Calibri"/>
              </a:rPr>
              <a:t> dos </a:t>
            </a:r>
            <a:r>
              <a:rPr lang="en-GB" sz="1200" dirty="0" err="1">
                <a:solidFill>
                  <a:schemeClr val="dk1"/>
                </a:solidFill>
                <a:latin typeface="Calibri"/>
                <a:ea typeface="Calibri"/>
                <a:cs typeface="Calibri"/>
                <a:sym typeface="Calibri"/>
              </a:rPr>
              <a:t>efeitos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atuais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iminentes</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mudanças</a:t>
            </a:r>
            <a:r>
              <a:rPr lang="en-GB" sz="1200" dirty="0">
                <a:solidFill>
                  <a:schemeClr val="dk1"/>
                </a:solidFill>
                <a:latin typeface="Calibri"/>
                <a:ea typeface="Calibri"/>
                <a:cs typeface="Calibri"/>
                <a:sym typeface="Calibri"/>
              </a:rPr>
              <a:t> </a:t>
            </a:r>
            <a:r>
              <a:rPr lang="en-GB" dirty="0" err="1"/>
              <a:t>climáticas</a:t>
            </a:r>
            <a:r>
              <a:rPr lang="en-GB" sz="1200" b="0" dirty="0">
                <a:solidFill>
                  <a:schemeClr val="dk1"/>
                </a:solidFill>
                <a:latin typeface="Calibri"/>
                <a:ea typeface="Calibri"/>
                <a:cs typeface="Calibri"/>
                <a:sym typeface="Calibri"/>
              </a:rPr>
              <a:t>. </a:t>
            </a:r>
            <a:r>
              <a:rPr lang="en-GB" b="0" dirty="0"/>
              <a:t>A </a:t>
            </a:r>
            <a:r>
              <a:rPr lang="en-GB" b="0" dirty="0" err="1"/>
              <a:t>estrutura</a:t>
            </a:r>
            <a:r>
              <a:rPr lang="en-GB" b="0" dirty="0"/>
              <a:t> dos </a:t>
            </a:r>
            <a:r>
              <a:rPr lang="en-GB" b="0" dirty="0" err="1"/>
              <a:t>sistemas</a:t>
            </a:r>
            <a:r>
              <a:rPr lang="en-GB" b="0" dirty="0"/>
              <a:t> de </a:t>
            </a:r>
            <a:r>
              <a:rPr lang="en-GB" b="0" dirty="0" err="1"/>
              <a:t>clima</a:t>
            </a:r>
            <a:r>
              <a:rPr lang="en-GB" b="0" dirty="0"/>
              <a:t>, </a:t>
            </a:r>
            <a:r>
              <a:rPr lang="en-GB" b="0" dirty="0" err="1"/>
              <a:t>uso</a:t>
            </a:r>
            <a:r>
              <a:rPr lang="en-GB" b="0" dirty="0"/>
              <a:t> da terra, </a:t>
            </a:r>
            <a:r>
              <a:rPr lang="en-GB" b="0" dirty="0" err="1"/>
              <a:t>energia</a:t>
            </a:r>
            <a:r>
              <a:rPr lang="en-GB" b="0" dirty="0"/>
              <a:t> e </a:t>
            </a:r>
            <a:r>
              <a:rPr lang="en-GB" b="0" dirty="0" err="1"/>
              <a:t>água</a:t>
            </a:r>
            <a:r>
              <a:rPr lang="en-GB" b="0" dirty="0"/>
              <a:t>, </a:t>
            </a:r>
            <a:r>
              <a:rPr lang="en-GB" b="0" dirty="0" err="1"/>
              <a:t>ou</a:t>
            </a:r>
            <a:r>
              <a:rPr lang="en-GB" b="0" dirty="0"/>
              <a:t> CLEWs, </a:t>
            </a:r>
            <a:r>
              <a:rPr lang="en-GB" b="0" dirty="0" err="1"/>
              <a:t>é</a:t>
            </a:r>
            <a:r>
              <a:rPr lang="en-GB" b="0" dirty="0"/>
              <a:t> um </a:t>
            </a:r>
            <a:r>
              <a:rPr lang="en-GB" b="0" dirty="0" err="1"/>
              <a:t>exemplo</a:t>
            </a:r>
            <a:r>
              <a:rPr lang="en-GB" b="0" dirty="0"/>
              <a:t> </a:t>
            </a:r>
            <a:r>
              <a:rPr lang="en-GB" b="0" dirty="0" err="1"/>
              <a:t>disso</a:t>
            </a:r>
            <a:r>
              <a:rPr lang="en-GB" b="0" dirty="0"/>
              <a:t>. </a:t>
            </a:r>
            <a:r>
              <a:rPr lang="en-GB" sz="1200" b="0" dirty="0">
                <a:solidFill>
                  <a:schemeClr val="dk1"/>
                </a:solidFill>
                <a:latin typeface="Calibri"/>
                <a:ea typeface="Calibri"/>
                <a:cs typeface="Calibri"/>
                <a:sym typeface="Calibri"/>
              </a:rPr>
              <a:t>Ela </a:t>
            </a:r>
            <a:r>
              <a:rPr lang="en-GB" sz="1200" b="0" dirty="0" err="1">
                <a:solidFill>
                  <a:schemeClr val="dk1"/>
                </a:solidFill>
                <a:latin typeface="Calibri"/>
                <a:ea typeface="Calibri"/>
                <a:cs typeface="Calibri"/>
                <a:sym typeface="Calibri"/>
              </a:rPr>
              <a:t>permite</a:t>
            </a:r>
            <a:r>
              <a:rPr lang="en-GB" sz="1200" b="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avaliação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integrada</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nexo</a:t>
            </a:r>
            <a:r>
              <a:rPr lang="en-GB" sz="1200" dirty="0">
                <a:solidFill>
                  <a:schemeClr val="dk1"/>
                </a:solidFill>
                <a:latin typeface="Calibri"/>
                <a:ea typeface="Calibri"/>
                <a:cs typeface="Calibri"/>
                <a:sym typeface="Calibri"/>
              </a:rPr>
              <a:t> entre </a:t>
            </a:r>
            <a:r>
              <a:rPr lang="en-GB" sz="1200" dirty="0" err="1">
                <a:solidFill>
                  <a:schemeClr val="dk1"/>
                </a:solidFill>
                <a:latin typeface="Calibri"/>
                <a:ea typeface="Calibri"/>
                <a:cs typeface="Calibri"/>
                <a:sym typeface="Calibri"/>
              </a:rPr>
              <a:t>clima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uso</a:t>
            </a:r>
            <a:r>
              <a:rPr lang="en-GB" sz="1200" dirty="0">
                <a:solidFill>
                  <a:schemeClr val="dk1"/>
                </a:solidFill>
                <a:latin typeface="Calibri"/>
                <a:ea typeface="Calibri"/>
                <a:cs typeface="Calibri"/>
                <a:sym typeface="Calibri"/>
              </a:rPr>
              <a:t> da terra, </a:t>
            </a:r>
            <a:r>
              <a:rPr lang="en-GB" sz="1200" dirty="0" err="1">
                <a:solidFill>
                  <a:schemeClr val="dk1"/>
                </a:solidFill>
                <a:latin typeface="Calibri"/>
                <a:ea typeface="Calibri"/>
                <a:cs typeface="Calibri"/>
                <a:sym typeface="Calibri"/>
              </a:rPr>
              <a:t>energia</a:t>
            </a:r>
            <a:r>
              <a:rPr lang="en-GB" sz="1200" dirty="0">
                <a:solidFill>
                  <a:schemeClr val="dk1"/>
                </a:solidFill>
                <a:latin typeface="Calibri"/>
                <a:ea typeface="Calibri"/>
                <a:cs typeface="Calibri"/>
                <a:sym typeface="Calibri"/>
              </a:rPr>
              <a:t> </a:t>
            </a:r>
            <a:r>
              <a:rPr lang="en-GB" dirty="0"/>
              <a:t>e </a:t>
            </a:r>
            <a:r>
              <a:rPr lang="en-GB" dirty="0" err="1"/>
              <a:t>água</a:t>
            </a:r>
            <a:r>
              <a:rPr lang="en-GB" sz="1200" dirty="0">
                <a:solidFill>
                  <a:schemeClr val="dk1"/>
                </a:solidFill>
                <a:latin typeface="Calibri"/>
                <a:ea typeface="Calibri"/>
                <a:cs typeface="Calibri"/>
                <a:sym typeface="Calibri"/>
              </a:rPr>
              <a:t>. Ela </a:t>
            </a:r>
            <a:r>
              <a:rPr lang="en-GB" sz="1200" dirty="0" err="1">
                <a:solidFill>
                  <a:schemeClr val="dk1"/>
                </a:solidFill>
                <a:latin typeface="Calibri"/>
                <a:ea typeface="Calibri"/>
                <a:cs typeface="Calibri"/>
                <a:sym typeface="Calibri"/>
              </a:rPr>
              <a:t>permite</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avaliação</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solidez</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geral</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determinada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estratégia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política</a:t>
            </a:r>
            <a:r>
              <a:rPr lang="en-GB" sz="1200" dirty="0">
                <a:solidFill>
                  <a:schemeClr val="dk1"/>
                </a:solidFill>
                <a:latin typeface="Calibri"/>
                <a:ea typeface="Calibri"/>
                <a:cs typeface="Calibri"/>
                <a:sym typeface="Calibri"/>
              </a:rPr>
              <a:t> com </a:t>
            </a:r>
            <a:r>
              <a:rPr lang="en-GB" sz="1200" dirty="0" err="1">
                <a:solidFill>
                  <a:schemeClr val="dk1"/>
                </a:solidFill>
                <a:latin typeface="Calibri"/>
                <a:ea typeface="Calibri"/>
                <a:cs typeface="Calibri"/>
                <a:sym typeface="Calibri"/>
              </a:rPr>
              <a:t>relação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riscos</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mudança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Além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disso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ajuda</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capturar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efeitos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intencionais</a:t>
            </a:r>
            <a:r>
              <a:rPr lang="en-GB" sz="1200" dirty="0">
                <a:solidFill>
                  <a:schemeClr val="dk1"/>
                </a:solidFill>
                <a:latin typeface="Calibri"/>
                <a:ea typeface="Calibri"/>
                <a:cs typeface="Calibri"/>
                <a:sym typeface="Calibri"/>
              </a:rPr>
              <a:t> e de </a:t>
            </a:r>
            <a:r>
              <a:rPr lang="en-GB" sz="1200" dirty="0" err="1">
                <a:solidFill>
                  <a:schemeClr val="dk1"/>
                </a:solidFill>
                <a:latin typeface="Calibri"/>
                <a:ea typeface="Calibri"/>
                <a:cs typeface="Calibri"/>
                <a:sym typeface="Calibri"/>
              </a:rPr>
              <a:t>propagação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cruzada</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medidas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adaptação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um </a:t>
            </a:r>
            <a:r>
              <a:rPr lang="en-GB" sz="1200" dirty="0" err="1">
                <a:solidFill>
                  <a:schemeClr val="dk1"/>
                </a:solidFill>
                <a:latin typeface="Calibri"/>
                <a:ea typeface="Calibri"/>
                <a:cs typeface="Calibri"/>
                <a:sym typeface="Calibri"/>
              </a:rPr>
              <a:t>sistema</a:t>
            </a:r>
            <a:r>
              <a:rPr lang="en-GB" sz="1200" dirty="0">
                <a:solidFill>
                  <a:schemeClr val="dk1"/>
                </a:solidFill>
                <a:latin typeface="Calibri"/>
                <a:ea typeface="Calibri"/>
                <a:cs typeface="Calibri"/>
                <a:sym typeface="Calibri"/>
              </a:rPr>
              <a:t> que </a:t>
            </a:r>
            <a:r>
              <a:rPr lang="en-GB" sz="1200" dirty="0" err="1">
                <a:solidFill>
                  <a:schemeClr val="dk1"/>
                </a:solidFill>
                <a:latin typeface="Calibri"/>
                <a:ea typeface="Calibri"/>
                <a:cs typeface="Calibri"/>
                <a:sym typeface="Calibri"/>
              </a:rPr>
              <a:t>pode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afetar</a:t>
            </a:r>
            <a:r>
              <a:rPr lang="en-GB" sz="1200" dirty="0">
                <a:solidFill>
                  <a:schemeClr val="dk1"/>
                </a:solidFill>
                <a:latin typeface="Calibri"/>
                <a:ea typeface="Calibri"/>
                <a:cs typeface="Calibri"/>
                <a:sym typeface="Calibri"/>
              </a:rPr>
              <a:t> outros </a:t>
            </a:r>
            <a:r>
              <a:rPr lang="en-GB" sz="1200" dirty="0" err="1">
                <a:solidFill>
                  <a:schemeClr val="dk1"/>
                </a:solidFill>
                <a:latin typeface="Calibri"/>
                <a:ea typeface="Calibri"/>
                <a:cs typeface="Calibri"/>
                <a:sym typeface="Calibri"/>
              </a:rPr>
              <a:t>sistemas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interconectados</a:t>
            </a:r>
            <a:r>
              <a:rPr lang="en-GB" sz="1200" dirty="0">
                <a:solidFill>
                  <a:schemeClr val="dk1"/>
                </a:solidFill>
                <a:latin typeface="Calibri"/>
                <a:ea typeface="Calibri"/>
                <a:cs typeface="Calibri"/>
                <a:sym typeface="Calibri"/>
              </a:rPr>
              <a:t>.  Na mini-aula a </a:t>
            </a:r>
            <a:r>
              <a:rPr lang="en-GB" sz="1200" dirty="0" err="1">
                <a:solidFill>
                  <a:schemeClr val="dk1"/>
                </a:solidFill>
                <a:latin typeface="Calibri"/>
                <a:ea typeface="Calibri"/>
                <a:cs typeface="Calibri"/>
                <a:sym typeface="Calibri"/>
              </a:rPr>
              <a:t>seguir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serão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apresentados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resultados</a:t>
            </a:r>
            <a:r>
              <a:rPr lang="en-GB" sz="1200" dirty="0">
                <a:solidFill>
                  <a:schemeClr val="dk1"/>
                </a:solidFill>
                <a:latin typeface="Calibri"/>
                <a:ea typeface="Calibri"/>
                <a:cs typeface="Calibri"/>
                <a:sym typeface="Calibri"/>
              </a:rPr>
              <a:t> de um </a:t>
            </a:r>
            <a:r>
              <a:rPr lang="en-GB" sz="1200" dirty="0" err="1">
                <a:solidFill>
                  <a:schemeClr val="dk1"/>
                </a:solidFill>
                <a:latin typeface="Calibri"/>
                <a:ea typeface="Calibri"/>
                <a:cs typeface="Calibri"/>
                <a:sym typeface="Calibri"/>
              </a:rPr>
              <a:t>trabalho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selecionado</a:t>
            </a:r>
            <a:r>
              <a:rPr lang="en-GB" sz="1200" dirty="0">
                <a:solidFill>
                  <a:schemeClr val="dk1"/>
                </a:solidFill>
                <a:latin typeface="Calibri"/>
                <a:ea typeface="Calibri"/>
                <a:cs typeface="Calibri"/>
                <a:sym typeface="Calibri"/>
              </a:rPr>
              <a:t> dos CLEWs que </a:t>
            </a:r>
            <a:r>
              <a:rPr lang="en-GB" sz="1200" dirty="0" err="1">
                <a:solidFill>
                  <a:schemeClr val="dk1"/>
                </a:solidFill>
                <a:latin typeface="Calibri"/>
                <a:ea typeface="Calibri"/>
                <a:cs typeface="Calibri"/>
                <a:sym typeface="Calibri"/>
              </a:rPr>
              <a:t>envolve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impactos</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mudanças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climáticas</a:t>
            </a:r>
            <a:r>
              <a:rPr lang="en-GB" dirty="0"/>
              <a:t>. </a:t>
            </a:r>
            <a:endParaRPr sz="1200" dirty="0">
              <a:solidFill>
                <a:schemeClr val="dk1"/>
              </a:solidFill>
              <a:latin typeface="Calibri"/>
              <a:ea typeface="Calibri"/>
              <a:cs typeface="Calibri"/>
              <a:sym typeface="Calibri"/>
            </a:endParaRPr>
          </a:p>
        </p:txBody>
      </p:sp>
      <p:sp>
        <p:nvSpPr>
          <p:cNvPr id="311" name="Google Shape;31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Esta aula </a:t>
            </a:r>
            <a:r>
              <a:rPr lang="en-GB" dirty="0" err="1"/>
              <a:t>tem</a:t>
            </a:r>
            <a:r>
              <a:rPr lang="en-GB" dirty="0"/>
              <a:t> </a:t>
            </a:r>
            <a:r>
              <a:rPr lang="en-GB" dirty="0" err="1"/>
              <a:t>três</a:t>
            </a:r>
            <a:r>
              <a:rPr lang="en-GB" dirty="0"/>
              <a:t> </a:t>
            </a:r>
            <a:r>
              <a:rPr lang="en-GB" dirty="0" err="1"/>
              <a:t>resultados</a:t>
            </a:r>
            <a:r>
              <a:rPr lang="en-GB" dirty="0"/>
              <a:t> de </a:t>
            </a:r>
            <a:r>
              <a:rPr lang="en-GB" dirty="0" err="1"/>
              <a:t>aprendizagem</a:t>
            </a:r>
            <a:r>
              <a:rPr lang="en-GB" dirty="0"/>
              <a:t> </a:t>
            </a:r>
            <a:r>
              <a:rPr lang="en-GB" dirty="0" err="1"/>
              <a:t>pretendidos</a:t>
            </a:r>
            <a:r>
              <a:rPr lang="en-GB" dirty="0"/>
              <a:t>. Ao final </a:t>
            </a:r>
            <a:r>
              <a:rPr lang="en-GB" dirty="0" err="1"/>
              <a:t>desta</a:t>
            </a:r>
            <a:r>
              <a:rPr lang="en-GB" dirty="0"/>
              <a:t> aula, </a:t>
            </a:r>
            <a:r>
              <a:rPr lang="en-GB" dirty="0" err="1"/>
              <a:t>você</a:t>
            </a:r>
            <a:r>
              <a:rPr lang="en-GB" dirty="0"/>
              <a:t> </a:t>
            </a:r>
            <a:r>
              <a:rPr lang="en-GB" dirty="0" err="1"/>
              <a:t>poderá</a:t>
            </a:r>
            <a:r>
              <a:rPr lang="en-GB" dirty="0"/>
              <a:t>:</a:t>
            </a:r>
            <a:endParaRPr dirty="0"/>
          </a:p>
          <a:p>
            <a:pPr marL="0" lvl="0" indent="0" algn="l" rtl="0">
              <a:spcBef>
                <a:spcPts val="0"/>
              </a:spcBef>
              <a:spcAft>
                <a:spcPts val="0"/>
              </a:spcAft>
              <a:buNone/>
            </a:pPr>
            <a:r>
              <a:rPr lang="en-GB" dirty="0">
                <a:latin typeface="Open Sans"/>
                <a:ea typeface="Open Sans"/>
                <a:cs typeface="Open Sans"/>
                <a:sym typeface="Open Sans"/>
              </a:rPr>
              <a:t>1) </a:t>
            </a:r>
            <a:r>
              <a:rPr lang="en-GB" b="0" dirty="0" err="1">
                <a:latin typeface="Open Sans"/>
                <a:ea typeface="Open Sans"/>
                <a:cs typeface="Open Sans"/>
                <a:sym typeface="Open Sans"/>
              </a:rPr>
              <a:t>Compreender</a:t>
            </a:r>
            <a:r>
              <a:rPr lang="en-GB" b="0" dirty="0">
                <a:latin typeface="Open Sans"/>
                <a:ea typeface="Open Sans"/>
                <a:cs typeface="Open Sans"/>
                <a:sym typeface="Open Sans"/>
              </a:rPr>
              <a:t> o </a:t>
            </a:r>
            <a:r>
              <a:rPr lang="en-GB" b="0" dirty="0" err="1">
                <a:latin typeface="Open Sans"/>
                <a:ea typeface="Open Sans"/>
                <a:cs typeface="Open Sans"/>
                <a:sym typeface="Open Sans"/>
              </a:rPr>
              <a:t>impacto</a:t>
            </a:r>
            <a:r>
              <a:rPr lang="en-GB" b="0" dirty="0">
                <a:latin typeface="Open Sans"/>
                <a:ea typeface="Open Sans"/>
                <a:cs typeface="Open Sans"/>
                <a:sym typeface="Open Sans"/>
              </a:rPr>
              <a:t> das </a:t>
            </a:r>
            <a:r>
              <a:rPr lang="en-GB" b="0" dirty="0" err="1">
                <a:latin typeface="Open Sans"/>
                <a:ea typeface="Open Sans"/>
                <a:cs typeface="Open Sans"/>
                <a:sym typeface="Open Sans"/>
              </a:rPr>
              <a:t>mudanças</a:t>
            </a:r>
            <a:r>
              <a:rPr lang="en-GB" b="0" dirty="0">
                <a:latin typeface="Open Sans"/>
                <a:ea typeface="Open Sans"/>
                <a:cs typeface="Open Sans"/>
                <a:sym typeface="Open Sans"/>
              </a:rPr>
              <a:t> </a:t>
            </a:r>
            <a:r>
              <a:rPr lang="en-GB" b="0" dirty="0" err="1">
                <a:latin typeface="Open Sans"/>
                <a:ea typeface="Open Sans"/>
                <a:cs typeface="Open Sans"/>
                <a:sym typeface="Open Sans"/>
              </a:rPr>
              <a:t>climáticas</a:t>
            </a:r>
            <a:r>
              <a:rPr lang="en-GB" b="0" dirty="0">
                <a:latin typeface="Open Sans"/>
                <a:ea typeface="Open Sans"/>
                <a:cs typeface="Open Sans"/>
                <a:sym typeface="Open Sans"/>
              </a:rPr>
              <a:t> </a:t>
            </a:r>
            <a:r>
              <a:rPr lang="en-GB" b="0" dirty="0" err="1">
                <a:latin typeface="Open Sans"/>
                <a:ea typeface="Open Sans"/>
                <a:cs typeface="Open Sans"/>
                <a:sym typeface="Open Sans"/>
              </a:rPr>
              <a:t>nos</a:t>
            </a:r>
            <a:r>
              <a:rPr lang="en-GB" b="0" dirty="0">
                <a:latin typeface="Open Sans"/>
                <a:ea typeface="Open Sans"/>
                <a:cs typeface="Open Sans"/>
                <a:sym typeface="Open Sans"/>
              </a:rPr>
              <a:t> </a:t>
            </a:r>
            <a:r>
              <a:rPr lang="en-GB" b="0" dirty="0" err="1">
                <a:latin typeface="Open Sans"/>
                <a:ea typeface="Open Sans"/>
                <a:cs typeface="Open Sans"/>
                <a:sym typeface="Open Sans"/>
              </a:rPr>
              <a:t>principais</a:t>
            </a:r>
            <a:r>
              <a:rPr lang="en-GB" b="0" dirty="0">
                <a:latin typeface="Open Sans"/>
                <a:ea typeface="Open Sans"/>
                <a:cs typeface="Open Sans"/>
                <a:sym typeface="Open Sans"/>
              </a:rPr>
              <a:t> </a:t>
            </a:r>
            <a:r>
              <a:rPr lang="en-GB" b="0" dirty="0" err="1">
                <a:latin typeface="Open Sans"/>
                <a:ea typeface="Open Sans"/>
                <a:cs typeface="Open Sans"/>
                <a:sym typeface="Open Sans"/>
              </a:rPr>
              <a:t>sistemas</a:t>
            </a:r>
            <a:r>
              <a:rPr lang="en-GB" b="0" dirty="0">
                <a:latin typeface="Open Sans"/>
                <a:ea typeface="Open Sans"/>
                <a:cs typeface="Open Sans"/>
                <a:sym typeface="Open Sans"/>
              </a:rPr>
              <a:t> de </a:t>
            </a:r>
            <a:r>
              <a:rPr lang="en-GB" b="0" dirty="0" err="1">
                <a:latin typeface="Open Sans"/>
                <a:ea typeface="Open Sans"/>
                <a:cs typeface="Open Sans"/>
                <a:sym typeface="Open Sans"/>
              </a:rPr>
              <a:t>recursos</a:t>
            </a:r>
            <a:endParaRPr dirty="0"/>
          </a:p>
          <a:p>
            <a:pPr marL="0" lvl="0" indent="0" algn="l" rtl="0">
              <a:spcBef>
                <a:spcPts val="0"/>
              </a:spcBef>
              <a:spcAft>
                <a:spcPts val="0"/>
              </a:spcAft>
              <a:buNone/>
            </a:pPr>
            <a:r>
              <a:rPr lang="en-GB" dirty="0">
                <a:latin typeface="Open Sans"/>
                <a:ea typeface="Open Sans"/>
                <a:cs typeface="Open Sans"/>
                <a:sym typeface="Open Sans"/>
              </a:rPr>
              <a:t>2) </a:t>
            </a:r>
            <a:r>
              <a:rPr lang="en-GB" b="0" dirty="0" err="1">
                <a:latin typeface="Open Sans"/>
                <a:ea typeface="Open Sans"/>
                <a:cs typeface="Open Sans"/>
                <a:sym typeface="Open Sans"/>
              </a:rPr>
              <a:t>Compreender</a:t>
            </a:r>
            <a:r>
              <a:rPr lang="en-GB" b="0" dirty="0">
                <a:latin typeface="Open Sans"/>
                <a:ea typeface="Open Sans"/>
                <a:cs typeface="Open Sans"/>
                <a:sym typeface="Open Sans"/>
              </a:rPr>
              <a:t> a </a:t>
            </a:r>
            <a:r>
              <a:rPr lang="en-GB" b="0" dirty="0" err="1">
                <a:latin typeface="Open Sans"/>
                <a:ea typeface="Open Sans"/>
                <a:cs typeface="Open Sans"/>
                <a:sym typeface="Open Sans"/>
              </a:rPr>
              <a:t>importância</a:t>
            </a:r>
            <a:r>
              <a:rPr lang="en-GB" b="0" dirty="0">
                <a:latin typeface="Open Sans"/>
                <a:ea typeface="Open Sans"/>
                <a:cs typeface="Open Sans"/>
                <a:sym typeface="Open Sans"/>
              </a:rPr>
              <a:t> da </a:t>
            </a:r>
            <a:r>
              <a:rPr lang="en-GB" b="0" dirty="0" err="1">
                <a:latin typeface="Open Sans"/>
                <a:ea typeface="Open Sans"/>
                <a:cs typeface="Open Sans"/>
                <a:sym typeface="Open Sans"/>
              </a:rPr>
              <a:t>adaptação</a:t>
            </a:r>
            <a:r>
              <a:rPr lang="en-GB" b="0" dirty="0">
                <a:latin typeface="Open Sans"/>
                <a:ea typeface="Open Sans"/>
                <a:cs typeface="Open Sans"/>
                <a:sym typeface="Open Sans"/>
              </a:rPr>
              <a:t> </a:t>
            </a:r>
            <a:r>
              <a:rPr lang="en-GB" b="0" dirty="0" err="1">
                <a:latin typeface="Open Sans"/>
                <a:ea typeface="Open Sans"/>
                <a:cs typeface="Open Sans"/>
                <a:sym typeface="Open Sans"/>
              </a:rPr>
              <a:t>às</a:t>
            </a:r>
            <a:r>
              <a:rPr lang="en-GB" b="0" dirty="0">
                <a:latin typeface="Open Sans"/>
                <a:ea typeface="Open Sans"/>
                <a:cs typeface="Open Sans"/>
                <a:sym typeface="Open Sans"/>
              </a:rPr>
              <a:t> </a:t>
            </a:r>
            <a:r>
              <a:rPr lang="en-GB" b="0" dirty="0" err="1">
                <a:latin typeface="Open Sans"/>
                <a:ea typeface="Open Sans"/>
                <a:cs typeface="Open Sans"/>
                <a:sym typeface="Open Sans"/>
              </a:rPr>
              <a:t>mudanças</a:t>
            </a:r>
            <a:r>
              <a:rPr lang="en-GB" b="0" dirty="0">
                <a:latin typeface="Open Sans"/>
                <a:ea typeface="Open Sans"/>
                <a:cs typeface="Open Sans"/>
                <a:sym typeface="Open Sans"/>
              </a:rPr>
              <a:t> </a:t>
            </a:r>
            <a:r>
              <a:rPr lang="en-GB" b="0" dirty="0" err="1">
                <a:latin typeface="Open Sans"/>
                <a:ea typeface="Open Sans"/>
                <a:cs typeface="Open Sans"/>
                <a:sym typeface="Open Sans"/>
              </a:rPr>
              <a:t>climáticas</a:t>
            </a:r>
            <a:endParaRPr dirty="0"/>
          </a:p>
          <a:p>
            <a:pPr marL="0" lvl="0" indent="0" algn="l" rtl="0">
              <a:spcBef>
                <a:spcPts val="0"/>
              </a:spcBef>
              <a:spcAft>
                <a:spcPts val="0"/>
              </a:spcAft>
              <a:buNone/>
            </a:pPr>
            <a:r>
              <a:rPr lang="en-GB" dirty="0">
                <a:latin typeface="Open Sans"/>
                <a:ea typeface="Open Sans"/>
                <a:cs typeface="Open Sans"/>
                <a:sym typeface="Open Sans"/>
              </a:rPr>
              <a:t>3) </a:t>
            </a:r>
            <a:r>
              <a:rPr lang="en-GB" b="0" dirty="0" err="1">
                <a:latin typeface="Open Sans"/>
                <a:ea typeface="Open Sans"/>
                <a:cs typeface="Open Sans"/>
                <a:sym typeface="Open Sans"/>
              </a:rPr>
              <a:t>Conhecer</a:t>
            </a:r>
            <a:r>
              <a:rPr lang="en-GB" b="0" dirty="0">
                <a:latin typeface="Open Sans"/>
                <a:ea typeface="Open Sans"/>
                <a:cs typeface="Open Sans"/>
                <a:sym typeface="Open Sans"/>
              </a:rPr>
              <a:t> </a:t>
            </a:r>
            <a:r>
              <a:rPr lang="en-GB" b="0" dirty="0" err="1">
                <a:latin typeface="Open Sans"/>
                <a:ea typeface="Open Sans"/>
                <a:cs typeface="Open Sans"/>
                <a:sym typeface="Open Sans"/>
              </a:rPr>
              <a:t>os</a:t>
            </a:r>
            <a:r>
              <a:rPr lang="en-GB" b="0" dirty="0">
                <a:latin typeface="Open Sans"/>
                <a:ea typeface="Open Sans"/>
                <a:cs typeface="Open Sans"/>
                <a:sym typeface="Open Sans"/>
              </a:rPr>
              <a:t> </a:t>
            </a:r>
            <a:r>
              <a:rPr lang="en-GB" b="0" dirty="0" err="1">
                <a:latin typeface="Open Sans"/>
                <a:ea typeface="Open Sans"/>
                <a:cs typeface="Open Sans"/>
                <a:sym typeface="Open Sans"/>
              </a:rPr>
              <a:t>estudos</a:t>
            </a:r>
            <a:r>
              <a:rPr lang="en-GB" b="0" dirty="0">
                <a:latin typeface="Open Sans"/>
                <a:ea typeface="Open Sans"/>
                <a:cs typeface="Open Sans"/>
                <a:sym typeface="Open Sans"/>
              </a:rPr>
              <a:t> de </a:t>
            </a:r>
            <a:r>
              <a:rPr lang="en-GB" b="0" dirty="0" err="1">
                <a:latin typeface="Open Sans"/>
                <a:ea typeface="Open Sans"/>
                <a:cs typeface="Open Sans"/>
                <a:sym typeface="Open Sans"/>
              </a:rPr>
              <a:t>caso</a:t>
            </a:r>
            <a:r>
              <a:rPr lang="en-GB" b="0" dirty="0">
                <a:latin typeface="Open Sans"/>
                <a:ea typeface="Open Sans"/>
                <a:cs typeface="Open Sans"/>
                <a:sym typeface="Open Sans"/>
              </a:rPr>
              <a:t> dos CLEWs que se </a:t>
            </a:r>
            <a:r>
              <a:rPr lang="en-GB" b="0" dirty="0" err="1">
                <a:latin typeface="Open Sans"/>
                <a:ea typeface="Open Sans"/>
                <a:cs typeface="Open Sans"/>
                <a:sym typeface="Open Sans"/>
              </a:rPr>
              <a:t>concentram</a:t>
            </a:r>
            <a:r>
              <a:rPr lang="en-GB" b="0" dirty="0">
                <a:latin typeface="Open Sans"/>
                <a:ea typeface="Open Sans"/>
                <a:cs typeface="Open Sans"/>
                <a:sym typeface="Open Sans"/>
              </a:rPr>
              <a:t> </a:t>
            </a:r>
            <a:r>
              <a:rPr lang="en-GB" b="0" dirty="0" err="1">
                <a:latin typeface="Open Sans"/>
                <a:ea typeface="Open Sans"/>
                <a:cs typeface="Open Sans"/>
                <a:sym typeface="Open Sans"/>
              </a:rPr>
              <a:t>na</a:t>
            </a:r>
            <a:r>
              <a:rPr lang="en-GB" b="0" dirty="0">
                <a:latin typeface="Open Sans"/>
                <a:ea typeface="Open Sans"/>
                <a:cs typeface="Open Sans"/>
                <a:sym typeface="Open Sans"/>
              </a:rPr>
              <a:t> </a:t>
            </a:r>
            <a:r>
              <a:rPr lang="en-GB" b="0" dirty="0" err="1">
                <a:latin typeface="Open Sans"/>
                <a:ea typeface="Open Sans"/>
                <a:cs typeface="Open Sans"/>
                <a:sym typeface="Open Sans"/>
              </a:rPr>
              <a:t>mitigação</a:t>
            </a:r>
            <a:r>
              <a:rPr lang="en-GB" b="0" dirty="0">
                <a:latin typeface="Open Sans"/>
                <a:ea typeface="Open Sans"/>
                <a:cs typeface="Open Sans"/>
                <a:sym typeface="Open Sans"/>
              </a:rPr>
              <a:t> das </a:t>
            </a:r>
            <a:r>
              <a:rPr lang="en-GB" b="0" dirty="0" err="1">
                <a:latin typeface="Open Sans"/>
                <a:ea typeface="Open Sans"/>
                <a:cs typeface="Open Sans"/>
                <a:sym typeface="Open Sans"/>
              </a:rPr>
              <a:t>mudanças</a:t>
            </a:r>
            <a:r>
              <a:rPr lang="en-GB" b="0" dirty="0">
                <a:latin typeface="Open Sans"/>
                <a:ea typeface="Open Sans"/>
                <a:cs typeface="Open Sans"/>
                <a:sym typeface="Open Sans"/>
              </a:rPr>
              <a:t> </a:t>
            </a:r>
            <a:r>
              <a:rPr lang="en-GB" b="0" dirty="0" err="1">
                <a:latin typeface="Open Sans"/>
                <a:ea typeface="Open Sans"/>
                <a:cs typeface="Open Sans"/>
                <a:sym typeface="Open Sans"/>
              </a:rPr>
              <a:t>climáticas</a:t>
            </a:r>
            <a:endParaRPr dirty="0"/>
          </a:p>
        </p:txBody>
      </p:sp>
      <p:sp>
        <p:nvSpPr>
          <p:cNvPr id="83" name="Google Shape;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As figuras apresentadas aqui são de um estudo do CLEWs que avalia a resiliência climática da infraestrutura de energia no leste da África. A figura à esquerda ilustra a localização dos países do Pool de Energia da África Oriental e a Bacia do Rio Nilo na África. Para dar um pouco de contexto, a bacia do rio Nilo tem dois afluentes principais: o Nilo </a:t>
            </a:r>
            <a:r>
              <a:rPr lang="en-GB"/>
              <a:t>Azul </a:t>
            </a:r>
            <a:r>
              <a:rPr lang="en-GB" sz="1200">
                <a:solidFill>
                  <a:schemeClr val="dk1"/>
                </a:solidFill>
                <a:latin typeface="Calibri"/>
                <a:ea typeface="Calibri"/>
                <a:cs typeface="Calibri"/>
                <a:sym typeface="Calibri"/>
              </a:rPr>
              <a:t>e o Nilo Branco. O Nilo Azul se origina na sub-bacia do Nilo Oriental, ao redor do Lago Tana, na Etiópia. O Nilo Branco origina-se na região dos lagos equatoriais do Nilo, dentro e ao redor do Lago Vitória. A incerteza nas projeções climáticas é destacada usando uma métrica chamada Índice de Umidade Climática </a:t>
            </a:r>
            <a:r>
              <a:rPr lang="en-GB"/>
              <a:t>na </a:t>
            </a:r>
            <a:r>
              <a:rPr lang="en-GB" sz="1200">
                <a:solidFill>
                  <a:schemeClr val="dk1"/>
                </a:solidFill>
                <a:latin typeface="Calibri"/>
                <a:ea typeface="Calibri"/>
                <a:cs typeface="Calibri"/>
                <a:sym typeface="Calibri"/>
              </a:rPr>
              <a:t>figura à esquerda. O C.M.I. das principais bacias hidrográficas da África é apresentado nessa figura. O I.M.C. é uma medida de aridez que combina o efeito das projeções de precipitação e temperatura. Os valores do índice variam entre -1 e +1, com valores mais baixos representando condições mais áridas. O gráfico relata os valores do I.M.C. em média no período de 2010 a 2050. O ponto vermelho indica o valor médio do I.M.C. para tendências climáticas históricas. É perceptível que a bacia do Nilo Oriental tem sido significativamente mais seca do que a bacia do lago equatorial do Nilo. É essencial destacar aqui que a bacia do Nilo Oriental fornece cerca de 70% do fluxo anual total do Rio Nilo que chega ao Egito. Os pontos azuis e verdes referem-se ao C.M.I. médio das projeções climáticas de dois modelos climáticos. Os pontos à direita do valor histórico referem-se a projeções de clima mais úmido; os pontos à esquerda indicam uma projeção mais seca. Com 8,7 GW de capacidade instalada e 22 Gigawatts em construção, espera-se que a infraestrutura hidrelétrica contribua significativamente para muitos países do Grupo de Energia da África Oriental (E.A.P.P.) e, portanto, há a necessidade de um planejamento de infraestrutura resistente ao clima</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1" name="Google Shape;3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Aqui, são apresentados os resultados do estudo da África Oriental. Um país como o Egito, que deverá depender do gás natural para garantir seu fornecimento de eletricidade, é relativamente menos afetado do que os países dependentes de energia hidrelétrica, como Uganda e Tanzânia. Isso fica evidente nos </a:t>
            </a:r>
            <a:r>
              <a:rPr lang="en-GB" b="0"/>
              <a:t>três gráficos à esquerda</a:t>
            </a:r>
            <a:r>
              <a:rPr lang="en-GB" sz="1200">
                <a:solidFill>
                  <a:schemeClr val="dk1"/>
                </a:solidFill>
                <a:latin typeface="Calibri"/>
                <a:ea typeface="Calibri"/>
                <a:cs typeface="Calibri"/>
                <a:sym typeface="Calibri"/>
              </a:rPr>
              <a:t>, onde são apresentadas as flutuações no custo da geração de eletricidade para os futuros climas escolhidos. O cenário </a:t>
            </a:r>
            <a:r>
              <a:rPr lang="en-GB"/>
              <a:t>"sem adaptação" </a:t>
            </a:r>
            <a:r>
              <a:rPr lang="en-GB" sz="1200">
                <a:solidFill>
                  <a:schemeClr val="dk1"/>
                </a:solidFill>
                <a:latin typeface="Calibri"/>
                <a:ea typeface="Calibri"/>
                <a:cs typeface="Calibri"/>
                <a:sym typeface="Calibri"/>
              </a:rPr>
              <a:t>refere-se a uma situação em que nenhuma medida foi tomada para lidar com as mudanças climáticas. É perceptível que os custos aumentam quando a adaptação adequada não é implementada. A figura à </a:t>
            </a:r>
            <a:r>
              <a:rPr lang="en-GB"/>
              <a:t>direita </a:t>
            </a:r>
            <a:r>
              <a:rPr lang="en-GB" sz="1200">
                <a:solidFill>
                  <a:schemeClr val="dk1"/>
                </a:solidFill>
                <a:latin typeface="Calibri"/>
                <a:ea typeface="Calibri"/>
                <a:cs typeface="Calibri"/>
                <a:sym typeface="Calibri"/>
              </a:rPr>
              <a:t>ilustra o comércio cumulativo de eletricidade em uma estratégia de previsão perfeita para o futuro climático mais seco. A principal conclusão aqui é que algumas nações usam o comércio de eletricidade como uma medida de adaptação para enfrentar a mudança climática. Percebe-se que a Etiópia exporta eletricidade para o Sudão, e o Sudão exporta quase metade dela para o Egito como medida de adaptação para reduzir o custo da geração de eletricidade no Egito. Esse estudo foi realizado usando a mesma ferramenta, OSeMOSYS, apresentada na seção prática deste curso do CLEWs</a:t>
            </a:r>
            <a:r>
              <a:rPr lang="en-GB"/>
              <a:t>.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354" name="Google Shape;3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Aqui, é apresentado outro estudo </a:t>
            </a:r>
            <a:r>
              <a:rPr lang="en-GB"/>
              <a:t>do CLEWs com foco </a:t>
            </a:r>
            <a:r>
              <a:rPr lang="en-GB" sz="1200">
                <a:solidFill>
                  <a:schemeClr val="dk1"/>
                </a:solidFill>
                <a:latin typeface="Calibri"/>
                <a:ea typeface="Calibri"/>
                <a:cs typeface="Calibri"/>
                <a:sym typeface="Calibri"/>
              </a:rPr>
              <a:t>em Uganda. Esse estudo de caso tem como objetivo analisar os três sistemas de recursos (</a:t>
            </a:r>
            <a:r>
              <a:rPr lang="en-GB"/>
              <a:t>ou seja, energia</a:t>
            </a:r>
            <a:r>
              <a:rPr lang="en-GB" sz="1200">
                <a:solidFill>
                  <a:schemeClr val="dk1"/>
                </a:solidFill>
                <a:latin typeface="Calibri"/>
                <a:ea typeface="Calibri"/>
                <a:cs typeface="Calibri"/>
                <a:sym typeface="Calibri"/>
              </a:rPr>
              <a:t>, água e terra) em um modelo e explorar os efeitos de propagação cruzada das políticas em um sistema. Para dar um pouco de contexto, a cobertura florestal de Uganda como uma parcela da área total de terra caiu de 24% em 1990 para 9% em 2015. Isso equivale à perda de </a:t>
            </a:r>
            <a:r>
              <a:rPr lang="en-GB"/>
              <a:t>36.000 </a:t>
            </a:r>
            <a:r>
              <a:rPr lang="en-GB" sz="1200">
                <a:solidFill>
                  <a:schemeClr val="dk1"/>
                </a:solidFill>
                <a:latin typeface="Calibri"/>
                <a:ea typeface="Calibri"/>
                <a:cs typeface="Calibri"/>
                <a:sym typeface="Calibri"/>
              </a:rPr>
              <a:t>quilômetros quadrados de terra. Dois motivos principais contribuíram para essa mudança</a:t>
            </a:r>
            <a:r>
              <a:rPr lang="en-GB"/>
              <a:t>: o corte de </a:t>
            </a:r>
            <a:r>
              <a:rPr lang="en-GB" sz="1200">
                <a:solidFill>
                  <a:schemeClr val="dk1"/>
                </a:solidFill>
                <a:latin typeface="Calibri"/>
                <a:ea typeface="Calibri"/>
                <a:cs typeface="Calibri"/>
                <a:sym typeface="Calibri"/>
              </a:rPr>
              <a:t>florestas para lenha e o desmatamento para expansão agrícola. É interessante observar que a biomassa, principalmente a lenha, constitui cerca de oitenta por cento do consumo total de energia final em Uganda. Ultimamente, para cumprir as metas do objetivo de desenvolvimento sustentável número sete, há um impulso crescente para reduzir a dependência da biomassa lenhosa em Uganda. Além disso, espera-se que os ambiciosos planos de irrigação e o aumento do consumo per capita de água e energia resultem em mais estresse nos diferentes sistemas de recursos. Aqui, para explorar as implicações entre sistemas de uma política nacional de Uganda para reduzir sua dependência da biomassa baseada em lenha, foram desenvolvidos dois cenários simples. Primeiro, um cenário de linha de base, em que os sistemas de terra, energia e água têm sua tendência de manutenção até 2050. </a:t>
            </a:r>
            <a:r>
              <a:rPr lang="en-GB"/>
              <a:t>Segundo</a:t>
            </a:r>
            <a:r>
              <a:rPr lang="en-GB" sz="1200">
                <a:solidFill>
                  <a:schemeClr val="dk1"/>
                </a:solidFill>
                <a:latin typeface="Calibri"/>
                <a:ea typeface="Calibri"/>
                <a:cs typeface="Calibri"/>
                <a:sym typeface="Calibri"/>
              </a:rPr>
              <a:t>, um cenário de desenvolvimento sustentável, no qual é modelada uma mudança para o consumo de energia sustentável. Nesse cenário, a partir de 2020, espera-se que a participação da biomassa no consumo total de energia final seja reduzida de seus níveis atuais, aproximadamente 80%, para 50% em 2050. Aqui, um aumento subsequente na demanda de eletricidade é modelado para compensar essa transição.</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366" name="Google Shape;36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Neste </a:t>
            </a:r>
            <a:r>
              <a:rPr lang="en-GB" sz="1200" dirty="0" err="1">
                <a:solidFill>
                  <a:schemeClr val="dk1"/>
                </a:solidFill>
                <a:latin typeface="Calibri"/>
                <a:ea typeface="Calibri"/>
                <a:cs typeface="Calibri"/>
                <a:sym typeface="Calibri"/>
              </a:rPr>
              <a:t>estudo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configuração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modelo</a:t>
            </a:r>
            <a:r>
              <a:rPr lang="en-GB" sz="1200" dirty="0">
                <a:solidFill>
                  <a:schemeClr val="dk1"/>
                </a:solidFill>
                <a:latin typeface="Calibri"/>
                <a:ea typeface="Calibri"/>
                <a:cs typeface="Calibri"/>
                <a:sym typeface="Calibri"/>
              </a:rPr>
              <a:t> fortemente </a:t>
            </a:r>
            <a:r>
              <a:rPr lang="en-GB" sz="1200" dirty="0" err="1">
                <a:solidFill>
                  <a:schemeClr val="dk1"/>
                </a:solidFill>
                <a:latin typeface="Calibri"/>
                <a:ea typeface="Calibri"/>
                <a:cs typeface="Calibri"/>
                <a:sym typeface="Calibri"/>
              </a:rPr>
              <a:t>vinculada</a:t>
            </a:r>
            <a:r>
              <a:rPr lang="en-GB" sz="1200" dirty="0">
                <a:solidFill>
                  <a:schemeClr val="dk1"/>
                </a:solidFill>
                <a:latin typeface="Calibri"/>
                <a:ea typeface="Calibri"/>
                <a:cs typeface="Calibri"/>
                <a:sym typeface="Calibri"/>
              </a:rPr>
              <a:t> dos </a:t>
            </a:r>
            <a:r>
              <a:rPr lang="en-GB" sz="1200" dirty="0" err="1">
                <a:solidFill>
                  <a:schemeClr val="dk1"/>
                </a:solidFill>
                <a:latin typeface="Calibri"/>
                <a:ea typeface="Calibri"/>
                <a:cs typeface="Calibri"/>
                <a:sym typeface="Calibri"/>
              </a:rPr>
              <a:t>sistemas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recursos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desenvolvida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usando</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OSeMOSYS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conforme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ilustrado</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diagrama</a:t>
            </a:r>
            <a:r>
              <a:rPr lang="en-GB" sz="1200" dirty="0">
                <a:solidFill>
                  <a:schemeClr val="dk1"/>
                </a:solidFill>
                <a:latin typeface="Calibri"/>
                <a:ea typeface="Calibri"/>
                <a:cs typeface="Calibri"/>
                <a:sym typeface="Calibri"/>
              </a:rPr>
              <a:t> à </a:t>
            </a:r>
            <a:r>
              <a:rPr lang="en-GB" sz="1200" dirty="0" err="1">
                <a:solidFill>
                  <a:schemeClr val="dk1"/>
                </a:solidFill>
                <a:latin typeface="Calibri"/>
                <a:ea typeface="Calibri"/>
                <a:cs typeface="Calibri"/>
                <a:sym typeface="Calibri"/>
              </a:rPr>
              <a:t>direita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sistemas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energia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água</a:t>
            </a:r>
            <a:r>
              <a:rPr lang="en-GB" sz="1200" dirty="0">
                <a:solidFill>
                  <a:schemeClr val="dk1"/>
                </a:solidFill>
                <a:latin typeface="Calibri"/>
                <a:ea typeface="Calibri"/>
                <a:cs typeface="Calibri"/>
                <a:sym typeface="Calibri"/>
              </a:rPr>
              <a:t> e terra </a:t>
            </a:r>
            <a:r>
              <a:rPr lang="en-GB" sz="1200" dirty="0" err="1">
                <a:solidFill>
                  <a:schemeClr val="dk1"/>
                </a:solidFill>
                <a:latin typeface="Calibri"/>
                <a:ea typeface="Calibri"/>
                <a:cs typeface="Calibri"/>
                <a:sym typeface="Calibri"/>
              </a:rPr>
              <a:t>são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representados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aqui</a:t>
            </a:r>
            <a:r>
              <a:rPr lang="en-GB" sz="1200" dirty="0">
                <a:solidFill>
                  <a:schemeClr val="dk1"/>
                </a:solidFill>
                <a:latin typeface="Calibri"/>
                <a:ea typeface="Calibri"/>
                <a:cs typeface="Calibri"/>
                <a:sym typeface="Calibri"/>
              </a:rPr>
              <a:t> de forma </a:t>
            </a:r>
            <a:r>
              <a:rPr lang="en-GB" sz="1200" dirty="0" err="1">
                <a:solidFill>
                  <a:schemeClr val="dk1"/>
                </a:solidFill>
                <a:latin typeface="Calibri"/>
                <a:ea typeface="Calibri"/>
                <a:cs typeface="Calibri"/>
                <a:sym typeface="Calibri"/>
              </a:rPr>
              <a:t>bem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detalhada</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sistema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representado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suas</a:t>
            </a:r>
            <a:r>
              <a:rPr lang="en-GB" sz="1200" dirty="0">
                <a:solidFill>
                  <a:schemeClr val="dk1"/>
                </a:solidFill>
                <a:latin typeface="Calibri"/>
                <a:ea typeface="Calibri"/>
                <a:cs typeface="Calibri"/>
                <a:sym typeface="Calibri"/>
              </a:rPr>
              <a:t> entradas no </a:t>
            </a:r>
            <a:r>
              <a:rPr lang="en-GB" sz="1200" dirty="0" err="1">
                <a:solidFill>
                  <a:schemeClr val="dk1"/>
                </a:solidFill>
                <a:latin typeface="Calibri"/>
                <a:ea typeface="Calibri"/>
                <a:cs typeface="Calibri"/>
                <a:sym typeface="Calibri"/>
              </a:rPr>
              <a:t>balanço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hídrico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Uganda e </a:t>
            </a:r>
            <a:r>
              <a:rPr lang="en-GB" sz="1200" dirty="0" err="1">
                <a:solidFill>
                  <a:schemeClr val="dk1"/>
                </a:solidFill>
                <a:latin typeface="Calibri"/>
                <a:ea typeface="Calibri"/>
                <a:cs typeface="Calibri"/>
                <a:sym typeface="Calibri"/>
              </a:rPr>
              <a:t>nos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cálculos</a:t>
            </a:r>
            <a:r>
              <a:rPr lang="en-GB" sz="1200" dirty="0">
                <a:solidFill>
                  <a:schemeClr val="dk1"/>
                </a:solidFill>
                <a:latin typeface="Calibri"/>
                <a:ea typeface="Calibri"/>
                <a:cs typeface="Calibri"/>
                <a:sym typeface="Calibri"/>
              </a:rPr>
              <a:t> para o </a:t>
            </a:r>
            <a:r>
              <a:rPr lang="en-GB" sz="1200" dirty="0" err="1">
                <a:solidFill>
                  <a:schemeClr val="dk1"/>
                </a:solidFill>
                <a:latin typeface="Calibri"/>
                <a:ea typeface="Calibri"/>
                <a:cs typeface="Calibri"/>
                <a:sym typeface="Calibri"/>
              </a:rPr>
              <a:t>rendimento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máximo</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safra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agroclimaticamente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atingível</a:t>
            </a:r>
            <a:r>
              <a:rPr lang="en-GB" sz="1200" dirty="0">
                <a:solidFill>
                  <a:schemeClr val="dk1"/>
                </a:solidFill>
                <a:latin typeface="Calibri"/>
                <a:ea typeface="Calibri"/>
                <a:cs typeface="Calibri"/>
                <a:sym typeface="Calibri"/>
              </a:rPr>
              <a:t>. Ele </a:t>
            </a:r>
            <a:r>
              <a:rPr lang="en-GB" sz="1200" dirty="0" err="1">
                <a:solidFill>
                  <a:schemeClr val="dk1"/>
                </a:solidFill>
                <a:latin typeface="Calibri"/>
                <a:ea typeface="Calibri"/>
                <a:cs typeface="Calibri"/>
                <a:sym typeface="Calibri"/>
              </a:rPr>
              <a:t>consiste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classificações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detalhadas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específicas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uso</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cobertura</a:t>
            </a:r>
            <a:r>
              <a:rPr lang="en-GB" sz="1200" dirty="0">
                <a:solidFill>
                  <a:schemeClr val="dk1"/>
                </a:solidFill>
                <a:latin typeface="Calibri"/>
                <a:ea typeface="Calibri"/>
                <a:cs typeface="Calibri"/>
                <a:sym typeface="Calibri"/>
              </a:rPr>
              <a:t> da terra </a:t>
            </a:r>
            <a:r>
              <a:rPr lang="en-GB" sz="1200" dirty="0" err="1">
                <a:solidFill>
                  <a:schemeClr val="dk1"/>
                </a:solidFill>
                <a:latin typeface="Calibri"/>
                <a:ea typeface="Calibri"/>
                <a:cs typeface="Calibri"/>
                <a:sym typeface="Calibri"/>
              </a:rPr>
              <a:t>na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captação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mapas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déficit</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hídrico</a:t>
            </a:r>
            <a:r>
              <a:rPr lang="en-GB" sz="1200" dirty="0">
                <a:solidFill>
                  <a:schemeClr val="dk1"/>
                </a:solidFill>
                <a:latin typeface="Calibri"/>
                <a:ea typeface="Calibri"/>
                <a:cs typeface="Calibri"/>
                <a:sym typeface="Calibri"/>
              </a:rPr>
              <a:t> e de </a:t>
            </a:r>
            <a:r>
              <a:rPr lang="en-GB" sz="1200" dirty="0" err="1">
                <a:solidFill>
                  <a:schemeClr val="dk1"/>
                </a:solidFill>
                <a:latin typeface="Calibri"/>
                <a:ea typeface="Calibri"/>
                <a:cs typeface="Calibri"/>
                <a:sym typeface="Calibri"/>
              </a:rPr>
              <a:t>rendimento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safra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agroclimaticamente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atingíveis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específicos</a:t>
            </a:r>
            <a:r>
              <a:rPr lang="en-GB" sz="1200" dirty="0">
                <a:solidFill>
                  <a:schemeClr val="dk1"/>
                </a:solidFill>
                <a:latin typeface="Calibri"/>
                <a:ea typeface="Calibri"/>
                <a:cs typeface="Calibri"/>
                <a:sym typeface="Calibri"/>
              </a:rPr>
              <a:t> do local </a:t>
            </a:r>
            <a:r>
              <a:rPr lang="en-GB" sz="1200" dirty="0" err="1">
                <a:solidFill>
                  <a:schemeClr val="dk1"/>
                </a:solidFill>
                <a:latin typeface="Calibri"/>
                <a:ea typeface="Calibri"/>
                <a:cs typeface="Calibri"/>
                <a:sym typeface="Calibri"/>
              </a:rPr>
              <a:t>foram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incluídos</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modelo</a:t>
            </a:r>
            <a:r>
              <a:rPr lang="en-GB" sz="1200" dirty="0">
                <a:solidFill>
                  <a:schemeClr val="dk1"/>
                </a:solidFill>
                <a:latin typeface="Calibri"/>
                <a:ea typeface="Calibri"/>
                <a:cs typeface="Calibri"/>
                <a:sym typeface="Calibri"/>
              </a:rPr>
              <a:t> de banco de dados de </a:t>
            </a:r>
            <a:r>
              <a:rPr lang="en-GB" sz="1200" dirty="0" err="1">
                <a:solidFill>
                  <a:schemeClr val="dk1"/>
                </a:solidFill>
                <a:latin typeface="Calibri"/>
                <a:ea typeface="Calibri"/>
                <a:cs typeface="Calibri"/>
                <a:sym typeface="Calibri"/>
              </a:rPr>
              <a:t>zoneamento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agroecológico</a:t>
            </a:r>
            <a:r>
              <a:rPr lang="en-GB" sz="1200" dirty="0">
                <a:solidFill>
                  <a:schemeClr val="dk1"/>
                </a:solidFill>
                <a:latin typeface="Calibri"/>
                <a:ea typeface="Calibri"/>
                <a:cs typeface="Calibri"/>
                <a:sym typeface="Calibri"/>
              </a:rPr>
              <a:t> global. </a:t>
            </a:r>
            <a:r>
              <a:rPr lang="en-GB" sz="1200" dirty="0" err="1">
                <a:solidFill>
                  <a:schemeClr val="dk1"/>
                </a:solidFill>
                <a:latin typeface="Calibri"/>
                <a:ea typeface="Calibri"/>
                <a:cs typeface="Calibri"/>
                <a:sym typeface="Calibri"/>
              </a:rPr>
              <a:t>Há</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competição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recursos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hídricos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energéticos</a:t>
            </a:r>
            <a:r>
              <a:rPr lang="en-GB" sz="1200" dirty="0">
                <a:solidFill>
                  <a:schemeClr val="dk1"/>
                </a:solidFill>
                <a:latin typeface="Calibri"/>
                <a:ea typeface="Calibri"/>
                <a:cs typeface="Calibri"/>
                <a:sym typeface="Calibri"/>
              </a:rPr>
              <a:t> entre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diferentes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setores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oferta</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demanda</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modelo</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objetivo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aqui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simular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política</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uso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biomassa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Uganda e </a:t>
            </a:r>
            <a:r>
              <a:rPr lang="en-GB" sz="1200" dirty="0" err="1">
                <a:solidFill>
                  <a:schemeClr val="dk1"/>
                </a:solidFill>
                <a:latin typeface="Calibri"/>
                <a:ea typeface="Calibri"/>
                <a:cs typeface="Calibri"/>
                <a:sym typeface="Calibri"/>
              </a:rPr>
              <a:t>analisar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impacto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outros </a:t>
            </a:r>
            <a:r>
              <a:rPr lang="en-GB" sz="1200" dirty="0" err="1">
                <a:solidFill>
                  <a:schemeClr val="dk1"/>
                </a:solidFill>
                <a:latin typeface="Calibri"/>
                <a:ea typeface="Calibri"/>
                <a:cs typeface="Calibri"/>
                <a:sym typeface="Calibri"/>
              </a:rPr>
              <a:t>sistemas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recursos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interligados</a:t>
            </a:r>
            <a:r>
              <a:rPr lang="en-GB" sz="1200"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endParaRPr sz="1200" dirty="0"/>
          </a:p>
        </p:txBody>
      </p:sp>
      <p:sp>
        <p:nvSpPr>
          <p:cNvPr id="379" name="Google Shape;37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Aqui, </a:t>
            </a:r>
            <a:r>
              <a:rPr lang="en-GB" sz="1200" dirty="0" err="1">
                <a:solidFill>
                  <a:schemeClr val="dk1"/>
                </a:solidFill>
                <a:latin typeface="Calibri"/>
                <a:ea typeface="Calibri"/>
                <a:cs typeface="Calibri"/>
                <a:sym typeface="Calibri"/>
              </a:rPr>
              <a:t>são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apresentados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alguns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resultados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selecionados</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estudo</a:t>
            </a:r>
            <a:r>
              <a:rPr lang="en-GB" sz="1200" dirty="0">
                <a:solidFill>
                  <a:schemeClr val="dk1"/>
                </a:solidFill>
                <a:latin typeface="Calibri"/>
                <a:ea typeface="Calibri"/>
                <a:cs typeface="Calibri"/>
                <a:sym typeface="Calibri"/>
              </a:rPr>
              <a:t> de Uganda. O </a:t>
            </a:r>
            <a:r>
              <a:rPr lang="en-GB" sz="1200" dirty="0" err="1">
                <a:solidFill>
                  <a:schemeClr val="dk1"/>
                </a:solidFill>
                <a:latin typeface="Calibri"/>
                <a:ea typeface="Calibri"/>
                <a:cs typeface="Calibri"/>
                <a:sym typeface="Calibri"/>
              </a:rPr>
              <a:t>consumo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eletricidade</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água</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setor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agrícola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apresentado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nas</a:t>
            </a:r>
            <a:r>
              <a:rPr lang="en-GB" sz="1200" dirty="0">
                <a:solidFill>
                  <a:schemeClr val="dk1"/>
                </a:solidFill>
                <a:latin typeface="Calibri"/>
                <a:ea typeface="Calibri"/>
                <a:cs typeface="Calibri"/>
                <a:sym typeface="Calibri"/>
              </a:rPr>
              <a:t> </a:t>
            </a:r>
            <a:r>
              <a:rPr lang="en-GB" dirty="0" err="1"/>
              <a:t>figuras</a:t>
            </a:r>
            <a:r>
              <a:rPr lang="en-GB" dirty="0"/>
              <a:t> </a:t>
            </a:r>
            <a:r>
              <a:rPr lang="en-GB" sz="1200" dirty="0">
                <a:solidFill>
                  <a:schemeClr val="dk1"/>
                </a:solidFill>
                <a:latin typeface="Calibri"/>
                <a:ea typeface="Calibri"/>
                <a:cs typeface="Calibri"/>
                <a:sym typeface="Calibri"/>
              </a:rPr>
              <a:t>à </a:t>
            </a:r>
            <a:r>
              <a:rPr lang="en-GB" sz="1200" dirty="0" err="1">
                <a:solidFill>
                  <a:schemeClr val="dk1"/>
                </a:solidFill>
                <a:latin typeface="Calibri"/>
                <a:ea typeface="Calibri"/>
                <a:cs typeface="Calibri"/>
                <a:sym typeface="Calibri"/>
              </a:rPr>
              <a:t>esquerda</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aumento</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custo</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geração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eletricidade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devido</a:t>
            </a:r>
            <a:r>
              <a:rPr lang="en-GB" sz="1200" dirty="0">
                <a:solidFill>
                  <a:schemeClr val="dk1"/>
                </a:solidFill>
                <a:latin typeface="Calibri"/>
                <a:ea typeface="Calibri"/>
                <a:cs typeface="Calibri"/>
                <a:sym typeface="Calibri"/>
              </a:rPr>
              <a:t> à </a:t>
            </a:r>
            <a:r>
              <a:rPr lang="en-GB" sz="1200" dirty="0" err="1">
                <a:solidFill>
                  <a:schemeClr val="dk1"/>
                </a:solidFill>
                <a:latin typeface="Calibri"/>
                <a:ea typeface="Calibri"/>
                <a:cs typeface="Calibri"/>
                <a:sym typeface="Calibri"/>
              </a:rPr>
              <a:t>mudança</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política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redução</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uso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biomassa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resulta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redução</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consumo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eletricidade</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setor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agrícola</a:t>
            </a:r>
            <a:r>
              <a:rPr lang="en-GB" dirty="0"/>
              <a:t>. </a:t>
            </a:r>
            <a:r>
              <a:rPr lang="en-GB" dirty="0" err="1"/>
              <a:t>Isso</a:t>
            </a:r>
            <a:r>
              <a:rPr lang="en-GB" dirty="0"/>
              <a:t>, </a:t>
            </a:r>
            <a:r>
              <a:rPr lang="en-GB" dirty="0" err="1"/>
              <a:t>por</a:t>
            </a:r>
            <a:r>
              <a:rPr lang="en-GB" dirty="0"/>
              <a:t> </a:t>
            </a:r>
            <a:r>
              <a:rPr lang="en-GB" sz="1200" dirty="0" err="1">
                <a:solidFill>
                  <a:schemeClr val="dk1"/>
                </a:solidFill>
                <a:latin typeface="Calibri"/>
                <a:ea typeface="Calibri"/>
                <a:cs typeface="Calibri"/>
                <a:sym typeface="Calibri"/>
              </a:rPr>
              <a:t>sua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vez</a:t>
            </a:r>
            <a:r>
              <a:rPr lang="en-GB" dirty="0"/>
              <a:t>, </a:t>
            </a:r>
            <a:r>
              <a:rPr lang="en-GB" sz="1200" dirty="0" err="1">
                <a:solidFill>
                  <a:schemeClr val="dk1"/>
                </a:solidFill>
                <a:latin typeface="Calibri"/>
                <a:ea typeface="Calibri"/>
                <a:cs typeface="Calibri"/>
                <a:sym typeface="Calibri"/>
              </a:rPr>
              <a:t>reduz</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água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usada</a:t>
            </a:r>
            <a:r>
              <a:rPr lang="en-GB" sz="1200" dirty="0">
                <a:solidFill>
                  <a:schemeClr val="dk1"/>
                </a:solidFill>
                <a:latin typeface="Calibri"/>
                <a:ea typeface="Calibri"/>
                <a:cs typeface="Calibri"/>
                <a:sym typeface="Calibri"/>
              </a:rPr>
              <a:t> para fins de </a:t>
            </a:r>
            <a:r>
              <a:rPr lang="en-GB" sz="1200" dirty="0" err="1">
                <a:solidFill>
                  <a:schemeClr val="dk1"/>
                </a:solidFill>
                <a:latin typeface="Calibri"/>
                <a:ea typeface="Calibri"/>
                <a:cs typeface="Calibri"/>
                <a:sym typeface="Calibri"/>
              </a:rPr>
              <a:t>irrigação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Isso</a:t>
            </a:r>
            <a:r>
              <a:rPr lang="en-GB" sz="1200" dirty="0">
                <a:solidFill>
                  <a:schemeClr val="dk1"/>
                </a:solidFill>
                <a:latin typeface="Calibri"/>
                <a:ea typeface="Calibri"/>
                <a:cs typeface="Calibri"/>
                <a:sym typeface="Calibri"/>
              </a:rPr>
              <a:t> leva a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mudança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tipos</a:t>
            </a:r>
            <a:r>
              <a:rPr lang="en-GB" sz="1200" dirty="0">
                <a:solidFill>
                  <a:schemeClr val="dk1"/>
                </a:solidFill>
                <a:latin typeface="Calibri"/>
                <a:ea typeface="Calibri"/>
                <a:cs typeface="Calibri"/>
                <a:sym typeface="Calibri"/>
              </a:rPr>
              <a:t> </a:t>
            </a:r>
            <a:r>
              <a:rPr lang="en-GB" dirty="0"/>
              <a:t>de </a:t>
            </a:r>
            <a:r>
              <a:rPr lang="en-GB" dirty="0" err="1"/>
              <a:t>uso</a:t>
            </a:r>
            <a:r>
              <a:rPr lang="en-GB" dirty="0"/>
              <a:t> da </a:t>
            </a:r>
            <a:r>
              <a:rPr lang="en-GB" dirty="0" err="1"/>
              <a:t>água</a:t>
            </a:r>
            <a:r>
              <a:rPr lang="en-GB" dirty="0"/>
              <a:t> </a:t>
            </a:r>
            <a:r>
              <a:rPr lang="en-GB" dirty="0" err="1"/>
              <a:t>na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agricultura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conforme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mostrado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figura</a:t>
            </a:r>
            <a:r>
              <a:rPr lang="en-GB" sz="1200" dirty="0">
                <a:solidFill>
                  <a:schemeClr val="dk1"/>
                </a:solidFill>
                <a:latin typeface="Calibri"/>
                <a:ea typeface="Calibri"/>
                <a:cs typeface="Calibri"/>
                <a:sym typeface="Calibri"/>
              </a:rPr>
              <a:t> à </a:t>
            </a:r>
            <a:r>
              <a:rPr lang="en-GB" sz="1200" dirty="0" err="1">
                <a:solidFill>
                  <a:schemeClr val="dk1"/>
                </a:solidFill>
                <a:latin typeface="Calibri"/>
                <a:ea typeface="Calibri"/>
                <a:cs typeface="Calibri"/>
                <a:sym typeface="Calibri"/>
              </a:rPr>
              <a:t>direita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Até</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ano</a:t>
            </a:r>
            <a:r>
              <a:rPr lang="en-GB" sz="1200" dirty="0">
                <a:solidFill>
                  <a:schemeClr val="dk1"/>
                </a:solidFill>
                <a:latin typeface="Calibri"/>
                <a:ea typeface="Calibri"/>
                <a:cs typeface="Calibri"/>
                <a:sym typeface="Calibri"/>
              </a:rPr>
              <a:t> de 2050, </a:t>
            </a:r>
            <a:r>
              <a:rPr lang="en-GB" sz="1200" dirty="0" err="1">
                <a:solidFill>
                  <a:schemeClr val="dk1"/>
                </a:solidFill>
                <a:latin typeface="Calibri"/>
                <a:ea typeface="Calibri"/>
                <a:cs typeface="Calibri"/>
                <a:sym typeface="Calibri"/>
              </a:rPr>
              <a:t>aproximadamente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dez</a:t>
            </a:r>
            <a:r>
              <a:rPr lang="en-GB" sz="1200" dirty="0">
                <a:solidFill>
                  <a:schemeClr val="dk1"/>
                </a:solidFill>
                <a:latin typeface="Calibri"/>
                <a:ea typeface="Calibri"/>
                <a:cs typeface="Calibri"/>
                <a:sym typeface="Calibri"/>
              </a:rPr>
              <a:t> mil </a:t>
            </a:r>
            <a:r>
              <a:rPr lang="en-GB" sz="1200" dirty="0" err="1">
                <a:solidFill>
                  <a:schemeClr val="dk1"/>
                </a:solidFill>
                <a:latin typeface="Calibri"/>
                <a:ea typeface="Calibri"/>
                <a:cs typeface="Calibri"/>
                <a:sym typeface="Calibri"/>
              </a:rPr>
              <a:t>quilômetros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quadrados</a:t>
            </a:r>
            <a:r>
              <a:rPr lang="en-GB" sz="1200" dirty="0">
                <a:solidFill>
                  <a:schemeClr val="dk1"/>
                </a:solidFill>
                <a:latin typeface="Calibri"/>
                <a:ea typeface="Calibri"/>
                <a:cs typeface="Calibri"/>
                <a:sym typeface="Calibri"/>
              </a:rPr>
              <a:t> de terra </a:t>
            </a:r>
            <a:r>
              <a:rPr lang="en-GB" dirty="0"/>
              <a:t>que se </a:t>
            </a:r>
            <a:r>
              <a:rPr lang="en-GB" sz="1200" dirty="0" err="1">
                <a:solidFill>
                  <a:schemeClr val="dk1"/>
                </a:solidFill>
                <a:latin typeface="Calibri"/>
                <a:ea typeface="Calibri"/>
                <a:cs typeface="Calibri"/>
                <a:sym typeface="Calibri"/>
              </a:rPr>
              <a:t>espera</a:t>
            </a:r>
            <a:r>
              <a:rPr lang="en-GB" sz="1200" dirty="0">
                <a:solidFill>
                  <a:schemeClr val="dk1"/>
                </a:solidFill>
                <a:latin typeface="Calibri"/>
                <a:ea typeface="Calibri"/>
                <a:cs typeface="Calibri"/>
                <a:sym typeface="Calibri"/>
              </a:rPr>
              <a:t> que </a:t>
            </a:r>
            <a:r>
              <a:rPr lang="en-GB" sz="1200" dirty="0" err="1">
                <a:solidFill>
                  <a:schemeClr val="dk1"/>
                </a:solidFill>
                <a:latin typeface="Calibri"/>
                <a:ea typeface="Calibri"/>
                <a:cs typeface="Calibri"/>
                <a:sym typeface="Calibri"/>
              </a:rPr>
              <a:t>sejam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irrigados</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cenário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linha</a:t>
            </a:r>
            <a:r>
              <a:rPr lang="en-GB" sz="1200" dirty="0">
                <a:solidFill>
                  <a:schemeClr val="dk1"/>
                </a:solidFill>
                <a:latin typeface="Calibri"/>
                <a:ea typeface="Calibri"/>
                <a:cs typeface="Calibri"/>
                <a:sym typeface="Calibri"/>
              </a:rPr>
              <a:t> de base </a:t>
            </a:r>
            <a:r>
              <a:rPr lang="en-GB" dirty="0" err="1"/>
              <a:t>são</a:t>
            </a:r>
            <a:r>
              <a:rPr lang="en-GB" dirty="0"/>
              <a:t> </a:t>
            </a:r>
            <a:r>
              <a:rPr lang="en-GB" sz="1200" dirty="0" err="1">
                <a:solidFill>
                  <a:schemeClr val="dk1"/>
                </a:solidFill>
                <a:latin typeface="Calibri"/>
                <a:ea typeface="Calibri"/>
                <a:cs typeface="Calibri"/>
                <a:sym typeface="Calibri"/>
              </a:rPr>
              <a:t>substituídos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por</a:t>
            </a:r>
            <a:r>
              <a:rPr lang="en-GB" sz="1200" dirty="0">
                <a:solidFill>
                  <a:schemeClr val="dk1"/>
                </a:solidFill>
                <a:latin typeface="Calibri"/>
                <a:ea typeface="Calibri"/>
                <a:cs typeface="Calibri"/>
                <a:sym typeface="Calibri"/>
              </a:rPr>
              <a:t> quinze mil </a:t>
            </a:r>
            <a:r>
              <a:rPr lang="en-GB" sz="1200" dirty="0" err="1">
                <a:solidFill>
                  <a:schemeClr val="dk1"/>
                </a:solidFill>
                <a:latin typeface="Calibri"/>
                <a:ea typeface="Calibri"/>
                <a:cs typeface="Calibri"/>
                <a:sym typeface="Calibri"/>
              </a:rPr>
              <a:t>quilômetros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quadrados</a:t>
            </a:r>
            <a:r>
              <a:rPr lang="en-GB" sz="1200" dirty="0">
                <a:solidFill>
                  <a:schemeClr val="dk1"/>
                </a:solidFill>
                <a:latin typeface="Calibri"/>
                <a:ea typeface="Calibri"/>
                <a:cs typeface="Calibri"/>
                <a:sym typeface="Calibri"/>
              </a:rPr>
              <a:t> de terra de </a:t>
            </a:r>
            <a:r>
              <a:rPr lang="en-GB" sz="1200" dirty="0" err="1">
                <a:solidFill>
                  <a:schemeClr val="dk1"/>
                </a:solidFill>
                <a:latin typeface="Calibri"/>
                <a:ea typeface="Calibri"/>
                <a:cs typeface="Calibri"/>
                <a:sym typeface="Calibri"/>
              </a:rPr>
              <a:t>sequeiro</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cenário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desenvolvimento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sustentável</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Foi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interessante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descobrir</a:t>
            </a:r>
            <a:r>
              <a:rPr lang="en-GB" sz="1200" dirty="0">
                <a:solidFill>
                  <a:schemeClr val="dk1"/>
                </a:solidFill>
                <a:latin typeface="Calibri"/>
                <a:ea typeface="Calibri"/>
                <a:cs typeface="Calibri"/>
                <a:sym typeface="Calibri"/>
              </a:rPr>
              <a:t> que a </a:t>
            </a:r>
            <a:r>
              <a:rPr lang="en-GB" sz="1200" dirty="0" err="1">
                <a:solidFill>
                  <a:schemeClr val="dk1"/>
                </a:solidFill>
                <a:latin typeface="Calibri"/>
                <a:ea typeface="Calibri"/>
                <a:cs typeface="Calibri"/>
                <a:sym typeface="Calibri"/>
              </a:rPr>
              <a:t>mudança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ocorre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principalmente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três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principais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culturas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básicas</a:t>
            </a:r>
            <a:r>
              <a:rPr lang="en-GB" sz="1200" dirty="0">
                <a:solidFill>
                  <a:schemeClr val="dk1"/>
                </a:solidFill>
                <a:latin typeface="Calibri"/>
                <a:ea typeface="Calibri"/>
                <a:cs typeface="Calibri"/>
                <a:sym typeface="Calibri"/>
              </a:rPr>
              <a:t>: banana-da-terra, </a:t>
            </a:r>
            <a:r>
              <a:rPr lang="en-GB" sz="1200" dirty="0" err="1">
                <a:solidFill>
                  <a:schemeClr val="dk1"/>
                </a:solidFill>
                <a:latin typeface="Calibri"/>
                <a:ea typeface="Calibri"/>
                <a:cs typeface="Calibri"/>
                <a:sym typeface="Calibri"/>
              </a:rPr>
              <a:t>milho</a:t>
            </a:r>
            <a:r>
              <a:rPr lang="en-GB" sz="1200" dirty="0">
                <a:solidFill>
                  <a:schemeClr val="dk1"/>
                </a:solidFill>
                <a:latin typeface="Calibri"/>
                <a:ea typeface="Calibri"/>
                <a:cs typeface="Calibri"/>
                <a:sym typeface="Calibri"/>
              </a:rPr>
              <a:t> e mandioca. O </a:t>
            </a:r>
            <a:r>
              <a:rPr lang="en-GB" sz="1200" dirty="0" err="1">
                <a:solidFill>
                  <a:schemeClr val="dk1"/>
                </a:solidFill>
                <a:latin typeface="Calibri"/>
                <a:ea typeface="Calibri"/>
                <a:cs typeface="Calibri"/>
                <a:sym typeface="Calibri"/>
              </a:rPr>
              <a:t>cultivo</a:t>
            </a:r>
            <a:r>
              <a:rPr lang="en-GB" sz="1200" dirty="0">
                <a:solidFill>
                  <a:schemeClr val="dk1"/>
                </a:solidFill>
                <a:latin typeface="Calibri"/>
                <a:ea typeface="Calibri"/>
                <a:cs typeface="Calibri"/>
                <a:sym typeface="Calibri"/>
              </a:rPr>
              <a:t> de café, que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predominantemente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irrigado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2050, </a:t>
            </a:r>
            <a:r>
              <a:rPr lang="en-GB" sz="1200" dirty="0" err="1">
                <a:solidFill>
                  <a:schemeClr val="dk1"/>
                </a:solidFill>
                <a:latin typeface="Calibri"/>
                <a:ea typeface="Calibri"/>
                <a:cs typeface="Calibri"/>
                <a:sym typeface="Calibri"/>
              </a:rPr>
              <a:t>não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muda</a:t>
            </a:r>
            <a:r>
              <a:rPr lang="en-GB" sz="1200" dirty="0">
                <a:solidFill>
                  <a:schemeClr val="dk1"/>
                </a:solidFill>
                <a:latin typeface="Calibri"/>
                <a:ea typeface="Calibri"/>
                <a:cs typeface="Calibri"/>
                <a:sym typeface="Calibri"/>
              </a:rPr>
              <a:t> para </a:t>
            </a:r>
            <a:r>
              <a:rPr lang="en-GB" sz="1200" dirty="0" err="1">
                <a:solidFill>
                  <a:schemeClr val="dk1"/>
                </a:solidFill>
                <a:latin typeface="Calibri"/>
                <a:ea typeface="Calibri"/>
                <a:cs typeface="Calibri"/>
                <a:sym typeface="Calibri"/>
              </a:rPr>
              <a:t>sequeiro</a:t>
            </a:r>
            <a:r>
              <a:rPr lang="en-GB" sz="1200" dirty="0">
                <a:solidFill>
                  <a:schemeClr val="dk1"/>
                </a:solidFill>
                <a:latin typeface="Calibri"/>
                <a:ea typeface="Calibri"/>
                <a:cs typeface="Calibri"/>
                <a:sym typeface="Calibri"/>
              </a:rPr>
              <a:t>. Este </a:t>
            </a:r>
            <a:r>
              <a:rPr lang="en-GB" sz="1200" dirty="0" err="1">
                <a:solidFill>
                  <a:schemeClr val="dk1"/>
                </a:solidFill>
                <a:latin typeface="Calibri"/>
                <a:ea typeface="Calibri"/>
                <a:cs typeface="Calibri"/>
                <a:sym typeface="Calibri"/>
              </a:rPr>
              <a:t>estudo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mostra</a:t>
            </a:r>
            <a:r>
              <a:rPr lang="en-GB" sz="1200" dirty="0">
                <a:solidFill>
                  <a:schemeClr val="dk1"/>
                </a:solidFill>
                <a:latin typeface="Calibri"/>
                <a:ea typeface="Calibri"/>
                <a:cs typeface="Calibri"/>
                <a:sym typeface="Calibri"/>
              </a:rPr>
              <a:t> que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mudança</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política</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consumo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biomassa</a:t>
            </a:r>
            <a:r>
              <a:rPr lang="en-GB" sz="1200" dirty="0">
                <a:solidFill>
                  <a:schemeClr val="dk1"/>
                </a:solidFill>
                <a:latin typeface="Calibri"/>
                <a:ea typeface="Calibri"/>
                <a:cs typeface="Calibri"/>
                <a:sym typeface="Calibri"/>
              </a:rPr>
              <a:t> no </a:t>
            </a:r>
            <a:r>
              <a:rPr lang="en-GB" sz="1200" dirty="0" err="1">
                <a:solidFill>
                  <a:schemeClr val="dk1"/>
                </a:solidFill>
                <a:latin typeface="Calibri"/>
                <a:ea typeface="Calibri"/>
                <a:cs typeface="Calibri"/>
                <a:sym typeface="Calibri"/>
              </a:rPr>
              <a:t>sistema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energético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pode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levar</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efeitos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cascata</a:t>
            </a:r>
            <a:r>
              <a:rPr lang="en-GB" dirty="0"/>
              <a:t>, </a:t>
            </a:r>
            <a:r>
              <a:rPr lang="en-GB" sz="1200" dirty="0" err="1">
                <a:solidFill>
                  <a:schemeClr val="dk1"/>
                </a:solidFill>
                <a:latin typeface="Calibri"/>
                <a:ea typeface="Calibri"/>
                <a:cs typeface="Calibri"/>
                <a:sym typeface="Calibri"/>
              </a:rPr>
              <a:t>resultando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mudanças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imprevistas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tipos</a:t>
            </a:r>
            <a:r>
              <a:rPr lang="en-GB" sz="1200" dirty="0">
                <a:solidFill>
                  <a:schemeClr val="dk1"/>
                </a:solidFill>
                <a:latin typeface="Calibri"/>
                <a:ea typeface="Calibri"/>
                <a:cs typeface="Calibri"/>
                <a:sym typeface="Calibri"/>
              </a:rPr>
              <a:t> </a:t>
            </a:r>
            <a:r>
              <a:rPr lang="en-GB" dirty="0"/>
              <a:t>de </a:t>
            </a:r>
            <a:r>
              <a:rPr lang="en-GB" dirty="0" err="1"/>
              <a:t>uso</a:t>
            </a:r>
            <a:r>
              <a:rPr lang="en-GB" dirty="0"/>
              <a:t> da </a:t>
            </a:r>
            <a:r>
              <a:rPr lang="en-GB" dirty="0" err="1"/>
              <a:t>água</a:t>
            </a:r>
            <a:r>
              <a:rPr lang="en-GB" dirty="0"/>
              <a:t> </a:t>
            </a:r>
            <a:r>
              <a:rPr lang="en-GB" sz="1200" dirty="0" err="1">
                <a:solidFill>
                  <a:schemeClr val="dk1"/>
                </a:solidFill>
                <a:latin typeface="Calibri"/>
                <a:ea typeface="Calibri"/>
                <a:cs typeface="Calibri"/>
                <a:sym typeface="Calibri"/>
              </a:rPr>
              <a:t>na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agricultura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Portanto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compreensão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obrigatória</a:t>
            </a:r>
            <a:r>
              <a:rPr lang="en-GB" sz="1200" dirty="0">
                <a:solidFill>
                  <a:schemeClr val="dk1"/>
                </a:solidFill>
                <a:latin typeface="Calibri"/>
                <a:ea typeface="Calibri"/>
                <a:cs typeface="Calibri"/>
                <a:sym typeface="Calibri"/>
              </a:rPr>
              <a:t> dos </a:t>
            </a:r>
            <a:r>
              <a:rPr lang="en-GB" sz="1200" dirty="0" err="1">
                <a:solidFill>
                  <a:schemeClr val="dk1"/>
                </a:solidFill>
                <a:latin typeface="Calibri"/>
                <a:ea typeface="Calibri"/>
                <a:cs typeface="Calibri"/>
                <a:sym typeface="Calibri"/>
              </a:rPr>
              <a:t>impactos</a:t>
            </a:r>
            <a:r>
              <a:rPr lang="en-GB" sz="1200" dirty="0">
                <a:solidFill>
                  <a:schemeClr val="dk1"/>
                </a:solidFill>
                <a:latin typeface="Calibri"/>
                <a:ea typeface="Calibri"/>
                <a:cs typeface="Calibri"/>
                <a:sym typeface="Calibri"/>
              </a:rPr>
              <a:t> entre </a:t>
            </a:r>
            <a:r>
              <a:rPr lang="en-GB" sz="1200" dirty="0" err="1">
                <a:solidFill>
                  <a:schemeClr val="dk1"/>
                </a:solidFill>
                <a:latin typeface="Calibri"/>
                <a:ea typeface="Calibri"/>
                <a:cs typeface="Calibri"/>
                <a:sym typeface="Calibri"/>
              </a:rPr>
              <a:t>sistemas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durante</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formulação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políticas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setoriais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ajudará</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mitigar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arrependimentos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futuros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Isso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conclui</a:t>
            </a:r>
            <a:r>
              <a:rPr lang="en-GB" sz="1200" dirty="0">
                <a:solidFill>
                  <a:schemeClr val="dk1"/>
                </a:solidFill>
                <a:latin typeface="Calibri"/>
                <a:ea typeface="Calibri"/>
                <a:cs typeface="Calibri"/>
                <a:sym typeface="Calibri"/>
              </a:rPr>
              <a:t> a aula </a:t>
            </a:r>
            <a:r>
              <a:rPr lang="en-GB" sz="1200" dirty="0" err="1">
                <a:solidFill>
                  <a:schemeClr val="dk1"/>
                </a:solidFill>
                <a:latin typeface="Calibri"/>
                <a:ea typeface="Calibri"/>
                <a:cs typeface="Calibri"/>
                <a:sym typeface="Calibri"/>
              </a:rPr>
              <a:t>sobre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sistemas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climáticos</a:t>
            </a:r>
            <a:r>
              <a:rPr lang="en-GB" sz="1200" dirty="0">
                <a:solidFill>
                  <a:schemeClr val="dk1"/>
                </a:solidFill>
                <a:latin typeface="Calibri"/>
                <a:ea typeface="Calibri"/>
                <a:cs typeface="Calibri"/>
                <a:sym typeface="Calibri"/>
              </a:rPr>
              <a:t>. Na </a:t>
            </a:r>
            <a:r>
              <a:rPr lang="en-GB" sz="1200" dirty="0" err="1">
                <a:solidFill>
                  <a:schemeClr val="dk1"/>
                </a:solidFill>
                <a:latin typeface="Calibri"/>
                <a:ea typeface="Calibri"/>
                <a:cs typeface="Calibri"/>
                <a:sym typeface="Calibri"/>
              </a:rPr>
              <a:t>próxima</a:t>
            </a:r>
            <a:r>
              <a:rPr lang="en-GB" sz="1200" dirty="0">
                <a:solidFill>
                  <a:schemeClr val="dk1"/>
                </a:solidFill>
                <a:latin typeface="Calibri"/>
                <a:ea typeface="Calibri"/>
                <a:cs typeface="Calibri"/>
                <a:sym typeface="Calibri"/>
              </a:rPr>
              <a:t> aula, </a:t>
            </a:r>
            <a:r>
              <a:rPr lang="en-GB" sz="1200" dirty="0" err="1">
                <a:solidFill>
                  <a:schemeClr val="dk1"/>
                </a:solidFill>
                <a:latin typeface="Calibri"/>
                <a:ea typeface="Calibri"/>
                <a:cs typeface="Calibri"/>
                <a:sym typeface="Calibri"/>
              </a:rPr>
              <a:t>examinaremos</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conceito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introdução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impostos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sobre</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carbono</a:t>
            </a:r>
            <a:r>
              <a:rPr lang="en-GB" sz="1200" dirty="0">
                <a:solidFill>
                  <a:schemeClr val="dk1"/>
                </a:solidFill>
                <a:latin typeface="Calibri"/>
                <a:ea typeface="Calibri"/>
                <a:cs typeface="Calibri"/>
                <a:sym typeface="Calibri"/>
              </a:rPr>
              <a:t> e a </a:t>
            </a:r>
            <a:r>
              <a:rPr lang="en-GB" sz="1200" dirty="0" err="1">
                <a:solidFill>
                  <a:schemeClr val="dk1"/>
                </a:solidFill>
                <a:latin typeface="Calibri"/>
                <a:ea typeface="Calibri"/>
                <a:cs typeface="Calibri"/>
                <a:sym typeface="Calibri"/>
              </a:rPr>
              <a:t>contabilidade</a:t>
            </a:r>
            <a:r>
              <a:rPr lang="en-GB" sz="1200" dirty="0">
                <a:solidFill>
                  <a:schemeClr val="dk1"/>
                </a:solidFill>
                <a:latin typeface="Calibri"/>
                <a:ea typeface="Calibri"/>
                <a:cs typeface="Calibri"/>
                <a:sym typeface="Calibri"/>
              </a:rPr>
              <a:t> dos gases de </a:t>
            </a:r>
            <a:r>
              <a:rPr lang="en-GB" sz="1200" dirty="0" err="1">
                <a:solidFill>
                  <a:schemeClr val="dk1"/>
                </a:solidFill>
                <a:latin typeface="Calibri"/>
                <a:ea typeface="Calibri"/>
                <a:cs typeface="Calibri"/>
                <a:sym typeface="Calibri"/>
              </a:rPr>
              <a:t>efeito</a:t>
            </a:r>
            <a:r>
              <a:rPr lang="en-GB" sz="1200" dirty="0">
                <a:solidFill>
                  <a:schemeClr val="dk1"/>
                </a:solidFill>
                <a:latin typeface="Calibri"/>
                <a:ea typeface="Calibri"/>
                <a:cs typeface="Calibri"/>
                <a:sym typeface="Calibri"/>
              </a:rPr>
              <a:t> estufa.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p:txBody>
      </p:sp>
      <p:sp>
        <p:nvSpPr>
          <p:cNvPr id="395" name="Google Shape;39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GB" sz="1800" b="0" dirty="0"/>
              <a:t>Para </a:t>
            </a:r>
            <a:r>
              <a:rPr lang="en-GB" sz="1800" b="0" dirty="0" err="1"/>
              <a:t>começar</a:t>
            </a:r>
            <a:r>
              <a:rPr lang="en-GB" sz="1800" b="0" dirty="0"/>
              <a:t>, </a:t>
            </a:r>
            <a:r>
              <a:rPr lang="en-GB" sz="1800" b="0" dirty="0" err="1"/>
              <a:t>vamos</a:t>
            </a:r>
            <a:r>
              <a:rPr lang="en-GB" sz="1800" b="0" dirty="0"/>
              <a:t> </a:t>
            </a:r>
            <a:r>
              <a:rPr lang="en-GB" sz="1800" b="0" dirty="0" err="1"/>
              <a:t>recapitular</a:t>
            </a:r>
            <a:r>
              <a:rPr lang="en-GB" sz="1800" b="0" dirty="0"/>
              <a:t> </a:t>
            </a:r>
            <a:r>
              <a:rPr lang="en-GB" sz="1800" b="0" dirty="0" err="1"/>
              <a:t>brevemente</a:t>
            </a:r>
            <a:r>
              <a:rPr lang="en-GB" sz="1800" b="0" dirty="0"/>
              <a:t> </a:t>
            </a:r>
            <a:r>
              <a:rPr lang="en-GB" sz="1800" b="0" dirty="0" err="1"/>
              <a:t>os</a:t>
            </a:r>
            <a:r>
              <a:rPr lang="en-GB" sz="1800" b="0" dirty="0"/>
              <a:t> </a:t>
            </a:r>
            <a:r>
              <a:rPr lang="en-GB" sz="1800" b="0" dirty="0" err="1"/>
              <a:t>conceitos</a:t>
            </a:r>
            <a:r>
              <a:rPr lang="en-GB" sz="1800" b="0" dirty="0"/>
              <a:t> </a:t>
            </a:r>
            <a:r>
              <a:rPr lang="en-GB" sz="1800" b="0" dirty="0" err="1"/>
              <a:t>básicos</a:t>
            </a:r>
            <a:r>
              <a:rPr lang="en-GB" sz="1800" b="0" dirty="0"/>
              <a:t> de </a:t>
            </a:r>
            <a:r>
              <a:rPr lang="en-GB" sz="1800" b="0" dirty="0" err="1"/>
              <a:t>mudança</a:t>
            </a:r>
            <a:r>
              <a:rPr lang="en-GB" sz="1800" b="0" dirty="0"/>
              <a:t> </a:t>
            </a:r>
            <a:r>
              <a:rPr lang="en-GB" sz="1800" b="0" dirty="0" err="1"/>
              <a:t>climática</a:t>
            </a:r>
            <a:r>
              <a:rPr lang="en-GB" sz="1800" b="0" dirty="0"/>
              <a:t>. </a:t>
            </a:r>
            <a:r>
              <a:rPr lang="en-GB" sz="1800" b="0" dirty="0" err="1"/>
              <a:t>Mudança</a:t>
            </a:r>
            <a:r>
              <a:rPr lang="en-GB" sz="1800" b="0" dirty="0"/>
              <a:t> </a:t>
            </a:r>
            <a:r>
              <a:rPr lang="en-GB" sz="1800" b="0" dirty="0" err="1"/>
              <a:t>climática</a:t>
            </a:r>
            <a:r>
              <a:rPr lang="en-GB" sz="1800" b="0" dirty="0"/>
              <a:t> </a:t>
            </a:r>
            <a:r>
              <a:rPr lang="en-GB" sz="1800" b="0" dirty="0" err="1"/>
              <a:t>é</a:t>
            </a:r>
            <a:r>
              <a:rPr lang="en-GB" sz="1800" b="0" dirty="0"/>
              <a:t> </a:t>
            </a:r>
            <a:r>
              <a:rPr lang="en-GB" sz="1800" b="0" dirty="0" err="1"/>
              <a:t>qualquer</a:t>
            </a:r>
            <a:r>
              <a:rPr lang="en-GB" sz="1800" b="0" dirty="0"/>
              <a:t> </a:t>
            </a:r>
            <a:r>
              <a:rPr lang="en-GB" sz="1800" b="0" dirty="0" err="1"/>
              <a:t>alteração</a:t>
            </a:r>
            <a:r>
              <a:rPr lang="en-GB" sz="1800" b="0" dirty="0"/>
              <a:t> </a:t>
            </a:r>
            <a:r>
              <a:rPr lang="en-GB" sz="1800" b="0" dirty="0" err="1"/>
              <a:t>significativa</a:t>
            </a:r>
            <a:r>
              <a:rPr lang="en-GB" sz="1800" b="0" dirty="0"/>
              <a:t> de </a:t>
            </a:r>
            <a:r>
              <a:rPr lang="en-GB" sz="1800" b="0" dirty="0" err="1"/>
              <a:t>longo</a:t>
            </a:r>
            <a:r>
              <a:rPr lang="en-GB" sz="1800" b="0" dirty="0"/>
              <a:t> </a:t>
            </a:r>
            <a:r>
              <a:rPr lang="en-GB" sz="1800" b="0" dirty="0" err="1"/>
              <a:t>prazo</a:t>
            </a:r>
            <a:r>
              <a:rPr lang="en-GB" sz="1800" b="0" dirty="0"/>
              <a:t> </a:t>
            </a:r>
            <a:r>
              <a:rPr lang="en-GB" sz="1800" dirty="0" err="1"/>
              <a:t>nos</a:t>
            </a:r>
            <a:r>
              <a:rPr lang="en-GB" sz="1800" dirty="0"/>
              <a:t> </a:t>
            </a:r>
            <a:r>
              <a:rPr lang="en-GB" sz="1800" dirty="0" err="1"/>
              <a:t>padrões</a:t>
            </a:r>
            <a:r>
              <a:rPr lang="en-GB" sz="1800" dirty="0"/>
              <a:t> </a:t>
            </a:r>
            <a:r>
              <a:rPr lang="en-GB" sz="1800" dirty="0" err="1"/>
              <a:t>esperados</a:t>
            </a:r>
            <a:r>
              <a:rPr lang="en-GB" sz="1800" dirty="0"/>
              <a:t> do </a:t>
            </a:r>
            <a:r>
              <a:rPr lang="en-GB" sz="1800" dirty="0" err="1"/>
              <a:t>clima</a:t>
            </a:r>
            <a:r>
              <a:rPr lang="en-GB" sz="1800" dirty="0"/>
              <a:t> </a:t>
            </a:r>
            <a:r>
              <a:rPr lang="en-GB" sz="1800" dirty="0" err="1"/>
              <a:t>médio</a:t>
            </a:r>
            <a:r>
              <a:rPr lang="en-GB" sz="1800" dirty="0"/>
              <a:t> de </a:t>
            </a:r>
            <a:r>
              <a:rPr lang="en-GB" sz="1800" dirty="0" err="1"/>
              <a:t>uma</a:t>
            </a:r>
            <a:r>
              <a:rPr lang="en-GB" sz="1800" dirty="0"/>
              <a:t> </a:t>
            </a:r>
            <a:r>
              <a:rPr lang="en-GB" sz="1800" dirty="0" err="1"/>
              <a:t>região</a:t>
            </a:r>
            <a:r>
              <a:rPr lang="en-GB" sz="1800" dirty="0"/>
              <a:t> </a:t>
            </a:r>
            <a:r>
              <a:rPr lang="en-GB" sz="1800" dirty="0" err="1"/>
              <a:t>em</a:t>
            </a:r>
            <a:r>
              <a:rPr lang="en-GB" sz="1800" dirty="0"/>
              <a:t> um </a:t>
            </a:r>
            <a:r>
              <a:rPr lang="en-GB" sz="1800" dirty="0" err="1"/>
              <a:t>período</a:t>
            </a:r>
            <a:r>
              <a:rPr lang="en-GB" sz="1800" dirty="0"/>
              <a:t> de tempo </a:t>
            </a:r>
            <a:r>
              <a:rPr lang="en-GB" sz="1800" dirty="0" err="1"/>
              <a:t>significativo</a:t>
            </a:r>
            <a:r>
              <a:rPr lang="en-GB" sz="1800" dirty="0"/>
              <a:t>. </a:t>
            </a:r>
            <a:r>
              <a:rPr lang="en-GB" sz="1800" dirty="0" err="1"/>
              <a:t>Essas</a:t>
            </a:r>
            <a:r>
              <a:rPr lang="en-GB" sz="1800" dirty="0"/>
              <a:t> </a:t>
            </a:r>
            <a:r>
              <a:rPr lang="en-GB" sz="1800" dirty="0" err="1"/>
              <a:t>mudanças</a:t>
            </a:r>
            <a:r>
              <a:rPr lang="en-GB" sz="1800" dirty="0"/>
              <a:t> </a:t>
            </a:r>
            <a:r>
              <a:rPr lang="en-GB" sz="1800" dirty="0" err="1"/>
              <a:t>geralmente</a:t>
            </a:r>
            <a:r>
              <a:rPr lang="en-GB" sz="1800" dirty="0"/>
              <a:t> se </a:t>
            </a:r>
            <a:r>
              <a:rPr lang="en-GB" sz="1800" dirty="0" err="1"/>
              <a:t>manifestam</a:t>
            </a:r>
            <a:r>
              <a:rPr lang="en-GB" sz="1800" dirty="0"/>
              <a:t> </a:t>
            </a:r>
            <a:r>
              <a:rPr lang="en-GB" sz="1800" dirty="0" err="1"/>
              <a:t>como</a:t>
            </a:r>
            <a:r>
              <a:rPr lang="en-GB" sz="1800" dirty="0"/>
              <a:t> </a:t>
            </a:r>
            <a:r>
              <a:rPr lang="en-GB" sz="1800" dirty="0" err="1"/>
              <a:t>tendências</a:t>
            </a:r>
            <a:r>
              <a:rPr lang="en-GB" sz="1800" dirty="0"/>
              <a:t> de </a:t>
            </a:r>
            <a:r>
              <a:rPr lang="en-GB" sz="1800" dirty="0" err="1"/>
              <a:t>aumento</a:t>
            </a:r>
            <a:r>
              <a:rPr lang="en-GB" sz="1800" dirty="0"/>
              <a:t> da </a:t>
            </a:r>
            <a:r>
              <a:rPr lang="en-GB" sz="1800" dirty="0" err="1"/>
              <a:t>temperatura</a:t>
            </a:r>
            <a:r>
              <a:rPr lang="en-GB" sz="1800" dirty="0"/>
              <a:t> da </a:t>
            </a:r>
            <a:r>
              <a:rPr lang="en-GB" sz="1800" dirty="0" err="1"/>
              <a:t>superfície</a:t>
            </a:r>
            <a:r>
              <a:rPr lang="en-GB" sz="1800" dirty="0"/>
              <a:t> global </a:t>
            </a:r>
            <a:r>
              <a:rPr lang="en-GB" sz="1800" dirty="0" err="1"/>
              <a:t>ou</a:t>
            </a:r>
            <a:r>
              <a:rPr lang="en-GB" sz="1800" dirty="0"/>
              <a:t> </a:t>
            </a:r>
            <a:r>
              <a:rPr lang="en-GB" sz="1800" dirty="0" err="1"/>
              <a:t>aquecimento</a:t>
            </a:r>
            <a:r>
              <a:rPr lang="en-GB" sz="1800" dirty="0"/>
              <a:t> global, </a:t>
            </a:r>
            <a:r>
              <a:rPr lang="en-GB" sz="1800" dirty="0" err="1"/>
              <a:t>padrões</a:t>
            </a:r>
            <a:r>
              <a:rPr lang="en-GB" sz="1800" dirty="0"/>
              <a:t> </a:t>
            </a:r>
            <a:r>
              <a:rPr lang="en-GB" sz="1800" dirty="0" err="1"/>
              <a:t>erráticos</a:t>
            </a:r>
            <a:r>
              <a:rPr lang="en-GB" sz="1800" dirty="0"/>
              <a:t> de </a:t>
            </a:r>
            <a:r>
              <a:rPr lang="en-GB" sz="1800" dirty="0" err="1"/>
              <a:t>precipitação</a:t>
            </a:r>
            <a:r>
              <a:rPr lang="en-GB" sz="1800" dirty="0"/>
              <a:t>, </a:t>
            </a:r>
            <a:r>
              <a:rPr lang="en-GB" sz="1800" dirty="0" err="1"/>
              <a:t>acidificação</a:t>
            </a:r>
            <a:r>
              <a:rPr lang="en-GB" sz="1800" dirty="0"/>
              <a:t> dos </a:t>
            </a:r>
            <a:r>
              <a:rPr lang="en-GB" sz="1800" dirty="0" err="1"/>
              <a:t>oceanos</a:t>
            </a:r>
            <a:r>
              <a:rPr lang="en-GB" sz="1800" dirty="0"/>
              <a:t>, </a:t>
            </a:r>
            <a:r>
              <a:rPr lang="en-GB" sz="1800" dirty="0" err="1"/>
              <a:t>aumento</a:t>
            </a:r>
            <a:r>
              <a:rPr lang="en-GB" sz="1800" dirty="0"/>
              <a:t> do </a:t>
            </a:r>
            <a:r>
              <a:rPr lang="en-GB" sz="1800" dirty="0" err="1"/>
              <a:t>nível</a:t>
            </a:r>
            <a:r>
              <a:rPr lang="en-GB" sz="1800" dirty="0"/>
              <a:t> do mar, </a:t>
            </a:r>
            <a:r>
              <a:rPr lang="en-GB" sz="1800" dirty="0" err="1"/>
              <a:t>mudanças</a:t>
            </a:r>
            <a:r>
              <a:rPr lang="en-GB" sz="1800" dirty="0"/>
              <a:t> </a:t>
            </a:r>
            <a:r>
              <a:rPr lang="en-GB" sz="1800" dirty="0" err="1"/>
              <a:t>repentinas</a:t>
            </a:r>
            <a:r>
              <a:rPr lang="en-GB" sz="1800" dirty="0"/>
              <a:t> </a:t>
            </a:r>
            <a:r>
              <a:rPr lang="en-GB" sz="1800" dirty="0" err="1"/>
              <a:t>na</a:t>
            </a:r>
            <a:r>
              <a:rPr lang="en-GB" sz="1800" dirty="0"/>
              <a:t> </a:t>
            </a:r>
            <a:r>
              <a:rPr lang="en-GB" sz="1800" dirty="0" err="1"/>
              <a:t>velocidade</a:t>
            </a:r>
            <a:r>
              <a:rPr lang="en-GB" sz="1800" dirty="0"/>
              <a:t> do </a:t>
            </a:r>
            <a:r>
              <a:rPr lang="en-GB" sz="1800" dirty="0" err="1"/>
              <a:t>vento</a:t>
            </a:r>
            <a:r>
              <a:rPr lang="en-GB" sz="1800" dirty="0"/>
              <a:t>, </a:t>
            </a:r>
            <a:r>
              <a:rPr lang="en-GB" sz="1800" dirty="0" err="1"/>
              <a:t>umidade</a:t>
            </a:r>
            <a:r>
              <a:rPr lang="en-GB" sz="1800" dirty="0"/>
              <a:t> e </a:t>
            </a:r>
            <a:r>
              <a:rPr lang="en-GB" sz="1800" dirty="0" err="1"/>
              <a:t>pressão</a:t>
            </a:r>
            <a:r>
              <a:rPr lang="en-GB" sz="1800" dirty="0"/>
              <a:t>, </a:t>
            </a:r>
            <a:r>
              <a:rPr lang="en-GB" sz="1800" dirty="0" err="1"/>
              <a:t>resultando</a:t>
            </a:r>
            <a:r>
              <a:rPr lang="en-GB" sz="1800" dirty="0"/>
              <a:t> </a:t>
            </a:r>
            <a:r>
              <a:rPr lang="en-GB" sz="1800" dirty="0" err="1"/>
              <a:t>em</a:t>
            </a:r>
            <a:r>
              <a:rPr lang="en-GB" sz="1800" dirty="0"/>
              <a:t> </a:t>
            </a:r>
            <a:r>
              <a:rPr lang="en-GB" sz="1800" dirty="0" err="1"/>
              <a:t>condições</a:t>
            </a:r>
            <a:r>
              <a:rPr lang="en-GB" sz="1800" dirty="0"/>
              <a:t> </a:t>
            </a:r>
            <a:r>
              <a:rPr lang="en-GB" sz="1800" dirty="0" err="1"/>
              <a:t>climáticas</a:t>
            </a:r>
            <a:r>
              <a:rPr lang="en-GB" sz="1800" dirty="0"/>
              <a:t> </a:t>
            </a:r>
            <a:r>
              <a:rPr lang="en-GB" sz="1800" dirty="0" err="1"/>
              <a:t>extremas</a:t>
            </a:r>
            <a:r>
              <a:rPr lang="en-GB" sz="1800" dirty="0"/>
              <a:t>, para </a:t>
            </a:r>
            <a:r>
              <a:rPr lang="en-GB" sz="1800" dirty="0" err="1"/>
              <a:t>citar</a:t>
            </a:r>
            <a:r>
              <a:rPr lang="en-GB" sz="1800" dirty="0"/>
              <a:t> </a:t>
            </a:r>
            <a:r>
              <a:rPr lang="en-GB" sz="1800" dirty="0" err="1"/>
              <a:t>alguns</a:t>
            </a:r>
            <a:r>
              <a:rPr lang="en-GB" sz="1800" dirty="0"/>
              <a:t> </a:t>
            </a:r>
            <a:r>
              <a:rPr lang="en-GB" sz="1800" dirty="0" err="1"/>
              <a:t>exemplos</a:t>
            </a:r>
            <a:r>
              <a:rPr lang="en-GB" sz="1800" dirty="0"/>
              <a:t>. As </a:t>
            </a:r>
            <a:r>
              <a:rPr lang="en-GB" sz="1800" dirty="0" err="1"/>
              <a:t>projeções</a:t>
            </a:r>
            <a:r>
              <a:rPr lang="en-GB" sz="1800" dirty="0"/>
              <a:t> de </a:t>
            </a:r>
            <a:r>
              <a:rPr lang="en-GB" sz="1800" dirty="0" err="1"/>
              <a:t>diferentes</a:t>
            </a:r>
            <a:r>
              <a:rPr lang="en-GB" sz="1800" dirty="0"/>
              <a:t> </a:t>
            </a:r>
            <a:r>
              <a:rPr lang="en-GB" sz="1800" dirty="0" err="1"/>
              <a:t>variáveis</a:t>
            </a:r>
            <a:r>
              <a:rPr lang="en-GB" sz="1800" dirty="0"/>
              <a:t> </a:t>
            </a:r>
            <a:r>
              <a:rPr lang="en-GB" sz="1800" dirty="0" err="1"/>
              <a:t>climáticas</a:t>
            </a:r>
            <a:r>
              <a:rPr lang="en-GB" sz="1800" dirty="0"/>
              <a:t>, </a:t>
            </a:r>
            <a:r>
              <a:rPr lang="en-GB" sz="1800" dirty="0" err="1"/>
              <a:t>como</a:t>
            </a:r>
            <a:r>
              <a:rPr lang="en-GB" sz="1800" dirty="0"/>
              <a:t> </a:t>
            </a:r>
            <a:r>
              <a:rPr lang="en-GB" sz="1800" dirty="0" err="1"/>
              <a:t>temperatura</a:t>
            </a:r>
            <a:r>
              <a:rPr lang="en-GB" sz="1800" dirty="0"/>
              <a:t> e </a:t>
            </a:r>
            <a:r>
              <a:rPr lang="en-GB" sz="1800" dirty="0" err="1"/>
              <a:t>precipitação</a:t>
            </a:r>
            <a:r>
              <a:rPr lang="en-GB" sz="1800" dirty="0"/>
              <a:t>, que </a:t>
            </a:r>
            <a:r>
              <a:rPr lang="en-GB" sz="1800" dirty="0" err="1"/>
              <a:t>são</a:t>
            </a:r>
            <a:r>
              <a:rPr lang="en-GB" sz="1800" dirty="0"/>
              <a:t> </a:t>
            </a:r>
            <a:r>
              <a:rPr lang="en-GB" sz="1800" dirty="0" err="1"/>
              <a:t>usadas</a:t>
            </a:r>
            <a:r>
              <a:rPr lang="en-GB" sz="1800" dirty="0"/>
              <a:t> para </a:t>
            </a:r>
            <a:r>
              <a:rPr lang="en-GB" sz="1800" dirty="0" err="1"/>
              <a:t>quantificar</a:t>
            </a:r>
            <a:r>
              <a:rPr lang="en-GB" sz="1800" dirty="0"/>
              <a:t> a </a:t>
            </a:r>
            <a:r>
              <a:rPr lang="en-GB" sz="1800" dirty="0" err="1"/>
              <a:t>mudança</a:t>
            </a:r>
            <a:r>
              <a:rPr lang="en-GB" sz="1800" dirty="0"/>
              <a:t> </a:t>
            </a:r>
            <a:r>
              <a:rPr lang="en-GB" sz="1800" dirty="0" err="1"/>
              <a:t>climática</a:t>
            </a:r>
            <a:r>
              <a:rPr lang="en-GB" sz="1800" dirty="0"/>
              <a:t>, </a:t>
            </a:r>
            <a:r>
              <a:rPr lang="en-GB" sz="1800" dirty="0" err="1"/>
              <a:t>são</a:t>
            </a:r>
            <a:r>
              <a:rPr lang="en-GB" sz="1800" dirty="0"/>
              <a:t> </a:t>
            </a:r>
            <a:r>
              <a:rPr lang="en-GB" sz="1800" dirty="0" err="1"/>
              <a:t>produzidas</a:t>
            </a:r>
            <a:r>
              <a:rPr lang="en-GB" sz="1800" dirty="0"/>
              <a:t> </a:t>
            </a:r>
            <a:r>
              <a:rPr lang="en-GB" sz="1800" dirty="0" err="1"/>
              <a:t>por</a:t>
            </a:r>
            <a:r>
              <a:rPr lang="en-GB" sz="1800" dirty="0"/>
              <a:t> </a:t>
            </a:r>
            <a:r>
              <a:rPr lang="en-GB" sz="1800" dirty="0" err="1"/>
              <a:t>meio</a:t>
            </a:r>
            <a:r>
              <a:rPr lang="en-GB" sz="1800" dirty="0"/>
              <a:t> de </a:t>
            </a:r>
            <a:r>
              <a:rPr lang="en-GB" sz="1800" dirty="0" err="1"/>
              <a:t>modelos</a:t>
            </a:r>
            <a:r>
              <a:rPr lang="en-GB" sz="1800" dirty="0"/>
              <a:t> de </a:t>
            </a:r>
            <a:r>
              <a:rPr lang="en-GB" sz="1800" dirty="0" err="1"/>
              <a:t>sistemas</a:t>
            </a:r>
            <a:r>
              <a:rPr lang="en-GB" sz="1800" dirty="0"/>
              <a:t> </a:t>
            </a:r>
            <a:r>
              <a:rPr lang="en-GB" sz="1800" dirty="0" err="1"/>
              <a:t>terrestres</a:t>
            </a:r>
            <a:r>
              <a:rPr lang="en-GB" sz="1800" dirty="0"/>
              <a:t> que </a:t>
            </a:r>
            <a:r>
              <a:rPr lang="en-GB" sz="1800" dirty="0" err="1"/>
              <a:t>levam</a:t>
            </a:r>
            <a:r>
              <a:rPr lang="en-GB" sz="1800" dirty="0"/>
              <a:t> </a:t>
            </a:r>
            <a:r>
              <a:rPr lang="en-GB" sz="1800" dirty="0" err="1"/>
              <a:t>em</a:t>
            </a:r>
            <a:r>
              <a:rPr lang="en-GB" sz="1800" dirty="0"/>
              <a:t> </a:t>
            </a:r>
            <a:r>
              <a:rPr lang="en-GB" sz="1800" dirty="0" err="1"/>
              <a:t>consideração</a:t>
            </a:r>
            <a:r>
              <a:rPr lang="en-GB" sz="1800" dirty="0"/>
              <a:t> a </a:t>
            </a:r>
            <a:r>
              <a:rPr lang="en-GB" sz="1800" dirty="0" err="1"/>
              <a:t>concentração</a:t>
            </a:r>
            <a:r>
              <a:rPr lang="en-GB" sz="1800" dirty="0"/>
              <a:t> de gases de </a:t>
            </a:r>
            <a:r>
              <a:rPr lang="en-GB" sz="1800" dirty="0" err="1"/>
              <a:t>efeito</a:t>
            </a:r>
            <a:r>
              <a:rPr lang="en-GB" sz="1800" dirty="0"/>
              <a:t> estufa (</a:t>
            </a:r>
            <a:r>
              <a:rPr lang="en-GB" sz="1800" dirty="0" err="1"/>
              <a:t>ou</a:t>
            </a:r>
            <a:r>
              <a:rPr lang="en-GB" sz="1800" dirty="0"/>
              <a:t> GEEs) </a:t>
            </a:r>
            <a:r>
              <a:rPr lang="en-GB" sz="1800" dirty="0" err="1"/>
              <a:t>presentes</a:t>
            </a:r>
            <a:r>
              <a:rPr lang="en-GB" sz="1800" dirty="0"/>
              <a:t> </a:t>
            </a:r>
            <a:r>
              <a:rPr lang="en-GB" sz="1800" dirty="0" err="1"/>
              <a:t>na</a:t>
            </a:r>
            <a:r>
              <a:rPr lang="en-GB" sz="1800" dirty="0"/>
              <a:t> Terra </a:t>
            </a:r>
            <a:r>
              <a:rPr lang="en-GB" sz="1800" dirty="0" err="1"/>
              <a:t>em</a:t>
            </a:r>
            <a:r>
              <a:rPr lang="en-GB" sz="1800" dirty="0"/>
              <a:t> um </a:t>
            </a:r>
            <a:r>
              <a:rPr lang="en-GB" sz="1800" dirty="0" err="1"/>
              <a:t>período</a:t>
            </a:r>
            <a:r>
              <a:rPr lang="en-GB" sz="1800" dirty="0"/>
              <a:t> de tempo. Na aula anterior, </a:t>
            </a:r>
            <a:r>
              <a:rPr lang="en-GB" sz="1800" dirty="0" err="1"/>
              <a:t>foi</a:t>
            </a:r>
            <a:r>
              <a:rPr lang="en-GB" sz="1800" dirty="0"/>
              <a:t> </a:t>
            </a:r>
            <a:r>
              <a:rPr lang="en-GB" sz="1800" dirty="0" err="1"/>
              <a:t>discutida</a:t>
            </a:r>
            <a:r>
              <a:rPr lang="en-GB" sz="1800" dirty="0"/>
              <a:t> a </a:t>
            </a:r>
            <a:r>
              <a:rPr lang="en-GB" sz="1800" dirty="0" err="1"/>
              <a:t>importância</a:t>
            </a:r>
            <a:r>
              <a:rPr lang="en-GB" sz="1800" dirty="0"/>
              <a:t> da </a:t>
            </a:r>
            <a:r>
              <a:rPr lang="en-GB" sz="1800" dirty="0" err="1"/>
              <a:t>contabilidade</a:t>
            </a:r>
            <a:r>
              <a:rPr lang="en-GB" sz="1800" dirty="0"/>
              <a:t> dos gases de </a:t>
            </a:r>
            <a:r>
              <a:rPr lang="en-GB" sz="1800" dirty="0" err="1"/>
              <a:t>efeito</a:t>
            </a:r>
            <a:r>
              <a:rPr lang="en-GB" sz="1800" dirty="0"/>
              <a:t> estufa e </a:t>
            </a:r>
            <a:r>
              <a:rPr lang="en-GB" sz="1800" dirty="0" err="1"/>
              <a:t>suas</a:t>
            </a:r>
            <a:r>
              <a:rPr lang="en-GB" sz="1800" dirty="0"/>
              <a:t> </a:t>
            </a:r>
            <a:r>
              <a:rPr lang="en-GB" sz="1800" dirty="0" err="1"/>
              <a:t>fontes</a:t>
            </a:r>
            <a:r>
              <a:rPr lang="en-GB" sz="1800" dirty="0"/>
              <a:t> de </a:t>
            </a:r>
            <a:r>
              <a:rPr lang="en-GB" sz="1800" dirty="0" err="1"/>
              <a:t>geração</a:t>
            </a:r>
            <a:r>
              <a:rPr lang="en-GB" sz="1800" dirty="0"/>
              <a:t>. </a:t>
            </a:r>
            <a:r>
              <a:rPr lang="en-GB" sz="1800" dirty="0" err="1"/>
              <a:t>Os</a:t>
            </a:r>
            <a:r>
              <a:rPr lang="en-GB" sz="1800" dirty="0"/>
              <a:t> </a:t>
            </a:r>
            <a:r>
              <a:rPr lang="en-GB" sz="1800" dirty="0" err="1"/>
              <a:t>modelos</a:t>
            </a:r>
            <a:r>
              <a:rPr lang="en-GB" sz="1800" dirty="0"/>
              <a:t> de </a:t>
            </a:r>
            <a:r>
              <a:rPr lang="en-GB" sz="1800" dirty="0" err="1"/>
              <a:t>sistemas</a:t>
            </a:r>
            <a:r>
              <a:rPr lang="en-GB" sz="1800" dirty="0"/>
              <a:t> </a:t>
            </a:r>
            <a:r>
              <a:rPr lang="en-GB" sz="1800" dirty="0" err="1"/>
              <a:t>terrestres</a:t>
            </a:r>
            <a:r>
              <a:rPr lang="en-GB" sz="1800" dirty="0"/>
              <a:t> </a:t>
            </a:r>
            <a:r>
              <a:rPr lang="en-GB" sz="1800" dirty="0" err="1"/>
              <a:t>também</a:t>
            </a:r>
            <a:r>
              <a:rPr lang="en-GB" sz="1800" dirty="0"/>
              <a:t> </a:t>
            </a:r>
            <a:r>
              <a:rPr lang="en-GB" sz="1800" dirty="0" err="1"/>
              <a:t>projetam</a:t>
            </a:r>
            <a:r>
              <a:rPr lang="en-GB" sz="1800" dirty="0"/>
              <a:t> </a:t>
            </a:r>
            <a:r>
              <a:rPr lang="en-GB" sz="1800" dirty="0" err="1"/>
              <a:t>diferentes</a:t>
            </a:r>
            <a:r>
              <a:rPr lang="en-GB" sz="1800" dirty="0"/>
              <a:t> </a:t>
            </a:r>
            <a:r>
              <a:rPr lang="en-GB" sz="1800" dirty="0" err="1"/>
              <a:t>cenários</a:t>
            </a:r>
            <a:r>
              <a:rPr lang="en-GB" sz="1800" dirty="0"/>
              <a:t> com </a:t>
            </a:r>
            <a:r>
              <a:rPr lang="en-GB" sz="1800" dirty="0" err="1"/>
              <a:t>níveis</a:t>
            </a:r>
            <a:r>
              <a:rPr lang="en-GB" sz="1800" dirty="0"/>
              <a:t> </a:t>
            </a:r>
            <a:r>
              <a:rPr lang="en-GB" sz="1800" dirty="0" err="1"/>
              <a:t>variados</a:t>
            </a:r>
            <a:r>
              <a:rPr lang="en-GB" sz="1800" dirty="0"/>
              <a:t> de </a:t>
            </a:r>
            <a:r>
              <a:rPr lang="en-GB" sz="1800" dirty="0" err="1"/>
              <a:t>concentração</a:t>
            </a:r>
            <a:r>
              <a:rPr lang="en-GB" sz="1800" dirty="0"/>
              <a:t> de GEE </a:t>
            </a:r>
            <a:r>
              <a:rPr lang="en-GB" sz="1800" dirty="0" err="1"/>
              <a:t>na</a:t>
            </a:r>
            <a:r>
              <a:rPr lang="en-GB" sz="1800" dirty="0"/>
              <a:t> </a:t>
            </a:r>
            <a:r>
              <a:rPr lang="en-GB" sz="1800" dirty="0" err="1"/>
              <a:t>atmosfera</a:t>
            </a:r>
            <a:r>
              <a:rPr lang="en-GB" sz="1800" dirty="0"/>
              <a:t> da Terra. </a:t>
            </a:r>
            <a:r>
              <a:rPr lang="en-GB" sz="1800" dirty="0" err="1"/>
              <a:t>Entretanto</a:t>
            </a:r>
            <a:r>
              <a:rPr lang="en-GB" sz="1800" dirty="0"/>
              <a:t>, as </a:t>
            </a:r>
            <a:r>
              <a:rPr lang="en-GB" sz="1800" dirty="0" err="1"/>
              <a:t>projeções</a:t>
            </a:r>
            <a:r>
              <a:rPr lang="en-GB" sz="1800" dirty="0"/>
              <a:t> </a:t>
            </a:r>
            <a:r>
              <a:rPr lang="en-GB" sz="1800" dirty="0" err="1"/>
              <a:t>desses</a:t>
            </a:r>
            <a:r>
              <a:rPr lang="en-GB" sz="1800" dirty="0"/>
              <a:t> </a:t>
            </a:r>
            <a:r>
              <a:rPr lang="en-GB" sz="1800" dirty="0" err="1"/>
              <a:t>modelos</a:t>
            </a:r>
            <a:r>
              <a:rPr lang="en-GB" sz="1800" dirty="0"/>
              <a:t> </a:t>
            </a:r>
            <a:r>
              <a:rPr lang="en-GB" sz="1800" dirty="0" err="1"/>
              <a:t>estão</a:t>
            </a:r>
            <a:r>
              <a:rPr lang="en-GB" sz="1800" dirty="0"/>
              <a:t> </a:t>
            </a:r>
            <a:r>
              <a:rPr lang="en-GB" sz="1800" dirty="0" err="1"/>
              <a:t>repletas</a:t>
            </a:r>
            <a:r>
              <a:rPr lang="en-GB" sz="1800" dirty="0"/>
              <a:t> de </a:t>
            </a:r>
            <a:r>
              <a:rPr lang="en-GB" sz="1800" dirty="0" err="1"/>
              <a:t>incertezas</a:t>
            </a:r>
            <a:r>
              <a:rPr lang="en-GB" sz="1800" dirty="0"/>
              <a:t>.</a:t>
            </a:r>
            <a:endParaRPr dirty="0"/>
          </a:p>
          <a:p>
            <a:pPr marL="0" lvl="0" indent="0" algn="l" rtl="0">
              <a:spcBef>
                <a:spcPts val="1244"/>
              </a:spcBef>
              <a:spcAft>
                <a:spcPts val="0"/>
              </a:spcAft>
              <a:buNone/>
            </a:pPr>
            <a:endParaRPr sz="1800" b="1"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GB" sz="1800"/>
              <a:t>No gráfico à direita, são apresentadas as projeções de temperatura média global de diferentes modelos de sistemas terrestres. Essa figura interpreta os resultados do último relatório de avaliação do Painel Intergovernamental sobre Mudanças Climáticas, ou IPCC. Cada linha corresponde à média do conjunto das projeções de temperatura de diferentes modelos de sistemas terrestres. A figura destaca a variabilidade nas projeções de diferentes modelos. Percebe-se que as projeções variam por uma grande margem. Portanto, mesmo entre a comunidade de ciência climática, não há um consenso claro sobre as projeções de diferentes variáveis climáticas. Da mesma forma que a temperatura, as projeções para a precipitação global e o aumento do nível do mar também estão repletas de incertezas. Essas incertezas nos modelos climáticos se originam de sua representação das diferentes esferas da Terra. Cada uma dessas esferas, geosfera, atmosfera, biosfera e hidrosfera, tem muitos parâmetros que regem sua dinâmica. E nenhum modelo pode representar todas elas com a maior resolução espacial e temporal possível. Portanto, são promovidos projetos de comparação entre os diferentes grupos de modelagem, e o IPCC publica todo o espectro de resultados. </a:t>
            </a:r>
            <a:endParaRPr sz="1800" b="1"/>
          </a:p>
          <a:p>
            <a:pPr marL="0" lvl="0" indent="0" algn="l" rtl="0">
              <a:spcBef>
                <a:spcPts val="1200"/>
              </a:spcBef>
              <a:spcAft>
                <a:spcPts val="0"/>
              </a:spcAft>
              <a:buNone/>
            </a:pPr>
            <a:endParaRPr sz="1800"/>
          </a:p>
          <a:p>
            <a:pPr marL="0" lvl="0" indent="0" algn="l" rtl="0">
              <a:spcBef>
                <a:spcPts val="0"/>
              </a:spcBef>
              <a:spcAft>
                <a:spcPts val="0"/>
              </a:spcAft>
              <a:buNone/>
            </a:pPr>
            <a:endParaRPr sz="180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a:t>O Painel Intergovernamental sobre Mudanças Climáticas, ou I.P.C.C., é um órgão intergovernamental das Nações Unidas que se dedica a fornecer ao mundo um conjunto de informações científicas objetivas relevantes para a compreensão da base científica do risco de mudanças climáticas induzidas pelo homem, seus impactos e riscos naturais, políticos e econômicos e possíveis opções de resposta. O I.P.C.C. foi criado em 1988 pela Organização Meteorológica Mundial, ou OMM, e pelo Programa das Nações Unidas para o Meio Ambiente, ou PNUMA. A associação está aberta a todos os membros da OMM e da ONU. O I.P.C.C. produz relatórios que contribuem para o trabalho da Convenção-Quadro das Nações Unidas sobre Mudança Climática, ou C.C.C.F.U.N., o principal tratado internacional sobre mudança climática. O objetivo da C.M.C.F.U.A. é "estabilizar as concentrações de gases de efeito estufa na atmosfera em um nível que evite interferências perigosas antropogênicas ou induzidas pelo homem no sistema climático". O Quinto Relatório de Avaliação do I.P.C.C. foi uma contribuição científica fundamental para o Acordo de Paris da U.N.F.C.C.C. em 2015.</a:t>
            </a: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t>A </a:t>
            </a:r>
            <a:r>
              <a:rPr lang="en-GB" sz="1800" dirty="0" err="1"/>
              <a:t>resposta</a:t>
            </a:r>
            <a:r>
              <a:rPr lang="en-GB" sz="1800" dirty="0"/>
              <a:t> </a:t>
            </a:r>
            <a:r>
              <a:rPr lang="en-GB" sz="1800" dirty="0" err="1"/>
              <a:t>às</a:t>
            </a:r>
            <a:r>
              <a:rPr lang="en-GB" sz="1800" dirty="0"/>
              <a:t> </a:t>
            </a:r>
            <a:r>
              <a:rPr lang="en-GB" sz="1800" dirty="0" err="1"/>
              <a:t>mudanças</a:t>
            </a:r>
            <a:r>
              <a:rPr lang="en-GB" sz="1800" dirty="0"/>
              <a:t> </a:t>
            </a:r>
            <a:r>
              <a:rPr lang="en-GB" sz="1800" dirty="0" err="1"/>
              <a:t>climáticas</a:t>
            </a:r>
            <a:r>
              <a:rPr lang="en-GB" sz="1800" dirty="0"/>
              <a:t> </a:t>
            </a:r>
            <a:r>
              <a:rPr lang="en-GB" sz="1800" dirty="0" err="1"/>
              <a:t>envolve</a:t>
            </a:r>
            <a:r>
              <a:rPr lang="en-GB" sz="1800" dirty="0"/>
              <a:t> </a:t>
            </a:r>
            <a:r>
              <a:rPr lang="en-GB" sz="1800" dirty="0" err="1"/>
              <a:t>uma</a:t>
            </a:r>
            <a:r>
              <a:rPr lang="en-GB" sz="1800" dirty="0"/>
              <a:t> </a:t>
            </a:r>
            <a:r>
              <a:rPr lang="en-GB" sz="1800" dirty="0" err="1"/>
              <a:t>abordagem</a:t>
            </a:r>
            <a:r>
              <a:rPr lang="en-GB" sz="1800" dirty="0"/>
              <a:t> </a:t>
            </a:r>
            <a:r>
              <a:rPr lang="en-GB" sz="1800" dirty="0" err="1"/>
              <a:t>em</a:t>
            </a:r>
            <a:r>
              <a:rPr lang="en-GB" sz="1800" dirty="0"/>
              <a:t> duas </a:t>
            </a:r>
            <a:r>
              <a:rPr lang="en-GB" sz="1800" dirty="0" err="1"/>
              <a:t>vertentes</a:t>
            </a:r>
            <a:r>
              <a:rPr lang="en-GB" sz="1800" dirty="0"/>
              <a:t>. A </a:t>
            </a:r>
            <a:r>
              <a:rPr lang="en-GB" sz="1800" dirty="0" err="1"/>
              <a:t>primeira</a:t>
            </a:r>
            <a:r>
              <a:rPr lang="en-GB" sz="1800" dirty="0"/>
              <a:t> </a:t>
            </a:r>
            <a:r>
              <a:rPr lang="en-GB" sz="1800" dirty="0" err="1"/>
              <a:t>é</a:t>
            </a:r>
            <a:r>
              <a:rPr lang="en-GB" sz="1800" dirty="0"/>
              <a:t> </a:t>
            </a:r>
            <a:r>
              <a:rPr lang="en-GB" sz="1800" dirty="0" err="1"/>
              <a:t>chamada</a:t>
            </a:r>
            <a:r>
              <a:rPr lang="en-GB" sz="1800" dirty="0"/>
              <a:t> de </a:t>
            </a:r>
            <a:r>
              <a:rPr lang="en-GB" sz="1800" dirty="0" err="1"/>
              <a:t>mitigação</a:t>
            </a:r>
            <a:r>
              <a:rPr lang="en-GB" sz="1800" dirty="0"/>
              <a:t>, que se </a:t>
            </a:r>
            <a:r>
              <a:rPr lang="en-GB" sz="1800" dirty="0" err="1"/>
              <a:t>concentra</a:t>
            </a:r>
            <a:r>
              <a:rPr lang="en-GB" sz="1800" dirty="0"/>
              <a:t> </a:t>
            </a:r>
            <a:r>
              <a:rPr lang="en-GB" sz="1800" dirty="0" err="1"/>
              <a:t>na</a:t>
            </a:r>
            <a:r>
              <a:rPr lang="en-GB" sz="1800" dirty="0"/>
              <a:t> </a:t>
            </a:r>
            <a:r>
              <a:rPr lang="en-GB" sz="1800" dirty="0" err="1"/>
              <a:t>redução</a:t>
            </a:r>
            <a:r>
              <a:rPr lang="en-GB" sz="1800" dirty="0"/>
              <a:t> das </a:t>
            </a:r>
            <a:r>
              <a:rPr lang="en-GB" sz="1800" dirty="0" err="1"/>
              <a:t>emissões</a:t>
            </a:r>
            <a:r>
              <a:rPr lang="en-GB" sz="1800" dirty="0"/>
              <a:t> e </a:t>
            </a:r>
            <a:r>
              <a:rPr lang="en-GB" sz="1800" dirty="0" err="1"/>
              <a:t>na</a:t>
            </a:r>
            <a:r>
              <a:rPr lang="en-GB" sz="1800" dirty="0"/>
              <a:t> </a:t>
            </a:r>
            <a:r>
              <a:rPr lang="en-GB" sz="1800" dirty="0" err="1"/>
              <a:t>estabilização</a:t>
            </a:r>
            <a:r>
              <a:rPr lang="en-GB" sz="1800" dirty="0"/>
              <a:t> dos </a:t>
            </a:r>
            <a:r>
              <a:rPr lang="en-GB" sz="1800" dirty="0" err="1"/>
              <a:t>níveis</a:t>
            </a:r>
            <a:r>
              <a:rPr lang="en-GB" sz="1800" dirty="0"/>
              <a:t> de gases de </a:t>
            </a:r>
            <a:r>
              <a:rPr lang="en-GB" sz="1800" dirty="0" err="1"/>
              <a:t>efeito</a:t>
            </a:r>
            <a:r>
              <a:rPr lang="en-GB" sz="1800" dirty="0"/>
              <a:t> estufa que </a:t>
            </a:r>
            <a:r>
              <a:rPr lang="en-GB" sz="1800" dirty="0" err="1"/>
              <a:t>retêm</a:t>
            </a:r>
            <a:r>
              <a:rPr lang="en-GB" sz="1800" dirty="0"/>
              <a:t> o </a:t>
            </a:r>
            <a:r>
              <a:rPr lang="en-GB" sz="1800" dirty="0" err="1"/>
              <a:t>calor</a:t>
            </a:r>
            <a:r>
              <a:rPr lang="en-GB" sz="1800" dirty="0"/>
              <a:t> </a:t>
            </a:r>
            <a:r>
              <a:rPr lang="en-GB" sz="1800" dirty="0" err="1"/>
              <a:t>na</a:t>
            </a:r>
            <a:r>
              <a:rPr lang="en-GB" sz="1800" dirty="0"/>
              <a:t> </a:t>
            </a:r>
            <a:r>
              <a:rPr lang="en-GB" sz="1800" dirty="0" err="1"/>
              <a:t>atmosfera</a:t>
            </a:r>
            <a:r>
              <a:rPr lang="en-GB" sz="1800" dirty="0"/>
              <a:t>. A </a:t>
            </a:r>
            <a:r>
              <a:rPr lang="en-GB" sz="1800" dirty="0" err="1"/>
              <a:t>segunda</a:t>
            </a:r>
            <a:r>
              <a:rPr lang="en-GB" sz="1800" dirty="0"/>
              <a:t> </a:t>
            </a:r>
            <a:r>
              <a:rPr lang="en-GB" sz="1800" dirty="0" err="1"/>
              <a:t>é</a:t>
            </a:r>
            <a:r>
              <a:rPr lang="en-GB" sz="1800" dirty="0"/>
              <a:t> </a:t>
            </a:r>
            <a:r>
              <a:rPr lang="en-GB" sz="1800" dirty="0" err="1"/>
              <a:t>chamada</a:t>
            </a:r>
            <a:r>
              <a:rPr lang="en-GB" sz="1800" dirty="0"/>
              <a:t> de </a:t>
            </a:r>
            <a:r>
              <a:rPr lang="en-GB" sz="1800" dirty="0" err="1"/>
              <a:t>adaptação</a:t>
            </a:r>
            <a:r>
              <a:rPr lang="en-GB" sz="1800" dirty="0"/>
              <a:t>, que se </a:t>
            </a:r>
            <a:r>
              <a:rPr lang="en-GB" sz="1800" dirty="0" err="1"/>
              <a:t>concentra</a:t>
            </a:r>
            <a:r>
              <a:rPr lang="en-GB" sz="1800" dirty="0"/>
              <a:t> </a:t>
            </a:r>
            <a:r>
              <a:rPr lang="en-GB" sz="1800" dirty="0" err="1"/>
              <a:t>na</a:t>
            </a:r>
            <a:r>
              <a:rPr lang="en-GB" sz="1800" dirty="0"/>
              <a:t> </a:t>
            </a:r>
            <a:r>
              <a:rPr lang="en-GB" sz="1800" dirty="0" err="1"/>
              <a:t>adaptação</a:t>
            </a:r>
            <a:r>
              <a:rPr lang="en-GB" sz="1800" dirty="0"/>
              <a:t> </a:t>
            </a:r>
            <a:r>
              <a:rPr lang="en-GB" sz="1800" dirty="0" err="1"/>
              <a:t>às</a:t>
            </a:r>
            <a:r>
              <a:rPr lang="en-GB" sz="1800" dirty="0"/>
              <a:t> </a:t>
            </a:r>
            <a:r>
              <a:rPr lang="en-GB" sz="1800" dirty="0" err="1"/>
              <a:t>mudanças</a:t>
            </a:r>
            <a:r>
              <a:rPr lang="en-GB" sz="1800" dirty="0"/>
              <a:t> </a:t>
            </a:r>
            <a:r>
              <a:rPr lang="en-GB" sz="1800" dirty="0" err="1"/>
              <a:t>climáticas</a:t>
            </a:r>
            <a:r>
              <a:rPr lang="en-GB" sz="1800" dirty="0"/>
              <a:t> </a:t>
            </a:r>
            <a:r>
              <a:rPr lang="en-GB" sz="1800" dirty="0" err="1"/>
              <a:t>já</a:t>
            </a:r>
            <a:r>
              <a:rPr lang="en-GB" sz="1800" dirty="0"/>
              <a:t> </a:t>
            </a:r>
            <a:r>
              <a:rPr lang="en-GB" sz="1800" dirty="0" err="1"/>
              <a:t>em</a:t>
            </a:r>
            <a:r>
              <a:rPr lang="en-GB" sz="1800" dirty="0"/>
              <a:t> </a:t>
            </a:r>
            <a:r>
              <a:rPr lang="en-GB" sz="1800" dirty="0" err="1"/>
              <a:t>andamento</a:t>
            </a:r>
            <a:r>
              <a:rPr lang="en-GB" sz="1800" dirty="0"/>
              <a:t>. </a:t>
            </a:r>
            <a:r>
              <a:rPr lang="en-GB" sz="1800" b="0" dirty="0"/>
              <a:t>O IPCC </a:t>
            </a:r>
            <a:r>
              <a:rPr lang="en-GB" sz="1800" b="0" dirty="0" err="1"/>
              <a:t>afirma</a:t>
            </a:r>
            <a:r>
              <a:rPr lang="en-GB" sz="1800" b="0" dirty="0"/>
              <a:t> que o </a:t>
            </a:r>
            <a:r>
              <a:rPr lang="en-GB" sz="1800" b="0" dirty="0" err="1"/>
              <a:t>objetivo</a:t>
            </a:r>
            <a:r>
              <a:rPr lang="en-GB" sz="1800" b="0" dirty="0"/>
              <a:t> da </a:t>
            </a:r>
            <a:r>
              <a:rPr lang="en-GB" sz="1800" b="0" dirty="0" err="1"/>
              <a:t>mitigação</a:t>
            </a:r>
            <a:r>
              <a:rPr lang="en-GB" sz="1800" b="0" dirty="0"/>
              <a:t> </a:t>
            </a:r>
            <a:r>
              <a:rPr lang="en-GB" sz="1800" dirty="0" err="1"/>
              <a:t>é</a:t>
            </a:r>
            <a:r>
              <a:rPr lang="en-GB" sz="1800" dirty="0"/>
              <a:t> </a:t>
            </a:r>
            <a:r>
              <a:rPr lang="en-GB" sz="1800" dirty="0" err="1"/>
              <a:t>evitar</a:t>
            </a:r>
            <a:r>
              <a:rPr lang="en-GB" sz="1800" dirty="0"/>
              <a:t> a </a:t>
            </a:r>
            <a:r>
              <a:rPr lang="en-GB" sz="1800" dirty="0" err="1"/>
              <a:t>interferência</a:t>
            </a:r>
            <a:r>
              <a:rPr lang="en-GB" sz="1800" dirty="0"/>
              <a:t> </a:t>
            </a:r>
            <a:r>
              <a:rPr lang="en-GB" sz="1800" dirty="0" err="1"/>
              <a:t>humana</a:t>
            </a:r>
            <a:r>
              <a:rPr lang="en-GB" sz="1800" dirty="0"/>
              <a:t> </a:t>
            </a:r>
            <a:r>
              <a:rPr lang="en-GB" sz="1800" dirty="0" err="1"/>
              <a:t>significativa</a:t>
            </a:r>
            <a:r>
              <a:rPr lang="en-GB" sz="1800" dirty="0"/>
              <a:t> no </a:t>
            </a:r>
            <a:r>
              <a:rPr lang="en-GB" sz="1800" dirty="0" err="1"/>
              <a:t>sistema</a:t>
            </a:r>
            <a:r>
              <a:rPr lang="en-GB" sz="1800" dirty="0"/>
              <a:t> </a:t>
            </a:r>
            <a:r>
              <a:rPr lang="en-GB" sz="1800" dirty="0" err="1"/>
              <a:t>climático</a:t>
            </a:r>
            <a:r>
              <a:rPr lang="en-GB" sz="1800" dirty="0"/>
              <a:t> e "</a:t>
            </a:r>
            <a:r>
              <a:rPr lang="en-GB" sz="1800" dirty="0" err="1"/>
              <a:t>estabilizar</a:t>
            </a:r>
            <a:r>
              <a:rPr lang="en-GB" sz="1800" dirty="0"/>
              <a:t> </a:t>
            </a:r>
            <a:r>
              <a:rPr lang="en-GB" sz="1800" dirty="0" err="1"/>
              <a:t>os</a:t>
            </a:r>
            <a:r>
              <a:rPr lang="en-GB" sz="1800" dirty="0"/>
              <a:t> </a:t>
            </a:r>
            <a:r>
              <a:rPr lang="en-GB" sz="1800" dirty="0" err="1"/>
              <a:t>níveis</a:t>
            </a:r>
            <a:r>
              <a:rPr lang="en-GB" sz="1800" dirty="0"/>
              <a:t> de gases de </a:t>
            </a:r>
            <a:r>
              <a:rPr lang="en-GB" sz="1800" dirty="0" err="1"/>
              <a:t>efeito</a:t>
            </a:r>
            <a:r>
              <a:rPr lang="en-GB" sz="1800" dirty="0"/>
              <a:t> estufa </a:t>
            </a:r>
            <a:r>
              <a:rPr lang="en-GB" sz="1800" dirty="0" err="1"/>
              <a:t>em</a:t>
            </a:r>
            <a:r>
              <a:rPr lang="en-GB" sz="1800" dirty="0"/>
              <a:t> um </a:t>
            </a:r>
            <a:r>
              <a:rPr lang="en-GB" sz="1800" dirty="0" err="1"/>
              <a:t>prazo</a:t>
            </a:r>
            <a:r>
              <a:rPr lang="en-GB" sz="1800" dirty="0"/>
              <a:t> </a:t>
            </a:r>
            <a:r>
              <a:rPr lang="en-GB" sz="1800" dirty="0" err="1"/>
              <a:t>suficiente</a:t>
            </a:r>
            <a:r>
              <a:rPr lang="en-GB" sz="1800" dirty="0"/>
              <a:t> para </a:t>
            </a:r>
            <a:r>
              <a:rPr lang="en-GB" sz="1800" dirty="0" err="1"/>
              <a:t>permitir</a:t>
            </a:r>
            <a:r>
              <a:rPr lang="en-GB" sz="1800" dirty="0"/>
              <a:t> que </a:t>
            </a:r>
            <a:r>
              <a:rPr lang="en-GB" sz="1800" dirty="0" err="1"/>
              <a:t>os</a:t>
            </a:r>
            <a:r>
              <a:rPr lang="en-GB" sz="1800" dirty="0"/>
              <a:t> </a:t>
            </a:r>
            <a:r>
              <a:rPr lang="en-GB" sz="1800" dirty="0" err="1"/>
              <a:t>ecossistemas</a:t>
            </a:r>
            <a:r>
              <a:rPr lang="en-GB" sz="1800" dirty="0"/>
              <a:t> se </a:t>
            </a:r>
            <a:r>
              <a:rPr lang="en-GB" sz="1800" dirty="0" err="1"/>
              <a:t>adaptem</a:t>
            </a:r>
            <a:r>
              <a:rPr lang="en-GB" sz="1800" dirty="0"/>
              <a:t> </a:t>
            </a:r>
            <a:r>
              <a:rPr lang="en-GB" sz="1800" dirty="0" err="1"/>
              <a:t>naturalmente</a:t>
            </a:r>
            <a:r>
              <a:rPr lang="en-GB" sz="1800" dirty="0"/>
              <a:t> </a:t>
            </a:r>
            <a:r>
              <a:rPr lang="en-GB" sz="1800" dirty="0" err="1"/>
              <a:t>às</a:t>
            </a:r>
            <a:r>
              <a:rPr lang="en-GB" sz="1800" dirty="0"/>
              <a:t> </a:t>
            </a:r>
            <a:r>
              <a:rPr lang="en-GB" sz="1800" dirty="0" err="1"/>
              <a:t>mudanças</a:t>
            </a:r>
            <a:r>
              <a:rPr lang="en-GB" sz="1800" dirty="0"/>
              <a:t> </a:t>
            </a:r>
            <a:r>
              <a:rPr lang="en-GB" sz="1800" dirty="0" err="1"/>
              <a:t>climáticas</a:t>
            </a:r>
            <a:r>
              <a:rPr lang="en-GB" sz="1800" dirty="0"/>
              <a:t>, </a:t>
            </a:r>
            <a:r>
              <a:rPr lang="en-GB" sz="1800" dirty="0" err="1"/>
              <a:t>garantir</a:t>
            </a:r>
            <a:r>
              <a:rPr lang="en-GB" sz="1800" dirty="0"/>
              <a:t> que a </a:t>
            </a:r>
            <a:r>
              <a:rPr lang="en-GB" sz="1800" dirty="0" err="1"/>
              <a:t>produção</a:t>
            </a:r>
            <a:r>
              <a:rPr lang="en-GB" sz="1800" dirty="0"/>
              <a:t> de </a:t>
            </a:r>
            <a:r>
              <a:rPr lang="en-GB" sz="1800" dirty="0" err="1"/>
              <a:t>alimentos</a:t>
            </a:r>
            <a:r>
              <a:rPr lang="en-GB" sz="1800" dirty="0"/>
              <a:t> </a:t>
            </a:r>
            <a:r>
              <a:rPr lang="en-GB" sz="1800" dirty="0" err="1"/>
              <a:t>não</a:t>
            </a:r>
            <a:r>
              <a:rPr lang="en-GB" sz="1800" dirty="0"/>
              <a:t> </a:t>
            </a:r>
            <a:r>
              <a:rPr lang="en-GB" sz="1800" dirty="0" err="1"/>
              <a:t>seja</a:t>
            </a:r>
            <a:r>
              <a:rPr lang="en-GB" sz="1800" dirty="0"/>
              <a:t> </a:t>
            </a:r>
            <a:r>
              <a:rPr lang="en-GB" sz="1800" dirty="0" err="1"/>
              <a:t>ameaçada</a:t>
            </a:r>
            <a:r>
              <a:rPr lang="en-GB" sz="1800" dirty="0"/>
              <a:t> e </a:t>
            </a:r>
            <a:r>
              <a:rPr lang="en-GB" sz="1800" dirty="0" err="1"/>
              <a:t>permitir</a:t>
            </a:r>
            <a:r>
              <a:rPr lang="en-GB" sz="1800" dirty="0"/>
              <a:t> que o </a:t>
            </a:r>
            <a:r>
              <a:rPr lang="en-GB" sz="1800" dirty="0" err="1"/>
              <a:t>desenvolvimento</a:t>
            </a:r>
            <a:r>
              <a:rPr lang="en-GB" sz="1800" dirty="0"/>
              <a:t> </a:t>
            </a:r>
            <a:r>
              <a:rPr lang="en-GB" sz="1800" dirty="0" err="1"/>
              <a:t>econômico</a:t>
            </a:r>
            <a:r>
              <a:rPr lang="en-GB" sz="1800" dirty="0"/>
              <a:t> </a:t>
            </a:r>
            <a:r>
              <a:rPr lang="en-GB" sz="1800" dirty="0" err="1"/>
              <a:t>prossiga</a:t>
            </a:r>
            <a:r>
              <a:rPr lang="en-GB" sz="1800" dirty="0"/>
              <a:t> de forma </a:t>
            </a:r>
            <a:r>
              <a:rPr lang="en-GB" sz="1800" dirty="0" err="1"/>
              <a:t>sustentável</a:t>
            </a:r>
            <a:r>
              <a:rPr lang="en-GB" sz="1800" dirty="0"/>
              <a:t>". Em </a:t>
            </a:r>
            <a:r>
              <a:rPr lang="en-GB" sz="1800" dirty="0" err="1"/>
              <a:t>contrapartida</a:t>
            </a:r>
            <a:r>
              <a:rPr lang="en-GB" sz="1800" dirty="0"/>
              <a:t>, a </a:t>
            </a:r>
            <a:r>
              <a:rPr lang="en-GB" sz="1800" dirty="0" err="1"/>
              <a:t>adaptação</a:t>
            </a:r>
            <a:r>
              <a:rPr lang="en-GB" sz="1800" dirty="0"/>
              <a:t> visa </a:t>
            </a:r>
            <a:r>
              <a:rPr lang="en-GB" sz="1800" dirty="0" err="1"/>
              <a:t>reduzir</a:t>
            </a:r>
            <a:r>
              <a:rPr lang="en-GB" sz="1800" dirty="0"/>
              <a:t> </a:t>
            </a:r>
            <a:r>
              <a:rPr lang="en-GB" sz="1800" dirty="0" err="1"/>
              <a:t>nossa</a:t>
            </a:r>
            <a:r>
              <a:rPr lang="en-GB" sz="1800" dirty="0"/>
              <a:t> </a:t>
            </a:r>
            <a:r>
              <a:rPr lang="en-GB" sz="1800" dirty="0" err="1"/>
              <a:t>vulnerabilidade</a:t>
            </a:r>
            <a:r>
              <a:rPr lang="en-GB" sz="1800" dirty="0"/>
              <a:t> </a:t>
            </a:r>
            <a:r>
              <a:rPr lang="en-GB" sz="1800" dirty="0" err="1"/>
              <a:t>aos</a:t>
            </a:r>
            <a:r>
              <a:rPr lang="en-GB" sz="1800" dirty="0"/>
              <a:t> </a:t>
            </a:r>
            <a:r>
              <a:rPr lang="en-GB" sz="1800" dirty="0" err="1"/>
              <a:t>efeitos</a:t>
            </a:r>
            <a:r>
              <a:rPr lang="en-GB" sz="1800" dirty="0"/>
              <a:t> </a:t>
            </a:r>
            <a:r>
              <a:rPr lang="en-GB" sz="1800" dirty="0" err="1"/>
              <a:t>nocivos</a:t>
            </a:r>
            <a:r>
              <a:rPr lang="en-GB" sz="1800" dirty="0"/>
              <a:t> das </a:t>
            </a:r>
            <a:r>
              <a:rPr lang="en-GB" sz="1800" dirty="0" err="1"/>
              <a:t>mudanças</a:t>
            </a:r>
            <a:r>
              <a:rPr lang="en-GB" sz="1800" dirty="0"/>
              <a:t> </a:t>
            </a:r>
            <a:r>
              <a:rPr lang="en-GB" sz="1800" dirty="0" err="1"/>
              <a:t>climáticas</a:t>
            </a:r>
            <a:r>
              <a:rPr lang="en-GB" sz="1800" dirty="0"/>
              <a:t>, </a:t>
            </a:r>
            <a:r>
              <a:rPr lang="en-GB" sz="1800" dirty="0" err="1"/>
              <a:t>como</a:t>
            </a:r>
            <a:r>
              <a:rPr lang="en-GB" sz="1800" dirty="0"/>
              <a:t> a </a:t>
            </a:r>
            <a:r>
              <a:rPr lang="en-GB" sz="1800" dirty="0" err="1"/>
              <a:t>elevação</a:t>
            </a:r>
            <a:r>
              <a:rPr lang="en-GB" sz="1800" dirty="0"/>
              <a:t> do </a:t>
            </a:r>
            <a:r>
              <a:rPr lang="en-GB" sz="1800" dirty="0" err="1"/>
              <a:t>nível</a:t>
            </a:r>
            <a:r>
              <a:rPr lang="en-GB" sz="1800" dirty="0"/>
              <a:t> do mar, </a:t>
            </a:r>
            <a:r>
              <a:rPr lang="en-GB" sz="1800" dirty="0" err="1"/>
              <a:t>eventos</a:t>
            </a:r>
            <a:r>
              <a:rPr lang="en-GB" sz="1800" dirty="0"/>
              <a:t> </a:t>
            </a:r>
            <a:r>
              <a:rPr lang="en-GB" sz="1800" dirty="0" err="1"/>
              <a:t>climáticos</a:t>
            </a:r>
            <a:r>
              <a:rPr lang="en-GB" sz="1800" dirty="0"/>
              <a:t> </a:t>
            </a:r>
            <a:r>
              <a:rPr lang="en-GB" sz="1800" dirty="0" err="1"/>
              <a:t>extremos</a:t>
            </a:r>
            <a:r>
              <a:rPr lang="en-GB" sz="1800" dirty="0"/>
              <a:t> </a:t>
            </a:r>
            <a:r>
              <a:rPr lang="en-GB" sz="1800" dirty="0" err="1"/>
              <a:t>mais</a:t>
            </a:r>
            <a:r>
              <a:rPr lang="en-GB" sz="1800" dirty="0"/>
              <a:t> </a:t>
            </a:r>
            <a:r>
              <a:rPr lang="en-GB" sz="1800" dirty="0" err="1"/>
              <a:t>intensos</a:t>
            </a:r>
            <a:r>
              <a:rPr lang="en-GB" sz="1800" dirty="0"/>
              <a:t> </a:t>
            </a:r>
            <a:r>
              <a:rPr lang="en-GB" sz="1800" dirty="0" err="1"/>
              <a:t>ou</a:t>
            </a:r>
            <a:r>
              <a:rPr lang="en-GB" sz="1800" dirty="0"/>
              <a:t> </a:t>
            </a:r>
            <a:r>
              <a:rPr lang="en-GB" sz="1800" dirty="0" err="1"/>
              <a:t>insegurança</a:t>
            </a:r>
            <a:r>
              <a:rPr lang="en-GB" sz="1800" dirty="0"/>
              <a:t> </a:t>
            </a:r>
            <a:r>
              <a:rPr lang="en-GB" sz="1800" dirty="0" err="1"/>
              <a:t>alimentar</a:t>
            </a:r>
            <a:r>
              <a:rPr lang="en-GB" sz="1800" dirty="0"/>
              <a:t>. A </a:t>
            </a:r>
            <a:r>
              <a:rPr lang="en-GB" sz="1800" dirty="0" err="1"/>
              <a:t>adaptação</a:t>
            </a:r>
            <a:r>
              <a:rPr lang="en-GB" sz="1800" dirty="0"/>
              <a:t> </a:t>
            </a:r>
            <a:r>
              <a:rPr lang="en-GB" sz="1800" dirty="0" err="1"/>
              <a:t>também</a:t>
            </a:r>
            <a:r>
              <a:rPr lang="en-GB" sz="1800" dirty="0"/>
              <a:t> </a:t>
            </a:r>
            <a:r>
              <a:rPr lang="en-GB" sz="1800" dirty="0" err="1"/>
              <a:t>inclui</a:t>
            </a:r>
            <a:r>
              <a:rPr lang="en-GB" sz="1800" dirty="0"/>
              <a:t> </a:t>
            </a:r>
            <a:r>
              <a:rPr lang="en-GB" sz="1800" dirty="0" err="1"/>
              <a:t>aproveitar</a:t>
            </a:r>
            <a:r>
              <a:rPr lang="en-GB" sz="1800" dirty="0"/>
              <a:t> </a:t>
            </a:r>
            <a:r>
              <a:rPr lang="en-GB" sz="1800" dirty="0" err="1"/>
              <a:t>ao</a:t>
            </a:r>
            <a:r>
              <a:rPr lang="en-GB" sz="1800" dirty="0"/>
              <a:t> </a:t>
            </a:r>
            <a:r>
              <a:rPr lang="en-GB" sz="1800" dirty="0" err="1"/>
              <a:t>máximo</a:t>
            </a:r>
            <a:r>
              <a:rPr lang="en-GB" sz="1800" dirty="0"/>
              <a:t> as </a:t>
            </a:r>
            <a:r>
              <a:rPr lang="en-GB" sz="1800" dirty="0" err="1"/>
              <a:t>possíveis</a:t>
            </a:r>
            <a:r>
              <a:rPr lang="en-GB" sz="1800" dirty="0"/>
              <a:t> </a:t>
            </a:r>
            <a:r>
              <a:rPr lang="en-GB" sz="1800" dirty="0" err="1"/>
              <a:t>oportunidades</a:t>
            </a:r>
            <a:r>
              <a:rPr lang="en-GB" sz="1800" dirty="0"/>
              <a:t> </a:t>
            </a:r>
            <a:r>
              <a:rPr lang="en-GB" sz="1800" dirty="0" err="1"/>
              <a:t>benéficas</a:t>
            </a:r>
            <a:r>
              <a:rPr lang="en-GB" sz="1800" dirty="0"/>
              <a:t> </a:t>
            </a:r>
            <a:r>
              <a:rPr lang="en-GB" sz="1800" dirty="0" err="1"/>
              <a:t>associadas</a:t>
            </a:r>
            <a:r>
              <a:rPr lang="en-GB" sz="1800" dirty="0"/>
              <a:t> </a:t>
            </a:r>
            <a:r>
              <a:rPr lang="en-GB" sz="1800" dirty="0" err="1"/>
              <a:t>às</a:t>
            </a:r>
            <a:r>
              <a:rPr lang="en-GB" sz="1800" dirty="0"/>
              <a:t> </a:t>
            </a:r>
            <a:r>
              <a:rPr lang="en-GB" sz="1800" dirty="0" err="1"/>
              <a:t>mudanças</a:t>
            </a:r>
            <a:r>
              <a:rPr lang="en-GB" sz="1800" dirty="0"/>
              <a:t> </a:t>
            </a:r>
            <a:r>
              <a:rPr lang="en-GB" sz="1800" dirty="0" err="1"/>
              <a:t>climáticas</a:t>
            </a:r>
            <a:r>
              <a:rPr lang="en-GB" sz="1800" dirty="0"/>
              <a:t>, </a:t>
            </a:r>
            <a:r>
              <a:rPr lang="en-GB" sz="1800" dirty="0" err="1"/>
              <a:t>como</a:t>
            </a:r>
            <a:r>
              <a:rPr lang="en-GB" sz="1800" dirty="0"/>
              <a:t>, </a:t>
            </a:r>
            <a:r>
              <a:rPr lang="en-GB" sz="1800" dirty="0" err="1"/>
              <a:t>por</a:t>
            </a:r>
            <a:r>
              <a:rPr lang="en-GB" sz="1800" dirty="0"/>
              <a:t> </a:t>
            </a:r>
            <a:r>
              <a:rPr lang="en-GB" sz="1800" dirty="0" err="1"/>
              <a:t>exemplo</a:t>
            </a:r>
            <a:r>
              <a:rPr lang="en-GB" sz="1800" dirty="0"/>
              <a:t>, </a:t>
            </a:r>
            <a:r>
              <a:rPr lang="en-GB" sz="1800" dirty="0" err="1"/>
              <a:t>períodos</a:t>
            </a:r>
            <a:r>
              <a:rPr lang="en-GB" sz="1800" dirty="0"/>
              <a:t> de </a:t>
            </a:r>
            <a:r>
              <a:rPr lang="en-GB" sz="1800" dirty="0" err="1"/>
              <a:t>cultivo</a:t>
            </a:r>
            <a:r>
              <a:rPr lang="en-GB" sz="1800" dirty="0"/>
              <a:t> </a:t>
            </a:r>
            <a:r>
              <a:rPr lang="en-GB" sz="1800" dirty="0" err="1"/>
              <a:t>mais</a:t>
            </a:r>
            <a:r>
              <a:rPr lang="en-GB" sz="1800" dirty="0"/>
              <a:t> </a:t>
            </a:r>
            <a:r>
              <a:rPr lang="en-GB" sz="1800" dirty="0" err="1"/>
              <a:t>longos</a:t>
            </a:r>
            <a:r>
              <a:rPr lang="en-GB" sz="1800" dirty="0"/>
              <a:t> </a:t>
            </a:r>
            <a:r>
              <a:rPr lang="en-GB" sz="1800" dirty="0" err="1"/>
              <a:t>ou</a:t>
            </a:r>
            <a:r>
              <a:rPr lang="en-GB" sz="1800" dirty="0"/>
              <a:t> </a:t>
            </a:r>
            <a:r>
              <a:rPr lang="en-GB" sz="1800" dirty="0" err="1"/>
              <a:t>aumento</a:t>
            </a:r>
            <a:r>
              <a:rPr lang="en-GB" sz="1800" dirty="0"/>
              <a:t> da </a:t>
            </a:r>
            <a:r>
              <a:rPr lang="en-GB" sz="1800" dirty="0" err="1"/>
              <a:t>produtividade</a:t>
            </a:r>
            <a:r>
              <a:rPr lang="en-GB" sz="1800" dirty="0"/>
              <a:t> </a:t>
            </a:r>
            <a:r>
              <a:rPr lang="en-GB" sz="1800" dirty="0" err="1"/>
              <a:t>em</a:t>
            </a:r>
            <a:r>
              <a:rPr lang="en-GB" sz="1800" dirty="0"/>
              <a:t> </a:t>
            </a:r>
            <a:r>
              <a:rPr lang="en-GB" sz="1800" dirty="0" err="1"/>
              <a:t>algumas</a:t>
            </a:r>
            <a:r>
              <a:rPr lang="en-GB" sz="1800" dirty="0"/>
              <a:t> </a:t>
            </a:r>
            <a:r>
              <a:rPr lang="en-GB" sz="1800" dirty="0" err="1"/>
              <a:t>regiões</a:t>
            </a:r>
            <a:r>
              <a:rPr lang="en-GB" sz="1800" dirty="0"/>
              <a:t>. </a:t>
            </a:r>
            <a:r>
              <a:rPr lang="en-GB" sz="1800" dirty="0" err="1"/>
              <a:t>Os</a:t>
            </a:r>
            <a:r>
              <a:rPr lang="en-GB" sz="1800" dirty="0"/>
              <a:t> </a:t>
            </a:r>
            <a:r>
              <a:rPr lang="en-GB" sz="1800" dirty="0" err="1"/>
              <a:t>tópicos</a:t>
            </a:r>
            <a:r>
              <a:rPr lang="en-GB" sz="1800" dirty="0"/>
              <a:t> </a:t>
            </a:r>
            <a:r>
              <a:rPr lang="en-GB" sz="1800" dirty="0" err="1"/>
              <a:t>sobre</a:t>
            </a:r>
            <a:r>
              <a:rPr lang="en-GB" sz="1800" dirty="0"/>
              <a:t> </a:t>
            </a:r>
            <a:r>
              <a:rPr lang="en-GB" sz="1800" dirty="0" err="1"/>
              <a:t>mitigação</a:t>
            </a:r>
            <a:r>
              <a:rPr lang="en-GB" sz="1800" dirty="0"/>
              <a:t> de gases de </a:t>
            </a:r>
            <a:r>
              <a:rPr lang="en-GB" sz="1800" dirty="0" err="1"/>
              <a:t>efeito</a:t>
            </a:r>
            <a:r>
              <a:rPr lang="en-GB" sz="1800" dirty="0"/>
              <a:t> estufa </a:t>
            </a:r>
            <a:r>
              <a:rPr lang="en-GB" sz="1800" dirty="0" err="1"/>
              <a:t>foram</a:t>
            </a:r>
            <a:r>
              <a:rPr lang="en-GB" sz="1800" dirty="0"/>
              <a:t> </a:t>
            </a:r>
            <a:r>
              <a:rPr lang="en-GB" sz="1800" dirty="0" err="1"/>
              <a:t>discutidos</a:t>
            </a:r>
            <a:r>
              <a:rPr lang="en-GB" sz="1800" dirty="0"/>
              <a:t> </a:t>
            </a:r>
            <a:r>
              <a:rPr lang="en-GB" sz="1800" dirty="0" err="1"/>
              <a:t>na</a:t>
            </a:r>
            <a:r>
              <a:rPr lang="en-GB" sz="1800" dirty="0"/>
              <a:t> </a:t>
            </a:r>
            <a:r>
              <a:rPr lang="en-GB" sz="1800" b="1" dirty="0" err="1"/>
              <a:t>nona</a:t>
            </a:r>
            <a:r>
              <a:rPr lang="en-GB" sz="1800" b="1" dirty="0"/>
              <a:t> aula</a:t>
            </a:r>
            <a:r>
              <a:rPr lang="en-GB" sz="1800" dirty="0"/>
              <a:t>. </a:t>
            </a:r>
            <a:endParaRPr sz="1800" dirty="0"/>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GB" sz="1200" dirty="0" err="1">
                <a:solidFill>
                  <a:schemeClr val="dk1"/>
                </a:solidFill>
                <a:latin typeface="Calibri"/>
                <a:ea typeface="Calibri"/>
                <a:cs typeface="Calibri"/>
                <a:sym typeface="Calibri"/>
              </a:rPr>
              <a:t>Alguns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exemplos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comuns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medidas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adaptação</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mitigação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estão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detalhados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nesta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tabela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esforços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mitigação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incluem</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prática</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medidas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eficiência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energética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residências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escritórios</a:t>
            </a:r>
            <a:r>
              <a:rPr lang="en-GB" sz="1200" dirty="0">
                <a:solidFill>
                  <a:schemeClr val="dk1"/>
                </a:solidFill>
                <a:latin typeface="Calibri"/>
                <a:ea typeface="Calibri"/>
                <a:cs typeface="Calibri"/>
                <a:sym typeface="Calibri"/>
              </a:rPr>
              <a:t> e o </a:t>
            </a:r>
            <a:r>
              <a:rPr lang="en-GB" sz="1200" dirty="0" err="1">
                <a:solidFill>
                  <a:schemeClr val="dk1"/>
                </a:solidFill>
                <a:latin typeface="Calibri"/>
                <a:ea typeface="Calibri"/>
                <a:cs typeface="Calibri"/>
                <a:sym typeface="Calibri"/>
              </a:rPr>
              <a:t>uso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fontes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renováveis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geração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eletricidade</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automação</a:t>
            </a:r>
            <a:r>
              <a:rPr lang="en-GB" sz="1200" dirty="0">
                <a:solidFill>
                  <a:schemeClr val="dk1"/>
                </a:solidFill>
                <a:latin typeface="Calibri"/>
                <a:ea typeface="Calibri"/>
                <a:cs typeface="Calibri"/>
                <a:sym typeface="Calibri"/>
              </a:rPr>
              <a:t> e a </a:t>
            </a:r>
            <a:r>
              <a:rPr lang="en-GB" sz="1200" dirty="0" err="1">
                <a:solidFill>
                  <a:schemeClr val="dk1"/>
                </a:solidFill>
                <a:latin typeface="Calibri"/>
                <a:ea typeface="Calibri"/>
                <a:cs typeface="Calibri"/>
                <a:sym typeface="Calibri"/>
              </a:rPr>
              <a:t>eletrificação</a:t>
            </a:r>
            <a:r>
              <a:rPr lang="en-GB" sz="1200" dirty="0">
                <a:solidFill>
                  <a:schemeClr val="dk1"/>
                </a:solidFill>
                <a:latin typeface="Calibri"/>
                <a:ea typeface="Calibri"/>
                <a:cs typeface="Calibri"/>
                <a:sym typeface="Calibri"/>
              </a:rPr>
              <a:t> dos </a:t>
            </a:r>
            <a:r>
              <a:rPr lang="en-GB" sz="1200" dirty="0" err="1">
                <a:solidFill>
                  <a:schemeClr val="dk1"/>
                </a:solidFill>
                <a:latin typeface="Calibri"/>
                <a:ea typeface="Calibri"/>
                <a:cs typeface="Calibri"/>
                <a:sym typeface="Calibri"/>
              </a:rPr>
              <a:t>processos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industriais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também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contribuem</a:t>
            </a:r>
            <a:r>
              <a:rPr lang="en-GB" sz="1200" dirty="0">
                <a:solidFill>
                  <a:schemeClr val="dk1"/>
                </a:solidFill>
                <a:latin typeface="Calibri"/>
                <a:ea typeface="Calibri"/>
                <a:cs typeface="Calibri"/>
                <a:sym typeface="Calibri"/>
              </a:rPr>
              <a:t> para a </a:t>
            </a:r>
            <a:r>
              <a:rPr lang="en-GB" sz="1200" dirty="0" err="1">
                <a:solidFill>
                  <a:schemeClr val="dk1"/>
                </a:solidFill>
                <a:latin typeface="Calibri"/>
                <a:ea typeface="Calibri"/>
                <a:cs typeface="Calibri"/>
                <a:sym typeface="Calibri"/>
              </a:rPr>
              <a:t>redução</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emissões</a:t>
            </a:r>
            <a:r>
              <a:rPr lang="en-GB" sz="1200" dirty="0">
                <a:solidFill>
                  <a:schemeClr val="dk1"/>
                </a:solidFill>
                <a:latin typeface="Calibri"/>
                <a:ea typeface="Calibri"/>
                <a:cs typeface="Calibri"/>
                <a:sym typeface="Calibri"/>
              </a:rPr>
              <a:t> de gases de </a:t>
            </a:r>
            <a:r>
              <a:rPr lang="en-GB" sz="1200" dirty="0" err="1">
                <a:solidFill>
                  <a:schemeClr val="dk1"/>
                </a:solidFill>
                <a:latin typeface="Calibri"/>
                <a:ea typeface="Calibri"/>
                <a:cs typeface="Calibri"/>
                <a:sym typeface="Calibri"/>
              </a:rPr>
              <a:t>efeito</a:t>
            </a:r>
            <a:r>
              <a:rPr lang="en-GB" sz="1200" dirty="0">
                <a:solidFill>
                  <a:schemeClr val="dk1"/>
                </a:solidFill>
                <a:latin typeface="Calibri"/>
                <a:ea typeface="Calibri"/>
                <a:cs typeface="Calibri"/>
                <a:sym typeface="Calibri"/>
              </a:rPr>
              <a:t> estufa. A </a:t>
            </a:r>
            <a:r>
              <a:rPr lang="en-GB" sz="1200" dirty="0" err="1">
                <a:solidFill>
                  <a:schemeClr val="dk1"/>
                </a:solidFill>
                <a:latin typeface="Calibri"/>
                <a:ea typeface="Calibri"/>
                <a:cs typeface="Calibri"/>
                <a:sym typeface="Calibri"/>
              </a:rPr>
              <a:t>compra</a:t>
            </a:r>
            <a:r>
              <a:rPr lang="en-GB" sz="1200" dirty="0">
                <a:solidFill>
                  <a:schemeClr val="dk1"/>
                </a:solidFill>
                <a:latin typeface="Calibri"/>
                <a:ea typeface="Calibri"/>
                <a:cs typeface="Calibri"/>
                <a:sym typeface="Calibri"/>
              </a:rPr>
              <a:t> e o </a:t>
            </a:r>
            <a:r>
              <a:rPr lang="en-GB" sz="1200" dirty="0" err="1">
                <a:solidFill>
                  <a:schemeClr val="dk1"/>
                </a:solidFill>
                <a:latin typeface="Calibri"/>
                <a:ea typeface="Calibri"/>
                <a:cs typeface="Calibri"/>
                <a:sym typeface="Calibri"/>
              </a:rPr>
              <a:t>uso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mecanismos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transporte</a:t>
            </a:r>
            <a:r>
              <a:rPr lang="en-GB" sz="1200" dirty="0">
                <a:solidFill>
                  <a:schemeClr val="dk1"/>
                </a:solidFill>
                <a:latin typeface="Calibri"/>
                <a:ea typeface="Calibri"/>
                <a:cs typeface="Calibri"/>
                <a:sym typeface="Calibri"/>
              </a:rPr>
              <a:t> com </a:t>
            </a:r>
            <a:r>
              <a:rPr lang="en-GB" sz="1200" dirty="0" err="1">
                <a:solidFill>
                  <a:schemeClr val="dk1"/>
                </a:solidFill>
                <a:latin typeface="Calibri"/>
                <a:ea typeface="Calibri"/>
                <a:cs typeface="Calibri"/>
                <a:sym typeface="Calibri"/>
              </a:rPr>
              <a:t>eficiência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energética</a:t>
            </a:r>
            <a:r>
              <a:rPr lang="en-GB" sz="1200" dirty="0">
                <a:solidFill>
                  <a:schemeClr val="dk1"/>
                </a:solidFill>
                <a:latin typeface="Calibri"/>
                <a:ea typeface="Calibri"/>
                <a:cs typeface="Calibri"/>
                <a:sym typeface="Calibri"/>
              </a:rPr>
              <a:t> e a </a:t>
            </a:r>
            <a:r>
              <a:rPr lang="en-GB" sz="1200" dirty="0" err="1">
                <a:solidFill>
                  <a:schemeClr val="dk1"/>
                </a:solidFill>
                <a:latin typeface="Calibri"/>
                <a:ea typeface="Calibri"/>
                <a:cs typeface="Calibri"/>
                <a:sym typeface="Calibri"/>
              </a:rPr>
              <a:t>promoção</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transporte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público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contribuem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muito</a:t>
            </a:r>
            <a:r>
              <a:rPr lang="en-GB" sz="1200" dirty="0">
                <a:solidFill>
                  <a:schemeClr val="dk1"/>
                </a:solidFill>
                <a:latin typeface="Calibri"/>
                <a:ea typeface="Calibri"/>
                <a:cs typeface="Calibri"/>
                <a:sym typeface="Calibri"/>
              </a:rPr>
              <a:t> para a </a:t>
            </a:r>
            <a:r>
              <a:rPr lang="en-GB" sz="1200" dirty="0" err="1">
                <a:solidFill>
                  <a:schemeClr val="dk1"/>
                </a:solidFill>
                <a:latin typeface="Calibri"/>
                <a:ea typeface="Calibri"/>
                <a:cs typeface="Calibri"/>
                <a:sym typeface="Calibri"/>
              </a:rPr>
              <a:t>limitação</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emissões</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tributação</a:t>
            </a:r>
            <a:r>
              <a:rPr lang="en-GB" sz="1200" dirty="0">
                <a:solidFill>
                  <a:schemeClr val="dk1"/>
                </a:solidFill>
                <a:latin typeface="Calibri"/>
                <a:ea typeface="Calibri"/>
                <a:cs typeface="Calibri"/>
                <a:sym typeface="Calibri"/>
              </a:rPr>
              <a:t> dos </a:t>
            </a:r>
            <a:r>
              <a:rPr lang="en-GB" sz="1200" dirty="0" err="1">
                <a:solidFill>
                  <a:schemeClr val="dk1"/>
                </a:solidFill>
                <a:latin typeface="Calibri"/>
                <a:ea typeface="Calibri"/>
                <a:cs typeface="Calibri"/>
                <a:sym typeface="Calibri"/>
              </a:rPr>
              <a:t>emissores</a:t>
            </a:r>
            <a:r>
              <a:rPr lang="en-GB" sz="1200" dirty="0">
                <a:solidFill>
                  <a:schemeClr val="dk1"/>
                </a:solidFill>
                <a:latin typeface="Calibri"/>
                <a:ea typeface="Calibri"/>
                <a:cs typeface="Calibri"/>
                <a:sym typeface="Calibri"/>
              </a:rPr>
              <a:t> de gases de </a:t>
            </a:r>
            <a:r>
              <a:rPr lang="en-GB" sz="1200" dirty="0" err="1">
                <a:solidFill>
                  <a:schemeClr val="dk1"/>
                </a:solidFill>
                <a:latin typeface="Calibri"/>
                <a:ea typeface="Calibri"/>
                <a:cs typeface="Calibri"/>
                <a:sym typeface="Calibri"/>
              </a:rPr>
              <a:t>efeito</a:t>
            </a:r>
            <a:r>
              <a:rPr lang="en-GB" sz="1200" dirty="0">
                <a:solidFill>
                  <a:schemeClr val="dk1"/>
                </a:solidFill>
                <a:latin typeface="Calibri"/>
                <a:ea typeface="Calibri"/>
                <a:cs typeface="Calibri"/>
                <a:sym typeface="Calibri"/>
              </a:rPr>
              <a:t> estufa e o </a:t>
            </a:r>
            <a:r>
              <a:rPr lang="en-GB" sz="1200" dirty="0" err="1">
                <a:solidFill>
                  <a:schemeClr val="dk1"/>
                </a:solidFill>
                <a:latin typeface="Calibri"/>
                <a:ea typeface="Calibri"/>
                <a:cs typeface="Calibri"/>
                <a:sym typeface="Calibri"/>
              </a:rPr>
              <a:t>desenvolvimento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mecanismos</a:t>
            </a:r>
            <a:r>
              <a:rPr lang="en-GB" sz="1200" dirty="0">
                <a:solidFill>
                  <a:schemeClr val="dk1"/>
                </a:solidFill>
                <a:latin typeface="Calibri"/>
                <a:ea typeface="Calibri"/>
                <a:cs typeface="Calibri"/>
                <a:sym typeface="Calibri"/>
              </a:rPr>
              <a:t> de mercado </a:t>
            </a:r>
            <a:r>
              <a:rPr lang="en-GB" sz="1200" dirty="0" err="1">
                <a:solidFill>
                  <a:schemeClr val="dk1"/>
                </a:solidFill>
                <a:latin typeface="Calibri"/>
                <a:ea typeface="Calibri"/>
                <a:cs typeface="Calibri"/>
                <a:sym typeface="Calibri"/>
              </a:rPr>
              <a:t>também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facilitam</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redução</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emissões</a:t>
            </a:r>
            <a:r>
              <a:rPr lang="en-GB" sz="1200" dirty="0">
                <a:solidFill>
                  <a:schemeClr val="dk1"/>
                </a:solidFill>
                <a:latin typeface="Calibri"/>
                <a:ea typeface="Calibri"/>
                <a:cs typeface="Calibri"/>
                <a:sym typeface="Calibri"/>
              </a:rPr>
              <a:t>. Do </a:t>
            </a:r>
            <a:r>
              <a:rPr lang="en-GB" sz="1200" dirty="0" err="1">
                <a:solidFill>
                  <a:schemeClr val="dk1"/>
                </a:solidFill>
                <a:latin typeface="Calibri"/>
                <a:ea typeface="Calibri"/>
                <a:cs typeface="Calibri"/>
                <a:sym typeface="Calibri"/>
              </a:rPr>
              <a:t>ponto</a:t>
            </a:r>
            <a:r>
              <a:rPr lang="en-GB" sz="1200" dirty="0">
                <a:solidFill>
                  <a:schemeClr val="dk1"/>
                </a:solidFill>
                <a:latin typeface="Calibri"/>
                <a:ea typeface="Calibri"/>
                <a:cs typeface="Calibri"/>
                <a:sym typeface="Calibri"/>
              </a:rPr>
              <a:t> de vista da </a:t>
            </a:r>
            <a:r>
              <a:rPr lang="en-GB" sz="1200" dirty="0" err="1">
                <a:solidFill>
                  <a:schemeClr val="dk1"/>
                </a:solidFill>
                <a:latin typeface="Calibri"/>
                <a:ea typeface="Calibri"/>
                <a:cs typeface="Calibri"/>
                <a:sym typeface="Calibri"/>
              </a:rPr>
              <a:t>adaptação</a:t>
            </a:r>
            <a:r>
              <a:rPr lang="en-GB" sz="1200" dirty="0">
                <a:solidFill>
                  <a:schemeClr val="dk1"/>
                </a:solidFill>
                <a:latin typeface="Calibri"/>
                <a:ea typeface="Calibri"/>
                <a:cs typeface="Calibri"/>
                <a:sym typeface="Calibri"/>
              </a:rPr>
              <a:t>, a </a:t>
            </a:r>
            <a:r>
              <a:rPr lang="en-GB" sz="1200" dirty="0" err="1">
                <a:solidFill>
                  <a:schemeClr val="dk1"/>
                </a:solidFill>
                <a:latin typeface="Calibri"/>
                <a:ea typeface="Calibri"/>
                <a:cs typeface="Calibri"/>
                <a:sym typeface="Calibri"/>
              </a:rPr>
              <a:t>resiliência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infraestruturas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muito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importante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Diversificar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nossa</a:t>
            </a:r>
            <a:r>
              <a:rPr lang="en-GB" sz="1200" dirty="0">
                <a:solidFill>
                  <a:schemeClr val="dk1"/>
                </a:solidFill>
                <a:latin typeface="Calibri"/>
                <a:ea typeface="Calibri"/>
                <a:cs typeface="Calibri"/>
                <a:sym typeface="Calibri"/>
              </a:rPr>
              <a:t> paleta de </a:t>
            </a:r>
            <a:r>
              <a:rPr lang="en-GB" sz="1200" dirty="0" err="1">
                <a:solidFill>
                  <a:schemeClr val="dk1"/>
                </a:solidFill>
                <a:latin typeface="Calibri"/>
                <a:ea typeface="Calibri"/>
                <a:cs typeface="Calibri"/>
                <a:sym typeface="Calibri"/>
              </a:rPr>
              <a:t>alimentos</a:t>
            </a:r>
            <a:r>
              <a:rPr lang="en-GB" sz="1200" dirty="0">
                <a:solidFill>
                  <a:schemeClr val="dk1"/>
                </a:solidFill>
                <a:latin typeface="Calibri"/>
                <a:ea typeface="Calibri"/>
                <a:cs typeface="Calibri"/>
                <a:sym typeface="Calibri"/>
              </a:rPr>
              <a:t> e cultivar </a:t>
            </a:r>
            <a:r>
              <a:rPr lang="en-GB" sz="1200" dirty="0" err="1">
                <a:solidFill>
                  <a:schemeClr val="dk1"/>
                </a:solidFill>
                <a:latin typeface="Calibri"/>
                <a:ea typeface="Calibri"/>
                <a:cs typeface="Calibri"/>
                <a:sym typeface="Calibri"/>
              </a:rPr>
              <a:t>culturas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ajustadas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clima</a:t>
            </a:r>
            <a:r>
              <a:rPr lang="en-GB" sz="1200" dirty="0">
                <a:solidFill>
                  <a:schemeClr val="dk1"/>
                </a:solidFill>
                <a:latin typeface="Calibri"/>
                <a:ea typeface="Calibri"/>
                <a:cs typeface="Calibri"/>
                <a:sym typeface="Calibri"/>
              </a:rPr>
              <a:t> local </a:t>
            </a:r>
            <a:r>
              <a:rPr lang="en-GB" sz="1200" dirty="0" err="1">
                <a:solidFill>
                  <a:schemeClr val="dk1"/>
                </a:solidFill>
                <a:latin typeface="Calibri"/>
                <a:ea typeface="Calibri"/>
                <a:cs typeface="Calibri"/>
                <a:sym typeface="Calibri"/>
              </a:rPr>
              <a:t>reduzirá</a:t>
            </a:r>
            <a:r>
              <a:rPr lang="en-GB" sz="1200" dirty="0">
                <a:solidFill>
                  <a:schemeClr val="dk1"/>
                </a:solidFill>
                <a:latin typeface="Calibri"/>
                <a:ea typeface="Calibri"/>
                <a:cs typeface="Calibri"/>
                <a:sym typeface="Calibri"/>
              </a:rPr>
              <a:t> o </a:t>
            </a:r>
            <a:r>
              <a:rPr lang="en-GB" sz="1200" dirty="0" err="1">
                <a:solidFill>
                  <a:schemeClr val="dk1"/>
                </a:solidFill>
                <a:latin typeface="Calibri"/>
                <a:ea typeface="Calibri"/>
                <a:cs typeface="Calibri"/>
                <a:sym typeface="Calibri"/>
              </a:rPr>
              <a:t>impacto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sua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natureza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vulnerável</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Estar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preparado</a:t>
            </a:r>
            <a:r>
              <a:rPr lang="en-GB" sz="1200" dirty="0">
                <a:solidFill>
                  <a:schemeClr val="dk1"/>
                </a:solidFill>
                <a:latin typeface="Calibri"/>
                <a:ea typeface="Calibri"/>
                <a:cs typeface="Calibri"/>
                <a:sym typeface="Calibri"/>
              </a:rPr>
              <a:t> para lidar com </a:t>
            </a:r>
            <a:r>
              <a:rPr lang="en-GB" sz="1200" dirty="0" err="1">
                <a:solidFill>
                  <a:schemeClr val="dk1"/>
                </a:solidFill>
                <a:latin typeface="Calibri"/>
                <a:ea typeface="Calibri"/>
                <a:cs typeface="Calibri"/>
                <a:sym typeface="Calibri"/>
              </a:rPr>
              <a:t>desastres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induzidos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pelo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como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enchentes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deslizamentos</a:t>
            </a:r>
            <a:r>
              <a:rPr lang="en-GB" sz="1200" dirty="0">
                <a:solidFill>
                  <a:schemeClr val="dk1"/>
                </a:solidFill>
                <a:latin typeface="Calibri"/>
                <a:ea typeface="Calibri"/>
                <a:cs typeface="Calibri"/>
                <a:sym typeface="Calibri"/>
              </a:rPr>
              <a:t> de terra, </a:t>
            </a:r>
            <a:r>
              <a:rPr lang="en-GB" sz="1200" dirty="0" err="1">
                <a:solidFill>
                  <a:schemeClr val="dk1"/>
                </a:solidFill>
                <a:latin typeface="Calibri"/>
                <a:ea typeface="Calibri"/>
                <a:cs typeface="Calibri"/>
                <a:sym typeface="Calibri"/>
              </a:rPr>
              <a:t>é</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etapa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essencial</a:t>
            </a:r>
            <a:r>
              <a:rPr lang="en-GB" sz="1200" dirty="0">
                <a:solidFill>
                  <a:schemeClr val="dk1"/>
                </a:solidFill>
                <a:latin typeface="Calibri"/>
                <a:ea typeface="Calibri"/>
                <a:cs typeface="Calibri"/>
                <a:sym typeface="Calibri"/>
              </a:rPr>
              <a:t> para </a:t>
            </a:r>
            <a:r>
              <a:rPr lang="en-GB" sz="1200" dirty="0" err="1">
                <a:solidFill>
                  <a:schemeClr val="dk1"/>
                </a:solidFill>
                <a:latin typeface="Calibri"/>
                <a:ea typeface="Calibri"/>
                <a:cs typeface="Calibri"/>
                <a:sym typeface="Calibri"/>
              </a:rPr>
              <a:t>enfrentar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essa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incerteza</a:t>
            </a:r>
            <a:r>
              <a:rPr lang="en-GB" sz="1200" dirty="0">
                <a:solidFill>
                  <a:schemeClr val="dk1"/>
                </a:solidFill>
                <a:latin typeface="Calibri"/>
                <a:ea typeface="Calibri"/>
                <a:cs typeface="Calibri"/>
                <a:sym typeface="Calibri"/>
              </a:rPr>
              <a:t>. Nos slides a </a:t>
            </a:r>
            <a:r>
              <a:rPr lang="en-GB" sz="1200" dirty="0" err="1">
                <a:solidFill>
                  <a:schemeClr val="dk1"/>
                </a:solidFill>
                <a:latin typeface="Calibri"/>
                <a:ea typeface="Calibri"/>
                <a:cs typeface="Calibri"/>
                <a:sym typeface="Calibri"/>
              </a:rPr>
              <a:t>seguir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serão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discutidos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impactos</a:t>
            </a:r>
            <a:r>
              <a:rPr lang="en-GB" sz="1200" dirty="0">
                <a:solidFill>
                  <a:schemeClr val="dk1"/>
                </a:solidFill>
                <a:latin typeface="Calibri"/>
                <a:ea typeface="Calibri"/>
                <a:cs typeface="Calibri"/>
                <a:sym typeface="Calibri"/>
              </a:rPr>
              <a:t> das </a:t>
            </a:r>
            <a:r>
              <a:rPr lang="en-GB" sz="1200" dirty="0" err="1">
                <a:solidFill>
                  <a:schemeClr val="dk1"/>
                </a:solidFill>
                <a:latin typeface="Calibri"/>
                <a:ea typeface="Calibri"/>
                <a:cs typeface="Calibri"/>
                <a:sym typeface="Calibri"/>
              </a:rPr>
              <a:t>mudanças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climáticas</a:t>
            </a:r>
            <a:r>
              <a:rPr lang="en-GB" sz="1200" dirty="0">
                <a:solidFill>
                  <a:schemeClr val="dk1"/>
                </a:solidFill>
                <a:latin typeface="Calibri"/>
                <a:ea typeface="Calibri"/>
                <a:cs typeface="Calibri"/>
                <a:sym typeface="Calibri"/>
              </a:rPr>
              <a:t> e as </a:t>
            </a:r>
            <a:r>
              <a:rPr lang="en-GB" sz="1200" dirty="0" err="1">
                <a:solidFill>
                  <a:schemeClr val="dk1"/>
                </a:solidFill>
                <a:latin typeface="Calibri"/>
                <a:ea typeface="Calibri"/>
                <a:cs typeface="Calibri"/>
                <a:sym typeface="Calibri"/>
              </a:rPr>
              <a:t>possíveis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opções</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adaptação</a:t>
            </a:r>
            <a:r>
              <a:rPr lang="en-GB"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800" dirty="0"/>
          </a:p>
        </p:txBody>
      </p:sp>
      <p:sp>
        <p:nvSpPr>
          <p:cNvPr id="160" name="Google Shape;1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Antes de explorar as possibilidades de adaptação às mudanças climáticas, é essencial entender os impactos das mudanças climáticas. A variabilidade de parâmetros como temperatura e precipitação causada pela mudança climática afeta diferentes sistemas de recursos. Neste curso, o foco está nos sistemas de água, energia e terra. O sistema terrestre aqui tem seu foco no uso da terra e na produção agrícola. Na comunidade da mudança climática, uma frase comum é </a:t>
            </a:r>
            <a:r>
              <a:rPr lang="en-GB"/>
              <a:t>a seguinte: </a:t>
            </a:r>
            <a:r>
              <a:rPr lang="en-GB" sz="1200">
                <a:solidFill>
                  <a:schemeClr val="dk1"/>
                </a:solidFill>
                <a:latin typeface="Calibri"/>
                <a:ea typeface="Calibri"/>
                <a:cs typeface="Calibri"/>
                <a:sym typeface="Calibri"/>
              </a:rPr>
              <a:t>"Se a mudança climática é o tubarão, então a água é o seu dente". É por meio do ciclo da água que muitos dos impactos das mudanças climáticas se manifestam. As mudanças climáticas podem resultar na mudança dos padrões de precipitação, levando a secas e inundações. Com um foco específico no setor de energia do sistema energético, um aumento na temperatura da superfície poderia levar a uma maior demanda de resfriamento. A eficiência das usinas térmicas também é afetada devido ao aumento da temperatura da água de resfriamento. A infraestrutura hidrelétrica é vulnerável à disponibilidade de água induzida pelo clima. No sistema terrestre, espera-se que o aumento da temperatura afete o crescimento das culturas. Há também a ameaça potencial de um aumento na infestação de pragas. Apesar de os níveis crescentes de dióxido de carbono levarem ao esverdeamento da terra, espera-se que uma alta concentração de dióxido de carbono atmosférico reduza as concentrações de minerais essenciais em muitas espécies de plantas. Apesar de algumas ligações diretas entre os sistemas de recursos e o clima, esses sistemas não são isolados por natureza.</a:t>
            </a:r>
            <a:endParaRPr/>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178" name="Google Shape;1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9"/>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ExtraBold"/>
              <a:buNone/>
              <a:defRPr sz="40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dk1"/>
              </a:buClr>
              <a:buSzPts val="1800"/>
              <a:buNone/>
              <a:defRPr sz="1800" b="1" i="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p:nvPr/>
        </p:nvSpPr>
        <p:spPr>
          <a:xfrm>
            <a:off x="8455068" y="6112701"/>
            <a:ext cx="37369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8"/>
        <p:cNvGrpSpPr/>
        <p:nvPr/>
      </p:nvGrpSpPr>
      <p:grpSpPr>
        <a:xfrm>
          <a:off x="0" y="0"/>
          <a:ext cx="0" cy="0"/>
          <a:chOff x="0" y="0"/>
          <a:chExt cx="0" cy="0"/>
        </a:xfrm>
      </p:grpSpPr>
      <p:sp>
        <p:nvSpPr>
          <p:cNvPr id="69" name="Google Shape;69;p38"/>
          <p:cNvSpPr txBox="1"/>
          <p:nvPr/>
        </p:nvSpPr>
        <p:spPr>
          <a:xfrm>
            <a:off x="9836954" y="5970068"/>
            <a:ext cx="2071027"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70" name="Google Shape;70;p38"/>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1000"/>
              </a:spcBef>
              <a:spcAft>
                <a:spcPts val="0"/>
              </a:spcAft>
              <a:buClr>
                <a:schemeClr val="lt1"/>
              </a:buClr>
              <a:buSzPts val="800"/>
              <a:buFont typeface="Arial"/>
              <a:buNone/>
              <a:defRPr sz="800" b="0" i="0">
                <a:solidFill>
                  <a:schemeClr val="lt1"/>
                </a:solidFill>
                <a:latin typeface="Open Sans"/>
                <a:ea typeface="Open Sans"/>
                <a:cs typeface="Open Sans"/>
                <a:sym typeface="Open Sans"/>
              </a:defRPr>
            </a:lvl1pPr>
            <a:lvl2pPr marL="914400" lvl="1"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2" name="Google Shape;72;p38"/>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200"/>
              </a:spcBef>
              <a:spcAft>
                <a:spcPts val="0"/>
              </a:spcAft>
              <a:buClr>
                <a:schemeClr val="dk1"/>
              </a:buClr>
              <a:buSzPts val="2000"/>
              <a:buChar char="•"/>
              <a:defRPr sz="2000" b="1"/>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GB"/>
              <a:t>‹#›</a:t>
            </a:fld>
            <a:endParaRPr/>
          </a:p>
        </p:txBody>
      </p:sp>
      <p:sp>
        <p:nvSpPr>
          <p:cNvPr id="23" name="Google Shape;23;p3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marL="1371600" lvl="2"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None/>
              <a:defRPr sz="1400" b="0" i="1">
                <a:latin typeface="Open Sans"/>
                <a:ea typeface="Open Sans"/>
                <a:cs typeface="Open Sans"/>
                <a:sym typeface="Open Sans"/>
              </a:defRPr>
            </a:lvl1pPr>
            <a:lvl2pPr marL="914400" lvl="1" indent="-228600" algn="l">
              <a:lnSpc>
                <a:spcPct val="100000"/>
              </a:lnSpc>
              <a:spcBef>
                <a:spcPts val="500"/>
              </a:spcBef>
              <a:spcAft>
                <a:spcPts val="0"/>
              </a:spcAft>
              <a:buClr>
                <a:schemeClr val="dk1"/>
              </a:buClr>
              <a:buSzPts val="1600"/>
              <a:buNone/>
              <a:defRPr/>
            </a:lvl2pPr>
            <a:lvl3pPr marL="1371600" lvl="2" indent="-228600" algn="l">
              <a:lnSpc>
                <a:spcPct val="100000"/>
              </a:lnSpc>
              <a:spcBef>
                <a:spcPts val="500"/>
              </a:spcBef>
              <a:spcAft>
                <a:spcPts val="0"/>
              </a:spcAft>
              <a:buClr>
                <a:schemeClr val="dk1"/>
              </a:buClr>
              <a:buSzPts val="1600"/>
              <a:buNone/>
              <a:defRPr/>
            </a:lvl3pPr>
            <a:lvl4pPr marL="1828800" lvl="3" indent="-228600" algn="l">
              <a:lnSpc>
                <a:spcPct val="100000"/>
              </a:lnSpc>
              <a:spcBef>
                <a:spcPts val="500"/>
              </a:spcBef>
              <a:spcAft>
                <a:spcPts val="0"/>
              </a:spcAft>
              <a:buClr>
                <a:schemeClr val="dk1"/>
              </a:buClr>
              <a:buSzPts val="1600"/>
              <a:buNone/>
              <a:defRPr/>
            </a:lvl4pPr>
            <a:lvl5pPr marL="2286000" lvl="4" indent="-228600" algn="l">
              <a:lnSpc>
                <a:spcPct val="10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
        <p:cNvGrpSpPr/>
        <p:nvPr/>
      </p:nvGrpSpPr>
      <p:grpSpPr>
        <a:xfrm>
          <a:off x="0" y="0"/>
          <a:ext cx="0" cy="0"/>
          <a:chOff x="0" y="0"/>
          <a:chExt cx="0" cy="0"/>
        </a:xfrm>
      </p:grpSpPr>
      <p:sp>
        <p:nvSpPr>
          <p:cNvPr id="26" name="Google Shape;26;p3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27" name="Google Shape;27;p31" descr="A screenshot of a computer&#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8"/>
        <p:cNvGrpSpPr/>
        <p:nvPr/>
      </p:nvGrpSpPr>
      <p:grpSpPr>
        <a:xfrm>
          <a:off x="0" y="0"/>
          <a:ext cx="0" cy="0"/>
          <a:chOff x="0" y="0"/>
          <a:chExt cx="0" cy="0"/>
        </a:xfrm>
      </p:grpSpPr>
      <p:pic>
        <p:nvPicPr>
          <p:cNvPr id="29" name="Google Shape;29;p32"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32"/>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33"/>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3"/>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6" name="Google Shape;36;p33"/>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3"/>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3"/>
          <p:cNvSpPr txBox="1">
            <a:spLocks noGrp="1"/>
          </p:cNvSpPr>
          <p:nvPr>
            <p:ph type="body" idx="4"/>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34"/>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C00000"/>
              </a:buClr>
              <a:buSzPts val="2000"/>
              <a:buChar char="•"/>
              <a:defRPr sz="2000" b="1" i="0">
                <a:solidFill>
                  <a:srgbClr val="C00000"/>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4"/>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4"/>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a:solidFill>
                  <a:srgbClr val="2E75B5"/>
                </a:solidFill>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46" name="Google Shape;46;p34"/>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7"/>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body" idx="1"/>
          </p:nvPr>
        </p:nvSpPr>
        <p:spPr>
          <a:xfrm>
            <a:off x="663575" y="2455273"/>
            <a:ext cx="10626096"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5"/>
          <p:cNvSpPr txBox="1">
            <a:spLocks noGrp="1"/>
          </p:cNvSpPr>
          <p:nvPr>
            <p:ph type="body" idx="2"/>
          </p:nvPr>
        </p:nvSpPr>
        <p:spPr>
          <a:xfrm>
            <a:off x="663575" y="2910427"/>
            <a:ext cx="10626096"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sz="2000" b="1" i="0">
                <a:solidFill>
                  <a:srgbClr val="2E75B5"/>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54" name="Google Shape;54;p35"/>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5"/>
          <p:cNvSpPr txBox="1">
            <a:spLocks noGrp="1"/>
          </p:cNvSpPr>
          <p:nvPr>
            <p:ph type="body" idx="4"/>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5"/>
          <p:cNvSpPr txBox="1">
            <a:spLocks noGrp="1"/>
          </p:cNvSpPr>
          <p:nvPr>
            <p:ph type="body" idx="5"/>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7"/>
        <p:cNvGrpSpPr/>
        <p:nvPr/>
      </p:nvGrpSpPr>
      <p:grpSpPr>
        <a:xfrm>
          <a:off x="0" y="0"/>
          <a:ext cx="0" cy="0"/>
          <a:chOff x="0" y="0"/>
          <a:chExt cx="0" cy="0"/>
        </a:xfrm>
      </p:grpSpPr>
      <p:pic>
        <p:nvPicPr>
          <p:cNvPr id="58" name="Google Shape;58;p36"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9" name="Google Shape;59;p36"/>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61" name="Google Shape;61;p36"/>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30200" algn="l">
              <a:lnSpc>
                <a:spcPct val="100000"/>
              </a:lnSpc>
              <a:spcBef>
                <a:spcPts val="500"/>
              </a:spcBef>
              <a:spcAft>
                <a:spcPts val="0"/>
              </a:spcAft>
              <a:buClr>
                <a:schemeClr val="dk1"/>
              </a:buClr>
              <a:buSzPts val="1600"/>
              <a:buFont typeface="Calibri"/>
              <a:buAutoNum type="arabicPeriod"/>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2"/>
        <p:cNvGrpSpPr/>
        <p:nvPr/>
      </p:nvGrpSpPr>
      <p:grpSpPr>
        <a:xfrm>
          <a:off x="0" y="0"/>
          <a:ext cx="0" cy="0"/>
          <a:chOff x="0" y="0"/>
          <a:chExt cx="0" cy="0"/>
        </a:xfrm>
      </p:grpSpPr>
      <p:pic>
        <p:nvPicPr>
          <p:cNvPr id="63" name="Google Shape;63;p37"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3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grpSp>
        <p:nvGrpSpPr>
          <p:cNvPr id="65" name="Google Shape;65;p37"/>
          <p:cNvGrpSpPr/>
          <p:nvPr/>
        </p:nvGrpSpPr>
        <p:grpSpPr>
          <a:xfrm>
            <a:off x="10464504" y="866053"/>
            <a:ext cx="955530" cy="955530"/>
            <a:chOff x="9022202" y="727174"/>
            <a:chExt cx="955530" cy="955530"/>
          </a:xfrm>
        </p:grpSpPr>
        <p:sp>
          <p:nvSpPr>
            <p:cNvPr id="66" name="Google Shape;66;p37"/>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 name="Google Shape;67;p37"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descr="Graphical user interface, text&#10;&#10;Description automatically generated"/>
          <p:cNvPicPr preferRelativeResize="0"/>
          <p:nvPr/>
        </p:nvPicPr>
        <p:blipFill rotWithShape="1">
          <a:blip r:embed="rId12">
            <a:alphaModFix/>
          </a:blip>
          <a:srcRect/>
          <a:stretch/>
        </p:blipFill>
        <p:spPr>
          <a:xfrm>
            <a:off x="0" y="0"/>
            <a:ext cx="12192000" cy="6858000"/>
          </a:xfrm>
          <a:prstGeom prst="rect">
            <a:avLst/>
          </a:prstGeom>
          <a:noFill/>
          <a:ln>
            <a:noFill/>
          </a:ln>
        </p:spPr>
      </p:pic>
      <p:sp>
        <p:nvSpPr>
          <p:cNvPr id="11" name="Google Shape;11;p28"/>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8"/>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1" i="0" u="none" strike="noStrike" cap="none">
                <a:solidFill>
                  <a:schemeClr val="dk1"/>
                </a:solidFill>
                <a:latin typeface="Open Sans SemiBold"/>
                <a:ea typeface="Open Sans SemiBold"/>
                <a:cs typeface="Open Sans SemiBold"/>
                <a:sym typeface="Open Sans SemiBold"/>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1"/>
                </a:solidFill>
                <a:latin typeface="Open Sans"/>
                <a:ea typeface="Open Sans"/>
                <a:cs typeface="Open Sans"/>
                <a:sym typeface="Open Sans"/>
              </a:defRPr>
            </a:lvl1pPr>
            <a:lvl2pPr marL="0" marR="0" lvl="1" indent="0" algn="ctr" rtl="0">
              <a:spcBef>
                <a:spcPts val="0"/>
              </a:spcBef>
              <a:buNone/>
              <a:defRPr sz="1400" b="1" i="0" u="none" strike="noStrike" cap="none">
                <a:solidFill>
                  <a:schemeClr val="lt1"/>
                </a:solidFill>
                <a:latin typeface="Open Sans"/>
                <a:ea typeface="Open Sans"/>
                <a:cs typeface="Open Sans"/>
                <a:sym typeface="Open Sans"/>
              </a:defRPr>
            </a:lvl2pPr>
            <a:lvl3pPr marL="0" marR="0" lvl="2" indent="0" algn="ctr" rtl="0">
              <a:spcBef>
                <a:spcPts val="0"/>
              </a:spcBef>
              <a:buNone/>
              <a:defRPr sz="1400" b="1" i="0" u="none" strike="noStrike" cap="none">
                <a:solidFill>
                  <a:schemeClr val="lt1"/>
                </a:solidFill>
                <a:latin typeface="Open Sans"/>
                <a:ea typeface="Open Sans"/>
                <a:cs typeface="Open Sans"/>
                <a:sym typeface="Open Sans"/>
              </a:defRPr>
            </a:lvl3pPr>
            <a:lvl4pPr marL="0" marR="0" lvl="3" indent="0" algn="ctr" rtl="0">
              <a:spcBef>
                <a:spcPts val="0"/>
              </a:spcBef>
              <a:buNone/>
              <a:defRPr sz="1400" b="1" i="0" u="none" strike="noStrike" cap="none">
                <a:solidFill>
                  <a:schemeClr val="lt1"/>
                </a:solidFill>
                <a:latin typeface="Open Sans"/>
                <a:ea typeface="Open Sans"/>
                <a:cs typeface="Open Sans"/>
                <a:sym typeface="Open Sans"/>
              </a:defRPr>
            </a:lvl4pPr>
            <a:lvl5pPr marL="0" marR="0" lvl="4" indent="0" algn="ctr" rtl="0">
              <a:spcBef>
                <a:spcPts val="0"/>
              </a:spcBef>
              <a:buNone/>
              <a:defRPr sz="1400" b="1" i="0" u="none" strike="noStrike" cap="none">
                <a:solidFill>
                  <a:schemeClr val="lt1"/>
                </a:solidFill>
                <a:latin typeface="Open Sans"/>
                <a:ea typeface="Open Sans"/>
                <a:cs typeface="Open Sans"/>
                <a:sym typeface="Open Sans"/>
              </a:defRPr>
            </a:lvl5pPr>
            <a:lvl6pPr marL="0" marR="0" lvl="5" indent="0" algn="ctr" rtl="0">
              <a:spcBef>
                <a:spcPts val="0"/>
              </a:spcBef>
              <a:buNone/>
              <a:defRPr sz="1400" b="1" i="0" u="none" strike="noStrike" cap="none">
                <a:solidFill>
                  <a:schemeClr val="lt1"/>
                </a:solidFill>
                <a:latin typeface="Open Sans"/>
                <a:ea typeface="Open Sans"/>
                <a:cs typeface="Open Sans"/>
                <a:sym typeface="Open Sans"/>
              </a:defRPr>
            </a:lvl6pPr>
            <a:lvl7pPr marL="0" marR="0" lvl="6" indent="0" algn="ctr" rtl="0">
              <a:spcBef>
                <a:spcPts val="0"/>
              </a:spcBef>
              <a:buNone/>
              <a:defRPr sz="1400" b="1" i="0" u="none" strike="noStrike" cap="none">
                <a:solidFill>
                  <a:schemeClr val="lt1"/>
                </a:solidFill>
                <a:latin typeface="Open Sans"/>
                <a:ea typeface="Open Sans"/>
                <a:cs typeface="Open Sans"/>
                <a:sym typeface="Open Sans"/>
              </a:defRPr>
            </a:lvl7pPr>
            <a:lvl8pPr marL="0" marR="0" lvl="7" indent="0" algn="ctr" rtl="0">
              <a:spcBef>
                <a:spcPts val="0"/>
              </a:spcBef>
              <a:buNone/>
              <a:defRPr sz="1400" b="1" i="0" u="none" strike="noStrike" cap="none">
                <a:solidFill>
                  <a:schemeClr val="lt1"/>
                </a:solidFill>
                <a:latin typeface="Open Sans"/>
                <a:ea typeface="Open Sans"/>
                <a:cs typeface="Open Sans"/>
                <a:sym typeface="Open Sans"/>
              </a:defRPr>
            </a:lvl8pPr>
            <a:lvl9pPr marL="0" marR="0" lvl="8" indent="0" algn="ctr" rtl="0">
              <a:spcBef>
                <a:spcPts val="0"/>
              </a:spcBef>
              <a:buNone/>
              <a:defRPr sz="14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90896682@N06/8264025043"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90896682@N0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gyostimages?utm_source=unsplash&amp;utm_medium=referral&amp;utm_content=creditCopyText" TargetMode="External"/><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s://unsplash.com/s/photos/hydropower?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787/9789264301993-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ipcc.ch/report/ar5/wg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pcc.ch/report/ar5/wg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2.0/?ref=ccsearch&amp;atype=rich" TargetMode="External"/><Relationship Id="rId13" Type="http://schemas.openxmlformats.org/officeDocument/2006/relationships/image" Target="../media/image8.jpg"/><Relationship Id="rId3" Type="http://schemas.openxmlformats.org/officeDocument/2006/relationships/hyperlink" Target="https://www.flickr.com/photos/24662369@N07/11294706985" TargetMode="External"/><Relationship Id="rId7" Type="http://schemas.openxmlformats.org/officeDocument/2006/relationships/hyperlink" Target="https://www.flickr.com/photos/35483578@N03" TargetMode="External"/><Relationship Id="rId12"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lickr.com/photos/35483578@N03/15279859192" TargetMode="External"/><Relationship Id="rId11" Type="http://schemas.openxmlformats.org/officeDocument/2006/relationships/image" Target="../media/image6.jpg"/><Relationship Id="rId5" Type="http://schemas.openxmlformats.org/officeDocument/2006/relationships/hyperlink" Target="https://creativecommons.org/licenses/by/2.0/?ref=ccsearch&amp;atype=rich" TargetMode="External"/><Relationship Id="rId10" Type="http://schemas.openxmlformats.org/officeDocument/2006/relationships/hyperlink" Target="https://www.flickr.com/photos/76523360@N03" TargetMode="External"/><Relationship Id="rId4" Type="http://schemas.openxmlformats.org/officeDocument/2006/relationships/hyperlink" Target="https://www.flickr.com/photos/24662369@N07" TargetMode="External"/><Relationship Id="rId9" Type="http://schemas.openxmlformats.org/officeDocument/2006/relationships/hyperlink" Target="https://www.flickr.com/photos/76523360@N03/955440549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dc.noaa.gov/global-warming/temperature-chan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bbc.com/news/science-environment-24021772" TargetMode="External"/><Relationship Id="rId4" Type="http://schemas.openxmlformats.org/officeDocument/2006/relationships/hyperlink" Target="https://www.ipcc.ch/sr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subTitle" idx="1"/>
          </p:nvPr>
        </p:nvSpPr>
        <p:spPr>
          <a:xfrm>
            <a:off x="681604" y="4163773"/>
            <a:ext cx="2846121" cy="361323"/>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100000"/>
              </a:lnSpc>
              <a:spcBef>
                <a:spcPts val="0"/>
              </a:spcBef>
              <a:spcAft>
                <a:spcPts val="0"/>
              </a:spcAft>
              <a:buClr>
                <a:schemeClr val="dk1"/>
              </a:buClr>
              <a:buSzPts val="1800"/>
              <a:buNone/>
            </a:pPr>
            <a:r>
              <a:rPr lang="en-GB" dirty="0" err="1"/>
              <a:t>Introdução</a:t>
            </a:r>
            <a:r>
              <a:rPr lang="en-GB" dirty="0"/>
              <a:t> </a:t>
            </a:r>
            <a:r>
              <a:rPr lang="en-GB" dirty="0" err="1"/>
              <a:t>ao</a:t>
            </a:r>
            <a:r>
              <a:rPr lang="en-GB" dirty="0"/>
              <a:t> CLEWs</a:t>
            </a:r>
            <a:endParaRPr dirty="0"/>
          </a:p>
        </p:txBody>
      </p:sp>
      <p:sp>
        <p:nvSpPr>
          <p:cNvPr id="79" name="Google Shape;79;p1"/>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n-GB" dirty="0">
                <a:solidFill>
                  <a:schemeClr val="lt1"/>
                </a:solidFill>
                <a:latin typeface="Open Sans ExtraBold"/>
                <a:ea typeface="Open Sans ExtraBold"/>
                <a:cs typeface="Open Sans ExtraBold"/>
                <a:sym typeface="Open Sans ExtraBold"/>
              </a:rPr>
              <a:t>AULA 10</a:t>
            </a:r>
            <a:br>
              <a:rPr lang="en-GB" dirty="0"/>
            </a:br>
            <a:r>
              <a:rPr lang="en-GB" dirty="0">
                <a:latin typeface="Open Sans ExtraBold"/>
                <a:ea typeface="Open Sans ExtraBold"/>
                <a:cs typeface="Open Sans ExtraBold"/>
                <a:sym typeface="Open Sans ExtraBold"/>
              </a:rPr>
              <a:t>O SISTEMA CLIMÁTICO - PARTE II</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p:nvPr/>
        </p:nvSpPr>
        <p:spPr>
          <a:xfrm>
            <a:off x="663575" y="716881"/>
            <a:ext cx="7477125"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10.2 </a:t>
            </a:r>
            <a:r>
              <a:rPr lang="en-GB" sz="4400" b="0" i="0" dirty="0" err="1">
                <a:solidFill>
                  <a:schemeClr val="dk1"/>
                </a:solidFill>
                <a:latin typeface="Open Sans"/>
                <a:ea typeface="Open Sans"/>
                <a:cs typeface="Open Sans"/>
                <a:sym typeface="Open Sans"/>
              </a:rPr>
              <a:t>Impactos</a:t>
            </a:r>
            <a:r>
              <a:rPr lang="en-GB" sz="4400" b="0" i="0" dirty="0">
                <a:solidFill>
                  <a:schemeClr val="dk1"/>
                </a:solidFill>
                <a:latin typeface="Open Sans"/>
                <a:ea typeface="Open Sans"/>
                <a:cs typeface="Open Sans"/>
                <a:sym typeface="Open Sans"/>
              </a:rPr>
              <a:t> das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sz="4400" b="0" i="0" dirty="0">
              <a:solidFill>
                <a:schemeClr val="dk1"/>
              </a:solidFill>
              <a:latin typeface="Open Sans"/>
              <a:ea typeface="Open Sans"/>
              <a:cs typeface="Open Sans"/>
              <a:sym typeface="Open Sans"/>
            </a:endParaRPr>
          </a:p>
        </p:txBody>
      </p:sp>
      <p:sp>
        <p:nvSpPr>
          <p:cNvPr id="198" name="Google Shape;198;p10"/>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10</a:t>
            </a:fld>
            <a:endParaRPr>
              <a:latin typeface="Open Sans"/>
              <a:ea typeface="Open Sans"/>
              <a:cs typeface="Open Sans"/>
              <a:sym typeface="Open Sans"/>
            </a:endParaRPr>
          </a:p>
        </p:txBody>
      </p:sp>
      <p:sp>
        <p:nvSpPr>
          <p:cNvPr id="199" name="Google Shape;199;p10"/>
          <p:cNvSpPr txBox="1"/>
          <p:nvPr/>
        </p:nvSpPr>
        <p:spPr>
          <a:xfrm>
            <a:off x="663574" y="2701566"/>
            <a:ext cx="6078991" cy="6686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CC2E5"/>
              </a:buClr>
              <a:buSzPts val="2000"/>
              <a:buFont typeface="Arial"/>
              <a:buNone/>
            </a:pPr>
            <a:endParaRPr sz="2000" b="1" i="0">
              <a:solidFill>
                <a:srgbClr val="9CC2E5"/>
              </a:solidFill>
              <a:latin typeface="Open Sans SemiBold"/>
              <a:ea typeface="Open Sans SemiBold"/>
              <a:cs typeface="Open Sans SemiBold"/>
              <a:sym typeface="Open Sans SemiBold"/>
            </a:endParaRPr>
          </a:p>
        </p:txBody>
      </p:sp>
      <p:sp>
        <p:nvSpPr>
          <p:cNvPr id="200" name="Google Shape;200;p10"/>
          <p:cNvSpPr txBox="1"/>
          <p:nvPr/>
        </p:nvSpPr>
        <p:spPr>
          <a:xfrm>
            <a:off x="7882957" y="5846256"/>
            <a:ext cx="35089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chemeClr val="dk1"/>
                </a:solidFill>
                <a:latin typeface="Open Sans"/>
                <a:ea typeface="Open Sans"/>
                <a:cs typeface="Open Sans"/>
                <a:sym typeface="Open Sans"/>
              </a:rPr>
              <a:t>Fonte: </a:t>
            </a:r>
            <a:r>
              <a:rPr lang="en-GB" sz="1000"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"The Water Cycle"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a:t>
            </a:r>
            <a:r>
              <a:rPr lang="en-GB" sz="1000"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Atmospheric Infrared Sounder </a:t>
            </a:r>
            <a:r>
              <a:rPr lang="en-GB" sz="1000" dirty="0" err="1">
                <a:solidFill>
                  <a:schemeClr val="dk1"/>
                </a:solidFill>
                <a:latin typeface="Open Sans"/>
                <a:ea typeface="Open Sans"/>
                <a:cs typeface="Open Sans"/>
                <a:sym typeface="Open Sans"/>
              </a:rPr>
              <a:t>está</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licenciado</a:t>
            </a:r>
            <a:r>
              <a:rPr lang="en-GB" sz="1000" dirty="0">
                <a:solidFill>
                  <a:schemeClr val="dk1"/>
                </a:solidFill>
                <a:latin typeface="Open Sans"/>
                <a:ea typeface="Open Sans"/>
                <a:cs typeface="Open Sans"/>
                <a:sym typeface="Open Sans"/>
              </a:rPr>
              <a:t> sob </a:t>
            </a:r>
            <a:r>
              <a:rPr lang="en-GB" sz="1000" u="sng"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2.0 </a:t>
            </a:r>
            <a:r>
              <a:rPr lang="en-GB" sz="1000" dirty="0">
                <a:solidFill>
                  <a:schemeClr val="dk1"/>
                </a:solidFill>
                <a:latin typeface="Open Sans"/>
                <a:ea typeface="Open Sans"/>
                <a:cs typeface="Open Sans"/>
                <a:sym typeface="Open Sans"/>
              </a:rPr>
              <a:t>(</a:t>
            </a:r>
            <a:r>
              <a:rPr lang="en-GB" sz="1000" dirty="0" err="1">
                <a:solidFill>
                  <a:schemeClr val="dk1"/>
                </a:solidFill>
                <a:latin typeface="Open Sans"/>
                <a:ea typeface="Open Sans"/>
                <a:cs typeface="Open Sans"/>
                <a:sym typeface="Open Sans"/>
              </a:rPr>
              <a:t>esquerda</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interpretação</a:t>
            </a:r>
            <a:r>
              <a:rPr lang="en-GB" sz="1000" dirty="0">
                <a:solidFill>
                  <a:schemeClr val="dk1"/>
                </a:solidFill>
                <a:latin typeface="Open Sans"/>
                <a:ea typeface="Open Sans"/>
                <a:cs typeface="Open Sans"/>
                <a:sym typeface="Open Sans"/>
              </a:rPr>
              <a:t> do </a:t>
            </a:r>
            <a:r>
              <a:rPr lang="en-GB" sz="1000" dirty="0" err="1">
                <a:solidFill>
                  <a:schemeClr val="dk1"/>
                </a:solidFill>
                <a:latin typeface="Open Sans"/>
                <a:ea typeface="Open Sans"/>
                <a:cs typeface="Open Sans"/>
                <a:sym typeface="Open Sans"/>
              </a:rPr>
              <a:t>balanço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hídrico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pelos</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autores</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direita</a:t>
            </a:r>
            <a:r>
              <a:rPr lang="en-GB" sz="1000" dirty="0">
                <a:solidFill>
                  <a:schemeClr val="dk1"/>
                </a:solidFill>
                <a:latin typeface="Open Sans"/>
                <a:ea typeface="Open Sans"/>
                <a:cs typeface="Open Sans"/>
                <a:sym typeface="Open Sans"/>
              </a:rPr>
              <a:t>)</a:t>
            </a:r>
            <a:endParaRPr sz="1000" dirty="0">
              <a:solidFill>
                <a:schemeClr val="dk1"/>
              </a:solidFill>
              <a:latin typeface="Open Sans"/>
              <a:ea typeface="Open Sans"/>
              <a:cs typeface="Open Sans"/>
              <a:sym typeface="Open Sans"/>
            </a:endParaRPr>
          </a:p>
        </p:txBody>
      </p:sp>
      <p:pic>
        <p:nvPicPr>
          <p:cNvPr id="201" name="Google Shape;201;p10"/>
          <p:cNvPicPr preferRelativeResize="0"/>
          <p:nvPr/>
        </p:nvPicPr>
        <p:blipFill rotWithShape="1">
          <a:blip r:embed="rId6">
            <a:alphaModFix/>
          </a:blip>
          <a:srcRect/>
          <a:stretch/>
        </p:blipFill>
        <p:spPr>
          <a:xfrm>
            <a:off x="3965255" y="2724426"/>
            <a:ext cx="3306191" cy="3679935"/>
          </a:xfrm>
          <a:prstGeom prst="rect">
            <a:avLst/>
          </a:prstGeom>
          <a:noFill/>
          <a:ln>
            <a:noFill/>
          </a:ln>
        </p:spPr>
      </p:pic>
      <p:pic>
        <p:nvPicPr>
          <p:cNvPr id="202" name="Google Shape;202;p10"/>
          <p:cNvPicPr preferRelativeResize="0"/>
          <p:nvPr/>
        </p:nvPicPr>
        <p:blipFill rotWithShape="1">
          <a:blip r:embed="rId7">
            <a:alphaModFix/>
          </a:blip>
          <a:srcRect/>
          <a:stretch/>
        </p:blipFill>
        <p:spPr>
          <a:xfrm>
            <a:off x="7882957" y="3341590"/>
            <a:ext cx="3645469" cy="2443706"/>
          </a:xfrm>
          <a:prstGeom prst="rect">
            <a:avLst/>
          </a:prstGeom>
          <a:noFill/>
          <a:ln>
            <a:noFill/>
          </a:ln>
        </p:spPr>
      </p:pic>
      <p:sp>
        <p:nvSpPr>
          <p:cNvPr id="203" name="Google Shape;203;p10"/>
          <p:cNvSpPr txBox="1">
            <a:spLocks noGrp="1"/>
          </p:cNvSpPr>
          <p:nvPr>
            <p:ph type="body" idx="2"/>
          </p:nvPr>
        </p:nvSpPr>
        <p:spPr>
          <a:xfrm>
            <a:off x="663574" y="2016027"/>
            <a:ext cx="822134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a:t>Impacto </a:t>
            </a:r>
            <a:r>
              <a:rPr lang="en-GB" dirty="0" err="1"/>
              <a:t>climático</a:t>
            </a:r>
            <a:r>
              <a:rPr lang="en-GB" dirty="0"/>
              <a:t> no </a:t>
            </a:r>
            <a:r>
              <a:rPr lang="en-GB" dirty="0" err="1"/>
              <a:t>sistema</a:t>
            </a:r>
            <a:r>
              <a:rPr lang="en-GB" dirty="0"/>
              <a:t> </a:t>
            </a:r>
            <a:r>
              <a:rPr lang="en-GB" dirty="0" err="1"/>
              <a:t>hídrico</a:t>
            </a:r>
            <a:endParaRPr dirty="0"/>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p:nvPr/>
        </p:nvSpPr>
        <p:spPr>
          <a:xfrm>
            <a:off x="663575" y="716881"/>
            <a:ext cx="7502525"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10.2 </a:t>
            </a:r>
            <a:r>
              <a:rPr lang="en-GB" sz="4400" b="0" i="0" dirty="0" err="1">
                <a:solidFill>
                  <a:schemeClr val="dk1"/>
                </a:solidFill>
                <a:latin typeface="Open Sans"/>
                <a:ea typeface="Open Sans"/>
                <a:cs typeface="Open Sans"/>
                <a:sym typeface="Open Sans"/>
              </a:rPr>
              <a:t>Impactos</a:t>
            </a:r>
            <a:r>
              <a:rPr lang="en-GB" sz="4400" b="0" i="0" dirty="0">
                <a:solidFill>
                  <a:schemeClr val="dk1"/>
                </a:solidFill>
                <a:latin typeface="Open Sans"/>
                <a:ea typeface="Open Sans"/>
                <a:cs typeface="Open Sans"/>
                <a:sym typeface="Open Sans"/>
              </a:rPr>
              <a:t> das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sz="4400" b="0" i="0" dirty="0">
              <a:solidFill>
                <a:schemeClr val="dk1"/>
              </a:solidFill>
              <a:latin typeface="Open Sans"/>
              <a:ea typeface="Open Sans"/>
              <a:cs typeface="Open Sans"/>
              <a:sym typeface="Open Sans"/>
            </a:endParaRPr>
          </a:p>
        </p:txBody>
      </p:sp>
      <p:sp>
        <p:nvSpPr>
          <p:cNvPr id="210" name="Google Shape;210;p11"/>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11</a:t>
            </a:fld>
            <a:endParaRPr>
              <a:latin typeface="Open Sans"/>
              <a:ea typeface="Open Sans"/>
              <a:cs typeface="Open Sans"/>
              <a:sym typeface="Open Sans"/>
            </a:endParaRPr>
          </a:p>
        </p:txBody>
      </p:sp>
      <p:sp>
        <p:nvSpPr>
          <p:cNvPr id="211" name="Google Shape;211;p11"/>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212" name="Google Shape;212;p11"/>
          <p:cNvSpPr txBox="1"/>
          <p:nvPr/>
        </p:nvSpPr>
        <p:spPr>
          <a:xfrm>
            <a:off x="7255669" y="5843920"/>
            <a:ext cx="42653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chemeClr val="dk1"/>
                </a:solidFill>
                <a:latin typeface="Open Sans"/>
                <a:ea typeface="Open Sans"/>
                <a:cs typeface="Open Sans"/>
                <a:sym typeface="Open Sans"/>
              </a:rPr>
              <a:t>Fonte: </a:t>
            </a:r>
            <a:r>
              <a:rPr lang="en-GB" sz="1000" dirty="0" err="1">
                <a:solidFill>
                  <a:schemeClr val="dk1"/>
                </a:solidFill>
                <a:latin typeface="Open Sans"/>
                <a:ea typeface="Open Sans"/>
                <a:cs typeface="Open Sans"/>
                <a:sym typeface="Open Sans"/>
              </a:rPr>
              <a:t>Interpretação</a:t>
            </a:r>
            <a:r>
              <a:rPr lang="en-GB" sz="1000" dirty="0">
                <a:solidFill>
                  <a:schemeClr val="dk1"/>
                </a:solidFill>
                <a:latin typeface="Open Sans"/>
                <a:ea typeface="Open Sans"/>
                <a:cs typeface="Open Sans"/>
                <a:sym typeface="Open Sans"/>
              </a:rPr>
              <a:t> do </a:t>
            </a:r>
            <a:r>
              <a:rPr lang="en-GB" sz="1000" dirty="0" err="1">
                <a:solidFill>
                  <a:schemeClr val="dk1"/>
                </a:solidFill>
                <a:latin typeface="Open Sans"/>
                <a:ea typeface="Open Sans"/>
                <a:cs typeface="Open Sans"/>
                <a:sym typeface="Open Sans"/>
              </a:rPr>
              <a:t>autor</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Inserir</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figura</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Imagem</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criada</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Abhishek </a:t>
            </a:r>
            <a:r>
              <a:rPr lang="en-GB" sz="1000" dirty="0" err="1">
                <a:solidFill>
                  <a:schemeClr val="dk1"/>
                </a:solidFill>
                <a:latin typeface="Open Sans"/>
                <a:ea typeface="Open Sans"/>
                <a:cs typeface="Open Sans"/>
                <a:sym typeface="Open Sans"/>
              </a:rPr>
              <a:t>Shivakumar</a:t>
            </a:r>
            <a:r>
              <a:rPr lang="en-GB" sz="1000" dirty="0">
                <a:solidFill>
                  <a:schemeClr val="dk1"/>
                </a:solidFill>
                <a:latin typeface="Open Sans"/>
                <a:ea typeface="Open Sans"/>
                <a:cs typeface="Open Sans"/>
                <a:sym typeface="Open Sans"/>
              </a:rPr>
              <a:t> no </a:t>
            </a:r>
            <a:r>
              <a:rPr lang="en-GB" sz="1000" dirty="0" err="1">
                <a:solidFill>
                  <a:schemeClr val="dk1"/>
                </a:solidFill>
                <a:latin typeface="Open Sans"/>
                <a:ea typeface="Open Sans"/>
                <a:cs typeface="Open Sans"/>
                <a:sym typeface="Open Sans"/>
              </a:rPr>
              <a:t>bloco</a:t>
            </a:r>
            <a:r>
              <a:rPr lang="en-GB" sz="1000" dirty="0">
                <a:solidFill>
                  <a:schemeClr val="dk1"/>
                </a:solidFill>
                <a:latin typeface="Open Sans"/>
                <a:ea typeface="Open Sans"/>
                <a:cs typeface="Open Sans"/>
                <a:sym typeface="Open Sans"/>
              </a:rPr>
              <a:t> de slides 6, </a:t>
            </a:r>
            <a:r>
              <a:rPr lang="en-GB" sz="1000" dirty="0" err="1">
                <a:solidFill>
                  <a:schemeClr val="dk1"/>
                </a:solidFill>
                <a:latin typeface="Open Sans"/>
                <a:ea typeface="Open Sans"/>
                <a:cs typeface="Open Sans"/>
                <a:sym typeface="Open Sans"/>
              </a:rPr>
              <a:t>disponível</a:t>
            </a:r>
            <a:r>
              <a:rPr lang="en-GB" sz="1000" dirty="0">
                <a:solidFill>
                  <a:schemeClr val="dk1"/>
                </a:solidFill>
                <a:latin typeface="Open Sans"/>
                <a:ea typeface="Open Sans"/>
                <a:cs typeface="Open Sans"/>
                <a:sym typeface="Open Sans"/>
              </a:rPr>
              <a:t> para </a:t>
            </a:r>
            <a:r>
              <a:rPr lang="en-GB" sz="1000" dirty="0" err="1">
                <a:solidFill>
                  <a:schemeClr val="dk1"/>
                </a:solidFill>
                <a:latin typeface="Open Sans"/>
                <a:ea typeface="Open Sans"/>
                <a:cs typeface="Open Sans"/>
                <a:sym typeface="Open Sans"/>
              </a:rPr>
              <a:t>uso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a:t>
            </a:r>
            <a:endParaRPr dirty="0"/>
          </a:p>
        </p:txBody>
      </p:sp>
      <p:sp>
        <p:nvSpPr>
          <p:cNvPr id="213" name="Google Shape;213;p11"/>
          <p:cNvSpPr txBox="1"/>
          <p:nvPr/>
        </p:nvSpPr>
        <p:spPr>
          <a:xfrm>
            <a:off x="7021751" y="2429984"/>
            <a:ext cx="4461188" cy="3360786"/>
          </a:xfrm>
          <a:prstGeom prst="rect">
            <a:avLst/>
          </a:prstGeom>
          <a:noFill/>
          <a:ln>
            <a:noFill/>
          </a:ln>
        </p:spPr>
        <p:txBody>
          <a:bodyPr spcFirstLastPara="1" wrap="square" lIns="0" tIns="0" rIns="0" bIns="0" anchor="t" anchorCtr="0">
            <a:noAutofit/>
          </a:bodyPr>
          <a:lstStyle/>
          <a:p>
            <a:pPr marL="342265" marR="0" lvl="0" indent="-342265" algn="l" rtl="0">
              <a:lnSpc>
                <a:spcPct val="100000"/>
              </a:lnSpc>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O aumento ou a diminuição da precipitação e da temperatura afeta o balanço hídrico</a:t>
            </a:r>
            <a:endParaRPr sz="2000">
              <a:solidFill>
                <a:schemeClr val="dk1"/>
              </a:solidFill>
              <a:latin typeface="Calibri"/>
              <a:ea typeface="Calibri"/>
              <a:cs typeface="Calibri"/>
              <a:sym typeface="Calibri"/>
            </a:endParaRPr>
          </a:p>
          <a:p>
            <a:pPr marL="342265" marR="0" lvl="0" indent="-342265"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Faz uma grande diferença quando se trata de planejar os níveis dos reservatórios (todos os setores)</a:t>
            </a:r>
            <a:endParaRPr/>
          </a:p>
          <a:p>
            <a:pPr marL="342265" marR="0" lvl="0" indent="-342265"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Tem impacto direto na demanda de irrigação (energia e água)</a:t>
            </a:r>
            <a:endParaRPr/>
          </a:p>
          <a:p>
            <a:pPr marL="342265" marR="0" lvl="0" indent="-342265"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As altas temperaturas resultam em maior demanda de água para uso doméstico e para a criação de animais</a:t>
            </a:r>
            <a:endParaRPr/>
          </a:p>
        </p:txBody>
      </p:sp>
      <p:pic>
        <p:nvPicPr>
          <p:cNvPr id="214" name="Google Shape;214;p11"/>
          <p:cNvPicPr preferRelativeResize="0"/>
          <p:nvPr/>
        </p:nvPicPr>
        <p:blipFill rotWithShape="1">
          <a:blip r:embed="rId3">
            <a:alphaModFix/>
          </a:blip>
          <a:srcRect/>
          <a:stretch/>
        </p:blipFill>
        <p:spPr>
          <a:xfrm>
            <a:off x="524679" y="2689589"/>
            <a:ext cx="6139316" cy="3558403"/>
          </a:xfrm>
          <a:prstGeom prst="rect">
            <a:avLst/>
          </a:prstGeom>
          <a:noFill/>
          <a:ln>
            <a:noFill/>
          </a:ln>
        </p:spPr>
      </p:pic>
      <p:sp>
        <p:nvSpPr>
          <p:cNvPr id="215" name="Google Shape;215;p11"/>
          <p:cNvSpPr txBox="1">
            <a:spLocks noGrp="1"/>
          </p:cNvSpPr>
          <p:nvPr>
            <p:ph type="body" idx="2"/>
          </p:nvPr>
        </p:nvSpPr>
        <p:spPr>
          <a:xfrm>
            <a:off x="663575" y="2016027"/>
            <a:ext cx="4891406"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a:t>Impacto </a:t>
            </a:r>
            <a:r>
              <a:rPr lang="en-GB" dirty="0" err="1"/>
              <a:t>climático</a:t>
            </a:r>
            <a:r>
              <a:rPr lang="en-GB" dirty="0"/>
              <a:t> no </a:t>
            </a:r>
            <a:r>
              <a:rPr lang="en-GB" dirty="0" err="1"/>
              <a:t>sistema</a:t>
            </a:r>
            <a:r>
              <a:rPr lang="en-GB" dirty="0"/>
              <a:t> </a:t>
            </a:r>
            <a:r>
              <a:rPr lang="en-GB" dirty="0" err="1"/>
              <a:t>hídrico</a:t>
            </a:r>
            <a:endParaRPr dirty="0"/>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p:nvPr/>
        </p:nvSpPr>
        <p:spPr>
          <a:xfrm>
            <a:off x="663575" y="716881"/>
            <a:ext cx="7407275"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10.2 </a:t>
            </a:r>
            <a:r>
              <a:rPr lang="en-GB" sz="4400" b="0" i="0" dirty="0" err="1">
                <a:solidFill>
                  <a:schemeClr val="dk1"/>
                </a:solidFill>
                <a:latin typeface="Open Sans"/>
                <a:ea typeface="Open Sans"/>
                <a:cs typeface="Open Sans"/>
                <a:sym typeface="Open Sans"/>
              </a:rPr>
              <a:t>Impactos</a:t>
            </a:r>
            <a:r>
              <a:rPr lang="en-GB" sz="4400" b="0" i="0" dirty="0">
                <a:solidFill>
                  <a:schemeClr val="dk1"/>
                </a:solidFill>
                <a:latin typeface="Open Sans"/>
                <a:ea typeface="Open Sans"/>
                <a:cs typeface="Open Sans"/>
                <a:sym typeface="Open Sans"/>
              </a:rPr>
              <a:t> das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sz="4400" b="0" i="0" dirty="0">
              <a:solidFill>
                <a:schemeClr val="dk1"/>
              </a:solidFill>
              <a:latin typeface="Open Sans"/>
              <a:ea typeface="Open Sans"/>
              <a:cs typeface="Open Sans"/>
              <a:sym typeface="Open Sans"/>
            </a:endParaRPr>
          </a:p>
        </p:txBody>
      </p:sp>
      <p:sp>
        <p:nvSpPr>
          <p:cNvPr id="222" name="Google Shape;222;p12"/>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12</a:t>
            </a:fld>
            <a:endParaRPr>
              <a:latin typeface="Open Sans"/>
              <a:ea typeface="Open Sans"/>
              <a:cs typeface="Open Sans"/>
              <a:sym typeface="Open Sans"/>
            </a:endParaRPr>
          </a:p>
        </p:txBody>
      </p:sp>
      <p:sp>
        <p:nvSpPr>
          <p:cNvPr id="223" name="Google Shape;223;p12"/>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224" name="Google Shape;224;p12"/>
          <p:cNvSpPr txBox="1"/>
          <p:nvPr/>
        </p:nvSpPr>
        <p:spPr>
          <a:xfrm>
            <a:off x="4501701" y="5990944"/>
            <a:ext cx="66909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Foto de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Gary Yost </a:t>
            </a:r>
            <a:r>
              <a:rPr lang="en-GB" sz="1000">
                <a:solidFill>
                  <a:schemeClr val="dk1"/>
                </a:solidFill>
                <a:latin typeface="Open Sans"/>
                <a:ea typeface="Open Sans"/>
                <a:cs typeface="Open Sans"/>
                <a:sym typeface="Open Sans"/>
              </a:rPr>
              <a:t>no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Unsplash </a:t>
            </a:r>
            <a:r>
              <a:rPr lang="en-GB" sz="1000">
                <a:solidFill>
                  <a:schemeClr val="dk1"/>
                </a:solidFill>
                <a:latin typeface="Open Sans"/>
                <a:ea typeface="Open Sans"/>
                <a:cs typeface="Open Sans"/>
                <a:sym typeface="Open Sans"/>
              </a:rPr>
              <a:t>(canto superior esquerdo), foto de Tim Reckmann, licenciada sob CC BY-SA 3.0 via Wikimedia Commons (canto inferior esquerdo), foto de chromatograph no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Unsplash </a:t>
            </a:r>
            <a:r>
              <a:rPr lang="en-GB" sz="1000">
                <a:solidFill>
                  <a:schemeClr val="dk1"/>
                </a:solidFill>
                <a:latin typeface="Open Sans"/>
                <a:ea typeface="Open Sans"/>
                <a:cs typeface="Open Sans"/>
                <a:sym typeface="Open Sans"/>
              </a:rPr>
              <a:t>(direita),  </a:t>
            </a:r>
            <a:endParaRPr/>
          </a:p>
        </p:txBody>
      </p:sp>
      <p:sp>
        <p:nvSpPr>
          <p:cNvPr id="225" name="Google Shape;225;p12"/>
          <p:cNvSpPr txBox="1"/>
          <p:nvPr/>
        </p:nvSpPr>
        <p:spPr>
          <a:xfrm>
            <a:off x="4241125" y="3163980"/>
            <a:ext cx="3829725" cy="2220905"/>
          </a:xfrm>
          <a:prstGeom prst="rect">
            <a:avLst/>
          </a:prstGeom>
          <a:noFill/>
          <a:ln>
            <a:noFill/>
          </a:ln>
        </p:spPr>
        <p:txBody>
          <a:bodyPr spcFirstLastPara="1" wrap="square" lIns="0" tIns="0" rIns="0" bIns="0" anchor="t" anchorCtr="0">
            <a:noAutofit/>
          </a:bodyPr>
          <a:lstStyle/>
          <a:p>
            <a:pPr marL="342882" marR="0" lvl="0" indent="-342882" algn="l" rtl="0">
              <a:lnSpc>
                <a:spcPct val="100000"/>
              </a:lnSpc>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 demanda por ar-condicionado aumenta devido ao aumento da temperatura</a:t>
            </a:r>
            <a:endParaRPr/>
          </a:p>
          <a:p>
            <a:pPr marL="342882" marR="0" lvl="0" indent="-342882"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Vulnerabilidade da geração de energia hidrelétrica</a:t>
            </a:r>
            <a:endParaRPr/>
          </a:p>
          <a:p>
            <a:pPr marL="342882" marR="0" lvl="0" indent="-342882"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Variabilidade na geração de energia térmica</a:t>
            </a:r>
            <a:endParaRPr/>
          </a:p>
        </p:txBody>
      </p:sp>
      <p:sp>
        <p:nvSpPr>
          <p:cNvPr id="226" name="Google Shape;226;p12"/>
          <p:cNvSpPr txBox="1"/>
          <p:nvPr/>
        </p:nvSpPr>
        <p:spPr>
          <a:xfrm>
            <a:off x="1195772" y="2520325"/>
            <a:ext cx="212686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dk1"/>
                </a:solidFill>
                <a:latin typeface="Open Sans"/>
                <a:ea typeface="Open Sans"/>
                <a:cs typeface="Open Sans"/>
                <a:sym typeface="Open Sans"/>
              </a:rPr>
              <a:t>Lado da </a:t>
            </a:r>
            <a:r>
              <a:rPr lang="en-GB" sz="2000" b="1" dirty="0" err="1">
                <a:solidFill>
                  <a:schemeClr val="dk1"/>
                </a:solidFill>
                <a:latin typeface="Open Sans"/>
                <a:ea typeface="Open Sans"/>
                <a:cs typeface="Open Sans"/>
                <a:sym typeface="Open Sans"/>
              </a:rPr>
              <a:t>oferta</a:t>
            </a:r>
            <a:endParaRPr dirty="0"/>
          </a:p>
        </p:txBody>
      </p:sp>
      <p:sp>
        <p:nvSpPr>
          <p:cNvPr id="227" name="Google Shape;227;p12"/>
          <p:cNvSpPr txBox="1"/>
          <p:nvPr/>
        </p:nvSpPr>
        <p:spPr>
          <a:xfrm>
            <a:off x="8433023" y="2460999"/>
            <a:ext cx="244255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dk1"/>
                </a:solidFill>
                <a:latin typeface="Open Sans"/>
                <a:ea typeface="Open Sans"/>
                <a:cs typeface="Open Sans"/>
                <a:sym typeface="Open Sans"/>
              </a:rPr>
              <a:t>Lado da </a:t>
            </a:r>
            <a:r>
              <a:rPr lang="en-GB" sz="2000" b="1" dirty="0" err="1">
                <a:solidFill>
                  <a:schemeClr val="dk1"/>
                </a:solidFill>
                <a:latin typeface="Open Sans"/>
                <a:ea typeface="Open Sans"/>
                <a:cs typeface="Open Sans"/>
                <a:sym typeface="Open Sans"/>
              </a:rPr>
              <a:t>demanda</a:t>
            </a:r>
            <a:endParaRPr dirty="0"/>
          </a:p>
        </p:txBody>
      </p:sp>
      <p:pic>
        <p:nvPicPr>
          <p:cNvPr id="228" name="Google Shape;228;p12"/>
          <p:cNvPicPr preferRelativeResize="0"/>
          <p:nvPr/>
        </p:nvPicPr>
        <p:blipFill rotWithShape="1">
          <a:blip r:embed="rId5">
            <a:alphaModFix/>
          </a:blip>
          <a:srcRect/>
          <a:stretch/>
        </p:blipFill>
        <p:spPr>
          <a:xfrm>
            <a:off x="1044724" y="2920435"/>
            <a:ext cx="2398563" cy="1599042"/>
          </a:xfrm>
          <a:prstGeom prst="rect">
            <a:avLst/>
          </a:prstGeom>
          <a:noFill/>
          <a:ln>
            <a:noFill/>
          </a:ln>
        </p:spPr>
      </p:pic>
      <p:pic>
        <p:nvPicPr>
          <p:cNvPr id="229" name="Google Shape;229;p12"/>
          <p:cNvPicPr preferRelativeResize="0"/>
          <p:nvPr/>
        </p:nvPicPr>
        <p:blipFill rotWithShape="1">
          <a:blip r:embed="rId6">
            <a:alphaModFix/>
          </a:blip>
          <a:srcRect/>
          <a:stretch/>
        </p:blipFill>
        <p:spPr>
          <a:xfrm>
            <a:off x="1369752" y="4642351"/>
            <a:ext cx="1748506" cy="1480138"/>
          </a:xfrm>
          <a:prstGeom prst="rect">
            <a:avLst/>
          </a:prstGeom>
          <a:noFill/>
          <a:ln>
            <a:noFill/>
          </a:ln>
        </p:spPr>
      </p:pic>
      <p:pic>
        <p:nvPicPr>
          <p:cNvPr id="230" name="Google Shape;230;p12"/>
          <p:cNvPicPr preferRelativeResize="0"/>
          <p:nvPr/>
        </p:nvPicPr>
        <p:blipFill rotWithShape="1">
          <a:blip r:embed="rId7">
            <a:alphaModFix/>
          </a:blip>
          <a:srcRect/>
          <a:stretch/>
        </p:blipFill>
        <p:spPr>
          <a:xfrm>
            <a:off x="8662969" y="2920435"/>
            <a:ext cx="1965154" cy="2949573"/>
          </a:xfrm>
          <a:prstGeom prst="rect">
            <a:avLst/>
          </a:prstGeom>
          <a:noFill/>
          <a:ln>
            <a:noFill/>
          </a:ln>
        </p:spPr>
      </p:pic>
      <p:sp>
        <p:nvSpPr>
          <p:cNvPr id="231" name="Google Shape;231;p12"/>
          <p:cNvSpPr txBox="1">
            <a:spLocks noGrp="1"/>
          </p:cNvSpPr>
          <p:nvPr>
            <p:ph type="body" idx="2"/>
          </p:nvPr>
        </p:nvSpPr>
        <p:spPr>
          <a:xfrm>
            <a:off x="663574" y="2016027"/>
            <a:ext cx="531812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a:t>Impacto </a:t>
            </a:r>
            <a:r>
              <a:rPr lang="en-GB" dirty="0" err="1"/>
              <a:t>climático</a:t>
            </a:r>
            <a:r>
              <a:rPr lang="en-GB" dirty="0"/>
              <a:t> no </a:t>
            </a:r>
            <a:r>
              <a:rPr lang="en-GB" dirty="0" err="1"/>
              <a:t>sistema</a:t>
            </a:r>
            <a:r>
              <a:rPr lang="en-GB" dirty="0"/>
              <a:t> </a:t>
            </a:r>
            <a:r>
              <a:rPr lang="en-GB" dirty="0" err="1"/>
              <a:t>energético</a:t>
            </a:r>
            <a:endParaRPr dirty="0"/>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p:nvPr/>
        </p:nvSpPr>
        <p:spPr>
          <a:xfrm>
            <a:off x="663575" y="716881"/>
            <a:ext cx="6651625"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10.2 </a:t>
            </a:r>
            <a:r>
              <a:rPr lang="en-GB" sz="4400" b="0" i="0" dirty="0" err="1">
                <a:solidFill>
                  <a:schemeClr val="dk1"/>
                </a:solidFill>
                <a:latin typeface="Open Sans"/>
                <a:ea typeface="Open Sans"/>
                <a:cs typeface="Open Sans"/>
                <a:sym typeface="Open Sans"/>
              </a:rPr>
              <a:t>Impactos</a:t>
            </a:r>
            <a:r>
              <a:rPr lang="en-GB" sz="4400" b="0" i="0" dirty="0">
                <a:solidFill>
                  <a:schemeClr val="dk1"/>
                </a:solidFill>
                <a:latin typeface="Open Sans"/>
                <a:ea typeface="Open Sans"/>
                <a:cs typeface="Open Sans"/>
                <a:sym typeface="Open Sans"/>
              </a:rPr>
              <a:t> das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sz="4400" b="0" i="0" dirty="0">
              <a:solidFill>
                <a:schemeClr val="dk1"/>
              </a:solidFill>
              <a:latin typeface="Open Sans"/>
              <a:ea typeface="Open Sans"/>
              <a:cs typeface="Open Sans"/>
              <a:sym typeface="Open Sans"/>
            </a:endParaRPr>
          </a:p>
        </p:txBody>
      </p:sp>
      <p:sp>
        <p:nvSpPr>
          <p:cNvPr id="238" name="Google Shape;238;p13"/>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13</a:t>
            </a:fld>
            <a:endParaRPr>
              <a:latin typeface="Open Sans"/>
              <a:ea typeface="Open Sans"/>
              <a:cs typeface="Open Sans"/>
              <a:sym typeface="Open Sans"/>
            </a:endParaRPr>
          </a:p>
        </p:txBody>
      </p:sp>
      <p:sp>
        <p:nvSpPr>
          <p:cNvPr id="239" name="Google Shape;239;p13"/>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240" name="Google Shape;240;p13"/>
          <p:cNvSpPr txBox="1"/>
          <p:nvPr/>
        </p:nvSpPr>
        <p:spPr>
          <a:xfrm>
            <a:off x="774884" y="5837819"/>
            <a:ext cx="393597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Ellis, E. C., Beusen, A. H., &amp; Goldewijk, K. K. (2020). Biomas antropogênicos: 10,000 BCE to 2015 CE. Land, 9 (5), 129 de Our world in Data publicado sob a licença CC-BY</a:t>
            </a:r>
            <a:endParaRPr/>
          </a:p>
        </p:txBody>
      </p:sp>
      <p:pic>
        <p:nvPicPr>
          <p:cNvPr id="241" name="Google Shape;241;p13"/>
          <p:cNvPicPr preferRelativeResize="0"/>
          <p:nvPr/>
        </p:nvPicPr>
        <p:blipFill rotWithShape="1">
          <a:blip r:embed="rId3">
            <a:alphaModFix/>
          </a:blip>
          <a:srcRect t="-153" r="-1764" b="6325"/>
          <a:stretch/>
        </p:blipFill>
        <p:spPr>
          <a:xfrm>
            <a:off x="680542" y="3032202"/>
            <a:ext cx="4021050" cy="2340875"/>
          </a:xfrm>
          <a:prstGeom prst="rect">
            <a:avLst/>
          </a:prstGeom>
          <a:noFill/>
          <a:ln>
            <a:noFill/>
          </a:ln>
        </p:spPr>
      </p:pic>
      <p:pic>
        <p:nvPicPr>
          <p:cNvPr id="242" name="Google Shape;242;p13"/>
          <p:cNvPicPr preferRelativeResize="0"/>
          <p:nvPr/>
        </p:nvPicPr>
        <p:blipFill rotWithShape="1">
          <a:blip r:embed="rId4">
            <a:alphaModFix/>
          </a:blip>
          <a:srcRect r="1169"/>
          <a:stretch/>
        </p:blipFill>
        <p:spPr>
          <a:xfrm>
            <a:off x="4787060" y="3215914"/>
            <a:ext cx="4563370" cy="2298888"/>
          </a:xfrm>
          <a:prstGeom prst="rect">
            <a:avLst/>
          </a:prstGeom>
          <a:noFill/>
          <a:ln>
            <a:noFill/>
          </a:ln>
        </p:spPr>
      </p:pic>
      <p:sp>
        <p:nvSpPr>
          <p:cNvPr id="243" name="Google Shape;243;p13"/>
          <p:cNvSpPr txBox="1"/>
          <p:nvPr/>
        </p:nvSpPr>
        <p:spPr>
          <a:xfrm>
            <a:off x="4858561" y="5830101"/>
            <a:ext cx="398509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IPCC, Relatório de avaliação 5, Grupo de trabalho II, Resumo para formuladores de políticas disponível para uso gratuito sem solicitação</a:t>
            </a:r>
            <a:endParaRPr/>
          </a:p>
        </p:txBody>
      </p:sp>
      <p:sp>
        <p:nvSpPr>
          <p:cNvPr id="244" name="Google Shape;244;p13"/>
          <p:cNvSpPr txBox="1"/>
          <p:nvPr/>
        </p:nvSpPr>
        <p:spPr>
          <a:xfrm>
            <a:off x="4858561" y="2908137"/>
            <a:ext cx="4572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Open Sans"/>
                <a:ea typeface="Open Sans"/>
                <a:cs typeface="Open Sans"/>
                <a:sym typeface="Open Sans"/>
              </a:rPr>
              <a:t>Projeções de rendimento de culturas, IPCC AR5, WGII</a:t>
            </a:r>
            <a:endParaRPr/>
          </a:p>
        </p:txBody>
      </p:sp>
      <p:sp>
        <p:nvSpPr>
          <p:cNvPr id="245" name="Google Shape;245;p13"/>
          <p:cNvSpPr txBox="1"/>
          <p:nvPr/>
        </p:nvSpPr>
        <p:spPr>
          <a:xfrm>
            <a:off x="9407066" y="2396051"/>
            <a:ext cx="2121359" cy="2953189"/>
          </a:xfrm>
          <a:prstGeom prst="rect">
            <a:avLst/>
          </a:prstGeom>
          <a:noFill/>
          <a:ln>
            <a:noFill/>
          </a:ln>
        </p:spPr>
        <p:txBody>
          <a:bodyPr spcFirstLastPara="1" wrap="square" lIns="0" tIns="0" rIns="0" bIns="0" anchor="t" anchorCtr="0">
            <a:noAutofit/>
          </a:bodyPr>
          <a:lstStyle/>
          <a:p>
            <a:pPr marL="342882" marR="0" lvl="0" indent="-342882" algn="l" rtl="0">
              <a:lnSpc>
                <a:spcPct val="10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As reduções na produtividade das culturas parecem predominantes no futuro</a:t>
            </a:r>
            <a:endParaRPr/>
          </a:p>
          <a:p>
            <a:pPr marL="342882" marR="0" lvl="0" indent="-342882" algn="l" rtl="0">
              <a:lnSpc>
                <a:spcPct val="100000"/>
              </a:lnSpc>
              <a:spcBef>
                <a:spcPts val="32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Espera-se que o aumento nos rendimentos (embora pequeno) ocorra em regiões mais frias que se tornem adequadas para o cultivo no futuro</a:t>
            </a:r>
            <a:endParaRPr/>
          </a:p>
          <a:p>
            <a:pPr marL="342882" marR="0" lvl="0" indent="-241282" algn="l" rtl="0">
              <a:lnSpc>
                <a:spcPct val="100000"/>
              </a:lnSpc>
              <a:spcBef>
                <a:spcPts val="32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246" name="Google Shape;246;p13"/>
          <p:cNvSpPr txBox="1">
            <a:spLocks noGrp="1"/>
          </p:cNvSpPr>
          <p:nvPr>
            <p:ph type="body" idx="2"/>
          </p:nvPr>
        </p:nvSpPr>
        <p:spPr>
          <a:xfrm>
            <a:off x="663574" y="2016027"/>
            <a:ext cx="529272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a:t>Impacto </a:t>
            </a:r>
            <a:r>
              <a:rPr lang="en-GB" dirty="0" err="1"/>
              <a:t>climático</a:t>
            </a:r>
            <a:r>
              <a:rPr lang="en-GB" dirty="0"/>
              <a:t> no </a:t>
            </a:r>
            <a:r>
              <a:rPr lang="en-GB" dirty="0" err="1"/>
              <a:t>sistema</a:t>
            </a:r>
            <a:r>
              <a:rPr lang="en-GB" dirty="0"/>
              <a:t> </a:t>
            </a:r>
            <a:r>
              <a:rPr lang="en-GB" dirty="0" err="1"/>
              <a:t>terrestre</a:t>
            </a:r>
            <a:endParaRPr dirty="0"/>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txBox="1"/>
          <p:nvPr/>
        </p:nvSpPr>
        <p:spPr>
          <a:xfrm>
            <a:off x="663575" y="723466"/>
            <a:ext cx="1070725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Aula 10.2 Referências</a:t>
            </a:r>
            <a:endParaRPr/>
          </a:p>
        </p:txBody>
      </p:sp>
      <p:sp>
        <p:nvSpPr>
          <p:cNvPr id="253" name="Google Shape;253;p14"/>
          <p:cNvSpPr txBox="1">
            <a:spLocks noGrp="1"/>
          </p:cNvSpPr>
          <p:nvPr>
            <p:ph type="body" idx="1"/>
          </p:nvPr>
        </p:nvSpPr>
        <p:spPr>
          <a:xfrm>
            <a:off x="663879" y="2115680"/>
            <a:ext cx="9905061" cy="251728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1600"/>
              <a:buAutoNum type="arabicPeriod"/>
            </a:pPr>
            <a:r>
              <a:rPr lang="en-GB" sz="1600" b="0" u="sng">
                <a:solidFill>
                  <a:schemeClr val="hlink"/>
                </a:solidFill>
                <a:latin typeface="Open Sans"/>
                <a:ea typeface="Open Sans"/>
                <a:cs typeface="Open Sans"/>
                <a:sym typeface="Open Sans"/>
                <a:hlinkClick r:id="rId3"/>
              </a:rPr>
              <a:t>https://doi.org/10.1787/9789264301993-en </a:t>
            </a:r>
            <a:r>
              <a:rPr lang="en-GB" sz="1600" b="0">
                <a:latin typeface="Open Sans"/>
                <a:ea typeface="Open Sans"/>
                <a:cs typeface="Open Sans"/>
                <a:sym typeface="Open Sans"/>
              </a:rPr>
              <a:t>(Relatório da Agência Internacional de Energia-Futuro da refrigeração)</a:t>
            </a:r>
            <a:endParaRPr/>
          </a:p>
          <a:p>
            <a:pPr marL="457200" lvl="0" indent="-457200" algn="l" rtl="0">
              <a:lnSpc>
                <a:spcPct val="100000"/>
              </a:lnSpc>
              <a:spcBef>
                <a:spcPts val="1200"/>
              </a:spcBef>
              <a:spcAft>
                <a:spcPts val="0"/>
              </a:spcAft>
              <a:buClr>
                <a:schemeClr val="dk1"/>
              </a:buClr>
              <a:buSzPts val="1600"/>
              <a:buAutoNum type="arabicPeriod"/>
            </a:pPr>
            <a:r>
              <a:rPr lang="en-GB" sz="1600" b="0">
                <a:latin typeface="Open Sans"/>
                <a:ea typeface="Open Sans"/>
                <a:cs typeface="Open Sans"/>
                <a:sym typeface="Open Sans"/>
              </a:rPr>
              <a:t>IPCC, 2019: Resumo para formuladores de políticas. Em: Climate Change and Land: an IPCC special report on climate change, desertification, land degradation, sustainable land management, food security, and greenhouse gas fluxes in terrestrial ecosystems [P.R. Shukla, J. Skea, E. Calvo Buendia, V. Masson-Delmotte, H.-. O. Pörtner, D. C. Roberts, P. Zhai, R. Slade, S. Connors, R. van Diemen, M. Ferrat, E. Haughey, S. Luz, S. Neogi, M. Pathak, J. Petzold, J. Portugal Pereira, P. Vyas, E. Huntley, K. Kissick, M. Belkacemi, J. Malley, (eds.)]. No prelo.</a:t>
            </a:r>
            <a:endParaRPr/>
          </a:p>
          <a:p>
            <a:pPr marL="457200" lvl="0" indent="-457200" algn="l" rtl="0">
              <a:lnSpc>
                <a:spcPct val="100000"/>
              </a:lnSpc>
              <a:spcBef>
                <a:spcPts val="1200"/>
              </a:spcBef>
              <a:spcAft>
                <a:spcPts val="0"/>
              </a:spcAft>
              <a:buClr>
                <a:schemeClr val="dk1"/>
              </a:buClr>
              <a:buSzPts val="1600"/>
              <a:buAutoNum type="arabicPeriod"/>
            </a:pPr>
            <a:r>
              <a:rPr lang="en-GB" sz="1600" b="0" u="sng">
                <a:solidFill>
                  <a:schemeClr val="hlink"/>
                </a:solidFill>
                <a:latin typeface="Open Sans"/>
                <a:ea typeface="Open Sans"/>
                <a:cs typeface="Open Sans"/>
                <a:sym typeface="Open Sans"/>
                <a:hlinkClick r:id="rId4"/>
              </a:rPr>
              <a:t>https://www.ipcc.ch/report/ar5/wg2/ </a:t>
            </a:r>
            <a:endParaRPr/>
          </a:p>
        </p:txBody>
      </p:sp>
      <p:sp>
        <p:nvSpPr>
          <p:cNvPr id="254" name="Google Shape;254;p14"/>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a:solidFill>
                  <a:schemeClr val="lt1"/>
                </a:solidFill>
                <a:latin typeface="Open Sans"/>
                <a:ea typeface="Open Sans"/>
                <a:cs typeface="Open Sans"/>
                <a:sym typeface="Open Sans"/>
              </a:rPr>
              <a:t>14</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5"/>
          <p:cNvSpPr txBox="1"/>
          <p:nvPr/>
        </p:nvSpPr>
        <p:spPr>
          <a:xfrm>
            <a:off x="663575" y="716881"/>
            <a:ext cx="8391525"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10.3 </a:t>
            </a:r>
            <a:r>
              <a:rPr lang="en-GB" sz="4400" b="0" i="0" dirty="0" err="1">
                <a:solidFill>
                  <a:schemeClr val="dk1"/>
                </a:solidFill>
                <a:latin typeface="Open Sans"/>
                <a:ea typeface="Open Sans"/>
                <a:cs typeface="Open Sans"/>
                <a:sym typeface="Open Sans"/>
              </a:rPr>
              <a:t>Adaptação</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às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sz="4400" b="0" i="0" dirty="0">
              <a:solidFill>
                <a:schemeClr val="dk1"/>
              </a:solidFill>
              <a:latin typeface="Open Sans"/>
              <a:ea typeface="Open Sans"/>
              <a:cs typeface="Open Sans"/>
              <a:sym typeface="Open Sans"/>
            </a:endParaRPr>
          </a:p>
        </p:txBody>
      </p:sp>
      <p:sp>
        <p:nvSpPr>
          <p:cNvPr id="261" name="Google Shape;261;p15"/>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15</a:t>
            </a:fld>
            <a:endParaRPr>
              <a:latin typeface="Open Sans"/>
              <a:ea typeface="Open Sans"/>
              <a:cs typeface="Open Sans"/>
              <a:sym typeface="Open Sans"/>
            </a:endParaRPr>
          </a:p>
        </p:txBody>
      </p:sp>
      <p:sp>
        <p:nvSpPr>
          <p:cNvPr id="262" name="Google Shape;262;p15"/>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263" name="Google Shape;263;p15"/>
          <p:cNvSpPr txBox="1"/>
          <p:nvPr/>
        </p:nvSpPr>
        <p:spPr>
          <a:xfrm>
            <a:off x="663575" y="2509041"/>
            <a:ext cx="6524457" cy="3535244"/>
          </a:xfrm>
          <a:prstGeom prst="rect">
            <a:avLst/>
          </a:prstGeom>
          <a:noFill/>
          <a:ln>
            <a:noFill/>
          </a:ln>
        </p:spPr>
        <p:txBody>
          <a:bodyPr spcFirstLastPara="1" wrap="square" lIns="0" tIns="0" rIns="0" bIns="0" anchor="t" anchorCtr="0">
            <a:noAutofit/>
          </a:bodyPr>
          <a:lstStyle/>
          <a:p>
            <a:pPr marL="342265" marR="0" lvl="0" indent="-342265" algn="l" rtl="0">
              <a:lnSpc>
                <a:spcPct val="100000"/>
              </a:lnSpc>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As medidas de adaptação nos preparam para enfrentar as mudanças climáticas iminentes com pouco arrependimento </a:t>
            </a:r>
            <a:endParaRPr sz="2000">
              <a:solidFill>
                <a:schemeClr val="dk1"/>
              </a:solidFill>
              <a:latin typeface="Calibri"/>
              <a:ea typeface="Calibri"/>
              <a:cs typeface="Calibri"/>
              <a:sym typeface="Calibri"/>
            </a:endParaRPr>
          </a:p>
          <a:p>
            <a:pPr marL="342265" marR="0" lvl="0" indent="-342265"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 análise da adaptação começa com a representação dos impactos climáticos</a:t>
            </a:r>
            <a:endParaRPr/>
          </a:p>
          <a:p>
            <a:pPr marL="697865" marR="0" lvl="1" indent="-342265" algn="l" rtl="0">
              <a:lnSpc>
                <a:spcPct val="100000"/>
              </a:lnSpc>
              <a:spcBef>
                <a:spcPts val="360"/>
              </a:spcBef>
              <a:spcAft>
                <a:spcPts val="0"/>
              </a:spcAft>
              <a:buClr>
                <a:schemeClr val="dk1"/>
              </a:buClr>
              <a:buSzPts val="1800"/>
              <a:buFont typeface="Arial"/>
              <a:buChar char="•"/>
            </a:pPr>
            <a:r>
              <a:rPr lang="en-GB" sz="1800" b="0" i="0" u="none" strike="noStrike" cap="none">
                <a:solidFill>
                  <a:schemeClr val="dk1"/>
                </a:solidFill>
                <a:latin typeface="Open Sans"/>
                <a:ea typeface="Open Sans"/>
                <a:cs typeface="Open Sans"/>
                <a:sym typeface="Open Sans"/>
              </a:rPr>
              <a:t>Precipitação, balanços hidrológicos, etc.</a:t>
            </a:r>
            <a:endParaRPr/>
          </a:p>
          <a:p>
            <a:pPr marL="697865" marR="0" lvl="1" indent="-342265" algn="l" rtl="0">
              <a:lnSpc>
                <a:spcPct val="100000"/>
              </a:lnSpc>
              <a:spcBef>
                <a:spcPts val="360"/>
              </a:spcBef>
              <a:spcAft>
                <a:spcPts val="0"/>
              </a:spcAft>
              <a:buClr>
                <a:schemeClr val="dk1"/>
              </a:buClr>
              <a:buSzPts val="1800"/>
              <a:buFont typeface="Arial"/>
              <a:buChar char="•"/>
            </a:pPr>
            <a:r>
              <a:rPr lang="en-GB" sz="1800" b="0" i="0" u="none" strike="noStrike" cap="none">
                <a:solidFill>
                  <a:schemeClr val="dk1"/>
                </a:solidFill>
                <a:latin typeface="Open Sans"/>
                <a:ea typeface="Open Sans"/>
                <a:cs typeface="Open Sans"/>
                <a:sym typeface="Open Sans"/>
              </a:rPr>
              <a:t>Resposta da produtividade da cultura</a:t>
            </a:r>
            <a:endParaRPr/>
          </a:p>
          <a:p>
            <a:pPr marL="697865" marR="0" lvl="1" indent="-342265" algn="l" rtl="0">
              <a:lnSpc>
                <a:spcPct val="100000"/>
              </a:lnSpc>
              <a:spcBef>
                <a:spcPts val="360"/>
              </a:spcBef>
              <a:spcAft>
                <a:spcPts val="0"/>
              </a:spcAft>
              <a:buClr>
                <a:schemeClr val="dk1"/>
              </a:buClr>
              <a:buSzPts val="1800"/>
              <a:buFont typeface="Arial"/>
              <a:buChar char="•"/>
            </a:pPr>
            <a:r>
              <a:rPr lang="en-GB" sz="1800" b="0" i="0" u="none" strike="noStrike" cap="none">
                <a:solidFill>
                  <a:schemeClr val="dk1"/>
                </a:solidFill>
                <a:latin typeface="Open Sans"/>
                <a:ea typeface="Open Sans"/>
                <a:cs typeface="Open Sans"/>
                <a:sym typeface="Open Sans"/>
              </a:rPr>
              <a:t>Variabilidade na geração de energia hidrelétrica</a:t>
            </a:r>
            <a:endParaRPr/>
          </a:p>
          <a:p>
            <a:pPr marL="342265" marR="0" lvl="0" indent="-342265"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 resposta de adaptação, na maioria dos casos, pode ser avaliada pela mudança nos custos </a:t>
            </a:r>
            <a:endParaRPr sz="1800">
              <a:solidFill>
                <a:schemeClr val="dk1"/>
              </a:solidFill>
              <a:latin typeface="Open Sans"/>
              <a:ea typeface="Open Sans"/>
              <a:cs typeface="Open Sans"/>
              <a:sym typeface="Open Sans"/>
            </a:endParaRPr>
          </a:p>
          <a:p>
            <a:pPr marL="342265" marR="0" lvl="0" indent="-342265"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 diferença de custos entre o cenário de linha de base e o cenário de mudança climática pode ser atribuída como o custo de adaptação à mudança climática </a:t>
            </a:r>
            <a:endParaRPr/>
          </a:p>
          <a:p>
            <a:pPr marL="342265" marR="0" lvl="0" indent="-227965" algn="l" rtl="0">
              <a:lnSpc>
                <a:spcPct val="100000"/>
              </a:lnSpc>
              <a:spcBef>
                <a:spcPts val="36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p:txBody>
      </p:sp>
      <p:sp>
        <p:nvSpPr>
          <p:cNvPr id="264" name="Google Shape;264;p15"/>
          <p:cNvSpPr txBox="1"/>
          <p:nvPr/>
        </p:nvSpPr>
        <p:spPr>
          <a:xfrm>
            <a:off x="7970392" y="5989569"/>
            <a:ext cx="405405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climate change adaptation by Tommaso Sansone, licenciado sob CC0, disponível via Wikimedia Commons </a:t>
            </a:r>
            <a:endParaRPr/>
          </a:p>
        </p:txBody>
      </p:sp>
      <p:pic>
        <p:nvPicPr>
          <p:cNvPr id="265" name="Google Shape;265;p15"/>
          <p:cNvPicPr preferRelativeResize="0"/>
          <p:nvPr/>
        </p:nvPicPr>
        <p:blipFill rotWithShape="1">
          <a:blip r:embed="rId3">
            <a:alphaModFix/>
          </a:blip>
          <a:srcRect/>
          <a:stretch/>
        </p:blipFill>
        <p:spPr>
          <a:xfrm>
            <a:off x="7188032" y="2509041"/>
            <a:ext cx="4223071" cy="2820879"/>
          </a:xfrm>
          <a:prstGeom prst="rect">
            <a:avLst/>
          </a:prstGeom>
          <a:noFill/>
          <a:ln>
            <a:noFill/>
          </a:ln>
        </p:spPr>
      </p:pic>
      <p:sp>
        <p:nvSpPr>
          <p:cNvPr id="266" name="Google Shape;266;p15"/>
          <p:cNvSpPr txBox="1">
            <a:spLocks noGrp="1"/>
          </p:cNvSpPr>
          <p:nvPr>
            <p:ph type="body" idx="2"/>
          </p:nvPr>
        </p:nvSpPr>
        <p:spPr>
          <a:xfrm>
            <a:off x="663574" y="2016027"/>
            <a:ext cx="634682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a:latin typeface="Open Sans SemiBold"/>
                <a:ea typeface="Open Sans SemiBold"/>
                <a:cs typeface="Open Sans SemiBold"/>
                <a:sym typeface="Open Sans SemiBold"/>
              </a:rPr>
              <a:t>O que é adaptação e como ela é medida?</a:t>
            </a:r>
            <a:endParaRPr>
              <a:latin typeface="Open Sans SemiBold"/>
              <a:ea typeface="Open Sans SemiBold"/>
              <a:cs typeface="Open Sans SemiBold"/>
              <a:sym typeface="Open Sans SemiBold"/>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10.3 Adaptação às mudanças climáticas</a:t>
            </a:r>
            <a:endParaRPr sz="4400" b="0" i="0">
              <a:solidFill>
                <a:schemeClr val="dk1"/>
              </a:solidFill>
              <a:latin typeface="Open Sans"/>
              <a:ea typeface="Open Sans"/>
              <a:cs typeface="Open Sans"/>
              <a:sym typeface="Open Sans"/>
            </a:endParaRPr>
          </a:p>
        </p:txBody>
      </p:sp>
      <p:sp>
        <p:nvSpPr>
          <p:cNvPr id="273" name="Google Shape;273;p16"/>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16</a:t>
            </a:fld>
            <a:endParaRPr>
              <a:latin typeface="Open Sans"/>
              <a:ea typeface="Open Sans"/>
              <a:cs typeface="Open Sans"/>
              <a:sym typeface="Open Sans"/>
            </a:endParaRPr>
          </a:p>
        </p:txBody>
      </p:sp>
      <p:sp>
        <p:nvSpPr>
          <p:cNvPr id="274" name="Google Shape;274;p16"/>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275" name="Google Shape;275;p16"/>
          <p:cNvSpPr txBox="1"/>
          <p:nvPr/>
        </p:nvSpPr>
        <p:spPr>
          <a:xfrm>
            <a:off x="5925685" y="5862008"/>
            <a:ext cx="436443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IPCC, Relatório de avaliação 5, Grupo de trabalho II, Resumo para formuladores de políticas disponível para uso gratuito sem solicitação (esquerda e direita)</a:t>
            </a:r>
            <a:endParaRPr/>
          </a:p>
        </p:txBody>
      </p:sp>
      <p:pic>
        <p:nvPicPr>
          <p:cNvPr id="276" name="Google Shape;276;p16"/>
          <p:cNvPicPr preferRelativeResize="0"/>
          <p:nvPr/>
        </p:nvPicPr>
        <p:blipFill rotWithShape="1">
          <a:blip r:embed="rId3">
            <a:alphaModFix/>
          </a:blip>
          <a:srcRect l="-309" t="401" r="309" b="37055"/>
          <a:stretch/>
        </p:blipFill>
        <p:spPr>
          <a:xfrm>
            <a:off x="625547" y="2538217"/>
            <a:ext cx="5258296" cy="3863530"/>
          </a:xfrm>
          <a:prstGeom prst="rect">
            <a:avLst/>
          </a:prstGeom>
          <a:noFill/>
          <a:ln>
            <a:noFill/>
          </a:ln>
        </p:spPr>
      </p:pic>
      <p:pic>
        <p:nvPicPr>
          <p:cNvPr id="277" name="Google Shape;277;p16"/>
          <p:cNvPicPr preferRelativeResize="0"/>
          <p:nvPr/>
        </p:nvPicPr>
        <p:blipFill rotWithShape="1">
          <a:blip r:embed="rId3">
            <a:alphaModFix/>
          </a:blip>
          <a:srcRect l="52249" t="63770" b="1"/>
          <a:stretch/>
        </p:blipFill>
        <p:spPr>
          <a:xfrm>
            <a:off x="8467022" y="2331020"/>
            <a:ext cx="2787598" cy="2484537"/>
          </a:xfrm>
          <a:prstGeom prst="rect">
            <a:avLst/>
          </a:prstGeom>
          <a:noFill/>
          <a:ln>
            <a:noFill/>
          </a:ln>
        </p:spPr>
      </p:pic>
      <p:sp>
        <p:nvSpPr>
          <p:cNvPr id="278" name="Google Shape;278;p16"/>
          <p:cNvSpPr txBox="1"/>
          <p:nvPr/>
        </p:nvSpPr>
        <p:spPr>
          <a:xfrm>
            <a:off x="6164579" y="2522977"/>
            <a:ext cx="2271963" cy="24071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a:solidFill>
                  <a:schemeClr val="dk1"/>
                </a:solidFill>
                <a:latin typeface="Open Sans SemiBold"/>
                <a:ea typeface="Open Sans SemiBold"/>
                <a:cs typeface="Open Sans SemiBold"/>
                <a:sym typeface="Open Sans SemiBold"/>
              </a:rPr>
              <a:t>O impacto das mudanças climáticas é variado em todos os países.</a:t>
            </a:r>
            <a:endParaRPr/>
          </a:p>
          <a:p>
            <a:pPr marL="698482" marR="0" lvl="1" indent="-342881" algn="l" rtl="0">
              <a:lnSpc>
                <a:spcPct val="100000"/>
              </a:lnSpc>
              <a:spcBef>
                <a:spcPts val="360"/>
              </a:spcBef>
              <a:spcAft>
                <a:spcPts val="0"/>
              </a:spcAft>
              <a:buClr>
                <a:schemeClr val="dk1"/>
              </a:buClr>
              <a:buSzPts val="1800"/>
              <a:buFont typeface="Arial"/>
              <a:buChar char="•"/>
            </a:pPr>
            <a:r>
              <a:rPr lang="en-GB" sz="1800" b="0" i="0" u="none" strike="noStrike" cap="none">
                <a:solidFill>
                  <a:schemeClr val="dk1"/>
                </a:solidFill>
                <a:latin typeface="Open Sans"/>
                <a:ea typeface="Open Sans"/>
                <a:cs typeface="Open Sans"/>
                <a:sym typeface="Open Sans"/>
              </a:rPr>
              <a:t>Regiões geográficas</a:t>
            </a:r>
            <a:endParaRPr/>
          </a:p>
          <a:p>
            <a:pPr marL="698482" marR="0" lvl="1" indent="-342881" algn="l" rtl="0">
              <a:lnSpc>
                <a:spcPct val="100000"/>
              </a:lnSpc>
              <a:spcBef>
                <a:spcPts val="360"/>
              </a:spcBef>
              <a:spcAft>
                <a:spcPts val="0"/>
              </a:spcAft>
              <a:buClr>
                <a:schemeClr val="dk1"/>
              </a:buClr>
              <a:buSzPts val="1800"/>
              <a:buFont typeface="Arial"/>
              <a:buChar char="•"/>
            </a:pPr>
            <a:r>
              <a:rPr lang="en-GB" sz="1800" b="0" i="0" u="none" strike="noStrike" cap="none">
                <a:solidFill>
                  <a:schemeClr val="dk1"/>
                </a:solidFill>
                <a:latin typeface="Open Sans"/>
                <a:ea typeface="Open Sans"/>
                <a:cs typeface="Open Sans"/>
                <a:sym typeface="Open Sans"/>
              </a:rPr>
              <a:t>Sistemas de recursos</a:t>
            </a:r>
            <a:endParaRPr/>
          </a:p>
        </p:txBody>
      </p:sp>
      <p:sp>
        <p:nvSpPr>
          <p:cNvPr id="279" name="Google Shape;279;p16"/>
          <p:cNvSpPr txBox="1">
            <a:spLocks noGrp="1"/>
          </p:cNvSpPr>
          <p:nvPr>
            <p:ph type="body" idx="2"/>
          </p:nvPr>
        </p:nvSpPr>
        <p:spPr>
          <a:xfrm>
            <a:off x="663574" y="2016027"/>
            <a:ext cx="543242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a:t>Os impactos são variados e diversificados</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10.3 Adaptação às mudanças climáticas</a:t>
            </a:r>
            <a:endParaRPr sz="4400" b="0" i="0">
              <a:solidFill>
                <a:schemeClr val="dk1"/>
              </a:solidFill>
              <a:latin typeface="Open Sans"/>
              <a:ea typeface="Open Sans"/>
              <a:cs typeface="Open Sans"/>
              <a:sym typeface="Open Sans"/>
            </a:endParaRPr>
          </a:p>
        </p:txBody>
      </p:sp>
      <p:sp>
        <p:nvSpPr>
          <p:cNvPr id="286" name="Google Shape;286;p17"/>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17</a:t>
            </a:fld>
            <a:endParaRPr>
              <a:latin typeface="Open Sans"/>
              <a:ea typeface="Open Sans"/>
              <a:cs typeface="Open Sans"/>
              <a:sym typeface="Open Sans"/>
            </a:endParaRPr>
          </a:p>
        </p:txBody>
      </p:sp>
      <p:sp>
        <p:nvSpPr>
          <p:cNvPr id="287" name="Google Shape;287;p17"/>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288" name="Google Shape;288;p17"/>
          <p:cNvSpPr txBox="1"/>
          <p:nvPr/>
        </p:nvSpPr>
        <p:spPr>
          <a:xfrm>
            <a:off x="6776669" y="5343884"/>
            <a:ext cx="4596112" cy="244116"/>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 resposta de adaptação é específica do local</a:t>
            </a:r>
            <a:endParaRPr/>
          </a:p>
        </p:txBody>
      </p:sp>
      <p:grpSp>
        <p:nvGrpSpPr>
          <p:cNvPr id="289" name="Google Shape;289;p17"/>
          <p:cNvGrpSpPr/>
          <p:nvPr/>
        </p:nvGrpSpPr>
        <p:grpSpPr>
          <a:xfrm>
            <a:off x="773846" y="2727845"/>
            <a:ext cx="5204565" cy="3619153"/>
            <a:chOff x="206307" y="3101672"/>
            <a:chExt cx="6038176" cy="4338465"/>
          </a:xfrm>
        </p:grpSpPr>
        <p:pic>
          <p:nvPicPr>
            <p:cNvPr id="290" name="Google Shape;290;p17"/>
            <p:cNvPicPr preferRelativeResize="0"/>
            <p:nvPr/>
          </p:nvPicPr>
          <p:blipFill rotWithShape="1">
            <a:blip r:embed="rId3">
              <a:alphaModFix/>
            </a:blip>
            <a:srcRect/>
            <a:stretch/>
          </p:blipFill>
          <p:spPr>
            <a:xfrm>
              <a:off x="206307" y="3101672"/>
              <a:ext cx="6038176" cy="4338465"/>
            </a:xfrm>
            <a:prstGeom prst="rect">
              <a:avLst/>
            </a:prstGeom>
            <a:noFill/>
            <a:ln>
              <a:noFill/>
            </a:ln>
          </p:spPr>
        </p:pic>
        <p:sp>
          <p:nvSpPr>
            <p:cNvPr id="291" name="Google Shape;291;p17"/>
            <p:cNvSpPr/>
            <p:nvPr/>
          </p:nvSpPr>
          <p:spPr>
            <a:xfrm>
              <a:off x="4068127" y="3700235"/>
              <a:ext cx="2098057" cy="105224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92" name="Google Shape;292;p17"/>
          <p:cNvPicPr preferRelativeResize="0"/>
          <p:nvPr/>
        </p:nvPicPr>
        <p:blipFill rotWithShape="1">
          <a:blip r:embed="rId4">
            <a:alphaModFix/>
          </a:blip>
          <a:srcRect/>
          <a:stretch/>
        </p:blipFill>
        <p:spPr>
          <a:xfrm>
            <a:off x="6627943" y="2960749"/>
            <a:ext cx="4425604" cy="2176735"/>
          </a:xfrm>
          <a:prstGeom prst="rect">
            <a:avLst/>
          </a:prstGeom>
          <a:noFill/>
          <a:ln>
            <a:noFill/>
          </a:ln>
        </p:spPr>
      </p:pic>
      <p:sp>
        <p:nvSpPr>
          <p:cNvPr id="293" name="Google Shape;293;p17"/>
          <p:cNvSpPr txBox="1">
            <a:spLocks noGrp="1"/>
          </p:cNvSpPr>
          <p:nvPr>
            <p:ph type="body" idx="2"/>
          </p:nvPr>
        </p:nvSpPr>
        <p:spPr>
          <a:xfrm>
            <a:off x="663574" y="2016027"/>
            <a:ext cx="7238366"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a:t>A resposta de adaptação é variada e diversificada</a:t>
            </a:r>
            <a:endParaRPr/>
          </a:p>
        </p:txBody>
      </p:sp>
      <p:sp>
        <p:nvSpPr>
          <p:cNvPr id="294" name="Google Shape;294;p17"/>
          <p:cNvSpPr txBox="1"/>
          <p:nvPr/>
        </p:nvSpPr>
        <p:spPr>
          <a:xfrm>
            <a:off x="6014011" y="5994951"/>
            <a:ext cx="53587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chemeClr val="dk1"/>
                </a:solidFill>
                <a:latin typeface="Open Sans"/>
                <a:ea typeface="Open Sans"/>
                <a:cs typeface="Open Sans"/>
                <a:sym typeface="Open Sans"/>
              </a:rPr>
              <a:t>Fonte: </a:t>
            </a:r>
            <a:r>
              <a:rPr lang="en-GB" sz="1000" dirty="0">
                <a:solidFill>
                  <a:schemeClr val="dk1"/>
                </a:solidFill>
                <a:latin typeface="Open Sans"/>
                <a:ea typeface="Open Sans"/>
                <a:cs typeface="Open Sans"/>
                <a:sym typeface="Open Sans"/>
              </a:rPr>
              <a:t>IPCC, </a:t>
            </a:r>
            <a:r>
              <a:rPr lang="en-GB" sz="1000" dirty="0" err="1">
                <a:solidFill>
                  <a:schemeClr val="dk1"/>
                </a:solidFill>
                <a:latin typeface="Open Sans"/>
                <a:ea typeface="Open Sans"/>
                <a:cs typeface="Open Sans"/>
                <a:sym typeface="Open Sans"/>
              </a:rPr>
              <a:t>Relatório</a:t>
            </a:r>
            <a:r>
              <a:rPr lang="en-GB" sz="1000" dirty="0">
                <a:solidFill>
                  <a:schemeClr val="dk1"/>
                </a:solidFill>
                <a:latin typeface="Open Sans"/>
                <a:ea typeface="Open Sans"/>
                <a:cs typeface="Open Sans"/>
                <a:sym typeface="Open Sans"/>
              </a:rPr>
              <a:t> de </a:t>
            </a:r>
            <a:r>
              <a:rPr lang="en-GB" sz="1000" dirty="0" err="1">
                <a:solidFill>
                  <a:schemeClr val="dk1"/>
                </a:solidFill>
                <a:latin typeface="Open Sans"/>
                <a:ea typeface="Open Sans"/>
                <a:cs typeface="Open Sans"/>
                <a:sym typeface="Open Sans"/>
              </a:rPr>
              <a:t>avaliação</a:t>
            </a:r>
            <a:r>
              <a:rPr lang="en-GB" sz="1000" dirty="0">
                <a:solidFill>
                  <a:schemeClr val="dk1"/>
                </a:solidFill>
                <a:latin typeface="Open Sans"/>
                <a:ea typeface="Open Sans"/>
                <a:cs typeface="Open Sans"/>
                <a:sym typeface="Open Sans"/>
              </a:rPr>
              <a:t> 5, Grupo de </a:t>
            </a:r>
            <a:r>
              <a:rPr lang="en-GB" sz="1000" dirty="0" err="1">
                <a:solidFill>
                  <a:schemeClr val="dk1"/>
                </a:solidFill>
                <a:latin typeface="Open Sans"/>
                <a:ea typeface="Open Sans"/>
                <a:cs typeface="Open Sans"/>
                <a:sym typeface="Open Sans"/>
              </a:rPr>
              <a:t>trabalho</a:t>
            </a:r>
            <a:r>
              <a:rPr lang="en-GB" sz="1000" dirty="0">
                <a:solidFill>
                  <a:schemeClr val="dk1"/>
                </a:solidFill>
                <a:latin typeface="Open Sans"/>
                <a:ea typeface="Open Sans"/>
                <a:cs typeface="Open Sans"/>
                <a:sym typeface="Open Sans"/>
              </a:rPr>
              <a:t> II, </a:t>
            </a:r>
            <a:r>
              <a:rPr lang="en-GB" sz="1000" dirty="0" err="1">
                <a:solidFill>
                  <a:schemeClr val="dk1"/>
                </a:solidFill>
                <a:latin typeface="Open Sans"/>
                <a:ea typeface="Open Sans"/>
                <a:cs typeface="Open Sans"/>
                <a:sym typeface="Open Sans"/>
              </a:rPr>
              <a:t>Resumo</a:t>
            </a:r>
            <a:r>
              <a:rPr lang="en-GB" sz="1000" dirty="0">
                <a:solidFill>
                  <a:schemeClr val="dk1"/>
                </a:solidFill>
                <a:latin typeface="Open Sans"/>
                <a:ea typeface="Open Sans"/>
                <a:cs typeface="Open Sans"/>
                <a:sym typeface="Open Sans"/>
              </a:rPr>
              <a:t> para </a:t>
            </a:r>
            <a:r>
              <a:rPr lang="en-GB" sz="1000" dirty="0" err="1">
                <a:solidFill>
                  <a:schemeClr val="dk1"/>
                </a:solidFill>
                <a:latin typeface="Open Sans"/>
                <a:ea typeface="Open Sans"/>
                <a:cs typeface="Open Sans"/>
                <a:sym typeface="Open Sans"/>
              </a:rPr>
              <a:t>formuladores</a:t>
            </a:r>
            <a:r>
              <a:rPr lang="en-GB" sz="1000" dirty="0">
                <a:solidFill>
                  <a:schemeClr val="dk1"/>
                </a:solidFill>
                <a:latin typeface="Open Sans"/>
                <a:ea typeface="Open Sans"/>
                <a:cs typeface="Open Sans"/>
                <a:sym typeface="Open Sans"/>
              </a:rPr>
              <a:t> de </a:t>
            </a:r>
            <a:r>
              <a:rPr lang="en-GB" sz="1000" dirty="0" err="1">
                <a:solidFill>
                  <a:schemeClr val="dk1"/>
                </a:solidFill>
                <a:latin typeface="Open Sans"/>
                <a:ea typeface="Open Sans"/>
                <a:cs typeface="Open Sans"/>
                <a:sym typeface="Open Sans"/>
              </a:rPr>
              <a:t>políticas</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disponível</a:t>
            </a:r>
            <a:r>
              <a:rPr lang="en-GB" sz="1000" dirty="0">
                <a:solidFill>
                  <a:schemeClr val="dk1"/>
                </a:solidFill>
                <a:latin typeface="Open Sans"/>
                <a:ea typeface="Open Sans"/>
                <a:cs typeface="Open Sans"/>
                <a:sym typeface="Open Sans"/>
              </a:rPr>
              <a:t> para </a:t>
            </a:r>
            <a:r>
              <a:rPr lang="en-GB" sz="1000" dirty="0" err="1">
                <a:solidFill>
                  <a:schemeClr val="dk1"/>
                </a:solidFill>
                <a:latin typeface="Open Sans"/>
                <a:ea typeface="Open Sans"/>
                <a:cs typeface="Open Sans"/>
                <a:sym typeface="Open Sans"/>
              </a:rPr>
              <a:t>uso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sem</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solicitação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esquerda</a:t>
            </a:r>
            <a:r>
              <a:rPr lang="en-GB" sz="1000" dirty="0">
                <a:solidFill>
                  <a:schemeClr val="dk1"/>
                </a:solidFill>
                <a:latin typeface="Open Sans"/>
                <a:ea typeface="Open Sans"/>
                <a:cs typeface="Open Sans"/>
                <a:sym typeface="Open Sans"/>
              </a:rPr>
              <a:t> e </a:t>
            </a:r>
            <a:r>
              <a:rPr lang="en-GB" sz="1000" dirty="0" err="1">
                <a:solidFill>
                  <a:schemeClr val="dk1"/>
                </a:solidFill>
                <a:latin typeface="Open Sans"/>
                <a:ea typeface="Open Sans"/>
                <a:cs typeface="Open Sans"/>
                <a:sym typeface="Open Sans"/>
              </a:rPr>
              <a:t>direita</a:t>
            </a:r>
            <a:r>
              <a:rPr lang="en-GB" sz="1000" dirty="0">
                <a:solidFill>
                  <a:schemeClr val="dk1"/>
                </a:solidFill>
                <a:latin typeface="Open Sans"/>
                <a:ea typeface="Open Sans"/>
                <a:cs typeface="Open Sans"/>
                <a:sym typeface="Open Sans"/>
              </a:rPr>
              <a:t>)</a:t>
            </a:r>
            <a:endParaRPr dirty="0"/>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8"/>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10.3 Adaptação às mudanças climáticas</a:t>
            </a:r>
            <a:endParaRPr sz="4400" b="0" i="0">
              <a:solidFill>
                <a:schemeClr val="dk1"/>
              </a:solidFill>
              <a:latin typeface="Open Sans"/>
              <a:ea typeface="Open Sans"/>
              <a:cs typeface="Open Sans"/>
              <a:sym typeface="Open Sans"/>
            </a:endParaRPr>
          </a:p>
        </p:txBody>
      </p:sp>
      <p:sp>
        <p:nvSpPr>
          <p:cNvPr id="301" name="Google Shape;301;p18"/>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18</a:t>
            </a:fld>
            <a:endParaRPr>
              <a:latin typeface="Open Sans"/>
              <a:ea typeface="Open Sans"/>
              <a:cs typeface="Open Sans"/>
              <a:sym typeface="Open Sans"/>
            </a:endParaRPr>
          </a:p>
        </p:txBody>
      </p:sp>
      <p:sp>
        <p:nvSpPr>
          <p:cNvPr id="302" name="Google Shape;302;p18"/>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303" name="Google Shape;303;p18"/>
          <p:cNvSpPr/>
          <p:nvPr/>
        </p:nvSpPr>
        <p:spPr>
          <a:xfrm>
            <a:off x="4103301" y="3138318"/>
            <a:ext cx="1868741" cy="90706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4" name="Google Shape;304;p18"/>
          <p:cNvPicPr preferRelativeResize="0"/>
          <p:nvPr/>
        </p:nvPicPr>
        <p:blipFill rotWithShape="1">
          <a:blip r:embed="rId3">
            <a:alphaModFix/>
          </a:blip>
          <a:srcRect/>
          <a:stretch/>
        </p:blipFill>
        <p:spPr>
          <a:xfrm>
            <a:off x="758521" y="2786385"/>
            <a:ext cx="5213521" cy="3618079"/>
          </a:xfrm>
          <a:prstGeom prst="rect">
            <a:avLst/>
          </a:prstGeom>
          <a:noFill/>
          <a:ln>
            <a:noFill/>
          </a:ln>
        </p:spPr>
      </p:pic>
      <p:sp>
        <p:nvSpPr>
          <p:cNvPr id="305" name="Google Shape;305;p18"/>
          <p:cNvSpPr txBox="1"/>
          <p:nvPr/>
        </p:nvSpPr>
        <p:spPr>
          <a:xfrm>
            <a:off x="6460575" y="2702803"/>
            <a:ext cx="4972904" cy="2103908"/>
          </a:xfrm>
          <a:prstGeom prst="rect">
            <a:avLst/>
          </a:prstGeom>
          <a:noFill/>
          <a:ln>
            <a:noFill/>
          </a:ln>
        </p:spPr>
        <p:txBody>
          <a:bodyPr spcFirstLastPara="1" wrap="square" lIns="0" tIns="0" rIns="0" bIns="0" anchor="t" anchorCtr="0">
            <a:noAutofit/>
          </a:bodyPr>
          <a:lstStyle/>
          <a:p>
            <a:pPr marL="342265" marR="0" lvl="0" indent="-342265" algn="l" rtl="0">
              <a:lnSpc>
                <a:spcPct val="100000"/>
              </a:lnSpc>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Nossas respostas políticas decidirão a resistência de nossos sistemas de recursos às mudanças climáticas</a:t>
            </a:r>
            <a:endParaRPr sz="2000">
              <a:solidFill>
                <a:schemeClr val="dk1"/>
              </a:solidFill>
              <a:latin typeface="Calibri"/>
              <a:ea typeface="Calibri"/>
              <a:cs typeface="Calibri"/>
              <a:sym typeface="Calibri"/>
            </a:endParaRPr>
          </a:p>
          <a:p>
            <a:pPr marL="342265" marR="0" lvl="0" indent="-342265"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Às vezes, a resiliência pode ser encontrar um meio-termo</a:t>
            </a:r>
            <a:endParaRPr/>
          </a:p>
          <a:p>
            <a:pPr marL="342265" marR="0" lvl="0" indent="-342265"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É possível que ainda tenhamos que depender de combustíveis fósseis, mas de forma sustentável</a:t>
            </a:r>
            <a:endParaRPr/>
          </a:p>
        </p:txBody>
      </p:sp>
      <p:sp>
        <p:nvSpPr>
          <p:cNvPr id="306" name="Google Shape;306;p18"/>
          <p:cNvSpPr txBox="1">
            <a:spLocks noGrp="1"/>
          </p:cNvSpPr>
          <p:nvPr>
            <p:ph type="body" idx="2"/>
          </p:nvPr>
        </p:nvSpPr>
        <p:spPr>
          <a:xfrm>
            <a:off x="663574" y="2016027"/>
            <a:ext cx="2714626"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err="1"/>
              <a:t>Resiliência</a:t>
            </a:r>
            <a:r>
              <a:rPr lang="en-GB" dirty="0"/>
              <a:t> </a:t>
            </a:r>
            <a:r>
              <a:rPr lang="en-GB" dirty="0" err="1"/>
              <a:t>climática</a:t>
            </a:r>
            <a:endParaRPr dirty="0"/>
          </a:p>
        </p:txBody>
      </p:sp>
      <p:sp>
        <p:nvSpPr>
          <p:cNvPr id="307" name="Google Shape;307;p18"/>
          <p:cNvSpPr txBox="1"/>
          <p:nvPr/>
        </p:nvSpPr>
        <p:spPr>
          <a:xfrm>
            <a:off x="6014011" y="5994951"/>
            <a:ext cx="54194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chemeClr val="dk1"/>
                </a:solidFill>
                <a:latin typeface="Open Sans"/>
                <a:ea typeface="Open Sans"/>
                <a:cs typeface="Open Sans"/>
                <a:sym typeface="Open Sans"/>
              </a:rPr>
              <a:t>Fonte: </a:t>
            </a:r>
            <a:r>
              <a:rPr lang="en-GB" sz="1000" dirty="0">
                <a:solidFill>
                  <a:schemeClr val="dk1"/>
                </a:solidFill>
                <a:latin typeface="Open Sans"/>
                <a:ea typeface="Open Sans"/>
                <a:cs typeface="Open Sans"/>
                <a:sym typeface="Open Sans"/>
              </a:rPr>
              <a:t>IPCC, </a:t>
            </a:r>
            <a:r>
              <a:rPr lang="en-GB" sz="1000" dirty="0" err="1">
                <a:solidFill>
                  <a:schemeClr val="dk1"/>
                </a:solidFill>
                <a:latin typeface="Open Sans"/>
                <a:ea typeface="Open Sans"/>
                <a:cs typeface="Open Sans"/>
                <a:sym typeface="Open Sans"/>
              </a:rPr>
              <a:t>Relatório</a:t>
            </a:r>
            <a:r>
              <a:rPr lang="en-GB" sz="1000" dirty="0">
                <a:solidFill>
                  <a:schemeClr val="dk1"/>
                </a:solidFill>
                <a:latin typeface="Open Sans"/>
                <a:ea typeface="Open Sans"/>
                <a:cs typeface="Open Sans"/>
                <a:sym typeface="Open Sans"/>
              </a:rPr>
              <a:t> de </a:t>
            </a:r>
            <a:r>
              <a:rPr lang="en-GB" sz="1000" dirty="0" err="1">
                <a:solidFill>
                  <a:schemeClr val="dk1"/>
                </a:solidFill>
                <a:latin typeface="Open Sans"/>
                <a:ea typeface="Open Sans"/>
                <a:cs typeface="Open Sans"/>
                <a:sym typeface="Open Sans"/>
              </a:rPr>
              <a:t>avaliação</a:t>
            </a:r>
            <a:r>
              <a:rPr lang="en-GB" sz="1000" dirty="0">
                <a:solidFill>
                  <a:schemeClr val="dk1"/>
                </a:solidFill>
                <a:latin typeface="Open Sans"/>
                <a:ea typeface="Open Sans"/>
                <a:cs typeface="Open Sans"/>
                <a:sym typeface="Open Sans"/>
              </a:rPr>
              <a:t> 5, Grupo de </a:t>
            </a:r>
            <a:r>
              <a:rPr lang="en-GB" sz="1000" dirty="0" err="1">
                <a:solidFill>
                  <a:schemeClr val="dk1"/>
                </a:solidFill>
                <a:latin typeface="Open Sans"/>
                <a:ea typeface="Open Sans"/>
                <a:cs typeface="Open Sans"/>
                <a:sym typeface="Open Sans"/>
              </a:rPr>
              <a:t>trabalho</a:t>
            </a:r>
            <a:r>
              <a:rPr lang="en-GB" sz="1000" dirty="0">
                <a:solidFill>
                  <a:schemeClr val="dk1"/>
                </a:solidFill>
                <a:latin typeface="Open Sans"/>
                <a:ea typeface="Open Sans"/>
                <a:cs typeface="Open Sans"/>
                <a:sym typeface="Open Sans"/>
              </a:rPr>
              <a:t> II, </a:t>
            </a:r>
            <a:r>
              <a:rPr lang="en-GB" sz="1000" dirty="0" err="1">
                <a:solidFill>
                  <a:schemeClr val="dk1"/>
                </a:solidFill>
                <a:latin typeface="Open Sans"/>
                <a:ea typeface="Open Sans"/>
                <a:cs typeface="Open Sans"/>
                <a:sym typeface="Open Sans"/>
              </a:rPr>
              <a:t>Resumo</a:t>
            </a:r>
            <a:r>
              <a:rPr lang="en-GB" sz="1000" dirty="0">
                <a:solidFill>
                  <a:schemeClr val="dk1"/>
                </a:solidFill>
                <a:latin typeface="Open Sans"/>
                <a:ea typeface="Open Sans"/>
                <a:cs typeface="Open Sans"/>
                <a:sym typeface="Open Sans"/>
              </a:rPr>
              <a:t> para </a:t>
            </a:r>
            <a:r>
              <a:rPr lang="en-GB" sz="1000" dirty="0" err="1">
                <a:solidFill>
                  <a:schemeClr val="dk1"/>
                </a:solidFill>
                <a:latin typeface="Open Sans"/>
                <a:ea typeface="Open Sans"/>
                <a:cs typeface="Open Sans"/>
                <a:sym typeface="Open Sans"/>
              </a:rPr>
              <a:t>formuladores</a:t>
            </a:r>
            <a:r>
              <a:rPr lang="en-GB" sz="1000" dirty="0">
                <a:solidFill>
                  <a:schemeClr val="dk1"/>
                </a:solidFill>
                <a:latin typeface="Open Sans"/>
                <a:ea typeface="Open Sans"/>
                <a:cs typeface="Open Sans"/>
                <a:sym typeface="Open Sans"/>
              </a:rPr>
              <a:t> de </a:t>
            </a:r>
            <a:r>
              <a:rPr lang="en-GB" sz="1000" dirty="0" err="1">
                <a:solidFill>
                  <a:schemeClr val="dk1"/>
                </a:solidFill>
                <a:latin typeface="Open Sans"/>
                <a:ea typeface="Open Sans"/>
                <a:cs typeface="Open Sans"/>
                <a:sym typeface="Open Sans"/>
              </a:rPr>
              <a:t>políticas</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disponível</a:t>
            </a:r>
            <a:r>
              <a:rPr lang="en-GB" sz="1000" dirty="0">
                <a:solidFill>
                  <a:schemeClr val="dk1"/>
                </a:solidFill>
                <a:latin typeface="Open Sans"/>
                <a:ea typeface="Open Sans"/>
                <a:cs typeface="Open Sans"/>
                <a:sym typeface="Open Sans"/>
              </a:rPr>
              <a:t> para </a:t>
            </a:r>
            <a:r>
              <a:rPr lang="en-GB" sz="1000" dirty="0" err="1">
                <a:solidFill>
                  <a:schemeClr val="dk1"/>
                </a:solidFill>
                <a:latin typeface="Open Sans"/>
                <a:ea typeface="Open Sans"/>
                <a:cs typeface="Open Sans"/>
                <a:sym typeface="Open Sans"/>
              </a:rPr>
              <a:t>uso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sem</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solicitação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esquerda</a:t>
            </a:r>
            <a:r>
              <a:rPr lang="en-GB" sz="1000" dirty="0">
                <a:solidFill>
                  <a:schemeClr val="dk1"/>
                </a:solidFill>
                <a:latin typeface="Open Sans"/>
                <a:ea typeface="Open Sans"/>
                <a:cs typeface="Open Sans"/>
                <a:sym typeface="Open Sans"/>
              </a:rPr>
              <a:t> e </a:t>
            </a:r>
            <a:r>
              <a:rPr lang="en-GB" sz="1000" dirty="0" err="1">
                <a:solidFill>
                  <a:schemeClr val="dk1"/>
                </a:solidFill>
                <a:latin typeface="Open Sans"/>
                <a:ea typeface="Open Sans"/>
                <a:cs typeface="Open Sans"/>
                <a:sym typeface="Open Sans"/>
              </a:rPr>
              <a:t>direita</a:t>
            </a:r>
            <a:r>
              <a:rPr lang="en-GB" sz="1000" dirty="0">
                <a:solidFill>
                  <a:schemeClr val="dk1"/>
                </a:solidFill>
                <a:latin typeface="Open Sans"/>
                <a:ea typeface="Open Sans"/>
                <a:cs typeface="Open Sans"/>
                <a:sym typeface="Open Sans"/>
              </a:rPr>
              <a:t>)</a:t>
            </a:r>
            <a:endParaRPr dirty="0"/>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10.3 Adaptação às mudanças climáticas</a:t>
            </a:r>
            <a:endParaRPr sz="4400" b="0" i="0">
              <a:solidFill>
                <a:schemeClr val="dk1"/>
              </a:solidFill>
              <a:latin typeface="Open Sans"/>
              <a:ea typeface="Open Sans"/>
              <a:cs typeface="Open Sans"/>
              <a:sym typeface="Open Sans"/>
            </a:endParaRPr>
          </a:p>
        </p:txBody>
      </p:sp>
      <p:sp>
        <p:nvSpPr>
          <p:cNvPr id="314" name="Google Shape;314;p19"/>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19</a:t>
            </a:fld>
            <a:endParaRPr>
              <a:latin typeface="Open Sans"/>
              <a:ea typeface="Open Sans"/>
              <a:cs typeface="Open Sans"/>
              <a:sym typeface="Open Sans"/>
            </a:endParaRPr>
          </a:p>
        </p:txBody>
      </p:sp>
      <p:sp>
        <p:nvSpPr>
          <p:cNvPr id="315" name="Google Shape;315;p19"/>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316" name="Google Shape;316;p19"/>
          <p:cNvSpPr txBox="1"/>
          <p:nvPr/>
        </p:nvSpPr>
        <p:spPr>
          <a:xfrm>
            <a:off x="8593328" y="6149127"/>
            <a:ext cx="213007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Interpretação do autor</a:t>
            </a:r>
            <a:endParaRPr/>
          </a:p>
        </p:txBody>
      </p:sp>
      <p:sp>
        <p:nvSpPr>
          <p:cNvPr id="317" name="Google Shape;317;p19"/>
          <p:cNvSpPr/>
          <p:nvPr/>
        </p:nvSpPr>
        <p:spPr>
          <a:xfrm>
            <a:off x="4103301" y="3138318"/>
            <a:ext cx="1868741" cy="90706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19"/>
          <p:cNvPicPr preferRelativeResize="0"/>
          <p:nvPr/>
        </p:nvPicPr>
        <p:blipFill rotWithShape="1">
          <a:blip r:embed="rId3">
            <a:alphaModFix/>
          </a:blip>
          <a:srcRect/>
          <a:stretch/>
        </p:blipFill>
        <p:spPr>
          <a:xfrm>
            <a:off x="2295660" y="2525587"/>
            <a:ext cx="8212024" cy="3755461"/>
          </a:xfrm>
          <a:prstGeom prst="rect">
            <a:avLst/>
          </a:prstGeom>
          <a:noFill/>
          <a:ln>
            <a:noFill/>
          </a:ln>
        </p:spPr>
      </p:pic>
      <p:sp>
        <p:nvSpPr>
          <p:cNvPr id="319" name="Google Shape;319;p19"/>
          <p:cNvSpPr txBox="1">
            <a:spLocks noGrp="1"/>
          </p:cNvSpPr>
          <p:nvPr>
            <p:ph type="body" idx="2"/>
          </p:nvPr>
        </p:nvSpPr>
        <p:spPr>
          <a:xfrm>
            <a:off x="663574" y="2016027"/>
            <a:ext cx="4007486"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a:t>Adaptação em CLEWs</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663880" y="714709"/>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dirty="0" err="1"/>
              <a:t>Resultados</a:t>
            </a:r>
            <a:r>
              <a:rPr lang="en-GB" dirty="0"/>
              <a:t> da </a:t>
            </a:r>
            <a:r>
              <a:rPr lang="en-GB" dirty="0" err="1"/>
              <a:t>aprendizagem</a:t>
            </a:r>
            <a:endParaRPr dirty="0"/>
          </a:p>
        </p:txBody>
      </p:sp>
      <p:sp>
        <p:nvSpPr>
          <p:cNvPr id="86" name="Google Shape;86;p2"/>
          <p:cNvSpPr txBox="1">
            <a:spLocks noGrp="1"/>
          </p:cNvSpPr>
          <p:nvPr>
            <p:ph type="body" idx="1"/>
          </p:nvPr>
        </p:nvSpPr>
        <p:spPr>
          <a:xfrm>
            <a:off x="663880" y="2616617"/>
            <a:ext cx="10514556" cy="342193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GB" b="0" dirty="0">
                <a:latin typeface="Open Sans"/>
                <a:ea typeface="Open Sans"/>
                <a:cs typeface="Open Sans"/>
                <a:sym typeface="Open Sans"/>
              </a:rPr>
              <a:t>ILO1: </a:t>
            </a:r>
            <a:r>
              <a:rPr lang="en-GB" b="0" dirty="0" err="1">
                <a:latin typeface="Open Sans"/>
                <a:ea typeface="Open Sans"/>
                <a:cs typeface="Open Sans"/>
                <a:sym typeface="Open Sans"/>
              </a:rPr>
              <a:t>Compreender</a:t>
            </a:r>
            <a:r>
              <a:rPr lang="en-GB" b="0" dirty="0">
                <a:latin typeface="Open Sans"/>
                <a:ea typeface="Open Sans"/>
                <a:cs typeface="Open Sans"/>
                <a:sym typeface="Open Sans"/>
              </a:rPr>
              <a:t> o </a:t>
            </a:r>
            <a:r>
              <a:rPr lang="en-GB" b="0" dirty="0" err="1">
                <a:latin typeface="Open Sans"/>
                <a:ea typeface="Open Sans"/>
                <a:cs typeface="Open Sans"/>
                <a:sym typeface="Open Sans"/>
              </a:rPr>
              <a:t>impacto</a:t>
            </a:r>
            <a:r>
              <a:rPr lang="en-GB" b="0" dirty="0">
                <a:latin typeface="Open Sans"/>
                <a:ea typeface="Open Sans"/>
                <a:cs typeface="Open Sans"/>
                <a:sym typeface="Open Sans"/>
              </a:rPr>
              <a:t> das </a:t>
            </a:r>
            <a:r>
              <a:rPr lang="en-GB" b="0" dirty="0" err="1">
                <a:latin typeface="Open Sans"/>
                <a:ea typeface="Open Sans"/>
                <a:cs typeface="Open Sans"/>
                <a:sym typeface="Open Sans"/>
              </a:rPr>
              <a:t>mudanças</a:t>
            </a:r>
            <a:r>
              <a:rPr lang="en-GB" b="0" dirty="0">
                <a:latin typeface="Open Sans"/>
                <a:ea typeface="Open Sans"/>
                <a:cs typeface="Open Sans"/>
                <a:sym typeface="Open Sans"/>
              </a:rPr>
              <a:t> </a:t>
            </a:r>
            <a:r>
              <a:rPr lang="en-GB" b="0" dirty="0" err="1">
                <a:latin typeface="Open Sans"/>
                <a:ea typeface="Open Sans"/>
                <a:cs typeface="Open Sans"/>
                <a:sym typeface="Open Sans"/>
              </a:rPr>
              <a:t>climáticas</a:t>
            </a:r>
            <a:r>
              <a:rPr lang="en-GB" b="0" dirty="0">
                <a:latin typeface="Open Sans"/>
                <a:ea typeface="Open Sans"/>
                <a:cs typeface="Open Sans"/>
                <a:sym typeface="Open Sans"/>
              </a:rPr>
              <a:t> </a:t>
            </a:r>
            <a:r>
              <a:rPr lang="en-GB" b="0" dirty="0" err="1">
                <a:latin typeface="Open Sans"/>
                <a:ea typeface="Open Sans"/>
                <a:cs typeface="Open Sans"/>
                <a:sym typeface="Open Sans"/>
              </a:rPr>
              <a:t>nos</a:t>
            </a:r>
            <a:r>
              <a:rPr lang="en-GB" b="0" dirty="0">
                <a:latin typeface="Open Sans"/>
                <a:ea typeface="Open Sans"/>
                <a:cs typeface="Open Sans"/>
                <a:sym typeface="Open Sans"/>
              </a:rPr>
              <a:t> </a:t>
            </a:r>
            <a:r>
              <a:rPr lang="en-GB" b="0" dirty="0" err="1">
                <a:latin typeface="Open Sans"/>
                <a:ea typeface="Open Sans"/>
                <a:cs typeface="Open Sans"/>
                <a:sym typeface="Open Sans"/>
              </a:rPr>
              <a:t>principais</a:t>
            </a:r>
            <a:r>
              <a:rPr lang="en-GB" b="0" dirty="0">
                <a:latin typeface="Open Sans"/>
                <a:ea typeface="Open Sans"/>
                <a:cs typeface="Open Sans"/>
                <a:sym typeface="Open Sans"/>
              </a:rPr>
              <a:t> </a:t>
            </a:r>
            <a:r>
              <a:rPr lang="en-GB" b="0" dirty="0" err="1">
                <a:latin typeface="Open Sans"/>
                <a:ea typeface="Open Sans"/>
                <a:cs typeface="Open Sans"/>
                <a:sym typeface="Open Sans"/>
              </a:rPr>
              <a:t>sistemas</a:t>
            </a:r>
            <a:r>
              <a:rPr lang="en-GB" b="0" dirty="0">
                <a:latin typeface="Open Sans"/>
                <a:ea typeface="Open Sans"/>
                <a:cs typeface="Open Sans"/>
                <a:sym typeface="Open Sans"/>
              </a:rPr>
              <a:t> de </a:t>
            </a:r>
            <a:r>
              <a:rPr lang="en-GB" b="0" dirty="0" err="1">
                <a:latin typeface="Open Sans"/>
                <a:ea typeface="Open Sans"/>
                <a:cs typeface="Open Sans"/>
                <a:sym typeface="Open Sans"/>
              </a:rPr>
              <a:t>recursos</a:t>
            </a:r>
            <a:endParaRPr dirty="0"/>
          </a:p>
          <a:p>
            <a:pPr marL="228600" lvl="0" indent="-228600" algn="l" rtl="0">
              <a:lnSpc>
                <a:spcPct val="100000"/>
              </a:lnSpc>
              <a:spcBef>
                <a:spcPts val="1200"/>
              </a:spcBef>
              <a:spcAft>
                <a:spcPts val="0"/>
              </a:spcAft>
              <a:buClr>
                <a:schemeClr val="dk1"/>
              </a:buClr>
              <a:buSzPts val="2000"/>
              <a:buChar char="•"/>
            </a:pPr>
            <a:r>
              <a:rPr lang="en-GB" b="0" dirty="0">
                <a:latin typeface="Open Sans"/>
                <a:ea typeface="Open Sans"/>
                <a:cs typeface="Open Sans"/>
                <a:sym typeface="Open Sans"/>
              </a:rPr>
              <a:t>ILO2: </a:t>
            </a:r>
            <a:r>
              <a:rPr lang="en-GB" b="0" dirty="0" err="1">
                <a:latin typeface="Open Sans"/>
                <a:ea typeface="Open Sans"/>
                <a:cs typeface="Open Sans"/>
                <a:sym typeface="Open Sans"/>
              </a:rPr>
              <a:t>Compreender</a:t>
            </a:r>
            <a:r>
              <a:rPr lang="en-GB" b="0" dirty="0">
                <a:latin typeface="Open Sans"/>
                <a:ea typeface="Open Sans"/>
                <a:cs typeface="Open Sans"/>
                <a:sym typeface="Open Sans"/>
              </a:rPr>
              <a:t> a </a:t>
            </a:r>
            <a:r>
              <a:rPr lang="en-GB" b="0" dirty="0" err="1">
                <a:latin typeface="Open Sans"/>
                <a:ea typeface="Open Sans"/>
                <a:cs typeface="Open Sans"/>
                <a:sym typeface="Open Sans"/>
              </a:rPr>
              <a:t>importância</a:t>
            </a:r>
            <a:r>
              <a:rPr lang="en-GB" b="0" dirty="0">
                <a:latin typeface="Open Sans"/>
                <a:ea typeface="Open Sans"/>
                <a:cs typeface="Open Sans"/>
                <a:sym typeface="Open Sans"/>
              </a:rPr>
              <a:t> da </a:t>
            </a:r>
            <a:r>
              <a:rPr lang="en-GB" b="0" dirty="0" err="1">
                <a:latin typeface="Open Sans"/>
                <a:ea typeface="Open Sans"/>
                <a:cs typeface="Open Sans"/>
                <a:sym typeface="Open Sans"/>
              </a:rPr>
              <a:t>adaptação</a:t>
            </a:r>
            <a:r>
              <a:rPr lang="en-GB" b="0" dirty="0">
                <a:latin typeface="Open Sans"/>
                <a:ea typeface="Open Sans"/>
                <a:cs typeface="Open Sans"/>
                <a:sym typeface="Open Sans"/>
              </a:rPr>
              <a:t> </a:t>
            </a:r>
            <a:r>
              <a:rPr lang="en-GB" b="0" dirty="0" err="1">
                <a:latin typeface="Open Sans"/>
                <a:ea typeface="Open Sans"/>
                <a:cs typeface="Open Sans"/>
                <a:sym typeface="Open Sans"/>
              </a:rPr>
              <a:t>às</a:t>
            </a:r>
            <a:r>
              <a:rPr lang="en-GB" b="0" dirty="0">
                <a:latin typeface="Open Sans"/>
                <a:ea typeface="Open Sans"/>
                <a:cs typeface="Open Sans"/>
                <a:sym typeface="Open Sans"/>
              </a:rPr>
              <a:t> </a:t>
            </a:r>
            <a:r>
              <a:rPr lang="en-GB" b="0" dirty="0" err="1">
                <a:latin typeface="Open Sans"/>
                <a:ea typeface="Open Sans"/>
                <a:cs typeface="Open Sans"/>
                <a:sym typeface="Open Sans"/>
              </a:rPr>
              <a:t>mudanças</a:t>
            </a:r>
            <a:r>
              <a:rPr lang="en-GB" b="0" dirty="0">
                <a:latin typeface="Open Sans"/>
                <a:ea typeface="Open Sans"/>
                <a:cs typeface="Open Sans"/>
                <a:sym typeface="Open Sans"/>
              </a:rPr>
              <a:t> </a:t>
            </a:r>
            <a:r>
              <a:rPr lang="en-GB" b="0" dirty="0" err="1">
                <a:latin typeface="Open Sans"/>
                <a:ea typeface="Open Sans"/>
                <a:cs typeface="Open Sans"/>
                <a:sym typeface="Open Sans"/>
              </a:rPr>
              <a:t>climáticas</a:t>
            </a:r>
            <a:endParaRPr dirty="0"/>
          </a:p>
          <a:p>
            <a:pPr marL="228600" lvl="0" indent="-228600" algn="l" rtl="0">
              <a:lnSpc>
                <a:spcPct val="100000"/>
              </a:lnSpc>
              <a:spcBef>
                <a:spcPts val="1200"/>
              </a:spcBef>
              <a:spcAft>
                <a:spcPts val="0"/>
              </a:spcAft>
              <a:buClr>
                <a:schemeClr val="dk1"/>
              </a:buClr>
              <a:buSzPts val="2000"/>
              <a:buChar char="•"/>
            </a:pPr>
            <a:r>
              <a:rPr lang="en-GB" b="0" dirty="0">
                <a:latin typeface="Open Sans"/>
                <a:ea typeface="Open Sans"/>
                <a:cs typeface="Open Sans"/>
                <a:sym typeface="Open Sans"/>
              </a:rPr>
              <a:t>ILO3: </a:t>
            </a:r>
            <a:r>
              <a:rPr lang="en-GB" b="0" dirty="0" err="1">
                <a:latin typeface="Open Sans"/>
                <a:ea typeface="Open Sans"/>
                <a:cs typeface="Open Sans"/>
                <a:sym typeface="Open Sans"/>
              </a:rPr>
              <a:t>Aprender</a:t>
            </a:r>
            <a:r>
              <a:rPr lang="en-GB" b="0" dirty="0">
                <a:latin typeface="Open Sans"/>
                <a:ea typeface="Open Sans"/>
                <a:cs typeface="Open Sans"/>
                <a:sym typeface="Open Sans"/>
              </a:rPr>
              <a:t> </a:t>
            </a:r>
            <a:r>
              <a:rPr lang="en-GB" b="0" dirty="0" err="1">
                <a:latin typeface="Open Sans"/>
                <a:ea typeface="Open Sans"/>
                <a:cs typeface="Open Sans"/>
                <a:sym typeface="Open Sans"/>
              </a:rPr>
              <a:t>sobre</a:t>
            </a:r>
            <a:r>
              <a:rPr lang="en-GB" b="0" dirty="0">
                <a:latin typeface="Open Sans"/>
                <a:ea typeface="Open Sans"/>
                <a:cs typeface="Open Sans"/>
                <a:sym typeface="Open Sans"/>
              </a:rPr>
              <a:t> </a:t>
            </a:r>
            <a:r>
              <a:rPr lang="en-GB" b="0" dirty="0" err="1">
                <a:latin typeface="Open Sans"/>
                <a:ea typeface="Open Sans"/>
                <a:cs typeface="Open Sans"/>
                <a:sym typeface="Open Sans"/>
              </a:rPr>
              <a:t>os</a:t>
            </a:r>
            <a:r>
              <a:rPr lang="en-GB" b="0" dirty="0">
                <a:latin typeface="Open Sans"/>
                <a:ea typeface="Open Sans"/>
                <a:cs typeface="Open Sans"/>
                <a:sym typeface="Open Sans"/>
              </a:rPr>
              <a:t> </a:t>
            </a:r>
            <a:r>
              <a:rPr lang="en-GB" b="0" dirty="0" err="1">
                <a:latin typeface="Open Sans"/>
                <a:ea typeface="Open Sans"/>
                <a:cs typeface="Open Sans"/>
                <a:sym typeface="Open Sans"/>
              </a:rPr>
              <a:t>estudos</a:t>
            </a:r>
            <a:r>
              <a:rPr lang="en-GB" b="0" dirty="0">
                <a:latin typeface="Open Sans"/>
                <a:ea typeface="Open Sans"/>
                <a:cs typeface="Open Sans"/>
                <a:sym typeface="Open Sans"/>
              </a:rPr>
              <a:t> de </a:t>
            </a:r>
            <a:r>
              <a:rPr lang="en-GB" b="0" dirty="0" err="1">
                <a:latin typeface="Open Sans"/>
                <a:ea typeface="Open Sans"/>
                <a:cs typeface="Open Sans"/>
                <a:sym typeface="Open Sans"/>
              </a:rPr>
              <a:t>caso</a:t>
            </a:r>
            <a:r>
              <a:rPr lang="en-GB" b="0" dirty="0">
                <a:latin typeface="Open Sans"/>
                <a:ea typeface="Open Sans"/>
                <a:cs typeface="Open Sans"/>
                <a:sym typeface="Open Sans"/>
              </a:rPr>
              <a:t> dos CLEWs que se </a:t>
            </a:r>
            <a:r>
              <a:rPr lang="en-GB" b="0" dirty="0" err="1">
                <a:latin typeface="Open Sans"/>
                <a:ea typeface="Open Sans"/>
                <a:cs typeface="Open Sans"/>
                <a:sym typeface="Open Sans"/>
              </a:rPr>
              <a:t>concentram</a:t>
            </a:r>
            <a:r>
              <a:rPr lang="en-GB" b="0" dirty="0">
                <a:latin typeface="Open Sans"/>
                <a:ea typeface="Open Sans"/>
                <a:cs typeface="Open Sans"/>
                <a:sym typeface="Open Sans"/>
              </a:rPr>
              <a:t> </a:t>
            </a:r>
            <a:r>
              <a:rPr lang="en-GB" b="0" dirty="0" err="1">
                <a:latin typeface="Open Sans"/>
                <a:ea typeface="Open Sans"/>
                <a:cs typeface="Open Sans"/>
                <a:sym typeface="Open Sans"/>
              </a:rPr>
              <a:t>na</a:t>
            </a:r>
            <a:r>
              <a:rPr lang="en-GB" b="0" dirty="0">
                <a:latin typeface="Open Sans"/>
                <a:ea typeface="Open Sans"/>
                <a:cs typeface="Open Sans"/>
                <a:sym typeface="Open Sans"/>
              </a:rPr>
              <a:t> </a:t>
            </a:r>
            <a:r>
              <a:rPr lang="en-GB" b="0" dirty="0" err="1">
                <a:latin typeface="Open Sans"/>
                <a:ea typeface="Open Sans"/>
                <a:cs typeface="Open Sans"/>
                <a:sym typeface="Open Sans"/>
              </a:rPr>
              <a:t>mitigação</a:t>
            </a:r>
            <a:r>
              <a:rPr lang="en-GB" b="0" dirty="0">
                <a:latin typeface="Open Sans"/>
                <a:ea typeface="Open Sans"/>
                <a:cs typeface="Open Sans"/>
                <a:sym typeface="Open Sans"/>
              </a:rPr>
              <a:t> das </a:t>
            </a:r>
            <a:r>
              <a:rPr lang="en-GB" b="0" dirty="0" err="1">
                <a:latin typeface="Open Sans"/>
                <a:ea typeface="Open Sans"/>
                <a:cs typeface="Open Sans"/>
                <a:sym typeface="Open Sans"/>
              </a:rPr>
              <a:t>mudanças</a:t>
            </a:r>
            <a:r>
              <a:rPr lang="en-GB" b="0" dirty="0">
                <a:latin typeface="Open Sans"/>
                <a:ea typeface="Open Sans"/>
                <a:cs typeface="Open Sans"/>
                <a:sym typeface="Open Sans"/>
              </a:rPr>
              <a:t> </a:t>
            </a:r>
            <a:r>
              <a:rPr lang="en-GB" b="0" dirty="0" err="1">
                <a:latin typeface="Open Sans"/>
                <a:ea typeface="Open Sans"/>
                <a:cs typeface="Open Sans"/>
                <a:sym typeface="Open Sans"/>
              </a:rPr>
              <a:t>climáticas</a:t>
            </a:r>
            <a:endParaRPr dirty="0"/>
          </a:p>
          <a:p>
            <a:pPr marL="228600" lvl="0" indent="-101600" algn="l" rtl="0">
              <a:lnSpc>
                <a:spcPct val="100000"/>
              </a:lnSpc>
              <a:spcBef>
                <a:spcPts val="1200"/>
              </a:spcBef>
              <a:spcAft>
                <a:spcPts val="0"/>
              </a:spcAft>
              <a:buClr>
                <a:schemeClr val="dk1"/>
              </a:buClr>
              <a:buSzPts val="2000"/>
              <a:buNone/>
            </a:pPr>
            <a:endParaRPr dirty="0"/>
          </a:p>
        </p:txBody>
      </p:sp>
      <p:sp>
        <p:nvSpPr>
          <p:cNvPr id="87" name="Google Shape;87;p2"/>
          <p:cNvSpPr txBox="1">
            <a:spLocks noGrp="1"/>
          </p:cNvSpPr>
          <p:nvPr>
            <p:ph type="sldNum" idx="12"/>
          </p:nvPr>
        </p:nvSpPr>
        <p:spPr>
          <a:xfrm>
            <a:off x="11743853" y="645757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a:t>
            </a:fld>
            <a:endParaRPr/>
          </a:p>
        </p:txBody>
      </p:sp>
      <p:sp>
        <p:nvSpPr>
          <p:cNvPr id="88" name="Google Shape;88;p2"/>
          <p:cNvSpPr txBox="1">
            <a:spLocks noGrp="1"/>
          </p:cNvSpPr>
          <p:nvPr>
            <p:ph type="body" idx="2"/>
          </p:nvPr>
        </p:nvSpPr>
        <p:spPr>
          <a:xfrm>
            <a:off x="663575" y="2042003"/>
            <a:ext cx="4535680" cy="44694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a:latin typeface="Open Sans SemiBold"/>
                <a:ea typeface="Open Sans SemiBold"/>
                <a:cs typeface="Open Sans SemiBold"/>
                <a:sym typeface="Open Sans SemiBold"/>
              </a:rPr>
              <a:t>Ao final </a:t>
            </a:r>
            <a:r>
              <a:rPr lang="en-GB" dirty="0" err="1">
                <a:latin typeface="Open Sans SemiBold"/>
                <a:ea typeface="Open Sans SemiBold"/>
                <a:cs typeface="Open Sans SemiBold"/>
                <a:sym typeface="Open Sans SemiBold"/>
              </a:rPr>
              <a:t>desta</a:t>
            </a:r>
            <a:r>
              <a:rPr lang="en-GB" dirty="0">
                <a:latin typeface="Open Sans SemiBold"/>
                <a:ea typeface="Open Sans SemiBold"/>
                <a:cs typeface="Open Sans SemiBold"/>
                <a:sym typeface="Open Sans SemiBold"/>
              </a:rPr>
              <a:t> aula, </a:t>
            </a:r>
            <a:r>
              <a:rPr lang="en-GB" dirty="0" err="1">
                <a:latin typeface="Open Sans SemiBold"/>
                <a:ea typeface="Open Sans SemiBold"/>
                <a:cs typeface="Open Sans SemiBold"/>
                <a:sym typeface="Open Sans SemiBold"/>
              </a:rPr>
              <a:t>você</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poderá</a:t>
            </a:r>
            <a:r>
              <a:rPr lang="en-GB" dirty="0">
                <a:latin typeface="Open Sans SemiBold"/>
                <a:ea typeface="Open Sans SemiBold"/>
                <a:cs typeface="Open Sans SemiBold"/>
                <a:sym typeface="Open Sans SemiBold"/>
              </a:rPr>
              <a:t>:</a:t>
            </a:r>
            <a:endParaRPr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0"/>
          <p:cNvSpPr txBox="1"/>
          <p:nvPr/>
        </p:nvSpPr>
        <p:spPr>
          <a:xfrm>
            <a:off x="663575" y="723466"/>
            <a:ext cx="1070725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Aula 10.3 Referências</a:t>
            </a:r>
            <a:endParaRPr/>
          </a:p>
        </p:txBody>
      </p:sp>
      <p:sp>
        <p:nvSpPr>
          <p:cNvPr id="326" name="Google Shape;326;p20"/>
          <p:cNvSpPr txBox="1">
            <a:spLocks noGrp="1"/>
          </p:cNvSpPr>
          <p:nvPr>
            <p:ph type="body" idx="1"/>
          </p:nvPr>
        </p:nvSpPr>
        <p:spPr>
          <a:xfrm>
            <a:off x="663879" y="2115680"/>
            <a:ext cx="7009461" cy="167908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1600"/>
              <a:buAutoNum type="arabicPeriod"/>
            </a:pPr>
            <a:r>
              <a:rPr lang="en-GB" sz="1600" b="0">
                <a:latin typeface="Open Sans"/>
                <a:ea typeface="Open Sans"/>
                <a:cs typeface="Open Sans"/>
                <a:sym typeface="Open Sans"/>
              </a:rPr>
              <a:t>Folke C. Resilience (Resiliência): The emergence of a perspective for social-ecological systems analyses (O surgimento de uma perspectiva para análises de sistemas socioecológicos). Glob Environ Change 2006;16:253-67. https://doi.org/10.1016/j.gloenvcha.2006.04.002.</a:t>
            </a:r>
            <a:endParaRPr/>
          </a:p>
          <a:p>
            <a:pPr marL="457200" lvl="0" indent="-457200" algn="just" rtl="0">
              <a:lnSpc>
                <a:spcPct val="100000"/>
              </a:lnSpc>
              <a:spcBef>
                <a:spcPts val="1200"/>
              </a:spcBef>
              <a:spcAft>
                <a:spcPts val="0"/>
              </a:spcAft>
              <a:buClr>
                <a:schemeClr val="dk1"/>
              </a:buClr>
              <a:buSzPts val="1600"/>
              <a:buAutoNum type="arabicPeriod"/>
            </a:pPr>
            <a:r>
              <a:rPr lang="en-GB" sz="1600" b="0" u="sng">
                <a:solidFill>
                  <a:schemeClr val="hlink"/>
                </a:solidFill>
                <a:latin typeface="Open Sans"/>
                <a:ea typeface="Open Sans"/>
                <a:cs typeface="Open Sans"/>
                <a:sym typeface="Open Sans"/>
                <a:hlinkClick r:id="rId3"/>
              </a:rPr>
              <a:t>https://www.ipcc.ch/report/ar5/wg2/</a:t>
            </a:r>
            <a:endParaRPr b="0">
              <a:latin typeface="Open Sans"/>
              <a:ea typeface="Open Sans"/>
              <a:cs typeface="Open Sans"/>
              <a:sym typeface="Open Sans"/>
            </a:endParaRPr>
          </a:p>
        </p:txBody>
      </p:sp>
      <p:sp>
        <p:nvSpPr>
          <p:cNvPr id="327" name="Google Shape;327;p20"/>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a:solidFill>
                  <a:schemeClr val="lt1"/>
                </a:solidFill>
                <a:latin typeface="Open Sans"/>
                <a:ea typeface="Open Sans"/>
                <a:cs typeface="Open Sans"/>
                <a:sym typeface="Open Sans"/>
              </a:rPr>
              <a:t>20</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1"/>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10.4 Exemplos de CLEWs</a:t>
            </a:r>
            <a:endParaRPr sz="4400" b="0" i="0">
              <a:solidFill>
                <a:schemeClr val="dk1"/>
              </a:solidFill>
              <a:latin typeface="Open Sans"/>
              <a:ea typeface="Open Sans"/>
              <a:cs typeface="Open Sans"/>
              <a:sym typeface="Open Sans"/>
            </a:endParaRPr>
          </a:p>
        </p:txBody>
      </p:sp>
      <p:sp>
        <p:nvSpPr>
          <p:cNvPr id="334" name="Google Shape;334;p21"/>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21</a:t>
            </a:fld>
            <a:endParaRPr>
              <a:latin typeface="Open Sans"/>
              <a:ea typeface="Open Sans"/>
              <a:cs typeface="Open Sans"/>
              <a:sym typeface="Open Sans"/>
            </a:endParaRPr>
          </a:p>
        </p:txBody>
      </p:sp>
      <p:sp>
        <p:nvSpPr>
          <p:cNvPr id="335" name="Google Shape;335;p21"/>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336" name="Google Shape;336;p21"/>
          <p:cNvSpPr txBox="1"/>
          <p:nvPr/>
        </p:nvSpPr>
        <p:spPr>
          <a:xfrm>
            <a:off x="3462951" y="67757"/>
            <a:ext cx="6809105" cy="6686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CC2E5"/>
              </a:buClr>
              <a:buSzPts val="2000"/>
              <a:buFont typeface="Arial"/>
              <a:buNone/>
            </a:pPr>
            <a:endParaRPr sz="2000" b="1" i="0">
              <a:solidFill>
                <a:srgbClr val="9CC2E5"/>
              </a:solidFill>
              <a:latin typeface="Open Sans SemiBold"/>
              <a:ea typeface="Open Sans SemiBold"/>
              <a:cs typeface="Open Sans SemiBold"/>
              <a:sym typeface="Open Sans SemiBold"/>
            </a:endParaRPr>
          </a:p>
        </p:txBody>
      </p:sp>
      <p:sp>
        <p:nvSpPr>
          <p:cNvPr id="337" name="Google Shape;337;p21"/>
          <p:cNvSpPr txBox="1"/>
          <p:nvPr/>
        </p:nvSpPr>
        <p:spPr>
          <a:xfrm>
            <a:off x="6410250" y="5836300"/>
            <a:ext cx="509897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Sridharan V, et al. Resiliência do setor elétrico da África Oriental às mudanças climáticas na geração de energia hidrelétrica. Nat Commun 2019;10:302. doi:10.1038/s41467-018-08275-7 (Trabalho do autor)</a:t>
            </a:r>
            <a:endParaRPr/>
          </a:p>
        </p:txBody>
      </p:sp>
      <p:grpSp>
        <p:nvGrpSpPr>
          <p:cNvPr id="338" name="Google Shape;338;p21"/>
          <p:cNvGrpSpPr/>
          <p:nvPr/>
        </p:nvGrpSpPr>
        <p:grpSpPr>
          <a:xfrm>
            <a:off x="745211" y="2790628"/>
            <a:ext cx="5289829" cy="3627448"/>
            <a:chOff x="516220" y="2780856"/>
            <a:chExt cx="5289829" cy="3627448"/>
          </a:xfrm>
        </p:grpSpPr>
        <p:grpSp>
          <p:nvGrpSpPr>
            <p:cNvPr id="339" name="Google Shape;339;p21"/>
            <p:cNvGrpSpPr/>
            <p:nvPr/>
          </p:nvGrpSpPr>
          <p:grpSpPr>
            <a:xfrm>
              <a:off x="797939" y="2780856"/>
              <a:ext cx="4928027" cy="3627448"/>
              <a:chOff x="797939" y="2787915"/>
              <a:chExt cx="4928027" cy="3627448"/>
            </a:xfrm>
          </p:grpSpPr>
          <p:pic>
            <p:nvPicPr>
              <p:cNvPr id="340" name="Google Shape;340;p21"/>
              <p:cNvPicPr preferRelativeResize="0"/>
              <p:nvPr/>
            </p:nvPicPr>
            <p:blipFill rotWithShape="1">
              <a:blip r:embed="rId3">
                <a:alphaModFix/>
              </a:blip>
              <a:srcRect/>
              <a:stretch/>
            </p:blipFill>
            <p:spPr>
              <a:xfrm>
                <a:off x="797939" y="3116740"/>
                <a:ext cx="4928027" cy="3298623"/>
              </a:xfrm>
              <a:prstGeom prst="rect">
                <a:avLst/>
              </a:prstGeom>
              <a:noFill/>
              <a:ln>
                <a:noFill/>
              </a:ln>
            </p:spPr>
          </p:pic>
          <p:sp>
            <p:nvSpPr>
              <p:cNvPr id="341" name="Google Shape;341;p21"/>
              <p:cNvSpPr txBox="1"/>
              <p:nvPr/>
            </p:nvSpPr>
            <p:spPr>
              <a:xfrm>
                <a:off x="833935" y="2787915"/>
                <a:ext cx="36687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u="sng">
                    <a:solidFill>
                      <a:schemeClr val="dk1"/>
                    </a:solidFill>
                    <a:latin typeface="Calibri"/>
                    <a:ea typeface="Calibri"/>
                    <a:cs typeface="Calibri"/>
                    <a:sym typeface="Calibri"/>
                  </a:rPr>
                  <a:t>Índice de umidade climática (CMI)</a:t>
                </a:r>
                <a:endParaRPr/>
              </a:p>
            </p:txBody>
          </p:sp>
        </p:grpSp>
        <p:grpSp>
          <p:nvGrpSpPr>
            <p:cNvPr id="342" name="Google Shape;342;p21"/>
            <p:cNvGrpSpPr/>
            <p:nvPr/>
          </p:nvGrpSpPr>
          <p:grpSpPr>
            <a:xfrm>
              <a:off x="516220" y="4307953"/>
              <a:ext cx="5289829" cy="1729272"/>
              <a:chOff x="168387" y="2361659"/>
              <a:chExt cx="5102131" cy="1729272"/>
            </a:xfrm>
          </p:grpSpPr>
          <p:sp>
            <p:nvSpPr>
              <p:cNvPr id="343" name="Google Shape;343;p21"/>
              <p:cNvSpPr/>
              <p:nvPr/>
            </p:nvSpPr>
            <p:spPr>
              <a:xfrm rot="10800000">
                <a:off x="270771" y="3262817"/>
                <a:ext cx="329572" cy="828114"/>
              </a:xfrm>
              <a:prstGeom prst="rightBrace">
                <a:avLst>
                  <a:gd name="adj1" fmla="val 41745"/>
                  <a:gd name="adj2" fmla="val 50000"/>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21"/>
              <p:cNvSpPr txBox="1"/>
              <p:nvPr/>
            </p:nvSpPr>
            <p:spPr>
              <a:xfrm rot="-5400000">
                <a:off x="-329796" y="2859841"/>
                <a:ext cx="1263535" cy="2671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err="1">
                    <a:solidFill>
                      <a:schemeClr val="dk1"/>
                    </a:solidFill>
                    <a:latin typeface="Calibri"/>
                    <a:ea typeface="Calibri"/>
                    <a:cs typeface="Calibri"/>
                    <a:sym typeface="Calibri"/>
                  </a:rPr>
                  <a:t>Bacia</a:t>
                </a:r>
                <a:r>
                  <a:rPr lang="en-GB" sz="1200" dirty="0">
                    <a:solidFill>
                      <a:schemeClr val="dk1"/>
                    </a:solidFill>
                    <a:latin typeface="Calibri"/>
                    <a:ea typeface="Calibri"/>
                    <a:cs typeface="Calibri"/>
                    <a:sym typeface="Calibri"/>
                  </a:rPr>
                  <a:t> do Rio </a:t>
                </a:r>
                <a:r>
                  <a:rPr lang="en-GB" sz="1200" dirty="0" err="1">
                    <a:solidFill>
                      <a:schemeClr val="dk1"/>
                    </a:solidFill>
                    <a:latin typeface="Calibri"/>
                    <a:ea typeface="Calibri"/>
                    <a:cs typeface="Calibri"/>
                    <a:sym typeface="Calibri"/>
                  </a:rPr>
                  <a:t>Nilo</a:t>
                </a:r>
                <a:endParaRPr dirty="0"/>
              </a:p>
            </p:txBody>
          </p:sp>
          <p:sp>
            <p:nvSpPr>
              <p:cNvPr id="345" name="Google Shape;345;p21"/>
              <p:cNvSpPr/>
              <p:nvPr/>
            </p:nvSpPr>
            <p:spPr>
              <a:xfrm>
                <a:off x="629724" y="3337473"/>
                <a:ext cx="2284162" cy="32379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21"/>
              <p:cNvSpPr/>
              <p:nvPr/>
            </p:nvSpPr>
            <p:spPr>
              <a:xfrm>
                <a:off x="629724" y="3672005"/>
                <a:ext cx="3372427" cy="345206"/>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1"/>
              <p:cNvSpPr txBox="1"/>
              <p:nvPr/>
            </p:nvSpPr>
            <p:spPr>
              <a:xfrm>
                <a:off x="2958506" y="3317417"/>
                <a:ext cx="1287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accent1"/>
                    </a:solidFill>
                    <a:latin typeface="Calibri"/>
                    <a:ea typeface="Calibri"/>
                    <a:cs typeface="Calibri"/>
                    <a:sym typeface="Calibri"/>
                  </a:rPr>
                  <a:t>Nilo Azul</a:t>
                </a:r>
                <a:endParaRPr/>
              </a:p>
            </p:txBody>
          </p:sp>
          <p:sp>
            <p:nvSpPr>
              <p:cNvPr id="348" name="Google Shape;348;p21"/>
              <p:cNvSpPr txBox="1"/>
              <p:nvPr/>
            </p:nvSpPr>
            <p:spPr>
              <a:xfrm>
                <a:off x="3982645" y="3653005"/>
                <a:ext cx="1287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Nilo Branco</a:t>
                </a:r>
                <a:endParaRPr/>
              </a:p>
            </p:txBody>
          </p:sp>
        </p:grpSp>
      </p:grpSp>
      <p:pic>
        <p:nvPicPr>
          <p:cNvPr id="349" name="Google Shape;349;p21"/>
          <p:cNvPicPr preferRelativeResize="0"/>
          <p:nvPr/>
        </p:nvPicPr>
        <p:blipFill rotWithShape="1">
          <a:blip r:embed="rId4">
            <a:alphaModFix/>
          </a:blip>
          <a:srcRect/>
          <a:stretch/>
        </p:blipFill>
        <p:spPr>
          <a:xfrm>
            <a:off x="6510070" y="2002988"/>
            <a:ext cx="4999153" cy="3731075"/>
          </a:xfrm>
          <a:prstGeom prst="rect">
            <a:avLst/>
          </a:prstGeom>
          <a:noFill/>
          <a:ln>
            <a:noFill/>
          </a:ln>
        </p:spPr>
      </p:pic>
      <p:sp>
        <p:nvSpPr>
          <p:cNvPr id="350" name="Google Shape;350;p21"/>
          <p:cNvSpPr txBox="1">
            <a:spLocks noGrp="1"/>
          </p:cNvSpPr>
          <p:nvPr>
            <p:ph type="body" idx="2"/>
          </p:nvPr>
        </p:nvSpPr>
        <p:spPr>
          <a:xfrm>
            <a:off x="663573" y="2016027"/>
            <a:ext cx="4928027"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err="1"/>
              <a:t>Resiliência</a:t>
            </a:r>
            <a:r>
              <a:rPr lang="en-GB" dirty="0"/>
              <a:t> </a:t>
            </a:r>
            <a:r>
              <a:rPr lang="en-GB" dirty="0" err="1"/>
              <a:t>climática</a:t>
            </a:r>
            <a:r>
              <a:rPr lang="en-GB" dirty="0"/>
              <a:t> no </a:t>
            </a:r>
            <a:r>
              <a:rPr lang="en-GB" dirty="0" err="1"/>
              <a:t>leste</a:t>
            </a:r>
            <a:r>
              <a:rPr lang="en-GB" dirty="0"/>
              <a:t> da </a:t>
            </a:r>
            <a:r>
              <a:rPr lang="en-GB" dirty="0" err="1"/>
              <a:t>África</a:t>
            </a:r>
            <a:endParaRPr dirty="0"/>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2"/>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10.4 Exemplos de CLEWs</a:t>
            </a:r>
            <a:endParaRPr sz="4400" b="0" i="0">
              <a:solidFill>
                <a:schemeClr val="dk1"/>
              </a:solidFill>
              <a:latin typeface="Open Sans"/>
              <a:ea typeface="Open Sans"/>
              <a:cs typeface="Open Sans"/>
              <a:sym typeface="Open Sans"/>
            </a:endParaRPr>
          </a:p>
        </p:txBody>
      </p:sp>
      <p:sp>
        <p:nvSpPr>
          <p:cNvPr id="357" name="Google Shape;357;p22"/>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22</a:t>
            </a:fld>
            <a:endParaRPr>
              <a:latin typeface="Open Sans"/>
              <a:ea typeface="Open Sans"/>
              <a:cs typeface="Open Sans"/>
              <a:sym typeface="Open Sans"/>
            </a:endParaRPr>
          </a:p>
        </p:txBody>
      </p:sp>
      <p:sp>
        <p:nvSpPr>
          <p:cNvPr id="358" name="Google Shape;358;p22"/>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pic>
        <p:nvPicPr>
          <p:cNvPr id="359" name="Google Shape;359;p22"/>
          <p:cNvPicPr preferRelativeResize="0"/>
          <p:nvPr/>
        </p:nvPicPr>
        <p:blipFill rotWithShape="1">
          <a:blip r:embed="rId3">
            <a:alphaModFix/>
          </a:blip>
          <a:srcRect/>
          <a:stretch/>
        </p:blipFill>
        <p:spPr>
          <a:xfrm>
            <a:off x="875096" y="2556522"/>
            <a:ext cx="5089357" cy="3733525"/>
          </a:xfrm>
          <a:prstGeom prst="rect">
            <a:avLst/>
          </a:prstGeom>
          <a:noFill/>
          <a:ln>
            <a:noFill/>
          </a:ln>
        </p:spPr>
      </p:pic>
      <p:pic>
        <p:nvPicPr>
          <p:cNvPr id="360" name="Google Shape;360;p22"/>
          <p:cNvPicPr preferRelativeResize="0"/>
          <p:nvPr/>
        </p:nvPicPr>
        <p:blipFill rotWithShape="1">
          <a:blip r:embed="rId4">
            <a:alphaModFix/>
          </a:blip>
          <a:srcRect/>
          <a:stretch/>
        </p:blipFill>
        <p:spPr>
          <a:xfrm>
            <a:off x="6335922" y="2044903"/>
            <a:ext cx="4644975" cy="3689625"/>
          </a:xfrm>
          <a:prstGeom prst="rect">
            <a:avLst/>
          </a:prstGeom>
          <a:noFill/>
          <a:ln>
            <a:noFill/>
          </a:ln>
        </p:spPr>
      </p:pic>
      <p:sp>
        <p:nvSpPr>
          <p:cNvPr id="361" name="Google Shape;361;p22"/>
          <p:cNvSpPr txBox="1">
            <a:spLocks noGrp="1"/>
          </p:cNvSpPr>
          <p:nvPr>
            <p:ph type="body" idx="2"/>
          </p:nvPr>
        </p:nvSpPr>
        <p:spPr>
          <a:xfrm>
            <a:off x="663574" y="2016027"/>
            <a:ext cx="4886326"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err="1"/>
              <a:t>Resiliência</a:t>
            </a:r>
            <a:r>
              <a:rPr lang="en-GB" dirty="0"/>
              <a:t> </a:t>
            </a:r>
            <a:r>
              <a:rPr lang="en-GB" dirty="0" err="1"/>
              <a:t>climática</a:t>
            </a:r>
            <a:r>
              <a:rPr lang="en-GB" dirty="0"/>
              <a:t> no </a:t>
            </a:r>
            <a:r>
              <a:rPr lang="en-GB" dirty="0" err="1"/>
              <a:t>leste</a:t>
            </a:r>
            <a:r>
              <a:rPr lang="en-GB" dirty="0"/>
              <a:t> da </a:t>
            </a:r>
            <a:r>
              <a:rPr lang="en-GB" dirty="0" err="1"/>
              <a:t>África</a:t>
            </a:r>
            <a:endParaRPr dirty="0"/>
          </a:p>
        </p:txBody>
      </p:sp>
      <p:sp>
        <p:nvSpPr>
          <p:cNvPr id="362" name="Google Shape;362;p22"/>
          <p:cNvSpPr txBox="1"/>
          <p:nvPr/>
        </p:nvSpPr>
        <p:spPr>
          <a:xfrm>
            <a:off x="6410250" y="5836300"/>
            <a:ext cx="509897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Sridharan V, et al. Resiliência do setor elétrico da África Oriental às mudanças climáticas na geração de energia hidrelétrica. Nat Commun 2019;10:302. doi:10.1038/s41467-018-08275-7 (Trabalho do autor)</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3"/>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10.4 Exemplos de CLEWs</a:t>
            </a:r>
            <a:endParaRPr sz="4400" b="0" i="0">
              <a:solidFill>
                <a:schemeClr val="dk1"/>
              </a:solidFill>
              <a:latin typeface="Open Sans"/>
              <a:ea typeface="Open Sans"/>
              <a:cs typeface="Open Sans"/>
              <a:sym typeface="Open Sans"/>
            </a:endParaRPr>
          </a:p>
        </p:txBody>
      </p:sp>
      <p:sp>
        <p:nvSpPr>
          <p:cNvPr id="369" name="Google Shape;369;p23"/>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23</a:t>
            </a:fld>
            <a:endParaRPr>
              <a:latin typeface="Open Sans"/>
              <a:ea typeface="Open Sans"/>
              <a:cs typeface="Open Sans"/>
              <a:sym typeface="Open Sans"/>
            </a:endParaRPr>
          </a:p>
        </p:txBody>
      </p:sp>
      <p:sp>
        <p:nvSpPr>
          <p:cNvPr id="370" name="Google Shape;370;p23"/>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371" name="Google Shape;371;p23"/>
          <p:cNvSpPr txBox="1"/>
          <p:nvPr/>
        </p:nvSpPr>
        <p:spPr>
          <a:xfrm>
            <a:off x="6363327" y="6217319"/>
            <a:ext cx="5729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chemeClr val="dk1"/>
                </a:solidFill>
                <a:latin typeface="Open Sans"/>
                <a:ea typeface="Open Sans"/>
                <a:cs typeface="Open Sans"/>
                <a:sym typeface="Open Sans"/>
              </a:rPr>
              <a:t>Fonte: </a:t>
            </a:r>
            <a:r>
              <a:rPr lang="en-GB" sz="1000" dirty="0">
                <a:solidFill>
                  <a:schemeClr val="dk1"/>
                </a:solidFill>
                <a:latin typeface="Open Sans"/>
                <a:ea typeface="Open Sans"/>
                <a:cs typeface="Open Sans"/>
                <a:sym typeface="Open Sans"/>
              </a:rPr>
              <a:t>"Deforestation in Guatemala"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Pati Gaitan </a:t>
            </a:r>
            <a:r>
              <a:rPr lang="en-GB" sz="1000" dirty="0" err="1">
                <a:solidFill>
                  <a:schemeClr val="dk1"/>
                </a:solidFill>
                <a:latin typeface="Open Sans"/>
                <a:ea typeface="Open Sans"/>
                <a:cs typeface="Open Sans"/>
                <a:sym typeface="Open Sans"/>
              </a:rPr>
              <a:t>está</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licenciado</a:t>
            </a:r>
            <a:r>
              <a:rPr lang="en-GB" sz="1000" dirty="0">
                <a:solidFill>
                  <a:schemeClr val="dk1"/>
                </a:solidFill>
                <a:latin typeface="Open Sans"/>
                <a:ea typeface="Open Sans"/>
                <a:cs typeface="Open Sans"/>
                <a:sym typeface="Open Sans"/>
              </a:rPr>
              <a:t> sob CC BY 2.0</a:t>
            </a:r>
            <a:endParaRPr dirty="0"/>
          </a:p>
        </p:txBody>
      </p:sp>
      <p:pic>
        <p:nvPicPr>
          <p:cNvPr id="372" name="Google Shape;372;p23"/>
          <p:cNvPicPr preferRelativeResize="0"/>
          <p:nvPr/>
        </p:nvPicPr>
        <p:blipFill rotWithShape="1">
          <a:blip r:embed="rId3">
            <a:alphaModFix/>
          </a:blip>
          <a:srcRect/>
          <a:stretch/>
        </p:blipFill>
        <p:spPr>
          <a:xfrm>
            <a:off x="770255" y="2621552"/>
            <a:ext cx="4762500" cy="3562350"/>
          </a:xfrm>
          <a:prstGeom prst="rect">
            <a:avLst/>
          </a:prstGeom>
          <a:noFill/>
          <a:ln>
            <a:noFill/>
          </a:ln>
        </p:spPr>
      </p:pic>
      <p:sp>
        <p:nvSpPr>
          <p:cNvPr id="373" name="Google Shape;373;p23"/>
          <p:cNvSpPr/>
          <p:nvPr/>
        </p:nvSpPr>
        <p:spPr>
          <a:xfrm>
            <a:off x="6391795" y="2502513"/>
            <a:ext cx="4514639" cy="1815882"/>
          </a:xfrm>
          <a:prstGeom prst="rect">
            <a:avLst/>
          </a:prstGeom>
          <a:noFill/>
          <a:ln>
            <a:noFill/>
          </a:ln>
        </p:spPr>
        <p:txBody>
          <a:bodyPr spcFirstLastPara="1" wrap="square" lIns="91425" tIns="45700" rIns="91425" bIns="45700" anchor="t" anchorCtr="0">
            <a:spAutoFit/>
          </a:bodyPr>
          <a:lstStyle/>
          <a:p>
            <a:pPr marL="380365" marR="0" lvl="0" indent="-380365" algn="l" rtl="0">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Cobertura florestal: 24% (1990), 9% (2015) </a:t>
            </a:r>
            <a:endParaRPr sz="1800">
              <a:solidFill>
                <a:schemeClr val="dk1"/>
              </a:solidFill>
              <a:latin typeface="Calibri"/>
              <a:ea typeface="Calibri"/>
              <a:cs typeface="Calibri"/>
              <a:sym typeface="Calibri"/>
            </a:endParaRPr>
          </a:p>
          <a:p>
            <a:pPr marL="380365" marR="0" lvl="0" indent="-380365" algn="l" rtl="0">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Razões para o desmatamento</a:t>
            </a:r>
            <a:endParaRPr/>
          </a:p>
          <a:p>
            <a:pPr marL="989964" marR="0" lvl="1" indent="-380364" algn="l" rtl="0">
              <a:spcBef>
                <a:spcPts val="0"/>
              </a:spcBef>
              <a:spcAft>
                <a:spcPts val="0"/>
              </a:spcAft>
              <a:buClr>
                <a:schemeClr val="dk1"/>
              </a:buClr>
              <a:buSzPts val="1400"/>
              <a:buFont typeface="Arial"/>
              <a:buChar char="•"/>
            </a:pPr>
            <a:r>
              <a:rPr lang="en-GB" sz="1400" b="0" i="0" u="none" strike="noStrike" cap="none">
                <a:solidFill>
                  <a:schemeClr val="dk1"/>
                </a:solidFill>
                <a:latin typeface="Open Sans"/>
                <a:ea typeface="Open Sans"/>
                <a:cs typeface="Open Sans"/>
                <a:sym typeface="Open Sans"/>
              </a:rPr>
              <a:t>Expansão agrícola</a:t>
            </a:r>
            <a:endParaRPr/>
          </a:p>
          <a:p>
            <a:pPr marL="989964" marR="0" lvl="1" indent="-380364" algn="l" rtl="0">
              <a:spcBef>
                <a:spcPts val="0"/>
              </a:spcBef>
              <a:spcAft>
                <a:spcPts val="0"/>
              </a:spcAft>
              <a:buClr>
                <a:schemeClr val="dk1"/>
              </a:buClr>
              <a:buSzPts val="1400"/>
              <a:buFont typeface="Arial"/>
              <a:buChar char="•"/>
            </a:pPr>
            <a:r>
              <a:rPr lang="en-GB" sz="1400" b="0" i="0" u="none" strike="noStrike" cap="none">
                <a:solidFill>
                  <a:schemeClr val="dk1"/>
                </a:solidFill>
                <a:latin typeface="Open Sans"/>
                <a:ea typeface="Open Sans"/>
                <a:cs typeface="Open Sans"/>
                <a:sym typeface="Open Sans"/>
              </a:rPr>
              <a:t>Extração de madeira para lenha</a:t>
            </a:r>
            <a:endParaRPr/>
          </a:p>
          <a:p>
            <a:pPr marL="380365" marR="0" lvl="0" indent="-380365" algn="l" rtl="0">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80% da energia final proveniente de biomassa</a:t>
            </a:r>
            <a:endParaRPr/>
          </a:p>
          <a:p>
            <a:pPr marL="380365" marR="0" lvl="0" indent="-380365" algn="l" rtl="0">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Iniciativa nacional para reduzir o consumo de biomassa</a:t>
            </a:r>
            <a:endParaRPr/>
          </a:p>
          <a:p>
            <a:pPr marL="380365" marR="0" lvl="0" indent="-380365" algn="l" rtl="0">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Aumento da irrigação, do uso de água per capita e do consumo de eletricidade</a:t>
            </a:r>
            <a:endParaRPr/>
          </a:p>
        </p:txBody>
      </p:sp>
      <p:sp>
        <p:nvSpPr>
          <p:cNvPr id="374" name="Google Shape;374;p23"/>
          <p:cNvSpPr txBox="1"/>
          <p:nvPr/>
        </p:nvSpPr>
        <p:spPr>
          <a:xfrm>
            <a:off x="6391795" y="4491974"/>
            <a:ext cx="4283967"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err="1">
                <a:solidFill>
                  <a:schemeClr val="dk1"/>
                </a:solidFill>
                <a:latin typeface="Open Sans"/>
                <a:ea typeface="Open Sans"/>
                <a:cs typeface="Open Sans"/>
                <a:sym typeface="Open Sans"/>
              </a:rPr>
              <a:t>Formulação</a:t>
            </a:r>
            <a:r>
              <a:rPr lang="en-GB" sz="1400" b="1" dirty="0">
                <a:solidFill>
                  <a:schemeClr val="dk1"/>
                </a:solidFill>
                <a:latin typeface="Open Sans"/>
                <a:ea typeface="Open Sans"/>
                <a:cs typeface="Open Sans"/>
                <a:sym typeface="Open Sans"/>
              </a:rPr>
              <a:t> de </a:t>
            </a:r>
            <a:r>
              <a:rPr lang="en-GB" sz="1400" b="1" dirty="0" err="1">
                <a:solidFill>
                  <a:schemeClr val="dk1"/>
                </a:solidFill>
                <a:latin typeface="Open Sans"/>
                <a:ea typeface="Open Sans"/>
                <a:cs typeface="Open Sans"/>
                <a:sym typeface="Open Sans"/>
              </a:rPr>
              <a:t>cenários</a:t>
            </a:r>
            <a:endParaRPr dirty="0"/>
          </a:p>
          <a:p>
            <a:pPr marL="0" marR="0" lvl="0" indent="0" algn="l" rtl="0">
              <a:spcBef>
                <a:spcPts val="0"/>
              </a:spcBef>
              <a:spcAft>
                <a:spcPts val="0"/>
              </a:spcAft>
              <a:buNone/>
            </a:pPr>
            <a:endParaRPr sz="1400" b="1" dirty="0">
              <a:solidFill>
                <a:schemeClr val="dk1"/>
              </a:solidFill>
              <a:latin typeface="Open Sans"/>
              <a:ea typeface="Open Sans"/>
              <a:cs typeface="Open Sans"/>
              <a:sym typeface="Open Sans"/>
            </a:endParaRPr>
          </a:p>
          <a:p>
            <a:pPr marL="380973" marR="0" lvl="0" indent="-380973" algn="l" rtl="0">
              <a:spcBef>
                <a:spcPts val="0"/>
              </a:spcBef>
              <a:spcAft>
                <a:spcPts val="0"/>
              </a:spcAft>
              <a:buClr>
                <a:schemeClr val="dk1"/>
              </a:buClr>
              <a:buSzPts val="1400"/>
              <a:buFont typeface="Arial"/>
              <a:buChar char="•"/>
            </a:pPr>
            <a:r>
              <a:rPr lang="en-GB" sz="1400" dirty="0" err="1">
                <a:solidFill>
                  <a:schemeClr val="dk1"/>
                </a:solidFill>
                <a:latin typeface="Open Sans"/>
                <a:ea typeface="Open Sans"/>
                <a:cs typeface="Open Sans"/>
                <a:sym typeface="Open Sans"/>
              </a:rPr>
              <a:t>Linha</a:t>
            </a:r>
            <a:r>
              <a:rPr lang="en-GB" sz="1400" dirty="0">
                <a:solidFill>
                  <a:schemeClr val="dk1"/>
                </a:solidFill>
                <a:latin typeface="Open Sans"/>
                <a:ea typeface="Open Sans"/>
                <a:cs typeface="Open Sans"/>
                <a:sym typeface="Open Sans"/>
              </a:rPr>
              <a:t> de base: </a:t>
            </a:r>
            <a:r>
              <a:rPr lang="en-GB" sz="1400" dirty="0" err="1">
                <a:solidFill>
                  <a:schemeClr val="dk1"/>
                </a:solidFill>
                <a:latin typeface="Open Sans"/>
                <a:ea typeface="Open Sans"/>
                <a:cs typeface="Open Sans"/>
                <a:sym typeface="Open Sans"/>
              </a:rPr>
              <a:t>Manutenção</a:t>
            </a:r>
            <a:r>
              <a:rPr lang="en-GB" sz="1400" dirty="0">
                <a:solidFill>
                  <a:schemeClr val="dk1"/>
                </a:solidFill>
                <a:latin typeface="Open Sans"/>
                <a:ea typeface="Open Sans"/>
                <a:cs typeface="Open Sans"/>
                <a:sym typeface="Open Sans"/>
              </a:rPr>
              <a:t> do status quo </a:t>
            </a:r>
            <a:r>
              <a:rPr lang="en-GB" sz="1400" dirty="0" err="1">
                <a:solidFill>
                  <a:schemeClr val="dk1"/>
                </a:solidFill>
                <a:latin typeface="Open Sans"/>
                <a:ea typeface="Open Sans"/>
                <a:cs typeface="Open Sans"/>
                <a:sym typeface="Open Sans"/>
              </a:rPr>
              <a:t>até</a:t>
            </a:r>
            <a:r>
              <a:rPr lang="en-GB" sz="1400" dirty="0">
                <a:solidFill>
                  <a:schemeClr val="dk1"/>
                </a:solidFill>
                <a:latin typeface="Open Sans"/>
                <a:ea typeface="Open Sans"/>
                <a:cs typeface="Open Sans"/>
                <a:sym typeface="Open Sans"/>
              </a:rPr>
              <a:t> 2050</a:t>
            </a:r>
            <a:endParaRPr dirty="0"/>
          </a:p>
          <a:p>
            <a:pPr marL="380973" marR="0" lvl="0" indent="-292073" algn="l" rtl="0">
              <a:spcBef>
                <a:spcPts val="0"/>
              </a:spcBef>
              <a:spcAft>
                <a:spcPts val="0"/>
              </a:spcAft>
              <a:buClr>
                <a:schemeClr val="dk1"/>
              </a:buClr>
              <a:buSzPts val="1400"/>
              <a:buFont typeface="Arial"/>
              <a:buNone/>
            </a:pPr>
            <a:endParaRPr sz="1400" dirty="0">
              <a:solidFill>
                <a:schemeClr val="dk1"/>
              </a:solidFill>
              <a:latin typeface="Open Sans"/>
              <a:ea typeface="Open Sans"/>
              <a:cs typeface="Open Sans"/>
              <a:sym typeface="Open Sans"/>
            </a:endParaRPr>
          </a:p>
          <a:p>
            <a:pPr marL="380973" marR="0" lvl="0" indent="-380973" algn="l" rtl="0">
              <a:spcBef>
                <a:spcPts val="0"/>
              </a:spcBef>
              <a:spcAft>
                <a:spcPts val="0"/>
              </a:spcAft>
              <a:buClr>
                <a:schemeClr val="dk1"/>
              </a:buClr>
              <a:buSzPts val="1400"/>
              <a:buFont typeface="Arial"/>
              <a:buChar char="•"/>
            </a:pPr>
            <a:r>
              <a:rPr lang="en-GB" sz="1400" dirty="0">
                <a:solidFill>
                  <a:schemeClr val="dk1"/>
                </a:solidFill>
                <a:latin typeface="Open Sans"/>
                <a:ea typeface="Open Sans"/>
                <a:cs typeface="Open Sans"/>
                <a:sym typeface="Open Sans"/>
              </a:rPr>
              <a:t>Sus-Dev: </a:t>
            </a:r>
            <a:r>
              <a:rPr lang="en-GB" sz="1400" dirty="0" err="1">
                <a:solidFill>
                  <a:schemeClr val="dk1"/>
                </a:solidFill>
                <a:latin typeface="Open Sans"/>
                <a:ea typeface="Open Sans"/>
                <a:cs typeface="Open Sans"/>
                <a:sym typeface="Open Sans"/>
              </a:rPr>
              <a:t>Redução</a:t>
            </a:r>
            <a:r>
              <a:rPr lang="en-GB" sz="1400" dirty="0">
                <a:solidFill>
                  <a:schemeClr val="dk1"/>
                </a:solidFill>
                <a:latin typeface="Open Sans"/>
                <a:ea typeface="Open Sans"/>
                <a:cs typeface="Open Sans"/>
                <a:sym typeface="Open Sans"/>
              </a:rPr>
              <a:t> da </a:t>
            </a:r>
            <a:r>
              <a:rPr lang="en-GB" sz="1400" dirty="0" err="1">
                <a:solidFill>
                  <a:schemeClr val="dk1"/>
                </a:solidFill>
                <a:latin typeface="Open Sans"/>
                <a:ea typeface="Open Sans"/>
                <a:cs typeface="Open Sans"/>
                <a:sym typeface="Open Sans"/>
              </a:rPr>
              <a:t>biomassa</a:t>
            </a:r>
            <a:r>
              <a:rPr lang="en-GB" sz="1400" dirty="0">
                <a:solidFill>
                  <a:schemeClr val="dk1"/>
                </a:solidFill>
                <a:latin typeface="Open Sans"/>
                <a:ea typeface="Open Sans"/>
                <a:cs typeface="Open Sans"/>
                <a:sym typeface="Open Sans"/>
              </a:rPr>
              <a:t> no </a:t>
            </a:r>
            <a:r>
              <a:rPr lang="en-GB" sz="1400" dirty="0" err="1">
                <a:solidFill>
                  <a:schemeClr val="dk1"/>
                </a:solidFill>
                <a:latin typeface="Open Sans"/>
                <a:ea typeface="Open Sans"/>
                <a:cs typeface="Open Sans"/>
                <a:sym typeface="Open Sans"/>
              </a:rPr>
              <a:t>consumo</a:t>
            </a:r>
            <a:r>
              <a:rPr lang="en-GB" sz="1400" dirty="0">
                <a:solidFill>
                  <a:schemeClr val="dk1"/>
                </a:solidFill>
                <a:latin typeface="Open Sans"/>
                <a:ea typeface="Open Sans"/>
                <a:cs typeface="Open Sans"/>
                <a:sym typeface="Open Sans"/>
              </a:rPr>
              <a:t> total de </a:t>
            </a:r>
            <a:r>
              <a:rPr lang="en-GB" sz="1400" dirty="0" err="1">
                <a:solidFill>
                  <a:schemeClr val="dk1"/>
                </a:solidFill>
                <a:latin typeface="Open Sans"/>
                <a:ea typeface="Open Sans"/>
                <a:cs typeface="Open Sans"/>
                <a:sym typeface="Open Sans"/>
              </a:rPr>
              <a:t>energia</a:t>
            </a:r>
            <a:r>
              <a:rPr lang="en-GB" sz="1400" dirty="0">
                <a:solidFill>
                  <a:schemeClr val="dk1"/>
                </a:solidFill>
                <a:latin typeface="Open Sans"/>
                <a:ea typeface="Open Sans"/>
                <a:cs typeface="Open Sans"/>
                <a:sym typeface="Open Sans"/>
              </a:rPr>
              <a:t> final; 80% (2020) para 50% (2050)</a:t>
            </a:r>
            <a:endParaRPr dirty="0"/>
          </a:p>
        </p:txBody>
      </p:sp>
      <p:sp>
        <p:nvSpPr>
          <p:cNvPr id="375" name="Google Shape;375;p23"/>
          <p:cNvSpPr txBox="1">
            <a:spLocks noGrp="1"/>
          </p:cNvSpPr>
          <p:nvPr>
            <p:ph type="body" idx="2"/>
          </p:nvPr>
        </p:nvSpPr>
        <p:spPr>
          <a:xfrm>
            <a:off x="663574" y="2016027"/>
            <a:ext cx="5432426"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err="1"/>
              <a:t>Análise</a:t>
            </a:r>
            <a:r>
              <a:rPr lang="en-GB" dirty="0"/>
              <a:t> </a:t>
            </a:r>
            <a:r>
              <a:rPr lang="en-GB" dirty="0" err="1"/>
              <a:t>integrada</a:t>
            </a:r>
            <a:r>
              <a:rPr lang="en-GB" dirty="0"/>
              <a:t> de </a:t>
            </a:r>
            <a:r>
              <a:rPr lang="en-GB" dirty="0" err="1"/>
              <a:t>recursos</a:t>
            </a:r>
            <a:r>
              <a:rPr lang="en-GB" dirty="0"/>
              <a:t> </a:t>
            </a:r>
            <a:r>
              <a:rPr lang="en-GB" dirty="0" err="1"/>
              <a:t>em</a:t>
            </a:r>
            <a:r>
              <a:rPr lang="en-GB" dirty="0"/>
              <a:t> Uganda</a:t>
            </a:r>
            <a:endParaRPr dirty="0"/>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4"/>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10.4 Exemplos de CLEWs</a:t>
            </a:r>
            <a:endParaRPr sz="4400" b="0" i="0">
              <a:solidFill>
                <a:schemeClr val="dk1"/>
              </a:solidFill>
              <a:latin typeface="Open Sans"/>
              <a:ea typeface="Open Sans"/>
              <a:cs typeface="Open Sans"/>
              <a:sym typeface="Open Sans"/>
            </a:endParaRPr>
          </a:p>
        </p:txBody>
      </p:sp>
      <p:sp>
        <p:nvSpPr>
          <p:cNvPr id="382" name="Google Shape;382;p24"/>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24</a:t>
            </a:fld>
            <a:endParaRPr>
              <a:latin typeface="Open Sans"/>
              <a:ea typeface="Open Sans"/>
              <a:cs typeface="Open Sans"/>
              <a:sym typeface="Open Sans"/>
            </a:endParaRPr>
          </a:p>
        </p:txBody>
      </p:sp>
      <p:sp>
        <p:nvSpPr>
          <p:cNvPr id="383" name="Google Shape;383;p24"/>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384" name="Google Shape;384;p24"/>
          <p:cNvSpPr txBox="1"/>
          <p:nvPr/>
        </p:nvSpPr>
        <p:spPr>
          <a:xfrm>
            <a:off x="8573021" y="6138056"/>
            <a:ext cx="210236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Interpretação do autor</a:t>
            </a:r>
            <a:endParaRPr/>
          </a:p>
        </p:txBody>
      </p:sp>
      <p:pic>
        <p:nvPicPr>
          <p:cNvPr id="385" name="Google Shape;385;p24"/>
          <p:cNvPicPr preferRelativeResize="0"/>
          <p:nvPr/>
        </p:nvPicPr>
        <p:blipFill rotWithShape="1">
          <a:blip r:embed="rId3">
            <a:alphaModFix/>
          </a:blip>
          <a:srcRect l="6465" r="7894"/>
          <a:stretch/>
        </p:blipFill>
        <p:spPr>
          <a:xfrm>
            <a:off x="7718257" y="2355257"/>
            <a:ext cx="3705217" cy="3842573"/>
          </a:xfrm>
          <a:prstGeom prst="rect">
            <a:avLst/>
          </a:prstGeom>
          <a:noFill/>
          <a:ln>
            <a:noFill/>
          </a:ln>
        </p:spPr>
      </p:pic>
      <p:sp>
        <p:nvSpPr>
          <p:cNvPr id="386" name="Google Shape;386;p24"/>
          <p:cNvSpPr txBox="1"/>
          <p:nvPr/>
        </p:nvSpPr>
        <p:spPr>
          <a:xfrm>
            <a:off x="663573" y="5989527"/>
            <a:ext cx="705468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chemeClr val="dk1"/>
                </a:solidFill>
                <a:latin typeface="Open Sans"/>
                <a:ea typeface="Open Sans"/>
                <a:cs typeface="Open Sans"/>
                <a:sym typeface="Open Sans"/>
              </a:rPr>
              <a:t>Fonte: </a:t>
            </a:r>
            <a:r>
              <a:rPr lang="en-GB" sz="1000" dirty="0">
                <a:solidFill>
                  <a:schemeClr val="dk1"/>
                </a:solidFill>
                <a:latin typeface="Open Sans"/>
                <a:ea typeface="Open Sans"/>
                <a:cs typeface="Open Sans"/>
                <a:sym typeface="Open Sans"/>
              </a:rPr>
              <a:t>Da </a:t>
            </a:r>
            <a:r>
              <a:rPr lang="en-GB" sz="1000" dirty="0" err="1">
                <a:solidFill>
                  <a:schemeClr val="dk1"/>
                </a:solidFill>
                <a:latin typeface="Open Sans"/>
                <a:ea typeface="Open Sans"/>
                <a:cs typeface="Open Sans"/>
                <a:sym typeface="Open Sans"/>
              </a:rPr>
              <a:t>esquerda</a:t>
            </a:r>
            <a:r>
              <a:rPr lang="en-GB" sz="1000" dirty="0">
                <a:solidFill>
                  <a:schemeClr val="dk1"/>
                </a:solidFill>
                <a:latin typeface="Open Sans"/>
                <a:ea typeface="Open Sans"/>
                <a:cs typeface="Open Sans"/>
                <a:sym typeface="Open Sans"/>
              </a:rPr>
              <a:t> para a </a:t>
            </a:r>
            <a:r>
              <a:rPr lang="en-GB" sz="1000" dirty="0" err="1">
                <a:solidFill>
                  <a:schemeClr val="dk1"/>
                </a:solidFill>
                <a:latin typeface="Open Sans"/>
                <a:ea typeface="Open Sans"/>
                <a:cs typeface="Open Sans"/>
                <a:sym typeface="Open Sans"/>
              </a:rPr>
              <a:t>direita</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Ícone</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feito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Manuel sax </a:t>
            </a:r>
            <a:r>
              <a:rPr lang="en-GB" sz="1000" dirty="0" err="1">
                <a:solidFill>
                  <a:schemeClr val="dk1"/>
                </a:solidFill>
                <a:latin typeface="Open Sans"/>
                <a:ea typeface="Open Sans"/>
                <a:cs typeface="Open Sans"/>
                <a:sym typeface="Open Sans"/>
              </a:rPr>
              <a:t>é</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licenciado</a:t>
            </a:r>
            <a:r>
              <a:rPr lang="en-GB" sz="1000" dirty="0">
                <a:solidFill>
                  <a:schemeClr val="dk1"/>
                </a:solidFill>
                <a:latin typeface="Open Sans"/>
                <a:ea typeface="Open Sans"/>
                <a:cs typeface="Open Sans"/>
                <a:sym typeface="Open Sans"/>
              </a:rPr>
              <a:t> pela CC BY 3.0, </a:t>
            </a:r>
            <a:r>
              <a:rPr lang="en-GB" sz="1000" dirty="0" err="1">
                <a:solidFill>
                  <a:schemeClr val="dk1"/>
                </a:solidFill>
                <a:latin typeface="Open Sans"/>
                <a:ea typeface="Open Sans"/>
                <a:cs typeface="Open Sans"/>
                <a:sym typeface="Open Sans"/>
              </a:rPr>
              <a:t>Ícone</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feito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Rafael </a:t>
            </a:r>
            <a:r>
              <a:rPr lang="en-GB" sz="1000" dirty="0" err="1">
                <a:solidFill>
                  <a:schemeClr val="dk1"/>
                </a:solidFill>
                <a:latin typeface="Open Sans"/>
                <a:ea typeface="Open Sans"/>
                <a:cs typeface="Open Sans"/>
                <a:sym typeface="Open Sans"/>
              </a:rPr>
              <a:t>é</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licenciado</a:t>
            </a:r>
            <a:r>
              <a:rPr lang="en-GB" sz="1000" dirty="0">
                <a:solidFill>
                  <a:schemeClr val="dk1"/>
                </a:solidFill>
                <a:latin typeface="Open Sans"/>
                <a:ea typeface="Open Sans"/>
                <a:cs typeface="Open Sans"/>
                <a:sym typeface="Open Sans"/>
              </a:rPr>
              <a:t> pela CC BY 3.0, </a:t>
            </a:r>
            <a:r>
              <a:rPr lang="en-GB" sz="1000" dirty="0" err="1">
                <a:solidFill>
                  <a:schemeClr val="dk1"/>
                </a:solidFill>
                <a:latin typeface="Open Sans"/>
                <a:ea typeface="Open Sans"/>
                <a:cs typeface="Open Sans"/>
                <a:sym typeface="Open Sans"/>
              </a:rPr>
              <a:t>Ícone</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feito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Giovanni </a:t>
            </a:r>
            <a:r>
              <a:rPr lang="en-GB" sz="1000" dirty="0" err="1">
                <a:solidFill>
                  <a:schemeClr val="dk1"/>
                </a:solidFill>
                <a:latin typeface="Open Sans"/>
                <a:ea typeface="Open Sans"/>
                <a:cs typeface="Open Sans"/>
                <a:sym typeface="Open Sans"/>
              </a:rPr>
              <a:t>Battistini</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é</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licenciado</a:t>
            </a:r>
            <a:r>
              <a:rPr lang="en-GB" sz="1000" dirty="0">
                <a:solidFill>
                  <a:schemeClr val="dk1"/>
                </a:solidFill>
                <a:latin typeface="Open Sans"/>
                <a:ea typeface="Open Sans"/>
                <a:cs typeface="Open Sans"/>
                <a:sym typeface="Open Sans"/>
              </a:rPr>
              <a:t> pela CC BY 3.0</a:t>
            </a:r>
            <a:endParaRPr dirty="0"/>
          </a:p>
        </p:txBody>
      </p:sp>
      <p:pic>
        <p:nvPicPr>
          <p:cNvPr id="387" name="Google Shape;387;p24" descr="Drops PNG Transparent Images | PNG All"/>
          <p:cNvPicPr preferRelativeResize="0"/>
          <p:nvPr/>
        </p:nvPicPr>
        <p:blipFill rotWithShape="1">
          <a:blip r:embed="rId4">
            <a:alphaModFix/>
          </a:blip>
          <a:srcRect l="25889" r="25544"/>
          <a:stretch/>
        </p:blipFill>
        <p:spPr>
          <a:xfrm>
            <a:off x="1476522" y="2818033"/>
            <a:ext cx="560814" cy="923787"/>
          </a:xfrm>
          <a:prstGeom prst="rect">
            <a:avLst/>
          </a:prstGeom>
          <a:noFill/>
          <a:ln>
            <a:noFill/>
          </a:ln>
        </p:spPr>
      </p:pic>
      <p:pic>
        <p:nvPicPr>
          <p:cNvPr id="388" name="Google Shape;388;p24"/>
          <p:cNvPicPr preferRelativeResize="0"/>
          <p:nvPr/>
        </p:nvPicPr>
        <p:blipFill rotWithShape="1">
          <a:blip r:embed="rId5">
            <a:alphaModFix/>
          </a:blip>
          <a:srcRect/>
          <a:stretch/>
        </p:blipFill>
        <p:spPr>
          <a:xfrm>
            <a:off x="2881526" y="2879476"/>
            <a:ext cx="857864" cy="747567"/>
          </a:xfrm>
          <a:prstGeom prst="rect">
            <a:avLst/>
          </a:prstGeom>
          <a:noFill/>
          <a:ln>
            <a:noFill/>
          </a:ln>
        </p:spPr>
      </p:pic>
      <p:pic>
        <p:nvPicPr>
          <p:cNvPr id="389" name="Google Shape;389;p24"/>
          <p:cNvPicPr preferRelativeResize="0"/>
          <p:nvPr/>
        </p:nvPicPr>
        <p:blipFill rotWithShape="1">
          <a:blip r:embed="rId6">
            <a:alphaModFix/>
          </a:blip>
          <a:srcRect/>
          <a:stretch/>
        </p:blipFill>
        <p:spPr>
          <a:xfrm>
            <a:off x="4377414" y="2751475"/>
            <a:ext cx="950648" cy="954529"/>
          </a:xfrm>
          <a:prstGeom prst="rect">
            <a:avLst/>
          </a:prstGeom>
          <a:noFill/>
          <a:ln>
            <a:noFill/>
          </a:ln>
        </p:spPr>
      </p:pic>
      <p:sp>
        <p:nvSpPr>
          <p:cNvPr id="390" name="Google Shape;390;p24"/>
          <p:cNvSpPr/>
          <p:nvPr/>
        </p:nvSpPr>
        <p:spPr>
          <a:xfrm>
            <a:off x="1054367" y="3985294"/>
            <a:ext cx="5605513" cy="1477328"/>
          </a:xfrm>
          <a:prstGeom prst="rect">
            <a:avLst/>
          </a:prstGeom>
          <a:noFill/>
          <a:ln>
            <a:noFill/>
          </a:ln>
        </p:spPr>
        <p:txBody>
          <a:bodyPr spcFirstLastPara="1" wrap="square" lIns="91425" tIns="45700" rIns="91425" bIns="45700" anchor="t" anchorCtr="0">
            <a:spAutoFit/>
          </a:bodyPr>
          <a:lstStyle/>
          <a:p>
            <a:pPr marL="380365" marR="0" lvl="0" indent="-380365"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Todos os tipos de uso e cobertura da terra representados</a:t>
            </a:r>
            <a:endParaRPr sz="1800">
              <a:solidFill>
                <a:schemeClr val="dk1"/>
              </a:solidFill>
              <a:latin typeface="Open Sans"/>
              <a:ea typeface="Open Sans"/>
              <a:cs typeface="Open Sans"/>
              <a:sym typeface="Open Sans"/>
            </a:endParaRPr>
          </a:p>
          <a:p>
            <a:pPr marL="380365" marR="0" lvl="0" indent="-380365"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Rendimentos de culturas agroclimaticamente atingíveis obtidos de bancos de dados globais</a:t>
            </a:r>
            <a:endParaRPr/>
          </a:p>
          <a:p>
            <a:pPr marL="380365" marR="0" lvl="0" indent="-380365"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Estabelecimento de concorrência por recursos hídricos, terrestres e energéticos</a:t>
            </a:r>
            <a:endParaRPr/>
          </a:p>
        </p:txBody>
      </p:sp>
      <p:sp>
        <p:nvSpPr>
          <p:cNvPr id="391" name="Google Shape;391;p24"/>
          <p:cNvSpPr txBox="1">
            <a:spLocks noGrp="1"/>
          </p:cNvSpPr>
          <p:nvPr>
            <p:ph type="body" idx="2"/>
          </p:nvPr>
        </p:nvSpPr>
        <p:spPr>
          <a:xfrm>
            <a:off x="663574" y="2016027"/>
            <a:ext cx="5605512"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err="1"/>
              <a:t>Análise</a:t>
            </a:r>
            <a:r>
              <a:rPr lang="en-GB" dirty="0"/>
              <a:t> </a:t>
            </a:r>
            <a:r>
              <a:rPr lang="en-GB" dirty="0" err="1"/>
              <a:t>integrada</a:t>
            </a:r>
            <a:r>
              <a:rPr lang="en-GB" dirty="0"/>
              <a:t> de </a:t>
            </a:r>
            <a:r>
              <a:rPr lang="en-GB" dirty="0" err="1"/>
              <a:t>recursos</a:t>
            </a:r>
            <a:r>
              <a:rPr lang="en-GB" dirty="0"/>
              <a:t> </a:t>
            </a:r>
            <a:r>
              <a:rPr lang="en-GB" dirty="0" err="1"/>
              <a:t>em</a:t>
            </a:r>
            <a:r>
              <a:rPr lang="en-GB" dirty="0"/>
              <a:t> Uganda</a:t>
            </a:r>
            <a:endParaRPr dirty="0"/>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5"/>
          <p:cNvSpPr txBox="1"/>
          <p:nvPr/>
        </p:nvSpPr>
        <p:spPr>
          <a:xfrm>
            <a:off x="663575" y="716881"/>
            <a:ext cx="990955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10.4 Exemplos de CLEWs</a:t>
            </a:r>
            <a:endParaRPr sz="4400" b="0" i="0">
              <a:solidFill>
                <a:schemeClr val="dk1"/>
              </a:solidFill>
              <a:latin typeface="Open Sans"/>
              <a:ea typeface="Open Sans"/>
              <a:cs typeface="Open Sans"/>
              <a:sym typeface="Open Sans"/>
            </a:endParaRPr>
          </a:p>
        </p:txBody>
      </p:sp>
      <p:sp>
        <p:nvSpPr>
          <p:cNvPr id="398" name="Google Shape;398;p25"/>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25</a:t>
            </a:fld>
            <a:endParaRPr>
              <a:latin typeface="Open Sans"/>
              <a:ea typeface="Open Sans"/>
              <a:cs typeface="Open Sans"/>
              <a:sym typeface="Open Sans"/>
            </a:endParaRPr>
          </a:p>
        </p:txBody>
      </p:sp>
      <p:sp>
        <p:nvSpPr>
          <p:cNvPr id="399" name="Google Shape;399;p25"/>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grpSp>
        <p:nvGrpSpPr>
          <p:cNvPr id="400" name="Google Shape;400;p25"/>
          <p:cNvGrpSpPr/>
          <p:nvPr/>
        </p:nvGrpSpPr>
        <p:grpSpPr>
          <a:xfrm>
            <a:off x="6136277" y="2159642"/>
            <a:ext cx="5443088" cy="3461282"/>
            <a:chOff x="4729940" y="1210476"/>
            <a:chExt cx="4307218" cy="3238977"/>
          </a:xfrm>
        </p:grpSpPr>
        <p:sp>
          <p:nvSpPr>
            <p:cNvPr id="401" name="Google Shape;401;p25"/>
            <p:cNvSpPr txBox="1"/>
            <p:nvPr/>
          </p:nvSpPr>
          <p:spPr>
            <a:xfrm>
              <a:off x="4729940" y="3902236"/>
              <a:ext cx="4307218" cy="547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dk1"/>
                  </a:solidFill>
                  <a:latin typeface="Calibri"/>
                  <a:ea typeface="Calibri"/>
                  <a:cs typeface="Calibri"/>
                  <a:sym typeface="Calibri"/>
                </a:rPr>
                <a:t>Mudança nos tipos de uso agrícola da água </a:t>
              </a:r>
              <a:endParaRPr/>
            </a:p>
            <a:p>
              <a:pPr marL="0" marR="0" lvl="0" indent="0" algn="ctr" rtl="0">
                <a:spcBef>
                  <a:spcPts val="0"/>
                </a:spcBef>
                <a:spcAft>
                  <a:spcPts val="0"/>
                </a:spcAft>
                <a:buNone/>
              </a:pPr>
              <a:r>
                <a:rPr lang="en-GB" sz="1600">
                  <a:solidFill>
                    <a:schemeClr val="dk1"/>
                  </a:solidFill>
                  <a:latin typeface="Calibri"/>
                  <a:ea typeface="Calibri"/>
                  <a:cs typeface="Calibri"/>
                  <a:sym typeface="Calibri"/>
                </a:rPr>
                <a:t>(diferença entre os cenários sus-dev e de linha de base) </a:t>
              </a:r>
              <a:endParaRPr sz="1600">
                <a:solidFill>
                  <a:schemeClr val="dk1"/>
                </a:solidFill>
                <a:latin typeface="Calibri"/>
                <a:ea typeface="Calibri"/>
                <a:cs typeface="Calibri"/>
                <a:sym typeface="Calibri"/>
              </a:endParaRPr>
            </a:p>
          </p:txBody>
        </p:sp>
        <p:pic>
          <p:nvPicPr>
            <p:cNvPr id="402" name="Google Shape;402;p25"/>
            <p:cNvPicPr preferRelativeResize="0"/>
            <p:nvPr/>
          </p:nvPicPr>
          <p:blipFill rotWithShape="1">
            <a:blip r:embed="rId3">
              <a:alphaModFix/>
            </a:blip>
            <a:srcRect l="2289" t="10868" r="9065"/>
            <a:stretch/>
          </p:blipFill>
          <p:spPr>
            <a:xfrm>
              <a:off x="4902935" y="1210476"/>
              <a:ext cx="3801328" cy="2563697"/>
            </a:xfrm>
            <a:prstGeom prst="rect">
              <a:avLst/>
            </a:prstGeom>
            <a:noFill/>
            <a:ln>
              <a:noFill/>
            </a:ln>
          </p:spPr>
        </p:pic>
      </p:grpSp>
      <p:grpSp>
        <p:nvGrpSpPr>
          <p:cNvPr id="403" name="Google Shape;403;p25"/>
          <p:cNvGrpSpPr/>
          <p:nvPr/>
        </p:nvGrpSpPr>
        <p:grpSpPr>
          <a:xfrm>
            <a:off x="322699" y="2708252"/>
            <a:ext cx="5940986" cy="3651793"/>
            <a:chOff x="222250" y="1032203"/>
            <a:chExt cx="4701214" cy="3417250"/>
          </a:xfrm>
        </p:grpSpPr>
        <p:grpSp>
          <p:nvGrpSpPr>
            <p:cNvPr id="404" name="Google Shape;404;p25"/>
            <p:cNvGrpSpPr/>
            <p:nvPr/>
          </p:nvGrpSpPr>
          <p:grpSpPr>
            <a:xfrm>
              <a:off x="222250" y="2376318"/>
              <a:ext cx="4701214" cy="2073135"/>
              <a:chOff x="222250" y="2376318"/>
              <a:chExt cx="4701214" cy="2073135"/>
            </a:xfrm>
          </p:grpSpPr>
          <p:sp>
            <p:nvSpPr>
              <p:cNvPr id="405" name="Google Shape;405;p25"/>
              <p:cNvSpPr txBox="1"/>
              <p:nvPr/>
            </p:nvSpPr>
            <p:spPr>
              <a:xfrm>
                <a:off x="222250" y="3902236"/>
                <a:ext cx="4701214" cy="547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dk1"/>
                    </a:solidFill>
                    <a:latin typeface="Calibri"/>
                    <a:ea typeface="Calibri"/>
                    <a:cs typeface="Calibri"/>
                    <a:sym typeface="Calibri"/>
                  </a:rPr>
                  <a:t>Consumo de água e eletricidade </a:t>
                </a:r>
                <a:br>
                  <a:rPr lang="en-GB" sz="1600">
                    <a:solidFill>
                      <a:schemeClr val="dk1"/>
                    </a:solidFill>
                    <a:latin typeface="Calibri"/>
                    <a:ea typeface="Calibri"/>
                    <a:cs typeface="Calibri"/>
                    <a:sym typeface="Calibri"/>
                  </a:rPr>
                </a:br>
                <a:r>
                  <a:rPr lang="en-GB" sz="1600">
                    <a:solidFill>
                      <a:schemeClr val="dk1"/>
                    </a:solidFill>
                    <a:latin typeface="Calibri"/>
                    <a:ea typeface="Calibri"/>
                    <a:cs typeface="Calibri"/>
                    <a:sym typeface="Calibri"/>
                  </a:rPr>
                  <a:t>no setor agrícola</a:t>
                </a:r>
                <a:endParaRPr/>
              </a:p>
            </p:txBody>
          </p:sp>
          <p:pic>
            <p:nvPicPr>
              <p:cNvPr id="406" name="Google Shape;406;p25"/>
              <p:cNvPicPr preferRelativeResize="0"/>
              <p:nvPr/>
            </p:nvPicPr>
            <p:blipFill rotWithShape="1">
              <a:blip r:embed="rId4">
                <a:alphaModFix/>
              </a:blip>
              <a:srcRect b="48606"/>
              <a:stretch/>
            </p:blipFill>
            <p:spPr>
              <a:xfrm>
                <a:off x="467727" y="2376318"/>
                <a:ext cx="4210259" cy="1442549"/>
              </a:xfrm>
              <a:prstGeom prst="rect">
                <a:avLst/>
              </a:prstGeom>
              <a:noFill/>
              <a:ln>
                <a:noFill/>
              </a:ln>
            </p:spPr>
          </p:pic>
        </p:grpSp>
        <p:pic>
          <p:nvPicPr>
            <p:cNvPr id="407" name="Google Shape;407;p25"/>
            <p:cNvPicPr preferRelativeResize="0"/>
            <p:nvPr/>
          </p:nvPicPr>
          <p:blipFill rotWithShape="1">
            <a:blip r:embed="rId4">
              <a:alphaModFix/>
            </a:blip>
            <a:srcRect t="50324"/>
            <a:stretch/>
          </p:blipFill>
          <p:spPr>
            <a:xfrm>
              <a:off x="467726" y="1032203"/>
              <a:ext cx="4210259" cy="1394281"/>
            </a:xfrm>
            <a:prstGeom prst="rect">
              <a:avLst/>
            </a:prstGeom>
            <a:noFill/>
            <a:ln>
              <a:noFill/>
            </a:ln>
          </p:spPr>
        </p:pic>
      </p:grpSp>
      <p:sp>
        <p:nvSpPr>
          <p:cNvPr id="408" name="Google Shape;408;p25"/>
          <p:cNvSpPr txBox="1">
            <a:spLocks noGrp="1"/>
          </p:cNvSpPr>
          <p:nvPr>
            <p:ph type="body" idx="2"/>
          </p:nvPr>
        </p:nvSpPr>
        <p:spPr>
          <a:xfrm>
            <a:off x="663574" y="2016027"/>
            <a:ext cx="5432426"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err="1"/>
              <a:t>Análise</a:t>
            </a:r>
            <a:r>
              <a:rPr lang="en-GB" dirty="0"/>
              <a:t> </a:t>
            </a:r>
            <a:r>
              <a:rPr lang="en-GB" dirty="0" err="1"/>
              <a:t>integrada</a:t>
            </a:r>
            <a:r>
              <a:rPr lang="en-GB" dirty="0"/>
              <a:t> de </a:t>
            </a:r>
            <a:r>
              <a:rPr lang="en-GB" dirty="0" err="1"/>
              <a:t>recursos</a:t>
            </a:r>
            <a:r>
              <a:rPr lang="en-GB" dirty="0"/>
              <a:t> </a:t>
            </a:r>
            <a:r>
              <a:rPr lang="en-GB" dirty="0" err="1"/>
              <a:t>em</a:t>
            </a:r>
            <a:r>
              <a:rPr lang="en-GB" dirty="0"/>
              <a:t> Uganda</a:t>
            </a:r>
            <a:endParaRPr dirty="0"/>
          </a:p>
        </p:txBody>
      </p:sp>
      <p:sp>
        <p:nvSpPr>
          <p:cNvPr id="409" name="Google Shape;409;p25"/>
          <p:cNvSpPr txBox="1"/>
          <p:nvPr/>
        </p:nvSpPr>
        <p:spPr>
          <a:xfrm>
            <a:off x="5638801" y="5838197"/>
            <a:ext cx="624501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chemeClr val="dk1"/>
                </a:solidFill>
                <a:latin typeface="Open Sans"/>
                <a:ea typeface="Open Sans"/>
                <a:cs typeface="Open Sans"/>
                <a:sym typeface="Open Sans"/>
              </a:rPr>
              <a:t>Fonte: </a:t>
            </a:r>
            <a:r>
              <a:rPr lang="en-GB" sz="1000" dirty="0">
                <a:solidFill>
                  <a:schemeClr val="dk1"/>
                </a:solidFill>
                <a:latin typeface="Open Sans"/>
                <a:ea typeface="Open Sans"/>
                <a:cs typeface="Open Sans"/>
                <a:sym typeface="Open Sans"/>
              </a:rPr>
              <a:t>Sridharan V, et al. "Land, energy and water resource management and its impact on GHG emissions, electricity supply and food production- Insights from a Ugandan case study," Environ. Res. Commun., vol. 2, no. 8, p. 085003, Aug. 2020, </a:t>
            </a:r>
            <a:r>
              <a:rPr lang="en-GB" sz="1000" dirty="0" err="1">
                <a:solidFill>
                  <a:schemeClr val="dk1"/>
                </a:solidFill>
                <a:latin typeface="Open Sans"/>
                <a:ea typeface="Open Sans"/>
                <a:cs typeface="Open Sans"/>
                <a:sym typeface="Open Sans"/>
              </a:rPr>
              <a:t>doi</a:t>
            </a:r>
            <a:r>
              <a:rPr lang="en-GB" sz="1000" dirty="0">
                <a:solidFill>
                  <a:schemeClr val="dk1"/>
                </a:solidFill>
                <a:latin typeface="Open Sans"/>
                <a:ea typeface="Open Sans"/>
                <a:cs typeface="Open Sans"/>
                <a:sym typeface="Open Sans"/>
              </a:rPr>
              <a:t>: 10.1088/2515-7620/abaf38 (</a:t>
            </a:r>
            <a:r>
              <a:rPr lang="en-GB" sz="1000" dirty="0" err="1">
                <a:solidFill>
                  <a:schemeClr val="dk1"/>
                </a:solidFill>
                <a:latin typeface="Open Sans"/>
                <a:ea typeface="Open Sans"/>
                <a:cs typeface="Open Sans"/>
                <a:sym typeface="Open Sans"/>
              </a:rPr>
              <a:t>Trabalho</a:t>
            </a:r>
            <a:r>
              <a:rPr lang="en-GB" sz="1000" dirty="0">
                <a:solidFill>
                  <a:schemeClr val="dk1"/>
                </a:solidFill>
                <a:latin typeface="Open Sans"/>
                <a:ea typeface="Open Sans"/>
                <a:cs typeface="Open Sans"/>
                <a:sym typeface="Open Sans"/>
              </a:rPr>
              <a:t> do </a:t>
            </a:r>
            <a:r>
              <a:rPr lang="en-GB" sz="1000" dirty="0" err="1">
                <a:solidFill>
                  <a:schemeClr val="dk1"/>
                </a:solidFill>
                <a:latin typeface="Open Sans"/>
                <a:ea typeface="Open Sans"/>
                <a:cs typeface="Open Sans"/>
                <a:sym typeface="Open Sans"/>
              </a:rPr>
              <a:t>autor</a:t>
            </a:r>
            <a:r>
              <a:rPr lang="en-GB" sz="1000" dirty="0">
                <a:solidFill>
                  <a:schemeClr val="dk1"/>
                </a:solidFill>
                <a:latin typeface="Open Sans"/>
                <a:ea typeface="Open Sans"/>
                <a:cs typeface="Open Sans"/>
                <a:sym typeface="Open Sans"/>
              </a:rPr>
              <a:t>) </a:t>
            </a:r>
            <a:endParaRPr dirty="0"/>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6"/>
          <p:cNvSpPr txBox="1"/>
          <p:nvPr/>
        </p:nvSpPr>
        <p:spPr>
          <a:xfrm>
            <a:off x="663575" y="723466"/>
            <a:ext cx="1070725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b="0" i="0">
                <a:solidFill>
                  <a:schemeClr val="dk1"/>
                </a:solidFill>
                <a:latin typeface="Open Sans"/>
                <a:ea typeface="Open Sans"/>
                <a:cs typeface="Open Sans"/>
                <a:sym typeface="Open Sans"/>
              </a:rPr>
              <a:t>Aula 10.4 Referências</a:t>
            </a:r>
            <a:endParaRPr/>
          </a:p>
        </p:txBody>
      </p:sp>
      <p:sp>
        <p:nvSpPr>
          <p:cNvPr id="416" name="Google Shape;416;p26"/>
          <p:cNvSpPr txBox="1">
            <a:spLocks noGrp="1"/>
          </p:cNvSpPr>
          <p:nvPr>
            <p:ph type="body" idx="1"/>
          </p:nvPr>
        </p:nvSpPr>
        <p:spPr>
          <a:xfrm>
            <a:off x="663879" y="2115680"/>
            <a:ext cx="8746821" cy="2182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1600"/>
              <a:buAutoNum type="arabicPeriod"/>
            </a:pPr>
            <a:r>
              <a:rPr lang="en-GB" sz="1600" b="0" dirty="0">
                <a:latin typeface="Open Sans"/>
                <a:ea typeface="Open Sans"/>
                <a:cs typeface="Open Sans"/>
                <a:sym typeface="Open Sans"/>
              </a:rPr>
              <a:t>Sridharan V, </a:t>
            </a:r>
            <a:r>
              <a:rPr lang="en-GB" sz="1600" b="0" dirty="0" err="1">
                <a:latin typeface="Open Sans"/>
                <a:ea typeface="Open Sans"/>
                <a:cs typeface="Open Sans"/>
                <a:sym typeface="Open Sans"/>
              </a:rPr>
              <a:t>Shivakumar</a:t>
            </a:r>
            <a:r>
              <a:rPr lang="en-GB" sz="1600" b="0" dirty="0">
                <a:latin typeface="Open Sans"/>
                <a:ea typeface="Open Sans"/>
                <a:cs typeface="Open Sans"/>
                <a:sym typeface="Open Sans"/>
              </a:rPr>
              <a:t> A, </a:t>
            </a:r>
            <a:r>
              <a:rPr lang="en-GB" sz="1600" b="0" dirty="0" err="1">
                <a:latin typeface="Open Sans"/>
                <a:ea typeface="Open Sans"/>
                <a:cs typeface="Open Sans"/>
                <a:sym typeface="Open Sans"/>
              </a:rPr>
              <a:t>Niet</a:t>
            </a:r>
            <a:r>
              <a:rPr lang="en-GB" sz="1600" b="0" dirty="0">
                <a:latin typeface="Open Sans"/>
                <a:ea typeface="Open Sans"/>
                <a:cs typeface="Open Sans"/>
                <a:sym typeface="Open Sans"/>
              </a:rPr>
              <a:t> T, Ramos E.P, e Howells M, "Land, energy and water resource management and its impact on GHG emissions, electricity supply and food production- Insights from a Ugandan case study," Environ. Res. Commun., vol. 2, no. 8, p. 085003, Aug. 2020, </a:t>
            </a:r>
            <a:r>
              <a:rPr lang="en-GB" sz="1600" b="0" dirty="0" err="1">
                <a:latin typeface="Open Sans"/>
                <a:ea typeface="Open Sans"/>
                <a:cs typeface="Open Sans"/>
                <a:sym typeface="Open Sans"/>
              </a:rPr>
              <a:t>doi</a:t>
            </a:r>
            <a:r>
              <a:rPr lang="en-GB" sz="1600" b="0" dirty="0">
                <a:latin typeface="Open Sans"/>
                <a:ea typeface="Open Sans"/>
                <a:cs typeface="Open Sans"/>
                <a:sym typeface="Open Sans"/>
              </a:rPr>
              <a:t>: 10.1088/2515-7620/abaf38 </a:t>
            </a:r>
            <a:endParaRPr dirty="0"/>
          </a:p>
          <a:p>
            <a:pPr marL="457200" lvl="0" indent="-457200" algn="l" rtl="0">
              <a:lnSpc>
                <a:spcPct val="100000"/>
              </a:lnSpc>
              <a:spcBef>
                <a:spcPts val="1200"/>
              </a:spcBef>
              <a:spcAft>
                <a:spcPts val="0"/>
              </a:spcAft>
              <a:buClr>
                <a:schemeClr val="dk1"/>
              </a:buClr>
              <a:buSzPts val="1600"/>
              <a:buAutoNum type="arabicPeriod"/>
            </a:pPr>
            <a:r>
              <a:rPr lang="en-GB" sz="1600" b="0" dirty="0">
                <a:latin typeface="Open Sans"/>
                <a:ea typeface="Open Sans"/>
                <a:cs typeface="Open Sans"/>
                <a:sym typeface="Open Sans"/>
              </a:rPr>
              <a:t>Sridharan V, Broad O, </a:t>
            </a:r>
            <a:r>
              <a:rPr lang="en-GB" sz="1600" b="0" dirty="0" err="1">
                <a:latin typeface="Open Sans"/>
                <a:ea typeface="Open Sans"/>
                <a:cs typeface="Open Sans"/>
                <a:sym typeface="Open Sans"/>
              </a:rPr>
              <a:t>Shivakumar</a:t>
            </a:r>
            <a:r>
              <a:rPr lang="en-GB" sz="1600" b="0" dirty="0">
                <a:latin typeface="Open Sans"/>
                <a:ea typeface="Open Sans"/>
                <a:cs typeface="Open Sans"/>
                <a:sym typeface="Open Sans"/>
              </a:rPr>
              <a:t> A, Howells M, Boehlert B, Groves DG, et al. </a:t>
            </a:r>
            <a:r>
              <a:rPr lang="en-GB" sz="1600" b="0" dirty="0" err="1">
                <a:latin typeface="Open Sans"/>
                <a:ea typeface="Open Sans"/>
                <a:cs typeface="Open Sans"/>
                <a:sym typeface="Open Sans"/>
              </a:rPr>
              <a:t>Resiliência</a:t>
            </a:r>
            <a:r>
              <a:rPr lang="en-GB" sz="1600" b="0" dirty="0">
                <a:latin typeface="Open Sans"/>
                <a:ea typeface="Open Sans"/>
                <a:cs typeface="Open Sans"/>
                <a:sym typeface="Open Sans"/>
              </a:rPr>
              <a:t> do </a:t>
            </a:r>
            <a:r>
              <a:rPr lang="en-GB" sz="1600" b="0" dirty="0" err="1">
                <a:latin typeface="Open Sans"/>
                <a:ea typeface="Open Sans"/>
                <a:cs typeface="Open Sans"/>
                <a:sym typeface="Open Sans"/>
              </a:rPr>
              <a:t>setor</a:t>
            </a:r>
            <a:r>
              <a:rPr lang="en-GB" sz="1600" b="0" dirty="0">
                <a:latin typeface="Open Sans"/>
                <a:ea typeface="Open Sans"/>
                <a:cs typeface="Open Sans"/>
                <a:sym typeface="Open Sans"/>
              </a:rPr>
              <a:t> </a:t>
            </a:r>
            <a:r>
              <a:rPr lang="en-GB" sz="1600" b="0" dirty="0" err="1">
                <a:latin typeface="Open Sans"/>
                <a:ea typeface="Open Sans"/>
                <a:cs typeface="Open Sans"/>
                <a:sym typeface="Open Sans"/>
              </a:rPr>
              <a:t>elétrico</a:t>
            </a:r>
            <a:r>
              <a:rPr lang="en-GB" sz="1600" b="0" dirty="0">
                <a:latin typeface="Open Sans"/>
                <a:ea typeface="Open Sans"/>
                <a:cs typeface="Open Sans"/>
                <a:sym typeface="Open Sans"/>
              </a:rPr>
              <a:t> da </a:t>
            </a:r>
            <a:r>
              <a:rPr lang="en-GB" sz="1600" b="0" dirty="0" err="1">
                <a:latin typeface="Open Sans"/>
                <a:ea typeface="Open Sans"/>
                <a:cs typeface="Open Sans"/>
                <a:sym typeface="Open Sans"/>
              </a:rPr>
              <a:t>África</a:t>
            </a:r>
            <a:r>
              <a:rPr lang="en-GB" sz="1600" b="0" dirty="0">
                <a:latin typeface="Open Sans"/>
                <a:ea typeface="Open Sans"/>
                <a:cs typeface="Open Sans"/>
                <a:sym typeface="Open Sans"/>
              </a:rPr>
              <a:t> Oriental </a:t>
            </a:r>
            <a:r>
              <a:rPr lang="en-GB" sz="1600" b="0" dirty="0" err="1">
                <a:latin typeface="Open Sans"/>
                <a:ea typeface="Open Sans"/>
                <a:cs typeface="Open Sans"/>
                <a:sym typeface="Open Sans"/>
              </a:rPr>
              <a:t>às</a:t>
            </a:r>
            <a:r>
              <a:rPr lang="en-GB" sz="1600" b="0" dirty="0">
                <a:latin typeface="Open Sans"/>
                <a:ea typeface="Open Sans"/>
                <a:cs typeface="Open Sans"/>
                <a:sym typeface="Open Sans"/>
              </a:rPr>
              <a:t> </a:t>
            </a:r>
            <a:r>
              <a:rPr lang="en-GB" sz="1600" b="0" dirty="0" err="1">
                <a:latin typeface="Open Sans"/>
                <a:ea typeface="Open Sans"/>
                <a:cs typeface="Open Sans"/>
                <a:sym typeface="Open Sans"/>
              </a:rPr>
              <a:t>mudanças</a:t>
            </a:r>
            <a:r>
              <a:rPr lang="en-GB" sz="1600" b="0" dirty="0">
                <a:latin typeface="Open Sans"/>
                <a:ea typeface="Open Sans"/>
                <a:cs typeface="Open Sans"/>
                <a:sym typeface="Open Sans"/>
              </a:rPr>
              <a:t> </a:t>
            </a:r>
            <a:r>
              <a:rPr lang="en-GB" sz="1600" b="0" dirty="0" err="1">
                <a:latin typeface="Open Sans"/>
                <a:ea typeface="Open Sans"/>
                <a:cs typeface="Open Sans"/>
                <a:sym typeface="Open Sans"/>
              </a:rPr>
              <a:t>climáticas</a:t>
            </a:r>
            <a:r>
              <a:rPr lang="en-GB" sz="1600" b="0" dirty="0">
                <a:latin typeface="Open Sans"/>
                <a:ea typeface="Open Sans"/>
                <a:cs typeface="Open Sans"/>
                <a:sym typeface="Open Sans"/>
              </a:rPr>
              <a:t> </a:t>
            </a:r>
            <a:r>
              <a:rPr lang="en-GB" sz="1600" b="0" dirty="0" err="1">
                <a:latin typeface="Open Sans"/>
                <a:ea typeface="Open Sans"/>
                <a:cs typeface="Open Sans"/>
                <a:sym typeface="Open Sans"/>
              </a:rPr>
              <a:t>na</a:t>
            </a:r>
            <a:r>
              <a:rPr lang="en-GB" sz="1600" b="0" dirty="0">
                <a:latin typeface="Open Sans"/>
                <a:ea typeface="Open Sans"/>
                <a:cs typeface="Open Sans"/>
                <a:sym typeface="Open Sans"/>
              </a:rPr>
              <a:t> </a:t>
            </a:r>
            <a:r>
              <a:rPr lang="en-GB" sz="1600" b="0" dirty="0" err="1">
                <a:latin typeface="Open Sans"/>
                <a:ea typeface="Open Sans"/>
                <a:cs typeface="Open Sans"/>
                <a:sym typeface="Open Sans"/>
              </a:rPr>
              <a:t>geração</a:t>
            </a:r>
            <a:r>
              <a:rPr lang="en-GB" sz="1600" b="0" dirty="0">
                <a:latin typeface="Open Sans"/>
                <a:ea typeface="Open Sans"/>
                <a:cs typeface="Open Sans"/>
                <a:sym typeface="Open Sans"/>
              </a:rPr>
              <a:t> de </a:t>
            </a:r>
            <a:r>
              <a:rPr lang="en-GB" sz="1600" b="0" dirty="0" err="1">
                <a:latin typeface="Open Sans"/>
                <a:ea typeface="Open Sans"/>
                <a:cs typeface="Open Sans"/>
                <a:sym typeface="Open Sans"/>
              </a:rPr>
              <a:t>energia</a:t>
            </a:r>
            <a:r>
              <a:rPr lang="en-GB" sz="1600" b="0" dirty="0">
                <a:latin typeface="Open Sans"/>
                <a:ea typeface="Open Sans"/>
                <a:cs typeface="Open Sans"/>
                <a:sym typeface="Open Sans"/>
              </a:rPr>
              <a:t> </a:t>
            </a:r>
            <a:r>
              <a:rPr lang="en-GB" sz="1600" b="0" dirty="0" err="1">
                <a:latin typeface="Open Sans"/>
                <a:ea typeface="Open Sans"/>
                <a:cs typeface="Open Sans"/>
                <a:sym typeface="Open Sans"/>
              </a:rPr>
              <a:t>hidrelétrica</a:t>
            </a:r>
            <a:r>
              <a:rPr lang="en-GB" sz="1600" b="0" dirty="0">
                <a:latin typeface="Open Sans"/>
                <a:ea typeface="Open Sans"/>
                <a:cs typeface="Open Sans"/>
                <a:sym typeface="Open Sans"/>
              </a:rPr>
              <a:t>. Nat Commun 2019;10:302. doi:10.1038/s41467-018-08275-7.  </a:t>
            </a:r>
            <a:endParaRPr dirty="0"/>
          </a:p>
          <a:p>
            <a:pPr marL="0" lvl="0" indent="0" algn="l" rtl="0">
              <a:lnSpc>
                <a:spcPct val="100000"/>
              </a:lnSpc>
              <a:spcBef>
                <a:spcPts val="1200"/>
              </a:spcBef>
              <a:spcAft>
                <a:spcPts val="0"/>
              </a:spcAft>
              <a:buClr>
                <a:schemeClr val="dk1"/>
              </a:buClr>
              <a:buSzPts val="1600"/>
              <a:buNone/>
            </a:pPr>
            <a:endParaRPr sz="1600" b="0" dirty="0">
              <a:latin typeface="Open Sans"/>
              <a:ea typeface="Open Sans"/>
              <a:cs typeface="Open Sans"/>
              <a:sym typeface="Open Sans"/>
            </a:endParaRPr>
          </a:p>
          <a:p>
            <a:pPr marL="0" lvl="0" indent="0" algn="just" rtl="0">
              <a:lnSpc>
                <a:spcPct val="100000"/>
              </a:lnSpc>
              <a:spcBef>
                <a:spcPts val="1200"/>
              </a:spcBef>
              <a:spcAft>
                <a:spcPts val="0"/>
              </a:spcAft>
              <a:buClr>
                <a:schemeClr val="dk1"/>
              </a:buClr>
              <a:buSzPts val="2000"/>
              <a:buNone/>
            </a:pPr>
            <a:endParaRPr b="0" dirty="0">
              <a:latin typeface="Open Sans"/>
              <a:ea typeface="Open Sans"/>
              <a:cs typeface="Open Sans"/>
              <a:sym typeface="Open Sans"/>
            </a:endParaRPr>
          </a:p>
        </p:txBody>
      </p:sp>
      <p:sp>
        <p:nvSpPr>
          <p:cNvPr id="417" name="Google Shape;417;p26"/>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a:solidFill>
                  <a:schemeClr val="lt1"/>
                </a:solidFill>
                <a:latin typeface="Open Sans"/>
                <a:ea typeface="Open Sans"/>
                <a:cs typeface="Open Sans"/>
                <a:sym typeface="Open Sans"/>
              </a:rPr>
              <a:t>26</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7"/>
          <p:cNvSpPr txBox="1"/>
          <p:nvPr/>
        </p:nvSpPr>
        <p:spPr>
          <a:xfrm>
            <a:off x="8772368" y="4908365"/>
            <a:ext cx="317275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chemeClr val="lt1"/>
                </a:solidFill>
                <a:latin typeface="Open Sans"/>
                <a:ea typeface="Open Sans"/>
                <a:cs typeface="Open Sans"/>
                <a:sym typeface="Open Sans"/>
              </a:rPr>
              <a:t>Sridharan V. (KTH), Shivakumar A. (UNDESA), Gardumi F. (KTH), Niet T. (SFU), Ramos E.P. (KTH), Alfstad T. (UNDESA) 2021. Aula 10: O sistema climático - Parte II. Versão de lançamento 1.0.  [apresentação on-line]. Programa de Crescimento Compatível com o Clima, Programa de Desenvolvimento das Nações Unidas e Departamento de Assuntos Econômicos e Sociais das Nações Unidas.</a:t>
            </a:r>
            <a:endParaRPr/>
          </a:p>
        </p:txBody>
      </p:sp>
      <p:sp>
        <p:nvSpPr>
          <p:cNvPr id="423" name="Google Shape;423;p27"/>
          <p:cNvSpPr txBox="1"/>
          <p:nvPr/>
        </p:nvSpPr>
        <p:spPr>
          <a:xfrm>
            <a:off x="9883907" y="5881992"/>
            <a:ext cx="20612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Cursos do CCG (isso o levará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para o link do site http://www.ClimateCompatibleGrowth.com/teachingmaterials)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p:nvPr/>
        </p:nvSpPr>
        <p:spPr>
          <a:xfrm>
            <a:off x="663575" y="716881"/>
            <a:ext cx="7324725"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u="none" strike="noStrike" cap="none" dirty="0">
                <a:solidFill>
                  <a:schemeClr val="dk1"/>
                </a:solidFill>
                <a:latin typeface="Open Sans"/>
                <a:ea typeface="Open Sans"/>
                <a:cs typeface="Open Sans"/>
                <a:sym typeface="Open Sans"/>
              </a:rPr>
              <a:t>10.1 </a:t>
            </a:r>
            <a:r>
              <a:rPr lang="en-GB" sz="4400" b="0" i="0" u="none" strike="noStrike" cap="none" dirty="0" err="1">
                <a:solidFill>
                  <a:schemeClr val="dk1"/>
                </a:solidFill>
                <a:latin typeface="Open Sans"/>
                <a:ea typeface="Open Sans"/>
                <a:cs typeface="Open Sans"/>
                <a:sym typeface="Open Sans"/>
              </a:rPr>
              <a:t>Gerenciamento</a:t>
            </a:r>
            <a:r>
              <a:rPr lang="en-GB" sz="4400" b="0" i="0" u="none" strike="noStrike" cap="none" dirty="0">
                <a:solidFill>
                  <a:schemeClr val="dk1"/>
                </a:solidFill>
                <a:latin typeface="Open Sans"/>
                <a:ea typeface="Open Sans"/>
                <a:cs typeface="Open Sans"/>
                <a:sym typeface="Open Sans"/>
              </a:rPr>
              <a:t> de </a:t>
            </a:r>
            <a:r>
              <a:rPr lang="en-GB" sz="4400" b="0" i="0" u="none" strike="noStrike" cap="none" dirty="0" err="1">
                <a:solidFill>
                  <a:schemeClr val="dk1"/>
                </a:solidFill>
                <a:latin typeface="Open Sans"/>
                <a:ea typeface="Open Sans"/>
                <a:cs typeface="Open Sans"/>
                <a:sym typeface="Open Sans"/>
              </a:rPr>
              <a:t>mudanças</a:t>
            </a:r>
            <a:r>
              <a:rPr lang="en-GB" sz="4400" b="0" i="0" u="none" strike="noStrike" cap="none" dirty="0">
                <a:solidFill>
                  <a:schemeClr val="dk1"/>
                </a:solidFill>
                <a:latin typeface="Open Sans"/>
                <a:ea typeface="Open Sans"/>
                <a:cs typeface="Open Sans"/>
                <a:sym typeface="Open Sans"/>
              </a:rPr>
              <a:t> </a:t>
            </a:r>
            <a:r>
              <a:rPr lang="en-GB" sz="4400" b="0" i="0" u="none" strike="noStrike" cap="none" dirty="0" err="1">
                <a:solidFill>
                  <a:schemeClr val="dk1"/>
                </a:solidFill>
                <a:latin typeface="Open Sans"/>
                <a:ea typeface="Open Sans"/>
                <a:cs typeface="Open Sans"/>
                <a:sym typeface="Open Sans"/>
              </a:rPr>
              <a:t>climáticas</a:t>
            </a:r>
            <a:endParaRPr dirty="0"/>
          </a:p>
        </p:txBody>
      </p:sp>
      <p:sp>
        <p:nvSpPr>
          <p:cNvPr id="95" name="Google Shape;95;p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a:t>
            </a:fld>
            <a:endParaRPr/>
          </a:p>
        </p:txBody>
      </p:sp>
      <p:sp>
        <p:nvSpPr>
          <p:cNvPr id="96" name="Google Shape;96;p3"/>
          <p:cNvSpPr txBox="1">
            <a:spLocks noGrp="1"/>
          </p:cNvSpPr>
          <p:nvPr>
            <p:ph type="body" idx="2"/>
          </p:nvPr>
        </p:nvSpPr>
        <p:spPr>
          <a:xfrm>
            <a:off x="663574" y="2016027"/>
            <a:ext cx="9331325" cy="4392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CC2E5"/>
              </a:buClr>
              <a:buSzPts val="2000"/>
              <a:buNone/>
            </a:pPr>
            <a:r>
              <a:rPr lang="en-GB" dirty="0" err="1">
                <a:latin typeface="Open Sans SemiBold"/>
                <a:ea typeface="Open Sans SemiBold"/>
                <a:cs typeface="Open Sans SemiBold"/>
                <a:sym typeface="Open Sans SemiBold"/>
              </a:rPr>
              <a:t>Noções</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básicas</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sobre</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mudanças</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climáticas</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uma</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recapitulação</a:t>
            </a:r>
            <a:r>
              <a:rPr lang="en-GB" dirty="0">
                <a:latin typeface="Open Sans SemiBold"/>
                <a:ea typeface="Open Sans SemiBold"/>
                <a:cs typeface="Open Sans SemiBold"/>
                <a:sym typeface="Open Sans SemiBold"/>
              </a:rPr>
              <a:t> </a:t>
            </a:r>
            <a:endParaRPr dirty="0"/>
          </a:p>
        </p:txBody>
      </p:sp>
      <p:sp>
        <p:nvSpPr>
          <p:cNvPr id="97" name="Google Shape;97;p3"/>
          <p:cNvSpPr txBox="1"/>
          <p:nvPr/>
        </p:nvSpPr>
        <p:spPr>
          <a:xfrm>
            <a:off x="480767" y="2455273"/>
            <a:ext cx="4974794" cy="3267105"/>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99" name="Google Shape;99;p3"/>
          <p:cNvSpPr txBox="1"/>
          <p:nvPr/>
        </p:nvSpPr>
        <p:spPr>
          <a:xfrm>
            <a:off x="6736441" y="5502926"/>
            <a:ext cx="48805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i="0" u="none" strike="noStrike" cap="none" dirty="0">
                <a:solidFill>
                  <a:schemeClr val="dk1"/>
                </a:solidFill>
                <a:latin typeface="Open Sans"/>
                <a:ea typeface="Open Sans"/>
                <a:cs typeface="Open Sans"/>
                <a:sym typeface="Open Sans"/>
              </a:rPr>
              <a:t>Fontes: </a:t>
            </a:r>
            <a:r>
              <a:rPr lang="en-GB" sz="1000" b="0" i="0" u="sng" strike="noStrike" cap="none"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"Tropical Cyclone Madi Approaching India"</a:t>
            </a:r>
            <a:r>
              <a:rPr lang="en-GB" sz="1000" b="0" i="0" u="none" strike="noStrike" cap="none" dirty="0">
                <a:solidFill>
                  <a:schemeClr val="dk1"/>
                </a:solidFill>
                <a:latin typeface="Open Sans"/>
                <a:ea typeface="Open Sans"/>
                <a:cs typeface="Open Sans"/>
                <a:sym typeface="Open Sans"/>
              </a:rPr>
              <a:t>, de </a:t>
            </a:r>
            <a:r>
              <a:rPr lang="en-GB" sz="1000" b="0" i="0" u="sng" strike="noStrike" cap="none"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NASA Goddard Photo and Video</a:t>
            </a:r>
            <a:r>
              <a:rPr lang="en-GB" sz="1000" b="0" i="0" u="none" strike="noStrike" cap="none" dirty="0">
                <a:solidFill>
                  <a:schemeClr val="dk1"/>
                </a:solidFill>
                <a:latin typeface="Open Sans"/>
                <a:ea typeface="Open Sans"/>
                <a:cs typeface="Open Sans"/>
                <a:sym typeface="Open Sans"/>
              </a:rPr>
              <a:t>, </a:t>
            </a:r>
            <a:r>
              <a:rPr lang="en-GB" sz="1000" b="0" i="0" u="none" strike="noStrike" cap="none" dirty="0" err="1">
                <a:solidFill>
                  <a:schemeClr val="dk1"/>
                </a:solidFill>
                <a:latin typeface="Open Sans"/>
                <a:ea typeface="Open Sans"/>
                <a:cs typeface="Open Sans"/>
                <a:sym typeface="Open Sans"/>
              </a:rPr>
              <a:t>está</a:t>
            </a:r>
            <a:r>
              <a:rPr lang="en-GB" sz="1000" b="0" i="0" u="none" strike="noStrike" cap="none" dirty="0">
                <a:solidFill>
                  <a:schemeClr val="dk1"/>
                </a:solidFill>
                <a:latin typeface="Open Sans"/>
                <a:ea typeface="Open Sans"/>
                <a:cs typeface="Open Sans"/>
                <a:sym typeface="Open Sans"/>
              </a:rPr>
              <a:t> </a:t>
            </a:r>
            <a:r>
              <a:rPr lang="en-GB" sz="1000" b="0" i="0" u="none" strike="noStrike" cap="none" dirty="0" err="1">
                <a:solidFill>
                  <a:schemeClr val="dk1"/>
                </a:solidFill>
                <a:latin typeface="Open Sans"/>
                <a:ea typeface="Open Sans"/>
                <a:cs typeface="Open Sans"/>
                <a:sym typeface="Open Sans"/>
              </a:rPr>
              <a:t>licenciado</a:t>
            </a:r>
            <a:r>
              <a:rPr lang="en-GB" sz="1000" b="0" i="0" u="none" strike="noStrike" cap="none" dirty="0">
                <a:solidFill>
                  <a:schemeClr val="dk1"/>
                </a:solidFill>
                <a:latin typeface="Open Sans"/>
                <a:ea typeface="Open Sans"/>
                <a:cs typeface="Open Sans"/>
                <a:sym typeface="Open Sans"/>
              </a:rPr>
              <a:t> sob </a:t>
            </a:r>
            <a:r>
              <a:rPr lang="en-GB" sz="1000" b="0" i="0" u="sng" strike="noStrike" cap="none"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2.0 </a:t>
            </a:r>
            <a:r>
              <a:rPr lang="en-GB" sz="1000" b="0" i="0" u="none" strike="noStrike" cap="none" dirty="0">
                <a:solidFill>
                  <a:schemeClr val="dk1"/>
                </a:solidFill>
                <a:latin typeface="Open Sans"/>
                <a:ea typeface="Open Sans"/>
                <a:cs typeface="Open Sans"/>
                <a:sym typeface="Open Sans"/>
              </a:rPr>
              <a:t>(</a:t>
            </a:r>
            <a:r>
              <a:rPr lang="en-GB" sz="1000" b="0" i="0" u="none" strike="noStrike" cap="none" dirty="0" err="1">
                <a:solidFill>
                  <a:schemeClr val="dk1"/>
                </a:solidFill>
                <a:latin typeface="Open Sans"/>
                <a:ea typeface="Open Sans"/>
                <a:cs typeface="Open Sans"/>
                <a:sym typeface="Open Sans"/>
              </a:rPr>
              <a:t>esquerda</a:t>
            </a:r>
            <a:r>
              <a:rPr lang="en-GB" sz="1000" b="0" i="0" u="none" strike="noStrike" cap="none" dirty="0">
                <a:solidFill>
                  <a:schemeClr val="dk1"/>
                </a:solidFill>
                <a:latin typeface="Open Sans"/>
                <a:ea typeface="Open Sans"/>
                <a:cs typeface="Open Sans"/>
                <a:sym typeface="Open Sans"/>
              </a:rPr>
              <a:t>), </a:t>
            </a:r>
            <a:r>
              <a:rPr lang="en-GB" sz="1000" b="0" i="0" u="sng" strike="noStrike" cap="none" dirty="0">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"2009 World Water Day: Effects of Water Scarcity" (Efeitos da escassez de água) </a:t>
            </a:r>
            <a:r>
              <a:rPr lang="en-GB" sz="1000" b="0" i="0" u="none" strike="noStrike" cap="none" dirty="0" err="1">
                <a:solidFill>
                  <a:schemeClr val="dk1"/>
                </a:solidFill>
                <a:latin typeface="Open Sans"/>
                <a:ea typeface="Open Sans"/>
                <a:cs typeface="Open Sans"/>
                <a:sym typeface="Open Sans"/>
              </a:rPr>
              <a:t>por</a:t>
            </a:r>
            <a:r>
              <a:rPr lang="en-GB" sz="1000" b="0" i="0" u="none" strike="noStrike" cap="none" dirty="0">
                <a:solidFill>
                  <a:schemeClr val="dk1"/>
                </a:solidFill>
                <a:latin typeface="Open Sans"/>
                <a:ea typeface="Open Sans"/>
                <a:cs typeface="Open Sans"/>
                <a:sym typeface="Open Sans"/>
              </a:rPr>
              <a:t> </a:t>
            </a:r>
            <a:r>
              <a:rPr lang="en-GB" sz="1000" b="0" i="0" u="sng" strike="noStrike" cap="none" dirty="0">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United Nations Photo </a:t>
            </a:r>
            <a:r>
              <a:rPr lang="en-GB" sz="1000" b="0" i="0" u="none" strike="noStrike" cap="none" dirty="0" err="1">
                <a:solidFill>
                  <a:schemeClr val="dk1"/>
                </a:solidFill>
                <a:latin typeface="Open Sans"/>
                <a:ea typeface="Open Sans"/>
                <a:cs typeface="Open Sans"/>
                <a:sym typeface="Open Sans"/>
              </a:rPr>
              <a:t>está</a:t>
            </a:r>
            <a:r>
              <a:rPr lang="en-GB" sz="1000" b="0" i="0" u="none" strike="noStrike" cap="none" dirty="0">
                <a:solidFill>
                  <a:schemeClr val="dk1"/>
                </a:solidFill>
                <a:latin typeface="Open Sans"/>
                <a:ea typeface="Open Sans"/>
                <a:cs typeface="Open Sans"/>
                <a:sym typeface="Open Sans"/>
              </a:rPr>
              <a:t> </a:t>
            </a:r>
            <a:r>
              <a:rPr lang="en-GB" sz="1000" b="0" i="0" u="none" strike="noStrike" cap="none" dirty="0" err="1">
                <a:solidFill>
                  <a:schemeClr val="dk1"/>
                </a:solidFill>
                <a:latin typeface="Open Sans"/>
                <a:ea typeface="Open Sans"/>
                <a:cs typeface="Open Sans"/>
                <a:sym typeface="Open Sans"/>
              </a:rPr>
              <a:t>licenciado</a:t>
            </a:r>
            <a:r>
              <a:rPr lang="en-GB" sz="1000" b="0" i="0" u="none" strike="noStrike" cap="none" dirty="0">
                <a:solidFill>
                  <a:schemeClr val="dk1"/>
                </a:solidFill>
                <a:latin typeface="Open Sans"/>
                <a:ea typeface="Open Sans"/>
                <a:cs typeface="Open Sans"/>
                <a:sym typeface="Open Sans"/>
              </a:rPr>
              <a:t> sob </a:t>
            </a:r>
            <a:r>
              <a:rPr lang="en-GB" sz="1000" b="0" i="0" u="sng" strike="noStrike" cap="none" dirty="0">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CC BY-NC-ND 2.0 </a:t>
            </a:r>
            <a:r>
              <a:rPr lang="en-GB" sz="1000" b="0" i="0" u="none" strike="noStrike" cap="none" dirty="0">
                <a:solidFill>
                  <a:schemeClr val="dk1"/>
                </a:solidFill>
                <a:latin typeface="Open Sans"/>
                <a:ea typeface="Open Sans"/>
                <a:cs typeface="Open Sans"/>
                <a:sym typeface="Open Sans"/>
              </a:rPr>
              <a:t>(</a:t>
            </a:r>
            <a:r>
              <a:rPr lang="en-GB" sz="1000" b="0" i="0" u="none" strike="noStrike" cap="none" dirty="0" err="1">
                <a:solidFill>
                  <a:schemeClr val="dk1"/>
                </a:solidFill>
                <a:latin typeface="Open Sans"/>
                <a:ea typeface="Open Sans"/>
                <a:cs typeface="Open Sans"/>
                <a:sym typeface="Open Sans"/>
              </a:rPr>
              <a:t>centro</a:t>
            </a:r>
            <a:r>
              <a:rPr lang="en-GB" sz="1000" b="0" i="0" u="none" strike="noStrike" cap="none" dirty="0">
                <a:solidFill>
                  <a:schemeClr val="dk1"/>
                </a:solidFill>
                <a:latin typeface="Open Sans"/>
                <a:ea typeface="Open Sans"/>
                <a:cs typeface="Open Sans"/>
                <a:sym typeface="Open Sans"/>
              </a:rPr>
              <a:t>), </a:t>
            </a:r>
            <a:r>
              <a:rPr lang="en-GB" sz="1000" b="0" i="0" u="sng" strike="noStrike" cap="none" dirty="0">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"Forest fire" (Incêndio florestal) </a:t>
            </a:r>
            <a:r>
              <a:rPr lang="en-GB" sz="1000" b="0" i="0" u="none" strike="noStrike" cap="none" dirty="0" err="1">
                <a:solidFill>
                  <a:schemeClr val="dk1"/>
                </a:solidFill>
                <a:latin typeface="Open Sans"/>
                <a:ea typeface="Open Sans"/>
                <a:cs typeface="Open Sans"/>
                <a:sym typeface="Open Sans"/>
              </a:rPr>
              <a:t>por</a:t>
            </a:r>
            <a:r>
              <a:rPr lang="en-GB" sz="1000" b="0" i="0" u="none" strike="noStrike" cap="none" dirty="0">
                <a:solidFill>
                  <a:schemeClr val="dk1"/>
                </a:solidFill>
                <a:latin typeface="Open Sans"/>
                <a:ea typeface="Open Sans"/>
                <a:cs typeface="Open Sans"/>
                <a:sym typeface="Open Sans"/>
              </a:rPr>
              <a:t> </a:t>
            </a:r>
            <a:r>
              <a:rPr lang="en-GB" sz="1000" b="0" i="0" u="sng" strike="noStrike" cap="none" dirty="0">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Ervins Strauhmanis </a:t>
            </a:r>
            <a:r>
              <a:rPr lang="en-GB" sz="1000" b="0" i="0" u="none" strike="noStrike" cap="none" dirty="0" err="1">
                <a:solidFill>
                  <a:schemeClr val="dk1"/>
                </a:solidFill>
                <a:latin typeface="Open Sans"/>
                <a:ea typeface="Open Sans"/>
                <a:cs typeface="Open Sans"/>
                <a:sym typeface="Open Sans"/>
              </a:rPr>
              <a:t>está</a:t>
            </a:r>
            <a:r>
              <a:rPr lang="en-GB" sz="1000" b="0" i="0" u="none" strike="noStrike" cap="none" dirty="0">
                <a:solidFill>
                  <a:schemeClr val="dk1"/>
                </a:solidFill>
                <a:latin typeface="Open Sans"/>
                <a:ea typeface="Open Sans"/>
                <a:cs typeface="Open Sans"/>
                <a:sym typeface="Open Sans"/>
              </a:rPr>
              <a:t> </a:t>
            </a:r>
            <a:r>
              <a:rPr lang="en-GB" sz="1000" b="0" i="0" u="none" strike="noStrike" cap="none" dirty="0" err="1">
                <a:solidFill>
                  <a:schemeClr val="dk1"/>
                </a:solidFill>
                <a:latin typeface="Open Sans"/>
                <a:ea typeface="Open Sans"/>
                <a:cs typeface="Open Sans"/>
                <a:sym typeface="Open Sans"/>
              </a:rPr>
              <a:t>licenciado</a:t>
            </a:r>
            <a:r>
              <a:rPr lang="en-GB" sz="1000" b="0" i="0" u="none" strike="noStrike" cap="none" dirty="0">
                <a:solidFill>
                  <a:schemeClr val="dk1"/>
                </a:solidFill>
                <a:latin typeface="Open Sans"/>
                <a:ea typeface="Open Sans"/>
                <a:cs typeface="Open Sans"/>
                <a:sym typeface="Open Sans"/>
              </a:rPr>
              <a:t> sob </a:t>
            </a:r>
            <a:r>
              <a:rPr lang="en-GB" sz="1000" b="0" i="0" u="sng" strike="noStrike" cap="none"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2.0 </a:t>
            </a:r>
            <a:r>
              <a:rPr lang="en-GB" sz="1000" b="0" i="0" u="none" strike="noStrike" cap="none" dirty="0">
                <a:solidFill>
                  <a:schemeClr val="dk1"/>
                </a:solidFill>
                <a:latin typeface="Open Sans"/>
                <a:ea typeface="Open Sans"/>
                <a:cs typeface="Open Sans"/>
                <a:sym typeface="Open Sans"/>
              </a:rPr>
              <a:t>(</a:t>
            </a:r>
            <a:r>
              <a:rPr lang="en-GB" sz="1000" b="0" i="0" u="none" strike="noStrike" cap="none" dirty="0" err="1">
                <a:solidFill>
                  <a:schemeClr val="dk1"/>
                </a:solidFill>
                <a:latin typeface="Open Sans"/>
                <a:ea typeface="Open Sans"/>
                <a:cs typeface="Open Sans"/>
                <a:sym typeface="Open Sans"/>
              </a:rPr>
              <a:t>direita</a:t>
            </a:r>
            <a:r>
              <a:rPr lang="en-GB" sz="1000" b="0" i="0" u="none" strike="noStrike" cap="none" dirty="0">
                <a:solidFill>
                  <a:schemeClr val="dk1"/>
                </a:solidFill>
                <a:latin typeface="Open Sans"/>
                <a:ea typeface="Open Sans"/>
                <a:cs typeface="Open Sans"/>
                <a:sym typeface="Open Sans"/>
              </a:rPr>
              <a:t>)</a:t>
            </a:r>
            <a:endParaRPr dirty="0"/>
          </a:p>
        </p:txBody>
      </p:sp>
      <p:sp>
        <p:nvSpPr>
          <p:cNvPr id="100" name="Google Shape;100;p3"/>
          <p:cNvSpPr txBox="1"/>
          <p:nvPr/>
        </p:nvSpPr>
        <p:spPr>
          <a:xfrm>
            <a:off x="662911" y="2455274"/>
            <a:ext cx="4181592" cy="366254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Tendências</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aumento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na</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temperatura</a:t>
            </a:r>
            <a:r>
              <a:rPr lang="en-GB" sz="1800" dirty="0">
                <a:solidFill>
                  <a:schemeClr val="dk1"/>
                </a:solidFill>
                <a:latin typeface="Open Sans"/>
                <a:ea typeface="Open Sans"/>
                <a:cs typeface="Open Sans"/>
                <a:sym typeface="Open Sans"/>
              </a:rPr>
              <a:t> da </a:t>
            </a:r>
            <a:r>
              <a:rPr lang="en-GB" sz="1800" dirty="0" err="1">
                <a:solidFill>
                  <a:schemeClr val="dk1"/>
                </a:solidFill>
                <a:latin typeface="Open Sans"/>
                <a:ea typeface="Open Sans"/>
                <a:cs typeface="Open Sans"/>
                <a:sym typeface="Open Sans"/>
              </a:rPr>
              <a:t>superfície</a:t>
            </a:r>
            <a:r>
              <a:rPr lang="en-GB" sz="1800" dirty="0">
                <a:solidFill>
                  <a:schemeClr val="dk1"/>
                </a:solidFill>
                <a:latin typeface="Open Sans"/>
                <a:ea typeface="Open Sans"/>
                <a:cs typeface="Open Sans"/>
                <a:sym typeface="Open Sans"/>
              </a:rPr>
              <a:t> global </a:t>
            </a:r>
            <a:endParaRPr dirty="0"/>
          </a:p>
          <a:p>
            <a:pPr marL="698465" marR="0" lvl="1" indent="-228582" algn="l" rtl="0">
              <a:spcBef>
                <a:spcPts val="0"/>
              </a:spcBef>
              <a:spcAft>
                <a:spcPts val="0"/>
              </a:spcAft>
              <a:buClr>
                <a:schemeClr val="dk1"/>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Padrões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erráticos</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precipitação</a:t>
            </a:r>
            <a:endParaRPr dirty="0"/>
          </a:p>
          <a:p>
            <a:pPr marL="698465" marR="0" lvl="1" indent="-228582" algn="l" rtl="0">
              <a:spcBef>
                <a:spcPts val="0"/>
              </a:spcBef>
              <a:spcAft>
                <a:spcPts val="0"/>
              </a:spcAft>
              <a:buClr>
                <a:schemeClr val="dk1"/>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Acidificação</a:t>
            </a:r>
            <a:r>
              <a:rPr lang="en-GB" sz="1800" dirty="0">
                <a:solidFill>
                  <a:schemeClr val="dk1"/>
                </a:solidFill>
                <a:latin typeface="Open Sans"/>
                <a:ea typeface="Open Sans"/>
                <a:cs typeface="Open Sans"/>
                <a:sym typeface="Open Sans"/>
              </a:rPr>
              <a:t> dos </a:t>
            </a:r>
            <a:r>
              <a:rPr lang="en-GB" sz="1800" dirty="0" err="1">
                <a:solidFill>
                  <a:schemeClr val="dk1"/>
                </a:solidFill>
                <a:latin typeface="Open Sans"/>
                <a:ea typeface="Open Sans"/>
                <a:cs typeface="Open Sans"/>
                <a:sym typeface="Open Sans"/>
              </a:rPr>
              <a:t>oceanos</a:t>
            </a:r>
            <a:endParaRPr dirty="0"/>
          </a:p>
          <a:p>
            <a:pPr marL="698465" marR="0" lvl="1" indent="-228582" algn="l" rtl="0">
              <a:spcBef>
                <a:spcPts val="0"/>
              </a:spcBef>
              <a:spcAft>
                <a:spcPts val="0"/>
              </a:spcAft>
              <a:buClr>
                <a:schemeClr val="dk1"/>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Aumento</a:t>
            </a:r>
            <a:r>
              <a:rPr lang="en-GB" sz="1800" dirty="0">
                <a:solidFill>
                  <a:schemeClr val="dk1"/>
                </a:solidFill>
                <a:latin typeface="Open Sans"/>
                <a:ea typeface="Open Sans"/>
                <a:cs typeface="Open Sans"/>
                <a:sym typeface="Open Sans"/>
              </a:rPr>
              <a:t> do </a:t>
            </a:r>
            <a:r>
              <a:rPr lang="en-GB" sz="1800" dirty="0" err="1">
                <a:solidFill>
                  <a:schemeClr val="dk1"/>
                </a:solidFill>
                <a:latin typeface="Open Sans"/>
                <a:ea typeface="Open Sans"/>
                <a:cs typeface="Open Sans"/>
                <a:sym typeface="Open Sans"/>
              </a:rPr>
              <a:t>nível</a:t>
            </a:r>
            <a:r>
              <a:rPr lang="en-GB" sz="1800" dirty="0">
                <a:solidFill>
                  <a:schemeClr val="dk1"/>
                </a:solidFill>
                <a:latin typeface="Open Sans"/>
                <a:ea typeface="Open Sans"/>
                <a:cs typeface="Open Sans"/>
                <a:sym typeface="Open Sans"/>
              </a:rPr>
              <a:t> do mar</a:t>
            </a:r>
            <a:endParaRPr dirty="0"/>
          </a:p>
          <a:p>
            <a:pPr marL="698465" marR="0" lvl="1" indent="-228582" algn="l" rtl="0">
              <a:spcBef>
                <a:spcPts val="0"/>
              </a:spcBef>
              <a:spcAft>
                <a:spcPts val="0"/>
              </a:spcAft>
              <a:buClr>
                <a:schemeClr val="dk1"/>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Mudanças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repentinas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na</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velocidade</a:t>
            </a:r>
            <a:r>
              <a:rPr lang="en-GB" sz="1800" dirty="0">
                <a:solidFill>
                  <a:schemeClr val="dk1"/>
                </a:solidFill>
                <a:latin typeface="Open Sans"/>
                <a:ea typeface="Open Sans"/>
                <a:cs typeface="Open Sans"/>
                <a:sym typeface="Open Sans"/>
              </a:rPr>
              <a:t> do </a:t>
            </a:r>
            <a:r>
              <a:rPr lang="en-GB" sz="1800" dirty="0" err="1">
                <a:solidFill>
                  <a:schemeClr val="dk1"/>
                </a:solidFill>
                <a:latin typeface="Open Sans"/>
                <a:ea typeface="Open Sans"/>
                <a:cs typeface="Open Sans"/>
                <a:sym typeface="Open Sans"/>
              </a:rPr>
              <a:t>vento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umidade</a:t>
            </a:r>
            <a:r>
              <a:rPr lang="en-GB" sz="1800" dirty="0">
                <a:solidFill>
                  <a:schemeClr val="dk1"/>
                </a:solidFill>
                <a:latin typeface="Open Sans"/>
                <a:ea typeface="Open Sans"/>
                <a:cs typeface="Open Sans"/>
                <a:sym typeface="Open Sans"/>
              </a:rPr>
              <a:t> e </a:t>
            </a:r>
            <a:r>
              <a:rPr lang="en-GB" sz="1800" dirty="0" err="1">
                <a:solidFill>
                  <a:schemeClr val="dk1"/>
                </a:solidFill>
                <a:latin typeface="Open Sans"/>
                <a:ea typeface="Open Sans"/>
                <a:cs typeface="Open Sans"/>
                <a:sym typeface="Open Sans"/>
              </a:rPr>
              <a:t>pressão</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600" b="1" dirty="0">
              <a:solidFill>
                <a:schemeClr val="dk1"/>
              </a:solidFill>
              <a:latin typeface="Open Sans"/>
              <a:ea typeface="Open Sans"/>
              <a:cs typeface="Open Sans"/>
              <a:sym typeface="Open Sans"/>
            </a:endParaRPr>
          </a:p>
        </p:txBody>
      </p:sp>
      <p:pic>
        <p:nvPicPr>
          <p:cNvPr id="101" name="Google Shape;101;p3"/>
          <p:cNvPicPr preferRelativeResize="0"/>
          <p:nvPr/>
        </p:nvPicPr>
        <p:blipFill rotWithShape="1">
          <a:blip r:embed="rId11">
            <a:alphaModFix/>
          </a:blip>
          <a:srcRect/>
          <a:stretch/>
        </p:blipFill>
        <p:spPr>
          <a:xfrm>
            <a:off x="4765780" y="2567040"/>
            <a:ext cx="1949913" cy="2546826"/>
          </a:xfrm>
          <a:prstGeom prst="rect">
            <a:avLst/>
          </a:prstGeom>
          <a:noFill/>
          <a:ln>
            <a:noFill/>
          </a:ln>
        </p:spPr>
      </p:pic>
      <p:pic>
        <p:nvPicPr>
          <p:cNvPr id="102" name="Google Shape;102;p3"/>
          <p:cNvPicPr preferRelativeResize="0"/>
          <p:nvPr/>
        </p:nvPicPr>
        <p:blipFill rotWithShape="1">
          <a:blip r:embed="rId12">
            <a:alphaModFix/>
          </a:blip>
          <a:srcRect/>
          <a:stretch/>
        </p:blipFill>
        <p:spPr>
          <a:xfrm>
            <a:off x="6792407" y="3182875"/>
            <a:ext cx="1980779" cy="1321164"/>
          </a:xfrm>
          <a:prstGeom prst="rect">
            <a:avLst/>
          </a:prstGeom>
          <a:noFill/>
          <a:ln>
            <a:noFill/>
          </a:ln>
        </p:spPr>
      </p:pic>
      <p:pic>
        <p:nvPicPr>
          <p:cNvPr id="103" name="Google Shape;103;p3"/>
          <p:cNvPicPr preferRelativeResize="0"/>
          <p:nvPr/>
        </p:nvPicPr>
        <p:blipFill rotWithShape="1">
          <a:blip r:embed="rId13">
            <a:alphaModFix/>
          </a:blip>
          <a:srcRect/>
          <a:stretch/>
        </p:blipFill>
        <p:spPr>
          <a:xfrm>
            <a:off x="8845721" y="2903969"/>
            <a:ext cx="2815290" cy="1871356"/>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p:nvPr/>
        </p:nvSpPr>
        <p:spPr>
          <a:xfrm>
            <a:off x="663576" y="716881"/>
            <a:ext cx="6677024"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10.1 </a:t>
            </a:r>
            <a:r>
              <a:rPr lang="en-GB" sz="4400" b="0" i="0" dirty="0" err="1">
                <a:solidFill>
                  <a:schemeClr val="dk1"/>
                </a:solidFill>
                <a:latin typeface="Open Sans"/>
                <a:ea typeface="Open Sans"/>
                <a:cs typeface="Open Sans"/>
                <a:sym typeface="Open Sans"/>
              </a:rPr>
              <a:t>Gerenciamento</a:t>
            </a:r>
            <a:r>
              <a:rPr lang="en-GB" sz="4400" b="0" i="0" dirty="0">
                <a:solidFill>
                  <a:schemeClr val="dk1"/>
                </a:solidFill>
                <a:latin typeface="Open Sans"/>
                <a:ea typeface="Open Sans"/>
                <a:cs typeface="Open Sans"/>
                <a:sym typeface="Open Sans"/>
              </a:rPr>
              <a:t> de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dirty="0"/>
          </a:p>
        </p:txBody>
      </p:sp>
      <p:sp>
        <p:nvSpPr>
          <p:cNvPr id="110" name="Google Shape;110;p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a:t>
            </a:fld>
            <a:endParaRPr/>
          </a:p>
        </p:txBody>
      </p:sp>
      <p:sp>
        <p:nvSpPr>
          <p:cNvPr id="111" name="Google Shape;111;p4"/>
          <p:cNvSpPr txBox="1">
            <a:spLocks noGrp="1"/>
          </p:cNvSpPr>
          <p:nvPr>
            <p:ph type="body" idx="2"/>
          </p:nvPr>
        </p:nvSpPr>
        <p:spPr>
          <a:xfrm>
            <a:off x="663574" y="2016027"/>
            <a:ext cx="494474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a:t>Incerteza nas projeções climáticas</a:t>
            </a:r>
            <a:endParaRPr/>
          </a:p>
        </p:txBody>
      </p:sp>
      <p:sp>
        <p:nvSpPr>
          <p:cNvPr id="112" name="Google Shape;112;p4"/>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113" name="Google Shape;113;p4"/>
          <p:cNvSpPr txBox="1"/>
          <p:nvPr/>
        </p:nvSpPr>
        <p:spPr>
          <a:xfrm>
            <a:off x="2286633" y="2534600"/>
            <a:ext cx="8949057" cy="6686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CC2E5"/>
              </a:buClr>
              <a:buSzPts val="2000"/>
              <a:buFont typeface="Arial"/>
              <a:buNone/>
            </a:pPr>
            <a:endParaRPr sz="2000" b="1" i="0">
              <a:solidFill>
                <a:srgbClr val="9CC2E5"/>
              </a:solidFill>
              <a:latin typeface="Open Sans SemiBold"/>
              <a:ea typeface="Open Sans SemiBold"/>
              <a:cs typeface="Open Sans SemiBold"/>
              <a:sym typeface="Open Sans SemiBold"/>
            </a:endParaRPr>
          </a:p>
        </p:txBody>
      </p:sp>
      <p:sp>
        <p:nvSpPr>
          <p:cNvPr id="114" name="Google Shape;114;p4"/>
          <p:cNvSpPr txBox="1"/>
          <p:nvPr/>
        </p:nvSpPr>
        <p:spPr>
          <a:xfrm>
            <a:off x="6570409" y="6156359"/>
            <a:ext cx="5328953" cy="2462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Projeções de aquecimento global por Robert A. Rohde licenciado sob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CC BY-SA 3.0</a:t>
            </a:r>
            <a:endParaRPr sz="1000">
              <a:solidFill>
                <a:schemeClr val="dk1"/>
              </a:solidFill>
              <a:latin typeface="Open Sans"/>
              <a:ea typeface="Open Sans"/>
              <a:cs typeface="Open Sans"/>
              <a:sym typeface="Open Sans"/>
            </a:endParaRPr>
          </a:p>
        </p:txBody>
      </p:sp>
      <p:sp>
        <p:nvSpPr>
          <p:cNvPr id="115" name="Google Shape;115;p4"/>
          <p:cNvSpPr txBox="1"/>
          <p:nvPr/>
        </p:nvSpPr>
        <p:spPr>
          <a:xfrm>
            <a:off x="663574" y="2455274"/>
            <a:ext cx="4489765"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As projeções de temperatura e precipitação estão repletas de incertezas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Há sobreposições nos resultados dos cenários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Não há um consenso entre a comunidade científica</a:t>
            </a:r>
            <a:endParaRPr/>
          </a:p>
        </p:txBody>
      </p:sp>
      <p:pic>
        <p:nvPicPr>
          <p:cNvPr id="116" name="Google Shape;116;p4"/>
          <p:cNvPicPr preferRelativeResize="0"/>
          <p:nvPr/>
        </p:nvPicPr>
        <p:blipFill rotWithShape="1">
          <a:blip r:embed="rId4">
            <a:alphaModFix/>
          </a:blip>
          <a:srcRect/>
          <a:stretch/>
        </p:blipFill>
        <p:spPr>
          <a:xfrm>
            <a:off x="6445135" y="2369489"/>
            <a:ext cx="4676711" cy="3339243"/>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p:nvPr/>
        </p:nvSpPr>
        <p:spPr>
          <a:xfrm>
            <a:off x="663575" y="716881"/>
            <a:ext cx="6804025"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10.1 </a:t>
            </a:r>
            <a:r>
              <a:rPr lang="en-GB" sz="4400" b="0" i="0" dirty="0" err="1">
                <a:solidFill>
                  <a:schemeClr val="dk1"/>
                </a:solidFill>
                <a:latin typeface="Open Sans"/>
                <a:ea typeface="Open Sans"/>
                <a:cs typeface="Open Sans"/>
                <a:sym typeface="Open Sans"/>
              </a:rPr>
              <a:t>Gerenciamento</a:t>
            </a:r>
            <a:r>
              <a:rPr lang="en-GB" sz="4400" b="0" i="0" dirty="0">
                <a:solidFill>
                  <a:schemeClr val="dk1"/>
                </a:solidFill>
                <a:latin typeface="Open Sans"/>
                <a:ea typeface="Open Sans"/>
                <a:cs typeface="Open Sans"/>
                <a:sym typeface="Open Sans"/>
              </a:rPr>
              <a:t> de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dirty="0"/>
          </a:p>
        </p:txBody>
      </p:sp>
      <p:sp>
        <p:nvSpPr>
          <p:cNvPr id="123" name="Google Shape;123;p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5</a:t>
            </a:fld>
            <a:endParaRPr/>
          </a:p>
        </p:txBody>
      </p:sp>
      <p:sp>
        <p:nvSpPr>
          <p:cNvPr id="124" name="Google Shape;124;p5"/>
          <p:cNvSpPr txBox="1">
            <a:spLocks noGrp="1"/>
          </p:cNvSpPr>
          <p:nvPr>
            <p:ph type="body" idx="2"/>
          </p:nvPr>
        </p:nvSpPr>
        <p:spPr>
          <a:xfrm>
            <a:off x="663574" y="2016027"/>
            <a:ext cx="822134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a:t>Quem monitora os diálogos globais sobre ciência climática?</a:t>
            </a:r>
            <a:endParaRPr/>
          </a:p>
        </p:txBody>
      </p:sp>
      <p:sp>
        <p:nvSpPr>
          <p:cNvPr id="125" name="Google Shape;125;p5"/>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127" name="Google Shape;127;p5"/>
          <p:cNvSpPr txBox="1"/>
          <p:nvPr/>
        </p:nvSpPr>
        <p:spPr>
          <a:xfrm>
            <a:off x="6280848" y="6002322"/>
            <a:ext cx="360991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Logotipo do IPCC e da UNFCCC (domínio público disponível gratuitamente para identificação sob uso justo)</a:t>
            </a:r>
            <a:endParaRPr/>
          </a:p>
        </p:txBody>
      </p:sp>
      <p:sp>
        <p:nvSpPr>
          <p:cNvPr id="128" name="Google Shape;128;p5"/>
          <p:cNvSpPr txBox="1"/>
          <p:nvPr/>
        </p:nvSpPr>
        <p:spPr>
          <a:xfrm>
            <a:off x="663574" y="2455274"/>
            <a:ext cx="4677491"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Painel</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intergovernamental</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sobre</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mudanças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climáticas</a:t>
            </a:r>
            <a:r>
              <a:rPr lang="en-GB" sz="1800" dirty="0">
                <a:solidFill>
                  <a:schemeClr val="dk1"/>
                </a:solidFill>
                <a:latin typeface="Open Sans"/>
                <a:ea typeface="Open Sans"/>
                <a:cs typeface="Open Sans"/>
                <a:sym typeface="Open Sans"/>
              </a:rPr>
              <a:t> (IPCC)</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Open Sans"/>
                <a:ea typeface="Open Sans"/>
                <a:cs typeface="Open Sans"/>
                <a:sym typeface="Open Sans"/>
              </a:rPr>
              <a:t>O IPCC </a:t>
            </a:r>
            <a:r>
              <a:rPr lang="en-GB" sz="1800" dirty="0" err="1">
                <a:solidFill>
                  <a:schemeClr val="dk1"/>
                </a:solidFill>
                <a:latin typeface="Open Sans"/>
                <a:ea typeface="Open Sans"/>
                <a:cs typeface="Open Sans"/>
                <a:sym typeface="Open Sans"/>
              </a:rPr>
              <a:t>contribui</a:t>
            </a:r>
            <a:r>
              <a:rPr lang="en-GB" sz="1800" dirty="0">
                <a:solidFill>
                  <a:schemeClr val="dk1"/>
                </a:solidFill>
                <a:latin typeface="Open Sans"/>
                <a:ea typeface="Open Sans"/>
                <a:cs typeface="Open Sans"/>
                <a:sym typeface="Open Sans"/>
              </a:rPr>
              <a:t> para a </a:t>
            </a:r>
            <a:r>
              <a:rPr lang="en-GB" sz="1800" dirty="0" err="1">
                <a:solidFill>
                  <a:schemeClr val="dk1"/>
                </a:solidFill>
                <a:latin typeface="Open Sans"/>
                <a:ea typeface="Open Sans"/>
                <a:cs typeface="Open Sans"/>
                <a:sym typeface="Open Sans"/>
              </a:rPr>
              <a:t>Convenção</a:t>
            </a:r>
            <a:r>
              <a:rPr lang="en-GB" sz="1800" dirty="0">
                <a:solidFill>
                  <a:schemeClr val="dk1"/>
                </a:solidFill>
                <a:latin typeface="Open Sans"/>
                <a:ea typeface="Open Sans"/>
                <a:cs typeface="Open Sans"/>
                <a:sym typeface="Open Sans"/>
              </a:rPr>
              <a:t>-Quadro das </a:t>
            </a:r>
            <a:r>
              <a:rPr lang="en-GB" sz="1800" dirty="0" err="1">
                <a:solidFill>
                  <a:schemeClr val="dk1"/>
                </a:solidFill>
                <a:latin typeface="Open Sans"/>
                <a:ea typeface="Open Sans"/>
                <a:cs typeface="Open Sans"/>
                <a:sym typeface="Open Sans"/>
              </a:rPr>
              <a:t>Nações</a:t>
            </a:r>
            <a:r>
              <a:rPr lang="en-GB" sz="1800" dirty="0">
                <a:solidFill>
                  <a:schemeClr val="dk1"/>
                </a:solidFill>
                <a:latin typeface="Open Sans"/>
                <a:ea typeface="Open Sans"/>
                <a:cs typeface="Open Sans"/>
                <a:sym typeface="Open Sans"/>
              </a:rPr>
              <a:t> Unidas </a:t>
            </a:r>
            <a:r>
              <a:rPr lang="en-GB" sz="1800" dirty="0" err="1">
                <a:solidFill>
                  <a:schemeClr val="dk1"/>
                </a:solidFill>
                <a:latin typeface="Open Sans"/>
                <a:ea typeface="Open Sans"/>
                <a:cs typeface="Open Sans"/>
                <a:sym typeface="Open Sans"/>
              </a:rPr>
              <a:t>sobre</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Mudanças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Climáticas</a:t>
            </a:r>
            <a:r>
              <a:rPr lang="en-GB" sz="1800" dirty="0">
                <a:solidFill>
                  <a:schemeClr val="dk1"/>
                </a:solidFill>
                <a:latin typeface="Open Sans"/>
                <a:ea typeface="Open Sans"/>
                <a:cs typeface="Open Sans"/>
                <a:sym typeface="Open Sans"/>
              </a:rPr>
              <a:t> (UNFCCC)</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Open Sans"/>
                <a:ea typeface="Open Sans"/>
                <a:cs typeface="Open Sans"/>
                <a:sym typeface="Open Sans"/>
              </a:rPr>
              <a:t>O sexto </a:t>
            </a:r>
            <a:r>
              <a:rPr lang="en-GB" sz="1800" dirty="0" err="1">
                <a:solidFill>
                  <a:schemeClr val="dk1"/>
                </a:solidFill>
                <a:latin typeface="Open Sans"/>
                <a:ea typeface="Open Sans"/>
                <a:cs typeface="Open Sans"/>
                <a:sym typeface="Open Sans"/>
              </a:rPr>
              <a:t>relatório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avaliação</a:t>
            </a:r>
            <a:r>
              <a:rPr lang="en-GB" sz="1800" dirty="0">
                <a:solidFill>
                  <a:schemeClr val="dk1"/>
                </a:solidFill>
                <a:latin typeface="Open Sans"/>
                <a:ea typeface="Open Sans"/>
                <a:cs typeface="Open Sans"/>
                <a:sym typeface="Open Sans"/>
              </a:rPr>
              <a:t> (AR) </a:t>
            </a:r>
            <a:r>
              <a:rPr lang="en-GB" sz="1800" dirty="0" err="1">
                <a:solidFill>
                  <a:schemeClr val="dk1"/>
                </a:solidFill>
                <a:latin typeface="Open Sans"/>
                <a:ea typeface="Open Sans"/>
                <a:cs typeface="Open Sans"/>
                <a:sym typeface="Open Sans"/>
              </a:rPr>
              <a:t>será</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publicado</a:t>
            </a:r>
            <a:r>
              <a:rPr lang="en-GB" sz="1800" dirty="0">
                <a:solidFill>
                  <a:schemeClr val="dk1"/>
                </a:solidFill>
                <a:latin typeface="Open Sans"/>
                <a:ea typeface="Open Sans"/>
                <a:cs typeface="Open Sans"/>
                <a:sym typeface="Open Sans"/>
              </a:rPr>
              <a:t> no final de 2021</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Os</a:t>
            </a:r>
            <a:r>
              <a:rPr lang="en-GB" sz="1800" dirty="0">
                <a:solidFill>
                  <a:schemeClr val="dk1"/>
                </a:solidFill>
                <a:latin typeface="Open Sans"/>
                <a:ea typeface="Open Sans"/>
                <a:cs typeface="Open Sans"/>
                <a:sym typeface="Open Sans"/>
              </a:rPr>
              <a:t> ARs </a:t>
            </a:r>
            <a:r>
              <a:rPr lang="en-GB" sz="1800" dirty="0" err="1">
                <a:solidFill>
                  <a:schemeClr val="dk1"/>
                </a:solidFill>
                <a:latin typeface="Open Sans"/>
                <a:ea typeface="Open Sans"/>
                <a:cs typeface="Open Sans"/>
                <a:sym typeface="Open Sans"/>
              </a:rPr>
              <a:t>são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baseados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em</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informações</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mais</a:t>
            </a:r>
            <a:r>
              <a:rPr lang="en-GB" sz="1800" dirty="0">
                <a:solidFill>
                  <a:schemeClr val="dk1"/>
                </a:solidFill>
                <a:latin typeface="Open Sans"/>
                <a:ea typeface="Open Sans"/>
                <a:cs typeface="Open Sans"/>
                <a:sym typeface="Open Sans"/>
              </a:rPr>
              <a:t> de 2.000 </a:t>
            </a:r>
            <a:r>
              <a:rPr lang="en-GB" sz="1800" dirty="0" err="1">
                <a:solidFill>
                  <a:schemeClr val="dk1"/>
                </a:solidFill>
                <a:latin typeface="Open Sans"/>
                <a:ea typeface="Open Sans"/>
                <a:cs typeface="Open Sans"/>
                <a:sym typeface="Open Sans"/>
              </a:rPr>
              <a:t>cientistas</a:t>
            </a:r>
            <a:r>
              <a:rPr lang="en-GB" sz="1800" dirty="0">
                <a:solidFill>
                  <a:schemeClr val="dk1"/>
                </a:solidFill>
                <a:latin typeface="Open Sans"/>
                <a:ea typeface="Open Sans"/>
                <a:cs typeface="Open Sans"/>
                <a:sym typeface="Open Sans"/>
              </a:rPr>
              <a:t> do </a:t>
            </a:r>
            <a:r>
              <a:rPr lang="en-GB" sz="1800" dirty="0" err="1">
                <a:solidFill>
                  <a:schemeClr val="dk1"/>
                </a:solidFill>
                <a:latin typeface="Open Sans"/>
                <a:ea typeface="Open Sans"/>
                <a:cs typeface="Open Sans"/>
                <a:sym typeface="Open Sans"/>
              </a:rPr>
              <a:t>clima</a:t>
            </a:r>
            <a:endParaRPr dirty="0"/>
          </a:p>
        </p:txBody>
      </p:sp>
      <p:pic>
        <p:nvPicPr>
          <p:cNvPr id="129" name="Google Shape;129;p5"/>
          <p:cNvPicPr preferRelativeResize="0"/>
          <p:nvPr/>
        </p:nvPicPr>
        <p:blipFill rotWithShape="1">
          <a:blip r:embed="rId3">
            <a:alphaModFix/>
          </a:blip>
          <a:srcRect/>
          <a:stretch/>
        </p:blipFill>
        <p:spPr>
          <a:xfrm>
            <a:off x="6334188" y="2707115"/>
            <a:ext cx="3412480" cy="1572080"/>
          </a:xfrm>
          <a:prstGeom prst="rect">
            <a:avLst/>
          </a:prstGeom>
          <a:noFill/>
          <a:ln>
            <a:noFill/>
          </a:ln>
        </p:spPr>
      </p:pic>
      <p:pic>
        <p:nvPicPr>
          <p:cNvPr id="130" name="Google Shape;130;p5"/>
          <p:cNvPicPr preferRelativeResize="0"/>
          <p:nvPr/>
        </p:nvPicPr>
        <p:blipFill rotWithShape="1">
          <a:blip r:embed="rId4">
            <a:alphaModFix/>
          </a:blip>
          <a:srcRect/>
          <a:stretch/>
        </p:blipFill>
        <p:spPr>
          <a:xfrm>
            <a:off x="6334189" y="4617032"/>
            <a:ext cx="5149050" cy="1150491"/>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p:nvPr/>
        </p:nvSpPr>
        <p:spPr>
          <a:xfrm>
            <a:off x="663575" y="716881"/>
            <a:ext cx="6773708"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10.1 </a:t>
            </a:r>
            <a:r>
              <a:rPr lang="en-GB" sz="4400" b="0" i="0" dirty="0" err="1">
                <a:solidFill>
                  <a:schemeClr val="dk1"/>
                </a:solidFill>
                <a:latin typeface="Open Sans"/>
                <a:ea typeface="Open Sans"/>
                <a:cs typeface="Open Sans"/>
                <a:sym typeface="Open Sans"/>
              </a:rPr>
              <a:t>Gerenciamento</a:t>
            </a:r>
            <a:r>
              <a:rPr lang="en-GB" sz="4400" b="0" i="0" dirty="0">
                <a:solidFill>
                  <a:schemeClr val="dk1"/>
                </a:solidFill>
                <a:latin typeface="Open Sans"/>
                <a:ea typeface="Open Sans"/>
                <a:cs typeface="Open Sans"/>
                <a:sym typeface="Open Sans"/>
              </a:rPr>
              <a:t> de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dirty="0"/>
          </a:p>
        </p:txBody>
      </p:sp>
      <p:sp>
        <p:nvSpPr>
          <p:cNvPr id="137" name="Google Shape;137;p6"/>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6</a:t>
            </a:fld>
            <a:endParaRPr>
              <a:latin typeface="Open Sans"/>
              <a:ea typeface="Open Sans"/>
              <a:cs typeface="Open Sans"/>
              <a:sym typeface="Open Sans"/>
            </a:endParaRPr>
          </a:p>
        </p:txBody>
      </p:sp>
      <p:sp>
        <p:nvSpPr>
          <p:cNvPr id="138" name="Google Shape;138;p6"/>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139" name="Google Shape;139;p6"/>
          <p:cNvSpPr txBox="1"/>
          <p:nvPr/>
        </p:nvSpPr>
        <p:spPr>
          <a:xfrm>
            <a:off x="7090551" y="6121723"/>
            <a:ext cx="4648204" cy="2462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000" b="1">
                <a:solidFill>
                  <a:schemeClr val="dk1"/>
                </a:solidFill>
                <a:latin typeface="Open Sans"/>
                <a:ea typeface="Open Sans"/>
                <a:cs typeface="Open Sans"/>
                <a:sym typeface="Open Sans"/>
              </a:rPr>
              <a:t>Fonte: </a:t>
            </a:r>
            <a:r>
              <a:rPr lang="en-GB" sz="1000">
                <a:solidFill>
                  <a:schemeClr val="dk1"/>
                </a:solidFill>
                <a:latin typeface="Open Sans"/>
                <a:ea typeface="Open Sans"/>
                <a:cs typeface="Open Sans"/>
                <a:sym typeface="Open Sans"/>
              </a:rPr>
              <a:t>Interpretação dos autores</a:t>
            </a:r>
            <a:endParaRPr/>
          </a:p>
        </p:txBody>
      </p:sp>
      <p:sp>
        <p:nvSpPr>
          <p:cNvPr id="140" name="Google Shape;140;p6"/>
          <p:cNvSpPr txBox="1"/>
          <p:nvPr/>
        </p:nvSpPr>
        <p:spPr>
          <a:xfrm>
            <a:off x="663574" y="2455274"/>
            <a:ext cx="5882561"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As respostas às mudanças climáticas são duplas:</a:t>
            </a:r>
            <a:endParaRPr sz="1800">
              <a:solidFill>
                <a:schemeClr val="dk1"/>
              </a:solidFill>
              <a:latin typeface="Open Sans"/>
              <a:ea typeface="Open Sans"/>
              <a:cs typeface="Open Sans"/>
              <a:sym typeface="Open Sans"/>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Open Sans"/>
                <a:ea typeface="Open Sans"/>
                <a:cs typeface="Open Sans"/>
                <a:sym typeface="Open Sans"/>
              </a:rPr>
              <a:t>Mitigação: </a:t>
            </a:r>
            <a:r>
              <a:rPr lang="en-GB" sz="1800">
                <a:solidFill>
                  <a:schemeClr val="dk1"/>
                </a:solidFill>
                <a:latin typeface="Open Sans"/>
                <a:ea typeface="Open Sans"/>
                <a:cs typeface="Open Sans"/>
                <a:sym typeface="Open Sans"/>
              </a:rPr>
              <a:t>Reduzir as emissões e estabilizar os níveis de gases de efeito estufa que retêm o calor na atmosfera (explorado na aula 9)</a:t>
            </a:r>
            <a:endParaRPr/>
          </a:p>
          <a:p>
            <a:pPr marL="285750" marR="0" lvl="0" indent="-171450" algn="l" rtl="0">
              <a:spcBef>
                <a:spcPts val="0"/>
              </a:spcBef>
              <a:spcAft>
                <a:spcPts val="0"/>
              </a:spcAft>
              <a:buClr>
                <a:schemeClr val="dk1"/>
              </a:buClr>
              <a:buSzPts val="1800"/>
              <a:buFont typeface="Arial"/>
              <a:buNone/>
            </a:pPr>
            <a:endParaRPr sz="1800" b="1">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Open Sans"/>
                <a:ea typeface="Open Sans"/>
                <a:cs typeface="Open Sans"/>
                <a:sym typeface="Open Sans"/>
              </a:rPr>
              <a:t>Adaptação: </a:t>
            </a:r>
            <a:r>
              <a:rPr lang="en-GB" sz="1800">
                <a:solidFill>
                  <a:schemeClr val="dk1"/>
                </a:solidFill>
                <a:latin typeface="Open Sans"/>
                <a:ea typeface="Open Sans"/>
                <a:cs typeface="Open Sans"/>
                <a:sym typeface="Open Sans"/>
              </a:rPr>
              <a:t>Adaptação às mudanças climáticas já em andamento </a:t>
            </a:r>
            <a:endParaRPr/>
          </a:p>
        </p:txBody>
      </p:sp>
      <p:grpSp>
        <p:nvGrpSpPr>
          <p:cNvPr id="141" name="Google Shape;141;p6"/>
          <p:cNvGrpSpPr/>
          <p:nvPr/>
        </p:nvGrpSpPr>
        <p:grpSpPr>
          <a:xfrm>
            <a:off x="7103251" y="2340236"/>
            <a:ext cx="4343655" cy="3793641"/>
            <a:chOff x="7437284" y="2718976"/>
            <a:chExt cx="3705073" cy="3044154"/>
          </a:xfrm>
        </p:grpSpPr>
        <p:grpSp>
          <p:nvGrpSpPr>
            <p:cNvPr id="142" name="Google Shape;142;p6"/>
            <p:cNvGrpSpPr/>
            <p:nvPr/>
          </p:nvGrpSpPr>
          <p:grpSpPr>
            <a:xfrm>
              <a:off x="7437284" y="2718976"/>
              <a:ext cx="3705073" cy="3044154"/>
              <a:chOff x="7437284" y="2718976"/>
              <a:chExt cx="3705073" cy="3044154"/>
            </a:xfrm>
          </p:grpSpPr>
          <p:sp>
            <p:nvSpPr>
              <p:cNvPr id="143" name="Google Shape;143;p6"/>
              <p:cNvSpPr/>
              <p:nvPr/>
            </p:nvSpPr>
            <p:spPr>
              <a:xfrm>
                <a:off x="8282584" y="2718976"/>
                <a:ext cx="1952941" cy="301432"/>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dirty="0" err="1">
                    <a:solidFill>
                      <a:schemeClr val="dk1"/>
                    </a:solidFill>
                    <a:latin typeface="Open Sans"/>
                    <a:ea typeface="Open Sans"/>
                    <a:cs typeface="Open Sans"/>
                    <a:sym typeface="Open Sans"/>
                  </a:rPr>
                  <a:t>Concentrações</a:t>
                </a:r>
                <a:r>
                  <a:rPr lang="en-GB" sz="1200" dirty="0">
                    <a:solidFill>
                      <a:schemeClr val="dk1"/>
                    </a:solidFill>
                    <a:latin typeface="Open Sans"/>
                    <a:ea typeface="Open Sans"/>
                    <a:cs typeface="Open Sans"/>
                    <a:sym typeface="Open Sans"/>
                  </a:rPr>
                  <a:t> de gases de </a:t>
                </a:r>
                <a:r>
                  <a:rPr lang="en-GB" sz="1200" dirty="0" err="1">
                    <a:solidFill>
                      <a:schemeClr val="dk1"/>
                    </a:solidFill>
                    <a:latin typeface="Open Sans"/>
                    <a:ea typeface="Open Sans"/>
                    <a:cs typeface="Open Sans"/>
                    <a:sym typeface="Open Sans"/>
                  </a:rPr>
                  <a:t>efeito</a:t>
                </a:r>
                <a:r>
                  <a:rPr lang="en-GB" sz="1200" dirty="0">
                    <a:solidFill>
                      <a:schemeClr val="dk1"/>
                    </a:solidFill>
                    <a:latin typeface="Open Sans"/>
                    <a:ea typeface="Open Sans"/>
                    <a:cs typeface="Open Sans"/>
                    <a:sym typeface="Open Sans"/>
                  </a:rPr>
                  <a:t> estufa</a:t>
                </a:r>
                <a:endParaRPr dirty="0"/>
              </a:p>
            </p:txBody>
          </p:sp>
          <p:sp>
            <p:nvSpPr>
              <p:cNvPr id="144" name="Google Shape;144;p6"/>
              <p:cNvSpPr/>
              <p:nvPr/>
            </p:nvSpPr>
            <p:spPr>
              <a:xfrm>
                <a:off x="8556602" y="3498409"/>
                <a:ext cx="1404907" cy="347732"/>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chemeClr val="dk1"/>
                    </a:solidFill>
                    <a:latin typeface="Open Sans"/>
                    <a:ea typeface="Open Sans"/>
                    <a:cs typeface="Open Sans"/>
                    <a:sym typeface="Open Sans"/>
                  </a:rPr>
                  <a:t>Mudanças climáticas</a:t>
                </a:r>
                <a:endParaRPr/>
              </a:p>
            </p:txBody>
          </p:sp>
          <p:sp>
            <p:nvSpPr>
              <p:cNvPr id="145" name="Google Shape;145;p6"/>
              <p:cNvSpPr/>
              <p:nvPr/>
            </p:nvSpPr>
            <p:spPr>
              <a:xfrm>
                <a:off x="8841216" y="4333684"/>
                <a:ext cx="847788" cy="301837"/>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chemeClr val="dk1"/>
                    </a:solidFill>
                    <a:latin typeface="Open Sans"/>
                    <a:ea typeface="Open Sans"/>
                    <a:cs typeface="Open Sans"/>
                    <a:sym typeface="Open Sans"/>
                  </a:rPr>
                  <a:t>Impactos</a:t>
                </a:r>
                <a:endParaRPr sz="1600">
                  <a:solidFill>
                    <a:schemeClr val="dk1"/>
                  </a:solidFill>
                  <a:latin typeface="Open Sans"/>
                  <a:ea typeface="Open Sans"/>
                  <a:cs typeface="Open Sans"/>
                  <a:sym typeface="Open Sans"/>
                </a:endParaRPr>
              </a:p>
            </p:txBody>
          </p:sp>
          <p:sp>
            <p:nvSpPr>
              <p:cNvPr id="146" name="Google Shape;146;p6"/>
              <p:cNvSpPr/>
              <p:nvPr/>
            </p:nvSpPr>
            <p:spPr>
              <a:xfrm>
                <a:off x="8774603" y="5077595"/>
                <a:ext cx="993124" cy="265106"/>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chemeClr val="dk1"/>
                    </a:solidFill>
                    <a:latin typeface="Open Sans"/>
                    <a:ea typeface="Open Sans"/>
                    <a:cs typeface="Open Sans"/>
                    <a:sym typeface="Open Sans"/>
                  </a:rPr>
                  <a:t>Respostas</a:t>
                </a:r>
                <a:endParaRPr/>
              </a:p>
            </p:txBody>
          </p:sp>
          <p:sp>
            <p:nvSpPr>
              <p:cNvPr id="147" name="Google Shape;147;p6"/>
              <p:cNvSpPr/>
              <p:nvPr/>
            </p:nvSpPr>
            <p:spPr>
              <a:xfrm>
                <a:off x="7437284" y="5498024"/>
                <a:ext cx="993124" cy="265106"/>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chemeClr val="dk1"/>
                    </a:solidFill>
                    <a:latin typeface="Open Sans"/>
                    <a:ea typeface="Open Sans"/>
                    <a:cs typeface="Open Sans"/>
                    <a:sym typeface="Open Sans"/>
                  </a:rPr>
                  <a:t>Mitigação</a:t>
                </a:r>
                <a:endParaRPr/>
              </a:p>
            </p:txBody>
          </p:sp>
          <p:sp>
            <p:nvSpPr>
              <p:cNvPr id="148" name="Google Shape;148;p6"/>
              <p:cNvSpPr/>
              <p:nvPr/>
            </p:nvSpPr>
            <p:spPr>
              <a:xfrm>
                <a:off x="10149233" y="5498024"/>
                <a:ext cx="993124" cy="265106"/>
              </a:xfrm>
              <a:prstGeom prst="roundRect">
                <a:avLst>
                  <a:gd name="adj" fmla="val 16667"/>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chemeClr val="dk1"/>
                    </a:solidFill>
                    <a:latin typeface="Open Sans"/>
                    <a:ea typeface="Open Sans"/>
                    <a:cs typeface="Open Sans"/>
                    <a:sym typeface="Open Sans"/>
                  </a:rPr>
                  <a:t>Adaptação</a:t>
                </a:r>
                <a:endParaRPr/>
              </a:p>
            </p:txBody>
          </p:sp>
          <p:cxnSp>
            <p:nvCxnSpPr>
              <p:cNvPr id="149" name="Google Shape;149;p6"/>
              <p:cNvCxnSpPr>
                <a:stCxn id="146" idx="2"/>
                <a:endCxn id="147" idx="3"/>
              </p:cNvCxnSpPr>
              <p:nvPr/>
            </p:nvCxnSpPr>
            <p:spPr>
              <a:xfrm rot="5400000">
                <a:off x="8706715" y="5066251"/>
                <a:ext cx="288000" cy="840900"/>
              </a:xfrm>
              <a:prstGeom prst="bentConnector2">
                <a:avLst/>
              </a:prstGeom>
              <a:noFill/>
              <a:ln w="28575" cap="flat" cmpd="sng">
                <a:solidFill>
                  <a:schemeClr val="accent1"/>
                </a:solidFill>
                <a:prstDash val="solid"/>
                <a:miter lim="800000"/>
                <a:headEnd type="none" w="sm" len="sm"/>
                <a:tailEnd type="triangle" w="med" len="med"/>
              </a:ln>
            </p:spPr>
          </p:cxnSp>
          <p:cxnSp>
            <p:nvCxnSpPr>
              <p:cNvPr id="150" name="Google Shape;150;p6"/>
              <p:cNvCxnSpPr>
                <a:stCxn id="146" idx="2"/>
                <a:endCxn id="148" idx="1"/>
              </p:cNvCxnSpPr>
              <p:nvPr/>
            </p:nvCxnSpPr>
            <p:spPr>
              <a:xfrm rot="-5400000" flipH="1">
                <a:off x="9566215" y="5047651"/>
                <a:ext cx="288000" cy="878100"/>
              </a:xfrm>
              <a:prstGeom prst="bentConnector2">
                <a:avLst/>
              </a:prstGeom>
              <a:noFill/>
              <a:ln w="28575" cap="flat" cmpd="sng">
                <a:solidFill>
                  <a:schemeClr val="accent1"/>
                </a:solidFill>
                <a:prstDash val="solid"/>
                <a:miter lim="800000"/>
                <a:headEnd type="none" w="sm" len="sm"/>
                <a:tailEnd type="triangle" w="med" len="med"/>
              </a:ln>
            </p:spPr>
          </p:cxnSp>
          <p:cxnSp>
            <p:nvCxnSpPr>
              <p:cNvPr id="151" name="Google Shape;151;p6"/>
              <p:cNvCxnSpPr>
                <a:stCxn id="148" idx="0"/>
                <a:endCxn id="145" idx="3"/>
              </p:cNvCxnSpPr>
              <p:nvPr/>
            </p:nvCxnSpPr>
            <p:spPr>
              <a:xfrm rot="5400000" flipH="1">
                <a:off x="9660745" y="4512974"/>
                <a:ext cx="1013400" cy="956700"/>
              </a:xfrm>
              <a:prstGeom prst="bentConnector2">
                <a:avLst/>
              </a:prstGeom>
              <a:noFill/>
              <a:ln w="28575" cap="flat" cmpd="sng">
                <a:solidFill>
                  <a:schemeClr val="accent1"/>
                </a:solidFill>
                <a:prstDash val="solid"/>
                <a:miter lim="800000"/>
                <a:headEnd type="none" w="sm" len="sm"/>
                <a:tailEnd type="triangle" w="med" len="med"/>
              </a:ln>
            </p:spPr>
          </p:cxnSp>
          <p:cxnSp>
            <p:nvCxnSpPr>
              <p:cNvPr id="152" name="Google Shape;152;p6"/>
              <p:cNvCxnSpPr>
                <a:cxnSpLocks/>
                <a:stCxn id="143" idx="2"/>
                <a:endCxn id="144" idx="0"/>
              </p:cNvCxnSpPr>
              <p:nvPr/>
            </p:nvCxnSpPr>
            <p:spPr>
              <a:xfrm>
                <a:off x="9259055" y="3020408"/>
                <a:ext cx="1" cy="478001"/>
              </a:xfrm>
              <a:prstGeom prst="straightConnector1">
                <a:avLst/>
              </a:prstGeom>
              <a:noFill/>
              <a:ln w="28575" cap="flat" cmpd="sng">
                <a:solidFill>
                  <a:schemeClr val="accent1"/>
                </a:solidFill>
                <a:prstDash val="solid"/>
                <a:miter lim="800000"/>
                <a:headEnd type="none" w="sm" len="sm"/>
                <a:tailEnd type="triangle" w="med" len="med"/>
              </a:ln>
            </p:spPr>
          </p:cxnSp>
          <p:cxnSp>
            <p:nvCxnSpPr>
              <p:cNvPr id="153" name="Google Shape;153;p6"/>
              <p:cNvCxnSpPr>
                <a:stCxn id="144" idx="2"/>
                <a:endCxn id="145" idx="0"/>
              </p:cNvCxnSpPr>
              <p:nvPr/>
            </p:nvCxnSpPr>
            <p:spPr>
              <a:xfrm>
                <a:off x="9259056" y="3846141"/>
                <a:ext cx="6000" cy="487500"/>
              </a:xfrm>
              <a:prstGeom prst="straightConnector1">
                <a:avLst/>
              </a:prstGeom>
              <a:noFill/>
              <a:ln w="28575" cap="flat" cmpd="sng">
                <a:solidFill>
                  <a:schemeClr val="accent1"/>
                </a:solidFill>
                <a:prstDash val="solid"/>
                <a:miter lim="800000"/>
                <a:headEnd type="none" w="sm" len="sm"/>
                <a:tailEnd type="triangle" w="med" len="med"/>
              </a:ln>
            </p:spPr>
          </p:cxnSp>
          <p:cxnSp>
            <p:nvCxnSpPr>
              <p:cNvPr id="154" name="Google Shape;154;p6"/>
              <p:cNvCxnSpPr>
                <a:stCxn id="145" idx="2"/>
                <a:endCxn id="146" idx="0"/>
              </p:cNvCxnSpPr>
              <p:nvPr/>
            </p:nvCxnSpPr>
            <p:spPr>
              <a:xfrm>
                <a:off x="9265110" y="4635521"/>
                <a:ext cx="6000" cy="442200"/>
              </a:xfrm>
              <a:prstGeom prst="straightConnector1">
                <a:avLst/>
              </a:prstGeom>
              <a:noFill/>
              <a:ln w="28575" cap="flat" cmpd="sng">
                <a:solidFill>
                  <a:schemeClr val="accent1"/>
                </a:solidFill>
                <a:prstDash val="solid"/>
                <a:miter lim="800000"/>
                <a:headEnd type="none" w="sm" len="sm"/>
                <a:tailEnd type="triangle" w="med" len="med"/>
              </a:ln>
            </p:spPr>
          </p:cxnSp>
        </p:grpSp>
        <p:cxnSp>
          <p:nvCxnSpPr>
            <p:cNvPr id="155" name="Google Shape;155;p6"/>
            <p:cNvCxnSpPr>
              <a:cxnSpLocks/>
              <a:stCxn id="147" idx="1"/>
              <a:endCxn id="143" idx="1"/>
            </p:cNvCxnSpPr>
            <p:nvPr/>
          </p:nvCxnSpPr>
          <p:spPr>
            <a:xfrm rot="10800000" flipH="1">
              <a:off x="7437284" y="2869692"/>
              <a:ext cx="845300" cy="2760885"/>
            </a:xfrm>
            <a:prstGeom prst="bentConnector3">
              <a:avLst>
                <a:gd name="adj1" fmla="val -23068"/>
              </a:avLst>
            </a:prstGeom>
            <a:noFill/>
            <a:ln w="28575" cap="flat" cmpd="sng">
              <a:solidFill>
                <a:schemeClr val="accent1"/>
              </a:solidFill>
              <a:prstDash val="solid"/>
              <a:miter lim="800000"/>
              <a:headEnd type="none" w="sm" len="sm"/>
              <a:tailEnd type="triangle" w="med" len="med"/>
            </a:ln>
          </p:spPr>
        </p:cxnSp>
      </p:grpSp>
      <p:sp>
        <p:nvSpPr>
          <p:cNvPr id="156" name="Google Shape;156;p6"/>
          <p:cNvSpPr txBox="1">
            <a:spLocks noGrp="1"/>
          </p:cNvSpPr>
          <p:nvPr>
            <p:ph type="body" idx="2"/>
          </p:nvPr>
        </p:nvSpPr>
        <p:spPr>
          <a:xfrm>
            <a:off x="663574" y="2016027"/>
            <a:ext cx="822134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err="1"/>
              <a:t>Respostas</a:t>
            </a:r>
            <a:r>
              <a:rPr lang="en-GB" dirty="0"/>
              <a:t> </a:t>
            </a:r>
            <a:r>
              <a:rPr lang="en-GB" dirty="0" err="1"/>
              <a:t>políticas</a:t>
            </a:r>
            <a:r>
              <a:rPr lang="en-GB" dirty="0"/>
              <a:t> para combater as </a:t>
            </a:r>
            <a:r>
              <a:rPr lang="en-GB" dirty="0" err="1"/>
              <a:t>mudanças</a:t>
            </a:r>
            <a:r>
              <a:rPr lang="en-GB" dirty="0"/>
              <a:t> </a:t>
            </a:r>
            <a:r>
              <a:rPr lang="en-GB" dirty="0" err="1"/>
              <a:t>climáticas</a:t>
            </a:r>
            <a:endParaRPr dirty="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p:nvPr/>
        </p:nvSpPr>
        <p:spPr>
          <a:xfrm>
            <a:off x="663576" y="716881"/>
            <a:ext cx="6384924"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10.1 </a:t>
            </a:r>
            <a:r>
              <a:rPr lang="en-GB" sz="4400" b="0" i="0" dirty="0" err="1">
                <a:solidFill>
                  <a:schemeClr val="dk1"/>
                </a:solidFill>
                <a:latin typeface="Open Sans"/>
                <a:ea typeface="Open Sans"/>
                <a:cs typeface="Open Sans"/>
                <a:sym typeface="Open Sans"/>
              </a:rPr>
              <a:t>Gerenciamento</a:t>
            </a:r>
            <a:r>
              <a:rPr lang="en-GB" sz="4400" b="0" i="0" dirty="0">
                <a:solidFill>
                  <a:schemeClr val="dk1"/>
                </a:solidFill>
                <a:latin typeface="Open Sans"/>
                <a:ea typeface="Open Sans"/>
                <a:cs typeface="Open Sans"/>
                <a:sym typeface="Open Sans"/>
              </a:rPr>
              <a:t> de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dirty="0"/>
          </a:p>
        </p:txBody>
      </p:sp>
      <p:sp>
        <p:nvSpPr>
          <p:cNvPr id="163" name="Google Shape;163;p7"/>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7</a:t>
            </a:fld>
            <a:endParaRPr>
              <a:latin typeface="Open Sans"/>
              <a:ea typeface="Open Sans"/>
              <a:cs typeface="Open Sans"/>
              <a:sym typeface="Open Sans"/>
            </a:endParaRPr>
          </a:p>
        </p:txBody>
      </p:sp>
      <p:sp>
        <p:nvSpPr>
          <p:cNvPr id="164" name="Google Shape;164;p7"/>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165" name="Google Shape;165;p7"/>
          <p:cNvSpPr txBox="1">
            <a:spLocks noGrp="1"/>
          </p:cNvSpPr>
          <p:nvPr>
            <p:ph type="body" idx="2"/>
          </p:nvPr>
        </p:nvSpPr>
        <p:spPr>
          <a:xfrm>
            <a:off x="663574" y="2016027"/>
            <a:ext cx="822134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a:t>Respostas políticas para combater as mudanças climáticas</a:t>
            </a:r>
            <a:endParaRPr/>
          </a:p>
        </p:txBody>
      </p:sp>
      <p:graphicFrame>
        <p:nvGraphicFramePr>
          <p:cNvPr id="166" name="Google Shape;166;p7"/>
          <p:cNvGraphicFramePr/>
          <p:nvPr>
            <p:extLst>
              <p:ext uri="{D42A27DB-BD31-4B8C-83A1-F6EECF244321}">
                <p14:modId xmlns:p14="http://schemas.microsoft.com/office/powerpoint/2010/main" val="2002167030"/>
              </p:ext>
            </p:extLst>
          </p:nvPr>
        </p:nvGraphicFramePr>
        <p:xfrm>
          <a:off x="822829" y="2455274"/>
          <a:ext cx="10477250" cy="3821690"/>
        </p:xfrm>
        <a:graphic>
          <a:graphicData uri="http://schemas.openxmlformats.org/drawingml/2006/table">
            <a:tbl>
              <a:tblPr firstRow="1" bandRow="1">
                <a:noFill/>
                <a:tableStyleId>{1727A981-6357-4CDD-9D05-15BAD1E6B4E7}</a:tableStyleId>
              </a:tblPr>
              <a:tblGrid>
                <a:gridCol w="5238625">
                  <a:extLst>
                    <a:ext uri="{9D8B030D-6E8A-4147-A177-3AD203B41FA5}">
                      <a16:colId xmlns:a16="http://schemas.microsoft.com/office/drawing/2014/main" val="20000"/>
                    </a:ext>
                  </a:extLst>
                </a:gridCol>
                <a:gridCol w="5238625">
                  <a:extLst>
                    <a:ext uri="{9D8B030D-6E8A-4147-A177-3AD203B41FA5}">
                      <a16:colId xmlns:a16="http://schemas.microsoft.com/office/drawing/2014/main" val="20001"/>
                    </a:ext>
                  </a:extLst>
                </a:gridCol>
              </a:tblGrid>
              <a:tr h="438400">
                <a:tc>
                  <a:txBody>
                    <a:bodyPr/>
                    <a:lstStyle/>
                    <a:p>
                      <a:pPr marL="0" marR="0" lvl="0" indent="0" algn="ctr" rtl="0">
                        <a:spcBef>
                          <a:spcPts val="0"/>
                        </a:spcBef>
                        <a:spcAft>
                          <a:spcPts val="0"/>
                        </a:spcAft>
                        <a:buNone/>
                      </a:pPr>
                      <a:r>
                        <a:rPr lang="en-GB" sz="1800" u="none" strike="noStrike" cap="none"/>
                        <a:t>Mitigação</a:t>
                      </a:r>
                      <a:endParaRPr/>
                    </a:p>
                  </a:txBody>
                  <a:tcPr marL="91450" marR="91450" marT="45725" marB="45725"/>
                </a:tc>
                <a:tc>
                  <a:txBody>
                    <a:bodyPr/>
                    <a:lstStyle/>
                    <a:p>
                      <a:pPr marL="0" marR="0" lvl="0" indent="0" algn="ctr" rtl="0">
                        <a:spcBef>
                          <a:spcPts val="0"/>
                        </a:spcBef>
                        <a:spcAft>
                          <a:spcPts val="0"/>
                        </a:spcAft>
                        <a:buNone/>
                      </a:pPr>
                      <a:r>
                        <a:rPr lang="en-GB" sz="1800" u="none" strike="noStrike" cap="none"/>
                        <a:t>Adaptação</a:t>
                      </a:r>
                      <a:endParaRPr/>
                    </a:p>
                  </a:txBody>
                  <a:tcPr marL="91450" marR="91450" marT="45725" marB="45725"/>
                </a:tc>
                <a:extLst>
                  <a:ext uri="{0D108BD9-81ED-4DB2-BD59-A6C34878D82A}">
                    <a16:rowId xmlns:a16="http://schemas.microsoft.com/office/drawing/2014/main" val="10000"/>
                  </a:ext>
                </a:extLst>
              </a:tr>
              <a:tr h="3353100">
                <a:tc>
                  <a:txBody>
                    <a:bodyPr/>
                    <a:lstStyle/>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Práticas</a:t>
                      </a:r>
                      <a:r>
                        <a:rPr lang="en-GB" sz="1800" b="0" i="0" u="none" strike="noStrike" cap="none" dirty="0">
                          <a:solidFill>
                            <a:schemeClr val="dk1"/>
                          </a:solidFill>
                          <a:latin typeface="Open Sans"/>
                          <a:ea typeface="Open Sans"/>
                          <a:cs typeface="Open Sans"/>
                          <a:sym typeface="Open Sans"/>
                        </a:rPr>
                        <a:t> de boa </a:t>
                      </a:r>
                      <a:r>
                        <a:rPr lang="en-GB" sz="1800" b="0" i="0" u="none" strike="noStrike" cap="none" dirty="0" err="1">
                          <a:solidFill>
                            <a:schemeClr val="dk1"/>
                          </a:solidFill>
                          <a:latin typeface="Open Sans"/>
                          <a:ea typeface="Open Sans"/>
                          <a:cs typeface="Open Sans"/>
                          <a:sym typeface="Open Sans"/>
                        </a:rPr>
                        <a:t>Eficiência</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energética</a:t>
                      </a:r>
                      <a:endParaRPr dirty="0"/>
                    </a:p>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Maior</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uso</a:t>
                      </a:r>
                      <a:r>
                        <a:rPr lang="en-GB" sz="1800" b="0" i="0" u="none" strike="noStrike" cap="none" dirty="0">
                          <a:solidFill>
                            <a:schemeClr val="dk1"/>
                          </a:solidFill>
                          <a:latin typeface="Open Sans"/>
                          <a:ea typeface="Open Sans"/>
                          <a:cs typeface="Open Sans"/>
                          <a:sym typeface="Open Sans"/>
                        </a:rPr>
                        <a:t> de </a:t>
                      </a:r>
                      <a:r>
                        <a:rPr lang="en-GB" sz="1800" b="0" i="0" u="none" strike="noStrike" cap="none" dirty="0" err="1">
                          <a:solidFill>
                            <a:schemeClr val="dk1"/>
                          </a:solidFill>
                          <a:latin typeface="Open Sans"/>
                          <a:ea typeface="Open Sans"/>
                          <a:cs typeface="Open Sans"/>
                          <a:sym typeface="Open Sans"/>
                        </a:rPr>
                        <a:t>energia</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renovável</a:t>
                      </a:r>
                      <a:endParaRPr dirty="0"/>
                    </a:p>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Eletrificação</a:t>
                      </a:r>
                      <a:r>
                        <a:rPr lang="en-GB" sz="1800" b="0" i="0" u="none" strike="noStrike" cap="none" dirty="0">
                          <a:solidFill>
                            <a:schemeClr val="dk1"/>
                          </a:solidFill>
                          <a:latin typeface="Open Sans"/>
                          <a:ea typeface="Open Sans"/>
                          <a:cs typeface="Open Sans"/>
                          <a:sym typeface="Open Sans"/>
                        </a:rPr>
                        <a:t> de </a:t>
                      </a:r>
                      <a:r>
                        <a:rPr lang="en-GB" sz="1800" b="0" i="0" u="none" strike="noStrike" cap="none" dirty="0" err="1">
                          <a:solidFill>
                            <a:schemeClr val="dk1"/>
                          </a:solidFill>
                          <a:latin typeface="Open Sans"/>
                          <a:ea typeface="Open Sans"/>
                          <a:cs typeface="Open Sans"/>
                          <a:sym typeface="Open Sans"/>
                        </a:rPr>
                        <a:t>processos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industriais</a:t>
                      </a:r>
                      <a:endParaRPr dirty="0"/>
                    </a:p>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Implementação</a:t>
                      </a:r>
                      <a:r>
                        <a:rPr lang="en-GB" sz="1800" b="0" i="0" u="none" strike="noStrike" cap="none" dirty="0">
                          <a:solidFill>
                            <a:schemeClr val="dk1"/>
                          </a:solidFill>
                          <a:latin typeface="Open Sans"/>
                          <a:ea typeface="Open Sans"/>
                          <a:cs typeface="Open Sans"/>
                          <a:sym typeface="Open Sans"/>
                        </a:rPr>
                        <a:t> de </a:t>
                      </a:r>
                      <a:r>
                        <a:rPr lang="en-GB" sz="1800" b="0" i="0" u="none" strike="noStrike" cap="none" dirty="0" err="1">
                          <a:solidFill>
                            <a:schemeClr val="dk1"/>
                          </a:solidFill>
                          <a:latin typeface="Open Sans"/>
                          <a:ea typeface="Open Sans"/>
                          <a:cs typeface="Open Sans"/>
                          <a:sym typeface="Open Sans"/>
                        </a:rPr>
                        <a:t>meios</a:t>
                      </a:r>
                      <a:r>
                        <a:rPr lang="en-GB" sz="1800" b="0" i="0" u="none" strike="noStrike" cap="none" dirty="0">
                          <a:solidFill>
                            <a:schemeClr val="dk1"/>
                          </a:solidFill>
                          <a:latin typeface="Open Sans"/>
                          <a:ea typeface="Open Sans"/>
                          <a:cs typeface="Open Sans"/>
                          <a:sym typeface="Open Sans"/>
                        </a:rPr>
                        <a:t> de </a:t>
                      </a:r>
                      <a:r>
                        <a:rPr lang="en-GB" sz="1800" b="0" i="0" u="none" strike="noStrike" cap="none" dirty="0" err="1">
                          <a:solidFill>
                            <a:schemeClr val="dk1"/>
                          </a:solidFill>
                          <a:latin typeface="Open Sans"/>
                          <a:ea typeface="Open Sans"/>
                          <a:cs typeface="Open Sans"/>
                          <a:sym typeface="Open Sans"/>
                        </a:rPr>
                        <a:t>transporte</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eficientes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transporte</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público</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elétrico</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bicicleta</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carros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compartilhados</a:t>
                      </a:r>
                      <a:r>
                        <a:rPr lang="en-GB" sz="1800" b="0" i="0" u="none" strike="noStrike" cap="none" dirty="0">
                          <a:solidFill>
                            <a:schemeClr val="dk1"/>
                          </a:solidFill>
                          <a:latin typeface="Open Sans"/>
                          <a:ea typeface="Open Sans"/>
                          <a:cs typeface="Open Sans"/>
                          <a:sym typeface="Open Sans"/>
                        </a:rPr>
                        <a:t> ...</a:t>
                      </a:r>
                      <a:endParaRPr dirty="0"/>
                    </a:p>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Imposto</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sobre</a:t>
                      </a:r>
                      <a:r>
                        <a:rPr lang="en-GB" sz="1800" b="0" i="0" u="none" strike="noStrike" cap="none" dirty="0">
                          <a:solidFill>
                            <a:schemeClr val="dk1"/>
                          </a:solidFill>
                          <a:latin typeface="Open Sans"/>
                          <a:ea typeface="Open Sans"/>
                          <a:cs typeface="Open Sans"/>
                          <a:sym typeface="Open Sans"/>
                        </a:rPr>
                        <a:t> o </a:t>
                      </a:r>
                      <a:r>
                        <a:rPr lang="en-GB" sz="1800" b="0" i="0" u="none" strike="noStrike" cap="none" dirty="0" err="1">
                          <a:solidFill>
                            <a:schemeClr val="dk1"/>
                          </a:solidFill>
                          <a:latin typeface="Open Sans"/>
                          <a:ea typeface="Open Sans"/>
                          <a:cs typeface="Open Sans"/>
                          <a:sym typeface="Open Sans"/>
                        </a:rPr>
                        <a:t>carbono</a:t>
                      </a:r>
                      <a:r>
                        <a:rPr lang="en-GB" sz="1800" b="0" i="0" u="none" strike="noStrike" cap="none" dirty="0">
                          <a:solidFill>
                            <a:schemeClr val="dk1"/>
                          </a:solidFill>
                          <a:latin typeface="Open Sans"/>
                          <a:ea typeface="Open Sans"/>
                          <a:cs typeface="Open Sans"/>
                          <a:sym typeface="Open Sans"/>
                        </a:rPr>
                        <a:t> e mercados de </a:t>
                      </a:r>
                      <a:r>
                        <a:rPr lang="en-GB" sz="1800" b="0" i="0" u="none" strike="noStrike" cap="none" dirty="0" err="1">
                          <a:solidFill>
                            <a:schemeClr val="dk1"/>
                          </a:solidFill>
                          <a:latin typeface="Open Sans"/>
                          <a:ea typeface="Open Sans"/>
                          <a:cs typeface="Open Sans"/>
                          <a:sym typeface="Open Sans"/>
                        </a:rPr>
                        <a:t>emissões</a:t>
                      </a:r>
                      <a:endParaRPr dirty="0"/>
                    </a:p>
                    <a:p>
                      <a:pPr marL="0" marR="0" lvl="0" indent="0" algn="l" rtl="0">
                        <a:spcBef>
                          <a:spcPts val="0"/>
                        </a:spcBef>
                        <a:spcAft>
                          <a:spcPts val="0"/>
                        </a:spcAft>
                        <a:buNone/>
                      </a:pPr>
                      <a:endParaRPr sz="1800" u="none" strike="noStrike" cap="none" dirty="0"/>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Locais</a:t>
                      </a:r>
                      <a:r>
                        <a:rPr lang="en-GB" sz="1800" b="0" i="0" u="none" strike="noStrike" cap="none" dirty="0">
                          <a:solidFill>
                            <a:schemeClr val="dk1"/>
                          </a:solidFill>
                          <a:latin typeface="Open Sans"/>
                          <a:ea typeface="Open Sans"/>
                          <a:cs typeface="Open Sans"/>
                          <a:sym typeface="Open Sans"/>
                        </a:rPr>
                        <a:t> e </a:t>
                      </a:r>
                      <a:r>
                        <a:rPr lang="en-GB" sz="1800" b="0" i="0" u="none" strike="noStrike" cap="none" dirty="0" err="1">
                          <a:solidFill>
                            <a:schemeClr val="dk1"/>
                          </a:solidFill>
                          <a:latin typeface="Open Sans"/>
                          <a:ea typeface="Open Sans"/>
                          <a:cs typeface="Open Sans"/>
                          <a:sym typeface="Open Sans"/>
                        </a:rPr>
                        <a:t>infraestruturas</a:t>
                      </a:r>
                      <a:r>
                        <a:rPr lang="en-GB" sz="1800" b="0" i="0" u="none" strike="noStrike" cap="none" dirty="0">
                          <a:solidFill>
                            <a:schemeClr val="dk1"/>
                          </a:solidFill>
                          <a:latin typeface="Open Sans"/>
                          <a:ea typeface="Open Sans"/>
                          <a:cs typeface="Open Sans"/>
                          <a:sym typeface="Open Sans"/>
                        </a:rPr>
                        <a:t> de </a:t>
                      </a:r>
                      <a:r>
                        <a:rPr lang="en-GB" sz="1800" b="0" i="0" u="none" strike="noStrike" cap="none" dirty="0" err="1">
                          <a:solidFill>
                            <a:schemeClr val="dk1"/>
                          </a:solidFill>
                          <a:latin typeface="Open Sans"/>
                          <a:ea typeface="Open Sans"/>
                          <a:cs typeface="Open Sans"/>
                          <a:sym typeface="Open Sans"/>
                        </a:rPr>
                        <a:t>instalações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mais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seguros</a:t>
                      </a:r>
                      <a:endParaRPr dirty="0"/>
                    </a:p>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Restauração</a:t>
                      </a:r>
                      <a:r>
                        <a:rPr lang="en-GB" sz="1800" b="0" i="0" u="none" strike="noStrike" cap="none" dirty="0">
                          <a:solidFill>
                            <a:schemeClr val="dk1"/>
                          </a:solidFill>
                          <a:latin typeface="Open Sans"/>
                          <a:ea typeface="Open Sans"/>
                          <a:cs typeface="Open Sans"/>
                          <a:sym typeface="Open Sans"/>
                        </a:rPr>
                        <a:t> da </a:t>
                      </a:r>
                      <a:r>
                        <a:rPr lang="en-GB" sz="1800" b="0" i="0" u="none" strike="noStrike" cap="none" dirty="0" err="1">
                          <a:solidFill>
                            <a:schemeClr val="dk1"/>
                          </a:solidFill>
                          <a:latin typeface="Open Sans"/>
                          <a:ea typeface="Open Sans"/>
                          <a:cs typeface="Open Sans"/>
                          <a:sym typeface="Open Sans"/>
                        </a:rPr>
                        <a:t>paisagem</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paisagem</a:t>
                      </a:r>
                      <a:r>
                        <a:rPr lang="en-GB" sz="1800" b="0" i="0" u="none" strike="noStrike" cap="none" dirty="0">
                          <a:solidFill>
                            <a:schemeClr val="dk1"/>
                          </a:solidFill>
                          <a:latin typeface="Open Sans"/>
                          <a:ea typeface="Open Sans"/>
                          <a:cs typeface="Open Sans"/>
                          <a:sym typeface="Open Sans"/>
                        </a:rPr>
                        <a:t> natural) e </a:t>
                      </a:r>
                      <a:r>
                        <a:rPr lang="en-GB" sz="1800" b="0" i="0" u="none" strike="noStrike" cap="none" dirty="0" err="1">
                          <a:solidFill>
                            <a:schemeClr val="dk1"/>
                          </a:solidFill>
                          <a:latin typeface="Open Sans"/>
                          <a:ea typeface="Open Sans"/>
                          <a:cs typeface="Open Sans"/>
                          <a:sym typeface="Open Sans"/>
                        </a:rPr>
                        <a:t>reflorestamento</a:t>
                      </a:r>
                      <a:endParaRPr dirty="0"/>
                    </a:p>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Cultivo</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flexível</a:t>
                      </a:r>
                      <a:r>
                        <a:rPr lang="en-GB" sz="1800" b="0" i="0" u="none" strike="noStrike" cap="none" dirty="0">
                          <a:solidFill>
                            <a:schemeClr val="dk1"/>
                          </a:solidFill>
                          <a:latin typeface="Open Sans"/>
                          <a:ea typeface="Open Sans"/>
                          <a:cs typeface="Open Sans"/>
                          <a:sym typeface="Open Sans"/>
                        </a:rPr>
                        <a:t> e </a:t>
                      </a:r>
                      <a:r>
                        <a:rPr lang="en-GB" sz="1800" b="0" i="0" u="none" strike="noStrike" cap="none" dirty="0" err="1">
                          <a:solidFill>
                            <a:schemeClr val="dk1"/>
                          </a:solidFill>
                          <a:latin typeface="Open Sans"/>
                          <a:ea typeface="Open Sans"/>
                          <a:cs typeface="Open Sans"/>
                          <a:sym typeface="Open Sans"/>
                        </a:rPr>
                        <a:t>diversificado</a:t>
                      </a:r>
                      <a:r>
                        <a:rPr lang="en-GB" sz="1800" b="0" i="0" u="none" strike="noStrike" cap="none" dirty="0">
                          <a:solidFill>
                            <a:schemeClr val="dk1"/>
                          </a:solidFill>
                          <a:latin typeface="Open Sans"/>
                          <a:ea typeface="Open Sans"/>
                          <a:cs typeface="Open Sans"/>
                          <a:sym typeface="Open Sans"/>
                        </a:rPr>
                        <a:t> para </a:t>
                      </a:r>
                      <a:r>
                        <a:rPr lang="en-GB" sz="1800" b="0" i="0" u="none" strike="noStrike" cap="none" dirty="0" err="1">
                          <a:solidFill>
                            <a:schemeClr val="dk1"/>
                          </a:solidFill>
                          <a:latin typeface="Open Sans"/>
                          <a:ea typeface="Open Sans"/>
                          <a:cs typeface="Open Sans"/>
                          <a:sym typeface="Open Sans"/>
                        </a:rPr>
                        <a:t>estar</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preparado</a:t>
                      </a:r>
                      <a:r>
                        <a:rPr lang="en-GB" sz="1800" b="0" i="0" u="none" strike="noStrike" cap="none" dirty="0">
                          <a:solidFill>
                            <a:schemeClr val="dk1"/>
                          </a:solidFill>
                          <a:latin typeface="Open Sans"/>
                          <a:ea typeface="Open Sans"/>
                          <a:cs typeface="Open Sans"/>
                          <a:sym typeface="Open Sans"/>
                        </a:rPr>
                        <a:t> para </a:t>
                      </a:r>
                      <a:r>
                        <a:rPr lang="en-GB" sz="1800" b="0" i="0" u="none" strike="noStrike" cap="none" dirty="0" err="1">
                          <a:solidFill>
                            <a:schemeClr val="dk1"/>
                          </a:solidFill>
                          <a:latin typeface="Open Sans"/>
                          <a:ea typeface="Open Sans"/>
                          <a:cs typeface="Open Sans"/>
                          <a:sym typeface="Open Sans"/>
                        </a:rPr>
                        <a:t>catástrofes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naturais</a:t>
                      </a:r>
                      <a:endParaRPr dirty="0"/>
                    </a:p>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Pesquisa</a:t>
                      </a:r>
                      <a:r>
                        <a:rPr lang="en-GB" sz="1800" b="0" i="0" u="none" strike="noStrike" cap="none" dirty="0">
                          <a:solidFill>
                            <a:schemeClr val="dk1"/>
                          </a:solidFill>
                          <a:latin typeface="Open Sans"/>
                          <a:ea typeface="Open Sans"/>
                          <a:cs typeface="Open Sans"/>
                          <a:sym typeface="Open Sans"/>
                        </a:rPr>
                        <a:t> e </a:t>
                      </a:r>
                      <a:r>
                        <a:rPr lang="en-GB" sz="1800" b="0" i="0" u="none" strike="noStrike" cap="none" dirty="0" err="1">
                          <a:solidFill>
                            <a:schemeClr val="dk1"/>
                          </a:solidFill>
                          <a:latin typeface="Open Sans"/>
                          <a:ea typeface="Open Sans"/>
                          <a:cs typeface="Open Sans"/>
                          <a:sym typeface="Open Sans"/>
                        </a:rPr>
                        <a:t>desenvolvimento</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sobre</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possíveis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catástrofes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comportamento</a:t>
                      </a:r>
                      <a:r>
                        <a:rPr lang="en-GB" sz="1800" b="0" i="0" u="none" strike="noStrike" cap="none" dirty="0">
                          <a:solidFill>
                            <a:schemeClr val="dk1"/>
                          </a:solidFill>
                          <a:latin typeface="Open Sans"/>
                          <a:ea typeface="Open Sans"/>
                          <a:cs typeface="Open Sans"/>
                          <a:sym typeface="Open Sans"/>
                        </a:rPr>
                        <a:t> da </a:t>
                      </a:r>
                      <a:r>
                        <a:rPr lang="en-GB" sz="1800" b="0" i="0" u="none" strike="noStrike" cap="none" dirty="0" err="1">
                          <a:solidFill>
                            <a:schemeClr val="dk1"/>
                          </a:solidFill>
                          <a:latin typeface="Open Sans"/>
                          <a:ea typeface="Open Sans"/>
                          <a:cs typeface="Open Sans"/>
                          <a:sym typeface="Open Sans"/>
                        </a:rPr>
                        <a:t>temperatura</a:t>
                      </a:r>
                      <a:r>
                        <a:rPr lang="en-GB" sz="1800" b="0" i="0" u="none" strike="noStrike" cap="none" dirty="0">
                          <a:solidFill>
                            <a:schemeClr val="dk1"/>
                          </a:solidFill>
                          <a:latin typeface="Open Sans"/>
                          <a:ea typeface="Open Sans"/>
                          <a:cs typeface="Open Sans"/>
                          <a:sym typeface="Open Sans"/>
                        </a:rPr>
                        <a:t>, etc.</a:t>
                      </a:r>
                      <a:endParaRPr dirty="0"/>
                    </a:p>
                    <a:p>
                      <a:pPr marL="285750" marR="0" lvl="0" indent="-285750" algn="l" rtl="0">
                        <a:spcBef>
                          <a:spcPts val="0"/>
                        </a:spcBef>
                        <a:spcAft>
                          <a:spcPts val="0"/>
                        </a:spcAft>
                        <a:buClr>
                          <a:schemeClr val="dk1"/>
                        </a:buClr>
                        <a:buSzPts val="1800"/>
                        <a:buFont typeface="Arial"/>
                        <a:buChar char="•"/>
                      </a:pPr>
                      <a:r>
                        <a:rPr lang="en-GB" sz="1800" b="0" i="0" u="none" strike="noStrike" cap="none" dirty="0" err="1">
                          <a:solidFill>
                            <a:schemeClr val="dk1"/>
                          </a:solidFill>
                          <a:latin typeface="Open Sans"/>
                          <a:ea typeface="Open Sans"/>
                          <a:cs typeface="Open Sans"/>
                          <a:sym typeface="Open Sans"/>
                        </a:rPr>
                        <a:t>Medidas</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preventivas</a:t>
                      </a:r>
                      <a:r>
                        <a:rPr lang="en-GB" sz="1800" b="0" i="0" u="none" strike="noStrike" cap="none" dirty="0">
                          <a:solidFill>
                            <a:schemeClr val="dk1"/>
                          </a:solidFill>
                          <a:latin typeface="Open Sans"/>
                          <a:ea typeface="Open Sans"/>
                          <a:cs typeface="Open Sans"/>
                          <a:sym typeface="Open Sans"/>
                        </a:rPr>
                        <a:t> e de </a:t>
                      </a:r>
                      <a:r>
                        <a:rPr lang="en-GB" sz="1800" b="0" i="0" u="none" strike="noStrike" cap="none" dirty="0" err="1">
                          <a:solidFill>
                            <a:schemeClr val="dk1"/>
                          </a:solidFill>
                          <a:latin typeface="Open Sans"/>
                          <a:ea typeface="Open Sans"/>
                          <a:cs typeface="Open Sans"/>
                          <a:sym typeface="Open Sans"/>
                        </a:rPr>
                        <a:t>precaução</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planos</a:t>
                      </a:r>
                      <a:r>
                        <a:rPr lang="en-GB" sz="1800" b="0" i="0" u="none" strike="noStrike" cap="none" dirty="0">
                          <a:solidFill>
                            <a:schemeClr val="dk1"/>
                          </a:solidFill>
                          <a:latin typeface="Open Sans"/>
                          <a:ea typeface="Open Sans"/>
                          <a:cs typeface="Open Sans"/>
                          <a:sym typeface="Open Sans"/>
                        </a:rPr>
                        <a:t> de </a:t>
                      </a:r>
                      <a:r>
                        <a:rPr lang="en-GB" sz="1800" b="0" i="0" u="none" strike="noStrike" cap="none" dirty="0" err="1">
                          <a:solidFill>
                            <a:schemeClr val="dk1"/>
                          </a:solidFill>
                          <a:latin typeface="Open Sans"/>
                          <a:ea typeface="Open Sans"/>
                          <a:cs typeface="Open Sans"/>
                          <a:sym typeface="Open Sans"/>
                        </a:rPr>
                        <a:t>evacuação</a:t>
                      </a:r>
                      <a:r>
                        <a:rPr lang="en-GB" sz="1800" b="0" i="0" u="none" strike="noStrike" cap="none" dirty="0">
                          <a:solidFill>
                            <a:schemeClr val="dk1"/>
                          </a:solidFill>
                          <a:latin typeface="Open Sans"/>
                          <a:ea typeface="Open Sans"/>
                          <a:cs typeface="Open Sans"/>
                          <a:sym typeface="Open Sans"/>
                        </a:rPr>
                        <a:t>, </a:t>
                      </a:r>
                      <a:r>
                        <a:rPr lang="en-GB" sz="1800" b="0" i="0" u="none" strike="noStrike" cap="none" dirty="0" err="1">
                          <a:solidFill>
                            <a:schemeClr val="dk1"/>
                          </a:solidFill>
                          <a:latin typeface="Open Sans"/>
                          <a:ea typeface="Open Sans"/>
                          <a:cs typeface="Open Sans"/>
                          <a:sym typeface="Open Sans"/>
                        </a:rPr>
                        <a:t>questões</a:t>
                      </a:r>
                      <a:r>
                        <a:rPr lang="en-GB" sz="1800" b="0" i="0" u="none" strike="noStrike" cap="none" dirty="0">
                          <a:solidFill>
                            <a:schemeClr val="dk1"/>
                          </a:solidFill>
                          <a:latin typeface="Open Sans"/>
                          <a:ea typeface="Open Sans"/>
                          <a:cs typeface="Open Sans"/>
                          <a:sym typeface="Open Sans"/>
                        </a:rPr>
                        <a:t> de </a:t>
                      </a:r>
                      <a:r>
                        <a:rPr lang="en-GB" sz="1800" b="0" i="0" u="none" strike="noStrike" cap="none" dirty="0" err="1">
                          <a:solidFill>
                            <a:schemeClr val="dk1"/>
                          </a:solidFill>
                          <a:latin typeface="Open Sans"/>
                          <a:ea typeface="Open Sans"/>
                          <a:cs typeface="Open Sans"/>
                          <a:sym typeface="Open Sans"/>
                        </a:rPr>
                        <a:t>saúde</a:t>
                      </a:r>
                      <a:r>
                        <a:rPr lang="en-GB" sz="1800" b="0" i="0" u="none" strike="noStrike" cap="none" dirty="0">
                          <a:solidFill>
                            <a:schemeClr val="dk1"/>
                          </a:solidFill>
                          <a:latin typeface="Open Sans"/>
                          <a:ea typeface="Open Sans"/>
                          <a:cs typeface="Open Sans"/>
                          <a:sym typeface="Open Sans"/>
                        </a:rPr>
                        <a:t>, etc.)</a:t>
                      </a:r>
                      <a:endParaRPr dirty="0"/>
                    </a:p>
                    <a:p>
                      <a:pPr marL="0" marR="0" lvl="0" indent="0" algn="ctr" rtl="0">
                        <a:spcBef>
                          <a:spcPts val="0"/>
                        </a:spcBef>
                        <a:spcAft>
                          <a:spcPts val="0"/>
                        </a:spcAft>
                        <a:buNone/>
                      </a:pPr>
                      <a:endParaRPr sz="18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p:nvPr/>
        </p:nvSpPr>
        <p:spPr>
          <a:xfrm>
            <a:off x="663575" y="723466"/>
            <a:ext cx="1070725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Aula 10.1 </a:t>
            </a:r>
            <a:r>
              <a:rPr lang="en-GB" sz="4400" b="0" i="0" dirty="0" err="1">
                <a:solidFill>
                  <a:schemeClr val="dk1"/>
                </a:solidFill>
                <a:latin typeface="Open Sans"/>
                <a:ea typeface="Open Sans"/>
                <a:cs typeface="Open Sans"/>
                <a:sym typeface="Open Sans"/>
              </a:rPr>
              <a:t>Referências</a:t>
            </a:r>
            <a:endParaRPr dirty="0"/>
          </a:p>
        </p:txBody>
      </p:sp>
      <p:sp>
        <p:nvSpPr>
          <p:cNvPr id="173" name="Google Shape;173;p8"/>
          <p:cNvSpPr txBox="1">
            <a:spLocks noGrp="1"/>
          </p:cNvSpPr>
          <p:nvPr>
            <p:ph type="body" idx="1"/>
          </p:nvPr>
        </p:nvSpPr>
        <p:spPr>
          <a:xfrm>
            <a:off x="663879" y="2115680"/>
            <a:ext cx="10448069" cy="156478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1600"/>
              <a:buAutoNum type="arabicPeriod"/>
            </a:pPr>
            <a:r>
              <a:rPr lang="en-GB" sz="1600" b="0">
                <a:latin typeface="Open Sans"/>
                <a:ea typeface="Open Sans"/>
                <a:cs typeface="Open Sans"/>
                <a:sym typeface="Open Sans"/>
              </a:rPr>
              <a:t> Noções básicas sobre mudanças climáticas. </a:t>
            </a:r>
            <a:r>
              <a:rPr lang="en-GB" sz="1600" b="0" u="sng">
                <a:solidFill>
                  <a:schemeClr val="hlink"/>
                </a:solidFill>
                <a:latin typeface="Open Sans"/>
                <a:ea typeface="Open Sans"/>
                <a:cs typeface="Open Sans"/>
                <a:sym typeface="Open Sans"/>
                <a:hlinkClick r:id="rId3"/>
              </a:rPr>
              <a:t>https://www.</a:t>
            </a:r>
            <a:r>
              <a:rPr lang="en-GB" sz="1600" b="0">
                <a:latin typeface="Open Sans"/>
                <a:ea typeface="Open Sans"/>
                <a:cs typeface="Open Sans"/>
                <a:sym typeface="Open Sans"/>
              </a:rPr>
              <a:t>ncdc.noaa.gov/global-warming/temperature-change </a:t>
            </a:r>
            <a:endParaRPr/>
          </a:p>
          <a:p>
            <a:pPr marL="457200" lvl="0" indent="-457200" algn="l" rtl="0">
              <a:lnSpc>
                <a:spcPct val="100000"/>
              </a:lnSpc>
              <a:spcBef>
                <a:spcPts val="1200"/>
              </a:spcBef>
              <a:spcAft>
                <a:spcPts val="0"/>
              </a:spcAft>
              <a:buClr>
                <a:schemeClr val="dk1"/>
              </a:buClr>
              <a:buSzPts val="1600"/>
              <a:buAutoNum type="arabicPeriod"/>
            </a:pPr>
            <a:r>
              <a:rPr lang="en-GB" sz="1600" b="0">
                <a:latin typeface="Open Sans"/>
                <a:ea typeface="Open Sans"/>
                <a:cs typeface="Open Sans"/>
                <a:sym typeface="Open Sans"/>
              </a:rPr>
              <a:t>IPCC, 2018: Summary for Policymakers. Em: Global Warming of 1.5°C. Um Relatório Especial do IPCC sobre os impactos do aquecimento global de 1,5°C acima dos níveis pré-industriais e os caminhos relacionados à emissão global de gases de efeito estufa, no contexto do fortalecimento da resposta global à ameaça das mudanças climáticas, do desenvolvimento sustentável e dos esforços para erradicar a pobreza [Masson-Delmotte, V., P. Zhai, H.-O. Pörtner, D. Roberts, J. Skea, P.R. Shukla, A. Pirani, W. Moufouma-Okia, C. Péan, R. Pidcock, S. Connors, J.B.R. Matthews, Y. Chen, X. Zhou, M.I. Gomis, E. Lonnoy, T. Maycock, M. Tignor e T. Waterfield (eds.)]. Organização Meteorológica Mundial, Genebra, Suíça, 32 pp. </a:t>
            </a:r>
            <a:r>
              <a:rPr lang="en-GB" sz="1600" b="0" u="sng">
                <a:solidFill>
                  <a:schemeClr val="hlink"/>
                </a:solidFill>
                <a:latin typeface="Open Sans"/>
                <a:ea typeface="Open Sans"/>
                <a:cs typeface="Open Sans"/>
                <a:sym typeface="Open Sans"/>
                <a:hlinkClick r:id="rId4"/>
              </a:rPr>
              <a:t>https://www.</a:t>
            </a:r>
            <a:r>
              <a:rPr lang="en-GB" sz="1600" b="0">
                <a:latin typeface="Open Sans"/>
                <a:ea typeface="Open Sans"/>
                <a:cs typeface="Open Sans"/>
                <a:sym typeface="Open Sans"/>
              </a:rPr>
              <a:t>ipcc.ch/sr15/ </a:t>
            </a:r>
            <a:endParaRPr/>
          </a:p>
          <a:p>
            <a:pPr marL="457200" lvl="0" indent="-457200" algn="l" rtl="0">
              <a:lnSpc>
                <a:spcPct val="100000"/>
              </a:lnSpc>
              <a:spcBef>
                <a:spcPts val="1200"/>
              </a:spcBef>
              <a:spcAft>
                <a:spcPts val="0"/>
              </a:spcAft>
              <a:buClr>
                <a:schemeClr val="dk1"/>
              </a:buClr>
              <a:buSzPts val="1600"/>
              <a:buAutoNum type="arabicPeriod"/>
            </a:pPr>
            <a:r>
              <a:rPr lang="en-GB" sz="1600" b="0">
                <a:latin typeface="Open Sans"/>
                <a:ea typeface="Open Sans"/>
                <a:cs typeface="Open Sans"/>
                <a:sym typeface="Open Sans"/>
              </a:rPr>
              <a:t>Um guia simples para mudanças climáticas, descrevendo os impactos e as respostas. </a:t>
            </a:r>
            <a:r>
              <a:rPr lang="en-GB" sz="1600" b="0" u="sng">
                <a:solidFill>
                  <a:schemeClr val="hlink"/>
                </a:solidFill>
                <a:latin typeface="Open Sans"/>
                <a:ea typeface="Open Sans"/>
                <a:cs typeface="Open Sans"/>
                <a:sym typeface="Open Sans"/>
                <a:hlinkClick r:id="rId5"/>
              </a:rPr>
              <a:t>https://www.</a:t>
            </a:r>
            <a:r>
              <a:rPr lang="en-GB" sz="1600" b="0">
                <a:latin typeface="Open Sans"/>
                <a:ea typeface="Open Sans"/>
                <a:cs typeface="Open Sans"/>
                <a:sym typeface="Open Sans"/>
              </a:rPr>
              <a:t>bbc.com/news/science-environment-24021772 </a:t>
            </a:r>
            <a:endParaRPr/>
          </a:p>
        </p:txBody>
      </p:sp>
      <p:sp>
        <p:nvSpPr>
          <p:cNvPr id="174" name="Google Shape;174;p8"/>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a:solidFill>
                  <a:schemeClr val="lt1"/>
                </a:solidFill>
                <a:latin typeface="Open Sans"/>
                <a:ea typeface="Open Sans"/>
                <a:cs typeface="Open Sans"/>
                <a:sym typeface="Open Sans"/>
              </a:rPr>
              <a:t>8</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p:nvPr/>
        </p:nvSpPr>
        <p:spPr>
          <a:xfrm>
            <a:off x="663576" y="716881"/>
            <a:ext cx="7566024"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b="0" i="0" dirty="0">
                <a:solidFill>
                  <a:schemeClr val="dk1"/>
                </a:solidFill>
                <a:latin typeface="Open Sans"/>
                <a:ea typeface="Open Sans"/>
                <a:cs typeface="Open Sans"/>
                <a:sym typeface="Open Sans"/>
              </a:rPr>
              <a:t>10.2 </a:t>
            </a:r>
            <a:r>
              <a:rPr lang="en-GB" sz="4400" b="0" i="0" dirty="0" err="1">
                <a:solidFill>
                  <a:schemeClr val="dk1"/>
                </a:solidFill>
                <a:latin typeface="Open Sans"/>
                <a:ea typeface="Open Sans"/>
                <a:cs typeface="Open Sans"/>
                <a:sym typeface="Open Sans"/>
              </a:rPr>
              <a:t>Impactos</a:t>
            </a:r>
            <a:r>
              <a:rPr lang="en-GB" sz="4400" b="0" i="0" dirty="0">
                <a:solidFill>
                  <a:schemeClr val="dk1"/>
                </a:solidFill>
                <a:latin typeface="Open Sans"/>
                <a:ea typeface="Open Sans"/>
                <a:cs typeface="Open Sans"/>
                <a:sym typeface="Open Sans"/>
              </a:rPr>
              <a:t> das </a:t>
            </a:r>
            <a:r>
              <a:rPr lang="en-GB" sz="4400" b="0" i="0" dirty="0" err="1">
                <a:solidFill>
                  <a:schemeClr val="dk1"/>
                </a:solidFill>
                <a:latin typeface="Open Sans"/>
                <a:ea typeface="Open Sans"/>
                <a:cs typeface="Open Sans"/>
                <a:sym typeface="Open Sans"/>
              </a:rPr>
              <a:t>mudanças</a:t>
            </a:r>
            <a:r>
              <a:rPr lang="en-GB" sz="4400" b="0" i="0" dirty="0">
                <a:solidFill>
                  <a:schemeClr val="dk1"/>
                </a:solidFill>
                <a:latin typeface="Open Sans"/>
                <a:ea typeface="Open Sans"/>
                <a:cs typeface="Open Sans"/>
                <a:sym typeface="Open Sans"/>
              </a:rPr>
              <a:t> </a:t>
            </a:r>
            <a:r>
              <a:rPr lang="en-GB" sz="4400" b="0" i="0" dirty="0" err="1">
                <a:solidFill>
                  <a:schemeClr val="dk1"/>
                </a:solidFill>
                <a:latin typeface="Open Sans"/>
                <a:ea typeface="Open Sans"/>
                <a:cs typeface="Open Sans"/>
                <a:sym typeface="Open Sans"/>
              </a:rPr>
              <a:t>climáticas</a:t>
            </a:r>
            <a:endParaRPr sz="4400" b="0" i="0" dirty="0">
              <a:solidFill>
                <a:schemeClr val="dk1"/>
              </a:solidFill>
              <a:latin typeface="Open Sans"/>
              <a:ea typeface="Open Sans"/>
              <a:cs typeface="Open Sans"/>
              <a:sym typeface="Open Sans"/>
            </a:endParaRPr>
          </a:p>
        </p:txBody>
      </p:sp>
      <p:sp>
        <p:nvSpPr>
          <p:cNvPr id="181" name="Google Shape;181;p9"/>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latin typeface="Open Sans"/>
                <a:ea typeface="Open Sans"/>
                <a:cs typeface="Open Sans"/>
                <a:sym typeface="Open Sans"/>
              </a:rPr>
              <a:t>9</a:t>
            </a:fld>
            <a:endParaRPr>
              <a:latin typeface="Open Sans"/>
              <a:ea typeface="Open Sans"/>
              <a:cs typeface="Open Sans"/>
              <a:sym typeface="Open Sans"/>
            </a:endParaRPr>
          </a:p>
        </p:txBody>
      </p:sp>
      <p:sp>
        <p:nvSpPr>
          <p:cNvPr id="182" name="Google Shape;182;p9"/>
          <p:cNvSpPr txBox="1"/>
          <p:nvPr/>
        </p:nvSpPr>
        <p:spPr>
          <a:xfrm>
            <a:off x="480767" y="1699019"/>
            <a:ext cx="5964368" cy="4023360"/>
          </a:xfrm>
          <a:prstGeom prst="rect">
            <a:avLst/>
          </a:prstGeom>
          <a:noFill/>
          <a:ln>
            <a:noFill/>
          </a:ln>
        </p:spPr>
        <p:txBody>
          <a:bodyPr spcFirstLastPara="1" wrap="square" lIns="91425" tIns="45700" rIns="91425" bIns="45700" anchor="t" anchorCtr="0">
            <a:normAutofit/>
          </a:bodyPr>
          <a:lstStyle/>
          <a:p>
            <a:pPr marL="228600" marR="0" lvl="0" indent="-127000" algn="l" rtl="0">
              <a:lnSpc>
                <a:spcPct val="90000"/>
              </a:lnSpc>
              <a:spcBef>
                <a:spcPts val="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p:txBody>
      </p:sp>
      <p:sp>
        <p:nvSpPr>
          <p:cNvPr id="183" name="Google Shape;183;p9"/>
          <p:cNvSpPr txBox="1"/>
          <p:nvPr/>
        </p:nvSpPr>
        <p:spPr>
          <a:xfrm>
            <a:off x="393293" y="2983042"/>
            <a:ext cx="6139316" cy="6686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endParaRPr sz="2000" b="1" i="0">
              <a:solidFill>
                <a:srgbClr val="9CC2E5"/>
              </a:solidFill>
              <a:latin typeface="Open Sans SemiBold"/>
              <a:ea typeface="Open Sans SemiBold"/>
              <a:cs typeface="Open Sans SemiBold"/>
              <a:sym typeface="Open Sans SemiBold"/>
            </a:endParaRPr>
          </a:p>
        </p:txBody>
      </p:sp>
      <p:sp>
        <p:nvSpPr>
          <p:cNvPr id="184" name="Google Shape;184;p9"/>
          <p:cNvSpPr txBox="1"/>
          <p:nvPr/>
        </p:nvSpPr>
        <p:spPr>
          <a:xfrm>
            <a:off x="-9760" y="6026755"/>
            <a:ext cx="70582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chemeClr val="dk1"/>
                </a:solidFill>
                <a:latin typeface="Open Sans"/>
                <a:ea typeface="Open Sans"/>
                <a:cs typeface="Open Sans"/>
                <a:sym typeface="Open Sans"/>
              </a:rPr>
              <a:t>Fonte: </a:t>
            </a:r>
            <a:r>
              <a:rPr lang="en-GB" sz="1000" dirty="0" err="1">
                <a:solidFill>
                  <a:schemeClr val="dk1"/>
                </a:solidFill>
                <a:latin typeface="Open Sans"/>
                <a:ea typeface="Open Sans"/>
                <a:cs typeface="Open Sans"/>
                <a:sym typeface="Open Sans"/>
              </a:rPr>
              <a:t>Ícone</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criado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Manuel sax </a:t>
            </a:r>
            <a:r>
              <a:rPr lang="en-GB" sz="1000" dirty="0" err="1">
                <a:solidFill>
                  <a:schemeClr val="dk1"/>
                </a:solidFill>
                <a:latin typeface="Open Sans"/>
                <a:ea typeface="Open Sans"/>
                <a:cs typeface="Open Sans"/>
                <a:sym typeface="Open Sans"/>
              </a:rPr>
              <a:t>é</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licenciado</a:t>
            </a:r>
            <a:r>
              <a:rPr lang="en-GB" sz="1000" dirty="0">
                <a:solidFill>
                  <a:schemeClr val="dk1"/>
                </a:solidFill>
                <a:latin typeface="Open Sans"/>
                <a:ea typeface="Open Sans"/>
                <a:cs typeface="Open Sans"/>
                <a:sym typeface="Open Sans"/>
              </a:rPr>
              <a:t> pela CC BY 3.0 (</a:t>
            </a:r>
            <a:r>
              <a:rPr lang="en-GB" sz="1000" dirty="0" err="1">
                <a:solidFill>
                  <a:schemeClr val="dk1"/>
                </a:solidFill>
                <a:latin typeface="Open Sans"/>
                <a:ea typeface="Open Sans"/>
                <a:cs typeface="Open Sans"/>
                <a:sym typeface="Open Sans"/>
              </a:rPr>
              <a:t>esquerda</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Ícone</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criado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Rafael </a:t>
            </a:r>
            <a:r>
              <a:rPr lang="en-GB" sz="1000" dirty="0" err="1">
                <a:solidFill>
                  <a:schemeClr val="dk1"/>
                </a:solidFill>
                <a:latin typeface="Open Sans"/>
                <a:ea typeface="Open Sans"/>
                <a:cs typeface="Open Sans"/>
                <a:sym typeface="Open Sans"/>
              </a:rPr>
              <a:t>é</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licenciado</a:t>
            </a:r>
            <a:r>
              <a:rPr lang="en-GB" sz="1000" dirty="0">
                <a:solidFill>
                  <a:schemeClr val="dk1"/>
                </a:solidFill>
                <a:latin typeface="Open Sans"/>
                <a:ea typeface="Open Sans"/>
                <a:cs typeface="Open Sans"/>
                <a:sym typeface="Open Sans"/>
              </a:rPr>
              <a:t> pela CC BY 3.0 (</a:t>
            </a:r>
            <a:r>
              <a:rPr lang="en-GB" sz="1000" dirty="0" err="1">
                <a:solidFill>
                  <a:schemeClr val="dk1"/>
                </a:solidFill>
                <a:latin typeface="Open Sans"/>
                <a:ea typeface="Open Sans"/>
                <a:cs typeface="Open Sans"/>
                <a:sym typeface="Open Sans"/>
              </a:rPr>
              <a:t>centro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Ícone</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gratuito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criado</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por</a:t>
            </a:r>
            <a:r>
              <a:rPr lang="en-GB" sz="1000" dirty="0">
                <a:solidFill>
                  <a:schemeClr val="dk1"/>
                </a:solidFill>
                <a:latin typeface="Open Sans"/>
                <a:ea typeface="Open Sans"/>
                <a:cs typeface="Open Sans"/>
                <a:sym typeface="Open Sans"/>
              </a:rPr>
              <a:t> Giovanni </a:t>
            </a:r>
            <a:r>
              <a:rPr lang="en-GB" sz="1000" dirty="0" err="1">
                <a:solidFill>
                  <a:schemeClr val="dk1"/>
                </a:solidFill>
                <a:latin typeface="Open Sans"/>
                <a:ea typeface="Open Sans"/>
                <a:cs typeface="Open Sans"/>
                <a:sym typeface="Open Sans"/>
              </a:rPr>
              <a:t>Battistini</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é</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licenciado</a:t>
            </a:r>
            <a:r>
              <a:rPr lang="en-GB" sz="1000" dirty="0">
                <a:solidFill>
                  <a:schemeClr val="dk1"/>
                </a:solidFill>
                <a:latin typeface="Open Sans"/>
                <a:ea typeface="Open Sans"/>
                <a:cs typeface="Open Sans"/>
                <a:sym typeface="Open Sans"/>
              </a:rPr>
              <a:t> pela CC BY 3.0 (</a:t>
            </a:r>
            <a:r>
              <a:rPr lang="en-GB" sz="1000" dirty="0" err="1">
                <a:solidFill>
                  <a:schemeClr val="dk1"/>
                </a:solidFill>
                <a:latin typeface="Open Sans"/>
                <a:ea typeface="Open Sans"/>
                <a:cs typeface="Open Sans"/>
                <a:sym typeface="Open Sans"/>
              </a:rPr>
              <a:t>direita</a:t>
            </a:r>
            <a:r>
              <a:rPr lang="en-GB" sz="1000" dirty="0">
                <a:solidFill>
                  <a:schemeClr val="dk1"/>
                </a:solidFill>
                <a:latin typeface="Open Sans"/>
                <a:ea typeface="Open Sans"/>
                <a:cs typeface="Open Sans"/>
                <a:sym typeface="Open Sans"/>
              </a:rPr>
              <a:t>)</a:t>
            </a:r>
            <a:endParaRPr dirty="0"/>
          </a:p>
        </p:txBody>
      </p:sp>
      <p:pic>
        <p:nvPicPr>
          <p:cNvPr id="185" name="Google Shape;185;p9" descr="Drops PNG Transparent Images | PNG All"/>
          <p:cNvPicPr preferRelativeResize="0"/>
          <p:nvPr/>
        </p:nvPicPr>
        <p:blipFill rotWithShape="1">
          <a:blip r:embed="rId3">
            <a:alphaModFix/>
          </a:blip>
          <a:srcRect l="25889" r="25544"/>
          <a:stretch/>
        </p:blipFill>
        <p:spPr>
          <a:xfrm>
            <a:off x="1600888" y="2456448"/>
            <a:ext cx="1080654" cy="1780079"/>
          </a:xfrm>
          <a:prstGeom prst="rect">
            <a:avLst/>
          </a:prstGeom>
          <a:noFill/>
          <a:ln>
            <a:noFill/>
          </a:ln>
        </p:spPr>
      </p:pic>
      <p:pic>
        <p:nvPicPr>
          <p:cNvPr id="186" name="Google Shape;186;p9"/>
          <p:cNvPicPr preferRelativeResize="0"/>
          <p:nvPr/>
        </p:nvPicPr>
        <p:blipFill rotWithShape="1">
          <a:blip r:embed="rId4">
            <a:alphaModFix/>
          </a:blip>
          <a:srcRect/>
          <a:stretch/>
        </p:blipFill>
        <p:spPr>
          <a:xfrm>
            <a:off x="8659091" y="2532157"/>
            <a:ext cx="1510229" cy="1516394"/>
          </a:xfrm>
          <a:prstGeom prst="rect">
            <a:avLst/>
          </a:prstGeom>
          <a:noFill/>
          <a:ln>
            <a:noFill/>
          </a:ln>
        </p:spPr>
      </p:pic>
      <p:pic>
        <p:nvPicPr>
          <p:cNvPr id="187" name="Google Shape;187;p9"/>
          <p:cNvPicPr preferRelativeResize="0"/>
          <p:nvPr/>
        </p:nvPicPr>
        <p:blipFill rotWithShape="1">
          <a:blip r:embed="rId5">
            <a:alphaModFix/>
          </a:blip>
          <a:srcRect/>
          <a:stretch/>
        </p:blipFill>
        <p:spPr>
          <a:xfrm>
            <a:off x="4833843" y="2644425"/>
            <a:ext cx="1611292" cy="1404126"/>
          </a:xfrm>
          <a:prstGeom prst="rect">
            <a:avLst/>
          </a:prstGeom>
          <a:noFill/>
          <a:ln>
            <a:noFill/>
          </a:ln>
        </p:spPr>
      </p:pic>
      <p:sp>
        <p:nvSpPr>
          <p:cNvPr id="188" name="Google Shape;188;p9"/>
          <p:cNvSpPr txBox="1"/>
          <p:nvPr/>
        </p:nvSpPr>
        <p:spPr>
          <a:xfrm>
            <a:off x="1003699" y="4186556"/>
            <a:ext cx="3053555" cy="1582276"/>
          </a:xfrm>
          <a:prstGeom prst="rect">
            <a:avLst/>
          </a:prstGeom>
          <a:noFill/>
          <a:ln>
            <a:noFill/>
          </a:ln>
        </p:spPr>
        <p:txBody>
          <a:bodyPr spcFirstLastPara="1" wrap="square" lIns="0" tIns="0" rIns="0" bIns="0" anchor="t" anchorCtr="0">
            <a:noAutofit/>
          </a:bodyPr>
          <a:lstStyle/>
          <a:p>
            <a:pPr marL="342882" marR="0" lvl="0" indent="-342882" algn="l" rtl="0">
              <a:lnSpc>
                <a:spcPct val="100000"/>
              </a:lnSpc>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Mudança nos padrões de precipitação</a:t>
            </a:r>
            <a:endParaRPr/>
          </a:p>
          <a:p>
            <a:pPr marL="342882" marR="0" lvl="0" indent="-342882"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Secas</a:t>
            </a:r>
            <a:endParaRPr/>
          </a:p>
          <a:p>
            <a:pPr marL="342882" marR="0" lvl="0" indent="-342882"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Enchentes</a:t>
            </a:r>
            <a:endParaRPr/>
          </a:p>
          <a:p>
            <a:pPr marL="355600" marR="0" lvl="1" indent="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189" name="Google Shape;189;p9"/>
          <p:cNvSpPr txBox="1"/>
          <p:nvPr/>
        </p:nvSpPr>
        <p:spPr>
          <a:xfrm>
            <a:off x="4234643" y="4183015"/>
            <a:ext cx="3271212" cy="1582276"/>
          </a:xfrm>
          <a:prstGeom prst="rect">
            <a:avLst/>
          </a:prstGeom>
          <a:noFill/>
          <a:ln>
            <a:noFill/>
          </a:ln>
        </p:spPr>
        <p:txBody>
          <a:bodyPr spcFirstLastPara="1" wrap="square" lIns="0" tIns="0" rIns="0" bIns="0" anchor="t" anchorCtr="0">
            <a:noAutofit/>
          </a:bodyPr>
          <a:lstStyle/>
          <a:p>
            <a:pPr marL="342882" marR="0" lvl="0" indent="-342882" algn="l" rtl="0">
              <a:lnSpc>
                <a:spcPct val="100000"/>
              </a:lnSpc>
              <a:spcBef>
                <a:spcPts val="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Aumento da demanda de resfriamento</a:t>
            </a:r>
            <a:endParaRPr/>
          </a:p>
          <a:p>
            <a:pPr marL="342882" marR="0" lvl="0" indent="-342882"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Redução da eficiência das usinas termelétricas </a:t>
            </a:r>
            <a:endParaRPr/>
          </a:p>
          <a:p>
            <a:pPr marL="342882" marR="0" lvl="0" indent="-342882" algn="l" rtl="0">
              <a:lnSpc>
                <a:spcPct val="100000"/>
              </a:lnSpc>
              <a:spcBef>
                <a:spcPts val="360"/>
              </a:spcBef>
              <a:spcAft>
                <a:spcPts val="0"/>
              </a:spcAft>
              <a:buClr>
                <a:schemeClr val="dk1"/>
              </a:buClr>
              <a:buSzPts val="1800"/>
              <a:buFont typeface="Arial"/>
              <a:buChar char="•"/>
            </a:pPr>
            <a:r>
              <a:rPr lang="en-GB" sz="1800">
                <a:solidFill>
                  <a:schemeClr val="dk1"/>
                </a:solidFill>
                <a:latin typeface="Open Sans"/>
                <a:ea typeface="Open Sans"/>
                <a:cs typeface="Open Sans"/>
                <a:sym typeface="Open Sans"/>
              </a:rPr>
              <a:t>Vulnerabilidade da energia hidrelétrica</a:t>
            </a:r>
            <a:endParaRPr/>
          </a:p>
          <a:p>
            <a:pPr marL="355600" marR="0" lvl="1" indent="0" algn="l" rtl="0">
              <a:lnSpc>
                <a:spcPct val="100000"/>
              </a:lnSpc>
              <a:spcBef>
                <a:spcPts val="240"/>
              </a:spcBef>
              <a:spcAft>
                <a:spcPts val="0"/>
              </a:spcAft>
              <a:buClr>
                <a:schemeClr val="dk1"/>
              </a:buClr>
              <a:buSzPts val="1200"/>
              <a:buFont typeface="Arial"/>
              <a:buNone/>
            </a:pPr>
            <a:endParaRPr sz="1200" b="0" i="0" u="none" strike="noStrike" cap="none">
              <a:solidFill>
                <a:schemeClr val="dk1"/>
              </a:solidFill>
              <a:latin typeface="Open Sans"/>
              <a:ea typeface="Open Sans"/>
              <a:cs typeface="Open Sans"/>
              <a:sym typeface="Open Sans"/>
            </a:endParaRPr>
          </a:p>
        </p:txBody>
      </p:sp>
      <p:sp>
        <p:nvSpPr>
          <p:cNvPr id="190" name="Google Shape;190;p9"/>
          <p:cNvSpPr txBox="1"/>
          <p:nvPr/>
        </p:nvSpPr>
        <p:spPr>
          <a:xfrm>
            <a:off x="8023368" y="4183015"/>
            <a:ext cx="3563391" cy="1037037"/>
          </a:xfrm>
          <a:prstGeom prst="rect">
            <a:avLst/>
          </a:prstGeom>
          <a:noFill/>
          <a:ln>
            <a:noFill/>
          </a:ln>
        </p:spPr>
        <p:txBody>
          <a:bodyPr spcFirstLastPara="1" wrap="square" lIns="0" tIns="0" rIns="0" bIns="0" anchor="t" anchorCtr="0">
            <a:noAutofit/>
          </a:bodyPr>
          <a:lstStyle/>
          <a:p>
            <a:pPr marL="342265" marR="0" lvl="0" indent="-342265" algn="l" rtl="0">
              <a:lnSpc>
                <a:spcPct val="100000"/>
              </a:lnSpc>
              <a:spcBef>
                <a:spcPts val="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Influencia</a:t>
            </a:r>
            <a:r>
              <a:rPr lang="en-GB" sz="1800" dirty="0">
                <a:solidFill>
                  <a:schemeClr val="dk1"/>
                </a:solidFill>
                <a:latin typeface="Open Sans"/>
                <a:ea typeface="Open Sans"/>
                <a:cs typeface="Open Sans"/>
                <a:sym typeface="Open Sans"/>
              </a:rPr>
              <a:t> o </a:t>
            </a:r>
            <a:r>
              <a:rPr lang="en-GB" sz="1800" dirty="0" err="1">
                <a:solidFill>
                  <a:schemeClr val="dk1"/>
                </a:solidFill>
                <a:latin typeface="Open Sans"/>
                <a:ea typeface="Open Sans"/>
                <a:cs typeface="Open Sans"/>
                <a:sym typeface="Open Sans"/>
              </a:rPr>
              <a:t>crescimento</a:t>
            </a:r>
            <a:r>
              <a:rPr lang="en-GB" sz="1800" dirty="0">
                <a:solidFill>
                  <a:schemeClr val="dk1"/>
                </a:solidFill>
                <a:latin typeface="Open Sans"/>
                <a:ea typeface="Open Sans"/>
                <a:cs typeface="Open Sans"/>
                <a:sym typeface="Open Sans"/>
              </a:rPr>
              <a:t> da </a:t>
            </a:r>
            <a:r>
              <a:rPr lang="en-GB" sz="1800" dirty="0" err="1">
                <a:solidFill>
                  <a:schemeClr val="dk1"/>
                </a:solidFill>
                <a:latin typeface="Open Sans"/>
                <a:ea typeface="Open Sans"/>
                <a:cs typeface="Open Sans"/>
                <a:sym typeface="Open Sans"/>
              </a:rPr>
              <a:t>cultura</a:t>
            </a:r>
            <a:endParaRPr sz="2000" dirty="0">
              <a:solidFill>
                <a:schemeClr val="dk1"/>
              </a:solidFill>
              <a:latin typeface="Calibri"/>
              <a:ea typeface="Calibri"/>
              <a:cs typeface="Calibri"/>
              <a:sym typeface="Calibri"/>
            </a:endParaRPr>
          </a:p>
          <a:p>
            <a:pPr marL="342265" marR="0" lvl="0" indent="-342265" algn="l" rtl="0">
              <a:lnSpc>
                <a:spcPct val="100000"/>
              </a:lnSpc>
              <a:spcBef>
                <a:spcPts val="36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Aumento</a:t>
            </a:r>
            <a:r>
              <a:rPr lang="en-GB" sz="1800" dirty="0">
                <a:solidFill>
                  <a:schemeClr val="dk1"/>
                </a:solidFill>
                <a:latin typeface="Open Sans"/>
                <a:ea typeface="Open Sans"/>
                <a:cs typeface="Open Sans"/>
                <a:sym typeface="Open Sans"/>
              </a:rPr>
              <a:t> da </a:t>
            </a:r>
            <a:r>
              <a:rPr lang="en-GB" sz="1800" dirty="0" err="1">
                <a:solidFill>
                  <a:schemeClr val="dk1"/>
                </a:solidFill>
                <a:latin typeface="Open Sans"/>
                <a:ea typeface="Open Sans"/>
                <a:cs typeface="Open Sans"/>
                <a:sym typeface="Open Sans"/>
              </a:rPr>
              <a:t>infestação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pragas</a:t>
            </a:r>
            <a:endParaRPr dirty="0"/>
          </a:p>
          <a:p>
            <a:pPr marL="342265" marR="0" lvl="0" indent="-342265" algn="l" rtl="0">
              <a:lnSpc>
                <a:spcPct val="100000"/>
              </a:lnSpc>
              <a:spcBef>
                <a:spcPts val="360"/>
              </a:spcBef>
              <a:spcAft>
                <a:spcPts val="0"/>
              </a:spcAft>
              <a:buClr>
                <a:schemeClr val="dk1"/>
              </a:buClr>
              <a:buSzPts val="1800"/>
              <a:buFont typeface="Arial"/>
              <a:buChar char="•"/>
            </a:pPr>
            <a:r>
              <a:rPr lang="en-GB" sz="1800" dirty="0" err="1">
                <a:solidFill>
                  <a:schemeClr val="dk1"/>
                </a:solidFill>
                <a:latin typeface="Open Sans"/>
                <a:ea typeface="Open Sans"/>
                <a:cs typeface="Open Sans"/>
                <a:sym typeface="Open Sans"/>
              </a:rPr>
              <a:t>Aumento</a:t>
            </a:r>
            <a:r>
              <a:rPr lang="en-GB" sz="1800" dirty="0">
                <a:solidFill>
                  <a:schemeClr val="dk1"/>
                </a:solidFill>
                <a:latin typeface="Open Sans"/>
                <a:ea typeface="Open Sans"/>
                <a:cs typeface="Open Sans"/>
                <a:sym typeface="Open Sans"/>
              </a:rPr>
              <a:t> da </a:t>
            </a:r>
            <a:r>
              <a:rPr lang="en-GB" sz="1800" dirty="0" err="1">
                <a:solidFill>
                  <a:schemeClr val="dk1"/>
                </a:solidFill>
                <a:latin typeface="Open Sans"/>
                <a:ea typeface="Open Sans"/>
                <a:cs typeface="Open Sans"/>
                <a:sym typeface="Open Sans"/>
              </a:rPr>
              <a:t>fertilização</a:t>
            </a:r>
            <a:r>
              <a:rPr lang="en-GB" sz="1800" dirty="0">
                <a:solidFill>
                  <a:schemeClr val="dk1"/>
                </a:solidFill>
                <a:latin typeface="Open Sans"/>
                <a:ea typeface="Open Sans"/>
                <a:cs typeface="Open Sans"/>
                <a:sym typeface="Open Sans"/>
              </a:rPr>
              <a:t> com CO2</a:t>
            </a:r>
            <a:endParaRPr sz="1800" dirty="0">
              <a:solidFill>
                <a:schemeClr val="dk1"/>
              </a:solidFill>
              <a:latin typeface="Open Sans"/>
              <a:ea typeface="Open Sans"/>
              <a:cs typeface="Open Sans"/>
              <a:sym typeface="Open Sans"/>
            </a:endParaRPr>
          </a:p>
        </p:txBody>
      </p:sp>
      <p:sp>
        <p:nvSpPr>
          <p:cNvPr id="191" name="Google Shape;191;p9"/>
          <p:cNvSpPr txBox="1">
            <a:spLocks noGrp="1"/>
          </p:cNvSpPr>
          <p:nvPr>
            <p:ph type="body" idx="2"/>
          </p:nvPr>
        </p:nvSpPr>
        <p:spPr>
          <a:xfrm>
            <a:off x="663574" y="2016027"/>
            <a:ext cx="8221345" cy="4392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GB" dirty="0"/>
              <a:t>Impacto </a:t>
            </a:r>
            <a:r>
              <a:rPr lang="en-GB" dirty="0" err="1"/>
              <a:t>climático</a:t>
            </a:r>
            <a:r>
              <a:rPr lang="en-GB" dirty="0"/>
              <a:t> </a:t>
            </a:r>
            <a:r>
              <a:rPr lang="en-GB" dirty="0" err="1"/>
              <a:t>sobre</a:t>
            </a:r>
            <a:r>
              <a:rPr lang="en-GB" dirty="0"/>
              <a:t> </a:t>
            </a:r>
            <a:r>
              <a:rPr lang="en-GB" dirty="0" err="1"/>
              <a:t>recursos</a:t>
            </a:r>
            <a:endParaRPr dirty="0"/>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7227</Words>
  <Application>Microsoft Office PowerPoint</Application>
  <PresentationFormat>Widescreen</PresentationFormat>
  <Paragraphs>269</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Open Sans SemiBold</vt:lpstr>
      <vt:lpstr>Open Sans</vt:lpstr>
      <vt:lpstr>Quattrocento Sans</vt:lpstr>
      <vt:lpstr>Open Sans ExtraBold</vt:lpstr>
      <vt:lpstr>Calibri</vt:lpstr>
      <vt:lpstr>Arial</vt:lpstr>
      <vt:lpstr>Office Theme</vt:lpstr>
      <vt:lpstr>AULA 10 O SISTEMA CLIMÁTICO - PARTE II</vt:lpstr>
      <vt:lpstr>Resultados da aprendizagem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keywords>, docId:05B59F8BEC33738A5F13CF9C18C44FB0</cp:keywords>
  <cp:lastModifiedBy>Ashutosh.Bhagurkar</cp:lastModifiedBy>
  <cp:revision>8</cp:revision>
  <dcterms:created xsi:type="dcterms:W3CDTF">2021-04-22T09:38:07Z</dcterms:created>
  <dcterms:modified xsi:type="dcterms:W3CDTF">2025-08-13T12:17:11Z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